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0" r:id="rId4"/>
    <p:sldId id="286" r:id="rId5"/>
    <p:sldId id="318" r:id="rId6"/>
    <p:sldId id="293" r:id="rId7"/>
    <p:sldId id="302" r:id="rId8"/>
    <p:sldId id="298" r:id="rId9"/>
    <p:sldId id="299" r:id="rId10"/>
    <p:sldId id="305" r:id="rId11"/>
    <p:sldId id="296" r:id="rId12"/>
    <p:sldId id="308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70F4DB-2E8C-4365-A880-E48CDA094176}" type="datetime3">
              <a:rPr lang="en-US" smtClean="0"/>
              <a:pPr/>
              <a:t>6 September 2016</a:t>
            </a:fld>
            <a:endParaRPr lang="en-US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001B5-0DDB-40D1-AD0C-25F15F598C7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5D915-9A01-430B-BE16-95EEF089CB1E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index.htm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hyperlink" Target="http://wwww.tutorialspoint.com/codinggroun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odingground.htm" TargetMode="External"/><Relationship Id="rId2" Type="http://schemas.openxmlformats.org/officeDocument/2006/relationships/hyperlink" Target="http://www.cyclismo.org/tutorial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GIFZDyszA&amp;list=PL6gx4Cwl9DGAKWClAD_iKpNC0bGHxGhcx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www.tutorialspoint.com/java/index.htm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pPr lvl="1"/>
            <a:r>
              <a:rPr lang="en-US" sz="1600" dirty="0" smtClean="0"/>
              <a:t>Many other Java related technologies are also offered</a:t>
            </a:r>
          </a:p>
          <a:p>
            <a:pPr lvl="2"/>
            <a:r>
              <a:rPr lang="en-US" sz="1600" dirty="0" smtClean="0"/>
              <a:t>AWT, Swing, ANT, eclipse, spring, Maven</a:t>
            </a:r>
            <a:endParaRPr lang="en-US" sz="2000" dirty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Not online “interactive” – so you will need an IDE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43400"/>
            <a:ext cx="1924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04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4175" y="3886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err="1" smtClean="0"/>
              <a:t>Enthought</a:t>
            </a:r>
            <a:r>
              <a:rPr lang="en-US" dirty="0" smtClean="0"/>
              <a:t> Python</a:t>
            </a:r>
          </a:p>
          <a:p>
            <a:pPr lvl="1"/>
            <a:r>
              <a:rPr lang="en-US" dirty="0" smtClean="0"/>
              <a:t>Free for academic usage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38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2" y="3164992"/>
            <a:ext cx="2657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054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www.tutorialspoint.com/python</a:t>
            </a:r>
            <a:endParaRPr lang="en-US" sz="1600" dirty="0" smtClean="0"/>
          </a:p>
          <a:p>
            <a:pPr lvl="1"/>
            <a:r>
              <a:rPr lang="en-US" sz="1600" dirty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://w</a:t>
            </a:r>
            <a:r>
              <a:rPr lang="en-US" sz="1600" dirty="0" smtClean="0">
                <a:hlinkClick r:id="rId4"/>
              </a:rPr>
              <a:t>w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w.tutorialspoint.com/codingground.htm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endParaRPr lang="en-US" sz="2000" dirty="0" smtClean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You will need an IDE</a:t>
            </a:r>
          </a:p>
          <a:p>
            <a:pPr lvl="1"/>
            <a:r>
              <a:rPr lang="en-US" sz="1600" dirty="0"/>
              <a:t>Or use </a:t>
            </a:r>
            <a:r>
              <a:rPr lang="en-US" sz="1100" dirty="0"/>
              <a:t>http://www.tutorialspoint.com/execute_python3_online.php</a:t>
            </a: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039717"/>
            <a:ext cx="1943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</a:t>
            </a:r>
            <a:r>
              <a:rPr lang="en-US" dirty="0" err="1" smtClean="0"/>
              <a:t>codecademy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http://www.codecademy.com</a:t>
            </a:r>
            <a:r>
              <a:rPr lang="en-US" sz="16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Accessible, all lessons are online and executed within browser</a:t>
            </a:r>
          </a:p>
          <a:p>
            <a:pPr lvl="1"/>
            <a:r>
              <a:rPr lang="en-US" sz="1600" dirty="0"/>
              <a:t>Very straightforward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Maybe </a:t>
            </a:r>
            <a:r>
              <a:rPr lang="en-US" sz="1600" dirty="0" smtClean="0"/>
              <a:t>too </a:t>
            </a:r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Each step must be followed, little freedom to ‘explore’ beyond what is being </a:t>
            </a:r>
            <a:r>
              <a:rPr lang="en-US" sz="1600" dirty="0" smtClean="0"/>
              <a:t>presented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689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R</a:t>
            </a:r>
            <a:br>
              <a:rPr lang="en-US" dirty="0" smtClean="0"/>
            </a:br>
            <a:r>
              <a:rPr lang="en-US" dirty="0" smtClean="0"/>
              <a:t>(if we get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 - Books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414949"/>
            <a:ext cx="8229600" cy="1833451"/>
          </a:xfrm>
        </p:spPr>
        <p:txBody>
          <a:bodyPr/>
          <a:lstStyle/>
          <a:p>
            <a:r>
              <a:rPr lang="en-US" sz="2000" dirty="0" smtClean="0"/>
              <a:t>Discovering statistics – good depth to learning statistics using R as a tool</a:t>
            </a:r>
          </a:p>
          <a:p>
            <a:r>
              <a:rPr lang="en-US" sz="2000" dirty="0" smtClean="0"/>
              <a:t>R in action – less learning stats, but very good overview or stats in relation to R functions (worth purchasing)</a:t>
            </a:r>
          </a:p>
          <a:p>
            <a:r>
              <a:rPr lang="en-US" sz="2000" dirty="0" smtClean="0"/>
              <a:t>Advanced R – less about statistics, mostly focused on R as a programming language (free online!)</a:t>
            </a:r>
          </a:p>
          <a:p>
            <a:r>
              <a:rPr lang="en-US" sz="2000" dirty="0"/>
              <a:t>http://www.tutorialspoint.com/codingground.htm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468" y="1406834"/>
            <a:ext cx="1905000" cy="3008115"/>
            <a:chOff x="588668" y="1406834"/>
            <a:chExt cx="1905000" cy="3008115"/>
          </a:xfrm>
        </p:grpSpPr>
        <p:sp>
          <p:nvSpPr>
            <p:cNvPr id="13" name="TextBox 12"/>
            <p:cNvSpPr txBox="1"/>
            <p:nvPr/>
          </p:nvSpPr>
          <p:spPr>
            <a:xfrm>
              <a:off x="588668" y="3891729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Discovering Statistics Using 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68" y="1406834"/>
              <a:ext cx="1752600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434194" y="1399059"/>
            <a:ext cx="2057400" cy="2900391"/>
            <a:chOff x="2704445" y="1406835"/>
            <a:chExt cx="2057400" cy="290039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839" y="1406835"/>
              <a:ext cx="1894613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04445" y="3999449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 in Action, 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Edition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1406835"/>
            <a:ext cx="1532666" cy="2900392"/>
            <a:chOff x="5029200" y="1406835"/>
            <a:chExt cx="1532666" cy="290039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406835"/>
              <a:ext cx="1532666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29509" y="3999450"/>
              <a:ext cx="1532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Advanced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Using R – Ad hoc verses Programming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 hoc</a:t>
            </a:r>
          </a:p>
          <a:p>
            <a:pPr lvl="1"/>
            <a:r>
              <a:rPr lang="en-US" sz="2400" dirty="0" smtClean="0"/>
              <a:t>Many user of R fall into this category</a:t>
            </a:r>
          </a:p>
          <a:p>
            <a:pPr lvl="1"/>
            <a:r>
              <a:rPr lang="en-US" sz="2400" dirty="0" smtClean="0"/>
              <a:t>Examples: plot a histogram, perform a regression analysis</a:t>
            </a:r>
          </a:p>
          <a:p>
            <a:endParaRPr lang="en-US" sz="2800" dirty="0"/>
          </a:p>
          <a:p>
            <a:r>
              <a:rPr lang="en-US" sz="2800" dirty="0" smtClean="0"/>
              <a:t>Programming</a:t>
            </a:r>
          </a:p>
          <a:p>
            <a:pPr lvl="1"/>
            <a:r>
              <a:rPr lang="en-US" sz="2400" dirty="0" smtClean="0"/>
              <a:t>Developing software using R as a programming language</a:t>
            </a:r>
          </a:p>
          <a:p>
            <a:pPr lvl="1"/>
            <a:r>
              <a:rPr lang="en-US" sz="2400" dirty="0" smtClean="0"/>
              <a:t>Examples: development of statistical reports, statistical methodology, production of sophisticated graphical presentation of data, students in statistical computing courses</a:t>
            </a:r>
            <a:endParaRPr lang="en-US" sz="2400" dirty="0"/>
          </a:p>
        </p:txBody>
      </p:sp>
      <p:sp>
        <p:nvSpPr>
          <p:cNvPr id="10" name="Striped Right Arrow 9"/>
          <p:cNvSpPr/>
          <p:nvPr/>
        </p:nvSpPr>
        <p:spPr>
          <a:xfrm>
            <a:off x="212835" y="3276600"/>
            <a:ext cx="228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The R Project for Statistical Computing</a:t>
            </a:r>
          </a:p>
          <a:p>
            <a:pPr lvl="2"/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://www.r-project.org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pPr lvl="2"/>
            <a:r>
              <a:rPr lang="en-US" dirty="0" smtClean="0"/>
              <a:t>IDE for R</a:t>
            </a:r>
          </a:p>
          <a:p>
            <a:pPr lvl="2"/>
            <a:r>
              <a:rPr lang="en-US" dirty="0"/>
              <a:t>URL: </a:t>
            </a:r>
            <a:r>
              <a:rPr lang="en-US" dirty="0">
                <a:hlinkClick r:id="rId3"/>
              </a:rPr>
              <a:t>http://www.rstudio.com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Also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Try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http://tryr.codeschool.com/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Structured</a:t>
            </a:r>
          </a:p>
          <a:p>
            <a:pPr lvl="1"/>
            <a:r>
              <a:rPr lang="en-US" sz="1600" dirty="0" smtClean="0"/>
              <a:t>Accessible, all lessons are online and executed within browser</a:t>
            </a:r>
          </a:p>
          <a:p>
            <a:pPr lvl="1"/>
            <a:r>
              <a:rPr lang="en-US" sz="1600" dirty="0" smtClean="0"/>
              <a:t>Very straightforward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Maybe too structured</a:t>
            </a:r>
          </a:p>
          <a:p>
            <a:pPr lvl="1"/>
            <a:r>
              <a:rPr lang="en-US" sz="1600" dirty="0" smtClean="0"/>
              <a:t>Each step must be followed, little freedom to ‘explore’ beyond what is being presented</a:t>
            </a:r>
          </a:p>
          <a:p>
            <a:pPr lvl="1"/>
            <a:r>
              <a:rPr lang="en-US" sz="1600" dirty="0" smtClean="0"/>
              <a:t>Won’t become familiar with ‘</a:t>
            </a:r>
            <a:r>
              <a:rPr lang="en-US" sz="1600" dirty="0" err="1" smtClean="0"/>
              <a:t>RStudio</a:t>
            </a:r>
            <a:r>
              <a:rPr lang="en-US" sz="1600" dirty="0" smtClean="0"/>
              <a:t>’ an important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66962"/>
            <a:ext cx="4583368" cy="54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Administrative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Programming Paradigms: Functional and Object Oriented</a:t>
            </a:r>
          </a:p>
          <a:p>
            <a:pPr lvl="1"/>
            <a:r>
              <a:rPr lang="en-US" sz="2000" dirty="0" smtClean="0"/>
              <a:t>Date: </a:t>
            </a:r>
            <a:r>
              <a:rPr lang="en-US" sz="2000" dirty="0"/>
              <a:t>6</a:t>
            </a:r>
            <a:r>
              <a:rPr lang="en-US" sz="2000" dirty="0" smtClean="0"/>
              <a:t> Sept - 30 Sept</a:t>
            </a:r>
          </a:p>
          <a:p>
            <a:pPr lvl="1"/>
            <a:r>
              <a:rPr lang="en-US" sz="2000" dirty="0" smtClean="0"/>
              <a:t>Time: 0800-0900</a:t>
            </a:r>
          </a:p>
          <a:p>
            <a:pPr lvl="1"/>
            <a:r>
              <a:rPr lang="en-US" sz="2000" dirty="0" smtClean="0"/>
              <a:t>Location: Bldg 640, Rm 326</a:t>
            </a:r>
          </a:p>
          <a:p>
            <a:pPr eaLnBrk="1" hangingPunct="1"/>
            <a:r>
              <a:rPr lang="en-US" sz="2400" dirty="0" smtClean="0"/>
              <a:t>My information</a:t>
            </a:r>
          </a:p>
          <a:p>
            <a:pPr lvl="1"/>
            <a:r>
              <a:rPr lang="en-US" sz="2000" dirty="0" smtClean="0"/>
              <a:t>Office: </a:t>
            </a:r>
            <a:r>
              <a:rPr lang="en-US" sz="2000" dirty="0" err="1" smtClean="0"/>
              <a:t>Bldg</a:t>
            </a:r>
            <a:r>
              <a:rPr lang="en-US" sz="2000" dirty="0" smtClean="0"/>
              <a:t> 642, Rm 203 (Across from Gecko CCR Lab)</a:t>
            </a:r>
          </a:p>
          <a:p>
            <a:pPr lvl="1"/>
            <a:r>
              <a:rPr lang="en-US" sz="2000" dirty="0" smtClean="0"/>
              <a:t>Phone: x4395</a:t>
            </a:r>
          </a:p>
          <a:p>
            <a:pPr eaLnBrk="1" hangingPunct="1"/>
            <a:r>
              <a:rPr lang="en-US" sz="2400" dirty="0" smtClean="0"/>
              <a:t>Course Materials</a:t>
            </a:r>
          </a:p>
          <a:p>
            <a:pPr lvl="1" eaLnBrk="1" hangingPunct="1"/>
            <a:r>
              <a:rPr lang="en-US" sz="2000" dirty="0" smtClean="0"/>
              <a:t>https://git.nykl.net/csce093/csce093</a:t>
            </a:r>
          </a:p>
          <a:p>
            <a:pPr eaLnBrk="1" hangingPunct="1"/>
            <a:r>
              <a:rPr lang="en-US" sz="2400" dirty="0" smtClean="0"/>
              <a:t>No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</a:t>
            </a:r>
            <a:r>
              <a:rPr lang="en-US" dirty="0"/>
              <a:t>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http://www.cyclismo.org/tutorial/R/ 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</a:t>
            </a:r>
            <a:r>
              <a:rPr lang="en-US" sz="1600">
                <a:hlinkClick r:id="rId3"/>
              </a:rPr>
              <a:t>://</a:t>
            </a:r>
            <a:r>
              <a:rPr lang="en-US" sz="1600" smtClean="0">
                <a:hlinkClick r:id="rId3"/>
              </a:rPr>
              <a:t>www.tutorialspoint.com/codingground.htm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  <a:endParaRPr lang="en-US" sz="2400" dirty="0" smtClean="0"/>
          </a:p>
          <a:p>
            <a:pPr lvl="1"/>
            <a:r>
              <a:rPr lang="en-US" sz="1600" dirty="0" smtClean="0"/>
              <a:t>Comprehensive, both R as a language and as a statistical tool are covered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RStudio</a:t>
            </a:r>
            <a:r>
              <a:rPr lang="en-US" sz="1600" dirty="0" smtClean="0"/>
              <a:t> to work problems</a:t>
            </a:r>
          </a:p>
          <a:p>
            <a:r>
              <a:rPr lang="en-US" sz="1800" dirty="0" smtClean="0"/>
              <a:t>Cons</a:t>
            </a:r>
            <a:endParaRPr lang="en-US" sz="2000" dirty="0" smtClean="0"/>
          </a:p>
          <a:p>
            <a:pPr lvl="1"/>
            <a:r>
              <a:rPr lang="en-US" sz="1600" dirty="0" smtClean="0"/>
              <a:t>A bit of intermixing “language” issues with application domain focus (statistical calculations)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2767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0" y="2590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819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0480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3962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7966" y="57912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6019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Object-oriented programming concepts</a:t>
            </a:r>
          </a:p>
          <a:p>
            <a:pPr lvl="1"/>
            <a:r>
              <a:rPr lang="en-US" sz="2000" dirty="0" smtClean="0"/>
              <a:t>Knowledge of fundamental object-oriented concepts such as polymorphism, inheritance, encapsulation and operator overloading</a:t>
            </a:r>
          </a:p>
          <a:p>
            <a:pPr lvl="1"/>
            <a:r>
              <a:rPr lang="en-US" sz="2000" dirty="0" smtClean="0"/>
              <a:t>Understanding of these concepts in a few popular languages</a:t>
            </a:r>
          </a:p>
          <a:p>
            <a:pPr lvl="2"/>
            <a:r>
              <a:rPr lang="en-US" sz="2000" dirty="0" smtClean="0"/>
              <a:t>Java</a:t>
            </a:r>
          </a:p>
          <a:p>
            <a:pPr lvl="2"/>
            <a:r>
              <a:rPr lang="en-US" sz="2000" dirty="0" smtClean="0"/>
              <a:t>Python</a:t>
            </a:r>
          </a:p>
          <a:p>
            <a:pPr lvl="2"/>
            <a:r>
              <a:rPr lang="en-US" sz="2000" dirty="0" err="1" smtClean="0"/>
              <a:t>Kotlin</a:t>
            </a:r>
            <a:endParaRPr lang="en-US" sz="2000" dirty="0" smtClean="0"/>
          </a:p>
          <a:p>
            <a:pPr lvl="2"/>
            <a:r>
              <a:rPr lang="en-US" sz="2000" dirty="0" smtClean="0"/>
              <a:t>C++</a:t>
            </a:r>
          </a:p>
          <a:p>
            <a:endParaRPr lang="en-US" sz="2400" dirty="0"/>
          </a:p>
          <a:p>
            <a:r>
              <a:rPr lang="en-US" sz="2400" dirty="0" smtClean="0"/>
              <a:t>Functional programming concepts (time permitting)</a:t>
            </a:r>
          </a:p>
          <a:p>
            <a:pPr lvl="1"/>
            <a:r>
              <a:rPr lang="en-US" sz="2000" dirty="0" smtClean="0"/>
              <a:t>Concepts – difference between object-oriented concepts</a:t>
            </a:r>
          </a:p>
          <a:p>
            <a:pPr lvl="1"/>
            <a:r>
              <a:rPr lang="en-US" sz="2000" dirty="0" smtClean="0"/>
              <a:t>“R” programming for statistical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Overall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Week #1</a:t>
            </a:r>
          </a:p>
          <a:p>
            <a:pPr lvl="1"/>
            <a:r>
              <a:rPr lang="en-US" sz="1800" dirty="0"/>
              <a:t>Class: Mon-Fri (6 Sept - 9 Sept)</a:t>
            </a:r>
          </a:p>
          <a:p>
            <a:pPr lvl="1"/>
            <a:r>
              <a:rPr lang="en-US" sz="1800" dirty="0"/>
              <a:t>Topic: pre-Test &amp; </a:t>
            </a:r>
            <a:r>
              <a:rPr lang="en-US" sz="1800" dirty="0" smtClean="0"/>
              <a:t>Programming Tools</a:t>
            </a:r>
            <a:endParaRPr lang="en-US" sz="1800" dirty="0"/>
          </a:p>
          <a:p>
            <a:r>
              <a:rPr lang="en-US" sz="2000" dirty="0"/>
              <a:t>Week #2</a:t>
            </a:r>
          </a:p>
          <a:p>
            <a:pPr lvl="1"/>
            <a:r>
              <a:rPr lang="en-US" sz="1800" dirty="0"/>
              <a:t>Class: Tues-Fri </a:t>
            </a:r>
            <a:r>
              <a:rPr lang="en-US" sz="1800" dirty="0" smtClean="0"/>
              <a:t>(12-16 </a:t>
            </a:r>
            <a:r>
              <a:rPr lang="en-US" sz="1800" dirty="0"/>
              <a:t>Sept)</a:t>
            </a:r>
          </a:p>
          <a:p>
            <a:pPr lvl="1"/>
            <a:r>
              <a:rPr lang="en-US" sz="1800" dirty="0"/>
              <a:t>Topic: Java – Fundamentals, procedural and OO programming</a:t>
            </a:r>
          </a:p>
          <a:p>
            <a:r>
              <a:rPr lang="en-US" sz="2000" dirty="0"/>
              <a:t>Week #3</a:t>
            </a:r>
          </a:p>
          <a:p>
            <a:pPr lvl="1"/>
            <a:r>
              <a:rPr lang="en-US" sz="1800" dirty="0"/>
              <a:t>Class: Mon-Fri (</a:t>
            </a:r>
            <a:r>
              <a:rPr lang="en-US" sz="1800" dirty="0" smtClean="0"/>
              <a:t>19-23 </a:t>
            </a:r>
            <a:r>
              <a:rPr lang="en-US" sz="1800" dirty="0"/>
              <a:t>Sept)</a:t>
            </a:r>
          </a:p>
          <a:p>
            <a:pPr lvl="1"/>
            <a:r>
              <a:rPr lang="en-US" sz="1800" dirty="0"/>
              <a:t>Topic: Python – </a:t>
            </a:r>
            <a:r>
              <a:rPr lang="en-US" sz="1800" dirty="0" smtClean="0"/>
              <a:t>Fundamentals</a:t>
            </a:r>
            <a:r>
              <a:rPr lang="en-US" sz="1800" dirty="0"/>
              <a:t>, procedural and OO programming</a:t>
            </a:r>
          </a:p>
          <a:p>
            <a:r>
              <a:rPr lang="en-US" sz="2000" dirty="0"/>
              <a:t>Week #4</a:t>
            </a:r>
          </a:p>
          <a:p>
            <a:pPr lvl="1"/>
            <a:r>
              <a:rPr lang="en-US" sz="1800" dirty="0"/>
              <a:t>Class: Mon-Fri (</a:t>
            </a:r>
            <a:r>
              <a:rPr lang="en-US" sz="1800" dirty="0" smtClean="0"/>
              <a:t>26-30 </a:t>
            </a:r>
            <a:r>
              <a:rPr lang="en-US" sz="1800" dirty="0"/>
              <a:t>Sept)</a:t>
            </a:r>
          </a:p>
          <a:p>
            <a:pPr lvl="1"/>
            <a:r>
              <a:rPr lang="en-US" sz="1800" dirty="0"/>
              <a:t>Topic: </a:t>
            </a:r>
            <a:r>
              <a:rPr lang="en-US" sz="1800" dirty="0" err="1" smtClean="0"/>
              <a:t>Kotlin</a:t>
            </a:r>
            <a:r>
              <a:rPr lang="en-US" sz="1800" dirty="0" smtClean="0"/>
              <a:t> – </a:t>
            </a:r>
            <a:r>
              <a:rPr lang="en-US" sz="1800" dirty="0"/>
              <a:t>functional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Distributed Version Control System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try.github.io/levels/1/challenges/1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www.youtube.com/watch?v=cEGIFZDyszA&amp;list=PL6gx4Cwl9DGAKWClAD_iKpNC0bGHxGhcx</a:t>
            </a:r>
            <a:endParaRPr lang="en-US" dirty="0" smtClean="0"/>
          </a:p>
          <a:p>
            <a:pPr lvl="2"/>
            <a:r>
              <a:rPr lang="en-US" dirty="0" smtClean="0"/>
              <a:t>GIT Tutorials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JRE / JDK</a:t>
            </a:r>
          </a:p>
          <a:p>
            <a:pPr lvl="1"/>
            <a:r>
              <a:rPr lang="en-US" dirty="0" smtClean="0"/>
              <a:t>JRE: Java Runtime Environment</a:t>
            </a:r>
          </a:p>
          <a:p>
            <a:pPr lvl="1"/>
            <a:r>
              <a:rPr lang="en-US" dirty="0" smtClean="0"/>
              <a:t>JDK: Java Development Kit</a:t>
            </a:r>
          </a:p>
          <a:p>
            <a:r>
              <a:rPr lang="en-US" dirty="0" smtClean="0"/>
              <a:t>IDEs (</a:t>
            </a:r>
            <a:r>
              <a:rPr lang="en-US" dirty="0"/>
              <a:t>d</a:t>
            </a:r>
            <a:r>
              <a:rPr lang="en-US" dirty="0" smtClean="0"/>
              <a:t>evelopment environments)</a:t>
            </a:r>
          </a:p>
          <a:p>
            <a:pPr lvl="1"/>
            <a:r>
              <a:rPr lang="en-US" dirty="0" smtClean="0"/>
              <a:t>Dr. Java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IntelliJ IDEA</a:t>
            </a:r>
          </a:p>
        </p:txBody>
      </p:sp>
    </p:spTree>
    <p:extLst>
      <p:ext uri="{BB962C8B-B14F-4D97-AF65-F5344CB8AC3E}">
        <p14:creationId xmlns:p14="http://schemas.microsoft.com/office/powerpoint/2010/main" val="17090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 - Heavyweight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6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Java – Lightweight IDE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51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9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</TotalTime>
  <Words>657</Words>
  <Application>Microsoft Office PowerPoint</Application>
  <PresentationFormat>On-screen Show (4:3)</PresentationFormat>
  <Paragraphs>145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Programming Paradigms: Functional and Object Oriented  Introduction</vt:lpstr>
      <vt:lpstr>Administrative</vt:lpstr>
      <vt:lpstr>Educational Objectives</vt:lpstr>
      <vt:lpstr>Overall Structure</vt:lpstr>
      <vt:lpstr>PowerPoint Presentation</vt:lpstr>
      <vt:lpstr>Programming in Java</vt:lpstr>
      <vt:lpstr>Tools</vt:lpstr>
      <vt:lpstr>Eclipse IDE - Heavyweight</vt:lpstr>
      <vt:lpstr>Dr Java – Lightweight IDE</vt:lpstr>
      <vt:lpstr>Java Tutorial – Tutorials Point</vt:lpstr>
      <vt:lpstr>Programming in Python</vt:lpstr>
      <vt:lpstr>Tools</vt:lpstr>
      <vt:lpstr>Python Tutorial – Tutorials Point</vt:lpstr>
      <vt:lpstr>Python Tutorial – codecademy</vt:lpstr>
      <vt:lpstr>Programming in R (if we get there)</vt:lpstr>
      <vt:lpstr>Resources - Books</vt:lpstr>
      <vt:lpstr>Using R – Ad hoc verses Programming</vt:lpstr>
      <vt:lpstr>Tools</vt:lpstr>
      <vt:lpstr>R Tutorial – Try R</vt:lpstr>
      <vt:lpstr>R Tutorial – R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587</cp:revision>
  <dcterms:created xsi:type="dcterms:W3CDTF">2006-08-16T00:00:00Z</dcterms:created>
  <dcterms:modified xsi:type="dcterms:W3CDTF">2016-09-06T17:31:20Z</dcterms:modified>
</cp:coreProperties>
</file>