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3" r:id="rId4"/>
    <p:sldId id="260" r:id="rId5"/>
    <p:sldId id="264" r:id="rId6"/>
    <p:sldId id="259" r:id="rId7"/>
    <p:sldId id="265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68" d="100"/>
          <a:sy n="168" d="100"/>
        </p:scale>
        <p:origin x="-1908" y="-6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9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1225"/>
            <a:r>
              <a:rPr lang="en-US" smtClean="0"/>
              <a:t>Air Force Institute of Technology</a:t>
            </a:r>
          </a:p>
          <a:p>
            <a:pPr defTabSz="911225"/>
            <a:r>
              <a:rPr lang="en-US" smtClean="0"/>
              <a:t>Electrical and Computer Engineering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1225"/>
            <a:fld id="{F8714F48-886D-492E-81CF-12AE790F0EA1}" type="datetime3">
              <a:rPr lang="en-US" smtClean="0"/>
              <a:pPr defTabSz="911225"/>
              <a:t>7 September 2016</a:t>
            </a:fld>
            <a:endParaRPr lang="en-US" smtClean="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E75C22E0-1EAA-44B6-A35B-1568F815F398}" type="slidenum">
              <a:rPr lang="en-US" smtClean="0"/>
              <a:pPr defTabSz="911225"/>
              <a:t>2</a:t>
            </a:fld>
            <a:endParaRPr lang="en-US" smtClean="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57573B5-F947-4202-9469-801C2C962D0E}" type="datetime3">
              <a:rPr lang="en-US" smtClean="0"/>
              <a:pPr/>
              <a:t>7 September 2016</a:t>
            </a:fld>
            <a:endParaRPr lang="en-US" smtClean="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7A076-53AD-4BC1-B25B-CD8D731BD56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1225"/>
            <a:r>
              <a:rPr lang="en-US" smtClean="0"/>
              <a:t>Air Force Institute of Technology</a:t>
            </a:r>
          </a:p>
          <a:p>
            <a:pPr defTabSz="911225"/>
            <a:r>
              <a:rPr lang="en-US" smtClean="0"/>
              <a:t>Electrical and Computer Engineering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1225"/>
            <a:fld id="{BB26ED19-D5EC-4DE4-9C44-766A794A162B}" type="datetime3">
              <a:rPr lang="en-US" smtClean="0"/>
              <a:pPr defTabSz="911225"/>
              <a:t>7 September 2016</a:t>
            </a:fld>
            <a:endParaRPr lang="en-US" smtClean="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829631F5-97B2-4D6B-ABD2-F18D8438CD61}" type="slidenum">
              <a:rPr lang="en-US" smtClean="0"/>
              <a:pPr defTabSz="911225"/>
              <a:t>4</a:t>
            </a:fld>
            <a:endParaRPr lang="en-US" smtClean="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1225"/>
            <a:r>
              <a:rPr lang="en-US" smtClean="0"/>
              <a:t>Air Force Institute of Technology</a:t>
            </a:r>
          </a:p>
          <a:p>
            <a:pPr defTabSz="911225"/>
            <a:r>
              <a:rPr lang="en-US" smtClean="0"/>
              <a:t>Electrical and Computer Engineering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1225"/>
            <a:fld id="{1CBF4F9A-41F6-492F-8FF7-1AF32FED7B90}" type="datetime3">
              <a:rPr lang="en-US" smtClean="0"/>
              <a:pPr defTabSz="911225"/>
              <a:t>7 September 2016</a:t>
            </a:fld>
            <a:endParaRPr lang="en-US" smtClean="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DAE79827-08A7-4BD5-A450-06C8206B1A00}" type="slidenum">
              <a:rPr lang="en-US" smtClean="0"/>
              <a:pPr defTabSz="911225"/>
              <a:t>6</a:t>
            </a:fld>
            <a:endParaRPr lang="en-US" smtClean="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Class name much match if it is a public class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1225"/>
            <a:r>
              <a:rPr lang="en-US" smtClean="0"/>
              <a:t>Air Force Institute of Technology</a:t>
            </a:r>
          </a:p>
          <a:p>
            <a:pPr defTabSz="911225"/>
            <a:r>
              <a:rPr lang="en-US" smtClean="0"/>
              <a:t>Electrical and Computer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1225"/>
            <a:fld id="{FEB13EFE-A168-4838-A99B-37E3749B4475}" type="datetime3">
              <a:rPr lang="en-US" smtClean="0"/>
              <a:pPr defTabSz="911225"/>
              <a:t>7 September 2016</a:t>
            </a:fld>
            <a:endParaRPr lang="en-US" smtClean="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BF73435D-D064-419A-9FAF-F6F4F693A402}" type="slidenum">
              <a:rPr lang="en-US" smtClean="0"/>
              <a:pPr defTabSz="911225"/>
              <a:t>9</a:t>
            </a:fld>
            <a:endParaRPr lang="en-US" smtClean="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11225"/>
            <a:r>
              <a:rPr lang="en-US" smtClean="0"/>
              <a:t>Air Force Institute of Technology</a:t>
            </a:r>
          </a:p>
          <a:p>
            <a:pPr defTabSz="911225"/>
            <a:r>
              <a:rPr lang="en-US" smtClean="0"/>
              <a:t>Electrical and Computer Engineering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1225"/>
            <a:fld id="{12DA734B-5B5E-4EFD-B1B8-896F0EC23897}" type="datetime3">
              <a:rPr lang="en-US" smtClean="0"/>
              <a:pPr defTabSz="911225"/>
              <a:t>7 September 2016</a:t>
            </a:fld>
            <a:endParaRPr lang="en-US" smtClean="0"/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B78EA3BD-6CC6-4875-B749-9D8E3F70C7B2}" type="slidenum">
              <a:rPr lang="en-US" smtClean="0"/>
              <a:pPr defTabSz="911225"/>
              <a:t>10</a:t>
            </a:fld>
            <a:endParaRPr lang="en-US" smtClean="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package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Classes and Objects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Branching and Looping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if ( x &lt; y ) {</a:t>
            </a:r>
          </a:p>
          <a:p>
            <a:pPr eaLnBrk="1" hangingPunct="1">
              <a:buFontTx/>
              <a:buNone/>
            </a:pPr>
            <a:r>
              <a:rPr lang="en-US" sz="2000" smtClean="0"/>
              <a:t>     }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/>
            <a:r>
              <a:rPr lang="en-US" sz="2000" smtClean="0"/>
              <a:t>while ( x &lt; y ) {</a:t>
            </a:r>
          </a:p>
          <a:p>
            <a:pPr lvl="1" eaLnBrk="1" hangingPunct="1">
              <a:buFontTx/>
              <a:buNone/>
            </a:pPr>
            <a:r>
              <a:rPr lang="en-US" sz="1800" smtClean="0"/>
              <a:t>	x++;</a:t>
            </a:r>
          </a:p>
          <a:p>
            <a:pPr lvl="1" eaLnBrk="1" hangingPunct="1">
              <a:buFontTx/>
              <a:buNone/>
            </a:pPr>
            <a:r>
              <a:rPr lang="en-US" sz="180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1800" smtClean="0"/>
              <a:t>	</a:t>
            </a:r>
          </a:p>
          <a:p>
            <a:pPr eaLnBrk="1" hangingPunct="1"/>
            <a:r>
              <a:rPr lang="en-US" sz="2000" smtClean="0"/>
              <a:t>&lt; 	</a:t>
            </a:r>
            <a:r>
              <a:rPr lang="en-US" sz="2000" smtClean="0">
                <a:sym typeface="Wingdings" pitchFamily="2" charset="2"/>
              </a:rPr>
              <a:t> Less than</a:t>
            </a:r>
            <a:endParaRPr lang="en-US" sz="2000" smtClean="0"/>
          </a:p>
          <a:p>
            <a:pPr eaLnBrk="1" hangingPunct="1"/>
            <a:r>
              <a:rPr lang="en-US" sz="2000" smtClean="0"/>
              <a:t>&gt; 	</a:t>
            </a:r>
            <a:r>
              <a:rPr lang="en-US" sz="2000" smtClean="0">
                <a:sym typeface="Wingdings" pitchFamily="2" charset="2"/>
              </a:rPr>
              <a:t> Greater than</a:t>
            </a:r>
          </a:p>
          <a:p>
            <a:pPr eaLnBrk="1" hangingPunct="1"/>
            <a:r>
              <a:rPr lang="en-US" sz="2000" smtClean="0"/>
              <a:t>== 	</a:t>
            </a:r>
            <a:r>
              <a:rPr lang="en-US" sz="2000" smtClean="0">
                <a:sym typeface="Wingdings" pitchFamily="2" charset="2"/>
              </a:rPr>
              <a:t> Equals</a:t>
            </a:r>
          </a:p>
          <a:p>
            <a:pPr eaLnBrk="1" hangingPunct="1"/>
            <a:r>
              <a:rPr lang="en-US" sz="2000" smtClean="0"/>
              <a:t>!= 	</a:t>
            </a:r>
            <a:r>
              <a:rPr lang="en-US" sz="2000" smtClean="0">
                <a:sym typeface="Wingdings" pitchFamily="2" charset="2"/>
              </a:rPr>
              <a:t> Not equal</a:t>
            </a:r>
            <a:endParaRPr lang="en-US" sz="2000" smtClean="0"/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  <a:p>
            <a:pPr eaLnBrk="1" hangingPunct="1"/>
            <a:r>
              <a:rPr lang="en-US" dirty="0" smtClean="0"/>
              <a:t>Code structure</a:t>
            </a:r>
          </a:p>
          <a:p>
            <a:pPr lvl="1" eaLnBrk="1" hangingPunct="1"/>
            <a:r>
              <a:rPr lang="en-US" dirty="0" smtClean="0"/>
              <a:t>Anatomy of a class</a:t>
            </a:r>
          </a:p>
          <a:p>
            <a:pPr eaLnBrk="1" hangingPunct="1"/>
            <a:r>
              <a:rPr lang="en-US" dirty="0" smtClean="0"/>
              <a:t>The keyword static</a:t>
            </a:r>
          </a:p>
          <a:p>
            <a:pPr eaLnBrk="1" hangingPunct="1"/>
            <a:r>
              <a:rPr lang="en-US" dirty="0" smtClean="0"/>
              <a:t>Conditional branching and looping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and Objects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What’s the difference between a class and an object?</a:t>
            </a:r>
          </a:p>
          <a:p>
            <a:pPr lvl="1" eaLnBrk="1" hangingPunct="1"/>
            <a:r>
              <a:rPr lang="en-US" sz="2400" smtClean="0"/>
              <a:t>A class is NOT an object…but it’s used to construct them</a:t>
            </a:r>
          </a:p>
          <a:p>
            <a:pPr lvl="1" eaLnBrk="1" hangingPunct="1"/>
            <a:r>
              <a:rPr lang="en-US" sz="2400" smtClean="0"/>
              <a:t>A class is a blueprint for an object</a:t>
            </a:r>
          </a:p>
          <a:p>
            <a:pPr lvl="2" eaLnBrk="1" hangingPunct="1"/>
            <a:r>
              <a:rPr lang="en-US" sz="2000" smtClean="0"/>
              <a:t>Tells the JVM how to make an object of that particular type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82663" y="359251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Animal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82663" y="3968750"/>
            <a:ext cx="1403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size</a:t>
            </a:r>
            <a:br>
              <a:rPr lang="en-US"/>
            </a:br>
            <a:r>
              <a:rPr lang="en-US"/>
              <a:t>name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568575" y="5145088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Dog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568575" y="5514975"/>
            <a:ext cx="1403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breed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568575" y="5903913"/>
            <a:ext cx="1403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bark()</a:t>
            </a:r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1676400" y="4619625"/>
            <a:ext cx="260350" cy="2460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106" name="AutoShape 10"/>
          <p:cNvCxnSpPr>
            <a:cxnSpLocks noChangeShapeType="1"/>
            <a:stCxn id="4105" idx="3"/>
            <a:endCxn id="4102" idx="0"/>
          </p:cNvCxnSpPr>
          <p:nvPr/>
        </p:nvCxnSpPr>
        <p:spPr bwMode="auto">
          <a:xfrm rot="16200000" flipH="1">
            <a:off x="2398713" y="4273550"/>
            <a:ext cx="279400" cy="1463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pic>
        <p:nvPicPr>
          <p:cNvPr id="4107" name="Picture 12" descr="j0281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0" y="4267200"/>
            <a:ext cx="15208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1" descr="j023819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6875" y="5334000"/>
            <a:ext cx="118586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 descr="j02858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0488" y="3968750"/>
            <a:ext cx="140493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Anatomy of a Java Class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Java class declaration contains a series of declarations</a:t>
            </a:r>
          </a:p>
          <a:p>
            <a:pPr lvl="1" eaLnBrk="1" hangingPunct="1"/>
            <a:r>
              <a:rPr lang="en-US" dirty="0" smtClean="0"/>
              <a:t>Methods</a:t>
            </a:r>
          </a:p>
          <a:p>
            <a:pPr lvl="1" eaLnBrk="1" hangingPunct="1"/>
            <a:r>
              <a:rPr lang="en-US" dirty="0" smtClean="0"/>
              <a:t>Fields (often called “instance variables”)</a:t>
            </a:r>
          </a:p>
          <a:p>
            <a:pPr lvl="1" eaLnBrk="1" hangingPunct="1"/>
            <a:r>
              <a:rPr lang="en-US" dirty="0" smtClean="0"/>
              <a:t>Constructors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5300" y="2209800"/>
            <a:ext cx="4953000" cy="35306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Build a Class</a:t>
            </a: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505200" y="2286000"/>
            <a:ext cx="193456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Name</a:t>
            </a:r>
            <a:br>
              <a:rPr lang="en-US" sz="3200" dirty="0" smtClean="0"/>
            </a:br>
            <a:endParaRPr lang="en-US" sz="3200" dirty="0"/>
          </a:p>
          <a:p>
            <a:r>
              <a:rPr lang="en-US" sz="3200" dirty="0"/>
              <a:t>Attributes</a:t>
            </a:r>
          </a:p>
          <a:p>
            <a:endParaRPr lang="en-US" sz="3200" dirty="0"/>
          </a:p>
          <a:p>
            <a:r>
              <a:rPr lang="en-US" sz="3200" dirty="0"/>
              <a:t>Methods()</a:t>
            </a:r>
            <a:endParaRPr lang="en-US" sz="2000" dirty="0"/>
          </a:p>
        </p:txBody>
      </p:sp>
      <p:cxnSp>
        <p:nvCxnSpPr>
          <p:cNvPr id="5126" name="Straight Connector 9"/>
          <p:cNvCxnSpPr>
            <a:cxnSpLocks noChangeShapeType="1"/>
          </p:cNvCxnSpPr>
          <p:nvPr/>
        </p:nvCxnSpPr>
        <p:spPr bwMode="auto">
          <a:xfrm>
            <a:off x="1752600" y="2870200"/>
            <a:ext cx="4965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7" name="Straight Connector 10"/>
          <p:cNvCxnSpPr>
            <a:cxnSpLocks noChangeShapeType="1"/>
          </p:cNvCxnSpPr>
          <p:nvPr/>
        </p:nvCxnSpPr>
        <p:spPr bwMode="auto">
          <a:xfrm>
            <a:off x="1752600" y="4038600"/>
            <a:ext cx="4965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Code Structure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4114800" cy="4953000"/>
          </a:xfrm>
        </p:spPr>
        <p:txBody>
          <a:bodyPr/>
          <a:lstStyle/>
          <a:p>
            <a:pPr eaLnBrk="1" hangingPunct="1"/>
            <a:r>
              <a:rPr lang="en-US" sz="2000" smtClean="0"/>
              <a:t>Each “.java” file contains ONE public class declaration.</a:t>
            </a:r>
          </a:p>
          <a:p>
            <a:pPr lvl="1" eaLnBrk="1" hangingPunct="1"/>
            <a:r>
              <a:rPr lang="en-US" sz="1800" smtClean="0"/>
              <a:t>One class per file</a:t>
            </a:r>
          </a:p>
          <a:p>
            <a:pPr lvl="1" eaLnBrk="1" hangingPunct="1"/>
            <a:r>
              <a:rPr lang="en-US" sz="1800" smtClean="0"/>
              <a:t>Class naming convention</a:t>
            </a:r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smtClean="0"/>
              <a:t>The class name MUST match the file name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The package name must match the directory structure</a:t>
            </a:r>
          </a:p>
          <a:p>
            <a:pPr eaLnBrk="1" hangingPunct="1"/>
            <a:endParaRPr lang="en-US" sz="2000" smtClean="0"/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4757738" y="1600200"/>
            <a:ext cx="4029075" cy="457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>
                <a:latin typeface="Arial Narrow" pitchFamily="34" charset="0"/>
              </a:rPr>
              <a:t>text file (.java)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4940300" y="2122488"/>
            <a:ext cx="3582988" cy="37830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400">
                <a:latin typeface="Arial Narrow" pitchFamily="34" charset="0"/>
              </a:rPr>
              <a:t>package</a:t>
            </a:r>
            <a:br>
              <a:rPr lang="en-US" sz="2400">
                <a:latin typeface="Arial Narrow" pitchFamily="34" charset="0"/>
              </a:rPr>
            </a:br>
            <a:r>
              <a:rPr lang="en-US" sz="2400">
                <a:latin typeface="Arial Narrow" pitchFamily="34" charset="0"/>
              </a:rPr>
              <a:t>class</a:t>
            </a:r>
            <a:br>
              <a:rPr lang="en-US" sz="2400">
                <a:latin typeface="Arial Narrow" pitchFamily="34" charset="0"/>
              </a:rPr>
            </a:br>
            <a:endParaRPr lang="en-US" sz="2400">
              <a:latin typeface="Arial Narrow" pitchFamily="34" charset="0"/>
            </a:endParaRPr>
          </a:p>
          <a:p>
            <a:pPr algn="l"/>
            <a:r>
              <a:rPr lang="en-US" sz="2400">
                <a:latin typeface="Arial Narrow" pitchFamily="34" charset="0"/>
              </a:rPr>
              <a:t>declaration 1</a:t>
            </a:r>
          </a:p>
          <a:p>
            <a:pPr algn="l"/>
            <a:r>
              <a:rPr lang="en-US" sz="2400">
                <a:latin typeface="Arial Narrow" pitchFamily="34" charset="0"/>
              </a:rPr>
              <a:t>declaration 2</a:t>
            </a:r>
          </a:p>
          <a:p>
            <a:pPr algn="l"/>
            <a:r>
              <a:rPr lang="en-US" sz="2400">
                <a:latin typeface="Arial Narrow" pitchFamily="34" charset="0"/>
              </a:rPr>
              <a:t>…</a:t>
            </a:r>
          </a:p>
          <a:p>
            <a:pPr algn="l"/>
            <a:r>
              <a:rPr lang="en-US" sz="2400">
                <a:latin typeface="Arial Narrow" pitchFamily="34" charset="0"/>
              </a:rPr>
              <a:t>declaration </a:t>
            </a:r>
            <a:r>
              <a:rPr lang="en-US" sz="2400" i="1">
                <a:latin typeface="Arial Narrow" pitchFamily="34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docs.oracle.com/javase/tutorial/java/package/index.html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139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 A </a:t>
            </a:r>
            <a:r>
              <a:rPr lang="en-US" i="1" dirty="0"/>
              <a:t>package</a:t>
            </a:r>
            <a:r>
              <a:rPr lang="en-US" dirty="0"/>
              <a:t> is a grouping of related types providing access protection and name space </a:t>
            </a:r>
            <a:r>
              <a:rPr lang="en-US" dirty="0" smtClean="0"/>
              <a:t>management.</a:t>
            </a:r>
          </a:p>
          <a:p>
            <a:endParaRPr lang="en-US" dirty="0"/>
          </a:p>
          <a:p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i="1" dirty="0"/>
              <a:t>types</a:t>
            </a:r>
            <a:r>
              <a:rPr lang="en-US" dirty="0"/>
              <a:t> refers to classes, interfaces, enumerations, and annotation types.</a:t>
            </a:r>
          </a:p>
        </p:txBody>
      </p:sp>
    </p:spTree>
    <p:extLst>
      <p:ext uri="{BB962C8B-B14F-4D97-AF65-F5344CB8AC3E}">
        <p14:creationId xmlns:p14="http://schemas.microsoft.com/office/powerpoint/2010/main" val="17873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“static” Mean?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static keyword indicates that the variable or method belongs to the class not each instance</a:t>
            </a:r>
          </a:p>
          <a:p>
            <a:pPr lvl="1" eaLnBrk="1" hangingPunct="1"/>
            <a:r>
              <a:rPr lang="en-US" dirty="0" smtClean="0"/>
              <a:t>A class can have state and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283</Words>
  <Application>Microsoft Office PowerPoint</Application>
  <PresentationFormat>On-screen Show (4:3)</PresentationFormat>
  <Paragraphs>89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Object-Oriented Programming Using Java   Classes and Objects</vt:lpstr>
      <vt:lpstr>Outline</vt:lpstr>
      <vt:lpstr>Classes and Objects</vt:lpstr>
      <vt:lpstr>Anatomy of a Java Class</vt:lpstr>
      <vt:lpstr>Let’s Build a Class</vt:lpstr>
      <vt:lpstr>Java Code Structure</vt:lpstr>
      <vt:lpstr>The Java Tutorials</vt:lpstr>
      <vt:lpstr>Package</vt:lpstr>
      <vt:lpstr>What Does “static” Mean?</vt:lpstr>
      <vt:lpstr>Conditional Branching and Looping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507</cp:revision>
  <dcterms:created xsi:type="dcterms:W3CDTF">2006-08-16T00:00:00Z</dcterms:created>
  <dcterms:modified xsi:type="dcterms:W3CDTF">2016-09-07T22:08:20Z</dcterms:modified>
</cp:coreProperties>
</file>