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6" r:id="rId13"/>
    <p:sldId id="274" r:id="rId14"/>
    <p:sldId id="268" r:id="rId15"/>
    <p:sldId id="270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68" d="100"/>
          <a:sy n="168" d="100"/>
        </p:scale>
        <p:origin x="-1908" y="-6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 Design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Coupling, Inheritance vs Composition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</a:p>
          <a:p>
            <a:pPr lvl="1"/>
            <a:r>
              <a:rPr lang="en-US" dirty="0" smtClean="0"/>
              <a:t>System’s performance is often reduced by message and parameter creation, transmission, translation (e.g., marshaling) and message interpretation…</a:t>
            </a:r>
          </a:p>
        </p:txBody>
      </p:sp>
    </p:spTree>
    <p:extLst>
      <p:ext uri="{BB962C8B-B14F-4D97-AF65-F5344CB8AC3E}">
        <p14:creationId xmlns:p14="http://schemas.microsoft.com/office/powerpoint/2010/main" val="39814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Increases….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Coupling </a:t>
            </a:r>
            <a:r>
              <a:rPr lang="en-US" sz="2800" dirty="0"/>
              <a:t>increases between two classes </a:t>
            </a: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B</a:t>
            </a:r>
            <a:r>
              <a:rPr lang="en-US" sz="2800" dirty="0"/>
              <a:t> if</a:t>
            </a:r>
          </a:p>
          <a:p>
            <a:pPr lvl="1"/>
            <a:r>
              <a:rPr lang="en-US" sz="2400" b="1" i="1" dirty="0"/>
              <a:t>A</a:t>
            </a:r>
            <a:r>
              <a:rPr lang="en-US" sz="2400" dirty="0"/>
              <a:t> has an attribute that refers to (is of type) </a:t>
            </a:r>
            <a:r>
              <a:rPr lang="en-US" sz="2400" b="1" i="1" dirty="0"/>
              <a:t>B</a:t>
            </a:r>
          </a:p>
          <a:p>
            <a:pPr lvl="1"/>
            <a:r>
              <a:rPr lang="en-US" sz="2400" b="1" i="1" dirty="0"/>
              <a:t>A</a:t>
            </a:r>
            <a:r>
              <a:rPr lang="en-US" sz="2400" dirty="0"/>
              <a:t> calls on services of an object </a:t>
            </a:r>
            <a:r>
              <a:rPr lang="en-US" sz="2400" b="1" i="1" dirty="0"/>
              <a:t>B</a:t>
            </a:r>
            <a:endParaRPr lang="en-US" sz="2400" dirty="0"/>
          </a:p>
          <a:p>
            <a:pPr lvl="1"/>
            <a:r>
              <a:rPr lang="en-US" sz="2400" b="1" i="1" dirty="0"/>
              <a:t>A</a:t>
            </a:r>
            <a:r>
              <a:rPr lang="en-US" sz="2400" dirty="0"/>
              <a:t> has a method that references </a:t>
            </a:r>
            <a:r>
              <a:rPr lang="en-US" sz="2400" b="1" i="1" dirty="0"/>
              <a:t>B</a:t>
            </a:r>
            <a:endParaRPr lang="en-US" sz="2400" dirty="0"/>
          </a:p>
          <a:p>
            <a:pPr lvl="1"/>
            <a:r>
              <a:rPr lang="en-US" sz="2400" b="1" i="1" dirty="0"/>
              <a:t>A</a:t>
            </a:r>
            <a:r>
              <a:rPr lang="en-US" sz="2400" dirty="0"/>
              <a:t> is a subclass of (or implements) class </a:t>
            </a:r>
            <a:r>
              <a:rPr lang="en-US" sz="2400" b="1" i="1" dirty="0"/>
              <a:t>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to Decrease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Functional design!</a:t>
            </a:r>
          </a:p>
          <a:p>
            <a:pPr lvl="1"/>
            <a:r>
              <a:rPr lang="en-US" sz="2400" dirty="0" smtClean="0"/>
              <a:t>Seeks to limit the responsibilities of modules along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647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Coupling can Create Problems in Object Hierarchies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5032"/>
            <a:ext cx="69151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 Composition to Inheritance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Ref: C++ Coding Standards: 101 Rules, Guidelines, and Best Practices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90600"/>
            <a:ext cx="123139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70175"/>
          </a:xfrm>
        </p:spPr>
        <p:txBody>
          <a:bodyPr/>
          <a:lstStyle/>
          <a:p>
            <a:r>
              <a:rPr lang="en-US" dirty="0" smtClean="0"/>
              <a:t>“Evolve Your Hierarchy”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(excellent discussion of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composition </a:t>
            </a:r>
            <a:r>
              <a:rPr lang="en-US" sz="3200" dirty="0" smtClean="0"/>
              <a:t>vs inheritance)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5867400"/>
            <a:ext cx="769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http://cowboyprogramming.com/2007/01/05/evolve-your-heirachy/</a:t>
            </a:r>
          </a:p>
        </p:txBody>
      </p:sp>
    </p:spTree>
    <p:extLst>
      <p:ext uri="{BB962C8B-B14F-4D97-AF65-F5344CB8AC3E}">
        <p14:creationId xmlns:p14="http://schemas.microsoft.com/office/powerpoint/2010/main" val="32504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‘Engine’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games have the concept of a game entity that exists in the game world</a:t>
            </a:r>
          </a:p>
          <a:p>
            <a:pPr lvl="1"/>
            <a:r>
              <a:rPr lang="en-US" dirty="0" smtClean="0"/>
              <a:t>Usually visible, and usually it can move around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1905000" cy="243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00400"/>
            <a:ext cx="2905125" cy="252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8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Deep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324600" cy="4953000"/>
          </a:xfrm>
        </p:spPr>
        <p:txBody>
          <a:bodyPr/>
          <a:lstStyle/>
          <a:p>
            <a:r>
              <a:rPr lang="en-US" sz="2800" dirty="0" smtClean="0"/>
              <a:t>Object-oriented decomposition usually starts out with good intentions</a:t>
            </a:r>
          </a:p>
          <a:p>
            <a:endParaRPr lang="en-US" sz="2800" dirty="0"/>
          </a:p>
          <a:p>
            <a:r>
              <a:rPr lang="en-US" sz="2800" dirty="0" smtClean="0"/>
              <a:t>As development progresses, we usually need to add various points of functionality to the entities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687" y="1600200"/>
            <a:ext cx="201427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82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Aggregation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Is </a:t>
            </a:r>
            <a:r>
              <a:rPr lang="en-US" sz="2800" dirty="0"/>
              <a:t>one of separating the functionality into individual components that are mostly independent of one another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The traditional object hierarchy is dispensed with, and an object is now created as an aggregation (a collection) of independent components.</a:t>
            </a:r>
          </a:p>
        </p:txBody>
      </p:sp>
    </p:spTree>
    <p:extLst>
      <p:ext uri="{BB962C8B-B14F-4D97-AF65-F5344CB8AC3E}">
        <p14:creationId xmlns:p14="http://schemas.microsoft.com/office/powerpoint/2010/main" val="11491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Starts Here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201427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281606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Is this really an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“IS-A” relationship?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00400" y="2209800"/>
            <a:ext cx="1143000" cy="77633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126810" y="2436348"/>
            <a:ext cx="1216590" cy="54978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“Strength” of Relationship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9" y="1572242"/>
            <a:ext cx="371508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3706478" cy="187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361138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9000" y="1387576"/>
            <a:ext cx="13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Association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1539976"/>
            <a:ext cx="158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Aggregation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4006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Composition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24200" y="1756908"/>
            <a:ext cx="431132" cy="45289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91400" y="1909308"/>
            <a:ext cx="215566" cy="45289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34000" y="4343400"/>
            <a:ext cx="215566" cy="45289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38899" y="4569846"/>
            <a:ext cx="13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Inheritance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5699" y="4939178"/>
            <a:ext cx="674397" cy="45289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“Strength”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295400"/>
          </a:xfrm>
        </p:spPr>
        <p:txBody>
          <a:bodyPr/>
          <a:lstStyle/>
          <a:p>
            <a:r>
              <a:rPr lang="en-US" sz="2400" dirty="0" smtClean="0"/>
              <a:t>Inheritance is the second-tightest coupling relationship in C++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2578"/>
            <a:ext cx="371508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77711" y="1947912"/>
            <a:ext cx="13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Association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72911" y="2317244"/>
            <a:ext cx="431132" cy="45289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2553204"/>
            <a:ext cx="132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What about this?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2922536"/>
            <a:ext cx="674397" cy="45289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2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371599"/>
          </a:xfrm>
        </p:spPr>
        <p:txBody>
          <a:bodyPr/>
          <a:lstStyle/>
          <a:p>
            <a:r>
              <a:rPr lang="en-US" dirty="0" smtClean="0"/>
              <a:t>What is stronger?</a:t>
            </a:r>
            <a:br>
              <a:rPr lang="en-US" dirty="0" smtClean="0"/>
            </a:br>
            <a:r>
              <a:rPr lang="en-US" sz="3200" dirty="0" smtClean="0"/>
              <a:t>(in C++)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3886200"/>
            <a:ext cx="7772400" cy="1524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“Friend” classes and functions</a:t>
            </a:r>
          </a:p>
          <a:p>
            <a:r>
              <a:rPr lang="en-US" sz="2800" dirty="0" smtClean="0"/>
              <a:t>(no such concept in Java)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04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or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degree to which each program module relies on each one of the other modules</a:t>
            </a:r>
          </a:p>
          <a:p>
            <a:endParaRPr lang="en-US" dirty="0"/>
          </a:p>
          <a:p>
            <a:r>
              <a:rPr lang="en-US" dirty="0" smtClean="0"/>
              <a:t>Low coupling is often a sign of a well-structured design</a:t>
            </a:r>
          </a:p>
        </p:txBody>
      </p:sp>
    </p:spTree>
    <p:extLst>
      <p:ext uri="{BB962C8B-B14F-4D97-AF65-F5344CB8AC3E}">
        <p14:creationId xmlns:p14="http://schemas.microsoft.com/office/powerpoint/2010/main" val="14910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 of Coupling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16477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5867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http://en.wikipedia.org/wiki/Coupling_(computer_programming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4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of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Procedural programming</a:t>
            </a:r>
          </a:p>
          <a:p>
            <a:pPr lvl="1"/>
            <a:r>
              <a:rPr lang="en-US" sz="1800" dirty="0" smtClean="0"/>
              <a:t>Content coupling (high)</a:t>
            </a:r>
          </a:p>
          <a:p>
            <a:pPr lvl="2"/>
            <a:r>
              <a:rPr lang="en-US" sz="1600" dirty="0" smtClean="0"/>
              <a:t>One module relies on the internal workings of another module</a:t>
            </a:r>
          </a:p>
          <a:p>
            <a:pPr lvl="1"/>
            <a:r>
              <a:rPr lang="en-US" sz="1800" dirty="0" smtClean="0"/>
              <a:t>Common coupling</a:t>
            </a:r>
          </a:p>
          <a:p>
            <a:pPr lvl="2"/>
            <a:r>
              <a:rPr lang="en-US" sz="1600" dirty="0" smtClean="0"/>
              <a:t>When two modules share the same global data</a:t>
            </a:r>
          </a:p>
          <a:p>
            <a:pPr lvl="1"/>
            <a:r>
              <a:rPr lang="en-US" sz="1800" dirty="0" smtClean="0"/>
              <a:t>Control coupling</a:t>
            </a:r>
          </a:p>
          <a:p>
            <a:pPr lvl="2"/>
            <a:r>
              <a:rPr lang="en-US" sz="1600" dirty="0" smtClean="0"/>
              <a:t>When one module controls the flow of another, by passing it information on what to do</a:t>
            </a:r>
          </a:p>
          <a:p>
            <a:pPr lvl="1"/>
            <a:r>
              <a:rPr lang="en-US" sz="1800" dirty="0" smtClean="0"/>
              <a:t>Stamp coupling (data-structured coupling)</a:t>
            </a:r>
          </a:p>
          <a:p>
            <a:pPr lvl="2"/>
            <a:r>
              <a:rPr lang="en-US" sz="1400" dirty="0" smtClean="0"/>
              <a:t>When modules share a composite data structure and use only part of it (e.g., passing a whole record to a function that only needs one field of it)</a:t>
            </a:r>
          </a:p>
          <a:p>
            <a:pPr lvl="1"/>
            <a:r>
              <a:rPr lang="en-US" sz="1800" dirty="0" smtClean="0"/>
              <a:t>Data coupling</a:t>
            </a:r>
          </a:p>
          <a:p>
            <a:pPr lvl="2"/>
            <a:r>
              <a:rPr lang="en-US" sz="1400" dirty="0" smtClean="0"/>
              <a:t>When modules share data (e.g., parameters)</a:t>
            </a:r>
          </a:p>
          <a:p>
            <a:pPr lvl="1"/>
            <a:r>
              <a:rPr lang="en-US" sz="1800" dirty="0" smtClean="0"/>
              <a:t>Message coupling (low)</a:t>
            </a:r>
          </a:p>
          <a:p>
            <a:pPr lvl="2"/>
            <a:r>
              <a:rPr lang="en-US" sz="1400" dirty="0" smtClean="0"/>
              <a:t>Loosest type of coupling – can be viewed as state decentralization (as in objects) and component communication is done via parameters or message passing</a:t>
            </a:r>
          </a:p>
          <a:p>
            <a:pPr lvl="1"/>
            <a:r>
              <a:rPr lang="en-US" sz="1800" dirty="0" smtClean="0"/>
              <a:t>No coupling</a:t>
            </a:r>
          </a:p>
          <a:p>
            <a:pPr lvl="2"/>
            <a:r>
              <a:rPr lang="en-US" sz="1600" dirty="0" smtClean="0"/>
              <a:t>No communication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990600"/>
            <a:ext cx="1875883" cy="141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2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of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4953000"/>
          </a:xfrm>
        </p:spPr>
        <p:txBody>
          <a:bodyPr/>
          <a:lstStyle/>
          <a:p>
            <a:r>
              <a:rPr lang="en-US" sz="2800" dirty="0" smtClean="0"/>
              <a:t>Object-oriented programming</a:t>
            </a:r>
          </a:p>
          <a:p>
            <a:pPr lvl="1"/>
            <a:r>
              <a:rPr lang="en-US" sz="2400" dirty="0" smtClean="0"/>
              <a:t>Subclass coupling</a:t>
            </a:r>
          </a:p>
          <a:p>
            <a:pPr lvl="2"/>
            <a:r>
              <a:rPr lang="en-US" sz="2000" dirty="0" smtClean="0"/>
              <a:t>Describes the relationship between a child and its parent.  The child is connected to the parent, but the parent is not connected to the child</a:t>
            </a:r>
          </a:p>
          <a:p>
            <a:pPr lvl="1"/>
            <a:r>
              <a:rPr lang="en-US" sz="2400" dirty="0" smtClean="0"/>
              <a:t>Temporal coupling</a:t>
            </a:r>
          </a:p>
          <a:p>
            <a:pPr lvl="2"/>
            <a:r>
              <a:rPr lang="en-US" sz="2000" dirty="0" smtClean="0"/>
              <a:t>When two actions are bundled together into one module just because they happen to occur at the same time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3600"/>
            <a:ext cx="324064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4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Tightly coupled system tend to exhibit the following developmental characteristics</a:t>
            </a:r>
          </a:p>
          <a:p>
            <a:pPr lvl="1"/>
            <a:r>
              <a:rPr lang="en-US" sz="2400" dirty="0" smtClean="0"/>
              <a:t>A change in one module usually forces a ripple effect of changes in other modules</a:t>
            </a:r>
          </a:p>
          <a:p>
            <a:pPr lvl="1"/>
            <a:r>
              <a:rPr lang="en-US" sz="2400" dirty="0" smtClean="0"/>
              <a:t>Assembly of modules might require more effort and/or time due to the increased inter-module dependency</a:t>
            </a:r>
          </a:p>
          <a:p>
            <a:pPr lvl="1"/>
            <a:r>
              <a:rPr lang="en-US" sz="2400" dirty="0" smtClean="0"/>
              <a:t>A particular module might be harder to reuse and/or test because dependent modules must be included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11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</TotalTime>
  <Words>585</Words>
  <Application>Microsoft Office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Object Oriented Programming Design    Coupling, Inheritance vs Composition</vt:lpstr>
      <vt:lpstr>“Strength” of Relationship</vt:lpstr>
      <vt:lpstr>“Strength” of Inheritance</vt:lpstr>
      <vt:lpstr>What is stronger? (in C++)</vt:lpstr>
      <vt:lpstr>Coupling or Dependency</vt:lpstr>
      <vt:lpstr>Conceptual Model of Coupling</vt:lpstr>
      <vt:lpstr>Conceptual Model of Coupling</vt:lpstr>
      <vt:lpstr>Conceptual Model of Coupling</vt:lpstr>
      <vt:lpstr>Coupling Disadvantages</vt:lpstr>
      <vt:lpstr>Coupling Disadvantages</vt:lpstr>
      <vt:lpstr>Coupling Increases….</vt:lpstr>
      <vt:lpstr>Solutions to Decrease Coupling</vt:lpstr>
      <vt:lpstr>Coupling can Create Problems in Object Hierarchies</vt:lpstr>
      <vt:lpstr>Prefer Composition to Inheritance</vt:lpstr>
      <vt:lpstr>“Evolve Your Hierarchy”  (excellent discussion of composition vs inheritance)</vt:lpstr>
      <vt:lpstr>Game ‘Engine’ Example</vt:lpstr>
      <vt:lpstr>Traditional Deep Hierarchies</vt:lpstr>
      <vt:lpstr>An Aggregation of Components</vt:lpstr>
      <vt:lpstr>Trouble Starts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517</cp:revision>
  <dcterms:created xsi:type="dcterms:W3CDTF">2006-08-16T00:00:00Z</dcterms:created>
  <dcterms:modified xsi:type="dcterms:W3CDTF">2016-09-07T21:34:24Z</dcterms:modified>
</cp:coreProperties>
</file>