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79" r:id="rId8"/>
    <p:sldId id="277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81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995E067-F3D4-4413-BB67-68352E201922}" type="datetime3">
              <a:rPr lang="en-US"/>
              <a:pPr/>
              <a:t>7 September 2016</a:t>
            </a:fld>
            <a:endParaRPr lang="en-US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9940A-FB18-4508-91E2-3C0610ADFC72}" type="slidenum">
              <a:rPr lang="en-US"/>
              <a:pPr/>
              <a:t>2</a:t>
            </a:fld>
            <a:endParaRPr lang="en-US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F15D5D6-3076-4D71-9E30-20ABB1D1B1D1}" type="datetime3">
              <a:rPr lang="en-US"/>
              <a:pPr/>
              <a:t>7 September 2016</a:t>
            </a:fld>
            <a:endParaRPr lang="en-US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DDB82-E8F9-44B9-9C8A-77979CA02775}" type="slidenum">
              <a:rPr lang="en-US"/>
              <a:pPr/>
              <a:t>4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Page 169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BD5AE5A-CEB9-4810-804D-8A17CB89DC95}" type="datetime3">
              <a:rPr lang="en-US"/>
              <a:pPr/>
              <a:t>7 September 2016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C7E6B-3E78-497F-8DBE-5F0C9744CCBC}" type="slidenum">
              <a:rPr lang="en-US"/>
              <a:pPr/>
              <a:t>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(pg 668)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285"/>
            <a:r>
              <a:rPr lang="en-US" smtClean="0"/>
              <a:t>Air Force Institute of Technology</a:t>
            </a:r>
          </a:p>
          <a:p>
            <a:pPr defTabSz="910285"/>
            <a:r>
              <a:rPr lang="en-US" smtClean="0"/>
              <a:t>Electrical and Computer Engineering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285"/>
            <a:fld id="{D3936FD9-2932-4372-82BF-79FFDEC719C5}" type="datetime3">
              <a:rPr lang="en-US" smtClean="0"/>
              <a:pPr defTabSz="910285"/>
              <a:t>7 September 2016</a:t>
            </a:fld>
            <a:endParaRPr lang="en-US" smtClean="0"/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285"/>
            <a:fld id="{4B8DDBEF-D97C-49C0-B177-3E495D623518}" type="slidenum">
              <a:rPr lang="en-US" smtClean="0"/>
              <a:pPr defTabSz="910285"/>
              <a:t>17</a:t>
            </a:fld>
            <a:endParaRPr lang="en-US" smtClean="0"/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285"/>
            <a:r>
              <a:rPr lang="en-US" smtClean="0"/>
              <a:t>Air Force Institute of Technology</a:t>
            </a:r>
          </a:p>
          <a:p>
            <a:pPr defTabSz="910285"/>
            <a:r>
              <a:rPr lang="en-US" smtClean="0"/>
              <a:t>Electrical and Computer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285"/>
            <a:fld id="{05DB3AAA-FAF0-4A18-9D27-5A7AE439CF7D}" type="datetime3">
              <a:rPr lang="en-US" smtClean="0"/>
              <a:pPr defTabSz="910285"/>
              <a:t>7 September 2016</a:t>
            </a:fld>
            <a:endParaRPr lang="en-US" smtClean="0"/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285"/>
            <a:fld id="{B80A311F-81FA-4DC4-BE1E-C00F21555404}" type="slidenum">
              <a:rPr lang="en-US" smtClean="0"/>
              <a:pPr defTabSz="910285"/>
              <a:t>18</a:t>
            </a:fld>
            <a:endParaRPr lang="en-US" smtClean="0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IandI/abstrac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Inheritance and Polymorphism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a Protocol/Contract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23828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Inheritance lets you guarantee that all classes grouped under a certain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 have all the methods that the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 has</a:t>
            </a:r>
          </a:p>
          <a:p>
            <a:pPr lvl="1" eaLnBrk="1" hangingPunct="1"/>
            <a:r>
              <a:rPr lang="en-US" sz="2000" dirty="0" smtClean="0"/>
              <a:t>The </a:t>
            </a:r>
            <a:r>
              <a:rPr lang="en-US" sz="2000" dirty="0" err="1" smtClean="0"/>
              <a:t>supertype</a:t>
            </a:r>
            <a:r>
              <a:rPr lang="en-US" sz="2000" dirty="0" smtClean="0"/>
              <a:t> defines a </a:t>
            </a:r>
            <a:r>
              <a:rPr lang="en-US" sz="2000" b="1" dirty="0" smtClean="0"/>
              <a:t>common protocol </a:t>
            </a:r>
            <a:r>
              <a:rPr lang="en-US" sz="2000" dirty="0" smtClean="0"/>
              <a:t>for a set of classes related through inheritance</a:t>
            </a:r>
          </a:p>
          <a:p>
            <a:pPr lvl="1" eaLnBrk="1" hangingPunct="1"/>
            <a:r>
              <a:rPr lang="en-US" sz="2000" dirty="0" smtClean="0"/>
              <a:t>This common protocol is an interface contract</a:t>
            </a:r>
          </a:p>
        </p:txBody>
      </p:sp>
      <p:sp>
        <p:nvSpPr>
          <p:cNvPr id="11272" name="AutoShape 10"/>
          <p:cNvSpPr>
            <a:spLocks noChangeArrowheads="1"/>
          </p:cNvSpPr>
          <p:nvPr/>
        </p:nvSpPr>
        <p:spPr bwMode="auto">
          <a:xfrm>
            <a:off x="3775075" y="5254625"/>
            <a:ext cx="254000" cy="250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3902075" y="55054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2606675" cy="253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When you define a supertype for a group of classes, any subclass of that supertype can be substituted where the supertype is expected</a:t>
            </a:r>
          </a:p>
          <a:p>
            <a:pPr lvl="1" eaLnBrk="1" hangingPunct="1"/>
            <a:r>
              <a:rPr lang="en-US" sz="2000" smtClean="0"/>
              <a:t>Assignments</a:t>
            </a:r>
          </a:p>
          <a:p>
            <a:pPr lvl="1" eaLnBrk="1" hangingPunct="1"/>
            <a:r>
              <a:rPr lang="en-US" sz="2000" smtClean="0"/>
              <a:t>Method calls</a:t>
            </a:r>
          </a:p>
          <a:p>
            <a:pPr lvl="1" eaLnBrk="1" hangingPunct="1"/>
            <a:r>
              <a:rPr lang="en-US" sz="2000" smtClean="0"/>
              <a:t>Return values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27525" y="2476500"/>
            <a:ext cx="233045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Animal a = new Dog()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97413" y="2986088"/>
            <a:ext cx="328295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public void cage(Animal a) {…}</a:t>
            </a:r>
            <a:br>
              <a:rPr lang="en-US"/>
            </a:br>
            <a:r>
              <a:rPr lang="en-US"/>
              <a:t>…</a:t>
            </a:r>
            <a:br>
              <a:rPr lang="en-US"/>
            </a:br>
            <a:r>
              <a:rPr lang="en-US"/>
              <a:t>  Dog fido = new Dog();</a:t>
            </a:r>
            <a:br>
              <a:rPr lang="en-US"/>
            </a:br>
            <a:r>
              <a:rPr lang="en-US"/>
              <a:t>  zoo.cage(fido);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2700338" y="2519363"/>
            <a:ext cx="140017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700338" y="3081338"/>
            <a:ext cx="181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38750" y="4351338"/>
            <a:ext cx="3448050" cy="92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public Dog getStray() {…}</a:t>
            </a:r>
            <a:br>
              <a:rPr lang="en-US"/>
            </a:br>
            <a:r>
              <a:rPr lang="en-US"/>
              <a:t>…</a:t>
            </a:r>
            <a:br>
              <a:rPr lang="en-US"/>
            </a:br>
            <a:r>
              <a:rPr lang="en-US"/>
              <a:t>  Animal fido = pound.getStray();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700338" y="3362325"/>
            <a:ext cx="2405062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778375" y="6027738"/>
            <a:ext cx="18796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can also make collections!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31763" y="4379913"/>
            <a:ext cx="4565650" cy="2298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List&lt;Animal&gt; l = new ArrayList&lt;Animal&gt;();</a:t>
            </a:r>
            <a:br>
              <a:rPr lang="en-US"/>
            </a:br>
            <a:r>
              <a:rPr lang="en-US" smtClean="0"/>
              <a:t>Animal  </a:t>
            </a:r>
            <a:r>
              <a:rPr lang="en-US"/>
              <a:t>fido = new Dog();</a:t>
            </a:r>
            <a:br>
              <a:rPr lang="en-US"/>
            </a:br>
            <a:r>
              <a:rPr lang="en-US" smtClean="0"/>
              <a:t>Animal  dumbo </a:t>
            </a:r>
            <a:r>
              <a:rPr lang="en-US"/>
              <a:t>= new Elephant();</a:t>
            </a:r>
            <a:br>
              <a:rPr lang="en-US"/>
            </a:br>
            <a:r>
              <a:rPr lang="en-US"/>
              <a:t>l.add(fido);</a:t>
            </a:r>
            <a:br>
              <a:rPr lang="en-US"/>
            </a:br>
            <a:r>
              <a:rPr lang="en-US"/>
              <a:t>l.add(dumbo);</a:t>
            </a:r>
            <a:br>
              <a:rPr lang="en-US"/>
            </a:br>
            <a:r>
              <a:rPr lang="en-US"/>
              <a:t>for (Animal a : l) {</a:t>
            </a:r>
            <a:br>
              <a:rPr lang="en-US"/>
            </a:br>
            <a:r>
              <a:rPr lang="en-US"/>
              <a:t>  a.makeNoise();</a:t>
            </a:r>
            <a:br>
              <a:rPr lang="en-US"/>
            </a:br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Bottomline:</a:t>
            </a:r>
          </a:p>
          <a:p>
            <a:pPr lvl="1" eaLnBrk="1" hangingPunct="1">
              <a:buFontTx/>
              <a:buNone/>
            </a:pPr>
            <a:r>
              <a:rPr lang="en-US" smtClean="0"/>
              <a:t>“You can write code that doesn’t have to change when you introduce new subclass types into the program”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class Registrar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	public void registration (Course c)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			//do some stuff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			c.getTitle();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registration(STAT583);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vs. 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class Video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title;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int     length;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boolean avail;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ttl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title = ttl; length = 90;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t, int 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title = t; length = l;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void show()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System.out.println( title + ", " + length + " min. available:" + avail );</a:t>
            </a:r>
          </a:p>
          <a:p>
            <a:pPr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public class VideoStore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static void main ( String args[]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Video item1 = new Video("Jaws", 120);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Video item2 = new Video("Star Wars”);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item1.show();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item2.show();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vs. 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class Video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title;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int     length;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boolean avail;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ttl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title = ttl; length = 90;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t, int 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title = t; length = l;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void show()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System.out.println( title + ", “ +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length + " min. available:" + avail );</a:t>
            </a:r>
          </a:p>
          <a:p>
            <a:pPr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class Movie extends Video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director; 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rating;       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public Movie( String ttl, int lngth,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          String dir, String rtng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super( ttl, lngth );             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director = dir;  rating = rtng;  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648200" y="4563454"/>
            <a:ext cx="3930353" cy="1532334"/>
          </a:xfrm>
          <a:prstGeom prst="round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smtClean="0">
                <a:latin typeface="Calibri" pitchFamily="34" charset="0"/>
              </a:rPr>
              <a:t>The statement </a:t>
            </a:r>
            <a:r>
              <a:rPr lang="en-US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super(ttl, lngth)</a:t>
            </a:r>
            <a:r>
              <a:rPr lang="en-US" sz="120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200" smtClean="0">
                <a:latin typeface="Calibri" pitchFamily="34" charset="0"/>
              </a:rPr>
              <a:t>invokes a constructor of the parent to initialize some of the data. </a:t>
            </a:r>
          </a:p>
          <a:p>
            <a:r>
              <a:rPr lang="en-US" sz="1200" smtClean="0">
                <a:latin typeface="Calibri" pitchFamily="34" charset="0"/>
              </a:rPr>
              <a:t>The next two statements initialize the members that only Movie has. </a:t>
            </a:r>
          </a:p>
          <a:p>
            <a:r>
              <a:rPr lang="en-US" sz="1200" smtClean="0">
                <a:latin typeface="Calibri" pitchFamily="34" charset="0"/>
              </a:rPr>
              <a:t>Note:  </a:t>
            </a:r>
            <a:r>
              <a:rPr lang="en-US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super() </a:t>
            </a:r>
            <a:r>
              <a:rPr lang="en-US" sz="1200" smtClean="0">
                <a:latin typeface="Calibri" pitchFamily="34" charset="0"/>
              </a:rPr>
              <a:t>must be the first statement in the subclass's constructor. 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versus Overloading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 override a method</a:t>
            </a:r>
          </a:p>
          <a:p>
            <a:pPr lvl="1" eaLnBrk="1" hangingPunct="1"/>
            <a:r>
              <a:rPr lang="en-US" sz="2000" smtClean="0"/>
              <a:t>Arguments MUST be the same, and return types must be compatible</a:t>
            </a:r>
          </a:p>
          <a:p>
            <a:pPr lvl="1" eaLnBrk="1" hangingPunct="1"/>
            <a:r>
              <a:rPr lang="en-US" sz="2000" smtClean="0"/>
              <a:t>The method can’t be less accessible</a:t>
            </a:r>
          </a:p>
          <a:p>
            <a:pPr lvl="1" eaLnBrk="1" hangingPunct="1"/>
            <a:r>
              <a:rPr lang="en-US" sz="2000" smtClean="0"/>
              <a:t>Always use </a:t>
            </a:r>
            <a:r>
              <a:rPr lang="en-US" sz="2000" smtClean="0">
                <a:latin typeface="Courier New" pitchFamily="49" charset="0"/>
              </a:rPr>
              <a:t>@Override</a:t>
            </a:r>
            <a:r>
              <a:rPr lang="en-US" sz="2000" smtClean="0"/>
              <a:t> annotation to let the compiler check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To overload a method</a:t>
            </a:r>
          </a:p>
          <a:p>
            <a:pPr lvl="1" eaLnBrk="1" hangingPunct="1"/>
            <a:r>
              <a:rPr lang="en-US" sz="2000" smtClean="0"/>
              <a:t>The return types can be different</a:t>
            </a:r>
          </a:p>
          <a:p>
            <a:pPr lvl="1" eaLnBrk="1" hangingPunct="1"/>
            <a:r>
              <a:rPr lang="en-US" sz="2000" smtClean="0"/>
              <a:t>You can’t change ONLY the return type (usually a compiler error)</a:t>
            </a:r>
          </a:p>
          <a:p>
            <a:pPr lvl="1" eaLnBrk="1" hangingPunct="1"/>
            <a:r>
              <a:rPr lang="en-US" sz="2000" smtClean="0"/>
              <a:t>You can vary access levels in any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Overloading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1676400"/>
            <a:ext cx="54693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</p:spPr>
        <p:txBody>
          <a:bodyPr/>
          <a:lstStyle/>
          <a:p>
            <a:pPr eaLnBrk="1" hangingPunct="1"/>
            <a:r>
              <a:rPr lang="en-US" sz="3200" smtClean="0"/>
              <a:t>Object-Oriented Programming Using Java</a:t>
            </a:r>
            <a:r>
              <a:rPr lang="en-US" sz="3200" smtClean="0">
                <a:solidFill>
                  <a:schemeClr val="accent1"/>
                </a:solidFill>
              </a:rPr>
              <a:t/>
            </a:r>
            <a:br>
              <a:rPr lang="en-US" sz="3200" smtClean="0">
                <a:solidFill>
                  <a:schemeClr val="accent1"/>
                </a:solidFill>
              </a:rPr>
            </a:b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>
                <a:solidFill>
                  <a:schemeClr val="accent2"/>
                </a:solidFill>
                <a:latin typeface="Franklin Gothic Book" pitchFamily="34" charset="0"/>
              </a:rPr>
              <a:t>—</a:t>
            </a:r>
            <a:r>
              <a:rPr lang="en-US" sz="3200" smtClean="0"/>
              <a:t> Serious Polymorphism</a:t>
            </a:r>
            <a:r>
              <a:rPr lang="en-US" sz="3200" smtClean="0">
                <a:solidFill>
                  <a:schemeClr val="accent2"/>
                </a:solidFill>
                <a:latin typeface="Franklin Gothic Book" pitchFamily="34" charset="0"/>
              </a:rPr>
              <a:t> 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problems</a:t>
            </a:r>
          </a:p>
          <a:p>
            <a:pPr lvl="1" eaLnBrk="1" hangingPunct="1"/>
            <a:r>
              <a:rPr lang="en-US" smtClean="0"/>
              <a:t>Abstract classes and methods</a:t>
            </a:r>
          </a:p>
          <a:p>
            <a:pPr lvl="1" eaLnBrk="1" hangingPunct="1"/>
            <a:r>
              <a:rPr lang="en-US" smtClean="0"/>
              <a:t>Using final</a:t>
            </a:r>
          </a:p>
          <a:p>
            <a:pPr lvl="1" eaLnBrk="1" hangingPunct="1"/>
            <a:r>
              <a:rPr lang="en-US" smtClean="0"/>
              <a:t>Java “Object”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7" descr="MCj032065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2163" y="820738"/>
            <a:ext cx="23002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6" descr="MCAN0186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6650" y="1771650"/>
            <a:ext cx="19383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Problem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5562600" cy="1828800"/>
          </a:xfrm>
        </p:spPr>
        <p:txBody>
          <a:bodyPr/>
          <a:lstStyle/>
          <a:p>
            <a:pPr eaLnBrk="1" hangingPunct="1"/>
            <a:r>
              <a:rPr lang="en-US" sz="2000" smtClean="0"/>
              <a:t>What the heck is a “shape”</a:t>
            </a:r>
          </a:p>
          <a:p>
            <a:pPr lvl="1" eaLnBrk="1" hangingPunct="1"/>
            <a:r>
              <a:rPr lang="en-US" sz="1800" smtClean="0"/>
              <a:t>We can say </a:t>
            </a:r>
            <a:r>
              <a:rPr lang="en-US" sz="1800" b="1" smtClean="0">
                <a:latin typeface="Courier New" pitchFamily="49" charset="0"/>
              </a:rPr>
              <a:t>new Shape()</a:t>
            </a:r>
            <a:r>
              <a:rPr lang="en-US" sz="1800" b="1" smtClean="0"/>
              <a:t> </a:t>
            </a:r>
            <a:r>
              <a:rPr lang="en-US" sz="1800" smtClean="0"/>
              <a:t>in our code…</a:t>
            </a:r>
          </a:p>
          <a:p>
            <a:pPr lvl="1" eaLnBrk="1" hangingPunct="1"/>
            <a:r>
              <a:rPr lang="en-US" sz="1800" smtClean="0"/>
              <a:t>Some classes just should not be instantiated</a:t>
            </a:r>
          </a:p>
          <a:p>
            <a:pPr lvl="2" eaLnBrk="1" hangingPunct="1"/>
            <a:r>
              <a:rPr lang="en-US" sz="1600" smtClean="0"/>
              <a:t>Should we get rid of the shape class?</a:t>
            </a:r>
          </a:p>
          <a:p>
            <a:pPr lvl="2" eaLnBrk="1" hangingPunct="1"/>
            <a:r>
              <a:rPr lang="en-US" sz="1600" smtClean="0"/>
              <a:t>What purpose does it serve?</a:t>
            </a:r>
          </a:p>
        </p:txBody>
      </p:sp>
      <p:sp>
        <p:nvSpPr>
          <p:cNvPr id="4102" name="Text Box 19"/>
          <p:cNvSpPr txBox="1">
            <a:spLocks noChangeArrowheads="1"/>
          </p:cNvSpPr>
          <p:nvPr/>
        </p:nvSpPr>
        <p:spPr bwMode="auto">
          <a:xfrm>
            <a:off x="947738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Square</a:t>
            </a:r>
          </a:p>
        </p:txBody>
      </p:sp>
      <p:sp>
        <p:nvSpPr>
          <p:cNvPr id="4103" name="Text Box 20"/>
          <p:cNvSpPr txBox="1">
            <a:spLocks noChangeArrowheads="1"/>
          </p:cNvSpPr>
          <p:nvPr/>
        </p:nvSpPr>
        <p:spPr bwMode="auto">
          <a:xfrm>
            <a:off x="947738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4" name="Text Box 21"/>
          <p:cNvSpPr txBox="1">
            <a:spLocks noChangeArrowheads="1"/>
          </p:cNvSpPr>
          <p:nvPr/>
        </p:nvSpPr>
        <p:spPr bwMode="auto">
          <a:xfrm>
            <a:off x="2730500" y="5467350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105" name="Text Box 22"/>
          <p:cNvSpPr txBox="1">
            <a:spLocks noChangeArrowheads="1"/>
          </p:cNvSpPr>
          <p:nvPr/>
        </p:nvSpPr>
        <p:spPr bwMode="auto">
          <a:xfrm>
            <a:off x="2730500" y="5843588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6" name="Text Box 23"/>
          <p:cNvSpPr txBox="1">
            <a:spLocks noChangeArrowheads="1"/>
          </p:cNvSpPr>
          <p:nvPr/>
        </p:nvSpPr>
        <p:spPr bwMode="auto">
          <a:xfrm>
            <a:off x="4430713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Triangle</a:t>
            </a:r>
          </a:p>
        </p:txBody>
      </p:sp>
      <p:sp>
        <p:nvSpPr>
          <p:cNvPr id="4107" name="Text Box 24"/>
          <p:cNvSpPr txBox="1">
            <a:spLocks noChangeArrowheads="1"/>
          </p:cNvSpPr>
          <p:nvPr/>
        </p:nvSpPr>
        <p:spPr bwMode="auto">
          <a:xfrm>
            <a:off x="4430713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8" name="Text Box 25"/>
          <p:cNvSpPr txBox="1">
            <a:spLocks noChangeArrowheads="1"/>
          </p:cNvSpPr>
          <p:nvPr/>
        </p:nvSpPr>
        <p:spPr bwMode="auto">
          <a:xfrm>
            <a:off x="6216650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Amoeba</a:t>
            </a:r>
          </a:p>
        </p:txBody>
      </p:sp>
      <p:sp>
        <p:nvSpPr>
          <p:cNvPr id="4109" name="Text Box 26"/>
          <p:cNvSpPr txBox="1">
            <a:spLocks noChangeArrowheads="1"/>
          </p:cNvSpPr>
          <p:nvPr/>
        </p:nvSpPr>
        <p:spPr bwMode="auto">
          <a:xfrm>
            <a:off x="6216650" y="5846763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</a:p>
        </p:txBody>
      </p:sp>
      <p:sp>
        <p:nvSpPr>
          <p:cNvPr id="4110" name="Text Box 27"/>
          <p:cNvSpPr txBox="1">
            <a:spLocks noChangeArrowheads="1"/>
          </p:cNvSpPr>
          <p:nvPr/>
        </p:nvSpPr>
        <p:spPr bwMode="auto">
          <a:xfrm>
            <a:off x="3729038" y="349091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Shape</a:t>
            </a:r>
          </a:p>
        </p:txBody>
      </p:sp>
      <p:sp>
        <p:nvSpPr>
          <p:cNvPr id="4111" name="Text Box 28"/>
          <p:cNvSpPr txBox="1">
            <a:spLocks noChangeArrowheads="1"/>
          </p:cNvSpPr>
          <p:nvPr/>
        </p:nvSpPr>
        <p:spPr bwMode="auto">
          <a:xfrm>
            <a:off x="3729038" y="3867150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</a:p>
        </p:txBody>
      </p:sp>
      <p:sp>
        <p:nvSpPr>
          <p:cNvPr id="4112" name="AutoShape 29"/>
          <p:cNvSpPr>
            <a:spLocks noChangeArrowheads="1"/>
          </p:cNvSpPr>
          <p:nvPr/>
        </p:nvSpPr>
        <p:spPr bwMode="auto">
          <a:xfrm>
            <a:off x="4303713" y="4518025"/>
            <a:ext cx="254000" cy="250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113" name="AutoShape 30"/>
          <p:cNvCxnSpPr>
            <a:cxnSpLocks noChangeShapeType="1"/>
            <a:stCxn id="4112" idx="3"/>
            <a:endCxn id="4102" idx="0"/>
          </p:cNvCxnSpPr>
          <p:nvPr/>
        </p:nvCxnSpPr>
        <p:spPr bwMode="auto">
          <a:xfrm rot="5400000">
            <a:off x="2689225" y="3729038"/>
            <a:ext cx="701675" cy="2781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14" name="AutoShape 31"/>
          <p:cNvCxnSpPr>
            <a:cxnSpLocks noChangeShapeType="1"/>
            <a:stCxn id="4112" idx="3"/>
            <a:endCxn id="4104" idx="0"/>
          </p:cNvCxnSpPr>
          <p:nvPr/>
        </p:nvCxnSpPr>
        <p:spPr bwMode="auto">
          <a:xfrm rot="5400000">
            <a:off x="3582194" y="4618831"/>
            <a:ext cx="698500" cy="998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15" name="AutoShape 32"/>
          <p:cNvCxnSpPr>
            <a:cxnSpLocks noChangeShapeType="1"/>
            <a:stCxn id="4112" idx="3"/>
            <a:endCxn id="4106" idx="0"/>
          </p:cNvCxnSpPr>
          <p:nvPr/>
        </p:nvCxnSpPr>
        <p:spPr bwMode="auto">
          <a:xfrm rot="16200000" flipH="1">
            <a:off x="4430713" y="4768850"/>
            <a:ext cx="701675" cy="701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16" name="AutoShape 33"/>
          <p:cNvCxnSpPr>
            <a:cxnSpLocks noChangeShapeType="1"/>
            <a:stCxn id="4112" idx="3"/>
            <a:endCxn id="4108" idx="0"/>
          </p:cNvCxnSpPr>
          <p:nvPr/>
        </p:nvCxnSpPr>
        <p:spPr bwMode="auto">
          <a:xfrm rot="16200000" flipH="1">
            <a:off x="5323681" y="3875882"/>
            <a:ext cx="701675" cy="24876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pic>
        <p:nvPicPr>
          <p:cNvPr id="4117" name="Picture 34" descr="MCj035928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50" y="2443163"/>
            <a:ext cx="70802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8" name="Picture 35" descr="j02329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4063" y="2165350"/>
            <a:ext cx="774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9" name="Text Box 38"/>
          <p:cNvSpPr txBox="1">
            <a:spLocks noChangeArrowheads="1"/>
          </p:cNvSpPr>
          <p:nvPr/>
        </p:nvSpPr>
        <p:spPr bwMode="auto">
          <a:xfrm>
            <a:off x="6686550" y="405765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Scary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Object-oriented language paradigm</a:t>
            </a:r>
          </a:p>
          <a:p>
            <a:pPr eaLnBrk="1" hangingPunct="1"/>
            <a:r>
              <a:rPr lang="en-US" dirty="0" smtClean="0"/>
              <a:t>IS-A versus HAS-A</a:t>
            </a:r>
          </a:p>
          <a:p>
            <a:pPr eaLnBrk="1" hangingPunct="1"/>
            <a:r>
              <a:rPr lang="en-US" dirty="0" smtClean="0"/>
              <a:t>Defining a protocol/interface contract with inheritance</a:t>
            </a:r>
          </a:p>
          <a:p>
            <a:pPr eaLnBrk="1" hangingPunct="1"/>
            <a:r>
              <a:rPr lang="en-US" dirty="0" smtClean="0"/>
              <a:t>Polymorphism</a:t>
            </a:r>
          </a:p>
          <a:p>
            <a:pPr eaLnBrk="1" hangingPunct="1"/>
            <a:r>
              <a:rPr lang="en-US" dirty="0" smtClean="0"/>
              <a:t>Overriding versus Overloading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 Abstract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Java allows us to declare methods and classes as being abstract</a:t>
            </a:r>
          </a:p>
          <a:p>
            <a:pPr lvl="1" eaLnBrk="1" hangingPunct="1"/>
            <a:r>
              <a:rPr lang="en-US" sz="2000" smtClean="0"/>
              <a:t>You can’t create an instance of an abstract class</a:t>
            </a:r>
          </a:p>
          <a:p>
            <a:pPr lvl="1" eaLnBrk="1" hangingPunct="1"/>
            <a:r>
              <a:rPr lang="en-US" sz="2000" smtClean="0"/>
              <a:t>Any class with an abstract method is required to be declared abstract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Use abstract methods when you want to require the method, but do not have a generic implementation (</a:t>
            </a:r>
            <a:r>
              <a:rPr lang="en-US" sz="2400" b="1" smtClean="0"/>
              <a:t>contract </a:t>
            </a:r>
            <a:r>
              <a:rPr lang="en-US" sz="2400" smtClean="0"/>
              <a:t>again)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Java uses the “final” key word to stop any further overriding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 Abstract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adding a draw method</a:t>
            </a:r>
          </a:p>
          <a:p>
            <a:pPr lvl="1" eaLnBrk="1" hangingPunct="1"/>
            <a:r>
              <a:rPr lang="en-US" smtClean="0"/>
              <a:t>What should it do at the shape level?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47738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Square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47738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30500" y="5467350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730500" y="5843588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430713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Triangle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430713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216650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Amoeba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216650" y="5846763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729038" y="3219450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Shape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729038" y="3595688"/>
            <a:ext cx="14033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  <a:br>
              <a:rPr lang="en-US"/>
            </a:br>
            <a:r>
              <a:rPr lang="en-US"/>
              <a:t>draw()</a:t>
            </a:r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4303713" y="4518025"/>
            <a:ext cx="254000" cy="250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159" name="AutoShape 15"/>
          <p:cNvCxnSpPr>
            <a:cxnSpLocks noChangeShapeType="1"/>
            <a:stCxn id="6158" idx="3"/>
            <a:endCxn id="6148" idx="0"/>
          </p:cNvCxnSpPr>
          <p:nvPr/>
        </p:nvCxnSpPr>
        <p:spPr bwMode="auto">
          <a:xfrm rot="5400000">
            <a:off x="2689225" y="3729038"/>
            <a:ext cx="701675" cy="2781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160" name="AutoShape 16"/>
          <p:cNvCxnSpPr>
            <a:cxnSpLocks noChangeShapeType="1"/>
            <a:stCxn id="6158" idx="3"/>
            <a:endCxn id="6150" idx="0"/>
          </p:cNvCxnSpPr>
          <p:nvPr/>
        </p:nvCxnSpPr>
        <p:spPr bwMode="auto">
          <a:xfrm rot="5400000">
            <a:off x="3582194" y="4618831"/>
            <a:ext cx="698500" cy="998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161" name="AutoShape 17"/>
          <p:cNvCxnSpPr>
            <a:cxnSpLocks noChangeShapeType="1"/>
            <a:stCxn id="6158" idx="3"/>
            <a:endCxn id="6152" idx="0"/>
          </p:cNvCxnSpPr>
          <p:nvPr/>
        </p:nvCxnSpPr>
        <p:spPr bwMode="auto">
          <a:xfrm rot="16200000" flipH="1">
            <a:off x="4430713" y="4768850"/>
            <a:ext cx="701675" cy="701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162" name="AutoShape 18"/>
          <p:cNvCxnSpPr>
            <a:cxnSpLocks noChangeShapeType="1"/>
            <a:stCxn id="6158" idx="3"/>
            <a:endCxn id="6154" idx="0"/>
          </p:cNvCxnSpPr>
          <p:nvPr/>
        </p:nvCxnSpPr>
        <p:spPr bwMode="auto">
          <a:xfrm rot="16200000" flipH="1">
            <a:off x="5323681" y="3875882"/>
            <a:ext cx="701675" cy="24876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docs.oracle.com/javase/tutorial/java/IandI/abstract.html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3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“Object”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Ultra-Super-</a:t>
            </a:r>
            <a:r>
              <a:rPr lang="en-US" sz="2800" dirty="0" err="1" smtClean="0"/>
              <a:t>Megaclass</a:t>
            </a:r>
            <a:r>
              <a:rPr lang="en-US" sz="2800" dirty="0" smtClean="0"/>
              <a:t> in all of Java—”Object”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Every object inherits from “Object”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Object-Oriented Language Paradigm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An object-oriented programming language supports</a:t>
            </a:r>
          </a:p>
          <a:p>
            <a:pPr lvl="1" eaLnBrk="1" hangingPunct="1"/>
            <a:r>
              <a:rPr lang="en-US" sz="2400" dirty="0" smtClean="0"/>
              <a:t>encapsulation,</a:t>
            </a:r>
          </a:p>
          <a:p>
            <a:pPr lvl="1" eaLnBrk="1" hangingPunct="1"/>
            <a:r>
              <a:rPr lang="en-US" sz="2400" dirty="0" smtClean="0"/>
              <a:t>polymorphism, and</a:t>
            </a:r>
          </a:p>
          <a:p>
            <a:pPr lvl="1" eaLnBrk="1" hangingPunct="1"/>
            <a:r>
              <a:rPr lang="en-US" sz="2400" dirty="0" smtClean="0"/>
              <a:t>inheritance.</a:t>
            </a:r>
          </a:p>
          <a:p>
            <a:pPr eaLnBrk="1" hangingPunct="1"/>
            <a:r>
              <a:rPr lang="en-US" sz="2800" dirty="0" smtClean="0"/>
              <a:t>Definitions vary (e.g., modularity, structured exception handling, higher-order functions/polymorphism)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4800600" y="1295400"/>
            <a:ext cx="3886200" cy="4953000"/>
          </a:xfrm>
        </p:spPr>
        <p:txBody>
          <a:bodyPr/>
          <a:lstStyle/>
          <a:p>
            <a:pPr eaLnBrk="1" hangingPunct="1"/>
            <a:r>
              <a:rPr lang="en-US" sz="2000" smtClean="0"/>
              <a:t>How many fields/methods does a Surgeon have?</a:t>
            </a:r>
          </a:p>
          <a:p>
            <a:pPr eaLnBrk="1" hangingPunct="1"/>
            <a:r>
              <a:rPr lang="en-US" sz="2000" smtClean="0"/>
              <a:t>How many fields/methods does a FamilyDoctor have?</a:t>
            </a:r>
          </a:p>
          <a:p>
            <a:pPr eaLnBrk="1" hangingPunct="1"/>
            <a:r>
              <a:rPr lang="en-US" sz="2000" smtClean="0"/>
              <a:t>How many fields/methods does a Doctor have?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Can a FamilyDoctor do treatPatient()?</a:t>
            </a:r>
          </a:p>
          <a:p>
            <a:pPr eaLnBrk="1" hangingPunct="1"/>
            <a:r>
              <a:rPr lang="en-US" sz="2000" smtClean="0"/>
              <a:t>Can a FamilyDoctor do makeIncision()?</a:t>
            </a:r>
          </a:p>
          <a:p>
            <a:pPr eaLnBrk="1" hangingPunct="1"/>
            <a:r>
              <a:rPr lang="en-US" sz="2000" smtClean="0"/>
              <a:t>Can a Doctor do makeIncision()?</a:t>
            </a:r>
          </a:p>
        </p:txBody>
      </p:sp>
      <p:pic>
        <p:nvPicPr>
          <p:cNvPr id="8206" name="Picture 16" descr="j02055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28600"/>
            <a:ext cx="1465262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95475"/>
            <a:ext cx="3214688" cy="307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IS-A versus HAS-A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Caution:</a:t>
            </a:r>
          </a:p>
          <a:p>
            <a:pPr lvl="1" eaLnBrk="1" hangingPunct="1"/>
            <a:r>
              <a:rPr lang="en-US" sz="1800" dirty="0" smtClean="0"/>
              <a:t>Use composition for “HAS-A”</a:t>
            </a:r>
          </a:p>
          <a:p>
            <a:pPr lvl="1" eaLnBrk="1" hangingPunct="1"/>
            <a:r>
              <a:rPr lang="en-US" sz="1800" dirty="0" smtClean="0"/>
              <a:t>Example: Bathroom, Tub, Sink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OK or Composition or Reversed</a:t>
            </a:r>
          </a:p>
          <a:p>
            <a:pPr eaLnBrk="1" hangingPunct="1"/>
            <a:r>
              <a:rPr lang="en-US" sz="2000" smtClean="0"/>
              <a:t>Oven extends Kitchen</a:t>
            </a:r>
          </a:p>
          <a:p>
            <a:pPr eaLnBrk="1" hangingPunct="1"/>
            <a:r>
              <a:rPr lang="en-US" sz="2000" smtClean="0"/>
              <a:t>Guitar extends Instrument</a:t>
            </a:r>
          </a:p>
          <a:p>
            <a:pPr eaLnBrk="1" hangingPunct="1"/>
            <a:r>
              <a:rPr lang="en-US" sz="2000" smtClean="0"/>
              <a:t>Person extends Employee</a:t>
            </a:r>
          </a:p>
          <a:p>
            <a:pPr eaLnBrk="1" hangingPunct="1"/>
            <a:r>
              <a:rPr lang="en-US" sz="2000" smtClean="0"/>
              <a:t>Ferrari extends Engine</a:t>
            </a:r>
          </a:p>
          <a:p>
            <a:pPr eaLnBrk="1" hangingPunct="1"/>
            <a:r>
              <a:rPr lang="en-US" sz="2000" smtClean="0"/>
              <a:t>Fried Egg extends Food</a:t>
            </a:r>
          </a:p>
          <a:p>
            <a:pPr eaLnBrk="1" hangingPunct="1"/>
            <a:r>
              <a:rPr lang="en-US" sz="2000" smtClean="0"/>
              <a:t>Beagle extends Pet</a:t>
            </a:r>
          </a:p>
          <a:p>
            <a:pPr eaLnBrk="1" hangingPunct="1"/>
            <a:r>
              <a:rPr lang="en-US" sz="2000" smtClean="0"/>
              <a:t>Container extends Jar</a:t>
            </a:r>
          </a:p>
          <a:p>
            <a:pPr eaLnBrk="1" hangingPunct="1"/>
            <a:r>
              <a:rPr lang="en-US" sz="2000" smtClean="0"/>
              <a:t>Metal extends Titanium</a:t>
            </a:r>
          </a:p>
          <a:p>
            <a:pPr eaLnBrk="1" hangingPunct="1"/>
            <a:r>
              <a:rPr lang="en-US" sz="2000" smtClean="0"/>
              <a:t>GratefulDead extends Band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754063" y="5332413"/>
            <a:ext cx="2852737" cy="116522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class Bathroom{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 Sink sink = new Sink();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 Tub tub = new Tub();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 ...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3773488" y="60880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Java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2743200"/>
            <a:ext cx="2797175" cy="21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Inherits What?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you need to get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method call it</a:t>
            </a:r>
          </a:p>
          <a:p>
            <a:pPr lvl="1" eaLnBrk="1" hangingPunct="1"/>
            <a:r>
              <a:rPr lang="en-US" sz="2400" b="1" dirty="0" smtClean="0">
                <a:latin typeface="Courier New" pitchFamily="49" charset="0"/>
              </a:rPr>
              <a:t>super()</a:t>
            </a:r>
          </a:p>
          <a:p>
            <a:pPr eaLnBrk="1" hangingPunct="1"/>
            <a:r>
              <a:rPr lang="en-US" sz="2800" dirty="0" smtClean="0"/>
              <a:t>Four levels of variable and method access control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protected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private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default</a:t>
            </a:r>
          </a:p>
          <a:p>
            <a:pPr lvl="1" eaLnBrk="1" hangingPunct="1"/>
            <a:r>
              <a:rPr lang="en-US" sz="2400" b="1" dirty="0" smtClean="0"/>
              <a:t>Public</a:t>
            </a:r>
            <a:r>
              <a:rPr lang="en-US" sz="2400" dirty="0" smtClean="0"/>
              <a:t> is available to all and inherited</a:t>
            </a:r>
          </a:p>
          <a:p>
            <a:pPr lvl="1" eaLnBrk="1" hangingPunct="1"/>
            <a:r>
              <a:rPr lang="en-US" sz="2400" b="1" dirty="0" smtClean="0"/>
              <a:t>Protected</a:t>
            </a:r>
            <a:r>
              <a:rPr lang="en-US" sz="2400" dirty="0" smtClean="0"/>
              <a:t> (same as default) except allows inheritance of protected items to subclasses even outside the package. </a:t>
            </a:r>
          </a:p>
          <a:p>
            <a:pPr lvl="1" eaLnBrk="1" hangingPunct="1"/>
            <a:r>
              <a:rPr lang="en-US" sz="2400" b="1" dirty="0" smtClean="0"/>
              <a:t>Private</a:t>
            </a:r>
            <a:r>
              <a:rPr lang="en-US" sz="2400" dirty="0" smtClean="0"/>
              <a:t> not inherited</a:t>
            </a:r>
          </a:p>
          <a:p>
            <a:pPr lvl="1" eaLnBrk="1" hangingPunct="1"/>
            <a:r>
              <a:rPr lang="en-US" sz="2400" b="1" dirty="0" smtClean="0"/>
              <a:t>Default</a:t>
            </a:r>
            <a:r>
              <a:rPr lang="en-US" sz="2400" dirty="0" smtClean="0"/>
              <a:t> only inherited by classes within the package.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docs.oracle.com/javase/tutorial/java/javaOO/accesscontrol.html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571833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7" name="Picture 3" descr="C:\Users\dhodson\Pictures\jav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629400" cy="52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1004</Words>
  <Application>Microsoft Office PowerPoint</Application>
  <PresentationFormat>On-screen Show (4:3)</PresentationFormat>
  <Paragraphs>229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Object-Oriented Programming Using Java   Inheritance and Polymorphism</vt:lpstr>
      <vt:lpstr>Outline</vt:lpstr>
      <vt:lpstr>Object-Oriented Language Paradigm</vt:lpstr>
      <vt:lpstr>Exercise</vt:lpstr>
      <vt:lpstr>IS-A versus HAS-A</vt:lpstr>
      <vt:lpstr>Who Inherits What?</vt:lpstr>
      <vt:lpstr>The Java Tutorials</vt:lpstr>
      <vt:lpstr>Example</vt:lpstr>
      <vt:lpstr>Output</vt:lpstr>
      <vt:lpstr>Defining a Protocol/Contract</vt:lpstr>
      <vt:lpstr>Polymorphism</vt:lpstr>
      <vt:lpstr>Polymorphism</vt:lpstr>
      <vt:lpstr>Aggregation vs. Inheritance</vt:lpstr>
      <vt:lpstr>Aggregation vs. Inheritance</vt:lpstr>
      <vt:lpstr>Overriding versus Overloading</vt:lpstr>
      <vt:lpstr>Example: Overloading</vt:lpstr>
      <vt:lpstr>Object-Oriented Programming Using Java  — Serious Polymorphism —</vt:lpstr>
      <vt:lpstr>Outline</vt:lpstr>
      <vt:lpstr>Design Problem</vt:lpstr>
      <vt:lpstr>Solution: Abstract</vt:lpstr>
      <vt:lpstr>Solution: Abstract</vt:lpstr>
      <vt:lpstr>The Java Tutorials</vt:lpstr>
      <vt:lpstr>Java “Object”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511</cp:revision>
  <dcterms:created xsi:type="dcterms:W3CDTF">2006-08-16T00:00:00Z</dcterms:created>
  <dcterms:modified xsi:type="dcterms:W3CDTF">2016-09-07T21:50:47Z</dcterms:modified>
</cp:coreProperties>
</file>