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5" r:id="rId6"/>
    <p:sldId id="302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15FF7E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790"/>
  </p:normalViewPr>
  <p:slideViewPr>
    <p:cSldViewPr snapToGrid="0" snapToObjects="1">
      <p:cViewPr varScale="1">
        <p:scale>
          <a:sx n="107" d="100"/>
          <a:sy n="10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 lab equipment on a table at the regional American Chemical Society meeting</a:t>
            </a:r>
          </a:p>
          <a:p>
            <a:r>
              <a:rPr lang="en-US" dirty="0"/>
              <a:t>https://www.flickr.com/photos/pnnl/41280037010/in/album-72157692716565760/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27, 2019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6/27/19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733123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Hands-On Normalization and Statistical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4111700" y="219402"/>
            <a:ext cx="8779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PCA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36EEE-D9A6-49DA-8083-34C1BB98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39" y="1213129"/>
            <a:ext cx="6419186" cy="65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3438460" y="219402"/>
            <a:ext cx="9856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Volcano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BB0D6-ECA3-4D9B-9BAF-8917A541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28" y="1154847"/>
            <a:ext cx="6708943" cy="68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3438460" y="219402"/>
            <a:ext cx="8770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Heatmaps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603F8-7277-4748-B6CA-C2D9363EE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18" b="8594"/>
          <a:stretch/>
        </p:blipFill>
        <p:spPr>
          <a:xfrm>
            <a:off x="4676318" y="1401851"/>
            <a:ext cx="5743823" cy="66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2BF99-FAB4-4D38-86AC-175037CF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1A57F-0BDA-45C4-91FA-8CCE7A353833}"/>
              </a:ext>
            </a:extLst>
          </p:cNvPr>
          <p:cNvSpPr txBox="1"/>
          <p:nvPr/>
        </p:nvSpPr>
        <p:spPr>
          <a:xfrm>
            <a:off x="3438460" y="219402"/>
            <a:ext cx="10276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Venn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BC0F9-68D6-48EC-9591-C27B1C86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460" y="1050399"/>
            <a:ext cx="9660884" cy="70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1DEA6-692C-4D0E-8315-1173771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B79C0-AB10-496B-BB03-D540A67F9AB2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EA706-134F-41A1-AD97-2ABF713D0DB1}"/>
              </a:ext>
            </a:extLst>
          </p:cNvPr>
          <p:cNvSpPr txBox="1"/>
          <p:nvPr/>
        </p:nvSpPr>
        <p:spPr>
          <a:xfrm>
            <a:off x="2703008" y="1488739"/>
            <a:ext cx="11414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normalize raw count data with DESe2 you need: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 count data as a .csv file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condition information file telling DESeq2 which columns go to which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59ECF-FA65-4472-86BA-1AB2D17366E5}"/>
              </a:ext>
            </a:extLst>
          </p:cNvPr>
          <p:cNvSpPr txBox="1"/>
          <p:nvPr/>
        </p:nvSpPr>
        <p:spPr>
          <a:xfrm>
            <a:off x="4024841" y="4455260"/>
            <a:ext cx="2311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Raw Count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852528-EE42-4DCF-95E0-DF947DC4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65966"/>
              </p:ext>
            </p:extLst>
          </p:nvPr>
        </p:nvGraphicFramePr>
        <p:xfrm>
          <a:off x="11157490" y="4667626"/>
          <a:ext cx="2618800" cy="3295692"/>
        </p:xfrm>
        <a:graphic>
          <a:graphicData uri="http://schemas.openxmlformats.org/drawingml/2006/table">
            <a:tbl>
              <a:tblPr/>
              <a:tblGrid>
                <a:gridCol w="1644363">
                  <a:extLst>
                    <a:ext uri="{9D8B030D-6E8A-4147-A177-3AD203B41FA5}">
                      <a16:colId xmlns:a16="http://schemas.microsoft.com/office/drawing/2014/main" val="4172744344"/>
                    </a:ext>
                  </a:extLst>
                </a:gridCol>
                <a:gridCol w="974437">
                  <a:extLst>
                    <a:ext uri="{9D8B030D-6E8A-4147-A177-3AD203B41FA5}">
                      <a16:colId xmlns:a16="http://schemas.microsoft.com/office/drawing/2014/main" val="2912471248"/>
                    </a:ext>
                  </a:extLst>
                </a:gridCol>
              </a:tblGrid>
              <a:tr h="36874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188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05098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5250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29816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3637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3070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23666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9764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27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382C6A-AFB1-4F6A-AF67-875A75516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63701"/>
              </p:ext>
            </p:extLst>
          </p:nvPr>
        </p:nvGraphicFramePr>
        <p:xfrm>
          <a:off x="1174929" y="4942752"/>
          <a:ext cx="7536262" cy="2964813"/>
        </p:xfrm>
        <a:graphic>
          <a:graphicData uri="http://schemas.openxmlformats.org/drawingml/2006/table">
            <a:tbl>
              <a:tblPr/>
              <a:tblGrid>
                <a:gridCol w="1673386">
                  <a:extLst>
                    <a:ext uri="{9D8B030D-6E8A-4147-A177-3AD203B41FA5}">
                      <a16:colId xmlns:a16="http://schemas.microsoft.com/office/drawing/2014/main" val="2485566289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1555874366"/>
                    </a:ext>
                  </a:extLst>
                </a:gridCol>
                <a:gridCol w="842960">
                  <a:extLst>
                    <a:ext uri="{9D8B030D-6E8A-4147-A177-3AD203B41FA5}">
                      <a16:colId xmlns:a16="http://schemas.microsoft.com/office/drawing/2014/main" val="2531424243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1171587407"/>
                    </a:ext>
                  </a:extLst>
                </a:gridCol>
                <a:gridCol w="950993">
                  <a:extLst>
                    <a:ext uri="{9D8B030D-6E8A-4147-A177-3AD203B41FA5}">
                      <a16:colId xmlns:a16="http://schemas.microsoft.com/office/drawing/2014/main" val="1814515595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08172134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594014065"/>
                    </a:ext>
                  </a:extLst>
                </a:gridCol>
              </a:tblGrid>
              <a:tr h="16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1060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ENSDARG00000000001.5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44563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ENSDARG00000000002.7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46676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6384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ENSDARG00000000019.8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96008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654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ENSDARG00000000069.6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04142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ENSDARG00000000086.11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1171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ENSDARG00000000103.11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1176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ENSDARG00000000142.9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79095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ENSDARG00000000151.13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663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4E0A24-BD6A-44F3-8EC8-D36969BFAE8C}"/>
              </a:ext>
            </a:extLst>
          </p:cNvPr>
          <p:cNvSpPr txBox="1"/>
          <p:nvPr/>
        </p:nvSpPr>
        <p:spPr>
          <a:xfrm>
            <a:off x="10908195" y="4229175"/>
            <a:ext cx="3086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Condition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8386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1DEA6-692C-4D0E-8315-11737719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B79C0-AB10-496B-BB03-D540A67F9AB2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EA706-134F-41A1-AD97-2ABF713D0DB1}"/>
              </a:ext>
            </a:extLst>
          </p:cNvPr>
          <p:cNvSpPr txBox="1"/>
          <p:nvPr/>
        </p:nvSpPr>
        <p:spPr>
          <a:xfrm>
            <a:off x="2703008" y="1488739"/>
            <a:ext cx="11414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 normalize raw count data with DESe2 you need:</a:t>
            </a:r>
          </a:p>
          <a:p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 count data as a .csv file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condition information file telling DESeq2 which columns go to which experiment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59ECF-FA65-4472-86BA-1AB2D17366E5}"/>
              </a:ext>
            </a:extLst>
          </p:cNvPr>
          <p:cNvSpPr txBox="1"/>
          <p:nvPr/>
        </p:nvSpPr>
        <p:spPr>
          <a:xfrm>
            <a:off x="4024841" y="4455260"/>
            <a:ext cx="23118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Raw Count 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852528-EE42-4DCF-95E0-DF947DC42190}"/>
              </a:ext>
            </a:extLst>
          </p:cNvPr>
          <p:cNvGraphicFramePr>
            <a:graphicFrameLocks noGrp="1"/>
          </p:cNvGraphicFramePr>
          <p:nvPr/>
        </p:nvGraphicFramePr>
        <p:xfrm>
          <a:off x="11157490" y="4667626"/>
          <a:ext cx="2618800" cy="3295692"/>
        </p:xfrm>
        <a:graphic>
          <a:graphicData uri="http://schemas.openxmlformats.org/drawingml/2006/table">
            <a:tbl>
              <a:tblPr/>
              <a:tblGrid>
                <a:gridCol w="1644363">
                  <a:extLst>
                    <a:ext uri="{9D8B030D-6E8A-4147-A177-3AD203B41FA5}">
                      <a16:colId xmlns:a16="http://schemas.microsoft.com/office/drawing/2014/main" val="4172744344"/>
                    </a:ext>
                  </a:extLst>
                </a:gridCol>
                <a:gridCol w="974437">
                  <a:extLst>
                    <a:ext uri="{9D8B030D-6E8A-4147-A177-3AD203B41FA5}">
                      <a16:colId xmlns:a16="http://schemas.microsoft.com/office/drawing/2014/main" val="2912471248"/>
                    </a:ext>
                  </a:extLst>
                </a:gridCol>
              </a:tblGrid>
              <a:tr h="368745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1188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905098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52501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629816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3637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63070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623666"/>
                  </a:ext>
                </a:extLst>
              </a:tr>
              <a:tr h="3457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29764"/>
                  </a:ext>
                </a:extLst>
              </a:tr>
              <a:tr h="368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27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382C6A-AFB1-4F6A-AF67-875A7551630B}"/>
              </a:ext>
            </a:extLst>
          </p:cNvPr>
          <p:cNvGraphicFramePr>
            <a:graphicFrameLocks noGrp="1"/>
          </p:cNvGraphicFramePr>
          <p:nvPr/>
        </p:nvGraphicFramePr>
        <p:xfrm>
          <a:off x="1174929" y="4942752"/>
          <a:ext cx="7536262" cy="2964813"/>
        </p:xfrm>
        <a:graphic>
          <a:graphicData uri="http://schemas.openxmlformats.org/drawingml/2006/table">
            <a:tbl>
              <a:tblPr/>
              <a:tblGrid>
                <a:gridCol w="1673386">
                  <a:extLst>
                    <a:ext uri="{9D8B030D-6E8A-4147-A177-3AD203B41FA5}">
                      <a16:colId xmlns:a16="http://schemas.microsoft.com/office/drawing/2014/main" val="2485566289"/>
                    </a:ext>
                  </a:extLst>
                </a:gridCol>
                <a:gridCol w="951063">
                  <a:extLst>
                    <a:ext uri="{9D8B030D-6E8A-4147-A177-3AD203B41FA5}">
                      <a16:colId xmlns:a16="http://schemas.microsoft.com/office/drawing/2014/main" val="1555874366"/>
                    </a:ext>
                  </a:extLst>
                </a:gridCol>
                <a:gridCol w="842960">
                  <a:extLst>
                    <a:ext uri="{9D8B030D-6E8A-4147-A177-3AD203B41FA5}">
                      <a16:colId xmlns:a16="http://schemas.microsoft.com/office/drawing/2014/main" val="2531424243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1171587407"/>
                    </a:ext>
                  </a:extLst>
                </a:gridCol>
                <a:gridCol w="950993">
                  <a:extLst>
                    <a:ext uri="{9D8B030D-6E8A-4147-A177-3AD203B41FA5}">
                      <a16:colId xmlns:a16="http://schemas.microsoft.com/office/drawing/2014/main" val="1814515595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08172134"/>
                    </a:ext>
                  </a:extLst>
                </a:gridCol>
                <a:gridCol w="1076609">
                  <a:extLst>
                    <a:ext uri="{9D8B030D-6E8A-4147-A177-3AD203B41FA5}">
                      <a16:colId xmlns:a16="http://schemas.microsoft.com/office/drawing/2014/main" val="2594014065"/>
                    </a:ext>
                  </a:extLst>
                </a:gridCol>
              </a:tblGrid>
              <a:tr h="168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ProbeID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Retene_Rep4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BjF_Rep2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1060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ENSDARG00000000001.5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44563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ENSDARG00000000002.7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046676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6384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ENSDARG00000000019.8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96008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ENSDARG00000000068.8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07654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ENSDARG00000000069.6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04142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ENSDARG00000000086.11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11719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ENSDARG00000000103.11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5391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11761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ENSDARG00000000142.9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579095"/>
                  </a:ext>
                </a:extLst>
              </a:tr>
              <a:tr h="278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ENSDARG00000000151.13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093" marR="9093" marT="90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663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4E0A24-BD6A-44F3-8EC8-D36969BFAE8C}"/>
              </a:ext>
            </a:extLst>
          </p:cNvPr>
          <p:cNvSpPr txBox="1"/>
          <p:nvPr/>
        </p:nvSpPr>
        <p:spPr>
          <a:xfrm>
            <a:off x="10908195" y="4229175"/>
            <a:ext cx="30861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Condition Information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EB8585-5D1A-4228-8147-8AFDD2BE34C3}"/>
              </a:ext>
            </a:extLst>
          </p:cNvPr>
          <p:cNvSpPr/>
          <p:nvPr/>
        </p:nvSpPr>
        <p:spPr>
          <a:xfrm>
            <a:off x="2783393" y="4793064"/>
            <a:ext cx="6240027" cy="502417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22A55D-D88C-48EC-A1B9-C0058352826F}"/>
              </a:ext>
            </a:extLst>
          </p:cNvPr>
          <p:cNvSpPr/>
          <p:nvPr/>
        </p:nvSpPr>
        <p:spPr>
          <a:xfrm>
            <a:off x="11177587" y="4879991"/>
            <a:ext cx="1583820" cy="3295691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914DF7-100B-43C6-AD9B-4747846E9F73}"/>
              </a:ext>
            </a:extLst>
          </p:cNvPr>
          <p:cNvSpPr/>
          <p:nvPr/>
        </p:nvSpPr>
        <p:spPr>
          <a:xfrm rot="17441678">
            <a:off x="9940322" y="4495964"/>
            <a:ext cx="302360" cy="214332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16D3EF-3BCE-4430-A7F6-40476211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close up of a fence&#10;&#10;Description automatically generated">
            <a:extLst>
              <a:ext uri="{FF2B5EF4-FFF2-40B4-BE49-F238E27FC236}">
                <a16:creationId xmlns:a16="http://schemas.microsoft.com/office/drawing/2014/main" id="{9D2EAA62-ACD6-4102-B3CF-1B63D82B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23" y="1014882"/>
            <a:ext cx="9065686" cy="4022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154A9-7DBA-401F-A350-D36F59C33FDD}"/>
              </a:ext>
            </a:extLst>
          </p:cNvPr>
          <p:cNvSpPr txBox="1"/>
          <p:nvPr/>
        </p:nvSpPr>
        <p:spPr>
          <a:xfrm>
            <a:off x="4612192" y="494658"/>
            <a:ext cx="696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Normalization: DESeq2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A242A-643F-4FA8-80CD-8B9AC51E8162}"/>
              </a:ext>
            </a:extLst>
          </p:cNvPr>
          <p:cNvSpPr/>
          <p:nvPr/>
        </p:nvSpPr>
        <p:spPr>
          <a:xfrm>
            <a:off x="3048637" y="4501628"/>
            <a:ext cx="9957917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A9EB05-9072-4921-BB6A-8332D6BB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53" y="4501629"/>
            <a:ext cx="9065686" cy="37279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1B8323-79F0-4ABD-9072-023F2E9C42F3}"/>
              </a:ext>
            </a:extLst>
          </p:cNvPr>
          <p:cNvSpPr/>
          <p:nvPr/>
        </p:nvSpPr>
        <p:spPr>
          <a:xfrm>
            <a:off x="3114314" y="7734942"/>
            <a:ext cx="9957917" cy="391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9191D-6B2F-46E0-9C54-65796C218F05}"/>
              </a:ext>
            </a:extLst>
          </p:cNvPr>
          <p:cNvSpPr txBox="1"/>
          <p:nvPr/>
        </p:nvSpPr>
        <p:spPr>
          <a:xfrm>
            <a:off x="1313361" y="2083002"/>
            <a:ext cx="23903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Raw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Zebrafish 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A3DF-B42E-4E18-A082-577BD8267FFF}"/>
              </a:ext>
            </a:extLst>
          </p:cNvPr>
          <p:cNvSpPr txBox="1"/>
          <p:nvPr/>
        </p:nvSpPr>
        <p:spPr>
          <a:xfrm>
            <a:off x="1031233" y="5460392"/>
            <a:ext cx="2672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Normalized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Zebrafish </a:t>
            </a:r>
          </a:p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959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27E2B-2778-4A2E-A861-049EF6A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107FED-D823-4AC4-A2B0-0DAEE327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641047"/>
              </p:ext>
            </p:extLst>
          </p:nvPr>
        </p:nvGraphicFramePr>
        <p:xfrm>
          <a:off x="2850381" y="2190541"/>
          <a:ext cx="10684751" cy="5807944"/>
        </p:xfrm>
        <a:graphic>
          <a:graphicData uri="http://schemas.openxmlformats.org/drawingml/2006/table">
            <a:tbl>
              <a:tblPr/>
              <a:tblGrid>
                <a:gridCol w="1526393">
                  <a:extLst>
                    <a:ext uri="{9D8B030D-6E8A-4147-A177-3AD203B41FA5}">
                      <a16:colId xmlns:a16="http://schemas.microsoft.com/office/drawing/2014/main" val="913357393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3383855412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3291569873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1720191035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2800333016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1431457082"/>
                    </a:ext>
                  </a:extLst>
                </a:gridCol>
                <a:gridCol w="1526393">
                  <a:extLst>
                    <a:ext uri="{9D8B030D-6E8A-4147-A177-3AD203B41FA5}">
                      <a16:colId xmlns:a16="http://schemas.microsoft.com/office/drawing/2014/main" val="2786540243"/>
                    </a:ext>
                  </a:extLst>
                </a:gridCol>
              </a:tblGrid>
              <a:tr h="4040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log2FoldChange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padj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77999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1255.755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5.342099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31.22499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4.88E-214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1.11E-209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ENSDARG00000101195.1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9563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416.2773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3.213865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31.15319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4.59E-213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5.22E-209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ENSDARG00000101789.2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80988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1057.001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2.052907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23.61131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2.95E-123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2.23E-119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ENSDARG00000097491.1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6184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8617.569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2.382304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21.43237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6.67E-102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3.79E-98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ENSDARG00000104068.1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9483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13349.81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7.715566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17.86576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2.18E-71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9.90E-68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ENSDARG00000098315.1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71059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1289.655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2.472738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17.19464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2.91E-66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1.10E-62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ENSDARG00000086826.3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706873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845.9056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2.553241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0.163838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15.58392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9.36E-55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3.04E-51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ENSDARG00000068934.5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689624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86.58186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4.372841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15.13452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9.59E-52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ENSDARG00000101364.1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43656"/>
                  </a:ext>
                </a:extLst>
              </a:tr>
              <a:tr h="600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313.2074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2.461376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0.165656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14.85837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6.14E-50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1.55E-46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ENSDARG00000030896.6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45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D2615C-8282-4942-9B5F-7EB42AAFA777}"/>
              </a:ext>
            </a:extLst>
          </p:cNvPr>
          <p:cNvSpPr txBox="1"/>
          <p:nvPr/>
        </p:nvSpPr>
        <p:spPr>
          <a:xfrm>
            <a:off x="3557117" y="1325032"/>
            <a:ext cx="326454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First Value/Second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0ABA2-3EB1-4A53-9007-1E6EE1C4A1D8}"/>
              </a:ext>
            </a:extLst>
          </p:cNvPr>
          <p:cNvSpPr txBox="1"/>
          <p:nvPr/>
        </p:nvSpPr>
        <p:spPr>
          <a:xfrm>
            <a:off x="9032904" y="948049"/>
            <a:ext cx="442910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p-value adjusted for multiple hypothesis testing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3002978-3B75-4A1D-BE54-50337D0ECA65}"/>
              </a:ext>
            </a:extLst>
          </p:cNvPr>
          <p:cNvSpPr/>
          <p:nvPr/>
        </p:nvSpPr>
        <p:spPr>
          <a:xfrm>
            <a:off x="4934577" y="1703828"/>
            <a:ext cx="261257" cy="440777"/>
          </a:xfrm>
          <a:prstGeom prst="downArrow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AE6535-93DD-43D3-BCF4-7B8B2C7F6CD9}"/>
              </a:ext>
            </a:extLst>
          </p:cNvPr>
          <p:cNvSpPr/>
          <p:nvPr/>
        </p:nvSpPr>
        <p:spPr>
          <a:xfrm>
            <a:off x="11126874" y="1695574"/>
            <a:ext cx="261257" cy="440777"/>
          </a:xfrm>
          <a:prstGeom prst="downArrow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8E82E-AF71-4704-893A-78EDE2047949}"/>
              </a:ext>
            </a:extLst>
          </p:cNvPr>
          <p:cNvSpPr txBox="1"/>
          <p:nvPr/>
        </p:nvSpPr>
        <p:spPr>
          <a:xfrm>
            <a:off x="3557117" y="51442"/>
            <a:ext cx="8486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Statistical Analysis: DESeq2</a:t>
            </a:r>
          </a:p>
        </p:txBody>
      </p:sp>
    </p:spTree>
    <p:extLst>
      <p:ext uri="{BB962C8B-B14F-4D97-AF65-F5344CB8AC3E}">
        <p14:creationId xmlns:p14="http://schemas.microsoft.com/office/powerpoint/2010/main" val="580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529" y="1029738"/>
            <a:ext cx="4572000" cy="2813538"/>
          </a:xfrm>
        </p:spPr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Ryan McClure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Scientist, Pacific Northwest National Laboratory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June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27E2B-2778-4A2E-A861-049EF6AB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8E82E-AF71-4704-893A-78EDE2047949}"/>
              </a:ext>
            </a:extLst>
          </p:cNvPr>
          <p:cNvSpPr txBox="1"/>
          <p:nvPr/>
        </p:nvSpPr>
        <p:spPr>
          <a:xfrm>
            <a:off x="5468228" y="38531"/>
            <a:ext cx="5449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DD526-43C6-4632-9BE6-77AB6AF8FD73}"/>
              </a:ext>
            </a:extLst>
          </p:cNvPr>
          <p:cNvSpPr txBox="1"/>
          <p:nvPr/>
        </p:nvSpPr>
        <p:spPr>
          <a:xfrm>
            <a:off x="1901022" y="1925282"/>
            <a:ext cx="123865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Identifying Outliers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MDS Plots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Visualizing Data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PCA Plots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Volcano Graphs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Heatmaps</a:t>
            </a:r>
          </a:p>
          <a:p>
            <a:pPr marL="1062990" lvl="1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062990" lvl="1" indent="-5143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Venn Diagrams</a:t>
            </a:r>
          </a:p>
          <a:p>
            <a:pPr marL="514350" indent="-514350">
              <a:buFont typeface="+mj-lt"/>
              <a:buAutoNum type="arabicPeriod"/>
            </a:pP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0AE2B-CE43-4ABE-8B5E-C07BDACA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E8DFF-A9C4-40FC-9FB8-21FBAFB5D723}"/>
              </a:ext>
            </a:extLst>
          </p:cNvPr>
          <p:cNvSpPr txBox="1"/>
          <p:nvPr/>
        </p:nvSpPr>
        <p:spPr>
          <a:xfrm>
            <a:off x="4111700" y="219402"/>
            <a:ext cx="815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Outliers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DF86-70DF-4E61-A90D-1BD404291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7" b="1758"/>
          <a:stretch/>
        </p:blipFill>
        <p:spPr>
          <a:xfrm>
            <a:off x="4451420" y="3356148"/>
            <a:ext cx="9542876" cy="4775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E00E6-B878-4260-90E2-3A8909454AEE}"/>
              </a:ext>
            </a:extLst>
          </p:cNvPr>
          <p:cNvSpPr txBox="1"/>
          <p:nvPr/>
        </p:nvSpPr>
        <p:spPr>
          <a:xfrm>
            <a:off x="1362952" y="1808703"/>
            <a:ext cx="1281968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the genes with the most variability in expression (CV, coefficient of variation: standard deviation/mean)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Transpose data (Rows are conditions, columns are genes/proteins/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etc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MDS Plot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09BF98-A579-44DC-A192-4A8B4136E636}"/>
              </a:ext>
            </a:extLst>
          </p:cNvPr>
          <p:cNvSpPr/>
          <p:nvPr/>
        </p:nvSpPr>
        <p:spPr>
          <a:xfrm>
            <a:off x="9222858" y="3356148"/>
            <a:ext cx="3910338" cy="217044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DCEBC-F000-4168-BF47-A2E5A53BFECE}"/>
              </a:ext>
            </a:extLst>
          </p:cNvPr>
          <p:cNvSpPr/>
          <p:nvPr/>
        </p:nvSpPr>
        <p:spPr>
          <a:xfrm>
            <a:off x="4904643" y="5024176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3B43F8-4038-4053-AF2A-5D17731DE22A}"/>
              </a:ext>
            </a:extLst>
          </p:cNvPr>
          <p:cNvSpPr/>
          <p:nvPr/>
        </p:nvSpPr>
        <p:spPr>
          <a:xfrm>
            <a:off x="10543443" y="5624565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2C0A57-B416-4662-A040-B7820FD0AFAC}"/>
              </a:ext>
            </a:extLst>
          </p:cNvPr>
          <p:cNvSpPr/>
          <p:nvPr/>
        </p:nvSpPr>
        <p:spPr>
          <a:xfrm>
            <a:off x="12971459" y="6502958"/>
            <a:ext cx="832966" cy="4186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85CF3-29CE-4E6B-8F87-4DEA8B2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AEA80-1982-4C97-9345-5AA213D49043}"/>
              </a:ext>
            </a:extLst>
          </p:cNvPr>
          <p:cNvSpPr txBox="1"/>
          <p:nvPr/>
        </p:nvSpPr>
        <p:spPr>
          <a:xfrm>
            <a:off x="4111700" y="219402"/>
            <a:ext cx="8154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4"/>
                </a:solidFill>
              </a:rPr>
              <a:t>Data Visualization: 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0D80C-744D-45B0-B7FA-D24DA3239C8C}"/>
              </a:ext>
            </a:extLst>
          </p:cNvPr>
          <p:cNvSpPr txBox="1"/>
          <p:nvPr/>
        </p:nvSpPr>
        <p:spPr>
          <a:xfrm>
            <a:off x="1362952" y="1808703"/>
            <a:ext cx="12819686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Identify the genes with the most variability in expression (CV, coefficient of variation: standard deviation/mean)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Transpose data (Rows are conditions, columns are genes/proteins/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etc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 MDS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BFA06-7154-4BF3-9E67-79FFF0532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1" r="1795" b="1759"/>
          <a:stretch/>
        </p:blipFill>
        <p:spPr>
          <a:xfrm>
            <a:off x="4341778" y="3250642"/>
            <a:ext cx="9555446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7.potx" id="{AC318CB1-3365-47A4-ADFD-D6A2A1ADDC19}" vid="{D22AB961-41F2-4156-BB51-1495518EB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PNNL_07</Template>
  <TotalTime>1990</TotalTime>
  <Words>648</Words>
  <Application>Microsoft Macintosh PowerPoint</Application>
  <PresentationFormat>Custom</PresentationFormat>
  <Paragraphs>339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PNNL_Option_4</vt:lpstr>
      <vt:lpstr>Hands-On Normalization and Statistical Analysis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Sequencing Transcriptomic Data QC</dc:title>
  <dc:creator>Mcclure, Ryan S</dc:creator>
  <cp:lastModifiedBy>Bramer, Lisa M</cp:lastModifiedBy>
  <cp:revision>43</cp:revision>
  <dcterms:created xsi:type="dcterms:W3CDTF">2019-06-17T17:59:03Z</dcterms:created>
  <dcterms:modified xsi:type="dcterms:W3CDTF">2019-06-27T13:24:06Z</dcterms:modified>
</cp:coreProperties>
</file>