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6"/>
  </p:notesMasterIdLst>
  <p:handoutMasterIdLst>
    <p:handoutMasterId r:id="rId17"/>
  </p:handoutMasterIdLst>
  <p:sldIdLst>
    <p:sldId id="318" r:id="rId2"/>
    <p:sldId id="306" r:id="rId3"/>
    <p:sldId id="304" r:id="rId4"/>
    <p:sldId id="307" r:id="rId5"/>
    <p:sldId id="308" r:id="rId6"/>
    <p:sldId id="309" r:id="rId7"/>
    <p:sldId id="311" r:id="rId8"/>
    <p:sldId id="312" r:id="rId9"/>
    <p:sldId id="313" r:id="rId10"/>
    <p:sldId id="314" r:id="rId11"/>
    <p:sldId id="315" r:id="rId12"/>
    <p:sldId id="310" r:id="rId13"/>
    <p:sldId id="316" r:id="rId14"/>
    <p:sldId id="317" r:id="rId15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15FF7E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790"/>
  </p:normalViewPr>
  <p:slideViewPr>
    <p:cSldViewPr snapToGrid="0" snapToObjects="1">
      <p:cViewPr varScale="1">
        <p:scale>
          <a:sx n="107" d="100"/>
          <a:sy n="107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on a table at the regional American Chemical Society meeting</a:t>
            </a:r>
          </a:p>
          <a:p>
            <a:r>
              <a:rPr lang="en-US" dirty="0"/>
              <a:t>https://www.flickr.com/photos/pnnl/41280037010/in/album-72157692716565760/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27, 2019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529" y="1029738"/>
            <a:ext cx="4572000" cy="2813538"/>
          </a:xfrm>
        </p:spPr>
        <p:txBody>
          <a:bodyPr/>
          <a:lstStyle/>
          <a:p>
            <a:pPr algn="ctr"/>
            <a:r>
              <a:rPr lang="en-US" dirty="0"/>
              <a:t>Network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Ryan McClure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Scientist, Pacific Northwest National Laboratory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June 27,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8511C-27CF-4C13-BA97-80A449A2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B6785-4A34-4DD6-85E1-2EA93C4F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24098"/>
              </p:ext>
            </p:extLst>
          </p:nvPr>
        </p:nvGraphicFramePr>
        <p:xfrm>
          <a:off x="1333499" y="2967311"/>
          <a:ext cx="7734304" cy="4416001"/>
        </p:xfrm>
        <a:graphic>
          <a:graphicData uri="http://schemas.openxmlformats.org/drawingml/2006/table">
            <a:tbl>
              <a:tblPr/>
              <a:tblGrid>
                <a:gridCol w="1172078">
                  <a:extLst>
                    <a:ext uri="{9D8B030D-6E8A-4147-A177-3AD203B41FA5}">
                      <a16:colId xmlns:a16="http://schemas.microsoft.com/office/drawing/2014/main" val="4174201476"/>
                    </a:ext>
                  </a:extLst>
                </a:gridCol>
                <a:gridCol w="759821">
                  <a:extLst>
                    <a:ext uri="{9D8B030D-6E8A-4147-A177-3AD203B41FA5}">
                      <a16:colId xmlns:a16="http://schemas.microsoft.com/office/drawing/2014/main" val="3049318885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2815165446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793703979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4045691371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475849587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2166445919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1501635790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533082920"/>
                    </a:ext>
                  </a:extLst>
                </a:gridCol>
              </a:tblGrid>
              <a:tr h="814777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10001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3110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444657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2.395533528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56245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69879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94887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42101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662144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1594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0BD109-EFA8-4490-B72A-CB5C47079154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F4A0-0A24-4E47-AF8D-C18A96856DC9}"/>
              </a:ext>
            </a:extLst>
          </p:cNvPr>
          <p:cNvSpPr txBox="1"/>
          <p:nvPr/>
        </p:nvSpPr>
        <p:spPr>
          <a:xfrm>
            <a:off x="2766751" y="1582316"/>
            <a:ext cx="1061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Create a .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sif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file (a list of edges and the genes that are linked by them)</a:t>
            </a:r>
          </a:p>
          <a:p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AAF27-6E88-4F93-B89E-A50A765EEFDF}"/>
              </a:ext>
            </a:extLst>
          </p:cNvPr>
          <p:cNvSpPr txBox="1"/>
          <p:nvPr/>
        </p:nvSpPr>
        <p:spPr>
          <a:xfrm>
            <a:off x="9953981" y="4114800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SYNPCC7002_A0005 C SYNPCC7002_A0004</a:t>
            </a:r>
          </a:p>
          <a:p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SYNPCC7002_A0006 C SYNPCC7002_A0004</a:t>
            </a:r>
          </a:p>
          <a:p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SYNPCC7002_A0005 C SYNPCC7002_A0006</a:t>
            </a:r>
          </a:p>
          <a:p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180CDDD-2924-4F05-A26A-ABE0C437F4DF}"/>
              </a:ext>
            </a:extLst>
          </p:cNvPr>
          <p:cNvSpPr/>
          <p:nvPr/>
        </p:nvSpPr>
        <p:spPr>
          <a:xfrm>
            <a:off x="9210675" y="4667250"/>
            <a:ext cx="6000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4445B-E68D-4191-9B79-D182B05B5CC5}"/>
              </a:ext>
            </a:extLst>
          </p:cNvPr>
          <p:cNvSpPr txBox="1"/>
          <p:nvPr/>
        </p:nvSpPr>
        <p:spPr>
          <a:xfrm>
            <a:off x="11201400" y="3392548"/>
            <a:ext cx="18293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sif</a:t>
            </a:r>
            <a:r>
              <a:rPr lang="en-US" dirty="0">
                <a:solidFill>
                  <a:srgbClr val="000000"/>
                </a:solidFill>
              </a:rPr>
              <a:t> file format</a:t>
            </a:r>
          </a:p>
        </p:txBody>
      </p:sp>
    </p:spTree>
    <p:extLst>
      <p:ext uri="{BB962C8B-B14F-4D97-AF65-F5344CB8AC3E}">
        <p14:creationId xmlns:p14="http://schemas.microsoft.com/office/powerpoint/2010/main" val="19546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8511C-27CF-4C13-BA97-80A449A2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B6785-4A34-4DD6-85E1-2EA93C4F40D5}"/>
              </a:ext>
            </a:extLst>
          </p:cNvPr>
          <p:cNvGraphicFramePr>
            <a:graphicFrameLocks noGrp="1"/>
          </p:cNvGraphicFramePr>
          <p:nvPr/>
        </p:nvGraphicFramePr>
        <p:xfrm>
          <a:off x="1333499" y="2967311"/>
          <a:ext cx="7734304" cy="4416001"/>
        </p:xfrm>
        <a:graphic>
          <a:graphicData uri="http://schemas.openxmlformats.org/drawingml/2006/table">
            <a:tbl>
              <a:tblPr/>
              <a:tblGrid>
                <a:gridCol w="1172078">
                  <a:extLst>
                    <a:ext uri="{9D8B030D-6E8A-4147-A177-3AD203B41FA5}">
                      <a16:colId xmlns:a16="http://schemas.microsoft.com/office/drawing/2014/main" val="4174201476"/>
                    </a:ext>
                  </a:extLst>
                </a:gridCol>
                <a:gridCol w="759821">
                  <a:extLst>
                    <a:ext uri="{9D8B030D-6E8A-4147-A177-3AD203B41FA5}">
                      <a16:colId xmlns:a16="http://schemas.microsoft.com/office/drawing/2014/main" val="3049318885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2815165446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793703979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4045691371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475849587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2166445919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1501635790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533082920"/>
                    </a:ext>
                  </a:extLst>
                </a:gridCol>
              </a:tblGrid>
              <a:tr h="814777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10001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3110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444657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2.395533528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56245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69879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94887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42101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662144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1594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0BD109-EFA8-4490-B72A-CB5C47079154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F4A0-0A24-4E47-AF8D-C18A96856DC9}"/>
              </a:ext>
            </a:extLst>
          </p:cNvPr>
          <p:cNvSpPr txBox="1"/>
          <p:nvPr/>
        </p:nvSpPr>
        <p:spPr>
          <a:xfrm>
            <a:off x="2766751" y="1582316"/>
            <a:ext cx="1061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Import .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sif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file into 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Cytoscape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 viewing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AAF27-6E88-4F93-B89E-A50A765EEFDF}"/>
              </a:ext>
            </a:extLst>
          </p:cNvPr>
          <p:cNvSpPr txBox="1"/>
          <p:nvPr/>
        </p:nvSpPr>
        <p:spPr>
          <a:xfrm>
            <a:off x="9953981" y="4114800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SYNPCC7002_A0005 C SYNPCC7002_A0004</a:t>
            </a:r>
          </a:p>
          <a:p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SYNPCC7002_A0006 C SYNPCC7002_A0004</a:t>
            </a:r>
          </a:p>
          <a:p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SYNPCC7002_A0005 C SYNPCC7002_A0006</a:t>
            </a:r>
          </a:p>
          <a:p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180CDDD-2924-4F05-A26A-ABE0C437F4DF}"/>
              </a:ext>
            </a:extLst>
          </p:cNvPr>
          <p:cNvSpPr/>
          <p:nvPr/>
        </p:nvSpPr>
        <p:spPr>
          <a:xfrm>
            <a:off x="9210675" y="4667250"/>
            <a:ext cx="6000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4445B-E68D-4191-9B79-D182B05B5CC5}"/>
              </a:ext>
            </a:extLst>
          </p:cNvPr>
          <p:cNvSpPr txBox="1"/>
          <p:nvPr/>
        </p:nvSpPr>
        <p:spPr>
          <a:xfrm>
            <a:off x="11201400" y="3392548"/>
            <a:ext cx="18293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sif</a:t>
            </a:r>
            <a:r>
              <a:rPr lang="en-US" dirty="0">
                <a:solidFill>
                  <a:srgbClr val="000000"/>
                </a:solidFill>
              </a:rPr>
              <a:t> file format</a:t>
            </a:r>
          </a:p>
        </p:txBody>
      </p:sp>
    </p:spTree>
    <p:extLst>
      <p:ext uri="{BB962C8B-B14F-4D97-AF65-F5344CB8AC3E}">
        <p14:creationId xmlns:p14="http://schemas.microsoft.com/office/powerpoint/2010/main" val="36969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91CF7-C595-4365-9AC5-4C3AE607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4F74E-D4B7-4594-B358-4AD177888F66}"/>
              </a:ext>
            </a:extLst>
          </p:cNvPr>
          <p:cNvSpPr txBox="1"/>
          <p:nvPr/>
        </p:nvSpPr>
        <p:spPr>
          <a:xfrm>
            <a:off x="8195635" y="6159496"/>
            <a:ext cx="56710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1,395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genes (43% of genome)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2,000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between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DE7B2-761B-4CAA-9DFE-BD8AC9F9B5DA}"/>
              </a:ext>
            </a:extLst>
          </p:cNvPr>
          <p:cNvSpPr txBox="1"/>
          <p:nvPr/>
        </p:nvSpPr>
        <p:spPr>
          <a:xfrm>
            <a:off x="2360960" y="700127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Synechococcus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sp. PCC 7002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48553-557D-4711-9D85-F48E0A5F3425}"/>
              </a:ext>
            </a:extLst>
          </p:cNvPr>
          <p:cNvSpPr txBox="1">
            <a:spLocks/>
          </p:cNvSpPr>
          <p:nvPr/>
        </p:nvSpPr>
        <p:spPr>
          <a:xfrm>
            <a:off x="10666215" y="1289405"/>
            <a:ext cx="3288437" cy="4275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Circles represent genes (i.e.,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between genes represent connections (i.e.,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Connections are assigned  between two genes if they have a high mutual information score within the context of the network.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3CE0E-70D7-42B2-936E-9A911D4C4835}"/>
              </a:ext>
            </a:extLst>
          </p:cNvPr>
          <p:cNvSpPr txBox="1"/>
          <p:nvPr/>
        </p:nvSpPr>
        <p:spPr>
          <a:xfrm>
            <a:off x="3341727" y="252849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Synechococcus 7002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D7456-FA29-4E39-9951-10CE98209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42" r="36913"/>
          <a:stretch/>
        </p:blipFill>
        <p:spPr>
          <a:xfrm>
            <a:off x="1198592" y="2139434"/>
            <a:ext cx="2588545" cy="455664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065AA-0D7A-4895-8C22-B18892B7F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9" r="29511"/>
          <a:stretch/>
        </p:blipFill>
        <p:spPr>
          <a:xfrm>
            <a:off x="4543425" y="1389045"/>
            <a:ext cx="4599145" cy="509111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6293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A46F4-DFC0-4062-99D5-448E2B9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E723F-8F05-4F99-8240-C1D22B35A069}"/>
              </a:ext>
            </a:extLst>
          </p:cNvPr>
          <p:cNvSpPr txBox="1"/>
          <p:nvPr/>
        </p:nvSpPr>
        <p:spPr>
          <a:xfrm>
            <a:off x="3341727" y="252849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Analysis: Centrality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FEC70E-0F4E-4FB0-B3B3-BEAB2089F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36381"/>
              </p:ext>
            </p:extLst>
          </p:nvPr>
        </p:nvGraphicFramePr>
        <p:xfrm>
          <a:off x="1514475" y="2448718"/>
          <a:ext cx="6819899" cy="5114135"/>
        </p:xfrm>
        <a:graphic>
          <a:graphicData uri="http://schemas.openxmlformats.org/drawingml/2006/table">
            <a:tbl>
              <a:tblPr/>
              <a:tblGrid>
                <a:gridCol w="2622518">
                  <a:extLst>
                    <a:ext uri="{9D8B030D-6E8A-4147-A177-3AD203B41FA5}">
                      <a16:colId xmlns:a16="http://schemas.microsoft.com/office/drawing/2014/main" val="3315549574"/>
                    </a:ext>
                  </a:extLst>
                </a:gridCol>
                <a:gridCol w="1054414">
                  <a:extLst>
                    <a:ext uri="{9D8B030D-6E8A-4147-A177-3AD203B41FA5}">
                      <a16:colId xmlns:a16="http://schemas.microsoft.com/office/drawing/2014/main" val="2929140206"/>
                    </a:ext>
                  </a:extLst>
                </a:gridCol>
                <a:gridCol w="3142967">
                  <a:extLst>
                    <a:ext uri="{9D8B030D-6E8A-4147-A177-3AD203B41FA5}">
                      <a16:colId xmlns:a16="http://schemas.microsoft.com/office/drawing/2014/main" val="501085883"/>
                    </a:ext>
                  </a:extLst>
                </a:gridCol>
              </a:tblGrid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BetweennessCentrality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404587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93170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79633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SYNPCC7002_A1671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0.01332919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16183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SYNPCC7002_A2435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0.00692781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312274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883424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SYNPCC7002_A2562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08277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99464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257177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SYNPCC7002_A2413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959580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68617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SYNPCC7002_F0102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869234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SYNPCC7002_A2695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0.01505302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62985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2574226-FA5D-49EF-B692-7F387844D421}"/>
              </a:ext>
            </a:extLst>
          </p:cNvPr>
          <p:cNvSpPr/>
          <p:nvPr/>
        </p:nvSpPr>
        <p:spPr>
          <a:xfrm>
            <a:off x="10095095" y="561051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4BFF60-42DE-4E5D-92FF-F352B38B8850}"/>
              </a:ext>
            </a:extLst>
          </p:cNvPr>
          <p:cNvSpPr/>
          <p:nvPr/>
        </p:nvSpPr>
        <p:spPr>
          <a:xfrm>
            <a:off x="10390071" y="5843255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C38C69-1770-4475-AA3D-0D76BBC2F2D8}"/>
              </a:ext>
            </a:extLst>
          </p:cNvPr>
          <p:cNvSpPr/>
          <p:nvPr/>
        </p:nvSpPr>
        <p:spPr>
          <a:xfrm>
            <a:off x="10089181" y="611762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A6FF-2ABC-42F2-B341-BDB56ED71872}"/>
              </a:ext>
            </a:extLst>
          </p:cNvPr>
          <p:cNvSpPr/>
          <p:nvPr/>
        </p:nvSpPr>
        <p:spPr>
          <a:xfrm>
            <a:off x="10643470" y="561051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25F0CF-E9F8-4B56-97E3-FB164C2C1AC4}"/>
              </a:ext>
            </a:extLst>
          </p:cNvPr>
          <p:cNvSpPr/>
          <p:nvPr/>
        </p:nvSpPr>
        <p:spPr>
          <a:xfrm>
            <a:off x="10324811" y="632686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DECBC-61BD-4940-986F-3F2A718B0B2D}"/>
              </a:ext>
            </a:extLst>
          </p:cNvPr>
          <p:cNvSpPr/>
          <p:nvPr/>
        </p:nvSpPr>
        <p:spPr>
          <a:xfrm>
            <a:off x="10737913" y="621161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B63DE4-4F32-4EF6-820E-E23B72CFA99A}"/>
              </a:ext>
            </a:extLst>
          </p:cNvPr>
          <p:cNvSpPr/>
          <p:nvPr/>
        </p:nvSpPr>
        <p:spPr>
          <a:xfrm>
            <a:off x="11728753" y="565745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C0CB90-5A7B-46F6-AE11-D1C99D487064}"/>
              </a:ext>
            </a:extLst>
          </p:cNvPr>
          <p:cNvSpPr/>
          <p:nvPr/>
        </p:nvSpPr>
        <p:spPr>
          <a:xfrm>
            <a:off x="12023730" y="5890195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F9AA89-94D1-4B22-9088-751B0123C326}"/>
              </a:ext>
            </a:extLst>
          </p:cNvPr>
          <p:cNvSpPr/>
          <p:nvPr/>
        </p:nvSpPr>
        <p:spPr>
          <a:xfrm>
            <a:off x="11722839" y="616456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C669E1-5D26-4C53-A1D5-640F3255854E}"/>
              </a:ext>
            </a:extLst>
          </p:cNvPr>
          <p:cNvSpPr/>
          <p:nvPr/>
        </p:nvSpPr>
        <p:spPr>
          <a:xfrm>
            <a:off x="12277129" y="565745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4C43D-B3D1-4F43-8B0E-B5012D1FAC6A}"/>
              </a:ext>
            </a:extLst>
          </p:cNvPr>
          <p:cNvSpPr/>
          <p:nvPr/>
        </p:nvSpPr>
        <p:spPr>
          <a:xfrm>
            <a:off x="12009751" y="632591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307710-1D20-430D-9B5A-7A9549F52945}"/>
              </a:ext>
            </a:extLst>
          </p:cNvPr>
          <p:cNvSpPr/>
          <p:nvPr/>
        </p:nvSpPr>
        <p:spPr>
          <a:xfrm>
            <a:off x="12371572" y="6258553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737318-7231-472E-AB66-F0C6B9E71283}"/>
              </a:ext>
            </a:extLst>
          </p:cNvPr>
          <p:cNvSpPr/>
          <p:nvPr/>
        </p:nvSpPr>
        <p:spPr>
          <a:xfrm>
            <a:off x="12023730" y="5310579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A1458D-62AB-4B9F-94D6-030D73DF138F}"/>
              </a:ext>
            </a:extLst>
          </p:cNvPr>
          <p:cNvSpPr/>
          <p:nvPr/>
        </p:nvSpPr>
        <p:spPr>
          <a:xfrm>
            <a:off x="11125108" y="5929203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6AF761-9199-4B3C-9A4C-8792C2C8416B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10290217" y="5805636"/>
            <a:ext cx="133332" cy="710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94F96D-CF2B-4B16-9F5C-0BC75580CCC0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10585193" y="5805636"/>
            <a:ext cx="91755" cy="710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BD2574-F4E4-4871-A479-F11CDDB09125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10585193" y="6038377"/>
            <a:ext cx="186198" cy="20671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653E29-A0D3-4679-9542-428868DD4CE2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10284303" y="6038377"/>
            <a:ext cx="139246" cy="11272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B0D36-E7AA-4E70-865F-9233DDC0958B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10439111" y="6071855"/>
            <a:ext cx="65260" cy="25501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DCDB4B-697D-48C6-9176-78956EB66855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10519933" y="6325914"/>
            <a:ext cx="217980" cy="344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0C17E5-9AFC-4743-8DB9-799E2F74AF72}"/>
              </a:ext>
            </a:extLst>
          </p:cNvPr>
          <p:cNvCxnSpPr>
            <a:stCxn id="17" idx="3"/>
            <a:endCxn id="11" idx="7"/>
          </p:cNvCxnSpPr>
          <p:nvPr/>
        </p:nvCxnSpPr>
        <p:spPr>
          <a:xfrm flipH="1">
            <a:off x="11923875" y="5505701"/>
            <a:ext cx="133333" cy="18523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BDC4C8-BA80-4C42-96F3-19B025D9B816}"/>
              </a:ext>
            </a:extLst>
          </p:cNvPr>
          <p:cNvCxnSpPr>
            <a:stCxn id="17" idx="5"/>
            <a:endCxn id="14" idx="1"/>
          </p:cNvCxnSpPr>
          <p:nvPr/>
        </p:nvCxnSpPr>
        <p:spPr>
          <a:xfrm>
            <a:off x="12218852" y="5505701"/>
            <a:ext cx="91755" cy="18523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D6CAE2-F9DE-4D95-BEF5-25AC440D6CCF}"/>
              </a:ext>
            </a:extLst>
          </p:cNvPr>
          <p:cNvCxnSpPr>
            <a:stCxn id="17" idx="4"/>
            <a:endCxn id="12" idx="0"/>
          </p:cNvCxnSpPr>
          <p:nvPr/>
        </p:nvCxnSpPr>
        <p:spPr>
          <a:xfrm>
            <a:off x="12138030" y="5539179"/>
            <a:ext cx="0" cy="3510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98BABC-EA41-41F0-A20D-17878FB94C0E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 flipH="1">
            <a:off x="12124051" y="6118795"/>
            <a:ext cx="13979" cy="20711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B46439-FFAD-46A1-88D3-543C41446B37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11917961" y="6085317"/>
            <a:ext cx="139247" cy="11272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30816D-FC6D-47D5-9410-21A1946C31AD}"/>
              </a:ext>
            </a:extLst>
          </p:cNvPr>
          <p:cNvCxnSpPr>
            <a:stCxn id="12" idx="5"/>
            <a:endCxn id="16" idx="1"/>
          </p:cNvCxnSpPr>
          <p:nvPr/>
        </p:nvCxnSpPr>
        <p:spPr>
          <a:xfrm>
            <a:off x="12218852" y="6085317"/>
            <a:ext cx="186198" cy="20671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D1DBD5-3F16-444B-9E4B-DCF9B16D1791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12391429" y="5886054"/>
            <a:ext cx="94443" cy="3724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5532B5-A87C-490A-8DE8-9F1FD4DB83B1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11923875" y="5852576"/>
            <a:ext cx="133333" cy="710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2A84B3-5E3C-47F8-B789-9970E3F73CE2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10618671" y="5957555"/>
            <a:ext cx="506437" cy="8594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A09278-3A80-4F5D-BD55-35953D456869}"/>
              </a:ext>
            </a:extLst>
          </p:cNvPr>
          <p:cNvCxnSpPr>
            <a:stCxn id="18" idx="6"/>
            <a:endCxn id="12" idx="2"/>
          </p:cNvCxnSpPr>
          <p:nvPr/>
        </p:nvCxnSpPr>
        <p:spPr>
          <a:xfrm flipV="1">
            <a:off x="11353708" y="6004495"/>
            <a:ext cx="670022" cy="3900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6614E7-6877-4475-B5B4-DFB56A315060}"/>
              </a:ext>
            </a:extLst>
          </p:cNvPr>
          <p:cNvCxnSpPr/>
          <p:nvPr/>
        </p:nvCxnSpPr>
        <p:spPr>
          <a:xfrm>
            <a:off x="11252016" y="5277101"/>
            <a:ext cx="0" cy="528535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1CE87D-C466-4252-8ED9-A13E272A85B7}"/>
              </a:ext>
            </a:extLst>
          </p:cNvPr>
          <p:cNvSpPr txBox="1"/>
          <p:nvPr/>
        </p:nvSpPr>
        <p:spPr>
          <a:xfrm>
            <a:off x="9705975" y="4704676"/>
            <a:ext cx="3552576" cy="4247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Gene of High Betweenness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74D3C-4C63-4E79-AC57-5D3CF249A47F}"/>
              </a:ext>
            </a:extLst>
          </p:cNvPr>
          <p:cNvSpPr txBox="1"/>
          <p:nvPr/>
        </p:nvSpPr>
        <p:spPr>
          <a:xfrm>
            <a:off x="9884395" y="6949505"/>
            <a:ext cx="2938625" cy="4247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Genes of High Degree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854D75-448D-4090-AAA0-F46729067CCF}"/>
              </a:ext>
            </a:extLst>
          </p:cNvPr>
          <p:cNvCxnSpPr/>
          <p:nvPr/>
        </p:nvCxnSpPr>
        <p:spPr>
          <a:xfrm flipH="1" flipV="1">
            <a:off x="10575130" y="6132384"/>
            <a:ext cx="381320" cy="78494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0C341-370F-4109-9311-583B79C5C3F3}"/>
              </a:ext>
            </a:extLst>
          </p:cNvPr>
          <p:cNvCxnSpPr>
            <a:cxnSpLocks/>
          </p:cNvCxnSpPr>
          <p:nvPr/>
        </p:nvCxnSpPr>
        <p:spPr>
          <a:xfrm flipV="1">
            <a:off x="11640995" y="6230218"/>
            <a:ext cx="431593" cy="641432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7036C3-9820-4B14-B7F7-9D76C23A23BA}"/>
              </a:ext>
            </a:extLst>
          </p:cNvPr>
          <p:cNvSpPr txBox="1"/>
          <p:nvPr/>
        </p:nvSpPr>
        <p:spPr>
          <a:xfrm>
            <a:off x="8810130" y="1661130"/>
            <a:ext cx="541972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Degree</a:t>
            </a:r>
            <a:r>
              <a:rPr lang="en-US" dirty="0">
                <a:solidFill>
                  <a:srgbClr val="000000"/>
                </a:solidFill>
              </a:rPr>
              <a:t>:  The number of edges a node has with other nodes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Betweenness</a:t>
            </a:r>
            <a:r>
              <a:rPr lang="en-US" dirty="0">
                <a:solidFill>
                  <a:srgbClr val="000000"/>
                </a:solidFill>
              </a:rPr>
              <a:t>:  A normalized value of the number of shortest paths between any two nodes in the network that pass through the node in question</a:t>
            </a:r>
          </a:p>
        </p:txBody>
      </p:sp>
    </p:spTree>
    <p:extLst>
      <p:ext uri="{BB962C8B-B14F-4D97-AF65-F5344CB8AC3E}">
        <p14:creationId xmlns:p14="http://schemas.microsoft.com/office/powerpoint/2010/main" val="12505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A46F4-DFC0-4062-99D5-448E2B9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E723F-8F05-4F99-8240-C1D22B35A069}"/>
              </a:ext>
            </a:extLst>
          </p:cNvPr>
          <p:cNvSpPr txBox="1"/>
          <p:nvPr/>
        </p:nvSpPr>
        <p:spPr>
          <a:xfrm>
            <a:off x="3341727" y="252849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Analysis: Modules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025E762-EF02-411A-94B6-523E90522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8" r="30304"/>
          <a:stretch/>
        </p:blipFill>
        <p:spPr>
          <a:xfrm>
            <a:off x="7591425" y="1447800"/>
            <a:ext cx="5222937" cy="622935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825435-C96E-48AE-A4AB-6145C034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61" y="3200399"/>
            <a:ext cx="5474750" cy="272415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44F244-5B23-4D54-B5A4-703E7D343FB5}"/>
              </a:ext>
            </a:extLst>
          </p:cNvPr>
          <p:cNvSpPr txBox="1"/>
          <p:nvPr/>
        </p:nvSpPr>
        <p:spPr>
          <a:xfrm>
            <a:off x="1419225" y="6207484"/>
            <a:ext cx="1322798" cy="4247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Module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214AD-739A-46C8-A316-39DF10574F41}"/>
              </a:ext>
            </a:extLst>
          </p:cNvPr>
          <p:cNvSpPr txBox="1"/>
          <p:nvPr/>
        </p:nvSpPr>
        <p:spPr>
          <a:xfrm>
            <a:off x="5212871" y="2625104"/>
            <a:ext cx="1322798" cy="424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3998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C3B730-EE09-4450-ADF6-E898C020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466A0-4636-4C21-B76A-A23C4D01B6F6}"/>
              </a:ext>
            </a:extLst>
          </p:cNvPr>
          <p:cNvSpPr txBox="1"/>
          <p:nvPr/>
        </p:nvSpPr>
        <p:spPr>
          <a:xfrm>
            <a:off x="1815045" y="1767628"/>
            <a:ext cx="124335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Network Analysis </a:t>
            </a:r>
          </a:p>
          <a:p>
            <a:endParaRPr lang="en-US" sz="3200" b="1" dirty="0">
              <a:solidFill>
                <a:schemeClr val="accent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Highlight where &amp; how processes are related in biological systems (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McClure,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2016, 2018).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Identify new targets of regulatory proteins (Faith, 2007).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Identify genes of importance to infection in human pathogens (McDermott, 2009).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Assign putative functions to unknown genes (Beiki, 2016).</a:t>
            </a:r>
          </a:p>
          <a:p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FB5E6-0F6C-4566-89CF-59956337EF53}"/>
              </a:ext>
            </a:extLst>
          </p:cNvPr>
          <p:cNvSpPr txBox="1"/>
          <p:nvPr/>
        </p:nvSpPr>
        <p:spPr>
          <a:xfrm>
            <a:off x="3677696" y="564997"/>
            <a:ext cx="9191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Gene Co-Expression Networks</a:t>
            </a:r>
          </a:p>
        </p:txBody>
      </p:sp>
    </p:spTree>
    <p:extLst>
      <p:ext uri="{BB962C8B-B14F-4D97-AF65-F5344CB8AC3E}">
        <p14:creationId xmlns:p14="http://schemas.microsoft.com/office/powerpoint/2010/main" val="155817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14B49-02B8-49FF-B3DB-FBAB47E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4ED46F-2DF2-4F87-8281-41EA870CDB25}"/>
              </a:ext>
            </a:extLst>
          </p:cNvPr>
          <p:cNvSpPr/>
          <p:nvPr/>
        </p:nvSpPr>
        <p:spPr>
          <a:xfrm>
            <a:off x="6281260" y="5725230"/>
            <a:ext cx="3314257" cy="186827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  <a:cs typeface="Verdan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1CC54-F6E8-4807-83B9-9A5AEA07F942}"/>
              </a:ext>
            </a:extLst>
          </p:cNvPr>
          <p:cNvSpPr txBox="1"/>
          <p:nvPr/>
        </p:nvSpPr>
        <p:spPr>
          <a:xfrm>
            <a:off x="2341265" y="1346211"/>
            <a:ext cx="11505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Verdana" panose="020B0604030504040204" pitchFamily="34" charset="0"/>
                <a:cs typeface="Verdana"/>
              </a:rPr>
              <a:t>Network analysis links nodes (genes) based on their interactions across conditions (edges).  This can reveal how processes are related and identify nodes of importance</a:t>
            </a:r>
          </a:p>
        </p:txBody>
      </p:sp>
      <p:pic>
        <p:nvPicPr>
          <p:cNvPr id="11" name="Picture 2" descr="Image result for human outline">
            <a:extLst>
              <a:ext uri="{FF2B5EF4-FFF2-40B4-BE49-F238E27FC236}">
                <a16:creationId xmlns:a16="http://schemas.microsoft.com/office/drawing/2014/main" id="{1F497F86-082B-42B8-A90A-A46B893A1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3567" y="5123350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human outline">
            <a:extLst>
              <a:ext uri="{FF2B5EF4-FFF2-40B4-BE49-F238E27FC236}">
                <a16:creationId xmlns:a16="http://schemas.microsoft.com/office/drawing/2014/main" id="{F73873BB-6EEA-4DD2-A6A6-FAD9D629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94931" y="4413666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human outline">
            <a:extLst>
              <a:ext uri="{FF2B5EF4-FFF2-40B4-BE49-F238E27FC236}">
                <a16:creationId xmlns:a16="http://schemas.microsoft.com/office/drawing/2014/main" id="{277F897C-873A-4403-B342-A129E8BE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06941" y="5578915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human outline">
            <a:extLst>
              <a:ext uri="{FF2B5EF4-FFF2-40B4-BE49-F238E27FC236}">
                <a16:creationId xmlns:a16="http://schemas.microsoft.com/office/drawing/2014/main" id="{4F78610F-A2B5-4C80-A741-5D44A0106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66072" y="4251822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human outline">
            <a:extLst>
              <a:ext uri="{FF2B5EF4-FFF2-40B4-BE49-F238E27FC236}">
                <a16:creationId xmlns:a16="http://schemas.microsoft.com/office/drawing/2014/main" id="{5261DFD4-036A-4F30-B390-17FF6591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95990" y="4212219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human outline">
            <a:extLst>
              <a:ext uri="{FF2B5EF4-FFF2-40B4-BE49-F238E27FC236}">
                <a16:creationId xmlns:a16="http://schemas.microsoft.com/office/drawing/2014/main" id="{FE89419E-EEC6-4487-B9A2-38B59C8C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45702" y="4595267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human outline">
            <a:extLst>
              <a:ext uri="{FF2B5EF4-FFF2-40B4-BE49-F238E27FC236}">
                <a16:creationId xmlns:a16="http://schemas.microsoft.com/office/drawing/2014/main" id="{D0A32773-A8B6-4DDC-9FC3-EE964868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48390" y="5447765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human outline">
            <a:extLst>
              <a:ext uri="{FF2B5EF4-FFF2-40B4-BE49-F238E27FC236}">
                <a16:creationId xmlns:a16="http://schemas.microsoft.com/office/drawing/2014/main" id="{12376633-863D-4DAA-BD13-7564BD6D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7626" y="5947750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uman outline">
            <a:extLst>
              <a:ext uri="{FF2B5EF4-FFF2-40B4-BE49-F238E27FC236}">
                <a16:creationId xmlns:a16="http://schemas.microsoft.com/office/drawing/2014/main" id="{13C67741-8A62-4465-850A-9DD41A99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9868" y="6144374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human outline">
            <a:extLst>
              <a:ext uri="{FF2B5EF4-FFF2-40B4-BE49-F238E27FC236}">
                <a16:creationId xmlns:a16="http://schemas.microsoft.com/office/drawing/2014/main" id="{130A5529-0FC9-415A-82BC-EE08A91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70365" y="6203800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0A4CC6A-F947-49FF-8120-F5E26B09369F}"/>
              </a:ext>
            </a:extLst>
          </p:cNvPr>
          <p:cNvSpPr/>
          <p:nvPr/>
        </p:nvSpPr>
        <p:spPr>
          <a:xfrm>
            <a:off x="4053634" y="4337185"/>
            <a:ext cx="2026654" cy="257873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  <a:cs typeface="Verdana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756C50-2123-4EE3-B4F3-11AD0DE1FE25}"/>
              </a:ext>
            </a:extLst>
          </p:cNvPr>
          <p:cNvSpPr/>
          <p:nvPr/>
        </p:nvSpPr>
        <p:spPr>
          <a:xfrm>
            <a:off x="9595517" y="3997736"/>
            <a:ext cx="2132671" cy="257873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  <a:cs typeface="Verdana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B3A7BC-27FF-4495-8B05-033F30053A69}"/>
              </a:ext>
            </a:extLst>
          </p:cNvPr>
          <p:cNvCxnSpPr/>
          <p:nvPr/>
        </p:nvCxnSpPr>
        <p:spPr>
          <a:xfrm>
            <a:off x="4637237" y="5803365"/>
            <a:ext cx="409167" cy="242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DF1C81-9A10-4D9C-BE68-673A1AA2F127}"/>
              </a:ext>
            </a:extLst>
          </p:cNvPr>
          <p:cNvCxnSpPr/>
          <p:nvPr/>
        </p:nvCxnSpPr>
        <p:spPr>
          <a:xfrm flipV="1">
            <a:off x="4560304" y="5123350"/>
            <a:ext cx="321912" cy="39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4CF46B-250B-42A8-BCC0-201B455EB268}"/>
              </a:ext>
            </a:extLst>
          </p:cNvPr>
          <p:cNvCxnSpPr/>
          <p:nvPr/>
        </p:nvCxnSpPr>
        <p:spPr>
          <a:xfrm>
            <a:off x="5129146" y="5377266"/>
            <a:ext cx="123670" cy="320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71FF0-D3A6-4A74-88E5-CE901390752F}"/>
              </a:ext>
            </a:extLst>
          </p:cNvPr>
          <p:cNvCxnSpPr/>
          <p:nvPr/>
        </p:nvCxnSpPr>
        <p:spPr>
          <a:xfrm flipV="1">
            <a:off x="5431705" y="4595267"/>
            <a:ext cx="1875920" cy="45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DFA948-2832-4AE0-9B3D-1BE6D78FB780}"/>
              </a:ext>
            </a:extLst>
          </p:cNvPr>
          <p:cNvCxnSpPr/>
          <p:nvPr/>
        </p:nvCxnSpPr>
        <p:spPr>
          <a:xfrm>
            <a:off x="7938387" y="4492706"/>
            <a:ext cx="2039086" cy="102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F8746D-D900-4C07-90AE-25BB332A97C1}"/>
              </a:ext>
            </a:extLst>
          </p:cNvPr>
          <p:cNvCxnSpPr/>
          <p:nvPr/>
        </p:nvCxnSpPr>
        <p:spPr>
          <a:xfrm>
            <a:off x="10732764" y="4848316"/>
            <a:ext cx="271910" cy="5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0DE69C-E05C-484A-A997-CDE86163408D}"/>
              </a:ext>
            </a:extLst>
          </p:cNvPr>
          <p:cNvCxnSpPr/>
          <p:nvPr/>
        </p:nvCxnSpPr>
        <p:spPr>
          <a:xfrm flipH="1">
            <a:off x="10945702" y="5578915"/>
            <a:ext cx="276511" cy="22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73D3CB-AADA-448A-B891-53D8C3097CC7}"/>
              </a:ext>
            </a:extLst>
          </p:cNvPr>
          <p:cNvCxnSpPr/>
          <p:nvPr/>
        </p:nvCxnSpPr>
        <p:spPr>
          <a:xfrm>
            <a:off x="10328399" y="5200737"/>
            <a:ext cx="122104" cy="20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60DFAA-AD1C-4FE9-90A6-5E19BF7B1D32}"/>
              </a:ext>
            </a:extLst>
          </p:cNvPr>
          <p:cNvCxnSpPr/>
          <p:nvPr/>
        </p:nvCxnSpPr>
        <p:spPr>
          <a:xfrm flipV="1">
            <a:off x="7091488" y="6144373"/>
            <a:ext cx="316622" cy="9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540F0C-941D-49A0-A685-5277237384C3}"/>
              </a:ext>
            </a:extLst>
          </p:cNvPr>
          <p:cNvCxnSpPr/>
          <p:nvPr/>
        </p:nvCxnSpPr>
        <p:spPr>
          <a:xfrm flipV="1">
            <a:off x="7249799" y="6884396"/>
            <a:ext cx="1290068" cy="13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E208D1-CA44-46F2-A420-3DB199552CA5}"/>
              </a:ext>
            </a:extLst>
          </p:cNvPr>
          <p:cNvCxnSpPr/>
          <p:nvPr/>
        </p:nvCxnSpPr>
        <p:spPr>
          <a:xfrm>
            <a:off x="7860012" y="6092959"/>
            <a:ext cx="838166" cy="228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ACC88B-0707-4938-87CB-DC231E34CE76}"/>
              </a:ext>
            </a:extLst>
          </p:cNvPr>
          <p:cNvCxnSpPr/>
          <p:nvPr/>
        </p:nvCxnSpPr>
        <p:spPr>
          <a:xfrm flipV="1">
            <a:off x="9277128" y="6046154"/>
            <a:ext cx="923700" cy="595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09CF03-193A-4C90-B3E1-757CF27D4E61}"/>
              </a:ext>
            </a:extLst>
          </p:cNvPr>
          <p:cNvSpPr txBox="1"/>
          <p:nvPr/>
        </p:nvSpPr>
        <p:spPr>
          <a:xfrm>
            <a:off x="6670864" y="3781890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+mj-lt"/>
                <a:cs typeface="Verdana"/>
              </a:rPr>
              <a:t>High School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47412B-820D-4CE8-8EFA-61B144660B8B}"/>
              </a:ext>
            </a:extLst>
          </p:cNvPr>
          <p:cNvSpPr txBox="1"/>
          <p:nvPr/>
        </p:nvSpPr>
        <p:spPr>
          <a:xfrm>
            <a:off x="4734979" y="390879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+mj-lt"/>
                <a:cs typeface="Verdana"/>
              </a:rPr>
              <a:t>Band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B87BEF-8A78-4663-8C03-800EF3FF0152}"/>
              </a:ext>
            </a:extLst>
          </p:cNvPr>
          <p:cNvSpPr txBox="1"/>
          <p:nvPr/>
        </p:nvSpPr>
        <p:spPr>
          <a:xfrm>
            <a:off x="4966550" y="7161401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j-lt"/>
                <a:cs typeface="Verdana"/>
              </a:rPr>
              <a:t>Drama Club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815CE5-EAB7-45F2-99BF-1E39F55DE022}"/>
              </a:ext>
            </a:extLst>
          </p:cNvPr>
          <p:cNvSpPr txBox="1"/>
          <p:nvPr/>
        </p:nvSpPr>
        <p:spPr>
          <a:xfrm>
            <a:off x="9911293" y="3661972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Verdana"/>
              </a:rPr>
              <a:t>Football Team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60C4B0-AADC-4FDC-B6D1-D65B0B430BB4}"/>
              </a:ext>
            </a:extLst>
          </p:cNvPr>
          <p:cNvSpPr txBox="1"/>
          <p:nvPr/>
        </p:nvSpPr>
        <p:spPr>
          <a:xfrm>
            <a:off x="6648604" y="5143151"/>
            <a:ext cx="2299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Verdana"/>
              </a:rPr>
              <a:t>Student in </a:t>
            </a:r>
            <a:r>
              <a:rPr lang="en-US" sz="1400" dirty="0">
                <a:solidFill>
                  <a:srgbClr val="00B050"/>
                </a:solidFill>
                <a:latin typeface="+mj-lt"/>
                <a:cs typeface="Verdana"/>
              </a:rPr>
              <a:t>Band</a:t>
            </a:r>
            <a:r>
              <a:rPr lang="en-US" sz="1400" dirty="0">
                <a:latin typeface="+mj-lt"/>
                <a:cs typeface="Verdana"/>
              </a:rPr>
              <a:t> and </a:t>
            </a:r>
            <a:r>
              <a:rPr lang="en-US" sz="1400" dirty="0">
                <a:solidFill>
                  <a:schemeClr val="accent1"/>
                </a:solidFill>
                <a:latin typeface="+mj-lt"/>
                <a:cs typeface="Verdana"/>
              </a:rPr>
              <a:t>Football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37056F-10FD-4C83-895C-74B4036968DD}"/>
              </a:ext>
            </a:extLst>
          </p:cNvPr>
          <p:cNvSpPr txBox="1"/>
          <p:nvPr/>
        </p:nvSpPr>
        <p:spPr>
          <a:xfrm>
            <a:off x="10301313" y="6585513"/>
            <a:ext cx="1817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Verdana"/>
              </a:rPr>
              <a:t>Student in </a:t>
            </a:r>
            <a:r>
              <a:rPr lang="en-US" sz="1400" dirty="0">
                <a:solidFill>
                  <a:schemeClr val="accent6"/>
                </a:solidFill>
                <a:latin typeface="+mj-lt"/>
                <a:cs typeface="Verdana"/>
              </a:rPr>
              <a:t>Drama</a:t>
            </a:r>
            <a:r>
              <a:rPr lang="en-US" sz="1400" dirty="0">
                <a:solidFill>
                  <a:schemeClr val="accent2"/>
                </a:solidFill>
                <a:latin typeface="+mj-lt"/>
                <a:cs typeface="Verdana"/>
              </a:rPr>
              <a:t> </a:t>
            </a:r>
            <a:r>
              <a:rPr lang="en-US" sz="1400" dirty="0">
                <a:latin typeface="+mj-lt"/>
                <a:cs typeface="Verdana"/>
              </a:rPr>
              <a:t>and </a:t>
            </a:r>
          </a:p>
          <a:p>
            <a:r>
              <a:rPr lang="en-US" sz="1400" dirty="0">
                <a:solidFill>
                  <a:schemeClr val="accent1"/>
                </a:solidFill>
                <a:latin typeface="+mj-lt"/>
                <a:cs typeface="Verdana"/>
              </a:rPr>
              <a:t>Football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795699-EF2A-4E4D-8CEA-E07744B5BDB2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9277131" y="6815583"/>
            <a:ext cx="1024182" cy="31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E93BC0-54B2-4BFA-88CC-40C3F3E0F8F8}"/>
              </a:ext>
            </a:extLst>
          </p:cNvPr>
          <p:cNvSpPr txBox="1"/>
          <p:nvPr/>
        </p:nvSpPr>
        <p:spPr>
          <a:xfrm>
            <a:off x="2606753" y="2655357"/>
            <a:ext cx="112398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+mj-lt"/>
                <a:cs typeface="Verdana"/>
              </a:rPr>
              <a:t>In a high school, clusters of students emerge as groups are formed based on activities.  Certain students occupy central positions linking different groups.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94BD5A-7DBC-4D94-8C59-156D7764262A}"/>
              </a:ext>
            </a:extLst>
          </p:cNvPr>
          <p:cNvSpPr txBox="1"/>
          <p:nvPr/>
        </p:nvSpPr>
        <p:spPr>
          <a:xfrm>
            <a:off x="2771479" y="463799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Co-Expression/High School Networks</a:t>
            </a:r>
          </a:p>
        </p:txBody>
      </p:sp>
    </p:spTree>
    <p:extLst>
      <p:ext uri="{BB962C8B-B14F-4D97-AF65-F5344CB8AC3E}">
        <p14:creationId xmlns:p14="http://schemas.microsoft.com/office/powerpoint/2010/main" val="29016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7572C-E348-495C-A426-2034227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F24-3617-4EF9-8F30-AF5D2ECA744C}"/>
              </a:ext>
            </a:extLst>
          </p:cNvPr>
          <p:cNvSpPr txBox="1"/>
          <p:nvPr/>
        </p:nvSpPr>
        <p:spPr>
          <a:xfrm>
            <a:off x="3514506" y="2640185"/>
            <a:ext cx="4110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Transcriptomic data from different sources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9">
            <a:extLst>
              <a:ext uri="{FF2B5EF4-FFF2-40B4-BE49-F238E27FC236}">
                <a16:creationId xmlns:a16="http://schemas.microsoft.com/office/drawing/2014/main" id="{26D2CC28-F626-4FA8-9CD8-2857C874AB8E}"/>
              </a:ext>
            </a:extLst>
          </p:cNvPr>
          <p:cNvSpPr/>
          <p:nvPr/>
        </p:nvSpPr>
        <p:spPr>
          <a:xfrm>
            <a:off x="7624888" y="2853207"/>
            <a:ext cx="1436978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4DA1B-D620-4AEE-AC80-A419A70FBFEB}"/>
              </a:ext>
            </a:extLst>
          </p:cNvPr>
          <p:cNvSpPr txBox="1"/>
          <p:nvPr/>
        </p:nvSpPr>
        <p:spPr>
          <a:xfrm>
            <a:off x="8603296" y="2599266"/>
            <a:ext cx="38865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CLR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(Context Likelihood of Relatedness)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6BF50-24AB-4B18-8ADA-25E276CA3C48}"/>
              </a:ext>
            </a:extLst>
          </p:cNvPr>
          <p:cNvSpPr txBox="1"/>
          <p:nvPr/>
        </p:nvSpPr>
        <p:spPr>
          <a:xfrm>
            <a:off x="2771534" y="4384461"/>
            <a:ext cx="3965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1)  Assigns a measure of coordination for each gene pair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C93D31-4A4F-4540-84D7-DAC6F7168446}"/>
              </a:ext>
            </a:extLst>
          </p:cNvPr>
          <p:cNvSpPr/>
          <p:nvPr/>
        </p:nvSpPr>
        <p:spPr>
          <a:xfrm>
            <a:off x="3577306" y="5989455"/>
            <a:ext cx="493776" cy="4572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AE836E-14EC-42EF-915C-EE5CC944D633}"/>
              </a:ext>
            </a:extLst>
          </p:cNvPr>
          <p:cNvSpPr/>
          <p:nvPr/>
        </p:nvSpPr>
        <p:spPr>
          <a:xfrm>
            <a:off x="4796506" y="5989455"/>
            <a:ext cx="493776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254E0-B213-405C-99D1-B22D82DB51E4}"/>
              </a:ext>
            </a:extLst>
          </p:cNvPr>
          <p:cNvSpPr txBox="1"/>
          <p:nvPr/>
        </p:nvSpPr>
        <p:spPr>
          <a:xfrm>
            <a:off x="3552853" y="6003245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F2A31-2566-4943-9FB1-6D25B9AD302A}"/>
              </a:ext>
            </a:extLst>
          </p:cNvPr>
          <p:cNvSpPr txBox="1"/>
          <p:nvPr/>
        </p:nvSpPr>
        <p:spPr>
          <a:xfrm>
            <a:off x="4795162" y="5999092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6ACCE7-63AB-4F71-886C-444871F9819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071082" y="6218055"/>
            <a:ext cx="7254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53157F0-0170-4F9C-884B-B34F877EA3CC}"/>
              </a:ext>
            </a:extLst>
          </p:cNvPr>
          <p:cNvSpPr/>
          <p:nvPr/>
        </p:nvSpPr>
        <p:spPr>
          <a:xfrm>
            <a:off x="3577306" y="5312614"/>
            <a:ext cx="493776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6A5C72-BA33-4B61-8AF1-40C348FB0C7D}"/>
              </a:ext>
            </a:extLst>
          </p:cNvPr>
          <p:cNvSpPr/>
          <p:nvPr/>
        </p:nvSpPr>
        <p:spPr>
          <a:xfrm>
            <a:off x="4796506" y="5312614"/>
            <a:ext cx="493776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A687D-970F-4BB4-9DB4-42E92F1C49E0}"/>
              </a:ext>
            </a:extLst>
          </p:cNvPr>
          <p:cNvSpPr txBox="1"/>
          <p:nvPr/>
        </p:nvSpPr>
        <p:spPr>
          <a:xfrm>
            <a:off x="3552853" y="5326404"/>
            <a:ext cx="553357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F73086-E33F-4FC3-8ADF-CD1026BA3DE4}"/>
              </a:ext>
            </a:extLst>
          </p:cNvPr>
          <p:cNvSpPr txBox="1"/>
          <p:nvPr/>
        </p:nvSpPr>
        <p:spPr>
          <a:xfrm>
            <a:off x="4795162" y="5322251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B3D2F0-BEC2-490E-A491-6D4D0A1F03DB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4071082" y="5541214"/>
            <a:ext cx="72542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D21BE5-2F9B-45BC-95DA-37CD180D2DF3}"/>
              </a:ext>
            </a:extLst>
          </p:cNvPr>
          <p:cNvSpPr/>
          <p:nvPr/>
        </p:nvSpPr>
        <p:spPr>
          <a:xfrm>
            <a:off x="3577306" y="6679648"/>
            <a:ext cx="493776" cy="457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691CAE-5BE0-41E5-B262-21C9D16D8640}"/>
              </a:ext>
            </a:extLst>
          </p:cNvPr>
          <p:cNvSpPr/>
          <p:nvPr/>
        </p:nvSpPr>
        <p:spPr>
          <a:xfrm>
            <a:off x="4796506" y="6679648"/>
            <a:ext cx="493776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8973B9-6ADA-4B35-A86A-6014FCDC73BF}"/>
              </a:ext>
            </a:extLst>
          </p:cNvPr>
          <p:cNvSpPr txBox="1"/>
          <p:nvPr/>
        </p:nvSpPr>
        <p:spPr>
          <a:xfrm>
            <a:off x="3552853" y="6693438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09CCCC-FD41-4281-8886-D81723A22EB0}"/>
              </a:ext>
            </a:extLst>
          </p:cNvPr>
          <p:cNvSpPr txBox="1"/>
          <p:nvPr/>
        </p:nvSpPr>
        <p:spPr>
          <a:xfrm>
            <a:off x="4795162" y="6689285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7F8354-CB50-4673-9CA7-5424F43AAA03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4071082" y="6908248"/>
            <a:ext cx="725424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BB28F9-5E98-4633-9ABE-954CB6309B12}"/>
              </a:ext>
            </a:extLst>
          </p:cNvPr>
          <p:cNvSpPr txBox="1"/>
          <p:nvPr/>
        </p:nvSpPr>
        <p:spPr>
          <a:xfrm>
            <a:off x="6845039" y="4384461"/>
            <a:ext cx="2905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2) Keeps only the most highly coordinated genes pairs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5B581D-D8E7-4A10-89FD-E26DB91D945B}"/>
              </a:ext>
            </a:extLst>
          </p:cNvPr>
          <p:cNvSpPr/>
          <p:nvPr/>
        </p:nvSpPr>
        <p:spPr>
          <a:xfrm>
            <a:off x="6995923" y="5988785"/>
            <a:ext cx="493776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F64218-784C-4FF5-A7DB-9B86D6792BC3}"/>
              </a:ext>
            </a:extLst>
          </p:cNvPr>
          <p:cNvSpPr/>
          <p:nvPr/>
        </p:nvSpPr>
        <p:spPr>
          <a:xfrm>
            <a:off x="8215123" y="5988785"/>
            <a:ext cx="493776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5C37A5-82AF-4858-8BF9-4CBE9246A4C4}"/>
              </a:ext>
            </a:extLst>
          </p:cNvPr>
          <p:cNvSpPr txBox="1"/>
          <p:nvPr/>
        </p:nvSpPr>
        <p:spPr>
          <a:xfrm>
            <a:off x="6971470" y="6012623"/>
            <a:ext cx="553357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39AFA5-72C1-4365-8A78-54151322CE4D}"/>
              </a:ext>
            </a:extLst>
          </p:cNvPr>
          <p:cNvSpPr txBox="1"/>
          <p:nvPr/>
        </p:nvSpPr>
        <p:spPr>
          <a:xfrm>
            <a:off x="8213779" y="6008470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10E35A-BE7C-43BA-9CE9-F2E6FEDCE2EF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7489699" y="6217385"/>
            <a:ext cx="72542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497C9B-DB68-41A5-90E7-B0F1A2D5C212}"/>
              </a:ext>
            </a:extLst>
          </p:cNvPr>
          <p:cNvSpPr txBox="1"/>
          <p:nvPr/>
        </p:nvSpPr>
        <p:spPr>
          <a:xfrm>
            <a:off x="9831309" y="4384462"/>
            <a:ext cx="277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3) Infers network from these gene pairs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03126F-25E5-4799-BB68-A89903E3498E}"/>
              </a:ext>
            </a:extLst>
          </p:cNvPr>
          <p:cNvSpPr txBox="1"/>
          <p:nvPr/>
        </p:nvSpPr>
        <p:spPr>
          <a:xfrm>
            <a:off x="4166387" y="552018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94382-468E-4271-809A-882CC779F1C0}"/>
              </a:ext>
            </a:extLst>
          </p:cNvPr>
          <p:cNvSpPr txBox="1"/>
          <p:nvPr/>
        </p:nvSpPr>
        <p:spPr>
          <a:xfrm>
            <a:off x="4173947" y="617431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BBB8DF-3094-4303-AA47-7CB0EFB3BDB7}"/>
              </a:ext>
            </a:extLst>
          </p:cNvPr>
          <p:cNvSpPr txBox="1"/>
          <p:nvPr/>
        </p:nvSpPr>
        <p:spPr>
          <a:xfrm>
            <a:off x="7580657" y="623882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5B736E-407D-4E22-93A0-BA20FD83D77F}"/>
              </a:ext>
            </a:extLst>
          </p:cNvPr>
          <p:cNvSpPr txBox="1"/>
          <p:nvPr/>
        </p:nvSpPr>
        <p:spPr>
          <a:xfrm>
            <a:off x="4198794" y="688934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F4832B-59C7-4E34-B050-718B8A87A61B}"/>
              </a:ext>
            </a:extLst>
          </p:cNvPr>
          <p:cNvSpPr txBox="1"/>
          <p:nvPr/>
        </p:nvSpPr>
        <p:spPr>
          <a:xfrm>
            <a:off x="3514506" y="294283"/>
            <a:ext cx="10612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Gene Co-Expression Network Analysis of Synechococcus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2121FDF-25D3-410B-A5B6-130D87467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20" y="5405940"/>
            <a:ext cx="2422275" cy="20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CB25F-2FCE-4BE9-BBAE-8067DEA4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9DA0C2-7E30-4FC8-9EA4-8915F125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24836"/>
              </p:ext>
            </p:extLst>
          </p:nvPr>
        </p:nvGraphicFramePr>
        <p:xfrm>
          <a:off x="11150911" y="2271271"/>
          <a:ext cx="2895600" cy="190119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4.4544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1.2441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5.0381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6.1664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4.4544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B62241-3B3D-439B-84DA-09B597E80CED}"/>
              </a:ext>
            </a:extLst>
          </p:cNvPr>
          <p:cNvSpPr txBox="1"/>
          <p:nvPr/>
        </p:nvSpPr>
        <p:spPr>
          <a:xfrm>
            <a:off x="11482933" y="4307023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Z-score cutoff = 2.0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8E4B16-1FF5-4FDD-832A-C157FBCD6BA9}"/>
              </a:ext>
            </a:extLst>
          </p:cNvPr>
          <p:cNvSpPr/>
          <p:nvPr/>
        </p:nvSpPr>
        <p:spPr>
          <a:xfrm>
            <a:off x="10237904" y="4843277"/>
            <a:ext cx="579428" cy="559171"/>
          </a:xfrm>
          <a:prstGeom prst="ellipse">
            <a:avLst/>
          </a:prstGeom>
          <a:solidFill>
            <a:srgbClr val="758085">
              <a:lumMod val="60000"/>
              <a:lumOff val="40000"/>
            </a:srgbClr>
          </a:solidFill>
          <a:ln w="28575" cap="flat" cmpd="sng" algn="ctr">
            <a:solidFill>
              <a:srgbClr val="75808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DF364-8540-4FD1-83B0-529C8ABB065D}"/>
              </a:ext>
            </a:extLst>
          </p:cNvPr>
          <p:cNvSpPr txBox="1"/>
          <p:nvPr/>
        </p:nvSpPr>
        <p:spPr>
          <a:xfrm>
            <a:off x="10237904" y="4874381"/>
            <a:ext cx="60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Gene </a:t>
            </a:r>
          </a:p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D6179D-DBAF-4777-A6BD-59FE1B3CFF93}"/>
              </a:ext>
            </a:extLst>
          </p:cNvPr>
          <p:cNvSpPr/>
          <p:nvPr/>
        </p:nvSpPr>
        <p:spPr>
          <a:xfrm>
            <a:off x="11904649" y="4971863"/>
            <a:ext cx="579428" cy="559171"/>
          </a:xfrm>
          <a:prstGeom prst="ellipse">
            <a:avLst/>
          </a:prstGeom>
          <a:solidFill>
            <a:srgbClr val="758085">
              <a:lumMod val="60000"/>
              <a:lumOff val="40000"/>
            </a:srgbClr>
          </a:solidFill>
          <a:ln w="28575" cap="flat" cmpd="sng" algn="ctr">
            <a:solidFill>
              <a:srgbClr val="75808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EE2727-F66C-48EC-8760-3691D4F1BE01}"/>
              </a:ext>
            </a:extLst>
          </p:cNvPr>
          <p:cNvSpPr/>
          <p:nvPr/>
        </p:nvSpPr>
        <p:spPr>
          <a:xfrm>
            <a:off x="11206106" y="5976753"/>
            <a:ext cx="579428" cy="559171"/>
          </a:xfrm>
          <a:prstGeom prst="ellipse">
            <a:avLst/>
          </a:prstGeom>
          <a:solidFill>
            <a:srgbClr val="758085">
              <a:lumMod val="60000"/>
              <a:lumOff val="40000"/>
            </a:srgbClr>
          </a:solidFill>
          <a:ln w="28575" cap="flat" cmpd="sng" algn="ctr">
            <a:solidFill>
              <a:srgbClr val="75808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6AF2AA-0BF7-4E2C-BAA6-32263F78E4FE}"/>
              </a:ext>
            </a:extLst>
          </p:cNvPr>
          <p:cNvSpPr/>
          <p:nvPr/>
        </p:nvSpPr>
        <p:spPr>
          <a:xfrm>
            <a:off x="12484077" y="5976753"/>
            <a:ext cx="579428" cy="559171"/>
          </a:xfrm>
          <a:prstGeom prst="ellipse">
            <a:avLst/>
          </a:prstGeom>
          <a:solidFill>
            <a:srgbClr val="758085">
              <a:lumMod val="60000"/>
              <a:lumOff val="40000"/>
            </a:srgbClr>
          </a:solidFill>
          <a:ln w="28575" cap="flat" cmpd="sng" algn="ctr">
            <a:solidFill>
              <a:srgbClr val="75808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A16D77-D0E9-42CE-B7AF-D1A476995503}"/>
              </a:ext>
            </a:extLst>
          </p:cNvPr>
          <p:cNvSpPr txBox="1"/>
          <p:nvPr/>
        </p:nvSpPr>
        <p:spPr>
          <a:xfrm>
            <a:off x="11220486" y="6007858"/>
            <a:ext cx="60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Gene </a:t>
            </a:r>
          </a:p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154453-1AC5-4D80-B5D4-7A7C0A862477}"/>
              </a:ext>
            </a:extLst>
          </p:cNvPr>
          <p:cNvSpPr txBox="1"/>
          <p:nvPr/>
        </p:nvSpPr>
        <p:spPr>
          <a:xfrm>
            <a:off x="11923780" y="5002967"/>
            <a:ext cx="60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Gene </a:t>
            </a:r>
          </a:p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55A52-3094-4880-BB87-95570237B24D}"/>
              </a:ext>
            </a:extLst>
          </p:cNvPr>
          <p:cNvSpPr txBox="1"/>
          <p:nvPr/>
        </p:nvSpPr>
        <p:spPr>
          <a:xfrm>
            <a:off x="12509335" y="6007858"/>
            <a:ext cx="60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Gene </a:t>
            </a:r>
          </a:p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E8CB5-166F-408C-9835-F21E91F1BEEB}"/>
              </a:ext>
            </a:extLst>
          </p:cNvPr>
          <p:cNvCxnSpPr>
            <a:stCxn id="27" idx="5"/>
            <a:endCxn id="30" idx="1"/>
          </p:cNvCxnSpPr>
          <p:nvPr/>
        </p:nvCxnSpPr>
        <p:spPr>
          <a:xfrm>
            <a:off x="10732477" y="5320559"/>
            <a:ext cx="558484" cy="7380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FDC0AD-979B-498E-AD91-1907C976FFBE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11700679" y="5449145"/>
            <a:ext cx="288825" cy="609497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5CF379-980F-491C-A779-BFCF35FEF52E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11785534" y="6256339"/>
            <a:ext cx="698543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8FAD61-B161-4D49-B8E2-1A0324C2AE91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12423631" y="5404509"/>
            <a:ext cx="350160" cy="57224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EED89A-A4C9-4564-B5AA-335198959FC9}"/>
              </a:ext>
            </a:extLst>
          </p:cNvPr>
          <p:cNvSpPr txBox="1"/>
          <p:nvPr/>
        </p:nvSpPr>
        <p:spPr>
          <a:xfrm>
            <a:off x="7610049" y="1560804"/>
            <a:ext cx="3352200" cy="369332"/>
          </a:xfrm>
          <a:prstGeom prst="rect">
            <a:avLst/>
          </a:prstGeom>
          <a:solidFill>
            <a:srgbClr val="9C5252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Mutual Information Scores (MI)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E04207-F3D6-416F-A0F6-0F7EB67CD1C7}"/>
              </a:ext>
            </a:extLst>
          </p:cNvPr>
          <p:cNvSpPr txBox="1"/>
          <p:nvPr/>
        </p:nvSpPr>
        <p:spPr>
          <a:xfrm>
            <a:off x="7610049" y="4336145"/>
            <a:ext cx="3108543" cy="369332"/>
          </a:xfrm>
          <a:prstGeom prst="rect">
            <a:avLst/>
          </a:prstGeom>
          <a:solidFill>
            <a:srgbClr val="6076B4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Standard Deviations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StDev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35CF93-BB56-4B71-8B2E-A1BECEE998B1}"/>
              </a:ext>
            </a:extLst>
          </p:cNvPr>
          <p:cNvSpPr txBox="1"/>
          <p:nvPr/>
        </p:nvSpPr>
        <p:spPr>
          <a:xfrm>
            <a:off x="11081807" y="1757701"/>
            <a:ext cx="3168461" cy="369332"/>
          </a:xfrm>
          <a:prstGeom prst="rect">
            <a:avLst/>
          </a:prstGeom>
          <a:solidFill>
            <a:srgbClr val="63891F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Z-scores (= MI – Av)/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StDev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D96D20-1DFA-4394-A4AE-3952967BC848}"/>
              </a:ext>
            </a:extLst>
          </p:cNvPr>
          <p:cNvSpPr txBox="1"/>
          <p:nvPr/>
        </p:nvSpPr>
        <p:spPr>
          <a:xfrm>
            <a:off x="7111443" y="2518465"/>
            <a:ext cx="1843453" cy="369332"/>
          </a:xfrm>
          <a:prstGeom prst="rect">
            <a:avLst/>
          </a:prstGeom>
          <a:solidFill>
            <a:srgbClr val="E68422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Average MI (Av)</a:t>
            </a:r>
          </a:p>
        </p:txBody>
      </p:sp>
      <p:sp>
        <p:nvSpPr>
          <p:cNvPr id="43" name="Right Arrow 1">
            <a:extLst>
              <a:ext uri="{FF2B5EF4-FFF2-40B4-BE49-F238E27FC236}">
                <a16:creationId xmlns:a16="http://schemas.microsoft.com/office/drawing/2014/main" id="{31A2EDCB-AABA-4010-B081-51E06BD09B19}"/>
              </a:ext>
            </a:extLst>
          </p:cNvPr>
          <p:cNvSpPr/>
          <p:nvPr/>
        </p:nvSpPr>
        <p:spPr>
          <a:xfrm>
            <a:off x="9729278" y="2903554"/>
            <a:ext cx="1046011" cy="381225"/>
          </a:xfrm>
          <a:prstGeom prst="rightArrow">
            <a:avLst/>
          </a:prstGeom>
          <a:solidFill>
            <a:sysClr val="windowText" lastClr="000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4" name="Up Arrow 3">
            <a:extLst>
              <a:ext uri="{FF2B5EF4-FFF2-40B4-BE49-F238E27FC236}">
                <a16:creationId xmlns:a16="http://schemas.microsoft.com/office/drawing/2014/main" id="{E560A909-18F5-491B-B75A-81096340B052}"/>
              </a:ext>
            </a:extLst>
          </p:cNvPr>
          <p:cNvSpPr/>
          <p:nvPr/>
        </p:nvSpPr>
        <p:spPr>
          <a:xfrm rot="8305864">
            <a:off x="9140083" y="1907362"/>
            <a:ext cx="340411" cy="1077724"/>
          </a:xfrm>
          <a:prstGeom prst="upArrow">
            <a:avLst/>
          </a:prstGeom>
          <a:solidFill>
            <a:srgbClr val="9C5252">
              <a:lumMod val="40000"/>
              <a:lumOff val="60000"/>
            </a:srgbClr>
          </a:solidFill>
          <a:ln w="28575" cap="flat" cmpd="sng" algn="ctr">
            <a:solidFill>
              <a:srgbClr val="9C525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5" name="Up Arrow 4">
            <a:extLst>
              <a:ext uri="{FF2B5EF4-FFF2-40B4-BE49-F238E27FC236}">
                <a16:creationId xmlns:a16="http://schemas.microsoft.com/office/drawing/2014/main" id="{9F0E69E6-9F9C-40DC-A77D-11B35B2BDA0D}"/>
              </a:ext>
            </a:extLst>
          </p:cNvPr>
          <p:cNvSpPr/>
          <p:nvPr/>
        </p:nvSpPr>
        <p:spPr>
          <a:xfrm rot="5400000">
            <a:off x="8660408" y="2389299"/>
            <a:ext cx="329984" cy="1409735"/>
          </a:xfrm>
          <a:prstGeom prst="upArrow">
            <a:avLst/>
          </a:prstGeom>
          <a:solidFill>
            <a:srgbClr val="E68422">
              <a:lumMod val="60000"/>
              <a:lumOff val="40000"/>
            </a:srgbClr>
          </a:solidFill>
          <a:ln w="28575" cap="flat" cmpd="sng" algn="ctr">
            <a:solidFill>
              <a:srgbClr val="E6842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6" name="Left Arrow 5">
            <a:extLst>
              <a:ext uri="{FF2B5EF4-FFF2-40B4-BE49-F238E27FC236}">
                <a16:creationId xmlns:a16="http://schemas.microsoft.com/office/drawing/2014/main" id="{32F73F81-3981-4D63-A97D-25DC9D166947}"/>
              </a:ext>
            </a:extLst>
          </p:cNvPr>
          <p:cNvSpPr/>
          <p:nvPr/>
        </p:nvSpPr>
        <p:spPr>
          <a:xfrm rot="8154605">
            <a:off x="8554020" y="3581798"/>
            <a:ext cx="1220602" cy="415914"/>
          </a:xfrm>
          <a:prstGeom prst="leftArrow">
            <a:avLst/>
          </a:prstGeom>
          <a:solidFill>
            <a:srgbClr val="6076B4">
              <a:lumMod val="60000"/>
              <a:lumOff val="40000"/>
            </a:srgbClr>
          </a:solidFill>
          <a:ln w="28575" cap="flat" cmpd="sng" algn="ctr">
            <a:solidFill>
              <a:srgbClr val="6076B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327029-E07C-4AEC-9753-53A75882FA86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Specifics of CLR Analysis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F0D7BE2-9BE7-484B-BBA3-F53ED7B42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3" r="46914" b="53526"/>
          <a:stretch/>
        </p:blipFill>
        <p:spPr>
          <a:xfrm>
            <a:off x="1571945" y="1985584"/>
            <a:ext cx="4921637" cy="377333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8D678B8-925C-45B7-8FBF-A23965DF8082}"/>
              </a:ext>
            </a:extLst>
          </p:cNvPr>
          <p:cNvSpPr txBox="1"/>
          <p:nvPr/>
        </p:nvSpPr>
        <p:spPr>
          <a:xfrm>
            <a:off x="1648814" y="6879279"/>
            <a:ext cx="12768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We’re looking for genes that are very highly linked by mutual information compared to all mutual information links between all genes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F0B2DA-5BA1-4D95-B44E-20CC947EFC6D}"/>
              </a:ext>
            </a:extLst>
          </p:cNvPr>
          <p:cNvSpPr txBox="1"/>
          <p:nvPr/>
        </p:nvSpPr>
        <p:spPr>
          <a:xfrm>
            <a:off x="9044640" y="4914071"/>
            <a:ext cx="8467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983B50-BBE7-4A86-AC08-D13F589D33C6}"/>
              </a:ext>
            </a:extLst>
          </p:cNvPr>
          <p:cNvSpPr txBox="1"/>
          <p:nvPr/>
        </p:nvSpPr>
        <p:spPr>
          <a:xfrm>
            <a:off x="10069385" y="5770511"/>
            <a:ext cx="8306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Edge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3A55FA-EB49-4484-BB52-AE1E42F807E8}"/>
              </a:ext>
            </a:extLst>
          </p:cNvPr>
          <p:cNvCxnSpPr>
            <a:stCxn id="50" idx="3"/>
          </p:cNvCxnSpPr>
          <p:nvPr/>
        </p:nvCxnSpPr>
        <p:spPr>
          <a:xfrm>
            <a:off x="9891347" y="5126437"/>
            <a:ext cx="227442" cy="96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B8BDC6-2D0B-4C17-B08B-05143456A086}"/>
              </a:ext>
            </a:extLst>
          </p:cNvPr>
          <p:cNvCxnSpPr/>
          <p:nvPr/>
        </p:nvCxnSpPr>
        <p:spPr>
          <a:xfrm flipV="1">
            <a:off x="10775289" y="5675982"/>
            <a:ext cx="124773" cy="14985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161EA-4BCE-4B31-91AA-BB40DFC1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8E47-E58E-4410-AE8D-BA655C1ABD88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85744-E1FF-4AB0-A903-CA11F77F7F70}"/>
              </a:ext>
            </a:extLst>
          </p:cNvPr>
          <p:cNvSpPr txBox="1"/>
          <p:nvPr/>
        </p:nvSpPr>
        <p:spPr>
          <a:xfrm>
            <a:off x="2280976" y="2100695"/>
            <a:ext cx="106129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Collect normalized expression data for at least 15 different conditions/replicates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Determine Z-scores (or other measure of association)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Choose cutoff used to define an edge in the network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a .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sif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file (a list of edges and the genes that are linked by them)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Import .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sif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file into 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Cytoscape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 viewing</a:t>
            </a:r>
          </a:p>
        </p:txBody>
      </p:sp>
    </p:spTree>
    <p:extLst>
      <p:ext uri="{BB962C8B-B14F-4D97-AF65-F5344CB8AC3E}">
        <p14:creationId xmlns:p14="http://schemas.microsoft.com/office/powerpoint/2010/main" val="21485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161EA-4BCE-4B31-91AA-BB40DFC1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8E47-E58E-4410-AE8D-BA655C1ABD88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85744-E1FF-4AB0-A903-CA11F77F7F70}"/>
              </a:ext>
            </a:extLst>
          </p:cNvPr>
          <p:cNvSpPr txBox="1"/>
          <p:nvPr/>
        </p:nvSpPr>
        <p:spPr>
          <a:xfrm>
            <a:off x="2280976" y="1664806"/>
            <a:ext cx="1061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Collect normalized expression data for at least 15 different conditions/replicates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E1C352-B837-42FA-8898-7C678A5B7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73973"/>
              </p:ext>
            </p:extLst>
          </p:nvPr>
        </p:nvGraphicFramePr>
        <p:xfrm>
          <a:off x="1173156" y="3165444"/>
          <a:ext cx="4875952" cy="4354935"/>
        </p:xfrm>
        <a:graphic>
          <a:graphicData uri="http://schemas.openxmlformats.org/drawingml/2006/table">
            <a:tbl>
              <a:tblPr/>
              <a:tblGrid>
                <a:gridCol w="1674629">
                  <a:extLst>
                    <a:ext uri="{9D8B030D-6E8A-4147-A177-3AD203B41FA5}">
                      <a16:colId xmlns:a16="http://schemas.microsoft.com/office/drawing/2014/main" val="2384739032"/>
                    </a:ext>
                  </a:extLst>
                </a:gridCol>
                <a:gridCol w="659090">
                  <a:extLst>
                    <a:ext uri="{9D8B030D-6E8A-4147-A177-3AD203B41FA5}">
                      <a16:colId xmlns:a16="http://schemas.microsoft.com/office/drawing/2014/main" val="2230636224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780121482"/>
                    </a:ext>
                  </a:extLst>
                </a:gridCol>
                <a:gridCol w="592853">
                  <a:extLst>
                    <a:ext uri="{9D8B030D-6E8A-4147-A177-3AD203B41FA5}">
                      <a16:colId xmlns:a16="http://schemas.microsoft.com/office/drawing/2014/main" val="577784138"/>
                    </a:ext>
                  </a:extLst>
                </a:gridCol>
                <a:gridCol w="693336">
                  <a:extLst>
                    <a:ext uri="{9D8B030D-6E8A-4147-A177-3AD203B41FA5}">
                      <a16:colId xmlns:a16="http://schemas.microsoft.com/office/drawing/2014/main" val="57789248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988926024"/>
                    </a:ext>
                  </a:extLst>
                </a:gridCol>
              </a:tblGrid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Synonym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C-Lim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N-Lim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L-Lim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AB 3-1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AB 3-2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194305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7725838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572248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5508419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0964981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4504578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1697192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208597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732189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4606604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393930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3449521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35646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945983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388429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8562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E105EE-6463-4EC4-B54D-213926662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38169"/>
              </p:ext>
            </p:extLst>
          </p:nvPr>
        </p:nvGraphicFramePr>
        <p:xfrm>
          <a:off x="6507075" y="3862848"/>
          <a:ext cx="8014844" cy="1762125"/>
        </p:xfrm>
        <a:graphic>
          <a:graphicData uri="http://schemas.openxmlformats.org/drawingml/2006/table">
            <a:tbl>
              <a:tblPr/>
              <a:tblGrid>
                <a:gridCol w="688331">
                  <a:extLst>
                    <a:ext uri="{9D8B030D-6E8A-4147-A177-3AD203B41FA5}">
                      <a16:colId xmlns:a16="http://schemas.microsoft.com/office/drawing/2014/main" val="63992996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07123234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59208383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88609360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93423047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38592815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1107752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23582154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6739538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554050526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44882358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53440010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10170346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507720998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4193514718"/>
                    </a:ext>
                  </a:extLst>
                </a:gridCol>
                <a:gridCol w="503431">
                  <a:extLst>
                    <a:ext uri="{9D8B030D-6E8A-4147-A177-3AD203B41FA5}">
                      <a16:colId xmlns:a16="http://schemas.microsoft.com/office/drawing/2014/main" val="24039397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Synonym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8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C-Lim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813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N-Lim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340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L-Lim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675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AB 3-1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989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AB 3-2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24728"/>
                  </a:ext>
                </a:extLst>
              </a:tr>
            </a:tbl>
          </a:graphicData>
        </a:graphic>
      </p:graphicFrame>
      <p:sp>
        <p:nvSpPr>
          <p:cNvPr id="7" name="Arrow: Bent 6">
            <a:extLst>
              <a:ext uri="{FF2B5EF4-FFF2-40B4-BE49-F238E27FC236}">
                <a16:creationId xmlns:a16="http://schemas.microsoft.com/office/drawing/2014/main" id="{F37E565F-E70A-49D7-B830-7EE0257F55B4}"/>
              </a:ext>
            </a:extLst>
          </p:cNvPr>
          <p:cNvSpPr/>
          <p:nvPr/>
        </p:nvSpPr>
        <p:spPr>
          <a:xfrm rot="5400000">
            <a:off x="8174667" y="1364291"/>
            <a:ext cx="521191" cy="41987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F7C31-1AF4-4A28-95E0-4EBFCAF8E25C}"/>
              </a:ext>
            </a:extLst>
          </p:cNvPr>
          <p:cNvSpPr txBox="1"/>
          <p:nvPr/>
        </p:nvSpPr>
        <p:spPr>
          <a:xfrm>
            <a:off x="7019925" y="2731187"/>
            <a:ext cx="21444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Transpose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905C78-9A15-456E-9961-ABFB285C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299472"/>
              </p:ext>
            </p:extLst>
          </p:nvPr>
        </p:nvGraphicFramePr>
        <p:xfrm>
          <a:off x="6871396" y="6682881"/>
          <a:ext cx="7326513" cy="115252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307123234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59208383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88609360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93423047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38592815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1107752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23582154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6739538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554050526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44882358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53440010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10170346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507720998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4193514718"/>
                    </a:ext>
                  </a:extLst>
                </a:gridCol>
                <a:gridCol w="503431">
                  <a:extLst>
                    <a:ext uri="{9D8B030D-6E8A-4147-A177-3AD203B41FA5}">
                      <a16:colId xmlns:a16="http://schemas.microsoft.com/office/drawing/2014/main" val="24039397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8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813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340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675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989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24728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CBFDA89-5C57-4108-BE1E-B2B771E39933}"/>
              </a:ext>
            </a:extLst>
          </p:cNvPr>
          <p:cNvSpPr/>
          <p:nvPr/>
        </p:nvSpPr>
        <p:spPr>
          <a:xfrm rot="5400000">
            <a:off x="12400435" y="5903824"/>
            <a:ext cx="633744" cy="353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6CCE4-BE6E-492F-94D2-4F7C0E9722A4}"/>
              </a:ext>
            </a:extLst>
          </p:cNvPr>
          <p:cNvSpPr txBox="1"/>
          <p:nvPr/>
        </p:nvSpPr>
        <p:spPr>
          <a:xfrm>
            <a:off x="6219825" y="6169654"/>
            <a:ext cx="54633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Delete Row Names (Condition Information)</a:t>
            </a:r>
          </a:p>
        </p:txBody>
      </p:sp>
    </p:spTree>
    <p:extLst>
      <p:ext uri="{BB962C8B-B14F-4D97-AF65-F5344CB8AC3E}">
        <p14:creationId xmlns:p14="http://schemas.microsoft.com/office/powerpoint/2010/main" val="386722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8511C-27CF-4C13-BA97-80A449A2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B6785-4A34-4DD6-85E1-2EA93C4F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77211"/>
              </p:ext>
            </p:extLst>
          </p:nvPr>
        </p:nvGraphicFramePr>
        <p:xfrm>
          <a:off x="1981199" y="2962116"/>
          <a:ext cx="11859388" cy="4549506"/>
        </p:xfrm>
        <a:graphic>
          <a:graphicData uri="http://schemas.openxmlformats.org/drawingml/2006/table">
            <a:tbl>
              <a:tblPr/>
              <a:tblGrid>
                <a:gridCol w="1797205">
                  <a:extLst>
                    <a:ext uri="{9D8B030D-6E8A-4147-A177-3AD203B41FA5}">
                      <a16:colId xmlns:a16="http://schemas.microsoft.com/office/drawing/2014/main" val="4174201476"/>
                    </a:ext>
                  </a:extLst>
                </a:gridCol>
                <a:gridCol w="1165071">
                  <a:extLst>
                    <a:ext uri="{9D8B030D-6E8A-4147-A177-3AD203B41FA5}">
                      <a16:colId xmlns:a16="http://schemas.microsoft.com/office/drawing/2014/main" val="3049318885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2815165446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793703979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4045691371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475849587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2166445919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1501635790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533082920"/>
                    </a:ext>
                  </a:extLst>
                </a:gridCol>
              </a:tblGrid>
              <a:tr h="839410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10001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3110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444657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2.395533528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56245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69879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94887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42101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662144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1594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0BD109-EFA8-4490-B72A-CB5C47079154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F4A0-0A24-4E47-AF8D-C18A96856DC9}"/>
              </a:ext>
            </a:extLst>
          </p:cNvPr>
          <p:cNvSpPr txBox="1"/>
          <p:nvPr/>
        </p:nvSpPr>
        <p:spPr>
          <a:xfrm>
            <a:off x="2766751" y="1919720"/>
            <a:ext cx="1061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Determine Z-scores (or other measure of association)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DBF430-B40C-48D5-A4D2-02876E4B5D14}"/>
              </a:ext>
            </a:extLst>
          </p:cNvPr>
          <p:cNvCxnSpPr/>
          <p:nvPr/>
        </p:nvCxnSpPr>
        <p:spPr>
          <a:xfrm flipV="1">
            <a:off x="4876800" y="4210050"/>
            <a:ext cx="1438275" cy="6667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64CDC4-3AC0-4FCC-BC23-8AA06E383CCC}"/>
              </a:ext>
            </a:extLst>
          </p:cNvPr>
          <p:cNvCxnSpPr/>
          <p:nvPr/>
        </p:nvCxnSpPr>
        <p:spPr>
          <a:xfrm flipV="1">
            <a:off x="8639175" y="5553075"/>
            <a:ext cx="1438275" cy="6667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7E083F-A99C-48DA-88BE-BBBEA3AA49AD}"/>
              </a:ext>
            </a:extLst>
          </p:cNvPr>
          <p:cNvSpPr txBox="1"/>
          <p:nvPr/>
        </p:nvSpPr>
        <p:spPr>
          <a:xfrm rot="19947074">
            <a:off x="5422652" y="4331058"/>
            <a:ext cx="346570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E4EEF-3B0A-4BCD-926F-9FC4AEFEA7B3}"/>
              </a:ext>
            </a:extLst>
          </p:cNvPr>
          <p:cNvSpPr txBox="1"/>
          <p:nvPr/>
        </p:nvSpPr>
        <p:spPr>
          <a:xfrm rot="19947074">
            <a:off x="9251702" y="5674084"/>
            <a:ext cx="346570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313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8511C-27CF-4C13-BA97-80A449A2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BD109-EFA8-4490-B72A-CB5C47079154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F4A0-0A24-4E47-AF8D-C18A96856DC9}"/>
              </a:ext>
            </a:extLst>
          </p:cNvPr>
          <p:cNvSpPr txBox="1"/>
          <p:nvPr/>
        </p:nvSpPr>
        <p:spPr>
          <a:xfrm>
            <a:off x="2766751" y="1919720"/>
            <a:ext cx="1061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Choose cutoff used to define an edge in the network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7B6388-AA19-4761-AE80-7359740DD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773"/>
              </p:ext>
            </p:extLst>
          </p:nvPr>
        </p:nvGraphicFramePr>
        <p:xfrm>
          <a:off x="2419235" y="2690704"/>
          <a:ext cx="4734039" cy="4757846"/>
        </p:xfrm>
        <a:graphic>
          <a:graphicData uri="http://schemas.openxmlformats.org/drawingml/2006/table">
            <a:tbl>
              <a:tblPr/>
              <a:tblGrid>
                <a:gridCol w="1578013">
                  <a:extLst>
                    <a:ext uri="{9D8B030D-6E8A-4147-A177-3AD203B41FA5}">
                      <a16:colId xmlns:a16="http://schemas.microsoft.com/office/drawing/2014/main" val="3060715201"/>
                    </a:ext>
                  </a:extLst>
                </a:gridCol>
                <a:gridCol w="1578013">
                  <a:extLst>
                    <a:ext uri="{9D8B030D-6E8A-4147-A177-3AD203B41FA5}">
                      <a16:colId xmlns:a16="http://schemas.microsoft.com/office/drawing/2014/main" val="2084743928"/>
                    </a:ext>
                  </a:extLst>
                </a:gridCol>
                <a:gridCol w="1578013">
                  <a:extLst>
                    <a:ext uri="{9D8B030D-6E8A-4147-A177-3AD203B41FA5}">
                      <a16:colId xmlns:a16="http://schemas.microsoft.com/office/drawing/2014/main" val="3552199926"/>
                    </a:ext>
                  </a:extLst>
                </a:gridCol>
              </a:tblGrid>
              <a:tr h="454204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Edge_Cutoff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604244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SYNPCC7002_F00882695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7.730963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337595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SYNPCC7002_A2818755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8.097309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664024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SYNPCC7002_G01353094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8.5697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679882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SYNPCC7002_A27771999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9.235387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616746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SYNPCC7002_A2152692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10.48079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298608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SYNPCC7002_A28292134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281408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SYNPCC7002_A19921989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13.61929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3939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3BA3C3-473E-4718-BB91-F2E977609C55}"/>
              </a:ext>
            </a:extLst>
          </p:cNvPr>
          <p:cNvCxnSpPr/>
          <p:nvPr/>
        </p:nvCxnSpPr>
        <p:spPr>
          <a:xfrm>
            <a:off x="5334000" y="3448050"/>
            <a:ext cx="2981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9B5A5A-DA3A-4012-AE53-80F7CACA4230}"/>
              </a:ext>
            </a:extLst>
          </p:cNvPr>
          <p:cNvSpPr txBox="1"/>
          <p:nvPr/>
        </p:nvSpPr>
        <p:spPr>
          <a:xfrm>
            <a:off x="8420100" y="3006222"/>
            <a:ext cx="4533900" cy="757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Will provide a network of the top 5000 Z-scores (5000 edges)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D374BC-93B1-45C9-8A25-CF3B631876AC}"/>
              </a:ext>
            </a:extLst>
          </p:cNvPr>
          <p:cNvCxnSpPr/>
          <p:nvPr/>
        </p:nvCxnSpPr>
        <p:spPr>
          <a:xfrm>
            <a:off x="5334000" y="7133248"/>
            <a:ext cx="2981325" cy="0"/>
          </a:xfrm>
          <a:prstGeom prst="straightConnector1">
            <a:avLst/>
          </a:prstGeom>
          <a:ln w="38100">
            <a:solidFill>
              <a:srgbClr val="0078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CE11FA-7354-40AE-BF31-4D3901D5A543}"/>
              </a:ext>
            </a:extLst>
          </p:cNvPr>
          <p:cNvSpPr txBox="1"/>
          <p:nvPr/>
        </p:nvSpPr>
        <p:spPr>
          <a:xfrm>
            <a:off x="8420100" y="6691420"/>
            <a:ext cx="4533900" cy="757130"/>
          </a:xfrm>
          <a:prstGeom prst="rect">
            <a:avLst/>
          </a:prstGeom>
          <a:solidFill>
            <a:srgbClr val="7195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Will provide a network of the top 250 Z-scores (250 edges)</a:t>
            </a:r>
          </a:p>
        </p:txBody>
      </p:sp>
    </p:spTree>
    <p:extLst>
      <p:ext uri="{BB962C8B-B14F-4D97-AF65-F5344CB8AC3E}">
        <p14:creationId xmlns:p14="http://schemas.microsoft.com/office/powerpoint/2010/main" val="36459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7.potx" id="{AC318CB1-3365-47A4-ADFD-D6A2A1ADDC19}" vid="{D22AB961-41F2-4156-BB51-1495518EB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PNNL_07</Template>
  <TotalTime>1989</TotalTime>
  <Words>1519</Words>
  <Application>Microsoft Macintosh PowerPoint</Application>
  <PresentationFormat>Custom</PresentationFormat>
  <Paragraphs>751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Palatino Linotype</vt:lpstr>
      <vt:lpstr>Verdana</vt:lpstr>
      <vt:lpstr>Wingdings</vt:lpstr>
      <vt:lpstr>PNNL_Option_4</vt:lpstr>
      <vt:lpstr>Network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Sequencing Transcriptomic Data QC</dc:title>
  <dc:creator>Mcclure, Ryan S</dc:creator>
  <cp:lastModifiedBy>Bramer, Lisa M</cp:lastModifiedBy>
  <cp:revision>43</cp:revision>
  <dcterms:created xsi:type="dcterms:W3CDTF">2019-06-17T17:59:03Z</dcterms:created>
  <dcterms:modified xsi:type="dcterms:W3CDTF">2019-06-27T13:24:44Z</dcterms:modified>
</cp:coreProperties>
</file>