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15FF7E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790"/>
  </p:normalViewPr>
  <p:slideViewPr>
    <p:cSldViewPr snapToGrid="0" snapToObjects="1">
      <p:cViewPr varScale="1">
        <p:scale>
          <a:sx n="107" d="100"/>
          <a:sy n="10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Sheet1!$F$2:$F$32</c:f>
              <c:numCache>
                <c:formatCode>General</c:formatCode>
                <c:ptCount val="3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8</c:v>
                </c:pt>
                <c:pt idx="24">
                  <c:v>8</c:v>
                </c:pt>
                <c:pt idx="25">
                  <c:v>7</c:v>
                </c:pt>
                <c:pt idx="26">
                  <c:v>3</c:v>
                </c:pt>
                <c:pt idx="27">
                  <c:v>3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88-4000-8428-6A1963233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985200"/>
        <c:axId val="119307120"/>
      </c:lineChart>
      <c:catAx>
        <c:axId val="122985200"/>
        <c:scaling>
          <c:orientation val="minMax"/>
        </c:scaling>
        <c:delete val="1"/>
        <c:axPos val="b"/>
        <c:majorTickMark val="none"/>
        <c:minorTickMark val="none"/>
        <c:tickLblPos val="nextTo"/>
        <c:crossAx val="119307120"/>
        <c:crosses val="autoZero"/>
        <c:auto val="1"/>
        <c:lblAlgn val="ctr"/>
        <c:lblOffset val="100"/>
        <c:noMultiLvlLbl val="0"/>
      </c:catAx>
      <c:valAx>
        <c:axId val="119307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298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27, 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adellab.org/cms/?page=trimmomatic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Post Sequencing Transcriptomic Data QC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CD38E-3515-4F76-99F9-B0046D44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315200"/>
            <a:ext cx="453223" cy="457200"/>
          </a:xfrm>
        </p:spPr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Per base sequence content">
            <a:extLst>
              <a:ext uri="{FF2B5EF4-FFF2-40B4-BE49-F238E27FC236}">
                <a16:creationId xmlns:a16="http://schemas.microsoft.com/office/drawing/2014/main" id="{01A1FF87-9F44-4123-84D5-D26E6AB6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07" y="1711194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9ED9D5-408B-4E41-A1BC-D23FA3DD3EC3}"/>
              </a:ext>
            </a:extLst>
          </p:cNvPr>
          <p:cNvSpPr txBox="1"/>
          <p:nvPr/>
        </p:nvSpPr>
        <p:spPr>
          <a:xfrm>
            <a:off x="4631245" y="346206"/>
            <a:ext cx="6761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Identity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71837-8D72-4A7C-A4CF-F3B6B7EAC856}"/>
              </a:ext>
            </a:extLst>
          </p:cNvPr>
          <p:cNvSpPr txBox="1"/>
          <p:nvPr/>
        </p:nvSpPr>
        <p:spPr>
          <a:xfrm>
            <a:off x="1231614" y="1832633"/>
            <a:ext cx="457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 Interpretation of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FastQC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critical!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7C51A-9E44-4B1C-8A72-915D5F7C145E}"/>
              </a:ext>
            </a:extLst>
          </p:cNvPr>
          <p:cNvSpPr/>
          <p:nvPr/>
        </p:nvSpPr>
        <p:spPr>
          <a:xfrm>
            <a:off x="1148570" y="3657600"/>
            <a:ext cx="48935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Libraries made from random hexamer primers will not pass this module.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Nearly all RNA-Seq libraries will fail this module because of this bias, but this is not a problem which can be fixed by processing, and it doesn't seem to adversely affect the ability to measure expression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FastQC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E31E8-F972-4EDA-BB2E-724A26D0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6" name="Picture 2" descr="Sequence length distribution">
            <a:extLst>
              <a:ext uri="{FF2B5EF4-FFF2-40B4-BE49-F238E27FC236}">
                <a16:creationId xmlns:a16="http://schemas.microsoft.com/office/drawing/2014/main" id="{3E1912C8-F21D-4AD0-A09C-C6822DAC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72" y="1977013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0BF46-412B-48B7-8E56-8E9F09F5C48A}"/>
              </a:ext>
            </a:extLst>
          </p:cNvPr>
          <p:cNvSpPr txBox="1"/>
          <p:nvPr/>
        </p:nvSpPr>
        <p:spPr>
          <a:xfrm>
            <a:off x="4631245" y="346206"/>
            <a:ext cx="6657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Read Length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FC14-56F4-4971-A097-94BDCB22DAA3}"/>
              </a:ext>
            </a:extLst>
          </p:cNvPr>
          <p:cNvSpPr txBox="1"/>
          <p:nvPr/>
        </p:nvSpPr>
        <p:spPr>
          <a:xfrm>
            <a:off x="1346479" y="3526971"/>
            <a:ext cx="3918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Almost always passes the first time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Best to look after trimming</a:t>
            </a:r>
          </a:p>
        </p:txBody>
      </p:sp>
    </p:spTree>
    <p:extLst>
      <p:ext uri="{BB962C8B-B14F-4D97-AF65-F5344CB8AC3E}">
        <p14:creationId xmlns:p14="http://schemas.microsoft.com/office/powerpoint/2010/main" val="10252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4CE46-6E0B-499F-B68D-212EC321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170" name="Picture 2" descr="Duplication level graph">
            <a:extLst>
              <a:ext uri="{FF2B5EF4-FFF2-40B4-BE49-F238E27FC236}">
                <a16:creationId xmlns:a16="http://schemas.microsoft.com/office/drawing/2014/main" id="{4BF9F6D6-6C54-42D9-B5B3-8EA69606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48" y="20574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000513-C9FE-4B17-AEC7-CB37FDA2A3D8}"/>
              </a:ext>
            </a:extLst>
          </p:cNvPr>
          <p:cNvSpPr txBox="1"/>
          <p:nvPr/>
        </p:nvSpPr>
        <p:spPr>
          <a:xfrm>
            <a:off x="4631245" y="346206"/>
            <a:ext cx="8372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Duplication Levels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0641D-28DD-46BD-B1CB-CA3A919535F5}"/>
              </a:ext>
            </a:extLst>
          </p:cNvPr>
          <p:cNvSpPr txBox="1"/>
          <p:nvPr/>
        </p:nvSpPr>
        <p:spPr>
          <a:xfrm>
            <a:off x="1131131" y="2081330"/>
            <a:ext cx="457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Proper Interpretation of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FastQC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critical!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0B0AD-9C61-4113-87E4-65A018D64BC9}"/>
              </a:ext>
            </a:extLst>
          </p:cNvPr>
          <p:cNvSpPr txBox="1"/>
          <p:nvPr/>
        </p:nvSpPr>
        <p:spPr>
          <a:xfrm>
            <a:off x="1202453" y="3570035"/>
            <a:ext cx="4039148" cy="484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Some RNA-seq data will certainly show significant duplication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1869 </a:t>
            </a:r>
            <a:r>
              <a:rPr lang="en-US" dirty="0" err="1">
                <a:solidFill>
                  <a:srgbClr val="000000"/>
                </a:solidFill>
              </a:rPr>
              <a:t>nucs</a:t>
            </a:r>
            <a:r>
              <a:rPr lang="en-US" dirty="0">
                <a:solidFill>
                  <a:srgbClr val="000000"/>
                </a:solidFill>
              </a:rPr>
              <a:t>: length of 18s gene</a:t>
            </a:r>
          </a:p>
          <a:p>
            <a:r>
              <a:rPr lang="en-US" dirty="0">
                <a:solidFill>
                  <a:srgbClr val="000000"/>
                </a:solidFill>
              </a:rPr>
              <a:t>50 million reads</a:t>
            </a:r>
          </a:p>
          <a:p>
            <a:r>
              <a:rPr lang="en-US" dirty="0">
                <a:solidFill>
                  <a:srgbClr val="000000"/>
                </a:solidFill>
              </a:rPr>
              <a:t>20% rRNA (10 million reads)</a:t>
            </a:r>
          </a:p>
          <a:p>
            <a:r>
              <a:rPr lang="en-US" dirty="0">
                <a:solidFill>
                  <a:srgbClr val="000000"/>
                </a:solidFill>
              </a:rPr>
              <a:t>Half are 18s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An 1869 region is sequenced 5 million times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800" b="1" dirty="0">
                <a:solidFill>
                  <a:srgbClr val="000000"/>
                </a:solidFill>
              </a:rPr>
              <a:t>~2700 duplicates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65DE2-A2B0-4F33-8C11-8E3AEFF64D3B}"/>
              </a:ext>
            </a:extLst>
          </p:cNvPr>
          <p:cNvSpPr txBox="1"/>
          <p:nvPr/>
        </p:nvSpPr>
        <p:spPr>
          <a:xfrm>
            <a:off x="1296237" y="4475095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9E246-4609-4466-96E1-FCD7DB437BCE}"/>
              </a:ext>
            </a:extLst>
          </p:cNvPr>
          <p:cNvSpPr txBox="1"/>
          <p:nvPr/>
        </p:nvSpPr>
        <p:spPr>
          <a:xfrm rot="16200000">
            <a:off x="4383805" y="4897770"/>
            <a:ext cx="23230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Percent of Reads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3BAABB-7369-4DE0-8AA2-21C55656B458}"/>
              </a:ext>
            </a:extLst>
          </p:cNvPr>
          <p:cNvCxnSpPr>
            <a:cxnSpLocks/>
          </p:cNvCxnSpPr>
          <p:nvPr/>
        </p:nvCxnSpPr>
        <p:spPr>
          <a:xfrm>
            <a:off x="4250453" y="7882931"/>
            <a:ext cx="80788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05AA9-1615-4BEB-B47E-1A5054E32364}"/>
              </a:ext>
            </a:extLst>
          </p:cNvPr>
          <p:cNvCxnSpPr>
            <a:cxnSpLocks/>
          </p:cNvCxnSpPr>
          <p:nvPr/>
        </p:nvCxnSpPr>
        <p:spPr>
          <a:xfrm flipV="1">
            <a:off x="12329334" y="7465926"/>
            <a:ext cx="0" cy="417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77525-46D5-4A49-A0BC-E56106F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58065-D366-400B-9854-BFCEA101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07" y="1853815"/>
            <a:ext cx="9191625" cy="2466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00706-8102-46A9-B8E8-F2DBF8AF02C7}"/>
              </a:ext>
            </a:extLst>
          </p:cNvPr>
          <p:cNvSpPr txBox="1"/>
          <p:nvPr/>
        </p:nvSpPr>
        <p:spPr>
          <a:xfrm>
            <a:off x="2937049" y="416544"/>
            <a:ext cx="11283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Overrepresented Sequences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AF663-8FA8-4B6A-BDBF-BF72DE7C339F}"/>
              </a:ext>
            </a:extLst>
          </p:cNvPr>
          <p:cNvSpPr txBox="1"/>
          <p:nvPr/>
        </p:nvSpPr>
        <p:spPr>
          <a:xfrm>
            <a:off x="1979525" y="4927064"/>
            <a:ext cx="1100294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Good for identifying possible adaptor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Can identify other odd sequences that can be dropped (e.g. AAAAAAAAAAAAAAAA)</a:t>
            </a:r>
          </a:p>
        </p:txBody>
      </p:sp>
    </p:spTree>
    <p:extLst>
      <p:ext uri="{BB962C8B-B14F-4D97-AF65-F5344CB8AC3E}">
        <p14:creationId xmlns:p14="http://schemas.microsoft.com/office/powerpoint/2010/main" val="39680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79C110-6005-4F52-B375-6E56639E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194" name="Picture 2" descr="Adapter graph">
            <a:extLst>
              <a:ext uri="{FF2B5EF4-FFF2-40B4-BE49-F238E27FC236}">
                <a16:creationId xmlns:a16="http://schemas.microsoft.com/office/drawing/2014/main" id="{872A6A43-EE29-4E42-88D8-DC7DEC53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41" y="20574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DBD48-11C3-4759-B920-4D80520E049E}"/>
              </a:ext>
            </a:extLst>
          </p:cNvPr>
          <p:cNvSpPr txBox="1"/>
          <p:nvPr/>
        </p:nvSpPr>
        <p:spPr>
          <a:xfrm>
            <a:off x="4993178" y="602439"/>
            <a:ext cx="5605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Adaptors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246EE-51C5-45BA-9BF9-0A3E5ECF59D2}"/>
              </a:ext>
            </a:extLst>
          </p:cNvPr>
          <p:cNvSpPr txBox="1"/>
          <p:nvPr/>
        </p:nvSpPr>
        <p:spPr>
          <a:xfrm>
            <a:off x="1075174" y="3396343"/>
            <a:ext cx="3938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</a:rPr>
              <a:t>Adaptors, if found, </a:t>
            </a:r>
          </a:p>
          <a:p>
            <a:r>
              <a:rPr lang="en-US" sz="3200" b="1" dirty="0">
                <a:solidFill>
                  <a:srgbClr val="000000"/>
                </a:solidFill>
              </a:rPr>
              <a:t>can be removed</a:t>
            </a:r>
          </a:p>
        </p:txBody>
      </p:sp>
    </p:spTree>
    <p:extLst>
      <p:ext uri="{BB962C8B-B14F-4D97-AF65-F5344CB8AC3E}">
        <p14:creationId xmlns:p14="http://schemas.microsoft.com/office/powerpoint/2010/main" val="114002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E6B7B-39C4-4CDF-912D-CA717E7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97E0D7-0335-48AB-8E27-9D7FFB3E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866" y="2812439"/>
            <a:ext cx="10515600" cy="2886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3D8B4-A6DC-4508-A6F9-B8EDE011318A}"/>
              </a:ext>
            </a:extLst>
          </p:cNvPr>
          <p:cNvSpPr txBox="1"/>
          <p:nvPr/>
        </p:nvSpPr>
        <p:spPr>
          <a:xfrm>
            <a:off x="4681679" y="411520"/>
            <a:ext cx="6654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Post QC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8BA82-AE9C-49B9-8C89-B58F9A52381A}"/>
              </a:ext>
            </a:extLst>
          </p:cNvPr>
          <p:cNvSpPr txBox="1"/>
          <p:nvPr/>
        </p:nvSpPr>
        <p:spPr>
          <a:xfrm>
            <a:off x="2266594" y="1791993"/>
            <a:ext cx="1172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Trimming reads that show low quality or adaptor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9F44F-81ED-4242-8E46-68233B248F36}"/>
              </a:ext>
            </a:extLst>
          </p:cNvPr>
          <p:cNvSpPr/>
          <p:nvPr/>
        </p:nvSpPr>
        <p:spPr>
          <a:xfrm>
            <a:off x="3864104" y="6072629"/>
            <a:ext cx="629928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http://www.usadellab.org/cms/?page=trimmomatic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0F5FC-5CF1-47F3-B72B-340DE990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2A359-629B-4F21-93FA-CB91B11A8326}"/>
              </a:ext>
            </a:extLst>
          </p:cNvPr>
          <p:cNvSpPr txBox="1"/>
          <p:nvPr/>
        </p:nvSpPr>
        <p:spPr>
          <a:xfrm>
            <a:off x="3444383" y="3622390"/>
            <a:ext cx="58528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ACGTCAGCTGACCGTACCGTAGGACCCCAGCTCA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83CD2-FFB2-44FC-8C69-AD5762F7B151}"/>
              </a:ext>
            </a:extLst>
          </p:cNvPr>
          <p:cNvSpPr txBox="1"/>
          <p:nvPr/>
        </p:nvSpPr>
        <p:spPr>
          <a:xfrm>
            <a:off x="1364374" y="3019492"/>
            <a:ext cx="331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 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4D414-3128-4EC8-BCDC-C27AF38B30F2}"/>
              </a:ext>
            </a:extLst>
          </p:cNvPr>
          <p:cNvSpPr txBox="1"/>
          <p:nvPr/>
        </p:nvSpPr>
        <p:spPr>
          <a:xfrm>
            <a:off x="3333570" y="7029556"/>
            <a:ext cx="701987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ACGTCAGCTGACCGTACCGTAGGACCCCAGCTCA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ACCTGGA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4053525-6B46-461A-8C91-71A170CCA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087875"/>
              </p:ext>
            </p:extLst>
          </p:nvPr>
        </p:nvGraphicFramePr>
        <p:xfrm>
          <a:off x="3333570" y="3622390"/>
          <a:ext cx="59636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05CF74-2655-4CA8-B43F-B4F72AD36C5C}"/>
              </a:ext>
            </a:extLst>
          </p:cNvPr>
          <p:cNvSpPr txBox="1"/>
          <p:nvPr/>
        </p:nvSpPr>
        <p:spPr>
          <a:xfrm rot="16200000">
            <a:off x="2587291" y="4781624"/>
            <a:ext cx="104387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Quality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B2D175-F9E9-4A97-A5CA-48F06ACA4F02}"/>
              </a:ext>
            </a:extLst>
          </p:cNvPr>
          <p:cNvCxnSpPr/>
          <p:nvPr/>
        </p:nvCxnSpPr>
        <p:spPr>
          <a:xfrm>
            <a:off x="7644594" y="3129464"/>
            <a:ext cx="0" cy="502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1FE854-AAF2-42E2-8394-51BC5AA9C0A8}"/>
              </a:ext>
            </a:extLst>
          </p:cNvPr>
          <p:cNvCxnSpPr/>
          <p:nvPr/>
        </p:nvCxnSpPr>
        <p:spPr>
          <a:xfrm>
            <a:off x="7644594" y="3129464"/>
            <a:ext cx="2582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4E366C-A2AC-441D-9836-4154BC38DBAB}"/>
              </a:ext>
            </a:extLst>
          </p:cNvPr>
          <p:cNvSpPr txBox="1"/>
          <p:nvPr/>
        </p:nvSpPr>
        <p:spPr>
          <a:xfrm>
            <a:off x="10227020" y="2825592"/>
            <a:ext cx="1407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Trim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88D23-9D9D-4D41-8549-29E1846668D2}"/>
              </a:ext>
            </a:extLst>
          </p:cNvPr>
          <p:cNvSpPr txBox="1"/>
          <p:nvPr/>
        </p:nvSpPr>
        <p:spPr>
          <a:xfrm>
            <a:off x="5017456" y="408275"/>
            <a:ext cx="4977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Trimming Reads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5B6350-C067-40C3-9378-5C0653487459}"/>
              </a:ext>
            </a:extLst>
          </p:cNvPr>
          <p:cNvSpPr txBox="1"/>
          <p:nvPr/>
        </p:nvSpPr>
        <p:spPr>
          <a:xfrm>
            <a:off x="3172802" y="57154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B2A1A-0AB3-4556-8848-592A59E4B19B}"/>
              </a:ext>
            </a:extLst>
          </p:cNvPr>
          <p:cNvSpPr txBox="1"/>
          <p:nvPr/>
        </p:nvSpPr>
        <p:spPr>
          <a:xfrm>
            <a:off x="3160827" y="4002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EAD68-3A21-427C-9378-85E9FF74152C}"/>
              </a:ext>
            </a:extLst>
          </p:cNvPr>
          <p:cNvSpPr txBox="1"/>
          <p:nvPr/>
        </p:nvSpPr>
        <p:spPr>
          <a:xfrm>
            <a:off x="8946260" y="7396594"/>
            <a:ext cx="28143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Illumina Adaptor Seq.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42F14F-A6A0-4AC6-BB67-246E5697B22C}"/>
              </a:ext>
            </a:extLst>
          </p:cNvPr>
          <p:cNvCxnSpPr/>
          <p:nvPr/>
        </p:nvCxnSpPr>
        <p:spPr>
          <a:xfrm>
            <a:off x="9028219" y="6640432"/>
            <a:ext cx="0" cy="502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8C54CA-A978-4F42-BE7A-6306726E5ED5}"/>
              </a:ext>
            </a:extLst>
          </p:cNvPr>
          <p:cNvCxnSpPr/>
          <p:nvPr/>
        </p:nvCxnSpPr>
        <p:spPr>
          <a:xfrm>
            <a:off x="9028219" y="6640432"/>
            <a:ext cx="25824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00BC4F-E93D-4695-A09B-45EB18370DAA}"/>
              </a:ext>
            </a:extLst>
          </p:cNvPr>
          <p:cNvSpPr txBox="1"/>
          <p:nvPr/>
        </p:nvSpPr>
        <p:spPr>
          <a:xfrm>
            <a:off x="11610645" y="6336560"/>
            <a:ext cx="140711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Trim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39D56-C327-4EC4-964D-D173C791CF67}"/>
              </a:ext>
            </a:extLst>
          </p:cNvPr>
          <p:cNvSpPr txBox="1"/>
          <p:nvPr/>
        </p:nvSpPr>
        <p:spPr>
          <a:xfrm>
            <a:off x="2065627" y="1561053"/>
            <a:ext cx="1172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Trim reads if the quality dips near the end of the read OR</a:t>
            </a:r>
          </a:p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Adaptor sequences are present in the read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E8486D-82B8-4A7F-A03A-D1D4CE00E806}"/>
              </a:ext>
            </a:extLst>
          </p:cNvPr>
          <p:cNvSpPr txBox="1"/>
          <p:nvPr/>
        </p:nvSpPr>
        <p:spPr>
          <a:xfrm>
            <a:off x="1241095" y="3588718"/>
            <a:ext cx="178125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Quality Issue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11846-9D23-440E-BCC8-D42CA66B6573}"/>
              </a:ext>
            </a:extLst>
          </p:cNvPr>
          <p:cNvSpPr txBox="1"/>
          <p:nvPr/>
        </p:nvSpPr>
        <p:spPr>
          <a:xfrm>
            <a:off x="1280937" y="7029556"/>
            <a:ext cx="18918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Adaptor Issue</a:t>
            </a:r>
          </a:p>
        </p:txBody>
      </p:sp>
    </p:spTree>
    <p:extLst>
      <p:ext uri="{BB962C8B-B14F-4D97-AF65-F5344CB8AC3E}">
        <p14:creationId xmlns:p14="http://schemas.microsoft.com/office/powerpoint/2010/main" val="32556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81CFB-8041-44B3-A451-8B956A49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A165F7-550A-41D7-B2F5-814F9CE3AF92}"/>
              </a:ext>
            </a:extLst>
          </p:cNvPr>
          <p:cNvSpPr/>
          <p:nvPr/>
        </p:nvSpPr>
        <p:spPr>
          <a:xfrm>
            <a:off x="1418146" y="3938019"/>
            <a:ext cx="13022664" cy="1271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 –jar trimmomatic-0.36.jar SE –phred33 &lt;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input_sample_name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&gt;.fastq &lt;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output_sample_name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&gt;_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Trim_LT.fastq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ILLUMINACLIP: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TruSeq2-LT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.fa:2:30:10 </a:t>
            </a:r>
            <a:r>
              <a:rPr lang="en-US" sz="2400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LEADING:25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TRAILING:25</a:t>
            </a:r>
            <a:endParaRPr lang="en-US" sz="4000" dirty="0">
              <a:solidFill>
                <a:srgbClr val="000000"/>
              </a:solidFill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0E985-933C-4545-BCDF-7D75E220939A}"/>
              </a:ext>
            </a:extLst>
          </p:cNvPr>
          <p:cNvSpPr txBox="1"/>
          <p:nvPr/>
        </p:nvSpPr>
        <p:spPr>
          <a:xfrm>
            <a:off x="3399671" y="681048"/>
            <a:ext cx="9531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Trimming Reads: The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3FC47-0A2B-47C2-804A-A0905E92632D}"/>
              </a:ext>
            </a:extLst>
          </p:cNvPr>
          <p:cNvSpPr txBox="1"/>
          <p:nvPr/>
        </p:nvSpPr>
        <p:spPr>
          <a:xfrm>
            <a:off x="2038810" y="1988481"/>
            <a:ext cx="1172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Trim reads if the quality dips near the end of the read OR</a:t>
            </a:r>
          </a:p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Adaptor sequences are present in the 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8E633-3F24-40D2-A2DB-C32AEDB4DA29}"/>
              </a:ext>
            </a:extLst>
          </p:cNvPr>
          <p:cNvSpPr txBox="1"/>
          <p:nvPr/>
        </p:nvSpPr>
        <p:spPr>
          <a:xfrm>
            <a:off x="9528597" y="4997091"/>
            <a:ext cx="46923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Adaptor sequence you want trimmed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61D1A-78CB-4803-9D51-9A15D637A76C}"/>
              </a:ext>
            </a:extLst>
          </p:cNvPr>
          <p:cNvSpPr txBox="1"/>
          <p:nvPr/>
        </p:nvSpPr>
        <p:spPr>
          <a:xfrm>
            <a:off x="1170044" y="5746300"/>
            <a:ext cx="2356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</a:rPr>
              <a:t>Nucleotides at the BEGINNING of the read below this quality score will be trimmed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0FCFC-5B5D-4D80-ADCA-0040188B17CF}"/>
              </a:ext>
            </a:extLst>
          </p:cNvPr>
          <p:cNvSpPr txBox="1"/>
          <p:nvPr/>
        </p:nvSpPr>
        <p:spPr>
          <a:xfrm>
            <a:off x="3832586" y="5746300"/>
            <a:ext cx="265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00FFFF"/>
                </a:highlight>
              </a:rPr>
              <a:t>Nucleotides at the END of the read below this quality score will be trimmed</a:t>
            </a:r>
          </a:p>
        </p:txBody>
      </p:sp>
    </p:spTree>
    <p:extLst>
      <p:ext uri="{BB962C8B-B14F-4D97-AF65-F5344CB8AC3E}">
        <p14:creationId xmlns:p14="http://schemas.microsoft.com/office/powerpoint/2010/main" val="144586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809E7-6E2E-4F49-9E7C-20962F9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80315-45E9-4638-98CE-6B683557CEBC}"/>
              </a:ext>
            </a:extLst>
          </p:cNvPr>
          <p:cNvSpPr txBox="1"/>
          <p:nvPr/>
        </p:nvSpPr>
        <p:spPr>
          <a:xfrm>
            <a:off x="3818373" y="423658"/>
            <a:ext cx="891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RNA-seq Data Quality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9E8F8-BF05-4753-83A5-1F12542F3EBA}"/>
              </a:ext>
            </a:extLst>
          </p:cNvPr>
          <p:cNvSpPr txBox="1"/>
          <p:nvPr/>
        </p:nvSpPr>
        <p:spPr>
          <a:xfrm>
            <a:off x="1507253" y="1630025"/>
            <a:ext cx="1277145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Data QC for Transcriptomic Data?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Examining quality of sequencing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How confident is the machine in the 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Examining the length of the reads in the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How long are the reads, does that match what we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Determining the duplication level of reads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How many times are certain reads found over and 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Identifying if adaptor sequences are parts of reads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Were inserts too short?  Did the machine sequence all the way into the adaptor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</a:rPr>
              <a:t>Most of these problems can be fixed through filtering the data.</a:t>
            </a:r>
          </a:p>
        </p:txBody>
      </p:sp>
    </p:spTree>
    <p:extLst>
      <p:ext uri="{BB962C8B-B14F-4D97-AF65-F5344CB8AC3E}">
        <p14:creationId xmlns:p14="http://schemas.microsoft.com/office/powerpoint/2010/main" val="12612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809E7-6E2E-4F49-9E7C-20962F9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80315-45E9-4638-98CE-6B683557CEBC}"/>
              </a:ext>
            </a:extLst>
          </p:cNvPr>
          <p:cNvSpPr txBox="1"/>
          <p:nvPr/>
        </p:nvSpPr>
        <p:spPr>
          <a:xfrm>
            <a:off x="3818373" y="423658"/>
            <a:ext cx="8914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RNA-seq Data Quality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9E8F8-BF05-4753-83A5-1F12542F3EBA}"/>
              </a:ext>
            </a:extLst>
          </p:cNvPr>
          <p:cNvSpPr txBox="1"/>
          <p:nvPr/>
        </p:nvSpPr>
        <p:spPr>
          <a:xfrm>
            <a:off x="1507253" y="1630025"/>
            <a:ext cx="1277145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do QC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Examining quality of sequencing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Reads of low quality can be removed, improving alignment to reference genome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Examining the length of the reads in the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Short reads can be dropped, again improving alignment</a:t>
            </a:r>
            <a:r>
              <a:rPr lang="en-US" sz="2400" dirty="0">
                <a:solidFill>
                  <a:srgbClr val="000000"/>
                </a:solidFill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Determining the duplication level of reads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PCR bias can be identified, highly duplicated reads can be 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Identifying if adaptor sequences are parts of reads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Adaptors can be removed, improving alignment.  Insert length issues can be identified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29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AD155-E201-486F-B2A4-BCF872F7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B1267-CED7-4825-A59B-49C63DFF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03" y="2863048"/>
            <a:ext cx="9937604" cy="4502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92F20-7A33-40F6-B171-F63CC4C44690}"/>
              </a:ext>
            </a:extLst>
          </p:cNvPr>
          <p:cNvSpPr txBox="1"/>
          <p:nvPr/>
        </p:nvSpPr>
        <p:spPr>
          <a:xfrm>
            <a:off x="5477676" y="403561"/>
            <a:ext cx="410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A </a:t>
            </a:r>
            <a:r>
              <a:rPr lang="en-US" sz="4800" b="1" i="1" dirty="0">
                <a:solidFill>
                  <a:schemeClr val="accent4"/>
                </a:solidFill>
              </a:rPr>
              <a:t>fastq</a:t>
            </a:r>
            <a:r>
              <a:rPr lang="en-US" sz="4800" b="1" dirty="0">
                <a:solidFill>
                  <a:schemeClr val="accent4"/>
                </a:solidFill>
              </a:rPr>
              <a:t> Read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3150B-3C3F-4F48-8AAB-223372FBD016}"/>
              </a:ext>
            </a:extLst>
          </p:cNvPr>
          <p:cNvSpPr txBox="1"/>
          <p:nvPr/>
        </p:nvSpPr>
        <p:spPr>
          <a:xfrm>
            <a:off x="1477107" y="1917769"/>
            <a:ext cx="5432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fastq = fasta + quality</a:t>
            </a:r>
          </a:p>
        </p:txBody>
      </p:sp>
    </p:spTree>
    <p:extLst>
      <p:ext uri="{BB962C8B-B14F-4D97-AF65-F5344CB8AC3E}">
        <p14:creationId xmlns:p14="http://schemas.microsoft.com/office/powerpoint/2010/main" val="10621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F8F93-D360-4325-BE90-5D78BE5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9635E-C4AA-4273-B679-1578B933D042}"/>
              </a:ext>
            </a:extLst>
          </p:cNvPr>
          <p:cNvSpPr txBox="1"/>
          <p:nvPr/>
        </p:nvSpPr>
        <p:spPr>
          <a:xfrm>
            <a:off x="3083798" y="537125"/>
            <a:ext cx="10686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A tool for QC of Fastq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99710-F7CE-41BE-ACA9-AF0B53C0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70" y="1845067"/>
            <a:ext cx="11811000" cy="472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A1019A-7D92-4097-BAD0-82C11E93E60A}"/>
              </a:ext>
            </a:extLst>
          </p:cNvPr>
          <p:cNvSpPr/>
          <p:nvPr/>
        </p:nvSpPr>
        <p:spPr>
          <a:xfrm>
            <a:off x="4045782" y="7034392"/>
            <a:ext cx="738131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https://www.bioinformatics.babraham.ac.uk/projects/fastqc/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65CBA-F490-4477-9C9A-5BCEAC3A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E7EF8-1322-4F60-96BD-3D6755EFA3A3}"/>
              </a:ext>
            </a:extLst>
          </p:cNvPr>
          <p:cNvSpPr txBox="1"/>
          <p:nvPr/>
        </p:nvSpPr>
        <p:spPr>
          <a:xfrm>
            <a:off x="4631245" y="346206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Quality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B1CAA9-874F-46D8-939E-A540133F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93" y="2177509"/>
            <a:ext cx="7296359" cy="523774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7E96F7-8C04-40D4-84E9-CF9F9A008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87245"/>
              </p:ext>
            </p:extLst>
          </p:nvPr>
        </p:nvGraphicFramePr>
        <p:xfrm>
          <a:off x="1059961" y="2377123"/>
          <a:ext cx="3934071" cy="1754505"/>
        </p:xfrm>
        <a:graphic>
          <a:graphicData uri="http://schemas.openxmlformats.org/drawingml/2006/table">
            <a:tbl>
              <a:tblPr/>
              <a:tblGrid>
                <a:gridCol w="1332008">
                  <a:extLst>
                    <a:ext uri="{9D8B030D-6E8A-4147-A177-3AD203B41FA5}">
                      <a16:colId xmlns:a16="http://schemas.microsoft.com/office/drawing/2014/main" val="4143421089"/>
                    </a:ext>
                  </a:extLst>
                </a:gridCol>
                <a:gridCol w="1362985">
                  <a:extLst>
                    <a:ext uri="{9D8B030D-6E8A-4147-A177-3AD203B41FA5}">
                      <a16:colId xmlns:a16="http://schemas.microsoft.com/office/drawing/2014/main" val="1789044236"/>
                    </a:ext>
                  </a:extLst>
                </a:gridCol>
                <a:gridCol w="1239078">
                  <a:extLst>
                    <a:ext uri="{9D8B030D-6E8A-4147-A177-3AD203B41FA5}">
                      <a16:colId xmlns:a16="http://schemas.microsoft.com/office/drawing/2014/main" val="2792675315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Phred</a:t>
                      </a:r>
                      <a:r>
                        <a:rPr lang="en-US" sz="1600" b="1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 Quality Score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Probability of incorrect base call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Base call 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49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 in 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310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 in 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179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 in 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99.9%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7517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1 in 10,000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99.99%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349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57E39F-D4F3-4D16-9A9A-6269DF55F82E}"/>
              </a:ext>
            </a:extLst>
          </p:cNvPr>
          <p:cNvSpPr txBox="1"/>
          <p:nvPr/>
        </p:nvSpPr>
        <p:spPr>
          <a:xfrm>
            <a:off x="12831746" y="2819594"/>
            <a:ext cx="877163" cy="4247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Great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E4ED4-8C13-453E-9F6E-E8AA9ADF3078}"/>
              </a:ext>
            </a:extLst>
          </p:cNvPr>
          <p:cNvSpPr txBox="1"/>
          <p:nvPr/>
        </p:nvSpPr>
        <p:spPr>
          <a:xfrm>
            <a:off x="12831746" y="3919262"/>
            <a:ext cx="861133" cy="4247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0ED5E-655F-4F37-965D-42371E5716A9}"/>
              </a:ext>
            </a:extLst>
          </p:cNvPr>
          <p:cNvSpPr txBox="1"/>
          <p:nvPr/>
        </p:nvSpPr>
        <p:spPr>
          <a:xfrm>
            <a:off x="12823730" y="5441187"/>
            <a:ext cx="769763" cy="424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7CDB07-D4FB-4864-9C23-63C8470CB1E2}"/>
              </a:ext>
            </a:extLst>
          </p:cNvPr>
          <p:cNvSpPr/>
          <p:nvPr/>
        </p:nvSpPr>
        <p:spPr>
          <a:xfrm>
            <a:off x="1187829" y="4571273"/>
            <a:ext cx="3824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central red line is the median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yellow box represents the inter-quartile range (25-75%)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upper and lower whiskers represent the 10% and 90%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blue line represents the mean quality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9B1C31-0AAE-4B71-98D4-98FB9FDC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F45C3-F522-4D0C-BD85-E2F47535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14" y="2458864"/>
            <a:ext cx="6127700" cy="4856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A6F8A9-612C-4FBC-BFA3-ACCBB93804B7}"/>
              </a:ext>
            </a:extLst>
          </p:cNvPr>
          <p:cNvSpPr txBox="1"/>
          <p:nvPr/>
        </p:nvSpPr>
        <p:spPr>
          <a:xfrm>
            <a:off x="4631245" y="346206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Quality</a:t>
            </a:r>
          </a:p>
        </p:txBody>
      </p:sp>
      <p:pic>
        <p:nvPicPr>
          <p:cNvPr id="2050" name="Picture 2" descr="Per base quality graph">
            <a:extLst>
              <a:ext uri="{FF2B5EF4-FFF2-40B4-BE49-F238E27FC236}">
                <a16:creationId xmlns:a16="http://schemas.microsoft.com/office/drawing/2014/main" id="{1F41FBA2-7E2F-4A1E-94CD-73C47483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799" y="2388525"/>
            <a:ext cx="6147369" cy="48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96D86-0C14-4641-879C-3C30004380F3}"/>
              </a:ext>
            </a:extLst>
          </p:cNvPr>
          <p:cNvSpPr txBox="1"/>
          <p:nvPr/>
        </p:nvSpPr>
        <p:spPr>
          <a:xfrm>
            <a:off x="3837777" y="19637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Good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D1B99-5255-4D59-B909-234FC55C71A1}"/>
              </a:ext>
            </a:extLst>
          </p:cNvPr>
          <p:cNvSpPr txBox="1"/>
          <p:nvPr/>
        </p:nvSpPr>
        <p:spPr>
          <a:xfrm>
            <a:off x="10436896" y="194973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Bad Data</a:t>
            </a:r>
          </a:p>
        </p:txBody>
      </p:sp>
    </p:spTree>
    <p:extLst>
      <p:ext uri="{BB962C8B-B14F-4D97-AF65-F5344CB8AC3E}">
        <p14:creationId xmlns:p14="http://schemas.microsoft.com/office/powerpoint/2010/main" val="161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B4EB7-B136-45F0-B592-01B707FB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9D51A-C1E8-4B2C-9796-ABDD396F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80" y="1574974"/>
            <a:ext cx="8229600" cy="6305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DAFD3C-DD0A-496F-8FF3-883B6F882B32}"/>
              </a:ext>
            </a:extLst>
          </p:cNvPr>
          <p:cNvSpPr txBox="1"/>
          <p:nvPr/>
        </p:nvSpPr>
        <p:spPr>
          <a:xfrm>
            <a:off x="4631245" y="346206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F27DB-4038-4240-A65D-3A2CC6CF5B12}"/>
              </a:ext>
            </a:extLst>
          </p:cNvPr>
          <p:cNvSpPr txBox="1"/>
          <p:nvPr/>
        </p:nvSpPr>
        <p:spPr>
          <a:xfrm rot="16200000">
            <a:off x="2395304" y="454308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Number of Reads</a:t>
            </a:r>
          </a:p>
        </p:txBody>
      </p:sp>
    </p:spTree>
    <p:extLst>
      <p:ext uri="{BB962C8B-B14F-4D97-AF65-F5344CB8AC3E}">
        <p14:creationId xmlns:p14="http://schemas.microsoft.com/office/powerpoint/2010/main" val="17665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B4EB7-B136-45F0-B592-01B707FB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9D51A-C1E8-4B2C-9796-ABDD396F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80" y="1574974"/>
            <a:ext cx="8229600" cy="6305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DAFD3C-DD0A-496F-8FF3-883B6F882B32}"/>
              </a:ext>
            </a:extLst>
          </p:cNvPr>
          <p:cNvSpPr txBox="1"/>
          <p:nvPr/>
        </p:nvSpPr>
        <p:spPr>
          <a:xfrm>
            <a:off x="4631245" y="346206"/>
            <a:ext cx="665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chemeClr val="accent4"/>
                </a:solidFill>
              </a:rPr>
              <a:t>FastQC</a:t>
            </a:r>
            <a:r>
              <a:rPr lang="en-US" sz="4800" b="1" dirty="0">
                <a:solidFill>
                  <a:schemeClr val="accent4"/>
                </a:solidFill>
              </a:rPr>
              <a:t>:  Base 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F27DB-4038-4240-A65D-3A2CC6CF5B12}"/>
              </a:ext>
            </a:extLst>
          </p:cNvPr>
          <p:cNvSpPr txBox="1"/>
          <p:nvPr/>
        </p:nvSpPr>
        <p:spPr>
          <a:xfrm rot="16200000">
            <a:off x="2395304" y="454308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Number of Reads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92988-E993-4245-B2D2-F9620EF86B25}"/>
              </a:ext>
            </a:extLst>
          </p:cNvPr>
          <p:cNvSpPr/>
          <p:nvPr/>
        </p:nvSpPr>
        <p:spPr>
          <a:xfrm>
            <a:off x="9033469" y="2391508"/>
            <a:ext cx="1959428" cy="5210912"/>
          </a:xfrm>
          <a:prstGeom prst="rect">
            <a:avLst/>
          </a:prstGeom>
          <a:solidFill>
            <a:srgbClr val="15FF7E">
              <a:alpha val="25098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594BE-027F-467F-AFC4-66E765F33C91}"/>
              </a:ext>
            </a:extLst>
          </p:cNvPr>
          <p:cNvSpPr/>
          <p:nvPr/>
        </p:nvSpPr>
        <p:spPr>
          <a:xfrm>
            <a:off x="7626699" y="2391508"/>
            <a:ext cx="1406770" cy="5210912"/>
          </a:xfrm>
          <a:prstGeom prst="rect">
            <a:avLst/>
          </a:prstGeom>
          <a:solidFill>
            <a:schemeClr val="tx2">
              <a:lumMod val="60000"/>
              <a:lumOff val="40000"/>
              <a:alpha val="25098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E6F77-324D-4EF6-A7BB-A3D4F9BD825C}"/>
              </a:ext>
            </a:extLst>
          </p:cNvPr>
          <p:cNvSpPr/>
          <p:nvPr/>
        </p:nvSpPr>
        <p:spPr>
          <a:xfrm>
            <a:off x="4330840" y="2391508"/>
            <a:ext cx="3295859" cy="5210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98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7.potx" id="{AC318CB1-3365-47A4-ADFD-D6A2A1ADDC19}" vid="{D22AB961-41F2-4156-BB51-1495518EB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PNNL_07</Template>
  <TotalTime>1990</TotalTime>
  <Words>720</Words>
  <Application>Microsoft Macintosh PowerPoint</Application>
  <PresentationFormat>Custom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PNNL_Option_4</vt:lpstr>
      <vt:lpstr>Post Sequencing Transcriptomic Data QC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Sequencing Transcriptomic Data QC</dc:title>
  <dc:creator>Mcclure, Ryan S</dc:creator>
  <cp:lastModifiedBy>Bramer, Lisa M</cp:lastModifiedBy>
  <cp:revision>43</cp:revision>
  <dcterms:created xsi:type="dcterms:W3CDTF">2019-06-17T17:59:03Z</dcterms:created>
  <dcterms:modified xsi:type="dcterms:W3CDTF">2019-06-27T13:20:34Z</dcterms:modified>
</cp:coreProperties>
</file>