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3"/>
  </p:notesMasterIdLst>
  <p:handoutMasterIdLst>
    <p:handoutMasterId r:id="rId14"/>
  </p:handoutMasterIdLst>
  <p:sldIdLst>
    <p:sldId id="285" r:id="rId2"/>
    <p:sldId id="286" r:id="rId3"/>
    <p:sldId id="287" r:id="rId4"/>
    <p:sldId id="288" r:id="rId5"/>
    <p:sldId id="291" r:id="rId6"/>
    <p:sldId id="290" r:id="rId7"/>
    <p:sldId id="293" r:id="rId8"/>
    <p:sldId id="292" r:id="rId9"/>
    <p:sldId id="289" r:id="rId10"/>
    <p:sldId id="296" r:id="rId11"/>
    <p:sldId id="297" r:id="rId1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15FF7E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790"/>
  </p:normalViewPr>
  <p:slideViewPr>
    <p:cSldViewPr snapToGrid="0" snapToObjects="1">
      <p:cViewPr varScale="1">
        <p:scale>
          <a:sx n="107" d="100"/>
          <a:sy n="10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Set to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Sheet2!$F$2:$F$4</c:f>
              <c:strCache>
                <c:ptCount val="3"/>
                <c:pt idx="0">
                  <c:v>rRNA</c:v>
                </c:pt>
                <c:pt idx="1">
                  <c:v>tRNA</c:v>
                </c:pt>
                <c:pt idx="2">
                  <c:v>mRNA</c:v>
                </c:pt>
              </c:strCache>
            </c:strRef>
          </c:cat>
          <c:val>
            <c:numRef>
              <c:f>Sheet2!$G$2:$G$4</c:f>
              <c:numCache>
                <c:formatCode>General</c:formatCode>
                <c:ptCount val="3"/>
                <c:pt idx="0">
                  <c:v>5.666666666666667</c:v>
                </c:pt>
                <c:pt idx="1">
                  <c:v>16806.30909090909</c:v>
                </c:pt>
                <c:pt idx="2">
                  <c:v>334.81299524564184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0-4237-80D8-EEB21E9740AA}"/>
            </c:ext>
          </c:extLst>
        </c:ser>
        <c:ser>
          <c:idx val="1"/>
          <c:order val="1"/>
          <c:tx>
            <c:strRef>
              <c:f>Sheet2!$H$1</c:f>
              <c:strCache>
                <c:ptCount val="1"/>
                <c:pt idx="0">
                  <c:v>Set to 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Sheet2!$F$2:$F$4</c:f>
              <c:strCache>
                <c:ptCount val="3"/>
                <c:pt idx="0">
                  <c:v>rRNA</c:v>
                </c:pt>
                <c:pt idx="1">
                  <c:v>tRNA</c:v>
                </c:pt>
                <c:pt idx="2">
                  <c:v>mRNA</c:v>
                </c:pt>
              </c:strCache>
            </c:strRef>
          </c:cat>
          <c:val>
            <c:numRef>
              <c:f>Sheet2!$H$2:$H$4</c:f>
              <c:numCache>
                <c:formatCode>General</c:formatCode>
                <c:ptCount val="3"/>
                <c:pt idx="0">
                  <c:v>664458.83333333337</c:v>
                </c:pt>
                <c:pt idx="1">
                  <c:v>32173.890909090907</c:v>
                </c:pt>
                <c:pt idx="2">
                  <c:v>356.87163232963547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E0-4237-80D8-EEB21E97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9112688"/>
        <c:axId val="464282256"/>
      </c:barChart>
      <c:catAx>
        <c:axId val="64911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282256"/>
        <c:crosses val="autoZero"/>
        <c:auto val="1"/>
        <c:lblAlgn val="ctr"/>
        <c:lblOffset val="100"/>
        <c:noMultiLvlLbl val="0"/>
      </c:catAx>
      <c:valAx>
        <c:axId val="4642822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11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27, 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wtie-bio.sourceforge.net/bowtie2/index.shtml" TargetMode="External"/><Relationship Id="rId2" Type="http://schemas.openxmlformats.org/officeDocument/2006/relationships/hyperlink" Target="https://omictools.com/bfast-too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s.wellesley.edu/~btjaden/Rockhopper/" TargetMode="External"/><Relationship Id="rId4" Type="http://schemas.openxmlformats.org/officeDocument/2006/relationships/hyperlink" Target="http://bio-bwa.sourceforge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en/release_0.11.1/" TargetMode="External"/><Relationship Id="rId2" Type="http://schemas.openxmlformats.org/officeDocument/2006/relationships/hyperlink" Target="http://subread.sourceforge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s.wellesley.edu/~btjaden/Rockhop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html/DESeq2.html" TargetMode="External"/><Relationship Id="rId2" Type="http://schemas.openxmlformats.org/officeDocument/2006/relationships/hyperlink" Target="http://cole-trapnell-lab.github.io/cufflinks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s.wellesley.edu/~btjaden/Rockhopper/" TargetMode="External"/><Relationship Id="rId4" Type="http://schemas.openxmlformats.org/officeDocument/2006/relationships/hyperlink" Target="https://bioconductor.org/packages/release/bioc/html/edg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54594"/>
            <a:ext cx="4572000" cy="2813538"/>
          </a:xfrm>
        </p:spPr>
        <p:txBody>
          <a:bodyPr/>
          <a:lstStyle/>
          <a:p>
            <a:pPr algn="ctr"/>
            <a:r>
              <a:rPr lang="en-US" dirty="0"/>
              <a:t>RNA-Seq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6DF3E-6E20-467C-A942-42C9CF8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D67237-AD36-4A10-85E0-0B27653C1514}"/>
              </a:ext>
            </a:extLst>
          </p:cNvPr>
          <p:cNvGraphicFramePr>
            <a:graphicFrameLocks noGrp="1"/>
          </p:cNvGraphicFramePr>
          <p:nvPr/>
        </p:nvGraphicFramePr>
        <p:xfrm>
          <a:off x="1580941" y="2342975"/>
          <a:ext cx="6286919" cy="5329869"/>
        </p:xfrm>
        <a:graphic>
          <a:graphicData uri="http://schemas.openxmlformats.org/drawingml/2006/table">
            <a:tbl>
              <a:tblPr/>
              <a:tblGrid>
                <a:gridCol w="1257383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75308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5BCB36-E263-4964-B0EE-6D23097D3972}"/>
              </a:ext>
            </a:extLst>
          </p:cNvPr>
          <p:cNvSpPr txBox="1"/>
          <p:nvPr/>
        </p:nvSpPr>
        <p:spPr>
          <a:xfrm>
            <a:off x="3724589" y="1800006"/>
            <a:ext cx="1401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510FC-09EA-47C9-BD0B-27DBC0C97267}"/>
              </a:ext>
            </a:extLst>
          </p:cNvPr>
          <p:cNvSpPr txBox="1"/>
          <p:nvPr/>
        </p:nvSpPr>
        <p:spPr>
          <a:xfrm>
            <a:off x="5647173" y="141257"/>
            <a:ext cx="5934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Why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F84FF-D17F-45B7-B275-7C868FA0E95D}"/>
              </a:ext>
            </a:extLst>
          </p:cNvPr>
          <p:cNvSpPr/>
          <p:nvPr/>
        </p:nvSpPr>
        <p:spPr>
          <a:xfrm>
            <a:off x="4602145" y="2602523"/>
            <a:ext cx="1467059" cy="516987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34588-534D-4C66-9688-4F57BF1E0D0E}"/>
              </a:ext>
            </a:extLst>
          </p:cNvPr>
          <p:cNvSpPr/>
          <p:nvPr/>
        </p:nvSpPr>
        <p:spPr>
          <a:xfrm>
            <a:off x="6323762" y="2622879"/>
            <a:ext cx="1467059" cy="51698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56574-D9D4-4E9F-AEEE-6A1EADF63449}"/>
              </a:ext>
            </a:extLst>
          </p:cNvPr>
          <p:cNvSpPr txBox="1"/>
          <p:nvPr/>
        </p:nvSpPr>
        <p:spPr>
          <a:xfrm>
            <a:off x="8045379" y="3916703"/>
            <a:ext cx="2934119" cy="1089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All genes are showing 2-fold increase in expression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CFB68B-89A4-4358-98BC-C7F1695CA9C0}"/>
              </a:ext>
            </a:extLst>
          </p:cNvPr>
          <p:cNvCxnSpPr/>
          <p:nvPr/>
        </p:nvCxnSpPr>
        <p:spPr>
          <a:xfrm flipH="1">
            <a:off x="5566787" y="2224738"/>
            <a:ext cx="321547" cy="37778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1FD55F-CDD3-4536-A976-0F813C50DE7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784051" y="4461468"/>
            <a:ext cx="261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EFE86F-2057-4452-8892-8A5E17F96A5F}"/>
              </a:ext>
            </a:extLst>
          </p:cNvPr>
          <p:cNvSpPr txBox="1"/>
          <p:nvPr/>
        </p:nvSpPr>
        <p:spPr>
          <a:xfrm>
            <a:off x="5335674" y="1194327"/>
            <a:ext cx="2934119" cy="10895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All genes are showing 2-fold decrease in expression</a:t>
            </a:r>
          </a:p>
        </p:txBody>
      </p:sp>
    </p:spTree>
    <p:extLst>
      <p:ext uri="{BB962C8B-B14F-4D97-AF65-F5344CB8AC3E}">
        <p14:creationId xmlns:p14="http://schemas.microsoft.com/office/powerpoint/2010/main" val="36898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6DF3E-6E20-467C-A942-42C9CF8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D67237-AD36-4A10-85E0-0B27653C1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87959"/>
              </p:ext>
            </p:extLst>
          </p:nvPr>
        </p:nvGraphicFramePr>
        <p:xfrm>
          <a:off x="1580941" y="2124249"/>
          <a:ext cx="4066232" cy="3535316"/>
        </p:xfrm>
        <a:graphic>
          <a:graphicData uri="http://schemas.openxmlformats.org/drawingml/2006/table">
            <a:tbl>
              <a:tblPr/>
              <a:tblGrid>
                <a:gridCol w="813245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49952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5BCB36-E263-4964-B0EE-6D23097D3972}"/>
              </a:ext>
            </a:extLst>
          </p:cNvPr>
          <p:cNvSpPr txBox="1"/>
          <p:nvPr/>
        </p:nvSpPr>
        <p:spPr>
          <a:xfrm>
            <a:off x="2913384" y="1602728"/>
            <a:ext cx="1401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510FC-09EA-47C9-BD0B-27DBC0C97267}"/>
              </a:ext>
            </a:extLst>
          </p:cNvPr>
          <p:cNvSpPr txBox="1"/>
          <p:nvPr/>
        </p:nvSpPr>
        <p:spPr>
          <a:xfrm>
            <a:off x="5647173" y="183159"/>
            <a:ext cx="5934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How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95C8E4-9C58-4334-A8DA-4EAB95935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06267"/>
              </p:ext>
            </p:extLst>
          </p:nvPr>
        </p:nvGraphicFramePr>
        <p:xfrm>
          <a:off x="6003890" y="2137681"/>
          <a:ext cx="4066232" cy="3535316"/>
        </p:xfrm>
        <a:graphic>
          <a:graphicData uri="http://schemas.openxmlformats.org/drawingml/2006/table">
            <a:tbl>
              <a:tblPr/>
              <a:tblGrid>
                <a:gridCol w="813245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49952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8A419E-46E8-4CB0-A752-EAB1B152D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36875"/>
              </p:ext>
            </p:extLst>
          </p:nvPr>
        </p:nvGraphicFramePr>
        <p:xfrm>
          <a:off x="10381287" y="2137681"/>
          <a:ext cx="4066232" cy="3535316"/>
        </p:xfrm>
        <a:graphic>
          <a:graphicData uri="http://schemas.openxmlformats.org/drawingml/2006/table">
            <a:tbl>
              <a:tblPr/>
              <a:tblGrid>
                <a:gridCol w="813245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49952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53DB49-C2C3-4EF9-9D7A-960DB7614762}"/>
              </a:ext>
            </a:extLst>
          </p:cNvPr>
          <p:cNvSpPr txBox="1"/>
          <p:nvPr/>
        </p:nvSpPr>
        <p:spPr>
          <a:xfrm>
            <a:off x="7426124" y="1226522"/>
            <a:ext cx="1401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CD7F9-918C-4D74-97A8-DF85DC851F74}"/>
              </a:ext>
            </a:extLst>
          </p:cNvPr>
          <p:cNvSpPr txBox="1"/>
          <p:nvPr/>
        </p:nvSpPr>
        <p:spPr>
          <a:xfrm>
            <a:off x="11817898" y="1602728"/>
            <a:ext cx="15247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Norm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8C9E6-1ACE-44FB-A973-FD25ACAF9760}"/>
              </a:ext>
            </a:extLst>
          </p:cNvPr>
          <p:cNvSpPr txBox="1"/>
          <p:nvPr/>
        </p:nvSpPr>
        <p:spPr>
          <a:xfrm>
            <a:off x="8179358" y="1715651"/>
            <a:ext cx="5229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DED30-7868-40E3-AFAE-3F9570F71C13}"/>
              </a:ext>
            </a:extLst>
          </p:cNvPr>
          <p:cNvSpPr txBox="1"/>
          <p:nvPr/>
        </p:nvSpPr>
        <p:spPr>
          <a:xfrm>
            <a:off x="9164906" y="1715651"/>
            <a:ext cx="7537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X0.5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0B6CD-7448-40AB-BC3A-4CEA3F815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7" t="12614" r="3818" b="9582"/>
          <a:stretch/>
        </p:blipFill>
        <p:spPr>
          <a:xfrm>
            <a:off x="1879042" y="5756354"/>
            <a:ext cx="3426140" cy="2361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CF527-9684-4332-878C-F11D106B5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9" t="13127" r="3475" b="10690"/>
          <a:stretch/>
        </p:blipFill>
        <p:spPr>
          <a:xfrm>
            <a:off x="10587722" y="5701072"/>
            <a:ext cx="3653362" cy="24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6ADA4-C567-4DC7-9BCE-BC4BF583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16D-15DA-46F8-8D45-FD6B699C1CE2}"/>
              </a:ext>
            </a:extLst>
          </p:cNvPr>
          <p:cNvSpPr txBox="1"/>
          <p:nvPr/>
        </p:nvSpPr>
        <p:spPr>
          <a:xfrm>
            <a:off x="3516922" y="425285"/>
            <a:ext cx="994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Overview of RNA-seq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49A37-EE5C-45A4-9FE6-675F17B6DC3F}"/>
              </a:ext>
            </a:extLst>
          </p:cNvPr>
          <p:cNvSpPr txBox="1"/>
          <p:nvPr/>
        </p:nvSpPr>
        <p:spPr>
          <a:xfrm>
            <a:off x="1507253" y="1630025"/>
            <a:ext cx="1277145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Three Main Steps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Alignment of fastq reads to a reference genome (</a:t>
            </a:r>
            <a:r>
              <a:rPr lang="en-US" sz="2800" b="1" dirty="0">
                <a:solidFill>
                  <a:schemeClr val="accent1"/>
                </a:solidFill>
              </a:rPr>
              <a:t>Alignment</a:t>
            </a:r>
            <a:r>
              <a:rPr lang="en-US" sz="2800" dirty="0"/>
              <a:t>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Each read is matched to the genome at a specific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Aligned reads are assigned to genes (</a:t>
            </a:r>
            <a:r>
              <a:rPr lang="en-US" sz="2800" b="1" dirty="0">
                <a:solidFill>
                  <a:schemeClr val="accent1"/>
                </a:solidFill>
              </a:rPr>
              <a:t>Counting</a:t>
            </a:r>
            <a:r>
              <a:rPr lang="en-US" sz="2800" dirty="0"/>
              <a:t>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 file contains start and stop sites for genes, this is used to determine how many reads aligned to each gene</a:t>
            </a:r>
            <a:r>
              <a:rPr lang="en-US" sz="2400" dirty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Normalization of reads between RNA-seq datasets (</a:t>
            </a:r>
            <a:r>
              <a:rPr lang="en-US" sz="2800" b="1" dirty="0">
                <a:solidFill>
                  <a:schemeClr val="accent1"/>
                </a:solidFill>
              </a:rPr>
              <a:t>Normalization</a:t>
            </a:r>
            <a:r>
              <a:rPr lang="en-US" sz="2800" dirty="0"/>
              <a:t>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Differences between runs can be accounted for to better understand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0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C3EBE-E5BE-482C-AF2A-5BCE49F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FF946-0FE5-4C5E-9389-EB88E5C910A5}"/>
              </a:ext>
            </a:extLst>
          </p:cNvPr>
          <p:cNvSpPr txBox="1"/>
          <p:nvPr/>
        </p:nvSpPr>
        <p:spPr>
          <a:xfrm>
            <a:off x="6501283" y="305544"/>
            <a:ext cx="3196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Alignment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3B2B3-97C8-430A-8158-C415FE9DEBFB}"/>
              </a:ext>
            </a:extLst>
          </p:cNvPr>
          <p:cNvSpPr txBox="1"/>
          <p:nvPr/>
        </p:nvSpPr>
        <p:spPr>
          <a:xfrm>
            <a:off x="1449452" y="1630025"/>
            <a:ext cx="12771455" cy="596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Programs</a:t>
            </a:r>
          </a:p>
          <a:p>
            <a:endParaRPr lang="en-US" sz="3200" dirty="0"/>
          </a:p>
          <a:p>
            <a:r>
              <a:rPr lang="en-US" sz="2400" b="1" dirty="0"/>
              <a:t>BFAST </a:t>
            </a:r>
            <a:r>
              <a:rPr lang="en-US" sz="2400" dirty="0"/>
              <a:t>Good for working with lots of SNPs or errors</a:t>
            </a:r>
          </a:p>
          <a:p>
            <a:r>
              <a:rPr lang="en-US" sz="2400" dirty="0">
                <a:hlinkClick r:id="rId2"/>
              </a:rPr>
              <a:t>https://omictools.com/bfast-tool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Bowtie2</a:t>
            </a:r>
            <a:r>
              <a:rPr lang="en-US" sz="2400" dirty="0"/>
              <a:t> Good for longer reads (up to 1000s of nucleotides)</a:t>
            </a:r>
          </a:p>
          <a:p>
            <a:r>
              <a:rPr lang="en-US" sz="2400" dirty="0">
                <a:hlinkClick r:id="rId3"/>
              </a:rPr>
              <a:t>http://bowtie-bio.sourceforge.net/bowtie2/index.shtml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Burrows-Wheeler Aligner (BWA)</a:t>
            </a:r>
            <a:r>
              <a:rPr lang="en-US" sz="2400" dirty="0"/>
              <a:t> Good for short reads (50-150 bp)</a:t>
            </a:r>
          </a:p>
          <a:p>
            <a:r>
              <a:rPr lang="en-US" sz="2400" dirty="0">
                <a:hlinkClick r:id="rId4"/>
              </a:rPr>
              <a:t>http://bio-bwa.sourceforge.net/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Rockhopper:  </a:t>
            </a:r>
            <a:r>
              <a:rPr lang="en-US" sz="2400" dirty="0"/>
              <a:t>Good for alignment of bacterial and other prokaryotic data, GUI</a:t>
            </a:r>
          </a:p>
          <a:p>
            <a:r>
              <a:rPr lang="en-US" sz="2400" dirty="0">
                <a:hlinkClick r:id="rId5"/>
              </a:rPr>
              <a:t>https://cs.wellesley.edu/~btjaden/Rockhopper/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10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38F24-BADA-44F8-A7E4-57119AAA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D05F7-25B3-447F-A0C4-FD58F02BD08F}"/>
              </a:ext>
            </a:extLst>
          </p:cNvPr>
          <p:cNvSpPr txBox="1"/>
          <p:nvPr/>
        </p:nvSpPr>
        <p:spPr>
          <a:xfrm>
            <a:off x="6172744" y="305544"/>
            <a:ext cx="3196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554FE-CD6F-4027-838E-6D2EA5323DDD}"/>
              </a:ext>
            </a:extLst>
          </p:cNvPr>
          <p:cNvSpPr txBox="1"/>
          <p:nvPr/>
        </p:nvSpPr>
        <p:spPr>
          <a:xfrm>
            <a:off x="2141566" y="2964263"/>
            <a:ext cx="13997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Fastq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6AA31-CBA9-4E70-A336-75DE0F814CEA}"/>
              </a:ext>
            </a:extLst>
          </p:cNvPr>
          <p:cNvSpPr txBox="1"/>
          <p:nvPr/>
        </p:nvSpPr>
        <p:spPr>
          <a:xfrm>
            <a:off x="4955103" y="2952864"/>
            <a:ext cx="12458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93781-24A8-4B83-A2D3-152610D1B915}"/>
              </a:ext>
            </a:extLst>
          </p:cNvPr>
          <p:cNvSpPr txBox="1"/>
          <p:nvPr/>
        </p:nvSpPr>
        <p:spPr>
          <a:xfrm>
            <a:off x="8654860" y="2952864"/>
            <a:ext cx="47219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Alignment Map (SAM)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315A0-6383-4099-A02C-B8218C74EAD4}"/>
              </a:ext>
            </a:extLst>
          </p:cNvPr>
          <p:cNvSpPr txBox="1"/>
          <p:nvPr/>
        </p:nvSpPr>
        <p:spPr>
          <a:xfrm>
            <a:off x="1197020" y="3419141"/>
            <a:ext cx="2440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RCA347587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actgatcgaccggtac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hsanbvubndBvnfhdfunrr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3FDC1-0970-42B0-8B14-221CF71F185B}"/>
              </a:ext>
            </a:extLst>
          </p:cNvPr>
          <p:cNvSpPr txBox="1"/>
          <p:nvPr/>
        </p:nvSpPr>
        <p:spPr>
          <a:xfrm>
            <a:off x="4884764" y="3459334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actgatccgtacgctcagctgaccgtaccgtagccgtgaccgtgtagatgctacgctaccgtaccggccagctgaccgtac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9FF87-4EB0-4897-9BE5-ECD725E6446A}"/>
              </a:ext>
            </a:extLst>
          </p:cNvPr>
          <p:cNvSpPr txBox="1"/>
          <p:nvPr/>
        </p:nvSpPr>
        <p:spPr>
          <a:xfrm>
            <a:off x="4287226" y="3542251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BA3F6-0475-4ADB-837E-F64B705E5E6B}"/>
              </a:ext>
            </a:extLst>
          </p:cNvPr>
          <p:cNvSpPr txBox="1"/>
          <p:nvPr/>
        </p:nvSpPr>
        <p:spPr>
          <a:xfrm>
            <a:off x="7306276" y="3459334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665EA-63EF-4DE2-8381-2782B080F495}"/>
              </a:ext>
            </a:extLst>
          </p:cNvPr>
          <p:cNvSpPr/>
          <p:nvPr/>
        </p:nvSpPr>
        <p:spPr>
          <a:xfrm>
            <a:off x="7889888" y="3588417"/>
            <a:ext cx="6319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RCA347587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99 ref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8M2I4M1D3M = 37 39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actgatcgaccggtac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02903-A762-4A0F-95D2-52323225E663}"/>
              </a:ext>
            </a:extLst>
          </p:cNvPr>
          <p:cNvSpPr txBox="1"/>
          <p:nvPr/>
        </p:nvSpPr>
        <p:spPr>
          <a:xfrm>
            <a:off x="7424211" y="4740393"/>
            <a:ext cx="1662635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Read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FAA26-CDA1-43F4-8DD8-69932371A910}"/>
              </a:ext>
            </a:extLst>
          </p:cNvPr>
          <p:cNvSpPr txBox="1"/>
          <p:nvPr/>
        </p:nvSpPr>
        <p:spPr>
          <a:xfrm>
            <a:off x="9161409" y="4740393"/>
            <a:ext cx="846707" cy="4247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6CD3C-5F83-464C-B596-E42DFB9E0C43}"/>
              </a:ext>
            </a:extLst>
          </p:cNvPr>
          <p:cNvSpPr txBox="1"/>
          <p:nvPr/>
        </p:nvSpPr>
        <p:spPr>
          <a:xfrm>
            <a:off x="10082679" y="4740393"/>
            <a:ext cx="1737198" cy="1089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Genomic Position of Read 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4B8CB-FAC5-4DAB-A5C9-A3D0B4D35F45}"/>
              </a:ext>
            </a:extLst>
          </p:cNvPr>
          <p:cNvSpPr txBox="1"/>
          <p:nvPr/>
        </p:nvSpPr>
        <p:spPr>
          <a:xfrm>
            <a:off x="11819877" y="4740393"/>
            <a:ext cx="2627642" cy="4247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Quality of alignment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1F122-9223-4AB7-BE90-CB0EFB0C1F80}"/>
              </a:ext>
            </a:extLst>
          </p:cNvPr>
          <p:cNvCxnSpPr/>
          <p:nvPr/>
        </p:nvCxnSpPr>
        <p:spPr>
          <a:xfrm flipV="1">
            <a:off x="7627965" y="3798276"/>
            <a:ext cx="341644" cy="75362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A010F1-1A6D-4B34-A8DE-72880A85E6E2}"/>
              </a:ext>
            </a:extLst>
          </p:cNvPr>
          <p:cNvCxnSpPr/>
          <p:nvPr/>
        </p:nvCxnSpPr>
        <p:spPr>
          <a:xfrm flipH="1" flipV="1">
            <a:off x="9086846" y="4111637"/>
            <a:ext cx="490500" cy="51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E964F4-6909-44EC-B401-700997E28033}"/>
              </a:ext>
            </a:extLst>
          </p:cNvPr>
          <p:cNvCxnSpPr/>
          <p:nvPr/>
        </p:nvCxnSpPr>
        <p:spPr>
          <a:xfrm flipH="1" flipV="1">
            <a:off x="9933553" y="3798276"/>
            <a:ext cx="982093" cy="83658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DB90FD-645B-41C3-BE05-5EE30D8DD27B}"/>
              </a:ext>
            </a:extLst>
          </p:cNvPr>
          <p:cNvCxnSpPr/>
          <p:nvPr/>
        </p:nvCxnSpPr>
        <p:spPr>
          <a:xfrm flipH="1" flipV="1">
            <a:off x="10275197" y="3798276"/>
            <a:ext cx="2638201" cy="83658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7249E3-EEC1-4309-A33C-A0E59C6A2C8A}"/>
              </a:ext>
            </a:extLst>
          </p:cNvPr>
          <p:cNvSpPr txBox="1"/>
          <p:nvPr/>
        </p:nvSpPr>
        <p:spPr>
          <a:xfrm>
            <a:off x="1311190" y="6271309"/>
            <a:ext cx="12661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SAM and BAM are the same thing.  BAM is a binary, non-human readable, version of a SAM file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Once you have SAM (BAM), the next step is counting.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This is a memory intensive step as fastq/SAM files are generally several GB in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64911-59F3-4A6E-8274-1364A768FFDC}"/>
              </a:ext>
            </a:extLst>
          </p:cNvPr>
          <p:cNvSpPr txBox="1"/>
          <p:nvPr/>
        </p:nvSpPr>
        <p:spPr>
          <a:xfrm>
            <a:off x="1336646" y="1888225"/>
            <a:ext cx="114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Alignment requires a Genome file (fasta) in most cases</a:t>
            </a:r>
          </a:p>
        </p:txBody>
      </p:sp>
    </p:spTree>
    <p:extLst>
      <p:ext uri="{BB962C8B-B14F-4D97-AF65-F5344CB8AC3E}">
        <p14:creationId xmlns:p14="http://schemas.microsoft.com/office/powerpoint/2010/main" val="14910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C3EBE-E5BE-482C-AF2A-5BCE49F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FF946-0FE5-4C5E-9389-EB88E5C910A5}"/>
              </a:ext>
            </a:extLst>
          </p:cNvPr>
          <p:cNvSpPr txBox="1"/>
          <p:nvPr/>
        </p:nvSpPr>
        <p:spPr>
          <a:xfrm>
            <a:off x="6501283" y="305544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Counting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3B2B3-97C8-430A-8158-C415FE9DEBFB}"/>
              </a:ext>
            </a:extLst>
          </p:cNvPr>
          <p:cNvSpPr txBox="1"/>
          <p:nvPr/>
        </p:nvSpPr>
        <p:spPr>
          <a:xfrm>
            <a:off x="1449452" y="1630025"/>
            <a:ext cx="1277145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Programs</a:t>
            </a:r>
          </a:p>
          <a:p>
            <a:endParaRPr lang="en-US" sz="2800" dirty="0"/>
          </a:p>
          <a:p>
            <a:r>
              <a:rPr lang="en-US" sz="2800" b="1" dirty="0" err="1"/>
              <a:t>featureCounts</a:t>
            </a:r>
            <a:r>
              <a:rPr lang="en-US" sz="2800" b="1" dirty="0"/>
              <a:t> </a:t>
            </a:r>
            <a:r>
              <a:rPr lang="en-US" sz="2800" dirty="0"/>
              <a:t>Uses R</a:t>
            </a:r>
          </a:p>
          <a:p>
            <a:r>
              <a:rPr lang="en-US" sz="2800" dirty="0">
                <a:hlinkClick r:id="rId2"/>
              </a:rPr>
              <a:t>http://subread.sourceforge.net/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HTSeq</a:t>
            </a:r>
            <a:r>
              <a:rPr lang="en-US" sz="2800" dirty="0"/>
              <a:t> Uses Python</a:t>
            </a:r>
          </a:p>
          <a:p>
            <a:r>
              <a:rPr lang="en-US" sz="2800" dirty="0">
                <a:hlinkClick r:id="rId3"/>
              </a:rPr>
              <a:t>https://htseq.readthedocs.io/en/release_0.11.1/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Rockhopper:  </a:t>
            </a:r>
            <a:r>
              <a:rPr lang="en-US" sz="2800" dirty="0"/>
              <a:t>Good for alignment of bacterial and other prokaryotic data, GUI</a:t>
            </a:r>
          </a:p>
          <a:p>
            <a:r>
              <a:rPr lang="en-US" sz="2800" dirty="0">
                <a:hlinkClick r:id="rId4"/>
              </a:rPr>
              <a:t>https://cs.wellesley.edu/~btjaden/Rockhopper/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82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38F24-BADA-44F8-A7E4-57119AAA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D05F7-25B3-447F-A0C4-FD58F02BD08F}"/>
              </a:ext>
            </a:extLst>
          </p:cNvPr>
          <p:cNvSpPr txBox="1"/>
          <p:nvPr/>
        </p:nvSpPr>
        <p:spPr>
          <a:xfrm>
            <a:off x="6679657" y="319686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Counting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554FE-CD6F-4027-838E-6D2EA5323DDD}"/>
              </a:ext>
            </a:extLst>
          </p:cNvPr>
          <p:cNvSpPr txBox="1"/>
          <p:nvPr/>
        </p:nvSpPr>
        <p:spPr>
          <a:xfrm>
            <a:off x="2821222" y="2952864"/>
            <a:ext cx="13067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6AA31-CBA9-4E70-A336-75DE0F814CEA}"/>
              </a:ext>
            </a:extLst>
          </p:cNvPr>
          <p:cNvSpPr txBox="1"/>
          <p:nvPr/>
        </p:nvSpPr>
        <p:spPr>
          <a:xfrm>
            <a:off x="4970108" y="2924219"/>
            <a:ext cx="37280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Transfer Format (GTF)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93781-24A8-4B83-A2D3-152610D1B915}"/>
              </a:ext>
            </a:extLst>
          </p:cNvPr>
          <p:cNvSpPr txBox="1"/>
          <p:nvPr/>
        </p:nvSpPr>
        <p:spPr>
          <a:xfrm>
            <a:off x="9689840" y="2936726"/>
            <a:ext cx="3049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Counts File (RCF)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9FF87-4EB0-4897-9BE5-ECD725E6446A}"/>
              </a:ext>
            </a:extLst>
          </p:cNvPr>
          <p:cNvSpPr txBox="1"/>
          <p:nvPr/>
        </p:nvSpPr>
        <p:spPr>
          <a:xfrm>
            <a:off x="4963670" y="3506391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BA3F6-0475-4ADB-837E-F64B705E5E6B}"/>
              </a:ext>
            </a:extLst>
          </p:cNvPr>
          <p:cNvSpPr txBox="1"/>
          <p:nvPr/>
        </p:nvSpPr>
        <p:spPr>
          <a:xfrm>
            <a:off x="8916817" y="346290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34D70F-B1AF-4B04-AFD9-A45503BD7F4C}"/>
              </a:ext>
            </a:extLst>
          </p:cNvPr>
          <p:cNvSpPr/>
          <p:nvPr/>
        </p:nvSpPr>
        <p:spPr>
          <a:xfrm>
            <a:off x="2249731" y="3547616"/>
            <a:ext cx="3314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RCA347587 99 ref 7 30 8M2I4M1D3M = 37 39 actgatcgaccggtac *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EC0EC6-E629-4E32-AB9A-DD3FFF833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34120"/>
              </p:ext>
            </p:extLst>
          </p:nvPr>
        </p:nvGraphicFramePr>
        <p:xfrm>
          <a:off x="5816203" y="3508612"/>
          <a:ext cx="24384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737703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2572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219500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729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849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85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61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4165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ABEBDAC-5C18-4A7C-8F59-5CDE3F137507}"/>
              </a:ext>
            </a:extLst>
          </p:cNvPr>
          <p:cNvSpPr txBox="1"/>
          <p:nvPr/>
        </p:nvSpPr>
        <p:spPr>
          <a:xfrm>
            <a:off x="1336646" y="1888225"/>
            <a:ext cx="1202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Counting requires a Gene Transfer Format (GTF) or General Feature Format (GFF) file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9EC539F-EA8E-47CC-8B16-EF859A899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15229"/>
              </p:ext>
            </p:extLst>
          </p:nvPr>
        </p:nvGraphicFramePr>
        <p:xfrm>
          <a:off x="10070844" y="3416139"/>
          <a:ext cx="12192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33397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4090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69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072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42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45558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D7CB43C-5A85-4C0F-98B4-C6ACCBC272BF}"/>
              </a:ext>
            </a:extLst>
          </p:cNvPr>
          <p:cNvSpPr/>
          <p:nvPr/>
        </p:nvSpPr>
        <p:spPr>
          <a:xfrm>
            <a:off x="1336646" y="5745101"/>
            <a:ext cx="1185684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Once you have a RCF the next step is normalization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This is a memory intensive step as fastq/SAM files are generally several GB in size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However, the RCF file is generally far smaller as data has now been significantly collapsed</a:t>
            </a:r>
          </a:p>
        </p:txBody>
      </p:sp>
    </p:spTree>
    <p:extLst>
      <p:ext uri="{BB962C8B-B14F-4D97-AF65-F5344CB8AC3E}">
        <p14:creationId xmlns:p14="http://schemas.microsoft.com/office/powerpoint/2010/main" val="31280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99552-057D-4A29-A514-3A4E1C1E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5B46-E064-4586-8EFB-E45DC20F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2376"/>
              </p:ext>
            </p:extLst>
          </p:nvPr>
        </p:nvGraphicFramePr>
        <p:xfrm>
          <a:off x="2428420" y="2003304"/>
          <a:ext cx="3881943" cy="2015365"/>
        </p:xfrm>
        <a:graphic>
          <a:graphicData uri="http://schemas.openxmlformats.org/drawingml/2006/table">
            <a:tbl>
              <a:tblPr/>
              <a:tblGrid>
                <a:gridCol w="2804872">
                  <a:extLst>
                    <a:ext uri="{9D8B030D-6E8A-4147-A177-3AD203B41FA5}">
                      <a16:colId xmlns:a16="http://schemas.microsoft.com/office/drawing/2014/main" val="3820766868"/>
                    </a:ext>
                  </a:extLst>
                </a:gridCol>
                <a:gridCol w="1077071">
                  <a:extLst>
                    <a:ext uri="{9D8B030D-6E8A-4147-A177-3AD203B41FA5}">
                      <a16:colId xmlns:a16="http://schemas.microsoft.com/office/drawing/2014/main" val="3433238743"/>
                    </a:ext>
                  </a:extLst>
                </a:gridCol>
              </a:tblGrid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__no_feature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240186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45320"/>
                  </a:ext>
                </a:extLst>
              </a:tr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__ambiguous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899968"/>
                  </a:ext>
                </a:extLst>
              </a:tr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too_low_aQual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8906264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372741"/>
                  </a:ext>
                </a:extLst>
              </a:tr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__not_aligned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2677097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17705"/>
                  </a:ext>
                </a:extLst>
              </a:tr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alignment_not_unique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692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2B42A-0A8E-4D14-B482-60A762BBF0D9}"/>
              </a:ext>
            </a:extLst>
          </p:cNvPr>
          <p:cNvSpPr txBox="1"/>
          <p:nvPr/>
        </p:nvSpPr>
        <p:spPr>
          <a:xfrm>
            <a:off x="2529392" y="1416147"/>
            <a:ext cx="378097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Quality of Alignment set to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3C865-0E14-4C25-A7F6-99A1D8F44AAE}"/>
              </a:ext>
            </a:extLst>
          </p:cNvPr>
          <p:cNvSpPr txBox="1"/>
          <p:nvPr/>
        </p:nvSpPr>
        <p:spPr>
          <a:xfrm>
            <a:off x="2750512" y="390025"/>
            <a:ext cx="11243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Counting: Something to watch out for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A52745-2C57-453F-861E-C8DB8A327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99796"/>
              </p:ext>
            </p:extLst>
          </p:nvPr>
        </p:nvGraphicFramePr>
        <p:xfrm>
          <a:off x="8587988" y="2003304"/>
          <a:ext cx="4474868" cy="2019510"/>
        </p:xfrm>
        <a:graphic>
          <a:graphicData uri="http://schemas.openxmlformats.org/drawingml/2006/table">
            <a:tbl>
              <a:tblPr/>
              <a:tblGrid>
                <a:gridCol w="3168582">
                  <a:extLst>
                    <a:ext uri="{9D8B030D-6E8A-4147-A177-3AD203B41FA5}">
                      <a16:colId xmlns:a16="http://schemas.microsoft.com/office/drawing/2014/main" val="72485755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87783856"/>
                    </a:ext>
                  </a:extLst>
                </a:gridCol>
              </a:tblGrid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no_feature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285395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31940"/>
                  </a:ext>
                </a:extLst>
              </a:tr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__ambiguous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665391"/>
                  </a:ext>
                </a:extLst>
              </a:tr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too_low_aQual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259472"/>
                  </a:ext>
                </a:extLst>
              </a:tr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__not_aligned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2677097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988419"/>
                  </a:ext>
                </a:extLst>
              </a:tr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__alignment_not_unique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25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265458-2A26-4B24-B390-AB575CEB07C2}"/>
              </a:ext>
            </a:extLst>
          </p:cNvPr>
          <p:cNvSpPr txBox="1"/>
          <p:nvPr/>
        </p:nvSpPr>
        <p:spPr>
          <a:xfrm>
            <a:off x="8831383" y="1416147"/>
            <a:ext cx="36270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Quality of Alignment set to 0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9B107D3-FEC2-4EE9-979E-AAE9C5DC5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52183"/>
              </p:ext>
            </p:extLst>
          </p:nvPr>
        </p:nvGraphicFramePr>
        <p:xfrm>
          <a:off x="2603625" y="4911973"/>
          <a:ext cx="5901000" cy="3283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0BBDE8A-1C74-41BB-8A30-6803E232E0FA}"/>
              </a:ext>
            </a:extLst>
          </p:cNvPr>
          <p:cNvSpPr txBox="1"/>
          <p:nvPr/>
        </p:nvSpPr>
        <p:spPr>
          <a:xfrm rot="16200000">
            <a:off x="1598920" y="591347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Aligned 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36A90-9876-4303-9CD9-8B68C06F995E}"/>
              </a:ext>
            </a:extLst>
          </p:cNvPr>
          <p:cNvSpPr txBox="1"/>
          <p:nvPr/>
        </p:nvSpPr>
        <p:spPr>
          <a:xfrm>
            <a:off x="9541757" y="5681531"/>
            <a:ext cx="380526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Sections of the genome that are highly sequenced may not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1692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C3EBE-E5BE-482C-AF2A-5BCE49F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FF946-0FE5-4C5E-9389-EB88E5C910A5}"/>
              </a:ext>
            </a:extLst>
          </p:cNvPr>
          <p:cNvSpPr txBox="1"/>
          <p:nvPr/>
        </p:nvSpPr>
        <p:spPr>
          <a:xfrm>
            <a:off x="6501283" y="305544"/>
            <a:ext cx="42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3B2B3-97C8-430A-8158-C415FE9DEBFB}"/>
              </a:ext>
            </a:extLst>
          </p:cNvPr>
          <p:cNvSpPr txBox="1"/>
          <p:nvPr/>
        </p:nvSpPr>
        <p:spPr>
          <a:xfrm>
            <a:off x="1449452" y="1630025"/>
            <a:ext cx="1277145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Programs</a:t>
            </a:r>
          </a:p>
          <a:p>
            <a:endParaRPr lang="en-US" sz="2800" dirty="0"/>
          </a:p>
          <a:p>
            <a:r>
              <a:rPr lang="en-US" sz="2800" b="1" dirty="0"/>
              <a:t>Cufflinks </a:t>
            </a:r>
            <a:r>
              <a:rPr lang="en-US" sz="2800" dirty="0"/>
              <a:t>Good for eukaryotic data, goes well with Bowtie</a:t>
            </a:r>
          </a:p>
          <a:p>
            <a:r>
              <a:rPr lang="en-US" sz="2800" dirty="0">
                <a:hlinkClick r:id="rId2"/>
              </a:rPr>
              <a:t>http://cole-trapnell-lab.github.io/cufflinks/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DESeq2</a:t>
            </a:r>
            <a:r>
              <a:rPr lang="en-US" sz="2800" dirty="0"/>
              <a:t> Uses R, we’re using today, very common tool</a:t>
            </a:r>
          </a:p>
          <a:p>
            <a:r>
              <a:rPr lang="en-US" sz="2800" dirty="0">
                <a:hlinkClick r:id="rId3"/>
              </a:rPr>
              <a:t>https://bioconductor.org/packages/release/bioc/html/DESeq2.html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edgeR</a:t>
            </a:r>
            <a:r>
              <a:rPr lang="en-US" sz="2800" b="1" dirty="0"/>
              <a:t> </a:t>
            </a:r>
            <a:r>
              <a:rPr lang="en-US" sz="2800" dirty="0"/>
              <a:t>Also common tool</a:t>
            </a:r>
          </a:p>
          <a:p>
            <a:r>
              <a:rPr lang="en-US" sz="2800" dirty="0">
                <a:hlinkClick r:id="rId4"/>
              </a:rPr>
              <a:t>https://bioconductor.org/packages/release/bioc/html/edgeR.html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Rockhopper:  </a:t>
            </a:r>
            <a:r>
              <a:rPr lang="en-US" sz="2800" dirty="0"/>
              <a:t>Good for alignment of bacterial and other prokaryotic data, GUI</a:t>
            </a:r>
          </a:p>
          <a:p>
            <a:r>
              <a:rPr lang="en-US" sz="2800" dirty="0">
                <a:hlinkClick r:id="rId5"/>
              </a:rPr>
              <a:t>https://cs.wellesley.edu/~btjaden/Rockhopper/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60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6DF3E-6E20-467C-A942-42C9CF8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D67237-AD36-4A10-85E0-0B27653C1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87910"/>
              </p:ext>
            </p:extLst>
          </p:nvPr>
        </p:nvGraphicFramePr>
        <p:xfrm>
          <a:off x="1580941" y="2342975"/>
          <a:ext cx="6286919" cy="5329869"/>
        </p:xfrm>
        <a:graphic>
          <a:graphicData uri="http://schemas.openxmlformats.org/drawingml/2006/table">
            <a:tbl>
              <a:tblPr/>
              <a:tblGrid>
                <a:gridCol w="1257383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75308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5BCB36-E263-4964-B0EE-6D23097D3972}"/>
              </a:ext>
            </a:extLst>
          </p:cNvPr>
          <p:cNvSpPr txBox="1"/>
          <p:nvPr/>
        </p:nvSpPr>
        <p:spPr>
          <a:xfrm>
            <a:off x="3724589" y="1800006"/>
            <a:ext cx="1401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510FC-09EA-47C9-BD0B-27DBC0C97267}"/>
              </a:ext>
            </a:extLst>
          </p:cNvPr>
          <p:cNvSpPr txBox="1"/>
          <p:nvPr/>
        </p:nvSpPr>
        <p:spPr>
          <a:xfrm>
            <a:off x="5978769" y="556753"/>
            <a:ext cx="42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4468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7.potx" id="{AC318CB1-3365-47A4-ADFD-D6A2A1ADDC19}" vid="{D22AB961-41F2-4156-BB51-1495518EB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PNNL_07</Template>
  <TotalTime>1990</TotalTime>
  <Words>856</Words>
  <Application>Microsoft Macintosh PowerPoint</Application>
  <PresentationFormat>Custom</PresentationFormat>
  <Paragraphs>400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PNNL_Option_4</vt:lpstr>
      <vt:lpstr>RNA-Seq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Sequencing Transcriptomic Data QC</dc:title>
  <dc:creator>Mcclure, Ryan S</dc:creator>
  <cp:lastModifiedBy>Bramer, Lisa M</cp:lastModifiedBy>
  <cp:revision>43</cp:revision>
  <dcterms:created xsi:type="dcterms:W3CDTF">2019-06-17T17:59:03Z</dcterms:created>
  <dcterms:modified xsi:type="dcterms:W3CDTF">2019-06-27T13:22:19Z</dcterms:modified>
</cp:coreProperties>
</file>