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57"/>
  </p:notesMasterIdLst>
  <p:handoutMasterIdLst>
    <p:handoutMasterId r:id="rId58"/>
  </p:handoutMasterIdLst>
  <p:sldIdLst>
    <p:sldId id="260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1" r:id="rId23"/>
    <p:sldId id="290" r:id="rId24"/>
    <p:sldId id="293" r:id="rId25"/>
    <p:sldId id="292" r:id="rId26"/>
    <p:sldId id="289" r:id="rId27"/>
    <p:sldId id="296" r:id="rId28"/>
    <p:sldId id="297" r:id="rId29"/>
    <p:sldId id="298" r:id="rId30"/>
    <p:sldId id="299" r:id="rId31"/>
    <p:sldId id="300" r:id="rId32"/>
    <p:sldId id="301" r:id="rId33"/>
    <p:sldId id="305" r:id="rId34"/>
    <p:sldId id="302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18" r:id="rId43"/>
    <p:sldId id="306" r:id="rId44"/>
    <p:sldId id="304" r:id="rId45"/>
    <p:sldId id="307" r:id="rId46"/>
    <p:sldId id="308" r:id="rId47"/>
    <p:sldId id="309" r:id="rId48"/>
    <p:sldId id="311" r:id="rId49"/>
    <p:sldId id="312" r:id="rId50"/>
    <p:sldId id="313" r:id="rId51"/>
    <p:sldId id="314" r:id="rId52"/>
    <p:sldId id="315" r:id="rId53"/>
    <p:sldId id="310" r:id="rId54"/>
    <p:sldId id="316" r:id="rId55"/>
    <p:sldId id="317" r:id="rId5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15FF7E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2A9BC-44F9-4A0C-B1A7-20800854E0C3}" v="124" dt="2019-06-17T23:41:54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790"/>
  </p:normalViewPr>
  <p:slideViewPr>
    <p:cSldViewPr snapToGrid="0" snapToObjects="1">
      <p:cViewPr varScale="1">
        <p:scale>
          <a:sx n="95" d="100"/>
          <a:sy n="95" d="100"/>
        </p:scale>
        <p:origin x="4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lure, Ryan S" userId="9f6d58c9-b88b-4d9f-885f-bc434d9fc786" providerId="ADAL" clId="{A732A9BC-44F9-4A0C-B1A7-20800854E0C3}"/>
    <pc:docChg chg="undo custSel addSld modSld">
      <pc:chgData name="Mcclure, Ryan S" userId="9f6d58c9-b88b-4d9f-885f-bc434d9fc786" providerId="ADAL" clId="{A732A9BC-44F9-4A0C-B1A7-20800854E0C3}" dt="2019-06-17T23:42:00.481" v="2643" actId="14100"/>
      <pc:docMkLst>
        <pc:docMk/>
      </pc:docMkLst>
      <pc:sldChg chg="modSp">
        <pc:chgData name="Mcclure, Ryan S" userId="9f6d58c9-b88b-4d9f-885f-bc434d9fc786" providerId="ADAL" clId="{A732A9BC-44F9-4A0C-B1A7-20800854E0C3}" dt="2019-06-17T19:35:04.440" v="93" actId="14100"/>
        <pc:sldMkLst>
          <pc:docMk/>
          <pc:sldMk cId="4101545124" sldId="282"/>
        </pc:sldMkLst>
        <pc:spChg chg="mod">
          <ac:chgData name="Mcclure, Ryan S" userId="9f6d58c9-b88b-4d9f-885f-bc434d9fc786" providerId="ADAL" clId="{A732A9BC-44F9-4A0C-B1A7-20800854E0C3}" dt="2019-06-17T19:35:04.440" v="93" actId="14100"/>
          <ac:spMkLst>
            <pc:docMk/>
            <pc:sldMk cId="4101545124" sldId="282"/>
            <ac:spMk id="6" creationId="{6C08BA82-AE9C-49B9-8C89-B58F9A52381A}"/>
          </ac:spMkLst>
        </pc:spChg>
      </pc:sldChg>
      <pc:sldChg chg="addSp delSp modSp mod">
        <pc:chgData name="Mcclure, Ryan S" userId="9f6d58c9-b88b-4d9f-885f-bc434d9fc786" providerId="ADAL" clId="{A732A9BC-44F9-4A0C-B1A7-20800854E0C3}" dt="2019-06-17T19:38:18.104" v="340" actId="1076"/>
        <pc:sldMkLst>
          <pc:docMk/>
          <pc:sldMk cId="3255654269" sldId="283"/>
        </pc:sldMkLst>
        <pc:spChg chg="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3" creationId="{E6F2A359-629B-4F21-93FA-CB91B11A8326}"/>
          </ac:spMkLst>
        </pc:spChg>
        <pc:spChg chg="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4" creationId="{89C83CD2-FFB2-44FC-8C69-AD5762F7B151}"/>
          </ac:spMkLst>
        </pc:spChg>
        <pc:spChg chg="add 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5" creationId="{A9F4D414-3128-4EC8-BCDC-C27AF38B30F2}"/>
          </ac:spMkLst>
        </pc:spChg>
        <pc:spChg chg="add 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8" creationId="{7805CF74-2655-4CA8-B43F-B4F72AD36C5C}"/>
          </ac:spMkLst>
        </pc:spChg>
        <pc:spChg chg="add 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13" creationId="{F44E366C-A2AC-441D-9836-4154BC38DBAB}"/>
          </ac:spMkLst>
        </pc:spChg>
        <pc:spChg chg="add mod">
          <ac:chgData name="Mcclure, Ryan S" userId="9f6d58c9-b88b-4d9f-885f-bc434d9fc786" providerId="ADAL" clId="{A732A9BC-44F9-4A0C-B1A7-20800854E0C3}" dt="2019-06-17T19:36:51.080" v="165" actId="1076"/>
          <ac:spMkLst>
            <pc:docMk/>
            <pc:sldMk cId="3255654269" sldId="283"/>
            <ac:spMk id="14" creationId="{BBA88D23-9D9D-4D41-8549-29E1846668D2}"/>
          </ac:spMkLst>
        </pc:spChg>
        <pc:spChg chg="add 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15" creationId="{565B6350-C067-40C3-9378-5C0653487459}"/>
          </ac:spMkLst>
        </pc:spChg>
        <pc:spChg chg="add 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16" creationId="{5ABB2A1A-0AB3-4556-8848-592A59E4B19B}"/>
          </ac:spMkLst>
        </pc:spChg>
        <pc:spChg chg="add 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17" creationId="{67AEAD68-3A21-427C-9378-85E9FF74152C}"/>
          </ac:spMkLst>
        </pc:spChg>
        <pc:spChg chg="add mod">
          <ac:chgData name="Mcclure, Ryan S" userId="9f6d58c9-b88b-4d9f-885f-bc434d9fc786" providerId="ADAL" clId="{A732A9BC-44F9-4A0C-B1A7-20800854E0C3}" dt="2019-06-17T19:37:16.591" v="168" actId="1076"/>
          <ac:spMkLst>
            <pc:docMk/>
            <pc:sldMk cId="3255654269" sldId="283"/>
            <ac:spMk id="20" creationId="{E900BC4F-E93D-4695-A09B-45EB18370DAA}"/>
          </ac:spMkLst>
        </pc:spChg>
        <pc:spChg chg="add mod">
          <ac:chgData name="Mcclure, Ryan S" userId="9f6d58c9-b88b-4d9f-885f-bc434d9fc786" providerId="ADAL" clId="{A732A9BC-44F9-4A0C-B1A7-20800854E0C3}" dt="2019-06-17T19:37:47.809" v="303" actId="1076"/>
          <ac:spMkLst>
            <pc:docMk/>
            <pc:sldMk cId="3255654269" sldId="283"/>
            <ac:spMk id="21" creationId="{B5639D56-C327-4EC4-964D-D173C791CF67}"/>
          </ac:spMkLst>
        </pc:spChg>
        <pc:spChg chg="add mod">
          <ac:chgData name="Mcclure, Ryan S" userId="9f6d58c9-b88b-4d9f-885f-bc434d9fc786" providerId="ADAL" clId="{A732A9BC-44F9-4A0C-B1A7-20800854E0C3}" dt="2019-06-17T19:38:05.915" v="319" actId="207"/>
          <ac:spMkLst>
            <pc:docMk/>
            <pc:sldMk cId="3255654269" sldId="283"/>
            <ac:spMk id="22" creationId="{3BE8486D-82B8-4A7F-A03A-D1D4CE00E806}"/>
          </ac:spMkLst>
        </pc:spChg>
        <pc:spChg chg="add mod">
          <ac:chgData name="Mcclure, Ryan S" userId="9f6d58c9-b88b-4d9f-885f-bc434d9fc786" providerId="ADAL" clId="{A732A9BC-44F9-4A0C-B1A7-20800854E0C3}" dt="2019-06-17T19:38:18.104" v="340" actId="1076"/>
          <ac:spMkLst>
            <pc:docMk/>
            <pc:sldMk cId="3255654269" sldId="283"/>
            <ac:spMk id="23" creationId="{09911846-9D23-440E-BCC8-D42CA66B6573}"/>
          </ac:spMkLst>
        </pc:spChg>
        <pc:graphicFrameChg chg="add del mod">
          <ac:chgData name="Mcclure, Ryan S" userId="9f6d58c9-b88b-4d9f-885f-bc434d9fc786" providerId="ADAL" clId="{A732A9BC-44F9-4A0C-B1A7-20800854E0C3}" dt="2019-06-17T19:33:20.825" v="20" actId="478"/>
          <ac:graphicFrameMkLst>
            <pc:docMk/>
            <pc:sldMk cId="3255654269" sldId="283"/>
            <ac:graphicFrameMk id="6" creationId="{8AEE93F5-5BFB-4705-A719-4A6D2F0F33F7}"/>
          </ac:graphicFrameMkLst>
        </pc:graphicFrameChg>
        <pc:graphicFrameChg chg="add mod">
          <ac:chgData name="Mcclure, Ryan S" userId="9f6d58c9-b88b-4d9f-885f-bc434d9fc786" providerId="ADAL" clId="{A732A9BC-44F9-4A0C-B1A7-20800854E0C3}" dt="2019-06-17T19:37:16.591" v="168" actId="1076"/>
          <ac:graphicFrameMkLst>
            <pc:docMk/>
            <pc:sldMk cId="3255654269" sldId="283"/>
            <ac:graphicFrameMk id="7" creationId="{04053525-6B46-461A-8C91-71A170CCAC54}"/>
          </ac:graphicFrameMkLst>
        </pc:graphicFrameChg>
        <pc:cxnChg chg="add mod">
          <ac:chgData name="Mcclure, Ryan S" userId="9f6d58c9-b88b-4d9f-885f-bc434d9fc786" providerId="ADAL" clId="{A732A9BC-44F9-4A0C-B1A7-20800854E0C3}" dt="2019-06-17T19:37:16.591" v="168" actId="1076"/>
          <ac:cxnSpMkLst>
            <pc:docMk/>
            <pc:sldMk cId="3255654269" sldId="283"/>
            <ac:cxnSpMk id="10" creationId="{09B2D175-F9E9-4A97-A5CA-48F06ACA4F02}"/>
          </ac:cxnSpMkLst>
        </pc:cxnChg>
        <pc:cxnChg chg="add mod">
          <ac:chgData name="Mcclure, Ryan S" userId="9f6d58c9-b88b-4d9f-885f-bc434d9fc786" providerId="ADAL" clId="{A732A9BC-44F9-4A0C-B1A7-20800854E0C3}" dt="2019-06-17T19:37:16.591" v="168" actId="1076"/>
          <ac:cxnSpMkLst>
            <pc:docMk/>
            <pc:sldMk cId="3255654269" sldId="283"/>
            <ac:cxnSpMk id="12" creationId="{4F1FE854-AAF2-42E2-8394-51BC5AA9C0A8}"/>
          </ac:cxnSpMkLst>
        </pc:cxnChg>
        <pc:cxnChg chg="add mod">
          <ac:chgData name="Mcclure, Ryan S" userId="9f6d58c9-b88b-4d9f-885f-bc434d9fc786" providerId="ADAL" clId="{A732A9BC-44F9-4A0C-B1A7-20800854E0C3}" dt="2019-06-17T19:37:16.591" v="168" actId="1076"/>
          <ac:cxnSpMkLst>
            <pc:docMk/>
            <pc:sldMk cId="3255654269" sldId="283"/>
            <ac:cxnSpMk id="18" creationId="{8342F14F-A6A0-4AC6-BB67-246E5697B22C}"/>
          </ac:cxnSpMkLst>
        </pc:cxnChg>
        <pc:cxnChg chg="add mod">
          <ac:chgData name="Mcclure, Ryan S" userId="9f6d58c9-b88b-4d9f-885f-bc434d9fc786" providerId="ADAL" clId="{A732A9BC-44F9-4A0C-B1A7-20800854E0C3}" dt="2019-06-17T19:37:16.591" v="168" actId="1076"/>
          <ac:cxnSpMkLst>
            <pc:docMk/>
            <pc:sldMk cId="3255654269" sldId="283"/>
            <ac:cxnSpMk id="19" creationId="{6E8C54CA-A978-4F42-BE7A-6306726E5ED5}"/>
          </ac:cxnSpMkLst>
        </pc:cxnChg>
      </pc:sldChg>
      <pc:sldChg chg="add">
        <pc:chgData name="Mcclure, Ryan S" userId="9f6d58c9-b88b-4d9f-885f-bc434d9fc786" providerId="ADAL" clId="{A732A9BC-44F9-4A0C-B1A7-20800854E0C3}" dt="2019-06-17T19:38:21.796" v="341"/>
        <pc:sldMkLst>
          <pc:docMk/>
          <pc:sldMk cId="1445864721" sldId="284"/>
        </pc:sldMkLst>
      </pc:sldChg>
      <pc:sldChg chg="modSp">
        <pc:chgData name="Mcclure, Ryan S" userId="9f6d58c9-b88b-4d9f-885f-bc434d9fc786" providerId="ADAL" clId="{A732A9BC-44F9-4A0C-B1A7-20800854E0C3}" dt="2019-06-17T22:15:24.743" v="369" actId="1076"/>
        <pc:sldMkLst>
          <pc:docMk/>
          <pc:sldMk cId="1934478688" sldId="285"/>
        </pc:sldMkLst>
        <pc:spChg chg="mod">
          <ac:chgData name="Mcclure, Ryan S" userId="9f6d58c9-b88b-4d9f-885f-bc434d9fc786" providerId="ADAL" clId="{A732A9BC-44F9-4A0C-B1A7-20800854E0C3}" dt="2019-06-17T22:15:24.743" v="369" actId="1076"/>
          <ac:spMkLst>
            <pc:docMk/>
            <pc:sldMk cId="1934478688" sldId="285"/>
            <ac:spMk id="2" creationId="{8BDFD0D9-1CAC-4FBD-8120-CBD5A07EB995}"/>
          </ac:spMkLst>
        </pc:spChg>
      </pc:sldChg>
      <pc:sldChg chg="addSp delSp modSp add">
        <pc:chgData name="Mcclure, Ryan S" userId="9f6d58c9-b88b-4d9f-885f-bc434d9fc786" providerId="ADAL" clId="{A732A9BC-44F9-4A0C-B1A7-20800854E0C3}" dt="2019-06-17T22:20:26.704" v="864" actId="207"/>
        <pc:sldMkLst>
          <pc:docMk/>
          <pc:sldMk cId="1275077390" sldId="286"/>
        </pc:sldMkLst>
        <pc:spChg chg="del">
          <ac:chgData name="Mcclure, Ryan S" userId="9f6d58c9-b88b-4d9f-885f-bc434d9fc786" providerId="ADAL" clId="{A732A9BC-44F9-4A0C-B1A7-20800854E0C3}" dt="2019-06-17T22:15:43.975" v="373" actId="478"/>
          <ac:spMkLst>
            <pc:docMk/>
            <pc:sldMk cId="1275077390" sldId="286"/>
            <ac:spMk id="2" creationId="{88B5C619-617A-4C15-A35B-F82BDD961F29}"/>
          </ac:spMkLst>
        </pc:spChg>
        <pc:spChg chg="del">
          <ac:chgData name="Mcclure, Ryan S" userId="9f6d58c9-b88b-4d9f-885f-bc434d9fc786" providerId="ADAL" clId="{A732A9BC-44F9-4A0C-B1A7-20800854E0C3}" dt="2019-06-17T22:15:46.330" v="374"/>
          <ac:spMkLst>
            <pc:docMk/>
            <pc:sldMk cId="1275077390" sldId="286"/>
            <ac:spMk id="4" creationId="{4381F592-A2CF-4AD3-AA9B-71DDF9E49C4F}"/>
          </ac:spMkLst>
        </pc:spChg>
        <pc:spChg chg="del">
          <ac:chgData name="Mcclure, Ryan S" userId="9f6d58c9-b88b-4d9f-885f-bc434d9fc786" providerId="ADAL" clId="{A732A9BC-44F9-4A0C-B1A7-20800854E0C3}" dt="2019-06-17T22:15:42.024" v="371" actId="478"/>
          <ac:spMkLst>
            <pc:docMk/>
            <pc:sldMk cId="1275077390" sldId="286"/>
            <ac:spMk id="5" creationId="{C7708570-DB10-4894-8999-DC7881226EF9}"/>
          </ac:spMkLst>
        </pc:spChg>
        <pc:spChg chg="del">
          <ac:chgData name="Mcclure, Ryan S" userId="9f6d58c9-b88b-4d9f-885f-bc434d9fc786" providerId="ADAL" clId="{A732A9BC-44F9-4A0C-B1A7-20800854E0C3}" dt="2019-06-17T22:15:43.255" v="372" actId="478"/>
          <ac:spMkLst>
            <pc:docMk/>
            <pc:sldMk cId="1275077390" sldId="286"/>
            <ac:spMk id="6" creationId="{9FB7A42B-D37D-42AF-8002-46B5407C21C9}"/>
          </ac:spMkLst>
        </pc:spChg>
        <pc:spChg chg="add mod">
          <ac:chgData name="Mcclure, Ryan S" userId="9f6d58c9-b88b-4d9f-885f-bc434d9fc786" providerId="ADAL" clId="{A732A9BC-44F9-4A0C-B1A7-20800854E0C3}" dt="2019-06-17T22:16:11.585" v="406" actId="1076"/>
          <ac:spMkLst>
            <pc:docMk/>
            <pc:sldMk cId="1275077390" sldId="286"/>
            <ac:spMk id="7" creationId="{C456216D-15DA-46F8-8D45-FD6B699C1CE2}"/>
          </ac:spMkLst>
        </pc:spChg>
        <pc:spChg chg="add mod">
          <ac:chgData name="Mcclure, Ryan S" userId="9f6d58c9-b88b-4d9f-885f-bc434d9fc786" providerId="ADAL" clId="{A732A9BC-44F9-4A0C-B1A7-20800854E0C3}" dt="2019-06-17T22:20:26.704" v="864" actId="207"/>
          <ac:spMkLst>
            <pc:docMk/>
            <pc:sldMk cId="1275077390" sldId="286"/>
            <ac:spMk id="8" creationId="{8A149A37-EE5C-45A4-9FE6-675F17B6DC3F}"/>
          </ac:spMkLst>
        </pc:spChg>
      </pc:sldChg>
      <pc:sldChg chg="addSp delSp modSp add">
        <pc:chgData name="Mcclure, Ryan S" userId="9f6d58c9-b88b-4d9f-885f-bc434d9fc786" providerId="ADAL" clId="{A732A9BC-44F9-4A0C-B1A7-20800854E0C3}" dt="2019-06-17T23:14:19.162" v="2081" actId="403"/>
        <pc:sldMkLst>
          <pc:docMk/>
          <pc:sldMk cId="651076006" sldId="287"/>
        </pc:sldMkLst>
        <pc:spChg chg="add del mod">
          <ac:chgData name="Mcclure, Ryan S" userId="9f6d58c9-b88b-4d9f-885f-bc434d9fc786" providerId="ADAL" clId="{A732A9BC-44F9-4A0C-B1A7-20800854E0C3}" dt="2019-06-17T22:20:36.953" v="870"/>
          <ac:spMkLst>
            <pc:docMk/>
            <pc:sldMk cId="651076006" sldId="287"/>
            <ac:spMk id="3" creationId="{997D68A5-D67A-4E5F-9B38-EE2C00E3E144}"/>
          </ac:spMkLst>
        </pc:spChg>
        <pc:spChg chg="add mod">
          <ac:chgData name="Mcclure, Ryan S" userId="9f6d58c9-b88b-4d9f-885f-bc434d9fc786" providerId="ADAL" clId="{A732A9BC-44F9-4A0C-B1A7-20800854E0C3}" dt="2019-06-17T22:20:50.510" v="881" actId="1076"/>
          <ac:spMkLst>
            <pc:docMk/>
            <pc:sldMk cId="651076006" sldId="287"/>
            <ac:spMk id="4" creationId="{C84FF946-0FE5-4C5E-9389-EB88E5C910A5}"/>
          </ac:spMkLst>
        </pc:spChg>
        <pc:spChg chg="add mod">
          <ac:chgData name="Mcclure, Ryan S" userId="9f6d58c9-b88b-4d9f-885f-bc434d9fc786" providerId="ADAL" clId="{A732A9BC-44F9-4A0C-B1A7-20800854E0C3}" dt="2019-06-17T23:14:19.162" v="2081" actId="403"/>
          <ac:spMkLst>
            <pc:docMk/>
            <pc:sldMk cId="651076006" sldId="287"/>
            <ac:spMk id="5" creationId="{9A53B2B3-97C8-430A-8158-C415FE9DEBFB}"/>
          </ac:spMkLst>
        </pc:spChg>
      </pc:sldChg>
      <pc:sldChg chg="addSp delSp modSp add">
        <pc:chgData name="Mcclure, Ryan S" userId="9f6d58c9-b88b-4d9f-885f-bc434d9fc786" providerId="ADAL" clId="{A732A9BC-44F9-4A0C-B1A7-20800854E0C3}" dt="2019-06-17T23:16:39.902" v="2189" actId="20577"/>
        <pc:sldMkLst>
          <pc:docMk/>
          <pc:sldMk cId="1491044761" sldId="288"/>
        </pc:sldMkLst>
        <pc:spChg chg="add mod">
          <ac:chgData name="Mcclure, Ryan S" userId="9f6d58c9-b88b-4d9f-885f-bc434d9fc786" providerId="ADAL" clId="{A732A9BC-44F9-4A0C-B1A7-20800854E0C3}" dt="2019-06-17T23:03:24.488" v="1800" actId="1076"/>
          <ac:spMkLst>
            <pc:docMk/>
            <pc:sldMk cId="1491044761" sldId="288"/>
            <ac:spMk id="3" creationId="{1D3D05F7-25B3-447F-A0C4-FD58F02BD08F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4" creationId="{48F554FE-CD6F-4027-838E-6D2EA5323DDD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5" creationId="{C3A6AA31-CBA9-4E70-A336-75DE0F814CEA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6" creationId="{E5B93781-24A8-4B83-A2D3-152610D1B915}"/>
          </ac:spMkLst>
        </pc:spChg>
        <pc:spChg chg="add mod">
          <ac:chgData name="Mcclure, Ryan S" userId="9f6d58c9-b88b-4d9f-885f-bc434d9fc786" providerId="ADAL" clId="{A732A9BC-44F9-4A0C-B1A7-20800854E0C3}" dt="2019-06-17T22:54:25.784" v="1694"/>
          <ac:spMkLst>
            <pc:docMk/>
            <pc:sldMk cId="1491044761" sldId="288"/>
            <ac:spMk id="7" creationId="{0AD315A0-6383-4099-A02C-B8218C74EAD4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8" creationId="{8053FDC1-0970-42B0-8B14-221CF71F185B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9" creationId="{29E9FF87-4EB0-4897-9BE5-ECD725E6446A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10" creationId="{02DBA3F6-0475-4ADB-837E-F64B705E5E6B}"/>
          </ac:spMkLst>
        </pc:spChg>
        <pc:spChg chg="add del mod">
          <ac:chgData name="Mcclure, Ryan S" userId="9f6d58c9-b88b-4d9f-885f-bc434d9fc786" providerId="ADAL" clId="{A732A9BC-44F9-4A0C-B1A7-20800854E0C3}" dt="2019-06-17T22:52:05.168" v="1545" actId="478"/>
          <ac:spMkLst>
            <pc:docMk/>
            <pc:sldMk cId="1491044761" sldId="288"/>
            <ac:spMk id="11" creationId="{EC5A7FB9-92E2-4151-8F6D-EC9D1E439636}"/>
          </ac:spMkLst>
        </pc:spChg>
        <pc:spChg chg="add mod">
          <ac:chgData name="Mcclure, Ryan S" userId="9f6d58c9-b88b-4d9f-885f-bc434d9fc786" providerId="ADAL" clId="{A732A9BC-44F9-4A0C-B1A7-20800854E0C3}" dt="2019-06-17T22:54:16.815" v="1693" actId="20577"/>
          <ac:spMkLst>
            <pc:docMk/>
            <pc:sldMk cId="1491044761" sldId="288"/>
            <ac:spMk id="12" creationId="{CAC665EA-63EF-4DE2-8381-2782B080F495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13" creationId="{89902903-A762-4A0F-95D2-52323225E663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14" creationId="{489FAA26-CDA1-43F4-8DD8-69932371A910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15" creationId="{7DE6CD3C-5F83-464C-B596-E42DFB9E0C43}"/>
          </ac:spMkLst>
        </pc:spChg>
        <pc:spChg chg="add mod">
          <ac:chgData name="Mcclure, Ryan S" userId="9f6d58c9-b88b-4d9f-885f-bc434d9fc786" providerId="ADAL" clId="{A732A9BC-44F9-4A0C-B1A7-20800854E0C3}" dt="2019-06-17T22:52:12.823" v="1546" actId="1076"/>
          <ac:spMkLst>
            <pc:docMk/>
            <pc:sldMk cId="1491044761" sldId="288"/>
            <ac:spMk id="16" creationId="{50F4B8CB-FAC5-4DAB-A5C9-A3D0B4D35F45}"/>
          </ac:spMkLst>
        </pc:spChg>
        <pc:spChg chg="add mod">
          <ac:chgData name="Mcclure, Ryan S" userId="9f6d58c9-b88b-4d9f-885f-bc434d9fc786" providerId="ADAL" clId="{A732A9BC-44F9-4A0C-B1A7-20800854E0C3}" dt="2019-06-17T23:16:39.902" v="2189" actId="20577"/>
          <ac:spMkLst>
            <pc:docMk/>
            <pc:sldMk cId="1491044761" sldId="288"/>
            <ac:spMk id="25" creationId="{FA7249E3-EEC1-4309-A33C-A0E59C6A2C8A}"/>
          </ac:spMkLst>
        </pc:spChg>
        <pc:spChg chg="add mod">
          <ac:chgData name="Mcclure, Ryan S" userId="9f6d58c9-b88b-4d9f-885f-bc434d9fc786" providerId="ADAL" clId="{A732A9BC-44F9-4A0C-B1A7-20800854E0C3}" dt="2019-06-17T23:03:42.808" v="1857" actId="207"/>
          <ac:spMkLst>
            <pc:docMk/>
            <pc:sldMk cId="1491044761" sldId="288"/>
            <ac:spMk id="26" creationId="{3EB64911-59F3-4A6E-8274-1364A768FFDC}"/>
          </ac:spMkLst>
        </pc:spChg>
        <pc:cxnChg chg="add mod">
          <ac:chgData name="Mcclure, Ryan S" userId="9f6d58c9-b88b-4d9f-885f-bc434d9fc786" providerId="ADAL" clId="{A732A9BC-44F9-4A0C-B1A7-20800854E0C3}" dt="2019-06-17T22:52:12.823" v="1546" actId="1076"/>
          <ac:cxnSpMkLst>
            <pc:docMk/>
            <pc:sldMk cId="1491044761" sldId="288"/>
            <ac:cxnSpMk id="18" creationId="{4941F122-9223-4AB7-BE90-CB0EFB0C1F80}"/>
          </ac:cxnSpMkLst>
        </pc:cxnChg>
        <pc:cxnChg chg="add mod">
          <ac:chgData name="Mcclure, Ryan S" userId="9f6d58c9-b88b-4d9f-885f-bc434d9fc786" providerId="ADAL" clId="{A732A9BC-44F9-4A0C-B1A7-20800854E0C3}" dt="2019-06-17T22:52:12.823" v="1546" actId="1076"/>
          <ac:cxnSpMkLst>
            <pc:docMk/>
            <pc:sldMk cId="1491044761" sldId="288"/>
            <ac:cxnSpMk id="20" creationId="{08A010F1-1A6D-4B34-A8DE-72880A85E6E2}"/>
          </ac:cxnSpMkLst>
        </pc:cxnChg>
        <pc:cxnChg chg="add mod">
          <ac:chgData name="Mcclure, Ryan S" userId="9f6d58c9-b88b-4d9f-885f-bc434d9fc786" providerId="ADAL" clId="{A732A9BC-44F9-4A0C-B1A7-20800854E0C3}" dt="2019-06-17T22:52:12.823" v="1546" actId="1076"/>
          <ac:cxnSpMkLst>
            <pc:docMk/>
            <pc:sldMk cId="1491044761" sldId="288"/>
            <ac:cxnSpMk id="22" creationId="{FAE964F4-6909-44EC-B401-700997E28033}"/>
          </ac:cxnSpMkLst>
        </pc:cxnChg>
        <pc:cxnChg chg="add mod">
          <ac:chgData name="Mcclure, Ryan S" userId="9f6d58c9-b88b-4d9f-885f-bc434d9fc786" providerId="ADAL" clId="{A732A9BC-44F9-4A0C-B1A7-20800854E0C3}" dt="2019-06-17T22:52:12.823" v="1546" actId="1076"/>
          <ac:cxnSpMkLst>
            <pc:docMk/>
            <pc:sldMk cId="1491044761" sldId="288"/>
            <ac:cxnSpMk id="24" creationId="{53DB90FD-645B-41C3-BE05-5EE30D8DD27B}"/>
          </ac:cxnSpMkLst>
        </pc:cxnChg>
      </pc:sldChg>
      <pc:sldChg chg="addSp delSp modSp add">
        <pc:chgData name="Mcclure, Ryan S" userId="9f6d58c9-b88b-4d9f-885f-bc434d9fc786" providerId="ADAL" clId="{A732A9BC-44F9-4A0C-B1A7-20800854E0C3}" dt="2019-06-17T23:42:00.481" v="2643" actId="14100"/>
        <pc:sldMkLst>
          <pc:docMk/>
          <pc:sldMk cId="446894045" sldId="289"/>
        </pc:sldMkLst>
        <pc:spChg chg="add mod">
          <ac:chgData name="Mcclure, Ryan S" userId="9f6d58c9-b88b-4d9f-885f-bc434d9fc786" providerId="ADAL" clId="{A732A9BC-44F9-4A0C-B1A7-20800854E0C3}" dt="2019-06-17T23:38:37.246" v="2604" actId="1036"/>
          <ac:spMkLst>
            <pc:docMk/>
            <pc:sldMk cId="446894045" sldId="289"/>
            <ac:spMk id="5" creationId="{D1A870BB-0B52-4BDF-BC1E-7D78C67857F2}"/>
          </ac:spMkLst>
        </pc:spChg>
        <pc:spChg chg="add mod">
          <ac:chgData name="Mcclure, Ryan S" userId="9f6d58c9-b88b-4d9f-885f-bc434d9fc786" providerId="ADAL" clId="{A732A9BC-44F9-4A0C-B1A7-20800854E0C3}" dt="2019-06-17T23:39:53.058" v="2633" actId="207"/>
          <ac:spMkLst>
            <pc:docMk/>
            <pc:sldMk cId="446894045" sldId="289"/>
            <ac:spMk id="6" creationId="{395BCB36-E263-4964-B0EE-6D23097D3972}"/>
          </ac:spMkLst>
        </pc:spChg>
        <pc:spChg chg="add mod">
          <ac:chgData name="Mcclure, Ryan S" userId="9f6d58c9-b88b-4d9f-885f-bc434d9fc786" providerId="ADAL" clId="{A732A9BC-44F9-4A0C-B1A7-20800854E0C3}" dt="2019-06-17T23:39:05.431" v="2631" actId="1076"/>
          <ac:spMkLst>
            <pc:docMk/>
            <pc:sldMk cId="446894045" sldId="289"/>
            <ac:spMk id="7" creationId="{440510FC-09EA-47C9-BD0B-27DBC0C97267}"/>
          </ac:spMkLst>
        </pc:spChg>
        <pc:spChg chg="add mod">
          <ac:chgData name="Mcclure, Ryan S" userId="9f6d58c9-b88b-4d9f-885f-bc434d9fc786" providerId="ADAL" clId="{A732A9BC-44F9-4A0C-B1A7-20800854E0C3}" dt="2019-06-17T23:42:00.481" v="2643" actId="14100"/>
          <ac:spMkLst>
            <pc:docMk/>
            <pc:sldMk cId="446894045" sldId="289"/>
            <ac:spMk id="8" creationId="{C99891E0-D5F3-4E0D-A7ED-E75908B36612}"/>
          </ac:spMkLst>
        </pc:spChg>
        <pc:graphicFrameChg chg="add del mod">
          <ac:chgData name="Mcclure, Ryan S" userId="9f6d58c9-b88b-4d9f-885f-bc434d9fc786" providerId="ADAL" clId="{A732A9BC-44F9-4A0C-B1A7-20800854E0C3}" dt="2019-06-17T23:26:13.173" v="2585" actId="478"/>
          <ac:graphicFrameMkLst>
            <pc:docMk/>
            <pc:sldMk cId="446894045" sldId="289"/>
            <ac:graphicFrameMk id="3" creationId="{50D52983-EAAA-48D3-ADD4-2E6C145C516A}"/>
          </ac:graphicFrameMkLst>
        </pc:graphicFrameChg>
        <pc:graphicFrameChg chg="add mod modGraphic">
          <ac:chgData name="Mcclure, Ryan S" userId="9f6d58c9-b88b-4d9f-885f-bc434d9fc786" providerId="ADAL" clId="{A732A9BC-44F9-4A0C-B1A7-20800854E0C3}" dt="2019-06-17T23:27:01.497" v="2597" actId="20577"/>
          <ac:graphicFrameMkLst>
            <pc:docMk/>
            <pc:sldMk cId="446894045" sldId="289"/>
            <ac:graphicFrameMk id="4" creationId="{47D67237-AD36-4A10-85E0-0B27653C1514}"/>
          </ac:graphicFrameMkLst>
        </pc:graphicFrameChg>
      </pc:sldChg>
      <pc:sldChg chg="addSp delSp modSp add">
        <pc:chgData name="Mcclure, Ryan S" userId="9f6d58c9-b88b-4d9f-885f-bc434d9fc786" providerId="ADAL" clId="{A732A9BC-44F9-4A0C-B1A7-20800854E0C3}" dt="2019-06-17T23:17:49.714" v="2383" actId="20577"/>
        <pc:sldMkLst>
          <pc:docMk/>
          <pc:sldMk cId="3128055404" sldId="290"/>
        </pc:sldMkLst>
        <pc:spChg chg="mod">
          <ac:chgData name="Mcclure, Ryan S" userId="9f6d58c9-b88b-4d9f-885f-bc434d9fc786" providerId="ADAL" clId="{A732A9BC-44F9-4A0C-B1A7-20800854E0C3}" dt="2019-06-17T22:52:59.846" v="1570" actId="1076"/>
          <ac:spMkLst>
            <pc:docMk/>
            <pc:sldMk cId="3128055404" sldId="290"/>
            <ac:spMk id="3" creationId="{1D3D05F7-25B3-447F-A0C4-FD58F02BD08F}"/>
          </ac:spMkLst>
        </pc:spChg>
        <pc:spChg chg="mod">
          <ac:chgData name="Mcclure, Ryan S" userId="9f6d58c9-b88b-4d9f-885f-bc434d9fc786" providerId="ADAL" clId="{A732A9BC-44F9-4A0C-B1A7-20800854E0C3}" dt="2019-06-17T23:14:35.031" v="2090" actId="1076"/>
          <ac:spMkLst>
            <pc:docMk/>
            <pc:sldMk cId="3128055404" sldId="290"/>
            <ac:spMk id="4" creationId="{48F554FE-CD6F-4027-838E-6D2EA5323DDD}"/>
          </ac:spMkLst>
        </pc:spChg>
        <pc:spChg chg="mod">
          <ac:chgData name="Mcclure, Ryan S" userId="9f6d58c9-b88b-4d9f-885f-bc434d9fc786" providerId="ADAL" clId="{A732A9BC-44F9-4A0C-B1A7-20800854E0C3}" dt="2019-06-17T23:14:35.031" v="2090" actId="1076"/>
          <ac:spMkLst>
            <pc:docMk/>
            <pc:sldMk cId="3128055404" sldId="290"/>
            <ac:spMk id="5" creationId="{C3A6AA31-CBA9-4E70-A336-75DE0F814CEA}"/>
          </ac:spMkLst>
        </pc:spChg>
        <pc:spChg chg="mod">
          <ac:chgData name="Mcclure, Ryan S" userId="9f6d58c9-b88b-4d9f-885f-bc434d9fc786" providerId="ADAL" clId="{A732A9BC-44F9-4A0C-B1A7-20800854E0C3}" dt="2019-06-17T23:17:33.586" v="2302" actId="20577"/>
          <ac:spMkLst>
            <pc:docMk/>
            <pc:sldMk cId="3128055404" sldId="290"/>
            <ac:spMk id="6" creationId="{E5B93781-24A8-4B83-A2D3-152610D1B915}"/>
          </ac:spMkLst>
        </pc:spChg>
        <pc:spChg chg="del">
          <ac:chgData name="Mcclure, Ryan S" userId="9f6d58c9-b88b-4d9f-885f-bc434d9fc786" providerId="ADAL" clId="{A732A9BC-44F9-4A0C-B1A7-20800854E0C3}" dt="2019-06-17T22:53:57.280" v="1689" actId="478"/>
          <ac:spMkLst>
            <pc:docMk/>
            <pc:sldMk cId="3128055404" sldId="290"/>
            <ac:spMk id="7" creationId="{0AD315A0-6383-4099-A02C-B8218C74EAD4}"/>
          </ac:spMkLst>
        </pc:spChg>
        <pc:spChg chg="del">
          <ac:chgData name="Mcclure, Ryan S" userId="9f6d58c9-b88b-4d9f-885f-bc434d9fc786" providerId="ADAL" clId="{A732A9BC-44F9-4A0C-B1A7-20800854E0C3}" dt="2019-06-17T22:55:53.249" v="1729" actId="478"/>
          <ac:spMkLst>
            <pc:docMk/>
            <pc:sldMk cId="3128055404" sldId="290"/>
            <ac:spMk id="8" creationId="{8053FDC1-0970-42B0-8B14-221CF71F185B}"/>
          </ac:spMkLst>
        </pc:spChg>
        <pc:spChg chg="mod">
          <ac:chgData name="Mcclure, Ryan S" userId="9f6d58c9-b88b-4d9f-885f-bc434d9fc786" providerId="ADAL" clId="{A732A9BC-44F9-4A0C-B1A7-20800854E0C3}" dt="2019-06-17T23:14:35.031" v="2090" actId="1076"/>
          <ac:spMkLst>
            <pc:docMk/>
            <pc:sldMk cId="3128055404" sldId="290"/>
            <ac:spMk id="9" creationId="{29E9FF87-4EB0-4897-9BE5-ECD725E6446A}"/>
          </ac:spMkLst>
        </pc:spChg>
        <pc:spChg chg="mod">
          <ac:chgData name="Mcclure, Ryan S" userId="9f6d58c9-b88b-4d9f-885f-bc434d9fc786" providerId="ADAL" clId="{A732A9BC-44F9-4A0C-B1A7-20800854E0C3}" dt="2019-06-17T23:14:35.031" v="2090" actId="1076"/>
          <ac:spMkLst>
            <pc:docMk/>
            <pc:sldMk cId="3128055404" sldId="290"/>
            <ac:spMk id="10" creationId="{02DBA3F6-0475-4ADB-837E-F64B705E5E6B}"/>
          </ac:spMkLst>
        </pc:spChg>
        <pc:spChg chg="del">
          <ac:chgData name="Mcclure, Ryan S" userId="9f6d58c9-b88b-4d9f-885f-bc434d9fc786" providerId="ADAL" clId="{A732A9BC-44F9-4A0C-B1A7-20800854E0C3}" dt="2019-06-17T22:56:14.624" v="1735" actId="478"/>
          <ac:spMkLst>
            <pc:docMk/>
            <pc:sldMk cId="3128055404" sldId="290"/>
            <ac:spMk id="12" creationId="{CAC665EA-63EF-4DE2-8381-2782B080F495}"/>
          </ac:spMkLst>
        </pc:spChg>
        <pc:spChg chg="del">
          <ac:chgData name="Mcclure, Ryan S" userId="9f6d58c9-b88b-4d9f-885f-bc434d9fc786" providerId="ADAL" clId="{A732A9BC-44F9-4A0C-B1A7-20800854E0C3}" dt="2019-06-17T22:56:18.096" v="1737" actId="478"/>
          <ac:spMkLst>
            <pc:docMk/>
            <pc:sldMk cId="3128055404" sldId="290"/>
            <ac:spMk id="13" creationId="{89902903-A762-4A0F-95D2-52323225E663}"/>
          </ac:spMkLst>
        </pc:spChg>
        <pc:spChg chg="del">
          <ac:chgData name="Mcclure, Ryan S" userId="9f6d58c9-b88b-4d9f-885f-bc434d9fc786" providerId="ADAL" clId="{A732A9BC-44F9-4A0C-B1A7-20800854E0C3}" dt="2019-06-17T22:56:14.624" v="1735" actId="478"/>
          <ac:spMkLst>
            <pc:docMk/>
            <pc:sldMk cId="3128055404" sldId="290"/>
            <ac:spMk id="14" creationId="{489FAA26-CDA1-43F4-8DD8-69932371A910}"/>
          </ac:spMkLst>
        </pc:spChg>
        <pc:spChg chg="del">
          <ac:chgData name="Mcclure, Ryan S" userId="9f6d58c9-b88b-4d9f-885f-bc434d9fc786" providerId="ADAL" clId="{A732A9BC-44F9-4A0C-B1A7-20800854E0C3}" dt="2019-06-17T22:56:14.624" v="1735" actId="478"/>
          <ac:spMkLst>
            <pc:docMk/>
            <pc:sldMk cId="3128055404" sldId="290"/>
            <ac:spMk id="15" creationId="{7DE6CD3C-5F83-464C-B596-E42DFB9E0C43}"/>
          </ac:spMkLst>
        </pc:spChg>
        <pc:spChg chg="del">
          <ac:chgData name="Mcclure, Ryan S" userId="9f6d58c9-b88b-4d9f-885f-bc434d9fc786" providerId="ADAL" clId="{A732A9BC-44F9-4A0C-B1A7-20800854E0C3}" dt="2019-06-17T22:56:14.624" v="1735" actId="478"/>
          <ac:spMkLst>
            <pc:docMk/>
            <pc:sldMk cId="3128055404" sldId="290"/>
            <ac:spMk id="16" creationId="{50F4B8CB-FAC5-4DAB-A5C9-A3D0B4D35F45}"/>
          </ac:spMkLst>
        </pc:spChg>
        <pc:spChg chg="add mod">
          <ac:chgData name="Mcclure, Ryan S" userId="9f6d58c9-b88b-4d9f-885f-bc434d9fc786" providerId="ADAL" clId="{A732A9BC-44F9-4A0C-B1A7-20800854E0C3}" dt="2019-06-17T23:14:35.031" v="2090" actId="1076"/>
          <ac:spMkLst>
            <pc:docMk/>
            <pc:sldMk cId="3128055404" sldId="290"/>
            <ac:spMk id="21" creationId="{F934D70F-B1AF-4B04-AFD9-A45503BD7F4C}"/>
          </ac:spMkLst>
        </pc:spChg>
        <pc:spChg chg="add mod">
          <ac:chgData name="Mcclure, Ryan S" userId="9f6d58c9-b88b-4d9f-885f-bc434d9fc786" providerId="ADAL" clId="{A732A9BC-44F9-4A0C-B1A7-20800854E0C3}" dt="2019-06-17T23:04:32.496" v="1957" actId="20577"/>
          <ac:spMkLst>
            <pc:docMk/>
            <pc:sldMk cId="3128055404" sldId="290"/>
            <ac:spMk id="23" creationId="{2ABEBDAC-5C18-4A7C-8F59-5CDE3F137507}"/>
          </ac:spMkLst>
        </pc:spChg>
        <pc:spChg chg="add mod">
          <ac:chgData name="Mcclure, Ryan S" userId="9f6d58c9-b88b-4d9f-885f-bc434d9fc786" providerId="ADAL" clId="{A732A9BC-44F9-4A0C-B1A7-20800854E0C3}" dt="2019-06-17T23:17:49.714" v="2383" actId="20577"/>
          <ac:spMkLst>
            <pc:docMk/>
            <pc:sldMk cId="3128055404" sldId="290"/>
            <ac:spMk id="25" creationId="{BD7CB43C-5A85-4C0F-98B4-C6ACCBC272BF}"/>
          </ac:spMkLst>
        </pc:spChg>
        <pc:graphicFrameChg chg="add del">
          <ac:chgData name="Mcclure, Ryan S" userId="9f6d58c9-b88b-4d9f-885f-bc434d9fc786" providerId="ADAL" clId="{A732A9BC-44F9-4A0C-B1A7-20800854E0C3}" dt="2019-06-17T22:55:56.385" v="1731" actId="478"/>
          <ac:graphicFrameMkLst>
            <pc:docMk/>
            <pc:sldMk cId="3128055404" sldId="290"/>
            <ac:graphicFrameMk id="11" creationId="{826CC801-CEF3-43CF-A924-BBCE192D5228}"/>
          </ac:graphicFrameMkLst>
        </pc:graphicFrameChg>
        <pc:graphicFrameChg chg="add mod modGraphic">
          <ac:chgData name="Mcclure, Ryan S" userId="9f6d58c9-b88b-4d9f-885f-bc434d9fc786" providerId="ADAL" clId="{A732A9BC-44F9-4A0C-B1A7-20800854E0C3}" dt="2019-06-17T23:14:35.031" v="2090" actId="1076"/>
          <ac:graphicFrameMkLst>
            <pc:docMk/>
            <pc:sldMk cId="3128055404" sldId="290"/>
            <ac:graphicFrameMk id="17" creationId="{5AEC0EC6-E629-4E32-AB9A-DD3FFF833388}"/>
          </ac:graphicFrameMkLst>
        </pc:graphicFrameChg>
        <pc:graphicFrameChg chg="add del mod modGraphic">
          <ac:chgData name="Mcclure, Ryan S" userId="9f6d58c9-b88b-4d9f-885f-bc434d9fc786" providerId="ADAL" clId="{A732A9BC-44F9-4A0C-B1A7-20800854E0C3}" dt="2019-06-17T23:14:35.031" v="2090" actId="1076"/>
          <ac:graphicFrameMkLst>
            <pc:docMk/>
            <pc:sldMk cId="3128055404" sldId="290"/>
            <ac:graphicFrameMk id="19" creationId="{F9EC539F-EA8E-47CC-8B16-EF859A899DB0}"/>
          </ac:graphicFrameMkLst>
        </pc:graphicFrameChg>
        <pc:cxnChg chg="del">
          <ac:chgData name="Mcclure, Ryan S" userId="9f6d58c9-b88b-4d9f-885f-bc434d9fc786" providerId="ADAL" clId="{A732A9BC-44F9-4A0C-B1A7-20800854E0C3}" dt="2019-06-17T22:56:16.688" v="1736" actId="478"/>
          <ac:cxnSpMkLst>
            <pc:docMk/>
            <pc:sldMk cId="3128055404" sldId="290"/>
            <ac:cxnSpMk id="18" creationId="{4941F122-9223-4AB7-BE90-CB0EFB0C1F80}"/>
          </ac:cxnSpMkLst>
        </pc:cxnChg>
        <pc:cxnChg chg="del">
          <ac:chgData name="Mcclure, Ryan S" userId="9f6d58c9-b88b-4d9f-885f-bc434d9fc786" providerId="ADAL" clId="{A732A9BC-44F9-4A0C-B1A7-20800854E0C3}" dt="2019-06-17T22:56:14.624" v="1735" actId="478"/>
          <ac:cxnSpMkLst>
            <pc:docMk/>
            <pc:sldMk cId="3128055404" sldId="290"/>
            <ac:cxnSpMk id="20" creationId="{08A010F1-1A6D-4B34-A8DE-72880A85E6E2}"/>
          </ac:cxnSpMkLst>
        </pc:cxnChg>
        <pc:cxnChg chg="del">
          <ac:chgData name="Mcclure, Ryan S" userId="9f6d58c9-b88b-4d9f-885f-bc434d9fc786" providerId="ADAL" clId="{A732A9BC-44F9-4A0C-B1A7-20800854E0C3}" dt="2019-06-17T22:56:14.624" v="1735" actId="478"/>
          <ac:cxnSpMkLst>
            <pc:docMk/>
            <pc:sldMk cId="3128055404" sldId="290"/>
            <ac:cxnSpMk id="22" creationId="{FAE964F4-6909-44EC-B401-700997E28033}"/>
          </ac:cxnSpMkLst>
        </pc:cxnChg>
        <pc:cxnChg chg="del">
          <ac:chgData name="Mcclure, Ryan S" userId="9f6d58c9-b88b-4d9f-885f-bc434d9fc786" providerId="ADAL" clId="{A732A9BC-44F9-4A0C-B1A7-20800854E0C3}" dt="2019-06-17T22:56:14.624" v="1735" actId="478"/>
          <ac:cxnSpMkLst>
            <pc:docMk/>
            <pc:sldMk cId="3128055404" sldId="290"/>
            <ac:cxnSpMk id="24" creationId="{53DB90FD-645B-41C3-BE05-5EE30D8DD27B}"/>
          </ac:cxnSpMkLst>
        </pc:cxnChg>
      </pc:sldChg>
      <pc:sldChg chg="modSp">
        <pc:chgData name="Mcclure, Ryan S" userId="9f6d58c9-b88b-4d9f-885f-bc434d9fc786" providerId="ADAL" clId="{A732A9BC-44F9-4A0C-B1A7-20800854E0C3}" dt="2019-06-17T23:14:26.271" v="2089" actId="20577"/>
        <pc:sldMkLst>
          <pc:docMk/>
          <pc:sldMk cId="2858258062" sldId="291"/>
        </pc:sldMkLst>
        <pc:spChg chg="mod">
          <ac:chgData name="Mcclure, Ryan S" userId="9f6d58c9-b88b-4d9f-885f-bc434d9fc786" providerId="ADAL" clId="{A732A9BC-44F9-4A0C-B1A7-20800854E0C3}" dt="2019-06-17T23:14:26.271" v="2089" actId="20577"/>
          <ac:spMkLst>
            <pc:docMk/>
            <pc:sldMk cId="2858258062" sldId="291"/>
            <ac:spMk id="4" creationId="{C84FF946-0FE5-4C5E-9389-EB88E5C910A5}"/>
          </ac:spMkLst>
        </pc:spChg>
        <pc:spChg chg="mod">
          <ac:chgData name="Mcclure, Ryan S" userId="9f6d58c9-b88b-4d9f-885f-bc434d9fc786" providerId="ADAL" clId="{A732A9BC-44F9-4A0C-B1A7-20800854E0C3}" dt="2019-06-17T23:14:10.717" v="2073" actId="20577"/>
          <ac:spMkLst>
            <pc:docMk/>
            <pc:sldMk cId="2858258062" sldId="291"/>
            <ac:spMk id="5" creationId="{9A53B2B3-97C8-430A-8158-C415FE9DEBFB}"/>
          </ac:spMkLst>
        </pc:spChg>
      </pc:sldChg>
      <pc:sldChg chg="modSp">
        <pc:chgData name="Mcclure, Ryan S" userId="9f6d58c9-b88b-4d9f-885f-bc434d9fc786" providerId="ADAL" clId="{A732A9BC-44F9-4A0C-B1A7-20800854E0C3}" dt="2019-06-17T23:22:51.818" v="2582" actId="113"/>
        <pc:sldMkLst>
          <pc:docMk/>
          <pc:sldMk cId="3236075708" sldId="292"/>
        </pc:sldMkLst>
        <pc:spChg chg="mod">
          <ac:chgData name="Mcclure, Ryan S" userId="9f6d58c9-b88b-4d9f-885f-bc434d9fc786" providerId="ADAL" clId="{A732A9BC-44F9-4A0C-B1A7-20800854E0C3}" dt="2019-06-17T23:18:15.039" v="2404" actId="20577"/>
          <ac:spMkLst>
            <pc:docMk/>
            <pc:sldMk cId="3236075708" sldId="292"/>
            <ac:spMk id="4" creationId="{C84FF946-0FE5-4C5E-9389-EB88E5C910A5}"/>
          </ac:spMkLst>
        </pc:spChg>
        <pc:spChg chg="mod">
          <ac:chgData name="Mcclure, Ryan S" userId="9f6d58c9-b88b-4d9f-885f-bc434d9fc786" providerId="ADAL" clId="{A732A9BC-44F9-4A0C-B1A7-20800854E0C3}" dt="2019-06-17T23:22:51.818" v="2582" actId="113"/>
          <ac:spMkLst>
            <pc:docMk/>
            <pc:sldMk cId="3236075708" sldId="292"/>
            <ac:spMk id="5" creationId="{9A53B2B3-97C8-430A-8158-C415FE9DEBF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Sheet1!$F$2:$F$32</c:f>
              <c:numCache>
                <c:formatCode>General</c:formatCode>
                <c:ptCount val="3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8</c:v>
                </c:pt>
                <c:pt idx="24">
                  <c:v>8</c:v>
                </c:pt>
                <c:pt idx="25">
                  <c:v>7</c:v>
                </c:pt>
                <c:pt idx="26">
                  <c:v>3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88-4000-8428-6A1963233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985200"/>
        <c:axId val="119307120"/>
      </c:lineChart>
      <c:catAx>
        <c:axId val="122985200"/>
        <c:scaling>
          <c:orientation val="minMax"/>
        </c:scaling>
        <c:delete val="1"/>
        <c:axPos val="b"/>
        <c:majorTickMark val="none"/>
        <c:minorTickMark val="none"/>
        <c:tickLblPos val="nextTo"/>
        <c:crossAx val="119307120"/>
        <c:crosses val="autoZero"/>
        <c:auto val="1"/>
        <c:lblAlgn val="ctr"/>
        <c:lblOffset val="100"/>
        <c:noMultiLvlLbl val="0"/>
      </c:catAx>
      <c:valAx>
        <c:axId val="119307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29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Set to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Sheet2!$F$2:$F$4</c:f>
              <c:strCache>
                <c:ptCount val="3"/>
                <c:pt idx="0">
                  <c:v>rRNA</c:v>
                </c:pt>
                <c:pt idx="1">
                  <c:v>tRNA</c:v>
                </c:pt>
                <c:pt idx="2">
                  <c:v>mRNA</c:v>
                </c:pt>
              </c:strCache>
            </c:strRef>
          </c:cat>
          <c:val>
            <c:numRef>
              <c:f>Sheet2!$G$2:$G$4</c:f>
              <c:numCache>
                <c:formatCode>General</c:formatCode>
                <c:ptCount val="3"/>
                <c:pt idx="0">
                  <c:v>5.666666666666667</c:v>
                </c:pt>
                <c:pt idx="1">
                  <c:v>16806.30909090909</c:v>
                </c:pt>
                <c:pt idx="2">
                  <c:v>334.81299524564184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0-4237-80D8-EEB21E9740AA}"/>
            </c:ext>
          </c:extLst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Set to 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Sheet2!$F$2:$F$4</c:f>
              <c:strCache>
                <c:ptCount val="3"/>
                <c:pt idx="0">
                  <c:v>rRNA</c:v>
                </c:pt>
                <c:pt idx="1">
                  <c:v>tRNA</c:v>
                </c:pt>
                <c:pt idx="2">
                  <c:v>mRNA</c:v>
                </c:pt>
              </c:strCache>
            </c:strRef>
          </c:cat>
          <c:val>
            <c:numRef>
              <c:f>Sheet2!$H$2:$H$4</c:f>
              <c:numCache>
                <c:formatCode>General</c:formatCode>
                <c:ptCount val="3"/>
                <c:pt idx="0">
                  <c:v>664458.83333333337</c:v>
                </c:pt>
                <c:pt idx="1">
                  <c:v>32173.890909090907</c:v>
                </c:pt>
                <c:pt idx="2">
                  <c:v>356.87163232963547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E0-4237-80D8-EEB21E97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9112688"/>
        <c:axId val="464282256"/>
      </c:barChart>
      <c:catAx>
        <c:axId val="64911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282256"/>
        <c:crosses val="autoZero"/>
        <c:auto val="1"/>
        <c:lblAlgn val="ctr"/>
        <c:lblOffset val="100"/>
        <c:noMultiLvlLbl val="0"/>
      </c:catAx>
      <c:valAx>
        <c:axId val="4642822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11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20,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dellab.org/cms/?page=trimmomatic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owtie-bio.sourceforge.net/bowtie2/index.shtml" TargetMode="External"/><Relationship Id="rId2" Type="http://schemas.openxmlformats.org/officeDocument/2006/relationships/hyperlink" Target="https://omictools.com/bfast-too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s.wellesley.edu/~btjaden/Rockhopper/" TargetMode="External"/><Relationship Id="rId4" Type="http://schemas.openxmlformats.org/officeDocument/2006/relationships/hyperlink" Target="http://bio-bwa.sourceforge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en/release_0.11.1/" TargetMode="External"/><Relationship Id="rId2" Type="http://schemas.openxmlformats.org/officeDocument/2006/relationships/hyperlink" Target="http://subread.sourceforge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s.wellesley.edu/~btjaden/Rockhopper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html/DESeq2.html" TargetMode="External"/><Relationship Id="rId2" Type="http://schemas.openxmlformats.org/officeDocument/2006/relationships/hyperlink" Target="http://cole-trapnell-lab.github.io/cufflinks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s.wellesley.edu/~btjaden/Rockhopper/" TargetMode="External"/><Relationship Id="rId4" Type="http://schemas.openxmlformats.org/officeDocument/2006/relationships/hyperlink" Target="https://bioconductor.org/packages/release/bioc/html/edgeR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Post Sequencing Transcriptomic Data QC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CD38E-3515-4F76-99F9-B0046D44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315200"/>
            <a:ext cx="453223" cy="457200"/>
          </a:xfrm>
        </p:spPr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Per base sequence content">
            <a:extLst>
              <a:ext uri="{FF2B5EF4-FFF2-40B4-BE49-F238E27FC236}">
                <a16:creationId xmlns:a16="http://schemas.microsoft.com/office/drawing/2014/main" id="{01A1FF87-9F44-4123-84D5-D26E6AB6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07" y="1711194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9ED9D5-408B-4E41-A1BC-D23FA3DD3EC3}"/>
              </a:ext>
            </a:extLst>
          </p:cNvPr>
          <p:cNvSpPr txBox="1"/>
          <p:nvPr/>
        </p:nvSpPr>
        <p:spPr>
          <a:xfrm>
            <a:off x="4631245" y="346206"/>
            <a:ext cx="6761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Identity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1837-8D72-4A7C-A4CF-F3B6B7EAC856}"/>
              </a:ext>
            </a:extLst>
          </p:cNvPr>
          <p:cNvSpPr txBox="1"/>
          <p:nvPr/>
        </p:nvSpPr>
        <p:spPr>
          <a:xfrm>
            <a:off x="1231614" y="1832633"/>
            <a:ext cx="457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 Interpretation of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FastQC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critical!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7C51A-9E44-4B1C-8A72-915D5F7C145E}"/>
              </a:ext>
            </a:extLst>
          </p:cNvPr>
          <p:cNvSpPr/>
          <p:nvPr/>
        </p:nvSpPr>
        <p:spPr>
          <a:xfrm>
            <a:off x="1148570" y="3657600"/>
            <a:ext cx="48935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Libraries made from random hexamer primers will not pass this module.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Nearly all RNA-Seq libraries will fail this module because of this bias, but this is not a problem which can be fixed by processing, and it doesn't seem to adversely affect the ability to measure expression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FastQC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E31E8-F972-4EDA-BB2E-724A26D0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 descr="Sequence length distribution">
            <a:extLst>
              <a:ext uri="{FF2B5EF4-FFF2-40B4-BE49-F238E27FC236}">
                <a16:creationId xmlns:a16="http://schemas.microsoft.com/office/drawing/2014/main" id="{3E1912C8-F21D-4AD0-A09C-C6822DAC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72" y="197701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0BF46-412B-48B7-8E56-8E9F09F5C48A}"/>
              </a:ext>
            </a:extLst>
          </p:cNvPr>
          <p:cNvSpPr txBox="1"/>
          <p:nvPr/>
        </p:nvSpPr>
        <p:spPr>
          <a:xfrm>
            <a:off x="4631245" y="346206"/>
            <a:ext cx="6657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Read Length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FC14-56F4-4971-A097-94BDCB22DAA3}"/>
              </a:ext>
            </a:extLst>
          </p:cNvPr>
          <p:cNvSpPr txBox="1"/>
          <p:nvPr/>
        </p:nvSpPr>
        <p:spPr>
          <a:xfrm>
            <a:off x="1346479" y="3526971"/>
            <a:ext cx="3918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Almost always passes the first time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Best to look after trimming</a:t>
            </a:r>
          </a:p>
        </p:txBody>
      </p:sp>
    </p:spTree>
    <p:extLst>
      <p:ext uri="{BB962C8B-B14F-4D97-AF65-F5344CB8AC3E}">
        <p14:creationId xmlns:p14="http://schemas.microsoft.com/office/powerpoint/2010/main" val="10252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4CE46-6E0B-499F-B68D-212EC321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170" name="Picture 2" descr="Duplication level graph">
            <a:extLst>
              <a:ext uri="{FF2B5EF4-FFF2-40B4-BE49-F238E27FC236}">
                <a16:creationId xmlns:a16="http://schemas.microsoft.com/office/drawing/2014/main" id="{4BF9F6D6-6C54-42D9-B5B3-8EA69606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48" y="20574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000513-C9FE-4B17-AEC7-CB37FDA2A3D8}"/>
              </a:ext>
            </a:extLst>
          </p:cNvPr>
          <p:cNvSpPr txBox="1"/>
          <p:nvPr/>
        </p:nvSpPr>
        <p:spPr>
          <a:xfrm>
            <a:off x="4631245" y="346206"/>
            <a:ext cx="8372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Duplication Levels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0641D-28DD-46BD-B1CB-CA3A919535F5}"/>
              </a:ext>
            </a:extLst>
          </p:cNvPr>
          <p:cNvSpPr txBox="1"/>
          <p:nvPr/>
        </p:nvSpPr>
        <p:spPr>
          <a:xfrm>
            <a:off x="1131131" y="2081330"/>
            <a:ext cx="457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 Interpretation of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FastQC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critical!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0B0AD-9C61-4113-87E4-65A018D64BC9}"/>
              </a:ext>
            </a:extLst>
          </p:cNvPr>
          <p:cNvSpPr txBox="1"/>
          <p:nvPr/>
        </p:nvSpPr>
        <p:spPr>
          <a:xfrm>
            <a:off x="1202453" y="3570035"/>
            <a:ext cx="4039148" cy="484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Some RNA-seq data will certainly show significant duplication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1869 </a:t>
            </a:r>
            <a:r>
              <a:rPr lang="en-US" dirty="0" err="1">
                <a:solidFill>
                  <a:srgbClr val="000000"/>
                </a:solidFill>
              </a:rPr>
              <a:t>nucs</a:t>
            </a:r>
            <a:r>
              <a:rPr lang="en-US" dirty="0">
                <a:solidFill>
                  <a:srgbClr val="000000"/>
                </a:solidFill>
              </a:rPr>
              <a:t>: length of 18s gene</a:t>
            </a:r>
          </a:p>
          <a:p>
            <a:r>
              <a:rPr lang="en-US" dirty="0">
                <a:solidFill>
                  <a:srgbClr val="000000"/>
                </a:solidFill>
              </a:rPr>
              <a:t>50 million reads</a:t>
            </a:r>
          </a:p>
          <a:p>
            <a:r>
              <a:rPr lang="en-US" dirty="0">
                <a:solidFill>
                  <a:srgbClr val="000000"/>
                </a:solidFill>
              </a:rPr>
              <a:t>20% rRNA (10 million reads)</a:t>
            </a:r>
          </a:p>
          <a:p>
            <a:r>
              <a:rPr lang="en-US" dirty="0">
                <a:solidFill>
                  <a:srgbClr val="000000"/>
                </a:solidFill>
              </a:rPr>
              <a:t>Half are 18s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An 1869 region is sequenced 5 million times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~2700 duplicates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65DE2-A2B0-4F33-8C11-8E3AEFF64D3B}"/>
              </a:ext>
            </a:extLst>
          </p:cNvPr>
          <p:cNvSpPr txBox="1"/>
          <p:nvPr/>
        </p:nvSpPr>
        <p:spPr>
          <a:xfrm>
            <a:off x="1296237" y="4475095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E246-4609-4466-96E1-FCD7DB437BCE}"/>
              </a:ext>
            </a:extLst>
          </p:cNvPr>
          <p:cNvSpPr txBox="1"/>
          <p:nvPr/>
        </p:nvSpPr>
        <p:spPr>
          <a:xfrm rot="16200000">
            <a:off x="4383805" y="4897770"/>
            <a:ext cx="23230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Percent of Reads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BAABB-7369-4DE0-8AA2-21C55656B458}"/>
              </a:ext>
            </a:extLst>
          </p:cNvPr>
          <p:cNvCxnSpPr>
            <a:cxnSpLocks/>
          </p:cNvCxnSpPr>
          <p:nvPr/>
        </p:nvCxnSpPr>
        <p:spPr>
          <a:xfrm>
            <a:off x="4250453" y="7882931"/>
            <a:ext cx="80788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05AA9-1615-4BEB-B47E-1A5054E32364}"/>
              </a:ext>
            </a:extLst>
          </p:cNvPr>
          <p:cNvCxnSpPr>
            <a:cxnSpLocks/>
          </p:cNvCxnSpPr>
          <p:nvPr/>
        </p:nvCxnSpPr>
        <p:spPr>
          <a:xfrm flipV="1">
            <a:off x="12329334" y="7465926"/>
            <a:ext cx="0" cy="417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77525-46D5-4A49-A0BC-E56106F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58065-D366-400B-9854-BFCEA101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07" y="1853815"/>
            <a:ext cx="9191625" cy="2466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00706-8102-46A9-B8E8-F2DBF8AF02C7}"/>
              </a:ext>
            </a:extLst>
          </p:cNvPr>
          <p:cNvSpPr txBox="1"/>
          <p:nvPr/>
        </p:nvSpPr>
        <p:spPr>
          <a:xfrm>
            <a:off x="2937049" y="416544"/>
            <a:ext cx="11283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Overrepresented Sequences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AF663-8FA8-4B6A-BDBF-BF72DE7C339F}"/>
              </a:ext>
            </a:extLst>
          </p:cNvPr>
          <p:cNvSpPr txBox="1"/>
          <p:nvPr/>
        </p:nvSpPr>
        <p:spPr>
          <a:xfrm>
            <a:off x="1979525" y="4927064"/>
            <a:ext cx="1100294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Good for identifying possible adaptor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Can identify other odd sequences that can be dropped (e.g. AAAAAAAAAAAAAAAA)</a:t>
            </a:r>
          </a:p>
        </p:txBody>
      </p:sp>
    </p:spTree>
    <p:extLst>
      <p:ext uri="{BB962C8B-B14F-4D97-AF65-F5344CB8AC3E}">
        <p14:creationId xmlns:p14="http://schemas.microsoft.com/office/powerpoint/2010/main" val="39680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79C110-6005-4F52-B375-6E56639E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4" name="Picture 2" descr="Adapter graph">
            <a:extLst>
              <a:ext uri="{FF2B5EF4-FFF2-40B4-BE49-F238E27FC236}">
                <a16:creationId xmlns:a16="http://schemas.microsoft.com/office/drawing/2014/main" id="{872A6A43-EE29-4E42-88D8-DC7DEC53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41" y="20574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DBD48-11C3-4759-B920-4D80520E049E}"/>
              </a:ext>
            </a:extLst>
          </p:cNvPr>
          <p:cNvSpPr txBox="1"/>
          <p:nvPr/>
        </p:nvSpPr>
        <p:spPr>
          <a:xfrm>
            <a:off x="4993178" y="602439"/>
            <a:ext cx="5605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Adaptors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246EE-51C5-45BA-9BF9-0A3E5ECF59D2}"/>
              </a:ext>
            </a:extLst>
          </p:cNvPr>
          <p:cNvSpPr txBox="1"/>
          <p:nvPr/>
        </p:nvSpPr>
        <p:spPr>
          <a:xfrm>
            <a:off x="1075174" y="3396343"/>
            <a:ext cx="3938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Adaptors, if found, </a:t>
            </a:r>
          </a:p>
          <a:p>
            <a:r>
              <a:rPr lang="en-US" sz="3200" b="1" dirty="0">
                <a:solidFill>
                  <a:srgbClr val="000000"/>
                </a:solidFill>
              </a:rPr>
              <a:t>can be removed</a:t>
            </a:r>
          </a:p>
        </p:txBody>
      </p:sp>
    </p:spTree>
    <p:extLst>
      <p:ext uri="{BB962C8B-B14F-4D97-AF65-F5344CB8AC3E}">
        <p14:creationId xmlns:p14="http://schemas.microsoft.com/office/powerpoint/2010/main" val="11400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E6B7B-39C4-4CDF-912D-CA717E7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7E0D7-0335-48AB-8E27-9D7FFB3E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66" y="2812439"/>
            <a:ext cx="10515600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3D8B4-A6DC-4508-A6F9-B8EDE011318A}"/>
              </a:ext>
            </a:extLst>
          </p:cNvPr>
          <p:cNvSpPr txBox="1"/>
          <p:nvPr/>
        </p:nvSpPr>
        <p:spPr>
          <a:xfrm>
            <a:off x="4681679" y="411520"/>
            <a:ext cx="6654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Post QC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8BA82-AE9C-49B9-8C89-B58F9A52381A}"/>
              </a:ext>
            </a:extLst>
          </p:cNvPr>
          <p:cNvSpPr txBox="1"/>
          <p:nvPr/>
        </p:nvSpPr>
        <p:spPr>
          <a:xfrm>
            <a:off x="2266594" y="1791993"/>
            <a:ext cx="1172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Trimming reads that show low quality or adaptor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9F44F-81ED-4242-8E46-68233B248F36}"/>
              </a:ext>
            </a:extLst>
          </p:cNvPr>
          <p:cNvSpPr/>
          <p:nvPr/>
        </p:nvSpPr>
        <p:spPr>
          <a:xfrm>
            <a:off x="3864104" y="6072629"/>
            <a:ext cx="629928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http://www.usadellab.org/cms/?page=trimmomatic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0F5FC-5CF1-47F3-B72B-340DE990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2A359-629B-4F21-93FA-CB91B11A8326}"/>
              </a:ext>
            </a:extLst>
          </p:cNvPr>
          <p:cNvSpPr txBox="1"/>
          <p:nvPr/>
        </p:nvSpPr>
        <p:spPr>
          <a:xfrm>
            <a:off x="3444383" y="3622390"/>
            <a:ext cx="58528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ACGTCAGCTGACCGTACCGTAGGACCCCAGCTCA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83CD2-FFB2-44FC-8C69-AD5762F7B151}"/>
              </a:ext>
            </a:extLst>
          </p:cNvPr>
          <p:cNvSpPr txBox="1"/>
          <p:nvPr/>
        </p:nvSpPr>
        <p:spPr>
          <a:xfrm>
            <a:off x="1364374" y="3019492"/>
            <a:ext cx="331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 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4D414-3128-4EC8-BCDC-C27AF38B30F2}"/>
              </a:ext>
            </a:extLst>
          </p:cNvPr>
          <p:cNvSpPr txBox="1"/>
          <p:nvPr/>
        </p:nvSpPr>
        <p:spPr>
          <a:xfrm>
            <a:off x="3333570" y="7029556"/>
            <a:ext cx="70198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ACGTCAGCTGACCGTACCGTAGGACCCCAGCTCA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ACCTGGA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4053525-6B46-461A-8C91-71A170CCA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087875"/>
              </p:ext>
            </p:extLst>
          </p:nvPr>
        </p:nvGraphicFramePr>
        <p:xfrm>
          <a:off x="3333570" y="3622390"/>
          <a:ext cx="59636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5CF74-2655-4CA8-B43F-B4F72AD36C5C}"/>
              </a:ext>
            </a:extLst>
          </p:cNvPr>
          <p:cNvSpPr txBox="1"/>
          <p:nvPr/>
        </p:nvSpPr>
        <p:spPr>
          <a:xfrm rot="16200000">
            <a:off x="2587291" y="4781624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Quality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B2D175-F9E9-4A97-A5CA-48F06ACA4F02}"/>
              </a:ext>
            </a:extLst>
          </p:cNvPr>
          <p:cNvCxnSpPr/>
          <p:nvPr/>
        </p:nvCxnSpPr>
        <p:spPr>
          <a:xfrm>
            <a:off x="7644594" y="3129464"/>
            <a:ext cx="0" cy="502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1FE854-AAF2-42E2-8394-51BC5AA9C0A8}"/>
              </a:ext>
            </a:extLst>
          </p:cNvPr>
          <p:cNvCxnSpPr/>
          <p:nvPr/>
        </p:nvCxnSpPr>
        <p:spPr>
          <a:xfrm>
            <a:off x="7644594" y="3129464"/>
            <a:ext cx="2582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4E366C-A2AC-441D-9836-4154BC38DBAB}"/>
              </a:ext>
            </a:extLst>
          </p:cNvPr>
          <p:cNvSpPr txBox="1"/>
          <p:nvPr/>
        </p:nvSpPr>
        <p:spPr>
          <a:xfrm>
            <a:off x="10227020" y="2825592"/>
            <a:ext cx="1407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Trim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88D23-9D9D-4D41-8549-29E1846668D2}"/>
              </a:ext>
            </a:extLst>
          </p:cNvPr>
          <p:cNvSpPr txBox="1"/>
          <p:nvPr/>
        </p:nvSpPr>
        <p:spPr>
          <a:xfrm>
            <a:off x="5017456" y="408275"/>
            <a:ext cx="4977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Trimming Reads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5B6350-C067-40C3-9378-5C0653487459}"/>
              </a:ext>
            </a:extLst>
          </p:cNvPr>
          <p:cNvSpPr txBox="1"/>
          <p:nvPr/>
        </p:nvSpPr>
        <p:spPr>
          <a:xfrm>
            <a:off x="3172802" y="57154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B2A1A-0AB3-4556-8848-592A59E4B19B}"/>
              </a:ext>
            </a:extLst>
          </p:cNvPr>
          <p:cNvSpPr txBox="1"/>
          <p:nvPr/>
        </p:nvSpPr>
        <p:spPr>
          <a:xfrm>
            <a:off x="3160827" y="400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EAD68-3A21-427C-9378-85E9FF74152C}"/>
              </a:ext>
            </a:extLst>
          </p:cNvPr>
          <p:cNvSpPr txBox="1"/>
          <p:nvPr/>
        </p:nvSpPr>
        <p:spPr>
          <a:xfrm>
            <a:off x="8946260" y="7396594"/>
            <a:ext cx="28143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Illumina Adaptor Seq.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42F14F-A6A0-4AC6-BB67-246E5697B22C}"/>
              </a:ext>
            </a:extLst>
          </p:cNvPr>
          <p:cNvCxnSpPr/>
          <p:nvPr/>
        </p:nvCxnSpPr>
        <p:spPr>
          <a:xfrm>
            <a:off x="9028219" y="6640432"/>
            <a:ext cx="0" cy="502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8C54CA-A978-4F42-BE7A-6306726E5ED5}"/>
              </a:ext>
            </a:extLst>
          </p:cNvPr>
          <p:cNvCxnSpPr/>
          <p:nvPr/>
        </p:nvCxnSpPr>
        <p:spPr>
          <a:xfrm>
            <a:off x="9028219" y="6640432"/>
            <a:ext cx="2582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0BC4F-E93D-4695-A09B-45EB18370DAA}"/>
              </a:ext>
            </a:extLst>
          </p:cNvPr>
          <p:cNvSpPr txBox="1"/>
          <p:nvPr/>
        </p:nvSpPr>
        <p:spPr>
          <a:xfrm>
            <a:off x="11610645" y="6336560"/>
            <a:ext cx="1407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Trim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39D56-C327-4EC4-964D-D173C791CF67}"/>
              </a:ext>
            </a:extLst>
          </p:cNvPr>
          <p:cNvSpPr txBox="1"/>
          <p:nvPr/>
        </p:nvSpPr>
        <p:spPr>
          <a:xfrm>
            <a:off x="2065627" y="1561053"/>
            <a:ext cx="1172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Trim reads if the quality dips near the end of the read OR</a:t>
            </a:r>
          </a:p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Adaptor sequences are present in the 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E8486D-82B8-4A7F-A03A-D1D4CE00E806}"/>
              </a:ext>
            </a:extLst>
          </p:cNvPr>
          <p:cNvSpPr txBox="1"/>
          <p:nvPr/>
        </p:nvSpPr>
        <p:spPr>
          <a:xfrm>
            <a:off x="1241095" y="3588718"/>
            <a:ext cx="1781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Quality Issue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11846-9D23-440E-BCC8-D42CA66B6573}"/>
              </a:ext>
            </a:extLst>
          </p:cNvPr>
          <p:cNvSpPr txBox="1"/>
          <p:nvPr/>
        </p:nvSpPr>
        <p:spPr>
          <a:xfrm>
            <a:off x="1280937" y="7029556"/>
            <a:ext cx="18918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Adaptor Issue</a:t>
            </a:r>
          </a:p>
        </p:txBody>
      </p:sp>
    </p:spTree>
    <p:extLst>
      <p:ext uri="{BB962C8B-B14F-4D97-AF65-F5344CB8AC3E}">
        <p14:creationId xmlns:p14="http://schemas.microsoft.com/office/powerpoint/2010/main" val="32556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81CFB-8041-44B3-A451-8B956A49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165F7-550A-41D7-B2F5-814F9CE3AF92}"/>
              </a:ext>
            </a:extLst>
          </p:cNvPr>
          <p:cNvSpPr/>
          <p:nvPr/>
        </p:nvSpPr>
        <p:spPr>
          <a:xfrm>
            <a:off x="1418146" y="3938019"/>
            <a:ext cx="13022664" cy="1271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 –jar trimmomatic-0.36.jar SE –phred33 &lt;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input_sample_name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&gt;.fastq &lt;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output_sample_name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&gt;_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Trim_LT.fastq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ILLUMINACLIP: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TruSeq2-LT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.fa:2:30:10 </a:t>
            </a:r>
            <a:r>
              <a:rPr lang="en-US" sz="240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LEADING:25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TRAILING:25</a:t>
            </a:r>
            <a:endParaRPr lang="en-US" sz="4000" dirty="0">
              <a:solidFill>
                <a:srgbClr val="000000"/>
              </a:solidFill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0E985-933C-4545-BCDF-7D75E220939A}"/>
              </a:ext>
            </a:extLst>
          </p:cNvPr>
          <p:cNvSpPr txBox="1"/>
          <p:nvPr/>
        </p:nvSpPr>
        <p:spPr>
          <a:xfrm>
            <a:off x="3399671" y="681048"/>
            <a:ext cx="9531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Trimming Reads: The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3FC47-0A2B-47C2-804A-A0905E92632D}"/>
              </a:ext>
            </a:extLst>
          </p:cNvPr>
          <p:cNvSpPr txBox="1"/>
          <p:nvPr/>
        </p:nvSpPr>
        <p:spPr>
          <a:xfrm>
            <a:off x="2038810" y="1988481"/>
            <a:ext cx="1172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Trim reads if the quality dips near the end of the read OR</a:t>
            </a:r>
          </a:p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Adaptor sequences are present in the 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E633-3F24-40D2-A2DB-C32AEDB4DA29}"/>
              </a:ext>
            </a:extLst>
          </p:cNvPr>
          <p:cNvSpPr txBox="1"/>
          <p:nvPr/>
        </p:nvSpPr>
        <p:spPr>
          <a:xfrm>
            <a:off x="9528597" y="4997091"/>
            <a:ext cx="46923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Adaptor sequence you want trimmed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61D1A-78CB-4803-9D51-9A15D637A76C}"/>
              </a:ext>
            </a:extLst>
          </p:cNvPr>
          <p:cNvSpPr txBox="1"/>
          <p:nvPr/>
        </p:nvSpPr>
        <p:spPr>
          <a:xfrm>
            <a:off x="1170044" y="5746300"/>
            <a:ext cx="2356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</a:rPr>
              <a:t>Nucleotides at the BEGINNING of the read below this quality score will be trimmed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0FCFC-5B5D-4D80-ADCA-0040188B17CF}"/>
              </a:ext>
            </a:extLst>
          </p:cNvPr>
          <p:cNvSpPr txBox="1"/>
          <p:nvPr/>
        </p:nvSpPr>
        <p:spPr>
          <a:xfrm>
            <a:off x="3832586" y="5746300"/>
            <a:ext cx="265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</a:rPr>
              <a:t>Nucleotides at the END of the read below this quality score will be trimmed</a:t>
            </a:r>
          </a:p>
        </p:txBody>
      </p:sp>
    </p:spTree>
    <p:extLst>
      <p:ext uri="{BB962C8B-B14F-4D97-AF65-F5344CB8AC3E}">
        <p14:creationId xmlns:p14="http://schemas.microsoft.com/office/powerpoint/2010/main" val="14458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54594"/>
            <a:ext cx="4572000" cy="2813538"/>
          </a:xfrm>
        </p:spPr>
        <p:txBody>
          <a:bodyPr/>
          <a:lstStyle/>
          <a:p>
            <a:pPr algn="ctr"/>
            <a:r>
              <a:rPr lang="en-US" dirty="0"/>
              <a:t>RNA-Seq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6ADA4-C567-4DC7-9BCE-BC4BF583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16D-15DA-46F8-8D45-FD6B699C1CE2}"/>
              </a:ext>
            </a:extLst>
          </p:cNvPr>
          <p:cNvSpPr txBox="1"/>
          <p:nvPr/>
        </p:nvSpPr>
        <p:spPr>
          <a:xfrm>
            <a:off x="3516922" y="425285"/>
            <a:ext cx="994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Overview of RNA-seq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49A37-EE5C-45A4-9FE6-675F17B6DC3F}"/>
              </a:ext>
            </a:extLst>
          </p:cNvPr>
          <p:cNvSpPr txBox="1"/>
          <p:nvPr/>
        </p:nvSpPr>
        <p:spPr>
          <a:xfrm>
            <a:off x="1507253" y="1630025"/>
            <a:ext cx="1277145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Three Main Steps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Alignment of fastq reads to a reference genome (</a:t>
            </a:r>
            <a:r>
              <a:rPr lang="en-US" sz="2800" b="1" dirty="0">
                <a:solidFill>
                  <a:schemeClr val="accent1"/>
                </a:solidFill>
              </a:rPr>
              <a:t>Alignment</a:t>
            </a:r>
            <a:r>
              <a:rPr lang="en-US" sz="2800" dirty="0"/>
              <a:t>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Each read is matched to the genome at a specific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Aligned reads are assigned to genes (</a:t>
            </a:r>
            <a:r>
              <a:rPr lang="en-US" sz="2800" b="1" dirty="0">
                <a:solidFill>
                  <a:schemeClr val="accent1"/>
                </a:solidFill>
              </a:rPr>
              <a:t>Counting</a:t>
            </a:r>
            <a:r>
              <a:rPr lang="en-US" sz="2800" dirty="0"/>
              <a:t>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 file contains start and stop sites for genes, this is used to determine how many reads aligned to each gene</a:t>
            </a:r>
            <a:r>
              <a:rPr lang="en-US" sz="2400" dirty="0"/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Normalization of reads between RNA-seq datasets (</a:t>
            </a:r>
            <a:r>
              <a:rPr lang="en-US" sz="2800" b="1" dirty="0">
                <a:solidFill>
                  <a:schemeClr val="accent1"/>
                </a:solidFill>
              </a:rPr>
              <a:t>Normalization</a:t>
            </a:r>
            <a:r>
              <a:rPr lang="en-US" sz="2800" dirty="0"/>
              <a:t>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Differences between runs can be accounted for to better understand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0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809E7-6E2E-4F49-9E7C-20962F9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80315-45E9-4638-98CE-6B683557CEBC}"/>
              </a:ext>
            </a:extLst>
          </p:cNvPr>
          <p:cNvSpPr txBox="1"/>
          <p:nvPr/>
        </p:nvSpPr>
        <p:spPr>
          <a:xfrm>
            <a:off x="3818373" y="423658"/>
            <a:ext cx="891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RNA-seq Data Quality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9E8F8-BF05-4753-83A5-1F12542F3EBA}"/>
              </a:ext>
            </a:extLst>
          </p:cNvPr>
          <p:cNvSpPr txBox="1"/>
          <p:nvPr/>
        </p:nvSpPr>
        <p:spPr>
          <a:xfrm>
            <a:off x="1507253" y="1630025"/>
            <a:ext cx="1277145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Data QC for Transcriptomic Data?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Examining quality of sequencing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How confident is the machine in the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Examining the length of the reads in the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How long are the reads, does that match what we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Determining the duplication level of reads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How many times are certain reads found over and 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Identifying if adaptor sequences are parts of reads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Were inserts too short?  Did the machine sequence all the way into the adaptor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Most of these problems can be fixed through filtering the data.</a:t>
            </a:r>
          </a:p>
        </p:txBody>
      </p:sp>
    </p:spTree>
    <p:extLst>
      <p:ext uri="{BB962C8B-B14F-4D97-AF65-F5344CB8AC3E}">
        <p14:creationId xmlns:p14="http://schemas.microsoft.com/office/powerpoint/2010/main" val="12612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C3EBE-E5BE-482C-AF2A-5BCE49F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FF946-0FE5-4C5E-9389-EB88E5C910A5}"/>
              </a:ext>
            </a:extLst>
          </p:cNvPr>
          <p:cNvSpPr txBox="1"/>
          <p:nvPr/>
        </p:nvSpPr>
        <p:spPr>
          <a:xfrm>
            <a:off x="6501283" y="305544"/>
            <a:ext cx="3196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Alignment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3B2B3-97C8-430A-8158-C415FE9DEBFB}"/>
              </a:ext>
            </a:extLst>
          </p:cNvPr>
          <p:cNvSpPr txBox="1"/>
          <p:nvPr/>
        </p:nvSpPr>
        <p:spPr>
          <a:xfrm>
            <a:off x="1449452" y="1630025"/>
            <a:ext cx="12771455" cy="596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Programs</a:t>
            </a:r>
          </a:p>
          <a:p>
            <a:endParaRPr lang="en-US" sz="3200" dirty="0"/>
          </a:p>
          <a:p>
            <a:r>
              <a:rPr lang="en-US" sz="2400" b="1" dirty="0"/>
              <a:t>BFAST </a:t>
            </a:r>
            <a:r>
              <a:rPr lang="en-US" sz="2400" dirty="0"/>
              <a:t>Good for working with lots of SNPs or errors</a:t>
            </a:r>
          </a:p>
          <a:p>
            <a:r>
              <a:rPr lang="en-US" sz="2400" dirty="0">
                <a:hlinkClick r:id="rId2"/>
              </a:rPr>
              <a:t>https://omictools.com/bfast-tool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Bowtie2</a:t>
            </a:r>
            <a:r>
              <a:rPr lang="en-US" sz="2400" dirty="0"/>
              <a:t> Good for longer reads (up to 1000s of nucleotides)</a:t>
            </a:r>
          </a:p>
          <a:p>
            <a:r>
              <a:rPr lang="en-US" sz="2400" dirty="0">
                <a:hlinkClick r:id="rId3"/>
              </a:rPr>
              <a:t>http://bowtie-bio.sourceforge.net/bowtie2/index.shtml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Burrows-Wheeler Aligner (BWA)</a:t>
            </a:r>
            <a:r>
              <a:rPr lang="en-US" sz="2400" dirty="0"/>
              <a:t> Good for short reads (50-150 bp)</a:t>
            </a:r>
          </a:p>
          <a:p>
            <a:r>
              <a:rPr lang="en-US" sz="2400" dirty="0">
                <a:hlinkClick r:id="rId4"/>
              </a:rPr>
              <a:t>http://bio-bwa.sourceforge.net/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Rockhopper:  </a:t>
            </a:r>
            <a:r>
              <a:rPr lang="en-US" sz="2400" dirty="0"/>
              <a:t>Good for alignment of bacterial and other prokaryotic data, GUI</a:t>
            </a:r>
          </a:p>
          <a:p>
            <a:r>
              <a:rPr lang="en-US" sz="2400" dirty="0">
                <a:hlinkClick r:id="rId5"/>
              </a:rPr>
              <a:t>https://cs.wellesley.edu/~btjaden/Rockhopper/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10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38F24-BADA-44F8-A7E4-57119AAA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D05F7-25B3-447F-A0C4-FD58F02BD08F}"/>
              </a:ext>
            </a:extLst>
          </p:cNvPr>
          <p:cNvSpPr txBox="1"/>
          <p:nvPr/>
        </p:nvSpPr>
        <p:spPr>
          <a:xfrm>
            <a:off x="6172744" y="305544"/>
            <a:ext cx="3196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554FE-CD6F-4027-838E-6D2EA5323DDD}"/>
              </a:ext>
            </a:extLst>
          </p:cNvPr>
          <p:cNvSpPr txBox="1"/>
          <p:nvPr/>
        </p:nvSpPr>
        <p:spPr>
          <a:xfrm>
            <a:off x="2141566" y="2964263"/>
            <a:ext cx="13997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Fastq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6AA31-CBA9-4E70-A336-75DE0F814CEA}"/>
              </a:ext>
            </a:extLst>
          </p:cNvPr>
          <p:cNvSpPr txBox="1"/>
          <p:nvPr/>
        </p:nvSpPr>
        <p:spPr>
          <a:xfrm>
            <a:off x="4955103" y="2952864"/>
            <a:ext cx="12458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93781-24A8-4B83-A2D3-152610D1B915}"/>
              </a:ext>
            </a:extLst>
          </p:cNvPr>
          <p:cNvSpPr txBox="1"/>
          <p:nvPr/>
        </p:nvSpPr>
        <p:spPr>
          <a:xfrm>
            <a:off x="8654860" y="2952864"/>
            <a:ext cx="4721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Alignment Map (SAM)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315A0-6383-4099-A02C-B8218C74EAD4}"/>
              </a:ext>
            </a:extLst>
          </p:cNvPr>
          <p:cNvSpPr txBox="1"/>
          <p:nvPr/>
        </p:nvSpPr>
        <p:spPr>
          <a:xfrm>
            <a:off x="1197020" y="3419141"/>
            <a:ext cx="244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RCA347587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actgatcgaccggtac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hsanbvubndBvnfhdfunrr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3FDC1-0970-42B0-8B14-221CF71F185B}"/>
              </a:ext>
            </a:extLst>
          </p:cNvPr>
          <p:cNvSpPr txBox="1"/>
          <p:nvPr/>
        </p:nvSpPr>
        <p:spPr>
          <a:xfrm>
            <a:off x="4884764" y="3459334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actgatccgtacgctcagctgaccgtaccgtagccgtgaccgtgtagatgctacgctaccgtaccggccagctgaccgtac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9FF87-4EB0-4897-9BE5-ECD725E6446A}"/>
              </a:ext>
            </a:extLst>
          </p:cNvPr>
          <p:cNvSpPr txBox="1"/>
          <p:nvPr/>
        </p:nvSpPr>
        <p:spPr>
          <a:xfrm>
            <a:off x="4287226" y="3542251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BA3F6-0475-4ADB-837E-F64B705E5E6B}"/>
              </a:ext>
            </a:extLst>
          </p:cNvPr>
          <p:cNvSpPr txBox="1"/>
          <p:nvPr/>
        </p:nvSpPr>
        <p:spPr>
          <a:xfrm>
            <a:off x="7306276" y="345933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665EA-63EF-4DE2-8381-2782B080F495}"/>
              </a:ext>
            </a:extLst>
          </p:cNvPr>
          <p:cNvSpPr/>
          <p:nvPr/>
        </p:nvSpPr>
        <p:spPr>
          <a:xfrm>
            <a:off x="7889888" y="3588417"/>
            <a:ext cx="6319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RCA347587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99 ref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8M2I4M1D3M = 37 39 </a:t>
            </a:r>
          </a:p>
          <a:p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actgatcgaccggtac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02903-A762-4A0F-95D2-52323225E663}"/>
              </a:ext>
            </a:extLst>
          </p:cNvPr>
          <p:cNvSpPr txBox="1"/>
          <p:nvPr/>
        </p:nvSpPr>
        <p:spPr>
          <a:xfrm>
            <a:off x="7424211" y="4740393"/>
            <a:ext cx="1662635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Read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FAA26-CDA1-43F4-8DD8-69932371A910}"/>
              </a:ext>
            </a:extLst>
          </p:cNvPr>
          <p:cNvSpPr txBox="1"/>
          <p:nvPr/>
        </p:nvSpPr>
        <p:spPr>
          <a:xfrm>
            <a:off x="9161409" y="4740393"/>
            <a:ext cx="846707" cy="4247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6CD3C-5F83-464C-B596-E42DFB9E0C43}"/>
              </a:ext>
            </a:extLst>
          </p:cNvPr>
          <p:cNvSpPr txBox="1"/>
          <p:nvPr/>
        </p:nvSpPr>
        <p:spPr>
          <a:xfrm>
            <a:off x="10082679" y="4740393"/>
            <a:ext cx="1737198" cy="1089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Genomic Position of Read 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4B8CB-FAC5-4DAB-A5C9-A3D0B4D35F45}"/>
              </a:ext>
            </a:extLst>
          </p:cNvPr>
          <p:cNvSpPr txBox="1"/>
          <p:nvPr/>
        </p:nvSpPr>
        <p:spPr>
          <a:xfrm>
            <a:off x="11819877" y="4740393"/>
            <a:ext cx="2627642" cy="4247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Quality of alignment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1F122-9223-4AB7-BE90-CB0EFB0C1F80}"/>
              </a:ext>
            </a:extLst>
          </p:cNvPr>
          <p:cNvCxnSpPr/>
          <p:nvPr/>
        </p:nvCxnSpPr>
        <p:spPr>
          <a:xfrm flipV="1">
            <a:off x="7627965" y="3798276"/>
            <a:ext cx="341644" cy="75362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A010F1-1A6D-4B34-A8DE-72880A85E6E2}"/>
              </a:ext>
            </a:extLst>
          </p:cNvPr>
          <p:cNvCxnSpPr/>
          <p:nvPr/>
        </p:nvCxnSpPr>
        <p:spPr>
          <a:xfrm flipH="1" flipV="1">
            <a:off x="9086846" y="4111637"/>
            <a:ext cx="490500" cy="51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E964F4-6909-44EC-B401-700997E28033}"/>
              </a:ext>
            </a:extLst>
          </p:cNvPr>
          <p:cNvCxnSpPr/>
          <p:nvPr/>
        </p:nvCxnSpPr>
        <p:spPr>
          <a:xfrm flipH="1" flipV="1">
            <a:off x="9933553" y="3798276"/>
            <a:ext cx="982093" cy="83658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DB90FD-645B-41C3-BE05-5EE30D8DD27B}"/>
              </a:ext>
            </a:extLst>
          </p:cNvPr>
          <p:cNvCxnSpPr/>
          <p:nvPr/>
        </p:nvCxnSpPr>
        <p:spPr>
          <a:xfrm flipH="1" flipV="1">
            <a:off x="10275197" y="3798276"/>
            <a:ext cx="2638201" cy="83658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7249E3-EEC1-4309-A33C-A0E59C6A2C8A}"/>
              </a:ext>
            </a:extLst>
          </p:cNvPr>
          <p:cNvSpPr txBox="1"/>
          <p:nvPr/>
        </p:nvSpPr>
        <p:spPr>
          <a:xfrm>
            <a:off x="1311190" y="6271309"/>
            <a:ext cx="12661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SAM and BAM are the same thing.  BAM is a binary, non-human readable, version of a SAM file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Once you have SAM (BAM), the next step is counting.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This is a memory intensive step as fastq/SAM files are generally several GB in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64911-59F3-4A6E-8274-1364A768FFDC}"/>
              </a:ext>
            </a:extLst>
          </p:cNvPr>
          <p:cNvSpPr txBox="1"/>
          <p:nvPr/>
        </p:nvSpPr>
        <p:spPr>
          <a:xfrm>
            <a:off x="1336646" y="1888225"/>
            <a:ext cx="114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Alignment requires a Genome file (fasta) in most cases</a:t>
            </a:r>
          </a:p>
        </p:txBody>
      </p:sp>
    </p:spTree>
    <p:extLst>
      <p:ext uri="{BB962C8B-B14F-4D97-AF65-F5344CB8AC3E}">
        <p14:creationId xmlns:p14="http://schemas.microsoft.com/office/powerpoint/2010/main" val="14910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C3EBE-E5BE-482C-AF2A-5BCE49F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FF946-0FE5-4C5E-9389-EB88E5C910A5}"/>
              </a:ext>
            </a:extLst>
          </p:cNvPr>
          <p:cNvSpPr txBox="1"/>
          <p:nvPr/>
        </p:nvSpPr>
        <p:spPr>
          <a:xfrm>
            <a:off x="6501283" y="305544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Counting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3B2B3-97C8-430A-8158-C415FE9DEBFB}"/>
              </a:ext>
            </a:extLst>
          </p:cNvPr>
          <p:cNvSpPr txBox="1"/>
          <p:nvPr/>
        </p:nvSpPr>
        <p:spPr>
          <a:xfrm>
            <a:off x="1449452" y="1630025"/>
            <a:ext cx="127714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Programs</a:t>
            </a:r>
          </a:p>
          <a:p>
            <a:endParaRPr lang="en-US" sz="2800" dirty="0"/>
          </a:p>
          <a:p>
            <a:r>
              <a:rPr lang="en-US" sz="2800" b="1" dirty="0" err="1"/>
              <a:t>featureCounts</a:t>
            </a:r>
            <a:r>
              <a:rPr lang="en-US" sz="2800" b="1" dirty="0"/>
              <a:t> </a:t>
            </a:r>
            <a:r>
              <a:rPr lang="en-US" sz="2800" dirty="0"/>
              <a:t>Uses R</a:t>
            </a:r>
          </a:p>
          <a:p>
            <a:r>
              <a:rPr lang="en-US" sz="2800" dirty="0">
                <a:hlinkClick r:id="rId2"/>
              </a:rPr>
              <a:t>http://subread.sourceforge.net/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HTSeq</a:t>
            </a:r>
            <a:r>
              <a:rPr lang="en-US" sz="2800" dirty="0"/>
              <a:t> Uses Python</a:t>
            </a:r>
          </a:p>
          <a:p>
            <a:r>
              <a:rPr lang="en-US" sz="2800" dirty="0">
                <a:hlinkClick r:id="rId3"/>
              </a:rPr>
              <a:t>https://htseq.readthedocs.io/en/release_0.11.1/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Rockhopper:  </a:t>
            </a:r>
            <a:r>
              <a:rPr lang="en-US" sz="2800" dirty="0"/>
              <a:t>Good for alignment of bacterial and other prokaryotic data, GUI</a:t>
            </a:r>
          </a:p>
          <a:p>
            <a:r>
              <a:rPr lang="en-US" sz="2800" dirty="0">
                <a:hlinkClick r:id="rId4"/>
              </a:rPr>
              <a:t>https://cs.wellesley.edu/~btjaden/Rockhopper/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82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38F24-BADA-44F8-A7E4-57119AAA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D05F7-25B3-447F-A0C4-FD58F02BD08F}"/>
              </a:ext>
            </a:extLst>
          </p:cNvPr>
          <p:cNvSpPr txBox="1"/>
          <p:nvPr/>
        </p:nvSpPr>
        <p:spPr>
          <a:xfrm>
            <a:off x="6679657" y="319686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Counting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554FE-CD6F-4027-838E-6D2EA5323DDD}"/>
              </a:ext>
            </a:extLst>
          </p:cNvPr>
          <p:cNvSpPr txBox="1"/>
          <p:nvPr/>
        </p:nvSpPr>
        <p:spPr>
          <a:xfrm>
            <a:off x="2821222" y="2952864"/>
            <a:ext cx="13067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6AA31-CBA9-4E70-A336-75DE0F814CEA}"/>
              </a:ext>
            </a:extLst>
          </p:cNvPr>
          <p:cNvSpPr txBox="1"/>
          <p:nvPr/>
        </p:nvSpPr>
        <p:spPr>
          <a:xfrm>
            <a:off x="4970108" y="2924219"/>
            <a:ext cx="37280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Transfer Format (GTF)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93781-24A8-4B83-A2D3-152610D1B915}"/>
              </a:ext>
            </a:extLst>
          </p:cNvPr>
          <p:cNvSpPr txBox="1"/>
          <p:nvPr/>
        </p:nvSpPr>
        <p:spPr>
          <a:xfrm>
            <a:off x="9689840" y="2936726"/>
            <a:ext cx="3049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Counts File (RCF)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9FF87-4EB0-4897-9BE5-ECD725E6446A}"/>
              </a:ext>
            </a:extLst>
          </p:cNvPr>
          <p:cNvSpPr txBox="1"/>
          <p:nvPr/>
        </p:nvSpPr>
        <p:spPr>
          <a:xfrm>
            <a:off x="4963670" y="3506391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BA3F6-0475-4ADB-837E-F64B705E5E6B}"/>
              </a:ext>
            </a:extLst>
          </p:cNvPr>
          <p:cNvSpPr txBox="1"/>
          <p:nvPr/>
        </p:nvSpPr>
        <p:spPr>
          <a:xfrm>
            <a:off x="8916817" y="346290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34D70F-B1AF-4B04-AFD9-A45503BD7F4C}"/>
              </a:ext>
            </a:extLst>
          </p:cNvPr>
          <p:cNvSpPr/>
          <p:nvPr/>
        </p:nvSpPr>
        <p:spPr>
          <a:xfrm>
            <a:off x="2249731" y="3547616"/>
            <a:ext cx="3314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RCA347587 99 ref 7 30 8M2I4M1D3M = 37 39 actgatcgaccggtac *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AEC0EC6-E629-4E32-AB9A-DD3FFF833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34120"/>
              </p:ext>
            </p:extLst>
          </p:nvPr>
        </p:nvGraphicFramePr>
        <p:xfrm>
          <a:off x="5816203" y="3508612"/>
          <a:ext cx="24384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737703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2572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219500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729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849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85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6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4165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ABEBDAC-5C18-4A7C-8F59-5CDE3F137507}"/>
              </a:ext>
            </a:extLst>
          </p:cNvPr>
          <p:cNvSpPr txBox="1"/>
          <p:nvPr/>
        </p:nvSpPr>
        <p:spPr>
          <a:xfrm>
            <a:off x="1336646" y="1888225"/>
            <a:ext cx="1202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Counting requires a Gene Transfer Format (GTF) or General Feature Format (GFF) file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9EC539F-EA8E-47CC-8B16-EF859A899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15229"/>
              </p:ext>
            </p:extLst>
          </p:nvPr>
        </p:nvGraphicFramePr>
        <p:xfrm>
          <a:off x="10070844" y="3416139"/>
          <a:ext cx="12192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33397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4090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69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072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42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45558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D7CB43C-5A85-4C0F-98B4-C6ACCBC272BF}"/>
              </a:ext>
            </a:extLst>
          </p:cNvPr>
          <p:cNvSpPr/>
          <p:nvPr/>
        </p:nvSpPr>
        <p:spPr>
          <a:xfrm>
            <a:off x="1336646" y="5745101"/>
            <a:ext cx="1185684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Once you have a RCF the next step is normalization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This is a memory intensive step as fastq/SAM files are generally several GB in size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However, the RCF file is generally far smaller as data has now been significantly collapsed</a:t>
            </a:r>
          </a:p>
        </p:txBody>
      </p:sp>
    </p:spTree>
    <p:extLst>
      <p:ext uri="{BB962C8B-B14F-4D97-AF65-F5344CB8AC3E}">
        <p14:creationId xmlns:p14="http://schemas.microsoft.com/office/powerpoint/2010/main" val="31280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99552-057D-4A29-A514-3A4E1C1E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F5B46-E064-4586-8EFB-E45DC20F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2376"/>
              </p:ext>
            </p:extLst>
          </p:nvPr>
        </p:nvGraphicFramePr>
        <p:xfrm>
          <a:off x="2428420" y="2003304"/>
          <a:ext cx="3881943" cy="2015365"/>
        </p:xfrm>
        <a:graphic>
          <a:graphicData uri="http://schemas.openxmlformats.org/drawingml/2006/table">
            <a:tbl>
              <a:tblPr/>
              <a:tblGrid>
                <a:gridCol w="2804872">
                  <a:extLst>
                    <a:ext uri="{9D8B030D-6E8A-4147-A177-3AD203B41FA5}">
                      <a16:colId xmlns:a16="http://schemas.microsoft.com/office/drawing/2014/main" val="3820766868"/>
                    </a:ext>
                  </a:extLst>
                </a:gridCol>
                <a:gridCol w="1077071">
                  <a:extLst>
                    <a:ext uri="{9D8B030D-6E8A-4147-A177-3AD203B41FA5}">
                      <a16:colId xmlns:a16="http://schemas.microsoft.com/office/drawing/2014/main" val="3433238743"/>
                    </a:ext>
                  </a:extLst>
                </a:gridCol>
              </a:tblGrid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__no_feature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240186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45320"/>
                  </a:ext>
                </a:extLst>
              </a:tr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__ambiguous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899968"/>
                  </a:ext>
                </a:extLst>
              </a:tr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too_low_aQual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8906264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372741"/>
                  </a:ext>
                </a:extLst>
              </a:tr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__not_aligned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2677097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17705"/>
                  </a:ext>
                </a:extLst>
              </a:tr>
              <a:tr h="4030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alignment_not_unique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692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2B42A-0A8E-4D14-B482-60A762BBF0D9}"/>
              </a:ext>
            </a:extLst>
          </p:cNvPr>
          <p:cNvSpPr txBox="1"/>
          <p:nvPr/>
        </p:nvSpPr>
        <p:spPr>
          <a:xfrm>
            <a:off x="2529392" y="1416147"/>
            <a:ext cx="37809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Quality of Alignment set to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3C865-0E14-4C25-A7F6-99A1D8F44AAE}"/>
              </a:ext>
            </a:extLst>
          </p:cNvPr>
          <p:cNvSpPr txBox="1"/>
          <p:nvPr/>
        </p:nvSpPr>
        <p:spPr>
          <a:xfrm>
            <a:off x="2750512" y="390025"/>
            <a:ext cx="11243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Counting: Something to watch out for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A52745-2C57-453F-861E-C8DB8A327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99796"/>
              </p:ext>
            </p:extLst>
          </p:nvPr>
        </p:nvGraphicFramePr>
        <p:xfrm>
          <a:off x="8587988" y="2003304"/>
          <a:ext cx="4474868" cy="2019510"/>
        </p:xfrm>
        <a:graphic>
          <a:graphicData uri="http://schemas.openxmlformats.org/drawingml/2006/table">
            <a:tbl>
              <a:tblPr/>
              <a:tblGrid>
                <a:gridCol w="3168582">
                  <a:extLst>
                    <a:ext uri="{9D8B030D-6E8A-4147-A177-3AD203B41FA5}">
                      <a16:colId xmlns:a16="http://schemas.microsoft.com/office/drawing/2014/main" val="72485755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87783856"/>
                    </a:ext>
                  </a:extLst>
                </a:gridCol>
              </a:tblGrid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no_feature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285395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31940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__ambiguous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665391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too_low_aQual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F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259472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__not_aligned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2677097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988419"/>
                  </a:ext>
                </a:extLst>
              </a:tr>
              <a:tr h="403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__alignment_not_unique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5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265458-2A26-4B24-B390-AB575CEB07C2}"/>
              </a:ext>
            </a:extLst>
          </p:cNvPr>
          <p:cNvSpPr txBox="1"/>
          <p:nvPr/>
        </p:nvSpPr>
        <p:spPr>
          <a:xfrm>
            <a:off x="8831383" y="1416147"/>
            <a:ext cx="36270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Quality of Alignment set to 0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9B107D3-FEC2-4EE9-979E-AAE9C5DC5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52183"/>
              </p:ext>
            </p:extLst>
          </p:nvPr>
        </p:nvGraphicFramePr>
        <p:xfrm>
          <a:off x="2603625" y="4911973"/>
          <a:ext cx="5901000" cy="328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0BBDE8A-1C74-41BB-8A30-6803E232E0FA}"/>
              </a:ext>
            </a:extLst>
          </p:cNvPr>
          <p:cNvSpPr txBox="1"/>
          <p:nvPr/>
        </p:nvSpPr>
        <p:spPr>
          <a:xfrm rot="16200000">
            <a:off x="1598920" y="591347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Aligned 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36A90-9876-4303-9CD9-8B68C06F995E}"/>
              </a:ext>
            </a:extLst>
          </p:cNvPr>
          <p:cNvSpPr txBox="1"/>
          <p:nvPr/>
        </p:nvSpPr>
        <p:spPr>
          <a:xfrm>
            <a:off x="9541757" y="5681531"/>
            <a:ext cx="380526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Sections of the genome that are highly sequenced may not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1692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C3EBE-E5BE-482C-AF2A-5BCE49F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FF946-0FE5-4C5E-9389-EB88E5C910A5}"/>
              </a:ext>
            </a:extLst>
          </p:cNvPr>
          <p:cNvSpPr txBox="1"/>
          <p:nvPr/>
        </p:nvSpPr>
        <p:spPr>
          <a:xfrm>
            <a:off x="6501283" y="305544"/>
            <a:ext cx="42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3B2B3-97C8-430A-8158-C415FE9DEBFB}"/>
              </a:ext>
            </a:extLst>
          </p:cNvPr>
          <p:cNvSpPr txBox="1"/>
          <p:nvPr/>
        </p:nvSpPr>
        <p:spPr>
          <a:xfrm>
            <a:off x="1449452" y="1630025"/>
            <a:ext cx="1277145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Programs</a:t>
            </a:r>
          </a:p>
          <a:p>
            <a:endParaRPr lang="en-US" sz="2800" dirty="0"/>
          </a:p>
          <a:p>
            <a:r>
              <a:rPr lang="en-US" sz="2800" b="1" dirty="0"/>
              <a:t>Cufflinks </a:t>
            </a:r>
            <a:r>
              <a:rPr lang="en-US" sz="2800" dirty="0"/>
              <a:t>Good for eukaryotic data, goes well with Bowtie</a:t>
            </a:r>
          </a:p>
          <a:p>
            <a:r>
              <a:rPr lang="en-US" sz="2800" dirty="0">
                <a:hlinkClick r:id="rId2"/>
              </a:rPr>
              <a:t>http://cole-trapnell-lab.github.io/cufflinks/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DESeq2</a:t>
            </a:r>
            <a:r>
              <a:rPr lang="en-US" sz="2800" dirty="0"/>
              <a:t> Uses R, we’re using today, very common tool</a:t>
            </a:r>
          </a:p>
          <a:p>
            <a:r>
              <a:rPr lang="en-US" sz="2800" dirty="0">
                <a:hlinkClick r:id="rId3"/>
              </a:rPr>
              <a:t>https://bioconductor.org/packages/release/bioc/html/DESeq2.html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edgeR</a:t>
            </a:r>
            <a:r>
              <a:rPr lang="en-US" sz="2800" b="1" dirty="0"/>
              <a:t> </a:t>
            </a:r>
            <a:r>
              <a:rPr lang="en-US" sz="2800" dirty="0"/>
              <a:t>Also common tool</a:t>
            </a:r>
          </a:p>
          <a:p>
            <a:r>
              <a:rPr lang="en-US" sz="2800" dirty="0">
                <a:hlinkClick r:id="rId4"/>
              </a:rPr>
              <a:t>https://bioconductor.org/packages/release/bioc/html/edgeR.html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Rockhopper:  </a:t>
            </a:r>
            <a:r>
              <a:rPr lang="en-US" sz="2800" dirty="0"/>
              <a:t>Good for alignment of bacterial and other prokaryotic data, GUI</a:t>
            </a:r>
          </a:p>
          <a:p>
            <a:r>
              <a:rPr lang="en-US" sz="2800" dirty="0">
                <a:hlinkClick r:id="rId5"/>
              </a:rPr>
              <a:t>https://cs.wellesley.edu/~btjaden/Rockhopper/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60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6DF3E-6E20-467C-A942-42C9CF8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D67237-AD36-4A10-85E0-0B27653C1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87910"/>
              </p:ext>
            </p:extLst>
          </p:nvPr>
        </p:nvGraphicFramePr>
        <p:xfrm>
          <a:off x="1580941" y="2342975"/>
          <a:ext cx="6286919" cy="5329869"/>
        </p:xfrm>
        <a:graphic>
          <a:graphicData uri="http://schemas.openxmlformats.org/drawingml/2006/table">
            <a:tbl>
              <a:tblPr/>
              <a:tblGrid>
                <a:gridCol w="1257383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75308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5BCB36-E263-4964-B0EE-6D23097D3972}"/>
              </a:ext>
            </a:extLst>
          </p:cNvPr>
          <p:cNvSpPr txBox="1"/>
          <p:nvPr/>
        </p:nvSpPr>
        <p:spPr>
          <a:xfrm>
            <a:off x="3724589" y="1800006"/>
            <a:ext cx="1401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510FC-09EA-47C9-BD0B-27DBC0C97267}"/>
              </a:ext>
            </a:extLst>
          </p:cNvPr>
          <p:cNvSpPr txBox="1"/>
          <p:nvPr/>
        </p:nvSpPr>
        <p:spPr>
          <a:xfrm>
            <a:off x="5978769" y="556753"/>
            <a:ext cx="42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4468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6DF3E-6E20-467C-A942-42C9CF8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D67237-AD36-4A10-85E0-0B27653C15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0941" y="2342975"/>
          <a:ext cx="6286919" cy="5329869"/>
        </p:xfrm>
        <a:graphic>
          <a:graphicData uri="http://schemas.openxmlformats.org/drawingml/2006/table">
            <a:tbl>
              <a:tblPr/>
              <a:tblGrid>
                <a:gridCol w="1257383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676512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75308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4160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5BCB36-E263-4964-B0EE-6D23097D3972}"/>
              </a:ext>
            </a:extLst>
          </p:cNvPr>
          <p:cNvSpPr txBox="1"/>
          <p:nvPr/>
        </p:nvSpPr>
        <p:spPr>
          <a:xfrm>
            <a:off x="3724589" y="1800006"/>
            <a:ext cx="1401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510FC-09EA-47C9-BD0B-27DBC0C97267}"/>
              </a:ext>
            </a:extLst>
          </p:cNvPr>
          <p:cNvSpPr txBox="1"/>
          <p:nvPr/>
        </p:nvSpPr>
        <p:spPr>
          <a:xfrm>
            <a:off x="5647173" y="141257"/>
            <a:ext cx="5934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Why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F84FF-D17F-45B7-B275-7C868FA0E95D}"/>
              </a:ext>
            </a:extLst>
          </p:cNvPr>
          <p:cNvSpPr/>
          <p:nvPr/>
        </p:nvSpPr>
        <p:spPr>
          <a:xfrm>
            <a:off x="4602145" y="2602523"/>
            <a:ext cx="1467059" cy="516987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34588-534D-4C66-9688-4F57BF1E0D0E}"/>
              </a:ext>
            </a:extLst>
          </p:cNvPr>
          <p:cNvSpPr/>
          <p:nvPr/>
        </p:nvSpPr>
        <p:spPr>
          <a:xfrm>
            <a:off x="6323762" y="2622879"/>
            <a:ext cx="1467059" cy="51698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56574-D9D4-4E9F-AEEE-6A1EADF63449}"/>
              </a:ext>
            </a:extLst>
          </p:cNvPr>
          <p:cNvSpPr txBox="1"/>
          <p:nvPr/>
        </p:nvSpPr>
        <p:spPr>
          <a:xfrm>
            <a:off x="8045379" y="3916703"/>
            <a:ext cx="2934119" cy="10895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All genes are showing 2-fold increase in expression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CFB68B-89A4-4358-98BC-C7F1695CA9C0}"/>
              </a:ext>
            </a:extLst>
          </p:cNvPr>
          <p:cNvCxnSpPr/>
          <p:nvPr/>
        </p:nvCxnSpPr>
        <p:spPr>
          <a:xfrm flipH="1">
            <a:off x="5566787" y="2224738"/>
            <a:ext cx="321547" cy="37778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1FD55F-CDD3-4536-A976-0F813C50DE7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784051" y="4461468"/>
            <a:ext cx="261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EFE86F-2057-4452-8892-8A5E17F96A5F}"/>
              </a:ext>
            </a:extLst>
          </p:cNvPr>
          <p:cNvSpPr txBox="1"/>
          <p:nvPr/>
        </p:nvSpPr>
        <p:spPr>
          <a:xfrm>
            <a:off x="5335674" y="1194327"/>
            <a:ext cx="2934119" cy="10895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All genes are showing 2-fold decrease in expression</a:t>
            </a:r>
          </a:p>
        </p:txBody>
      </p:sp>
    </p:spTree>
    <p:extLst>
      <p:ext uri="{BB962C8B-B14F-4D97-AF65-F5344CB8AC3E}">
        <p14:creationId xmlns:p14="http://schemas.microsoft.com/office/powerpoint/2010/main" val="36898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6DF3E-6E20-467C-A942-42C9CF8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D67237-AD36-4A10-85E0-0B27653C1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87959"/>
              </p:ext>
            </p:extLst>
          </p:nvPr>
        </p:nvGraphicFramePr>
        <p:xfrm>
          <a:off x="1580941" y="2124249"/>
          <a:ext cx="4066232" cy="3535316"/>
        </p:xfrm>
        <a:graphic>
          <a:graphicData uri="http://schemas.openxmlformats.org/drawingml/2006/table">
            <a:tbl>
              <a:tblPr/>
              <a:tblGrid>
                <a:gridCol w="813245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4995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5BCB36-E263-4964-B0EE-6D23097D3972}"/>
              </a:ext>
            </a:extLst>
          </p:cNvPr>
          <p:cNvSpPr txBox="1"/>
          <p:nvPr/>
        </p:nvSpPr>
        <p:spPr>
          <a:xfrm>
            <a:off x="2913384" y="1602728"/>
            <a:ext cx="1401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510FC-09EA-47C9-BD0B-27DBC0C97267}"/>
              </a:ext>
            </a:extLst>
          </p:cNvPr>
          <p:cNvSpPr txBox="1"/>
          <p:nvPr/>
        </p:nvSpPr>
        <p:spPr>
          <a:xfrm>
            <a:off x="5647173" y="183159"/>
            <a:ext cx="5934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How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95C8E4-9C58-4334-A8DA-4EAB95935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06267"/>
              </p:ext>
            </p:extLst>
          </p:nvPr>
        </p:nvGraphicFramePr>
        <p:xfrm>
          <a:off x="6003890" y="2137681"/>
          <a:ext cx="4066232" cy="3535316"/>
        </p:xfrm>
        <a:graphic>
          <a:graphicData uri="http://schemas.openxmlformats.org/drawingml/2006/table">
            <a:tbl>
              <a:tblPr/>
              <a:tblGrid>
                <a:gridCol w="813245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4995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8A419E-46E8-4CB0-A752-EAB1B152D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6875"/>
              </p:ext>
            </p:extLst>
          </p:nvPr>
        </p:nvGraphicFramePr>
        <p:xfrm>
          <a:off x="10381287" y="2137681"/>
          <a:ext cx="4066232" cy="3535316"/>
        </p:xfrm>
        <a:graphic>
          <a:graphicData uri="http://schemas.openxmlformats.org/drawingml/2006/table">
            <a:tbl>
              <a:tblPr/>
              <a:tblGrid>
                <a:gridCol w="813245">
                  <a:extLst>
                    <a:ext uri="{9D8B030D-6E8A-4147-A177-3AD203B41FA5}">
                      <a16:colId xmlns:a16="http://schemas.microsoft.com/office/drawing/2014/main" val="1188514295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240034622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3578126069"/>
                    </a:ext>
                  </a:extLst>
                </a:gridCol>
                <a:gridCol w="1084329">
                  <a:extLst>
                    <a:ext uri="{9D8B030D-6E8A-4147-A177-3AD203B41FA5}">
                      <a16:colId xmlns:a16="http://schemas.microsoft.com/office/drawing/2014/main" val="4021880409"/>
                    </a:ext>
                  </a:extLst>
                </a:gridCol>
              </a:tblGrid>
              <a:tr h="49952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Exp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45939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55812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970189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41133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6457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3415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862875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0760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03498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068586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309917"/>
                  </a:ext>
                </a:extLst>
              </a:tr>
              <a:tr h="275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7430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53DB49-C2C3-4EF9-9D7A-960DB7614762}"/>
              </a:ext>
            </a:extLst>
          </p:cNvPr>
          <p:cNvSpPr txBox="1"/>
          <p:nvPr/>
        </p:nvSpPr>
        <p:spPr>
          <a:xfrm>
            <a:off x="7426124" y="1226522"/>
            <a:ext cx="14013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CD7F9-918C-4D74-97A8-DF85DC851F74}"/>
              </a:ext>
            </a:extLst>
          </p:cNvPr>
          <p:cNvSpPr txBox="1"/>
          <p:nvPr/>
        </p:nvSpPr>
        <p:spPr>
          <a:xfrm>
            <a:off x="11817898" y="1602728"/>
            <a:ext cx="15247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Norm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8C9E6-1ACE-44FB-A973-FD25ACAF9760}"/>
              </a:ext>
            </a:extLst>
          </p:cNvPr>
          <p:cNvSpPr txBox="1"/>
          <p:nvPr/>
        </p:nvSpPr>
        <p:spPr>
          <a:xfrm>
            <a:off x="8179358" y="1715651"/>
            <a:ext cx="5229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DED30-7868-40E3-AFAE-3F9570F71C13}"/>
              </a:ext>
            </a:extLst>
          </p:cNvPr>
          <p:cNvSpPr txBox="1"/>
          <p:nvPr/>
        </p:nvSpPr>
        <p:spPr>
          <a:xfrm>
            <a:off x="9164906" y="1715651"/>
            <a:ext cx="75373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X0.5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0B6CD-7448-40AB-BC3A-4CEA3F815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7" t="12614" r="3818" b="9582"/>
          <a:stretch/>
        </p:blipFill>
        <p:spPr>
          <a:xfrm>
            <a:off x="1879042" y="5756354"/>
            <a:ext cx="3426140" cy="2361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CF527-9684-4332-878C-F11D106B5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9" t="13127" r="3475" b="10690"/>
          <a:stretch/>
        </p:blipFill>
        <p:spPr>
          <a:xfrm>
            <a:off x="10587722" y="5701072"/>
            <a:ext cx="3653362" cy="24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33123"/>
            <a:ext cx="4572000" cy="2813538"/>
          </a:xfrm>
        </p:spPr>
        <p:txBody>
          <a:bodyPr/>
          <a:lstStyle/>
          <a:p>
            <a:pPr algn="ctr"/>
            <a:r>
              <a:rPr lang="en-US" dirty="0"/>
              <a:t>Hands-On Normalization and Statistical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809E7-6E2E-4F49-9E7C-20962F9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80315-45E9-4638-98CE-6B683557CEBC}"/>
              </a:ext>
            </a:extLst>
          </p:cNvPr>
          <p:cNvSpPr txBox="1"/>
          <p:nvPr/>
        </p:nvSpPr>
        <p:spPr>
          <a:xfrm>
            <a:off x="3818373" y="423658"/>
            <a:ext cx="891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RNA-seq Data Quality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9E8F8-BF05-4753-83A5-1F12542F3EBA}"/>
              </a:ext>
            </a:extLst>
          </p:cNvPr>
          <p:cNvSpPr txBox="1"/>
          <p:nvPr/>
        </p:nvSpPr>
        <p:spPr>
          <a:xfrm>
            <a:off x="1507253" y="1630025"/>
            <a:ext cx="1277145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do QC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Examining quality of sequencing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Reads of low quality can be removed, improving alignment to reference genome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Examining the length of the reads in the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Short reads can be dropped, again improving alignment</a:t>
            </a:r>
            <a:r>
              <a:rPr lang="en-US" sz="2400" dirty="0">
                <a:solidFill>
                  <a:srgbClr val="000000"/>
                </a:solidFill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Determining the duplication level of reads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PCR bias can be identified, highly duplicated reads can be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Identifying if adaptor sequences are parts of reads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Adaptors can be removed, improving alignment.  Insert length issues can be identified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9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1DEA6-692C-4D0E-8315-11737719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B79C0-AB10-496B-BB03-D540A67F9AB2}"/>
              </a:ext>
            </a:extLst>
          </p:cNvPr>
          <p:cNvSpPr txBox="1"/>
          <p:nvPr/>
        </p:nvSpPr>
        <p:spPr>
          <a:xfrm>
            <a:off x="4612192" y="494658"/>
            <a:ext cx="696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DESeq2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EA706-134F-41A1-AD97-2ABF713D0DB1}"/>
              </a:ext>
            </a:extLst>
          </p:cNvPr>
          <p:cNvSpPr txBox="1"/>
          <p:nvPr/>
        </p:nvSpPr>
        <p:spPr>
          <a:xfrm>
            <a:off x="2703008" y="1488739"/>
            <a:ext cx="11414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normalize raw count data with DESe2 you need:</a:t>
            </a:r>
          </a:p>
          <a:p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Raw count data as a .csv file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condition information file telling DESeq2 which columns go to which 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59ECF-FA65-4472-86BA-1AB2D17366E5}"/>
              </a:ext>
            </a:extLst>
          </p:cNvPr>
          <p:cNvSpPr txBox="1"/>
          <p:nvPr/>
        </p:nvSpPr>
        <p:spPr>
          <a:xfrm>
            <a:off x="4024841" y="4455260"/>
            <a:ext cx="23118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Raw Count 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852528-EE42-4DCF-95E0-DF947DC4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65966"/>
              </p:ext>
            </p:extLst>
          </p:nvPr>
        </p:nvGraphicFramePr>
        <p:xfrm>
          <a:off x="11157490" y="4667626"/>
          <a:ext cx="2618800" cy="3295692"/>
        </p:xfrm>
        <a:graphic>
          <a:graphicData uri="http://schemas.openxmlformats.org/drawingml/2006/table">
            <a:tbl>
              <a:tblPr/>
              <a:tblGrid>
                <a:gridCol w="1644363">
                  <a:extLst>
                    <a:ext uri="{9D8B030D-6E8A-4147-A177-3AD203B41FA5}">
                      <a16:colId xmlns:a16="http://schemas.microsoft.com/office/drawing/2014/main" val="4172744344"/>
                    </a:ext>
                  </a:extLst>
                </a:gridCol>
                <a:gridCol w="974437">
                  <a:extLst>
                    <a:ext uri="{9D8B030D-6E8A-4147-A177-3AD203B41FA5}">
                      <a16:colId xmlns:a16="http://schemas.microsoft.com/office/drawing/2014/main" val="2912471248"/>
                    </a:ext>
                  </a:extLst>
                </a:gridCol>
              </a:tblGrid>
              <a:tr h="36874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1881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05098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52501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29816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433637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3070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623666"/>
                  </a:ext>
                </a:extLst>
              </a:tr>
              <a:tr h="345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29764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27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382C6A-AFB1-4F6A-AF67-875A75516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63701"/>
              </p:ext>
            </p:extLst>
          </p:nvPr>
        </p:nvGraphicFramePr>
        <p:xfrm>
          <a:off x="1174929" y="4942752"/>
          <a:ext cx="7536262" cy="2964813"/>
        </p:xfrm>
        <a:graphic>
          <a:graphicData uri="http://schemas.openxmlformats.org/drawingml/2006/table">
            <a:tbl>
              <a:tblPr/>
              <a:tblGrid>
                <a:gridCol w="1673386">
                  <a:extLst>
                    <a:ext uri="{9D8B030D-6E8A-4147-A177-3AD203B41FA5}">
                      <a16:colId xmlns:a16="http://schemas.microsoft.com/office/drawing/2014/main" val="2485566289"/>
                    </a:ext>
                  </a:extLst>
                </a:gridCol>
                <a:gridCol w="951063">
                  <a:extLst>
                    <a:ext uri="{9D8B030D-6E8A-4147-A177-3AD203B41FA5}">
                      <a16:colId xmlns:a16="http://schemas.microsoft.com/office/drawing/2014/main" val="1555874366"/>
                    </a:ext>
                  </a:extLst>
                </a:gridCol>
                <a:gridCol w="842960">
                  <a:extLst>
                    <a:ext uri="{9D8B030D-6E8A-4147-A177-3AD203B41FA5}">
                      <a16:colId xmlns:a16="http://schemas.microsoft.com/office/drawing/2014/main" val="2531424243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1171587407"/>
                    </a:ext>
                  </a:extLst>
                </a:gridCol>
                <a:gridCol w="950993">
                  <a:extLst>
                    <a:ext uri="{9D8B030D-6E8A-4147-A177-3AD203B41FA5}">
                      <a16:colId xmlns:a16="http://schemas.microsoft.com/office/drawing/2014/main" val="1814515595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08172134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594014065"/>
                    </a:ext>
                  </a:extLst>
                </a:gridCol>
              </a:tblGrid>
              <a:tr h="16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1060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ENSDARG00000000001.5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44563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ENSDARG00000000002.7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46676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ENSDARG00000000018.8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563841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ENSDARG00000000019.8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496008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ENSDARG00000000068.8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6549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ENSDARG00000000069.6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04142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ENSDARG00000000086.11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11719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ENSDARG00000000103.11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611761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ENSDARG00000000142.9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79095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ENSDARG00000000151.13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663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4E0A24-BD6A-44F3-8EC8-D36969BFAE8C}"/>
              </a:ext>
            </a:extLst>
          </p:cNvPr>
          <p:cNvSpPr txBox="1"/>
          <p:nvPr/>
        </p:nvSpPr>
        <p:spPr>
          <a:xfrm>
            <a:off x="10908195" y="4229175"/>
            <a:ext cx="30861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Condition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8386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1DEA6-692C-4D0E-8315-11737719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B79C0-AB10-496B-BB03-D540A67F9AB2}"/>
              </a:ext>
            </a:extLst>
          </p:cNvPr>
          <p:cNvSpPr txBox="1"/>
          <p:nvPr/>
        </p:nvSpPr>
        <p:spPr>
          <a:xfrm>
            <a:off x="4612192" y="494658"/>
            <a:ext cx="696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DESeq2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EA706-134F-41A1-AD97-2ABF713D0DB1}"/>
              </a:ext>
            </a:extLst>
          </p:cNvPr>
          <p:cNvSpPr txBox="1"/>
          <p:nvPr/>
        </p:nvSpPr>
        <p:spPr>
          <a:xfrm>
            <a:off x="2703008" y="1488739"/>
            <a:ext cx="11414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normalize raw count data with DESe2 you need:</a:t>
            </a:r>
          </a:p>
          <a:p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Raw count data as a .csv file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condition information file telling DESeq2 which columns go to which 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59ECF-FA65-4472-86BA-1AB2D17366E5}"/>
              </a:ext>
            </a:extLst>
          </p:cNvPr>
          <p:cNvSpPr txBox="1"/>
          <p:nvPr/>
        </p:nvSpPr>
        <p:spPr>
          <a:xfrm>
            <a:off x="4024841" y="4455260"/>
            <a:ext cx="23118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Raw Count 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852528-EE42-4DCF-95E0-DF947DC42190}"/>
              </a:ext>
            </a:extLst>
          </p:cNvPr>
          <p:cNvGraphicFramePr>
            <a:graphicFrameLocks noGrp="1"/>
          </p:cNvGraphicFramePr>
          <p:nvPr/>
        </p:nvGraphicFramePr>
        <p:xfrm>
          <a:off x="11157490" y="4667626"/>
          <a:ext cx="2618800" cy="3295692"/>
        </p:xfrm>
        <a:graphic>
          <a:graphicData uri="http://schemas.openxmlformats.org/drawingml/2006/table">
            <a:tbl>
              <a:tblPr/>
              <a:tblGrid>
                <a:gridCol w="1644363">
                  <a:extLst>
                    <a:ext uri="{9D8B030D-6E8A-4147-A177-3AD203B41FA5}">
                      <a16:colId xmlns:a16="http://schemas.microsoft.com/office/drawing/2014/main" val="4172744344"/>
                    </a:ext>
                  </a:extLst>
                </a:gridCol>
                <a:gridCol w="974437">
                  <a:extLst>
                    <a:ext uri="{9D8B030D-6E8A-4147-A177-3AD203B41FA5}">
                      <a16:colId xmlns:a16="http://schemas.microsoft.com/office/drawing/2014/main" val="2912471248"/>
                    </a:ext>
                  </a:extLst>
                </a:gridCol>
              </a:tblGrid>
              <a:tr h="36874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1881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05098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52501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29816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433637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3070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623666"/>
                  </a:ext>
                </a:extLst>
              </a:tr>
              <a:tr h="345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29764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27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382C6A-AFB1-4F6A-AF67-875A7551630B}"/>
              </a:ext>
            </a:extLst>
          </p:cNvPr>
          <p:cNvGraphicFramePr>
            <a:graphicFrameLocks noGrp="1"/>
          </p:cNvGraphicFramePr>
          <p:nvPr/>
        </p:nvGraphicFramePr>
        <p:xfrm>
          <a:off x="1174929" y="4942752"/>
          <a:ext cx="7536262" cy="2964813"/>
        </p:xfrm>
        <a:graphic>
          <a:graphicData uri="http://schemas.openxmlformats.org/drawingml/2006/table">
            <a:tbl>
              <a:tblPr/>
              <a:tblGrid>
                <a:gridCol w="1673386">
                  <a:extLst>
                    <a:ext uri="{9D8B030D-6E8A-4147-A177-3AD203B41FA5}">
                      <a16:colId xmlns:a16="http://schemas.microsoft.com/office/drawing/2014/main" val="2485566289"/>
                    </a:ext>
                  </a:extLst>
                </a:gridCol>
                <a:gridCol w="951063">
                  <a:extLst>
                    <a:ext uri="{9D8B030D-6E8A-4147-A177-3AD203B41FA5}">
                      <a16:colId xmlns:a16="http://schemas.microsoft.com/office/drawing/2014/main" val="1555874366"/>
                    </a:ext>
                  </a:extLst>
                </a:gridCol>
                <a:gridCol w="842960">
                  <a:extLst>
                    <a:ext uri="{9D8B030D-6E8A-4147-A177-3AD203B41FA5}">
                      <a16:colId xmlns:a16="http://schemas.microsoft.com/office/drawing/2014/main" val="2531424243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1171587407"/>
                    </a:ext>
                  </a:extLst>
                </a:gridCol>
                <a:gridCol w="950993">
                  <a:extLst>
                    <a:ext uri="{9D8B030D-6E8A-4147-A177-3AD203B41FA5}">
                      <a16:colId xmlns:a16="http://schemas.microsoft.com/office/drawing/2014/main" val="1814515595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08172134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594014065"/>
                    </a:ext>
                  </a:extLst>
                </a:gridCol>
              </a:tblGrid>
              <a:tr h="16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1060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ENSDARG00000000001.5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44563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ENSDARG00000000002.7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46676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ENSDARG00000000018.8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563841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ENSDARG00000000019.8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496008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ENSDARG00000000068.8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6549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ENSDARG00000000069.6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04142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ENSDARG00000000086.11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11719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ENSDARG00000000103.11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611761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ENSDARG00000000142.9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79095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ENSDARG00000000151.13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663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4E0A24-BD6A-44F3-8EC8-D36969BFAE8C}"/>
              </a:ext>
            </a:extLst>
          </p:cNvPr>
          <p:cNvSpPr txBox="1"/>
          <p:nvPr/>
        </p:nvSpPr>
        <p:spPr>
          <a:xfrm>
            <a:off x="10908195" y="4229175"/>
            <a:ext cx="30861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Condition Information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EB8585-5D1A-4228-8147-8AFDD2BE34C3}"/>
              </a:ext>
            </a:extLst>
          </p:cNvPr>
          <p:cNvSpPr/>
          <p:nvPr/>
        </p:nvSpPr>
        <p:spPr>
          <a:xfrm>
            <a:off x="2783393" y="4793064"/>
            <a:ext cx="6240027" cy="502417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22A55D-D88C-48EC-A1B9-C0058352826F}"/>
              </a:ext>
            </a:extLst>
          </p:cNvPr>
          <p:cNvSpPr/>
          <p:nvPr/>
        </p:nvSpPr>
        <p:spPr>
          <a:xfrm>
            <a:off x="11177587" y="4879991"/>
            <a:ext cx="1583820" cy="329569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914DF7-100B-43C6-AD9B-4747846E9F73}"/>
              </a:ext>
            </a:extLst>
          </p:cNvPr>
          <p:cNvSpPr/>
          <p:nvPr/>
        </p:nvSpPr>
        <p:spPr>
          <a:xfrm rot="17441678">
            <a:off x="9940322" y="4495964"/>
            <a:ext cx="302360" cy="214332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16D3EF-3BCE-4430-A7F6-40476211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A close up of a fence&#10;&#10;Description automatically generated">
            <a:extLst>
              <a:ext uri="{FF2B5EF4-FFF2-40B4-BE49-F238E27FC236}">
                <a16:creationId xmlns:a16="http://schemas.microsoft.com/office/drawing/2014/main" id="{9D2EAA62-ACD6-4102-B3CF-1B63D82B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23" y="1014882"/>
            <a:ext cx="9065686" cy="402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154A9-7DBA-401F-A350-D36F59C33FDD}"/>
              </a:ext>
            </a:extLst>
          </p:cNvPr>
          <p:cNvSpPr txBox="1"/>
          <p:nvPr/>
        </p:nvSpPr>
        <p:spPr>
          <a:xfrm>
            <a:off x="4612192" y="494658"/>
            <a:ext cx="696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DESeq2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A242A-643F-4FA8-80CD-8B9AC51E8162}"/>
              </a:ext>
            </a:extLst>
          </p:cNvPr>
          <p:cNvSpPr/>
          <p:nvPr/>
        </p:nvSpPr>
        <p:spPr>
          <a:xfrm>
            <a:off x="3048637" y="4501628"/>
            <a:ext cx="9957917" cy="39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9EB05-9072-4921-BB6A-8332D6BB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53" y="4501629"/>
            <a:ext cx="9065686" cy="3727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1B8323-79F0-4ABD-9072-023F2E9C42F3}"/>
              </a:ext>
            </a:extLst>
          </p:cNvPr>
          <p:cNvSpPr/>
          <p:nvPr/>
        </p:nvSpPr>
        <p:spPr>
          <a:xfrm>
            <a:off x="3114314" y="7734942"/>
            <a:ext cx="9957917" cy="39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9191D-6B2F-46E0-9C54-65796C218F05}"/>
              </a:ext>
            </a:extLst>
          </p:cNvPr>
          <p:cNvSpPr txBox="1"/>
          <p:nvPr/>
        </p:nvSpPr>
        <p:spPr>
          <a:xfrm>
            <a:off x="1313361" y="2083002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Raw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Zebrafish 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A3DF-B42E-4E18-A082-577BD8267FFF}"/>
              </a:ext>
            </a:extLst>
          </p:cNvPr>
          <p:cNvSpPr txBox="1"/>
          <p:nvPr/>
        </p:nvSpPr>
        <p:spPr>
          <a:xfrm>
            <a:off x="1031233" y="5460392"/>
            <a:ext cx="2672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Normalized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Zebrafish 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959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27E2B-2778-4A2E-A861-049EF6AB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107FED-D823-4AC4-A2B0-0DAEE327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41047"/>
              </p:ext>
            </p:extLst>
          </p:nvPr>
        </p:nvGraphicFramePr>
        <p:xfrm>
          <a:off x="2850381" y="2190541"/>
          <a:ext cx="10684751" cy="5807944"/>
        </p:xfrm>
        <a:graphic>
          <a:graphicData uri="http://schemas.openxmlformats.org/drawingml/2006/table">
            <a:tbl>
              <a:tblPr/>
              <a:tblGrid>
                <a:gridCol w="1526393">
                  <a:extLst>
                    <a:ext uri="{9D8B030D-6E8A-4147-A177-3AD203B41FA5}">
                      <a16:colId xmlns:a16="http://schemas.microsoft.com/office/drawing/2014/main" val="913357393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3383855412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3291569873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1720191035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2800333016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1431457082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2786540243"/>
                    </a:ext>
                  </a:extLst>
                </a:gridCol>
              </a:tblGrid>
              <a:tr h="40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779996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1255.755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5.342099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31.22499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4.88E-214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1.11E-209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ENSDARG00000101195.1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79563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416.2773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3.213865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31.15319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4.59E-213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ENSDARG00000101789.2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880988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2.052907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0.086946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23.61131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2.95E-123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ENSDARG00000097491.1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6184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8617.569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2.382304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21.43237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6.67E-102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3.79E-98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ENSDARG00000104068.1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9483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13349.81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7.715566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17.86576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2.18E-71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9.90E-68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ENSDARG00000098315.1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7105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1289.655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2.472738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17.19464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2.91E-66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1.10E-62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ENSDARG00000086826.3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06873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845.9056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2.553241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0.163838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15.58392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9.36E-55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ENSDARG00000068934.5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689624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86.58186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4.372841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15.13452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9.59E-52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2.72E-48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ENSDARG00000101364.1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43656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313.2074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2.461376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0.165656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14.85837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6.14E-50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ENSDARG00000030896.6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456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D2615C-8282-4942-9B5F-7EB42AAFA777}"/>
              </a:ext>
            </a:extLst>
          </p:cNvPr>
          <p:cNvSpPr txBox="1"/>
          <p:nvPr/>
        </p:nvSpPr>
        <p:spPr>
          <a:xfrm>
            <a:off x="3557117" y="1325032"/>
            <a:ext cx="32645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First Value/Second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0ABA2-3EB1-4A53-9007-1E6EE1C4A1D8}"/>
              </a:ext>
            </a:extLst>
          </p:cNvPr>
          <p:cNvSpPr txBox="1"/>
          <p:nvPr/>
        </p:nvSpPr>
        <p:spPr>
          <a:xfrm>
            <a:off x="9032904" y="948049"/>
            <a:ext cx="44291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p-value adjusted for multiple hypothesis testing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3002978-3B75-4A1D-BE54-50337D0ECA65}"/>
              </a:ext>
            </a:extLst>
          </p:cNvPr>
          <p:cNvSpPr/>
          <p:nvPr/>
        </p:nvSpPr>
        <p:spPr>
          <a:xfrm>
            <a:off x="4934577" y="1703828"/>
            <a:ext cx="261257" cy="440777"/>
          </a:xfrm>
          <a:prstGeom prst="downArrow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AE6535-93DD-43D3-BCF4-7B8B2C7F6CD9}"/>
              </a:ext>
            </a:extLst>
          </p:cNvPr>
          <p:cNvSpPr/>
          <p:nvPr/>
        </p:nvSpPr>
        <p:spPr>
          <a:xfrm>
            <a:off x="11126874" y="1695574"/>
            <a:ext cx="261257" cy="440777"/>
          </a:xfrm>
          <a:prstGeom prst="downArrow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8E82E-AF71-4704-893A-78EDE2047949}"/>
              </a:ext>
            </a:extLst>
          </p:cNvPr>
          <p:cNvSpPr txBox="1"/>
          <p:nvPr/>
        </p:nvSpPr>
        <p:spPr>
          <a:xfrm>
            <a:off x="3557117" y="51442"/>
            <a:ext cx="8486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Statistical Analysis: DESeq2</a:t>
            </a:r>
          </a:p>
        </p:txBody>
      </p:sp>
    </p:spTree>
    <p:extLst>
      <p:ext uri="{BB962C8B-B14F-4D97-AF65-F5344CB8AC3E}">
        <p14:creationId xmlns:p14="http://schemas.microsoft.com/office/powerpoint/2010/main" val="580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529" y="1029738"/>
            <a:ext cx="4572000" cy="2813538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27E2B-2778-4A2E-A861-049EF6AB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8E82E-AF71-4704-893A-78EDE2047949}"/>
              </a:ext>
            </a:extLst>
          </p:cNvPr>
          <p:cNvSpPr txBox="1"/>
          <p:nvPr/>
        </p:nvSpPr>
        <p:spPr>
          <a:xfrm>
            <a:off x="5468228" y="38531"/>
            <a:ext cx="5449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DD526-43C6-4632-9BE6-77AB6AF8FD73}"/>
              </a:ext>
            </a:extLst>
          </p:cNvPr>
          <p:cNvSpPr txBox="1"/>
          <p:nvPr/>
        </p:nvSpPr>
        <p:spPr>
          <a:xfrm>
            <a:off x="1901022" y="1925282"/>
            <a:ext cx="123865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Identifying Outliers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MDS Plots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Visualizing Data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PCA Plots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Volcano Graphs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Heatmaps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Venn Diagrams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0AE2B-CE43-4ABE-8B5E-C07BDACA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E8DFF-A9C4-40FC-9FB8-21FBAFB5D723}"/>
              </a:ext>
            </a:extLst>
          </p:cNvPr>
          <p:cNvSpPr txBox="1"/>
          <p:nvPr/>
        </p:nvSpPr>
        <p:spPr>
          <a:xfrm>
            <a:off x="4111700" y="219402"/>
            <a:ext cx="8154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DF86-70DF-4E61-A90D-1BD404291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7" b="1758"/>
          <a:stretch/>
        </p:blipFill>
        <p:spPr>
          <a:xfrm>
            <a:off x="4451420" y="3356148"/>
            <a:ext cx="9542876" cy="4775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E00E6-B878-4260-90E2-3A8909454AEE}"/>
              </a:ext>
            </a:extLst>
          </p:cNvPr>
          <p:cNvSpPr txBox="1"/>
          <p:nvPr/>
        </p:nvSpPr>
        <p:spPr>
          <a:xfrm>
            <a:off x="1362952" y="1808703"/>
            <a:ext cx="1281968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the genes with the most variability in expression (CV, coefficient of variation: standard deviation/mean)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Transpose data (Rows are conditions, columns are genes/proteins/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etc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MDS Plot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09BF98-A579-44DC-A192-4A8B4136E636}"/>
              </a:ext>
            </a:extLst>
          </p:cNvPr>
          <p:cNvSpPr/>
          <p:nvPr/>
        </p:nvSpPr>
        <p:spPr>
          <a:xfrm>
            <a:off x="9222858" y="3356148"/>
            <a:ext cx="3910338" cy="217044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7DCEBC-F000-4168-BF47-A2E5A53BFECE}"/>
              </a:ext>
            </a:extLst>
          </p:cNvPr>
          <p:cNvSpPr/>
          <p:nvPr/>
        </p:nvSpPr>
        <p:spPr>
          <a:xfrm>
            <a:off x="4904643" y="5024176"/>
            <a:ext cx="832966" cy="418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3B43F8-4038-4053-AF2A-5D17731DE22A}"/>
              </a:ext>
            </a:extLst>
          </p:cNvPr>
          <p:cNvSpPr/>
          <p:nvPr/>
        </p:nvSpPr>
        <p:spPr>
          <a:xfrm>
            <a:off x="10543443" y="5624565"/>
            <a:ext cx="832966" cy="418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2C0A57-B416-4662-A040-B7820FD0AFAC}"/>
              </a:ext>
            </a:extLst>
          </p:cNvPr>
          <p:cNvSpPr/>
          <p:nvPr/>
        </p:nvSpPr>
        <p:spPr>
          <a:xfrm>
            <a:off x="12971459" y="6502958"/>
            <a:ext cx="832966" cy="418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85CF3-29CE-4E6B-8F87-4DEA8B2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AEA80-1982-4C97-9345-5AA213D49043}"/>
              </a:ext>
            </a:extLst>
          </p:cNvPr>
          <p:cNvSpPr txBox="1"/>
          <p:nvPr/>
        </p:nvSpPr>
        <p:spPr>
          <a:xfrm>
            <a:off x="4111700" y="219402"/>
            <a:ext cx="8154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0D80C-744D-45B0-B7FA-D24DA3239C8C}"/>
              </a:ext>
            </a:extLst>
          </p:cNvPr>
          <p:cNvSpPr txBox="1"/>
          <p:nvPr/>
        </p:nvSpPr>
        <p:spPr>
          <a:xfrm>
            <a:off x="1362952" y="1808703"/>
            <a:ext cx="1281968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the genes with the most variability in expression (CV, coefficient of variation: standard deviation/mean)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Transpose data (Rows are conditions, columns are genes/proteins/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etc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MDS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BFA06-7154-4BF3-9E67-79FFF0532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1" r="1795" b="1759"/>
          <a:stretch/>
        </p:blipFill>
        <p:spPr>
          <a:xfrm>
            <a:off x="4341778" y="3250642"/>
            <a:ext cx="9555446" cy="4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85CF3-29CE-4E6B-8F87-4DEA8B2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AEA80-1982-4C97-9345-5AA213D49043}"/>
              </a:ext>
            </a:extLst>
          </p:cNvPr>
          <p:cNvSpPr txBox="1"/>
          <p:nvPr/>
        </p:nvSpPr>
        <p:spPr>
          <a:xfrm>
            <a:off x="4111700" y="219402"/>
            <a:ext cx="8779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PCA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36EEE-D9A6-49DA-8083-34C1BB98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39" y="1213129"/>
            <a:ext cx="6419186" cy="65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85CF3-29CE-4E6B-8F87-4DEA8B2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AEA80-1982-4C97-9345-5AA213D49043}"/>
              </a:ext>
            </a:extLst>
          </p:cNvPr>
          <p:cNvSpPr txBox="1"/>
          <p:nvPr/>
        </p:nvSpPr>
        <p:spPr>
          <a:xfrm>
            <a:off x="3438460" y="219402"/>
            <a:ext cx="9856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Volcano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BB0D6-ECA3-4D9B-9BAF-8917A541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28" y="1154847"/>
            <a:ext cx="6708943" cy="68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AD155-E201-486F-B2A4-BCF872F7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B1267-CED7-4825-A59B-49C63DFF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03" y="2863048"/>
            <a:ext cx="9937604" cy="4502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92F20-7A33-40F6-B171-F63CC4C44690}"/>
              </a:ext>
            </a:extLst>
          </p:cNvPr>
          <p:cNvSpPr txBox="1"/>
          <p:nvPr/>
        </p:nvSpPr>
        <p:spPr>
          <a:xfrm>
            <a:off x="5477676" y="403561"/>
            <a:ext cx="410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A </a:t>
            </a:r>
            <a:r>
              <a:rPr lang="en-US" sz="4800" b="1" i="1" dirty="0">
                <a:solidFill>
                  <a:schemeClr val="accent4"/>
                </a:solidFill>
              </a:rPr>
              <a:t>fastq</a:t>
            </a:r>
            <a:r>
              <a:rPr lang="en-US" sz="4800" b="1" dirty="0">
                <a:solidFill>
                  <a:schemeClr val="accent4"/>
                </a:solidFill>
              </a:rPr>
              <a:t> Read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3150B-3C3F-4F48-8AAB-223372FBD016}"/>
              </a:ext>
            </a:extLst>
          </p:cNvPr>
          <p:cNvSpPr txBox="1"/>
          <p:nvPr/>
        </p:nvSpPr>
        <p:spPr>
          <a:xfrm>
            <a:off x="1477107" y="1917769"/>
            <a:ext cx="5432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fastq = fasta + quality</a:t>
            </a:r>
          </a:p>
        </p:txBody>
      </p:sp>
    </p:spTree>
    <p:extLst>
      <p:ext uri="{BB962C8B-B14F-4D97-AF65-F5344CB8AC3E}">
        <p14:creationId xmlns:p14="http://schemas.microsoft.com/office/powerpoint/2010/main" val="10621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85CF3-29CE-4E6B-8F87-4DEA8B2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AEA80-1982-4C97-9345-5AA213D49043}"/>
              </a:ext>
            </a:extLst>
          </p:cNvPr>
          <p:cNvSpPr txBox="1"/>
          <p:nvPr/>
        </p:nvSpPr>
        <p:spPr>
          <a:xfrm>
            <a:off x="3438460" y="219402"/>
            <a:ext cx="8770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Heatmaps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603F8-7277-4748-B6CA-C2D9363E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18" b="8594"/>
          <a:stretch/>
        </p:blipFill>
        <p:spPr>
          <a:xfrm>
            <a:off x="4676318" y="1401851"/>
            <a:ext cx="5743823" cy="66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2BF99-FAB4-4D38-86AC-175037CF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1A57F-0BDA-45C4-91FA-8CCE7A353833}"/>
              </a:ext>
            </a:extLst>
          </p:cNvPr>
          <p:cNvSpPr txBox="1"/>
          <p:nvPr/>
        </p:nvSpPr>
        <p:spPr>
          <a:xfrm>
            <a:off x="3438460" y="219402"/>
            <a:ext cx="10276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Venn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C0F9-68D6-48EC-9591-C27B1C86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60" y="1050399"/>
            <a:ext cx="9660884" cy="70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529" y="1029738"/>
            <a:ext cx="4572000" cy="2813538"/>
          </a:xfrm>
        </p:spPr>
        <p:txBody>
          <a:bodyPr/>
          <a:lstStyle/>
          <a:p>
            <a:pPr algn="ctr"/>
            <a:r>
              <a:rPr lang="en-US" dirty="0"/>
              <a:t>Network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C3B730-EE09-4450-ADF6-E898C020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466A0-4636-4C21-B76A-A23C4D01B6F6}"/>
              </a:ext>
            </a:extLst>
          </p:cNvPr>
          <p:cNvSpPr txBox="1"/>
          <p:nvPr/>
        </p:nvSpPr>
        <p:spPr>
          <a:xfrm>
            <a:off x="1815045" y="1767628"/>
            <a:ext cx="124335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Network Analysis </a:t>
            </a:r>
          </a:p>
          <a:p>
            <a:endParaRPr lang="en-US" sz="3200" b="1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Highlight where &amp; how processes are related in biological systems (</a:t>
            </a:r>
            <a:r>
              <a:rPr lang="en-US" sz="3200" dirty="0" err="1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McClure,</a:t>
            </a: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2016, 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Identify new targets of regulatory proteins (Faith, 2007).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Identify genes of importance to infection in human pathogens (McDermott, 2009).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Assign putative functions to unknown genes (Beiki, 2016).</a:t>
            </a:r>
          </a:p>
          <a:p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B5E6-0F6C-4566-89CF-59956337EF53}"/>
              </a:ext>
            </a:extLst>
          </p:cNvPr>
          <p:cNvSpPr txBox="1"/>
          <p:nvPr/>
        </p:nvSpPr>
        <p:spPr>
          <a:xfrm>
            <a:off x="3677696" y="564997"/>
            <a:ext cx="9191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Gene Co-Expression Networks</a:t>
            </a:r>
          </a:p>
        </p:txBody>
      </p:sp>
    </p:spTree>
    <p:extLst>
      <p:ext uri="{BB962C8B-B14F-4D97-AF65-F5344CB8AC3E}">
        <p14:creationId xmlns:p14="http://schemas.microsoft.com/office/powerpoint/2010/main" val="155817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14B49-02B8-49FF-B3DB-FBAB47E9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4ED46F-2DF2-4F87-8281-41EA870CDB25}"/>
              </a:ext>
            </a:extLst>
          </p:cNvPr>
          <p:cNvSpPr/>
          <p:nvPr/>
        </p:nvSpPr>
        <p:spPr>
          <a:xfrm>
            <a:off x="6281260" y="5725230"/>
            <a:ext cx="3314257" cy="186827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1CC54-F6E8-4807-83B9-9A5AEA07F942}"/>
              </a:ext>
            </a:extLst>
          </p:cNvPr>
          <p:cNvSpPr txBox="1"/>
          <p:nvPr/>
        </p:nvSpPr>
        <p:spPr>
          <a:xfrm>
            <a:off x="2341265" y="1346211"/>
            <a:ext cx="11505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Verdana" panose="020B0604030504040204" pitchFamily="34" charset="0"/>
                <a:cs typeface="Verdana"/>
              </a:rPr>
              <a:t>Network analysis links nodes (genes) based on their interactions across conditions (edges).  This can reveal how processes are related and identify nodes of importance</a:t>
            </a:r>
          </a:p>
        </p:txBody>
      </p:sp>
      <p:pic>
        <p:nvPicPr>
          <p:cNvPr id="11" name="Picture 2" descr="Image result for human outline">
            <a:extLst>
              <a:ext uri="{FF2B5EF4-FFF2-40B4-BE49-F238E27FC236}">
                <a16:creationId xmlns:a16="http://schemas.microsoft.com/office/drawing/2014/main" id="{1F497F86-082B-42B8-A90A-A46B893A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3567" y="5123350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human outline">
            <a:extLst>
              <a:ext uri="{FF2B5EF4-FFF2-40B4-BE49-F238E27FC236}">
                <a16:creationId xmlns:a16="http://schemas.microsoft.com/office/drawing/2014/main" id="{F73873BB-6EEA-4DD2-A6A6-FAD9D629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4931" y="4413666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human outline">
            <a:extLst>
              <a:ext uri="{FF2B5EF4-FFF2-40B4-BE49-F238E27FC236}">
                <a16:creationId xmlns:a16="http://schemas.microsoft.com/office/drawing/2014/main" id="{277F897C-873A-4403-B342-A129E8BE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6941" y="5578915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human outline">
            <a:extLst>
              <a:ext uri="{FF2B5EF4-FFF2-40B4-BE49-F238E27FC236}">
                <a16:creationId xmlns:a16="http://schemas.microsoft.com/office/drawing/2014/main" id="{4F78610F-A2B5-4C80-A741-5D44A010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66072" y="4251822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human outline">
            <a:extLst>
              <a:ext uri="{FF2B5EF4-FFF2-40B4-BE49-F238E27FC236}">
                <a16:creationId xmlns:a16="http://schemas.microsoft.com/office/drawing/2014/main" id="{5261DFD4-036A-4F30-B390-17FF6591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95990" y="4212219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human outline">
            <a:extLst>
              <a:ext uri="{FF2B5EF4-FFF2-40B4-BE49-F238E27FC236}">
                <a16:creationId xmlns:a16="http://schemas.microsoft.com/office/drawing/2014/main" id="{FE89419E-EEC6-4487-B9A2-38B59C8C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45702" y="4595267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human outline">
            <a:extLst>
              <a:ext uri="{FF2B5EF4-FFF2-40B4-BE49-F238E27FC236}">
                <a16:creationId xmlns:a16="http://schemas.microsoft.com/office/drawing/2014/main" id="{D0A32773-A8B6-4DDC-9FC3-EE964868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48390" y="5447765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human outline">
            <a:extLst>
              <a:ext uri="{FF2B5EF4-FFF2-40B4-BE49-F238E27FC236}">
                <a16:creationId xmlns:a16="http://schemas.microsoft.com/office/drawing/2014/main" id="{12376633-863D-4DAA-BD13-7564BD6D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7626" y="5947750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uman outline">
            <a:extLst>
              <a:ext uri="{FF2B5EF4-FFF2-40B4-BE49-F238E27FC236}">
                <a16:creationId xmlns:a16="http://schemas.microsoft.com/office/drawing/2014/main" id="{13C67741-8A62-4465-850A-9DD41A99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9868" y="6144374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human outline">
            <a:extLst>
              <a:ext uri="{FF2B5EF4-FFF2-40B4-BE49-F238E27FC236}">
                <a16:creationId xmlns:a16="http://schemas.microsoft.com/office/drawing/2014/main" id="{130A5529-0FC9-415A-82BC-EE08A91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0365" y="6203800"/>
            <a:ext cx="636775" cy="9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0A4CC6A-F947-49FF-8120-F5E26B09369F}"/>
              </a:ext>
            </a:extLst>
          </p:cNvPr>
          <p:cNvSpPr/>
          <p:nvPr/>
        </p:nvSpPr>
        <p:spPr>
          <a:xfrm>
            <a:off x="4053634" y="4337185"/>
            <a:ext cx="2026654" cy="257873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  <a:cs typeface="Verdana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756C50-2123-4EE3-B4F3-11AD0DE1FE25}"/>
              </a:ext>
            </a:extLst>
          </p:cNvPr>
          <p:cNvSpPr/>
          <p:nvPr/>
        </p:nvSpPr>
        <p:spPr>
          <a:xfrm>
            <a:off x="9595517" y="3997736"/>
            <a:ext cx="2132671" cy="257873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  <a:cs typeface="Verdana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B3A7BC-27FF-4495-8B05-033F30053A69}"/>
              </a:ext>
            </a:extLst>
          </p:cNvPr>
          <p:cNvCxnSpPr/>
          <p:nvPr/>
        </p:nvCxnSpPr>
        <p:spPr>
          <a:xfrm>
            <a:off x="4637237" y="5803365"/>
            <a:ext cx="409167" cy="242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DF1C81-9A10-4D9C-BE68-673A1AA2F127}"/>
              </a:ext>
            </a:extLst>
          </p:cNvPr>
          <p:cNvCxnSpPr/>
          <p:nvPr/>
        </p:nvCxnSpPr>
        <p:spPr>
          <a:xfrm flipV="1">
            <a:off x="4560304" y="5123350"/>
            <a:ext cx="321912" cy="39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4CF46B-250B-42A8-BCC0-201B455EB268}"/>
              </a:ext>
            </a:extLst>
          </p:cNvPr>
          <p:cNvCxnSpPr/>
          <p:nvPr/>
        </p:nvCxnSpPr>
        <p:spPr>
          <a:xfrm>
            <a:off x="5129146" y="5377266"/>
            <a:ext cx="123670" cy="320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71FF0-D3A6-4A74-88E5-CE901390752F}"/>
              </a:ext>
            </a:extLst>
          </p:cNvPr>
          <p:cNvCxnSpPr/>
          <p:nvPr/>
        </p:nvCxnSpPr>
        <p:spPr>
          <a:xfrm flipV="1">
            <a:off x="5431705" y="4595267"/>
            <a:ext cx="1875920" cy="45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DFA948-2832-4AE0-9B3D-1BE6D78FB780}"/>
              </a:ext>
            </a:extLst>
          </p:cNvPr>
          <p:cNvCxnSpPr/>
          <p:nvPr/>
        </p:nvCxnSpPr>
        <p:spPr>
          <a:xfrm>
            <a:off x="7938387" y="4492706"/>
            <a:ext cx="2039086" cy="102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F8746D-D900-4C07-90AE-25BB332A97C1}"/>
              </a:ext>
            </a:extLst>
          </p:cNvPr>
          <p:cNvCxnSpPr/>
          <p:nvPr/>
        </p:nvCxnSpPr>
        <p:spPr>
          <a:xfrm>
            <a:off x="10732764" y="4848316"/>
            <a:ext cx="271910" cy="5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0DE69C-E05C-484A-A997-CDE86163408D}"/>
              </a:ext>
            </a:extLst>
          </p:cNvPr>
          <p:cNvCxnSpPr/>
          <p:nvPr/>
        </p:nvCxnSpPr>
        <p:spPr>
          <a:xfrm flipH="1">
            <a:off x="10945702" y="5578915"/>
            <a:ext cx="276511" cy="22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73D3CB-AADA-448A-B891-53D8C3097CC7}"/>
              </a:ext>
            </a:extLst>
          </p:cNvPr>
          <p:cNvCxnSpPr/>
          <p:nvPr/>
        </p:nvCxnSpPr>
        <p:spPr>
          <a:xfrm>
            <a:off x="10328399" y="5200737"/>
            <a:ext cx="122104" cy="20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60DFAA-AD1C-4FE9-90A6-5E19BF7B1D32}"/>
              </a:ext>
            </a:extLst>
          </p:cNvPr>
          <p:cNvCxnSpPr/>
          <p:nvPr/>
        </p:nvCxnSpPr>
        <p:spPr>
          <a:xfrm flipV="1">
            <a:off x="7091488" y="6144373"/>
            <a:ext cx="316622" cy="91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540F0C-941D-49A0-A685-5277237384C3}"/>
              </a:ext>
            </a:extLst>
          </p:cNvPr>
          <p:cNvCxnSpPr/>
          <p:nvPr/>
        </p:nvCxnSpPr>
        <p:spPr>
          <a:xfrm flipV="1">
            <a:off x="7249799" y="6884396"/>
            <a:ext cx="1290068" cy="13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E208D1-CA44-46F2-A420-3DB199552CA5}"/>
              </a:ext>
            </a:extLst>
          </p:cNvPr>
          <p:cNvCxnSpPr/>
          <p:nvPr/>
        </p:nvCxnSpPr>
        <p:spPr>
          <a:xfrm>
            <a:off x="7860012" y="6092959"/>
            <a:ext cx="838166" cy="228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ACC88B-0707-4938-87CB-DC231E34CE76}"/>
              </a:ext>
            </a:extLst>
          </p:cNvPr>
          <p:cNvCxnSpPr/>
          <p:nvPr/>
        </p:nvCxnSpPr>
        <p:spPr>
          <a:xfrm flipV="1">
            <a:off x="9277128" y="6046154"/>
            <a:ext cx="923700" cy="595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09CF03-193A-4C90-B3E1-757CF27D4E61}"/>
              </a:ext>
            </a:extLst>
          </p:cNvPr>
          <p:cNvSpPr txBox="1"/>
          <p:nvPr/>
        </p:nvSpPr>
        <p:spPr>
          <a:xfrm>
            <a:off x="6670864" y="3781890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+mj-lt"/>
                <a:cs typeface="Verdana"/>
              </a:rPr>
              <a:t>High School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47412B-820D-4CE8-8EFA-61B144660B8B}"/>
              </a:ext>
            </a:extLst>
          </p:cNvPr>
          <p:cNvSpPr txBox="1"/>
          <p:nvPr/>
        </p:nvSpPr>
        <p:spPr>
          <a:xfrm>
            <a:off x="4734979" y="390879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+mj-lt"/>
                <a:cs typeface="Verdana"/>
              </a:rPr>
              <a:t>Band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B87BEF-8A78-4663-8C03-800EF3FF0152}"/>
              </a:ext>
            </a:extLst>
          </p:cNvPr>
          <p:cNvSpPr txBox="1"/>
          <p:nvPr/>
        </p:nvSpPr>
        <p:spPr>
          <a:xfrm>
            <a:off x="4966550" y="7161401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j-lt"/>
                <a:cs typeface="Verdana"/>
              </a:rPr>
              <a:t>Drama Club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815CE5-EAB7-45F2-99BF-1E39F55DE022}"/>
              </a:ext>
            </a:extLst>
          </p:cNvPr>
          <p:cNvSpPr txBox="1"/>
          <p:nvPr/>
        </p:nvSpPr>
        <p:spPr>
          <a:xfrm>
            <a:off x="9911293" y="3661972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Verdana"/>
              </a:rPr>
              <a:t>Football Team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60C4B0-AADC-4FDC-B6D1-D65B0B430BB4}"/>
              </a:ext>
            </a:extLst>
          </p:cNvPr>
          <p:cNvSpPr txBox="1"/>
          <p:nvPr/>
        </p:nvSpPr>
        <p:spPr>
          <a:xfrm>
            <a:off x="6648604" y="5143151"/>
            <a:ext cx="2299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Verdana"/>
              </a:rPr>
              <a:t>Student in </a:t>
            </a:r>
            <a:r>
              <a:rPr lang="en-US" sz="1400" dirty="0">
                <a:solidFill>
                  <a:srgbClr val="00B050"/>
                </a:solidFill>
                <a:latin typeface="+mj-lt"/>
                <a:cs typeface="Verdana"/>
              </a:rPr>
              <a:t>Band</a:t>
            </a:r>
            <a:r>
              <a:rPr lang="en-US" sz="1400" dirty="0">
                <a:latin typeface="+mj-lt"/>
                <a:cs typeface="Verdana"/>
              </a:rPr>
              <a:t> and </a:t>
            </a:r>
            <a:r>
              <a:rPr lang="en-US" sz="1400" dirty="0">
                <a:solidFill>
                  <a:schemeClr val="accent1"/>
                </a:solidFill>
                <a:latin typeface="+mj-lt"/>
                <a:cs typeface="Verdana"/>
              </a:rPr>
              <a:t>Football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37056F-10FD-4C83-895C-74B4036968DD}"/>
              </a:ext>
            </a:extLst>
          </p:cNvPr>
          <p:cNvSpPr txBox="1"/>
          <p:nvPr/>
        </p:nvSpPr>
        <p:spPr>
          <a:xfrm>
            <a:off x="10301313" y="6585513"/>
            <a:ext cx="1817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Verdana"/>
              </a:rPr>
              <a:t>Student in </a:t>
            </a:r>
            <a:r>
              <a:rPr lang="en-US" sz="1400" dirty="0">
                <a:solidFill>
                  <a:schemeClr val="accent6"/>
                </a:solidFill>
                <a:latin typeface="+mj-lt"/>
                <a:cs typeface="Verdana"/>
              </a:rPr>
              <a:t>Drama</a:t>
            </a:r>
            <a:r>
              <a:rPr lang="en-US" sz="1400" dirty="0">
                <a:solidFill>
                  <a:schemeClr val="accent2"/>
                </a:solidFill>
                <a:latin typeface="+mj-lt"/>
                <a:cs typeface="Verdana"/>
              </a:rPr>
              <a:t> </a:t>
            </a:r>
            <a:r>
              <a:rPr lang="en-US" sz="1400" dirty="0">
                <a:latin typeface="+mj-lt"/>
                <a:cs typeface="Verdana"/>
              </a:rPr>
              <a:t>and </a:t>
            </a:r>
          </a:p>
          <a:p>
            <a:r>
              <a:rPr lang="en-US" sz="1400" dirty="0">
                <a:solidFill>
                  <a:schemeClr val="accent1"/>
                </a:solidFill>
                <a:latin typeface="+mj-lt"/>
                <a:cs typeface="Verdana"/>
              </a:rPr>
              <a:t>Football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795699-EF2A-4E4D-8CEA-E07744B5BDB2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9277131" y="6815583"/>
            <a:ext cx="1024182" cy="31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E93BC0-54B2-4BFA-88CC-40C3F3E0F8F8}"/>
              </a:ext>
            </a:extLst>
          </p:cNvPr>
          <p:cNvSpPr txBox="1"/>
          <p:nvPr/>
        </p:nvSpPr>
        <p:spPr>
          <a:xfrm>
            <a:off x="2606753" y="2655357"/>
            <a:ext cx="112398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+mj-lt"/>
                <a:cs typeface="Verdana"/>
              </a:rPr>
              <a:t>In a high school, clusters of students emerge as groups are formed based on activities.  Certain students occupy central positions linking different groups.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94BD5A-7DBC-4D94-8C59-156D7764262A}"/>
              </a:ext>
            </a:extLst>
          </p:cNvPr>
          <p:cNvSpPr txBox="1"/>
          <p:nvPr/>
        </p:nvSpPr>
        <p:spPr>
          <a:xfrm>
            <a:off x="2771479" y="463799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Co-Expression/High School Networks</a:t>
            </a:r>
          </a:p>
        </p:txBody>
      </p:sp>
    </p:spTree>
    <p:extLst>
      <p:ext uri="{BB962C8B-B14F-4D97-AF65-F5344CB8AC3E}">
        <p14:creationId xmlns:p14="http://schemas.microsoft.com/office/powerpoint/2010/main" val="29016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7572C-E348-495C-A426-2034227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F24-3617-4EF9-8F30-AF5D2ECA744C}"/>
              </a:ext>
            </a:extLst>
          </p:cNvPr>
          <p:cNvSpPr txBox="1"/>
          <p:nvPr/>
        </p:nvSpPr>
        <p:spPr>
          <a:xfrm>
            <a:off x="3514506" y="2640185"/>
            <a:ext cx="4110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Transcriptomic data from different sources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9">
            <a:extLst>
              <a:ext uri="{FF2B5EF4-FFF2-40B4-BE49-F238E27FC236}">
                <a16:creationId xmlns:a16="http://schemas.microsoft.com/office/drawing/2014/main" id="{26D2CC28-F626-4FA8-9CD8-2857C874AB8E}"/>
              </a:ext>
            </a:extLst>
          </p:cNvPr>
          <p:cNvSpPr/>
          <p:nvPr/>
        </p:nvSpPr>
        <p:spPr>
          <a:xfrm>
            <a:off x="7624888" y="2853207"/>
            <a:ext cx="1436978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4DA1B-D620-4AEE-AC80-A419A70FBFEB}"/>
              </a:ext>
            </a:extLst>
          </p:cNvPr>
          <p:cNvSpPr txBox="1"/>
          <p:nvPr/>
        </p:nvSpPr>
        <p:spPr>
          <a:xfrm>
            <a:off x="8603296" y="2599266"/>
            <a:ext cx="38865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CLR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(Context Likelihood of Relatedness)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6BF50-24AB-4B18-8ADA-25E276CA3C48}"/>
              </a:ext>
            </a:extLst>
          </p:cNvPr>
          <p:cNvSpPr txBox="1"/>
          <p:nvPr/>
        </p:nvSpPr>
        <p:spPr>
          <a:xfrm>
            <a:off x="2771534" y="4384461"/>
            <a:ext cx="3965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1)  Assigns a measure of coordination for each gene pair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C93D31-4A4F-4540-84D7-DAC6F7168446}"/>
              </a:ext>
            </a:extLst>
          </p:cNvPr>
          <p:cNvSpPr/>
          <p:nvPr/>
        </p:nvSpPr>
        <p:spPr>
          <a:xfrm>
            <a:off x="3577306" y="5989455"/>
            <a:ext cx="493776" cy="4572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AE836E-14EC-42EF-915C-EE5CC944D633}"/>
              </a:ext>
            </a:extLst>
          </p:cNvPr>
          <p:cNvSpPr/>
          <p:nvPr/>
        </p:nvSpPr>
        <p:spPr>
          <a:xfrm>
            <a:off x="4796506" y="5989455"/>
            <a:ext cx="493776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254E0-B213-405C-99D1-B22D82DB51E4}"/>
              </a:ext>
            </a:extLst>
          </p:cNvPr>
          <p:cNvSpPr txBox="1"/>
          <p:nvPr/>
        </p:nvSpPr>
        <p:spPr>
          <a:xfrm>
            <a:off x="3552853" y="6003245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F2A31-2566-4943-9FB1-6D25B9AD302A}"/>
              </a:ext>
            </a:extLst>
          </p:cNvPr>
          <p:cNvSpPr txBox="1"/>
          <p:nvPr/>
        </p:nvSpPr>
        <p:spPr>
          <a:xfrm>
            <a:off x="4795162" y="5999092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6ACCE7-63AB-4F71-886C-444871F9819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071082" y="6218055"/>
            <a:ext cx="72542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53157F0-0170-4F9C-884B-B34F877EA3CC}"/>
              </a:ext>
            </a:extLst>
          </p:cNvPr>
          <p:cNvSpPr/>
          <p:nvPr/>
        </p:nvSpPr>
        <p:spPr>
          <a:xfrm>
            <a:off x="3577306" y="5312614"/>
            <a:ext cx="493776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6A5C72-BA33-4B61-8AF1-40C348FB0C7D}"/>
              </a:ext>
            </a:extLst>
          </p:cNvPr>
          <p:cNvSpPr/>
          <p:nvPr/>
        </p:nvSpPr>
        <p:spPr>
          <a:xfrm>
            <a:off x="4796506" y="5312614"/>
            <a:ext cx="493776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A687D-970F-4BB4-9DB4-42E92F1C49E0}"/>
              </a:ext>
            </a:extLst>
          </p:cNvPr>
          <p:cNvSpPr txBox="1"/>
          <p:nvPr/>
        </p:nvSpPr>
        <p:spPr>
          <a:xfrm>
            <a:off x="3552853" y="5326404"/>
            <a:ext cx="553357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F73086-E33F-4FC3-8ADF-CD1026BA3DE4}"/>
              </a:ext>
            </a:extLst>
          </p:cNvPr>
          <p:cNvSpPr txBox="1"/>
          <p:nvPr/>
        </p:nvSpPr>
        <p:spPr>
          <a:xfrm>
            <a:off x="4795162" y="5322251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B3D2F0-BEC2-490E-A491-6D4D0A1F03DB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4071082" y="5541214"/>
            <a:ext cx="72542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D21BE5-2F9B-45BC-95DA-37CD180D2DF3}"/>
              </a:ext>
            </a:extLst>
          </p:cNvPr>
          <p:cNvSpPr/>
          <p:nvPr/>
        </p:nvSpPr>
        <p:spPr>
          <a:xfrm>
            <a:off x="3577306" y="6679648"/>
            <a:ext cx="493776" cy="457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691CAE-5BE0-41E5-B262-21C9D16D8640}"/>
              </a:ext>
            </a:extLst>
          </p:cNvPr>
          <p:cNvSpPr/>
          <p:nvPr/>
        </p:nvSpPr>
        <p:spPr>
          <a:xfrm>
            <a:off x="4796506" y="6679648"/>
            <a:ext cx="493776" cy="45720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973B9-6ADA-4B35-A86A-6014FCDC73BF}"/>
              </a:ext>
            </a:extLst>
          </p:cNvPr>
          <p:cNvSpPr txBox="1"/>
          <p:nvPr/>
        </p:nvSpPr>
        <p:spPr>
          <a:xfrm>
            <a:off x="3552853" y="6693438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09CCCC-FD41-4281-8886-D81723A22EB0}"/>
              </a:ext>
            </a:extLst>
          </p:cNvPr>
          <p:cNvSpPr txBox="1"/>
          <p:nvPr/>
        </p:nvSpPr>
        <p:spPr>
          <a:xfrm>
            <a:off x="4795162" y="6689285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7F8354-CB50-4673-9CA7-5424F43AAA03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4071082" y="6908248"/>
            <a:ext cx="725424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BB28F9-5E98-4633-9ABE-954CB6309B12}"/>
              </a:ext>
            </a:extLst>
          </p:cNvPr>
          <p:cNvSpPr txBox="1"/>
          <p:nvPr/>
        </p:nvSpPr>
        <p:spPr>
          <a:xfrm>
            <a:off x="6845039" y="4384461"/>
            <a:ext cx="2905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2) Keeps only the most highly coordinated genes pairs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5B581D-D8E7-4A10-89FD-E26DB91D945B}"/>
              </a:ext>
            </a:extLst>
          </p:cNvPr>
          <p:cNvSpPr/>
          <p:nvPr/>
        </p:nvSpPr>
        <p:spPr>
          <a:xfrm>
            <a:off x="6995923" y="5988785"/>
            <a:ext cx="493776" cy="457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F64218-784C-4FF5-A7DB-9B86D6792BC3}"/>
              </a:ext>
            </a:extLst>
          </p:cNvPr>
          <p:cNvSpPr/>
          <p:nvPr/>
        </p:nvSpPr>
        <p:spPr>
          <a:xfrm>
            <a:off x="8215123" y="5988785"/>
            <a:ext cx="493776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5C37A5-82AF-4858-8BF9-4CBE9246A4C4}"/>
              </a:ext>
            </a:extLst>
          </p:cNvPr>
          <p:cNvSpPr txBox="1"/>
          <p:nvPr/>
        </p:nvSpPr>
        <p:spPr>
          <a:xfrm>
            <a:off x="6971470" y="6012623"/>
            <a:ext cx="553357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39AFA5-72C1-4365-8A78-54151322CE4D}"/>
              </a:ext>
            </a:extLst>
          </p:cNvPr>
          <p:cNvSpPr txBox="1"/>
          <p:nvPr/>
        </p:nvSpPr>
        <p:spPr>
          <a:xfrm>
            <a:off x="8213779" y="6008470"/>
            <a:ext cx="4924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10E35A-BE7C-43BA-9CE9-F2E6FEDCE2EF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7489699" y="6217385"/>
            <a:ext cx="72542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497C9B-DB68-41A5-90E7-B0F1A2D5C212}"/>
              </a:ext>
            </a:extLst>
          </p:cNvPr>
          <p:cNvSpPr txBox="1"/>
          <p:nvPr/>
        </p:nvSpPr>
        <p:spPr>
          <a:xfrm>
            <a:off x="9831309" y="4384462"/>
            <a:ext cx="277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3) Infers network from these gene pairs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03126F-25E5-4799-BB68-A89903E3498E}"/>
              </a:ext>
            </a:extLst>
          </p:cNvPr>
          <p:cNvSpPr txBox="1"/>
          <p:nvPr/>
        </p:nvSpPr>
        <p:spPr>
          <a:xfrm>
            <a:off x="4166387" y="552018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94382-468E-4271-809A-882CC779F1C0}"/>
              </a:ext>
            </a:extLst>
          </p:cNvPr>
          <p:cNvSpPr txBox="1"/>
          <p:nvPr/>
        </p:nvSpPr>
        <p:spPr>
          <a:xfrm>
            <a:off x="4173947" y="617431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BB8DF-3094-4303-AA47-7CB0EFB3BDB7}"/>
              </a:ext>
            </a:extLst>
          </p:cNvPr>
          <p:cNvSpPr txBox="1"/>
          <p:nvPr/>
        </p:nvSpPr>
        <p:spPr>
          <a:xfrm>
            <a:off x="7580657" y="623882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5B736E-407D-4E22-93A0-BA20FD83D77F}"/>
              </a:ext>
            </a:extLst>
          </p:cNvPr>
          <p:cNvSpPr txBox="1"/>
          <p:nvPr/>
        </p:nvSpPr>
        <p:spPr>
          <a:xfrm>
            <a:off x="4198794" y="688934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F4832B-59C7-4E34-B050-718B8A87A61B}"/>
              </a:ext>
            </a:extLst>
          </p:cNvPr>
          <p:cNvSpPr txBox="1"/>
          <p:nvPr/>
        </p:nvSpPr>
        <p:spPr>
          <a:xfrm>
            <a:off x="3514506" y="294283"/>
            <a:ext cx="10612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Gene Co-Expression Network Analysis of Synechococcus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2121FDF-25D3-410B-A5B6-130D8746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20" y="5405940"/>
            <a:ext cx="2422275" cy="2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CB25F-2FCE-4BE9-BBAE-8067DEA4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9DA0C2-7E30-4FC8-9EA4-8915F125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24836"/>
              </p:ext>
            </p:extLst>
          </p:nvPr>
        </p:nvGraphicFramePr>
        <p:xfrm>
          <a:off x="11150911" y="2271271"/>
          <a:ext cx="2895600" cy="190119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1.2441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5.0381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6.1664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5486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10972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6459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219456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74320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329184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84048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4389120" algn="l" defTabSz="1097280" rtl="0" eaLnBrk="1" latinLnBrk="0" hangingPunct="1">
                        <a:defRPr sz="216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891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B62241-3B3D-439B-84DA-09B597E80CED}"/>
              </a:ext>
            </a:extLst>
          </p:cNvPr>
          <p:cNvSpPr txBox="1"/>
          <p:nvPr/>
        </p:nvSpPr>
        <p:spPr>
          <a:xfrm>
            <a:off x="11482933" y="4307023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cs typeface="Arial" panose="020B0604020202020204" pitchFamily="34" charset="0"/>
              </a:rPr>
              <a:t>Z-score cutoff = 2.0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8E4B16-1FF5-4FDD-832A-C157FBCD6BA9}"/>
              </a:ext>
            </a:extLst>
          </p:cNvPr>
          <p:cNvSpPr/>
          <p:nvPr/>
        </p:nvSpPr>
        <p:spPr>
          <a:xfrm>
            <a:off x="10237904" y="4843277"/>
            <a:ext cx="579428" cy="559171"/>
          </a:xfrm>
          <a:prstGeom prst="ellipse">
            <a:avLst/>
          </a:prstGeom>
          <a:solidFill>
            <a:srgbClr val="758085">
              <a:lumMod val="60000"/>
              <a:lumOff val="40000"/>
            </a:srgbClr>
          </a:solidFill>
          <a:ln w="28575" cap="flat" cmpd="sng" algn="ctr">
            <a:solidFill>
              <a:srgbClr val="75808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DF364-8540-4FD1-83B0-529C8ABB065D}"/>
              </a:ext>
            </a:extLst>
          </p:cNvPr>
          <p:cNvSpPr txBox="1"/>
          <p:nvPr/>
        </p:nvSpPr>
        <p:spPr>
          <a:xfrm>
            <a:off x="10237904" y="4874381"/>
            <a:ext cx="6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Gene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D6179D-DBAF-4777-A6BD-59FE1B3CFF93}"/>
              </a:ext>
            </a:extLst>
          </p:cNvPr>
          <p:cNvSpPr/>
          <p:nvPr/>
        </p:nvSpPr>
        <p:spPr>
          <a:xfrm>
            <a:off x="11904649" y="4971863"/>
            <a:ext cx="579428" cy="559171"/>
          </a:xfrm>
          <a:prstGeom prst="ellipse">
            <a:avLst/>
          </a:prstGeom>
          <a:solidFill>
            <a:srgbClr val="758085">
              <a:lumMod val="60000"/>
              <a:lumOff val="40000"/>
            </a:srgbClr>
          </a:solidFill>
          <a:ln w="28575" cap="flat" cmpd="sng" algn="ctr">
            <a:solidFill>
              <a:srgbClr val="75808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EE2727-F66C-48EC-8760-3691D4F1BE01}"/>
              </a:ext>
            </a:extLst>
          </p:cNvPr>
          <p:cNvSpPr/>
          <p:nvPr/>
        </p:nvSpPr>
        <p:spPr>
          <a:xfrm>
            <a:off x="11206106" y="5976753"/>
            <a:ext cx="579428" cy="559171"/>
          </a:xfrm>
          <a:prstGeom prst="ellipse">
            <a:avLst/>
          </a:prstGeom>
          <a:solidFill>
            <a:srgbClr val="758085">
              <a:lumMod val="60000"/>
              <a:lumOff val="40000"/>
            </a:srgbClr>
          </a:solidFill>
          <a:ln w="28575" cap="flat" cmpd="sng" algn="ctr">
            <a:solidFill>
              <a:srgbClr val="75808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6AF2AA-0BF7-4E2C-BAA6-32263F78E4FE}"/>
              </a:ext>
            </a:extLst>
          </p:cNvPr>
          <p:cNvSpPr/>
          <p:nvPr/>
        </p:nvSpPr>
        <p:spPr>
          <a:xfrm>
            <a:off x="12484077" y="5976753"/>
            <a:ext cx="579428" cy="559171"/>
          </a:xfrm>
          <a:prstGeom prst="ellipse">
            <a:avLst/>
          </a:prstGeom>
          <a:solidFill>
            <a:srgbClr val="758085">
              <a:lumMod val="60000"/>
              <a:lumOff val="40000"/>
            </a:srgbClr>
          </a:solidFill>
          <a:ln w="28575" cap="flat" cmpd="sng" algn="ctr">
            <a:solidFill>
              <a:srgbClr val="75808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A16D77-D0E9-42CE-B7AF-D1A476995503}"/>
              </a:ext>
            </a:extLst>
          </p:cNvPr>
          <p:cNvSpPr txBox="1"/>
          <p:nvPr/>
        </p:nvSpPr>
        <p:spPr>
          <a:xfrm>
            <a:off x="11220486" y="6007858"/>
            <a:ext cx="6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Gene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154453-1AC5-4D80-B5D4-7A7C0A862477}"/>
              </a:ext>
            </a:extLst>
          </p:cNvPr>
          <p:cNvSpPr txBox="1"/>
          <p:nvPr/>
        </p:nvSpPr>
        <p:spPr>
          <a:xfrm>
            <a:off x="11923780" y="5002967"/>
            <a:ext cx="6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Gene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55A52-3094-4880-BB87-95570237B24D}"/>
              </a:ext>
            </a:extLst>
          </p:cNvPr>
          <p:cNvSpPr txBox="1"/>
          <p:nvPr/>
        </p:nvSpPr>
        <p:spPr>
          <a:xfrm>
            <a:off x="12509335" y="6007858"/>
            <a:ext cx="6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Gene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E8CB5-166F-408C-9835-F21E91F1BEEB}"/>
              </a:ext>
            </a:extLst>
          </p:cNvPr>
          <p:cNvCxnSpPr>
            <a:stCxn id="27" idx="5"/>
            <a:endCxn id="30" idx="1"/>
          </p:cNvCxnSpPr>
          <p:nvPr/>
        </p:nvCxnSpPr>
        <p:spPr>
          <a:xfrm>
            <a:off x="10732477" y="5320559"/>
            <a:ext cx="558484" cy="738083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FDC0AD-979B-498E-AD91-1907C976FFBE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11700679" y="5449145"/>
            <a:ext cx="288825" cy="609497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5CF379-980F-491C-A779-BFCF35FEF52E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1785534" y="6256339"/>
            <a:ext cx="698543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8FAD61-B161-4D49-B8E2-1A0324C2AE91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12423631" y="5404509"/>
            <a:ext cx="350160" cy="572244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EED89A-A4C9-4564-B5AA-335198959FC9}"/>
              </a:ext>
            </a:extLst>
          </p:cNvPr>
          <p:cNvSpPr txBox="1"/>
          <p:nvPr/>
        </p:nvSpPr>
        <p:spPr>
          <a:xfrm>
            <a:off x="7610049" y="1560804"/>
            <a:ext cx="3352200" cy="369332"/>
          </a:xfrm>
          <a:prstGeom prst="rect">
            <a:avLst/>
          </a:prstGeom>
          <a:solidFill>
            <a:srgbClr val="9C5252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Mutual Information Scores (MI)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E04207-F3D6-416F-A0F6-0F7EB67CD1C7}"/>
              </a:ext>
            </a:extLst>
          </p:cNvPr>
          <p:cNvSpPr txBox="1"/>
          <p:nvPr/>
        </p:nvSpPr>
        <p:spPr>
          <a:xfrm>
            <a:off x="7610049" y="4336145"/>
            <a:ext cx="3108543" cy="369332"/>
          </a:xfrm>
          <a:prstGeom prst="rect">
            <a:avLst/>
          </a:prstGeom>
          <a:solidFill>
            <a:srgbClr val="6076B4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Standard Deviations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StDev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35CF93-BB56-4B71-8B2E-A1BECEE998B1}"/>
              </a:ext>
            </a:extLst>
          </p:cNvPr>
          <p:cNvSpPr txBox="1"/>
          <p:nvPr/>
        </p:nvSpPr>
        <p:spPr>
          <a:xfrm>
            <a:off x="11081807" y="1757701"/>
            <a:ext cx="3168461" cy="369332"/>
          </a:xfrm>
          <a:prstGeom prst="rect">
            <a:avLst/>
          </a:prstGeom>
          <a:solidFill>
            <a:srgbClr val="63891F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Z-scores (= MI – Av)/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StDev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D96D20-1DFA-4394-A4AE-3952967BC848}"/>
              </a:ext>
            </a:extLst>
          </p:cNvPr>
          <p:cNvSpPr txBox="1"/>
          <p:nvPr/>
        </p:nvSpPr>
        <p:spPr>
          <a:xfrm>
            <a:off x="7111443" y="2518465"/>
            <a:ext cx="1843453" cy="369332"/>
          </a:xfrm>
          <a:prstGeom prst="rect">
            <a:avLst/>
          </a:prstGeom>
          <a:solidFill>
            <a:srgbClr val="E68422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Average MI (Av)</a:t>
            </a:r>
          </a:p>
        </p:txBody>
      </p:sp>
      <p:sp>
        <p:nvSpPr>
          <p:cNvPr id="43" name="Right Arrow 1">
            <a:extLst>
              <a:ext uri="{FF2B5EF4-FFF2-40B4-BE49-F238E27FC236}">
                <a16:creationId xmlns:a16="http://schemas.microsoft.com/office/drawing/2014/main" id="{31A2EDCB-AABA-4010-B081-51E06BD09B19}"/>
              </a:ext>
            </a:extLst>
          </p:cNvPr>
          <p:cNvSpPr/>
          <p:nvPr/>
        </p:nvSpPr>
        <p:spPr>
          <a:xfrm>
            <a:off x="9729278" y="2903554"/>
            <a:ext cx="1046011" cy="381225"/>
          </a:xfrm>
          <a:prstGeom prst="rightArrow">
            <a:avLst/>
          </a:prstGeom>
          <a:solidFill>
            <a:sysClr val="windowText" lastClr="000000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4" name="Up Arrow 3">
            <a:extLst>
              <a:ext uri="{FF2B5EF4-FFF2-40B4-BE49-F238E27FC236}">
                <a16:creationId xmlns:a16="http://schemas.microsoft.com/office/drawing/2014/main" id="{E560A909-18F5-491B-B75A-81096340B052}"/>
              </a:ext>
            </a:extLst>
          </p:cNvPr>
          <p:cNvSpPr/>
          <p:nvPr/>
        </p:nvSpPr>
        <p:spPr>
          <a:xfrm rot="8305864">
            <a:off x="9140083" y="1907362"/>
            <a:ext cx="340411" cy="1077724"/>
          </a:xfrm>
          <a:prstGeom prst="upArrow">
            <a:avLst/>
          </a:prstGeom>
          <a:solidFill>
            <a:srgbClr val="9C5252">
              <a:lumMod val="40000"/>
              <a:lumOff val="60000"/>
            </a:srgbClr>
          </a:solidFill>
          <a:ln w="28575" cap="flat" cmpd="sng" algn="ctr">
            <a:solidFill>
              <a:srgbClr val="9C525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5" name="Up Arrow 4">
            <a:extLst>
              <a:ext uri="{FF2B5EF4-FFF2-40B4-BE49-F238E27FC236}">
                <a16:creationId xmlns:a16="http://schemas.microsoft.com/office/drawing/2014/main" id="{9F0E69E6-9F9C-40DC-A77D-11B35B2BDA0D}"/>
              </a:ext>
            </a:extLst>
          </p:cNvPr>
          <p:cNvSpPr/>
          <p:nvPr/>
        </p:nvSpPr>
        <p:spPr>
          <a:xfrm rot="5400000">
            <a:off x="8660408" y="2389299"/>
            <a:ext cx="329984" cy="1409735"/>
          </a:xfrm>
          <a:prstGeom prst="upArrow">
            <a:avLst/>
          </a:prstGeom>
          <a:solidFill>
            <a:srgbClr val="E68422">
              <a:lumMod val="60000"/>
              <a:lumOff val="40000"/>
            </a:srgbClr>
          </a:solidFill>
          <a:ln w="28575" cap="flat" cmpd="sng" algn="ctr">
            <a:solidFill>
              <a:srgbClr val="E6842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6" name="Left Arrow 5">
            <a:extLst>
              <a:ext uri="{FF2B5EF4-FFF2-40B4-BE49-F238E27FC236}">
                <a16:creationId xmlns:a16="http://schemas.microsoft.com/office/drawing/2014/main" id="{32F73F81-3981-4D63-A97D-25DC9D166947}"/>
              </a:ext>
            </a:extLst>
          </p:cNvPr>
          <p:cNvSpPr/>
          <p:nvPr/>
        </p:nvSpPr>
        <p:spPr>
          <a:xfrm rot="8154605">
            <a:off x="8554020" y="3581798"/>
            <a:ext cx="1220602" cy="415914"/>
          </a:xfrm>
          <a:prstGeom prst="leftArrow">
            <a:avLst/>
          </a:prstGeom>
          <a:solidFill>
            <a:srgbClr val="6076B4">
              <a:lumMod val="60000"/>
              <a:lumOff val="40000"/>
            </a:srgbClr>
          </a:solidFill>
          <a:ln w="28575" cap="flat" cmpd="sng" algn="ctr">
            <a:solidFill>
              <a:srgbClr val="6076B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327029-E07C-4AEC-9753-53A75882FA86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Specifics of CLR Analysis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F0D7BE2-9BE7-484B-BBA3-F53ED7B42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3" r="46914" b="53526"/>
          <a:stretch/>
        </p:blipFill>
        <p:spPr>
          <a:xfrm>
            <a:off x="1571945" y="1985584"/>
            <a:ext cx="4921637" cy="377333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D678B8-925C-45B7-8FBF-A23965DF8082}"/>
              </a:ext>
            </a:extLst>
          </p:cNvPr>
          <p:cNvSpPr txBox="1"/>
          <p:nvPr/>
        </p:nvSpPr>
        <p:spPr>
          <a:xfrm>
            <a:off x="1648814" y="6879279"/>
            <a:ext cx="12768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We’re looking for genes that are very highly linked by mutual information compared to all mutual information links between all genes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F0B2DA-5BA1-4D95-B44E-20CC947EFC6D}"/>
              </a:ext>
            </a:extLst>
          </p:cNvPr>
          <p:cNvSpPr txBox="1"/>
          <p:nvPr/>
        </p:nvSpPr>
        <p:spPr>
          <a:xfrm>
            <a:off x="9044640" y="4914071"/>
            <a:ext cx="8467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983B50-BBE7-4A86-AC08-D13F589D33C6}"/>
              </a:ext>
            </a:extLst>
          </p:cNvPr>
          <p:cNvSpPr txBox="1"/>
          <p:nvPr/>
        </p:nvSpPr>
        <p:spPr>
          <a:xfrm>
            <a:off x="10069385" y="5770511"/>
            <a:ext cx="8306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Edge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3A55FA-EB49-4484-BB52-AE1E42F807E8}"/>
              </a:ext>
            </a:extLst>
          </p:cNvPr>
          <p:cNvCxnSpPr>
            <a:stCxn id="50" idx="3"/>
          </p:cNvCxnSpPr>
          <p:nvPr/>
        </p:nvCxnSpPr>
        <p:spPr>
          <a:xfrm>
            <a:off x="9891347" y="5126437"/>
            <a:ext cx="227442" cy="96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B8BDC6-2D0B-4C17-B08B-05143456A086}"/>
              </a:ext>
            </a:extLst>
          </p:cNvPr>
          <p:cNvCxnSpPr/>
          <p:nvPr/>
        </p:nvCxnSpPr>
        <p:spPr>
          <a:xfrm flipV="1">
            <a:off x="10775289" y="5675982"/>
            <a:ext cx="124773" cy="1498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161EA-4BCE-4B31-91AA-BB40DFC1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8E47-E58E-4410-AE8D-BA655C1ABD88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85744-E1FF-4AB0-A903-CA11F77F7F70}"/>
              </a:ext>
            </a:extLst>
          </p:cNvPr>
          <p:cNvSpPr txBox="1"/>
          <p:nvPr/>
        </p:nvSpPr>
        <p:spPr>
          <a:xfrm>
            <a:off x="2280976" y="2100695"/>
            <a:ext cx="106129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 normalized expression data for at least 15 different conditions/replicates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Determine Z-scores (or other measure of association)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Choose cutoff used to define an edge in the network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 .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file (a list of edges and the genes that are linked by them)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Import .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file into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Cytoscape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viewing</a:t>
            </a:r>
          </a:p>
        </p:txBody>
      </p:sp>
    </p:spTree>
    <p:extLst>
      <p:ext uri="{BB962C8B-B14F-4D97-AF65-F5344CB8AC3E}">
        <p14:creationId xmlns:p14="http://schemas.microsoft.com/office/powerpoint/2010/main" val="21485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161EA-4BCE-4B31-91AA-BB40DFC1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8E47-E58E-4410-AE8D-BA655C1ABD88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85744-E1FF-4AB0-A903-CA11F77F7F70}"/>
              </a:ext>
            </a:extLst>
          </p:cNvPr>
          <p:cNvSpPr txBox="1"/>
          <p:nvPr/>
        </p:nvSpPr>
        <p:spPr>
          <a:xfrm>
            <a:off x="2280976" y="1664806"/>
            <a:ext cx="1061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 normalized expression data for at least 15 different conditions/replicates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E1C352-B837-42FA-8898-7C678A5B7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73973"/>
              </p:ext>
            </p:extLst>
          </p:nvPr>
        </p:nvGraphicFramePr>
        <p:xfrm>
          <a:off x="1173156" y="3165444"/>
          <a:ext cx="4875952" cy="4354935"/>
        </p:xfrm>
        <a:graphic>
          <a:graphicData uri="http://schemas.openxmlformats.org/drawingml/2006/table">
            <a:tbl>
              <a:tblPr/>
              <a:tblGrid>
                <a:gridCol w="1674629">
                  <a:extLst>
                    <a:ext uri="{9D8B030D-6E8A-4147-A177-3AD203B41FA5}">
                      <a16:colId xmlns:a16="http://schemas.microsoft.com/office/drawing/2014/main" val="2384739032"/>
                    </a:ext>
                  </a:extLst>
                </a:gridCol>
                <a:gridCol w="659090">
                  <a:extLst>
                    <a:ext uri="{9D8B030D-6E8A-4147-A177-3AD203B41FA5}">
                      <a16:colId xmlns:a16="http://schemas.microsoft.com/office/drawing/2014/main" val="2230636224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780121482"/>
                    </a:ext>
                  </a:extLst>
                </a:gridCol>
                <a:gridCol w="592853">
                  <a:extLst>
                    <a:ext uri="{9D8B030D-6E8A-4147-A177-3AD203B41FA5}">
                      <a16:colId xmlns:a16="http://schemas.microsoft.com/office/drawing/2014/main" val="577784138"/>
                    </a:ext>
                  </a:extLst>
                </a:gridCol>
                <a:gridCol w="693336">
                  <a:extLst>
                    <a:ext uri="{9D8B030D-6E8A-4147-A177-3AD203B41FA5}">
                      <a16:colId xmlns:a16="http://schemas.microsoft.com/office/drawing/2014/main" val="57789248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988926024"/>
                    </a:ext>
                  </a:extLst>
                </a:gridCol>
              </a:tblGrid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Synonym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C-Lim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N-Lim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L-Lim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AB 3-1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AB 3-2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194305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7725838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9572248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508419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964981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4504578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697192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208597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732189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4606604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393930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3449521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SYNPCC7002_A0012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35646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945983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SYNPCC7002_A0014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388429"/>
                  </a:ext>
                </a:extLst>
              </a:tr>
              <a:tr h="26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SYNPCC7002_A0015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015" marR="9015" marT="9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8562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E105EE-6463-4EC4-B54D-213926662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38169"/>
              </p:ext>
            </p:extLst>
          </p:nvPr>
        </p:nvGraphicFramePr>
        <p:xfrm>
          <a:off x="6507075" y="3862848"/>
          <a:ext cx="8014844" cy="1762125"/>
        </p:xfrm>
        <a:graphic>
          <a:graphicData uri="http://schemas.openxmlformats.org/drawingml/2006/table">
            <a:tbl>
              <a:tblPr/>
              <a:tblGrid>
                <a:gridCol w="688331">
                  <a:extLst>
                    <a:ext uri="{9D8B030D-6E8A-4147-A177-3AD203B41FA5}">
                      <a16:colId xmlns:a16="http://schemas.microsoft.com/office/drawing/2014/main" val="63992996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07123234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59208383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8860936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93423047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38592815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1107752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23582154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6739538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554050526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4488235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344001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10170346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50772099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4193514718"/>
                    </a:ext>
                  </a:extLst>
                </a:gridCol>
                <a:gridCol w="503431">
                  <a:extLst>
                    <a:ext uri="{9D8B030D-6E8A-4147-A177-3AD203B41FA5}">
                      <a16:colId xmlns:a16="http://schemas.microsoft.com/office/drawing/2014/main" val="24039397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Synonym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8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C-Lim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813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N-Lim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340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L-Lim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75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AB 3-1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89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 AB 3-2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24728"/>
                  </a:ext>
                </a:extLst>
              </a:tr>
            </a:tbl>
          </a:graphicData>
        </a:graphic>
      </p:graphicFrame>
      <p:sp>
        <p:nvSpPr>
          <p:cNvPr id="7" name="Arrow: Bent 6">
            <a:extLst>
              <a:ext uri="{FF2B5EF4-FFF2-40B4-BE49-F238E27FC236}">
                <a16:creationId xmlns:a16="http://schemas.microsoft.com/office/drawing/2014/main" id="{F37E565F-E70A-49D7-B830-7EE0257F55B4}"/>
              </a:ext>
            </a:extLst>
          </p:cNvPr>
          <p:cNvSpPr/>
          <p:nvPr/>
        </p:nvSpPr>
        <p:spPr>
          <a:xfrm rot="5400000">
            <a:off x="8174667" y="1364291"/>
            <a:ext cx="521191" cy="41987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F7C31-1AF4-4A28-95E0-4EBFCAF8E25C}"/>
              </a:ext>
            </a:extLst>
          </p:cNvPr>
          <p:cNvSpPr txBox="1"/>
          <p:nvPr/>
        </p:nvSpPr>
        <p:spPr>
          <a:xfrm>
            <a:off x="7019925" y="2731187"/>
            <a:ext cx="2144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Transpose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905C78-9A15-456E-9961-ABFB285C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299472"/>
              </p:ext>
            </p:extLst>
          </p:nvPr>
        </p:nvGraphicFramePr>
        <p:xfrm>
          <a:off x="6871396" y="6682881"/>
          <a:ext cx="7326513" cy="115252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307123234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59208383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8860936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93423047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38592815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1107752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23582154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6739538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554050526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4488235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15344001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10170346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507720998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4193514718"/>
                    </a:ext>
                  </a:extLst>
                </a:gridCol>
                <a:gridCol w="503431">
                  <a:extLst>
                    <a:ext uri="{9D8B030D-6E8A-4147-A177-3AD203B41FA5}">
                      <a16:colId xmlns:a16="http://schemas.microsoft.com/office/drawing/2014/main" val="24039397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_A0015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8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813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340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75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89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24728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CBFDA89-5C57-4108-BE1E-B2B771E39933}"/>
              </a:ext>
            </a:extLst>
          </p:cNvPr>
          <p:cNvSpPr/>
          <p:nvPr/>
        </p:nvSpPr>
        <p:spPr>
          <a:xfrm rot="5400000">
            <a:off x="12400435" y="5903824"/>
            <a:ext cx="633744" cy="35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6CCE4-BE6E-492F-94D2-4F7C0E9722A4}"/>
              </a:ext>
            </a:extLst>
          </p:cNvPr>
          <p:cNvSpPr txBox="1"/>
          <p:nvPr/>
        </p:nvSpPr>
        <p:spPr>
          <a:xfrm>
            <a:off x="6219825" y="6169654"/>
            <a:ext cx="54633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Delete Row Names (Condition Information)</a:t>
            </a:r>
          </a:p>
        </p:txBody>
      </p:sp>
    </p:spTree>
    <p:extLst>
      <p:ext uri="{BB962C8B-B14F-4D97-AF65-F5344CB8AC3E}">
        <p14:creationId xmlns:p14="http://schemas.microsoft.com/office/powerpoint/2010/main" val="38672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8511C-27CF-4C13-BA97-80A449A2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B6785-4A34-4DD6-85E1-2EA93C4F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77211"/>
              </p:ext>
            </p:extLst>
          </p:nvPr>
        </p:nvGraphicFramePr>
        <p:xfrm>
          <a:off x="1981199" y="2962116"/>
          <a:ext cx="11859388" cy="4549506"/>
        </p:xfrm>
        <a:graphic>
          <a:graphicData uri="http://schemas.openxmlformats.org/drawingml/2006/table">
            <a:tbl>
              <a:tblPr/>
              <a:tblGrid>
                <a:gridCol w="1797205">
                  <a:extLst>
                    <a:ext uri="{9D8B030D-6E8A-4147-A177-3AD203B41FA5}">
                      <a16:colId xmlns:a16="http://schemas.microsoft.com/office/drawing/2014/main" val="4174201476"/>
                    </a:ext>
                  </a:extLst>
                </a:gridCol>
                <a:gridCol w="1165071">
                  <a:extLst>
                    <a:ext uri="{9D8B030D-6E8A-4147-A177-3AD203B41FA5}">
                      <a16:colId xmlns:a16="http://schemas.microsoft.com/office/drawing/2014/main" val="3049318885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815165446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793703979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4045691371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475849587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166445919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1501635790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533082920"/>
                    </a:ext>
                  </a:extLst>
                </a:gridCol>
              </a:tblGrid>
              <a:tr h="83941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10001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3110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444657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2.395533528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56245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69879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94887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42101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662144"/>
                  </a:ext>
                </a:extLst>
              </a:tr>
              <a:tr h="46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594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BD109-EFA8-4490-B72A-CB5C47079154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F4A0-0A24-4E47-AF8D-C18A96856DC9}"/>
              </a:ext>
            </a:extLst>
          </p:cNvPr>
          <p:cNvSpPr txBox="1"/>
          <p:nvPr/>
        </p:nvSpPr>
        <p:spPr>
          <a:xfrm>
            <a:off x="2766751" y="1919720"/>
            <a:ext cx="1061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Determine Z-scores (or other measure of association)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BF430-B40C-48D5-A4D2-02876E4B5D14}"/>
              </a:ext>
            </a:extLst>
          </p:cNvPr>
          <p:cNvCxnSpPr/>
          <p:nvPr/>
        </p:nvCxnSpPr>
        <p:spPr>
          <a:xfrm flipV="1">
            <a:off x="4876800" y="4210050"/>
            <a:ext cx="1438275" cy="6667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64CDC4-3AC0-4FCC-BC23-8AA06E383CCC}"/>
              </a:ext>
            </a:extLst>
          </p:cNvPr>
          <p:cNvCxnSpPr/>
          <p:nvPr/>
        </p:nvCxnSpPr>
        <p:spPr>
          <a:xfrm flipV="1">
            <a:off x="8639175" y="5553075"/>
            <a:ext cx="1438275" cy="6667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7E083F-A99C-48DA-88BE-BBBEA3AA49AD}"/>
              </a:ext>
            </a:extLst>
          </p:cNvPr>
          <p:cNvSpPr txBox="1"/>
          <p:nvPr/>
        </p:nvSpPr>
        <p:spPr>
          <a:xfrm rot="19947074">
            <a:off x="5422652" y="4331058"/>
            <a:ext cx="346570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E4EEF-3B0A-4BCD-926F-9FC4AEFEA7B3}"/>
              </a:ext>
            </a:extLst>
          </p:cNvPr>
          <p:cNvSpPr txBox="1"/>
          <p:nvPr/>
        </p:nvSpPr>
        <p:spPr>
          <a:xfrm rot="19947074">
            <a:off x="9251702" y="5674084"/>
            <a:ext cx="346570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313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F8F93-D360-4325-BE90-5D78BE5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9635E-C4AA-4273-B679-1578B933D042}"/>
              </a:ext>
            </a:extLst>
          </p:cNvPr>
          <p:cNvSpPr txBox="1"/>
          <p:nvPr/>
        </p:nvSpPr>
        <p:spPr>
          <a:xfrm>
            <a:off x="3083798" y="537125"/>
            <a:ext cx="10686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A tool for QC of Fastq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99710-F7CE-41BE-ACA9-AF0B53C0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70" y="1845067"/>
            <a:ext cx="11811000" cy="472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A1019A-7D92-4097-BAD0-82C11E93E60A}"/>
              </a:ext>
            </a:extLst>
          </p:cNvPr>
          <p:cNvSpPr/>
          <p:nvPr/>
        </p:nvSpPr>
        <p:spPr>
          <a:xfrm>
            <a:off x="4045782" y="7034392"/>
            <a:ext cx="73813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https://www.bioinformatics.babraham.ac.uk/projects/fastqc/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8511C-27CF-4C13-BA97-80A449A2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BD109-EFA8-4490-B72A-CB5C47079154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F4A0-0A24-4E47-AF8D-C18A96856DC9}"/>
              </a:ext>
            </a:extLst>
          </p:cNvPr>
          <p:cNvSpPr txBox="1"/>
          <p:nvPr/>
        </p:nvSpPr>
        <p:spPr>
          <a:xfrm>
            <a:off x="2766751" y="1919720"/>
            <a:ext cx="1061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Choose cutoff used to define an edge in the network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7B6388-AA19-4761-AE80-7359740DD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9773"/>
              </p:ext>
            </p:extLst>
          </p:nvPr>
        </p:nvGraphicFramePr>
        <p:xfrm>
          <a:off x="2419235" y="2690704"/>
          <a:ext cx="4734039" cy="4757846"/>
        </p:xfrm>
        <a:graphic>
          <a:graphicData uri="http://schemas.openxmlformats.org/drawingml/2006/table">
            <a:tbl>
              <a:tblPr/>
              <a:tblGrid>
                <a:gridCol w="1578013">
                  <a:extLst>
                    <a:ext uri="{9D8B030D-6E8A-4147-A177-3AD203B41FA5}">
                      <a16:colId xmlns:a16="http://schemas.microsoft.com/office/drawing/2014/main" val="3060715201"/>
                    </a:ext>
                  </a:extLst>
                </a:gridCol>
                <a:gridCol w="1578013">
                  <a:extLst>
                    <a:ext uri="{9D8B030D-6E8A-4147-A177-3AD203B41FA5}">
                      <a16:colId xmlns:a16="http://schemas.microsoft.com/office/drawing/2014/main" val="2084743928"/>
                    </a:ext>
                  </a:extLst>
                </a:gridCol>
                <a:gridCol w="1578013">
                  <a:extLst>
                    <a:ext uri="{9D8B030D-6E8A-4147-A177-3AD203B41FA5}">
                      <a16:colId xmlns:a16="http://schemas.microsoft.com/office/drawing/2014/main" val="3552199926"/>
                    </a:ext>
                  </a:extLst>
                </a:gridCol>
              </a:tblGrid>
              <a:tr h="454204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Edge_Cutoff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604244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SYNPCC7002_F00882695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7.730963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337595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SYNPCC7002_A2818755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8.097309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664024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SYNPCC7002_G01353094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679882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SYNPCC7002_A27771999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9.235387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616746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SYNPCC7002_A2152692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298608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SYNPCC7002_A28292134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281408"/>
                  </a:ext>
                </a:extLst>
              </a:tr>
              <a:tr h="614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SYNPCC7002_A19921989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13.61929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3939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3BA3C3-473E-4718-BB91-F2E977609C55}"/>
              </a:ext>
            </a:extLst>
          </p:cNvPr>
          <p:cNvCxnSpPr/>
          <p:nvPr/>
        </p:nvCxnSpPr>
        <p:spPr>
          <a:xfrm>
            <a:off x="5334000" y="3448050"/>
            <a:ext cx="2981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9B5A5A-DA3A-4012-AE53-80F7CACA4230}"/>
              </a:ext>
            </a:extLst>
          </p:cNvPr>
          <p:cNvSpPr txBox="1"/>
          <p:nvPr/>
        </p:nvSpPr>
        <p:spPr>
          <a:xfrm>
            <a:off x="8420100" y="3006222"/>
            <a:ext cx="4533900" cy="757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Will provide a network of the top 5000 Z-scores (5000 edges)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D374BC-93B1-45C9-8A25-CF3B631876AC}"/>
              </a:ext>
            </a:extLst>
          </p:cNvPr>
          <p:cNvCxnSpPr/>
          <p:nvPr/>
        </p:nvCxnSpPr>
        <p:spPr>
          <a:xfrm>
            <a:off x="5334000" y="7133248"/>
            <a:ext cx="2981325" cy="0"/>
          </a:xfrm>
          <a:prstGeom prst="straightConnector1">
            <a:avLst/>
          </a:prstGeom>
          <a:ln w="38100">
            <a:solidFill>
              <a:srgbClr val="0078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CE11FA-7354-40AE-BF31-4D3901D5A543}"/>
              </a:ext>
            </a:extLst>
          </p:cNvPr>
          <p:cNvSpPr txBox="1"/>
          <p:nvPr/>
        </p:nvSpPr>
        <p:spPr>
          <a:xfrm>
            <a:off x="8420100" y="6691420"/>
            <a:ext cx="4533900" cy="757130"/>
          </a:xfrm>
          <a:prstGeom prst="rect">
            <a:avLst/>
          </a:prstGeom>
          <a:solidFill>
            <a:srgbClr val="7195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Will provide a network of the top 250 Z-scores (250 edges)</a:t>
            </a:r>
          </a:p>
        </p:txBody>
      </p:sp>
    </p:spTree>
    <p:extLst>
      <p:ext uri="{BB962C8B-B14F-4D97-AF65-F5344CB8AC3E}">
        <p14:creationId xmlns:p14="http://schemas.microsoft.com/office/powerpoint/2010/main" val="36459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8511C-27CF-4C13-BA97-80A449A2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B6785-4A34-4DD6-85E1-2EA93C4F4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24098"/>
              </p:ext>
            </p:extLst>
          </p:nvPr>
        </p:nvGraphicFramePr>
        <p:xfrm>
          <a:off x="1333499" y="2967311"/>
          <a:ext cx="7734304" cy="4416001"/>
        </p:xfrm>
        <a:graphic>
          <a:graphicData uri="http://schemas.openxmlformats.org/drawingml/2006/table">
            <a:tbl>
              <a:tblPr/>
              <a:tblGrid>
                <a:gridCol w="1172078">
                  <a:extLst>
                    <a:ext uri="{9D8B030D-6E8A-4147-A177-3AD203B41FA5}">
                      <a16:colId xmlns:a16="http://schemas.microsoft.com/office/drawing/2014/main" val="4174201476"/>
                    </a:ext>
                  </a:extLst>
                </a:gridCol>
                <a:gridCol w="759821">
                  <a:extLst>
                    <a:ext uri="{9D8B030D-6E8A-4147-A177-3AD203B41FA5}">
                      <a16:colId xmlns:a16="http://schemas.microsoft.com/office/drawing/2014/main" val="3049318885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2815165446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793703979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4045691371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475849587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2166445919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1501635790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533082920"/>
                    </a:ext>
                  </a:extLst>
                </a:gridCol>
              </a:tblGrid>
              <a:tr h="814777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1000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3110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444657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2.395533528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56245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69879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94887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4210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662144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594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BD109-EFA8-4490-B72A-CB5C47079154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F4A0-0A24-4E47-AF8D-C18A96856DC9}"/>
              </a:ext>
            </a:extLst>
          </p:cNvPr>
          <p:cNvSpPr txBox="1"/>
          <p:nvPr/>
        </p:nvSpPr>
        <p:spPr>
          <a:xfrm>
            <a:off x="2766751" y="1582316"/>
            <a:ext cx="1061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Create a .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file (a list of edges and the genes that are linked by them)</a:t>
            </a:r>
          </a:p>
          <a:p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AAF27-6E88-4F93-B89E-A50A765EEFDF}"/>
              </a:ext>
            </a:extLst>
          </p:cNvPr>
          <p:cNvSpPr txBox="1"/>
          <p:nvPr/>
        </p:nvSpPr>
        <p:spPr>
          <a:xfrm>
            <a:off x="9953981" y="41148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SYNPCC7002_A0005 C SYNPCC7002_A0004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SYNPCC7002_A0006 C SYNPCC7002_A0004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SYNPCC7002_A0005 C SYNPCC7002_A0006</a:t>
            </a:r>
          </a:p>
          <a:p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180CDDD-2924-4F05-A26A-ABE0C437F4DF}"/>
              </a:ext>
            </a:extLst>
          </p:cNvPr>
          <p:cNvSpPr/>
          <p:nvPr/>
        </p:nvSpPr>
        <p:spPr>
          <a:xfrm>
            <a:off x="9210675" y="4667250"/>
            <a:ext cx="6000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4445B-E68D-4191-9B79-D182B05B5CC5}"/>
              </a:ext>
            </a:extLst>
          </p:cNvPr>
          <p:cNvSpPr txBox="1"/>
          <p:nvPr/>
        </p:nvSpPr>
        <p:spPr>
          <a:xfrm>
            <a:off x="11201400" y="3392548"/>
            <a:ext cx="18293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sif</a:t>
            </a:r>
            <a:r>
              <a:rPr lang="en-US" dirty="0">
                <a:solidFill>
                  <a:srgbClr val="000000"/>
                </a:solidFill>
              </a:rPr>
              <a:t> file format</a:t>
            </a:r>
          </a:p>
        </p:txBody>
      </p:sp>
    </p:spTree>
    <p:extLst>
      <p:ext uri="{BB962C8B-B14F-4D97-AF65-F5344CB8AC3E}">
        <p14:creationId xmlns:p14="http://schemas.microsoft.com/office/powerpoint/2010/main" val="19546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8511C-27CF-4C13-BA97-80A449A2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B6785-4A34-4DD6-85E1-2EA93C4F40D5}"/>
              </a:ext>
            </a:extLst>
          </p:cNvPr>
          <p:cNvGraphicFramePr>
            <a:graphicFrameLocks noGrp="1"/>
          </p:cNvGraphicFramePr>
          <p:nvPr/>
        </p:nvGraphicFramePr>
        <p:xfrm>
          <a:off x="1333499" y="2967311"/>
          <a:ext cx="7734304" cy="4416001"/>
        </p:xfrm>
        <a:graphic>
          <a:graphicData uri="http://schemas.openxmlformats.org/drawingml/2006/table">
            <a:tbl>
              <a:tblPr/>
              <a:tblGrid>
                <a:gridCol w="1172078">
                  <a:extLst>
                    <a:ext uri="{9D8B030D-6E8A-4147-A177-3AD203B41FA5}">
                      <a16:colId xmlns:a16="http://schemas.microsoft.com/office/drawing/2014/main" val="4174201476"/>
                    </a:ext>
                  </a:extLst>
                </a:gridCol>
                <a:gridCol w="759821">
                  <a:extLst>
                    <a:ext uri="{9D8B030D-6E8A-4147-A177-3AD203B41FA5}">
                      <a16:colId xmlns:a16="http://schemas.microsoft.com/office/drawing/2014/main" val="3049318885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2815165446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793703979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4045691371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475849587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2166445919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1501635790"/>
                    </a:ext>
                  </a:extLst>
                </a:gridCol>
                <a:gridCol w="828915">
                  <a:extLst>
                    <a:ext uri="{9D8B030D-6E8A-4147-A177-3AD203B41FA5}">
                      <a16:colId xmlns:a16="http://schemas.microsoft.com/office/drawing/2014/main" val="533082920"/>
                    </a:ext>
                  </a:extLst>
                </a:gridCol>
              </a:tblGrid>
              <a:tr h="814777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61000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3110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444657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2.395533528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56245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69879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6.013484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94887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42101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662144"/>
                  </a:ext>
                </a:extLst>
              </a:tr>
              <a:tr h="450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SYNPCC7002_A0008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2.395534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2.161886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594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BD109-EFA8-4490-B72A-CB5C47079154}"/>
              </a:ext>
            </a:extLst>
          </p:cNvPr>
          <p:cNvSpPr txBox="1"/>
          <p:nvPr/>
        </p:nvSpPr>
        <p:spPr>
          <a:xfrm>
            <a:off x="4248035" y="389892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Inference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F4A0-0A24-4E47-AF8D-C18A96856DC9}"/>
              </a:ext>
            </a:extLst>
          </p:cNvPr>
          <p:cNvSpPr txBox="1"/>
          <p:nvPr/>
        </p:nvSpPr>
        <p:spPr>
          <a:xfrm>
            <a:off x="2766751" y="1582316"/>
            <a:ext cx="1061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Import .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file into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Cytoscape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viewing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AAF27-6E88-4F93-B89E-A50A765EEFDF}"/>
              </a:ext>
            </a:extLst>
          </p:cNvPr>
          <p:cNvSpPr txBox="1"/>
          <p:nvPr/>
        </p:nvSpPr>
        <p:spPr>
          <a:xfrm>
            <a:off x="9953981" y="41148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SYNPCC7002_A0005 C SYNPCC7002_A0004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SYNPCC7002_A0006 C SYNPCC7002_A0004</a:t>
            </a: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SYNPCC7002_A0005 C SYNPCC7002_A0006</a:t>
            </a:r>
          </a:p>
          <a:p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180CDDD-2924-4F05-A26A-ABE0C437F4DF}"/>
              </a:ext>
            </a:extLst>
          </p:cNvPr>
          <p:cNvSpPr/>
          <p:nvPr/>
        </p:nvSpPr>
        <p:spPr>
          <a:xfrm>
            <a:off x="9210675" y="4667250"/>
            <a:ext cx="60007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4445B-E68D-4191-9B79-D182B05B5CC5}"/>
              </a:ext>
            </a:extLst>
          </p:cNvPr>
          <p:cNvSpPr txBox="1"/>
          <p:nvPr/>
        </p:nvSpPr>
        <p:spPr>
          <a:xfrm>
            <a:off x="11201400" y="3392548"/>
            <a:ext cx="18293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sif</a:t>
            </a:r>
            <a:r>
              <a:rPr lang="en-US" dirty="0">
                <a:solidFill>
                  <a:srgbClr val="000000"/>
                </a:solidFill>
              </a:rPr>
              <a:t> file format</a:t>
            </a:r>
          </a:p>
        </p:txBody>
      </p:sp>
    </p:spTree>
    <p:extLst>
      <p:ext uri="{BB962C8B-B14F-4D97-AF65-F5344CB8AC3E}">
        <p14:creationId xmlns:p14="http://schemas.microsoft.com/office/powerpoint/2010/main" val="36969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91CF7-C595-4365-9AC5-4C3AE607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4F74E-D4B7-4594-B358-4AD177888F66}"/>
              </a:ext>
            </a:extLst>
          </p:cNvPr>
          <p:cNvSpPr txBox="1"/>
          <p:nvPr/>
        </p:nvSpPr>
        <p:spPr>
          <a:xfrm>
            <a:off x="8195635" y="6159496"/>
            <a:ext cx="5671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1,395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genes (43% of genome)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2,000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between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DE7B2-761B-4CAA-9DFE-BD8AC9F9B5DA}"/>
              </a:ext>
            </a:extLst>
          </p:cNvPr>
          <p:cNvSpPr txBox="1"/>
          <p:nvPr/>
        </p:nvSpPr>
        <p:spPr>
          <a:xfrm>
            <a:off x="2360960" y="700127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Synechococcus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sp. PCC 7002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48553-557D-4711-9D85-F48E0A5F3425}"/>
              </a:ext>
            </a:extLst>
          </p:cNvPr>
          <p:cNvSpPr txBox="1">
            <a:spLocks/>
          </p:cNvSpPr>
          <p:nvPr/>
        </p:nvSpPr>
        <p:spPr>
          <a:xfrm>
            <a:off x="10666215" y="1289405"/>
            <a:ext cx="3288437" cy="4275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Circles represent genes (i.e.,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between genes represent connections (i.e.,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 are assigned  between two genes if they have a high mutual information score within the context of the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3CE0E-70D7-42B2-936E-9A911D4C4835}"/>
              </a:ext>
            </a:extLst>
          </p:cNvPr>
          <p:cNvSpPr txBox="1"/>
          <p:nvPr/>
        </p:nvSpPr>
        <p:spPr>
          <a:xfrm>
            <a:off x="3341727" y="252849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Synechococcus 7002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D7456-FA29-4E39-9951-10CE98209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42" r="36913"/>
          <a:stretch/>
        </p:blipFill>
        <p:spPr>
          <a:xfrm>
            <a:off x="1198592" y="2139434"/>
            <a:ext cx="2588545" cy="455664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065AA-0D7A-4895-8C22-B18892B7F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09" r="29511"/>
          <a:stretch/>
        </p:blipFill>
        <p:spPr>
          <a:xfrm>
            <a:off x="4543425" y="1389045"/>
            <a:ext cx="4599145" cy="509111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6293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A46F4-DFC0-4062-99D5-448E2B9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E723F-8F05-4F99-8240-C1D22B35A069}"/>
              </a:ext>
            </a:extLst>
          </p:cNvPr>
          <p:cNvSpPr txBox="1"/>
          <p:nvPr/>
        </p:nvSpPr>
        <p:spPr>
          <a:xfrm>
            <a:off x="3341727" y="252849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Analysis: Centrality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FEC70E-0F4E-4FB0-B3B3-BEAB2089F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36381"/>
              </p:ext>
            </p:extLst>
          </p:nvPr>
        </p:nvGraphicFramePr>
        <p:xfrm>
          <a:off x="1514475" y="2448718"/>
          <a:ext cx="6819899" cy="5114135"/>
        </p:xfrm>
        <a:graphic>
          <a:graphicData uri="http://schemas.openxmlformats.org/drawingml/2006/table">
            <a:tbl>
              <a:tblPr/>
              <a:tblGrid>
                <a:gridCol w="2622518">
                  <a:extLst>
                    <a:ext uri="{9D8B030D-6E8A-4147-A177-3AD203B41FA5}">
                      <a16:colId xmlns:a16="http://schemas.microsoft.com/office/drawing/2014/main" val="3315549574"/>
                    </a:ext>
                  </a:extLst>
                </a:gridCol>
                <a:gridCol w="1054414">
                  <a:extLst>
                    <a:ext uri="{9D8B030D-6E8A-4147-A177-3AD203B41FA5}">
                      <a16:colId xmlns:a16="http://schemas.microsoft.com/office/drawing/2014/main" val="2929140206"/>
                    </a:ext>
                  </a:extLst>
                </a:gridCol>
                <a:gridCol w="3142967">
                  <a:extLst>
                    <a:ext uri="{9D8B030D-6E8A-4147-A177-3AD203B41FA5}">
                      <a16:colId xmlns:a16="http://schemas.microsoft.com/office/drawing/2014/main" val="501085883"/>
                    </a:ext>
                  </a:extLst>
                </a:gridCol>
              </a:tblGrid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BetweennessCentrality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0458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93170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79633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SYNPCC7002_A1671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0.01332919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16183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SYNPCC7002_A2435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0.00692781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312274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83424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SYNPCC7002_A2562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0827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99464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25717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SYNPCC7002_A2413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959580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SYNPCC7002_A1233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68617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SYNPCC7002_F0102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869234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SYNPCC7002_A2695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0.01505302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2985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2574226-FA5D-49EF-B692-7F387844D421}"/>
              </a:ext>
            </a:extLst>
          </p:cNvPr>
          <p:cNvSpPr/>
          <p:nvPr/>
        </p:nvSpPr>
        <p:spPr>
          <a:xfrm>
            <a:off x="10095095" y="561051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4BFF60-42DE-4E5D-92FF-F352B38B8850}"/>
              </a:ext>
            </a:extLst>
          </p:cNvPr>
          <p:cNvSpPr/>
          <p:nvPr/>
        </p:nvSpPr>
        <p:spPr>
          <a:xfrm>
            <a:off x="10390071" y="5843255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C38C69-1770-4475-AA3D-0D76BBC2F2D8}"/>
              </a:ext>
            </a:extLst>
          </p:cNvPr>
          <p:cNvSpPr/>
          <p:nvPr/>
        </p:nvSpPr>
        <p:spPr>
          <a:xfrm>
            <a:off x="10089181" y="611762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A6FF-2ABC-42F2-B341-BDB56ED71872}"/>
              </a:ext>
            </a:extLst>
          </p:cNvPr>
          <p:cNvSpPr/>
          <p:nvPr/>
        </p:nvSpPr>
        <p:spPr>
          <a:xfrm>
            <a:off x="10643470" y="561051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25F0CF-E9F8-4B56-97E3-FB164C2C1AC4}"/>
              </a:ext>
            </a:extLst>
          </p:cNvPr>
          <p:cNvSpPr/>
          <p:nvPr/>
        </p:nvSpPr>
        <p:spPr>
          <a:xfrm>
            <a:off x="10324811" y="63268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DECBC-61BD-4940-986F-3F2A718B0B2D}"/>
              </a:ext>
            </a:extLst>
          </p:cNvPr>
          <p:cNvSpPr/>
          <p:nvPr/>
        </p:nvSpPr>
        <p:spPr>
          <a:xfrm>
            <a:off x="10737913" y="621161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B63DE4-4F32-4EF6-820E-E23B72CFA99A}"/>
              </a:ext>
            </a:extLst>
          </p:cNvPr>
          <p:cNvSpPr/>
          <p:nvPr/>
        </p:nvSpPr>
        <p:spPr>
          <a:xfrm>
            <a:off x="11728753" y="565745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C0CB90-5A7B-46F6-AE11-D1C99D487064}"/>
              </a:ext>
            </a:extLst>
          </p:cNvPr>
          <p:cNvSpPr/>
          <p:nvPr/>
        </p:nvSpPr>
        <p:spPr>
          <a:xfrm>
            <a:off x="12023730" y="5890195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F9AA89-94D1-4B22-9088-751B0123C326}"/>
              </a:ext>
            </a:extLst>
          </p:cNvPr>
          <p:cNvSpPr/>
          <p:nvPr/>
        </p:nvSpPr>
        <p:spPr>
          <a:xfrm>
            <a:off x="11722839" y="616456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C669E1-5D26-4C53-A1D5-640F3255854E}"/>
              </a:ext>
            </a:extLst>
          </p:cNvPr>
          <p:cNvSpPr/>
          <p:nvPr/>
        </p:nvSpPr>
        <p:spPr>
          <a:xfrm>
            <a:off x="12277129" y="565745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4C43D-B3D1-4F43-8B0E-B5012D1FAC6A}"/>
              </a:ext>
            </a:extLst>
          </p:cNvPr>
          <p:cNvSpPr/>
          <p:nvPr/>
        </p:nvSpPr>
        <p:spPr>
          <a:xfrm>
            <a:off x="12009751" y="632591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307710-1D20-430D-9B5A-7A9549F52945}"/>
              </a:ext>
            </a:extLst>
          </p:cNvPr>
          <p:cNvSpPr/>
          <p:nvPr/>
        </p:nvSpPr>
        <p:spPr>
          <a:xfrm>
            <a:off x="12371572" y="6258553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737318-7231-472E-AB66-F0C6B9E71283}"/>
              </a:ext>
            </a:extLst>
          </p:cNvPr>
          <p:cNvSpPr/>
          <p:nvPr/>
        </p:nvSpPr>
        <p:spPr>
          <a:xfrm>
            <a:off x="12023730" y="5310579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A1458D-62AB-4B9F-94D6-030D73DF138F}"/>
              </a:ext>
            </a:extLst>
          </p:cNvPr>
          <p:cNvSpPr/>
          <p:nvPr/>
        </p:nvSpPr>
        <p:spPr>
          <a:xfrm>
            <a:off x="11125108" y="5929203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6AF761-9199-4B3C-9A4C-8792C2C8416B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10290217" y="5805636"/>
            <a:ext cx="133332" cy="710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94F96D-CF2B-4B16-9F5C-0BC75580CCC0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10585193" y="5805636"/>
            <a:ext cx="91755" cy="710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BD2574-F4E4-4871-A479-F11CDDB09125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0585193" y="6038377"/>
            <a:ext cx="186198" cy="20671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653E29-A0D3-4679-9542-428868DD4CE2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10284303" y="6038377"/>
            <a:ext cx="139246" cy="11272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4B0D36-E7AA-4E70-865F-9233DDC0958B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10439111" y="6071855"/>
            <a:ext cx="65260" cy="25501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DCDB4B-697D-48C6-9176-78956EB66855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10519933" y="6325914"/>
            <a:ext cx="217980" cy="344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0C17E5-9AFC-4743-8DB9-799E2F74AF72}"/>
              </a:ext>
            </a:extLst>
          </p:cNvPr>
          <p:cNvCxnSpPr>
            <a:stCxn id="17" idx="3"/>
            <a:endCxn id="11" idx="7"/>
          </p:cNvCxnSpPr>
          <p:nvPr/>
        </p:nvCxnSpPr>
        <p:spPr>
          <a:xfrm flipH="1">
            <a:off x="11923875" y="5505701"/>
            <a:ext cx="133333" cy="18523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BDC4C8-BA80-4C42-96F3-19B025D9B816}"/>
              </a:ext>
            </a:extLst>
          </p:cNvPr>
          <p:cNvCxnSpPr>
            <a:stCxn id="17" idx="5"/>
            <a:endCxn id="14" idx="1"/>
          </p:cNvCxnSpPr>
          <p:nvPr/>
        </p:nvCxnSpPr>
        <p:spPr>
          <a:xfrm>
            <a:off x="12218852" y="5505701"/>
            <a:ext cx="91755" cy="18523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6CAE2-F9DE-4D95-BEF5-25AC440D6CCF}"/>
              </a:ext>
            </a:extLst>
          </p:cNvPr>
          <p:cNvCxnSpPr>
            <a:stCxn id="17" idx="4"/>
            <a:endCxn id="12" idx="0"/>
          </p:cNvCxnSpPr>
          <p:nvPr/>
        </p:nvCxnSpPr>
        <p:spPr>
          <a:xfrm>
            <a:off x="12138030" y="5539179"/>
            <a:ext cx="0" cy="3510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98BABC-EA41-41F0-A20D-17878FB94C0E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 flipH="1">
            <a:off x="12124051" y="6118795"/>
            <a:ext cx="13979" cy="2071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B46439-FFAD-46A1-88D3-543C41446B37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11917961" y="6085317"/>
            <a:ext cx="139247" cy="11272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30816D-FC6D-47D5-9410-21A1946C31AD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12218852" y="6085317"/>
            <a:ext cx="186198" cy="20671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D1DBD5-3F16-444B-9E4B-DCF9B16D1791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12391429" y="5886054"/>
            <a:ext cx="94443" cy="3724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5532B5-A87C-490A-8DE8-9F1FD4DB83B1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11923875" y="5852576"/>
            <a:ext cx="133333" cy="710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A84B3-5E3C-47F8-B789-9970E3F73CE2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0618671" y="5957555"/>
            <a:ext cx="506437" cy="8594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09278-3A80-4F5D-BD55-35953D456869}"/>
              </a:ext>
            </a:extLst>
          </p:cNvPr>
          <p:cNvCxnSpPr>
            <a:stCxn id="18" idx="6"/>
            <a:endCxn id="12" idx="2"/>
          </p:cNvCxnSpPr>
          <p:nvPr/>
        </p:nvCxnSpPr>
        <p:spPr>
          <a:xfrm flipV="1">
            <a:off x="11353708" y="6004495"/>
            <a:ext cx="670022" cy="3900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6614E7-6877-4475-B5B4-DFB56A315060}"/>
              </a:ext>
            </a:extLst>
          </p:cNvPr>
          <p:cNvCxnSpPr/>
          <p:nvPr/>
        </p:nvCxnSpPr>
        <p:spPr>
          <a:xfrm>
            <a:off x="11252016" y="5277101"/>
            <a:ext cx="0" cy="528535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1CE87D-C466-4252-8ED9-A13E272A85B7}"/>
              </a:ext>
            </a:extLst>
          </p:cNvPr>
          <p:cNvSpPr txBox="1"/>
          <p:nvPr/>
        </p:nvSpPr>
        <p:spPr>
          <a:xfrm>
            <a:off x="9705975" y="4704676"/>
            <a:ext cx="3552576" cy="4247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Gene of High Betweenness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74D3C-4C63-4E79-AC57-5D3CF249A47F}"/>
              </a:ext>
            </a:extLst>
          </p:cNvPr>
          <p:cNvSpPr txBox="1"/>
          <p:nvPr/>
        </p:nvSpPr>
        <p:spPr>
          <a:xfrm>
            <a:off x="9884395" y="6949505"/>
            <a:ext cx="2938625" cy="4247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Genes of High Degree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54D75-448D-4090-AAA0-F46729067CCF}"/>
              </a:ext>
            </a:extLst>
          </p:cNvPr>
          <p:cNvCxnSpPr/>
          <p:nvPr/>
        </p:nvCxnSpPr>
        <p:spPr>
          <a:xfrm flipH="1" flipV="1">
            <a:off x="10575130" y="6132384"/>
            <a:ext cx="381320" cy="78494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30C341-370F-4109-9311-583B79C5C3F3}"/>
              </a:ext>
            </a:extLst>
          </p:cNvPr>
          <p:cNvCxnSpPr>
            <a:cxnSpLocks/>
          </p:cNvCxnSpPr>
          <p:nvPr/>
        </p:nvCxnSpPr>
        <p:spPr>
          <a:xfrm flipV="1">
            <a:off x="11640995" y="6230218"/>
            <a:ext cx="431593" cy="64143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7036C3-9820-4B14-B7F7-9D76C23A23BA}"/>
              </a:ext>
            </a:extLst>
          </p:cNvPr>
          <p:cNvSpPr txBox="1"/>
          <p:nvPr/>
        </p:nvSpPr>
        <p:spPr>
          <a:xfrm>
            <a:off x="8810130" y="1661130"/>
            <a:ext cx="541972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Degree</a:t>
            </a:r>
            <a:r>
              <a:rPr lang="en-US" dirty="0">
                <a:solidFill>
                  <a:srgbClr val="000000"/>
                </a:solidFill>
              </a:rPr>
              <a:t>:  The number of edges a node has with other nodes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Betweenness</a:t>
            </a:r>
            <a:r>
              <a:rPr lang="en-US" dirty="0">
                <a:solidFill>
                  <a:srgbClr val="000000"/>
                </a:solidFill>
              </a:rPr>
              <a:t>:  A normalized value of the number of shortest paths between any two nodes in the network that pass through the node in question</a:t>
            </a:r>
          </a:p>
        </p:txBody>
      </p:sp>
    </p:spTree>
    <p:extLst>
      <p:ext uri="{BB962C8B-B14F-4D97-AF65-F5344CB8AC3E}">
        <p14:creationId xmlns:p14="http://schemas.microsoft.com/office/powerpoint/2010/main" val="12505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A46F4-DFC0-4062-99D5-448E2B9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E723F-8F05-4F99-8240-C1D22B35A069}"/>
              </a:ext>
            </a:extLst>
          </p:cNvPr>
          <p:cNvSpPr txBox="1"/>
          <p:nvPr/>
        </p:nvSpPr>
        <p:spPr>
          <a:xfrm>
            <a:off x="3341727" y="252849"/>
            <a:ext cx="1061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Network Analysis: Modules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025E762-EF02-411A-94B6-523E9052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8" r="30304"/>
          <a:stretch/>
        </p:blipFill>
        <p:spPr>
          <a:xfrm>
            <a:off x="7591425" y="1447800"/>
            <a:ext cx="5222937" cy="62293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825435-C96E-48AE-A4AB-6145C034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61" y="3200399"/>
            <a:ext cx="5474750" cy="272415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44F244-5B23-4D54-B5A4-703E7D343FB5}"/>
              </a:ext>
            </a:extLst>
          </p:cNvPr>
          <p:cNvSpPr txBox="1"/>
          <p:nvPr/>
        </p:nvSpPr>
        <p:spPr>
          <a:xfrm>
            <a:off x="1419225" y="6207484"/>
            <a:ext cx="1322798" cy="4247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Module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214AD-739A-46C8-A316-39DF10574F41}"/>
              </a:ext>
            </a:extLst>
          </p:cNvPr>
          <p:cNvSpPr txBox="1"/>
          <p:nvPr/>
        </p:nvSpPr>
        <p:spPr>
          <a:xfrm>
            <a:off x="5212871" y="2625104"/>
            <a:ext cx="1322798" cy="424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998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65CBA-F490-4477-9C9A-5BCEAC3A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E7EF8-1322-4F60-96BD-3D6755EFA3A3}"/>
              </a:ext>
            </a:extLst>
          </p:cNvPr>
          <p:cNvSpPr txBox="1"/>
          <p:nvPr/>
        </p:nvSpPr>
        <p:spPr>
          <a:xfrm>
            <a:off x="4631245" y="346206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Quality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1CAA9-874F-46D8-939E-A540133F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93" y="2177509"/>
            <a:ext cx="7296359" cy="52377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7E96F7-8C04-40D4-84E9-CF9F9A008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87245"/>
              </p:ext>
            </p:extLst>
          </p:nvPr>
        </p:nvGraphicFramePr>
        <p:xfrm>
          <a:off x="1059961" y="2377123"/>
          <a:ext cx="3934071" cy="1754505"/>
        </p:xfrm>
        <a:graphic>
          <a:graphicData uri="http://schemas.openxmlformats.org/drawingml/2006/table">
            <a:tbl>
              <a:tblPr/>
              <a:tblGrid>
                <a:gridCol w="1332008">
                  <a:extLst>
                    <a:ext uri="{9D8B030D-6E8A-4147-A177-3AD203B41FA5}">
                      <a16:colId xmlns:a16="http://schemas.microsoft.com/office/drawing/2014/main" val="4143421089"/>
                    </a:ext>
                  </a:extLst>
                </a:gridCol>
                <a:gridCol w="1362985">
                  <a:extLst>
                    <a:ext uri="{9D8B030D-6E8A-4147-A177-3AD203B41FA5}">
                      <a16:colId xmlns:a16="http://schemas.microsoft.com/office/drawing/2014/main" val="1789044236"/>
                    </a:ext>
                  </a:extLst>
                </a:gridCol>
                <a:gridCol w="1239078">
                  <a:extLst>
                    <a:ext uri="{9D8B030D-6E8A-4147-A177-3AD203B41FA5}">
                      <a16:colId xmlns:a16="http://schemas.microsoft.com/office/drawing/2014/main" val="2792675315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Phred</a:t>
                      </a:r>
                      <a:r>
                        <a:rPr lang="en-US" sz="1600" b="1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 Quality 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Probability of incorrect base 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Base call 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4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 in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310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 in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79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 in 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99.9%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517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 in 10,000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99.99%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349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57E39F-D4F3-4D16-9A9A-6269DF55F82E}"/>
              </a:ext>
            </a:extLst>
          </p:cNvPr>
          <p:cNvSpPr txBox="1"/>
          <p:nvPr/>
        </p:nvSpPr>
        <p:spPr>
          <a:xfrm>
            <a:off x="12831746" y="2819594"/>
            <a:ext cx="877163" cy="4247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Great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E4ED4-8C13-453E-9F6E-E8AA9ADF3078}"/>
              </a:ext>
            </a:extLst>
          </p:cNvPr>
          <p:cNvSpPr txBox="1"/>
          <p:nvPr/>
        </p:nvSpPr>
        <p:spPr>
          <a:xfrm>
            <a:off x="12831746" y="3919262"/>
            <a:ext cx="861133" cy="4247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0ED5E-655F-4F37-965D-42371E5716A9}"/>
              </a:ext>
            </a:extLst>
          </p:cNvPr>
          <p:cNvSpPr txBox="1"/>
          <p:nvPr/>
        </p:nvSpPr>
        <p:spPr>
          <a:xfrm>
            <a:off x="12823730" y="5441187"/>
            <a:ext cx="769763" cy="424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7CDB07-D4FB-4864-9C23-63C8470CB1E2}"/>
              </a:ext>
            </a:extLst>
          </p:cNvPr>
          <p:cNvSpPr/>
          <p:nvPr/>
        </p:nvSpPr>
        <p:spPr>
          <a:xfrm>
            <a:off x="1187829" y="4571273"/>
            <a:ext cx="3824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central red line is the median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yellow box represents the inter-quartile range (25-75%)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upper and lower whiskers represent the 10% and 90%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blue line represents the mean quality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B1C31-0AAE-4B71-98D4-98FB9FD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F45C3-F522-4D0C-BD85-E2F47535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14" y="2458864"/>
            <a:ext cx="6127700" cy="4856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A6F8A9-612C-4FBC-BFA3-ACCBB93804B7}"/>
              </a:ext>
            </a:extLst>
          </p:cNvPr>
          <p:cNvSpPr txBox="1"/>
          <p:nvPr/>
        </p:nvSpPr>
        <p:spPr>
          <a:xfrm>
            <a:off x="4631245" y="346206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Quality</a:t>
            </a:r>
          </a:p>
        </p:txBody>
      </p:sp>
      <p:pic>
        <p:nvPicPr>
          <p:cNvPr id="2050" name="Picture 2" descr="Per base quality graph">
            <a:extLst>
              <a:ext uri="{FF2B5EF4-FFF2-40B4-BE49-F238E27FC236}">
                <a16:creationId xmlns:a16="http://schemas.microsoft.com/office/drawing/2014/main" id="{1F41FBA2-7E2F-4A1E-94CD-73C47483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99" y="2388525"/>
            <a:ext cx="6147369" cy="48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96D86-0C14-4641-879C-3C30004380F3}"/>
              </a:ext>
            </a:extLst>
          </p:cNvPr>
          <p:cNvSpPr txBox="1"/>
          <p:nvPr/>
        </p:nvSpPr>
        <p:spPr>
          <a:xfrm>
            <a:off x="3837777" y="19637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D1B99-5255-4D59-B909-234FC55C71A1}"/>
              </a:ext>
            </a:extLst>
          </p:cNvPr>
          <p:cNvSpPr txBox="1"/>
          <p:nvPr/>
        </p:nvSpPr>
        <p:spPr>
          <a:xfrm>
            <a:off x="10436896" y="194973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Bad Data</a:t>
            </a:r>
          </a:p>
        </p:txBody>
      </p:sp>
    </p:spTree>
    <p:extLst>
      <p:ext uri="{BB962C8B-B14F-4D97-AF65-F5344CB8AC3E}">
        <p14:creationId xmlns:p14="http://schemas.microsoft.com/office/powerpoint/2010/main" val="161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B4EB7-B136-45F0-B592-01B707FB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9D51A-C1E8-4B2C-9796-ABDD396F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80" y="1574974"/>
            <a:ext cx="8229600" cy="6305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DAFD3C-DD0A-496F-8FF3-883B6F882B32}"/>
              </a:ext>
            </a:extLst>
          </p:cNvPr>
          <p:cNvSpPr txBox="1"/>
          <p:nvPr/>
        </p:nvSpPr>
        <p:spPr>
          <a:xfrm>
            <a:off x="4631245" y="346206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F27DB-4038-4240-A65D-3A2CC6CF5B12}"/>
              </a:ext>
            </a:extLst>
          </p:cNvPr>
          <p:cNvSpPr txBox="1"/>
          <p:nvPr/>
        </p:nvSpPr>
        <p:spPr>
          <a:xfrm rot="16200000">
            <a:off x="2395304" y="454308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Number of Reads</a:t>
            </a:r>
          </a:p>
        </p:txBody>
      </p:sp>
    </p:spTree>
    <p:extLst>
      <p:ext uri="{BB962C8B-B14F-4D97-AF65-F5344CB8AC3E}">
        <p14:creationId xmlns:p14="http://schemas.microsoft.com/office/powerpoint/2010/main" val="17665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B4EB7-B136-45F0-B592-01B707FB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9D51A-C1E8-4B2C-9796-ABDD396F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80" y="1574974"/>
            <a:ext cx="8229600" cy="6305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DAFD3C-DD0A-496F-8FF3-883B6F882B32}"/>
              </a:ext>
            </a:extLst>
          </p:cNvPr>
          <p:cNvSpPr txBox="1"/>
          <p:nvPr/>
        </p:nvSpPr>
        <p:spPr>
          <a:xfrm>
            <a:off x="4631245" y="346206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F27DB-4038-4240-A65D-3A2CC6CF5B12}"/>
              </a:ext>
            </a:extLst>
          </p:cNvPr>
          <p:cNvSpPr txBox="1"/>
          <p:nvPr/>
        </p:nvSpPr>
        <p:spPr>
          <a:xfrm rot="16200000">
            <a:off x="2395304" y="454308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Number of Reads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92988-E993-4245-B2D2-F9620EF86B25}"/>
              </a:ext>
            </a:extLst>
          </p:cNvPr>
          <p:cNvSpPr/>
          <p:nvPr/>
        </p:nvSpPr>
        <p:spPr>
          <a:xfrm>
            <a:off x="9033469" y="2391508"/>
            <a:ext cx="1959428" cy="5210912"/>
          </a:xfrm>
          <a:prstGeom prst="rect">
            <a:avLst/>
          </a:prstGeom>
          <a:solidFill>
            <a:srgbClr val="15FF7E">
              <a:alpha val="25098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594BE-027F-467F-AFC4-66E765F33C91}"/>
              </a:ext>
            </a:extLst>
          </p:cNvPr>
          <p:cNvSpPr/>
          <p:nvPr/>
        </p:nvSpPr>
        <p:spPr>
          <a:xfrm>
            <a:off x="7626699" y="2391508"/>
            <a:ext cx="1406770" cy="5210912"/>
          </a:xfrm>
          <a:prstGeom prst="rect">
            <a:avLst/>
          </a:prstGeom>
          <a:solidFill>
            <a:schemeClr val="tx2">
              <a:lumMod val="60000"/>
              <a:lumOff val="40000"/>
              <a:alpha val="25098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E6F77-324D-4EF6-A7BB-A3D4F9BD825C}"/>
              </a:ext>
            </a:extLst>
          </p:cNvPr>
          <p:cNvSpPr/>
          <p:nvPr/>
        </p:nvSpPr>
        <p:spPr>
          <a:xfrm>
            <a:off x="4330840" y="2391508"/>
            <a:ext cx="3295859" cy="5210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98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7.potx" id="{AC318CB1-3365-47A4-ADFD-D6A2A1ADDC19}" vid="{D22AB961-41F2-4156-BB51-1495518EB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PNNL_07</Template>
  <TotalTime>1989</TotalTime>
  <Words>3743</Words>
  <Application>Microsoft Office PowerPoint</Application>
  <PresentationFormat>Custom</PresentationFormat>
  <Paragraphs>1632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Lucida Console</vt:lpstr>
      <vt:lpstr>Palatino Linotype</vt:lpstr>
      <vt:lpstr>Verdana</vt:lpstr>
      <vt:lpstr>Wingdings</vt:lpstr>
      <vt:lpstr>PNNL_Option_4</vt:lpstr>
      <vt:lpstr>Post Sequencing Transcriptomic Data QC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RNA-Seq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Normalization and Statistical Analysis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Sequencing Transcriptomic Data QC</dc:title>
  <dc:creator>Mcclure, Ryan S</dc:creator>
  <cp:lastModifiedBy>Mcclure, Ryan S</cp:lastModifiedBy>
  <cp:revision>42</cp:revision>
  <dcterms:created xsi:type="dcterms:W3CDTF">2019-06-17T17:59:03Z</dcterms:created>
  <dcterms:modified xsi:type="dcterms:W3CDTF">2019-06-21T18:57:57Z</dcterms:modified>
</cp:coreProperties>
</file>