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4" r:id="rId4"/>
    <p:sldId id="261" r:id="rId5"/>
    <p:sldId id="267" r:id="rId6"/>
    <p:sldId id="265" r:id="rId7"/>
    <p:sldId id="266" r:id="rId8"/>
    <p:sldId id="256" r:id="rId9"/>
    <p:sldId id="260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B429-771B-4044-8B99-7E38825FABD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09DD-8B0C-0D44-B857-C079FE72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09DD-8B0C-0D44-B857-C079FE7203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0698-1228-C745-AFDB-F29E203C583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ybreak.chu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mailto:cdavis@oeb.harvard.edu" TargetMode="External"/><Relationship Id="rId4" Type="http://schemas.openxmlformats.org/officeDocument/2006/relationships/hyperlink" Target="mailto:zhanghr0429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svg"/><Relationship Id="rId2" Type="http://schemas.openxmlformats.org/officeDocument/2006/relationships/image" Target="../media/image2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A98F0-8111-A94B-8CB1-D9CC45EDA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416" y="-235514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/>
              <a:t>Herbariomics</a:t>
            </a:r>
            <a:r>
              <a:rPr lang="en-US" sz="4000" b="1" dirty="0"/>
              <a:t>-based biodiversity research: from specimen to phylogeny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C601-57FB-9242-A670-135598C0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6640" y="3930750"/>
            <a:ext cx="5168519" cy="15727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dirty="0"/>
              <a:t>Botany 2021 workshop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Liming Cai (UC Riverside </a:t>
            </a:r>
            <a:r>
              <a:rPr lang="en-US" sz="1600" dirty="0">
                <a:hlinkClick r:id="rId3"/>
              </a:rPr>
              <a:t>daybreak.chua@gmail.com</a:t>
            </a:r>
            <a:r>
              <a:rPr lang="en-US" sz="1600" dirty="0"/>
              <a:t>); </a:t>
            </a:r>
          </a:p>
          <a:p>
            <a:pPr algn="l"/>
            <a:r>
              <a:rPr lang="en-US" sz="1600" dirty="0" err="1"/>
              <a:t>Hongrui</a:t>
            </a:r>
            <a:r>
              <a:rPr lang="en-US" sz="1600" dirty="0"/>
              <a:t> Zhang (Harvard University </a:t>
            </a:r>
            <a:r>
              <a:rPr lang="en-US" sz="1600" dirty="0">
                <a:hlinkClick r:id="rId4"/>
              </a:rPr>
              <a:t>zhanghr0429@gmail.com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Charles C Davis (Harvard University </a:t>
            </a:r>
            <a:r>
              <a:rPr lang="en-US" sz="1600" dirty="0">
                <a:hlinkClick r:id="rId5"/>
              </a:rPr>
              <a:t>cdavis@oeb.harvard.edu</a:t>
            </a:r>
            <a:r>
              <a:rPr lang="en-US" sz="16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3E15C-2B89-3043-B293-CBD34BCC5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r="15996"/>
          <a:stretch/>
        </p:blipFill>
        <p:spPr bwMode="auto"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5BEDF-2F04-8040-963F-464DC084528F}"/>
              </a:ext>
            </a:extLst>
          </p:cNvPr>
          <p:cNvSpPr txBox="1"/>
          <p:nvPr/>
        </p:nvSpPr>
        <p:spPr>
          <a:xfrm>
            <a:off x="5758249" y="0"/>
            <a:ext cx="338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All</a:t>
            </a:r>
            <a:r>
              <a:rPr lang="zh-CN" altLang="en-US" sz="1400" dirty="0"/>
              <a:t> </a:t>
            </a:r>
            <a:r>
              <a:rPr lang="en-US" altLang="zh-CN" sz="1400" dirty="0"/>
              <a:t>i</a:t>
            </a:r>
            <a:r>
              <a:rPr lang="en-US" sz="1400" dirty="0"/>
              <a:t>mages are subject to © Liming Cai </a:t>
            </a:r>
          </a:p>
          <a:p>
            <a:pPr algn="r"/>
            <a:r>
              <a:rPr lang="en-US" sz="1400" dirty="0"/>
              <a:t>(CC BY 4.0) unless otherwise noted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D0ED-6FB3-0745-A40D-98917BC8C20C}"/>
              </a:ext>
            </a:extLst>
          </p:cNvPr>
          <p:cNvSpPr txBox="1"/>
          <p:nvPr/>
        </p:nvSpPr>
        <p:spPr>
          <a:xfrm>
            <a:off x="6096373" y="6334780"/>
            <a:ext cx="305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Left: </a:t>
            </a:r>
            <a:r>
              <a:rPr lang="en-US" sz="1400" i="1" dirty="0"/>
              <a:t>Bidens </a:t>
            </a:r>
            <a:r>
              <a:rPr lang="en-US" sz="1400" i="1" dirty="0" err="1"/>
              <a:t>chrysanthemoides</a:t>
            </a:r>
            <a:br>
              <a:rPr lang="en-US" sz="1400" dirty="0"/>
            </a:br>
            <a:r>
              <a:rPr lang="en-US" sz="1400" dirty="0"/>
              <a:t>The Herbarium of 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169493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BA98-9C01-5C46-8620-5A6BF8C5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01A6-DD44-7E45-9119-86E75BCE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1:00 – 1:30 PM 	I. Introduction to </a:t>
            </a:r>
            <a:r>
              <a:rPr lang="en-US" sz="2000" dirty="0" err="1"/>
              <a:t>herbariomics</a:t>
            </a:r>
            <a:endParaRPr lang="en-US" sz="2000" dirty="0"/>
          </a:p>
          <a:p>
            <a:r>
              <a:rPr lang="en-US" sz="2000" dirty="0"/>
              <a:t>1:30 – 2:30 PM 	II. </a:t>
            </a:r>
            <a:r>
              <a:rPr lang="en-US" altLang="zh-CN" sz="2000" dirty="0" err="1"/>
              <a:t>Plastome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en-US" sz="2000" dirty="0"/>
              <a:t>ssembly using </a:t>
            </a:r>
            <a:r>
              <a:rPr lang="en-US" sz="2000" dirty="0" err="1"/>
              <a:t>GetOrganelle</a:t>
            </a:r>
            <a:endParaRPr lang="en-US" sz="2000" dirty="0"/>
          </a:p>
          <a:p>
            <a:r>
              <a:rPr lang="en-US" sz="2000" dirty="0"/>
              <a:t>2:30 – 2:40 PM 	Break</a:t>
            </a:r>
          </a:p>
          <a:p>
            <a:r>
              <a:rPr lang="en-US" sz="2000" dirty="0"/>
              <a:t>2:40 – 3:00 PM 	III. Annotation using </a:t>
            </a:r>
            <a:r>
              <a:rPr lang="en-US" sz="2000" dirty="0" err="1"/>
              <a:t>GeSeq</a:t>
            </a:r>
            <a:endParaRPr lang="en-US" sz="2000" dirty="0"/>
          </a:p>
          <a:p>
            <a:r>
              <a:rPr lang="en-US" sz="2000" dirty="0"/>
              <a:t>3:00 – 4:00 PM 	IV. Alignment assembly and curation</a:t>
            </a:r>
          </a:p>
          <a:p>
            <a:r>
              <a:rPr lang="en-US" sz="2000" dirty="0"/>
              <a:t>4:00 – 4:10 PM 	Break</a:t>
            </a:r>
          </a:p>
          <a:p>
            <a:r>
              <a:rPr lang="en-US" sz="2000" dirty="0"/>
              <a:t>4:10 – 4:30 PM 	V. Phylogeny reconstruction</a:t>
            </a:r>
          </a:p>
          <a:p>
            <a:r>
              <a:rPr lang="en-US" sz="2000" dirty="0"/>
              <a:t>4:30 – 5:00 PM 	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0AC8D-86AB-8D43-B1A4-8EF944C3344B}"/>
              </a:ext>
            </a:extLst>
          </p:cNvPr>
          <p:cNvSpPr txBox="1"/>
          <p:nvPr/>
        </p:nvSpPr>
        <p:spPr>
          <a:xfrm>
            <a:off x="5896893" y="0"/>
            <a:ext cx="324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r>
              <a:rPr lang="zh-CN" altLang="en-US" sz="1200" dirty="0"/>
              <a:t> </a:t>
            </a:r>
            <a:r>
              <a:rPr lang="en-US" altLang="zh-CN" sz="1200" dirty="0"/>
              <a:t>materials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available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GitHub: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 err="1"/>
              <a:t>PhyloHerb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lmcai</a:t>
            </a:r>
            <a:r>
              <a:rPr lang="en-US" sz="1200" dirty="0"/>
              <a:t>/</a:t>
            </a:r>
            <a:r>
              <a:rPr lang="en-US" sz="1200" dirty="0" err="1"/>
              <a:t>PhyloHerb</a:t>
            </a:r>
            <a:r>
              <a:rPr lang="en-US" altLang="zh-CN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722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B6BD-1420-7149-AD10-7E218B56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30AA-E706-FD4E-A97E-150AD8BB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42847-3F7A-9C4D-898B-697D9D037A25}"/>
              </a:ext>
            </a:extLst>
          </p:cNvPr>
          <p:cNvSpPr/>
          <p:nvPr/>
        </p:nvSpPr>
        <p:spPr>
          <a:xfrm>
            <a:off x="4358247" y="3177032"/>
            <a:ext cx="1041275" cy="242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CDA3C-7C67-984B-96D4-8280FBD0802F}"/>
              </a:ext>
            </a:extLst>
          </p:cNvPr>
          <p:cNvSpPr/>
          <p:nvPr/>
        </p:nvSpPr>
        <p:spPr>
          <a:xfrm>
            <a:off x="2043113" y="838712"/>
            <a:ext cx="4714875" cy="242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E00F1-AF24-F645-9DCE-177A1210996B}"/>
              </a:ext>
            </a:extLst>
          </p:cNvPr>
          <p:cNvSpPr/>
          <p:nvPr/>
        </p:nvSpPr>
        <p:spPr>
          <a:xfrm>
            <a:off x="2850422" y="838712"/>
            <a:ext cx="275838" cy="242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07A0-1DA9-2845-AFE9-C29C46D8F157}"/>
              </a:ext>
            </a:extLst>
          </p:cNvPr>
          <p:cNvSpPr txBox="1"/>
          <p:nvPr/>
        </p:nvSpPr>
        <p:spPr>
          <a:xfrm>
            <a:off x="2752298" y="48229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0BD85-A29C-374F-85AC-88ACDB6D7531}"/>
              </a:ext>
            </a:extLst>
          </p:cNvPr>
          <p:cNvSpPr/>
          <p:nvPr/>
        </p:nvSpPr>
        <p:spPr>
          <a:xfrm>
            <a:off x="3487382" y="838712"/>
            <a:ext cx="446187" cy="242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359C9-5FCC-BE45-A47E-ACA6D4A0FEEE}"/>
              </a:ext>
            </a:extLst>
          </p:cNvPr>
          <p:cNvSpPr txBox="1"/>
          <p:nvPr/>
        </p:nvSpPr>
        <p:spPr>
          <a:xfrm>
            <a:off x="3469580" y="4916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51BB3-6F46-5740-98DB-258459B76FEA}"/>
              </a:ext>
            </a:extLst>
          </p:cNvPr>
          <p:cNvSpPr/>
          <p:nvPr/>
        </p:nvSpPr>
        <p:spPr>
          <a:xfrm>
            <a:off x="4324080" y="838712"/>
            <a:ext cx="446188" cy="252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AF1B9-FDE9-8E4C-996F-6B93D399EAAB}"/>
              </a:ext>
            </a:extLst>
          </p:cNvPr>
          <p:cNvSpPr txBox="1"/>
          <p:nvPr/>
        </p:nvSpPr>
        <p:spPr>
          <a:xfrm>
            <a:off x="4262235" y="5063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C64BCB-FEF6-AD46-A77D-35F169854085}"/>
              </a:ext>
            </a:extLst>
          </p:cNvPr>
          <p:cNvSpPr/>
          <p:nvPr/>
        </p:nvSpPr>
        <p:spPr>
          <a:xfrm>
            <a:off x="4853055" y="838712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0D4368-83F3-E64B-A92E-E85047E454FF}"/>
              </a:ext>
            </a:extLst>
          </p:cNvPr>
          <p:cNvSpPr/>
          <p:nvPr/>
        </p:nvSpPr>
        <p:spPr>
          <a:xfrm>
            <a:off x="5008497" y="838712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63EAA-ECE8-1740-A2A7-29DFFADB7DB5}"/>
              </a:ext>
            </a:extLst>
          </p:cNvPr>
          <p:cNvSpPr/>
          <p:nvPr/>
        </p:nvSpPr>
        <p:spPr>
          <a:xfrm>
            <a:off x="5152120" y="838712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66ED7-A5FB-624E-9D44-4A68E612F78D}"/>
              </a:ext>
            </a:extLst>
          </p:cNvPr>
          <p:cNvSpPr/>
          <p:nvPr/>
        </p:nvSpPr>
        <p:spPr>
          <a:xfrm flipH="1">
            <a:off x="5342073" y="838712"/>
            <a:ext cx="375999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83339-DD9C-604E-89C8-42F47F41DAA2}"/>
              </a:ext>
            </a:extLst>
          </p:cNvPr>
          <p:cNvSpPr txBox="1"/>
          <p:nvPr/>
        </p:nvSpPr>
        <p:spPr>
          <a:xfrm>
            <a:off x="4744239" y="49877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G4-6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5158C-7E5C-EF48-BD78-B495CAADA218}"/>
              </a:ext>
            </a:extLst>
          </p:cNvPr>
          <p:cNvSpPr txBox="1"/>
          <p:nvPr/>
        </p:nvSpPr>
        <p:spPr>
          <a:xfrm>
            <a:off x="5313115" y="50236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8CA959-1AB1-414B-A2AF-8841B9B991D5}"/>
              </a:ext>
            </a:extLst>
          </p:cNvPr>
          <p:cNvSpPr/>
          <p:nvPr/>
        </p:nvSpPr>
        <p:spPr>
          <a:xfrm>
            <a:off x="2850422" y="2016723"/>
            <a:ext cx="275838" cy="242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5466D-EC40-374F-B2B7-BF971F5D69E6}"/>
              </a:ext>
            </a:extLst>
          </p:cNvPr>
          <p:cNvSpPr txBox="1"/>
          <p:nvPr/>
        </p:nvSpPr>
        <p:spPr>
          <a:xfrm>
            <a:off x="2752298" y="16603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9BD65-6090-1840-8D5B-E4256CC8E642}"/>
              </a:ext>
            </a:extLst>
          </p:cNvPr>
          <p:cNvSpPr/>
          <p:nvPr/>
        </p:nvSpPr>
        <p:spPr>
          <a:xfrm>
            <a:off x="3487382" y="2016723"/>
            <a:ext cx="446187" cy="242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8BF7E-03E5-A841-82BB-3CF3A4FBBC1D}"/>
              </a:ext>
            </a:extLst>
          </p:cNvPr>
          <p:cNvSpPr txBox="1"/>
          <p:nvPr/>
        </p:nvSpPr>
        <p:spPr>
          <a:xfrm>
            <a:off x="3469580" y="16696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1CD70E-4339-D942-8287-356921B5E8C8}"/>
              </a:ext>
            </a:extLst>
          </p:cNvPr>
          <p:cNvSpPr/>
          <p:nvPr/>
        </p:nvSpPr>
        <p:spPr>
          <a:xfrm>
            <a:off x="4324080" y="2016723"/>
            <a:ext cx="446188" cy="252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B351E9-80D9-C445-957D-4F56DC1B90B7}"/>
              </a:ext>
            </a:extLst>
          </p:cNvPr>
          <p:cNvSpPr txBox="1"/>
          <p:nvPr/>
        </p:nvSpPr>
        <p:spPr>
          <a:xfrm>
            <a:off x="4262235" y="168437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297DF8-0940-3645-BB5F-D5E337BAE451}"/>
              </a:ext>
            </a:extLst>
          </p:cNvPr>
          <p:cNvSpPr/>
          <p:nvPr/>
        </p:nvSpPr>
        <p:spPr>
          <a:xfrm>
            <a:off x="4853055" y="2016723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5D5E06-E7EB-564A-9215-317B6451759D}"/>
              </a:ext>
            </a:extLst>
          </p:cNvPr>
          <p:cNvSpPr/>
          <p:nvPr/>
        </p:nvSpPr>
        <p:spPr>
          <a:xfrm>
            <a:off x="5008497" y="2016723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3D3BB6-F8AB-2E4E-96D5-8CA0FD26E838}"/>
              </a:ext>
            </a:extLst>
          </p:cNvPr>
          <p:cNvSpPr/>
          <p:nvPr/>
        </p:nvSpPr>
        <p:spPr>
          <a:xfrm>
            <a:off x="5152120" y="2016723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9DFF7F-69DE-3747-B87A-6B7DCFBABA52}"/>
              </a:ext>
            </a:extLst>
          </p:cNvPr>
          <p:cNvSpPr/>
          <p:nvPr/>
        </p:nvSpPr>
        <p:spPr>
          <a:xfrm flipH="1">
            <a:off x="5342073" y="2016723"/>
            <a:ext cx="375999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0757F4-987F-C444-B45C-FF25531A5E64}"/>
              </a:ext>
            </a:extLst>
          </p:cNvPr>
          <p:cNvSpPr txBox="1"/>
          <p:nvPr/>
        </p:nvSpPr>
        <p:spPr>
          <a:xfrm>
            <a:off x="4744239" y="167678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G4-6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819D9A-1738-5B40-BDA5-ECF431FCEFBC}"/>
              </a:ext>
            </a:extLst>
          </p:cNvPr>
          <p:cNvSpPr txBox="1"/>
          <p:nvPr/>
        </p:nvSpPr>
        <p:spPr>
          <a:xfrm>
            <a:off x="5313115" y="16803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D1B8AF-1C96-0946-88D1-484570DCF9B8}"/>
              </a:ext>
            </a:extLst>
          </p:cNvPr>
          <p:cNvSpPr/>
          <p:nvPr/>
        </p:nvSpPr>
        <p:spPr>
          <a:xfrm>
            <a:off x="2850422" y="3177032"/>
            <a:ext cx="1029961" cy="242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E9C5A4-2265-2E4C-BEE4-C366430DE132}"/>
              </a:ext>
            </a:extLst>
          </p:cNvPr>
          <p:cNvSpPr/>
          <p:nvPr/>
        </p:nvSpPr>
        <p:spPr>
          <a:xfrm>
            <a:off x="2850422" y="3177031"/>
            <a:ext cx="275838" cy="242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444BD1-0D2E-2348-8A7A-450103B0AB3D}"/>
              </a:ext>
            </a:extLst>
          </p:cNvPr>
          <p:cNvSpPr txBox="1"/>
          <p:nvPr/>
        </p:nvSpPr>
        <p:spPr>
          <a:xfrm>
            <a:off x="2752298" y="282061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63F2CE-2AB0-4F41-8811-7C4618011CA9}"/>
              </a:ext>
            </a:extLst>
          </p:cNvPr>
          <p:cNvSpPr/>
          <p:nvPr/>
        </p:nvSpPr>
        <p:spPr>
          <a:xfrm>
            <a:off x="3487382" y="3177031"/>
            <a:ext cx="446187" cy="242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AF9F79-E18D-6040-8DB0-B74A734A3C19}"/>
              </a:ext>
            </a:extLst>
          </p:cNvPr>
          <p:cNvSpPr txBox="1"/>
          <p:nvPr/>
        </p:nvSpPr>
        <p:spPr>
          <a:xfrm>
            <a:off x="3469580" y="282998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30EF37-7AC8-8C4E-A144-1F0431C8E050}"/>
              </a:ext>
            </a:extLst>
          </p:cNvPr>
          <p:cNvSpPr/>
          <p:nvPr/>
        </p:nvSpPr>
        <p:spPr>
          <a:xfrm>
            <a:off x="4324080" y="3177031"/>
            <a:ext cx="446188" cy="2526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A17541-5F0B-0C40-8011-CBB9C54EA173}"/>
              </a:ext>
            </a:extLst>
          </p:cNvPr>
          <p:cNvSpPr txBox="1"/>
          <p:nvPr/>
        </p:nvSpPr>
        <p:spPr>
          <a:xfrm>
            <a:off x="4262235" y="284468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CA882A-E2B0-C344-8572-516FE2831BAD}"/>
              </a:ext>
            </a:extLst>
          </p:cNvPr>
          <p:cNvSpPr/>
          <p:nvPr/>
        </p:nvSpPr>
        <p:spPr>
          <a:xfrm>
            <a:off x="4853055" y="3177031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EEC4FE-8235-5C49-B0BC-9B9B3E7C9DA6}"/>
              </a:ext>
            </a:extLst>
          </p:cNvPr>
          <p:cNvSpPr/>
          <p:nvPr/>
        </p:nvSpPr>
        <p:spPr>
          <a:xfrm>
            <a:off x="5008497" y="3177031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8455EC-FC11-0B4B-AB25-D8BBAD131BF3}"/>
              </a:ext>
            </a:extLst>
          </p:cNvPr>
          <p:cNvSpPr/>
          <p:nvPr/>
        </p:nvSpPr>
        <p:spPr>
          <a:xfrm>
            <a:off x="5152120" y="3177031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C3C83C-3A43-A645-8DB3-C5DF30D466EC}"/>
              </a:ext>
            </a:extLst>
          </p:cNvPr>
          <p:cNvSpPr/>
          <p:nvPr/>
        </p:nvSpPr>
        <p:spPr>
          <a:xfrm flipH="1">
            <a:off x="5342073" y="3177031"/>
            <a:ext cx="375999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816225-6FF1-4344-98EC-A9E345AC1C65}"/>
              </a:ext>
            </a:extLst>
          </p:cNvPr>
          <p:cNvSpPr txBox="1"/>
          <p:nvPr/>
        </p:nvSpPr>
        <p:spPr>
          <a:xfrm>
            <a:off x="4744239" y="283709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G4-6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7B32BE-1001-594B-BFE9-16EB8AA133C5}"/>
              </a:ext>
            </a:extLst>
          </p:cNvPr>
          <p:cNvSpPr txBox="1"/>
          <p:nvPr/>
        </p:nvSpPr>
        <p:spPr>
          <a:xfrm>
            <a:off x="5313115" y="284068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8FB299-80E6-EC44-A6C9-77D688352EDB}"/>
              </a:ext>
            </a:extLst>
          </p:cNvPr>
          <p:cNvSpPr/>
          <p:nvPr/>
        </p:nvSpPr>
        <p:spPr>
          <a:xfrm>
            <a:off x="4784133" y="4551619"/>
            <a:ext cx="568877" cy="242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A596BA-C04F-BE4E-9E95-F52B1393B82B}"/>
              </a:ext>
            </a:extLst>
          </p:cNvPr>
          <p:cNvSpPr/>
          <p:nvPr/>
        </p:nvSpPr>
        <p:spPr>
          <a:xfrm>
            <a:off x="3138349" y="4551618"/>
            <a:ext cx="362899" cy="252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F49B5-B0C6-2C4F-84AF-788916066961}"/>
              </a:ext>
            </a:extLst>
          </p:cNvPr>
          <p:cNvSpPr/>
          <p:nvPr/>
        </p:nvSpPr>
        <p:spPr>
          <a:xfrm>
            <a:off x="2864288" y="4551618"/>
            <a:ext cx="275838" cy="2428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A6A4C-FA7D-574C-BFF5-40069DE314EF}"/>
              </a:ext>
            </a:extLst>
          </p:cNvPr>
          <p:cNvSpPr txBox="1"/>
          <p:nvPr/>
        </p:nvSpPr>
        <p:spPr>
          <a:xfrm>
            <a:off x="2766164" y="41952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4EC46B-3930-8845-B17A-FE87172A0952}"/>
              </a:ext>
            </a:extLst>
          </p:cNvPr>
          <p:cNvSpPr/>
          <p:nvPr/>
        </p:nvSpPr>
        <p:spPr>
          <a:xfrm>
            <a:off x="3501248" y="4551618"/>
            <a:ext cx="446187" cy="2428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0CCA82-02EB-954C-9FEF-D9452BBE720E}"/>
              </a:ext>
            </a:extLst>
          </p:cNvPr>
          <p:cNvSpPr txBox="1"/>
          <p:nvPr/>
        </p:nvSpPr>
        <p:spPr>
          <a:xfrm>
            <a:off x="3483446" y="420457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78A13F-8B09-374E-8B18-2FCF200C0E80}"/>
              </a:ext>
            </a:extLst>
          </p:cNvPr>
          <p:cNvSpPr/>
          <p:nvPr/>
        </p:nvSpPr>
        <p:spPr>
          <a:xfrm>
            <a:off x="4337946" y="4551618"/>
            <a:ext cx="446188" cy="2526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A26E1A-1E01-4646-BB2E-12437984FE8E}"/>
              </a:ext>
            </a:extLst>
          </p:cNvPr>
          <p:cNvSpPr txBox="1"/>
          <p:nvPr/>
        </p:nvSpPr>
        <p:spPr>
          <a:xfrm>
            <a:off x="4276101" y="42192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913440-CE29-264B-9BDB-2283B6EC8DBF}"/>
              </a:ext>
            </a:extLst>
          </p:cNvPr>
          <p:cNvSpPr/>
          <p:nvPr/>
        </p:nvSpPr>
        <p:spPr>
          <a:xfrm>
            <a:off x="4866921" y="4551618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75D76D-D476-D94D-8D81-5065D8C5910B}"/>
              </a:ext>
            </a:extLst>
          </p:cNvPr>
          <p:cNvSpPr/>
          <p:nvPr/>
        </p:nvSpPr>
        <p:spPr>
          <a:xfrm>
            <a:off x="5022363" y="4551618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C58E8E-390C-3B47-A70E-5C92CE853E2B}"/>
              </a:ext>
            </a:extLst>
          </p:cNvPr>
          <p:cNvSpPr/>
          <p:nvPr/>
        </p:nvSpPr>
        <p:spPr>
          <a:xfrm>
            <a:off x="5165986" y="4551618"/>
            <a:ext cx="10659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27D98-8667-B343-9950-6B03E4E43DA7}"/>
              </a:ext>
            </a:extLst>
          </p:cNvPr>
          <p:cNvSpPr/>
          <p:nvPr/>
        </p:nvSpPr>
        <p:spPr>
          <a:xfrm flipH="1">
            <a:off x="5355939" y="4551618"/>
            <a:ext cx="375999" cy="242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C7EDC8-9755-D94B-B9AB-A5EFF4D74021}"/>
              </a:ext>
            </a:extLst>
          </p:cNvPr>
          <p:cNvSpPr txBox="1"/>
          <p:nvPr/>
        </p:nvSpPr>
        <p:spPr>
          <a:xfrm>
            <a:off x="4758105" y="421167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G4-6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7C0A57-DD74-A543-82FB-D74B47911542}"/>
              </a:ext>
            </a:extLst>
          </p:cNvPr>
          <p:cNvSpPr txBox="1"/>
          <p:nvPr/>
        </p:nvSpPr>
        <p:spPr>
          <a:xfrm>
            <a:off x="5326981" y="42152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3AA430-60A8-BE44-84FB-8171392F0434}"/>
              </a:ext>
            </a:extLst>
          </p:cNvPr>
          <p:cNvSpPr txBox="1"/>
          <p:nvPr/>
        </p:nvSpPr>
        <p:spPr>
          <a:xfrm>
            <a:off x="3707225" y="238531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 only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A6BCF0-F56C-3B4E-9A07-6DDF7CE6CFB6}"/>
              </a:ext>
            </a:extLst>
          </p:cNvPr>
          <p:cNvSpPr txBox="1"/>
          <p:nvPr/>
        </p:nvSpPr>
        <p:spPr>
          <a:xfrm>
            <a:off x="2362136" y="3524385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 on both ends + everything in between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8999C5-6187-9846-9589-FCE5C1AD1DB4}"/>
              </a:ext>
            </a:extLst>
          </p:cNvPr>
          <p:cNvSpPr txBox="1"/>
          <p:nvPr/>
        </p:nvSpPr>
        <p:spPr>
          <a:xfrm>
            <a:off x="2356922" y="5110086"/>
            <a:ext cx="455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between the start and end genes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18AEFD-BB27-7046-9D9D-A4413EEAD974}"/>
              </a:ext>
            </a:extLst>
          </p:cNvPr>
          <p:cNvSpPr txBox="1"/>
          <p:nvPr/>
        </p:nvSpPr>
        <p:spPr>
          <a:xfrm>
            <a:off x="5896893" y="0"/>
            <a:ext cx="324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r>
              <a:rPr lang="zh-CN" altLang="en-US" sz="1200" dirty="0"/>
              <a:t> </a:t>
            </a:r>
            <a:r>
              <a:rPr lang="en-US" altLang="zh-CN" sz="1200" dirty="0"/>
              <a:t>materials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available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GitHub: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 err="1"/>
              <a:t>PhyloHerb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lmcai</a:t>
            </a:r>
            <a:r>
              <a:rPr lang="en-US" sz="1200" dirty="0"/>
              <a:t>/</a:t>
            </a:r>
            <a:r>
              <a:rPr lang="en-US" sz="1200" dirty="0" err="1"/>
              <a:t>PhyloHerb</a:t>
            </a:r>
            <a:r>
              <a:rPr lang="en-US" altLang="zh-CN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115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8354DA9-11BA-B743-BE5D-4FE75067A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r="4595" b="9931"/>
          <a:stretch/>
        </p:blipFill>
        <p:spPr bwMode="auto">
          <a:xfrm>
            <a:off x="2308341" y="6178"/>
            <a:ext cx="45273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F6090-FA12-9140-9E0B-A2165D5E08B5}"/>
              </a:ext>
            </a:extLst>
          </p:cNvPr>
          <p:cNvSpPr txBox="1"/>
          <p:nvPr/>
        </p:nvSpPr>
        <p:spPr>
          <a:xfrm>
            <a:off x="-26258" y="6581001"/>
            <a:ext cx="2081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©</a:t>
            </a:r>
            <a:r>
              <a:rPr lang="zh-CN" altLang="en-US" sz="1200" dirty="0"/>
              <a:t> </a:t>
            </a:r>
            <a:r>
              <a:rPr lang="en-US" altLang="zh-CN" sz="1200" dirty="0"/>
              <a:t>Harvard</a:t>
            </a:r>
            <a:r>
              <a:rPr lang="zh-CN" altLang="en-US" sz="1200" dirty="0"/>
              <a:t> </a:t>
            </a:r>
            <a:r>
              <a:rPr lang="en-US" altLang="zh-CN" sz="1200" dirty="0"/>
              <a:t>University</a:t>
            </a:r>
            <a:r>
              <a:rPr lang="zh-CN" altLang="en-US" sz="1200" dirty="0"/>
              <a:t> </a:t>
            </a:r>
            <a:r>
              <a:rPr lang="en-US" altLang="zh-CN" sz="1200" dirty="0"/>
              <a:t>Herbaria</a:t>
            </a:r>
            <a:endParaRPr lang="en-US" sz="12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F7C04AB-5ECF-BF4E-8A33-FA38A9A4EE68}"/>
              </a:ext>
            </a:extLst>
          </p:cNvPr>
          <p:cNvGrpSpPr/>
          <p:nvPr/>
        </p:nvGrpSpPr>
        <p:grpSpPr>
          <a:xfrm>
            <a:off x="6306065" y="477151"/>
            <a:ext cx="2478535" cy="852103"/>
            <a:chOff x="6306065" y="477151"/>
            <a:chExt cx="2478535" cy="85210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AB492D-DF7A-D54E-83D8-9D8D99F0DE34}"/>
                </a:ext>
              </a:extLst>
            </p:cNvPr>
            <p:cNvSpPr/>
            <p:nvPr/>
          </p:nvSpPr>
          <p:spPr>
            <a:xfrm>
              <a:off x="6306065" y="477151"/>
              <a:ext cx="407772" cy="407772"/>
            </a:xfrm>
            <a:prstGeom prst="ellipse">
              <a:avLst/>
            </a:prstGeom>
            <a:solidFill>
              <a:schemeClr val="accent1">
                <a:alpha val="723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8BF795-AA00-C94C-A603-9793013BEE49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6654120" y="825206"/>
              <a:ext cx="327448" cy="31938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E0CC62-4026-BA45-BEC8-4FD1F1F3411E}"/>
                </a:ext>
              </a:extLst>
            </p:cNvPr>
            <p:cNvCxnSpPr>
              <a:cxnSpLocks/>
            </p:cNvCxnSpPr>
            <p:nvPr/>
          </p:nvCxnSpPr>
          <p:spPr>
            <a:xfrm>
              <a:off x="6981568" y="1144588"/>
              <a:ext cx="20214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4DCC8C-55E0-324C-AFE3-189B2684F969}"/>
                </a:ext>
              </a:extLst>
            </p:cNvPr>
            <p:cNvSpPr txBox="1"/>
            <p:nvPr/>
          </p:nvSpPr>
          <p:spPr>
            <a:xfrm>
              <a:off x="7183713" y="959922"/>
              <a:ext cx="160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Institu</a:t>
              </a:r>
              <a:r>
                <a:rPr lang="en-US" altLang="zh-CN" dirty="0"/>
                <a:t>te</a:t>
              </a:r>
              <a:r>
                <a:rPr lang="zh-CN" altLang="en-US" dirty="0"/>
                <a:t> </a:t>
              </a:r>
              <a:r>
                <a:rPr lang="en-US" altLang="zh-CN" dirty="0"/>
                <a:t>stamp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718FCC-8B4A-AE40-A1EF-6FB2E862DEAD}"/>
              </a:ext>
            </a:extLst>
          </p:cNvPr>
          <p:cNvGrpSpPr/>
          <p:nvPr/>
        </p:nvGrpSpPr>
        <p:grpSpPr>
          <a:xfrm>
            <a:off x="375582" y="82201"/>
            <a:ext cx="3327325" cy="852997"/>
            <a:chOff x="375582" y="82201"/>
            <a:chExt cx="3327325" cy="8529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9F0324-B40C-4548-AB0F-717D42EB2FCE}"/>
                </a:ext>
              </a:extLst>
            </p:cNvPr>
            <p:cNvSpPr/>
            <p:nvPr/>
          </p:nvSpPr>
          <p:spPr>
            <a:xfrm>
              <a:off x="3295135" y="82201"/>
              <a:ext cx="407772" cy="407772"/>
            </a:xfrm>
            <a:prstGeom prst="ellipse">
              <a:avLst/>
            </a:prstGeom>
            <a:solidFill>
              <a:schemeClr val="accent1">
                <a:alpha val="723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8F7212-0E3D-1048-AD0F-EE11C97DA0C6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1982550" y="430256"/>
              <a:ext cx="1372302" cy="32533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4F411D-4098-144C-B2E5-EE167469859D}"/>
                </a:ext>
              </a:extLst>
            </p:cNvPr>
            <p:cNvSpPr txBox="1"/>
            <p:nvPr/>
          </p:nvSpPr>
          <p:spPr>
            <a:xfrm>
              <a:off x="375582" y="565866"/>
              <a:ext cx="1680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Scale</a:t>
              </a:r>
              <a:r>
                <a:rPr lang="zh-CN" altLang="en-US" dirty="0"/>
                <a:t> </a:t>
              </a:r>
              <a:r>
                <a:rPr lang="en-US" altLang="zh-CN" dirty="0"/>
                <a:t>measures</a:t>
              </a: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61ED97-735E-6F45-8253-5EF58B088447}"/>
              </a:ext>
            </a:extLst>
          </p:cNvPr>
          <p:cNvGrpSpPr/>
          <p:nvPr/>
        </p:nvGrpSpPr>
        <p:grpSpPr>
          <a:xfrm>
            <a:off x="777435" y="1038079"/>
            <a:ext cx="1988104" cy="426524"/>
            <a:chOff x="777435" y="1038079"/>
            <a:chExt cx="1988104" cy="4265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8D79A9-AAD2-A84D-AE97-8D370DD088D2}"/>
                </a:ext>
              </a:extLst>
            </p:cNvPr>
            <p:cNvSpPr/>
            <p:nvPr/>
          </p:nvSpPr>
          <p:spPr>
            <a:xfrm>
              <a:off x="2357767" y="1038079"/>
              <a:ext cx="407772" cy="407772"/>
            </a:xfrm>
            <a:prstGeom prst="ellipse">
              <a:avLst/>
            </a:prstGeom>
            <a:solidFill>
              <a:schemeClr val="accent1">
                <a:alpha val="723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210E1A-EBA6-264F-AF0E-849077E75063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960286" y="1241965"/>
              <a:ext cx="397481" cy="697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505141-2338-D34F-87C0-2F4DF24286CC}"/>
                </a:ext>
              </a:extLst>
            </p:cNvPr>
            <p:cNvSpPr txBox="1"/>
            <p:nvPr/>
          </p:nvSpPr>
          <p:spPr>
            <a:xfrm>
              <a:off x="777435" y="109527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Phenology</a:t>
              </a:r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E1C310-D556-0441-8837-DF35A57405F7}"/>
              </a:ext>
            </a:extLst>
          </p:cNvPr>
          <p:cNvGrpSpPr/>
          <p:nvPr/>
        </p:nvGrpSpPr>
        <p:grpSpPr>
          <a:xfrm>
            <a:off x="1325447" y="2055815"/>
            <a:ext cx="2367163" cy="611658"/>
            <a:chOff x="1325447" y="2055815"/>
            <a:chExt cx="2367163" cy="6116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0B5E9C-106E-CB4F-A2FB-D6EBD0D333BF}"/>
                </a:ext>
              </a:extLst>
            </p:cNvPr>
            <p:cNvSpPr/>
            <p:nvPr/>
          </p:nvSpPr>
          <p:spPr>
            <a:xfrm>
              <a:off x="3284838" y="2055815"/>
              <a:ext cx="407772" cy="407772"/>
            </a:xfrm>
            <a:prstGeom prst="ellipse">
              <a:avLst/>
            </a:prstGeom>
            <a:solidFill>
              <a:schemeClr val="accent1">
                <a:alpha val="723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3B6851-9A18-4C40-9635-2A712DD7B80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1949551" y="2259701"/>
              <a:ext cx="1335287" cy="20388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1FCB29-9486-C148-988F-D6874175A642}"/>
                </a:ext>
              </a:extLst>
            </p:cNvPr>
            <p:cNvSpPr txBox="1"/>
            <p:nvPr/>
          </p:nvSpPr>
          <p:spPr>
            <a:xfrm>
              <a:off x="1325447" y="2298141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DNA</a:t>
              </a:r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3465F3-F5CD-CD41-BE69-0A67301641F5}"/>
              </a:ext>
            </a:extLst>
          </p:cNvPr>
          <p:cNvGrpSpPr/>
          <p:nvPr/>
        </p:nvGrpSpPr>
        <p:grpSpPr>
          <a:xfrm>
            <a:off x="1332816" y="5774029"/>
            <a:ext cx="1562752" cy="1017363"/>
            <a:chOff x="1332816" y="5774029"/>
            <a:chExt cx="1562752" cy="10173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A7B623-C9BA-2C4E-A6C8-8B91EC0B6A64}"/>
                </a:ext>
              </a:extLst>
            </p:cNvPr>
            <p:cNvSpPr/>
            <p:nvPr/>
          </p:nvSpPr>
          <p:spPr>
            <a:xfrm>
              <a:off x="2487796" y="6383620"/>
              <a:ext cx="407772" cy="407772"/>
            </a:xfrm>
            <a:prstGeom prst="ellipse">
              <a:avLst/>
            </a:prstGeom>
            <a:solidFill>
              <a:schemeClr val="accent1">
                <a:alpha val="723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340A5F-6F58-C94D-9BA2-4ABC03995418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922666" y="6079524"/>
              <a:ext cx="624847" cy="3638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B6F506-E3B6-8042-9D80-C1EA6FE64E8F}"/>
                </a:ext>
              </a:extLst>
            </p:cNvPr>
            <p:cNvSpPr txBox="1"/>
            <p:nvPr/>
          </p:nvSpPr>
          <p:spPr>
            <a:xfrm>
              <a:off x="1332816" y="5774029"/>
              <a:ext cx="9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Barcode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4A6F98-51F4-B843-8413-0A89E0DC4D35}"/>
              </a:ext>
            </a:extLst>
          </p:cNvPr>
          <p:cNvGrpSpPr/>
          <p:nvPr/>
        </p:nvGrpSpPr>
        <p:grpSpPr>
          <a:xfrm>
            <a:off x="5647038" y="1817862"/>
            <a:ext cx="2772828" cy="839390"/>
            <a:chOff x="5647038" y="1817862"/>
            <a:chExt cx="2772828" cy="8393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E65E5C-E6E8-5F47-94F4-CDF352164C42}"/>
                </a:ext>
              </a:extLst>
            </p:cNvPr>
            <p:cNvSpPr/>
            <p:nvPr/>
          </p:nvSpPr>
          <p:spPr>
            <a:xfrm>
              <a:off x="5647038" y="1817862"/>
              <a:ext cx="407772" cy="407772"/>
            </a:xfrm>
            <a:prstGeom prst="ellipse">
              <a:avLst/>
            </a:prstGeom>
            <a:solidFill>
              <a:schemeClr val="accent1">
                <a:alpha val="723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53F84AD-50FD-7F42-BF4D-A44FA335A900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 flipV="1">
              <a:off x="6054810" y="2021748"/>
              <a:ext cx="1027830" cy="44183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7EA94C-DAB7-744F-BF26-E235CAB50247}"/>
                </a:ext>
              </a:extLst>
            </p:cNvPr>
            <p:cNvSpPr txBox="1"/>
            <p:nvPr/>
          </p:nvSpPr>
          <p:spPr>
            <a:xfrm>
              <a:off x="7082640" y="2287920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Morphology</a:t>
              </a: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4A37991-3F1C-D34A-8D3C-967EB285F00A}"/>
              </a:ext>
            </a:extLst>
          </p:cNvPr>
          <p:cNvGrpSpPr/>
          <p:nvPr/>
        </p:nvGrpSpPr>
        <p:grpSpPr>
          <a:xfrm>
            <a:off x="6306065" y="4931031"/>
            <a:ext cx="2071160" cy="1253695"/>
            <a:chOff x="6306065" y="4931031"/>
            <a:chExt cx="2071160" cy="125369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AFB678-5FDB-DA42-9411-7228D14416D8}"/>
                </a:ext>
              </a:extLst>
            </p:cNvPr>
            <p:cNvSpPr/>
            <p:nvPr/>
          </p:nvSpPr>
          <p:spPr>
            <a:xfrm>
              <a:off x="6306065" y="5776954"/>
              <a:ext cx="407772" cy="407772"/>
            </a:xfrm>
            <a:prstGeom prst="ellipse">
              <a:avLst/>
            </a:prstGeom>
            <a:solidFill>
              <a:schemeClr val="accent1">
                <a:alpha val="723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6F815CA-11A4-C64C-9450-76572F3F4B87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6654120" y="5115697"/>
              <a:ext cx="327450" cy="7209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F8E56E-0E2B-BF48-98FF-AE9B4715B6ED}"/>
                </a:ext>
              </a:extLst>
            </p:cNvPr>
            <p:cNvSpPr txBox="1"/>
            <p:nvPr/>
          </p:nvSpPr>
          <p:spPr>
            <a:xfrm>
              <a:off x="7082640" y="4931031"/>
              <a:ext cx="129458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Taxonomy</a:t>
              </a:r>
            </a:p>
            <a:p>
              <a:r>
                <a:rPr lang="en-US" altLang="zh-CN" dirty="0"/>
                <a:t>Distribution</a:t>
              </a:r>
            </a:p>
            <a:p>
              <a:r>
                <a:rPr lang="en-US" altLang="zh-CN" dirty="0"/>
                <a:t>Time</a:t>
              </a:r>
            </a:p>
            <a:p>
              <a:r>
                <a:rPr lang="en-US" altLang="zh-CN" dirty="0"/>
                <a:t>Ecology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32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77C-5306-6549-AFF2-2F630661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888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Herbariomics</a:t>
            </a:r>
            <a:r>
              <a:rPr lang="zh-CN" altLang="en-US" sz="2800" dirty="0"/>
              <a:t> </a:t>
            </a:r>
            <a:r>
              <a:rPr lang="en-US" altLang="zh-CN" sz="2800" dirty="0"/>
              <a:t>—</a:t>
            </a:r>
            <a:r>
              <a:rPr lang="zh-CN" altLang="en-US" sz="2800" dirty="0"/>
              <a:t> </a:t>
            </a:r>
            <a:r>
              <a:rPr lang="en-US" altLang="zh-CN" sz="2800" dirty="0"/>
              <a:t>herbarium</a:t>
            </a:r>
            <a:r>
              <a:rPr lang="zh-CN" altLang="en-US" sz="2800" dirty="0"/>
              <a:t> </a:t>
            </a:r>
            <a:r>
              <a:rPr lang="en-US" altLang="zh-CN" sz="2800" dirty="0"/>
              <a:t>specimen</a:t>
            </a:r>
            <a:r>
              <a:rPr lang="zh-CN" altLang="en-US" sz="2800" dirty="0"/>
              <a:t> </a:t>
            </a:r>
            <a:r>
              <a:rPr lang="en-US" altLang="zh-CN" sz="2800" dirty="0"/>
              <a:t>sequencing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F36BA-76CB-7F4B-AB6D-6BF1D37C2A72}"/>
              </a:ext>
            </a:extLst>
          </p:cNvPr>
          <p:cNvSpPr txBox="1"/>
          <p:nvPr/>
        </p:nvSpPr>
        <p:spPr>
          <a:xfrm>
            <a:off x="5896893" y="0"/>
            <a:ext cx="324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r>
              <a:rPr lang="zh-CN" altLang="en-US" sz="1200" dirty="0"/>
              <a:t> </a:t>
            </a:r>
            <a:r>
              <a:rPr lang="en-US" altLang="zh-CN" sz="1200" dirty="0"/>
              <a:t>materials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available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GitHub: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 err="1"/>
              <a:t>PhyloHerb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lmcai</a:t>
            </a:r>
            <a:r>
              <a:rPr lang="en-US" sz="1200" dirty="0"/>
              <a:t>/</a:t>
            </a:r>
            <a:r>
              <a:rPr lang="en-US" sz="1200" dirty="0" err="1"/>
              <a:t>PhyloHerb</a:t>
            </a:r>
            <a:r>
              <a:rPr lang="en-US" altLang="zh-CN" sz="1200" dirty="0"/>
              <a:t>)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EABCA-6ED1-B748-B417-AFAED736B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r="4595" b="9931"/>
          <a:stretch/>
        </p:blipFill>
        <p:spPr bwMode="auto">
          <a:xfrm>
            <a:off x="433219" y="1450334"/>
            <a:ext cx="2041427" cy="309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16284CE-52D8-4D4C-861E-6B8158910DDC}"/>
              </a:ext>
            </a:extLst>
          </p:cNvPr>
          <p:cNvGrpSpPr/>
          <p:nvPr/>
        </p:nvGrpSpPr>
        <p:grpSpPr>
          <a:xfrm>
            <a:off x="2609553" y="1320910"/>
            <a:ext cx="2634128" cy="1995602"/>
            <a:chOff x="2508422" y="1926391"/>
            <a:chExt cx="2634128" cy="199560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F039EA-837E-BA4D-8FAE-13A43ADFD702}"/>
                </a:ext>
              </a:extLst>
            </p:cNvPr>
            <p:cNvGrpSpPr/>
            <p:nvPr/>
          </p:nvGrpSpPr>
          <p:grpSpPr>
            <a:xfrm>
              <a:off x="3127857" y="1926391"/>
              <a:ext cx="2014693" cy="1675606"/>
              <a:chOff x="2873029" y="2958178"/>
              <a:chExt cx="972099" cy="808488"/>
            </a:xfrm>
          </p:grpSpPr>
          <p:pic>
            <p:nvPicPr>
              <p:cNvPr id="7" name="Picture 6" descr="A picture containing indoor, sitting, clock, white&#10;&#10;Description automatically generated">
                <a:extLst>
                  <a:ext uri="{FF2B5EF4-FFF2-40B4-BE49-F238E27FC236}">
                    <a16:creationId xmlns:a16="http://schemas.microsoft.com/office/drawing/2014/main" id="{2F1C5BD1-E587-2344-893D-0812D313E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6909" y="2999464"/>
                <a:ext cx="238219" cy="622017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bridge&#10;&#10;Description automatically generated">
                <a:extLst>
                  <a:ext uri="{FF2B5EF4-FFF2-40B4-BE49-F238E27FC236}">
                    <a16:creationId xmlns:a16="http://schemas.microsoft.com/office/drawing/2014/main" id="{7B57129F-534E-2F43-8462-08A43FAFB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3539606" y="3372987"/>
                <a:ext cx="372823" cy="59313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DBD7084-6700-F148-A72B-0BC2D6770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8584" y="3312681"/>
                <a:ext cx="238325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0" name="Picture 6" descr="Image result for molar and pestle cartoon">
                <a:extLst>
                  <a:ext uri="{FF2B5EF4-FFF2-40B4-BE49-F238E27FC236}">
                    <a16:creationId xmlns:a16="http://schemas.microsoft.com/office/drawing/2014/main" id="{305C9216-8AEC-7E49-8593-25DF1C3111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3029" y="3236943"/>
                <a:ext cx="529723" cy="529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Image result for flower cartoon">
                <a:extLst>
                  <a:ext uri="{FF2B5EF4-FFF2-40B4-BE49-F238E27FC236}">
                    <a16:creationId xmlns:a16="http://schemas.microsoft.com/office/drawing/2014/main" id="{296B8D15-FEE1-E741-A683-4C28F9E648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246" b="89894" l="7717" r="96630">
                            <a14:foregroundMark x1="81413" y1="14213" x2="81413" y2="14213"/>
                            <a14:foregroundMark x1="72500" y1="15413" x2="87065" y2="15413"/>
                            <a14:foregroundMark x1="81413" y1="14675" x2="36087" y2="2307"/>
                            <a14:foregroundMark x1="36087" y1="2307" x2="14891" y2="23350"/>
                            <a14:foregroundMark x1="14891" y1="23350" x2="59565" y2="36641"/>
                            <a14:foregroundMark x1="59565" y1="36641" x2="92717" y2="15828"/>
                            <a14:foregroundMark x1="92717" y1="15828" x2="79239" y2="9183"/>
                            <a14:foregroundMark x1="71848" y1="5399" x2="17935" y2="6876"/>
                            <a14:foregroundMark x1="17935" y1="6876" x2="72065" y2="9091"/>
                            <a14:foregroundMark x1="72065" y1="9091" x2="67935" y2="3230"/>
                            <a14:foregroundMark x1="69674" y1="2261" x2="53913" y2="1338"/>
                            <a14:foregroundMark x1="13478" y1="14213" x2="7826" y2="18736"/>
                            <a14:foregroundMark x1="96630" y1="29211" x2="90435" y2="2805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245"/>
              <a:stretch/>
            </p:blipFill>
            <p:spPr bwMode="auto">
              <a:xfrm rot="1237298" flipH="1">
                <a:off x="3078015" y="2958178"/>
                <a:ext cx="304461" cy="485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B5D15454-7DE2-4F47-B6C1-3E775FB130AD}"/>
                </a:ext>
              </a:extLst>
            </p:cNvPr>
            <p:cNvSpPr/>
            <p:nvPr/>
          </p:nvSpPr>
          <p:spPr>
            <a:xfrm>
              <a:off x="2508422" y="2461212"/>
              <a:ext cx="619435" cy="3863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D600EB-569B-D545-9C8F-0B515B813B7E}"/>
                </a:ext>
              </a:extLst>
            </p:cNvPr>
            <p:cNvSpPr txBox="1"/>
            <p:nvPr/>
          </p:nvSpPr>
          <p:spPr>
            <a:xfrm>
              <a:off x="3361508" y="3552661"/>
              <a:ext cx="1608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DNA</a:t>
              </a:r>
              <a:r>
                <a:rPr lang="zh-CN" altLang="en-US" dirty="0"/>
                <a:t> </a:t>
              </a:r>
              <a:r>
                <a:rPr lang="en-US" altLang="zh-CN" dirty="0"/>
                <a:t>extraction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CC718-4614-464D-B8B7-95C507A1F2FC}"/>
              </a:ext>
            </a:extLst>
          </p:cNvPr>
          <p:cNvGrpSpPr/>
          <p:nvPr/>
        </p:nvGrpSpPr>
        <p:grpSpPr>
          <a:xfrm>
            <a:off x="5348879" y="1444175"/>
            <a:ext cx="3267602" cy="2149336"/>
            <a:chOff x="5247748" y="2049656"/>
            <a:chExt cx="3267602" cy="2149336"/>
          </a:xfrm>
        </p:grpSpPr>
        <p:pic>
          <p:nvPicPr>
            <p:cNvPr id="1026" name="Picture 2" descr="Sequencing-by-Synthesis: Explaining the Illumina Sequencing Technology">
              <a:extLst>
                <a:ext uri="{FF2B5EF4-FFF2-40B4-BE49-F238E27FC236}">
                  <a16:creationId xmlns:a16="http://schemas.microsoft.com/office/drawing/2014/main" id="{B3DFE24F-8A4A-EF40-A23F-0D7533F9A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" t="70681" r="58299" b="5324"/>
            <a:stretch/>
          </p:blipFill>
          <p:spPr bwMode="auto">
            <a:xfrm>
              <a:off x="5896893" y="2049656"/>
              <a:ext cx="2199502" cy="1645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BE82141-A972-774C-9AA6-CCCE7610C6FD}"/>
                </a:ext>
              </a:extLst>
            </p:cNvPr>
            <p:cNvSpPr/>
            <p:nvPr/>
          </p:nvSpPr>
          <p:spPr>
            <a:xfrm>
              <a:off x="5247748" y="2429987"/>
              <a:ext cx="619435" cy="3863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CF502B-F939-244A-9DB1-663292A7E647}"/>
                </a:ext>
              </a:extLst>
            </p:cNvPr>
            <p:cNvSpPr txBox="1"/>
            <p:nvPr/>
          </p:nvSpPr>
          <p:spPr>
            <a:xfrm>
              <a:off x="5968314" y="3552661"/>
              <a:ext cx="2547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Library</a:t>
              </a:r>
              <a:r>
                <a:rPr lang="zh-CN" altLang="en-US" dirty="0"/>
                <a:t> </a:t>
              </a:r>
              <a:r>
                <a:rPr lang="en-US" altLang="zh-CN" dirty="0"/>
                <a:t>preparation,</a:t>
              </a:r>
              <a:r>
                <a:rPr lang="zh-CN" altLang="en-US" dirty="0"/>
                <a:t> </a:t>
              </a:r>
              <a:r>
                <a:rPr lang="en-US" altLang="zh-CN" dirty="0"/>
                <a:t>Illumina</a:t>
              </a:r>
              <a:r>
                <a:rPr lang="zh-CN" altLang="en-US" dirty="0"/>
                <a:t> </a:t>
              </a:r>
              <a:r>
                <a:rPr lang="en-US" altLang="zh-CN" dirty="0"/>
                <a:t>sequencing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F5B43A-46D8-D743-B106-FE26DB92A193}"/>
              </a:ext>
            </a:extLst>
          </p:cNvPr>
          <p:cNvGrpSpPr/>
          <p:nvPr/>
        </p:nvGrpSpPr>
        <p:grpSpPr>
          <a:xfrm>
            <a:off x="5998024" y="3762553"/>
            <a:ext cx="2547036" cy="3095447"/>
            <a:chOff x="5998024" y="3762553"/>
            <a:chExt cx="2547036" cy="309544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0545C29-7A54-CF45-981F-244A8EDB8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98024" y="4356379"/>
              <a:ext cx="2547036" cy="2114891"/>
            </a:xfrm>
            <a:prstGeom prst="rect">
              <a:avLst/>
            </a:prstGeom>
          </p:spPr>
        </p:pic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F7B34BB-CE1F-9242-B21C-91E886C98A7F}"/>
                </a:ext>
              </a:extLst>
            </p:cNvPr>
            <p:cNvSpPr/>
            <p:nvPr/>
          </p:nvSpPr>
          <p:spPr>
            <a:xfrm rot="5400000">
              <a:off x="6768654" y="3879100"/>
              <a:ext cx="619435" cy="3863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32D715-5C0F-F446-9591-F3E98AE0674B}"/>
                </a:ext>
              </a:extLst>
            </p:cNvPr>
            <p:cNvSpPr txBox="1"/>
            <p:nvPr/>
          </p:nvSpPr>
          <p:spPr>
            <a:xfrm>
              <a:off x="6699558" y="6488668"/>
              <a:ext cx="1143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Phylogeny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DCCDC0-2589-8447-A9D5-7283B5D60A35}"/>
              </a:ext>
            </a:extLst>
          </p:cNvPr>
          <p:cNvGrpSpPr/>
          <p:nvPr/>
        </p:nvGrpSpPr>
        <p:grpSpPr>
          <a:xfrm>
            <a:off x="3467885" y="3551744"/>
            <a:ext cx="2208369" cy="1007192"/>
            <a:chOff x="3467885" y="3551744"/>
            <a:chExt cx="2208369" cy="1007192"/>
          </a:xfrm>
        </p:grpSpPr>
        <p:pic>
          <p:nvPicPr>
            <p:cNvPr id="25" name="Picture 2" descr="Image result for flower cartoon">
              <a:extLst>
                <a:ext uri="{FF2B5EF4-FFF2-40B4-BE49-F238E27FC236}">
                  <a16:creationId xmlns:a16="http://schemas.microsoft.com/office/drawing/2014/main" id="{BFE66B65-A1CA-3249-BEEE-E06292375A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246" b="89894" l="7717" r="96630">
                          <a14:foregroundMark x1="81413" y1="14213" x2="81413" y2="14213"/>
                          <a14:foregroundMark x1="72500" y1="15413" x2="87065" y2="15413"/>
                          <a14:foregroundMark x1="81413" y1="14675" x2="36087" y2="2307"/>
                          <a14:foregroundMark x1="36087" y1="2307" x2="14891" y2="23350"/>
                          <a14:foregroundMark x1="14891" y1="23350" x2="59565" y2="36641"/>
                          <a14:foregroundMark x1="59565" y1="36641" x2="92717" y2="15828"/>
                          <a14:foregroundMark x1="92717" y1="15828" x2="79239" y2="9183"/>
                          <a14:foregroundMark x1="71848" y1="5399" x2="17935" y2="6876"/>
                          <a14:foregroundMark x1="17935" y1="6876" x2="72065" y2="9091"/>
                          <a14:foregroundMark x1="72065" y1="9091" x2="67935" y2="3230"/>
                          <a14:foregroundMark x1="69674" y1="2261" x2="53913" y2="1338"/>
                          <a14:foregroundMark x1="13478" y1="14213" x2="7826" y2="18736"/>
                          <a14:foregroundMark x1="96630" y1="29211" x2="90435" y2="280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245"/>
            <a:stretch/>
          </p:blipFill>
          <p:spPr bwMode="auto">
            <a:xfrm rot="1237298" flipH="1">
              <a:off x="3467885" y="3551744"/>
              <a:ext cx="631001" cy="1007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6EED75-A0D5-9D4C-9301-62DF5B77E01E}"/>
                </a:ext>
              </a:extLst>
            </p:cNvPr>
            <p:cNvSpPr txBox="1"/>
            <p:nvPr/>
          </p:nvSpPr>
          <p:spPr>
            <a:xfrm>
              <a:off x="4138525" y="3860374"/>
              <a:ext cx="1537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Trait</a:t>
              </a:r>
              <a:r>
                <a:rPr lang="zh-CN" altLang="en-US" dirty="0"/>
                <a:t> </a:t>
              </a:r>
              <a:r>
                <a:rPr lang="en-US" altLang="zh-CN" dirty="0"/>
                <a:t>evolution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AA2F63-4C02-2243-BD4B-196E197EE227}"/>
              </a:ext>
            </a:extLst>
          </p:cNvPr>
          <p:cNvGrpSpPr/>
          <p:nvPr/>
        </p:nvGrpSpPr>
        <p:grpSpPr>
          <a:xfrm>
            <a:off x="2758155" y="4701296"/>
            <a:ext cx="2847695" cy="712528"/>
            <a:chOff x="2758155" y="4701296"/>
            <a:chExt cx="2847695" cy="71252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64C3FE9-FDBE-C244-8EDA-6EA5F4CFE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155" y="4701296"/>
              <a:ext cx="1327693" cy="7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49D79-0171-A940-9170-41B54F734C3B}"/>
                </a:ext>
              </a:extLst>
            </p:cNvPr>
            <p:cNvSpPr txBox="1"/>
            <p:nvPr/>
          </p:nvSpPr>
          <p:spPr>
            <a:xfrm>
              <a:off x="4138525" y="4732054"/>
              <a:ext cx="1467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Biogeography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D0D86E-FB1F-8741-A91A-95274A9255D0}"/>
              </a:ext>
            </a:extLst>
          </p:cNvPr>
          <p:cNvGrpSpPr/>
          <p:nvPr/>
        </p:nvGrpSpPr>
        <p:grpSpPr>
          <a:xfrm>
            <a:off x="2524611" y="5570535"/>
            <a:ext cx="3087739" cy="557046"/>
            <a:chOff x="2524611" y="5570535"/>
            <a:chExt cx="3087739" cy="557046"/>
          </a:xfrm>
        </p:grpSpPr>
        <p:pic>
          <p:nvPicPr>
            <p:cNvPr id="28" name="Graphic 27" descr="Maple Leaf with solid fill">
              <a:extLst>
                <a:ext uri="{FF2B5EF4-FFF2-40B4-BE49-F238E27FC236}">
                  <a16:creationId xmlns:a16="http://schemas.microsoft.com/office/drawing/2014/main" id="{9FEE46E9-F616-5848-804C-1C8556342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35659" y="5570535"/>
              <a:ext cx="546060" cy="546060"/>
            </a:xfrm>
            <a:prstGeom prst="rect">
              <a:avLst/>
            </a:prstGeom>
          </p:spPr>
        </p:pic>
        <p:pic>
          <p:nvPicPr>
            <p:cNvPr id="31" name="Graphic 30" descr="Maple Leaf with solid fill">
              <a:extLst>
                <a:ext uri="{FF2B5EF4-FFF2-40B4-BE49-F238E27FC236}">
                  <a16:creationId xmlns:a16="http://schemas.microsoft.com/office/drawing/2014/main" id="{88978ECB-3444-2147-AB50-2DBAAA26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39788" y="5570535"/>
              <a:ext cx="546060" cy="546060"/>
            </a:xfrm>
            <a:prstGeom prst="rect">
              <a:avLst/>
            </a:prstGeom>
          </p:spPr>
        </p:pic>
        <p:pic>
          <p:nvPicPr>
            <p:cNvPr id="32" name="Graphic 31" descr="Maple Leaf with solid fill">
              <a:extLst>
                <a:ext uri="{FF2B5EF4-FFF2-40B4-BE49-F238E27FC236}">
                  <a16:creationId xmlns:a16="http://schemas.microsoft.com/office/drawing/2014/main" id="{3CD8494E-58ED-384C-8AF4-FA160B47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524611" y="5570535"/>
              <a:ext cx="546060" cy="54606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E44956-56EF-A74A-89B1-230D189C64BB}"/>
                </a:ext>
              </a:extLst>
            </p:cNvPr>
            <p:cNvSpPr txBox="1"/>
            <p:nvPr/>
          </p:nvSpPr>
          <p:spPr>
            <a:xfrm>
              <a:off x="4399005" y="5758249"/>
              <a:ext cx="1213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Phenology</a:t>
              </a:r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EAFC990-37FD-6C4A-BF55-AEACEF324F0D}"/>
              </a:ext>
            </a:extLst>
          </p:cNvPr>
          <p:cNvSpPr txBox="1"/>
          <p:nvPr/>
        </p:nvSpPr>
        <p:spPr>
          <a:xfrm>
            <a:off x="1879317" y="6336939"/>
            <a:ext cx="372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Macroevolutionary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F793-24AF-0C4B-82E2-223ED596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Why</a:t>
            </a:r>
            <a:r>
              <a:rPr lang="zh-CN" altLang="en-US" sz="2800" dirty="0"/>
              <a:t> </a:t>
            </a:r>
            <a:r>
              <a:rPr lang="en-US" altLang="zh-CN" sz="2800" dirty="0"/>
              <a:t>using</a:t>
            </a:r>
            <a:r>
              <a:rPr lang="zh-CN" altLang="en-US" sz="2800" dirty="0"/>
              <a:t> </a:t>
            </a:r>
            <a:r>
              <a:rPr lang="en-US" altLang="zh-CN" sz="2800" dirty="0"/>
              <a:t>herbarium</a:t>
            </a:r>
            <a:r>
              <a:rPr lang="zh-CN" altLang="en-US" sz="2800" dirty="0"/>
              <a:t> </a:t>
            </a:r>
            <a:r>
              <a:rPr lang="en-US" altLang="zh-CN" sz="2800" dirty="0"/>
              <a:t>specimens?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1248-EFB4-4F4D-8358-B770454D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Pros:</a:t>
            </a:r>
          </a:p>
          <a:p>
            <a:pPr lvl="1"/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</a:p>
          <a:p>
            <a:pPr lvl="1"/>
            <a:r>
              <a:rPr lang="en-US" altLang="zh-CN" dirty="0"/>
              <a:t>Nearly</a:t>
            </a:r>
            <a:r>
              <a:rPr lang="zh-CN" altLang="en-US" dirty="0"/>
              <a:t> </a:t>
            </a:r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taxon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</a:p>
          <a:p>
            <a:pPr lvl="1"/>
            <a:r>
              <a:rPr lang="en-US" altLang="zh-CN" dirty="0"/>
              <a:t>Reliable</a:t>
            </a:r>
            <a:r>
              <a:rPr lang="zh-CN" altLang="en-US" dirty="0"/>
              <a:t> </a:t>
            </a:r>
            <a:r>
              <a:rPr lang="en-US" altLang="zh-CN" dirty="0"/>
              <a:t>taxonomy,</a:t>
            </a:r>
            <a:r>
              <a:rPr lang="zh-CN" altLang="en-US" dirty="0"/>
              <a:t> </a:t>
            </a:r>
            <a:r>
              <a:rPr lang="en-US" altLang="zh-CN" dirty="0"/>
              <a:t>locality,</a:t>
            </a:r>
            <a:r>
              <a:rPr lang="zh-CN" altLang="en-US" dirty="0"/>
              <a:t> </a:t>
            </a:r>
            <a:r>
              <a:rPr lang="en-US" altLang="zh-CN" dirty="0"/>
              <a:t>morphology,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pPr lvl="1"/>
            <a:r>
              <a:rPr lang="en-US" altLang="zh-CN" dirty="0"/>
              <a:t>Fragmented</a:t>
            </a:r>
            <a:r>
              <a:rPr lang="zh-CN" altLang="en-US" dirty="0"/>
              <a:t> </a:t>
            </a:r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suitable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Illumina</a:t>
            </a:r>
            <a:r>
              <a:rPr lang="zh-CN" altLang="en-US" dirty="0"/>
              <a:t> </a:t>
            </a:r>
            <a:r>
              <a:rPr lang="en-US" altLang="zh-CN" dirty="0"/>
              <a:t>sequencing</a:t>
            </a:r>
          </a:p>
          <a:p>
            <a:r>
              <a:rPr lang="en-US" altLang="zh-CN" dirty="0"/>
              <a:t>Cons:</a:t>
            </a:r>
          </a:p>
          <a:p>
            <a:pPr lvl="1"/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</a:p>
          <a:p>
            <a:pPr lvl="1"/>
            <a:r>
              <a:rPr lang="en-US" altLang="zh-CN" dirty="0"/>
              <a:t>Restrictions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special</a:t>
            </a:r>
            <a:r>
              <a:rPr lang="zh-CN" altLang="en-US" dirty="0"/>
              <a:t> </a:t>
            </a:r>
            <a:r>
              <a:rPr lang="en-US" altLang="zh-CN" dirty="0"/>
              <a:t>collections</a:t>
            </a:r>
          </a:p>
          <a:p>
            <a:pPr lvl="1"/>
            <a:r>
              <a:rPr lang="en-US" altLang="zh-CN" dirty="0"/>
              <a:t>Preserve</a:t>
            </a:r>
            <a:r>
              <a:rPr lang="zh-CN" altLang="en-US" dirty="0"/>
              <a:t> </a:t>
            </a:r>
            <a:r>
              <a:rPr lang="en-US" altLang="zh-CN" dirty="0"/>
              <a:t>conditions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BBD73-8CA1-364A-BCFD-BCA41C4C1842}"/>
              </a:ext>
            </a:extLst>
          </p:cNvPr>
          <p:cNvSpPr txBox="1"/>
          <p:nvPr/>
        </p:nvSpPr>
        <p:spPr>
          <a:xfrm>
            <a:off x="5896893" y="0"/>
            <a:ext cx="324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r>
              <a:rPr lang="zh-CN" altLang="en-US" sz="1200" dirty="0"/>
              <a:t> </a:t>
            </a:r>
            <a:r>
              <a:rPr lang="en-US" altLang="zh-CN" sz="1200" dirty="0"/>
              <a:t>materials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available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GitHub: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 err="1"/>
              <a:t>PhyloHerb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lmcai</a:t>
            </a:r>
            <a:r>
              <a:rPr lang="en-US" sz="1200" dirty="0"/>
              <a:t>/</a:t>
            </a:r>
            <a:r>
              <a:rPr lang="en-US" sz="1200" dirty="0" err="1"/>
              <a:t>PhyloHerb</a:t>
            </a:r>
            <a:r>
              <a:rPr lang="en-US" altLang="zh-CN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14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F793-24AF-0C4B-82E2-223ED596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65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Experiment</a:t>
            </a:r>
            <a:r>
              <a:rPr lang="zh-CN" altLang="en-US" sz="2800" dirty="0"/>
              <a:t> </a:t>
            </a:r>
            <a:r>
              <a:rPr lang="en-US" altLang="zh-CN" sz="2800" dirty="0"/>
              <a:t>design</a:t>
            </a:r>
            <a:r>
              <a:rPr lang="zh-CN" altLang="en-US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—</a:t>
            </a:r>
            <a:r>
              <a:rPr lang="zh-CN" altLang="en-US" sz="2800" dirty="0"/>
              <a:t> </a:t>
            </a:r>
            <a:r>
              <a:rPr lang="en-US" altLang="zh-CN" sz="2800" dirty="0"/>
              <a:t>Which</a:t>
            </a:r>
            <a:r>
              <a:rPr lang="zh-CN" altLang="en-US" sz="2800" dirty="0"/>
              <a:t> </a:t>
            </a:r>
            <a:r>
              <a:rPr lang="en-US" altLang="zh-CN" sz="2800" dirty="0"/>
              <a:t>regions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target?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1248-EFB4-4F4D-8358-B770454D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Genome</a:t>
            </a:r>
            <a:r>
              <a:rPr lang="zh-CN" altLang="en-US" dirty="0"/>
              <a:t> </a:t>
            </a:r>
            <a:r>
              <a:rPr lang="en-US" altLang="zh-CN" dirty="0"/>
              <a:t>skimming</a:t>
            </a:r>
          </a:p>
          <a:p>
            <a:pPr lvl="1"/>
            <a:r>
              <a:rPr lang="en-US" altLang="zh-CN" dirty="0"/>
              <a:t>Unbiased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genome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enrichment/Sequence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</a:p>
          <a:p>
            <a:pPr lvl="1"/>
            <a:r>
              <a:rPr lang="en-US" altLang="zh-CN" dirty="0"/>
              <a:t>Enriching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regions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BBD73-8CA1-364A-BCFD-BCA41C4C1842}"/>
              </a:ext>
            </a:extLst>
          </p:cNvPr>
          <p:cNvSpPr txBox="1"/>
          <p:nvPr/>
        </p:nvSpPr>
        <p:spPr>
          <a:xfrm>
            <a:off x="5896893" y="0"/>
            <a:ext cx="324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r>
              <a:rPr lang="zh-CN" altLang="en-US" sz="1200" dirty="0"/>
              <a:t> </a:t>
            </a:r>
            <a:r>
              <a:rPr lang="en-US" altLang="zh-CN" sz="1200" dirty="0"/>
              <a:t>materials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available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GitHub: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 err="1"/>
              <a:t>PhyloHerb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lmcai</a:t>
            </a:r>
            <a:r>
              <a:rPr lang="en-US" sz="1200" dirty="0"/>
              <a:t>/</a:t>
            </a:r>
            <a:r>
              <a:rPr lang="en-US" sz="1200" dirty="0" err="1"/>
              <a:t>PhyloHerb</a:t>
            </a:r>
            <a:r>
              <a:rPr lang="en-US" altLang="zh-CN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15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F793-24AF-0C4B-82E2-223ED596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65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Experiment</a:t>
            </a:r>
            <a:r>
              <a:rPr lang="zh-CN" altLang="en-US" sz="2800" dirty="0"/>
              <a:t> </a:t>
            </a:r>
            <a:r>
              <a:rPr lang="en-US" altLang="zh-CN" sz="2800" dirty="0"/>
              <a:t>design</a:t>
            </a:r>
            <a:r>
              <a:rPr lang="zh-CN" altLang="en-US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—</a:t>
            </a:r>
            <a:r>
              <a:rPr lang="zh-CN" altLang="en-US" sz="2800" dirty="0"/>
              <a:t> </a:t>
            </a:r>
            <a:r>
              <a:rPr lang="en-US" altLang="zh-CN" sz="2800" dirty="0"/>
              <a:t>Which</a:t>
            </a:r>
            <a:r>
              <a:rPr lang="zh-CN" altLang="en-US" sz="2800" dirty="0"/>
              <a:t> </a:t>
            </a:r>
            <a:r>
              <a:rPr lang="en-US" altLang="zh-CN" sz="2800" dirty="0"/>
              <a:t>regions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target?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1248-EFB4-4F4D-8358-B770454D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BBD73-8CA1-364A-BCFD-BCA41C4C1842}"/>
              </a:ext>
            </a:extLst>
          </p:cNvPr>
          <p:cNvSpPr txBox="1"/>
          <p:nvPr/>
        </p:nvSpPr>
        <p:spPr>
          <a:xfrm>
            <a:off x="5896893" y="0"/>
            <a:ext cx="324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r>
              <a:rPr lang="zh-CN" altLang="en-US" sz="1200" dirty="0"/>
              <a:t> </a:t>
            </a:r>
            <a:r>
              <a:rPr lang="en-US" altLang="zh-CN" sz="1200" dirty="0"/>
              <a:t>materials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available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GitHub: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 err="1"/>
              <a:t>PhyloHerb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lmcai</a:t>
            </a:r>
            <a:r>
              <a:rPr lang="en-US" sz="1200" dirty="0"/>
              <a:t>/</a:t>
            </a:r>
            <a:r>
              <a:rPr lang="en-US" sz="1200" dirty="0" err="1"/>
              <a:t>PhyloHerb</a:t>
            </a:r>
            <a:r>
              <a:rPr lang="en-US" altLang="zh-CN" sz="1200" dirty="0"/>
              <a:t>)</a:t>
            </a:r>
            <a:endParaRPr lang="en-US" sz="1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C8C7B4-7F4F-D847-96A9-B46466F82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18523"/>
              </p:ext>
            </p:extLst>
          </p:nvPr>
        </p:nvGraphicFramePr>
        <p:xfrm>
          <a:off x="271849" y="1341668"/>
          <a:ext cx="8526163" cy="5360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881">
                  <a:extLst>
                    <a:ext uri="{9D8B030D-6E8A-4147-A177-3AD203B41FA5}">
                      <a16:colId xmlns:a16="http://schemas.microsoft.com/office/drawing/2014/main" val="3632144380"/>
                    </a:ext>
                  </a:extLst>
                </a:gridCol>
                <a:gridCol w="3477927">
                  <a:extLst>
                    <a:ext uri="{9D8B030D-6E8A-4147-A177-3AD203B41FA5}">
                      <a16:colId xmlns:a16="http://schemas.microsoft.com/office/drawing/2014/main" val="3851110870"/>
                    </a:ext>
                  </a:extLst>
                </a:gridCol>
                <a:gridCol w="3528355">
                  <a:extLst>
                    <a:ext uri="{9D8B030D-6E8A-4147-A177-3AD203B41FA5}">
                      <a16:colId xmlns:a16="http://schemas.microsoft.com/office/drawing/2014/main" val="1266873917"/>
                    </a:ext>
                  </a:extLst>
                </a:gridCol>
              </a:tblGrid>
              <a:tr h="418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Genome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skimming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Target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enrichment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20659"/>
                  </a:ext>
                </a:extLst>
              </a:tr>
              <a:tr h="741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Target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Plastome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ribosomal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regions,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mitochondrial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conserved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nuclear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(mostly)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regions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flanking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91094"/>
                  </a:ext>
                </a:extLst>
              </a:tr>
              <a:tr h="67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Output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kb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plastome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6-9kb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(rDNA)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kb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mito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180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~400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loci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kb</a:t>
                      </a:r>
                    </a:p>
                    <a:p>
                      <a:pPr algn="ctr"/>
                      <a:r>
                        <a:rPr lang="en-US" altLang="zh-CN" dirty="0"/>
                        <a:t>(depends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probes)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40242"/>
                  </a:ext>
                </a:extLst>
              </a:tr>
              <a:tr h="67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Minimum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65662"/>
                  </a:ext>
                </a:extLst>
              </a:tr>
              <a:tr h="741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$20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library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prep</a:t>
                      </a:r>
                    </a:p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$6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sequencing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$30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sequencing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6621"/>
                  </a:ext>
                </a:extLst>
              </a:tr>
              <a:tr h="677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Easy,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suitable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testing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hybridization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coalescence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Tricky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(missing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paralog,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flanking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region),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complex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evolution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history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10806"/>
                  </a:ext>
                </a:extLst>
              </a:tr>
              <a:tr h="741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Phylogenetic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informativeness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depth,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rapid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radiations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challenging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depth,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potential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bias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high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gene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tree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short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alignments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22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82EA10-FD7B-B240-B595-D731B84B78CA}"/>
              </a:ext>
            </a:extLst>
          </p:cNvPr>
          <p:cNvSpPr txBox="1"/>
          <p:nvPr/>
        </p:nvSpPr>
        <p:spPr>
          <a:xfrm>
            <a:off x="5146023" y="815438"/>
            <a:ext cx="354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Estimations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rough!!!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6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F793-24AF-0C4B-82E2-223ED596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65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Experiment</a:t>
            </a:r>
            <a:r>
              <a:rPr lang="zh-CN" altLang="en-US" sz="2800" dirty="0"/>
              <a:t> </a:t>
            </a:r>
            <a:r>
              <a:rPr lang="en-US" altLang="zh-CN" sz="2800" dirty="0"/>
              <a:t>design</a:t>
            </a:r>
            <a:r>
              <a:rPr lang="zh-CN" altLang="en-US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—</a:t>
            </a:r>
            <a:r>
              <a:rPr lang="zh-CN" altLang="en-US" sz="2800" dirty="0"/>
              <a:t> </a:t>
            </a:r>
            <a:r>
              <a:rPr lang="en-US" altLang="zh-CN" sz="2800" dirty="0"/>
              <a:t>Which</a:t>
            </a:r>
            <a:r>
              <a:rPr lang="zh-CN" altLang="en-US" sz="2800" dirty="0"/>
              <a:t> </a:t>
            </a:r>
            <a:r>
              <a:rPr lang="en-US" altLang="zh-CN" sz="2800" dirty="0"/>
              <a:t>regions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target?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1248-EFB4-4F4D-8358-B770454D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BBD73-8CA1-364A-BCFD-BCA41C4C1842}"/>
              </a:ext>
            </a:extLst>
          </p:cNvPr>
          <p:cNvSpPr txBox="1"/>
          <p:nvPr/>
        </p:nvSpPr>
        <p:spPr>
          <a:xfrm>
            <a:off x="5896893" y="0"/>
            <a:ext cx="324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r>
              <a:rPr lang="zh-CN" altLang="en-US" sz="1200" dirty="0"/>
              <a:t> </a:t>
            </a:r>
            <a:r>
              <a:rPr lang="en-US" altLang="zh-CN" sz="1200" dirty="0"/>
              <a:t>materials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available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GitHub: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 err="1"/>
              <a:t>PhyloHerb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lmcai</a:t>
            </a:r>
            <a:r>
              <a:rPr lang="en-US" sz="1200" dirty="0"/>
              <a:t>/</a:t>
            </a:r>
            <a:r>
              <a:rPr lang="en-US" sz="1200" dirty="0" err="1"/>
              <a:t>PhyloHerb</a:t>
            </a:r>
            <a:r>
              <a:rPr lang="en-US" altLang="zh-CN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3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738E6BB5-5956-744E-9A1F-90EAC67B08A5}"/>
              </a:ext>
            </a:extLst>
          </p:cNvPr>
          <p:cNvSpPr/>
          <p:nvPr/>
        </p:nvSpPr>
        <p:spPr>
          <a:xfrm>
            <a:off x="1859973" y="2534602"/>
            <a:ext cx="5353627" cy="720635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43ED5-D4B5-A04B-A38A-4520A26EAC6D}"/>
              </a:ext>
            </a:extLst>
          </p:cNvPr>
          <p:cNvSpPr/>
          <p:nvPr/>
        </p:nvSpPr>
        <p:spPr>
          <a:xfrm>
            <a:off x="4346693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2295A-1D45-CD49-A382-138A843FBD29}"/>
              </a:ext>
            </a:extLst>
          </p:cNvPr>
          <p:cNvSpPr/>
          <p:nvPr/>
        </p:nvSpPr>
        <p:spPr>
          <a:xfrm>
            <a:off x="3305197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16507-7F8C-714B-8124-C1E38DE648DB}"/>
              </a:ext>
            </a:extLst>
          </p:cNvPr>
          <p:cNvSpPr/>
          <p:nvPr/>
        </p:nvSpPr>
        <p:spPr>
          <a:xfrm>
            <a:off x="2402674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5454B-82F4-3E49-9685-E61202E2ADA6}"/>
              </a:ext>
            </a:extLst>
          </p:cNvPr>
          <p:cNvSpPr txBox="1"/>
          <p:nvPr/>
        </p:nvSpPr>
        <p:spPr>
          <a:xfrm>
            <a:off x="2258187" y="2269645"/>
            <a:ext cx="4773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</a:t>
            </a:r>
            <a:r>
              <a:rPr lang="en-US" altLang="zh-CN" sz="1350" dirty="0"/>
              <a:t>50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   </a:t>
            </a:r>
            <a:r>
              <a:rPr lang="en-US" altLang="zh-CN" sz="1350" dirty="0"/>
              <a:t>100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  </a:t>
            </a:r>
            <a:r>
              <a:rPr lang="en-US" altLang="zh-CN" sz="1350" dirty="0"/>
              <a:t>200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</a:t>
            </a:r>
            <a:r>
              <a:rPr lang="en-US" altLang="zh-CN" sz="1350" dirty="0"/>
              <a:t>1G</a:t>
            </a:r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D4526-85B3-AE42-B0AC-A09336DB01FB}"/>
              </a:ext>
            </a:extLst>
          </p:cNvPr>
          <p:cNvSpPr/>
          <p:nvPr/>
        </p:nvSpPr>
        <p:spPr>
          <a:xfrm>
            <a:off x="5393972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A7299-B98E-5142-ACCF-DFD1D1A5DBC6}"/>
              </a:ext>
            </a:extLst>
          </p:cNvPr>
          <p:cNvSpPr/>
          <p:nvPr/>
        </p:nvSpPr>
        <p:spPr>
          <a:xfrm>
            <a:off x="6386230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0F4EA-E130-F34B-AEAD-0289936BB99A}"/>
              </a:ext>
            </a:extLst>
          </p:cNvPr>
          <p:cNvSpPr txBox="1"/>
          <p:nvPr/>
        </p:nvSpPr>
        <p:spPr>
          <a:xfrm>
            <a:off x="1984129" y="3202479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Failed</a:t>
            </a:r>
          </a:p>
          <a:p>
            <a:r>
              <a:rPr lang="en-US" altLang="zh-CN" sz="1350" dirty="0"/>
              <a:t>assembly</a:t>
            </a:r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DC46C-C12E-1946-82CC-D0EA23A794C2}"/>
              </a:ext>
            </a:extLst>
          </p:cNvPr>
          <p:cNvSpPr txBox="1"/>
          <p:nvPr/>
        </p:nvSpPr>
        <p:spPr>
          <a:xfrm>
            <a:off x="2837663" y="3216790"/>
            <a:ext cx="935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5F64-54E2-A147-A624-B421016D712B}"/>
              </a:ext>
            </a:extLst>
          </p:cNvPr>
          <p:cNvSpPr txBox="1"/>
          <p:nvPr/>
        </p:nvSpPr>
        <p:spPr>
          <a:xfrm>
            <a:off x="3770954" y="3211168"/>
            <a:ext cx="13508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Most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  <a:p>
            <a:pPr algn="ctr"/>
            <a:r>
              <a:rPr lang="en-US" altLang="zh-CN" sz="1350" dirty="0"/>
              <a:t>+</a:t>
            </a:r>
            <a:r>
              <a:rPr lang="zh-CN" altLang="en-US" sz="1350" dirty="0"/>
              <a:t> </a:t>
            </a:r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intergenic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13185-EED0-814F-B2C8-E50C043CAD34}"/>
              </a:ext>
            </a:extLst>
          </p:cNvPr>
          <p:cNvSpPr txBox="1"/>
          <p:nvPr/>
        </p:nvSpPr>
        <p:spPr>
          <a:xfrm>
            <a:off x="5098342" y="3179619"/>
            <a:ext cx="845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Nearly</a:t>
            </a:r>
          </a:p>
          <a:p>
            <a:pPr algn="ctr"/>
            <a:r>
              <a:rPr lang="en-US" altLang="zh-CN" sz="1350" dirty="0"/>
              <a:t>complete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E74D8-3224-FE47-A5BB-C4A2F5B3FF30}"/>
              </a:ext>
            </a:extLst>
          </p:cNvPr>
          <p:cNvSpPr txBox="1"/>
          <p:nvPr/>
        </p:nvSpPr>
        <p:spPr>
          <a:xfrm>
            <a:off x="6023470" y="3179618"/>
            <a:ext cx="7255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Circular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63652-9481-5E4F-8F82-1E82217684F5}"/>
              </a:ext>
            </a:extLst>
          </p:cNvPr>
          <p:cNvSpPr txBox="1"/>
          <p:nvPr/>
        </p:nvSpPr>
        <p:spPr>
          <a:xfrm>
            <a:off x="5896893" y="0"/>
            <a:ext cx="324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r>
              <a:rPr lang="zh-CN" altLang="en-US" sz="1200" dirty="0"/>
              <a:t> </a:t>
            </a:r>
            <a:r>
              <a:rPr lang="en-US" altLang="zh-CN" sz="1200" dirty="0"/>
              <a:t>materials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available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GitHub: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 err="1"/>
              <a:t>PhyloHerb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lmcai</a:t>
            </a:r>
            <a:r>
              <a:rPr lang="en-US" sz="1200" dirty="0"/>
              <a:t>/</a:t>
            </a:r>
            <a:r>
              <a:rPr lang="en-US" sz="1200" dirty="0" err="1"/>
              <a:t>PhyloHerb</a:t>
            </a:r>
            <a:r>
              <a:rPr lang="en-US" altLang="zh-CN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03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2C2D-0B66-5043-8326-0F03D20B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9BD7-1B26-B04C-A58C-5772E9A7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A413D-C706-3141-9ED9-2AE9D3EDFA6E}"/>
              </a:ext>
            </a:extLst>
          </p:cNvPr>
          <p:cNvSpPr/>
          <p:nvPr/>
        </p:nvSpPr>
        <p:spPr>
          <a:xfrm>
            <a:off x="628650" y="2384854"/>
            <a:ext cx="2434281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8A956-E04B-FB4A-A7E0-8D0023DCA751}"/>
              </a:ext>
            </a:extLst>
          </p:cNvPr>
          <p:cNvSpPr/>
          <p:nvPr/>
        </p:nvSpPr>
        <p:spPr>
          <a:xfrm>
            <a:off x="3062931" y="2384854"/>
            <a:ext cx="1804087" cy="1260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9FD0C-A688-9349-9CC3-5B94C9FB9254}"/>
              </a:ext>
            </a:extLst>
          </p:cNvPr>
          <p:cNvSpPr/>
          <p:nvPr/>
        </p:nvSpPr>
        <p:spPr>
          <a:xfrm>
            <a:off x="4867018" y="2384854"/>
            <a:ext cx="481913" cy="12603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5381C-6D55-484B-9D2F-BA377EA381D0}"/>
              </a:ext>
            </a:extLst>
          </p:cNvPr>
          <p:cNvSpPr/>
          <p:nvPr/>
        </p:nvSpPr>
        <p:spPr>
          <a:xfrm>
            <a:off x="5348931" y="2384853"/>
            <a:ext cx="2842054" cy="12603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CACB8-6629-C24B-B914-4FAEDA9AEE9B}"/>
              </a:ext>
            </a:extLst>
          </p:cNvPr>
          <p:cNvSpPr txBox="1"/>
          <p:nvPr/>
        </p:nvSpPr>
        <p:spPr>
          <a:xfrm>
            <a:off x="997379" y="3645242"/>
            <a:ext cx="158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490F7-9BCC-754F-A2EC-1994F4A4CD43}"/>
              </a:ext>
            </a:extLst>
          </p:cNvPr>
          <p:cNvSpPr txBox="1"/>
          <p:nvPr/>
        </p:nvSpPr>
        <p:spPr>
          <a:xfrm>
            <a:off x="3062931" y="3645242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FDD486E-4D24-0C40-8E74-95919695E381}"/>
              </a:ext>
            </a:extLst>
          </p:cNvPr>
          <p:cNvSpPr/>
          <p:nvPr/>
        </p:nvSpPr>
        <p:spPr>
          <a:xfrm>
            <a:off x="1877671" y="4453903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FCF0B-A728-8A4E-BBEF-1D7C766B6990}"/>
              </a:ext>
            </a:extLst>
          </p:cNvPr>
          <p:cNvSpPr txBox="1"/>
          <p:nvPr/>
        </p:nvSpPr>
        <p:spPr>
          <a:xfrm>
            <a:off x="997379" y="4726437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 err="1"/>
              <a:t>PhyloHerb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BEB0-435A-9140-9684-DFC4D5E8D359}"/>
              </a:ext>
            </a:extLst>
          </p:cNvPr>
          <p:cNvSpPr txBox="1"/>
          <p:nvPr/>
        </p:nvSpPr>
        <p:spPr>
          <a:xfrm>
            <a:off x="1077645" y="5530633"/>
            <a:ext cx="206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9364-00BB-D141-A0E0-27906431B271}"/>
              </a:ext>
            </a:extLst>
          </p:cNvPr>
          <p:cNvSpPr txBox="1"/>
          <p:nvPr/>
        </p:nvSpPr>
        <p:spPr>
          <a:xfrm>
            <a:off x="5896893" y="0"/>
            <a:ext cx="324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r>
              <a:rPr lang="zh-CN" altLang="en-US" sz="1200" dirty="0"/>
              <a:t> </a:t>
            </a:r>
            <a:r>
              <a:rPr lang="en-US" altLang="zh-CN" sz="1200" dirty="0"/>
              <a:t>materials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available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GitHub: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 err="1"/>
              <a:t>PhyloHerb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lmcai</a:t>
            </a:r>
            <a:r>
              <a:rPr lang="en-US" sz="1200" dirty="0"/>
              <a:t>/</a:t>
            </a:r>
            <a:r>
              <a:rPr lang="en-US" sz="1200" dirty="0" err="1"/>
              <a:t>PhyloHerb</a:t>
            </a:r>
            <a:r>
              <a:rPr lang="en-US" altLang="zh-CN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383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672</Words>
  <Application>Microsoft Macintosh PowerPoint</Application>
  <PresentationFormat>On-screen Show (4:3)</PresentationFormat>
  <Paragraphs>132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Herbariomics-based biodiversity research: from specimen to phylogeny</vt:lpstr>
      <vt:lpstr>PowerPoint Presentation</vt:lpstr>
      <vt:lpstr>Herbariomics — herbarium specimen sequencing</vt:lpstr>
      <vt:lpstr>Why using herbarium specimens?</vt:lpstr>
      <vt:lpstr>Experiment design  — Which regions to target? </vt:lpstr>
      <vt:lpstr>Experiment design  — Which regions to target? </vt:lpstr>
      <vt:lpstr>Experiment design  — Which regions to target? </vt:lpstr>
      <vt:lpstr>PowerPoint Presentation</vt:lpstr>
      <vt:lpstr>PowerPoint Presentation</vt:lpstr>
      <vt:lpstr>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Liming</dc:creator>
  <cp:lastModifiedBy>Cai, Liming</cp:lastModifiedBy>
  <cp:revision>51</cp:revision>
  <dcterms:created xsi:type="dcterms:W3CDTF">2021-06-07T04:02:16Z</dcterms:created>
  <dcterms:modified xsi:type="dcterms:W3CDTF">2021-06-22T03:06:42Z</dcterms:modified>
</cp:coreProperties>
</file>