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9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6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1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1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6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8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1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6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7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4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9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3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6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hr0429@gmail.com" TargetMode="External"/><Relationship Id="rId2" Type="http://schemas.openxmlformats.org/officeDocument/2006/relationships/hyperlink" Target="mailto:daybreak.chua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hyperlink" Target="mailto:cdavis@oeb.harvard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A98F0-8111-A94B-8CB1-D9CC45EDA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8416" y="-235514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 err="1"/>
              <a:t>Herbariomics</a:t>
            </a:r>
            <a:r>
              <a:rPr lang="en-US" sz="4000" b="1" dirty="0"/>
              <a:t>-based biodiversity research: from specimen to phylogeny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8C601-57FB-9242-A670-135598C00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6640" y="4005813"/>
            <a:ext cx="5168519" cy="157276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600" dirty="0"/>
              <a:t>Botany 2021 workshop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Liming Cai (UC Riverside </a:t>
            </a:r>
            <a:r>
              <a:rPr lang="en-US" sz="1600" dirty="0">
                <a:hlinkClick r:id="rId2"/>
              </a:rPr>
              <a:t>daybreak.chua@gmail.com</a:t>
            </a:r>
            <a:r>
              <a:rPr lang="en-US" sz="1600" dirty="0"/>
              <a:t>); </a:t>
            </a:r>
          </a:p>
          <a:p>
            <a:pPr algn="l"/>
            <a:r>
              <a:rPr lang="en-US" sz="1600" dirty="0" err="1"/>
              <a:t>Hongrui</a:t>
            </a:r>
            <a:r>
              <a:rPr lang="en-US" sz="1600" dirty="0"/>
              <a:t> Zhang (Harvard University </a:t>
            </a:r>
            <a:r>
              <a:rPr lang="en-US" sz="1600" dirty="0">
                <a:hlinkClick r:id="rId3"/>
              </a:rPr>
              <a:t>zhanghr0429@gmail.com</a:t>
            </a:r>
            <a:r>
              <a:rPr lang="en-US" sz="1600" dirty="0"/>
              <a:t>);</a:t>
            </a:r>
          </a:p>
          <a:p>
            <a:pPr algn="l"/>
            <a:r>
              <a:rPr lang="en-US" sz="1600" dirty="0"/>
              <a:t>Charles C Davis (Harvard University </a:t>
            </a:r>
            <a:r>
              <a:rPr lang="en-US" sz="1600" dirty="0">
                <a:hlinkClick r:id="rId4"/>
              </a:rPr>
              <a:t>cdavis@oeb.harvard.edu</a:t>
            </a:r>
            <a:r>
              <a:rPr lang="en-US" sz="1600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C3E15C-2B89-3043-B293-CBD34BCC5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3" r="15996"/>
          <a:stretch/>
        </p:blipFill>
        <p:spPr bwMode="auto"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145769 w 3182692"/>
              <a:gd name="connsiteY2" fmla="*/ 0 h 18288"/>
              <a:gd name="connsiteX3" fmla="*/ 1845961 w 3182692"/>
              <a:gd name="connsiteY3" fmla="*/ 0 h 18288"/>
              <a:gd name="connsiteX4" fmla="*/ 2450673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68365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1973" y="8390"/>
                  <a:pt x="3182735" y="11854"/>
                  <a:pt x="3182692" y="18288"/>
                </a:cubicBezTo>
                <a:cubicBezTo>
                  <a:pt x="2975928" y="57450"/>
                  <a:pt x="2667693" y="19406"/>
                  <a:pt x="2482500" y="18288"/>
                </a:cubicBezTo>
                <a:cubicBezTo>
                  <a:pt x="2299734" y="36912"/>
                  <a:pt x="1925962" y="9303"/>
                  <a:pt x="1782308" y="18288"/>
                </a:cubicBezTo>
                <a:cubicBezTo>
                  <a:pt x="1635580" y="20546"/>
                  <a:pt x="1257854" y="-3663"/>
                  <a:pt x="1145769" y="18288"/>
                </a:cubicBezTo>
                <a:cubicBezTo>
                  <a:pt x="1025065" y="56574"/>
                  <a:pt x="247799" y="-11536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2066" y="4696"/>
                  <a:pt x="3183370" y="10269"/>
                  <a:pt x="3182692" y="18288"/>
                </a:cubicBezTo>
                <a:cubicBezTo>
                  <a:pt x="3091120" y="-23022"/>
                  <a:pt x="2811074" y="61693"/>
                  <a:pt x="2546154" y="18288"/>
                </a:cubicBezTo>
                <a:cubicBezTo>
                  <a:pt x="2285186" y="27529"/>
                  <a:pt x="2090205" y="-22321"/>
                  <a:pt x="1845961" y="18288"/>
                </a:cubicBezTo>
                <a:cubicBezTo>
                  <a:pt x="1599794" y="31493"/>
                  <a:pt x="1466284" y="37447"/>
                  <a:pt x="1304904" y="18288"/>
                </a:cubicBezTo>
                <a:cubicBezTo>
                  <a:pt x="1189365" y="43775"/>
                  <a:pt x="952251" y="23461"/>
                  <a:pt x="668365" y="18288"/>
                </a:cubicBezTo>
                <a:cubicBezTo>
                  <a:pt x="407868" y="43595"/>
                  <a:pt x="284672" y="-9405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841" y="8135"/>
                  <a:pt x="3181636" y="12730"/>
                  <a:pt x="3182692" y="18288"/>
                </a:cubicBezTo>
                <a:cubicBezTo>
                  <a:pt x="2996012" y="-1231"/>
                  <a:pt x="2669008" y="27395"/>
                  <a:pt x="2482500" y="18288"/>
                </a:cubicBezTo>
                <a:cubicBezTo>
                  <a:pt x="2296543" y="21246"/>
                  <a:pt x="1935236" y="7938"/>
                  <a:pt x="1782308" y="18288"/>
                </a:cubicBezTo>
                <a:cubicBezTo>
                  <a:pt x="1607683" y="25490"/>
                  <a:pt x="1291498" y="1369"/>
                  <a:pt x="1145769" y="18288"/>
                </a:cubicBezTo>
                <a:cubicBezTo>
                  <a:pt x="1015407" y="55325"/>
                  <a:pt x="262557" y="2657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04711 w 3182692"/>
                      <a:gd name="connsiteY1" fmla="*/ 0 h 18288"/>
                      <a:gd name="connsiteX2" fmla="*/ 1241250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577981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482500 w 3182692"/>
                      <a:gd name="connsiteY7" fmla="*/ 18288 h 18288"/>
                      <a:gd name="connsiteX8" fmla="*/ 1782308 w 3182692"/>
                      <a:gd name="connsiteY8" fmla="*/ 18288 h 18288"/>
                      <a:gd name="connsiteX9" fmla="*/ 1145769 w 3182692"/>
                      <a:gd name="connsiteY9" fmla="*/ 18288 h 18288"/>
                      <a:gd name="connsiteX10" fmla="*/ 0 w 3182692"/>
                      <a:gd name="connsiteY10" fmla="*/ 18288 h 18288"/>
                      <a:gd name="connsiteX11" fmla="*/ 0 w 3182692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126686" y="-21366"/>
                          <a:pt x="467788" y="9025"/>
                          <a:pt x="604711" y="0"/>
                        </a:cubicBezTo>
                        <a:cubicBezTo>
                          <a:pt x="741634" y="-9025"/>
                          <a:pt x="1061620" y="6814"/>
                          <a:pt x="1241250" y="0"/>
                        </a:cubicBezTo>
                        <a:cubicBezTo>
                          <a:pt x="1420880" y="-6814"/>
                          <a:pt x="1713773" y="13383"/>
                          <a:pt x="1909615" y="0"/>
                        </a:cubicBezTo>
                        <a:cubicBezTo>
                          <a:pt x="2105457" y="-13383"/>
                          <a:pt x="2257256" y="13567"/>
                          <a:pt x="2577981" y="0"/>
                        </a:cubicBezTo>
                        <a:cubicBezTo>
                          <a:pt x="2898706" y="-13567"/>
                          <a:pt x="3026063" y="6328"/>
                          <a:pt x="3182692" y="0"/>
                        </a:cubicBezTo>
                        <a:cubicBezTo>
                          <a:pt x="3181983" y="8157"/>
                          <a:pt x="3182279" y="12125"/>
                          <a:pt x="3182692" y="18288"/>
                        </a:cubicBezTo>
                        <a:cubicBezTo>
                          <a:pt x="2998421" y="21742"/>
                          <a:pt x="2675038" y="19014"/>
                          <a:pt x="2482500" y="18288"/>
                        </a:cubicBezTo>
                        <a:cubicBezTo>
                          <a:pt x="2289962" y="17562"/>
                          <a:pt x="1930644" y="6834"/>
                          <a:pt x="1782308" y="18288"/>
                        </a:cubicBezTo>
                        <a:cubicBezTo>
                          <a:pt x="1633972" y="29742"/>
                          <a:pt x="1287388" y="-1992"/>
                          <a:pt x="1145769" y="18288"/>
                        </a:cubicBezTo>
                        <a:cubicBezTo>
                          <a:pt x="1004150" y="38568"/>
                          <a:pt x="256377" y="-37438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83446" y="18201"/>
                          <a:pt x="432812" y="7290"/>
                          <a:pt x="604711" y="0"/>
                        </a:cubicBezTo>
                        <a:cubicBezTo>
                          <a:pt x="776610" y="-7290"/>
                          <a:pt x="982253" y="15478"/>
                          <a:pt x="1145769" y="0"/>
                        </a:cubicBezTo>
                        <a:cubicBezTo>
                          <a:pt x="1309285" y="-15478"/>
                          <a:pt x="1514247" y="-25520"/>
                          <a:pt x="1845961" y="0"/>
                        </a:cubicBezTo>
                        <a:cubicBezTo>
                          <a:pt x="2177675" y="25520"/>
                          <a:pt x="2297588" y="16646"/>
                          <a:pt x="2450673" y="0"/>
                        </a:cubicBezTo>
                        <a:cubicBezTo>
                          <a:pt x="2603758" y="-16646"/>
                          <a:pt x="3023048" y="-21196"/>
                          <a:pt x="3182692" y="0"/>
                        </a:cubicBezTo>
                        <a:cubicBezTo>
                          <a:pt x="3182428" y="4493"/>
                          <a:pt x="3183076" y="9472"/>
                          <a:pt x="3182692" y="18288"/>
                        </a:cubicBezTo>
                        <a:cubicBezTo>
                          <a:pt x="3039109" y="-12701"/>
                          <a:pt x="2823860" y="13848"/>
                          <a:pt x="2546154" y="18288"/>
                        </a:cubicBezTo>
                        <a:cubicBezTo>
                          <a:pt x="2268448" y="22728"/>
                          <a:pt x="2098674" y="5291"/>
                          <a:pt x="1845961" y="18288"/>
                        </a:cubicBezTo>
                        <a:cubicBezTo>
                          <a:pt x="1593248" y="31285"/>
                          <a:pt x="1456743" y="27560"/>
                          <a:pt x="1304904" y="18288"/>
                        </a:cubicBezTo>
                        <a:cubicBezTo>
                          <a:pt x="1153065" y="9016"/>
                          <a:pt x="947204" y="11126"/>
                          <a:pt x="668365" y="18288"/>
                        </a:cubicBezTo>
                        <a:cubicBezTo>
                          <a:pt x="389526" y="25450"/>
                          <a:pt x="288244" y="-4628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3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102C-AD0D-4F48-BC3A-00A32820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CE468-8318-A144-9EC2-88B746C6D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8354DA9-11BA-B743-BE5D-4FE75067A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6" r="4595" b="9931"/>
          <a:stretch/>
        </p:blipFill>
        <p:spPr bwMode="auto">
          <a:xfrm>
            <a:off x="2308341" y="0"/>
            <a:ext cx="45273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32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738E6BB5-5956-744E-9A1F-90EAC67B08A5}"/>
              </a:ext>
            </a:extLst>
          </p:cNvPr>
          <p:cNvSpPr/>
          <p:nvPr/>
        </p:nvSpPr>
        <p:spPr>
          <a:xfrm>
            <a:off x="1859973" y="2534602"/>
            <a:ext cx="5353627" cy="720635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00B05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743ED5-D4B5-A04B-A38A-4520A26EAC6D}"/>
              </a:ext>
            </a:extLst>
          </p:cNvPr>
          <p:cNvSpPr/>
          <p:nvPr/>
        </p:nvSpPr>
        <p:spPr>
          <a:xfrm>
            <a:off x="4346693" y="2518775"/>
            <a:ext cx="34289" cy="62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B2295A-1D45-CD49-A382-138A843FBD29}"/>
              </a:ext>
            </a:extLst>
          </p:cNvPr>
          <p:cNvSpPr/>
          <p:nvPr/>
        </p:nvSpPr>
        <p:spPr>
          <a:xfrm>
            <a:off x="3305197" y="2518775"/>
            <a:ext cx="34289" cy="62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516507-7F8C-714B-8124-C1E38DE648DB}"/>
              </a:ext>
            </a:extLst>
          </p:cNvPr>
          <p:cNvSpPr/>
          <p:nvPr/>
        </p:nvSpPr>
        <p:spPr>
          <a:xfrm>
            <a:off x="2402674" y="2518775"/>
            <a:ext cx="34289" cy="62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45454B-82F4-3E49-9685-E61202E2ADA6}"/>
              </a:ext>
            </a:extLst>
          </p:cNvPr>
          <p:cNvSpPr txBox="1"/>
          <p:nvPr/>
        </p:nvSpPr>
        <p:spPr>
          <a:xfrm>
            <a:off x="2258187" y="2269645"/>
            <a:ext cx="47733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20</a:t>
            </a:r>
            <a:r>
              <a:rPr lang="zh-CN" altLang="en-US" sz="1350" dirty="0"/>
              <a:t> </a:t>
            </a:r>
            <a:r>
              <a:rPr lang="en-US" altLang="zh-CN" sz="1350" dirty="0"/>
              <a:t>M	</a:t>
            </a:r>
            <a:r>
              <a:rPr lang="zh-CN" altLang="en-US" sz="1350" dirty="0"/>
              <a:t>   </a:t>
            </a:r>
            <a:r>
              <a:rPr lang="en-US" altLang="zh-CN" sz="1350" dirty="0"/>
              <a:t>50</a:t>
            </a:r>
            <a:r>
              <a:rPr lang="zh-CN" altLang="en-US" sz="1350" dirty="0"/>
              <a:t> </a:t>
            </a:r>
            <a:r>
              <a:rPr lang="en-US" altLang="zh-CN" sz="1350" dirty="0"/>
              <a:t>M</a:t>
            </a:r>
            <a:r>
              <a:rPr lang="zh-CN" altLang="en-US" sz="1350" dirty="0"/>
              <a:t>                 </a:t>
            </a:r>
            <a:r>
              <a:rPr lang="en-US" altLang="zh-CN" sz="1350" dirty="0"/>
              <a:t>100</a:t>
            </a:r>
            <a:r>
              <a:rPr lang="zh-CN" altLang="en-US" sz="1350" dirty="0"/>
              <a:t> </a:t>
            </a:r>
            <a:r>
              <a:rPr lang="en-US" altLang="zh-CN" sz="1350" dirty="0"/>
              <a:t>M	</a:t>
            </a:r>
            <a:r>
              <a:rPr lang="zh-CN" altLang="en-US" sz="1350" dirty="0"/>
              <a:t>     </a:t>
            </a:r>
            <a:r>
              <a:rPr lang="en-US" altLang="zh-CN" sz="1350" dirty="0"/>
              <a:t>200</a:t>
            </a:r>
            <a:r>
              <a:rPr lang="zh-CN" altLang="en-US" sz="1350" dirty="0"/>
              <a:t> </a:t>
            </a:r>
            <a:r>
              <a:rPr lang="en-US" altLang="zh-CN" sz="1350" dirty="0"/>
              <a:t>M</a:t>
            </a:r>
            <a:r>
              <a:rPr lang="zh-CN" altLang="en-US" sz="1350" dirty="0"/>
              <a:t>              </a:t>
            </a:r>
            <a:r>
              <a:rPr lang="en-US" altLang="zh-CN" sz="1350" dirty="0"/>
              <a:t>1G</a:t>
            </a:r>
            <a:endParaRPr lang="en-US" sz="13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2D4526-85B3-AE42-B0AC-A09336DB01FB}"/>
              </a:ext>
            </a:extLst>
          </p:cNvPr>
          <p:cNvSpPr/>
          <p:nvPr/>
        </p:nvSpPr>
        <p:spPr>
          <a:xfrm>
            <a:off x="5393972" y="2518775"/>
            <a:ext cx="34289" cy="62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DA7299-B98E-5142-ACCF-DFD1D1A5DBC6}"/>
              </a:ext>
            </a:extLst>
          </p:cNvPr>
          <p:cNvSpPr/>
          <p:nvPr/>
        </p:nvSpPr>
        <p:spPr>
          <a:xfrm>
            <a:off x="6386230" y="2518775"/>
            <a:ext cx="34289" cy="62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0F4EA-E130-F34B-AEAD-0289936BB99A}"/>
              </a:ext>
            </a:extLst>
          </p:cNvPr>
          <p:cNvSpPr txBox="1"/>
          <p:nvPr/>
        </p:nvSpPr>
        <p:spPr>
          <a:xfrm>
            <a:off x="1984129" y="3202479"/>
            <a:ext cx="8370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dirty="0"/>
              <a:t>Failed</a:t>
            </a:r>
          </a:p>
          <a:p>
            <a:r>
              <a:rPr lang="en-US" altLang="zh-CN" sz="1350" dirty="0"/>
              <a:t>assembly</a:t>
            </a:r>
            <a:endParaRPr lang="en-US" sz="13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DC46C-C12E-1946-82CC-D0EA23A794C2}"/>
              </a:ext>
            </a:extLst>
          </p:cNvPr>
          <p:cNvSpPr txBox="1"/>
          <p:nvPr/>
        </p:nvSpPr>
        <p:spPr>
          <a:xfrm>
            <a:off x="2837663" y="3216790"/>
            <a:ext cx="9350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dirty="0"/>
              <a:t>50%</a:t>
            </a:r>
            <a:r>
              <a:rPr lang="zh-CN" altLang="en-US" sz="1350" dirty="0"/>
              <a:t> </a:t>
            </a:r>
            <a:r>
              <a:rPr lang="en-US" altLang="zh-CN" sz="1350" dirty="0"/>
              <a:t>genes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5F64-54E2-A147-A624-B421016D712B}"/>
              </a:ext>
            </a:extLst>
          </p:cNvPr>
          <p:cNvSpPr txBox="1"/>
          <p:nvPr/>
        </p:nvSpPr>
        <p:spPr>
          <a:xfrm>
            <a:off x="3770954" y="3211168"/>
            <a:ext cx="13508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dirty="0"/>
              <a:t>Most</a:t>
            </a:r>
            <a:r>
              <a:rPr lang="zh-CN" altLang="en-US" sz="1350" dirty="0"/>
              <a:t> </a:t>
            </a:r>
            <a:r>
              <a:rPr lang="en-US" altLang="zh-CN" sz="1350" dirty="0"/>
              <a:t>genes</a:t>
            </a:r>
          </a:p>
          <a:p>
            <a:pPr algn="ctr"/>
            <a:r>
              <a:rPr lang="en-US" altLang="zh-CN" sz="1350" dirty="0"/>
              <a:t>+</a:t>
            </a:r>
            <a:r>
              <a:rPr lang="zh-CN" altLang="en-US" sz="1350" dirty="0"/>
              <a:t> </a:t>
            </a:r>
            <a:r>
              <a:rPr lang="en-US" altLang="zh-CN" sz="1350" dirty="0"/>
              <a:t>50%</a:t>
            </a:r>
            <a:r>
              <a:rPr lang="zh-CN" altLang="en-US" sz="1350" dirty="0"/>
              <a:t> </a:t>
            </a:r>
            <a:r>
              <a:rPr lang="en-US" altLang="zh-CN" sz="1350" dirty="0"/>
              <a:t>intergenic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A13185-EED0-814F-B2C8-E50C043CAD34}"/>
              </a:ext>
            </a:extLst>
          </p:cNvPr>
          <p:cNvSpPr txBox="1"/>
          <p:nvPr/>
        </p:nvSpPr>
        <p:spPr>
          <a:xfrm>
            <a:off x="5098342" y="3179619"/>
            <a:ext cx="8456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dirty="0"/>
              <a:t>Nearly</a:t>
            </a:r>
          </a:p>
          <a:p>
            <a:pPr algn="ctr"/>
            <a:r>
              <a:rPr lang="en-US" altLang="zh-CN" sz="1350" dirty="0"/>
              <a:t>complete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7E74D8-3224-FE47-A5BB-C4A2F5B3FF30}"/>
              </a:ext>
            </a:extLst>
          </p:cNvPr>
          <p:cNvSpPr txBox="1"/>
          <p:nvPr/>
        </p:nvSpPr>
        <p:spPr>
          <a:xfrm>
            <a:off x="6023470" y="3179618"/>
            <a:ext cx="7255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dirty="0"/>
              <a:t>Circular</a:t>
            </a:r>
          </a:p>
        </p:txBody>
      </p:sp>
    </p:spTree>
    <p:extLst>
      <p:ext uri="{BB962C8B-B14F-4D97-AF65-F5344CB8AC3E}">
        <p14:creationId xmlns:p14="http://schemas.microsoft.com/office/powerpoint/2010/main" val="310030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76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Herbariomics-based biodiversity research: from specimen to phylogeny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 Liming</dc:creator>
  <cp:lastModifiedBy>Cai, Liming</cp:lastModifiedBy>
  <cp:revision>7</cp:revision>
  <dcterms:created xsi:type="dcterms:W3CDTF">2021-06-07T04:02:16Z</dcterms:created>
  <dcterms:modified xsi:type="dcterms:W3CDTF">2021-06-09T18:59:45Z</dcterms:modified>
</cp:coreProperties>
</file>