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1" r:id="rId4"/>
    <p:sldId id="260" r:id="rId5"/>
    <p:sldId id="256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18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B429-771B-4044-8B99-7E38825FABD4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909DD-8B0C-0D44-B857-C079FE720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0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909DD-8B0C-0D44-B857-C079FE7203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59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1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1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6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8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1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7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4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9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3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6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ybreak.chu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hyperlink" Target="mailto:cdavis@oeb.harvard.edu" TargetMode="External"/><Relationship Id="rId4" Type="http://schemas.openxmlformats.org/officeDocument/2006/relationships/hyperlink" Target="mailto:zhanghr0429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A98F0-8111-A94B-8CB1-D9CC45EDA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416" y="-235514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 err="1"/>
              <a:t>Herbariomics</a:t>
            </a:r>
            <a:r>
              <a:rPr lang="en-US" sz="4000" b="1" dirty="0"/>
              <a:t>-based biodiversity research: from specimen to phylogeny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8C601-57FB-9242-A670-135598C00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6640" y="3930750"/>
            <a:ext cx="5168519" cy="157276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000" dirty="0"/>
              <a:t>Botany 2021 workshop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Liming Cai (UC Riverside </a:t>
            </a:r>
            <a:r>
              <a:rPr lang="en-US" sz="1600" dirty="0">
                <a:hlinkClick r:id="rId3"/>
              </a:rPr>
              <a:t>daybreak.chua@gmail.com</a:t>
            </a:r>
            <a:r>
              <a:rPr lang="en-US" sz="1600" dirty="0"/>
              <a:t>); </a:t>
            </a:r>
          </a:p>
          <a:p>
            <a:pPr algn="l"/>
            <a:r>
              <a:rPr lang="en-US" sz="1600" dirty="0" err="1"/>
              <a:t>Hongrui</a:t>
            </a:r>
            <a:r>
              <a:rPr lang="en-US" sz="1600" dirty="0"/>
              <a:t> Zhang (Harvard University </a:t>
            </a:r>
            <a:r>
              <a:rPr lang="en-US" sz="1600" dirty="0">
                <a:hlinkClick r:id="rId4"/>
              </a:rPr>
              <a:t>zhanghr0429@gmail.com</a:t>
            </a:r>
            <a:r>
              <a:rPr lang="en-US" sz="1600" dirty="0"/>
              <a:t>);</a:t>
            </a:r>
          </a:p>
          <a:p>
            <a:pPr algn="l"/>
            <a:r>
              <a:rPr lang="en-US" sz="1600" dirty="0"/>
              <a:t>Charles C Davis (Harvard University </a:t>
            </a:r>
            <a:r>
              <a:rPr lang="en-US" sz="1600" dirty="0">
                <a:hlinkClick r:id="rId5"/>
              </a:rPr>
              <a:t>cdavis@oeb.harvard.edu</a:t>
            </a:r>
            <a:r>
              <a:rPr lang="en-US" sz="1600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C3E15C-2B89-3043-B293-CBD34BCC5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3" r="15996"/>
          <a:stretch/>
        </p:blipFill>
        <p:spPr bwMode="auto"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5BEDF-2F04-8040-963F-464DC084528F}"/>
              </a:ext>
            </a:extLst>
          </p:cNvPr>
          <p:cNvSpPr txBox="1"/>
          <p:nvPr/>
        </p:nvSpPr>
        <p:spPr>
          <a:xfrm>
            <a:off x="5758249" y="34449"/>
            <a:ext cx="3385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Images are subject to copy right Liming Cai (CC BY 4.0) unless otherwise noted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FD0ED-6FB3-0745-A40D-98917BC8C20C}"/>
              </a:ext>
            </a:extLst>
          </p:cNvPr>
          <p:cNvSpPr txBox="1"/>
          <p:nvPr/>
        </p:nvSpPr>
        <p:spPr>
          <a:xfrm>
            <a:off x="6096373" y="6334780"/>
            <a:ext cx="305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Left: </a:t>
            </a:r>
            <a:r>
              <a:rPr lang="en-US" sz="1400" i="1" dirty="0"/>
              <a:t>Bidens </a:t>
            </a:r>
            <a:r>
              <a:rPr lang="en-US" sz="1400" i="1" dirty="0" err="1"/>
              <a:t>chrysanthemoides</a:t>
            </a:r>
            <a:br>
              <a:rPr lang="en-US" sz="1400" dirty="0"/>
            </a:br>
            <a:r>
              <a:rPr lang="en-US" sz="1400" dirty="0"/>
              <a:t>The Herbarium of Henry David Thoreau</a:t>
            </a:r>
          </a:p>
        </p:txBody>
      </p:sp>
    </p:spTree>
    <p:extLst>
      <p:ext uri="{BB962C8B-B14F-4D97-AF65-F5344CB8AC3E}">
        <p14:creationId xmlns:p14="http://schemas.microsoft.com/office/powerpoint/2010/main" val="169493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102C-AD0D-4F48-BC3A-00A32820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E468-8318-A144-9EC2-88B746C6D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8354DA9-11BA-B743-BE5D-4FE75067A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" r="4595" b="9931"/>
          <a:stretch/>
        </p:blipFill>
        <p:spPr bwMode="auto">
          <a:xfrm>
            <a:off x="2308341" y="0"/>
            <a:ext cx="45273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32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F793-24AF-0C4B-82E2-223ED596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portion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used?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1248-EFB4-4F4D-8358-B770454D7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7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2C2D-0B66-5043-8326-0F03D20B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9BD7-1B26-B04C-A58C-5772E9A7F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7A413D-C706-3141-9ED9-2AE9D3EDFA6E}"/>
              </a:ext>
            </a:extLst>
          </p:cNvPr>
          <p:cNvSpPr/>
          <p:nvPr/>
        </p:nvSpPr>
        <p:spPr>
          <a:xfrm>
            <a:off x="628650" y="2384854"/>
            <a:ext cx="2434281" cy="1260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68A956-E04B-FB4A-A7E0-8D0023DCA751}"/>
              </a:ext>
            </a:extLst>
          </p:cNvPr>
          <p:cNvSpPr/>
          <p:nvPr/>
        </p:nvSpPr>
        <p:spPr>
          <a:xfrm>
            <a:off x="3062931" y="2384854"/>
            <a:ext cx="1804087" cy="12603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A9FD0C-A688-9349-9CC3-5B94C9FB9254}"/>
              </a:ext>
            </a:extLst>
          </p:cNvPr>
          <p:cNvSpPr/>
          <p:nvPr/>
        </p:nvSpPr>
        <p:spPr>
          <a:xfrm>
            <a:off x="4867018" y="2384854"/>
            <a:ext cx="481913" cy="12603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35381C-6D55-484B-9D2F-BA377EA381D0}"/>
              </a:ext>
            </a:extLst>
          </p:cNvPr>
          <p:cNvSpPr/>
          <p:nvPr/>
        </p:nvSpPr>
        <p:spPr>
          <a:xfrm>
            <a:off x="5348931" y="2384853"/>
            <a:ext cx="2842054" cy="12603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CACB8-6629-C24B-B914-4FAEDA9AEE9B}"/>
              </a:ext>
            </a:extLst>
          </p:cNvPr>
          <p:cNvSpPr txBox="1"/>
          <p:nvPr/>
        </p:nvSpPr>
        <p:spPr>
          <a:xfrm>
            <a:off x="997379" y="3645242"/>
            <a:ext cx="1583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collection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5490F7-9BCC-754F-A2EC-1994F4A4CD43}"/>
              </a:ext>
            </a:extLst>
          </p:cNvPr>
          <p:cNvSpPr txBox="1"/>
          <p:nvPr/>
        </p:nvSpPr>
        <p:spPr>
          <a:xfrm>
            <a:off x="3062931" y="3645242"/>
            <a:ext cx="158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FDD486E-4D24-0C40-8E74-95919695E381}"/>
              </a:ext>
            </a:extLst>
          </p:cNvPr>
          <p:cNvSpPr/>
          <p:nvPr/>
        </p:nvSpPr>
        <p:spPr>
          <a:xfrm>
            <a:off x="1877671" y="4453903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EFCF0B-A728-8A4E-BBEF-1D7C766B6990}"/>
              </a:ext>
            </a:extLst>
          </p:cNvPr>
          <p:cNvSpPr txBox="1"/>
          <p:nvPr/>
        </p:nvSpPr>
        <p:spPr>
          <a:xfrm>
            <a:off x="997379" y="4726437"/>
            <a:ext cx="34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 err="1"/>
              <a:t>PhyloHerb</a:t>
            </a:r>
            <a:r>
              <a:rPr lang="zh-CN" altLang="en-US" dirty="0"/>
              <a:t> </a:t>
            </a:r>
            <a:r>
              <a:rPr lang="en-US" altLang="zh-CN" dirty="0"/>
              <a:t>pipeline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6BEB0-435A-9140-9684-DFC4D5E8D359}"/>
              </a:ext>
            </a:extLst>
          </p:cNvPr>
          <p:cNvSpPr txBox="1"/>
          <p:nvPr/>
        </p:nvSpPr>
        <p:spPr>
          <a:xfrm>
            <a:off x="1077645" y="5530633"/>
            <a:ext cx="206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covered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3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738E6BB5-5956-744E-9A1F-90EAC67B08A5}"/>
              </a:ext>
            </a:extLst>
          </p:cNvPr>
          <p:cNvSpPr/>
          <p:nvPr/>
        </p:nvSpPr>
        <p:spPr>
          <a:xfrm>
            <a:off x="1859973" y="2534602"/>
            <a:ext cx="5353627" cy="720635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00B05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43ED5-D4B5-A04B-A38A-4520A26EAC6D}"/>
              </a:ext>
            </a:extLst>
          </p:cNvPr>
          <p:cNvSpPr/>
          <p:nvPr/>
        </p:nvSpPr>
        <p:spPr>
          <a:xfrm>
            <a:off x="4346693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B2295A-1D45-CD49-A382-138A843FBD29}"/>
              </a:ext>
            </a:extLst>
          </p:cNvPr>
          <p:cNvSpPr/>
          <p:nvPr/>
        </p:nvSpPr>
        <p:spPr>
          <a:xfrm>
            <a:off x="3305197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516507-7F8C-714B-8124-C1E38DE648DB}"/>
              </a:ext>
            </a:extLst>
          </p:cNvPr>
          <p:cNvSpPr/>
          <p:nvPr/>
        </p:nvSpPr>
        <p:spPr>
          <a:xfrm>
            <a:off x="2402674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45454B-82F4-3E49-9685-E61202E2ADA6}"/>
              </a:ext>
            </a:extLst>
          </p:cNvPr>
          <p:cNvSpPr txBox="1"/>
          <p:nvPr/>
        </p:nvSpPr>
        <p:spPr>
          <a:xfrm>
            <a:off x="2258187" y="2269645"/>
            <a:ext cx="47733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20</a:t>
            </a:r>
            <a:r>
              <a:rPr lang="zh-CN" altLang="en-US" sz="1350" dirty="0"/>
              <a:t> </a:t>
            </a:r>
            <a:r>
              <a:rPr lang="en-US" altLang="zh-CN" sz="1350" dirty="0"/>
              <a:t>M	</a:t>
            </a:r>
            <a:r>
              <a:rPr lang="zh-CN" altLang="en-US" sz="1350" dirty="0"/>
              <a:t>   </a:t>
            </a:r>
            <a:r>
              <a:rPr lang="en-US" altLang="zh-CN" sz="1350" dirty="0"/>
              <a:t>50</a:t>
            </a:r>
            <a:r>
              <a:rPr lang="zh-CN" altLang="en-US" sz="1350" dirty="0"/>
              <a:t> </a:t>
            </a:r>
            <a:r>
              <a:rPr lang="en-US" altLang="zh-CN" sz="1350" dirty="0"/>
              <a:t>M</a:t>
            </a:r>
            <a:r>
              <a:rPr lang="zh-CN" altLang="en-US" sz="1350" dirty="0"/>
              <a:t>                 </a:t>
            </a:r>
            <a:r>
              <a:rPr lang="en-US" altLang="zh-CN" sz="1350" dirty="0"/>
              <a:t>100</a:t>
            </a:r>
            <a:r>
              <a:rPr lang="zh-CN" altLang="en-US" sz="1350" dirty="0"/>
              <a:t> </a:t>
            </a:r>
            <a:r>
              <a:rPr lang="en-US" altLang="zh-CN" sz="1350" dirty="0"/>
              <a:t>M	</a:t>
            </a:r>
            <a:r>
              <a:rPr lang="zh-CN" altLang="en-US" sz="1350" dirty="0"/>
              <a:t>     </a:t>
            </a:r>
            <a:r>
              <a:rPr lang="en-US" altLang="zh-CN" sz="1350" dirty="0"/>
              <a:t>200</a:t>
            </a:r>
            <a:r>
              <a:rPr lang="zh-CN" altLang="en-US" sz="1350" dirty="0"/>
              <a:t> </a:t>
            </a:r>
            <a:r>
              <a:rPr lang="en-US" altLang="zh-CN" sz="1350" dirty="0"/>
              <a:t>M</a:t>
            </a:r>
            <a:r>
              <a:rPr lang="zh-CN" altLang="en-US" sz="1350" dirty="0"/>
              <a:t>              </a:t>
            </a:r>
            <a:r>
              <a:rPr lang="en-US" altLang="zh-CN" sz="1350" dirty="0"/>
              <a:t>1G</a:t>
            </a:r>
            <a:endParaRPr lang="en-US" sz="13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2D4526-85B3-AE42-B0AC-A09336DB01FB}"/>
              </a:ext>
            </a:extLst>
          </p:cNvPr>
          <p:cNvSpPr/>
          <p:nvPr/>
        </p:nvSpPr>
        <p:spPr>
          <a:xfrm>
            <a:off x="5393972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DA7299-B98E-5142-ACCF-DFD1D1A5DBC6}"/>
              </a:ext>
            </a:extLst>
          </p:cNvPr>
          <p:cNvSpPr/>
          <p:nvPr/>
        </p:nvSpPr>
        <p:spPr>
          <a:xfrm>
            <a:off x="6386230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0F4EA-E130-F34B-AEAD-0289936BB99A}"/>
              </a:ext>
            </a:extLst>
          </p:cNvPr>
          <p:cNvSpPr txBox="1"/>
          <p:nvPr/>
        </p:nvSpPr>
        <p:spPr>
          <a:xfrm>
            <a:off x="1984129" y="3202479"/>
            <a:ext cx="8370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Failed</a:t>
            </a:r>
          </a:p>
          <a:p>
            <a:r>
              <a:rPr lang="en-US" altLang="zh-CN" sz="1350" dirty="0"/>
              <a:t>assembly</a:t>
            </a:r>
            <a:endParaRPr lang="en-US" sz="13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DC46C-C12E-1946-82CC-D0EA23A794C2}"/>
              </a:ext>
            </a:extLst>
          </p:cNvPr>
          <p:cNvSpPr txBox="1"/>
          <p:nvPr/>
        </p:nvSpPr>
        <p:spPr>
          <a:xfrm>
            <a:off x="2837663" y="3216790"/>
            <a:ext cx="9350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50%</a:t>
            </a:r>
            <a:r>
              <a:rPr lang="zh-CN" altLang="en-US" sz="1350" dirty="0"/>
              <a:t> </a:t>
            </a:r>
            <a:r>
              <a:rPr lang="en-US" altLang="zh-CN" sz="1350" dirty="0"/>
              <a:t>genes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5F64-54E2-A147-A624-B421016D712B}"/>
              </a:ext>
            </a:extLst>
          </p:cNvPr>
          <p:cNvSpPr txBox="1"/>
          <p:nvPr/>
        </p:nvSpPr>
        <p:spPr>
          <a:xfrm>
            <a:off x="3770954" y="3211168"/>
            <a:ext cx="13508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Most</a:t>
            </a:r>
            <a:r>
              <a:rPr lang="zh-CN" altLang="en-US" sz="1350" dirty="0"/>
              <a:t> </a:t>
            </a:r>
            <a:r>
              <a:rPr lang="en-US" altLang="zh-CN" sz="1350" dirty="0"/>
              <a:t>genes</a:t>
            </a:r>
          </a:p>
          <a:p>
            <a:pPr algn="ctr"/>
            <a:r>
              <a:rPr lang="en-US" altLang="zh-CN" sz="1350" dirty="0"/>
              <a:t>+</a:t>
            </a:r>
            <a:r>
              <a:rPr lang="zh-CN" altLang="en-US" sz="1350" dirty="0"/>
              <a:t> </a:t>
            </a:r>
            <a:r>
              <a:rPr lang="en-US" altLang="zh-CN" sz="1350" dirty="0"/>
              <a:t>50%</a:t>
            </a:r>
            <a:r>
              <a:rPr lang="zh-CN" altLang="en-US" sz="1350" dirty="0"/>
              <a:t> </a:t>
            </a:r>
            <a:r>
              <a:rPr lang="en-US" altLang="zh-CN" sz="1350" dirty="0"/>
              <a:t>intergenic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13185-EED0-814F-B2C8-E50C043CAD34}"/>
              </a:ext>
            </a:extLst>
          </p:cNvPr>
          <p:cNvSpPr txBox="1"/>
          <p:nvPr/>
        </p:nvSpPr>
        <p:spPr>
          <a:xfrm>
            <a:off x="5098342" y="3179619"/>
            <a:ext cx="8456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Nearly</a:t>
            </a:r>
          </a:p>
          <a:p>
            <a:pPr algn="ctr"/>
            <a:r>
              <a:rPr lang="en-US" altLang="zh-CN" sz="1350" dirty="0"/>
              <a:t>complete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7E74D8-3224-FE47-A5BB-C4A2F5B3FF30}"/>
              </a:ext>
            </a:extLst>
          </p:cNvPr>
          <p:cNvSpPr txBox="1"/>
          <p:nvPr/>
        </p:nvSpPr>
        <p:spPr>
          <a:xfrm>
            <a:off x="6023470" y="3179618"/>
            <a:ext cx="7255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Circular</a:t>
            </a:r>
          </a:p>
        </p:txBody>
      </p:sp>
    </p:spTree>
    <p:extLst>
      <p:ext uri="{BB962C8B-B14F-4D97-AF65-F5344CB8AC3E}">
        <p14:creationId xmlns:p14="http://schemas.microsoft.com/office/powerpoint/2010/main" val="310030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BA98-9C01-5C46-8620-5A6BF8C5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01A6-DD44-7E45-9119-86E75BCED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2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127</Words>
  <Application>Microsoft Macintosh PowerPoint</Application>
  <PresentationFormat>On-screen Show (4:3)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Herbariomics-based biodiversity research: from specimen to phylogeny</vt:lpstr>
      <vt:lpstr>PowerPoint Presentation</vt:lpstr>
      <vt:lpstr>What portion of the data is used?</vt:lpstr>
      <vt:lpstr>PowerPoint Presentation</vt:lpstr>
      <vt:lpstr>PowerPoint Presentation</vt:lpstr>
      <vt:lpstr>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 Liming</dc:creator>
  <cp:lastModifiedBy>Cai, Liming</cp:lastModifiedBy>
  <cp:revision>13</cp:revision>
  <dcterms:created xsi:type="dcterms:W3CDTF">2021-06-07T04:02:16Z</dcterms:created>
  <dcterms:modified xsi:type="dcterms:W3CDTF">2021-06-09T21:48:04Z</dcterms:modified>
</cp:coreProperties>
</file>