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8" r:id="rId2"/>
    <p:sldId id="259" r:id="rId3"/>
    <p:sldId id="256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 snapToObjects="1">
      <p:cViewPr varScale="1">
        <p:scale>
          <a:sx n="104" d="100"/>
          <a:sy n="104" d="100"/>
        </p:scale>
        <p:origin x="18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B429-771B-4044-8B99-7E38825FABD4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B909DD-8B0C-0D44-B857-C079FE7203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603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B909DD-8B0C-0D44-B857-C079FE7203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59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16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16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362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87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57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913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168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77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441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09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37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60698-1228-C745-AFDB-F29E203C583A}" type="datetimeFigureOut">
              <a:rPr lang="en-US" smtClean="0"/>
              <a:t>6/9/21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D59031-169B-EF4D-9057-029F8659C7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6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daybreak.chua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mailto:cdavis@oeb.harvard.edu" TargetMode="External"/><Relationship Id="rId4" Type="http://schemas.openxmlformats.org/officeDocument/2006/relationships/hyperlink" Target="mailto:zhanghr0429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BA98F0-8111-A94B-8CB1-D9CC45EDAC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38416" y="-235514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000" b="1" dirty="0" err="1"/>
              <a:t>Herbariomics</a:t>
            </a:r>
            <a:r>
              <a:rPr lang="en-US" sz="4000" b="1" dirty="0"/>
              <a:t>-based biodiversity research: from specimen to phylogeny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38C601-57FB-9242-A670-135598C00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6640" y="4005813"/>
            <a:ext cx="5168519" cy="157276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600" dirty="0"/>
              <a:t>Botany 2021 workshop</a:t>
            </a:r>
          </a:p>
          <a:p>
            <a:pPr algn="l"/>
            <a:endParaRPr lang="en-US" sz="1600" dirty="0"/>
          </a:p>
          <a:p>
            <a:pPr algn="l"/>
            <a:r>
              <a:rPr lang="en-US" sz="1600" dirty="0"/>
              <a:t>Liming Cai (UC Riverside </a:t>
            </a:r>
            <a:r>
              <a:rPr lang="en-US" sz="1600" dirty="0">
                <a:hlinkClick r:id="rId3"/>
              </a:rPr>
              <a:t>daybreak.chua@gmail.com</a:t>
            </a:r>
            <a:r>
              <a:rPr lang="en-US" sz="1600" dirty="0"/>
              <a:t>); </a:t>
            </a:r>
          </a:p>
          <a:p>
            <a:pPr algn="l"/>
            <a:r>
              <a:rPr lang="en-US" sz="1600" dirty="0" err="1"/>
              <a:t>Hongrui</a:t>
            </a:r>
            <a:r>
              <a:rPr lang="en-US" sz="1600" dirty="0"/>
              <a:t> Zhang (Harvard University </a:t>
            </a:r>
            <a:r>
              <a:rPr lang="en-US" sz="1600" dirty="0">
                <a:hlinkClick r:id="rId4"/>
              </a:rPr>
              <a:t>zhanghr0429@gmail.com</a:t>
            </a:r>
            <a:r>
              <a:rPr lang="en-US" sz="1600" dirty="0"/>
              <a:t>);</a:t>
            </a:r>
          </a:p>
          <a:p>
            <a:pPr algn="l"/>
            <a:r>
              <a:rPr lang="en-US" sz="1600" dirty="0"/>
              <a:t>Charles C Davis (Harvard University </a:t>
            </a:r>
            <a:r>
              <a:rPr lang="en-US" sz="1600" dirty="0">
                <a:hlinkClick r:id="rId5"/>
              </a:rPr>
              <a:t>cdavis@oeb.harvard.edu</a:t>
            </a:r>
            <a:r>
              <a:rPr lang="en-US" sz="1600" dirty="0"/>
              <a:t>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C3E15C-2B89-3043-B293-CBD34BCC56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43" r="15996"/>
          <a:stretch/>
        </p:blipFill>
        <p:spPr bwMode="auto"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145769 w 3182692"/>
              <a:gd name="connsiteY2" fmla="*/ 0 h 18288"/>
              <a:gd name="connsiteX3" fmla="*/ 1845961 w 3182692"/>
              <a:gd name="connsiteY3" fmla="*/ 0 h 18288"/>
              <a:gd name="connsiteX4" fmla="*/ 2450673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546154 w 3182692"/>
              <a:gd name="connsiteY7" fmla="*/ 18288 h 18288"/>
              <a:gd name="connsiteX8" fmla="*/ 1845961 w 3182692"/>
              <a:gd name="connsiteY8" fmla="*/ 18288 h 18288"/>
              <a:gd name="connsiteX9" fmla="*/ 1304904 w 3182692"/>
              <a:gd name="connsiteY9" fmla="*/ 18288 h 18288"/>
              <a:gd name="connsiteX10" fmla="*/ 668365 w 3182692"/>
              <a:gd name="connsiteY10" fmla="*/ 18288 h 18288"/>
              <a:gd name="connsiteX11" fmla="*/ 0 w 3182692"/>
              <a:gd name="connsiteY11" fmla="*/ 18288 h 18288"/>
              <a:gd name="connsiteX12" fmla="*/ 0 w 318269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45195" y="-37571"/>
                  <a:pt x="472618" y="-13696"/>
                  <a:pt x="604711" y="0"/>
                </a:cubicBezTo>
                <a:cubicBezTo>
                  <a:pt x="706652" y="-3280"/>
                  <a:pt x="1039328" y="-8567"/>
                  <a:pt x="1241250" y="0"/>
                </a:cubicBezTo>
                <a:cubicBezTo>
                  <a:pt x="1405712" y="-7891"/>
                  <a:pt x="1711158" y="8053"/>
                  <a:pt x="1909615" y="0"/>
                </a:cubicBezTo>
                <a:cubicBezTo>
                  <a:pt x="2107436" y="-40150"/>
                  <a:pt x="2247192" y="19443"/>
                  <a:pt x="2577981" y="0"/>
                </a:cubicBezTo>
                <a:cubicBezTo>
                  <a:pt x="2894393" y="-5855"/>
                  <a:pt x="3041563" y="17846"/>
                  <a:pt x="3182692" y="0"/>
                </a:cubicBezTo>
                <a:cubicBezTo>
                  <a:pt x="3181973" y="8390"/>
                  <a:pt x="3182735" y="11854"/>
                  <a:pt x="3182692" y="18288"/>
                </a:cubicBezTo>
                <a:cubicBezTo>
                  <a:pt x="2975928" y="57450"/>
                  <a:pt x="2667693" y="19406"/>
                  <a:pt x="2482500" y="18288"/>
                </a:cubicBezTo>
                <a:cubicBezTo>
                  <a:pt x="2299734" y="36912"/>
                  <a:pt x="1925962" y="9303"/>
                  <a:pt x="1782308" y="18288"/>
                </a:cubicBezTo>
                <a:cubicBezTo>
                  <a:pt x="1635580" y="20546"/>
                  <a:pt x="1257854" y="-3663"/>
                  <a:pt x="1145769" y="18288"/>
                </a:cubicBezTo>
                <a:cubicBezTo>
                  <a:pt x="1025065" y="56574"/>
                  <a:pt x="247799" y="-11536"/>
                  <a:pt x="0" y="18288"/>
                </a:cubicBezTo>
                <a:cubicBezTo>
                  <a:pt x="-405" y="13204"/>
                  <a:pt x="-1092" y="531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8308" y="19724"/>
                  <a:pt x="431183" y="-26509"/>
                  <a:pt x="604711" y="0"/>
                </a:cubicBezTo>
                <a:cubicBezTo>
                  <a:pt x="795174" y="4405"/>
                  <a:pt x="950067" y="22541"/>
                  <a:pt x="1145769" y="0"/>
                </a:cubicBezTo>
                <a:cubicBezTo>
                  <a:pt x="1301850" y="7702"/>
                  <a:pt x="1499974" y="-70469"/>
                  <a:pt x="1845961" y="0"/>
                </a:cubicBezTo>
                <a:cubicBezTo>
                  <a:pt x="2191264" y="15313"/>
                  <a:pt x="2307232" y="-97"/>
                  <a:pt x="2450673" y="0"/>
                </a:cubicBezTo>
                <a:cubicBezTo>
                  <a:pt x="2596405" y="-19465"/>
                  <a:pt x="3033067" y="-31048"/>
                  <a:pt x="3182692" y="0"/>
                </a:cubicBezTo>
                <a:cubicBezTo>
                  <a:pt x="3182066" y="4696"/>
                  <a:pt x="3183370" y="10269"/>
                  <a:pt x="3182692" y="18288"/>
                </a:cubicBezTo>
                <a:cubicBezTo>
                  <a:pt x="3091120" y="-23022"/>
                  <a:pt x="2811074" y="61693"/>
                  <a:pt x="2546154" y="18288"/>
                </a:cubicBezTo>
                <a:cubicBezTo>
                  <a:pt x="2285186" y="27529"/>
                  <a:pt x="2090205" y="-22321"/>
                  <a:pt x="1845961" y="18288"/>
                </a:cubicBezTo>
                <a:cubicBezTo>
                  <a:pt x="1599794" y="31493"/>
                  <a:pt x="1466284" y="37447"/>
                  <a:pt x="1304904" y="18288"/>
                </a:cubicBezTo>
                <a:cubicBezTo>
                  <a:pt x="1189365" y="43775"/>
                  <a:pt x="952251" y="23461"/>
                  <a:pt x="668365" y="18288"/>
                </a:cubicBezTo>
                <a:cubicBezTo>
                  <a:pt x="407868" y="43595"/>
                  <a:pt x="284672" y="-9405"/>
                  <a:pt x="0" y="18288"/>
                </a:cubicBezTo>
                <a:cubicBezTo>
                  <a:pt x="527" y="9891"/>
                  <a:pt x="870" y="7012"/>
                  <a:pt x="0" y="0"/>
                </a:cubicBezTo>
                <a:close/>
              </a:path>
              <a:path w="3182692" h="18288" fill="none" stroke="0" extrusionOk="0">
                <a:moveTo>
                  <a:pt x="0" y="0"/>
                </a:moveTo>
                <a:cubicBezTo>
                  <a:pt x="108839" y="-32375"/>
                  <a:pt x="447732" y="16552"/>
                  <a:pt x="604711" y="0"/>
                </a:cubicBezTo>
                <a:cubicBezTo>
                  <a:pt x="781899" y="-548"/>
                  <a:pt x="1052060" y="7118"/>
                  <a:pt x="1241250" y="0"/>
                </a:cubicBezTo>
                <a:cubicBezTo>
                  <a:pt x="1399482" y="14083"/>
                  <a:pt x="1706293" y="54730"/>
                  <a:pt x="1909615" y="0"/>
                </a:cubicBezTo>
                <a:cubicBezTo>
                  <a:pt x="2085313" y="-24404"/>
                  <a:pt x="2264415" y="16988"/>
                  <a:pt x="2577981" y="0"/>
                </a:cubicBezTo>
                <a:cubicBezTo>
                  <a:pt x="2926098" y="-10318"/>
                  <a:pt x="3036314" y="-14769"/>
                  <a:pt x="3182692" y="0"/>
                </a:cubicBezTo>
                <a:cubicBezTo>
                  <a:pt x="3181841" y="8135"/>
                  <a:pt x="3181636" y="12730"/>
                  <a:pt x="3182692" y="18288"/>
                </a:cubicBezTo>
                <a:cubicBezTo>
                  <a:pt x="2996012" y="-1231"/>
                  <a:pt x="2669008" y="27395"/>
                  <a:pt x="2482500" y="18288"/>
                </a:cubicBezTo>
                <a:cubicBezTo>
                  <a:pt x="2296543" y="21246"/>
                  <a:pt x="1935236" y="7938"/>
                  <a:pt x="1782308" y="18288"/>
                </a:cubicBezTo>
                <a:cubicBezTo>
                  <a:pt x="1607683" y="25490"/>
                  <a:pt x="1291498" y="1369"/>
                  <a:pt x="1145769" y="18288"/>
                </a:cubicBezTo>
                <a:cubicBezTo>
                  <a:pt x="1015407" y="55325"/>
                  <a:pt x="262557" y="26571"/>
                  <a:pt x="0" y="18288"/>
                </a:cubicBezTo>
                <a:cubicBezTo>
                  <a:pt x="508" y="13336"/>
                  <a:pt x="437" y="727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182692"/>
                      <a:gd name="connsiteY0" fmla="*/ 0 h 18288"/>
                      <a:gd name="connsiteX1" fmla="*/ 604711 w 3182692"/>
                      <a:gd name="connsiteY1" fmla="*/ 0 h 18288"/>
                      <a:gd name="connsiteX2" fmla="*/ 1241250 w 3182692"/>
                      <a:gd name="connsiteY2" fmla="*/ 0 h 18288"/>
                      <a:gd name="connsiteX3" fmla="*/ 1909615 w 3182692"/>
                      <a:gd name="connsiteY3" fmla="*/ 0 h 18288"/>
                      <a:gd name="connsiteX4" fmla="*/ 2577981 w 3182692"/>
                      <a:gd name="connsiteY4" fmla="*/ 0 h 18288"/>
                      <a:gd name="connsiteX5" fmla="*/ 3182692 w 3182692"/>
                      <a:gd name="connsiteY5" fmla="*/ 0 h 18288"/>
                      <a:gd name="connsiteX6" fmla="*/ 3182692 w 3182692"/>
                      <a:gd name="connsiteY6" fmla="*/ 18288 h 18288"/>
                      <a:gd name="connsiteX7" fmla="*/ 2482500 w 3182692"/>
                      <a:gd name="connsiteY7" fmla="*/ 18288 h 18288"/>
                      <a:gd name="connsiteX8" fmla="*/ 1782308 w 3182692"/>
                      <a:gd name="connsiteY8" fmla="*/ 18288 h 18288"/>
                      <a:gd name="connsiteX9" fmla="*/ 1145769 w 3182692"/>
                      <a:gd name="connsiteY9" fmla="*/ 18288 h 18288"/>
                      <a:gd name="connsiteX10" fmla="*/ 0 w 3182692"/>
                      <a:gd name="connsiteY10" fmla="*/ 18288 h 18288"/>
                      <a:gd name="connsiteX11" fmla="*/ 0 w 3182692"/>
                      <a:gd name="connsiteY11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</a:cxnLst>
                    <a:rect l="l" t="t" r="r" b="b"/>
                    <a:pathLst>
                      <a:path w="3182692" h="18288" fill="none" extrusionOk="0">
                        <a:moveTo>
                          <a:pt x="0" y="0"/>
                        </a:moveTo>
                        <a:cubicBezTo>
                          <a:pt x="126686" y="-21366"/>
                          <a:pt x="467788" y="9025"/>
                          <a:pt x="604711" y="0"/>
                        </a:cubicBezTo>
                        <a:cubicBezTo>
                          <a:pt x="741634" y="-9025"/>
                          <a:pt x="1061620" y="6814"/>
                          <a:pt x="1241250" y="0"/>
                        </a:cubicBezTo>
                        <a:cubicBezTo>
                          <a:pt x="1420880" y="-6814"/>
                          <a:pt x="1713773" y="13383"/>
                          <a:pt x="1909615" y="0"/>
                        </a:cubicBezTo>
                        <a:cubicBezTo>
                          <a:pt x="2105457" y="-13383"/>
                          <a:pt x="2257256" y="13567"/>
                          <a:pt x="2577981" y="0"/>
                        </a:cubicBezTo>
                        <a:cubicBezTo>
                          <a:pt x="2898706" y="-13567"/>
                          <a:pt x="3026063" y="6328"/>
                          <a:pt x="3182692" y="0"/>
                        </a:cubicBezTo>
                        <a:cubicBezTo>
                          <a:pt x="3181983" y="8157"/>
                          <a:pt x="3182279" y="12125"/>
                          <a:pt x="3182692" y="18288"/>
                        </a:cubicBezTo>
                        <a:cubicBezTo>
                          <a:pt x="2998421" y="21742"/>
                          <a:pt x="2675038" y="19014"/>
                          <a:pt x="2482500" y="18288"/>
                        </a:cubicBezTo>
                        <a:cubicBezTo>
                          <a:pt x="2289962" y="17562"/>
                          <a:pt x="1930644" y="6834"/>
                          <a:pt x="1782308" y="18288"/>
                        </a:cubicBezTo>
                        <a:cubicBezTo>
                          <a:pt x="1633972" y="29742"/>
                          <a:pt x="1287388" y="-1992"/>
                          <a:pt x="1145769" y="18288"/>
                        </a:cubicBezTo>
                        <a:cubicBezTo>
                          <a:pt x="1004150" y="38568"/>
                          <a:pt x="256377" y="-37438"/>
                          <a:pt x="0" y="18288"/>
                        </a:cubicBezTo>
                        <a:cubicBezTo>
                          <a:pt x="-46" y="12483"/>
                          <a:pt x="-203" y="6491"/>
                          <a:pt x="0" y="0"/>
                        </a:cubicBezTo>
                        <a:close/>
                      </a:path>
                      <a:path w="3182692" h="18288" stroke="0" extrusionOk="0">
                        <a:moveTo>
                          <a:pt x="0" y="0"/>
                        </a:moveTo>
                        <a:cubicBezTo>
                          <a:pt x="283446" y="18201"/>
                          <a:pt x="432812" y="7290"/>
                          <a:pt x="604711" y="0"/>
                        </a:cubicBezTo>
                        <a:cubicBezTo>
                          <a:pt x="776610" y="-7290"/>
                          <a:pt x="982253" y="15478"/>
                          <a:pt x="1145769" y="0"/>
                        </a:cubicBezTo>
                        <a:cubicBezTo>
                          <a:pt x="1309285" y="-15478"/>
                          <a:pt x="1514247" y="-25520"/>
                          <a:pt x="1845961" y="0"/>
                        </a:cubicBezTo>
                        <a:cubicBezTo>
                          <a:pt x="2177675" y="25520"/>
                          <a:pt x="2297588" y="16646"/>
                          <a:pt x="2450673" y="0"/>
                        </a:cubicBezTo>
                        <a:cubicBezTo>
                          <a:pt x="2603758" y="-16646"/>
                          <a:pt x="3023048" y="-21196"/>
                          <a:pt x="3182692" y="0"/>
                        </a:cubicBezTo>
                        <a:cubicBezTo>
                          <a:pt x="3182428" y="4493"/>
                          <a:pt x="3183076" y="9472"/>
                          <a:pt x="3182692" y="18288"/>
                        </a:cubicBezTo>
                        <a:cubicBezTo>
                          <a:pt x="3039109" y="-12701"/>
                          <a:pt x="2823860" y="13848"/>
                          <a:pt x="2546154" y="18288"/>
                        </a:cubicBezTo>
                        <a:cubicBezTo>
                          <a:pt x="2268448" y="22728"/>
                          <a:pt x="2098674" y="5291"/>
                          <a:pt x="1845961" y="18288"/>
                        </a:cubicBezTo>
                        <a:cubicBezTo>
                          <a:pt x="1593248" y="31285"/>
                          <a:pt x="1456743" y="27560"/>
                          <a:pt x="1304904" y="18288"/>
                        </a:cubicBezTo>
                        <a:cubicBezTo>
                          <a:pt x="1153065" y="9016"/>
                          <a:pt x="947204" y="11126"/>
                          <a:pt x="668365" y="18288"/>
                        </a:cubicBezTo>
                        <a:cubicBezTo>
                          <a:pt x="389526" y="25450"/>
                          <a:pt x="288244" y="-4628"/>
                          <a:pt x="0" y="18288"/>
                        </a:cubicBezTo>
                        <a:cubicBezTo>
                          <a:pt x="843" y="9577"/>
                          <a:pt x="371" y="690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15BEDF-2F04-8040-963F-464DC084528F}"/>
              </a:ext>
            </a:extLst>
          </p:cNvPr>
          <p:cNvSpPr txBox="1"/>
          <p:nvPr/>
        </p:nvSpPr>
        <p:spPr>
          <a:xfrm>
            <a:off x="5758249" y="34449"/>
            <a:ext cx="33857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Images are subject to copy right Liming Cai (CC BY 4.0) unless otherwise noted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DFD0ED-6FB3-0745-A40D-98917BC8C20C}"/>
              </a:ext>
            </a:extLst>
          </p:cNvPr>
          <p:cNvSpPr txBox="1"/>
          <p:nvPr/>
        </p:nvSpPr>
        <p:spPr>
          <a:xfrm>
            <a:off x="6096373" y="6334780"/>
            <a:ext cx="3056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400" dirty="0"/>
              <a:t>Left: </a:t>
            </a:r>
            <a:r>
              <a:rPr lang="en-US" sz="1400" i="1" dirty="0"/>
              <a:t>Bidens </a:t>
            </a:r>
            <a:r>
              <a:rPr lang="en-US" sz="1400" i="1" dirty="0" err="1"/>
              <a:t>chrysanthemoides</a:t>
            </a:r>
            <a:br>
              <a:rPr lang="en-US" sz="1400" dirty="0"/>
            </a:br>
            <a:r>
              <a:rPr lang="en-US" sz="1400" dirty="0"/>
              <a:t>The Herbarium of Henry David Thoreau</a:t>
            </a:r>
          </a:p>
        </p:txBody>
      </p:sp>
    </p:spTree>
    <p:extLst>
      <p:ext uri="{BB962C8B-B14F-4D97-AF65-F5344CB8AC3E}">
        <p14:creationId xmlns:p14="http://schemas.microsoft.com/office/powerpoint/2010/main" val="16949371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102C-AD0D-4F48-BC3A-00A32820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E468-8318-A144-9EC2-88B746C6D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D8354DA9-11BA-B743-BE5D-4FE75067A9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16" r="4595" b="9931"/>
          <a:stretch/>
        </p:blipFill>
        <p:spPr bwMode="auto">
          <a:xfrm>
            <a:off x="2308341" y="0"/>
            <a:ext cx="452731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9329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Arrow 3">
            <a:extLst>
              <a:ext uri="{FF2B5EF4-FFF2-40B4-BE49-F238E27FC236}">
                <a16:creationId xmlns:a16="http://schemas.microsoft.com/office/drawing/2014/main" id="{738E6BB5-5956-744E-9A1F-90EAC67B08A5}"/>
              </a:ext>
            </a:extLst>
          </p:cNvPr>
          <p:cNvSpPr/>
          <p:nvPr/>
        </p:nvSpPr>
        <p:spPr>
          <a:xfrm>
            <a:off x="1859973" y="2534602"/>
            <a:ext cx="5353627" cy="720635"/>
          </a:xfrm>
          <a:prstGeom prst="rightArrow">
            <a:avLst/>
          </a:prstGeom>
          <a:gradFill flip="none" rotWithShape="1">
            <a:gsLst>
              <a:gs pos="0">
                <a:srgbClr val="FF0000"/>
              </a:gs>
              <a:gs pos="100000">
                <a:srgbClr val="00B050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43ED5-D4B5-A04B-A38A-4520A26EAC6D}"/>
              </a:ext>
            </a:extLst>
          </p:cNvPr>
          <p:cNvSpPr/>
          <p:nvPr/>
        </p:nvSpPr>
        <p:spPr>
          <a:xfrm>
            <a:off x="4346693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B2295A-1D45-CD49-A382-138A843FBD29}"/>
              </a:ext>
            </a:extLst>
          </p:cNvPr>
          <p:cNvSpPr/>
          <p:nvPr/>
        </p:nvSpPr>
        <p:spPr>
          <a:xfrm>
            <a:off x="3305197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516507-7F8C-714B-8124-C1E38DE648DB}"/>
              </a:ext>
            </a:extLst>
          </p:cNvPr>
          <p:cNvSpPr/>
          <p:nvPr/>
        </p:nvSpPr>
        <p:spPr>
          <a:xfrm>
            <a:off x="2402674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45454B-82F4-3E49-9685-E61202E2ADA6}"/>
              </a:ext>
            </a:extLst>
          </p:cNvPr>
          <p:cNvSpPr txBox="1"/>
          <p:nvPr/>
        </p:nvSpPr>
        <p:spPr>
          <a:xfrm>
            <a:off x="2258187" y="2269645"/>
            <a:ext cx="4773343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20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</a:t>
            </a:r>
            <a:r>
              <a:rPr lang="en-US" altLang="zh-CN" sz="1350" dirty="0"/>
              <a:t>50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   </a:t>
            </a:r>
            <a:r>
              <a:rPr lang="en-US" altLang="zh-CN" sz="1350" dirty="0"/>
              <a:t>100</a:t>
            </a:r>
            <a:r>
              <a:rPr lang="zh-CN" altLang="en-US" sz="1350" dirty="0"/>
              <a:t> </a:t>
            </a:r>
            <a:r>
              <a:rPr lang="en-US" altLang="zh-CN" sz="1350" dirty="0"/>
              <a:t>M	</a:t>
            </a:r>
            <a:r>
              <a:rPr lang="zh-CN" altLang="en-US" sz="1350" dirty="0"/>
              <a:t>     </a:t>
            </a:r>
            <a:r>
              <a:rPr lang="en-US" altLang="zh-CN" sz="1350" dirty="0"/>
              <a:t>200</a:t>
            </a:r>
            <a:r>
              <a:rPr lang="zh-CN" altLang="en-US" sz="1350" dirty="0"/>
              <a:t> </a:t>
            </a:r>
            <a:r>
              <a:rPr lang="en-US" altLang="zh-CN" sz="1350" dirty="0"/>
              <a:t>M</a:t>
            </a:r>
            <a:r>
              <a:rPr lang="zh-CN" altLang="en-US" sz="1350" dirty="0"/>
              <a:t>              </a:t>
            </a:r>
            <a:r>
              <a:rPr lang="en-US" altLang="zh-CN" sz="1350" dirty="0"/>
              <a:t>1G</a:t>
            </a:r>
            <a:endParaRPr lang="en-US" sz="135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F2D4526-85B3-AE42-B0AC-A09336DB01FB}"/>
              </a:ext>
            </a:extLst>
          </p:cNvPr>
          <p:cNvSpPr/>
          <p:nvPr/>
        </p:nvSpPr>
        <p:spPr>
          <a:xfrm>
            <a:off x="5393972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DA7299-B98E-5142-ACCF-DFD1D1A5DBC6}"/>
              </a:ext>
            </a:extLst>
          </p:cNvPr>
          <p:cNvSpPr/>
          <p:nvPr/>
        </p:nvSpPr>
        <p:spPr>
          <a:xfrm>
            <a:off x="6386230" y="2518775"/>
            <a:ext cx="34289" cy="6273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0F4EA-E130-F34B-AEAD-0289936BB99A}"/>
              </a:ext>
            </a:extLst>
          </p:cNvPr>
          <p:cNvSpPr txBox="1"/>
          <p:nvPr/>
        </p:nvSpPr>
        <p:spPr>
          <a:xfrm>
            <a:off x="1984129" y="3202479"/>
            <a:ext cx="83708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Failed</a:t>
            </a:r>
          </a:p>
          <a:p>
            <a:r>
              <a:rPr lang="en-US" altLang="zh-CN" sz="1350" dirty="0"/>
              <a:t>assembly</a:t>
            </a:r>
            <a:endParaRPr lang="en-US" sz="135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5DC46C-C12E-1946-82CC-D0EA23A794C2}"/>
              </a:ext>
            </a:extLst>
          </p:cNvPr>
          <p:cNvSpPr txBox="1"/>
          <p:nvPr/>
        </p:nvSpPr>
        <p:spPr>
          <a:xfrm>
            <a:off x="2837663" y="3216790"/>
            <a:ext cx="93506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95F64-54E2-A147-A624-B421016D712B}"/>
              </a:ext>
            </a:extLst>
          </p:cNvPr>
          <p:cNvSpPr txBox="1"/>
          <p:nvPr/>
        </p:nvSpPr>
        <p:spPr>
          <a:xfrm>
            <a:off x="3770954" y="3211168"/>
            <a:ext cx="1350819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Most</a:t>
            </a:r>
            <a:r>
              <a:rPr lang="zh-CN" altLang="en-US" sz="1350" dirty="0"/>
              <a:t> </a:t>
            </a:r>
            <a:r>
              <a:rPr lang="en-US" altLang="zh-CN" sz="1350" dirty="0"/>
              <a:t>genes</a:t>
            </a:r>
          </a:p>
          <a:p>
            <a:pPr algn="ctr"/>
            <a:r>
              <a:rPr lang="en-US" altLang="zh-CN" sz="1350" dirty="0"/>
              <a:t>+</a:t>
            </a:r>
            <a:r>
              <a:rPr lang="zh-CN" altLang="en-US" sz="1350" dirty="0"/>
              <a:t> </a:t>
            </a:r>
            <a:r>
              <a:rPr lang="en-US" altLang="zh-CN" sz="1350" dirty="0"/>
              <a:t>50%</a:t>
            </a:r>
            <a:r>
              <a:rPr lang="zh-CN" altLang="en-US" sz="1350" dirty="0"/>
              <a:t> </a:t>
            </a:r>
            <a:r>
              <a:rPr lang="en-US" altLang="zh-CN" sz="1350" dirty="0"/>
              <a:t>intergenic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A13185-EED0-814F-B2C8-E50C043CAD34}"/>
              </a:ext>
            </a:extLst>
          </p:cNvPr>
          <p:cNvSpPr txBox="1"/>
          <p:nvPr/>
        </p:nvSpPr>
        <p:spPr>
          <a:xfrm>
            <a:off x="5098342" y="3179619"/>
            <a:ext cx="845681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Nearly</a:t>
            </a:r>
          </a:p>
          <a:p>
            <a:pPr algn="ctr"/>
            <a:r>
              <a:rPr lang="en-US" altLang="zh-CN" sz="1350" dirty="0"/>
              <a:t>complete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7E74D8-3224-FE47-A5BB-C4A2F5B3FF30}"/>
              </a:ext>
            </a:extLst>
          </p:cNvPr>
          <p:cNvSpPr txBox="1"/>
          <p:nvPr/>
        </p:nvSpPr>
        <p:spPr>
          <a:xfrm>
            <a:off x="6023470" y="3179618"/>
            <a:ext cx="725520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350" dirty="0"/>
              <a:t>Circular</a:t>
            </a:r>
          </a:p>
        </p:txBody>
      </p:sp>
    </p:spTree>
    <p:extLst>
      <p:ext uri="{BB962C8B-B14F-4D97-AF65-F5344CB8AC3E}">
        <p14:creationId xmlns:p14="http://schemas.microsoft.com/office/powerpoint/2010/main" val="31003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A2C2D-0B66-5043-8326-0F03D20BC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29BD7-1B26-B04C-A58C-5772E9A7F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7A413D-C706-3141-9ED9-2AE9D3EDFA6E}"/>
              </a:ext>
            </a:extLst>
          </p:cNvPr>
          <p:cNvSpPr/>
          <p:nvPr/>
        </p:nvSpPr>
        <p:spPr>
          <a:xfrm>
            <a:off x="628650" y="2384854"/>
            <a:ext cx="2434281" cy="1260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68A956-E04B-FB4A-A7E0-8D0023DCA751}"/>
              </a:ext>
            </a:extLst>
          </p:cNvPr>
          <p:cNvSpPr/>
          <p:nvPr/>
        </p:nvSpPr>
        <p:spPr>
          <a:xfrm>
            <a:off x="3062931" y="2384854"/>
            <a:ext cx="1804087" cy="1260389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1A9FD0C-A688-9349-9CC3-5B94C9FB9254}"/>
              </a:ext>
            </a:extLst>
          </p:cNvPr>
          <p:cNvSpPr/>
          <p:nvPr/>
        </p:nvSpPr>
        <p:spPr>
          <a:xfrm>
            <a:off x="4867018" y="2384854"/>
            <a:ext cx="481913" cy="126038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35381C-6D55-484B-9D2F-BA377EA381D0}"/>
              </a:ext>
            </a:extLst>
          </p:cNvPr>
          <p:cNvSpPr/>
          <p:nvPr/>
        </p:nvSpPr>
        <p:spPr>
          <a:xfrm>
            <a:off x="5348931" y="2384853"/>
            <a:ext cx="2842054" cy="126038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CCACB8-6629-C24B-B914-4FAEDA9AEE9B}"/>
              </a:ext>
            </a:extLst>
          </p:cNvPr>
          <p:cNvSpPr txBox="1"/>
          <p:nvPr/>
        </p:nvSpPr>
        <p:spPr>
          <a:xfrm>
            <a:off x="997379" y="3645242"/>
            <a:ext cx="15836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5490F7-9BCC-754F-A2EC-1994F4A4CD43}"/>
              </a:ext>
            </a:extLst>
          </p:cNvPr>
          <p:cNvSpPr txBox="1"/>
          <p:nvPr/>
        </p:nvSpPr>
        <p:spPr>
          <a:xfrm>
            <a:off x="3062931" y="3645242"/>
            <a:ext cx="1583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collection</a:t>
            </a:r>
          </a:p>
        </p:txBody>
      </p:sp>
    </p:spTree>
    <p:extLst>
      <p:ext uri="{BB962C8B-B14F-4D97-AF65-F5344CB8AC3E}">
        <p14:creationId xmlns:p14="http://schemas.microsoft.com/office/powerpoint/2010/main" val="2693830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</TotalTime>
  <Words>108</Words>
  <Application>Microsoft Macintosh PowerPoint</Application>
  <PresentationFormat>On-screen Show (4:3)</PresentationFormat>
  <Paragraphs>20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Herbariomics-based biodiversity research: from specimen to phylogeny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Liming</dc:creator>
  <cp:lastModifiedBy>Cai, Liming</cp:lastModifiedBy>
  <cp:revision>11</cp:revision>
  <dcterms:created xsi:type="dcterms:W3CDTF">2021-06-07T04:02:16Z</dcterms:created>
  <dcterms:modified xsi:type="dcterms:W3CDTF">2021-06-09T19:47:22Z</dcterms:modified>
</cp:coreProperties>
</file>