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58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2128" autoAdjust="0"/>
  </p:normalViewPr>
  <p:slideViewPr>
    <p:cSldViewPr snapToGrid="0">
      <p:cViewPr varScale="1">
        <p:scale>
          <a:sx n="80" d="100"/>
          <a:sy n="80" d="100"/>
        </p:scale>
        <p:origin x="1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80FD-DB93-478E-960F-BD1CB4657CE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FB2-9E34-4CD3-8FC7-4C85BA73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ampling_(statistics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redictive_modelling" TargetMode="External"/><Relationship Id="rId4" Type="http://schemas.openxmlformats.org/officeDocument/2006/relationships/hyperlink" Target="https://en.wikipedia.org/wiki/Accuracy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 revisión general de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datos de test y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sugiere que no hay datos nulos. Hay 9 variables en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 8 variables en el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bd_test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En el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bd_test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todos son variables int64, mientras que en el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 variable precio es float64. La gran diferencia es que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bc_train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tiene Precio que es considerada la variable dependiente de todas las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En otras palabras Precio es el vector Y, las otras 8 variables formaran la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3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Hay un problema con la escala de las variables. Se deben escalar para poder modelar.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(i)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Asimetria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este set de datos la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unica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variable que tiene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distribucion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simetrica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(aproximadamente normal) es 'metros2'. Se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podria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decir que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tambien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tiene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distribucion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simetrica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con la gran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mayoria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de sus datos centrados en la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2.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 variable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anyo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tienen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asimetria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negativa (&lt;0) eso quiere decir que tiene datos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atipicos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en la cola izquierda de su histograma.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 demás variables tienen asimétrica positiva (&gt;0) eso quiere decir que sus datos atípicos están a la derecha de su histograma. Es importante revisar porque las variables categóricas tienen esta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asimetria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esto sugiere un desbalance importante en los datos estudiados, priorizando una categoría mas que la otra.</a:t>
            </a:r>
          </a:p>
          <a:p>
            <a:endParaRPr lang="en-US" dirty="0"/>
          </a:p>
          <a:p>
            <a:r>
              <a:rPr lang="en-US" dirty="0"/>
              <a:t>(ii) Kurtosis:</a:t>
            </a:r>
          </a:p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este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 evidencia que las variables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categoricas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Sm y Cocina tienen una alta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kurtosis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por lo que tienen una presencia importante de datos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atipicos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en las colas de su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distribucion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que evidencia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ahun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mas la complejidad de los datos y su posible problema de balanceo.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variables excepto precio tienen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kurtosis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negativa, especialmente banyo lo que sugiere que existe mas de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poblacion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de datos en esta variable.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el caso de la variable precios la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kurtosis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(&gt;1) confirma la existencia de datos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atipicos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(que pueden referirse a los precios mas caros del mercado).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 revisión general de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datos de test y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sugiere que no hay datos nulos. Hay 9 variables en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 8 variables en el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bd_test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En el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bd_test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todos son variables int64, mientras que en el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bd_train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la variable precio es float64. La gran diferencia es que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bc_train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tiene Precio que es considerada la variable dependiente de todas las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demas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En otras palabras Precio es el vector Y, las otras 8 variables formaran la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 3 correlaciones mas relevantes son:</a:t>
            </a:r>
          </a:p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(i) 'banyo' y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tienen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correlacion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positiva importante (88% aproximadamente), lo que sugiere que entre mas baños haya en el inmueble la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general de este mejora, perteneciendo a una mejor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en la variable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y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tiene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correlacion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negativa relevante (-63% aproximadamente), por lo que a mayor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peor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tendra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en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iii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'precio' esta correlacionado de manera importante con los metros cuadrados (48% aproximadamente). Esto sugiere que entre mayor metros cuadrados tenga un inmueble su precio podría ser mayor.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 3 correlaciones mas relevantes son:</a:t>
            </a:r>
          </a:p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(i) 'banyo' y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tienen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correlacion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positiva importante (88% aproximadamente), lo que sugiere que entre mas baños haya en el inmueble la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general de este mejora, perteneciendo a una mejor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en la variable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y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tiene una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correlacion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negativa relevante (-63% aproximadamente), por lo que a mayor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peor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categoria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tendra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en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iii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'precio' esta correlacionado de manera importante con los metros cuadrados (48% aproximadamente). Esto sugiere que entre mayor metros cuadrados tenga un inmueble su precio podría ser mayor.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 encuentra que X4: 'banyo' tiene colinealidad con alguna variable del data set (P &gt; 0.05). Lo mas probable es que sea con la variable '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situacion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 (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correlacion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88% aproximadamente). Por ello 'banyo’ debe removerse de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X_lin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Ya no hay ninguna colinealidad entre las variables independientes, sin embargo el resultado de Adj. R-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squared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(&lt;0.5) sugiere que el porcentaje de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variation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de la variable dependiente explicado por las variables independientes es bajo. En otras palabras este modelo no se ajusta bien a los datos.</a:t>
            </a:r>
          </a:p>
          <a:p>
            <a:b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 toma otra </a:t>
            </a:r>
            <a:r>
              <a:rPr lang="es-E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aproximacion</a:t>
            </a:r>
            <a:r>
              <a:rPr lang="es-E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utilizando todas las variables de para ver si mejor el ajuste de los datos al modelo de OLS, excepto la variable 'banyo' (debido a que acarrea colinealidad con otras variables del data set).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Cross-validation 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Resampling (statistics)"/>
              </a:rPr>
              <a:t>resampling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method that uses different portions of the data to test and train a model on different iterations. It is mainly used in settings where the goal is prediction, and one wants to estimate how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Accuracy"/>
              </a:rPr>
              <a:t>accurately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Predictive modelling"/>
              </a:rPr>
              <a:t>predictive 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will perform in practice.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Sin embargo, por el momento el mejor modelo para el set de datos estudiados es el </a:t>
            </a:r>
            <a:r>
              <a:rPr lang="es-ES" sz="1200" dirty="0" err="1"/>
              <a:t>No-Lin+CV</a:t>
            </a:r>
            <a:r>
              <a:rPr lang="es-ES" sz="1200" dirty="0"/>
              <a:t>. Sin embargo como los precios del set de datos Z no se tienen, si se quieren calcular no se puede usar el modelo </a:t>
            </a:r>
            <a:r>
              <a:rPr lang="es-ES" sz="1200" dirty="0" err="1"/>
              <a:t>No-Lin+CV</a:t>
            </a:r>
            <a:r>
              <a:rPr lang="es-ES" sz="1200" dirty="0"/>
              <a:t>, se debe usar SVM. Este ultimo modelo mencionado (SVM) se utilizara para predecir los precios de los inmuebles: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Sin embargo, por el momento el mejor modelo para el set de datos estudiados es el </a:t>
            </a:r>
            <a:r>
              <a:rPr lang="es-ES" sz="1200" dirty="0" err="1"/>
              <a:t>No-Lin+CV</a:t>
            </a:r>
            <a:r>
              <a:rPr lang="es-ES" sz="1200" dirty="0"/>
              <a:t>. Sin embargo como los precios del set de datos Z no se tienen, si se quieren calcular no se puede usar el modelo </a:t>
            </a:r>
            <a:r>
              <a:rPr lang="es-ES" sz="1200" dirty="0" err="1"/>
              <a:t>No-Lin+CV</a:t>
            </a:r>
            <a:r>
              <a:rPr lang="es-ES" sz="1200" dirty="0"/>
              <a:t>, se debe usar SVM. Este ultimo modelo mencionado (SVM) se utilizara para predecir los precios de los inmuebles: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FB2-9E34-4CD3-8FC7-4C85BA73D3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9EF11B-9E4D-4E00-8EA2-9515290417F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E0B6A-F2ED-467C-B0A0-831714D653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0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D9DE-74EA-AF78-5E4E-F3599DD5C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Informe T</a:t>
            </a:r>
            <a:r>
              <a:rPr lang="es-CO" dirty="0"/>
              <a:t>é</a:t>
            </a:r>
            <a:r>
              <a:rPr lang="en-US" dirty="0" err="1"/>
              <a:t>Cnico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0D56E-9511-7B58-C81A-3C144309B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Luis Caicedo</a:t>
            </a:r>
          </a:p>
          <a:p>
            <a:r>
              <a:rPr lang="es-CO" dirty="0"/>
              <a:t>2022-09-27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900989"/>
            <a:ext cx="4197577" cy="4023360"/>
          </a:xfrm>
        </p:spPr>
        <p:txBody>
          <a:bodyPr>
            <a:normAutofit fontScale="92500" lnSpcReduction="20000"/>
          </a:bodyPr>
          <a:lstStyle/>
          <a:p>
            <a:r>
              <a:rPr lang="es-CO" sz="2400" b="1" dirty="0"/>
              <a:t>Modelos utilizados</a:t>
            </a:r>
            <a:r>
              <a:rPr lang="en-US" sz="2400" b="1" dirty="0"/>
              <a:t>:</a:t>
            </a:r>
          </a:p>
          <a:p>
            <a:pPr algn="just"/>
            <a:r>
              <a:rPr lang="en-US" sz="2400" dirty="0"/>
              <a:t>Se </a:t>
            </a:r>
            <a:r>
              <a:rPr lang="en-US" sz="2400" dirty="0" err="1"/>
              <a:t>removieron</a:t>
            </a:r>
            <a:r>
              <a:rPr lang="en-US" sz="2400" dirty="0"/>
              <a:t> las variables </a:t>
            </a:r>
            <a:r>
              <a:rPr lang="en-US" sz="2400" dirty="0">
                <a:solidFill>
                  <a:srgbClr val="FF0000"/>
                </a:solidFill>
              </a:rPr>
              <a:t>‘</a:t>
            </a:r>
            <a:r>
              <a:rPr lang="en-US" sz="2400" dirty="0" err="1">
                <a:solidFill>
                  <a:srgbClr val="FF0000"/>
                </a:solidFill>
              </a:rPr>
              <a:t>banyo</a:t>
            </a:r>
            <a:r>
              <a:rPr lang="en-US" sz="2400" dirty="0">
                <a:solidFill>
                  <a:srgbClr val="FF0000"/>
                </a:solidFill>
              </a:rPr>
              <a:t>’, ‘</a:t>
            </a:r>
            <a:r>
              <a:rPr lang="en-US" sz="2400" dirty="0" err="1">
                <a:solidFill>
                  <a:srgbClr val="FF0000"/>
                </a:solidFill>
              </a:rPr>
              <a:t>Sp</a:t>
            </a:r>
            <a:r>
              <a:rPr lang="en-US" sz="2400" dirty="0">
                <a:solidFill>
                  <a:srgbClr val="FF0000"/>
                </a:solidFill>
              </a:rPr>
              <a:t>’ y ‘</a:t>
            </a:r>
            <a:r>
              <a:rPr lang="en-US" sz="2400" dirty="0" err="1">
                <a:solidFill>
                  <a:srgbClr val="FF0000"/>
                </a:solidFill>
              </a:rPr>
              <a:t>Sm</a:t>
            </a:r>
            <a:r>
              <a:rPr lang="en-US" sz="2400" dirty="0">
                <a:solidFill>
                  <a:srgbClr val="FF0000"/>
                </a:solidFill>
              </a:rPr>
              <a:t>’ </a:t>
            </a:r>
            <a:r>
              <a:rPr lang="en-US" sz="2400" dirty="0"/>
              <a:t>del data set, </a:t>
            </a: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presentaban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alta</a:t>
            </a:r>
            <a:r>
              <a:rPr lang="en-US" sz="2400" dirty="0"/>
              <a:t> </a:t>
            </a:r>
            <a:r>
              <a:rPr lang="en-US" sz="2400" dirty="0" err="1"/>
              <a:t>correlacion</a:t>
            </a:r>
            <a:r>
              <a:rPr lang="en-US" sz="2400" dirty="0"/>
              <a:t> con la variable </a:t>
            </a:r>
            <a:r>
              <a:rPr lang="en-US" sz="2400" dirty="0" err="1"/>
              <a:t>situaci</a:t>
            </a:r>
            <a:r>
              <a:rPr lang="es-CO" sz="2400" dirty="0" err="1"/>
              <a:t>ón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Para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se </a:t>
            </a:r>
            <a:r>
              <a:rPr lang="en-US" sz="2400" dirty="0" err="1"/>
              <a:t>dejaron</a:t>
            </a:r>
            <a:r>
              <a:rPr lang="en-US" sz="2400" dirty="0"/>
              <a:t> solo las </a:t>
            </a:r>
            <a:r>
              <a:rPr lang="en-US" sz="2400" dirty="0" err="1"/>
              <a:t>siguientes</a:t>
            </a:r>
            <a:r>
              <a:rPr lang="en-US" sz="2400" dirty="0"/>
              <a:t> variables </a:t>
            </a:r>
            <a:r>
              <a:rPr lang="en-US" sz="2400" dirty="0" err="1"/>
              <a:t>independientes</a:t>
            </a:r>
            <a:r>
              <a:rPr lang="en-US" sz="2400" dirty="0"/>
              <a:t>: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</a:rPr>
              <a:t>‘metros2’, ‘</a:t>
            </a:r>
            <a:r>
              <a:rPr lang="en-US" sz="2400" dirty="0" err="1">
                <a:solidFill>
                  <a:srgbClr val="00B050"/>
                </a:solidFill>
              </a:rPr>
              <a:t>calefaccion</a:t>
            </a:r>
            <a:r>
              <a:rPr lang="en-US" sz="2400" dirty="0">
                <a:solidFill>
                  <a:srgbClr val="00B050"/>
                </a:solidFill>
              </a:rPr>
              <a:t>’, ‘</a:t>
            </a:r>
            <a:r>
              <a:rPr lang="en-US" sz="2400" dirty="0" err="1">
                <a:solidFill>
                  <a:srgbClr val="00B050"/>
                </a:solidFill>
              </a:rPr>
              <a:t>cocina</a:t>
            </a:r>
            <a:r>
              <a:rPr lang="en-US" sz="2400" dirty="0">
                <a:solidFill>
                  <a:srgbClr val="00B050"/>
                </a:solidFill>
              </a:rPr>
              <a:t>’, ‘</a:t>
            </a:r>
            <a:r>
              <a:rPr lang="en-US" sz="2400" dirty="0" err="1">
                <a:solidFill>
                  <a:srgbClr val="00B050"/>
                </a:solidFill>
              </a:rPr>
              <a:t>situacion</a:t>
            </a:r>
            <a:r>
              <a:rPr lang="en-US" sz="2400" dirty="0">
                <a:solidFill>
                  <a:srgbClr val="00B050"/>
                </a:solidFill>
              </a:rPr>
              <a:t>’ y ‘</a:t>
            </a:r>
            <a:r>
              <a:rPr lang="en-US" sz="2400" dirty="0" err="1">
                <a:solidFill>
                  <a:srgbClr val="00B050"/>
                </a:solidFill>
              </a:rPr>
              <a:t>anyo</a:t>
            </a:r>
            <a:r>
              <a:rPr lang="en-US" sz="2400" dirty="0">
                <a:solidFill>
                  <a:srgbClr val="00B050"/>
                </a:solidFill>
              </a:rPr>
              <a:t>’. </a:t>
            </a:r>
          </a:p>
          <a:p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8135A-3C50-0274-F348-0DD32494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7330"/>
            <a:ext cx="4901544" cy="3855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6F4DBB-F4F4-7EDE-FE83-C6D9F2770DE6}"/>
              </a:ext>
            </a:extLst>
          </p:cNvPr>
          <p:cNvSpPr/>
          <p:nvPr/>
        </p:nvSpPr>
        <p:spPr>
          <a:xfrm>
            <a:off x="6096000" y="2538663"/>
            <a:ext cx="4901544" cy="445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42EBF-C980-0914-BF53-C47F33BBFDB8}"/>
              </a:ext>
            </a:extLst>
          </p:cNvPr>
          <p:cNvSpPr/>
          <p:nvPr/>
        </p:nvSpPr>
        <p:spPr>
          <a:xfrm>
            <a:off x="6096000" y="3835666"/>
            <a:ext cx="4901544" cy="445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732547"/>
            <a:ext cx="10288123" cy="40233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s-ES" sz="2400" b="1" dirty="0"/>
              <a:t>Observaciones:</a:t>
            </a:r>
          </a:p>
          <a:p>
            <a:pPr>
              <a:lnSpc>
                <a:spcPct val="110000"/>
              </a:lnSpc>
            </a:pPr>
            <a:r>
              <a:rPr lang="es-ES" sz="1800" dirty="0"/>
              <a:t>Por los resultados obtenidos no se recomienda ninguno de estos modelos para predecir el precio de los inmuebles estudiados.</a:t>
            </a:r>
          </a:p>
          <a:p>
            <a:pPr>
              <a:lnSpc>
                <a:spcPct val="110000"/>
              </a:lnSpc>
            </a:pPr>
            <a:r>
              <a:rPr lang="es-ES" sz="1800" dirty="0"/>
              <a:t>Esto puede ser debido a varias razones:</a:t>
            </a:r>
          </a:p>
          <a:p>
            <a:pPr>
              <a:lnSpc>
                <a:spcPct val="110000"/>
              </a:lnSpc>
            </a:pPr>
            <a:r>
              <a:rPr lang="es-ES" sz="1800" dirty="0"/>
              <a:t>(1) En las categorías de variables como </a:t>
            </a:r>
            <a:r>
              <a:rPr lang="es-ES" sz="1800" b="1" dirty="0">
                <a:solidFill>
                  <a:srgbClr val="FF0000"/>
                </a:solidFill>
              </a:rPr>
              <a:t>'</a:t>
            </a:r>
            <a:r>
              <a:rPr lang="es-ES" sz="1800" b="1" dirty="0" err="1">
                <a:solidFill>
                  <a:srgbClr val="FF0000"/>
                </a:solidFill>
              </a:rPr>
              <a:t>situacion</a:t>
            </a:r>
            <a:r>
              <a:rPr lang="es-ES" sz="1800" b="1" dirty="0">
                <a:solidFill>
                  <a:srgbClr val="FF0000"/>
                </a:solidFill>
              </a:rPr>
              <a:t>' hay un desbalance en los datos encontrados </a:t>
            </a:r>
            <a:r>
              <a:rPr lang="es-ES" sz="1800" dirty="0"/>
              <a:t>(hay mayor cantidad de datos de la categoría 2).</a:t>
            </a:r>
          </a:p>
          <a:p>
            <a:pPr>
              <a:lnSpc>
                <a:spcPct val="110000"/>
              </a:lnSpc>
            </a:pPr>
            <a:r>
              <a:rPr lang="es-ES" sz="1800" dirty="0"/>
              <a:t>(2) La variable </a:t>
            </a:r>
            <a:r>
              <a:rPr lang="es-ES" sz="1800" b="1" dirty="0">
                <a:solidFill>
                  <a:srgbClr val="FF0000"/>
                </a:solidFill>
              </a:rPr>
              <a:t>'metros2'</a:t>
            </a:r>
            <a:r>
              <a:rPr lang="es-ES" sz="1800" dirty="0"/>
              <a:t> a pesar de tener una distribución normal y una correlación relevante con </a:t>
            </a:r>
            <a:r>
              <a:rPr lang="es-ES" sz="1800" b="1" dirty="0">
                <a:solidFill>
                  <a:srgbClr val="FF0000"/>
                </a:solidFill>
              </a:rPr>
              <a:t>'precios' </a:t>
            </a:r>
            <a:r>
              <a:rPr lang="es-ES" sz="1800" dirty="0"/>
              <a:t>(48% aproximadamente), sus datos </a:t>
            </a:r>
            <a:r>
              <a:rPr lang="es-ES" sz="1800" b="1" dirty="0">
                <a:solidFill>
                  <a:srgbClr val="FF0000"/>
                </a:solidFill>
              </a:rPr>
              <a:t>no describen una recta al relacionarse</a:t>
            </a:r>
            <a:r>
              <a:rPr lang="es-ES" sz="1800" dirty="0"/>
              <a:t> con 'precios'.</a:t>
            </a:r>
          </a:p>
          <a:p>
            <a:pPr>
              <a:lnSpc>
                <a:spcPct val="110000"/>
              </a:lnSpc>
            </a:pPr>
            <a:r>
              <a:rPr lang="es-ES" sz="1800" dirty="0"/>
              <a:t>(3) La gran </a:t>
            </a:r>
            <a:r>
              <a:rPr lang="es-ES" sz="1800" b="1" dirty="0">
                <a:solidFill>
                  <a:srgbClr val="FF0000"/>
                </a:solidFill>
              </a:rPr>
              <a:t>mayoría de variables </a:t>
            </a:r>
            <a:r>
              <a:rPr lang="es-ES" sz="1800" dirty="0"/>
              <a:t>que se relacionan con 'precios' </a:t>
            </a:r>
            <a:r>
              <a:rPr lang="es-ES" sz="1800" b="1" dirty="0">
                <a:solidFill>
                  <a:srgbClr val="FF0000"/>
                </a:solidFill>
              </a:rPr>
              <a:t>son  variables categóricas </a:t>
            </a:r>
            <a:r>
              <a:rPr lang="es-ES" sz="1800" dirty="0"/>
              <a:t>(excepto '</a:t>
            </a:r>
            <a:r>
              <a:rPr lang="es-ES" sz="1800" dirty="0" err="1"/>
              <a:t>anyo</a:t>
            </a:r>
            <a:r>
              <a:rPr lang="es-ES" sz="1800" dirty="0"/>
              <a:t>' y 'metros2'), haciendo complejo su relacionamiento por el desbalance existente entre categorías. </a:t>
            </a:r>
          </a:p>
          <a:p>
            <a:pPr>
              <a:lnSpc>
                <a:spcPct val="110000"/>
              </a:lnSpc>
            </a:pPr>
            <a:r>
              <a:rPr lang="es-ES" sz="1800" dirty="0"/>
              <a:t>(4) Adicionalmente las </a:t>
            </a:r>
            <a:r>
              <a:rPr lang="es-ES" sz="1800" b="1" dirty="0">
                <a:solidFill>
                  <a:srgbClr val="FF0000"/>
                </a:solidFill>
              </a:rPr>
              <a:t>correlaciones</a:t>
            </a:r>
            <a:r>
              <a:rPr lang="es-ES" sz="1800" dirty="0"/>
              <a:t> (utilizando el modelo de Pearson) mostraron </a:t>
            </a:r>
            <a:r>
              <a:rPr lang="es-ES" sz="1800" b="1" dirty="0">
                <a:solidFill>
                  <a:srgbClr val="FF0000"/>
                </a:solidFill>
              </a:rPr>
              <a:t>valores muy bajos </a:t>
            </a:r>
            <a:r>
              <a:rPr lang="es-ES" sz="1800" dirty="0"/>
              <a:t>con la </a:t>
            </a:r>
            <a:r>
              <a:rPr lang="es-ES" sz="1800" b="1" dirty="0">
                <a:solidFill>
                  <a:srgbClr val="FF0000"/>
                </a:solidFill>
              </a:rPr>
              <a:t>variable dependiente</a:t>
            </a:r>
            <a:r>
              <a:rPr lang="es-ES" sz="1800" dirty="0"/>
              <a:t>.</a:t>
            </a:r>
            <a:r>
              <a:rPr lang="en-US" sz="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6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90" y="1925053"/>
            <a:ext cx="11187925" cy="4632157"/>
          </a:xfrm>
        </p:spPr>
        <p:txBody>
          <a:bodyPr numCol="3">
            <a:noAutofit/>
          </a:bodyPr>
          <a:lstStyle/>
          <a:p>
            <a:pPr>
              <a:lnSpc>
                <a:spcPct val="110000"/>
              </a:lnSpc>
            </a:pPr>
            <a:r>
              <a:rPr lang="es-ES" sz="2400" b="1" dirty="0"/>
              <a:t>Recomendaciones:</a:t>
            </a:r>
          </a:p>
          <a:p>
            <a:pPr>
              <a:lnSpc>
                <a:spcPct val="110000"/>
              </a:lnSpc>
            </a:pPr>
            <a:r>
              <a:rPr lang="es-ES" sz="1800" dirty="0"/>
              <a:t>(i) Para obtener un modelo predictivo de los precios, se sugiere convertir la variable precios (numérica continua) en un figura categórica. Con ello, los rangos de precios se convertirían en categorías y se podría identificar un inmueble en que categoría de precios se ubica. Ya dentro de esa categoría, se podría encontrar las variables numéricas que permitan calcular el precio del inmueble. 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r>
              <a:rPr lang="es-ES" sz="1800" dirty="0"/>
              <a:t>(</a:t>
            </a:r>
            <a:r>
              <a:rPr lang="es-ES" sz="1800" dirty="0" err="1"/>
              <a:t>ii</a:t>
            </a:r>
            <a:r>
              <a:rPr lang="es-ES" sz="1800" dirty="0"/>
              <a:t>) Para mejorar este set de datos se sugiere agregar las siguientes variables:</a:t>
            </a:r>
          </a:p>
          <a:p>
            <a:r>
              <a:rPr lang="es-ES" sz="1800" dirty="0">
                <a:solidFill>
                  <a:srgbClr val="7030A0"/>
                </a:solidFill>
              </a:rPr>
              <a:t>(1) Estrato social;</a:t>
            </a:r>
          </a:p>
          <a:p>
            <a:r>
              <a:rPr lang="es-ES" sz="1800" dirty="0">
                <a:solidFill>
                  <a:srgbClr val="7030A0"/>
                </a:solidFill>
              </a:rPr>
              <a:t>(2) Es nuevo o usado;</a:t>
            </a:r>
          </a:p>
          <a:p>
            <a:r>
              <a:rPr lang="es-ES" sz="1800" dirty="0">
                <a:solidFill>
                  <a:srgbClr val="7030A0"/>
                </a:solidFill>
              </a:rPr>
              <a:t>(3) Numero de habitaciones;</a:t>
            </a:r>
          </a:p>
          <a:p>
            <a:r>
              <a:rPr lang="es-ES" sz="1800" dirty="0">
                <a:solidFill>
                  <a:srgbClr val="7030A0"/>
                </a:solidFill>
              </a:rPr>
              <a:t>(4) Costo de los servicios </a:t>
            </a:r>
            <a:r>
              <a:rPr lang="es-ES" sz="1800" dirty="0" err="1">
                <a:solidFill>
                  <a:srgbClr val="7030A0"/>
                </a:solidFill>
              </a:rPr>
              <a:t>publicos</a:t>
            </a:r>
            <a:r>
              <a:rPr lang="es-ES" sz="1800" dirty="0">
                <a:solidFill>
                  <a:srgbClr val="7030A0"/>
                </a:solidFill>
              </a:rPr>
              <a:t>;</a:t>
            </a:r>
          </a:p>
          <a:p>
            <a:r>
              <a:rPr lang="es-ES" sz="1800" dirty="0">
                <a:solidFill>
                  <a:srgbClr val="7030A0"/>
                </a:solidFill>
              </a:rPr>
              <a:t>(5) Tipo de vivienda (apartamento, casa, aparta estudio, otro);</a:t>
            </a:r>
          </a:p>
          <a:p>
            <a:r>
              <a:rPr lang="es-ES" sz="1800" dirty="0">
                <a:solidFill>
                  <a:srgbClr val="7030A0"/>
                </a:solidFill>
              </a:rPr>
              <a:t>(6) Parqueadero;</a:t>
            </a:r>
          </a:p>
          <a:p>
            <a:endParaRPr lang="es-ES" sz="1800" dirty="0"/>
          </a:p>
          <a:p>
            <a:endParaRPr lang="es-ES" sz="1800" dirty="0"/>
          </a:p>
          <a:p>
            <a:br>
              <a:rPr lang="es-ES" sz="1800" dirty="0"/>
            </a:br>
            <a:r>
              <a:rPr lang="es-ES" sz="1800" dirty="0">
                <a:solidFill>
                  <a:srgbClr val="7030A0"/>
                </a:solidFill>
              </a:rPr>
              <a:t>(7) Si tiene o no equipamiento aledaño (Centro comercial, hospital, parques, otro);</a:t>
            </a:r>
          </a:p>
          <a:p>
            <a:br>
              <a:rPr lang="es-ES" sz="1800" dirty="0">
                <a:solidFill>
                  <a:srgbClr val="7030A0"/>
                </a:solidFill>
              </a:rPr>
            </a:br>
            <a:r>
              <a:rPr lang="es-ES" sz="1800" dirty="0">
                <a:solidFill>
                  <a:srgbClr val="7030A0"/>
                </a:solidFill>
              </a:rPr>
              <a:t>(8) Si tiene o no </a:t>
            </a:r>
            <a:r>
              <a:rPr lang="es-ES" sz="1800" dirty="0" err="1">
                <a:solidFill>
                  <a:srgbClr val="7030A0"/>
                </a:solidFill>
              </a:rPr>
              <a:t>proyeccion</a:t>
            </a:r>
            <a:r>
              <a:rPr lang="es-ES" sz="1800" dirty="0">
                <a:solidFill>
                  <a:srgbClr val="7030A0"/>
                </a:solidFill>
              </a:rPr>
              <a:t> en el POT (esto </a:t>
            </a:r>
            <a:r>
              <a:rPr lang="es-ES" sz="1800" dirty="0" err="1">
                <a:solidFill>
                  <a:srgbClr val="7030A0"/>
                </a:solidFill>
              </a:rPr>
              <a:t>aplicaria</a:t>
            </a:r>
            <a:r>
              <a:rPr lang="es-ES" sz="1800" dirty="0">
                <a:solidFill>
                  <a:srgbClr val="7030A0"/>
                </a:solidFill>
              </a:rPr>
              <a:t> para el caso colombiano);</a:t>
            </a:r>
          </a:p>
          <a:p>
            <a:br>
              <a:rPr lang="es-ES" sz="1800" dirty="0">
                <a:solidFill>
                  <a:srgbClr val="7030A0"/>
                </a:solidFill>
              </a:rPr>
            </a:br>
            <a:r>
              <a:rPr lang="es-ES" sz="1800" dirty="0">
                <a:solidFill>
                  <a:srgbClr val="7030A0"/>
                </a:solidFill>
              </a:rPr>
              <a:t>(9) Si es una unidad residencial;</a:t>
            </a:r>
          </a:p>
          <a:p>
            <a:br>
              <a:rPr lang="es-ES" sz="1800" dirty="0"/>
            </a:br>
            <a:endParaRPr lang="es-ES" sz="1800" dirty="0"/>
          </a:p>
          <a:p>
            <a:pPr>
              <a:lnSpc>
                <a:spcPct val="110000"/>
              </a:lnSpc>
            </a:pPr>
            <a:endParaRPr lang="es-ES" sz="1800" dirty="0"/>
          </a:p>
          <a:p>
            <a:pPr>
              <a:lnSpc>
                <a:spcPct val="110000"/>
              </a:lnSpc>
            </a:pPr>
            <a:endParaRPr lang="es-ES" sz="1800" dirty="0"/>
          </a:p>
          <a:p>
            <a:pPr>
              <a:lnSpc>
                <a:spcPct val="110000"/>
              </a:lnSpc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5275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2EA6-D1BC-3843-E7ED-7FC3838D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2: Web </a:t>
            </a:r>
            <a:r>
              <a:rPr lang="es-CO" dirty="0" err="1"/>
              <a:t>Scrapping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8BFC-571D-E3D4-777B-B253BB7E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510398" cy="4023360"/>
          </a:xfrm>
        </p:spPr>
        <p:txBody>
          <a:bodyPr/>
          <a:lstStyle/>
          <a:p>
            <a:r>
              <a:rPr lang="es-CO" dirty="0"/>
              <a:t>(1) Librerías</a:t>
            </a:r>
          </a:p>
          <a:p>
            <a:r>
              <a:rPr lang="es-CO" dirty="0"/>
              <a:t>(2) Extracción del texto</a:t>
            </a:r>
          </a:p>
          <a:p>
            <a:r>
              <a:rPr lang="es-CO" dirty="0"/>
              <a:t>(3) Validación del texto</a:t>
            </a:r>
          </a:p>
          <a:p>
            <a:r>
              <a:rPr lang="es-CO" dirty="0"/>
              <a:t>(4) Función para contar ocurrencias</a:t>
            </a:r>
          </a:p>
          <a:p>
            <a:r>
              <a:rPr lang="es-CO" dirty="0"/>
              <a:t>(5) Diccionario de palabras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85FCB-2846-8D9A-2C7E-CA8ECBD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484"/>
            <a:ext cx="3400925" cy="3503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15D48-CF59-6FB6-0CEC-421B72CCFD71}"/>
              </a:ext>
            </a:extLst>
          </p:cNvPr>
          <p:cNvSpPr txBox="1"/>
          <p:nvPr/>
        </p:nvSpPr>
        <p:spPr>
          <a:xfrm>
            <a:off x="1191126" y="5934670"/>
            <a:ext cx="102845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Nota: Este conteo de palabras se debe pulir, para que no cuente casos como 'felices,' como una palabra.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B0D98-BB23-5CFF-DC39-00AB9811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02" y="1952484"/>
            <a:ext cx="754371" cy="35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6AF4-A013-E3F9-8D45-2DF4E9F3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3: Correo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1218F-47B8-8C16-3CC9-3D7ACE06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34" y="1876285"/>
            <a:ext cx="7099534" cy="45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9DDFF-E212-4592-3AE9-AA335E0B6FCB}"/>
              </a:ext>
            </a:extLst>
          </p:cNvPr>
          <p:cNvSpPr/>
          <p:nvPr/>
        </p:nvSpPr>
        <p:spPr>
          <a:xfrm>
            <a:off x="2619575" y="2235948"/>
            <a:ext cx="738599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Muchas Gracias!!!</a:t>
            </a:r>
          </a:p>
          <a:p>
            <a:pPr algn="ctr"/>
            <a:r>
              <a:rPr lang="es-CO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Preguntas?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91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533-FE53-7F1D-5F93-C682FCE7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90871" cy="4023360"/>
          </a:xfrm>
        </p:spPr>
        <p:txBody>
          <a:bodyPr/>
          <a:lstStyle/>
          <a:p>
            <a:r>
              <a:rPr lang="es-CO" dirty="0"/>
              <a:t>Secciones: </a:t>
            </a:r>
          </a:p>
          <a:p>
            <a:pPr algn="just">
              <a:lnSpc>
                <a:spcPct val="150000"/>
              </a:lnSpc>
            </a:pPr>
            <a:r>
              <a:rPr lang="es-CO" dirty="0"/>
              <a:t>Dividimos el proyecto en secciones para poder documentarlo de una manera amigable y que pudiera ser revisado de manera práctica.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2A165-0114-0C47-B8CA-EC3DA999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328" y="2084832"/>
            <a:ext cx="3547872" cy="44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7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b="1" dirty="0"/>
              <a:t>Librerías:</a:t>
            </a:r>
          </a:p>
          <a:p>
            <a:r>
              <a:rPr lang="es-CO" dirty="0"/>
              <a:t>(1) Pandas: Para manejo de Data </a:t>
            </a:r>
            <a:r>
              <a:rPr lang="es-CO" dirty="0" err="1"/>
              <a:t>Frames</a:t>
            </a:r>
            <a:r>
              <a:rPr lang="es-CO" dirty="0"/>
              <a:t>;</a:t>
            </a:r>
          </a:p>
          <a:p>
            <a:r>
              <a:rPr lang="es-CO" dirty="0"/>
              <a:t>(2) </a:t>
            </a:r>
            <a:r>
              <a:rPr lang="es-CO" dirty="0" err="1"/>
              <a:t>Numpy</a:t>
            </a:r>
            <a:r>
              <a:rPr lang="es-CO" dirty="0"/>
              <a:t>: Para manejo de </a:t>
            </a:r>
            <a:r>
              <a:rPr lang="es-CO" dirty="0" err="1"/>
              <a:t>Arrays</a:t>
            </a:r>
            <a:r>
              <a:rPr lang="es-CO" dirty="0"/>
              <a:t>;</a:t>
            </a:r>
          </a:p>
          <a:p>
            <a:r>
              <a:rPr lang="es-CO" dirty="0"/>
              <a:t>(3) </a:t>
            </a:r>
            <a:r>
              <a:rPr lang="es-CO" dirty="0" err="1"/>
              <a:t>Matplotlib</a:t>
            </a:r>
            <a:r>
              <a:rPr lang="es-CO" dirty="0"/>
              <a:t>: Para graficas básicas; </a:t>
            </a:r>
          </a:p>
          <a:p>
            <a:r>
              <a:rPr lang="es-CO" dirty="0"/>
              <a:t>(4) </a:t>
            </a:r>
            <a:r>
              <a:rPr lang="es-CO" dirty="0" err="1"/>
              <a:t>Statsmodel</a:t>
            </a:r>
            <a:r>
              <a:rPr lang="es-CO" dirty="0"/>
              <a:t>: Para computo de PCA;</a:t>
            </a:r>
          </a:p>
          <a:p>
            <a:r>
              <a:rPr lang="es-CO" dirty="0"/>
              <a:t>(5) </a:t>
            </a:r>
            <a:r>
              <a:rPr lang="es-CO" dirty="0" err="1"/>
              <a:t>Scikitlearn</a:t>
            </a:r>
            <a:r>
              <a:rPr lang="es-CO" dirty="0"/>
              <a:t>: escalado estándar, </a:t>
            </a:r>
            <a:r>
              <a:rPr lang="es-CO" dirty="0" err="1"/>
              <a:t>cross</a:t>
            </a:r>
            <a:r>
              <a:rPr lang="es-CO" dirty="0"/>
              <a:t> </a:t>
            </a:r>
            <a:r>
              <a:rPr lang="es-CO" dirty="0" err="1"/>
              <a:t>validation</a:t>
            </a:r>
            <a:r>
              <a:rPr lang="es-CO" dirty="0"/>
              <a:t>, Linear </a:t>
            </a:r>
            <a:r>
              <a:rPr lang="es-CO" dirty="0" err="1"/>
              <a:t>regression</a:t>
            </a:r>
            <a:r>
              <a:rPr lang="es-CO" dirty="0"/>
              <a:t>, Ridge, Lasso, SVM;</a:t>
            </a:r>
          </a:p>
          <a:p>
            <a:r>
              <a:rPr lang="es-CO" dirty="0"/>
              <a:t>(6) </a:t>
            </a:r>
            <a:r>
              <a:rPr lang="es-CO" dirty="0" err="1"/>
              <a:t>Pyearth</a:t>
            </a:r>
            <a:r>
              <a:rPr lang="es-CO" dirty="0"/>
              <a:t>: </a:t>
            </a:r>
            <a:r>
              <a:rPr lang="es-CO" dirty="0" err="1"/>
              <a:t>Regresion</a:t>
            </a:r>
            <a:r>
              <a:rPr lang="es-CO" dirty="0"/>
              <a:t> No</a:t>
            </a:r>
            <a:r>
              <a:rPr lang="en-US" dirty="0"/>
              <a:t>-</a:t>
            </a:r>
            <a:r>
              <a:rPr lang="es-CO" dirty="0"/>
              <a:t>lineal.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900989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Info General de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Datos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E5B32-093F-2A2E-081B-E23BB696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19" y="2473799"/>
            <a:ext cx="3210032" cy="4109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09149-AE36-D346-A3B6-1FB52C05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125" y="2493160"/>
            <a:ext cx="3334570" cy="4129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9A92CC-9802-E08D-E35E-481C2C0267A4}"/>
              </a:ext>
            </a:extLst>
          </p:cNvPr>
          <p:cNvSpPr/>
          <p:nvPr/>
        </p:nvSpPr>
        <p:spPr>
          <a:xfrm>
            <a:off x="2376419" y="4154905"/>
            <a:ext cx="430949" cy="1957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E2BE0A-5B0E-2257-7B49-2F0FB59F2446}"/>
              </a:ext>
            </a:extLst>
          </p:cNvPr>
          <p:cNvSpPr/>
          <p:nvPr/>
        </p:nvSpPr>
        <p:spPr>
          <a:xfrm>
            <a:off x="6812061" y="4154905"/>
            <a:ext cx="430949" cy="1957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900989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Descripci</a:t>
            </a:r>
            <a:r>
              <a:rPr lang="es-CO" sz="2400" b="1" dirty="0" err="1"/>
              <a:t>ón</a:t>
            </a:r>
            <a:r>
              <a:rPr lang="es-CO" sz="2400" b="1" dirty="0"/>
              <a:t> Estadística de los Datos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5720F-536C-4A25-8ADD-A44DDF62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13" y="2814416"/>
            <a:ext cx="9426066" cy="34583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2D6A54-7A90-6F70-DDA4-33A6B9920930}"/>
              </a:ext>
            </a:extLst>
          </p:cNvPr>
          <p:cNvSpPr/>
          <p:nvPr/>
        </p:nvSpPr>
        <p:spPr>
          <a:xfrm>
            <a:off x="1915914" y="3585411"/>
            <a:ext cx="9426066" cy="661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900989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Descripci</a:t>
            </a:r>
            <a:r>
              <a:rPr lang="es-CO" sz="2400" b="1" dirty="0" err="1"/>
              <a:t>ón</a:t>
            </a:r>
            <a:r>
              <a:rPr lang="es-CO" sz="2400" b="1" dirty="0"/>
              <a:t> Estadística de los Datos</a:t>
            </a:r>
            <a:r>
              <a:rPr lang="en-US" sz="2400" b="1" dirty="0"/>
              <a:t>: </a:t>
            </a:r>
            <a:r>
              <a:rPr lang="en-US" sz="2400" b="1" dirty="0" err="1"/>
              <a:t>Asimetría</a:t>
            </a:r>
            <a:r>
              <a:rPr lang="en-US" sz="2400" b="1" dirty="0"/>
              <a:t> y Kurtosis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F9BDD-F3E6-5512-9C47-7DB328A86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80" y="2885434"/>
            <a:ext cx="2835353" cy="3488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E1DA40-1BB3-83E7-FE3C-913A6625839B}"/>
              </a:ext>
            </a:extLst>
          </p:cNvPr>
          <p:cNvSpPr txBox="1"/>
          <p:nvPr/>
        </p:nvSpPr>
        <p:spPr>
          <a:xfrm>
            <a:off x="2743768" y="2423769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Asimetría</a:t>
            </a:r>
            <a:endParaRPr lang="en-US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C8C250-6921-1DE3-0A99-6CF426A71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791" y="2885434"/>
            <a:ext cx="3136229" cy="3521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605B46-44C3-39D9-8CC3-366798F898BD}"/>
              </a:ext>
            </a:extLst>
          </p:cNvPr>
          <p:cNvSpPr txBox="1"/>
          <p:nvPr/>
        </p:nvSpPr>
        <p:spPr>
          <a:xfrm>
            <a:off x="7637217" y="2423768"/>
            <a:ext cx="1232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/>
              <a:t>Kurtosis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513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900989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Descripci</a:t>
            </a:r>
            <a:r>
              <a:rPr lang="es-CO" sz="2400" b="1" dirty="0" err="1"/>
              <a:t>ón</a:t>
            </a:r>
            <a:r>
              <a:rPr lang="es-CO" sz="2400" b="1" dirty="0"/>
              <a:t> Estadística de los Datos</a:t>
            </a:r>
            <a:r>
              <a:rPr lang="en-US" sz="2400" b="1" dirty="0"/>
              <a:t>: </a:t>
            </a:r>
            <a:r>
              <a:rPr lang="en-US" sz="2400" b="1" dirty="0" err="1"/>
              <a:t>Distribución</a:t>
            </a:r>
            <a:endParaRPr lang="en-US" sz="2400" b="1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FAC69-AF08-160C-5849-763864BC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6" y="2492917"/>
            <a:ext cx="5777674" cy="4023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9D3BF-7ACD-8EE9-C2E8-0F3E00AB6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00" y="2548422"/>
            <a:ext cx="5592897" cy="37243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8D7AFE-06FC-B3C7-3FF1-6BA813F287E3}"/>
              </a:ext>
            </a:extLst>
          </p:cNvPr>
          <p:cNvSpPr/>
          <p:nvPr/>
        </p:nvSpPr>
        <p:spPr>
          <a:xfrm>
            <a:off x="1371599" y="2548421"/>
            <a:ext cx="794085" cy="55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358B8-9503-32E8-5690-B6C9191DBEB7}"/>
              </a:ext>
            </a:extLst>
          </p:cNvPr>
          <p:cNvSpPr txBox="1"/>
          <p:nvPr/>
        </p:nvSpPr>
        <p:spPr>
          <a:xfrm>
            <a:off x="8363704" y="2179089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Precios vs. metros2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270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900989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Descripci</a:t>
            </a:r>
            <a:r>
              <a:rPr lang="es-CO" sz="2400" b="1" dirty="0" err="1"/>
              <a:t>ón</a:t>
            </a:r>
            <a:r>
              <a:rPr lang="es-CO" sz="2400" b="1" dirty="0"/>
              <a:t> Estadística de los Datos</a:t>
            </a:r>
            <a:r>
              <a:rPr lang="en-US" sz="2400" b="1" dirty="0"/>
              <a:t>: </a:t>
            </a:r>
            <a:r>
              <a:rPr lang="en-US" sz="2400" b="1" dirty="0" err="1"/>
              <a:t>Correlación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0CF18-281C-2651-F08B-FE38B65E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16" y="2480153"/>
            <a:ext cx="5611168" cy="40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160D-7B9B-B74A-7A45-FA0D421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 1: Modelo Matemático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E879-5A6A-9713-70F5-8AB3D457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9" y="1900989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Descripci</a:t>
            </a:r>
            <a:r>
              <a:rPr lang="es-CO" sz="2400" b="1" dirty="0" err="1"/>
              <a:t>ón</a:t>
            </a:r>
            <a:r>
              <a:rPr lang="es-CO" sz="2400" b="1" dirty="0"/>
              <a:t> Estadística de los Datos</a:t>
            </a:r>
            <a:r>
              <a:rPr lang="en-US" sz="2400" b="1" dirty="0"/>
              <a:t>: PCA</a:t>
            </a:r>
          </a:p>
          <a:p>
            <a:endParaRPr lang="en-US" sz="2400" b="1" dirty="0"/>
          </a:p>
          <a:p>
            <a:r>
              <a:rPr lang="en-US" sz="24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633270-93A0-C619-6110-EBFECCC0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48" y="2603062"/>
            <a:ext cx="5477904" cy="38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</TotalTime>
  <Words>1731</Words>
  <Application>Microsoft Office PowerPoint</Application>
  <PresentationFormat>Widescreen</PresentationFormat>
  <Paragraphs>124</Paragraphs>
  <Slides>15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Informe TéCnico</vt:lpstr>
      <vt:lpstr>Parte 1: Modelo Matemático</vt:lpstr>
      <vt:lpstr>Parte 1: Modelo Matemático</vt:lpstr>
      <vt:lpstr>Parte 1: Modelo Matemático</vt:lpstr>
      <vt:lpstr>Parte 1: Modelo Matemático</vt:lpstr>
      <vt:lpstr>Parte 1: Modelo Matemático</vt:lpstr>
      <vt:lpstr>Parte 1: Modelo Matemático</vt:lpstr>
      <vt:lpstr>Parte 1: Modelo Matemático</vt:lpstr>
      <vt:lpstr>Parte 1: Modelo Matemático</vt:lpstr>
      <vt:lpstr>Parte 1: Modelo Matemático</vt:lpstr>
      <vt:lpstr>Parte 1: Modelo Matemático</vt:lpstr>
      <vt:lpstr>Parte 1: Modelo Matemático</vt:lpstr>
      <vt:lpstr>Parte 2: Web Scrapping</vt:lpstr>
      <vt:lpstr>Parte 3: Correo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TéCnico</dc:title>
  <dc:creator>Luis Miguel Caicedo Jimenez</dc:creator>
  <cp:lastModifiedBy>Luis Miguel Caicedo Jimenez</cp:lastModifiedBy>
  <cp:revision>7</cp:revision>
  <dcterms:created xsi:type="dcterms:W3CDTF">2022-09-27T11:34:38Z</dcterms:created>
  <dcterms:modified xsi:type="dcterms:W3CDTF">2022-09-27T13:23:28Z</dcterms:modified>
</cp:coreProperties>
</file>