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embeddedFontLst>
    <p:embeddedFont>
      <p:font typeface="Franklin Gothic"/>
      <p:bold r:id="rId30"/>
    </p:embeddedFon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regular.fntdata"/><Relationship Id="rId30" Type="http://schemas.openxmlformats.org/officeDocument/2006/relationships/font" Target="fonts/FranklinGothic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Confirm a local version of ArchivesSpace is running, and tabs are open in a browser for github.com/archivesspace and github.com/lorawoodford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everyone make sure their local version will start up (and they know how to do that)</a:t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Spacing in a yml file is very important - always have 2 space indentation from the previous line to keep it in the current hierarchy. Remove 2 spaces at a time to move back up the hierarchy.</a:t>
            </a:r>
            <a:endParaRPr/>
          </a:p>
        </p:txBody>
      </p:sp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102085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31020857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10208578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1020857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310208578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1020857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310208578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10208578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310208578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10208578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10208578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310208578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10208578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310208578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After installing the plugin code, you will need to restart ArchivesSpace</a:t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dc66db73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dc66db7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ddc66db7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dc66db73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dc66db7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ddc66db7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dc66db73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dc66db7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ddc66db7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mp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3400" y="5791200"/>
            <a:ext cx="48006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6096000"/>
            <a:ext cx="2657330" cy="61761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816225"/>
            <a:ext cx="6781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4419600"/>
            <a:ext cx="6781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3968750" cy="92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 rot="5400000">
            <a:off x="2362200" y="-304800"/>
            <a:ext cx="441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hart" type="txAndChart">
  <p:cSld name="TEXT_AND_CHAR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/>
          <p:nvPr>
            <p:ph idx="2" type="chart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hart and Text" type="chartAndTx">
  <p:cSld name="CHART_AND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62" name="Google Shape;62;p15"/>
          <p:cNvSpPr/>
          <p:nvPr>
            <p:ph idx="2" type="chart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69BE28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9BE28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69BE28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9BE28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69BE28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69BE28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69BE28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69BE28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27A9E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7A9E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69BE2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69BE2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69BE2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69BE2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9BE28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7A9E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7A9E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7A9E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7A9E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69BE2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69BE2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69BE2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69BE2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46" name="Google Shape;4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7A9E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7A9E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7A9E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7A9E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69BE2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69BE2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69BE2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69BE2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mp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43400" y="5791200"/>
            <a:ext cx="48006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24600" y="6096000"/>
            <a:ext cx="2657330" cy="61761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2776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69BE28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.png"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05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lorawoodford/custom-marc-exporter/blob/master/README.m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lorawoodford/custom-marc-export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lorawoodford/autogenerate-doid/tree/master/schema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lorawoodford/autogenerate-doi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youtube.com/watch?v=hWP430Q5EWM" TargetMode="External"/><Relationship Id="rId11" Type="http://schemas.openxmlformats.org/officeDocument/2006/relationships/hyperlink" Target="http://archival-integration.blogspot.com/2015/07/archivesspace-donor-details-plugin.html" TargetMode="External"/><Relationship Id="rId22" Type="http://schemas.openxmlformats.org/officeDocument/2006/relationships/hyperlink" Target="https://library.osu.edu/blogs/it/category/archivesspace/" TargetMode="External"/><Relationship Id="rId10" Type="http://schemas.openxmlformats.org/officeDocument/2006/relationships/hyperlink" Target="http://archival-integration.blogspot.com/2015/07/archivesspace-donor-details-plugin.html" TargetMode="External"/><Relationship Id="rId21" Type="http://schemas.openxmlformats.org/officeDocument/2006/relationships/hyperlink" Target="https://archivesspace.atlassian.net/wiki/spaces/ADC/pages/349995159/Turning+an+ArchivesSpace+Plugin+into+Core+Code" TargetMode="External"/><Relationship Id="rId13" Type="http://schemas.openxmlformats.org/officeDocument/2006/relationships/hyperlink" Target="https://guides.nyu.edu/archivesspace/development" TargetMode="External"/><Relationship Id="rId12" Type="http://schemas.openxmlformats.org/officeDocument/2006/relationships/hyperlink" Target="https://guides.nyu.edu/archivesspace/developmen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archivesspace/archivesspace/blob/master/plugins/PLUGINS_README.md" TargetMode="External"/><Relationship Id="rId4" Type="http://schemas.openxmlformats.org/officeDocument/2006/relationships/hyperlink" Target="https://archivesspace.atlassian.net/wiki/spaces/ADC/pages/17137734/Plugins+and+Scripts" TargetMode="External"/><Relationship Id="rId9" Type="http://schemas.openxmlformats.org/officeDocument/2006/relationships/hyperlink" Target="http://libraryblogs.is.ed.ac.uk/librarylabs/tag/archivesspace/" TargetMode="External"/><Relationship Id="rId15" Type="http://schemas.openxmlformats.org/officeDocument/2006/relationships/hyperlink" Target="https://blogs.library.duke.edu/bitstreams/2016/09/21/archivesspace-api-fun/" TargetMode="External"/><Relationship Id="rId14" Type="http://schemas.openxmlformats.org/officeDocument/2006/relationships/hyperlink" Target="https://blogs.library.duke.edu/bitstreams/2016/09/21/archivesspace-api-fun/" TargetMode="External"/><Relationship Id="rId17" Type="http://schemas.openxmlformats.org/officeDocument/2006/relationships/hyperlink" Target="https://blogs.harvard.edu/archivaldescription/2017/01/26/spreadsheet_to_ead_to_as/" TargetMode="External"/><Relationship Id="rId16" Type="http://schemas.openxmlformats.org/officeDocument/2006/relationships/hyperlink" Target="https://blogs.harvard.edu/archivaldescription/2017/01/26/spreadsheet_to_ead_to_as/" TargetMode="External"/><Relationship Id="rId5" Type="http://schemas.openxmlformats.org/officeDocument/2006/relationships/hyperlink" Target="https://archivesspace.atlassian.net/wiki/spaces/ADC/pages/17137734/Plugins+and+Scripts" TargetMode="External"/><Relationship Id="rId19" Type="http://schemas.openxmlformats.org/officeDocument/2006/relationships/hyperlink" Target="https://library.osu.edu/blogs/it/category/archivesspace/" TargetMode="External"/><Relationship Id="rId6" Type="http://schemas.openxmlformats.org/officeDocument/2006/relationships/hyperlink" Target="http://campuspress.yale.edu/yalearchivesspace/category/what-archivesspace-does/" TargetMode="External"/><Relationship Id="rId18" Type="http://schemas.openxmlformats.org/officeDocument/2006/relationships/hyperlink" Target="https://rubyexample.com/user/djpillen" TargetMode="External"/><Relationship Id="rId7" Type="http://schemas.openxmlformats.org/officeDocument/2006/relationships/hyperlink" Target="http://campuspress.yale.edu/yalearchivesspace/category/what-archivesspace-does/" TargetMode="External"/><Relationship Id="rId8" Type="http://schemas.openxmlformats.org/officeDocument/2006/relationships/hyperlink" Target="http://libraryblogs.is.ed.ac.uk/librarylabs/tag/archivesspace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laney.mcglohon@lyrasis.org" TargetMode="External"/><Relationship Id="rId4" Type="http://schemas.openxmlformats.org/officeDocument/2006/relationships/hyperlink" Target="mailto:lora.woodford@lyrasis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chivesspace.atlassian.net/browse/AR-118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685800" y="2816225"/>
            <a:ext cx="6781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Plug-ins for ArchivesSpace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685800" y="4419600"/>
            <a:ext cx="6781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Laney McGlohon</a:t>
            </a:r>
            <a:endParaRPr/>
          </a:p>
          <a:p>
            <a:pPr indent="0" lvl="0" marL="0" marR="0" rtl="0" algn="r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Lora Woodford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•"/>
            </a:pPr>
            <a:r>
              <a:rPr lang="en-US" sz="2800"/>
              <a:t>Customizing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/>
              <a:t>Field and Option Labels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•"/>
            </a:pPr>
            <a:r>
              <a:rPr lang="en-US" sz="2800"/>
              <a:t>Customizing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Branding Image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</a:t>
            </a:r>
            <a:r>
              <a:rPr lang="en-US" sz="2800"/>
              <a:t>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Branding Image </a:t>
            </a:r>
            <a:r>
              <a:rPr lang="en-US" sz="2800"/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 Right to Left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•"/>
            </a:pPr>
            <a:r>
              <a:rPr lang="en-US" sz="2800"/>
              <a:t>Customizing MARC Exporter</a:t>
            </a:r>
            <a:endParaRPr sz="2800"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Char char="•"/>
            </a:pPr>
            <a:r>
              <a:rPr lang="en-US" sz="2800"/>
              <a:t>Autogenerating Digital Object Identifier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Customizing Field and Option Labels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override some part of a locale file for the staff interface, you can just add the following structure to the local plug-in:</a:t>
            </a:r>
            <a:endParaRPr/>
          </a:p>
          <a:p>
            <a:pPr indent="0" lvl="2" marL="8001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plugins/local/frontend/locales/en.yml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8001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to change the text in the become-user pull-down entry, put this in the en.yml file mentioned above: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8001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en: 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8001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navbar:</a:t>
            </a:r>
            <a:endParaRPr/>
          </a:p>
          <a:p>
            <a:pPr indent="0" lvl="2" marL="8001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become-user: Become Another User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80010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Courier New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</a:pPr>
            <a:r>
              <a:rPr lang="en-US" sz="1800"/>
              <a:t>Restart ArchivesSpace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Customizing Field and Option Labels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8229600" cy="231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" y="3733800"/>
            <a:ext cx="8229601" cy="229010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/>
          <p:nvPr/>
        </p:nvSpPr>
        <p:spPr>
          <a:xfrm>
            <a:off x="6705600" y="2057400"/>
            <a:ext cx="990600" cy="304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6781800" y="4524272"/>
            <a:ext cx="1143000" cy="27632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/>
              <a:t>ustomizing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Branding Image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change the branding image,</a:t>
            </a:r>
            <a:endParaRPr/>
          </a:p>
          <a:p>
            <a: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plugins/local/public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directory, add a new directory called assets and put the branding image in there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</a:pPr>
            <a:r>
              <a:rPr lang="en-US" sz="2400"/>
              <a:t>Modify the config.rb file by setting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AppConfig[:pui_branding_img]</a:t>
            </a:r>
            <a:r>
              <a:rPr lang="en-US" sz="2400"/>
              <a:t> equal to the name of the branding image in the assets directory – eg.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AppConfig[:pui_branding_img] =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my_branding_image.png'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Char char="•"/>
            </a:pPr>
            <a:r>
              <a:rPr lang="en-US" sz="2400"/>
              <a:t>Restart ArchivesSpace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</a:t>
            </a:r>
            <a:r>
              <a:rPr lang="en-US"/>
              <a:t>ing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Branding Image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Right to Left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57200" y="1524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placement of the branding image is handled by 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public/app/views/shared/_header.html.erb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file, so in order to change the position from right to left, the file needs to be overridden in a plug-in.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contents of the core code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public/app/views/shared/_header.html.erb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is:</a:t>
            </a:r>
            <a:endParaRPr/>
          </a:p>
          <a:p>
            <a:pPr indent="457200" lvl="1" marL="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&lt;section  id="header"&gt;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&lt;div class="row"&gt;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 class="col-sm-9 h1"&gt;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&lt;% unless request.original_fullpath == '/' %&gt;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&lt;a title="&lt;%=t('brand.title_link_text') %&gt;" 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href="&lt;%= AppConfig[:public_proxy_url] %&gt;"&gt;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&lt;% end %&gt;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&lt;%= t('brand.title') %&gt;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&lt;% unless request.original_fullpath == '/' %&gt;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&lt;/a&gt;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&lt;% end %&gt;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 class="col-sm-3 hidden-xs"&gt;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&lt;img class="logo" src="&lt;%= asset_url(AppConfig[:pui_branding_img]) %&gt;" alt="" /&gt;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&lt;/div&gt;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&lt;/section&gt;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626175" y="4278875"/>
            <a:ext cx="322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</a:t>
            </a:r>
            <a:endParaRPr b="1"/>
          </a:p>
        </p:txBody>
      </p:sp>
      <p:sp>
        <p:nvSpPr>
          <p:cNvPr id="158" name="Google Shape;158;p29"/>
          <p:cNvSpPr txBox="1"/>
          <p:nvPr/>
        </p:nvSpPr>
        <p:spPr>
          <a:xfrm>
            <a:off x="626175" y="5574275"/>
            <a:ext cx="322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</a:t>
            </a:r>
            <a:endParaRPr b="1"/>
          </a:p>
        </p:txBody>
      </p:sp>
      <p:sp>
        <p:nvSpPr>
          <p:cNvPr id="159" name="Google Shape;159;p29"/>
          <p:cNvSpPr/>
          <p:nvPr/>
        </p:nvSpPr>
        <p:spPr>
          <a:xfrm>
            <a:off x="986300" y="3544525"/>
            <a:ext cx="239700" cy="17976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0" name="Google Shape;160;p29"/>
          <p:cNvSpPr/>
          <p:nvPr/>
        </p:nvSpPr>
        <p:spPr>
          <a:xfrm>
            <a:off x="986300" y="5535550"/>
            <a:ext cx="202800" cy="4332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</a:t>
            </a:r>
            <a:r>
              <a:rPr lang="en-US"/>
              <a:t>ing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Branding Image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Right to Left (2)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457200" y="15240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plugins/local/public/views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directory, add a new directory called shared and create a file called “_header.html.erb” there.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this snippet to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plugins/local/public/views/shared/_header.html.erb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file:</a:t>
            </a:r>
            <a:endParaRPr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&lt;section  id="header"&gt;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&lt;div class="row"&gt;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 class="col-sm-2 hidden-xs"&gt;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&lt;img class="logo" src="&lt;%= asset_url(AppConfig[:pui_branding_img]) %&gt;" alt="" /&gt;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 class="col-sm-9 h1"&gt;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&lt;% unless request.original_fullpath == '/' %&gt;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&lt;a title="&lt;%=t('brand.title_link_text') %&gt;" 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href="&lt;%= AppConfig[:public_proxy_url] %&gt;"&gt;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&lt;% end %&gt;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&lt;%= t('brand.title') %&gt;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&lt;% unless request.original_fullpath == '/' %&gt;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&lt;/a&gt;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&lt;% end %&gt;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&lt;/div&gt;</a:t>
            </a:r>
            <a:endParaRPr sz="1100"/>
          </a:p>
          <a:p>
            <a:pPr indent="0" lvl="1" marL="400050" marR="0" rtl="0" algn="l">
              <a:spcBef>
                <a:spcPts val="240"/>
              </a:spcBef>
              <a:spcAft>
                <a:spcPts val="0"/>
              </a:spcAft>
              <a:buClr>
                <a:srgbClr val="27A9E2"/>
              </a:buClr>
              <a:buSzPts val="12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&lt;/section&gt;</a:t>
            </a:r>
            <a:endParaRPr sz="1100"/>
          </a:p>
        </p:txBody>
      </p:sp>
      <p:sp>
        <p:nvSpPr>
          <p:cNvPr id="167" name="Google Shape;167;p30"/>
          <p:cNvSpPr txBox="1"/>
          <p:nvPr/>
        </p:nvSpPr>
        <p:spPr>
          <a:xfrm>
            <a:off x="672275" y="4621775"/>
            <a:ext cx="29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</a:t>
            </a:r>
            <a:endParaRPr b="1"/>
          </a:p>
        </p:txBody>
      </p:sp>
      <p:sp>
        <p:nvSpPr>
          <p:cNvPr id="168" name="Google Shape;168;p30"/>
          <p:cNvSpPr txBox="1"/>
          <p:nvPr/>
        </p:nvSpPr>
        <p:spPr>
          <a:xfrm>
            <a:off x="672275" y="3326375"/>
            <a:ext cx="29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</a:t>
            </a:r>
            <a:endParaRPr b="1"/>
          </a:p>
        </p:txBody>
      </p:sp>
      <p:sp>
        <p:nvSpPr>
          <p:cNvPr id="169" name="Google Shape;169;p30"/>
          <p:cNvSpPr/>
          <p:nvPr/>
        </p:nvSpPr>
        <p:spPr>
          <a:xfrm>
            <a:off x="1096900" y="3355250"/>
            <a:ext cx="119700" cy="4518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1087825" y="3972850"/>
            <a:ext cx="119700" cy="1815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</a:t>
            </a:r>
            <a:r>
              <a:rPr lang="en-US"/>
              <a:t>ing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Branding Image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Right to Left (3)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457200" y="1600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what did this change do?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swapped the order of the two &lt;div&gt; tags in the erb file. By putting the &lt;div&gt; that handles the branding image before the &lt;div&gt; that handles the text that displays, the columns where these &lt;div&gt; tags are rendered are rearranged.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</a:pPr>
            <a:r>
              <a:rPr lang="en-US" sz="2400"/>
              <a:t>Don’t forget to restart ArchivesSpace to be able to see the change!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</a:t>
            </a:r>
            <a:r>
              <a:rPr lang="en-US"/>
              <a:t>ing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Branding Image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Right to Left (4)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978" y="1600200"/>
            <a:ext cx="6858000" cy="237586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581400"/>
            <a:ext cx="6858000" cy="239888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Customizing MARC Exporter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</a:pPr>
            <a:r>
              <a:rPr lang="en-US" sz="1800"/>
              <a:t>Exporters packaged with the application are necessarily non-specific in nature</a:t>
            </a:r>
            <a:endParaRPr sz="18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</a:pPr>
            <a:r>
              <a:rPr lang="en-US" sz="1800"/>
              <a:t>Exporters can be customized by </a:t>
            </a:r>
            <a:r>
              <a:rPr i="1" lang="en-US" sz="1800"/>
              <a:t>overriding </a:t>
            </a:r>
            <a:r>
              <a:rPr lang="en-US" sz="1800"/>
              <a:t>the defaults set in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backend/app/exporters/models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Courier New"/>
              <a:buChar char="•"/>
            </a:pPr>
            <a:r>
              <a:rPr lang="en-US" sz="1800"/>
              <a:t>Create a plugin with custom settings with the following two files: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09550" lvl="1" marL="74295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–"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backend/model/custom-marc21-overrides.rb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09550" lvl="1" marL="74295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–"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backend/model/utils-marc-overrides.rb</a:t>
            </a:r>
            <a:endParaRPr sz="18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Courier New"/>
              <a:buChar char="•"/>
            </a:pPr>
            <a:r>
              <a:rPr lang="en-US" sz="1800"/>
              <a:t>Copy the existing relevant exporter model from the core code and use it as your guide as you make overrides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Delete out any block you’re not changing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Leave in and alter any blocks you are changing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Pro-tip: Comments are your friends.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</a:pPr>
            <a:r>
              <a:rPr lang="en-US" sz="1800"/>
              <a:t>You can see what has been changed in the MARC exporter we’re using here in the plug-in’s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README.md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Customizing MARC Exporter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457200" y="1600200"/>
            <a:ext cx="8229600" cy="47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Go</a:t>
            </a:r>
            <a:r>
              <a:rPr lang="en-US" sz="3000"/>
              <a:t> to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https://github.com/lorawoodford/custom-marc-exporter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Navigate to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archivesspace/plugins</a:t>
            </a:r>
            <a:r>
              <a:rPr lang="en-US" sz="3000"/>
              <a:t> and either git clone or download and unzip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custom-marc-exporter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Add ‘custom-marc-exporter’ to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config/config.rb</a:t>
            </a:r>
            <a:r>
              <a:rPr lang="en-US" sz="3000"/>
              <a:t> under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AppConfig[:plugins]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Restart ArchivesSpace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600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an ArchivesSpace plug-in?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Plug-in directory structure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the plug-in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the plug-in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Customizing MARC Exporter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1562"/>
            <a:ext cx="9144000" cy="302501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 txBox="1"/>
          <p:nvPr/>
        </p:nvSpPr>
        <p:spPr>
          <a:xfrm>
            <a:off x="1259625" y="4766575"/>
            <a:ext cx="26358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Default exporter</a:t>
            </a:r>
            <a:endParaRPr sz="1800"/>
          </a:p>
        </p:txBody>
      </p:sp>
      <p:sp>
        <p:nvSpPr>
          <p:cNvPr id="204" name="Google Shape;204;p35"/>
          <p:cNvSpPr txBox="1"/>
          <p:nvPr/>
        </p:nvSpPr>
        <p:spPr>
          <a:xfrm>
            <a:off x="5984025" y="4766575"/>
            <a:ext cx="26358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Overridden</a:t>
            </a:r>
            <a:r>
              <a:rPr lang="en-US" sz="1800"/>
              <a:t> exporter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81000" y="274650"/>
            <a:ext cx="847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Autogenerating Digital Object IDs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</a:pPr>
            <a:r>
              <a:rPr lang="en-US" sz="1800"/>
              <a:t>ArchivesSpace’s Digital Object records require an identifier, defined as:</a:t>
            </a:r>
            <a:endParaRPr sz="1800"/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i="1" lang="en-US" sz="1400"/>
              <a:t>A unique identifier for the digital object as a whole. May be an ARK, HANDLE, a URI, or </a:t>
            </a:r>
            <a:r>
              <a:rPr b="1" i="1" lang="en-US" sz="1400"/>
              <a:t>any string that uniquely identifies the digital object</a:t>
            </a:r>
            <a:r>
              <a:rPr i="1" lang="en-US" sz="1400"/>
              <a:t>. The field needs to be completed for a valid METS record to be exported.</a:t>
            </a:r>
            <a:endParaRPr sz="1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</a:pPr>
            <a:r>
              <a:rPr lang="en-US" sz="1800"/>
              <a:t>What if you have nothing obvious to use to populate that field?  Can we autogenerate a random hash to fill this field?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Yes!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</a:pPr>
            <a:r>
              <a:rPr lang="en-US" sz="1800"/>
              <a:t>ArchivesSpace already uses the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SecureRandom.hex</a:t>
            </a:r>
            <a:r>
              <a:rPr lang="en-US" sz="1800"/>
              <a:t> Ruby method to do exactly this elsewhere in the application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</a:pPr>
            <a:r>
              <a:rPr lang="en-US" sz="1800"/>
              <a:t>Create a plug-in that modifies: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backend/model/digital_object.rb</a:t>
            </a:r>
            <a:endParaRPr sz="1800"/>
          </a:p>
          <a:p>
            <a:pPr indent="-1905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Call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SecureRandom.hex</a:t>
            </a:r>
            <a:r>
              <a:rPr lang="en-US" sz="1800"/>
              <a:t> on initial save.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frontend/views/digital_objects/_form_container.html.erb</a:t>
            </a:r>
            <a:endParaRPr sz="1800"/>
          </a:p>
          <a:p>
            <a:pPr indent="-1905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Display text informing user that field will be autogenerated on save</a:t>
            </a:r>
            <a:endParaRPr sz="1800"/>
          </a:p>
          <a:p>
            <a:pPr indent="-2222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US" sz="16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schemas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/digital_object.rb</a:t>
            </a:r>
            <a:endParaRPr sz="1800"/>
          </a:p>
          <a:p>
            <a:pPr indent="-1905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Set hex pattern and do not require field for initial save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457200" y="274650"/>
            <a:ext cx="85353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Autogenerating Digital Object IDs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457200" y="1600200"/>
            <a:ext cx="8229600" cy="47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Go to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https://github.com/lorawoodford/autogenerate-doid</a:t>
            </a:r>
            <a:r>
              <a:rPr lang="en-US" sz="3000"/>
              <a:t>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Navigate to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archivesspace/plugins</a:t>
            </a:r>
            <a:r>
              <a:rPr lang="en-US" sz="3000"/>
              <a:t> and either git clone or download and unzip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autogenerate-doid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Add ‘custom-marc-exporter’ to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config/config.rb</a:t>
            </a:r>
            <a:r>
              <a:rPr lang="en-US" sz="3000"/>
              <a:t> under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AppConfig[:plugins]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Restart ArchivesSpace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81000" y="274650"/>
            <a:ext cx="847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Autogenerating Digital Object IDs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0" y="1348450"/>
            <a:ext cx="5255199" cy="295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325" y="3130659"/>
            <a:ext cx="5208551" cy="291014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05750" y="4193775"/>
            <a:ext cx="3090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Original functionality</a:t>
            </a:r>
            <a:endParaRPr sz="1800"/>
          </a:p>
        </p:txBody>
      </p:sp>
      <p:sp>
        <p:nvSpPr>
          <p:cNvPr id="226" name="Google Shape;226;p38"/>
          <p:cNvSpPr txBox="1"/>
          <p:nvPr/>
        </p:nvSpPr>
        <p:spPr>
          <a:xfrm>
            <a:off x="5944275" y="2742100"/>
            <a:ext cx="3090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Added</a:t>
            </a:r>
            <a:r>
              <a:rPr lang="en-US" sz="1800"/>
              <a:t> functionality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https://github.com/archivesspace/archivesspace/blob/master/plugins/PLUGINS_README.md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https://archivesspace.atlassian.net/wiki/spaces/ADC/pages/17137734/Plugins+and+Scripts</a:t>
            </a:r>
            <a:endParaRPr sz="1600" u="sng">
              <a:solidFill>
                <a:schemeClr val="hlink"/>
              </a:solidFill>
              <a:hlinkClick r:id="rId5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http://campuspress.yale.edu/yalearchivesspace/category/what-archivesspace-does/</a:t>
            </a:r>
            <a:endParaRPr sz="1600" u="sng">
              <a:solidFill>
                <a:schemeClr val="hlink"/>
              </a:solidFill>
              <a:hlinkClick r:id="rId7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8"/>
              </a:rPr>
              <a:t>http://libraryblogs.is.ed.ac.uk/librarylabs/tag/archivesspace/</a:t>
            </a:r>
            <a:endParaRPr sz="1600" u="sng">
              <a:solidFill>
                <a:schemeClr val="hlink"/>
              </a:solidFill>
              <a:hlinkClick r:id="rId9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10"/>
              </a:rPr>
              <a:t>http://archival-integration.blogspot.com/2015/07/archivesspace-donor-details-plugin.html</a:t>
            </a:r>
            <a:endParaRPr sz="1600" u="sng">
              <a:solidFill>
                <a:schemeClr val="hlink"/>
              </a:solidFill>
              <a:hlinkClick r:id="rId11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12"/>
              </a:rPr>
              <a:t>https://guides.nyu.edu/archivesspace/development</a:t>
            </a:r>
            <a:endParaRPr sz="1600" u="sng">
              <a:solidFill>
                <a:schemeClr val="hlink"/>
              </a:solidFill>
              <a:hlinkClick r:id="rId13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14"/>
              </a:rPr>
              <a:t>https://blogs.library.duke.edu/bitstreams/2016/09/21/archivesspace-api-fun/</a:t>
            </a:r>
            <a:endParaRPr sz="1600" u="sng">
              <a:solidFill>
                <a:schemeClr val="hlink"/>
              </a:solidFill>
              <a:hlinkClick r:id="rId15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16"/>
              </a:rPr>
              <a:t>https://blogs.harvard.edu/archivaldescription/2017/01/26/spreadsheet_to_ead_to_as/</a:t>
            </a:r>
            <a:endParaRPr sz="1600" u="sng">
              <a:solidFill>
                <a:schemeClr val="hlink"/>
              </a:solidFill>
              <a:hlinkClick r:id="rId17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18"/>
              </a:rPr>
              <a:t>https://rubyexample.com/user/djpillen</a:t>
            </a:r>
            <a:endParaRPr sz="1600"/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19"/>
              </a:rPr>
              <a:t>https://library.osu.edu/blogs/it/category/archivesspace/</a:t>
            </a:r>
            <a:endParaRPr/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20"/>
              </a:rPr>
              <a:t>https://www.youtube.com/watch?v=hWP430Q5EWM</a:t>
            </a:r>
            <a:endParaRPr/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•"/>
            </a:pPr>
            <a:r>
              <a:rPr lang="en-US" sz="1400"/>
              <a:t>Turning a plug-in into core code: </a:t>
            </a:r>
            <a:r>
              <a:rPr lang="en-US" sz="1400" u="sng">
                <a:solidFill>
                  <a:schemeClr val="hlink"/>
                </a:solidFill>
                <a:hlinkClick r:id="rId21"/>
              </a:rPr>
              <a:t>https://archivesspace.atlassian.net/wiki/spaces/ADC/pages/349995159/Turning+an+ArchivesSpace+Plugin+into+Core+Code</a:t>
            </a:r>
            <a:r>
              <a:rPr lang="en-US" sz="1400"/>
              <a:t> </a:t>
            </a:r>
            <a:endParaRPr sz="1400" u="sng">
              <a:solidFill>
                <a:schemeClr val="hlink"/>
              </a:solidFill>
              <a:hlinkClick r:id="rId22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880"/>
              </a:spcBef>
              <a:spcAft>
                <a:spcPts val="0"/>
              </a:spcAft>
              <a:buClr>
                <a:srgbClr val="27A9E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Information:</a:t>
            </a:r>
            <a:endParaRPr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Laney McGlohon –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laney.mcglohon@lyrasis.org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Lora Woodford –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lora.woodford@lyrasis.org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27A9E2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an ArchivesSpace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plug-in?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2057400"/>
            <a:ext cx="8229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ArchivesSpace plug-ins provide a mechanism to customize ArchivesSpace by overriding or extending functions without changing the core codebase. As they are self-contained, they also permit the ready sharing of packages of customization between ArchivesSpace instances.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should you use a plug-in?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600200"/>
            <a:ext cx="8229600" cy="46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To add </a:t>
            </a:r>
            <a:r>
              <a:rPr b="1" lang="en-US"/>
              <a:t>institution-specific</a:t>
            </a:r>
            <a:r>
              <a:rPr lang="en-US"/>
              <a:t> extended functionality, style, branding, and customizations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Examples: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Customizing exporters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Setting required fields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Auto-generating DOIDs,                                                accession numbers, etc.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Modifying labels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Customizing staff or public display</a:t>
            </a:r>
            <a:endParaRPr sz="2400"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150" y="3089975"/>
            <a:ext cx="4297451" cy="18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74651"/>
            <a:ext cx="8229600" cy="12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shouldn’t you use a plug-in (in a perfect world)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57200" y="1905000"/>
            <a:ext cx="8229600" cy="4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Obvious bugs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Bugs should be reported to the program and fixes incorporated into the core code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You may still wish to expedite the fix by implementing a plug-in in the interim, and may even wish to submit a pull request back to the core code!</a:t>
            </a:r>
            <a:endParaRPr sz="24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One-off data needs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you can’t commit to a maintenance plan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Maintenance considerations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57200" y="1600200"/>
            <a:ext cx="8229600" cy="4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New major releases may impact the </a:t>
            </a:r>
            <a:r>
              <a:rPr lang="en-US"/>
              <a:t>efficacy</a:t>
            </a:r>
            <a:r>
              <a:rPr lang="en-US"/>
              <a:t> (or even need for) your plug-in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Pay attention to release notes and always confirm your plug-ins are still working as intended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Example: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JHU MARC exporter initially included bug fix for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AR-1189</a:t>
            </a:r>
            <a:r>
              <a:rPr lang="en-US" sz="2400"/>
              <a:t>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JHU PUI plug-in (not surprisingly) broken post-2.1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Plug-in directory structure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57200" y="1295400"/>
            <a:ext cx="8077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directory structure within a plug-in is similar to the structure of the core application. The following shows the supported plug-in structure. Files contained in these directories can be used to override or extend the behavior of the core application.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448200" y="2514600"/>
            <a:ext cx="85524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 ............... Enabled by default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backend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.............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atabase and API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controllers ......... backend endpoints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model ............... database mapping models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converters .......... classes for importing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job_runners ......... classes for defining background jobs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plugin_init.rb ...... if present, loaded when the backend first starts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frontend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............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Staff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assets .............. static assets (such as images, javascript) in the staff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controllers ......... controllers for the staff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locales ............. locale translations for the staff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views ............... templates for the staff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plugin_init.rb ...... if present, loaded when the staff interface first starts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.............. Public User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assets .............. static assets (such as images, javascript) in the public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controllers ......... controllers for the public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locales ............. locale translations for the public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views ............... templates for the public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plugin_init.rb ...... if present, loaded when the public interface first starts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migrations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.......... Database migrations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schemas ............. JSONModel schema definitions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search_definitions.rb Advanced search fields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to Create a Plug-in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600201"/>
            <a:ext cx="78486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what change is required. Should the implementation be extended or overridden?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where implementation is in the code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override behavior, rather than extend it, match the path to the file that contains the behavior to be overridden.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27A9E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1208750" y="3962400"/>
            <a:ext cx="6716100" cy="2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None/>
            </a:pPr>
            <a:r>
              <a:rPr lang="en-US" sz="1600"/>
              <a:t>NOTE: The name layout_head.html.erb is special: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None/>
            </a:pPr>
            <a:r>
              <a:rPr lang="en-US" sz="1600"/>
              <a:t>anything you put in a file under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None/>
            </a:pPr>
            <a:r>
              <a:t/>
            </a:r>
            <a:endParaRPr sz="600"/>
          </a:p>
          <a:p>
            <a:pPr indent="0" lvl="1" marL="40005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[plugin_name]/frontend/views/layout_head.html.erb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7150" lvl="1" marL="314325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Courier New"/>
              <a:buNone/>
            </a:pPr>
            <a:r>
              <a:rPr lang="en-US" sz="1400"/>
              <a:t>or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[plugin_name]/public/views/layout_head.html.erb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marR="0" rtl="0" algn="l">
              <a:spcBef>
                <a:spcPts val="320"/>
              </a:spcBef>
              <a:spcAft>
                <a:spcPts val="0"/>
              </a:spcAft>
              <a:buClr>
                <a:srgbClr val="27A9E2"/>
              </a:buClr>
              <a:buSzPts val="1600"/>
              <a:buFont typeface="Courier New"/>
              <a:buNone/>
            </a:pPr>
            <a:r>
              <a:t/>
            </a:r>
            <a:endParaRPr b="1"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27A9E2"/>
              </a:buClr>
              <a:buSzPts val="2000"/>
              <a:buFont typeface="Arial"/>
              <a:buNone/>
            </a:pPr>
            <a:r>
              <a:rPr lang="en-US" sz="1600"/>
              <a:t>will be inserted at the top of every page delivered by ArchivesSpace.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enable the plug-in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Plug-ins are enabled by placing them in the ArchivesSpace installation plugins directory and referencing them in the ArchivesSpace configuration, 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common/config/config.rb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AppConfig[:plugins] = ['local', 'my_plugin']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the order that the plug-ins are listed in the :plugins configuration option determines the order in which they are loaded by the application.  Be min</a:t>
            </a:r>
            <a:r>
              <a:rPr lang="en-US" sz="1800"/>
              <a:t>dful of how plug-ins “play” together.</a:t>
            </a:r>
            <a:endParaRPr sz="1800"/>
          </a:p>
          <a:p>
            <a:pPr indent="-342900" lvl="0" marL="3429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Char char="•"/>
            </a:pPr>
            <a:r>
              <a:rPr lang="en-US" sz="1800"/>
              <a:t>Make sure that you uncomment the line with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AppConfig[:plugins] = ['local', 'my_plugin’]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7A9E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4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