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5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8" r:id="rId12"/>
    <p:sldId id="266" r:id="rId13"/>
    <p:sldId id="267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387"/>
    <p:restoredTop sz="92488"/>
  </p:normalViewPr>
  <p:slideViewPr>
    <p:cSldViewPr snapToGrid="0" snapToObjects="1">
      <p:cViewPr varScale="1">
        <p:scale>
          <a:sx n="102" d="100"/>
          <a:sy n="102" d="100"/>
        </p:scale>
        <p:origin x="4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22C2E1-B56D-5942-ABEC-4A1897C6AC91}" type="datetimeFigureOut">
              <a:rPr lang="en-US" smtClean="0"/>
              <a:t>4/28/20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74B2CD-C26C-B44A-9822-0345F7006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606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4B2CD-C26C-B44A-9822-0345F700626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6542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4B2CD-C26C-B44A-9822-0345F700626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7920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34C26-080D-FD4A-B56F-CEE489D06934}" type="datetimeFigureOut">
              <a:rPr lang="en-US" smtClean="0"/>
              <a:t>4/28/20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E3C82-003A-0F40-B302-8B87432F6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4297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34C26-080D-FD4A-B56F-CEE489D06934}" type="datetimeFigureOut">
              <a:rPr lang="en-US" smtClean="0"/>
              <a:t>4/28/20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E3C82-003A-0F40-B302-8B87432F6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556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34C26-080D-FD4A-B56F-CEE489D06934}" type="datetimeFigureOut">
              <a:rPr lang="en-US" smtClean="0"/>
              <a:t>4/28/20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E3C82-003A-0F40-B302-8B87432F6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784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34C26-080D-FD4A-B56F-CEE489D06934}" type="datetimeFigureOut">
              <a:rPr lang="en-US" smtClean="0"/>
              <a:t>4/28/20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E3C82-003A-0F40-B302-8B87432F6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848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34C26-080D-FD4A-B56F-CEE489D06934}" type="datetimeFigureOut">
              <a:rPr lang="en-US" smtClean="0"/>
              <a:t>4/28/20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E3C82-003A-0F40-B302-8B87432F6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301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34C26-080D-FD4A-B56F-CEE489D06934}" type="datetimeFigureOut">
              <a:rPr lang="en-US" smtClean="0"/>
              <a:t>4/28/20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E3C82-003A-0F40-B302-8B87432F6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991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34C26-080D-FD4A-B56F-CEE489D06934}" type="datetimeFigureOut">
              <a:rPr lang="en-US" smtClean="0"/>
              <a:t>4/28/20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E3C82-003A-0F40-B302-8B87432F6D5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715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34C26-080D-FD4A-B56F-CEE489D06934}" type="datetimeFigureOut">
              <a:rPr lang="en-US" smtClean="0"/>
              <a:t>4/28/20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E3C82-003A-0F40-B302-8B87432F6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742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34C26-080D-FD4A-B56F-CEE489D06934}" type="datetimeFigureOut">
              <a:rPr lang="en-US" smtClean="0"/>
              <a:t>4/28/20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E3C82-003A-0F40-B302-8B87432F6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303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34C26-080D-FD4A-B56F-CEE489D06934}" type="datetimeFigureOut">
              <a:rPr lang="en-US" smtClean="0"/>
              <a:t>4/28/20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E3C82-003A-0F40-B302-8B87432F6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434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35134C26-080D-FD4A-B56F-CEE489D06934}" type="datetimeFigureOut">
              <a:rPr lang="en-US" smtClean="0"/>
              <a:t>4/28/20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E3C82-003A-0F40-B302-8B87432F6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010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35134C26-080D-FD4A-B56F-CEE489D06934}" type="datetimeFigureOut">
              <a:rPr lang="en-US" smtClean="0"/>
              <a:t>4/28/20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7D8E3C82-003A-0F40-B302-8B87432F6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189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dc.gov/brfss/smart/smart_2017.html" TargetMode="External"/><Relationship Id="rId7" Type="http://schemas.openxmlformats.org/officeDocument/2006/relationships/hyperlink" Target="https://www.cdc.gov/vaccines/pubs/pinkbook/flu.html#impac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cdc.gov/flu/fluvaxview/coverage-1617estimates.htm" TargetMode="External"/><Relationship Id="rId5" Type="http://schemas.openxmlformats.org/officeDocument/2006/relationships/hyperlink" Target="https://www.cdc.gov/flu/about/burden/index.html" TargetMode="External"/><Relationship Id="rId4" Type="http://schemas.openxmlformats.org/officeDocument/2006/relationships/hyperlink" Target="https://www.cdc.gov/brfss/annual_data/2017/pdf/2017_SMART_BRFSS_MMSA_Methodology-508.pdf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5656F-4C5F-5440-AC3C-EA64EC4A2F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1507524"/>
            <a:ext cx="8991600" cy="2520779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cap="none" dirty="0"/>
              <a:t>Are health care cost barriers associated with flu vaccination?</a:t>
            </a:r>
            <a:br>
              <a:rPr lang="en-US" cap="none" dirty="0"/>
            </a:br>
            <a:br>
              <a:rPr lang="en-US" sz="1000" cap="none" dirty="0"/>
            </a:br>
            <a:r>
              <a:rPr lang="en-US" sz="2800" cap="none" dirty="0"/>
              <a:t>An analysis of older adults in </a:t>
            </a:r>
            <a:br>
              <a:rPr lang="en-US" sz="2800" cap="none" dirty="0"/>
            </a:br>
            <a:r>
              <a:rPr lang="en-US" sz="2800" cap="none" dirty="0"/>
              <a:t>Greater Boston, Massachusetts</a:t>
            </a:r>
            <a:endParaRPr 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E45962-3D71-1F48-A5E4-997A4FF061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Laura McNulty</a:t>
            </a:r>
          </a:p>
          <a:p>
            <a:r>
              <a:rPr lang="en-US" dirty="0"/>
              <a:t>Advanced Data Analysis Final Project</a:t>
            </a:r>
          </a:p>
          <a:p>
            <a:r>
              <a:rPr lang="en-US" dirty="0"/>
              <a:t>April 29, 2020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7436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FAD65-8665-244B-A48B-6FB75137D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3CCAD-F28E-E840-A72F-A1F40F371A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5" y="2316768"/>
            <a:ext cx="8494529" cy="3713329"/>
          </a:xfrm>
        </p:spPr>
        <p:txBody>
          <a:bodyPr>
            <a:noAutofit/>
          </a:bodyPr>
          <a:lstStyle/>
          <a:p>
            <a:r>
              <a:rPr lang="en-US" sz="2400" dirty="0"/>
              <a:t>Sample descriptive statistics</a:t>
            </a:r>
          </a:p>
          <a:p>
            <a:r>
              <a:rPr lang="en-US" sz="2400" dirty="0"/>
              <a:t>Logistic regression:</a:t>
            </a:r>
          </a:p>
          <a:p>
            <a:pPr lvl="1"/>
            <a:r>
              <a:rPr lang="en-US" sz="2400" dirty="0"/>
              <a:t>Model 1: Unadjusted</a:t>
            </a:r>
          </a:p>
          <a:p>
            <a:pPr lvl="1"/>
            <a:r>
              <a:rPr lang="en-US" sz="2400" dirty="0"/>
              <a:t>Model 2: Partially adjusted (age + general health)</a:t>
            </a:r>
          </a:p>
          <a:p>
            <a:pPr lvl="1"/>
            <a:r>
              <a:rPr lang="en-US" sz="2400" dirty="0"/>
              <a:t>Model 3: Fully adjusted with race/ethnicity as interaction term</a:t>
            </a:r>
          </a:p>
          <a:p>
            <a:pPr lvl="1"/>
            <a:r>
              <a:rPr lang="en-US" sz="2400" dirty="0"/>
              <a:t>Model 4: Fully adjusted with sex as interaction term</a:t>
            </a:r>
          </a:p>
          <a:p>
            <a:r>
              <a:rPr lang="en-US" sz="2400" dirty="0"/>
              <a:t>Test assumptions, influential values, model fit</a:t>
            </a:r>
          </a:p>
          <a:p>
            <a:r>
              <a:rPr lang="en-US" sz="2400" dirty="0"/>
              <a:t>R version 3.6.2</a:t>
            </a:r>
          </a:p>
        </p:txBody>
      </p:sp>
    </p:spTree>
    <p:extLst>
      <p:ext uri="{BB962C8B-B14F-4D97-AF65-F5344CB8AC3E}">
        <p14:creationId xmlns:p14="http://schemas.microsoft.com/office/powerpoint/2010/main" val="23691646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2F945D9-17DD-4046-89CC-15E8F2A4E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24956594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99A5287-48A6-8D49-8984-76E7E5B8EE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5329" b="2426"/>
          <a:stretch/>
        </p:blipFill>
        <p:spPr>
          <a:xfrm>
            <a:off x="312008" y="198216"/>
            <a:ext cx="5167184" cy="653570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C758493-842B-524A-AD89-6326B1A033D2}"/>
              </a:ext>
            </a:extLst>
          </p:cNvPr>
          <p:cNvSpPr txBox="1"/>
          <p:nvPr/>
        </p:nvSpPr>
        <p:spPr>
          <a:xfrm>
            <a:off x="5733535" y="531340"/>
            <a:ext cx="551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Table 1. </a:t>
            </a:r>
            <a:r>
              <a:rPr lang="en-US" sz="2400" dirty="0"/>
              <a:t>Characteristics of study population</a:t>
            </a:r>
            <a:endParaRPr lang="en-US" sz="2400" i="1" dirty="0"/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1E37BF79-D030-F64D-B6F5-A2EBE27F8806}"/>
              </a:ext>
            </a:extLst>
          </p:cNvPr>
          <p:cNvSpPr txBox="1">
            <a:spLocks/>
          </p:cNvSpPr>
          <p:nvPr/>
        </p:nvSpPr>
        <p:spPr>
          <a:xfrm>
            <a:off x="5733535" y="1340584"/>
            <a:ext cx="5167184" cy="450416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Almost two-thirds of respondents (806, or 63%) received a flu vaccine in the last year</a:t>
            </a:r>
          </a:p>
          <a:p>
            <a:r>
              <a:rPr lang="en-US" sz="2000" dirty="0"/>
              <a:t>Most respondents (95%) reported no health care cost barrier</a:t>
            </a:r>
          </a:p>
          <a:p>
            <a:r>
              <a:rPr lang="en-US" sz="2000" dirty="0"/>
              <a:t>Nearly one-third (32%) were 65-69 years old</a:t>
            </a:r>
          </a:p>
          <a:p>
            <a:r>
              <a:rPr lang="en-US" sz="2000" dirty="0"/>
              <a:t>Nearly two-thirds (65%) described their health as good or very good</a:t>
            </a:r>
          </a:p>
          <a:p>
            <a:r>
              <a:rPr lang="en-US" sz="2000" dirty="0"/>
              <a:t>Most respondents (89%) were White non-Hispanic</a:t>
            </a:r>
          </a:p>
          <a:p>
            <a:r>
              <a:rPr lang="en-US" sz="2000" dirty="0"/>
              <a:t>Females comprised 58% of the sample</a:t>
            </a:r>
          </a:p>
        </p:txBody>
      </p:sp>
    </p:spTree>
    <p:extLst>
      <p:ext uri="{BB962C8B-B14F-4D97-AF65-F5344CB8AC3E}">
        <p14:creationId xmlns:p14="http://schemas.microsoft.com/office/powerpoint/2010/main" val="16366562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A2A9874-0930-2B40-AEA3-179A5FAF9490}"/>
              </a:ext>
            </a:extLst>
          </p:cNvPr>
          <p:cNvSpPr txBox="1"/>
          <p:nvPr/>
        </p:nvSpPr>
        <p:spPr>
          <a:xfrm>
            <a:off x="1223319" y="489806"/>
            <a:ext cx="45125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Table 2. </a:t>
            </a:r>
            <a:r>
              <a:rPr lang="en-US" sz="2400" dirty="0"/>
              <a:t>Logistic Regression Results</a:t>
            </a:r>
            <a:endParaRPr lang="en-US" sz="2400" i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423862-C7AE-7140-8833-68D4C69E1F18}"/>
              </a:ext>
            </a:extLst>
          </p:cNvPr>
          <p:cNvSpPr txBox="1"/>
          <p:nvPr/>
        </p:nvSpPr>
        <p:spPr>
          <a:xfrm>
            <a:off x="1309815" y="4890866"/>
            <a:ext cx="675914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 p &lt; .05</a:t>
            </a:r>
          </a:p>
          <a:p>
            <a:r>
              <a:rPr lang="en-US" baseline="30000" dirty="0"/>
              <a:t>a</a:t>
            </a:r>
            <a:r>
              <a:rPr lang="en-US" dirty="0"/>
              <a:t> Unadjusted</a:t>
            </a:r>
          </a:p>
          <a:p>
            <a:r>
              <a:rPr lang="en-US" baseline="30000" dirty="0"/>
              <a:t>b</a:t>
            </a:r>
            <a:r>
              <a:rPr lang="en-US" dirty="0"/>
              <a:t> Adjusted for age group and general health</a:t>
            </a:r>
          </a:p>
          <a:p>
            <a:r>
              <a:rPr lang="en-US" baseline="30000" dirty="0"/>
              <a:t>c</a:t>
            </a:r>
            <a:r>
              <a:rPr lang="en-US" dirty="0"/>
              <a:t> Includes race and interaction of race x health care cost barrier</a:t>
            </a:r>
          </a:p>
          <a:p>
            <a:r>
              <a:rPr lang="en-US" baseline="30000" dirty="0"/>
              <a:t>d</a:t>
            </a:r>
            <a:r>
              <a:rPr lang="en-US" dirty="0"/>
              <a:t> Includes sex and interaction of sex x health care cost barrier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91164AE-28D0-C04E-9C07-B3D95CD312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363" b="5861"/>
          <a:stretch/>
        </p:blipFill>
        <p:spPr>
          <a:xfrm>
            <a:off x="1309815" y="1138177"/>
            <a:ext cx="8110213" cy="3742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5550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2F945D9-17DD-4046-89CC-15E8F2A4E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</p:spTree>
    <p:extLst>
      <p:ext uri="{BB962C8B-B14F-4D97-AF65-F5344CB8AC3E}">
        <p14:creationId xmlns:p14="http://schemas.microsoft.com/office/powerpoint/2010/main" val="13957193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A1E8A-B526-E646-9E43-5DFE23541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9D36EA-D7E3-984A-9890-27E2D79248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7800" y="2390909"/>
            <a:ext cx="8836399" cy="3898680"/>
          </a:xfrm>
        </p:spPr>
        <p:txBody>
          <a:bodyPr>
            <a:noAutofit/>
          </a:bodyPr>
          <a:lstStyle/>
          <a:p>
            <a:r>
              <a:rPr lang="en-US" sz="2400" dirty="0"/>
              <a:t>No significant relationship between </a:t>
            </a:r>
            <a:r>
              <a:rPr lang="en-US" sz="2400" b="1" dirty="0"/>
              <a:t>health care cost barriers </a:t>
            </a:r>
            <a:r>
              <a:rPr lang="en-US" sz="2400" dirty="0"/>
              <a:t>and the </a:t>
            </a:r>
            <a:r>
              <a:rPr lang="en-US" sz="2400" b="1" dirty="0"/>
              <a:t>odds of receiving a flu vaccine </a:t>
            </a:r>
            <a:r>
              <a:rPr lang="en-US" sz="2400" dirty="0"/>
              <a:t>among older adults, after adjusting for age and general health (</a:t>
            </a:r>
            <a:r>
              <a:rPr lang="en-US" sz="2400" dirty="0" err="1"/>
              <a:t>aOR</a:t>
            </a:r>
            <a:r>
              <a:rPr lang="en-US" sz="2400" dirty="0"/>
              <a:t> = 1.15, 95% CI 0.67-1.95). </a:t>
            </a:r>
          </a:p>
          <a:p>
            <a:r>
              <a:rPr lang="en-US" sz="2400" b="1" dirty="0"/>
              <a:t>Neither race nor sex </a:t>
            </a:r>
            <a:r>
              <a:rPr lang="en-US" sz="2400" dirty="0"/>
              <a:t>significantly modified the effect of health care cost barriers on flu vaccination. </a:t>
            </a:r>
          </a:p>
          <a:p>
            <a:r>
              <a:rPr lang="en-US" sz="2400" dirty="0"/>
              <a:t>In adjusted models, the odds of receiving a flu vaccine were significantly greater among Black adults compared to White adults (</a:t>
            </a:r>
            <a:r>
              <a:rPr lang="en-US" sz="2400" dirty="0" err="1"/>
              <a:t>aOR</a:t>
            </a:r>
            <a:r>
              <a:rPr lang="en-US" sz="2400" dirty="0"/>
              <a:t> = 1.99, 95% CI 1.15-3.42) and marginally lower among males compared to females (</a:t>
            </a:r>
            <a:r>
              <a:rPr lang="en-US" sz="2400" dirty="0" err="1"/>
              <a:t>aOR</a:t>
            </a:r>
            <a:r>
              <a:rPr lang="en-US" sz="2400" dirty="0"/>
              <a:t> = 0.84, 95% CI 0.66-1.06).</a:t>
            </a:r>
          </a:p>
        </p:txBody>
      </p:sp>
    </p:spTree>
    <p:extLst>
      <p:ext uri="{BB962C8B-B14F-4D97-AF65-F5344CB8AC3E}">
        <p14:creationId xmlns:p14="http://schemas.microsoft.com/office/powerpoint/2010/main" val="19101318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A1E8A-B526-E646-9E43-5DFE23541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Strengths &amp; 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9D36EA-D7E3-984A-9890-27E2D79248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5" y="2390909"/>
            <a:ext cx="7729729" cy="3898680"/>
          </a:xfrm>
        </p:spPr>
        <p:txBody>
          <a:bodyPr>
            <a:noAutofit/>
          </a:bodyPr>
          <a:lstStyle/>
          <a:p>
            <a:r>
              <a:rPr lang="en-US" sz="2400" dirty="0"/>
              <a:t>Complex survey sampling design yields a representative sample</a:t>
            </a:r>
          </a:p>
          <a:p>
            <a:r>
              <a:rPr lang="en-US" sz="2400" dirty="0"/>
              <a:t>No other study specific to Greater Boston area</a:t>
            </a:r>
          </a:p>
          <a:p>
            <a:r>
              <a:rPr lang="en-US" sz="2400" dirty="0"/>
              <a:t>Cross-sectional survey precludes establishing temporality</a:t>
            </a:r>
          </a:p>
          <a:p>
            <a:r>
              <a:rPr lang="en-US" sz="2400" dirty="0"/>
              <a:t>Predominantly white population and lack of health care barriers reduces analytic power for research questions of interest with this sample size</a:t>
            </a:r>
          </a:p>
        </p:txBody>
      </p:sp>
    </p:spTree>
    <p:extLst>
      <p:ext uri="{BB962C8B-B14F-4D97-AF65-F5344CB8AC3E}">
        <p14:creationId xmlns:p14="http://schemas.microsoft.com/office/powerpoint/2010/main" val="40347153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1BCCA-B7BF-A041-8D47-501DD4168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 &amp; future Directions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E9860-7EE8-8640-ACE5-5D76FAB6AB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To promote uptake of the flu vaccine in Greater Boston, it may be important to explore factors outside of health care cost barriers</a:t>
            </a:r>
          </a:p>
          <a:p>
            <a:r>
              <a:rPr lang="en-US" sz="2400" dirty="0"/>
              <a:t>Future research could investigate health belief model constructs to identify factors influencing vaccine uptake</a:t>
            </a:r>
          </a:p>
          <a:p>
            <a:r>
              <a:rPr lang="en-US" sz="2400" dirty="0"/>
              <a:t>Consider over-sampling non-White adults to increase power to detect differences by race/ethnicity</a:t>
            </a:r>
          </a:p>
        </p:txBody>
      </p:sp>
    </p:spTree>
    <p:extLst>
      <p:ext uri="{BB962C8B-B14F-4D97-AF65-F5344CB8AC3E}">
        <p14:creationId xmlns:p14="http://schemas.microsoft.com/office/powerpoint/2010/main" val="23526604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081F5-D342-8546-89BE-D95B4030FE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30" y="224311"/>
            <a:ext cx="11819238" cy="504737"/>
          </a:xfrm>
        </p:spPr>
        <p:txBody>
          <a:bodyPr>
            <a:noAutofit/>
          </a:bodyPr>
          <a:lstStyle/>
          <a:p>
            <a:r>
              <a:rPr lang="en-US" sz="2400" dirty="0"/>
              <a:t>References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11563B-7DDC-4840-88F9-F9BDB8B1B3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1529" y="942078"/>
            <a:ext cx="11819237" cy="5792353"/>
          </a:xfrm>
        </p:spPr>
        <p:txBody>
          <a:bodyPr>
            <a:noAutofit/>
          </a:bodyPr>
          <a:lstStyle/>
          <a:p>
            <a:pPr lvl="0" algn="l">
              <a:spcBef>
                <a:spcPts val="400"/>
              </a:spcBef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2017 SMART BRFSS MMSA Data (SAS Transport Format). </a:t>
            </a:r>
            <a:r>
              <a:rPr lang="en-US" sz="1200" u="sng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https://www.cdc.gov/brfss/smart/smart_2017.html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. Published October 2018. Accessed March 23, 2020.</a:t>
            </a:r>
          </a:p>
          <a:p>
            <a:pPr lvl="0" algn="l">
              <a:spcBef>
                <a:spcPts val="400"/>
              </a:spcBef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2017 SMART BRFSS MMSA Methodology. Centers for Disease Control and Prevention. </a:t>
            </a:r>
            <a:r>
              <a:rPr lang="en-US" sz="1200" u="sng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https://www.cdc.gov/brfss/annual_data/2017/pdf/2017_SMART_BRFSS_MMSA_Methodology-508.pdf</a:t>
            </a:r>
            <a:r>
              <a:rPr lang="en-US" sz="1200" u="sng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l">
              <a:spcBef>
                <a:spcPts val="400"/>
              </a:spcBef>
              <a:buClr>
                <a:srgbClr val="9BAFB5"/>
              </a:buClr>
            </a:pPr>
            <a:r>
              <a:rPr lang="en-US" sz="1200" dirty="0">
                <a:solidFill>
                  <a:srgbClr val="FFFFFF">
                    <a:lumMod val="75000"/>
                    <a:lumOff val="2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Benjamin SM, Bahr KO. Barriers Associated with Seasonal Influenza Vaccination among College Students. </a:t>
            </a:r>
            <a:r>
              <a:rPr lang="en-US" sz="1200" i="1" dirty="0">
                <a:solidFill>
                  <a:srgbClr val="FFFFFF">
                    <a:lumMod val="75000"/>
                    <a:lumOff val="2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Influenza Research &amp; Treatment</a:t>
            </a:r>
            <a:r>
              <a:rPr lang="en-US" sz="1200" dirty="0">
                <a:solidFill>
                  <a:srgbClr val="FFFFFF">
                    <a:lumMod val="75000"/>
                    <a:lumOff val="2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March 2016:1-5.</a:t>
            </a:r>
          </a:p>
          <a:p>
            <a:pPr lvl="0" algn="l">
              <a:spcBef>
                <a:spcPts val="400"/>
              </a:spcBef>
              <a:buClr>
                <a:srgbClr val="9BAFB5"/>
              </a:buClr>
            </a:pPr>
            <a:r>
              <a:rPr lang="en-US" sz="1200" dirty="0">
                <a:solidFill>
                  <a:srgbClr val="FFFFFF">
                    <a:lumMod val="75000"/>
                    <a:lumOff val="2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Chen JY, Fox SA, Cantrell CH, Stockdale SE, Kagawa-Singer M. Health Disparities and Prevention: Racial/Ethnic Barriers To Flu Vaccinations. </a:t>
            </a:r>
            <a:r>
              <a:rPr lang="en-US" sz="1200" i="1" dirty="0">
                <a:solidFill>
                  <a:srgbClr val="FFFFFF">
                    <a:lumMod val="75000"/>
                    <a:lumOff val="2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Journal of Community Health</a:t>
            </a:r>
            <a:r>
              <a:rPr lang="en-US" sz="1200" dirty="0">
                <a:solidFill>
                  <a:srgbClr val="FFFFFF">
                    <a:lumMod val="75000"/>
                    <a:lumOff val="2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2007;32(1):5-20.</a:t>
            </a:r>
          </a:p>
          <a:p>
            <a:pPr lvl="0" algn="l">
              <a:spcBef>
                <a:spcPts val="400"/>
              </a:spcBef>
              <a:buClr>
                <a:srgbClr val="9BAFB5"/>
              </a:buClr>
            </a:pPr>
            <a:r>
              <a:rPr lang="en-US" sz="1200" dirty="0">
                <a:solidFill>
                  <a:srgbClr val="FFFFFF">
                    <a:lumMod val="75000"/>
                    <a:lumOff val="2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Cheung K, Ho SMS, Lam W. Factors affecting the willingness of nursing students to receive annual seasonal influenza vaccination: A large-scale cross-sectional study. </a:t>
            </a:r>
            <a:r>
              <a:rPr lang="en-US" sz="1200" i="1" dirty="0">
                <a:solidFill>
                  <a:srgbClr val="FFFFFF">
                    <a:lumMod val="75000"/>
                    <a:lumOff val="2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Vaccine</a:t>
            </a:r>
            <a:r>
              <a:rPr lang="en-US" sz="1200" dirty="0">
                <a:solidFill>
                  <a:srgbClr val="FFFFFF">
                    <a:lumMod val="75000"/>
                    <a:lumOff val="2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2017;35(11):1482-1487.</a:t>
            </a:r>
          </a:p>
          <a:p>
            <a:pPr lvl="0" algn="l">
              <a:spcBef>
                <a:spcPts val="400"/>
              </a:spcBef>
              <a:buClr>
                <a:srgbClr val="9BAFB5"/>
              </a:buClr>
            </a:pPr>
            <a:r>
              <a:rPr lang="en-US" sz="1200" dirty="0">
                <a:solidFill>
                  <a:srgbClr val="FFFFFF">
                    <a:lumMod val="75000"/>
                    <a:lumOff val="2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Cohen B, </a:t>
            </a:r>
            <a:r>
              <a:rPr lang="en-US" sz="1200" dirty="0" err="1">
                <a:solidFill>
                  <a:srgbClr val="FFFFFF">
                    <a:lumMod val="75000"/>
                    <a:lumOff val="2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Ferng</a:t>
            </a:r>
            <a:r>
              <a:rPr lang="en-US" sz="1200" dirty="0">
                <a:solidFill>
                  <a:srgbClr val="FFFFFF">
                    <a:lumMod val="75000"/>
                    <a:lumOff val="2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Y-H, Wong-Mcloughlin J, Jia H, Morse SS, Larson EL. Predictors of flu vaccination among urban Hispanic children and adults. </a:t>
            </a:r>
            <a:r>
              <a:rPr lang="en-US" sz="1200" i="1" dirty="0">
                <a:solidFill>
                  <a:srgbClr val="FFFFFF">
                    <a:lumMod val="75000"/>
                    <a:lumOff val="2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Journal of Epidemiology and Community Health</a:t>
            </a:r>
            <a:r>
              <a:rPr lang="en-US" sz="1200" dirty="0">
                <a:solidFill>
                  <a:srgbClr val="FFFFFF">
                    <a:lumMod val="75000"/>
                    <a:lumOff val="2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2010;66(3):204-209. doi:10.1136/jech.2009.099879</a:t>
            </a:r>
          </a:p>
          <a:p>
            <a:pPr algn="l">
              <a:spcBef>
                <a:spcPts val="400"/>
              </a:spcBef>
              <a:buClr>
                <a:srgbClr val="9BAFB5"/>
              </a:buClr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Disease Burden of Influenza. Centers for Disease Control and Prevention. </a:t>
            </a:r>
            <a:r>
              <a:rPr lang="en-US" sz="1200" u="sng" dirty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https://www.cdc.gov/flu/about/burden/index.html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. Published January 10, 2019. Accessed March 23, 2020.</a:t>
            </a:r>
            <a:endParaRPr lang="en-US" sz="1200" dirty="0">
              <a:solidFill>
                <a:srgbClr val="FFFFFF">
                  <a:lumMod val="75000"/>
                  <a:lumOff val="2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spcBef>
                <a:spcPts val="400"/>
              </a:spcBef>
              <a:buClr>
                <a:srgbClr val="9BAFB5"/>
              </a:buClr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Flu Vaccination Coverage, United States, 2016-17 Influenza Season. Centers for Disease Control and Prevention. </a:t>
            </a:r>
            <a:r>
              <a:rPr lang="en-US" sz="1200" u="sng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https://www.cdc.gov/flu/fluvaxview/coverage-1617estimates.htm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. Published September 28, 2017. Accessed March 23, 2020</a:t>
            </a:r>
            <a:endParaRPr lang="en-US" sz="1200" dirty="0">
              <a:solidFill>
                <a:srgbClr val="FFFFFF">
                  <a:lumMod val="75000"/>
                  <a:lumOff val="2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spcBef>
                <a:spcPts val="400"/>
              </a:spcBef>
              <a:buClr>
                <a:srgbClr val="9BAFB5"/>
              </a:buClr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Gu Q,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Sood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N. Do People Taking Flu Vaccines Need Them the Most? </a:t>
            </a:r>
            <a:r>
              <a:rPr lang="en-US" sz="1200" i="1" dirty="0" err="1">
                <a:latin typeface="Arial" panose="020B0604020202020204" pitchFamily="34" charset="0"/>
                <a:cs typeface="Arial" panose="020B0604020202020204" pitchFamily="34" charset="0"/>
              </a:rPr>
              <a:t>PLoS</a:t>
            </a:r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 ONE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. 2011;6(12). doi:10.1371/journal.pone.0026347</a:t>
            </a:r>
            <a:endParaRPr lang="en-US" sz="1200" dirty="0">
              <a:solidFill>
                <a:srgbClr val="FFFFFF">
                  <a:lumMod val="75000"/>
                  <a:lumOff val="2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l">
              <a:spcBef>
                <a:spcPts val="400"/>
              </a:spcBef>
              <a:buClr>
                <a:srgbClr val="9BAFB5"/>
              </a:buClr>
            </a:pPr>
            <a:r>
              <a:rPr lang="en-US" sz="1200" dirty="0">
                <a:solidFill>
                  <a:srgbClr val="FFFFFF">
                    <a:lumMod val="75000"/>
                    <a:lumOff val="2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Harrison N, </a:t>
            </a:r>
            <a:r>
              <a:rPr lang="en-US" sz="1200" dirty="0" err="1">
                <a:solidFill>
                  <a:srgbClr val="FFFFFF">
                    <a:lumMod val="75000"/>
                    <a:lumOff val="2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Poeppl</a:t>
            </a:r>
            <a:r>
              <a:rPr lang="en-US" sz="1200" dirty="0">
                <a:solidFill>
                  <a:srgbClr val="FFFFFF">
                    <a:lumMod val="75000"/>
                    <a:lumOff val="2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W, </a:t>
            </a:r>
            <a:r>
              <a:rPr lang="en-US" sz="1200" dirty="0" err="1">
                <a:solidFill>
                  <a:srgbClr val="FFFFFF">
                    <a:lumMod val="75000"/>
                    <a:lumOff val="2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Miksch</a:t>
            </a:r>
            <a:r>
              <a:rPr lang="en-US" sz="1200" dirty="0">
                <a:solidFill>
                  <a:srgbClr val="FFFFFF">
                    <a:lumMod val="75000"/>
                    <a:lumOff val="2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M, et al. Predictors for influenza vaccine acceptance among patients with inflammatory rheumatic diseases. </a:t>
            </a:r>
            <a:r>
              <a:rPr lang="en-US" sz="1200" i="1" dirty="0">
                <a:solidFill>
                  <a:srgbClr val="FFFFFF">
                    <a:lumMod val="75000"/>
                    <a:lumOff val="2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Vaccine</a:t>
            </a:r>
            <a:r>
              <a:rPr lang="en-US" sz="1200" dirty="0">
                <a:solidFill>
                  <a:srgbClr val="FFFFFF">
                    <a:lumMod val="75000"/>
                    <a:lumOff val="2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2018;36(32):4875-4879. doi:10.1016/j.vaccine.2018.06.065</a:t>
            </a:r>
          </a:p>
          <a:p>
            <a:pPr lvl="0" algn="l">
              <a:spcBef>
                <a:spcPts val="400"/>
              </a:spcBef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Influenza. Centers for Disease Control and Prevention. </a:t>
            </a:r>
            <a:r>
              <a:rPr lang="en-US" sz="1200" u="sng" dirty="0"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https://www.cdc.gov/vaccines/pubs/pinkbook/flu.html#impact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. Published April 15, 2019. Accessed March 23, 2020.</a:t>
            </a:r>
          </a:p>
          <a:p>
            <a:pPr lvl="0" algn="l">
              <a:spcBef>
                <a:spcPts val="400"/>
              </a:spcBef>
            </a:pP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Madhavan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SS,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Borker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RD, Fernandes AW,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Amonkar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MM,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Rosenbluth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SA. Assessing Predictors of Influenza and Pneumonia Vaccination in Rural Senior Adults. </a:t>
            </a:r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Journal of Health &amp; Social Policy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. 2003;18(2):71-93. doi:10.1300/j045v18n02_05</a:t>
            </a:r>
          </a:p>
          <a:p>
            <a:pPr lvl="0" algn="l">
              <a:spcBef>
                <a:spcPts val="400"/>
              </a:spcBef>
            </a:pP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Ratnapradipa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KL,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Norrenberns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R, Turner JA,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Kunerth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A. Freshman Flu Vaccination Behavior and Intention During a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Nonpandemic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Season. </a:t>
            </a:r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Health Promotion Practice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. 2017;18(5):662-671.</a:t>
            </a:r>
          </a:p>
          <a:p>
            <a:pPr lvl="0" algn="l">
              <a:spcBef>
                <a:spcPts val="400"/>
              </a:spcBef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Yang ZJ. Predicting Young Adults’ Intentions to Get the H1N1 Vaccine: An Integrated Model. </a:t>
            </a:r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Journal of Health Communication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. 2015;20(1):69-79.</a:t>
            </a:r>
          </a:p>
          <a:p>
            <a:pPr lvl="0" algn="l">
              <a:spcBef>
                <a:spcPts val="400"/>
              </a:spcBef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Yeung MPS, Lam FL, Coker R. Factors associated with the uptake of seasonal influenza vaccination in adults: a systematic review. </a:t>
            </a:r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Journal of Public Health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. June 2016. doi:10.1093/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pubmed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/fdv194</a:t>
            </a:r>
          </a:p>
          <a:p>
            <a:pPr lvl="0" algn="l">
              <a:spcBef>
                <a:spcPts val="400"/>
              </a:spcBef>
              <a:buClr>
                <a:srgbClr val="9BAFB5"/>
              </a:buClr>
            </a:pPr>
            <a:endParaRPr lang="en-US" sz="1200" dirty="0">
              <a:solidFill>
                <a:srgbClr val="FFFFFF">
                  <a:lumMod val="75000"/>
                  <a:lumOff val="2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912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8548B-BC24-0244-B153-0D627D4B4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16649-EEA7-684E-9C4F-51D9C60483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6080" y="1692876"/>
            <a:ext cx="4815840" cy="4360452"/>
          </a:xfrm>
        </p:spPr>
        <p:txBody>
          <a:bodyPr>
            <a:normAutofit/>
          </a:bodyPr>
          <a:lstStyle/>
          <a:p>
            <a:r>
              <a:rPr lang="en-US" sz="2400" dirty="0"/>
              <a:t>Background</a:t>
            </a:r>
          </a:p>
          <a:p>
            <a:r>
              <a:rPr lang="en-US" sz="2400" dirty="0"/>
              <a:t>Objectives</a:t>
            </a:r>
          </a:p>
          <a:p>
            <a:r>
              <a:rPr lang="en-US" sz="2400" dirty="0"/>
              <a:t>Methods</a:t>
            </a:r>
          </a:p>
          <a:p>
            <a:r>
              <a:rPr lang="en-US" sz="2400" dirty="0"/>
              <a:t>Results</a:t>
            </a:r>
          </a:p>
          <a:p>
            <a:r>
              <a:rPr lang="en-US" sz="2400" dirty="0"/>
              <a:t>Discussion</a:t>
            </a:r>
          </a:p>
        </p:txBody>
      </p:sp>
    </p:spTree>
    <p:extLst>
      <p:ext uri="{BB962C8B-B14F-4D97-AF65-F5344CB8AC3E}">
        <p14:creationId xmlns:p14="http://schemas.microsoft.com/office/powerpoint/2010/main" val="2625526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6C4DE-15BC-8649-9B2F-C5D05A0BD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6246" y="975083"/>
            <a:ext cx="8959508" cy="1188720"/>
          </a:xfrm>
        </p:spPr>
        <p:txBody>
          <a:bodyPr/>
          <a:lstStyle/>
          <a:p>
            <a:r>
              <a:rPr lang="en-US" dirty="0"/>
              <a:t>background: Seasonal flu in the U.S.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DFFF6F-D66C-A346-A95E-8E47AC3307CB}"/>
              </a:ext>
            </a:extLst>
          </p:cNvPr>
          <p:cNvSpPr txBox="1"/>
          <p:nvPr/>
        </p:nvSpPr>
        <p:spPr>
          <a:xfrm>
            <a:off x="1861270" y="2459072"/>
            <a:ext cx="349166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23,600</a:t>
            </a:r>
            <a:r>
              <a:rPr lang="en-US" sz="2400" dirty="0"/>
              <a:t> deaths</a:t>
            </a:r>
          </a:p>
          <a:p>
            <a:endParaRPr lang="en-US" sz="1400" dirty="0"/>
          </a:p>
          <a:p>
            <a:r>
              <a:rPr lang="en-US" sz="2400" dirty="0"/>
              <a:t>adults older than 65 years account for </a:t>
            </a:r>
          </a:p>
          <a:p>
            <a:endParaRPr lang="en-US" sz="2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A293B3-C0F7-6C4E-ABF4-64A0CAAF698B}"/>
              </a:ext>
            </a:extLst>
          </p:cNvPr>
          <p:cNvSpPr/>
          <p:nvPr/>
        </p:nvSpPr>
        <p:spPr>
          <a:xfrm>
            <a:off x="6192823" y="2482356"/>
            <a:ext cx="4382931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dirty="0"/>
              <a:t>200,000</a:t>
            </a:r>
            <a:r>
              <a:rPr lang="en-US" dirty="0"/>
              <a:t> </a:t>
            </a:r>
            <a:r>
              <a:rPr lang="en-US" sz="2400" dirty="0"/>
              <a:t>hospitalizations</a:t>
            </a:r>
          </a:p>
          <a:p>
            <a:endParaRPr lang="en-US" sz="1400" dirty="0"/>
          </a:p>
          <a:p>
            <a:r>
              <a:rPr lang="en-US" sz="2400" dirty="0"/>
              <a:t>adults older than 65 years </a:t>
            </a:r>
          </a:p>
          <a:p>
            <a:r>
              <a:rPr lang="en-US" sz="2400" dirty="0"/>
              <a:t>account for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5F3E136-8471-E84F-A1D3-B6F4DB0B06C3}"/>
              </a:ext>
            </a:extLst>
          </p:cNvPr>
          <p:cNvSpPr/>
          <p:nvPr/>
        </p:nvSpPr>
        <p:spPr>
          <a:xfrm>
            <a:off x="3401400" y="3829692"/>
            <a:ext cx="134524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400" dirty="0"/>
              <a:t>90%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413E531-EEE5-9F43-82AC-DA1EA7444940}"/>
              </a:ext>
            </a:extLst>
          </p:cNvPr>
          <p:cNvSpPr/>
          <p:nvPr/>
        </p:nvSpPr>
        <p:spPr>
          <a:xfrm>
            <a:off x="7711668" y="3844066"/>
            <a:ext cx="134524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dirty="0"/>
              <a:t>63%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4DEF1C-E274-4D4B-8821-D9D8D6DBEC8C}"/>
              </a:ext>
            </a:extLst>
          </p:cNvPr>
          <p:cNvSpPr txBox="1"/>
          <p:nvPr/>
        </p:nvSpPr>
        <p:spPr>
          <a:xfrm>
            <a:off x="5352931" y="5334514"/>
            <a:ext cx="25731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vaccination rate </a:t>
            </a:r>
          </a:p>
          <a:p>
            <a:r>
              <a:rPr lang="en-US" sz="2400" dirty="0">
                <a:solidFill>
                  <a:srgbClr val="FF0000"/>
                </a:solidFill>
              </a:rPr>
              <a:t>among older adults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ECA7D5-09CF-F14B-89D3-BCA91FCECEC2}"/>
              </a:ext>
            </a:extLst>
          </p:cNvPr>
          <p:cNvSpPr/>
          <p:nvPr/>
        </p:nvSpPr>
        <p:spPr>
          <a:xfrm>
            <a:off x="3977840" y="5288347"/>
            <a:ext cx="153760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dirty="0">
                <a:solidFill>
                  <a:srgbClr val="FF0000"/>
                </a:solidFill>
              </a:rPr>
              <a:t>45% 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449362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455CE-E45C-0F40-A0C0-1F2E950BB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Vaccination </a:t>
            </a:r>
            <a:br>
              <a:rPr lang="en-US" dirty="0"/>
            </a:br>
            <a:r>
              <a:rPr lang="en-US" dirty="0"/>
              <a:t>intention &amp; uptake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096FBD-2663-5B4F-BBE8-C83CF2F1B0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8437" y="1569623"/>
            <a:ext cx="4815840" cy="3631404"/>
          </a:xfrm>
        </p:spPr>
        <p:txBody>
          <a:bodyPr>
            <a:normAutofit/>
          </a:bodyPr>
          <a:lstStyle/>
          <a:p>
            <a:r>
              <a:rPr lang="en-US" sz="2400" dirty="0"/>
              <a:t>Perceived susceptibility to flu</a:t>
            </a:r>
          </a:p>
          <a:p>
            <a:r>
              <a:rPr lang="en-US" sz="2400" dirty="0"/>
              <a:t>Perceived severity of flu</a:t>
            </a:r>
          </a:p>
          <a:p>
            <a:r>
              <a:rPr lang="en-US" sz="2400" dirty="0"/>
              <a:t>Trust in vaccine safety &amp; efficacy</a:t>
            </a:r>
          </a:p>
          <a:p>
            <a:r>
              <a:rPr lang="en-US" sz="2400" dirty="0"/>
              <a:t>Concern with side effects</a:t>
            </a:r>
          </a:p>
          <a:p>
            <a:r>
              <a:rPr lang="en-US" sz="2400" dirty="0"/>
              <a:t>Influence of social networks</a:t>
            </a:r>
          </a:p>
          <a:p>
            <a:r>
              <a:rPr lang="en-US" sz="2400" dirty="0"/>
              <a:t>Cost and access barriers</a:t>
            </a:r>
          </a:p>
        </p:txBody>
      </p:sp>
    </p:spTree>
    <p:extLst>
      <p:ext uri="{BB962C8B-B14F-4D97-AF65-F5344CB8AC3E}">
        <p14:creationId xmlns:p14="http://schemas.microsoft.com/office/powerpoint/2010/main" val="999477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96E8F-0D49-664A-A8B7-025A492B4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AC0DED-B0D4-A943-84A9-6F1998185A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987902" cy="3101983"/>
          </a:xfrm>
        </p:spPr>
        <p:txBody>
          <a:bodyPr>
            <a:normAutofit fontScale="92500"/>
          </a:bodyPr>
          <a:lstStyle/>
          <a:p>
            <a:pPr marL="457200" lvl="0" indent="-457200">
              <a:buFont typeface="+mj-lt"/>
              <a:buAutoNum type="arabicParenR"/>
            </a:pPr>
            <a:r>
              <a:rPr lang="en-US" sz="2800" dirty="0"/>
              <a:t>Determine whether </a:t>
            </a:r>
            <a:r>
              <a:rPr lang="en-US" sz="2800" b="1" dirty="0"/>
              <a:t>cost barriers to health care </a:t>
            </a:r>
            <a:r>
              <a:rPr lang="en-US" sz="2800" dirty="0"/>
              <a:t>are associated with getting a flu vaccine.</a:t>
            </a:r>
          </a:p>
          <a:p>
            <a:pPr marL="457200" lvl="0" indent="-457200">
              <a:buFont typeface="+mj-lt"/>
              <a:buAutoNum type="arabicParenR"/>
            </a:pPr>
            <a:r>
              <a:rPr lang="en-US" sz="2800" dirty="0"/>
              <a:t>Determine whether </a:t>
            </a:r>
            <a:r>
              <a:rPr lang="en-US" sz="2800" b="1" dirty="0"/>
              <a:t>race</a:t>
            </a:r>
            <a:r>
              <a:rPr lang="en-US" sz="2800" dirty="0"/>
              <a:t> modifies the association between health care cost barriers and flu vaccination.</a:t>
            </a:r>
          </a:p>
          <a:p>
            <a:pPr marL="457200" lvl="0" indent="-457200">
              <a:buFont typeface="+mj-lt"/>
              <a:buAutoNum type="arabicParenR"/>
            </a:pPr>
            <a:r>
              <a:rPr lang="en-US" sz="2800" dirty="0"/>
              <a:t>Determine whether </a:t>
            </a:r>
            <a:r>
              <a:rPr lang="en-US" sz="2800" b="1" dirty="0"/>
              <a:t>sex</a:t>
            </a:r>
            <a:r>
              <a:rPr lang="en-US" sz="2800" dirty="0"/>
              <a:t> modifies the association between health care cost barriers and flu vaccination.</a:t>
            </a:r>
          </a:p>
          <a:p>
            <a:pPr marL="457200" indent="-457200">
              <a:buFont typeface="+mj-lt"/>
              <a:buAutoNum type="arabicParenR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87723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2F945D9-17DD-4046-89CC-15E8F2A4E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</p:spTree>
    <p:extLst>
      <p:ext uri="{BB962C8B-B14F-4D97-AF65-F5344CB8AC3E}">
        <p14:creationId xmlns:p14="http://schemas.microsoft.com/office/powerpoint/2010/main" val="1085941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F3611F9-9AFD-9D4D-8C6C-15A055AE1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7111" y="964692"/>
            <a:ext cx="4946573" cy="1188720"/>
          </a:xfrm>
        </p:spPr>
        <p:txBody>
          <a:bodyPr>
            <a:normAutofit/>
          </a:bodyPr>
          <a:lstStyle/>
          <a:p>
            <a:r>
              <a:rPr lang="en-US" sz="2200" dirty="0"/>
              <a:t>Study Population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B1E1C2-B93B-5744-B6E5-16397CA6DC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07112" y="2638044"/>
            <a:ext cx="4946574" cy="3101982"/>
          </a:xfrm>
        </p:spPr>
        <p:txBody>
          <a:bodyPr>
            <a:normAutofit/>
          </a:bodyPr>
          <a:lstStyle/>
          <a:p>
            <a:r>
              <a:rPr lang="en-US" sz="2400" dirty="0"/>
              <a:t>2017 Behavioral Risk Factor Surveillance System (BRFSS) </a:t>
            </a:r>
          </a:p>
          <a:p>
            <a:r>
              <a:rPr lang="en-US" sz="2400" dirty="0"/>
              <a:t>Selected Metropolitan/Micropolitan Area Risk Trends (SMART) data set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4419BA5A-91B7-604D-A6E1-05112E0B8542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338315" y="2638044"/>
                <a:ext cx="4946573" cy="3101982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Cambridge-Newton-Framingham, MA Metropolitan Division      (MMSA 15764) </a:t>
                </a:r>
              </a:p>
              <a:p>
                <a:r>
                  <a:rPr lang="en-US" sz="2400" dirty="0"/>
                  <a:t>Boston, MA Metropolitan Division (MMSA 14454)</a:t>
                </a:r>
              </a:p>
              <a:p>
                <a:r>
                  <a:rPr lang="en-US" sz="2400" dirty="0"/>
                  <a:t>Adult respondents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sz="2400" dirty="0"/>
                  <a:t>65 years old</a:t>
                </a:r>
              </a:p>
              <a:p>
                <a:r>
                  <a:rPr lang="en-US" sz="2400" dirty="0"/>
                  <a:t>Complete cases</a:t>
                </a:r>
              </a:p>
            </p:txBody>
          </p:sp>
        </mc:Choice>
        <mc:Fallback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4419BA5A-91B7-604D-A6E1-05112E0B85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338315" y="2638044"/>
                <a:ext cx="4946573" cy="3101982"/>
              </a:xfrm>
              <a:blipFill>
                <a:blip r:embed="rId2"/>
                <a:stretch>
                  <a:fillRect l="-1535" t="-1224" b="-20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itle 4">
            <a:extLst>
              <a:ext uri="{FF2B5EF4-FFF2-40B4-BE49-F238E27FC236}">
                <a16:creationId xmlns:a16="http://schemas.microsoft.com/office/drawing/2014/main" id="{3E0AA2F6-E9F3-7549-9269-BE988CA7AF70}"/>
              </a:ext>
            </a:extLst>
          </p:cNvPr>
          <p:cNvSpPr txBox="1">
            <a:spLocks/>
          </p:cNvSpPr>
          <p:nvPr/>
        </p:nvSpPr>
        <p:spPr bwMode="black">
          <a:xfrm>
            <a:off x="6338316" y="964692"/>
            <a:ext cx="4946573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200" dirty="0"/>
              <a:t>Inclusion criteria</a:t>
            </a:r>
          </a:p>
        </p:txBody>
      </p:sp>
    </p:spTree>
    <p:extLst>
      <p:ext uri="{BB962C8B-B14F-4D97-AF65-F5344CB8AC3E}">
        <p14:creationId xmlns:p14="http://schemas.microsoft.com/office/powerpoint/2010/main" val="21335524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96E8F-0D49-664A-A8B7-025A492B4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7146" y="631060"/>
            <a:ext cx="7357707" cy="715827"/>
          </a:xfrm>
        </p:spPr>
        <p:txBody>
          <a:bodyPr>
            <a:normAutofit/>
          </a:bodyPr>
          <a:lstStyle/>
          <a:p>
            <a:r>
              <a:rPr lang="en-US" sz="2400" dirty="0"/>
              <a:t>Variables of Interest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52E48B-4ADE-A040-BE13-E50A918DB4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2953" y="1865623"/>
            <a:ext cx="5463004" cy="2267590"/>
          </a:xfrm>
        </p:spPr>
        <p:txBody>
          <a:bodyPr>
            <a:noAutofit/>
          </a:bodyPr>
          <a:lstStyle/>
          <a:p>
            <a:pPr marL="0" indent="0">
              <a:spcBef>
                <a:spcPts val="400"/>
              </a:spcBef>
              <a:buNone/>
            </a:pPr>
            <a:r>
              <a:rPr lang="en-US" sz="2400" b="1" dirty="0">
                <a:solidFill>
                  <a:srgbClr val="FF0000"/>
                </a:solidFill>
              </a:rPr>
              <a:t>Independent (exposure)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400" b="1" i="1" dirty="0"/>
              <a:t>Health care cost barrier</a:t>
            </a:r>
          </a:p>
          <a:p>
            <a:pPr>
              <a:spcBef>
                <a:spcPts val="400"/>
              </a:spcBef>
            </a:pPr>
            <a:r>
              <a:rPr lang="en-US" sz="2200" dirty="0"/>
              <a:t>In the last 12 months, needed to see a health care provider but did not due to cost</a:t>
            </a:r>
          </a:p>
          <a:p>
            <a:pPr>
              <a:spcBef>
                <a:spcPts val="400"/>
              </a:spcBef>
            </a:pPr>
            <a:r>
              <a:rPr lang="en-US" sz="2200" dirty="0"/>
              <a:t>Binary (no/yes)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5FE1D259-6FCE-934C-85E7-8A322E765882}"/>
              </a:ext>
            </a:extLst>
          </p:cNvPr>
          <p:cNvSpPr txBox="1">
            <a:spLocks/>
          </p:cNvSpPr>
          <p:nvPr/>
        </p:nvSpPr>
        <p:spPr>
          <a:xfrm>
            <a:off x="492953" y="3960218"/>
            <a:ext cx="4449750" cy="20822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400"/>
              </a:spcBef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rgbClr val="FF0000"/>
                </a:solidFill>
              </a:rPr>
              <a:t>Dependent (outcome)</a:t>
            </a:r>
          </a:p>
          <a:p>
            <a:pPr marL="0" indent="0">
              <a:spcBef>
                <a:spcPts val="400"/>
              </a:spcBef>
              <a:buFont typeface="Arial" panose="020B0604020202020204" pitchFamily="34" charset="0"/>
              <a:buNone/>
            </a:pPr>
            <a:r>
              <a:rPr lang="en-US" sz="2400" b="1" i="1" dirty="0"/>
              <a:t>Flu vaccine</a:t>
            </a:r>
          </a:p>
          <a:p>
            <a:pPr>
              <a:spcBef>
                <a:spcPts val="400"/>
              </a:spcBef>
            </a:pPr>
            <a:r>
              <a:rPr lang="en-US" sz="2200" dirty="0"/>
              <a:t>Received a flu vaccination in the last 12 months</a:t>
            </a:r>
          </a:p>
          <a:p>
            <a:pPr>
              <a:spcBef>
                <a:spcPts val="400"/>
              </a:spcBef>
            </a:pPr>
            <a:r>
              <a:rPr lang="en-US" sz="2200" dirty="0"/>
              <a:t>Binary (no/yes)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93A105FF-83AD-E046-8698-B03473817D23}"/>
              </a:ext>
            </a:extLst>
          </p:cNvPr>
          <p:cNvSpPr txBox="1">
            <a:spLocks/>
          </p:cNvSpPr>
          <p:nvPr/>
        </p:nvSpPr>
        <p:spPr>
          <a:xfrm>
            <a:off x="6306065" y="1865623"/>
            <a:ext cx="5770606" cy="39544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400"/>
              </a:spcBef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rgbClr val="FF0000"/>
                </a:solidFill>
              </a:rPr>
              <a:t>Covariates</a:t>
            </a:r>
          </a:p>
          <a:p>
            <a:pPr marL="0" indent="0">
              <a:spcBef>
                <a:spcPts val="400"/>
              </a:spcBef>
              <a:buFont typeface="Arial" panose="020B0604020202020204" pitchFamily="34" charset="0"/>
              <a:buNone/>
            </a:pPr>
            <a:r>
              <a:rPr lang="en-US" sz="2400" b="1" i="1" dirty="0"/>
              <a:t>Age group</a:t>
            </a:r>
          </a:p>
          <a:p>
            <a:pPr>
              <a:spcBef>
                <a:spcPts val="400"/>
              </a:spcBef>
            </a:pPr>
            <a:r>
              <a:rPr lang="en-US" sz="2200" dirty="0"/>
              <a:t>Factor, 4 levels (65-69, 70-74, 75-79, 80+)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400" b="1" i="1" dirty="0"/>
              <a:t>General health</a:t>
            </a:r>
          </a:p>
          <a:p>
            <a:pPr>
              <a:spcBef>
                <a:spcPts val="400"/>
              </a:spcBef>
            </a:pPr>
            <a:r>
              <a:rPr lang="en-US" sz="2200" dirty="0"/>
              <a:t>Factor, 5 levels (Poor </a:t>
            </a:r>
            <a:r>
              <a:rPr lang="en-US" sz="2200" dirty="0">
                <a:sym typeface="Wingdings" pitchFamily="2" charset="2"/>
              </a:rPr>
              <a:t> Excellent)</a:t>
            </a:r>
            <a:endParaRPr lang="en-US" sz="2200" dirty="0"/>
          </a:p>
          <a:p>
            <a:pPr marL="0" indent="0">
              <a:spcBef>
                <a:spcPts val="400"/>
              </a:spcBef>
              <a:buNone/>
            </a:pPr>
            <a:r>
              <a:rPr lang="en-US" sz="2400" b="1" i="1" dirty="0"/>
              <a:t>Sex</a:t>
            </a:r>
          </a:p>
          <a:p>
            <a:pPr>
              <a:spcBef>
                <a:spcPts val="400"/>
              </a:spcBef>
            </a:pPr>
            <a:r>
              <a:rPr lang="en-US" sz="2200" dirty="0"/>
              <a:t>Binary (female/male)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400" b="1" i="1" dirty="0"/>
              <a:t>Race/ethnicity</a:t>
            </a:r>
          </a:p>
          <a:p>
            <a:pPr>
              <a:spcBef>
                <a:spcPts val="400"/>
              </a:spcBef>
            </a:pPr>
            <a:r>
              <a:rPr lang="en-US" sz="2200" dirty="0"/>
              <a:t>Factor, 4 levels (White non-Hispanic, Black non-Hispanic, Other or Multiracial, Hispanic)</a:t>
            </a:r>
          </a:p>
        </p:txBody>
      </p:sp>
    </p:spTree>
    <p:extLst>
      <p:ext uri="{BB962C8B-B14F-4D97-AF65-F5344CB8AC3E}">
        <p14:creationId xmlns:p14="http://schemas.microsoft.com/office/powerpoint/2010/main" val="14737324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AC4879D-7672-8245-B993-DBCD92E3FC54}"/>
              </a:ext>
            </a:extLst>
          </p:cNvPr>
          <p:cNvSpPr/>
          <p:nvPr/>
        </p:nvSpPr>
        <p:spPr>
          <a:xfrm>
            <a:off x="3490783" y="3749562"/>
            <a:ext cx="1655805" cy="69197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Health care cost barrier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F2F09B9-575E-6A4F-B9E3-9544B9326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0538" y="597887"/>
            <a:ext cx="7729728" cy="1188720"/>
          </a:xfrm>
        </p:spPr>
        <p:txBody>
          <a:bodyPr/>
          <a:lstStyle/>
          <a:p>
            <a:r>
              <a:rPr lang="en-US" dirty="0"/>
              <a:t>Directed acyclic diagram (DAG)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528A7FBD-B871-664D-8EB3-9BD0FE7F964C}"/>
              </a:ext>
            </a:extLst>
          </p:cNvPr>
          <p:cNvSpPr/>
          <p:nvPr/>
        </p:nvSpPr>
        <p:spPr>
          <a:xfrm>
            <a:off x="6761203" y="3749562"/>
            <a:ext cx="1655805" cy="69197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Flu vaccine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1B3E3A02-6BB0-5E40-ACF4-73E666150D86}"/>
              </a:ext>
            </a:extLst>
          </p:cNvPr>
          <p:cNvSpPr/>
          <p:nvPr/>
        </p:nvSpPr>
        <p:spPr>
          <a:xfrm>
            <a:off x="4005649" y="5568135"/>
            <a:ext cx="1655805" cy="69197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Age group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88C7DEBB-8825-414B-8C52-FEF316EC755A}"/>
              </a:ext>
            </a:extLst>
          </p:cNvPr>
          <p:cNvSpPr/>
          <p:nvPr/>
        </p:nvSpPr>
        <p:spPr>
          <a:xfrm>
            <a:off x="6268992" y="5568134"/>
            <a:ext cx="1655805" cy="69197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General health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4D289F61-6B6C-5E43-A24E-D9BECF8651A9}"/>
              </a:ext>
            </a:extLst>
          </p:cNvPr>
          <p:cNvSpPr/>
          <p:nvPr/>
        </p:nvSpPr>
        <p:spPr>
          <a:xfrm>
            <a:off x="4106562" y="2276978"/>
            <a:ext cx="1655805" cy="69197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Sex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801936D4-229C-B14A-90F8-4E177E4BC472}"/>
              </a:ext>
            </a:extLst>
          </p:cNvPr>
          <p:cNvSpPr/>
          <p:nvPr/>
        </p:nvSpPr>
        <p:spPr>
          <a:xfrm>
            <a:off x="5929182" y="2262856"/>
            <a:ext cx="1655805" cy="69197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Race/ethnicity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74D20A5-1634-7B43-8DD4-85C9157D733A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5146588" y="4095551"/>
            <a:ext cx="1614615" cy="0"/>
          </a:xfrm>
          <a:prstGeom prst="straightConnector1">
            <a:avLst/>
          </a:prstGeom>
          <a:ln w="5715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632CF8C-F4B0-3F42-A578-7507F295A4C2}"/>
              </a:ext>
            </a:extLst>
          </p:cNvPr>
          <p:cNvCxnSpPr>
            <a:cxnSpLocks/>
            <a:stCxn id="7" idx="0"/>
          </p:cNvCxnSpPr>
          <p:nvPr/>
        </p:nvCxnSpPr>
        <p:spPr>
          <a:xfrm flipH="1" flipV="1">
            <a:off x="4005649" y="4441540"/>
            <a:ext cx="827903" cy="1126595"/>
          </a:xfrm>
          <a:prstGeom prst="straightConnector1">
            <a:avLst/>
          </a:prstGeom>
          <a:ln w="381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1D37477-5018-1D48-8068-185A47E1CC35}"/>
              </a:ext>
            </a:extLst>
          </p:cNvPr>
          <p:cNvCxnSpPr>
            <a:cxnSpLocks/>
            <a:stCxn id="7" idx="0"/>
            <a:endCxn id="6" idx="2"/>
          </p:cNvCxnSpPr>
          <p:nvPr/>
        </p:nvCxnSpPr>
        <p:spPr>
          <a:xfrm flipV="1">
            <a:off x="4833552" y="4441540"/>
            <a:ext cx="2755554" cy="1126595"/>
          </a:xfrm>
          <a:prstGeom prst="straightConnector1">
            <a:avLst/>
          </a:prstGeom>
          <a:ln w="381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DEDD1AC-5485-A34B-B2DD-F4E08C2E172E}"/>
              </a:ext>
            </a:extLst>
          </p:cNvPr>
          <p:cNvCxnSpPr>
            <a:cxnSpLocks/>
            <a:stCxn id="8" idx="0"/>
            <a:endCxn id="4" idx="2"/>
          </p:cNvCxnSpPr>
          <p:nvPr/>
        </p:nvCxnSpPr>
        <p:spPr>
          <a:xfrm flipH="1" flipV="1">
            <a:off x="4318686" y="4441540"/>
            <a:ext cx="2778209" cy="1126594"/>
          </a:xfrm>
          <a:prstGeom prst="straightConnector1">
            <a:avLst/>
          </a:prstGeom>
          <a:ln w="381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3E27AD1-E409-ED47-861B-83D05B761FE8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7096895" y="4441540"/>
            <a:ext cx="786712" cy="1126594"/>
          </a:xfrm>
          <a:prstGeom prst="straightConnector1">
            <a:avLst/>
          </a:prstGeom>
          <a:ln w="381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4A0F953-005A-E349-945E-54D765FCA864}"/>
              </a:ext>
            </a:extLst>
          </p:cNvPr>
          <p:cNvCxnSpPr>
            <a:cxnSpLocks/>
          </p:cNvCxnSpPr>
          <p:nvPr/>
        </p:nvCxnSpPr>
        <p:spPr>
          <a:xfrm>
            <a:off x="5488460" y="2968956"/>
            <a:ext cx="0" cy="1126595"/>
          </a:xfrm>
          <a:prstGeom prst="straightConnector1">
            <a:avLst/>
          </a:prstGeom>
          <a:ln w="381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9FC8F89-DDFE-D44A-A63C-A83D36C822B3}"/>
              </a:ext>
            </a:extLst>
          </p:cNvPr>
          <p:cNvCxnSpPr>
            <a:cxnSpLocks/>
          </p:cNvCxnSpPr>
          <p:nvPr/>
        </p:nvCxnSpPr>
        <p:spPr>
          <a:xfrm>
            <a:off x="6229865" y="2954833"/>
            <a:ext cx="0" cy="1126595"/>
          </a:xfrm>
          <a:prstGeom prst="straightConnector1">
            <a:avLst/>
          </a:prstGeom>
          <a:ln w="381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2045133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{54F54C76-5263-304A-AA9D-CFCC2BF0138E}tf10001120</Template>
  <TotalTime>508</TotalTime>
  <Words>1285</Words>
  <Application>Microsoft Macintosh PowerPoint</Application>
  <PresentationFormat>Widescreen</PresentationFormat>
  <Paragraphs>123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Cambria Math</vt:lpstr>
      <vt:lpstr>Gill Sans MT</vt:lpstr>
      <vt:lpstr>Parcel</vt:lpstr>
      <vt:lpstr>Are health care cost barriers associated with flu vaccination?  An analysis of older adults in  Greater Boston, Massachusetts</vt:lpstr>
      <vt:lpstr>Overview</vt:lpstr>
      <vt:lpstr>background: Seasonal flu in the U.S.</vt:lpstr>
      <vt:lpstr>Vaccination  intention &amp; uptake</vt:lpstr>
      <vt:lpstr>objectives</vt:lpstr>
      <vt:lpstr>Methods</vt:lpstr>
      <vt:lpstr>Study Population</vt:lpstr>
      <vt:lpstr>Variables of Interest</vt:lpstr>
      <vt:lpstr>Directed acyclic diagram (DAG)</vt:lpstr>
      <vt:lpstr>Statistical analysis</vt:lpstr>
      <vt:lpstr>Results</vt:lpstr>
      <vt:lpstr>PowerPoint Presentation</vt:lpstr>
      <vt:lpstr>PowerPoint Presentation</vt:lpstr>
      <vt:lpstr>Discussion</vt:lpstr>
      <vt:lpstr>Main Findings</vt:lpstr>
      <vt:lpstr>Strengths &amp; Limitations</vt:lpstr>
      <vt:lpstr>Conclusions &amp; future Directions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Are Health Care Cost Barriers associated with Flu Vaccination? An analysis of older adults in  Greater Boston, Massachusetts</dc:title>
  <dc:creator>Microsoft Office User</dc:creator>
  <cp:lastModifiedBy>Microsoft Office User</cp:lastModifiedBy>
  <cp:revision>27</cp:revision>
  <dcterms:created xsi:type="dcterms:W3CDTF">2020-04-26T18:19:05Z</dcterms:created>
  <dcterms:modified xsi:type="dcterms:W3CDTF">2020-04-29T00:55:21Z</dcterms:modified>
</cp:coreProperties>
</file>