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90" r:id="rId3"/>
    <p:sldId id="291" r:id="rId4"/>
    <p:sldId id="270" r:id="rId5"/>
    <p:sldId id="272" r:id="rId6"/>
    <p:sldId id="271" r:id="rId7"/>
    <p:sldId id="289" r:id="rId8"/>
    <p:sldId id="273" r:id="rId9"/>
    <p:sldId id="274" r:id="rId10"/>
    <p:sldId id="275" r:id="rId11"/>
    <p:sldId id="276" r:id="rId12"/>
    <p:sldId id="277" r:id="rId13"/>
    <p:sldId id="281" r:id="rId14"/>
    <p:sldId id="278" r:id="rId15"/>
    <p:sldId id="279" r:id="rId16"/>
    <p:sldId id="280" r:id="rId17"/>
    <p:sldId id="285" r:id="rId18"/>
    <p:sldId id="286" r:id="rId19"/>
    <p:sldId id="287" r:id="rId20"/>
    <p:sldId id="288" r:id="rId21"/>
    <p:sldId id="283" r:id="rId22"/>
    <p:sldId id="284"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0702"/>
    <a:srgbClr val="FF7979"/>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1284B18F-9376-4D0A-9E03-02D1EF02F5A4}" type="datetimeFigureOut">
              <a:rPr lang="es-ES" smtClean="0"/>
              <a:t>14/10/2016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4545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284B18F-9376-4D0A-9E03-02D1EF02F5A4}" type="datetimeFigureOut">
              <a:rPr lang="es-ES" smtClean="0"/>
              <a:t>14/10/2016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308125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284B18F-9376-4D0A-9E03-02D1EF02F5A4}" type="datetimeFigureOut">
              <a:rPr lang="es-ES" smtClean="0"/>
              <a:t>14/10/2016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346210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1284B18F-9376-4D0A-9E03-02D1EF02F5A4}" type="datetimeFigureOut">
              <a:rPr lang="es-ES" smtClean="0"/>
              <a:t>14/10/2016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248672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284B18F-9376-4D0A-9E03-02D1EF02F5A4}" type="datetimeFigureOut">
              <a:rPr lang="es-ES" smtClean="0"/>
              <a:t>14/10/2016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319814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1284B18F-9376-4D0A-9E03-02D1EF02F5A4}" type="datetimeFigureOut">
              <a:rPr lang="es-ES" smtClean="0"/>
              <a:t>14/10/2016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56889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1284B18F-9376-4D0A-9E03-02D1EF02F5A4}" type="datetimeFigureOut">
              <a:rPr lang="es-ES" smtClean="0"/>
              <a:t>14/10/2016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309081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1284B18F-9376-4D0A-9E03-02D1EF02F5A4}" type="datetimeFigureOut">
              <a:rPr lang="es-ES" smtClean="0"/>
              <a:t>14/10/2016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7615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84B18F-9376-4D0A-9E03-02D1EF02F5A4}" type="datetimeFigureOut">
              <a:rPr lang="es-ES" smtClean="0"/>
              <a:t>14/10/2016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151999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84B18F-9376-4D0A-9E03-02D1EF02F5A4}" type="datetimeFigureOut">
              <a:rPr lang="es-ES" smtClean="0"/>
              <a:t>14/10/2016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413302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84B18F-9376-4D0A-9E03-02D1EF02F5A4}" type="datetimeFigureOut">
              <a:rPr lang="es-ES" smtClean="0"/>
              <a:t>14/10/2016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65F2188-1ECF-4C6F-B1CE-EA59CA05DDF4}" type="slidenum">
              <a:rPr lang="es-ES" smtClean="0"/>
              <a:t>‹Nº›</a:t>
            </a:fld>
            <a:endParaRPr lang="es-ES"/>
          </a:p>
        </p:txBody>
      </p:sp>
    </p:spTree>
    <p:extLst>
      <p:ext uri="{BB962C8B-B14F-4D97-AF65-F5344CB8AC3E}">
        <p14:creationId xmlns:p14="http://schemas.microsoft.com/office/powerpoint/2010/main" val="3831691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4B18F-9376-4D0A-9E03-02D1EF02F5A4}" type="datetimeFigureOut">
              <a:rPr lang="es-ES" smtClean="0"/>
              <a:t>14/10/2016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F2188-1ECF-4C6F-B1CE-EA59CA05DDF4}" type="slidenum">
              <a:rPr lang="es-ES" smtClean="0"/>
              <a:t>‹Nº›</a:t>
            </a:fld>
            <a:endParaRPr lang="es-ES"/>
          </a:p>
        </p:txBody>
      </p:sp>
    </p:spTree>
    <p:extLst>
      <p:ext uri="{BB962C8B-B14F-4D97-AF65-F5344CB8AC3E}">
        <p14:creationId xmlns:p14="http://schemas.microsoft.com/office/powerpoint/2010/main" val="3783939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humaan.com/"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hyperlink" Target="https://www.freeletics.com/es"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freeletics.com/es"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0.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2.jpe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lanzadera.es/programa-garaj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freeletics.com/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olympicstory.com/#!intro" TargetMode="Externa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hyperlink" Target="http://olympicstory.com/#!intro"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hyperlink" Target="https://www.freeletics.com/es" TargetMode="Externa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freeletics.com/es"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1395" y="4502202"/>
            <a:ext cx="3329210" cy="1044641"/>
          </a:xfrm>
          <a:prstGeom prst="rect">
            <a:avLst/>
          </a:prstGeom>
        </p:spPr>
      </p:pic>
      <p:sp>
        <p:nvSpPr>
          <p:cNvPr id="2" name="CuadroTexto 1"/>
          <p:cNvSpPr txBox="1"/>
          <p:nvPr/>
        </p:nvSpPr>
        <p:spPr>
          <a:xfrm>
            <a:off x="0" y="2506532"/>
            <a:ext cx="12192000" cy="1569660"/>
          </a:xfrm>
          <a:prstGeom prst="rect">
            <a:avLst/>
          </a:prstGeom>
          <a:noFill/>
        </p:spPr>
        <p:txBody>
          <a:bodyPr wrap="square" rtlCol="0">
            <a:spAutoFit/>
          </a:bodyPr>
          <a:lstStyle/>
          <a:p>
            <a:pPr algn="ctr"/>
            <a:r>
              <a:rPr lang="es-ES" sz="4800" b="1" dirty="0" smtClean="0">
                <a:latin typeface="Gill Sans MT" panose="020B0502020104020203" pitchFamily="34" charset="0"/>
              </a:rPr>
              <a:t>Diseño de la nueva web de la</a:t>
            </a:r>
          </a:p>
          <a:p>
            <a:pPr algn="ctr"/>
            <a:r>
              <a:rPr lang="es-ES" sz="4800" b="1" dirty="0" smtClean="0">
                <a:latin typeface="Gill Sans MT" panose="020B0502020104020203" pitchFamily="34" charset="0"/>
              </a:rPr>
              <a:t>Fundación Línea Directa</a:t>
            </a:r>
            <a:endParaRPr lang="es-ES" sz="4800" b="1" dirty="0">
              <a:latin typeface="Gill Sans MT" panose="020B0502020104020203" pitchFamily="34" charset="0"/>
            </a:endParaRPr>
          </a:p>
        </p:txBody>
      </p:sp>
    </p:spTree>
    <p:extLst>
      <p:ext uri="{BB962C8B-B14F-4D97-AF65-F5344CB8AC3E}">
        <p14:creationId xmlns:p14="http://schemas.microsoft.com/office/powerpoint/2010/main" val="311365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043492" y="1420009"/>
            <a:ext cx="10187492" cy="369332"/>
          </a:xfrm>
          <a:prstGeom prst="rect">
            <a:avLst/>
          </a:prstGeom>
          <a:noFill/>
        </p:spPr>
        <p:txBody>
          <a:bodyPr wrap="square" rtlCol="0">
            <a:spAutoFit/>
          </a:bodyPr>
          <a:lstStyle/>
          <a:p>
            <a:r>
              <a:rPr lang="es-ES" dirty="0" smtClean="0"/>
              <a:t>Ejemplo en la web de la Fundación.</a:t>
            </a:r>
            <a:endParaRPr lang="es-ES" dirty="0"/>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492" y="2223107"/>
            <a:ext cx="5489874" cy="3904493"/>
          </a:xfrm>
          <a:prstGeom prst="rect">
            <a:avLst/>
          </a:prstGeom>
        </p:spPr>
      </p:pic>
      <p:sp>
        <p:nvSpPr>
          <p:cNvPr id="2" name="Rectángulo 1"/>
          <p:cNvSpPr/>
          <p:nvPr/>
        </p:nvSpPr>
        <p:spPr>
          <a:xfrm>
            <a:off x="6755839" y="4373274"/>
            <a:ext cx="3998259" cy="1754326"/>
          </a:xfrm>
          <a:prstGeom prst="rect">
            <a:avLst/>
          </a:prstGeom>
        </p:spPr>
        <p:txBody>
          <a:bodyPr wrap="square">
            <a:spAutoFit/>
          </a:bodyPr>
          <a:lstStyle/>
          <a:p>
            <a:r>
              <a:rPr lang="es-ES" dirty="0" smtClean="0"/>
              <a:t>Una vez pasara el ratón por cada una de estas secciones, saldría un pequeño texto explicativo de cada línea de actuación. El ejemplo de qué queremos lo encontramos en esta web:</a:t>
            </a:r>
            <a:endParaRPr lang="es-ES" dirty="0"/>
          </a:p>
          <a:p>
            <a:r>
              <a:rPr lang="es-ES" b="1" i="1" dirty="0">
                <a:hlinkClick r:id="rId5"/>
              </a:rPr>
              <a:t>http://humaan.com/</a:t>
            </a:r>
            <a:endParaRPr lang="es-ES" b="1" i="1" dirty="0"/>
          </a:p>
        </p:txBody>
      </p:sp>
    </p:spTree>
    <p:extLst>
      <p:ext uri="{BB962C8B-B14F-4D97-AF65-F5344CB8AC3E}">
        <p14:creationId xmlns:p14="http://schemas.microsoft.com/office/powerpoint/2010/main" val="121467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46482" y="2827789"/>
            <a:ext cx="6740058" cy="3004424"/>
          </a:xfrm>
          <a:prstGeom prst="rect">
            <a:avLst/>
          </a:prstGeom>
        </p:spPr>
      </p:pic>
      <p:sp>
        <p:nvSpPr>
          <p:cNvPr id="5" name="CuadroTexto 4"/>
          <p:cNvSpPr txBox="1"/>
          <p:nvPr/>
        </p:nvSpPr>
        <p:spPr>
          <a:xfrm>
            <a:off x="1043492" y="1420009"/>
            <a:ext cx="10187492" cy="1200329"/>
          </a:xfrm>
          <a:prstGeom prst="rect">
            <a:avLst/>
          </a:prstGeom>
          <a:noFill/>
        </p:spPr>
        <p:txBody>
          <a:bodyPr wrap="square" rtlCol="0">
            <a:spAutoFit/>
          </a:bodyPr>
          <a:lstStyle/>
          <a:p>
            <a:r>
              <a:rPr lang="es-ES" dirty="0" smtClean="0"/>
              <a:t>Debajo de las cuatro líneas de actuación de la Fundación continuaría el </a:t>
            </a:r>
            <a:r>
              <a:rPr lang="es-ES" dirty="0" err="1" smtClean="0"/>
              <a:t>scroll</a:t>
            </a:r>
            <a:r>
              <a:rPr lang="es-ES" dirty="0" smtClean="0"/>
              <a:t> con una sección independiente y claramente diferenciada: Sala de prensa y redes sociales. De nuevo, nos basamos en la web:</a:t>
            </a:r>
          </a:p>
          <a:p>
            <a:r>
              <a:rPr lang="es-ES" b="1" i="1" dirty="0" smtClean="0">
                <a:hlinkClick r:id="rId3"/>
              </a:rPr>
              <a:t>https</a:t>
            </a:r>
            <a:r>
              <a:rPr lang="es-ES" b="1" i="1" dirty="0">
                <a:hlinkClick r:id="rId3"/>
              </a:rPr>
              <a:t>://</a:t>
            </a:r>
            <a:r>
              <a:rPr lang="es-ES" b="1" i="1" dirty="0" smtClean="0">
                <a:hlinkClick r:id="rId3"/>
              </a:rPr>
              <a:t>www.freeletics.com/es</a:t>
            </a:r>
            <a:r>
              <a:rPr lang="es-ES" b="1" i="1" dirty="0" smtClean="0"/>
              <a:t>.</a:t>
            </a:r>
            <a:endParaRPr lang="es-ES" b="1" i="1" dirty="0"/>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7" name="Imagen 6"/>
          <p:cNvPicPr>
            <a:picLocks noChangeAspect="1"/>
          </p:cNvPicPr>
          <p:nvPr/>
        </p:nvPicPr>
        <p:blipFill rotWithShape="1">
          <a:blip r:embed="rId5"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Tree>
    <p:extLst>
      <p:ext uri="{BB962C8B-B14F-4D97-AF65-F5344CB8AC3E}">
        <p14:creationId xmlns:p14="http://schemas.microsoft.com/office/powerpoint/2010/main" val="51775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043492" y="1420009"/>
            <a:ext cx="10187492" cy="369332"/>
          </a:xfrm>
          <a:prstGeom prst="rect">
            <a:avLst/>
          </a:prstGeom>
          <a:noFill/>
        </p:spPr>
        <p:txBody>
          <a:bodyPr wrap="square" rtlCol="0">
            <a:spAutoFit/>
          </a:bodyPr>
          <a:lstStyle/>
          <a:p>
            <a:r>
              <a:rPr lang="es-ES" dirty="0" smtClean="0"/>
              <a:t>Ejemplo en la web de la fundación.</a:t>
            </a:r>
            <a:endParaRPr lang="es-ES" dirty="0"/>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491" y="2345740"/>
            <a:ext cx="7416979" cy="2570505"/>
          </a:xfrm>
          <a:prstGeom prst="rect">
            <a:avLst/>
          </a:prstGeom>
        </p:spPr>
      </p:pic>
    </p:spTree>
    <p:extLst>
      <p:ext uri="{BB962C8B-B14F-4D97-AF65-F5344CB8AC3E}">
        <p14:creationId xmlns:p14="http://schemas.microsoft.com/office/powerpoint/2010/main" val="134003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043492" y="1420009"/>
            <a:ext cx="10187492" cy="923330"/>
          </a:xfrm>
          <a:prstGeom prst="rect">
            <a:avLst/>
          </a:prstGeom>
          <a:noFill/>
        </p:spPr>
        <p:txBody>
          <a:bodyPr wrap="square" rtlCol="0">
            <a:spAutoFit/>
          </a:bodyPr>
          <a:lstStyle/>
          <a:p>
            <a:r>
              <a:rPr lang="es-ES" dirty="0" smtClean="0"/>
              <a:t>La sección Sala de prensa debería contar con un carrusel para, además de mostrar la portada, también poder presentar los hitos más relevantes en comunicación: estudios, premio periodístico, premio emprendedores… </a:t>
            </a:r>
            <a:endParaRPr lang="es-ES" dirty="0"/>
          </a:p>
        </p:txBody>
      </p:sp>
      <p:pic>
        <p:nvPicPr>
          <p:cNvPr id="7" name="Imagen 6"/>
          <p:cNvPicPr>
            <a:picLocks noChangeAspect="1"/>
          </p:cNvPicPr>
          <p:nvPr/>
        </p:nvPicPr>
        <p:blipFill>
          <a:blip r:embed="rId4"/>
          <a:stretch>
            <a:fillRect/>
          </a:stretch>
        </p:blipFill>
        <p:spPr>
          <a:xfrm>
            <a:off x="1043492" y="2794392"/>
            <a:ext cx="6510450" cy="3236054"/>
          </a:xfrm>
          <a:prstGeom prst="rect">
            <a:avLst/>
          </a:prstGeom>
        </p:spPr>
      </p:pic>
      <p:sp>
        <p:nvSpPr>
          <p:cNvPr id="8" name="Rectángulo 7"/>
          <p:cNvSpPr/>
          <p:nvPr/>
        </p:nvSpPr>
        <p:spPr>
          <a:xfrm>
            <a:off x="7634698" y="5661114"/>
            <a:ext cx="3144707" cy="369332"/>
          </a:xfrm>
          <a:prstGeom prst="rect">
            <a:avLst/>
          </a:prstGeom>
        </p:spPr>
        <p:txBody>
          <a:bodyPr wrap="none">
            <a:spAutoFit/>
          </a:bodyPr>
          <a:lstStyle/>
          <a:p>
            <a:r>
              <a:rPr lang="es-ES" b="1" i="1" dirty="0">
                <a:hlinkClick r:id="rId5"/>
              </a:rPr>
              <a:t>https://www.freeletics.com/es</a:t>
            </a:r>
            <a:endParaRPr lang="es-ES" b="1" i="1" dirty="0"/>
          </a:p>
        </p:txBody>
      </p:sp>
    </p:spTree>
    <p:extLst>
      <p:ext uri="{BB962C8B-B14F-4D97-AF65-F5344CB8AC3E}">
        <p14:creationId xmlns:p14="http://schemas.microsoft.com/office/powerpoint/2010/main" val="305972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7" name="CuadroTexto 6"/>
          <p:cNvSpPr txBox="1"/>
          <p:nvPr/>
        </p:nvSpPr>
        <p:spPr>
          <a:xfrm>
            <a:off x="1146482" y="4065327"/>
            <a:ext cx="9273243" cy="830997"/>
          </a:xfrm>
          <a:prstGeom prst="rect">
            <a:avLst/>
          </a:prstGeom>
          <a:noFill/>
        </p:spPr>
        <p:txBody>
          <a:bodyPr wrap="square" rtlCol="0">
            <a:spAutoFit/>
          </a:bodyPr>
          <a:lstStyle/>
          <a:p>
            <a:r>
              <a:rPr lang="es-ES" sz="1600" dirty="0" smtClean="0"/>
              <a:t>Podríamos incluir o bien el logo de cada red social y enlazarlo con nuestros perfiles o dos módulos donde se reproducirían las actualizaciones en Facebook y Twitter (similar a lo que tenemos ahora en la web, pero mejorando su diseño).</a:t>
            </a:r>
            <a:endParaRPr lang="es-ES" sz="1600" dirty="0"/>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6482" y="1696272"/>
            <a:ext cx="9273243" cy="2068904"/>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390" y="3023483"/>
            <a:ext cx="3591426" cy="466790"/>
          </a:xfrm>
          <a:prstGeom prst="rect">
            <a:avLst/>
          </a:prstGeom>
        </p:spPr>
      </p:pic>
    </p:spTree>
    <p:extLst>
      <p:ext uri="{BB962C8B-B14F-4D97-AF65-F5344CB8AC3E}">
        <p14:creationId xmlns:p14="http://schemas.microsoft.com/office/powerpoint/2010/main" val="273981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6207" y="696380"/>
            <a:ext cx="3392193" cy="1667930"/>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11715" y="2364310"/>
            <a:ext cx="3392312" cy="2412671"/>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cxnSp>
        <p:nvCxnSpPr>
          <p:cNvPr id="11" name="Conector recto de flecha 10"/>
          <p:cNvCxnSpPr/>
          <p:nvPr/>
        </p:nvCxnSpPr>
        <p:spPr>
          <a:xfrm>
            <a:off x="6763012" y="696380"/>
            <a:ext cx="0" cy="59164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CuadroTexto 12"/>
          <p:cNvSpPr txBox="1"/>
          <p:nvPr/>
        </p:nvSpPr>
        <p:spPr>
          <a:xfrm>
            <a:off x="7189769" y="3239081"/>
            <a:ext cx="2269863" cy="830997"/>
          </a:xfrm>
          <a:prstGeom prst="rect">
            <a:avLst/>
          </a:prstGeom>
          <a:noFill/>
        </p:spPr>
        <p:txBody>
          <a:bodyPr wrap="square" rtlCol="0">
            <a:spAutoFit/>
          </a:bodyPr>
          <a:lstStyle/>
          <a:p>
            <a:r>
              <a:rPr lang="es-ES" sz="1600" dirty="0" err="1" smtClean="0"/>
              <a:t>Scroll</a:t>
            </a:r>
            <a:r>
              <a:rPr lang="es-ES" sz="1600" dirty="0" smtClean="0"/>
              <a:t>. Todo este contenido se visualiza en la propia </a:t>
            </a:r>
            <a:r>
              <a:rPr lang="es-ES" sz="1600" i="1" dirty="0" smtClean="0"/>
              <a:t>home</a:t>
            </a:r>
            <a:r>
              <a:rPr lang="es-ES" sz="1600" dirty="0" smtClean="0"/>
              <a:t>.</a:t>
            </a:r>
            <a:endParaRPr lang="es-ES" sz="1600" dirty="0"/>
          </a:p>
        </p:txBody>
      </p:sp>
      <p:pic>
        <p:nvPicPr>
          <p:cNvPr id="10" name="Imagen 9"/>
          <p:cNvPicPr>
            <a:picLocks noChangeAspect="1"/>
          </p:cNvPicPr>
          <p:nvPr/>
        </p:nvPicPr>
        <p:blipFill rotWithShape="1">
          <a:blip r:embed="rId6" cstate="print">
            <a:extLst>
              <a:ext uri="{28A0092B-C50C-407E-A947-70E740481C1C}">
                <a14:useLocalDpi xmlns:a14="http://schemas.microsoft.com/office/drawing/2010/main" val="0"/>
              </a:ext>
            </a:extLst>
          </a:blip>
          <a:srcRect t="12170" b="9643"/>
          <a:stretch/>
        </p:blipFill>
        <p:spPr>
          <a:xfrm>
            <a:off x="3011835" y="5858510"/>
            <a:ext cx="3440216" cy="600112"/>
          </a:xfrm>
          <a:prstGeom prst="rect">
            <a:avLst/>
          </a:prstGeom>
        </p:spPr>
      </p:pic>
      <p:pic>
        <p:nvPicPr>
          <p:cNvPr id="12" name="Imagen 11"/>
          <p:cNvPicPr>
            <a:picLocks noChangeAspect="1"/>
          </p:cNvPicPr>
          <p:nvPr/>
        </p:nvPicPr>
        <p:blipFill rotWithShape="1">
          <a:blip r:embed="rId7" cstate="print">
            <a:extLst>
              <a:ext uri="{28A0092B-C50C-407E-A947-70E740481C1C}">
                <a14:useLocalDpi xmlns:a14="http://schemas.microsoft.com/office/drawing/2010/main" val="0"/>
              </a:ext>
            </a:extLst>
          </a:blip>
          <a:srcRect t="9738"/>
          <a:stretch/>
        </p:blipFill>
        <p:spPr>
          <a:xfrm>
            <a:off x="2986209" y="4776981"/>
            <a:ext cx="3392192" cy="1081529"/>
          </a:xfrm>
          <a:prstGeom prst="rect">
            <a:avLst/>
          </a:prstGeom>
        </p:spPr>
      </p:pic>
    </p:spTree>
    <p:extLst>
      <p:ext uri="{BB962C8B-B14F-4D97-AF65-F5344CB8AC3E}">
        <p14:creationId xmlns:p14="http://schemas.microsoft.com/office/powerpoint/2010/main" val="23715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7" name="CuadroTexto 6"/>
          <p:cNvSpPr txBox="1"/>
          <p:nvPr/>
        </p:nvSpPr>
        <p:spPr>
          <a:xfrm>
            <a:off x="957429" y="1979406"/>
            <a:ext cx="10822193" cy="2031325"/>
          </a:xfrm>
          <a:prstGeom prst="rect">
            <a:avLst/>
          </a:prstGeom>
          <a:noFill/>
        </p:spPr>
        <p:txBody>
          <a:bodyPr wrap="square" rtlCol="0">
            <a:spAutoFit/>
          </a:bodyPr>
          <a:lstStyle/>
          <a:p>
            <a:r>
              <a:rPr lang="es-ES" b="1" dirty="0" smtClean="0"/>
              <a:t>Páginas interiores.</a:t>
            </a:r>
            <a:endParaRPr lang="es-ES" dirty="0"/>
          </a:p>
          <a:p>
            <a:endParaRPr lang="es-ES" dirty="0" smtClean="0"/>
          </a:p>
          <a:p>
            <a:r>
              <a:rPr lang="es-ES" dirty="0" smtClean="0"/>
              <a:t>Cada una de las secciones (Conócenos, Divulgación, Investigación…) se dispondrán en modo </a:t>
            </a:r>
            <a:r>
              <a:rPr lang="es-ES" dirty="0" err="1" smtClean="0"/>
              <a:t>scroll</a:t>
            </a:r>
            <a:r>
              <a:rPr lang="es-ES" dirty="0" smtClean="0"/>
              <a:t> para tener toda la información disponible en una sola página. El ejemplo en el que nos basamos de esta disposición la encontramos en la página:</a:t>
            </a:r>
          </a:p>
          <a:p>
            <a:r>
              <a:rPr lang="es-ES" b="1" i="1" dirty="0">
                <a:solidFill>
                  <a:schemeClr val="accent1"/>
                </a:solidFill>
                <a:hlinkClick r:id="rId4"/>
              </a:rPr>
              <a:t>http://lanzadera.es/programa-garaje</a:t>
            </a:r>
            <a:r>
              <a:rPr lang="es-ES" b="1" i="1" dirty="0" smtClean="0">
                <a:solidFill>
                  <a:schemeClr val="accent1"/>
                </a:solidFill>
                <a:hlinkClick r:id="rId4"/>
              </a:rPr>
              <a:t>/</a:t>
            </a:r>
            <a:endParaRPr lang="es-ES" b="1" i="1" dirty="0" smtClean="0">
              <a:solidFill>
                <a:schemeClr val="accent1"/>
              </a:solidFill>
            </a:endParaRPr>
          </a:p>
          <a:p>
            <a:endParaRPr lang="es-ES" b="1" i="1" dirty="0" smtClean="0">
              <a:solidFill>
                <a:schemeClr val="accent1"/>
              </a:solidFill>
            </a:endParaRPr>
          </a:p>
        </p:txBody>
      </p:sp>
    </p:spTree>
    <p:extLst>
      <p:ext uri="{BB962C8B-B14F-4D97-AF65-F5344CB8AC3E}">
        <p14:creationId xmlns:p14="http://schemas.microsoft.com/office/powerpoint/2010/main" val="97266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072150" y="839095"/>
            <a:ext cx="5567352" cy="5613363"/>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6" name="Imagen 5"/>
          <p:cNvPicPr>
            <a:picLocks noChangeAspect="1"/>
          </p:cNvPicPr>
          <p:nvPr/>
        </p:nvPicPr>
        <p:blipFill rotWithShape="1">
          <a:blip r:embed="rId4"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7" name="CuadroTexto 6"/>
          <p:cNvSpPr txBox="1"/>
          <p:nvPr/>
        </p:nvSpPr>
        <p:spPr>
          <a:xfrm>
            <a:off x="7808333" y="5252129"/>
            <a:ext cx="3302598" cy="1200329"/>
          </a:xfrm>
          <a:prstGeom prst="rect">
            <a:avLst/>
          </a:prstGeom>
          <a:noFill/>
        </p:spPr>
        <p:txBody>
          <a:bodyPr wrap="square" rtlCol="0">
            <a:spAutoFit/>
          </a:bodyPr>
          <a:lstStyle/>
          <a:p>
            <a:r>
              <a:rPr lang="es-ES" dirty="0" smtClean="0"/>
              <a:t>Secciones bien diferenciadas. Posibilidad de incluir gráficos. Desplegables para más información.</a:t>
            </a:r>
            <a:endParaRPr lang="es-ES" dirty="0"/>
          </a:p>
        </p:txBody>
      </p:sp>
    </p:spTree>
    <p:extLst>
      <p:ext uri="{BB962C8B-B14F-4D97-AF65-F5344CB8AC3E}">
        <p14:creationId xmlns:p14="http://schemas.microsoft.com/office/powerpoint/2010/main" val="757233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333948" y="1118795"/>
            <a:ext cx="4808668" cy="369332"/>
          </a:xfrm>
          <a:prstGeom prst="rect">
            <a:avLst/>
          </a:prstGeom>
          <a:noFill/>
        </p:spPr>
        <p:txBody>
          <a:bodyPr wrap="square" rtlCol="0">
            <a:spAutoFit/>
          </a:bodyPr>
          <a:lstStyle/>
          <a:p>
            <a:r>
              <a:rPr lang="es-ES" b="1" dirty="0" smtClean="0"/>
              <a:t>Ejemplo de la página interior de la Fundación: </a:t>
            </a:r>
            <a:endParaRPr lang="es-ES" b="1" dirty="0"/>
          </a:p>
        </p:txBody>
      </p:sp>
      <p:pic>
        <p:nvPicPr>
          <p:cNvPr id="7" name="Imagen 6"/>
          <p:cNvPicPr>
            <a:picLocks noChangeAspect="1"/>
          </p:cNvPicPr>
          <p:nvPr/>
        </p:nvPicPr>
        <p:blipFill>
          <a:blip r:embed="rId4"/>
          <a:stretch>
            <a:fillRect/>
          </a:stretch>
        </p:blipFill>
        <p:spPr>
          <a:xfrm>
            <a:off x="1333948" y="1809246"/>
            <a:ext cx="6211029" cy="1543945"/>
          </a:xfrm>
          <a:prstGeom prst="rect">
            <a:avLst/>
          </a:prstGeom>
        </p:spPr>
      </p:pic>
      <p:pic>
        <p:nvPicPr>
          <p:cNvPr id="8" name="Imagen 7"/>
          <p:cNvPicPr>
            <a:picLocks noChangeAspect="1"/>
          </p:cNvPicPr>
          <p:nvPr/>
        </p:nvPicPr>
        <p:blipFill>
          <a:blip r:embed="rId5"/>
          <a:stretch>
            <a:fillRect/>
          </a:stretch>
        </p:blipFill>
        <p:spPr>
          <a:xfrm>
            <a:off x="1040299" y="4288212"/>
            <a:ext cx="7339909" cy="1448772"/>
          </a:xfrm>
          <a:prstGeom prst="rect">
            <a:avLst/>
          </a:prstGeom>
        </p:spPr>
      </p:pic>
      <p:cxnSp>
        <p:nvCxnSpPr>
          <p:cNvPr id="10" name="Conector recto de flecha 9"/>
          <p:cNvCxnSpPr/>
          <p:nvPr/>
        </p:nvCxnSpPr>
        <p:spPr>
          <a:xfrm>
            <a:off x="4324574" y="3485478"/>
            <a:ext cx="10758" cy="570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530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90089" y="957431"/>
            <a:ext cx="5010711" cy="2505356"/>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6" name="Imagen 5"/>
          <p:cNvPicPr>
            <a:picLocks noChangeAspect="1"/>
          </p:cNvPicPr>
          <p:nvPr/>
        </p:nvPicPr>
        <p:blipFill rotWithShape="1">
          <a:blip r:embed="rId4"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pic>
        <p:nvPicPr>
          <p:cNvPr id="7" name="Imagen 6"/>
          <p:cNvPicPr>
            <a:picLocks noChangeAspect="1"/>
          </p:cNvPicPr>
          <p:nvPr/>
        </p:nvPicPr>
        <p:blipFill>
          <a:blip r:embed="rId5"/>
          <a:stretch>
            <a:fillRect/>
          </a:stretch>
        </p:blipFill>
        <p:spPr>
          <a:xfrm>
            <a:off x="1390089" y="4169450"/>
            <a:ext cx="6129506" cy="2430253"/>
          </a:xfrm>
          <a:prstGeom prst="rect">
            <a:avLst/>
          </a:prstGeom>
        </p:spPr>
      </p:pic>
      <p:cxnSp>
        <p:nvCxnSpPr>
          <p:cNvPr id="9" name="Conector recto de flecha 8"/>
          <p:cNvCxnSpPr/>
          <p:nvPr/>
        </p:nvCxnSpPr>
        <p:spPr>
          <a:xfrm>
            <a:off x="4120179" y="3539266"/>
            <a:ext cx="21515" cy="4195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24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146482" y="1559859"/>
            <a:ext cx="9170102" cy="5355312"/>
          </a:xfrm>
          <a:prstGeom prst="rect">
            <a:avLst/>
          </a:prstGeom>
          <a:noFill/>
        </p:spPr>
        <p:txBody>
          <a:bodyPr wrap="square" rtlCol="0">
            <a:spAutoFit/>
          </a:bodyPr>
          <a:lstStyle/>
          <a:p>
            <a:r>
              <a:rPr lang="es-ES" b="1" dirty="0" smtClean="0"/>
              <a:t>Proyecto: creación de nuevo diseño de la web de la Fundación Línea Directa</a:t>
            </a:r>
          </a:p>
          <a:p>
            <a:endParaRPr lang="es-ES" dirty="0"/>
          </a:p>
          <a:p>
            <a:pPr marL="285750" indent="-285750">
              <a:buFontTx/>
              <a:buChar char="-"/>
            </a:pPr>
            <a:r>
              <a:rPr lang="es-ES" dirty="0" smtClean="0"/>
              <a:t>Se solicita un nuevo diseño de la web.</a:t>
            </a:r>
          </a:p>
          <a:p>
            <a:pPr marL="285750" indent="-285750">
              <a:buFontTx/>
              <a:buChar char="-"/>
            </a:pPr>
            <a:endParaRPr lang="es-ES" dirty="0" smtClean="0"/>
          </a:p>
          <a:p>
            <a:pPr marL="285750" indent="-285750">
              <a:buFontTx/>
              <a:buChar char="-"/>
            </a:pPr>
            <a:r>
              <a:rPr lang="es-ES" dirty="0" smtClean="0"/>
              <a:t>Diseño que soporte vídeos, imágenes a pantalla completa.</a:t>
            </a:r>
          </a:p>
          <a:p>
            <a:pPr marL="285750" indent="-285750">
              <a:buFontTx/>
              <a:buChar char="-"/>
            </a:pPr>
            <a:endParaRPr lang="es-ES" dirty="0" smtClean="0"/>
          </a:p>
          <a:p>
            <a:pPr marL="285750" indent="-285750">
              <a:buFontTx/>
              <a:buChar char="-"/>
            </a:pPr>
            <a:r>
              <a:rPr lang="es-ES" dirty="0" smtClean="0"/>
              <a:t>Revisión de contenidos para resumirlos y dar mayor claridad.</a:t>
            </a:r>
          </a:p>
          <a:p>
            <a:pPr marL="285750" indent="-285750">
              <a:buFontTx/>
              <a:buChar char="-"/>
            </a:pPr>
            <a:endParaRPr lang="es-ES" dirty="0" smtClean="0"/>
          </a:p>
          <a:p>
            <a:pPr marL="285750" indent="-285750">
              <a:buFontTx/>
              <a:buChar char="-"/>
            </a:pPr>
            <a:r>
              <a:rPr lang="es-ES" dirty="0" smtClean="0"/>
              <a:t>Agrupar información que está dispersa actualmente, para tenerla disponible en una sola página (formato </a:t>
            </a:r>
            <a:r>
              <a:rPr lang="es-ES" dirty="0" err="1" smtClean="0"/>
              <a:t>scroll</a:t>
            </a:r>
            <a:r>
              <a:rPr lang="es-ES" dirty="0" smtClean="0"/>
              <a:t>).</a:t>
            </a:r>
          </a:p>
          <a:p>
            <a:pPr marL="285750" indent="-285750">
              <a:buFontTx/>
              <a:buChar char="-"/>
            </a:pPr>
            <a:endParaRPr lang="es-ES" dirty="0" smtClean="0"/>
          </a:p>
          <a:p>
            <a:pPr marL="285750" indent="-285750">
              <a:buFontTx/>
              <a:buChar char="-"/>
            </a:pPr>
            <a:r>
              <a:rPr lang="es-ES" dirty="0" smtClean="0"/>
              <a:t>Web </a:t>
            </a:r>
            <a:r>
              <a:rPr lang="es-ES" dirty="0" err="1" smtClean="0"/>
              <a:t>responsive</a:t>
            </a:r>
            <a:r>
              <a:rPr lang="es-ES" dirty="0" smtClean="0"/>
              <a:t>. Se partirá de un diseño para dispositivos móviles y de ahí se diseñará la web para PC.</a:t>
            </a:r>
          </a:p>
          <a:p>
            <a:pPr marL="285750" indent="-285750">
              <a:buFontTx/>
              <a:buChar char="-"/>
            </a:pPr>
            <a:endParaRPr lang="es-ES" dirty="0"/>
          </a:p>
          <a:p>
            <a:pPr marL="285750" indent="-285750">
              <a:buFontTx/>
              <a:buChar char="-"/>
            </a:pPr>
            <a:r>
              <a:rPr lang="es-ES" dirty="0" smtClean="0"/>
              <a:t>Un punto muy importante es tener, desde Comunicación Externa, autonomía para la gestión de los contenidos (vídeos, textos, fotografías, etc.).</a:t>
            </a:r>
          </a:p>
          <a:p>
            <a:endParaRPr lang="es-ES" dirty="0" smtClean="0"/>
          </a:p>
          <a:p>
            <a:pPr marL="285750" indent="-285750">
              <a:buFontTx/>
              <a:buChar char="-"/>
            </a:pPr>
            <a:endParaRPr lang="es-ES" dirty="0" smtClean="0"/>
          </a:p>
          <a:p>
            <a:pPr marL="285750" indent="-285750">
              <a:buFontTx/>
              <a:buChar char="-"/>
            </a:pPr>
            <a:endParaRPr lang="es-ES" dirty="0"/>
          </a:p>
        </p:txBody>
      </p:sp>
    </p:spTree>
    <p:extLst>
      <p:ext uri="{BB962C8B-B14F-4D97-AF65-F5344CB8AC3E}">
        <p14:creationId xmlns:p14="http://schemas.microsoft.com/office/powerpoint/2010/main" val="226775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146482" y="1323192"/>
            <a:ext cx="10127532" cy="923330"/>
          </a:xfrm>
          <a:prstGeom prst="rect">
            <a:avLst/>
          </a:prstGeom>
          <a:noFill/>
        </p:spPr>
        <p:txBody>
          <a:bodyPr wrap="square" rtlCol="0">
            <a:spAutoFit/>
          </a:bodyPr>
          <a:lstStyle/>
          <a:p>
            <a:r>
              <a:rPr lang="es-ES" b="1" dirty="0" smtClean="0"/>
              <a:t>Ejemplo de Patronato.</a:t>
            </a:r>
          </a:p>
          <a:p>
            <a:endParaRPr lang="es-ES" b="1" dirty="0"/>
          </a:p>
          <a:p>
            <a:r>
              <a:rPr lang="es-ES" b="1" i="1" dirty="0">
                <a:solidFill>
                  <a:schemeClr val="accent1"/>
                </a:solidFill>
              </a:rPr>
              <a:t>https://www.fundacionmapfre.org/fundacion/es_es/conocenos/organos-gobierno/patronato.jsp</a:t>
            </a:r>
          </a:p>
        </p:txBody>
      </p:sp>
      <p:pic>
        <p:nvPicPr>
          <p:cNvPr id="7" name="Imagen 6"/>
          <p:cNvPicPr>
            <a:picLocks noChangeAspect="1"/>
          </p:cNvPicPr>
          <p:nvPr/>
        </p:nvPicPr>
        <p:blipFill>
          <a:blip r:embed="rId4"/>
          <a:stretch>
            <a:fillRect/>
          </a:stretch>
        </p:blipFill>
        <p:spPr>
          <a:xfrm>
            <a:off x="1146482" y="2684099"/>
            <a:ext cx="4740293" cy="3695073"/>
          </a:xfrm>
          <a:prstGeom prst="rect">
            <a:avLst/>
          </a:prstGeom>
        </p:spPr>
      </p:pic>
    </p:spTree>
    <p:extLst>
      <p:ext uri="{BB962C8B-B14F-4D97-AF65-F5344CB8AC3E}">
        <p14:creationId xmlns:p14="http://schemas.microsoft.com/office/powerpoint/2010/main" val="268460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032733" y="1290918"/>
            <a:ext cx="10822193" cy="2031325"/>
          </a:xfrm>
          <a:prstGeom prst="rect">
            <a:avLst/>
          </a:prstGeom>
          <a:noFill/>
        </p:spPr>
        <p:txBody>
          <a:bodyPr wrap="square" rtlCol="0">
            <a:spAutoFit/>
          </a:bodyPr>
          <a:lstStyle/>
          <a:p>
            <a:r>
              <a:rPr lang="es-ES" b="1" dirty="0" smtClean="0"/>
              <a:t>Sala de prensa.</a:t>
            </a:r>
          </a:p>
          <a:p>
            <a:endParaRPr lang="es-ES" b="1" i="1" dirty="0"/>
          </a:p>
          <a:p>
            <a:r>
              <a:rPr lang="es-ES" dirty="0" smtClean="0"/>
              <a:t>Esta sección, de gran importancia en la web, tiene que mejorar su presencia actual. La idea es que la disposición de las noticias quede como un blog, que haga de esta sección más visual y operativa. La web en la que nos hemos inspirado es la siguiente:</a:t>
            </a:r>
          </a:p>
          <a:p>
            <a:r>
              <a:rPr lang="es-ES" b="1" i="1" dirty="0">
                <a:solidFill>
                  <a:schemeClr val="accent1"/>
                </a:solidFill>
              </a:rPr>
              <a:t>http://lanzadera.es/actualidad/ </a:t>
            </a:r>
            <a:r>
              <a:rPr lang="es-ES" dirty="0"/>
              <a:t>(sección Noticias)</a:t>
            </a:r>
            <a:endParaRPr lang="es-ES" dirty="0" smtClean="0"/>
          </a:p>
          <a:p>
            <a:endParaRPr lang="es-ES" dirty="0" smtClean="0"/>
          </a:p>
        </p:txBody>
      </p:sp>
      <p:pic>
        <p:nvPicPr>
          <p:cNvPr id="7" name="Imagen 6"/>
          <p:cNvPicPr>
            <a:picLocks noChangeAspect="1"/>
          </p:cNvPicPr>
          <p:nvPr/>
        </p:nvPicPr>
        <p:blipFill>
          <a:blip r:embed="rId4"/>
          <a:stretch>
            <a:fillRect/>
          </a:stretch>
        </p:blipFill>
        <p:spPr>
          <a:xfrm>
            <a:off x="1032733" y="3201627"/>
            <a:ext cx="7727913" cy="3148409"/>
          </a:xfrm>
          <a:prstGeom prst="rect">
            <a:avLst/>
          </a:prstGeom>
        </p:spPr>
      </p:pic>
    </p:spTree>
    <p:extLst>
      <p:ext uri="{BB962C8B-B14F-4D97-AF65-F5344CB8AC3E}">
        <p14:creationId xmlns:p14="http://schemas.microsoft.com/office/powerpoint/2010/main" val="3612456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32733" y="1290918"/>
            <a:ext cx="10822193" cy="2585323"/>
          </a:xfrm>
          <a:prstGeom prst="rect">
            <a:avLst/>
          </a:prstGeom>
          <a:noFill/>
        </p:spPr>
        <p:txBody>
          <a:bodyPr wrap="square" rtlCol="0">
            <a:spAutoFit/>
          </a:bodyPr>
          <a:lstStyle/>
          <a:p>
            <a:r>
              <a:rPr lang="es-ES" b="1" dirty="0" smtClean="0"/>
              <a:t>Sala de prensa.</a:t>
            </a:r>
          </a:p>
          <a:p>
            <a:endParaRPr lang="es-ES" b="1" i="1" dirty="0"/>
          </a:p>
          <a:p>
            <a:r>
              <a:rPr lang="es-ES" dirty="0" smtClean="0"/>
              <a:t>La página debe contener:</a:t>
            </a:r>
          </a:p>
          <a:p>
            <a:endParaRPr lang="es-ES" dirty="0"/>
          </a:p>
          <a:p>
            <a:pPr marL="285750" indent="-285750">
              <a:buFontTx/>
              <a:buChar char="-"/>
            </a:pPr>
            <a:r>
              <a:rPr lang="es-ES" dirty="0" smtClean="0"/>
              <a:t>Un buscador por palabras, para poder localizar noticias.</a:t>
            </a:r>
          </a:p>
          <a:p>
            <a:pPr marL="285750" indent="-285750">
              <a:buFontTx/>
              <a:buChar char="-"/>
            </a:pPr>
            <a:endParaRPr lang="es-ES" dirty="0"/>
          </a:p>
          <a:p>
            <a:pPr marL="285750" indent="-285750">
              <a:buFontTx/>
              <a:buChar char="-"/>
            </a:pPr>
            <a:r>
              <a:rPr lang="es-ES" dirty="0" smtClean="0"/>
              <a:t>Mostrar las noticias más actuales en la parte superior de la pantalla y mostrar algún símbolo para que se vayan cargando las noticias  más antiguas. </a:t>
            </a:r>
          </a:p>
          <a:p>
            <a:endParaRPr lang="es-ES" dirty="0" smtClean="0"/>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6" name="Imagen 5"/>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pic>
        <p:nvPicPr>
          <p:cNvPr id="7" name="Imagen 6"/>
          <p:cNvPicPr>
            <a:picLocks noChangeAspect="1"/>
          </p:cNvPicPr>
          <p:nvPr/>
        </p:nvPicPr>
        <p:blipFill>
          <a:blip r:embed="rId4"/>
          <a:stretch>
            <a:fillRect/>
          </a:stretch>
        </p:blipFill>
        <p:spPr>
          <a:xfrm>
            <a:off x="1032733" y="4470779"/>
            <a:ext cx="6903777" cy="1605238"/>
          </a:xfrm>
          <a:prstGeom prst="rect">
            <a:avLst/>
          </a:prstGeom>
        </p:spPr>
      </p:pic>
    </p:spTree>
    <p:extLst>
      <p:ext uri="{BB962C8B-B14F-4D97-AF65-F5344CB8AC3E}">
        <p14:creationId xmlns:p14="http://schemas.microsoft.com/office/powerpoint/2010/main" val="34940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6" name="Imagen 5"/>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7" name="CuadroTexto 6"/>
          <p:cNvSpPr txBox="1"/>
          <p:nvPr/>
        </p:nvSpPr>
        <p:spPr>
          <a:xfrm>
            <a:off x="1146482" y="1559859"/>
            <a:ext cx="9170102" cy="5078313"/>
          </a:xfrm>
          <a:prstGeom prst="rect">
            <a:avLst/>
          </a:prstGeom>
          <a:noFill/>
        </p:spPr>
        <p:txBody>
          <a:bodyPr wrap="square" rtlCol="0">
            <a:spAutoFit/>
          </a:bodyPr>
          <a:lstStyle/>
          <a:p>
            <a:r>
              <a:rPr lang="es-ES" b="1" dirty="0" smtClean="0"/>
              <a:t>Diseño web:</a:t>
            </a:r>
          </a:p>
          <a:p>
            <a:endParaRPr lang="es-ES" b="1" dirty="0"/>
          </a:p>
          <a:p>
            <a:r>
              <a:rPr lang="es-ES" dirty="0" smtClean="0"/>
              <a:t>1. Home</a:t>
            </a:r>
            <a:endParaRPr lang="es-ES" dirty="0" smtClean="0"/>
          </a:p>
          <a:p>
            <a:pPr marL="285750" indent="-285750">
              <a:buFontTx/>
              <a:buChar char="-"/>
            </a:pPr>
            <a:endParaRPr lang="es-ES" dirty="0"/>
          </a:p>
          <a:p>
            <a:r>
              <a:rPr lang="es-ES" dirty="0" smtClean="0"/>
              <a:t>2. Primer </a:t>
            </a:r>
            <a:r>
              <a:rPr lang="es-ES" dirty="0" smtClean="0"/>
              <a:t>nivel:</a:t>
            </a:r>
          </a:p>
          <a:p>
            <a:pPr marL="285750" indent="-285750">
              <a:buFontTx/>
              <a:buChar char="-"/>
            </a:pPr>
            <a:endParaRPr lang="es-ES" dirty="0"/>
          </a:p>
          <a:p>
            <a:pPr marL="742950" lvl="1" indent="-285750">
              <a:buFontTx/>
              <a:buChar char="-"/>
            </a:pPr>
            <a:r>
              <a:rPr lang="es-ES" dirty="0" smtClean="0"/>
              <a:t>Conócenos</a:t>
            </a:r>
          </a:p>
          <a:p>
            <a:pPr marL="742950" lvl="1" indent="-285750">
              <a:buFontTx/>
              <a:buChar char="-"/>
            </a:pPr>
            <a:r>
              <a:rPr lang="es-ES" dirty="0" smtClean="0"/>
              <a:t>Divulgación</a:t>
            </a:r>
          </a:p>
          <a:p>
            <a:pPr marL="742950" lvl="1" indent="-285750">
              <a:buFontTx/>
              <a:buChar char="-"/>
            </a:pPr>
            <a:r>
              <a:rPr lang="es-ES" dirty="0" smtClean="0"/>
              <a:t>Formación</a:t>
            </a:r>
          </a:p>
          <a:p>
            <a:pPr marL="742950" lvl="1" indent="-285750">
              <a:buFontTx/>
              <a:buChar char="-"/>
            </a:pPr>
            <a:r>
              <a:rPr lang="es-ES" dirty="0" smtClean="0"/>
              <a:t>Investigación</a:t>
            </a:r>
          </a:p>
          <a:p>
            <a:pPr marL="742950" lvl="1" indent="-285750">
              <a:buFontTx/>
              <a:buChar char="-"/>
            </a:pPr>
            <a:r>
              <a:rPr lang="es-ES" dirty="0" smtClean="0"/>
              <a:t>Acción Social</a:t>
            </a:r>
          </a:p>
          <a:p>
            <a:pPr marL="742950" lvl="1" indent="-285750">
              <a:buFontTx/>
              <a:buChar char="-"/>
            </a:pPr>
            <a:r>
              <a:rPr lang="es-ES" dirty="0" smtClean="0"/>
              <a:t>Sala de Prensa</a:t>
            </a:r>
            <a:endParaRPr lang="es-ES" dirty="0" smtClean="0"/>
          </a:p>
          <a:p>
            <a:pPr lvl="1"/>
            <a:endParaRPr lang="es-ES" dirty="0" smtClean="0"/>
          </a:p>
          <a:p>
            <a:r>
              <a:rPr lang="es-ES" dirty="0" smtClean="0"/>
              <a:t>3. Segundo nivel:</a:t>
            </a:r>
          </a:p>
          <a:p>
            <a:endParaRPr lang="es-ES" dirty="0"/>
          </a:p>
          <a:p>
            <a:pPr marL="285750" indent="-285750">
              <a:buFontTx/>
              <a:buChar char="-"/>
            </a:pPr>
            <a:r>
              <a:rPr lang="es-ES" dirty="0" smtClean="0"/>
              <a:t>Noticias (desarrollo)</a:t>
            </a:r>
          </a:p>
          <a:p>
            <a:pPr marL="285750" indent="-285750">
              <a:buFontTx/>
              <a:buChar char="-"/>
            </a:pPr>
            <a:r>
              <a:rPr lang="es-ES" dirty="0" smtClean="0"/>
              <a:t>Documentos adjuntos</a:t>
            </a:r>
            <a:endParaRPr lang="es-ES" dirty="0"/>
          </a:p>
          <a:p>
            <a:endParaRPr lang="es-ES" dirty="0"/>
          </a:p>
        </p:txBody>
      </p:sp>
      <p:sp>
        <p:nvSpPr>
          <p:cNvPr id="8" name="Cerrar llave 7"/>
          <p:cNvSpPr/>
          <p:nvPr/>
        </p:nvSpPr>
        <p:spPr>
          <a:xfrm>
            <a:off x="3883511" y="3248809"/>
            <a:ext cx="172122" cy="130167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CuadroTexto 8"/>
          <p:cNvSpPr txBox="1"/>
          <p:nvPr/>
        </p:nvSpPr>
        <p:spPr>
          <a:xfrm>
            <a:off x="4507454" y="3437982"/>
            <a:ext cx="6648226" cy="923330"/>
          </a:xfrm>
          <a:prstGeom prst="rect">
            <a:avLst/>
          </a:prstGeom>
          <a:noFill/>
        </p:spPr>
        <p:txBody>
          <a:bodyPr wrap="square" rtlCol="0">
            <a:spAutoFit/>
          </a:bodyPr>
          <a:lstStyle/>
          <a:p>
            <a:r>
              <a:rPr lang="es-ES" dirty="0" smtClean="0"/>
              <a:t>La estructura será igual para todas estas secciones, pero se irán ajustando con Diseño cada una de ellas, dependiendo de las necesidades. </a:t>
            </a:r>
            <a:endParaRPr lang="es-ES" dirty="0"/>
          </a:p>
        </p:txBody>
      </p:sp>
    </p:spTree>
    <p:extLst>
      <p:ext uri="{BB962C8B-B14F-4D97-AF65-F5344CB8AC3E}">
        <p14:creationId xmlns:p14="http://schemas.microsoft.com/office/powerpoint/2010/main" val="366859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146482" y="1968650"/>
            <a:ext cx="7508838" cy="3970318"/>
          </a:xfrm>
          <a:prstGeom prst="rect">
            <a:avLst/>
          </a:prstGeom>
          <a:noFill/>
        </p:spPr>
        <p:txBody>
          <a:bodyPr wrap="square" rtlCol="0">
            <a:spAutoFit/>
          </a:bodyPr>
          <a:lstStyle/>
          <a:p>
            <a:r>
              <a:rPr lang="es-ES" b="1" dirty="0" smtClean="0"/>
              <a:t>Portada: consideraciones previas.</a:t>
            </a:r>
          </a:p>
          <a:p>
            <a:endParaRPr lang="es-ES" dirty="0"/>
          </a:p>
          <a:p>
            <a:pPr marL="285750" indent="-285750">
              <a:buFontTx/>
              <a:buChar char="-"/>
            </a:pPr>
            <a:r>
              <a:rPr lang="es-ES" dirty="0" smtClean="0"/>
              <a:t>Un vídeo de presentación como encabezado de la home.</a:t>
            </a:r>
          </a:p>
          <a:p>
            <a:pPr marL="285750" indent="-285750">
              <a:buFontTx/>
              <a:buChar char="-"/>
            </a:pPr>
            <a:endParaRPr lang="es-ES" dirty="0" smtClean="0"/>
          </a:p>
          <a:p>
            <a:pPr marL="285750" indent="-285750">
              <a:buFontTx/>
              <a:buChar char="-"/>
            </a:pPr>
            <a:r>
              <a:rPr lang="es-ES" dirty="0" smtClean="0"/>
              <a:t>Secciones claramente diferenciadas.</a:t>
            </a:r>
          </a:p>
          <a:p>
            <a:pPr marL="285750" indent="-285750">
              <a:buFontTx/>
              <a:buChar char="-"/>
            </a:pPr>
            <a:endParaRPr lang="es-ES" dirty="0" smtClean="0"/>
          </a:p>
          <a:p>
            <a:pPr marL="285750" indent="-285750">
              <a:buFontTx/>
              <a:buChar char="-"/>
            </a:pPr>
            <a:r>
              <a:rPr lang="es-ES" dirty="0" smtClean="0"/>
              <a:t>Simplificación de los contenidos en la portada.</a:t>
            </a:r>
          </a:p>
          <a:p>
            <a:pPr marL="285750" indent="-285750">
              <a:buFontTx/>
              <a:buChar char="-"/>
            </a:pPr>
            <a:endParaRPr lang="es-ES" dirty="0" smtClean="0"/>
          </a:p>
          <a:p>
            <a:pPr marL="285750" indent="-285750">
              <a:buFontTx/>
              <a:buChar char="-"/>
            </a:pPr>
            <a:r>
              <a:rPr lang="es-ES" dirty="0" smtClean="0"/>
              <a:t>Predominio de la fotografía.</a:t>
            </a:r>
          </a:p>
          <a:p>
            <a:pPr marL="285750" indent="-285750">
              <a:buFontTx/>
              <a:buChar char="-"/>
            </a:pPr>
            <a:endParaRPr lang="es-ES" dirty="0" smtClean="0"/>
          </a:p>
          <a:p>
            <a:pPr marL="285750" indent="-285750">
              <a:buFontTx/>
              <a:buChar char="-"/>
            </a:pPr>
            <a:r>
              <a:rPr lang="es-ES" dirty="0" smtClean="0"/>
              <a:t>Compatible con la inserción de contenido audiovisual.</a:t>
            </a:r>
          </a:p>
          <a:p>
            <a:endParaRPr lang="es-ES" dirty="0" smtClean="0"/>
          </a:p>
          <a:p>
            <a:pPr marL="285750" indent="-285750">
              <a:buFontTx/>
              <a:buChar char="-"/>
            </a:pPr>
            <a:endParaRPr lang="es-ES" dirty="0" smtClean="0"/>
          </a:p>
          <a:p>
            <a:pPr marL="285750" indent="-285750">
              <a:buFontTx/>
              <a:buChar char="-"/>
            </a:pPr>
            <a:endParaRPr lang="es-ES" dirty="0"/>
          </a:p>
        </p:txBody>
      </p:sp>
    </p:spTree>
    <p:extLst>
      <p:ext uri="{BB962C8B-B14F-4D97-AF65-F5344CB8AC3E}">
        <p14:creationId xmlns:p14="http://schemas.microsoft.com/office/powerpoint/2010/main" val="28819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032734" y="1290918"/>
            <a:ext cx="7508838" cy="1138773"/>
          </a:xfrm>
          <a:prstGeom prst="rect">
            <a:avLst/>
          </a:prstGeom>
          <a:noFill/>
        </p:spPr>
        <p:txBody>
          <a:bodyPr wrap="square" rtlCol="0">
            <a:spAutoFit/>
          </a:bodyPr>
          <a:lstStyle/>
          <a:p>
            <a:r>
              <a:rPr lang="es-ES" b="1" dirty="0" smtClean="0"/>
              <a:t>Portada: diseño.</a:t>
            </a:r>
          </a:p>
          <a:p>
            <a:endParaRPr lang="es-ES" dirty="0"/>
          </a:p>
          <a:p>
            <a:r>
              <a:rPr lang="es-ES" sz="1400" b="1" i="1" dirty="0" smtClean="0">
                <a:hlinkClick r:id="rId4"/>
              </a:rPr>
              <a:t>https</a:t>
            </a:r>
            <a:r>
              <a:rPr lang="es-ES" sz="1400" b="1" i="1" dirty="0">
                <a:hlinkClick r:id="rId4"/>
              </a:rPr>
              <a:t>://</a:t>
            </a:r>
            <a:r>
              <a:rPr lang="es-ES" sz="1400" b="1" i="1" dirty="0" smtClean="0">
                <a:hlinkClick r:id="rId4"/>
              </a:rPr>
              <a:t>www.freeletics.com/es</a:t>
            </a:r>
            <a:endParaRPr lang="es-ES" sz="1400" b="1" i="1" dirty="0" smtClean="0"/>
          </a:p>
          <a:p>
            <a:endParaRPr lang="es-ES" dirty="0" smtClean="0"/>
          </a:p>
        </p:txBody>
      </p:sp>
      <p:pic>
        <p:nvPicPr>
          <p:cNvPr id="7" name="Imagen 6"/>
          <p:cNvPicPr>
            <a:picLocks noChangeAspect="1"/>
          </p:cNvPicPr>
          <p:nvPr/>
        </p:nvPicPr>
        <p:blipFill>
          <a:blip r:embed="rId5"/>
          <a:stretch>
            <a:fillRect/>
          </a:stretch>
        </p:blipFill>
        <p:spPr>
          <a:xfrm>
            <a:off x="1032734" y="2210506"/>
            <a:ext cx="6831106" cy="3358832"/>
          </a:xfrm>
          <a:prstGeom prst="rect">
            <a:avLst/>
          </a:prstGeom>
        </p:spPr>
      </p:pic>
      <p:sp>
        <p:nvSpPr>
          <p:cNvPr id="8" name="CuadroTexto 7"/>
          <p:cNvSpPr txBox="1"/>
          <p:nvPr/>
        </p:nvSpPr>
        <p:spPr>
          <a:xfrm>
            <a:off x="8168640" y="3309233"/>
            <a:ext cx="3212951" cy="2308324"/>
          </a:xfrm>
          <a:prstGeom prst="rect">
            <a:avLst/>
          </a:prstGeom>
          <a:noFill/>
        </p:spPr>
        <p:txBody>
          <a:bodyPr wrap="square" rtlCol="0">
            <a:spAutoFit/>
          </a:bodyPr>
          <a:lstStyle/>
          <a:p>
            <a:r>
              <a:rPr lang="es-ES" sz="1600" dirty="0" smtClean="0"/>
              <a:t>Se trata de un diseño sencillo, con las diferentes secciones en la parte superior de la página, siempre accesible. En lugar de la foto incluiríamos un vídeo, aunque, para dinamizar la web, también debemos tener la opción de sustituir el vídeo por una imagen cuando así se considere oportuno. </a:t>
            </a:r>
            <a:endParaRPr lang="es-ES" sz="1600" dirty="0"/>
          </a:p>
        </p:txBody>
      </p:sp>
    </p:spTree>
    <p:extLst>
      <p:ext uri="{BB962C8B-B14F-4D97-AF65-F5344CB8AC3E}">
        <p14:creationId xmlns:p14="http://schemas.microsoft.com/office/powerpoint/2010/main" val="279137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13" y="2250412"/>
            <a:ext cx="6848011" cy="3367145"/>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7" name="Imagen 6"/>
          <p:cNvPicPr>
            <a:picLocks noChangeAspect="1"/>
          </p:cNvPicPr>
          <p:nvPr/>
        </p:nvPicPr>
        <p:blipFill rotWithShape="1">
          <a:blip r:embed="rId4"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9" name="CuadroTexto 8"/>
          <p:cNvSpPr txBox="1"/>
          <p:nvPr/>
        </p:nvSpPr>
        <p:spPr>
          <a:xfrm>
            <a:off x="8039548" y="2900443"/>
            <a:ext cx="3212951" cy="3046988"/>
          </a:xfrm>
          <a:prstGeom prst="rect">
            <a:avLst/>
          </a:prstGeom>
          <a:noFill/>
        </p:spPr>
        <p:txBody>
          <a:bodyPr wrap="square" rtlCol="0">
            <a:spAutoFit/>
          </a:bodyPr>
          <a:lstStyle/>
          <a:p>
            <a:r>
              <a:rPr lang="es-ES" sz="1600" dirty="0" smtClean="0"/>
              <a:t>Vídeo de presentación de la Fundación que ocupa toda la pantalla. Mantenemos menú con las secciones en la parte superior de la pantalla y siempre accesibles.</a:t>
            </a:r>
          </a:p>
          <a:p>
            <a:endParaRPr lang="es-ES" sz="1600" dirty="0"/>
          </a:p>
          <a:p>
            <a:r>
              <a:rPr lang="es-ES" sz="1600" dirty="0" smtClean="0"/>
              <a:t>Nos hemos inspirado en esta web para tener una mejor idea de cómo quedaría el vídeo con el resto de elementos de la web:</a:t>
            </a:r>
          </a:p>
          <a:p>
            <a:r>
              <a:rPr lang="es-ES" sz="1600" b="1" i="1" dirty="0">
                <a:hlinkClick r:id="rId5"/>
              </a:rPr>
              <a:t>http://olympicstory.com/#!</a:t>
            </a:r>
            <a:r>
              <a:rPr lang="es-ES" sz="1600" b="1" i="1" dirty="0" smtClean="0">
                <a:hlinkClick r:id="rId5"/>
              </a:rPr>
              <a:t>intro</a:t>
            </a:r>
            <a:endParaRPr lang="es-ES" sz="1600" b="1" i="1" dirty="0" smtClean="0"/>
          </a:p>
          <a:p>
            <a:endParaRPr lang="es-ES" sz="1600" i="1" dirty="0"/>
          </a:p>
        </p:txBody>
      </p:sp>
      <p:sp>
        <p:nvSpPr>
          <p:cNvPr id="11" name="CuadroTexto 10"/>
          <p:cNvSpPr txBox="1"/>
          <p:nvPr/>
        </p:nvSpPr>
        <p:spPr>
          <a:xfrm>
            <a:off x="860613" y="1398494"/>
            <a:ext cx="4905486" cy="369332"/>
          </a:xfrm>
          <a:prstGeom prst="rect">
            <a:avLst/>
          </a:prstGeom>
          <a:noFill/>
        </p:spPr>
        <p:txBody>
          <a:bodyPr wrap="square" rtlCol="0">
            <a:spAutoFit/>
          </a:bodyPr>
          <a:lstStyle/>
          <a:p>
            <a:r>
              <a:rPr lang="es-ES" b="1" dirty="0" smtClean="0"/>
              <a:t>Ejemplo con vídeo.</a:t>
            </a:r>
            <a:endParaRPr lang="es-ES" b="1" dirty="0"/>
          </a:p>
        </p:txBody>
      </p:sp>
    </p:spTree>
    <p:extLst>
      <p:ext uri="{BB962C8B-B14F-4D97-AF65-F5344CB8AC3E}">
        <p14:creationId xmlns:p14="http://schemas.microsoft.com/office/powerpoint/2010/main" val="3178227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46482" y="1430767"/>
            <a:ext cx="5067009" cy="2593826"/>
          </a:xfrm>
          <a:prstGeom prst="rect">
            <a:avLst/>
          </a:prstGeom>
        </p:spPr>
      </p:pic>
      <p:sp>
        <p:nvSpPr>
          <p:cNvPr id="5" name="CuadroTexto 4"/>
          <p:cNvSpPr txBox="1"/>
          <p:nvPr/>
        </p:nvSpPr>
        <p:spPr>
          <a:xfrm>
            <a:off x="1146482" y="4141694"/>
            <a:ext cx="4432150" cy="369332"/>
          </a:xfrm>
          <a:prstGeom prst="rect">
            <a:avLst/>
          </a:prstGeom>
          <a:noFill/>
        </p:spPr>
        <p:txBody>
          <a:bodyPr wrap="square" rtlCol="0">
            <a:spAutoFit/>
          </a:bodyPr>
          <a:lstStyle/>
          <a:p>
            <a:r>
              <a:rPr lang="es-ES" b="1" i="1" dirty="0">
                <a:hlinkClick r:id="rId3"/>
              </a:rPr>
              <a:t>http://olympicstory.com/#!</a:t>
            </a:r>
            <a:r>
              <a:rPr lang="es-ES" b="1" i="1" dirty="0" smtClean="0">
                <a:hlinkClick r:id="rId3"/>
              </a:rPr>
              <a:t>intro</a:t>
            </a:r>
            <a:endParaRPr lang="es-ES" b="1" i="1" dirty="0"/>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7" name="Imagen 6"/>
          <p:cNvPicPr>
            <a:picLocks noChangeAspect="1"/>
          </p:cNvPicPr>
          <p:nvPr/>
        </p:nvPicPr>
        <p:blipFill rotWithShape="1">
          <a:blip r:embed="rId5"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8" name="CuadroTexto 7"/>
          <p:cNvSpPr txBox="1"/>
          <p:nvPr/>
        </p:nvSpPr>
        <p:spPr>
          <a:xfrm>
            <a:off x="1151069" y="4830184"/>
            <a:ext cx="9144000" cy="1754326"/>
          </a:xfrm>
          <a:prstGeom prst="rect">
            <a:avLst/>
          </a:prstGeom>
          <a:noFill/>
        </p:spPr>
        <p:txBody>
          <a:bodyPr wrap="square" rtlCol="0">
            <a:spAutoFit/>
          </a:bodyPr>
          <a:lstStyle/>
          <a:p>
            <a:r>
              <a:rPr lang="es-ES" dirty="0" smtClean="0"/>
              <a:t>Ésta es la portada que tomamos como ejemplo para la nuestra. Un vídeo de fondo con un contador hacia atrás que parta del número total de fallecidos en accidentes de tráfico con el texto (por ejemplo):</a:t>
            </a:r>
          </a:p>
          <a:p>
            <a:endParaRPr lang="es-ES" dirty="0"/>
          </a:p>
          <a:p>
            <a:r>
              <a:rPr lang="es-ES" dirty="0"/>
              <a:t>Por la Seguridad Vial: Aquí y Ahora.</a:t>
            </a:r>
          </a:p>
          <a:p>
            <a:r>
              <a:rPr lang="es-ES" dirty="0"/>
              <a:t>Objetivo: reducir a cero el número de víctimas en accidentes de tráfico. </a:t>
            </a:r>
          </a:p>
        </p:txBody>
      </p:sp>
    </p:spTree>
    <p:extLst>
      <p:ext uri="{BB962C8B-B14F-4D97-AF65-F5344CB8AC3E}">
        <p14:creationId xmlns:p14="http://schemas.microsoft.com/office/powerpoint/2010/main" val="315361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13" y="1904104"/>
            <a:ext cx="6981712" cy="3432885"/>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6" name="Imagen 5"/>
          <p:cNvPicPr>
            <a:picLocks noChangeAspect="1"/>
          </p:cNvPicPr>
          <p:nvPr/>
        </p:nvPicPr>
        <p:blipFill rotWithShape="1">
          <a:blip r:embed="rId4"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7" name="CuadroTexto 6"/>
          <p:cNvSpPr txBox="1"/>
          <p:nvPr/>
        </p:nvSpPr>
        <p:spPr>
          <a:xfrm>
            <a:off x="860613" y="1398494"/>
            <a:ext cx="4905486" cy="369332"/>
          </a:xfrm>
          <a:prstGeom prst="rect">
            <a:avLst/>
          </a:prstGeom>
          <a:noFill/>
        </p:spPr>
        <p:txBody>
          <a:bodyPr wrap="square" rtlCol="0">
            <a:spAutoFit/>
          </a:bodyPr>
          <a:lstStyle/>
          <a:p>
            <a:r>
              <a:rPr lang="es-ES" dirty="0" smtClean="0"/>
              <a:t>Ejemplo con fotografía.</a:t>
            </a:r>
            <a:endParaRPr lang="es-ES" dirty="0"/>
          </a:p>
        </p:txBody>
      </p:sp>
      <p:sp>
        <p:nvSpPr>
          <p:cNvPr id="8" name="CuadroTexto 7"/>
          <p:cNvSpPr txBox="1"/>
          <p:nvPr/>
        </p:nvSpPr>
        <p:spPr>
          <a:xfrm>
            <a:off x="8050305" y="3352265"/>
            <a:ext cx="3212951" cy="2308324"/>
          </a:xfrm>
          <a:prstGeom prst="rect">
            <a:avLst/>
          </a:prstGeom>
          <a:noFill/>
        </p:spPr>
        <p:txBody>
          <a:bodyPr wrap="square" rtlCol="0">
            <a:spAutoFit/>
          </a:bodyPr>
          <a:lstStyle/>
          <a:p>
            <a:r>
              <a:rPr lang="es-ES" sz="1600" dirty="0" smtClean="0"/>
              <a:t>Imagen que ocupa toda la pantalla. Mantenemos menú con las secciones en la parte superior de la pantalla y siempre accesibles.</a:t>
            </a:r>
          </a:p>
          <a:p>
            <a:endParaRPr lang="es-ES" sz="1600" dirty="0"/>
          </a:p>
          <a:p>
            <a:r>
              <a:rPr lang="es-ES" sz="1600" dirty="0" smtClean="0"/>
              <a:t>Este ejemplo lo encontramos en la web mostrada anteriormente:</a:t>
            </a:r>
          </a:p>
          <a:p>
            <a:r>
              <a:rPr lang="es-ES" sz="1600" b="1" i="1" dirty="0">
                <a:hlinkClick r:id="rId5"/>
              </a:rPr>
              <a:t>https://</a:t>
            </a:r>
            <a:r>
              <a:rPr lang="es-ES" sz="1600" b="1" i="1" dirty="0" smtClean="0">
                <a:hlinkClick r:id="rId5"/>
              </a:rPr>
              <a:t>www.freeletics.com/es</a:t>
            </a:r>
            <a:endParaRPr lang="es-ES" sz="1600" b="1" i="1" dirty="0" smtClean="0"/>
          </a:p>
          <a:p>
            <a:endParaRPr lang="es-ES" sz="1600" i="1" dirty="0"/>
          </a:p>
        </p:txBody>
      </p:sp>
    </p:spTree>
    <p:extLst>
      <p:ext uri="{BB962C8B-B14F-4D97-AF65-F5344CB8AC3E}">
        <p14:creationId xmlns:p14="http://schemas.microsoft.com/office/powerpoint/2010/main" val="379432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14" y="139849"/>
            <a:ext cx="1851336" cy="580913"/>
          </a:xfrm>
          <a:prstGeom prst="rect">
            <a:avLst/>
          </a:prstGeom>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1957" b="29969"/>
          <a:stretch/>
        </p:blipFill>
        <p:spPr>
          <a:xfrm>
            <a:off x="9459632" y="139849"/>
            <a:ext cx="2588933" cy="556531"/>
          </a:xfrm>
          <a:prstGeom prst="rect">
            <a:avLst/>
          </a:prstGeom>
        </p:spPr>
      </p:pic>
      <p:sp>
        <p:nvSpPr>
          <p:cNvPr id="6" name="CuadroTexto 5"/>
          <p:cNvSpPr txBox="1"/>
          <p:nvPr/>
        </p:nvSpPr>
        <p:spPr>
          <a:xfrm>
            <a:off x="1043492" y="1420009"/>
            <a:ext cx="10187492" cy="646331"/>
          </a:xfrm>
          <a:prstGeom prst="rect">
            <a:avLst/>
          </a:prstGeom>
          <a:noFill/>
        </p:spPr>
        <p:txBody>
          <a:bodyPr wrap="square" rtlCol="0">
            <a:spAutoFit/>
          </a:bodyPr>
          <a:lstStyle/>
          <a:p>
            <a:r>
              <a:rPr lang="es-ES" dirty="0" smtClean="0"/>
              <a:t>En la misma home, justo debajo del vídeo o de la fotografía, seguirían las distintas secciones que componen la página (</a:t>
            </a:r>
            <a:r>
              <a:rPr lang="es-ES" dirty="0" err="1" smtClean="0"/>
              <a:t>scroll</a:t>
            </a:r>
            <a:r>
              <a:rPr lang="es-ES" dirty="0" smtClean="0"/>
              <a:t>), siguiendo el ejemplo de la web anterior.</a:t>
            </a:r>
            <a:endParaRPr lang="es-ES" dirty="0"/>
          </a:p>
        </p:txBody>
      </p:sp>
      <p:pic>
        <p:nvPicPr>
          <p:cNvPr id="8" name="Imagen 7"/>
          <p:cNvPicPr>
            <a:picLocks noChangeAspect="1"/>
          </p:cNvPicPr>
          <p:nvPr/>
        </p:nvPicPr>
        <p:blipFill>
          <a:blip r:embed="rId4"/>
          <a:stretch>
            <a:fillRect/>
          </a:stretch>
        </p:blipFill>
        <p:spPr>
          <a:xfrm>
            <a:off x="1043492" y="2538805"/>
            <a:ext cx="5529691" cy="2904564"/>
          </a:xfrm>
          <a:prstGeom prst="rect">
            <a:avLst/>
          </a:prstGeom>
        </p:spPr>
      </p:pic>
      <p:sp>
        <p:nvSpPr>
          <p:cNvPr id="9" name="CuadroTexto 8"/>
          <p:cNvSpPr txBox="1"/>
          <p:nvPr/>
        </p:nvSpPr>
        <p:spPr>
          <a:xfrm>
            <a:off x="6802419" y="4366151"/>
            <a:ext cx="3212951" cy="1569660"/>
          </a:xfrm>
          <a:prstGeom prst="rect">
            <a:avLst/>
          </a:prstGeom>
          <a:noFill/>
        </p:spPr>
        <p:txBody>
          <a:bodyPr wrap="square" rtlCol="0">
            <a:spAutoFit/>
          </a:bodyPr>
          <a:lstStyle/>
          <a:p>
            <a:r>
              <a:rPr lang="es-ES" sz="1600" dirty="0" smtClean="0"/>
              <a:t>De nuevo, destaca por la sencillez de su diseño y la claridad. En este caso, igualmente, queremos una web que se adapte a vídeos y a fotografías.</a:t>
            </a:r>
          </a:p>
          <a:p>
            <a:r>
              <a:rPr lang="es-ES" sz="1600" b="1" i="1" dirty="0">
                <a:hlinkClick r:id="rId5"/>
              </a:rPr>
              <a:t>https://www.freeletics.com/es</a:t>
            </a:r>
            <a:endParaRPr lang="es-ES" sz="1600" b="1" i="1" dirty="0"/>
          </a:p>
          <a:p>
            <a:endParaRPr lang="es-ES" sz="1600" dirty="0"/>
          </a:p>
        </p:txBody>
      </p:sp>
    </p:spTree>
    <p:extLst>
      <p:ext uri="{BB962C8B-B14F-4D97-AF65-F5344CB8AC3E}">
        <p14:creationId xmlns:p14="http://schemas.microsoft.com/office/powerpoint/2010/main" val="36261705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1289</TotalTime>
  <Words>895</Words>
  <Application>Microsoft Office PowerPoint</Application>
  <PresentationFormat>Panorámica</PresentationFormat>
  <Paragraphs>98</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Gill Sans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Linea Directa Aseguradora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BRUNO CIURANA ALOS</dc:creator>
  <cp:lastModifiedBy>BRUNO CIURANA ALOS</cp:lastModifiedBy>
  <cp:revision>112</cp:revision>
  <dcterms:created xsi:type="dcterms:W3CDTF">2016-03-30T16:49:09Z</dcterms:created>
  <dcterms:modified xsi:type="dcterms:W3CDTF">2016-10-14T11:59:14Z</dcterms:modified>
</cp:coreProperties>
</file>