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99" r:id="rId2"/>
    <p:sldId id="300" r:id="rId3"/>
    <p:sldId id="301" r:id="rId4"/>
    <p:sldId id="302" r:id="rId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BB3"/>
    <a:srgbClr val="004A82"/>
    <a:srgbClr val="230EC2"/>
    <a:srgbClr val="C63030"/>
    <a:srgbClr val="17396F"/>
    <a:srgbClr val="473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7" autoAdjust="0"/>
    <p:restoredTop sz="86166" autoAdjust="0"/>
  </p:normalViewPr>
  <p:slideViewPr>
    <p:cSldViewPr snapToGrid="0">
      <p:cViewPr varScale="1">
        <p:scale>
          <a:sx n="61" d="100"/>
          <a:sy n="61" d="100"/>
        </p:scale>
        <p:origin x="-96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25" y="-7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r">
              <a:defRPr sz="1200"/>
            </a:lvl1pPr>
          </a:lstStyle>
          <a:p>
            <a:fld id="{09663950-8AEF-4DEF-BF61-8CB0F6E8BCE3}" type="datetimeFigureOut">
              <a:rPr lang="en-US" smtClean="0"/>
              <a:pPr/>
              <a:t>1/15/2014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905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1" y="8817905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r">
              <a:defRPr sz="1200"/>
            </a:lvl1pPr>
          </a:lstStyle>
          <a:p>
            <a:fld id="{92386EAB-6ABB-4E12-8966-D75A7D6566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89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r">
              <a:defRPr sz="1200"/>
            </a:lvl1pPr>
          </a:lstStyle>
          <a:p>
            <a:fld id="{732FD6BF-FA50-4442-933C-590E1C9DDDF6}" type="datetimeFigureOut">
              <a:rPr lang="en-US" smtClean="0"/>
              <a:pPr/>
              <a:t>1/15/2014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49" tIns="46475" rIns="92949" bIns="4647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2949" tIns="46475" rIns="92949" bIns="464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5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r">
              <a:defRPr sz="1200"/>
            </a:lvl1pPr>
          </a:lstStyle>
          <a:p>
            <a:fld id="{702351EC-759C-4E21-BCEF-24FC0E461B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1" y="8817905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0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351EC-759C-4E21-BCEF-24FC0E461B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29144" y="-45720"/>
            <a:ext cx="341312" cy="685800"/>
          </a:xfrm>
          <a:prstGeom prst="rect">
            <a:avLst/>
          </a:prstGeom>
          <a:solidFill>
            <a:srgbClr val="C6303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62200" y="-45720"/>
            <a:ext cx="6781800" cy="990600"/>
          </a:xfrm>
          <a:prstGeom prst="rect">
            <a:avLst/>
          </a:prstGeom>
          <a:solidFill>
            <a:srgbClr val="1D2B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pic>
        <p:nvPicPr>
          <p:cNvPr id="8" name="Picture 2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7" y="6166591"/>
            <a:ext cx="1835151" cy="57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89413"/>
            <a:ext cx="4602163" cy="763587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b="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2133600" y="2286000"/>
            <a:ext cx="6477000" cy="1143000"/>
          </a:xfrm>
        </p:spPr>
        <p:txBody>
          <a:bodyPr anchor="ctr"/>
          <a:lstStyle>
            <a:lvl1pPr>
              <a:lnSpc>
                <a:spcPts val="44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2050" name="Picture 2" descr="https://encrypted-tbn3.gstatic.com/images?q=tbn:ANd9GcQtvGfDvjMfidM_ItIvGTIJCRBFz-QnIw-RYjcq0-1gPpCaxdOqI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82879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50" y="381000"/>
            <a:ext cx="1924050" cy="572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381000"/>
            <a:ext cx="5619750" cy="572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1295400"/>
            <a:ext cx="37719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381000"/>
            <a:ext cx="716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295400"/>
            <a:ext cx="76962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C6303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/>
            </a:pPr>
            <a:endParaRPr lang="en-US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1032" name="Picture 3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8" y="6489700"/>
            <a:ext cx="804862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882128" y="-4758"/>
            <a:ext cx="1261872" cy="219456"/>
          </a:xfrm>
          <a:prstGeom prst="rect">
            <a:avLst/>
          </a:prstGeom>
          <a:solidFill>
            <a:srgbClr val="230EC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pic>
        <p:nvPicPr>
          <p:cNvPr id="14" name="Picture 14" descr="afsymbol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42325" y="6453734"/>
            <a:ext cx="433298" cy="32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https://encrypted-tbn3.gstatic.com/images?q=tbn:ANd9GcQtvGfDvjMfidM_ItIvGTIJCRBFz-QnIw-RYjcq0-1gPpCaxdOqIA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280218"/>
            <a:ext cx="818441" cy="8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9pPr>
    </p:titleStyle>
    <p:bodyStyle>
      <a:lvl1pPr marL="227013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59F1A"/>
        </a:buClr>
        <a:buSzPct val="75000"/>
        <a:buFont typeface="Monotype Sort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60000"/>
        <a:buFont typeface="Monotype Sorts" pitchFamily="2" charset="2"/>
        <a:buChar char="n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Char char="­"/>
        <a:defRPr sz="1400" b="1">
          <a:solidFill>
            <a:schemeClr val="tx1"/>
          </a:solidFill>
          <a:latin typeface="+mn-lt"/>
        </a:defRPr>
      </a:lvl4pPr>
      <a:lvl5pPr marL="13716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5pPr>
      <a:lvl6pPr marL="18288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6pPr>
      <a:lvl7pPr marL="22860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7pPr>
      <a:lvl8pPr marL="27432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8pPr>
      <a:lvl9pPr marL="32004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0828" y="4505100"/>
            <a:ext cx="3481252" cy="1351416"/>
          </a:xfrm>
        </p:spPr>
        <p:txBody>
          <a:bodyPr/>
          <a:lstStyle/>
          <a:p>
            <a:r>
              <a:rPr lang="en-US" dirty="0" smtClean="0"/>
              <a:t>Tom Cashavelly</a:t>
            </a:r>
          </a:p>
          <a:p>
            <a:r>
              <a:rPr lang="en-US" dirty="0" smtClean="0"/>
              <a:t>The MITRE Corporation</a:t>
            </a:r>
          </a:p>
          <a:p>
            <a:r>
              <a:rPr lang="en-US" dirty="0" smtClean="0"/>
              <a:t>Senior Software Systems Engineer</a:t>
            </a:r>
          </a:p>
          <a:p>
            <a:r>
              <a:rPr lang="en-US" dirty="0" smtClean="0"/>
              <a:t>tcashavelly@mitre.org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/>
            <a:r>
              <a:rPr lang="en-US" dirty="0" err="1" smtClean="0"/>
              <a:t>ClubUML</a:t>
            </a:r>
            <a:r>
              <a:rPr lang="en-US" dirty="0" smtClean="0"/>
              <a:t>-Service Pack 2</a:t>
            </a:r>
            <a:br>
              <a:rPr lang="en-US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9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72846" y="704612"/>
            <a:ext cx="233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rot="16200000" flipH="1">
            <a:off x="1696720" y="3563620"/>
            <a:ext cx="5750560" cy="25400"/>
          </a:xfrm>
          <a:prstGeom prst="line">
            <a:avLst/>
          </a:prstGeom>
          <a:noFill/>
          <a:ln w="38100">
            <a:solidFill>
              <a:srgbClr val="0829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16200000" flipV="1">
            <a:off x="4559300" y="-364864"/>
            <a:ext cx="1" cy="7853680"/>
          </a:xfrm>
          <a:prstGeom prst="line">
            <a:avLst/>
          </a:prstGeom>
          <a:noFill/>
          <a:ln w="38100">
            <a:solidFill>
              <a:srgbClr val="0829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37360" y="3755018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Technical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55360" y="3789070"/>
            <a:ext cx="145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Processes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90033" y="704612"/>
            <a:ext cx="285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63440" y="1206580"/>
            <a:ext cx="356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UML Comparison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UML </a:t>
            </a:r>
            <a:r>
              <a:rPr lang="en-US" sz="1400" dirty="0" smtClean="0"/>
              <a:t>Merge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Roles/Permissions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7520" y="4364618"/>
            <a:ext cx="36042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/>
              <a:t>Deployment Environment</a:t>
            </a:r>
            <a:r>
              <a:rPr lang="en-US" sz="1400" dirty="0" smtClean="0"/>
              <a:t>: </a:t>
            </a:r>
            <a:r>
              <a:rPr lang="en-US" sz="1400" dirty="0" smtClean="0"/>
              <a:t>Browser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IDE</a:t>
            </a:r>
            <a:r>
              <a:rPr lang="en-US" sz="1400" dirty="0" smtClean="0"/>
              <a:t>: Eclipse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Servers</a:t>
            </a:r>
            <a:r>
              <a:rPr lang="en-US" sz="1400" dirty="0" smtClean="0"/>
              <a:t>: </a:t>
            </a:r>
            <a:r>
              <a:rPr lang="en-US" sz="1400" dirty="0" smtClean="0"/>
              <a:t>Tomcat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UI</a:t>
            </a:r>
            <a:r>
              <a:rPr lang="en-US" sz="1400" dirty="0" smtClean="0"/>
              <a:t>: JavaScript/CSS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Database</a:t>
            </a:r>
            <a:r>
              <a:rPr lang="en-US" sz="1400" dirty="0" smtClean="0"/>
              <a:t>: </a:t>
            </a:r>
            <a:r>
              <a:rPr lang="en-US" sz="1400" dirty="0" err="1" smtClean="0"/>
              <a:t>mySQL</a:t>
            </a:r>
            <a:r>
              <a:rPr lang="en-US" sz="1400" dirty="0" smtClean="0"/>
              <a:t> 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663440" y="4275569"/>
            <a:ext cx="3754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Agile Development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SCRUM</a:t>
            </a:r>
            <a:endParaRPr lang="en-US" sz="1400" dirty="0"/>
          </a:p>
          <a:p>
            <a:endParaRPr lang="en-US" sz="1400" dirty="0" smtClean="0"/>
          </a:p>
        </p:txBody>
      </p:sp>
      <p:sp>
        <p:nvSpPr>
          <p:cNvPr id="21" name="Cloud 20"/>
          <p:cNvSpPr/>
          <p:nvPr/>
        </p:nvSpPr>
        <p:spPr bwMode="auto">
          <a:xfrm>
            <a:off x="1385386" y="1999772"/>
            <a:ext cx="2209584" cy="1319188"/>
          </a:xfrm>
          <a:prstGeom prst="cloud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8" name="Picture 4" descr="C:\Users\scanavan\Desktop\imagesCAASYDU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98" y="2359797"/>
            <a:ext cx="757562" cy="69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22" y="5690747"/>
            <a:ext cx="1128272" cy="103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77520" y="1206580"/>
            <a:ext cx="4023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UML </a:t>
            </a:r>
            <a:r>
              <a:rPr lang="en-US" sz="1400" dirty="0" smtClean="0"/>
              <a:t>Comparison Management </a:t>
            </a:r>
            <a:r>
              <a:rPr lang="en-US" sz="1400" dirty="0" smtClean="0"/>
              <a:t>Tool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Support Software Development Projects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Web-based (Thin Client)</a:t>
            </a:r>
            <a:endParaRPr lang="en-US" sz="1400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2242628" y="6043362"/>
            <a:ext cx="300104" cy="20064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98" y="1999772"/>
            <a:ext cx="2183053" cy="13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://www.t3.com.au/files/2011/07/internet-explor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6" y="5625849"/>
            <a:ext cx="1497354" cy="9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7" descr="https://encrypted-tbn2.gstatic.com/images?q=tbn:ANd9GcRu_pnuYInVAaEWLqVwyWuYMAvJdrEjPM26Yj0A0xEgUVWDMPcs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213" y="5147852"/>
            <a:ext cx="1377174" cy="137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7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ClubUML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Spring 2013 Team</a:t>
            </a:r>
          </a:p>
          <a:p>
            <a:pPr lvl="1"/>
            <a:r>
              <a:rPr lang="en-US" sz="2000" dirty="0" smtClean="0"/>
              <a:t>Sustainment </a:t>
            </a:r>
            <a:r>
              <a:rPr lang="en-US" sz="2000" dirty="0" smtClean="0"/>
              <a:t>(Maintenance)</a:t>
            </a:r>
          </a:p>
          <a:p>
            <a:r>
              <a:rPr lang="en-US" sz="2400" dirty="0" smtClean="0"/>
              <a:t>User Driven Capabilities/Requirements</a:t>
            </a:r>
          </a:p>
          <a:p>
            <a:pPr lvl="1"/>
            <a:r>
              <a:rPr lang="en-US" sz="2000" dirty="0" smtClean="0"/>
              <a:t>Asked the Users for new features</a:t>
            </a:r>
          </a:p>
          <a:p>
            <a:r>
              <a:rPr lang="en-US" sz="2400" dirty="0" smtClean="0"/>
              <a:t>Low </a:t>
            </a:r>
            <a:r>
              <a:rPr lang="en-US" sz="2400" dirty="0" smtClean="0"/>
              <a:t>Cost/Effort (Timing)</a:t>
            </a:r>
            <a:endParaRPr lang="en-US" sz="2400" dirty="0" smtClean="0"/>
          </a:p>
          <a:p>
            <a:r>
              <a:rPr lang="en-US" sz="2400" dirty="0" smtClean="0"/>
              <a:t>Problems</a:t>
            </a:r>
          </a:p>
          <a:p>
            <a:pPr lvl="1"/>
            <a:r>
              <a:rPr lang="en-US" sz="2000" dirty="0" smtClean="0"/>
              <a:t>Bugs (i.e., hardcoded, page errors, 404 messages)</a:t>
            </a:r>
          </a:p>
          <a:p>
            <a:pPr lvl="1"/>
            <a:r>
              <a:rPr lang="en-US" sz="2000" dirty="0" smtClean="0"/>
              <a:t>Only </a:t>
            </a:r>
            <a:r>
              <a:rPr lang="en-US" sz="2000" dirty="0" smtClean="0"/>
              <a:t>Web Client</a:t>
            </a:r>
          </a:p>
          <a:p>
            <a:pPr lvl="1"/>
            <a:r>
              <a:rPr lang="en-US" sz="2000" dirty="0" smtClean="0"/>
              <a:t>Limited Testing</a:t>
            </a:r>
            <a:endParaRPr lang="en-US" sz="2000" dirty="0" smtClean="0"/>
          </a:p>
          <a:p>
            <a:pPr lvl="1"/>
            <a:r>
              <a:rPr lang="en-US" sz="2000" dirty="0" smtClean="0"/>
              <a:t>Stove-piped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80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ClubUML</a:t>
            </a:r>
            <a:r>
              <a:rPr lang="en-US" dirty="0" smtClean="0"/>
              <a:t> – </a:t>
            </a:r>
            <a:r>
              <a:rPr lang="en-US" dirty="0" smtClean="0"/>
              <a:t>SP2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High Priority Bug Fixes</a:t>
            </a:r>
          </a:p>
          <a:p>
            <a:pPr lvl="1"/>
            <a:r>
              <a:rPr lang="en-US" sz="2000" dirty="0" smtClean="0"/>
              <a:t>Identify all existing Bugs in Legacy System</a:t>
            </a:r>
          </a:p>
          <a:p>
            <a:pPr lvl="1"/>
            <a:r>
              <a:rPr lang="en-US" sz="2000" dirty="0" smtClean="0"/>
              <a:t>Prioritize with leadership of Bugs</a:t>
            </a:r>
          </a:p>
          <a:p>
            <a:pPr lvl="1"/>
            <a:r>
              <a:rPr lang="en-US" sz="2000" dirty="0" smtClean="0"/>
              <a:t>Allocate resources to fix/test highest priority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User Driven Requirements: Java Code Export</a:t>
            </a:r>
          </a:p>
          <a:p>
            <a:pPr lvl="1"/>
            <a:r>
              <a:rPr lang="en-US" sz="2000" dirty="0" smtClean="0"/>
              <a:t>Generation of Java Code from UML diagrams</a:t>
            </a:r>
          </a:p>
          <a:p>
            <a:pPr lvl="1"/>
            <a:r>
              <a:rPr lang="en-US" sz="2000" dirty="0" smtClean="0"/>
              <a:t>Ability to Generate Code unmerged UML diagram</a:t>
            </a:r>
          </a:p>
          <a:p>
            <a:pPr lvl="1"/>
            <a:r>
              <a:rPr lang="en-US" sz="2000" dirty="0" smtClean="0"/>
              <a:t>Ability to export code directly into Eclipse project</a:t>
            </a:r>
          </a:p>
        </p:txBody>
      </p:sp>
    </p:spTree>
    <p:extLst>
      <p:ext uri="{BB962C8B-B14F-4D97-AF65-F5344CB8AC3E}">
        <p14:creationId xmlns:p14="http://schemas.microsoft.com/office/powerpoint/2010/main" val="29814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111-Theme">
  <a:themeElements>
    <a:clrScheme name="c2cbriefing 9">
      <a:dk1>
        <a:srgbClr val="000000"/>
      </a:dk1>
      <a:lt1>
        <a:srgbClr val="FFFFFF"/>
      </a:lt1>
      <a:dk2>
        <a:srgbClr val="221F72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2cbrief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2cbrief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2cbrief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9">
        <a:dk1>
          <a:srgbClr val="000000"/>
        </a:dk1>
        <a:lt1>
          <a:srgbClr val="FFFFFF"/>
        </a:lt1>
        <a:dk2>
          <a:srgbClr val="221F72"/>
        </a:dk2>
        <a:lt2>
          <a:srgbClr val="808080"/>
        </a:lt2>
        <a:accent1>
          <a:srgbClr val="FFCC99"/>
        </a:accent1>
        <a:accent2>
          <a:srgbClr val="FF9999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8A8A"/>
        </a:accent6>
        <a:hlink>
          <a:srgbClr val="0000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E111-Theme</Template>
  <TotalTime>5438</TotalTime>
  <Words>152</Words>
  <Application>Microsoft Office PowerPoint</Application>
  <PresentationFormat>On-screen Show (4:3)</PresentationFormat>
  <Paragraphs>45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E111-Theme</vt:lpstr>
      <vt:lpstr>ClubUML-Service Pack 2 </vt:lpstr>
      <vt:lpstr>PowerPoint Presentation</vt:lpstr>
      <vt:lpstr>ClubUML Analysis</vt:lpstr>
      <vt:lpstr>ClubUML – SP2 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E111 New Staff</dc:title>
  <dc:subject>Orientation</dc:subject>
  <dc:creator>Cliff Baker</dc:creator>
  <cp:keywords>Orientation</cp:keywords>
  <cp:lastModifiedBy>Cashavelly, Thomas R</cp:lastModifiedBy>
  <cp:revision>422</cp:revision>
  <cp:lastPrinted>2011-03-11T14:03:08Z</cp:lastPrinted>
  <dcterms:created xsi:type="dcterms:W3CDTF">2006-08-16T00:00:00Z</dcterms:created>
  <dcterms:modified xsi:type="dcterms:W3CDTF">2014-01-15T21:15:31Z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-829318203</vt:i4>
  </property>
  <property fmtid="{D5CDD505-2E9C-101B-9397-08002B2CF9AE}" pid="4" name="_EmailSubject">
    <vt:lpwstr>Airspace Ozone Brown Bag</vt:lpwstr>
  </property>
  <property fmtid="{D5CDD505-2E9C-101B-9397-08002B2CF9AE}" pid="5" name="_AuthorEmail">
    <vt:lpwstr>cbenkley@mitre.org</vt:lpwstr>
  </property>
  <property fmtid="{D5CDD505-2E9C-101B-9397-08002B2CF9AE}" pid="6" name="_AuthorEmailDisplayName">
    <vt:lpwstr>Benkley, Carl W.</vt:lpwstr>
  </property>
</Properties>
</file>