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1" r:id="rId3"/>
    <p:sldId id="302" r:id="rId4"/>
    <p:sldId id="306" r:id="rId5"/>
    <p:sldId id="303" r:id="rId6"/>
    <p:sldId id="304" r:id="rId7"/>
    <p:sldId id="305" r:id="rId8"/>
    <p:sldId id="309" r:id="rId9"/>
    <p:sldId id="308" r:id="rId10"/>
    <p:sldId id="307" r:id="rId11"/>
    <p:sldId id="300" r:id="rId1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BB3"/>
    <a:srgbClr val="004A82"/>
    <a:srgbClr val="230EC2"/>
    <a:srgbClr val="C63030"/>
    <a:srgbClr val="17396F"/>
    <a:srgbClr val="473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7" autoAdjust="0"/>
    <p:restoredTop sz="86166" autoAdjust="0"/>
  </p:normalViewPr>
  <p:slideViewPr>
    <p:cSldViewPr snapToGrid="0">
      <p:cViewPr varScale="1">
        <p:scale>
          <a:sx n="61" d="100"/>
          <a:sy n="61" d="100"/>
        </p:scale>
        <p:origin x="-9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39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09663950-8AEF-4DEF-BF61-8CB0F6E8BCE3}" type="datetimeFigureOut">
              <a:rPr lang="en-US" smtClean="0"/>
              <a:pPr/>
              <a:t>1/22/2014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92386EAB-6ABB-4E12-8966-D75A7D656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9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732FD6BF-FA50-4442-933C-590E1C9DDDF6}" type="datetimeFigureOut">
              <a:rPr lang="en-US" smtClean="0"/>
              <a:pPr/>
              <a:t>1/22/2014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9" tIns="46475" rIns="92949" bIns="464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49" tIns="46475" rIns="92949" bIns="464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702351EC-759C-4E21-BCEF-24FC0E461B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351EC-759C-4E21-BCEF-24FC0E461B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9144" y="-45720"/>
            <a:ext cx="341312" cy="6858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-45720"/>
            <a:ext cx="6781800" cy="990600"/>
          </a:xfrm>
          <a:prstGeom prst="rect">
            <a:avLst/>
          </a:prstGeom>
          <a:solidFill>
            <a:srgbClr val="1D2B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050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8287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/>
            </a:pPr>
            <a:endParaRPr lang="en-US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882128" y="-4758"/>
            <a:ext cx="1261872" cy="219456"/>
          </a:xfrm>
          <a:prstGeom prst="rect">
            <a:avLst/>
          </a:prstGeom>
          <a:solidFill>
            <a:srgbClr val="230E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2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280218"/>
            <a:ext cx="818441" cy="8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9pPr>
    </p:titleStyle>
    <p:bodyStyle>
      <a:lvl1pPr marL="227013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59F1A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573" y="4505100"/>
            <a:ext cx="4174507" cy="1351416"/>
          </a:xfrm>
        </p:spPr>
        <p:txBody>
          <a:bodyPr/>
          <a:lstStyle/>
          <a:p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smtClean="0"/>
              <a:t>Patil</a:t>
            </a:r>
            <a:r>
              <a:rPr lang="en-US" dirty="0" smtClean="0"/>
              <a:t> / Tom Cashavelly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/>
            <a:r>
              <a:rPr lang="en-US" dirty="0" smtClean="0"/>
              <a:t>XMI Alternative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72846" y="704612"/>
            <a:ext cx="233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6200000" flipH="1">
            <a:off x="1696720" y="3563620"/>
            <a:ext cx="5750560" cy="25400"/>
          </a:xfrm>
          <a:prstGeom prst="line">
            <a:avLst/>
          </a:prstGeom>
          <a:noFill/>
          <a:ln w="38100">
            <a:solidFill>
              <a:srgbClr val="0829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6200000" flipV="1">
            <a:off x="4559300" y="-364864"/>
            <a:ext cx="1" cy="7853680"/>
          </a:xfrm>
          <a:prstGeom prst="line">
            <a:avLst/>
          </a:prstGeom>
          <a:noFill/>
          <a:ln w="38100">
            <a:solidFill>
              <a:srgbClr val="0829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37360" y="375501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55360" y="378907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90033" y="704612"/>
            <a:ext cx="28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63440" y="1206580"/>
            <a:ext cx="356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UML Comparison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UML Merge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Roles/Permissions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" y="4364618"/>
            <a:ext cx="36042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/>
              <a:t>Deployment Environment</a:t>
            </a:r>
            <a:r>
              <a:rPr lang="en-US" sz="1400" dirty="0" smtClean="0"/>
              <a:t>: Browser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IDE</a:t>
            </a:r>
            <a:r>
              <a:rPr lang="en-US" sz="1400" dirty="0" smtClean="0"/>
              <a:t>: Eclipse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Servers</a:t>
            </a:r>
            <a:r>
              <a:rPr lang="en-US" sz="1400" dirty="0" smtClean="0"/>
              <a:t>: Tomcat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UI</a:t>
            </a:r>
            <a:r>
              <a:rPr lang="en-US" sz="1400" dirty="0" smtClean="0"/>
              <a:t>: JavaScript/CSS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Database</a:t>
            </a:r>
            <a:r>
              <a:rPr lang="en-US" sz="1400" dirty="0" smtClean="0"/>
              <a:t>: </a:t>
            </a:r>
            <a:r>
              <a:rPr lang="en-US" sz="1400" dirty="0" err="1" smtClean="0"/>
              <a:t>mySQL</a:t>
            </a:r>
            <a:r>
              <a:rPr lang="en-US" sz="1400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3440" y="4275569"/>
            <a:ext cx="3754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Agile Development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SCRUM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21" name="Cloud 20"/>
          <p:cNvSpPr/>
          <p:nvPr/>
        </p:nvSpPr>
        <p:spPr bwMode="auto">
          <a:xfrm>
            <a:off x="1385386" y="1999772"/>
            <a:ext cx="2209584" cy="1319188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Picture 4" descr="C:\Users\scanavan\Desktop\imagesCAASYDU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98" y="2359797"/>
            <a:ext cx="757562" cy="69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2" y="5690747"/>
            <a:ext cx="1128272" cy="10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7520" y="1206580"/>
            <a:ext cx="4023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UML Comparison Management Tool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Support Software Development Projects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Web-based (Thin Client)</a:t>
            </a:r>
            <a:endParaRPr lang="en-US" sz="140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2242628" y="6043362"/>
            <a:ext cx="300104" cy="20064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98" y="1999772"/>
            <a:ext cx="2183053" cy="13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www.t3.com.au/files/2011/07/internet-explor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6" y="5625849"/>
            <a:ext cx="1497354" cy="9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7" descr="https://encrypted-tbn2.gstatic.com/images?q=tbn:ANd9GcRu_pnuYInVAaEWLqVwyWuYMAvJdrEjPM26Yj0A0xEgUVWDMPcs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13" y="5147852"/>
            <a:ext cx="1377174" cy="13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extending the Parsing Engine to incorporate additional UML file types besides XMI to support </a:t>
            </a:r>
            <a:r>
              <a:rPr lang="en-US" dirty="0" err="1" smtClean="0"/>
              <a:t>ClubUML</a:t>
            </a:r>
            <a:r>
              <a:rPr lang="en-US" dirty="0" smtClean="0"/>
              <a:t>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Metadata Interchange (XMI)</a:t>
            </a:r>
          </a:p>
          <a:p>
            <a:pPr lvl="1"/>
            <a:r>
              <a:rPr lang="en-US" dirty="0" smtClean="0"/>
              <a:t>Specification for UML exchange </a:t>
            </a:r>
          </a:p>
          <a:p>
            <a:pPr lvl="1"/>
            <a:r>
              <a:rPr lang="en-US" dirty="0" smtClean="0"/>
              <a:t>Object Management Group standard: Very Mature</a:t>
            </a:r>
          </a:p>
          <a:p>
            <a:pPr lvl="1"/>
            <a:r>
              <a:rPr lang="en-US" dirty="0" smtClean="0"/>
              <a:t>System-to-System</a:t>
            </a:r>
          </a:p>
          <a:p>
            <a:pPr lvl="1"/>
            <a:r>
              <a:rPr lang="en-US" dirty="0" smtClean="0"/>
              <a:t>Utilized by over </a:t>
            </a:r>
            <a:r>
              <a:rPr lang="en-US" sz="2400" dirty="0" smtClean="0"/>
              <a:t>20 </a:t>
            </a:r>
            <a:r>
              <a:rPr lang="en-US" dirty="0" smtClean="0"/>
              <a:t>tools: </a:t>
            </a:r>
            <a:r>
              <a:rPr lang="en-US" dirty="0" err="1" smtClean="0"/>
              <a:t>ArgoUML</a:t>
            </a:r>
            <a:r>
              <a:rPr lang="en-US" dirty="0" smtClean="0"/>
              <a:t>, </a:t>
            </a:r>
            <a:r>
              <a:rPr lang="en-US" dirty="0" err="1" smtClean="0"/>
              <a:t>astah</a:t>
            </a:r>
            <a:r>
              <a:rPr lang="en-US" dirty="0" smtClean="0"/>
              <a:t>, ATL, BOUML, Eclipse UML Tools, Enterprise Architect, </a:t>
            </a:r>
            <a:r>
              <a:rPr lang="en-US" dirty="0" err="1" smtClean="0"/>
              <a:t>GenMyModel</a:t>
            </a:r>
            <a:r>
              <a:rPr lang="en-US" dirty="0" smtClean="0"/>
              <a:t>, </a:t>
            </a:r>
            <a:r>
              <a:rPr lang="en-US" dirty="0" err="1" smtClean="0"/>
              <a:t>MagicDraw</a:t>
            </a:r>
            <a:r>
              <a:rPr lang="en-US" dirty="0" smtClean="0"/>
              <a:t>, </a:t>
            </a:r>
            <a:r>
              <a:rPr lang="en-US" dirty="0" err="1" smtClean="0"/>
              <a:t>Modelio</a:t>
            </a:r>
            <a:r>
              <a:rPr lang="en-US" dirty="0" smtClean="0"/>
              <a:t>, </a:t>
            </a:r>
            <a:r>
              <a:rPr lang="en-US" dirty="0" err="1" smtClean="0"/>
              <a:t>Objecteering</a:t>
            </a:r>
            <a:r>
              <a:rPr lang="en-US" dirty="0" smtClean="0"/>
              <a:t>, </a:t>
            </a:r>
            <a:r>
              <a:rPr lang="en-US" dirty="0" err="1" smtClean="0"/>
              <a:t>objectiF</a:t>
            </a:r>
            <a:r>
              <a:rPr lang="en-US" dirty="0" smtClean="0"/>
              <a:t>, Papyrus, </a:t>
            </a:r>
            <a:r>
              <a:rPr lang="en-US" dirty="0" err="1" smtClean="0"/>
              <a:t>PowerDesigner</a:t>
            </a:r>
            <a:r>
              <a:rPr lang="en-US" dirty="0" smtClean="0"/>
              <a:t>, </a:t>
            </a:r>
            <a:r>
              <a:rPr lang="en-US" dirty="0" err="1" smtClean="0"/>
              <a:t>Prosa</a:t>
            </a:r>
            <a:r>
              <a:rPr lang="en-US" dirty="0" smtClean="0"/>
              <a:t> UML </a:t>
            </a:r>
            <a:r>
              <a:rPr lang="en-US" dirty="0" err="1" smtClean="0"/>
              <a:t>Modeller</a:t>
            </a:r>
            <a:r>
              <a:rPr lang="en-US" dirty="0" smtClean="0"/>
              <a:t>, Rational Rhapsody, Rational Software Architect, </a:t>
            </a:r>
            <a:r>
              <a:rPr lang="en-US" dirty="0" err="1" smtClean="0"/>
              <a:t>StarUML</a:t>
            </a:r>
            <a:r>
              <a:rPr lang="en-US" dirty="0" smtClean="0"/>
              <a:t>, </a:t>
            </a:r>
            <a:r>
              <a:rPr lang="en-US" dirty="0" err="1" smtClean="0"/>
              <a:t>Umbrello</a:t>
            </a:r>
            <a:r>
              <a:rPr lang="en-US" dirty="0" smtClean="0"/>
              <a:t>, </a:t>
            </a:r>
            <a:r>
              <a:rPr lang="en-US" dirty="0" err="1" smtClean="0"/>
              <a:t>UModel</a:t>
            </a:r>
            <a:r>
              <a:rPr lang="en-US" dirty="0" smtClean="0"/>
              <a:t>, and more…</a:t>
            </a:r>
          </a:p>
          <a:p>
            <a:r>
              <a:rPr lang="en-US" dirty="0" err="1" smtClean="0"/>
              <a:t>ClubUML</a:t>
            </a:r>
            <a:endParaRPr lang="en-US" dirty="0" smtClean="0"/>
          </a:p>
          <a:p>
            <a:pPr lvl="1"/>
            <a:r>
              <a:rPr lang="en-US" dirty="0" smtClean="0"/>
              <a:t>Java SAX Parser: Imports XMI into a Custom XMI Java Object</a:t>
            </a:r>
          </a:p>
          <a:p>
            <a:pPr lvl="1"/>
            <a:r>
              <a:rPr lang="en-US" dirty="0" smtClean="0"/>
              <a:t>XMI Java Object:  Comparing/Merging</a:t>
            </a:r>
          </a:p>
        </p:txBody>
      </p:sp>
    </p:spTree>
    <p:extLst>
      <p:ext uri="{BB962C8B-B14F-4D97-AF65-F5344CB8AC3E}">
        <p14:creationId xmlns:p14="http://schemas.microsoft.com/office/powerpoint/2010/main" val="33928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XMI Sample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80" y="1014609"/>
            <a:ext cx="5310991" cy="563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Additional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 err="1" smtClean="0"/>
              <a:t>eXchange</a:t>
            </a:r>
            <a:r>
              <a:rPr lang="en-US" dirty="0" smtClean="0"/>
              <a:t> Format (UXF)</a:t>
            </a:r>
          </a:p>
          <a:p>
            <a:pPr lvl="1"/>
            <a:r>
              <a:rPr lang="en-US" dirty="0" smtClean="0"/>
              <a:t>XML Based</a:t>
            </a:r>
          </a:p>
          <a:p>
            <a:pPr lvl="1"/>
            <a:r>
              <a:rPr lang="en-US" dirty="0" smtClean="0"/>
              <a:t>Only used in application: </a:t>
            </a:r>
            <a:r>
              <a:rPr lang="en-US" dirty="0" err="1" smtClean="0"/>
              <a:t>UMLet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Java XMI Library: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://www.sdmetrics.com/javadoc/com/sdmetrics/model/package-summary.html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2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UXF Tagging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0" y="954066"/>
            <a:ext cx="59531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UXF Level of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Parser </a:t>
            </a:r>
          </a:p>
          <a:p>
            <a:pPr lvl="1"/>
            <a:r>
              <a:rPr lang="en-US" dirty="0" smtClean="0"/>
              <a:t>XML Importer : JAXP for SAX/DOM </a:t>
            </a:r>
          </a:p>
          <a:p>
            <a:pPr lvl="1"/>
            <a:r>
              <a:rPr lang="en-US" dirty="0" smtClean="0"/>
              <a:t>Read UXF from local file system/server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Develop Translators (Decouple Merge Engines)</a:t>
            </a:r>
          </a:p>
          <a:p>
            <a:pPr lvl="1"/>
            <a:r>
              <a:rPr lang="en-US" dirty="0" smtClean="0"/>
              <a:t>Translate to and from XMI format</a:t>
            </a:r>
          </a:p>
          <a:p>
            <a:pPr lvl="1"/>
            <a:r>
              <a:rPr lang="en-US" dirty="0" smtClean="0"/>
              <a:t>Allow comparing and merging</a:t>
            </a:r>
          </a:p>
          <a:p>
            <a:pPr lvl="1"/>
            <a:r>
              <a:rPr lang="en-US" dirty="0" smtClean="0"/>
              <a:t>Reduces the amount to code additional comparing/merging engines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2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UXL Parser</a:t>
            </a:r>
          </a:p>
          <a:p>
            <a:pPr lvl="1"/>
            <a:r>
              <a:rPr lang="en-US" dirty="0" smtClean="0"/>
              <a:t>Analogy: </a:t>
            </a:r>
            <a:r>
              <a:rPr lang="en-US" dirty="0" err="1" smtClean="0"/>
              <a:t>ClubUML</a:t>
            </a:r>
            <a:r>
              <a:rPr lang="en-US" dirty="0" smtClean="0"/>
              <a:t> Parser (</a:t>
            </a:r>
            <a:r>
              <a:rPr lang="en-US" dirty="0" err="1" smtClean="0"/>
              <a:t>controller.comparer.xmi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SLOC: ~2100</a:t>
            </a:r>
          </a:p>
          <a:p>
            <a:pPr lvl="1"/>
            <a:r>
              <a:rPr lang="en-US" dirty="0" smtClean="0"/>
              <a:t>Ratio: 100% + 20% Risk </a:t>
            </a:r>
            <a:r>
              <a:rPr lang="en-US" dirty="0" smtClean="0">
                <a:sym typeface="Wingdings" panose="05000000000000000000" pitchFamily="2" charset="2"/>
              </a:rPr>
              <a:t> 120%</a:t>
            </a:r>
            <a:endParaRPr lang="en-US" dirty="0" smtClean="0"/>
          </a:p>
          <a:p>
            <a:pPr lvl="1"/>
            <a:r>
              <a:rPr lang="en-US" dirty="0" smtClean="0"/>
              <a:t>2625 SLOC / 3 SLOC/HR </a:t>
            </a:r>
            <a:r>
              <a:rPr lang="en-US" dirty="0" smtClean="0">
                <a:sym typeface="Wingdings" panose="05000000000000000000" pitchFamily="2" charset="2"/>
              </a:rPr>
              <a:t> 875 Hours + 20% Risk  1050 Hours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Develop Translators</a:t>
            </a:r>
          </a:p>
          <a:p>
            <a:pPr lvl="1"/>
            <a:r>
              <a:rPr lang="en-US" dirty="0"/>
              <a:t>Analogy: </a:t>
            </a:r>
            <a:r>
              <a:rPr lang="en-US" dirty="0" err="1"/>
              <a:t>ClubUML</a:t>
            </a:r>
            <a:r>
              <a:rPr lang="en-US" dirty="0"/>
              <a:t> Parser (</a:t>
            </a:r>
            <a:r>
              <a:rPr lang="en-US" dirty="0" err="1"/>
              <a:t>controller.comparer.xmi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SLOC: </a:t>
            </a:r>
            <a:r>
              <a:rPr lang="en-US" dirty="0" smtClean="0"/>
              <a:t>~2100</a:t>
            </a:r>
          </a:p>
          <a:p>
            <a:pPr lvl="1"/>
            <a:r>
              <a:rPr lang="en-US" dirty="0" smtClean="0"/>
              <a:t>Ratio: 75% + 20% Risk </a:t>
            </a:r>
            <a:r>
              <a:rPr lang="en-US" dirty="0" smtClean="0">
                <a:sym typeface="Wingdings" panose="05000000000000000000" pitchFamily="2" charset="2"/>
              </a:rPr>
              <a:t> 90%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2625 SLOC / 3 SLOC/HR  875 Hours * 75%  656.25 + 20% Risk  787.5 Hours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Total Estimated Effort: 1837.5 Hours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 Months (170h/m)  10.8 Developers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3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42586"/>
      </p:ext>
    </p:extLst>
  </p:cSld>
  <p:clrMapOvr>
    <a:masterClrMapping/>
  </p:clrMapOvr>
</p:sld>
</file>

<file path=ppt/theme/theme1.xml><?xml version="1.0" encoding="utf-8"?>
<a:theme xmlns:a="http://schemas.openxmlformats.org/drawingml/2006/main" name="E111-Theme">
  <a:themeElements>
    <a:clrScheme name="c2cbriefing 9">
      <a:dk1>
        <a:srgbClr val="000000"/>
      </a:dk1>
      <a:lt1>
        <a:srgbClr val="FFFFFF"/>
      </a:lt1>
      <a:dk2>
        <a:srgbClr val="221F72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2c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2c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2c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9">
        <a:dk1>
          <a:srgbClr val="000000"/>
        </a:dk1>
        <a:lt1>
          <a:srgbClr val="FFFFFF"/>
        </a:lt1>
        <a:dk2>
          <a:srgbClr val="221F72"/>
        </a:dk2>
        <a:lt2>
          <a:srgbClr val="808080"/>
        </a:lt2>
        <a:accent1>
          <a:srgbClr val="FFCC99"/>
        </a:accent1>
        <a:accent2>
          <a:srgbClr val="FF9999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8A8A"/>
        </a:accent6>
        <a:hlink>
          <a:srgbClr val="0000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E111-Theme</Template>
  <TotalTime>5729</TotalTime>
  <Words>337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E111-Theme</vt:lpstr>
      <vt:lpstr>XMI Alternative Analysis</vt:lpstr>
      <vt:lpstr>Purpose</vt:lpstr>
      <vt:lpstr>Current Implementation</vt:lpstr>
      <vt:lpstr>XMI Sample </vt:lpstr>
      <vt:lpstr>Possible Additional Formats</vt:lpstr>
      <vt:lpstr>UXF Tagging</vt:lpstr>
      <vt:lpstr>UXF Level of Effort</vt:lpstr>
      <vt:lpstr>Cost Estimate</vt:lpstr>
      <vt:lpstr>Discussions</vt:lpstr>
      <vt:lpstr>Backup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E111 New Staff</dc:title>
  <dc:subject>Orientation</dc:subject>
  <dc:creator>Cliff Baker</dc:creator>
  <cp:keywords>Orientation</cp:keywords>
  <cp:lastModifiedBy>Cashavelly, Thomas R</cp:lastModifiedBy>
  <cp:revision>457</cp:revision>
  <cp:lastPrinted>2011-03-11T14:03:08Z</cp:lastPrinted>
  <dcterms:created xsi:type="dcterms:W3CDTF">2006-08-16T00:00:00Z</dcterms:created>
  <dcterms:modified xsi:type="dcterms:W3CDTF">2014-01-22T22:07:53Z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-829318203</vt:i4>
  </property>
  <property fmtid="{D5CDD505-2E9C-101B-9397-08002B2CF9AE}" pid="4" name="_EmailSubject">
    <vt:lpwstr>Airspace Ozone Brown Bag</vt:lpwstr>
  </property>
  <property fmtid="{D5CDD505-2E9C-101B-9397-08002B2CF9AE}" pid="5" name="_AuthorEmail">
    <vt:lpwstr>cbenkley@mitre.org</vt:lpwstr>
  </property>
  <property fmtid="{D5CDD505-2E9C-101B-9397-08002B2CF9AE}" pid="6" name="_AuthorEmailDisplayName">
    <vt:lpwstr>Benkley, Carl W.</vt:lpwstr>
  </property>
</Properties>
</file>