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7" r:id="rId3"/>
    <p:sldId id="308" r:id="rId4"/>
    <p:sldId id="303" r:id="rId5"/>
    <p:sldId id="306" r:id="rId6"/>
    <p:sldId id="300" r:id="rId7"/>
    <p:sldId id="301" r:id="rId8"/>
    <p:sldId id="302" r:id="rId9"/>
    <p:sldId id="305" r:id="rId1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BB3"/>
    <a:srgbClr val="004A82"/>
    <a:srgbClr val="230EC2"/>
    <a:srgbClr val="C63030"/>
    <a:srgbClr val="17396F"/>
    <a:srgbClr val="473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7" autoAdjust="0"/>
    <p:restoredTop sz="86166" autoAdjust="0"/>
  </p:normalViewPr>
  <p:slideViewPr>
    <p:cSldViewPr snapToGrid="0">
      <p:cViewPr>
        <p:scale>
          <a:sx n="92" d="100"/>
          <a:sy n="92" d="100"/>
        </p:scale>
        <p:origin x="-1258" y="-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25" y="-7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r">
              <a:defRPr sz="1200"/>
            </a:lvl1pPr>
          </a:lstStyle>
          <a:p>
            <a:fld id="{09663950-8AEF-4DEF-BF61-8CB0F6E8BCE3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r">
              <a:defRPr sz="1200"/>
            </a:lvl1pPr>
          </a:lstStyle>
          <a:p>
            <a:fld id="{92386EAB-6ABB-4E12-8966-D75A7D6566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89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/>
          <a:lstStyle>
            <a:lvl1pPr algn="r">
              <a:defRPr sz="1200"/>
            </a:lvl1pPr>
          </a:lstStyle>
          <a:p>
            <a:fld id="{732FD6BF-FA50-4442-933C-590E1C9DDDF6}" type="datetimeFigureOut">
              <a:rPr lang="en-US" smtClean="0"/>
              <a:pPr/>
              <a:t>4/2/2014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9" tIns="46475" rIns="92949" bIns="4647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949" tIns="46475" rIns="92949" bIns="464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r">
              <a:defRPr sz="1200"/>
            </a:lvl1pPr>
          </a:lstStyle>
          <a:p>
            <a:fld id="{702351EC-759C-4E21-BCEF-24FC0E461B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1" y="8817905"/>
            <a:ext cx="3026833" cy="464185"/>
          </a:xfrm>
          <a:prstGeom prst="rect">
            <a:avLst/>
          </a:prstGeom>
        </p:spPr>
        <p:txBody>
          <a:bodyPr vert="horz" lIns="92949" tIns="46475" rIns="92949" bIns="464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0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351EC-759C-4E21-BCEF-24FC0E461B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9144" y="-45720"/>
            <a:ext cx="341312" cy="685800"/>
          </a:xfrm>
          <a:prstGeom prst="rect">
            <a:avLst/>
          </a:prstGeom>
          <a:solidFill>
            <a:srgbClr val="C6303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62200" y="-45720"/>
            <a:ext cx="6781800" cy="990600"/>
          </a:xfrm>
          <a:prstGeom prst="rect">
            <a:avLst/>
          </a:prstGeom>
          <a:solidFill>
            <a:srgbClr val="1D2B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89413"/>
            <a:ext cx="4602163" cy="763587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b="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133600" y="2286000"/>
            <a:ext cx="6477000" cy="1143000"/>
          </a:xfrm>
        </p:spPr>
        <p:txBody>
          <a:bodyPr anchor="ctr"/>
          <a:lstStyle>
            <a:lvl1pPr>
              <a:lnSpc>
                <a:spcPts val="44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2050" name="Picture 2" descr="https://encrypted-tbn3.gstatic.com/images?q=tbn:ANd9GcQtvGfDvjMfidM_ItIvGTIJCRBFz-QnIw-RYjcq0-1gPpCaxdOqI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18287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50" y="381000"/>
            <a:ext cx="1924050" cy="572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381000"/>
            <a:ext cx="5619750" cy="572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295400"/>
            <a:ext cx="37719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381000"/>
            <a:ext cx="716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400" y="1295400"/>
            <a:ext cx="7696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C6303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/>
            </a:pPr>
            <a:endParaRPr lang="en-US" b="1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882128" y="-4758"/>
            <a:ext cx="1261872" cy="219456"/>
          </a:xfrm>
          <a:prstGeom prst="rect">
            <a:avLst/>
          </a:prstGeom>
          <a:solidFill>
            <a:srgbClr val="230EC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2" name="Picture 2" descr="https://encrypted-tbn3.gstatic.com/images?q=tbn:ANd9GcQtvGfDvjMfidM_ItIvGTIJCRBFz-QnIw-RYjcq0-1gPpCaxdOqI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280218"/>
            <a:ext cx="818441" cy="8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rgbClr val="221F72"/>
          </a:solidFill>
          <a:latin typeface="Arial" charset="0"/>
        </a:defRPr>
      </a:lvl9pPr>
    </p:titleStyle>
    <p:bodyStyle>
      <a:lvl1pPr marL="227013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59F1A"/>
        </a:buClr>
        <a:buSzPct val="75000"/>
        <a:buFont typeface="Monotype Sort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60000"/>
        <a:buFont typeface="Monotype Sorts" pitchFamily="2" charset="2"/>
        <a:buChar char="n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Char char="­"/>
        <a:defRPr sz="1400" b="1">
          <a:solidFill>
            <a:schemeClr val="tx1"/>
          </a:solidFill>
          <a:latin typeface="+mn-lt"/>
        </a:defRPr>
      </a:lvl4pPr>
      <a:lvl5pPr marL="13716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5pPr>
      <a:lvl6pPr marL="18288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6pPr>
      <a:lvl7pPr marL="22860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7pPr>
      <a:lvl8pPr marL="27432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8pPr>
      <a:lvl9pPr marL="3200400" indent="-114300" algn="l" rtl="0" eaLnBrk="1" fontAlgn="base" hangingPunct="1">
        <a:lnSpc>
          <a:spcPts val="1200"/>
        </a:lnSpc>
        <a:spcBef>
          <a:spcPct val="0"/>
        </a:spcBef>
        <a:spcAft>
          <a:spcPts val="800"/>
        </a:spcAft>
        <a:buClr>
          <a:srgbClr val="FDAA03"/>
        </a:buClr>
        <a:buSzPct val="50000"/>
        <a:buFont typeface="Monotype Sorts" pitchFamily="2" charset="2"/>
        <a:buChar char="n"/>
        <a:defRPr sz="1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9787" y="4755621"/>
            <a:ext cx="3481252" cy="1351416"/>
          </a:xfrm>
        </p:spPr>
        <p:txBody>
          <a:bodyPr/>
          <a:lstStyle/>
          <a:p>
            <a:pPr algn="r"/>
            <a:r>
              <a:rPr lang="en-US" dirty="0" smtClean="0"/>
              <a:t>Ken Canaan</a:t>
            </a:r>
          </a:p>
          <a:p>
            <a:pPr algn="r"/>
            <a:r>
              <a:rPr lang="en-US" dirty="0" smtClean="0"/>
              <a:t>Tom Cashavelly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052186" y="2286000"/>
            <a:ext cx="7558414" cy="1143000"/>
          </a:xfrm>
        </p:spPr>
        <p:txBody>
          <a:bodyPr/>
          <a:lstStyle/>
          <a:p>
            <a:pPr algn="r"/>
            <a:r>
              <a:rPr lang="en-US" dirty="0" smtClean="0"/>
              <a:t>Lessons Learned</a:t>
            </a:r>
            <a:br>
              <a:rPr lang="en-US" dirty="0" smtClean="0"/>
            </a:br>
            <a:r>
              <a:rPr lang="en-US" dirty="0" smtClean="0"/>
              <a:t>Navigation/GUI/Systems 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494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an overview of the Navigation/GUI/System Team Lessons learned and </a:t>
            </a:r>
            <a:r>
              <a:rPr lang="en-US" dirty="0" err="1" smtClean="0"/>
              <a:t>Taskings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3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</a:p>
          <a:p>
            <a:r>
              <a:rPr lang="en-US" dirty="0" smtClean="0"/>
              <a:t>Software Engineering Concepts</a:t>
            </a:r>
          </a:p>
          <a:p>
            <a:r>
              <a:rPr lang="en-US" dirty="0" smtClean="0"/>
              <a:t>Team/Tasks</a:t>
            </a:r>
          </a:p>
          <a:p>
            <a:r>
              <a:rPr lang="en-US" smtClean="0"/>
              <a:t>Guiding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3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Understanding of multiple components for course</a:t>
            </a:r>
          </a:p>
          <a:p>
            <a:pPr lvl="1"/>
            <a:r>
              <a:rPr lang="en-US" dirty="0" smtClean="0"/>
              <a:t>SCRUM</a:t>
            </a:r>
          </a:p>
          <a:p>
            <a:pPr lvl="1"/>
            <a:r>
              <a:rPr lang="en-US" dirty="0" err="1" smtClean="0"/>
              <a:t>JazzHub</a:t>
            </a:r>
            <a:endParaRPr lang="en-US" dirty="0" smtClean="0"/>
          </a:p>
          <a:p>
            <a:pPr lvl="1"/>
            <a:r>
              <a:rPr lang="en-US" dirty="0" smtClean="0"/>
              <a:t>Actual Project</a:t>
            </a:r>
            <a:endParaRPr lang="en-US" dirty="0"/>
          </a:p>
          <a:p>
            <a:r>
              <a:rPr lang="en-US" dirty="0" smtClean="0"/>
              <a:t>Took ~Month to learn the unknowns prior to development</a:t>
            </a:r>
          </a:p>
          <a:p>
            <a:r>
              <a:rPr lang="en-US" dirty="0" smtClean="0"/>
              <a:t>Recommendation: Last Day of Software Engineering Course to overview </a:t>
            </a:r>
          </a:p>
          <a:p>
            <a:r>
              <a:rPr lang="en-US" dirty="0" smtClean="0"/>
              <a:t>Additional time at the start to plan goals and complete scope</a:t>
            </a:r>
          </a:p>
          <a:p>
            <a:r>
              <a:rPr lang="en-US" dirty="0" smtClean="0"/>
              <a:t>Improve </a:t>
            </a:r>
            <a:r>
              <a:rPr lang="en-US" smtClean="0"/>
              <a:t>project documentation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421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Aspects of Software Engineering course utilized during project</a:t>
            </a:r>
            <a:endParaRPr lang="en-US" dirty="0"/>
          </a:p>
          <a:p>
            <a:pPr lvl="1"/>
            <a:r>
              <a:rPr lang="en-US" dirty="0" smtClean="0"/>
              <a:t>UML Diagrams: Sequence, State, Activity</a:t>
            </a:r>
            <a:r>
              <a:rPr lang="en-US" dirty="0"/>
              <a:t> </a:t>
            </a:r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Project Management: Planning Activities, Laws of Project Management, Hierarchical Project Organization, Communication events (scheduled, unscheduled) and used both synchronous and asynchronous mechanisms</a:t>
            </a:r>
          </a:p>
          <a:p>
            <a:pPr lvl="1"/>
            <a:r>
              <a:rPr lang="en-US" dirty="0" smtClean="0"/>
              <a:t>System Decomposition</a:t>
            </a:r>
          </a:p>
          <a:p>
            <a:pPr lvl="1"/>
            <a:r>
              <a:rPr lang="en-US" dirty="0" smtClean="0"/>
              <a:t>Functional Model (System Decomposition) and Dynamic Model (Concurrency)</a:t>
            </a:r>
          </a:p>
          <a:p>
            <a:pPr lvl="1"/>
            <a:r>
              <a:rPr lang="en-US" dirty="0" smtClean="0"/>
              <a:t>Cohesion (high) and Coupling (low) of Subsystems</a:t>
            </a:r>
          </a:p>
          <a:p>
            <a:pPr lvl="1"/>
            <a:r>
              <a:rPr lang="en-US" dirty="0" smtClean="0"/>
              <a:t>Reuse (Started with Composition and finished with </a:t>
            </a:r>
            <a:r>
              <a:rPr lang="en-US" dirty="0"/>
              <a:t>I</a:t>
            </a:r>
            <a:r>
              <a:rPr lang="en-US" dirty="0" smtClean="0"/>
              <a:t>nheritance)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5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 Canaan</a:t>
            </a:r>
          </a:p>
          <a:p>
            <a:pPr lvl="1"/>
            <a:r>
              <a:rPr lang="en-US" dirty="0" smtClean="0"/>
              <a:t>Project Management</a:t>
            </a:r>
          </a:p>
          <a:p>
            <a:pPr lvl="1"/>
            <a:r>
              <a:rPr lang="en-US" dirty="0" smtClean="0"/>
              <a:t>System Design &amp; Analysis</a:t>
            </a:r>
          </a:p>
          <a:p>
            <a:pPr lvl="1"/>
            <a:r>
              <a:rPr lang="en-US" dirty="0" smtClean="0"/>
              <a:t>Web Design &amp; Programming</a:t>
            </a:r>
          </a:p>
          <a:p>
            <a:pPr lvl="1"/>
            <a:r>
              <a:rPr lang="en-US" dirty="0" smtClean="0"/>
              <a:t>Java</a:t>
            </a:r>
          </a:p>
          <a:p>
            <a:endParaRPr lang="en-US" dirty="0"/>
          </a:p>
          <a:p>
            <a:r>
              <a:rPr lang="en-US" dirty="0" smtClean="0"/>
              <a:t>Tom Cashavelly</a:t>
            </a:r>
          </a:p>
          <a:p>
            <a:pPr lvl="1"/>
            <a:r>
              <a:rPr lang="en-US" dirty="0" smtClean="0"/>
              <a:t>System Design &amp; Architecture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GUI/Java Development</a:t>
            </a:r>
          </a:p>
          <a:p>
            <a:pPr lvl="1"/>
            <a:r>
              <a:rPr lang="en-US" dirty="0" smtClean="0"/>
              <a:t>REST Services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6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Ported Existing Tab-Menu to multiple/additional pages</a:t>
            </a:r>
          </a:p>
          <a:p>
            <a:r>
              <a:rPr lang="en-US" dirty="0" smtClean="0"/>
              <a:t>Ported Existing Header to multiple/additional pages</a:t>
            </a:r>
          </a:p>
          <a:p>
            <a:r>
              <a:rPr lang="en-US" dirty="0" smtClean="0"/>
              <a:t>Created State Chart Diagram for GUI</a:t>
            </a:r>
          </a:p>
          <a:p>
            <a:r>
              <a:rPr lang="en-US" dirty="0" smtClean="0"/>
              <a:t>Created Activity Diagram of Navigation</a:t>
            </a:r>
          </a:p>
          <a:p>
            <a:r>
              <a:rPr lang="en-US" dirty="0" smtClean="0"/>
              <a:t>Created Super State Diagram of </a:t>
            </a:r>
            <a:r>
              <a:rPr lang="en-US" dirty="0" err="1" smtClean="0"/>
              <a:t>ClubUML</a:t>
            </a:r>
            <a:endParaRPr lang="en-US" dirty="0" smtClean="0"/>
          </a:p>
          <a:p>
            <a:r>
              <a:rPr lang="en-US" dirty="0" smtClean="0"/>
              <a:t>CSS Consolidation</a:t>
            </a:r>
            <a:endParaRPr lang="en-US" dirty="0"/>
          </a:p>
          <a:p>
            <a:r>
              <a:rPr lang="en-US" dirty="0" smtClean="0"/>
              <a:t>Integration into Baseline</a:t>
            </a:r>
          </a:p>
          <a:p>
            <a:r>
              <a:rPr lang="en-US" dirty="0" smtClean="0"/>
              <a:t>Research</a:t>
            </a:r>
          </a:p>
          <a:p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1066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GUI Navigation Prototype</a:t>
            </a:r>
          </a:p>
          <a:p>
            <a:r>
              <a:rPr lang="en-US" dirty="0" err="1" smtClean="0"/>
              <a:t>ClubUML</a:t>
            </a:r>
            <a:r>
              <a:rPr lang="en-US" dirty="0" smtClean="0"/>
              <a:t> System Dependency Design</a:t>
            </a:r>
          </a:p>
          <a:p>
            <a:r>
              <a:rPr lang="en-US" dirty="0" smtClean="0"/>
              <a:t>System Dependency Matrix</a:t>
            </a:r>
          </a:p>
          <a:p>
            <a:r>
              <a:rPr lang="en-US" dirty="0" smtClean="0"/>
              <a:t>Re-design/Architect GUI Framework</a:t>
            </a:r>
          </a:p>
          <a:p>
            <a:r>
              <a:rPr lang="en-US" dirty="0" smtClean="0"/>
              <a:t>External Library Migration</a:t>
            </a:r>
          </a:p>
          <a:p>
            <a:r>
              <a:rPr lang="en-US" dirty="0" smtClean="0"/>
              <a:t>Integration </a:t>
            </a:r>
            <a:r>
              <a:rPr lang="en-US" dirty="0"/>
              <a:t>into Baseline</a:t>
            </a:r>
          </a:p>
          <a:p>
            <a:r>
              <a:rPr lang="en-US" dirty="0" smtClean="0"/>
              <a:t>Research</a:t>
            </a:r>
          </a:p>
          <a:p>
            <a:r>
              <a:rPr lang="en-US" dirty="0" smtClean="0"/>
              <a:t>Documentation/Schedule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0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Guiding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worked well and can be improved?</a:t>
            </a:r>
          </a:p>
          <a:p>
            <a:pPr lvl="1"/>
            <a:r>
              <a:rPr lang="en-US" dirty="0" smtClean="0"/>
              <a:t>Planning, </a:t>
            </a:r>
            <a:r>
              <a:rPr lang="en-US" dirty="0" err="1" smtClean="0"/>
              <a:t>Jazzhub</a:t>
            </a:r>
            <a:r>
              <a:rPr lang="en-US" dirty="0" smtClean="0"/>
              <a:t>, internal email</a:t>
            </a:r>
          </a:p>
          <a:p>
            <a:pPr lvl="1"/>
            <a:r>
              <a:rPr lang="en-US" dirty="0" smtClean="0"/>
              <a:t>Blackboard Discussion Board structure</a:t>
            </a:r>
          </a:p>
          <a:p>
            <a:pPr lvl="1"/>
            <a:r>
              <a:rPr lang="en-US" dirty="0" smtClean="0"/>
              <a:t>Lack of understand with other teams during the week</a:t>
            </a:r>
          </a:p>
          <a:p>
            <a:r>
              <a:rPr lang="en-US" dirty="0" smtClean="0"/>
              <a:t>What process used and can be better?</a:t>
            </a:r>
          </a:p>
          <a:p>
            <a:pPr lvl="1"/>
            <a:r>
              <a:rPr lang="en-US" dirty="0" smtClean="0"/>
              <a:t>Agile Development for GUI</a:t>
            </a:r>
          </a:p>
          <a:p>
            <a:pPr lvl="1"/>
            <a:r>
              <a:rPr lang="en-US" dirty="0" smtClean="0"/>
              <a:t>Did not go in-depth in Software Engineering Course</a:t>
            </a:r>
          </a:p>
          <a:p>
            <a:r>
              <a:rPr lang="en-US" dirty="0" smtClean="0"/>
              <a:t>What subject matter are you exploring?</a:t>
            </a:r>
          </a:p>
          <a:p>
            <a:pPr lvl="1"/>
            <a:r>
              <a:rPr lang="en-US" dirty="0" smtClean="0"/>
              <a:t>GUI/Navigation/System Design</a:t>
            </a:r>
          </a:p>
          <a:p>
            <a:r>
              <a:rPr lang="en-US" dirty="0" smtClean="0"/>
              <a:t>Technologies Used?</a:t>
            </a:r>
          </a:p>
          <a:p>
            <a:pPr lvl="1"/>
            <a:r>
              <a:rPr lang="en-US" dirty="0" smtClean="0"/>
              <a:t>JavaScript, JSPs, CSS, HTML, Java Servlet, UML</a:t>
            </a:r>
          </a:p>
          <a:p>
            <a:pPr lvl="1"/>
            <a:r>
              <a:rPr lang="en-US" dirty="0" smtClean="0"/>
              <a:t>Communication: BB, Blogs, Email, </a:t>
            </a:r>
            <a:r>
              <a:rPr lang="en-US" dirty="0" err="1" smtClean="0"/>
              <a:t>JazzHub</a:t>
            </a:r>
            <a:endParaRPr lang="en-US" dirty="0" smtClean="0"/>
          </a:p>
          <a:p>
            <a:r>
              <a:rPr lang="en-US" dirty="0" smtClean="0"/>
              <a:t>What’s interesting about your work and can be evolved?</a:t>
            </a:r>
          </a:p>
          <a:p>
            <a:pPr lvl="1"/>
            <a:r>
              <a:rPr lang="en-US" dirty="0" smtClean="0"/>
              <a:t>Able to reverse engineer and extend </a:t>
            </a:r>
            <a:r>
              <a:rPr lang="en-US" dirty="0" err="1" smtClean="0"/>
              <a:t>Nav</a:t>
            </a:r>
            <a:r>
              <a:rPr lang="en-US" dirty="0" smtClean="0"/>
              <a:t> Bar, Prototype</a:t>
            </a:r>
          </a:p>
          <a:p>
            <a:pPr lvl="1"/>
            <a:r>
              <a:rPr lang="en-US" dirty="0" smtClean="0"/>
              <a:t>Next class can reuse, have a better understand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1051076"/>
      </p:ext>
    </p:extLst>
  </p:cSld>
  <p:clrMapOvr>
    <a:masterClrMapping/>
  </p:clrMapOvr>
</p:sld>
</file>

<file path=ppt/theme/theme1.xml><?xml version="1.0" encoding="utf-8"?>
<a:theme xmlns:a="http://schemas.openxmlformats.org/drawingml/2006/main" name="E111-Theme">
  <a:themeElements>
    <a:clrScheme name="c2cbriefing 9">
      <a:dk1>
        <a:srgbClr val="000000"/>
      </a:dk1>
      <a:lt1>
        <a:srgbClr val="FFFFFF"/>
      </a:lt1>
      <a:dk2>
        <a:srgbClr val="221F72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2cbrief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2cbrief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2cbriefin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2cbriefing 9">
        <a:dk1>
          <a:srgbClr val="000000"/>
        </a:dk1>
        <a:lt1>
          <a:srgbClr val="FFFFFF"/>
        </a:lt1>
        <a:dk2>
          <a:srgbClr val="221F72"/>
        </a:dk2>
        <a:lt2>
          <a:srgbClr val="808080"/>
        </a:lt2>
        <a:accent1>
          <a:srgbClr val="FFCC99"/>
        </a:accent1>
        <a:accent2>
          <a:srgbClr val="FF9999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8A8A"/>
        </a:accent6>
        <a:hlink>
          <a:srgbClr val="0000FF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E111-Theme</Template>
  <TotalTime>5526</TotalTime>
  <Words>361</Words>
  <Application>Microsoft Office PowerPoint</Application>
  <PresentationFormat>On-screen Show (4:3)</PresentationFormat>
  <Paragraphs>76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E111-Theme</vt:lpstr>
      <vt:lpstr>Lessons Learned Navigation/GUI/Systems Team</vt:lpstr>
      <vt:lpstr>Purpose</vt:lpstr>
      <vt:lpstr>Agenda</vt:lpstr>
      <vt:lpstr>Lessons Learned</vt:lpstr>
      <vt:lpstr>Software Engineering Concepts</vt:lpstr>
      <vt:lpstr>Team</vt:lpstr>
      <vt:lpstr>Ken Tasks</vt:lpstr>
      <vt:lpstr>Tom Tasks</vt:lpstr>
      <vt:lpstr>Guiding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E111 New Staff</dc:title>
  <dc:subject>Orientation</dc:subject>
  <dc:creator>Cliff Baker</dc:creator>
  <cp:keywords>Orientation</cp:keywords>
  <cp:lastModifiedBy>Cashavelly, Thomas R</cp:lastModifiedBy>
  <cp:revision>443</cp:revision>
  <cp:lastPrinted>2011-03-11T14:03:08Z</cp:lastPrinted>
  <dcterms:created xsi:type="dcterms:W3CDTF">2006-08-16T00:00:00Z</dcterms:created>
  <dcterms:modified xsi:type="dcterms:W3CDTF">2014-04-02T23:24:44Z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