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299"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34" r:id="rId24"/>
    <p:sldId id="335" r:id="rId25"/>
    <p:sldId id="336" r:id="rId26"/>
    <p:sldId id="337" r:id="rId27"/>
    <p:sldId id="338" r:id="rId28"/>
    <p:sldId id="339" r:id="rId29"/>
    <p:sldId id="340" r:id="rId30"/>
    <p:sldId id="328" r:id="rId31"/>
    <p:sldId id="329" r:id="rId32"/>
    <p:sldId id="330" r:id="rId33"/>
    <p:sldId id="331" r:id="rId34"/>
    <p:sldId id="332" r:id="rId35"/>
    <p:sldId id="333" r:id="rId36"/>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AEBF7EF-1E74-4FB9-A715-42B59ECFAC02}">
          <p14:sldIdLst>
            <p14:sldId id="299"/>
            <p14:sldId id="307"/>
            <p14:sldId id="308"/>
          </p14:sldIdLst>
        </p14:section>
        <p14:section name="Rationale" id="{5B1508A9-1C27-4D67-9FD4-101750A73399}">
          <p14:sldIdLst>
            <p14:sldId id="309"/>
            <p14:sldId id="310"/>
            <p14:sldId id="311"/>
            <p14:sldId id="312"/>
            <p14:sldId id="313"/>
            <p14:sldId id="314"/>
            <p14:sldId id="315"/>
          </p14:sldIdLst>
        </p14:section>
        <p14:section name="Navigation" id="{CE493B47-1DC9-4682-9D53-CD7A98FD0CE0}">
          <p14:sldIdLst>
            <p14:sldId id="316"/>
            <p14:sldId id="317"/>
            <p14:sldId id="318"/>
            <p14:sldId id="319"/>
            <p14:sldId id="320"/>
            <p14:sldId id="321"/>
          </p14:sldIdLst>
        </p14:section>
        <p14:section name="Validation" id="{F5646B9C-5BB6-4802-B046-39C70F475920}">
          <p14:sldIdLst>
            <p14:sldId id="322"/>
            <p14:sldId id="323"/>
            <p14:sldId id="324"/>
            <p14:sldId id="325"/>
            <p14:sldId id="326"/>
            <p14:sldId id="327"/>
          </p14:sldIdLst>
        </p14:section>
        <p14:section name="Use Case Diagrams" id="{60F30907-CAD6-4F3D-82BA-0EC067A165B9}">
          <p14:sldIdLst>
            <p14:sldId id="334"/>
            <p14:sldId id="335"/>
            <p14:sldId id="336"/>
            <p14:sldId id="337"/>
            <p14:sldId id="338"/>
            <p14:sldId id="339"/>
            <p14:sldId id="340"/>
          </p14:sldIdLst>
        </p14:section>
        <p14:section name="Integration" id="{2DC44EAC-DAC1-4965-944A-F56DBFE46DBC}">
          <p14:sldIdLst>
            <p14:sldId id="328"/>
            <p14:sldId id="329"/>
            <p14:sldId id="330"/>
            <p14:sldId id="331"/>
            <p14:sldId id="332"/>
            <p14:sldId id="33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BB3"/>
    <a:srgbClr val="004A82"/>
    <a:srgbClr val="230EC2"/>
    <a:srgbClr val="C63030"/>
    <a:srgbClr val="17396F"/>
    <a:srgbClr val="473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86166" autoAdjust="0"/>
  </p:normalViewPr>
  <p:slideViewPr>
    <p:cSldViewPr snapToGrid="0">
      <p:cViewPr>
        <p:scale>
          <a:sx n="60" d="100"/>
          <a:sy n="60" d="100"/>
        </p:scale>
        <p:origin x="-86" y="-571"/>
      </p:cViewPr>
      <p:guideLst>
        <p:guide orient="horz" pos="2160"/>
        <p:guide pos="2880"/>
      </p:guideLst>
    </p:cSldViewPr>
  </p:slideViewPr>
  <p:outlineViewPr>
    <p:cViewPr>
      <p:scale>
        <a:sx n="33" d="100"/>
        <a:sy n="33" d="100"/>
      </p:scale>
      <p:origin x="0" y="532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3125" y="-77"/>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833" cy="464185"/>
          </a:xfrm>
          <a:prstGeom prst="rect">
            <a:avLst/>
          </a:prstGeom>
        </p:spPr>
        <p:txBody>
          <a:bodyPr vert="horz" lIns="92949" tIns="46475" rIns="92949" bIns="46475" rtlCol="0"/>
          <a:lstStyle>
            <a:lvl1pPr algn="l">
              <a:defRPr sz="1200"/>
            </a:lvl1pPr>
          </a:lstStyle>
          <a:p>
            <a:endParaRPr lang="en-US" dirty="0"/>
          </a:p>
        </p:txBody>
      </p:sp>
      <p:sp>
        <p:nvSpPr>
          <p:cNvPr id="3" name="Date Placeholder 2"/>
          <p:cNvSpPr>
            <a:spLocks noGrp="1"/>
          </p:cNvSpPr>
          <p:nvPr>
            <p:ph type="dt" sz="quarter" idx="1"/>
          </p:nvPr>
        </p:nvSpPr>
        <p:spPr>
          <a:xfrm>
            <a:off x="3956551" y="0"/>
            <a:ext cx="3026833" cy="464185"/>
          </a:xfrm>
          <a:prstGeom prst="rect">
            <a:avLst/>
          </a:prstGeom>
        </p:spPr>
        <p:txBody>
          <a:bodyPr vert="horz" lIns="92949" tIns="46475" rIns="92949" bIns="46475" rtlCol="0"/>
          <a:lstStyle>
            <a:lvl1pPr algn="r">
              <a:defRPr sz="1200"/>
            </a:lvl1pPr>
          </a:lstStyle>
          <a:p>
            <a:fld id="{09663950-8AEF-4DEF-BF61-8CB0F6E8BCE3}" type="datetimeFigureOut">
              <a:rPr lang="en-US" smtClean="0"/>
              <a:pPr/>
              <a:t>4/16/2014</a:t>
            </a:fld>
            <a:endParaRPr lang="en-US" dirty="0"/>
          </a:p>
        </p:txBody>
      </p:sp>
      <p:sp>
        <p:nvSpPr>
          <p:cNvPr id="4" name="Footer Placeholder 3"/>
          <p:cNvSpPr>
            <a:spLocks noGrp="1"/>
          </p:cNvSpPr>
          <p:nvPr>
            <p:ph type="ftr" sz="quarter" idx="2"/>
          </p:nvPr>
        </p:nvSpPr>
        <p:spPr>
          <a:xfrm>
            <a:off x="1" y="8817905"/>
            <a:ext cx="3026833" cy="464185"/>
          </a:xfrm>
          <a:prstGeom prst="rect">
            <a:avLst/>
          </a:prstGeom>
        </p:spPr>
        <p:txBody>
          <a:bodyPr vert="horz" lIns="92949" tIns="46475" rIns="92949" bIns="4647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1" y="8817905"/>
            <a:ext cx="3026833" cy="464185"/>
          </a:xfrm>
          <a:prstGeom prst="rect">
            <a:avLst/>
          </a:prstGeom>
        </p:spPr>
        <p:txBody>
          <a:bodyPr vert="horz" lIns="92949" tIns="46475" rIns="92949" bIns="46475" rtlCol="0" anchor="b"/>
          <a:lstStyle>
            <a:lvl1pPr algn="r">
              <a:defRPr sz="1200"/>
            </a:lvl1pPr>
          </a:lstStyle>
          <a:p>
            <a:fld id="{92386EAB-6ABB-4E12-8966-D75A7D6566E4}" type="slidenum">
              <a:rPr lang="en-US" smtClean="0"/>
              <a:pPr/>
              <a:t>‹#›</a:t>
            </a:fld>
            <a:endParaRPr lang="en-US" dirty="0"/>
          </a:p>
        </p:txBody>
      </p:sp>
    </p:spTree>
    <p:extLst>
      <p:ext uri="{BB962C8B-B14F-4D97-AF65-F5344CB8AC3E}">
        <p14:creationId xmlns:p14="http://schemas.microsoft.com/office/powerpoint/2010/main" val="3109189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833" cy="464185"/>
          </a:xfrm>
          <a:prstGeom prst="rect">
            <a:avLst/>
          </a:prstGeom>
        </p:spPr>
        <p:txBody>
          <a:bodyPr vert="horz" lIns="92949" tIns="46475" rIns="92949" bIns="46475" rtlCol="0"/>
          <a:lstStyle>
            <a:lvl1pPr algn="l">
              <a:defRPr sz="1200"/>
            </a:lvl1pPr>
          </a:lstStyle>
          <a:p>
            <a:endParaRPr lang="en-US" dirty="0"/>
          </a:p>
        </p:txBody>
      </p:sp>
      <p:sp>
        <p:nvSpPr>
          <p:cNvPr id="3" name="Date Placeholder 2"/>
          <p:cNvSpPr>
            <a:spLocks noGrp="1"/>
          </p:cNvSpPr>
          <p:nvPr>
            <p:ph type="dt" idx="1"/>
          </p:nvPr>
        </p:nvSpPr>
        <p:spPr>
          <a:xfrm>
            <a:off x="3956551" y="0"/>
            <a:ext cx="3026833" cy="464185"/>
          </a:xfrm>
          <a:prstGeom prst="rect">
            <a:avLst/>
          </a:prstGeom>
        </p:spPr>
        <p:txBody>
          <a:bodyPr vert="horz" lIns="92949" tIns="46475" rIns="92949" bIns="46475" rtlCol="0"/>
          <a:lstStyle>
            <a:lvl1pPr algn="r">
              <a:defRPr sz="1200"/>
            </a:lvl1pPr>
          </a:lstStyle>
          <a:p>
            <a:fld id="{732FD6BF-FA50-4442-933C-590E1C9DDDF6}" type="datetimeFigureOut">
              <a:rPr lang="en-US" smtClean="0"/>
              <a:pPr/>
              <a:t>4/16/2014</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49" tIns="46475" rIns="92949" bIns="46475" rtlCol="0" anchor="ctr"/>
          <a:lstStyle/>
          <a:p>
            <a:endParaRPr lang="en-US" dirty="0"/>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949" tIns="46475" rIns="92949" bIns="4647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956551" y="8817905"/>
            <a:ext cx="3026833" cy="464185"/>
          </a:xfrm>
          <a:prstGeom prst="rect">
            <a:avLst/>
          </a:prstGeom>
        </p:spPr>
        <p:txBody>
          <a:bodyPr vert="horz" lIns="92949" tIns="46475" rIns="92949" bIns="46475" rtlCol="0" anchor="b"/>
          <a:lstStyle>
            <a:lvl1pPr algn="r">
              <a:defRPr sz="1200"/>
            </a:lvl1pPr>
          </a:lstStyle>
          <a:p>
            <a:fld id="{702351EC-759C-4E21-BCEF-24FC0E461B6D}" type="slidenum">
              <a:rPr lang="en-US" smtClean="0"/>
              <a:pPr/>
              <a:t>‹#›</a:t>
            </a:fld>
            <a:endParaRPr lang="en-US" dirty="0"/>
          </a:p>
        </p:txBody>
      </p:sp>
      <p:sp>
        <p:nvSpPr>
          <p:cNvPr id="8" name="Footer Placeholder 7"/>
          <p:cNvSpPr>
            <a:spLocks noGrp="1"/>
          </p:cNvSpPr>
          <p:nvPr>
            <p:ph type="ftr" sz="quarter" idx="4"/>
          </p:nvPr>
        </p:nvSpPr>
        <p:spPr>
          <a:xfrm>
            <a:off x="1" y="8817905"/>
            <a:ext cx="3026833" cy="464185"/>
          </a:xfrm>
          <a:prstGeom prst="rect">
            <a:avLst/>
          </a:prstGeom>
        </p:spPr>
        <p:txBody>
          <a:bodyPr vert="horz" lIns="92949" tIns="46475" rIns="92949" bIns="46475" rtlCol="0" anchor="b"/>
          <a:lstStyle>
            <a:lvl1pPr algn="l">
              <a:defRPr sz="1200"/>
            </a:lvl1pPr>
          </a:lstStyle>
          <a:p>
            <a:endParaRPr lang="en-US" dirty="0"/>
          </a:p>
        </p:txBody>
      </p:sp>
    </p:spTree>
    <p:extLst>
      <p:ext uri="{BB962C8B-B14F-4D97-AF65-F5344CB8AC3E}">
        <p14:creationId xmlns:p14="http://schemas.microsoft.com/office/powerpoint/2010/main" val="160630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2351EC-759C-4E21-BCEF-24FC0E461B6D}"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2"/>
          <p:cNvSpPr>
            <a:spLocks noChangeArrowheads="1"/>
          </p:cNvSpPr>
          <p:nvPr/>
        </p:nvSpPr>
        <p:spPr bwMode="auto">
          <a:xfrm>
            <a:off x="2029144" y="-45720"/>
            <a:ext cx="341312" cy="685800"/>
          </a:xfrm>
          <a:prstGeom prst="rect">
            <a:avLst/>
          </a:prstGeom>
          <a:solidFill>
            <a:srgbClr val="C63030"/>
          </a:solidFill>
          <a:ln w="9525">
            <a:noFill/>
            <a:miter lim="800000"/>
            <a:headEnd/>
            <a:tailEnd/>
          </a:ln>
          <a:effectLst/>
        </p:spPr>
        <p:txBody>
          <a:bodyPr wrap="none" anchor="ctr"/>
          <a:lstStyle/>
          <a:p>
            <a:pPr>
              <a:defRPr/>
            </a:pPr>
            <a:endParaRPr lang="en-US" dirty="0">
              <a:latin typeface="Arial" charset="0"/>
            </a:endParaRPr>
          </a:p>
        </p:txBody>
      </p:sp>
      <p:sp>
        <p:nvSpPr>
          <p:cNvPr id="6" name="Rectangle 3"/>
          <p:cNvSpPr>
            <a:spLocks noChangeArrowheads="1"/>
          </p:cNvSpPr>
          <p:nvPr/>
        </p:nvSpPr>
        <p:spPr bwMode="auto">
          <a:xfrm>
            <a:off x="2362200" y="-45720"/>
            <a:ext cx="6781800" cy="990600"/>
          </a:xfrm>
          <a:prstGeom prst="rect">
            <a:avLst/>
          </a:prstGeom>
          <a:solidFill>
            <a:srgbClr val="1D2BB3"/>
          </a:solidFill>
          <a:ln w="9525">
            <a:noFill/>
            <a:miter lim="800000"/>
            <a:headEnd/>
            <a:tailEnd/>
          </a:ln>
          <a:effectLst/>
        </p:spPr>
        <p:txBody>
          <a:bodyPr wrap="none" anchor="ctr"/>
          <a:lstStyle/>
          <a:p>
            <a:pPr>
              <a:defRPr/>
            </a:pPr>
            <a:endParaRPr lang="en-US" dirty="0">
              <a:latin typeface="Arial" charset="0"/>
            </a:endParaRPr>
          </a:p>
        </p:txBody>
      </p:sp>
      <p:sp>
        <p:nvSpPr>
          <p:cNvPr id="5124" name="Rectangle 4"/>
          <p:cNvSpPr>
            <a:spLocks noGrp="1" noChangeArrowheads="1"/>
          </p:cNvSpPr>
          <p:nvPr>
            <p:ph type="subTitle" idx="1"/>
          </p:nvPr>
        </p:nvSpPr>
        <p:spPr>
          <a:xfrm>
            <a:off x="2133600" y="4189413"/>
            <a:ext cx="4602163" cy="763587"/>
          </a:xfrm>
        </p:spPr>
        <p:txBody>
          <a:bodyPr/>
          <a:lstStyle>
            <a:lvl1pPr marL="0" indent="0">
              <a:buFont typeface="Monotype Sorts" pitchFamily="2" charset="2"/>
              <a:buNone/>
              <a:defRPr b="0"/>
            </a:lvl1pPr>
          </a:lstStyle>
          <a:p>
            <a:r>
              <a:rPr lang="en-US" altLang="en-US" smtClean="0"/>
              <a:t>Click to edit Master subtitle style</a:t>
            </a:r>
            <a:endParaRPr lang="en-US" altLang="en-US"/>
          </a:p>
        </p:txBody>
      </p:sp>
      <p:sp>
        <p:nvSpPr>
          <p:cNvPr id="5129" name="Rectangle 9"/>
          <p:cNvSpPr>
            <a:spLocks noGrp="1" noChangeArrowheads="1"/>
          </p:cNvSpPr>
          <p:nvPr>
            <p:ph type="ctrTitle" sz="quarter"/>
          </p:nvPr>
        </p:nvSpPr>
        <p:spPr>
          <a:xfrm>
            <a:off x="2133600" y="2286000"/>
            <a:ext cx="6477000" cy="1143000"/>
          </a:xfrm>
        </p:spPr>
        <p:txBody>
          <a:bodyPr anchor="ctr"/>
          <a:lstStyle>
            <a:lvl1pPr>
              <a:lnSpc>
                <a:spcPts val="4400"/>
              </a:lnSpc>
              <a:defRPr sz="4000">
                <a:solidFill>
                  <a:schemeClr val="tx1"/>
                </a:solidFill>
              </a:defRPr>
            </a:lvl1pPr>
          </a:lstStyle>
          <a:p>
            <a:r>
              <a:rPr lang="en-US" smtClean="0"/>
              <a:t>Click to edit Master title style</a:t>
            </a:r>
            <a:endParaRPr lang="en-US"/>
          </a:p>
        </p:txBody>
      </p:sp>
      <p:pic>
        <p:nvPicPr>
          <p:cNvPr id="2050" name="Picture 2" descr="https://encrypted-tbn3.gstatic.com/images?q=tbn:ANd9GcQtvGfDvjMfidM_ItIvGTIJCRBFz-QnIw-RYjcq0-1gPpCaxdOq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737" y="182879"/>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2550" y="381000"/>
            <a:ext cx="192405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0400" y="381000"/>
            <a:ext cx="561975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714375" y="381000"/>
            <a:ext cx="7162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60400" y="1295400"/>
            <a:ext cx="7696200" cy="4808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ChangeArrowheads="1"/>
          </p:cNvSpPr>
          <p:nvPr/>
        </p:nvSpPr>
        <p:spPr bwMode="auto">
          <a:xfrm>
            <a:off x="7740650" y="0"/>
            <a:ext cx="1403350" cy="127000"/>
          </a:xfrm>
          <a:prstGeom prst="rect">
            <a:avLst/>
          </a:prstGeom>
          <a:solidFill>
            <a:srgbClr val="C63030"/>
          </a:solidFill>
          <a:ln w="9525">
            <a:noFill/>
            <a:miter lim="800000"/>
            <a:headEnd/>
            <a:tailEnd/>
          </a:ln>
          <a:effectLst/>
        </p:spPr>
        <p:txBody>
          <a:bodyPr wrap="none" anchor="ctr"/>
          <a:lstStyle/>
          <a:p>
            <a:pPr algn="ctr" rtl="0" eaLnBrk="0" fontAlgn="base" hangingPunct="0">
              <a:lnSpc>
                <a:spcPts val="2500"/>
              </a:lnSpc>
              <a:spcBef>
                <a:spcPct val="0"/>
              </a:spcBef>
              <a:spcAft>
                <a:spcPts val="1000"/>
              </a:spcAft>
              <a:buClr>
                <a:srgbClr val="FDAA03"/>
              </a:buClr>
              <a:defRPr/>
            </a:pPr>
            <a:endParaRPr lang="en-US" b="1" kern="1200" dirty="0">
              <a:solidFill>
                <a:schemeClr val="tx1"/>
              </a:solidFill>
              <a:latin typeface="Arial" charset="0"/>
              <a:ea typeface="+mn-ea"/>
              <a:cs typeface="+mn-cs"/>
            </a:endParaRPr>
          </a:p>
        </p:txBody>
      </p:sp>
      <p:sp>
        <p:nvSpPr>
          <p:cNvPr id="12" name="Rectangle 3"/>
          <p:cNvSpPr>
            <a:spLocks noChangeArrowheads="1"/>
          </p:cNvSpPr>
          <p:nvPr/>
        </p:nvSpPr>
        <p:spPr bwMode="auto">
          <a:xfrm>
            <a:off x="7882128" y="-4758"/>
            <a:ext cx="1261872" cy="219456"/>
          </a:xfrm>
          <a:prstGeom prst="rect">
            <a:avLst/>
          </a:prstGeom>
          <a:solidFill>
            <a:srgbClr val="230EC2"/>
          </a:solidFill>
          <a:ln w="9525">
            <a:noFill/>
            <a:miter lim="800000"/>
            <a:headEnd/>
            <a:tailEnd/>
          </a:ln>
          <a:effectLst/>
        </p:spPr>
        <p:txBody>
          <a:bodyPr wrap="none" anchor="ctr"/>
          <a:lstStyle/>
          <a:p>
            <a:pPr>
              <a:defRPr/>
            </a:pPr>
            <a:endParaRPr lang="en-US" dirty="0">
              <a:latin typeface="Arial" charset="0"/>
            </a:endParaRPr>
          </a:p>
        </p:txBody>
      </p:sp>
      <p:pic>
        <p:nvPicPr>
          <p:cNvPr id="2" name="Picture 2" descr="https://encrypted-tbn3.gstatic.com/images?q=tbn:ANd9GcQtvGfDvjMfidM_ItIvGTIJCRBFz-QnIw-RYjcq0-1gPpCaxdOqI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29599" y="280218"/>
            <a:ext cx="818441" cy="81844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1" fontAlgn="base" hangingPunct="1">
        <a:lnSpc>
          <a:spcPts val="3000"/>
        </a:lnSpc>
        <a:spcBef>
          <a:spcPct val="0"/>
        </a:spcBef>
        <a:spcAft>
          <a:spcPct val="0"/>
        </a:spcAft>
        <a:defRPr sz="2800" b="1">
          <a:solidFill>
            <a:srgbClr val="221F72"/>
          </a:solidFill>
          <a:latin typeface="+mj-lt"/>
          <a:ea typeface="+mj-ea"/>
          <a:cs typeface="+mj-cs"/>
        </a:defRPr>
      </a:lvl1pPr>
      <a:lvl2pPr algn="l" rtl="0" eaLnBrk="1" fontAlgn="base" hangingPunct="1">
        <a:lnSpc>
          <a:spcPts val="3000"/>
        </a:lnSpc>
        <a:spcBef>
          <a:spcPct val="0"/>
        </a:spcBef>
        <a:spcAft>
          <a:spcPct val="0"/>
        </a:spcAft>
        <a:defRPr sz="2800" b="1">
          <a:solidFill>
            <a:srgbClr val="221F72"/>
          </a:solidFill>
          <a:latin typeface="Arial" charset="0"/>
        </a:defRPr>
      </a:lvl2pPr>
      <a:lvl3pPr algn="l" rtl="0" eaLnBrk="1" fontAlgn="base" hangingPunct="1">
        <a:lnSpc>
          <a:spcPts val="3000"/>
        </a:lnSpc>
        <a:spcBef>
          <a:spcPct val="0"/>
        </a:spcBef>
        <a:spcAft>
          <a:spcPct val="0"/>
        </a:spcAft>
        <a:defRPr sz="2800" b="1">
          <a:solidFill>
            <a:srgbClr val="221F72"/>
          </a:solidFill>
          <a:latin typeface="Arial" charset="0"/>
        </a:defRPr>
      </a:lvl3pPr>
      <a:lvl4pPr algn="l" rtl="0" eaLnBrk="1" fontAlgn="base" hangingPunct="1">
        <a:lnSpc>
          <a:spcPts val="3000"/>
        </a:lnSpc>
        <a:spcBef>
          <a:spcPct val="0"/>
        </a:spcBef>
        <a:spcAft>
          <a:spcPct val="0"/>
        </a:spcAft>
        <a:defRPr sz="2800" b="1">
          <a:solidFill>
            <a:srgbClr val="221F72"/>
          </a:solidFill>
          <a:latin typeface="Arial" charset="0"/>
        </a:defRPr>
      </a:lvl4pPr>
      <a:lvl5pPr algn="l" rtl="0" eaLnBrk="1" fontAlgn="base" hangingPunct="1">
        <a:lnSpc>
          <a:spcPts val="3000"/>
        </a:lnSpc>
        <a:spcBef>
          <a:spcPct val="0"/>
        </a:spcBef>
        <a:spcAft>
          <a:spcPct val="0"/>
        </a:spcAft>
        <a:defRPr sz="2800" b="1">
          <a:solidFill>
            <a:srgbClr val="221F72"/>
          </a:solidFill>
          <a:latin typeface="Arial" charset="0"/>
        </a:defRPr>
      </a:lvl5pPr>
      <a:lvl6pPr marL="457200" algn="l" rtl="0" eaLnBrk="1" fontAlgn="base" hangingPunct="1">
        <a:lnSpc>
          <a:spcPts val="3000"/>
        </a:lnSpc>
        <a:spcBef>
          <a:spcPct val="0"/>
        </a:spcBef>
        <a:spcAft>
          <a:spcPct val="0"/>
        </a:spcAft>
        <a:defRPr sz="2800" b="1">
          <a:solidFill>
            <a:srgbClr val="221F72"/>
          </a:solidFill>
          <a:latin typeface="Arial" charset="0"/>
        </a:defRPr>
      </a:lvl6pPr>
      <a:lvl7pPr marL="914400" algn="l" rtl="0" eaLnBrk="1" fontAlgn="base" hangingPunct="1">
        <a:lnSpc>
          <a:spcPts val="3000"/>
        </a:lnSpc>
        <a:spcBef>
          <a:spcPct val="0"/>
        </a:spcBef>
        <a:spcAft>
          <a:spcPct val="0"/>
        </a:spcAft>
        <a:defRPr sz="2800" b="1">
          <a:solidFill>
            <a:srgbClr val="221F72"/>
          </a:solidFill>
          <a:latin typeface="Arial" charset="0"/>
        </a:defRPr>
      </a:lvl7pPr>
      <a:lvl8pPr marL="1371600" algn="l" rtl="0" eaLnBrk="1" fontAlgn="base" hangingPunct="1">
        <a:lnSpc>
          <a:spcPts val="3000"/>
        </a:lnSpc>
        <a:spcBef>
          <a:spcPct val="0"/>
        </a:spcBef>
        <a:spcAft>
          <a:spcPct val="0"/>
        </a:spcAft>
        <a:defRPr sz="2800" b="1">
          <a:solidFill>
            <a:srgbClr val="221F72"/>
          </a:solidFill>
          <a:latin typeface="Arial" charset="0"/>
        </a:defRPr>
      </a:lvl8pPr>
      <a:lvl9pPr marL="1828800" algn="l" rtl="0" eaLnBrk="1" fontAlgn="base" hangingPunct="1">
        <a:lnSpc>
          <a:spcPts val="3000"/>
        </a:lnSpc>
        <a:spcBef>
          <a:spcPct val="0"/>
        </a:spcBef>
        <a:spcAft>
          <a:spcPct val="0"/>
        </a:spcAft>
        <a:defRPr sz="2800" b="1">
          <a:solidFill>
            <a:srgbClr val="221F72"/>
          </a:solidFill>
          <a:latin typeface="Arial" charset="0"/>
        </a:defRPr>
      </a:lvl9pPr>
    </p:titleStyle>
    <p:bodyStyle>
      <a:lvl1pPr marL="227013" indent="-227013" algn="l" rtl="0" eaLnBrk="1" fontAlgn="base" hangingPunct="1">
        <a:lnSpc>
          <a:spcPts val="2000"/>
        </a:lnSpc>
        <a:spcBef>
          <a:spcPct val="0"/>
        </a:spcBef>
        <a:spcAft>
          <a:spcPts val="800"/>
        </a:spcAft>
        <a:buClr>
          <a:srgbClr val="F59F1A"/>
        </a:buClr>
        <a:buSzPct val="75000"/>
        <a:buFont typeface="Monotype Sorts" pitchFamily="2" charset="2"/>
        <a:buChar char="n"/>
        <a:defRPr sz="2000" b="1">
          <a:solidFill>
            <a:schemeClr val="tx1"/>
          </a:solidFill>
          <a:latin typeface="+mn-lt"/>
          <a:ea typeface="+mn-ea"/>
          <a:cs typeface="+mn-cs"/>
        </a:defRPr>
      </a:lvl1pPr>
      <a:lvl2pPr marL="568325" indent="-227013" algn="l" rtl="0" eaLnBrk="1" fontAlgn="base" hangingPunct="1">
        <a:lnSpc>
          <a:spcPts val="1800"/>
        </a:lnSpc>
        <a:spcBef>
          <a:spcPct val="0"/>
        </a:spcBef>
        <a:spcAft>
          <a:spcPts val="800"/>
        </a:spcAft>
        <a:buClr>
          <a:srgbClr val="FDAA03"/>
        </a:buClr>
        <a:buChar char="–"/>
        <a:defRPr b="1">
          <a:solidFill>
            <a:schemeClr val="tx1"/>
          </a:solidFill>
          <a:latin typeface="+mn-lt"/>
        </a:defRPr>
      </a:lvl2pPr>
      <a:lvl3pPr marL="909638" indent="-168275" algn="l" rtl="0" eaLnBrk="1" fontAlgn="base" hangingPunct="1">
        <a:lnSpc>
          <a:spcPts val="1600"/>
        </a:lnSpc>
        <a:spcBef>
          <a:spcPct val="0"/>
        </a:spcBef>
        <a:spcAft>
          <a:spcPts val="800"/>
        </a:spcAft>
        <a:buClr>
          <a:srgbClr val="FDAA03"/>
        </a:buClr>
        <a:buSzPct val="60000"/>
        <a:buFont typeface="Monotype Sorts" pitchFamily="2" charset="2"/>
        <a:buChar char="n"/>
        <a:defRPr sz="1600" b="1">
          <a:solidFill>
            <a:schemeClr val="tx1"/>
          </a:solidFill>
          <a:latin typeface="+mn-lt"/>
        </a:defRPr>
      </a:lvl3pPr>
      <a:lvl4pPr marL="1143000" indent="-114300" algn="l" rtl="0" eaLnBrk="1" fontAlgn="base" hangingPunct="1">
        <a:lnSpc>
          <a:spcPts val="1400"/>
        </a:lnSpc>
        <a:spcBef>
          <a:spcPct val="0"/>
        </a:spcBef>
        <a:spcAft>
          <a:spcPts val="800"/>
        </a:spcAft>
        <a:buClr>
          <a:srgbClr val="FDAA03"/>
        </a:buClr>
        <a:buChar char="­"/>
        <a:defRPr sz="1400" b="1">
          <a:solidFill>
            <a:schemeClr val="tx1"/>
          </a:solidFill>
          <a:latin typeface="+mn-lt"/>
        </a:defRPr>
      </a:lvl4pPr>
      <a:lvl5pPr marL="13716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5pPr>
      <a:lvl6pPr marL="18288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6pPr>
      <a:lvl7pPr marL="22860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7pPr>
      <a:lvl8pPr marL="27432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8pPr>
      <a:lvl9pPr marL="32004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00500" y="4755621"/>
            <a:ext cx="4520539" cy="1351416"/>
          </a:xfrm>
        </p:spPr>
        <p:txBody>
          <a:bodyPr/>
          <a:lstStyle/>
          <a:p>
            <a:pPr algn="r"/>
            <a:r>
              <a:rPr lang="en-US" sz="2400" b="1" dirty="0" smtClean="0"/>
              <a:t>Lauren DiCristofaro</a:t>
            </a:r>
          </a:p>
          <a:p>
            <a:pPr algn="r"/>
            <a:r>
              <a:rPr lang="en-US" b="1" dirty="0" smtClean="0"/>
              <a:t>Program Manager</a:t>
            </a:r>
          </a:p>
          <a:p>
            <a:pPr algn="r"/>
            <a:endParaRPr lang="en-US" b="1" dirty="0" smtClean="0"/>
          </a:p>
          <a:p>
            <a:pPr algn="r"/>
            <a:r>
              <a:rPr lang="en-US" sz="2400" b="1" dirty="0" smtClean="0"/>
              <a:t>Kenneth Canaan</a:t>
            </a:r>
          </a:p>
          <a:p>
            <a:pPr algn="r"/>
            <a:r>
              <a:rPr lang="en-US" b="1" dirty="0" smtClean="0"/>
              <a:t>Deputy Program Manager</a:t>
            </a:r>
          </a:p>
          <a:p>
            <a:pPr algn="r"/>
            <a:endParaRPr lang="en-US" sz="1800" dirty="0"/>
          </a:p>
        </p:txBody>
      </p:sp>
      <p:sp>
        <p:nvSpPr>
          <p:cNvPr id="2" name="Title 1"/>
          <p:cNvSpPr>
            <a:spLocks noGrp="1"/>
          </p:cNvSpPr>
          <p:nvPr>
            <p:ph type="ctrTitle" sz="quarter"/>
          </p:nvPr>
        </p:nvSpPr>
        <p:spPr>
          <a:xfrm>
            <a:off x="1052186" y="2286000"/>
            <a:ext cx="7558414" cy="1143000"/>
          </a:xfrm>
        </p:spPr>
        <p:txBody>
          <a:bodyPr/>
          <a:lstStyle/>
          <a:p>
            <a:pPr algn="r"/>
            <a:r>
              <a:rPr lang="en-US" dirty="0" err="1" smtClean="0"/>
              <a:t>ClubUML</a:t>
            </a:r>
            <a:r>
              <a:rPr lang="en-US" dirty="0" smtClean="0"/>
              <a:t/>
            </a:r>
            <a:br>
              <a:rPr lang="en-US" dirty="0" smtClean="0"/>
            </a:br>
            <a:r>
              <a:rPr lang="en-US" dirty="0" smtClean="0"/>
              <a:t>Spring 2014 Team</a:t>
            </a:r>
            <a:endParaRPr lang="en-US" sz="2800" dirty="0"/>
          </a:p>
        </p:txBody>
      </p:sp>
    </p:spTree>
    <p:extLst>
      <p:ext uri="{BB962C8B-B14F-4D97-AF65-F5344CB8AC3E}">
        <p14:creationId xmlns:p14="http://schemas.microsoft.com/office/powerpoint/2010/main" val="1214949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a:t>
            </a:r>
            <a:endParaRPr lang="en-US" dirty="0"/>
          </a:p>
        </p:txBody>
      </p:sp>
      <p:sp>
        <p:nvSpPr>
          <p:cNvPr id="3" name="Content Placeholder 2"/>
          <p:cNvSpPr>
            <a:spLocks noGrp="1"/>
          </p:cNvSpPr>
          <p:nvPr>
            <p:ph idx="1"/>
          </p:nvPr>
        </p:nvSpPr>
        <p:spPr/>
        <p:txBody>
          <a:bodyPr>
            <a:normAutofit/>
          </a:bodyPr>
          <a:lstStyle/>
          <a:p>
            <a:r>
              <a:rPr lang="en-US" dirty="0"/>
              <a:t>Rationale Team </a:t>
            </a:r>
            <a:r>
              <a:rPr lang="en-US" dirty="0" smtClean="0"/>
              <a:t>learned the most important and valuable lessons during the final stages of the project. </a:t>
            </a:r>
            <a:r>
              <a:rPr lang="en-US" dirty="0"/>
              <a:t> </a:t>
            </a:r>
          </a:p>
          <a:p>
            <a:pPr lvl="1"/>
            <a:endParaRPr lang="en-US" dirty="0" smtClean="0"/>
          </a:p>
          <a:p>
            <a:pPr lvl="1"/>
            <a:r>
              <a:rPr lang="en-US" dirty="0" smtClean="0"/>
              <a:t>During Planning, breaking </a:t>
            </a:r>
            <a:r>
              <a:rPr lang="en-US" dirty="0"/>
              <a:t>down the story into </a:t>
            </a:r>
            <a:r>
              <a:rPr lang="en-US" dirty="0" smtClean="0"/>
              <a:t>manageable tasks forced the team </a:t>
            </a:r>
            <a:r>
              <a:rPr lang="en-US" dirty="0"/>
              <a:t> to think about how </a:t>
            </a:r>
            <a:r>
              <a:rPr lang="en-US" dirty="0" smtClean="0"/>
              <a:t>we approached </a:t>
            </a:r>
            <a:r>
              <a:rPr lang="en-US" dirty="0"/>
              <a:t>the story. </a:t>
            </a:r>
            <a:endParaRPr lang="en-US" dirty="0" smtClean="0"/>
          </a:p>
          <a:p>
            <a:pPr lvl="1"/>
            <a:endParaRPr lang="en-US" dirty="0" smtClean="0"/>
          </a:p>
          <a:p>
            <a:pPr lvl="1"/>
            <a:r>
              <a:rPr lang="en-US" dirty="0" smtClean="0"/>
              <a:t>Breaking down the story into tasks </a:t>
            </a:r>
            <a:r>
              <a:rPr lang="en-US" dirty="0"/>
              <a:t>also </a:t>
            </a:r>
            <a:r>
              <a:rPr lang="en-US" dirty="0" smtClean="0"/>
              <a:t>forced the team to consider whether</a:t>
            </a:r>
            <a:r>
              <a:rPr lang="en-US" dirty="0"/>
              <a:t> testing or revisions </a:t>
            </a:r>
            <a:r>
              <a:rPr lang="en-US" dirty="0" smtClean="0"/>
              <a:t>will be </a:t>
            </a:r>
            <a:r>
              <a:rPr lang="en-US" dirty="0"/>
              <a:t>needed before </a:t>
            </a:r>
            <a:r>
              <a:rPr lang="en-US" dirty="0" smtClean="0"/>
              <a:t>the team</a:t>
            </a:r>
            <a:r>
              <a:rPr lang="en-US" dirty="0"/>
              <a:t> can </a:t>
            </a:r>
            <a:r>
              <a:rPr lang="en-US" dirty="0" smtClean="0"/>
              <a:t>move to integration with the baseline.</a:t>
            </a:r>
          </a:p>
          <a:p>
            <a:pPr lvl="1"/>
            <a:endParaRPr lang="en-US" dirty="0" smtClean="0"/>
          </a:p>
          <a:p>
            <a:pPr lvl="1"/>
            <a:r>
              <a:rPr lang="en-US" dirty="0" smtClean="0"/>
              <a:t>Breaking </a:t>
            </a:r>
            <a:r>
              <a:rPr lang="en-US" dirty="0"/>
              <a:t>down the </a:t>
            </a:r>
            <a:r>
              <a:rPr lang="en-US" dirty="0" smtClean="0"/>
              <a:t>story also </a:t>
            </a:r>
            <a:r>
              <a:rPr lang="en-US" dirty="0"/>
              <a:t>into </a:t>
            </a:r>
            <a:r>
              <a:rPr lang="en-US" dirty="0" smtClean="0"/>
              <a:t>tasks manageable tasks helped the team get better at estimating a user story and give the team momentum into the next sprint.</a:t>
            </a:r>
          </a:p>
        </p:txBody>
      </p:sp>
    </p:spTree>
    <p:extLst>
      <p:ext uri="{BB962C8B-B14F-4D97-AF65-F5344CB8AC3E}">
        <p14:creationId xmlns:p14="http://schemas.microsoft.com/office/powerpoint/2010/main" val="3784830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Navigation/GUI/Systems Overview</a:t>
            </a:r>
            <a:endParaRPr lang="en-US" dirty="0"/>
          </a:p>
        </p:txBody>
      </p:sp>
      <p:sp>
        <p:nvSpPr>
          <p:cNvPr id="3" name="Content Placeholder 2"/>
          <p:cNvSpPr>
            <a:spLocks noGrp="1"/>
          </p:cNvSpPr>
          <p:nvPr>
            <p:ph idx="1"/>
          </p:nvPr>
        </p:nvSpPr>
        <p:spPr/>
        <p:txBody>
          <a:bodyPr/>
          <a:lstStyle/>
          <a:p>
            <a:r>
              <a:rPr lang="en-US" dirty="0" smtClean="0"/>
              <a:t>Sustainment  of </a:t>
            </a:r>
            <a:r>
              <a:rPr lang="en-US" dirty="0" err="1" smtClean="0"/>
              <a:t>ClubUML</a:t>
            </a:r>
            <a:r>
              <a:rPr lang="en-US" dirty="0" smtClean="0"/>
              <a:t> Navigation Bar, </a:t>
            </a:r>
            <a:r>
              <a:rPr lang="en-US" dirty="0" err="1" smtClean="0"/>
              <a:t>ClubUML</a:t>
            </a:r>
            <a:r>
              <a:rPr lang="en-US" dirty="0" smtClean="0"/>
              <a:t> System Engineering &amp; GUI Support</a:t>
            </a:r>
          </a:p>
          <a:p>
            <a:r>
              <a:rPr lang="en-US" dirty="0" smtClean="0"/>
              <a:t>Navigation Bar</a:t>
            </a:r>
          </a:p>
          <a:p>
            <a:pPr lvl="1"/>
            <a:r>
              <a:rPr lang="en-US" dirty="0" smtClean="0"/>
              <a:t>User interface to navigation throughout the </a:t>
            </a:r>
            <a:r>
              <a:rPr lang="en-US" dirty="0" err="1" smtClean="0"/>
              <a:t>ClubUML</a:t>
            </a:r>
            <a:r>
              <a:rPr lang="en-US" dirty="0" smtClean="0"/>
              <a:t> System</a:t>
            </a:r>
          </a:p>
          <a:p>
            <a:r>
              <a:rPr lang="en-US" dirty="0" smtClean="0"/>
              <a:t>Systems Engineering</a:t>
            </a:r>
          </a:p>
          <a:p>
            <a:pPr lvl="1"/>
            <a:r>
              <a:rPr lang="en-US" dirty="0" smtClean="0"/>
              <a:t>Reverse Engineering System Diagrams</a:t>
            </a:r>
          </a:p>
          <a:p>
            <a:r>
              <a:rPr lang="en-US" dirty="0" smtClean="0"/>
              <a:t>Team</a:t>
            </a:r>
          </a:p>
          <a:p>
            <a:pPr lvl="1"/>
            <a:r>
              <a:rPr lang="en-US" dirty="0" smtClean="0"/>
              <a:t>Ken Canaan</a:t>
            </a:r>
          </a:p>
          <a:p>
            <a:pPr lvl="1"/>
            <a:r>
              <a:rPr lang="en-US" dirty="0" smtClean="0"/>
              <a:t>Tom Cashavelly</a:t>
            </a:r>
          </a:p>
          <a:p>
            <a:endParaRPr lang="en-US" dirty="0"/>
          </a:p>
        </p:txBody>
      </p:sp>
    </p:spTree>
    <p:extLst>
      <p:ext uri="{BB962C8B-B14F-4D97-AF65-F5344CB8AC3E}">
        <p14:creationId xmlns:p14="http://schemas.microsoft.com/office/powerpoint/2010/main" val="3658807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Efforts</a:t>
            </a:r>
            <a:endParaRPr lang="en-US" dirty="0"/>
          </a:p>
        </p:txBody>
      </p:sp>
      <p:sp>
        <p:nvSpPr>
          <p:cNvPr id="3" name="Content Placeholder 2"/>
          <p:cNvSpPr>
            <a:spLocks noGrp="1"/>
          </p:cNvSpPr>
          <p:nvPr>
            <p:ph idx="1"/>
          </p:nvPr>
        </p:nvSpPr>
        <p:spPr/>
        <p:txBody>
          <a:bodyPr>
            <a:normAutofit/>
          </a:bodyPr>
          <a:lstStyle/>
          <a:p>
            <a:r>
              <a:rPr lang="en-US" dirty="0" smtClean="0"/>
              <a:t>Port Tab-Menu</a:t>
            </a:r>
          </a:p>
          <a:p>
            <a:r>
              <a:rPr lang="en-US" dirty="0" smtClean="0"/>
              <a:t>Re-design Architect GUI Framework</a:t>
            </a:r>
          </a:p>
          <a:p>
            <a:r>
              <a:rPr lang="en-US" dirty="0" smtClean="0"/>
              <a:t>Library Migration</a:t>
            </a:r>
          </a:p>
          <a:p>
            <a:r>
              <a:rPr lang="en-US" dirty="0" smtClean="0"/>
              <a:t>CSS Consolidation</a:t>
            </a:r>
          </a:p>
          <a:p>
            <a:r>
              <a:rPr lang="en-US" dirty="0" smtClean="0"/>
              <a:t>Navigation Prototype</a:t>
            </a:r>
          </a:p>
          <a:p>
            <a:r>
              <a:rPr lang="en-US" dirty="0" smtClean="0"/>
              <a:t>System Diagrams (Activity, State, Super State, Dependency)</a:t>
            </a:r>
          </a:p>
          <a:p>
            <a:r>
              <a:rPr lang="en-US" dirty="0" smtClean="0"/>
              <a:t>Dependency Matrix</a:t>
            </a:r>
          </a:p>
          <a:p>
            <a:r>
              <a:rPr lang="en-US" dirty="0" smtClean="0"/>
              <a:t>Integration Testing</a:t>
            </a:r>
          </a:p>
          <a:p>
            <a:r>
              <a:rPr lang="en-US" dirty="0" smtClean="0"/>
              <a:t>Documentation</a:t>
            </a:r>
          </a:p>
          <a:p>
            <a:r>
              <a:rPr lang="en-US" dirty="0" smtClean="0"/>
              <a:t>Research</a:t>
            </a:r>
            <a:endParaRPr lang="en-US" dirty="0"/>
          </a:p>
        </p:txBody>
      </p:sp>
    </p:spTree>
    <p:extLst>
      <p:ext uri="{BB962C8B-B14F-4D97-AF65-F5344CB8AC3E}">
        <p14:creationId xmlns:p14="http://schemas.microsoft.com/office/powerpoint/2010/main" val="2724532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Roadblocks/Challenges</a:t>
            </a:r>
            <a:endParaRPr lang="en-US" dirty="0"/>
          </a:p>
        </p:txBody>
      </p:sp>
      <p:sp>
        <p:nvSpPr>
          <p:cNvPr id="3" name="Content Placeholder 2"/>
          <p:cNvSpPr>
            <a:spLocks noGrp="1"/>
          </p:cNvSpPr>
          <p:nvPr>
            <p:ph idx="1"/>
          </p:nvPr>
        </p:nvSpPr>
        <p:spPr/>
        <p:txBody>
          <a:bodyPr/>
          <a:lstStyle/>
          <a:p>
            <a:r>
              <a:rPr lang="en-US" dirty="0" smtClean="0"/>
              <a:t>Lack of Knowledge of the </a:t>
            </a:r>
            <a:r>
              <a:rPr lang="en-US" dirty="0" err="1" smtClean="0"/>
              <a:t>ClubUML</a:t>
            </a:r>
            <a:r>
              <a:rPr lang="en-US" dirty="0" smtClean="0"/>
              <a:t> Code (i.e., Servlet)</a:t>
            </a:r>
          </a:p>
          <a:p>
            <a:pPr lvl="1"/>
            <a:r>
              <a:rPr lang="en-US" dirty="0" smtClean="0"/>
              <a:t>Reverse Engineer the project</a:t>
            </a:r>
          </a:p>
          <a:p>
            <a:r>
              <a:rPr lang="en-US" dirty="0" smtClean="0"/>
              <a:t>Integration Conflicts</a:t>
            </a:r>
          </a:p>
          <a:p>
            <a:pPr lvl="1"/>
            <a:r>
              <a:rPr lang="en-US" dirty="0" smtClean="0"/>
              <a:t>Utilized Team Resources to perform Conflict Resolution</a:t>
            </a:r>
          </a:p>
          <a:p>
            <a:pPr marL="457200" lvl="1" indent="0">
              <a:buNone/>
            </a:pPr>
            <a:endParaRPr lang="en-US" dirty="0"/>
          </a:p>
        </p:txBody>
      </p:sp>
    </p:spTree>
    <p:extLst>
      <p:ext uri="{BB962C8B-B14F-4D97-AF65-F5344CB8AC3E}">
        <p14:creationId xmlns:p14="http://schemas.microsoft.com/office/powerpoint/2010/main" val="229361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to Customer</a:t>
            </a:r>
            <a:endParaRPr lang="en-US" dirty="0"/>
          </a:p>
        </p:txBody>
      </p:sp>
      <p:sp>
        <p:nvSpPr>
          <p:cNvPr id="3" name="Content Placeholder 2"/>
          <p:cNvSpPr>
            <a:spLocks noGrp="1"/>
          </p:cNvSpPr>
          <p:nvPr>
            <p:ph idx="1"/>
          </p:nvPr>
        </p:nvSpPr>
        <p:spPr/>
        <p:txBody>
          <a:bodyPr>
            <a:normAutofit/>
          </a:bodyPr>
          <a:lstStyle/>
          <a:p>
            <a:r>
              <a:rPr lang="en-US" dirty="0" smtClean="0"/>
              <a:t>Navigation Menu</a:t>
            </a:r>
          </a:p>
          <a:p>
            <a:pPr lvl="1"/>
            <a:r>
              <a:rPr lang="en-US" dirty="0" smtClean="0"/>
              <a:t>Full System implementation of Navigation Bar and Header</a:t>
            </a:r>
          </a:p>
          <a:p>
            <a:r>
              <a:rPr lang="en-US" dirty="0" smtClean="0"/>
              <a:t>Code Re-work</a:t>
            </a:r>
          </a:p>
          <a:p>
            <a:pPr lvl="1"/>
            <a:r>
              <a:rPr lang="en-US" dirty="0" smtClean="0"/>
              <a:t>CSS Consolidation</a:t>
            </a:r>
          </a:p>
          <a:p>
            <a:pPr lvl="1"/>
            <a:r>
              <a:rPr lang="en-US" dirty="0" smtClean="0"/>
              <a:t>Localized External Libraries</a:t>
            </a:r>
          </a:p>
          <a:p>
            <a:r>
              <a:rPr lang="en-US" dirty="0" smtClean="0"/>
              <a:t>Prototype</a:t>
            </a:r>
          </a:p>
          <a:p>
            <a:pPr lvl="1"/>
            <a:r>
              <a:rPr lang="en-US" dirty="0" smtClean="0"/>
              <a:t>Modernized Navigation Bar</a:t>
            </a:r>
          </a:p>
          <a:p>
            <a:r>
              <a:rPr lang="en-US" dirty="0" smtClean="0"/>
              <a:t>Diagrams</a:t>
            </a:r>
          </a:p>
          <a:p>
            <a:pPr lvl="1"/>
            <a:r>
              <a:rPr lang="en-US" dirty="0" smtClean="0"/>
              <a:t>State </a:t>
            </a:r>
            <a:r>
              <a:rPr lang="en-US" dirty="0"/>
              <a:t>Chart Diagram for GUI</a:t>
            </a:r>
          </a:p>
          <a:p>
            <a:pPr lvl="1"/>
            <a:r>
              <a:rPr lang="en-US" dirty="0" smtClean="0"/>
              <a:t>Activity </a:t>
            </a:r>
            <a:r>
              <a:rPr lang="en-US" dirty="0"/>
              <a:t>Diagram of Navigation</a:t>
            </a:r>
          </a:p>
          <a:p>
            <a:pPr lvl="1"/>
            <a:r>
              <a:rPr lang="en-US" dirty="0" smtClean="0"/>
              <a:t>Super </a:t>
            </a:r>
            <a:r>
              <a:rPr lang="en-US" dirty="0"/>
              <a:t>State Diagram of </a:t>
            </a:r>
            <a:r>
              <a:rPr lang="en-US" dirty="0" err="1" smtClean="0"/>
              <a:t>ClubUML</a:t>
            </a:r>
            <a:endParaRPr lang="en-US" dirty="0" smtClean="0"/>
          </a:p>
          <a:p>
            <a:pPr lvl="1"/>
            <a:r>
              <a:rPr lang="en-US" dirty="0" smtClean="0"/>
              <a:t>Dependency Diagram/Matrix of </a:t>
            </a:r>
            <a:r>
              <a:rPr lang="en-US" dirty="0" err="1" smtClean="0"/>
              <a:t>ClubUML</a:t>
            </a:r>
            <a:endParaRPr lang="en-US" dirty="0" smtClean="0"/>
          </a:p>
          <a:p>
            <a:r>
              <a:rPr lang="en-US" dirty="0" smtClean="0"/>
              <a:t>Documentation</a:t>
            </a:r>
            <a:endParaRPr lang="en-US" dirty="0"/>
          </a:p>
        </p:txBody>
      </p:sp>
    </p:spTree>
    <p:extLst>
      <p:ext uri="{BB962C8B-B14F-4D97-AF65-F5344CB8AC3E}">
        <p14:creationId xmlns:p14="http://schemas.microsoft.com/office/powerpoint/2010/main" val="15548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Learned</a:t>
            </a:r>
            <a:endParaRPr lang="en-US" dirty="0"/>
          </a:p>
        </p:txBody>
      </p:sp>
      <p:sp>
        <p:nvSpPr>
          <p:cNvPr id="3" name="Content Placeholder 2"/>
          <p:cNvSpPr>
            <a:spLocks noGrp="1"/>
          </p:cNvSpPr>
          <p:nvPr>
            <p:ph idx="1"/>
          </p:nvPr>
        </p:nvSpPr>
        <p:spPr/>
        <p:txBody>
          <a:bodyPr>
            <a:normAutofit/>
          </a:bodyPr>
          <a:lstStyle/>
          <a:p>
            <a:r>
              <a:rPr lang="en-US" dirty="0" smtClean="0"/>
              <a:t>SCRUM</a:t>
            </a:r>
          </a:p>
          <a:p>
            <a:pPr lvl="1"/>
            <a:r>
              <a:rPr lang="en-US" dirty="0" smtClean="0"/>
              <a:t>Using a SCRUM tool (</a:t>
            </a:r>
            <a:r>
              <a:rPr lang="en-US" dirty="0" err="1" smtClean="0"/>
              <a:t>jazzHub</a:t>
            </a:r>
            <a:r>
              <a:rPr lang="en-US" dirty="0" smtClean="0"/>
              <a:t>)</a:t>
            </a:r>
          </a:p>
          <a:p>
            <a:pPr lvl="1"/>
            <a:r>
              <a:rPr lang="en-US" dirty="0" smtClean="0"/>
              <a:t>SCRUM Estimation</a:t>
            </a:r>
          </a:p>
          <a:p>
            <a:r>
              <a:rPr lang="en-US" dirty="0" err="1" smtClean="0"/>
              <a:t>Git</a:t>
            </a:r>
            <a:endParaRPr lang="en-US" dirty="0" smtClean="0"/>
          </a:p>
          <a:p>
            <a:pPr lvl="1"/>
            <a:r>
              <a:rPr lang="en-US" dirty="0" err="1" smtClean="0"/>
              <a:t>SmartGit</a:t>
            </a:r>
            <a:r>
              <a:rPr lang="en-US" dirty="0" smtClean="0"/>
              <a:t> tool</a:t>
            </a:r>
          </a:p>
          <a:p>
            <a:pPr lvl="1"/>
            <a:r>
              <a:rPr lang="en-US" dirty="0" smtClean="0"/>
              <a:t>Integration with branches</a:t>
            </a:r>
          </a:p>
        </p:txBody>
      </p:sp>
    </p:spTree>
    <p:extLst>
      <p:ext uri="{BB962C8B-B14F-4D97-AF65-F5344CB8AC3E}">
        <p14:creationId xmlns:p14="http://schemas.microsoft.com/office/powerpoint/2010/main" val="236224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a:t>
            </a:r>
            <a:endParaRPr lang="en-US" dirty="0"/>
          </a:p>
        </p:txBody>
      </p:sp>
      <p:sp>
        <p:nvSpPr>
          <p:cNvPr id="3" name="Content Placeholder 2"/>
          <p:cNvSpPr>
            <a:spLocks noGrp="1"/>
          </p:cNvSpPr>
          <p:nvPr>
            <p:ph idx="1"/>
          </p:nvPr>
        </p:nvSpPr>
        <p:spPr/>
        <p:txBody>
          <a:bodyPr>
            <a:normAutofit/>
          </a:bodyPr>
          <a:lstStyle/>
          <a:p>
            <a:r>
              <a:rPr lang="en-US" dirty="0" smtClean="0"/>
              <a:t>Communication</a:t>
            </a:r>
          </a:p>
          <a:p>
            <a:pPr lvl="1"/>
            <a:r>
              <a:rPr lang="en-US" dirty="0" smtClean="0"/>
              <a:t>Situational Awareness</a:t>
            </a:r>
          </a:p>
          <a:p>
            <a:pPr lvl="1"/>
            <a:r>
              <a:rPr lang="en-US" dirty="0" smtClean="0"/>
              <a:t>Integration between teams</a:t>
            </a:r>
          </a:p>
          <a:p>
            <a:pPr lvl="1"/>
            <a:r>
              <a:rPr lang="en-US" dirty="0" smtClean="0"/>
              <a:t>Dynamic to respond to Roadblocks</a:t>
            </a:r>
          </a:p>
          <a:p>
            <a:endParaRPr lang="en-US" dirty="0"/>
          </a:p>
          <a:p>
            <a:endParaRPr lang="en-US" dirty="0" smtClean="0"/>
          </a:p>
          <a:p>
            <a:endParaRPr lang="en-US" dirty="0"/>
          </a:p>
        </p:txBody>
      </p:sp>
    </p:spTree>
    <p:extLst>
      <p:ext uri="{BB962C8B-B14F-4D97-AF65-F5344CB8AC3E}">
        <p14:creationId xmlns:p14="http://schemas.microsoft.com/office/powerpoint/2010/main" val="329905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t>
            </a:r>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Validation of data in data-driven applications is of utmost importance to maintain the integrity of the data.</a:t>
            </a:r>
          </a:p>
          <a:p>
            <a:r>
              <a:rPr lang="en-US" dirty="0" smtClean="0"/>
              <a:t>Validation requires basic Front-end skills (JavaScript/AJAX) plus some back-end skills (Java)</a:t>
            </a:r>
          </a:p>
          <a:p>
            <a:r>
              <a:rPr lang="en-US" dirty="0" smtClean="0"/>
              <a:t>Team Members:</a:t>
            </a:r>
          </a:p>
          <a:p>
            <a:pPr lvl="1"/>
            <a:r>
              <a:rPr lang="en-US" dirty="0" smtClean="0"/>
              <a:t>Ameya Joshi</a:t>
            </a:r>
          </a:p>
          <a:p>
            <a:pPr lvl="1"/>
            <a:r>
              <a:rPr lang="en-US" dirty="0" err="1" smtClean="0"/>
              <a:t>Sahil</a:t>
            </a:r>
            <a:r>
              <a:rPr lang="en-US" dirty="0" smtClean="0"/>
              <a:t> </a:t>
            </a:r>
            <a:r>
              <a:rPr lang="en-US" dirty="0" err="1" smtClean="0"/>
              <a:t>Patil</a:t>
            </a:r>
            <a:endParaRPr lang="en-US" dirty="0" smtClean="0"/>
          </a:p>
          <a:p>
            <a:endParaRPr lang="en-US" dirty="0"/>
          </a:p>
        </p:txBody>
      </p:sp>
    </p:spTree>
    <p:extLst>
      <p:ext uri="{BB962C8B-B14F-4D97-AF65-F5344CB8AC3E}">
        <p14:creationId xmlns:p14="http://schemas.microsoft.com/office/powerpoint/2010/main" val="2304024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Effort</a:t>
            </a:r>
            <a:endParaRPr lang="en-US" dirty="0"/>
          </a:p>
        </p:txBody>
      </p:sp>
      <p:sp>
        <p:nvSpPr>
          <p:cNvPr id="3" name="Content Placeholder 2"/>
          <p:cNvSpPr>
            <a:spLocks noGrp="1"/>
          </p:cNvSpPr>
          <p:nvPr>
            <p:ph idx="1"/>
          </p:nvPr>
        </p:nvSpPr>
        <p:spPr>
          <a:xfrm>
            <a:off x="711200" y="1600200"/>
            <a:ext cx="8229600" cy="4724400"/>
          </a:xfrm>
        </p:spPr>
        <p:txBody>
          <a:bodyPr>
            <a:normAutofit/>
          </a:bodyPr>
          <a:lstStyle/>
          <a:p>
            <a:r>
              <a:rPr lang="en-US" dirty="0" smtClean="0"/>
              <a:t>Login Validation</a:t>
            </a:r>
          </a:p>
          <a:p>
            <a:pPr lvl="1"/>
            <a:r>
              <a:rPr lang="en-US" dirty="0" smtClean="0"/>
              <a:t>Login and user registration</a:t>
            </a:r>
          </a:p>
          <a:p>
            <a:r>
              <a:rPr lang="en-US" dirty="0" smtClean="0"/>
              <a:t>User Input Validation</a:t>
            </a:r>
          </a:p>
          <a:p>
            <a:pPr lvl="1"/>
            <a:r>
              <a:rPr lang="en-US" dirty="0" smtClean="0"/>
              <a:t>Add/update details for projects, policies metrics</a:t>
            </a:r>
            <a:endParaRPr lang="en-US" dirty="0"/>
          </a:p>
          <a:p>
            <a:r>
              <a:rPr lang="en-US" dirty="0" smtClean="0"/>
              <a:t>File upload Validation</a:t>
            </a:r>
          </a:p>
          <a:p>
            <a:pPr lvl="1"/>
            <a:r>
              <a:rPr lang="en-US" dirty="0"/>
              <a:t>File uploads for </a:t>
            </a:r>
            <a:r>
              <a:rPr lang="en-US" dirty="0" smtClean="0"/>
              <a:t>diagrams</a:t>
            </a:r>
          </a:p>
          <a:p>
            <a:r>
              <a:rPr lang="en-US" dirty="0" smtClean="0"/>
              <a:t>Database constraints Validation</a:t>
            </a:r>
          </a:p>
          <a:p>
            <a:r>
              <a:rPr lang="en-US" dirty="0"/>
              <a:t>Use Case App Upload Page</a:t>
            </a:r>
          </a:p>
          <a:p>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162059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Roadblocks/Challenges</a:t>
            </a:r>
            <a:endParaRPr lang="en-US" dirty="0"/>
          </a:p>
        </p:txBody>
      </p:sp>
      <p:sp>
        <p:nvSpPr>
          <p:cNvPr id="3" name="Content Placeholder 2"/>
          <p:cNvSpPr>
            <a:spLocks noGrp="1"/>
          </p:cNvSpPr>
          <p:nvPr>
            <p:ph idx="1"/>
          </p:nvPr>
        </p:nvSpPr>
        <p:spPr>
          <a:xfrm>
            <a:off x="533400" y="2209800"/>
            <a:ext cx="8229600" cy="4525963"/>
          </a:xfrm>
        </p:spPr>
        <p:txBody>
          <a:bodyPr>
            <a:normAutofit/>
          </a:bodyPr>
          <a:lstStyle/>
          <a:p>
            <a:r>
              <a:rPr lang="en-US" dirty="0" smtClean="0"/>
              <a:t>Getting the team on the same page with the technologies being used.</a:t>
            </a:r>
          </a:p>
          <a:p>
            <a:r>
              <a:rPr lang="en-US" dirty="0" smtClean="0"/>
              <a:t>Understanding previous code and knowing which database table input comes from what part of the code.</a:t>
            </a:r>
          </a:p>
          <a:p>
            <a:r>
              <a:rPr lang="en-US" dirty="0" smtClean="0"/>
              <a:t>Working out a schedule convenient for the whole team.</a:t>
            </a:r>
          </a:p>
        </p:txBody>
      </p:sp>
    </p:spTree>
    <p:extLst>
      <p:ext uri="{BB962C8B-B14F-4D97-AF65-F5344CB8AC3E}">
        <p14:creationId xmlns:p14="http://schemas.microsoft.com/office/powerpoint/2010/main" val="1757269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Provide the full overview of the Spring 2014 Team efforts for the sustainment effort of the </a:t>
            </a:r>
            <a:r>
              <a:rPr lang="en-US" dirty="0" err="1" smtClean="0"/>
              <a:t>ClubUML</a:t>
            </a:r>
            <a:r>
              <a:rPr lang="en-US" dirty="0" smtClean="0"/>
              <a:t> System.</a:t>
            </a:r>
            <a:endParaRPr lang="en-US" dirty="0"/>
          </a:p>
        </p:txBody>
      </p:sp>
    </p:spTree>
    <p:extLst>
      <p:ext uri="{BB962C8B-B14F-4D97-AF65-F5344CB8AC3E}">
        <p14:creationId xmlns:p14="http://schemas.microsoft.com/office/powerpoint/2010/main" val="3185631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to Customer</a:t>
            </a:r>
            <a:endParaRPr lang="en-US" dirty="0"/>
          </a:p>
        </p:txBody>
      </p:sp>
      <p:sp>
        <p:nvSpPr>
          <p:cNvPr id="3" name="Content Placeholder 2"/>
          <p:cNvSpPr>
            <a:spLocks noGrp="1"/>
          </p:cNvSpPr>
          <p:nvPr>
            <p:ph idx="1"/>
          </p:nvPr>
        </p:nvSpPr>
        <p:spPr/>
        <p:txBody>
          <a:bodyPr/>
          <a:lstStyle/>
          <a:p>
            <a:r>
              <a:rPr lang="en-US" dirty="0" smtClean="0"/>
              <a:t>Validations throughout the project:</a:t>
            </a:r>
          </a:p>
          <a:p>
            <a:pPr lvl="1"/>
            <a:r>
              <a:rPr lang="en-US" dirty="0" smtClean="0"/>
              <a:t>Login</a:t>
            </a:r>
          </a:p>
          <a:p>
            <a:pPr lvl="1"/>
            <a:r>
              <a:rPr lang="en-US" dirty="0" smtClean="0"/>
              <a:t>User registration</a:t>
            </a:r>
          </a:p>
          <a:p>
            <a:pPr lvl="1"/>
            <a:r>
              <a:rPr lang="en-US" dirty="0" smtClean="0"/>
              <a:t>Data add/update</a:t>
            </a:r>
          </a:p>
          <a:p>
            <a:pPr lvl="1"/>
            <a:r>
              <a:rPr lang="en-US" dirty="0" smtClean="0"/>
              <a:t>File uploads</a:t>
            </a:r>
          </a:p>
          <a:p>
            <a:pPr lvl="1"/>
            <a:r>
              <a:rPr lang="en-US" dirty="0" smtClean="0"/>
              <a:t>Database constraints validation</a:t>
            </a:r>
          </a:p>
          <a:p>
            <a:endParaRPr lang="en-US" dirty="0"/>
          </a:p>
          <a:p>
            <a:r>
              <a:rPr lang="en-US" dirty="0"/>
              <a:t>Use Case App upload page and servlet</a:t>
            </a:r>
          </a:p>
          <a:p>
            <a:endParaRPr lang="en-US" dirty="0"/>
          </a:p>
        </p:txBody>
      </p:sp>
    </p:spTree>
    <p:extLst>
      <p:ext uri="{BB962C8B-B14F-4D97-AF65-F5344CB8AC3E}">
        <p14:creationId xmlns:p14="http://schemas.microsoft.com/office/powerpoint/2010/main" val="1019557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Learned</a:t>
            </a:r>
            <a:endParaRPr lang="en-US" dirty="0"/>
          </a:p>
        </p:txBody>
      </p:sp>
      <p:sp>
        <p:nvSpPr>
          <p:cNvPr id="3" name="Content Placeholder 2"/>
          <p:cNvSpPr>
            <a:spLocks noGrp="1"/>
          </p:cNvSpPr>
          <p:nvPr>
            <p:ph idx="1"/>
          </p:nvPr>
        </p:nvSpPr>
        <p:spPr/>
        <p:txBody>
          <a:bodyPr>
            <a:normAutofit/>
          </a:bodyPr>
          <a:lstStyle/>
          <a:p>
            <a:r>
              <a:rPr lang="en-US" dirty="0" smtClean="0"/>
              <a:t>Agile methodology (SCRUM)</a:t>
            </a:r>
          </a:p>
          <a:p>
            <a:r>
              <a:rPr lang="en-US" dirty="0" smtClean="0"/>
              <a:t>Team management</a:t>
            </a:r>
          </a:p>
          <a:p>
            <a:r>
              <a:rPr lang="en-US" dirty="0" smtClean="0"/>
              <a:t>Setting priorities</a:t>
            </a:r>
          </a:p>
          <a:p>
            <a:r>
              <a:rPr lang="en-US" dirty="0" smtClean="0"/>
              <a:t>Scheduling</a:t>
            </a:r>
          </a:p>
          <a:p>
            <a:r>
              <a:rPr lang="en-US" dirty="0" smtClean="0"/>
              <a:t>Sub-version Control system (</a:t>
            </a:r>
            <a:r>
              <a:rPr lang="en-US" dirty="0" err="1" smtClean="0"/>
              <a:t>GitHub</a:t>
            </a:r>
            <a:r>
              <a:rPr lang="en-US" dirty="0" smtClean="0"/>
              <a:t>)</a:t>
            </a:r>
          </a:p>
          <a:p>
            <a:r>
              <a:rPr lang="en-US" dirty="0" smtClean="0"/>
              <a:t>Project Management</a:t>
            </a:r>
          </a:p>
        </p:txBody>
      </p:sp>
    </p:spTree>
    <p:extLst>
      <p:ext uri="{BB962C8B-B14F-4D97-AF65-F5344CB8AC3E}">
        <p14:creationId xmlns:p14="http://schemas.microsoft.com/office/powerpoint/2010/main" val="1510293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a:t>
            </a:r>
            <a:endParaRPr lang="en-US" dirty="0"/>
          </a:p>
        </p:txBody>
      </p:sp>
      <p:sp>
        <p:nvSpPr>
          <p:cNvPr id="3" name="Content Placeholder 2"/>
          <p:cNvSpPr>
            <a:spLocks noGrp="1"/>
          </p:cNvSpPr>
          <p:nvPr>
            <p:ph idx="1"/>
          </p:nvPr>
        </p:nvSpPr>
        <p:spPr/>
        <p:txBody>
          <a:bodyPr>
            <a:normAutofit/>
          </a:bodyPr>
          <a:lstStyle/>
          <a:p>
            <a:r>
              <a:rPr lang="en-US" dirty="0" smtClean="0"/>
              <a:t>We learned that communication in the team and between teams is of utmost importance in a project.</a:t>
            </a:r>
          </a:p>
          <a:p>
            <a:endParaRPr lang="en-US" dirty="0" smtClean="0"/>
          </a:p>
          <a:p>
            <a:r>
              <a:rPr lang="en-US" dirty="0" smtClean="0"/>
              <a:t>Miscommunication can lead to disasters.</a:t>
            </a:r>
          </a:p>
          <a:p>
            <a:endParaRPr lang="en-US" dirty="0" smtClean="0"/>
          </a:p>
          <a:p>
            <a:r>
              <a:rPr lang="en-US" dirty="0" smtClean="0"/>
              <a:t>It also taught us taking the responsibilities and making the right decisions.</a:t>
            </a:r>
          </a:p>
          <a:p>
            <a:pPr marL="0" indent="0">
              <a:buNone/>
            </a:pPr>
            <a:endParaRPr lang="en-US" dirty="0"/>
          </a:p>
        </p:txBody>
      </p:sp>
    </p:spTree>
    <p:extLst>
      <p:ext uri="{BB962C8B-B14F-4D97-AF65-F5344CB8AC3E}">
        <p14:creationId xmlns:p14="http://schemas.microsoft.com/office/powerpoint/2010/main" val="3333023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Use Case Diagram Team Overview</a:t>
            </a:r>
          </a:p>
        </p:txBody>
      </p:sp>
      <p:sp>
        <p:nvSpPr>
          <p:cNvPr id="3" name="Content Placeholder 2"/>
          <p:cNvSpPr>
            <a:spLocks noGrp="1"/>
          </p:cNvSpPr>
          <p:nvPr>
            <p:ph idx="1"/>
          </p:nvPr>
        </p:nvSpPr>
        <p:spPr/>
        <p:txBody>
          <a:bodyPr/>
          <a:lstStyle/>
          <a:p>
            <a:pPr marL="227013" indent="-227013" fontAlgn="base">
              <a:lnSpc>
                <a:spcPts val="2000"/>
              </a:lnSpc>
              <a:spcBef>
                <a:spcPct val="0"/>
              </a:spcBef>
              <a:spcAft>
                <a:spcPts val="200"/>
              </a:spcAft>
              <a:buClr>
                <a:srgbClr val="F59F1A"/>
              </a:buClr>
              <a:buSzPct val="75000"/>
              <a:buFont typeface="Monotype Sorts" pitchFamily="2" charset="2"/>
              <a:buChar char="n"/>
            </a:pPr>
            <a:r>
              <a:rPr lang="en-US" sz="1800" b="1" dirty="0"/>
              <a:t>Team Member:</a:t>
            </a:r>
          </a:p>
          <a:p>
            <a:pPr marL="568325" lvl="1" indent="-227013" fontAlgn="base">
              <a:lnSpc>
                <a:spcPts val="1800"/>
              </a:lnSpc>
              <a:spcBef>
                <a:spcPct val="0"/>
              </a:spcBef>
              <a:spcAft>
                <a:spcPts val="200"/>
              </a:spcAft>
              <a:buClr>
                <a:srgbClr val="FDAA03"/>
              </a:buClr>
            </a:pPr>
            <a:r>
              <a:rPr lang="en-US" sz="1800" b="1" dirty="0"/>
              <a:t>Bing Li, </a:t>
            </a:r>
            <a:endParaRPr lang="en-US" altLang="zh-CN" sz="1800" b="1" dirty="0" smtClean="0"/>
          </a:p>
          <a:p>
            <a:pPr marL="568325" lvl="1" indent="-227013" fontAlgn="base">
              <a:lnSpc>
                <a:spcPts val="1800"/>
              </a:lnSpc>
              <a:spcBef>
                <a:spcPct val="0"/>
              </a:spcBef>
              <a:spcAft>
                <a:spcPts val="200"/>
              </a:spcAft>
              <a:buClr>
                <a:srgbClr val="FDAA03"/>
              </a:buClr>
            </a:pPr>
            <a:r>
              <a:rPr lang="en-US" altLang="zh-CN" sz="1800" b="1" dirty="0" smtClean="0"/>
              <a:t>Chao </a:t>
            </a:r>
            <a:r>
              <a:rPr lang="en-US" altLang="zh-CN" sz="1800" b="1" dirty="0"/>
              <a:t>Li, </a:t>
            </a:r>
            <a:endParaRPr lang="en-US" altLang="zh-CN" sz="1800" b="1" dirty="0" smtClean="0"/>
          </a:p>
          <a:p>
            <a:pPr marL="568325" lvl="1" indent="-227013" fontAlgn="base">
              <a:lnSpc>
                <a:spcPts val="1800"/>
              </a:lnSpc>
              <a:spcBef>
                <a:spcPct val="0"/>
              </a:spcBef>
              <a:spcAft>
                <a:spcPts val="200"/>
              </a:spcAft>
              <a:buClr>
                <a:srgbClr val="FDAA03"/>
              </a:buClr>
            </a:pPr>
            <a:r>
              <a:rPr lang="en-US" sz="1800" b="1" dirty="0" smtClean="0"/>
              <a:t>Yang </a:t>
            </a:r>
            <a:r>
              <a:rPr lang="en-US" sz="1800" b="1" dirty="0"/>
              <a:t>Zheng</a:t>
            </a:r>
          </a:p>
          <a:p>
            <a:pPr marL="227013" indent="-227013" fontAlgn="base">
              <a:lnSpc>
                <a:spcPts val="2000"/>
              </a:lnSpc>
              <a:spcBef>
                <a:spcPct val="0"/>
              </a:spcBef>
              <a:spcAft>
                <a:spcPts val="200"/>
              </a:spcAft>
              <a:buClr>
                <a:srgbClr val="F59F1A"/>
              </a:buClr>
              <a:buSzPct val="75000"/>
              <a:buFont typeface="Monotype Sorts" pitchFamily="2" charset="2"/>
              <a:buChar char="n"/>
            </a:pPr>
            <a:r>
              <a:rPr lang="en-US" sz="1800" b="1" dirty="0"/>
              <a:t>Use Case Diagram </a:t>
            </a:r>
            <a:r>
              <a:rPr lang="en-US" sz="1800" b="1" dirty="0" smtClean="0"/>
              <a:t>Evaluation</a:t>
            </a:r>
            <a:endParaRPr lang="en-US" sz="1800" b="1" dirty="0"/>
          </a:p>
          <a:p>
            <a:pPr marL="400050" lvl="1" indent="0" fontAlgn="base">
              <a:lnSpc>
                <a:spcPts val="2000"/>
              </a:lnSpc>
              <a:spcBef>
                <a:spcPct val="0"/>
              </a:spcBef>
              <a:spcAft>
                <a:spcPts val="200"/>
              </a:spcAft>
              <a:buClr>
                <a:srgbClr val="F59F1A"/>
              </a:buClr>
              <a:buSzPct val="75000"/>
              <a:buNone/>
            </a:pPr>
            <a:r>
              <a:rPr lang="en-US" sz="1400" b="1" dirty="0" smtClean="0"/>
              <a:t>-Use case Diagram Evaluation is used to create use case diagram rule and evaluate the use case diagram uploaded by users. </a:t>
            </a:r>
            <a:endParaRPr lang="en-US" sz="1800" b="1" dirty="0" smtClean="0"/>
          </a:p>
          <a:p>
            <a:pPr marL="227013" indent="-227013" fontAlgn="base">
              <a:lnSpc>
                <a:spcPts val="2000"/>
              </a:lnSpc>
              <a:spcBef>
                <a:spcPct val="0"/>
              </a:spcBef>
              <a:spcAft>
                <a:spcPts val="200"/>
              </a:spcAft>
              <a:buClr>
                <a:srgbClr val="F59F1A"/>
              </a:buClr>
              <a:buSzPct val="75000"/>
              <a:buFont typeface="Monotype Sorts" pitchFamily="2" charset="2"/>
              <a:buChar char="n"/>
            </a:pPr>
            <a:r>
              <a:rPr lang="en-US" sz="1800" b="1" dirty="0"/>
              <a:t>Use case diagram Evaluation provides ability to:</a:t>
            </a:r>
          </a:p>
          <a:p>
            <a:pPr fontAlgn="base">
              <a:lnSpc>
                <a:spcPts val="2000"/>
              </a:lnSpc>
              <a:spcBef>
                <a:spcPct val="0"/>
              </a:spcBef>
              <a:spcAft>
                <a:spcPts val="200"/>
              </a:spcAft>
              <a:buClr>
                <a:srgbClr val="F59F1A"/>
              </a:buClr>
              <a:buSzPct val="75000"/>
              <a:buFontTx/>
              <a:buChar char="-"/>
            </a:pPr>
            <a:r>
              <a:rPr lang="en-US" sz="1800" b="1" dirty="0" smtClean="0"/>
              <a:t>Create evaluate rules.</a:t>
            </a:r>
          </a:p>
          <a:p>
            <a:pPr fontAlgn="base">
              <a:lnSpc>
                <a:spcPts val="2000"/>
              </a:lnSpc>
              <a:spcBef>
                <a:spcPct val="0"/>
              </a:spcBef>
              <a:spcAft>
                <a:spcPts val="200"/>
              </a:spcAft>
              <a:buClr>
                <a:srgbClr val="F59F1A"/>
              </a:buClr>
              <a:buSzPct val="75000"/>
              <a:buFontTx/>
              <a:buChar char="-"/>
            </a:pPr>
            <a:r>
              <a:rPr lang="en-US" sz="1800" b="1" dirty="0" smtClean="0"/>
              <a:t>Parse xml file and store data into the database.</a:t>
            </a:r>
          </a:p>
          <a:p>
            <a:pPr fontAlgn="base">
              <a:lnSpc>
                <a:spcPts val="2000"/>
              </a:lnSpc>
              <a:spcBef>
                <a:spcPct val="0"/>
              </a:spcBef>
              <a:spcAft>
                <a:spcPts val="200"/>
              </a:spcAft>
              <a:buClr>
                <a:srgbClr val="F59F1A"/>
              </a:buClr>
              <a:buSzPct val="75000"/>
              <a:buFontTx/>
              <a:buChar char="-"/>
            </a:pPr>
            <a:r>
              <a:rPr lang="en-US" sz="1800" b="1" dirty="0" smtClean="0"/>
              <a:t>Use the rules to check the use case diagram uploaded by the user.</a:t>
            </a:r>
          </a:p>
          <a:p>
            <a:pPr fontAlgn="base">
              <a:lnSpc>
                <a:spcPts val="2000"/>
              </a:lnSpc>
              <a:spcBef>
                <a:spcPct val="0"/>
              </a:spcBef>
              <a:spcAft>
                <a:spcPts val="200"/>
              </a:spcAft>
              <a:buClr>
                <a:srgbClr val="F59F1A"/>
              </a:buClr>
              <a:buSzPct val="75000"/>
              <a:buFontTx/>
              <a:buChar char="-"/>
            </a:pPr>
            <a:r>
              <a:rPr lang="en-US" sz="1800" b="1" dirty="0" smtClean="0"/>
              <a:t>Report the comparison result.</a:t>
            </a:r>
            <a:endParaRPr lang="en-US" sz="1400" b="1" dirty="0"/>
          </a:p>
          <a:p>
            <a:pPr marL="0" indent="0">
              <a:buNone/>
            </a:pPr>
            <a:endParaRPr lang="en-US" dirty="0"/>
          </a:p>
        </p:txBody>
      </p:sp>
    </p:spTree>
    <p:extLst>
      <p:ext uri="{BB962C8B-B14F-4D97-AF65-F5344CB8AC3E}">
        <p14:creationId xmlns:p14="http://schemas.microsoft.com/office/powerpoint/2010/main" val="1153343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fontAlgn="base">
              <a:lnSpc>
                <a:spcPts val="3000"/>
              </a:lnSpc>
              <a:spcAft>
                <a:spcPct val="0"/>
              </a:spcAft>
            </a:pPr>
            <a:r>
              <a:rPr lang="en-US" altLang="zh-CN" sz="2800" b="1" dirty="0">
                <a:solidFill>
                  <a:srgbClr val="221F72"/>
                </a:solidFill>
              </a:rPr>
              <a:t>Use Case Diagram Team Overview</a:t>
            </a:r>
            <a:endParaRPr lang="zh-CN" altLang="en-US" sz="2800" b="1" dirty="0">
              <a:solidFill>
                <a:srgbClr val="221F72"/>
              </a:solidFill>
            </a:endParaRPr>
          </a:p>
        </p:txBody>
      </p:sp>
      <p:sp>
        <p:nvSpPr>
          <p:cNvPr id="3" name="内容占位符 2"/>
          <p:cNvSpPr>
            <a:spLocks noGrp="1"/>
          </p:cNvSpPr>
          <p:nvPr>
            <p:ph idx="1"/>
          </p:nvPr>
        </p:nvSpPr>
        <p:spPr/>
        <p:txBody>
          <a:bodyPr/>
          <a:lstStyle/>
          <a:p>
            <a:pPr marL="568325" lvl="1" indent="-227013" fontAlgn="base">
              <a:lnSpc>
                <a:spcPts val="1800"/>
              </a:lnSpc>
              <a:spcBef>
                <a:spcPct val="0"/>
              </a:spcBef>
              <a:spcAft>
                <a:spcPts val="800"/>
              </a:spcAft>
              <a:buClr>
                <a:srgbClr val="FDAA03"/>
              </a:buClr>
            </a:pPr>
            <a:r>
              <a:rPr lang="en-US" altLang="zh-CN" sz="1800" b="1" dirty="0"/>
              <a:t>Up Front </a:t>
            </a:r>
            <a:r>
              <a:rPr lang="en-US" altLang="zh-CN" sz="1800" b="1" dirty="0" smtClean="0"/>
              <a:t>Requirements</a:t>
            </a:r>
          </a:p>
          <a:p>
            <a:pPr marL="968375" lvl="2" indent="-227013" fontAlgn="base">
              <a:lnSpc>
                <a:spcPts val="1800"/>
              </a:lnSpc>
              <a:spcBef>
                <a:spcPct val="0"/>
              </a:spcBef>
              <a:spcAft>
                <a:spcPts val="800"/>
              </a:spcAft>
              <a:buClr>
                <a:srgbClr val="FDAA03"/>
              </a:buClr>
            </a:pPr>
            <a:r>
              <a:rPr lang="en-US" altLang="zh-CN" sz="1400" b="1" dirty="0"/>
              <a:t>Investigate on the </a:t>
            </a:r>
            <a:r>
              <a:rPr lang="en-US" altLang="zh-CN" sz="1400" b="1" dirty="0" smtClean="0"/>
              <a:t>format </a:t>
            </a:r>
            <a:r>
              <a:rPr lang="en-US" altLang="zh-CN" sz="1400" b="1" dirty="0"/>
              <a:t>including the XML schema, DTD and </a:t>
            </a:r>
            <a:r>
              <a:rPr lang="en-US" altLang="zh-CN" sz="1400" b="1" dirty="0" err="1"/>
              <a:t>XPath</a:t>
            </a:r>
            <a:r>
              <a:rPr lang="en-US" altLang="zh-CN" sz="1400" b="1" dirty="0" smtClean="0"/>
              <a:t>.</a:t>
            </a:r>
          </a:p>
          <a:p>
            <a:pPr marL="968375" lvl="2" indent="-227013" fontAlgn="base">
              <a:lnSpc>
                <a:spcPts val="1800"/>
              </a:lnSpc>
              <a:spcBef>
                <a:spcPct val="0"/>
              </a:spcBef>
              <a:spcAft>
                <a:spcPts val="800"/>
              </a:spcAft>
              <a:buClr>
                <a:srgbClr val="FDAA03"/>
              </a:buClr>
            </a:pPr>
            <a:r>
              <a:rPr lang="en-US" altLang="zh-CN" sz="1400" b="1" dirty="0" smtClean="0"/>
              <a:t>Research </a:t>
            </a:r>
            <a:r>
              <a:rPr lang="en-US" altLang="zh-CN" sz="1400" b="1" dirty="0"/>
              <a:t>on the XML parsing library such as JAXP and </a:t>
            </a:r>
            <a:r>
              <a:rPr lang="en-US" altLang="zh-CN" sz="1400" b="1" dirty="0" smtClean="0"/>
              <a:t>DOM4J</a:t>
            </a:r>
          </a:p>
          <a:p>
            <a:pPr marL="968375" lvl="2" indent="-227013" fontAlgn="base">
              <a:lnSpc>
                <a:spcPts val="1800"/>
              </a:lnSpc>
              <a:spcBef>
                <a:spcPct val="0"/>
              </a:spcBef>
              <a:spcAft>
                <a:spcPts val="800"/>
              </a:spcAft>
              <a:buClr>
                <a:srgbClr val="FDAA03"/>
              </a:buClr>
            </a:pPr>
            <a:r>
              <a:rPr lang="en-US" altLang="zh-CN" sz="1400" b="1" dirty="0" smtClean="0"/>
              <a:t>Research on black box testing.</a:t>
            </a:r>
          </a:p>
          <a:p>
            <a:pPr marL="968375" lvl="2" indent="-227013" fontAlgn="base">
              <a:lnSpc>
                <a:spcPts val="1800"/>
              </a:lnSpc>
              <a:spcBef>
                <a:spcPct val="0"/>
              </a:spcBef>
              <a:spcAft>
                <a:spcPts val="800"/>
              </a:spcAft>
              <a:buClr>
                <a:srgbClr val="FDAA03"/>
              </a:buClr>
            </a:pPr>
            <a:r>
              <a:rPr lang="en-US" altLang="zh-CN" sz="1400" b="1" dirty="0" smtClean="0"/>
              <a:t>Research on Simple JSON library.</a:t>
            </a:r>
            <a:endParaRPr lang="en-US" altLang="zh-CN" sz="1400" b="1" dirty="0"/>
          </a:p>
          <a:p>
            <a:pPr marL="568325" lvl="1" indent="-227013" fontAlgn="base">
              <a:lnSpc>
                <a:spcPts val="1800"/>
              </a:lnSpc>
              <a:spcBef>
                <a:spcPct val="0"/>
              </a:spcBef>
              <a:spcAft>
                <a:spcPts val="800"/>
              </a:spcAft>
              <a:buClr>
                <a:srgbClr val="FDAA03"/>
              </a:buClr>
            </a:pPr>
            <a:r>
              <a:rPr lang="en-US" altLang="zh-CN" sz="1800" b="1" dirty="0" smtClean="0"/>
              <a:t>Effort</a:t>
            </a:r>
          </a:p>
          <a:p>
            <a:pPr marL="968375" lvl="2" indent="-227013" fontAlgn="base">
              <a:lnSpc>
                <a:spcPts val="1800"/>
              </a:lnSpc>
              <a:spcBef>
                <a:spcPct val="0"/>
              </a:spcBef>
              <a:spcAft>
                <a:spcPts val="800"/>
              </a:spcAft>
              <a:buClr>
                <a:srgbClr val="FDAA03"/>
              </a:buClr>
            </a:pPr>
            <a:r>
              <a:rPr lang="en-US" altLang="zh-CN" sz="1400" b="1" dirty="0" smtClean="0"/>
              <a:t>Create front-end User </a:t>
            </a:r>
            <a:r>
              <a:rPr lang="en-US" altLang="zh-CN" sz="1400" b="1" dirty="0"/>
              <a:t>Interface (UI) to </a:t>
            </a:r>
            <a:r>
              <a:rPr lang="en-US" altLang="zh-CN" sz="1400" b="1" dirty="0" smtClean="0"/>
              <a:t>set </a:t>
            </a:r>
            <a:r>
              <a:rPr lang="en-US" altLang="zh-CN" sz="1400" b="1" dirty="0"/>
              <a:t>evaluation rules</a:t>
            </a:r>
            <a:r>
              <a:rPr lang="en-US" altLang="zh-CN" sz="1400" b="1" dirty="0" smtClean="0"/>
              <a:t>.</a:t>
            </a:r>
          </a:p>
          <a:p>
            <a:pPr marL="968375" lvl="2" indent="-227013" fontAlgn="base">
              <a:lnSpc>
                <a:spcPts val="1800"/>
              </a:lnSpc>
              <a:spcBef>
                <a:spcPct val="0"/>
              </a:spcBef>
              <a:spcAft>
                <a:spcPts val="800"/>
              </a:spcAft>
              <a:buClr>
                <a:srgbClr val="FDAA03"/>
              </a:buClr>
            </a:pPr>
            <a:r>
              <a:rPr lang="en-US" altLang="zh-CN" sz="1400" b="1" dirty="0" smtClean="0"/>
              <a:t>Defined JSON format for data exchange between front-end and back-end.</a:t>
            </a:r>
            <a:endParaRPr lang="en-US" altLang="zh-CN" sz="1000" b="1" dirty="0"/>
          </a:p>
          <a:p>
            <a:pPr marL="968375" lvl="2" indent="-227013" fontAlgn="base">
              <a:lnSpc>
                <a:spcPts val="1800"/>
              </a:lnSpc>
              <a:spcBef>
                <a:spcPct val="0"/>
              </a:spcBef>
              <a:spcAft>
                <a:spcPts val="800"/>
              </a:spcAft>
              <a:buClr>
                <a:srgbClr val="FDAA03"/>
              </a:buClr>
            </a:pPr>
            <a:r>
              <a:rPr lang="en-US" altLang="zh-CN" sz="1400" b="1" dirty="0"/>
              <a:t>Design and create database for use case diagram</a:t>
            </a:r>
            <a:r>
              <a:rPr lang="en-US" altLang="zh-CN" sz="1400" b="1" dirty="0" smtClean="0"/>
              <a:t>.</a:t>
            </a:r>
            <a:endParaRPr lang="en-US" altLang="zh-CN" sz="1400" b="1" dirty="0"/>
          </a:p>
          <a:p>
            <a:pPr marL="968375" lvl="2" indent="-227013" fontAlgn="base">
              <a:lnSpc>
                <a:spcPts val="1800"/>
              </a:lnSpc>
              <a:spcBef>
                <a:spcPct val="0"/>
              </a:spcBef>
              <a:spcAft>
                <a:spcPts val="800"/>
              </a:spcAft>
              <a:buClr>
                <a:srgbClr val="FDAA03"/>
              </a:buClr>
            </a:pPr>
            <a:r>
              <a:rPr lang="en-US" altLang="zh-CN" sz="1400" b="1" dirty="0"/>
              <a:t>Create JSON </a:t>
            </a:r>
            <a:r>
              <a:rPr lang="en-US" altLang="zh-CN" sz="1400" b="1" dirty="0" smtClean="0"/>
              <a:t>parser</a:t>
            </a:r>
            <a:endParaRPr lang="en-US" altLang="zh-CN" sz="1400" b="1" dirty="0"/>
          </a:p>
          <a:p>
            <a:pPr marL="968375" lvl="2" indent="-227013" fontAlgn="base">
              <a:lnSpc>
                <a:spcPts val="1800"/>
              </a:lnSpc>
              <a:spcBef>
                <a:spcPct val="0"/>
              </a:spcBef>
              <a:spcAft>
                <a:spcPts val="800"/>
              </a:spcAft>
              <a:buClr>
                <a:srgbClr val="FDAA03"/>
              </a:buClr>
            </a:pPr>
            <a:r>
              <a:rPr lang="en-US" altLang="zh-CN" sz="1400" b="1" dirty="0" smtClean="0"/>
              <a:t>Create </a:t>
            </a:r>
            <a:r>
              <a:rPr lang="en-US" altLang="zh-CN" sz="1400" b="1" dirty="0"/>
              <a:t>objects to store use case data.</a:t>
            </a:r>
          </a:p>
          <a:p>
            <a:pPr marL="968375" lvl="2" indent="-227013" fontAlgn="base">
              <a:lnSpc>
                <a:spcPts val="1800"/>
              </a:lnSpc>
              <a:spcBef>
                <a:spcPct val="0"/>
              </a:spcBef>
              <a:spcAft>
                <a:spcPts val="800"/>
              </a:spcAft>
              <a:buClr>
                <a:srgbClr val="FDAA03"/>
              </a:buClr>
            </a:pPr>
            <a:r>
              <a:rPr lang="en-US" altLang="zh-CN" sz="1400" b="1" dirty="0"/>
              <a:t>Create class </a:t>
            </a:r>
            <a:r>
              <a:rPr lang="en-US" altLang="zh-CN" sz="1400" b="1" dirty="0" smtClean="0"/>
              <a:t>diagram</a:t>
            </a:r>
            <a:endParaRPr lang="en-US" altLang="zh-CN" sz="1400" b="1" dirty="0"/>
          </a:p>
          <a:p>
            <a:pPr marL="968375" lvl="2" indent="-227013" fontAlgn="base">
              <a:lnSpc>
                <a:spcPts val="1800"/>
              </a:lnSpc>
              <a:spcBef>
                <a:spcPct val="0"/>
              </a:spcBef>
              <a:spcAft>
                <a:spcPts val="800"/>
              </a:spcAft>
              <a:buClr>
                <a:srgbClr val="FDAA03"/>
              </a:buClr>
            </a:pPr>
            <a:r>
              <a:rPr lang="en-US" altLang="zh-CN" sz="1400" b="1" dirty="0"/>
              <a:t>Create testing Report</a:t>
            </a:r>
          </a:p>
          <a:p>
            <a:pPr marL="0" indent="0">
              <a:buNone/>
            </a:pPr>
            <a:endParaRPr lang="zh-CN" altLang="en-US" dirty="0"/>
          </a:p>
        </p:txBody>
      </p:sp>
    </p:spTree>
    <p:extLst>
      <p:ext uri="{BB962C8B-B14F-4D97-AF65-F5344CB8AC3E}">
        <p14:creationId xmlns:p14="http://schemas.microsoft.com/office/powerpoint/2010/main" val="699105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Team Effort</a:t>
            </a:r>
          </a:p>
        </p:txBody>
      </p:sp>
      <p:sp>
        <p:nvSpPr>
          <p:cNvPr id="3" name="Content Placeholder 2"/>
          <p:cNvSpPr>
            <a:spLocks noGrp="1"/>
          </p:cNvSpPr>
          <p:nvPr>
            <p:ph idx="1"/>
          </p:nvPr>
        </p:nvSpPr>
        <p:spPr/>
        <p:txBody>
          <a:bodyPr>
            <a:normAutofit/>
          </a:bodyPr>
          <a:lstStyle/>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15769 Parse Use Case Diagram</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smtClean="0"/>
              <a:t>Story 18044 Research on how to </a:t>
            </a:r>
            <a:r>
              <a:rPr lang="en-US" altLang="zh-CN" sz="1800" b="1" dirty="0" err="1"/>
              <a:t>e</a:t>
            </a:r>
            <a:r>
              <a:rPr lang="en-US" altLang="zh-CN" sz="1800" b="1" dirty="0" err="1" smtClean="0"/>
              <a:t>valuateUse</a:t>
            </a:r>
            <a:r>
              <a:rPr lang="en-US" altLang="zh-CN" sz="1800" b="1" dirty="0" smtClean="0"/>
              <a:t> Case Diagram</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smtClean="0"/>
              <a:t>Story </a:t>
            </a:r>
            <a:r>
              <a:rPr lang="en-US" altLang="zh-CN" sz="1800" b="1" dirty="0"/>
              <a:t>20278 Document of XMI Parser and Implementation of Policy</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22265 Integrate User Interface and Backend of Policy</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22264 Document Of Lesson Learned</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22282 Merge </a:t>
            </a:r>
            <a:r>
              <a:rPr lang="en-US" altLang="zh-CN" sz="1800" b="1" dirty="0" err="1" smtClean="0"/>
              <a:t>xmi</a:t>
            </a:r>
            <a:r>
              <a:rPr lang="en-US" altLang="zh-CN" sz="1800" b="1" dirty="0" smtClean="0"/>
              <a:t> parser </a:t>
            </a:r>
            <a:r>
              <a:rPr lang="en-US" altLang="zh-CN" sz="1800" b="1" dirty="0"/>
              <a:t>code to the baseline</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24202 UI Upload, database access layer.</a:t>
            </a:r>
          </a:p>
        </p:txBody>
      </p:sp>
    </p:spTree>
    <p:extLst>
      <p:ext uri="{BB962C8B-B14F-4D97-AF65-F5344CB8AC3E}">
        <p14:creationId xmlns:p14="http://schemas.microsoft.com/office/powerpoint/2010/main" val="1825469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Roadblocks/Challenges</a:t>
            </a:r>
          </a:p>
        </p:txBody>
      </p:sp>
      <p:sp>
        <p:nvSpPr>
          <p:cNvPr id="3" name="Content Placeholder 2"/>
          <p:cNvSpPr>
            <a:spLocks noGrp="1"/>
          </p:cNvSpPr>
          <p:nvPr>
            <p:ph idx="1"/>
          </p:nvPr>
        </p:nvSpPr>
        <p:spPr>
          <a:xfrm>
            <a:off x="381000" y="1295400"/>
            <a:ext cx="8229600" cy="4525963"/>
          </a:xfrm>
        </p:spPr>
        <p:txBody>
          <a:bodyPr>
            <a:normAutofit/>
          </a:bodyPr>
          <a:lstStyle/>
          <a:p>
            <a:pPr marL="0" indent="0">
              <a:buNone/>
            </a:pPr>
            <a:endParaRPr lang="en-US" dirty="0" smtClean="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smtClean="0"/>
              <a:t>How </a:t>
            </a:r>
            <a:r>
              <a:rPr lang="en-US" sz="1800" b="1" dirty="0"/>
              <a:t>to deal with the differences between XMI files generated by </a:t>
            </a:r>
            <a:r>
              <a:rPr lang="en-US" sz="1800" b="1" dirty="0" smtClean="0"/>
              <a:t>different </a:t>
            </a:r>
            <a:r>
              <a:rPr lang="en-US" sz="1800" b="1" dirty="0"/>
              <a:t>UML </a:t>
            </a:r>
            <a:r>
              <a:rPr lang="en-US" sz="1800" b="1" dirty="0" smtClean="0"/>
              <a:t>tools</a:t>
            </a:r>
            <a:endParaRPr lang="en-US" sz="1800" b="1" dirty="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a:t>How to use JQuery handle the display of the </a:t>
            </a:r>
            <a:r>
              <a:rPr lang="en-US" sz="1800" b="1" dirty="0" smtClean="0"/>
              <a:t>content(Putting </a:t>
            </a:r>
            <a:r>
              <a:rPr lang="en-US" sz="1800" b="1" dirty="0"/>
              <a:t>information to the right table while reusing </a:t>
            </a:r>
            <a:r>
              <a:rPr lang="en-US" sz="1800" b="1" dirty="0" smtClean="0"/>
              <a:t>the </a:t>
            </a:r>
            <a:r>
              <a:rPr lang="en-US" sz="1800" b="1" dirty="0"/>
              <a:t>same UI component for </a:t>
            </a:r>
            <a:r>
              <a:rPr lang="en-US" sz="1800" b="1" dirty="0" smtClean="0"/>
              <a:t>input different </a:t>
            </a:r>
            <a:r>
              <a:rPr lang="en-US" sz="1800" b="1" dirty="0"/>
              <a:t>information</a:t>
            </a:r>
            <a:r>
              <a:rPr lang="en-US" sz="1800" b="1" dirty="0" smtClean="0"/>
              <a:t>).</a:t>
            </a:r>
            <a:endParaRPr lang="en-US" sz="1800" b="1" dirty="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a:t>How to passing data between different Bootstrap UI </a:t>
            </a:r>
            <a:r>
              <a:rPr lang="en-US" sz="1800" b="1" dirty="0" smtClean="0"/>
              <a:t>component</a:t>
            </a:r>
            <a:endParaRPr lang="en-US" sz="1800" b="1" dirty="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a:t>How to deal with the classification of different </a:t>
            </a:r>
            <a:r>
              <a:rPr lang="en-US" sz="1800" b="1" dirty="0" smtClean="0"/>
              <a:t>categories </a:t>
            </a:r>
            <a:r>
              <a:rPr lang="en-US" sz="1800" b="1" dirty="0"/>
              <a:t>of information while displaying manipulating them in the same </a:t>
            </a:r>
            <a:r>
              <a:rPr lang="en-US" sz="1800" b="1" dirty="0" smtClean="0"/>
              <a:t>table</a:t>
            </a:r>
            <a:endParaRPr lang="en-US" sz="1800" b="1" dirty="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a:t>How to transform user input data into </a:t>
            </a:r>
            <a:r>
              <a:rPr lang="en-US" sz="1800" b="1" dirty="0" smtClean="0"/>
              <a:t>JSON</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smtClean="0"/>
              <a:t>How to have test on use case diagram application</a:t>
            </a:r>
            <a:endParaRPr lang="en-US" sz="1800" b="1" dirty="0"/>
          </a:p>
        </p:txBody>
      </p:sp>
    </p:spTree>
    <p:extLst>
      <p:ext uri="{BB962C8B-B14F-4D97-AF65-F5344CB8AC3E}">
        <p14:creationId xmlns:p14="http://schemas.microsoft.com/office/powerpoint/2010/main" val="828924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600200"/>
            <a:ext cx="8229600" cy="4525963"/>
          </a:xfrm>
        </p:spPr>
        <p:txBody>
          <a:bodyPr/>
          <a:lstStyle/>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a:t>Use case diagram </a:t>
            </a:r>
            <a:r>
              <a:rPr lang="en-US" altLang="zh-CN" sz="2000" b="1" dirty="0" smtClean="0"/>
              <a:t>Application</a:t>
            </a:r>
            <a:endParaRPr lang="en-US" altLang="zh-CN" sz="2000" b="1" dirty="0"/>
          </a:p>
          <a:p>
            <a:pPr marL="400050" lvl="1" indent="-400050" fontAlgn="base">
              <a:lnSpc>
                <a:spcPts val="1800"/>
              </a:lnSpc>
              <a:spcBef>
                <a:spcPct val="0"/>
              </a:spcBef>
              <a:spcAft>
                <a:spcPts val="800"/>
              </a:spcAft>
              <a:buClr>
                <a:srgbClr val="FDAA03"/>
              </a:buClr>
              <a:buNone/>
            </a:pPr>
            <a:r>
              <a:rPr lang="en-US" altLang="zh-CN" sz="1800" b="1" dirty="0"/>
              <a:t>	- Ability to </a:t>
            </a:r>
            <a:r>
              <a:rPr lang="en-US" altLang="zh-CN" sz="1800" b="1" dirty="0" smtClean="0"/>
              <a:t>parse </a:t>
            </a:r>
            <a:r>
              <a:rPr lang="en-US" altLang="zh-CN" sz="1800" b="1" dirty="0"/>
              <a:t>xml file.</a:t>
            </a:r>
          </a:p>
          <a:p>
            <a:pPr marL="400050" lvl="1" indent="-400050" fontAlgn="base">
              <a:lnSpc>
                <a:spcPts val="1800"/>
              </a:lnSpc>
              <a:spcBef>
                <a:spcPct val="0"/>
              </a:spcBef>
              <a:spcAft>
                <a:spcPts val="800"/>
              </a:spcAft>
              <a:buClr>
                <a:srgbClr val="FDAA03"/>
              </a:buClr>
              <a:buNone/>
            </a:pPr>
            <a:r>
              <a:rPr lang="en-US" altLang="zh-CN" sz="1800" b="1" dirty="0"/>
              <a:t>	- Ability to </a:t>
            </a:r>
            <a:r>
              <a:rPr lang="en-US" altLang="zh-CN" sz="1800" b="1" dirty="0" smtClean="0"/>
              <a:t>parse </a:t>
            </a:r>
            <a:r>
              <a:rPr lang="en-US" altLang="zh-CN" sz="1800" b="1" dirty="0"/>
              <a:t>JSON </a:t>
            </a:r>
            <a:r>
              <a:rPr lang="en-US" altLang="zh-CN" sz="1800" b="1" dirty="0" smtClean="0"/>
              <a:t>String</a:t>
            </a:r>
          </a:p>
          <a:p>
            <a:pPr marL="400050" lvl="1" indent="-400050" fontAlgn="base">
              <a:lnSpc>
                <a:spcPts val="1800"/>
              </a:lnSpc>
              <a:spcBef>
                <a:spcPct val="0"/>
              </a:spcBef>
              <a:spcAft>
                <a:spcPts val="800"/>
              </a:spcAft>
              <a:buClr>
                <a:srgbClr val="FDAA03"/>
              </a:buClr>
              <a:buNone/>
            </a:pPr>
            <a:r>
              <a:rPr lang="en-US" altLang="zh-CN" sz="1800" b="1" dirty="0"/>
              <a:t>	</a:t>
            </a:r>
            <a:r>
              <a:rPr lang="en-US" altLang="zh-CN" sz="1800" b="1" dirty="0" smtClean="0"/>
              <a:t>- Ability to set evaluation rules.</a:t>
            </a:r>
            <a:endParaRPr lang="en-US" altLang="zh-CN" sz="1800" b="1" dirty="0"/>
          </a:p>
          <a:p>
            <a:pPr marL="400050" lvl="1" indent="-400050" fontAlgn="base">
              <a:lnSpc>
                <a:spcPts val="1800"/>
              </a:lnSpc>
              <a:spcBef>
                <a:spcPct val="0"/>
              </a:spcBef>
              <a:spcAft>
                <a:spcPts val="800"/>
              </a:spcAft>
              <a:buClr>
                <a:srgbClr val="FDAA03"/>
              </a:buClr>
              <a:buNone/>
            </a:pPr>
            <a:r>
              <a:rPr lang="en-US" altLang="zh-CN" sz="1800" b="1" dirty="0"/>
              <a:t>	- Ability to evaluate the use case </a:t>
            </a:r>
            <a:r>
              <a:rPr lang="en-US" altLang="zh-CN" sz="1800" b="1" dirty="0" smtClean="0"/>
              <a:t>diagram</a:t>
            </a:r>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zh-CN" altLang="en-US" dirty="0"/>
          </a:p>
        </p:txBody>
      </p:sp>
      <p:sp>
        <p:nvSpPr>
          <p:cNvPr id="4"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Deliverables to Customer</a:t>
            </a:r>
          </a:p>
        </p:txBody>
      </p:sp>
    </p:spTree>
    <p:extLst>
      <p:ext uri="{BB962C8B-B14F-4D97-AF65-F5344CB8AC3E}">
        <p14:creationId xmlns:p14="http://schemas.microsoft.com/office/powerpoint/2010/main" val="37410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Concepts Learned</a:t>
            </a:r>
          </a:p>
        </p:txBody>
      </p:sp>
      <p:sp>
        <p:nvSpPr>
          <p:cNvPr id="3" name="Content Placeholder 2"/>
          <p:cNvSpPr>
            <a:spLocks noGrp="1"/>
          </p:cNvSpPr>
          <p:nvPr>
            <p:ph idx="1"/>
          </p:nvPr>
        </p:nvSpPr>
        <p:spPr>
          <a:xfrm>
            <a:off x="457200" y="1600200"/>
            <a:ext cx="8229600" cy="4953000"/>
          </a:xfrm>
        </p:spPr>
        <p:txBody>
          <a:bodyPr>
            <a:normAutofit/>
          </a:bodyPr>
          <a:lstStyle/>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Black </a:t>
            </a:r>
            <a:r>
              <a:rPr lang="en-US" altLang="zh-CN" sz="2000" b="1" dirty="0"/>
              <a:t>Box Test</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Scrum </a:t>
            </a:r>
            <a:r>
              <a:rPr lang="en-US" altLang="zh-CN" sz="2000" b="1" dirty="0"/>
              <a:t>Process</a:t>
            </a:r>
          </a:p>
          <a:p>
            <a:pPr marL="568325" lvl="1" indent="-227013" fontAlgn="base">
              <a:lnSpc>
                <a:spcPts val="1800"/>
              </a:lnSpc>
              <a:spcBef>
                <a:spcPct val="0"/>
              </a:spcBef>
              <a:spcAft>
                <a:spcPts val="800"/>
              </a:spcAft>
              <a:buClr>
                <a:srgbClr val="FDAA03"/>
              </a:buClr>
            </a:pPr>
            <a:r>
              <a:rPr lang="en-US" altLang="zh-CN" sz="1800" b="1" dirty="0" smtClean="0"/>
              <a:t>How </a:t>
            </a:r>
            <a:r>
              <a:rPr lang="en-US" altLang="zh-CN" sz="1800" b="1" dirty="0"/>
              <a:t>to break the plan into story, task. And finish it step </a:t>
            </a:r>
            <a:r>
              <a:rPr lang="en-US" altLang="zh-CN" sz="1800" b="1" dirty="0" smtClean="0"/>
              <a:t>by </a:t>
            </a:r>
            <a:r>
              <a:rPr lang="en-US" altLang="zh-CN" sz="1800" b="1" dirty="0"/>
              <a:t>step.</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JSON</a:t>
            </a:r>
            <a:endParaRPr lang="en-US" altLang="zh-CN" sz="2000" b="1" dirty="0"/>
          </a:p>
          <a:p>
            <a:pPr marL="568325" lvl="1" indent="-227013" fontAlgn="base">
              <a:lnSpc>
                <a:spcPts val="1800"/>
              </a:lnSpc>
              <a:spcBef>
                <a:spcPct val="0"/>
              </a:spcBef>
              <a:spcAft>
                <a:spcPts val="800"/>
              </a:spcAft>
              <a:buClr>
                <a:srgbClr val="FDAA03"/>
              </a:buClr>
            </a:pPr>
            <a:r>
              <a:rPr lang="en-US" altLang="zh-CN" sz="1800" b="1" dirty="0" smtClean="0"/>
              <a:t>How </a:t>
            </a:r>
            <a:r>
              <a:rPr lang="en-US" altLang="zh-CN" sz="1800" b="1" dirty="0"/>
              <a:t>to use JSON to transit data between UI and backend.</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dom4j</a:t>
            </a:r>
          </a:p>
          <a:p>
            <a:pPr marL="568325" lvl="1" indent="-227013" fontAlgn="base">
              <a:lnSpc>
                <a:spcPts val="1800"/>
              </a:lnSpc>
              <a:spcBef>
                <a:spcPct val="0"/>
              </a:spcBef>
              <a:spcAft>
                <a:spcPts val="800"/>
              </a:spcAft>
              <a:buClr>
                <a:srgbClr val="FDAA03"/>
              </a:buClr>
            </a:pPr>
            <a:r>
              <a:rPr lang="en-US" altLang="zh-CN" sz="1800" b="1" dirty="0" smtClean="0"/>
              <a:t>How </a:t>
            </a:r>
            <a:r>
              <a:rPr lang="en-US" altLang="zh-CN" sz="1800" b="1" dirty="0"/>
              <a:t>to use dom4j to parse xml file</a:t>
            </a:r>
            <a:r>
              <a:rPr lang="en-US" altLang="zh-CN" sz="1800" b="1" dirty="0" smtClean="0"/>
              <a:t>.</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Bootstrap</a:t>
            </a:r>
          </a:p>
          <a:p>
            <a:pPr marL="568325" lvl="1" indent="-227013" fontAlgn="base">
              <a:lnSpc>
                <a:spcPts val="1800"/>
              </a:lnSpc>
              <a:spcBef>
                <a:spcPct val="0"/>
              </a:spcBef>
              <a:spcAft>
                <a:spcPts val="800"/>
              </a:spcAft>
              <a:buClr>
                <a:srgbClr val="FDAA03"/>
              </a:buClr>
              <a:buSzPct val="75000"/>
            </a:pPr>
            <a:r>
              <a:rPr lang="en-US" altLang="zh-CN" sz="1800" b="1" dirty="0" smtClean="0"/>
              <a:t>How </a:t>
            </a:r>
            <a:r>
              <a:rPr lang="en-US" altLang="zh-CN" sz="1800" b="1" dirty="0"/>
              <a:t>to use bootstrap to build UI with good look and feel.</a:t>
            </a:r>
          </a:p>
        </p:txBody>
      </p:sp>
    </p:spTree>
    <p:extLst>
      <p:ext uri="{BB962C8B-B14F-4D97-AF65-F5344CB8AC3E}">
        <p14:creationId xmlns:p14="http://schemas.microsoft.com/office/powerpoint/2010/main" val="2126335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Final Thought</a:t>
            </a:r>
          </a:p>
        </p:txBody>
      </p:sp>
      <p:sp>
        <p:nvSpPr>
          <p:cNvPr id="3" name="Content Placeholder 2"/>
          <p:cNvSpPr>
            <a:spLocks noGrp="1"/>
          </p:cNvSpPr>
          <p:nvPr>
            <p:ph idx="1"/>
          </p:nvPr>
        </p:nvSpPr>
        <p:spPr>
          <a:xfrm>
            <a:off x="457200" y="1143000"/>
            <a:ext cx="8458200" cy="5562600"/>
          </a:xfrm>
        </p:spPr>
        <p:txBody>
          <a:bodyPr>
            <a:normAutofit/>
          </a:bodyPr>
          <a:lstStyle/>
          <a:p>
            <a:pPr marL="227013" indent="-227013" fontAlgn="base">
              <a:lnSpc>
                <a:spcPts val="2000"/>
              </a:lnSpc>
              <a:spcBef>
                <a:spcPct val="0"/>
              </a:spcBef>
              <a:spcAft>
                <a:spcPts val="800"/>
              </a:spcAft>
              <a:buClr>
                <a:srgbClr val="F59F1A"/>
              </a:buClr>
              <a:buSzPct val="75000"/>
              <a:buFont typeface="Monotype Sorts" pitchFamily="2" charset="2"/>
              <a:buChar char="n"/>
            </a:pPr>
            <a:r>
              <a:rPr lang="en-US" sz="2000" b="1" dirty="0"/>
              <a:t>Use Case Diagram Team </a:t>
            </a:r>
            <a:r>
              <a:rPr lang="en-US" sz="2000" b="1" dirty="0" smtClean="0"/>
              <a:t>Learned </a:t>
            </a:r>
            <a:r>
              <a:rPr lang="en-US" sz="2000" b="1" dirty="0"/>
              <a:t>from final project</a:t>
            </a:r>
            <a:r>
              <a:rPr lang="en-US" sz="2000" b="1" dirty="0" smtClean="0"/>
              <a:t>:</a:t>
            </a:r>
          </a:p>
          <a:p>
            <a:pPr marL="568325" lvl="1" indent="-227013" fontAlgn="base">
              <a:lnSpc>
                <a:spcPts val="1800"/>
              </a:lnSpc>
              <a:spcBef>
                <a:spcPct val="0"/>
              </a:spcBef>
              <a:spcAft>
                <a:spcPts val="800"/>
              </a:spcAft>
              <a:buClr>
                <a:srgbClr val="FDAA03"/>
              </a:buClr>
              <a:buSzPct val="75000"/>
            </a:pPr>
            <a:r>
              <a:rPr lang="en-US" sz="1800" b="1" dirty="0"/>
              <a:t>During coding process, have more testing on your code.</a:t>
            </a:r>
          </a:p>
          <a:p>
            <a:pPr marL="568325" lvl="1" indent="-227013" fontAlgn="base">
              <a:lnSpc>
                <a:spcPts val="1800"/>
              </a:lnSpc>
              <a:spcBef>
                <a:spcPct val="0"/>
              </a:spcBef>
              <a:spcAft>
                <a:spcPts val="800"/>
              </a:spcAft>
              <a:buClr>
                <a:srgbClr val="FDAA03"/>
              </a:buClr>
              <a:buSzPct val="75000"/>
            </a:pPr>
            <a:r>
              <a:rPr lang="en-US" sz="1800" b="1" dirty="0"/>
              <a:t>Merge to the whole project earlier,  and you could find problem earlier.</a:t>
            </a:r>
          </a:p>
          <a:p>
            <a:pPr marL="568325" lvl="1" indent="-227013" fontAlgn="base">
              <a:lnSpc>
                <a:spcPts val="1800"/>
              </a:lnSpc>
              <a:spcBef>
                <a:spcPct val="0"/>
              </a:spcBef>
              <a:spcAft>
                <a:spcPts val="800"/>
              </a:spcAft>
              <a:buClr>
                <a:srgbClr val="FDAA03"/>
              </a:buClr>
              <a:buSzPct val="75000"/>
            </a:pPr>
            <a:r>
              <a:rPr lang="en-US" sz="1800" b="1" dirty="0"/>
              <a:t>Have team meeting every week and keep every team member on the same page</a:t>
            </a:r>
            <a:r>
              <a:rPr lang="en-US" sz="1800" b="1" dirty="0" smtClean="0"/>
              <a:t>.</a:t>
            </a:r>
          </a:p>
          <a:p>
            <a:pPr marL="568325" lvl="1" indent="-227013" fontAlgn="base">
              <a:lnSpc>
                <a:spcPts val="1800"/>
              </a:lnSpc>
              <a:spcBef>
                <a:spcPct val="0"/>
              </a:spcBef>
              <a:spcAft>
                <a:spcPts val="800"/>
              </a:spcAft>
              <a:buClr>
                <a:srgbClr val="FDAA03"/>
              </a:buClr>
              <a:buSzPct val="75000"/>
            </a:pPr>
            <a:r>
              <a:rPr lang="en-US" sz="1800" b="1" dirty="0" smtClean="0"/>
              <a:t>Use JSON to facilitate the data exchange and interaction between back-end </a:t>
            </a:r>
            <a:r>
              <a:rPr lang="en-US" sz="1800" b="1" smtClean="0"/>
              <a:t>and front-end.</a:t>
            </a:r>
            <a:endParaRPr lang="en-US" sz="1800" b="1" dirty="0"/>
          </a:p>
        </p:txBody>
      </p:sp>
    </p:spTree>
    <p:extLst>
      <p:ext uri="{BB962C8B-B14F-4D97-AF65-F5344CB8AC3E}">
        <p14:creationId xmlns:p14="http://schemas.microsoft.com/office/powerpoint/2010/main" val="159237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Rationale</a:t>
            </a:r>
          </a:p>
          <a:p>
            <a:r>
              <a:rPr lang="en-US" dirty="0" smtClean="0"/>
              <a:t>Navigation</a:t>
            </a:r>
          </a:p>
          <a:p>
            <a:r>
              <a:rPr lang="en-US" dirty="0" smtClean="0"/>
              <a:t>Validation</a:t>
            </a:r>
          </a:p>
          <a:p>
            <a:r>
              <a:rPr lang="en-US" dirty="0" smtClean="0"/>
              <a:t>Use Case Diagrams</a:t>
            </a:r>
          </a:p>
          <a:p>
            <a:r>
              <a:rPr lang="en-US" dirty="0" smtClean="0"/>
              <a:t>Integration</a:t>
            </a:r>
            <a:endParaRPr lang="en-US" dirty="0"/>
          </a:p>
        </p:txBody>
      </p:sp>
    </p:spTree>
    <p:extLst>
      <p:ext uri="{BB962C8B-B14F-4D97-AF65-F5344CB8AC3E}">
        <p14:creationId xmlns:p14="http://schemas.microsoft.com/office/powerpoint/2010/main" val="2439532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457200" y="274638"/>
            <a:ext cx="8229600" cy="1143001"/>
          </a:xfrm>
          <a:prstGeom prst="rect">
            <a:avLst/>
          </a:prstGeom>
        </p:spPr>
        <p:txBody>
          <a:bodyPr>
            <a:normAutofit/>
          </a:bodyPr>
          <a:lstStyle>
            <a:lvl1pPr defTabSz="740663">
              <a:defRPr sz="3564"/>
            </a:lvl1pPr>
          </a:lstStyle>
          <a:p>
            <a:pPr lvl="0">
              <a:defRPr sz="1800"/>
            </a:pPr>
            <a:r>
              <a:rPr sz="2800" dirty="0"/>
              <a:t>Integration and Regression Testing </a:t>
            </a:r>
            <a:r>
              <a:rPr lang="en-US" sz="2800" dirty="0" smtClean="0"/>
              <a:t/>
            </a:r>
            <a:br>
              <a:rPr lang="en-US" sz="2800" dirty="0" smtClean="0"/>
            </a:br>
            <a:r>
              <a:rPr sz="2800" dirty="0" smtClean="0"/>
              <a:t>Overview</a:t>
            </a:r>
            <a:endParaRPr sz="2800" dirty="0"/>
          </a:p>
        </p:txBody>
      </p:sp>
      <p:sp>
        <p:nvSpPr>
          <p:cNvPr id="50" name="Shape 50"/>
          <p:cNvSpPr>
            <a:spLocks noGrp="1"/>
          </p:cNvSpPr>
          <p:nvPr>
            <p:ph type="body" idx="1"/>
          </p:nvPr>
        </p:nvSpPr>
        <p:spPr>
          <a:xfrm>
            <a:off x="457200" y="1600200"/>
            <a:ext cx="8229600" cy="4525963"/>
          </a:xfrm>
          <a:prstGeom prst="rect">
            <a:avLst/>
          </a:prstGeom>
        </p:spPr>
        <p:txBody>
          <a:bodyPr>
            <a:normAutofit/>
          </a:bodyPr>
          <a:lstStyle/>
          <a:p>
            <a:pPr marL="312039" lvl="0" indent="-312039" defTabSz="832104">
              <a:spcBef>
                <a:spcPts val="600"/>
              </a:spcBef>
              <a:defRPr sz="1800"/>
            </a:pPr>
            <a:r>
              <a:rPr dirty="0"/>
              <a:t>Goals:</a:t>
            </a:r>
          </a:p>
          <a:p>
            <a:pPr marL="728091" lvl="1" indent="-312039" defTabSz="832104">
              <a:spcBef>
                <a:spcPts val="600"/>
              </a:spcBef>
              <a:buChar char="•"/>
              <a:defRPr sz="1800"/>
            </a:pPr>
            <a:r>
              <a:rPr sz="2000" dirty="0"/>
              <a:t>Provide a process for integrating </a:t>
            </a:r>
            <a:r>
              <a:rPr sz="2000" dirty="0" err="1"/>
              <a:t>ClubUML</a:t>
            </a:r>
            <a:r>
              <a:rPr sz="2000" dirty="0"/>
              <a:t> functionality into the software baseline</a:t>
            </a:r>
          </a:p>
          <a:p>
            <a:pPr marL="728091" lvl="1" indent="-312039" defTabSz="832104">
              <a:spcBef>
                <a:spcPts val="600"/>
              </a:spcBef>
              <a:buChar char="•"/>
              <a:defRPr sz="1800"/>
            </a:pPr>
            <a:r>
              <a:rPr sz="2000" dirty="0"/>
              <a:t>Provide the development team with a regression testing suite</a:t>
            </a:r>
          </a:p>
          <a:p>
            <a:pPr marL="312039" lvl="0" indent="-312039" defTabSz="832104">
              <a:spcBef>
                <a:spcPts val="600"/>
              </a:spcBef>
              <a:defRPr sz="1800"/>
            </a:pPr>
            <a:r>
              <a:rPr dirty="0"/>
              <a:t>Team Members:</a:t>
            </a:r>
          </a:p>
          <a:p>
            <a:pPr marL="728091" lvl="1" indent="-312039" defTabSz="832104">
              <a:spcBef>
                <a:spcPts val="600"/>
              </a:spcBef>
              <a:buChar char="•"/>
              <a:defRPr sz="1800"/>
            </a:pPr>
            <a:r>
              <a:rPr sz="2000" dirty="0"/>
              <a:t>Jeremy </a:t>
            </a:r>
            <a:r>
              <a:rPr sz="2000" dirty="0" err="1"/>
              <a:t>Lerch</a:t>
            </a:r>
            <a:endParaRPr sz="2000" dirty="0"/>
          </a:p>
          <a:p>
            <a:pPr marL="728091" lvl="1" indent="-312039" defTabSz="832104">
              <a:spcBef>
                <a:spcPts val="600"/>
              </a:spcBef>
              <a:buChar char="•"/>
              <a:defRPr sz="1800"/>
            </a:pPr>
            <a:r>
              <a:rPr sz="2000" dirty="0" err="1"/>
              <a:t>Afshin</a:t>
            </a:r>
            <a:r>
              <a:rPr sz="2000" dirty="0"/>
              <a:t> </a:t>
            </a:r>
            <a:r>
              <a:rPr sz="2000" dirty="0" err="1"/>
              <a:t>Chaharmahalian</a:t>
            </a:r>
            <a:endParaRPr sz="2000" dirty="0"/>
          </a:p>
          <a:p>
            <a:pPr marL="728091" lvl="1" indent="-312039" defTabSz="832104">
              <a:spcBef>
                <a:spcPts val="600"/>
              </a:spcBef>
              <a:buChar char="•"/>
              <a:defRPr sz="1800"/>
            </a:pPr>
            <a:r>
              <a:rPr sz="2000" dirty="0"/>
              <a:t>Xiang Cheng</a:t>
            </a:r>
          </a:p>
        </p:txBody>
      </p:sp>
    </p:spTree>
    <p:extLst>
      <p:ext uri="{BB962C8B-B14F-4D97-AF65-F5344CB8AC3E}">
        <p14:creationId xmlns:p14="http://schemas.microsoft.com/office/powerpoint/2010/main" val="131743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body" idx="1"/>
          </p:nvPr>
        </p:nvSpPr>
        <p:spPr>
          <a:xfrm>
            <a:off x="419100" y="1552578"/>
            <a:ext cx="8229600" cy="4525963"/>
          </a:xfrm>
          <a:prstGeom prst="rect">
            <a:avLst/>
          </a:prstGeom>
        </p:spPr>
        <p:txBody>
          <a:bodyPr/>
          <a:lstStyle/>
          <a:p>
            <a:pPr lvl="0">
              <a:defRPr sz="1800"/>
            </a:pPr>
            <a:r>
              <a:rPr dirty="0" smtClean="0"/>
              <a:t>User Story Integration</a:t>
            </a:r>
          </a:p>
          <a:p>
            <a:pPr lvl="0">
              <a:defRPr sz="1800"/>
            </a:pPr>
            <a:r>
              <a:rPr dirty="0" smtClean="0"/>
              <a:t>Configuration Management Procedure</a:t>
            </a:r>
          </a:p>
          <a:p>
            <a:pPr lvl="0">
              <a:defRPr sz="1800"/>
            </a:pPr>
            <a:r>
              <a:rPr dirty="0" smtClean="0"/>
              <a:t>Regression Plan Procedure</a:t>
            </a:r>
          </a:p>
          <a:p>
            <a:pPr lvl="0">
              <a:defRPr sz="1800"/>
            </a:pPr>
            <a:r>
              <a:rPr dirty="0" smtClean="0"/>
              <a:t>Automated Regression Testing Suite</a:t>
            </a:r>
          </a:p>
          <a:p>
            <a:pPr lvl="0">
              <a:defRPr sz="1800"/>
            </a:pPr>
            <a:r>
              <a:rPr dirty="0" smtClean="0"/>
              <a:t>Defect Fixes</a:t>
            </a:r>
            <a:endParaRPr dirty="0"/>
          </a:p>
        </p:txBody>
      </p:sp>
      <p:sp>
        <p:nvSpPr>
          <p:cNvPr id="4" name="Shape 49"/>
          <p:cNvSpPr txBox="1">
            <a:spLocks/>
          </p:cNvSpPr>
          <p:nvPr/>
        </p:nvSpPr>
        <p:spPr bwMode="auto">
          <a:xfrm>
            <a:off x="609600" y="427038"/>
            <a:ext cx="8229600" cy="11430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gn="l" defTabSz="740663" rtl="0" eaLnBrk="1" fontAlgn="base" hangingPunct="1">
              <a:lnSpc>
                <a:spcPts val="3000"/>
              </a:lnSpc>
              <a:spcBef>
                <a:spcPct val="0"/>
              </a:spcBef>
              <a:spcAft>
                <a:spcPct val="0"/>
              </a:spcAft>
              <a:defRPr sz="3564" b="1">
                <a:solidFill>
                  <a:srgbClr val="221F72"/>
                </a:solidFill>
                <a:latin typeface="+mj-lt"/>
                <a:ea typeface="+mj-ea"/>
                <a:cs typeface="+mj-cs"/>
              </a:defRPr>
            </a:lvl1pPr>
            <a:lvl2pPr algn="l" rtl="0" eaLnBrk="1" fontAlgn="base" hangingPunct="1">
              <a:lnSpc>
                <a:spcPts val="3000"/>
              </a:lnSpc>
              <a:spcBef>
                <a:spcPct val="0"/>
              </a:spcBef>
              <a:spcAft>
                <a:spcPct val="0"/>
              </a:spcAft>
              <a:defRPr sz="2800" b="1">
                <a:solidFill>
                  <a:srgbClr val="221F72"/>
                </a:solidFill>
                <a:latin typeface="Arial" charset="0"/>
              </a:defRPr>
            </a:lvl2pPr>
            <a:lvl3pPr algn="l" rtl="0" eaLnBrk="1" fontAlgn="base" hangingPunct="1">
              <a:lnSpc>
                <a:spcPts val="3000"/>
              </a:lnSpc>
              <a:spcBef>
                <a:spcPct val="0"/>
              </a:spcBef>
              <a:spcAft>
                <a:spcPct val="0"/>
              </a:spcAft>
              <a:defRPr sz="2800" b="1">
                <a:solidFill>
                  <a:srgbClr val="221F72"/>
                </a:solidFill>
                <a:latin typeface="Arial" charset="0"/>
              </a:defRPr>
            </a:lvl3pPr>
            <a:lvl4pPr algn="l" rtl="0" eaLnBrk="1" fontAlgn="base" hangingPunct="1">
              <a:lnSpc>
                <a:spcPts val="3000"/>
              </a:lnSpc>
              <a:spcBef>
                <a:spcPct val="0"/>
              </a:spcBef>
              <a:spcAft>
                <a:spcPct val="0"/>
              </a:spcAft>
              <a:defRPr sz="2800" b="1">
                <a:solidFill>
                  <a:srgbClr val="221F72"/>
                </a:solidFill>
                <a:latin typeface="Arial" charset="0"/>
              </a:defRPr>
            </a:lvl4pPr>
            <a:lvl5pPr algn="l" rtl="0" eaLnBrk="1" fontAlgn="base" hangingPunct="1">
              <a:lnSpc>
                <a:spcPts val="3000"/>
              </a:lnSpc>
              <a:spcBef>
                <a:spcPct val="0"/>
              </a:spcBef>
              <a:spcAft>
                <a:spcPct val="0"/>
              </a:spcAft>
              <a:defRPr sz="2800" b="1">
                <a:solidFill>
                  <a:srgbClr val="221F72"/>
                </a:solidFill>
                <a:latin typeface="Arial" charset="0"/>
              </a:defRPr>
            </a:lvl5pPr>
            <a:lvl6pPr marL="457200" algn="l" rtl="0" eaLnBrk="1" fontAlgn="base" hangingPunct="1">
              <a:lnSpc>
                <a:spcPts val="3000"/>
              </a:lnSpc>
              <a:spcBef>
                <a:spcPct val="0"/>
              </a:spcBef>
              <a:spcAft>
                <a:spcPct val="0"/>
              </a:spcAft>
              <a:defRPr sz="2800" b="1">
                <a:solidFill>
                  <a:srgbClr val="221F72"/>
                </a:solidFill>
                <a:latin typeface="Arial" charset="0"/>
              </a:defRPr>
            </a:lvl6pPr>
            <a:lvl7pPr marL="914400" algn="l" rtl="0" eaLnBrk="1" fontAlgn="base" hangingPunct="1">
              <a:lnSpc>
                <a:spcPts val="3000"/>
              </a:lnSpc>
              <a:spcBef>
                <a:spcPct val="0"/>
              </a:spcBef>
              <a:spcAft>
                <a:spcPct val="0"/>
              </a:spcAft>
              <a:defRPr sz="2800" b="1">
                <a:solidFill>
                  <a:srgbClr val="221F72"/>
                </a:solidFill>
                <a:latin typeface="Arial" charset="0"/>
              </a:defRPr>
            </a:lvl7pPr>
            <a:lvl8pPr marL="1371600" algn="l" rtl="0" eaLnBrk="1" fontAlgn="base" hangingPunct="1">
              <a:lnSpc>
                <a:spcPts val="3000"/>
              </a:lnSpc>
              <a:spcBef>
                <a:spcPct val="0"/>
              </a:spcBef>
              <a:spcAft>
                <a:spcPct val="0"/>
              </a:spcAft>
              <a:defRPr sz="2800" b="1">
                <a:solidFill>
                  <a:srgbClr val="221F72"/>
                </a:solidFill>
                <a:latin typeface="Arial" charset="0"/>
              </a:defRPr>
            </a:lvl8pPr>
            <a:lvl9pPr marL="1828800" algn="l" rtl="0" eaLnBrk="1" fontAlgn="base" hangingPunct="1">
              <a:lnSpc>
                <a:spcPts val="3000"/>
              </a:lnSpc>
              <a:spcBef>
                <a:spcPct val="0"/>
              </a:spcBef>
              <a:spcAft>
                <a:spcPct val="0"/>
              </a:spcAft>
              <a:defRPr sz="2800" b="1">
                <a:solidFill>
                  <a:srgbClr val="221F72"/>
                </a:solidFill>
                <a:latin typeface="Arial" charset="0"/>
              </a:defRPr>
            </a:lvl9pPr>
          </a:lstStyle>
          <a:p>
            <a:pPr>
              <a:defRPr sz="1800"/>
            </a:pPr>
            <a:r>
              <a:rPr lang="en-US" sz="2800" kern="0" dirty="0" smtClean="0"/>
              <a:t>Team Effort</a:t>
            </a:r>
            <a:endParaRPr lang="en-US" sz="2800" kern="0" dirty="0"/>
          </a:p>
        </p:txBody>
      </p:sp>
    </p:spTree>
    <p:extLst>
      <p:ext uri="{BB962C8B-B14F-4D97-AF65-F5344CB8AC3E}">
        <p14:creationId xmlns:p14="http://schemas.microsoft.com/office/powerpoint/2010/main" val="3581123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457200" y="312738"/>
            <a:ext cx="8229600" cy="1143001"/>
          </a:xfrm>
          <a:prstGeom prst="rect">
            <a:avLst/>
          </a:prstGeom>
        </p:spPr>
        <p:txBody>
          <a:bodyPr/>
          <a:lstStyle/>
          <a:p>
            <a:pPr lvl="0">
              <a:defRPr sz="1800"/>
            </a:pPr>
            <a:r>
              <a:rPr sz="3200" dirty="0"/>
              <a:t>Roadblocks/Challenges</a:t>
            </a:r>
          </a:p>
        </p:txBody>
      </p:sp>
      <p:sp>
        <p:nvSpPr>
          <p:cNvPr id="56" name="Shape 56"/>
          <p:cNvSpPr>
            <a:spLocks noGrp="1"/>
          </p:cNvSpPr>
          <p:nvPr>
            <p:ph type="body" idx="1"/>
          </p:nvPr>
        </p:nvSpPr>
        <p:spPr>
          <a:xfrm>
            <a:off x="457200" y="1600200"/>
            <a:ext cx="8229600" cy="4525963"/>
          </a:xfrm>
          <a:prstGeom prst="rect">
            <a:avLst/>
          </a:prstGeom>
        </p:spPr>
        <p:txBody>
          <a:bodyPr/>
          <a:lstStyle/>
          <a:p>
            <a:pPr lvl="0">
              <a:defRPr sz="1800"/>
            </a:pPr>
            <a:r>
              <a:rPr lang="en-US" sz="1800" dirty="0" smtClean="0"/>
              <a:t>“Big Bang” Integration Testing – The team experienced many enhancement threads becoming ready for integration at the same time, especially at the end of the semester</a:t>
            </a:r>
          </a:p>
          <a:p>
            <a:pPr lvl="1">
              <a:defRPr sz="1800"/>
            </a:pPr>
            <a:r>
              <a:rPr lang="en-US" dirty="0" smtClean="0"/>
              <a:t>The solution to this was to strictly follow the order of integration determined by the configuration management thread and handle all conflicts by merging each thread individually with the baseline in </a:t>
            </a:r>
            <a:r>
              <a:rPr lang="en-US" dirty="0" err="1" smtClean="0"/>
              <a:t>SmartGit</a:t>
            </a:r>
            <a:endParaRPr lang="en-US" dirty="0" smtClean="0"/>
          </a:p>
          <a:p>
            <a:pPr lvl="1">
              <a:defRPr sz="1800"/>
            </a:pPr>
            <a:endParaRPr lang="en-US" dirty="0" smtClean="0"/>
          </a:p>
          <a:p>
            <a:pPr>
              <a:defRPr sz="1800"/>
            </a:pPr>
            <a:r>
              <a:rPr lang="en-US" dirty="0" smtClean="0"/>
              <a:t>Screen Changes Causing Regression Tests to Fail</a:t>
            </a:r>
          </a:p>
          <a:p>
            <a:pPr lvl="1">
              <a:defRPr sz="1800"/>
            </a:pPr>
            <a:r>
              <a:rPr lang="en-US" dirty="0" smtClean="0"/>
              <a:t>Ensure to update the regression test scripts as screens and functionality change to ensure that the main thread and the regression scripts are in sync</a:t>
            </a:r>
            <a:endParaRPr dirty="0"/>
          </a:p>
        </p:txBody>
      </p:sp>
    </p:spTree>
    <p:extLst>
      <p:ext uri="{BB962C8B-B14F-4D97-AF65-F5344CB8AC3E}">
        <p14:creationId xmlns:p14="http://schemas.microsoft.com/office/powerpoint/2010/main" val="1782578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457200" y="274638"/>
            <a:ext cx="8229600" cy="1143001"/>
          </a:xfrm>
          <a:prstGeom prst="rect">
            <a:avLst/>
          </a:prstGeom>
        </p:spPr>
        <p:txBody>
          <a:bodyPr/>
          <a:lstStyle/>
          <a:p>
            <a:pPr lvl="0">
              <a:defRPr sz="1800"/>
            </a:pPr>
            <a:r>
              <a:rPr sz="3200" dirty="0"/>
              <a:t>Deliverables to Customer</a:t>
            </a:r>
          </a:p>
        </p:txBody>
      </p:sp>
      <p:sp>
        <p:nvSpPr>
          <p:cNvPr id="59" name="Shape 59"/>
          <p:cNvSpPr>
            <a:spLocks noGrp="1"/>
          </p:cNvSpPr>
          <p:nvPr>
            <p:ph type="body" idx="1"/>
          </p:nvPr>
        </p:nvSpPr>
        <p:spPr>
          <a:xfrm>
            <a:off x="457200" y="1600200"/>
            <a:ext cx="8229600" cy="4525963"/>
          </a:xfrm>
          <a:prstGeom prst="rect">
            <a:avLst/>
          </a:prstGeom>
        </p:spPr>
        <p:txBody>
          <a:bodyPr/>
          <a:lstStyle/>
          <a:p>
            <a:pPr lvl="0">
              <a:defRPr sz="1800"/>
            </a:pPr>
            <a:r>
              <a:rPr dirty="0"/>
              <a:t>Configuration Management procedures for integration. </a:t>
            </a:r>
          </a:p>
          <a:p>
            <a:pPr lvl="0">
              <a:defRPr sz="1800"/>
            </a:pPr>
            <a:r>
              <a:rPr dirty="0"/>
              <a:t>Regression testing tool and test suite</a:t>
            </a:r>
          </a:p>
          <a:p>
            <a:pPr lvl="0">
              <a:defRPr sz="1800"/>
            </a:pPr>
            <a:r>
              <a:rPr dirty="0"/>
              <a:t>Restored usability in reducing defects. </a:t>
            </a:r>
          </a:p>
        </p:txBody>
      </p:sp>
    </p:spTree>
    <p:extLst>
      <p:ext uri="{BB962C8B-B14F-4D97-AF65-F5344CB8AC3E}">
        <p14:creationId xmlns:p14="http://schemas.microsoft.com/office/powerpoint/2010/main" val="103459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xfrm>
            <a:off x="457200" y="274638"/>
            <a:ext cx="8229600" cy="1143001"/>
          </a:xfrm>
          <a:prstGeom prst="rect">
            <a:avLst/>
          </a:prstGeom>
        </p:spPr>
        <p:txBody>
          <a:bodyPr/>
          <a:lstStyle/>
          <a:p>
            <a:pPr lvl="0">
              <a:defRPr sz="1800"/>
            </a:pPr>
            <a:r>
              <a:rPr sz="3200" dirty="0"/>
              <a:t>Concepts Learned</a:t>
            </a:r>
          </a:p>
        </p:txBody>
      </p:sp>
      <p:sp>
        <p:nvSpPr>
          <p:cNvPr id="62" name="Shape 62"/>
          <p:cNvSpPr>
            <a:spLocks noGrp="1"/>
          </p:cNvSpPr>
          <p:nvPr>
            <p:ph type="body" idx="1"/>
          </p:nvPr>
        </p:nvSpPr>
        <p:spPr>
          <a:xfrm>
            <a:off x="457200" y="1600200"/>
            <a:ext cx="8229600" cy="4525963"/>
          </a:xfrm>
          <a:prstGeom prst="rect">
            <a:avLst/>
          </a:prstGeom>
        </p:spPr>
        <p:txBody>
          <a:bodyPr>
            <a:normAutofit/>
          </a:bodyPr>
          <a:lstStyle/>
          <a:p>
            <a:pPr lvl="0">
              <a:defRPr sz="1800"/>
            </a:pPr>
            <a:r>
              <a:rPr lang="en-US" sz="2800" dirty="0" smtClean="0"/>
              <a:t>Scrum</a:t>
            </a:r>
          </a:p>
          <a:p>
            <a:pPr lvl="0">
              <a:buNone/>
              <a:defRPr sz="1800"/>
            </a:pPr>
            <a:r>
              <a:rPr lang="en-US" sz="1800" dirty="0" smtClean="0"/>
              <a:t>	It’s an agile software development framework for managing software projects development which makes everyone in this project works as a unit to reach a common goal. Each member has specific tasks or stories which are alterable based on needs to reach a common goal in each sprint. In such an environment, we’re </a:t>
            </a:r>
            <a:r>
              <a:rPr lang="en-US" sz="1600" dirty="0" smtClean="0"/>
              <a:t>focusing on maximizing the team's ability to deliver quickly and respond to emerging requirements.</a:t>
            </a:r>
            <a:r>
              <a:rPr lang="en-US" sz="1800" dirty="0" smtClean="0"/>
              <a:t> </a:t>
            </a:r>
            <a:endParaRPr sz="1800" dirty="0"/>
          </a:p>
          <a:p>
            <a:pPr lvl="0">
              <a:defRPr sz="1800"/>
            </a:pPr>
            <a:r>
              <a:rPr lang="en-US" sz="2800" dirty="0" smtClean="0"/>
              <a:t>Priorities</a:t>
            </a:r>
          </a:p>
          <a:p>
            <a:pPr lvl="0">
              <a:buNone/>
              <a:defRPr sz="1800"/>
            </a:pPr>
            <a:r>
              <a:rPr lang="en-US" sz="1600" dirty="0" smtClean="0"/>
              <a:t>	Requirements of the project are prioritized to minimize risk during development so that the most important or high risk requirements are implemented first. For instance, defects with higher priority which have a larger effect on the application will be resolved first. In this way, we can keep the functional integrity of the application.</a:t>
            </a:r>
            <a:endParaRPr sz="1600" dirty="0" smtClean="0"/>
          </a:p>
        </p:txBody>
      </p:sp>
    </p:spTree>
    <p:extLst>
      <p:ext uri="{BB962C8B-B14F-4D97-AF65-F5344CB8AC3E}">
        <p14:creationId xmlns:p14="http://schemas.microsoft.com/office/powerpoint/2010/main" val="1656927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xfrm>
            <a:off x="457200" y="274638"/>
            <a:ext cx="8229600" cy="1143001"/>
          </a:xfrm>
          <a:prstGeom prst="rect">
            <a:avLst/>
          </a:prstGeom>
        </p:spPr>
        <p:txBody>
          <a:bodyPr/>
          <a:lstStyle/>
          <a:p>
            <a:pPr lvl="0">
              <a:defRPr sz="1800"/>
            </a:pPr>
            <a:r>
              <a:rPr sz="3200" dirty="0"/>
              <a:t>Final Thought</a:t>
            </a:r>
          </a:p>
        </p:txBody>
      </p:sp>
      <p:sp>
        <p:nvSpPr>
          <p:cNvPr id="65" name="Shape 65"/>
          <p:cNvSpPr>
            <a:spLocks noGrp="1"/>
          </p:cNvSpPr>
          <p:nvPr>
            <p:ph type="body" idx="1"/>
          </p:nvPr>
        </p:nvSpPr>
        <p:spPr>
          <a:xfrm>
            <a:off x="457200" y="1600200"/>
            <a:ext cx="8229600" cy="4525963"/>
          </a:xfrm>
          <a:prstGeom prst="rect">
            <a:avLst/>
          </a:prstGeom>
        </p:spPr>
        <p:txBody>
          <a:bodyPr>
            <a:normAutofit/>
          </a:bodyPr>
          <a:lstStyle/>
          <a:p>
            <a:pPr lvl="0">
              <a:lnSpc>
                <a:spcPct val="80000"/>
              </a:lnSpc>
              <a:spcBef>
                <a:spcPts val="600"/>
              </a:spcBef>
              <a:defRPr sz="1800"/>
            </a:pPr>
            <a:r>
              <a:rPr lang="en-US" sz="2400" dirty="0" smtClean="0"/>
              <a:t>Communication	</a:t>
            </a:r>
          </a:p>
          <a:p>
            <a:pPr>
              <a:buNone/>
            </a:pPr>
            <a:r>
              <a:rPr lang="en-US" dirty="0" smtClean="0"/>
              <a:t>	Different members of this project have different backgrounds. Someone may be good at front-end development while others may have a good command of back-end design or database management. Difficulties can be overcome with good communication and members can raise good solutions depending on their area of expertise. This will save a lot of time and it’s also a  good way to learn about new issues. Since,  requirements are alterable, communication between PM leaders and group members makes the overall application better.</a:t>
            </a:r>
            <a:endParaRPr sz="2400" dirty="0" smtClean="0"/>
          </a:p>
        </p:txBody>
      </p:sp>
    </p:spTree>
    <p:extLst>
      <p:ext uri="{BB962C8B-B14F-4D97-AF65-F5344CB8AC3E}">
        <p14:creationId xmlns:p14="http://schemas.microsoft.com/office/powerpoint/2010/main" val="425139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Team Rationale Overview</a:t>
            </a:r>
            <a:endParaRPr lang="en-US" dirty="0"/>
          </a:p>
        </p:txBody>
      </p:sp>
      <p:sp>
        <p:nvSpPr>
          <p:cNvPr id="3" name="Content Placeholder 2"/>
          <p:cNvSpPr>
            <a:spLocks noGrp="1"/>
          </p:cNvSpPr>
          <p:nvPr>
            <p:ph idx="1"/>
          </p:nvPr>
        </p:nvSpPr>
        <p:spPr>
          <a:xfrm>
            <a:off x="304800" y="800100"/>
            <a:ext cx="8534400" cy="5753100"/>
          </a:xfrm>
        </p:spPr>
        <p:txBody>
          <a:bodyPr>
            <a:noAutofit/>
          </a:bodyPr>
          <a:lstStyle/>
          <a:p>
            <a:pPr>
              <a:spcAft>
                <a:spcPts val="200"/>
              </a:spcAft>
            </a:pPr>
            <a:r>
              <a:rPr lang="en-US" sz="1800" b="1" dirty="0"/>
              <a:t>Team Members:</a:t>
            </a:r>
          </a:p>
          <a:p>
            <a:pPr lvl="1">
              <a:spcAft>
                <a:spcPts val="200"/>
              </a:spcAft>
            </a:pPr>
            <a:r>
              <a:rPr lang="en-US" dirty="0" smtClean="0"/>
              <a:t>Lauren </a:t>
            </a:r>
            <a:r>
              <a:rPr lang="en-US" dirty="0" err="1" smtClean="0"/>
              <a:t>Dicristofaro</a:t>
            </a:r>
            <a:endParaRPr lang="en-US" dirty="0" smtClean="0"/>
          </a:p>
          <a:p>
            <a:pPr lvl="1">
              <a:spcAft>
                <a:spcPts val="200"/>
              </a:spcAft>
            </a:pPr>
            <a:r>
              <a:rPr lang="en-US" dirty="0" smtClean="0"/>
              <a:t>Vishal Patel</a:t>
            </a:r>
          </a:p>
          <a:p>
            <a:pPr lvl="1">
              <a:spcAft>
                <a:spcPts val="200"/>
              </a:spcAft>
            </a:pPr>
            <a:r>
              <a:rPr lang="en-US" dirty="0" err="1" smtClean="0"/>
              <a:t>Abdulkarim</a:t>
            </a:r>
            <a:r>
              <a:rPr lang="en-US" dirty="0" smtClean="0"/>
              <a:t> Egal</a:t>
            </a:r>
          </a:p>
          <a:p>
            <a:pPr marL="457200" lvl="1" indent="0">
              <a:spcAft>
                <a:spcPts val="200"/>
              </a:spcAft>
              <a:buNone/>
            </a:pPr>
            <a:endParaRPr lang="en-US" dirty="0"/>
          </a:p>
          <a:p>
            <a:pPr>
              <a:spcAft>
                <a:spcPts val="200"/>
              </a:spcAft>
            </a:pPr>
            <a:r>
              <a:rPr lang="en-US" sz="1800" b="1" dirty="0" smtClean="0"/>
              <a:t>Rationale Management</a:t>
            </a:r>
          </a:p>
          <a:p>
            <a:pPr lvl="1">
              <a:spcAft>
                <a:spcPts val="200"/>
              </a:spcAft>
            </a:pPr>
            <a:r>
              <a:rPr lang="en-US" dirty="0"/>
              <a:t>Rationale Management is used to capture the motivation behind a decision including the Issues, Alternatives, Criteria, and Argumentation</a:t>
            </a:r>
            <a:r>
              <a:rPr lang="en-US" dirty="0" smtClean="0"/>
              <a:t>.</a:t>
            </a:r>
            <a:endParaRPr lang="en-US" b="1" dirty="0" smtClean="0"/>
          </a:p>
          <a:p>
            <a:pPr lvl="1">
              <a:spcAft>
                <a:spcPts val="200"/>
              </a:spcAft>
            </a:pPr>
            <a:r>
              <a:rPr lang="en-US" dirty="0" smtClean="0"/>
              <a:t>CLUBUML </a:t>
            </a:r>
            <a:r>
              <a:rPr lang="en-US" dirty="0"/>
              <a:t>aims at capturing, representing, and maintaining records about why developers have made the decisions they have </a:t>
            </a:r>
            <a:r>
              <a:rPr lang="en-US" dirty="0" smtClean="0"/>
              <a:t>on a Diagram. </a:t>
            </a:r>
          </a:p>
          <a:p>
            <a:pPr lvl="1">
              <a:spcAft>
                <a:spcPts val="200"/>
              </a:spcAft>
            </a:pPr>
            <a:r>
              <a:rPr lang="en-US" dirty="0" smtClean="0"/>
              <a:t>Rationale parameters includes the following:</a:t>
            </a:r>
          </a:p>
          <a:p>
            <a:pPr lvl="2">
              <a:spcAft>
                <a:spcPts val="200"/>
              </a:spcAft>
            </a:pPr>
            <a:r>
              <a:rPr lang="en-US" sz="1800" dirty="0" smtClean="0"/>
              <a:t>Summary </a:t>
            </a:r>
            <a:r>
              <a:rPr lang="en-US" sz="1800" dirty="0"/>
              <a:t>of the rationale and argumentation involved in choosing that </a:t>
            </a:r>
            <a:r>
              <a:rPr lang="en-US" sz="1800" dirty="0" smtClean="0"/>
              <a:t>diagram</a:t>
            </a:r>
          </a:p>
          <a:p>
            <a:pPr lvl="2">
              <a:spcAft>
                <a:spcPts val="200"/>
              </a:spcAft>
            </a:pPr>
            <a:r>
              <a:rPr lang="en-US" sz="1800" dirty="0" smtClean="0"/>
              <a:t>the issues they have encountered or options </a:t>
            </a:r>
            <a:r>
              <a:rPr lang="en-US" sz="1800" dirty="0"/>
              <a:t>they investigated, </a:t>
            </a:r>
            <a:endParaRPr lang="en-US" sz="1800" dirty="0" smtClean="0"/>
          </a:p>
          <a:p>
            <a:pPr lvl="2">
              <a:spcAft>
                <a:spcPts val="200"/>
              </a:spcAft>
            </a:pPr>
            <a:r>
              <a:rPr lang="en-US" sz="1800" dirty="0" smtClean="0"/>
              <a:t>the criteria they </a:t>
            </a:r>
            <a:r>
              <a:rPr lang="en-US" sz="1800" dirty="0"/>
              <a:t>selected to evaluate </a:t>
            </a:r>
            <a:r>
              <a:rPr lang="en-US" sz="1800" dirty="0" smtClean="0"/>
              <a:t>options</a:t>
            </a:r>
          </a:p>
          <a:p>
            <a:pPr lvl="1">
              <a:spcAft>
                <a:spcPts val="200"/>
              </a:spcAft>
            </a:pPr>
            <a:r>
              <a:rPr lang="en-US" dirty="0" smtClean="0"/>
              <a:t>CLUBUML Rationale Management provides ability to: </a:t>
            </a:r>
          </a:p>
          <a:p>
            <a:pPr lvl="2">
              <a:spcAft>
                <a:spcPts val="200"/>
              </a:spcAft>
            </a:pPr>
            <a:r>
              <a:rPr lang="en-US" sz="1800" dirty="0" smtClean="0"/>
              <a:t>Promote a Diagram as preferred </a:t>
            </a:r>
            <a:r>
              <a:rPr lang="en-US" sz="1800" dirty="0"/>
              <a:t>as the </a:t>
            </a:r>
            <a:r>
              <a:rPr lang="en-US" sz="1800" dirty="0" smtClean="0"/>
              <a:t>choice </a:t>
            </a:r>
            <a:r>
              <a:rPr lang="en-US" sz="1800" dirty="0"/>
              <a:t>to describe a design or requirements.</a:t>
            </a:r>
          </a:p>
          <a:p>
            <a:pPr lvl="2">
              <a:spcAft>
                <a:spcPts val="200"/>
              </a:spcAft>
            </a:pPr>
            <a:r>
              <a:rPr lang="en-US" sz="1800" dirty="0" smtClean="0"/>
              <a:t>capture </a:t>
            </a:r>
            <a:r>
              <a:rPr lang="en-US" sz="1800" dirty="0"/>
              <a:t>the </a:t>
            </a:r>
            <a:r>
              <a:rPr lang="en-US" sz="1800" dirty="0" smtClean="0"/>
              <a:t>rational </a:t>
            </a:r>
            <a:r>
              <a:rPr lang="en-US" sz="1800" dirty="0"/>
              <a:t>behind </a:t>
            </a:r>
            <a:r>
              <a:rPr lang="en-US" sz="1800" dirty="0" smtClean="0"/>
              <a:t>promoting the diagram such as </a:t>
            </a:r>
            <a:r>
              <a:rPr lang="en-US" sz="1800" dirty="0"/>
              <a:t>the Issues, Alternatives, Criteria, and </a:t>
            </a:r>
            <a:r>
              <a:rPr lang="en-US" sz="1800" dirty="0" smtClean="0"/>
              <a:t>Argumentation.</a:t>
            </a:r>
          </a:p>
          <a:p>
            <a:pPr lvl="2">
              <a:spcAft>
                <a:spcPts val="200"/>
              </a:spcAft>
            </a:pPr>
            <a:r>
              <a:rPr lang="en-US" sz="1800" dirty="0" smtClean="0"/>
              <a:t>Ability to view, edit and update historical rationale parameters</a:t>
            </a:r>
          </a:p>
          <a:p>
            <a:pPr lvl="2">
              <a:spcAft>
                <a:spcPts val="200"/>
              </a:spcAft>
            </a:pPr>
            <a:r>
              <a:rPr lang="en-US" sz="1800" dirty="0" smtClean="0"/>
              <a:t>decide </a:t>
            </a:r>
            <a:r>
              <a:rPr lang="en-US" sz="1800" dirty="0"/>
              <a:t>a Diagram as the ground truth that will reflect current development goals and </a:t>
            </a:r>
            <a:r>
              <a:rPr lang="en-US" sz="1800" dirty="0" smtClean="0"/>
              <a:t>intensions</a:t>
            </a:r>
          </a:p>
        </p:txBody>
      </p:sp>
    </p:spTree>
    <p:extLst>
      <p:ext uri="{BB962C8B-B14F-4D97-AF65-F5344CB8AC3E}">
        <p14:creationId xmlns:p14="http://schemas.microsoft.com/office/powerpoint/2010/main" val="2927287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Team Rationale Overview</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pPr lvl="1"/>
            <a:r>
              <a:rPr lang="en-US" b="1" dirty="0" smtClean="0"/>
              <a:t>UP Front Requirements</a:t>
            </a:r>
            <a:r>
              <a:rPr lang="en-US" b="1" dirty="0"/>
              <a:t>:</a:t>
            </a:r>
          </a:p>
          <a:p>
            <a:pPr lvl="2"/>
            <a:r>
              <a:rPr lang="en-US" sz="1800" dirty="0"/>
              <a:t>Create Design </a:t>
            </a:r>
            <a:r>
              <a:rPr lang="en-US" sz="1800" dirty="0" smtClean="0"/>
              <a:t>Documents</a:t>
            </a:r>
            <a:endParaRPr lang="en-US" sz="1800" dirty="0"/>
          </a:p>
          <a:p>
            <a:pPr lvl="2"/>
            <a:r>
              <a:rPr lang="en-US" sz="1800" dirty="0"/>
              <a:t>Design Database schema </a:t>
            </a:r>
            <a:endParaRPr lang="en-US" sz="1800" dirty="0" smtClean="0"/>
          </a:p>
          <a:p>
            <a:pPr lvl="1"/>
            <a:r>
              <a:rPr lang="en-US" b="1" dirty="0" smtClean="0"/>
              <a:t>Efforts</a:t>
            </a:r>
            <a:r>
              <a:rPr lang="en-US" b="1" dirty="0"/>
              <a:t>:</a:t>
            </a:r>
          </a:p>
          <a:p>
            <a:pPr lvl="2"/>
            <a:r>
              <a:rPr lang="en-US" sz="1800" dirty="0"/>
              <a:t>User Interface (UI) integration with the Promote Servlet </a:t>
            </a:r>
            <a:r>
              <a:rPr lang="en-US" sz="1800" dirty="0" smtClean="0"/>
              <a:t>and</a:t>
            </a:r>
          </a:p>
          <a:p>
            <a:pPr marL="741363" lvl="2" indent="0">
              <a:buNone/>
            </a:pPr>
            <a:r>
              <a:rPr lang="en-US" sz="1800" dirty="0" smtClean="0"/>
              <a:t> </a:t>
            </a:r>
            <a:r>
              <a:rPr lang="en-US" sz="1800" dirty="0"/>
              <a:t>Display Servlet</a:t>
            </a:r>
          </a:p>
          <a:p>
            <a:pPr lvl="2"/>
            <a:r>
              <a:rPr lang="en-US" sz="1800" dirty="0"/>
              <a:t>C</a:t>
            </a:r>
            <a:r>
              <a:rPr lang="en-US" sz="1800" dirty="0" smtClean="0"/>
              <a:t>reate </a:t>
            </a:r>
            <a:r>
              <a:rPr lang="en-US" sz="1800" dirty="0"/>
              <a:t>database schema (design it &amp; create it)</a:t>
            </a:r>
          </a:p>
          <a:p>
            <a:pPr lvl="2"/>
            <a:r>
              <a:rPr lang="en-US" sz="1800" dirty="0"/>
              <a:t>C</a:t>
            </a:r>
            <a:r>
              <a:rPr lang="en-US" sz="1800" dirty="0" smtClean="0"/>
              <a:t>reate </a:t>
            </a:r>
            <a:r>
              <a:rPr lang="en-US" sz="1800" dirty="0"/>
              <a:t>Data Access Objects</a:t>
            </a:r>
          </a:p>
          <a:p>
            <a:pPr lvl="2"/>
            <a:r>
              <a:rPr lang="en-US" sz="1800" dirty="0"/>
              <a:t>Create and execute integration and regression Test Plans</a:t>
            </a:r>
          </a:p>
          <a:p>
            <a:pPr lvl="2"/>
            <a:r>
              <a:rPr lang="en-US" sz="1800" dirty="0"/>
              <a:t>Create Class Diagram</a:t>
            </a:r>
          </a:p>
          <a:p>
            <a:pPr lvl="2"/>
            <a:r>
              <a:rPr lang="en-US" sz="1800" dirty="0"/>
              <a:t>Integrate with the Baseline CLUBUML </a:t>
            </a:r>
            <a:r>
              <a:rPr lang="en-US" sz="1800" dirty="0" smtClean="0"/>
              <a:t>Code</a:t>
            </a:r>
            <a:endParaRPr lang="en-US" sz="1800" dirty="0"/>
          </a:p>
        </p:txBody>
      </p:sp>
    </p:spTree>
    <p:extLst>
      <p:ext uri="{BB962C8B-B14F-4D97-AF65-F5344CB8AC3E}">
        <p14:creationId xmlns:p14="http://schemas.microsoft.com/office/powerpoint/2010/main" val="291066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Effort</a:t>
            </a:r>
            <a:endParaRPr lang="en-US" dirty="0"/>
          </a:p>
        </p:txBody>
      </p:sp>
      <p:sp>
        <p:nvSpPr>
          <p:cNvPr id="3" name="Content Placeholder 2"/>
          <p:cNvSpPr>
            <a:spLocks noGrp="1"/>
          </p:cNvSpPr>
          <p:nvPr>
            <p:ph idx="1"/>
          </p:nvPr>
        </p:nvSpPr>
        <p:spPr/>
        <p:txBody>
          <a:bodyPr>
            <a:normAutofit/>
          </a:bodyPr>
          <a:lstStyle/>
          <a:p>
            <a:r>
              <a:rPr lang="en-US" sz="1800" dirty="0"/>
              <a:t>Story 15774 = Create RM Dialog</a:t>
            </a:r>
          </a:p>
          <a:p>
            <a:r>
              <a:rPr lang="en-US" sz="1800" dirty="0"/>
              <a:t>Story 19888 = Expand Rationale Functionality</a:t>
            </a:r>
          </a:p>
          <a:p>
            <a:r>
              <a:rPr lang="en-US" sz="1800" dirty="0"/>
              <a:t>Story 23869 = RM2 Initial </a:t>
            </a:r>
            <a:r>
              <a:rPr lang="en-US" sz="1800" dirty="0" smtClean="0"/>
              <a:t>Functionality</a:t>
            </a:r>
          </a:p>
          <a:p>
            <a:r>
              <a:rPr lang="en-US" sz="1800" dirty="0"/>
              <a:t>Story 19889 </a:t>
            </a:r>
            <a:r>
              <a:rPr lang="en-US" sz="1800" dirty="0" smtClean="0"/>
              <a:t>= Database Modernization</a:t>
            </a:r>
            <a:endParaRPr lang="en-US" sz="1800" dirty="0"/>
          </a:p>
        </p:txBody>
      </p:sp>
    </p:spTree>
    <p:extLst>
      <p:ext uri="{BB962C8B-B14F-4D97-AF65-F5344CB8AC3E}">
        <p14:creationId xmlns:p14="http://schemas.microsoft.com/office/powerpoint/2010/main" val="9449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Roadblocks/Challenges</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t>Road Blocks:</a:t>
            </a:r>
          </a:p>
          <a:p>
            <a:r>
              <a:rPr lang="en-US" sz="1800" dirty="0" smtClean="0"/>
              <a:t>Learning Curve/knowledge gap on the following technologies/tools:</a:t>
            </a:r>
          </a:p>
          <a:p>
            <a:pPr lvl="1"/>
            <a:r>
              <a:rPr lang="en-US" dirty="0" smtClean="0"/>
              <a:t>JavaScript, CSS, </a:t>
            </a:r>
          </a:p>
          <a:p>
            <a:pPr lvl="1"/>
            <a:r>
              <a:rPr lang="en-US" dirty="0" err="1" smtClean="0"/>
              <a:t>Git</a:t>
            </a:r>
            <a:r>
              <a:rPr lang="en-US" dirty="0" smtClean="0"/>
              <a:t> </a:t>
            </a:r>
          </a:p>
          <a:p>
            <a:pPr lvl="1"/>
            <a:r>
              <a:rPr lang="en-US" dirty="0" smtClean="0"/>
              <a:t>Papyrus (Creating Class Diagrams)</a:t>
            </a:r>
          </a:p>
          <a:p>
            <a:r>
              <a:rPr lang="en-US" sz="1800" dirty="0" smtClean="0"/>
              <a:t>Lack of documentation on how the </a:t>
            </a:r>
            <a:r>
              <a:rPr lang="en-US" sz="1800" dirty="0" err="1" smtClean="0"/>
              <a:t>javascript</a:t>
            </a:r>
            <a:r>
              <a:rPr lang="en-US" sz="1800" dirty="0" smtClean="0"/>
              <a:t> and </a:t>
            </a:r>
            <a:r>
              <a:rPr lang="en-US" sz="1800" dirty="0" err="1" smtClean="0"/>
              <a:t>css</a:t>
            </a:r>
            <a:r>
              <a:rPr lang="en-US" sz="1800" dirty="0" smtClean="0"/>
              <a:t> files interacted with different servlets and Java Code.</a:t>
            </a:r>
          </a:p>
          <a:p>
            <a:r>
              <a:rPr lang="en-US" sz="1800" dirty="0" smtClean="0"/>
              <a:t>Lack of centralized </a:t>
            </a:r>
            <a:r>
              <a:rPr lang="en-US" sz="1800" dirty="0" err="1" smtClean="0"/>
              <a:t>css</a:t>
            </a:r>
            <a:r>
              <a:rPr lang="en-US" sz="1800" dirty="0" smtClean="0"/>
              <a:t> lead to difficulties in formatting HTML pages and deploying the correct syntax for the UI.</a:t>
            </a:r>
          </a:p>
          <a:p>
            <a:endParaRPr lang="en-US" sz="1800" dirty="0" smtClean="0"/>
          </a:p>
        </p:txBody>
      </p:sp>
    </p:spTree>
    <p:extLst>
      <p:ext uri="{BB962C8B-B14F-4D97-AF65-F5344CB8AC3E}">
        <p14:creationId xmlns:p14="http://schemas.microsoft.com/office/powerpoint/2010/main" val="329699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to Customer</a:t>
            </a:r>
            <a:endParaRPr lang="en-US" dirty="0"/>
          </a:p>
        </p:txBody>
      </p:sp>
      <p:sp>
        <p:nvSpPr>
          <p:cNvPr id="3" name="Content Placeholder 2"/>
          <p:cNvSpPr>
            <a:spLocks noGrp="1"/>
          </p:cNvSpPr>
          <p:nvPr>
            <p:ph idx="1"/>
          </p:nvPr>
        </p:nvSpPr>
        <p:spPr/>
        <p:txBody>
          <a:bodyPr/>
          <a:lstStyle/>
          <a:p>
            <a:r>
              <a:rPr lang="en-US" dirty="0" smtClean="0"/>
              <a:t>CLUBUML Rationale Management</a:t>
            </a:r>
          </a:p>
          <a:p>
            <a:pPr lvl="1"/>
            <a:r>
              <a:rPr lang="en-US" dirty="0" smtClean="0"/>
              <a:t>Ability</a:t>
            </a:r>
            <a:r>
              <a:rPr lang="en-US" dirty="0"/>
              <a:t> for a user to document the rationale behind the promotions they make about UML diagrams</a:t>
            </a:r>
            <a:r>
              <a:rPr lang="en-US" dirty="0" smtClean="0"/>
              <a:t>.</a:t>
            </a:r>
          </a:p>
          <a:p>
            <a:pPr marL="457200" lvl="1" indent="0">
              <a:buNone/>
            </a:pPr>
            <a:endParaRPr lang="en-US" dirty="0" smtClean="0"/>
          </a:p>
          <a:p>
            <a:pPr lvl="1"/>
            <a:r>
              <a:rPr lang="en-US" dirty="0" smtClean="0"/>
              <a:t>Ability to </a:t>
            </a:r>
            <a:r>
              <a:rPr lang="en-US" dirty="0"/>
              <a:t>create a decision entity that represents the ground truth </a:t>
            </a:r>
            <a:r>
              <a:rPr lang="en-US" dirty="0" smtClean="0"/>
              <a:t>diagram.</a:t>
            </a:r>
            <a:endParaRPr lang="en-US" dirty="0"/>
          </a:p>
        </p:txBody>
      </p:sp>
    </p:spTree>
    <p:extLst>
      <p:ext uri="{BB962C8B-B14F-4D97-AF65-F5344CB8AC3E}">
        <p14:creationId xmlns:p14="http://schemas.microsoft.com/office/powerpoint/2010/main" val="2245975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Learned</a:t>
            </a:r>
            <a:endParaRPr lang="en-US" dirty="0"/>
          </a:p>
        </p:txBody>
      </p:sp>
      <p:sp>
        <p:nvSpPr>
          <p:cNvPr id="3" name="Content Placeholder 2"/>
          <p:cNvSpPr>
            <a:spLocks noGrp="1"/>
          </p:cNvSpPr>
          <p:nvPr>
            <p:ph idx="1"/>
          </p:nvPr>
        </p:nvSpPr>
        <p:spPr/>
        <p:txBody>
          <a:bodyPr>
            <a:normAutofit/>
          </a:bodyPr>
          <a:lstStyle/>
          <a:p>
            <a:r>
              <a:rPr lang="en-US" dirty="0" smtClean="0"/>
              <a:t>Creating Design Documents.</a:t>
            </a:r>
          </a:p>
          <a:p>
            <a:r>
              <a:rPr lang="en-US" dirty="0" smtClean="0"/>
              <a:t>Agile Deployment</a:t>
            </a:r>
          </a:p>
          <a:p>
            <a:pPr lvl="1"/>
            <a:r>
              <a:rPr lang="en-US" dirty="0" smtClean="0"/>
              <a:t>Taking user stories and breaking it manageable tasks.</a:t>
            </a:r>
          </a:p>
          <a:p>
            <a:pPr lvl="1"/>
            <a:r>
              <a:rPr lang="en-US" dirty="0" smtClean="0"/>
              <a:t>Discussing </a:t>
            </a:r>
            <a:r>
              <a:rPr lang="en-US" dirty="0"/>
              <a:t>the tasks </a:t>
            </a:r>
            <a:r>
              <a:rPr lang="en-US" dirty="0" smtClean="0"/>
              <a:t>and estimating the time </a:t>
            </a:r>
            <a:r>
              <a:rPr lang="en-US" dirty="0"/>
              <a:t>required </a:t>
            </a:r>
            <a:r>
              <a:rPr lang="en-US" dirty="0" smtClean="0"/>
              <a:t>to finish task.</a:t>
            </a:r>
          </a:p>
          <a:p>
            <a:pPr lvl="1"/>
            <a:r>
              <a:rPr lang="en-US" dirty="0" smtClean="0"/>
              <a:t>Removing obstacles as a team.</a:t>
            </a:r>
            <a:endParaRPr lang="en-US" dirty="0"/>
          </a:p>
          <a:p>
            <a:r>
              <a:rPr lang="en-US" dirty="0" smtClean="0"/>
              <a:t>Collaboration</a:t>
            </a:r>
          </a:p>
          <a:p>
            <a:pPr lvl="1"/>
            <a:r>
              <a:rPr lang="en-US" dirty="0"/>
              <a:t>Working as a team</a:t>
            </a:r>
            <a:r>
              <a:rPr lang="en-US" dirty="0" smtClean="0"/>
              <a:t>.</a:t>
            </a:r>
            <a:endParaRPr lang="en-US" dirty="0"/>
          </a:p>
          <a:p>
            <a:pPr lvl="1"/>
            <a:endParaRPr lang="en-US" dirty="0"/>
          </a:p>
        </p:txBody>
      </p:sp>
    </p:spTree>
    <p:extLst>
      <p:ext uri="{BB962C8B-B14F-4D97-AF65-F5344CB8AC3E}">
        <p14:creationId xmlns:p14="http://schemas.microsoft.com/office/powerpoint/2010/main" val="1040919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E111-Theme">
  <a:themeElements>
    <a:clrScheme name="c2cbriefing 9">
      <a:dk1>
        <a:srgbClr val="000000"/>
      </a:dk1>
      <a:lt1>
        <a:srgbClr val="FFFFFF"/>
      </a:lt1>
      <a:dk2>
        <a:srgbClr val="221F72"/>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c2cbrief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2c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2c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2c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2c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2c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2c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2c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2c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2cbriefing 9">
        <a:dk1>
          <a:srgbClr val="000000"/>
        </a:dk1>
        <a:lt1>
          <a:srgbClr val="FFFFFF"/>
        </a:lt1>
        <a:dk2>
          <a:srgbClr val="221F72"/>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E111-Theme</Template>
  <TotalTime>5638</TotalTime>
  <Words>1422</Words>
  <Application>Microsoft Office PowerPoint</Application>
  <PresentationFormat>On-screen Show (4:3)</PresentationFormat>
  <Paragraphs>273</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E111-Theme</vt:lpstr>
      <vt:lpstr>ClubUML Spring 2014 Team</vt:lpstr>
      <vt:lpstr>Purpose</vt:lpstr>
      <vt:lpstr>Agenda</vt:lpstr>
      <vt:lpstr>Team Rationale Overview</vt:lpstr>
      <vt:lpstr>Team Rationale Overview</vt:lpstr>
      <vt:lpstr>Team Effort</vt:lpstr>
      <vt:lpstr>Roadblocks/Challenges</vt:lpstr>
      <vt:lpstr>Deliverables to Customer</vt:lpstr>
      <vt:lpstr>Concepts Learned</vt:lpstr>
      <vt:lpstr>Final Thought</vt:lpstr>
      <vt:lpstr>Navigation/GUI/Systems Overview</vt:lpstr>
      <vt:lpstr>Team Efforts</vt:lpstr>
      <vt:lpstr>Roadblocks/Challenges</vt:lpstr>
      <vt:lpstr>Deliverables to Customer</vt:lpstr>
      <vt:lpstr>Concepts Learned</vt:lpstr>
      <vt:lpstr>Final Thought</vt:lpstr>
      <vt:lpstr>Validation Overview</vt:lpstr>
      <vt:lpstr>Team Effort</vt:lpstr>
      <vt:lpstr>Roadblocks/Challenges</vt:lpstr>
      <vt:lpstr>Deliverables to Customer</vt:lpstr>
      <vt:lpstr>Concepts Learned</vt:lpstr>
      <vt:lpstr>Final Thought</vt:lpstr>
      <vt:lpstr>Use Case Diagram Team Overview</vt:lpstr>
      <vt:lpstr>Use Case Diagram Team Overview</vt:lpstr>
      <vt:lpstr>Team Effort</vt:lpstr>
      <vt:lpstr>Roadblocks/Challenges</vt:lpstr>
      <vt:lpstr>Deliverables to Customer</vt:lpstr>
      <vt:lpstr>Concepts Learned</vt:lpstr>
      <vt:lpstr>Final Thought</vt:lpstr>
      <vt:lpstr>Integration and Regression Testing  Overview</vt:lpstr>
      <vt:lpstr>PowerPoint Presentation</vt:lpstr>
      <vt:lpstr>Roadblocks/Challenges</vt:lpstr>
      <vt:lpstr>Deliverables to Customer</vt:lpstr>
      <vt:lpstr>Concepts Learned</vt:lpstr>
      <vt:lpstr>Final Thought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E111 New Staff</dc:title>
  <dc:subject>Orientation</dc:subject>
  <dc:creator>Cliff Baker</dc:creator>
  <cp:keywords>Orientation</cp:keywords>
  <cp:lastModifiedBy>Cashavelly, Thomas R</cp:lastModifiedBy>
  <cp:revision>456</cp:revision>
  <cp:lastPrinted>2011-03-11T14:03:08Z</cp:lastPrinted>
  <dcterms:created xsi:type="dcterms:W3CDTF">2006-08-16T00:00:00Z</dcterms:created>
  <dcterms:modified xsi:type="dcterms:W3CDTF">2014-04-16T21:35:54Z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