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8" r:id="rId4"/>
    <p:sldId id="260" r:id="rId5"/>
    <p:sldId id="266" r:id="rId6"/>
    <p:sldId id="262" r:id="rId7"/>
    <p:sldId id="263" r:id="rId8"/>
    <p:sldId id="267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99661-4B39-6A46-BF0D-5329E5798749}" v="20" dt="2024-12-02T20:26:23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1"/>
    <p:restoredTop sz="94637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esh Mahial" userId="edb986b8014e5771" providerId="LiveId" clId="{23499661-4B39-6A46-BF0D-5329E5798749}"/>
    <pc:docChg chg="modSld">
      <pc:chgData name="Limesh Mahial" userId="edb986b8014e5771" providerId="LiveId" clId="{23499661-4B39-6A46-BF0D-5329E5798749}" dt="2024-12-02T20:26:23.351" v="19" actId="20577"/>
      <pc:docMkLst>
        <pc:docMk/>
      </pc:docMkLst>
      <pc:sldChg chg="modSp">
        <pc:chgData name="Limesh Mahial" userId="edb986b8014e5771" providerId="LiveId" clId="{23499661-4B39-6A46-BF0D-5329E5798749}" dt="2024-12-02T20:26:23.351" v="19" actId="20577"/>
        <pc:sldMkLst>
          <pc:docMk/>
          <pc:sldMk cId="214197993" sldId="256"/>
        </pc:sldMkLst>
        <pc:spChg chg="mod">
          <ac:chgData name="Limesh Mahial" userId="edb986b8014e5771" providerId="LiveId" clId="{23499661-4B39-6A46-BF0D-5329E5798749}" dt="2024-12-02T20:26:23.351" v="19" actId="20577"/>
          <ac:spMkLst>
            <pc:docMk/>
            <pc:sldMk cId="214197993" sldId="256"/>
            <ac:spMk id="2" creationId="{F9EBC7BF-64BD-A96C-F8CD-5FD1895C06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32-6C44-8660-8018D6FD8B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Mumbai</c:v>
                </c:pt>
                <c:pt idx="1">
                  <c:v>Chennai</c:v>
                </c:pt>
                <c:pt idx="2">
                  <c:v>Bengaluru</c:v>
                </c:pt>
                <c:pt idx="3">
                  <c:v>Delhi NCR</c:v>
                </c:pt>
                <c:pt idx="4">
                  <c:v>Hyderabad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">
                  <c:v>1078</c:v>
                </c:pt>
                <c:pt idx="1">
                  <c:v>834</c:v>
                </c:pt>
                <c:pt idx="2">
                  <c:v>751</c:v>
                </c:pt>
                <c:pt idx="3">
                  <c:v>744</c:v>
                </c:pt>
                <c:pt idx="4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2-6C44-8660-8018D6FD8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369140496"/>
        <c:axId val="1323077904"/>
      </c:barChart>
      <c:catAx>
        <c:axId val="136914049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077904"/>
        <c:crosses val="autoZero"/>
        <c:auto val="1"/>
        <c:lblAlgn val="ctr"/>
        <c:lblOffset val="100"/>
        <c:noMultiLvlLbl val="0"/>
      </c:catAx>
      <c:valAx>
        <c:axId val="1323077904"/>
        <c:scaling>
          <c:orientation val="minMax"/>
        </c:scaling>
        <c:delete val="1"/>
        <c:axPos val="r"/>
        <c:numFmt formatCode="#,##0" sourceLinked="1"/>
        <c:majorTickMark val="none"/>
        <c:minorTickMark val="none"/>
        <c:tickLblPos val="nextTo"/>
        <c:crossAx val="136914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A513B4-7004-0024-9165-6563972B9E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17CBD-C428-50EB-3317-E7751CA43D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47E6-C2FF-B541-B9E2-23274E38F32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94762-F409-E94C-4DDC-9AFEA04F4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32EE-BEB3-41DF-5FED-E6A3BAEE0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E5FEC-AA21-A742-8819-13A1ECFA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3FA96-47DA-D148-B8B3-B559A3B615A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9939-9083-B441-9E09-17878F64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78DC-E5FA-4528-90F0-BC77BD66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8FD5-6004-8650-5237-61CEC70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DF81D-FAD3-5A28-6525-4786A2EF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E59FD-B123-0374-895B-6FC8EC7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MITRON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099"/>
            <a:ext cx="10515600" cy="777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Avenir Black" panose="02000503020000020003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blue logo with text&#10;&#10;Description automatically generated">
            <a:extLst>
              <a:ext uri="{FF2B5EF4-FFF2-40B4-BE49-F238E27FC236}">
                <a16:creationId xmlns:a16="http://schemas.microsoft.com/office/drawing/2014/main" id="{3EAC8964-EFAF-8BC2-FB33-1C46F5F44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923" y="6356350"/>
            <a:ext cx="960877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2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2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021B54-C904-BFE6-A0EF-A2EB187BC56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9688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7D061F-4B35-FB8B-03ED-7B46885DFBD7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00000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blue logo with text&#10;&#10;Description automatically generated">
            <a:extLst>
              <a:ext uri="{FF2B5EF4-FFF2-40B4-BE49-F238E27FC236}">
                <a16:creationId xmlns:a16="http://schemas.microsoft.com/office/drawing/2014/main" id="{B8DC3849-EF1B-D186-7E69-85BEA727426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92923" y="6356350"/>
            <a:ext cx="960877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6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BC7BF-64BD-A96C-F8CD-5FD1895C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663" y="1259958"/>
            <a:ext cx="3780430" cy="2481727"/>
          </a:xfrm>
        </p:spPr>
        <p:txBody>
          <a:bodyPr anchor="b">
            <a:normAutofit/>
          </a:bodyPr>
          <a:lstStyle/>
          <a:p>
            <a:r>
              <a:rPr lang="en-US" sz="3200" b="1" dirty="0" err="1">
                <a:solidFill>
                  <a:schemeClr val="bg1">
                    <a:alpha val="60000"/>
                  </a:schemeClr>
                </a:solidFill>
              </a:rPr>
              <a:t>Mitron</a:t>
            </a:r>
            <a:r>
              <a:rPr lang="en-US" sz="3200" b="1" dirty="0">
                <a:solidFill>
                  <a:schemeClr val="bg1">
                    <a:alpha val="60000"/>
                  </a:schemeClr>
                </a:solidFill>
              </a:rPr>
              <a:t> Bank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DCD4D-0D43-5E50-C072-B731A85F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179" y="4062037"/>
            <a:ext cx="3083442" cy="1536006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Presented by: Limesh Mahial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C074D3D1-D241-50DF-E0E0-A4CE63158E1F}"/>
              </a:ext>
            </a:extLst>
          </p:cNvPr>
          <p:cNvSpPr txBox="1">
            <a:spLocks/>
          </p:cNvSpPr>
          <p:nvPr/>
        </p:nvSpPr>
        <p:spPr>
          <a:xfrm>
            <a:off x="5049011" y="6332537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accent1">
                  <a:lumMod val="60000"/>
                  <a:lumOff val="40000"/>
                  <a:alpha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1E7D5-5C5C-D698-40E5-8ADB161DB18E}"/>
              </a:ext>
            </a:extLst>
          </p:cNvPr>
          <p:cNvSpPr/>
          <p:nvPr/>
        </p:nvSpPr>
        <p:spPr>
          <a:xfrm>
            <a:off x="6107502" y="685799"/>
            <a:ext cx="5410201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16" name="Picture 15" descr="A blue logo with text&#10;&#10;Description automatically generated">
            <a:extLst>
              <a:ext uri="{FF2B5EF4-FFF2-40B4-BE49-F238E27FC236}">
                <a16:creationId xmlns:a16="http://schemas.microsoft.com/office/drawing/2014/main" id="{B9FDF1D0-5779-80A2-2750-3C20A410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13" y="2520334"/>
            <a:ext cx="3780430" cy="20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2835C-9F6F-8CCF-0717-01C7D673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7D396E-21D9-EE2D-3E4D-158A9CD857F2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369491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E0E0E"/>
                </a:solidFill>
                <a:effectLst/>
              </a:rPr>
              <a:t>Top 10 Customers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0B4FC0-303B-456D-91D0-F518429028F3}"/>
              </a:ext>
            </a:extLst>
          </p:cNvPr>
          <p:cNvCxnSpPr>
            <a:cxnSpLocks/>
          </p:cNvCxnSpPr>
          <p:nvPr/>
        </p:nvCxnSpPr>
        <p:spPr>
          <a:xfrm>
            <a:off x="914400" y="2379944"/>
            <a:ext cx="48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14DBB2-52D8-73CF-AABF-75404E0A07BE}"/>
              </a:ext>
            </a:extLst>
          </p:cNvPr>
          <p:cNvCxnSpPr>
            <a:cxnSpLocks/>
          </p:cNvCxnSpPr>
          <p:nvPr/>
        </p:nvCxnSpPr>
        <p:spPr>
          <a:xfrm>
            <a:off x="6446721" y="2379944"/>
            <a:ext cx="48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36D490-8C58-07E1-C0ED-8C77ACD2489A}"/>
              </a:ext>
            </a:extLst>
          </p:cNvPr>
          <p:cNvSpPr txBox="1">
            <a:spLocks/>
          </p:cNvSpPr>
          <p:nvPr/>
        </p:nvSpPr>
        <p:spPr>
          <a:xfrm>
            <a:off x="6446721" y="1791227"/>
            <a:ext cx="4860000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E0E0E"/>
                </a:solidFill>
                <a:effectLst/>
              </a:rPr>
              <a:t>Bottom 10 Customers</a:t>
            </a:r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96F0D40-EEB1-9D7A-F7A8-E15B2DB60C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2" y="2661866"/>
            <a:ext cx="4968000" cy="2952000"/>
          </a:xfrm>
          <a:prstGeom prst="rect">
            <a:avLst/>
          </a:prstGeom>
        </p:spPr>
      </p:pic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A3BAD8D-E827-1E01-6C5E-45D10BD001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0" y="2623766"/>
            <a:ext cx="4968000" cy="2952000"/>
          </a:xfrm>
          <a:prstGeom prst="rect">
            <a:avLst/>
          </a:prstGeom>
        </p:spPr>
      </p:pic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3A500E03-20CC-58DE-23AB-79810C88A81B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DE6F9-2704-1098-BBE0-9C0A06C1C8A3}"/>
              </a:ext>
            </a:extLst>
          </p:cNvPr>
          <p:cNvSpPr txBox="1"/>
          <p:nvPr/>
        </p:nvSpPr>
        <p:spPr>
          <a:xfrm>
            <a:off x="830893" y="458353"/>
            <a:ext cx="1052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Top customers show significantly higher total spends and income utilization (up to 77%), with monthly spending averaging ₹44.7k–₹52.5k. In contrast, bottom customers have much lower spends and income utilization (as low as 14.29%), with average monthly spending ranging from ₹5.9k to ₹14.0k.</a:t>
            </a:r>
          </a:p>
        </p:txBody>
      </p:sp>
    </p:spTree>
    <p:extLst>
      <p:ext uri="{BB962C8B-B14F-4D97-AF65-F5344CB8AC3E}">
        <p14:creationId xmlns:p14="http://schemas.microsoft.com/office/powerpoint/2010/main" val="33109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85F992-A471-80DD-19B9-F76FD46EC8D3}"/>
              </a:ext>
            </a:extLst>
          </p:cNvPr>
          <p:cNvCxnSpPr>
            <a:cxnSpLocks/>
          </p:cNvCxnSpPr>
          <p:nvPr/>
        </p:nvCxnSpPr>
        <p:spPr>
          <a:xfrm>
            <a:off x="830893" y="1948144"/>
            <a:ext cx="56207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26CF2-12AD-D245-99D2-1E7461C71B9A}"/>
              </a:ext>
            </a:extLst>
          </p:cNvPr>
          <p:cNvCxnSpPr>
            <a:cxnSpLocks/>
          </p:cNvCxnSpPr>
          <p:nvPr/>
        </p:nvCxnSpPr>
        <p:spPr>
          <a:xfrm>
            <a:off x="6942020" y="1948144"/>
            <a:ext cx="44117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6AD8AE-9F7A-04B8-F07E-8FF59B54A1B7}"/>
              </a:ext>
            </a:extLst>
          </p:cNvPr>
          <p:cNvSpPr txBox="1"/>
          <p:nvPr/>
        </p:nvSpPr>
        <p:spPr>
          <a:xfrm>
            <a:off x="8561620" y="1517134"/>
            <a:ext cx="13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Key Insights</a:t>
            </a:r>
            <a:endParaRPr lang="en-CA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EE6A2-CD12-652D-3A44-BB7CC3D2737B}"/>
              </a:ext>
            </a:extLst>
          </p:cNvPr>
          <p:cNvSpPr txBox="1"/>
          <p:nvPr/>
        </p:nvSpPr>
        <p:spPr>
          <a:xfrm>
            <a:off x="6942020" y="2108993"/>
            <a:ext cx="4500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Mumbai</a:t>
            </a:r>
            <a:r>
              <a:rPr lang="en-CA" sz="12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Chennai</a:t>
            </a:r>
            <a:r>
              <a:rPr lang="en-CA" sz="1200" dirty="0">
                <a:solidFill>
                  <a:srgbClr val="0E0E0E"/>
                </a:solidFill>
                <a:effectLst/>
              </a:rPr>
              <a:t> dominate credit card usage, particularly among the 25-34 and 35-45 age groups.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Salaried</a:t>
            </a:r>
            <a:r>
              <a:rPr lang="en-CA" sz="1200" dirty="0">
                <a:solidFill>
                  <a:srgbClr val="0E0E0E"/>
                </a:solidFill>
                <a:effectLst/>
              </a:rPr>
              <a:t>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en-CA" sz="1200" dirty="0">
                <a:solidFill>
                  <a:srgbClr val="0E0E0E"/>
                </a:solidFill>
                <a:effectLst/>
              </a:rPr>
              <a:t>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200" dirty="0">
                <a:solidFill>
                  <a:srgbClr val="0E0E0E"/>
                </a:solidFill>
                <a:effectLst/>
              </a:rPr>
              <a:t> lead spending with ₹101.4M and show the highest income utilization (21.24%).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CA" sz="1200" dirty="0">
                <a:solidFill>
                  <a:srgbClr val="0E0E0E"/>
                </a:solidFill>
                <a:effectLst/>
              </a:rPr>
              <a:t>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Owners</a:t>
            </a:r>
            <a:r>
              <a:rPr lang="en-CA" sz="1200" dirty="0">
                <a:solidFill>
                  <a:srgbClr val="0E0E0E"/>
                </a:solidFill>
                <a:effectLst/>
              </a:rPr>
              <a:t> have higher-than-average spending (₹36M), representing a valuable high-income segment.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Government</a:t>
            </a:r>
            <a:r>
              <a:rPr lang="en-CA" sz="1200" dirty="0">
                <a:solidFill>
                  <a:srgbClr val="0E0E0E"/>
                </a:solidFill>
                <a:effectLst/>
              </a:rPr>
              <a:t>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200" dirty="0">
                <a:solidFill>
                  <a:srgbClr val="0E0E0E"/>
                </a:solidFill>
                <a:effectLst/>
              </a:rPr>
              <a:t> show high credit card utilization (43.56%) but low-income utilization (12.63%).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rgbClr val="0E0E0E"/>
                </a:solidFill>
                <a:effectLst/>
              </a:rPr>
              <a:t>The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25-34</a:t>
            </a:r>
            <a:r>
              <a:rPr lang="en-CA" sz="1200" dirty="0">
                <a:solidFill>
                  <a:srgbClr val="0E0E0E"/>
                </a:solidFill>
                <a:effectLst/>
              </a:rPr>
              <a:t> age group consistently leads in credit card payments across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</a:t>
            </a:r>
            <a:r>
              <a:rPr lang="en-CA" sz="1200" dirty="0">
                <a:solidFill>
                  <a:srgbClr val="0E0E0E"/>
                </a:solidFill>
                <a:effectLst/>
              </a:rPr>
              <a:t> and regions.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Bills</a:t>
            </a:r>
            <a:r>
              <a:rPr lang="en-CA" sz="1200" dirty="0">
                <a:solidFill>
                  <a:srgbClr val="0E0E0E"/>
                </a:solidFill>
                <a:effectLst/>
              </a:rPr>
              <a:t>,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Electronics</a:t>
            </a:r>
            <a:r>
              <a:rPr lang="en-CA" sz="1200" dirty="0">
                <a:solidFill>
                  <a:srgbClr val="0E0E0E"/>
                </a:solidFill>
                <a:effectLst/>
              </a:rPr>
              <a:t>, and Travel exhibit the highest credit card utilization (~44%).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Bills</a:t>
            </a:r>
            <a:r>
              <a:rPr lang="en-CA" sz="12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Groceries</a:t>
            </a:r>
            <a:r>
              <a:rPr lang="en-CA" sz="1200" dirty="0">
                <a:solidFill>
                  <a:srgbClr val="0E0E0E"/>
                </a:solidFill>
                <a:effectLst/>
              </a:rPr>
              <a:t> are high-spending categories for many users, especially the younger demographic.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75E96-39C6-DEC4-1089-DB05052754C0}"/>
              </a:ext>
            </a:extLst>
          </p:cNvPr>
          <p:cNvSpPr txBox="1"/>
          <p:nvPr/>
        </p:nvSpPr>
        <p:spPr>
          <a:xfrm>
            <a:off x="762000" y="2108993"/>
            <a:ext cx="582929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Roll out special introductory perks, like zero joining fees and bonus rewards, targeting users in high-usage cities like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Mumbai</a:t>
            </a:r>
            <a:r>
              <a:rPr lang="en-CA" sz="11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Chennai</a:t>
            </a:r>
            <a:r>
              <a:rPr lang="en-CA" sz="1100" dirty="0">
                <a:solidFill>
                  <a:srgbClr val="0E0E0E"/>
                </a:solidFill>
                <a:effectLst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1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Offer higher credit limits, loyalty rewards, and tech-focused perks like EMI options for electronic gadgets, targeting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Salaried</a:t>
            </a:r>
            <a:r>
              <a:rPr lang="en-CA" sz="1100" dirty="0">
                <a:solidFill>
                  <a:srgbClr val="0E0E0E"/>
                </a:solidFill>
                <a:effectLst/>
              </a:rPr>
              <a:t>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en-CA" sz="1100" dirty="0">
                <a:solidFill>
                  <a:srgbClr val="0E0E0E"/>
                </a:solidFill>
                <a:effectLst/>
              </a:rPr>
              <a:t>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Professionals</a:t>
            </a:r>
            <a:r>
              <a:rPr lang="en-CA" sz="1100" dirty="0">
                <a:solidFill>
                  <a:srgbClr val="0E0E0E"/>
                </a:solidFill>
                <a:effectLst/>
              </a:rPr>
              <a:t> with high spending power.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1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Introduce a premium credit card tier with lower interest rates on business-related purchases and high reward points for travel to cater to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CA" sz="1100" dirty="0">
                <a:solidFill>
                  <a:srgbClr val="0E0E0E"/>
                </a:solidFill>
                <a:effectLst/>
              </a:rPr>
              <a:t>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Owners</a:t>
            </a:r>
            <a:r>
              <a:rPr lang="en-CA" sz="1100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1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Highlight security features like fraud protection and insurance benefits for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Government</a:t>
            </a:r>
            <a:r>
              <a:rPr lang="en-CA" sz="1100" dirty="0">
                <a:solidFill>
                  <a:srgbClr val="0E0E0E"/>
                </a:solidFill>
                <a:effectLst/>
              </a:rPr>
              <a:t>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100" dirty="0">
                <a:solidFill>
                  <a:srgbClr val="0E0E0E"/>
                </a:solidFill>
                <a:effectLst/>
              </a:rPr>
              <a:t>, alongside rewards for bill payments and groceries to increase engagement.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1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Create youth-centric cashback offers for lifestyle expenses like dining, online shopping, and discounts on OTT platform subscriptions to attract the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25-34</a:t>
            </a:r>
            <a:r>
              <a:rPr lang="en-CA" sz="1100" dirty="0">
                <a:solidFill>
                  <a:srgbClr val="0E0E0E"/>
                </a:solidFill>
                <a:effectLst/>
              </a:rPr>
              <a:t>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CA" sz="1100" dirty="0">
                <a:solidFill>
                  <a:srgbClr val="0E0E0E"/>
                </a:solidFill>
                <a:effectLst/>
              </a:rPr>
              <a:t> group.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1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Develop targeted cashback and reward programs for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Bills</a:t>
            </a:r>
            <a:r>
              <a:rPr lang="en-CA" sz="1100" dirty="0">
                <a:solidFill>
                  <a:srgbClr val="0E0E0E"/>
                </a:solidFill>
                <a:effectLst/>
              </a:rPr>
              <a:t>,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Electronics</a:t>
            </a:r>
            <a:r>
              <a:rPr lang="en-CA" sz="1100" dirty="0">
                <a:solidFill>
                  <a:srgbClr val="0E0E0E"/>
                </a:solidFill>
                <a:effectLst/>
              </a:rPr>
              <a:t>, and Travel categories, partnering with airlines, electronics retailers, and travel agencies for exclusive deals.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1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100" dirty="0">
                <a:solidFill>
                  <a:srgbClr val="0E0E0E"/>
                </a:solidFill>
                <a:effectLst/>
              </a:rPr>
              <a:t>Collaborate with supermarkets, online grocery platforms, and utility providers to provide cashback deals and reward points for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Bills</a:t>
            </a:r>
            <a:r>
              <a:rPr lang="en-CA" sz="11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Grocery</a:t>
            </a:r>
            <a:r>
              <a:rPr lang="en-CA" sz="1100" dirty="0">
                <a:solidFill>
                  <a:srgbClr val="0E0E0E"/>
                </a:solidFill>
                <a:effectLst/>
              </a:rPr>
              <a:t> purchases, appealing to high-spending segments.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C94C0-337C-F216-DEFF-7451EE3B8F0E}"/>
              </a:ext>
            </a:extLst>
          </p:cNvPr>
          <p:cNvSpPr txBox="1"/>
          <p:nvPr/>
        </p:nvSpPr>
        <p:spPr>
          <a:xfrm>
            <a:off x="830893" y="712353"/>
            <a:ext cx="105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Key Highlights and Recommendations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D7C5B-40C0-4975-A6E4-529C1A73EF90}"/>
              </a:ext>
            </a:extLst>
          </p:cNvPr>
          <p:cNvSpPr txBox="1"/>
          <p:nvPr/>
        </p:nvSpPr>
        <p:spPr>
          <a:xfrm>
            <a:off x="2687869" y="1517134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E0E0E"/>
                </a:solidFill>
                <a:latin typeface=".AppleSystemUIFont"/>
              </a:rPr>
              <a:t>Recommendations</a:t>
            </a:r>
            <a:endParaRPr lang="en-CA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22" name="Footer Placeholder 9">
            <a:extLst>
              <a:ext uri="{FF2B5EF4-FFF2-40B4-BE49-F238E27FC236}">
                <a16:creationId xmlns:a16="http://schemas.microsoft.com/office/drawing/2014/main" id="{41333B4D-DF8A-0C78-830A-E9B8E35F1E4A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</p:spTree>
    <p:extLst>
      <p:ext uri="{BB962C8B-B14F-4D97-AF65-F5344CB8AC3E}">
        <p14:creationId xmlns:p14="http://schemas.microsoft.com/office/powerpoint/2010/main" val="18499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EEF-EBDD-51F6-4588-8C5AF2D3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164EA-6F34-7258-42DB-8D84B1243430}"/>
              </a:ext>
            </a:extLst>
          </p:cNvPr>
          <p:cNvSpPr txBox="1"/>
          <p:nvPr/>
        </p:nvSpPr>
        <p:spPr>
          <a:xfrm>
            <a:off x="6578600" y="1282700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E0E0E"/>
                </a:solidFill>
                <a:effectLst/>
              </a:rPr>
              <a:t>For further breakdown into additional details and L2-L3 analysis, which may uncover more insights, please explore the full report posted here:</a:t>
            </a:r>
          </a:p>
          <a:p>
            <a:br>
              <a:rPr lang="en-CA" sz="2400" dirty="0">
                <a:solidFill>
                  <a:srgbClr val="0E0E0E"/>
                </a:solidFill>
                <a:effectLst/>
              </a:rPr>
            </a:br>
            <a:endParaRPr lang="en-CA" sz="2400" dirty="0">
              <a:solidFill>
                <a:srgbClr val="0E0E0E"/>
              </a:solidFill>
              <a:effectLst/>
            </a:endParaRPr>
          </a:p>
          <a:p>
            <a:r>
              <a:rPr lang="en-CA" sz="2400" b="1" dirty="0">
                <a:solidFill>
                  <a:srgbClr val="0E0E0E"/>
                </a:solidFill>
                <a:effectLst/>
              </a:rPr>
              <a:t>[Insert Link or Location of Full Report]</a:t>
            </a:r>
            <a:endParaRPr lang="en-CA" sz="2400" dirty="0">
              <a:solidFill>
                <a:srgbClr val="0E0E0E"/>
              </a:solidFill>
              <a:effectLst/>
            </a:endParaRPr>
          </a:p>
          <a:p>
            <a:br>
              <a:rPr lang="en-CA" sz="2400" dirty="0">
                <a:solidFill>
                  <a:srgbClr val="0E0E0E"/>
                </a:solidFill>
                <a:effectLst/>
              </a:rPr>
            </a:br>
            <a:endParaRPr lang="en-CA" sz="2400" dirty="0">
              <a:solidFill>
                <a:srgbClr val="0E0E0E"/>
              </a:solidFill>
              <a:effectLst/>
            </a:endParaRPr>
          </a:p>
          <a:p>
            <a:r>
              <a:rPr lang="en-CA" sz="2400" dirty="0">
                <a:solidFill>
                  <a:srgbClr val="0E0E0E"/>
                </a:solidFill>
                <a:effectLst/>
              </a:rPr>
              <a:t>Feel free to explore and provide your suggestions and recommendations.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9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6D93AC-D867-1BF1-3A2D-7CB3C25518EA}"/>
              </a:ext>
            </a:extLst>
          </p:cNvPr>
          <p:cNvSpPr txBox="1"/>
          <p:nvPr/>
        </p:nvSpPr>
        <p:spPr>
          <a:xfrm>
            <a:off x="830893" y="4202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/>
                <a:latin typeface="Avenir Medium" panose="02000503020000020003" pitchFamily="2" charset="0"/>
              </a:rPr>
              <a:t>Problem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02E7FF-A4BF-A774-6B54-414D3C7DF1D3}"/>
              </a:ext>
            </a:extLst>
          </p:cNvPr>
          <p:cNvCxnSpPr>
            <a:cxnSpLocks/>
          </p:cNvCxnSpPr>
          <p:nvPr/>
        </p:nvCxnSpPr>
        <p:spPr>
          <a:xfrm>
            <a:off x="952500" y="2379945"/>
            <a:ext cx="5143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3C982E9-91B4-C9C6-B423-E5E8A8FB86F6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369491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Problem Statement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47A004-715A-C6F2-E38C-21254ED4EBDD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16219AB-5823-6689-374F-8B9ED2C2CEC8}"/>
              </a:ext>
            </a:extLst>
          </p:cNvPr>
          <p:cNvSpPr txBox="1">
            <a:spLocks/>
          </p:cNvSpPr>
          <p:nvPr/>
        </p:nvSpPr>
        <p:spPr>
          <a:xfrm>
            <a:off x="7991605" y="1991639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Actions Expected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E26EC3-413D-339B-58DA-844CAA89E2EF}"/>
              </a:ext>
            </a:extLst>
          </p:cNvPr>
          <p:cNvCxnSpPr>
            <a:cxnSpLocks/>
          </p:cNvCxnSpPr>
          <p:nvPr/>
        </p:nvCxnSpPr>
        <p:spPr>
          <a:xfrm>
            <a:off x="7145221" y="49961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E6DC5BB-A907-DD4E-0653-1B1E5C2C3950}"/>
              </a:ext>
            </a:extLst>
          </p:cNvPr>
          <p:cNvSpPr txBox="1">
            <a:spLocks/>
          </p:cNvSpPr>
          <p:nvPr/>
        </p:nvSpPr>
        <p:spPr>
          <a:xfrm>
            <a:off x="7962086" y="4597926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Outcome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6DFE6-4783-09A8-86C3-834E3D4D2F8D}"/>
              </a:ext>
            </a:extLst>
          </p:cNvPr>
          <p:cNvSpPr txBox="1"/>
          <p:nvPr/>
        </p:nvSpPr>
        <p:spPr>
          <a:xfrm>
            <a:off x="952500" y="2603026"/>
            <a:ext cx="5247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E0E0E"/>
                </a:solidFill>
                <a:effectLst/>
              </a:rPr>
              <a:t>Digits and Dreams Analytics, a leading data analytics firm, has the opportunity to collaborate with </a:t>
            </a:r>
            <a:r>
              <a:rPr lang="en-CA" sz="1200" dirty="0" err="1">
                <a:solidFill>
                  <a:srgbClr val="0E0E0E"/>
                </a:solidFill>
                <a:effectLst/>
              </a:rPr>
              <a:t>Mitron</a:t>
            </a:r>
            <a:r>
              <a:rPr lang="en-CA" sz="1200" dirty="0">
                <a:solidFill>
                  <a:srgbClr val="0E0E0E"/>
                </a:solidFill>
                <a:effectLst/>
              </a:rPr>
              <a:t> Bank, a legacy financial institution based in Mumbai. </a:t>
            </a:r>
            <a:r>
              <a:rPr lang="en-CA" sz="1200" dirty="0" err="1">
                <a:solidFill>
                  <a:srgbClr val="0E0E0E"/>
                </a:solidFill>
                <a:effectLst/>
              </a:rPr>
              <a:t>Mitron</a:t>
            </a:r>
            <a:r>
              <a:rPr lang="en-CA" sz="1200" dirty="0">
                <a:solidFill>
                  <a:srgbClr val="0E0E0E"/>
                </a:solidFill>
                <a:effectLst/>
              </a:rPr>
              <a:t> Bank plans to introduce a new line of credit cards to expand its financial market footprint and diversify its product offerings.</a:t>
            </a:r>
            <a:br>
              <a:rPr lang="en-CA" sz="1200" dirty="0">
                <a:solidFill>
                  <a:srgbClr val="0E0E0E"/>
                </a:solidFill>
                <a:effectLst/>
              </a:rPr>
            </a:br>
            <a:endParaRPr lang="en-CA" sz="1200" dirty="0">
              <a:solidFill>
                <a:srgbClr val="0E0E0E"/>
              </a:solidFill>
              <a:effectLst/>
            </a:endParaRPr>
          </a:p>
          <a:p>
            <a:r>
              <a:rPr lang="en-CA" sz="1200" dirty="0">
                <a:solidFill>
                  <a:srgbClr val="0E0E0E"/>
                </a:solidFill>
                <a:effectLst/>
              </a:rPr>
              <a:t>To evaluate the potential of this partnership, </a:t>
            </a:r>
            <a:r>
              <a:rPr lang="en-CA" sz="1200" dirty="0" err="1">
                <a:solidFill>
                  <a:srgbClr val="0E0E0E"/>
                </a:solidFill>
                <a:effectLst/>
              </a:rPr>
              <a:t>Mitron</a:t>
            </a:r>
            <a:r>
              <a:rPr lang="en-CA" sz="1200" dirty="0">
                <a:solidFill>
                  <a:srgbClr val="0E0E0E"/>
                </a:solidFill>
                <a:effectLst/>
              </a:rPr>
              <a:t> Bank’s Strategic Director has provided a sample dataset of 4,000 customers across five cities, detailing their online spending and related financial behaviors, as part of a pilot project.</a:t>
            </a:r>
            <a:br>
              <a:rPr lang="en-CA" sz="1200" dirty="0">
                <a:solidFill>
                  <a:srgbClr val="0E0E0E"/>
                </a:solidFill>
                <a:effectLst/>
              </a:rPr>
            </a:br>
            <a:endParaRPr lang="en-CA" sz="1200" dirty="0">
              <a:solidFill>
                <a:srgbClr val="0E0E0E"/>
              </a:solidFill>
              <a:effectLst/>
            </a:endParaRPr>
          </a:p>
          <a:p>
            <a:r>
              <a:rPr lang="en-CA" sz="1200" dirty="0">
                <a:solidFill>
                  <a:srgbClr val="0E0E0E"/>
                </a:solidFill>
                <a:effectLst/>
              </a:rPr>
              <a:t>As the lead data analyst, your role is to analyze the provided data and generate actionable insights. These insights will help </a:t>
            </a:r>
            <a:r>
              <a:rPr lang="en-CA" sz="1200" dirty="0" err="1">
                <a:solidFill>
                  <a:srgbClr val="0E0E0E"/>
                </a:solidFill>
                <a:effectLst/>
              </a:rPr>
              <a:t>Mitron</a:t>
            </a:r>
            <a:r>
              <a:rPr lang="en-CA" sz="1200" dirty="0">
                <a:solidFill>
                  <a:srgbClr val="0E0E0E"/>
                </a:solidFill>
                <a:effectLst/>
              </a:rPr>
              <a:t> Bank tailor its credit card offerings to customer needs and market trends.</a:t>
            </a:r>
            <a:br>
              <a:rPr lang="en-CA" sz="1200" dirty="0">
                <a:solidFill>
                  <a:srgbClr val="0E0E0E"/>
                </a:solidFill>
                <a:effectLst/>
              </a:rPr>
            </a:br>
            <a:endParaRPr lang="en-CA" sz="1200" dirty="0">
              <a:solidFill>
                <a:srgbClr val="0E0E0E"/>
              </a:solidFill>
              <a:effectLst/>
            </a:endParaRPr>
          </a:p>
          <a:p>
            <a:r>
              <a:rPr lang="en-CA" sz="1200" dirty="0">
                <a:solidFill>
                  <a:srgbClr val="0E0E0E"/>
                </a:solidFill>
                <a:effectLst/>
              </a:rPr>
              <a:t>The success of this pilot project, and securing the full partnership, depends on delivering impactful recommendations that address customer behavior, preferences, and growth opportunities.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4A611-6CA3-3F35-9F95-BA22E64DEBEA}"/>
              </a:ext>
            </a:extLst>
          </p:cNvPr>
          <p:cNvSpPr txBox="1"/>
          <p:nvPr/>
        </p:nvSpPr>
        <p:spPr>
          <a:xfrm>
            <a:off x="7018023" y="2643324"/>
            <a:ext cx="4208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rgbClr val="0E0E0E"/>
                </a:solidFill>
                <a:effectLst/>
              </a:rPr>
              <a:t>Analyze customer spending patterns and demographics across the provided dataset to identify key trends and opportunities.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2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rgbClr val="0E0E0E"/>
                </a:solidFill>
                <a:effectLst/>
              </a:rPr>
              <a:t>Generate actionable insights that align with customer needs and market demands for tailored credit card offerings.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2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rgbClr val="0E0E0E"/>
                </a:solidFill>
                <a:effectLst/>
              </a:rPr>
              <a:t>Develop data-backed recommendations to support </a:t>
            </a:r>
            <a:r>
              <a:rPr lang="en-CA" sz="1200" dirty="0" err="1">
                <a:solidFill>
                  <a:srgbClr val="0E0E0E"/>
                </a:solidFill>
                <a:effectLst/>
              </a:rPr>
              <a:t>Mitron</a:t>
            </a:r>
            <a:r>
              <a:rPr lang="en-CA" sz="1200" dirty="0">
                <a:solidFill>
                  <a:srgbClr val="0E0E0E"/>
                </a:solidFill>
                <a:effectLst/>
              </a:rPr>
              <a:t> Bank’s strategic goals and enhance customer engagement.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E8AA0-0CCB-CA5E-6146-F123271C83DC}"/>
              </a:ext>
            </a:extLst>
          </p:cNvPr>
          <p:cNvSpPr txBox="1"/>
          <p:nvPr/>
        </p:nvSpPr>
        <p:spPr>
          <a:xfrm>
            <a:off x="7028234" y="5033615"/>
            <a:ext cx="42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rgbClr val="0E0E0E"/>
                </a:solidFill>
                <a:effectLst/>
              </a:rPr>
              <a:t>Deliver a comprehensive and impactful pilot report to impress </a:t>
            </a:r>
            <a:r>
              <a:rPr lang="en-CA" sz="1200" dirty="0" err="1">
                <a:solidFill>
                  <a:srgbClr val="0E0E0E"/>
                </a:solidFill>
                <a:effectLst/>
              </a:rPr>
              <a:t>Mitron</a:t>
            </a:r>
            <a:r>
              <a:rPr lang="en-CA" sz="1200" dirty="0">
                <a:solidFill>
                  <a:srgbClr val="0E0E0E"/>
                </a:solidFill>
                <a:effectLst/>
              </a:rPr>
              <a:t> Bank’s strategy team.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2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200" dirty="0">
                <a:solidFill>
                  <a:srgbClr val="0E0E0E"/>
                </a:solidFill>
                <a:effectLst/>
              </a:rPr>
              <a:t>Secure the full-scale credit card project for Digits and Dreams Analytics.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200" dirty="0">
              <a:solidFill>
                <a:srgbClr val="0E0E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7078E4-107D-7FFC-399B-C5385359CAA2}"/>
              </a:ext>
            </a:extLst>
          </p:cNvPr>
          <p:cNvCxnSpPr>
            <a:cxnSpLocks/>
          </p:cNvCxnSpPr>
          <p:nvPr/>
        </p:nvCxnSpPr>
        <p:spPr>
          <a:xfrm>
            <a:off x="838200" y="2379945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DEC793D8-D611-2610-4F29-9F8117A83FBF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369491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Average Income &amp; Count of Customers by City and Occupation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576B0-8508-CD43-26B2-591EB0A14152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482A7F7-E61C-D464-E878-9C270AA36FCC}"/>
              </a:ext>
            </a:extLst>
          </p:cNvPr>
          <p:cNvSpPr txBox="1">
            <a:spLocks/>
          </p:cNvSpPr>
          <p:nvPr/>
        </p:nvSpPr>
        <p:spPr>
          <a:xfrm>
            <a:off x="7991605" y="1791227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Key Highlights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58918AB-94B9-2E59-4248-86D8908C2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003623"/>
              </p:ext>
            </p:extLst>
          </p:nvPr>
        </p:nvGraphicFramePr>
        <p:xfrm>
          <a:off x="1384082" y="4478055"/>
          <a:ext cx="4263112" cy="1901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9669AE4-BA0B-8449-DC3B-D5D24B444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19459"/>
              </p:ext>
            </p:extLst>
          </p:nvPr>
        </p:nvGraphicFramePr>
        <p:xfrm>
          <a:off x="1492250" y="2480483"/>
          <a:ext cx="3802627" cy="2145738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1603387">
                  <a:extLst>
                    <a:ext uri="{9D8B030D-6E8A-4147-A177-3AD203B41FA5}">
                      <a16:colId xmlns:a16="http://schemas.microsoft.com/office/drawing/2014/main" val="374427657"/>
                    </a:ext>
                  </a:extLst>
                </a:gridCol>
                <a:gridCol w="1072395">
                  <a:extLst>
                    <a:ext uri="{9D8B030D-6E8A-4147-A177-3AD203B41FA5}">
                      <a16:colId xmlns:a16="http://schemas.microsoft.com/office/drawing/2014/main" val="2364042231"/>
                    </a:ext>
                  </a:extLst>
                </a:gridCol>
                <a:gridCol w="1126845">
                  <a:extLst>
                    <a:ext uri="{9D8B030D-6E8A-4147-A177-3AD203B41FA5}">
                      <a16:colId xmlns:a16="http://schemas.microsoft.com/office/drawing/2014/main" val="3497067095"/>
                    </a:ext>
                  </a:extLst>
                </a:gridCol>
              </a:tblGrid>
              <a:tr h="306534">
                <a:tc>
                  <a:txBody>
                    <a:bodyPr/>
                    <a:lstStyle/>
                    <a:p>
                      <a:r>
                        <a:rPr lang="en-CA" sz="1050" b="1" dirty="0">
                          <a:solidFill>
                            <a:srgbClr val="FFFFFF"/>
                          </a:solidFill>
                          <a:effectLst/>
                        </a:rPr>
                        <a:t>occupation</a:t>
                      </a:r>
                      <a:endParaRPr lang="en-CA" sz="1050" dirty="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050" b="1">
                          <a:solidFill>
                            <a:srgbClr val="FFFFFF"/>
                          </a:solidFill>
                          <a:effectLst/>
                        </a:rPr>
                        <a:t>Total Customers</a:t>
                      </a:r>
                      <a:endParaRPr lang="en-CA" sz="105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050" b="1">
                          <a:solidFill>
                            <a:srgbClr val="FFFFFF"/>
                          </a:solidFill>
                          <a:effectLst/>
                        </a:rPr>
                        <a:t>Average Income</a:t>
                      </a:r>
                      <a:endParaRPr lang="en-CA" sz="105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903030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en-CA" sz="1050">
                          <a:effectLst/>
                        </a:rPr>
                        <a:t>Salaried IT Employees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1,294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₹ 61.5k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995832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en-CA" sz="1050" dirty="0">
                          <a:effectLst/>
                        </a:rPr>
                        <a:t>Salaried Other Employees</a:t>
                      </a:r>
                      <a:endParaRPr lang="en-CA" sz="1050" dirty="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 dirty="0">
                          <a:effectLst/>
                        </a:rPr>
                        <a:t>893</a:t>
                      </a:r>
                      <a:endParaRPr lang="en-CA" sz="1050" dirty="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₹ 38.8k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20343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en-CA" sz="1050">
                          <a:effectLst/>
                        </a:rPr>
                        <a:t>Freelancers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784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 dirty="0">
                          <a:effectLst/>
                        </a:rPr>
                        <a:t>₹ 35.1k</a:t>
                      </a:r>
                      <a:endParaRPr lang="en-CA" sz="1050" dirty="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145318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en-CA" sz="1050">
                          <a:effectLst/>
                        </a:rPr>
                        <a:t>Business Owners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 dirty="0">
                          <a:effectLst/>
                        </a:rPr>
                        <a:t>630</a:t>
                      </a:r>
                      <a:endParaRPr lang="en-CA" sz="1050" dirty="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₹ 70.1k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872014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en-CA" sz="1050" dirty="0">
                          <a:effectLst/>
                        </a:rPr>
                        <a:t>Government Employees</a:t>
                      </a:r>
                      <a:endParaRPr lang="en-CA" sz="1050" dirty="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399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>
                          <a:effectLst/>
                        </a:rPr>
                        <a:t>₹ 52.0k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440200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en-CA" sz="1050" b="1">
                          <a:effectLst/>
                        </a:rPr>
                        <a:t>Grand Total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 b="1">
                          <a:effectLst/>
                        </a:rPr>
                        <a:t>4,000</a:t>
                      </a:r>
                      <a:endParaRPr lang="en-CA" sz="105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50" b="1" dirty="0">
                          <a:effectLst/>
                        </a:rPr>
                        <a:t>₹ 51.7k</a:t>
                      </a:r>
                      <a:endParaRPr lang="en-CA" sz="1050" dirty="0">
                        <a:effectLst/>
                        <a:latin typeface="Helvetica" pitchFamily="2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4596484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311995-10C0-672A-88D4-7ACB79D73222}"/>
              </a:ext>
            </a:extLst>
          </p:cNvPr>
          <p:cNvCxnSpPr>
            <a:cxnSpLocks/>
          </p:cNvCxnSpPr>
          <p:nvPr/>
        </p:nvCxnSpPr>
        <p:spPr>
          <a:xfrm>
            <a:off x="1492250" y="4642342"/>
            <a:ext cx="394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9C47FF-8FB1-D2E0-4C86-FACB7DB4B809}"/>
              </a:ext>
            </a:extLst>
          </p:cNvPr>
          <p:cNvSpPr txBox="1"/>
          <p:nvPr/>
        </p:nvSpPr>
        <p:spPr>
          <a:xfrm>
            <a:off x="7145221" y="2578100"/>
            <a:ext cx="38758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Mumbai</a:t>
            </a:r>
            <a:r>
              <a:rPr lang="en-CA" sz="1600" dirty="0">
                <a:solidFill>
                  <a:srgbClr val="0E0E0E"/>
                </a:solidFill>
                <a:effectLst/>
              </a:rPr>
              <a:t> leads with the largest customer base (1,078), while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Hyderabad</a:t>
            </a:r>
            <a:r>
              <a:rPr lang="en-CA" sz="1600" dirty="0">
                <a:solidFill>
                  <a:srgbClr val="0E0E0E"/>
                </a:solidFill>
                <a:effectLst/>
              </a:rPr>
              <a:t> has the smallest (593), indicating growth potential in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Hyderabad</a:t>
            </a:r>
            <a:r>
              <a:rPr lang="en-CA" sz="1600" dirty="0">
                <a:solidFill>
                  <a:srgbClr val="0E0E0E"/>
                </a:solidFill>
                <a:effectLst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6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rgbClr val="0E0E0E"/>
                </a:solidFill>
                <a:effectLst/>
              </a:rPr>
              <a:t>Business Owners have the highest average income (₹70.4k in Bengaluru), while Freelancers consistently earn the least (₹34.4k–₹35.5k).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6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Salaried</a:t>
            </a:r>
            <a:r>
              <a:rPr lang="en-CA" sz="1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IT</a:t>
            </a:r>
            <a:r>
              <a:rPr lang="en-CA" sz="1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Employees </a:t>
            </a:r>
            <a:r>
              <a:rPr lang="en-CA" sz="1600" dirty="0">
                <a:solidFill>
                  <a:srgbClr val="0E0E0E"/>
                </a:solidFill>
                <a:effectLst/>
              </a:rPr>
              <a:t>dominate across all cities, with a significant presence in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Mumbai</a:t>
            </a:r>
            <a:r>
              <a:rPr lang="en-CA" sz="1600" dirty="0">
                <a:solidFill>
                  <a:srgbClr val="0E0E0E"/>
                </a:solidFill>
                <a:effectLst/>
              </a:rPr>
              <a:t> (364) and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Chennai</a:t>
            </a:r>
            <a:r>
              <a:rPr lang="en-CA" sz="1600" dirty="0">
                <a:solidFill>
                  <a:srgbClr val="0E0E0E"/>
                </a:solidFill>
                <a:effectLst/>
              </a:rPr>
              <a:t> (257).</a:t>
            </a:r>
          </a:p>
        </p:txBody>
      </p:sp>
      <p:sp>
        <p:nvSpPr>
          <p:cNvPr id="34" name="Footer Placeholder 9">
            <a:extLst>
              <a:ext uri="{FF2B5EF4-FFF2-40B4-BE49-F238E27FC236}">
                <a16:creationId xmlns:a16="http://schemas.microsoft.com/office/drawing/2014/main" id="{235F40E7-5EAB-9341-D2D2-ADA3DF202A77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8D65CF-2B7A-8399-BD3F-B689955A1C15}"/>
              </a:ext>
            </a:extLst>
          </p:cNvPr>
          <p:cNvSpPr txBox="1"/>
          <p:nvPr/>
        </p:nvSpPr>
        <p:spPr>
          <a:xfrm>
            <a:off x="830893" y="4583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effectLst/>
                <a:latin typeface="Avenir Medium" panose="02000503020000020003" pitchFamily="2" charset="0"/>
              </a:rPr>
              <a:t>Mumbai Leads, Hyderabad Shows Potential; Business Owners Earn Most, IT Employees Dominate</a:t>
            </a:r>
            <a:r>
              <a:rPr lang="en-US" sz="2000" b="1" dirty="0">
                <a:latin typeface="Avenir Medium" panose="02000503020000020003" pitchFamily="2" charset="0"/>
              </a:rPr>
              <a:t>.</a:t>
            </a:r>
            <a:endParaRPr lang="en-CA" sz="2000" b="1" dirty="0">
              <a:effectLst/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5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9AC05-7C26-CAC1-78C9-2AEAB5D0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152252-157C-AC56-CB19-8CBE318F188F}"/>
              </a:ext>
            </a:extLst>
          </p:cNvPr>
          <p:cNvCxnSpPr>
            <a:cxnSpLocks/>
          </p:cNvCxnSpPr>
          <p:nvPr/>
        </p:nvCxnSpPr>
        <p:spPr>
          <a:xfrm>
            <a:off x="838200" y="2379945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73C1D83-6377-3B00-5FA3-BB407C33FDAE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265107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Customer Spending and Income Utilization Patterns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BC1BF3-3414-9054-863D-517C4B9E4617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8EFEF87-433F-33C9-8429-486276779230}"/>
              </a:ext>
            </a:extLst>
          </p:cNvPr>
          <p:cNvSpPr txBox="1">
            <a:spLocks/>
          </p:cNvSpPr>
          <p:nvPr/>
        </p:nvSpPr>
        <p:spPr>
          <a:xfrm>
            <a:off x="7991605" y="1791227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Key Highlights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E4739-9AA3-3A30-DFB6-13CE87C51C3E}"/>
              </a:ext>
            </a:extLst>
          </p:cNvPr>
          <p:cNvSpPr txBox="1"/>
          <p:nvPr/>
        </p:nvSpPr>
        <p:spPr>
          <a:xfrm>
            <a:off x="7145221" y="2578100"/>
            <a:ext cx="38758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Salaried IT Employees </a:t>
            </a:r>
            <a:r>
              <a:rPr lang="en-CA" sz="1600" dirty="0">
                <a:solidFill>
                  <a:srgbClr val="0E0E0E"/>
                </a:solidFill>
                <a:effectLst/>
              </a:rPr>
              <a:t>in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Mumbai</a:t>
            </a:r>
            <a:r>
              <a:rPr lang="en-CA" sz="1600" dirty="0">
                <a:solidFill>
                  <a:srgbClr val="0E0E0E"/>
                </a:solidFill>
                <a:effectLst/>
              </a:rPr>
              <a:t> have the highest spending (₹81.0M) and income utilization (61.40%).</a:t>
            </a:r>
            <a:br>
              <a:rPr lang="en-CA" sz="1600" dirty="0">
                <a:solidFill>
                  <a:srgbClr val="0E0E0E"/>
                </a:solidFill>
                <a:effectLst/>
              </a:rPr>
            </a:br>
            <a:endParaRPr lang="en-CA" sz="16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Government Employees </a:t>
            </a:r>
            <a:r>
              <a:rPr lang="en-CA" sz="1600" dirty="0">
                <a:solidFill>
                  <a:srgbClr val="0E0E0E"/>
                </a:solidFill>
                <a:effectLst/>
              </a:rPr>
              <a:t>in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Chennai</a:t>
            </a:r>
            <a:r>
              <a:rPr lang="en-CA" sz="1600" dirty="0">
                <a:solidFill>
                  <a:srgbClr val="0E0E0E"/>
                </a:solidFill>
                <a:effectLst/>
              </a:rPr>
              <a:t> show the lowest income utilization (21.47%).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600" b="1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Mumbai</a:t>
            </a:r>
            <a:r>
              <a:rPr lang="en-CA" sz="16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Delhi NCR </a:t>
            </a:r>
            <a:r>
              <a:rPr lang="en-CA" sz="1600" dirty="0">
                <a:solidFill>
                  <a:srgbClr val="0E0E0E"/>
                </a:solidFill>
                <a:effectLst/>
              </a:rPr>
              <a:t>dominate spending and utilization across occupations.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6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Government</a:t>
            </a:r>
            <a:r>
              <a:rPr lang="en-CA" sz="1600" dirty="0">
                <a:solidFill>
                  <a:srgbClr val="0E0E0E"/>
                </a:solidFill>
                <a:effectLst/>
              </a:rPr>
              <a:t>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Employees</a:t>
            </a:r>
            <a:r>
              <a:rPr lang="en-CA" sz="1600" dirty="0">
                <a:solidFill>
                  <a:srgbClr val="0E0E0E"/>
                </a:solidFill>
                <a:effectLst/>
              </a:rPr>
              <a:t> consistently show low spending and utilization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F9E12-4CEA-1CA7-EA33-2C7D793C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71" y="2431153"/>
            <a:ext cx="3765733" cy="3833323"/>
          </a:xfrm>
          <a:prstGeom prst="rect">
            <a:avLst/>
          </a:prstGeom>
        </p:spPr>
      </p:pic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46BA6A8D-4BCB-A1EA-8932-8581609BE368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FE1C77-4B51-B161-7080-FF0F59931873}"/>
              </a:ext>
            </a:extLst>
          </p:cNvPr>
          <p:cNvSpPr txBox="1"/>
          <p:nvPr/>
        </p:nvSpPr>
        <p:spPr>
          <a:xfrm>
            <a:off x="830893" y="4710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Mumbai IT Employees Lead Spending, Government Employees Show Lowest Utilization</a:t>
            </a:r>
          </a:p>
        </p:txBody>
      </p:sp>
    </p:spTree>
    <p:extLst>
      <p:ext uri="{BB962C8B-B14F-4D97-AF65-F5344CB8AC3E}">
        <p14:creationId xmlns:p14="http://schemas.microsoft.com/office/powerpoint/2010/main" val="266294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84B9-7902-AC02-84FC-CE1C83EE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D4B8D8-6CFF-15E8-5622-96E72789D08D}"/>
              </a:ext>
            </a:extLst>
          </p:cNvPr>
          <p:cNvCxnSpPr>
            <a:cxnSpLocks/>
          </p:cNvCxnSpPr>
          <p:nvPr/>
        </p:nvCxnSpPr>
        <p:spPr>
          <a:xfrm>
            <a:off x="838200" y="2379945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C028CF8-F163-36CB-C374-B9357C35C3C4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265107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E0E0E"/>
                </a:solidFill>
                <a:effectLst/>
              </a:rPr>
              <a:t>Spending, Credit Card Utilization, and IU% Analysis by Category and Occupation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BCAA3-C252-B3E9-5135-A9C42536C847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ABF4CDA-D6E8-40A4-A3BD-BEA4A19F9D8A}"/>
              </a:ext>
            </a:extLst>
          </p:cNvPr>
          <p:cNvSpPr txBox="1">
            <a:spLocks/>
          </p:cNvSpPr>
          <p:nvPr/>
        </p:nvSpPr>
        <p:spPr>
          <a:xfrm>
            <a:off x="7991605" y="1791227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Key Highlights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C86A14-505C-A994-7EA2-3A0A43DBC1E7}"/>
              </a:ext>
            </a:extLst>
          </p:cNvPr>
          <p:cNvSpPr txBox="1"/>
          <p:nvPr/>
        </p:nvSpPr>
        <p:spPr>
          <a:xfrm>
            <a:off x="7145221" y="2578100"/>
            <a:ext cx="38758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Bills</a:t>
            </a:r>
            <a:r>
              <a:rPr lang="en-CA" sz="1400" dirty="0">
                <a:solidFill>
                  <a:srgbClr val="000000"/>
                </a:solidFill>
                <a:effectLst/>
              </a:rPr>
              <a:t> lead in total spending (₹46.3M),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Electronics</a:t>
            </a:r>
            <a:r>
              <a:rPr lang="en-CA" sz="1400" dirty="0">
                <a:solidFill>
                  <a:srgbClr val="000000"/>
                </a:solidFill>
                <a:effectLst/>
              </a:rPr>
              <a:t> and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Travel</a:t>
            </a:r>
            <a:r>
              <a:rPr lang="en-CA" sz="1400" dirty="0">
                <a:solidFill>
                  <a:srgbClr val="000000"/>
                </a:solidFill>
                <a:effectLst/>
              </a:rPr>
              <a:t> have similar spending patterns, with a slightly </a:t>
            </a:r>
            <a:r>
              <a:rPr lang="en-CA" sz="1400" dirty="0">
                <a:solidFill>
                  <a:srgbClr val="000000"/>
                </a:solidFill>
              </a:rPr>
              <a:t>higher</a:t>
            </a:r>
            <a:r>
              <a:rPr lang="en-CA" sz="1400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dirty="0">
                <a:solidFill>
                  <a:srgbClr val="000000"/>
                </a:solidFill>
              </a:rPr>
              <a:t>credit</a:t>
            </a:r>
            <a:r>
              <a:rPr lang="en-CA" sz="1400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dirty="0">
                <a:solidFill>
                  <a:srgbClr val="000000"/>
                </a:solidFill>
              </a:rPr>
              <a:t>card</a:t>
            </a:r>
            <a:r>
              <a:rPr lang="en-CA" sz="1400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dirty="0">
                <a:solidFill>
                  <a:srgbClr val="000000"/>
                </a:solidFill>
              </a:rPr>
              <a:t>utilization</a:t>
            </a:r>
            <a:r>
              <a:rPr lang="en-CA" sz="1400" dirty="0">
                <a:solidFill>
                  <a:srgbClr val="000000"/>
                </a:solidFill>
                <a:effectLst/>
              </a:rPr>
              <a:t> (~44%).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00000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Salaried</a:t>
            </a:r>
            <a:r>
              <a:rPr lang="en-CA" sz="1400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en-CA" sz="1400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400" dirty="0">
                <a:solidFill>
                  <a:srgbClr val="000000"/>
                </a:solidFill>
                <a:effectLst/>
              </a:rPr>
              <a:t> have the highest spending (₹101.4M) and income utilization (21.24%).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00000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Government</a:t>
            </a:r>
            <a:r>
              <a:rPr lang="en-CA" sz="1400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400" dirty="0">
                <a:solidFill>
                  <a:srgbClr val="000000"/>
                </a:solidFill>
                <a:effectLst/>
              </a:rPr>
              <a:t> utilize credit cards the most (43.56%) but show low-income utilization (12.63%).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00000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rgbClr val="000000"/>
                </a:solidFill>
                <a:effectLst/>
              </a:rPr>
              <a:t>Higher credit card utilization is seen in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Bills</a:t>
            </a:r>
            <a:r>
              <a:rPr lang="en-CA" sz="1400" dirty="0">
                <a:solidFill>
                  <a:srgbClr val="000000"/>
                </a:solidFill>
                <a:effectLst/>
              </a:rPr>
              <a:t>,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Electronics</a:t>
            </a:r>
            <a:r>
              <a:rPr lang="en-CA" sz="1400" dirty="0">
                <a:solidFill>
                  <a:srgbClr val="000000"/>
                </a:solidFill>
                <a:effectLst/>
              </a:rPr>
              <a:t>, and </a:t>
            </a:r>
            <a:r>
              <a:rPr lang="en-CA" sz="1400" dirty="0"/>
              <a:t>Travel</a:t>
            </a:r>
            <a:r>
              <a:rPr lang="en-CA" sz="1400" dirty="0">
                <a:solidFill>
                  <a:srgbClr val="000000"/>
                </a:solidFill>
                <a:effectLst/>
              </a:rPr>
              <a:t> categories (around 44%).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B65E57-2EF5-D6B5-2914-C98B8E2A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65" y="2418122"/>
            <a:ext cx="4936735" cy="2040743"/>
          </a:xfrm>
          <a:prstGeom prst="rect">
            <a:avLst/>
          </a:prstGeom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C63E508-FE0E-DA0F-D474-7280270F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" y="4828759"/>
            <a:ext cx="4936735" cy="13294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2714DC-B9EA-151F-56FA-AC58DA47C73A}"/>
              </a:ext>
            </a:extLst>
          </p:cNvPr>
          <p:cNvCxnSpPr>
            <a:cxnSpLocks/>
          </p:cNvCxnSpPr>
          <p:nvPr/>
        </p:nvCxnSpPr>
        <p:spPr>
          <a:xfrm>
            <a:off x="994165" y="4648200"/>
            <a:ext cx="493673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9">
            <a:extLst>
              <a:ext uri="{FF2B5EF4-FFF2-40B4-BE49-F238E27FC236}">
                <a16:creationId xmlns:a16="http://schemas.microsoft.com/office/drawing/2014/main" id="{5713C164-AB27-5CDB-A4C1-87AB97447DA6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C69AB-C70C-0F2E-6D13-2324216D0D98}"/>
              </a:ext>
            </a:extLst>
          </p:cNvPr>
          <p:cNvSpPr txBox="1"/>
          <p:nvPr/>
        </p:nvSpPr>
        <p:spPr>
          <a:xfrm>
            <a:off x="830893" y="4583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Bills lead spending (₹46.3M). IT Employees dominate spending and utilization, while Government Employees show high credit card preference but low-income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5365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6BCCE-A734-22D5-974F-337E6225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6133A1-2CD9-8E7E-11AE-50FC8A63EA64}"/>
              </a:ext>
            </a:extLst>
          </p:cNvPr>
          <p:cNvSpPr txBox="1">
            <a:spLocks/>
          </p:cNvSpPr>
          <p:nvPr/>
        </p:nvSpPr>
        <p:spPr>
          <a:xfrm>
            <a:off x="927100" y="1791227"/>
            <a:ext cx="5067300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E0E0E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Total Spends Vs Credit Card Spends by Categories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53B66C-1E37-2B38-6FA6-2792FC400734}"/>
              </a:ext>
            </a:extLst>
          </p:cNvPr>
          <p:cNvCxnSpPr>
            <a:cxnSpLocks/>
          </p:cNvCxnSpPr>
          <p:nvPr/>
        </p:nvCxnSpPr>
        <p:spPr>
          <a:xfrm>
            <a:off x="838200" y="2379944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41E5C-2E0A-99B4-0768-95092E3D46B3}"/>
              </a:ext>
            </a:extLst>
          </p:cNvPr>
          <p:cNvCxnSpPr>
            <a:cxnSpLocks/>
          </p:cNvCxnSpPr>
          <p:nvPr/>
        </p:nvCxnSpPr>
        <p:spPr>
          <a:xfrm>
            <a:off x="6553200" y="2379943"/>
            <a:ext cx="4807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blue rectangles with white text&#10;&#10;Description automatically generated">
            <a:extLst>
              <a:ext uri="{FF2B5EF4-FFF2-40B4-BE49-F238E27FC236}">
                <a16:creationId xmlns:a16="http://schemas.microsoft.com/office/drawing/2014/main" id="{88698068-299B-EE05-07E4-0D2DBE3BCC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9" y="2530466"/>
            <a:ext cx="4572000" cy="3672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D1DBD28D-3D6D-6A61-166B-FB02EED0CC82}"/>
              </a:ext>
            </a:extLst>
          </p:cNvPr>
          <p:cNvSpPr txBox="1">
            <a:spLocks/>
          </p:cNvSpPr>
          <p:nvPr/>
        </p:nvSpPr>
        <p:spPr>
          <a:xfrm>
            <a:off x="6553200" y="1791226"/>
            <a:ext cx="4807907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E0E0E"/>
                </a:solidFill>
                <a:effectLst/>
              </a:rPr>
              <a:t>Total Spends Vs Credit Card Spends by Occupation</a:t>
            </a:r>
          </a:p>
        </p:txBody>
      </p:sp>
      <p:pic>
        <p:nvPicPr>
          <p:cNvPr id="26" name="Picture 25" descr="A graph of a number of employees&#10;&#10;Description automatically generated with medium confidence">
            <a:extLst>
              <a:ext uri="{FF2B5EF4-FFF2-40B4-BE49-F238E27FC236}">
                <a16:creationId xmlns:a16="http://schemas.microsoft.com/office/drawing/2014/main" id="{2A6072C9-DFF3-104E-F79A-BA750F8E5A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530466"/>
            <a:ext cx="4572000" cy="3672000"/>
          </a:xfrm>
          <a:prstGeom prst="rect">
            <a:avLst/>
          </a:prstGeom>
        </p:spPr>
      </p:pic>
      <p:sp>
        <p:nvSpPr>
          <p:cNvPr id="30" name="Footer Placeholder 9">
            <a:extLst>
              <a:ext uri="{FF2B5EF4-FFF2-40B4-BE49-F238E27FC236}">
                <a16:creationId xmlns:a16="http://schemas.microsoft.com/office/drawing/2014/main" id="{3630D089-145F-088F-03D9-465FFD33D17B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2667A8-4C9F-5BC3-1D66-33A1121112F6}"/>
              </a:ext>
            </a:extLst>
          </p:cNvPr>
          <p:cNvSpPr txBox="1"/>
          <p:nvPr/>
        </p:nvSpPr>
        <p:spPr>
          <a:xfrm>
            <a:off x="830893" y="4583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Bills dominate spending (₹46.3M), with significant credit card utilization in Groceries. Salaried IT Employees lead in total spending (₹101M)</a:t>
            </a:r>
          </a:p>
        </p:txBody>
      </p:sp>
    </p:spTree>
    <p:extLst>
      <p:ext uri="{BB962C8B-B14F-4D97-AF65-F5344CB8AC3E}">
        <p14:creationId xmlns:p14="http://schemas.microsoft.com/office/powerpoint/2010/main" val="23974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FF065-3FD2-00B1-F755-6B3DDD4B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7D634A-632D-62A6-A935-B0C195CB4E43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369491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00000"/>
                </a:solidFill>
                <a:effectLst/>
              </a:rPr>
              <a:t>Monthly Income Utilization Trends for Credit Card Payments by Occupation and Age Group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B8E378-BEDC-59E1-8F49-183C64350291}"/>
              </a:ext>
            </a:extLst>
          </p:cNvPr>
          <p:cNvCxnSpPr>
            <a:cxnSpLocks/>
          </p:cNvCxnSpPr>
          <p:nvPr/>
        </p:nvCxnSpPr>
        <p:spPr>
          <a:xfrm>
            <a:off x="838200" y="2379944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A48DA-C722-474A-B2A8-666552BE42AC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1A11F32-7778-BD54-1CC1-E74184480926}"/>
              </a:ext>
            </a:extLst>
          </p:cNvPr>
          <p:cNvSpPr txBox="1">
            <a:spLocks/>
          </p:cNvSpPr>
          <p:nvPr/>
        </p:nvSpPr>
        <p:spPr>
          <a:xfrm>
            <a:off x="7991605" y="1791227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Key Highlights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FCCFF3-21ED-0A49-7CB3-FE061C9B9FC8}"/>
              </a:ext>
            </a:extLst>
          </p:cNvPr>
          <p:cNvSpPr txBox="1"/>
          <p:nvPr/>
        </p:nvSpPr>
        <p:spPr>
          <a:xfrm>
            <a:off x="7145221" y="2578100"/>
            <a:ext cx="38758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rgbClr val="0E0E0E"/>
                </a:solidFill>
                <a:effectLst/>
              </a:rPr>
              <a:t>The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25-34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CA" sz="1400" dirty="0">
                <a:solidFill>
                  <a:srgbClr val="0E0E0E"/>
                </a:solidFill>
                <a:effectLst/>
              </a:rPr>
              <a:t> group shows the highest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income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utilization</a:t>
            </a:r>
            <a:r>
              <a:rPr lang="en-CA" sz="1400" dirty="0">
                <a:solidFill>
                  <a:srgbClr val="0E0E0E"/>
                </a:solidFill>
                <a:effectLst/>
              </a:rPr>
              <a:t> (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IU%)</a:t>
            </a:r>
            <a:r>
              <a:rPr lang="en-CA" sz="1400" dirty="0">
                <a:solidFill>
                  <a:srgbClr val="0E0E0E"/>
                </a:solidFill>
                <a:effectLst/>
              </a:rPr>
              <a:t> across most occupations throughout the months.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Salaried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400" dirty="0">
                <a:solidFill>
                  <a:srgbClr val="0E0E0E"/>
                </a:solidFill>
                <a:effectLst/>
              </a:rPr>
              <a:t> have consistently high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IU%,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/>
              <a:t>especially</a:t>
            </a:r>
            <a:r>
              <a:rPr lang="en-CA" sz="1400" dirty="0">
                <a:solidFill>
                  <a:srgbClr val="0E0E0E"/>
                </a:solidFill>
                <a:effectLst/>
              </a:rPr>
              <a:t> in the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25-34</a:t>
            </a:r>
            <a:r>
              <a:rPr lang="en-CA" sz="14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35-45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CA" sz="1400" dirty="0">
                <a:solidFill>
                  <a:srgbClr val="0E0E0E"/>
                </a:solidFill>
                <a:effectLst/>
              </a:rPr>
              <a:t> groups, peaking in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September</a:t>
            </a:r>
            <a:r>
              <a:rPr lang="en-CA" sz="1400" dirty="0">
                <a:solidFill>
                  <a:srgbClr val="0E0E0E"/>
                </a:solidFill>
                <a:effectLst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Government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4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Owners</a:t>
            </a:r>
            <a:r>
              <a:rPr lang="en-CA" sz="1400" dirty="0">
                <a:solidFill>
                  <a:srgbClr val="0E0E0E"/>
                </a:solidFill>
                <a:effectLst/>
              </a:rPr>
              <a:t> exhibit lower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IU%,</a:t>
            </a:r>
            <a:r>
              <a:rPr lang="en-CA" sz="1400" dirty="0">
                <a:solidFill>
                  <a:srgbClr val="0E0E0E"/>
                </a:solidFill>
                <a:effectLst/>
              </a:rPr>
              <a:t> with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Government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CA" sz="1400" dirty="0">
                <a:solidFill>
                  <a:srgbClr val="0E0E0E"/>
                </a:solidFill>
                <a:effectLst/>
              </a:rPr>
              <a:t> having the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lowest</a:t>
            </a:r>
            <a:r>
              <a:rPr lang="en-CA" sz="1400" dirty="0">
                <a:solidFill>
                  <a:srgbClr val="0E0E0E"/>
                </a:solidFill>
                <a:effectLst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utilization</a:t>
            </a:r>
            <a:r>
              <a:rPr lang="en-CA" sz="1400" dirty="0">
                <a:solidFill>
                  <a:srgbClr val="0E0E0E"/>
                </a:solidFill>
                <a:effectLst/>
              </a:rPr>
              <a:t> tends to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</a:t>
            </a:r>
            <a:r>
              <a:rPr lang="en-CA" sz="1400" dirty="0">
                <a:solidFill>
                  <a:srgbClr val="0E0E0E"/>
                </a:solidFill>
                <a:effectLst/>
              </a:rPr>
              <a:t> towards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September</a:t>
            </a:r>
            <a:r>
              <a:rPr lang="en-CA" sz="1400" dirty="0">
                <a:solidFill>
                  <a:srgbClr val="0E0E0E"/>
                </a:solidFill>
                <a:effectLst/>
              </a:rPr>
              <a:t>, peaking for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CA" sz="1400" dirty="0">
                <a:solidFill>
                  <a:srgbClr val="0E0E0E"/>
                </a:solidFill>
                <a:effectLst/>
              </a:rPr>
              <a:t> groups in that month.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400" dirty="0">
              <a:solidFill>
                <a:srgbClr val="0E0E0E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EA374-3DB6-67AA-49A6-7FF6DA67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7" y="2849914"/>
            <a:ext cx="5257801" cy="2749579"/>
          </a:xfrm>
          <a:prstGeom prst="rect">
            <a:avLst/>
          </a:prstGeom>
        </p:spPr>
      </p:pic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CB74E836-8D99-05D6-8AB7-7B6BD878EBAD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B1D62-7C0E-A4E5-6B8E-7C3CCE95FF56}"/>
              </a:ext>
            </a:extLst>
          </p:cNvPr>
          <p:cNvSpPr txBox="1"/>
          <p:nvPr/>
        </p:nvSpPr>
        <p:spPr>
          <a:xfrm>
            <a:off x="830893" y="4583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25-34 age group excels in Income Utilization (IU%), with IT Employees peaking in September; Government Employees exhibit the lowest Income Utilization (IU%).</a:t>
            </a:r>
          </a:p>
        </p:txBody>
      </p:sp>
    </p:spTree>
    <p:extLst>
      <p:ext uri="{BB962C8B-B14F-4D97-AF65-F5344CB8AC3E}">
        <p14:creationId xmlns:p14="http://schemas.microsoft.com/office/powerpoint/2010/main" val="3143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ED554-658F-D178-1E4C-0722D5FB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4CF5CD-4A01-D31F-7A5D-5D6D705E3863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369491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E0E0E"/>
                </a:solidFill>
                <a:effectLst/>
              </a:rPr>
              <a:t>Payment Type Preferences Across Cities and Age Groups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EDA7F8-360C-624C-71CC-6CEC7F41BA72}"/>
              </a:ext>
            </a:extLst>
          </p:cNvPr>
          <p:cNvCxnSpPr>
            <a:cxnSpLocks/>
          </p:cNvCxnSpPr>
          <p:nvPr/>
        </p:nvCxnSpPr>
        <p:spPr>
          <a:xfrm>
            <a:off x="838200" y="2379944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9384D-17F2-710A-90C4-158FAD32637A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5335094-1916-884F-7F7E-FF468380CECF}"/>
              </a:ext>
            </a:extLst>
          </p:cNvPr>
          <p:cNvSpPr txBox="1">
            <a:spLocks/>
          </p:cNvSpPr>
          <p:nvPr/>
        </p:nvSpPr>
        <p:spPr>
          <a:xfrm>
            <a:off x="7991605" y="1791227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Key Highlights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F5406-9441-AE79-0D9B-5E220DEC382A}"/>
              </a:ext>
            </a:extLst>
          </p:cNvPr>
          <p:cNvSpPr txBox="1"/>
          <p:nvPr/>
        </p:nvSpPr>
        <p:spPr>
          <a:xfrm>
            <a:off x="7145221" y="2578100"/>
            <a:ext cx="38758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rgbClr val="0E0E0E"/>
                </a:solidFill>
                <a:effectLst/>
              </a:rPr>
              <a:t>The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25-34</a:t>
            </a:r>
            <a:r>
              <a:rPr lang="en-CA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CA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CA" sz="1400" dirty="0">
                <a:solidFill>
                  <a:srgbClr val="0E0E0E"/>
                </a:solidFill>
                <a:effectLst/>
              </a:rPr>
              <a:t>group consistently leads in credit card payments across all cities, with the highest count in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Mumbai</a:t>
            </a:r>
            <a:r>
              <a:rPr lang="en-CA" sz="1400" dirty="0">
                <a:solidFill>
                  <a:srgbClr val="0E0E0E"/>
                </a:solidFill>
                <a:effectLst/>
              </a:rPr>
              <a:t> (20,088) followed by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Chennai</a:t>
            </a:r>
            <a:r>
              <a:rPr lang="en-CA" sz="1400" dirty="0">
                <a:solidFill>
                  <a:srgbClr val="0E0E0E"/>
                </a:solidFill>
                <a:effectLst/>
              </a:rPr>
              <a:t> (18,630).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4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rgbClr val="0E0E0E"/>
                </a:solidFill>
                <a:effectLst/>
              </a:rPr>
              <a:t>The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35-45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CA" sz="1400" dirty="0">
                <a:solidFill>
                  <a:srgbClr val="0E0E0E"/>
                </a:solidFill>
                <a:effectLst/>
              </a:rPr>
              <a:t> group shows significant credit card payment activity, with notable counts in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Mumbai</a:t>
            </a:r>
            <a:r>
              <a:rPr lang="en-CA" sz="1400" dirty="0">
                <a:solidFill>
                  <a:srgbClr val="0E0E0E"/>
                </a:solidFill>
                <a:effectLst/>
              </a:rPr>
              <a:t> (16,362) and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Chennai</a:t>
            </a:r>
            <a:r>
              <a:rPr lang="en-CA" sz="1400" dirty="0">
                <a:solidFill>
                  <a:srgbClr val="0E0E0E"/>
                </a:solidFill>
                <a:effectLst/>
              </a:rPr>
              <a:t> (16,416).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rgbClr val="0E0E0E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Mumbai</a:t>
            </a:r>
            <a:r>
              <a:rPr lang="en-CA" sz="14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Chennai</a:t>
            </a:r>
            <a:r>
              <a:rPr lang="en-CA" sz="1400" dirty="0">
                <a:solidFill>
                  <a:srgbClr val="0E0E0E"/>
                </a:solidFill>
                <a:effectLst/>
              </a:rPr>
              <a:t> dominate in credit card usage across all age groups, while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Hyderabad</a:t>
            </a:r>
            <a:r>
              <a:rPr lang="en-CA" sz="1400" dirty="0">
                <a:solidFill>
                  <a:srgbClr val="0E0E0E"/>
                </a:solidFill>
                <a:effectLst/>
              </a:rPr>
              <a:t> and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Delhi</a:t>
            </a:r>
            <a:r>
              <a:rPr lang="en-CA" sz="1400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NCR</a:t>
            </a:r>
            <a:r>
              <a:rPr lang="en-CA" sz="1400" dirty="0">
                <a:solidFill>
                  <a:srgbClr val="0E0E0E"/>
                </a:solidFill>
                <a:effectLst/>
              </a:rPr>
              <a:t> exhibit lower counts, especially among younger and older demographics.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4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400" dirty="0">
              <a:solidFill>
                <a:srgbClr val="0E0E0E"/>
              </a:solidFill>
              <a:effectLst/>
            </a:endParaRP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5CF0B2-651D-F252-BFDC-E8D1B035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416738"/>
            <a:ext cx="3314698" cy="3837014"/>
          </a:xfrm>
          <a:prstGeom prst="rect">
            <a:avLst/>
          </a:prstGeom>
        </p:spPr>
      </p:pic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F331677F-1FA3-3C28-6DEE-CE633EF4A26C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F5A8D-5406-8041-805F-FBD6552F4354}"/>
              </a:ext>
            </a:extLst>
          </p:cNvPr>
          <p:cNvSpPr txBox="1"/>
          <p:nvPr/>
        </p:nvSpPr>
        <p:spPr>
          <a:xfrm>
            <a:off x="830893" y="4583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Mumbai and Chennai lead in credit card payments, driven by the 25-34 and 35-45 age groups, with lower activity in Hyderabad and Delhi NCR.</a:t>
            </a:r>
          </a:p>
        </p:txBody>
      </p:sp>
    </p:spTree>
    <p:extLst>
      <p:ext uri="{BB962C8B-B14F-4D97-AF65-F5344CB8AC3E}">
        <p14:creationId xmlns:p14="http://schemas.microsoft.com/office/powerpoint/2010/main" val="10562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80D5F-7AE5-92CC-9752-59681F6DF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C340CA-8D80-3964-B017-6A518304CA30}"/>
              </a:ext>
            </a:extLst>
          </p:cNvPr>
          <p:cNvSpPr txBox="1">
            <a:spLocks/>
          </p:cNvSpPr>
          <p:nvPr/>
        </p:nvSpPr>
        <p:spPr>
          <a:xfrm>
            <a:off x="830893" y="1791227"/>
            <a:ext cx="5369491" cy="588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rgbClr val="0E0E0E"/>
                </a:solidFill>
                <a:effectLst/>
              </a:rPr>
              <a:t>Payment Type Spending Trends and Preferences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8C3E4-6FF9-1BCE-3513-94FA2DE0ABE0}"/>
              </a:ext>
            </a:extLst>
          </p:cNvPr>
          <p:cNvCxnSpPr>
            <a:cxnSpLocks/>
          </p:cNvCxnSpPr>
          <p:nvPr/>
        </p:nvCxnSpPr>
        <p:spPr>
          <a:xfrm>
            <a:off x="838200" y="2379944"/>
            <a:ext cx="52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31935-14C1-D7E7-460C-0AABEC52B84F}"/>
              </a:ext>
            </a:extLst>
          </p:cNvPr>
          <p:cNvCxnSpPr>
            <a:cxnSpLocks/>
          </p:cNvCxnSpPr>
          <p:nvPr/>
        </p:nvCxnSpPr>
        <p:spPr>
          <a:xfrm>
            <a:off x="7145221" y="2379944"/>
            <a:ext cx="387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CE31E6C-6AC8-83A7-12A2-1F572EB924D9}"/>
              </a:ext>
            </a:extLst>
          </p:cNvPr>
          <p:cNvSpPr txBox="1">
            <a:spLocks/>
          </p:cNvSpPr>
          <p:nvPr/>
        </p:nvSpPr>
        <p:spPr>
          <a:xfrm>
            <a:off x="7962086" y="1991639"/>
            <a:ext cx="2242159" cy="38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Key Highlights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53EE5-38D4-427A-6C58-98E6338A921F}"/>
              </a:ext>
            </a:extLst>
          </p:cNvPr>
          <p:cNvSpPr txBox="1"/>
          <p:nvPr/>
        </p:nvSpPr>
        <p:spPr>
          <a:xfrm>
            <a:off x="7145221" y="2578100"/>
            <a:ext cx="38758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</a:t>
            </a:r>
            <a:r>
              <a:rPr lang="en-CA" sz="1400" b="1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Cards</a:t>
            </a:r>
            <a:r>
              <a:rPr lang="en-CA" sz="1400" dirty="0">
                <a:solidFill>
                  <a:srgbClr val="0E0E0E"/>
                </a:solidFill>
                <a:effectLst/>
              </a:rPr>
              <a:t> lead in spending, contributing 42.43% (₹37.1M), followed by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UPI</a:t>
            </a:r>
            <a:r>
              <a:rPr lang="en-CA" sz="1400" dirty="0">
                <a:solidFill>
                  <a:srgbClr val="0E0E0E"/>
                </a:solidFill>
                <a:effectLst/>
              </a:rPr>
              <a:t> at 25.86% (₹22.6M).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400" dirty="0">
              <a:solidFill>
                <a:srgbClr val="0E0E0E"/>
              </a:solidFill>
              <a:effectLst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Debit</a:t>
            </a:r>
            <a:r>
              <a:rPr lang="en-CA" sz="1400" b="1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Cards</a:t>
            </a:r>
            <a:r>
              <a:rPr lang="en-CA" sz="1400" dirty="0">
                <a:solidFill>
                  <a:srgbClr val="0E0E0E"/>
                </a:solidFill>
                <a:effectLst/>
              </a:rPr>
              <a:t> account for 22% (₹19.3M) of total spending, highlighting their steady usage.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CA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1400" dirty="0">
                <a:solidFill>
                  <a:srgbClr val="0E0E0E"/>
                </a:solidFill>
                <a:effectLst/>
              </a:rPr>
              <a:t>Average monthly spending is highest for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</a:t>
            </a:r>
            <a:r>
              <a:rPr lang="en-CA" sz="1400" b="1" dirty="0">
                <a:solidFill>
                  <a:srgbClr val="0E0E0E"/>
                </a:solidFill>
                <a:effectLst/>
              </a:rPr>
              <a:t> </a:t>
            </a:r>
            <a:r>
              <a:rPr lang="en-C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Cards</a:t>
            </a:r>
            <a:r>
              <a:rPr lang="en-CA" sz="1400" dirty="0">
                <a:solidFill>
                  <a:srgbClr val="0E0E0E"/>
                </a:solidFill>
                <a:effectLst/>
              </a:rPr>
              <a:t> (₹6.2M), aligning with their dominant market share.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en-CA" sz="1400" dirty="0">
              <a:solidFill>
                <a:srgbClr val="0E0E0E"/>
              </a:solidFill>
              <a:effectLst/>
            </a:endParaRPr>
          </a:p>
        </p:txBody>
      </p:sp>
      <p:pic>
        <p:nvPicPr>
          <p:cNvPr id="13" name="Picture 12" descr="A blue and white text with white text&#10;&#10;Description automatically generated">
            <a:extLst>
              <a:ext uri="{FF2B5EF4-FFF2-40B4-BE49-F238E27FC236}">
                <a16:creationId xmlns:a16="http://schemas.microsoft.com/office/drawing/2014/main" id="{59847BBE-D51C-089E-D3D3-53A33632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8" y="4708165"/>
            <a:ext cx="4546600" cy="1524000"/>
          </a:xfrm>
          <a:prstGeom prst="rect">
            <a:avLst/>
          </a:prstGeom>
        </p:spPr>
      </p:pic>
      <p:pic>
        <p:nvPicPr>
          <p:cNvPr id="15" name="Picture 1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4AE7A76-EC10-FE1A-3D2F-7538992E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14" y="2443444"/>
            <a:ext cx="3178066" cy="2264721"/>
          </a:xfrm>
          <a:prstGeom prst="rect">
            <a:avLst/>
          </a:prstGeom>
        </p:spPr>
      </p:pic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2A29BB4B-B13B-511B-6F65-7B77AA6AD7EC}"/>
              </a:ext>
            </a:extLst>
          </p:cNvPr>
          <p:cNvSpPr txBox="1">
            <a:spLocks/>
          </p:cNvSpPr>
          <p:nvPr/>
        </p:nvSpPr>
        <p:spPr>
          <a:xfrm>
            <a:off x="894345" y="6364620"/>
            <a:ext cx="20939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Presented By: Limesh Mahial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B2B8D-2C9F-B349-3337-E85EBC7AAF06}"/>
              </a:ext>
            </a:extLst>
          </p:cNvPr>
          <p:cNvSpPr txBox="1"/>
          <p:nvPr/>
        </p:nvSpPr>
        <p:spPr>
          <a:xfrm>
            <a:off x="830893" y="458353"/>
            <a:ext cx="1052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E0E0E"/>
                </a:solidFill>
                <a:effectLst/>
                <a:latin typeface="Avenir Medium" panose="02000503020000020003" pitchFamily="2" charset="0"/>
              </a:rPr>
              <a:t>Credit Cards lead spending (42.43%, ₹37.1M), with UPI and Debit Cards trailing; Credit Cards also show the highest monthly usage.</a:t>
            </a:r>
          </a:p>
        </p:txBody>
      </p:sp>
    </p:spTree>
    <p:extLst>
      <p:ext uri="{BB962C8B-B14F-4D97-AF65-F5344CB8AC3E}">
        <p14:creationId xmlns:p14="http://schemas.microsoft.com/office/powerpoint/2010/main" val="15090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1880</TotalTime>
  <Words>1403</Words>
  <Application>Microsoft Macintosh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.AppleSystemUIFont</vt:lpstr>
      <vt:lpstr>Aptos</vt:lpstr>
      <vt:lpstr>Arial</vt:lpstr>
      <vt:lpstr>Avenir Black</vt:lpstr>
      <vt:lpstr>Avenir Medium</vt:lpstr>
      <vt:lpstr>Calibri</vt:lpstr>
      <vt:lpstr>Calibri Light</vt:lpstr>
      <vt:lpstr>Helvetica</vt:lpstr>
      <vt:lpstr>Wingdings</vt:lpstr>
      <vt:lpstr>Office 2013 - 2022 Theme</vt:lpstr>
      <vt:lpstr>Mitron Bank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Limesh Mahial</dc:creator>
  <cp:lastModifiedBy>Limesh Mahial</cp:lastModifiedBy>
  <cp:revision>2</cp:revision>
  <dcterms:created xsi:type="dcterms:W3CDTF">2024-12-01T12:20:11Z</dcterms:created>
  <dcterms:modified xsi:type="dcterms:W3CDTF">2024-12-02T20:26:28Z</dcterms:modified>
</cp:coreProperties>
</file>