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11"/>
  </p:notesMasterIdLst>
  <p:sldIdLst>
    <p:sldId id="257" r:id="rId3"/>
    <p:sldId id="256" r:id="rId4"/>
    <p:sldId id="263" r:id="rId5"/>
    <p:sldId id="258" r:id="rId6"/>
    <p:sldId id="259" r:id="rId7"/>
    <p:sldId id="260" r:id="rId8"/>
    <p:sldId id="261" r:id="rId9"/>
    <p:sldId id="262"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66643"/>
  </p:normalViewPr>
  <p:slideViewPr>
    <p:cSldViewPr snapToGrid="0">
      <p:cViewPr varScale="1">
        <p:scale>
          <a:sx n="105" d="100"/>
          <a:sy n="105" d="100"/>
        </p:scale>
        <p:origin x="208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14c63b23a1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14c63b23a1_2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sz="6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06b66b3a21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206b66b3a21_0_2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t>Change KC Hockey?</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14c63b23a1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14c63b23a1_2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600"/>
              <a:t>we strongly support the ascension of the KC Mavericks from ECHL AA minor league hockey status to the NHL, </a:t>
            </a:r>
            <a:r>
              <a:rPr lang="en" sz="600">
                <a:solidFill>
                  <a:schemeClr val="dk1"/>
                </a:solidFill>
              </a:rPr>
              <a:t>With apologies to Mark Cuban for the name infringement </a:t>
            </a:r>
            <a:endParaRPr sz="600"/>
          </a:p>
          <a:p>
            <a:pPr marL="0" lvl="0" indent="0" algn="l" rtl="0">
              <a:lnSpc>
                <a:spcPct val="100000"/>
              </a:lnSpc>
              <a:spcBef>
                <a:spcPts val="0"/>
              </a:spcBef>
              <a:spcAft>
                <a:spcPts val="0"/>
              </a:spcAft>
              <a:buSzPts val="1100"/>
              <a:buNone/>
            </a:pPr>
            <a:endParaRPr sz="600"/>
          </a:p>
          <a:p>
            <a:pPr marL="0" lvl="0" indent="0" algn="l" rtl="0">
              <a:lnSpc>
                <a:spcPct val="115000"/>
              </a:lnSpc>
              <a:spcBef>
                <a:spcPts val="0"/>
              </a:spcBef>
              <a:spcAft>
                <a:spcPts val="1200"/>
              </a:spcAft>
              <a:buNone/>
            </a:pPr>
            <a:endParaRPr sz="600"/>
          </a:p>
        </p:txBody>
      </p:sp>
    </p:spTree>
    <p:extLst>
      <p:ext uri="{BB962C8B-B14F-4D97-AF65-F5344CB8AC3E}">
        <p14:creationId xmlns:p14="http://schemas.microsoft.com/office/powerpoint/2010/main" val="3312023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dddf69679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dddf69679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Problem </a:t>
            </a:r>
            <a:endParaRPr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dirty="0">
                <a:solidFill>
                  <a:schemeClr val="dk1"/>
                </a:solidFill>
              </a:rPr>
              <a:t>Framed the problem of selecting a city and a sport for an expansion franchise using ticket sales</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Methodology</a:t>
            </a:r>
            <a:endParaRPr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dirty="0">
                <a:solidFill>
                  <a:schemeClr val="dk1"/>
                </a:solidFill>
              </a:rPr>
              <a:t>Create a micro-behavioral  model to apply to a macro setting</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Micro - estimate an average event spend per customer, generalized across the three regions to put them all on a level evaluation  </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Macro - Apply to a population of fans</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Modeling</a:t>
            </a:r>
            <a:endParaRPr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dirty="0">
                <a:solidFill>
                  <a:schemeClr val="dk1"/>
                </a:solidFill>
              </a:rPr>
              <a:t>Random Forest modeling  - chosen because of </a:t>
            </a:r>
            <a:r>
              <a:rPr lang="en-US" dirty="0">
                <a:solidFill>
                  <a:schemeClr val="dk1"/>
                </a:solidFill>
              </a:rPr>
              <a:t>prediction robustness and ability to easily handle categorical and continuous data</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Prediction - per event ticket spend per customer based on: financial score, ticket buying history – ex. </a:t>
            </a:r>
            <a:r>
              <a:rPr lang="en-US" dirty="0">
                <a:solidFill>
                  <a:schemeClr val="dk1"/>
                </a:solidFill>
              </a:rPr>
              <a:t>T</a:t>
            </a:r>
            <a:r>
              <a:rPr lang="en" dirty="0" err="1">
                <a:solidFill>
                  <a:schemeClr val="dk1"/>
                </a:solidFill>
              </a:rPr>
              <a:t>ickets</a:t>
            </a:r>
            <a:r>
              <a:rPr lang="en" dirty="0">
                <a:solidFill>
                  <a:schemeClr val="dk1"/>
                </a:solidFill>
              </a:rPr>
              <a:t> bought per event,  and life stage - ex. Youth to career building with a couple more stops finishing at retirement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b683b6a59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1b683b6a59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dirty="0"/>
              <a:t>Here is how what we expect the distribution to be by city.  Vertical lines are the expected values.</a:t>
            </a:r>
            <a:endParaRPr dirty="0"/>
          </a:p>
          <a:p>
            <a:pPr marL="457200" lvl="0" indent="-298450" algn="l" rtl="0">
              <a:lnSpc>
                <a:spcPct val="100000"/>
              </a:lnSpc>
              <a:spcBef>
                <a:spcPts val="0"/>
              </a:spcBef>
              <a:spcAft>
                <a:spcPts val="0"/>
              </a:spcAft>
              <a:buSzPts val="1100"/>
              <a:buChar char="●"/>
            </a:pPr>
            <a:r>
              <a:rPr lang="en" dirty="0"/>
              <a:t>Kansas City had the highest average predicted spend</a:t>
            </a:r>
            <a:endParaRPr dirty="0"/>
          </a:p>
          <a:p>
            <a:pPr marL="457200" lvl="0" indent="-298450" algn="l" rtl="0">
              <a:lnSpc>
                <a:spcPct val="100000"/>
              </a:lnSpc>
              <a:spcBef>
                <a:spcPts val="0"/>
              </a:spcBef>
              <a:spcAft>
                <a:spcPts val="0"/>
              </a:spcAft>
              <a:buSzPts val="1100"/>
              <a:buChar char="●"/>
            </a:pPr>
            <a:r>
              <a:rPr lang="en" dirty="0"/>
              <a:t>followed by Louisville which had the highest SD and </a:t>
            </a:r>
            <a:endParaRPr dirty="0"/>
          </a:p>
          <a:p>
            <a:pPr marL="457200" lvl="0" indent="-298450" algn="l" rtl="0">
              <a:lnSpc>
                <a:spcPct val="100000"/>
              </a:lnSpc>
              <a:spcBef>
                <a:spcPts val="0"/>
              </a:spcBef>
              <a:spcAft>
                <a:spcPts val="0"/>
              </a:spcAft>
              <a:buSzPts val="1100"/>
              <a:buChar char="●"/>
            </a:pPr>
            <a:r>
              <a:rPr lang="en" dirty="0"/>
              <a:t>VA Beach with had the lowest mean prediction total and SD. </a:t>
            </a:r>
            <a:endParaRPr dirty="0"/>
          </a:p>
          <a:p>
            <a:pPr marL="457200" lvl="0" indent="-298450" algn="l" rtl="0">
              <a:lnSpc>
                <a:spcPct val="100000"/>
              </a:lnSpc>
              <a:spcBef>
                <a:spcPts val="0"/>
              </a:spcBef>
              <a:spcAft>
                <a:spcPts val="0"/>
              </a:spcAft>
              <a:buSzPts val="1100"/>
              <a:buChar char="●"/>
            </a:pPr>
            <a:r>
              <a:rPr lang="en" dirty="0"/>
              <a:t>=&gt; VA Beach really doesn’t have a lot of money and the error bars are pretty low relative to KC and LV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06b66b3a21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206b66b3a21_0_3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Give macro setting for micro model to be applied to </a:t>
            </a:r>
            <a:endParaRPr dirty="0"/>
          </a:p>
          <a:p>
            <a:pPr marL="0" lvl="0" indent="0" algn="l" rtl="0">
              <a:lnSpc>
                <a:spcPct val="100000"/>
              </a:lnSpc>
              <a:spcBef>
                <a:spcPts val="0"/>
              </a:spcBef>
              <a:spcAft>
                <a:spcPts val="0"/>
              </a:spcAft>
              <a:buSzPts val="1100"/>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Propensity – likelihood to buy tickets scales 1-1000</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dirty="0"/>
              <a:t>Evaluating potential fans by upper 50% (~490 score in all regions) of propensity score for each sport in each city and potential “superfans”(indicated as propensity &gt;650 in dataset), indicated by the dotted lines.  This gave a population from which to base our micro behavioral model</a:t>
            </a:r>
          </a:p>
          <a:p>
            <a:pPr marL="0" lvl="0" indent="0" algn="l" rtl="0">
              <a:lnSpc>
                <a:spcPct val="100000"/>
              </a:lnSpc>
              <a:spcBef>
                <a:spcPts val="0"/>
              </a:spcBef>
              <a:spcAft>
                <a:spcPts val="0"/>
              </a:spcAft>
              <a:buSzPts val="1100"/>
              <a:buNone/>
            </a:pPr>
            <a:endParaRPr lang="en" dirty="0"/>
          </a:p>
          <a:p>
            <a:pPr marL="0" lvl="0" indent="0" algn="l" rtl="0">
              <a:lnSpc>
                <a:spcPct val="100000"/>
              </a:lnSpc>
              <a:spcBef>
                <a:spcPts val="0"/>
              </a:spcBef>
              <a:spcAft>
                <a:spcPts val="0"/>
              </a:spcAft>
              <a:buSzPts val="1100"/>
              <a:buNone/>
            </a:pPr>
            <a:r>
              <a:rPr lang="en" dirty="0"/>
              <a:t>Superfans are important because they spend more. </a:t>
            </a:r>
          </a:p>
          <a:p>
            <a:pPr marL="0" lvl="0" indent="0" algn="l" rtl="0">
              <a:lnSpc>
                <a:spcPct val="100000"/>
              </a:lnSpc>
              <a:spcBef>
                <a:spcPts val="0"/>
              </a:spcBef>
              <a:spcAft>
                <a:spcPts val="0"/>
              </a:spcAft>
              <a:buSzPts val="1100"/>
              <a:buNone/>
            </a:pPr>
            <a:r>
              <a:rPr lang="en" dirty="0"/>
              <a:t>Reg fan: $217 Super Fan $263  =&gt; 21% increase.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14c63b23a1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214c63b23a1_2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dirty="0"/>
              <a:t>Modeled expected revenue at lower levels and then scaled by ticket purchasing relative to metro area fan population. </a:t>
            </a:r>
            <a:endParaRPr dirty="0"/>
          </a:p>
          <a:p>
            <a:pPr marL="457200" lvl="0" indent="-298450" algn="l" rtl="0">
              <a:lnSpc>
                <a:spcPct val="100000"/>
              </a:lnSpc>
              <a:spcBef>
                <a:spcPts val="0"/>
              </a:spcBef>
              <a:spcAft>
                <a:spcPts val="0"/>
              </a:spcAft>
              <a:buSzPts val="1100"/>
              <a:buChar char="●"/>
            </a:pPr>
            <a:r>
              <a:rPr lang="en" dirty="0"/>
              <a:t>36.6% of league revenue comes from ticket sales (NHL)</a:t>
            </a:r>
            <a:endParaRPr dirty="0"/>
          </a:p>
          <a:p>
            <a:pPr marL="457200" lvl="0" indent="-298450" algn="l" rtl="0">
              <a:lnSpc>
                <a:spcPct val="100000"/>
              </a:lnSpc>
              <a:spcBef>
                <a:spcPts val="0"/>
              </a:spcBef>
              <a:spcAft>
                <a:spcPts val="0"/>
              </a:spcAft>
              <a:buSzPts val="1100"/>
              <a:buChar char="●"/>
            </a:pPr>
            <a:r>
              <a:rPr lang="en" dirty="0"/>
              <a:t>Blues 131M over 3 year period,  but also 27% larger metro population compared to KC– passes sniff test</a:t>
            </a:r>
            <a:endParaRPr dirty="0"/>
          </a:p>
          <a:p>
            <a:pPr marL="457200" lvl="0" indent="-298450" algn="l" rtl="0">
              <a:lnSpc>
                <a:spcPct val="100000"/>
              </a:lnSpc>
              <a:spcBef>
                <a:spcPts val="0"/>
              </a:spcBef>
              <a:spcAft>
                <a:spcPts val="0"/>
              </a:spcAft>
              <a:buSzPts val="1100"/>
              <a:buChar char="●"/>
            </a:pPr>
            <a:r>
              <a:rPr lang="en" dirty="0"/>
              <a:t>We were surprised to see hockey as high as it was across the board, but we trust the numbers because each city has a recently successful franchise within 4 hours </a:t>
            </a:r>
          </a:p>
          <a:p>
            <a:pPr marL="914400" lvl="1" indent="-298450" algn="l" rtl="0">
              <a:lnSpc>
                <a:spcPct val="100000"/>
              </a:lnSpc>
              <a:spcBef>
                <a:spcPts val="0"/>
              </a:spcBef>
              <a:spcAft>
                <a:spcPts val="0"/>
              </a:spcAft>
              <a:buSzPts val="1100"/>
              <a:buChar char="●"/>
            </a:pPr>
            <a:r>
              <a:rPr lang="en" dirty="0"/>
              <a:t>Louisville – Nashville Predators</a:t>
            </a:r>
          </a:p>
          <a:p>
            <a:pPr marL="914400" lvl="1" indent="-298450" algn="l" rtl="0">
              <a:lnSpc>
                <a:spcPct val="100000"/>
              </a:lnSpc>
              <a:spcBef>
                <a:spcPts val="0"/>
              </a:spcBef>
              <a:spcAft>
                <a:spcPts val="0"/>
              </a:spcAft>
              <a:buSzPts val="1100"/>
              <a:buChar char="●"/>
            </a:pPr>
            <a:r>
              <a:rPr lang="en" dirty="0"/>
              <a:t>Kansas City – St. Louis Blues</a:t>
            </a:r>
          </a:p>
          <a:p>
            <a:pPr marL="914400" lvl="1" indent="-298450" algn="l" rtl="0">
              <a:lnSpc>
                <a:spcPct val="100000"/>
              </a:lnSpc>
              <a:spcBef>
                <a:spcPts val="0"/>
              </a:spcBef>
              <a:spcAft>
                <a:spcPts val="0"/>
              </a:spcAft>
              <a:buSzPts val="1100"/>
              <a:buChar char="●"/>
            </a:pPr>
            <a:r>
              <a:rPr lang="en" dirty="0"/>
              <a:t>Virginia Beach – Carolina Hurricanes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dddf69679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dddf69679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a:p>
            <a:pPr marL="457200" lvl="0" indent="-298450" algn="l" rtl="0">
              <a:spcBef>
                <a:spcPts val="0"/>
              </a:spcBef>
              <a:spcAft>
                <a:spcPts val="0"/>
              </a:spcAft>
              <a:buClr>
                <a:schemeClr val="dk1"/>
              </a:buClr>
              <a:buSzPts val="1100"/>
              <a:buAutoNum type="arabicPeriod"/>
            </a:pPr>
            <a:r>
              <a:rPr lang="en" dirty="0">
                <a:solidFill>
                  <a:schemeClr val="dk1"/>
                </a:solidFill>
              </a:rPr>
              <a:t>We can see the totals of concert revenue in connection with expected sports revenue. Marker of additional revenue beyond sports tickets. SIZE OF DOT = TOTAL REV</a:t>
            </a:r>
            <a:endParaRPr dirty="0">
              <a:solidFill>
                <a:schemeClr val="dk1"/>
              </a:solidFill>
            </a:endParaRPr>
          </a:p>
          <a:p>
            <a:pPr marL="457200" lvl="0" indent="-298450" algn="l" rtl="0">
              <a:spcBef>
                <a:spcPts val="0"/>
              </a:spcBef>
              <a:spcAft>
                <a:spcPts val="0"/>
              </a:spcAft>
              <a:buClr>
                <a:schemeClr val="dk1"/>
              </a:buClr>
              <a:buSzPts val="1100"/>
              <a:buAutoNum type="arabicPeriod"/>
            </a:pPr>
            <a:r>
              <a:rPr lang="en" dirty="0">
                <a:solidFill>
                  <a:schemeClr val="dk1"/>
                </a:solidFill>
              </a:rPr>
              <a:t>KC &gt; VB &gt; LV</a:t>
            </a:r>
            <a:endParaRPr dirty="0">
              <a:solidFill>
                <a:schemeClr val="dk1"/>
              </a:solidFill>
            </a:endParaRPr>
          </a:p>
          <a:p>
            <a:pPr marL="457200" lvl="0" indent="-298450" algn="l" rtl="0">
              <a:spcBef>
                <a:spcPts val="0"/>
              </a:spcBef>
              <a:spcAft>
                <a:spcPts val="0"/>
              </a:spcAft>
              <a:buClr>
                <a:schemeClr val="dk1"/>
              </a:buClr>
              <a:buSzPts val="1100"/>
              <a:buAutoNum type="arabicPeriod"/>
            </a:pPr>
            <a:r>
              <a:rPr lang="en" dirty="0">
                <a:solidFill>
                  <a:schemeClr val="dk1"/>
                </a:solidFill>
              </a:rPr>
              <a:t>Less precise numbers due to other venue options in each area, but marker of potential. KC </a:t>
            </a:r>
            <a:r>
              <a:rPr lang="en-US" dirty="0">
                <a:solidFill>
                  <a:schemeClr val="dk1"/>
                </a:solidFill>
              </a:rPr>
              <a:t>could use modern winter home for concerts – if you build it they will come</a:t>
            </a:r>
            <a:endParaRPr dirty="0">
              <a:solidFill>
                <a:schemeClr val="dk1"/>
              </a:solidFill>
            </a:endParaRPr>
          </a:p>
          <a:p>
            <a:pPr marL="457200" lvl="0" indent="-298450" algn="l" rtl="0">
              <a:spcBef>
                <a:spcPts val="0"/>
              </a:spcBef>
              <a:spcAft>
                <a:spcPts val="0"/>
              </a:spcAft>
              <a:buClr>
                <a:schemeClr val="dk1"/>
              </a:buClr>
              <a:buSzPts val="1100"/>
              <a:buAutoNum type="arabicPeriod"/>
            </a:pPr>
            <a:r>
              <a:rPr lang="en" dirty="0">
                <a:solidFill>
                  <a:schemeClr val="dk1"/>
                </a:solidFill>
              </a:rPr>
              <a:t>When NHL comes, NBA follows. Vegas and Seattle  - KC with largest potential basketball fanbase of 3</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60" name="Google Shape;60;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1" name="Google Shape;61;p14"/>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64" name="Google Shape;64;p15"/>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68" name="Google Shape;68;p16"/>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1" name="Google Shape;71;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72" name="Google Shape;72;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73" name="Google Shape;73;p17"/>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6" name="Google Shape;76;p18"/>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79" name="Google Shape;79;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80" name="Google Shape;80;p19"/>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83" name="Google Shape;83;p20"/>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89" name="Google Shape;89;p21"/>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rtl="0">
              <a:lnSpc>
                <a:spcPct val="100000"/>
              </a:lnSpc>
              <a:spcBef>
                <a:spcPts val="0"/>
              </a:spcBef>
              <a:spcAft>
                <a:spcPts val="0"/>
              </a:spcAft>
              <a:buSzPts val="1800"/>
              <a:buNone/>
              <a:defRPr/>
            </a:lvl1pPr>
          </a:lstStyle>
          <a:p>
            <a:endParaRPr/>
          </a:p>
        </p:txBody>
      </p:sp>
      <p:sp>
        <p:nvSpPr>
          <p:cNvPr id="92" name="Google Shape;92;p22"/>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95" name="Google Shape;95;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0"/>
              </a:spcBef>
              <a:spcAft>
                <a:spcPts val="0"/>
              </a:spcAft>
              <a:buSzPts val="1400"/>
              <a:buChar char="○"/>
              <a:defRPr/>
            </a:lvl2pPr>
            <a:lvl3pPr marL="1371600" lvl="2" indent="-317500" algn="ctr" rtl="0">
              <a:lnSpc>
                <a:spcPct val="115000"/>
              </a:lnSpc>
              <a:spcBef>
                <a:spcPts val="0"/>
              </a:spcBef>
              <a:spcAft>
                <a:spcPts val="0"/>
              </a:spcAft>
              <a:buSzPts val="1400"/>
              <a:buChar char="■"/>
              <a:defRPr/>
            </a:lvl3pPr>
            <a:lvl4pPr marL="1828800" lvl="3" indent="-317500" algn="ctr" rtl="0">
              <a:lnSpc>
                <a:spcPct val="115000"/>
              </a:lnSpc>
              <a:spcBef>
                <a:spcPts val="0"/>
              </a:spcBef>
              <a:spcAft>
                <a:spcPts val="0"/>
              </a:spcAft>
              <a:buSzPts val="1400"/>
              <a:buChar char="●"/>
              <a:defRPr/>
            </a:lvl4pPr>
            <a:lvl5pPr marL="2286000" lvl="4" indent="-317500" algn="ctr" rtl="0">
              <a:lnSpc>
                <a:spcPct val="115000"/>
              </a:lnSpc>
              <a:spcBef>
                <a:spcPts val="0"/>
              </a:spcBef>
              <a:spcAft>
                <a:spcPts val="0"/>
              </a:spcAft>
              <a:buSzPts val="1400"/>
              <a:buChar char="○"/>
              <a:defRPr/>
            </a:lvl5pPr>
            <a:lvl6pPr marL="2743200" lvl="5" indent="-317500" algn="ctr" rtl="0">
              <a:lnSpc>
                <a:spcPct val="115000"/>
              </a:lnSpc>
              <a:spcBef>
                <a:spcPts val="0"/>
              </a:spcBef>
              <a:spcAft>
                <a:spcPts val="0"/>
              </a:spcAft>
              <a:buSzPts val="1400"/>
              <a:buChar char="■"/>
              <a:defRPr/>
            </a:lvl6pPr>
            <a:lvl7pPr marL="3200400" lvl="6" indent="-317500" algn="ctr" rtl="0">
              <a:lnSpc>
                <a:spcPct val="115000"/>
              </a:lnSpc>
              <a:spcBef>
                <a:spcPts val="0"/>
              </a:spcBef>
              <a:spcAft>
                <a:spcPts val="0"/>
              </a:spcAft>
              <a:buSzPts val="1400"/>
              <a:buChar char="●"/>
              <a:defRPr/>
            </a:lvl7pPr>
            <a:lvl8pPr marL="3657600" lvl="7" indent="-317500" algn="ctr" rtl="0">
              <a:lnSpc>
                <a:spcPct val="115000"/>
              </a:lnSpc>
              <a:spcBef>
                <a:spcPts val="0"/>
              </a:spcBef>
              <a:spcAft>
                <a:spcPts val="0"/>
              </a:spcAft>
              <a:buSzPts val="1400"/>
              <a:buChar char="○"/>
              <a:defRPr/>
            </a:lvl8pPr>
            <a:lvl9pPr marL="4114800" lvl="8" indent="-317500" algn="ctr" rtl="0">
              <a:lnSpc>
                <a:spcPct val="115000"/>
              </a:lnSpc>
              <a:spcBef>
                <a:spcPts val="0"/>
              </a:spcBef>
              <a:spcAft>
                <a:spcPts val="0"/>
              </a:spcAft>
              <a:buSzPts val="1400"/>
              <a:buChar char="■"/>
              <a:defRPr/>
            </a:lvl9pPr>
          </a:lstStyle>
          <a:p>
            <a:endParaRPr/>
          </a:p>
        </p:txBody>
      </p:sp>
      <p:sp>
        <p:nvSpPr>
          <p:cNvPr id="96" name="Google Shape;96;p23"/>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7"/>
        <p:cNvGrpSpPr/>
        <p:nvPr/>
      </p:nvGrpSpPr>
      <p:grpSpPr>
        <a:xfrm>
          <a:off x="0" y="0"/>
          <a:ext cx="0" cy="0"/>
          <a:chOff x="0" y="0"/>
          <a:chExt cx="0" cy="0"/>
        </a:xfrm>
      </p:grpSpPr>
      <p:sp>
        <p:nvSpPr>
          <p:cNvPr id="98" name="Google Shape;98;p24"/>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99"/>
        <p:cNvGrpSpPr/>
        <p:nvPr/>
      </p:nvGrpSpPr>
      <p:grpSpPr>
        <a:xfrm>
          <a:off x="0" y="0"/>
          <a:ext cx="0" cy="0"/>
          <a:chOff x="0" y="0"/>
          <a:chExt cx="0" cy="0"/>
        </a:xfrm>
      </p:grpSpPr>
      <p:sp>
        <p:nvSpPr>
          <p:cNvPr id="100" name="Google Shape;100;p25"/>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101" name="Google Shape;101;p25"/>
          <p:cNvPicPr preferRelativeResize="0"/>
          <p:nvPr/>
        </p:nvPicPr>
        <p:blipFill rotWithShape="1">
          <a:blip r:embed="rId2">
            <a:alphaModFix/>
          </a:blip>
          <a:srcRect/>
          <a:stretch/>
        </p:blipFill>
        <p:spPr>
          <a:xfrm>
            <a:off x="7181850" y="4663000"/>
            <a:ext cx="1556298" cy="393600"/>
          </a:xfrm>
          <a:prstGeom prst="rect">
            <a:avLst/>
          </a:prstGeom>
          <a:noFill/>
          <a:ln>
            <a:noFill/>
          </a:ln>
        </p:spPr>
      </p:pic>
      <p:cxnSp>
        <p:nvCxnSpPr>
          <p:cNvPr id="102" name="Google Shape;102;p25"/>
          <p:cNvCxnSpPr/>
          <p:nvPr/>
        </p:nvCxnSpPr>
        <p:spPr>
          <a:xfrm>
            <a:off x="457200" y="4495800"/>
            <a:ext cx="8229600" cy="0"/>
          </a:xfrm>
          <a:prstGeom prst="straightConnector1">
            <a:avLst/>
          </a:prstGeom>
          <a:noFill/>
          <a:ln w="12700" cap="flat" cmpd="sng">
            <a:solidFill>
              <a:srgbClr val="000000"/>
            </a:solidFill>
            <a:prstDash val="solid"/>
            <a:miter lim="800000"/>
            <a:headEnd type="none" w="sm" len="sm"/>
            <a:tailEnd type="none" w="sm" len="sm"/>
          </a:ln>
        </p:spPr>
      </p:cxnSp>
      <p:pic>
        <p:nvPicPr>
          <p:cNvPr id="103" name="Google Shape;103;p25"/>
          <p:cNvPicPr preferRelativeResize="0"/>
          <p:nvPr/>
        </p:nvPicPr>
        <p:blipFill rotWithShape="1">
          <a:blip r:embed="rId3">
            <a:alphaModFix/>
          </a:blip>
          <a:srcRect/>
          <a:stretch/>
        </p:blipFill>
        <p:spPr>
          <a:xfrm>
            <a:off x="6195374" y="4446500"/>
            <a:ext cx="1119826" cy="865576"/>
          </a:xfrm>
          <a:prstGeom prst="rect">
            <a:avLst/>
          </a:prstGeom>
          <a:noFill/>
          <a:ln>
            <a:noFill/>
          </a:ln>
        </p:spPr>
      </p:pic>
      <p:cxnSp>
        <p:nvCxnSpPr>
          <p:cNvPr id="104" name="Google Shape;104;p25"/>
          <p:cNvCxnSpPr/>
          <p:nvPr/>
        </p:nvCxnSpPr>
        <p:spPr>
          <a:xfrm flipH="1">
            <a:off x="7127300" y="4593675"/>
            <a:ext cx="3000" cy="450300"/>
          </a:xfrm>
          <a:prstGeom prst="straightConnector1">
            <a:avLst/>
          </a:prstGeom>
          <a:noFill/>
          <a:ln w="9525" cap="flat" cmpd="sng">
            <a:solidFill>
              <a:schemeClr val="dk2"/>
            </a:solidFill>
            <a:prstDash val="solid"/>
            <a:round/>
            <a:headEnd type="none" w="sm" len="sm"/>
            <a:tailEnd type="none" w="sm" len="sm"/>
          </a:ln>
        </p:spPr>
      </p:cxnSp>
      <p:pic>
        <p:nvPicPr>
          <p:cNvPr id="105" name="Google Shape;105;p25"/>
          <p:cNvPicPr preferRelativeResize="0"/>
          <p:nvPr/>
        </p:nvPicPr>
        <p:blipFill rotWithShape="1">
          <a:blip r:embed="rId4">
            <a:alphaModFix/>
          </a:blip>
          <a:srcRect l="1652" r="1738"/>
          <a:stretch/>
        </p:blipFill>
        <p:spPr>
          <a:xfrm>
            <a:off x="0" y="0"/>
            <a:ext cx="9143999" cy="91992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2">
  <p:cSld name="TITLE_AND_BODY_2">
    <p:spTree>
      <p:nvGrpSpPr>
        <p:cNvPr id="1" name="Shape 106"/>
        <p:cNvGrpSpPr/>
        <p:nvPr/>
      </p:nvGrpSpPr>
      <p:grpSpPr>
        <a:xfrm>
          <a:off x="0" y="0"/>
          <a:ext cx="0" cy="0"/>
          <a:chOff x="0" y="0"/>
          <a:chExt cx="0" cy="0"/>
        </a:xfrm>
      </p:grpSpPr>
      <p:sp>
        <p:nvSpPr>
          <p:cNvPr id="107" name="Google Shape;10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108" name="Google Shape;108;p26"/>
          <p:cNvPicPr preferRelativeResize="0"/>
          <p:nvPr/>
        </p:nvPicPr>
        <p:blipFill rotWithShape="1">
          <a:blip r:embed="rId2">
            <a:alphaModFix/>
          </a:blip>
          <a:srcRect/>
          <a:stretch/>
        </p:blipFill>
        <p:spPr>
          <a:xfrm>
            <a:off x="7181850" y="4663000"/>
            <a:ext cx="1556298" cy="393600"/>
          </a:xfrm>
          <a:prstGeom prst="rect">
            <a:avLst/>
          </a:prstGeom>
          <a:noFill/>
          <a:ln>
            <a:noFill/>
          </a:ln>
        </p:spPr>
      </p:pic>
      <p:cxnSp>
        <p:nvCxnSpPr>
          <p:cNvPr id="109" name="Google Shape;109;p26"/>
          <p:cNvCxnSpPr/>
          <p:nvPr/>
        </p:nvCxnSpPr>
        <p:spPr>
          <a:xfrm>
            <a:off x="457200" y="4495800"/>
            <a:ext cx="8229600" cy="0"/>
          </a:xfrm>
          <a:prstGeom prst="straightConnector1">
            <a:avLst/>
          </a:prstGeom>
          <a:noFill/>
          <a:ln w="12700" cap="flat" cmpd="sng">
            <a:solidFill>
              <a:srgbClr val="000000"/>
            </a:solidFill>
            <a:prstDash val="solid"/>
            <a:miter lim="800000"/>
            <a:headEnd type="none" w="sm" len="sm"/>
            <a:tailEnd type="none" w="sm" len="sm"/>
          </a:ln>
        </p:spPr>
      </p:cxnSp>
      <p:pic>
        <p:nvPicPr>
          <p:cNvPr id="110" name="Google Shape;110;p26"/>
          <p:cNvPicPr preferRelativeResize="0"/>
          <p:nvPr/>
        </p:nvPicPr>
        <p:blipFill rotWithShape="1">
          <a:blip r:embed="rId3">
            <a:alphaModFix/>
          </a:blip>
          <a:srcRect/>
          <a:stretch/>
        </p:blipFill>
        <p:spPr>
          <a:xfrm>
            <a:off x="6195374" y="4446500"/>
            <a:ext cx="1119826" cy="865576"/>
          </a:xfrm>
          <a:prstGeom prst="rect">
            <a:avLst/>
          </a:prstGeom>
          <a:noFill/>
          <a:ln>
            <a:noFill/>
          </a:ln>
        </p:spPr>
      </p:pic>
      <p:cxnSp>
        <p:nvCxnSpPr>
          <p:cNvPr id="111" name="Google Shape;111;p26"/>
          <p:cNvCxnSpPr/>
          <p:nvPr/>
        </p:nvCxnSpPr>
        <p:spPr>
          <a:xfrm flipH="1">
            <a:off x="7127300" y="4593675"/>
            <a:ext cx="3000" cy="450300"/>
          </a:xfrm>
          <a:prstGeom prst="straightConnector1">
            <a:avLst/>
          </a:prstGeom>
          <a:noFill/>
          <a:ln w="9525" cap="flat" cmpd="sng">
            <a:solidFill>
              <a:schemeClr val="dk2"/>
            </a:solidFill>
            <a:prstDash val="solid"/>
            <a:round/>
            <a:headEnd type="none" w="sm" len="sm"/>
            <a:tailEnd type="none" w="sm" len="sm"/>
          </a:ln>
        </p:spPr>
      </p:cxnSp>
      <p:pic>
        <p:nvPicPr>
          <p:cNvPr id="112" name="Google Shape;112;p26"/>
          <p:cNvPicPr preferRelativeResize="0"/>
          <p:nvPr/>
        </p:nvPicPr>
        <p:blipFill rotWithShape="1">
          <a:blip r:embed="rId4">
            <a:alphaModFix/>
          </a:blip>
          <a:srcRect l="1652" r="1738"/>
          <a:stretch/>
        </p:blipFill>
        <p:spPr>
          <a:xfrm>
            <a:off x="0" y="0"/>
            <a:ext cx="9143999" cy="9199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13"/>
          <p:cNvSpPr txBox="1">
            <a:spLocks noGrp="1"/>
          </p:cNvSpPr>
          <p:nvPr>
            <p:ph type="sldNum" idx="2"/>
          </p:nvPr>
        </p:nvSpPr>
        <p:spPr>
          <a:xfrm>
            <a:off x="8472458" y="47394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pic>
        <p:nvPicPr>
          <p:cNvPr id="55" name="Google Shape;55;p13"/>
          <p:cNvPicPr preferRelativeResize="0"/>
          <p:nvPr/>
        </p:nvPicPr>
        <p:blipFill rotWithShape="1">
          <a:blip r:embed="rId15">
            <a:alphaModFix/>
          </a:blip>
          <a:srcRect/>
          <a:stretch/>
        </p:blipFill>
        <p:spPr>
          <a:xfrm>
            <a:off x="7308548" y="4863369"/>
            <a:ext cx="1155102" cy="260421"/>
          </a:xfrm>
          <a:prstGeom prst="rect">
            <a:avLst/>
          </a:prstGeom>
          <a:noFill/>
          <a:ln>
            <a:noFill/>
          </a:ln>
        </p:spPr>
      </p:pic>
      <p:cxnSp>
        <p:nvCxnSpPr>
          <p:cNvPr id="56" name="Google Shape;56;p13"/>
          <p:cNvCxnSpPr/>
          <p:nvPr/>
        </p:nvCxnSpPr>
        <p:spPr>
          <a:xfrm>
            <a:off x="457200" y="4800600"/>
            <a:ext cx="8229600" cy="0"/>
          </a:xfrm>
          <a:prstGeom prst="straightConnector1">
            <a:avLst/>
          </a:prstGeom>
          <a:noFill/>
          <a:ln w="12700" cap="flat" cmpd="sng">
            <a:solidFill>
              <a:srgbClr val="000000"/>
            </a:solidFill>
            <a:prstDash val="solid"/>
            <a:miter lim="800000"/>
            <a:headEnd type="none" w="sm" len="sm"/>
            <a:tailEnd type="none" w="sm" len="sm"/>
          </a:ln>
        </p:spPr>
      </p:cxnSp>
      <p:pic>
        <p:nvPicPr>
          <p:cNvPr id="57" name="Google Shape;57;p13"/>
          <p:cNvPicPr preferRelativeResize="0"/>
          <p:nvPr/>
        </p:nvPicPr>
        <p:blipFill rotWithShape="1">
          <a:blip r:embed="rId16">
            <a:alphaModFix/>
          </a:blip>
          <a:srcRect/>
          <a:stretch/>
        </p:blipFill>
        <p:spPr>
          <a:xfrm>
            <a:off x="6666595" y="4720125"/>
            <a:ext cx="740931" cy="57270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8"/>
          <p:cNvSpPr/>
          <p:nvPr/>
        </p:nvSpPr>
        <p:spPr>
          <a:xfrm>
            <a:off x="-7225" y="0"/>
            <a:ext cx="9144000" cy="702900"/>
          </a:xfrm>
          <a:prstGeom prst="rect">
            <a:avLst/>
          </a:prstGeom>
          <a:solidFill>
            <a:srgbClr val="1C458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dirty="0">
              <a:solidFill>
                <a:schemeClr val="lt1"/>
              </a:solidFill>
            </a:endParaRPr>
          </a:p>
        </p:txBody>
      </p:sp>
      <p:pic>
        <p:nvPicPr>
          <p:cNvPr id="129" name="Google Shape;129;p28"/>
          <p:cNvPicPr preferRelativeResize="0"/>
          <p:nvPr/>
        </p:nvPicPr>
        <p:blipFill>
          <a:blip r:embed="rId3">
            <a:alphaModFix/>
          </a:blip>
          <a:stretch>
            <a:fillRect/>
          </a:stretch>
        </p:blipFill>
        <p:spPr>
          <a:xfrm>
            <a:off x="5428951" y="4861302"/>
            <a:ext cx="1155300" cy="235500"/>
          </a:xfrm>
          <a:prstGeom prst="rect">
            <a:avLst/>
          </a:prstGeom>
          <a:noFill/>
          <a:ln>
            <a:noFill/>
          </a:ln>
        </p:spPr>
      </p:pic>
      <p:sp>
        <p:nvSpPr>
          <p:cNvPr id="7" name="TextBox 6">
            <a:extLst>
              <a:ext uri="{FF2B5EF4-FFF2-40B4-BE49-F238E27FC236}">
                <a16:creationId xmlns:a16="http://schemas.microsoft.com/office/drawing/2014/main" id="{76BA969D-1A58-DFDE-8613-101FFD0505D2}"/>
              </a:ext>
            </a:extLst>
          </p:cNvPr>
          <p:cNvSpPr txBox="1"/>
          <p:nvPr/>
        </p:nvSpPr>
        <p:spPr>
          <a:xfrm>
            <a:off x="282632" y="1044892"/>
            <a:ext cx="8578735" cy="2367186"/>
          </a:xfrm>
          <a:prstGeom prst="rect">
            <a:avLst/>
          </a:prstGeom>
          <a:noFill/>
        </p:spPr>
        <p:txBody>
          <a:bodyPr wrap="square">
            <a:spAutoFit/>
          </a:bodyPr>
          <a:lstStyle/>
          <a:p>
            <a:pPr algn="ctr">
              <a:lnSpc>
                <a:spcPct val="150000"/>
              </a:lnSpc>
            </a:pPr>
            <a:r>
              <a:rPr lang="en-US" sz="1600" b="1" u="sng" dirty="0">
                <a:latin typeface="Calibri" panose="020F0502020204030204" pitchFamily="34" charset="0"/>
              </a:rPr>
              <a:t>Prompt</a:t>
            </a:r>
            <a:endParaRPr lang="en-US" sz="1600" dirty="0">
              <a:latin typeface="Calibri" panose="020F0502020204030204" pitchFamily="34" charset="0"/>
            </a:endParaRPr>
          </a:p>
          <a:p>
            <a:r>
              <a:rPr lang="en-US" sz="1400" b="0" i="0" u="none" strike="noStrike" dirty="0">
                <a:solidFill>
                  <a:srgbClr val="000000"/>
                </a:solidFill>
                <a:effectLst/>
                <a:latin typeface="Calibri" panose="020F0502020204030204" pitchFamily="34" charset="0"/>
              </a:rPr>
              <a:t>There are three cities vying for a new expansion franchise.  Lean into behavioral, transactional, demographic, and psychographic data, at the record level, for each market, to make your case as to which league would be best to expand, which city should be awarded a franchise, and why.</a:t>
            </a:r>
          </a:p>
          <a:p>
            <a:pPr>
              <a:lnSpc>
                <a:spcPct val="150000"/>
              </a:lnSpc>
            </a:pPr>
            <a:endParaRPr lang="en-US" dirty="0">
              <a:latin typeface="Calibri" panose="020F0502020204030204" pitchFamily="34" charset="0"/>
            </a:endParaRPr>
          </a:p>
          <a:p>
            <a:pPr algn="ctr">
              <a:lnSpc>
                <a:spcPct val="150000"/>
              </a:lnSpc>
            </a:pPr>
            <a:r>
              <a:rPr lang="en-US" dirty="0">
                <a:latin typeface="Calibri" panose="020F0502020204030204" pitchFamily="34" charset="0"/>
              </a:rPr>
              <a:t>Kansas City</a:t>
            </a:r>
          </a:p>
          <a:p>
            <a:pPr algn="ctr">
              <a:lnSpc>
                <a:spcPct val="150000"/>
              </a:lnSpc>
            </a:pPr>
            <a:r>
              <a:rPr lang="en-US" dirty="0">
                <a:latin typeface="Calibri" panose="020F0502020204030204" pitchFamily="34" charset="0"/>
              </a:rPr>
              <a:t>Louisville</a:t>
            </a:r>
          </a:p>
          <a:p>
            <a:pPr algn="ctr">
              <a:lnSpc>
                <a:spcPct val="150000"/>
              </a:lnSpc>
            </a:pPr>
            <a:r>
              <a:rPr lang="en-US" dirty="0">
                <a:latin typeface="Calibri" panose="020F0502020204030204" pitchFamily="34" charset="0"/>
              </a:rPr>
              <a:t>Virginia Beach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pic>
        <p:nvPicPr>
          <p:cNvPr id="117" name="Google Shape;117;p27"/>
          <p:cNvPicPr preferRelativeResize="0"/>
          <p:nvPr/>
        </p:nvPicPr>
        <p:blipFill rotWithShape="1">
          <a:blip r:embed="rId3">
            <a:alphaModFix/>
          </a:blip>
          <a:srcRect/>
          <a:stretch/>
        </p:blipFill>
        <p:spPr>
          <a:xfrm>
            <a:off x="685175" y="484225"/>
            <a:ext cx="3343250" cy="3343250"/>
          </a:xfrm>
          <a:prstGeom prst="rect">
            <a:avLst/>
          </a:prstGeom>
          <a:noFill/>
          <a:ln>
            <a:noFill/>
          </a:ln>
        </p:spPr>
      </p:pic>
      <p:sp>
        <p:nvSpPr>
          <p:cNvPr id="118" name="Google Shape;118;p27"/>
          <p:cNvSpPr txBox="1"/>
          <p:nvPr/>
        </p:nvSpPr>
        <p:spPr>
          <a:xfrm>
            <a:off x="4572000" y="484225"/>
            <a:ext cx="4018500" cy="64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t>SSAC 2023 Hackathon</a:t>
            </a:r>
            <a:endParaRPr sz="2800" b="1"/>
          </a:p>
        </p:txBody>
      </p:sp>
      <p:sp>
        <p:nvSpPr>
          <p:cNvPr id="119" name="Google Shape;119;p27"/>
          <p:cNvSpPr txBox="1"/>
          <p:nvPr/>
        </p:nvSpPr>
        <p:spPr>
          <a:xfrm>
            <a:off x="4412700" y="1924575"/>
            <a:ext cx="4337100" cy="92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0000"/>
                </a:solidFill>
              </a:rPr>
              <a:t>Lorenzo Dube and Xander Schwartz</a:t>
            </a:r>
            <a:endParaRPr sz="1800" b="1">
              <a:solidFill>
                <a:srgbClr val="FF0000"/>
              </a:solidFill>
            </a:endParaRPr>
          </a:p>
        </p:txBody>
      </p:sp>
      <p:sp>
        <p:nvSpPr>
          <p:cNvPr id="120" name="Google Shape;120;p27"/>
          <p:cNvSpPr txBox="1"/>
          <p:nvPr/>
        </p:nvSpPr>
        <p:spPr>
          <a:xfrm>
            <a:off x="4572000" y="3002625"/>
            <a:ext cx="4018500" cy="92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0000"/>
              </a:solidFill>
            </a:endParaRPr>
          </a:p>
        </p:txBody>
      </p:sp>
      <p:pic>
        <p:nvPicPr>
          <p:cNvPr id="121" name="Google Shape;121;p27"/>
          <p:cNvPicPr preferRelativeResize="0"/>
          <p:nvPr/>
        </p:nvPicPr>
        <p:blipFill>
          <a:blip r:embed="rId4">
            <a:alphaModFix/>
          </a:blip>
          <a:stretch>
            <a:fillRect/>
          </a:stretch>
        </p:blipFill>
        <p:spPr>
          <a:xfrm>
            <a:off x="685176" y="3963225"/>
            <a:ext cx="3343250" cy="681503"/>
          </a:xfrm>
          <a:prstGeom prst="rect">
            <a:avLst/>
          </a:prstGeom>
          <a:noFill/>
          <a:ln>
            <a:noFill/>
          </a:ln>
        </p:spPr>
      </p:pic>
      <p:sp>
        <p:nvSpPr>
          <p:cNvPr id="122" name="Google Shape;122;p27"/>
          <p:cNvSpPr txBox="1"/>
          <p:nvPr/>
        </p:nvSpPr>
        <p:spPr>
          <a:xfrm>
            <a:off x="4572000" y="1073800"/>
            <a:ext cx="4018500" cy="64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t>Team Pitch</a:t>
            </a:r>
            <a:endParaRPr sz="2400" b="1"/>
          </a:p>
        </p:txBody>
      </p:sp>
      <p:sp>
        <p:nvSpPr>
          <p:cNvPr id="123" name="Google Shape;123;p27"/>
          <p:cNvSpPr txBox="1"/>
          <p:nvPr/>
        </p:nvSpPr>
        <p:spPr>
          <a:xfrm>
            <a:off x="4412700" y="3052850"/>
            <a:ext cx="4337100" cy="92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0000"/>
                </a:solidFill>
              </a:rPr>
              <a:t>The Case for Kansas City Hockey</a:t>
            </a:r>
            <a:endParaRPr sz="180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8"/>
          <p:cNvSpPr/>
          <p:nvPr/>
        </p:nvSpPr>
        <p:spPr>
          <a:xfrm>
            <a:off x="-7225" y="0"/>
            <a:ext cx="9144000" cy="702900"/>
          </a:xfrm>
          <a:prstGeom prst="rect">
            <a:avLst/>
          </a:prstGeom>
          <a:solidFill>
            <a:srgbClr val="1C458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a:solidFill>
                <a:schemeClr val="lt1"/>
              </a:solidFill>
            </a:endParaRPr>
          </a:p>
          <a:p>
            <a:pPr marL="0" marR="0" lvl="0" indent="0" algn="l" rtl="0">
              <a:lnSpc>
                <a:spcPct val="100000"/>
              </a:lnSpc>
              <a:spcBef>
                <a:spcPts val="0"/>
              </a:spcBef>
              <a:spcAft>
                <a:spcPts val="0"/>
              </a:spcAft>
              <a:buClr>
                <a:srgbClr val="000000"/>
              </a:buClr>
              <a:buSzPts val="2000"/>
              <a:buFont typeface="Arial"/>
              <a:buNone/>
            </a:pPr>
            <a:endParaRPr sz="2000" b="1">
              <a:solidFill>
                <a:schemeClr val="lt1"/>
              </a:solidFill>
            </a:endParaRPr>
          </a:p>
        </p:txBody>
      </p:sp>
      <p:pic>
        <p:nvPicPr>
          <p:cNvPr id="129" name="Google Shape;129;p28"/>
          <p:cNvPicPr preferRelativeResize="0"/>
          <p:nvPr/>
        </p:nvPicPr>
        <p:blipFill>
          <a:blip r:embed="rId3">
            <a:alphaModFix/>
          </a:blip>
          <a:stretch>
            <a:fillRect/>
          </a:stretch>
        </p:blipFill>
        <p:spPr>
          <a:xfrm>
            <a:off x="5428951" y="4861302"/>
            <a:ext cx="1155300" cy="235500"/>
          </a:xfrm>
          <a:prstGeom prst="rect">
            <a:avLst/>
          </a:prstGeom>
          <a:noFill/>
          <a:ln>
            <a:noFill/>
          </a:ln>
        </p:spPr>
      </p:pic>
      <p:pic>
        <p:nvPicPr>
          <p:cNvPr id="130" name="Google Shape;130;p28"/>
          <p:cNvPicPr preferRelativeResize="0"/>
          <p:nvPr/>
        </p:nvPicPr>
        <p:blipFill>
          <a:blip r:embed="rId4">
            <a:alphaModFix/>
          </a:blip>
          <a:stretch>
            <a:fillRect/>
          </a:stretch>
        </p:blipFill>
        <p:spPr>
          <a:xfrm>
            <a:off x="957049" y="702900"/>
            <a:ext cx="7215452" cy="4058700"/>
          </a:xfrm>
          <a:prstGeom prst="rect">
            <a:avLst/>
          </a:prstGeom>
          <a:noFill/>
          <a:ln w="9525" cap="flat" cmpd="sng">
            <a:solidFill>
              <a:schemeClr val="lt1"/>
            </a:solidFill>
            <a:prstDash val="solid"/>
            <a:round/>
            <a:headEnd type="none" w="sm" len="sm"/>
            <a:tailEnd type="none" w="sm" len="sm"/>
          </a:ln>
        </p:spPr>
      </p:pic>
    </p:spTree>
    <p:extLst>
      <p:ext uri="{BB962C8B-B14F-4D97-AF65-F5344CB8AC3E}">
        <p14:creationId xmlns:p14="http://schemas.microsoft.com/office/powerpoint/2010/main" val="2686232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9"/>
          <p:cNvSpPr/>
          <p:nvPr/>
        </p:nvSpPr>
        <p:spPr>
          <a:xfrm>
            <a:off x="-7225" y="0"/>
            <a:ext cx="9144000" cy="702900"/>
          </a:xfrm>
          <a:prstGeom prst="rect">
            <a:avLst/>
          </a:prstGeom>
          <a:solidFill>
            <a:srgbClr val="1C458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a:solidFill>
                <a:schemeClr val="lt1"/>
              </a:solidFill>
            </a:endParaRPr>
          </a:p>
          <a:p>
            <a:pPr marL="0" marR="0" lvl="0" indent="0" algn="l" rtl="0">
              <a:lnSpc>
                <a:spcPct val="100000"/>
              </a:lnSpc>
              <a:spcBef>
                <a:spcPts val="0"/>
              </a:spcBef>
              <a:spcAft>
                <a:spcPts val="0"/>
              </a:spcAft>
              <a:buClr>
                <a:srgbClr val="000000"/>
              </a:buClr>
              <a:buSzPts val="2000"/>
              <a:buFont typeface="Arial"/>
              <a:buNone/>
            </a:pPr>
            <a:endParaRPr sz="2000" b="1">
              <a:solidFill>
                <a:schemeClr val="lt1"/>
              </a:solidFill>
            </a:endParaRPr>
          </a:p>
        </p:txBody>
      </p:sp>
      <p:pic>
        <p:nvPicPr>
          <p:cNvPr id="136" name="Google Shape;136;p29"/>
          <p:cNvPicPr preferRelativeResize="0"/>
          <p:nvPr/>
        </p:nvPicPr>
        <p:blipFill rotWithShape="1">
          <a:blip r:embed="rId3">
            <a:alphaModFix/>
          </a:blip>
          <a:srcRect t="15393" b="16443"/>
          <a:stretch/>
        </p:blipFill>
        <p:spPr>
          <a:xfrm>
            <a:off x="174857" y="1001025"/>
            <a:ext cx="8395273" cy="2764641"/>
          </a:xfrm>
          <a:prstGeom prst="rect">
            <a:avLst/>
          </a:prstGeom>
          <a:noFill/>
          <a:ln>
            <a:noFill/>
          </a:ln>
        </p:spPr>
      </p:pic>
      <p:sp>
        <p:nvSpPr>
          <p:cNvPr id="4" name="TextBox 3">
            <a:extLst>
              <a:ext uri="{FF2B5EF4-FFF2-40B4-BE49-F238E27FC236}">
                <a16:creationId xmlns:a16="http://schemas.microsoft.com/office/drawing/2014/main" id="{AD0D90A1-4D5E-01B8-92B3-6766061A258C}"/>
              </a:ext>
            </a:extLst>
          </p:cNvPr>
          <p:cNvSpPr txBox="1"/>
          <p:nvPr/>
        </p:nvSpPr>
        <p:spPr>
          <a:xfrm>
            <a:off x="1278225" y="3765666"/>
            <a:ext cx="6552363" cy="400110"/>
          </a:xfrm>
          <a:prstGeom prst="rect">
            <a:avLst/>
          </a:prstGeom>
          <a:noFill/>
        </p:spPr>
        <p:txBody>
          <a:bodyPr wrap="square">
            <a:spAutoFit/>
          </a:bodyPr>
          <a:lstStyle/>
          <a:p>
            <a:pPr rtl="0">
              <a:spcBef>
                <a:spcPts val="0"/>
              </a:spcBef>
              <a:spcAft>
                <a:spcPts val="0"/>
              </a:spcAft>
            </a:pPr>
            <a:r>
              <a:rPr lang="en-US" sz="2000" b="0" i="0" u="none" strike="noStrike" dirty="0">
                <a:solidFill>
                  <a:srgbClr val="000000"/>
                </a:solidFill>
                <a:effectLst/>
                <a:latin typeface="STIXGeneral" pitchFamily="2" charset="2"/>
                <a:ea typeface="STIXGeneral" pitchFamily="2" charset="2"/>
                <a:cs typeface="STIXGeneral" pitchFamily="2" charset="2"/>
              </a:rPr>
              <a:t>E[Event$] ∼ (FinancialStatus + LifeStage + PrevTixHistory)</a:t>
            </a:r>
            <a:endParaRPr lang="en-US" sz="2000" dirty="0">
              <a:latin typeface="STIXGeneral" pitchFamily="2" charset="2"/>
              <a:ea typeface="STIXGeneral" pitchFamily="2" charset="2"/>
              <a:cs typeface="STIXGeneral" pitchFamily="2" charset="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0"/>
          <p:cNvSpPr/>
          <p:nvPr/>
        </p:nvSpPr>
        <p:spPr>
          <a:xfrm>
            <a:off x="-7225" y="500"/>
            <a:ext cx="9144000" cy="702900"/>
          </a:xfrm>
          <a:prstGeom prst="rect">
            <a:avLst/>
          </a:prstGeom>
          <a:solidFill>
            <a:srgbClr val="1C458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b="1">
                <a:solidFill>
                  <a:schemeClr val="lt1"/>
                </a:solidFill>
              </a:rPr>
              <a:t>1. Per Event Customer Spend</a:t>
            </a:r>
            <a:endParaRPr sz="2000" b="1" i="0" u="none" strike="noStrike" cap="none">
              <a:solidFill>
                <a:schemeClr val="lt1"/>
              </a:solidFill>
              <a:latin typeface="Arial"/>
              <a:ea typeface="Arial"/>
              <a:cs typeface="Arial"/>
              <a:sym typeface="Arial"/>
            </a:endParaRPr>
          </a:p>
        </p:txBody>
      </p:sp>
      <p:pic>
        <p:nvPicPr>
          <p:cNvPr id="142" name="Google Shape;142;p30"/>
          <p:cNvPicPr preferRelativeResize="0"/>
          <p:nvPr/>
        </p:nvPicPr>
        <p:blipFill>
          <a:blip r:embed="rId3">
            <a:alphaModFix/>
          </a:blip>
          <a:stretch>
            <a:fillRect/>
          </a:stretch>
        </p:blipFill>
        <p:spPr>
          <a:xfrm>
            <a:off x="5428951" y="4861302"/>
            <a:ext cx="1155300" cy="235500"/>
          </a:xfrm>
          <a:prstGeom prst="rect">
            <a:avLst/>
          </a:prstGeom>
          <a:noFill/>
          <a:ln>
            <a:noFill/>
          </a:ln>
        </p:spPr>
      </p:pic>
      <p:pic>
        <p:nvPicPr>
          <p:cNvPr id="143" name="Google Shape;143;p30"/>
          <p:cNvPicPr preferRelativeResize="0"/>
          <p:nvPr/>
        </p:nvPicPr>
        <p:blipFill>
          <a:blip r:embed="rId4">
            <a:alphaModFix/>
          </a:blip>
          <a:stretch>
            <a:fillRect/>
          </a:stretch>
        </p:blipFill>
        <p:spPr>
          <a:xfrm>
            <a:off x="1453150" y="855800"/>
            <a:ext cx="6237678" cy="38531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1"/>
          <p:cNvSpPr/>
          <p:nvPr/>
        </p:nvSpPr>
        <p:spPr>
          <a:xfrm>
            <a:off x="-7225" y="500"/>
            <a:ext cx="9144000" cy="702900"/>
          </a:xfrm>
          <a:prstGeom prst="rect">
            <a:avLst/>
          </a:prstGeom>
          <a:solidFill>
            <a:srgbClr val="1C458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lt1"/>
                </a:solidFill>
              </a:rPr>
              <a:t>2. Fan Potential By Sport and City</a:t>
            </a:r>
            <a:endParaRPr sz="2000" b="1" i="0" u="none" strike="noStrike" cap="none">
              <a:solidFill>
                <a:schemeClr val="lt1"/>
              </a:solidFill>
              <a:latin typeface="Arial"/>
              <a:ea typeface="Arial"/>
              <a:cs typeface="Arial"/>
              <a:sym typeface="Arial"/>
            </a:endParaRPr>
          </a:p>
        </p:txBody>
      </p:sp>
      <p:pic>
        <p:nvPicPr>
          <p:cNvPr id="149" name="Google Shape;149;p31"/>
          <p:cNvPicPr preferRelativeResize="0"/>
          <p:nvPr/>
        </p:nvPicPr>
        <p:blipFill>
          <a:blip r:embed="rId3">
            <a:alphaModFix/>
          </a:blip>
          <a:stretch>
            <a:fillRect/>
          </a:stretch>
        </p:blipFill>
        <p:spPr>
          <a:xfrm>
            <a:off x="5428951" y="4861302"/>
            <a:ext cx="1155300" cy="235500"/>
          </a:xfrm>
          <a:prstGeom prst="rect">
            <a:avLst/>
          </a:prstGeom>
          <a:noFill/>
          <a:ln>
            <a:noFill/>
          </a:ln>
        </p:spPr>
      </p:pic>
      <p:sp>
        <p:nvSpPr>
          <p:cNvPr id="150" name="Google Shape;150;p31"/>
          <p:cNvSpPr txBox="1"/>
          <p:nvPr/>
        </p:nvSpPr>
        <p:spPr>
          <a:xfrm>
            <a:off x="1615350" y="4275250"/>
            <a:ext cx="633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51" name="Google Shape;151;p31"/>
          <p:cNvPicPr preferRelativeResize="0"/>
          <p:nvPr/>
        </p:nvPicPr>
        <p:blipFill>
          <a:blip r:embed="rId4">
            <a:alphaModFix/>
          </a:blip>
          <a:stretch>
            <a:fillRect/>
          </a:stretch>
        </p:blipFill>
        <p:spPr>
          <a:xfrm>
            <a:off x="1425050" y="4597975"/>
            <a:ext cx="6286675" cy="177400"/>
          </a:xfrm>
          <a:prstGeom prst="rect">
            <a:avLst/>
          </a:prstGeom>
          <a:noFill/>
          <a:ln>
            <a:noFill/>
          </a:ln>
        </p:spPr>
      </p:pic>
      <p:grpSp>
        <p:nvGrpSpPr>
          <p:cNvPr id="152" name="Google Shape;152;p31"/>
          <p:cNvGrpSpPr/>
          <p:nvPr/>
        </p:nvGrpSpPr>
        <p:grpSpPr>
          <a:xfrm>
            <a:off x="1425038" y="789325"/>
            <a:ext cx="6286697" cy="3986050"/>
            <a:chOff x="1428650" y="792725"/>
            <a:chExt cx="6286697" cy="3986050"/>
          </a:xfrm>
        </p:grpSpPr>
        <p:pic>
          <p:nvPicPr>
            <p:cNvPr id="153" name="Google Shape;153;p31"/>
            <p:cNvPicPr preferRelativeResize="0"/>
            <p:nvPr/>
          </p:nvPicPr>
          <p:blipFill>
            <a:blip r:embed="rId5">
              <a:alphaModFix/>
            </a:blip>
            <a:stretch>
              <a:fillRect/>
            </a:stretch>
          </p:blipFill>
          <p:spPr>
            <a:xfrm>
              <a:off x="1428650" y="792725"/>
              <a:ext cx="6286697" cy="3882725"/>
            </a:xfrm>
            <a:prstGeom prst="rect">
              <a:avLst/>
            </a:prstGeom>
            <a:noFill/>
            <a:ln>
              <a:noFill/>
            </a:ln>
          </p:spPr>
        </p:pic>
        <p:sp>
          <p:nvSpPr>
            <p:cNvPr id="154" name="Google Shape;154;p31"/>
            <p:cNvSpPr txBox="1"/>
            <p:nvPr/>
          </p:nvSpPr>
          <p:spPr>
            <a:xfrm>
              <a:off x="2237925" y="4455675"/>
              <a:ext cx="881400" cy="32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Superfan</a:t>
              </a:r>
              <a:endParaRPr sz="1000" b="1"/>
            </a:p>
          </p:txBody>
        </p:sp>
        <p:sp>
          <p:nvSpPr>
            <p:cNvPr id="155" name="Google Shape;155;p31"/>
            <p:cNvSpPr/>
            <p:nvPr/>
          </p:nvSpPr>
          <p:spPr>
            <a:xfrm>
              <a:off x="1926225" y="4499475"/>
              <a:ext cx="235500" cy="235500"/>
            </a:xfrm>
            <a:prstGeom prst="rect">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2"/>
          <p:cNvSpPr/>
          <p:nvPr/>
        </p:nvSpPr>
        <p:spPr>
          <a:xfrm>
            <a:off x="-7225" y="500"/>
            <a:ext cx="9144000" cy="702900"/>
          </a:xfrm>
          <a:prstGeom prst="rect">
            <a:avLst/>
          </a:prstGeom>
          <a:solidFill>
            <a:srgbClr val="1C458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lt1"/>
                </a:solidFill>
              </a:rPr>
              <a:t>3. Three Year Outlook League Revenue</a:t>
            </a:r>
            <a:endParaRPr sz="2000" b="1" i="0" u="none" strike="noStrike" cap="none">
              <a:solidFill>
                <a:schemeClr val="lt1"/>
              </a:solidFill>
              <a:latin typeface="Arial"/>
              <a:ea typeface="Arial"/>
              <a:cs typeface="Arial"/>
              <a:sym typeface="Arial"/>
            </a:endParaRPr>
          </a:p>
        </p:txBody>
      </p:sp>
      <p:pic>
        <p:nvPicPr>
          <p:cNvPr id="161" name="Google Shape;161;p32"/>
          <p:cNvPicPr preferRelativeResize="0"/>
          <p:nvPr/>
        </p:nvPicPr>
        <p:blipFill>
          <a:blip r:embed="rId3">
            <a:alphaModFix/>
          </a:blip>
          <a:stretch>
            <a:fillRect/>
          </a:stretch>
        </p:blipFill>
        <p:spPr>
          <a:xfrm>
            <a:off x="5428951" y="4861302"/>
            <a:ext cx="1155300" cy="235500"/>
          </a:xfrm>
          <a:prstGeom prst="rect">
            <a:avLst/>
          </a:prstGeom>
          <a:noFill/>
          <a:ln>
            <a:noFill/>
          </a:ln>
        </p:spPr>
      </p:pic>
      <p:pic>
        <p:nvPicPr>
          <p:cNvPr id="162" name="Google Shape;162;p32"/>
          <p:cNvPicPr preferRelativeResize="0"/>
          <p:nvPr/>
        </p:nvPicPr>
        <p:blipFill>
          <a:blip r:embed="rId4">
            <a:alphaModFix/>
          </a:blip>
          <a:stretch>
            <a:fillRect/>
          </a:stretch>
        </p:blipFill>
        <p:spPr>
          <a:xfrm>
            <a:off x="1445413" y="855800"/>
            <a:ext cx="6238731" cy="385310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3"/>
          <p:cNvSpPr/>
          <p:nvPr/>
        </p:nvSpPr>
        <p:spPr>
          <a:xfrm>
            <a:off x="-7225" y="500"/>
            <a:ext cx="9144000" cy="702900"/>
          </a:xfrm>
          <a:prstGeom prst="rect">
            <a:avLst/>
          </a:prstGeom>
          <a:solidFill>
            <a:srgbClr val="1C458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lt1"/>
                </a:solidFill>
              </a:rPr>
              <a:t>4. Additional Revenue Potential</a:t>
            </a:r>
            <a:endParaRPr sz="2000" b="1" i="0" u="none" strike="noStrike" cap="none">
              <a:solidFill>
                <a:schemeClr val="lt1"/>
              </a:solidFill>
              <a:latin typeface="Arial"/>
              <a:ea typeface="Arial"/>
              <a:cs typeface="Arial"/>
              <a:sym typeface="Arial"/>
            </a:endParaRPr>
          </a:p>
        </p:txBody>
      </p:sp>
      <p:grpSp>
        <p:nvGrpSpPr>
          <p:cNvPr id="168" name="Google Shape;168;p33"/>
          <p:cNvGrpSpPr/>
          <p:nvPr/>
        </p:nvGrpSpPr>
        <p:grpSpPr>
          <a:xfrm>
            <a:off x="1185506" y="838342"/>
            <a:ext cx="6758552" cy="3763267"/>
            <a:chOff x="2075437" y="1223201"/>
            <a:chExt cx="4978675" cy="2697102"/>
          </a:xfrm>
        </p:grpSpPr>
        <p:pic>
          <p:nvPicPr>
            <p:cNvPr id="169" name="Google Shape;169;p33"/>
            <p:cNvPicPr preferRelativeResize="0"/>
            <p:nvPr/>
          </p:nvPicPr>
          <p:blipFill>
            <a:blip r:embed="rId3">
              <a:alphaModFix/>
            </a:blip>
            <a:stretch>
              <a:fillRect/>
            </a:stretch>
          </p:blipFill>
          <p:spPr>
            <a:xfrm>
              <a:off x="2075437" y="1223201"/>
              <a:ext cx="4366975" cy="2697102"/>
            </a:xfrm>
            <a:prstGeom prst="rect">
              <a:avLst/>
            </a:prstGeom>
            <a:noFill/>
            <a:ln>
              <a:noFill/>
            </a:ln>
          </p:spPr>
        </p:pic>
        <p:sp>
          <p:nvSpPr>
            <p:cNvPr id="170" name="Google Shape;170;p33"/>
            <p:cNvSpPr/>
            <p:nvPr/>
          </p:nvSpPr>
          <p:spPr>
            <a:xfrm>
              <a:off x="6366213" y="1223250"/>
              <a:ext cx="687900" cy="2697000"/>
            </a:xfrm>
            <a:prstGeom prst="rect">
              <a:avLst/>
            </a:prstGeom>
            <a:solidFill>
              <a:srgbClr val="CCDD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1" name="Google Shape;171;p33"/>
            <p:cNvPicPr preferRelativeResize="0"/>
            <p:nvPr/>
          </p:nvPicPr>
          <p:blipFill rotWithShape="1">
            <a:blip r:embed="rId4">
              <a:alphaModFix/>
            </a:blip>
            <a:srcRect l="71929" t="33219" b="32398"/>
            <a:stretch/>
          </p:blipFill>
          <p:spPr>
            <a:xfrm>
              <a:off x="5651438" y="2374800"/>
              <a:ext cx="1326473" cy="1003400"/>
            </a:xfrm>
            <a:prstGeom prst="rect">
              <a:avLst/>
            </a:prstGeom>
            <a:noFill/>
            <a:ln w="9525" cap="flat" cmpd="sng">
              <a:solidFill>
                <a:schemeClr val="dk2"/>
              </a:solidFill>
              <a:prstDash val="solid"/>
              <a:round/>
              <a:headEnd type="none" w="sm" len="sm"/>
              <a:tailEnd type="none" w="sm" len="sm"/>
            </a:ln>
          </p:spPr>
        </p:pic>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578</TotalTime>
  <Words>626</Words>
  <Application>Microsoft Macintosh PowerPoint</Application>
  <PresentationFormat>On-screen Show (16:9)</PresentationFormat>
  <Paragraphs>55</Paragraphs>
  <Slides>8</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Arial</vt:lpstr>
      <vt:lpstr>Calibri</vt:lpstr>
      <vt:lpstr>STIXGeneral</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Dube, Lorenzo</cp:lastModifiedBy>
  <cp:revision>4</cp:revision>
  <dcterms:modified xsi:type="dcterms:W3CDTF">2023-03-15T18:28:02Z</dcterms:modified>
</cp:coreProperties>
</file>