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E4"/>
    <a:srgbClr val="000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>
        <p:scale>
          <a:sx n="99" d="100"/>
          <a:sy n="99" d="100"/>
        </p:scale>
        <p:origin x="39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B3998-FCF9-E545-A06F-182DF43DE875}" type="datetimeFigureOut">
              <a:rPr lang="en-US" smtClean="0"/>
              <a:t>5/30/22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61520-9FAA-9240-8C7C-B91F5091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47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1300 is equivalent to a 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61520-9FAA-9240-8C7C-B91F5091A0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23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E756-3F6E-CF4F-0944-349066D92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8CA92-B45F-7817-F091-12899038B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0D933-DD9F-50D5-CECC-D98553F8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18AE-4669-C943-956F-B1E114476791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7FF77-2902-103D-8EF1-A5AB9595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3AB1C-5DB1-8A6A-6CFD-9ABD10D4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5933-9825-FD41-81CD-334FDF3E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5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8664-90FB-38D7-AE63-262EA521D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44DFB-CDA5-88AC-7C17-05DC09F3D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727A8-FFB9-FBEB-89DC-DF1648DD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18AE-4669-C943-956F-B1E114476791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0F940-4DC2-60E6-E503-84CB3C68E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90C96-6743-E709-7EB8-EB772500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5933-9825-FD41-81CD-334FDF3E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4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890B33-1424-071C-9EFF-4B3411B3E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16AAE-FC4E-FD99-6B30-A3BB9EC52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78966-7EE5-F9FF-5EDF-2FE63B6E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18AE-4669-C943-956F-B1E114476791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F1BE3-F9E9-0557-6735-A9DB681F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8BBE0-A728-74A8-0902-C6264E85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5933-9825-FD41-81CD-334FDF3E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2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B860-A470-D3D2-9B4F-48C9CDDD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6BC73-B218-A2AA-0326-DCDC865EF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D9D57-AC38-749C-FC8A-7D03C9202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18AE-4669-C943-956F-B1E114476791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BCB48-EF75-EC5B-0687-AFFE576B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20D8E-9D9F-E329-EE1E-7E27A65C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5933-9825-FD41-81CD-334FDF3E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9BCE-4705-4669-AF55-E8CCB36E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69346-626A-4567-72A2-5B03536CE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264B0-25CE-AAAB-3A27-BF458981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18AE-4669-C943-956F-B1E114476791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9CE4D-E0DA-43A8-8C63-F106C3B9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5546D-09A3-08B2-6902-032B14BA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5933-9825-FD41-81CD-334FDF3E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3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AC5C8-3454-709E-98D0-CEA9FE1C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2B480-AE17-E8BA-BCE2-8D2909895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3B036-ECAE-1C60-D3AB-DE974A317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0FFA1-ECC7-9161-CC3C-4DA6A904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18AE-4669-C943-956F-B1E114476791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1B610-1D16-C909-8AE1-F64B421F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8B872-EB87-D0EC-7098-A6848092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5933-9825-FD41-81CD-334FDF3E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6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8090-21B7-528B-4E5B-11C6AC260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C400A-EA7D-B61F-5BAB-C01A4EACD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B00E0-0C29-0375-4AA4-3626B056A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2F3DA0-96F2-5BC3-2E8B-32472EBBF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A581D9-0354-FB59-D149-BC434E472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443EED-0B6B-B512-831C-AE89D5C8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18AE-4669-C943-956F-B1E114476791}" type="datetimeFigureOut">
              <a:rPr lang="en-US" smtClean="0"/>
              <a:t>5/30/22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5EA74-423D-B467-5299-30C17817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5CD00C-F6D1-A376-09F3-87D72953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5933-9825-FD41-81CD-334FDF3E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3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1CCD1-6759-892D-206A-8E73BA35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FBEE86-951F-F466-CF1A-A4FCA0A3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18AE-4669-C943-956F-B1E114476791}" type="datetimeFigureOut">
              <a:rPr lang="en-US" smtClean="0"/>
              <a:t>5/30/22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DD561-1ACE-D4BB-A62B-BA1F9046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AB228-746B-F132-F695-B7136EB7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5933-9825-FD41-81CD-334FDF3E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4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612CFE-8C6B-62A9-5361-3BBD1E3C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18AE-4669-C943-956F-B1E114476791}" type="datetimeFigureOut">
              <a:rPr lang="en-US" smtClean="0"/>
              <a:t>5/30/22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20751-363A-6715-6921-229FAC53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8FD9E-DFFD-0F18-FF52-8EF77F018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5933-9825-FD41-81CD-334FDF3E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0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484D-5708-9592-4274-0C040E192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C201A-D94E-A012-F4CD-F9AB3FB10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00ECA-E40B-6558-5467-31AB6B5E6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BBCDD-7C2C-3A26-6702-B04DAF154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18AE-4669-C943-956F-B1E114476791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462EB-E1E7-F129-93AD-ABDB43BB5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1D7F0-007E-064C-ACC4-E528EA0F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5933-9825-FD41-81CD-334FDF3E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7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8433-A7E6-0A5D-0DF3-DDCFC42B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B764A9-F2C3-CA34-D962-BAC4A699C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7DE1F-D0BB-95BB-2B52-BAED3D1F9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EE356-5FFC-EADF-8D86-3F2F2100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18AE-4669-C943-956F-B1E114476791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D56AB-91E2-216A-303F-D0988E46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0A4A7-EAA8-7102-A13E-360C1E3D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5933-9825-FD41-81CD-334FDF3E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0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D91C95-9899-4A0D-3236-81B84A46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A328A-FE44-E91B-9568-1A48CB8DA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19186-C450-74A6-6BD5-3BB7CE575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818AE-4669-C943-956F-B1E114476791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C890A-4079-9737-CF9E-EE3DC9920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4A960-380C-4F30-CB70-D5F02A381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05933-9825-FD41-81CD-334FDF3E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2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8D5A98-0682-DF7F-CC50-C2522ABB99F8}"/>
              </a:ext>
            </a:extLst>
          </p:cNvPr>
          <p:cNvSpPr txBox="1"/>
          <p:nvPr/>
        </p:nvSpPr>
        <p:spPr>
          <a:xfrm>
            <a:off x="768441" y="746974"/>
            <a:ext cx="50485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DM Sans" pitchFamily="2" charset="77"/>
              </a:rPr>
              <a:t>Deciding Between the ACT and the SAT: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250538-D4C2-A49C-1906-63861F0B30A5}"/>
              </a:ext>
            </a:extLst>
          </p:cNvPr>
          <p:cNvSpPr txBox="1"/>
          <p:nvPr/>
        </p:nvSpPr>
        <p:spPr>
          <a:xfrm>
            <a:off x="832834" y="3155323"/>
            <a:ext cx="46106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  <a:latin typeface="DM Sans" pitchFamily="2" charset="77"/>
              </a:rPr>
              <a:t>Can State- and College-Level Data Help?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3C1831-EF3D-06C1-9AB6-D4CBDD4B3DAC}"/>
              </a:ext>
            </a:extLst>
          </p:cNvPr>
          <p:cNvCxnSpPr>
            <a:cxnSpLocks/>
          </p:cNvCxnSpPr>
          <p:nvPr/>
        </p:nvCxnSpPr>
        <p:spPr>
          <a:xfrm>
            <a:off x="639651" y="3026535"/>
            <a:ext cx="441745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69CB3-C26E-2ED5-DDA3-F8ABAD49A349}"/>
              </a:ext>
            </a:extLst>
          </p:cNvPr>
          <p:cNvCxnSpPr>
            <a:cxnSpLocks/>
          </p:cNvCxnSpPr>
          <p:nvPr/>
        </p:nvCxnSpPr>
        <p:spPr>
          <a:xfrm>
            <a:off x="639651" y="4866068"/>
            <a:ext cx="432730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C774F8-6D3D-8B3E-FAC6-6EC261BF402A}"/>
              </a:ext>
            </a:extLst>
          </p:cNvPr>
          <p:cNvSpPr txBox="1"/>
          <p:nvPr/>
        </p:nvSpPr>
        <p:spPr>
          <a:xfrm>
            <a:off x="2871990" y="5615188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latin typeface="DM Sans" pitchFamily="2" charset="77"/>
              </a:rPr>
              <a:t>analysis by Loren Dunn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09DAF2-B6DB-F50D-5288-A7D3852345C4}"/>
              </a:ext>
            </a:extLst>
          </p:cNvPr>
          <p:cNvCxnSpPr>
            <a:cxnSpLocks/>
          </p:cNvCxnSpPr>
          <p:nvPr/>
        </p:nvCxnSpPr>
        <p:spPr>
          <a:xfrm>
            <a:off x="6272011" y="309093"/>
            <a:ext cx="0" cy="613034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24403CE6-AAD8-B921-071D-12B1C8CF34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6858"/>
          <a:stretch/>
        </p:blipFill>
        <p:spPr>
          <a:xfrm>
            <a:off x="6624033" y="701206"/>
            <a:ext cx="4389120" cy="204199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155192C-5B99-30D6-8E61-B4104EDA9857}"/>
              </a:ext>
            </a:extLst>
          </p:cNvPr>
          <p:cNvSpPr txBox="1"/>
          <p:nvPr/>
        </p:nvSpPr>
        <p:spPr>
          <a:xfrm>
            <a:off x="8319755" y="6015298"/>
            <a:ext cx="40525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DM Sans" pitchFamily="2" charset="77"/>
              </a:rPr>
              <a:t>Photos from:  https://</a:t>
            </a:r>
            <a:r>
              <a:rPr lang="en-US" sz="1000" dirty="0" err="1">
                <a:solidFill>
                  <a:schemeClr val="bg1"/>
                </a:solidFill>
                <a:latin typeface="DM Sans" pitchFamily="2" charset="77"/>
              </a:rPr>
              <a:t>www.greatschools.org</a:t>
            </a:r>
            <a:r>
              <a:rPr lang="en-US" sz="1000" dirty="0">
                <a:solidFill>
                  <a:schemeClr val="bg1"/>
                </a:solidFill>
                <a:latin typeface="DM Sans" pitchFamily="2" charset="77"/>
              </a:rPr>
              <a:t>/</a:t>
            </a:r>
            <a:r>
              <a:rPr lang="en-US" sz="1000" dirty="0" err="1">
                <a:solidFill>
                  <a:schemeClr val="bg1"/>
                </a:solidFill>
                <a:latin typeface="DM Sans" pitchFamily="2" charset="77"/>
              </a:rPr>
              <a:t>gk</a:t>
            </a:r>
            <a:r>
              <a:rPr lang="en-US" sz="1000" dirty="0">
                <a:solidFill>
                  <a:schemeClr val="bg1"/>
                </a:solidFill>
                <a:latin typeface="DM Sans" pitchFamily="2" charset="77"/>
              </a:rPr>
              <a:t>/wp-content/uploads/2016/06/New-SAT-</a:t>
            </a:r>
            <a:r>
              <a:rPr lang="en-US" sz="1000" dirty="0" err="1">
                <a:solidFill>
                  <a:schemeClr val="bg1"/>
                </a:solidFill>
                <a:latin typeface="DM Sans" pitchFamily="2" charset="77"/>
              </a:rPr>
              <a:t>testing.jpg</a:t>
            </a:r>
            <a:r>
              <a:rPr lang="en-US" sz="1000" dirty="0">
                <a:solidFill>
                  <a:schemeClr val="bg1"/>
                </a:solidFill>
                <a:latin typeface="DM Sans" pitchFamily="2" charset="77"/>
              </a:rPr>
              <a:t>;</a:t>
            </a:r>
          </a:p>
          <a:p>
            <a:r>
              <a:rPr lang="en-US" sz="1000" dirty="0">
                <a:solidFill>
                  <a:schemeClr val="bg1"/>
                </a:solidFill>
                <a:latin typeface="DM Sans" pitchFamily="2" charset="77"/>
              </a:rPr>
              <a:t>https://</a:t>
            </a:r>
            <a:r>
              <a:rPr lang="en-US" sz="1000" dirty="0" err="1">
                <a:solidFill>
                  <a:schemeClr val="bg1"/>
                </a:solidFill>
                <a:latin typeface="DM Sans" pitchFamily="2" charset="77"/>
              </a:rPr>
              <a:t>www.iii.org</a:t>
            </a:r>
            <a:r>
              <a:rPr lang="en-US" sz="1000" dirty="0">
                <a:solidFill>
                  <a:schemeClr val="bg1"/>
                </a:solidFill>
                <a:latin typeface="DM Sans" pitchFamily="2" charset="77"/>
              </a:rPr>
              <a:t>/article/do-</a:t>
            </a:r>
            <a:r>
              <a:rPr lang="en-US" sz="1000" dirty="0" err="1">
                <a:solidFill>
                  <a:schemeClr val="bg1"/>
                </a:solidFill>
                <a:latin typeface="DM Sans" pitchFamily="2" charset="77"/>
              </a:rPr>
              <a:t>i</a:t>
            </a:r>
            <a:r>
              <a:rPr lang="en-US" sz="1000" dirty="0">
                <a:solidFill>
                  <a:schemeClr val="bg1"/>
                </a:solidFill>
                <a:latin typeface="DM Sans" pitchFamily="2" charset="77"/>
              </a:rPr>
              <a:t>-need-insurance-child-going-away-college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11EC401-A56A-C16B-7E9F-FA9536FC80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641"/>
          <a:stretch/>
        </p:blipFill>
        <p:spPr>
          <a:xfrm>
            <a:off x="7486918" y="3406463"/>
            <a:ext cx="4389120" cy="2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8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8CC8CD-B758-5CBB-5100-A2FD56E05B0D}"/>
              </a:ext>
            </a:extLst>
          </p:cNvPr>
          <p:cNvSpPr txBox="1"/>
          <p:nvPr/>
        </p:nvSpPr>
        <p:spPr>
          <a:xfrm>
            <a:off x="953037" y="2511381"/>
            <a:ext cx="106894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DM Sans" pitchFamily="2" charset="77"/>
              </a:rPr>
              <a:t>Yes, it appears state- and college-level data can provide helpful guidance for students deciding between the ACT and the SAT.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4DC50-84CA-C250-2A92-A5425CC0CAAF}"/>
              </a:ext>
            </a:extLst>
          </p:cNvPr>
          <p:cNvSpPr txBox="1"/>
          <p:nvPr/>
        </p:nvSpPr>
        <p:spPr>
          <a:xfrm>
            <a:off x="953037" y="708338"/>
            <a:ext cx="32143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DM Sans" pitchFamily="2" charset="77"/>
              </a:rPr>
              <a:t>The Answer:</a:t>
            </a:r>
          </a:p>
        </p:txBody>
      </p:sp>
    </p:spTree>
    <p:extLst>
      <p:ext uri="{BB962C8B-B14F-4D97-AF65-F5344CB8AC3E}">
        <p14:creationId xmlns:p14="http://schemas.microsoft.com/office/powerpoint/2010/main" val="321303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5A32C8-5CC5-908A-DD27-EC528CA4B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3946" y="1509422"/>
            <a:ext cx="13009331" cy="48784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8870D1-11A7-EC8C-ED97-6C0098126EB6}"/>
              </a:ext>
            </a:extLst>
          </p:cNvPr>
          <p:cNvSpPr txBox="1"/>
          <p:nvPr/>
        </p:nvSpPr>
        <p:spPr>
          <a:xfrm>
            <a:off x="1481070" y="309093"/>
            <a:ext cx="9465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77"/>
              </a:rPr>
              <a:t>When converted to an equivalent SAT score,</a:t>
            </a:r>
          </a:p>
          <a:p>
            <a:r>
              <a:rPr lang="en-US" sz="2400" b="1" dirty="0">
                <a:solidFill>
                  <a:schemeClr val="bg1"/>
                </a:solidFill>
                <a:latin typeface="DM Sans" pitchFamily="2" charset="77"/>
              </a:rPr>
              <a:t>the mean ACT Composite can vary by over 200 points from the mean SAT Total Score </a:t>
            </a:r>
          </a:p>
        </p:txBody>
      </p:sp>
    </p:spTree>
    <p:extLst>
      <p:ext uri="{BB962C8B-B14F-4D97-AF65-F5344CB8AC3E}">
        <p14:creationId xmlns:p14="http://schemas.microsoft.com/office/powerpoint/2010/main" val="64954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D9148C-A62C-BE4A-BA62-2EE5C9545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6694" y="1133341"/>
            <a:ext cx="11872176" cy="5936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02B865-468C-3D77-A71B-43F4C4642124}"/>
              </a:ext>
            </a:extLst>
          </p:cNvPr>
          <p:cNvSpPr txBox="1"/>
          <p:nvPr/>
        </p:nvSpPr>
        <p:spPr>
          <a:xfrm>
            <a:off x="1416675" y="283335"/>
            <a:ext cx="9002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77"/>
              </a:rPr>
              <a:t>This pattern is less pronounced when looking at college-level data at the 25</a:t>
            </a:r>
            <a:r>
              <a:rPr lang="en-US" sz="2400" b="1" baseline="30000" dirty="0">
                <a:solidFill>
                  <a:schemeClr val="bg1"/>
                </a:solidFill>
                <a:latin typeface="DM Sans" pitchFamily="2" charset="77"/>
              </a:rPr>
              <a:t>th</a:t>
            </a:r>
            <a:r>
              <a:rPr lang="en-US" sz="2400" b="1" dirty="0">
                <a:solidFill>
                  <a:schemeClr val="bg1"/>
                </a:solidFill>
                <a:latin typeface="DM Sans" pitchFamily="2" charset="77"/>
              </a:rPr>
              <a:t> and 75</a:t>
            </a:r>
            <a:r>
              <a:rPr lang="en-US" sz="2400" b="1" baseline="30000" dirty="0">
                <a:solidFill>
                  <a:schemeClr val="bg1"/>
                </a:solidFill>
                <a:latin typeface="DM Sans" pitchFamily="2" charset="77"/>
              </a:rPr>
              <a:t>th</a:t>
            </a:r>
            <a:r>
              <a:rPr lang="en-US" sz="2400" b="1" dirty="0">
                <a:solidFill>
                  <a:schemeClr val="bg1"/>
                </a:solidFill>
                <a:latin typeface="DM Sans" pitchFamily="2" charset="77"/>
              </a:rPr>
              <a:t> percentiles, but there are still meaningful variations, especially at the 75</a:t>
            </a:r>
            <a:r>
              <a:rPr lang="en-US" sz="2400" b="1" baseline="30000" dirty="0">
                <a:solidFill>
                  <a:schemeClr val="bg1"/>
                </a:solidFill>
                <a:latin typeface="DM Sans" pitchFamily="2" charset="77"/>
              </a:rPr>
              <a:t>th</a:t>
            </a:r>
            <a:r>
              <a:rPr lang="en-US" sz="2400" b="1" dirty="0">
                <a:solidFill>
                  <a:schemeClr val="bg1"/>
                </a:solidFill>
                <a:latin typeface="DM Sans" pitchFamily="2" charset="77"/>
              </a:rPr>
              <a:t> percentile.</a:t>
            </a:r>
          </a:p>
        </p:txBody>
      </p:sp>
    </p:spTree>
    <p:extLst>
      <p:ext uri="{BB962C8B-B14F-4D97-AF65-F5344CB8AC3E}">
        <p14:creationId xmlns:p14="http://schemas.microsoft.com/office/powerpoint/2010/main" val="304244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13EDF2-FAC0-DD83-EADB-FF5DEFBC5A77}"/>
              </a:ext>
            </a:extLst>
          </p:cNvPr>
          <p:cNvSpPr txBox="1"/>
          <p:nvPr/>
        </p:nvSpPr>
        <p:spPr>
          <a:xfrm>
            <a:off x="927279" y="270456"/>
            <a:ext cx="10406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DM Sans" pitchFamily="2" charset="77"/>
              </a:rPr>
              <a:t>Applicants are being compared to each other…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083AF-2D00-5532-9EA4-52BE46243D2D}"/>
              </a:ext>
            </a:extLst>
          </p:cNvPr>
          <p:cNvSpPr txBox="1"/>
          <p:nvPr/>
        </p:nvSpPr>
        <p:spPr>
          <a:xfrm>
            <a:off x="1120462" y="1957589"/>
            <a:ext cx="100970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DM Sans" pitchFamily="2" charset="77"/>
              </a:rPr>
              <a:t>…so this discrepancy means that</a:t>
            </a:r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DM Sans" pitchFamily="2" charset="77"/>
              </a:rPr>
              <a:t>a student can can gain an advantage</a:t>
            </a:r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DM Sans" pitchFamily="2" charset="77"/>
              </a:rPr>
              <a:t>by using the “weaker test”.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F370E-5591-8BCD-D322-8B6E48FE934E}"/>
              </a:ext>
            </a:extLst>
          </p:cNvPr>
          <p:cNvSpPr txBox="1"/>
          <p:nvPr/>
        </p:nvSpPr>
        <p:spPr>
          <a:xfrm>
            <a:off x="759853" y="4365010"/>
            <a:ext cx="1004552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latin typeface="DM Sans" pitchFamily="2" charset="77"/>
              </a:rPr>
              <a:t>At Washington College (MD), in 2019: </a:t>
            </a:r>
          </a:p>
          <a:p>
            <a:pPr marL="457200" indent="-457200" algn="l"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  <a:latin typeface="DM Sans" pitchFamily="2" charset="77"/>
              </a:rPr>
              <a:t>75</a:t>
            </a:r>
            <a:r>
              <a:rPr lang="en-US" sz="2000" b="1" baseline="30000" dirty="0">
                <a:solidFill>
                  <a:schemeClr val="bg1"/>
                </a:solidFill>
                <a:latin typeface="DM Sans" pitchFamily="2" charset="77"/>
              </a:rPr>
              <a:t>th</a:t>
            </a:r>
            <a:r>
              <a:rPr lang="en-US" sz="2000" b="1" dirty="0">
                <a:solidFill>
                  <a:schemeClr val="bg1"/>
                </a:solidFill>
                <a:latin typeface="DM Sans" pitchFamily="2" charset="77"/>
              </a:rPr>
              <a:t> percentile SAT was 1300</a:t>
            </a:r>
          </a:p>
          <a:p>
            <a:pPr marL="457200" indent="-457200" algn="l"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  <a:latin typeface="DM Sans" pitchFamily="2" charset="77"/>
              </a:rPr>
              <a:t>75</a:t>
            </a:r>
            <a:r>
              <a:rPr lang="en-US" sz="2000" b="1" baseline="30000" dirty="0">
                <a:solidFill>
                  <a:schemeClr val="bg1"/>
                </a:solidFill>
                <a:latin typeface="DM Sans" pitchFamily="2" charset="77"/>
              </a:rPr>
              <a:t>th</a:t>
            </a:r>
            <a:r>
              <a:rPr lang="en-US" sz="2000" b="1" dirty="0">
                <a:solidFill>
                  <a:schemeClr val="bg1"/>
                </a:solidFill>
                <a:latin typeface="DM Sans" pitchFamily="2" charset="77"/>
              </a:rPr>
              <a:t> percentile ACT was a 29</a:t>
            </a:r>
          </a:p>
          <a:p>
            <a:pPr marL="457200" indent="-457200" algn="l"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  <a:latin typeface="DM Sans" pitchFamily="2" charset="77"/>
              </a:rPr>
              <a:t>ACT 29 is equivalent to an SAT 1340</a:t>
            </a:r>
          </a:p>
          <a:p>
            <a:pPr marL="457200" indent="-457200" algn="l"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  <a:latin typeface="DM Sans" pitchFamily="2" charset="77"/>
              </a:rPr>
              <a:t>the 1300 SAT student appears equally strong as the “1340” ACT student, relative to admitted peers</a:t>
            </a:r>
            <a:r>
              <a:rPr lang="en-US" sz="2800" b="1" dirty="0">
                <a:solidFill>
                  <a:schemeClr val="bg1"/>
                </a:solidFill>
                <a:latin typeface="DM Sans" pitchFamily="2" charset="77"/>
              </a:rPr>
              <a:t> </a:t>
            </a:r>
          </a:p>
          <a:p>
            <a:pPr algn="l"/>
            <a:endParaRPr lang="en-US" sz="2800" b="1" dirty="0">
              <a:solidFill>
                <a:schemeClr val="bg1"/>
              </a:solidFill>
              <a:latin typeface="DM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1710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4ECC6C-30D0-2422-1DAD-E908920C6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95" y="955184"/>
            <a:ext cx="9131977" cy="2853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05874F-68E6-9DF1-C713-FBC31B206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396" y="4004258"/>
            <a:ext cx="9131976" cy="28537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CB6E4A-DF0D-67FA-EFB3-83DCEED39D4E}"/>
              </a:ext>
            </a:extLst>
          </p:cNvPr>
          <p:cNvSpPr txBox="1"/>
          <p:nvPr/>
        </p:nvSpPr>
        <p:spPr>
          <a:xfrm>
            <a:off x="229673" y="175079"/>
            <a:ext cx="11732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  <a:latin typeface="DM Sans" pitchFamily="2" charset="77"/>
              </a:rPr>
              <a:t>25</a:t>
            </a:r>
            <a:r>
              <a:rPr lang="en-US" sz="3200" b="1" baseline="30000" dirty="0">
                <a:solidFill>
                  <a:schemeClr val="bg1"/>
                </a:solidFill>
                <a:latin typeface="DM Sans" pitchFamily="2" charset="77"/>
              </a:rPr>
              <a:t>th</a:t>
            </a:r>
            <a:r>
              <a:rPr lang="en-US" sz="3200" b="1" dirty="0">
                <a:solidFill>
                  <a:schemeClr val="bg1"/>
                </a:solidFill>
                <a:latin typeface="DM Sans" pitchFamily="2" charset="77"/>
              </a:rPr>
              <a:t> Percentile, 10 Highest, 10 Lowest Acceptance Rates</a:t>
            </a:r>
          </a:p>
        </p:txBody>
      </p:sp>
    </p:spTree>
    <p:extLst>
      <p:ext uri="{BB962C8B-B14F-4D97-AF65-F5344CB8AC3E}">
        <p14:creationId xmlns:p14="http://schemas.microsoft.com/office/powerpoint/2010/main" val="1519580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11F88D-2351-44A0-77A3-15C56318050E}"/>
              </a:ext>
            </a:extLst>
          </p:cNvPr>
          <p:cNvSpPr txBox="1"/>
          <p:nvPr/>
        </p:nvSpPr>
        <p:spPr>
          <a:xfrm>
            <a:off x="459346" y="175078"/>
            <a:ext cx="11732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  <a:latin typeface="DM Sans" pitchFamily="2" charset="77"/>
              </a:rPr>
              <a:t>75</a:t>
            </a:r>
            <a:r>
              <a:rPr lang="en-US" sz="3200" b="1" baseline="30000" dirty="0">
                <a:solidFill>
                  <a:schemeClr val="bg1"/>
                </a:solidFill>
                <a:latin typeface="DM Sans" pitchFamily="2" charset="77"/>
              </a:rPr>
              <a:t>th</a:t>
            </a:r>
            <a:r>
              <a:rPr lang="en-US" sz="3200" b="1" dirty="0">
                <a:solidFill>
                  <a:schemeClr val="bg1"/>
                </a:solidFill>
                <a:latin typeface="DM Sans" pitchFamily="2" charset="77"/>
              </a:rPr>
              <a:t> Percentile, 10 Highest, 10 Lowest Acceptance Rates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AE45C-14F8-E08C-012C-78F3C8384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862" y="911985"/>
            <a:ext cx="9144000" cy="285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3E62C2-3086-4B45-8C5D-F41800D00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862" y="3921617"/>
            <a:ext cx="9144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99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D7E7E4-BEB9-DE30-EAFE-141B35F71298}"/>
              </a:ext>
            </a:extLst>
          </p:cNvPr>
          <p:cNvSpPr txBox="1"/>
          <p:nvPr/>
        </p:nvSpPr>
        <p:spPr>
          <a:xfrm>
            <a:off x="669701" y="785612"/>
            <a:ext cx="9324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DM Sans" pitchFamily="2" charset="77"/>
              </a:rPr>
              <a:t>Conclusion: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73B0DB-DC51-843C-1FB5-E6326F8520BC}"/>
              </a:ext>
            </a:extLst>
          </p:cNvPr>
          <p:cNvSpPr txBox="1"/>
          <p:nvPr/>
        </p:nvSpPr>
        <p:spPr>
          <a:xfrm>
            <a:off x="1287887" y="2367171"/>
            <a:ext cx="93629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chemeClr val="bg1"/>
                </a:solidFill>
                <a:latin typeface="DM Sans" pitchFamily="2" charset="77"/>
              </a:rPr>
              <a:t>Applicants may be able to get an advantage over competitors from their geographic region and at the colleges they’re applying to by selecting their test accordingly.</a:t>
            </a:r>
          </a:p>
          <a:p>
            <a:pPr algn="l"/>
            <a:endParaRPr lang="en-US" sz="2400" b="1" dirty="0">
              <a:solidFill>
                <a:schemeClr val="bg1"/>
              </a:solidFill>
              <a:latin typeface="DM Sans" pitchFamily="2" charset="77"/>
            </a:endParaRPr>
          </a:p>
          <a:p>
            <a:pPr algn="l"/>
            <a:r>
              <a:rPr lang="en-US" sz="2400" b="1" dirty="0">
                <a:solidFill>
                  <a:schemeClr val="bg1"/>
                </a:solidFill>
                <a:latin typeface="DM Sans" pitchFamily="2" charset="77"/>
              </a:rPr>
              <a:t>With more data, we could build a tool to advise students internally, or to build brand recognition by making it available publicly.</a:t>
            </a:r>
          </a:p>
        </p:txBody>
      </p:sp>
    </p:spTree>
    <p:extLst>
      <p:ext uri="{BB962C8B-B14F-4D97-AF65-F5344CB8AC3E}">
        <p14:creationId xmlns:p14="http://schemas.microsoft.com/office/powerpoint/2010/main" val="203937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763B64-083E-B4C6-CA6C-8D02980D7D60}"/>
              </a:ext>
            </a:extLst>
          </p:cNvPr>
          <p:cNvSpPr txBox="1"/>
          <p:nvPr/>
        </p:nvSpPr>
        <p:spPr>
          <a:xfrm>
            <a:off x="669701" y="938306"/>
            <a:ext cx="8306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DM Sans" pitchFamily="2" charset="77"/>
              </a:rPr>
              <a:t>Additional information to seek: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2125A9-4BF4-EB4D-930C-78202A740626}"/>
              </a:ext>
            </a:extLst>
          </p:cNvPr>
          <p:cNvSpPr txBox="1"/>
          <p:nvPr/>
        </p:nvSpPr>
        <p:spPr>
          <a:xfrm>
            <a:off x="669701" y="2187267"/>
            <a:ext cx="104190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Tx/>
              <a:buChar char="-"/>
            </a:pPr>
            <a:r>
              <a:rPr lang="en-US" sz="2400" b="1" dirty="0">
                <a:solidFill>
                  <a:schemeClr val="bg1"/>
                </a:solidFill>
                <a:latin typeface="DM Sans" pitchFamily="2" charset="77"/>
              </a:rPr>
              <a:t>how much can a 30 on the SAT or 1 composite point on the ACT benefit a student? In what situations?</a:t>
            </a:r>
          </a:p>
          <a:p>
            <a:pPr marL="457200" indent="-457200" algn="l">
              <a:buFontTx/>
              <a:buChar char="-"/>
            </a:pPr>
            <a:r>
              <a:rPr lang="en-US" sz="2400" b="1" dirty="0">
                <a:solidFill>
                  <a:schemeClr val="bg1"/>
                </a:solidFill>
                <a:latin typeface="DM Sans" pitchFamily="2" charset="77"/>
              </a:rPr>
              <a:t>at what level of geography are colleges focused?</a:t>
            </a:r>
          </a:p>
          <a:p>
            <a:pPr marL="457200" indent="-457200" algn="l">
              <a:buFontTx/>
              <a:buChar char="-"/>
            </a:pPr>
            <a:r>
              <a:rPr lang="en-US" sz="2400" b="1" dirty="0">
                <a:solidFill>
                  <a:schemeClr val="bg1"/>
                </a:solidFill>
                <a:latin typeface="DM Sans" pitchFamily="2" charset="77"/>
              </a:rPr>
              <a:t>What data is available about the student’s high school’s SAT/ACT scores?</a:t>
            </a:r>
          </a:p>
          <a:p>
            <a:pPr marL="457200" indent="-457200" algn="l">
              <a:buFontTx/>
              <a:buChar char="-"/>
            </a:pPr>
            <a:r>
              <a:rPr lang="en-US" sz="2400" b="1" dirty="0">
                <a:solidFill>
                  <a:schemeClr val="bg1"/>
                </a:solidFill>
                <a:latin typeface="DM Sans" pitchFamily="2" charset="77"/>
              </a:rPr>
              <a:t>Can we get college data on successful applicants states/regions to compare?</a:t>
            </a:r>
          </a:p>
        </p:txBody>
      </p:sp>
    </p:spTree>
    <p:extLst>
      <p:ext uri="{BB962C8B-B14F-4D97-AF65-F5344CB8AC3E}">
        <p14:creationId xmlns:p14="http://schemas.microsoft.com/office/powerpoint/2010/main" val="261081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4000" b="1" dirty="0" smtClean="0">
            <a:solidFill>
              <a:schemeClr val="bg1"/>
            </a:solidFill>
            <a:latin typeface="DM Sans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354</Words>
  <Application>Microsoft Macintosh PowerPoint</Application>
  <PresentationFormat>Widescreen</PresentationFormat>
  <Paragraphs>32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Loren Dunn</dc:creator>
  <cp:lastModifiedBy>Loren Dunn</cp:lastModifiedBy>
  <cp:revision>4</cp:revision>
  <dcterms:created xsi:type="dcterms:W3CDTF">2022-05-30T22:16:41Z</dcterms:created>
  <dcterms:modified xsi:type="dcterms:W3CDTF">2022-05-31T01:24:17Z</dcterms:modified>
</cp:coreProperties>
</file>