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4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3998-FCF9-E545-A06F-182DF43DE875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1520-9FAA-9240-8C7C-B91F5091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1300 is equivalent to a 28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At Washington College (MD), in 2019: </a:t>
            </a:r>
          </a:p>
          <a:p>
            <a:pPr marL="457200" indent="-457200" algn="l">
              <a:buFontTx/>
              <a:buChar char="-"/>
            </a:pP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1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 percentile SAT was 1300</a:t>
            </a:r>
          </a:p>
          <a:p>
            <a:pPr marL="457200" indent="-457200" algn="l">
              <a:buFontTx/>
              <a:buChar char="-"/>
            </a:pP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1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 percentile ACT was a 29</a:t>
            </a:r>
          </a:p>
          <a:p>
            <a:pPr marL="457200" indent="-457200" algn="l">
              <a:buFontTx/>
              <a:buChar char="-"/>
            </a:pP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ACT 29 is equivalent to an SAT 1340</a:t>
            </a:r>
          </a:p>
          <a:p>
            <a:pPr marL="457200" indent="-457200" algn="l">
              <a:buFontTx/>
              <a:buChar char="-"/>
            </a:pPr>
            <a:r>
              <a:rPr lang="en-US" sz="1200" b="1" dirty="0">
                <a:solidFill>
                  <a:schemeClr val="bg1"/>
                </a:solidFill>
                <a:latin typeface="DM Sans" pitchFamily="2" charset="77"/>
              </a:rPr>
              <a:t>the 1300 SAT student appears equally strong as the “1340” ACT student, relative to admitted peers</a:t>
            </a:r>
            <a:r>
              <a:rPr lang="en-US" sz="1600" b="1" dirty="0">
                <a:solidFill>
                  <a:schemeClr val="bg1"/>
                </a:solidFill>
                <a:latin typeface="DM Sans" pitchFamily="2" charset="77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1520-9FAA-9240-8C7C-B91F5091A0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2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DM Sans" pitchFamily="2" charset="77"/>
              </a:rPr>
              <a:t>Factors to be considered include: geography, college, and where the student’s scores fall among the college’s applicants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1520-9FAA-9240-8C7C-B91F5091A0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E756-3F6E-CF4F-0944-349066D9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CA92-B45F-7817-F091-12899038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D933-DD9F-50D5-CECC-D98553F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FF77-2902-103D-8EF1-A5AB959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AB1C-5DB1-8A6A-6CFD-9ABD10D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8664-90FB-38D7-AE63-262EA521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44DFB-CDA5-88AC-7C17-05DC09F3D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27A8-FFB9-FBEB-89DC-DF1648DD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F940-4DC2-60E6-E503-84CB3C68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0C96-6743-E709-7EB8-EB772500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90B33-1424-071C-9EFF-4B3411B3E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16AAE-FC4E-FD99-6B30-A3BB9EC5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8966-7EE5-F9FF-5EDF-2FE63B6E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1BE3-F9E9-0557-6735-A9DB681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BBE0-A728-74A8-0902-C6264E85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860-A470-D3D2-9B4F-48C9CDD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BC73-B218-A2AA-0326-DCDC865E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9D57-AC38-749C-FC8A-7D03C920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CB48-EF75-EC5B-0687-AFFE576B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D8E-9D9F-E329-EE1E-7E27A65C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9BCE-4705-4669-AF55-E8CCB36E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9346-626A-4567-72A2-5B03536C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64B0-25CE-AAAB-3A27-BF458981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CE4D-E0DA-43A8-8C63-F106C3B9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546D-09A3-08B2-6902-032B14BA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C5C8-3454-709E-98D0-CEA9FE1C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B480-AE17-E8BA-BCE2-8D290989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3B036-ECAE-1C60-D3AB-DE974A31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0FFA1-ECC7-9161-CC3C-4DA6A904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1B610-1D16-C909-8AE1-F64B421F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8B872-EB87-D0EC-7098-A684809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8090-21B7-528B-4E5B-11C6AC26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400A-EA7D-B61F-5BAB-C01A4EAC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B00E0-0C29-0375-4AA4-3626B056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F3DA0-96F2-5BC3-2E8B-32472EBBF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581D9-0354-FB59-D149-BC434E472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43EED-0B6B-B512-831C-AE89D5C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5EA74-423D-B467-5299-30C17817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D00C-F6D1-A376-09F3-87D7295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CCD1-6759-892D-206A-8E73BA35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BEE86-951F-F466-CF1A-A4FCA0A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DD561-1ACE-D4BB-A62B-BA1F9046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AB228-746B-F132-F695-B7136EB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12CFE-8C6B-62A9-5361-3BBD1E3C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20751-363A-6715-6921-229FAC5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8FD9E-DFFD-0F18-FF52-8EF77F01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484D-5708-9592-4274-0C040E19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201A-D94E-A012-F4CD-F9AB3FB1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00ECA-E40B-6558-5467-31AB6B5E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BCDD-7C2C-3A26-6702-B04DAF15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462EB-E1E7-F129-93AD-ABDB43BB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1D7F0-007E-064C-ACC4-E528EA0F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8433-A7E6-0A5D-0DF3-DDCFC42B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764A9-F2C3-CA34-D962-BAC4A699C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DE1F-D0BB-95BB-2B52-BAED3D1F9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E356-5FFC-EADF-8D86-3F2F2100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56AB-91E2-216A-303F-D0988E46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A4A7-EAA8-7102-A13E-360C1E3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91C95-9899-4A0D-3236-81B84A46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328A-FE44-E91B-9568-1A48CB8D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9186-C450-74A6-6BD5-3BB7CE575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18AE-4669-C943-956F-B1E114476791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890A-4079-9737-CF9E-EE3DC9920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A960-380C-4F30-CB70-D5F02A381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5933-9825-FD41-81CD-334FDF3E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D5A98-0682-DF7F-CC50-C2522ABB99F8}"/>
              </a:ext>
            </a:extLst>
          </p:cNvPr>
          <p:cNvSpPr txBox="1"/>
          <p:nvPr/>
        </p:nvSpPr>
        <p:spPr>
          <a:xfrm>
            <a:off x="768441" y="746974"/>
            <a:ext cx="5048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M Sans" pitchFamily="2" charset="77"/>
              </a:rPr>
              <a:t>Deciding Between the ACT and the SAT: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50538-D4C2-A49C-1906-63861F0B30A5}"/>
              </a:ext>
            </a:extLst>
          </p:cNvPr>
          <p:cNvSpPr txBox="1"/>
          <p:nvPr/>
        </p:nvSpPr>
        <p:spPr>
          <a:xfrm>
            <a:off x="832834" y="3155323"/>
            <a:ext cx="4610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Can State- and College-Level Data Help?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C1831-EF3D-06C1-9AB6-D4CBDD4B3DAC}"/>
              </a:ext>
            </a:extLst>
          </p:cNvPr>
          <p:cNvCxnSpPr>
            <a:cxnSpLocks/>
          </p:cNvCxnSpPr>
          <p:nvPr/>
        </p:nvCxnSpPr>
        <p:spPr>
          <a:xfrm>
            <a:off x="639651" y="3026535"/>
            <a:ext cx="441745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69CB3-C26E-2ED5-DDA3-F8ABAD49A349}"/>
              </a:ext>
            </a:extLst>
          </p:cNvPr>
          <p:cNvCxnSpPr>
            <a:cxnSpLocks/>
          </p:cNvCxnSpPr>
          <p:nvPr/>
        </p:nvCxnSpPr>
        <p:spPr>
          <a:xfrm>
            <a:off x="639651" y="4866068"/>
            <a:ext cx="432730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C774F8-6D3D-8B3E-FAC6-6EC261BF402A}"/>
              </a:ext>
            </a:extLst>
          </p:cNvPr>
          <p:cNvSpPr txBox="1"/>
          <p:nvPr/>
        </p:nvSpPr>
        <p:spPr>
          <a:xfrm>
            <a:off x="2871990" y="561518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analysis by Loren Dunn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09DAF2-B6DB-F50D-5288-A7D3852345C4}"/>
              </a:ext>
            </a:extLst>
          </p:cNvPr>
          <p:cNvCxnSpPr>
            <a:cxnSpLocks/>
          </p:cNvCxnSpPr>
          <p:nvPr/>
        </p:nvCxnSpPr>
        <p:spPr>
          <a:xfrm>
            <a:off x="6272011" y="309093"/>
            <a:ext cx="0" cy="613034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4403CE6-AAD8-B921-071D-12B1C8CF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858"/>
          <a:stretch/>
        </p:blipFill>
        <p:spPr>
          <a:xfrm>
            <a:off x="6624033" y="701206"/>
            <a:ext cx="4389120" cy="20419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55192C-5B99-30D6-8E61-B4104EDA9857}"/>
              </a:ext>
            </a:extLst>
          </p:cNvPr>
          <p:cNvSpPr txBox="1"/>
          <p:nvPr/>
        </p:nvSpPr>
        <p:spPr>
          <a:xfrm>
            <a:off x="8319755" y="6015298"/>
            <a:ext cx="4052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Photos from:  https://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www.greatschools.org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gk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/wp-content/uploads/2016/06/New-SAT-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testing.jpg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;</a:t>
            </a:r>
          </a:p>
          <a:p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https://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www.iii.org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/article/do-</a:t>
            </a:r>
            <a:r>
              <a:rPr lang="en-US" sz="1000" dirty="0" err="1">
                <a:solidFill>
                  <a:schemeClr val="bg1"/>
                </a:solidFill>
                <a:latin typeface="DM Sans" pitchFamily="2" charset="77"/>
              </a:rPr>
              <a:t>i</a:t>
            </a:r>
            <a:r>
              <a:rPr lang="en-US" sz="1000" dirty="0">
                <a:solidFill>
                  <a:schemeClr val="bg1"/>
                </a:solidFill>
                <a:latin typeface="DM Sans" pitchFamily="2" charset="77"/>
              </a:rPr>
              <a:t>-need-insurance-child-going-away-college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1EC401-A56A-C16B-7E9F-FA9536FC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41"/>
          <a:stretch/>
        </p:blipFill>
        <p:spPr>
          <a:xfrm>
            <a:off x="7486918" y="3406463"/>
            <a:ext cx="4389120" cy="2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C8CD-B758-5CBB-5100-A2FD56E05B0D}"/>
              </a:ext>
            </a:extLst>
          </p:cNvPr>
          <p:cNvSpPr txBox="1"/>
          <p:nvPr/>
        </p:nvSpPr>
        <p:spPr>
          <a:xfrm>
            <a:off x="953037" y="2511381"/>
            <a:ext cx="10689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Yes, it appears state- and college-level data can provide helpful guidance for students deciding between the ACT and the SAT.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4DC50-84CA-C250-2A92-A5425CC0CAAF}"/>
              </a:ext>
            </a:extLst>
          </p:cNvPr>
          <p:cNvSpPr txBox="1"/>
          <p:nvPr/>
        </p:nvSpPr>
        <p:spPr>
          <a:xfrm>
            <a:off x="953037" y="708338"/>
            <a:ext cx="3214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The Answer:</a:t>
            </a:r>
          </a:p>
        </p:txBody>
      </p:sp>
    </p:spTree>
    <p:extLst>
      <p:ext uri="{BB962C8B-B14F-4D97-AF65-F5344CB8AC3E}">
        <p14:creationId xmlns:p14="http://schemas.microsoft.com/office/powerpoint/2010/main" val="32130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A32C8-5CC5-908A-DD27-EC528CA4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946" y="1509422"/>
            <a:ext cx="13009331" cy="4878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870D1-11A7-EC8C-ED97-6C0098126EB6}"/>
              </a:ext>
            </a:extLst>
          </p:cNvPr>
          <p:cNvSpPr txBox="1"/>
          <p:nvPr/>
        </p:nvSpPr>
        <p:spPr>
          <a:xfrm>
            <a:off x="1481070" y="309093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When converted to an equivalent SAT score,</a:t>
            </a:r>
          </a:p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the mean ACT Composite can vary by over 200 points from the mean SAT Total Score </a:t>
            </a:r>
          </a:p>
        </p:txBody>
      </p:sp>
    </p:spTree>
    <p:extLst>
      <p:ext uri="{BB962C8B-B14F-4D97-AF65-F5344CB8AC3E}">
        <p14:creationId xmlns:p14="http://schemas.microsoft.com/office/powerpoint/2010/main" val="64954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2B865-468C-3D77-A71B-43F4C4642124}"/>
              </a:ext>
            </a:extLst>
          </p:cNvPr>
          <p:cNvSpPr txBox="1"/>
          <p:nvPr/>
        </p:nvSpPr>
        <p:spPr>
          <a:xfrm>
            <a:off x="1416675" y="283335"/>
            <a:ext cx="900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This pattern is less pronounced when looking at college-level data at the 25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and 75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percentiles, but there are still meaningful variations, especially at the 75</a:t>
            </a:r>
            <a:r>
              <a:rPr lang="en-US" sz="24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 percentile.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814A4-7726-5143-B2E4-5A44C28E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728" y="109439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3EDF2-FAC0-DD83-EADB-FF5DEFBC5A77}"/>
              </a:ext>
            </a:extLst>
          </p:cNvPr>
          <p:cNvSpPr txBox="1"/>
          <p:nvPr/>
        </p:nvSpPr>
        <p:spPr>
          <a:xfrm>
            <a:off x="927279" y="270456"/>
            <a:ext cx="1040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DM Sans" pitchFamily="2" charset="77"/>
              </a:rPr>
              <a:t>Applicants are being compared to each other…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083AF-2D00-5532-9EA4-52BE46243D2D}"/>
              </a:ext>
            </a:extLst>
          </p:cNvPr>
          <p:cNvSpPr txBox="1"/>
          <p:nvPr/>
        </p:nvSpPr>
        <p:spPr>
          <a:xfrm>
            <a:off x="1047481" y="932176"/>
            <a:ext cx="10097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…so a student can can gain an 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advantage by using the “weaker test”.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883CB-1AB9-19AC-647D-068BCA47B90A}"/>
              </a:ext>
            </a:extLst>
          </p:cNvPr>
          <p:cNvSpPr txBox="1"/>
          <p:nvPr/>
        </p:nvSpPr>
        <p:spPr>
          <a:xfrm>
            <a:off x="5436297" y="2705281"/>
            <a:ext cx="60485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Example:</a:t>
            </a:r>
          </a:p>
          <a:p>
            <a:endParaRPr lang="en-US" sz="3200" b="1" dirty="0">
              <a:solidFill>
                <a:schemeClr val="bg1"/>
              </a:solidFill>
              <a:latin typeface="DM Sans" pitchFamily="2" charset="77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Among Washington College (MD) applicants:</a:t>
            </a:r>
          </a:p>
          <a:p>
            <a:endParaRPr lang="en-US" sz="2000" b="1" dirty="0">
              <a:solidFill>
                <a:schemeClr val="bg1"/>
              </a:solidFill>
              <a:latin typeface="DM Sans" pitchFamily="2" charset="77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- the ACT equivalent of a 1340 is the 75</a:t>
            </a:r>
            <a:r>
              <a:rPr lang="en-US" sz="20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percentile </a:t>
            </a:r>
          </a:p>
          <a:p>
            <a:endParaRPr lang="en-US" sz="2000" b="1" dirty="0">
              <a:solidFill>
                <a:schemeClr val="bg1"/>
              </a:solidFill>
              <a:latin typeface="DM Sans" pitchFamily="2" charset="77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- an </a:t>
            </a:r>
            <a:r>
              <a:rPr lang="en-US" sz="2000" b="1" i="1" dirty="0">
                <a:solidFill>
                  <a:schemeClr val="bg1"/>
                </a:solidFill>
                <a:latin typeface="DM Sans" pitchFamily="2" charset="77"/>
              </a:rPr>
              <a:t>actual</a:t>
            </a: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SAT 1340 would be above the 75</a:t>
            </a:r>
            <a:r>
              <a:rPr lang="en-US" sz="20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DM Sans" pitchFamily="2" charset="77"/>
              </a:rPr>
              <a:t> percentile among their applicants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861A9B-60FB-0BDC-E1BD-E060DB30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3" y="2132505"/>
            <a:ext cx="4652396" cy="46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0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ECC6C-30D0-2422-1DAD-E908920C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95" y="955184"/>
            <a:ext cx="9131977" cy="285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05874F-68E6-9DF1-C713-FBC31B20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96" y="4004258"/>
            <a:ext cx="9131976" cy="2853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B6E4A-DF0D-67FA-EFB3-83DCEED39D4E}"/>
              </a:ext>
            </a:extLst>
          </p:cNvPr>
          <p:cNvSpPr txBox="1"/>
          <p:nvPr/>
        </p:nvSpPr>
        <p:spPr>
          <a:xfrm>
            <a:off x="229673" y="175079"/>
            <a:ext cx="117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25</a:t>
            </a:r>
            <a:r>
              <a:rPr lang="en-US" sz="3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 Percentile, 10 Highest, 10 Lowest Acceptance Rates</a:t>
            </a:r>
          </a:p>
        </p:txBody>
      </p:sp>
    </p:spTree>
    <p:extLst>
      <p:ext uri="{BB962C8B-B14F-4D97-AF65-F5344CB8AC3E}">
        <p14:creationId xmlns:p14="http://schemas.microsoft.com/office/powerpoint/2010/main" val="15195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1F88D-2351-44A0-77A3-15C56318050E}"/>
              </a:ext>
            </a:extLst>
          </p:cNvPr>
          <p:cNvSpPr txBox="1"/>
          <p:nvPr/>
        </p:nvSpPr>
        <p:spPr>
          <a:xfrm>
            <a:off x="459346" y="175078"/>
            <a:ext cx="1173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75</a:t>
            </a:r>
            <a:r>
              <a:rPr lang="en-US" sz="3200" b="1" baseline="30000" dirty="0">
                <a:solidFill>
                  <a:schemeClr val="bg1"/>
                </a:solidFill>
                <a:latin typeface="DM Sa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DM Sans" pitchFamily="2" charset="77"/>
              </a:rPr>
              <a:t> Percentile, 10 Highest, 10 Lowest Acceptance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AE45C-14F8-E08C-012C-78F3C838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62" y="911985"/>
            <a:ext cx="91440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E62C2-3086-4B45-8C5D-F41800D0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62" y="3921617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7E7E4-BEB9-DE30-EAFE-141B35F71298}"/>
              </a:ext>
            </a:extLst>
          </p:cNvPr>
          <p:cNvSpPr txBox="1"/>
          <p:nvPr/>
        </p:nvSpPr>
        <p:spPr>
          <a:xfrm>
            <a:off x="669701" y="785612"/>
            <a:ext cx="9324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3B0DB-DC51-843C-1FB5-E6326F8520BC}"/>
              </a:ext>
            </a:extLst>
          </p:cNvPr>
          <p:cNvSpPr txBox="1"/>
          <p:nvPr/>
        </p:nvSpPr>
        <p:spPr>
          <a:xfrm>
            <a:off x="1179971" y="2398702"/>
            <a:ext cx="9832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Applicants may be able to get an advantage over competitors from their geographic region and at the colleges they’re applying to by selecting their test accordingly. 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DM Sans" pitchFamily="2" charset="77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With more data, we could build a tool to advise students internally, or to build brand recognition by making it available publicly.</a:t>
            </a:r>
          </a:p>
        </p:txBody>
      </p:sp>
    </p:spTree>
    <p:extLst>
      <p:ext uri="{BB962C8B-B14F-4D97-AF65-F5344CB8AC3E}">
        <p14:creationId xmlns:p14="http://schemas.microsoft.com/office/powerpoint/2010/main" val="203937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63B64-083E-B4C6-CA6C-8D02980D7D60}"/>
              </a:ext>
            </a:extLst>
          </p:cNvPr>
          <p:cNvSpPr txBox="1"/>
          <p:nvPr/>
        </p:nvSpPr>
        <p:spPr>
          <a:xfrm>
            <a:off x="669701" y="938306"/>
            <a:ext cx="830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DM Sans" pitchFamily="2" charset="77"/>
              </a:rPr>
              <a:t>Additional information to seek: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125A9-4BF4-EB4D-930C-78202A740626}"/>
              </a:ext>
            </a:extLst>
          </p:cNvPr>
          <p:cNvSpPr txBox="1"/>
          <p:nvPr/>
        </p:nvSpPr>
        <p:spPr>
          <a:xfrm>
            <a:off x="669701" y="2187267"/>
            <a:ext cx="10419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how much can 30 total points on the SAT or 1 composite point on the ACT benefit a student? In what situations?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at what level of geography are colleges focused?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What data is available about the student’s high school’s SAT/ACT scores?</a:t>
            </a:r>
          </a:p>
          <a:p>
            <a:pPr marL="457200" indent="-457200" algn="l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DM Sans" pitchFamily="2" charset="77"/>
              </a:rPr>
              <a:t>Can we get college data on successful applicants states/regions to compare?</a:t>
            </a:r>
          </a:p>
        </p:txBody>
      </p:sp>
    </p:spTree>
    <p:extLst>
      <p:ext uri="{BB962C8B-B14F-4D97-AF65-F5344CB8AC3E}">
        <p14:creationId xmlns:p14="http://schemas.microsoft.com/office/powerpoint/2010/main" val="261081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b="1" dirty="0" smtClean="0">
            <a:solidFill>
              <a:schemeClr val="bg1"/>
            </a:solidFill>
            <a:latin typeface="DM Sans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408</Words>
  <Application>Microsoft Macintosh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Dunn</dc:creator>
  <cp:lastModifiedBy>Loren Dunn</cp:lastModifiedBy>
  <cp:revision>7</cp:revision>
  <dcterms:created xsi:type="dcterms:W3CDTF">2022-05-30T22:16:41Z</dcterms:created>
  <dcterms:modified xsi:type="dcterms:W3CDTF">2022-06-01T19:22:47Z</dcterms:modified>
</cp:coreProperties>
</file>