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5" r:id="rId4"/>
  </p:sldMasterIdLst>
  <p:notesMasterIdLst>
    <p:notesMasterId r:id="rId29"/>
  </p:notesMasterIdLst>
  <p:handoutMasterIdLst>
    <p:handoutMasterId r:id="rId30"/>
  </p:handoutMasterIdLst>
  <p:sldIdLst>
    <p:sldId id="721" r:id="rId5"/>
    <p:sldId id="752" r:id="rId6"/>
    <p:sldId id="717" r:id="rId7"/>
    <p:sldId id="722" r:id="rId8"/>
    <p:sldId id="723" r:id="rId9"/>
    <p:sldId id="748" r:id="rId10"/>
    <p:sldId id="751" r:id="rId11"/>
    <p:sldId id="745" r:id="rId12"/>
    <p:sldId id="735" r:id="rId13"/>
    <p:sldId id="750" r:id="rId14"/>
    <p:sldId id="739" r:id="rId15"/>
    <p:sldId id="734" r:id="rId16"/>
    <p:sldId id="747" r:id="rId17"/>
    <p:sldId id="725" r:id="rId18"/>
    <p:sldId id="736" r:id="rId19"/>
    <p:sldId id="749" r:id="rId20"/>
    <p:sldId id="740" r:id="rId21"/>
    <p:sldId id="741" r:id="rId22"/>
    <p:sldId id="742" r:id="rId23"/>
    <p:sldId id="743" r:id="rId24"/>
    <p:sldId id="726" r:id="rId25"/>
    <p:sldId id="744" r:id="rId26"/>
    <p:sldId id="729" r:id="rId27"/>
    <p:sldId id="754" r:id="rId28"/>
  </p:sldIdLst>
  <p:sldSz cx="12190413" cy="6858000"/>
  <p:notesSz cx="6888163" cy="100203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6EE72-3364-4926-9D41-0F352F3FF82B}">
          <p14:sldIdLst>
            <p14:sldId id="721"/>
            <p14:sldId id="752"/>
          </p14:sldIdLst>
        </p14:section>
        <p14:section name="Introducción" id="{97FEF10A-F533-45BB-8445-AF10DD85DA18}">
          <p14:sldIdLst>
            <p14:sldId id="717"/>
            <p14:sldId id="722"/>
          </p14:sldIdLst>
        </p14:section>
        <p14:section name="Analisis Crisis Social" id="{5F619E3D-A11F-4CD5-BC49-8431B53A6CBA}">
          <p14:sldIdLst>
            <p14:sldId id="723"/>
            <p14:sldId id="748"/>
            <p14:sldId id="751"/>
            <p14:sldId id="745"/>
            <p14:sldId id="735"/>
            <p14:sldId id="750"/>
            <p14:sldId id="739"/>
            <p14:sldId id="734"/>
            <p14:sldId id="747"/>
            <p14:sldId id="725"/>
            <p14:sldId id="736"/>
            <p14:sldId id="749"/>
            <p14:sldId id="740"/>
            <p14:sldId id="741"/>
            <p14:sldId id="742"/>
            <p14:sldId id="743"/>
          </p14:sldIdLst>
        </p14:section>
        <p14:section name="Reflexiones y Comentarios" id="{80C06674-6705-4B63-8FA8-0B9323D96671}">
          <p14:sldIdLst>
            <p14:sldId id="726"/>
            <p14:sldId id="744"/>
          </p14:sldIdLst>
        </p14:section>
        <p14:section name="Contribuidores &amp; Agradecimientos" id="{576E6B5F-D1C4-4AE6-AF75-A2E6B23E56EE}">
          <p14:sldIdLst>
            <p14:sldId id="729"/>
            <p14:sldId id="7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93">
          <p15:clr>
            <a:srgbClr val="A4A3A4"/>
          </p15:clr>
        </p15:guide>
        <p15:guide id="3" pos="619">
          <p15:clr>
            <a:srgbClr val="A4A3A4"/>
          </p15:clr>
        </p15:guide>
        <p15:guide id="15" orient="horz" pos="2478">
          <p15:clr>
            <a:srgbClr val="A4A3A4"/>
          </p15:clr>
        </p15:guide>
        <p15:guide id="16" orient="horz" pos="2704">
          <p15:clr>
            <a:srgbClr val="A4A3A4"/>
          </p15:clr>
        </p15:guide>
        <p15:guide id="17" orient="horz" pos="4086">
          <p15:clr>
            <a:srgbClr val="A4A3A4"/>
          </p15:clr>
        </p15:guide>
        <p15:guide id="18" orient="horz" pos="2592">
          <p15:clr>
            <a:srgbClr val="A4A3A4"/>
          </p15:clr>
        </p15:guide>
        <p15:guide id="19" pos="7422">
          <p15:clr>
            <a:srgbClr val="A4A3A4"/>
          </p15:clr>
        </p15:guide>
        <p15:guide id="20" pos="2149">
          <p15:clr>
            <a:srgbClr val="A4A3A4"/>
          </p15:clr>
        </p15:guide>
        <p15:guide id="21" pos="3888" userDrawn="1">
          <p15:clr>
            <a:srgbClr val="A4A3A4"/>
          </p15:clr>
        </p15:guide>
        <p15:guide id="22" pos="2376">
          <p15:clr>
            <a:srgbClr val="A4A3A4"/>
          </p15:clr>
        </p15:guide>
        <p15:guide id="23" pos="5666">
          <p15:clr>
            <a:srgbClr val="A4A3A4"/>
          </p15:clr>
        </p15:guide>
        <p15:guide id="24" pos="5894">
          <p15:clr>
            <a:srgbClr val="A4A3A4"/>
          </p15:clr>
        </p15:guide>
        <p15:guide id="25" pos="4134">
          <p15:clr>
            <a:srgbClr val="A4A3A4"/>
          </p15:clr>
        </p15:guide>
        <p15:guide id="26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857">
          <p15:clr>
            <a:srgbClr val="A4A3A4"/>
          </p15:clr>
        </p15:guide>
        <p15:guide id="4" pos="19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inika Malinowska" initials="DM" lastIdx="1" clrIdx="0">
    <p:extLst>
      <p:ext uri="{19B8F6BF-5375-455C-9EA6-DF929625EA0E}">
        <p15:presenceInfo xmlns:p15="http://schemas.microsoft.com/office/powerpoint/2012/main" userId="S::dominika.malinowska@bayer.com::edda9222-a79d-4039-8282-8a244d7124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1DF"/>
    <a:srgbClr val="74C713"/>
    <a:srgbClr val="66B512"/>
    <a:srgbClr val="D30F4B"/>
    <a:srgbClr val="00A5E2"/>
    <a:srgbClr val="624963"/>
    <a:srgbClr val="E61A5D"/>
    <a:srgbClr val="FF3162"/>
    <a:srgbClr val="00617F"/>
    <a:srgbClr val="2B6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FB580-22F2-4ED3-BB27-20A944ECB1CC}" v="62" dt="2020-06-19T08:45:03.987"/>
    <p1510:client id="{403978F7-11FE-4CD2-8FBC-339B45D6A03E}" v="6" dt="2020-06-26T14:58:26.194"/>
    <p1510:client id="{408E11DA-A23E-4C57-8073-B73CFDC4F2FD}" v="10" dt="2020-06-10T10:14:00.061"/>
    <p1510:client id="{65284169-28CF-4FDF-9DDF-2BECCF5EEE25}" v="549" dt="2020-06-18T20:12:26.636"/>
    <p1510:client id="{94EB40F5-3D28-48B2-9F30-3E69F7904CC5}" v="24" dt="2020-06-26T14:23:23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30"/>
      </p:cViewPr>
      <p:guideLst>
        <p:guide orient="horz" pos="1093"/>
        <p:guide pos="619"/>
        <p:guide orient="horz" pos="2478"/>
        <p:guide orient="horz" pos="2704"/>
        <p:guide orient="horz" pos="4086"/>
        <p:guide orient="horz" pos="2592"/>
        <p:guide pos="7422"/>
        <p:guide pos="2149"/>
        <p:guide pos="3888"/>
        <p:guide pos="2376"/>
        <p:guide pos="5666"/>
        <p:guide pos="5894"/>
        <p:guide pos="413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  <p:guide orient="horz" pos="2857"/>
        <p:guide pos="19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rebillas loredo" userId="86d7d1278eab4b6f" providerId="Windows Live" clId="Web-{403978F7-11FE-4CD2-8FBC-339B45D6A03E}"/>
    <pc:docChg chg="modSld">
      <pc:chgData name="victoria rebillas loredo" userId="86d7d1278eab4b6f" providerId="Windows Live" clId="Web-{403978F7-11FE-4CD2-8FBC-339B45D6A03E}" dt="2020-06-26T14:58:26.194" v="5" actId="1076"/>
      <pc:docMkLst>
        <pc:docMk/>
      </pc:docMkLst>
      <pc:sldChg chg="modSp">
        <pc:chgData name="victoria rebillas loredo" userId="86d7d1278eab4b6f" providerId="Windows Live" clId="Web-{403978F7-11FE-4CD2-8FBC-339B45D6A03E}" dt="2020-06-26T14:58:26.194" v="5" actId="1076"/>
        <pc:sldMkLst>
          <pc:docMk/>
          <pc:sldMk cId="1356473049" sldId="741"/>
        </pc:sldMkLst>
        <pc:spChg chg="mod">
          <ac:chgData name="victoria rebillas loredo" userId="86d7d1278eab4b6f" providerId="Windows Live" clId="Web-{403978F7-11FE-4CD2-8FBC-339B45D6A03E}" dt="2020-06-26T14:58:12.507" v="1" actId="1076"/>
          <ac:spMkLst>
            <pc:docMk/>
            <pc:sldMk cId="1356473049" sldId="741"/>
            <ac:spMk id="30" creationId="{00000000-0000-0000-0000-000000000000}"/>
          </ac:spMkLst>
        </pc:spChg>
        <pc:spChg chg="mod">
          <ac:chgData name="victoria rebillas loredo" userId="86d7d1278eab4b6f" providerId="Windows Live" clId="Web-{403978F7-11FE-4CD2-8FBC-339B45D6A03E}" dt="2020-06-26T14:58:16.382" v="3" actId="1076"/>
          <ac:spMkLst>
            <pc:docMk/>
            <pc:sldMk cId="1356473049" sldId="741"/>
            <ac:spMk id="32" creationId="{00000000-0000-0000-0000-000000000000}"/>
          </ac:spMkLst>
        </pc:spChg>
        <pc:spChg chg="mod">
          <ac:chgData name="victoria rebillas loredo" userId="86d7d1278eab4b6f" providerId="Windows Live" clId="Web-{403978F7-11FE-4CD2-8FBC-339B45D6A03E}" dt="2020-06-26T14:58:26.179" v="4" actId="1076"/>
          <ac:spMkLst>
            <pc:docMk/>
            <pc:sldMk cId="1356473049" sldId="741"/>
            <ac:spMk id="33" creationId="{00000000-0000-0000-0000-000000000000}"/>
          </ac:spMkLst>
        </pc:spChg>
        <pc:picChg chg="mod">
          <ac:chgData name="victoria rebillas loredo" userId="86d7d1278eab4b6f" providerId="Windows Live" clId="Web-{403978F7-11FE-4CD2-8FBC-339B45D6A03E}" dt="2020-06-26T14:58:12.491" v="0" actId="1076"/>
          <ac:picMkLst>
            <pc:docMk/>
            <pc:sldMk cId="1356473049" sldId="741"/>
            <ac:picMk id="19" creationId="{00000000-0000-0000-0000-000000000000}"/>
          </ac:picMkLst>
        </pc:picChg>
        <pc:picChg chg="mod">
          <ac:chgData name="victoria rebillas loredo" userId="86d7d1278eab4b6f" providerId="Windows Live" clId="Web-{403978F7-11FE-4CD2-8FBC-339B45D6A03E}" dt="2020-06-26T14:58:16.382" v="2" actId="1076"/>
          <ac:picMkLst>
            <pc:docMk/>
            <pc:sldMk cId="1356473049" sldId="741"/>
            <ac:picMk id="31" creationId="{00000000-0000-0000-0000-000000000000}"/>
          </ac:picMkLst>
        </pc:picChg>
        <pc:picChg chg="mod">
          <ac:chgData name="victoria rebillas loredo" userId="86d7d1278eab4b6f" providerId="Windows Live" clId="Web-{403978F7-11FE-4CD2-8FBC-339B45D6A03E}" dt="2020-06-26T14:58:26.194" v="5" actId="1076"/>
          <ac:picMkLst>
            <pc:docMk/>
            <pc:sldMk cId="1356473049" sldId="741"/>
            <ac:picMk id="3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82216" y="176715"/>
            <a:ext cx="5983605" cy="17856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216864" y="10247862"/>
            <a:ext cx="492259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494926" y="10247862"/>
            <a:ext cx="5567925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175703" y="10247862"/>
            <a:ext cx="190528" cy="17856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4694" y="198300"/>
            <a:ext cx="364430" cy="39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93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wmf"/><Relationship Id="rId1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53988" y="617538"/>
            <a:ext cx="3292475" cy="1852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87598" tIns="43799" rIns="87598" bIns="4379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192788" y="2938490"/>
            <a:ext cx="6506513" cy="646503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199933" y="183269"/>
            <a:ext cx="5900408" cy="185193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700"/>
            </a:lvl1pPr>
            <a:lvl2pPr marL="4563" indent="0">
              <a:defRPr sz="700"/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6157508" y="9658526"/>
            <a:ext cx="540250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>
                <a:noFill/>
              </a:defRPr>
            </a:lvl1pPr>
            <a:lvl2pPr marL="0" indent="0">
              <a:defRPr sz="700">
                <a:noFill/>
              </a:defRPr>
            </a:lvl2pPr>
            <a:lvl3pPr marL="0" indent="0" algn="l">
              <a:defRPr sz="700">
                <a:noFill/>
              </a:defRPr>
            </a:lvl3pPr>
            <a:lvl4pPr marL="0" indent="0">
              <a:defRPr sz="700">
                <a:noFill/>
              </a:defRPr>
            </a:lvl4pPr>
            <a:lvl5pPr marL="0" indent="0">
              <a:defRPr sz="700">
                <a:noFill/>
              </a:defRPr>
            </a:lvl5pPr>
            <a:lvl6pPr marL="0" indent="0">
              <a:defRPr sz="700">
                <a:noFill/>
              </a:defRPr>
            </a:lvl6pPr>
            <a:lvl7pPr marL="0" indent="0">
              <a:defRPr sz="700">
                <a:noFill/>
              </a:defRPr>
            </a:lvl7pPr>
            <a:lvl8pPr marL="0" indent="0">
              <a:defRPr sz="700">
                <a:noFill/>
              </a:defRPr>
            </a:lvl8pPr>
            <a:lvl9pPr marL="0" indent="0">
              <a:defRPr sz="700">
                <a:noFill/>
              </a:defRPr>
            </a:lvl9pPr>
          </a:lstStyle>
          <a:p>
            <a:fld id="{D4C110CA-FC68-43DA-BD62-0A387A11A067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4"/>
          </p:nvPr>
        </p:nvSpPr>
        <p:spPr bwMode="gray">
          <a:xfrm>
            <a:off x="547782" y="9658526"/>
            <a:ext cx="5465661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/>
            </a:lvl1pPr>
            <a:lvl2pPr marL="4563" indent="0">
              <a:defRPr sz="700">
                <a:solidFill>
                  <a:schemeClr val="tx1"/>
                </a:solidFill>
              </a:defRPr>
            </a:lvl2pPr>
            <a:lvl3pPr marL="0" indent="0">
              <a:defRPr sz="700"/>
            </a:lvl3pPr>
            <a:lvl4pPr marL="4563" indent="0">
              <a:defRPr sz="700"/>
            </a:lvl4pPr>
            <a:lvl5pPr marL="0" indent="0">
              <a:defRPr sz="700"/>
            </a:lvl5pPr>
            <a:lvl6pPr marL="4563" indent="0">
              <a:defRPr sz="700"/>
            </a:lvl6pPr>
            <a:lvl7pPr marL="0" indent="0">
              <a:defRPr sz="700"/>
            </a:lvl7pPr>
            <a:lvl8pPr marL="4563" indent="0">
              <a:defRPr sz="700"/>
            </a:lvl8pPr>
            <a:lvl9pPr marL="0" indent="0">
              <a:defRPr sz="700"/>
            </a:lvl9pPr>
          </a:lstStyle>
          <a:p>
            <a:endParaRPr lang="en-US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5"/>
          </p:nvPr>
        </p:nvSpPr>
        <p:spPr bwMode="gray">
          <a:xfrm>
            <a:off x="192834" y="9658526"/>
            <a:ext cx="208896" cy="18519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700"/>
            </a:lvl1pPr>
            <a:lvl2pPr marL="0" indent="0">
              <a:defRPr sz="700"/>
            </a:lvl2pPr>
            <a:lvl3pPr marL="0" indent="0">
              <a:defRPr sz="700"/>
            </a:lvl3pPr>
            <a:lvl4pPr marL="0" indent="0">
              <a:defRPr sz="700"/>
            </a:lvl4pPr>
            <a:lvl5pPr marL="0" indent="0">
              <a:defRPr sz="700"/>
            </a:lvl5pPr>
            <a:lvl6pPr marL="0" indent="0">
              <a:defRPr sz="700"/>
            </a:lvl6pPr>
            <a:lvl7pPr marL="0" indent="0">
              <a:defRPr sz="700"/>
            </a:lvl7pPr>
            <a:lvl8pPr marL="0" indent="0">
              <a:defRPr sz="700"/>
            </a:lvl8pPr>
            <a:lvl9pPr marL="0" indent="0">
              <a:defRPr sz="700"/>
            </a:lvl9pPr>
          </a:lstStyle>
          <a:p>
            <a:fld id="{32F3CE37-8989-471A-BC57-D3CAAD038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\\nas-mainz\Projekte_vertraulich\Bayer\17-0612_Fischer_CI-Redesign\vom Kunden\Bayer_Cross_2017_on-Screen_RGB_170630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97893" y="205655"/>
            <a:ext cx="399865" cy="41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7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18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buFontTx/>
      <a:buBlip>
        <a:blip r:embed="rId3"/>
      </a:buBlip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buFontTx/>
      <a:buBlip>
        <a:blip r:embed="rId4"/>
      </a:buBlip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buFontTx/>
      <a:buBlip>
        <a:blip r:embed="rId5"/>
      </a:buBlip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buFontTx/>
      <a:buBlip>
        <a:blip r:embed="rId6"/>
      </a:buBlip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3CE37-8989-471A-BC57-D3CAAD03839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1766B79-2717-4E3B-911E-6911ADB91B98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495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6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0282" y="1138299"/>
            <a:ext cx="1079943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B4C4D3B-F11A-4298-9F9A-6432B75F2A33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2" y="3892749"/>
            <a:ext cx="5220000" cy="2592001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719" y="3892749"/>
            <a:ext cx="522000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0282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59719" y="1732750"/>
            <a:ext cx="522000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pic>
        <p:nvPicPr>
          <p:cNvPr id="13" name="Picture 2" descr="\\nas-mainz\Projekte_vertraulich\Bayer\17-0612_Fischer_CI-Redesign\vom Kunden\Bayer_Cross_2017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D8D265C-DF9C-4A9C-ABEA-3E6F9669A134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9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/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ECF0DB-0717-4A1E-8C95-ACD8CD7AC43E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96018" y="617155"/>
            <a:ext cx="399600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7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inv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</a:defRPr>
            </a:lvl2pPr>
            <a:lvl3pPr marL="0" indent="0" algn="l">
              <a:buNone/>
              <a:defRPr sz="1800">
                <a:solidFill>
                  <a:schemeClr val="bg1"/>
                </a:solidFill>
              </a:defRPr>
            </a:lvl3pPr>
            <a:lvl4pPr marL="0" indent="0" algn="l">
              <a:buNone/>
              <a:defRPr sz="1800">
                <a:solidFill>
                  <a:schemeClr val="bg1"/>
                </a:solidFill>
              </a:defRPr>
            </a:lvl4pPr>
            <a:lvl5pPr marL="0" indent="0" algn="l">
              <a:buNone/>
              <a:defRPr sz="1800">
                <a:solidFill>
                  <a:schemeClr val="bg1"/>
                </a:solidFill>
              </a:defRPr>
            </a:lvl5pPr>
            <a:lvl6pPr marL="0" indent="0" algn="l">
              <a:buNone/>
              <a:defRPr sz="1800">
                <a:solidFill>
                  <a:schemeClr val="bg1"/>
                </a:solidFill>
              </a:defRPr>
            </a:lvl6pPr>
            <a:lvl7pPr marL="0" indent="0" algn="l">
              <a:buNone/>
              <a:defRPr sz="1800">
                <a:solidFill>
                  <a:schemeClr val="bg1"/>
                </a:solidFill>
              </a:defRPr>
            </a:lvl7pPr>
            <a:lvl8pPr marL="0" indent="0" algn="l">
              <a:buNone/>
              <a:defRPr sz="1800">
                <a:solidFill>
                  <a:schemeClr val="bg1"/>
                </a:solidFill>
              </a:defRPr>
            </a:lvl8pPr>
            <a:lvl9pPr marL="0" indent="0" algn="l">
              <a:buNone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8E98798-B113-4B49-A72F-81B74CC0C1D5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219"/>
          <p:cNvGrpSpPr>
            <a:grpSpLocks noChangeAspect="1"/>
          </p:cNvGrpSpPr>
          <p:nvPr/>
        </p:nvGrpSpPr>
        <p:grpSpPr bwMode="black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10" name="Freeform 220"/>
            <p:cNvSpPr>
              <a:spLocks/>
            </p:cNvSpPr>
            <p:nvPr/>
          </p:nvSpPr>
          <p:spPr bwMode="black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1" name="Freeform 221"/>
            <p:cNvSpPr>
              <a:spLocks/>
            </p:cNvSpPr>
            <p:nvPr/>
          </p:nvSpPr>
          <p:spPr bwMode="black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black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3" name="Freeform 223"/>
            <p:cNvSpPr>
              <a:spLocks noEditPoints="1"/>
            </p:cNvSpPr>
            <p:nvPr/>
          </p:nvSpPr>
          <p:spPr bwMode="black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4" name="Freeform 224"/>
            <p:cNvSpPr>
              <a:spLocks noEditPoints="1"/>
            </p:cNvSpPr>
            <p:nvPr/>
          </p:nvSpPr>
          <p:spPr bwMode="black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5" name="Freeform 225"/>
            <p:cNvSpPr>
              <a:spLocks noEditPoints="1"/>
            </p:cNvSpPr>
            <p:nvPr/>
          </p:nvSpPr>
          <p:spPr bwMode="black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6" name="Freeform 226"/>
            <p:cNvSpPr>
              <a:spLocks noEditPoints="1"/>
            </p:cNvSpPr>
            <p:nvPr/>
          </p:nvSpPr>
          <p:spPr bwMode="black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7" name="Freeform 227"/>
            <p:cNvSpPr>
              <a:spLocks noEditPoints="1"/>
            </p:cNvSpPr>
            <p:nvPr/>
          </p:nvSpPr>
          <p:spPr bwMode="black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8" name="Freeform 228"/>
            <p:cNvSpPr>
              <a:spLocks noEditPoints="1"/>
            </p:cNvSpPr>
            <p:nvPr/>
          </p:nvSpPr>
          <p:spPr bwMode="black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19" name="Freeform 229"/>
            <p:cNvSpPr>
              <a:spLocks noEditPoints="1"/>
            </p:cNvSpPr>
            <p:nvPr/>
          </p:nvSpPr>
          <p:spPr bwMode="black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76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282" y="551657"/>
            <a:ext cx="10800000" cy="5933094"/>
          </a:xfrm>
        </p:spPr>
        <p:txBody>
          <a:bodyPr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8661-A391-4500-AAF9-015C42143261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pic>
        <p:nvPicPr>
          <p:cNvPr id="7" name="Picture 2" descr="\\nas-mainz\Projekte_vertraulich\Bayer\17-0612_Fischer_CI-Redesign\vom Kunden\Bayer_Cross_2017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2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B6A3F9-42A6-452A-8FF9-470467D2A1D0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0" y="0"/>
            <a:ext cx="12190413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19" y="1732422"/>
            <a:ext cx="5381498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E9A65D1-0441-4374-AF49-F6304104D290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19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40"/>
              </a:gs>
              <a:gs pos="0">
                <a:srgbClr val="2B6640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1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6F7E6B3-907A-4558-8637-594802DE51C9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 flipV="1">
            <a:off x="0" y="0"/>
            <a:ext cx="8198127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708820" y="1732757"/>
            <a:ext cx="5381496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569EACF-548D-4FFF-A3D6-E28E6508E14D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820" y="2424948"/>
            <a:ext cx="5381498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gray">
          <a:xfrm>
            <a:off x="1414398" y="4262151"/>
            <a:ext cx="36000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5922" y="0"/>
            <a:ext cx="6094492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4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auto">
          <a:xfrm>
            <a:off x="5111334" y="0"/>
            <a:ext cx="2938864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rea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restrict your content to this area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DCA708B-EFAE-4EC6-BB1C-17902AC9CA65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4"/>
          <p:cNvSpPr txBox="1">
            <a:spLocks/>
          </p:cNvSpPr>
          <p:nvPr/>
        </p:nvSpPr>
        <p:spPr bwMode="gray">
          <a:xfrm>
            <a:off x="981820" y="590935"/>
            <a:ext cx="10800000" cy="4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Content area and guides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12190413" cy="6858002"/>
            <a:chOff x="0" y="0"/>
            <a:chExt cx="12190413" cy="6858002"/>
          </a:xfrm>
        </p:grpSpPr>
        <p:cxnSp>
          <p:nvCxnSpPr>
            <p:cNvPr id="10" name="Straight Connector 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gray">
            <a:xfrm>
              <a:off x="0" y="6484751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gray">
            <a:xfrm flipV="1">
              <a:off x="982664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gray">
            <a:xfrm flipV="1">
              <a:off x="117824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 flipV="1">
              <a:off x="620395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gray">
            <a:xfrm flipV="1">
              <a:off x="656342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gray">
            <a:xfrm>
              <a:off x="0" y="393486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 bwMode="gray">
            <a:xfrm>
              <a:off x="0" y="4289945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gray">
            <a:xfrm flipV="1">
              <a:off x="3411538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 bwMode="gray">
            <a:xfrm flipV="1">
              <a:off x="3771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 bwMode="gray">
            <a:xfrm flipV="1">
              <a:off x="8992900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gray">
            <a:xfrm flipV="1">
              <a:off x="9356725" y="0"/>
              <a:ext cx="0" cy="685800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 bwMode="gray">
            <a:xfrm>
              <a:off x="98266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en-US" sz="800">
                  <a:solidFill>
                    <a:schemeClr val="accent6"/>
                  </a:solidFill>
                </a:rPr>
                <a:t>14,20</a:t>
              </a:r>
            </a:p>
            <a:p>
              <a:pPr algn="l"/>
              <a:r>
                <a:rPr lang="en-US" sz="800">
                  <a:solidFill>
                    <a:schemeClr val="accent6"/>
                  </a:solidFill>
                </a:rPr>
                <a:t>5.59</a:t>
              </a:r>
            </a:p>
            <a:p>
              <a:pPr algn="l"/>
              <a:endParaRPr lang="en-US" sz="800">
                <a:solidFill>
                  <a:schemeClr val="accent6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gray">
            <a:xfrm>
              <a:off x="3030538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800">
                  <a:solidFill>
                    <a:schemeClr val="accent6"/>
                  </a:solidFill>
                </a:rPr>
                <a:t>7,45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2.93</a:t>
              </a:r>
            </a:p>
          </p:txBody>
        </p:sp>
        <p:sp>
          <p:nvSpPr>
            <p:cNvPr id="36" name="Rectangle 35"/>
            <p:cNvSpPr/>
            <p:nvPr/>
          </p:nvSpPr>
          <p:spPr bwMode="gray">
            <a:xfrm>
              <a:off x="377247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en-US" sz="800">
                  <a:solidFill>
                    <a:schemeClr val="accent6"/>
                  </a:solidFill>
                </a:rPr>
                <a:t>6,45</a:t>
              </a:r>
            </a:p>
            <a:p>
              <a:pPr algn="l"/>
              <a:r>
                <a:rPr lang="en-US" sz="800">
                  <a:solidFill>
                    <a:schemeClr val="accent6"/>
                  </a:solidFill>
                </a:rPr>
                <a:t>2.54</a:t>
              </a:r>
            </a:p>
          </p:txBody>
        </p:sp>
        <p:sp>
          <p:nvSpPr>
            <p:cNvPr id="37" name="Rectangle 36"/>
            <p:cNvSpPr/>
            <p:nvPr/>
          </p:nvSpPr>
          <p:spPr bwMode="gray">
            <a:xfrm>
              <a:off x="582295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800">
                  <a:solidFill>
                    <a:schemeClr val="accent6"/>
                  </a:solidFill>
                </a:rPr>
                <a:t>0,30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0.12</a:t>
              </a: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6566371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en-US" sz="800">
                  <a:solidFill>
                    <a:schemeClr val="accent6"/>
                  </a:solidFill>
                </a:rPr>
                <a:t>1,30</a:t>
              </a:r>
            </a:p>
            <a:p>
              <a:pPr algn="l"/>
              <a:r>
                <a:rPr lang="en-US" sz="800">
                  <a:solidFill>
                    <a:schemeClr val="accent6"/>
                  </a:solidFill>
                </a:rPr>
                <a:t>0.51</a:t>
              </a: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8611900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800">
                  <a:solidFill>
                    <a:schemeClr val="accent6"/>
                  </a:solidFill>
                </a:rPr>
                <a:t>8,06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3.17</a:t>
              </a: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9357295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en-US" sz="800">
                  <a:solidFill>
                    <a:schemeClr val="accent6"/>
                  </a:solidFill>
                </a:rPr>
                <a:t>9,06</a:t>
              </a:r>
            </a:p>
            <a:p>
              <a:pPr algn="l"/>
              <a:r>
                <a:rPr lang="en-US" sz="800">
                  <a:solidFill>
                    <a:schemeClr val="accent6"/>
                  </a:solidFill>
                </a:rPr>
                <a:t>3.57</a:t>
              </a: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11398374" y="2143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800">
                  <a:solidFill>
                    <a:schemeClr val="accent6"/>
                  </a:solidFill>
                </a:rPr>
                <a:t>15,80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6.22</a:t>
              </a: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11808730" y="1741637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en-US" sz="800">
                  <a:solidFill>
                    <a:schemeClr val="accent6"/>
                  </a:solidFill>
                </a:rPr>
                <a:t>4,70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1.85</a:t>
              </a: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808730" y="62442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schemeClr val="accent6"/>
                  </a:solidFill>
                </a:rPr>
                <a:t>8,49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3.34</a:t>
              </a: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11808730" y="4289945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r"/>
              <a:r>
                <a:rPr lang="en-US" sz="800">
                  <a:solidFill>
                    <a:schemeClr val="accent6"/>
                  </a:solidFill>
                </a:rPr>
                <a:t>2,40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0.94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 bwMode="gray">
            <a:xfrm>
              <a:off x="11808730" y="3694362"/>
              <a:ext cx="381000" cy="240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>
                  <a:solidFill>
                    <a:schemeClr val="accent6"/>
                  </a:solidFill>
                </a:rPr>
                <a:t>1,40</a:t>
              </a:r>
            </a:p>
            <a:p>
              <a:pPr algn="r"/>
              <a:r>
                <a:rPr lang="en-US" sz="800">
                  <a:solidFill>
                    <a:schemeClr val="accent6"/>
                  </a:solidFill>
                </a:rPr>
                <a:t>0.55</a:t>
              </a:r>
            </a:p>
          </p:txBody>
        </p:sp>
        <p:cxnSp>
          <p:nvCxnSpPr>
            <p:cNvPr id="43" name="Straight Connector 42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0" y="1735138"/>
              <a:ext cx="12190413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5"/>
            <p:cNvCxnSpPr/>
            <p:nvPr userDrawn="1"/>
          </p:nvCxnSpPr>
          <p:spPr bwMode="gray">
            <a:xfrm flipV="1">
              <a:off x="6380857" y="0"/>
              <a:ext cx="0" cy="6858002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37"/>
            <p:cNvSpPr/>
            <p:nvPr userDrawn="1"/>
          </p:nvSpPr>
          <p:spPr bwMode="gray">
            <a:xfrm>
              <a:off x="6181724" y="26194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600">
                  <a:solidFill>
                    <a:schemeClr val="tx2"/>
                  </a:solidFill>
                </a:rPr>
                <a:t>0,80</a:t>
              </a:r>
            </a:p>
          </p:txBody>
        </p:sp>
        <p:sp>
          <p:nvSpPr>
            <p:cNvPr id="51" name="Rectangle 37"/>
            <p:cNvSpPr/>
            <p:nvPr userDrawn="1"/>
          </p:nvSpPr>
          <p:spPr bwMode="gray">
            <a:xfrm>
              <a:off x="6360320" y="26194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l"/>
              <a:r>
                <a:rPr lang="en-US" sz="600">
                  <a:solidFill>
                    <a:schemeClr val="tx2"/>
                  </a:solidFill>
                </a:rPr>
                <a:t>0.31</a:t>
              </a:r>
            </a:p>
          </p:txBody>
        </p:sp>
        <p:sp>
          <p:nvSpPr>
            <p:cNvPr id="53" name="Rectangle 37"/>
            <p:cNvSpPr/>
            <p:nvPr userDrawn="1"/>
          </p:nvSpPr>
          <p:spPr bwMode="gray">
            <a:xfrm>
              <a:off x="11965895" y="4006695"/>
              <a:ext cx="223835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600">
                  <a:solidFill>
                    <a:schemeClr val="tx2"/>
                  </a:solidFill>
                </a:rPr>
                <a:t>1,90</a:t>
              </a:r>
            </a:p>
          </p:txBody>
        </p:sp>
        <p:sp>
          <p:nvSpPr>
            <p:cNvPr id="55" name="Rectangle 37"/>
            <p:cNvSpPr/>
            <p:nvPr userDrawn="1"/>
          </p:nvSpPr>
          <p:spPr bwMode="gray">
            <a:xfrm>
              <a:off x="11956369" y="4129086"/>
              <a:ext cx="233361" cy="904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t"/>
            <a:lstStyle/>
            <a:p>
              <a:pPr algn="r"/>
              <a:r>
                <a:rPr lang="en-US" sz="600">
                  <a:solidFill>
                    <a:schemeClr val="tx2"/>
                  </a:solidFill>
                </a:rPr>
                <a:t>0.75</a:t>
              </a:r>
            </a:p>
          </p:txBody>
        </p:sp>
        <p:cxnSp>
          <p:nvCxnSpPr>
            <p:cNvPr id="57" name="Straight Connector 27"/>
            <p:cNvCxnSpPr/>
            <p:nvPr userDrawn="1"/>
          </p:nvCxnSpPr>
          <p:spPr bwMode="gray">
            <a:xfrm>
              <a:off x="0" y="4113076"/>
              <a:ext cx="12190413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17"/>
          <p:cNvSpPr/>
          <p:nvPr/>
        </p:nvSpPr>
        <p:spPr bwMode="gray">
          <a:xfrm>
            <a:off x="982664" y="1735137"/>
            <a:ext cx="10800000" cy="474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Please restrict your content to this area</a:t>
            </a:r>
          </a:p>
        </p:txBody>
      </p:sp>
      <p:pic>
        <p:nvPicPr>
          <p:cNvPr id="60" name="Picture 2" descr="\\nas-mainz\Projekte_vertraulich\Bayer\17-0612_Fischer_CI-Redesign\vom Kunden\Bayer_Cross_2017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9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E7667A4-0190-4538-89A8-FA07EC6A94E3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1" y="0"/>
            <a:ext cx="8112573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9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without Subhead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59656" y="1622431"/>
            <a:ext cx="11238605" cy="4533113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itelplatzhalter 1"/>
          <p:cNvSpPr>
            <a:spLocks noGrp="1"/>
          </p:cNvSpPr>
          <p:nvPr>
            <p:ph type="title"/>
          </p:nvPr>
        </p:nvSpPr>
        <p:spPr bwMode="gray">
          <a:xfrm>
            <a:off x="439046" y="445200"/>
            <a:ext cx="9796944" cy="85653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254821" y="6424617"/>
            <a:ext cx="8080487" cy="43338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1588" indent="0">
              <a:defRPr sz="800">
                <a:solidFill>
                  <a:schemeClr val="tx1"/>
                </a:solidFill>
              </a:defRPr>
            </a:lvl3pPr>
            <a:lvl4pPr marL="3175" indent="0">
              <a:defRPr sz="800">
                <a:solidFill>
                  <a:schemeClr val="tx1"/>
                </a:solidFill>
              </a:defRPr>
            </a:lvl4pPr>
            <a:lvl5pPr marL="3175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/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2" name="Foliennummernplatzhalter 3"/>
          <p:cNvSpPr>
            <a:spLocks noGrp="1"/>
          </p:cNvSpPr>
          <p:nvPr>
            <p:ph type="sldNum" sz="quarter" idx="4"/>
          </p:nvPr>
        </p:nvSpPr>
        <p:spPr bwMode="gray">
          <a:xfrm>
            <a:off x="474716" y="6424617"/>
            <a:ext cx="761057" cy="4333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  <a:lvl2pPr marL="1588" indent="0" algn="l">
              <a:defRPr sz="800">
                <a:solidFill>
                  <a:schemeClr val="tx1"/>
                </a:solidFill>
              </a:defRPr>
            </a:lvl2pPr>
            <a:lvl3pPr marL="0" indent="0" algn="l">
              <a:defRPr sz="800">
                <a:solidFill>
                  <a:schemeClr val="tx1"/>
                </a:solidFill>
              </a:defRPr>
            </a:lvl3pPr>
            <a:lvl4pPr marL="0" indent="0" algn="l">
              <a:defRPr sz="800">
                <a:solidFill>
                  <a:schemeClr val="tx1"/>
                </a:solidFill>
              </a:defRPr>
            </a:lvl4pPr>
            <a:lvl5pPr marL="0" indent="0" algn="l">
              <a:defRPr sz="800">
                <a:solidFill>
                  <a:schemeClr val="tx1"/>
                </a:solidFill>
              </a:defRPr>
            </a:lvl5pPr>
            <a:lvl6pPr marL="0" indent="0" algn="l">
              <a:defRPr sz="800">
                <a:solidFill>
                  <a:schemeClr val="tx1"/>
                </a:solidFill>
              </a:defRPr>
            </a:lvl6pPr>
            <a:lvl7pPr marL="0" indent="0" algn="l">
              <a:defRPr sz="800">
                <a:solidFill>
                  <a:schemeClr val="tx1"/>
                </a:solidFill>
              </a:defRPr>
            </a:lvl7pPr>
            <a:lvl8pPr marL="0" indent="0" algn="l">
              <a:defRPr sz="800">
                <a:solidFill>
                  <a:schemeClr val="tx1"/>
                </a:solidFill>
              </a:defRPr>
            </a:lvl8pPr>
            <a:lvl9pPr marL="0" indent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en-US"/>
              <a:t>Page </a:t>
            </a:r>
            <a:fld id="{87F334AE-4EAC-4C2D-A638-92A76F09FCC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Gerader Verbinder 13"/>
          <p:cNvCxnSpPr/>
          <p:nvPr userDrawn="1"/>
        </p:nvCxnSpPr>
        <p:spPr bwMode="gray">
          <a:xfrm>
            <a:off x="0" y="6416923"/>
            <a:ext cx="12190413" cy="0"/>
          </a:xfrm>
          <a:prstGeom prst="line">
            <a:avLst/>
          </a:prstGeom>
          <a:ln w="31750">
            <a:gradFill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1692000" cy="1691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365" y="1732422"/>
            <a:ext cx="3620552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C76E60-7D99-46CA-917F-00B52A0E936D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560" y="2424948"/>
            <a:ext cx="3620357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683" y="4041068"/>
            <a:ext cx="480832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398" y="4262151"/>
            <a:ext cx="291551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7842" y="0"/>
            <a:ext cx="8114954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2" name="Picture 2" descr="\\nas-mainz\Projekte_vertraulich\Bayer\17-0612_Fischer_CI-Redesign\vom Kunden\Bayer_Cross_2017_REV-White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01676" y="70485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>
          <a:xfrm>
            <a:off x="1976765" y="403540"/>
            <a:ext cx="96240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337" y="1843721"/>
            <a:ext cx="4680000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2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974672" cy="173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98277E2-6D28-4E47-AA60-FD7B106938CB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672" y="6617933"/>
            <a:ext cx="5710665" cy="108000"/>
          </a:xfrm>
        </p:spPr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43" y="6617933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676" y="704850"/>
            <a:ext cx="72031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804236" y="1"/>
            <a:ext cx="4386177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575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DD217A7-630D-44A1-9E6B-86FA41B8326B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097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09949" y="1473902"/>
            <a:ext cx="4140000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111" y="1"/>
            <a:ext cx="2593510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297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39926" y="0"/>
            <a:ext cx="645048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8387" y="2989333"/>
            <a:ext cx="4500000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DAD10DA-1C58-4760-9789-4FD968143784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190" y="2134650"/>
            <a:ext cx="4500000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93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0"/>
            <a:ext cx="2104575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344" y="1462158"/>
            <a:ext cx="4500000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1233CBA-D2D6-48ED-B161-92640C5B51B2}" type="datetime1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3" name="Group 219"/>
          <p:cNvGrpSpPr>
            <a:grpSpLocks noChangeAspect="1"/>
          </p:cNvGrpSpPr>
          <p:nvPr/>
        </p:nvGrpSpPr>
        <p:grpSpPr bwMode="gray">
          <a:xfrm>
            <a:off x="197700" y="617323"/>
            <a:ext cx="395248" cy="396000"/>
            <a:chOff x="6936" y="180"/>
            <a:chExt cx="526" cy="527"/>
          </a:xfrm>
          <a:solidFill>
            <a:schemeClr val="bg1"/>
          </a:solidFill>
        </p:grpSpPr>
        <p:sp>
          <p:nvSpPr>
            <p:cNvPr id="25" name="Freeform 220"/>
            <p:cNvSpPr>
              <a:spLocks/>
            </p:cNvSpPr>
            <p:nvPr/>
          </p:nvSpPr>
          <p:spPr bwMode="gray">
            <a:xfrm>
              <a:off x="7156" y="407"/>
              <a:ext cx="89" cy="70"/>
            </a:xfrm>
            <a:custGeom>
              <a:avLst/>
              <a:gdLst>
                <a:gd name="T0" fmla="*/ 67 w 89"/>
                <a:gd name="T1" fmla="*/ 0 h 70"/>
                <a:gd name="T2" fmla="*/ 89 w 89"/>
                <a:gd name="T3" fmla="*/ 0 h 70"/>
                <a:gd name="T4" fmla="*/ 53 w 89"/>
                <a:gd name="T5" fmla="*/ 46 h 70"/>
                <a:gd name="T6" fmla="*/ 53 w 89"/>
                <a:gd name="T7" fmla="*/ 70 h 70"/>
                <a:gd name="T8" fmla="*/ 36 w 89"/>
                <a:gd name="T9" fmla="*/ 70 h 70"/>
                <a:gd name="T10" fmla="*/ 36 w 89"/>
                <a:gd name="T11" fmla="*/ 46 h 70"/>
                <a:gd name="T12" fmla="*/ 0 w 89"/>
                <a:gd name="T13" fmla="*/ 0 h 70"/>
                <a:gd name="T14" fmla="*/ 19 w 89"/>
                <a:gd name="T15" fmla="*/ 0 h 70"/>
                <a:gd name="T16" fmla="*/ 43 w 89"/>
                <a:gd name="T17" fmla="*/ 34 h 70"/>
                <a:gd name="T18" fmla="*/ 67 w 89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70">
                  <a:moveTo>
                    <a:pt x="67" y="0"/>
                  </a:moveTo>
                  <a:lnTo>
                    <a:pt x="89" y="0"/>
                  </a:lnTo>
                  <a:lnTo>
                    <a:pt x="53" y="46"/>
                  </a:lnTo>
                  <a:lnTo>
                    <a:pt x="53" y="70"/>
                  </a:lnTo>
                  <a:lnTo>
                    <a:pt x="36" y="70"/>
                  </a:lnTo>
                  <a:lnTo>
                    <a:pt x="36" y="4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43" y="34"/>
                  </a:lnTo>
                  <a:lnTo>
                    <a:pt x="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7" name="Freeform 221"/>
            <p:cNvSpPr>
              <a:spLocks/>
            </p:cNvSpPr>
            <p:nvPr/>
          </p:nvSpPr>
          <p:spPr bwMode="gray">
            <a:xfrm>
              <a:off x="7254" y="407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9 h 70"/>
                <a:gd name="T8" fmla="*/ 62 w 65"/>
                <a:gd name="T9" fmla="*/ 29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6 h 70"/>
                <a:gd name="T16" fmla="*/ 65 w 65"/>
                <a:gd name="T17" fmla="*/ 56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62" y="29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65" y="56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gray">
            <a:xfrm>
              <a:off x="7168" y="496"/>
              <a:ext cx="65" cy="70"/>
            </a:xfrm>
            <a:custGeom>
              <a:avLst/>
              <a:gdLst>
                <a:gd name="T0" fmla="*/ 65 w 65"/>
                <a:gd name="T1" fmla="*/ 0 h 70"/>
                <a:gd name="T2" fmla="*/ 65 w 65"/>
                <a:gd name="T3" fmla="*/ 15 h 70"/>
                <a:gd name="T4" fmla="*/ 17 w 65"/>
                <a:gd name="T5" fmla="*/ 15 h 70"/>
                <a:gd name="T6" fmla="*/ 17 w 65"/>
                <a:gd name="T7" fmla="*/ 27 h 70"/>
                <a:gd name="T8" fmla="*/ 62 w 65"/>
                <a:gd name="T9" fmla="*/ 27 h 70"/>
                <a:gd name="T10" fmla="*/ 62 w 65"/>
                <a:gd name="T11" fmla="*/ 41 h 70"/>
                <a:gd name="T12" fmla="*/ 17 w 65"/>
                <a:gd name="T13" fmla="*/ 41 h 70"/>
                <a:gd name="T14" fmla="*/ 17 w 65"/>
                <a:gd name="T15" fmla="*/ 55 h 70"/>
                <a:gd name="T16" fmla="*/ 65 w 65"/>
                <a:gd name="T17" fmla="*/ 55 h 70"/>
                <a:gd name="T18" fmla="*/ 65 w 65"/>
                <a:gd name="T19" fmla="*/ 70 h 70"/>
                <a:gd name="T20" fmla="*/ 0 w 65"/>
                <a:gd name="T21" fmla="*/ 70 h 70"/>
                <a:gd name="T22" fmla="*/ 0 w 65"/>
                <a:gd name="T23" fmla="*/ 0 h 70"/>
                <a:gd name="T24" fmla="*/ 65 w 65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" h="70">
                  <a:moveTo>
                    <a:pt x="65" y="0"/>
                  </a:moveTo>
                  <a:lnTo>
                    <a:pt x="6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62" y="27"/>
                  </a:lnTo>
                  <a:lnTo>
                    <a:pt x="62" y="41"/>
                  </a:lnTo>
                  <a:lnTo>
                    <a:pt x="17" y="41"/>
                  </a:lnTo>
                  <a:lnTo>
                    <a:pt x="17" y="55"/>
                  </a:lnTo>
                  <a:lnTo>
                    <a:pt x="65" y="55"/>
                  </a:lnTo>
                  <a:lnTo>
                    <a:pt x="65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29" name="Freeform 223"/>
            <p:cNvSpPr>
              <a:spLocks noEditPoints="1"/>
            </p:cNvSpPr>
            <p:nvPr/>
          </p:nvSpPr>
          <p:spPr bwMode="gray">
            <a:xfrm>
              <a:off x="7343" y="407"/>
              <a:ext cx="69" cy="70"/>
            </a:xfrm>
            <a:custGeom>
              <a:avLst/>
              <a:gdLst>
                <a:gd name="T0" fmla="*/ 16 w 69"/>
                <a:gd name="T1" fmla="*/ 29 h 70"/>
                <a:gd name="T2" fmla="*/ 43 w 69"/>
                <a:gd name="T3" fmla="*/ 29 h 70"/>
                <a:gd name="T4" fmla="*/ 43 w 69"/>
                <a:gd name="T5" fmla="*/ 29 h 70"/>
                <a:gd name="T6" fmla="*/ 45 w 69"/>
                <a:gd name="T7" fmla="*/ 29 h 70"/>
                <a:gd name="T8" fmla="*/ 45 w 69"/>
                <a:gd name="T9" fmla="*/ 29 h 70"/>
                <a:gd name="T10" fmla="*/ 48 w 69"/>
                <a:gd name="T11" fmla="*/ 29 h 70"/>
                <a:gd name="T12" fmla="*/ 48 w 69"/>
                <a:gd name="T13" fmla="*/ 27 h 70"/>
                <a:gd name="T14" fmla="*/ 48 w 69"/>
                <a:gd name="T15" fmla="*/ 27 h 70"/>
                <a:gd name="T16" fmla="*/ 48 w 69"/>
                <a:gd name="T17" fmla="*/ 27 h 70"/>
                <a:gd name="T18" fmla="*/ 50 w 69"/>
                <a:gd name="T19" fmla="*/ 24 h 70"/>
                <a:gd name="T20" fmla="*/ 50 w 69"/>
                <a:gd name="T21" fmla="*/ 24 h 70"/>
                <a:gd name="T22" fmla="*/ 50 w 69"/>
                <a:gd name="T23" fmla="*/ 22 h 70"/>
                <a:gd name="T24" fmla="*/ 50 w 69"/>
                <a:gd name="T25" fmla="*/ 22 h 70"/>
                <a:gd name="T26" fmla="*/ 50 w 69"/>
                <a:gd name="T27" fmla="*/ 20 h 70"/>
                <a:gd name="T28" fmla="*/ 48 w 69"/>
                <a:gd name="T29" fmla="*/ 20 h 70"/>
                <a:gd name="T30" fmla="*/ 48 w 69"/>
                <a:gd name="T31" fmla="*/ 17 h 70"/>
                <a:gd name="T32" fmla="*/ 48 w 69"/>
                <a:gd name="T33" fmla="*/ 17 h 70"/>
                <a:gd name="T34" fmla="*/ 48 w 69"/>
                <a:gd name="T35" fmla="*/ 17 h 70"/>
                <a:gd name="T36" fmla="*/ 45 w 69"/>
                <a:gd name="T37" fmla="*/ 15 h 70"/>
                <a:gd name="T38" fmla="*/ 45 w 69"/>
                <a:gd name="T39" fmla="*/ 15 h 70"/>
                <a:gd name="T40" fmla="*/ 43 w 69"/>
                <a:gd name="T41" fmla="*/ 15 h 70"/>
                <a:gd name="T42" fmla="*/ 43 w 69"/>
                <a:gd name="T43" fmla="*/ 15 h 70"/>
                <a:gd name="T44" fmla="*/ 43 w 69"/>
                <a:gd name="T45" fmla="*/ 15 h 70"/>
                <a:gd name="T46" fmla="*/ 16 w 69"/>
                <a:gd name="T47" fmla="*/ 70 h 70"/>
                <a:gd name="T48" fmla="*/ 43 w 69"/>
                <a:gd name="T49" fmla="*/ 0 h 70"/>
                <a:gd name="T50" fmla="*/ 48 w 69"/>
                <a:gd name="T51" fmla="*/ 0 h 70"/>
                <a:gd name="T52" fmla="*/ 50 w 69"/>
                <a:gd name="T53" fmla="*/ 0 h 70"/>
                <a:gd name="T54" fmla="*/ 52 w 69"/>
                <a:gd name="T55" fmla="*/ 3 h 70"/>
                <a:gd name="T56" fmla="*/ 55 w 69"/>
                <a:gd name="T57" fmla="*/ 5 h 70"/>
                <a:gd name="T58" fmla="*/ 57 w 69"/>
                <a:gd name="T59" fmla="*/ 5 h 70"/>
                <a:gd name="T60" fmla="*/ 60 w 69"/>
                <a:gd name="T61" fmla="*/ 8 h 70"/>
                <a:gd name="T62" fmla="*/ 62 w 69"/>
                <a:gd name="T63" fmla="*/ 10 h 70"/>
                <a:gd name="T64" fmla="*/ 64 w 69"/>
                <a:gd name="T65" fmla="*/ 15 h 70"/>
                <a:gd name="T66" fmla="*/ 64 w 69"/>
                <a:gd name="T67" fmla="*/ 17 h 70"/>
                <a:gd name="T68" fmla="*/ 64 w 69"/>
                <a:gd name="T69" fmla="*/ 20 h 70"/>
                <a:gd name="T70" fmla="*/ 64 w 69"/>
                <a:gd name="T71" fmla="*/ 24 h 70"/>
                <a:gd name="T72" fmla="*/ 64 w 69"/>
                <a:gd name="T73" fmla="*/ 27 h 70"/>
                <a:gd name="T74" fmla="*/ 64 w 69"/>
                <a:gd name="T75" fmla="*/ 29 h 70"/>
                <a:gd name="T76" fmla="*/ 64 w 69"/>
                <a:gd name="T77" fmla="*/ 32 h 70"/>
                <a:gd name="T78" fmla="*/ 62 w 69"/>
                <a:gd name="T79" fmla="*/ 34 h 70"/>
                <a:gd name="T80" fmla="*/ 60 w 69"/>
                <a:gd name="T81" fmla="*/ 36 h 70"/>
                <a:gd name="T82" fmla="*/ 60 w 69"/>
                <a:gd name="T83" fmla="*/ 36 h 70"/>
                <a:gd name="T84" fmla="*/ 57 w 69"/>
                <a:gd name="T85" fmla="*/ 39 h 70"/>
                <a:gd name="T86" fmla="*/ 55 w 69"/>
                <a:gd name="T87" fmla="*/ 41 h 70"/>
                <a:gd name="T88" fmla="*/ 52 w 69"/>
                <a:gd name="T89" fmla="*/ 41 h 70"/>
                <a:gd name="T90" fmla="*/ 50 w 69"/>
                <a:gd name="T91" fmla="*/ 44 h 70"/>
                <a:gd name="T92" fmla="*/ 50 w 69"/>
                <a:gd name="T9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" h="70">
                  <a:moveTo>
                    <a:pt x="43" y="15"/>
                  </a:moveTo>
                  <a:lnTo>
                    <a:pt x="16" y="15"/>
                  </a:lnTo>
                  <a:lnTo>
                    <a:pt x="16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20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5" y="17"/>
                  </a:lnTo>
                  <a:lnTo>
                    <a:pt x="45" y="17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43" y="15"/>
                  </a:lnTo>
                  <a:close/>
                  <a:moveTo>
                    <a:pt x="31" y="44"/>
                  </a:moveTo>
                  <a:lnTo>
                    <a:pt x="16" y="4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4" y="17"/>
                  </a:lnTo>
                  <a:lnTo>
                    <a:pt x="64" y="17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7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2" y="34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60" y="36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69" y="70"/>
                  </a:lnTo>
                  <a:lnTo>
                    <a:pt x="50" y="70"/>
                  </a:lnTo>
                  <a:lnTo>
                    <a:pt x="31" y="44"/>
                  </a:lnTo>
                  <a:lnTo>
                    <a:pt x="31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0" name="Freeform 224"/>
            <p:cNvSpPr>
              <a:spLocks noEditPoints="1"/>
            </p:cNvSpPr>
            <p:nvPr/>
          </p:nvSpPr>
          <p:spPr bwMode="gray">
            <a:xfrm>
              <a:off x="7168" y="587"/>
              <a:ext cx="77" cy="70"/>
            </a:xfrm>
            <a:custGeom>
              <a:avLst/>
              <a:gdLst>
                <a:gd name="T0" fmla="*/ 48 w 77"/>
                <a:gd name="T1" fmla="*/ 0 h 70"/>
                <a:gd name="T2" fmla="*/ 50 w 77"/>
                <a:gd name="T3" fmla="*/ 0 h 70"/>
                <a:gd name="T4" fmla="*/ 53 w 77"/>
                <a:gd name="T5" fmla="*/ 0 h 70"/>
                <a:gd name="T6" fmla="*/ 55 w 77"/>
                <a:gd name="T7" fmla="*/ 3 h 70"/>
                <a:gd name="T8" fmla="*/ 60 w 77"/>
                <a:gd name="T9" fmla="*/ 3 h 70"/>
                <a:gd name="T10" fmla="*/ 62 w 77"/>
                <a:gd name="T11" fmla="*/ 5 h 70"/>
                <a:gd name="T12" fmla="*/ 65 w 77"/>
                <a:gd name="T13" fmla="*/ 7 h 70"/>
                <a:gd name="T14" fmla="*/ 65 w 77"/>
                <a:gd name="T15" fmla="*/ 10 h 70"/>
                <a:gd name="T16" fmla="*/ 67 w 77"/>
                <a:gd name="T17" fmla="*/ 12 h 70"/>
                <a:gd name="T18" fmla="*/ 67 w 77"/>
                <a:gd name="T19" fmla="*/ 15 h 70"/>
                <a:gd name="T20" fmla="*/ 69 w 77"/>
                <a:gd name="T21" fmla="*/ 19 h 70"/>
                <a:gd name="T22" fmla="*/ 69 w 77"/>
                <a:gd name="T23" fmla="*/ 22 h 70"/>
                <a:gd name="T24" fmla="*/ 69 w 77"/>
                <a:gd name="T25" fmla="*/ 24 h 70"/>
                <a:gd name="T26" fmla="*/ 67 w 77"/>
                <a:gd name="T27" fmla="*/ 27 h 70"/>
                <a:gd name="T28" fmla="*/ 67 w 77"/>
                <a:gd name="T29" fmla="*/ 29 h 70"/>
                <a:gd name="T30" fmla="*/ 67 w 77"/>
                <a:gd name="T31" fmla="*/ 31 h 70"/>
                <a:gd name="T32" fmla="*/ 65 w 77"/>
                <a:gd name="T33" fmla="*/ 34 h 70"/>
                <a:gd name="T34" fmla="*/ 62 w 77"/>
                <a:gd name="T35" fmla="*/ 36 h 70"/>
                <a:gd name="T36" fmla="*/ 62 w 77"/>
                <a:gd name="T37" fmla="*/ 36 h 70"/>
                <a:gd name="T38" fmla="*/ 60 w 77"/>
                <a:gd name="T39" fmla="*/ 39 h 70"/>
                <a:gd name="T40" fmla="*/ 57 w 77"/>
                <a:gd name="T41" fmla="*/ 41 h 70"/>
                <a:gd name="T42" fmla="*/ 55 w 77"/>
                <a:gd name="T43" fmla="*/ 41 h 70"/>
                <a:gd name="T44" fmla="*/ 57 w 77"/>
                <a:gd name="T45" fmla="*/ 70 h 70"/>
                <a:gd name="T46" fmla="*/ 17 w 77"/>
                <a:gd name="T47" fmla="*/ 70 h 70"/>
                <a:gd name="T48" fmla="*/ 53 w 77"/>
                <a:gd name="T49" fmla="*/ 22 h 70"/>
                <a:gd name="T50" fmla="*/ 53 w 77"/>
                <a:gd name="T51" fmla="*/ 19 h 70"/>
                <a:gd name="T52" fmla="*/ 53 w 77"/>
                <a:gd name="T53" fmla="*/ 19 h 70"/>
                <a:gd name="T54" fmla="*/ 53 w 77"/>
                <a:gd name="T55" fmla="*/ 19 h 70"/>
                <a:gd name="T56" fmla="*/ 53 w 77"/>
                <a:gd name="T57" fmla="*/ 17 h 70"/>
                <a:gd name="T58" fmla="*/ 50 w 77"/>
                <a:gd name="T59" fmla="*/ 17 h 70"/>
                <a:gd name="T60" fmla="*/ 50 w 77"/>
                <a:gd name="T61" fmla="*/ 15 h 70"/>
                <a:gd name="T62" fmla="*/ 50 w 77"/>
                <a:gd name="T63" fmla="*/ 15 h 70"/>
                <a:gd name="T64" fmla="*/ 48 w 77"/>
                <a:gd name="T65" fmla="*/ 15 h 70"/>
                <a:gd name="T66" fmla="*/ 48 w 77"/>
                <a:gd name="T67" fmla="*/ 15 h 70"/>
                <a:gd name="T68" fmla="*/ 45 w 77"/>
                <a:gd name="T69" fmla="*/ 15 h 70"/>
                <a:gd name="T70" fmla="*/ 17 w 77"/>
                <a:gd name="T71" fmla="*/ 15 h 70"/>
                <a:gd name="T72" fmla="*/ 45 w 77"/>
                <a:gd name="T73" fmla="*/ 29 h 70"/>
                <a:gd name="T74" fmla="*/ 48 w 77"/>
                <a:gd name="T75" fmla="*/ 29 h 70"/>
                <a:gd name="T76" fmla="*/ 48 w 77"/>
                <a:gd name="T77" fmla="*/ 29 h 70"/>
                <a:gd name="T78" fmla="*/ 48 w 77"/>
                <a:gd name="T79" fmla="*/ 29 h 70"/>
                <a:gd name="T80" fmla="*/ 50 w 77"/>
                <a:gd name="T81" fmla="*/ 27 h 70"/>
                <a:gd name="T82" fmla="*/ 50 w 77"/>
                <a:gd name="T83" fmla="*/ 27 h 70"/>
                <a:gd name="T84" fmla="*/ 50 w 77"/>
                <a:gd name="T85" fmla="*/ 27 h 70"/>
                <a:gd name="T86" fmla="*/ 53 w 77"/>
                <a:gd name="T87" fmla="*/ 24 h 70"/>
                <a:gd name="T88" fmla="*/ 53 w 77"/>
                <a:gd name="T89" fmla="*/ 24 h 70"/>
                <a:gd name="T90" fmla="*/ 53 w 77"/>
                <a:gd name="T91" fmla="*/ 22 h 70"/>
                <a:gd name="T92" fmla="*/ 53 w 77"/>
                <a:gd name="T93" fmla="*/ 2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" h="70">
                  <a:moveTo>
                    <a:pt x="0" y="70"/>
                  </a:move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9" y="17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4"/>
                  </a:lnTo>
                  <a:lnTo>
                    <a:pt x="69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2" y="36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60" y="39"/>
                  </a:lnTo>
                  <a:lnTo>
                    <a:pt x="57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77" y="70"/>
                  </a:lnTo>
                  <a:lnTo>
                    <a:pt x="57" y="70"/>
                  </a:lnTo>
                  <a:lnTo>
                    <a:pt x="36" y="43"/>
                  </a:lnTo>
                  <a:lnTo>
                    <a:pt x="17" y="43"/>
                  </a:lnTo>
                  <a:lnTo>
                    <a:pt x="17" y="70"/>
                  </a:lnTo>
                  <a:lnTo>
                    <a:pt x="0" y="70"/>
                  </a:lnTo>
                  <a:lnTo>
                    <a:pt x="0" y="70"/>
                  </a:lnTo>
                  <a:close/>
                  <a:moveTo>
                    <a:pt x="53" y="22"/>
                  </a:moveTo>
                  <a:lnTo>
                    <a:pt x="53" y="22"/>
                  </a:lnTo>
                  <a:lnTo>
                    <a:pt x="53" y="22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48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3" y="27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1" name="Freeform 225"/>
            <p:cNvSpPr>
              <a:spLocks noEditPoints="1"/>
            </p:cNvSpPr>
            <p:nvPr/>
          </p:nvSpPr>
          <p:spPr bwMode="gray">
            <a:xfrm>
              <a:off x="7075" y="407"/>
              <a:ext cx="86" cy="70"/>
            </a:xfrm>
            <a:custGeom>
              <a:avLst/>
              <a:gdLst>
                <a:gd name="T0" fmla="*/ 43 w 86"/>
                <a:gd name="T1" fmla="*/ 17 h 70"/>
                <a:gd name="T2" fmla="*/ 28 w 86"/>
                <a:gd name="T3" fmla="*/ 46 h 70"/>
                <a:gd name="T4" fmla="*/ 57 w 86"/>
                <a:gd name="T5" fmla="*/ 46 h 70"/>
                <a:gd name="T6" fmla="*/ 43 w 86"/>
                <a:gd name="T7" fmla="*/ 17 h 70"/>
                <a:gd name="T8" fmla="*/ 43 w 86"/>
                <a:gd name="T9" fmla="*/ 17 h 70"/>
                <a:gd name="T10" fmla="*/ 86 w 86"/>
                <a:gd name="T11" fmla="*/ 70 h 70"/>
                <a:gd name="T12" fmla="*/ 69 w 86"/>
                <a:gd name="T13" fmla="*/ 70 h 70"/>
                <a:gd name="T14" fmla="*/ 62 w 86"/>
                <a:gd name="T15" fmla="*/ 58 h 70"/>
                <a:gd name="T16" fmla="*/ 21 w 86"/>
                <a:gd name="T17" fmla="*/ 58 h 70"/>
                <a:gd name="T18" fmla="*/ 16 w 86"/>
                <a:gd name="T19" fmla="*/ 70 h 70"/>
                <a:gd name="T20" fmla="*/ 0 w 86"/>
                <a:gd name="T21" fmla="*/ 70 h 70"/>
                <a:gd name="T22" fmla="*/ 33 w 86"/>
                <a:gd name="T23" fmla="*/ 0 h 70"/>
                <a:gd name="T24" fmla="*/ 50 w 86"/>
                <a:gd name="T25" fmla="*/ 0 h 70"/>
                <a:gd name="T26" fmla="*/ 86 w 86"/>
                <a:gd name="T27" fmla="*/ 70 h 70"/>
                <a:gd name="T28" fmla="*/ 86 w 86"/>
                <a:gd name="T2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70">
                  <a:moveTo>
                    <a:pt x="43" y="17"/>
                  </a:moveTo>
                  <a:lnTo>
                    <a:pt x="28" y="46"/>
                  </a:lnTo>
                  <a:lnTo>
                    <a:pt x="57" y="46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70"/>
                  </a:moveTo>
                  <a:lnTo>
                    <a:pt x="69" y="70"/>
                  </a:lnTo>
                  <a:lnTo>
                    <a:pt x="62" y="58"/>
                  </a:lnTo>
                  <a:lnTo>
                    <a:pt x="21" y="58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33" y="0"/>
                  </a:lnTo>
                  <a:lnTo>
                    <a:pt x="50" y="0"/>
                  </a:lnTo>
                  <a:lnTo>
                    <a:pt x="86" y="70"/>
                  </a:lnTo>
                  <a:lnTo>
                    <a:pt x="86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2" name="Freeform 226"/>
            <p:cNvSpPr>
              <a:spLocks noEditPoints="1"/>
            </p:cNvSpPr>
            <p:nvPr/>
          </p:nvSpPr>
          <p:spPr bwMode="gray">
            <a:xfrm>
              <a:off x="7156" y="319"/>
              <a:ext cx="86" cy="69"/>
            </a:xfrm>
            <a:custGeom>
              <a:avLst/>
              <a:gdLst>
                <a:gd name="T0" fmla="*/ 43 w 86"/>
                <a:gd name="T1" fmla="*/ 17 h 69"/>
                <a:gd name="T2" fmla="*/ 29 w 86"/>
                <a:gd name="T3" fmla="*/ 43 h 69"/>
                <a:gd name="T4" fmla="*/ 57 w 86"/>
                <a:gd name="T5" fmla="*/ 43 h 69"/>
                <a:gd name="T6" fmla="*/ 43 w 86"/>
                <a:gd name="T7" fmla="*/ 17 h 69"/>
                <a:gd name="T8" fmla="*/ 43 w 86"/>
                <a:gd name="T9" fmla="*/ 17 h 69"/>
                <a:gd name="T10" fmla="*/ 86 w 86"/>
                <a:gd name="T11" fmla="*/ 69 h 69"/>
                <a:gd name="T12" fmla="*/ 69 w 86"/>
                <a:gd name="T13" fmla="*/ 69 h 69"/>
                <a:gd name="T14" fmla="*/ 65 w 86"/>
                <a:gd name="T15" fmla="*/ 57 h 69"/>
                <a:gd name="T16" fmla="*/ 24 w 86"/>
                <a:gd name="T17" fmla="*/ 57 h 69"/>
                <a:gd name="T18" fmla="*/ 17 w 86"/>
                <a:gd name="T19" fmla="*/ 69 h 69"/>
                <a:gd name="T20" fmla="*/ 0 w 86"/>
                <a:gd name="T21" fmla="*/ 69 h 69"/>
                <a:gd name="T22" fmla="*/ 36 w 86"/>
                <a:gd name="T23" fmla="*/ 0 h 69"/>
                <a:gd name="T24" fmla="*/ 53 w 86"/>
                <a:gd name="T25" fmla="*/ 0 h 69"/>
                <a:gd name="T26" fmla="*/ 86 w 86"/>
                <a:gd name="T27" fmla="*/ 69 h 69"/>
                <a:gd name="T28" fmla="*/ 86 w 86"/>
                <a:gd name="T2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69">
                  <a:moveTo>
                    <a:pt x="43" y="17"/>
                  </a:moveTo>
                  <a:lnTo>
                    <a:pt x="29" y="43"/>
                  </a:lnTo>
                  <a:lnTo>
                    <a:pt x="57" y="43"/>
                  </a:lnTo>
                  <a:lnTo>
                    <a:pt x="43" y="17"/>
                  </a:lnTo>
                  <a:lnTo>
                    <a:pt x="43" y="17"/>
                  </a:lnTo>
                  <a:close/>
                  <a:moveTo>
                    <a:pt x="86" y="69"/>
                  </a:moveTo>
                  <a:lnTo>
                    <a:pt x="69" y="69"/>
                  </a:lnTo>
                  <a:lnTo>
                    <a:pt x="65" y="57"/>
                  </a:lnTo>
                  <a:lnTo>
                    <a:pt x="24" y="57"/>
                  </a:lnTo>
                  <a:lnTo>
                    <a:pt x="17" y="69"/>
                  </a:lnTo>
                  <a:lnTo>
                    <a:pt x="0" y="69"/>
                  </a:lnTo>
                  <a:lnTo>
                    <a:pt x="36" y="0"/>
                  </a:lnTo>
                  <a:lnTo>
                    <a:pt x="53" y="0"/>
                  </a:lnTo>
                  <a:lnTo>
                    <a:pt x="86" y="69"/>
                  </a:lnTo>
                  <a:lnTo>
                    <a:pt x="8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3" name="Freeform 227"/>
            <p:cNvSpPr>
              <a:spLocks noEditPoints="1"/>
            </p:cNvSpPr>
            <p:nvPr/>
          </p:nvSpPr>
          <p:spPr bwMode="gray">
            <a:xfrm>
              <a:off x="6991" y="407"/>
              <a:ext cx="69" cy="70"/>
            </a:xfrm>
            <a:custGeom>
              <a:avLst/>
              <a:gdLst>
                <a:gd name="T0" fmla="*/ 65 w 69"/>
                <a:gd name="T1" fmla="*/ 36 h 70"/>
                <a:gd name="T2" fmla="*/ 67 w 69"/>
                <a:gd name="T3" fmla="*/ 39 h 70"/>
                <a:gd name="T4" fmla="*/ 69 w 69"/>
                <a:gd name="T5" fmla="*/ 44 h 70"/>
                <a:gd name="T6" fmla="*/ 69 w 69"/>
                <a:gd name="T7" fmla="*/ 46 h 70"/>
                <a:gd name="T8" fmla="*/ 69 w 69"/>
                <a:gd name="T9" fmla="*/ 48 h 70"/>
                <a:gd name="T10" fmla="*/ 69 w 69"/>
                <a:gd name="T11" fmla="*/ 51 h 70"/>
                <a:gd name="T12" fmla="*/ 69 w 69"/>
                <a:gd name="T13" fmla="*/ 56 h 70"/>
                <a:gd name="T14" fmla="*/ 69 w 69"/>
                <a:gd name="T15" fmla="*/ 58 h 70"/>
                <a:gd name="T16" fmla="*/ 67 w 69"/>
                <a:gd name="T17" fmla="*/ 63 h 70"/>
                <a:gd name="T18" fmla="*/ 65 w 69"/>
                <a:gd name="T19" fmla="*/ 65 h 70"/>
                <a:gd name="T20" fmla="*/ 60 w 69"/>
                <a:gd name="T21" fmla="*/ 68 h 70"/>
                <a:gd name="T22" fmla="*/ 55 w 69"/>
                <a:gd name="T23" fmla="*/ 70 h 70"/>
                <a:gd name="T24" fmla="*/ 53 w 69"/>
                <a:gd name="T25" fmla="*/ 70 h 70"/>
                <a:gd name="T26" fmla="*/ 0 w 69"/>
                <a:gd name="T27" fmla="*/ 70 h 70"/>
                <a:gd name="T28" fmla="*/ 50 w 69"/>
                <a:gd name="T29" fmla="*/ 0 h 70"/>
                <a:gd name="T30" fmla="*/ 53 w 69"/>
                <a:gd name="T31" fmla="*/ 0 h 70"/>
                <a:gd name="T32" fmla="*/ 57 w 69"/>
                <a:gd name="T33" fmla="*/ 3 h 70"/>
                <a:gd name="T34" fmla="*/ 60 w 69"/>
                <a:gd name="T35" fmla="*/ 5 h 70"/>
                <a:gd name="T36" fmla="*/ 62 w 69"/>
                <a:gd name="T37" fmla="*/ 8 h 70"/>
                <a:gd name="T38" fmla="*/ 65 w 69"/>
                <a:gd name="T39" fmla="*/ 12 h 70"/>
                <a:gd name="T40" fmla="*/ 67 w 69"/>
                <a:gd name="T41" fmla="*/ 15 h 70"/>
                <a:gd name="T42" fmla="*/ 67 w 69"/>
                <a:gd name="T43" fmla="*/ 20 h 70"/>
                <a:gd name="T44" fmla="*/ 67 w 69"/>
                <a:gd name="T45" fmla="*/ 22 h 70"/>
                <a:gd name="T46" fmla="*/ 67 w 69"/>
                <a:gd name="T47" fmla="*/ 27 h 70"/>
                <a:gd name="T48" fmla="*/ 67 w 69"/>
                <a:gd name="T49" fmla="*/ 29 h 70"/>
                <a:gd name="T50" fmla="*/ 65 w 69"/>
                <a:gd name="T51" fmla="*/ 34 h 70"/>
                <a:gd name="T52" fmla="*/ 17 w 69"/>
                <a:gd name="T53" fmla="*/ 58 h 70"/>
                <a:gd name="T54" fmla="*/ 48 w 69"/>
                <a:gd name="T55" fmla="*/ 58 h 70"/>
                <a:gd name="T56" fmla="*/ 50 w 69"/>
                <a:gd name="T57" fmla="*/ 56 h 70"/>
                <a:gd name="T58" fmla="*/ 50 w 69"/>
                <a:gd name="T59" fmla="*/ 56 h 70"/>
                <a:gd name="T60" fmla="*/ 53 w 69"/>
                <a:gd name="T61" fmla="*/ 56 h 70"/>
                <a:gd name="T62" fmla="*/ 53 w 69"/>
                <a:gd name="T63" fmla="*/ 53 h 70"/>
                <a:gd name="T64" fmla="*/ 53 w 69"/>
                <a:gd name="T65" fmla="*/ 53 h 70"/>
                <a:gd name="T66" fmla="*/ 55 w 69"/>
                <a:gd name="T67" fmla="*/ 51 h 70"/>
                <a:gd name="T68" fmla="*/ 55 w 69"/>
                <a:gd name="T69" fmla="*/ 48 h 70"/>
                <a:gd name="T70" fmla="*/ 55 w 69"/>
                <a:gd name="T71" fmla="*/ 48 h 70"/>
                <a:gd name="T72" fmla="*/ 55 w 69"/>
                <a:gd name="T73" fmla="*/ 46 h 70"/>
                <a:gd name="T74" fmla="*/ 53 w 69"/>
                <a:gd name="T75" fmla="*/ 46 h 70"/>
                <a:gd name="T76" fmla="*/ 53 w 69"/>
                <a:gd name="T77" fmla="*/ 44 h 70"/>
                <a:gd name="T78" fmla="*/ 50 w 69"/>
                <a:gd name="T79" fmla="*/ 44 h 70"/>
                <a:gd name="T80" fmla="*/ 50 w 69"/>
                <a:gd name="T81" fmla="*/ 41 h 70"/>
                <a:gd name="T82" fmla="*/ 48 w 69"/>
                <a:gd name="T83" fmla="*/ 41 h 70"/>
                <a:gd name="T84" fmla="*/ 48 w 69"/>
                <a:gd name="T85" fmla="*/ 41 h 70"/>
                <a:gd name="T86" fmla="*/ 17 w 69"/>
                <a:gd name="T87" fmla="*/ 58 h 70"/>
                <a:gd name="T88" fmla="*/ 45 w 69"/>
                <a:gd name="T89" fmla="*/ 29 h 70"/>
                <a:gd name="T90" fmla="*/ 48 w 69"/>
                <a:gd name="T91" fmla="*/ 27 h 70"/>
                <a:gd name="T92" fmla="*/ 50 w 69"/>
                <a:gd name="T93" fmla="*/ 27 h 70"/>
                <a:gd name="T94" fmla="*/ 53 w 69"/>
                <a:gd name="T95" fmla="*/ 24 h 70"/>
                <a:gd name="T96" fmla="*/ 53 w 69"/>
                <a:gd name="T97" fmla="*/ 22 h 70"/>
                <a:gd name="T98" fmla="*/ 53 w 69"/>
                <a:gd name="T99" fmla="*/ 22 h 70"/>
                <a:gd name="T100" fmla="*/ 53 w 69"/>
                <a:gd name="T101" fmla="*/ 20 h 70"/>
                <a:gd name="T102" fmla="*/ 50 w 69"/>
                <a:gd name="T103" fmla="*/ 17 h 70"/>
                <a:gd name="T104" fmla="*/ 50 w 69"/>
                <a:gd name="T105" fmla="*/ 15 h 70"/>
                <a:gd name="T106" fmla="*/ 48 w 69"/>
                <a:gd name="T107" fmla="*/ 15 h 70"/>
                <a:gd name="T108" fmla="*/ 45 w 69"/>
                <a:gd name="T109" fmla="*/ 15 h 70"/>
                <a:gd name="T110" fmla="*/ 14 w 69"/>
                <a:gd name="T111" fmla="*/ 2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" h="70">
                  <a:moveTo>
                    <a:pt x="62" y="34"/>
                  </a:moveTo>
                  <a:lnTo>
                    <a:pt x="65" y="34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7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48"/>
                  </a:lnTo>
                  <a:lnTo>
                    <a:pt x="69" y="51"/>
                  </a:lnTo>
                  <a:lnTo>
                    <a:pt x="69" y="51"/>
                  </a:lnTo>
                  <a:lnTo>
                    <a:pt x="69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70"/>
                  </a:lnTo>
                  <a:lnTo>
                    <a:pt x="57" y="70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5" y="10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7"/>
                  </a:lnTo>
                  <a:lnTo>
                    <a:pt x="67" y="17"/>
                  </a:lnTo>
                  <a:lnTo>
                    <a:pt x="67" y="20"/>
                  </a:lnTo>
                  <a:lnTo>
                    <a:pt x="67" y="20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lnTo>
                    <a:pt x="62" y="34"/>
                  </a:lnTo>
                  <a:lnTo>
                    <a:pt x="62" y="34"/>
                  </a:lnTo>
                  <a:close/>
                  <a:moveTo>
                    <a:pt x="17" y="58"/>
                  </a:moveTo>
                  <a:lnTo>
                    <a:pt x="45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6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5" y="41"/>
                  </a:lnTo>
                  <a:lnTo>
                    <a:pt x="17" y="41"/>
                  </a:lnTo>
                  <a:lnTo>
                    <a:pt x="17" y="58"/>
                  </a:lnTo>
                  <a:lnTo>
                    <a:pt x="17" y="58"/>
                  </a:lnTo>
                  <a:close/>
                  <a:moveTo>
                    <a:pt x="14" y="29"/>
                  </a:move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5" y="29"/>
                  </a:lnTo>
                  <a:lnTo>
                    <a:pt x="48" y="29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4" y="15"/>
                  </a:lnTo>
                  <a:lnTo>
                    <a:pt x="14" y="29"/>
                  </a:lnTo>
                  <a:lnTo>
                    <a:pt x="14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4" name="Freeform 228"/>
            <p:cNvSpPr>
              <a:spLocks noEditPoints="1"/>
            </p:cNvSpPr>
            <p:nvPr/>
          </p:nvSpPr>
          <p:spPr bwMode="gray">
            <a:xfrm>
              <a:off x="7168" y="232"/>
              <a:ext cx="72" cy="70"/>
            </a:xfrm>
            <a:custGeom>
              <a:avLst/>
              <a:gdLst>
                <a:gd name="T0" fmla="*/ 67 w 72"/>
                <a:gd name="T1" fmla="*/ 36 h 70"/>
                <a:gd name="T2" fmla="*/ 69 w 72"/>
                <a:gd name="T3" fmla="*/ 39 h 70"/>
                <a:gd name="T4" fmla="*/ 69 w 72"/>
                <a:gd name="T5" fmla="*/ 41 h 70"/>
                <a:gd name="T6" fmla="*/ 72 w 72"/>
                <a:gd name="T7" fmla="*/ 44 h 70"/>
                <a:gd name="T8" fmla="*/ 72 w 72"/>
                <a:gd name="T9" fmla="*/ 46 h 70"/>
                <a:gd name="T10" fmla="*/ 72 w 72"/>
                <a:gd name="T11" fmla="*/ 51 h 70"/>
                <a:gd name="T12" fmla="*/ 69 w 72"/>
                <a:gd name="T13" fmla="*/ 53 h 70"/>
                <a:gd name="T14" fmla="*/ 69 w 72"/>
                <a:gd name="T15" fmla="*/ 58 h 70"/>
                <a:gd name="T16" fmla="*/ 67 w 72"/>
                <a:gd name="T17" fmla="*/ 60 h 70"/>
                <a:gd name="T18" fmla="*/ 65 w 72"/>
                <a:gd name="T19" fmla="*/ 65 h 70"/>
                <a:gd name="T20" fmla="*/ 60 w 72"/>
                <a:gd name="T21" fmla="*/ 68 h 70"/>
                <a:gd name="T22" fmla="*/ 57 w 72"/>
                <a:gd name="T23" fmla="*/ 68 h 70"/>
                <a:gd name="T24" fmla="*/ 53 w 72"/>
                <a:gd name="T25" fmla="*/ 70 h 70"/>
                <a:gd name="T26" fmla="*/ 0 w 72"/>
                <a:gd name="T27" fmla="*/ 70 h 70"/>
                <a:gd name="T28" fmla="*/ 50 w 72"/>
                <a:gd name="T29" fmla="*/ 0 h 70"/>
                <a:gd name="T30" fmla="*/ 55 w 72"/>
                <a:gd name="T31" fmla="*/ 0 h 70"/>
                <a:gd name="T32" fmla="*/ 57 w 72"/>
                <a:gd name="T33" fmla="*/ 3 h 70"/>
                <a:gd name="T34" fmla="*/ 60 w 72"/>
                <a:gd name="T35" fmla="*/ 5 h 70"/>
                <a:gd name="T36" fmla="*/ 65 w 72"/>
                <a:gd name="T37" fmla="*/ 8 h 70"/>
                <a:gd name="T38" fmla="*/ 67 w 72"/>
                <a:gd name="T39" fmla="*/ 10 h 70"/>
                <a:gd name="T40" fmla="*/ 67 w 72"/>
                <a:gd name="T41" fmla="*/ 15 h 70"/>
                <a:gd name="T42" fmla="*/ 69 w 72"/>
                <a:gd name="T43" fmla="*/ 17 h 70"/>
                <a:gd name="T44" fmla="*/ 69 w 72"/>
                <a:gd name="T45" fmla="*/ 22 h 70"/>
                <a:gd name="T46" fmla="*/ 67 w 72"/>
                <a:gd name="T47" fmla="*/ 24 h 70"/>
                <a:gd name="T48" fmla="*/ 67 w 72"/>
                <a:gd name="T49" fmla="*/ 29 h 70"/>
                <a:gd name="T50" fmla="*/ 65 w 72"/>
                <a:gd name="T51" fmla="*/ 32 h 70"/>
                <a:gd name="T52" fmla="*/ 17 w 72"/>
                <a:gd name="T53" fmla="*/ 56 h 70"/>
                <a:gd name="T54" fmla="*/ 48 w 72"/>
                <a:gd name="T55" fmla="*/ 56 h 70"/>
                <a:gd name="T56" fmla="*/ 50 w 72"/>
                <a:gd name="T57" fmla="*/ 56 h 70"/>
                <a:gd name="T58" fmla="*/ 50 w 72"/>
                <a:gd name="T59" fmla="*/ 56 h 70"/>
                <a:gd name="T60" fmla="*/ 53 w 72"/>
                <a:gd name="T61" fmla="*/ 53 h 70"/>
                <a:gd name="T62" fmla="*/ 53 w 72"/>
                <a:gd name="T63" fmla="*/ 53 h 70"/>
                <a:gd name="T64" fmla="*/ 55 w 72"/>
                <a:gd name="T65" fmla="*/ 51 h 70"/>
                <a:gd name="T66" fmla="*/ 55 w 72"/>
                <a:gd name="T67" fmla="*/ 51 h 70"/>
                <a:gd name="T68" fmla="*/ 55 w 72"/>
                <a:gd name="T69" fmla="*/ 48 h 70"/>
                <a:gd name="T70" fmla="*/ 55 w 72"/>
                <a:gd name="T71" fmla="*/ 46 h 70"/>
                <a:gd name="T72" fmla="*/ 55 w 72"/>
                <a:gd name="T73" fmla="*/ 46 h 70"/>
                <a:gd name="T74" fmla="*/ 55 w 72"/>
                <a:gd name="T75" fmla="*/ 44 h 70"/>
                <a:gd name="T76" fmla="*/ 53 w 72"/>
                <a:gd name="T77" fmla="*/ 44 h 70"/>
                <a:gd name="T78" fmla="*/ 53 w 72"/>
                <a:gd name="T79" fmla="*/ 41 h 70"/>
                <a:gd name="T80" fmla="*/ 50 w 72"/>
                <a:gd name="T81" fmla="*/ 41 h 70"/>
                <a:gd name="T82" fmla="*/ 50 w 72"/>
                <a:gd name="T83" fmla="*/ 41 h 70"/>
                <a:gd name="T84" fmla="*/ 48 w 72"/>
                <a:gd name="T85" fmla="*/ 41 h 70"/>
                <a:gd name="T86" fmla="*/ 17 w 72"/>
                <a:gd name="T87" fmla="*/ 56 h 70"/>
                <a:gd name="T88" fmla="*/ 45 w 72"/>
                <a:gd name="T89" fmla="*/ 27 h 70"/>
                <a:gd name="T90" fmla="*/ 48 w 72"/>
                <a:gd name="T91" fmla="*/ 27 h 70"/>
                <a:gd name="T92" fmla="*/ 50 w 72"/>
                <a:gd name="T93" fmla="*/ 24 h 70"/>
                <a:gd name="T94" fmla="*/ 53 w 72"/>
                <a:gd name="T95" fmla="*/ 24 h 70"/>
                <a:gd name="T96" fmla="*/ 53 w 72"/>
                <a:gd name="T97" fmla="*/ 22 h 70"/>
                <a:gd name="T98" fmla="*/ 53 w 72"/>
                <a:gd name="T99" fmla="*/ 20 h 70"/>
                <a:gd name="T100" fmla="*/ 53 w 72"/>
                <a:gd name="T101" fmla="*/ 20 h 70"/>
                <a:gd name="T102" fmla="*/ 50 w 72"/>
                <a:gd name="T103" fmla="*/ 17 h 70"/>
                <a:gd name="T104" fmla="*/ 50 w 72"/>
                <a:gd name="T105" fmla="*/ 15 h 70"/>
                <a:gd name="T106" fmla="*/ 48 w 72"/>
                <a:gd name="T107" fmla="*/ 15 h 70"/>
                <a:gd name="T108" fmla="*/ 45 w 72"/>
                <a:gd name="T109" fmla="*/ 15 h 70"/>
                <a:gd name="T110" fmla="*/ 17 w 72"/>
                <a:gd name="T11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" h="70">
                  <a:moveTo>
                    <a:pt x="65" y="34"/>
                  </a:moveTo>
                  <a:lnTo>
                    <a:pt x="65" y="34"/>
                  </a:lnTo>
                  <a:lnTo>
                    <a:pt x="65" y="34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67" y="39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1"/>
                  </a:lnTo>
                  <a:lnTo>
                    <a:pt x="69" y="44"/>
                  </a:lnTo>
                  <a:lnTo>
                    <a:pt x="69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1"/>
                  </a:lnTo>
                  <a:lnTo>
                    <a:pt x="72" y="53"/>
                  </a:lnTo>
                  <a:lnTo>
                    <a:pt x="69" y="53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9" y="58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0"/>
                  </a:lnTo>
                  <a:lnTo>
                    <a:pt x="67" y="63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2" y="65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3" y="70"/>
                  </a:lnTo>
                  <a:lnTo>
                    <a:pt x="53" y="70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48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60" y="3"/>
                  </a:lnTo>
                  <a:lnTo>
                    <a:pt x="60" y="3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5" y="10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7" y="12"/>
                  </a:lnTo>
                  <a:lnTo>
                    <a:pt x="67" y="12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7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20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4"/>
                  </a:lnTo>
                  <a:lnTo>
                    <a:pt x="67" y="27"/>
                  </a:lnTo>
                  <a:lnTo>
                    <a:pt x="67" y="27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5" y="29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2"/>
                  </a:lnTo>
                  <a:lnTo>
                    <a:pt x="65" y="34"/>
                  </a:lnTo>
                  <a:lnTo>
                    <a:pt x="65" y="34"/>
                  </a:lnTo>
                  <a:close/>
                  <a:moveTo>
                    <a:pt x="17" y="56"/>
                  </a:move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3" y="56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51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6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4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17" y="41"/>
                  </a:lnTo>
                  <a:lnTo>
                    <a:pt x="17" y="56"/>
                  </a:lnTo>
                  <a:lnTo>
                    <a:pt x="17" y="56"/>
                  </a:lnTo>
                  <a:close/>
                  <a:moveTo>
                    <a:pt x="17" y="27"/>
                  </a:moveTo>
                  <a:lnTo>
                    <a:pt x="45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7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0" y="24"/>
                  </a:lnTo>
                  <a:lnTo>
                    <a:pt x="53" y="24"/>
                  </a:lnTo>
                  <a:lnTo>
                    <a:pt x="53" y="24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45" y="15"/>
                  </a:lnTo>
                  <a:lnTo>
                    <a:pt x="17" y="15"/>
                  </a:lnTo>
                  <a:lnTo>
                    <a:pt x="17" y="27"/>
                  </a:lnTo>
                  <a:lnTo>
                    <a:pt x="1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  <p:sp>
          <p:nvSpPr>
            <p:cNvPr id="35" name="Freeform 229"/>
            <p:cNvSpPr>
              <a:spLocks noEditPoints="1"/>
            </p:cNvSpPr>
            <p:nvPr/>
          </p:nvSpPr>
          <p:spPr bwMode="gray">
            <a:xfrm>
              <a:off x="6936" y="180"/>
              <a:ext cx="526" cy="527"/>
            </a:xfrm>
            <a:custGeom>
              <a:avLst/>
              <a:gdLst>
                <a:gd name="T0" fmla="*/ 110 w 220"/>
                <a:gd name="T1" fmla="*/ 0 h 220"/>
                <a:gd name="T2" fmla="*/ 0 w 220"/>
                <a:gd name="T3" fmla="*/ 110 h 220"/>
                <a:gd name="T4" fmla="*/ 110 w 220"/>
                <a:gd name="T5" fmla="*/ 220 h 220"/>
                <a:gd name="T6" fmla="*/ 220 w 220"/>
                <a:gd name="T7" fmla="*/ 110 h 220"/>
                <a:gd name="T8" fmla="*/ 110 w 220"/>
                <a:gd name="T9" fmla="*/ 0 h 220"/>
                <a:gd name="T10" fmla="*/ 110 w 220"/>
                <a:gd name="T11" fmla="*/ 208 h 220"/>
                <a:gd name="T12" fmla="*/ 12 w 220"/>
                <a:gd name="T13" fmla="*/ 110 h 220"/>
                <a:gd name="T14" fmla="*/ 110 w 220"/>
                <a:gd name="T15" fmla="*/ 12 h 220"/>
                <a:gd name="T16" fmla="*/ 208 w 220"/>
                <a:gd name="T17" fmla="*/ 110 h 220"/>
                <a:gd name="T18" fmla="*/ 110 w 220"/>
                <a:gd name="T19" fmla="*/ 20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0">
                  <a:moveTo>
                    <a:pt x="110" y="0"/>
                  </a:moveTo>
                  <a:cubicBezTo>
                    <a:pt x="49" y="0"/>
                    <a:pt x="0" y="49"/>
                    <a:pt x="0" y="110"/>
                  </a:cubicBezTo>
                  <a:cubicBezTo>
                    <a:pt x="0" y="171"/>
                    <a:pt x="49" y="220"/>
                    <a:pt x="110" y="220"/>
                  </a:cubicBezTo>
                  <a:cubicBezTo>
                    <a:pt x="171" y="220"/>
                    <a:pt x="220" y="171"/>
                    <a:pt x="220" y="110"/>
                  </a:cubicBezTo>
                  <a:cubicBezTo>
                    <a:pt x="220" y="49"/>
                    <a:pt x="171" y="0"/>
                    <a:pt x="110" y="0"/>
                  </a:cubicBezTo>
                  <a:close/>
                  <a:moveTo>
                    <a:pt x="110" y="208"/>
                  </a:moveTo>
                  <a:cubicBezTo>
                    <a:pt x="56" y="208"/>
                    <a:pt x="12" y="164"/>
                    <a:pt x="12" y="110"/>
                  </a:cubicBezTo>
                  <a:cubicBezTo>
                    <a:pt x="12" y="56"/>
                    <a:pt x="56" y="12"/>
                    <a:pt x="110" y="12"/>
                  </a:cubicBezTo>
                  <a:cubicBezTo>
                    <a:pt x="164" y="12"/>
                    <a:pt x="208" y="56"/>
                    <a:pt x="208" y="110"/>
                  </a:cubicBezTo>
                  <a:cubicBezTo>
                    <a:pt x="208" y="164"/>
                    <a:pt x="164" y="208"/>
                    <a:pt x="110" y="2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571" tIns="45785" rIns="91571" bIns="45785" numCol="1" anchor="t" anchorCtr="0" compatLnSpc="1">
              <a:prstTxWarp prst="textNoShape">
                <a:avLst/>
              </a:prstTxWarp>
            </a:bodyPr>
            <a:lstStyle/>
            <a:p>
              <a:pPr defTabSz="915680"/>
              <a:endParaRPr lang="en-US" sz="1803">
                <a:solidFill>
                  <a:prstClr val="black"/>
                </a:solidFill>
              </a:endParaRPr>
            </a:p>
          </p:txBody>
        </p:sp>
      </p:grp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5681" y="3064854"/>
            <a:ext cx="4500000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608" y="1"/>
            <a:ext cx="414884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6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8460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0C6679D-C91E-4214-8E35-7F5CDE17CF99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980281" y="1732751"/>
            <a:ext cx="10800000" cy="475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9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821" y="1138299"/>
            <a:ext cx="10797782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767E29D-EED5-409C-9FC1-2BB3B8DAF843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0283" y="1732750"/>
            <a:ext cx="5220000" cy="475200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59603" y="1732750"/>
            <a:ext cx="5220000" cy="4752001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9" name="Picture 2" descr="\\nas-mainz\Projekte_vertraulich\Bayer\17-0612_Fischer_CI-Redesign\vom Kunden\Bayer_Cross_2017_on-Screen_RGB_170630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6018" y="617155"/>
            <a:ext cx="399773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6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281" y="1732751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821" y="181938"/>
            <a:ext cx="10798460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1231" y="6617933"/>
            <a:ext cx="48895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923439E7-C479-4A34-9A61-E4D1D811C7AD}" type="datetime1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700">
                <a:solidFill>
                  <a:schemeClr val="accent1"/>
                </a:solidFill>
              </a:defRPr>
            </a:lvl1pPr>
            <a:lvl2pPr marL="0" indent="0">
              <a:defRPr sz="700">
                <a:solidFill>
                  <a:schemeClr val="accent1"/>
                </a:solidFill>
              </a:defRPr>
            </a:lvl2pPr>
            <a:lvl3pPr marL="0" indent="0">
              <a:defRPr sz="700">
                <a:solidFill>
                  <a:schemeClr val="accent1"/>
                </a:solidFill>
              </a:defRPr>
            </a:lvl3pPr>
            <a:lvl4pPr marL="0" indent="0">
              <a:defRPr sz="700">
                <a:solidFill>
                  <a:schemeClr val="accent1"/>
                </a:solidFill>
              </a:defRPr>
            </a:lvl4pPr>
            <a:lvl5pPr marL="0" indent="0">
              <a:defRPr sz="700">
                <a:solidFill>
                  <a:schemeClr val="accent1"/>
                </a:solidFill>
              </a:defRPr>
            </a:lvl5pPr>
            <a:lvl6pPr marL="0" indent="0">
              <a:tabLst/>
              <a:defRPr sz="700">
                <a:solidFill>
                  <a:schemeClr val="accent1"/>
                </a:solidFill>
              </a:defRPr>
            </a:lvl6pPr>
            <a:lvl7pPr marL="0" indent="0">
              <a:tabLst/>
              <a:defRPr sz="700">
                <a:solidFill>
                  <a:schemeClr val="accent1"/>
                </a:solidFill>
              </a:defRPr>
            </a:lvl7pPr>
            <a:lvl8pPr marL="0" indent="0">
              <a:defRPr sz="700">
                <a:solidFill>
                  <a:schemeClr val="accent1"/>
                </a:solidFill>
              </a:defRPr>
            </a:lvl8pPr>
            <a:lvl9pPr marL="0" indent="0">
              <a:defRPr sz="700">
                <a:solidFill>
                  <a:schemeClr val="accent1"/>
                </a:solidFill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1FF43529-50CA-4E3D-AC3C-EC4AD1614964}"/>
              </a:ext>
            </a:extLst>
          </p:cNvPr>
          <p:cNvSpPr txBox="1"/>
          <p:nvPr userDrawn="1"/>
        </p:nvSpPr>
        <p:spPr bwMode="gray">
          <a:xfrm>
            <a:off x="10317297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  <a:endParaRPr lang="en-US" sz="2200" err="1">
              <a:solidFill>
                <a:srgbClr val="FF893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2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94" userDrawn="1">
          <p15:clr>
            <a:srgbClr val="F26B43"/>
          </p15:clr>
        </p15:guide>
        <p15:guide id="2" pos="3908" userDrawn="1">
          <p15:clr>
            <a:srgbClr val="F26B43"/>
          </p15:clr>
        </p15:guide>
        <p15:guide id="3" pos="4134" userDrawn="1">
          <p15:clr>
            <a:srgbClr val="F26B43"/>
          </p15:clr>
        </p15:guide>
        <p15:guide id="6" pos="7422" userDrawn="1">
          <p15:clr>
            <a:srgbClr val="F26B43"/>
          </p15:clr>
        </p15:guide>
        <p15:guide id="7" pos="2376" userDrawn="1">
          <p15:clr>
            <a:srgbClr val="F26B43"/>
          </p15:clr>
        </p15:guide>
        <p15:guide id="8" pos="2150" userDrawn="1">
          <p15:clr>
            <a:srgbClr val="F26B43"/>
          </p15:clr>
        </p15:guide>
        <p15:guide id="9" pos="619" userDrawn="1">
          <p15:clr>
            <a:srgbClr val="F26B43"/>
          </p15:clr>
        </p15:guide>
        <p15:guide id="10" orient="horz" pos="2478" userDrawn="1">
          <p15:clr>
            <a:srgbClr val="F26B43"/>
          </p15:clr>
        </p15:guide>
        <p15:guide id="11" orient="horz" pos="2592" userDrawn="1">
          <p15:clr>
            <a:srgbClr val="F26B43"/>
          </p15:clr>
        </p15:guide>
        <p15:guide id="12" orient="horz" pos="4086" userDrawn="1">
          <p15:clr>
            <a:srgbClr val="F26B43"/>
          </p15:clr>
        </p15:guide>
        <p15:guide id="13" pos="5894" userDrawn="1">
          <p15:clr>
            <a:srgbClr val="F26B43"/>
          </p15:clr>
        </p15:guide>
        <p15:guide id="14" pos="5666" userDrawn="1">
          <p15:clr>
            <a:srgbClr val="F26B43"/>
          </p15:clr>
        </p15:guide>
        <p15:guide id="15" pos="4020" userDrawn="1">
          <p15:clr>
            <a:srgbClr val="F26B43"/>
          </p15:clr>
        </p15:guide>
        <p15:guide id="16" orient="horz" pos="2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.png"/><Relationship Id="rId4" Type="http://schemas.openxmlformats.org/officeDocument/2006/relationships/image" Target="../media/image37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52.png"/><Relationship Id="rId5" Type="http://schemas.openxmlformats.org/officeDocument/2006/relationships/image" Target="../media/image2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1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hyperlink" Target="https://chart-studio.plotly.com/~victoria.rebillas/23/#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9" y="450966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r="16719"/>
          <a:stretch>
            <a:fillRect/>
          </a:stretch>
        </p:blipFill>
        <p:spPr bwMode="gray">
          <a:xfrm>
            <a:off x="4835236" y="0"/>
            <a:ext cx="7357558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gray">
          <a:xfrm>
            <a:off x="0" y="0"/>
            <a:ext cx="48328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itel 5"/>
          <p:cNvSpPr txBox="1">
            <a:spLocks/>
          </p:cNvSpPr>
          <p:nvPr/>
        </p:nvSpPr>
        <p:spPr bwMode="blackGray">
          <a:xfrm>
            <a:off x="709560" y="2424948"/>
            <a:ext cx="3620357" cy="144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tx2"/>
                </a:solidFill>
              </a:rPr>
              <a:t>Análisis de la crisis social tras el impacto del COVID19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Untertitel 6"/>
          <p:cNvSpPr txBox="1">
            <a:spLocks/>
          </p:cNvSpPr>
          <p:nvPr/>
        </p:nvSpPr>
        <p:spPr bwMode="blackGray">
          <a:xfrm>
            <a:off x="606151" y="1303982"/>
            <a:ext cx="3620552" cy="59295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smtClean="0"/>
              <a:t>Fundación </a:t>
            </a:r>
            <a:r>
              <a:rPr lang="es-ES" sz="2400" dirty="0" err="1" smtClean="0"/>
              <a:t>Integramenet</a:t>
            </a:r>
            <a:r>
              <a:rPr lang="es-ES" sz="2400" dirty="0" smtClean="0"/>
              <a:t> &amp; </a:t>
            </a:r>
            <a:r>
              <a:rPr lang="es-ES" sz="2400" dirty="0" err="1" smtClean="0"/>
              <a:t>DataForGood</a:t>
            </a:r>
            <a:r>
              <a:rPr lang="es-ES" sz="2400" dirty="0" smtClean="0"/>
              <a:t> BCN</a:t>
            </a:r>
            <a:endParaRPr lang="en-US" sz="2400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13"/>
          </p:nvPr>
        </p:nvSpPr>
        <p:spPr bwMode="blackGray">
          <a:xfrm>
            <a:off x="1218759" y="4689438"/>
            <a:ext cx="1721389" cy="459338"/>
          </a:xfrm>
        </p:spPr>
        <p:txBody>
          <a:bodyPr/>
          <a:lstStyle/>
          <a:p>
            <a:pPr lvl="1"/>
            <a:r>
              <a:rPr lang="es-ES" sz="2000" b="1" dirty="0">
                <a:solidFill>
                  <a:schemeClr val="bg1"/>
                </a:solidFill>
              </a:rPr>
              <a:t>Junio 2020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0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Chequeo &amp; Visualización | Variables categóricas/numéricas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y Estado de Salud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905661" y="5192173"/>
            <a:ext cx="107984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1785668" y="3065796"/>
            <a:ext cx="345057" cy="54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04121" y="4955208"/>
            <a:ext cx="3294900" cy="242950"/>
          </a:xfrm>
          <a:noFill/>
          <a:ln>
            <a:noFill/>
          </a:ln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Comentarios</a:t>
            </a:r>
          </a:p>
          <a:p>
            <a:endParaRPr lang="es-ES" sz="1600" b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6461897" y="1696931"/>
            <a:ext cx="3152775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 dirty="0">
                <a:solidFill>
                  <a:srgbClr val="002060"/>
                </a:solidFill>
              </a:rPr>
              <a:t>Estado salud %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 bwMode="gray">
          <a:xfrm>
            <a:off x="781329" y="5915375"/>
            <a:ext cx="10876160" cy="57411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Vemos claramente que el 90% de los entrevistados por la fundación se considera con un buen estado de salud. Afortunadamente sólo 8 personas de 135 (el 6%) ha padecido de COVID.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 bwMode="gray">
          <a:xfrm>
            <a:off x="866041" y="5469473"/>
            <a:ext cx="10914240" cy="75929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24" name="Rectangle 23"/>
          <p:cNvSpPr/>
          <p:nvPr/>
        </p:nvSpPr>
        <p:spPr bwMode="gray">
          <a:xfrm rot="16683105">
            <a:off x="1366173" y="3313017"/>
            <a:ext cx="1026544" cy="239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TextBox 24"/>
          <p:cNvSpPr txBox="1"/>
          <p:nvPr/>
        </p:nvSpPr>
        <p:spPr bwMode="gray">
          <a:xfrm>
            <a:off x="2398453" y="1726697"/>
            <a:ext cx="2686052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 dirty="0">
                <a:solidFill>
                  <a:srgbClr val="002060"/>
                </a:solidFill>
              </a:rPr>
              <a:t>Estado %</a:t>
            </a:r>
          </a:p>
        </p:txBody>
      </p:sp>
      <p:sp>
        <p:nvSpPr>
          <p:cNvPr id="27" name="Text Placeholder 5"/>
          <p:cNvSpPr txBox="1">
            <a:spLocks/>
          </p:cNvSpPr>
          <p:nvPr/>
        </p:nvSpPr>
        <p:spPr bwMode="gray">
          <a:xfrm>
            <a:off x="847001" y="5395818"/>
            <a:ext cx="10914240" cy="2625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Del estado “actual”, resaltar que cerca del 36% de la muestra analizada se encuentra en busca de trabajo, mientras que un 18% se encuentra confinado.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8453" y="1986275"/>
            <a:ext cx="2686052" cy="27304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11106" r="-1597" b="775"/>
          <a:stretch/>
        </p:blipFill>
        <p:spPr>
          <a:xfrm>
            <a:off x="6461897" y="1911708"/>
            <a:ext cx="4521302" cy="273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0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Chequeo &amp; Visualización | Variables categóricas/numéricas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Seguimiento de los Servicios Sociales, Tarjeta Sanitaria y Padrón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905661" y="4622611"/>
            <a:ext cx="107984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 bwMode="gray">
          <a:xfrm>
            <a:off x="621848" y="1628264"/>
            <a:ext cx="3152775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Servicios Sociales %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4482588" y="1598648"/>
            <a:ext cx="2914650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Padrón %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8369242" y="1598648"/>
            <a:ext cx="2914650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Tarjeta Sanitaria %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05661" y="4356348"/>
            <a:ext cx="10800000" cy="286840"/>
          </a:xfrm>
          <a:noFill/>
          <a:ln>
            <a:noFill/>
          </a:ln>
        </p:spPr>
        <p:txBody>
          <a:bodyPr/>
          <a:lstStyle/>
          <a:p>
            <a:r>
              <a:rPr lang="es-ES" b="1">
                <a:solidFill>
                  <a:schemeClr val="accent6"/>
                </a:solidFill>
              </a:rPr>
              <a:t>Comentarios</a:t>
            </a:r>
          </a:p>
          <a:p>
            <a:endParaRPr lang="es-ES" sz="1600" b="1">
              <a:solidFill>
                <a:srgbClr val="002060"/>
              </a:solidFill>
            </a:endParaRPr>
          </a:p>
        </p:txBody>
      </p:sp>
      <p:sp>
        <p:nvSpPr>
          <p:cNvPr id="19" name="Text Placeholder 5"/>
          <p:cNvSpPr txBox="1">
            <a:spLocks/>
          </p:cNvSpPr>
          <p:nvPr/>
        </p:nvSpPr>
        <p:spPr bwMode="gray">
          <a:xfrm>
            <a:off x="904121" y="4630821"/>
            <a:ext cx="10800000" cy="386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Hemos observado que el 71% del total de la muestra analizada no pueden acceder a ayudas concedidas por los servicios sociales gestionados por los ayuntamientos, generalmente porque no estar empadronados, por lo que solo un 24% de la muestra puede acceder a este tipo de servicios.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gray">
          <a:xfrm>
            <a:off x="904121" y="5056277"/>
            <a:ext cx="10800000" cy="386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Sin embargo, al revisar la variable empadronamiento, hemos verificado que cerca del 80% de la muestra posee empadronamiento en la comunidad de Cataluña, por lo que los datos no siguen una relación positiva en lo que respecta al empadronamiento y al acceso a los servicios sociales.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 bwMode="gray">
          <a:xfrm>
            <a:off x="904121" y="5430888"/>
            <a:ext cx="10800000" cy="62647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Por otra parte, hemos observado que un 80% de la muestra dispone de tarjeta sanitaria, por lo que pueden acceder a servicios de la seguridad social en caso de necesitarlos. Tan solo un 11,85% de la muestra ha alegado no tener tarjeta sanitaria, pero a raíz del COVID-19 todo el mundo puede tener acceso a una tarjeta sanitaria provisional.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 bwMode="gray">
          <a:xfrm>
            <a:off x="904121" y="6006251"/>
            <a:ext cx="10800000" cy="3169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Un 3,7% de la muestra no ha dado datos sobre acceso a los servicios sociales y un 11,85% no ha dada datos sobre la disposición de la tarjeta sanitaria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6680" y="1933578"/>
            <a:ext cx="3234569" cy="211941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8620" y="1933578"/>
            <a:ext cx="3745529" cy="22965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3288" y="1886290"/>
            <a:ext cx="3714397" cy="22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4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>
          <a:xfrm>
            <a:off x="981821" y="1129669"/>
            <a:ext cx="10798460" cy="252000"/>
          </a:xfrm>
        </p:spPr>
        <p:txBody>
          <a:bodyPr/>
          <a:lstStyle/>
          <a:p>
            <a:r>
              <a:rPr lang="es-ES"/>
              <a:t>Chequeo &amp; Visualización | Variables categóricas/numéricas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1821" y="268198"/>
            <a:ext cx="10798460" cy="864000"/>
          </a:xfrm>
        </p:spPr>
        <p:txBody>
          <a:bodyPr/>
          <a:lstStyle/>
          <a:p>
            <a:r>
              <a:rPr lang="es-ES"/>
              <a:t>Objetivo laboral, Expectativas sobre </a:t>
            </a:r>
            <a:r>
              <a:rPr lang="es-ES" err="1"/>
              <a:t>Integramenet</a:t>
            </a:r>
            <a:r>
              <a:rPr lang="es-ES"/>
              <a:t> y Autoevaluación </a:t>
            </a:r>
            <a:r>
              <a:rPr lang="es-ES" err="1"/>
              <a:t>psico</a:t>
            </a:r>
            <a:r>
              <a:rPr lang="es-ES"/>
              <a:t>-emocional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905661" y="4579483"/>
            <a:ext cx="107984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05661" y="4313218"/>
            <a:ext cx="10800000" cy="286840"/>
          </a:xfrm>
          <a:noFill/>
          <a:ln>
            <a:noFill/>
          </a:ln>
        </p:spPr>
        <p:txBody>
          <a:bodyPr/>
          <a:lstStyle/>
          <a:p>
            <a:r>
              <a:rPr lang="es-ES" b="1">
                <a:solidFill>
                  <a:schemeClr val="accent6"/>
                </a:solidFill>
              </a:rPr>
              <a:t>Comentarios</a:t>
            </a:r>
          </a:p>
          <a:p>
            <a:endParaRPr lang="es-ES" sz="1600" b="1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4076901" y="1647934"/>
            <a:ext cx="3269027" cy="4379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Expectativas sobre </a:t>
            </a:r>
            <a:r>
              <a:rPr lang="es-ES" sz="1400" b="1" err="1">
                <a:solidFill>
                  <a:srgbClr val="002060"/>
                </a:solidFill>
              </a:rPr>
              <a:t>Integramenet</a:t>
            </a:r>
            <a:r>
              <a:rPr lang="es-ES" sz="1400" b="1">
                <a:solidFill>
                  <a:srgbClr val="002060"/>
                </a:solidFill>
              </a:rPr>
              <a:t> |</a:t>
            </a:r>
          </a:p>
          <a:p>
            <a:pPr algn="ctr"/>
            <a:r>
              <a:rPr lang="es-ES" sz="1400" b="1">
                <a:solidFill>
                  <a:srgbClr val="002060"/>
                </a:solidFill>
              </a:rPr>
              <a:t>Género %</a:t>
            </a:r>
          </a:p>
          <a:p>
            <a:pPr algn="ctr"/>
            <a:endParaRPr lang="es-ES" sz="1400" b="1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8104256" y="1650001"/>
            <a:ext cx="3269027" cy="4379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Autoevaluación </a:t>
            </a:r>
            <a:r>
              <a:rPr lang="es-ES" sz="1400" b="1" err="1">
                <a:solidFill>
                  <a:srgbClr val="002060"/>
                </a:solidFill>
              </a:rPr>
              <a:t>Psico</a:t>
            </a:r>
            <a:r>
              <a:rPr lang="es-ES" sz="1400" b="1">
                <a:solidFill>
                  <a:srgbClr val="002060"/>
                </a:solidFill>
              </a:rPr>
              <a:t>-emocional |</a:t>
            </a:r>
          </a:p>
          <a:p>
            <a:pPr algn="ctr"/>
            <a:r>
              <a:rPr lang="es-ES" sz="1400" b="1">
                <a:solidFill>
                  <a:srgbClr val="002060"/>
                </a:solidFill>
              </a:rPr>
              <a:t>Género %</a:t>
            </a:r>
          </a:p>
          <a:p>
            <a:pPr algn="ctr"/>
            <a:endParaRPr lang="es-ES" sz="1400" b="1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1183106" y="1516067"/>
            <a:ext cx="2657476" cy="4379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Objetivo Laboral |</a:t>
            </a:r>
          </a:p>
          <a:p>
            <a:pPr algn="ctr"/>
            <a:r>
              <a:rPr lang="es-ES" sz="1400" b="1">
                <a:solidFill>
                  <a:srgbClr val="002060"/>
                </a:solidFill>
              </a:rPr>
              <a:t>Género %</a:t>
            </a:r>
          </a:p>
          <a:p>
            <a:pPr algn="ctr"/>
            <a:endParaRPr lang="es-ES" sz="1400" b="1">
              <a:solidFill>
                <a:srgbClr val="002060"/>
              </a:solidFill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 bwMode="gray">
          <a:xfrm>
            <a:off x="904121" y="4604602"/>
            <a:ext cx="10800000" cy="77828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Del 74% restante (lo que supone un total de 85 registros), vemos que el 61% manifiesta interés en buscar trabajo de cuidador/a, en el cual destaca el colativo de mujeres representando (93% sobre el total de registros bajo la categoría de cuidador/a, mientras que los hombres solo representan cerca de un 7% en dicha categoría). Respecto al colectivo masculino, observamos que sus preferencias están repartidas entre diversas profesiones, como mozo de almacén, vigilante, conserje, etc.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 bwMode="gray">
          <a:xfrm>
            <a:off x="858113" y="5382887"/>
            <a:ext cx="10800000" cy="57114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Respecto a las </a:t>
            </a:r>
            <a:r>
              <a:rPr lang="es-ES" sz="1200" b="1" i="1"/>
              <a:t>expectativas sobre </a:t>
            </a:r>
            <a:r>
              <a:rPr lang="es-ES" sz="1200" b="1" i="1" err="1"/>
              <a:t>Integramenet</a:t>
            </a:r>
            <a:r>
              <a:rPr lang="es-ES" sz="1200"/>
              <a:t>, más de la mitad de la muestra analizada espera que le ayuda a conseguir empleo, ya bien sea a través del </a:t>
            </a:r>
            <a:r>
              <a:rPr lang="es-ES" sz="1200" err="1"/>
              <a:t>Servei</a:t>
            </a:r>
            <a:r>
              <a:rPr lang="es-ES" sz="1200"/>
              <a:t> de </a:t>
            </a:r>
            <a:r>
              <a:rPr lang="es-ES" sz="1200" err="1"/>
              <a:t>Ocupacio</a:t>
            </a:r>
            <a:r>
              <a:rPr lang="es-ES" sz="1200"/>
              <a:t> (cerca de un 26% de la muestra), o bien de forma directa (total del 28,15% de la muestra). Sobre la formación ( cursos del </a:t>
            </a:r>
            <a:r>
              <a:rPr lang="es-ES" sz="1200" err="1"/>
              <a:t>servei</a:t>
            </a:r>
            <a:r>
              <a:rPr lang="es-ES" sz="1200"/>
              <a:t> de </a:t>
            </a:r>
            <a:r>
              <a:rPr lang="es-ES" sz="1200" err="1"/>
              <a:t>ocupació</a:t>
            </a:r>
            <a:r>
              <a:rPr lang="es-ES" sz="1200"/>
              <a:t>) y al asesoramiento sobre inserción laboral, observamos que cerca del 11% de la muestra está interesado en recibir dichos servicios.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gray">
          <a:xfrm>
            <a:off x="858113" y="5984829"/>
            <a:ext cx="10847548" cy="4522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Finalmente, se observa que solo el 21,48% de la muestra ha logrado superar positivamente la autovaloración </a:t>
            </a:r>
            <a:r>
              <a:rPr lang="es-ES" sz="1200" err="1"/>
              <a:t>psico</a:t>
            </a:r>
            <a:r>
              <a:rPr lang="es-ES" sz="1200"/>
              <a:t>-emocional, mientras que el 26,67% se han categorizado por estar en una situación regular para afrontar la crisis del COVID-19. Además, más de la mitad han sido evaluados bajo una situación de estrés (un 32,59% sobre el total de la muestra), mientras que el 10% han sido valorados por encontrarse en una situación anímica mala.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7903" y="2079647"/>
            <a:ext cx="3484344" cy="2299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5919" y="2044943"/>
            <a:ext cx="3630005" cy="24022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2032" y="1954053"/>
            <a:ext cx="2535705" cy="23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" y="388369"/>
            <a:ext cx="609600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040" y="6427433"/>
            <a:ext cx="1800225" cy="381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76200" y="1681523"/>
            <a:ext cx="4076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>
                <a:solidFill>
                  <a:schemeClr val="accent6"/>
                </a:solidFill>
              </a:rPr>
              <a:t>Análisis de la crisis social tras el COVID19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1372" y="4830627"/>
            <a:ext cx="4105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>
                <a:solidFill>
                  <a:schemeClr val="accent2"/>
                </a:solidFill>
              </a:rPr>
              <a:t>Variables de texto</a:t>
            </a:r>
          </a:p>
        </p:txBody>
      </p:sp>
    </p:spTree>
    <p:extLst>
      <p:ext uri="{BB962C8B-B14F-4D97-AF65-F5344CB8AC3E}">
        <p14:creationId xmlns:p14="http://schemas.microsoft.com/office/powerpoint/2010/main" val="23745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14</a:t>
            </a:fld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0281" y="1482661"/>
            <a:ext cx="10800000" cy="5002090"/>
          </a:xfrm>
        </p:spPr>
        <p:txBody>
          <a:bodyPr/>
          <a:lstStyle/>
          <a:p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                                                             </a:t>
            </a:r>
            <a:r>
              <a:rPr lang="es-ES" dirty="0">
                <a:solidFill>
                  <a:srgbClr val="10384F"/>
                </a:solidFill>
              </a:rPr>
              <a:t># Registros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</a:t>
            </a:r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 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140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"Ultimas acciones hechas"                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s-E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 87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                     </a:t>
            </a:r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⇨</a:t>
            </a:r>
            <a:r>
              <a:rPr lang="es-E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111 </a:t>
            </a:r>
          </a:p>
          <a:p>
            <a:r>
              <a:rPr lang="es-ES" dirty="0"/>
              <a:t>Se realizó un EDA básico para determinar si podríamos sacar algo de información sobre estas columnas de texto. Las etapas fueron: </a:t>
            </a:r>
          </a:p>
          <a:p>
            <a:endParaRPr lang="es-ES" sz="100" dirty="0"/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Preproceso</a:t>
            </a:r>
            <a:r>
              <a:rPr lang="es-ES" i="1" dirty="0"/>
              <a:t>: </a:t>
            </a:r>
            <a:r>
              <a:rPr lang="es-ES" dirty="0"/>
              <a:t>el correspondiente para tratar este tipo de variables.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s-ES" i="1" u="sng" dirty="0" err="1"/>
              <a:t>Analyzing</a:t>
            </a:r>
            <a:r>
              <a:rPr lang="es-ES" i="1" u="sng" dirty="0"/>
              <a:t> </a:t>
            </a:r>
            <a:r>
              <a:rPr lang="es-ES" i="1" u="sng" dirty="0" err="1"/>
              <a:t>text</a:t>
            </a:r>
            <a:r>
              <a:rPr lang="es-ES" i="1" u="sng" dirty="0"/>
              <a:t> </a:t>
            </a:r>
            <a:r>
              <a:rPr lang="es-ES" i="1" u="sng" dirty="0" err="1"/>
              <a:t>statistics</a:t>
            </a:r>
            <a:r>
              <a:rPr lang="es-ES" i="1" dirty="0"/>
              <a:t>: </a:t>
            </a:r>
            <a:r>
              <a:rPr lang="es-ES" dirty="0"/>
              <a:t>longitud, promedio y palabras frecuentes de los comentarios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s-ES" i="1" u="sng" dirty="0" err="1"/>
              <a:t>WordCloud</a:t>
            </a:r>
            <a:r>
              <a:rPr lang="es-ES" i="1" u="sng" dirty="0"/>
              <a:t>:</a:t>
            </a:r>
            <a:r>
              <a:rPr lang="es-ES" i="1" dirty="0"/>
              <a:t> </a:t>
            </a:r>
            <a:r>
              <a:rPr lang="es-ES" dirty="0"/>
              <a:t>mapa grafico con las palabras más comunes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s-ES" i="1" u="sng" dirty="0" err="1"/>
              <a:t>Ngram</a:t>
            </a:r>
            <a:r>
              <a:rPr lang="es-ES" i="1" u="sng" dirty="0"/>
              <a:t> </a:t>
            </a:r>
            <a:r>
              <a:rPr lang="es-ES" i="1" u="sng" dirty="0" err="1"/>
              <a:t>exploration</a:t>
            </a:r>
            <a:r>
              <a:rPr lang="es-ES" i="1" dirty="0"/>
              <a:t>: </a:t>
            </a:r>
            <a:r>
              <a:rPr lang="es-ES" dirty="0"/>
              <a:t>sentencias continuas de 2 y 3 palabras.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s-ES" i="1" dirty="0" err="1"/>
              <a:t>Sentiment</a:t>
            </a:r>
            <a:r>
              <a:rPr lang="es-ES" i="1" dirty="0"/>
              <a:t> </a:t>
            </a:r>
            <a:r>
              <a:rPr lang="es-ES" i="1" dirty="0" err="1"/>
              <a:t>Analysis</a:t>
            </a:r>
            <a:r>
              <a:rPr lang="es-ES" i="1" dirty="0"/>
              <a:t> en “Resumen”: para </a:t>
            </a:r>
            <a:r>
              <a:rPr lang="es-ES" dirty="0"/>
              <a:t>clasificar las entrevistas (a comentar…)	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15</a:t>
            </a:fld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1821" y="1933961"/>
            <a:ext cx="10294193" cy="2943247"/>
          </a:xfrm>
        </p:spPr>
        <p:txBody>
          <a:bodyPr vert="horz" lIns="0" tIns="0" rIns="0" bIns="0" rtlCol="0" anchor="t">
            <a:noAutofit/>
          </a:bodyPr>
          <a:lstStyle/>
          <a:p>
            <a:pPr marL="269875" lvl="1" indent="0">
              <a:buNone/>
            </a:pPr>
            <a:endParaRPr lang="es-ES" dirty="0"/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lvl="1" indent="0">
              <a:spcBef>
                <a:spcPts val="1200"/>
              </a:spcBef>
              <a:buNone/>
            </a:pPr>
            <a:endParaRPr lang="es-ES" dirty="0"/>
          </a:p>
          <a:p>
            <a:pPr marL="269875" lvl="1" indent="-2698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/>
              <a:t>En cuanto al número de caracteres podemos ver que tenemos poca información (histograma cargado a la izquierda) para poder sacar conclusiones concretas. En promedio se tenían 121, 70 y 34 caracteres para cada columna respectivamente.  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6" name="Rectángulo 13"/>
          <p:cNvSpPr/>
          <p:nvPr/>
        </p:nvSpPr>
        <p:spPr>
          <a:xfrm>
            <a:off x="627978" y="2114850"/>
            <a:ext cx="11152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"</a:t>
            </a:r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                    "Ultimas acciones hechas"                         </a:t>
            </a:r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 | Text </a:t>
            </a:r>
            <a:r>
              <a:rPr lang="es-ES" err="1"/>
              <a:t>Statistics</a:t>
            </a:r>
            <a:endParaRPr lang="es-ES"/>
          </a:p>
        </p:txBody>
      </p:sp>
      <p:sp>
        <p:nvSpPr>
          <p:cNvPr id="18" name="Subtitle 1"/>
          <p:cNvSpPr>
            <a:spLocks noGrp="1"/>
          </p:cNvSpPr>
          <p:nvPr>
            <p:ph type="subTitle" idx="13"/>
          </p:nvPr>
        </p:nvSpPr>
        <p:spPr>
          <a:xfrm>
            <a:off x="981821" y="1138299"/>
            <a:ext cx="10798460" cy="252000"/>
          </a:xfrm>
        </p:spPr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77729" y="1647536"/>
            <a:ext cx="6784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Histogramas con la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longitud de caracteres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de cada entrevista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6" b="5747"/>
          <a:stretch/>
        </p:blipFill>
        <p:spPr>
          <a:xfrm>
            <a:off x="151334" y="2739505"/>
            <a:ext cx="4208068" cy="2496457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t="6449"/>
          <a:stretch/>
        </p:blipFill>
        <p:spPr>
          <a:xfrm>
            <a:off x="4305580" y="2725248"/>
            <a:ext cx="3928684" cy="267011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" t="6786" b="6255"/>
          <a:stretch/>
        </p:blipFill>
        <p:spPr>
          <a:xfrm>
            <a:off x="8184473" y="2732248"/>
            <a:ext cx="3933370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16</a:t>
            </a:fld>
            <a:endParaRPr 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1821" y="1933961"/>
            <a:ext cx="10294193" cy="2943247"/>
          </a:xfrm>
        </p:spPr>
        <p:txBody>
          <a:bodyPr vert="horz" lIns="0" tIns="0" rIns="0" bIns="0" rtlCol="0" anchor="t">
            <a:noAutofit/>
          </a:bodyPr>
          <a:lstStyle/>
          <a:p>
            <a:pPr marL="269875" lvl="1" indent="0">
              <a:buNone/>
            </a:pPr>
            <a:endParaRPr lang="es-ES" dirty="0"/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lvl="1" indent="0">
              <a:spcBef>
                <a:spcPts val="1200"/>
              </a:spcBef>
              <a:buNone/>
            </a:pPr>
            <a:endParaRPr lang="es-ES" dirty="0"/>
          </a:p>
          <a:p>
            <a:pPr marL="269875" lvl="1" indent="-2698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dirty="0"/>
              <a:t>Lo mismo en cuanto al número de palabras, entre 1 – 15 palabras son pocas para determinar conclusiones definitivas. 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16" name="Rectángulo 13"/>
          <p:cNvSpPr/>
          <p:nvPr/>
        </p:nvSpPr>
        <p:spPr>
          <a:xfrm>
            <a:off x="627978" y="2114850"/>
            <a:ext cx="11152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"</a:t>
            </a:r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sz="1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                    "Ultimas acciones hechas"                         </a:t>
            </a:r>
            <a:r>
              <a:rPr lang="es-E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 | Text </a:t>
            </a:r>
            <a:r>
              <a:rPr lang="es-ES" err="1"/>
              <a:t>Statistics</a:t>
            </a:r>
            <a:endParaRPr lang="es-ES"/>
          </a:p>
        </p:txBody>
      </p:sp>
      <p:sp>
        <p:nvSpPr>
          <p:cNvPr id="18" name="Subtitle 1"/>
          <p:cNvSpPr>
            <a:spLocks noGrp="1"/>
          </p:cNvSpPr>
          <p:nvPr>
            <p:ph type="subTitle" idx="13"/>
          </p:nvPr>
        </p:nvSpPr>
        <p:spPr>
          <a:xfrm>
            <a:off x="981821" y="1138299"/>
            <a:ext cx="10798460" cy="252000"/>
          </a:xfrm>
        </p:spPr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849526" y="1669462"/>
            <a:ext cx="6541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Histogramas con la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longitud de palabras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en cada entrevista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6" b="5763"/>
          <a:stretch/>
        </p:blipFill>
        <p:spPr>
          <a:xfrm>
            <a:off x="195843" y="2731168"/>
            <a:ext cx="4260677" cy="24575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1" t="6258"/>
          <a:stretch/>
        </p:blipFill>
        <p:spPr>
          <a:xfrm>
            <a:off x="4396532" y="2736572"/>
            <a:ext cx="3987505" cy="262053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3" t="6560"/>
          <a:stretch/>
        </p:blipFill>
        <p:spPr>
          <a:xfrm>
            <a:off x="8301793" y="2732567"/>
            <a:ext cx="3984876" cy="26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17</a:t>
            </a:fld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 | Text </a:t>
            </a:r>
            <a:r>
              <a:rPr lang="es-ES" err="1"/>
              <a:t>Statistics</a:t>
            </a:r>
            <a:endParaRPr lang="es-ES"/>
          </a:p>
        </p:txBody>
      </p:sp>
      <p:sp>
        <p:nvSpPr>
          <p:cNvPr id="14" name="Subtitle 1"/>
          <p:cNvSpPr>
            <a:spLocks noGrp="1"/>
          </p:cNvSpPr>
          <p:nvPr>
            <p:ph type="subTitle" idx="13"/>
          </p:nvPr>
        </p:nvSpPr>
        <p:spPr>
          <a:xfrm>
            <a:off x="981821" y="1138299"/>
            <a:ext cx="10798460" cy="252000"/>
          </a:xfrm>
        </p:spPr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pic>
        <p:nvPicPr>
          <p:cNvPr id="2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785" y="2237046"/>
            <a:ext cx="3962953" cy="293410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22" name="Footer Placeholder 4"/>
          <p:cNvSpPr txBox="1">
            <a:spLocks/>
          </p:cNvSpPr>
          <p:nvPr/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23" name="Slide Number Placeholder 10"/>
          <p:cNvSpPr txBox="1">
            <a:spLocks/>
          </p:cNvSpPr>
          <p:nvPr/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AD9179-7A6B-4268-BEB2-F3B8EB0611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Rectángulo 13"/>
          <p:cNvSpPr/>
          <p:nvPr/>
        </p:nvSpPr>
        <p:spPr>
          <a:xfrm>
            <a:off x="627978" y="1882626"/>
            <a:ext cx="11152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   "</a:t>
            </a:r>
            <a:r>
              <a:rPr lang="es-ES" sz="16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sz="16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 sz="1600">
                <a:solidFill>
                  <a:schemeClr val="accent6">
                    <a:lumMod val="60000"/>
                    <a:lumOff val="40000"/>
                  </a:schemeClr>
                </a:solidFill>
              </a:rPr>
              <a:t>”                    "Ultimas acciones hechas"                         </a:t>
            </a:r>
            <a:r>
              <a:rPr lang="es-ES" sz="1600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</a:t>
            </a:r>
          </a:p>
        </p:txBody>
      </p:sp>
      <p:pic>
        <p:nvPicPr>
          <p:cNvPr id="25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06" y="2197831"/>
            <a:ext cx="3915321" cy="2781688"/>
          </a:xfrm>
          <a:prstGeom prst="rect">
            <a:avLst/>
          </a:prstGeom>
        </p:spPr>
      </p:pic>
      <p:pic>
        <p:nvPicPr>
          <p:cNvPr id="26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9691" y="2235919"/>
            <a:ext cx="3839111" cy="2772162"/>
          </a:xfrm>
          <a:prstGeom prst="rect">
            <a:avLst/>
          </a:prstGeom>
        </p:spPr>
      </p:pic>
      <p:sp>
        <p:nvSpPr>
          <p:cNvPr id="2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759926" y="1585554"/>
            <a:ext cx="11020355" cy="4752000"/>
          </a:xfrm>
        </p:spPr>
        <p:txBody>
          <a:bodyPr vert="horz" lIns="0" tIns="0" rIns="0" bIns="0" rtlCol="0" anchor="t">
            <a:noAutofit/>
          </a:bodyPr>
          <a:lstStyle/>
          <a:p>
            <a:pPr marL="269875" lvl="1" indent="0">
              <a:buNone/>
            </a:pPr>
            <a:endParaRPr lang="es-ES" dirty="0"/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lvl="1" indent="0">
              <a:spcBef>
                <a:spcPts val="1200"/>
              </a:spcBef>
              <a:buNone/>
            </a:pPr>
            <a:endParaRPr lang="es-ES" dirty="0"/>
          </a:p>
          <a:p>
            <a:pPr marL="0" lvl="1" indent="0">
              <a:spcBef>
                <a:spcPts val="1200"/>
              </a:spcBef>
              <a:buNone/>
            </a:pPr>
            <a:r>
              <a:rPr lang="es-ES" dirty="0"/>
              <a:t>                                           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15 palabras más frecuentes en cada variable</a:t>
            </a:r>
          </a:p>
          <a:p>
            <a:pPr marL="269875" lvl="1" indent="-2698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Las palabras “comunes” más frecuentes son “</a:t>
            </a:r>
            <a:r>
              <a:rPr lang="es-ES" sz="1600" b="1" dirty="0"/>
              <a:t>trabajo</a:t>
            </a:r>
            <a:r>
              <a:rPr lang="es-ES" sz="1600" dirty="0"/>
              <a:t>”, y vemos que “coronavirus” no aparece.</a:t>
            </a:r>
          </a:p>
        </p:txBody>
      </p:sp>
      <p:sp>
        <p:nvSpPr>
          <p:cNvPr id="28" name="Text Placeholder 5"/>
          <p:cNvSpPr txBox="1">
            <a:spLocks/>
          </p:cNvSpPr>
          <p:nvPr/>
        </p:nvSpPr>
        <p:spPr bwMode="gray">
          <a:xfrm>
            <a:off x="750401" y="5861510"/>
            <a:ext cx="10847548" cy="4522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8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9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0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0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0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0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10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En general, podemos decir que: </a:t>
            </a:r>
            <a:r>
              <a:rPr lang="es-ES" sz="1600" b="1" dirty="0"/>
              <a:t>de las personas que tenemos comentarios, el COVID-19 les está afectando más como una consecuencia de las medidas sanitarias (conseguir comida, buscar trabajo, pagar alquiler), no como la enfermedad directamente.</a:t>
            </a:r>
            <a:endParaRPr lang="es-ES" sz="1600" dirty="0"/>
          </a:p>
        </p:txBody>
      </p:sp>
      <p:sp>
        <p:nvSpPr>
          <p:cNvPr id="29" name="CuadroTexto 12"/>
          <p:cNvSpPr txBox="1"/>
          <p:nvPr/>
        </p:nvSpPr>
        <p:spPr bwMode="gray">
          <a:xfrm>
            <a:off x="11276014" y="6654613"/>
            <a:ext cx="928916" cy="2352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s-ES" sz="1100"/>
              <a:t>*A mejorar…</a:t>
            </a:r>
          </a:p>
        </p:txBody>
      </p:sp>
    </p:spTree>
    <p:extLst>
      <p:ext uri="{BB962C8B-B14F-4D97-AF65-F5344CB8AC3E}">
        <p14:creationId xmlns:p14="http://schemas.microsoft.com/office/powerpoint/2010/main" val="176190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18</a:t>
            </a:fld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 | </a:t>
            </a:r>
            <a:r>
              <a:rPr lang="es-ES" err="1"/>
              <a:t>Wordcloud</a:t>
            </a:r>
            <a:endParaRPr lang="es-ES"/>
          </a:p>
        </p:txBody>
      </p:sp>
      <p:sp>
        <p:nvSpPr>
          <p:cNvPr id="14" name="Subtitle 1"/>
          <p:cNvSpPr>
            <a:spLocks noGrp="1"/>
          </p:cNvSpPr>
          <p:nvPr>
            <p:ph type="subTitle" idx="13"/>
          </p:nvPr>
        </p:nvSpPr>
        <p:spPr>
          <a:xfrm>
            <a:off x="981821" y="1138299"/>
            <a:ext cx="10798460" cy="252000"/>
          </a:xfrm>
        </p:spPr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22" name="Footer Placeholder 4"/>
          <p:cNvSpPr txBox="1">
            <a:spLocks/>
          </p:cNvSpPr>
          <p:nvPr/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23" name="Slide Number Placeholder 10"/>
          <p:cNvSpPr txBox="1">
            <a:spLocks/>
          </p:cNvSpPr>
          <p:nvPr/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AD9179-7A6B-4268-BEB2-F3B8EB06115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9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76" y="1917417"/>
            <a:ext cx="4066429" cy="2126726"/>
          </a:xfrm>
          <a:prstGeom prst="rect">
            <a:avLst/>
          </a:prstGeom>
        </p:spPr>
      </p:pic>
      <p:sp>
        <p:nvSpPr>
          <p:cNvPr id="30" name="Rectángulo 13"/>
          <p:cNvSpPr/>
          <p:nvPr/>
        </p:nvSpPr>
        <p:spPr>
          <a:xfrm>
            <a:off x="775130" y="1574709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"</a:t>
            </a:r>
            <a:r>
              <a:rPr lang="es-ES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b="1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endParaRPr lang="es-ES" b="1"/>
          </a:p>
        </p:txBody>
      </p:sp>
      <p:pic>
        <p:nvPicPr>
          <p:cNvPr id="31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1821096"/>
            <a:ext cx="4170216" cy="2129710"/>
          </a:xfrm>
          <a:prstGeom prst="rect">
            <a:avLst/>
          </a:prstGeom>
        </p:spPr>
      </p:pic>
      <p:sp>
        <p:nvSpPr>
          <p:cNvPr id="32" name="Rectángulo 14"/>
          <p:cNvSpPr/>
          <p:nvPr/>
        </p:nvSpPr>
        <p:spPr>
          <a:xfrm>
            <a:off x="7002547" y="1524336"/>
            <a:ext cx="2881098" cy="37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</a:t>
            </a:r>
          </a:p>
        </p:txBody>
      </p:sp>
      <p:sp>
        <p:nvSpPr>
          <p:cNvPr id="33" name="Rectángulo 9"/>
          <p:cNvSpPr/>
          <p:nvPr/>
        </p:nvSpPr>
        <p:spPr>
          <a:xfrm>
            <a:off x="4280969" y="4028672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>
                <a:solidFill>
                  <a:schemeClr val="accent6">
                    <a:lumMod val="60000"/>
                    <a:lumOff val="40000"/>
                  </a:schemeClr>
                </a:solidFill>
              </a:rPr>
              <a:t>"Ultimas acciones hechas" </a:t>
            </a:r>
            <a:endParaRPr lang="es-ES" b="1"/>
          </a:p>
        </p:txBody>
      </p:sp>
      <p:pic>
        <p:nvPicPr>
          <p:cNvPr id="34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4323" y="4304667"/>
            <a:ext cx="3809814" cy="22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7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19</a:t>
            </a:fld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 | 2grama</a:t>
            </a:r>
          </a:p>
        </p:txBody>
      </p:sp>
      <p:sp>
        <p:nvSpPr>
          <p:cNvPr id="14" name="Subtitle 1"/>
          <p:cNvSpPr>
            <a:spLocks noGrp="1"/>
          </p:cNvSpPr>
          <p:nvPr>
            <p:ph type="subTitle" idx="13"/>
          </p:nvPr>
        </p:nvSpPr>
        <p:spPr>
          <a:xfrm>
            <a:off x="981821" y="1138299"/>
            <a:ext cx="10798460" cy="252000"/>
          </a:xfrm>
        </p:spPr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22" name="Footer Placeholder 4"/>
          <p:cNvSpPr txBox="1">
            <a:spLocks/>
          </p:cNvSpPr>
          <p:nvPr/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23" name="Slide Number Placeholder 10"/>
          <p:cNvSpPr txBox="1">
            <a:spLocks/>
          </p:cNvSpPr>
          <p:nvPr/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AD9179-7A6B-4268-BEB2-F3B8EB06115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r="4262"/>
          <a:stretch/>
        </p:blipFill>
        <p:spPr>
          <a:xfrm>
            <a:off x="997181" y="1841373"/>
            <a:ext cx="3851487" cy="24085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5"/>
          <a:srcRect l="1004" r="4403"/>
          <a:stretch/>
        </p:blipFill>
        <p:spPr>
          <a:xfrm>
            <a:off x="6273040" y="1709834"/>
            <a:ext cx="3990290" cy="2319242"/>
          </a:xfrm>
          <a:prstGeom prst="rect">
            <a:avLst/>
          </a:prstGeom>
        </p:spPr>
      </p:pic>
      <p:pic>
        <p:nvPicPr>
          <p:cNvPr id="20" name="Imagen 18"/>
          <p:cNvPicPr>
            <a:picLocks noChangeAspect="1"/>
          </p:cNvPicPr>
          <p:nvPr/>
        </p:nvPicPr>
        <p:blipFill rotWithShape="1">
          <a:blip r:embed="rId6"/>
          <a:srcRect r="4783"/>
          <a:stretch/>
        </p:blipFill>
        <p:spPr>
          <a:xfrm>
            <a:off x="4385429" y="4507947"/>
            <a:ext cx="3425071" cy="2095024"/>
          </a:xfrm>
          <a:prstGeom prst="rect">
            <a:avLst/>
          </a:prstGeom>
        </p:spPr>
      </p:pic>
      <p:sp>
        <p:nvSpPr>
          <p:cNvPr id="24" name="Rectángulo 19"/>
          <p:cNvSpPr/>
          <p:nvPr/>
        </p:nvSpPr>
        <p:spPr>
          <a:xfrm>
            <a:off x="997181" y="1574878"/>
            <a:ext cx="420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   "</a:t>
            </a:r>
            <a:r>
              <a:rPr lang="es-E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ángulo 20"/>
          <p:cNvSpPr/>
          <p:nvPr/>
        </p:nvSpPr>
        <p:spPr>
          <a:xfrm>
            <a:off x="7244383" y="1472041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"Ultimas acciones hechas" </a:t>
            </a:r>
            <a:endParaRPr lang="es-ES"/>
          </a:p>
        </p:txBody>
      </p:sp>
      <p:sp>
        <p:nvSpPr>
          <p:cNvPr id="26" name="Rectángulo 21"/>
          <p:cNvSpPr/>
          <p:nvPr/>
        </p:nvSpPr>
        <p:spPr>
          <a:xfrm>
            <a:off x="4994164" y="4234310"/>
            <a:ext cx="255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</a:t>
            </a:r>
          </a:p>
        </p:txBody>
      </p:sp>
    </p:spTree>
    <p:extLst>
      <p:ext uri="{BB962C8B-B14F-4D97-AF65-F5344CB8AC3E}">
        <p14:creationId xmlns:p14="http://schemas.microsoft.com/office/powerpoint/2010/main" val="202650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37151" y="1560231"/>
            <a:ext cx="4644142" cy="4752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>
                <a:solidFill>
                  <a:srgbClr val="10384F"/>
                </a:solidFill>
              </a:rPr>
              <a:t>Introducción</a:t>
            </a:r>
          </a:p>
          <a:p>
            <a:pPr marL="612900" lvl="1" indent="-342900">
              <a:buFont typeface="+mj-lt"/>
              <a:buAutoNum type="alphaLcParenR"/>
            </a:pPr>
            <a:r>
              <a:rPr lang="es-ES">
                <a:solidFill>
                  <a:srgbClr val="10384F"/>
                </a:solidFill>
              </a:rPr>
              <a:t>Colaboración con </a:t>
            </a:r>
            <a:r>
              <a:rPr lang="es-ES" err="1">
                <a:solidFill>
                  <a:srgbClr val="10384F"/>
                </a:solidFill>
              </a:rPr>
              <a:t>Integramenet</a:t>
            </a:r>
            <a:endParaRPr lang="es-ES">
              <a:solidFill>
                <a:srgbClr val="10384F"/>
              </a:solidFill>
            </a:endParaRPr>
          </a:p>
          <a:p>
            <a:pPr marL="612900" lvl="1" indent="-342900">
              <a:buFont typeface="+mj-lt"/>
              <a:buAutoNum type="alphaLcParenR"/>
            </a:pPr>
            <a:r>
              <a:rPr lang="es-ES">
                <a:solidFill>
                  <a:srgbClr val="10384F"/>
                </a:solidFill>
              </a:rPr>
              <a:t>Presentación del proyecto</a:t>
            </a:r>
          </a:p>
          <a:p>
            <a:r>
              <a:rPr lang="es-ES">
                <a:solidFill>
                  <a:srgbClr val="10384F"/>
                </a:solidFill>
              </a:rPr>
              <a:t>2. Análisis de la crisis social tras el COVID19</a:t>
            </a:r>
          </a:p>
          <a:p>
            <a:pPr marL="612900" lvl="1" indent="-342900">
              <a:buFont typeface="+mj-lt"/>
              <a:buAutoNum type="alphaLcParenR"/>
            </a:pPr>
            <a:r>
              <a:rPr lang="es-ES">
                <a:solidFill>
                  <a:srgbClr val="10384F"/>
                </a:solidFill>
              </a:rPr>
              <a:t>Chequeo y visualización de variables categóricas/numéricas.</a:t>
            </a:r>
          </a:p>
          <a:p>
            <a:pPr marL="612900" lvl="1" indent="-342900">
              <a:buFont typeface="+mj-lt"/>
              <a:buAutoNum type="alphaLcParenR"/>
            </a:pPr>
            <a:r>
              <a:rPr lang="es-ES">
                <a:solidFill>
                  <a:srgbClr val="10384F"/>
                </a:solidFill>
              </a:rPr>
              <a:t>Aplicación de NLP para variables texto</a:t>
            </a:r>
          </a:p>
          <a:p>
            <a:r>
              <a:rPr lang="es-ES">
                <a:solidFill>
                  <a:srgbClr val="10384F"/>
                </a:solidFill>
              </a:rPr>
              <a:t>3. Reflexiones y comentarios</a:t>
            </a:r>
          </a:p>
          <a:p>
            <a:r>
              <a:rPr lang="es-ES">
                <a:solidFill>
                  <a:srgbClr val="10384F"/>
                </a:solidFill>
              </a:rPr>
              <a:t>4. Contribuidores y agradecimientos</a:t>
            </a:r>
          </a:p>
          <a:p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280" y="3092112"/>
            <a:ext cx="5295075" cy="308208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2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20</a:t>
            </a:fld>
            <a:endParaRPr lang="en-US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981821" y="581024"/>
            <a:ext cx="10798460" cy="464913"/>
          </a:xfrm>
        </p:spPr>
        <p:txBody>
          <a:bodyPr/>
          <a:lstStyle/>
          <a:p>
            <a:r>
              <a:rPr lang="es-ES"/>
              <a:t>Análisis de variables de texto | 3grama</a:t>
            </a:r>
          </a:p>
        </p:txBody>
      </p:sp>
      <p:sp>
        <p:nvSpPr>
          <p:cNvPr id="14" name="Subtitle 1"/>
          <p:cNvSpPr>
            <a:spLocks noGrp="1"/>
          </p:cNvSpPr>
          <p:nvPr>
            <p:ph type="subTitle" idx="13"/>
          </p:nvPr>
        </p:nvSpPr>
        <p:spPr>
          <a:xfrm>
            <a:off x="981821" y="1138299"/>
            <a:ext cx="10798460" cy="252000"/>
          </a:xfrm>
        </p:spPr>
        <p:txBody>
          <a:bodyPr/>
          <a:lstStyle/>
          <a:p>
            <a:r>
              <a:rPr lang="es-ES"/>
              <a:t>Aplicación de NLP para variables texto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22" name="Footer Placeholder 4"/>
          <p:cNvSpPr txBox="1">
            <a:spLocks/>
          </p:cNvSpPr>
          <p:nvPr/>
        </p:nvSpPr>
        <p:spPr bwMode="gray">
          <a:xfrm>
            <a:off x="974672" y="6617933"/>
            <a:ext cx="8640000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tabLst/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7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23" name="Slide Number Placeholder 10"/>
          <p:cNvSpPr txBox="1">
            <a:spLocks/>
          </p:cNvSpPr>
          <p:nvPr/>
        </p:nvSpPr>
        <p:spPr bwMode="gray">
          <a:xfrm>
            <a:off x="195843" y="6617933"/>
            <a:ext cx="392326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de-DE"/>
            </a:defPPr>
            <a:lvl1pPr marL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defRPr sz="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AD9179-7A6B-4268-BEB2-F3B8EB0611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ángulo 14"/>
          <p:cNvSpPr/>
          <p:nvPr/>
        </p:nvSpPr>
        <p:spPr>
          <a:xfrm>
            <a:off x="1687029" y="2357355"/>
            <a:ext cx="4200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   "</a:t>
            </a:r>
            <a:r>
              <a:rPr lang="es-E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Resum</a:t>
            </a:r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 entrevista i </a:t>
            </a:r>
            <a:r>
              <a:rPr lang="es-ES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observacions</a:t>
            </a:r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endParaRPr lang="es-E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5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447" y="2686306"/>
            <a:ext cx="4358466" cy="2220663"/>
          </a:xfrm>
          <a:prstGeom prst="rect">
            <a:avLst/>
          </a:prstGeom>
        </p:spPr>
      </p:pic>
      <p:pic>
        <p:nvPicPr>
          <p:cNvPr id="16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088" y="1924836"/>
            <a:ext cx="4055432" cy="2125768"/>
          </a:xfrm>
          <a:prstGeom prst="rect">
            <a:avLst/>
          </a:prstGeom>
        </p:spPr>
      </p:pic>
      <p:pic>
        <p:nvPicPr>
          <p:cNvPr id="17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5596" y="4454869"/>
            <a:ext cx="4024617" cy="2171384"/>
          </a:xfrm>
          <a:prstGeom prst="rect">
            <a:avLst/>
          </a:prstGeom>
        </p:spPr>
      </p:pic>
      <p:sp>
        <p:nvSpPr>
          <p:cNvPr id="18" name="Rectángulo 12"/>
          <p:cNvSpPr/>
          <p:nvPr/>
        </p:nvSpPr>
        <p:spPr>
          <a:xfrm>
            <a:off x="7517212" y="1555504"/>
            <a:ext cx="296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accent6">
                    <a:lumMod val="60000"/>
                    <a:lumOff val="40000"/>
                  </a:schemeClr>
                </a:solidFill>
              </a:rPr>
              <a:t>"Ultimas acciones hechas" </a:t>
            </a:r>
            <a:endParaRPr lang="es-ES"/>
          </a:p>
        </p:txBody>
      </p:sp>
      <p:sp>
        <p:nvSpPr>
          <p:cNvPr id="19" name="Rectángulo 13"/>
          <p:cNvSpPr/>
          <p:nvPr/>
        </p:nvSpPr>
        <p:spPr>
          <a:xfrm>
            <a:off x="7299028" y="4086719"/>
            <a:ext cx="2557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>
                <a:solidFill>
                  <a:schemeClr val="accent4">
                    <a:lumMod val="60000"/>
                    <a:lumOff val="40000"/>
                  </a:schemeClr>
                </a:solidFill>
              </a:rPr>
              <a:t>"Condiciones Vivienda”</a:t>
            </a:r>
          </a:p>
        </p:txBody>
      </p:sp>
    </p:spTree>
    <p:extLst>
      <p:ext uri="{BB962C8B-B14F-4D97-AF65-F5344CB8AC3E}">
        <p14:creationId xmlns:p14="http://schemas.microsoft.com/office/powerpoint/2010/main" val="28216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Resument &amp; Conclusiones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de variables de categóricas &amp; numéricas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0281" y="1612435"/>
            <a:ext cx="10800000" cy="4752000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 algn="just">
              <a:buChar char="•"/>
            </a:pPr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era pequeño, pero nos ha servido para sacar estadísticas útiles para la organización.</a:t>
            </a:r>
          </a:p>
          <a:p>
            <a:pPr marL="285750" indent="-285750" algn="just">
              <a:buChar char="•"/>
            </a:pPr>
            <a:r>
              <a:rPr lang="es-ES" dirty="0"/>
              <a:t>Destacar el </a:t>
            </a:r>
            <a:r>
              <a:rPr lang="es-ES" b="1" dirty="0"/>
              <a:t>predominio del colectivo femenino</a:t>
            </a:r>
            <a:r>
              <a:rPr lang="es-ES" dirty="0"/>
              <a:t> sobre el masculino y que más de la mitad de la muestra solo dispone de pasaporte como documento identificativo.</a:t>
            </a:r>
          </a:p>
          <a:p>
            <a:pPr marL="285750" indent="-285750" algn="just">
              <a:buChar char="•"/>
            </a:pPr>
            <a:r>
              <a:rPr lang="es-ES" dirty="0"/>
              <a:t>Sobre a las necesidades básicas, sólo el 20% de la muestra tiene una </a:t>
            </a:r>
            <a:r>
              <a:rPr lang="es-ES" i="1" dirty="0"/>
              <a:t>vivienda garantizada</a:t>
            </a:r>
            <a:r>
              <a:rPr lang="es-ES" dirty="0"/>
              <a:t> y menos del 40% tiene </a:t>
            </a:r>
            <a:r>
              <a:rPr lang="es-ES" i="1" dirty="0"/>
              <a:t>acceso a la alimentación</a:t>
            </a:r>
            <a:r>
              <a:rPr lang="es-ES" dirty="0"/>
              <a:t> sin dificultades. Además, se ha observado que solo el 24% puede acceder a los </a:t>
            </a:r>
            <a:r>
              <a:rPr lang="es-ES" i="1" dirty="0"/>
              <a:t>servicios sociales</a:t>
            </a:r>
            <a:r>
              <a:rPr lang="es-ES" dirty="0"/>
              <a:t>, mientras que el 80% tiene </a:t>
            </a:r>
            <a:r>
              <a:rPr lang="es-ES" i="1" dirty="0"/>
              <a:t>acceso a la sanidad publica</a:t>
            </a:r>
            <a:r>
              <a:rPr lang="es-ES" dirty="0"/>
              <a:t>. Finalmente, solo el 22% de la muestra ha superado positivamente la autoevaluación </a:t>
            </a:r>
            <a:r>
              <a:rPr lang="es-ES" dirty="0" err="1"/>
              <a:t>psico</a:t>
            </a:r>
            <a:r>
              <a:rPr lang="es-ES" dirty="0"/>
              <a:t>-emocional.</a:t>
            </a:r>
          </a:p>
          <a:p>
            <a:pPr marL="285750" indent="-285750" algn="just">
              <a:buChar char="•"/>
            </a:pPr>
            <a:r>
              <a:rPr lang="es-ES" dirty="0"/>
              <a:t>Un 36% de la muestra se encuentra en </a:t>
            </a:r>
            <a:r>
              <a:rPr lang="es-ES" b="1" dirty="0"/>
              <a:t>búsqueda de empleo</a:t>
            </a:r>
            <a:r>
              <a:rPr lang="es-ES" dirty="0"/>
              <a:t> y cerca del 40% se ha acogido al </a:t>
            </a:r>
            <a:r>
              <a:rPr lang="es-ES" b="1" dirty="0"/>
              <a:t>proyecto Incorpora </a:t>
            </a:r>
            <a:r>
              <a:rPr lang="es-ES" dirty="0"/>
              <a:t>de La Caixa.</a:t>
            </a:r>
          </a:p>
          <a:p>
            <a:pPr marL="285750" indent="-285750" algn="just">
              <a:buChar char="•"/>
            </a:pPr>
            <a:r>
              <a:rPr lang="es-ES" dirty="0"/>
              <a:t>Remarcar que más de la mitad de la muestra espera que </a:t>
            </a:r>
            <a:r>
              <a:rPr lang="es-ES" dirty="0" err="1"/>
              <a:t>Integramenet</a:t>
            </a:r>
            <a:r>
              <a:rPr lang="es-ES" dirty="0"/>
              <a:t> les ayuda en la búsqueda de empleo y les facilite formación/asesoramiento. </a:t>
            </a:r>
          </a:p>
          <a:p>
            <a:pPr marL="285750" indent="-285750" algn="just">
              <a:buChar char="•"/>
            </a:pPr>
            <a:r>
              <a:rPr lang="es-ES" sz="2400" b="1" dirty="0"/>
              <a:t>Conclusión</a:t>
            </a:r>
            <a:r>
              <a:rPr lang="es-ES" sz="2400" dirty="0"/>
              <a:t> </a:t>
            </a:r>
            <a:r>
              <a:rPr lang="es-ES" dirty="0"/>
              <a:t>=&gt; El COVID19 afecta negativamente a la muestra analizada, lo cual indica que medidas sociales deben de evaluarse para frenar esta crisis social.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Conclusiones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Análisis de variables de texto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22</a:t>
            </a:fld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 bwMode="gray">
          <a:xfrm>
            <a:off x="981821" y="1566975"/>
            <a:ext cx="10800000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De entrada, </a:t>
            </a:r>
            <a:r>
              <a:rPr lang="es-ES" i="1" dirty="0"/>
              <a:t>sabíamos que contábamos "pocos" datos</a:t>
            </a:r>
            <a:r>
              <a:rPr lang="es-ES" dirty="0"/>
              <a:t> para trabajar de una manera robusta este análisis, pero como hemos mencionado en reuniones anteriores, nos parecía importante mirar en las variables de texto por si tuvieran información importante y no descartarlas por completo.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De las 3 variables analizadas, las que tiene más potencial es “Resumen”.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Se intentó hacer un “</a:t>
            </a:r>
            <a:r>
              <a:rPr lang="es-ES" dirty="0" err="1"/>
              <a:t>Sentiment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” sobre “</a:t>
            </a:r>
            <a:r>
              <a:rPr lang="es-ES" dirty="0" err="1"/>
              <a:t>Resum</a:t>
            </a:r>
            <a:r>
              <a:rPr lang="es-ES" dirty="0"/>
              <a:t>” pero debido a la falta de datos y pérdida en la traducción no ha resultado bien. Si es de interés este tipo de análisis para </a:t>
            </a:r>
            <a:r>
              <a:rPr lang="es-ES" dirty="0" err="1"/>
              <a:t>Integramenet</a:t>
            </a:r>
            <a:r>
              <a:rPr lang="es-ES" dirty="0"/>
              <a:t>, podríamos más adelante continuar con esto, buscando alguna otra técnica como "</a:t>
            </a:r>
            <a:r>
              <a:rPr lang="es-ES" dirty="0" err="1"/>
              <a:t>clustering</a:t>
            </a:r>
            <a:r>
              <a:rPr lang="es-ES" dirty="0"/>
              <a:t>" de texto no supervisado.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Los gráficos y visualizaciones realizados nos muestran que en general las personas entrevistas tienen como </a:t>
            </a:r>
            <a:r>
              <a:rPr lang="es-ES" b="1" dirty="0"/>
              <a:t>prioridad</a:t>
            </a:r>
            <a:r>
              <a:rPr lang="es-ES" dirty="0"/>
              <a:t> conseguir </a:t>
            </a:r>
            <a:r>
              <a:rPr lang="es-ES" b="1" dirty="0"/>
              <a:t>comida, buscar trabajo, pagar alquiler</a:t>
            </a:r>
            <a:r>
              <a:rPr lang="es-ES" dirty="0"/>
              <a:t>... es decir, que el </a:t>
            </a:r>
            <a:r>
              <a:rPr lang="es-ES" b="1" dirty="0"/>
              <a:t>COVID-19</a:t>
            </a:r>
            <a:r>
              <a:rPr lang="es-ES" dirty="0"/>
              <a:t> les está afectando como </a:t>
            </a:r>
            <a:r>
              <a:rPr lang="es-ES" b="1" dirty="0"/>
              <a:t>consecuencia social.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3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1821" y="181938"/>
            <a:ext cx="10798460" cy="618401"/>
          </a:xfrm>
        </p:spPr>
        <p:txBody>
          <a:bodyPr/>
          <a:lstStyle/>
          <a:p>
            <a:r>
              <a:rPr lang="es-ES"/>
              <a:t>¿Quienes han contribuido en este proyecto?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0280" y="1009407"/>
            <a:ext cx="3785009" cy="4752000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accent6"/>
                </a:solidFill>
              </a:rPr>
              <a:t>Integrantes &amp; Voluntarios de </a:t>
            </a:r>
            <a:r>
              <a:rPr lang="es-ES" b="1" err="1">
                <a:solidFill>
                  <a:schemeClr val="accent6"/>
                </a:solidFill>
              </a:rPr>
              <a:t>DataForGood</a:t>
            </a:r>
            <a:r>
              <a:rPr lang="es-ES" b="1">
                <a:solidFill>
                  <a:schemeClr val="accent6"/>
                </a:solidFill>
              </a:rPr>
              <a:t> Barcelona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23</a:t>
            </a:fld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 bwMode="gray">
          <a:xfrm>
            <a:off x="7586089" y="1010623"/>
            <a:ext cx="3785009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b="1">
                <a:solidFill>
                  <a:schemeClr val="accent6"/>
                </a:solidFill>
              </a:rPr>
              <a:t>Miembros de la Fundación </a:t>
            </a:r>
            <a:r>
              <a:rPr lang="es-ES" b="1" err="1">
                <a:solidFill>
                  <a:schemeClr val="accent6"/>
                </a:solidFill>
              </a:rPr>
              <a:t>Integramenet</a:t>
            </a:r>
            <a:endParaRPr lang="es-ES" b="1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1126735" y="1859431"/>
            <a:ext cx="1821764" cy="293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 b="1" err="1">
                <a:solidFill>
                  <a:srgbClr val="002060"/>
                </a:solidFill>
              </a:rPr>
              <a:t>Didac</a:t>
            </a:r>
            <a:r>
              <a:rPr lang="es-ES" sz="1400" b="1">
                <a:solidFill>
                  <a:srgbClr val="002060"/>
                </a:solidFill>
              </a:rPr>
              <a:t> </a:t>
            </a:r>
            <a:r>
              <a:rPr lang="es-ES" sz="1400" b="1" err="1">
                <a:solidFill>
                  <a:srgbClr val="002060"/>
                </a:solidFill>
              </a:rPr>
              <a:t>Fortuny</a:t>
            </a:r>
            <a:endParaRPr lang="es-ES" sz="1400" b="1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gray">
          <a:xfrm>
            <a:off x="3311902" y="1865006"/>
            <a:ext cx="1821764" cy="293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 b="1">
                <a:solidFill>
                  <a:srgbClr val="002060"/>
                </a:solidFill>
              </a:rPr>
              <a:t>Laura </a:t>
            </a:r>
            <a:r>
              <a:rPr lang="es-ES" sz="1400" b="1" err="1">
                <a:solidFill>
                  <a:srgbClr val="002060"/>
                </a:solidFill>
              </a:rPr>
              <a:t>Portell</a:t>
            </a:r>
            <a:endParaRPr lang="es-ES" sz="1400" b="1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gray">
          <a:xfrm>
            <a:off x="1109779" y="4218920"/>
            <a:ext cx="1821764" cy="293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 b="1">
                <a:solidFill>
                  <a:srgbClr val="002060"/>
                </a:solidFill>
              </a:rPr>
              <a:t>Victoria </a:t>
            </a:r>
            <a:r>
              <a:rPr lang="es-ES" sz="1400" b="1" err="1">
                <a:solidFill>
                  <a:srgbClr val="002060"/>
                </a:solidFill>
              </a:rPr>
              <a:t>Rebillas</a:t>
            </a:r>
            <a:endParaRPr lang="es-ES" sz="1400" b="1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294946" y="4251791"/>
            <a:ext cx="1821764" cy="293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 b="1">
                <a:solidFill>
                  <a:srgbClr val="002060"/>
                </a:solidFill>
              </a:rPr>
              <a:t>Lorena Méndez</a:t>
            </a:r>
          </a:p>
        </p:txBody>
      </p:sp>
      <p:sp>
        <p:nvSpPr>
          <p:cNvPr id="18" name="TextBox 17"/>
          <p:cNvSpPr txBox="1"/>
          <p:nvPr/>
        </p:nvSpPr>
        <p:spPr bwMode="gray">
          <a:xfrm>
            <a:off x="8956980" y="1859431"/>
            <a:ext cx="1821764" cy="2936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 b="1" err="1">
                <a:solidFill>
                  <a:srgbClr val="002060"/>
                </a:solidFill>
              </a:rPr>
              <a:t>Neus</a:t>
            </a:r>
            <a:r>
              <a:rPr lang="es-ES" sz="1400" b="1">
                <a:solidFill>
                  <a:srgbClr val="002060"/>
                </a:solidFill>
              </a:rPr>
              <a:t> Calleja</a:t>
            </a:r>
          </a:p>
        </p:txBody>
      </p:sp>
      <p:sp>
        <p:nvSpPr>
          <p:cNvPr id="19" name="TextBox 18"/>
          <p:cNvSpPr txBox="1"/>
          <p:nvPr/>
        </p:nvSpPr>
        <p:spPr bwMode="gray">
          <a:xfrm>
            <a:off x="8996020" y="4195756"/>
            <a:ext cx="1821764" cy="2936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s-ES" sz="1400" b="1" dirty="0">
                <a:solidFill>
                  <a:srgbClr val="002060"/>
                </a:solidFill>
              </a:rPr>
              <a:t>Miguel </a:t>
            </a:r>
            <a:r>
              <a:rPr lang="es-ES" sz="1400" b="1" dirty="0" err="1">
                <a:solidFill>
                  <a:srgbClr val="002060"/>
                </a:solidFill>
              </a:rPr>
              <a:t>Guilarte</a:t>
            </a:r>
            <a:r>
              <a:rPr lang="es-ES" sz="1400" b="1" dirty="0">
                <a:solidFill>
                  <a:srgbClr val="002060"/>
                </a:solidFill>
              </a:rPr>
              <a:t> 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grayscl/>
          </a:blip>
          <a:stretch>
            <a:fillRect/>
          </a:stretch>
        </p:blipFill>
        <p:spPr>
          <a:xfrm>
            <a:off x="3283652" y="4479855"/>
            <a:ext cx="1526872" cy="2052073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1082216" y="4479855"/>
            <a:ext cx="1387986" cy="2052073"/>
          </a:xfrm>
          <a:prstGeom prst="ellipse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E967670-4F13-4F5D-A694-270CACE0FC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5572" y="1610236"/>
            <a:ext cx="1265843" cy="12287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FB32366-5CB5-4868-A08D-065F4410F4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20753" y="4816702"/>
            <a:ext cx="2322298" cy="638175"/>
          </a:xfrm>
          <a:prstGeom prst="rect">
            <a:avLst/>
          </a:prstGeom>
        </p:spPr>
      </p:pic>
      <p:sp>
        <p:nvSpPr>
          <p:cNvPr id="22" name="Freeform 19">
            <a:hlinkClick r:id="" action="ppaction://noaction"/>
          </p:cNvPr>
          <p:cNvSpPr>
            <a:spLocks noChangeAspect="1" noEditPoints="1"/>
          </p:cNvSpPr>
          <p:nvPr/>
        </p:nvSpPr>
        <p:spPr bwMode="auto">
          <a:xfrm rot="13680000">
            <a:off x="5401236" y="3538851"/>
            <a:ext cx="1586724" cy="56306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23" name="Freeform 19">
            <a:hlinkClick r:id="" action="ppaction://noaction"/>
          </p:cNvPr>
          <p:cNvSpPr>
            <a:spLocks noChangeAspect="1" noEditPoints="1"/>
          </p:cNvSpPr>
          <p:nvPr/>
        </p:nvSpPr>
        <p:spPr bwMode="auto">
          <a:xfrm rot="2760000">
            <a:off x="6145377" y="3554511"/>
            <a:ext cx="1586724" cy="56306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rgbClr val="0091DF"/>
          </a:solidFill>
          <a:ln>
            <a:solidFill>
              <a:srgbClr val="0091D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1109779" y="2239085"/>
            <a:ext cx="1308392" cy="1821477"/>
          </a:xfrm>
          <a:prstGeom prst="ellipse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C941C10-75D2-41B2-B100-BECF0F1985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10758" y="2241920"/>
            <a:ext cx="1392362" cy="1867116"/>
          </a:xfrm>
          <a:prstGeom prst="ellipse">
            <a:avLst/>
          </a:prstGeom>
        </p:spPr>
      </p:pic>
      <p:pic>
        <p:nvPicPr>
          <p:cNvPr id="13" name="Picture 23">
            <a:extLst>
              <a:ext uri="{FF2B5EF4-FFF2-40B4-BE49-F238E27FC236}">
                <a16:creationId xmlns:a16="http://schemas.microsoft.com/office/drawing/2014/main" id="{20E69D19-926D-4EA3-83F2-A7063DBAA401}"/>
              </a:ext>
            </a:extLst>
          </p:cNvPr>
          <p:cNvPicPr>
            <a:picLocks noChangeAspect="1"/>
          </p:cNvPicPr>
          <p:nvPr/>
        </p:nvPicPr>
        <p:blipFill>
          <a:blip r:embed="rId14">
            <a:grayscl/>
          </a:blip>
          <a:stretch>
            <a:fillRect/>
          </a:stretch>
        </p:blipFill>
        <p:spPr>
          <a:xfrm>
            <a:off x="8741009" y="2095378"/>
            <a:ext cx="1646058" cy="2082425"/>
          </a:xfrm>
          <a:prstGeom prst="ellipse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95681086-7EF2-47D2-A277-08DB2F40F904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8902850" y="4507357"/>
            <a:ext cx="1484217" cy="202457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4525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9" y="450966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24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48328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itel 5"/>
          <p:cNvSpPr txBox="1">
            <a:spLocks/>
          </p:cNvSpPr>
          <p:nvPr/>
        </p:nvSpPr>
        <p:spPr bwMode="blackGray">
          <a:xfrm>
            <a:off x="709560" y="2424948"/>
            <a:ext cx="3620357" cy="144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>
                <a:solidFill>
                  <a:schemeClr val="tx2"/>
                </a:solidFill>
              </a:rPr>
              <a:t>¡Gracias!</a:t>
            </a:r>
            <a:endParaRPr lang="en-US" sz="4400" dirty="0">
              <a:solidFill>
                <a:schemeClr val="tx2"/>
              </a:solidFill>
            </a:endParaRPr>
          </a:p>
        </p:txBody>
      </p:sp>
      <p:pic>
        <p:nvPicPr>
          <p:cNvPr id="10" name="Picture Placeholder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378"/>
          <a:stretch>
            <a:fillRect/>
          </a:stretch>
        </p:blipFill>
        <p:spPr bwMode="gray">
          <a:xfrm>
            <a:off x="4433455" y="0"/>
            <a:ext cx="7756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2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Colaboración con </a:t>
            </a:r>
            <a:r>
              <a:rPr lang="es-ES" err="1"/>
              <a:t>Integramenet</a:t>
            </a:r>
            <a:endParaRPr lang="es-E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80281" y="1606007"/>
            <a:ext cx="10535983" cy="4752000"/>
          </a:xfrm>
        </p:spPr>
        <p:txBody>
          <a:bodyPr/>
          <a:lstStyle/>
          <a:p>
            <a:pPr algn="just"/>
            <a:r>
              <a:rPr lang="es-ES" b="1">
                <a:solidFill>
                  <a:schemeClr val="accent6"/>
                </a:solidFill>
              </a:rPr>
              <a:t>¿Qué es </a:t>
            </a:r>
            <a:r>
              <a:rPr lang="es-ES" b="1" err="1">
                <a:solidFill>
                  <a:schemeClr val="accent6"/>
                </a:solidFill>
              </a:rPr>
              <a:t>Integramenet</a:t>
            </a:r>
            <a:r>
              <a:rPr lang="es-ES" b="1">
                <a:solidFill>
                  <a:schemeClr val="accent6"/>
                </a:solidFill>
              </a:rPr>
              <a:t>?</a:t>
            </a:r>
          </a:p>
          <a:p>
            <a:pPr algn="just"/>
            <a:r>
              <a:rPr lang="es-ES" err="1">
                <a:solidFill>
                  <a:srgbClr val="10384F"/>
                </a:solidFill>
              </a:rPr>
              <a:t>Integramenet</a:t>
            </a:r>
            <a:r>
              <a:rPr lang="es-ES">
                <a:solidFill>
                  <a:srgbClr val="10384F"/>
                </a:solidFill>
              </a:rPr>
              <a:t> es una fundación privada que tiene como finalidad primera la acogida, la orientación y la integración de las personas con riesgo de exclusión social, favoreciendo el intercambio de conocimientos y experiencias entre las personas.</a:t>
            </a:r>
          </a:p>
          <a:p>
            <a:pPr algn="just"/>
            <a:r>
              <a:rPr lang="es-ES" b="1">
                <a:solidFill>
                  <a:schemeClr val="accent6"/>
                </a:solidFill>
              </a:rPr>
              <a:t>¿Cómo nace la colaboración?</a:t>
            </a:r>
          </a:p>
          <a:p>
            <a:pPr algn="just"/>
            <a:endParaRPr lang="es-ES">
              <a:solidFill>
                <a:srgbClr val="10384F"/>
              </a:solidFill>
            </a:endParaRPr>
          </a:p>
          <a:p>
            <a:pPr algn="just"/>
            <a:endParaRPr lang="es-ES">
              <a:solidFill>
                <a:srgbClr val="10384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21" name="Text Placeholder 17"/>
          <p:cNvSpPr txBox="1">
            <a:spLocks/>
          </p:cNvSpPr>
          <p:nvPr/>
        </p:nvSpPr>
        <p:spPr bwMode="gray">
          <a:xfrm>
            <a:off x="5529117" y="4564667"/>
            <a:ext cx="2202798" cy="900000"/>
          </a:xfrm>
          <a:prstGeom prst="chevron">
            <a:avLst>
              <a:gd name="adj" fmla="val 37645"/>
            </a:avLst>
          </a:prstGeom>
          <a:solidFill>
            <a:srgbClr val="0091DF"/>
          </a:soli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Análisis y Reflexiones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 bwMode="gray">
          <a:xfrm>
            <a:off x="3651508" y="4564667"/>
            <a:ext cx="2142965" cy="900000"/>
          </a:xfrm>
          <a:prstGeom prst="chevron">
            <a:avLst>
              <a:gd name="adj" fmla="val 37645"/>
            </a:avLst>
          </a:prstGeom>
          <a:solidFill>
            <a:schemeClr val="accent3"/>
          </a:soli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Crisis Social</a:t>
            </a:r>
          </a:p>
        </p:txBody>
      </p:sp>
      <p:sp>
        <p:nvSpPr>
          <p:cNvPr id="23" name="Text Placeholder 17"/>
          <p:cNvSpPr txBox="1">
            <a:spLocks/>
          </p:cNvSpPr>
          <p:nvPr/>
        </p:nvSpPr>
        <p:spPr bwMode="gray">
          <a:xfrm>
            <a:off x="1629878" y="4564667"/>
            <a:ext cx="2263515" cy="900000"/>
          </a:xfrm>
          <a:prstGeom prst="homePlate">
            <a:avLst>
              <a:gd name="adj" fmla="val 38539"/>
            </a:avLst>
          </a:prstGeom>
          <a:solidFill>
            <a:schemeClr val="accent6"/>
          </a:soli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Llegada del COVID-19</a:t>
            </a:r>
          </a:p>
        </p:txBody>
      </p:sp>
      <p:sp>
        <p:nvSpPr>
          <p:cNvPr id="24" name="Text Placeholder 17"/>
          <p:cNvSpPr txBox="1">
            <a:spLocks/>
          </p:cNvSpPr>
          <p:nvPr/>
        </p:nvSpPr>
        <p:spPr bwMode="gray">
          <a:xfrm>
            <a:off x="7466409" y="4564667"/>
            <a:ext cx="2094306" cy="900000"/>
          </a:xfrm>
          <a:prstGeom prst="chevron">
            <a:avLst>
              <a:gd name="adj" fmla="val 37645"/>
            </a:avLst>
          </a:prstGeom>
          <a:solidFill>
            <a:srgbClr val="74C713"/>
          </a:solidFill>
          <a:ln w="50800">
            <a:noFill/>
          </a:ln>
        </p:spPr>
        <p:txBody>
          <a:bodyPr lIns="108000" tIns="72000" rIns="108000" bIns="72000" anchor="ctr"/>
          <a:lstStyle>
            <a:lvl1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1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6BC200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1221456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10000"/>
              <a:buFont typeface="Arial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Colaboración de </a:t>
            </a:r>
            <a:r>
              <a:rPr lang="es-ES" err="1"/>
              <a:t>Integramenet</a:t>
            </a:r>
            <a:r>
              <a:rPr lang="es-ES"/>
              <a:t> &amp; </a:t>
            </a:r>
            <a:r>
              <a:rPr lang="es-ES" err="1"/>
              <a:t>DataForGood</a:t>
            </a:r>
            <a:endParaRPr lang="es-E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gray">
          <a:xfrm flipV="1">
            <a:off x="1672891" y="3624674"/>
            <a:ext cx="0" cy="939992"/>
          </a:xfrm>
          <a:prstGeom prst="line">
            <a:avLst/>
          </a:prstGeom>
          <a:noFill/>
          <a:ln w="6350">
            <a:solidFill>
              <a:schemeClr val="tx1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gray">
          <a:xfrm flipV="1">
            <a:off x="5636800" y="3624675"/>
            <a:ext cx="0" cy="939992"/>
          </a:xfrm>
          <a:prstGeom prst="line">
            <a:avLst/>
          </a:prstGeom>
          <a:noFill/>
          <a:ln w="6350">
            <a:solidFill>
              <a:schemeClr val="tx1"/>
            </a:solidFill>
            <a:prstDash val="solid"/>
            <a:round/>
            <a:headEnd type="oval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gray">
          <a:xfrm flipV="1">
            <a:off x="3786988" y="5464667"/>
            <a:ext cx="0" cy="996217"/>
          </a:xfrm>
          <a:prstGeom prst="line">
            <a:avLst/>
          </a:prstGeom>
          <a:noFill/>
          <a:ln w="6350">
            <a:solidFill>
              <a:schemeClr val="tx1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gray">
          <a:xfrm flipV="1">
            <a:off x="7579735" y="5464667"/>
            <a:ext cx="0" cy="996217"/>
          </a:xfrm>
          <a:prstGeom prst="line">
            <a:avLst/>
          </a:prstGeom>
          <a:noFill/>
          <a:ln w="6350">
            <a:solidFill>
              <a:schemeClr val="tx1"/>
            </a:solidFill>
            <a:prstDash val="solid"/>
            <a:round/>
            <a:headEnd/>
            <a:tailEnd type="oval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 bwMode="gray">
          <a:xfrm>
            <a:off x="1733908" y="3711906"/>
            <a:ext cx="3234907" cy="817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>
                <a:solidFill>
                  <a:srgbClr val="002060"/>
                </a:solidFill>
              </a:rPr>
              <a:t>El coronavirus llega a España, provocando una inminente crisis sanitaria y económica. </a:t>
            </a:r>
          </a:p>
        </p:txBody>
      </p:sp>
      <p:sp>
        <p:nvSpPr>
          <p:cNvPr id="29" name="TextBox 28"/>
          <p:cNvSpPr txBox="1"/>
          <p:nvPr/>
        </p:nvSpPr>
        <p:spPr bwMode="gray">
          <a:xfrm>
            <a:off x="3885351" y="5554131"/>
            <a:ext cx="2587925" cy="817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>
                <a:solidFill>
                  <a:srgbClr val="002060"/>
                </a:solidFill>
              </a:rPr>
              <a:t>A raíz del coronavirus se desata una crisis social, la cual afecta al colectivo de personas tratados por </a:t>
            </a:r>
            <a:r>
              <a:rPr lang="es-ES" sz="1400" err="1">
                <a:solidFill>
                  <a:srgbClr val="002060"/>
                </a:solidFill>
              </a:rPr>
              <a:t>Integramenet</a:t>
            </a:r>
            <a:r>
              <a:rPr lang="es-ES" sz="140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0" name="TextBox 29"/>
          <p:cNvSpPr txBox="1"/>
          <p:nvPr/>
        </p:nvSpPr>
        <p:spPr bwMode="gray">
          <a:xfrm>
            <a:off x="5715463" y="3706023"/>
            <a:ext cx="3488921" cy="817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>
                <a:solidFill>
                  <a:srgbClr val="002060"/>
                </a:solidFill>
              </a:rPr>
              <a:t>Necesidad de analizar el impacto del COVID-19 a los usuarios de </a:t>
            </a:r>
            <a:r>
              <a:rPr lang="es-ES" sz="1400" err="1">
                <a:solidFill>
                  <a:srgbClr val="002060"/>
                </a:solidFill>
              </a:rPr>
              <a:t>Integramenet</a:t>
            </a:r>
            <a:r>
              <a:rPr lang="es-ES" sz="1400">
                <a:solidFill>
                  <a:srgbClr val="002060"/>
                </a:solidFill>
              </a:rPr>
              <a:t> para establecer las acciones a tomar en el futuro. </a:t>
            </a:r>
          </a:p>
        </p:txBody>
      </p:sp>
      <p:sp>
        <p:nvSpPr>
          <p:cNvPr id="31" name="TextBox 30"/>
          <p:cNvSpPr txBox="1"/>
          <p:nvPr/>
        </p:nvSpPr>
        <p:spPr bwMode="gray">
          <a:xfrm>
            <a:off x="7710904" y="5554131"/>
            <a:ext cx="2587925" cy="817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400" err="1">
                <a:solidFill>
                  <a:srgbClr val="002060"/>
                </a:solidFill>
              </a:rPr>
              <a:t>Integramenet</a:t>
            </a:r>
            <a:r>
              <a:rPr lang="es-ES" sz="1400">
                <a:solidFill>
                  <a:srgbClr val="002060"/>
                </a:solidFill>
              </a:rPr>
              <a:t> solicita la ayuda de </a:t>
            </a:r>
            <a:r>
              <a:rPr lang="es-ES" sz="1400" err="1">
                <a:solidFill>
                  <a:srgbClr val="002060"/>
                </a:solidFill>
              </a:rPr>
              <a:t>DataForGood</a:t>
            </a:r>
            <a:r>
              <a:rPr lang="es-ES" sz="1400">
                <a:solidFill>
                  <a:srgbClr val="002060"/>
                </a:solidFill>
              </a:rPr>
              <a:t> para analizar el </a:t>
            </a:r>
            <a:r>
              <a:rPr lang="es-ES" sz="1400" err="1">
                <a:solidFill>
                  <a:srgbClr val="002060"/>
                </a:solidFill>
              </a:rPr>
              <a:t>impaco</a:t>
            </a:r>
            <a:r>
              <a:rPr lang="es-ES" sz="1400">
                <a:solidFill>
                  <a:srgbClr val="002060"/>
                </a:solidFill>
              </a:rPr>
              <a:t> de la crisis social del COVID19.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Introducción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Presentación del proyecto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97240" y="1562053"/>
            <a:ext cx="10800000" cy="194856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600">
                <a:solidFill>
                  <a:srgbClr val="004422"/>
                </a:solidFill>
              </a:rPr>
              <a:t>A causa de la crisis sanitaria generada por el coronavirus, surgen nuevas necesidades sociales en la fundación </a:t>
            </a:r>
            <a:r>
              <a:rPr lang="es-AR" sz="1600" err="1">
                <a:solidFill>
                  <a:srgbClr val="004422"/>
                </a:solidFill>
              </a:rPr>
              <a:t>Integramenet</a:t>
            </a:r>
            <a:r>
              <a:rPr lang="es-AR" sz="1600">
                <a:solidFill>
                  <a:srgbClr val="004422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600">
                <a:solidFill>
                  <a:srgbClr val="004422"/>
                </a:solidFill>
              </a:rPr>
              <a:t>Los trabajadores de la fundación, los cuáles son limitados, han realizado un seguimiento telefónico a todas las personas vinculadas al servicio de ocupación laboral.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>
                <a:solidFill>
                  <a:srgbClr val="004422"/>
                </a:solidFill>
              </a:rPr>
              <a:t>Realización de un estudio sobre la situación del colectivo analizado tras los efectos económicos y sanitarios ocasionados por el coronavirus, aplicando metodologías de analítica en el tratamiento de los datos.</a:t>
            </a:r>
          </a:p>
          <a:p>
            <a:endParaRPr lang="es-E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4" name="Flowchart: Data 3"/>
          <p:cNvSpPr/>
          <p:nvPr/>
        </p:nvSpPr>
        <p:spPr bwMode="gray">
          <a:xfrm>
            <a:off x="833638" y="4238168"/>
            <a:ext cx="3453689" cy="1949399"/>
          </a:xfrm>
          <a:prstGeom prst="flowChartInputOut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/>
              <a:t>Análisis</a:t>
            </a:r>
            <a:endParaRPr lang="es-ES" b="1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</p:txBody>
      </p:sp>
      <p:sp>
        <p:nvSpPr>
          <p:cNvPr id="9" name="Flowchart: Data 8"/>
          <p:cNvSpPr/>
          <p:nvPr/>
        </p:nvSpPr>
        <p:spPr bwMode="gray">
          <a:xfrm>
            <a:off x="7996686" y="4238166"/>
            <a:ext cx="3533118" cy="1949399"/>
          </a:xfrm>
          <a:prstGeom prst="flowChartInputOutp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/>
              <a:t>Beneficios</a:t>
            </a:r>
            <a:endParaRPr lang="es-ES" b="1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</p:txBody>
      </p:sp>
      <p:sp>
        <p:nvSpPr>
          <p:cNvPr id="10" name="Flowchart: Data 9"/>
          <p:cNvSpPr/>
          <p:nvPr/>
        </p:nvSpPr>
        <p:spPr bwMode="gray">
          <a:xfrm>
            <a:off x="4200245" y="4238167"/>
            <a:ext cx="3962952" cy="1949399"/>
          </a:xfrm>
          <a:prstGeom prst="flowChartInputOutput">
            <a:avLst/>
          </a:prstGeom>
          <a:solidFill>
            <a:srgbClr val="00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/>
              <a:t>Objetivos</a:t>
            </a:r>
            <a:endParaRPr lang="es-ES" b="1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  <a:p>
            <a:pPr algn="ctr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4</a:t>
            </a:fld>
            <a:endParaRPr lang="en-US"/>
          </a:p>
        </p:txBody>
      </p:sp>
      <p:sp>
        <p:nvSpPr>
          <p:cNvPr id="20" name="Oval 19"/>
          <p:cNvSpPr/>
          <p:nvPr/>
        </p:nvSpPr>
        <p:spPr bwMode="gray">
          <a:xfrm>
            <a:off x="5912375" y="3842767"/>
            <a:ext cx="738596" cy="629729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4" name="Gruppieren 235">
            <a:extLst>
              <a:ext uri="{FF2B5EF4-FFF2-40B4-BE49-F238E27FC236}">
                <a16:creationId xmlns:a16="http://schemas.microsoft.com/office/drawing/2014/main" id="{78119610-202B-4EA9-9DCE-A5D3264E439F}"/>
              </a:ext>
            </a:extLst>
          </p:cNvPr>
          <p:cNvGrpSpPr/>
          <p:nvPr/>
        </p:nvGrpSpPr>
        <p:grpSpPr bwMode="gray">
          <a:xfrm>
            <a:off x="6103088" y="3940982"/>
            <a:ext cx="404164" cy="398426"/>
            <a:chOff x="-11750675" y="1512888"/>
            <a:chExt cx="782638" cy="771525"/>
          </a:xfrm>
          <a:solidFill>
            <a:schemeClr val="accent3"/>
          </a:solidFill>
        </p:grpSpPr>
        <p:sp>
          <p:nvSpPr>
            <p:cNvPr id="25" name="Freeform 109">
              <a:extLst>
                <a:ext uri="{FF2B5EF4-FFF2-40B4-BE49-F238E27FC236}">
                  <a16:creationId xmlns:a16="http://schemas.microsoft.com/office/drawing/2014/main" id="{0BD6A8B9-C79D-4E64-99B9-B11C9B3612E8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607800" y="1755775"/>
              <a:ext cx="385763" cy="385763"/>
            </a:xfrm>
            <a:custGeom>
              <a:avLst/>
              <a:gdLst>
                <a:gd name="T0" fmla="*/ 190 w 210"/>
                <a:gd name="T1" fmla="*/ 102 h 210"/>
                <a:gd name="T2" fmla="*/ 189 w 210"/>
                <a:gd name="T3" fmla="*/ 103 h 210"/>
                <a:gd name="T4" fmla="*/ 167 w 210"/>
                <a:gd name="T5" fmla="*/ 121 h 210"/>
                <a:gd name="T6" fmla="*/ 105 w 210"/>
                <a:gd name="T7" fmla="*/ 169 h 210"/>
                <a:gd name="T8" fmla="*/ 41 w 210"/>
                <a:gd name="T9" fmla="*/ 105 h 210"/>
                <a:gd name="T10" fmla="*/ 102 w 210"/>
                <a:gd name="T11" fmla="*/ 42 h 210"/>
                <a:gd name="T12" fmla="*/ 114 w 210"/>
                <a:gd name="T13" fmla="*/ 28 h 210"/>
                <a:gd name="T14" fmla="*/ 115 w 210"/>
                <a:gd name="T15" fmla="*/ 27 h 210"/>
                <a:gd name="T16" fmla="*/ 136 w 210"/>
                <a:gd name="T17" fmla="*/ 7 h 210"/>
                <a:gd name="T18" fmla="*/ 137 w 210"/>
                <a:gd name="T19" fmla="*/ 6 h 210"/>
                <a:gd name="T20" fmla="*/ 137 w 210"/>
                <a:gd name="T21" fmla="*/ 5 h 210"/>
                <a:gd name="T22" fmla="*/ 105 w 210"/>
                <a:gd name="T23" fmla="*/ 0 h 210"/>
                <a:gd name="T24" fmla="*/ 0 w 210"/>
                <a:gd name="T25" fmla="*/ 106 h 210"/>
                <a:gd name="T26" fmla="*/ 105 w 210"/>
                <a:gd name="T27" fmla="*/ 210 h 210"/>
                <a:gd name="T28" fmla="*/ 210 w 210"/>
                <a:gd name="T29" fmla="*/ 105 h 210"/>
                <a:gd name="T30" fmla="*/ 208 w 210"/>
                <a:gd name="T31" fmla="*/ 84 h 210"/>
                <a:gd name="T32" fmla="*/ 190 w 210"/>
                <a:gd name="T33" fmla="*/ 10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0" h="210">
                  <a:moveTo>
                    <a:pt x="190" y="102"/>
                  </a:moveTo>
                  <a:cubicBezTo>
                    <a:pt x="189" y="103"/>
                    <a:pt x="189" y="103"/>
                    <a:pt x="189" y="103"/>
                  </a:cubicBezTo>
                  <a:cubicBezTo>
                    <a:pt x="182" y="110"/>
                    <a:pt x="174" y="116"/>
                    <a:pt x="167" y="121"/>
                  </a:cubicBezTo>
                  <a:cubicBezTo>
                    <a:pt x="160" y="149"/>
                    <a:pt x="135" y="169"/>
                    <a:pt x="105" y="169"/>
                  </a:cubicBezTo>
                  <a:cubicBezTo>
                    <a:pt x="70" y="169"/>
                    <a:pt x="41" y="141"/>
                    <a:pt x="41" y="105"/>
                  </a:cubicBezTo>
                  <a:cubicBezTo>
                    <a:pt x="41" y="71"/>
                    <a:pt x="68" y="43"/>
                    <a:pt x="102" y="42"/>
                  </a:cubicBezTo>
                  <a:cubicBezTo>
                    <a:pt x="105" y="37"/>
                    <a:pt x="109" y="32"/>
                    <a:pt x="114" y="28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36" y="7"/>
                    <a:pt x="136" y="7"/>
                    <a:pt x="136" y="7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37" y="6"/>
                    <a:pt x="137" y="6"/>
                    <a:pt x="137" y="5"/>
                  </a:cubicBezTo>
                  <a:cubicBezTo>
                    <a:pt x="127" y="2"/>
                    <a:pt x="116" y="0"/>
                    <a:pt x="105" y="0"/>
                  </a:cubicBezTo>
                  <a:cubicBezTo>
                    <a:pt x="47" y="0"/>
                    <a:pt x="0" y="48"/>
                    <a:pt x="0" y="106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163" y="210"/>
                    <a:pt x="210" y="163"/>
                    <a:pt x="210" y="105"/>
                  </a:cubicBezTo>
                  <a:cubicBezTo>
                    <a:pt x="210" y="98"/>
                    <a:pt x="209" y="90"/>
                    <a:pt x="208" y="84"/>
                  </a:cubicBezTo>
                  <a:lnTo>
                    <a:pt x="1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0">
              <a:extLst>
                <a:ext uri="{FF2B5EF4-FFF2-40B4-BE49-F238E27FC236}">
                  <a16:creationId xmlns:a16="http://schemas.microsoft.com/office/drawing/2014/main" id="{743ED64C-1B8C-4F3F-A4A8-ECDFD5A749D9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50675" y="1612900"/>
              <a:ext cx="671513" cy="671513"/>
            </a:xfrm>
            <a:custGeom>
              <a:avLst/>
              <a:gdLst>
                <a:gd name="T0" fmla="*/ 329 w 366"/>
                <a:gd name="T1" fmla="*/ 95 h 366"/>
                <a:gd name="T2" fmla="*/ 314 w 366"/>
                <a:gd name="T3" fmla="*/ 123 h 366"/>
                <a:gd name="T4" fmla="*/ 327 w 366"/>
                <a:gd name="T5" fmla="*/ 183 h 366"/>
                <a:gd name="T6" fmla="*/ 184 w 366"/>
                <a:gd name="T7" fmla="*/ 327 h 366"/>
                <a:gd name="T8" fmla="*/ 39 w 366"/>
                <a:gd name="T9" fmla="*/ 184 h 366"/>
                <a:gd name="T10" fmla="*/ 183 w 366"/>
                <a:gd name="T11" fmla="*/ 39 h 366"/>
                <a:gd name="T12" fmla="*/ 252 w 366"/>
                <a:gd name="T13" fmla="*/ 57 h 366"/>
                <a:gd name="T14" fmla="*/ 278 w 366"/>
                <a:gd name="T15" fmla="*/ 44 h 366"/>
                <a:gd name="T16" fmla="*/ 276 w 366"/>
                <a:gd name="T17" fmla="*/ 26 h 366"/>
                <a:gd name="T18" fmla="*/ 183 w 366"/>
                <a:gd name="T19" fmla="*/ 0 h 366"/>
                <a:gd name="T20" fmla="*/ 0 w 366"/>
                <a:gd name="T21" fmla="*/ 184 h 366"/>
                <a:gd name="T22" fmla="*/ 184 w 366"/>
                <a:gd name="T23" fmla="*/ 366 h 366"/>
                <a:gd name="T24" fmla="*/ 366 w 366"/>
                <a:gd name="T25" fmla="*/ 183 h 366"/>
                <a:gd name="T26" fmla="*/ 344 w 366"/>
                <a:gd name="T27" fmla="*/ 97 h 366"/>
                <a:gd name="T28" fmla="*/ 329 w 366"/>
                <a:gd name="T29" fmla="*/ 9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6" h="366">
                  <a:moveTo>
                    <a:pt x="329" y="95"/>
                  </a:moveTo>
                  <a:cubicBezTo>
                    <a:pt x="325" y="104"/>
                    <a:pt x="320" y="114"/>
                    <a:pt x="314" y="123"/>
                  </a:cubicBezTo>
                  <a:cubicBezTo>
                    <a:pt x="322" y="141"/>
                    <a:pt x="327" y="162"/>
                    <a:pt x="327" y="183"/>
                  </a:cubicBezTo>
                  <a:cubicBezTo>
                    <a:pt x="327" y="262"/>
                    <a:pt x="263" y="327"/>
                    <a:pt x="184" y="327"/>
                  </a:cubicBezTo>
                  <a:cubicBezTo>
                    <a:pt x="104" y="328"/>
                    <a:pt x="39" y="263"/>
                    <a:pt x="39" y="184"/>
                  </a:cubicBezTo>
                  <a:cubicBezTo>
                    <a:pt x="39" y="104"/>
                    <a:pt x="103" y="39"/>
                    <a:pt x="183" y="39"/>
                  </a:cubicBezTo>
                  <a:cubicBezTo>
                    <a:pt x="208" y="39"/>
                    <a:pt x="232" y="45"/>
                    <a:pt x="252" y="57"/>
                  </a:cubicBezTo>
                  <a:cubicBezTo>
                    <a:pt x="261" y="52"/>
                    <a:pt x="269" y="47"/>
                    <a:pt x="278" y="44"/>
                  </a:cubicBezTo>
                  <a:cubicBezTo>
                    <a:pt x="276" y="26"/>
                    <a:pt x="276" y="26"/>
                    <a:pt x="276" y="26"/>
                  </a:cubicBezTo>
                  <a:cubicBezTo>
                    <a:pt x="249" y="9"/>
                    <a:pt x="217" y="0"/>
                    <a:pt x="183" y="0"/>
                  </a:cubicBezTo>
                  <a:cubicBezTo>
                    <a:pt x="82" y="1"/>
                    <a:pt x="0" y="83"/>
                    <a:pt x="0" y="184"/>
                  </a:cubicBezTo>
                  <a:cubicBezTo>
                    <a:pt x="1" y="285"/>
                    <a:pt x="83" y="366"/>
                    <a:pt x="184" y="366"/>
                  </a:cubicBezTo>
                  <a:cubicBezTo>
                    <a:pt x="285" y="366"/>
                    <a:pt x="366" y="284"/>
                    <a:pt x="366" y="183"/>
                  </a:cubicBezTo>
                  <a:cubicBezTo>
                    <a:pt x="366" y="152"/>
                    <a:pt x="358" y="122"/>
                    <a:pt x="344" y="97"/>
                  </a:cubicBezTo>
                  <a:lnTo>
                    <a:pt x="329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BEA3DB51-05C1-4411-A0F4-C503E1E57F98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445875" y="1512888"/>
              <a:ext cx="477838" cy="481013"/>
            </a:xfrm>
            <a:custGeom>
              <a:avLst/>
              <a:gdLst>
                <a:gd name="T0" fmla="*/ 261 w 261"/>
                <a:gd name="T1" fmla="*/ 72 h 262"/>
                <a:gd name="T2" fmla="*/ 257 w 261"/>
                <a:gd name="T3" fmla="*/ 69 h 262"/>
                <a:gd name="T4" fmla="*/ 210 w 261"/>
                <a:gd name="T5" fmla="*/ 64 h 262"/>
                <a:gd name="T6" fmla="*/ 227 w 261"/>
                <a:gd name="T7" fmla="*/ 39 h 262"/>
                <a:gd name="T8" fmla="*/ 227 w 261"/>
                <a:gd name="T9" fmla="*/ 34 h 262"/>
                <a:gd name="T10" fmla="*/ 222 w 261"/>
                <a:gd name="T11" fmla="*/ 34 h 262"/>
                <a:gd name="T12" fmla="*/ 198 w 261"/>
                <a:gd name="T13" fmla="*/ 52 h 262"/>
                <a:gd name="T14" fmla="*/ 193 w 261"/>
                <a:gd name="T15" fmla="*/ 4 h 262"/>
                <a:gd name="T16" fmla="*/ 190 w 261"/>
                <a:gd name="T17" fmla="*/ 1 h 262"/>
                <a:gd name="T18" fmla="*/ 186 w 261"/>
                <a:gd name="T19" fmla="*/ 2 h 262"/>
                <a:gd name="T20" fmla="*/ 133 w 261"/>
                <a:gd name="T21" fmla="*/ 55 h 262"/>
                <a:gd name="T22" fmla="*/ 132 w 261"/>
                <a:gd name="T23" fmla="*/ 58 h 262"/>
                <a:gd name="T24" fmla="*/ 137 w 261"/>
                <a:gd name="T25" fmla="*/ 106 h 262"/>
                <a:gd name="T26" fmla="*/ 138 w 261"/>
                <a:gd name="T27" fmla="*/ 109 h 262"/>
                <a:gd name="T28" fmla="*/ 140 w 261"/>
                <a:gd name="T29" fmla="*/ 110 h 262"/>
                <a:gd name="T30" fmla="*/ 144 w 261"/>
                <a:gd name="T31" fmla="*/ 109 h 262"/>
                <a:gd name="T32" fmla="*/ 143 w 261"/>
                <a:gd name="T33" fmla="*/ 110 h 262"/>
                <a:gd name="T34" fmla="*/ 138 w 261"/>
                <a:gd name="T35" fmla="*/ 115 h 262"/>
                <a:gd name="T36" fmla="*/ 64 w 261"/>
                <a:gd name="T37" fmla="*/ 157 h 262"/>
                <a:gd name="T38" fmla="*/ 43 w 261"/>
                <a:gd name="T39" fmla="*/ 177 h 262"/>
                <a:gd name="T40" fmla="*/ 15 w 261"/>
                <a:gd name="T41" fmla="*/ 231 h 262"/>
                <a:gd name="T42" fmla="*/ 0 w 261"/>
                <a:gd name="T43" fmla="*/ 256 h 262"/>
                <a:gd name="T44" fmla="*/ 0 w 261"/>
                <a:gd name="T45" fmla="*/ 256 h 262"/>
                <a:gd name="T46" fmla="*/ 0 w 261"/>
                <a:gd name="T47" fmla="*/ 256 h 262"/>
                <a:gd name="T48" fmla="*/ 0 w 261"/>
                <a:gd name="T49" fmla="*/ 256 h 262"/>
                <a:gd name="T50" fmla="*/ 0 w 261"/>
                <a:gd name="T51" fmla="*/ 256 h 262"/>
                <a:gd name="T52" fmla="*/ 0 w 261"/>
                <a:gd name="T53" fmla="*/ 256 h 262"/>
                <a:gd name="T54" fmla="*/ 0 w 261"/>
                <a:gd name="T55" fmla="*/ 256 h 262"/>
                <a:gd name="T56" fmla="*/ 0 w 261"/>
                <a:gd name="T57" fmla="*/ 257 h 262"/>
                <a:gd name="T58" fmla="*/ 0 w 261"/>
                <a:gd name="T59" fmla="*/ 257 h 262"/>
                <a:gd name="T60" fmla="*/ 1 w 261"/>
                <a:gd name="T61" fmla="*/ 260 h 262"/>
                <a:gd name="T62" fmla="*/ 2 w 261"/>
                <a:gd name="T63" fmla="*/ 260 h 262"/>
                <a:gd name="T64" fmla="*/ 2 w 261"/>
                <a:gd name="T65" fmla="*/ 260 h 262"/>
                <a:gd name="T66" fmla="*/ 5 w 261"/>
                <a:gd name="T67" fmla="*/ 262 h 262"/>
                <a:gd name="T68" fmla="*/ 5 w 261"/>
                <a:gd name="T69" fmla="*/ 262 h 262"/>
                <a:gd name="T70" fmla="*/ 6 w 261"/>
                <a:gd name="T71" fmla="*/ 262 h 262"/>
                <a:gd name="T72" fmla="*/ 6 w 261"/>
                <a:gd name="T73" fmla="*/ 262 h 262"/>
                <a:gd name="T74" fmla="*/ 6 w 261"/>
                <a:gd name="T75" fmla="*/ 262 h 262"/>
                <a:gd name="T76" fmla="*/ 6 w 261"/>
                <a:gd name="T77" fmla="*/ 262 h 262"/>
                <a:gd name="T78" fmla="*/ 6 w 261"/>
                <a:gd name="T79" fmla="*/ 262 h 262"/>
                <a:gd name="T80" fmla="*/ 6 w 261"/>
                <a:gd name="T81" fmla="*/ 262 h 262"/>
                <a:gd name="T82" fmla="*/ 6 w 261"/>
                <a:gd name="T83" fmla="*/ 262 h 262"/>
                <a:gd name="T84" fmla="*/ 31 w 261"/>
                <a:gd name="T85" fmla="*/ 247 h 262"/>
                <a:gd name="T86" fmla="*/ 85 w 261"/>
                <a:gd name="T87" fmla="*/ 219 h 262"/>
                <a:gd name="T88" fmla="*/ 104 w 261"/>
                <a:gd name="T89" fmla="*/ 198 h 262"/>
                <a:gd name="T90" fmla="*/ 147 w 261"/>
                <a:gd name="T91" fmla="*/ 124 h 262"/>
                <a:gd name="T92" fmla="*/ 152 w 261"/>
                <a:gd name="T93" fmla="*/ 119 h 262"/>
                <a:gd name="T94" fmla="*/ 153 w 261"/>
                <a:gd name="T95" fmla="*/ 118 h 262"/>
                <a:gd name="T96" fmla="*/ 152 w 261"/>
                <a:gd name="T97" fmla="*/ 122 h 262"/>
                <a:gd name="T98" fmla="*/ 153 w 261"/>
                <a:gd name="T99" fmla="*/ 124 h 262"/>
                <a:gd name="T100" fmla="*/ 155 w 261"/>
                <a:gd name="T101" fmla="*/ 125 h 262"/>
                <a:gd name="T102" fmla="*/ 204 w 261"/>
                <a:gd name="T103" fmla="*/ 130 h 262"/>
                <a:gd name="T104" fmla="*/ 207 w 261"/>
                <a:gd name="T105" fmla="*/ 129 h 262"/>
                <a:gd name="T106" fmla="*/ 260 w 261"/>
                <a:gd name="T107" fmla="*/ 76 h 262"/>
                <a:gd name="T108" fmla="*/ 261 w 261"/>
                <a:gd name="T109" fmla="*/ 7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1" h="262">
                  <a:moveTo>
                    <a:pt x="261" y="72"/>
                  </a:moveTo>
                  <a:cubicBezTo>
                    <a:pt x="260" y="70"/>
                    <a:pt x="259" y="69"/>
                    <a:pt x="257" y="69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27" y="39"/>
                    <a:pt x="227" y="39"/>
                    <a:pt x="227" y="39"/>
                  </a:cubicBezTo>
                  <a:cubicBezTo>
                    <a:pt x="229" y="38"/>
                    <a:pt x="228" y="35"/>
                    <a:pt x="227" y="34"/>
                  </a:cubicBezTo>
                  <a:cubicBezTo>
                    <a:pt x="225" y="33"/>
                    <a:pt x="223" y="32"/>
                    <a:pt x="222" y="34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193" y="4"/>
                    <a:pt x="193" y="4"/>
                    <a:pt x="193" y="4"/>
                  </a:cubicBezTo>
                  <a:cubicBezTo>
                    <a:pt x="193" y="3"/>
                    <a:pt x="192" y="1"/>
                    <a:pt x="190" y="1"/>
                  </a:cubicBezTo>
                  <a:cubicBezTo>
                    <a:pt x="189" y="0"/>
                    <a:pt x="187" y="1"/>
                    <a:pt x="186" y="2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2" y="56"/>
                    <a:pt x="132" y="57"/>
                    <a:pt x="132" y="58"/>
                  </a:cubicBezTo>
                  <a:cubicBezTo>
                    <a:pt x="137" y="106"/>
                    <a:pt x="137" y="106"/>
                    <a:pt x="137" y="106"/>
                  </a:cubicBezTo>
                  <a:cubicBezTo>
                    <a:pt x="137" y="107"/>
                    <a:pt x="137" y="108"/>
                    <a:pt x="138" y="109"/>
                  </a:cubicBezTo>
                  <a:cubicBezTo>
                    <a:pt x="138" y="109"/>
                    <a:pt x="139" y="110"/>
                    <a:pt x="140" y="110"/>
                  </a:cubicBezTo>
                  <a:cubicBezTo>
                    <a:pt x="141" y="110"/>
                    <a:pt x="143" y="110"/>
                    <a:pt x="144" y="109"/>
                  </a:cubicBezTo>
                  <a:cubicBezTo>
                    <a:pt x="143" y="110"/>
                    <a:pt x="143" y="110"/>
                    <a:pt x="143" y="110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17" y="121"/>
                    <a:pt x="91" y="135"/>
                    <a:pt x="64" y="157"/>
                  </a:cubicBezTo>
                  <a:cubicBezTo>
                    <a:pt x="43" y="177"/>
                    <a:pt x="43" y="177"/>
                    <a:pt x="43" y="177"/>
                  </a:cubicBezTo>
                  <a:cubicBezTo>
                    <a:pt x="24" y="198"/>
                    <a:pt x="14" y="218"/>
                    <a:pt x="15" y="231"/>
                  </a:cubicBezTo>
                  <a:cubicBezTo>
                    <a:pt x="15" y="233"/>
                    <a:pt x="0" y="255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56"/>
                    <a:pt x="0" y="256"/>
                    <a:pt x="0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8"/>
                    <a:pt x="1" y="259"/>
                    <a:pt x="1" y="260"/>
                  </a:cubicBezTo>
                  <a:cubicBezTo>
                    <a:pt x="2" y="260"/>
                    <a:pt x="2" y="260"/>
                    <a:pt x="2" y="260"/>
                  </a:cubicBezTo>
                  <a:cubicBezTo>
                    <a:pt x="2" y="260"/>
                    <a:pt x="2" y="260"/>
                    <a:pt x="2" y="260"/>
                  </a:cubicBezTo>
                  <a:cubicBezTo>
                    <a:pt x="3" y="261"/>
                    <a:pt x="4" y="262"/>
                    <a:pt x="5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2"/>
                    <a:pt x="5" y="262"/>
                    <a:pt x="6" y="26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7" y="262"/>
                    <a:pt x="29" y="247"/>
                    <a:pt x="31" y="247"/>
                  </a:cubicBezTo>
                  <a:cubicBezTo>
                    <a:pt x="44" y="248"/>
                    <a:pt x="64" y="238"/>
                    <a:pt x="85" y="219"/>
                  </a:cubicBezTo>
                  <a:cubicBezTo>
                    <a:pt x="104" y="198"/>
                    <a:pt x="104" y="198"/>
                    <a:pt x="104" y="198"/>
                  </a:cubicBezTo>
                  <a:cubicBezTo>
                    <a:pt x="127" y="171"/>
                    <a:pt x="140" y="145"/>
                    <a:pt x="147" y="124"/>
                  </a:cubicBezTo>
                  <a:cubicBezTo>
                    <a:pt x="152" y="119"/>
                    <a:pt x="152" y="119"/>
                    <a:pt x="152" y="119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52" y="119"/>
                    <a:pt x="151" y="121"/>
                    <a:pt x="152" y="122"/>
                  </a:cubicBezTo>
                  <a:cubicBezTo>
                    <a:pt x="152" y="123"/>
                    <a:pt x="152" y="124"/>
                    <a:pt x="153" y="124"/>
                  </a:cubicBezTo>
                  <a:cubicBezTo>
                    <a:pt x="153" y="125"/>
                    <a:pt x="154" y="125"/>
                    <a:pt x="155" y="125"/>
                  </a:cubicBezTo>
                  <a:cubicBezTo>
                    <a:pt x="204" y="130"/>
                    <a:pt x="204" y="130"/>
                    <a:pt x="204" y="130"/>
                  </a:cubicBezTo>
                  <a:cubicBezTo>
                    <a:pt x="205" y="130"/>
                    <a:pt x="206" y="130"/>
                    <a:pt x="207" y="129"/>
                  </a:cubicBezTo>
                  <a:cubicBezTo>
                    <a:pt x="260" y="76"/>
                    <a:pt x="260" y="76"/>
                    <a:pt x="260" y="76"/>
                  </a:cubicBezTo>
                  <a:cubicBezTo>
                    <a:pt x="261" y="75"/>
                    <a:pt x="261" y="73"/>
                    <a:pt x="261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Oval 27"/>
          <p:cNvSpPr/>
          <p:nvPr/>
        </p:nvSpPr>
        <p:spPr bwMode="gray">
          <a:xfrm>
            <a:off x="2377883" y="3790121"/>
            <a:ext cx="738596" cy="629729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Oval 28"/>
          <p:cNvSpPr/>
          <p:nvPr/>
        </p:nvSpPr>
        <p:spPr bwMode="gray">
          <a:xfrm>
            <a:off x="9667051" y="3842766"/>
            <a:ext cx="738596" cy="629729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30" name="Gruppieren 5"/>
          <p:cNvGrpSpPr/>
          <p:nvPr/>
        </p:nvGrpSpPr>
        <p:grpSpPr bwMode="gray">
          <a:xfrm>
            <a:off x="2617929" y="3861354"/>
            <a:ext cx="281588" cy="471392"/>
            <a:chOff x="8188527" y="4335545"/>
            <a:chExt cx="281588" cy="471392"/>
          </a:xfrm>
        </p:grpSpPr>
        <p:sp>
          <p:nvSpPr>
            <p:cNvPr id="31" name="Freeform 311"/>
            <p:cNvSpPr>
              <a:spLocks/>
            </p:cNvSpPr>
            <p:nvPr/>
          </p:nvSpPr>
          <p:spPr bwMode="gray">
            <a:xfrm>
              <a:off x="8188527" y="4335545"/>
              <a:ext cx="281588" cy="351010"/>
            </a:xfrm>
            <a:custGeom>
              <a:avLst/>
              <a:gdLst>
                <a:gd name="T0" fmla="*/ 115 w 230"/>
                <a:gd name="T1" fmla="*/ 0 h 287"/>
                <a:gd name="T2" fmla="*/ 0 w 230"/>
                <a:gd name="T3" fmla="*/ 108 h 287"/>
                <a:gd name="T4" fmla="*/ 44 w 230"/>
                <a:gd name="T5" fmla="*/ 227 h 287"/>
                <a:gd name="T6" fmla="*/ 58 w 230"/>
                <a:gd name="T7" fmla="*/ 276 h 287"/>
                <a:gd name="T8" fmla="*/ 71 w 230"/>
                <a:gd name="T9" fmla="*/ 287 h 287"/>
                <a:gd name="T10" fmla="*/ 159 w 230"/>
                <a:gd name="T11" fmla="*/ 287 h 287"/>
                <a:gd name="T12" fmla="*/ 172 w 230"/>
                <a:gd name="T13" fmla="*/ 276 h 287"/>
                <a:gd name="T14" fmla="*/ 186 w 230"/>
                <a:gd name="T15" fmla="*/ 227 h 287"/>
                <a:gd name="T16" fmla="*/ 230 w 230"/>
                <a:gd name="T17" fmla="*/ 108 h 287"/>
                <a:gd name="T18" fmla="*/ 115 w 230"/>
                <a:gd name="T19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87">
                  <a:moveTo>
                    <a:pt x="115" y="0"/>
                  </a:moveTo>
                  <a:cubicBezTo>
                    <a:pt x="51" y="0"/>
                    <a:pt x="0" y="49"/>
                    <a:pt x="0" y="108"/>
                  </a:cubicBezTo>
                  <a:cubicBezTo>
                    <a:pt x="0" y="146"/>
                    <a:pt x="25" y="185"/>
                    <a:pt x="44" y="227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58" y="282"/>
                    <a:pt x="64" y="287"/>
                    <a:pt x="71" y="287"/>
                  </a:cubicBezTo>
                  <a:cubicBezTo>
                    <a:pt x="159" y="287"/>
                    <a:pt x="159" y="287"/>
                    <a:pt x="159" y="287"/>
                  </a:cubicBezTo>
                  <a:cubicBezTo>
                    <a:pt x="166" y="287"/>
                    <a:pt x="172" y="282"/>
                    <a:pt x="172" y="276"/>
                  </a:cubicBezTo>
                  <a:cubicBezTo>
                    <a:pt x="186" y="227"/>
                    <a:pt x="186" y="227"/>
                    <a:pt x="186" y="227"/>
                  </a:cubicBezTo>
                  <a:cubicBezTo>
                    <a:pt x="205" y="185"/>
                    <a:pt x="230" y="146"/>
                    <a:pt x="230" y="108"/>
                  </a:cubicBezTo>
                  <a:cubicBezTo>
                    <a:pt x="230" y="49"/>
                    <a:pt x="179" y="0"/>
                    <a:pt x="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2"/>
            <p:cNvSpPr>
              <a:spLocks/>
            </p:cNvSpPr>
            <p:nvPr/>
          </p:nvSpPr>
          <p:spPr bwMode="gray">
            <a:xfrm>
              <a:off x="8258290" y="4697959"/>
              <a:ext cx="143331" cy="108978"/>
            </a:xfrm>
            <a:custGeom>
              <a:avLst/>
              <a:gdLst>
                <a:gd name="T0" fmla="*/ 0 w 116"/>
                <a:gd name="T1" fmla="*/ 0 h 89"/>
                <a:gd name="T2" fmla="*/ 7 w 116"/>
                <a:gd name="T3" fmla="*/ 56 h 89"/>
                <a:gd name="T4" fmla="*/ 41 w 116"/>
                <a:gd name="T5" fmla="*/ 89 h 89"/>
                <a:gd name="T6" fmla="*/ 75 w 116"/>
                <a:gd name="T7" fmla="*/ 89 h 89"/>
                <a:gd name="T8" fmla="*/ 109 w 116"/>
                <a:gd name="T9" fmla="*/ 56 h 89"/>
                <a:gd name="T10" fmla="*/ 116 w 116"/>
                <a:gd name="T11" fmla="*/ 0 h 89"/>
                <a:gd name="T12" fmla="*/ 0 w 116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" h="89">
                  <a:moveTo>
                    <a:pt x="0" y="0"/>
                  </a:moveTo>
                  <a:cubicBezTo>
                    <a:pt x="0" y="0"/>
                    <a:pt x="6" y="53"/>
                    <a:pt x="7" y="56"/>
                  </a:cubicBezTo>
                  <a:cubicBezTo>
                    <a:pt x="8" y="59"/>
                    <a:pt x="29" y="89"/>
                    <a:pt x="41" y="89"/>
                  </a:cubicBezTo>
                  <a:cubicBezTo>
                    <a:pt x="75" y="89"/>
                    <a:pt x="75" y="89"/>
                    <a:pt x="75" y="89"/>
                  </a:cubicBezTo>
                  <a:cubicBezTo>
                    <a:pt x="87" y="89"/>
                    <a:pt x="108" y="59"/>
                    <a:pt x="109" y="56"/>
                  </a:cubicBezTo>
                  <a:cubicBezTo>
                    <a:pt x="109" y="53"/>
                    <a:pt x="116" y="0"/>
                    <a:pt x="1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3"/>
            <p:cNvSpPr>
              <a:spLocks noEditPoints="1"/>
            </p:cNvSpPr>
            <p:nvPr/>
          </p:nvSpPr>
          <p:spPr bwMode="gray">
            <a:xfrm>
              <a:off x="8259558" y="4710631"/>
              <a:ext cx="136989" cy="81100"/>
            </a:xfrm>
            <a:custGeom>
              <a:avLst/>
              <a:gdLst>
                <a:gd name="T0" fmla="*/ 0 w 112"/>
                <a:gd name="T1" fmla="*/ 0 h 65"/>
                <a:gd name="T2" fmla="*/ 1 w 112"/>
                <a:gd name="T3" fmla="*/ 7 h 65"/>
                <a:gd name="T4" fmla="*/ 112 w 112"/>
                <a:gd name="T5" fmla="*/ 18 h 65"/>
                <a:gd name="T6" fmla="*/ 112 w 112"/>
                <a:gd name="T7" fmla="*/ 11 h 65"/>
                <a:gd name="T8" fmla="*/ 0 w 112"/>
                <a:gd name="T9" fmla="*/ 0 h 65"/>
                <a:gd name="T10" fmla="*/ 4 w 112"/>
                <a:gd name="T11" fmla="*/ 33 h 65"/>
                <a:gd name="T12" fmla="*/ 108 w 112"/>
                <a:gd name="T13" fmla="*/ 43 h 65"/>
                <a:gd name="T14" fmla="*/ 109 w 112"/>
                <a:gd name="T15" fmla="*/ 37 h 65"/>
                <a:gd name="T16" fmla="*/ 4 w 112"/>
                <a:gd name="T17" fmla="*/ 26 h 65"/>
                <a:gd name="T18" fmla="*/ 4 w 112"/>
                <a:gd name="T19" fmla="*/ 33 h 65"/>
                <a:gd name="T20" fmla="*/ 14 w 112"/>
                <a:gd name="T21" fmla="*/ 57 h 65"/>
                <a:gd name="T22" fmla="*/ 93 w 112"/>
                <a:gd name="T23" fmla="*/ 65 h 65"/>
                <a:gd name="T24" fmla="*/ 98 w 112"/>
                <a:gd name="T25" fmla="*/ 59 h 65"/>
                <a:gd name="T26" fmla="*/ 9 w 112"/>
                <a:gd name="T27" fmla="*/ 50 h 65"/>
                <a:gd name="T28" fmla="*/ 14 w 112"/>
                <a:gd name="T2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65">
                  <a:moveTo>
                    <a:pt x="0" y="0"/>
                  </a:moveTo>
                  <a:cubicBezTo>
                    <a:pt x="0" y="2"/>
                    <a:pt x="1" y="5"/>
                    <a:pt x="1" y="7"/>
                  </a:cubicBezTo>
                  <a:cubicBezTo>
                    <a:pt x="112" y="18"/>
                    <a:pt x="112" y="18"/>
                    <a:pt x="112" y="18"/>
                  </a:cubicBezTo>
                  <a:cubicBezTo>
                    <a:pt x="112" y="16"/>
                    <a:pt x="112" y="13"/>
                    <a:pt x="112" y="11"/>
                  </a:cubicBezTo>
                  <a:lnTo>
                    <a:pt x="0" y="0"/>
                  </a:lnTo>
                  <a:close/>
                  <a:moveTo>
                    <a:pt x="4" y="33"/>
                  </a:moveTo>
                  <a:cubicBezTo>
                    <a:pt x="108" y="43"/>
                    <a:pt x="108" y="43"/>
                    <a:pt x="108" y="43"/>
                  </a:cubicBezTo>
                  <a:cubicBezTo>
                    <a:pt x="108" y="42"/>
                    <a:pt x="108" y="39"/>
                    <a:pt x="109" y="3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9"/>
                    <a:pt x="4" y="31"/>
                    <a:pt x="4" y="33"/>
                  </a:cubicBezTo>
                  <a:close/>
                  <a:moveTo>
                    <a:pt x="14" y="57"/>
                  </a:moveTo>
                  <a:cubicBezTo>
                    <a:pt x="93" y="65"/>
                    <a:pt x="93" y="65"/>
                    <a:pt x="93" y="65"/>
                  </a:cubicBezTo>
                  <a:cubicBezTo>
                    <a:pt x="95" y="63"/>
                    <a:pt x="97" y="61"/>
                    <a:pt x="98" y="5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1" y="52"/>
                    <a:pt x="12" y="54"/>
                    <a:pt x="14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4"/>
            <p:cNvSpPr>
              <a:spLocks/>
            </p:cNvSpPr>
            <p:nvPr/>
          </p:nvSpPr>
          <p:spPr bwMode="gray">
            <a:xfrm>
              <a:off x="8208822" y="4362156"/>
              <a:ext cx="87521" cy="105176"/>
            </a:xfrm>
            <a:custGeom>
              <a:avLst/>
              <a:gdLst>
                <a:gd name="T0" fmla="*/ 29 w 72"/>
                <a:gd name="T1" fmla="*/ 72 h 86"/>
                <a:gd name="T2" fmla="*/ 62 w 72"/>
                <a:gd name="T3" fmla="*/ 24 h 86"/>
                <a:gd name="T4" fmla="*/ 71 w 72"/>
                <a:gd name="T5" fmla="*/ 10 h 86"/>
                <a:gd name="T6" fmla="*/ 58 w 72"/>
                <a:gd name="T7" fmla="*/ 1 h 86"/>
                <a:gd name="T8" fmla="*/ 6 w 72"/>
                <a:gd name="T9" fmla="*/ 76 h 86"/>
                <a:gd name="T10" fmla="*/ 19 w 72"/>
                <a:gd name="T11" fmla="*/ 85 h 86"/>
                <a:gd name="T12" fmla="*/ 29 w 72"/>
                <a:gd name="T13" fmla="*/ 7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6">
                  <a:moveTo>
                    <a:pt x="29" y="72"/>
                  </a:moveTo>
                  <a:cubicBezTo>
                    <a:pt x="25" y="49"/>
                    <a:pt x="40" y="28"/>
                    <a:pt x="62" y="24"/>
                  </a:cubicBezTo>
                  <a:cubicBezTo>
                    <a:pt x="68" y="23"/>
                    <a:pt x="72" y="17"/>
                    <a:pt x="71" y="10"/>
                  </a:cubicBezTo>
                  <a:cubicBezTo>
                    <a:pt x="70" y="4"/>
                    <a:pt x="64" y="0"/>
                    <a:pt x="58" y="1"/>
                  </a:cubicBezTo>
                  <a:cubicBezTo>
                    <a:pt x="23" y="7"/>
                    <a:pt x="0" y="41"/>
                    <a:pt x="6" y="76"/>
                  </a:cubicBezTo>
                  <a:cubicBezTo>
                    <a:pt x="7" y="82"/>
                    <a:pt x="13" y="86"/>
                    <a:pt x="19" y="85"/>
                  </a:cubicBezTo>
                  <a:cubicBezTo>
                    <a:pt x="26" y="84"/>
                    <a:pt x="30" y="78"/>
                    <a:pt x="29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uppieren 215">
            <a:extLst>
              <a:ext uri="{FF2B5EF4-FFF2-40B4-BE49-F238E27FC236}">
                <a16:creationId xmlns:a16="http://schemas.microsoft.com/office/drawing/2014/main" id="{ADE48AF4-011F-443A-98FA-EA89C99B7C38}"/>
              </a:ext>
            </a:extLst>
          </p:cNvPr>
          <p:cNvGrpSpPr/>
          <p:nvPr/>
        </p:nvGrpSpPr>
        <p:grpSpPr bwMode="gray">
          <a:xfrm>
            <a:off x="9855172" y="3948877"/>
            <a:ext cx="362354" cy="372190"/>
            <a:chOff x="-16246475" y="1563688"/>
            <a:chExt cx="701675" cy="720725"/>
          </a:xfrm>
          <a:solidFill>
            <a:srgbClr val="002060"/>
          </a:solidFill>
        </p:grpSpPr>
        <p:sp>
          <p:nvSpPr>
            <p:cNvPr id="36" name="Freeform 81">
              <a:extLst>
                <a:ext uri="{FF2B5EF4-FFF2-40B4-BE49-F238E27FC236}">
                  <a16:creationId xmlns:a16="http://schemas.microsoft.com/office/drawing/2014/main" id="{85CD5A3B-92DC-43A6-820C-DD58960DE512}"/>
                </a:ext>
              </a:extLst>
            </p:cNvPr>
            <p:cNvSpPr>
              <a:spLocks/>
            </p:cNvSpPr>
            <p:nvPr/>
          </p:nvSpPr>
          <p:spPr bwMode="gray">
            <a:xfrm>
              <a:off x="-16246475" y="2030413"/>
              <a:ext cx="242888" cy="254000"/>
            </a:xfrm>
            <a:custGeom>
              <a:avLst/>
              <a:gdLst>
                <a:gd name="T0" fmla="*/ 0 w 132"/>
                <a:gd name="T1" fmla="*/ 139 h 139"/>
                <a:gd name="T2" fmla="*/ 61 w 132"/>
                <a:gd name="T3" fmla="*/ 98 h 139"/>
                <a:gd name="T4" fmla="*/ 51 w 132"/>
                <a:gd name="T5" fmla="*/ 117 h 139"/>
                <a:gd name="T6" fmla="*/ 132 w 132"/>
                <a:gd name="T7" fmla="*/ 44 h 139"/>
                <a:gd name="T8" fmla="*/ 85 w 132"/>
                <a:gd name="T9" fmla="*/ 0 h 139"/>
                <a:gd name="T10" fmla="*/ 25 w 132"/>
                <a:gd name="T11" fmla="*/ 77 h 139"/>
                <a:gd name="T12" fmla="*/ 52 w 132"/>
                <a:gd name="T13" fmla="*/ 55 h 139"/>
                <a:gd name="T14" fmla="*/ 0 w 132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139">
                  <a:moveTo>
                    <a:pt x="0" y="139"/>
                  </a:moveTo>
                  <a:cubicBezTo>
                    <a:pt x="27" y="123"/>
                    <a:pt x="37" y="115"/>
                    <a:pt x="61" y="98"/>
                  </a:cubicBezTo>
                  <a:cubicBezTo>
                    <a:pt x="60" y="103"/>
                    <a:pt x="53" y="112"/>
                    <a:pt x="51" y="117"/>
                  </a:cubicBezTo>
                  <a:cubicBezTo>
                    <a:pt x="97" y="95"/>
                    <a:pt x="121" y="77"/>
                    <a:pt x="132" y="44"/>
                  </a:cubicBezTo>
                  <a:cubicBezTo>
                    <a:pt x="119" y="44"/>
                    <a:pt x="89" y="15"/>
                    <a:pt x="85" y="0"/>
                  </a:cubicBezTo>
                  <a:cubicBezTo>
                    <a:pt x="61" y="9"/>
                    <a:pt x="42" y="30"/>
                    <a:pt x="25" y="77"/>
                  </a:cubicBezTo>
                  <a:cubicBezTo>
                    <a:pt x="32" y="73"/>
                    <a:pt x="47" y="56"/>
                    <a:pt x="52" y="55"/>
                  </a:cubicBezTo>
                  <a:cubicBezTo>
                    <a:pt x="34" y="84"/>
                    <a:pt x="17" y="111"/>
                    <a:pt x="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2">
              <a:extLst>
                <a:ext uri="{FF2B5EF4-FFF2-40B4-BE49-F238E27FC236}">
                  <a16:creationId xmlns:a16="http://schemas.microsoft.com/office/drawing/2014/main" id="{1809EB3E-18D1-4AC6-BD2E-EFA29FCFBA0C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-16194088" y="1563688"/>
              <a:ext cx="649288" cy="647700"/>
            </a:xfrm>
            <a:custGeom>
              <a:avLst/>
              <a:gdLst>
                <a:gd name="T0" fmla="*/ 354 w 354"/>
                <a:gd name="T1" fmla="*/ 0 h 353"/>
                <a:gd name="T2" fmla="*/ 192 w 354"/>
                <a:gd name="T3" fmla="*/ 74 h 353"/>
                <a:gd name="T4" fmla="*/ 71 w 354"/>
                <a:gd name="T5" fmla="*/ 219 h 353"/>
                <a:gd name="T6" fmla="*/ 94 w 354"/>
                <a:gd name="T7" fmla="*/ 260 h 353"/>
                <a:gd name="T8" fmla="*/ 135 w 354"/>
                <a:gd name="T9" fmla="*/ 283 h 353"/>
                <a:gd name="T10" fmla="*/ 279 w 354"/>
                <a:gd name="T11" fmla="*/ 162 h 353"/>
                <a:gd name="T12" fmla="*/ 354 w 354"/>
                <a:gd name="T13" fmla="*/ 0 h 353"/>
                <a:gd name="T14" fmla="*/ 219 w 354"/>
                <a:gd name="T15" fmla="*/ 135 h 353"/>
                <a:gd name="T16" fmla="*/ 219 w 354"/>
                <a:gd name="T17" fmla="*/ 84 h 353"/>
                <a:gd name="T18" fmla="*/ 270 w 354"/>
                <a:gd name="T19" fmla="*/ 84 h 353"/>
                <a:gd name="T20" fmla="*/ 270 w 354"/>
                <a:gd name="T21" fmla="*/ 135 h 353"/>
                <a:gd name="T22" fmla="*/ 219 w 354"/>
                <a:gd name="T23" fmla="*/ 135 h 353"/>
                <a:gd name="T24" fmla="*/ 216 w 354"/>
                <a:gd name="T25" fmla="*/ 241 h 353"/>
                <a:gd name="T26" fmla="*/ 147 w 354"/>
                <a:gd name="T27" fmla="*/ 294 h 353"/>
                <a:gd name="T28" fmla="*/ 155 w 354"/>
                <a:gd name="T29" fmla="*/ 353 h 353"/>
                <a:gd name="T30" fmla="*/ 186 w 354"/>
                <a:gd name="T31" fmla="*/ 331 h 353"/>
                <a:gd name="T32" fmla="*/ 216 w 354"/>
                <a:gd name="T33" fmla="*/ 241 h 353"/>
                <a:gd name="T34" fmla="*/ 22 w 354"/>
                <a:gd name="T35" fmla="*/ 168 h 353"/>
                <a:gd name="T36" fmla="*/ 0 w 354"/>
                <a:gd name="T37" fmla="*/ 199 h 353"/>
                <a:gd name="T38" fmla="*/ 59 w 354"/>
                <a:gd name="T39" fmla="*/ 207 h 353"/>
                <a:gd name="T40" fmla="*/ 113 w 354"/>
                <a:gd name="T41" fmla="*/ 138 h 353"/>
                <a:gd name="T42" fmla="*/ 22 w 354"/>
                <a:gd name="T43" fmla="*/ 168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4" h="353">
                  <a:moveTo>
                    <a:pt x="354" y="0"/>
                  </a:moveTo>
                  <a:cubicBezTo>
                    <a:pt x="306" y="11"/>
                    <a:pt x="241" y="26"/>
                    <a:pt x="192" y="74"/>
                  </a:cubicBezTo>
                  <a:cubicBezTo>
                    <a:pt x="144" y="123"/>
                    <a:pt x="117" y="156"/>
                    <a:pt x="71" y="219"/>
                  </a:cubicBezTo>
                  <a:cubicBezTo>
                    <a:pt x="71" y="228"/>
                    <a:pt x="80" y="246"/>
                    <a:pt x="94" y="260"/>
                  </a:cubicBezTo>
                  <a:cubicBezTo>
                    <a:pt x="108" y="274"/>
                    <a:pt x="126" y="283"/>
                    <a:pt x="135" y="283"/>
                  </a:cubicBezTo>
                  <a:cubicBezTo>
                    <a:pt x="197" y="237"/>
                    <a:pt x="231" y="210"/>
                    <a:pt x="279" y="162"/>
                  </a:cubicBezTo>
                  <a:cubicBezTo>
                    <a:pt x="328" y="113"/>
                    <a:pt x="343" y="48"/>
                    <a:pt x="354" y="0"/>
                  </a:cubicBezTo>
                  <a:close/>
                  <a:moveTo>
                    <a:pt x="219" y="135"/>
                  </a:moveTo>
                  <a:cubicBezTo>
                    <a:pt x="205" y="121"/>
                    <a:pt x="205" y="98"/>
                    <a:pt x="219" y="84"/>
                  </a:cubicBezTo>
                  <a:cubicBezTo>
                    <a:pt x="233" y="70"/>
                    <a:pt x="256" y="70"/>
                    <a:pt x="270" y="84"/>
                  </a:cubicBezTo>
                  <a:cubicBezTo>
                    <a:pt x="284" y="98"/>
                    <a:pt x="284" y="121"/>
                    <a:pt x="270" y="135"/>
                  </a:cubicBezTo>
                  <a:cubicBezTo>
                    <a:pt x="256" y="149"/>
                    <a:pt x="233" y="149"/>
                    <a:pt x="219" y="135"/>
                  </a:cubicBezTo>
                  <a:close/>
                  <a:moveTo>
                    <a:pt x="216" y="241"/>
                  </a:moveTo>
                  <a:cubicBezTo>
                    <a:pt x="189" y="264"/>
                    <a:pt x="173" y="276"/>
                    <a:pt x="147" y="294"/>
                  </a:cubicBezTo>
                  <a:cubicBezTo>
                    <a:pt x="153" y="325"/>
                    <a:pt x="155" y="353"/>
                    <a:pt x="155" y="353"/>
                  </a:cubicBezTo>
                  <a:cubicBezTo>
                    <a:pt x="155" y="353"/>
                    <a:pt x="166" y="347"/>
                    <a:pt x="186" y="331"/>
                  </a:cubicBezTo>
                  <a:cubicBezTo>
                    <a:pt x="203" y="298"/>
                    <a:pt x="209" y="272"/>
                    <a:pt x="216" y="241"/>
                  </a:cubicBezTo>
                  <a:close/>
                  <a:moveTo>
                    <a:pt x="22" y="168"/>
                  </a:moveTo>
                  <a:cubicBezTo>
                    <a:pt x="7" y="188"/>
                    <a:pt x="0" y="199"/>
                    <a:pt x="0" y="199"/>
                  </a:cubicBezTo>
                  <a:cubicBezTo>
                    <a:pt x="0" y="199"/>
                    <a:pt x="29" y="201"/>
                    <a:pt x="59" y="207"/>
                  </a:cubicBezTo>
                  <a:cubicBezTo>
                    <a:pt x="78" y="181"/>
                    <a:pt x="90" y="165"/>
                    <a:pt x="113" y="138"/>
                  </a:cubicBezTo>
                  <a:cubicBezTo>
                    <a:pt x="81" y="145"/>
                    <a:pt x="56" y="151"/>
                    <a:pt x="22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 bwMode="gray">
          <a:xfrm>
            <a:off x="1335123" y="4929578"/>
            <a:ext cx="2337759" cy="12579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err="1">
                <a:solidFill>
                  <a:srgbClr val="002060"/>
                </a:solidFill>
              </a:rPr>
              <a:t>Dataset</a:t>
            </a:r>
            <a:r>
              <a:rPr lang="es-ES" sz="1400">
                <a:solidFill>
                  <a:srgbClr val="002060"/>
                </a:solidFill>
              </a:rPr>
              <a:t> compuesto de 170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rgbClr val="002060"/>
                </a:solidFill>
              </a:rPr>
              <a:t>22 variables a analizar (19 categóricas, 3 de texto y 1 numérica).</a:t>
            </a:r>
          </a:p>
        </p:txBody>
      </p:sp>
      <p:sp>
        <p:nvSpPr>
          <p:cNvPr id="38" name="TextBox 37"/>
          <p:cNvSpPr txBox="1"/>
          <p:nvPr/>
        </p:nvSpPr>
        <p:spPr bwMode="gray">
          <a:xfrm>
            <a:off x="4826919" y="4834445"/>
            <a:ext cx="2711874" cy="12579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rgbClr val="002060"/>
                </a:solidFill>
              </a:rPr>
              <a:t>Evaluar el </a:t>
            </a:r>
            <a:r>
              <a:rPr lang="es-ES" sz="1400" i="1">
                <a:solidFill>
                  <a:srgbClr val="002060"/>
                </a:solidFill>
              </a:rPr>
              <a:t>impacto de la crisis social</a:t>
            </a:r>
            <a:r>
              <a:rPr lang="es-ES" sz="1400">
                <a:solidFill>
                  <a:srgbClr val="002060"/>
                </a:solidFill>
              </a:rPr>
              <a:t> y conocer la </a:t>
            </a:r>
            <a:r>
              <a:rPr lang="es-ES" sz="1400" i="1">
                <a:solidFill>
                  <a:srgbClr val="002060"/>
                </a:solidFill>
              </a:rPr>
              <a:t>situación actual </a:t>
            </a:r>
            <a:r>
              <a:rPr lang="es-ES" sz="1400">
                <a:solidFill>
                  <a:srgbClr val="002060"/>
                </a:solidFill>
              </a:rPr>
              <a:t>del colectivo afectado.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rgbClr val="002060"/>
                </a:solidFill>
              </a:rPr>
              <a:t>Reflejar la tendencia futura de la emergencia social.</a:t>
            </a:r>
          </a:p>
        </p:txBody>
      </p:sp>
      <p:sp>
        <p:nvSpPr>
          <p:cNvPr id="39" name="TextBox 38"/>
          <p:cNvSpPr txBox="1"/>
          <p:nvPr/>
        </p:nvSpPr>
        <p:spPr bwMode="gray">
          <a:xfrm>
            <a:off x="8520885" y="4929125"/>
            <a:ext cx="2520926" cy="12579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>
                <a:solidFill>
                  <a:srgbClr val="002060"/>
                </a:solidFill>
              </a:rPr>
              <a:t>Detección de las </a:t>
            </a:r>
            <a:r>
              <a:rPr lang="es-ES" sz="1400" i="1">
                <a:solidFill>
                  <a:srgbClr val="002060"/>
                </a:solidFill>
              </a:rPr>
              <a:t>necesidades</a:t>
            </a:r>
            <a:r>
              <a:rPr lang="es-ES" sz="1400">
                <a:solidFill>
                  <a:srgbClr val="002060"/>
                </a:solidFill>
              </a:rPr>
              <a:t> </a:t>
            </a:r>
            <a:r>
              <a:rPr lang="es-ES" sz="1400" i="1">
                <a:solidFill>
                  <a:srgbClr val="002060"/>
                </a:solidFill>
              </a:rPr>
              <a:t>más urgentes.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i="1">
                <a:solidFill>
                  <a:srgbClr val="002060"/>
                </a:solidFill>
              </a:rPr>
              <a:t>Ayuda</a:t>
            </a:r>
            <a:r>
              <a:rPr lang="es-ES" sz="1400">
                <a:solidFill>
                  <a:srgbClr val="002060"/>
                </a:solidFill>
              </a:rPr>
              <a:t> para la </a:t>
            </a:r>
            <a:r>
              <a:rPr lang="es-ES" sz="1400" i="1">
                <a:solidFill>
                  <a:srgbClr val="002060"/>
                </a:solidFill>
              </a:rPr>
              <a:t>toma de decisiones/operaciones</a:t>
            </a:r>
            <a:r>
              <a:rPr lang="es-ES" sz="140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05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Resumen | Variables analizadas en el estudio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Tratamiento &amp; Análisis de variables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8082951" y="1959766"/>
            <a:ext cx="3502324" cy="20719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" name="Gruppieren 13"/>
          <p:cNvGrpSpPr/>
          <p:nvPr/>
        </p:nvGrpSpPr>
        <p:grpSpPr>
          <a:xfrm>
            <a:off x="8188712" y="2024178"/>
            <a:ext cx="403514" cy="403514"/>
            <a:chOff x="6350810" y="3829221"/>
            <a:chExt cx="403514" cy="403514"/>
          </a:xfrm>
        </p:grpSpPr>
        <p:sp>
          <p:nvSpPr>
            <p:cNvPr id="16" name="Ellipse 12"/>
            <p:cNvSpPr/>
            <p:nvPr/>
          </p:nvSpPr>
          <p:spPr bwMode="gray">
            <a:xfrm>
              <a:off x="6350810" y="3829221"/>
              <a:ext cx="403514" cy="40351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7" name="Gruppieren 10"/>
            <p:cNvGrpSpPr>
              <a:grpSpLocks noChangeAspect="1"/>
            </p:cNvGrpSpPr>
            <p:nvPr/>
          </p:nvGrpSpPr>
          <p:grpSpPr bwMode="gray">
            <a:xfrm>
              <a:off x="6523909" y="3895526"/>
              <a:ext cx="57317" cy="270904"/>
              <a:chOff x="4540416" y="2682404"/>
              <a:chExt cx="64800" cy="333205"/>
            </a:xfrm>
            <a:solidFill>
              <a:schemeClr val="accent1"/>
            </a:solidFill>
          </p:grpSpPr>
          <p:sp>
            <p:nvSpPr>
              <p:cNvPr id="18" name="Freeform 465"/>
              <p:cNvSpPr>
                <a:spLocks noChangeAspect="1"/>
              </p:cNvSpPr>
              <p:nvPr/>
            </p:nvSpPr>
            <p:spPr bwMode="gray">
              <a:xfrm>
                <a:off x="4544311" y="2795154"/>
                <a:ext cx="26019" cy="0"/>
              </a:xfrm>
              <a:custGeom>
                <a:avLst/>
                <a:gdLst>
                  <a:gd name="T0" fmla="*/ 0 w 38"/>
                  <a:gd name="T1" fmla="*/ 38 w 38"/>
                  <a:gd name="T2" fmla="*/ 0 w 3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8">
                    <a:moveTo>
                      <a:pt x="0" y="0"/>
                    </a:moveTo>
                    <a:lnTo>
                      <a:pt x="3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9" name="Line 466"/>
              <p:cNvSpPr>
                <a:spLocks noChangeAspect="1" noChangeShapeType="1"/>
              </p:cNvSpPr>
              <p:nvPr/>
            </p:nvSpPr>
            <p:spPr bwMode="gray">
              <a:xfrm>
                <a:off x="4544311" y="2795154"/>
                <a:ext cx="26019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0" name="Freeform 467"/>
              <p:cNvSpPr>
                <a:spLocks noChangeAspect="1"/>
              </p:cNvSpPr>
              <p:nvPr/>
            </p:nvSpPr>
            <p:spPr bwMode="gray">
              <a:xfrm>
                <a:off x="4570331" y="2795154"/>
                <a:ext cx="0" cy="202951"/>
              </a:xfrm>
              <a:custGeom>
                <a:avLst/>
                <a:gdLst>
                  <a:gd name="T0" fmla="*/ 0 h 286"/>
                  <a:gd name="T1" fmla="*/ 286 h 286"/>
                  <a:gd name="T2" fmla="*/ 0 h 28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86">
                    <a:moveTo>
                      <a:pt x="0" y="0"/>
                    </a:moveTo>
                    <a:lnTo>
                      <a:pt x="0" y="28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1" name="Line 468"/>
              <p:cNvSpPr>
                <a:spLocks noChangeAspect="1" noChangeShapeType="1"/>
              </p:cNvSpPr>
              <p:nvPr/>
            </p:nvSpPr>
            <p:spPr bwMode="gray">
              <a:xfrm>
                <a:off x="4570331" y="2795154"/>
                <a:ext cx="0" cy="202951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2" name="Freeform 470"/>
              <p:cNvSpPr>
                <a:spLocks noChangeAspect="1"/>
              </p:cNvSpPr>
              <p:nvPr/>
            </p:nvSpPr>
            <p:spPr bwMode="gray">
              <a:xfrm>
                <a:off x="4550023" y="2775916"/>
                <a:ext cx="55193" cy="239693"/>
              </a:xfrm>
              <a:custGeom>
                <a:avLst/>
                <a:gdLst>
                  <a:gd name="T0" fmla="*/ 0 w 36"/>
                  <a:gd name="T1" fmla="*/ 18 h 157"/>
                  <a:gd name="T2" fmla="*/ 0 w 36"/>
                  <a:gd name="T3" fmla="*/ 139 h 157"/>
                  <a:gd name="T4" fmla="*/ 18 w 36"/>
                  <a:gd name="T5" fmla="*/ 157 h 157"/>
                  <a:gd name="T6" fmla="*/ 36 w 36"/>
                  <a:gd name="T7" fmla="*/ 139 h 157"/>
                  <a:gd name="T8" fmla="*/ 36 w 36"/>
                  <a:gd name="T9" fmla="*/ 18 h 157"/>
                  <a:gd name="T10" fmla="*/ 18 w 36"/>
                  <a:gd name="T11" fmla="*/ 0 h 157"/>
                  <a:gd name="T12" fmla="*/ 0 w 36"/>
                  <a:gd name="T13" fmla="*/ 1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7">
                    <a:moveTo>
                      <a:pt x="0" y="18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9"/>
                      <a:pt x="8" y="157"/>
                      <a:pt x="18" y="157"/>
                    </a:cubicBezTo>
                    <a:cubicBezTo>
                      <a:pt x="28" y="157"/>
                      <a:pt x="36" y="149"/>
                      <a:pt x="36" y="139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8"/>
                      <a:pt x="2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23" name="Oval 471"/>
              <p:cNvSpPr>
                <a:spLocks noChangeArrowheads="1"/>
              </p:cNvSpPr>
              <p:nvPr/>
            </p:nvSpPr>
            <p:spPr bwMode="gray">
              <a:xfrm>
                <a:off x="4540416" y="2682404"/>
                <a:ext cx="64800" cy="64800"/>
              </a:xfrm>
              <a:prstGeom prst="ellipse">
                <a:avLst/>
              </a:prstGeom>
              <a:grpFill/>
              <a:ln w="12700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</p:grpSp>
      <p:sp>
        <p:nvSpPr>
          <p:cNvPr id="24" name="TextBox 23"/>
          <p:cNvSpPr txBox="1"/>
          <p:nvPr/>
        </p:nvSpPr>
        <p:spPr bwMode="gray">
          <a:xfrm>
            <a:off x="8773823" y="2024178"/>
            <a:ext cx="2568107" cy="19183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s-ES" sz="1600"/>
              <a:t>Las variables ‘bajas’, ‘</a:t>
            </a:r>
            <a:r>
              <a:rPr lang="es-ES" sz="1600" err="1"/>
              <a:t>recursos_recom</a:t>
            </a:r>
            <a:r>
              <a:rPr lang="es-ES" sz="1600"/>
              <a:t>’, ‘</a:t>
            </a:r>
            <a:r>
              <a:rPr lang="es-ES" sz="1600" err="1"/>
              <a:t>formación_linea</a:t>
            </a:r>
            <a:r>
              <a:rPr lang="es-ES" sz="1600"/>
              <a:t>’, ‘</a:t>
            </a:r>
            <a:r>
              <a:rPr lang="es-ES" sz="1600" err="1"/>
              <a:t>necesidades_actuales</a:t>
            </a:r>
            <a:r>
              <a:rPr lang="es-ES" sz="1600"/>
              <a:t>’ y ‘ultimas acciones’ han sido eliminadas del </a:t>
            </a:r>
            <a:r>
              <a:rPr lang="es-ES" sz="1600" err="1"/>
              <a:t>dataset</a:t>
            </a:r>
            <a:r>
              <a:rPr lang="es-ES" sz="1600"/>
              <a:t>, ya que no aportaban mucha información.  </a:t>
            </a:r>
          </a:p>
        </p:txBody>
      </p:sp>
      <p:graphicFrame>
        <p:nvGraphicFramePr>
          <p:cNvPr id="27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08628"/>
              </p:ext>
            </p:extLst>
          </p:nvPr>
        </p:nvGraphicFramePr>
        <p:xfrm>
          <a:off x="928752" y="1630773"/>
          <a:ext cx="7016615" cy="4801813"/>
        </p:xfrm>
        <a:graphic>
          <a:graphicData uri="http://schemas.openxmlformats.org/drawingml/2006/table">
            <a:tbl>
              <a:tblPr/>
              <a:tblGrid>
                <a:gridCol w="1033391">
                  <a:extLst>
                    <a:ext uri="{9D8B030D-6E8A-4147-A177-3AD203B41FA5}">
                      <a16:colId xmlns:a16="http://schemas.microsoft.com/office/drawing/2014/main" val="1447188285"/>
                    </a:ext>
                  </a:extLst>
                </a:gridCol>
                <a:gridCol w="1245352">
                  <a:extLst>
                    <a:ext uri="{9D8B030D-6E8A-4147-A177-3AD203B41FA5}">
                      <a16:colId xmlns:a16="http://schemas.microsoft.com/office/drawing/2014/main" val="126378846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4051113985"/>
                    </a:ext>
                  </a:extLst>
                </a:gridCol>
                <a:gridCol w="4302443">
                  <a:extLst>
                    <a:ext uri="{9D8B030D-6E8A-4147-A177-3AD203B41FA5}">
                      <a16:colId xmlns:a16="http://schemas.microsoft.com/office/drawing/2014/main" val="3443929839"/>
                    </a:ext>
                  </a:extLst>
                </a:gridCol>
              </a:tblGrid>
              <a:tr h="25656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Clasificación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 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93729"/>
                  </a:ext>
                </a:extLst>
              </a:tr>
              <a:tr h="23269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Información personal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documento: PSS, NIE, DNI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472013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genero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 o Masc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733439"/>
                  </a:ext>
                </a:extLst>
              </a:tr>
              <a:tr h="406921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incorpora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Inserción projecto Obra Social "La Caixa", (se participa como Punto Incorpora). Las personas con DNI o NIE pueden aplicar a este programa.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28252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obj_laboral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Profesión o oficio objetivo de la persona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97419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municipio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Municipio donde recide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64887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padron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está empadronado o no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029909"/>
                  </a:ext>
                </a:extLst>
              </a:tr>
              <a:tr h="23269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Necesidades Básicas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estado_salud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de salud en el que se encuentra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980324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vivienda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Situación actual de vivienda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74348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cond_vivienda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  <a:endParaRPr lang="es-E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Condición de la vivienda actual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914153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alimentacion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Situación actual de alimantación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91254"/>
                  </a:ext>
                </a:extLst>
              </a:tr>
              <a:tr h="31145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seguimento_ss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recibe seguimiento de seguridad social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15009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targeta_san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 cuentan con tarjeta sanitaria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358451"/>
                  </a:ext>
                </a:extLst>
              </a:tr>
              <a:tr h="3221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autovaloracion_ psicoemo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 propia evaluación en el momento actual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744133"/>
                  </a:ext>
                </a:extLst>
              </a:tr>
              <a:tr h="2732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Información estado actual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 de trabajo "actual": trabaja, no trabaja, busca trabajo, confinado, etc…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497407"/>
                  </a:ext>
                </a:extLst>
              </a:tr>
              <a:tr h="31145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ult_accions_hechas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  <a:endParaRPr lang="es-E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Ultimas acciones relizadas 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82894"/>
                  </a:ext>
                </a:extLst>
              </a:tr>
              <a:tr h="31145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espera_    dIntegramanet</a:t>
                      </a: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Qué espera de la fundación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25537"/>
                  </a:ext>
                </a:extLst>
              </a:tr>
              <a:tr h="23269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7" marR="5967" marT="59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text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Resumen de la entrevista</a:t>
                      </a:r>
                    </a:p>
                  </a:txBody>
                  <a:tcPr marL="5967" marR="5967" marT="59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87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83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3" y="362219"/>
            <a:ext cx="752475" cy="733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461" y="6362700"/>
            <a:ext cx="1600200" cy="495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35853" y="1642964"/>
            <a:ext cx="40767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>
                <a:solidFill>
                  <a:schemeClr val="accent6"/>
                </a:solidFill>
              </a:rPr>
              <a:t>Análisis de la crisis social tras el COVID19</a:t>
            </a:r>
          </a:p>
        </p:txBody>
      </p:sp>
      <p:sp>
        <p:nvSpPr>
          <p:cNvPr id="9" name="Rectangle 8"/>
          <p:cNvSpPr/>
          <p:nvPr/>
        </p:nvSpPr>
        <p:spPr>
          <a:xfrm>
            <a:off x="6524307" y="4013850"/>
            <a:ext cx="58568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>
                <a:solidFill>
                  <a:srgbClr val="89D329"/>
                </a:solidFill>
              </a:rPr>
              <a:t>Variables Categóricas y Numéricas</a:t>
            </a:r>
          </a:p>
        </p:txBody>
      </p:sp>
    </p:spTree>
    <p:extLst>
      <p:ext uri="{BB962C8B-B14F-4D97-AF65-F5344CB8AC3E}">
        <p14:creationId xmlns:p14="http://schemas.microsoft.com/office/powerpoint/2010/main" val="219439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Chequeo &amp; Visualización | Variables categóricas/numéricas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Municipio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05661" y="5233740"/>
            <a:ext cx="1861602" cy="251662"/>
          </a:xfrm>
          <a:noFill/>
          <a:ln>
            <a:noFill/>
          </a:ln>
        </p:spPr>
        <p:txBody>
          <a:bodyPr/>
          <a:lstStyle/>
          <a:p>
            <a:r>
              <a:rPr lang="es-ES" b="1" dirty="0">
                <a:solidFill>
                  <a:schemeClr val="accent6"/>
                </a:solidFill>
              </a:rPr>
              <a:t>Comentarios</a:t>
            </a:r>
          </a:p>
          <a:p>
            <a:endParaRPr lang="es-ES" sz="1600" b="1" dirty="0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7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905661" y="5490706"/>
            <a:ext cx="107984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/>
          <p:cNvSpPr txBox="1">
            <a:spLocks/>
          </p:cNvSpPr>
          <p:nvPr/>
        </p:nvSpPr>
        <p:spPr bwMode="gray">
          <a:xfrm>
            <a:off x="904121" y="5511304"/>
            <a:ext cx="10800000" cy="5572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400" dirty="0"/>
              <a:t>En el mapa de arriba tenemos los puntos donde se encuentras las personas a las que se dio seguimiento y el lugar donde viven. Claramente, </a:t>
            </a:r>
            <a:r>
              <a:rPr lang="es-ES" sz="1400" b="1" dirty="0"/>
              <a:t>la mayoría</a:t>
            </a:r>
            <a:r>
              <a:rPr lang="es-ES" sz="1400" dirty="0"/>
              <a:t> de las personas se encuentra en </a:t>
            </a:r>
            <a:r>
              <a:rPr lang="es-ES" sz="1400" b="1" dirty="0"/>
              <a:t>"Santa Coloma" (129 personas)</a:t>
            </a:r>
            <a:r>
              <a:rPr lang="es-ES" sz="1400" dirty="0"/>
              <a:t>, pero también por los alrededores, como </a:t>
            </a:r>
            <a:r>
              <a:rPr lang="es-ES" sz="1400" b="1" dirty="0"/>
              <a:t>"Badalona y </a:t>
            </a:r>
            <a:r>
              <a:rPr lang="es-ES" sz="1400" b="1" dirty="0" err="1"/>
              <a:t>Sant</a:t>
            </a:r>
            <a:r>
              <a:rPr lang="es-ES" sz="1400" b="1" dirty="0"/>
              <a:t> </a:t>
            </a:r>
            <a:r>
              <a:rPr lang="es-ES" sz="1400" b="1" dirty="0" err="1"/>
              <a:t>Adriá</a:t>
            </a:r>
            <a:r>
              <a:rPr lang="es-ES" sz="1400" b="1" dirty="0"/>
              <a:t>" (10 y 2 personas)</a:t>
            </a:r>
            <a:r>
              <a:rPr lang="es-ES" sz="1400" dirty="0"/>
              <a:t>. También hay un grupo en </a:t>
            </a:r>
            <a:r>
              <a:rPr lang="es-ES" sz="1400" b="1" dirty="0"/>
              <a:t>Barcelona (10 personas)</a:t>
            </a:r>
            <a:r>
              <a:rPr lang="es-ES" sz="1400" dirty="0"/>
              <a:t>.</a:t>
            </a:r>
            <a:endParaRPr lang="es-ES" sz="105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7731" y="1691837"/>
            <a:ext cx="6235571" cy="3240365"/>
          </a:xfrm>
          <a:prstGeom prst="rect">
            <a:avLst/>
          </a:prstGeom>
        </p:spPr>
      </p:pic>
      <p:grpSp>
        <p:nvGrpSpPr>
          <p:cNvPr id="13" name="Grupo 12"/>
          <p:cNvGrpSpPr/>
          <p:nvPr/>
        </p:nvGrpSpPr>
        <p:grpSpPr>
          <a:xfrm>
            <a:off x="2724873" y="4937506"/>
            <a:ext cx="5861286" cy="439091"/>
            <a:chOff x="2707009" y="4937506"/>
            <a:chExt cx="5861286" cy="439091"/>
          </a:xfrm>
        </p:grpSpPr>
        <p:sp>
          <p:nvSpPr>
            <p:cNvPr id="4" name="Rectángulo 3"/>
            <p:cNvSpPr/>
            <p:nvPr/>
          </p:nvSpPr>
          <p:spPr>
            <a:xfrm>
              <a:off x="3098015" y="4972385"/>
              <a:ext cx="54702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hlinkClick r:id="rId9"/>
                </a:rPr>
                <a:t>https://chart-studio.plotly.com/~victoria.rebillas/23/#/</a:t>
              </a:r>
              <a:endParaRPr lang="es-ES" dirty="0"/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07009" y="4937506"/>
              <a:ext cx="451260" cy="439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Chequeo &amp; Visualización | Variables categóricas/numéricas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Documento, Género y Proyecto Incorpora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05661" y="4356348"/>
            <a:ext cx="10800000" cy="286840"/>
          </a:xfrm>
          <a:noFill/>
          <a:ln>
            <a:noFill/>
          </a:ln>
        </p:spPr>
        <p:txBody>
          <a:bodyPr/>
          <a:lstStyle/>
          <a:p>
            <a:r>
              <a:rPr lang="es-ES" b="1">
                <a:solidFill>
                  <a:schemeClr val="accent6"/>
                </a:solidFill>
              </a:rPr>
              <a:t>Comentarios</a:t>
            </a:r>
          </a:p>
          <a:p>
            <a:endParaRPr lang="es-ES" sz="1600" b="1">
              <a:solidFill>
                <a:srgbClr val="0020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8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905661" y="4648492"/>
            <a:ext cx="107984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 bwMode="gray">
          <a:xfrm>
            <a:off x="904187" y="1641358"/>
            <a:ext cx="2238375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Tipo de Documento %</a:t>
            </a:r>
          </a:p>
        </p:txBody>
      </p:sp>
      <p:sp>
        <p:nvSpPr>
          <p:cNvPr id="16" name="TextBox 15"/>
          <p:cNvSpPr txBox="1"/>
          <p:nvPr/>
        </p:nvSpPr>
        <p:spPr bwMode="gray">
          <a:xfrm>
            <a:off x="3368461" y="1639995"/>
            <a:ext cx="2238375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Género %</a:t>
            </a:r>
          </a:p>
        </p:txBody>
      </p:sp>
      <p:sp>
        <p:nvSpPr>
          <p:cNvPr id="17" name="TextBox 16"/>
          <p:cNvSpPr txBox="1"/>
          <p:nvPr/>
        </p:nvSpPr>
        <p:spPr bwMode="gray">
          <a:xfrm>
            <a:off x="6055175" y="1807639"/>
            <a:ext cx="2693386" cy="4332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Proyecto Incorpora | Documento %</a:t>
            </a:r>
          </a:p>
        </p:txBody>
      </p:sp>
      <p:sp>
        <p:nvSpPr>
          <p:cNvPr id="19" name="TextBox 18"/>
          <p:cNvSpPr txBox="1"/>
          <p:nvPr/>
        </p:nvSpPr>
        <p:spPr bwMode="gray">
          <a:xfrm>
            <a:off x="9012275" y="1816933"/>
            <a:ext cx="2693386" cy="25727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Proyecto Incorpora |</a:t>
            </a:r>
          </a:p>
          <a:p>
            <a:pPr algn="ctr"/>
            <a:r>
              <a:rPr lang="es-ES" sz="1400" b="1">
                <a:solidFill>
                  <a:srgbClr val="002060"/>
                </a:solidFill>
              </a:rPr>
              <a:t> Género %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 bwMode="gray">
          <a:xfrm>
            <a:off x="904121" y="4669090"/>
            <a:ext cx="10800000" cy="5572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Observamos el predominio del colectivo femenino frente al masculino, pues las mujeres representan cerca de un 83% de la muestra total, mientras que los hombres a penas superan el 17%. Esta información nos hace reflexionar que las mujeres se enfrentan a múltiples necesidades y acuden a </a:t>
            </a:r>
            <a:r>
              <a:rPr lang="es-ES" sz="1200" err="1"/>
              <a:t>Integramenet</a:t>
            </a:r>
            <a:r>
              <a:rPr lang="es-ES" sz="1200"/>
              <a:t> en busca de ayuda y asesoramiento.</a:t>
            </a:r>
          </a:p>
        </p:txBody>
      </p:sp>
      <p:sp>
        <p:nvSpPr>
          <p:cNvPr id="21" name="Text Placeholder 5"/>
          <p:cNvSpPr txBox="1">
            <a:spLocks/>
          </p:cNvSpPr>
          <p:nvPr/>
        </p:nvSpPr>
        <p:spPr bwMode="gray">
          <a:xfrm>
            <a:off x="904121" y="5275920"/>
            <a:ext cx="10800000" cy="4175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Respecto a la documentación, un total del 66% solo dispone de pasaporte, lo cual indica que no dispone de permisos para permanecer en el país durante un periodo de tiempo largo o solicitar empleo de forma legal</a:t>
            </a:r>
            <a:r>
              <a:rPr lang="es-ES" sz="160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 bwMode="gray">
          <a:xfrm>
            <a:off x="904121" y="5806733"/>
            <a:ext cx="10800000" cy="76682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Finalmente, observamos que cerca del 60% de la muestra no se han acogido al proyecto de Incorpora (un total de 81 registros), de los cuales 48% son mujeres y el 11% son hombres. Además, extraemos que la mayoría de las personas solo disponen de pasaporte, mientras que a penas un 11% tienen DNI y NIE. </a:t>
            </a:r>
            <a:endParaRPr lang="es-ES" sz="1600">
              <a:solidFill>
                <a:srgbClr val="00206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424" y="1999793"/>
            <a:ext cx="2570596" cy="22907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134" y="1900728"/>
            <a:ext cx="2424455" cy="243083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4208" y="2300287"/>
            <a:ext cx="3070321" cy="20672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526" y="2307812"/>
            <a:ext cx="3088174" cy="20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s-ES"/>
              <a:t>Chequeo &amp; Visualización | Variables categóricas/numéricas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Vivienda y Alimentación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8" y="131538"/>
            <a:ext cx="47625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0213" y="6531928"/>
            <a:ext cx="1600200" cy="2952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/// Análisis Impacto del COVID-19 /// Crisis Social /// Colaboración Integramanet &amp; DataForGood Barcelona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9179-7A6B-4268-BEB2-F3B8EB06115B}" type="slidenum">
              <a:rPr lang="en-US" smtClean="0"/>
              <a:t>9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 bwMode="gray">
          <a:xfrm>
            <a:off x="905661" y="4795131"/>
            <a:ext cx="10798460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1785668" y="3065796"/>
            <a:ext cx="345057" cy="54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904121" y="4514276"/>
            <a:ext cx="10800000" cy="286840"/>
          </a:xfrm>
          <a:noFill/>
          <a:ln>
            <a:noFill/>
          </a:ln>
        </p:spPr>
        <p:txBody>
          <a:bodyPr/>
          <a:lstStyle/>
          <a:p>
            <a:r>
              <a:rPr lang="es-ES" b="1">
                <a:solidFill>
                  <a:schemeClr val="accent6"/>
                </a:solidFill>
              </a:rPr>
              <a:t>Comentarios</a:t>
            </a:r>
          </a:p>
          <a:p>
            <a:endParaRPr lang="es-ES" sz="1600" b="1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gray">
          <a:xfrm>
            <a:off x="2600956" y="1566961"/>
            <a:ext cx="3152775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Situación Vivienda %</a:t>
            </a:r>
          </a:p>
        </p:txBody>
      </p:sp>
      <p:sp>
        <p:nvSpPr>
          <p:cNvPr id="21" name="TextBox 20"/>
          <p:cNvSpPr txBox="1"/>
          <p:nvPr/>
        </p:nvSpPr>
        <p:spPr bwMode="gray">
          <a:xfrm>
            <a:off x="7230067" y="1566961"/>
            <a:ext cx="2686052" cy="2622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s-ES" sz="1400" b="1">
                <a:solidFill>
                  <a:srgbClr val="002060"/>
                </a:solidFill>
              </a:rPr>
              <a:t>Situación Alimentación %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 bwMode="gray">
          <a:xfrm>
            <a:off x="904121" y="4851962"/>
            <a:ext cx="10876160" cy="57411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Observamos que solo el 20% del total de la muestra analizada puede tener una vivienda garantizada. El 23,70% tiene dificultades para pagar el alquiler (el 22% son mujeres y el resto hombres) y cerca del 19% se encuentra en una situación incierta (altas posibilidades de perder la vivienda). El restante 5% recibe ayuda de familiares o viven en albergues. Además, dentro de dicho porcentaje un 2% se encuentra con la vivienda ocupada.</a:t>
            </a:r>
          </a:p>
        </p:txBody>
      </p:sp>
      <p:sp>
        <p:nvSpPr>
          <p:cNvPr id="23" name="Text Placeholder 5"/>
          <p:cNvSpPr txBox="1">
            <a:spLocks/>
          </p:cNvSpPr>
          <p:nvPr/>
        </p:nvSpPr>
        <p:spPr bwMode="gray">
          <a:xfrm>
            <a:off x="866041" y="5469473"/>
            <a:ext cx="10914240" cy="75929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 dirty="0"/>
              <a:t>Respecto a la situación de la alimentación, vemos que 37,78% del total de la muestra analizada alega tener garantizada la alimentación sin acudir a ayudas sociales o de familiares. Por otra parte, observamos que el 21,48% se encuentra en estado critico para conseguir alimentos, mientras que el 26% puede acceder a los alimentos pero con ciertas dificultades. Por último, indicar que un 13,31% de la muestra se ve obligado a solicitar ayuda de familiares, servicios sociales o donativos de alimentos para poner cubrir dicha necesidad básica.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6699" y="1803759"/>
            <a:ext cx="4891272" cy="257008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 bwMode="gray">
          <a:xfrm rot="16683105">
            <a:off x="1366173" y="3313017"/>
            <a:ext cx="1026544" cy="239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3819" y="1864360"/>
            <a:ext cx="2447513" cy="2764165"/>
          </a:xfrm>
          <a:prstGeom prst="rect">
            <a:avLst/>
          </a:prstGeom>
        </p:spPr>
      </p:pic>
      <p:sp>
        <p:nvSpPr>
          <p:cNvPr id="27" name="Text Placeholder 5"/>
          <p:cNvSpPr txBox="1">
            <a:spLocks/>
          </p:cNvSpPr>
          <p:nvPr/>
        </p:nvSpPr>
        <p:spPr bwMode="gray">
          <a:xfrm>
            <a:off x="847001" y="6259176"/>
            <a:ext cx="10914240" cy="2625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6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80000" indent="-2700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FontTx/>
              <a:buBlip>
                <a:blip r:embed="rId7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200"/>
              <a:t>Finalmente, resaltar que cerca del 36% de la muestra analizada se encuentra en busca de trabajo, mientras que un 18% se encuentra confinado.</a:t>
            </a:r>
          </a:p>
        </p:txBody>
      </p:sp>
    </p:spTree>
    <p:extLst>
      <p:ext uri="{BB962C8B-B14F-4D97-AF65-F5344CB8AC3E}">
        <p14:creationId xmlns:p14="http://schemas.microsoft.com/office/powerpoint/2010/main" val="30291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</p:tagLst>
</file>

<file path=ppt/theme/theme1.xml><?xml version="1.0" encoding="utf-8"?>
<a:theme xmlns:a="http://schemas.openxmlformats.org/drawingml/2006/main" name="Layouts_Chart-Pool_16-9_2017-11-15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>
          <a:defRPr dirty="0" err="1" smtClean="0"/>
        </a:defPPr>
      </a:lstStyle>
    </a:txDef>
  </a:objectDefaults>
  <a:extraClrSchemeLst/>
  <a:custClrLst>
    <a:custClr name="Raspberry">
      <a:srgbClr val="D30F4B"/>
    </a:custClr>
    <a:custClr name="Fusch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40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</a:theme>
</file>

<file path=ppt/theme/theme2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62283FA59DD499CBBC27B9B5D4886" ma:contentTypeVersion="9" ma:contentTypeDescription="Create a new document." ma:contentTypeScope="" ma:versionID="5d3d9564d3945483124d615a3c408a73">
  <xsd:schema xmlns:xsd="http://www.w3.org/2001/XMLSchema" xmlns:xs="http://www.w3.org/2001/XMLSchema" xmlns:p="http://schemas.microsoft.com/office/2006/metadata/properties" xmlns:ns3="56ec735e-6ccc-4bb4-b762-5d0fa6d28295" targetNamespace="http://schemas.microsoft.com/office/2006/metadata/properties" ma:root="true" ma:fieldsID="f98db9b8240f60ae7eebc66c318e0aed" ns3:_="">
    <xsd:import namespace="56ec735e-6ccc-4bb4-b762-5d0fa6d282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c735e-6ccc-4bb4-b762-5d0fa6d282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2A8EBB-393B-4B35-A7E7-E7F5668E6D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C132D4-B560-4CE0-A222-05F7B9BA5D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ec735e-6ccc-4bb4-b762-5d0fa6d282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B1428B-4613-4F5B-8037-626D19985E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Layouts_Chart-Pool_16-9_2017-11-15</Template>
  <TotalTime>113</TotalTime>
  <Words>2556</Words>
  <Application>Microsoft Office PowerPoint</Application>
  <PresentationFormat>Custom</PresentationFormat>
  <Paragraphs>307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Cambria Math</vt:lpstr>
      <vt:lpstr>Wingdings</vt:lpstr>
      <vt:lpstr>Layouts_Chart-Pool_16-9_2017-11-15</vt:lpstr>
      <vt:lpstr>PowerPoint Presentation</vt:lpstr>
      <vt:lpstr>Agenda</vt:lpstr>
      <vt:lpstr>Colaboración con Integramenet</vt:lpstr>
      <vt:lpstr>Presentación del proyecto</vt:lpstr>
      <vt:lpstr>Tratamiento &amp; Análisis de variables</vt:lpstr>
      <vt:lpstr>PowerPoint Presentation</vt:lpstr>
      <vt:lpstr>Municipio</vt:lpstr>
      <vt:lpstr>Documento, Género y Proyecto Incorpora</vt:lpstr>
      <vt:lpstr>Vivienda y Alimentación</vt:lpstr>
      <vt:lpstr>Estado y Estado de Salud</vt:lpstr>
      <vt:lpstr>Seguimiento de los Servicios Sociales, Tarjeta Sanitaria y Padrón</vt:lpstr>
      <vt:lpstr>Objetivo laboral, Expectativas sobre Integramenet y Autoevaluación psico-emocional</vt:lpstr>
      <vt:lpstr>PowerPoint Presentation</vt:lpstr>
      <vt:lpstr>Análisis de variables de texto</vt:lpstr>
      <vt:lpstr>Análisis de variables de texto | Text Statistics</vt:lpstr>
      <vt:lpstr>Análisis de variables de texto | Text Statistics</vt:lpstr>
      <vt:lpstr>Análisis de variables de texto | Text Statistics</vt:lpstr>
      <vt:lpstr>Análisis de variables de texto | Wordcloud</vt:lpstr>
      <vt:lpstr>Análisis de variables de texto | 2grama</vt:lpstr>
      <vt:lpstr>Análisis de variables de texto | 3grama</vt:lpstr>
      <vt:lpstr>Análisis de variables de categóricas &amp; numéricas</vt:lpstr>
      <vt:lpstr>Análisis de variables de texto</vt:lpstr>
      <vt:lpstr>¿Quienes han contribuido en este proyecto?</vt:lpstr>
      <vt:lpstr>PowerPoint Presentation</vt:lpstr>
    </vt:vector>
  </TitlesOfParts>
  <Company>Bayer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Bayer Chart pool</dc:title>
  <dc:creator>Michael Kessebohm</dc:creator>
  <cp:lastModifiedBy>Lorena Mendez Otero</cp:lastModifiedBy>
  <cp:revision>43</cp:revision>
  <cp:lastPrinted>2017-10-23T10:44:12Z</cp:lastPrinted>
  <dcterms:created xsi:type="dcterms:W3CDTF">2017-11-23T12:46:32Z</dcterms:created>
  <dcterms:modified xsi:type="dcterms:W3CDTF">2020-06-30T16:16:31Z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LabelPos">
    <vt:lpwstr>836;514;810;514;854;514</vt:lpwstr>
  </property>
  <property fmtid="{D5CDD505-2E9C-101B-9397-08002B2CF9AE}" pid="3" name="ContentTypeId">
    <vt:lpwstr>0x01010005962283FA59DD499CBBC27B9B5D4886</vt:lpwstr>
  </property>
  <property fmtid="{D5CDD505-2E9C-101B-9397-08002B2CF9AE}" pid="4" name="MSIP_Label_2c76c141-ac86-40e5-abf2-c6f60e474cee_Enabled">
    <vt:lpwstr>True</vt:lpwstr>
  </property>
  <property fmtid="{D5CDD505-2E9C-101B-9397-08002B2CF9AE}" pid="5" name="MSIP_Label_2c76c141-ac86-40e5-abf2-c6f60e474cee_SiteId">
    <vt:lpwstr>fcb2b37b-5da0-466b-9b83-0014b67a7c78</vt:lpwstr>
  </property>
  <property fmtid="{D5CDD505-2E9C-101B-9397-08002B2CF9AE}" pid="6" name="MSIP_Label_2c76c141-ac86-40e5-abf2-c6f60e474cee_Owner">
    <vt:lpwstr>matheus.travizolibarrachi@bayer.com</vt:lpwstr>
  </property>
  <property fmtid="{D5CDD505-2E9C-101B-9397-08002B2CF9AE}" pid="7" name="MSIP_Label_2c76c141-ac86-40e5-abf2-c6f60e474cee_SetDate">
    <vt:lpwstr>2019-12-09T08:53:39.0663039Z</vt:lpwstr>
  </property>
  <property fmtid="{D5CDD505-2E9C-101B-9397-08002B2CF9AE}" pid="8" name="MSIP_Label_2c76c141-ac86-40e5-abf2-c6f60e474cee_Name">
    <vt:lpwstr>RESTRICTED</vt:lpwstr>
  </property>
  <property fmtid="{D5CDD505-2E9C-101B-9397-08002B2CF9AE}" pid="9" name="MSIP_Label_2c76c141-ac86-40e5-abf2-c6f60e474cee_Application">
    <vt:lpwstr>Microsoft Azure Information Protection</vt:lpwstr>
  </property>
  <property fmtid="{D5CDD505-2E9C-101B-9397-08002B2CF9AE}" pid="10" name="MSIP_Label_2c76c141-ac86-40e5-abf2-c6f60e474cee_Extended_MSFT_Method">
    <vt:lpwstr>Automatic</vt:lpwstr>
  </property>
  <property fmtid="{D5CDD505-2E9C-101B-9397-08002B2CF9AE}" pid="11" name="Sensitivity">
    <vt:lpwstr>RESTRICTED</vt:lpwstr>
  </property>
</Properties>
</file>