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19DF-8D0E-D347-8E35-6EAFFDE8D2F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CB84CA-7F01-004B-BAFD-8469C108D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rational/library/310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Gilroy ExtraBold" charset="0"/>
                <a:ea typeface="Gilroy ExtraBold" charset="0"/>
                <a:cs typeface="Gilroy ExtraBold" charset="0"/>
              </a:rPr>
              <a:t>PDA Guidance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8BF925A-AF44-CD4E-9171-41AE1C2CC7E2}"/>
              </a:ext>
            </a:extLst>
          </p:cNvPr>
          <p:cNvSpPr txBox="1">
            <a:spLocks/>
          </p:cNvSpPr>
          <p:nvPr/>
        </p:nvSpPr>
        <p:spPr>
          <a:xfrm>
            <a:off x="1804211" y="1074738"/>
            <a:ext cx="7469791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Gilroy Light" pitchFamily="2" charset="77"/>
              </a:rPr>
              <a:t>Professional Development Award in Software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3E15E-ADE3-2847-9E53-32761A08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7" y="5142885"/>
            <a:ext cx="1114665" cy="14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System Interaction Diagrams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8C8D-C4C9-4849-8976-E1CFEA50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15836"/>
            <a:ext cx="8861444" cy="4564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 interaction diagrams look at the flow of control and data among the things in the system. 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are two types of system interaction diagrams:</a:t>
            </a:r>
          </a:p>
          <a:p>
            <a:r>
              <a:rPr lang="en-GB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Sequence Diagrams: More information at </a:t>
            </a:r>
            <a:r>
              <a:rPr lang="en-GB" sz="2000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http://www.ibm.com/developerworks/rational/library/3101.html</a:t>
            </a:r>
            <a:endParaRPr lang="en-GB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Collaboration Diagrams : More information at </a:t>
            </a:r>
            <a:r>
              <a:rPr lang="en-GB" sz="2000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http://www.ibm.com/developerworks/rational/library/3101.html</a:t>
            </a:r>
            <a:endParaRPr lang="en-GB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GB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Sequence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68D890-7D66-6F45-B9C8-6EC8F407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17142"/>
            <a:ext cx="8596668" cy="13658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behaviour of objects in a use case by describing the objects and the messages they pass.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Order in which messages occur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What messages are sent between a system's objects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4C608-6A33-C344-B708-538EFDDF8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0"/>
          <a:stretch/>
        </p:blipFill>
        <p:spPr>
          <a:xfrm>
            <a:off x="677333" y="2554432"/>
            <a:ext cx="8425103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Collaboration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CD67D-9DAA-4A4E-86A6-486FC9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1" y="1210795"/>
            <a:ext cx="7184734" cy="48436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A4F297-6A59-7C47-AADF-F83461AA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46" y="1243954"/>
            <a:ext cx="1981200" cy="41786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Collaboration diagrams show the structural organization of objects taking part in the interaction.</a:t>
            </a:r>
            <a:b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Relationship between objects 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order of messages passed between them</a:t>
            </a: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5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Bug Tracking Report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8C8D-C4C9-4849-8976-E1CFEA50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15836"/>
            <a:ext cx="8861444" cy="14472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Bug Tracking Report is a record of all the bugs that occur in the process of building a Software Product.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For the PDA you must include 5-6 examples of “bugs” or errors.</a:t>
            </a:r>
          </a:p>
          <a:p>
            <a:pPr marL="0" indent="0">
              <a:buNone/>
            </a:pPr>
            <a:endParaRPr lang="en-GB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D6CA24-1FD4-9543-9CF0-602FF46A4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22918"/>
              </p:ext>
            </p:extLst>
          </p:nvPr>
        </p:nvGraphicFramePr>
        <p:xfrm>
          <a:off x="677332" y="2881745"/>
          <a:ext cx="8861445" cy="2489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815">
                  <a:extLst>
                    <a:ext uri="{9D8B030D-6E8A-4147-A177-3AD203B41FA5}">
                      <a16:colId xmlns:a16="http://schemas.microsoft.com/office/drawing/2014/main" val="575805790"/>
                    </a:ext>
                  </a:extLst>
                </a:gridCol>
                <a:gridCol w="2953815">
                  <a:extLst>
                    <a:ext uri="{9D8B030D-6E8A-4147-A177-3AD203B41FA5}">
                      <a16:colId xmlns:a16="http://schemas.microsoft.com/office/drawing/2014/main" val="1550424916"/>
                    </a:ext>
                  </a:extLst>
                </a:gridCol>
                <a:gridCol w="2953815">
                  <a:extLst>
                    <a:ext uri="{9D8B030D-6E8A-4147-A177-3AD203B41FA5}">
                      <a16:colId xmlns:a16="http://schemas.microsoft.com/office/drawing/2014/main" val="3405654950"/>
                    </a:ext>
                  </a:extLst>
                </a:gridCol>
              </a:tblGrid>
              <a:tr h="401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Bug/Error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50357"/>
                  </a:ext>
                </a:extLst>
              </a:tr>
              <a:tr h="696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18654"/>
                  </a:ext>
                </a:extLst>
              </a:tr>
              <a:tr h="6960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67341"/>
                  </a:ext>
                </a:extLst>
              </a:tr>
              <a:tr h="6960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97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Remember…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A9AE-67C6-F04B-A93B-14AA3204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237"/>
            <a:ext cx="8596668" cy="42541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 NOT GOOGLE PDA DIAGRAMS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 the resources provided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Keep on top of the PDA as you go through the course</a:t>
            </a:r>
          </a:p>
        </p:txBody>
      </p:sp>
    </p:spTree>
    <p:extLst>
      <p:ext uri="{BB962C8B-B14F-4D97-AF65-F5344CB8AC3E}">
        <p14:creationId xmlns:p14="http://schemas.microsoft.com/office/powerpoint/2010/main" val="333811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3673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A9AE-67C6-F04B-A93B-14AA3204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273"/>
            <a:ext cx="8596668" cy="444808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Covering material specifically needed for the PDA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Google is not your friend when it comes to the PDA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Standardized approach = pass/fail criteria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Copy of this guidance in repo</a:t>
            </a:r>
          </a:p>
        </p:txBody>
      </p:sp>
    </p:spTree>
    <p:extLst>
      <p:ext uri="{BB962C8B-B14F-4D97-AF65-F5344CB8AC3E}">
        <p14:creationId xmlns:p14="http://schemas.microsoft.com/office/powerpoint/2010/main" val="192206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180D3-3ECE-0741-9FA0-9BDC2ADB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6737"/>
            <a:ext cx="5647305" cy="508677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8C8D-C4C9-4849-8976-E1CFEA50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282" y="1489753"/>
            <a:ext cx="2667719" cy="455160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 case diagrams give an overview of the usage requirements for a system. 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 case diagrams depict: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 cases (actions)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Actors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Associations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 boundary boxes (optional)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1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Class Diagram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8C8D-C4C9-4849-8976-E1CFEA50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282" y="1345380"/>
            <a:ext cx="2979507" cy="497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Class diagrams describe the structure of a system by showing the system's classes, their attributes, methods and the relationships.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Class diagrams should include: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Name of each class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Attributes of each class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 of each attribute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Methods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78CAE-3D8A-324F-AEE4-D6D2CB3F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1" y="1345380"/>
            <a:ext cx="6040852" cy="46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Object Diagram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8C8D-C4C9-4849-8976-E1CFEA50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282" y="1489753"/>
            <a:ext cx="3154167" cy="497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Object diagrams provide examples or act as test cases for class diagrams.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Object diagrams should include: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Name of the class 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Instance of that class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Attributes of each class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 of each attribute replaced with an example 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Relationships</a:t>
            </a:r>
          </a:p>
          <a:p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642AB-7A52-DC44-87BB-08FD73D67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4" t="23513" r="9259" b="5680"/>
          <a:stretch/>
        </p:blipFill>
        <p:spPr>
          <a:xfrm>
            <a:off x="372398" y="1489753"/>
            <a:ext cx="6120868" cy="39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Inheritance Diagram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8C8D-C4C9-4849-8976-E1CFEA50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282" y="1489753"/>
            <a:ext cx="3154167" cy="4592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 inheritance diagram demonstrates when a child object assumes characteristics of its parent object. 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Inheritance diagrams should include: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Relationships (using arrows)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Name of the class 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Attributes of each class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Type of each attribute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What is inherited</a:t>
            </a:r>
          </a:p>
          <a:p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B65BF-A61A-DF42-A794-656D77F2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1" y="1489753"/>
            <a:ext cx="5910119" cy="42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6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Activity Diagram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8C8D-C4C9-4849-8976-E1CFEA50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345" y="1434335"/>
            <a:ext cx="3761432" cy="4592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 Activity Diagram is a flow chart to represent the flow from one activity to another activity. 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helps to plan what is needed in the system and how it should be structured.</a:t>
            </a:r>
            <a:b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Activity diagrams should include: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lines with arrows 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rounded rectangles (actions)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diamonds (decisions)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black circle (start of the workflow)</a:t>
            </a:r>
          </a:p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encircled black circle (the end)</a:t>
            </a:r>
          </a:p>
          <a:p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F7394-6626-924A-AD52-032C27F7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208231"/>
            <a:ext cx="4777091" cy="50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Implementation Constraints Plan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8C8D-C4C9-4849-8976-E1CFEA50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15836"/>
            <a:ext cx="8861444" cy="671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Implementation constraints are things that might constrain the project and stop it from reaching its full potential.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B10917-28C9-2B4C-8F96-83BCD82C9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13122"/>
              </p:ext>
            </p:extLst>
          </p:nvPr>
        </p:nvGraphicFramePr>
        <p:xfrm>
          <a:off x="677333" y="1886395"/>
          <a:ext cx="8438958" cy="438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986">
                  <a:extLst>
                    <a:ext uri="{9D8B030D-6E8A-4147-A177-3AD203B41FA5}">
                      <a16:colId xmlns:a16="http://schemas.microsoft.com/office/drawing/2014/main" val="2950005508"/>
                    </a:ext>
                  </a:extLst>
                </a:gridCol>
                <a:gridCol w="2812986">
                  <a:extLst>
                    <a:ext uri="{9D8B030D-6E8A-4147-A177-3AD203B41FA5}">
                      <a16:colId xmlns:a16="http://schemas.microsoft.com/office/drawing/2014/main" val="403386736"/>
                    </a:ext>
                  </a:extLst>
                </a:gridCol>
                <a:gridCol w="2812986">
                  <a:extLst>
                    <a:ext uri="{9D8B030D-6E8A-4147-A177-3AD203B41FA5}">
                      <a16:colId xmlns:a16="http://schemas.microsoft.com/office/drawing/2014/main" val="3566239212"/>
                    </a:ext>
                  </a:extLst>
                </a:gridCol>
              </a:tblGrid>
              <a:tr h="69201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Constraint Category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Implementation Constraint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Solution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58893"/>
                  </a:ext>
                </a:extLst>
              </a:tr>
              <a:tr h="1319793">
                <a:tc>
                  <a:txBody>
                    <a:bodyPr/>
                    <a:lstStyle/>
                    <a:p>
                      <a:r>
                        <a:rPr lang="en-US" sz="1600" dirty="0"/>
                        <a:t>Hardware and Software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could be a constraint on the product?</a:t>
                      </a:r>
                    </a:p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it could be a constraint of the product? </a:t>
                      </a:r>
                    </a:p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is it a problem?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the constraint will be avoided or how it is not a consideration.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1324"/>
                  </a:ext>
                </a:extLst>
              </a:tr>
              <a:tr h="416904"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74204"/>
                  </a:ext>
                </a:extLst>
              </a:tr>
              <a:tr h="656318">
                <a:tc>
                  <a:txBody>
                    <a:bodyPr/>
                    <a:lstStyle/>
                    <a:p>
                      <a:r>
                        <a:rPr lang="en-US" sz="1600" dirty="0"/>
                        <a:t>Persistent Storage and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28661"/>
                  </a:ext>
                </a:extLst>
              </a:tr>
              <a:tr h="406337">
                <a:tc>
                  <a:txBody>
                    <a:bodyPr/>
                    <a:lstStyle/>
                    <a:p>
                      <a:r>
                        <a:rPr lang="en-US" sz="1600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383"/>
                  </a:ext>
                </a:extLst>
              </a:tr>
              <a:tr h="456306">
                <a:tc>
                  <a:txBody>
                    <a:bodyPr/>
                    <a:lstStyle/>
                    <a:p>
                      <a:r>
                        <a:rPr lang="en-US" sz="1600" dirty="0"/>
                        <a:t>Budgets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58121"/>
                  </a:ext>
                </a:extLst>
              </a:tr>
              <a:tr h="442036">
                <a:tc>
                  <a:txBody>
                    <a:bodyPr/>
                    <a:lstStyle/>
                    <a:p>
                      <a:r>
                        <a:rPr lang="en-US" sz="1600" dirty="0"/>
                        <a:t>Time 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93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BAFA-C9A8-7541-803E-BE2D8D4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3569"/>
            <a:ext cx="8596668" cy="6335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Gilroy ExtraBold" pitchFamily="2" charset="77"/>
              </a:rPr>
              <a:t>Acceptance Criteria and Test Plan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C8C8D-C4C9-4849-8976-E1CFEA50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15836"/>
            <a:ext cx="8861444" cy="15165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 Acceptance Criteria is a set of statements with a clear pass/fail result. Acceptance Criteria should state intent, but not a solution.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 Acceptance Test Plan is the final two columns of this table.</a:t>
            </a:r>
          </a:p>
          <a:p>
            <a:pPr marL="0" indent="0">
              <a:buNone/>
            </a:pPr>
            <a:endParaRPr lang="en-GB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D6CA24-1FD4-9543-9CF0-602FF46A4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23155"/>
              </p:ext>
            </p:extLst>
          </p:nvPr>
        </p:nvGraphicFramePr>
        <p:xfrm>
          <a:off x="677332" y="2635789"/>
          <a:ext cx="8861445" cy="253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815">
                  <a:extLst>
                    <a:ext uri="{9D8B030D-6E8A-4147-A177-3AD203B41FA5}">
                      <a16:colId xmlns:a16="http://schemas.microsoft.com/office/drawing/2014/main" val="575805790"/>
                    </a:ext>
                  </a:extLst>
                </a:gridCol>
                <a:gridCol w="2953815">
                  <a:extLst>
                    <a:ext uri="{9D8B030D-6E8A-4147-A177-3AD203B41FA5}">
                      <a16:colId xmlns:a16="http://schemas.microsoft.com/office/drawing/2014/main" val="1550424916"/>
                    </a:ext>
                  </a:extLst>
                </a:gridCol>
                <a:gridCol w="2953815">
                  <a:extLst>
                    <a:ext uri="{9D8B030D-6E8A-4147-A177-3AD203B41FA5}">
                      <a16:colId xmlns:a16="http://schemas.microsoft.com/office/drawing/2014/main" val="3405654950"/>
                    </a:ext>
                  </a:extLst>
                </a:gridCol>
              </a:tblGrid>
              <a:tr h="6340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Acceptance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Expected Result/Output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50357"/>
                  </a:ext>
                </a:extLst>
              </a:tr>
              <a:tr h="634038">
                <a:tc>
                  <a:txBody>
                    <a:bodyPr/>
                    <a:lstStyle/>
                    <a:p>
                      <a:r>
                        <a:rPr lang="en-US" dirty="0"/>
                        <a:t>A user is able to…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…. does… when…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18654"/>
                  </a:ext>
                </a:extLst>
              </a:tr>
              <a:tr h="634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67341"/>
                  </a:ext>
                </a:extLst>
              </a:tr>
              <a:tr h="634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92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odeClanMain">
      <a:dk1>
        <a:srgbClr val="1E3442"/>
      </a:dk1>
      <a:lt1>
        <a:srgbClr val="E4C17B"/>
      </a:lt1>
      <a:dk2>
        <a:srgbClr val="1B3445"/>
      </a:dk2>
      <a:lt2>
        <a:srgbClr val="4DA2CD"/>
      </a:lt2>
      <a:accent1>
        <a:srgbClr val="59A5C7"/>
      </a:accent1>
      <a:accent2>
        <a:srgbClr val="E4C17B"/>
      </a:accent2>
      <a:accent3>
        <a:srgbClr val="E5C276"/>
      </a:accent3>
      <a:accent4>
        <a:srgbClr val="E5C276"/>
      </a:accent4>
      <a:accent5>
        <a:srgbClr val="FFFFFF"/>
      </a:accent5>
      <a:accent6>
        <a:srgbClr val="FFFFFF"/>
      </a:accent6>
      <a:hlink>
        <a:srgbClr val="FFFFFF"/>
      </a:hlink>
      <a:folHlink>
        <a:srgbClr val="E6C37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441</Words>
  <Application>Microsoft Macintosh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Gilroy ExtraBold</vt:lpstr>
      <vt:lpstr>Gilroy Light</vt:lpstr>
      <vt:lpstr>Trebuchet MS</vt:lpstr>
      <vt:lpstr>Wingdings 3</vt:lpstr>
      <vt:lpstr>Facet</vt:lpstr>
      <vt:lpstr>PDA Guidance</vt:lpstr>
      <vt:lpstr>Focus</vt:lpstr>
      <vt:lpstr>Use Case Diagram</vt:lpstr>
      <vt:lpstr>Class Diagram</vt:lpstr>
      <vt:lpstr>Object Diagram</vt:lpstr>
      <vt:lpstr>Inheritance Diagram</vt:lpstr>
      <vt:lpstr>Activity Diagram</vt:lpstr>
      <vt:lpstr>Implementation Constraints Plan</vt:lpstr>
      <vt:lpstr>Acceptance Criteria and Test Plan</vt:lpstr>
      <vt:lpstr>System Interaction Diagrams</vt:lpstr>
      <vt:lpstr>Sequence Diagram</vt:lpstr>
      <vt:lpstr>Collaboration Diagram</vt:lpstr>
      <vt:lpstr>Bug Tracking Report</vt:lpstr>
      <vt:lpstr>Remember…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Learn</dc:title>
  <dc:creator>Kat Kiernan</dc:creator>
  <cp:lastModifiedBy>Kat Kiernan</cp:lastModifiedBy>
  <cp:revision>19</cp:revision>
  <dcterms:created xsi:type="dcterms:W3CDTF">2018-07-31T09:39:04Z</dcterms:created>
  <dcterms:modified xsi:type="dcterms:W3CDTF">2018-10-20T15:38:25Z</dcterms:modified>
</cp:coreProperties>
</file>