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3"/>
  </p:handoutMasterIdLst>
  <p:sldIdLst>
    <p:sldId id="2463" r:id="rId3"/>
    <p:sldId id="2464" r:id="rId5"/>
    <p:sldId id="2573" r:id="rId6"/>
    <p:sldId id="296" r:id="rId7"/>
    <p:sldId id="2585" r:id="rId8"/>
    <p:sldId id="2586" r:id="rId9"/>
    <p:sldId id="2587" r:id="rId10"/>
    <p:sldId id="2588" r:id="rId11"/>
    <p:sldId id="2589" r:id="rId12"/>
    <p:sldId id="2590" r:id="rId13"/>
    <p:sldId id="2591" r:id="rId14"/>
    <p:sldId id="2592" r:id="rId15"/>
    <p:sldId id="2593" r:id="rId16"/>
    <p:sldId id="2594" r:id="rId17"/>
    <p:sldId id="2595" r:id="rId18"/>
    <p:sldId id="2596" r:id="rId19"/>
    <p:sldId id="2597" r:id="rId20"/>
    <p:sldId id="2598" r:id="rId21"/>
    <p:sldId id="2599" r:id="rId22"/>
    <p:sldId id="2600" r:id="rId23"/>
    <p:sldId id="2601" r:id="rId24"/>
    <p:sldId id="2602" r:id="rId25"/>
    <p:sldId id="2603" r:id="rId26"/>
    <p:sldId id="2604" r:id="rId27"/>
    <p:sldId id="2605" r:id="rId28"/>
    <p:sldId id="2606" r:id="rId29"/>
    <p:sldId id="2607" r:id="rId30"/>
    <p:sldId id="2608" r:id="rId31"/>
    <p:sldId id="2609" r:id="rId32"/>
    <p:sldId id="2610" r:id="rId33"/>
    <p:sldId id="2611" r:id="rId34"/>
    <p:sldId id="2612" r:id="rId35"/>
    <p:sldId id="2613" r:id="rId36"/>
    <p:sldId id="2614" r:id="rId37"/>
    <p:sldId id="2615" r:id="rId38"/>
    <p:sldId id="2616" r:id="rId39"/>
    <p:sldId id="2617" r:id="rId40"/>
    <p:sldId id="2618" r:id="rId41"/>
    <p:sldId id="2574"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EA9"/>
    <a:srgbClr val="453DAA"/>
    <a:srgbClr val="60ABF5"/>
    <a:srgbClr val="81E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70930" autoAdjust="0"/>
  </p:normalViewPr>
  <p:slideViewPr>
    <p:cSldViewPr snapToGrid="0">
      <p:cViewPr varScale="1">
        <p:scale>
          <a:sx n="116" d="100"/>
          <a:sy n="116" d="100"/>
        </p:scale>
        <p:origin x="336" y="84"/>
      </p:cViewPr>
      <p:guideLst>
        <p:guide orient="horz" pos="2160"/>
        <p:guide pos="3840"/>
      </p:guideLst>
    </p:cSldViewPr>
  </p:slideViewPr>
  <p:notesTextViewPr>
    <p:cViewPr>
      <p:scale>
        <a:sx n="1" d="1"/>
        <a:sy n="1" d="1"/>
      </p:scale>
      <p:origin x="0" y="0"/>
    </p:cViewPr>
  </p:notesTextViewPr>
  <p:sorterViewPr>
    <p:cViewPr>
      <p:scale>
        <a:sx n="100" d="100"/>
        <a:sy n="100" d="100"/>
      </p:scale>
      <p:origin x="0" y="-31326"/>
    </p:cViewPr>
  </p:sorterViewPr>
  <p:notesViewPr>
    <p:cSldViewPr snapToGrid="0">
      <p:cViewPr varScale="1">
        <p:scale>
          <a:sx n="80" d="100"/>
          <a:sy n="80" d="100"/>
        </p:scale>
        <p:origin x="3918"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F36A80-4B21-4F56-AA5D-12CC375FE12E}"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F98448-65FC-4F57-8BCA-E68721C888B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48C929-3478-4C86-AC1D-7ED3E1F2E9C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A6F94D-694A-4B40-A123-D19F160C8E5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B2A6F94D-694A-4B40-A123-D19F160C8E5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a:t>
            </a:r>
            <a:r>
              <a:rPr lang="zh-CN" altLang="en-US" b="1" dirty="0"/>
              <a:t>目的</a:t>
            </a:r>
            <a:r>
              <a:rPr lang="en-US" altLang="zh-CN" b="1" dirty="0"/>
              <a:t>】</a:t>
            </a:r>
            <a:endParaRPr lang="en-US" altLang="zh-CN" b="1" dirty="0"/>
          </a:p>
          <a:p>
            <a:r>
              <a:rPr lang="zh-CN" altLang="en-US" dirty="0"/>
              <a:t>本单元中，您将随着我们的思路先进行设计课件前的立项思考。</a:t>
            </a:r>
            <a:endParaRPr lang="en-US" altLang="zh-CN" dirty="0"/>
          </a:p>
          <a:p>
            <a:r>
              <a:rPr lang="zh-CN" altLang="en-US" dirty="0"/>
              <a:t>立项思考不完整，不准确，课件设计与开发就会偏离方向。</a:t>
            </a:r>
            <a:endParaRPr lang="zh-CN" altLang="en-US" dirty="0"/>
          </a:p>
        </p:txBody>
      </p:sp>
      <p:sp>
        <p:nvSpPr>
          <p:cNvPr id="4" name="灯片编号占位符 3"/>
          <p:cNvSpPr>
            <a:spLocks noGrp="1"/>
          </p:cNvSpPr>
          <p:nvPr>
            <p:ph type="sldNum" sz="quarter" idx="5"/>
          </p:nvPr>
        </p:nvSpPr>
        <p:spPr/>
        <p:txBody>
          <a:bodyPr/>
          <a:lstStyle/>
          <a:p>
            <a:fld id="{B2A6F94D-694A-4B40-A123-D19F160C8E5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2A6F94D-694A-4B40-A123-D19F160C8E5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B2A6F94D-694A-4B40-A123-D19F160C8E5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47" name="Freeform 47"/>
          <p:cNvSpPr/>
          <p:nvPr userDrawn="1"/>
        </p:nvSpPr>
        <p:spPr bwMode="auto">
          <a:xfrm>
            <a:off x="-1585" y="4826208"/>
            <a:ext cx="12206288" cy="2449512"/>
          </a:xfrm>
          <a:custGeom>
            <a:avLst/>
            <a:gdLst>
              <a:gd name="T0" fmla="*/ 7689 w 7689"/>
              <a:gd name="T1" fmla="*/ 1543 h 1543"/>
              <a:gd name="T2" fmla="*/ 7689 w 7689"/>
              <a:gd name="T3" fmla="*/ 1485 h 1543"/>
              <a:gd name="T4" fmla="*/ 4821 w 7689"/>
              <a:gd name="T5" fmla="*/ 568 h 1543"/>
              <a:gd name="T6" fmla="*/ 3065 w 7689"/>
              <a:gd name="T7" fmla="*/ 0 h 1543"/>
              <a:gd name="T8" fmla="*/ 582 w 7689"/>
              <a:gd name="T9" fmla="*/ 597 h 1543"/>
              <a:gd name="T10" fmla="*/ 0 w 7689"/>
              <a:gd name="T11" fmla="*/ 717 h 1543"/>
              <a:gd name="T12" fmla="*/ 0 w 7689"/>
              <a:gd name="T13" fmla="*/ 1543 h 1543"/>
              <a:gd name="T14" fmla="*/ 7689 w 7689"/>
              <a:gd name="T15" fmla="*/ 1543 h 1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9" h="1543">
                <a:moveTo>
                  <a:pt x="7689" y="1543"/>
                </a:moveTo>
                <a:lnTo>
                  <a:pt x="7689" y="1485"/>
                </a:lnTo>
                <a:lnTo>
                  <a:pt x="4821" y="568"/>
                </a:lnTo>
                <a:lnTo>
                  <a:pt x="3065" y="0"/>
                </a:lnTo>
                <a:lnTo>
                  <a:pt x="582" y="597"/>
                </a:lnTo>
                <a:lnTo>
                  <a:pt x="0" y="717"/>
                </a:lnTo>
                <a:lnTo>
                  <a:pt x="0" y="1543"/>
                </a:lnTo>
                <a:lnTo>
                  <a:pt x="7689" y="15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solidFill>
                <a:prstClr val="black"/>
              </a:solidFill>
              <a:latin typeface="等线" panose="02010600030101010101" charset="-122"/>
              <a:ea typeface="等线" panose="02010600030101010101" charset="-122"/>
            </a:endParaRPr>
          </a:p>
        </p:txBody>
      </p:sp>
      <p:sp>
        <p:nvSpPr>
          <p:cNvPr id="9801" name="副标题 2"/>
          <p:cNvSpPr>
            <a:spLocks noGrp="1"/>
          </p:cNvSpPr>
          <p:nvPr userDrawn="1">
            <p:ph type="subTitle" idx="1"/>
          </p:nvPr>
        </p:nvSpPr>
        <p:spPr>
          <a:xfrm>
            <a:off x="673106" y="3113470"/>
            <a:ext cx="5946775" cy="460748"/>
          </a:xfrm>
        </p:spPr>
        <p:txBody>
          <a:bodyPr anchor="ct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zh-CN" altLang="en-US" dirty="0"/>
          </a:p>
        </p:txBody>
      </p:sp>
      <p:sp>
        <p:nvSpPr>
          <p:cNvPr id="9802" name="标题 1"/>
          <p:cNvSpPr>
            <a:spLocks noGrp="1"/>
          </p:cNvSpPr>
          <p:nvPr userDrawn="1">
            <p:ph type="ctrTitle"/>
          </p:nvPr>
        </p:nvSpPr>
        <p:spPr>
          <a:xfrm>
            <a:off x="673106" y="2380275"/>
            <a:ext cx="5946775" cy="698591"/>
          </a:xfrm>
        </p:spPr>
        <p:txBody>
          <a:bodyPr anchor="ctr">
            <a:normAutofit/>
          </a:bodyPr>
          <a:lstStyle>
            <a:lvl1pPr algn="l">
              <a:defRPr sz="2800">
                <a:solidFill>
                  <a:schemeClr val="tx1"/>
                </a:solidFill>
              </a:defRPr>
            </a:lvl1pPr>
          </a:lstStyle>
          <a:p>
            <a:endParaRPr lang="zh-CN" altLang="en-US" dirty="0"/>
          </a:p>
        </p:txBody>
      </p:sp>
      <p:sp>
        <p:nvSpPr>
          <p:cNvPr id="12" name="文本占位符 13"/>
          <p:cNvSpPr>
            <a:spLocks noGrp="1"/>
          </p:cNvSpPr>
          <p:nvPr userDrawn="1">
            <p:ph type="body" sz="quarter" idx="10" hasCustomPrompt="1"/>
          </p:nvPr>
        </p:nvSpPr>
        <p:spPr>
          <a:xfrm>
            <a:off x="673106" y="4233671"/>
            <a:ext cx="5946775" cy="296271"/>
          </a:xfrm>
        </p:spPr>
        <p:txBody>
          <a:bodyPr vert="horz" anchor="ctr">
            <a:noAutofit/>
          </a:bodyPr>
          <a:lstStyle>
            <a:lvl1pPr marL="0" indent="0" algn="l">
              <a:buNone/>
              <a:defRPr sz="12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署名</a:t>
            </a:r>
            <a:endParaRPr lang="zh-CN" altLang="en-US" dirty="0"/>
          </a:p>
        </p:txBody>
      </p:sp>
      <p:sp>
        <p:nvSpPr>
          <p:cNvPr id="13" name="文本占位符 13"/>
          <p:cNvSpPr>
            <a:spLocks noGrp="1"/>
          </p:cNvSpPr>
          <p:nvPr userDrawn="1">
            <p:ph type="body" sz="quarter" idx="11" hasCustomPrompt="1"/>
          </p:nvPr>
        </p:nvSpPr>
        <p:spPr>
          <a:xfrm>
            <a:off x="673106" y="4529942"/>
            <a:ext cx="5946775" cy="296271"/>
          </a:xfrm>
        </p:spPr>
        <p:txBody>
          <a:bodyPr vert="horz" anchor="ctr">
            <a:noAutofit/>
          </a:bodyPr>
          <a:lstStyle>
            <a:lvl1pPr marL="0" indent="0" algn="l">
              <a:buNone/>
              <a:defRPr sz="12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日期</a:t>
            </a:r>
            <a:endParaRPr lang="zh-CN" altLang="en-US" dirty="0"/>
          </a:p>
        </p:txBody>
      </p:sp>
      <p:grpSp>
        <p:nvGrpSpPr>
          <p:cNvPr id="85" name="组合 84"/>
          <p:cNvGrpSpPr/>
          <p:nvPr userDrawn="1"/>
        </p:nvGrpSpPr>
        <p:grpSpPr>
          <a:xfrm>
            <a:off x="6896105" y="1588"/>
            <a:ext cx="5300663" cy="6854826"/>
            <a:chOff x="6337300" y="1588"/>
            <a:chExt cx="5300663" cy="6854826"/>
          </a:xfrm>
        </p:grpSpPr>
        <p:grpSp>
          <p:nvGrpSpPr>
            <p:cNvPr id="86" name="Group 205"/>
            <p:cNvGrpSpPr/>
            <p:nvPr/>
          </p:nvGrpSpPr>
          <p:grpSpPr bwMode="auto">
            <a:xfrm>
              <a:off x="6337300" y="1588"/>
              <a:ext cx="5300663" cy="6854826"/>
              <a:chOff x="3840" y="1"/>
              <a:chExt cx="3339" cy="4318"/>
            </a:xfrm>
          </p:grpSpPr>
          <p:sp>
            <p:nvSpPr>
              <p:cNvPr id="989" name="Freeform 5"/>
              <p:cNvSpPr/>
              <p:nvPr/>
            </p:nvSpPr>
            <p:spPr bwMode="auto">
              <a:xfrm>
                <a:off x="3840" y="5"/>
                <a:ext cx="3339" cy="4314"/>
              </a:xfrm>
              <a:custGeom>
                <a:avLst/>
                <a:gdLst>
                  <a:gd name="T0" fmla="*/ 3338 w 3338"/>
                  <a:gd name="T1" fmla="*/ 21 h 4320"/>
                  <a:gd name="T2" fmla="*/ 3302 w 3338"/>
                  <a:gd name="T3" fmla="*/ 0 h 4320"/>
                  <a:gd name="T4" fmla="*/ 1436 w 3338"/>
                  <a:gd name="T5" fmla="*/ 0 h 4320"/>
                  <a:gd name="T6" fmla="*/ 244 w 3338"/>
                  <a:gd name="T7" fmla="*/ 684 h 4320"/>
                  <a:gd name="T8" fmla="*/ 0 w 3338"/>
                  <a:gd name="T9" fmla="*/ 1105 h 4320"/>
                  <a:gd name="T10" fmla="*/ 0 w 3338"/>
                  <a:gd name="T11" fmla="*/ 3260 h 4320"/>
                  <a:gd name="T12" fmla="*/ 244 w 3338"/>
                  <a:gd name="T13" fmla="*/ 3682 h 4320"/>
                  <a:gd name="T14" fmla="*/ 1356 w 3338"/>
                  <a:gd name="T15" fmla="*/ 4320 h 4320"/>
                  <a:gd name="T16" fmla="*/ 3338 w 3338"/>
                  <a:gd name="T17" fmla="*/ 4320 h 4320"/>
                  <a:gd name="T18" fmla="*/ 3338 w 3338"/>
                  <a:gd name="T19" fmla="*/ 21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38" h="4320">
                    <a:moveTo>
                      <a:pt x="3338" y="21"/>
                    </a:moveTo>
                    <a:cubicBezTo>
                      <a:pt x="3302" y="0"/>
                      <a:pt x="3302" y="0"/>
                      <a:pt x="3302" y="0"/>
                    </a:cubicBezTo>
                    <a:cubicBezTo>
                      <a:pt x="1436" y="0"/>
                      <a:pt x="1436" y="0"/>
                      <a:pt x="1436" y="0"/>
                    </a:cubicBezTo>
                    <a:cubicBezTo>
                      <a:pt x="244" y="684"/>
                      <a:pt x="244" y="684"/>
                      <a:pt x="244" y="684"/>
                    </a:cubicBezTo>
                    <a:cubicBezTo>
                      <a:pt x="93" y="770"/>
                      <a:pt x="0" y="931"/>
                      <a:pt x="0" y="1105"/>
                    </a:cubicBezTo>
                    <a:cubicBezTo>
                      <a:pt x="0" y="3260"/>
                      <a:pt x="0" y="3260"/>
                      <a:pt x="0" y="3260"/>
                    </a:cubicBezTo>
                    <a:cubicBezTo>
                      <a:pt x="0" y="3434"/>
                      <a:pt x="93" y="3595"/>
                      <a:pt x="244" y="3682"/>
                    </a:cubicBezTo>
                    <a:cubicBezTo>
                      <a:pt x="1356" y="4320"/>
                      <a:pt x="1356" y="4320"/>
                      <a:pt x="1356" y="4320"/>
                    </a:cubicBezTo>
                    <a:cubicBezTo>
                      <a:pt x="3338" y="4320"/>
                      <a:pt x="3338" y="4320"/>
                      <a:pt x="3338" y="4320"/>
                    </a:cubicBezTo>
                    <a:cubicBezTo>
                      <a:pt x="3338" y="21"/>
                      <a:pt x="3338" y="21"/>
                      <a:pt x="3338" y="21"/>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p>
            </p:txBody>
          </p:sp>
          <p:sp>
            <p:nvSpPr>
              <p:cNvPr id="990" name="Freeform 6"/>
              <p:cNvSpPr/>
              <p:nvPr/>
            </p:nvSpPr>
            <p:spPr bwMode="auto">
              <a:xfrm>
                <a:off x="3844" y="1"/>
                <a:ext cx="2366" cy="3505"/>
              </a:xfrm>
              <a:custGeom>
                <a:avLst/>
                <a:gdLst>
                  <a:gd name="T0" fmla="*/ 1436 w 2365"/>
                  <a:gd name="T1" fmla="*/ 0 h 3510"/>
                  <a:gd name="T2" fmla="*/ 220 w 2365"/>
                  <a:gd name="T3" fmla="*/ 698 h 3510"/>
                  <a:gd name="T4" fmla="*/ 0 w 2365"/>
                  <a:gd name="T5" fmla="*/ 1078 h 3510"/>
                  <a:gd name="T6" fmla="*/ 0 w 2365"/>
                  <a:gd name="T7" fmla="*/ 3288 h 3510"/>
                  <a:gd name="T8" fmla="*/ 60 w 2365"/>
                  <a:gd name="T9" fmla="*/ 3510 h 3510"/>
                  <a:gd name="T10" fmla="*/ 2365 w 2365"/>
                  <a:gd name="T11" fmla="*/ 2177 h 3510"/>
                  <a:gd name="T12" fmla="*/ 2365 w 2365"/>
                  <a:gd name="T13" fmla="*/ 0 h 3510"/>
                  <a:gd name="T14" fmla="*/ 1436 w 2365"/>
                  <a:gd name="T15" fmla="*/ 0 h 35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65" h="3510">
                    <a:moveTo>
                      <a:pt x="1436" y="0"/>
                    </a:moveTo>
                    <a:cubicBezTo>
                      <a:pt x="220" y="698"/>
                      <a:pt x="220" y="698"/>
                      <a:pt x="220" y="698"/>
                    </a:cubicBezTo>
                    <a:cubicBezTo>
                      <a:pt x="84" y="776"/>
                      <a:pt x="0" y="921"/>
                      <a:pt x="0" y="1078"/>
                    </a:cubicBezTo>
                    <a:cubicBezTo>
                      <a:pt x="0" y="3288"/>
                      <a:pt x="0" y="3288"/>
                      <a:pt x="0" y="3288"/>
                    </a:cubicBezTo>
                    <a:cubicBezTo>
                      <a:pt x="0" y="3368"/>
                      <a:pt x="21" y="3444"/>
                      <a:pt x="60" y="3510"/>
                    </a:cubicBezTo>
                    <a:cubicBezTo>
                      <a:pt x="2365" y="2177"/>
                      <a:pt x="2365" y="2177"/>
                      <a:pt x="2365" y="2177"/>
                    </a:cubicBezTo>
                    <a:cubicBezTo>
                      <a:pt x="2365" y="0"/>
                      <a:pt x="2365" y="0"/>
                      <a:pt x="2365" y="0"/>
                    </a:cubicBezTo>
                    <a:cubicBezTo>
                      <a:pt x="1436" y="0"/>
                      <a:pt x="1436" y="0"/>
                      <a:pt x="1436" y="0"/>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1" name="Freeform 7"/>
              <p:cNvSpPr/>
              <p:nvPr/>
            </p:nvSpPr>
            <p:spPr bwMode="auto">
              <a:xfrm>
                <a:off x="6210" y="1"/>
                <a:ext cx="966" cy="2728"/>
              </a:xfrm>
              <a:custGeom>
                <a:avLst/>
                <a:gdLst>
                  <a:gd name="T0" fmla="*/ 0 w 973"/>
                  <a:gd name="T1" fmla="*/ 2174 h 2728"/>
                  <a:gd name="T2" fmla="*/ 973 w 973"/>
                  <a:gd name="T3" fmla="*/ 2728 h 2728"/>
                  <a:gd name="T4" fmla="*/ 973 w 973"/>
                  <a:gd name="T5" fmla="*/ 0 h 2728"/>
                  <a:gd name="T6" fmla="*/ 0 w 973"/>
                  <a:gd name="T7" fmla="*/ 0 h 2728"/>
                  <a:gd name="T8" fmla="*/ 0 w 973"/>
                  <a:gd name="T9" fmla="*/ 2174 h 2728"/>
                </a:gdLst>
                <a:ahLst/>
                <a:cxnLst>
                  <a:cxn ang="0">
                    <a:pos x="T0" y="T1"/>
                  </a:cxn>
                  <a:cxn ang="0">
                    <a:pos x="T2" y="T3"/>
                  </a:cxn>
                  <a:cxn ang="0">
                    <a:pos x="T4" y="T5"/>
                  </a:cxn>
                  <a:cxn ang="0">
                    <a:pos x="T6" y="T7"/>
                  </a:cxn>
                  <a:cxn ang="0">
                    <a:pos x="T8" y="T9"/>
                  </a:cxn>
                </a:cxnLst>
                <a:rect l="0" t="0" r="r" b="b"/>
                <a:pathLst>
                  <a:path w="973" h="2728">
                    <a:moveTo>
                      <a:pt x="0" y="2174"/>
                    </a:moveTo>
                    <a:lnTo>
                      <a:pt x="973" y="2728"/>
                    </a:lnTo>
                    <a:lnTo>
                      <a:pt x="973" y="0"/>
                    </a:lnTo>
                    <a:lnTo>
                      <a:pt x="0" y="0"/>
                    </a:lnTo>
                    <a:lnTo>
                      <a:pt x="0" y="217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p>
            </p:txBody>
          </p:sp>
          <p:sp>
            <p:nvSpPr>
              <p:cNvPr id="992" name="Freeform 8"/>
              <p:cNvSpPr/>
              <p:nvPr/>
            </p:nvSpPr>
            <p:spPr bwMode="auto">
              <a:xfrm>
                <a:off x="4862" y="2381"/>
                <a:ext cx="2267" cy="1379"/>
              </a:xfrm>
              <a:custGeom>
                <a:avLst/>
                <a:gdLst>
                  <a:gd name="T0" fmla="*/ 66 w 2266"/>
                  <a:gd name="T1" fmla="*/ 723 h 1381"/>
                  <a:gd name="T2" fmla="*/ 1171 w 2266"/>
                  <a:gd name="T3" fmla="*/ 1364 h 1381"/>
                  <a:gd name="T4" fmla="*/ 1268 w 2266"/>
                  <a:gd name="T5" fmla="*/ 1364 h 1381"/>
                  <a:gd name="T6" fmla="*/ 2200 w 2266"/>
                  <a:gd name="T7" fmla="*/ 828 h 1381"/>
                  <a:gd name="T8" fmla="*/ 2200 w 2266"/>
                  <a:gd name="T9" fmla="*/ 658 h 1381"/>
                  <a:gd name="T10" fmla="*/ 1095 w 2266"/>
                  <a:gd name="T11" fmla="*/ 18 h 1381"/>
                  <a:gd name="T12" fmla="*/ 998 w 2266"/>
                  <a:gd name="T13" fmla="*/ 17 h 1381"/>
                  <a:gd name="T14" fmla="*/ 66 w 2266"/>
                  <a:gd name="T15" fmla="*/ 554 h 1381"/>
                  <a:gd name="T16" fmla="*/ 66 w 2266"/>
                  <a:gd name="T17" fmla="*/ 723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6" h="1381">
                    <a:moveTo>
                      <a:pt x="66" y="723"/>
                    </a:moveTo>
                    <a:cubicBezTo>
                      <a:pt x="1171" y="1364"/>
                      <a:pt x="1171" y="1364"/>
                      <a:pt x="1171" y="1364"/>
                    </a:cubicBezTo>
                    <a:cubicBezTo>
                      <a:pt x="1201" y="1381"/>
                      <a:pt x="1238" y="1381"/>
                      <a:pt x="1268" y="1364"/>
                    </a:cubicBezTo>
                    <a:cubicBezTo>
                      <a:pt x="2200" y="828"/>
                      <a:pt x="2200" y="828"/>
                      <a:pt x="2200" y="828"/>
                    </a:cubicBezTo>
                    <a:cubicBezTo>
                      <a:pt x="2265" y="790"/>
                      <a:pt x="2266" y="696"/>
                      <a:pt x="2200" y="658"/>
                    </a:cubicBezTo>
                    <a:cubicBezTo>
                      <a:pt x="1095" y="18"/>
                      <a:pt x="1095" y="18"/>
                      <a:pt x="1095" y="18"/>
                    </a:cubicBezTo>
                    <a:cubicBezTo>
                      <a:pt x="1065" y="0"/>
                      <a:pt x="1028" y="0"/>
                      <a:pt x="998" y="17"/>
                    </a:cubicBezTo>
                    <a:cubicBezTo>
                      <a:pt x="66" y="554"/>
                      <a:pt x="66" y="554"/>
                      <a:pt x="66" y="554"/>
                    </a:cubicBezTo>
                    <a:cubicBezTo>
                      <a:pt x="1" y="591"/>
                      <a:pt x="0" y="685"/>
                      <a:pt x="66" y="723"/>
                    </a:cubicBezTo>
                  </a:path>
                </a:pathLst>
              </a:custGeom>
              <a:solidFill>
                <a:srgbClr val="21C1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3" name="Freeform 9"/>
              <p:cNvSpPr/>
              <p:nvPr/>
            </p:nvSpPr>
            <p:spPr bwMode="auto">
              <a:xfrm>
                <a:off x="5844" y="1489"/>
                <a:ext cx="1153" cy="1675"/>
              </a:xfrm>
              <a:custGeom>
                <a:avLst/>
                <a:gdLst>
                  <a:gd name="T0" fmla="*/ 4 w 1153"/>
                  <a:gd name="T1" fmla="*/ 0 h 1675"/>
                  <a:gd name="T2" fmla="*/ 0 w 1153"/>
                  <a:gd name="T3" fmla="*/ 1011 h 1675"/>
                  <a:gd name="T4" fmla="*/ 1149 w 1153"/>
                  <a:gd name="T5" fmla="*/ 1675 h 1675"/>
                  <a:gd name="T6" fmla="*/ 1153 w 1153"/>
                  <a:gd name="T7" fmla="*/ 663 h 1675"/>
                  <a:gd name="T8" fmla="*/ 4 w 1153"/>
                  <a:gd name="T9" fmla="*/ 0 h 1675"/>
                </a:gdLst>
                <a:ahLst/>
                <a:cxnLst>
                  <a:cxn ang="0">
                    <a:pos x="T0" y="T1"/>
                  </a:cxn>
                  <a:cxn ang="0">
                    <a:pos x="T2" y="T3"/>
                  </a:cxn>
                  <a:cxn ang="0">
                    <a:pos x="T4" y="T5"/>
                  </a:cxn>
                  <a:cxn ang="0">
                    <a:pos x="T6" y="T7"/>
                  </a:cxn>
                  <a:cxn ang="0">
                    <a:pos x="T8" y="T9"/>
                  </a:cxn>
                </a:cxnLst>
                <a:rect l="0" t="0" r="r" b="b"/>
                <a:pathLst>
                  <a:path w="1153" h="1675">
                    <a:moveTo>
                      <a:pt x="4" y="0"/>
                    </a:moveTo>
                    <a:lnTo>
                      <a:pt x="0" y="1011"/>
                    </a:lnTo>
                    <a:lnTo>
                      <a:pt x="1149" y="1675"/>
                    </a:lnTo>
                    <a:lnTo>
                      <a:pt x="1153" y="663"/>
                    </a:lnTo>
                    <a:lnTo>
                      <a:pt x="4" y="0"/>
                    </a:lnTo>
                    <a:close/>
                  </a:path>
                </a:pathLst>
              </a:custGeom>
              <a:solidFill>
                <a:srgbClr val="2A3C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4" name="Freeform 10"/>
              <p:cNvSpPr/>
              <p:nvPr/>
            </p:nvSpPr>
            <p:spPr bwMode="auto">
              <a:xfrm>
                <a:off x="6993" y="2129"/>
                <a:ext cx="42" cy="1035"/>
              </a:xfrm>
              <a:custGeom>
                <a:avLst/>
                <a:gdLst>
                  <a:gd name="T0" fmla="*/ 0 w 42"/>
                  <a:gd name="T1" fmla="*/ 1035 h 1035"/>
                  <a:gd name="T2" fmla="*/ 39 w 42"/>
                  <a:gd name="T3" fmla="*/ 1012 h 1035"/>
                  <a:gd name="T4" fmla="*/ 42 w 42"/>
                  <a:gd name="T5" fmla="*/ 0 h 1035"/>
                  <a:gd name="T6" fmla="*/ 4 w 42"/>
                  <a:gd name="T7" fmla="*/ 23 h 1035"/>
                  <a:gd name="T8" fmla="*/ 0 w 42"/>
                  <a:gd name="T9" fmla="*/ 1035 h 1035"/>
                </a:gdLst>
                <a:ahLst/>
                <a:cxnLst>
                  <a:cxn ang="0">
                    <a:pos x="T0" y="T1"/>
                  </a:cxn>
                  <a:cxn ang="0">
                    <a:pos x="T2" y="T3"/>
                  </a:cxn>
                  <a:cxn ang="0">
                    <a:pos x="T4" y="T5"/>
                  </a:cxn>
                  <a:cxn ang="0">
                    <a:pos x="T6" y="T7"/>
                  </a:cxn>
                  <a:cxn ang="0">
                    <a:pos x="T8" y="T9"/>
                  </a:cxn>
                </a:cxnLst>
                <a:rect l="0" t="0" r="r" b="b"/>
                <a:pathLst>
                  <a:path w="42" h="1035">
                    <a:moveTo>
                      <a:pt x="0" y="1035"/>
                    </a:moveTo>
                    <a:lnTo>
                      <a:pt x="39" y="1012"/>
                    </a:lnTo>
                    <a:lnTo>
                      <a:pt x="42" y="0"/>
                    </a:lnTo>
                    <a:lnTo>
                      <a:pt x="4" y="23"/>
                    </a:lnTo>
                    <a:lnTo>
                      <a:pt x="0" y="1035"/>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5" name="Freeform 11"/>
              <p:cNvSpPr/>
              <p:nvPr/>
            </p:nvSpPr>
            <p:spPr bwMode="auto">
              <a:xfrm>
                <a:off x="5848" y="1466"/>
                <a:ext cx="1187" cy="686"/>
              </a:xfrm>
              <a:custGeom>
                <a:avLst/>
                <a:gdLst>
                  <a:gd name="T0" fmla="*/ 1149 w 1187"/>
                  <a:gd name="T1" fmla="*/ 686 h 686"/>
                  <a:gd name="T2" fmla="*/ 1187 w 1187"/>
                  <a:gd name="T3" fmla="*/ 663 h 686"/>
                  <a:gd name="T4" fmla="*/ 38 w 1187"/>
                  <a:gd name="T5" fmla="*/ 0 h 686"/>
                  <a:gd name="T6" fmla="*/ 0 w 1187"/>
                  <a:gd name="T7" fmla="*/ 23 h 686"/>
                  <a:gd name="T8" fmla="*/ 1149 w 1187"/>
                  <a:gd name="T9" fmla="*/ 686 h 686"/>
                </a:gdLst>
                <a:ahLst/>
                <a:cxnLst>
                  <a:cxn ang="0">
                    <a:pos x="T0" y="T1"/>
                  </a:cxn>
                  <a:cxn ang="0">
                    <a:pos x="T2" y="T3"/>
                  </a:cxn>
                  <a:cxn ang="0">
                    <a:pos x="T4" y="T5"/>
                  </a:cxn>
                  <a:cxn ang="0">
                    <a:pos x="T6" y="T7"/>
                  </a:cxn>
                  <a:cxn ang="0">
                    <a:pos x="T8" y="T9"/>
                  </a:cxn>
                </a:cxnLst>
                <a:rect l="0" t="0" r="r" b="b"/>
                <a:pathLst>
                  <a:path w="1187" h="686">
                    <a:moveTo>
                      <a:pt x="1149" y="686"/>
                    </a:moveTo>
                    <a:lnTo>
                      <a:pt x="1187" y="663"/>
                    </a:lnTo>
                    <a:lnTo>
                      <a:pt x="38" y="0"/>
                    </a:lnTo>
                    <a:lnTo>
                      <a:pt x="0" y="23"/>
                    </a:lnTo>
                    <a:lnTo>
                      <a:pt x="1149" y="686"/>
                    </a:lnTo>
                    <a:close/>
                  </a:path>
                </a:pathLst>
              </a:custGeom>
              <a:solidFill>
                <a:srgbClr val="EEFF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6" name="Freeform 12"/>
              <p:cNvSpPr/>
              <p:nvPr/>
            </p:nvSpPr>
            <p:spPr bwMode="auto">
              <a:xfrm>
                <a:off x="4963" y="2454"/>
                <a:ext cx="2031" cy="1167"/>
              </a:xfrm>
              <a:custGeom>
                <a:avLst/>
                <a:gdLst>
                  <a:gd name="T0" fmla="*/ 0 w 2031"/>
                  <a:gd name="T1" fmla="*/ 500 h 1167"/>
                  <a:gd name="T2" fmla="*/ 1152 w 2031"/>
                  <a:gd name="T3" fmla="*/ 1167 h 1167"/>
                  <a:gd name="T4" fmla="*/ 2031 w 2031"/>
                  <a:gd name="T5" fmla="*/ 667 h 1167"/>
                  <a:gd name="T6" fmla="*/ 881 w 2031"/>
                  <a:gd name="T7" fmla="*/ 0 h 1167"/>
                  <a:gd name="T8" fmla="*/ 0 w 2031"/>
                  <a:gd name="T9" fmla="*/ 500 h 1167"/>
                </a:gdLst>
                <a:ahLst/>
                <a:cxnLst>
                  <a:cxn ang="0">
                    <a:pos x="T0" y="T1"/>
                  </a:cxn>
                  <a:cxn ang="0">
                    <a:pos x="T2" y="T3"/>
                  </a:cxn>
                  <a:cxn ang="0">
                    <a:pos x="T4" y="T5"/>
                  </a:cxn>
                  <a:cxn ang="0">
                    <a:pos x="T6" y="T7"/>
                  </a:cxn>
                  <a:cxn ang="0">
                    <a:pos x="T8" y="T9"/>
                  </a:cxn>
                </a:cxnLst>
                <a:rect l="0" t="0" r="r" b="b"/>
                <a:pathLst>
                  <a:path w="2031" h="1167">
                    <a:moveTo>
                      <a:pt x="0" y="500"/>
                    </a:moveTo>
                    <a:lnTo>
                      <a:pt x="1152" y="1167"/>
                    </a:lnTo>
                    <a:lnTo>
                      <a:pt x="2031" y="667"/>
                    </a:lnTo>
                    <a:lnTo>
                      <a:pt x="881" y="0"/>
                    </a:lnTo>
                    <a:lnTo>
                      <a:pt x="0" y="500"/>
                    </a:lnTo>
                    <a:close/>
                  </a:path>
                </a:pathLst>
              </a:custGeom>
              <a:solidFill>
                <a:srgbClr val="EEF6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7" name="Freeform 13"/>
              <p:cNvSpPr/>
              <p:nvPr/>
            </p:nvSpPr>
            <p:spPr bwMode="auto">
              <a:xfrm>
                <a:off x="4963" y="2454"/>
                <a:ext cx="2031" cy="1167"/>
              </a:xfrm>
              <a:custGeom>
                <a:avLst/>
                <a:gdLst>
                  <a:gd name="T0" fmla="*/ 0 w 2031"/>
                  <a:gd name="T1" fmla="*/ 500 h 1167"/>
                  <a:gd name="T2" fmla="*/ 1152 w 2031"/>
                  <a:gd name="T3" fmla="*/ 1167 h 1167"/>
                  <a:gd name="T4" fmla="*/ 2031 w 2031"/>
                  <a:gd name="T5" fmla="*/ 667 h 1167"/>
                  <a:gd name="T6" fmla="*/ 881 w 2031"/>
                  <a:gd name="T7" fmla="*/ 0 h 1167"/>
                  <a:gd name="T8" fmla="*/ 0 w 2031"/>
                  <a:gd name="T9" fmla="*/ 500 h 1167"/>
                </a:gdLst>
                <a:ahLst/>
                <a:cxnLst>
                  <a:cxn ang="0">
                    <a:pos x="T0" y="T1"/>
                  </a:cxn>
                  <a:cxn ang="0">
                    <a:pos x="T2" y="T3"/>
                  </a:cxn>
                  <a:cxn ang="0">
                    <a:pos x="T4" y="T5"/>
                  </a:cxn>
                  <a:cxn ang="0">
                    <a:pos x="T6" y="T7"/>
                  </a:cxn>
                  <a:cxn ang="0">
                    <a:pos x="T8" y="T9"/>
                  </a:cxn>
                </a:cxnLst>
                <a:rect l="0" t="0" r="r" b="b"/>
                <a:pathLst>
                  <a:path w="2031" h="1167">
                    <a:moveTo>
                      <a:pt x="0" y="500"/>
                    </a:moveTo>
                    <a:lnTo>
                      <a:pt x="1152" y="1167"/>
                    </a:lnTo>
                    <a:lnTo>
                      <a:pt x="2031" y="667"/>
                    </a:lnTo>
                    <a:lnTo>
                      <a:pt x="881" y="0"/>
                    </a:lnTo>
                    <a:lnTo>
                      <a:pt x="0" y="5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8" name="Freeform 14"/>
              <p:cNvSpPr/>
              <p:nvPr/>
            </p:nvSpPr>
            <p:spPr bwMode="auto">
              <a:xfrm>
                <a:off x="4963" y="2954"/>
                <a:ext cx="1150" cy="710"/>
              </a:xfrm>
              <a:custGeom>
                <a:avLst/>
                <a:gdLst>
                  <a:gd name="T0" fmla="*/ 0 w 1150"/>
                  <a:gd name="T1" fmla="*/ 0 h 710"/>
                  <a:gd name="T2" fmla="*/ 0 w 1150"/>
                  <a:gd name="T3" fmla="*/ 44 h 710"/>
                  <a:gd name="T4" fmla="*/ 1150 w 1150"/>
                  <a:gd name="T5" fmla="*/ 710 h 710"/>
                  <a:gd name="T6" fmla="*/ 1150 w 1150"/>
                  <a:gd name="T7" fmla="*/ 666 h 710"/>
                  <a:gd name="T8" fmla="*/ 0 w 1150"/>
                  <a:gd name="T9" fmla="*/ 0 h 710"/>
                </a:gdLst>
                <a:ahLst/>
                <a:cxnLst>
                  <a:cxn ang="0">
                    <a:pos x="T0" y="T1"/>
                  </a:cxn>
                  <a:cxn ang="0">
                    <a:pos x="T2" y="T3"/>
                  </a:cxn>
                  <a:cxn ang="0">
                    <a:pos x="T4" y="T5"/>
                  </a:cxn>
                  <a:cxn ang="0">
                    <a:pos x="T6" y="T7"/>
                  </a:cxn>
                  <a:cxn ang="0">
                    <a:pos x="T8" y="T9"/>
                  </a:cxn>
                </a:cxnLst>
                <a:rect l="0" t="0" r="r" b="b"/>
                <a:pathLst>
                  <a:path w="1150" h="710">
                    <a:moveTo>
                      <a:pt x="0" y="0"/>
                    </a:moveTo>
                    <a:lnTo>
                      <a:pt x="0" y="44"/>
                    </a:lnTo>
                    <a:lnTo>
                      <a:pt x="1150" y="710"/>
                    </a:lnTo>
                    <a:lnTo>
                      <a:pt x="1150" y="666"/>
                    </a:lnTo>
                    <a:lnTo>
                      <a:pt x="0" y="0"/>
                    </a:lnTo>
                    <a:close/>
                  </a:path>
                </a:pathLst>
              </a:custGeom>
              <a:solidFill>
                <a:srgbClr val="9CD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9" name="Freeform 15"/>
              <p:cNvSpPr/>
              <p:nvPr/>
            </p:nvSpPr>
            <p:spPr bwMode="auto">
              <a:xfrm>
                <a:off x="6113" y="3120"/>
                <a:ext cx="880" cy="544"/>
              </a:xfrm>
              <a:custGeom>
                <a:avLst/>
                <a:gdLst>
                  <a:gd name="T0" fmla="*/ 0 w 880"/>
                  <a:gd name="T1" fmla="*/ 500 h 544"/>
                  <a:gd name="T2" fmla="*/ 0 w 880"/>
                  <a:gd name="T3" fmla="*/ 544 h 544"/>
                  <a:gd name="T4" fmla="*/ 880 w 880"/>
                  <a:gd name="T5" fmla="*/ 44 h 544"/>
                  <a:gd name="T6" fmla="*/ 880 w 880"/>
                  <a:gd name="T7" fmla="*/ 0 h 544"/>
                  <a:gd name="T8" fmla="*/ 0 w 880"/>
                  <a:gd name="T9" fmla="*/ 500 h 544"/>
                </a:gdLst>
                <a:ahLst/>
                <a:cxnLst>
                  <a:cxn ang="0">
                    <a:pos x="T0" y="T1"/>
                  </a:cxn>
                  <a:cxn ang="0">
                    <a:pos x="T2" y="T3"/>
                  </a:cxn>
                  <a:cxn ang="0">
                    <a:pos x="T4" y="T5"/>
                  </a:cxn>
                  <a:cxn ang="0">
                    <a:pos x="T6" y="T7"/>
                  </a:cxn>
                  <a:cxn ang="0">
                    <a:pos x="T8" y="T9"/>
                  </a:cxn>
                </a:cxnLst>
                <a:rect l="0" t="0" r="r" b="b"/>
                <a:pathLst>
                  <a:path w="880" h="544">
                    <a:moveTo>
                      <a:pt x="0" y="500"/>
                    </a:moveTo>
                    <a:lnTo>
                      <a:pt x="0" y="544"/>
                    </a:lnTo>
                    <a:lnTo>
                      <a:pt x="880" y="44"/>
                    </a:lnTo>
                    <a:lnTo>
                      <a:pt x="880" y="0"/>
                    </a:lnTo>
                    <a:lnTo>
                      <a:pt x="0" y="500"/>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0" name="Freeform 16"/>
              <p:cNvSpPr/>
              <p:nvPr/>
            </p:nvSpPr>
            <p:spPr bwMode="auto">
              <a:xfrm>
                <a:off x="5877" y="1561"/>
                <a:ext cx="1068" cy="1462"/>
              </a:xfrm>
              <a:custGeom>
                <a:avLst/>
                <a:gdLst>
                  <a:gd name="T0" fmla="*/ 2 w 1068"/>
                  <a:gd name="T1" fmla="*/ 22 h 1464"/>
                  <a:gd name="T2" fmla="*/ 0 w 1068"/>
                  <a:gd name="T3" fmla="*/ 843 h 1464"/>
                  <a:gd name="T4" fmla="*/ 9 w 1068"/>
                  <a:gd name="T5" fmla="*/ 858 h 1464"/>
                  <a:gd name="T6" fmla="*/ 1039 w 1068"/>
                  <a:gd name="T7" fmla="*/ 1457 h 1464"/>
                  <a:gd name="T8" fmla="*/ 1066 w 1068"/>
                  <a:gd name="T9" fmla="*/ 1442 h 1464"/>
                  <a:gd name="T10" fmla="*/ 1068 w 1068"/>
                  <a:gd name="T11" fmla="*/ 621 h 1464"/>
                  <a:gd name="T12" fmla="*/ 1060 w 1068"/>
                  <a:gd name="T13" fmla="*/ 605 h 1464"/>
                  <a:gd name="T14" fmla="*/ 29 w 1068"/>
                  <a:gd name="T15" fmla="*/ 6 h 1464"/>
                  <a:gd name="T16" fmla="*/ 2 w 1068"/>
                  <a:gd name="T17" fmla="*/ 22 h 1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8" h="1464">
                    <a:moveTo>
                      <a:pt x="2" y="22"/>
                    </a:moveTo>
                    <a:cubicBezTo>
                      <a:pt x="0" y="843"/>
                      <a:pt x="0" y="843"/>
                      <a:pt x="0" y="843"/>
                    </a:cubicBezTo>
                    <a:cubicBezTo>
                      <a:pt x="0" y="849"/>
                      <a:pt x="3" y="855"/>
                      <a:pt x="9" y="858"/>
                    </a:cubicBezTo>
                    <a:cubicBezTo>
                      <a:pt x="1039" y="1457"/>
                      <a:pt x="1039" y="1457"/>
                      <a:pt x="1039" y="1457"/>
                    </a:cubicBezTo>
                    <a:cubicBezTo>
                      <a:pt x="1051" y="1464"/>
                      <a:pt x="1066" y="1456"/>
                      <a:pt x="1066" y="1442"/>
                    </a:cubicBezTo>
                    <a:cubicBezTo>
                      <a:pt x="1068" y="621"/>
                      <a:pt x="1068" y="621"/>
                      <a:pt x="1068" y="621"/>
                    </a:cubicBezTo>
                    <a:cubicBezTo>
                      <a:pt x="1068" y="614"/>
                      <a:pt x="1065" y="609"/>
                      <a:pt x="1060" y="605"/>
                    </a:cubicBezTo>
                    <a:cubicBezTo>
                      <a:pt x="29" y="6"/>
                      <a:pt x="29" y="6"/>
                      <a:pt x="29" y="6"/>
                    </a:cubicBezTo>
                    <a:cubicBezTo>
                      <a:pt x="17" y="0"/>
                      <a:pt x="2" y="8"/>
                      <a:pt x="2" y="22"/>
                    </a:cubicBezTo>
                    <a:close/>
                  </a:path>
                </a:pathLst>
              </a:custGeom>
              <a:solidFill>
                <a:srgbClr val="7EC5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1" name="Freeform 17"/>
              <p:cNvSpPr/>
              <p:nvPr/>
            </p:nvSpPr>
            <p:spPr bwMode="auto">
              <a:xfrm>
                <a:off x="5922" y="1624"/>
                <a:ext cx="973" cy="1329"/>
              </a:xfrm>
              <a:custGeom>
                <a:avLst/>
                <a:gdLst>
                  <a:gd name="T0" fmla="*/ 2 w 973"/>
                  <a:gd name="T1" fmla="*/ 23 h 1331"/>
                  <a:gd name="T2" fmla="*/ 0 w 973"/>
                  <a:gd name="T3" fmla="*/ 765 h 1331"/>
                  <a:gd name="T4" fmla="*/ 9 w 973"/>
                  <a:gd name="T5" fmla="*/ 781 h 1331"/>
                  <a:gd name="T6" fmla="*/ 943 w 973"/>
                  <a:gd name="T7" fmla="*/ 1324 h 1331"/>
                  <a:gd name="T8" fmla="*/ 971 w 973"/>
                  <a:gd name="T9" fmla="*/ 1308 h 1331"/>
                  <a:gd name="T10" fmla="*/ 973 w 973"/>
                  <a:gd name="T11" fmla="*/ 566 h 1331"/>
                  <a:gd name="T12" fmla="*/ 964 w 973"/>
                  <a:gd name="T13" fmla="*/ 550 h 1331"/>
                  <a:gd name="T14" fmla="*/ 30 w 973"/>
                  <a:gd name="T15" fmla="*/ 7 h 1331"/>
                  <a:gd name="T16" fmla="*/ 2 w 973"/>
                  <a:gd name="T17" fmla="*/ 23 h 1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3" h="1331">
                    <a:moveTo>
                      <a:pt x="2" y="23"/>
                    </a:moveTo>
                    <a:cubicBezTo>
                      <a:pt x="0" y="765"/>
                      <a:pt x="0" y="765"/>
                      <a:pt x="0" y="765"/>
                    </a:cubicBezTo>
                    <a:cubicBezTo>
                      <a:pt x="0" y="772"/>
                      <a:pt x="4" y="778"/>
                      <a:pt x="9" y="781"/>
                    </a:cubicBezTo>
                    <a:cubicBezTo>
                      <a:pt x="943" y="1324"/>
                      <a:pt x="943" y="1324"/>
                      <a:pt x="943" y="1324"/>
                    </a:cubicBezTo>
                    <a:cubicBezTo>
                      <a:pt x="955" y="1331"/>
                      <a:pt x="971" y="1322"/>
                      <a:pt x="971" y="1308"/>
                    </a:cubicBezTo>
                    <a:cubicBezTo>
                      <a:pt x="973" y="566"/>
                      <a:pt x="973" y="566"/>
                      <a:pt x="973" y="566"/>
                    </a:cubicBezTo>
                    <a:cubicBezTo>
                      <a:pt x="973" y="559"/>
                      <a:pt x="970" y="553"/>
                      <a:pt x="964" y="550"/>
                    </a:cubicBezTo>
                    <a:cubicBezTo>
                      <a:pt x="30" y="7"/>
                      <a:pt x="30" y="7"/>
                      <a:pt x="30" y="7"/>
                    </a:cubicBezTo>
                    <a:cubicBezTo>
                      <a:pt x="18" y="0"/>
                      <a:pt x="3" y="9"/>
                      <a:pt x="2" y="23"/>
                    </a:cubicBezTo>
                    <a:close/>
                  </a:path>
                </a:pathLst>
              </a:custGeom>
              <a:solidFill>
                <a:srgbClr val="BAE1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2" name="Freeform 18"/>
              <p:cNvSpPr/>
              <p:nvPr/>
            </p:nvSpPr>
            <p:spPr bwMode="auto">
              <a:xfrm>
                <a:off x="5473" y="3100"/>
                <a:ext cx="360" cy="221"/>
              </a:xfrm>
              <a:custGeom>
                <a:avLst/>
                <a:gdLst>
                  <a:gd name="T0" fmla="*/ 14 w 359"/>
                  <a:gd name="T1" fmla="*/ 112 h 222"/>
                  <a:gd name="T2" fmla="*/ 195 w 359"/>
                  <a:gd name="T3" fmla="*/ 218 h 222"/>
                  <a:gd name="T4" fmla="*/ 216 w 359"/>
                  <a:gd name="T5" fmla="*/ 218 h 222"/>
                  <a:gd name="T6" fmla="*/ 345 w 359"/>
                  <a:gd name="T7" fmla="*/ 144 h 222"/>
                  <a:gd name="T8" fmla="*/ 345 w 359"/>
                  <a:gd name="T9" fmla="*/ 109 h 222"/>
                  <a:gd name="T10" fmla="*/ 163 w 359"/>
                  <a:gd name="T11" fmla="*/ 4 h 222"/>
                  <a:gd name="T12" fmla="*/ 143 w 359"/>
                  <a:gd name="T13" fmla="*/ 3 h 222"/>
                  <a:gd name="T14" fmla="*/ 14 w 359"/>
                  <a:gd name="T15" fmla="*/ 77 h 222"/>
                  <a:gd name="T16" fmla="*/ 14 w 359"/>
                  <a:gd name="T17" fmla="*/ 11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222">
                    <a:moveTo>
                      <a:pt x="14" y="112"/>
                    </a:moveTo>
                    <a:cubicBezTo>
                      <a:pt x="195" y="218"/>
                      <a:pt x="195" y="218"/>
                      <a:pt x="195" y="218"/>
                    </a:cubicBezTo>
                    <a:cubicBezTo>
                      <a:pt x="202" y="222"/>
                      <a:pt x="209" y="222"/>
                      <a:pt x="216" y="218"/>
                    </a:cubicBezTo>
                    <a:cubicBezTo>
                      <a:pt x="345" y="144"/>
                      <a:pt x="345" y="144"/>
                      <a:pt x="345" y="144"/>
                    </a:cubicBezTo>
                    <a:cubicBezTo>
                      <a:pt x="359" y="137"/>
                      <a:pt x="359" y="117"/>
                      <a:pt x="345" y="109"/>
                    </a:cubicBezTo>
                    <a:cubicBezTo>
                      <a:pt x="163" y="4"/>
                      <a:pt x="163" y="4"/>
                      <a:pt x="163" y="4"/>
                    </a:cubicBezTo>
                    <a:cubicBezTo>
                      <a:pt x="157" y="0"/>
                      <a:pt x="149" y="0"/>
                      <a:pt x="143" y="3"/>
                    </a:cubicBezTo>
                    <a:cubicBezTo>
                      <a:pt x="14" y="77"/>
                      <a:pt x="14" y="77"/>
                      <a:pt x="14" y="77"/>
                    </a:cubicBezTo>
                    <a:cubicBezTo>
                      <a:pt x="0" y="85"/>
                      <a:pt x="0" y="105"/>
                      <a:pt x="14" y="112"/>
                    </a:cubicBezTo>
                    <a:close/>
                  </a:path>
                </a:pathLst>
              </a:custGeom>
              <a:solidFill>
                <a:srgbClr val="D7E5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3" name="Freeform 19"/>
              <p:cNvSpPr/>
              <p:nvPr/>
            </p:nvSpPr>
            <p:spPr bwMode="auto">
              <a:xfrm>
                <a:off x="5326" y="2530"/>
                <a:ext cx="1474" cy="879"/>
              </a:xfrm>
              <a:custGeom>
                <a:avLst/>
                <a:gdLst>
                  <a:gd name="T0" fmla="*/ 26 w 1473"/>
                  <a:gd name="T1" fmla="*/ 361 h 880"/>
                  <a:gd name="T2" fmla="*/ 903 w 1473"/>
                  <a:gd name="T3" fmla="*/ 873 h 880"/>
                  <a:gd name="T4" fmla="*/ 942 w 1473"/>
                  <a:gd name="T5" fmla="*/ 874 h 880"/>
                  <a:gd name="T6" fmla="*/ 1447 w 1473"/>
                  <a:gd name="T7" fmla="*/ 586 h 880"/>
                  <a:gd name="T8" fmla="*/ 1447 w 1473"/>
                  <a:gd name="T9" fmla="*/ 519 h 880"/>
                  <a:gd name="T10" fmla="*/ 570 w 1473"/>
                  <a:gd name="T11" fmla="*/ 7 h 880"/>
                  <a:gd name="T12" fmla="*/ 531 w 1473"/>
                  <a:gd name="T13" fmla="*/ 7 h 880"/>
                  <a:gd name="T14" fmla="*/ 26 w 1473"/>
                  <a:gd name="T15" fmla="*/ 295 h 880"/>
                  <a:gd name="T16" fmla="*/ 26 w 1473"/>
                  <a:gd name="T17" fmla="*/ 361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3" h="880">
                    <a:moveTo>
                      <a:pt x="26" y="361"/>
                    </a:moveTo>
                    <a:cubicBezTo>
                      <a:pt x="903" y="873"/>
                      <a:pt x="903" y="873"/>
                      <a:pt x="903" y="873"/>
                    </a:cubicBezTo>
                    <a:cubicBezTo>
                      <a:pt x="915" y="880"/>
                      <a:pt x="930" y="880"/>
                      <a:pt x="942" y="874"/>
                    </a:cubicBezTo>
                    <a:cubicBezTo>
                      <a:pt x="1447" y="586"/>
                      <a:pt x="1447" y="586"/>
                      <a:pt x="1447" y="586"/>
                    </a:cubicBezTo>
                    <a:cubicBezTo>
                      <a:pt x="1473" y="571"/>
                      <a:pt x="1473" y="534"/>
                      <a:pt x="1447" y="519"/>
                    </a:cubicBezTo>
                    <a:cubicBezTo>
                      <a:pt x="570" y="7"/>
                      <a:pt x="570" y="7"/>
                      <a:pt x="570" y="7"/>
                    </a:cubicBezTo>
                    <a:cubicBezTo>
                      <a:pt x="558" y="0"/>
                      <a:pt x="543" y="0"/>
                      <a:pt x="531" y="7"/>
                    </a:cubicBezTo>
                    <a:cubicBezTo>
                      <a:pt x="26" y="295"/>
                      <a:pt x="26" y="295"/>
                      <a:pt x="26" y="295"/>
                    </a:cubicBezTo>
                    <a:cubicBezTo>
                      <a:pt x="0" y="309"/>
                      <a:pt x="0" y="346"/>
                      <a:pt x="26" y="361"/>
                    </a:cubicBezTo>
                    <a:close/>
                  </a:path>
                </a:pathLst>
              </a:custGeom>
              <a:solidFill>
                <a:srgbClr val="D7E5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4" name="Freeform 20"/>
              <p:cNvSpPr/>
              <p:nvPr/>
            </p:nvSpPr>
            <p:spPr bwMode="auto">
              <a:xfrm>
                <a:off x="5815" y="2547"/>
                <a:ext cx="122" cy="71"/>
              </a:xfrm>
              <a:custGeom>
                <a:avLst/>
                <a:gdLst>
                  <a:gd name="T0" fmla="*/ 122 w 122"/>
                  <a:gd name="T1" fmla="*/ 46 h 71"/>
                  <a:gd name="T2" fmla="*/ 79 w 122"/>
                  <a:gd name="T3" fmla="*/ 71 h 71"/>
                  <a:gd name="T4" fmla="*/ 0 w 122"/>
                  <a:gd name="T5" fmla="*/ 26 h 71"/>
                  <a:gd name="T6" fmla="*/ 44 w 122"/>
                  <a:gd name="T7" fmla="*/ 0 h 71"/>
                  <a:gd name="T8" fmla="*/ 122 w 122"/>
                  <a:gd name="T9" fmla="*/ 46 h 71"/>
                </a:gdLst>
                <a:ahLst/>
                <a:cxnLst>
                  <a:cxn ang="0">
                    <a:pos x="T0" y="T1"/>
                  </a:cxn>
                  <a:cxn ang="0">
                    <a:pos x="T2" y="T3"/>
                  </a:cxn>
                  <a:cxn ang="0">
                    <a:pos x="T4" y="T5"/>
                  </a:cxn>
                  <a:cxn ang="0">
                    <a:pos x="T6" y="T7"/>
                  </a:cxn>
                  <a:cxn ang="0">
                    <a:pos x="T8" y="T9"/>
                  </a:cxn>
                </a:cxnLst>
                <a:rect l="0" t="0" r="r" b="b"/>
                <a:pathLst>
                  <a:path w="122" h="71">
                    <a:moveTo>
                      <a:pt x="122" y="46"/>
                    </a:moveTo>
                    <a:lnTo>
                      <a:pt x="79" y="71"/>
                    </a:lnTo>
                    <a:lnTo>
                      <a:pt x="0" y="26"/>
                    </a:lnTo>
                    <a:lnTo>
                      <a:pt x="44" y="0"/>
                    </a:lnTo>
                    <a:lnTo>
                      <a:pt x="122" y="46"/>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5" name="Freeform 21"/>
              <p:cNvSpPr/>
              <p:nvPr/>
            </p:nvSpPr>
            <p:spPr bwMode="auto">
              <a:xfrm>
                <a:off x="5893" y="2593"/>
                <a:ext cx="44" cy="34"/>
              </a:xfrm>
              <a:custGeom>
                <a:avLst/>
                <a:gdLst>
                  <a:gd name="T0" fmla="*/ 44 w 44"/>
                  <a:gd name="T1" fmla="*/ 0 h 34"/>
                  <a:gd name="T2" fmla="*/ 44 w 44"/>
                  <a:gd name="T3" fmla="*/ 9 h 34"/>
                  <a:gd name="T4" fmla="*/ 0 w 44"/>
                  <a:gd name="T5" fmla="*/ 34 h 34"/>
                  <a:gd name="T6" fmla="*/ 1 w 44"/>
                  <a:gd name="T7" fmla="*/ 25 h 34"/>
                  <a:gd name="T8" fmla="*/ 44 w 44"/>
                  <a:gd name="T9" fmla="*/ 0 h 34"/>
                </a:gdLst>
                <a:ahLst/>
                <a:cxnLst>
                  <a:cxn ang="0">
                    <a:pos x="T0" y="T1"/>
                  </a:cxn>
                  <a:cxn ang="0">
                    <a:pos x="T2" y="T3"/>
                  </a:cxn>
                  <a:cxn ang="0">
                    <a:pos x="T4" y="T5"/>
                  </a:cxn>
                  <a:cxn ang="0">
                    <a:pos x="T6" y="T7"/>
                  </a:cxn>
                  <a:cxn ang="0">
                    <a:pos x="T8" y="T9"/>
                  </a:cxn>
                </a:cxnLst>
                <a:rect l="0" t="0" r="r" b="b"/>
                <a:pathLst>
                  <a:path w="44" h="34">
                    <a:moveTo>
                      <a:pt x="44" y="0"/>
                    </a:moveTo>
                    <a:lnTo>
                      <a:pt x="44" y="9"/>
                    </a:lnTo>
                    <a:lnTo>
                      <a:pt x="0" y="34"/>
                    </a:lnTo>
                    <a:lnTo>
                      <a:pt x="1" y="25"/>
                    </a:lnTo>
                    <a:lnTo>
                      <a:pt x="44"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6" name="Freeform 22"/>
              <p:cNvSpPr/>
              <p:nvPr/>
            </p:nvSpPr>
            <p:spPr bwMode="auto">
              <a:xfrm>
                <a:off x="5815" y="2573"/>
                <a:ext cx="79" cy="54"/>
              </a:xfrm>
              <a:custGeom>
                <a:avLst/>
                <a:gdLst>
                  <a:gd name="T0" fmla="*/ 79 w 79"/>
                  <a:gd name="T1" fmla="*/ 45 h 54"/>
                  <a:gd name="T2" fmla="*/ 78 w 79"/>
                  <a:gd name="T3" fmla="*/ 54 h 54"/>
                  <a:gd name="T4" fmla="*/ 0 w 79"/>
                  <a:gd name="T5" fmla="*/ 9 h 54"/>
                  <a:gd name="T6" fmla="*/ 0 w 79"/>
                  <a:gd name="T7" fmla="*/ 0 h 54"/>
                  <a:gd name="T8" fmla="*/ 79 w 79"/>
                  <a:gd name="T9" fmla="*/ 45 h 54"/>
                </a:gdLst>
                <a:ahLst/>
                <a:cxnLst>
                  <a:cxn ang="0">
                    <a:pos x="T0" y="T1"/>
                  </a:cxn>
                  <a:cxn ang="0">
                    <a:pos x="T2" y="T3"/>
                  </a:cxn>
                  <a:cxn ang="0">
                    <a:pos x="T4" y="T5"/>
                  </a:cxn>
                  <a:cxn ang="0">
                    <a:pos x="T6" y="T7"/>
                  </a:cxn>
                  <a:cxn ang="0">
                    <a:pos x="T8" y="T9"/>
                  </a:cxn>
                </a:cxnLst>
                <a:rect l="0" t="0" r="r" b="b"/>
                <a:pathLst>
                  <a:path w="79" h="54">
                    <a:moveTo>
                      <a:pt x="79" y="45"/>
                    </a:moveTo>
                    <a:lnTo>
                      <a:pt x="78" y="54"/>
                    </a:lnTo>
                    <a:lnTo>
                      <a:pt x="0" y="9"/>
                    </a:lnTo>
                    <a:lnTo>
                      <a:pt x="0" y="0"/>
                    </a:lnTo>
                    <a:lnTo>
                      <a:pt x="79" y="4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7" name="Freeform 23"/>
              <p:cNvSpPr/>
              <p:nvPr/>
            </p:nvSpPr>
            <p:spPr bwMode="auto">
              <a:xfrm>
                <a:off x="5910" y="2603"/>
                <a:ext cx="122" cy="71"/>
              </a:xfrm>
              <a:custGeom>
                <a:avLst/>
                <a:gdLst>
                  <a:gd name="T0" fmla="*/ 122 w 122"/>
                  <a:gd name="T1" fmla="*/ 46 h 71"/>
                  <a:gd name="T2" fmla="*/ 79 w 122"/>
                  <a:gd name="T3" fmla="*/ 71 h 71"/>
                  <a:gd name="T4" fmla="*/ 0 w 122"/>
                  <a:gd name="T5" fmla="*/ 26 h 71"/>
                  <a:gd name="T6" fmla="*/ 44 w 122"/>
                  <a:gd name="T7" fmla="*/ 0 h 71"/>
                  <a:gd name="T8" fmla="*/ 122 w 122"/>
                  <a:gd name="T9" fmla="*/ 46 h 71"/>
                </a:gdLst>
                <a:ahLst/>
                <a:cxnLst>
                  <a:cxn ang="0">
                    <a:pos x="T0" y="T1"/>
                  </a:cxn>
                  <a:cxn ang="0">
                    <a:pos x="T2" y="T3"/>
                  </a:cxn>
                  <a:cxn ang="0">
                    <a:pos x="T4" y="T5"/>
                  </a:cxn>
                  <a:cxn ang="0">
                    <a:pos x="T6" y="T7"/>
                  </a:cxn>
                  <a:cxn ang="0">
                    <a:pos x="T8" y="T9"/>
                  </a:cxn>
                </a:cxnLst>
                <a:rect l="0" t="0" r="r" b="b"/>
                <a:pathLst>
                  <a:path w="122" h="71">
                    <a:moveTo>
                      <a:pt x="122" y="46"/>
                    </a:moveTo>
                    <a:lnTo>
                      <a:pt x="79" y="71"/>
                    </a:lnTo>
                    <a:lnTo>
                      <a:pt x="0" y="26"/>
                    </a:lnTo>
                    <a:lnTo>
                      <a:pt x="44" y="0"/>
                    </a:lnTo>
                    <a:lnTo>
                      <a:pt x="122" y="46"/>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8" name="Freeform 24"/>
              <p:cNvSpPr/>
              <p:nvPr/>
            </p:nvSpPr>
            <p:spPr bwMode="auto">
              <a:xfrm>
                <a:off x="5989" y="2649"/>
                <a:ext cx="43" cy="34"/>
              </a:xfrm>
              <a:custGeom>
                <a:avLst/>
                <a:gdLst>
                  <a:gd name="T0" fmla="*/ 43 w 43"/>
                  <a:gd name="T1" fmla="*/ 0 h 34"/>
                  <a:gd name="T2" fmla="*/ 43 w 43"/>
                  <a:gd name="T3" fmla="*/ 8 h 34"/>
                  <a:gd name="T4" fmla="*/ 0 w 43"/>
                  <a:gd name="T5" fmla="*/ 34 h 34"/>
                  <a:gd name="T6" fmla="*/ 0 w 43"/>
                  <a:gd name="T7" fmla="*/ 25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8"/>
                    </a:lnTo>
                    <a:lnTo>
                      <a:pt x="0" y="34"/>
                    </a:lnTo>
                    <a:lnTo>
                      <a:pt x="0" y="25"/>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9" name="Freeform 25"/>
              <p:cNvSpPr/>
              <p:nvPr/>
            </p:nvSpPr>
            <p:spPr bwMode="auto">
              <a:xfrm>
                <a:off x="5910" y="2629"/>
                <a:ext cx="79" cy="54"/>
              </a:xfrm>
              <a:custGeom>
                <a:avLst/>
                <a:gdLst>
                  <a:gd name="T0" fmla="*/ 79 w 79"/>
                  <a:gd name="T1" fmla="*/ 45 h 54"/>
                  <a:gd name="T2" fmla="*/ 79 w 79"/>
                  <a:gd name="T3" fmla="*/ 54 h 54"/>
                  <a:gd name="T4" fmla="*/ 0 w 79"/>
                  <a:gd name="T5" fmla="*/ 9 h 54"/>
                  <a:gd name="T6" fmla="*/ 0 w 79"/>
                  <a:gd name="T7" fmla="*/ 0 h 54"/>
                  <a:gd name="T8" fmla="*/ 79 w 79"/>
                  <a:gd name="T9" fmla="*/ 45 h 54"/>
                </a:gdLst>
                <a:ahLst/>
                <a:cxnLst>
                  <a:cxn ang="0">
                    <a:pos x="T0" y="T1"/>
                  </a:cxn>
                  <a:cxn ang="0">
                    <a:pos x="T2" y="T3"/>
                  </a:cxn>
                  <a:cxn ang="0">
                    <a:pos x="T4" y="T5"/>
                  </a:cxn>
                  <a:cxn ang="0">
                    <a:pos x="T6" y="T7"/>
                  </a:cxn>
                  <a:cxn ang="0">
                    <a:pos x="T8" y="T9"/>
                  </a:cxn>
                </a:cxnLst>
                <a:rect l="0" t="0" r="r" b="b"/>
                <a:pathLst>
                  <a:path w="79" h="54">
                    <a:moveTo>
                      <a:pt x="79" y="45"/>
                    </a:moveTo>
                    <a:lnTo>
                      <a:pt x="79" y="54"/>
                    </a:lnTo>
                    <a:lnTo>
                      <a:pt x="0" y="9"/>
                    </a:lnTo>
                    <a:lnTo>
                      <a:pt x="0" y="0"/>
                    </a:lnTo>
                    <a:lnTo>
                      <a:pt x="79" y="4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0" name="Freeform 26"/>
              <p:cNvSpPr/>
              <p:nvPr/>
            </p:nvSpPr>
            <p:spPr bwMode="auto">
              <a:xfrm>
                <a:off x="6011" y="2662"/>
                <a:ext cx="121" cy="70"/>
              </a:xfrm>
              <a:custGeom>
                <a:avLst/>
                <a:gdLst>
                  <a:gd name="T0" fmla="*/ 121 w 121"/>
                  <a:gd name="T1" fmla="*/ 45 h 70"/>
                  <a:gd name="T2" fmla="*/ 78 w 121"/>
                  <a:gd name="T3" fmla="*/ 70 h 70"/>
                  <a:gd name="T4" fmla="*/ 0 w 121"/>
                  <a:gd name="T5" fmla="*/ 25 h 70"/>
                  <a:gd name="T6" fmla="*/ 43 w 121"/>
                  <a:gd name="T7" fmla="*/ 0 h 70"/>
                  <a:gd name="T8" fmla="*/ 121 w 121"/>
                  <a:gd name="T9" fmla="*/ 45 h 70"/>
                </a:gdLst>
                <a:ahLst/>
                <a:cxnLst>
                  <a:cxn ang="0">
                    <a:pos x="T0" y="T1"/>
                  </a:cxn>
                  <a:cxn ang="0">
                    <a:pos x="T2" y="T3"/>
                  </a:cxn>
                  <a:cxn ang="0">
                    <a:pos x="T4" y="T5"/>
                  </a:cxn>
                  <a:cxn ang="0">
                    <a:pos x="T6" y="T7"/>
                  </a:cxn>
                  <a:cxn ang="0">
                    <a:pos x="T8" y="T9"/>
                  </a:cxn>
                </a:cxnLst>
                <a:rect l="0" t="0" r="r" b="b"/>
                <a:pathLst>
                  <a:path w="121" h="70">
                    <a:moveTo>
                      <a:pt x="121" y="45"/>
                    </a:moveTo>
                    <a:lnTo>
                      <a:pt x="78" y="70"/>
                    </a:lnTo>
                    <a:lnTo>
                      <a:pt x="0" y="25"/>
                    </a:lnTo>
                    <a:lnTo>
                      <a:pt x="43" y="0"/>
                    </a:lnTo>
                    <a:lnTo>
                      <a:pt x="121"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1" name="Freeform 27"/>
              <p:cNvSpPr/>
              <p:nvPr/>
            </p:nvSpPr>
            <p:spPr bwMode="auto">
              <a:xfrm>
                <a:off x="6089" y="2707"/>
                <a:ext cx="43" cy="34"/>
              </a:xfrm>
              <a:custGeom>
                <a:avLst/>
                <a:gdLst>
                  <a:gd name="T0" fmla="*/ 43 w 43"/>
                  <a:gd name="T1" fmla="*/ 0 h 34"/>
                  <a:gd name="T2" fmla="*/ 43 w 43"/>
                  <a:gd name="T3" fmla="*/ 9 h 34"/>
                  <a:gd name="T4" fmla="*/ 0 w 43"/>
                  <a:gd name="T5" fmla="*/ 34 h 34"/>
                  <a:gd name="T6" fmla="*/ 0 w 43"/>
                  <a:gd name="T7" fmla="*/ 25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9"/>
                    </a:lnTo>
                    <a:lnTo>
                      <a:pt x="0" y="34"/>
                    </a:lnTo>
                    <a:lnTo>
                      <a:pt x="0" y="25"/>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2" name="Freeform 28"/>
              <p:cNvSpPr/>
              <p:nvPr/>
            </p:nvSpPr>
            <p:spPr bwMode="auto">
              <a:xfrm>
                <a:off x="6011" y="2687"/>
                <a:ext cx="78" cy="54"/>
              </a:xfrm>
              <a:custGeom>
                <a:avLst/>
                <a:gdLst>
                  <a:gd name="T0" fmla="*/ 78 w 78"/>
                  <a:gd name="T1" fmla="*/ 45 h 54"/>
                  <a:gd name="T2" fmla="*/ 78 w 78"/>
                  <a:gd name="T3" fmla="*/ 54 h 54"/>
                  <a:gd name="T4" fmla="*/ 0 w 78"/>
                  <a:gd name="T5" fmla="*/ 9 h 54"/>
                  <a:gd name="T6" fmla="*/ 0 w 78"/>
                  <a:gd name="T7" fmla="*/ 0 h 54"/>
                  <a:gd name="T8" fmla="*/ 78 w 78"/>
                  <a:gd name="T9" fmla="*/ 45 h 54"/>
                </a:gdLst>
                <a:ahLst/>
                <a:cxnLst>
                  <a:cxn ang="0">
                    <a:pos x="T0" y="T1"/>
                  </a:cxn>
                  <a:cxn ang="0">
                    <a:pos x="T2" y="T3"/>
                  </a:cxn>
                  <a:cxn ang="0">
                    <a:pos x="T4" y="T5"/>
                  </a:cxn>
                  <a:cxn ang="0">
                    <a:pos x="T6" y="T7"/>
                  </a:cxn>
                  <a:cxn ang="0">
                    <a:pos x="T8" y="T9"/>
                  </a:cxn>
                </a:cxnLst>
                <a:rect l="0" t="0" r="r" b="b"/>
                <a:pathLst>
                  <a:path w="78" h="54">
                    <a:moveTo>
                      <a:pt x="78" y="45"/>
                    </a:moveTo>
                    <a:lnTo>
                      <a:pt x="78" y="54"/>
                    </a:lnTo>
                    <a:lnTo>
                      <a:pt x="0" y="9"/>
                    </a:lnTo>
                    <a:lnTo>
                      <a:pt x="0" y="0"/>
                    </a:lnTo>
                    <a:lnTo>
                      <a:pt x="78" y="4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3" name="Freeform 29"/>
              <p:cNvSpPr/>
              <p:nvPr/>
            </p:nvSpPr>
            <p:spPr bwMode="auto">
              <a:xfrm>
                <a:off x="6115" y="2722"/>
                <a:ext cx="121" cy="71"/>
              </a:xfrm>
              <a:custGeom>
                <a:avLst/>
                <a:gdLst>
                  <a:gd name="T0" fmla="*/ 121 w 121"/>
                  <a:gd name="T1" fmla="*/ 46 h 71"/>
                  <a:gd name="T2" fmla="*/ 78 w 121"/>
                  <a:gd name="T3" fmla="*/ 71 h 71"/>
                  <a:gd name="T4" fmla="*/ 0 w 121"/>
                  <a:gd name="T5" fmla="*/ 25 h 71"/>
                  <a:gd name="T6" fmla="*/ 43 w 121"/>
                  <a:gd name="T7" fmla="*/ 0 h 71"/>
                  <a:gd name="T8" fmla="*/ 121 w 121"/>
                  <a:gd name="T9" fmla="*/ 46 h 71"/>
                </a:gdLst>
                <a:ahLst/>
                <a:cxnLst>
                  <a:cxn ang="0">
                    <a:pos x="T0" y="T1"/>
                  </a:cxn>
                  <a:cxn ang="0">
                    <a:pos x="T2" y="T3"/>
                  </a:cxn>
                  <a:cxn ang="0">
                    <a:pos x="T4" y="T5"/>
                  </a:cxn>
                  <a:cxn ang="0">
                    <a:pos x="T6" y="T7"/>
                  </a:cxn>
                  <a:cxn ang="0">
                    <a:pos x="T8" y="T9"/>
                  </a:cxn>
                </a:cxnLst>
                <a:rect l="0" t="0" r="r" b="b"/>
                <a:pathLst>
                  <a:path w="121" h="71">
                    <a:moveTo>
                      <a:pt x="121" y="46"/>
                    </a:moveTo>
                    <a:lnTo>
                      <a:pt x="78" y="71"/>
                    </a:lnTo>
                    <a:lnTo>
                      <a:pt x="0" y="25"/>
                    </a:lnTo>
                    <a:lnTo>
                      <a:pt x="43" y="0"/>
                    </a:lnTo>
                    <a:lnTo>
                      <a:pt x="121" y="46"/>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4" name="Freeform 30"/>
              <p:cNvSpPr/>
              <p:nvPr/>
            </p:nvSpPr>
            <p:spPr bwMode="auto">
              <a:xfrm>
                <a:off x="6193" y="2768"/>
                <a:ext cx="43" cy="34"/>
              </a:xfrm>
              <a:custGeom>
                <a:avLst/>
                <a:gdLst>
                  <a:gd name="T0" fmla="*/ 43 w 43"/>
                  <a:gd name="T1" fmla="*/ 0 h 34"/>
                  <a:gd name="T2" fmla="*/ 43 w 43"/>
                  <a:gd name="T3" fmla="*/ 8 h 34"/>
                  <a:gd name="T4" fmla="*/ 0 w 43"/>
                  <a:gd name="T5" fmla="*/ 34 h 34"/>
                  <a:gd name="T6" fmla="*/ 0 w 43"/>
                  <a:gd name="T7" fmla="*/ 25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8"/>
                    </a:lnTo>
                    <a:lnTo>
                      <a:pt x="0" y="34"/>
                    </a:lnTo>
                    <a:lnTo>
                      <a:pt x="0" y="25"/>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5" name="Freeform 31"/>
              <p:cNvSpPr/>
              <p:nvPr/>
            </p:nvSpPr>
            <p:spPr bwMode="auto">
              <a:xfrm>
                <a:off x="6115" y="2747"/>
                <a:ext cx="78" cy="55"/>
              </a:xfrm>
              <a:custGeom>
                <a:avLst/>
                <a:gdLst>
                  <a:gd name="T0" fmla="*/ 78 w 78"/>
                  <a:gd name="T1" fmla="*/ 46 h 55"/>
                  <a:gd name="T2" fmla="*/ 78 w 78"/>
                  <a:gd name="T3" fmla="*/ 55 h 55"/>
                  <a:gd name="T4" fmla="*/ 0 w 78"/>
                  <a:gd name="T5" fmla="*/ 9 h 55"/>
                  <a:gd name="T6" fmla="*/ 0 w 78"/>
                  <a:gd name="T7" fmla="*/ 0 h 55"/>
                  <a:gd name="T8" fmla="*/ 78 w 78"/>
                  <a:gd name="T9" fmla="*/ 46 h 55"/>
                </a:gdLst>
                <a:ahLst/>
                <a:cxnLst>
                  <a:cxn ang="0">
                    <a:pos x="T0" y="T1"/>
                  </a:cxn>
                  <a:cxn ang="0">
                    <a:pos x="T2" y="T3"/>
                  </a:cxn>
                  <a:cxn ang="0">
                    <a:pos x="T4" y="T5"/>
                  </a:cxn>
                  <a:cxn ang="0">
                    <a:pos x="T6" y="T7"/>
                  </a:cxn>
                  <a:cxn ang="0">
                    <a:pos x="T8" y="T9"/>
                  </a:cxn>
                </a:cxnLst>
                <a:rect l="0" t="0" r="r" b="b"/>
                <a:pathLst>
                  <a:path w="78" h="55">
                    <a:moveTo>
                      <a:pt x="78" y="46"/>
                    </a:moveTo>
                    <a:lnTo>
                      <a:pt x="78" y="55"/>
                    </a:lnTo>
                    <a:lnTo>
                      <a:pt x="0" y="9"/>
                    </a:lnTo>
                    <a:lnTo>
                      <a:pt x="0" y="0"/>
                    </a:lnTo>
                    <a:lnTo>
                      <a:pt x="78"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6" name="Freeform 32"/>
              <p:cNvSpPr/>
              <p:nvPr/>
            </p:nvSpPr>
            <p:spPr bwMode="auto">
              <a:xfrm>
                <a:off x="6217" y="2782"/>
                <a:ext cx="122" cy="71"/>
              </a:xfrm>
              <a:custGeom>
                <a:avLst/>
                <a:gdLst>
                  <a:gd name="T0" fmla="*/ 122 w 122"/>
                  <a:gd name="T1" fmla="*/ 45 h 71"/>
                  <a:gd name="T2" fmla="*/ 79 w 122"/>
                  <a:gd name="T3" fmla="*/ 71 h 71"/>
                  <a:gd name="T4" fmla="*/ 0 w 122"/>
                  <a:gd name="T5" fmla="*/ 25 h 71"/>
                  <a:gd name="T6" fmla="*/ 44 w 122"/>
                  <a:gd name="T7" fmla="*/ 0 h 71"/>
                  <a:gd name="T8" fmla="*/ 122 w 122"/>
                  <a:gd name="T9" fmla="*/ 45 h 71"/>
                </a:gdLst>
                <a:ahLst/>
                <a:cxnLst>
                  <a:cxn ang="0">
                    <a:pos x="T0" y="T1"/>
                  </a:cxn>
                  <a:cxn ang="0">
                    <a:pos x="T2" y="T3"/>
                  </a:cxn>
                  <a:cxn ang="0">
                    <a:pos x="T4" y="T5"/>
                  </a:cxn>
                  <a:cxn ang="0">
                    <a:pos x="T6" y="T7"/>
                  </a:cxn>
                  <a:cxn ang="0">
                    <a:pos x="T8" y="T9"/>
                  </a:cxn>
                </a:cxnLst>
                <a:rect l="0" t="0" r="r" b="b"/>
                <a:pathLst>
                  <a:path w="122" h="71">
                    <a:moveTo>
                      <a:pt x="122" y="45"/>
                    </a:moveTo>
                    <a:lnTo>
                      <a:pt x="79" y="71"/>
                    </a:lnTo>
                    <a:lnTo>
                      <a:pt x="0" y="25"/>
                    </a:lnTo>
                    <a:lnTo>
                      <a:pt x="44" y="0"/>
                    </a:lnTo>
                    <a:lnTo>
                      <a:pt x="122"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7" name="Freeform 33"/>
              <p:cNvSpPr/>
              <p:nvPr/>
            </p:nvSpPr>
            <p:spPr bwMode="auto">
              <a:xfrm>
                <a:off x="6296" y="2827"/>
                <a:ext cx="43" cy="34"/>
              </a:xfrm>
              <a:custGeom>
                <a:avLst/>
                <a:gdLst>
                  <a:gd name="T0" fmla="*/ 43 w 43"/>
                  <a:gd name="T1" fmla="*/ 0 h 34"/>
                  <a:gd name="T2" fmla="*/ 43 w 43"/>
                  <a:gd name="T3" fmla="*/ 9 h 34"/>
                  <a:gd name="T4" fmla="*/ 0 w 43"/>
                  <a:gd name="T5" fmla="*/ 34 h 34"/>
                  <a:gd name="T6" fmla="*/ 0 w 43"/>
                  <a:gd name="T7" fmla="*/ 26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9"/>
                    </a:lnTo>
                    <a:lnTo>
                      <a:pt x="0" y="34"/>
                    </a:lnTo>
                    <a:lnTo>
                      <a:pt x="0" y="26"/>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8" name="Freeform 34"/>
              <p:cNvSpPr/>
              <p:nvPr/>
            </p:nvSpPr>
            <p:spPr bwMode="auto">
              <a:xfrm>
                <a:off x="6217" y="2807"/>
                <a:ext cx="79" cy="54"/>
              </a:xfrm>
              <a:custGeom>
                <a:avLst/>
                <a:gdLst>
                  <a:gd name="T0" fmla="*/ 79 w 79"/>
                  <a:gd name="T1" fmla="*/ 46 h 54"/>
                  <a:gd name="T2" fmla="*/ 79 w 79"/>
                  <a:gd name="T3" fmla="*/ 54 h 54"/>
                  <a:gd name="T4" fmla="*/ 0 w 79"/>
                  <a:gd name="T5" fmla="*/ 9 h 54"/>
                  <a:gd name="T6" fmla="*/ 0 w 79"/>
                  <a:gd name="T7" fmla="*/ 0 h 54"/>
                  <a:gd name="T8" fmla="*/ 79 w 79"/>
                  <a:gd name="T9" fmla="*/ 46 h 54"/>
                </a:gdLst>
                <a:ahLst/>
                <a:cxnLst>
                  <a:cxn ang="0">
                    <a:pos x="T0" y="T1"/>
                  </a:cxn>
                  <a:cxn ang="0">
                    <a:pos x="T2" y="T3"/>
                  </a:cxn>
                  <a:cxn ang="0">
                    <a:pos x="T4" y="T5"/>
                  </a:cxn>
                  <a:cxn ang="0">
                    <a:pos x="T6" y="T7"/>
                  </a:cxn>
                  <a:cxn ang="0">
                    <a:pos x="T8" y="T9"/>
                  </a:cxn>
                </a:cxnLst>
                <a:rect l="0" t="0" r="r" b="b"/>
                <a:pathLst>
                  <a:path w="79" h="54">
                    <a:moveTo>
                      <a:pt x="79" y="46"/>
                    </a:moveTo>
                    <a:lnTo>
                      <a:pt x="79" y="54"/>
                    </a:lnTo>
                    <a:lnTo>
                      <a:pt x="0" y="9"/>
                    </a:lnTo>
                    <a:lnTo>
                      <a:pt x="0" y="0"/>
                    </a:lnTo>
                    <a:lnTo>
                      <a:pt x="79"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9" name="Freeform 35"/>
              <p:cNvSpPr/>
              <p:nvPr/>
            </p:nvSpPr>
            <p:spPr bwMode="auto">
              <a:xfrm>
                <a:off x="6328" y="2846"/>
                <a:ext cx="121" cy="71"/>
              </a:xfrm>
              <a:custGeom>
                <a:avLst/>
                <a:gdLst>
                  <a:gd name="T0" fmla="*/ 121 w 121"/>
                  <a:gd name="T1" fmla="*/ 45 h 71"/>
                  <a:gd name="T2" fmla="*/ 78 w 121"/>
                  <a:gd name="T3" fmla="*/ 71 h 71"/>
                  <a:gd name="T4" fmla="*/ 0 w 121"/>
                  <a:gd name="T5" fmla="*/ 25 h 71"/>
                  <a:gd name="T6" fmla="*/ 43 w 121"/>
                  <a:gd name="T7" fmla="*/ 0 h 71"/>
                  <a:gd name="T8" fmla="*/ 121 w 121"/>
                  <a:gd name="T9" fmla="*/ 45 h 71"/>
                </a:gdLst>
                <a:ahLst/>
                <a:cxnLst>
                  <a:cxn ang="0">
                    <a:pos x="T0" y="T1"/>
                  </a:cxn>
                  <a:cxn ang="0">
                    <a:pos x="T2" y="T3"/>
                  </a:cxn>
                  <a:cxn ang="0">
                    <a:pos x="T4" y="T5"/>
                  </a:cxn>
                  <a:cxn ang="0">
                    <a:pos x="T6" y="T7"/>
                  </a:cxn>
                  <a:cxn ang="0">
                    <a:pos x="T8" y="T9"/>
                  </a:cxn>
                </a:cxnLst>
                <a:rect l="0" t="0" r="r" b="b"/>
                <a:pathLst>
                  <a:path w="121" h="71">
                    <a:moveTo>
                      <a:pt x="121" y="45"/>
                    </a:moveTo>
                    <a:lnTo>
                      <a:pt x="78" y="71"/>
                    </a:lnTo>
                    <a:lnTo>
                      <a:pt x="0" y="25"/>
                    </a:lnTo>
                    <a:lnTo>
                      <a:pt x="43" y="0"/>
                    </a:lnTo>
                    <a:lnTo>
                      <a:pt x="121"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0" name="Freeform 36"/>
              <p:cNvSpPr/>
              <p:nvPr/>
            </p:nvSpPr>
            <p:spPr bwMode="auto">
              <a:xfrm>
                <a:off x="6406" y="2891"/>
                <a:ext cx="43" cy="34"/>
              </a:xfrm>
              <a:custGeom>
                <a:avLst/>
                <a:gdLst>
                  <a:gd name="T0" fmla="*/ 43 w 43"/>
                  <a:gd name="T1" fmla="*/ 0 h 34"/>
                  <a:gd name="T2" fmla="*/ 43 w 43"/>
                  <a:gd name="T3" fmla="*/ 9 h 34"/>
                  <a:gd name="T4" fmla="*/ 0 w 43"/>
                  <a:gd name="T5" fmla="*/ 34 h 34"/>
                  <a:gd name="T6" fmla="*/ 0 w 43"/>
                  <a:gd name="T7" fmla="*/ 26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9"/>
                    </a:lnTo>
                    <a:lnTo>
                      <a:pt x="0" y="34"/>
                    </a:lnTo>
                    <a:lnTo>
                      <a:pt x="0" y="26"/>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1" name="Freeform 37"/>
              <p:cNvSpPr/>
              <p:nvPr/>
            </p:nvSpPr>
            <p:spPr bwMode="auto">
              <a:xfrm>
                <a:off x="6328" y="2871"/>
                <a:ext cx="78" cy="54"/>
              </a:xfrm>
              <a:custGeom>
                <a:avLst/>
                <a:gdLst>
                  <a:gd name="T0" fmla="*/ 78 w 78"/>
                  <a:gd name="T1" fmla="*/ 46 h 54"/>
                  <a:gd name="T2" fmla="*/ 78 w 78"/>
                  <a:gd name="T3" fmla="*/ 54 h 54"/>
                  <a:gd name="T4" fmla="*/ 0 w 78"/>
                  <a:gd name="T5" fmla="*/ 9 h 54"/>
                  <a:gd name="T6" fmla="*/ 0 w 78"/>
                  <a:gd name="T7" fmla="*/ 0 h 54"/>
                  <a:gd name="T8" fmla="*/ 78 w 78"/>
                  <a:gd name="T9" fmla="*/ 46 h 54"/>
                </a:gdLst>
                <a:ahLst/>
                <a:cxnLst>
                  <a:cxn ang="0">
                    <a:pos x="T0" y="T1"/>
                  </a:cxn>
                  <a:cxn ang="0">
                    <a:pos x="T2" y="T3"/>
                  </a:cxn>
                  <a:cxn ang="0">
                    <a:pos x="T4" y="T5"/>
                  </a:cxn>
                  <a:cxn ang="0">
                    <a:pos x="T6" y="T7"/>
                  </a:cxn>
                  <a:cxn ang="0">
                    <a:pos x="T8" y="T9"/>
                  </a:cxn>
                </a:cxnLst>
                <a:rect l="0" t="0" r="r" b="b"/>
                <a:pathLst>
                  <a:path w="78" h="54">
                    <a:moveTo>
                      <a:pt x="78" y="46"/>
                    </a:moveTo>
                    <a:lnTo>
                      <a:pt x="78" y="54"/>
                    </a:lnTo>
                    <a:lnTo>
                      <a:pt x="0" y="9"/>
                    </a:lnTo>
                    <a:lnTo>
                      <a:pt x="0" y="0"/>
                    </a:lnTo>
                    <a:lnTo>
                      <a:pt x="78"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2" name="Freeform 38"/>
              <p:cNvSpPr/>
              <p:nvPr/>
            </p:nvSpPr>
            <p:spPr bwMode="auto">
              <a:xfrm>
                <a:off x="6429" y="2905"/>
                <a:ext cx="122" cy="71"/>
              </a:xfrm>
              <a:custGeom>
                <a:avLst/>
                <a:gdLst>
                  <a:gd name="T0" fmla="*/ 122 w 122"/>
                  <a:gd name="T1" fmla="*/ 46 h 71"/>
                  <a:gd name="T2" fmla="*/ 78 w 122"/>
                  <a:gd name="T3" fmla="*/ 71 h 71"/>
                  <a:gd name="T4" fmla="*/ 0 w 122"/>
                  <a:gd name="T5" fmla="*/ 25 h 71"/>
                  <a:gd name="T6" fmla="*/ 44 w 122"/>
                  <a:gd name="T7" fmla="*/ 0 h 71"/>
                  <a:gd name="T8" fmla="*/ 122 w 122"/>
                  <a:gd name="T9" fmla="*/ 46 h 71"/>
                </a:gdLst>
                <a:ahLst/>
                <a:cxnLst>
                  <a:cxn ang="0">
                    <a:pos x="T0" y="T1"/>
                  </a:cxn>
                  <a:cxn ang="0">
                    <a:pos x="T2" y="T3"/>
                  </a:cxn>
                  <a:cxn ang="0">
                    <a:pos x="T4" y="T5"/>
                  </a:cxn>
                  <a:cxn ang="0">
                    <a:pos x="T6" y="T7"/>
                  </a:cxn>
                  <a:cxn ang="0">
                    <a:pos x="T8" y="T9"/>
                  </a:cxn>
                </a:cxnLst>
                <a:rect l="0" t="0" r="r" b="b"/>
                <a:pathLst>
                  <a:path w="122" h="71">
                    <a:moveTo>
                      <a:pt x="122" y="46"/>
                    </a:moveTo>
                    <a:lnTo>
                      <a:pt x="78" y="71"/>
                    </a:lnTo>
                    <a:lnTo>
                      <a:pt x="0" y="25"/>
                    </a:lnTo>
                    <a:lnTo>
                      <a:pt x="44" y="0"/>
                    </a:lnTo>
                    <a:lnTo>
                      <a:pt x="122" y="46"/>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3" name="Freeform 39"/>
              <p:cNvSpPr/>
              <p:nvPr/>
            </p:nvSpPr>
            <p:spPr bwMode="auto">
              <a:xfrm>
                <a:off x="6507" y="2951"/>
                <a:ext cx="44" cy="34"/>
              </a:xfrm>
              <a:custGeom>
                <a:avLst/>
                <a:gdLst>
                  <a:gd name="T0" fmla="*/ 44 w 44"/>
                  <a:gd name="T1" fmla="*/ 0 h 34"/>
                  <a:gd name="T2" fmla="*/ 44 w 44"/>
                  <a:gd name="T3" fmla="*/ 8 h 34"/>
                  <a:gd name="T4" fmla="*/ 0 w 44"/>
                  <a:gd name="T5" fmla="*/ 34 h 34"/>
                  <a:gd name="T6" fmla="*/ 0 w 44"/>
                  <a:gd name="T7" fmla="*/ 25 h 34"/>
                  <a:gd name="T8" fmla="*/ 44 w 44"/>
                  <a:gd name="T9" fmla="*/ 0 h 34"/>
                </a:gdLst>
                <a:ahLst/>
                <a:cxnLst>
                  <a:cxn ang="0">
                    <a:pos x="T0" y="T1"/>
                  </a:cxn>
                  <a:cxn ang="0">
                    <a:pos x="T2" y="T3"/>
                  </a:cxn>
                  <a:cxn ang="0">
                    <a:pos x="T4" y="T5"/>
                  </a:cxn>
                  <a:cxn ang="0">
                    <a:pos x="T6" y="T7"/>
                  </a:cxn>
                  <a:cxn ang="0">
                    <a:pos x="T8" y="T9"/>
                  </a:cxn>
                </a:cxnLst>
                <a:rect l="0" t="0" r="r" b="b"/>
                <a:pathLst>
                  <a:path w="44" h="34">
                    <a:moveTo>
                      <a:pt x="44" y="0"/>
                    </a:moveTo>
                    <a:lnTo>
                      <a:pt x="44" y="8"/>
                    </a:lnTo>
                    <a:lnTo>
                      <a:pt x="0" y="34"/>
                    </a:lnTo>
                    <a:lnTo>
                      <a:pt x="0" y="25"/>
                    </a:lnTo>
                    <a:lnTo>
                      <a:pt x="44"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4" name="Freeform 40"/>
              <p:cNvSpPr/>
              <p:nvPr/>
            </p:nvSpPr>
            <p:spPr bwMode="auto">
              <a:xfrm>
                <a:off x="6429" y="2930"/>
                <a:ext cx="78" cy="55"/>
              </a:xfrm>
              <a:custGeom>
                <a:avLst/>
                <a:gdLst>
                  <a:gd name="T0" fmla="*/ 78 w 78"/>
                  <a:gd name="T1" fmla="*/ 46 h 55"/>
                  <a:gd name="T2" fmla="*/ 78 w 78"/>
                  <a:gd name="T3" fmla="*/ 55 h 55"/>
                  <a:gd name="T4" fmla="*/ 0 w 78"/>
                  <a:gd name="T5" fmla="*/ 9 h 55"/>
                  <a:gd name="T6" fmla="*/ 0 w 78"/>
                  <a:gd name="T7" fmla="*/ 0 h 55"/>
                  <a:gd name="T8" fmla="*/ 78 w 78"/>
                  <a:gd name="T9" fmla="*/ 46 h 55"/>
                </a:gdLst>
                <a:ahLst/>
                <a:cxnLst>
                  <a:cxn ang="0">
                    <a:pos x="T0" y="T1"/>
                  </a:cxn>
                  <a:cxn ang="0">
                    <a:pos x="T2" y="T3"/>
                  </a:cxn>
                  <a:cxn ang="0">
                    <a:pos x="T4" y="T5"/>
                  </a:cxn>
                  <a:cxn ang="0">
                    <a:pos x="T6" y="T7"/>
                  </a:cxn>
                  <a:cxn ang="0">
                    <a:pos x="T8" y="T9"/>
                  </a:cxn>
                </a:cxnLst>
                <a:rect l="0" t="0" r="r" b="b"/>
                <a:pathLst>
                  <a:path w="78" h="55">
                    <a:moveTo>
                      <a:pt x="78" y="46"/>
                    </a:moveTo>
                    <a:lnTo>
                      <a:pt x="78" y="55"/>
                    </a:lnTo>
                    <a:lnTo>
                      <a:pt x="0" y="9"/>
                    </a:lnTo>
                    <a:lnTo>
                      <a:pt x="0" y="0"/>
                    </a:lnTo>
                    <a:lnTo>
                      <a:pt x="78"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5" name="Freeform 41"/>
              <p:cNvSpPr/>
              <p:nvPr/>
            </p:nvSpPr>
            <p:spPr bwMode="auto">
              <a:xfrm>
                <a:off x="6531" y="2964"/>
                <a:ext cx="121" cy="71"/>
              </a:xfrm>
              <a:custGeom>
                <a:avLst/>
                <a:gdLst>
                  <a:gd name="T0" fmla="*/ 121 w 121"/>
                  <a:gd name="T1" fmla="*/ 45 h 71"/>
                  <a:gd name="T2" fmla="*/ 78 w 121"/>
                  <a:gd name="T3" fmla="*/ 71 h 71"/>
                  <a:gd name="T4" fmla="*/ 0 w 121"/>
                  <a:gd name="T5" fmla="*/ 25 h 71"/>
                  <a:gd name="T6" fmla="*/ 43 w 121"/>
                  <a:gd name="T7" fmla="*/ 0 h 71"/>
                  <a:gd name="T8" fmla="*/ 121 w 121"/>
                  <a:gd name="T9" fmla="*/ 45 h 71"/>
                </a:gdLst>
                <a:ahLst/>
                <a:cxnLst>
                  <a:cxn ang="0">
                    <a:pos x="T0" y="T1"/>
                  </a:cxn>
                  <a:cxn ang="0">
                    <a:pos x="T2" y="T3"/>
                  </a:cxn>
                  <a:cxn ang="0">
                    <a:pos x="T4" y="T5"/>
                  </a:cxn>
                  <a:cxn ang="0">
                    <a:pos x="T6" y="T7"/>
                  </a:cxn>
                  <a:cxn ang="0">
                    <a:pos x="T8" y="T9"/>
                  </a:cxn>
                </a:cxnLst>
                <a:rect l="0" t="0" r="r" b="b"/>
                <a:pathLst>
                  <a:path w="121" h="71">
                    <a:moveTo>
                      <a:pt x="121" y="45"/>
                    </a:moveTo>
                    <a:lnTo>
                      <a:pt x="78" y="71"/>
                    </a:lnTo>
                    <a:lnTo>
                      <a:pt x="0" y="25"/>
                    </a:lnTo>
                    <a:lnTo>
                      <a:pt x="43" y="0"/>
                    </a:lnTo>
                    <a:lnTo>
                      <a:pt x="121"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6" name="Freeform 42"/>
              <p:cNvSpPr/>
              <p:nvPr/>
            </p:nvSpPr>
            <p:spPr bwMode="auto">
              <a:xfrm>
                <a:off x="6609" y="3010"/>
                <a:ext cx="43" cy="34"/>
              </a:xfrm>
              <a:custGeom>
                <a:avLst/>
                <a:gdLst>
                  <a:gd name="T0" fmla="*/ 43 w 43"/>
                  <a:gd name="T1" fmla="*/ 0 h 34"/>
                  <a:gd name="T2" fmla="*/ 43 w 43"/>
                  <a:gd name="T3" fmla="*/ 8 h 34"/>
                  <a:gd name="T4" fmla="*/ 0 w 43"/>
                  <a:gd name="T5" fmla="*/ 34 h 34"/>
                  <a:gd name="T6" fmla="*/ 0 w 43"/>
                  <a:gd name="T7" fmla="*/ 25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8"/>
                    </a:lnTo>
                    <a:lnTo>
                      <a:pt x="0" y="34"/>
                    </a:lnTo>
                    <a:lnTo>
                      <a:pt x="0" y="25"/>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7" name="Freeform 43"/>
              <p:cNvSpPr/>
              <p:nvPr/>
            </p:nvSpPr>
            <p:spPr bwMode="auto">
              <a:xfrm>
                <a:off x="6531" y="2989"/>
                <a:ext cx="78" cy="55"/>
              </a:xfrm>
              <a:custGeom>
                <a:avLst/>
                <a:gdLst>
                  <a:gd name="T0" fmla="*/ 78 w 78"/>
                  <a:gd name="T1" fmla="*/ 46 h 55"/>
                  <a:gd name="T2" fmla="*/ 78 w 78"/>
                  <a:gd name="T3" fmla="*/ 55 h 55"/>
                  <a:gd name="T4" fmla="*/ 0 w 78"/>
                  <a:gd name="T5" fmla="*/ 9 h 55"/>
                  <a:gd name="T6" fmla="*/ 0 w 78"/>
                  <a:gd name="T7" fmla="*/ 0 h 55"/>
                  <a:gd name="T8" fmla="*/ 78 w 78"/>
                  <a:gd name="T9" fmla="*/ 46 h 55"/>
                </a:gdLst>
                <a:ahLst/>
                <a:cxnLst>
                  <a:cxn ang="0">
                    <a:pos x="T0" y="T1"/>
                  </a:cxn>
                  <a:cxn ang="0">
                    <a:pos x="T2" y="T3"/>
                  </a:cxn>
                  <a:cxn ang="0">
                    <a:pos x="T4" y="T5"/>
                  </a:cxn>
                  <a:cxn ang="0">
                    <a:pos x="T6" y="T7"/>
                  </a:cxn>
                  <a:cxn ang="0">
                    <a:pos x="T8" y="T9"/>
                  </a:cxn>
                </a:cxnLst>
                <a:rect l="0" t="0" r="r" b="b"/>
                <a:pathLst>
                  <a:path w="78" h="55">
                    <a:moveTo>
                      <a:pt x="78" y="46"/>
                    </a:moveTo>
                    <a:lnTo>
                      <a:pt x="78" y="55"/>
                    </a:lnTo>
                    <a:lnTo>
                      <a:pt x="0" y="9"/>
                    </a:lnTo>
                    <a:lnTo>
                      <a:pt x="0" y="0"/>
                    </a:lnTo>
                    <a:lnTo>
                      <a:pt x="78"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8" name="Freeform 44"/>
              <p:cNvSpPr/>
              <p:nvPr/>
            </p:nvSpPr>
            <p:spPr bwMode="auto">
              <a:xfrm>
                <a:off x="6645" y="3031"/>
                <a:ext cx="122" cy="70"/>
              </a:xfrm>
              <a:custGeom>
                <a:avLst/>
                <a:gdLst>
                  <a:gd name="T0" fmla="*/ 122 w 122"/>
                  <a:gd name="T1" fmla="*/ 45 h 70"/>
                  <a:gd name="T2" fmla="*/ 78 w 122"/>
                  <a:gd name="T3" fmla="*/ 70 h 70"/>
                  <a:gd name="T4" fmla="*/ 0 w 122"/>
                  <a:gd name="T5" fmla="*/ 25 h 70"/>
                  <a:gd name="T6" fmla="*/ 43 w 122"/>
                  <a:gd name="T7" fmla="*/ 0 h 70"/>
                  <a:gd name="T8" fmla="*/ 122 w 122"/>
                  <a:gd name="T9" fmla="*/ 45 h 70"/>
                </a:gdLst>
                <a:ahLst/>
                <a:cxnLst>
                  <a:cxn ang="0">
                    <a:pos x="T0" y="T1"/>
                  </a:cxn>
                  <a:cxn ang="0">
                    <a:pos x="T2" y="T3"/>
                  </a:cxn>
                  <a:cxn ang="0">
                    <a:pos x="T4" y="T5"/>
                  </a:cxn>
                  <a:cxn ang="0">
                    <a:pos x="T6" y="T7"/>
                  </a:cxn>
                  <a:cxn ang="0">
                    <a:pos x="T8" y="T9"/>
                  </a:cxn>
                </a:cxnLst>
                <a:rect l="0" t="0" r="r" b="b"/>
                <a:pathLst>
                  <a:path w="122" h="70">
                    <a:moveTo>
                      <a:pt x="122" y="45"/>
                    </a:moveTo>
                    <a:lnTo>
                      <a:pt x="78" y="70"/>
                    </a:lnTo>
                    <a:lnTo>
                      <a:pt x="0" y="25"/>
                    </a:lnTo>
                    <a:lnTo>
                      <a:pt x="43" y="0"/>
                    </a:lnTo>
                    <a:lnTo>
                      <a:pt x="122"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9" name="Freeform 45"/>
              <p:cNvSpPr/>
              <p:nvPr/>
            </p:nvSpPr>
            <p:spPr bwMode="auto">
              <a:xfrm>
                <a:off x="6723" y="3076"/>
                <a:ext cx="44" cy="34"/>
              </a:xfrm>
              <a:custGeom>
                <a:avLst/>
                <a:gdLst>
                  <a:gd name="T0" fmla="*/ 44 w 44"/>
                  <a:gd name="T1" fmla="*/ 0 h 34"/>
                  <a:gd name="T2" fmla="*/ 44 w 44"/>
                  <a:gd name="T3" fmla="*/ 9 h 34"/>
                  <a:gd name="T4" fmla="*/ 0 w 44"/>
                  <a:gd name="T5" fmla="*/ 34 h 34"/>
                  <a:gd name="T6" fmla="*/ 0 w 44"/>
                  <a:gd name="T7" fmla="*/ 25 h 34"/>
                  <a:gd name="T8" fmla="*/ 44 w 44"/>
                  <a:gd name="T9" fmla="*/ 0 h 34"/>
                </a:gdLst>
                <a:ahLst/>
                <a:cxnLst>
                  <a:cxn ang="0">
                    <a:pos x="T0" y="T1"/>
                  </a:cxn>
                  <a:cxn ang="0">
                    <a:pos x="T2" y="T3"/>
                  </a:cxn>
                  <a:cxn ang="0">
                    <a:pos x="T4" y="T5"/>
                  </a:cxn>
                  <a:cxn ang="0">
                    <a:pos x="T6" y="T7"/>
                  </a:cxn>
                  <a:cxn ang="0">
                    <a:pos x="T8" y="T9"/>
                  </a:cxn>
                </a:cxnLst>
                <a:rect l="0" t="0" r="r" b="b"/>
                <a:pathLst>
                  <a:path w="44" h="34">
                    <a:moveTo>
                      <a:pt x="44" y="0"/>
                    </a:moveTo>
                    <a:lnTo>
                      <a:pt x="44" y="9"/>
                    </a:lnTo>
                    <a:lnTo>
                      <a:pt x="0" y="34"/>
                    </a:lnTo>
                    <a:lnTo>
                      <a:pt x="0" y="25"/>
                    </a:lnTo>
                    <a:lnTo>
                      <a:pt x="44"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0" name="Freeform 46"/>
              <p:cNvSpPr/>
              <p:nvPr/>
            </p:nvSpPr>
            <p:spPr bwMode="auto">
              <a:xfrm>
                <a:off x="6645" y="3056"/>
                <a:ext cx="78" cy="54"/>
              </a:xfrm>
              <a:custGeom>
                <a:avLst/>
                <a:gdLst>
                  <a:gd name="T0" fmla="*/ 78 w 78"/>
                  <a:gd name="T1" fmla="*/ 45 h 54"/>
                  <a:gd name="T2" fmla="*/ 78 w 78"/>
                  <a:gd name="T3" fmla="*/ 54 h 54"/>
                  <a:gd name="T4" fmla="*/ 0 w 78"/>
                  <a:gd name="T5" fmla="*/ 9 h 54"/>
                  <a:gd name="T6" fmla="*/ 0 w 78"/>
                  <a:gd name="T7" fmla="*/ 0 h 54"/>
                  <a:gd name="T8" fmla="*/ 78 w 78"/>
                  <a:gd name="T9" fmla="*/ 45 h 54"/>
                </a:gdLst>
                <a:ahLst/>
                <a:cxnLst>
                  <a:cxn ang="0">
                    <a:pos x="T0" y="T1"/>
                  </a:cxn>
                  <a:cxn ang="0">
                    <a:pos x="T2" y="T3"/>
                  </a:cxn>
                  <a:cxn ang="0">
                    <a:pos x="T4" y="T5"/>
                  </a:cxn>
                  <a:cxn ang="0">
                    <a:pos x="T6" y="T7"/>
                  </a:cxn>
                  <a:cxn ang="0">
                    <a:pos x="T8" y="T9"/>
                  </a:cxn>
                </a:cxnLst>
                <a:rect l="0" t="0" r="r" b="b"/>
                <a:pathLst>
                  <a:path w="78" h="54">
                    <a:moveTo>
                      <a:pt x="78" y="45"/>
                    </a:moveTo>
                    <a:lnTo>
                      <a:pt x="78" y="54"/>
                    </a:lnTo>
                    <a:lnTo>
                      <a:pt x="0" y="9"/>
                    </a:lnTo>
                    <a:lnTo>
                      <a:pt x="0" y="0"/>
                    </a:lnTo>
                    <a:lnTo>
                      <a:pt x="78" y="4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1" name="Freeform 47"/>
              <p:cNvSpPr/>
              <p:nvPr/>
            </p:nvSpPr>
            <p:spPr bwMode="auto">
              <a:xfrm>
                <a:off x="5730" y="2587"/>
                <a:ext cx="120" cy="70"/>
              </a:xfrm>
              <a:custGeom>
                <a:avLst/>
                <a:gdLst>
                  <a:gd name="T0" fmla="*/ 120 w 120"/>
                  <a:gd name="T1" fmla="*/ 35 h 70"/>
                  <a:gd name="T2" fmla="*/ 61 w 120"/>
                  <a:gd name="T3" fmla="*/ 70 h 70"/>
                  <a:gd name="T4" fmla="*/ 0 w 120"/>
                  <a:gd name="T5" fmla="*/ 35 h 70"/>
                  <a:gd name="T6" fmla="*/ 60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1" y="70"/>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2" name="Freeform 48"/>
              <p:cNvSpPr/>
              <p:nvPr/>
            </p:nvSpPr>
            <p:spPr bwMode="auto">
              <a:xfrm>
                <a:off x="5791" y="2622"/>
                <a:ext cx="59" cy="43"/>
              </a:xfrm>
              <a:custGeom>
                <a:avLst/>
                <a:gdLst>
                  <a:gd name="T0" fmla="*/ 59 w 59"/>
                  <a:gd name="T1" fmla="*/ 0 h 43"/>
                  <a:gd name="T2" fmla="*/ 59 w 59"/>
                  <a:gd name="T3" fmla="*/ 9 h 43"/>
                  <a:gd name="T4" fmla="*/ 0 w 59"/>
                  <a:gd name="T5" fmla="*/ 43 h 43"/>
                  <a:gd name="T6" fmla="*/ 0 w 59"/>
                  <a:gd name="T7" fmla="*/ 35 h 43"/>
                  <a:gd name="T8" fmla="*/ 59 w 59"/>
                  <a:gd name="T9" fmla="*/ 0 h 43"/>
                </a:gdLst>
                <a:ahLst/>
                <a:cxnLst>
                  <a:cxn ang="0">
                    <a:pos x="T0" y="T1"/>
                  </a:cxn>
                  <a:cxn ang="0">
                    <a:pos x="T2" y="T3"/>
                  </a:cxn>
                  <a:cxn ang="0">
                    <a:pos x="T4" y="T5"/>
                  </a:cxn>
                  <a:cxn ang="0">
                    <a:pos x="T6" y="T7"/>
                  </a:cxn>
                  <a:cxn ang="0">
                    <a:pos x="T8" y="T9"/>
                  </a:cxn>
                </a:cxnLst>
                <a:rect l="0" t="0" r="r" b="b"/>
                <a:pathLst>
                  <a:path w="59" h="43">
                    <a:moveTo>
                      <a:pt x="59" y="0"/>
                    </a:moveTo>
                    <a:lnTo>
                      <a:pt x="59" y="9"/>
                    </a:lnTo>
                    <a:lnTo>
                      <a:pt x="0" y="43"/>
                    </a:lnTo>
                    <a:lnTo>
                      <a:pt x="0" y="35"/>
                    </a:lnTo>
                    <a:lnTo>
                      <a:pt x="59"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3" name="Freeform 49"/>
              <p:cNvSpPr/>
              <p:nvPr/>
            </p:nvSpPr>
            <p:spPr bwMode="auto">
              <a:xfrm>
                <a:off x="5730" y="2622"/>
                <a:ext cx="61" cy="43"/>
              </a:xfrm>
              <a:custGeom>
                <a:avLst/>
                <a:gdLst>
                  <a:gd name="T0" fmla="*/ 61 w 61"/>
                  <a:gd name="T1" fmla="*/ 35 h 43"/>
                  <a:gd name="T2" fmla="*/ 61 w 61"/>
                  <a:gd name="T3" fmla="*/ 43 h 43"/>
                  <a:gd name="T4" fmla="*/ 0 w 61"/>
                  <a:gd name="T5" fmla="*/ 9 h 43"/>
                  <a:gd name="T6" fmla="*/ 0 w 61"/>
                  <a:gd name="T7" fmla="*/ 0 h 43"/>
                  <a:gd name="T8" fmla="*/ 61 w 61"/>
                  <a:gd name="T9" fmla="*/ 35 h 43"/>
                </a:gdLst>
                <a:ahLst/>
                <a:cxnLst>
                  <a:cxn ang="0">
                    <a:pos x="T0" y="T1"/>
                  </a:cxn>
                  <a:cxn ang="0">
                    <a:pos x="T2" y="T3"/>
                  </a:cxn>
                  <a:cxn ang="0">
                    <a:pos x="T4" y="T5"/>
                  </a:cxn>
                  <a:cxn ang="0">
                    <a:pos x="T6" y="T7"/>
                  </a:cxn>
                  <a:cxn ang="0">
                    <a:pos x="T8" y="T9"/>
                  </a:cxn>
                </a:cxnLst>
                <a:rect l="0" t="0" r="r" b="b"/>
                <a:pathLst>
                  <a:path w="61" h="43">
                    <a:moveTo>
                      <a:pt x="61" y="35"/>
                    </a:moveTo>
                    <a:lnTo>
                      <a:pt x="61" y="43"/>
                    </a:lnTo>
                    <a:lnTo>
                      <a:pt x="0" y="9"/>
                    </a:lnTo>
                    <a:lnTo>
                      <a:pt x="0"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4" name="Freeform 50"/>
              <p:cNvSpPr/>
              <p:nvPr/>
            </p:nvSpPr>
            <p:spPr bwMode="auto">
              <a:xfrm>
                <a:off x="5817" y="2638"/>
                <a:ext cx="120" cy="69"/>
              </a:xfrm>
              <a:custGeom>
                <a:avLst/>
                <a:gdLst>
                  <a:gd name="T0" fmla="*/ 120 w 120"/>
                  <a:gd name="T1" fmla="*/ 34 h 69"/>
                  <a:gd name="T2" fmla="*/ 61 w 120"/>
                  <a:gd name="T3" fmla="*/ 69 h 69"/>
                  <a:gd name="T4" fmla="*/ 0 w 120"/>
                  <a:gd name="T5" fmla="*/ 34 h 69"/>
                  <a:gd name="T6" fmla="*/ 60 w 120"/>
                  <a:gd name="T7" fmla="*/ 0 h 69"/>
                  <a:gd name="T8" fmla="*/ 120 w 120"/>
                  <a:gd name="T9" fmla="*/ 34 h 69"/>
                </a:gdLst>
                <a:ahLst/>
                <a:cxnLst>
                  <a:cxn ang="0">
                    <a:pos x="T0" y="T1"/>
                  </a:cxn>
                  <a:cxn ang="0">
                    <a:pos x="T2" y="T3"/>
                  </a:cxn>
                  <a:cxn ang="0">
                    <a:pos x="T4" y="T5"/>
                  </a:cxn>
                  <a:cxn ang="0">
                    <a:pos x="T6" y="T7"/>
                  </a:cxn>
                  <a:cxn ang="0">
                    <a:pos x="T8" y="T9"/>
                  </a:cxn>
                </a:cxnLst>
                <a:rect l="0" t="0" r="r" b="b"/>
                <a:pathLst>
                  <a:path w="120" h="69">
                    <a:moveTo>
                      <a:pt x="120" y="34"/>
                    </a:moveTo>
                    <a:lnTo>
                      <a:pt x="61" y="69"/>
                    </a:lnTo>
                    <a:lnTo>
                      <a:pt x="0" y="34"/>
                    </a:lnTo>
                    <a:lnTo>
                      <a:pt x="60" y="0"/>
                    </a:lnTo>
                    <a:lnTo>
                      <a:pt x="120"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5" name="Freeform 51"/>
              <p:cNvSpPr/>
              <p:nvPr/>
            </p:nvSpPr>
            <p:spPr bwMode="auto">
              <a:xfrm>
                <a:off x="5878" y="2672"/>
                <a:ext cx="59" cy="44"/>
              </a:xfrm>
              <a:custGeom>
                <a:avLst/>
                <a:gdLst>
                  <a:gd name="T0" fmla="*/ 59 w 59"/>
                  <a:gd name="T1" fmla="*/ 0 h 44"/>
                  <a:gd name="T2" fmla="*/ 59 w 59"/>
                  <a:gd name="T3" fmla="*/ 9 h 44"/>
                  <a:gd name="T4" fmla="*/ 0 w 59"/>
                  <a:gd name="T5" fmla="*/ 44 h 44"/>
                  <a:gd name="T6" fmla="*/ 0 w 59"/>
                  <a:gd name="T7" fmla="*/ 35 h 44"/>
                  <a:gd name="T8" fmla="*/ 59 w 59"/>
                  <a:gd name="T9" fmla="*/ 0 h 44"/>
                </a:gdLst>
                <a:ahLst/>
                <a:cxnLst>
                  <a:cxn ang="0">
                    <a:pos x="T0" y="T1"/>
                  </a:cxn>
                  <a:cxn ang="0">
                    <a:pos x="T2" y="T3"/>
                  </a:cxn>
                  <a:cxn ang="0">
                    <a:pos x="T4" y="T5"/>
                  </a:cxn>
                  <a:cxn ang="0">
                    <a:pos x="T6" y="T7"/>
                  </a:cxn>
                  <a:cxn ang="0">
                    <a:pos x="T8" y="T9"/>
                  </a:cxn>
                </a:cxnLst>
                <a:rect l="0" t="0" r="r" b="b"/>
                <a:pathLst>
                  <a:path w="59" h="44">
                    <a:moveTo>
                      <a:pt x="59" y="0"/>
                    </a:moveTo>
                    <a:lnTo>
                      <a:pt x="59" y="9"/>
                    </a:lnTo>
                    <a:lnTo>
                      <a:pt x="0" y="44"/>
                    </a:lnTo>
                    <a:lnTo>
                      <a:pt x="0" y="35"/>
                    </a:lnTo>
                    <a:lnTo>
                      <a:pt x="59"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6" name="Freeform 52"/>
              <p:cNvSpPr/>
              <p:nvPr/>
            </p:nvSpPr>
            <p:spPr bwMode="auto">
              <a:xfrm>
                <a:off x="5817" y="2672"/>
                <a:ext cx="61" cy="44"/>
              </a:xfrm>
              <a:custGeom>
                <a:avLst/>
                <a:gdLst>
                  <a:gd name="T0" fmla="*/ 61 w 61"/>
                  <a:gd name="T1" fmla="*/ 35 h 44"/>
                  <a:gd name="T2" fmla="*/ 61 w 61"/>
                  <a:gd name="T3" fmla="*/ 44 h 44"/>
                  <a:gd name="T4" fmla="*/ 0 w 61"/>
                  <a:gd name="T5" fmla="*/ 9 h 44"/>
                  <a:gd name="T6" fmla="*/ 0 w 61"/>
                  <a:gd name="T7" fmla="*/ 0 h 44"/>
                  <a:gd name="T8" fmla="*/ 61 w 61"/>
                  <a:gd name="T9" fmla="*/ 35 h 44"/>
                </a:gdLst>
                <a:ahLst/>
                <a:cxnLst>
                  <a:cxn ang="0">
                    <a:pos x="T0" y="T1"/>
                  </a:cxn>
                  <a:cxn ang="0">
                    <a:pos x="T2" y="T3"/>
                  </a:cxn>
                  <a:cxn ang="0">
                    <a:pos x="T4" y="T5"/>
                  </a:cxn>
                  <a:cxn ang="0">
                    <a:pos x="T6" y="T7"/>
                  </a:cxn>
                  <a:cxn ang="0">
                    <a:pos x="T8" y="T9"/>
                  </a:cxn>
                </a:cxnLst>
                <a:rect l="0" t="0" r="r" b="b"/>
                <a:pathLst>
                  <a:path w="61" h="44">
                    <a:moveTo>
                      <a:pt x="61" y="35"/>
                    </a:moveTo>
                    <a:lnTo>
                      <a:pt x="61" y="44"/>
                    </a:lnTo>
                    <a:lnTo>
                      <a:pt x="0" y="9"/>
                    </a:lnTo>
                    <a:lnTo>
                      <a:pt x="0"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7" name="Freeform 53"/>
              <p:cNvSpPr/>
              <p:nvPr/>
            </p:nvSpPr>
            <p:spPr bwMode="auto">
              <a:xfrm>
                <a:off x="5900" y="2686"/>
                <a:ext cx="120" cy="70"/>
              </a:xfrm>
              <a:custGeom>
                <a:avLst/>
                <a:gdLst>
                  <a:gd name="T0" fmla="*/ 120 w 120"/>
                  <a:gd name="T1" fmla="*/ 35 h 70"/>
                  <a:gd name="T2" fmla="*/ 61 w 120"/>
                  <a:gd name="T3" fmla="*/ 70 h 70"/>
                  <a:gd name="T4" fmla="*/ 0 w 120"/>
                  <a:gd name="T5" fmla="*/ 35 h 70"/>
                  <a:gd name="T6" fmla="*/ 60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1" y="70"/>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8" name="Freeform 54"/>
              <p:cNvSpPr/>
              <p:nvPr/>
            </p:nvSpPr>
            <p:spPr bwMode="auto">
              <a:xfrm>
                <a:off x="5961" y="2721"/>
                <a:ext cx="59" cy="43"/>
              </a:xfrm>
              <a:custGeom>
                <a:avLst/>
                <a:gdLst>
                  <a:gd name="T0" fmla="*/ 59 w 59"/>
                  <a:gd name="T1" fmla="*/ 0 h 43"/>
                  <a:gd name="T2" fmla="*/ 59 w 59"/>
                  <a:gd name="T3" fmla="*/ 9 h 43"/>
                  <a:gd name="T4" fmla="*/ 0 w 59"/>
                  <a:gd name="T5" fmla="*/ 43 h 43"/>
                  <a:gd name="T6" fmla="*/ 0 w 59"/>
                  <a:gd name="T7" fmla="*/ 35 h 43"/>
                  <a:gd name="T8" fmla="*/ 59 w 59"/>
                  <a:gd name="T9" fmla="*/ 0 h 43"/>
                </a:gdLst>
                <a:ahLst/>
                <a:cxnLst>
                  <a:cxn ang="0">
                    <a:pos x="T0" y="T1"/>
                  </a:cxn>
                  <a:cxn ang="0">
                    <a:pos x="T2" y="T3"/>
                  </a:cxn>
                  <a:cxn ang="0">
                    <a:pos x="T4" y="T5"/>
                  </a:cxn>
                  <a:cxn ang="0">
                    <a:pos x="T6" y="T7"/>
                  </a:cxn>
                  <a:cxn ang="0">
                    <a:pos x="T8" y="T9"/>
                  </a:cxn>
                </a:cxnLst>
                <a:rect l="0" t="0" r="r" b="b"/>
                <a:pathLst>
                  <a:path w="59" h="43">
                    <a:moveTo>
                      <a:pt x="59" y="0"/>
                    </a:moveTo>
                    <a:lnTo>
                      <a:pt x="59" y="9"/>
                    </a:lnTo>
                    <a:lnTo>
                      <a:pt x="0" y="43"/>
                    </a:lnTo>
                    <a:lnTo>
                      <a:pt x="0" y="35"/>
                    </a:lnTo>
                    <a:lnTo>
                      <a:pt x="59"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9" name="Freeform 55"/>
              <p:cNvSpPr/>
              <p:nvPr/>
            </p:nvSpPr>
            <p:spPr bwMode="auto">
              <a:xfrm>
                <a:off x="5900" y="2721"/>
                <a:ext cx="61" cy="43"/>
              </a:xfrm>
              <a:custGeom>
                <a:avLst/>
                <a:gdLst>
                  <a:gd name="T0" fmla="*/ 61 w 61"/>
                  <a:gd name="T1" fmla="*/ 35 h 43"/>
                  <a:gd name="T2" fmla="*/ 61 w 61"/>
                  <a:gd name="T3" fmla="*/ 43 h 43"/>
                  <a:gd name="T4" fmla="*/ 0 w 61"/>
                  <a:gd name="T5" fmla="*/ 9 h 43"/>
                  <a:gd name="T6" fmla="*/ 0 w 61"/>
                  <a:gd name="T7" fmla="*/ 0 h 43"/>
                  <a:gd name="T8" fmla="*/ 61 w 61"/>
                  <a:gd name="T9" fmla="*/ 35 h 43"/>
                </a:gdLst>
                <a:ahLst/>
                <a:cxnLst>
                  <a:cxn ang="0">
                    <a:pos x="T0" y="T1"/>
                  </a:cxn>
                  <a:cxn ang="0">
                    <a:pos x="T2" y="T3"/>
                  </a:cxn>
                  <a:cxn ang="0">
                    <a:pos x="T4" y="T5"/>
                  </a:cxn>
                  <a:cxn ang="0">
                    <a:pos x="T6" y="T7"/>
                  </a:cxn>
                  <a:cxn ang="0">
                    <a:pos x="T8" y="T9"/>
                  </a:cxn>
                </a:cxnLst>
                <a:rect l="0" t="0" r="r" b="b"/>
                <a:pathLst>
                  <a:path w="61" h="43">
                    <a:moveTo>
                      <a:pt x="61" y="35"/>
                    </a:moveTo>
                    <a:lnTo>
                      <a:pt x="61" y="43"/>
                    </a:lnTo>
                    <a:lnTo>
                      <a:pt x="0" y="9"/>
                    </a:lnTo>
                    <a:lnTo>
                      <a:pt x="0"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0" name="Freeform 56"/>
              <p:cNvSpPr/>
              <p:nvPr/>
            </p:nvSpPr>
            <p:spPr bwMode="auto">
              <a:xfrm>
                <a:off x="5991" y="2738"/>
                <a:ext cx="120" cy="70"/>
              </a:xfrm>
              <a:custGeom>
                <a:avLst/>
                <a:gdLst>
                  <a:gd name="T0" fmla="*/ 120 w 120"/>
                  <a:gd name="T1" fmla="*/ 35 h 70"/>
                  <a:gd name="T2" fmla="*/ 60 w 120"/>
                  <a:gd name="T3" fmla="*/ 70 h 70"/>
                  <a:gd name="T4" fmla="*/ 0 w 120"/>
                  <a:gd name="T5" fmla="*/ 35 h 70"/>
                  <a:gd name="T6" fmla="*/ 59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0" y="70"/>
                    </a:lnTo>
                    <a:lnTo>
                      <a:pt x="0" y="35"/>
                    </a:lnTo>
                    <a:lnTo>
                      <a:pt x="59"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1" name="Freeform 57"/>
              <p:cNvSpPr/>
              <p:nvPr/>
            </p:nvSpPr>
            <p:spPr bwMode="auto">
              <a:xfrm>
                <a:off x="6051" y="2773"/>
                <a:ext cx="60" cy="44"/>
              </a:xfrm>
              <a:custGeom>
                <a:avLst/>
                <a:gdLst>
                  <a:gd name="T0" fmla="*/ 60 w 60"/>
                  <a:gd name="T1" fmla="*/ 0 h 44"/>
                  <a:gd name="T2" fmla="*/ 59 w 60"/>
                  <a:gd name="T3" fmla="*/ 9 h 44"/>
                  <a:gd name="T4" fmla="*/ 0 w 60"/>
                  <a:gd name="T5" fmla="*/ 44 h 44"/>
                  <a:gd name="T6" fmla="*/ 0 w 60"/>
                  <a:gd name="T7" fmla="*/ 35 h 44"/>
                  <a:gd name="T8" fmla="*/ 60 w 60"/>
                  <a:gd name="T9" fmla="*/ 0 h 44"/>
                </a:gdLst>
                <a:ahLst/>
                <a:cxnLst>
                  <a:cxn ang="0">
                    <a:pos x="T0" y="T1"/>
                  </a:cxn>
                  <a:cxn ang="0">
                    <a:pos x="T2" y="T3"/>
                  </a:cxn>
                  <a:cxn ang="0">
                    <a:pos x="T4" y="T5"/>
                  </a:cxn>
                  <a:cxn ang="0">
                    <a:pos x="T6" y="T7"/>
                  </a:cxn>
                  <a:cxn ang="0">
                    <a:pos x="T8" y="T9"/>
                  </a:cxn>
                </a:cxnLst>
                <a:rect l="0" t="0" r="r" b="b"/>
                <a:pathLst>
                  <a:path w="60" h="44">
                    <a:moveTo>
                      <a:pt x="60" y="0"/>
                    </a:moveTo>
                    <a:lnTo>
                      <a:pt x="59" y="9"/>
                    </a:lnTo>
                    <a:lnTo>
                      <a:pt x="0" y="44"/>
                    </a:lnTo>
                    <a:lnTo>
                      <a:pt x="0" y="35"/>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2" name="Freeform 58"/>
              <p:cNvSpPr/>
              <p:nvPr/>
            </p:nvSpPr>
            <p:spPr bwMode="auto">
              <a:xfrm>
                <a:off x="5990" y="2773"/>
                <a:ext cx="61" cy="44"/>
              </a:xfrm>
              <a:custGeom>
                <a:avLst/>
                <a:gdLst>
                  <a:gd name="T0" fmla="*/ 61 w 61"/>
                  <a:gd name="T1" fmla="*/ 35 h 44"/>
                  <a:gd name="T2" fmla="*/ 61 w 61"/>
                  <a:gd name="T3" fmla="*/ 44 h 44"/>
                  <a:gd name="T4" fmla="*/ 0 w 61"/>
                  <a:gd name="T5" fmla="*/ 9 h 44"/>
                  <a:gd name="T6" fmla="*/ 1 w 61"/>
                  <a:gd name="T7" fmla="*/ 0 h 44"/>
                  <a:gd name="T8" fmla="*/ 61 w 61"/>
                  <a:gd name="T9" fmla="*/ 35 h 44"/>
                </a:gdLst>
                <a:ahLst/>
                <a:cxnLst>
                  <a:cxn ang="0">
                    <a:pos x="T0" y="T1"/>
                  </a:cxn>
                  <a:cxn ang="0">
                    <a:pos x="T2" y="T3"/>
                  </a:cxn>
                  <a:cxn ang="0">
                    <a:pos x="T4" y="T5"/>
                  </a:cxn>
                  <a:cxn ang="0">
                    <a:pos x="T6" y="T7"/>
                  </a:cxn>
                  <a:cxn ang="0">
                    <a:pos x="T8" y="T9"/>
                  </a:cxn>
                </a:cxnLst>
                <a:rect l="0" t="0" r="r" b="b"/>
                <a:pathLst>
                  <a:path w="61" h="44">
                    <a:moveTo>
                      <a:pt x="61" y="35"/>
                    </a:moveTo>
                    <a:lnTo>
                      <a:pt x="61" y="44"/>
                    </a:lnTo>
                    <a:lnTo>
                      <a:pt x="0" y="9"/>
                    </a:lnTo>
                    <a:lnTo>
                      <a:pt x="1"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3" name="Freeform 59"/>
              <p:cNvSpPr/>
              <p:nvPr/>
            </p:nvSpPr>
            <p:spPr bwMode="auto">
              <a:xfrm>
                <a:off x="6076" y="2788"/>
                <a:ext cx="120" cy="70"/>
              </a:xfrm>
              <a:custGeom>
                <a:avLst/>
                <a:gdLst>
                  <a:gd name="T0" fmla="*/ 120 w 120"/>
                  <a:gd name="T1" fmla="*/ 35 h 70"/>
                  <a:gd name="T2" fmla="*/ 60 w 120"/>
                  <a:gd name="T3" fmla="*/ 70 h 70"/>
                  <a:gd name="T4" fmla="*/ 0 w 120"/>
                  <a:gd name="T5" fmla="*/ 35 h 70"/>
                  <a:gd name="T6" fmla="*/ 60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0" y="70"/>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4" name="Freeform 60"/>
              <p:cNvSpPr/>
              <p:nvPr/>
            </p:nvSpPr>
            <p:spPr bwMode="auto">
              <a:xfrm>
                <a:off x="6136" y="2823"/>
                <a:ext cx="60" cy="43"/>
              </a:xfrm>
              <a:custGeom>
                <a:avLst/>
                <a:gdLst>
                  <a:gd name="T0" fmla="*/ 60 w 60"/>
                  <a:gd name="T1" fmla="*/ 0 h 43"/>
                  <a:gd name="T2" fmla="*/ 60 w 60"/>
                  <a:gd name="T3" fmla="*/ 9 h 43"/>
                  <a:gd name="T4" fmla="*/ 0 w 60"/>
                  <a:gd name="T5" fmla="*/ 43 h 43"/>
                  <a:gd name="T6" fmla="*/ 0 w 60"/>
                  <a:gd name="T7" fmla="*/ 35 h 43"/>
                  <a:gd name="T8" fmla="*/ 60 w 60"/>
                  <a:gd name="T9" fmla="*/ 0 h 43"/>
                </a:gdLst>
                <a:ahLst/>
                <a:cxnLst>
                  <a:cxn ang="0">
                    <a:pos x="T0" y="T1"/>
                  </a:cxn>
                  <a:cxn ang="0">
                    <a:pos x="T2" y="T3"/>
                  </a:cxn>
                  <a:cxn ang="0">
                    <a:pos x="T4" y="T5"/>
                  </a:cxn>
                  <a:cxn ang="0">
                    <a:pos x="T6" y="T7"/>
                  </a:cxn>
                  <a:cxn ang="0">
                    <a:pos x="T8" y="T9"/>
                  </a:cxn>
                </a:cxnLst>
                <a:rect l="0" t="0" r="r" b="b"/>
                <a:pathLst>
                  <a:path w="60" h="43">
                    <a:moveTo>
                      <a:pt x="60" y="0"/>
                    </a:moveTo>
                    <a:lnTo>
                      <a:pt x="60" y="9"/>
                    </a:lnTo>
                    <a:lnTo>
                      <a:pt x="0" y="43"/>
                    </a:lnTo>
                    <a:lnTo>
                      <a:pt x="0" y="35"/>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5" name="Freeform 61"/>
              <p:cNvSpPr/>
              <p:nvPr/>
            </p:nvSpPr>
            <p:spPr bwMode="auto">
              <a:xfrm>
                <a:off x="6076" y="2823"/>
                <a:ext cx="60" cy="43"/>
              </a:xfrm>
              <a:custGeom>
                <a:avLst/>
                <a:gdLst>
                  <a:gd name="T0" fmla="*/ 60 w 60"/>
                  <a:gd name="T1" fmla="*/ 35 h 43"/>
                  <a:gd name="T2" fmla="*/ 60 w 60"/>
                  <a:gd name="T3" fmla="*/ 43 h 43"/>
                  <a:gd name="T4" fmla="*/ 0 w 60"/>
                  <a:gd name="T5" fmla="*/ 9 h 43"/>
                  <a:gd name="T6" fmla="*/ 0 w 60"/>
                  <a:gd name="T7" fmla="*/ 0 h 43"/>
                  <a:gd name="T8" fmla="*/ 60 w 60"/>
                  <a:gd name="T9" fmla="*/ 35 h 43"/>
                </a:gdLst>
                <a:ahLst/>
                <a:cxnLst>
                  <a:cxn ang="0">
                    <a:pos x="T0" y="T1"/>
                  </a:cxn>
                  <a:cxn ang="0">
                    <a:pos x="T2" y="T3"/>
                  </a:cxn>
                  <a:cxn ang="0">
                    <a:pos x="T4" y="T5"/>
                  </a:cxn>
                  <a:cxn ang="0">
                    <a:pos x="T6" y="T7"/>
                  </a:cxn>
                  <a:cxn ang="0">
                    <a:pos x="T8" y="T9"/>
                  </a:cxn>
                </a:cxnLst>
                <a:rect l="0" t="0" r="r" b="b"/>
                <a:pathLst>
                  <a:path w="60" h="43">
                    <a:moveTo>
                      <a:pt x="60" y="35"/>
                    </a:moveTo>
                    <a:lnTo>
                      <a:pt x="60" y="43"/>
                    </a:lnTo>
                    <a:lnTo>
                      <a:pt x="0" y="9"/>
                    </a:lnTo>
                    <a:lnTo>
                      <a:pt x="0" y="0"/>
                    </a:lnTo>
                    <a:lnTo>
                      <a:pt x="60"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6" name="Freeform 62"/>
              <p:cNvSpPr/>
              <p:nvPr/>
            </p:nvSpPr>
            <p:spPr bwMode="auto">
              <a:xfrm>
                <a:off x="6164" y="2839"/>
                <a:ext cx="120" cy="70"/>
              </a:xfrm>
              <a:custGeom>
                <a:avLst/>
                <a:gdLst>
                  <a:gd name="T0" fmla="*/ 120 w 120"/>
                  <a:gd name="T1" fmla="*/ 35 h 70"/>
                  <a:gd name="T2" fmla="*/ 60 w 120"/>
                  <a:gd name="T3" fmla="*/ 70 h 70"/>
                  <a:gd name="T4" fmla="*/ 0 w 120"/>
                  <a:gd name="T5" fmla="*/ 35 h 70"/>
                  <a:gd name="T6" fmla="*/ 60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0" y="70"/>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7" name="Freeform 63"/>
              <p:cNvSpPr/>
              <p:nvPr/>
            </p:nvSpPr>
            <p:spPr bwMode="auto">
              <a:xfrm>
                <a:off x="6224" y="2874"/>
                <a:ext cx="60" cy="43"/>
              </a:xfrm>
              <a:custGeom>
                <a:avLst/>
                <a:gdLst>
                  <a:gd name="T0" fmla="*/ 60 w 60"/>
                  <a:gd name="T1" fmla="*/ 0 h 43"/>
                  <a:gd name="T2" fmla="*/ 60 w 60"/>
                  <a:gd name="T3" fmla="*/ 9 h 43"/>
                  <a:gd name="T4" fmla="*/ 0 w 60"/>
                  <a:gd name="T5" fmla="*/ 43 h 43"/>
                  <a:gd name="T6" fmla="*/ 0 w 60"/>
                  <a:gd name="T7" fmla="*/ 35 h 43"/>
                  <a:gd name="T8" fmla="*/ 60 w 60"/>
                  <a:gd name="T9" fmla="*/ 0 h 43"/>
                </a:gdLst>
                <a:ahLst/>
                <a:cxnLst>
                  <a:cxn ang="0">
                    <a:pos x="T0" y="T1"/>
                  </a:cxn>
                  <a:cxn ang="0">
                    <a:pos x="T2" y="T3"/>
                  </a:cxn>
                  <a:cxn ang="0">
                    <a:pos x="T4" y="T5"/>
                  </a:cxn>
                  <a:cxn ang="0">
                    <a:pos x="T6" y="T7"/>
                  </a:cxn>
                  <a:cxn ang="0">
                    <a:pos x="T8" y="T9"/>
                  </a:cxn>
                </a:cxnLst>
                <a:rect l="0" t="0" r="r" b="b"/>
                <a:pathLst>
                  <a:path w="60" h="43">
                    <a:moveTo>
                      <a:pt x="60" y="0"/>
                    </a:moveTo>
                    <a:lnTo>
                      <a:pt x="60" y="9"/>
                    </a:lnTo>
                    <a:lnTo>
                      <a:pt x="0" y="43"/>
                    </a:lnTo>
                    <a:lnTo>
                      <a:pt x="0" y="35"/>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8" name="Freeform 64"/>
              <p:cNvSpPr/>
              <p:nvPr/>
            </p:nvSpPr>
            <p:spPr bwMode="auto">
              <a:xfrm>
                <a:off x="6164" y="2874"/>
                <a:ext cx="60" cy="43"/>
              </a:xfrm>
              <a:custGeom>
                <a:avLst/>
                <a:gdLst>
                  <a:gd name="T0" fmla="*/ 60 w 60"/>
                  <a:gd name="T1" fmla="*/ 35 h 43"/>
                  <a:gd name="T2" fmla="*/ 60 w 60"/>
                  <a:gd name="T3" fmla="*/ 43 h 43"/>
                  <a:gd name="T4" fmla="*/ 0 w 60"/>
                  <a:gd name="T5" fmla="*/ 9 h 43"/>
                  <a:gd name="T6" fmla="*/ 0 w 60"/>
                  <a:gd name="T7" fmla="*/ 0 h 43"/>
                  <a:gd name="T8" fmla="*/ 60 w 60"/>
                  <a:gd name="T9" fmla="*/ 35 h 43"/>
                </a:gdLst>
                <a:ahLst/>
                <a:cxnLst>
                  <a:cxn ang="0">
                    <a:pos x="T0" y="T1"/>
                  </a:cxn>
                  <a:cxn ang="0">
                    <a:pos x="T2" y="T3"/>
                  </a:cxn>
                  <a:cxn ang="0">
                    <a:pos x="T4" y="T5"/>
                  </a:cxn>
                  <a:cxn ang="0">
                    <a:pos x="T6" y="T7"/>
                  </a:cxn>
                  <a:cxn ang="0">
                    <a:pos x="T8" y="T9"/>
                  </a:cxn>
                </a:cxnLst>
                <a:rect l="0" t="0" r="r" b="b"/>
                <a:pathLst>
                  <a:path w="60" h="43">
                    <a:moveTo>
                      <a:pt x="60" y="35"/>
                    </a:moveTo>
                    <a:lnTo>
                      <a:pt x="60" y="43"/>
                    </a:lnTo>
                    <a:lnTo>
                      <a:pt x="0" y="9"/>
                    </a:lnTo>
                    <a:lnTo>
                      <a:pt x="0" y="0"/>
                    </a:lnTo>
                    <a:lnTo>
                      <a:pt x="60"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9" name="Freeform 65"/>
              <p:cNvSpPr/>
              <p:nvPr/>
            </p:nvSpPr>
            <p:spPr bwMode="auto">
              <a:xfrm>
                <a:off x="6257" y="2894"/>
                <a:ext cx="120" cy="69"/>
              </a:xfrm>
              <a:custGeom>
                <a:avLst/>
                <a:gdLst>
                  <a:gd name="T0" fmla="*/ 120 w 120"/>
                  <a:gd name="T1" fmla="*/ 34 h 69"/>
                  <a:gd name="T2" fmla="*/ 61 w 120"/>
                  <a:gd name="T3" fmla="*/ 69 h 69"/>
                  <a:gd name="T4" fmla="*/ 0 w 120"/>
                  <a:gd name="T5" fmla="*/ 34 h 69"/>
                  <a:gd name="T6" fmla="*/ 60 w 120"/>
                  <a:gd name="T7" fmla="*/ 0 h 69"/>
                  <a:gd name="T8" fmla="*/ 120 w 120"/>
                  <a:gd name="T9" fmla="*/ 34 h 69"/>
                </a:gdLst>
                <a:ahLst/>
                <a:cxnLst>
                  <a:cxn ang="0">
                    <a:pos x="T0" y="T1"/>
                  </a:cxn>
                  <a:cxn ang="0">
                    <a:pos x="T2" y="T3"/>
                  </a:cxn>
                  <a:cxn ang="0">
                    <a:pos x="T4" y="T5"/>
                  </a:cxn>
                  <a:cxn ang="0">
                    <a:pos x="T6" y="T7"/>
                  </a:cxn>
                  <a:cxn ang="0">
                    <a:pos x="T8" y="T9"/>
                  </a:cxn>
                </a:cxnLst>
                <a:rect l="0" t="0" r="r" b="b"/>
                <a:pathLst>
                  <a:path w="120" h="69">
                    <a:moveTo>
                      <a:pt x="120" y="34"/>
                    </a:moveTo>
                    <a:lnTo>
                      <a:pt x="61" y="69"/>
                    </a:lnTo>
                    <a:lnTo>
                      <a:pt x="0" y="34"/>
                    </a:lnTo>
                    <a:lnTo>
                      <a:pt x="60" y="0"/>
                    </a:lnTo>
                    <a:lnTo>
                      <a:pt x="120"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0" name="Freeform 66"/>
              <p:cNvSpPr/>
              <p:nvPr/>
            </p:nvSpPr>
            <p:spPr bwMode="auto">
              <a:xfrm>
                <a:off x="6318" y="2928"/>
                <a:ext cx="59" cy="44"/>
              </a:xfrm>
              <a:custGeom>
                <a:avLst/>
                <a:gdLst>
                  <a:gd name="T0" fmla="*/ 59 w 59"/>
                  <a:gd name="T1" fmla="*/ 0 h 44"/>
                  <a:gd name="T2" fmla="*/ 59 w 59"/>
                  <a:gd name="T3" fmla="*/ 9 h 44"/>
                  <a:gd name="T4" fmla="*/ 0 w 59"/>
                  <a:gd name="T5" fmla="*/ 44 h 44"/>
                  <a:gd name="T6" fmla="*/ 0 w 59"/>
                  <a:gd name="T7" fmla="*/ 35 h 44"/>
                  <a:gd name="T8" fmla="*/ 59 w 59"/>
                  <a:gd name="T9" fmla="*/ 0 h 44"/>
                </a:gdLst>
                <a:ahLst/>
                <a:cxnLst>
                  <a:cxn ang="0">
                    <a:pos x="T0" y="T1"/>
                  </a:cxn>
                  <a:cxn ang="0">
                    <a:pos x="T2" y="T3"/>
                  </a:cxn>
                  <a:cxn ang="0">
                    <a:pos x="T4" y="T5"/>
                  </a:cxn>
                  <a:cxn ang="0">
                    <a:pos x="T6" y="T7"/>
                  </a:cxn>
                  <a:cxn ang="0">
                    <a:pos x="T8" y="T9"/>
                  </a:cxn>
                </a:cxnLst>
                <a:rect l="0" t="0" r="r" b="b"/>
                <a:pathLst>
                  <a:path w="59" h="44">
                    <a:moveTo>
                      <a:pt x="59" y="0"/>
                    </a:moveTo>
                    <a:lnTo>
                      <a:pt x="59" y="9"/>
                    </a:lnTo>
                    <a:lnTo>
                      <a:pt x="0" y="44"/>
                    </a:lnTo>
                    <a:lnTo>
                      <a:pt x="0" y="35"/>
                    </a:lnTo>
                    <a:lnTo>
                      <a:pt x="59"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1" name="Freeform 67"/>
              <p:cNvSpPr/>
              <p:nvPr/>
            </p:nvSpPr>
            <p:spPr bwMode="auto">
              <a:xfrm>
                <a:off x="6257" y="2928"/>
                <a:ext cx="61" cy="44"/>
              </a:xfrm>
              <a:custGeom>
                <a:avLst/>
                <a:gdLst>
                  <a:gd name="T0" fmla="*/ 61 w 61"/>
                  <a:gd name="T1" fmla="*/ 35 h 44"/>
                  <a:gd name="T2" fmla="*/ 61 w 61"/>
                  <a:gd name="T3" fmla="*/ 44 h 44"/>
                  <a:gd name="T4" fmla="*/ 0 w 61"/>
                  <a:gd name="T5" fmla="*/ 9 h 44"/>
                  <a:gd name="T6" fmla="*/ 0 w 61"/>
                  <a:gd name="T7" fmla="*/ 0 h 44"/>
                  <a:gd name="T8" fmla="*/ 61 w 61"/>
                  <a:gd name="T9" fmla="*/ 35 h 44"/>
                </a:gdLst>
                <a:ahLst/>
                <a:cxnLst>
                  <a:cxn ang="0">
                    <a:pos x="T0" y="T1"/>
                  </a:cxn>
                  <a:cxn ang="0">
                    <a:pos x="T2" y="T3"/>
                  </a:cxn>
                  <a:cxn ang="0">
                    <a:pos x="T4" y="T5"/>
                  </a:cxn>
                  <a:cxn ang="0">
                    <a:pos x="T6" y="T7"/>
                  </a:cxn>
                  <a:cxn ang="0">
                    <a:pos x="T8" y="T9"/>
                  </a:cxn>
                </a:cxnLst>
                <a:rect l="0" t="0" r="r" b="b"/>
                <a:pathLst>
                  <a:path w="61" h="44">
                    <a:moveTo>
                      <a:pt x="61" y="35"/>
                    </a:moveTo>
                    <a:lnTo>
                      <a:pt x="61" y="44"/>
                    </a:lnTo>
                    <a:lnTo>
                      <a:pt x="0" y="9"/>
                    </a:lnTo>
                    <a:lnTo>
                      <a:pt x="0"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2" name="Freeform 68"/>
              <p:cNvSpPr/>
              <p:nvPr/>
            </p:nvSpPr>
            <p:spPr bwMode="auto">
              <a:xfrm>
                <a:off x="6349" y="2947"/>
                <a:ext cx="120" cy="69"/>
              </a:xfrm>
              <a:custGeom>
                <a:avLst/>
                <a:gdLst>
                  <a:gd name="T0" fmla="*/ 120 w 120"/>
                  <a:gd name="T1" fmla="*/ 35 h 69"/>
                  <a:gd name="T2" fmla="*/ 60 w 120"/>
                  <a:gd name="T3" fmla="*/ 69 h 69"/>
                  <a:gd name="T4" fmla="*/ 0 w 120"/>
                  <a:gd name="T5" fmla="*/ 35 h 69"/>
                  <a:gd name="T6" fmla="*/ 60 w 120"/>
                  <a:gd name="T7" fmla="*/ 0 h 69"/>
                  <a:gd name="T8" fmla="*/ 120 w 120"/>
                  <a:gd name="T9" fmla="*/ 35 h 69"/>
                </a:gdLst>
                <a:ahLst/>
                <a:cxnLst>
                  <a:cxn ang="0">
                    <a:pos x="T0" y="T1"/>
                  </a:cxn>
                  <a:cxn ang="0">
                    <a:pos x="T2" y="T3"/>
                  </a:cxn>
                  <a:cxn ang="0">
                    <a:pos x="T4" y="T5"/>
                  </a:cxn>
                  <a:cxn ang="0">
                    <a:pos x="T6" y="T7"/>
                  </a:cxn>
                  <a:cxn ang="0">
                    <a:pos x="T8" y="T9"/>
                  </a:cxn>
                </a:cxnLst>
                <a:rect l="0" t="0" r="r" b="b"/>
                <a:pathLst>
                  <a:path w="120" h="69">
                    <a:moveTo>
                      <a:pt x="120" y="35"/>
                    </a:moveTo>
                    <a:lnTo>
                      <a:pt x="60" y="69"/>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3" name="Freeform 69"/>
              <p:cNvSpPr/>
              <p:nvPr/>
            </p:nvSpPr>
            <p:spPr bwMode="auto">
              <a:xfrm>
                <a:off x="6409" y="2982"/>
                <a:ext cx="60" cy="43"/>
              </a:xfrm>
              <a:custGeom>
                <a:avLst/>
                <a:gdLst>
                  <a:gd name="T0" fmla="*/ 60 w 60"/>
                  <a:gd name="T1" fmla="*/ 0 h 43"/>
                  <a:gd name="T2" fmla="*/ 60 w 60"/>
                  <a:gd name="T3" fmla="*/ 8 h 43"/>
                  <a:gd name="T4" fmla="*/ 0 w 60"/>
                  <a:gd name="T5" fmla="*/ 43 h 43"/>
                  <a:gd name="T6" fmla="*/ 0 w 60"/>
                  <a:gd name="T7" fmla="*/ 34 h 43"/>
                  <a:gd name="T8" fmla="*/ 60 w 60"/>
                  <a:gd name="T9" fmla="*/ 0 h 43"/>
                </a:gdLst>
                <a:ahLst/>
                <a:cxnLst>
                  <a:cxn ang="0">
                    <a:pos x="T0" y="T1"/>
                  </a:cxn>
                  <a:cxn ang="0">
                    <a:pos x="T2" y="T3"/>
                  </a:cxn>
                  <a:cxn ang="0">
                    <a:pos x="T4" y="T5"/>
                  </a:cxn>
                  <a:cxn ang="0">
                    <a:pos x="T6" y="T7"/>
                  </a:cxn>
                  <a:cxn ang="0">
                    <a:pos x="T8" y="T9"/>
                  </a:cxn>
                </a:cxnLst>
                <a:rect l="0" t="0" r="r" b="b"/>
                <a:pathLst>
                  <a:path w="60" h="43">
                    <a:moveTo>
                      <a:pt x="60" y="0"/>
                    </a:moveTo>
                    <a:lnTo>
                      <a:pt x="60" y="8"/>
                    </a:lnTo>
                    <a:lnTo>
                      <a:pt x="0" y="43"/>
                    </a:lnTo>
                    <a:lnTo>
                      <a:pt x="0" y="34"/>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4" name="Freeform 70"/>
              <p:cNvSpPr/>
              <p:nvPr/>
            </p:nvSpPr>
            <p:spPr bwMode="auto">
              <a:xfrm>
                <a:off x="6349" y="2982"/>
                <a:ext cx="60" cy="43"/>
              </a:xfrm>
              <a:custGeom>
                <a:avLst/>
                <a:gdLst>
                  <a:gd name="T0" fmla="*/ 60 w 60"/>
                  <a:gd name="T1" fmla="*/ 34 h 43"/>
                  <a:gd name="T2" fmla="*/ 60 w 60"/>
                  <a:gd name="T3" fmla="*/ 43 h 43"/>
                  <a:gd name="T4" fmla="*/ 0 w 60"/>
                  <a:gd name="T5" fmla="*/ 8 h 43"/>
                  <a:gd name="T6" fmla="*/ 0 w 60"/>
                  <a:gd name="T7" fmla="*/ 0 h 43"/>
                  <a:gd name="T8" fmla="*/ 60 w 60"/>
                  <a:gd name="T9" fmla="*/ 34 h 43"/>
                </a:gdLst>
                <a:ahLst/>
                <a:cxnLst>
                  <a:cxn ang="0">
                    <a:pos x="T0" y="T1"/>
                  </a:cxn>
                  <a:cxn ang="0">
                    <a:pos x="T2" y="T3"/>
                  </a:cxn>
                  <a:cxn ang="0">
                    <a:pos x="T4" y="T5"/>
                  </a:cxn>
                  <a:cxn ang="0">
                    <a:pos x="T6" y="T7"/>
                  </a:cxn>
                  <a:cxn ang="0">
                    <a:pos x="T8" y="T9"/>
                  </a:cxn>
                </a:cxnLst>
                <a:rect l="0" t="0" r="r" b="b"/>
                <a:pathLst>
                  <a:path w="60" h="43">
                    <a:moveTo>
                      <a:pt x="60" y="34"/>
                    </a:moveTo>
                    <a:lnTo>
                      <a:pt x="60" y="43"/>
                    </a:lnTo>
                    <a:lnTo>
                      <a:pt x="0" y="8"/>
                    </a:lnTo>
                    <a:lnTo>
                      <a:pt x="0" y="0"/>
                    </a:lnTo>
                    <a:lnTo>
                      <a:pt x="60"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5" name="Freeform 71"/>
              <p:cNvSpPr/>
              <p:nvPr/>
            </p:nvSpPr>
            <p:spPr bwMode="auto">
              <a:xfrm>
                <a:off x="6448" y="3005"/>
                <a:ext cx="120" cy="69"/>
              </a:xfrm>
              <a:custGeom>
                <a:avLst/>
                <a:gdLst>
                  <a:gd name="T0" fmla="*/ 120 w 120"/>
                  <a:gd name="T1" fmla="*/ 35 h 69"/>
                  <a:gd name="T2" fmla="*/ 60 w 120"/>
                  <a:gd name="T3" fmla="*/ 69 h 69"/>
                  <a:gd name="T4" fmla="*/ 0 w 120"/>
                  <a:gd name="T5" fmla="*/ 35 h 69"/>
                  <a:gd name="T6" fmla="*/ 60 w 120"/>
                  <a:gd name="T7" fmla="*/ 0 h 69"/>
                  <a:gd name="T8" fmla="*/ 120 w 120"/>
                  <a:gd name="T9" fmla="*/ 35 h 69"/>
                </a:gdLst>
                <a:ahLst/>
                <a:cxnLst>
                  <a:cxn ang="0">
                    <a:pos x="T0" y="T1"/>
                  </a:cxn>
                  <a:cxn ang="0">
                    <a:pos x="T2" y="T3"/>
                  </a:cxn>
                  <a:cxn ang="0">
                    <a:pos x="T4" y="T5"/>
                  </a:cxn>
                  <a:cxn ang="0">
                    <a:pos x="T6" y="T7"/>
                  </a:cxn>
                  <a:cxn ang="0">
                    <a:pos x="T8" y="T9"/>
                  </a:cxn>
                </a:cxnLst>
                <a:rect l="0" t="0" r="r" b="b"/>
                <a:pathLst>
                  <a:path w="120" h="69">
                    <a:moveTo>
                      <a:pt x="120" y="35"/>
                    </a:moveTo>
                    <a:lnTo>
                      <a:pt x="60" y="69"/>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6" name="Freeform 72"/>
              <p:cNvSpPr/>
              <p:nvPr/>
            </p:nvSpPr>
            <p:spPr bwMode="auto">
              <a:xfrm>
                <a:off x="6508" y="3040"/>
                <a:ext cx="60" cy="43"/>
              </a:xfrm>
              <a:custGeom>
                <a:avLst/>
                <a:gdLst>
                  <a:gd name="T0" fmla="*/ 60 w 60"/>
                  <a:gd name="T1" fmla="*/ 0 h 43"/>
                  <a:gd name="T2" fmla="*/ 60 w 60"/>
                  <a:gd name="T3" fmla="*/ 8 h 43"/>
                  <a:gd name="T4" fmla="*/ 0 w 60"/>
                  <a:gd name="T5" fmla="*/ 43 h 43"/>
                  <a:gd name="T6" fmla="*/ 0 w 60"/>
                  <a:gd name="T7" fmla="*/ 34 h 43"/>
                  <a:gd name="T8" fmla="*/ 60 w 60"/>
                  <a:gd name="T9" fmla="*/ 0 h 43"/>
                </a:gdLst>
                <a:ahLst/>
                <a:cxnLst>
                  <a:cxn ang="0">
                    <a:pos x="T0" y="T1"/>
                  </a:cxn>
                  <a:cxn ang="0">
                    <a:pos x="T2" y="T3"/>
                  </a:cxn>
                  <a:cxn ang="0">
                    <a:pos x="T4" y="T5"/>
                  </a:cxn>
                  <a:cxn ang="0">
                    <a:pos x="T6" y="T7"/>
                  </a:cxn>
                  <a:cxn ang="0">
                    <a:pos x="T8" y="T9"/>
                  </a:cxn>
                </a:cxnLst>
                <a:rect l="0" t="0" r="r" b="b"/>
                <a:pathLst>
                  <a:path w="60" h="43">
                    <a:moveTo>
                      <a:pt x="60" y="0"/>
                    </a:moveTo>
                    <a:lnTo>
                      <a:pt x="60" y="8"/>
                    </a:lnTo>
                    <a:lnTo>
                      <a:pt x="0" y="43"/>
                    </a:lnTo>
                    <a:lnTo>
                      <a:pt x="0" y="34"/>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7" name="Freeform 73"/>
              <p:cNvSpPr/>
              <p:nvPr/>
            </p:nvSpPr>
            <p:spPr bwMode="auto">
              <a:xfrm>
                <a:off x="6448" y="3040"/>
                <a:ext cx="60" cy="43"/>
              </a:xfrm>
              <a:custGeom>
                <a:avLst/>
                <a:gdLst>
                  <a:gd name="T0" fmla="*/ 60 w 60"/>
                  <a:gd name="T1" fmla="*/ 34 h 43"/>
                  <a:gd name="T2" fmla="*/ 60 w 60"/>
                  <a:gd name="T3" fmla="*/ 43 h 43"/>
                  <a:gd name="T4" fmla="*/ 0 w 60"/>
                  <a:gd name="T5" fmla="*/ 8 h 43"/>
                  <a:gd name="T6" fmla="*/ 0 w 60"/>
                  <a:gd name="T7" fmla="*/ 0 h 43"/>
                  <a:gd name="T8" fmla="*/ 60 w 60"/>
                  <a:gd name="T9" fmla="*/ 34 h 43"/>
                </a:gdLst>
                <a:ahLst/>
                <a:cxnLst>
                  <a:cxn ang="0">
                    <a:pos x="T0" y="T1"/>
                  </a:cxn>
                  <a:cxn ang="0">
                    <a:pos x="T2" y="T3"/>
                  </a:cxn>
                  <a:cxn ang="0">
                    <a:pos x="T4" y="T5"/>
                  </a:cxn>
                  <a:cxn ang="0">
                    <a:pos x="T6" y="T7"/>
                  </a:cxn>
                  <a:cxn ang="0">
                    <a:pos x="T8" y="T9"/>
                  </a:cxn>
                </a:cxnLst>
                <a:rect l="0" t="0" r="r" b="b"/>
                <a:pathLst>
                  <a:path w="60" h="43">
                    <a:moveTo>
                      <a:pt x="60" y="34"/>
                    </a:moveTo>
                    <a:lnTo>
                      <a:pt x="60" y="43"/>
                    </a:lnTo>
                    <a:lnTo>
                      <a:pt x="0" y="8"/>
                    </a:lnTo>
                    <a:lnTo>
                      <a:pt x="0" y="0"/>
                    </a:lnTo>
                    <a:lnTo>
                      <a:pt x="60"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8" name="Freeform 74"/>
              <p:cNvSpPr/>
              <p:nvPr/>
            </p:nvSpPr>
            <p:spPr bwMode="auto">
              <a:xfrm>
                <a:off x="6552" y="3065"/>
                <a:ext cx="147" cy="85"/>
              </a:xfrm>
              <a:custGeom>
                <a:avLst/>
                <a:gdLst>
                  <a:gd name="T0" fmla="*/ 147 w 147"/>
                  <a:gd name="T1" fmla="*/ 51 h 85"/>
                  <a:gd name="T2" fmla="*/ 87 w 147"/>
                  <a:gd name="T3" fmla="*/ 85 h 85"/>
                  <a:gd name="T4" fmla="*/ 0 w 147"/>
                  <a:gd name="T5" fmla="*/ 34 h 85"/>
                  <a:gd name="T6" fmla="*/ 59 w 147"/>
                  <a:gd name="T7" fmla="*/ 0 h 85"/>
                  <a:gd name="T8" fmla="*/ 147 w 147"/>
                  <a:gd name="T9" fmla="*/ 51 h 85"/>
                </a:gdLst>
                <a:ahLst/>
                <a:cxnLst>
                  <a:cxn ang="0">
                    <a:pos x="T0" y="T1"/>
                  </a:cxn>
                  <a:cxn ang="0">
                    <a:pos x="T2" y="T3"/>
                  </a:cxn>
                  <a:cxn ang="0">
                    <a:pos x="T4" y="T5"/>
                  </a:cxn>
                  <a:cxn ang="0">
                    <a:pos x="T6" y="T7"/>
                  </a:cxn>
                  <a:cxn ang="0">
                    <a:pos x="T8" y="T9"/>
                  </a:cxn>
                </a:cxnLst>
                <a:rect l="0" t="0" r="r" b="b"/>
                <a:pathLst>
                  <a:path w="147" h="85">
                    <a:moveTo>
                      <a:pt x="147" y="51"/>
                    </a:moveTo>
                    <a:lnTo>
                      <a:pt x="87" y="85"/>
                    </a:lnTo>
                    <a:lnTo>
                      <a:pt x="0" y="34"/>
                    </a:lnTo>
                    <a:lnTo>
                      <a:pt x="59" y="0"/>
                    </a:lnTo>
                    <a:lnTo>
                      <a:pt x="147" y="51"/>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9" name="Freeform 75"/>
              <p:cNvSpPr/>
              <p:nvPr/>
            </p:nvSpPr>
            <p:spPr bwMode="auto">
              <a:xfrm>
                <a:off x="6639" y="3115"/>
                <a:ext cx="60" cy="44"/>
              </a:xfrm>
              <a:custGeom>
                <a:avLst/>
                <a:gdLst>
                  <a:gd name="T0" fmla="*/ 60 w 60"/>
                  <a:gd name="T1" fmla="*/ 0 h 44"/>
                  <a:gd name="T2" fmla="*/ 60 w 60"/>
                  <a:gd name="T3" fmla="*/ 9 h 44"/>
                  <a:gd name="T4" fmla="*/ 0 w 60"/>
                  <a:gd name="T5" fmla="*/ 44 h 44"/>
                  <a:gd name="T6" fmla="*/ 0 w 60"/>
                  <a:gd name="T7" fmla="*/ 35 h 44"/>
                  <a:gd name="T8" fmla="*/ 60 w 60"/>
                  <a:gd name="T9" fmla="*/ 0 h 44"/>
                </a:gdLst>
                <a:ahLst/>
                <a:cxnLst>
                  <a:cxn ang="0">
                    <a:pos x="T0" y="T1"/>
                  </a:cxn>
                  <a:cxn ang="0">
                    <a:pos x="T2" y="T3"/>
                  </a:cxn>
                  <a:cxn ang="0">
                    <a:pos x="T4" y="T5"/>
                  </a:cxn>
                  <a:cxn ang="0">
                    <a:pos x="T6" y="T7"/>
                  </a:cxn>
                  <a:cxn ang="0">
                    <a:pos x="T8" y="T9"/>
                  </a:cxn>
                </a:cxnLst>
                <a:rect l="0" t="0" r="r" b="b"/>
                <a:pathLst>
                  <a:path w="60" h="44">
                    <a:moveTo>
                      <a:pt x="60" y="0"/>
                    </a:moveTo>
                    <a:lnTo>
                      <a:pt x="60" y="9"/>
                    </a:lnTo>
                    <a:lnTo>
                      <a:pt x="0" y="44"/>
                    </a:lnTo>
                    <a:lnTo>
                      <a:pt x="0" y="35"/>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0" name="Freeform 76"/>
              <p:cNvSpPr/>
              <p:nvPr/>
            </p:nvSpPr>
            <p:spPr bwMode="auto">
              <a:xfrm>
                <a:off x="6552" y="3099"/>
                <a:ext cx="87" cy="60"/>
              </a:xfrm>
              <a:custGeom>
                <a:avLst/>
                <a:gdLst>
                  <a:gd name="T0" fmla="*/ 87 w 87"/>
                  <a:gd name="T1" fmla="*/ 51 h 60"/>
                  <a:gd name="T2" fmla="*/ 87 w 87"/>
                  <a:gd name="T3" fmla="*/ 60 h 60"/>
                  <a:gd name="T4" fmla="*/ 0 w 87"/>
                  <a:gd name="T5" fmla="*/ 9 h 60"/>
                  <a:gd name="T6" fmla="*/ 0 w 87"/>
                  <a:gd name="T7" fmla="*/ 0 h 60"/>
                  <a:gd name="T8" fmla="*/ 87 w 87"/>
                  <a:gd name="T9" fmla="*/ 51 h 60"/>
                </a:gdLst>
                <a:ahLst/>
                <a:cxnLst>
                  <a:cxn ang="0">
                    <a:pos x="T0" y="T1"/>
                  </a:cxn>
                  <a:cxn ang="0">
                    <a:pos x="T2" y="T3"/>
                  </a:cxn>
                  <a:cxn ang="0">
                    <a:pos x="T4" y="T5"/>
                  </a:cxn>
                  <a:cxn ang="0">
                    <a:pos x="T6" y="T7"/>
                  </a:cxn>
                  <a:cxn ang="0">
                    <a:pos x="T8" y="T9"/>
                  </a:cxn>
                </a:cxnLst>
                <a:rect l="0" t="0" r="r" b="b"/>
                <a:pathLst>
                  <a:path w="87" h="60">
                    <a:moveTo>
                      <a:pt x="87" y="51"/>
                    </a:moveTo>
                    <a:lnTo>
                      <a:pt x="87" y="60"/>
                    </a:lnTo>
                    <a:lnTo>
                      <a:pt x="0" y="9"/>
                    </a:lnTo>
                    <a:lnTo>
                      <a:pt x="0" y="0"/>
                    </a:lnTo>
                    <a:lnTo>
                      <a:pt x="87" y="51"/>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1" name="Freeform 77"/>
              <p:cNvSpPr/>
              <p:nvPr/>
            </p:nvSpPr>
            <p:spPr bwMode="auto">
              <a:xfrm>
                <a:off x="5784" y="2716"/>
                <a:ext cx="114" cy="66"/>
              </a:xfrm>
              <a:custGeom>
                <a:avLst/>
                <a:gdLst>
                  <a:gd name="T0" fmla="*/ 114 w 114"/>
                  <a:gd name="T1" fmla="*/ 33 h 66"/>
                  <a:gd name="T2" fmla="*/ 57 w 114"/>
                  <a:gd name="T3" fmla="*/ 66 h 66"/>
                  <a:gd name="T4" fmla="*/ 0 w 114"/>
                  <a:gd name="T5" fmla="*/ 33 h 66"/>
                  <a:gd name="T6" fmla="*/ 57 w 114"/>
                  <a:gd name="T7" fmla="*/ 0 h 66"/>
                  <a:gd name="T8" fmla="*/ 114 w 114"/>
                  <a:gd name="T9" fmla="*/ 33 h 66"/>
                </a:gdLst>
                <a:ahLst/>
                <a:cxnLst>
                  <a:cxn ang="0">
                    <a:pos x="T0" y="T1"/>
                  </a:cxn>
                  <a:cxn ang="0">
                    <a:pos x="T2" y="T3"/>
                  </a:cxn>
                  <a:cxn ang="0">
                    <a:pos x="T4" y="T5"/>
                  </a:cxn>
                  <a:cxn ang="0">
                    <a:pos x="T6" y="T7"/>
                  </a:cxn>
                  <a:cxn ang="0">
                    <a:pos x="T8" y="T9"/>
                  </a:cxn>
                </a:cxnLst>
                <a:rect l="0" t="0" r="r" b="b"/>
                <a:pathLst>
                  <a:path w="114" h="66">
                    <a:moveTo>
                      <a:pt x="114" y="33"/>
                    </a:moveTo>
                    <a:lnTo>
                      <a:pt x="57" y="66"/>
                    </a:lnTo>
                    <a:lnTo>
                      <a:pt x="0" y="33"/>
                    </a:lnTo>
                    <a:lnTo>
                      <a:pt x="57" y="0"/>
                    </a:lnTo>
                    <a:lnTo>
                      <a:pt x="114"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2" name="Freeform 78"/>
              <p:cNvSpPr/>
              <p:nvPr/>
            </p:nvSpPr>
            <p:spPr bwMode="auto">
              <a:xfrm>
                <a:off x="5841" y="2749"/>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3" name="Freeform 79"/>
              <p:cNvSpPr/>
              <p:nvPr/>
            </p:nvSpPr>
            <p:spPr bwMode="auto">
              <a:xfrm>
                <a:off x="5784" y="2749"/>
                <a:ext cx="57" cy="42"/>
              </a:xfrm>
              <a:custGeom>
                <a:avLst/>
                <a:gdLst>
                  <a:gd name="T0" fmla="*/ 57 w 57"/>
                  <a:gd name="T1" fmla="*/ 33 h 42"/>
                  <a:gd name="T2" fmla="*/ 57 w 57"/>
                  <a:gd name="T3" fmla="*/ 42 h 42"/>
                  <a:gd name="T4" fmla="*/ 0 w 57"/>
                  <a:gd name="T5" fmla="*/ 8 h 42"/>
                  <a:gd name="T6" fmla="*/ 0 w 57"/>
                  <a:gd name="T7" fmla="*/ 0 h 42"/>
                  <a:gd name="T8" fmla="*/ 57 w 57"/>
                  <a:gd name="T9" fmla="*/ 33 h 42"/>
                </a:gdLst>
                <a:ahLst/>
                <a:cxnLst>
                  <a:cxn ang="0">
                    <a:pos x="T0" y="T1"/>
                  </a:cxn>
                  <a:cxn ang="0">
                    <a:pos x="T2" y="T3"/>
                  </a:cxn>
                  <a:cxn ang="0">
                    <a:pos x="T4" y="T5"/>
                  </a:cxn>
                  <a:cxn ang="0">
                    <a:pos x="T6" y="T7"/>
                  </a:cxn>
                  <a:cxn ang="0">
                    <a:pos x="T8" y="T9"/>
                  </a:cxn>
                </a:cxnLst>
                <a:rect l="0" t="0" r="r" b="b"/>
                <a:pathLst>
                  <a:path w="57" h="42">
                    <a:moveTo>
                      <a:pt x="57" y="33"/>
                    </a:moveTo>
                    <a:lnTo>
                      <a:pt x="57" y="42"/>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4" name="Freeform 80"/>
              <p:cNvSpPr/>
              <p:nvPr/>
            </p:nvSpPr>
            <p:spPr bwMode="auto">
              <a:xfrm>
                <a:off x="5647" y="2637"/>
                <a:ext cx="116" cy="66"/>
              </a:xfrm>
              <a:custGeom>
                <a:avLst/>
                <a:gdLst>
                  <a:gd name="T0" fmla="*/ 116 w 116"/>
                  <a:gd name="T1" fmla="*/ 33 h 66"/>
                  <a:gd name="T2" fmla="*/ 59 w 116"/>
                  <a:gd name="T3" fmla="*/ 66 h 66"/>
                  <a:gd name="T4" fmla="*/ 0 w 116"/>
                  <a:gd name="T5" fmla="*/ 33 h 66"/>
                  <a:gd name="T6" fmla="*/ 58 w 116"/>
                  <a:gd name="T7" fmla="*/ 0 h 66"/>
                  <a:gd name="T8" fmla="*/ 116 w 116"/>
                  <a:gd name="T9" fmla="*/ 33 h 66"/>
                </a:gdLst>
                <a:ahLst/>
                <a:cxnLst>
                  <a:cxn ang="0">
                    <a:pos x="T0" y="T1"/>
                  </a:cxn>
                  <a:cxn ang="0">
                    <a:pos x="T2" y="T3"/>
                  </a:cxn>
                  <a:cxn ang="0">
                    <a:pos x="T4" y="T5"/>
                  </a:cxn>
                  <a:cxn ang="0">
                    <a:pos x="T6" y="T7"/>
                  </a:cxn>
                  <a:cxn ang="0">
                    <a:pos x="T8" y="T9"/>
                  </a:cxn>
                </a:cxnLst>
                <a:rect l="0" t="0" r="r" b="b"/>
                <a:pathLst>
                  <a:path w="116" h="66">
                    <a:moveTo>
                      <a:pt x="116" y="33"/>
                    </a:moveTo>
                    <a:lnTo>
                      <a:pt x="59" y="66"/>
                    </a:lnTo>
                    <a:lnTo>
                      <a:pt x="0" y="33"/>
                    </a:lnTo>
                    <a:lnTo>
                      <a:pt x="58" y="0"/>
                    </a:lnTo>
                    <a:lnTo>
                      <a:pt x="116"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5" name="Freeform 81"/>
              <p:cNvSpPr/>
              <p:nvPr/>
            </p:nvSpPr>
            <p:spPr bwMode="auto">
              <a:xfrm>
                <a:off x="5706" y="2670"/>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6" name="Freeform 82"/>
              <p:cNvSpPr/>
              <p:nvPr/>
            </p:nvSpPr>
            <p:spPr bwMode="auto">
              <a:xfrm>
                <a:off x="5647" y="2670"/>
                <a:ext cx="59" cy="42"/>
              </a:xfrm>
              <a:custGeom>
                <a:avLst/>
                <a:gdLst>
                  <a:gd name="T0" fmla="*/ 59 w 59"/>
                  <a:gd name="T1" fmla="*/ 33 h 42"/>
                  <a:gd name="T2" fmla="*/ 59 w 59"/>
                  <a:gd name="T3" fmla="*/ 42 h 42"/>
                  <a:gd name="T4" fmla="*/ 0 w 59"/>
                  <a:gd name="T5" fmla="*/ 9 h 42"/>
                  <a:gd name="T6" fmla="*/ 0 w 59"/>
                  <a:gd name="T7" fmla="*/ 0 h 42"/>
                  <a:gd name="T8" fmla="*/ 59 w 59"/>
                  <a:gd name="T9" fmla="*/ 33 h 42"/>
                </a:gdLst>
                <a:ahLst/>
                <a:cxnLst>
                  <a:cxn ang="0">
                    <a:pos x="T0" y="T1"/>
                  </a:cxn>
                  <a:cxn ang="0">
                    <a:pos x="T2" y="T3"/>
                  </a:cxn>
                  <a:cxn ang="0">
                    <a:pos x="T4" y="T5"/>
                  </a:cxn>
                  <a:cxn ang="0">
                    <a:pos x="T6" y="T7"/>
                  </a:cxn>
                  <a:cxn ang="0">
                    <a:pos x="T8" y="T9"/>
                  </a:cxn>
                </a:cxnLst>
                <a:rect l="0" t="0" r="r" b="b"/>
                <a:pathLst>
                  <a:path w="59" h="42">
                    <a:moveTo>
                      <a:pt x="59" y="33"/>
                    </a:moveTo>
                    <a:lnTo>
                      <a:pt x="59" y="42"/>
                    </a:lnTo>
                    <a:lnTo>
                      <a:pt x="0" y="9"/>
                    </a:lnTo>
                    <a:lnTo>
                      <a:pt x="0" y="0"/>
                    </a:lnTo>
                    <a:lnTo>
                      <a:pt x="59"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7" name="Freeform 83"/>
              <p:cNvSpPr/>
              <p:nvPr/>
            </p:nvSpPr>
            <p:spPr bwMode="auto">
              <a:xfrm>
                <a:off x="5684" y="2657"/>
                <a:ext cx="114" cy="67"/>
              </a:xfrm>
              <a:custGeom>
                <a:avLst/>
                <a:gdLst>
                  <a:gd name="T0" fmla="*/ 114 w 114"/>
                  <a:gd name="T1" fmla="*/ 34 h 67"/>
                  <a:gd name="T2" fmla="*/ 57 w 114"/>
                  <a:gd name="T3" fmla="*/ 67 h 67"/>
                  <a:gd name="T4" fmla="*/ 0 w 114"/>
                  <a:gd name="T5" fmla="*/ 34 h 67"/>
                  <a:gd name="T6" fmla="*/ 57 w 114"/>
                  <a:gd name="T7" fmla="*/ 0 h 67"/>
                  <a:gd name="T8" fmla="*/ 114 w 114"/>
                  <a:gd name="T9" fmla="*/ 34 h 67"/>
                </a:gdLst>
                <a:ahLst/>
                <a:cxnLst>
                  <a:cxn ang="0">
                    <a:pos x="T0" y="T1"/>
                  </a:cxn>
                  <a:cxn ang="0">
                    <a:pos x="T2" y="T3"/>
                  </a:cxn>
                  <a:cxn ang="0">
                    <a:pos x="T4" y="T5"/>
                  </a:cxn>
                  <a:cxn ang="0">
                    <a:pos x="T6" y="T7"/>
                  </a:cxn>
                  <a:cxn ang="0">
                    <a:pos x="T8" y="T9"/>
                  </a:cxn>
                </a:cxnLst>
                <a:rect l="0" t="0" r="r" b="b"/>
                <a:pathLst>
                  <a:path w="114" h="67">
                    <a:moveTo>
                      <a:pt x="114" y="34"/>
                    </a:moveTo>
                    <a:lnTo>
                      <a:pt x="57" y="67"/>
                    </a:lnTo>
                    <a:lnTo>
                      <a:pt x="0" y="34"/>
                    </a:lnTo>
                    <a:lnTo>
                      <a:pt x="57" y="0"/>
                    </a:lnTo>
                    <a:lnTo>
                      <a:pt x="114"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8" name="Freeform 84"/>
              <p:cNvSpPr/>
              <p:nvPr/>
            </p:nvSpPr>
            <p:spPr bwMode="auto">
              <a:xfrm>
                <a:off x="5741" y="2691"/>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9" name="Freeform 85"/>
              <p:cNvSpPr/>
              <p:nvPr/>
            </p:nvSpPr>
            <p:spPr bwMode="auto">
              <a:xfrm>
                <a:off x="5683" y="2691"/>
                <a:ext cx="58" cy="41"/>
              </a:xfrm>
              <a:custGeom>
                <a:avLst/>
                <a:gdLst>
                  <a:gd name="T0" fmla="*/ 58 w 58"/>
                  <a:gd name="T1" fmla="*/ 33 h 41"/>
                  <a:gd name="T2" fmla="*/ 58 w 58"/>
                  <a:gd name="T3" fmla="*/ 41 h 41"/>
                  <a:gd name="T4" fmla="*/ 0 w 58"/>
                  <a:gd name="T5" fmla="*/ 8 h 41"/>
                  <a:gd name="T6" fmla="*/ 1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1"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0" name="Freeform 86"/>
              <p:cNvSpPr/>
              <p:nvPr/>
            </p:nvSpPr>
            <p:spPr bwMode="auto">
              <a:xfrm>
                <a:off x="5868" y="2765"/>
                <a:ext cx="115" cy="66"/>
              </a:xfrm>
              <a:custGeom>
                <a:avLst/>
                <a:gdLst>
                  <a:gd name="T0" fmla="*/ 115 w 115"/>
                  <a:gd name="T1" fmla="*/ 33 h 66"/>
                  <a:gd name="T2" fmla="*/ 58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1" name="Freeform 87"/>
              <p:cNvSpPr/>
              <p:nvPr/>
            </p:nvSpPr>
            <p:spPr bwMode="auto">
              <a:xfrm>
                <a:off x="5926" y="2798"/>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2" name="Freeform 88"/>
              <p:cNvSpPr/>
              <p:nvPr/>
            </p:nvSpPr>
            <p:spPr bwMode="auto">
              <a:xfrm>
                <a:off x="5868" y="2798"/>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3" name="Freeform 89"/>
              <p:cNvSpPr/>
              <p:nvPr/>
            </p:nvSpPr>
            <p:spPr bwMode="auto">
              <a:xfrm>
                <a:off x="5959" y="2818"/>
                <a:ext cx="115" cy="66"/>
              </a:xfrm>
              <a:custGeom>
                <a:avLst/>
                <a:gdLst>
                  <a:gd name="T0" fmla="*/ 115 w 115"/>
                  <a:gd name="T1" fmla="*/ 33 h 66"/>
                  <a:gd name="T2" fmla="*/ 57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7"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4" name="Freeform 90"/>
              <p:cNvSpPr/>
              <p:nvPr/>
            </p:nvSpPr>
            <p:spPr bwMode="auto">
              <a:xfrm>
                <a:off x="6016" y="2851"/>
                <a:ext cx="58" cy="41"/>
              </a:xfrm>
              <a:custGeom>
                <a:avLst/>
                <a:gdLst>
                  <a:gd name="T0" fmla="*/ 58 w 58"/>
                  <a:gd name="T1" fmla="*/ 0 h 41"/>
                  <a:gd name="T2" fmla="*/ 58 w 58"/>
                  <a:gd name="T3" fmla="*/ 8 h 41"/>
                  <a:gd name="T4" fmla="*/ 0 w 58"/>
                  <a:gd name="T5" fmla="*/ 41 h 41"/>
                  <a:gd name="T6" fmla="*/ 0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5" name="Freeform 91"/>
              <p:cNvSpPr/>
              <p:nvPr/>
            </p:nvSpPr>
            <p:spPr bwMode="auto">
              <a:xfrm>
                <a:off x="5959" y="2851"/>
                <a:ext cx="57" cy="41"/>
              </a:xfrm>
              <a:custGeom>
                <a:avLst/>
                <a:gdLst>
                  <a:gd name="T0" fmla="*/ 57 w 57"/>
                  <a:gd name="T1" fmla="*/ 33 h 41"/>
                  <a:gd name="T2" fmla="*/ 57 w 57"/>
                  <a:gd name="T3" fmla="*/ 41 h 41"/>
                  <a:gd name="T4" fmla="*/ 0 w 57"/>
                  <a:gd name="T5" fmla="*/ 8 h 41"/>
                  <a:gd name="T6" fmla="*/ 0 w 57"/>
                  <a:gd name="T7" fmla="*/ 0 h 41"/>
                  <a:gd name="T8" fmla="*/ 57 w 57"/>
                  <a:gd name="T9" fmla="*/ 33 h 41"/>
                </a:gdLst>
                <a:ahLst/>
                <a:cxnLst>
                  <a:cxn ang="0">
                    <a:pos x="T0" y="T1"/>
                  </a:cxn>
                  <a:cxn ang="0">
                    <a:pos x="T2" y="T3"/>
                  </a:cxn>
                  <a:cxn ang="0">
                    <a:pos x="T4" y="T5"/>
                  </a:cxn>
                  <a:cxn ang="0">
                    <a:pos x="T6" y="T7"/>
                  </a:cxn>
                  <a:cxn ang="0">
                    <a:pos x="T8" y="T9"/>
                  </a:cxn>
                </a:cxnLst>
                <a:rect l="0" t="0" r="r" b="b"/>
                <a:pathLst>
                  <a:path w="57" h="41">
                    <a:moveTo>
                      <a:pt x="57" y="33"/>
                    </a:moveTo>
                    <a:lnTo>
                      <a:pt x="57" y="41"/>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6" name="Freeform 92"/>
              <p:cNvSpPr/>
              <p:nvPr/>
            </p:nvSpPr>
            <p:spPr bwMode="auto">
              <a:xfrm>
                <a:off x="6050" y="2871"/>
                <a:ext cx="115" cy="66"/>
              </a:xfrm>
              <a:custGeom>
                <a:avLst/>
                <a:gdLst>
                  <a:gd name="T0" fmla="*/ 115 w 115"/>
                  <a:gd name="T1" fmla="*/ 33 h 66"/>
                  <a:gd name="T2" fmla="*/ 57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7"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7" name="Freeform 93"/>
              <p:cNvSpPr/>
              <p:nvPr/>
            </p:nvSpPr>
            <p:spPr bwMode="auto">
              <a:xfrm>
                <a:off x="6107" y="2904"/>
                <a:ext cx="58" cy="41"/>
              </a:xfrm>
              <a:custGeom>
                <a:avLst/>
                <a:gdLst>
                  <a:gd name="T0" fmla="*/ 58 w 58"/>
                  <a:gd name="T1" fmla="*/ 0 h 41"/>
                  <a:gd name="T2" fmla="*/ 58 w 58"/>
                  <a:gd name="T3" fmla="*/ 8 h 41"/>
                  <a:gd name="T4" fmla="*/ 0 w 58"/>
                  <a:gd name="T5" fmla="*/ 41 h 41"/>
                  <a:gd name="T6" fmla="*/ 0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8" name="Freeform 94"/>
              <p:cNvSpPr/>
              <p:nvPr/>
            </p:nvSpPr>
            <p:spPr bwMode="auto">
              <a:xfrm>
                <a:off x="6050" y="2904"/>
                <a:ext cx="57" cy="41"/>
              </a:xfrm>
              <a:custGeom>
                <a:avLst/>
                <a:gdLst>
                  <a:gd name="T0" fmla="*/ 57 w 57"/>
                  <a:gd name="T1" fmla="*/ 33 h 41"/>
                  <a:gd name="T2" fmla="*/ 57 w 57"/>
                  <a:gd name="T3" fmla="*/ 41 h 41"/>
                  <a:gd name="T4" fmla="*/ 0 w 57"/>
                  <a:gd name="T5" fmla="*/ 8 h 41"/>
                  <a:gd name="T6" fmla="*/ 0 w 57"/>
                  <a:gd name="T7" fmla="*/ 0 h 41"/>
                  <a:gd name="T8" fmla="*/ 57 w 57"/>
                  <a:gd name="T9" fmla="*/ 33 h 41"/>
                </a:gdLst>
                <a:ahLst/>
                <a:cxnLst>
                  <a:cxn ang="0">
                    <a:pos x="T0" y="T1"/>
                  </a:cxn>
                  <a:cxn ang="0">
                    <a:pos x="T2" y="T3"/>
                  </a:cxn>
                  <a:cxn ang="0">
                    <a:pos x="T4" y="T5"/>
                  </a:cxn>
                  <a:cxn ang="0">
                    <a:pos x="T6" y="T7"/>
                  </a:cxn>
                  <a:cxn ang="0">
                    <a:pos x="T8" y="T9"/>
                  </a:cxn>
                </a:cxnLst>
                <a:rect l="0" t="0" r="r" b="b"/>
                <a:pathLst>
                  <a:path w="57" h="41">
                    <a:moveTo>
                      <a:pt x="57" y="33"/>
                    </a:moveTo>
                    <a:lnTo>
                      <a:pt x="57" y="41"/>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9" name="Freeform 95"/>
              <p:cNvSpPr/>
              <p:nvPr/>
            </p:nvSpPr>
            <p:spPr bwMode="auto">
              <a:xfrm>
                <a:off x="6141" y="2923"/>
                <a:ext cx="115" cy="67"/>
              </a:xfrm>
              <a:custGeom>
                <a:avLst/>
                <a:gdLst>
                  <a:gd name="T0" fmla="*/ 115 w 115"/>
                  <a:gd name="T1" fmla="*/ 34 h 67"/>
                  <a:gd name="T2" fmla="*/ 58 w 115"/>
                  <a:gd name="T3" fmla="*/ 67 h 67"/>
                  <a:gd name="T4" fmla="*/ 0 w 115"/>
                  <a:gd name="T5" fmla="*/ 34 h 67"/>
                  <a:gd name="T6" fmla="*/ 58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8"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0" name="Freeform 96"/>
              <p:cNvSpPr/>
              <p:nvPr/>
            </p:nvSpPr>
            <p:spPr bwMode="auto">
              <a:xfrm>
                <a:off x="6199" y="2957"/>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1" name="Freeform 97"/>
              <p:cNvSpPr/>
              <p:nvPr/>
            </p:nvSpPr>
            <p:spPr bwMode="auto">
              <a:xfrm>
                <a:off x="6141" y="2957"/>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2" name="Freeform 98"/>
              <p:cNvSpPr/>
              <p:nvPr/>
            </p:nvSpPr>
            <p:spPr bwMode="auto">
              <a:xfrm>
                <a:off x="6235" y="2978"/>
                <a:ext cx="115" cy="67"/>
              </a:xfrm>
              <a:custGeom>
                <a:avLst/>
                <a:gdLst>
                  <a:gd name="T0" fmla="*/ 115 w 115"/>
                  <a:gd name="T1" fmla="*/ 33 h 67"/>
                  <a:gd name="T2" fmla="*/ 58 w 115"/>
                  <a:gd name="T3" fmla="*/ 67 h 67"/>
                  <a:gd name="T4" fmla="*/ 0 w 115"/>
                  <a:gd name="T5" fmla="*/ 33 h 67"/>
                  <a:gd name="T6" fmla="*/ 57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8" y="67"/>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3" name="Freeform 99"/>
              <p:cNvSpPr/>
              <p:nvPr/>
            </p:nvSpPr>
            <p:spPr bwMode="auto">
              <a:xfrm>
                <a:off x="6293" y="3011"/>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4" name="Freeform 100"/>
              <p:cNvSpPr/>
              <p:nvPr/>
            </p:nvSpPr>
            <p:spPr bwMode="auto">
              <a:xfrm>
                <a:off x="6235" y="3011"/>
                <a:ext cx="58" cy="42"/>
              </a:xfrm>
              <a:custGeom>
                <a:avLst/>
                <a:gdLst>
                  <a:gd name="T0" fmla="*/ 58 w 58"/>
                  <a:gd name="T1" fmla="*/ 34 h 42"/>
                  <a:gd name="T2" fmla="*/ 58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5" name="Freeform 101"/>
              <p:cNvSpPr/>
              <p:nvPr/>
            </p:nvSpPr>
            <p:spPr bwMode="auto">
              <a:xfrm>
                <a:off x="6322" y="3028"/>
                <a:ext cx="115" cy="67"/>
              </a:xfrm>
              <a:custGeom>
                <a:avLst/>
                <a:gdLst>
                  <a:gd name="T0" fmla="*/ 115 w 115"/>
                  <a:gd name="T1" fmla="*/ 34 h 67"/>
                  <a:gd name="T2" fmla="*/ 58 w 115"/>
                  <a:gd name="T3" fmla="*/ 67 h 67"/>
                  <a:gd name="T4" fmla="*/ 0 w 115"/>
                  <a:gd name="T5" fmla="*/ 34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6" name="Freeform 102"/>
              <p:cNvSpPr/>
              <p:nvPr/>
            </p:nvSpPr>
            <p:spPr bwMode="auto">
              <a:xfrm>
                <a:off x="6379" y="3062"/>
                <a:ext cx="58" cy="41"/>
              </a:xfrm>
              <a:custGeom>
                <a:avLst/>
                <a:gdLst>
                  <a:gd name="T0" fmla="*/ 58 w 58"/>
                  <a:gd name="T1" fmla="*/ 0 h 41"/>
                  <a:gd name="T2" fmla="*/ 58 w 58"/>
                  <a:gd name="T3" fmla="*/ 8 h 41"/>
                  <a:gd name="T4" fmla="*/ 0 w 58"/>
                  <a:gd name="T5" fmla="*/ 41 h 41"/>
                  <a:gd name="T6" fmla="*/ 1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1"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7" name="Freeform 103"/>
              <p:cNvSpPr/>
              <p:nvPr/>
            </p:nvSpPr>
            <p:spPr bwMode="auto">
              <a:xfrm>
                <a:off x="6322" y="3062"/>
                <a:ext cx="58" cy="41"/>
              </a:xfrm>
              <a:custGeom>
                <a:avLst/>
                <a:gdLst>
                  <a:gd name="T0" fmla="*/ 58 w 58"/>
                  <a:gd name="T1" fmla="*/ 33 h 41"/>
                  <a:gd name="T2" fmla="*/ 57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7"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8" name="Freeform 104"/>
              <p:cNvSpPr/>
              <p:nvPr/>
            </p:nvSpPr>
            <p:spPr bwMode="auto">
              <a:xfrm>
                <a:off x="6408" y="3079"/>
                <a:ext cx="115" cy="66"/>
              </a:xfrm>
              <a:custGeom>
                <a:avLst/>
                <a:gdLst>
                  <a:gd name="T0" fmla="*/ 115 w 115"/>
                  <a:gd name="T1" fmla="*/ 33 h 66"/>
                  <a:gd name="T2" fmla="*/ 58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9" name="Freeform 105"/>
              <p:cNvSpPr/>
              <p:nvPr/>
            </p:nvSpPr>
            <p:spPr bwMode="auto">
              <a:xfrm>
                <a:off x="6466" y="3112"/>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0" name="Freeform 106"/>
              <p:cNvSpPr/>
              <p:nvPr/>
            </p:nvSpPr>
            <p:spPr bwMode="auto">
              <a:xfrm>
                <a:off x="6408" y="3112"/>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1" name="Freeform 107"/>
              <p:cNvSpPr/>
              <p:nvPr/>
            </p:nvSpPr>
            <p:spPr bwMode="auto">
              <a:xfrm>
                <a:off x="6499" y="3132"/>
                <a:ext cx="115" cy="66"/>
              </a:xfrm>
              <a:custGeom>
                <a:avLst/>
                <a:gdLst>
                  <a:gd name="T0" fmla="*/ 115 w 115"/>
                  <a:gd name="T1" fmla="*/ 33 h 66"/>
                  <a:gd name="T2" fmla="*/ 57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7"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2" name="Freeform 108"/>
              <p:cNvSpPr/>
              <p:nvPr/>
            </p:nvSpPr>
            <p:spPr bwMode="auto">
              <a:xfrm>
                <a:off x="6556" y="3165"/>
                <a:ext cx="58" cy="42"/>
              </a:xfrm>
              <a:custGeom>
                <a:avLst/>
                <a:gdLst>
                  <a:gd name="T0" fmla="*/ 58 w 58"/>
                  <a:gd name="T1" fmla="*/ 0 h 42"/>
                  <a:gd name="T2" fmla="*/ 58 w 58"/>
                  <a:gd name="T3" fmla="*/ 9 h 42"/>
                  <a:gd name="T4" fmla="*/ 0 w 58"/>
                  <a:gd name="T5" fmla="*/ 42 h 42"/>
                  <a:gd name="T6" fmla="*/ 0 w 58"/>
                  <a:gd name="T7" fmla="*/ 33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3" name="Freeform 109"/>
              <p:cNvSpPr/>
              <p:nvPr/>
            </p:nvSpPr>
            <p:spPr bwMode="auto">
              <a:xfrm>
                <a:off x="6499" y="3165"/>
                <a:ext cx="57" cy="42"/>
              </a:xfrm>
              <a:custGeom>
                <a:avLst/>
                <a:gdLst>
                  <a:gd name="T0" fmla="*/ 57 w 57"/>
                  <a:gd name="T1" fmla="*/ 33 h 42"/>
                  <a:gd name="T2" fmla="*/ 57 w 57"/>
                  <a:gd name="T3" fmla="*/ 42 h 42"/>
                  <a:gd name="T4" fmla="*/ 0 w 57"/>
                  <a:gd name="T5" fmla="*/ 8 h 42"/>
                  <a:gd name="T6" fmla="*/ 0 w 57"/>
                  <a:gd name="T7" fmla="*/ 0 h 42"/>
                  <a:gd name="T8" fmla="*/ 57 w 57"/>
                  <a:gd name="T9" fmla="*/ 33 h 42"/>
                </a:gdLst>
                <a:ahLst/>
                <a:cxnLst>
                  <a:cxn ang="0">
                    <a:pos x="T0" y="T1"/>
                  </a:cxn>
                  <a:cxn ang="0">
                    <a:pos x="T2" y="T3"/>
                  </a:cxn>
                  <a:cxn ang="0">
                    <a:pos x="T4" y="T5"/>
                  </a:cxn>
                  <a:cxn ang="0">
                    <a:pos x="T6" y="T7"/>
                  </a:cxn>
                  <a:cxn ang="0">
                    <a:pos x="T8" y="T9"/>
                  </a:cxn>
                </a:cxnLst>
                <a:rect l="0" t="0" r="r" b="b"/>
                <a:pathLst>
                  <a:path w="57" h="42">
                    <a:moveTo>
                      <a:pt x="57" y="33"/>
                    </a:moveTo>
                    <a:lnTo>
                      <a:pt x="57" y="42"/>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4" name="Freeform 110"/>
              <p:cNvSpPr/>
              <p:nvPr/>
            </p:nvSpPr>
            <p:spPr bwMode="auto">
              <a:xfrm>
                <a:off x="5560" y="2687"/>
                <a:ext cx="170" cy="98"/>
              </a:xfrm>
              <a:custGeom>
                <a:avLst/>
                <a:gdLst>
                  <a:gd name="T0" fmla="*/ 170 w 170"/>
                  <a:gd name="T1" fmla="*/ 65 h 98"/>
                  <a:gd name="T2" fmla="*/ 112 w 170"/>
                  <a:gd name="T3" fmla="*/ 98 h 98"/>
                  <a:gd name="T4" fmla="*/ 0 w 170"/>
                  <a:gd name="T5" fmla="*/ 33 h 98"/>
                  <a:gd name="T6" fmla="*/ 57 w 170"/>
                  <a:gd name="T7" fmla="*/ 0 h 98"/>
                  <a:gd name="T8" fmla="*/ 170 w 170"/>
                  <a:gd name="T9" fmla="*/ 65 h 98"/>
                </a:gdLst>
                <a:ahLst/>
                <a:cxnLst>
                  <a:cxn ang="0">
                    <a:pos x="T0" y="T1"/>
                  </a:cxn>
                  <a:cxn ang="0">
                    <a:pos x="T2" y="T3"/>
                  </a:cxn>
                  <a:cxn ang="0">
                    <a:pos x="T4" y="T5"/>
                  </a:cxn>
                  <a:cxn ang="0">
                    <a:pos x="T6" y="T7"/>
                  </a:cxn>
                  <a:cxn ang="0">
                    <a:pos x="T8" y="T9"/>
                  </a:cxn>
                </a:cxnLst>
                <a:rect l="0" t="0" r="r" b="b"/>
                <a:pathLst>
                  <a:path w="170" h="98">
                    <a:moveTo>
                      <a:pt x="170" y="65"/>
                    </a:moveTo>
                    <a:lnTo>
                      <a:pt x="112" y="98"/>
                    </a:lnTo>
                    <a:lnTo>
                      <a:pt x="0" y="33"/>
                    </a:lnTo>
                    <a:lnTo>
                      <a:pt x="57" y="0"/>
                    </a:lnTo>
                    <a:lnTo>
                      <a:pt x="170" y="6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5" name="Freeform 111"/>
              <p:cNvSpPr/>
              <p:nvPr/>
            </p:nvSpPr>
            <p:spPr bwMode="auto">
              <a:xfrm>
                <a:off x="5672" y="2752"/>
                <a:ext cx="58" cy="42"/>
              </a:xfrm>
              <a:custGeom>
                <a:avLst/>
                <a:gdLst>
                  <a:gd name="T0" fmla="*/ 58 w 58"/>
                  <a:gd name="T1" fmla="*/ 0 h 42"/>
                  <a:gd name="T2" fmla="*/ 58 w 58"/>
                  <a:gd name="T3" fmla="*/ 9 h 42"/>
                  <a:gd name="T4" fmla="*/ 0 w 58"/>
                  <a:gd name="T5" fmla="*/ 42 h 42"/>
                  <a:gd name="T6" fmla="*/ 0 w 58"/>
                  <a:gd name="T7" fmla="*/ 33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6" name="Freeform 112"/>
              <p:cNvSpPr/>
              <p:nvPr/>
            </p:nvSpPr>
            <p:spPr bwMode="auto">
              <a:xfrm>
                <a:off x="5560" y="2720"/>
                <a:ext cx="112" cy="74"/>
              </a:xfrm>
              <a:custGeom>
                <a:avLst/>
                <a:gdLst>
                  <a:gd name="T0" fmla="*/ 112 w 112"/>
                  <a:gd name="T1" fmla="*/ 65 h 74"/>
                  <a:gd name="T2" fmla="*/ 112 w 112"/>
                  <a:gd name="T3" fmla="*/ 74 h 74"/>
                  <a:gd name="T4" fmla="*/ 0 w 112"/>
                  <a:gd name="T5" fmla="*/ 9 h 74"/>
                  <a:gd name="T6" fmla="*/ 0 w 112"/>
                  <a:gd name="T7" fmla="*/ 0 h 74"/>
                  <a:gd name="T8" fmla="*/ 112 w 112"/>
                  <a:gd name="T9" fmla="*/ 65 h 74"/>
                </a:gdLst>
                <a:ahLst/>
                <a:cxnLst>
                  <a:cxn ang="0">
                    <a:pos x="T0" y="T1"/>
                  </a:cxn>
                  <a:cxn ang="0">
                    <a:pos x="T2" y="T3"/>
                  </a:cxn>
                  <a:cxn ang="0">
                    <a:pos x="T4" y="T5"/>
                  </a:cxn>
                  <a:cxn ang="0">
                    <a:pos x="T6" y="T7"/>
                  </a:cxn>
                  <a:cxn ang="0">
                    <a:pos x="T8" y="T9"/>
                  </a:cxn>
                </a:cxnLst>
                <a:rect l="0" t="0" r="r" b="b"/>
                <a:pathLst>
                  <a:path w="112" h="74">
                    <a:moveTo>
                      <a:pt x="112" y="65"/>
                    </a:moveTo>
                    <a:lnTo>
                      <a:pt x="112" y="74"/>
                    </a:lnTo>
                    <a:lnTo>
                      <a:pt x="0" y="9"/>
                    </a:lnTo>
                    <a:lnTo>
                      <a:pt x="0" y="0"/>
                    </a:lnTo>
                    <a:lnTo>
                      <a:pt x="112" y="6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7" name="Freeform 113"/>
              <p:cNvSpPr/>
              <p:nvPr/>
            </p:nvSpPr>
            <p:spPr bwMode="auto">
              <a:xfrm>
                <a:off x="5719" y="2780"/>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8" name="Freeform 114"/>
              <p:cNvSpPr/>
              <p:nvPr/>
            </p:nvSpPr>
            <p:spPr bwMode="auto">
              <a:xfrm>
                <a:off x="5777" y="2813"/>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9" name="Freeform 115"/>
              <p:cNvSpPr/>
              <p:nvPr/>
            </p:nvSpPr>
            <p:spPr bwMode="auto">
              <a:xfrm>
                <a:off x="5719" y="2813"/>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0" name="Freeform 116"/>
              <p:cNvSpPr/>
              <p:nvPr/>
            </p:nvSpPr>
            <p:spPr bwMode="auto">
              <a:xfrm>
                <a:off x="5630" y="2728"/>
                <a:ext cx="116" cy="67"/>
              </a:xfrm>
              <a:custGeom>
                <a:avLst/>
                <a:gdLst>
                  <a:gd name="T0" fmla="*/ 116 w 116"/>
                  <a:gd name="T1" fmla="*/ 34 h 67"/>
                  <a:gd name="T2" fmla="*/ 59 w 116"/>
                  <a:gd name="T3" fmla="*/ 67 h 67"/>
                  <a:gd name="T4" fmla="*/ 0 w 116"/>
                  <a:gd name="T5" fmla="*/ 34 h 67"/>
                  <a:gd name="T6" fmla="*/ 58 w 116"/>
                  <a:gd name="T7" fmla="*/ 0 h 67"/>
                  <a:gd name="T8" fmla="*/ 116 w 116"/>
                  <a:gd name="T9" fmla="*/ 34 h 67"/>
                </a:gdLst>
                <a:ahLst/>
                <a:cxnLst>
                  <a:cxn ang="0">
                    <a:pos x="T0" y="T1"/>
                  </a:cxn>
                  <a:cxn ang="0">
                    <a:pos x="T2" y="T3"/>
                  </a:cxn>
                  <a:cxn ang="0">
                    <a:pos x="T4" y="T5"/>
                  </a:cxn>
                  <a:cxn ang="0">
                    <a:pos x="T6" y="T7"/>
                  </a:cxn>
                  <a:cxn ang="0">
                    <a:pos x="T8" y="T9"/>
                  </a:cxn>
                </a:cxnLst>
                <a:rect l="0" t="0" r="r" b="b"/>
                <a:pathLst>
                  <a:path w="116" h="67">
                    <a:moveTo>
                      <a:pt x="116" y="34"/>
                    </a:moveTo>
                    <a:lnTo>
                      <a:pt x="59" y="67"/>
                    </a:lnTo>
                    <a:lnTo>
                      <a:pt x="0" y="34"/>
                    </a:lnTo>
                    <a:lnTo>
                      <a:pt x="58" y="0"/>
                    </a:lnTo>
                    <a:lnTo>
                      <a:pt x="116"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1" name="Freeform 117"/>
              <p:cNvSpPr/>
              <p:nvPr/>
            </p:nvSpPr>
            <p:spPr bwMode="auto">
              <a:xfrm>
                <a:off x="5689" y="2762"/>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2" name="Freeform 118"/>
              <p:cNvSpPr/>
              <p:nvPr/>
            </p:nvSpPr>
            <p:spPr bwMode="auto">
              <a:xfrm>
                <a:off x="5630" y="2762"/>
                <a:ext cx="59" cy="41"/>
              </a:xfrm>
              <a:custGeom>
                <a:avLst/>
                <a:gdLst>
                  <a:gd name="T0" fmla="*/ 59 w 59"/>
                  <a:gd name="T1" fmla="*/ 33 h 41"/>
                  <a:gd name="T2" fmla="*/ 59 w 59"/>
                  <a:gd name="T3" fmla="*/ 41 h 41"/>
                  <a:gd name="T4" fmla="*/ 0 w 59"/>
                  <a:gd name="T5" fmla="*/ 8 h 41"/>
                  <a:gd name="T6" fmla="*/ 0 w 59"/>
                  <a:gd name="T7" fmla="*/ 0 h 41"/>
                  <a:gd name="T8" fmla="*/ 59 w 59"/>
                  <a:gd name="T9" fmla="*/ 33 h 41"/>
                </a:gdLst>
                <a:ahLst/>
                <a:cxnLst>
                  <a:cxn ang="0">
                    <a:pos x="T0" y="T1"/>
                  </a:cxn>
                  <a:cxn ang="0">
                    <a:pos x="T2" y="T3"/>
                  </a:cxn>
                  <a:cxn ang="0">
                    <a:pos x="T4" y="T5"/>
                  </a:cxn>
                  <a:cxn ang="0">
                    <a:pos x="T6" y="T7"/>
                  </a:cxn>
                  <a:cxn ang="0">
                    <a:pos x="T8" y="T9"/>
                  </a:cxn>
                </a:cxnLst>
                <a:rect l="0" t="0" r="r" b="b"/>
                <a:pathLst>
                  <a:path w="59" h="41">
                    <a:moveTo>
                      <a:pt x="59" y="33"/>
                    </a:moveTo>
                    <a:lnTo>
                      <a:pt x="59" y="41"/>
                    </a:lnTo>
                    <a:lnTo>
                      <a:pt x="0" y="8"/>
                    </a:lnTo>
                    <a:lnTo>
                      <a:pt x="0" y="0"/>
                    </a:lnTo>
                    <a:lnTo>
                      <a:pt x="59"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3" name="Freeform 119"/>
              <p:cNvSpPr/>
              <p:nvPr/>
            </p:nvSpPr>
            <p:spPr bwMode="auto">
              <a:xfrm>
                <a:off x="5814" y="2834"/>
                <a:ext cx="115" cy="67"/>
              </a:xfrm>
              <a:custGeom>
                <a:avLst/>
                <a:gdLst>
                  <a:gd name="T0" fmla="*/ 115 w 115"/>
                  <a:gd name="T1" fmla="*/ 33 h 67"/>
                  <a:gd name="T2" fmla="*/ 57 w 115"/>
                  <a:gd name="T3" fmla="*/ 67 h 67"/>
                  <a:gd name="T4" fmla="*/ 0 w 115"/>
                  <a:gd name="T5" fmla="*/ 33 h 67"/>
                  <a:gd name="T6" fmla="*/ 57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7" y="67"/>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4" name="Freeform 120"/>
              <p:cNvSpPr/>
              <p:nvPr/>
            </p:nvSpPr>
            <p:spPr bwMode="auto">
              <a:xfrm>
                <a:off x="5871" y="2867"/>
                <a:ext cx="58" cy="42"/>
              </a:xfrm>
              <a:custGeom>
                <a:avLst/>
                <a:gdLst>
                  <a:gd name="T0" fmla="*/ 58 w 58"/>
                  <a:gd name="T1" fmla="*/ 0 h 42"/>
                  <a:gd name="T2" fmla="*/ 58 w 58"/>
                  <a:gd name="T3" fmla="*/ 9 h 42"/>
                  <a:gd name="T4" fmla="*/ 0 w 58"/>
                  <a:gd name="T5" fmla="*/ 42 h 42"/>
                  <a:gd name="T6" fmla="*/ 0 w 58"/>
                  <a:gd name="T7" fmla="*/ 34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4"/>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5" name="Freeform 121"/>
              <p:cNvSpPr/>
              <p:nvPr/>
            </p:nvSpPr>
            <p:spPr bwMode="auto">
              <a:xfrm>
                <a:off x="5814" y="2867"/>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6" name="Freeform 122"/>
              <p:cNvSpPr/>
              <p:nvPr/>
            </p:nvSpPr>
            <p:spPr bwMode="auto">
              <a:xfrm>
                <a:off x="5906" y="2888"/>
                <a:ext cx="115" cy="67"/>
              </a:xfrm>
              <a:custGeom>
                <a:avLst/>
                <a:gdLst>
                  <a:gd name="T0" fmla="*/ 115 w 115"/>
                  <a:gd name="T1" fmla="*/ 34 h 67"/>
                  <a:gd name="T2" fmla="*/ 58 w 115"/>
                  <a:gd name="T3" fmla="*/ 67 h 67"/>
                  <a:gd name="T4" fmla="*/ 0 w 115"/>
                  <a:gd name="T5" fmla="*/ 33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3"/>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7" name="Freeform 123"/>
              <p:cNvSpPr/>
              <p:nvPr/>
            </p:nvSpPr>
            <p:spPr bwMode="auto">
              <a:xfrm>
                <a:off x="5963" y="2922"/>
                <a:ext cx="58" cy="41"/>
              </a:xfrm>
              <a:custGeom>
                <a:avLst/>
                <a:gdLst>
                  <a:gd name="T0" fmla="*/ 58 w 58"/>
                  <a:gd name="T1" fmla="*/ 0 h 41"/>
                  <a:gd name="T2" fmla="*/ 58 w 58"/>
                  <a:gd name="T3" fmla="*/ 8 h 41"/>
                  <a:gd name="T4" fmla="*/ 0 w 58"/>
                  <a:gd name="T5" fmla="*/ 41 h 41"/>
                  <a:gd name="T6" fmla="*/ 1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1"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8" name="Freeform 124"/>
              <p:cNvSpPr/>
              <p:nvPr/>
            </p:nvSpPr>
            <p:spPr bwMode="auto">
              <a:xfrm>
                <a:off x="5906" y="2921"/>
                <a:ext cx="58" cy="42"/>
              </a:xfrm>
              <a:custGeom>
                <a:avLst/>
                <a:gdLst>
                  <a:gd name="T0" fmla="*/ 58 w 58"/>
                  <a:gd name="T1" fmla="*/ 34 h 42"/>
                  <a:gd name="T2" fmla="*/ 57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7"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9" name="Freeform 125"/>
              <p:cNvSpPr/>
              <p:nvPr/>
            </p:nvSpPr>
            <p:spPr bwMode="auto">
              <a:xfrm>
                <a:off x="5992" y="2938"/>
                <a:ext cx="115" cy="67"/>
              </a:xfrm>
              <a:custGeom>
                <a:avLst/>
                <a:gdLst>
                  <a:gd name="T0" fmla="*/ 115 w 115"/>
                  <a:gd name="T1" fmla="*/ 34 h 67"/>
                  <a:gd name="T2" fmla="*/ 58 w 115"/>
                  <a:gd name="T3" fmla="*/ 67 h 67"/>
                  <a:gd name="T4" fmla="*/ 0 w 115"/>
                  <a:gd name="T5" fmla="*/ 34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0" name="Freeform 126"/>
              <p:cNvSpPr/>
              <p:nvPr/>
            </p:nvSpPr>
            <p:spPr bwMode="auto">
              <a:xfrm>
                <a:off x="6049" y="2972"/>
                <a:ext cx="58" cy="41"/>
              </a:xfrm>
              <a:custGeom>
                <a:avLst/>
                <a:gdLst>
                  <a:gd name="T0" fmla="*/ 58 w 58"/>
                  <a:gd name="T1" fmla="*/ 0 h 41"/>
                  <a:gd name="T2" fmla="*/ 58 w 58"/>
                  <a:gd name="T3" fmla="*/ 8 h 41"/>
                  <a:gd name="T4" fmla="*/ 0 w 58"/>
                  <a:gd name="T5" fmla="*/ 41 h 41"/>
                  <a:gd name="T6" fmla="*/ 1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1"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1" name="Freeform 127"/>
              <p:cNvSpPr/>
              <p:nvPr/>
            </p:nvSpPr>
            <p:spPr bwMode="auto">
              <a:xfrm>
                <a:off x="5992" y="2972"/>
                <a:ext cx="58" cy="41"/>
              </a:xfrm>
              <a:custGeom>
                <a:avLst/>
                <a:gdLst>
                  <a:gd name="T0" fmla="*/ 58 w 58"/>
                  <a:gd name="T1" fmla="*/ 33 h 41"/>
                  <a:gd name="T2" fmla="*/ 57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7"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2" name="Freeform 128"/>
              <p:cNvSpPr/>
              <p:nvPr/>
            </p:nvSpPr>
            <p:spPr bwMode="auto">
              <a:xfrm>
                <a:off x="6081" y="2990"/>
                <a:ext cx="115" cy="67"/>
              </a:xfrm>
              <a:custGeom>
                <a:avLst/>
                <a:gdLst>
                  <a:gd name="T0" fmla="*/ 115 w 115"/>
                  <a:gd name="T1" fmla="*/ 33 h 67"/>
                  <a:gd name="T2" fmla="*/ 58 w 115"/>
                  <a:gd name="T3" fmla="*/ 67 h 67"/>
                  <a:gd name="T4" fmla="*/ 0 w 115"/>
                  <a:gd name="T5" fmla="*/ 33 h 67"/>
                  <a:gd name="T6" fmla="*/ 58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8" y="67"/>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3" name="Freeform 129"/>
              <p:cNvSpPr/>
              <p:nvPr/>
            </p:nvSpPr>
            <p:spPr bwMode="auto">
              <a:xfrm>
                <a:off x="6139" y="3023"/>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4" name="Freeform 130"/>
              <p:cNvSpPr/>
              <p:nvPr/>
            </p:nvSpPr>
            <p:spPr bwMode="auto">
              <a:xfrm>
                <a:off x="6081" y="3023"/>
                <a:ext cx="58" cy="42"/>
              </a:xfrm>
              <a:custGeom>
                <a:avLst/>
                <a:gdLst>
                  <a:gd name="T0" fmla="*/ 58 w 58"/>
                  <a:gd name="T1" fmla="*/ 34 h 42"/>
                  <a:gd name="T2" fmla="*/ 58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5" name="Freeform 131"/>
              <p:cNvSpPr/>
              <p:nvPr/>
            </p:nvSpPr>
            <p:spPr bwMode="auto">
              <a:xfrm>
                <a:off x="6175" y="3044"/>
                <a:ext cx="114" cy="67"/>
              </a:xfrm>
              <a:custGeom>
                <a:avLst/>
                <a:gdLst>
                  <a:gd name="T0" fmla="*/ 114 w 114"/>
                  <a:gd name="T1" fmla="*/ 33 h 67"/>
                  <a:gd name="T2" fmla="*/ 57 w 114"/>
                  <a:gd name="T3" fmla="*/ 67 h 67"/>
                  <a:gd name="T4" fmla="*/ 0 w 114"/>
                  <a:gd name="T5" fmla="*/ 33 h 67"/>
                  <a:gd name="T6" fmla="*/ 57 w 114"/>
                  <a:gd name="T7" fmla="*/ 0 h 67"/>
                  <a:gd name="T8" fmla="*/ 114 w 114"/>
                  <a:gd name="T9" fmla="*/ 33 h 67"/>
                </a:gdLst>
                <a:ahLst/>
                <a:cxnLst>
                  <a:cxn ang="0">
                    <a:pos x="T0" y="T1"/>
                  </a:cxn>
                  <a:cxn ang="0">
                    <a:pos x="T2" y="T3"/>
                  </a:cxn>
                  <a:cxn ang="0">
                    <a:pos x="T4" y="T5"/>
                  </a:cxn>
                  <a:cxn ang="0">
                    <a:pos x="T6" y="T7"/>
                  </a:cxn>
                  <a:cxn ang="0">
                    <a:pos x="T8" y="T9"/>
                  </a:cxn>
                </a:cxnLst>
                <a:rect l="0" t="0" r="r" b="b"/>
                <a:pathLst>
                  <a:path w="114" h="67">
                    <a:moveTo>
                      <a:pt x="114" y="33"/>
                    </a:moveTo>
                    <a:lnTo>
                      <a:pt x="57" y="67"/>
                    </a:lnTo>
                    <a:lnTo>
                      <a:pt x="0" y="33"/>
                    </a:lnTo>
                    <a:lnTo>
                      <a:pt x="57" y="0"/>
                    </a:lnTo>
                    <a:lnTo>
                      <a:pt x="114"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6" name="Freeform 132"/>
              <p:cNvSpPr/>
              <p:nvPr/>
            </p:nvSpPr>
            <p:spPr bwMode="auto">
              <a:xfrm>
                <a:off x="6232" y="3077"/>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7" name="Freeform 133"/>
              <p:cNvSpPr/>
              <p:nvPr/>
            </p:nvSpPr>
            <p:spPr bwMode="auto">
              <a:xfrm>
                <a:off x="6175" y="3077"/>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8" name="Freeform 134"/>
              <p:cNvSpPr/>
              <p:nvPr/>
            </p:nvSpPr>
            <p:spPr bwMode="auto">
              <a:xfrm>
                <a:off x="6267" y="3098"/>
                <a:ext cx="115" cy="67"/>
              </a:xfrm>
              <a:custGeom>
                <a:avLst/>
                <a:gdLst>
                  <a:gd name="T0" fmla="*/ 115 w 115"/>
                  <a:gd name="T1" fmla="*/ 34 h 67"/>
                  <a:gd name="T2" fmla="*/ 58 w 115"/>
                  <a:gd name="T3" fmla="*/ 67 h 67"/>
                  <a:gd name="T4" fmla="*/ 0 w 115"/>
                  <a:gd name="T5" fmla="*/ 34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9" name="Freeform 135"/>
              <p:cNvSpPr/>
              <p:nvPr/>
            </p:nvSpPr>
            <p:spPr bwMode="auto">
              <a:xfrm>
                <a:off x="6325" y="3132"/>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0" name="Freeform 136"/>
              <p:cNvSpPr/>
              <p:nvPr/>
            </p:nvSpPr>
            <p:spPr bwMode="auto">
              <a:xfrm>
                <a:off x="6267" y="3132"/>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1" name="Freeform 137"/>
              <p:cNvSpPr/>
              <p:nvPr/>
            </p:nvSpPr>
            <p:spPr bwMode="auto">
              <a:xfrm>
                <a:off x="6354" y="3149"/>
                <a:ext cx="115" cy="67"/>
              </a:xfrm>
              <a:custGeom>
                <a:avLst/>
                <a:gdLst>
                  <a:gd name="T0" fmla="*/ 115 w 115"/>
                  <a:gd name="T1" fmla="*/ 33 h 67"/>
                  <a:gd name="T2" fmla="*/ 58 w 115"/>
                  <a:gd name="T3" fmla="*/ 67 h 67"/>
                  <a:gd name="T4" fmla="*/ 0 w 115"/>
                  <a:gd name="T5" fmla="*/ 33 h 67"/>
                  <a:gd name="T6" fmla="*/ 58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8" y="67"/>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2" name="Freeform 138"/>
              <p:cNvSpPr/>
              <p:nvPr/>
            </p:nvSpPr>
            <p:spPr bwMode="auto">
              <a:xfrm>
                <a:off x="6412" y="3182"/>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3" name="Freeform 139"/>
              <p:cNvSpPr/>
              <p:nvPr/>
            </p:nvSpPr>
            <p:spPr bwMode="auto">
              <a:xfrm>
                <a:off x="6354" y="3182"/>
                <a:ext cx="58" cy="42"/>
              </a:xfrm>
              <a:custGeom>
                <a:avLst/>
                <a:gdLst>
                  <a:gd name="T0" fmla="*/ 58 w 58"/>
                  <a:gd name="T1" fmla="*/ 34 h 42"/>
                  <a:gd name="T2" fmla="*/ 58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4" name="Freeform 140"/>
              <p:cNvSpPr/>
              <p:nvPr/>
            </p:nvSpPr>
            <p:spPr bwMode="auto">
              <a:xfrm>
                <a:off x="6412" y="3182"/>
                <a:ext cx="115" cy="66"/>
              </a:xfrm>
              <a:custGeom>
                <a:avLst/>
                <a:gdLst>
                  <a:gd name="T0" fmla="*/ 115 w 115"/>
                  <a:gd name="T1" fmla="*/ 34 h 66"/>
                  <a:gd name="T2" fmla="*/ 58 w 115"/>
                  <a:gd name="T3" fmla="*/ 66 h 66"/>
                  <a:gd name="T4" fmla="*/ 0 w 115"/>
                  <a:gd name="T5" fmla="*/ 34 h 66"/>
                  <a:gd name="T6" fmla="*/ 57 w 115"/>
                  <a:gd name="T7" fmla="*/ 0 h 66"/>
                  <a:gd name="T8" fmla="*/ 115 w 115"/>
                  <a:gd name="T9" fmla="*/ 34 h 66"/>
                </a:gdLst>
                <a:ahLst/>
                <a:cxnLst>
                  <a:cxn ang="0">
                    <a:pos x="T0" y="T1"/>
                  </a:cxn>
                  <a:cxn ang="0">
                    <a:pos x="T2" y="T3"/>
                  </a:cxn>
                  <a:cxn ang="0">
                    <a:pos x="T4" y="T5"/>
                  </a:cxn>
                  <a:cxn ang="0">
                    <a:pos x="T6" y="T7"/>
                  </a:cxn>
                  <a:cxn ang="0">
                    <a:pos x="T8" y="T9"/>
                  </a:cxn>
                </a:cxnLst>
                <a:rect l="0" t="0" r="r" b="b"/>
                <a:pathLst>
                  <a:path w="115" h="66">
                    <a:moveTo>
                      <a:pt x="115" y="34"/>
                    </a:moveTo>
                    <a:lnTo>
                      <a:pt x="58" y="66"/>
                    </a:lnTo>
                    <a:lnTo>
                      <a:pt x="0" y="34"/>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5" name="Freeform 141"/>
              <p:cNvSpPr/>
              <p:nvPr/>
            </p:nvSpPr>
            <p:spPr bwMode="auto">
              <a:xfrm>
                <a:off x="6470" y="3216"/>
                <a:ext cx="57" cy="40"/>
              </a:xfrm>
              <a:custGeom>
                <a:avLst/>
                <a:gdLst>
                  <a:gd name="T0" fmla="*/ 57 w 57"/>
                  <a:gd name="T1" fmla="*/ 0 h 40"/>
                  <a:gd name="T2" fmla="*/ 57 w 57"/>
                  <a:gd name="T3" fmla="*/ 8 h 40"/>
                  <a:gd name="T4" fmla="*/ 0 w 57"/>
                  <a:gd name="T5" fmla="*/ 40 h 40"/>
                  <a:gd name="T6" fmla="*/ 0 w 57"/>
                  <a:gd name="T7" fmla="*/ 32 h 40"/>
                  <a:gd name="T8" fmla="*/ 57 w 57"/>
                  <a:gd name="T9" fmla="*/ 0 h 40"/>
                </a:gdLst>
                <a:ahLst/>
                <a:cxnLst>
                  <a:cxn ang="0">
                    <a:pos x="T0" y="T1"/>
                  </a:cxn>
                  <a:cxn ang="0">
                    <a:pos x="T2" y="T3"/>
                  </a:cxn>
                  <a:cxn ang="0">
                    <a:pos x="T4" y="T5"/>
                  </a:cxn>
                  <a:cxn ang="0">
                    <a:pos x="T6" y="T7"/>
                  </a:cxn>
                  <a:cxn ang="0">
                    <a:pos x="T8" y="T9"/>
                  </a:cxn>
                </a:cxnLst>
                <a:rect l="0" t="0" r="r" b="b"/>
                <a:pathLst>
                  <a:path w="57" h="40">
                    <a:moveTo>
                      <a:pt x="57" y="0"/>
                    </a:moveTo>
                    <a:lnTo>
                      <a:pt x="57" y="8"/>
                    </a:lnTo>
                    <a:lnTo>
                      <a:pt x="0" y="40"/>
                    </a:lnTo>
                    <a:lnTo>
                      <a:pt x="0" y="32"/>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6" name="Freeform 142"/>
              <p:cNvSpPr/>
              <p:nvPr/>
            </p:nvSpPr>
            <p:spPr bwMode="auto">
              <a:xfrm>
                <a:off x="6412" y="3216"/>
                <a:ext cx="58" cy="40"/>
              </a:xfrm>
              <a:custGeom>
                <a:avLst/>
                <a:gdLst>
                  <a:gd name="T0" fmla="*/ 58 w 58"/>
                  <a:gd name="T1" fmla="*/ 32 h 40"/>
                  <a:gd name="T2" fmla="*/ 58 w 58"/>
                  <a:gd name="T3" fmla="*/ 40 h 40"/>
                  <a:gd name="T4" fmla="*/ 0 w 58"/>
                  <a:gd name="T5" fmla="*/ 8 h 40"/>
                  <a:gd name="T6" fmla="*/ 0 w 58"/>
                  <a:gd name="T7" fmla="*/ 0 h 40"/>
                  <a:gd name="T8" fmla="*/ 58 w 58"/>
                  <a:gd name="T9" fmla="*/ 32 h 40"/>
                </a:gdLst>
                <a:ahLst/>
                <a:cxnLst>
                  <a:cxn ang="0">
                    <a:pos x="T0" y="T1"/>
                  </a:cxn>
                  <a:cxn ang="0">
                    <a:pos x="T2" y="T3"/>
                  </a:cxn>
                  <a:cxn ang="0">
                    <a:pos x="T4" y="T5"/>
                  </a:cxn>
                  <a:cxn ang="0">
                    <a:pos x="T6" y="T7"/>
                  </a:cxn>
                  <a:cxn ang="0">
                    <a:pos x="T8" y="T9"/>
                  </a:cxn>
                </a:cxnLst>
                <a:rect l="0" t="0" r="r" b="b"/>
                <a:pathLst>
                  <a:path w="58" h="40">
                    <a:moveTo>
                      <a:pt x="58" y="32"/>
                    </a:moveTo>
                    <a:lnTo>
                      <a:pt x="58" y="40"/>
                    </a:lnTo>
                    <a:lnTo>
                      <a:pt x="0" y="8"/>
                    </a:lnTo>
                    <a:lnTo>
                      <a:pt x="0" y="0"/>
                    </a:lnTo>
                    <a:lnTo>
                      <a:pt x="58" y="32"/>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7" name="Freeform 143"/>
              <p:cNvSpPr/>
              <p:nvPr/>
            </p:nvSpPr>
            <p:spPr bwMode="auto">
              <a:xfrm>
                <a:off x="5465" y="2741"/>
                <a:ext cx="169" cy="98"/>
              </a:xfrm>
              <a:custGeom>
                <a:avLst/>
                <a:gdLst>
                  <a:gd name="T0" fmla="*/ 169 w 169"/>
                  <a:gd name="T1" fmla="*/ 65 h 98"/>
                  <a:gd name="T2" fmla="*/ 112 w 169"/>
                  <a:gd name="T3" fmla="*/ 98 h 98"/>
                  <a:gd name="T4" fmla="*/ 0 w 169"/>
                  <a:gd name="T5" fmla="*/ 33 h 98"/>
                  <a:gd name="T6" fmla="*/ 57 w 169"/>
                  <a:gd name="T7" fmla="*/ 0 h 98"/>
                  <a:gd name="T8" fmla="*/ 169 w 169"/>
                  <a:gd name="T9" fmla="*/ 65 h 98"/>
                </a:gdLst>
                <a:ahLst/>
                <a:cxnLst>
                  <a:cxn ang="0">
                    <a:pos x="T0" y="T1"/>
                  </a:cxn>
                  <a:cxn ang="0">
                    <a:pos x="T2" y="T3"/>
                  </a:cxn>
                  <a:cxn ang="0">
                    <a:pos x="T4" y="T5"/>
                  </a:cxn>
                  <a:cxn ang="0">
                    <a:pos x="T6" y="T7"/>
                  </a:cxn>
                  <a:cxn ang="0">
                    <a:pos x="T8" y="T9"/>
                  </a:cxn>
                </a:cxnLst>
                <a:rect l="0" t="0" r="r" b="b"/>
                <a:pathLst>
                  <a:path w="169" h="98">
                    <a:moveTo>
                      <a:pt x="169" y="65"/>
                    </a:moveTo>
                    <a:lnTo>
                      <a:pt x="112" y="98"/>
                    </a:lnTo>
                    <a:lnTo>
                      <a:pt x="0" y="33"/>
                    </a:lnTo>
                    <a:lnTo>
                      <a:pt x="57" y="0"/>
                    </a:lnTo>
                    <a:lnTo>
                      <a:pt x="169" y="6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8" name="Freeform 144"/>
              <p:cNvSpPr/>
              <p:nvPr/>
            </p:nvSpPr>
            <p:spPr bwMode="auto">
              <a:xfrm>
                <a:off x="5577" y="2806"/>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9" name="Freeform 145"/>
              <p:cNvSpPr/>
              <p:nvPr/>
            </p:nvSpPr>
            <p:spPr bwMode="auto">
              <a:xfrm>
                <a:off x="5465" y="2774"/>
                <a:ext cx="112" cy="74"/>
              </a:xfrm>
              <a:custGeom>
                <a:avLst/>
                <a:gdLst>
                  <a:gd name="T0" fmla="*/ 112 w 112"/>
                  <a:gd name="T1" fmla="*/ 65 h 74"/>
                  <a:gd name="T2" fmla="*/ 112 w 112"/>
                  <a:gd name="T3" fmla="*/ 74 h 74"/>
                  <a:gd name="T4" fmla="*/ 0 w 112"/>
                  <a:gd name="T5" fmla="*/ 9 h 74"/>
                  <a:gd name="T6" fmla="*/ 0 w 112"/>
                  <a:gd name="T7" fmla="*/ 0 h 74"/>
                  <a:gd name="T8" fmla="*/ 112 w 112"/>
                  <a:gd name="T9" fmla="*/ 65 h 74"/>
                </a:gdLst>
                <a:ahLst/>
                <a:cxnLst>
                  <a:cxn ang="0">
                    <a:pos x="T0" y="T1"/>
                  </a:cxn>
                  <a:cxn ang="0">
                    <a:pos x="T2" y="T3"/>
                  </a:cxn>
                  <a:cxn ang="0">
                    <a:pos x="T4" y="T5"/>
                  </a:cxn>
                  <a:cxn ang="0">
                    <a:pos x="T6" y="T7"/>
                  </a:cxn>
                  <a:cxn ang="0">
                    <a:pos x="T8" y="T9"/>
                  </a:cxn>
                </a:cxnLst>
                <a:rect l="0" t="0" r="r" b="b"/>
                <a:pathLst>
                  <a:path w="112" h="74">
                    <a:moveTo>
                      <a:pt x="112" y="65"/>
                    </a:moveTo>
                    <a:lnTo>
                      <a:pt x="112" y="74"/>
                    </a:lnTo>
                    <a:lnTo>
                      <a:pt x="0" y="9"/>
                    </a:lnTo>
                    <a:lnTo>
                      <a:pt x="0" y="0"/>
                    </a:lnTo>
                    <a:lnTo>
                      <a:pt x="112" y="6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0" name="Freeform 146"/>
              <p:cNvSpPr/>
              <p:nvPr/>
            </p:nvSpPr>
            <p:spPr bwMode="auto">
              <a:xfrm>
                <a:off x="5655" y="2852"/>
                <a:ext cx="116" cy="67"/>
              </a:xfrm>
              <a:custGeom>
                <a:avLst/>
                <a:gdLst>
                  <a:gd name="T0" fmla="*/ 116 w 116"/>
                  <a:gd name="T1" fmla="*/ 33 h 67"/>
                  <a:gd name="T2" fmla="*/ 59 w 116"/>
                  <a:gd name="T3" fmla="*/ 67 h 67"/>
                  <a:gd name="T4" fmla="*/ 0 w 116"/>
                  <a:gd name="T5" fmla="*/ 33 h 67"/>
                  <a:gd name="T6" fmla="*/ 59 w 116"/>
                  <a:gd name="T7" fmla="*/ 0 h 67"/>
                  <a:gd name="T8" fmla="*/ 116 w 116"/>
                  <a:gd name="T9" fmla="*/ 33 h 67"/>
                </a:gdLst>
                <a:ahLst/>
                <a:cxnLst>
                  <a:cxn ang="0">
                    <a:pos x="T0" y="T1"/>
                  </a:cxn>
                  <a:cxn ang="0">
                    <a:pos x="T2" y="T3"/>
                  </a:cxn>
                  <a:cxn ang="0">
                    <a:pos x="T4" y="T5"/>
                  </a:cxn>
                  <a:cxn ang="0">
                    <a:pos x="T6" y="T7"/>
                  </a:cxn>
                  <a:cxn ang="0">
                    <a:pos x="T8" y="T9"/>
                  </a:cxn>
                </a:cxnLst>
                <a:rect l="0" t="0" r="r" b="b"/>
                <a:pathLst>
                  <a:path w="116" h="67">
                    <a:moveTo>
                      <a:pt x="116" y="33"/>
                    </a:moveTo>
                    <a:lnTo>
                      <a:pt x="59" y="67"/>
                    </a:lnTo>
                    <a:lnTo>
                      <a:pt x="0" y="33"/>
                    </a:lnTo>
                    <a:lnTo>
                      <a:pt x="59" y="0"/>
                    </a:lnTo>
                    <a:lnTo>
                      <a:pt x="116"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1" name="Freeform 147"/>
              <p:cNvSpPr/>
              <p:nvPr/>
            </p:nvSpPr>
            <p:spPr bwMode="auto">
              <a:xfrm>
                <a:off x="5714" y="2885"/>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2" name="Freeform 148"/>
              <p:cNvSpPr/>
              <p:nvPr/>
            </p:nvSpPr>
            <p:spPr bwMode="auto">
              <a:xfrm>
                <a:off x="5655" y="2885"/>
                <a:ext cx="59" cy="42"/>
              </a:xfrm>
              <a:custGeom>
                <a:avLst/>
                <a:gdLst>
                  <a:gd name="T0" fmla="*/ 59 w 59"/>
                  <a:gd name="T1" fmla="*/ 34 h 42"/>
                  <a:gd name="T2" fmla="*/ 59 w 59"/>
                  <a:gd name="T3" fmla="*/ 42 h 42"/>
                  <a:gd name="T4" fmla="*/ 0 w 59"/>
                  <a:gd name="T5" fmla="*/ 9 h 42"/>
                  <a:gd name="T6" fmla="*/ 0 w 59"/>
                  <a:gd name="T7" fmla="*/ 0 h 42"/>
                  <a:gd name="T8" fmla="*/ 59 w 59"/>
                  <a:gd name="T9" fmla="*/ 34 h 42"/>
                </a:gdLst>
                <a:ahLst/>
                <a:cxnLst>
                  <a:cxn ang="0">
                    <a:pos x="T0" y="T1"/>
                  </a:cxn>
                  <a:cxn ang="0">
                    <a:pos x="T2" y="T3"/>
                  </a:cxn>
                  <a:cxn ang="0">
                    <a:pos x="T4" y="T5"/>
                  </a:cxn>
                  <a:cxn ang="0">
                    <a:pos x="T6" y="T7"/>
                  </a:cxn>
                  <a:cxn ang="0">
                    <a:pos x="T8" y="T9"/>
                  </a:cxn>
                </a:cxnLst>
                <a:rect l="0" t="0" r="r" b="b"/>
                <a:pathLst>
                  <a:path w="59" h="42">
                    <a:moveTo>
                      <a:pt x="59" y="34"/>
                    </a:moveTo>
                    <a:lnTo>
                      <a:pt x="59" y="42"/>
                    </a:lnTo>
                    <a:lnTo>
                      <a:pt x="0" y="9"/>
                    </a:lnTo>
                    <a:lnTo>
                      <a:pt x="0" y="0"/>
                    </a:lnTo>
                    <a:lnTo>
                      <a:pt x="59"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3" name="Freeform 149"/>
              <p:cNvSpPr/>
              <p:nvPr/>
            </p:nvSpPr>
            <p:spPr bwMode="auto">
              <a:xfrm>
                <a:off x="5536" y="2782"/>
                <a:ext cx="114" cy="67"/>
              </a:xfrm>
              <a:custGeom>
                <a:avLst/>
                <a:gdLst>
                  <a:gd name="T0" fmla="*/ 114 w 114"/>
                  <a:gd name="T1" fmla="*/ 34 h 67"/>
                  <a:gd name="T2" fmla="*/ 57 w 114"/>
                  <a:gd name="T3" fmla="*/ 67 h 67"/>
                  <a:gd name="T4" fmla="*/ 0 w 114"/>
                  <a:gd name="T5" fmla="*/ 34 h 67"/>
                  <a:gd name="T6" fmla="*/ 57 w 114"/>
                  <a:gd name="T7" fmla="*/ 0 h 67"/>
                  <a:gd name="T8" fmla="*/ 114 w 114"/>
                  <a:gd name="T9" fmla="*/ 34 h 67"/>
                </a:gdLst>
                <a:ahLst/>
                <a:cxnLst>
                  <a:cxn ang="0">
                    <a:pos x="T0" y="T1"/>
                  </a:cxn>
                  <a:cxn ang="0">
                    <a:pos x="T2" y="T3"/>
                  </a:cxn>
                  <a:cxn ang="0">
                    <a:pos x="T4" y="T5"/>
                  </a:cxn>
                  <a:cxn ang="0">
                    <a:pos x="T6" y="T7"/>
                  </a:cxn>
                  <a:cxn ang="0">
                    <a:pos x="T8" y="T9"/>
                  </a:cxn>
                </a:cxnLst>
                <a:rect l="0" t="0" r="r" b="b"/>
                <a:pathLst>
                  <a:path w="114" h="67">
                    <a:moveTo>
                      <a:pt x="114" y="34"/>
                    </a:moveTo>
                    <a:lnTo>
                      <a:pt x="57" y="67"/>
                    </a:lnTo>
                    <a:lnTo>
                      <a:pt x="0" y="34"/>
                    </a:lnTo>
                    <a:lnTo>
                      <a:pt x="57" y="0"/>
                    </a:lnTo>
                    <a:lnTo>
                      <a:pt x="114"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4" name="Freeform 150"/>
              <p:cNvSpPr/>
              <p:nvPr/>
            </p:nvSpPr>
            <p:spPr bwMode="auto">
              <a:xfrm>
                <a:off x="5593" y="2816"/>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5" name="Freeform 151"/>
              <p:cNvSpPr/>
              <p:nvPr/>
            </p:nvSpPr>
            <p:spPr bwMode="auto">
              <a:xfrm>
                <a:off x="5536" y="2816"/>
                <a:ext cx="57" cy="41"/>
              </a:xfrm>
              <a:custGeom>
                <a:avLst/>
                <a:gdLst>
                  <a:gd name="T0" fmla="*/ 57 w 57"/>
                  <a:gd name="T1" fmla="*/ 33 h 41"/>
                  <a:gd name="T2" fmla="*/ 57 w 57"/>
                  <a:gd name="T3" fmla="*/ 41 h 41"/>
                  <a:gd name="T4" fmla="*/ 0 w 57"/>
                  <a:gd name="T5" fmla="*/ 8 h 41"/>
                  <a:gd name="T6" fmla="*/ 0 w 57"/>
                  <a:gd name="T7" fmla="*/ 0 h 41"/>
                  <a:gd name="T8" fmla="*/ 57 w 57"/>
                  <a:gd name="T9" fmla="*/ 33 h 41"/>
                </a:gdLst>
                <a:ahLst/>
                <a:cxnLst>
                  <a:cxn ang="0">
                    <a:pos x="T0" y="T1"/>
                  </a:cxn>
                  <a:cxn ang="0">
                    <a:pos x="T2" y="T3"/>
                  </a:cxn>
                  <a:cxn ang="0">
                    <a:pos x="T4" y="T5"/>
                  </a:cxn>
                  <a:cxn ang="0">
                    <a:pos x="T6" y="T7"/>
                  </a:cxn>
                  <a:cxn ang="0">
                    <a:pos x="T8" y="T9"/>
                  </a:cxn>
                </a:cxnLst>
                <a:rect l="0" t="0" r="r" b="b"/>
                <a:pathLst>
                  <a:path w="57" h="41">
                    <a:moveTo>
                      <a:pt x="57" y="33"/>
                    </a:moveTo>
                    <a:lnTo>
                      <a:pt x="57" y="41"/>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6" name="Freeform 152"/>
              <p:cNvSpPr/>
              <p:nvPr/>
            </p:nvSpPr>
            <p:spPr bwMode="auto">
              <a:xfrm>
                <a:off x="5564" y="2799"/>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7" name="Freeform 153"/>
              <p:cNvSpPr/>
              <p:nvPr/>
            </p:nvSpPr>
            <p:spPr bwMode="auto">
              <a:xfrm>
                <a:off x="5622" y="2832"/>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8" name="Freeform 154"/>
              <p:cNvSpPr/>
              <p:nvPr/>
            </p:nvSpPr>
            <p:spPr bwMode="auto">
              <a:xfrm>
                <a:off x="5564" y="2832"/>
                <a:ext cx="58" cy="42"/>
              </a:xfrm>
              <a:custGeom>
                <a:avLst/>
                <a:gdLst>
                  <a:gd name="T0" fmla="*/ 58 w 58"/>
                  <a:gd name="T1" fmla="*/ 33 h 42"/>
                  <a:gd name="T2" fmla="*/ 58 w 58"/>
                  <a:gd name="T3" fmla="*/ 42 h 42"/>
                  <a:gd name="T4" fmla="*/ 0 w 58"/>
                  <a:gd name="T5" fmla="*/ 9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9"/>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9" name="Freeform 155"/>
              <p:cNvSpPr/>
              <p:nvPr/>
            </p:nvSpPr>
            <p:spPr bwMode="auto">
              <a:xfrm>
                <a:off x="5751" y="2907"/>
                <a:ext cx="115" cy="66"/>
              </a:xfrm>
              <a:custGeom>
                <a:avLst/>
                <a:gdLst>
                  <a:gd name="T0" fmla="*/ 115 w 115"/>
                  <a:gd name="T1" fmla="*/ 33 h 66"/>
                  <a:gd name="T2" fmla="*/ 57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7"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0" name="Freeform 156"/>
              <p:cNvSpPr/>
              <p:nvPr/>
            </p:nvSpPr>
            <p:spPr bwMode="auto">
              <a:xfrm>
                <a:off x="5808" y="2940"/>
                <a:ext cx="58" cy="42"/>
              </a:xfrm>
              <a:custGeom>
                <a:avLst/>
                <a:gdLst>
                  <a:gd name="T0" fmla="*/ 58 w 58"/>
                  <a:gd name="T1" fmla="*/ 0 h 42"/>
                  <a:gd name="T2" fmla="*/ 58 w 58"/>
                  <a:gd name="T3" fmla="*/ 8 h 42"/>
                  <a:gd name="T4" fmla="*/ 0 w 58"/>
                  <a:gd name="T5" fmla="*/ 42 h 42"/>
                  <a:gd name="T6" fmla="*/ 0 w 58"/>
                  <a:gd name="T7" fmla="*/ 33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8"/>
                    </a:lnTo>
                    <a:lnTo>
                      <a:pt x="0" y="42"/>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1" name="Freeform 157"/>
              <p:cNvSpPr/>
              <p:nvPr/>
            </p:nvSpPr>
            <p:spPr bwMode="auto">
              <a:xfrm>
                <a:off x="5751" y="2940"/>
                <a:ext cx="57" cy="42"/>
              </a:xfrm>
              <a:custGeom>
                <a:avLst/>
                <a:gdLst>
                  <a:gd name="T0" fmla="*/ 57 w 57"/>
                  <a:gd name="T1" fmla="*/ 33 h 42"/>
                  <a:gd name="T2" fmla="*/ 57 w 57"/>
                  <a:gd name="T3" fmla="*/ 42 h 42"/>
                  <a:gd name="T4" fmla="*/ 0 w 57"/>
                  <a:gd name="T5" fmla="*/ 8 h 42"/>
                  <a:gd name="T6" fmla="*/ 0 w 57"/>
                  <a:gd name="T7" fmla="*/ 0 h 42"/>
                  <a:gd name="T8" fmla="*/ 57 w 57"/>
                  <a:gd name="T9" fmla="*/ 33 h 42"/>
                </a:gdLst>
                <a:ahLst/>
                <a:cxnLst>
                  <a:cxn ang="0">
                    <a:pos x="T0" y="T1"/>
                  </a:cxn>
                  <a:cxn ang="0">
                    <a:pos x="T2" y="T3"/>
                  </a:cxn>
                  <a:cxn ang="0">
                    <a:pos x="T4" y="T5"/>
                  </a:cxn>
                  <a:cxn ang="0">
                    <a:pos x="T6" y="T7"/>
                  </a:cxn>
                  <a:cxn ang="0">
                    <a:pos x="T8" y="T9"/>
                  </a:cxn>
                </a:cxnLst>
                <a:rect l="0" t="0" r="r" b="b"/>
                <a:pathLst>
                  <a:path w="57" h="42">
                    <a:moveTo>
                      <a:pt x="57" y="33"/>
                    </a:moveTo>
                    <a:lnTo>
                      <a:pt x="57" y="42"/>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2" name="Freeform 158"/>
              <p:cNvSpPr/>
              <p:nvPr/>
            </p:nvSpPr>
            <p:spPr bwMode="auto">
              <a:xfrm>
                <a:off x="5847" y="2963"/>
                <a:ext cx="115" cy="66"/>
              </a:xfrm>
              <a:custGeom>
                <a:avLst/>
                <a:gdLst>
                  <a:gd name="T0" fmla="*/ 115 w 115"/>
                  <a:gd name="T1" fmla="*/ 33 h 66"/>
                  <a:gd name="T2" fmla="*/ 58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3" name="Freeform 159"/>
              <p:cNvSpPr/>
              <p:nvPr/>
            </p:nvSpPr>
            <p:spPr bwMode="auto">
              <a:xfrm>
                <a:off x="5905" y="2996"/>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4" name="Freeform 160"/>
              <p:cNvSpPr/>
              <p:nvPr/>
            </p:nvSpPr>
            <p:spPr bwMode="auto">
              <a:xfrm>
                <a:off x="5847" y="2996"/>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5" name="Freeform 161"/>
              <p:cNvSpPr/>
              <p:nvPr/>
            </p:nvSpPr>
            <p:spPr bwMode="auto">
              <a:xfrm>
                <a:off x="5939" y="3017"/>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6" name="Freeform 162"/>
              <p:cNvSpPr/>
              <p:nvPr/>
            </p:nvSpPr>
            <p:spPr bwMode="auto">
              <a:xfrm>
                <a:off x="5997" y="3050"/>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7" name="Freeform 163"/>
              <p:cNvSpPr/>
              <p:nvPr/>
            </p:nvSpPr>
            <p:spPr bwMode="auto">
              <a:xfrm>
                <a:off x="5939" y="3050"/>
                <a:ext cx="58" cy="42"/>
              </a:xfrm>
              <a:custGeom>
                <a:avLst/>
                <a:gdLst>
                  <a:gd name="T0" fmla="*/ 58 w 58"/>
                  <a:gd name="T1" fmla="*/ 33 h 42"/>
                  <a:gd name="T2" fmla="*/ 58 w 58"/>
                  <a:gd name="T3" fmla="*/ 42 h 42"/>
                  <a:gd name="T4" fmla="*/ 0 w 58"/>
                  <a:gd name="T5" fmla="*/ 9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9"/>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8" name="Freeform 164"/>
              <p:cNvSpPr/>
              <p:nvPr/>
            </p:nvSpPr>
            <p:spPr bwMode="auto">
              <a:xfrm>
                <a:off x="6036" y="3074"/>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9" name="Freeform 165"/>
              <p:cNvSpPr/>
              <p:nvPr/>
            </p:nvSpPr>
            <p:spPr bwMode="auto">
              <a:xfrm>
                <a:off x="6094" y="3107"/>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0" name="Freeform 166"/>
              <p:cNvSpPr/>
              <p:nvPr/>
            </p:nvSpPr>
            <p:spPr bwMode="auto">
              <a:xfrm>
                <a:off x="6036" y="3107"/>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1" name="Freeform 167"/>
              <p:cNvSpPr/>
              <p:nvPr/>
            </p:nvSpPr>
            <p:spPr bwMode="auto">
              <a:xfrm>
                <a:off x="6130" y="3127"/>
                <a:ext cx="115" cy="67"/>
              </a:xfrm>
              <a:custGeom>
                <a:avLst/>
                <a:gdLst>
                  <a:gd name="T0" fmla="*/ 115 w 115"/>
                  <a:gd name="T1" fmla="*/ 34 h 67"/>
                  <a:gd name="T2" fmla="*/ 57 w 115"/>
                  <a:gd name="T3" fmla="*/ 67 h 67"/>
                  <a:gd name="T4" fmla="*/ 0 w 115"/>
                  <a:gd name="T5" fmla="*/ 33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7" y="67"/>
                    </a:lnTo>
                    <a:lnTo>
                      <a:pt x="0" y="33"/>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2" name="Freeform 168"/>
              <p:cNvSpPr/>
              <p:nvPr/>
            </p:nvSpPr>
            <p:spPr bwMode="auto">
              <a:xfrm>
                <a:off x="6187" y="3161"/>
                <a:ext cx="58" cy="41"/>
              </a:xfrm>
              <a:custGeom>
                <a:avLst/>
                <a:gdLst>
                  <a:gd name="T0" fmla="*/ 58 w 58"/>
                  <a:gd name="T1" fmla="*/ 0 h 41"/>
                  <a:gd name="T2" fmla="*/ 58 w 58"/>
                  <a:gd name="T3" fmla="*/ 8 h 41"/>
                  <a:gd name="T4" fmla="*/ 0 w 58"/>
                  <a:gd name="T5" fmla="*/ 41 h 41"/>
                  <a:gd name="T6" fmla="*/ 0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3" name="Freeform 169"/>
              <p:cNvSpPr/>
              <p:nvPr/>
            </p:nvSpPr>
            <p:spPr bwMode="auto">
              <a:xfrm>
                <a:off x="6130" y="3160"/>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4" name="Freeform 170"/>
              <p:cNvSpPr/>
              <p:nvPr/>
            </p:nvSpPr>
            <p:spPr bwMode="auto">
              <a:xfrm>
                <a:off x="6230" y="3186"/>
                <a:ext cx="115" cy="65"/>
              </a:xfrm>
              <a:custGeom>
                <a:avLst/>
                <a:gdLst>
                  <a:gd name="T0" fmla="*/ 115 w 115"/>
                  <a:gd name="T1" fmla="*/ 33 h 65"/>
                  <a:gd name="T2" fmla="*/ 57 w 115"/>
                  <a:gd name="T3" fmla="*/ 65 h 65"/>
                  <a:gd name="T4" fmla="*/ 0 w 115"/>
                  <a:gd name="T5" fmla="*/ 33 h 65"/>
                  <a:gd name="T6" fmla="*/ 57 w 115"/>
                  <a:gd name="T7" fmla="*/ 0 h 65"/>
                  <a:gd name="T8" fmla="*/ 115 w 115"/>
                  <a:gd name="T9" fmla="*/ 33 h 65"/>
                </a:gdLst>
                <a:ahLst/>
                <a:cxnLst>
                  <a:cxn ang="0">
                    <a:pos x="T0" y="T1"/>
                  </a:cxn>
                  <a:cxn ang="0">
                    <a:pos x="T2" y="T3"/>
                  </a:cxn>
                  <a:cxn ang="0">
                    <a:pos x="T4" y="T5"/>
                  </a:cxn>
                  <a:cxn ang="0">
                    <a:pos x="T6" y="T7"/>
                  </a:cxn>
                  <a:cxn ang="0">
                    <a:pos x="T8" y="T9"/>
                  </a:cxn>
                </a:cxnLst>
                <a:rect l="0" t="0" r="r" b="b"/>
                <a:pathLst>
                  <a:path w="115" h="65">
                    <a:moveTo>
                      <a:pt x="115" y="33"/>
                    </a:moveTo>
                    <a:lnTo>
                      <a:pt x="57" y="65"/>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5" name="Freeform 171"/>
              <p:cNvSpPr/>
              <p:nvPr/>
            </p:nvSpPr>
            <p:spPr bwMode="auto">
              <a:xfrm>
                <a:off x="6287" y="3219"/>
                <a:ext cx="58" cy="40"/>
              </a:xfrm>
              <a:custGeom>
                <a:avLst/>
                <a:gdLst>
                  <a:gd name="T0" fmla="*/ 58 w 58"/>
                  <a:gd name="T1" fmla="*/ 0 h 40"/>
                  <a:gd name="T2" fmla="*/ 58 w 58"/>
                  <a:gd name="T3" fmla="*/ 7 h 40"/>
                  <a:gd name="T4" fmla="*/ 0 w 58"/>
                  <a:gd name="T5" fmla="*/ 40 h 40"/>
                  <a:gd name="T6" fmla="*/ 0 w 58"/>
                  <a:gd name="T7" fmla="*/ 32 h 40"/>
                  <a:gd name="T8" fmla="*/ 58 w 58"/>
                  <a:gd name="T9" fmla="*/ 0 h 40"/>
                </a:gdLst>
                <a:ahLst/>
                <a:cxnLst>
                  <a:cxn ang="0">
                    <a:pos x="T0" y="T1"/>
                  </a:cxn>
                  <a:cxn ang="0">
                    <a:pos x="T2" y="T3"/>
                  </a:cxn>
                  <a:cxn ang="0">
                    <a:pos x="T4" y="T5"/>
                  </a:cxn>
                  <a:cxn ang="0">
                    <a:pos x="T6" y="T7"/>
                  </a:cxn>
                  <a:cxn ang="0">
                    <a:pos x="T8" y="T9"/>
                  </a:cxn>
                </a:cxnLst>
                <a:rect l="0" t="0" r="r" b="b"/>
                <a:pathLst>
                  <a:path w="58" h="40">
                    <a:moveTo>
                      <a:pt x="58" y="0"/>
                    </a:moveTo>
                    <a:lnTo>
                      <a:pt x="58" y="7"/>
                    </a:lnTo>
                    <a:lnTo>
                      <a:pt x="0" y="40"/>
                    </a:lnTo>
                    <a:lnTo>
                      <a:pt x="0" y="32"/>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6" name="Freeform 172"/>
              <p:cNvSpPr/>
              <p:nvPr/>
            </p:nvSpPr>
            <p:spPr bwMode="auto">
              <a:xfrm>
                <a:off x="6230" y="3219"/>
                <a:ext cx="57" cy="40"/>
              </a:xfrm>
              <a:custGeom>
                <a:avLst/>
                <a:gdLst>
                  <a:gd name="T0" fmla="*/ 57 w 57"/>
                  <a:gd name="T1" fmla="*/ 32 h 40"/>
                  <a:gd name="T2" fmla="*/ 57 w 57"/>
                  <a:gd name="T3" fmla="*/ 40 h 40"/>
                  <a:gd name="T4" fmla="*/ 0 w 57"/>
                  <a:gd name="T5" fmla="*/ 7 h 40"/>
                  <a:gd name="T6" fmla="*/ 0 w 57"/>
                  <a:gd name="T7" fmla="*/ 0 h 40"/>
                  <a:gd name="T8" fmla="*/ 57 w 57"/>
                  <a:gd name="T9" fmla="*/ 32 h 40"/>
                </a:gdLst>
                <a:ahLst/>
                <a:cxnLst>
                  <a:cxn ang="0">
                    <a:pos x="T0" y="T1"/>
                  </a:cxn>
                  <a:cxn ang="0">
                    <a:pos x="T2" y="T3"/>
                  </a:cxn>
                  <a:cxn ang="0">
                    <a:pos x="T4" y="T5"/>
                  </a:cxn>
                  <a:cxn ang="0">
                    <a:pos x="T6" y="T7"/>
                  </a:cxn>
                  <a:cxn ang="0">
                    <a:pos x="T8" y="T9"/>
                  </a:cxn>
                </a:cxnLst>
                <a:rect l="0" t="0" r="r" b="b"/>
                <a:pathLst>
                  <a:path w="57" h="40">
                    <a:moveTo>
                      <a:pt x="57" y="32"/>
                    </a:moveTo>
                    <a:lnTo>
                      <a:pt x="57" y="40"/>
                    </a:lnTo>
                    <a:lnTo>
                      <a:pt x="0" y="7"/>
                    </a:lnTo>
                    <a:lnTo>
                      <a:pt x="0" y="0"/>
                    </a:lnTo>
                    <a:lnTo>
                      <a:pt x="57" y="32"/>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7" name="Freeform 173"/>
              <p:cNvSpPr/>
              <p:nvPr/>
            </p:nvSpPr>
            <p:spPr bwMode="auto">
              <a:xfrm>
                <a:off x="6260" y="3203"/>
                <a:ext cx="115" cy="66"/>
              </a:xfrm>
              <a:custGeom>
                <a:avLst/>
                <a:gdLst>
                  <a:gd name="T0" fmla="*/ 115 w 115"/>
                  <a:gd name="T1" fmla="*/ 32 h 66"/>
                  <a:gd name="T2" fmla="*/ 57 w 115"/>
                  <a:gd name="T3" fmla="*/ 66 h 66"/>
                  <a:gd name="T4" fmla="*/ 0 w 115"/>
                  <a:gd name="T5" fmla="*/ 32 h 66"/>
                  <a:gd name="T6" fmla="*/ 57 w 115"/>
                  <a:gd name="T7" fmla="*/ 0 h 66"/>
                  <a:gd name="T8" fmla="*/ 115 w 115"/>
                  <a:gd name="T9" fmla="*/ 32 h 66"/>
                </a:gdLst>
                <a:ahLst/>
                <a:cxnLst>
                  <a:cxn ang="0">
                    <a:pos x="T0" y="T1"/>
                  </a:cxn>
                  <a:cxn ang="0">
                    <a:pos x="T2" y="T3"/>
                  </a:cxn>
                  <a:cxn ang="0">
                    <a:pos x="T4" y="T5"/>
                  </a:cxn>
                  <a:cxn ang="0">
                    <a:pos x="T6" y="T7"/>
                  </a:cxn>
                  <a:cxn ang="0">
                    <a:pos x="T8" y="T9"/>
                  </a:cxn>
                </a:cxnLst>
                <a:rect l="0" t="0" r="r" b="b"/>
                <a:pathLst>
                  <a:path w="115" h="66">
                    <a:moveTo>
                      <a:pt x="115" y="32"/>
                    </a:moveTo>
                    <a:lnTo>
                      <a:pt x="57" y="66"/>
                    </a:lnTo>
                    <a:lnTo>
                      <a:pt x="0" y="32"/>
                    </a:lnTo>
                    <a:lnTo>
                      <a:pt x="57" y="0"/>
                    </a:lnTo>
                    <a:lnTo>
                      <a:pt x="115" y="32"/>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8" name="Freeform 174"/>
              <p:cNvSpPr/>
              <p:nvPr/>
            </p:nvSpPr>
            <p:spPr bwMode="auto">
              <a:xfrm>
                <a:off x="6317" y="3235"/>
                <a:ext cx="58" cy="42"/>
              </a:xfrm>
              <a:custGeom>
                <a:avLst/>
                <a:gdLst>
                  <a:gd name="T0" fmla="*/ 58 w 58"/>
                  <a:gd name="T1" fmla="*/ 0 h 42"/>
                  <a:gd name="T2" fmla="*/ 58 w 58"/>
                  <a:gd name="T3" fmla="*/ 9 h 42"/>
                  <a:gd name="T4" fmla="*/ 0 w 58"/>
                  <a:gd name="T5" fmla="*/ 42 h 42"/>
                  <a:gd name="T6" fmla="*/ 0 w 58"/>
                  <a:gd name="T7" fmla="*/ 34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4"/>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9" name="Freeform 175"/>
              <p:cNvSpPr/>
              <p:nvPr/>
            </p:nvSpPr>
            <p:spPr bwMode="auto">
              <a:xfrm>
                <a:off x="6260" y="3235"/>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0" name="Freeform 176"/>
              <p:cNvSpPr/>
              <p:nvPr/>
            </p:nvSpPr>
            <p:spPr bwMode="auto">
              <a:xfrm>
                <a:off x="6317" y="3235"/>
                <a:ext cx="115" cy="67"/>
              </a:xfrm>
              <a:custGeom>
                <a:avLst/>
                <a:gdLst>
                  <a:gd name="T0" fmla="*/ 115 w 115"/>
                  <a:gd name="T1" fmla="*/ 34 h 67"/>
                  <a:gd name="T2" fmla="*/ 58 w 115"/>
                  <a:gd name="T3" fmla="*/ 67 h 67"/>
                  <a:gd name="T4" fmla="*/ 0 w 115"/>
                  <a:gd name="T5" fmla="*/ 34 h 67"/>
                  <a:gd name="T6" fmla="*/ 58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8"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1" name="Freeform 177"/>
              <p:cNvSpPr/>
              <p:nvPr/>
            </p:nvSpPr>
            <p:spPr bwMode="auto">
              <a:xfrm>
                <a:off x="6375" y="3269"/>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2" name="Freeform 178"/>
              <p:cNvSpPr/>
              <p:nvPr/>
            </p:nvSpPr>
            <p:spPr bwMode="auto">
              <a:xfrm>
                <a:off x="6317" y="3269"/>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3" name="Freeform 179"/>
              <p:cNvSpPr/>
              <p:nvPr/>
            </p:nvSpPr>
            <p:spPr bwMode="auto">
              <a:xfrm>
                <a:off x="5445" y="2855"/>
                <a:ext cx="114" cy="66"/>
              </a:xfrm>
              <a:custGeom>
                <a:avLst/>
                <a:gdLst>
                  <a:gd name="T0" fmla="*/ 114 w 114"/>
                  <a:gd name="T1" fmla="*/ 33 h 66"/>
                  <a:gd name="T2" fmla="*/ 57 w 114"/>
                  <a:gd name="T3" fmla="*/ 66 h 66"/>
                  <a:gd name="T4" fmla="*/ 0 w 114"/>
                  <a:gd name="T5" fmla="*/ 33 h 66"/>
                  <a:gd name="T6" fmla="*/ 57 w 114"/>
                  <a:gd name="T7" fmla="*/ 0 h 66"/>
                  <a:gd name="T8" fmla="*/ 114 w 114"/>
                  <a:gd name="T9" fmla="*/ 33 h 66"/>
                </a:gdLst>
                <a:ahLst/>
                <a:cxnLst>
                  <a:cxn ang="0">
                    <a:pos x="T0" y="T1"/>
                  </a:cxn>
                  <a:cxn ang="0">
                    <a:pos x="T2" y="T3"/>
                  </a:cxn>
                  <a:cxn ang="0">
                    <a:pos x="T4" y="T5"/>
                  </a:cxn>
                  <a:cxn ang="0">
                    <a:pos x="T6" y="T7"/>
                  </a:cxn>
                  <a:cxn ang="0">
                    <a:pos x="T8" y="T9"/>
                  </a:cxn>
                </a:cxnLst>
                <a:rect l="0" t="0" r="r" b="b"/>
                <a:pathLst>
                  <a:path w="114" h="66">
                    <a:moveTo>
                      <a:pt x="114" y="33"/>
                    </a:moveTo>
                    <a:lnTo>
                      <a:pt x="57" y="66"/>
                    </a:lnTo>
                    <a:lnTo>
                      <a:pt x="0" y="33"/>
                    </a:lnTo>
                    <a:lnTo>
                      <a:pt x="57" y="0"/>
                    </a:lnTo>
                    <a:lnTo>
                      <a:pt x="114"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4" name="Freeform 180"/>
              <p:cNvSpPr/>
              <p:nvPr/>
            </p:nvSpPr>
            <p:spPr bwMode="auto">
              <a:xfrm>
                <a:off x="5502" y="2888"/>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5" name="Freeform 181"/>
              <p:cNvSpPr/>
              <p:nvPr/>
            </p:nvSpPr>
            <p:spPr bwMode="auto">
              <a:xfrm>
                <a:off x="5445" y="2888"/>
                <a:ext cx="57" cy="42"/>
              </a:xfrm>
              <a:custGeom>
                <a:avLst/>
                <a:gdLst>
                  <a:gd name="T0" fmla="*/ 57 w 57"/>
                  <a:gd name="T1" fmla="*/ 33 h 42"/>
                  <a:gd name="T2" fmla="*/ 57 w 57"/>
                  <a:gd name="T3" fmla="*/ 42 h 42"/>
                  <a:gd name="T4" fmla="*/ 0 w 57"/>
                  <a:gd name="T5" fmla="*/ 8 h 42"/>
                  <a:gd name="T6" fmla="*/ 0 w 57"/>
                  <a:gd name="T7" fmla="*/ 0 h 42"/>
                  <a:gd name="T8" fmla="*/ 57 w 57"/>
                  <a:gd name="T9" fmla="*/ 33 h 42"/>
                </a:gdLst>
                <a:ahLst/>
                <a:cxnLst>
                  <a:cxn ang="0">
                    <a:pos x="T0" y="T1"/>
                  </a:cxn>
                  <a:cxn ang="0">
                    <a:pos x="T2" y="T3"/>
                  </a:cxn>
                  <a:cxn ang="0">
                    <a:pos x="T4" y="T5"/>
                  </a:cxn>
                  <a:cxn ang="0">
                    <a:pos x="T6" y="T7"/>
                  </a:cxn>
                  <a:cxn ang="0">
                    <a:pos x="T8" y="T9"/>
                  </a:cxn>
                </a:cxnLst>
                <a:rect l="0" t="0" r="r" b="b"/>
                <a:pathLst>
                  <a:path w="57" h="42">
                    <a:moveTo>
                      <a:pt x="57" y="33"/>
                    </a:moveTo>
                    <a:lnTo>
                      <a:pt x="57" y="42"/>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6" name="Freeform 182"/>
              <p:cNvSpPr/>
              <p:nvPr/>
            </p:nvSpPr>
            <p:spPr bwMode="auto">
              <a:xfrm>
                <a:off x="5358" y="2804"/>
                <a:ext cx="115" cy="67"/>
              </a:xfrm>
              <a:custGeom>
                <a:avLst/>
                <a:gdLst>
                  <a:gd name="T0" fmla="*/ 115 w 115"/>
                  <a:gd name="T1" fmla="*/ 34 h 67"/>
                  <a:gd name="T2" fmla="*/ 58 w 115"/>
                  <a:gd name="T3" fmla="*/ 67 h 67"/>
                  <a:gd name="T4" fmla="*/ 0 w 115"/>
                  <a:gd name="T5" fmla="*/ 34 h 67"/>
                  <a:gd name="T6" fmla="*/ 58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8"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7" name="Freeform 183"/>
              <p:cNvSpPr/>
              <p:nvPr/>
            </p:nvSpPr>
            <p:spPr bwMode="auto">
              <a:xfrm>
                <a:off x="5416" y="2838"/>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8" name="Freeform 184"/>
              <p:cNvSpPr/>
              <p:nvPr/>
            </p:nvSpPr>
            <p:spPr bwMode="auto">
              <a:xfrm>
                <a:off x="5358" y="2838"/>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9" name="Freeform 185"/>
              <p:cNvSpPr/>
              <p:nvPr/>
            </p:nvSpPr>
            <p:spPr bwMode="auto">
              <a:xfrm>
                <a:off x="5645" y="2972"/>
                <a:ext cx="116" cy="66"/>
              </a:xfrm>
              <a:custGeom>
                <a:avLst/>
                <a:gdLst>
                  <a:gd name="T0" fmla="*/ 116 w 116"/>
                  <a:gd name="T1" fmla="*/ 33 h 66"/>
                  <a:gd name="T2" fmla="*/ 59 w 116"/>
                  <a:gd name="T3" fmla="*/ 66 h 66"/>
                  <a:gd name="T4" fmla="*/ 0 w 116"/>
                  <a:gd name="T5" fmla="*/ 33 h 66"/>
                  <a:gd name="T6" fmla="*/ 58 w 116"/>
                  <a:gd name="T7" fmla="*/ 0 h 66"/>
                  <a:gd name="T8" fmla="*/ 116 w 116"/>
                  <a:gd name="T9" fmla="*/ 33 h 66"/>
                </a:gdLst>
                <a:ahLst/>
                <a:cxnLst>
                  <a:cxn ang="0">
                    <a:pos x="T0" y="T1"/>
                  </a:cxn>
                  <a:cxn ang="0">
                    <a:pos x="T2" y="T3"/>
                  </a:cxn>
                  <a:cxn ang="0">
                    <a:pos x="T4" y="T5"/>
                  </a:cxn>
                  <a:cxn ang="0">
                    <a:pos x="T6" y="T7"/>
                  </a:cxn>
                  <a:cxn ang="0">
                    <a:pos x="T8" y="T9"/>
                  </a:cxn>
                </a:cxnLst>
                <a:rect l="0" t="0" r="r" b="b"/>
                <a:pathLst>
                  <a:path w="116" h="66">
                    <a:moveTo>
                      <a:pt x="116" y="33"/>
                    </a:moveTo>
                    <a:lnTo>
                      <a:pt x="59" y="66"/>
                    </a:lnTo>
                    <a:lnTo>
                      <a:pt x="0" y="33"/>
                    </a:lnTo>
                    <a:lnTo>
                      <a:pt x="58" y="0"/>
                    </a:lnTo>
                    <a:lnTo>
                      <a:pt x="116"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0" name="Freeform 186"/>
              <p:cNvSpPr/>
              <p:nvPr/>
            </p:nvSpPr>
            <p:spPr bwMode="auto">
              <a:xfrm>
                <a:off x="5704" y="3005"/>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1" name="Freeform 187"/>
              <p:cNvSpPr/>
              <p:nvPr/>
            </p:nvSpPr>
            <p:spPr bwMode="auto">
              <a:xfrm>
                <a:off x="5645" y="3005"/>
                <a:ext cx="59" cy="41"/>
              </a:xfrm>
              <a:custGeom>
                <a:avLst/>
                <a:gdLst>
                  <a:gd name="T0" fmla="*/ 59 w 59"/>
                  <a:gd name="T1" fmla="*/ 33 h 41"/>
                  <a:gd name="T2" fmla="*/ 59 w 59"/>
                  <a:gd name="T3" fmla="*/ 41 h 41"/>
                  <a:gd name="T4" fmla="*/ 0 w 59"/>
                  <a:gd name="T5" fmla="*/ 8 h 41"/>
                  <a:gd name="T6" fmla="*/ 0 w 59"/>
                  <a:gd name="T7" fmla="*/ 0 h 41"/>
                  <a:gd name="T8" fmla="*/ 59 w 59"/>
                  <a:gd name="T9" fmla="*/ 33 h 41"/>
                </a:gdLst>
                <a:ahLst/>
                <a:cxnLst>
                  <a:cxn ang="0">
                    <a:pos x="T0" y="T1"/>
                  </a:cxn>
                  <a:cxn ang="0">
                    <a:pos x="T2" y="T3"/>
                  </a:cxn>
                  <a:cxn ang="0">
                    <a:pos x="T4" y="T5"/>
                  </a:cxn>
                  <a:cxn ang="0">
                    <a:pos x="T6" y="T7"/>
                  </a:cxn>
                  <a:cxn ang="0">
                    <a:pos x="T8" y="T9"/>
                  </a:cxn>
                </a:cxnLst>
                <a:rect l="0" t="0" r="r" b="b"/>
                <a:pathLst>
                  <a:path w="59" h="41">
                    <a:moveTo>
                      <a:pt x="59" y="33"/>
                    </a:moveTo>
                    <a:lnTo>
                      <a:pt x="59" y="41"/>
                    </a:lnTo>
                    <a:lnTo>
                      <a:pt x="0" y="8"/>
                    </a:lnTo>
                    <a:lnTo>
                      <a:pt x="0" y="0"/>
                    </a:lnTo>
                    <a:lnTo>
                      <a:pt x="59"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2" name="Freeform 188"/>
              <p:cNvSpPr/>
              <p:nvPr/>
            </p:nvSpPr>
            <p:spPr bwMode="auto">
              <a:xfrm>
                <a:off x="5938" y="3142"/>
                <a:ext cx="115" cy="66"/>
              </a:xfrm>
              <a:custGeom>
                <a:avLst/>
                <a:gdLst>
                  <a:gd name="T0" fmla="*/ 115 w 115"/>
                  <a:gd name="T1" fmla="*/ 33 h 66"/>
                  <a:gd name="T2" fmla="*/ 58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3" name="Freeform 189"/>
              <p:cNvSpPr/>
              <p:nvPr/>
            </p:nvSpPr>
            <p:spPr bwMode="auto">
              <a:xfrm>
                <a:off x="5996" y="3175"/>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4" name="Freeform 190"/>
              <p:cNvSpPr/>
              <p:nvPr/>
            </p:nvSpPr>
            <p:spPr bwMode="auto">
              <a:xfrm>
                <a:off x="5938" y="3175"/>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5" name="Freeform 191"/>
              <p:cNvSpPr/>
              <p:nvPr/>
            </p:nvSpPr>
            <p:spPr bwMode="auto">
              <a:xfrm>
                <a:off x="6024" y="3192"/>
                <a:ext cx="115" cy="65"/>
              </a:xfrm>
              <a:custGeom>
                <a:avLst/>
                <a:gdLst>
                  <a:gd name="T0" fmla="*/ 115 w 115"/>
                  <a:gd name="T1" fmla="*/ 32 h 65"/>
                  <a:gd name="T2" fmla="*/ 58 w 115"/>
                  <a:gd name="T3" fmla="*/ 65 h 65"/>
                  <a:gd name="T4" fmla="*/ 0 w 115"/>
                  <a:gd name="T5" fmla="*/ 32 h 65"/>
                  <a:gd name="T6" fmla="*/ 58 w 115"/>
                  <a:gd name="T7" fmla="*/ 0 h 65"/>
                  <a:gd name="T8" fmla="*/ 115 w 115"/>
                  <a:gd name="T9" fmla="*/ 32 h 65"/>
                </a:gdLst>
                <a:ahLst/>
                <a:cxnLst>
                  <a:cxn ang="0">
                    <a:pos x="T0" y="T1"/>
                  </a:cxn>
                  <a:cxn ang="0">
                    <a:pos x="T2" y="T3"/>
                  </a:cxn>
                  <a:cxn ang="0">
                    <a:pos x="T4" y="T5"/>
                  </a:cxn>
                  <a:cxn ang="0">
                    <a:pos x="T6" y="T7"/>
                  </a:cxn>
                  <a:cxn ang="0">
                    <a:pos x="T8" y="T9"/>
                  </a:cxn>
                </a:cxnLst>
                <a:rect l="0" t="0" r="r" b="b"/>
                <a:pathLst>
                  <a:path w="115" h="65">
                    <a:moveTo>
                      <a:pt x="115" y="32"/>
                    </a:moveTo>
                    <a:lnTo>
                      <a:pt x="58" y="65"/>
                    </a:lnTo>
                    <a:lnTo>
                      <a:pt x="0" y="32"/>
                    </a:lnTo>
                    <a:lnTo>
                      <a:pt x="58" y="0"/>
                    </a:lnTo>
                    <a:lnTo>
                      <a:pt x="115" y="32"/>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6" name="Freeform 192"/>
              <p:cNvSpPr/>
              <p:nvPr/>
            </p:nvSpPr>
            <p:spPr bwMode="auto">
              <a:xfrm>
                <a:off x="6082" y="3224"/>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7" name="Freeform 193"/>
              <p:cNvSpPr/>
              <p:nvPr/>
            </p:nvSpPr>
            <p:spPr bwMode="auto">
              <a:xfrm>
                <a:off x="6024" y="3224"/>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8" name="Freeform 194"/>
              <p:cNvSpPr/>
              <p:nvPr/>
            </p:nvSpPr>
            <p:spPr bwMode="auto">
              <a:xfrm>
                <a:off x="6113" y="3257"/>
                <a:ext cx="74" cy="43"/>
              </a:xfrm>
              <a:custGeom>
                <a:avLst/>
                <a:gdLst>
                  <a:gd name="T0" fmla="*/ 74 w 74"/>
                  <a:gd name="T1" fmla="*/ 21 h 43"/>
                  <a:gd name="T2" fmla="*/ 37 w 74"/>
                  <a:gd name="T3" fmla="*/ 43 h 43"/>
                  <a:gd name="T4" fmla="*/ 0 w 74"/>
                  <a:gd name="T5" fmla="*/ 21 h 43"/>
                  <a:gd name="T6" fmla="*/ 37 w 74"/>
                  <a:gd name="T7" fmla="*/ 0 h 43"/>
                  <a:gd name="T8" fmla="*/ 74 w 74"/>
                  <a:gd name="T9" fmla="*/ 21 h 43"/>
                </a:gdLst>
                <a:ahLst/>
                <a:cxnLst>
                  <a:cxn ang="0">
                    <a:pos x="T0" y="T1"/>
                  </a:cxn>
                  <a:cxn ang="0">
                    <a:pos x="T2" y="T3"/>
                  </a:cxn>
                  <a:cxn ang="0">
                    <a:pos x="T4" y="T5"/>
                  </a:cxn>
                  <a:cxn ang="0">
                    <a:pos x="T6" y="T7"/>
                  </a:cxn>
                  <a:cxn ang="0">
                    <a:pos x="T8" y="T9"/>
                  </a:cxn>
                </a:cxnLst>
                <a:rect l="0" t="0" r="r" b="b"/>
                <a:pathLst>
                  <a:path w="74" h="43">
                    <a:moveTo>
                      <a:pt x="74" y="21"/>
                    </a:moveTo>
                    <a:lnTo>
                      <a:pt x="37" y="43"/>
                    </a:lnTo>
                    <a:lnTo>
                      <a:pt x="0" y="21"/>
                    </a:lnTo>
                    <a:lnTo>
                      <a:pt x="37" y="0"/>
                    </a:lnTo>
                    <a:lnTo>
                      <a:pt x="74" y="21"/>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9" name="Freeform 195"/>
              <p:cNvSpPr/>
              <p:nvPr/>
            </p:nvSpPr>
            <p:spPr bwMode="auto">
              <a:xfrm>
                <a:off x="6150" y="3278"/>
                <a:ext cx="37" cy="27"/>
              </a:xfrm>
              <a:custGeom>
                <a:avLst/>
                <a:gdLst>
                  <a:gd name="T0" fmla="*/ 37 w 37"/>
                  <a:gd name="T1" fmla="*/ 0 h 27"/>
                  <a:gd name="T2" fmla="*/ 37 w 37"/>
                  <a:gd name="T3" fmla="*/ 6 h 27"/>
                  <a:gd name="T4" fmla="*/ 0 w 37"/>
                  <a:gd name="T5" fmla="*/ 27 h 27"/>
                  <a:gd name="T6" fmla="*/ 0 w 37"/>
                  <a:gd name="T7" fmla="*/ 22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lnTo>
                      <a:pt x="37" y="6"/>
                    </a:lnTo>
                    <a:lnTo>
                      <a:pt x="0" y="27"/>
                    </a:lnTo>
                    <a:lnTo>
                      <a:pt x="0" y="22"/>
                    </a:lnTo>
                    <a:lnTo>
                      <a:pt x="3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0" name="Freeform 196"/>
              <p:cNvSpPr/>
              <p:nvPr/>
            </p:nvSpPr>
            <p:spPr bwMode="auto">
              <a:xfrm>
                <a:off x="6113" y="3278"/>
                <a:ext cx="37" cy="27"/>
              </a:xfrm>
              <a:custGeom>
                <a:avLst/>
                <a:gdLst>
                  <a:gd name="T0" fmla="*/ 37 w 37"/>
                  <a:gd name="T1" fmla="*/ 22 h 27"/>
                  <a:gd name="T2" fmla="*/ 37 w 37"/>
                  <a:gd name="T3" fmla="*/ 27 h 27"/>
                  <a:gd name="T4" fmla="*/ 0 w 37"/>
                  <a:gd name="T5" fmla="*/ 6 h 27"/>
                  <a:gd name="T6" fmla="*/ 0 w 37"/>
                  <a:gd name="T7" fmla="*/ 0 h 27"/>
                  <a:gd name="T8" fmla="*/ 37 w 37"/>
                  <a:gd name="T9" fmla="*/ 22 h 27"/>
                </a:gdLst>
                <a:ahLst/>
                <a:cxnLst>
                  <a:cxn ang="0">
                    <a:pos x="T0" y="T1"/>
                  </a:cxn>
                  <a:cxn ang="0">
                    <a:pos x="T2" y="T3"/>
                  </a:cxn>
                  <a:cxn ang="0">
                    <a:pos x="T4" y="T5"/>
                  </a:cxn>
                  <a:cxn ang="0">
                    <a:pos x="T6" y="T7"/>
                  </a:cxn>
                  <a:cxn ang="0">
                    <a:pos x="T8" y="T9"/>
                  </a:cxn>
                </a:cxnLst>
                <a:rect l="0" t="0" r="r" b="b"/>
                <a:pathLst>
                  <a:path w="37" h="27">
                    <a:moveTo>
                      <a:pt x="37" y="22"/>
                    </a:moveTo>
                    <a:lnTo>
                      <a:pt x="37" y="27"/>
                    </a:lnTo>
                    <a:lnTo>
                      <a:pt x="0" y="6"/>
                    </a:lnTo>
                    <a:lnTo>
                      <a:pt x="0" y="0"/>
                    </a:lnTo>
                    <a:lnTo>
                      <a:pt x="37" y="22"/>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1" name="Freeform 197"/>
              <p:cNvSpPr/>
              <p:nvPr/>
            </p:nvSpPr>
            <p:spPr bwMode="auto">
              <a:xfrm>
                <a:off x="6172" y="3291"/>
                <a:ext cx="74" cy="43"/>
              </a:xfrm>
              <a:custGeom>
                <a:avLst/>
                <a:gdLst>
                  <a:gd name="T0" fmla="*/ 74 w 74"/>
                  <a:gd name="T1" fmla="*/ 22 h 43"/>
                  <a:gd name="T2" fmla="*/ 38 w 74"/>
                  <a:gd name="T3" fmla="*/ 43 h 43"/>
                  <a:gd name="T4" fmla="*/ 0 w 74"/>
                  <a:gd name="T5" fmla="*/ 22 h 43"/>
                  <a:gd name="T6" fmla="*/ 37 w 74"/>
                  <a:gd name="T7" fmla="*/ 0 h 43"/>
                  <a:gd name="T8" fmla="*/ 74 w 74"/>
                  <a:gd name="T9" fmla="*/ 22 h 43"/>
                </a:gdLst>
                <a:ahLst/>
                <a:cxnLst>
                  <a:cxn ang="0">
                    <a:pos x="T0" y="T1"/>
                  </a:cxn>
                  <a:cxn ang="0">
                    <a:pos x="T2" y="T3"/>
                  </a:cxn>
                  <a:cxn ang="0">
                    <a:pos x="T4" y="T5"/>
                  </a:cxn>
                  <a:cxn ang="0">
                    <a:pos x="T6" y="T7"/>
                  </a:cxn>
                  <a:cxn ang="0">
                    <a:pos x="T8" y="T9"/>
                  </a:cxn>
                </a:cxnLst>
                <a:rect l="0" t="0" r="r" b="b"/>
                <a:pathLst>
                  <a:path w="74" h="43">
                    <a:moveTo>
                      <a:pt x="74" y="22"/>
                    </a:moveTo>
                    <a:lnTo>
                      <a:pt x="38" y="43"/>
                    </a:lnTo>
                    <a:lnTo>
                      <a:pt x="0" y="22"/>
                    </a:lnTo>
                    <a:lnTo>
                      <a:pt x="37" y="0"/>
                    </a:lnTo>
                    <a:lnTo>
                      <a:pt x="74" y="22"/>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2" name="Freeform 198"/>
              <p:cNvSpPr/>
              <p:nvPr/>
            </p:nvSpPr>
            <p:spPr bwMode="auto">
              <a:xfrm>
                <a:off x="6209" y="3313"/>
                <a:ext cx="37" cy="27"/>
              </a:xfrm>
              <a:custGeom>
                <a:avLst/>
                <a:gdLst>
                  <a:gd name="T0" fmla="*/ 37 w 37"/>
                  <a:gd name="T1" fmla="*/ 0 h 27"/>
                  <a:gd name="T2" fmla="*/ 37 w 37"/>
                  <a:gd name="T3" fmla="*/ 5 h 27"/>
                  <a:gd name="T4" fmla="*/ 0 w 37"/>
                  <a:gd name="T5" fmla="*/ 27 h 27"/>
                  <a:gd name="T6" fmla="*/ 1 w 37"/>
                  <a:gd name="T7" fmla="*/ 21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lnTo>
                      <a:pt x="37" y="5"/>
                    </a:lnTo>
                    <a:lnTo>
                      <a:pt x="0" y="27"/>
                    </a:lnTo>
                    <a:lnTo>
                      <a:pt x="1" y="21"/>
                    </a:lnTo>
                    <a:lnTo>
                      <a:pt x="3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3" name="Freeform 199"/>
              <p:cNvSpPr/>
              <p:nvPr/>
            </p:nvSpPr>
            <p:spPr bwMode="auto">
              <a:xfrm>
                <a:off x="6172" y="3313"/>
                <a:ext cx="38" cy="27"/>
              </a:xfrm>
              <a:custGeom>
                <a:avLst/>
                <a:gdLst>
                  <a:gd name="T0" fmla="*/ 38 w 38"/>
                  <a:gd name="T1" fmla="*/ 21 h 27"/>
                  <a:gd name="T2" fmla="*/ 37 w 38"/>
                  <a:gd name="T3" fmla="*/ 27 h 27"/>
                  <a:gd name="T4" fmla="*/ 0 w 38"/>
                  <a:gd name="T5" fmla="*/ 5 h 27"/>
                  <a:gd name="T6" fmla="*/ 0 w 38"/>
                  <a:gd name="T7" fmla="*/ 0 h 27"/>
                  <a:gd name="T8" fmla="*/ 38 w 38"/>
                  <a:gd name="T9" fmla="*/ 21 h 27"/>
                </a:gdLst>
                <a:ahLst/>
                <a:cxnLst>
                  <a:cxn ang="0">
                    <a:pos x="T0" y="T1"/>
                  </a:cxn>
                  <a:cxn ang="0">
                    <a:pos x="T2" y="T3"/>
                  </a:cxn>
                  <a:cxn ang="0">
                    <a:pos x="T4" y="T5"/>
                  </a:cxn>
                  <a:cxn ang="0">
                    <a:pos x="T6" y="T7"/>
                  </a:cxn>
                  <a:cxn ang="0">
                    <a:pos x="T8" y="T9"/>
                  </a:cxn>
                </a:cxnLst>
                <a:rect l="0" t="0" r="r" b="b"/>
                <a:pathLst>
                  <a:path w="38" h="27">
                    <a:moveTo>
                      <a:pt x="38" y="21"/>
                    </a:moveTo>
                    <a:lnTo>
                      <a:pt x="37" y="27"/>
                    </a:lnTo>
                    <a:lnTo>
                      <a:pt x="0" y="5"/>
                    </a:lnTo>
                    <a:lnTo>
                      <a:pt x="0" y="0"/>
                    </a:lnTo>
                    <a:lnTo>
                      <a:pt x="38" y="21"/>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4" name="Freeform 200"/>
              <p:cNvSpPr/>
              <p:nvPr/>
            </p:nvSpPr>
            <p:spPr bwMode="auto">
              <a:xfrm>
                <a:off x="6221" y="3263"/>
                <a:ext cx="75" cy="43"/>
              </a:xfrm>
              <a:custGeom>
                <a:avLst/>
                <a:gdLst>
                  <a:gd name="T0" fmla="*/ 75 w 75"/>
                  <a:gd name="T1" fmla="*/ 21 h 43"/>
                  <a:gd name="T2" fmla="*/ 38 w 75"/>
                  <a:gd name="T3" fmla="*/ 43 h 43"/>
                  <a:gd name="T4" fmla="*/ 0 w 75"/>
                  <a:gd name="T5" fmla="*/ 21 h 43"/>
                  <a:gd name="T6" fmla="*/ 37 w 75"/>
                  <a:gd name="T7" fmla="*/ 0 h 43"/>
                  <a:gd name="T8" fmla="*/ 75 w 75"/>
                  <a:gd name="T9" fmla="*/ 21 h 43"/>
                </a:gdLst>
                <a:ahLst/>
                <a:cxnLst>
                  <a:cxn ang="0">
                    <a:pos x="T0" y="T1"/>
                  </a:cxn>
                  <a:cxn ang="0">
                    <a:pos x="T2" y="T3"/>
                  </a:cxn>
                  <a:cxn ang="0">
                    <a:pos x="T4" y="T5"/>
                  </a:cxn>
                  <a:cxn ang="0">
                    <a:pos x="T6" y="T7"/>
                  </a:cxn>
                  <a:cxn ang="0">
                    <a:pos x="T8" y="T9"/>
                  </a:cxn>
                </a:cxnLst>
                <a:rect l="0" t="0" r="r" b="b"/>
                <a:pathLst>
                  <a:path w="75" h="43">
                    <a:moveTo>
                      <a:pt x="75" y="21"/>
                    </a:moveTo>
                    <a:lnTo>
                      <a:pt x="38" y="43"/>
                    </a:lnTo>
                    <a:lnTo>
                      <a:pt x="0" y="21"/>
                    </a:lnTo>
                    <a:lnTo>
                      <a:pt x="37" y="0"/>
                    </a:lnTo>
                    <a:lnTo>
                      <a:pt x="75" y="21"/>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5" name="Freeform 201"/>
              <p:cNvSpPr/>
              <p:nvPr/>
            </p:nvSpPr>
            <p:spPr bwMode="auto">
              <a:xfrm>
                <a:off x="6259" y="3284"/>
                <a:ext cx="37" cy="27"/>
              </a:xfrm>
              <a:custGeom>
                <a:avLst/>
                <a:gdLst>
                  <a:gd name="T0" fmla="*/ 37 w 37"/>
                  <a:gd name="T1" fmla="*/ 0 h 27"/>
                  <a:gd name="T2" fmla="*/ 37 w 37"/>
                  <a:gd name="T3" fmla="*/ 6 h 27"/>
                  <a:gd name="T4" fmla="*/ 0 w 37"/>
                  <a:gd name="T5" fmla="*/ 27 h 27"/>
                  <a:gd name="T6" fmla="*/ 0 w 37"/>
                  <a:gd name="T7" fmla="*/ 22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lnTo>
                      <a:pt x="37" y="6"/>
                    </a:lnTo>
                    <a:lnTo>
                      <a:pt x="0" y="27"/>
                    </a:lnTo>
                    <a:lnTo>
                      <a:pt x="0" y="22"/>
                    </a:lnTo>
                    <a:lnTo>
                      <a:pt x="3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6" name="Freeform 202"/>
              <p:cNvSpPr/>
              <p:nvPr/>
            </p:nvSpPr>
            <p:spPr bwMode="auto">
              <a:xfrm>
                <a:off x="6221" y="3284"/>
                <a:ext cx="38" cy="27"/>
              </a:xfrm>
              <a:custGeom>
                <a:avLst/>
                <a:gdLst>
                  <a:gd name="T0" fmla="*/ 38 w 38"/>
                  <a:gd name="T1" fmla="*/ 22 h 27"/>
                  <a:gd name="T2" fmla="*/ 38 w 38"/>
                  <a:gd name="T3" fmla="*/ 27 h 27"/>
                  <a:gd name="T4" fmla="*/ 0 w 38"/>
                  <a:gd name="T5" fmla="*/ 6 h 27"/>
                  <a:gd name="T6" fmla="*/ 0 w 38"/>
                  <a:gd name="T7" fmla="*/ 0 h 27"/>
                  <a:gd name="T8" fmla="*/ 38 w 38"/>
                  <a:gd name="T9" fmla="*/ 22 h 27"/>
                </a:gdLst>
                <a:ahLst/>
                <a:cxnLst>
                  <a:cxn ang="0">
                    <a:pos x="T0" y="T1"/>
                  </a:cxn>
                  <a:cxn ang="0">
                    <a:pos x="T2" y="T3"/>
                  </a:cxn>
                  <a:cxn ang="0">
                    <a:pos x="T4" y="T5"/>
                  </a:cxn>
                  <a:cxn ang="0">
                    <a:pos x="T6" y="T7"/>
                  </a:cxn>
                  <a:cxn ang="0">
                    <a:pos x="T8" y="T9"/>
                  </a:cxn>
                </a:cxnLst>
                <a:rect l="0" t="0" r="r" b="b"/>
                <a:pathLst>
                  <a:path w="38" h="27">
                    <a:moveTo>
                      <a:pt x="38" y="22"/>
                    </a:moveTo>
                    <a:lnTo>
                      <a:pt x="38" y="27"/>
                    </a:lnTo>
                    <a:lnTo>
                      <a:pt x="0" y="6"/>
                    </a:lnTo>
                    <a:lnTo>
                      <a:pt x="0" y="0"/>
                    </a:lnTo>
                    <a:lnTo>
                      <a:pt x="38" y="22"/>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7" name="Freeform 203"/>
              <p:cNvSpPr/>
              <p:nvPr/>
            </p:nvSpPr>
            <p:spPr bwMode="auto">
              <a:xfrm>
                <a:off x="6231" y="3325"/>
                <a:ext cx="74" cy="43"/>
              </a:xfrm>
              <a:custGeom>
                <a:avLst/>
                <a:gdLst>
                  <a:gd name="T0" fmla="*/ 74 w 74"/>
                  <a:gd name="T1" fmla="*/ 22 h 43"/>
                  <a:gd name="T2" fmla="*/ 37 w 74"/>
                  <a:gd name="T3" fmla="*/ 43 h 43"/>
                  <a:gd name="T4" fmla="*/ 0 w 74"/>
                  <a:gd name="T5" fmla="*/ 22 h 43"/>
                  <a:gd name="T6" fmla="*/ 37 w 74"/>
                  <a:gd name="T7" fmla="*/ 0 h 43"/>
                  <a:gd name="T8" fmla="*/ 74 w 74"/>
                  <a:gd name="T9" fmla="*/ 22 h 43"/>
                </a:gdLst>
                <a:ahLst/>
                <a:cxnLst>
                  <a:cxn ang="0">
                    <a:pos x="T0" y="T1"/>
                  </a:cxn>
                  <a:cxn ang="0">
                    <a:pos x="T2" y="T3"/>
                  </a:cxn>
                  <a:cxn ang="0">
                    <a:pos x="T4" y="T5"/>
                  </a:cxn>
                  <a:cxn ang="0">
                    <a:pos x="T6" y="T7"/>
                  </a:cxn>
                  <a:cxn ang="0">
                    <a:pos x="T8" y="T9"/>
                  </a:cxn>
                </a:cxnLst>
                <a:rect l="0" t="0" r="r" b="b"/>
                <a:pathLst>
                  <a:path w="74" h="43">
                    <a:moveTo>
                      <a:pt x="74" y="22"/>
                    </a:moveTo>
                    <a:lnTo>
                      <a:pt x="37" y="43"/>
                    </a:lnTo>
                    <a:lnTo>
                      <a:pt x="0" y="22"/>
                    </a:lnTo>
                    <a:lnTo>
                      <a:pt x="37" y="0"/>
                    </a:lnTo>
                    <a:lnTo>
                      <a:pt x="74" y="22"/>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8" name="Freeform 204"/>
              <p:cNvSpPr/>
              <p:nvPr/>
            </p:nvSpPr>
            <p:spPr bwMode="auto">
              <a:xfrm>
                <a:off x="6268" y="3347"/>
                <a:ext cx="37" cy="27"/>
              </a:xfrm>
              <a:custGeom>
                <a:avLst/>
                <a:gdLst>
                  <a:gd name="T0" fmla="*/ 37 w 37"/>
                  <a:gd name="T1" fmla="*/ 0 h 27"/>
                  <a:gd name="T2" fmla="*/ 37 w 37"/>
                  <a:gd name="T3" fmla="*/ 5 h 27"/>
                  <a:gd name="T4" fmla="*/ 0 w 37"/>
                  <a:gd name="T5" fmla="*/ 27 h 27"/>
                  <a:gd name="T6" fmla="*/ 0 w 37"/>
                  <a:gd name="T7" fmla="*/ 21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lnTo>
                      <a:pt x="37" y="5"/>
                    </a:lnTo>
                    <a:lnTo>
                      <a:pt x="0" y="27"/>
                    </a:lnTo>
                    <a:lnTo>
                      <a:pt x="0" y="21"/>
                    </a:lnTo>
                    <a:lnTo>
                      <a:pt x="3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87" name="Group 406"/>
            <p:cNvGrpSpPr/>
            <p:nvPr/>
          </p:nvGrpSpPr>
          <p:grpSpPr bwMode="auto">
            <a:xfrm>
              <a:off x="9024938" y="2571750"/>
              <a:ext cx="2016125" cy="4100513"/>
              <a:chOff x="5533" y="1620"/>
              <a:chExt cx="1270" cy="2583"/>
            </a:xfrm>
          </p:grpSpPr>
          <p:sp>
            <p:nvSpPr>
              <p:cNvPr id="789" name="Freeform 206"/>
              <p:cNvSpPr/>
              <p:nvPr/>
            </p:nvSpPr>
            <p:spPr bwMode="auto">
              <a:xfrm>
                <a:off x="6231" y="3347"/>
                <a:ext cx="37" cy="27"/>
              </a:xfrm>
              <a:custGeom>
                <a:avLst/>
                <a:gdLst>
                  <a:gd name="T0" fmla="*/ 37 w 37"/>
                  <a:gd name="T1" fmla="*/ 21 h 27"/>
                  <a:gd name="T2" fmla="*/ 37 w 37"/>
                  <a:gd name="T3" fmla="*/ 27 h 27"/>
                  <a:gd name="T4" fmla="*/ 0 w 37"/>
                  <a:gd name="T5" fmla="*/ 5 h 27"/>
                  <a:gd name="T6" fmla="*/ 0 w 37"/>
                  <a:gd name="T7" fmla="*/ 0 h 27"/>
                  <a:gd name="T8" fmla="*/ 37 w 37"/>
                  <a:gd name="T9" fmla="*/ 21 h 27"/>
                </a:gdLst>
                <a:ahLst/>
                <a:cxnLst>
                  <a:cxn ang="0">
                    <a:pos x="T0" y="T1"/>
                  </a:cxn>
                  <a:cxn ang="0">
                    <a:pos x="T2" y="T3"/>
                  </a:cxn>
                  <a:cxn ang="0">
                    <a:pos x="T4" y="T5"/>
                  </a:cxn>
                  <a:cxn ang="0">
                    <a:pos x="T6" y="T7"/>
                  </a:cxn>
                  <a:cxn ang="0">
                    <a:pos x="T8" y="T9"/>
                  </a:cxn>
                </a:cxnLst>
                <a:rect l="0" t="0" r="r" b="b"/>
                <a:pathLst>
                  <a:path w="37" h="27">
                    <a:moveTo>
                      <a:pt x="37" y="21"/>
                    </a:moveTo>
                    <a:lnTo>
                      <a:pt x="37" y="27"/>
                    </a:lnTo>
                    <a:lnTo>
                      <a:pt x="0" y="5"/>
                    </a:lnTo>
                    <a:lnTo>
                      <a:pt x="0" y="0"/>
                    </a:lnTo>
                    <a:lnTo>
                      <a:pt x="37" y="21"/>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0" name="Freeform 207"/>
              <p:cNvSpPr/>
              <p:nvPr/>
            </p:nvSpPr>
            <p:spPr bwMode="auto">
              <a:xfrm>
                <a:off x="5533" y="2906"/>
                <a:ext cx="115" cy="67"/>
              </a:xfrm>
              <a:custGeom>
                <a:avLst/>
                <a:gdLst>
                  <a:gd name="T0" fmla="*/ 115 w 115"/>
                  <a:gd name="T1" fmla="*/ 34 h 67"/>
                  <a:gd name="T2" fmla="*/ 58 w 115"/>
                  <a:gd name="T3" fmla="*/ 67 h 67"/>
                  <a:gd name="T4" fmla="*/ 0 w 115"/>
                  <a:gd name="T5" fmla="*/ 34 h 67"/>
                  <a:gd name="T6" fmla="*/ 58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8"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1" name="Freeform 208"/>
              <p:cNvSpPr/>
              <p:nvPr/>
            </p:nvSpPr>
            <p:spPr bwMode="auto">
              <a:xfrm>
                <a:off x="5591" y="2940"/>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2" name="Freeform 209"/>
              <p:cNvSpPr/>
              <p:nvPr/>
            </p:nvSpPr>
            <p:spPr bwMode="auto">
              <a:xfrm>
                <a:off x="5533" y="2940"/>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3" name="Freeform 210"/>
              <p:cNvSpPr/>
              <p:nvPr/>
            </p:nvSpPr>
            <p:spPr bwMode="auto">
              <a:xfrm>
                <a:off x="5549" y="2915"/>
                <a:ext cx="114" cy="67"/>
              </a:xfrm>
              <a:custGeom>
                <a:avLst/>
                <a:gdLst>
                  <a:gd name="T0" fmla="*/ 114 w 114"/>
                  <a:gd name="T1" fmla="*/ 33 h 67"/>
                  <a:gd name="T2" fmla="*/ 57 w 114"/>
                  <a:gd name="T3" fmla="*/ 67 h 67"/>
                  <a:gd name="T4" fmla="*/ 0 w 114"/>
                  <a:gd name="T5" fmla="*/ 33 h 67"/>
                  <a:gd name="T6" fmla="*/ 57 w 114"/>
                  <a:gd name="T7" fmla="*/ 0 h 67"/>
                  <a:gd name="T8" fmla="*/ 114 w 114"/>
                  <a:gd name="T9" fmla="*/ 33 h 67"/>
                </a:gdLst>
                <a:ahLst/>
                <a:cxnLst>
                  <a:cxn ang="0">
                    <a:pos x="T0" y="T1"/>
                  </a:cxn>
                  <a:cxn ang="0">
                    <a:pos x="T2" y="T3"/>
                  </a:cxn>
                  <a:cxn ang="0">
                    <a:pos x="T4" y="T5"/>
                  </a:cxn>
                  <a:cxn ang="0">
                    <a:pos x="T6" y="T7"/>
                  </a:cxn>
                  <a:cxn ang="0">
                    <a:pos x="T8" y="T9"/>
                  </a:cxn>
                </a:cxnLst>
                <a:rect l="0" t="0" r="r" b="b"/>
                <a:pathLst>
                  <a:path w="114" h="67">
                    <a:moveTo>
                      <a:pt x="114" y="33"/>
                    </a:moveTo>
                    <a:lnTo>
                      <a:pt x="57" y="67"/>
                    </a:lnTo>
                    <a:lnTo>
                      <a:pt x="0" y="33"/>
                    </a:lnTo>
                    <a:lnTo>
                      <a:pt x="57" y="0"/>
                    </a:lnTo>
                    <a:lnTo>
                      <a:pt x="114"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4" name="Freeform 211"/>
              <p:cNvSpPr/>
              <p:nvPr/>
            </p:nvSpPr>
            <p:spPr bwMode="auto">
              <a:xfrm>
                <a:off x="5606" y="2948"/>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5" name="Freeform 212"/>
              <p:cNvSpPr/>
              <p:nvPr/>
            </p:nvSpPr>
            <p:spPr bwMode="auto">
              <a:xfrm>
                <a:off x="5548" y="2948"/>
                <a:ext cx="58" cy="42"/>
              </a:xfrm>
              <a:custGeom>
                <a:avLst/>
                <a:gdLst>
                  <a:gd name="T0" fmla="*/ 58 w 58"/>
                  <a:gd name="T1" fmla="*/ 34 h 42"/>
                  <a:gd name="T2" fmla="*/ 58 w 58"/>
                  <a:gd name="T3" fmla="*/ 42 h 42"/>
                  <a:gd name="T4" fmla="*/ 0 w 58"/>
                  <a:gd name="T5" fmla="*/ 9 h 42"/>
                  <a:gd name="T6" fmla="*/ 1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1"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6" name="Freeform 213"/>
              <p:cNvSpPr/>
              <p:nvPr/>
            </p:nvSpPr>
            <p:spPr bwMode="auto">
              <a:xfrm>
                <a:off x="5684" y="2993"/>
                <a:ext cx="115" cy="67"/>
              </a:xfrm>
              <a:custGeom>
                <a:avLst/>
                <a:gdLst>
                  <a:gd name="T0" fmla="*/ 115 w 115"/>
                  <a:gd name="T1" fmla="*/ 33 h 67"/>
                  <a:gd name="T2" fmla="*/ 57 w 115"/>
                  <a:gd name="T3" fmla="*/ 67 h 67"/>
                  <a:gd name="T4" fmla="*/ 0 w 115"/>
                  <a:gd name="T5" fmla="*/ 33 h 67"/>
                  <a:gd name="T6" fmla="*/ 57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7" y="67"/>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7" name="Freeform 214"/>
              <p:cNvSpPr/>
              <p:nvPr/>
            </p:nvSpPr>
            <p:spPr bwMode="auto">
              <a:xfrm>
                <a:off x="5741" y="3026"/>
                <a:ext cx="58" cy="42"/>
              </a:xfrm>
              <a:custGeom>
                <a:avLst/>
                <a:gdLst>
                  <a:gd name="T0" fmla="*/ 58 w 58"/>
                  <a:gd name="T1" fmla="*/ 0 h 42"/>
                  <a:gd name="T2" fmla="*/ 58 w 58"/>
                  <a:gd name="T3" fmla="*/ 9 h 42"/>
                  <a:gd name="T4" fmla="*/ 0 w 58"/>
                  <a:gd name="T5" fmla="*/ 42 h 42"/>
                  <a:gd name="T6" fmla="*/ 0 w 58"/>
                  <a:gd name="T7" fmla="*/ 34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4"/>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8" name="Freeform 215"/>
              <p:cNvSpPr/>
              <p:nvPr/>
            </p:nvSpPr>
            <p:spPr bwMode="auto">
              <a:xfrm>
                <a:off x="5684" y="3026"/>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9" name="Freeform 216"/>
              <p:cNvSpPr/>
              <p:nvPr/>
            </p:nvSpPr>
            <p:spPr bwMode="auto">
              <a:xfrm>
                <a:off x="5741" y="3027"/>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0" name="Freeform 217"/>
              <p:cNvSpPr/>
              <p:nvPr/>
            </p:nvSpPr>
            <p:spPr bwMode="auto">
              <a:xfrm>
                <a:off x="5799" y="3060"/>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1" name="Freeform 218"/>
              <p:cNvSpPr/>
              <p:nvPr/>
            </p:nvSpPr>
            <p:spPr bwMode="auto">
              <a:xfrm>
                <a:off x="5741" y="3060"/>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2" name="Freeform 219"/>
              <p:cNvSpPr/>
              <p:nvPr/>
            </p:nvSpPr>
            <p:spPr bwMode="auto">
              <a:xfrm>
                <a:off x="5796" y="3058"/>
                <a:ext cx="115" cy="67"/>
              </a:xfrm>
              <a:custGeom>
                <a:avLst/>
                <a:gdLst>
                  <a:gd name="T0" fmla="*/ 115 w 115"/>
                  <a:gd name="T1" fmla="*/ 33 h 67"/>
                  <a:gd name="T2" fmla="*/ 58 w 115"/>
                  <a:gd name="T3" fmla="*/ 67 h 67"/>
                  <a:gd name="T4" fmla="*/ 0 w 115"/>
                  <a:gd name="T5" fmla="*/ 33 h 67"/>
                  <a:gd name="T6" fmla="*/ 57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8" y="67"/>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3" name="Freeform 220"/>
              <p:cNvSpPr/>
              <p:nvPr/>
            </p:nvSpPr>
            <p:spPr bwMode="auto">
              <a:xfrm>
                <a:off x="5854" y="3091"/>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4" name="Freeform 221"/>
              <p:cNvSpPr/>
              <p:nvPr/>
            </p:nvSpPr>
            <p:spPr bwMode="auto">
              <a:xfrm>
                <a:off x="5796" y="3091"/>
                <a:ext cx="58" cy="42"/>
              </a:xfrm>
              <a:custGeom>
                <a:avLst/>
                <a:gdLst>
                  <a:gd name="T0" fmla="*/ 58 w 58"/>
                  <a:gd name="T1" fmla="*/ 34 h 42"/>
                  <a:gd name="T2" fmla="*/ 58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5" name="Freeform 222"/>
              <p:cNvSpPr/>
              <p:nvPr/>
            </p:nvSpPr>
            <p:spPr bwMode="auto">
              <a:xfrm>
                <a:off x="5854" y="3091"/>
                <a:ext cx="114" cy="67"/>
              </a:xfrm>
              <a:custGeom>
                <a:avLst/>
                <a:gdLst>
                  <a:gd name="T0" fmla="*/ 114 w 114"/>
                  <a:gd name="T1" fmla="*/ 34 h 67"/>
                  <a:gd name="T2" fmla="*/ 57 w 114"/>
                  <a:gd name="T3" fmla="*/ 67 h 67"/>
                  <a:gd name="T4" fmla="*/ 0 w 114"/>
                  <a:gd name="T5" fmla="*/ 34 h 67"/>
                  <a:gd name="T6" fmla="*/ 57 w 114"/>
                  <a:gd name="T7" fmla="*/ 0 h 67"/>
                  <a:gd name="T8" fmla="*/ 114 w 114"/>
                  <a:gd name="T9" fmla="*/ 34 h 67"/>
                </a:gdLst>
                <a:ahLst/>
                <a:cxnLst>
                  <a:cxn ang="0">
                    <a:pos x="T0" y="T1"/>
                  </a:cxn>
                  <a:cxn ang="0">
                    <a:pos x="T2" y="T3"/>
                  </a:cxn>
                  <a:cxn ang="0">
                    <a:pos x="T4" y="T5"/>
                  </a:cxn>
                  <a:cxn ang="0">
                    <a:pos x="T6" y="T7"/>
                  </a:cxn>
                  <a:cxn ang="0">
                    <a:pos x="T8" y="T9"/>
                  </a:cxn>
                </a:cxnLst>
                <a:rect l="0" t="0" r="r" b="b"/>
                <a:pathLst>
                  <a:path w="114" h="67">
                    <a:moveTo>
                      <a:pt x="114" y="34"/>
                    </a:moveTo>
                    <a:lnTo>
                      <a:pt x="57" y="67"/>
                    </a:lnTo>
                    <a:lnTo>
                      <a:pt x="0" y="34"/>
                    </a:lnTo>
                    <a:lnTo>
                      <a:pt x="57" y="0"/>
                    </a:lnTo>
                    <a:lnTo>
                      <a:pt x="114"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6" name="Freeform 223"/>
              <p:cNvSpPr/>
              <p:nvPr/>
            </p:nvSpPr>
            <p:spPr bwMode="auto">
              <a:xfrm>
                <a:off x="5911" y="3125"/>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7" name="Freeform 224"/>
              <p:cNvSpPr/>
              <p:nvPr/>
            </p:nvSpPr>
            <p:spPr bwMode="auto">
              <a:xfrm>
                <a:off x="5854" y="3125"/>
                <a:ext cx="57" cy="41"/>
              </a:xfrm>
              <a:custGeom>
                <a:avLst/>
                <a:gdLst>
                  <a:gd name="T0" fmla="*/ 57 w 57"/>
                  <a:gd name="T1" fmla="*/ 33 h 41"/>
                  <a:gd name="T2" fmla="*/ 57 w 57"/>
                  <a:gd name="T3" fmla="*/ 41 h 41"/>
                  <a:gd name="T4" fmla="*/ 0 w 57"/>
                  <a:gd name="T5" fmla="*/ 8 h 41"/>
                  <a:gd name="T6" fmla="*/ 0 w 57"/>
                  <a:gd name="T7" fmla="*/ 0 h 41"/>
                  <a:gd name="T8" fmla="*/ 57 w 57"/>
                  <a:gd name="T9" fmla="*/ 33 h 41"/>
                </a:gdLst>
                <a:ahLst/>
                <a:cxnLst>
                  <a:cxn ang="0">
                    <a:pos x="T0" y="T1"/>
                  </a:cxn>
                  <a:cxn ang="0">
                    <a:pos x="T2" y="T3"/>
                  </a:cxn>
                  <a:cxn ang="0">
                    <a:pos x="T4" y="T5"/>
                  </a:cxn>
                  <a:cxn ang="0">
                    <a:pos x="T6" y="T7"/>
                  </a:cxn>
                  <a:cxn ang="0">
                    <a:pos x="T8" y="T9"/>
                  </a:cxn>
                </a:cxnLst>
                <a:rect l="0" t="0" r="r" b="b"/>
                <a:pathLst>
                  <a:path w="57" h="41">
                    <a:moveTo>
                      <a:pt x="57" y="33"/>
                    </a:moveTo>
                    <a:lnTo>
                      <a:pt x="57" y="41"/>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8" name="Freeform 225"/>
              <p:cNvSpPr/>
              <p:nvPr/>
            </p:nvSpPr>
            <p:spPr bwMode="auto">
              <a:xfrm>
                <a:off x="5944" y="1660"/>
                <a:ext cx="19" cy="24"/>
              </a:xfrm>
              <a:custGeom>
                <a:avLst/>
                <a:gdLst>
                  <a:gd name="T0" fmla="*/ 10 w 19"/>
                  <a:gd name="T1" fmla="*/ 2 h 24"/>
                  <a:gd name="T2" fmla="*/ 18 w 19"/>
                  <a:gd name="T3" fmla="*/ 14 h 24"/>
                  <a:gd name="T4" fmla="*/ 12 w 19"/>
                  <a:gd name="T5" fmla="*/ 23 h 24"/>
                  <a:gd name="T6" fmla="*/ 10 w 19"/>
                  <a:gd name="T7" fmla="*/ 22 h 24"/>
                  <a:gd name="T8" fmla="*/ 2 w 19"/>
                  <a:gd name="T9" fmla="*/ 10 h 24"/>
                  <a:gd name="T10" fmla="*/ 7 w 19"/>
                  <a:gd name="T11" fmla="*/ 1 h 24"/>
                  <a:gd name="T12" fmla="*/ 10 w 19"/>
                  <a:gd name="T13" fmla="*/ 2 h 24"/>
                </a:gdLst>
                <a:ahLst/>
                <a:cxnLst>
                  <a:cxn ang="0">
                    <a:pos x="T0" y="T1"/>
                  </a:cxn>
                  <a:cxn ang="0">
                    <a:pos x="T2" y="T3"/>
                  </a:cxn>
                  <a:cxn ang="0">
                    <a:pos x="T4" y="T5"/>
                  </a:cxn>
                  <a:cxn ang="0">
                    <a:pos x="T6" y="T7"/>
                  </a:cxn>
                  <a:cxn ang="0">
                    <a:pos x="T8" y="T9"/>
                  </a:cxn>
                  <a:cxn ang="0">
                    <a:pos x="T10" y="T11"/>
                  </a:cxn>
                  <a:cxn ang="0">
                    <a:pos x="T12" y="T13"/>
                  </a:cxn>
                </a:cxnLst>
                <a:rect l="0" t="0" r="r" b="b"/>
                <a:pathLst>
                  <a:path w="19" h="24">
                    <a:moveTo>
                      <a:pt x="10" y="2"/>
                    </a:moveTo>
                    <a:cubicBezTo>
                      <a:pt x="13" y="4"/>
                      <a:pt x="17" y="9"/>
                      <a:pt x="18" y="14"/>
                    </a:cubicBezTo>
                    <a:cubicBezTo>
                      <a:pt x="19" y="20"/>
                      <a:pt x="17" y="24"/>
                      <a:pt x="12" y="23"/>
                    </a:cubicBezTo>
                    <a:cubicBezTo>
                      <a:pt x="11" y="23"/>
                      <a:pt x="11" y="23"/>
                      <a:pt x="10" y="22"/>
                    </a:cubicBezTo>
                    <a:cubicBezTo>
                      <a:pt x="6" y="20"/>
                      <a:pt x="3" y="15"/>
                      <a:pt x="2" y="10"/>
                    </a:cubicBezTo>
                    <a:cubicBezTo>
                      <a:pt x="0" y="4"/>
                      <a:pt x="3" y="0"/>
                      <a:pt x="7" y="1"/>
                    </a:cubicBezTo>
                    <a:cubicBezTo>
                      <a:pt x="8" y="1"/>
                      <a:pt x="9" y="2"/>
                      <a:pt x="10" y="2"/>
                    </a:cubicBezTo>
                    <a:close/>
                  </a:path>
                </a:pathLst>
              </a:custGeom>
              <a:solidFill>
                <a:srgbClr val="FF61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9" name="Freeform 226"/>
              <p:cNvSpPr/>
              <p:nvPr/>
            </p:nvSpPr>
            <p:spPr bwMode="auto">
              <a:xfrm>
                <a:off x="5975" y="1678"/>
                <a:ext cx="19" cy="24"/>
              </a:xfrm>
              <a:custGeom>
                <a:avLst/>
                <a:gdLst>
                  <a:gd name="T0" fmla="*/ 9 w 19"/>
                  <a:gd name="T1" fmla="*/ 2 h 24"/>
                  <a:gd name="T2" fmla="*/ 18 w 19"/>
                  <a:gd name="T3" fmla="*/ 14 h 24"/>
                  <a:gd name="T4" fmla="*/ 12 w 19"/>
                  <a:gd name="T5" fmla="*/ 23 h 24"/>
                  <a:gd name="T6" fmla="*/ 9 w 19"/>
                  <a:gd name="T7" fmla="*/ 22 h 24"/>
                  <a:gd name="T8" fmla="*/ 1 w 19"/>
                  <a:gd name="T9" fmla="*/ 11 h 24"/>
                  <a:gd name="T10" fmla="*/ 7 w 19"/>
                  <a:gd name="T11" fmla="*/ 1 h 24"/>
                  <a:gd name="T12" fmla="*/ 9 w 19"/>
                  <a:gd name="T13" fmla="*/ 2 h 24"/>
                </a:gdLst>
                <a:ahLst/>
                <a:cxnLst>
                  <a:cxn ang="0">
                    <a:pos x="T0" y="T1"/>
                  </a:cxn>
                  <a:cxn ang="0">
                    <a:pos x="T2" y="T3"/>
                  </a:cxn>
                  <a:cxn ang="0">
                    <a:pos x="T4" y="T5"/>
                  </a:cxn>
                  <a:cxn ang="0">
                    <a:pos x="T6" y="T7"/>
                  </a:cxn>
                  <a:cxn ang="0">
                    <a:pos x="T8" y="T9"/>
                  </a:cxn>
                  <a:cxn ang="0">
                    <a:pos x="T10" y="T11"/>
                  </a:cxn>
                  <a:cxn ang="0">
                    <a:pos x="T12" y="T13"/>
                  </a:cxn>
                </a:cxnLst>
                <a:rect l="0" t="0" r="r" b="b"/>
                <a:pathLst>
                  <a:path w="19" h="24">
                    <a:moveTo>
                      <a:pt x="9" y="2"/>
                    </a:moveTo>
                    <a:cubicBezTo>
                      <a:pt x="13" y="5"/>
                      <a:pt x="16" y="9"/>
                      <a:pt x="18" y="14"/>
                    </a:cubicBezTo>
                    <a:cubicBezTo>
                      <a:pt x="19" y="20"/>
                      <a:pt x="16" y="24"/>
                      <a:pt x="12" y="23"/>
                    </a:cubicBezTo>
                    <a:cubicBezTo>
                      <a:pt x="11" y="23"/>
                      <a:pt x="10" y="23"/>
                      <a:pt x="9" y="22"/>
                    </a:cubicBezTo>
                    <a:cubicBezTo>
                      <a:pt x="6" y="20"/>
                      <a:pt x="2" y="16"/>
                      <a:pt x="1" y="11"/>
                    </a:cubicBezTo>
                    <a:cubicBezTo>
                      <a:pt x="0" y="5"/>
                      <a:pt x="2" y="0"/>
                      <a:pt x="7" y="1"/>
                    </a:cubicBezTo>
                    <a:cubicBezTo>
                      <a:pt x="8" y="2"/>
                      <a:pt x="8" y="2"/>
                      <a:pt x="9" y="2"/>
                    </a:cubicBezTo>
                    <a:close/>
                  </a:path>
                </a:pathLst>
              </a:custGeom>
              <a:solidFill>
                <a:srgbClr val="FFC1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0" name="Freeform 227"/>
              <p:cNvSpPr/>
              <p:nvPr/>
            </p:nvSpPr>
            <p:spPr bwMode="auto">
              <a:xfrm>
                <a:off x="6005" y="1697"/>
                <a:ext cx="19" cy="24"/>
              </a:xfrm>
              <a:custGeom>
                <a:avLst/>
                <a:gdLst>
                  <a:gd name="T0" fmla="*/ 10 w 19"/>
                  <a:gd name="T1" fmla="*/ 2 h 24"/>
                  <a:gd name="T2" fmla="*/ 18 w 19"/>
                  <a:gd name="T3" fmla="*/ 14 h 24"/>
                  <a:gd name="T4" fmla="*/ 12 w 19"/>
                  <a:gd name="T5" fmla="*/ 23 h 24"/>
                  <a:gd name="T6" fmla="*/ 10 w 19"/>
                  <a:gd name="T7" fmla="*/ 22 h 24"/>
                  <a:gd name="T8" fmla="*/ 2 w 19"/>
                  <a:gd name="T9" fmla="*/ 10 h 24"/>
                  <a:gd name="T10" fmla="*/ 7 w 19"/>
                  <a:gd name="T11" fmla="*/ 1 h 24"/>
                  <a:gd name="T12" fmla="*/ 10 w 19"/>
                  <a:gd name="T13" fmla="*/ 2 h 24"/>
                </a:gdLst>
                <a:ahLst/>
                <a:cxnLst>
                  <a:cxn ang="0">
                    <a:pos x="T0" y="T1"/>
                  </a:cxn>
                  <a:cxn ang="0">
                    <a:pos x="T2" y="T3"/>
                  </a:cxn>
                  <a:cxn ang="0">
                    <a:pos x="T4" y="T5"/>
                  </a:cxn>
                  <a:cxn ang="0">
                    <a:pos x="T6" y="T7"/>
                  </a:cxn>
                  <a:cxn ang="0">
                    <a:pos x="T8" y="T9"/>
                  </a:cxn>
                  <a:cxn ang="0">
                    <a:pos x="T10" y="T11"/>
                  </a:cxn>
                  <a:cxn ang="0">
                    <a:pos x="T12" y="T13"/>
                  </a:cxn>
                </a:cxnLst>
                <a:rect l="0" t="0" r="r" b="b"/>
                <a:pathLst>
                  <a:path w="19" h="24">
                    <a:moveTo>
                      <a:pt x="10" y="2"/>
                    </a:moveTo>
                    <a:cubicBezTo>
                      <a:pt x="13" y="4"/>
                      <a:pt x="17" y="9"/>
                      <a:pt x="18" y="14"/>
                    </a:cubicBezTo>
                    <a:cubicBezTo>
                      <a:pt x="19" y="20"/>
                      <a:pt x="17" y="24"/>
                      <a:pt x="12" y="23"/>
                    </a:cubicBezTo>
                    <a:cubicBezTo>
                      <a:pt x="11" y="23"/>
                      <a:pt x="11" y="22"/>
                      <a:pt x="10" y="22"/>
                    </a:cubicBezTo>
                    <a:cubicBezTo>
                      <a:pt x="6" y="20"/>
                      <a:pt x="3" y="15"/>
                      <a:pt x="2" y="10"/>
                    </a:cubicBezTo>
                    <a:cubicBezTo>
                      <a:pt x="0" y="4"/>
                      <a:pt x="3" y="0"/>
                      <a:pt x="7" y="1"/>
                    </a:cubicBezTo>
                    <a:cubicBezTo>
                      <a:pt x="8" y="1"/>
                      <a:pt x="9" y="1"/>
                      <a:pt x="10" y="2"/>
                    </a:cubicBezTo>
                    <a:close/>
                  </a:path>
                </a:pathLst>
              </a:custGeom>
              <a:solidFill>
                <a:srgbClr val="28CA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1" name="Freeform 228"/>
              <p:cNvSpPr/>
              <p:nvPr/>
            </p:nvSpPr>
            <p:spPr bwMode="auto">
              <a:xfrm>
                <a:off x="5706" y="1620"/>
                <a:ext cx="1097" cy="1487"/>
              </a:xfrm>
              <a:custGeom>
                <a:avLst/>
                <a:gdLst>
                  <a:gd name="T0" fmla="*/ 3 w 1097"/>
                  <a:gd name="T1" fmla="*/ 42 h 1489"/>
                  <a:gd name="T2" fmla="*/ 0 w 1097"/>
                  <a:gd name="T3" fmla="*/ 850 h 1489"/>
                  <a:gd name="T4" fmla="*/ 17 w 1097"/>
                  <a:gd name="T5" fmla="*/ 879 h 1489"/>
                  <a:gd name="T6" fmla="*/ 1045 w 1097"/>
                  <a:gd name="T7" fmla="*/ 1476 h 1489"/>
                  <a:gd name="T8" fmla="*/ 1095 w 1097"/>
                  <a:gd name="T9" fmla="*/ 1448 h 1489"/>
                  <a:gd name="T10" fmla="*/ 1097 w 1097"/>
                  <a:gd name="T11" fmla="*/ 639 h 1489"/>
                  <a:gd name="T12" fmla="*/ 1081 w 1097"/>
                  <a:gd name="T13" fmla="*/ 610 h 1489"/>
                  <a:gd name="T14" fmla="*/ 53 w 1097"/>
                  <a:gd name="T15" fmla="*/ 13 h 1489"/>
                  <a:gd name="T16" fmla="*/ 3 w 1097"/>
                  <a:gd name="T17" fmla="*/ 42 h 1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7" h="1489">
                    <a:moveTo>
                      <a:pt x="3" y="42"/>
                    </a:moveTo>
                    <a:cubicBezTo>
                      <a:pt x="0" y="850"/>
                      <a:pt x="0" y="850"/>
                      <a:pt x="0" y="850"/>
                    </a:cubicBezTo>
                    <a:cubicBezTo>
                      <a:pt x="0" y="862"/>
                      <a:pt x="6" y="873"/>
                      <a:pt x="17" y="879"/>
                    </a:cubicBezTo>
                    <a:cubicBezTo>
                      <a:pt x="1045" y="1476"/>
                      <a:pt x="1045" y="1476"/>
                      <a:pt x="1045" y="1476"/>
                    </a:cubicBezTo>
                    <a:cubicBezTo>
                      <a:pt x="1067" y="1489"/>
                      <a:pt x="1095" y="1473"/>
                      <a:pt x="1095" y="1448"/>
                    </a:cubicBezTo>
                    <a:cubicBezTo>
                      <a:pt x="1097" y="639"/>
                      <a:pt x="1097" y="639"/>
                      <a:pt x="1097" y="639"/>
                    </a:cubicBezTo>
                    <a:cubicBezTo>
                      <a:pt x="1097" y="627"/>
                      <a:pt x="1091" y="616"/>
                      <a:pt x="1081" y="610"/>
                    </a:cubicBezTo>
                    <a:cubicBezTo>
                      <a:pt x="53" y="13"/>
                      <a:pt x="53" y="13"/>
                      <a:pt x="53" y="13"/>
                    </a:cubicBezTo>
                    <a:cubicBezTo>
                      <a:pt x="31" y="0"/>
                      <a:pt x="3" y="16"/>
                      <a:pt x="3" y="42"/>
                    </a:cubicBezTo>
                    <a:close/>
                  </a:path>
                </a:pathLst>
              </a:custGeom>
              <a:solidFill>
                <a:srgbClr val="F0F1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pic>
            <p:nvPicPr>
              <p:cNvPr id="812" name="Picture 229"/>
              <p:cNvPicPr>
                <a:picLocks noChangeAspect="1" noChangeArrowheads="1"/>
              </p:cNvPicPr>
              <p:nvPr/>
            </p:nvPicPr>
            <p:blipFill>
              <a:blip r:embed="rId2" cstate="email"/>
              <a:srcRect/>
              <a:stretch>
                <a:fillRect/>
              </a:stretch>
            </p:blipFill>
            <p:spPr bwMode="auto">
              <a:xfrm>
                <a:off x="5839" y="1897"/>
                <a:ext cx="849"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3" name="Freeform 230"/>
              <p:cNvSpPr/>
              <p:nvPr/>
            </p:nvSpPr>
            <p:spPr bwMode="auto">
              <a:xfrm>
                <a:off x="5834" y="1977"/>
                <a:ext cx="858" cy="514"/>
              </a:xfrm>
              <a:custGeom>
                <a:avLst/>
                <a:gdLst>
                  <a:gd name="T0" fmla="*/ 14 w 858"/>
                  <a:gd name="T1" fmla="*/ 39 h 514"/>
                  <a:gd name="T2" fmla="*/ 13 w 858"/>
                  <a:gd name="T3" fmla="*/ 37 h 514"/>
                  <a:gd name="T4" fmla="*/ 14 w 858"/>
                  <a:gd name="T5" fmla="*/ 39 h 514"/>
                  <a:gd name="T6" fmla="*/ 14 w 858"/>
                  <a:gd name="T7" fmla="*/ 39 h 514"/>
                  <a:gd name="T8" fmla="*/ 13 w 858"/>
                  <a:gd name="T9" fmla="*/ 37 h 514"/>
                  <a:gd name="T10" fmla="*/ 14 w 858"/>
                  <a:gd name="T11" fmla="*/ 39 h 514"/>
                  <a:gd name="T12" fmla="*/ 35 w 858"/>
                  <a:gd name="T13" fmla="*/ 28 h 514"/>
                  <a:gd name="T14" fmla="*/ 86 w 858"/>
                  <a:gd name="T15" fmla="*/ 16 h 514"/>
                  <a:gd name="T16" fmla="*/ 166 w 858"/>
                  <a:gd name="T17" fmla="*/ 48 h 514"/>
                  <a:gd name="T18" fmla="*/ 253 w 858"/>
                  <a:gd name="T19" fmla="*/ 181 h 514"/>
                  <a:gd name="T20" fmla="*/ 353 w 858"/>
                  <a:gd name="T21" fmla="*/ 331 h 514"/>
                  <a:gd name="T22" fmla="*/ 454 w 858"/>
                  <a:gd name="T23" fmla="*/ 368 h 514"/>
                  <a:gd name="T24" fmla="*/ 539 w 858"/>
                  <a:gd name="T25" fmla="*/ 344 h 514"/>
                  <a:gd name="T26" fmla="*/ 596 w 858"/>
                  <a:gd name="T27" fmla="*/ 318 h 514"/>
                  <a:gd name="T28" fmla="*/ 665 w 858"/>
                  <a:gd name="T29" fmla="*/ 306 h 514"/>
                  <a:gd name="T30" fmla="*/ 720 w 858"/>
                  <a:gd name="T31" fmla="*/ 315 h 514"/>
                  <a:gd name="T32" fmla="*/ 793 w 858"/>
                  <a:gd name="T33" fmla="*/ 374 h 514"/>
                  <a:gd name="T34" fmla="*/ 841 w 858"/>
                  <a:gd name="T35" fmla="*/ 507 h 514"/>
                  <a:gd name="T36" fmla="*/ 850 w 858"/>
                  <a:gd name="T37" fmla="*/ 513 h 514"/>
                  <a:gd name="T38" fmla="*/ 857 w 858"/>
                  <a:gd name="T39" fmla="*/ 504 h 514"/>
                  <a:gd name="T40" fmla="*/ 827 w 858"/>
                  <a:gd name="T41" fmla="*/ 402 h 514"/>
                  <a:gd name="T42" fmla="*/ 754 w 858"/>
                  <a:gd name="T43" fmla="*/ 314 h 514"/>
                  <a:gd name="T44" fmla="*/ 665 w 858"/>
                  <a:gd name="T45" fmla="*/ 290 h 514"/>
                  <a:gd name="T46" fmla="*/ 591 w 858"/>
                  <a:gd name="T47" fmla="*/ 302 h 514"/>
                  <a:gd name="T48" fmla="*/ 530 w 858"/>
                  <a:gd name="T49" fmla="*/ 330 h 514"/>
                  <a:gd name="T50" fmla="*/ 454 w 858"/>
                  <a:gd name="T51" fmla="*/ 352 h 514"/>
                  <a:gd name="T52" fmla="*/ 363 w 858"/>
                  <a:gd name="T53" fmla="*/ 318 h 514"/>
                  <a:gd name="T54" fmla="*/ 268 w 858"/>
                  <a:gd name="T55" fmla="*/ 175 h 514"/>
                  <a:gd name="T56" fmla="*/ 176 w 858"/>
                  <a:gd name="T57" fmla="*/ 35 h 514"/>
                  <a:gd name="T58" fmla="*/ 86 w 858"/>
                  <a:gd name="T59" fmla="*/ 0 h 514"/>
                  <a:gd name="T60" fmla="*/ 27 w 858"/>
                  <a:gd name="T61" fmla="*/ 13 h 514"/>
                  <a:gd name="T62" fmla="*/ 4 w 858"/>
                  <a:gd name="T63" fmla="*/ 27 h 514"/>
                  <a:gd name="T64" fmla="*/ 3 w 858"/>
                  <a:gd name="T65" fmla="*/ 38 h 514"/>
                  <a:gd name="T66" fmla="*/ 14 w 858"/>
                  <a:gd name="T67" fmla="*/ 39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58" h="514">
                    <a:moveTo>
                      <a:pt x="14" y="39"/>
                    </a:moveTo>
                    <a:cubicBezTo>
                      <a:pt x="13" y="37"/>
                      <a:pt x="13" y="37"/>
                      <a:pt x="13" y="37"/>
                    </a:cubicBezTo>
                    <a:cubicBezTo>
                      <a:pt x="14" y="39"/>
                      <a:pt x="14" y="39"/>
                      <a:pt x="14" y="39"/>
                    </a:cubicBezTo>
                    <a:cubicBezTo>
                      <a:pt x="14" y="39"/>
                      <a:pt x="14" y="39"/>
                      <a:pt x="14" y="39"/>
                    </a:cubicBezTo>
                    <a:cubicBezTo>
                      <a:pt x="13" y="37"/>
                      <a:pt x="13" y="37"/>
                      <a:pt x="13" y="37"/>
                    </a:cubicBezTo>
                    <a:cubicBezTo>
                      <a:pt x="14" y="39"/>
                      <a:pt x="14" y="39"/>
                      <a:pt x="14" y="39"/>
                    </a:cubicBezTo>
                    <a:cubicBezTo>
                      <a:pt x="14" y="39"/>
                      <a:pt x="22" y="33"/>
                      <a:pt x="35" y="28"/>
                    </a:cubicBezTo>
                    <a:cubicBezTo>
                      <a:pt x="47" y="22"/>
                      <a:pt x="65" y="16"/>
                      <a:pt x="86" y="16"/>
                    </a:cubicBezTo>
                    <a:cubicBezTo>
                      <a:pt x="110" y="16"/>
                      <a:pt x="137" y="24"/>
                      <a:pt x="166" y="48"/>
                    </a:cubicBezTo>
                    <a:cubicBezTo>
                      <a:pt x="195" y="72"/>
                      <a:pt x="225" y="113"/>
                      <a:pt x="253" y="181"/>
                    </a:cubicBezTo>
                    <a:cubicBezTo>
                      <a:pt x="284" y="256"/>
                      <a:pt x="318" y="303"/>
                      <a:pt x="353" y="331"/>
                    </a:cubicBezTo>
                    <a:cubicBezTo>
                      <a:pt x="389" y="359"/>
                      <a:pt x="424" y="368"/>
                      <a:pt x="454" y="368"/>
                    </a:cubicBezTo>
                    <a:cubicBezTo>
                      <a:pt x="498" y="368"/>
                      <a:pt x="531" y="349"/>
                      <a:pt x="539" y="344"/>
                    </a:cubicBezTo>
                    <a:cubicBezTo>
                      <a:pt x="554" y="334"/>
                      <a:pt x="574" y="325"/>
                      <a:pt x="596" y="318"/>
                    </a:cubicBezTo>
                    <a:cubicBezTo>
                      <a:pt x="617" y="310"/>
                      <a:pt x="641" y="306"/>
                      <a:pt x="665" y="306"/>
                    </a:cubicBezTo>
                    <a:cubicBezTo>
                      <a:pt x="683" y="306"/>
                      <a:pt x="702" y="309"/>
                      <a:pt x="720" y="315"/>
                    </a:cubicBezTo>
                    <a:cubicBezTo>
                      <a:pt x="746" y="325"/>
                      <a:pt x="771" y="343"/>
                      <a:pt x="793" y="374"/>
                    </a:cubicBezTo>
                    <a:cubicBezTo>
                      <a:pt x="814" y="404"/>
                      <a:pt x="831" y="447"/>
                      <a:pt x="841" y="507"/>
                    </a:cubicBezTo>
                    <a:cubicBezTo>
                      <a:pt x="842" y="511"/>
                      <a:pt x="846" y="514"/>
                      <a:pt x="850" y="513"/>
                    </a:cubicBezTo>
                    <a:cubicBezTo>
                      <a:pt x="855" y="512"/>
                      <a:pt x="858" y="508"/>
                      <a:pt x="857" y="504"/>
                    </a:cubicBezTo>
                    <a:cubicBezTo>
                      <a:pt x="850" y="463"/>
                      <a:pt x="840" y="429"/>
                      <a:pt x="827" y="402"/>
                    </a:cubicBezTo>
                    <a:cubicBezTo>
                      <a:pt x="808" y="360"/>
                      <a:pt x="782" y="332"/>
                      <a:pt x="754" y="314"/>
                    </a:cubicBezTo>
                    <a:cubicBezTo>
                      <a:pt x="726" y="297"/>
                      <a:pt x="695" y="290"/>
                      <a:pt x="665" y="290"/>
                    </a:cubicBezTo>
                    <a:cubicBezTo>
                      <a:pt x="639" y="290"/>
                      <a:pt x="614" y="295"/>
                      <a:pt x="591" y="302"/>
                    </a:cubicBezTo>
                    <a:cubicBezTo>
                      <a:pt x="568" y="310"/>
                      <a:pt x="547" y="320"/>
                      <a:pt x="530" y="330"/>
                    </a:cubicBezTo>
                    <a:cubicBezTo>
                      <a:pt x="524" y="335"/>
                      <a:pt x="493" y="352"/>
                      <a:pt x="454" y="352"/>
                    </a:cubicBezTo>
                    <a:cubicBezTo>
                      <a:pt x="427" y="352"/>
                      <a:pt x="396" y="344"/>
                      <a:pt x="363" y="318"/>
                    </a:cubicBezTo>
                    <a:cubicBezTo>
                      <a:pt x="331" y="292"/>
                      <a:pt x="298" y="248"/>
                      <a:pt x="268" y="175"/>
                    </a:cubicBezTo>
                    <a:cubicBezTo>
                      <a:pt x="239" y="105"/>
                      <a:pt x="208" y="62"/>
                      <a:pt x="176" y="35"/>
                    </a:cubicBezTo>
                    <a:cubicBezTo>
                      <a:pt x="145" y="9"/>
                      <a:pt x="113" y="0"/>
                      <a:pt x="86" y="0"/>
                    </a:cubicBezTo>
                    <a:cubicBezTo>
                      <a:pt x="62" y="0"/>
                      <a:pt x="42" y="7"/>
                      <a:pt x="27" y="13"/>
                    </a:cubicBezTo>
                    <a:cubicBezTo>
                      <a:pt x="13" y="20"/>
                      <a:pt x="5" y="26"/>
                      <a:pt x="4" y="27"/>
                    </a:cubicBezTo>
                    <a:cubicBezTo>
                      <a:pt x="1" y="29"/>
                      <a:pt x="0" y="34"/>
                      <a:pt x="3" y="38"/>
                    </a:cubicBezTo>
                    <a:cubicBezTo>
                      <a:pt x="6" y="41"/>
                      <a:pt x="11" y="42"/>
                      <a:pt x="14" y="39"/>
                    </a:cubicBezTo>
                    <a:close/>
                  </a:path>
                </a:pathLst>
              </a:custGeom>
              <a:solidFill>
                <a:srgbClr val="25CE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pic>
            <p:nvPicPr>
              <p:cNvPr id="814" name="Picture 231"/>
              <p:cNvPicPr>
                <a:picLocks noChangeAspect="1" noChangeArrowheads="1"/>
              </p:cNvPicPr>
              <p:nvPr/>
            </p:nvPicPr>
            <p:blipFill>
              <a:blip r:embed="rId3" cstate="email"/>
              <a:srcRect/>
              <a:stretch>
                <a:fillRect/>
              </a:stretch>
            </p:blipFill>
            <p:spPr bwMode="auto">
              <a:xfrm>
                <a:off x="5839" y="2266"/>
                <a:ext cx="819"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5" name="Freeform 232"/>
              <p:cNvSpPr>
                <a:spLocks noEditPoints="1"/>
              </p:cNvSpPr>
              <p:nvPr/>
            </p:nvSpPr>
            <p:spPr bwMode="auto">
              <a:xfrm>
                <a:off x="5610" y="2237"/>
                <a:ext cx="455" cy="1003"/>
              </a:xfrm>
              <a:custGeom>
                <a:avLst/>
                <a:gdLst>
                  <a:gd name="T0" fmla="*/ 442 w 454"/>
                  <a:gd name="T1" fmla="*/ 69 h 1005"/>
                  <a:gd name="T2" fmla="*/ 415 w 454"/>
                  <a:gd name="T3" fmla="*/ 146 h 1005"/>
                  <a:gd name="T4" fmla="*/ 304 w 454"/>
                  <a:gd name="T5" fmla="*/ 86 h 1005"/>
                  <a:gd name="T6" fmla="*/ 331 w 454"/>
                  <a:gd name="T7" fmla="*/ 10 h 1005"/>
                  <a:gd name="T8" fmla="*/ 327 w 454"/>
                  <a:gd name="T9" fmla="*/ 2 h 1005"/>
                  <a:gd name="T10" fmla="*/ 320 w 454"/>
                  <a:gd name="T11" fmla="*/ 4 h 1005"/>
                  <a:gd name="T12" fmla="*/ 1 w 454"/>
                  <a:gd name="T13" fmla="*/ 930 h 1005"/>
                  <a:gd name="T14" fmla="*/ 4 w 454"/>
                  <a:gd name="T15" fmla="*/ 938 h 1005"/>
                  <a:gd name="T16" fmla="*/ 11 w 454"/>
                  <a:gd name="T17" fmla="*/ 936 h 1005"/>
                  <a:gd name="T18" fmla="*/ 29 w 454"/>
                  <a:gd name="T19" fmla="*/ 886 h 1005"/>
                  <a:gd name="T20" fmla="*/ 140 w 454"/>
                  <a:gd name="T21" fmla="*/ 945 h 1005"/>
                  <a:gd name="T22" fmla="*/ 123 w 454"/>
                  <a:gd name="T23" fmla="*/ 996 h 1005"/>
                  <a:gd name="T24" fmla="*/ 126 w 454"/>
                  <a:gd name="T25" fmla="*/ 1003 h 1005"/>
                  <a:gd name="T26" fmla="*/ 133 w 454"/>
                  <a:gd name="T27" fmla="*/ 1001 h 1005"/>
                  <a:gd name="T28" fmla="*/ 453 w 454"/>
                  <a:gd name="T29" fmla="*/ 75 h 1005"/>
                  <a:gd name="T30" fmla="*/ 449 w 454"/>
                  <a:gd name="T31" fmla="*/ 67 h 1005"/>
                  <a:gd name="T32" fmla="*/ 442 w 454"/>
                  <a:gd name="T33" fmla="*/ 69 h 1005"/>
                  <a:gd name="T34" fmla="*/ 412 w 454"/>
                  <a:gd name="T35" fmla="*/ 156 h 1005"/>
                  <a:gd name="T36" fmla="*/ 376 w 454"/>
                  <a:gd name="T37" fmla="*/ 259 h 1005"/>
                  <a:gd name="T38" fmla="*/ 265 w 454"/>
                  <a:gd name="T39" fmla="*/ 199 h 1005"/>
                  <a:gd name="T40" fmla="*/ 301 w 454"/>
                  <a:gd name="T41" fmla="*/ 97 h 1005"/>
                  <a:gd name="T42" fmla="*/ 412 w 454"/>
                  <a:gd name="T43" fmla="*/ 156 h 1005"/>
                  <a:gd name="T44" fmla="*/ 110 w 454"/>
                  <a:gd name="T45" fmla="*/ 650 h 1005"/>
                  <a:gd name="T46" fmla="*/ 145 w 454"/>
                  <a:gd name="T47" fmla="*/ 548 h 1005"/>
                  <a:gd name="T48" fmla="*/ 256 w 454"/>
                  <a:gd name="T49" fmla="*/ 607 h 1005"/>
                  <a:gd name="T50" fmla="*/ 221 w 454"/>
                  <a:gd name="T51" fmla="*/ 710 h 1005"/>
                  <a:gd name="T52" fmla="*/ 110 w 454"/>
                  <a:gd name="T53" fmla="*/ 650 h 1005"/>
                  <a:gd name="T54" fmla="*/ 218 w 454"/>
                  <a:gd name="T55" fmla="*/ 720 h 1005"/>
                  <a:gd name="T56" fmla="*/ 182 w 454"/>
                  <a:gd name="T57" fmla="*/ 823 h 1005"/>
                  <a:gd name="T58" fmla="*/ 71 w 454"/>
                  <a:gd name="T59" fmla="*/ 763 h 1005"/>
                  <a:gd name="T60" fmla="*/ 106 w 454"/>
                  <a:gd name="T61" fmla="*/ 660 h 1005"/>
                  <a:gd name="T62" fmla="*/ 218 w 454"/>
                  <a:gd name="T63" fmla="*/ 720 h 1005"/>
                  <a:gd name="T64" fmla="*/ 149 w 454"/>
                  <a:gd name="T65" fmla="*/ 538 h 1005"/>
                  <a:gd name="T66" fmla="*/ 184 w 454"/>
                  <a:gd name="T67" fmla="*/ 435 h 1005"/>
                  <a:gd name="T68" fmla="*/ 295 w 454"/>
                  <a:gd name="T69" fmla="*/ 494 h 1005"/>
                  <a:gd name="T70" fmla="*/ 260 w 454"/>
                  <a:gd name="T71" fmla="*/ 597 h 1005"/>
                  <a:gd name="T72" fmla="*/ 149 w 454"/>
                  <a:gd name="T73" fmla="*/ 538 h 1005"/>
                  <a:gd name="T74" fmla="*/ 188 w 454"/>
                  <a:gd name="T75" fmla="*/ 425 h 1005"/>
                  <a:gd name="T76" fmla="*/ 223 w 454"/>
                  <a:gd name="T77" fmla="*/ 322 h 1005"/>
                  <a:gd name="T78" fmla="*/ 334 w 454"/>
                  <a:gd name="T79" fmla="*/ 381 h 1005"/>
                  <a:gd name="T80" fmla="*/ 299 w 454"/>
                  <a:gd name="T81" fmla="*/ 484 h 1005"/>
                  <a:gd name="T82" fmla="*/ 188 w 454"/>
                  <a:gd name="T83" fmla="*/ 425 h 1005"/>
                  <a:gd name="T84" fmla="*/ 226 w 454"/>
                  <a:gd name="T85" fmla="*/ 312 h 1005"/>
                  <a:gd name="T86" fmla="*/ 262 w 454"/>
                  <a:gd name="T87" fmla="*/ 209 h 1005"/>
                  <a:gd name="T88" fmla="*/ 373 w 454"/>
                  <a:gd name="T89" fmla="*/ 269 h 1005"/>
                  <a:gd name="T90" fmla="*/ 338 w 454"/>
                  <a:gd name="T91" fmla="*/ 371 h 1005"/>
                  <a:gd name="T92" fmla="*/ 226 w 454"/>
                  <a:gd name="T93" fmla="*/ 312 h 1005"/>
                  <a:gd name="T94" fmla="*/ 32 w 454"/>
                  <a:gd name="T95" fmla="*/ 876 h 1005"/>
                  <a:gd name="T96" fmla="*/ 68 w 454"/>
                  <a:gd name="T97" fmla="*/ 773 h 1005"/>
                  <a:gd name="T98" fmla="*/ 179 w 454"/>
                  <a:gd name="T99" fmla="*/ 833 h 1005"/>
                  <a:gd name="T100" fmla="*/ 143 w 454"/>
                  <a:gd name="T101" fmla="*/ 935 h 1005"/>
                  <a:gd name="T102" fmla="*/ 32 w 454"/>
                  <a:gd name="T103" fmla="*/ 876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54" h="1005">
                    <a:moveTo>
                      <a:pt x="442" y="69"/>
                    </a:moveTo>
                    <a:cubicBezTo>
                      <a:pt x="415" y="146"/>
                      <a:pt x="415" y="146"/>
                      <a:pt x="415" y="146"/>
                    </a:cubicBezTo>
                    <a:cubicBezTo>
                      <a:pt x="304" y="86"/>
                      <a:pt x="304" y="86"/>
                      <a:pt x="304" y="86"/>
                    </a:cubicBezTo>
                    <a:cubicBezTo>
                      <a:pt x="331" y="10"/>
                      <a:pt x="331" y="10"/>
                      <a:pt x="331" y="10"/>
                    </a:cubicBezTo>
                    <a:cubicBezTo>
                      <a:pt x="332" y="7"/>
                      <a:pt x="330" y="3"/>
                      <a:pt x="327" y="2"/>
                    </a:cubicBezTo>
                    <a:cubicBezTo>
                      <a:pt x="324" y="0"/>
                      <a:pt x="321" y="1"/>
                      <a:pt x="320" y="4"/>
                    </a:cubicBezTo>
                    <a:cubicBezTo>
                      <a:pt x="1" y="930"/>
                      <a:pt x="1" y="930"/>
                      <a:pt x="1" y="930"/>
                    </a:cubicBezTo>
                    <a:cubicBezTo>
                      <a:pt x="0" y="933"/>
                      <a:pt x="1" y="937"/>
                      <a:pt x="4" y="938"/>
                    </a:cubicBezTo>
                    <a:cubicBezTo>
                      <a:pt x="7" y="940"/>
                      <a:pt x="10" y="939"/>
                      <a:pt x="11" y="936"/>
                    </a:cubicBezTo>
                    <a:cubicBezTo>
                      <a:pt x="29" y="886"/>
                      <a:pt x="29" y="886"/>
                      <a:pt x="29" y="886"/>
                    </a:cubicBezTo>
                    <a:cubicBezTo>
                      <a:pt x="140" y="945"/>
                      <a:pt x="140" y="945"/>
                      <a:pt x="140" y="945"/>
                    </a:cubicBezTo>
                    <a:cubicBezTo>
                      <a:pt x="123" y="996"/>
                      <a:pt x="123" y="996"/>
                      <a:pt x="123" y="996"/>
                    </a:cubicBezTo>
                    <a:cubicBezTo>
                      <a:pt x="122" y="998"/>
                      <a:pt x="123" y="1002"/>
                      <a:pt x="126" y="1003"/>
                    </a:cubicBezTo>
                    <a:cubicBezTo>
                      <a:pt x="129" y="1005"/>
                      <a:pt x="132" y="1004"/>
                      <a:pt x="133" y="1001"/>
                    </a:cubicBezTo>
                    <a:cubicBezTo>
                      <a:pt x="453" y="75"/>
                      <a:pt x="453" y="75"/>
                      <a:pt x="453" y="75"/>
                    </a:cubicBezTo>
                    <a:cubicBezTo>
                      <a:pt x="454" y="72"/>
                      <a:pt x="452" y="68"/>
                      <a:pt x="449" y="67"/>
                    </a:cubicBezTo>
                    <a:cubicBezTo>
                      <a:pt x="446" y="65"/>
                      <a:pt x="443" y="66"/>
                      <a:pt x="442" y="69"/>
                    </a:cubicBezTo>
                    <a:close/>
                    <a:moveTo>
                      <a:pt x="412" y="156"/>
                    </a:moveTo>
                    <a:cubicBezTo>
                      <a:pt x="376" y="259"/>
                      <a:pt x="376" y="259"/>
                      <a:pt x="376" y="259"/>
                    </a:cubicBezTo>
                    <a:cubicBezTo>
                      <a:pt x="265" y="199"/>
                      <a:pt x="265" y="199"/>
                      <a:pt x="265" y="199"/>
                    </a:cubicBezTo>
                    <a:cubicBezTo>
                      <a:pt x="301" y="97"/>
                      <a:pt x="301" y="97"/>
                      <a:pt x="301" y="97"/>
                    </a:cubicBezTo>
                    <a:lnTo>
                      <a:pt x="412" y="156"/>
                    </a:lnTo>
                    <a:close/>
                    <a:moveTo>
                      <a:pt x="110" y="650"/>
                    </a:moveTo>
                    <a:cubicBezTo>
                      <a:pt x="145" y="548"/>
                      <a:pt x="145" y="548"/>
                      <a:pt x="145" y="548"/>
                    </a:cubicBezTo>
                    <a:cubicBezTo>
                      <a:pt x="256" y="607"/>
                      <a:pt x="256" y="607"/>
                      <a:pt x="256" y="607"/>
                    </a:cubicBezTo>
                    <a:cubicBezTo>
                      <a:pt x="221" y="710"/>
                      <a:pt x="221" y="710"/>
                      <a:pt x="221" y="710"/>
                    </a:cubicBezTo>
                    <a:lnTo>
                      <a:pt x="110" y="650"/>
                    </a:lnTo>
                    <a:close/>
                    <a:moveTo>
                      <a:pt x="218" y="720"/>
                    </a:moveTo>
                    <a:cubicBezTo>
                      <a:pt x="182" y="823"/>
                      <a:pt x="182" y="823"/>
                      <a:pt x="182" y="823"/>
                    </a:cubicBezTo>
                    <a:cubicBezTo>
                      <a:pt x="71" y="763"/>
                      <a:pt x="71" y="763"/>
                      <a:pt x="71" y="763"/>
                    </a:cubicBezTo>
                    <a:cubicBezTo>
                      <a:pt x="106" y="660"/>
                      <a:pt x="106" y="660"/>
                      <a:pt x="106" y="660"/>
                    </a:cubicBezTo>
                    <a:lnTo>
                      <a:pt x="218" y="720"/>
                    </a:lnTo>
                    <a:close/>
                    <a:moveTo>
                      <a:pt x="149" y="538"/>
                    </a:moveTo>
                    <a:cubicBezTo>
                      <a:pt x="184" y="435"/>
                      <a:pt x="184" y="435"/>
                      <a:pt x="184" y="435"/>
                    </a:cubicBezTo>
                    <a:cubicBezTo>
                      <a:pt x="295" y="494"/>
                      <a:pt x="295" y="494"/>
                      <a:pt x="295" y="494"/>
                    </a:cubicBezTo>
                    <a:cubicBezTo>
                      <a:pt x="260" y="597"/>
                      <a:pt x="260" y="597"/>
                      <a:pt x="260" y="597"/>
                    </a:cubicBezTo>
                    <a:lnTo>
                      <a:pt x="149" y="538"/>
                    </a:lnTo>
                    <a:close/>
                    <a:moveTo>
                      <a:pt x="188" y="425"/>
                    </a:moveTo>
                    <a:cubicBezTo>
                      <a:pt x="223" y="322"/>
                      <a:pt x="223" y="322"/>
                      <a:pt x="223" y="322"/>
                    </a:cubicBezTo>
                    <a:cubicBezTo>
                      <a:pt x="334" y="381"/>
                      <a:pt x="334" y="381"/>
                      <a:pt x="334" y="381"/>
                    </a:cubicBezTo>
                    <a:cubicBezTo>
                      <a:pt x="299" y="484"/>
                      <a:pt x="299" y="484"/>
                      <a:pt x="299" y="484"/>
                    </a:cubicBezTo>
                    <a:lnTo>
                      <a:pt x="188" y="425"/>
                    </a:lnTo>
                    <a:close/>
                    <a:moveTo>
                      <a:pt x="226" y="312"/>
                    </a:moveTo>
                    <a:cubicBezTo>
                      <a:pt x="262" y="209"/>
                      <a:pt x="262" y="209"/>
                      <a:pt x="262" y="209"/>
                    </a:cubicBezTo>
                    <a:cubicBezTo>
                      <a:pt x="373" y="269"/>
                      <a:pt x="373" y="269"/>
                      <a:pt x="373" y="269"/>
                    </a:cubicBezTo>
                    <a:cubicBezTo>
                      <a:pt x="338" y="371"/>
                      <a:pt x="338" y="371"/>
                      <a:pt x="338" y="371"/>
                    </a:cubicBezTo>
                    <a:lnTo>
                      <a:pt x="226" y="312"/>
                    </a:lnTo>
                    <a:close/>
                    <a:moveTo>
                      <a:pt x="32" y="876"/>
                    </a:moveTo>
                    <a:cubicBezTo>
                      <a:pt x="68" y="773"/>
                      <a:pt x="68" y="773"/>
                      <a:pt x="68" y="773"/>
                    </a:cubicBezTo>
                    <a:cubicBezTo>
                      <a:pt x="179" y="833"/>
                      <a:pt x="179" y="833"/>
                      <a:pt x="179" y="833"/>
                    </a:cubicBezTo>
                    <a:cubicBezTo>
                      <a:pt x="143" y="935"/>
                      <a:pt x="143" y="935"/>
                      <a:pt x="143" y="935"/>
                    </a:cubicBezTo>
                    <a:lnTo>
                      <a:pt x="32" y="876"/>
                    </a:lnTo>
                    <a:close/>
                  </a:path>
                </a:pathLst>
              </a:custGeom>
              <a:solidFill>
                <a:srgbClr val="5055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6" name="Freeform 233"/>
              <p:cNvSpPr/>
              <p:nvPr/>
            </p:nvSpPr>
            <p:spPr bwMode="auto">
              <a:xfrm>
                <a:off x="5792" y="2251"/>
                <a:ext cx="69" cy="90"/>
              </a:xfrm>
              <a:custGeom>
                <a:avLst/>
                <a:gdLst>
                  <a:gd name="T0" fmla="*/ 53 w 69"/>
                  <a:gd name="T1" fmla="*/ 3 h 90"/>
                  <a:gd name="T2" fmla="*/ 5 w 69"/>
                  <a:gd name="T3" fmla="*/ 59 h 90"/>
                  <a:gd name="T4" fmla="*/ 11 w 69"/>
                  <a:gd name="T5" fmla="*/ 81 h 90"/>
                  <a:gd name="T6" fmla="*/ 67 w 69"/>
                  <a:gd name="T7" fmla="*/ 90 h 90"/>
                  <a:gd name="T8" fmla="*/ 69 w 69"/>
                  <a:gd name="T9" fmla="*/ 35 h 90"/>
                  <a:gd name="T10" fmla="*/ 53 w 69"/>
                  <a:gd name="T11" fmla="*/ 3 h 90"/>
                </a:gdLst>
                <a:ahLst/>
                <a:cxnLst>
                  <a:cxn ang="0">
                    <a:pos x="T0" y="T1"/>
                  </a:cxn>
                  <a:cxn ang="0">
                    <a:pos x="T2" y="T3"/>
                  </a:cxn>
                  <a:cxn ang="0">
                    <a:pos x="T4" y="T5"/>
                  </a:cxn>
                  <a:cxn ang="0">
                    <a:pos x="T6" y="T7"/>
                  </a:cxn>
                  <a:cxn ang="0">
                    <a:pos x="T8" y="T9"/>
                  </a:cxn>
                  <a:cxn ang="0">
                    <a:pos x="T10" y="T11"/>
                  </a:cxn>
                </a:cxnLst>
                <a:rect l="0" t="0" r="r" b="b"/>
                <a:pathLst>
                  <a:path w="69" h="90">
                    <a:moveTo>
                      <a:pt x="53" y="3"/>
                    </a:moveTo>
                    <a:cubicBezTo>
                      <a:pt x="53" y="3"/>
                      <a:pt x="37" y="0"/>
                      <a:pt x="5" y="59"/>
                    </a:cubicBezTo>
                    <a:cubicBezTo>
                      <a:pt x="1" y="66"/>
                      <a:pt x="0" y="77"/>
                      <a:pt x="11" y="81"/>
                    </a:cubicBezTo>
                    <a:cubicBezTo>
                      <a:pt x="22" y="85"/>
                      <a:pt x="67" y="90"/>
                      <a:pt x="67" y="90"/>
                    </a:cubicBezTo>
                    <a:cubicBezTo>
                      <a:pt x="69" y="35"/>
                      <a:pt x="69" y="35"/>
                      <a:pt x="69" y="35"/>
                    </a:cubicBezTo>
                    <a:lnTo>
                      <a:pt x="53" y="3"/>
                    </a:lnTo>
                    <a:close/>
                  </a:path>
                </a:pathLst>
              </a:custGeom>
              <a:solidFill>
                <a:srgbClr val="DBB2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7" name="Freeform 234"/>
              <p:cNvSpPr/>
              <p:nvPr/>
            </p:nvSpPr>
            <p:spPr bwMode="auto">
              <a:xfrm>
                <a:off x="5808" y="2251"/>
                <a:ext cx="49" cy="59"/>
              </a:xfrm>
              <a:custGeom>
                <a:avLst/>
                <a:gdLst>
                  <a:gd name="T0" fmla="*/ 32 w 49"/>
                  <a:gd name="T1" fmla="*/ 0 h 59"/>
                  <a:gd name="T2" fmla="*/ 43 w 49"/>
                  <a:gd name="T3" fmla="*/ 3 h 59"/>
                  <a:gd name="T4" fmla="*/ 49 w 49"/>
                  <a:gd name="T5" fmla="*/ 26 h 59"/>
                  <a:gd name="T6" fmla="*/ 35 w 49"/>
                  <a:gd name="T7" fmla="*/ 56 h 59"/>
                  <a:gd name="T8" fmla="*/ 0 w 49"/>
                  <a:gd name="T9" fmla="*/ 41 h 59"/>
                  <a:gd name="T10" fmla="*/ 32 w 49"/>
                  <a:gd name="T11" fmla="*/ 0 h 59"/>
                </a:gdLst>
                <a:ahLst/>
                <a:cxnLst>
                  <a:cxn ang="0">
                    <a:pos x="T0" y="T1"/>
                  </a:cxn>
                  <a:cxn ang="0">
                    <a:pos x="T2" y="T3"/>
                  </a:cxn>
                  <a:cxn ang="0">
                    <a:pos x="T4" y="T5"/>
                  </a:cxn>
                  <a:cxn ang="0">
                    <a:pos x="T6" y="T7"/>
                  </a:cxn>
                  <a:cxn ang="0">
                    <a:pos x="T8" y="T9"/>
                  </a:cxn>
                  <a:cxn ang="0">
                    <a:pos x="T10" y="T11"/>
                  </a:cxn>
                </a:cxnLst>
                <a:rect l="0" t="0" r="r" b="b"/>
                <a:pathLst>
                  <a:path w="49" h="59">
                    <a:moveTo>
                      <a:pt x="32" y="0"/>
                    </a:moveTo>
                    <a:cubicBezTo>
                      <a:pt x="33" y="0"/>
                      <a:pt x="42" y="2"/>
                      <a:pt x="43" y="3"/>
                    </a:cubicBezTo>
                    <a:cubicBezTo>
                      <a:pt x="49" y="26"/>
                      <a:pt x="49" y="26"/>
                      <a:pt x="49" y="26"/>
                    </a:cubicBezTo>
                    <a:cubicBezTo>
                      <a:pt x="45" y="40"/>
                      <a:pt x="35" y="56"/>
                      <a:pt x="35" y="56"/>
                    </a:cubicBezTo>
                    <a:cubicBezTo>
                      <a:pt x="17" y="59"/>
                      <a:pt x="5" y="48"/>
                      <a:pt x="0" y="41"/>
                    </a:cubicBezTo>
                    <a:cubicBezTo>
                      <a:pt x="15" y="5"/>
                      <a:pt x="21" y="2"/>
                      <a:pt x="32" y="0"/>
                    </a:cubicBezTo>
                    <a:close/>
                  </a:path>
                </a:pathLst>
              </a:custGeom>
              <a:solidFill>
                <a:srgbClr val="EFCA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8" name="Freeform 235"/>
              <p:cNvSpPr/>
              <p:nvPr/>
            </p:nvSpPr>
            <p:spPr bwMode="auto">
              <a:xfrm>
                <a:off x="5800" y="2385"/>
                <a:ext cx="88" cy="180"/>
              </a:xfrm>
              <a:custGeom>
                <a:avLst/>
                <a:gdLst>
                  <a:gd name="T0" fmla="*/ 88 w 88"/>
                  <a:gd name="T1" fmla="*/ 9 h 181"/>
                  <a:gd name="T2" fmla="*/ 78 w 88"/>
                  <a:gd name="T3" fmla="*/ 111 h 181"/>
                  <a:gd name="T4" fmla="*/ 43 w 88"/>
                  <a:gd name="T5" fmla="*/ 153 h 181"/>
                  <a:gd name="T6" fmla="*/ 15 w 88"/>
                  <a:gd name="T7" fmla="*/ 181 h 181"/>
                  <a:gd name="T8" fmla="*/ 0 w 88"/>
                  <a:gd name="T9" fmla="*/ 151 h 181"/>
                  <a:gd name="T10" fmla="*/ 40 w 88"/>
                  <a:gd name="T11" fmla="*/ 106 h 181"/>
                  <a:gd name="T12" fmla="*/ 43 w 88"/>
                  <a:gd name="T13" fmla="*/ 19 h 181"/>
                  <a:gd name="T14" fmla="*/ 88 w 88"/>
                  <a:gd name="T15" fmla="*/ 9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81">
                    <a:moveTo>
                      <a:pt x="88" y="9"/>
                    </a:moveTo>
                    <a:cubicBezTo>
                      <a:pt x="87" y="16"/>
                      <a:pt x="83" y="87"/>
                      <a:pt x="78" y="111"/>
                    </a:cubicBezTo>
                    <a:cubicBezTo>
                      <a:pt x="74" y="128"/>
                      <a:pt x="43" y="153"/>
                      <a:pt x="43" y="153"/>
                    </a:cubicBezTo>
                    <a:cubicBezTo>
                      <a:pt x="33" y="162"/>
                      <a:pt x="15" y="181"/>
                      <a:pt x="15" y="181"/>
                    </a:cubicBezTo>
                    <a:cubicBezTo>
                      <a:pt x="9" y="155"/>
                      <a:pt x="2" y="153"/>
                      <a:pt x="0" y="151"/>
                    </a:cubicBezTo>
                    <a:cubicBezTo>
                      <a:pt x="0" y="151"/>
                      <a:pt x="18" y="130"/>
                      <a:pt x="40" y="106"/>
                    </a:cubicBezTo>
                    <a:cubicBezTo>
                      <a:pt x="52" y="94"/>
                      <a:pt x="43" y="48"/>
                      <a:pt x="43" y="19"/>
                    </a:cubicBezTo>
                    <a:cubicBezTo>
                      <a:pt x="43" y="9"/>
                      <a:pt x="88" y="0"/>
                      <a:pt x="88" y="9"/>
                    </a:cubicBezTo>
                    <a:close/>
                  </a:path>
                </a:pathLst>
              </a:custGeom>
              <a:solidFill>
                <a:srgbClr val="3769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9" name="Freeform 236"/>
              <p:cNvSpPr/>
              <p:nvPr/>
            </p:nvSpPr>
            <p:spPr bwMode="auto">
              <a:xfrm>
                <a:off x="5778" y="2531"/>
                <a:ext cx="51" cy="77"/>
              </a:xfrm>
              <a:custGeom>
                <a:avLst/>
                <a:gdLst>
                  <a:gd name="T0" fmla="*/ 36 w 51"/>
                  <a:gd name="T1" fmla="*/ 21 h 77"/>
                  <a:gd name="T2" fmla="*/ 23 w 51"/>
                  <a:gd name="T3" fmla="*/ 1 h 77"/>
                  <a:gd name="T4" fmla="*/ 9 w 51"/>
                  <a:gd name="T5" fmla="*/ 8 h 77"/>
                  <a:gd name="T6" fmla="*/ 6 w 51"/>
                  <a:gd name="T7" fmla="*/ 24 h 77"/>
                  <a:gd name="T8" fmla="*/ 20 w 51"/>
                  <a:gd name="T9" fmla="*/ 46 h 77"/>
                  <a:gd name="T10" fmla="*/ 36 w 51"/>
                  <a:gd name="T11" fmla="*/ 70 h 77"/>
                  <a:gd name="T12" fmla="*/ 47 w 51"/>
                  <a:gd name="T13" fmla="*/ 65 h 77"/>
                  <a:gd name="T14" fmla="*/ 45 w 51"/>
                  <a:gd name="T15" fmla="*/ 27 h 77"/>
                  <a:gd name="T16" fmla="*/ 36 w 51"/>
                  <a:gd name="T17" fmla="*/ 2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77">
                    <a:moveTo>
                      <a:pt x="36" y="21"/>
                    </a:moveTo>
                    <a:cubicBezTo>
                      <a:pt x="36" y="21"/>
                      <a:pt x="34" y="0"/>
                      <a:pt x="23" y="1"/>
                    </a:cubicBezTo>
                    <a:cubicBezTo>
                      <a:pt x="20" y="1"/>
                      <a:pt x="13" y="5"/>
                      <a:pt x="9" y="8"/>
                    </a:cubicBezTo>
                    <a:cubicBezTo>
                      <a:pt x="7" y="10"/>
                      <a:pt x="0" y="16"/>
                      <a:pt x="6" y="24"/>
                    </a:cubicBezTo>
                    <a:cubicBezTo>
                      <a:pt x="9" y="29"/>
                      <a:pt x="15" y="36"/>
                      <a:pt x="20" y="46"/>
                    </a:cubicBezTo>
                    <a:cubicBezTo>
                      <a:pt x="25" y="55"/>
                      <a:pt x="33" y="68"/>
                      <a:pt x="36" y="70"/>
                    </a:cubicBezTo>
                    <a:cubicBezTo>
                      <a:pt x="43" y="75"/>
                      <a:pt x="51" y="77"/>
                      <a:pt x="47" y="65"/>
                    </a:cubicBezTo>
                    <a:cubicBezTo>
                      <a:pt x="44" y="55"/>
                      <a:pt x="39" y="34"/>
                      <a:pt x="45" y="27"/>
                    </a:cubicBezTo>
                    <a:cubicBezTo>
                      <a:pt x="49" y="22"/>
                      <a:pt x="36" y="21"/>
                      <a:pt x="36" y="21"/>
                    </a:cubicBezTo>
                    <a:close/>
                  </a:path>
                </a:pathLst>
              </a:custGeom>
              <a:solidFill>
                <a:srgbClr val="F769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0" name="Freeform 237"/>
              <p:cNvSpPr/>
              <p:nvPr/>
            </p:nvSpPr>
            <p:spPr bwMode="auto">
              <a:xfrm>
                <a:off x="5779" y="2540"/>
                <a:ext cx="47" cy="66"/>
              </a:xfrm>
              <a:custGeom>
                <a:avLst/>
                <a:gdLst>
                  <a:gd name="T0" fmla="*/ 47 w 47"/>
                  <a:gd name="T1" fmla="*/ 63 h 66"/>
                  <a:gd name="T2" fmla="*/ 39 w 47"/>
                  <a:gd name="T3" fmla="*/ 52 h 66"/>
                  <a:gd name="T4" fmla="*/ 24 w 47"/>
                  <a:gd name="T5" fmla="*/ 26 h 66"/>
                  <a:gd name="T6" fmla="*/ 11 w 47"/>
                  <a:gd name="T7" fmla="*/ 3 h 66"/>
                  <a:gd name="T8" fmla="*/ 7 w 47"/>
                  <a:gd name="T9" fmla="*/ 0 h 66"/>
                  <a:gd name="T10" fmla="*/ 5 w 47"/>
                  <a:gd name="T11" fmla="*/ 15 h 66"/>
                  <a:gd name="T12" fmla="*/ 19 w 47"/>
                  <a:gd name="T13" fmla="*/ 37 h 66"/>
                  <a:gd name="T14" fmla="*/ 35 w 47"/>
                  <a:gd name="T15" fmla="*/ 61 h 66"/>
                  <a:gd name="T16" fmla="*/ 47 w 47"/>
                  <a:gd name="T17"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6">
                    <a:moveTo>
                      <a:pt x="47" y="63"/>
                    </a:moveTo>
                    <a:cubicBezTo>
                      <a:pt x="46" y="59"/>
                      <a:pt x="41" y="55"/>
                      <a:pt x="39" y="52"/>
                    </a:cubicBezTo>
                    <a:cubicBezTo>
                      <a:pt x="36" y="48"/>
                      <a:pt x="26" y="32"/>
                      <a:pt x="24" y="26"/>
                    </a:cubicBezTo>
                    <a:cubicBezTo>
                      <a:pt x="21" y="20"/>
                      <a:pt x="19" y="9"/>
                      <a:pt x="11" y="3"/>
                    </a:cubicBezTo>
                    <a:cubicBezTo>
                      <a:pt x="10" y="1"/>
                      <a:pt x="8" y="1"/>
                      <a:pt x="7" y="0"/>
                    </a:cubicBezTo>
                    <a:cubicBezTo>
                      <a:pt x="4" y="3"/>
                      <a:pt x="0" y="9"/>
                      <a:pt x="5" y="15"/>
                    </a:cubicBezTo>
                    <a:cubicBezTo>
                      <a:pt x="8" y="20"/>
                      <a:pt x="14" y="27"/>
                      <a:pt x="19" y="37"/>
                    </a:cubicBezTo>
                    <a:cubicBezTo>
                      <a:pt x="24" y="46"/>
                      <a:pt x="32" y="59"/>
                      <a:pt x="35" y="61"/>
                    </a:cubicBezTo>
                    <a:cubicBezTo>
                      <a:pt x="40" y="65"/>
                      <a:pt x="45" y="66"/>
                      <a:pt x="47" y="63"/>
                    </a:cubicBezTo>
                    <a:close/>
                  </a:path>
                </a:pathLst>
              </a:custGeom>
              <a:solidFill>
                <a:srgbClr val="FA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1" name="Freeform 238"/>
              <p:cNvSpPr/>
              <p:nvPr/>
            </p:nvSpPr>
            <p:spPr bwMode="auto">
              <a:xfrm>
                <a:off x="5781" y="2544"/>
                <a:ext cx="42" cy="62"/>
              </a:xfrm>
              <a:custGeom>
                <a:avLst/>
                <a:gdLst>
                  <a:gd name="T0" fmla="*/ 42 w 42"/>
                  <a:gd name="T1" fmla="*/ 61 h 62"/>
                  <a:gd name="T2" fmla="*/ 42 w 42"/>
                  <a:gd name="T3" fmla="*/ 60 h 62"/>
                  <a:gd name="T4" fmla="*/ 19 w 42"/>
                  <a:gd name="T5" fmla="*/ 25 h 62"/>
                  <a:gd name="T6" fmla="*/ 4 w 42"/>
                  <a:gd name="T7" fmla="*/ 1 h 62"/>
                  <a:gd name="T8" fmla="*/ 2 w 42"/>
                  <a:gd name="T9" fmla="*/ 0 h 62"/>
                  <a:gd name="T10" fmla="*/ 3 w 42"/>
                  <a:gd name="T11" fmla="*/ 11 h 62"/>
                  <a:gd name="T12" fmla="*/ 15 w 42"/>
                  <a:gd name="T13" fmla="*/ 38 h 62"/>
                  <a:gd name="T14" fmla="*/ 26 w 42"/>
                  <a:gd name="T15" fmla="*/ 54 h 62"/>
                  <a:gd name="T16" fmla="*/ 42 w 42"/>
                  <a:gd name="T17" fmla="*/ 6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62">
                    <a:moveTo>
                      <a:pt x="42" y="61"/>
                    </a:moveTo>
                    <a:cubicBezTo>
                      <a:pt x="42" y="60"/>
                      <a:pt x="42" y="60"/>
                      <a:pt x="42" y="60"/>
                    </a:cubicBezTo>
                    <a:cubicBezTo>
                      <a:pt x="40" y="56"/>
                      <a:pt x="24" y="38"/>
                      <a:pt x="19" y="25"/>
                    </a:cubicBezTo>
                    <a:cubicBezTo>
                      <a:pt x="14" y="12"/>
                      <a:pt x="14" y="5"/>
                      <a:pt x="4" y="1"/>
                    </a:cubicBezTo>
                    <a:cubicBezTo>
                      <a:pt x="4" y="0"/>
                      <a:pt x="3" y="0"/>
                      <a:pt x="2" y="0"/>
                    </a:cubicBezTo>
                    <a:cubicBezTo>
                      <a:pt x="1" y="3"/>
                      <a:pt x="0" y="7"/>
                      <a:pt x="3" y="11"/>
                    </a:cubicBezTo>
                    <a:cubicBezTo>
                      <a:pt x="6" y="16"/>
                      <a:pt x="14" y="27"/>
                      <a:pt x="15" y="38"/>
                    </a:cubicBezTo>
                    <a:cubicBezTo>
                      <a:pt x="17" y="46"/>
                      <a:pt x="23" y="52"/>
                      <a:pt x="26" y="54"/>
                    </a:cubicBezTo>
                    <a:cubicBezTo>
                      <a:pt x="29" y="57"/>
                      <a:pt x="39" y="62"/>
                      <a:pt x="42" y="61"/>
                    </a:cubicBezTo>
                    <a:close/>
                  </a:path>
                </a:pathLst>
              </a:custGeom>
              <a:solidFill>
                <a:srgbClr val="8195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2" name="Freeform 239"/>
              <p:cNvSpPr/>
              <p:nvPr/>
            </p:nvSpPr>
            <p:spPr bwMode="auto">
              <a:xfrm>
                <a:off x="5951" y="2259"/>
                <a:ext cx="28" cy="55"/>
              </a:xfrm>
              <a:custGeom>
                <a:avLst/>
                <a:gdLst>
                  <a:gd name="T0" fmla="*/ 4 w 28"/>
                  <a:gd name="T1" fmla="*/ 34 h 55"/>
                  <a:gd name="T2" fmla="*/ 1 w 28"/>
                  <a:gd name="T3" fmla="*/ 17 h 55"/>
                  <a:gd name="T4" fmla="*/ 5 w 28"/>
                  <a:gd name="T5" fmla="*/ 12 h 55"/>
                  <a:gd name="T6" fmla="*/ 10 w 28"/>
                  <a:gd name="T7" fmla="*/ 12 h 55"/>
                  <a:gd name="T8" fmla="*/ 15 w 28"/>
                  <a:gd name="T9" fmla="*/ 2 h 55"/>
                  <a:gd name="T10" fmla="*/ 22 w 28"/>
                  <a:gd name="T11" fmla="*/ 5 h 55"/>
                  <a:gd name="T12" fmla="*/ 27 w 28"/>
                  <a:gd name="T13" fmla="*/ 23 h 55"/>
                  <a:gd name="T14" fmla="*/ 16 w 28"/>
                  <a:gd name="T15" fmla="*/ 48 h 55"/>
                  <a:gd name="T16" fmla="*/ 4 w 28"/>
                  <a:gd name="T17" fmla="*/ 3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55">
                    <a:moveTo>
                      <a:pt x="4" y="34"/>
                    </a:moveTo>
                    <a:cubicBezTo>
                      <a:pt x="4" y="34"/>
                      <a:pt x="0" y="21"/>
                      <a:pt x="1" y="17"/>
                    </a:cubicBezTo>
                    <a:cubicBezTo>
                      <a:pt x="2" y="13"/>
                      <a:pt x="3" y="13"/>
                      <a:pt x="5" y="12"/>
                    </a:cubicBezTo>
                    <a:cubicBezTo>
                      <a:pt x="6" y="11"/>
                      <a:pt x="10" y="12"/>
                      <a:pt x="10" y="12"/>
                    </a:cubicBezTo>
                    <a:cubicBezTo>
                      <a:pt x="10" y="12"/>
                      <a:pt x="14" y="2"/>
                      <a:pt x="15" y="2"/>
                    </a:cubicBezTo>
                    <a:cubicBezTo>
                      <a:pt x="16" y="2"/>
                      <a:pt x="20" y="0"/>
                      <a:pt x="22" y="5"/>
                    </a:cubicBezTo>
                    <a:cubicBezTo>
                      <a:pt x="28" y="17"/>
                      <a:pt x="27" y="23"/>
                      <a:pt x="27" y="23"/>
                    </a:cubicBezTo>
                    <a:cubicBezTo>
                      <a:pt x="27" y="23"/>
                      <a:pt x="19" y="45"/>
                      <a:pt x="16" y="48"/>
                    </a:cubicBezTo>
                    <a:cubicBezTo>
                      <a:pt x="10" y="55"/>
                      <a:pt x="4" y="34"/>
                      <a:pt x="4" y="34"/>
                    </a:cubicBez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3" name="Freeform 240"/>
              <p:cNvSpPr/>
              <p:nvPr/>
            </p:nvSpPr>
            <p:spPr bwMode="auto">
              <a:xfrm>
                <a:off x="5846" y="2227"/>
                <a:ext cx="35" cy="49"/>
              </a:xfrm>
              <a:custGeom>
                <a:avLst/>
                <a:gdLst>
                  <a:gd name="T0" fmla="*/ 0 w 35"/>
                  <a:gd name="T1" fmla="*/ 29 h 49"/>
                  <a:gd name="T2" fmla="*/ 12 w 35"/>
                  <a:gd name="T3" fmla="*/ 6 h 49"/>
                  <a:gd name="T4" fmla="*/ 35 w 35"/>
                  <a:gd name="T5" fmla="*/ 9 h 49"/>
                  <a:gd name="T6" fmla="*/ 29 w 35"/>
                  <a:gd name="T7" fmla="*/ 38 h 49"/>
                  <a:gd name="T8" fmla="*/ 0 w 35"/>
                  <a:gd name="T9" fmla="*/ 29 h 49"/>
                </a:gdLst>
                <a:ahLst/>
                <a:cxnLst>
                  <a:cxn ang="0">
                    <a:pos x="T0" y="T1"/>
                  </a:cxn>
                  <a:cxn ang="0">
                    <a:pos x="T2" y="T3"/>
                  </a:cxn>
                  <a:cxn ang="0">
                    <a:pos x="T4" y="T5"/>
                  </a:cxn>
                  <a:cxn ang="0">
                    <a:pos x="T6" y="T7"/>
                  </a:cxn>
                  <a:cxn ang="0">
                    <a:pos x="T8" y="T9"/>
                  </a:cxn>
                </a:cxnLst>
                <a:rect l="0" t="0" r="r" b="b"/>
                <a:pathLst>
                  <a:path w="35" h="49">
                    <a:moveTo>
                      <a:pt x="0" y="29"/>
                    </a:moveTo>
                    <a:cubicBezTo>
                      <a:pt x="0" y="29"/>
                      <a:pt x="8" y="19"/>
                      <a:pt x="12" y="6"/>
                    </a:cubicBezTo>
                    <a:cubicBezTo>
                      <a:pt x="13" y="0"/>
                      <a:pt x="35" y="9"/>
                      <a:pt x="35" y="9"/>
                    </a:cubicBezTo>
                    <a:cubicBezTo>
                      <a:pt x="35" y="9"/>
                      <a:pt x="32" y="26"/>
                      <a:pt x="29" y="38"/>
                    </a:cubicBezTo>
                    <a:cubicBezTo>
                      <a:pt x="26" y="49"/>
                      <a:pt x="3" y="34"/>
                      <a:pt x="0" y="29"/>
                    </a:cubicBez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4" name="Freeform 241"/>
              <p:cNvSpPr/>
              <p:nvPr/>
            </p:nvSpPr>
            <p:spPr bwMode="auto">
              <a:xfrm>
                <a:off x="5881" y="2581"/>
                <a:ext cx="71" cy="42"/>
              </a:xfrm>
              <a:custGeom>
                <a:avLst/>
                <a:gdLst>
                  <a:gd name="T0" fmla="*/ 6 w 71"/>
                  <a:gd name="T1" fmla="*/ 13 h 42"/>
                  <a:gd name="T2" fmla="*/ 0 w 71"/>
                  <a:gd name="T3" fmla="*/ 26 h 42"/>
                  <a:gd name="T4" fmla="*/ 2 w 71"/>
                  <a:gd name="T5" fmla="*/ 38 h 42"/>
                  <a:gd name="T6" fmla="*/ 16 w 71"/>
                  <a:gd name="T7" fmla="*/ 41 h 42"/>
                  <a:gd name="T8" fmla="*/ 33 w 71"/>
                  <a:gd name="T9" fmla="*/ 35 h 42"/>
                  <a:gd name="T10" fmla="*/ 46 w 71"/>
                  <a:gd name="T11" fmla="*/ 32 h 42"/>
                  <a:gd name="T12" fmla="*/ 71 w 71"/>
                  <a:gd name="T13" fmla="*/ 18 h 42"/>
                  <a:gd name="T14" fmla="*/ 70 w 71"/>
                  <a:gd name="T15" fmla="*/ 8 h 42"/>
                  <a:gd name="T16" fmla="*/ 32 w 71"/>
                  <a:gd name="T17" fmla="*/ 10 h 42"/>
                  <a:gd name="T18" fmla="*/ 6 w 71"/>
                  <a:gd name="T19"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42">
                    <a:moveTo>
                      <a:pt x="6" y="13"/>
                    </a:moveTo>
                    <a:cubicBezTo>
                      <a:pt x="6" y="13"/>
                      <a:pt x="0" y="18"/>
                      <a:pt x="0" y="26"/>
                    </a:cubicBezTo>
                    <a:cubicBezTo>
                      <a:pt x="0" y="34"/>
                      <a:pt x="0" y="37"/>
                      <a:pt x="2" y="38"/>
                    </a:cubicBezTo>
                    <a:cubicBezTo>
                      <a:pt x="4" y="40"/>
                      <a:pt x="11" y="42"/>
                      <a:pt x="16" y="41"/>
                    </a:cubicBezTo>
                    <a:cubicBezTo>
                      <a:pt x="21" y="41"/>
                      <a:pt x="29" y="36"/>
                      <a:pt x="33" y="35"/>
                    </a:cubicBezTo>
                    <a:cubicBezTo>
                      <a:pt x="36" y="33"/>
                      <a:pt x="34" y="34"/>
                      <a:pt x="46" y="32"/>
                    </a:cubicBezTo>
                    <a:cubicBezTo>
                      <a:pt x="64" y="28"/>
                      <a:pt x="69" y="22"/>
                      <a:pt x="71" y="18"/>
                    </a:cubicBezTo>
                    <a:cubicBezTo>
                      <a:pt x="71" y="16"/>
                      <a:pt x="71" y="9"/>
                      <a:pt x="70" y="8"/>
                    </a:cubicBezTo>
                    <a:cubicBezTo>
                      <a:pt x="59" y="0"/>
                      <a:pt x="36" y="15"/>
                      <a:pt x="32" y="10"/>
                    </a:cubicBezTo>
                    <a:cubicBezTo>
                      <a:pt x="27" y="5"/>
                      <a:pt x="6" y="13"/>
                      <a:pt x="6" y="13"/>
                    </a:cubicBezTo>
                    <a:close/>
                  </a:path>
                </a:pathLst>
              </a:custGeom>
              <a:solidFill>
                <a:srgbClr val="FA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5" name="Freeform 242"/>
              <p:cNvSpPr/>
              <p:nvPr/>
            </p:nvSpPr>
            <p:spPr bwMode="auto">
              <a:xfrm>
                <a:off x="5881" y="2584"/>
                <a:ext cx="72" cy="34"/>
              </a:xfrm>
              <a:custGeom>
                <a:avLst/>
                <a:gdLst>
                  <a:gd name="T0" fmla="*/ 5 w 72"/>
                  <a:gd name="T1" fmla="*/ 5 h 34"/>
                  <a:gd name="T2" fmla="*/ 0 w 72"/>
                  <a:gd name="T3" fmla="*/ 18 h 34"/>
                  <a:gd name="T4" fmla="*/ 2 w 72"/>
                  <a:gd name="T5" fmla="*/ 31 h 34"/>
                  <a:gd name="T6" fmla="*/ 15 w 72"/>
                  <a:gd name="T7" fmla="*/ 33 h 34"/>
                  <a:gd name="T8" fmla="*/ 26 w 72"/>
                  <a:gd name="T9" fmla="*/ 30 h 34"/>
                  <a:gd name="T10" fmla="*/ 43 w 72"/>
                  <a:gd name="T11" fmla="*/ 26 h 34"/>
                  <a:gd name="T12" fmla="*/ 71 w 72"/>
                  <a:gd name="T13" fmla="*/ 9 h 34"/>
                  <a:gd name="T14" fmla="*/ 55 w 72"/>
                  <a:gd name="T15" fmla="*/ 1 h 34"/>
                  <a:gd name="T16" fmla="*/ 31 w 72"/>
                  <a:gd name="T17" fmla="*/ 2 h 34"/>
                  <a:gd name="T18" fmla="*/ 5 w 72"/>
                  <a:gd name="T19"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34">
                    <a:moveTo>
                      <a:pt x="5" y="5"/>
                    </a:moveTo>
                    <a:cubicBezTo>
                      <a:pt x="5" y="5"/>
                      <a:pt x="1" y="9"/>
                      <a:pt x="0" y="18"/>
                    </a:cubicBezTo>
                    <a:cubicBezTo>
                      <a:pt x="0" y="24"/>
                      <a:pt x="0" y="29"/>
                      <a:pt x="2" y="31"/>
                    </a:cubicBezTo>
                    <a:cubicBezTo>
                      <a:pt x="4" y="32"/>
                      <a:pt x="9" y="34"/>
                      <a:pt x="15" y="33"/>
                    </a:cubicBezTo>
                    <a:cubicBezTo>
                      <a:pt x="19" y="33"/>
                      <a:pt x="23" y="32"/>
                      <a:pt x="26" y="30"/>
                    </a:cubicBezTo>
                    <a:cubicBezTo>
                      <a:pt x="31" y="28"/>
                      <a:pt x="34" y="28"/>
                      <a:pt x="43" y="26"/>
                    </a:cubicBezTo>
                    <a:cubicBezTo>
                      <a:pt x="57" y="23"/>
                      <a:pt x="70" y="15"/>
                      <a:pt x="71" y="9"/>
                    </a:cubicBezTo>
                    <a:cubicBezTo>
                      <a:pt x="72" y="5"/>
                      <a:pt x="66" y="0"/>
                      <a:pt x="55" y="1"/>
                    </a:cubicBezTo>
                    <a:cubicBezTo>
                      <a:pt x="40" y="3"/>
                      <a:pt x="34" y="3"/>
                      <a:pt x="31" y="2"/>
                    </a:cubicBezTo>
                    <a:cubicBezTo>
                      <a:pt x="24" y="0"/>
                      <a:pt x="5" y="5"/>
                      <a:pt x="5" y="5"/>
                    </a:cubicBezTo>
                    <a:close/>
                  </a:path>
                </a:pathLst>
              </a:custGeom>
              <a:solidFill>
                <a:srgbClr val="F769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6" name="Freeform 243"/>
              <p:cNvSpPr/>
              <p:nvPr/>
            </p:nvSpPr>
            <p:spPr bwMode="auto">
              <a:xfrm>
                <a:off x="5849" y="2333"/>
                <a:ext cx="87" cy="277"/>
              </a:xfrm>
              <a:custGeom>
                <a:avLst/>
                <a:gdLst>
                  <a:gd name="T0" fmla="*/ 46 w 87"/>
                  <a:gd name="T1" fmla="*/ 50 h 278"/>
                  <a:gd name="T2" fmla="*/ 83 w 87"/>
                  <a:gd name="T3" fmla="*/ 151 h 278"/>
                  <a:gd name="T4" fmla="*/ 82 w 87"/>
                  <a:gd name="T5" fmla="*/ 192 h 278"/>
                  <a:gd name="T6" fmla="*/ 67 w 87"/>
                  <a:gd name="T7" fmla="*/ 258 h 278"/>
                  <a:gd name="T8" fmla="*/ 56 w 87"/>
                  <a:gd name="T9" fmla="*/ 272 h 278"/>
                  <a:gd name="T10" fmla="*/ 32 w 87"/>
                  <a:gd name="T11" fmla="*/ 267 h 278"/>
                  <a:gd name="T12" fmla="*/ 38 w 87"/>
                  <a:gd name="T13" fmla="*/ 223 h 278"/>
                  <a:gd name="T14" fmla="*/ 49 w 87"/>
                  <a:gd name="T15" fmla="*/ 173 h 278"/>
                  <a:gd name="T16" fmla="*/ 4 w 87"/>
                  <a:gd name="T17" fmla="*/ 83 h 278"/>
                  <a:gd name="T18" fmla="*/ 46 w 87"/>
                  <a:gd name="T19" fmla="*/ 5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278">
                    <a:moveTo>
                      <a:pt x="46" y="50"/>
                    </a:moveTo>
                    <a:cubicBezTo>
                      <a:pt x="75" y="119"/>
                      <a:pt x="84" y="154"/>
                      <a:pt x="83" y="151"/>
                    </a:cubicBezTo>
                    <a:cubicBezTo>
                      <a:pt x="86" y="158"/>
                      <a:pt x="87" y="173"/>
                      <a:pt x="82" y="192"/>
                    </a:cubicBezTo>
                    <a:cubicBezTo>
                      <a:pt x="75" y="216"/>
                      <a:pt x="66" y="260"/>
                      <a:pt x="67" y="258"/>
                    </a:cubicBezTo>
                    <a:cubicBezTo>
                      <a:pt x="66" y="259"/>
                      <a:pt x="66" y="265"/>
                      <a:pt x="56" y="272"/>
                    </a:cubicBezTo>
                    <a:cubicBezTo>
                      <a:pt x="47" y="278"/>
                      <a:pt x="30" y="278"/>
                      <a:pt x="32" y="267"/>
                    </a:cubicBezTo>
                    <a:cubicBezTo>
                      <a:pt x="32" y="267"/>
                      <a:pt x="34" y="245"/>
                      <a:pt x="38" y="223"/>
                    </a:cubicBezTo>
                    <a:cubicBezTo>
                      <a:pt x="43" y="200"/>
                      <a:pt x="50" y="177"/>
                      <a:pt x="49" y="173"/>
                    </a:cubicBezTo>
                    <a:cubicBezTo>
                      <a:pt x="47" y="148"/>
                      <a:pt x="12" y="108"/>
                      <a:pt x="4" y="83"/>
                    </a:cubicBezTo>
                    <a:cubicBezTo>
                      <a:pt x="0" y="73"/>
                      <a:pt x="25" y="0"/>
                      <a:pt x="46" y="50"/>
                    </a:cubicBezTo>
                    <a:close/>
                  </a:path>
                </a:pathLst>
              </a:custGeom>
              <a:solidFill>
                <a:srgbClr val="4F81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7" name="Freeform 244"/>
              <p:cNvSpPr/>
              <p:nvPr/>
            </p:nvSpPr>
            <p:spPr bwMode="auto">
              <a:xfrm>
                <a:off x="5853" y="2186"/>
                <a:ext cx="49" cy="63"/>
              </a:xfrm>
              <a:custGeom>
                <a:avLst/>
                <a:gdLst>
                  <a:gd name="T0" fmla="*/ 31 w 49"/>
                  <a:gd name="T1" fmla="*/ 0 h 63"/>
                  <a:gd name="T2" fmla="*/ 49 w 49"/>
                  <a:gd name="T3" fmla="*/ 0 h 63"/>
                  <a:gd name="T4" fmla="*/ 47 w 49"/>
                  <a:gd name="T5" fmla="*/ 47 h 63"/>
                  <a:gd name="T6" fmla="*/ 37 w 49"/>
                  <a:gd name="T7" fmla="*/ 63 h 63"/>
                  <a:gd name="T8" fmla="*/ 14 w 49"/>
                  <a:gd name="T9" fmla="*/ 56 h 63"/>
                  <a:gd name="T10" fmla="*/ 4 w 49"/>
                  <a:gd name="T11" fmla="*/ 34 h 63"/>
                  <a:gd name="T12" fmla="*/ 0 w 49"/>
                  <a:gd name="T13" fmla="*/ 3 h 63"/>
                  <a:gd name="T14" fmla="*/ 31 w 49"/>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63">
                    <a:moveTo>
                      <a:pt x="31" y="0"/>
                    </a:moveTo>
                    <a:cubicBezTo>
                      <a:pt x="49" y="0"/>
                      <a:pt x="49" y="0"/>
                      <a:pt x="49" y="0"/>
                    </a:cubicBezTo>
                    <a:cubicBezTo>
                      <a:pt x="47" y="47"/>
                      <a:pt x="47" y="47"/>
                      <a:pt x="47" y="47"/>
                    </a:cubicBezTo>
                    <a:cubicBezTo>
                      <a:pt x="46" y="60"/>
                      <a:pt x="41" y="63"/>
                      <a:pt x="37" y="63"/>
                    </a:cubicBezTo>
                    <a:cubicBezTo>
                      <a:pt x="28" y="63"/>
                      <a:pt x="19" y="59"/>
                      <a:pt x="14" y="56"/>
                    </a:cubicBezTo>
                    <a:cubicBezTo>
                      <a:pt x="5" y="51"/>
                      <a:pt x="4" y="35"/>
                      <a:pt x="4" y="34"/>
                    </a:cubicBezTo>
                    <a:cubicBezTo>
                      <a:pt x="0" y="3"/>
                      <a:pt x="0" y="3"/>
                      <a:pt x="0" y="3"/>
                    </a:cubicBezTo>
                    <a:lnTo>
                      <a:pt x="31" y="0"/>
                    </a:ln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8" name="Freeform 245"/>
              <p:cNvSpPr/>
              <p:nvPr/>
            </p:nvSpPr>
            <p:spPr bwMode="auto">
              <a:xfrm>
                <a:off x="5844" y="2170"/>
                <a:ext cx="60" cy="70"/>
              </a:xfrm>
              <a:custGeom>
                <a:avLst/>
                <a:gdLst>
                  <a:gd name="T0" fmla="*/ 60 w 60"/>
                  <a:gd name="T1" fmla="*/ 11 h 70"/>
                  <a:gd name="T2" fmla="*/ 57 w 60"/>
                  <a:gd name="T3" fmla="*/ 23 h 70"/>
                  <a:gd name="T4" fmla="*/ 50 w 60"/>
                  <a:gd name="T5" fmla="*/ 44 h 70"/>
                  <a:gd name="T6" fmla="*/ 47 w 60"/>
                  <a:gd name="T7" fmla="*/ 50 h 70"/>
                  <a:gd name="T8" fmla="*/ 37 w 60"/>
                  <a:gd name="T9" fmla="*/ 46 h 70"/>
                  <a:gd name="T10" fmla="*/ 27 w 60"/>
                  <a:gd name="T11" fmla="*/ 62 h 70"/>
                  <a:gd name="T12" fmla="*/ 13 w 60"/>
                  <a:gd name="T13" fmla="*/ 66 h 70"/>
                  <a:gd name="T14" fmla="*/ 8 w 60"/>
                  <a:gd name="T15" fmla="*/ 51 h 70"/>
                  <a:gd name="T16" fmla="*/ 4 w 60"/>
                  <a:gd name="T17" fmla="*/ 13 h 70"/>
                  <a:gd name="T18" fmla="*/ 37 w 60"/>
                  <a:gd name="T19" fmla="*/ 2 h 70"/>
                  <a:gd name="T20" fmla="*/ 60 w 60"/>
                  <a:gd name="T21" fmla="*/ 1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0">
                    <a:moveTo>
                      <a:pt x="60" y="11"/>
                    </a:moveTo>
                    <a:cubicBezTo>
                      <a:pt x="59" y="15"/>
                      <a:pt x="58" y="24"/>
                      <a:pt x="57" y="23"/>
                    </a:cubicBezTo>
                    <a:cubicBezTo>
                      <a:pt x="47" y="18"/>
                      <a:pt x="50" y="39"/>
                      <a:pt x="50" y="44"/>
                    </a:cubicBezTo>
                    <a:cubicBezTo>
                      <a:pt x="50" y="44"/>
                      <a:pt x="49" y="51"/>
                      <a:pt x="47" y="50"/>
                    </a:cubicBezTo>
                    <a:cubicBezTo>
                      <a:pt x="45" y="50"/>
                      <a:pt x="46" y="31"/>
                      <a:pt x="37" y="46"/>
                    </a:cubicBezTo>
                    <a:cubicBezTo>
                      <a:pt x="37" y="46"/>
                      <a:pt x="31" y="58"/>
                      <a:pt x="27" y="62"/>
                    </a:cubicBezTo>
                    <a:cubicBezTo>
                      <a:pt x="18" y="70"/>
                      <a:pt x="12" y="66"/>
                      <a:pt x="13" y="66"/>
                    </a:cubicBezTo>
                    <a:cubicBezTo>
                      <a:pt x="13" y="67"/>
                      <a:pt x="11" y="61"/>
                      <a:pt x="8" y="51"/>
                    </a:cubicBezTo>
                    <a:cubicBezTo>
                      <a:pt x="3" y="31"/>
                      <a:pt x="0" y="21"/>
                      <a:pt x="4" y="13"/>
                    </a:cubicBezTo>
                    <a:cubicBezTo>
                      <a:pt x="9" y="4"/>
                      <a:pt x="24" y="0"/>
                      <a:pt x="37" y="2"/>
                    </a:cubicBezTo>
                    <a:cubicBezTo>
                      <a:pt x="47" y="4"/>
                      <a:pt x="60" y="11"/>
                      <a:pt x="60" y="11"/>
                    </a:cubicBezTo>
                    <a:close/>
                  </a:path>
                </a:pathLst>
              </a:custGeom>
              <a:solidFill>
                <a:srgbClr val="CE780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9" name="Freeform 246"/>
              <p:cNvSpPr/>
              <p:nvPr/>
            </p:nvSpPr>
            <p:spPr bwMode="auto">
              <a:xfrm>
                <a:off x="5884" y="2210"/>
                <a:ext cx="5" cy="14"/>
              </a:xfrm>
              <a:custGeom>
                <a:avLst/>
                <a:gdLst>
                  <a:gd name="T0" fmla="*/ 5 w 5"/>
                  <a:gd name="T1" fmla="*/ 0 h 14"/>
                  <a:gd name="T2" fmla="*/ 1 w 5"/>
                  <a:gd name="T3" fmla="*/ 5 h 14"/>
                  <a:gd name="T4" fmla="*/ 2 w 5"/>
                  <a:gd name="T5" fmla="*/ 12 h 14"/>
                  <a:gd name="T6" fmla="*/ 5 w 5"/>
                  <a:gd name="T7" fmla="*/ 14 h 14"/>
                  <a:gd name="T8" fmla="*/ 5 w 5"/>
                  <a:gd name="T9" fmla="*/ 5 h 14"/>
                  <a:gd name="T10" fmla="*/ 5 w 5"/>
                  <a:gd name="T11" fmla="*/ 0 h 14"/>
                </a:gdLst>
                <a:ahLst/>
                <a:cxnLst>
                  <a:cxn ang="0">
                    <a:pos x="T0" y="T1"/>
                  </a:cxn>
                  <a:cxn ang="0">
                    <a:pos x="T2" y="T3"/>
                  </a:cxn>
                  <a:cxn ang="0">
                    <a:pos x="T4" y="T5"/>
                  </a:cxn>
                  <a:cxn ang="0">
                    <a:pos x="T6" y="T7"/>
                  </a:cxn>
                  <a:cxn ang="0">
                    <a:pos x="T8" y="T9"/>
                  </a:cxn>
                  <a:cxn ang="0">
                    <a:pos x="T10" y="T11"/>
                  </a:cxn>
                </a:cxnLst>
                <a:rect l="0" t="0" r="r" b="b"/>
                <a:pathLst>
                  <a:path w="5" h="14">
                    <a:moveTo>
                      <a:pt x="5" y="0"/>
                    </a:moveTo>
                    <a:cubicBezTo>
                      <a:pt x="5" y="0"/>
                      <a:pt x="2" y="1"/>
                      <a:pt x="1" y="5"/>
                    </a:cubicBezTo>
                    <a:cubicBezTo>
                      <a:pt x="0" y="8"/>
                      <a:pt x="1" y="11"/>
                      <a:pt x="2" y="12"/>
                    </a:cubicBezTo>
                    <a:cubicBezTo>
                      <a:pt x="4" y="13"/>
                      <a:pt x="5" y="14"/>
                      <a:pt x="5" y="14"/>
                    </a:cubicBezTo>
                    <a:cubicBezTo>
                      <a:pt x="5" y="14"/>
                      <a:pt x="5" y="6"/>
                      <a:pt x="5" y="5"/>
                    </a:cubicBezTo>
                    <a:cubicBezTo>
                      <a:pt x="5" y="4"/>
                      <a:pt x="5" y="0"/>
                      <a:pt x="5" y="0"/>
                    </a:cubicBezTo>
                    <a:close/>
                  </a:path>
                </a:pathLst>
              </a:custGeom>
              <a:solidFill>
                <a:srgbClr val="EFCCA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0" name="Freeform 247"/>
              <p:cNvSpPr/>
              <p:nvPr/>
            </p:nvSpPr>
            <p:spPr bwMode="auto">
              <a:xfrm>
                <a:off x="5887" y="2208"/>
                <a:ext cx="6" cy="18"/>
              </a:xfrm>
              <a:custGeom>
                <a:avLst/>
                <a:gdLst>
                  <a:gd name="T0" fmla="*/ 4 w 6"/>
                  <a:gd name="T1" fmla="*/ 0 h 18"/>
                  <a:gd name="T2" fmla="*/ 5 w 6"/>
                  <a:gd name="T3" fmla="*/ 3 h 18"/>
                  <a:gd name="T4" fmla="*/ 3 w 6"/>
                  <a:gd name="T5" fmla="*/ 10 h 18"/>
                  <a:gd name="T6" fmla="*/ 4 w 6"/>
                  <a:gd name="T7" fmla="*/ 16 h 18"/>
                  <a:gd name="T8" fmla="*/ 1 w 6"/>
                  <a:gd name="T9" fmla="*/ 16 h 18"/>
                  <a:gd name="T10" fmla="*/ 0 w 6"/>
                  <a:gd name="T11" fmla="*/ 8 h 18"/>
                  <a:gd name="T12" fmla="*/ 4 w 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6" h="18">
                    <a:moveTo>
                      <a:pt x="4" y="0"/>
                    </a:moveTo>
                    <a:cubicBezTo>
                      <a:pt x="4" y="0"/>
                      <a:pt x="6" y="0"/>
                      <a:pt x="5" y="3"/>
                    </a:cubicBezTo>
                    <a:cubicBezTo>
                      <a:pt x="3" y="6"/>
                      <a:pt x="3" y="8"/>
                      <a:pt x="3" y="10"/>
                    </a:cubicBezTo>
                    <a:cubicBezTo>
                      <a:pt x="3" y="12"/>
                      <a:pt x="4" y="16"/>
                      <a:pt x="4" y="16"/>
                    </a:cubicBezTo>
                    <a:cubicBezTo>
                      <a:pt x="4" y="16"/>
                      <a:pt x="3" y="18"/>
                      <a:pt x="1" y="16"/>
                    </a:cubicBezTo>
                    <a:cubicBezTo>
                      <a:pt x="1" y="14"/>
                      <a:pt x="0" y="12"/>
                      <a:pt x="0" y="8"/>
                    </a:cubicBezTo>
                    <a:cubicBezTo>
                      <a:pt x="0" y="7"/>
                      <a:pt x="2" y="0"/>
                      <a:pt x="4" y="0"/>
                    </a:cubicBezTo>
                    <a:close/>
                  </a:path>
                </a:pathLst>
              </a:custGeom>
              <a:solidFill>
                <a:srgbClr val="F7DD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1" name="Freeform 248"/>
              <p:cNvSpPr/>
              <p:nvPr/>
            </p:nvSpPr>
            <p:spPr bwMode="auto">
              <a:xfrm>
                <a:off x="5825" y="2250"/>
                <a:ext cx="90" cy="206"/>
              </a:xfrm>
              <a:custGeom>
                <a:avLst/>
                <a:gdLst>
                  <a:gd name="T0" fmla="*/ 15 w 90"/>
                  <a:gd name="T1" fmla="*/ 165 h 206"/>
                  <a:gd name="T2" fmla="*/ 8 w 90"/>
                  <a:gd name="T3" fmla="*/ 93 h 206"/>
                  <a:gd name="T4" fmla="*/ 0 w 90"/>
                  <a:gd name="T5" fmla="*/ 36 h 206"/>
                  <a:gd name="T6" fmla="*/ 11 w 90"/>
                  <a:gd name="T7" fmla="*/ 2 h 206"/>
                  <a:gd name="T8" fmla="*/ 28 w 90"/>
                  <a:gd name="T9" fmla="*/ 3 h 206"/>
                  <a:gd name="T10" fmla="*/ 69 w 90"/>
                  <a:gd name="T11" fmla="*/ 26 h 206"/>
                  <a:gd name="T12" fmla="*/ 78 w 90"/>
                  <a:gd name="T13" fmla="*/ 65 h 206"/>
                  <a:gd name="T14" fmla="*/ 77 w 90"/>
                  <a:gd name="T15" fmla="*/ 124 h 206"/>
                  <a:gd name="T16" fmla="*/ 90 w 90"/>
                  <a:gd name="T17" fmla="*/ 181 h 206"/>
                  <a:gd name="T18" fmla="*/ 15 w 90"/>
                  <a:gd name="T19" fmla="*/ 165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206">
                    <a:moveTo>
                      <a:pt x="15" y="165"/>
                    </a:moveTo>
                    <a:cubicBezTo>
                      <a:pt x="13" y="148"/>
                      <a:pt x="10" y="106"/>
                      <a:pt x="8" y="93"/>
                    </a:cubicBezTo>
                    <a:cubicBezTo>
                      <a:pt x="5" y="77"/>
                      <a:pt x="0" y="51"/>
                      <a:pt x="0" y="36"/>
                    </a:cubicBezTo>
                    <a:cubicBezTo>
                      <a:pt x="1" y="18"/>
                      <a:pt x="3" y="7"/>
                      <a:pt x="11" y="2"/>
                    </a:cubicBezTo>
                    <a:cubicBezTo>
                      <a:pt x="14" y="0"/>
                      <a:pt x="23" y="2"/>
                      <a:pt x="28" y="3"/>
                    </a:cubicBezTo>
                    <a:cubicBezTo>
                      <a:pt x="47" y="10"/>
                      <a:pt x="64" y="19"/>
                      <a:pt x="69" y="26"/>
                    </a:cubicBezTo>
                    <a:cubicBezTo>
                      <a:pt x="78" y="40"/>
                      <a:pt x="77" y="57"/>
                      <a:pt x="78" y="65"/>
                    </a:cubicBezTo>
                    <a:cubicBezTo>
                      <a:pt x="79" y="75"/>
                      <a:pt x="76" y="108"/>
                      <a:pt x="77" y="124"/>
                    </a:cubicBezTo>
                    <a:cubicBezTo>
                      <a:pt x="79" y="154"/>
                      <a:pt x="88" y="175"/>
                      <a:pt x="90" y="181"/>
                    </a:cubicBezTo>
                    <a:cubicBezTo>
                      <a:pt x="90" y="181"/>
                      <a:pt x="22" y="206"/>
                      <a:pt x="15" y="165"/>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2" name="Freeform 249"/>
              <p:cNvSpPr/>
              <p:nvPr/>
            </p:nvSpPr>
            <p:spPr bwMode="auto">
              <a:xfrm>
                <a:off x="5863" y="2269"/>
                <a:ext cx="108" cy="82"/>
              </a:xfrm>
              <a:custGeom>
                <a:avLst/>
                <a:gdLst>
                  <a:gd name="T0" fmla="*/ 18 w 108"/>
                  <a:gd name="T1" fmla="*/ 3 h 82"/>
                  <a:gd name="T2" fmla="*/ 39 w 108"/>
                  <a:gd name="T3" fmla="*/ 18 h 82"/>
                  <a:gd name="T4" fmla="*/ 63 w 108"/>
                  <a:gd name="T5" fmla="*/ 47 h 82"/>
                  <a:gd name="T6" fmla="*/ 71 w 108"/>
                  <a:gd name="T7" fmla="*/ 51 h 82"/>
                  <a:gd name="T8" fmla="*/ 97 w 108"/>
                  <a:gd name="T9" fmla="*/ 18 h 82"/>
                  <a:gd name="T10" fmla="*/ 104 w 108"/>
                  <a:gd name="T11" fmla="*/ 19 h 82"/>
                  <a:gd name="T12" fmla="*/ 108 w 108"/>
                  <a:gd name="T13" fmla="*/ 29 h 82"/>
                  <a:gd name="T14" fmla="*/ 76 w 108"/>
                  <a:gd name="T15" fmla="*/ 78 h 82"/>
                  <a:gd name="T16" fmla="*/ 59 w 108"/>
                  <a:gd name="T17" fmla="*/ 76 h 82"/>
                  <a:gd name="T18" fmla="*/ 12 w 108"/>
                  <a:gd name="T19" fmla="*/ 30 h 82"/>
                  <a:gd name="T20" fmla="*/ 18 w 108"/>
                  <a:gd name="T21" fmla="*/ 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82">
                    <a:moveTo>
                      <a:pt x="18" y="3"/>
                    </a:moveTo>
                    <a:cubicBezTo>
                      <a:pt x="18" y="3"/>
                      <a:pt x="24" y="0"/>
                      <a:pt x="39" y="18"/>
                    </a:cubicBezTo>
                    <a:cubicBezTo>
                      <a:pt x="51" y="33"/>
                      <a:pt x="58" y="41"/>
                      <a:pt x="63" y="47"/>
                    </a:cubicBezTo>
                    <a:cubicBezTo>
                      <a:pt x="66" y="51"/>
                      <a:pt x="69" y="53"/>
                      <a:pt x="71" y="51"/>
                    </a:cubicBezTo>
                    <a:cubicBezTo>
                      <a:pt x="83" y="43"/>
                      <a:pt x="97" y="18"/>
                      <a:pt x="97" y="18"/>
                    </a:cubicBezTo>
                    <a:cubicBezTo>
                      <a:pt x="97" y="18"/>
                      <a:pt x="101" y="14"/>
                      <a:pt x="104" y="19"/>
                    </a:cubicBezTo>
                    <a:cubicBezTo>
                      <a:pt x="108" y="25"/>
                      <a:pt x="108" y="29"/>
                      <a:pt x="108" y="29"/>
                    </a:cubicBezTo>
                    <a:cubicBezTo>
                      <a:pt x="108" y="29"/>
                      <a:pt x="95" y="69"/>
                      <a:pt x="76" y="78"/>
                    </a:cubicBezTo>
                    <a:cubicBezTo>
                      <a:pt x="69" y="81"/>
                      <a:pt x="67" y="82"/>
                      <a:pt x="59" y="76"/>
                    </a:cubicBezTo>
                    <a:cubicBezTo>
                      <a:pt x="39" y="60"/>
                      <a:pt x="12" y="30"/>
                      <a:pt x="12" y="30"/>
                    </a:cubicBezTo>
                    <a:cubicBezTo>
                      <a:pt x="12" y="30"/>
                      <a:pt x="0" y="10"/>
                      <a:pt x="18" y="3"/>
                    </a:cubicBez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3" name="Freeform 250"/>
              <p:cNvSpPr/>
              <p:nvPr/>
            </p:nvSpPr>
            <p:spPr bwMode="auto">
              <a:xfrm>
                <a:off x="5862" y="2270"/>
                <a:ext cx="55" cy="57"/>
              </a:xfrm>
              <a:custGeom>
                <a:avLst/>
                <a:gdLst>
                  <a:gd name="T0" fmla="*/ 19 w 55"/>
                  <a:gd name="T1" fmla="*/ 2 h 57"/>
                  <a:gd name="T2" fmla="*/ 44 w 55"/>
                  <a:gd name="T3" fmla="*/ 19 h 57"/>
                  <a:gd name="T4" fmla="*/ 55 w 55"/>
                  <a:gd name="T5" fmla="*/ 34 h 57"/>
                  <a:gd name="T6" fmla="*/ 31 w 55"/>
                  <a:gd name="T7" fmla="*/ 57 h 57"/>
                  <a:gd name="T8" fmla="*/ 13 w 55"/>
                  <a:gd name="T9" fmla="*/ 29 h 57"/>
                  <a:gd name="T10" fmla="*/ 19 w 55"/>
                  <a:gd name="T11" fmla="*/ 2 h 57"/>
                </a:gdLst>
                <a:ahLst/>
                <a:cxnLst>
                  <a:cxn ang="0">
                    <a:pos x="T0" y="T1"/>
                  </a:cxn>
                  <a:cxn ang="0">
                    <a:pos x="T2" y="T3"/>
                  </a:cxn>
                  <a:cxn ang="0">
                    <a:pos x="T4" y="T5"/>
                  </a:cxn>
                  <a:cxn ang="0">
                    <a:pos x="T6" y="T7"/>
                  </a:cxn>
                  <a:cxn ang="0">
                    <a:pos x="T8" y="T9"/>
                  </a:cxn>
                  <a:cxn ang="0">
                    <a:pos x="T10" y="T11"/>
                  </a:cxn>
                </a:cxnLst>
                <a:rect l="0" t="0" r="r" b="b"/>
                <a:pathLst>
                  <a:path w="55" h="57">
                    <a:moveTo>
                      <a:pt x="19" y="2"/>
                    </a:moveTo>
                    <a:cubicBezTo>
                      <a:pt x="26" y="0"/>
                      <a:pt x="32" y="4"/>
                      <a:pt x="44" y="19"/>
                    </a:cubicBezTo>
                    <a:cubicBezTo>
                      <a:pt x="49" y="25"/>
                      <a:pt x="52" y="30"/>
                      <a:pt x="55" y="34"/>
                    </a:cubicBezTo>
                    <a:cubicBezTo>
                      <a:pt x="51" y="44"/>
                      <a:pt x="38" y="53"/>
                      <a:pt x="31" y="57"/>
                    </a:cubicBezTo>
                    <a:cubicBezTo>
                      <a:pt x="18" y="44"/>
                      <a:pt x="13" y="29"/>
                      <a:pt x="13" y="29"/>
                    </a:cubicBezTo>
                    <a:cubicBezTo>
                      <a:pt x="13" y="29"/>
                      <a:pt x="0" y="6"/>
                      <a:pt x="19" y="2"/>
                    </a:cubicBezTo>
                    <a:close/>
                  </a:path>
                </a:pathLst>
              </a:custGeom>
              <a:solidFill>
                <a:srgbClr val="FFE3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4" name="Freeform 251"/>
              <p:cNvSpPr/>
              <p:nvPr/>
            </p:nvSpPr>
            <p:spPr bwMode="auto">
              <a:xfrm>
                <a:off x="5995" y="3871"/>
                <a:ext cx="169" cy="241"/>
              </a:xfrm>
              <a:custGeom>
                <a:avLst/>
                <a:gdLst>
                  <a:gd name="T0" fmla="*/ 169 w 169"/>
                  <a:gd name="T1" fmla="*/ 96 h 241"/>
                  <a:gd name="T2" fmla="*/ 169 w 169"/>
                  <a:gd name="T3" fmla="*/ 241 h 241"/>
                  <a:gd name="T4" fmla="*/ 0 w 169"/>
                  <a:gd name="T5" fmla="*/ 143 h 241"/>
                  <a:gd name="T6" fmla="*/ 1 w 169"/>
                  <a:gd name="T7" fmla="*/ 0 h 241"/>
                  <a:gd name="T8" fmla="*/ 169 w 169"/>
                  <a:gd name="T9" fmla="*/ 96 h 241"/>
                </a:gdLst>
                <a:ahLst/>
                <a:cxnLst>
                  <a:cxn ang="0">
                    <a:pos x="T0" y="T1"/>
                  </a:cxn>
                  <a:cxn ang="0">
                    <a:pos x="T2" y="T3"/>
                  </a:cxn>
                  <a:cxn ang="0">
                    <a:pos x="T4" y="T5"/>
                  </a:cxn>
                  <a:cxn ang="0">
                    <a:pos x="T6" y="T7"/>
                  </a:cxn>
                  <a:cxn ang="0">
                    <a:pos x="T8" y="T9"/>
                  </a:cxn>
                </a:cxnLst>
                <a:rect l="0" t="0" r="r" b="b"/>
                <a:pathLst>
                  <a:path w="169" h="241">
                    <a:moveTo>
                      <a:pt x="169" y="96"/>
                    </a:moveTo>
                    <a:lnTo>
                      <a:pt x="169" y="241"/>
                    </a:lnTo>
                    <a:lnTo>
                      <a:pt x="0" y="143"/>
                    </a:lnTo>
                    <a:lnTo>
                      <a:pt x="1" y="0"/>
                    </a:lnTo>
                    <a:lnTo>
                      <a:pt x="169" y="96"/>
                    </a:ln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5" name="Freeform 252"/>
              <p:cNvSpPr/>
              <p:nvPr/>
            </p:nvSpPr>
            <p:spPr bwMode="auto">
              <a:xfrm>
                <a:off x="6164" y="3890"/>
                <a:ext cx="134" cy="222"/>
              </a:xfrm>
              <a:custGeom>
                <a:avLst/>
                <a:gdLst>
                  <a:gd name="T0" fmla="*/ 0 w 134"/>
                  <a:gd name="T1" fmla="*/ 77 h 222"/>
                  <a:gd name="T2" fmla="*/ 134 w 134"/>
                  <a:gd name="T3" fmla="*/ 0 h 222"/>
                  <a:gd name="T4" fmla="*/ 134 w 134"/>
                  <a:gd name="T5" fmla="*/ 144 h 222"/>
                  <a:gd name="T6" fmla="*/ 0 w 134"/>
                  <a:gd name="T7" fmla="*/ 222 h 222"/>
                  <a:gd name="T8" fmla="*/ 0 w 134"/>
                  <a:gd name="T9" fmla="*/ 77 h 222"/>
                </a:gdLst>
                <a:ahLst/>
                <a:cxnLst>
                  <a:cxn ang="0">
                    <a:pos x="T0" y="T1"/>
                  </a:cxn>
                  <a:cxn ang="0">
                    <a:pos x="T2" y="T3"/>
                  </a:cxn>
                  <a:cxn ang="0">
                    <a:pos x="T4" y="T5"/>
                  </a:cxn>
                  <a:cxn ang="0">
                    <a:pos x="T6" y="T7"/>
                  </a:cxn>
                  <a:cxn ang="0">
                    <a:pos x="T8" y="T9"/>
                  </a:cxn>
                </a:cxnLst>
                <a:rect l="0" t="0" r="r" b="b"/>
                <a:pathLst>
                  <a:path w="134" h="222">
                    <a:moveTo>
                      <a:pt x="0" y="77"/>
                    </a:moveTo>
                    <a:lnTo>
                      <a:pt x="134" y="0"/>
                    </a:lnTo>
                    <a:lnTo>
                      <a:pt x="134" y="144"/>
                    </a:lnTo>
                    <a:lnTo>
                      <a:pt x="0" y="222"/>
                    </a:lnTo>
                    <a:lnTo>
                      <a:pt x="0" y="77"/>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6" name="Freeform 253"/>
              <p:cNvSpPr/>
              <p:nvPr/>
            </p:nvSpPr>
            <p:spPr bwMode="auto">
              <a:xfrm>
                <a:off x="5996" y="3793"/>
                <a:ext cx="302" cy="174"/>
              </a:xfrm>
              <a:custGeom>
                <a:avLst/>
                <a:gdLst>
                  <a:gd name="T0" fmla="*/ 0 w 302"/>
                  <a:gd name="T1" fmla="*/ 78 h 174"/>
                  <a:gd name="T2" fmla="*/ 134 w 302"/>
                  <a:gd name="T3" fmla="*/ 0 h 174"/>
                  <a:gd name="T4" fmla="*/ 302 w 302"/>
                  <a:gd name="T5" fmla="*/ 97 h 174"/>
                  <a:gd name="T6" fmla="*/ 168 w 302"/>
                  <a:gd name="T7" fmla="*/ 174 h 174"/>
                  <a:gd name="T8" fmla="*/ 0 w 302"/>
                  <a:gd name="T9" fmla="*/ 78 h 174"/>
                </a:gdLst>
                <a:ahLst/>
                <a:cxnLst>
                  <a:cxn ang="0">
                    <a:pos x="T0" y="T1"/>
                  </a:cxn>
                  <a:cxn ang="0">
                    <a:pos x="T2" y="T3"/>
                  </a:cxn>
                  <a:cxn ang="0">
                    <a:pos x="T4" y="T5"/>
                  </a:cxn>
                  <a:cxn ang="0">
                    <a:pos x="T6" y="T7"/>
                  </a:cxn>
                  <a:cxn ang="0">
                    <a:pos x="T8" y="T9"/>
                  </a:cxn>
                </a:cxnLst>
                <a:rect l="0" t="0" r="r" b="b"/>
                <a:pathLst>
                  <a:path w="302" h="174">
                    <a:moveTo>
                      <a:pt x="0" y="78"/>
                    </a:moveTo>
                    <a:lnTo>
                      <a:pt x="134" y="0"/>
                    </a:lnTo>
                    <a:lnTo>
                      <a:pt x="302" y="97"/>
                    </a:lnTo>
                    <a:lnTo>
                      <a:pt x="168" y="174"/>
                    </a:lnTo>
                    <a:lnTo>
                      <a:pt x="0" y="7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7" name="Freeform 254"/>
              <p:cNvSpPr/>
              <p:nvPr/>
            </p:nvSpPr>
            <p:spPr bwMode="auto">
              <a:xfrm>
                <a:off x="5867" y="3951"/>
                <a:ext cx="236" cy="252"/>
              </a:xfrm>
              <a:custGeom>
                <a:avLst/>
                <a:gdLst>
                  <a:gd name="T0" fmla="*/ 32 w 236"/>
                  <a:gd name="T1" fmla="*/ 72 h 252"/>
                  <a:gd name="T2" fmla="*/ 36 w 236"/>
                  <a:gd name="T3" fmla="*/ 140 h 252"/>
                  <a:gd name="T4" fmla="*/ 92 w 236"/>
                  <a:gd name="T5" fmla="*/ 184 h 252"/>
                  <a:gd name="T6" fmla="*/ 160 w 236"/>
                  <a:gd name="T7" fmla="*/ 228 h 252"/>
                  <a:gd name="T8" fmla="*/ 194 w 236"/>
                  <a:gd name="T9" fmla="*/ 128 h 252"/>
                  <a:gd name="T10" fmla="*/ 148 w 236"/>
                  <a:gd name="T11" fmla="*/ 92 h 252"/>
                  <a:gd name="T12" fmla="*/ 32 w 236"/>
                  <a:gd name="T13" fmla="*/ 72 h 252"/>
                </a:gdLst>
                <a:ahLst/>
                <a:cxnLst>
                  <a:cxn ang="0">
                    <a:pos x="T0" y="T1"/>
                  </a:cxn>
                  <a:cxn ang="0">
                    <a:pos x="T2" y="T3"/>
                  </a:cxn>
                  <a:cxn ang="0">
                    <a:pos x="T4" y="T5"/>
                  </a:cxn>
                  <a:cxn ang="0">
                    <a:pos x="T6" y="T7"/>
                  </a:cxn>
                  <a:cxn ang="0">
                    <a:pos x="T8" y="T9"/>
                  </a:cxn>
                  <a:cxn ang="0">
                    <a:pos x="T10" y="T11"/>
                  </a:cxn>
                  <a:cxn ang="0">
                    <a:pos x="T12" y="T13"/>
                  </a:cxn>
                </a:cxnLst>
                <a:rect l="0" t="0" r="r" b="b"/>
                <a:pathLst>
                  <a:path w="236" h="252">
                    <a:moveTo>
                      <a:pt x="32" y="72"/>
                    </a:moveTo>
                    <a:cubicBezTo>
                      <a:pt x="32" y="72"/>
                      <a:pt x="0" y="120"/>
                      <a:pt x="36" y="140"/>
                    </a:cubicBezTo>
                    <a:cubicBezTo>
                      <a:pt x="72" y="160"/>
                      <a:pt x="84" y="156"/>
                      <a:pt x="92" y="184"/>
                    </a:cubicBezTo>
                    <a:cubicBezTo>
                      <a:pt x="100" y="212"/>
                      <a:pt x="104" y="252"/>
                      <a:pt x="160" y="228"/>
                    </a:cubicBezTo>
                    <a:cubicBezTo>
                      <a:pt x="216" y="204"/>
                      <a:pt x="236" y="140"/>
                      <a:pt x="194" y="128"/>
                    </a:cubicBezTo>
                    <a:cubicBezTo>
                      <a:pt x="152" y="116"/>
                      <a:pt x="148" y="92"/>
                      <a:pt x="148" y="92"/>
                    </a:cubicBezTo>
                    <a:cubicBezTo>
                      <a:pt x="148" y="92"/>
                      <a:pt x="72" y="0"/>
                      <a:pt x="32" y="72"/>
                    </a:cubicBezTo>
                    <a:close/>
                  </a:path>
                </a:pathLst>
              </a:custGeom>
              <a:solidFill>
                <a:srgbClr val="21C1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8" name="Freeform 255"/>
              <p:cNvSpPr/>
              <p:nvPr/>
            </p:nvSpPr>
            <p:spPr bwMode="auto">
              <a:xfrm>
                <a:off x="5922" y="4033"/>
                <a:ext cx="85" cy="46"/>
              </a:xfrm>
              <a:custGeom>
                <a:avLst/>
                <a:gdLst>
                  <a:gd name="T0" fmla="*/ 43 w 85"/>
                  <a:gd name="T1" fmla="*/ 5 h 46"/>
                  <a:gd name="T2" fmla="*/ 36 w 85"/>
                  <a:gd name="T3" fmla="*/ 12 h 46"/>
                  <a:gd name="T4" fmla="*/ 1 w 85"/>
                  <a:gd name="T5" fmla="*/ 35 h 46"/>
                  <a:gd name="T6" fmla="*/ 1 w 85"/>
                  <a:gd name="T7" fmla="*/ 40 h 46"/>
                  <a:gd name="T8" fmla="*/ 2 w 85"/>
                  <a:gd name="T9" fmla="*/ 42 h 46"/>
                  <a:gd name="T10" fmla="*/ 14 w 85"/>
                  <a:gd name="T11" fmla="*/ 46 h 46"/>
                  <a:gd name="T12" fmla="*/ 44 w 85"/>
                  <a:gd name="T13" fmla="*/ 39 h 46"/>
                  <a:gd name="T14" fmla="*/ 81 w 85"/>
                  <a:gd name="T15" fmla="*/ 28 h 46"/>
                  <a:gd name="T16" fmla="*/ 84 w 85"/>
                  <a:gd name="T17" fmla="*/ 17 h 46"/>
                  <a:gd name="T18" fmla="*/ 83 w 85"/>
                  <a:gd name="T19" fmla="*/ 0 h 46"/>
                  <a:gd name="T20" fmla="*/ 43 w 85"/>
                  <a:gd name="T21"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46">
                    <a:moveTo>
                      <a:pt x="43" y="5"/>
                    </a:moveTo>
                    <a:cubicBezTo>
                      <a:pt x="36" y="12"/>
                      <a:pt x="36" y="12"/>
                      <a:pt x="36" y="12"/>
                    </a:cubicBezTo>
                    <a:cubicBezTo>
                      <a:pt x="36" y="12"/>
                      <a:pt x="1" y="32"/>
                      <a:pt x="1" y="35"/>
                    </a:cubicBezTo>
                    <a:cubicBezTo>
                      <a:pt x="0" y="35"/>
                      <a:pt x="1" y="37"/>
                      <a:pt x="1" y="40"/>
                    </a:cubicBezTo>
                    <a:cubicBezTo>
                      <a:pt x="1" y="41"/>
                      <a:pt x="1" y="41"/>
                      <a:pt x="2" y="42"/>
                    </a:cubicBezTo>
                    <a:cubicBezTo>
                      <a:pt x="5" y="45"/>
                      <a:pt x="10" y="46"/>
                      <a:pt x="14" y="46"/>
                    </a:cubicBezTo>
                    <a:cubicBezTo>
                      <a:pt x="24" y="46"/>
                      <a:pt x="44" y="39"/>
                      <a:pt x="44" y="39"/>
                    </a:cubicBezTo>
                    <a:cubicBezTo>
                      <a:pt x="47" y="37"/>
                      <a:pt x="78" y="33"/>
                      <a:pt x="81" y="28"/>
                    </a:cubicBezTo>
                    <a:cubicBezTo>
                      <a:pt x="83" y="25"/>
                      <a:pt x="84" y="20"/>
                      <a:pt x="84" y="17"/>
                    </a:cubicBezTo>
                    <a:cubicBezTo>
                      <a:pt x="85" y="6"/>
                      <a:pt x="83" y="0"/>
                      <a:pt x="83" y="0"/>
                    </a:cubicBezTo>
                    <a:lnTo>
                      <a:pt x="43" y="5"/>
                    </a:lnTo>
                    <a:close/>
                  </a:path>
                </a:pathLst>
              </a:custGeom>
              <a:solidFill>
                <a:srgbClr val="D5DF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9" name="Freeform 256"/>
              <p:cNvSpPr/>
              <p:nvPr/>
            </p:nvSpPr>
            <p:spPr bwMode="auto">
              <a:xfrm>
                <a:off x="5973" y="4115"/>
                <a:ext cx="80" cy="50"/>
              </a:xfrm>
              <a:custGeom>
                <a:avLst/>
                <a:gdLst>
                  <a:gd name="T0" fmla="*/ 39 w 80"/>
                  <a:gd name="T1" fmla="*/ 0 h 50"/>
                  <a:gd name="T2" fmla="*/ 18 w 80"/>
                  <a:gd name="T3" fmla="*/ 21 h 50"/>
                  <a:gd name="T4" fmla="*/ 1 w 80"/>
                  <a:gd name="T5" fmla="*/ 32 h 50"/>
                  <a:gd name="T6" fmla="*/ 1 w 80"/>
                  <a:gd name="T7" fmla="*/ 37 h 50"/>
                  <a:gd name="T8" fmla="*/ 3 w 80"/>
                  <a:gd name="T9" fmla="*/ 45 h 50"/>
                  <a:gd name="T10" fmla="*/ 16 w 80"/>
                  <a:gd name="T11" fmla="*/ 49 h 50"/>
                  <a:gd name="T12" fmla="*/ 43 w 80"/>
                  <a:gd name="T13" fmla="*/ 40 h 50"/>
                  <a:gd name="T14" fmla="*/ 78 w 80"/>
                  <a:gd name="T15" fmla="*/ 18 h 50"/>
                  <a:gd name="T16" fmla="*/ 80 w 80"/>
                  <a:gd name="T17" fmla="*/ 14 h 50"/>
                  <a:gd name="T18" fmla="*/ 80 w 80"/>
                  <a:gd name="T19" fmla="*/ 6 h 50"/>
                  <a:gd name="T20" fmla="*/ 39 w 80"/>
                  <a:gd name="T2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50">
                    <a:moveTo>
                      <a:pt x="39" y="0"/>
                    </a:moveTo>
                    <a:cubicBezTo>
                      <a:pt x="18" y="21"/>
                      <a:pt x="18" y="21"/>
                      <a:pt x="18" y="21"/>
                    </a:cubicBezTo>
                    <a:cubicBezTo>
                      <a:pt x="18" y="21"/>
                      <a:pt x="4" y="29"/>
                      <a:pt x="1" y="32"/>
                    </a:cubicBezTo>
                    <a:cubicBezTo>
                      <a:pt x="1" y="33"/>
                      <a:pt x="0" y="35"/>
                      <a:pt x="1" y="37"/>
                    </a:cubicBezTo>
                    <a:cubicBezTo>
                      <a:pt x="1" y="39"/>
                      <a:pt x="2" y="45"/>
                      <a:pt x="3" y="45"/>
                    </a:cubicBezTo>
                    <a:cubicBezTo>
                      <a:pt x="6" y="48"/>
                      <a:pt x="9" y="49"/>
                      <a:pt x="16" y="49"/>
                    </a:cubicBezTo>
                    <a:cubicBezTo>
                      <a:pt x="30" y="50"/>
                      <a:pt x="43" y="40"/>
                      <a:pt x="43" y="40"/>
                    </a:cubicBezTo>
                    <a:cubicBezTo>
                      <a:pt x="45" y="39"/>
                      <a:pt x="78" y="18"/>
                      <a:pt x="78" y="18"/>
                    </a:cubicBezTo>
                    <a:cubicBezTo>
                      <a:pt x="78" y="18"/>
                      <a:pt x="80" y="17"/>
                      <a:pt x="80" y="14"/>
                    </a:cubicBezTo>
                    <a:cubicBezTo>
                      <a:pt x="80" y="6"/>
                      <a:pt x="80" y="6"/>
                      <a:pt x="80" y="6"/>
                    </a:cubicBezTo>
                    <a:lnTo>
                      <a:pt x="39"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0" name="Freeform 257"/>
              <p:cNvSpPr/>
              <p:nvPr/>
            </p:nvSpPr>
            <p:spPr bwMode="auto">
              <a:xfrm>
                <a:off x="5973" y="4102"/>
                <a:ext cx="80" cy="57"/>
              </a:xfrm>
              <a:custGeom>
                <a:avLst/>
                <a:gdLst>
                  <a:gd name="T0" fmla="*/ 38 w 80"/>
                  <a:gd name="T1" fmla="*/ 8 h 57"/>
                  <a:gd name="T2" fmla="*/ 28 w 80"/>
                  <a:gd name="T3" fmla="*/ 18 h 57"/>
                  <a:gd name="T4" fmla="*/ 17 w 80"/>
                  <a:gd name="T5" fmla="*/ 29 h 57"/>
                  <a:gd name="T6" fmla="*/ 3 w 80"/>
                  <a:gd name="T7" fmla="*/ 43 h 57"/>
                  <a:gd name="T8" fmla="*/ 1 w 80"/>
                  <a:gd name="T9" fmla="*/ 49 h 57"/>
                  <a:gd name="T10" fmla="*/ 2 w 80"/>
                  <a:gd name="T11" fmla="*/ 53 h 57"/>
                  <a:gd name="T12" fmla="*/ 16 w 80"/>
                  <a:gd name="T13" fmla="*/ 57 h 57"/>
                  <a:gd name="T14" fmla="*/ 43 w 80"/>
                  <a:gd name="T15" fmla="*/ 48 h 57"/>
                  <a:gd name="T16" fmla="*/ 79 w 80"/>
                  <a:gd name="T17" fmla="*/ 25 h 57"/>
                  <a:gd name="T18" fmla="*/ 80 w 80"/>
                  <a:gd name="T19" fmla="*/ 22 h 57"/>
                  <a:gd name="T20" fmla="*/ 80 w 80"/>
                  <a:gd name="T21" fmla="*/ 13 h 57"/>
                  <a:gd name="T22" fmla="*/ 76 w 80"/>
                  <a:gd name="T23" fmla="*/ 0 h 57"/>
                  <a:gd name="T24" fmla="*/ 38 w 80"/>
                  <a:gd name="T25" fmla="*/ 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7">
                    <a:moveTo>
                      <a:pt x="38" y="8"/>
                    </a:moveTo>
                    <a:cubicBezTo>
                      <a:pt x="28" y="18"/>
                      <a:pt x="28" y="18"/>
                      <a:pt x="28" y="18"/>
                    </a:cubicBezTo>
                    <a:cubicBezTo>
                      <a:pt x="17" y="29"/>
                      <a:pt x="17" y="29"/>
                      <a:pt x="17" y="29"/>
                    </a:cubicBezTo>
                    <a:cubicBezTo>
                      <a:pt x="17" y="29"/>
                      <a:pt x="7" y="40"/>
                      <a:pt x="3" y="43"/>
                    </a:cubicBezTo>
                    <a:cubicBezTo>
                      <a:pt x="1" y="44"/>
                      <a:pt x="0" y="47"/>
                      <a:pt x="1" y="49"/>
                    </a:cubicBezTo>
                    <a:cubicBezTo>
                      <a:pt x="1" y="50"/>
                      <a:pt x="1" y="52"/>
                      <a:pt x="2" y="53"/>
                    </a:cubicBezTo>
                    <a:cubicBezTo>
                      <a:pt x="6" y="55"/>
                      <a:pt x="11" y="56"/>
                      <a:pt x="16" y="57"/>
                    </a:cubicBezTo>
                    <a:cubicBezTo>
                      <a:pt x="30" y="57"/>
                      <a:pt x="43" y="48"/>
                      <a:pt x="43" y="48"/>
                    </a:cubicBezTo>
                    <a:cubicBezTo>
                      <a:pt x="45" y="46"/>
                      <a:pt x="70" y="31"/>
                      <a:pt x="79" y="25"/>
                    </a:cubicBezTo>
                    <a:cubicBezTo>
                      <a:pt x="80" y="24"/>
                      <a:pt x="80" y="22"/>
                      <a:pt x="80" y="22"/>
                    </a:cubicBezTo>
                    <a:cubicBezTo>
                      <a:pt x="80" y="22"/>
                      <a:pt x="80" y="16"/>
                      <a:pt x="80" y="13"/>
                    </a:cubicBezTo>
                    <a:cubicBezTo>
                      <a:pt x="80" y="5"/>
                      <a:pt x="76" y="0"/>
                      <a:pt x="76" y="0"/>
                    </a:cubicBezTo>
                    <a:lnTo>
                      <a:pt x="38" y="8"/>
                    </a:lnTo>
                    <a:close/>
                  </a:path>
                </a:pathLst>
              </a:custGeom>
              <a:solidFill>
                <a:srgbClr val="373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1" name="Freeform 258"/>
              <p:cNvSpPr/>
              <p:nvPr/>
            </p:nvSpPr>
            <p:spPr bwMode="auto">
              <a:xfrm>
                <a:off x="5992" y="4127"/>
                <a:ext cx="21" cy="9"/>
              </a:xfrm>
              <a:custGeom>
                <a:avLst/>
                <a:gdLst>
                  <a:gd name="T0" fmla="*/ 20 w 21"/>
                  <a:gd name="T1" fmla="*/ 8 h 9"/>
                  <a:gd name="T2" fmla="*/ 18 w 21"/>
                  <a:gd name="T3" fmla="*/ 9 h 9"/>
                  <a:gd name="T4" fmla="*/ 8 w 21"/>
                  <a:gd name="T5" fmla="*/ 3 h 9"/>
                  <a:gd name="T6" fmla="*/ 2 w 21"/>
                  <a:gd name="T7" fmla="*/ 3 h 9"/>
                  <a:gd name="T8" fmla="*/ 0 w 21"/>
                  <a:gd name="T9" fmla="*/ 3 h 9"/>
                  <a:gd name="T10" fmla="*/ 0 w 21"/>
                  <a:gd name="T11" fmla="*/ 2 h 9"/>
                  <a:gd name="T12" fmla="*/ 9 w 21"/>
                  <a:gd name="T13" fmla="*/ 1 h 9"/>
                  <a:gd name="T14" fmla="*/ 20 w 21"/>
                  <a:gd name="T15" fmla="*/ 7 h 9"/>
                  <a:gd name="T16" fmla="*/ 20 w 21"/>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
                    <a:moveTo>
                      <a:pt x="20" y="8"/>
                    </a:moveTo>
                    <a:cubicBezTo>
                      <a:pt x="20" y="9"/>
                      <a:pt x="19" y="9"/>
                      <a:pt x="18" y="9"/>
                    </a:cubicBezTo>
                    <a:cubicBezTo>
                      <a:pt x="16" y="7"/>
                      <a:pt x="12" y="4"/>
                      <a:pt x="8" y="3"/>
                    </a:cubicBezTo>
                    <a:cubicBezTo>
                      <a:pt x="5" y="3"/>
                      <a:pt x="3" y="3"/>
                      <a:pt x="2" y="3"/>
                    </a:cubicBezTo>
                    <a:cubicBezTo>
                      <a:pt x="1" y="4"/>
                      <a:pt x="1" y="4"/>
                      <a:pt x="0" y="3"/>
                    </a:cubicBezTo>
                    <a:cubicBezTo>
                      <a:pt x="0" y="3"/>
                      <a:pt x="0" y="2"/>
                      <a:pt x="0" y="2"/>
                    </a:cubicBezTo>
                    <a:cubicBezTo>
                      <a:pt x="2" y="1"/>
                      <a:pt x="5" y="0"/>
                      <a:pt x="9" y="1"/>
                    </a:cubicBezTo>
                    <a:cubicBezTo>
                      <a:pt x="13" y="3"/>
                      <a:pt x="18" y="6"/>
                      <a:pt x="20" y="7"/>
                    </a:cubicBezTo>
                    <a:cubicBezTo>
                      <a:pt x="21" y="7"/>
                      <a:pt x="21" y="8"/>
                      <a:pt x="20" y="8"/>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2" name="Freeform 259"/>
              <p:cNvSpPr/>
              <p:nvPr/>
            </p:nvSpPr>
            <p:spPr bwMode="auto">
              <a:xfrm>
                <a:off x="5922" y="4029"/>
                <a:ext cx="85" cy="46"/>
              </a:xfrm>
              <a:custGeom>
                <a:avLst/>
                <a:gdLst>
                  <a:gd name="T0" fmla="*/ 42 w 85"/>
                  <a:gd name="T1" fmla="*/ 5 h 46"/>
                  <a:gd name="T2" fmla="*/ 31 w 85"/>
                  <a:gd name="T3" fmla="*/ 17 h 46"/>
                  <a:gd name="T4" fmla="*/ 3 w 85"/>
                  <a:gd name="T5" fmla="*/ 34 h 46"/>
                  <a:gd name="T6" fmla="*/ 0 w 85"/>
                  <a:gd name="T7" fmla="*/ 39 h 46"/>
                  <a:gd name="T8" fmla="*/ 1 w 85"/>
                  <a:gd name="T9" fmla="*/ 42 h 46"/>
                  <a:gd name="T10" fmla="*/ 14 w 85"/>
                  <a:gd name="T11" fmla="*/ 46 h 46"/>
                  <a:gd name="T12" fmla="*/ 44 w 85"/>
                  <a:gd name="T13" fmla="*/ 39 h 46"/>
                  <a:gd name="T14" fmla="*/ 83 w 85"/>
                  <a:gd name="T15" fmla="*/ 27 h 46"/>
                  <a:gd name="T16" fmla="*/ 85 w 85"/>
                  <a:gd name="T17" fmla="*/ 16 h 46"/>
                  <a:gd name="T18" fmla="*/ 82 w 85"/>
                  <a:gd name="T19" fmla="*/ 0 h 46"/>
                  <a:gd name="T20" fmla="*/ 42 w 85"/>
                  <a:gd name="T21"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46">
                    <a:moveTo>
                      <a:pt x="42" y="5"/>
                    </a:moveTo>
                    <a:cubicBezTo>
                      <a:pt x="31" y="17"/>
                      <a:pt x="31" y="17"/>
                      <a:pt x="31" y="17"/>
                    </a:cubicBezTo>
                    <a:cubicBezTo>
                      <a:pt x="31" y="17"/>
                      <a:pt x="5" y="33"/>
                      <a:pt x="3" y="34"/>
                    </a:cubicBezTo>
                    <a:cubicBezTo>
                      <a:pt x="2" y="35"/>
                      <a:pt x="0" y="37"/>
                      <a:pt x="0" y="39"/>
                    </a:cubicBezTo>
                    <a:cubicBezTo>
                      <a:pt x="1" y="40"/>
                      <a:pt x="1" y="41"/>
                      <a:pt x="1" y="42"/>
                    </a:cubicBezTo>
                    <a:cubicBezTo>
                      <a:pt x="4" y="45"/>
                      <a:pt x="9" y="46"/>
                      <a:pt x="14" y="46"/>
                    </a:cubicBezTo>
                    <a:cubicBezTo>
                      <a:pt x="24" y="46"/>
                      <a:pt x="44" y="39"/>
                      <a:pt x="44" y="39"/>
                    </a:cubicBezTo>
                    <a:cubicBezTo>
                      <a:pt x="46" y="37"/>
                      <a:pt x="79" y="32"/>
                      <a:pt x="83" y="27"/>
                    </a:cubicBezTo>
                    <a:cubicBezTo>
                      <a:pt x="85" y="24"/>
                      <a:pt x="85" y="19"/>
                      <a:pt x="85" y="16"/>
                    </a:cubicBezTo>
                    <a:cubicBezTo>
                      <a:pt x="85" y="7"/>
                      <a:pt x="82" y="0"/>
                      <a:pt x="82" y="0"/>
                    </a:cubicBezTo>
                    <a:lnTo>
                      <a:pt x="42" y="5"/>
                    </a:lnTo>
                    <a:close/>
                  </a:path>
                </a:pathLst>
              </a:custGeom>
              <a:solidFill>
                <a:srgbClr val="373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3" name="Freeform 260"/>
              <p:cNvSpPr/>
              <p:nvPr/>
            </p:nvSpPr>
            <p:spPr bwMode="auto">
              <a:xfrm>
                <a:off x="6009" y="3871"/>
                <a:ext cx="164" cy="258"/>
              </a:xfrm>
              <a:custGeom>
                <a:avLst/>
                <a:gdLst>
                  <a:gd name="T0" fmla="*/ 163 w 164"/>
                  <a:gd name="T1" fmla="*/ 0 h 259"/>
                  <a:gd name="T2" fmla="*/ 110 w 164"/>
                  <a:gd name="T3" fmla="*/ 32 h 259"/>
                  <a:gd name="T4" fmla="*/ 15 w 164"/>
                  <a:gd name="T5" fmla="*/ 129 h 259"/>
                  <a:gd name="T6" fmla="*/ 1 w 164"/>
                  <a:gd name="T7" fmla="*/ 240 h 259"/>
                  <a:gd name="T8" fmla="*/ 44 w 164"/>
                  <a:gd name="T9" fmla="*/ 236 h 259"/>
                  <a:gd name="T10" fmla="*/ 58 w 164"/>
                  <a:gd name="T11" fmla="*/ 143 h 259"/>
                  <a:gd name="T12" fmla="*/ 67 w 164"/>
                  <a:gd name="T13" fmla="*/ 124 h 259"/>
                  <a:gd name="T14" fmla="*/ 135 w 164"/>
                  <a:gd name="T15" fmla="*/ 81 h 259"/>
                  <a:gd name="T16" fmla="*/ 164 w 164"/>
                  <a:gd name="T17" fmla="*/ 40 h 259"/>
                  <a:gd name="T18" fmla="*/ 163 w 164"/>
                  <a:gd name="T1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259">
                    <a:moveTo>
                      <a:pt x="163" y="0"/>
                    </a:moveTo>
                    <a:cubicBezTo>
                      <a:pt x="110" y="32"/>
                      <a:pt x="110" y="32"/>
                      <a:pt x="110" y="32"/>
                    </a:cubicBezTo>
                    <a:cubicBezTo>
                      <a:pt x="110" y="32"/>
                      <a:pt x="21" y="85"/>
                      <a:pt x="15" y="129"/>
                    </a:cubicBezTo>
                    <a:cubicBezTo>
                      <a:pt x="14" y="145"/>
                      <a:pt x="9" y="186"/>
                      <a:pt x="1" y="240"/>
                    </a:cubicBezTo>
                    <a:cubicBezTo>
                      <a:pt x="0" y="246"/>
                      <a:pt x="21" y="259"/>
                      <a:pt x="44" y="236"/>
                    </a:cubicBezTo>
                    <a:cubicBezTo>
                      <a:pt x="46" y="234"/>
                      <a:pt x="58" y="145"/>
                      <a:pt x="58" y="143"/>
                    </a:cubicBezTo>
                    <a:cubicBezTo>
                      <a:pt x="58" y="143"/>
                      <a:pt x="59" y="133"/>
                      <a:pt x="67" y="124"/>
                    </a:cubicBezTo>
                    <a:cubicBezTo>
                      <a:pt x="73" y="118"/>
                      <a:pt x="135" y="81"/>
                      <a:pt x="135" y="81"/>
                    </a:cubicBezTo>
                    <a:cubicBezTo>
                      <a:pt x="135" y="81"/>
                      <a:pt x="164" y="70"/>
                      <a:pt x="164" y="40"/>
                    </a:cubicBezTo>
                    <a:cubicBezTo>
                      <a:pt x="164" y="33"/>
                      <a:pt x="163" y="0"/>
                      <a:pt x="163" y="0"/>
                    </a:cubicBezTo>
                    <a:close/>
                  </a:path>
                </a:pathLst>
              </a:custGeom>
              <a:solidFill>
                <a:srgbClr val="D339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4" name="Freeform 261"/>
              <p:cNvSpPr/>
              <p:nvPr/>
            </p:nvSpPr>
            <p:spPr bwMode="auto">
              <a:xfrm>
                <a:off x="6055" y="3730"/>
                <a:ext cx="91" cy="57"/>
              </a:xfrm>
              <a:custGeom>
                <a:avLst/>
                <a:gdLst>
                  <a:gd name="T0" fmla="*/ 79 w 91"/>
                  <a:gd name="T1" fmla="*/ 40 h 57"/>
                  <a:gd name="T2" fmla="*/ 83 w 91"/>
                  <a:gd name="T3" fmla="*/ 19 h 57"/>
                  <a:gd name="T4" fmla="*/ 31 w 91"/>
                  <a:gd name="T5" fmla="*/ 0 h 57"/>
                  <a:gd name="T6" fmla="*/ 0 w 91"/>
                  <a:gd name="T7" fmla="*/ 11 h 57"/>
                  <a:gd name="T8" fmla="*/ 20 w 91"/>
                  <a:gd name="T9" fmla="*/ 57 h 57"/>
                  <a:gd name="T10" fmla="*/ 79 w 91"/>
                  <a:gd name="T11" fmla="*/ 40 h 57"/>
                </a:gdLst>
                <a:ahLst/>
                <a:cxnLst>
                  <a:cxn ang="0">
                    <a:pos x="T0" y="T1"/>
                  </a:cxn>
                  <a:cxn ang="0">
                    <a:pos x="T2" y="T3"/>
                  </a:cxn>
                  <a:cxn ang="0">
                    <a:pos x="T4" y="T5"/>
                  </a:cxn>
                  <a:cxn ang="0">
                    <a:pos x="T6" y="T7"/>
                  </a:cxn>
                  <a:cxn ang="0">
                    <a:pos x="T8" y="T9"/>
                  </a:cxn>
                  <a:cxn ang="0">
                    <a:pos x="T10" y="T11"/>
                  </a:cxn>
                </a:cxnLst>
                <a:rect l="0" t="0" r="r" b="b"/>
                <a:pathLst>
                  <a:path w="91" h="57">
                    <a:moveTo>
                      <a:pt x="79" y="40"/>
                    </a:moveTo>
                    <a:cubicBezTo>
                      <a:pt x="79" y="40"/>
                      <a:pt x="91" y="29"/>
                      <a:pt x="83" y="19"/>
                    </a:cubicBezTo>
                    <a:cubicBezTo>
                      <a:pt x="75" y="9"/>
                      <a:pt x="52" y="0"/>
                      <a:pt x="31" y="0"/>
                    </a:cubicBezTo>
                    <a:cubicBezTo>
                      <a:pt x="10" y="0"/>
                      <a:pt x="0" y="11"/>
                      <a:pt x="0" y="11"/>
                    </a:cubicBezTo>
                    <a:cubicBezTo>
                      <a:pt x="20" y="57"/>
                      <a:pt x="20" y="57"/>
                      <a:pt x="20" y="57"/>
                    </a:cubicBezTo>
                    <a:lnTo>
                      <a:pt x="79" y="40"/>
                    </a:lnTo>
                    <a:close/>
                  </a:path>
                </a:pathLst>
              </a:custGeom>
              <a:solidFill>
                <a:srgbClr val="2EDB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5" name="Freeform 262"/>
              <p:cNvSpPr/>
              <p:nvPr/>
            </p:nvSpPr>
            <p:spPr bwMode="auto">
              <a:xfrm>
                <a:off x="5992" y="3741"/>
                <a:ext cx="74" cy="139"/>
              </a:xfrm>
              <a:custGeom>
                <a:avLst/>
                <a:gdLst>
                  <a:gd name="T0" fmla="*/ 32 w 74"/>
                  <a:gd name="T1" fmla="*/ 124 h 139"/>
                  <a:gd name="T2" fmla="*/ 67 w 74"/>
                  <a:gd name="T3" fmla="*/ 68 h 139"/>
                  <a:gd name="T4" fmla="*/ 62 w 74"/>
                  <a:gd name="T5" fmla="*/ 2 h 139"/>
                  <a:gd name="T6" fmla="*/ 35 w 74"/>
                  <a:gd name="T7" fmla="*/ 44 h 139"/>
                  <a:gd name="T8" fmla="*/ 6 w 74"/>
                  <a:gd name="T9" fmla="*/ 110 h 139"/>
                  <a:gd name="T10" fmla="*/ 4 w 74"/>
                  <a:gd name="T11" fmla="*/ 139 h 139"/>
                  <a:gd name="T12" fmla="*/ 32 w 74"/>
                  <a:gd name="T13" fmla="*/ 124 h 139"/>
                </a:gdLst>
                <a:ahLst/>
                <a:cxnLst>
                  <a:cxn ang="0">
                    <a:pos x="T0" y="T1"/>
                  </a:cxn>
                  <a:cxn ang="0">
                    <a:pos x="T2" y="T3"/>
                  </a:cxn>
                  <a:cxn ang="0">
                    <a:pos x="T4" y="T5"/>
                  </a:cxn>
                  <a:cxn ang="0">
                    <a:pos x="T6" y="T7"/>
                  </a:cxn>
                  <a:cxn ang="0">
                    <a:pos x="T8" y="T9"/>
                  </a:cxn>
                  <a:cxn ang="0">
                    <a:pos x="T10" y="T11"/>
                  </a:cxn>
                  <a:cxn ang="0">
                    <a:pos x="T12" y="T13"/>
                  </a:cxn>
                </a:cxnLst>
                <a:rect l="0" t="0" r="r" b="b"/>
                <a:pathLst>
                  <a:path w="74" h="139">
                    <a:moveTo>
                      <a:pt x="32" y="124"/>
                    </a:moveTo>
                    <a:cubicBezTo>
                      <a:pt x="36" y="119"/>
                      <a:pt x="67" y="68"/>
                      <a:pt x="67" y="68"/>
                    </a:cubicBezTo>
                    <a:cubicBezTo>
                      <a:pt x="67" y="68"/>
                      <a:pt x="74" y="5"/>
                      <a:pt x="62" y="2"/>
                    </a:cubicBezTo>
                    <a:cubicBezTo>
                      <a:pt x="49" y="0"/>
                      <a:pt x="43" y="19"/>
                      <a:pt x="35" y="44"/>
                    </a:cubicBezTo>
                    <a:cubicBezTo>
                      <a:pt x="33" y="50"/>
                      <a:pt x="8" y="104"/>
                      <a:pt x="6" y="110"/>
                    </a:cubicBezTo>
                    <a:cubicBezTo>
                      <a:pt x="0" y="123"/>
                      <a:pt x="4" y="139"/>
                      <a:pt x="4" y="139"/>
                    </a:cubicBezTo>
                    <a:cubicBezTo>
                      <a:pt x="4" y="139"/>
                      <a:pt x="24" y="132"/>
                      <a:pt x="32" y="124"/>
                    </a:cubicBezTo>
                    <a:close/>
                  </a:path>
                </a:pathLst>
              </a:custGeom>
              <a:solidFill>
                <a:srgbClr val="0FA5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6" name="Freeform 263"/>
              <p:cNvSpPr/>
              <p:nvPr/>
            </p:nvSpPr>
            <p:spPr bwMode="auto">
              <a:xfrm>
                <a:off x="5962" y="3860"/>
                <a:ext cx="147" cy="184"/>
              </a:xfrm>
              <a:custGeom>
                <a:avLst/>
                <a:gdLst>
                  <a:gd name="T0" fmla="*/ 147 w 147"/>
                  <a:gd name="T1" fmla="*/ 0 h 185"/>
                  <a:gd name="T2" fmla="*/ 113 w 147"/>
                  <a:gd name="T3" fmla="*/ 17 h 185"/>
                  <a:gd name="T4" fmla="*/ 29 w 147"/>
                  <a:gd name="T5" fmla="*/ 63 h 185"/>
                  <a:gd name="T6" fmla="*/ 9 w 147"/>
                  <a:gd name="T7" fmla="*/ 96 h 185"/>
                  <a:gd name="T8" fmla="*/ 2 w 147"/>
                  <a:gd name="T9" fmla="*/ 169 h 185"/>
                  <a:gd name="T10" fmla="*/ 5 w 147"/>
                  <a:gd name="T11" fmla="*/ 180 h 185"/>
                  <a:gd name="T12" fmla="*/ 29 w 147"/>
                  <a:gd name="T13" fmla="*/ 181 h 185"/>
                  <a:gd name="T14" fmla="*/ 44 w 147"/>
                  <a:gd name="T15" fmla="*/ 173 h 185"/>
                  <a:gd name="T16" fmla="*/ 56 w 147"/>
                  <a:gd name="T17" fmla="*/ 93 h 185"/>
                  <a:gd name="T18" fmla="*/ 119 w 147"/>
                  <a:gd name="T19" fmla="*/ 69 h 185"/>
                  <a:gd name="T20" fmla="*/ 145 w 147"/>
                  <a:gd name="T21" fmla="*/ 39 h 185"/>
                  <a:gd name="T22" fmla="*/ 147 w 147"/>
                  <a:gd name="T23"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185">
                    <a:moveTo>
                      <a:pt x="147" y="0"/>
                    </a:moveTo>
                    <a:cubicBezTo>
                      <a:pt x="113" y="17"/>
                      <a:pt x="113" y="17"/>
                      <a:pt x="113" y="17"/>
                    </a:cubicBezTo>
                    <a:cubicBezTo>
                      <a:pt x="29" y="63"/>
                      <a:pt x="29" y="63"/>
                      <a:pt x="29" y="63"/>
                    </a:cubicBezTo>
                    <a:cubicBezTo>
                      <a:pt x="29" y="63"/>
                      <a:pt x="11" y="70"/>
                      <a:pt x="9" y="96"/>
                    </a:cubicBezTo>
                    <a:cubicBezTo>
                      <a:pt x="7" y="115"/>
                      <a:pt x="2" y="169"/>
                      <a:pt x="2" y="169"/>
                    </a:cubicBezTo>
                    <a:cubicBezTo>
                      <a:pt x="0" y="176"/>
                      <a:pt x="1" y="178"/>
                      <a:pt x="5" y="180"/>
                    </a:cubicBezTo>
                    <a:cubicBezTo>
                      <a:pt x="15" y="185"/>
                      <a:pt x="29" y="181"/>
                      <a:pt x="29" y="181"/>
                    </a:cubicBezTo>
                    <a:cubicBezTo>
                      <a:pt x="33" y="180"/>
                      <a:pt x="42" y="177"/>
                      <a:pt x="44" y="173"/>
                    </a:cubicBezTo>
                    <a:cubicBezTo>
                      <a:pt x="56" y="93"/>
                      <a:pt x="56" y="93"/>
                      <a:pt x="56" y="93"/>
                    </a:cubicBezTo>
                    <a:cubicBezTo>
                      <a:pt x="119" y="69"/>
                      <a:pt x="119" y="69"/>
                      <a:pt x="119" y="69"/>
                    </a:cubicBezTo>
                    <a:cubicBezTo>
                      <a:pt x="119" y="69"/>
                      <a:pt x="144" y="58"/>
                      <a:pt x="145" y="39"/>
                    </a:cubicBezTo>
                    <a:cubicBezTo>
                      <a:pt x="146" y="32"/>
                      <a:pt x="147" y="0"/>
                      <a:pt x="147" y="0"/>
                    </a:cubicBezTo>
                    <a:close/>
                  </a:path>
                </a:pathLst>
              </a:custGeom>
              <a:solidFill>
                <a:srgbClr val="AD22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7" name="Freeform 264"/>
              <p:cNvSpPr/>
              <p:nvPr/>
            </p:nvSpPr>
            <p:spPr bwMode="auto">
              <a:xfrm>
                <a:off x="6036" y="3732"/>
                <a:ext cx="148" cy="208"/>
              </a:xfrm>
              <a:custGeom>
                <a:avLst/>
                <a:gdLst>
                  <a:gd name="T0" fmla="*/ 4 w 148"/>
                  <a:gd name="T1" fmla="*/ 19 h 209"/>
                  <a:gd name="T2" fmla="*/ 11 w 148"/>
                  <a:gd name="T3" fmla="*/ 76 h 209"/>
                  <a:gd name="T4" fmla="*/ 34 w 148"/>
                  <a:gd name="T5" fmla="*/ 126 h 209"/>
                  <a:gd name="T6" fmla="*/ 31 w 148"/>
                  <a:gd name="T7" fmla="*/ 154 h 209"/>
                  <a:gd name="T8" fmla="*/ 111 w 148"/>
                  <a:gd name="T9" fmla="*/ 206 h 209"/>
                  <a:gd name="T10" fmla="*/ 135 w 148"/>
                  <a:gd name="T11" fmla="*/ 195 h 209"/>
                  <a:gd name="T12" fmla="*/ 141 w 148"/>
                  <a:gd name="T13" fmla="*/ 140 h 209"/>
                  <a:gd name="T14" fmla="*/ 110 w 148"/>
                  <a:gd name="T15" fmla="*/ 35 h 209"/>
                  <a:gd name="T16" fmla="*/ 75 w 148"/>
                  <a:gd name="T17" fmla="*/ 11 h 209"/>
                  <a:gd name="T18" fmla="*/ 29 w 148"/>
                  <a:gd name="T19" fmla="*/ 0 h 209"/>
                  <a:gd name="T20" fmla="*/ 27 w 148"/>
                  <a:gd name="T21" fmla="*/ 3 h 209"/>
                  <a:gd name="T22" fmla="*/ 4 w 148"/>
                  <a:gd name="T23" fmla="*/ 1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09">
                    <a:moveTo>
                      <a:pt x="4" y="19"/>
                    </a:moveTo>
                    <a:cubicBezTo>
                      <a:pt x="2" y="36"/>
                      <a:pt x="0" y="47"/>
                      <a:pt x="11" y="76"/>
                    </a:cubicBezTo>
                    <a:cubicBezTo>
                      <a:pt x="34" y="126"/>
                      <a:pt x="34" y="126"/>
                      <a:pt x="34" y="126"/>
                    </a:cubicBezTo>
                    <a:cubicBezTo>
                      <a:pt x="41" y="148"/>
                      <a:pt x="27" y="145"/>
                      <a:pt x="31" y="154"/>
                    </a:cubicBezTo>
                    <a:cubicBezTo>
                      <a:pt x="43" y="186"/>
                      <a:pt x="95" y="209"/>
                      <a:pt x="111" y="206"/>
                    </a:cubicBezTo>
                    <a:cubicBezTo>
                      <a:pt x="128" y="203"/>
                      <a:pt x="135" y="195"/>
                      <a:pt x="135" y="195"/>
                    </a:cubicBezTo>
                    <a:cubicBezTo>
                      <a:pt x="148" y="175"/>
                      <a:pt x="141" y="138"/>
                      <a:pt x="141" y="140"/>
                    </a:cubicBezTo>
                    <a:cubicBezTo>
                      <a:pt x="141" y="140"/>
                      <a:pt x="122" y="60"/>
                      <a:pt x="110" y="35"/>
                    </a:cubicBezTo>
                    <a:cubicBezTo>
                      <a:pt x="107" y="27"/>
                      <a:pt x="87" y="16"/>
                      <a:pt x="75" y="11"/>
                    </a:cubicBezTo>
                    <a:cubicBezTo>
                      <a:pt x="69" y="8"/>
                      <a:pt x="29" y="0"/>
                      <a:pt x="29" y="0"/>
                    </a:cubicBezTo>
                    <a:cubicBezTo>
                      <a:pt x="27" y="3"/>
                      <a:pt x="27" y="3"/>
                      <a:pt x="27" y="3"/>
                    </a:cubicBezTo>
                    <a:cubicBezTo>
                      <a:pt x="27" y="3"/>
                      <a:pt x="5" y="7"/>
                      <a:pt x="4" y="19"/>
                    </a:cubicBezTo>
                  </a:path>
                </a:pathLst>
              </a:custGeom>
              <a:solidFill>
                <a:srgbClr val="1EC1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8" name="Freeform 265"/>
              <p:cNvSpPr/>
              <p:nvPr/>
            </p:nvSpPr>
            <p:spPr bwMode="auto">
              <a:xfrm>
                <a:off x="6026" y="3932"/>
                <a:ext cx="5" cy="5"/>
              </a:xfrm>
              <a:custGeom>
                <a:avLst/>
                <a:gdLst>
                  <a:gd name="T0" fmla="*/ 5 w 5"/>
                  <a:gd name="T1" fmla="*/ 0 h 5"/>
                  <a:gd name="T2" fmla="*/ 5 w 5"/>
                  <a:gd name="T3" fmla="*/ 2 h 5"/>
                  <a:gd name="T4" fmla="*/ 0 w 5"/>
                  <a:gd name="T5" fmla="*/ 5 h 5"/>
                  <a:gd name="T6" fmla="*/ 0 w 5"/>
                  <a:gd name="T7" fmla="*/ 3 h 5"/>
                  <a:gd name="T8" fmla="*/ 5 w 5"/>
                  <a:gd name="T9" fmla="*/ 0 h 5"/>
                </a:gdLst>
                <a:ahLst/>
                <a:cxnLst>
                  <a:cxn ang="0">
                    <a:pos x="T0" y="T1"/>
                  </a:cxn>
                  <a:cxn ang="0">
                    <a:pos x="T2" y="T3"/>
                  </a:cxn>
                  <a:cxn ang="0">
                    <a:pos x="T4" y="T5"/>
                  </a:cxn>
                  <a:cxn ang="0">
                    <a:pos x="T6" y="T7"/>
                  </a:cxn>
                  <a:cxn ang="0">
                    <a:pos x="T8" y="T9"/>
                  </a:cxn>
                </a:cxnLst>
                <a:rect l="0" t="0" r="r" b="b"/>
                <a:pathLst>
                  <a:path w="5" h="5">
                    <a:moveTo>
                      <a:pt x="5" y="0"/>
                    </a:moveTo>
                    <a:lnTo>
                      <a:pt x="5" y="2"/>
                    </a:lnTo>
                    <a:lnTo>
                      <a:pt x="0" y="5"/>
                    </a:lnTo>
                    <a:lnTo>
                      <a:pt x="0" y="3"/>
                    </a:lnTo>
                    <a:lnTo>
                      <a:pt x="5" y="0"/>
                    </a:lnTo>
                    <a:close/>
                  </a:path>
                </a:pathLst>
              </a:custGeom>
              <a:solidFill>
                <a:srgbClr val="3939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9" name="Freeform 266"/>
              <p:cNvSpPr/>
              <p:nvPr/>
            </p:nvSpPr>
            <p:spPr bwMode="auto">
              <a:xfrm>
                <a:off x="6033" y="3928"/>
                <a:ext cx="5" cy="5"/>
              </a:xfrm>
              <a:custGeom>
                <a:avLst/>
                <a:gdLst>
                  <a:gd name="T0" fmla="*/ 5 w 5"/>
                  <a:gd name="T1" fmla="*/ 0 h 5"/>
                  <a:gd name="T2" fmla="*/ 5 w 5"/>
                  <a:gd name="T3" fmla="*/ 2 h 5"/>
                  <a:gd name="T4" fmla="*/ 0 w 5"/>
                  <a:gd name="T5" fmla="*/ 5 h 5"/>
                  <a:gd name="T6" fmla="*/ 0 w 5"/>
                  <a:gd name="T7" fmla="*/ 3 h 5"/>
                  <a:gd name="T8" fmla="*/ 5 w 5"/>
                  <a:gd name="T9" fmla="*/ 0 h 5"/>
                </a:gdLst>
                <a:ahLst/>
                <a:cxnLst>
                  <a:cxn ang="0">
                    <a:pos x="T0" y="T1"/>
                  </a:cxn>
                  <a:cxn ang="0">
                    <a:pos x="T2" y="T3"/>
                  </a:cxn>
                  <a:cxn ang="0">
                    <a:pos x="T4" y="T5"/>
                  </a:cxn>
                  <a:cxn ang="0">
                    <a:pos x="T6" y="T7"/>
                  </a:cxn>
                  <a:cxn ang="0">
                    <a:pos x="T8" y="T9"/>
                  </a:cxn>
                </a:cxnLst>
                <a:rect l="0" t="0" r="r" b="b"/>
                <a:pathLst>
                  <a:path w="5" h="5">
                    <a:moveTo>
                      <a:pt x="5" y="0"/>
                    </a:moveTo>
                    <a:lnTo>
                      <a:pt x="5" y="2"/>
                    </a:lnTo>
                    <a:lnTo>
                      <a:pt x="0" y="5"/>
                    </a:lnTo>
                    <a:lnTo>
                      <a:pt x="0" y="3"/>
                    </a:lnTo>
                    <a:lnTo>
                      <a:pt x="5" y="0"/>
                    </a:lnTo>
                    <a:close/>
                  </a:path>
                </a:pathLst>
              </a:custGeom>
              <a:solidFill>
                <a:srgbClr val="3939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0" name="Freeform 267"/>
              <p:cNvSpPr/>
              <p:nvPr/>
            </p:nvSpPr>
            <p:spPr bwMode="auto">
              <a:xfrm>
                <a:off x="6026" y="3932"/>
                <a:ext cx="5" cy="4"/>
              </a:xfrm>
              <a:custGeom>
                <a:avLst/>
                <a:gdLst>
                  <a:gd name="T0" fmla="*/ 0 w 5"/>
                  <a:gd name="T1" fmla="*/ 4 h 4"/>
                  <a:gd name="T2" fmla="*/ 5 w 5"/>
                  <a:gd name="T3" fmla="*/ 2 h 4"/>
                  <a:gd name="T4" fmla="*/ 5 w 5"/>
                  <a:gd name="T5" fmla="*/ 0 h 4"/>
                  <a:gd name="T6" fmla="*/ 0 w 5"/>
                  <a:gd name="T7" fmla="*/ 3 h 4"/>
                  <a:gd name="T8" fmla="*/ 0 w 5"/>
                  <a:gd name="T9" fmla="*/ 4 h 4"/>
                </a:gdLst>
                <a:ahLst/>
                <a:cxnLst>
                  <a:cxn ang="0">
                    <a:pos x="T0" y="T1"/>
                  </a:cxn>
                  <a:cxn ang="0">
                    <a:pos x="T2" y="T3"/>
                  </a:cxn>
                  <a:cxn ang="0">
                    <a:pos x="T4" y="T5"/>
                  </a:cxn>
                  <a:cxn ang="0">
                    <a:pos x="T6" y="T7"/>
                  </a:cxn>
                  <a:cxn ang="0">
                    <a:pos x="T8" y="T9"/>
                  </a:cxn>
                </a:cxnLst>
                <a:rect l="0" t="0" r="r" b="b"/>
                <a:pathLst>
                  <a:path w="5" h="4">
                    <a:moveTo>
                      <a:pt x="0" y="4"/>
                    </a:moveTo>
                    <a:lnTo>
                      <a:pt x="5" y="2"/>
                    </a:lnTo>
                    <a:lnTo>
                      <a:pt x="5" y="0"/>
                    </a:lnTo>
                    <a:lnTo>
                      <a:pt x="0" y="3"/>
                    </a:lnTo>
                    <a:lnTo>
                      <a:pt x="0" y="4"/>
                    </a:lnTo>
                    <a:close/>
                  </a:path>
                </a:pathLst>
              </a:custGeom>
              <a:solidFill>
                <a:srgbClr val="1C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1" name="Freeform 268"/>
              <p:cNvSpPr/>
              <p:nvPr/>
            </p:nvSpPr>
            <p:spPr bwMode="auto">
              <a:xfrm>
                <a:off x="6034" y="3928"/>
                <a:ext cx="4" cy="4"/>
              </a:xfrm>
              <a:custGeom>
                <a:avLst/>
                <a:gdLst>
                  <a:gd name="T0" fmla="*/ 0 w 4"/>
                  <a:gd name="T1" fmla="*/ 4 h 4"/>
                  <a:gd name="T2" fmla="*/ 4 w 4"/>
                  <a:gd name="T3" fmla="*/ 1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1"/>
                    </a:lnTo>
                    <a:lnTo>
                      <a:pt x="4" y="0"/>
                    </a:lnTo>
                    <a:lnTo>
                      <a:pt x="0" y="2"/>
                    </a:lnTo>
                    <a:lnTo>
                      <a:pt x="0" y="4"/>
                    </a:lnTo>
                    <a:close/>
                  </a:path>
                </a:pathLst>
              </a:custGeom>
              <a:solidFill>
                <a:srgbClr val="1C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2" name="Freeform 269"/>
              <p:cNvSpPr/>
              <p:nvPr/>
            </p:nvSpPr>
            <p:spPr bwMode="auto">
              <a:xfrm>
                <a:off x="5985" y="3869"/>
                <a:ext cx="48" cy="27"/>
              </a:xfrm>
              <a:custGeom>
                <a:avLst/>
                <a:gdLst>
                  <a:gd name="T0" fmla="*/ 3 w 48"/>
                  <a:gd name="T1" fmla="*/ 15 h 27"/>
                  <a:gd name="T2" fmla="*/ 3 w 48"/>
                  <a:gd name="T3" fmla="*/ 9 h 27"/>
                  <a:gd name="T4" fmla="*/ 15 w 48"/>
                  <a:gd name="T5" fmla="*/ 1 h 27"/>
                  <a:gd name="T6" fmla="*/ 25 w 48"/>
                  <a:gd name="T7" fmla="*/ 1 h 27"/>
                  <a:gd name="T8" fmla="*/ 45 w 48"/>
                  <a:gd name="T9" fmla="*/ 12 h 27"/>
                  <a:gd name="T10" fmla="*/ 46 w 48"/>
                  <a:gd name="T11" fmla="*/ 18 h 27"/>
                  <a:gd name="T12" fmla="*/ 33 w 48"/>
                  <a:gd name="T13" fmla="*/ 26 h 27"/>
                  <a:gd name="T14" fmla="*/ 23 w 48"/>
                  <a:gd name="T15" fmla="*/ 26 h 27"/>
                  <a:gd name="T16" fmla="*/ 3 w 48"/>
                  <a:gd name="T17"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7">
                    <a:moveTo>
                      <a:pt x="3" y="15"/>
                    </a:moveTo>
                    <a:cubicBezTo>
                      <a:pt x="0" y="13"/>
                      <a:pt x="0" y="11"/>
                      <a:pt x="3" y="9"/>
                    </a:cubicBezTo>
                    <a:cubicBezTo>
                      <a:pt x="15" y="1"/>
                      <a:pt x="15" y="1"/>
                      <a:pt x="15" y="1"/>
                    </a:cubicBezTo>
                    <a:cubicBezTo>
                      <a:pt x="18" y="0"/>
                      <a:pt x="23" y="0"/>
                      <a:pt x="25" y="1"/>
                    </a:cubicBezTo>
                    <a:cubicBezTo>
                      <a:pt x="45" y="12"/>
                      <a:pt x="45" y="12"/>
                      <a:pt x="45" y="12"/>
                    </a:cubicBezTo>
                    <a:cubicBezTo>
                      <a:pt x="48" y="14"/>
                      <a:pt x="48" y="16"/>
                      <a:pt x="46" y="18"/>
                    </a:cubicBezTo>
                    <a:cubicBezTo>
                      <a:pt x="33" y="26"/>
                      <a:pt x="33" y="26"/>
                      <a:pt x="33" y="26"/>
                    </a:cubicBezTo>
                    <a:cubicBezTo>
                      <a:pt x="30" y="27"/>
                      <a:pt x="26" y="27"/>
                      <a:pt x="23" y="26"/>
                    </a:cubicBezTo>
                    <a:lnTo>
                      <a:pt x="3" y="15"/>
                    </a:lnTo>
                    <a:close/>
                  </a:path>
                </a:pathLst>
              </a:custGeom>
              <a:solidFill>
                <a:srgbClr val="9E9D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3" name="Freeform 270"/>
              <p:cNvSpPr/>
              <p:nvPr/>
            </p:nvSpPr>
            <p:spPr bwMode="auto">
              <a:xfrm>
                <a:off x="5932" y="3916"/>
                <a:ext cx="186" cy="66"/>
              </a:xfrm>
              <a:custGeom>
                <a:avLst/>
                <a:gdLst>
                  <a:gd name="T0" fmla="*/ 107 w 186"/>
                  <a:gd name="T1" fmla="*/ 61 h 67"/>
                  <a:gd name="T2" fmla="*/ 0 w 186"/>
                  <a:gd name="T3" fmla="*/ 0 h 67"/>
                  <a:gd name="T4" fmla="*/ 0 w 186"/>
                  <a:gd name="T5" fmla="*/ 3 h 67"/>
                  <a:gd name="T6" fmla="*/ 3 w 186"/>
                  <a:gd name="T7" fmla="*/ 8 h 67"/>
                  <a:gd name="T8" fmla="*/ 104 w 186"/>
                  <a:gd name="T9" fmla="*/ 66 h 67"/>
                  <a:gd name="T10" fmla="*/ 110 w 186"/>
                  <a:gd name="T11" fmla="*/ 66 h 67"/>
                  <a:gd name="T12" fmla="*/ 184 w 186"/>
                  <a:gd name="T13" fmla="*/ 22 h 67"/>
                  <a:gd name="T14" fmla="*/ 186 w 186"/>
                  <a:gd name="T15" fmla="*/ 19 h 67"/>
                  <a:gd name="T16" fmla="*/ 186 w 186"/>
                  <a:gd name="T17" fmla="*/ 17 h 67"/>
                  <a:gd name="T18" fmla="*/ 107 w 186"/>
                  <a:gd name="T19" fmla="*/ 6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67">
                    <a:moveTo>
                      <a:pt x="107" y="61"/>
                    </a:moveTo>
                    <a:cubicBezTo>
                      <a:pt x="0" y="0"/>
                      <a:pt x="0" y="0"/>
                      <a:pt x="0" y="0"/>
                    </a:cubicBezTo>
                    <a:cubicBezTo>
                      <a:pt x="0" y="3"/>
                      <a:pt x="0" y="3"/>
                      <a:pt x="0" y="3"/>
                    </a:cubicBezTo>
                    <a:cubicBezTo>
                      <a:pt x="0" y="5"/>
                      <a:pt x="2" y="7"/>
                      <a:pt x="3" y="8"/>
                    </a:cubicBezTo>
                    <a:cubicBezTo>
                      <a:pt x="104" y="66"/>
                      <a:pt x="104" y="66"/>
                      <a:pt x="104" y="66"/>
                    </a:cubicBezTo>
                    <a:cubicBezTo>
                      <a:pt x="106" y="67"/>
                      <a:pt x="108" y="67"/>
                      <a:pt x="110" y="66"/>
                    </a:cubicBezTo>
                    <a:cubicBezTo>
                      <a:pt x="184" y="22"/>
                      <a:pt x="184" y="22"/>
                      <a:pt x="184" y="22"/>
                    </a:cubicBezTo>
                    <a:cubicBezTo>
                      <a:pt x="185" y="22"/>
                      <a:pt x="186" y="20"/>
                      <a:pt x="186" y="19"/>
                    </a:cubicBezTo>
                    <a:cubicBezTo>
                      <a:pt x="186" y="17"/>
                      <a:pt x="186" y="17"/>
                      <a:pt x="186" y="17"/>
                    </a:cubicBezTo>
                    <a:lnTo>
                      <a:pt x="107" y="61"/>
                    </a:lnTo>
                    <a:close/>
                  </a:path>
                </a:pathLst>
              </a:custGeom>
              <a:solidFill>
                <a:srgbClr val="8484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4" name="Freeform 271"/>
              <p:cNvSpPr/>
              <p:nvPr/>
            </p:nvSpPr>
            <p:spPr bwMode="auto">
              <a:xfrm>
                <a:off x="5932" y="3879"/>
                <a:ext cx="187" cy="97"/>
              </a:xfrm>
              <a:custGeom>
                <a:avLst/>
                <a:gdLst>
                  <a:gd name="T0" fmla="*/ 184 w 187"/>
                  <a:gd name="T1" fmla="*/ 51 h 98"/>
                  <a:gd name="T2" fmla="*/ 184 w 187"/>
                  <a:gd name="T3" fmla="*/ 57 h 98"/>
                  <a:gd name="T4" fmla="*/ 107 w 187"/>
                  <a:gd name="T5" fmla="*/ 98 h 98"/>
                  <a:gd name="T6" fmla="*/ 0 w 187"/>
                  <a:gd name="T7" fmla="*/ 37 h 98"/>
                  <a:gd name="T8" fmla="*/ 77 w 187"/>
                  <a:gd name="T9" fmla="*/ 2 h 98"/>
                  <a:gd name="T10" fmla="*/ 88 w 187"/>
                  <a:gd name="T11" fmla="*/ 2 h 98"/>
                  <a:gd name="T12" fmla="*/ 184 w 187"/>
                  <a:gd name="T13" fmla="*/ 51 h 98"/>
                </a:gdLst>
                <a:ahLst/>
                <a:cxnLst>
                  <a:cxn ang="0">
                    <a:pos x="T0" y="T1"/>
                  </a:cxn>
                  <a:cxn ang="0">
                    <a:pos x="T2" y="T3"/>
                  </a:cxn>
                  <a:cxn ang="0">
                    <a:pos x="T4" y="T5"/>
                  </a:cxn>
                  <a:cxn ang="0">
                    <a:pos x="T6" y="T7"/>
                  </a:cxn>
                  <a:cxn ang="0">
                    <a:pos x="T8" y="T9"/>
                  </a:cxn>
                  <a:cxn ang="0">
                    <a:pos x="T10" y="T11"/>
                  </a:cxn>
                  <a:cxn ang="0">
                    <a:pos x="T12" y="T13"/>
                  </a:cxn>
                </a:cxnLst>
                <a:rect l="0" t="0" r="r" b="b"/>
                <a:pathLst>
                  <a:path w="187" h="98">
                    <a:moveTo>
                      <a:pt x="184" y="51"/>
                    </a:moveTo>
                    <a:cubicBezTo>
                      <a:pt x="187" y="52"/>
                      <a:pt x="187" y="56"/>
                      <a:pt x="184" y="57"/>
                    </a:cubicBezTo>
                    <a:cubicBezTo>
                      <a:pt x="107" y="98"/>
                      <a:pt x="107" y="98"/>
                      <a:pt x="107" y="98"/>
                    </a:cubicBezTo>
                    <a:cubicBezTo>
                      <a:pt x="0" y="37"/>
                      <a:pt x="0" y="37"/>
                      <a:pt x="0" y="37"/>
                    </a:cubicBezTo>
                    <a:cubicBezTo>
                      <a:pt x="77" y="2"/>
                      <a:pt x="77" y="2"/>
                      <a:pt x="77" y="2"/>
                    </a:cubicBezTo>
                    <a:cubicBezTo>
                      <a:pt x="81" y="0"/>
                      <a:pt x="85" y="0"/>
                      <a:pt x="88" y="2"/>
                    </a:cubicBezTo>
                    <a:lnTo>
                      <a:pt x="184" y="51"/>
                    </a:lnTo>
                    <a:close/>
                  </a:path>
                </a:pathLst>
              </a:custGeom>
              <a:solidFill>
                <a:srgbClr val="EAE9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5" name="Freeform 272"/>
              <p:cNvSpPr/>
              <p:nvPr/>
            </p:nvSpPr>
            <p:spPr bwMode="auto">
              <a:xfrm>
                <a:off x="5945" y="3890"/>
                <a:ext cx="138" cy="80"/>
              </a:xfrm>
              <a:custGeom>
                <a:avLst/>
                <a:gdLst>
                  <a:gd name="T0" fmla="*/ 136 w 138"/>
                  <a:gd name="T1" fmla="*/ 56 h 81"/>
                  <a:gd name="T2" fmla="*/ 134 w 138"/>
                  <a:gd name="T3" fmla="*/ 61 h 81"/>
                  <a:gd name="T4" fmla="*/ 100 w 138"/>
                  <a:gd name="T5" fmla="*/ 80 h 81"/>
                  <a:gd name="T6" fmla="*/ 92 w 138"/>
                  <a:gd name="T7" fmla="*/ 78 h 81"/>
                  <a:gd name="T8" fmla="*/ 2 w 138"/>
                  <a:gd name="T9" fmla="*/ 26 h 81"/>
                  <a:gd name="T10" fmla="*/ 2 w 138"/>
                  <a:gd name="T11" fmla="*/ 22 h 81"/>
                  <a:gd name="T12" fmla="*/ 35 w 138"/>
                  <a:gd name="T13" fmla="*/ 2 h 81"/>
                  <a:gd name="T14" fmla="*/ 40 w 138"/>
                  <a:gd name="T15" fmla="*/ 1 h 81"/>
                  <a:gd name="T16" fmla="*/ 136 w 138"/>
                  <a:gd name="T17" fmla="*/ 5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81">
                    <a:moveTo>
                      <a:pt x="136" y="56"/>
                    </a:moveTo>
                    <a:cubicBezTo>
                      <a:pt x="137" y="57"/>
                      <a:pt x="138" y="59"/>
                      <a:pt x="134" y="61"/>
                    </a:cubicBezTo>
                    <a:cubicBezTo>
                      <a:pt x="100" y="80"/>
                      <a:pt x="100" y="80"/>
                      <a:pt x="100" y="80"/>
                    </a:cubicBezTo>
                    <a:cubicBezTo>
                      <a:pt x="97" y="81"/>
                      <a:pt x="95" y="80"/>
                      <a:pt x="92" y="78"/>
                    </a:cubicBezTo>
                    <a:cubicBezTo>
                      <a:pt x="2" y="26"/>
                      <a:pt x="2" y="26"/>
                      <a:pt x="2" y="26"/>
                    </a:cubicBezTo>
                    <a:cubicBezTo>
                      <a:pt x="0" y="25"/>
                      <a:pt x="0" y="23"/>
                      <a:pt x="2" y="22"/>
                    </a:cubicBezTo>
                    <a:cubicBezTo>
                      <a:pt x="35" y="2"/>
                      <a:pt x="35" y="2"/>
                      <a:pt x="35" y="2"/>
                    </a:cubicBezTo>
                    <a:cubicBezTo>
                      <a:pt x="37" y="1"/>
                      <a:pt x="39" y="0"/>
                      <a:pt x="40" y="1"/>
                    </a:cubicBezTo>
                    <a:lnTo>
                      <a:pt x="136" y="56"/>
                    </a:lnTo>
                    <a:close/>
                  </a:path>
                </a:pathLst>
              </a:custGeom>
              <a:solidFill>
                <a:srgbClr val="8986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6" name="Freeform 273"/>
              <p:cNvSpPr/>
              <p:nvPr/>
            </p:nvSpPr>
            <p:spPr bwMode="auto">
              <a:xfrm>
                <a:off x="5994" y="3900"/>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7"/>
                      <a:pt x="6" y="7"/>
                      <a:pt x="6" y="7"/>
                    </a:cubicBezTo>
                    <a:cubicBezTo>
                      <a:pt x="6" y="7"/>
                      <a:pt x="5" y="7"/>
                      <a:pt x="5" y="7"/>
                    </a:cubicBezTo>
                    <a:cubicBezTo>
                      <a:pt x="0" y="4"/>
                      <a:pt x="0" y="4"/>
                      <a:pt x="0" y="4"/>
                    </a:cubicBezTo>
                    <a:cubicBezTo>
                      <a:pt x="0" y="4"/>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7" name="Freeform 274"/>
              <p:cNvSpPr/>
              <p:nvPr/>
            </p:nvSpPr>
            <p:spPr bwMode="auto">
              <a:xfrm>
                <a:off x="5971" y="3924"/>
                <a:ext cx="12" cy="7"/>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6" y="7"/>
                      <a:pt x="5" y="7"/>
                    </a:cubicBezTo>
                    <a:cubicBezTo>
                      <a:pt x="1" y="4"/>
                      <a:pt x="1" y="4"/>
                      <a:pt x="1" y="4"/>
                    </a:cubicBezTo>
                    <a:cubicBezTo>
                      <a:pt x="0" y="4"/>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8" name="Freeform 275"/>
              <p:cNvSpPr/>
              <p:nvPr/>
            </p:nvSpPr>
            <p:spPr bwMode="auto">
              <a:xfrm>
                <a:off x="5979" y="3929"/>
                <a:ext cx="12" cy="6"/>
              </a:xfrm>
              <a:custGeom>
                <a:avLst/>
                <a:gdLst>
                  <a:gd name="T0" fmla="*/ 11 w 12"/>
                  <a:gd name="T1" fmla="*/ 3 h 6"/>
                  <a:gd name="T2" fmla="*/ 11 w 12"/>
                  <a:gd name="T3" fmla="*/ 3 h 6"/>
                  <a:gd name="T4" fmla="*/ 7 w 12"/>
                  <a:gd name="T5" fmla="*/ 6 h 6"/>
                  <a:gd name="T6" fmla="*/ 5 w 12"/>
                  <a:gd name="T7" fmla="*/ 6 h 6"/>
                  <a:gd name="T8" fmla="*/ 1 w 12"/>
                  <a:gd name="T9" fmla="*/ 3 h 6"/>
                  <a:gd name="T10" fmla="*/ 1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3"/>
                    </a:cubicBezTo>
                    <a:cubicBezTo>
                      <a:pt x="7" y="6"/>
                      <a:pt x="7" y="6"/>
                      <a:pt x="7" y="6"/>
                    </a:cubicBezTo>
                    <a:cubicBezTo>
                      <a:pt x="6" y="6"/>
                      <a:pt x="6" y="6"/>
                      <a:pt x="5" y="6"/>
                    </a:cubicBezTo>
                    <a:cubicBezTo>
                      <a:pt x="1" y="3"/>
                      <a:pt x="1" y="3"/>
                      <a:pt x="1" y="3"/>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9" name="Freeform 276"/>
              <p:cNvSpPr/>
              <p:nvPr/>
            </p:nvSpPr>
            <p:spPr bwMode="auto">
              <a:xfrm>
                <a:off x="5987" y="3933"/>
                <a:ext cx="12" cy="6"/>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6" y="7"/>
                      <a:pt x="5" y="7"/>
                    </a:cubicBezTo>
                    <a:cubicBezTo>
                      <a:pt x="1" y="4"/>
                      <a:pt x="1" y="4"/>
                      <a:pt x="1" y="4"/>
                    </a:cubicBezTo>
                    <a:cubicBezTo>
                      <a:pt x="0" y="4"/>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0" name="Freeform 277"/>
              <p:cNvSpPr/>
              <p:nvPr/>
            </p:nvSpPr>
            <p:spPr bwMode="auto">
              <a:xfrm>
                <a:off x="5970" y="3896"/>
                <a:ext cx="19" cy="11"/>
              </a:xfrm>
              <a:custGeom>
                <a:avLst/>
                <a:gdLst>
                  <a:gd name="T0" fmla="*/ 19 w 19"/>
                  <a:gd name="T1" fmla="*/ 8 h 11"/>
                  <a:gd name="T2" fmla="*/ 19 w 19"/>
                  <a:gd name="T3" fmla="*/ 8 h 11"/>
                  <a:gd name="T4" fmla="*/ 14 w 19"/>
                  <a:gd name="T5" fmla="*/ 11 h 11"/>
                  <a:gd name="T6" fmla="*/ 13 w 19"/>
                  <a:gd name="T7" fmla="*/ 11 h 11"/>
                  <a:gd name="T8" fmla="*/ 0 w 19"/>
                  <a:gd name="T9" fmla="*/ 4 h 11"/>
                  <a:gd name="T10" fmla="*/ 0 w 19"/>
                  <a:gd name="T11" fmla="*/ 3 h 11"/>
                  <a:gd name="T12" fmla="*/ 5 w 19"/>
                  <a:gd name="T13" fmla="*/ 0 h 11"/>
                  <a:gd name="T14" fmla="*/ 6 w 19"/>
                  <a:gd name="T15" fmla="*/ 0 h 11"/>
                  <a:gd name="T16" fmla="*/ 19 w 19"/>
                  <a:gd name="T1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9" y="8"/>
                    </a:moveTo>
                    <a:cubicBezTo>
                      <a:pt x="19" y="8"/>
                      <a:pt x="19" y="8"/>
                      <a:pt x="19" y="8"/>
                    </a:cubicBezTo>
                    <a:cubicBezTo>
                      <a:pt x="14" y="11"/>
                      <a:pt x="14" y="11"/>
                      <a:pt x="14" y="11"/>
                    </a:cubicBezTo>
                    <a:cubicBezTo>
                      <a:pt x="14" y="11"/>
                      <a:pt x="13" y="11"/>
                      <a:pt x="13" y="11"/>
                    </a:cubicBezTo>
                    <a:cubicBezTo>
                      <a:pt x="0" y="4"/>
                      <a:pt x="0" y="4"/>
                      <a:pt x="0" y="4"/>
                    </a:cubicBezTo>
                    <a:cubicBezTo>
                      <a:pt x="0" y="4"/>
                      <a:pt x="0" y="3"/>
                      <a:pt x="0" y="3"/>
                    </a:cubicBezTo>
                    <a:cubicBezTo>
                      <a:pt x="5" y="0"/>
                      <a:pt x="5" y="0"/>
                      <a:pt x="5" y="0"/>
                    </a:cubicBezTo>
                    <a:cubicBezTo>
                      <a:pt x="5" y="0"/>
                      <a:pt x="6" y="0"/>
                      <a:pt x="6" y="0"/>
                    </a:cubicBezTo>
                    <a:lnTo>
                      <a:pt x="19" y="8"/>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1" name="Freeform 278"/>
              <p:cNvSpPr/>
              <p:nvPr/>
            </p:nvSpPr>
            <p:spPr bwMode="auto">
              <a:xfrm>
                <a:off x="5985" y="3905"/>
                <a:ext cx="12" cy="7"/>
              </a:xfrm>
              <a:custGeom>
                <a:avLst/>
                <a:gdLst>
                  <a:gd name="T0" fmla="*/ 12 w 12"/>
                  <a:gd name="T1" fmla="*/ 3 h 7"/>
                  <a:gd name="T2" fmla="*/ 12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3"/>
                      <a:pt x="12" y="3"/>
                      <a:pt x="12" y="4"/>
                    </a:cubicBezTo>
                    <a:cubicBezTo>
                      <a:pt x="7" y="6"/>
                      <a:pt x="7" y="6"/>
                      <a:pt x="7" y="6"/>
                    </a:cubicBezTo>
                    <a:cubicBezTo>
                      <a:pt x="7" y="7"/>
                      <a:pt x="6" y="7"/>
                      <a:pt x="5" y="6"/>
                    </a:cubicBezTo>
                    <a:cubicBezTo>
                      <a:pt x="1" y="4"/>
                      <a:pt x="1" y="4"/>
                      <a:pt x="1" y="4"/>
                    </a:cubicBezTo>
                    <a:cubicBezTo>
                      <a:pt x="0" y="3"/>
                      <a:pt x="0" y="3"/>
                      <a:pt x="1" y="3"/>
                    </a:cubicBezTo>
                    <a:cubicBezTo>
                      <a:pt x="5" y="0"/>
                      <a:pt x="5" y="0"/>
                      <a:pt x="5" y="0"/>
                    </a:cubicBezTo>
                    <a:cubicBezTo>
                      <a:pt x="6" y="0"/>
                      <a:pt x="6" y="0"/>
                      <a:pt x="7" y="0"/>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2" name="Freeform 279"/>
              <p:cNvSpPr/>
              <p:nvPr/>
            </p:nvSpPr>
            <p:spPr bwMode="auto">
              <a:xfrm>
                <a:off x="5994" y="3910"/>
                <a:ext cx="12" cy="7"/>
              </a:xfrm>
              <a:custGeom>
                <a:avLst/>
                <a:gdLst>
                  <a:gd name="T0" fmla="*/ 11 w 12"/>
                  <a:gd name="T1" fmla="*/ 3 h 7"/>
                  <a:gd name="T2" fmla="*/ 11 w 12"/>
                  <a:gd name="T3" fmla="*/ 4 h 7"/>
                  <a:gd name="T4" fmla="*/ 7 w 12"/>
                  <a:gd name="T5" fmla="*/ 6 h 7"/>
                  <a:gd name="T6" fmla="*/ 5 w 12"/>
                  <a:gd name="T7" fmla="*/ 6 h 7"/>
                  <a:gd name="T8" fmla="*/ 0 w 12"/>
                  <a:gd name="T9" fmla="*/ 4 h 7"/>
                  <a:gd name="T10" fmla="*/ 0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3"/>
                      <a:pt x="11" y="4"/>
                    </a:cubicBezTo>
                    <a:cubicBezTo>
                      <a:pt x="7" y="6"/>
                      <a:pt x="7" y="6"/>
                      <a:pt x="7" y="6"/>
                    </a:cubicBezTo>
                    <a:cubicBezTo>
                      <a:pt x="6" y="7"/>
                      <a:pt x="5" y="7"/>
                      <a:pt x="5" y="6"/>
                    </a:cubicBezTo>
                    <a:cubicBezTo>
                      <a:pt x="0" y="4"/>
                      <a:pt x="0" y="4"/>
                      <a:pt x="0" y="4"/>
                    </a:cubicBezTo>
                    <a:cubicBezTo>
                      <a:pt x="0" y="3"/>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3" name="Freeform 280"/>
              <p:cNvSpPr/>
              <p:nvPr/>
            </p:nvSpPr>
            <p:spPr bwMode="auto">
              <a:xfrm>
                <a:off x="6002" y="3914"/>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1 h 7"/>
                  <a:gd name="T14" fmla="*/ 7 w 12"/>
                  <a:gd name="T15" fmla="*/ 1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4"/>
                      <a:pt x="12" y="4"/>
                      <a:pt x="11" y="4"/>
                    </a:cubicBezTo>
                    <a:cubicBezTo>
                      <a:pt x="7" y="7"/>
                      <a:pt x="7" y="7"/>
                      <a:pt x="7" y="7"/>
                    </a:cubicBezTo>
                    <a:cubicBezTo>
                      <a:pt x="6" y="7"/>
                      <a:pt x="5" y="7"/>
                      <a:pt x="5" y="7"/>
                    </a:cubicBezTo>
                    <a:cubicBezTo>
                      <a:pt x="0" y="4"/>
                      <a:pt x="0" y="4"/>
                      <a:pt x="0" y="4"/>
                    </a:cubicBezTo>
                    <a:cubicBezTo>
                      <a:pt x="0" y="4"/>
                      <a:pt x="0" y="4"/>
                      <a:pt x="0" y="3"/>
                    </a:cubicBezTo>
                    <a:cubicBezTo>
                      <a:pt x="5" y="1"/>
                      <a:pt x="5" y="1"/>
                      <a:pt x="5" y="1"/>
                    </a:cubicBezTo>
                    <a:cubicBezTo>
                      <a:pt x="5" y="0"/>
                      <a:pt x="6" y="0"/>
                      <a:pt x="7"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4" name="Freeform 281"/>
              <p:cNvSpPr/>
              <p:nvPr/>
            </p:nvSpPr>
            <p:spPr bwMode="auto">
              <a:xfrm>
                <a:off x="6010" y="3919"/>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5" y="7"/>
                      <a:pt x="5" y="7"/>
                    </a:cubicBezTo>
                    <a:cubicBezTo>
                      <a:pt x="0" y="4"/>
                      <a:pt x="0" y="4"/>
                      <a:pt x="0" y="4"/>
                    </a:cubicBezTo>
                    <a:cubicBezTo>
                      <a:pt x="0" y="4"/>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5" name="Freeform 282"/>
              <p:cNvSpPr/>
              <p:nvPr/>
            </p:nvSpPr>
            <p:spPr bwMode="auto">
              <a:xfrm>
                <a:off x="5962" y="3900"/>
                <a:ext cx="20" cy="12"/>
              </a:xfrm>
              <a:custGeom>
                <a:avLst/>
                <a:gdLst>
                  <a:gd name="T0" fmla="*/ 19 w 20"/>
                  <a:gd name="T1" fmla="*/ 8 h 12"/>
                  <a:gd name="T2" fmla="*/ 19 w 20"/>
                  <a:gd name="T3" fmla="*/ 9 h 12"/>
                  <a:gd name="T4" fmla="*/ 15 w 20"/>
                  <a:gd name="T5" fmla="*/ 12 h 12"/>
                  <a:gd name="T6" fmla="*/ 13 w 20"/>
                  <a:gd name="T7" fmla="*/ 12 h 12"/>
                  <a:gd name="T8" fmla="*/ 0 w 20"/>
                  <a:gd name="T9" fmla="*/ 4 h 12"/>
                  <a:gd name="T10" fmla="*/ 0 w 20"/>
                  <a:gd name="T11" fmla="*/ 3 h 12"/>
                  <a:gd name="T12" fmla="*/ 5 w 20"/>
                  <a:gd name="T13" fmla="*/ 1 h 12"/>
                  <a:gd name="T14" fmla="*/ 7 w 20"/>
                  <a:gd name="T15" fmla="*/ 1 h 12"/>
                  <a:gd name="T16" fmla="*/ 19 w 20"/>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19" y="8"/>
                    </a:moveTo>
                    <a:cubicBezTo>
                      <a:pt x="20" y="8"/>
                      <a:pt x="20" y="9"/>
                      <a:pt x="19" y="9"/>
                    </a:cubicBezTo>
                    <a:cubicBezTo>
                      <a:pt x="15" y="12"/>
                      <a:pt x="15" y="12"/>
                      <a:pt x="15" y="12"/>
                    </a:cubicBezTo>
                    <a:cubicBezTo>
                      <a:pt x="14" y="12"/>
                      <a:pt x="13" y="12"/>
                      <a:pt x="13" y="12"/>
                    </a:cubicBezTo>
                    <a:cubicBezTo>
                      <a:pt x="0" y="4"/>
                      <a:pt x="0" y="4"/>
                      <a:pt x="0" y="4"/>
                    </a:cubicBezTo>
                    <a:cubicBezTo>
                      <a:pt x="0" y="4"/>
                      <a:pt x="0" y="4"/>
                      <a:pt x="0" y="3"/>
                    </a:cubicBezTo>
                    <a:cubicBezTo>
                      <a:pt x="5" y="1"/>
                      <a:pt x="5" y="1"/>
                      <a:pt x="5" y="1"/>
                    </a:cubicBezTo>
                    <a:cubicBezTo>
                      <a:pt x="5" y="0"/>
                      <a:pt x="6" y="0"/>
                      <a:pt x="7" y="1"/>
                    </a:cubicBezTo>
                    <a:lnTo>
                      <a:pt x="19" y="8"/>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6" name="Freeform 283"/>
              <p:cNvSpPr/>
              <p:nvPr/>
            </p:nvSpPr>
            <p:spPr bwMode="auto">
              <a:xfrm>
                <a:off x="5978" y="3910"/>
                <a:ext cx="12" cy="6"/>
              </a:xfrm>
              <a:custGeom>
                <a:avLst/>
                <a:gdLst>
                  <a:gd name="T0" fmla="*/ 11 w 12"/>
                  <a:gd name="T1" fmla="*/ 3 h 6"/>
                  <a:gd name="T2" fmla="*/ 11 w 12"/>
                  <a:gd name="T3" fmla="*/ 4 h 6"/>
                  <a:gd name="T4" fmla="*/ 7 w 12"/>
                  <a:gd name="T5" fmla="*/ 6 h 6"/>
                  <a:gd name="T6" fmla="*/ 5 w 12"/>
                  <a:gd name="T7" fmla="*/ 6 h 6"/>
                  <a:gd name="T8" fmla="*/ 0 w 12"/>
                  <a:gd name="T9" fmla="*/ 4 h 6"/>
                  <a:gd name="T10" fmla="*/ 0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4"/>
                    </a:cubicBezTo>
                    <a:cubicBezTo>
                      <a:pt x="7" y="6"/>
                      <a:pt x="7" y="6"/>
                      <a:pt x="7" y="6"/>
                    </a:cubicBezTo>
                    <a:cubicBezTo>
                      <a:pt x="6" y="6"/>
                      <a:pt x="5" y="6"/>
                      <a:pt x="5" y="6"/>
                    </a:cubicBezTo>
                    <a:cubicBezTo>
                      <a:pt x="0" y="4"/>
                      <a:pt x="0" y="4"/>
                      <a:pt x="0" y="4"/>
                    </a:cubicBezTo>
                    <a:cubicBezTo>
                      <a:pt x="0" y="3"/>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7" name="Freeform 284"/>
              <p:cNvSpPr/>
              <p:nvPr/>
            </p:nvSpPr>
            <p:spPr bwMode="auto">
              <a:xfrm>
                <a:off x="5986" y="3915"/>
                <a:ext cx="12" cy="6"/>
              </a:xfrm>
              <a:custGeom>
                <a:avLst/>
                <a:gdLst>
                  <a:gd name="T0" fmla="*/ 11 w 12"/>
                  <a:gd name="T1" fmla="*/ 3 h 6"/>
                  <a:gd name="T2" fmla="*/ 11 w 12"/>
                  <a:gd name="T3" fmla="*/ 3 h 6"/>
                  <a:gd name="T4" fmla="*/ 7 w 12"/>
                  <a:gd name="T5" fmla="*/ 6 h 6"/>
                  <a:gd name="T6" fmla="*/ 5 w 12"/>
                  <a:gd name="T7" fmla="*/ 6 h 6"/>
                  <a:gd name="T8" fmla="*/ 1 w 12"/>
                  <a:gd name="T9" fmla="*/ 3 h 6"/>
                  <a:gd name="T10" fmla="*/ 1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3"/>
                    </a:cubicBezTo>
                    <a:cubicBezTo>
                      <a:pt x="7" y="6"/>
                      <a:pt x="7" y="6"/>
                      <a:pt x="7" y="6"/>
                    </a:cubicBezTo>
                    <a:cubicBezTo>
                      <a:pt x="6" y="6"/>
                      <a:pt x="6" y="6"/>
                      <a:pt x="5" y="6"/>
                    </a:cubicBezTo>
                    <a:cubicBezTo>
                      <a:pt x="1" y="3"/>
                      <a:pt x="1" y="3"/>
                      <a:pt x="1" y="3"/>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8" name="Freeform 285"/>
              <p:cNvSpPr/>
              <p:nvPr/>
            </p:nvSpPr>
            <p:spPr bwMode="auto">
              <a:xfrm>
                <a:off x="5994" y="3919"/>
                <a:ext cx="12" cy="7"/>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1 h 7"/>
                  <a:gd name="T14" fmla="*/ 7 w 12"/>
                  <a:gd name="T15" fmla="*/ 1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6" y="7"/>
                      <a:pt x="5" y="7"/>
                    </a:cubicBezTo>
                    <a:cubicBezTo>
                      <a:pt x="1" y="4"/>
                      <a:pt x="1" y="4"/>
                      <a:pt x="1" y="4"/>
                    </a:cubicBezTo>
                    <a:cubicBezTo>
                      <a:pt x="0" y="4"/>
                      <a:pt x="0" y="3"/>
                      <a:pt x="1" y="3"/>
                    </a:cubicBezTo>
                    <a:cubicBezTo>
                      <a:pt x="5" y="1"/>
                      <a:pt x="5" y="1"/>
                      <a:pt x="5" y="1"/>
                    </a:cubicBezTo>
                    <a:cubicBezTo>
                      <a:pt x="6" y="0"/>
                      <a:pt x="6" y="0"/>
                      <a:pt x="7"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9" name="Freeform 286"/>
              <p:cNvSpPr/>
              <p:nvPr/>
            </p:nvSpPr>
            <p:spPr bwMode="auto">
              <a:xfrm>
                <a:off x="5995" y="3938"/>
                <a:ext cx="12" cy="6"/>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3"/>
                      <a:pt x="11" y="4"/>
                    </a:cubicBezTo>
                    <a:cubicBezTo>
                      <a:pt x="7" y="6"/>
                      <a:pt x="7" y="6"/>
                      <a:pt x="7" y="6"/>
                    </a:cubicBezTo>
                    <a:cubicBezTo>
                      <a:pt x="6" y="7"/>
                      <a:pt x="6" y="7"/>
                      <a:pt x="5" y="6"/>
                    </a:cubicBezTo>
                    <a:cubicBezTo>
                      <a:pt x="1" y="4"/>
                      <a:pt x="1" y="4"/>
                      <a:pt x="1" y="4"/>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0" name="Freeform 287"/>
              <p:cNvSpPr/>
              <p:nvPr/>
            </p:nvSpPr>
            <p:spPr bwMode="auto">
              <a:xfrm>
                <a:off x="6018" y="3924"/>
                <a:ext cx="12" cy="6"/>
              </a:xfrm>
              <a:custGeom>
                <a:avLst/>
                <a:gdLst>
                  <a:gd name="T0" fmla="*/ 11 w 12"/>
                  <a:gd name="T1" fmla="*/ 3 h 6"/>
                  <a:gd name="T2" fmla="*/ 11 w 12"/>
                  <a:gd name="T3" fmla="*/ 4 h 6"/>
                  <a:gd name="T4" fmla="*/ 7 w 12"/>
                  <a:gd name="T5" fmla="*/ 6 h 6"/>
                  <a:gd name="T6" fmla="*/ 5 w 12"/>
                  <a:gd name="T7" fmla="*/ 6 h 6"/>
                  <a:gd name="T8" fmla="*/ 0 w 12"/>
                  <a:gd name="T9" fmla="*/ 4 h 6"/>
                  <a:gd name="T10" fmla="*/ 0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4"/>
                    </a:cubicBezTo>
                    <a:cubicBezTo>
                      <a:pt x="7" y="6"/>
                      <a:pt x="7" y="6"/>
                      <a:pt x="7" y="6"/>
                    </a:cubicBezTo>
                    <a:cubicBezTo>
                      <a:pt x="6" y="6"/>
                      <a:pt x="5" y="6"/>
                      <a:pt x="5" y="6"/>
                    </a:cubicBezTo>
                    <a:cubicBezTo>
                      <a:pt x="0" y="4"/>
                      <a:pt x="0" y="4"/>
                      <a:pt x="0" y="4"/>
                    </a:cubicBezTo>
                    <a:cubicBezTo>
                      <a:pt x="0" y="3"/>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1" name="Freeform 288"/>
              <p:cNvSpPr/>
              <p:nvPr/>
            </p:nvSpPr>
            <p:spPr bwMode="auto">
              <a:xfrm>
                <a:off x="6002" y="3924"/>
                <a:ext cx="12" cy="7"/>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3"/>
                      <a:pt x="11" y="4"/>
                    </a:cubicBezTo>
                    <a:cubicBezTo>
                      <a:pt x="7" y="6"/>
                      <a:pt x="7" y="6"/>
                      <a:pt x="7" y="6"/>
                    </a:cubicBezTo>
                    <a:cubicBezTo>
                      <a:pt x="6" y="7"/>
                      <a:pt x="6" y="7"/>
                      <a:pt x="5" y="6"/>
                    </a:cubicBezTo>
                    <a:cubicBezTo>
                      <a:pt x="1" y="4"/>
                      <a:pt x="1" y="4"/>
                      <a:pt x="1" y="4"/>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2" name="Freeform 289"/>
              <p:cNvSpPr/>
              <p:nvPr/>
            </p:nvSpPr>
            <p:spPr bwMode="auto">
              <a:xfrm>
                <a:off x="6010" y="3929"/>
                <a:ext cx="12" cy="6"/>
              </a:xfrm>
              <a:custGeom>
                <a:avLst/>
                <a:gdLst>
                  <a:gd name="T0" fmla="*/ 11 w 12"/>
                  <a:gd name="T1" fmla="*/ 2 h 6"/>
                  <a:gd name="T2" fmla="*/ 12 w 12"/>
                  <a:gd name="T3" fmla="*/ 3 h 6"/>
                  <a:gd name="T4" fmla="*/ 7 w 12"/>
                  <a:gd name="T5" fmla="*/ 6 h 6"/>
                  <a:gd name="T6" fmla="*/ 5 w 12"/>
                  <a:gd name="T7" fmla="*/ 6 h 6"/>
                  <a:gd name="T8" fmla="*/ 1 w 12"/>
                  <a:gd name="T9" fmla="*/ 3 h 6"/>
                  <a:gd name="T10" fmla="*/ 1 w 12"/>
                  <a:gd name="T11" fmla="*/ 2 h 6"/>
                  <a:gd name="T12" fmla="*/ 5 w 12"/>
                  <a:gd name="T13" fmla="*/ 0 h 6"/>
                  <a:gd name="T14" fmla="*/ 7 w 12"/>
                  <a:gd name="T15" fmla="*/ 0 h 6"/>
                  <a:gd name="T16" fmla="*/ 11 w 12"/>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2"/>
                    </a:moveTo>
                    <a:cubicBezTo>
                      <a:pt x="12" y="3"/>
                      <a:pt x="12" y="3"/>
                      <a:pt x="12" y="3"/>
                    </a:cubicBezTo>
                    <a:cubicBezTo>
                      <a:pt x="7" y="6"/>
                      <a:pt x="7" y="6"/>
                      <a:pt x="7" y="6"/>
                    </a:cubicBezTo>
                    <a:cubicBezTo>
                      <a:pt x="6" y="6"/>
                      <a:pt x="6" y="6"/>
                      <a:pt x="5" y="6"/>
                    </a:cubicBezTo>
                    <a:cubicBezTo>
                      <a:pt x="1" y="3"/>
                      <a:pt x="1" y="3"/>
                      <a:pt x="1" y="3"/>
                    </a:cubicBezTo>
                    <a:cubicBezTo>
                      <a:pt x="0" y="3"/>
                      <a:pt x="0" y="3"/>
                      <a:pt x="1" y="2"/>
                    </a:cubicBezTo>
                    <a:cubicBezTo>
                      <a:pt x="5" y="0"/>
                      <a:pt x="5" y="0"/>
                      <a:pt x="5" y="0"/>
                    </a:cubicBezTo>
                    <a:cubicBezTo>
                      <a:pt x="6" y="0"/>
                      <a:pt x="6" y="0"/>
                      <a:pt x="7" y="0"/>
                    </a:cubicBezTo>
                    <a:lnTo>
                      <a:pt x="11" y="2"/>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3" name="Freeform 290"/>
              <p:cNvSpPr/>
              <p:nvPr/>
            </p:nvSpPr>
            <p:spPr bwMode="auto">
              <a:xfrm>
                <a:off x="5979" y="3919"/>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1 h 7"/>
                  <a:gd name="T14" fmla="*/ 6 w 11"/>
                  <a:gd name="T15" fmla="*/ 1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4"/>
                      <a:pt x="11" y="4"/>
                      <a:pt x="11" y="4"/>
                    </a:cubicBezTo>
                    <a:cubicBezTo>
                      <a:pt x="6" y="7"/>
                      <a:pt x="6" y="7"/>
                      <a:pt x="6" y="7"/>
                    </a:cubicBezTo>
                    <a:cubicBezTo>
                      <a:pt x="6" y="7"/>
                      <a:pt x="5" y="7"/>
                      <a:pt x="5" y="7"/>
                    </a:cubicBezTo>
                    <a:cubicBezTo>
                      <a:pt x="0" y="4"/>
                      <a:pt x="0" y="4"/>
                      <a:pt x="0" y="4"/>
                    </a:cubicBezTo>
                    <a:cubicBezTo>
                      <a:pt x="0" y="4"/>
                      <a:pt x="0" y="4"/>
                      <a:pt x="0" y="3"/>
                    </a:cubicBezTo>
                    <a:cubicBezTo>
                      <a:pt x="5" y="1"/>
                      <a:pt x="5" y="1"/>
                      <a:pt x="5" y="1"/>
                    </a:cubicBezTo>
                    <a:cubicBezTo>
                      <a:pt x="5" y="0"/>
                      <a:pt x="6" y="0"/>
                      <a:pt x="6"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4" name="Freeform 291"/>
              <p:cNvSpPr/>
              <p:nvPr/>
            </p:nvSpPr>
            <p:spPr bwMode="auto">
              <a:xfrm>
                <a:off x="5987" y="3924"/>
                <a:ext cx="11" cy="7"/>
              </a:xfrm>
              <a:custGeom>
                <a:avLst/>
                <a:gdLst>
                  <a:gd name="T0" fmla="*/ 11 w 11"/>
                  <a:gd name="T1" fmla="*/ 3 h 7"/>
                  <a:gd name="T2" fmla="*/ 11 w 11"/>
                  <a:gd name="T3" fmla="*/ 4 h 7"/>
                  <a:gd name="T4" fmla="*/ 6 w 11"/>
                  <a:gd name="T5" fmla="*/ 6 h 7"/>
                  <a:gd name="T6" fmla="*/ 5 w 11"/>
                  <a:gd name="T7" fmla="*/ 6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6"/>
                      <a:pt x="6" y="6"/>
                      <a:pt x="6" y="6"/>
                    </a:cubicBezTo>
                    <a:cubicBezTo>
                      <a:pt x="6" y="7"/>
                      <a:pt x="5" y="7"/>
                      <a:pt x="5" y="6"/>
                    </a:cubicBezTo>
                    <a:cubicBezTo>
                      <a:pt x="0" y="4"/>
                      <a:pt x="0" y="4"/>
                      <a:pt x="0" y="4"/>
                    </a:cubicBezTo>
                    <a:cubicBezTo>
                      <a:pt x="0" y="4"/>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5" name="Freeform 292"/>
              <p:cNvSpPr/>
              <p:nvPr/>
            </p:nvSpPr>
            <p:spPr bwMode="auto">
              <a:xfrm>
                <a:off x="5995" y="3929"/>
                <a:ext cx="11" cy="6"/>
              </a:xfrm>
              <a:custGeom>
                <a:avLst/>
                <a:gdLst>
                  <a:gd name="T0" fmla="*/ 11 w 11"/>
                  <a:gd name="T1" fmla="*/ 3 h 6"/>
                  <a:gd name="T2" fmla="*/ 11 w 11"/>
                  <a:gd name="T3" fmla="*/ 3 h 6"/>
                  <a:gd name="T4" fmla="*/ 6 w 11"/>
                  <a:gd name="T5" fmla="*/ 6 h 6"/>
                  <a:gd name="T6" fmla="*/ 5 w 11"/>
                  <a:gd name="T7" fmla="*/ 6 h 6"/>
                  <a:gd name="T8" fmla="*/ 0 w 11"/>
                  <a:gd name="T9" fmla="*/ 3 h 6"/>
                  <a:gd name="T10" fmla="*/ 0 w 11"/>
                  <a:gd name="T11" fmla="*/ 3 h 6"/>
                  <a:gd name="T12" fmla="*/ 5 w 11"/>
                  <a:gd name="T13" fmla="*/ 0 h 6"/>
                  <a:gd name="T14" fmla="*/ 6 w 11"/>
                  <a:gd name="T15" fmla="*/ 0 h 6"/>
                  <a:gd name="T16" fmla="*/ 11 w 11"/>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3"/>
                    </a:moveTo>
                    <a:cubicBezTo>
                      <a:pt x="11" y="3"/>
                      <a:pt x="11" y="3"/>
                      <a:pt x="11" y="3"/>
                    </a:cubicBezTo>
                    <a:cubicBezTo>
                      <a:pt x="6" y="6"/>
                      <a:pt x="6" y="6"/>
                      <a:pt x="6" y="6"/>
                    </a:cubicBezTo>
                    <a:cubicBezTo>
                      <a:pt x="6" y="6"/>
                      <a:pt x="5" y="6"/>
                      <a:pt x="5" y="6"/>
                    </a:cubicBezTo>
                    <a:cubicBezTo>
                      <a:pt x="0" y="3"/>
                      <a:pt x="0" y="3"/>
                      <a:pt x="0" y="3"/>
                    </a:cubicBezTo>
                    <a:cubicBezTo>
                      <a:pt x="0" y="3"/>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6" name="Freeform 293"/>
              <p:cNvSpPr/>
              <p:nvPr/>
            </p:nvSpPr>
            <p:spPr bwMode="auto">
              <a:xfrm>
                <a:off x="6003" y="3933"/>
                <a:ext cx="11" cy="6"/>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7"/>
                      <a:pt x="6" y="7"/>
                      <a:pt x="6" y="7"/>
                    </a:cubicBezTo>
                    <a:cubicBezTo>
                      <a:pt x="6" y="7"/>
                      <a:pt x="5" y="7"/>
                      <a:pt x="5" y="7"/>
                    </a:cubicBezTo>
                    <a:cubicBezTo>
                      <a:pt x="0" y="4"/>
                      <a:pt x="0" y="4"/>
                      <a:pt x="0" y="4"/>
                    </a:cubicBezTo>
                    <a:cubicBezTo>
                      <a:pt x="0" y="4"/>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7" name="Freeform 294"/>
              <p:cNvSpPr/>
              <p:nvPr/>
            </p:nvSpPr>
            <p:spPr bwMode="auto">
              <a:xfrm>
                <a:off x="6003" y="3941"/>
                <a:ext cx="12" cy="7"/>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1 h 7"/>
                  <a:gd name="T14" fmla="*/ 7 w 12"/>
                  <a:gd name="T15" fmla="*/ 1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4"/>
                      <a:pt x="12" y="4"/>
                      <a:pt x="11" y="4"/>
                    </a:cubicBezTo>
                    <a:cubicBezTo>
                      <a:pt x="7" y="7"/>
                      <a:pt x="7" y="7"/>
                      <a:pt x="7" y="7"/>
                    </a:cubicBezTo>
                    <a:cubicBezTo>
                      <a:pt x="6" y="7"/>
                      <a:pt x="6" y="7"/>
                      <a:pt x="5" y="7"/>
                    </a:cubicBezTo>
                    <a:cubicBezTo>
                      <a:pt x="1" y="4"/>
                      <a:pt x="1" y="4"/>
                      <a:pt x="1" y="4"/>
                    </a:cubicBezTo>
                    <a:cubicBezTo>
                      <a:pt x="0" y="4"/>
                      <a:pt x="0" y="4"/>
                      <a:pt x="1" y="3"/>
                    </a:cubicBezTo>
                    <a:cubicBezTo>
                      <a:pt x="5" y="1"/>
                      <a:pt x="5" y="1"/>
                      <a:pt x="5" y="1"/>
                    </a:cubicBezTo>
                    <a:cubicBezTo>
                      <a:pt x="6" y="0"/>
                      <a:pt x="6" y="0"/>
                      <a:pt x="7"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8" name="Freeform 295"/>
              <p:cNvSpPr/>
              <p:nvPr/>
            </p:nvSpPr>
            <p:spPr bwMode="auto">
              <a:xfrm>
                <a:off x="6027" y="3929"/>
                <a:ext cx="12" cy="7"/>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6"/>
                      <a:pt x="7" y="6"/>
                      <a:pt x="7" y="6"/>
                    </a:cubicBezTo>
                    <a:cubicBezTo>
                      <a:pt x="6" y="7"/>
                      <a:pt x="6" y="7"/>
                      <a:pt x="5" y="6"/>
                    </a:cubicBezTo>
                    <a:cubicBezTo>
                      <a:pt x="1" y="4"/>
                      <a:pt x="1" y="4"/>
                      <a:pt x="1" y="4"/>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9" name="Freeform 296"/>
              <p:cNvSpPr/>
              <p:nvPr/>
            </p:nvSpPr>
            <p:spPr bwMode="auto">
              <a:xfrm>
                <a:off x="6018" y="3933"/>
                <a:ext cx="12" cy="6"/>
              </a:xfrm>
              <a:custGeom>
                <a:avLst/>
                <a:gdLst>
                  <a:gd name="T0" fmla="*/ 12 w 12"/>
                  <a:gd name="T1" fmla="*/ 3 h 7"/>
                  <a:gd name="T2" fmla="*/ 12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3"/>
                      <a:pt x="12" y="4"/>
                      <a:pt x="12" y="4"/>
                    </a:cubicBezTo>
                    <a:cubicBezTo>
                      <a:pt x="7" y="7"/>
                      <a:pt x="7" y="7"/>
                      <a:pt x="7" y="7"/>
                    </a:cubicBezTo>
                    <a:cubicBezTo>
                      <a:pt x="7" y="7"/>
                      <a:pt x="6" y="7"/>
                      <a:pt x="5" y="7"/>
                    </a:cubicBezTo>
                    <a:cubicBezTo>
                      <a:pt x="1" y="4"/>
                      <a:pt x="1" y="4"/>
                      <a:pt x="1" y="4"/>
                    </a:cubicBezTo>
                    <a:cubicBezTo>
                      <a:pt x="0" y="4"/>
                      <a:pt x="0" y="3"/>
                      <a:pt x="1" y="3"/>
                    </a:cubicBezTo>
                    <a:cubicBezTo>
                      <a:pt x="5" y="0"/>
                      <a:pt x="5" y="0"/>
                      <a:pt x="5" y="0"/>
                    </a:cubicBezTo>
                    <a:cubicBezTo>
                      <a:pt x="6" y="0"/>
                      <a:pt x="6" y="0"/>
                      <a:pt x="7" y="0"/>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0" name="Freeform 297"/>
              <p:cNvSpPr/>
              <p:nvPr/>
            </p:nvSpPr>
            <p:spPr bwMode="auto">
              <a:xfrm>
                <a:off x="6011" y="3938"/>
                <a:ext cx="11" cy="6"/>
              </a:xfrm>
              <a:custGeom>
                <a:avLst/>
                <a:gdLst>
                  <a:gd name="T0" fmla="*/ 11 w 11"/>
                  <a:gd name="T1" fmla="*/ 3 h 7"/>
                  <a:gd name="T2" fmla="*/ 11 w 11"/>
                  <a:gd name="T3" fmla="*/ 4 h 7"/>
                  <a:gd name="T4" fmla="*/ 6 w 11"/>
                  <a:gd name="T5" fmla="*/ 6 h 7"/>
                  <a:gd name="T6" fmla="*/ 5 w 11"/>
                  <a:gd name="T7" fmla="*/ 6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3"/>
                      <a:pt x="11" y="4"/>
                    </a:cubicBezTo>
                    <a:cubicBezTo>
                      <a:pt x="6" y="6"/>
                      <a:pt x="6" y="6"/>
                      <a:pt x="6" y="6"/>
                    </a:cubicBezTo>
                    <a:cubicBezTo>
                      <a:pt x="6" y="7"/>
                      <a:pt x="5" y="7"/>
                      <a:pt x="5" y="6"/>
                    </a:cubicBezTo>
                    <a:cubicBezTo>
                      <a:pt x="0" y="4"/>
                      <a:pt x="0" y="4"/>
                      <a:pt x="0" y="4"/>
                    </a:cubicBezTo>
                    <a:cubicBezTo>
                      <a:pt x="0" y="3"/>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1" name="Freeform 298"/>
              <p:cNvSpPr/>
              <p:nvPr/>
            </p:nvSpPr>
            <p:spPr bwMode="auto">
              <a:xfrm>
                <a:off x="5947" y="3910"/>
                <a:ext cx="12" cy="7"/>
              </a:xfrm>
              <a:custGeom>
                <a:avLst/>
                <a:gdLst>
                  <a:gd name="T0" fmla="*/ 12 w 12"/>
                  <a:gd name="T1" fmla="*/ 3 h 7"/>
                  <a:gd name="T2" fmla="*/ 12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3"/>
                      <a:pt x="12" y="4"/>
                      <a:pt x="12" y="4"/>
                    </a:cubicBezTo>
                    <a:cubicBezTo>
                      <a:pt x="7" y="7"/>
                      <a:pt x="7" y="7"/>
                      <a:pt x="7" y="7"/>
                    </a:cubicBezTo>
                    <a:cubicBezTo>
                      <a:pt x="7" y="7"/>
                      <a:pt x="6" y="7"/>
                      <a:pt x="5" y="7"/>
                    </a:cubicBezTo>
                    <a:cubicBezTo>
                      <a:pt x="1" y="4"/>
                      <a:pt x="1" y="4"/>
                      <a:pt x="1" y="4"/>
                    </a:cubicBezTo>
                    <a:cubicBezTo>
                      <a:pt x="0" y="4"/>
                      <a:pt x="0" y="3"/>
                      <a:pt x="1" y="3"/>
                    </a:cubicBezTo>
                    <a:cubicBezTo>
                      <a:pt x="5" y="0"/>
                      <a:pt x="5" y="0"/>
                      <a:pt x="5" y="0"/>
                    </a:cubicBezTo>
                    <a:cubicBezTo>
                      <a:pt x="6" y="0"/>
                      <a:pt x="6" y="0"/>
                      <a:pt x="7" y="0"/>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2" name="Freeform 299"/>
              <p:cNvSpPr/>
              <p:nvPr/>
            </p:nvSpPr>
            <p:spPr bwMode="auto">
              <a:xfrm>
                <a:off x="5955" y="3914"/>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1 h 7"/>
                  <a:gd name="T14" fmla="*/ 7 w 12"/>
                  <a:gd name="T15" fmla="*/ 1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4"/>
                      <a:pt x="12" y="4"/>
                      <a:pt x="11" y="4"/>
                    </a:cubicBezTo>
                    <a:cubicBezTo>
                      <a:pt x="7" y="7"/>
                      <a:pt x="7" y="7"/>
                      <a:pt x="7" y="7"/>
                    </a:cubicBezTo>
                    <a:cubicBezTo>
                      <a:pt x="6" y="7"/>
                      <a:pt x="5" y="7"/>
                      <a:pt x="5" y="7"/>
                    </a:cubicBezTo>
                    <a:cubicBezTo>
                      <a:pt x="0" y="4"/>
                      <a:pt x="0" y="4"/>
                      <a:pt x="0" y="4"/>
                    </a:cubicBezTo>
                    <a:cubicBezTo>
                      <a:pt x="0" y="4"/>
                      <a:pt x="0" y="4"/>
                      <a:pt x="0" y="3"/>
                    </a:cubicBezTo>
                    <a:cubicBezTo>
                      <a:pt x="5" y="1"/>
                      <a:pt x="5" y="1"/>
                      <a:pt x="5" y="1"/>
                    </a:cubicBezTo>
                    <a:cubicBezTo>
                      <a:pt x="5" y="0"/>
                      <a:pt x="6" y="0"/>
                      <a:pt x="7"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3" name="Freeform 300"/>
              <p:cNvSpPr/>
              <p:nvPr/>
            </p:nvSpPr>
            <p:spPr bwMode="auto">
              <a:xfrm>
                <a:off x="5963" y="3919"/>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5" y="7"/>
                      <a:pt x="5" y="7"/>
                    </a:cubicBezTo>
                    <a:cubicBezTo>
                      <a:pt x="0" y="4"/>
                      <a:pt x="0" y="4"/>
                      <a:pt x="0" y="4"/>
                    </a:cubicBezTo>
                    <a:cubicBezTo>
                      <a:pt x="0" y="4"/>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4" name="Freeform 301"/>
              <p:cNvSpPr/>
              <p:nvPr/>
            </p:nvSpPr>
            <p:spPr bwMode="auto">
              <a:xfrm>
                <a:off x="6003" y="3906"/>
                <a:ext cx="43" cy="25"/>
              </a:xfrm>
              <a:custGeom>
                <a:avLst/>
                <a:gdLst>
                  <a:gd name="T0" fmla="*/ 43 w 43"/>
                  <a:gd name="T1" fmla="*/ 21 h 25"/>
                  <a:gd name="T2" fmla="*/ 43 w 43"/>
                  <a:gd name="T3" fmla="*/ 22 h 25"/>
                  <a:gd name="T4" fmla="*/ 38 w 43"/>
                  <a:gd name="T5" fmla="*/ 25 h 25"/>
                  <a:gd name="T6" fmla="*/ 37 w 43"/>
                  <a:gd name="T7" fmla="*/ 25 h 25"/>
                  <a:gd name="T8" fmla="*/ 0 w 43"/>
                  <a:gd name="T9" fmla="*/ 4 h 25"/>
                  <a:gd name="T10" fmla="*/ 0 w 43"/>
                  <a:gd name="T11" fmla="*/ 3 h 25"/>
                  <a:gd name="T12" fmla="*/ 5 w 43"/>
                  <a:gd name="T13" fmla="*/ 0 h 25"/>
                  <a:gd name="T14" fmla="*/ 6 w 43"/>
                  <a:gd name="T15" fmla="*/ 0 h 25"/>
                  <a:gd name="T16" fmla="*/ 43 w 43"/>
                  <a:gd name="T17"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5">
                    <a:moveTo>
                      <a:pt x="43" y="21"/>
                    </a:moveTo>
                    <a:cubicBezTo>
                      <a:pt x="43" y="22"/>
                      <a:pt x="43" y="22"/>
                      <a:pt x="43" y="22"/>
                    </a:cubicBezTo>
                    <a:cubicBezTo>
                      <a:pt x="38" y="25"/>
                      <a:pt x="38" y="25"/>
                      <a:pt x="38" y="25"/>
                    </a:cubicBezTo>
                    <a:cubicBezTo>
                      <a:pt x="38" y="25"/>
                      <a:pt x="37" y="25"/>
                      <a:pt x="37" y="25"/>
                    </a:cubicBezTo>
                    <a:cubicBezTo>
                      <a:pt x="0" y="4"/>
                      <a:pt x="0" y="4"/>
                      <a:pt x="0" y="4"/>
                    </a:cubicBezTo>
                    <a:cubicBezTo>
                      <a:pt x="0" y="3"/>
                      <a:pt x="0" y="3"/>
                      <a:pt x="0" y="3"/>
                    </a:cubicBezTo>
                    <a:cubicBezTo>
                      <a:pt x="5" y="0"/>
                      <a:pt x="5" y="0"/>
                      <a:pt x="5" y="0"/>
                    </a:cubicBezTo>
                    <a:cubicBezTo>
                      <a:pt x="5" y="0"/>
                      <a:pt x="6" y="0"/>
                      <a:pt x="6" y="0"/>
                    </a:cubicBezTo>
                    <a:lnTo>
                      <a:pt x="43" y="21"/>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5" name="Freeform 302"/>
              <p:cNvSpPr/>
              <p:nvPr/>
            </p:nvSpPr>
            <p:spPr bwMode="auto">
              <a:xfrm>
                <a:off x="6043" y="3929"/>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5" y="7"/>
                      <a:pt x="5" y="7"/>
                    </a:cubicBezTo>
                    <a:cubicBezTo>
                      <a:pt x="0" y="4"/>
                      <a:pt x="0" y="4"/>
                      <a:pt x="0" y="4"/>
                    </a:cubicBezTo>
                    <a:cubicBezTo>
                      <a:pt x="0" y="4"/>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6" name="Freeform 303"/>
              <p:cNvSpPr/>
              <p:nvPr/>
            </p:nvSpPr>
            <p:spPr bwMode="auto">
              <a:xfrm>
                <a:off x="6051" y="3934"/>
                <a:ext cx="12" cy="6"/>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6"/>
                      <a:pt x="7" y="6"/>
                      <a:pt x="7" y="6"/>
                    </a:cubicBezTo>
                    <a:cubicBezTo>
                      <a:pt x="6" y="7"/>
                      <a:pt x="6" y="7"/>
                      <a:pt x="5" y="6"/>
                    </a:cubicBezTo>
                    <a:cubicBezTo>
                      <a:pt x="1" y="4"/>
                      <a:pt x="1" y="4"/>
                      <a:pt x="1" y="4"/>
                    </a:cubicBezTo>
                    <a:cubicBezTo>
                      <a:pt x="0" y="4"/>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7" name="Freeform 304"/>
              <p:cNvSpPr/>
              <p:nvPr/>
            </p:nvSpPr>
            <p:spPr bwMode="auto">
              <a:xfrm>
                <a:off x="6035" y="3934"/>
                <a:ext cx="12" cy="5"/>
              </a:xfrm>
              <a:custGeom>
                <a:avLst/>
                <a:gdLst>
                  <a:gd name="T0" fmla="*/ 11 w 12"/>
                  <a:gd name="T1" fmla="*/ 3 h 6"/>
                  <a:gd name="T2" fmla="*/ 11 w 12"/>
                  <a:gd name="T3" fmla="*/ 4 h 6"/>
                  <a:gd name="T4" fmla="*/ 7 w 12"/>
                  <a:gd name="T5" fmla="*/ 6 h 6"/>
                  <a:gd name="T6" fmla="*/ 5 w 12"/>
                  <a:gd name="T7" fmla="*/ 6 h 6"/>
                  <a:gd name="T8" fmla="*/ 0 w 12"/>
                  <a:gd name="T9" fmla="*/ 4 h 6"/>
                  <a:gd name="T10" fmla="*/ 0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4"/>
                    </a:cubicBezTo>
                    <a:cubicBezTo>
                      <a:pt x="7" y="6"/>
                      <a:pt x="7" y="6"/>
                      <a:pt x="7" y="6"/>
                    </a:cubicBezTo>
                    <a:cubicBezTo>
                      <a:pt x="6" y="6"/>
                      <a:pt x="5" y="6"/>
                      <a:pt x="5" y="6"/>
                    </a:cubicBezTo>
                    <a:cubicBezTo>
                      <a:pt x="0" y="4"/>
                      <a:pt x="0" y="4"/>
                      <a:pt x="0" y="4"/>
                    </a:cubicBezTo>
                    <a:cubicBezTo>
                      <a:pt x="0" y="3"/>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8" name="Freeform 305"/>
              <p:cNvSpPr/>
              <p:nvPr/>
            </p:nvSpPr>
            <p:spPr bwMode="auto">
              <a:xfrm>
                <a:off x="5955" y="3905"/>
                <a:ext cx="11" cy="7"/>
              </a:xfrm>
              <a:custGeom>
                <a:avLst/>
                <a:gdLst>
                  <a:gd name="T0" fmla="*/ 11 w 11"/>
                  <a:gd name="T1" fmla="*/ 3 h 7"/>
                  <a:gd name="T2" fmla="*/ 11 w 11"/>
                  <a:gd name="T3" fmla="*/ 4 h 7"/>
                  <a:gd name="T4" fmla="*/ 6 w 11"/>
                  <a:gd name="T5" fmla="*/ 6 h 7"/>
                  <a:gd name="T6" fmla="*/ 5 w 11"/>
                  <a:gd name="T7" fmla="*/ 6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6"/>
                      <a:pt x="6" y="6"/>
                      <a:pt x="6" y="6"/>
                    </a:cubicBezTo>
                    <a:cubicBezTo>
                      <a:pt x="6" y="7"/>
                      <a:pt x="5" y="7"/>
                      <a:pt x="5" y="6"/>
                    </a:cubicBezTo>
                    <a:cubicBezTo>
                      <a:pt x="0" y="4"/>
                      <a:pt x="0" y="4"/>
                      <a:pt x="0" y="4"/>
                    </a:cubicBezTo>
                    <a:cubicBezTo>
                      <a:pt x="0" y="4"/>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9" name="Freeform 306"/>
              <p:cNvSpPr/>
              <p:nvPr/>
            </p:nvSpPr>
            <p:spPr bwMode="auto">
              <a:xfrm>
                <a:off x="5963" y="3910"/>
                <a:ext cx="11" cy="6"/>
              </a:xfrm>
              <a:custGeom>
                <a:avLst/>
                <a:gdLst>
                  <a:gd name="T0" fmla="*/ 11 w 11"/>
                  <a:gd name="T1" fmla="*/ 3 h 6"/>
                  <a:gd name="T2" fmla="*/ 11 w 11"/>
                  <a:gd name="T3" fmla="*/ 3 h 6"/>
                  <a:gd name="T4" fmla="*/ 6 w 11"/>
                  <a:gd name="T5" fmla="*/ 6 h 6"/>
                  <a:gd name="T6" fmla="*/ 5 w 11"/>
                  <a:gd name="T7" fmla="*/ 6 h 6"/>
                  <a:gd name="T8" fmla="*/ 0 w 11"/>
                  <a:gd name="T9" fmla="*/ 3 h 6"/>
                  <a:gd name="T10" fmla="*/ 0 w 11"/>
                  <a:gd name="T11" fmla="*/ 3 h 6"/>
                  <a:gd name="T12" fmla="*/ 5 w 11"/>
                  <a:gd name="T13" fmla="*/ 0 h 6"/>
                  <a:gd name="T14" fmla="*/ 6 w 11"/>
                  <a:gd name="T15" fmla="*/ 0 h 6"/>
                  <a:gd name="T16" fmla="*/ 11 w 11"/>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3"/>
                    </a:moveTo>
                    <a:cubicBezTo>
                      <a:pt x="11" y="3"/>
                      <a:pt x="11" y="3"/>
                      <a:pt x="11" y="3"/>
                    </a:cubicBezTo>
                    <a:cubicBezTo>
                      <a:pt x="6" y="6"/>
                      <a:pt x="6" y="6"/>
                      <a:pt x="6" y="6"/>
                    </a:cubicBezTo>
                    <a:cubicBezTo>
                      <a:pt x="6" y="6"/>
                      <a:pt x="5" y="6"/>
                      <a:pt x="5" y="6"/>
                    </a:cubicBezTo>
                    <a:cubicBezTo>
                      <a:pt x="0" y="3"/>
                      <a:pt x="0" y="3"/>
                      <a:pt x="0" y="3"/>
                    </a:cubicBezTo>
                    <a:cubicBezTo>
                      <a:pt x="0" y="3"/>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0" name="Freeform 307"/>
              <p:cNvSpPr/>
              <p:nvPr/>
            </p:nvSpPr>
            <p:spPr bwMode="auto">
              <a:xfrm>
                <a:off x="5971" y="3914"/>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1 h 7"/>
                  <a:gd name="T14" fmla="*/ 6 w 11"/>
                  <a:gd name="T15" fmla="*/ 1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7"/>
                      <a:pt x="6" y="7"/>
                      <a:pt x="6" y="7"/>
                    </a:cubicBezTo>
                    <a:cubicBezTo>
                      <a:pt x="6" y="7"/>
                      <a:pt x="5" y="7"/>
                      <a:pt x="5" y="7"/>
                    </a:cubicBezTo>
                    <a:cubicBezTo>
                      <a:pt x="0" y="4"/>
                      <a:pt x="0" y="4"/>
                      <a:pt x="0" y="4"/>
                    </a:cubicBezTo>
                    <a:cubicBezTo>
                      <a:pt x="0" y="4"/>
                      <a:pt x="0" y="3"/>
                      <a:pt x="0" y="3"/>
                    </a:cubicBezTo>
                    <a:cubicBezTo>
                      <a:pt x="5" y="1"/>
                      <a:pt x="5" y="1"/>
                      <a:pt x="5" y="1"/>
                    </a:cubicBezTo>
                    <a:cubicBezTo>
                      <a:pt x="5" y="0"/>
                      <a:pt x="6" y="0"/>
                      <a:pt x="6"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1" name="Freeform 308"/>
              <p:cNvSpPr/>
              <p:nvPr/>
            </p:nvSpPr>
            <p:spPr bwMode="auto">
              <a:xfrm>
                <a:off x="6026" y="3938"/>
                <a:ext cx="12" cy="6"/>
              </a:xfrm>
              <a:custGeom>
                <a:avLst/>
                <a:gdLst>
                  <a:gd name="T0" fmla="*/ 12 w 12"/>
                  <a:gd name="T1" fmla="*/ 3 h 7"/>
                  <a:gd name="T2" fmla="*/ 12 w 12"/>
                  <a:gd name="T3" fmla="*/ 4 h 7"/>
                  <a:gd name="T4" fmla="*/ 7 w 12"/>
                  <a:gd name="T5" fmla="*/ 7 h 7"/>
                  <a:gd name="T6" fmla="*/ 6 w 12"/>
                  <a:gd name="T7" fmla="*/ 7 h 7"/>
                  <a:gd name="T8" fmla="*/ 1 w 12"/>
                  <a:gd name="T9" fmla="*/ 4 h 7"/>
                  <a:gd name="T10" fmla="*/ 1 w 12"/>
                  <a:gd name="T11" fmla="*/ 3 h 7"/>
                  <a:gd name="T12" fmla="*/ 5 w 12"/>
                  <a:gd name="T13" fmla="*/ 1 h 7"/>
                  <a:gd name="T14" fmla="*/ 7 w 12"/>
                  <a:gd name="T15" fmla="*/ 1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4"/>
                      <a:pt x="12" y="4"/>
                      <a:pt x="12" y="4"/>
                    </a:cubicBezTo>
                    <a:cubicBezTo>
                      <a:pt x="7" y="7"/>
                      <a:pt x="7" y="7"/>
                      <a:pt x="7" y="7"/>
                    </a:cubicBezTo>
                    <a:cubicBezTo>
                      <a:pt x="7" y="7"/>
                      <a:pt x="6" y="7"/>
                      <a:pt x="6" y="7"/>
                    </a:cubicBezTo>
                    <a:cubicBezTo>
                      <a:pt x="1" y="4"/>
                      <a:pt x="1" y="4"/>
                      <a:pt x="1" y="4"/>
                    </a:cubicBezTo>
                    <a:cubicBezTo>
                      <a:pt x="0" y="4"/>
                      <a:pt x="0" y="4"/>
                      <a:pt x="1" y="3"/>
                    </a:cubicBezTo>
                    <a:cubicBezTo>
                      <a:pt x="5" y="1"/>
                      <a:pt x="5" y="1"/>
                      <a:pt x="5" y="1"/>
                    </a:cubicBezTo>
                    <a:cubicBezTo>
                      <a:pt x="6" y="0"/>
                      <a:pt x="7" y="0"/>
                      <a:pt x="7" y="1"/>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2" name="Freeform 309"/>
              <p:cNvSpPr/>
              <p:nvPr/>
            </p:nvSpPr>
            <p:spPr bwMode="auto">
              <a:xfrm>
                <a:off x="6035" y="3942"/>
                <a:ext cx="12" cy="7"/>
              </a:xfrm>
              <a:custGeom>
                <a:avLst/>
                <a:gdLst>
                  <a:gd name="T0" fmla="*/ 12 w 12"/>
                  <a:gd name="T1" fmla="*/ 3 h 7"/>
                  <a:gd name="T2" fmla="*/ 12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3"/>
                      <a:pt x="12" y="3"/>
                      <a:pt x="12" y="4"/>
                    </a:cubicBezTo>
                    <a:cubicBezTo>
                      <a:pt x="7" y="6"/>
                      <a:pt x="7" y="6"/>
                      <a:pt x="7" y="6"/>
                    </a:cubicBezTo>
                    <a:cubicBezTo>
                      <a:pt x="7" y="7"/>
                      <a:pt x="6" y="7"/>
                      <a:pt x="5" y="6"/>
                    </a:cubicBezTo>
                    <a:cubicBezTo>
                      <a:pt x="1" y="4"/>
                      <a:pt x="1" y="4"/>
                      <a:pt x="1" y="4"/>
                    </a:cubicBezTo>
                    <a:cubicBezTo>
                      <a:pt x="0" y="3"/>
                      <a:pt x="0" y="3"/>
                      <a:pt x="1" y="3"/>
                    </a:cubicBezTo>
                    <a:cubicBezTo>
                      <a:pt x="5" y="0"/>
                      <a:pt x="5" y="0"/>
                      <a:pt x="5" y="0"/>
                    </a:cubicBezTo>
                    <a:cubicBezTo>
                      <a:pt x="6" y="0"/>
                      <a:pt x="7" y="0"/>
                      <a:pt x="7" y="0"/>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3" name="Freeform 310"/>
              <p:cNvSpPr/>
              <p:nvPr/>
            </p:nvSpPr>
            <p:spPr bwMode="auto">
              <a:xfrm>
                <a:off x="6043" y="3946"/>
                <a:ext cx="20" cy="12"/>
              </a:xfrm>
              <a:custGeom>
                <a:avLst/>
                <a:gdLst>
                  <a:gd name="T0" fmla="*/ 19 w 20"/>
                  <a:gd name="T1" fmla="*/ 8 h 12"/>
                  <a:gd name="T2" fmla="*/ 19 w 20"/>
                  <a:gd name="T3" fmla="*/ 9 h 12"/>
                  <a:gd name="T4" fmla="*/ 15 w 20"/>
                  <a:gd name="T5" fmla="*/ 12 h 12"/>
                  <a:gd name="T6" fmla="*/ 13 w 20"/>
                  <a:gd name="T7" fmla="*/ 12 h 12"/>
                  <a:gd name="T8" fmla="*/ 0 w 20"/>
                  <a:gd name="T9" fmla="*/ 4 h 12"/>
                  <a:gd name="T10" fmla="*/ 0 w 20"/>
                  <a:gd name="T11" fmla="*/ 3 h 12"/>
                  <a:gd name="T12" fmla="*/ 5 w 20"/>
                  <a:gd name="T13" fmla="*/ 1 h 12"/>
                  <a:gd name="T14" fmla="*/ 7 w 20"/>
                  <a:gd name="T15" fmla="*/ 1 h 12"/>
                  <a:gd name="T16" fmla="*/ 19 w 20"/>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19" y="8"/>
                    </a:moveTo>
                    <a:cubicBezTo>
                      <a:pt x="20" y="8"/>
                      <a:pt x="20" y="9"/>
                      <a:pt x="19" y="9"/>
                    </a:cubicBezTo>
                    <a:cubicBezTo>
                      <a:pt x="15" y="12"/>
                      <a:pt x="15" y="12"/>
                      <a:pt x="15" y="12"/>
                    </a:cubicBezTo>
                    <a:cubicBezTo>
                      <a:pt x="14" y="12"/>
                      <a:pt x="13" y="12"/>
                      <a:pt x="13" y="12"/>
                    </a:cubicBezTo>
                    <a:cubicBezTo>
                      <a:pt x="0" y="4"/>
                      <a:pt x="0" y="4"/>
                      <a:pt x="0" y="4"/>
                    </a:cubicBezTo>
                    <a:cubicBezTo>
                      <a:pt x="0" y="4"/>
                      <a:pt x="0" y="4"/>
                      <a:pt x="0" y="3"/>
                    </a:cubicBezTo>
                    <a:cubicBezTo>
                      <a:pt x="5" y="1"/>
                      <a:pt x="5" y="1"/>
                      <a:pt x="5" y="1"/>
                    </a:cubicBezTo>
                    <a:cubicBezTo>
                      <a:pt x="5" y="0"/>
                      <a:pt x="6" y="0"/>
                      <a:pt x="7" y="1"/>
                    </a:cubicBezTo>
                    <a:lnTo>
                      <a:pt x="19" y="8"/>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4" name="Freeform 311"/>
              <p:cNvSpPr/>
              <p:nvPr/>
            </p:nvSpPr>
            <p:spPr bwMode="auto">
              <a:xfrm>
                <a:off x="6019" y="3941"/>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1 h 7"/>
                  <a:gd name="T14" fmla="*/ 6 w 11"/>
                  <a:gd name="T15" fmla="*/ 1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4"/>
                      <a:pt x="11" y="4"/>
                      <a:pt x="11" y="4"/>
                    </a:cubicBezTo>
                    <a:cubicBezTo>
                      <a:pt x="6" y="7"/>
                      <a:pt x="6" y="7"/>
                      <a:pt x="6" y="7"/>
                    </a:cubicBezTo>
                    <a:cubicBezTo>
                      <a:pt x="6" y="7"/>
                      <a:pt x="5" y="7"/>
                      <a:pt x="5" y="7"/>
                    </a:cubicBezTo>
                    <a:cubicBezTo>
                      <a:pt x="0" y="4"/>
                      <a:pt x="0" y="4"/>
                      <a:pt x="0" y="4"/>
                    </a:cubicBezTo>
                    <a:cubicBezTo>
                      <a:pt x="0" y="4"/>
                      <a:pt x="0" y="4"/>
                      <a:pt x="0" y="3"/>
                    </a:cubicBezTo>
                    <a:cubicBezTo>
                      <a:pt x="5" y="1"/>
                      <a:pt x="5" y="1"/>
                      <a:pt x="5" y="1"/>
                    </a:cubicBezTo>
                    <a:cubicBezTo>
                      <a:pt x="5" y="0"/>
                      <a:pt x="6" y="0"/>
                      <a:pt x="6"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5" name="Freeform 312"/>
              <p:cNvSpPr/>
              <p:nvPr/>
            </p:nvSpPr>
            <p:spPr bwMode="auto">
              <a:xfrm>
                <a:off x="6027" y="3946"/>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1 h 7"/>
                  <a:gd name="T14" fmla="*/ 6 w 11"/>
                  <a:gd name="T15" fmla="*/ 1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4"/>
                      <a:pt x="11" y="4"/>
                      <a:pt x="11" y="4"/>
                    </a:cubicBezTo>
                    <a:cubicBezTo>
                      <a:pt x="6" y="7"/>
                      <a:pt x="6" y="7"/>
                      <a:pt x="6" y="7"/>
                    </a:cubicBezTo>
                    <a:cubicBezTo>
                      <a:pt x="6" y="7"/>
                      <a:pt x="5" y="7"/>
                      <a:pt x="5" y="7"/>
                    </a:cubicBezTo>
                    <a:cubicBezTo>
                      <a:pt x="0" y="4"/>
                      <a:pt x="0" y="4"/>
                      <a:pt x="0" y="4"/>
                    </a:cubicBezTo>
                    <a:cubicBezTo>
                      <a:pt x="0" y="4"/>
                      <a:pt x="0" y="4"/>
                      <a:pt x="0" y="3"/>
                    </a:cubicBezTo>
                    <a:cubicBezTo>
                      <a:pt x="5" y="1"/>
                      <a:pt x="5" y="1"/>
                      <a:pt x="5" y="1"/>
                    </a:cubicBezTo>
                    <a:cubicBezTo>
                      <a:pt x="5" y="0"/>
                      <a:pt x="6" y="0"/>
                      <a:pt x="6"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6" name="Freeform 313"/>
              <p:cNvSpPr/>
              <p:nvPr/>
            </p:nvSpPr>
            <p:spPr bwMode="auto">
              <a:xfrm>
                <a:off x="6035" y="3951"/>
                <a:ext cx="19" cy="11"/>
              </a:xfrm>
              <a:custGeom>
                <a:avLst/>
                <a:gdLst>
                  <a:gd name="T0" fmla="*/ 19 w 19"/>
                  <a:gd name="T1" fmla="*/ 7 h 11"/>
                  <a:gd name="T2" fmla="*/ 19 w 19"/>
                  <a:gd name="T3" fmla="*/ 8 h 11"/>
                  <a:gd name="T4" fmla="*/ 14 w 19"/>
                  <a:gd name="T5" fmla="*/ 11 h 11"/>
                  <a:gd name="T6" fmla="*/ 13 w 19"/>
                  <a:gd name="T7" fmla="*/ 11 h 11"/>
                  <a:gd name="T8" fmla="*/ 0 w 19"/>
                  <a:gd name="T9" fmla="*/ 4 h 11"/>
                  <a:gd name="T10" fmla="*/ 0 w 19"/>
                  <a:gd name="T11" fmla="*/ 3 h 11"/>
                  <a:gd name="T12" fmla="*/ 5 w 19"/>
                  <a:gd name="T13" fmla="*/ 0 h 11"/>
                  <a:gd name="T14" fmla="*/ 6 w 19"/>
                  <a:gd name="T15" fmla="*/ 0 h 11"/>
                  <a:gd name="T16" fmla="*/ 19 w 19"/>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9" y="7"/>
                    </a:moveTo>
                    <a:cubicBezTo>
                      <a:pt x="19" y="8"/>
                      <a:pt x="19" y="8"/>
                      <a:pt x="19" y="8"/>
                    </a:cubicBezTo>
                    <a:cubicBezTo>
                      <a:pt x="14" y="11"/>
                      <a:pt x="14" y="11"/>
                      <a:pt x="14" y="11"/>
                    </a:cubicBezTo>
                    <a:cubicBezTo>
                      <a:pt x="14" y="11"/>
                      <a:pt x="13" y="11"/>
                      <a:pt x="13" y="11"/>
                    </a:cubicBezTo>
                    <a:cubicBezTo>
                      <a:pt x="0" y="4"/>
                      <a:pt x="0" y="4"/>
                      <a:pt x="0" y="4"/>
                    </a:cubicBezTo>
                    <a:cubicBezTo>
                      <a:pt x="0" y="3"/>
                      <a:pt x="0" y="3"/>
                      <a:pt x="0" y="3"/>
                    </a:cubicBezTo>
                    <a:cubicBezTo>
                      <a:pt x="5" y="0"/>
                      <a:pt x="5" y="0"/>
                      <a:pt x="5" y="0"/>
                    </a:cubicBezTo>
                    <a:cubicBezTo>
                      <a:pt x="5" y="0"/>
                      <a:pt x="6" y="0"/>
                      <a:pt x="6" y="0"/>
                    </a:cubicBezTo>
                    <a:lnTo>
                      <a:pt x="19" y="7"/>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7" name="Freeform 314"/>
              <p:cNvSpPr/>
              <p:nvPr/>
            </p:nvSpPr>
            <p:spPr bwMode="auto">
              <a:xfrm>
                <a:off x="6011" y="3946"/>
                <a:ext cx="12" cy="7"/>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3"/>
                      <a:pt x="11" y="4"/>
                    </a:cubicBezTo>
                    <a:cubicBezTo>
                      <a:pt x="7" y="6"/>
                      <a:pt x="7" y="6"/>
                      <a:pt x="7" y="6"/>
                    </a:cubicBezTo>
                    <a:cubicBezTo>
                      <a:pt x="6" y="7"/>
                      <a:pt x="6" y="7"/>
                      <a:pt x="5" y="6"/>
                    </a:cubicBezTo>
                    <a:cubicBezTo>
                      <a:pt x="1" y="4"/>
                      <a:pt x="1" y="4"/>
                      <a:pt x="1" y="4"/>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8" name="Freeform 315"/>
              <p:cNvSpPr/>
              <p:nvPr/>
            </p:nvSpPr>
            <p:spPr bwMode="auto">
              <a:xfrm>
                <a:off x="6027" y="3955"/>
                <a:ext cx="20" cy="12"/>
              </a:xfrm>
              <a:custGeom>
                <a:avLst/>
                <a:gdLst>
                  <a:gd name="T0" fmla="*/ 19 w 20"/>
                  <a:gd name="T1" fmla="*/ 8 h 12"/>
                  <a:gd name="T2" fmla="*/ 19 w 20"/>
                  <a:gd name="T3" fmla="*/ 9 h 12"/>
                  <a:gd name="T4" fmla="*/ 15 w 20"/>
                  <a:gd name="T5" fmla="*/ 11 h 12"/>
                  <a:gd name="T6" fmla="*/ 13 w 20"/>
                  <a:gd name="T7" fmla="*/ 11 h 12"/>
                  <a:gd name="T8" fmla="*/ 1 w 20"/>
                  <a:gd name="T9" fmla="*/ 4 h 12"/>
                  <a:gd name="T10" fmla="*/ 1 w 20"/>
                  <a:gd name="T11" fmla="*/ 3 h 12"/>
                  <a:gd name="T12" fmla="*/ 5 w 20"/>
                  <a:gd name="T13" fmla="*/ 0 h 12"/>
                  <a:gd name="T14" fmla="*/ 7 w 20"/>
                  <a:gd name="T15" fmla="*/ 0 h 12"/>
                  <a:gd name="T16" fmla="*/ 19 w 20"/>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19" y="8"/>
                    </a:moveTo>
                    <a:cubicBezTo>
                      <a:pt x="20" y="8"/>
                      <a:pt x="20" y="8"/>
                      <a:pt x="19" y="9"/>
                    </a:cubicBezTo>
                    <a:cubicBezTo>
                      <a:pt x="15" y="11"/>
                      <a:pt x="15" y="11"/>
                      <a:pt x="15" y="11"/>
                    </a:cubicBezTo>
                    <a:cubicBezTo>
                      <a:pt x="14" y="12"/>
                      <a:pt x="14" y="12"/>
                      <a:pt x="13" y="11"/>
                    </a:cubicBezTo>
                    <a:cubicBezTo>
                      <a:pt x="1" y="4"/>
                      <a:pt x="1" y="4"/>
                      <a:pt x="1" y="4"/>
                    </a:cubicBezTo>
                    <a:cubicBezTo>
                      <a:pt x="0" y="4"/>
                      <a:pt x="0" y="3"/>
                      <a:pt x="1" y="3"/>
                    </a:cubicBezTo>
                    <a:cubicBezTo>
                      <a:pt x="5" y="0"/>
                      <a:pt x="5" y="0"/>
                      <a:pt x="5" y="0"/>
                    </a:cubicBezTo>
                    <a:cubicBezTo>
                      <a:pt x="6" y="0"/>
                      <a:pt x="6" y="0"/>
                      <a:pt x="7" y="0"/>
                    </a:cubicBezTo>
                    <a:lnTo>
                      <a:pt x="19" y="8"/>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9" name="Freeform 316"/>
              <p:cNvSpPr/>
              <p:nvPr/>
            </p:nvSpPr>
            <p:spPr bwMode="auto">
              <a:xfrm>
                <a:off x="6059" y="3938"/>
                <a:ext cx="12" cy="6"/>
              </a:xfrm>
              <a:custGeom>
                <a:avLst/>
                <a:gdLst>
                  <a:gd name="T0" fmla="*/ 11 w 12"/>
                  <a:gd name="T1" fmla="*/ 2 h 6"/>
                  <a:gd name="T2" fmla="*/ 11 w 12"/>
                  <a:gd name="T3" fmla="*/ 3 h 6"/>
                  <a:gd name="T4" fmla="*/ 7 w 12"/>
                  <a:gd name="T5" fmla="*/ 6 h 6"/>
                  <a:gd name="T6" fmla="*/ 5 w 12"/>
                  <a:gd name="T7" fmla="*/ 6 h 6"/>
                  <a:gd name="T8" fmla="*/ 1 w 12"/>
                  <a:gd name="T9" fmla="*/ 3 h 6"/>
                  <a:gd name="T10" fmla="*/ 1 w 12"/>
                  <a:gd name="T11" fmla="*/ 2 h 6"/>
                  <a:gd name="T12" fmla="*/ 5 w 12"/>
                  <a:gd name="T13" fmla="*/ 0 h 6"/>
                  <a:gd name="T14" fmla="*/ 7 w 12"/>
                  <a:gd name="T15" fmla="*/ 0 h 6"/>
                  <a:gd name="T16" fmla="*/ 11 w 12"/>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2"/>
                    </a:moveTo>
                    <a:cubicBezTo>
                      <a:pt x="12" y="3"/>
                      <a:pt x="12" y="3"/>
                      <a:pt x="11" y="3"/>
                    </a:cubicBezTo>
                    <a:cubicBezTo>
                      <a:pt x="7" y="6"/>
                      <a:pt x="7" y="6"/>
                      <a:pt x="7" y="6"/>
                    </a:cubicBezTo>
                    <a:cubicBezTo>
                      <a:pt x="6" y="6"/>
                      <a:pt x="6" y="6"/>
                      <a:pt x="5" y="6"/>
                    </a:cubicBezTo>
                    <a:cubicBezTo>
                      <a:pt x="1" y="3"/>
                      <a:pt x="1" y="3"/>
                      <a:pt x="1" y="3"/>
                    </a:cubicBezTo>
                    <a:cubicBezTo>
                      <a:pt x="0" y="3"/>
                      <a:pt x="0" y="3"/>
                      <a:pt x="1" y="2"/>
                    </a:cubicBezTo>
                    <a:cubicBezTo>
                      <a:pt x="5" y="0"/>
                      <a:pt x="5" y="0"/>
                      <a:pt x="5" y="0"/>
                    </a:cubicBezTo>
                    <a:cubicBezTo>
                      <a:pt x="6" y="0"/>
                      <a:pt x="6" y="0"/>
                      <a:pt x="7" y="0"/>
                    </a:cubicBezTo>
                    <a:lnTo>
                      <a:pt x="11" y="2"/>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0" name="Freeform 317"/>
              <p:cNvSpPr/>
              <p:nvPr/>
            </p:nvSpPr>
            <p:spPr bwMode="auto">
              <a:xfrm>
                <a:off x="6067" y="3942"/>
                <a:ext cx="12" cy="7"/>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6" y="7"/>
                      <a:pt x="5" y="7"/>
                    </a:cubicBezTo>
                    <a:cubicBezTo>
                      <a:pt x="1" y="4"/>
                      <a:pt x="1" y="4"/>
                      <a:pt x="1" y="4"/>
                    </a:cubicBezTo>
                    <a:cubicBezTo>
                      <a:pt x="0" y="4"/>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1" name="Freeform 318"/>
              <p:cNvSpPr/>
              <p:nvPr/>
            </p:nvSpPr>
            <p:spPr bwMode="auto">
              <a:xfrm>
                <a:off x="6059" y="3941"/>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2" name="Freeform 319"/>
              <p:cNvSpPr/>
              <p:nvPr/>
            </p:nvSpPr>
            <p:spPr bwMode="auto">
              <a:xfrm>
                <a:off x="6064" y="3941"/>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3" name="Freeform 320"/>
              <p:cNvSpPr/>
              <p:nvPr/>
            </p:nvSpPr>
            <p:spPr bwMode="auto">
              <a:xfrm>
                <a:off x="6067" y="3945"/>
                <a:ext cx="5" cy="4"/>
              </a:xfrm>
              <a:custGeom>
                <a:avLst/>
                <a:gdLst>
                  <a:gd name="T0" fmla="*/ 5 w 5"/>
                  <a:gd name="T1" fmla="*/ 4 h 4"/>
                  <a:gd name="T2" fmla="*/ 1 w 5"/>
                  <a:gd name="T3" fmla="*/ 1 h 4"/>
                  <a:gd name="T4" fmla="*/ 0 w 5"/>
                  <a:gd name="T5" fmla="*/ 0 h 4"/>
                  <a:gd name="T6" fmla="*/ 0 w 5"/>
                  <a:gd name="T7" fmla="*/ 1 h 4"/>
                  <a:gd name="T8" fmla="*/ 1 w 5"/>
                  <a:gd name="T9" fmla="*/ 2 h 4"/>
                  <a:gd name="T10" fmla="*/ 5 w 5"/>
                  <a:gd name="T11" fmla="*/ 4 h 4"/>
                  <a:gd name="T12" fmla="*/ 5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1" y="1"/>
                    </a:lnTo>
                    <a:lnTo>
                      <a:pt x="0" y="0"/>
                    </a:lnTo>
                    <a:lnTo>
                      <a:pt x="0" y="1"/>
                    </a:lnTo>
                    <a:lnTo>
                      <a:pt x="1" y="2"/>
                    </a:lnTo>
                    <a:lnTo>
                      <a:pt x="5" y="4"/>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4" name="Freeform 321"/>
              <p:cNvSpPr/>
              <p:nvPr/>
            </p:nvSpPr>
            <p:spPr bwMode="auto">
              <a:xfrm>
                <a:off x="6072" y="3945"/>
                <a:ext cx="7" cy="5"/>
              </a:xfrm>
              <a:custGeom>
                <a:avLst/>
                <a:gdLst>
                  <a:gd name="T0" fmla="*/ 7 w 7"/>
                  <a:gd name="T1" fmla="*/ 0 h 5"/>
                  <a:gd name="T2" fmla="*/ 6 w 7"/>
                  <a:gd name="T3" fmla="*/ 1 h 5"/>
                  <a:gd name="T4" fmla="*/ 2 w 7"/>
                  <a:gd name="T5" fmla="*/ 4 h 5"/>
                  <a:gd name="T6" fmla="*/ 0 w 7"/>
                  <a:gd name="T7" fmla="*/ 4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4"/>
                      <a:pt x="2" y="4"/>
                      <a:pt x="2" y="4"/>
                    </a:cubicBezTo>
                    <a:cubicBezTo>
                      <a:pt x="1" y="4"/>
                      <a:pt x="1" y="4"/>
                      <a:pt x="0" y="4"/>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5" name="Freeform 322"/>
              <p:cNvSpPr/>
              <p:nvPr/>
            </p:nvSpPr>
            <p:spPr bwMode="auto">
              <a:xfrm>
                <a:off x="5994" y="3904"/>
                <a:ext cx="5" cy="4"/>
              </a:xfrm>
              <a:custGeom>
                <a:avLst/>
                <a:gdLst>
                  <a:gd name="T0" fmla="*/ 5 w 5"/>
                  <a:gd name="T1" fmla="*/ 3 h 4"/>
                  <a:gd name="T2" fmla="*/ 0 w 5"/>
                  <a:gd name="T3" fmla="*/ 0 h 4"/>
                  <a:gd name="T4" fmla="*/ 0 w 5"/>
                  <a:gd name="T5" fmla="*/ 0 h 4"/>
                  <a:gd name="T6" fmla="*/ 0 w 5"/>
                  <a:gd name="T7" fmla="*/ 0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0"/>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6" name="Freeform 323"/>
              <p:cNvSpPr/>
              <p:nvPr/>
            </p:nvSpPr>
            <p:spPr bwMode="auto">
              <a:xfrm>
                <a:off x="5999" y="3904"/>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0"/>
                      <a:pt x="6" y="0"/>
                      <a:pt x="6"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7" name="Freeform 324"/>
              <p:cNvSpPr/>
              <p:nvPr/>
            </p:nvSpPr>
            <p:spPr bwMode="auto">
              <a:xfrm>
                <a:off x="5971" y="3927"/>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8" name="Freeform 325"/>
              <p:cNvSpPr/>
              <p:nvPr/>
            </p:nvSpPr>
            <p:spPr bwMode="auto">
              <a:xfrm>
                <a:off x="5976" y="3927"/>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9" name="Freeform 326"/>
              <p:cNvSpPr/>
              <p:nvPr/>
            </p:nvSpPr>
            <p:spPr bwMode="auto">
              <a:xfrm>
                <a:off x="5979" y="3932"/>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0" name="Freeform 327"/>
              <p:cNvSpPr/>
              <p:nvPr/>
            </p:nvSpPr>
            <p:spPr bwMode="auto">
              <a:xfrm>
                <a:off x="5984" y="3932"/>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1" name="Freeform 328"/>
              <p:cNvSpPr/>
              <p:nvPr/>
            </p:nvSpPr>
            <p:spPr bwMode="auto">
              <a:xfrm>
                <a:off x="5987" y="3937"/>
                <a:ext cx="5" cy="3"/>
              </a:xfrm>
              <a:custGeom>
                <a:avLst/>
                <a:gdLst>
                  <a:gd name="T0" fmla="*/ 5 w 5"/>
                  <a:gd name="T1" fmla="*/ 2 h 3"/>
                  <a:gd name="T2" fmla="*/ 1 w 5"/>
                  <a:gd name="T3" fmla="*/ 0 h 3"/>
                  <a:gd name="T4" fmla="*/ 0 w 5"/>
                  <a:gd name="T5" fmla="*/ 0 h 3"/>
                  <a:gd name="T6" fmla="*/ 0 w 5"/>
                  <a:gd name="T7" fmla="*/ 1 h 3"/>
                  <a:gd name="T8" fmla="*/ 1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1" y="0"/>
                    </a:lnTo>
                    <a:lnTo>
                      <a:pt x="0" y="0"/>
                    </a:lnTo>
                    <a:lnTo>
                      <a:pt x="0" y="1"/>
                    </a:lnTo>
                    <a:lnTo>
                      <a:pt x="1"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2" name="Freeform 329"/>
              <p:cNvSpPr/>
              <p:nvPr/>
            </p:nvSpPr>
            <p:spPr bwMode="auto">
              <a:xfrm>
                <a:off x="5992" y="3937"/>
                <a:ext cx="7" cy="3"/>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3" name="Freeform 330"/>
              <p:cNvSpPr/>
              <p:nvPr/>
            </p:nvSpPr>
            <p:spPr bwMode="auto">
              <a:xfrm>
                <a:off x="5970" y="3899"/>
                <a:ext cx="13" cy="9"/>
              </a:xfrm>
              <a:custGeom>
                <a:avLst/>
                <a:gdLst>
                  <a:gd name="T0" fmla="*/ 13 w 13"/>
                  <a:gd name="T1" fmla="*/ 8 h 9"/>
                  <a:gd name="T2" fmla="*/ 0 w 13"/>
                  <a:gd name="T3" fmla="*/ 1 h 9"/>
                  <a:gd name="T4" fmla="*/ 0 w 13"/>
                  <a:gd name="T5" fmla="*/ 0 h 9"/>
                  <a:gd name="T6" fmla="*/ 0 w 13"/>
                  <a:gd name="T7" fmla="*/ 1 h 9"/>
                  <a:gd name="T8" fmla="*/ 0 w 13"/>
                  <a:gd name="T9" fmla="*/ 2 h 9"/>
                  <a:gd name="T10" fmla="*/ 13 w 13"/>
                  <a:gd name="T11" fmla="*/ 9 h 9"/>
                  <a:gd name="T12" fmla="*/ 13 w 13"/>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13" y="8"/>
                    </a:moveTo>
                    <a:lnTo>
                      <a:pt x="0" y="1"/>
                    </a:lnTo>
                    <a:lnTo>
                      <a:pt x="0" y="0"/>
                    </a:lnTo>
                    <a:lnTo>
                      <a:pt x="0" y="1"/>
                    </a:lnTo>
                    <a:lnTo>
                      <a:pt x="0" y="2"/>
                    </a:lnTo>
                    <a:lnTo>
                      <a:pt x="13" y="9"/>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4" name="Freeform 331"/>
              <p:cNvSpPr/>
              <p:nvPr/>
            </p:nvSpPr>
            <p:spPr bwMode="auto">
              <a:xfrm>
                <a:off x="5983" y="3904"/>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5" name="Freeform 332"/>
              <p:cNvSpPr/>
              <p:nvPr/>
            </p:nvSpPr>
            <p:spPr bwMode="auto">
              <a:xfrm>
                <a:off x="5985" y="3908"/>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6" name="Freeform 333"/>
              <p:cNvSpPr/>
              <p:nvPr/>
            </p:nvSpPr>
            <p:spPr bwMode="auto">
              <a:xfrm>
                <a:off x="5990" y="3908"/>
                <a:ext cx="7" cy="4"/>
              </a:xfrm>
              <a:custGeom>
                <a:avLst/>
                <a:gdLst>
                  <a:gd name="T0" fmla="*/ 7 w 7"/>
                  <a:gd name="T1" fmla="*/ 0 h 4"/>
                  <a:gd name="T2" fmla="*/ 7 w 7"/>
                  <a:gd name="T3" fmla="*/ 1 h 4"/>
                  <a:gd name="T4" fmla="*/ 2 w 7"/>
                  <a:gd name="T5" fmla="*/ 3 h 4"/>
                  <a:gd name="T6" fmla="*/ 0 w 7"/>
                  <a:gd name="T7" fmla="*/ 3 h 4"/>
                  <a:gd name="T8" fmla="*/ 0 w 7"/>
                  <a:gd name="T9" fmla="*/ 4 h 4"/>
                  <a:gd name="T10" fmla="*/ 2 w 7"/>
                  <a:gd name="T11" fmla="*/ 4 h 4"/>
                  <a:gd name="T12" fmla="*/ 7 w 7"/>
                  <a:gd name="T13" fmla="*/ 2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7" y="1"/>
                      <a:pt x="7" y="1"/>
                      <a:pt x="7" y="1"/>
                    </a:cubicBezTo>
                    <a:cubicBezTo>
                      <a:pt x="2" y="3"/>
                      <a:pt x="2" y="3"/>
                      <a:pt x="2" y="3"/>
                    </a:cubicBezTo>
                    <a:cubicBezTo>
                      <a:pt x="2" y="4"/>
                      <a:pt x="1" y="4"/>
                      <a:pt x="0" y="3"/>
                    </a:cubicBezTo>
                    <a:cubicBezTo>
                      <a:pt x="0" y="4"/>
                      <a:pt x="0" y="4"/>
                      <a:pt x="0" y="4"/>
                    </a:cubicBezTo>
                    <a:cubicBezTo>
                      <a:pt x="1" y="4"/>
                      <a:pt x="2" y="4"/>
                      <a:pt x="2" y="4"/>
                    </a:cubicBezTo>
                    <a:cubicBezTo>
                      <a:pt x="7" y="2"/>
                      <a:pt x="7" y="2"/>
                      <a:pt x="7"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7" name="Freeform 334"/>
              <p:cNvSpPr/>
              <p:nvPr/>
            </p:nvSpPr>
            <p:spPr bwMode="auto">
              <a:xfrm>
                <a:off x="5994" y="3913"/>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8" name="Freeform 335"/>
              <p:cNvSpPr/>
              <p:nvPr/>
            </p:nvSpPr>
            <p:spPr bwMode="auto">
              <a:xfrm>
                <a:off x="5999" y="3913"/>
                <a:ext cx="6" cy="4"/>
              </a:xfrm>
              <a:custGeom>
                <a:avLst/>
                <a:gdLst>
                  <a:gd name="T0" fmla="*/ 6 w 6"/>
                  <a:gd name="T1" fmla="*/ 0 h 4"/>
                  <a:gd name="T2" fmla="*/ 6 w 6"/>
                  <a:gd name="T3" fmla="*/ 1 h 4"/>
                  <a:gd name="T4" fmla="*/ 2 w 6"/>
                  <a:gd name="T5" fmla="*/ 3 h 4"/>
                  <a:gd name="T6" fmla="*/ 0 w 6"/>
                  <a:gd name="T7" fmla="*/ 3 h 4"/>
                  <a:gd name="T8" fmla="*/ 0 w 6"/>
                  <a:gd name="T9" fmla="*/ 4 h 4"/>
                  <a:gd name="T10" fmla="*/ 2 w 6"/>
                  <a:gd name="T11" fmla="*/ 4 h 4"/>
                  <a:gd name="T12" fmla="*/ 6 w 6"/>
                  <a:gd name="T13" fmla="*/ 2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1"/>
                      <a:pt x="6" y="1"/>
                      <a:pt x="6" y="1"/>
                    </a:cubicBezTo>
                    <a:cubicBezTo>
                      <a:pt x="2" y="3"/>
                      <a:pt x="2" y="3"/>
                      <a:pt x="2" y="3"/>
                    </a:cubicBezTo>
                    <a:cubicBezTo>
                      <a:pt x="1" y="4"/>
                      <a:pt x="0" y="4"/>
                      <a:pt x="0" y="3"/>
                    </a:cubicBezTo>
                    <a:cubicBezTo>
                      <a:pt x="0" y="4"/>
                      <a:pt x="0" y="4"/>
                      <a:pt x="0" y="4"/>
                    </a:cubicBezTo>
                    <a:cubicBezTo>
                      <a:pt x="0" y="4"/>
                      <a:pt x="1" y="4"/>
                      <a:pt x="2"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9" name="Freeform 336"/>
              <p:cNvSpPr/>
              <p:nvPr/>
            </p:nvSpPr>
            <p:spPr bwMode="auto">
              <a:xfrm>
                <a:off x="6002" y="3918"/>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0" name="Freeform 337"/>
              <p:cNvSpPr/>
              <p:nvPr/>
            </p:nvSpPr>
            <p:spPr bwMode="auto">
              <a:xfrm>
                <a:off x="6007" y="3918"/>
                <a:ext cx="6" cy="4"/>
              </a:xfrm>
              <a:custGeom>
                <a:avLst/>
                <a:gdLst>
                  <a:gd name="T0" fmla="*/ 6 w 6"/>
                  <a:gd name="T1" fmla="*/ 0 h 4"/>
                  <a:gd name="T2" fmla="*/ 6 w 6"/>
                  <a:gd name="T3" fmla="*/ 0 h 4"/>
                  <a:gd name="T4" fmla="*/ 2 w 6"/>
                  <a:gd name="T5" fmla="*/ 3 h 4"/>
                  <a:gd name="T6" fmla="*/ 0 w 6"/>
                  <a:gd name="T7" fmla="*/ 3 h 4"/>
                  <a:gd name="T8" fmla="*/ 0 w 6"/>
                  <a:gd name="T9" fmla="*/ 4 h 4"/>
                  <a:gd name="T10" fmla="*/ 2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1" name="Freeform 338"/>
              <p:cNvSpPr/>
              <p:nvPr/>
            </p:nvSpPr>
            <p:spPr bwMode="auto">
              <a:xfrm>
                <a:off x="6010" y="3922"/>
                <a:ext cx="5" cy="4"/>
              </a:xfrm>
              <a:custGeom>
                <a:avLst/>
                <a:gdLst>
                  <a:gd name="T0" fmla="*/ 5 w 5"/>
                  <a:gd name="T1" fmla="*/ 4 h 4"/>
                  <a:gd name="T2" fmla="*/ 0 w 5"/>
                  <a:gd name="T3" fmla="*/ 1 h 4"/>
                  <a:gd name="T4" fmla="*/ 0 w 5"/>
                  <a:gd name="T5" fmla="*/ 0 h 4"/>
                  <a:gd name="T6" fmla="*/ 0 w 5"/>
                  <a:gd name="T7" fmla="*/ 1 h 4"/>
                  <a:gd name="T8" fmla="*/ 0 w 5"/>
                  <a:gd name="T9" fmla="*/ 2 h 4"/>
                  <a:gd name="T10" fmla="*/ 5 w 5"/>
                  <a:gd name="T11" fmla="*/ 4 h 4"/>
                  <a:gd name="T12" fmla="*/ 5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0" y="1"/>
                    </a:lnTo>
                    <a:lnTo>
                      <a:pt x="0" y="0"/>
                    </a:lnTo>
                    <a:lnTo>
                      <a:pt x="0" y="1"/>
                    </a:lnTo>
                    <a:lnTo>
                      <a:pt x="0" y="2"/>
                    </a:lnTo>
                    <a:lnTo>
                      <a:pt x="5" y="4"/>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2" name="Freeform 339"/>
              <p:cNvSpPr/>
              <p:nvPr/>
            </p:nvSpPr>
            <p:spPr bwMode="auto">
              <a:xfrm>
                <a:off x="6015" y="3922"/>
                <a:ext cx="7" cy="5"/>
              </a:xfrm>
              <a:custGeom>
                <a:avLst/>
                <a:gdLst>
                  <a:gd name="T0" fmla="*/ 7 w 7"/>
                  <a:gd name="T1" fmla="*/ 0 h 5"/>
                  <a:gd name="T2" fmla="*/ 6 w 7"/>
                  <a:gd name="T3" fmla="*/ 1 h 5"/>
                  <a:gd name="T4" fmla="*/ 2 w 7"/>
                  <a:gd name="T5" fmla="*/ 4 h 5"/>
                  <a:gd name="T6" fmla="*/ 0 w 7"/>
                  <a:gd name="T7" fmla="*/ 4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4"/>
                      <a:pt x="2" y="4"/>
                      <a:pt x="2" y="4"/>
                    </a:cubicBezTo>
                    <a:cubicBezTo>
                      <a:pt x="1" y="4"/>
                      <a:pt x="0" y="4"/>
                      <a:pt x="0" y="4"/>
                    </a:cubicBezTo>
                    <a:cubicBezTo>
                      <a:pt x="0" y="4"/>
                      <a:pt x="0" y="4"/>
                      <a:pt x="0" y="4"/>
                    </a:cubicBezTo>
                    <a:cubicBezTo>
                      <a:pt x="0"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3" name="Freeform 340"/>
              <p:cNvSpPr/>
              <p:nvPr/>
            </p:nvSpPr>
            <p:spPr bwMode="auto">
              <a:xfrm>
                <a:off x="5962" y="3904"/>
                <a:ext cx="13" cy="8"/>
              </a:xfrm>
              <a:custGeom>
                <a:avLst/>
                <a:gdLst>
                  <a:gd name="T0" fmla="*/ 13 w 13"/>
                  <a:gd name="T1" fmla="*/ 8 h 8"/>
                  <a:gd name="T2" fmla="*/ 0 w 13"/>
                  <a:gd name="T3" fmla="*/ 0 h 8"/>
                  <a:gd name="T4" fmla="*/ 0 w 13"/>
                  <a:gd name="T5" fmla="*/ 0 h 8"/>
                  <a:gd name="T6" fmla="*/ 0 w 13"/>
                  <a:gd name="T7" fmla="*/ 1 h 8"/>
                  <a:gd name="T8" fmla="*/ 0 w 13"/>
                  <a:gd name="T9" fmla="*/ 1 h 8"/>
                  <a:gd name="T10" fmla="*/ 13 w 13"/>
                  <a:gd name="T11" fmla="*/ 8 h 8"/>
                  <a:gd name="T12" fmla="*/ 13 w 1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3" h="8">
                    <a:moveTo>
                      <a:pt x="13" y="8"/>
                    </a:moveTo>
                    <a:lnTo>
                      <a:pt x="0" y="0"/>
                    </a:lnTo>
                    <a:lnTo>
                      <a:pt x="0" y="0"/>
                    </a:lnTo>
                    <a:lnTo>
                      <a:pt x="0" y="1"/>
                    </a:lnTo>
                    <a:lnTo>
                      <a:pt x="0" y="1"/>
                    </a:lnTo>
                    <a:lnTo>
                      <a:pt x="13" y="8"/>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4" name="Freeform 341"/>
              <p:cNvSpPr/>
              <p:nvPr/>
            </p:nvSpPr>
            <p:spPr bwMode="auto">
              <a:xfrm>
                <a:off x="5975" y="3908"/>
                <a:ext cx="6" cy="5"/>
              </a:xfrm>
              <a:custGeom>
                <a:avLst/>
                <a:gdLst>
                  <a:gd name="T0" fmla="*/ 6 w 6"/>
                  <a:gd name="T1" fmla="*/ 0 h 5"/>
                  <a:gd name="T2" fmla="*/ 6 w 6"/>
                  <a:gd name="T3" fmla="*/ 1 h 5"/>
                  <a:gd name="T4" fmla="*/ 2 w 6"/>
                  <a:gd name="T5" fmla="*/ 4 h 5"/>
                  <a:gd name="T6" fmla="*/ 0 w 6"/>
                  <a:gd name="T7" fmla="*/ 4 h 5"/>
                  <a:gd name="T8" fmla="*/ 0 w 6"/>
                  <a:gd name="T9" fmla="*/ 4 h 5"/>
                  <a:gd name="T10" fmla="*/ 2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2" y="4"/>
                      <a:pt x="2" y="4"/>
                      <a:pt x="2" y="4"/>
                    </a:cubicBezTo>
                    <a:cubicBezTo>
                      <a:pt x="1" y="4"/>
                      <a:pt x="0" y="4"/>
                      <a:pt x="0" y="4"/>
                    </a:cubicBezTo>
                    <a:cubicBezTo>
                      <a:pt x="0" y="4"/>
                      <a:pt x="0" y="4"/>
                      <a:pt x="0" y="4"/>
                    </a:cubicBezTo>
                    <a:cubicBezTo>
                      <a:pt x="0" y="5"/>
                      <a:pt x="1" y="5"/>
                      <a:pt x="2"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5" name="Freeform 342"/>
              <p:cNvSpPr/>
              <p:nvPr/>
            </p:nvSpPr>
            <p:spPr bwMode="auto">
              <a:xfrm>
                <a:off x="5978" y="3913"/>
                <a:ext cx="5" cy="4"/>
              </a:xfrm>
              <a:custGeom>
                <a:avLst/>
                <a:gdLst>
                  <a:gd name="T0" fmla="*/ 5 w 5"/>
                  <a:gd name="T1" fmla="*/ 3 h 4"/>
                  <a:gd name="T2" fmla="*/ 0 w 5"/>
                  <a:gd name="T3" fmla="*/ 1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6" name="Freeform 343"/>
              <p:cNvSpPr/>
              <p:nvPr/>
            </p:nvSpPr>
            <p:spPr bwMode="auto">
              <a:xfrm>
                <a:off x="5983" y="3913"/>
                <a:ext cx="7" cy="4"/>
              </a:xfrm>
              <a:custGeom>
                <a:avLst/>
                <a:gdLst>
                  <a:gd name="T0" fmla="*/ 7 w 7"/>
                  <a:gd name="T1" fmla="*/ 0 h 4"/>
                  <a:gd name="T2" fmla="*/ 6 w 7"/>
                  <a:gd name="T3" fmla="*/ 1 h 4"/>
                  <a:gd name="T4" fmla="*/ 2 w 7"/>
                  <a:gd name="T5" fmla="*/ 3 h 4"/>
                  <a:gd name="T6" fmla="*/ 0 w 7"/>
                  <a:gd name="T7" fmla="*/ 3 h 4"/>
                  <a:gd name="T8" fmla="*/ 0 w 7"/>
                  <a:gd name="T9" fmla="*/ 4 h 4"/>
                  <a:gd name="T10" fmla="*/ 2 w 7"/>
                  <a:gd name="T11" fmla="*/ 4 h 4"/>
                  <a:gd name="T12" fmla="*/ 6 w 7"/>
                  <a:gd name="T13" fmla="*/ 1 h 4"/>
                  <a:gd name="T14" fmla="*/ 6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1"/>
                      <a:pt x="6" y="1"/>
                      <a:pt x="6" y="1"/>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6" y="1"/>
                      <a:pt x="6" y="1"/>
                      <a:pt x="6"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7" name="Freeform 344"/>
              <p:cNvSpPr/>
              <p:nvPr/>
            </p:nvSpPr>
            <p:spPr bwMode="auto">
              <a:xfrm>
                <a:off x="5986" y="3918"/>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8" name="Freeform 345"/>
              <p:cNvSpPr/>
              <p:nvPr/>
            </p:nvSpPr>
            <p:spPr bwMode="auto">
              <a:xfrm>
                <a:off x="5991" y="3918"/>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9" name="Freeform 346"/>
              <p:cNvSpPr/>
              <p:nvPr/>
            </p:nvSpPr>
            <p:spPr bwMode="auto">
              <a:xfrm>
                <a:off x="5994" y="3923"/>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0" name="Freeform 347"/>
              <p:cNvSpPr/>
              <p:nvPr/>
            </p:nvSpPr>
            <p:spPr bwMode="auto">
              <a:xfrm>
                <a:off x="5999" y="3923"/>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1" name="Freeform 348"/>
              <p:cNvSpPr/>
              <p:nvPr/>
            </p:nvSpPr>
            <p:spPr bwMode="auto">
              <a:xfrm>
                <a:off x="5995" y="3940"/>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2" name="Freeform 349"/>
              <p:cNvSpPr/>
              <p:nvPr/>
            </p:nvSpPr>
            <p:spPr bwMode="auto">
              <a:xfrm>
                <a:off x="6000" y="3940"/>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3" name="Freeform 350"/>
              <p:cNvSpPr/>
              <p:nvPr/>
            </p:nvSpPr>
            <p:spPr bwMode="auto">
              <a:xfrm>
                <a:off x="6018" y="3927"/>
                <a:ext cx="5" cy="4"/>
              </a:xfrm>
              <a:custGeom>
                <a:avLst/>
                <a:gdLst>
                  <a:gd name="T0" fmla="*/ 5 w 5"/>
                  <a:gd name="T1" fmla="*/ 3 h 4"/>
                  <a:gd name="T2" fmla="*/ 0 w 5"/>
                  <a:gd name="T3" fmla="*/ 1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4" name="Freeform 351"/>
              <p:cNvSpPr/>
              <p:nvPr/>
            </p:nvSpPr>
            <p:spPr bwMode="auto">
              <a:xfrm>
                <a:off x="6023" y="3927"/>
                <a:ext cx="7" cy="4"/>
              </a:xfrm>
              <a:custGeom>
                <a:avLst/>
                <a:gdLst>
                  <a:gd name="T0" fmla="*/ 7 w 7"/>
                  <a:gd name="T1" fmla="*/ 0 h 4"/>
                  <a:gd name="T2" fmla="*/ 6 w 7"/>
                  <a:gd name="T3" fmla="*/ 1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1"/>
                      <a:pt x="6" y="1"/>
                      <a:pt x="6" y="1"/>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5" name="Freeform 352"/>
              <p:cNvSpPr/>
              <p:nvPr/>
            </p:nvSpPr>
            <p:spPr bwMode="auto">
              <a:xfrm>
                <a:off x="6002" y="3927"/>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6" name="Freeform 353"/>
              <p:cNvSpPr/>
              <p:nvPr/>
            </p:nvSpPr>
            <p:spPr bwMode="auto">
              <a:xfrm>
                <a:off x="6007" y="3927"/>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7" name="Freeform 354"/>
              <p:cNvSpPr/>
              <p:nvPr/>
            </p:nvSpPr>
            <p:spPr bwMode="auto">
              <a:xfrm>
                <a:off x="6010" y="3932"/>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8" name="Freeform 355"/>
              <p:cNvSpPr/>
              <p:nvPr/>
            </p:nvSpPr>
            <p:spPr bwMode="auto">
              <a:xfrm>
                <a:off x="6015" y="3932"/>
                <a:ext cx="7" cy="4"/>
              </a:xfrm>
              <a:custGeom>
                <a:avLst/>
                <a:gdLst>
                  <a:gd name="T0" fmla="*/ 7 w 7"/>
                  <a:gd name="T1" fmla="*/ 0 h 4"/>
                  <a:gd name="T2" fmla="*/ 7 w 7"/>
                  <a:gd name="T3" fmla="*/ 0 h 4"/>
                  <a:gd name="T4" fmla="*/ 2 w 7"/>
                  <a:gd name="T5" fmla="*/ 3 h 4"/>
                  <a:gd name="T6" fmla="*/ 0 w 7"/>
                  <a:gd name="T7" fmla="*/ 3 h 4"/>
                  <a:gd name="T8" fmla="*/ 0 w 7"/>
                  <a:gd name="T9" fmla="*/ 4 h 4"/>
                  <a:gd name="T10" fmla="*/ 2 w 7"/>
                  <a:gd name="T11" fmla="*/ 4 h 4"/>
                  <a:gd name="T12" fmla="*/ 7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7" y="0"/>
                      <a:pt x="7" y="0"/>
                      <a:pt x="7" y="0"/>
                    </a:cubicBezTo>
                    <a:cubicBezTo>
                      <a:pt x="2" y="3"/>
                      <a:pt x="2" y="3"/>
                      <a:pt x="2" y="3"/>
                    </a:cubicBezTo>
                    <a:cubicBezTo>
                      <a:pt x="1" y="3"/>
                      <a:pt x="1" y="3"/>
                      <a:pt x="0" y="3"/>
                    </a:cubicBezTo>
                    <a:cubicBezTo>
                      <a:pt x="0" y="4"/>
                      <a:pt x="0" y="4"/>
                      <a:pt x="0" y="4"/>
                    </a:cubicBezTo>
                    <a:cubicBezTo>
                      <a:pt x="1" y="4"/>
                      <a:pt x="1" y="4"/>
                      <a:pt x="2" y="4"/>
                    </a:cubicBezTo>
                    <a:cubicBezTo>
                      <a:pt x="7" y="1"/>
                      <a:pt x="7" y="1"/>
                      <a:pt x="7"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9" name="Freeform 356"/>
              <p:cNvSpPr/>
              <p:nvPr/>
            </p:nvSpPr>
            <p:spPr bwMode="auto">
              <a:xfrm>
                <a:off x="5979" y="3923"/>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0" name="Freeform 357"/>
              <p:cNvSpPr/>
              <p:nvPr/>
            </p:nvSpPr>
            <p:spPr bwMode="auto">
              <a:xfrm>
                <a:off x="5984" y="3923"/>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1" name="Freeform 358"/>
              <p:cNvSpPr/>
              <p:nvPr/>
            </p:nvSpPr>
            <p:spPr bwMode="auto">
              <a:xfrm>
                <a:off x="5987" y="3927"/>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2" name="Freeform 359"/>
              <p:cNvSpPr/>
              <p:nvPr/>
            </p:nvSpPr>
            <p:spPr bwMode="auto">
              <a:xfrm>
                <a:off x="5992" y="3927"/>
                <a:ext cx="6" cy="5"/>
              </a:xfrm>
              <a:custGeom>
                <a:avLst/>
                <a:gdLst>
                  <a:gd name="T0" fmla="*/ 6 w 6"/>
                  <a:gd name="T1" fmla="*/ 0 h 5"/>
                  <a:gd name="T2" fmla="*/ 6 w 6"/>
                  <a:gd name="T3" fmla="*/ 1 h 5"/>
                  <a:gd name="T4" fmla="*/ 1 w 6"/>
                  <a:gd name="T5" fmla="*/ 3 h 5"/>
                  <a:gd name="T6" fmla="*/ 0 w 6"/>
                  <a:gd name="T7" fmla="*/ 3 h 5"/>
                  <a:gd name="T8" fmla="*/ 0 w 6"/>
                  <a:gd name="T9" fmla="*/ 4 h 5"/>
                  <a:gd name="T10" fmla="*/ 1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1" y="3"/>
                      <a:pt x="1" y="3"/>
                      <a:pt x="1" y="3"/>
                    </a:cubicBezTo>
                    <a:cubicBezTo>
                      <a:pt x="1" y="4"/>
                      <a:pt x="0" y="4"/>
                      <a:pt x="0" y="3"/>
                    </a:cubicBezTo>
                    <a:cubicBezTo>
                      <a:pt x="0" y="4"/>
                      <a:pt x="0" y="4"/>
                      <a:pt x="0" y="4"/>
                    </a:cubicBezTo>
                    <a:cubicBezTo>
                      <a:pt x="0" y="5"/>
                      <a:pt x="1" y="5"/>
                      <a:pt x="1"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3" name="Freeform 360"/>
              <p:cNvSpPr/>
              <p:nvPr/>
            </p:nvSpPr>
            <p:spPr bwMode="auto">
              <a:xfrm>
                <a:off x="5995" y="3932"/>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4" name="Freeform 361"/>
              <p:cNvSpPr/>
              <p:nvPr/>
            </p:nvSpPr>
            <p:spPr bwMode="auto">
              <a:xfrm>
                <a:off x="6000" y="3932"/>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5" name="Freeform 362"/>
              <p:cNvSpPr/>
              <p:nvPr/>
            </p:nvSpPr>
            <p:spPr bwMode="auto">
              <a:xfrm>
                <a:off x="6003" y="3937"/>
                <a:ext cx="5" cy="3"/>
              </a:xfrm>
              <a:custGeom>
                <a:avLst/>
                <a:gdLst>
                  <a:gd name="T0" fmla="*/ 5 w 5"/>
                  <a:gd name="T1" fmla="*/ 2 h 3"/>
                  <a:gd name="T2" fmla="*/ 0 w 5"/>
                  <a:gd name="T3" fmla="*/ 0 h 3"/>
                  <a:gd name="T4" fmla="*/ 0 w 5"/>
                  <a:gd name="T5" fmla="*/ 0 h 3"/>
                  <a:gd name="T6" fmla="*/ 0 w 5"/>
                  <a:gd name="T7" fmla="*/ 1 h 3"/>
                  <a:gd name="T8" fmla="*/ 0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0" y="0"/>
                    </a:lnTo>
                    <a:lnTo>
                      <a:pt x="0" y="0"/>
                    </a:lnTo>
                    <a:lnTo>
                      <a:pt x="0" y="1"/>
                    </a:lnTo>
                    <a:lnTo>
                      <a:pt x="0"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6" name="Freeform 363"/>
              <p:cNvSpPr/>
              <p:nvPr/>
            </p:nvSpPr>
            <p:spPr bwMode="auto">
              <a:xfrm>
                <a:off x="6008" y="3937"/>
                <a:ext cx="6" cy="3"/>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7" name="Freeform 364"/>
              <p:cNvSpPr/>
              <p:nvPr/>
            </p:nvSpPr>
            <p:spPr bwMode="auto">
              <a:xfrm>
                <a:off x="6003" y="3945"/>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8" name="Freeform 365"/>
              <p:cNvSpPr/>
              <p:nvPr/>
            </p:nvSpPr>
            <p:spPr bwMode="auto">
              <a:xfrm>
                <a:off x="6008" y="3945"/>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9" name="Freeform 366"/>
              <p:cNvSpPr/>
              <p:nvPr/>
            </p:nvSpPr>
            <p:spPr bwMode="auto">
              <a:xfrm>
                <a:off x="6026" y="3932"/>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0" name="Freeform 367"/>
              <p:cNvSpPr/>
              <p:nvPr/>
            </p:nvSpPr>
            <p:spPr bwMode="auto">
              <a:xfrm>
                <a:off x="6032" y="3932"/>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1" name="Freeform 368"/>
              <p:cNvSpPr/>
              <p:nvPr/>
            </p:nvSpPr>
            <p:spPr bwMode="auto">
              <a:xfrm>
                <a:off x="6018" y="3937"/>
                <a:ext cx="5" cy="3"/>
              </a:xfrm>
              <a:custGeom>
                <a:avLst/>
                <a:gdLst>
                  <a:gd name="T0" fmla="*/ 5 w 5"/>
                  <a:gd name="T1" fmla="*/ 2 h 3"/>
                  <a:gd name="T2" fmla="*/ 1 w 5"/>
                  <a:gd name="T3" fmla="*/ 0 h 3"/>
                  <a:gd name="T4" fmla="*/ 0 w 5"/>
                  <a:gd name="T5" fmla="*/ 0 h 3"/>
                  <a:gd name="T6" fmla="*/ 0 w 5"/>
                  <a:gd name="T7" fmla="*/ 0 h 3"/>
                  <a:gd name="T8" fmla="*/ 1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1" y="0"/>
                    </a:lnTo>
                    <a:lnTo>
                      <a:pt x="0" y="0"/>
                    </a:lnTo>
                    <a:lnTo>
                      <a:pt x="0" y="0"/>
                    </a:lnTo>
                    <a:lnTo>
                      <a:pt x="1"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2" name="Freeform 369"/>
              <p:cNvSpPr/>
              <p:nvPr/>
            </p:nvSpPr>
            <p:spPr bwMode="auto">
              <a:xfrm>
                <a:off x="6023" y="3937"/>
                <a:ext cx="7" cy="3"/>
              </a:xfrm>
              <a:custGeom>
                <a:avLst/>
                <a:gdLst>
                  <a:gd name="T0" fmla="*/ 7 w 7"/>
                  <a:gd name="T1" fmla="*/ 0 h 4"/>
                  <a:gd name="T2" fmla="*/ 7 w 7"/>
                  <a:gd name="T3" fmla="*/ 0 h 4"/>
                  <a:gd name="T4" fmla="*/ 2 w 7"/>
                  <a:gd name="T5" fmla="*/ 3 h 4"/>
                  <a:gd name="T6" fmla="*/ 0 w 7"/>
                  <a:gd name="T7" fmla="*/ 3 h 4"/>
                  <a:gd name="T8" fmla="*/ 0 w 7"/>
                  <a:gd name="T9" fmla="*/ 4 h 4"/>
                  <a:gd name="T10" fmla="*/ 2 w 7"/>
                  <a:gd name="T11" fmla="*/ 4 h 4"/>
                  <a:gd name="T12" fmla="*/ 7 w 7"/>
                  <a:gd name="T13" fmla="*/ 1 h 4"/>
                  <a:gd name="T14" fmla="*/ 7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7" y="0"/>
                    </a:moveTo>
                    <a:cubicBezTo>
                      <a:pt x="7" y="0"/>
                      <a:pt x="7" y="0"/>
                      <a:pt x="7" y="0"/>
                    </a:cubicBezTo>
                    <a:cubicBezTo>
                      <a:pt x="2" y="3"/>
                      <a:pt x="2" y="3"/>
                      <a:pt x="2" y="3"/>
                    </a:cubicBezTo>
                    <a:cubicBezTo>
                      <a:pt x="2" y="3"/>
                      <a:pt x="1" y="3"/>
                      <a:pt x="0" y="3"/>
                    </a:cubicBezTo>
                    <a:cubicBezTo>
                      <a:pt x="0" y="4"/>
                      <a:pt x="0" y="4"/>
                      <a:pt x="0" y="4"/>
                    </a:cubicBezTo>
                    <a:cubicBezTo>
                      <a:pt x="1" y="4"/>
                      <a:pt x="2" y="4"/>
                      <a:pt x="2" y="4"/>
                    </a:cubicBezTo>
                    <a:cubicBezTo>
                      <a:pt x="7" y="1"/>
                      <a:pt x="7" y="1"/>
                      <a:pt x="7" y="1"/>
                    </a:cubicBezTo>
                    <a:cubicBezTo>
                      <a:pt x="7" y="0"/>
                      <a:pt x="7" y="0"/>
                      <a:pt x="7"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3" name="Freeform 370"/>
              <p:cNvSpPr/>
              <p:nvPr/>
            </p:nvSpPr>
            <p:spPr bwMode="auto">
              <a:xfrm>
                <a:off x="6011" y="3940"/>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4" name="Freeform 371"/>
              <p:cNvSpPr/>
              <p:nvPr/>
            </p:nvSpPr>
            <p:spPr bwMode="auto">
              <a:xfrm>
                <a:off x="6016" y="3940"/>
                <a:ext cx="6" cy="5"/>
              </a:xfrm>
              <a:custGeom>
                <a:avLst/>
                <a:gdLst>
                  <a:gd name="T0" fmla="*/ 6 w 6"/>
                  <a:gd name="T1" fmla="*/ 0 h 5"/>
                  <a:gd name="T2" fmla="*/ 6 w 6"/>
                  <a:gd name="T3" fmla="*/ 1 h 5"/>
                  <a:gd name="T4" fmla="*/ 1 w 6"/>
                  <a:gd name="T5" fmla="*/ 3 h 5"/>
                  <a:gd name="T6" fmla="*/ 0 w 6"/>
                  <a:gd name="T7" fmla="*/ 3 h 5"/>
                  <a:gd name="T8" fmla="*/ 0 w 6"/>
                  <a:gd name="T9" fmla="*/ 4 h 5"/>
                  <a:gd name="T10" fmla="*/ 1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1" y="3"/>
                      <a:pt x="1" y="3"/>
                      <a:pt x="1" y="3"/>
                    </a:cubicBezTo>
                    <a:cubicBezTo>
                      <a:pt x="1" y="4"/>
                      <a:pt x="0" y="4"/>
                      <a:pt x="0" y="3"/>
                    </a:cubicBezTo>
                    <a:cubicBezTo>
                      <a:pt x="0" y="4"/>
                      <a:pt x="0" y="4"/>
                      <a:pt x="0" y="4"/>
                    </a:cubicBezTo>
                    <a:cubicBezTo>
                      <a:pt x="0" y="5"/>
                      <a:pt x="1" y="5"/>
                      <a:pt x="1"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5" name="Freeform 372"/>
              <p:cNvSpPr/>
              <p:nvPr/>
            </p:nvSpPr>
            <p:spPr bwMode="auto">
              <a:xfrm>
                <a:off x="5947" y="3913"/>
                <a:ext cx="5" cy="4"/>
              </a:xfrm>
              <a:custGeom>
                <a:avLst/>
                <a:gdLst>
                  <a:gd name="T0" fmla="*/ 5 w 5"/>
                  <a:gd name="T1" fmla="*/ 4 h 4"/>
                  <a:gd name="T2" fmla="*/ 1 w 5"/>
                  <a:gd name="T3" fmla="*/ 1 h 4"/>
                  <a:gd name="T4" fmla="*/ 0 w 5"/>
                  <a:gd name="T5" fmla="*/ 0 h 4"/>
                  <a:gd name="T6" fmla="*/ 0 w 5"/>
                  <a:gd name="T7" fmla="*/ 1 h 4"/>
                  <a:gd name="T8" fmla="*/ 1 w 5"/>
                  <a:gd name="T9" fmla="*/ 2 h 4"/>
                  <a:gd name="T10" fmla="*/ 5 w 5"/>
                  <a:gd name="T11" fmla="*/ 4 h 4"/>
                  <a:gd name="T12" fmla="*/ 5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1" y="1"/>
                    </a:lnTo>
                    <a:lnTo>
                      <a:pt x="0" y="0"/>
                    </a:lnTo>
                    <a:lnTo>
                      <a:pt x="0" y="1"/>
                    </a:lnTo>
                    <a:lnTo>
                      <a:pt x="1" y="2"/>
                    </a:lnTo>
                    <a:lnTo>
                      <a:pt x="5" y="4"/>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6" name="Freeform 373"/>
              <p:cNvSpPr/>
              <p:nvPr/>
            </p:nvSpPr>
            <p:spPr bwMode="auto">
              <a:xfrm>
                <a:off x="5952" y="3913"/>
                <a:ext cx="7" cy="5"/>
              </a:xfrm>
              <a:custGeom>
                <a:avLst/>
                <a:gdLst>
                  <a:gd name="T0" fmla="*/ 7 w 7"/>
                  <a:gd name="T1" fmla="*/ 0 h 5"/>
                  <a:gd name="T2" fmla="*/ 7 w 7"/>
                  <a:gd name="T3" fmla="*/ 1 h 5"/>
                  <a:gd name="T4" fmla="*/ 2 w 7"/>
                  <a:gd name="T5" fmla="*/ 3 h 5"/>
                  <a:gd name="T6" fmla="*/ 0 w 7"/>
                  <a:gd name="T7" fmla="*/ 3 h 5"/>
                  <a:gd name="T8" fmla="*/ 0 w 7"/>
                  <a:gd name="T9" fmla="*/ 4 h 5"/>
                  <a:gd name="T10" fmla="*/ 2 w 7"/>
                  <a:gd name="T11" fmla="*/ 4 h 5"/>
                  <a:gd name="T12" fmla="*/ 7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7" y="1"/>
                      <a:pt x="7" y="1"/>
                      <a:pt x="7" y="1"/>
                    </a:cubicBezTo>
                    <a:cubicBezTo>
                      <a:pt x="2" y="3"/>
                      <a:pt x="2" y="3"/>
                      <a:pt x="2" y="3"/>
                    </a:cubicBezTo>
                    <a:cubicBezTo>
                      <a:pt x="2" y="4"/>
                      <a:pt x="1" y="4"/>
                      <a:pt x="0" y="3"/>
                    </a:cubicBezTo>
                    <a:cubicBezTo>
                      <a:pt x="0" y="4"/>
                      <a:pt x="0" y="4"/>
                      <a:pt x="0" y="4"/>
                    </a:cubicBezTo>
                    <a:cubicBezTo>
                      <a:pt x="1" y="5"/>
                      <a:pt x="2" y="5"/>
                      <a:pt x="2" y="4"/>
                    </a:cubicBezTo>
                    <a:cubicBezTo>
                      <a:pt x="7" y="2"/>
                      <a:pt x="7" y="2"/>
                      <a:pt x="7"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7" name="Freeform 374"/>
              <p:cNvSpPr/>
              <p:nvPr/>
            </p:nvSpPr>
            <p:spPr bwMode="auto">
              <a:xfrm>
                <a:off x="5955" y="3918"/>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8" name="Freeform 375"/>
              <p:cNvSpPr/>
              <p:nvPr/>
            </p:nvSpPr>
            <p:spPr bwMode="auto">
              <a:xfrm>
                <a:off x="5960" y="3918"/>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9" name="Freeform 376"/>
              <p:cNvSpPr/>
              <p:nvPr/>
            </p:nvSpPr>
            <p:spPr bwMode="auto">
              <a:xfrm>
                <a:off x="5963" y="3922"/>
                <a:ext cx="5" cy="5"/>
              </a:xfrm>
              <a:custGeom>
                <a:avLst/>
                <a:gdLst>
                  <a:gd name="T0" fmla="*/ 5 w 5"/>
                  <a:gd name="T1" fmla="*/ 4 h 5"/>
                  <a:gd name="T2" fmla="*/ 0 w 5"/>
                  <a:gd name="T3" fmla="*/ 1 h 5"/>
                  <a:gd name="T4" fmla="*/ 0 w 5"/>
                  <a:gd name="T5" fmla="*/ 0 h 5"/>
                  <a:gd name="T6" fmla="*/ 0 w 5"/>
                  <a:gd name="T7" fmla="*/ 1 h 5"/>
                  <a:gd name="T8" fmla="*/ 0 w 5"/>
                  <a:gd name="T9" fmla="*/ 2 h 5"/>
                  <a:gd name="T10" fmla="*/ 5 w 5"/>
                  <a:gd name="T11" fmla="*/ 5 h 5"/>
                  <a:gd name="T12" fmla="*/ 5 w 5"/>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4"/>
                    </a:moveTo>
                    <a:lnTo>
                      <a:pt x="0" y="1"/>
                    </a:lnTo>
                    <a:lnTo>
                      <a:pt x="0" y="0"/>
                    </a:lnTo>
                    <a:lnTo>
                      <a:pt x="0" y="1"/>
                    </a:lnTo>
                    <a:lnTo>
                      <a:pt x="0" y="2"/>
                    </a:lnTo>
                    <a:lnTo>
                      <a:pt x="5" y="5"/>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0" name="Freeform 377"/>
              <p:cNvSpPr/>
              <p:nvPr/>
            </p:nvSpPr>
            <p:spPr bwMode="auto">
              <a:xfrm>
                <a:off x="5968" y="3922"/>
                <a:ext cx="7" cy="5"/>
              </a:xfrm>
              <a:custGeom>
                <a:avLst/>
                <a:gdLst>
                  <a:gd name="T0" fmla="*/ 7 w 7"/>
                  <a:gd name="T1" fmla="*/ 0 h 5"/>
                  <a:gd name="T2" fmla="*/ 6 w 7"/>
                  <a:gd name="T3" fmla="*/ 1 h 5"/>
                  <a:gd name="T4" fmla="*/ 2 w 7"/>
                  <a:gd name="T5" fmla="*/ 4 h 5"/>
                  <a:gd name="T6" fmla="*/ 0 w 7"/>
                  <a:gd name="T7" fmla="*/ 4 h 5"/>
                  <a:gd name="T8" fmla="*/ 0 w 7"/>
                  <a:gd name="T9" fmla="*/ 5 h 5"/>
                  <a:gd name="T10" fmla="*/ 2 w 7"/>
                  <a:gd name="T11" fmla="*/ 5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4"/>
                      <a:pt x="2" y="4"/>
                      <a:pt x="2" y="4"/>
                    </a:cubicBezTo>
                    <a:cubicBezTo>
                      <a:pt x="1" y="4"/>
                      <a:pt x="0" y="4"/>
                      <a:pt x="0" y="4"/>
                    </a:cubicBezTo>
                    <a:cubicBezTo>
                      <a:pt x="0" y="5"/>
                      <a:pt x="0" y="5"/>
                      <a:pt x="0" y="5"/>
                    </a:cubicBezTo>
                    <a:cubicBezTo>
                      <a:pt x="0" y="5"/>
                      <a:pt x="1" y="5"/>
                      <a:pt x="2" y="5"/>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1" name="Freeform 378"/>
              <p:cNvSpPr/>
              <p:nvPr/>
            </p:nvSpPr>
            <p:spPr bwMode="auto">
              <a:xfrm>
                <a:off x="6003" y="3909"/>
                <a:ext cx="37" cy="23"/>
              </a:xfrm>
              <a:custGeom>
                <a:avLst/>
                <a:gdLst>
                  <a:gd name="T0" fmla="*/ 37 w 37"/>
                  <a:gd name="T1" fmla="*/ 22 h 23"/>
                  <a:gd name="T2" fmla="*/ 0 w 37"/>
                  <a:gd name="T3" fmla="*/ 1 h 23"/>
                  <a:gd name="T4" fmla="*/ 0 w 37"/>
                  <a:gd name="T5" fmla="*/ 0 h 23"/>
                  <a:gd name="T6" fmla="*/ 0 w 37"/>
                  <a:gd name="T7" fmla="*/ 1 h 23"/>
                  <a:gd name="T8" fmla="*/ 0 w 37"/>
                  <a:gd name="T9" fmla="*/ 2 h 23"/>
                  <a:gd name="T10" fmla="*/ 37 w 37"/>
                  <a:gd name="T11" fmla="*/ 23 h 23"/>
                  <a:gd name="T12" fmla="*/ 37 w 37"/>
                  <a:gd name="T13" fmla="*/ 22 h 23"/>
                </a:gdLst>
                <a:ahLst/>
                <a:cxnLst>
                  <a:cxn ang="0">
                    <a:pos x="T0" y="T1"/>
                  </a:cxn>
                  <a:cxn ang="0">
                    <a:pos x="T2" y="T3"/>
                  </a:cxn>
                  <a:cxn ang="0">
                    <a:pos x="T4" y="T5"/>
                  </a:cxn>
                  <a:cxn ang="0">
                    <a:pos x="T6" y="T7"/>
                  </a:cxn>
                  <a:cxn ang="0">
                    <a:pos x="T8" y="T9"/>
                  </a:cxn>
                  <a:cxn ang="0">
                    <a:pos x="T10" y="T11"/>
                  </a:cxn>
                  <a:cxn ang="0">
                    <a:pos x="T12" y="T13"/>
                  </a:cxn>
                </a:cxnLst>
                <a:rect l="0" t="0" r="r" b="b"/>
                <a:pathLst>
                  <a:path w="37" h="23">
                    <a:moveTo>
                      <a:pt x="37" y="22"/>
                    </a:moveTo>
                    <a:cubicBezTo>
                      <a:pt x="0" y="1"/>
                      <a:pt x="0" y="1"/>
                      <a:pt x="0" y="1"/>
                    </a:cubicBezTo>
                    <a:cubicBezTo>
                      <a:pt x="0" y="0"/>
                      <a:pt x="0" y="0"/>
                      <a:pt x="0" y="0"/>
                    </a:cubicBezTo>
                    <a:cubicBezTo>
                      <a:pt x="0" y="1"/>
                      <a:pt x="0" y="1"/>
                      <a:pt x="0" y="1"/>
                    </a:cubicBezTo>
                    <a:cubicBezTo>
                      <a:pt x="0" y="1"/>
                      <a:pt x="0" y="1"/>
                      <a:pt x="0" y="2"/>
                    </a:cubicBezTo>
                    <a:cubicBezTo>
                      <a:pt x="37" y="23"/>
                      <a:pt x="37" y="23"/>
                      <a:pt x="37" y="23"/>
                    </a:cubicBezTo>
                    <a:lnTo>
                      <a:pt x="37" y="2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2" name="Freeform 379"/>
              <p:cNvSpPr/>
              <p:nvPr/>
            </p:nvSpPr>
            <p:spPr bwMode="auto">
              <a:xfrm>
                <a:off x="6043" y="3933"/>
                <a:ext cx="5" cy="4"/>
              </a:xfrm>
              <a:custGeom>
                <a:avLst/>
                <a:gdLst>
                  <a:gd name="T0" fmla="*/ 5 w 5"/>
                  <a:gd name="T1" fmla="*/ 3 h 4"/>
                  <a:gd name="T2" fmla="*/ 0 w 5"/>
                  <a:gd name="T3" fmla="*/ 0 h 4"/>
                  <a:gd name="T4" fmla="*/ 0 w 5"/>
                  <a:gd name="T5" fmla="*/ 0 h 4"/>
                  <a:gd name="T6" fmla="*/ 0 w 5"/>
                  <a:gd name="T7" fmla="*/ 0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0"/>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3" name="Freeform 380"/>
              <p:cNvSpPr/>
              <p:nvPr/>
            </p:nvSpPr>
            <p:spPr bwMode="auto">
              <a:xfrm>
                <a:off x="6048" y="3933"/>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7" y="0"/>
                    </a:moveTo>
                    <a:cubicBezTo>
                      <a:pt x="6" y="0"/>
                      <a:pt x="6" y="0"/>
                      <a:pt x="6" y="0"/>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7" y="0"/>
                      <a:pt x="7" y="0"/>
                      <a:pt x="7"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4" name="Freeform 381"/>
              <p:cNvSpPr/>
              <p:nvPr/>
            </p:nvSpPr>
            <p:spPr bwMode="auto">
              <a:xfrm>
                <a:off x="6040" y="3928"/>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5" name="Freeform 382"/>
              <p:cNvSpPr/>
              <p:nvPr/>
            </p:nvSpPr>
            <p:spPr bwMode="auto">
              <a:xfrm>
                <a:off x="6051" y="3937"/>
                <a:ext cx="5" cy="3"/>
              </a:xfrm>
              <a:custGeom>
                <a:avLst/>
                <a:gdLst>
                  <a:gd name="T0" fmla="*/ 5 w 5"/>
                  <a:gd name="T1" fmla="*/ 2 h 3"/>
                  <a:gd name="T2" fmla="*/ 1 w 5"/>
                  <a:gd name="T3" fmla="*/ 1 h 3"/>
                  <a:gd name="T4" fmla="*/ 0 w 5"/>
                  <a:gd name="T5" fmla="*/ 0 h 3"/>
                  <a:gd name="T6" fmla="*/ 0 w 5"/>
                  <a:gd name="T7" fmla="*/ 1 h 3"/>
                  <a:gd name="T8" fmla="*/ 1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1" y="1"/>
                    </a:lnTo>
                    <a:lnTo>
                      <a:pt x="0" y="0"/>
                    </a:lnTo>
                    <a:lnTo>
                      <a:pt x="0" y="1"/>
                    </a:lnTo>
                    <a:lnTo>
                      <a:pt x="1"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6" name="Freeform 383"/>
              <p:cNvSpPr/>
              <p:nvPr/>
            </p:nvSpPr>
            <p:spPr bwMode="auto">
              <a:xfrm>
                <a:off x="6056" y="3937"/>
                <a:ext cx="7" cy="4"/>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7" name="Freeform 384"/>
              <p:cNvSpPr/>
              <p:nvPr/>
            </p:nvSpPr>
            <p:spPr bwMode="auto">
              <a:xfrm>
                <a:off x="5978" y="3891"/>
                <a:ext cx="19" cy="11"/>
              </a:xfrm>
              <a:custGeom>
                <a:avLst/>
                <a:gdLst>
                  <a:gd name="T0" fmla="*/ 19 w 19"/>
                  <a:gd name="T1" fmla="*/ 7 h 11"/>
                  <a:gd name="T2" fmla="*/ 19 w 19"/>
                  <a:gd name="T3" fmla="*/ 8 h 11"/>
                  <a:gd name="T4" fmla="*/ 14 w 19"/>
                  <a:gd name="T5" fmla="*/ 11 h 11"/>
                  <a:gd name="T6" fmla="*/ 13 w 19"/>
                  <a:gd name="T7" fmla="*/ 11 h 11"/>
                  <a:gd name="T8" fmla="*/ 0 w 19"/>
                  <a:gd name="T9" fmla="*/ 4 h 11"/>
                  <a:gd name="T10" fmla="*/ 0 w 19"/>
                  <a:gd name="T11" fmla="*/ 3 h 11"/>
                  <a:gd name="T12" fmla="*/ 5 w 19"/>
                  <a:gd name="T13" fmla="*/ 0 h 11"/>
                  <a:gd name="T14" fmla="*/ 6 w 19"/>
                  <a:gd name="T15" fmla="*/ 0 h 11"/>
                  <a:gd name="T16" fmla="*/ 19 w 19"/>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9" y="7"/>
                    </a:moveTo>
                    <a:cubicBezTo>
                      <a:pt x="19" y="8"/>
                      <a:pt x="19" y="8"/>
                      <a:pt x="19" y="8"/>
                    </a:cubicBezTo>
                    <a:cubicBezTo>
                      <a:pt x="14" y="11"/>
                      <a:pt x="14" y="11"/>
                      <a:pt x="14" y="11"/>
                    </a:cubicBezTo>
                    <a:cubicBezTo>
                      <a:pt x="14" y="11"/>
                      <a:pt x="13" y="11"/>
                      <a:pt x="13" y="11"/>
                    </a:cubicBezTo>
                    <a:cubicBezTo>
                      <a:pt x="0" y="4"/>
                      <a:pt x="0" y="4"/>
                      <a:pt x="0" y="4"/>
                    </a:cubicBezTo>
                    <a:cubicBezTo>
                      <a:pt x="0" y="3"/>
                      <a:pt x="0" y="3"/>
                      <a:pt x="0" y="3"/>
                    </a:cubicBezTo>
                    <a:cubicBezTo>
                      <a:pt x="5" y="0"/>
                      <a:pt x="5" y="0"/>
                      <a:pt x="5" y="0"/>
                    </a:cubicBezTo>
                    <a:cubicBezTo>
                      <a:pt x="5" y="0"/>
                      <a:pt x="6" y="0"/>
                      <a:pt x="6" y="0"/>
                    </a:cubicBezTo>
                    <a:lnTo>
                      <a:pt x="19" y="7"/>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8" name="Freeform 385"/>
              <p:cNvSpPr/>
              <p:nvPr/>
            </p:nvSpPr>
            <p:spPr bwMode="auto">
              <a:xfrm>
                <a:off x="5978" y="3894"/>
                <a:ext cx="13" cy="9"/>
              </a:xfrm>
              <a:custGeom>
                <a:avLst/>
                <a:gdLst>
                  <a:gd name="T0" fmla="*/ 13 w 13"/>
                  <a:gd name="T1" fmla="*/ 8 h 9"/>
                  <a:gd name="T2" fmla="*/ 0 w 13"/>
                  <a:gd name="T3" fmla="*/ 1 h 9"/>
                  <a:gd name="T4" fmla="*/ 0 w 13"/>
                  <a:gd name="T5" fmla="*/ 0 h 9"/>
                  <a:gd name="T6" fmla="*/ 0 w 13"/>
                  <a:gd name="T7" fmla="*/ 1 h 9"/>
                  <a:gd name="T8" fmla="*/ 0 w 13"/>
                  <a:gd name="T9" fmla="*/ 2 h 9"/>
                  <a:gd name="T10" fmla="*/ 13 w 13"/>
                  <a:gd name="T11" fmla="*/ 9 h 9"/>
                  <a:gd name="T12" fmla="*/ 13 w 13"/>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13" y="8"/>
                    </a:moveTo>
                    <a:lnTo>
                      <a:pt x="0" y="1"/>
                    </a:lnTo>
                    <a:lnTo>
                      <a:pt x="0" y="0"/>
                    </a:lnTo>
                    <a:lnTo>
                      <a:pt x="0" y="1"/>
                    </a:lnTo>
                    <a:lnTo>
                      <a:pt x="0" y="2"/>
                    </a:lnTo>
                    <a:lnTo>
                      <a:pt x="13" y="9"/>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9" name="Freeform 386"/>
              <p:cNvSpPr/>
              <p:nvPr/>
            </p:nvSpPr>
            <p:spPr bwMode="auto">
              <a:xfrm>
                <a:off x="5991" y="3899"/>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0" name="Freeform 387"/>
              <p:cNvSpPr/>
              <p:nvPr/>
            </p:nvSpPr>
            <p:spPr bwMode="auto">
              <a:xfrm>
                <a:off x="6035" y="3937"/>
                <a:ext cx="5" cy="3"/>
              </a:xfrm>
              <a:custGeom>
                <a:avLst/>
                <a:gdLst>
                  <a:gd name="T0" fmla="*/ 5 w 5"/>
                  <a:gd name="T1" fmla="*/ 2 h 3"/>
                  <a:gd name="T2" fmla="*/ 0 w 5"/>
                  <a:gd name="T3" fmla="*/ 1 h 3"/>
                  <a:gd name="T4" fmla="*/ 0 w 5"/>
                  <a:gd name="T5" fmla="*/ 0 h 3"/>
                  <a:gd name="T6" fmla="*/ 0 w 5"/>
                  <a:gd name="T7" fmla="*/ 1 h 3"/>
                  <a:gd name="T8" fmla="*/ 0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0" y="1"/>
                    </a:lnTo>
                    <a:lnTo>
                      <a:pt x="0" y="0"/>
                    </a:lnTo>
                    <a:lnTo>
                      <a:pt x="0" y="1"/>
                    </a:lnTo>
                    <a:lnTo>
                      <a:pt x="0"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1" name="Freeform 388"/>
              <p:cNvSpPr/>
              <p:nvPr/>
            </p:nvSpPr>
            <p:spPr bwMode="auto">
              <a:xfrm>
                <a:off x="6040" y="3937"/>
                <a:ext cx="6" cy="3"/>
              </a:xfrm>
              <a:custGeom>
                <a:avLst/>
                <a:gdLst>
                  <a:gd name="T0" fmla="*/ 6 w 6"/>
                  <a:gd name="T1" fmla="*/ 0 h 4"/>
                  <a:gd name="T2" fmla="*/ 6 w 6"/>
                  <a:gd name="T3" fmla="*/ 1 h 4"/>
                  <a:gd name="T4" fmla="*/ 2 w 6"/>
                  <a:gd name="T5" fmla="*/ 3 h 4"/>
                  <a:gd name="T6" fmla="*/ 0 w 6"/>
                  <a:gd name="T7" fmla="*/ 3 h 4"/>
                  <a:gd name="T8" fmla="*/ 0 w 6"/>
                  <a:gd name="T9" fmla="*/ 4 h 4"/>
                  <a:gd name="T10" fmla="*/ 2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1"/>
                      <a:pt x="6" y="1"/>
                      <a:pt x="6" y="1"/>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2" name="Freeform 389"/>
              <p:cNvSpPr/>
              <p:nvPr/>
            </p:nvSpPr>
            <p:spPr bwMode="auto">
              <a:xfrm>
                <a:off x="5955" y="3908"/>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3" name="Freeform 390"/>
              <p:cNvSpPr/>
              <p:nvPr/>
            </p:nvSpPr>
            <p:spPr bwMode="auto">
              <a:xfrm>
                <a:off x="5960" y="3908"/>
                <a:ext cx="6" cy="5"/>
              </a:xfrm>
              <a:custGeom>
                <a:avLst/>
                <a:gdLst>
                  <a:gd name="T0" fmla="*/ 6 w 6"/>
                  <a:gd name="T1" fmla="*/ 0 h 5"/>
                  <a:gd name="T2" fmla="*/ 6 w 6"/>
                  <a:gd name="T3" fmla="*/ 1 h 5"/>
                  <a:gd name="T4" fmla="*/ 1 w 6"/>
                  <a:gd name="T5" fmla="*/ 3 h 5"/>
                  <a:gd name="T6" fmla="*/ 0 w 6"/>
                  <a:gd name="T7" fmla="*/ 3 h 5"/>
                  <a:gd name="T8" fmla="*/ 0 w 6"/>
                  <a:gd name="T9" fmla="*/ 4 h 5"/>
                  <a:gd name="T10" fmla="*/ 1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1" y="3"/>
                      <a:pt x="1" y="3"/>
                      <a:pt x="1" y="3"/>
                    </a:cubicBezTo>
                    <a:cubicBezTo>
                      <a:pt x="1" y="4"/>
                      <a:pt x="0" y="4"/>
                      <a:pt x="0" y="3"/>
                    </a:cubicBezTo>
                    <a:cubicBezTo>
                      <a:pt x="0" y="4"/>
                      <a:pt x="0" y="4"/>
                      <a:pt x="0" y="4"/>
                    </a:cubicBezTo>
                    <a:cubicBezTo>
                      <a:pt x="0" y="5"/>
                      <a:pt x="1" y="5"/>
                      <a:pt x="1"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4" name="Freeform 391"/>
              <p:cNvSpPr/>
              <p:nvPr/>
            </p:nvSpPr>
            <p:spPr bwMode="auto">
              <a:xfrm>
                <a:off x="5963" y="3913"/>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5" name="Freeform 392"/>
              <p:cNvSpPr/>
              <p:nvPr/>
            </p:nvSpPr>
            <p:spPr bwMode="auto">
              <a:xfrm>
                <a:off x="5968" y="3913"/>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6" name="Freeform 393"/>
              <p:cNvSpPr/>
              <p:nvPr/>
            </p:nvSpPr>
            <p:spPr bwMode="auto">
              <a:xfrm>
                <a:off x="5971" y="3918"/>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7" name="Freeform 394"/>
              <p:cNvSpPr/>
              <p:nvPr/>
            </p:nvSpPr>
            <p:spPr bwMode="auto">
              <a:xfrm>
                <a:off x="5976" y="3918"/>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8" name="Freeform 395"/>
              <p:cNvSpPr/>
              <p:nvPr/>
            </p:nvSpPr>
            <p:spPr bwMode="auto">
              <a:xfrm>
                <a:off x="6026" y="3940"/>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9" name="Freeform 396"/>
              <p:cNvSpPr/>
              <p:nvPr/>
            </p:nvSpPr>
            <p:spPr bwMode="auto">
              <a:xfrm>
                <a:off x="6032" y="3941"/>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0" name="Freeform 397"/>
              <p:cNvSpPr/>
              <p:nvPr/>
            </p:nvSpPr>
            <p:spPr bwMode="auto">
              <a:xfrm>
                <a:off x="6036" y="3945"/>
                <a:ext cx="4" cy="4"/>
              </a:xfrm>
              <a:custGeom>
                <a:avLst/>
                <a:gdLst>
                  <a:gd name="T0" fmla="*/ 4 w 4"/>
                  <a:gd name="T1" fmla="*/ 3 h 4"/>
                  <a:gd name="T2" fmla="*/ 0 w 4"/>
                  <a:gd name="T3" fmla="*/ 1 h 4"/>
                  <a:gd name="T4" fmla="*/ 0 w 4"/>
                  <a:gd name="T5" fmla="*/ 0 h 4"/>
                  <a:gd name="T6" fmla="*/ 0 w 4"/>
                  <a:gd name="T7" fmla="*/ 1 h 4"/>
                  <a:gd name="T8" fmla="*/ 0 w 4"/>
                  <a:gd name="T9" fmla="*/ 2 h 4"/>
                  <a:gd name="T10" fmla="*/ 4 w 4"/>
                  <a:gd name="T11" fmla="*/ 4 h 4"/>
                  <a:gd name="T12" fmla="*/ 4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3"/>
                    </a:moveTo>
                    <a:lnTo>
                      <a:pt x="0" y="1"/>
                    </a:lnTo>
                    <a:lnTo>
                      <a:pt x="0" y="0"/>
                    </a:lnTo>
                    <a:lnTo>
                      <a:pt x="0" y="1"/>
                    </a:lnTo>
                    <a:lnTo>
                      <a:pt x="0" y="2"/>
                    </a:lnTo>
                    <a:lnTo>
                      <a:pt x="4" y="4"/>
                    </a:lnTo>
                    <a:lnTo>
                      <a:pt x="4"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1" name="Freeform 398"/>
              <p:cNvSpPr/>
              <p:nvPr/>
            </p:nvSpPr>
            <p:spPr bwMode="auto">
              <a:xfrm>
                <a:off x="6040" y="3945"/>
                <a:ext cx="7" cy="5"/>
              </a:xfrm>
              <a:custGeom>
                <a:avLst/>
                <a:gdLst>
                  <a:gd name="T0" fmla="*/ 7 w 7"/>
                  <a:gd name="T1" fmla="*/ 0 h 5"/>
                  <a:gd name="T2" fmla="*/ 7 w 7"/>
                  <a:gd name="T3" fmla="*/ 1 h 5"/>
                  <a:gd name="T4" fmla="*/ 2 w 7"/>
                  <a:gd name="T5" fmla="*/ 3 h 5"/>
                  <a:gd name="T6" fmla="*/ 0 w 7"/>
                  <a:gd name="T7" fmla="*/ 3 h 5"/>
                  <a:gd name="T8" fmla="*/ 0 w 7"/>
                  <a:gd name="T9" fmla="*/ 4 h 5"/>
                  <a:gd name="T10" fmla="*/ 2 w 7"/>
                  <a:gd name="T11" fmla="*/ 4 h 5"/>
                  <a:gd name="T12" fmla="*/ 7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7" y="1"/>
                      <a:pt x="7" y="1"/>
                      <a:pt x="7" y="1"/>
                    </a:cubicBezTo>
                    <a:cubicBezTo>
                      <a:pt x="2" y="3"/>
                      <a:pt x="2" y="3"/>
                      <a:pt x="2" y="3"/>
                    </a:cubicBezTo>
                    <a:cubicBezTo>
                      <a:pt x="2" y="4"/>
                      <a:pt x="1" y="4"/>
                      <a:pt x="0" y="3"/>
                    </a:cubicBezTo>
                    <a:cubicBezTo>
                      <a:pt x="0" y="4"/>
                      <a:pt x="0" y="4"/>
                      <a:pt x="0" y="4"/>
                    </a:cubicBezTo>
                    <a:cubicBezTo>
                      <a:pt x="1" y="5"/>
                      <a:pt x="2" y="5"/>
                      <a:pt x="2" y="4"/>
                    </a:cubicBezTo>
                    <a:cubicBezTo>
                      <a:pt x="7" y="2"/>
                      <a:pt x="7" y="2"/>
                      <a:pt x="7"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2" name="Freeform 399"/>
              <p:cNvSpPr/>
              <p:nvPr/>
            </p:nvSpPr>
            <p:spPr bwMode="auto">
              <a:xfrm>
                <a:off x="6043" y="3950"/>
                <a:ext cx="13" cy="8"/>
              </a:xfrm>
              <a:custGeom>
                <a:avLst/>
                <a:gdLst>
                  <a:gd name="T0" fmla="*/ 13 w 13"/>
                  <a:gd name="T1" fmla="*/ 8 h 8"/>
                  <a:gd name="T2" fmla="*/ 0 w 13"/>
                  <a:gd name="T3" fmla="*/ 0 h 8"/>
                  <a:gd name="T4" fmla="*/ 0 w 13"/>
                  <a:gd name="T5" fmla="*/ 0 h 8"/>
                  <a:gd name="T6" fmla="*/ 0 w 13"/>
                  <a:gd name="T7" fmla="*/ 1 h 8"/>
                  <a:gd name="T8" fmla="*/ 0 w 13"/>
                  <a:gd name="T9" fmla="*/ 1 h 8"/>
                  <a:gd name="T10" fmla="*/ 13 w 13"/>
                  <a:gd name="T11" fmla="*/ 8 h 8"/>
                  <a:gd name="T12" fmla="*/ 13 w 1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3" h="8">
                    <a:moveTo>
                      <a:pt x="13" y="8"/>
                    </a:moveTo>
                    <a:lnTo>
                      <a:pt x="0" y="0"/>
                    </a:lnTo>
                    <a:lnTo>
                      <a:pt x="0" y="0"/>
                    </a:lnTo>
                    <a:lnTo>
                      <a:pt x="0" y="1"/>
                    </a:lnTo>
                    <a:lnTo>
                      <a:pt x="0" y="1"/>
                    </a:lnTo>
                    <a:lnTo>
                      <a:pt x="13" y="8"/>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3" name="Freeform 400"/>
              <p:cNvSpPr/>
              <p:nvPr/>
            </p:nvSpPr>
            <p:spPr bwMode="auto">
              <a:xfrm>
                <a:off x="6056" y="3954"/>
                <a:ext cx="6" cy="5"/>
              </a:xfrm>
              <a:custGeom>
                <a:avLst/>
                <a:gdLst>
                  <a:gd name="T0" fmla="*/ 6 w 6"/>
                  <a:gd name="T1" fmla="*/ 0 h 5"/>
                  <a:gd name="T2" fmla="*/ 6 w 6"/>
                  <a:gd name="T3" fmla="*/ 1 h 5"/>
                  <a:gd name="T4" fmla="*/ 2 w 6"/>
                  <a:gd name="T5" fmla="*/ 4 h 5"/>
                  <a:gd name="T6" fmla="*/ 0 w 6"/>
                  <a:gd name="T7" fmla="*/ 4 h 5"/>
                  <a:gd name="T8" fmla="*/ 0 w 6"/>
                  <a:gd name="T9" fmla="*/ 4 h 5"/>
                  <a:gd name="T10" fmla="*/ 2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2" y="4"/>
                      <a:pt x="2" y="4"/>
                      <a:pt x="2" y="4"/>
                    </a:cubicBezTo>
                    <a:cubicBezTo>
                      <a:pt x="1" y="4"/>
                      <a:pt x="0" y="4"/>
                      <a:pt x="0" y="4"/>
                    </a:cubicBezTo>
                    <a:cubicBezTo>
                      <a:pt x="0" y="4"/>
                      <a:pt x="0" y="4"/>
                      <a:pt x="0" y="4"/>
                    </a:cubicBezTo>
                    <a:cubicBezTo>
                      <a:pt x="0" y="5"/>
                      <a:pt x="1" y="5"/>
                      <a:pt x="2"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4" name="Freeform 401"/>
              <p:cNvSpPr/>
              <p:nvPr/>
            </p:nvSpPr>
            <p:spPr bwMode="auto">
              <a:xfrm>
                <a:off x="6019" y="3945"/>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5" name="Freeform 402"/>
              <p:cNvSpPr/>
              <p:nvPr/>
            </p:nvSpPr>
            <p:spPr bwMode="auto">
              <a:xfrm>
                <a:off x="6024" y="3945"/>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6" name="Freeform 403"/>
              <p:cNvSpPr/>
              <p:nvPr/>
            </p:nvSpPr>
            <p:spPr bwMode="auto">
              <a:xfrm>
                <a:off x="6027" y="3949"/>
                <a:ext cx="5" cy="5"/>
              </a:xfrm>
              <a:custGeom>
                <a:avLst/>
                <a:gdLst>
                  <a:gd name="T0" fmla="*/ 5 w 5"/>
                  <a:gd name="T1" fmla="*/ 4 h 5"/>
                  <a:gd name="T2" fmla="*/ 0 w 5"/>
                  <a:gd name="T3" fmla="*/ 1 h 5"/>
                  <a:gd name="T4" fmla="*/ 0 w 5"/>
                  <a:gd name="T5" fmla="*/ 0 h 5"/>
                  <a:gd name="T6" fmla="*/ 0 w 5"/>
                  <a:gd name="T7" fmla="*/ 1 h 5"/>
                  <a:gd name="T8" fmla="*/ 0 w 5"/>
                  <a:gd name="T9" fmla="*/ 2 h 5"/>
                  <a:gd name="T10" fmla="*/ 5 w 5"/>
                  <a:gd name="T11" fmla="*/ 5 h 5"/>
                  <a:gd name="T12" fmla="*/ 5 w 5"/>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4"/>
                    </a:moveTo>
                    <a:lnTo>
                      <a:pt x="0" y="1"/>
                    </a:lnTo>
                    <a:lnTo>
                      <a:pt x="0" y="0"/>
                    </a:lnTo>
                    <a:lnTo>
                      <a:pt x="0" y="1"/>
                    </a:lnTo>
                    <a:lnTo>
                      <a:pt x="0" y="2"/>
                    </a:lnTo>
                    <a:lnTo>
                      <a:pt x="5" y="5"/>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7" name="Freeform 404"/>
              <p:cNvSpPr/>
              <p:nvPr/>
            </p:nvSpPr>
            <p:spPr bwMode="auto">
              <a:xfrm>
                <a:off x="6032" y="3950"/>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8" name="Freeform 405"/>
              <p:cNvSpPr/>
              <p:nvPr/>
            </p:nvSpPr>
            <p:spPr bwMode="auto">
              <a:xfrm>
                <a:off x="6035" y="3954"/>
                <a:ext cx="13" cy="9"/>
              </a:xfrm>
              <a:custGeom>
                <a:avLst/>
                <a:gdLst>
                  <a:gd name="T0" fmla="*/ 13 w 13"/>
                  <a:gd name="T1" fmla="*/ 8 h 9"/>
                  <a:gd name="T2" fmla="*/ 0 w 13"/>
                  <a:gd name="T3" fmla="*/ 1 h 9"/>
                  <a:gd name="T4" fmla="*/ 0 w 13"/>
                  <a:gd name="T5" fmla="*/ 0 h 9"/>
                  <a:gd name="T6" fmla="*/ 0 w 13"/>
                  <a:gd name="T7" fmla="*/ 1 h 9"/>
                  <a:gd name="T8" fmla="*/ 0 w 13"/>
                  <a:gd name="T9" fmla="*/ 2 h 9"/>
                  <a:gd name="T10" fmla="*/ 13 w 13"/>
                  <a:gd name="T11" fmla="*/ 9 h 9"/>
                  <a:gd name="T12" fmla="*/ 13 w 13"/>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13" y="8"/>
                    </a:moveTo>
                    <a:lnTo>
                      <a:pt x="0" y="1"/>
                    </a:lnTo>
                    <a:lnTo>
                      <a:pt x="0" y="0"/>
                    </a:lnTo>
                    <a:lnTo>
                      <a:pt x="0" y="1"/>
                    </a:lnTo>
                    <a:lnTo>
                      <a:pt x="0" y="2"/>
                    </a:lnTo>
                    <a:lnTo>
                      <a:pt x="13" y="9"/>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88" name="Group 607"/>
            <p:cNvGrpSpPr/>
            <p:nvPr/>
          </p:nvGrpSpPr>
          <p:grpSpPr bwMode="auto">
            <a:xfrm>
              <a:off x="6994525" y="1758950"/>
              <a:ext cx="4235450" cy="4800600"/>
              <a:chOff x="4254" y="1108"/>
              <a:chExt cx="2668" cy="3024"/>
            </a:xfrm>
          </p:grpSpPr>
          <p:sp>
            <p:nvSpPr>
              <p:cNvPr id="589" name="Freeform 407"/>
              <p:cNvSpPr/>
              <p:nvPr/>
            </p:nvSpPr>
            <p:spPr bwMode="auto">
              <a:xfrm>
                <a:off x="6048" y="3959"/>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0" name="Freeform 408"/>
              <p:cNvSpPr/>
              <p:nvPr/>
            </p:nvSpPr>
            <p:spPr bwMode="auto">
              <a:xfrm>
                <a:off x="6011" y="3949"/>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1" name="Freeform 409"/>
              <p:cNvSpPr/>
              <p:nvPr/>
            </p:nvSpPr>
            <p:spPr bwMode="auto">
              <a:xfrm>
                <a:off x="6016" y="3949"/>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2" name="Freeform 410"/>
              <p:cNvSpPr/>
              <p:nvPr/>
            </p:nvSpPr>
            <p:spPr bwMode="auto">
              <a:xfrm>
                <a:off x="6019" y="3954"/>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3" name="Freeform 411"/>
              <p:cNvSpPr/>
              <p:nvPr/>
            </p:nvSpPr>
            <p:spPr bwMode="auto">
              <a:xfrm>
                <a:off x="6024" y="3954"/>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4" name="Freeform 412"/>
              <p:cNvSpPr/>
              <p:nvPr/>
            </p:nvSpPr>
            <p:spPr bwMode="auto">
              <a:xfrm>
                <a:off x="6019" y="3951"/>
                <a:ext cx="12" cy="6"/>
              </a:xfrm>
              <a:custGeom>
                <a:avLst/>
                <a:gdLst>
                  <a:gd name="T0" fmla="*/ 11 w 12"/>
                  <a:gd name="T1" fmla="*/ 2 h 6"/>
                  <a:gd name="T2" fmla="*/ 11 w 12"/>
                  <a:gd name="T3" fmla="*/ 3 h 6"/>
                  <a:gd name="T4" fmla="*/ 7 w 12"/>
                  <a:gd name="T5" fmla="*/ 6 h 6"/>
                  <a:gd name="T6" fmla="*/ 5 w 12"/>
                  <a:gd name="T7" fmla="*/ 6 h 6"/>
                  <a:gd name="T8" fmla="*/ 1 w 12"/>
                  <a:gd name="T9" fmla="*/ 3 h 6"/>
                  <a:gd name="T10" fmla="*/ 1 w 12"/>
                  <a:gd name="T11" fmla="*/ 2 h 6"/>
                  <a:gd name="T12" fmla="*/ 5 w 12"/>
                  <a:gd name="T13" fmla="*/ 0 h 6"/>
                  <a:gd name="T14" fmla="*/ 7 w 12"/>
                  <a:gd name="T15" fmla="*/ 0 h 6"/>
                  <a:gd name="T16" fmla="*/ 11 w 12"/>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2"/>
                    </a:moveTo>
                    <a:cubicBezTo>
                      <a:pt x="12" y="3"/>
                      <a:pt x="12" y="3"/>
                      <a:pt x="11" y="3"/>
                    </a:cubicBezTo>
                    <a:cubicBezTo>
                      <a:pt x="7" y="6"/>
                      <a:pt x="7" y="6"/>
                      <a:pt x="7" y="6"/>
                    </a:cubicBezTo>
                    <a:cubicBezTo>
                      <a:pt x="6" y="6"/>
                      <a:pt x="6" y="6"/>
                      <a:pt x="5" y="6"/>
                    </a:cubicBezTo>
                    <a:cubicBezTo>
                      <a:pt x="1" y="3"/>
                      <a:pt x="1" y="3"/>
                      <a:pt x="1" y="3"/>
                    </a:cubicBezTo>
                    <a:cubicBezTo>
                      <a:pt x="0" y="3"/>
                      <a:pt x="0" y="3"/>
                      <a:pt x="1" y="2"/>
                    </a:cubicBezTo>
                    <a:cubicBezTo>
                      <a:pt x="5" y="0"/>
                      <a:pt x="5" y="0"/>
                      <a:pt x="5" y="0"/>
                    </a:cubicBezTo>
                    <a:cubicBezTo>
                      <a:pt x="6" y="0"/>
                      <a:pt x="6" y="0"/>
                      <a:pt x="7" y="0"/>
                    </a:cubicBezTo>
                    <a:lnTo>
                      <a:pt x="11" y="2"/>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5" name="Freeform 413"/>
              <p:cNvSpPr/>
              <p:nvPr/>
            </p:nvSpPr>
            <p:spPr bwMode="auto">
              <a:xfrm>
                <a:off x="6027" y="3959"/>
                <a:ext cx="13" cy="8"/>
              </a:xfrm>
              <a:custGeom>
                <a:avLst/>
                <a:gdLst>
                  <a:gd name="T0" fmla="*/ 13 w 13"/>
                  <a:gd name="T1" fmla="*/ 7 h 8"/>
                  <a:gd name="T2" fmla="*/ 1 w 13"/>
                  <a:gd name="T3" fmla="*/ 0 h 8"/>
                  <a:gd name="T4" fmla="*/ 0 w 13"/>
                  <a:gd name="T5" fmla="*/ 0 h 8"/>
                  <a:gd name="T6" fmla="*/ 0 w 13"/>
                  <a:gd name="T7" fmla="*/ 0 h 8"/>
                  <a:gd name="T8" fmla="*/ 1 w 13"/>
                  <a:gd name="T9" fmla="*/ 1 h 8"/>
                  <a:gd name="T10" fmla="*/ 13 w 13"/>
                  <a:gd name="T11" fmla="*/ 8 h 8"/>
                  <a:gd name="T12" fmla="*/ 13 w 13"/>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3" h="8">
                    <a:moveTo>
                      <a:pt x="13" y="7"/>
                    </a:moveTo>
                    <a:lnTo>
                      <a:pt x="1" y="0"/>
                    </a:lnTo>
                    <a:lnTo>
                      <a:pt x="0" y="0"/>
                    </a:lnTo>
                    <a:lnTo>
                      <a:pt x="0" y="0"/>
                    </a:lnTo>
                    <a:lnTo>
                      <a:pt x="1" y="1"/>
                    </a:lnTo>
                    <a:lnTo>
                      <a:pt x="13" y="8"/>
                    </a:lnTo>
                    <a:lnTo>
                      <a:pt x="13" y="7"/>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6" name="Freeform 414"/>
              <p:cNvSpPr/>
              <p:nvPr/>
            </p:nvSpPr>
            <p:spPr bwMode="auto">
              <a:xfrm>
                <a:off x="6040" y="3963"/>
                <a:ext cx="7" cy="4"/>
              </a:xfrm>
              <a:custGeom>
                <a:avLst/>
                <a:gdLst>
                  <a:gd name="T0" fmla="*/ 7 w 7"/>
                  <a:gd name="T1" fmla="*/ 0 h 4"/>
                  <a:gd name="T2" fmla="*/ 6 w 7"/>
                  <a:gd name="T3" fmla="*/ 1 h 4"/>
                  <a:gd name="T4" fmla="*/ 2 w 7"/>
                  <a:gd name="T5" fmla="*/ 3 h 4"/>
                  <a:gd name="T6" fmla="*/ 0 w 7"/>
                  <a:gd name="T7" fmla="*/ 3 h 4"/>
                  <a:gd name="T8" fmla="*/ 0 w 7"/>
                  <a:gd name="T9" fmla="*/ 4 h 4"/>
                  <a:gd name="T10" fmla="*/ 2 w 7"/>
                  <a:gd name="T11" fmla="*/ 4 h 4"/>
                  <a:gd name="T12" fmla="*/ 6 w 7"/>
                  <a:gd name="T13" fmla="*/ 2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1"/>
                      <a:pt x="6" y="1"/>
                      <a:pt x="6" y="1"/>
                    </a:cubicBezTo>
                    <a:cubicBezTo>
                      <a:pt x="2" y="3"/>
                      <a:pt x="2" y="3"/>
                      <a:pt x="2" y="3"/>
                    </a:cubicBezTo>
                    <a:cubicBezTo>
                      <a:pt x="1" y="4"/>
                      <a:pt x="1" y="4"/>
                      <a:pt x="0" y="3"/>
                    </a:cubicBezTo>
                    <a:cubicBezTo>
                      <a:pt x="0" y="4"/>
                      <a:pt x="0" y="4"/>
                      <a:pt x="0" y="4"/>
                    </a:cubicBezTo>
                    <a:cubicBezTo>
                      <a:pt x="1" y="4"/>
                      <a:pt x="1" y="4"/>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7" name="Freeform 415"/>
              <p:cNvSpPr/>
              <p:nvPr/>
            </p:nvSpPr>
            <p:spPr bwMode="auto">
              <a:xfrm>
                <a:off x="6043" y="3938"/>
                <a:ext cx="28" cy="15"/>
              </a:xfrm>
              <a:custGeom>
                <a:avLst/>
                <a:gdLst>
                  <a:gd name="T0" fmla="*/ 27 w 28"/>
                  <a:gd name="T1" fmla="*/ 12 h 16"/>
                  <a:gd name="T2" fmla="*/ 27 w 28"/>
                  <a:gd name="T3" fmla="*/ 13 h 16"/>
                  <a:gd name="T4" fmla="*/ 23 w 28"/>
                  <a:gd name="T5" fmla="*/ 16 h 16"/>
                  <a:gd name="T6" fmla="*/ 21 w 28"/>
                  <a:gd name="T7" fmla="*/ 16 h 16"/>
                  <a:gd name="T8" fmla="*/ 1 w 28"/>
                  <a:gd name="T9" fmla="*/ 4 h 16"/>
                  <a:gd name="T10" fmla="*/ 1 w 28"/>
                  <a:gd name="T11" fmla="*/ 3 h 16"/>
                  <a:gd name="T12" fmla="*/ 5 w 28"/>
                  <a:gd name="T13" fmla="*/ 1 h 16"/>
                  <a:gd name="T14" fmla="*/ 7 w 28"/>
                  <a:gd name="T15" fmla="*/ 1 h 16"/>
                  <a:gd name="T16" fmla="*/ 27 w 28"/>
                  <a:gd name="T1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6">
                    <a:moveTo>
                      <a:pt x="27" y="12"/>
                    </a:moveTo>
                    <a:cubicBezTo>
                      <a:pt x="28" y="13"/>
                      <a:pt x="28" y="13"/>
                      <a:pt x="27" y="13"/>
                    </a:cubicBezTo>
                    <a:cubicBezTo>
                      <a:pt x="23" y="16"/>
                      <a:pt x="23" y="16"/>
                      <a:pt x="23" y="16"/>
                    </a:cubicBezTo>
                    <a:cubicBezTo>
                      <a:pt x="22" y="16"/>
                      <a:pt x="21" y="16"/>
                      <a:pt x="21" y="16"/>
                    </a:cubicBezTo>
                    <a:cubicBezTo>
                      <a:pt x="1" y="4"/>
                      <a:pt x="1" y="4"/>
                      <a:pt x="1" y="4"/>
                    </a:cubicBezTo>
                    <a:cubicBezTo>
                      <a:pt x="0" y="4"/>
                      <a:pt x="0" y="4"/>
                      <a:pt x="1" y="3"/>
                    </a:cubicBezTo>
                    <a:cubicBezTo>
                      <a:pt x="5" y="1"/>
                      <a:pt x="5" y="1"/>
                      <a:pt x="5" y="1"/>
                    </a:cubicBezTo>
                    <a:cubicBezTo>
                      <a:pt x="6" y="0"/>
                      <a:pt x="6" y="0"/>
                      <a:pt x="7" y="1"/>
                    </a:cubicBezTo>
                    <a:lnTo>
                      <a:pt x="27" y="12"/>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8" name="Freeform 416"/>
              <p:cNvSpPr/>
              <p:nvPr/>
            </p:nvSpPr>
            <p:spPr bwMode="auto">
              <a:xfrm>
                <a:off x="6043" y="3941"/>
                <a:ext cx="21" cy="13"/>
              </a:xfrm>
              <a:custGeom>
                <a:avLst/>
                <a:gdLst>
                  <a:gd name="T0" fmla="*/ 21 w 21"/>
                  <a:gd name="T1" fmla="*/ 12 h 13"/>
                  <a:gd name="T2" fmla="*/ 1 w 21"/>
                  <a:gd name="T3" fmla="*/ 0 h 13"/>
                  <a:gd name="T4" fmla="*/ 0 w 21"/>
                  <a:gd name="T5" fmla="*/ 0 h 13"/>
                  <a:gd name="T6" fmla="*/ 0 w 21"/>
                  <a:gd name="T7" fmla="*/ 1 h 13"/>
                  <a:gd name="T8" fmla="*/ 1 w 21"/>
                  <a:gd name="T9" fmla="*/ 1 h 13"/>
                  <a:gd name="T10" fmla="*/ 21 w 21"/>
                  <a:gd name="T11" fmla="*/ 13 h 13"/>
                  <a:gd name="T12" fmla="*/ 21 w 21"/>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21" h="13">
                    <a:moveTo>
                      <a:pt x="21" y="12"/>
                    </a:moveTo>
                    <a:lnTo>
                      <a:pt x="1" y="0"/>
                    </a:lnTo>
                    <a:lnTo>
                      <a:pt x="0" y="0"/>
                    </a:lnTo>
                    <a:lnTo>
                      <a:pt x="0" y="1"/>
                    </a:lnTo>
                    <a:lnTo>
                      <a:pt x="1" y="1"/>
                    </a:lnTo>
                    <a:lnTo>
                      <a:pt x="21" y="13"/>
                    </a:lnTo>
                    <a:lnTo>
                      <a:pt x="21" y="1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9" name="Freeform 417"/>
              <p:cNvSpPr/>
              <p:nvPr/>
            </p:nvSpPr>
            <p:spPr bwMode="auto">
              <a:xfrm>
                <a:off x="6064" y="3950"/>
                <a:ext cx="6" cy="4"/>
              </a:xfrm>
              <a:custGeom>
                <a:avLst/>
                <a:gdLst>
                  <a:gd name="T0" fmla="*/ 6 w 6"/>
                  <a:gd name="T1" fmla="*/ 0 h 4"/>
                  <a:gd name="T2" fmla="*/ 6 w 6"/>
                  <a:gd name="T3" fmla="*/ 0 h 4"/>
                  <a:gd name="T4" fmla="*/ 2 w 6"/>
                  <a:gd name="T5" fmla="*/ 3 h 4"/>
                  <a:gd name="T6" fmla="*/ 0 w 6"/>
                  <a:gd name="T7" fmla="*/ 3 h 4"/>
                  <a:gd name="T8" fmla="*/ 0 w 6"/>
                  <a:gd name="T9" fmla="*/ 4 h 4"/>
                  <a:gd name="T10" fmla="*/ 2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0" name="Freeform 418"/>
              <p:cNvSpPr/>
              <p:nvPr/>
            </p:nvSpPr>
            <p:spPr bwMode="auto">
              <a:xfrm>
                <a:off x="6054" y="3968"/>
                <a:ext cx="4" cy="4"/>
              </a:xfrm>
              <a:custGeom>
                <a:avLst/>
                <a:gdLst>
                  <a:gd name="T0" fmla="*/ 0 w 4"/>
                  <a:gd name="T1" fmla="*/ 4 h 4"/>
                  <a:gd name="T2" fmla="*/ 4 w 4"/>
                  <a:gd name="T3" fmla="*/ 1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1"/>
                    </a:lnTo>
                    <a:lnTo>
                      <a:pt x="4" y="0"/>
                    </a:lnTo>
                    <a:lnTo>
                      <a:pt x="0" y="2"/>
                    </a:lnTo>
                    <a:lnTo>
                      <a:pt x="0" y="4"/>
                    </a:lnTo>
                    <a:close/>
                  </a:path>
                </a:pathLst>
              </a:custGeom>
              <a:solidFill>
                <a:srgbClr val="1C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1" name="Freeform 419"/>
              <p:cNvSpPr/>
              <p:nvPr/>
            </p:nvSpPr>
            <p:spPr bwMode="auto">
              <a:xfrm>
                <a:off x="6061" y="3964"/>
                <a:ext cx="4" cy="4"/>
              </a:xfrm>
              <a:custGeom>
                <a:avLst/>
                <a:gdLst>
                  <a:gd name="T0" fmla="*/ 0 w 4"/>
                  <a:gd name="T1" fmla="*/ 4 h 4"/>
                  <a:gd name="T2" fmla="*/ 4 w 4"/>
                  <a:gd name="T3" fmla="*/ 1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1"/>
                    </a:lnTo>
                    <a:lnTo>
                      <a:pt x="4" y="0"/>
                    </a:lnTo>
                    <a:lnTo>
                      <a:pt x="0" y="2"/>
                    </a:lnTo>
                    <a:lnTo>
                      <a:pt x="0" y="4"/>
                    </a:lnTo>
                    <a:close/>
                  </a:path>
                </a:pathLst>
              </a:custGeom>
              <a:solidFill>
                <a:srgbClr val="1C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2" name="Freeform 420"/>
              <p:cNvSpPr/>
              <p:nvPr/>
            </p:nvSpPr>
            <p:spPr bwMode="auto">
              <a:xfrm>
                <a:off x="5994" y="3851"/>
                <a:ext cx="34" cy="72"/>
              </a:xfrm>
              <a:custGeom>
                <a:avLst/>
                <a:gdLst>
                  <a:gd name="T0" fmla="*/ 32 w 34"/>
                  <a:gd name="T1" fmla="*/ 55 h 72"/>
                  <a:gd name="T2" fmla="*/ 32 w 34"/>
                  <a:gd name="T3" fmla="*/ 12 h 72"/>
                  <a:gd name="T4" fmla="*/ 12 w 34"/>
                  <a:gd name="T5" fmla="*/ 3 h 72"/>
                  <a:gd name="T6" fmla="*/ 2 w 34"/>
                  <a:gd name="T7" fmla="*/ 13 h 72"/>
                  <a:gd name="T8" fmla="*/ 2 w 34"/>
                  <a:gd name="T9" fmla="*/ 36 h 72"/>
                  <a:gd name="T10" fmla="*/ 8 w 34"/>
                  <a:gd name="T11" fmla="*/ 72 h 72"/>
                  <a:gd name="T12" fmla="*/ 32 w 34"/>
                  <a:gd name="T13" fmla="*/ 55 h 72"/>
                </a:gdLst>
                <a:ahLst/>
                <a:cxnLst>
                  <a:cxn ang="0">
                    <a:pos x="T0" y="T1"/>
                  </a:cxn>
                  <a:cxn ang="0">
                    <a:pos x="T2" y="T3"/>
                  </a:cxn>
                  <a:cxn ang="0">
                    <a:pos x="T4" y="T5"/>
                  </a:cxn>
                  <a:cxn ang="0">
                    <a:pos x="T6" y="T7"/>
                  </a:cxn>
                  <a:cxn ang="0">
                    <a:pos x="T8" y="T9"/>
                  </a:cxn>
                  <a:cxn ang="0">
                    <a:pos x="T10" y="T11"/>
                  </a:cxn>
                  <a:cxn ang="0">
                    <a:pos x="T12" y="T13"/>
                  </a:cxn>
                </a:cxnLst>
                <a:rect l="0" t="0" r="r" b="b"/>
                <a:pathLst>
                  <a:path w="34" h="72">
                    <a:moveTo>
                      <a:pt x="32" y="55"/>
                    </a:moveTo>
                    <a:cubicBezTo>
                      <a:pt x="32" y="55"/>
                      <a:pt x="30" y="21"/>
                      <a:pt x="32" y="12"/>
                    </a:cubicBezTo>
                    <a:cubicBezTo>
                      <a:pt x="34" y="4"/>
                      <a:pt x="20" y="0"/>
                      <a:pt x="12" y="3"/>
                    </a:cubicBezTo>
                    <a:cubicBezTo>
                      <a:pt x="6" y="5"/>
                      <a:pt x="3" y="7"/>
                      <a:pt x="2" y="13"/>
                    </a:cubicBezTo>
                    <a:cubicBezTo>
                      <a:pt x="0" y="20"/>
                      <a:pt x="2" y="34"/>
                      <a:pt x="2" y="36"/>
                    </a:cubicBezTo>
                    <a:cubicBezTo>
                      <a:pt x="4" y="60"/>
                      <a:pt x="8" y="72"/>
                      <a:pt x="8" y="72"/>
                    </a:cubicBezTo>
                    <a:lnTo>
                      <a:pt x="32" y="55"/>
                    </a:lnTo>
                    <a:close/>
                  </a:path>
                </a:pathLst>
              </a:custGeom>
              <a:solidFill>
                <a:srgbClr val="1EC1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3" name="Freeform 421"/>
              <p:cNvSpPr/>
              <p:nvPr/>
            </p:nvSpPr>
            <p:spPr bwMode="auto">
              <a:xfrm>
                <a:off x="6003" y="3890"/>
                <a:ext cx="24" cy="29"/>
              </a:xfrm>
              <a:custGeom>
                <a:avLst/>
                <a:gdLst>
                  <a:gd name="T0" fmla="*/ 5 w 24"/>
                  <a:gd name="T1" fmla="*/ 13 h 29"/>
                  <a:gd name="T2" fmla="*/ 10 w 24"/>
                  <a:gd name="T3" fmla="*/ 16 h 29"/>
                  <a:gd name="T4" fmla="*/ 16 w 24"/>
                  <a:gd name="T5" fmla="*/ 21 h 29"/>
                  <a:gd name="T6" fmla="*/ 22 w 24"/>
                  <a:gd name="T7" fmla="*/ 23 h 29"/>
                  <a:gd name="T8" fmla="*/ 22 w 24"/>
                  <a:gd name="T9" fmla="*/ 14 h 29"/>
                  <a:gd name="T10" fmla="*/ 4 w 24"/>
                  <a:gd name="T11" fmla="*/ 2 h 29"/>
                  <a:gd name="T12" fmla="*/ 5 w 24"/>
                  <a:gd name="T13" fmla="*/ 13 h 29"/>
                </a:gdLst>
                <a:ahLst/>
                <a:cxnLst>
                  <a:cxn ang="0">
                    <a:pos x="T0" y="T1"/>
                  </a:cxn>
                  <a:cxn ang="0">
                    <a:pos x="T2" y="T3"/>
                  </a:cxn>
                  <a:cxn ang="0">
                    <a:pos x="T4" y="T5"/>
                  </a:cxn>
                  <a:cxn ang="0">
                    <a:pos x="T6" y="T7"/>
                  </a:cxn>
                  <a:cxn ang="0">
                    <a:pos x="T8" y="T9"/>
                  </a:cxn>
                  <a:cxn ang="0">
                    <a:pos x="T10" y="T11"/>
                  </a:cxn>
                  <a:cxn ang="0">
                    <a:pos x="T12" y="T13"/>
                  </a:cxn>
                </a:cxnLst>
                <a:rect l="0" t="0" r="r" b="b"/>
                <a:pathLst>
                  <a:path w="24" h="29">
                    <a:moveTo>
                      <a:pt x="5" y="13"/>
                    </a:moveTo>
                    <a:cubicBezTo>
                      <a:pt x="7" y="17"/>
                      <a:pt x="6" y="17"/>
                      <a:pt x="10" y="16"/>
                    </a:cubicBezTo>
                    <a:cubicBezTo>
                      <a:pt x="12" y="15"/>
                      <a:pt x="17" y="16"/>
                      <a:pt x="16" y="21"/>
                    </a:cubicBezTo>
                    <a:cubicBezTo>
                      <a:pt x="16" y="25"/>
                      <a:pt x="20" y="29"/>
                      <a:pt x="22" y="23"/>
                    </a:cubicBezTo>
                    <a:cubicBezTo>
                      <a:pt x="22" y="22"/>
                      <a:pt x="24" y="17"/>
                      <a:pt x="22" y="14"/>
                    </a:cubicBezTo>
                    <a:cubicBezTo>
                      <a:pt x="15" y="2"/>
                      <a:pt x="8" y="0"/>
                      <a:pt x="4" y="2"/>
                    </a:cubicBezTo>
                    <a:cubicBezTo>
                      <a:pt x="0" y="4"/>
                      <a:pt x="3" y="8"/>
                      <a:pt x="5" y="13"/>
                    </a:cubicBezTo>
                    <a:close/>
                  </a:path>
                </a:pathLst>
              </a:custGeom>
              <a:solidFill>
                <a:srgbClr val="F2CE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4" name="Freeform 422"/>
              <p:cNvSpPr/>
              <p:nvPr/>
            </p:nvSpPr>
            <p:spPr bwMode="auto">
              <a:xfrm>
                <a:off x="5993" y="3892"/>
                <a:ext cx="33" cy="41"/>
              </a:xfrm>
              <a:custGeom>
                <a:avLst/>
                <a:gdLst>
                  <a:gd name="T0" fmla="*/ 5 w 33"/>
                  <a:gd name="T1" fmla="*/ 4 h 41"/>
                  <a:gd name="T2" fmla="*/ 15 w 33"/>
                  <a:gd name="T3" fmla="*/ 0 h 41"/>
                  <a:gd name="T4" fmla="*/ 26 w 33"/>
                  <a:gd name="T5" fmla="*/ 6 h 41"/>
                  <a:gd name="T6" fmla="*/ 27 w 33"/>
                  <a:gd name="T7" fmla="*/ 8 h 41"/>
                  <a:gd name="T8" fmla="*/ 30 w 33"/>
                  <a:gd name="T9" fmla="*/ 23 h 41"/>
                  <a:gd name="T10" fmla="*/ 33 w 33"/>
                  <a:gd name="T11" fmla="*/ 39 h 41"/>
                  <a:gd name="T12" fmla="*/ 29 w 33"/>
                  <a:gd name="T13" fmla="*/ 39 h 41"/>
                  <a:gd name="T14" fmla="*/ 24 w 33"/>
                  <a:gd name="T15" fmla="*/ 30 h 41"/>
                  <a:gd name="T16" fmla="*/ 9 w 33"/>
                  <a:gd name="T17" fmla="*/ 29 h 41"/>
                  <a:gd name="T18" fmla="*/ 3 w 33"/>
                  <a:gd name="T19" fmla="*/ 15 h 41"/>
                  <a:gd name="T20" fmla="*/ 5 w 33"/>
                  <a:gd name="T21"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41">
                    <a:moveTo>
                      <a:pt x="5" y="4"/>
                    </a:moveTo>
                    <a:cubicBezTo>
                      <a:pt x="5" y="4"/>
                      <a:pt x="12" y="0"/>
                      <a:pt x="15" y="0"/>
                    </a:cubicBezTo>
                    <a:cubicBezTo>
                      <a:pt x="23" y="0"/>
                      <a:pt x="26" y="6"/>
                      <a:pt x="26" y="6"/>
                    </a:cubicBezTo>
                    <a:cubicBezTo>
                      <a:pt x="27" y="8"/>
                      <a:pt x="27" y="8"/>
                      <a:pt x="27" y="8"/>
                    </a:cubicBezTo>
                    <a:cubicBezTo>
                      <a:pt x="30" y="23"/>
                      <a:pt x="30" y="23"/>
                      <a:pt x="30" y="23"/>
                    </a:cubicBezTo>
                    <a:cubicBezTo>
                      <a:pt x="30" y="23"/>
                      <a:pt x="33" y="34"/>
                      <a:pt x="33" y="39"/>
                    </a:cubicBezTo>
                    <a:cubicBezTo>
                      <a:pt x="33" y="41"/>
                      <a:pt x="31" y="41"/>
                      <a:pt x="29" y="39"/>
                    </a:cubicBezTo>
                    <a:cubicBezTo>
                      <a:pt x="28" y="38"/>
                      <a:pt x="26" y="30"/>
                      <a:pt x="24" y="30"/>
                    </a:cubicBezTo>
                    <a:cubicBezTo>
                      <a:pt x="15" y="32"/>
                      <a:pt x="9" y="29"/>
                      <a:pt x="9" y="29"/>
                    </a:cubicBezTo>
                    <a:cubicBezTo>
                      <a:pt x="3" y="15"/>
                      <a:pt x="3" y="15"/>
                      <a:pt x="3" y="15"/>
                    </a:cubicBezTo>
                    <a:cubicBezTo>
                      <a:pt x="1" y="11"/>
                      <a:pt x="0" y="6"/>
                      <a:pt x="5" y="4"/>
                    </a:cubicBezTo>
                    <a:close/>
                  </a:path>
                </a:pathLst>
              </a:custGeom>
              <a:solidFill>
                <a:srgbClr val="F2CE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5" name="Freeform 423"/>
              <p:cNvSpPr/>
              <p:nvPr/>
            </p:nvSpPr>
            <p:spPr bwMode="auto">
              <a:xfrm>
                <a:off x="5934" y="3840"/>
                <a:ext cx="108" cy="136"/>
              </a:xfrm>
              <a:custGeom>
                <a:avLst/>
                <a:gdLst>
                  <a:gd name="T0" fmla="*/ 6 w 108"/>
                  <a:gd name="T1" fmla="*/ 1 h 137"/>
                  <a:gd name="T2" fmla="*/ 1 w 108"/>
                  <a:gd name="T3" fmla="*/ 1 h 137"/>
                  <a:gd name="T4" fmla="*/ 0 w 108"/>
                  <a:gd name="T5" fmla="*/ 1 h 137"/>
                  <a:gd name="T6" fmla="*/ 103 w 108"/>
                  <a:gd name="T7" fmla="*/ 62 h 137"/>
                  <a:gd name="T8" fmla="*/ 105 w 108"/>
                  <a:gd name="T9" fmla="*/ 137 h 137"/>
                  <a:gd name="T10" fmla="*/ 108 w 108"/>
                  <a:gd name="T11" fmla="*/ 136 h 137"/>
                  <a:gd name="T12" fmla="*/ 108 w 108"/>
                  <a:gd name="T13" fmla="*/ 64 h 137"/>
                  <a:gd name="T14" fmla="*/ 103 w 108"/>
                  <a:gd name="T15" fmla="*/ 57 h 137"/>
                  <a:gd name="T16" fmla="*/ 6 w 108"/>
                  <a:gd name="T17" fmla="*/ 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37">
                    <a:moveTo>
                      <a:pt x="6" y="1"/>
                    </a:moveTo>
                    <a:cubicBezTo>
                      <a:pt x="5" y="0"/>
                      <a:pt x="3" y="0"/>
                      <a:pt x="1" y="1"/>
                    </a:cubicBezTo>
                    <a:cubicBezTo>
                      <a:pt x="0" y="1"/>
                      <a:pt x="0" y="1"/>
                      <a:pt x="0" y="1"/>
                    </a:cubicBezTo>
                    <a:cubicBezTo>
                      <a:pt x="103" y="62"/>
                      <a:pt x="103" y="62"/>
                      <a:pt x="103" y="62"/>
                    </a:cubicBezTo>
                    <a:cubicBezTo>
                      <a:pt x="105" y="137"/>
                      <a:pt x="105" y="137"/>
                      <a:pt x="105" y="137"/>
                    </a:cubicBezTo>
                    <a:cubicBezTo>
                      <a:pt x="108" y="136"/>
                      <a:pt x="108" y="136"/>
                      <a:pt x="108" y="136"/>
                    </a:cubicBezTo>
                    <a:cubicBezTo>
                      <a:pt x="108" y="64"/>
                      <a:pt x="108" y="64"/>
                      <a:pt x="108" y="64"/>
                    </a:cubicBezTo>
                    <a:cubicBezTo>
                      <a:pt x="108" y="61"/>
                      <a:pt x="106" y="58"/>
                      <a:pt x="103" y="57"/>
                    </a:cubicBezTo>
                    <a:lnTo>
                      <a:pt x="6" y="1"/>
                    </a:lnTo>
                    <a:close/>
                  </a:path>
                </a:pathLst>
              </a:custGeom>
              <a:solidFill>
                <a:srgbClr val="8E8D8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6" name="Freeform 424"/>
              <p:cNvSpPr/>
              <p:nvPr/>
            </p:nvSpPr>
            <p:spPr bwMode="auto">
              <a:xfrm>
                <a:off x="5932" y="3841"/>
                <a:ext cx="107" cy="135"/>
              </a:xfrm>
              <a:custGeom>
                <a:avLst/>
                <a:gdLst>
                  <a:gd name="T0" fmla="*/ 103 w 107"/>
                  <a:gd name="T1" fmla="*/ 57 h 136"/>
                  <a:gd name="T2" fmla="*/ 107 w 107"/>
                  <a:gd name="T3" fmla="*/ 65 h 136"/>
                  <a:gd name="T4" fmla="*/ 107 w 107"/>
                  <a:gd name="T5" fmla="*/ 136 h 136"/>
                  <a:gd name="T6" fmla="*/ 0 w 107"/>
                  <a:gd name="T7" fmla="*/ 75 h 136"/>
                  <a:gd name="T8" fmla="*/ 0 w 107"/>
                  <a:gd name="T9" fmla="*/ 3 h 136"/>
                  <a:gd name="T10" fmla="*/ 5 w 107"/>
                  <a:gd name="T11" fmla="*/ 1 h 136"/>
                  <a:gd name="T12" fmla="*/ 103 w 107"/>
                  <a:gd name="T13" fmla="*/ 57 h 136"/>
                </a:gdLst>
                <a:ahLst/>
                <a:cxnLst>
                  <a:cxn ang="0">
                    <a:pos x="T0" y="T1"/>
                  </a:cxn>
                  <a:cxn ang="0">
                    <a:pos x="T2" y="T3"/>
                  </a:cxn>
                  <a:cxn ang="0">
                    <a:pos x="T4" y="T5"/>
                  </a:cxn>
                  <a:cxn ang="0">
                    <a:pos x="T6" y="T7"/>
                  </a:cxn>
                  <a:cxn ang="0">
                    <a:pos x="T8" y="T9"/>
                  </a:cxn>
                  <a:cxn ang="0">
                    <a:pos x="T10" y="T11"/>
                  </a:cxn>
                  <a:cxn ang="0">
                    <a:pos x="T12" y="T13"/>
                  </a:cxn>
                </a:cxnLst>
                <a:rect l="0" t="0" r="r" b="b"/>
                <a:pathLst>
                  <a:path w="107" h="136">
                    <a:moveTo>
                      <a:pt x="103" y="57"/>
                    </a:moveTo>
                    <a:cubicBezTo>
                      <a:pt x="105" y="59"/>
                      <a:pt x="107" y="62"/>
                      <a:pt x="107" y="65"/>
                    </a:cubicBezTo>
                    <a:cubicBezTo>
                      <a:pt x="107" y="136"/>
                      <a:pt x="107" y="136"/>
                      <a:pt x="107" y="136"/>
                    </a:cubicBezTo>
                    <a:cubicBezTo>
                      <a:pt x="0" y="75"/>
                      <a:pt x="0" y="75"/>
                      <a:pt x="0" y="75"/>
                    </a:cubicBezTo>
                    <a:cubicBezTo>
                      <a:pt x="0" y="3"/>
                      <a:pt x="0" y="3"/>
                      <a:pt x="0" y="3"/>
                    </a:cubicBezTo>
                    <a:cubicBezTo>
                      <a:pt x="0" y="1"/>
                      <a:pt x="3" y="0"/>
                      <a:pt x="5" y="1"/>
                    </a:cubicBezTo>
                    <a:lnTo>
                      <a:pt x="103" y="57"/>
                    </a:lnTo>
                    <a:close/>
                  </a:path>
                </a:pathLst>
              </a:custGeom>
              <a:solidFill>
                <a:srgbClr val="D8D7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7" name="Freeform 425"/>
              <p:cNvSpPr/>
              <p:nvPr/>
            </p:nvSpPr>
            <p:spPr bwMode="auto">
              <a:xfrm>
                <a:off x="6079" y="3907"/>
                <a:ext cx="6" cy="10"/>
              </a:xfrm>
              <a:custGeom>
                <a:avLst/>
                <a:gdLst>
                  <a:gd name="T0" fmla="*/ 2 w 6"/>
                  <a:gd name="T1" fmla="*/ 0 h 10"/>
                  <a:gd name="T2" fmla="*/ 6 w 6"/>
                  <a:gd name="T3" fmla="*/ 6 h 10"/>
                  <a:gd name="T4" fmla="*/ 4 w 6"/>
                  <a:gd name="T5" fmla="*/ 10 h 10"/>
                  <a:gd name="T6" fmla="*/ 0 w 6"/>
                  <a:gd name="T7" fmla="*/ 6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cubicBezTo>
                      <a:pt x="2" y="0"/>
                      <a:pt x="5" y="4"/>
                      <a:pt x="6" y="6"/>
                    </a:cubicBezTo>
                    <a:cubicBezTo>
                      <a:pt x="6" y="8"/>
                      <a:pt x="6" y="10"/>
                      <a:pt x="4" y="10"/>
                    </a:cubicBezTo>
                    <a:cubicBezTo>
                      <a:pt x="2" y="10"/>
                      <a:pt x="0" y="6"/>
                      <a:pt x="0" y="6"/>
                    </a:cubicBezTo>
                    <a:lnTo>
                      <a:pt x="2" y="0"/>
                    </a:lnTo>
                    <a:close/>
                  </a:path>
                </a:pathLst>
              </a:custGeom>
              <a:solidFill>
                <a:srgbClr val="7B87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8" name="Freeform 426"/>
              <p:cNvSpPr/>
              <p:nvPr/>
            </p:nvSpPr>
            <p:spPr bwMode="auto">
              <a:xfrm>
                <a:off x="6040" y="3894"/>
                <a:ext cx="41" cy="17"/>
              </a:xfrm>
              <a:custGeom>
                <a:avLst/>
                <a:gdLst>
                  <a:gd name="T0" fmla="*/ 28 w 41"/>
                  <a:gd name="T1" fmla="*/ 16 h 17"/>
                  <a:gd name="T2" fmla="*/ 17 w 41"/>
                  <a:gd name="T3" fmla="*/ 8 h 17"/>
                  <a:gd name="T4" fmla="*/ 4 w 41"/>
                  <a:gd name="T5" fmla="*/ 8 h 17"/>
                  <a:gd name="T6" fmla="*/ 2 w 41"/>
                  <a:gd name="T7" fmla="*/ 2 h 17"/>
                  <a:gd name="T8" fmla="*/ 16 w 41"/>
                  <a:gd name="T9" fmla="*/ 1 h 17"/>
                  <a:gd name="T10" fmla="*/ 39 w 41"/>
                  <a:gd name="T11" fmla="*/ 7 h 17"/>
                  <a:gd name="T12" fmla="*/ 28 w 41"/>
                  <a:gd name="T13" fmla="*/ 16 h 17"/>
                </a:gdLst>
                <a:ahLst/>
                <a:cxnLst>
                  <a:cxn ang="0">
                    <a:pos x="T0" y="T1"/>
                  </a:cxn>
                  <a:cxn ang="0">
                    <a:pos x="T2" y="T3"/>
                  </a:cxn>
                  <a:cxn ang="0">
                    <a:pos x="T4" y="T5"/>
                  </a:cxn>
                  <a:cxn ang="0">
                    <a:pos x="T6" y="T7"/>
                  </a:cxn>
                  <a:cxn ang="0">
                    <a:pos x="T8" y="T9"/>
                  </a:cxn>
                  <a:cxn ang="0">
                    <a:pos x="T10" y="T11"/>
                  </a:cxn>
                  <a:cxn ang="0">
                    <a:pos x="T12" y="T13"/>
                  </a:cxn>
                </a:cxnLst>
                <a:rect l="0" t="0" r="r" b="b"/>
                <a:pathLst>
                  <a:path w="41" h="17">
                    <a:moveTo>
                      <a:pt x="28" y="16"/>
                    </a:moveTo>
                    <a:cubicBezTo>
                      <a:pt x="24" y="17"/>
                      <a:pt x="19" y="12"/>
                      <a:pt x="17" y="8"/>
                    </a:cubicBezTo>
                    <a:cubicBezTo>
                      <a:pt x="17" y="7"/>
                      <a:pt x="8" y="9"/>
                      <a:pt x="4" y="8"/>
                    </a:cubicBezTo>
                    <a:cubicBezTo>
                      <a:pt x="0" y="7"/>
                      <a:pt x="1" y="3"/>
                      <a:pt x="2" y="2"/>
                    </a:cubicBezTo>
                    <a:cubicBezTo>
                      <a:pt x="2" y="1"/>
                      <a:pt x="7" y="1"/>
                      <a:pt x="16" y="1"/>
                    </a:cubicBezTo>
                    <a:cubicBezTo>
                      <a:pt x="28" y="0"/>
                      <a:pt x="38" y="2"/>
                      <a:pt x="39" y="7"/>
                    </a:cubicBezTo>
                    <a:cubicBezTo>
                      <a:pt x="41" y="11"/>
                      <a:pt x="33" y="14"/>
                      <a:pt x="28" y="16"/>
                    </a:cubicBezTo>
                    <a:close/>
                  </a:path>
                </a:pathLst>
              </a:custGeom>
              <a:solidFill>
                <a:srgbClr val="F2CE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9" name="Freeform 427"/>
              <p:cNvSpPr/>
              <p:nvPr/>
            </p:nvSpPr>
            <p:spPr bwMode="auto">
              <a:xfrm>
                <a:off x="6028" y="3894"/>
                <a:ext cx="58" cy="34"/>
              </a:xfrm>
              <a:custGeom>
                <a:avLst/>
                <a:gdLst>
                  <a:gd name="T0" fmla="*/ 56 w 58"/>
                  <a:gd name="T1" fmla="*/ 13 h 34"/>
                  <a:gd name="T2" fmla="*/ 47 w 58"/>
                  <a:gd name="T3" fmla="*/ 2 h 34"/>
                  <a:gd name="T4" fmla="*/ 18 w 58"/>
                  <a:gd name="T5" fmla="*/ 8 h 34"/>
                  <a:gd name="T6" fmla="*/ 1 w 58"/>
                  <a:gd name="T7" fmla="*/ 24 h 34"/>
                  <a:gd name="T8" fmla="*/ 5 w 58"/>
                  <a:gd name="T9" fmla="*/ 29 h 34"/>
                  <a:gd name="T10" fmla="*/ 20 w 58"/>
                  <a:gd name="T11" fmla="*/ 31 h 34"/>
                  <a:gd name="T12" fmla="*/ 39 w 58"/>
                  <a:gd name="T13" fmla="*/ 25 h 34"/>
                  <a:gd name="T14" fmla="*/ 56 w 58"/>
                  <a:gd name="T15" fmla="*/ 13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34">
                    <a:moveTo>
                      <a:pt x="56" y="13"/>
                    </a:moveTo>
                    <a:cubicBezTo>
                      <a:pt x="53" y="0"/>
                      <a:pt x="47" y="2"/>
                      <a:pt x="47" y="2"/>
                    </a:cubicBezTo>
                    <a:cubicBezTo>
                      <a:pt x="47" y="2"/>
                      <a:pt x="23" y="5"/>
                      <a:pt x="18" y="8"/>
                    </a:cubicBezTo>
                    <a:cubicBezTo>
                      <a:pt x="14" y="10"/>
                      <a:pt x="2" y="21"/>
                      <a:pt x="1" y="24"/>
                    </a:cubicBezTo>
                    <a:cubicBezTo>
                      <a:pt x="0" y="27"/>
                      <a:pt x="5" y="29"/>
                      <a:pt x="5" y="29"/>
                    </a:cubicBezTo>
                    <a:cubicBezTo>
                      <a:pt x="12" y="34"/>
                      <a:pt x="20" y="31"/>
                      <a:pt x="20" y="31"/>
                    </a:cubicBezTo>
                    <a:cubicBezTo>
                      <a:pt x="39" y="25"/>
                      <a:pt x="39" y="25"/>
                      <a:pt x="39" y="25"/>
                    </a:cubicBezTo>
                    <a:cubicBezTo>
                      <a:pt x="58" y="20"/>
                      <a:pt x="57" y="19"/>
                      <a:pt x="56" y="13"/>
                    </a:cubicBezTo>
                    <a:close/>
                  </a:path>
                </a:pathLst>
              </a:custGeom>
              <a:solidFill>
                <a:srgbClr val="F2CE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0" name="Freeform 428"/>
              <p:cNvSpPr/>
              <p:nvPr/>
            </p:nvSpPr>
            <p:spPr bwMode="auto">
              <a:xfrm>
                <a:off x="6075" y="3749"/>
                <a:ext cx="105" cy="168"/>
              </a:xfrm>
              <a:custGeom>
                <a:avLst/>
                <a:gdLst>
                  <a:gd name="T0" fmla="*/ 7 w 105"/>
                  <a:gd name="T1" fmla="*/ 156 h 168"/>
                  <a:gd name="T2" fmla="*/ 8 w 105"/>
                  <a:gd name="T3" fmla="*/ 168 h 168"/>
                  <a:gd name="T4" fmla="*/ 82 w 105"/>
                  <a:gd name="T5" fmla="*/ 143 h 168"/>
                  <a:gd name="T6" fmla="*/ 99 w 105"/>
                  <a:gd name="T7" fmla="*/ 111 h 168"/>
                  <a:gd name="T8" fmla="*/ 72 w 105"/>
                  <a:gd name="T9" fmla="*/ 19 h 168"/>
                  <a:gd name="T10" fmla="*/ 45 w 105"/>
                  <a:gd name="T11" fmla="*/ 41 h 168"/>
                  <a:gd name="T12" fmla="*/ 60 w 105"/>
                  <a:gd name="T13" fmla="*/ 94 h 168"/>
                  <a:gd name="T14" fmla="*/ 56 w 105"/>
                  <a:gd name="T15" fmla="*/ 118 h 168"/>
                  <a:gd name="T16" fmla="*/ 0 w 105"/>
                  <a:gd name="T17" fmla="*/ 147 h 168"/>
                  <a:gd name="T18" fmla="*/ 7 w 105"/>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68">
                    <a:moveTo>
                      <a:pt x="7" y="156"/>
                    </a:moveTo>
                    <a:cubicBezTo>
                      <a:pt x="9" y="163"/>
                      <a:pt x="8" y="168"/>
                      <a:pt x="8" y="168"/>
                    </a:cubicBezTo>
                    <a:cubicBezTo>
                      <a:pt x="27" y="164"/>
                      <a:pt x="69" y="148"/>
                      <a:pt x="82" y="143"/>
                    </a:cubicBezTo>
                    <a:cubicBezTo>
                      <a:pt x="105" y="133"/>
                      <a:pt x="99" y="111"/>
                      <a:pt x="99" y="111"/>
                    </a:cubicBezTo>
                    <a:cubicBezTo>
                      <a:pt x="99" y="111"/>
                      <a:pt x="91" y="56"/>
                      <a:pt x="72" y="19"/>
                    </a:cubicBezTo>
                    <a:cubicBezTo>
                      <a:pt x="62" y="0"/>
                      <a:pt x="43" y="18"/>
                      <a:pt x="45" y="41"/>
                    </a:cubicBezTo>
                    <a:cubicBezTo>
                      <a:pt x="47" y="54"/>
                      <a:pt x="52" y="76"/>
                      <a:pt x="60" y="94"/>
                    </a:cubicBezTo>
                    <a:cubicBezTo>
                      <a:pt x="67" y="108"/>
                      <a:pt x="56" y="118"/>
                      <a:pt x="56" y="118"/>
                    </a:cubicBezTo>
                    <a:cubicBezTo>
                      <a:pt x="0" y="147"/>
                      <a:pt x="0" y="147"/>
                      <a:pt x="0" y="147"/>
                    </a:cubicBezTo>
                    <a:cubicBezTo>
                      <a:pt x="0" y="147"/>
                      <a:pt x="4" y="150"/>
                      <a:pt x="7" y="156"/>
                    </a:cubicBezTo>
                    <a:close/>
                  </a:path>
                </a:pathLst>
              </a:custGeom>
              <a:solidFill>
                <a:srgbClr val="2EDB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1" name="Freeform 429"/>
              <p:cNvSpPr/>
              <p:nvPr/>
            </p:nvSpPr>
            <p:spPr bwMode="auto">
              <a:xfrm>
                <a:off x="6052" y="3738"/>
                <a:ext cx="64" cy="76"/>
              </a:xfrm>
              <a:custGeom>
                <a:avLst/>
                <a:gdLst>
                  <a:gd name="T0" fmla="*/ 64 w 64"/>
                  <a:gd name="T1" fmla="*/ 7 h 76"/>
                  <a:gd name="T2" fmla="*/ 59 w 64"/>
                  <a:gd name="T3" fmla="*/ 5 h 76"/>
                  <a:gd name="T4" fmla="*/ 43 w 64"/>
                  <a:gd name="T5" fmla="*/ 2 h 76"/>
                  <a:gd name="T6" fmla="*/ 17 w 64"/>
                  <a:gd name="T7" fmla="*/ 0 h 76"/>
                  <a:gd name="T8" fmla="*/ 16 w 64"/>
                  <a:gd name="T9" fmla="*/ 1 h 76"/>
                  <a:gd name="T10" fmla="*/ 0 w 64"/>
                  <a:gd name="T11" fmla="*/ 42 h 76"/>
                  <a:gd name="T12" fmla="*/ 19 w 64"/>
                  <a:gd name="T13" fmla="*/ 76 h 76"/>
                  <a:gd name="T14" fmla="*/ 20 w 64"/>
                  <a:gd name="T15" fmla="*/ 54 h 76"/>
                  <a:gd name="T16" fmla="*/ 36 w 64"/>
                  <a:gd name="T17" fmla="*/ 30 h 76"/>
                  <a:gd name="T18" fmla="*/ 64 w 64"/>
                  <a:gd name="T19" fmla="*/ 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76">
                    <a:moveTo>
                      <a:pt x="64" y="7"/>
                    </a:moveTo>
                    <a:cubicBezTo>
                      <a:pt x="62" y="6"/>
                      <a:pt x="61" y="5"/>
                      <a:pt x="59" y="5"/>
                    </a:cubicBezTo>
                    <a:cubicBezTo>
                      <a:pt x="57" y="4"/>
                      <a:pt x="54" y="3"/>
                      <a:pt x="43" y="2"/>
                    </a:cubicBezTo>
                    <a:cubicBezTo>
                      <a:pt x="17" y="0"/>
                      <a:pt x="17" y="0"/>
                      <a:pt x="17" y="0"/>
                    </a:cubicBezTo>
                    <a:cubicBezTo>
                      <a:pt x="16" y="1"/>
                      <a:pt x="16" y="1"/>
                      <a:pt x="16" y="1"/>
                    </a:cubicBezTo>
                    <a:cubicBezTo>
                      <a:pt x="0" y="42"/>
                      <a:pt x="0" y="42"/>
                      <a:pt x="0" y="42"/>
                    </a:cubicBezTo>
                    <a:cubicBezTo>
                      <a:pt x="19" y="76"/>
                      <a:pt x="19" y="76"/>
                      <a:pt x="19" y="76"/>
                    </a:cubicBezTo>
                    <a:cubicBezTo>
                      <a:pt x="20" y="54"/>
                      <a:pt x="20" y="54"/>
                      <a:pt x="20" y="54"/>
                    </a:cubicBezTo>
                    <a:cubicBezTo>
                      <a:pt x="36" y="30"/>
                      <a:pt x="36" y="30"/>
                      <a:pt x="36" y="30"/>
                    </a:cubicBezTo>
                    <a:lnTo>
                      <a:pt x="64" y="7"/>
                    </a:lnTo>
                    <a:close/>
                  </a:path>
                </a:pathLst>
              </a:custGeom>
              <a:solidFill>
                <a:srgbClr val="205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2" name="Freeform 430"/>
              <p:cNvSpPr/>
              <p:nvPr/>
            </p:nvSpPr>
            <p:spPr bwMode="auto">
              <a:xfrm>
                <a:off x="6030" y="3707"/>
                <a:ext cx="74" cy="75"/>
              </a:xfrm>
              <a:custGeom>
                <a:avLst/>
                <a:gdLst>
                  <a:gd name="T0" fmla="*/ 27 w 74"/>
                  <a:gd name="T1" fmla="*/ 59 h 75"/>
                  <a:gd name="T2" fmla="*/ 37 w 74"/>
                  <a:gd name="T3" fmla="*/ 74 h 75"/>
                  <a:gd name="T4" fmla="*/ 66 w 74"/>
                  <a:gd name="T5" fmla="*/ 48 h 75"/>
                  <a:gd name="T6" fmla="*/ 67 w 74"/>
                  <a:gd name="T7" fmla="*/ 38 h 75"/>
                  <a:gd name="T8" fmla="*/ 47 w 74"/>
                  <a:gd name="T9" fmla="*/ 27 h 75"/>
                  <a:gd name="T10" fmla="*/ 32 w 74"/>
                  <a:gd name="T11" fmla="*/ 0 h 75"/>
                  <a:gd name="T12" fmla="*/ 0 w 74"/>
                  <a:gd name="T13" fmla="*/ 43 h 75"/>
                  <a:gd name="T14" fmla="*/ 27 w 74"/>
                  <a:gd name="T15" fmla="*/ 59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75">
                    <a:moveTo>
                      <a:pt x="27" y="59"/>
                    </a:moveTo>
                    <a:cubicBezTo>
                      <a:pt x="27" y="61"/>
                      <a:pt x="29" y="75"/>
                      <a:pt x="37" y="74"/>
                    </a:cubicBezTo>
                    <a:cubicBezTo>
                      <a:pt x="54" y="72"/>
                      <a:pt x="60" y="52"/>
                      <a:pt x="66" y="48"/>
                    </a:cubicBezTo>
                    <a:cubicBezTo>
                      <a:pt x="69" y="47"/>
                      <a:pt x="74" y="41"/>
                      <a:pt x="67" y="38"/>
                    </a:cubicBezTo>
                    <a:cubicBezTo>
                      <a:pt x="59" y="36"/>
                      <a:pt x="49" y="30"/>
                      <a:pt x="47" y="27"/>
                    </a:cubicBezTo>
                    <a:cubicBezTo>
                      <a:pt x="42" y="21"/>
                      <a:pt x="32" y="0"/>
                      <a:pt x="32" y="0"/>
                    </a:cubicBezTo>
                    <a:cubicBezTo>
                      <a:pt x="0" y="43"/>
                      <a:pt x="0" y="43"/>
                      <a:pt x="0" y="43"/>
                    </a:cubicBezTo>
                    <a:cubicBezTo>
                      <a:pt x="27" y="59"/>
                      <a:pt x="27" y="59"/>
                      <a:pt x="27" y="59"/>
                    </a:cubicBezTo>
                  </a:path>
                </a:pathLst>
              </a:custGeom>
              <a:solidFill>
                <a:srgbClr val="E0A7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3" name="Freeform 431"/>
              <p:cNvSpPr/>
              <p:nvPr/>
            </p:nvSpPr>
            <p:spPr bwMode="auto">
              <a:xfrm>
                <a:off x="6043" y="3758"/>
                <a:ext cx="29" cy="57"/>
              </a:xfrm>
              <a:custGeom>
                <a:avLst/>
                <a:gdLst>
                  <a:gd name="T0" fmla="*/ 9 w 29"/>
                  <a:gd name="T1" fmla="*/ 0 h 57"/>
                  <a:gd name="T2" fmla="*/ 15 w 29"/>
                  <a:gd name="T3" fmla="*/ 6 h 57"/>
                  <a:gd name="T4" fmla="*/ 14 w 29"/>
                  <a:gd name="T5" fmla="*/ 22 h 57"/>
                  <a:gd name="T6" fmla="*/ 28 w 29"/>
                  <a:gd name="T7" fmla="*/ 55 h 57"/>
                  <a:gd name="T8" fmla="*/ 28 w 29"/>
                  <a:gd name="T9" fmla="*/ 57 h 57"/>
                  <a:gd name="T10" fmla="*/ 10 w 29"/>
                  <a:gd name="T11" fmla="*/ 28 h 57"/>
                  <a:gd name="T12" fmla="*/ 0 w 29"/>
                  <a:gd name="T13" fmla="*/ 1 h 57"/>
                  <a:gd name="T14" fmla="*/ 9 w 29"/>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57">
                    <a:moveTo>
                      <a:pt x="9" y="0"/>
                    </a:moveTo>
                    <a:cubicBezTo>
                      <a:pt x="15" y="6"/>
                      <a:pt x="15" y="6"/>
                      <a:pt x="15" y="6"/>
                    </a:cubicBezTo>
                    <a:cubicBezTo>
                      <a:pt x="15" y="6"/>
                      <a:pt x="12" y="14"/>
                      <a:pt x="14" y="22"/>
                    </a:cubicBezTo>
                    <a:cubicBezTo>
                      <a:pt x="16" y="28"/>
                      <a:pt x="25" y="51"/>
                      <a:pt x="28" y="55"/>
                    </a:cubicBezTo>
                    <a:cubicBezTo>
                      <a:pt x="29" y="56"/>
                      <a:pt x="28" y="57"/>
                      <a:pt x="28" y="57"/>
                    </a:cubicBezTo>
                    <a:cubicBezTo>
                      <a:pt x="28" y="57"/>
                      <a:pt x="18" y="38"/>
                      <a:pt x="10" y="28"/>
                    </a:cubicBezTo>
                    <a:cubicBezTo>
                      <a:pt x="1" y="18"/>
                      <a:pt x="0" y="1"/>
                      <a:pt x="0" y="1"/>
                    </a:cubicBezTo>
                    <a:lnTo>
                      <a:pt x="9" y="0"/>
                    </a:lnTo>
                    <a:close/>
                  </a:path>
                </a:pathLst>
              </a:custGeom>
              <a:solidFill>
                <a:srgbClr val="2EDB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4" name="Freeform 432"/>
              <p:cNvSpPr/>
              <p:nvPr/>
            </p:nvSpPr>
            <p:spPr bwMode="auto">
              <a:xfrm>
                <a:off x="6070" y="3733"/>
                <a:ext cx="69" cy="82"/>
              </a:xfrm>
              <a:custGeom>
                <a:avLst/>
                <a:gdLst>
                  <a:gd name="T0" fmla="*/ 1 w 69"/>
                  <a:gd name="T1" fmla="*/ 82 h 82"/>
                  <a:gd name="T2" fmla="*/ 38 w 69"/>
                  <a:gd name="T3" fmla="*/ 25 h 82"/>
                  <a:gd name="T4" fmla="*/ 68 w 69"/>
                  <a:gd name="T5" fmla="*/ 24 h 82"/>
                  <a:gd name="T6" fmla="*/ 56 w 69"/>
                  <a:gd name="T7" fmla="*/ 9 h 82"/>
                  <a:gd name="T8" fmla="*/ 27 w 69"/>
                  <a:gd name="T9" fmla="*/ 8 h 82"/>
                  <a:gd name="T10" fmla="*/ 5 w 69"/>
                  <a:gd name="T11" fmla="*/ 41 h 82"/>
                  <a:gd name="T12" fmla="*/ 1 w 6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69" h="82">
                    <a:moveTo>
                      <a:pt x="1" y="82"/>
                    </a:moveTo>
                    <a:cubicBezTo>
                      <a:pt x="1" y="82"/>
                      <a:pt x="20" y="32"/>
                      <a:pt x="38" y="25"/>
                    </a:cubicBezTo>
                    <a:cubicBezTo>
                      <a:pt x="55" y="17"/>
                      <a:pt x="68" y="24"/>
                      <a:pt x="68" y="24"/>
                    </a:cubicBezTo>
                    <a:cubicBezTo>
                      <a:pt x="68" y="24"/>
                      <a:pt x="69" y="19"/>
                      <a:pt x="56" y="9"/>
                    </a:cubicBezTo>
                    <a:cubicBezTo>
                      <a:pt x="44" y="0"/>
                      <a:pt x="35" y="2"/>
                      <a:pt x="27" y="8"/>
                    </a:cubicBezTo>
                    <a:cubicBezTo>
                      <a:pt x="18" y="14"/>
                      <a:pt x="10" y="29"/>
                      <a:pt x="5" y="41"/>
                    </a:cubicBezTo>
                    <a:cubicBezTo>
                      <a:pt x="0" y="55"/>
                      <a:pt x="1" y="82"/>
                      <a:pt x="1" y="82"/>
                    </a:cubicBezTo>
                    <a:close/>
                  </a:path>
                </a:pathLst>
              </a:custGeom>
              <a:solidFill>
                <a:srgbClr val="2EDB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5" name="Freeform 433"/>
              <p:cNvSpPr/>
              <p:nvPr/>
            </p:nvSpPr>
            <p:spPr bwMode="auto">
              <a:xfrm>
                <a:off x="5999" y="4119"/>
                <a:ext cx="21" cy="9"/>
              </a:xfrm>
              <a:custGeom>
                <a:avLst/>
                <a:gdLst>
                  <a:gd name="T0" fmla="*/ 20 w 21"/>
                  <a:gd name="T1" fmla="*/ 8 h 9"/>
                  <a:gd name="T2" fmla="*/ 19 w 21"/>
                  <a:gd name="T3" fmla="*/ 8 h 9"/>
                  <a:gd name="T4" fmla="*/ 8 w 21"/>
                  <a:gd name="T5" fmla="*/ 3 h 9"/>
                  <a:gd name="T6" fmla="*/ 2 w 21"/>
                  <a:gd name="T7" fmla="*/ 3 h 9"/>
                  <a:gd name="T8" fmla="*/ 0 w 21"/>
                  <a:gd name="T9" fmla="*/ 3 h 9"/>
                  <a:gd name="T10" fmla="*/ 0 w 21"/>
                  <a:gd name="T11" fmla="*/ 2 h 9"/>
                  <a:gd name="T12" fmla="*/ 9 w 21"/>
                  <a:gd name="T13" fmla="*/ 1 h 9"/>
                  <a:gd name="T14" fmla="*/ 20 w 21"/>
                  <a:gd name="T15" fmla="*/ 7 h 9"/>
                  <a:gd name="T16" fmla="*/ 20 w 21"/>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
                    <a:moveTo>
                      <a:pt x="20" y="8"/>
                    </a:moveTo>
                    <a:cubicBezTo>
                      <a:pt x="20" y="9"/>
                      <a:pt x="19" y="9"/>
                      <a:pt x="19" y="8"/>
                    </a:cubicBezTo>
                    <a:cubicBezTo>
                      <a:pt x="16" y="7"/>
                      <a:pt x="12" y="4"/>
                      <a:pt x="8" y="3"/>
                    </a:cubicBezTo>
                    <a:cubicBezTo>
                      <a:pt x="6" y="2"/>
                      <a:pt x="3" y="3"/>
                      <a:pt x="2" y="3"/>
                    </a:cubicBezTo>
                    <a:cubicBezTo>
                      <a:pt x="2" y="4"/>
                      <a:pt x="1" y="4"/>
                      <a:pt x="0" y="3"/>
                    </a:cubicBezTo>
                    <a:cubicBezTo>
                      <a:pt x="0" y="3"/>
                      <a:pt x="0" y="2"/>
                      <a:pt x="0" y="2"/>
                    </a:cubicBezTo>
                    <a:cubicBezTo>
                      <a:pt x="2" y="1"/>
                      <a:pt x="5" y="0"/>
                      <a:pt x="9" y="1"/>
                    </a:cubicBezTo>
                    <a:cubicBezTo>
                      <a:pt x="13" y="2"/>
                      <a:pt x="18" y="6"/>
                      <a:pt x="20" y="7"/>
                    </a:cubicBezTo>
                    <a:cubicBezTo>
                      <a:pt x="21" y="7"/>
                      <a:pt x="21" y="8"/>
                      <a:pt x="20" y="8"/>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6" name="Freeform 434"/>
              <p:cNvSpPr/>
              <p:nvPr/>
            </p:nvSpPr>
            <p:spPr bwMode="auto">
              <a:xfrm>
                <a:off x="5995" y="4123"/>
                <a:ext cx="21" cy="9"/>
              </a:xfrm>
              <a:custGeom>
                <a:avLst/>
                <a:gdLst>
                  <a:gd name="T0" fmla="*/ 20 w 21"/>
                  <a:gd name="T1" fmla="*/ 8 h 9"/>
                  <a:gd name="T2" fmla="*/ 19 w 21"/>
                  <a:gd name="T3" fmla="*/ 9 h 9"/>
                  <a:gd name="T4" fmla="*/ 8 w 21"/>
                  <a:gd name="T5" fmla="*/ 3 h 9"/>
                  <a:gd name="T6" fmla="*/ 2 w 21"/>
                  <a:gd name="T7" fmla="*/ 3 h 9"/>
                  <a:gd name="T8" fmla="*/ 0 w 21"/>
                  <a:gd name="T9" fmla="*/ 3 h 9"/>
                  <a:gd name="T10" fmla="*/ 0 w 21"/>
                  <a:gd name="T11" fmla="*/ 2 h 9"/>
                  <a:gd name="T12" fmla="*/ 9 w 21"/>
                  <a:gd name="T13" fmla="*/ 1 h 9"/>
                  <a:gd name="T14" fmla="*/ 20 w 21"/>
                  <a:gd name="T15" fmla="*/ 7 h 9"/>
                  <a:gd name="T16" fmla="*/ 20 w 21"/>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
                    <a:moveTo>
                      <a:pt x="20" y="8"/>
                    </a:moveTo>
                    <a:cubicBezTo>
                      <a:pt x="20" y="9"/>
                      <a:pt x="19" y="9"/>
                      <a:pt x="19" y="9"/>
                    </a:cubicBezTo>
                    <a:cubicBezTo>
                      <a:pt x="16" y="7"/>
                      <a:pt x="12" y="4"/>
                      <a:pt x="8" y="3"/>
                    </a:cubicBezTo>
                    <a:cubicBezTo>
                      <a:pt x="6" y="3"/>
                      <a:pt x="3" y="3"/>
                      <a:pt x="2" y="3"/>
                    </a:cubicBezTo>
                    <a:cubicBezTo>
                      <a:pt x="2" y="4"/>
                      <a:pt x="1" y="4"/>
                      <a:pt x="0" y="3"/>
                    </a:cubicBezTo>
                    <a:cubicBezTo>
                      <a:pt x="0" y="3"/>
                      <a:pt x="0" y="2"/>
                      <a:pt x="0" y="2"/>
                    </a:cubicBezTo>
                    <a:cubicBezTo>
                      <a:pt x="2" y="1"/>
                      <a:pt x="5" y="0"/>
                      <a:pt x="9" y="1"/>
                    </a:cubicBezTo>
                    <a:cubicBezTo>
                      <a:pt x="13" y="2"/>
                      <a:pt x="18" y="6"/>
                      <a:pt x="20" y="7"/>
                    </a:cubicBezTo>
                    <a:cubicBezTo>
                      <a:pt x="21" y="7"/>
                      <a:pt x="21" y="8"/>
                      <a:pt x="20" y="8"/>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7" name="Freeform 435"/>
              <p:cNvSpPr/>
              <p:nvPr/>
            </p:nvSpPr>
            <p:spPr bwMode="auto">
              <a:xfrm>
                <a:off x="5953" y="4043"/>
                <a:ext cx="7" cy="9"/>
              </a:xfrm>
              <a:custGeom>
                <a:avLst/>
                <a:gdLst>
                  <a:gd name="T0" fmla="*/ 6 w 7"/>
                  <a:gd name="T1" fmla="*/ 9 h 9"/>
                  <a:gd name="T2" fmla="*/ 5 w 7"/>
                  <a:gd name="T3" fmla="*/ 8 h 9"/>
                  <a:gd name="T4" fmla="*/ 2 w 7"/>
                  <a:gd name="T5" fmla="*/ 3 h 9"/>
                  <a:gd name="T6" fmla="*/ 1 w 7"/>
                  <a:gd name="T7" fmla="*/ 2 h 9"/>
                  <a:gd name="T8" fmla="*/ 1 w 7"/>
                  <a:gd name="T9" fmla="*/ 0 h 9"/>
                  <a:gd name="T10" fmla="*/ 2 w 7"/>
                  <a:gd name="T11" fmla="*/ 1 h 9"/>
                  <a:gd name="T12" fmla="*/ 7 w 7"/>
                  <a:gd name="T13" fmla="*/ 8 h 9"/>
                  <a:gd name="T14" fmla="*/ 6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6" y="9"/>
                    </a:moveTo>
                    <a:cubicBezTo>
                      <a:pt x="6" y="9"/>
                      <a:pt x="5" y="9"/>
                      <a:pt x="5" y="8"/>
                    </a:cubicBezTo>
                    <a:cubicBezTo>
                      <a:pt x="4" y="6"/>
                      <a:pt x="3" y="4"/>
                      <a:pt x="2" y="3"/>
                    </a:cubicBezTo>
                    <a:cubicBezTo>
                      <a:pt x="2" y="2"/>
                      <a:pt x="1" y="2"/>
                      <a:pt x="1" y="2"/>
                    </a:cubicBezTo>
                    <a:cubicBezTo>
                      <a:pt x="0" y="1"/>
                      <a:pt x="1" y="0"/>
                      <a:pt x="1" y="0"/>
                    </a:cubicBezTo>
                    <a:cubicBezTo>
                      <a:pt x="2" y="0"/>
                      <a:pt x="2" y="0"/>
                      <a:pt x="2" y="1"/>
                    </a:cubicBezTo>
                    <a:cubicBezTo>
                      <a:pt x="5" y="2"/>
                      <a:pt x="6" y="6"/>
                      <a:pt x="7" y="8"/>
                    </a:cubicBezTo>
                    <a:cubicBezTo>
                      <a:pt x="7" y="8"/>
                      <a:pt x="7" y="9"/>
                      <a:pt x="6" y="9"/>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8" name="Freeform 436"/>
              <p:cNvSpPr/>
              <p:nvPr/>
            </p:nvSpPr>
            <p:spPr bwMode="auto">
              <a:xfrm>
                <a:off x="5949" y="4045"/>
                <a:ext cx="7" cy="9"/>
              </a:xfrm>
              <a:custGeom>
                <a:avLst/>
                <a:gdLst>
                  <a:gd name="T0" fmla="*/ 6 w 7"/>
                  <a:gd name="T1" fmla="*/ 9 h 9"/>
                  <a:gd name="T2" fmla="*/ 5 w 7"/>
                  <a:gd name="T3" fmla="*/ 8 h 9"/>
                  <a:gd name="T4" fmla="*/ 2 w 7"/>
                  <a:gd name="T5" fmla="*/ 3 h 9"/>
                  <a:gd name="T6" fmla="*/ 0 w 7"/>
                  <a:gd name="T7" fmla="*/ 1 h 9"/>
                  <a:gd name="T8" fmla="*/ 1 w 7"/>
                  <a:gd name="T9" fmla="*/ 0 h 9"/>
                  <a:gd name="T10" fmla="*/ 2 w 7"/>
                  <a:gd name="T11" fmla="*/ 1 h 9"/>
                  <a:gd name="T12" fmla="*/ 7 w 7"/>
                  <a:gd name="T13" fmla="*/ 8 h 9"/>
                  <a:gd name="T14" fmla="*/ 6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6" y="9"/>
                    </a:moveTo>
                    <a:cubicBezTo>
                      <a:pt x="5" y="9"/>
                      <a:pt x="5" y="9"/>
                      <a:pt x="5" y="8"/>
                    </a:cubicBezTo>
                    <a:cubicBezTo>
                      <a:pt x="4" y="6"/>
                      <a:pt x="3" y="4"/>
                      <a:pt x="2" y="3"/>
                    </a:cubicBezTo>
                    <a:cubicBezTo>
                      <a:pt x="1" y="2"/>
                      <a:pt x="1" y="2"/>
                      <a:pt x="0" y="1"/>
                    </a:cubicBezTo>
                    <a:cubicBezTo>
                      <a:pt x="0" y="1"/>
                      <a:pt x="1" y="0"/>
                      <a:pt x="1" y="0"/>
                    </a:cubicBezTo>
                    <a:cubicBezTo>
                      <a:pt x="1" y="0"/>
                      <a:pt x="2" y="0"/>
                      <a:pt x="2" y="1"/>
                    </a:cubicBezTo>
                    <a:cubicBezTo>
                      <a:pt x="4" y="1"/>
                      <a:pt x="6" y="6"/>
                      <a:pt x="7" y="8"/>
                    </a:cubicBezTo>
                    <a:cubicBezTo>
                      <a:pt x="7" y="8"/>
                      <a:pt x="6" y="9"/>
                      <a:pt x="6" y="9"/>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9" name="Freeform 437"/>
              <p:cNvSpPr/>
              <p:nvPr/>
            </p:nvSpPr>
            <p:spPr bwMode="auto">
              <a:xfrm>
                <a:off x="5946" y="4047"/>
                <a:ext cx="6" cy="9"/>
              </a:xfrm>
              <a:custGeom>
                <a:avLst/>
                <a:gdLst>
                  <a:gd name="T0" fmla="*/ 5 w 6"/>
                  <a:gd name="T1" fmla="*/ 9 h 9"/>
                  <a:gd name="T2" fmla="*/ 4 w 6"/>
                  <a:gd name="T3" fmla="*/ 8 h 9"/>
                  <a:gd name="T4" fmla="*/ 1 w 6"/>
                  <a:gd name="T5" fmla="*/ 3 h 9"/>
                  <a:gd name="T6" fmla="*/ 0 w 6"/>
                  <a:gd name="T7" fmla="*/ 2 h 9"/>
                  <a:gd name="T8" fmla="*/ 1 w 6"/>
                  <a:gd name="T9" fmla="*/ 0 h 9"/>
                  <a:gd name="T10" fmla="*/ 2 w 6"/>
                  <a:gd name="T11" fmla="*/ 1 h 9"/>
                  <a:gd name="T12" fmla="*/ 6 w 6"/>
                  <a:gd name="T13" fmla="*/ 8 h 9"/>
                  <a:gd name="T14" fmla="*/ 5 w 6"/>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9">
                    <a:moveTo>
                      <a:pt x="5" y="9"/>
                    </a:moveTo>
                    <a:cubicBezTo>
                      <a:pt x="5" y="9"/>
                      <a:pt x="4" y="9"/>
                      <a:pt x="4" y="8"/>
                    </a:cubicBezTo>
                    <a:cubicBezTo>
                      <a:pt x="4" y="6"/>
                      <a:pt x="3" y="4"/>
                      <a:pt x="1" y="3"/>
                    </a:cubicBezTo>
                    <a:cubicBezTo>
                      <a:pt x="1" y="2"/>
                      <a:pt x="0" y="2"/>
                      <a:pt x="0" y="2"/>
                    </a:cubicBezTo>
                    <a:cubicBezTo>
                      <a:pt x="0" y="1"/>
                      <a:pt x="0" y="0"/>
                      <a:pt x="1" y="0"/>
                    </a:cubicBezTo>
                    <a:cubicBezTo>
                      <a:pt x="1" y="0"/>
                      <a:pt x="1" y="0"/>
                      <a:pt x="2" y="1"/>
                    </a:cubicBezTo>
                    <a:cubicBezTo>
                      <a:pt x="4" y="2"/>
                      <a:pt x="5" y="6"/>
                      <a:pt x="6" y="8"/>
                    </a:cubicBezTo>
                    <a:cubicBezTo>
                      <a:pt x="6" y="8"/>
                      <a:pt x="6" y="9"/>
                      <a:pt x="5" y="9"/>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0" name="Freeform 438"/>
              <p:cNvSpPr/>
              <p:nvPr/>
            </p:nvSpPr>
            <p:spPr bwMode="auto">
              <a:xfrm>
                <a:off x="6011" y="3725"/>
                <a:ext cx="23" cy="18"/>
              </a:xfrm>
              <a:custGeom>
                <a:avLst/>
                <a:gdLst>
                  <a:gd name="T0" fmla="*/ 23 w 23"/>
                  <a:gd name="T1" fmla="*/ 2 h 18"/>
                  <a:gd name="T2" fmla="*/ 22 w 23"/>
                  <a:gd name="T3" fmla="*/ 1 h 18"/>
                  <a:gd name="T4" fmla="*/ 15 w 23"/>
                  <a:gd name="T5" fmla="*/ 0 h 18"/>
                  <a:gd name="T6" fmla="*/ 12 w 23"/>
                  <a:gd name="T7" fmla="*/ 1 h 18"/>
                  <a:gd name="T8" fmla="*/ 0 w 23"/>
                  <a:gd name="T9" fmla="*/ 16 h 18"/>
                  <a:gd name="T10" fmla="*/ 0 w 23"/>
                  <a:gd name="T11" fmla="*/ 16 h 18"/>
                  <a:gd name="T12" fmla="*/ 0 w 23"/>
                  <a:gd name="T13" fmla="*/ 16 h 18"/>
                  <a:gd name="T14" fmla="*/ 1 w 23"/>
                  <a:gd name="T15" fmla="*/ 18 h 18"/>
                  <a:gd name="T16" fmla="*/ 1 w 23"/>
                  <a:gd name="T17" fmla="*/ 18 h 18"/>
                  <a:gd name="T18" fmla="*/ 13 w 23"/>
                  <a:gd name="T19" fmla="*/ 3 h 18"/>
                  <a:gd name="T20" fmla="*/ 15 w 23"/>
                  <a:gd name="T21" fmla="*/ 2 h 18"/>
                  <a:gd name="T22" fmla="*/ 21 w 23"/>
                  <a:gd name="T23" fmla="*/ 3 h 18"/>
                  <a:gd name="T24" fmla="*/ 22 w 23"/>
                  <a:gd name="T25" fmla="*/ 2 h 18"/>
                  <a:gd name="T26" fmla="*/ 23 w 23"/>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18">
                    <a:moveTo>
                      <a:pt x="23" y="2"/>
                    </a:moveTo>
                    <a:cubicBezTo>
                      <a:pt x="22" y="1"/>
                      <a:pt x="22" y="1"/>
                      <a:pt x="22" y="1"/>
                    </a:cubicBezTo>
                    <a:cubicBezTo>
                      <a:pt x="15" y="0"/>
                      <a:pt x="15" y="0"/>
                      <a:pt x="15" y="0"/>
                    </a:cubicBezTo>
                    <a:cubicBezTo>
                      <a:pt x="13" y="0"/>
                      <a:pt x="12" y="1"/>
                      <a:pt x="12" y="1"/>
                    </a:cubicBezTo>
                    <a:cubicBezTo>
                      <a:pt x="0" y="16"/>
                      <a:pt x="0" y="16"/>
                      <a:pt x="0" y="16"/>
                    </a:cubicBezTo>
                    <a:cubicBezTo>
                      <a:pt x="0" y="16"/>
                      <a:pt x="0" y="16"/>
                      <a:pt x="0" y="16"/>
                    </a:cubicBezTo>
                    <a:cubicBezTo>
                      <a:pt x="0" y="15"/>
                      <a:pt x="0" y="15"/>
                      <a:pt x="0" y="16"/>
                    </a:cubicBezTo>
                    <a:cubicBezTo>
                      <a:pt x="1" y="18"/>
                      <a:pt x="1" y="18"/>
                      <a:pt x="1" y="18"/>
                    </a:cubicBezTo>
                    <a:cubicBezTo>
                      <a:pt x="1" y="18"/>
                      <a:pt x="1" y="18"/>
                      <a:pt x="1" y="18"/>
                    </a:cubicBezTo>
                    <a:cubicBezTo>
                      <a:pt x="13" y="3"/>
                      <a:pt x="13" y="3"/>
                      <a:pt x="13" y="3"/>
                    </a:cubicBezTo>
                    <a:cubicBezTo>
                      <a:pt x="13" y="2"/>
                      <a:pt x="14" y="2"/>
                      <a:pt x="15" y="2"/>
                    </a:cubicBezTo>
                    <a:cubicBezTo>
                      <a:pt x="21" y="3"/>
                      <a:pt x="21" y="3"/>
                      <a:pt x="21" y="3"/>
                    </a:cubicBezTo>
                    <a:cubicBezTo>
                      <a:pt x="21" y="3"/>
                      <a:pt x="22" y="3"/>
                      <a:pt x="22" y="2"/>
                    </a:cubicBezTo>
                    <a:cubicBezTo>
                      <a:pt x="23" y="2"/>
                      <a:pt x="23" y="2"/>
                      <a:pt x="23" y="2"/>
                    </a:cubicBezTo>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1" name="Freeform 439"/>
              <p:cNvSpPr/>
              <p:nvPr/>
            </p:nvSpPr>
            <p:spPr bwMode="auto">
              <a:xfrm>
                <a:off x="5997" y="3682"/>
                <a:ext cx="75" cy="90"/>
              </a:xfrm>
              <a:custGeom>
                <a:avLst/>
                <a:gdLst>
                  <a:gd name="T0" fmla="*/ 29 w 75"/>
                  <a:gd name="T1" fmla="*/ 8 h 90"/>
                  <a:gd name="T2" fmla="*/ 29 w 75"/>
                  <a:gd name="T3" fmla="*/ 8 h 90"/>
                  <a:gd name="T4" fmla="*/ 57 w 75"/>
                  <a:gd name="T5" fmla="*/ 0 h 90"/>
                  <a:gd name="T6" fmla="*/ 73 w 75"/>
                  <a:gd name="T7" fmla="*/ 49 h 90"/>
                  <a:gd name="T8" fmla="*/ 75 w 75"/>
                  <a:gd name="T9" fmla="*/ 58 h 90"/>
                  <a:gd name="T10" fmla="*/ 72 w 75"/>
                  <a:gd name="T11" fmla="*/ 69 h 90"/>
                  <a:gd name="T12" fmla="*/ 65 w 75"/>
                  <a:gd name="T13" fmla="*/ 79 h 90"/>
                  <a:gd name="T14" fmla="*/ 56 w 75"/>
                  <a:gd name="T15" fmla="*/ 88 h 90"/>
                  <a:gd name="T16" fmla="*/ 45 w 75"/>
                  <a:gd name="T17" fmla="*/ 89 h 90"/>
                  <a:gd name="T18" fmla="*/ 30 w 75"/>
                  <a:gd name="T19" fmla="*/ 74 h 90"/>
                  <a:gd name="T20" fmla="*/ 9 w 75"/>
                  <a:gd name="T21" fmla="*/ 39 h 90"/>
                  <a:gd name="T22" fmla="*/ 0 w 75"/>
                  <a:gd name="T23" fmla="*/ 13 h 90"/>
                  <a:gd name="T24" fmla="*/ 29 w 75"/>
                  <a:gd name="T25" fmla="*/ 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90">
                    <a:moveTo>
                      <a:pt x="29" y="8"/>
                    </a:moveTo>
                    <a:cubicBezTo>
                      <a:pt x="29" y="8"/>
                      <a:pt x="29" y="8"/>
                      <a:pt x="29" y="8"/>
                    </a:cubicBezTo>
                    <a:cubicBezTo>
                      <a:pt x="57" y="0"/>
                      <a:pt x="57" y="0"/>
                      <a:pt x="57" y="0"/>
                    </a:cubicBezTo>
                    <a:cubicBezTo>
                      <a:pt x="73" y="49"/>
                      <a:pt x="73" y="49"/>
                      <a:pt x="73" y="49"/>
                    </a:cubicBezTo>
                    <a:cubicBezTo>
                      <a:pt x="74" y="52"/>
                      <a:pt x="75" y="55"/>
                      <a:pt x="75" y="58"/>
                    </a:cubicBezTo>
                    <a:cubicBezTo>
                      <a:pt x="75" y="61"/>
                      <a:pt x="75" y="65"/>
                      <a:pt x="72" y="69"/>
                    </a:cubicBezTo>
                    <a:cubicBezTo>
                      <a:pt x="72" y="69"/>
                      <a:pt x="69" y="73"/>
                      <a:pt x="65" y="79"/>
                    </a:cubicBezTo>
                    <a:cubicBezTo>
                      <a:pt x="62" y="82"/>
                      <a:pt x="60" y="85"/>
                      <a:pt x="56" y="88"/>
                    </a:cubicBezTo>
                    <a:cubicBezTo>
                      <a:pt x="53" y="90"/>
                      <a:pt x="45" y="89"/>
                      <a:pt x="45" y="89"/>
                    </a:cubicBezTo>
                    <a:cubicBezTo>
                      <a:pt x="40" y="88"/>
                      <a:pt x="35" y="82"/>
                      <a:pt x="30" y="74"/>
                    </a:cubicBezTo>
                    <a:cubicBezTo>
                      <a:pt x="9" y="39"/>
                      <a:pt x="9" y="39"/>
                      <a:pt x="9" y="39"/>
                    </a:cubicBezTo>
                    <a:cubicBezTo>
                      <a:pt x="0" y="13"/>
                      <a:pt x="0" y="13"/>
                      <a:pt x="0" y="13"/>
                    </a:cubicBezTo>
                    <a:cubicBezTo>
                      <a:pt x="29" y="8"/>
                      <a:pt x="29" y="8"/>
                      <a:pt x="29" y="8"/>
                    </a:cubicBezTo>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2" name="Freeform 440"/>
              <p:cNvSpPr/>
              <p:nvPr/>
            </p:nvSpPr>
            <p:spPr bwMode="auto">
              <a:xfrm>
                <a:off x="5990" y="3647"/>
                <a:ext cx="89" cy="88"/>
              </a:xfrm>
              <a:custGeom>
                <a:avLst/>
                <a:gdLst>
                  <a:gd name="T0" fmla="*/ 11 w 89"/>
                  <a:gd name="T1" fmla="*/ 42 h 88"/>
                  <a:gd name="T2" fmla="*/ 9 w 89"/>
                  <a:gd name="T3" fmla="*/ 74 h 88"/>
                  <a:gd name="T4" fmla="*/ 20 w 89"/>
                  <a:gd name="T5" fmla="*/ 87 h 88"/>
                  <a:gd name="T6" fmla="*/ 41 w 89"/>
                  <a:gd name="T7" fmla="*/ 66 h 88"/>
                  <a:gd name="T8" fmla="*/ 53 w 89"/>
                  <a:gd name="T9" fmla="*/ 64 h 88"/>
                  <a:gd name="T10" fmla="*/ 69 w 89"/>
                  <a:gd name="T11" fmla="*/ 82 h 88"/>
                  <a:gd name="T12" fmla="*/ 67 w 89"/>
                  <a:gd name="T13" fmla="*/ 70 h 88"/>
                  <a:gd name="T14" fmla="*/ 73 w 89"/>
                  <a:gd name="T15" fmla="*/ 64 h 88"/>
                  <a:gd name="T16" fmla="*/ 79 w 89"/>
                  <a:gd name="T17" fmla="*/ 77 h 88"/>
                  <a:gd name="T18" fmla="*/ 88 w 89"/>
                  <a:gd name="T19" fmla="*/ 88 h 88"/>
                  <a:gd name="T20" fmla="*/ 86 w 89"/>
                  <a:gd name="T21" fmla="*/ 73 h 88"/>
                  <a:gd name="T22" fmla="*/ 88 w 89"/>
                  <a:gd name="T23" fmla="*/ 56 h 88"/>
                  <a:gd name="T24" fmla="*/ 21 w 89"/>
                  <a:gd name="T25" fmla="*/ 29 h 88"/>
                  <a:gd name="T26" fmla="*/ 0 w 89"/>
                  <a:gd name="T27" fmla="*/ 56 h 88"/>
                  <a:gd name="T28" fmla="*/ 7 w 89"/>
                  <a:gd name="T29" fmla="*/ 46 h 88"/>
                  <a:gd name="T30" fmla="*/ 11 w 89"/>
                  <a:gd name="T31" fmla="*/ 4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88">
                    <a:moveTo>
                      <a:pt x="11" y="42"/>
                    </a:moveTo>
                    <a:cubicBezTo>
                      <a:pt x="5" y="49"/>
                      <a:pt x="0" y="64"/>
                      <a:pt x="9" y="74"/>
                    </a:cubicBezTo>
                    <a:cubicBezTo>
                      <a:pt x="10" y="76"/>
                      <a:pt x="20" y="88"/>
                      <a:pt x="20" y="87"/>
                    </a:cubicBezTo>
                    <a:cubicBezTo>
                      <a:pt x="23" y="83"/>
                      <a:pt x="34" y="74"/>
                      <a:pt x="41" y="66"/>
                    </a:cubicBezTo>
                    <a:cubicBezTo>
                      <a:pt x="41" y="66"/>
                      <a:pt x="46" y="59"/>
                      <a:pt x="53" y="64"/>
                    </a:cubicBezTo>
                    <a:cubicBezTo>
                      <a:pt x="59" y="68"/>
                      <a:pt x="69" y="82"/>
                      <a:pt x="69" y="82"/>
                    </a:cubicBezTo>
                    <a:cubicBezTo>
                      <a:pt x="70" y="83"/>
                      <a:pt x="67" y="75"/>
                      <a:pt x="67" y="70"/>
                    </a:cubicBezTo>
                    <a:cubicBezTo>
                      <a:pt x="67" y="70"/>
                      <a:pt x="69" y="65"/>
                      <a:pt x="73" y="64"/>
                    </a:cubicBezTo>
                    <a:cubicBezTo>
                      <a:pt x="79" y="63"/>
                      <a:pt x="79" y="76"/>
                      <a:pt x="79" y="77"/>
                    </a:cubicBezTo>
                    <a:cubicBezTo>
                      <a:pt x="88" y="88"/>
                      <a:pt x="88" y="88"/>
                      <a:pt x="88" y="88"/>
                    </a:cubicBezTo>
                    <a:cubicBezTo>
                      <a:pt x="88" y="88"/>
                      <a:pt x="85" y="85"/>
                      <a:pt x="86" y="73"/>
                    </a:cubicBezTo>
                    <a:cubicBezTo>
                      <a:pt x="87" y="62"/>
                      <a:pt x="87" y="59"/>
                      <a:pt x="88" y="56"/>
                    </a:cubicBezTo>
                    <a:cubicBezTo>
                      <a:pt x="89" y="30"/>
                      <a:pt x="59" y="0"/>
                      <a:pt x="21" y="29"/>
                    </a:cubicBezTo>
                    <a:cubicBezTo>
                      <a:pt x="18" y="31"/>
                      <a:pt x="1" y="44"/>
                      <a:pt x="0" y="56"/>
                    </a:cubicBezTo>
                    <a:cubicBezTo>
                      <a:pt x="0" y="57"/>
                      <a:pt x="4" y="48"/>
                      <a:pt x="7" y="46"/>
                    </a:cubicBezTo>
                    <a:cubicBezTo>
                      <a:pt x="11" y="44"/>
                      <a:pt x="11" y="42"/>
                      <a:pt x="11" y="42"/>
                    </a:cubicBezTo>
                  </a:path>
                </a:pathLst>
              </a:custGeom>
              <a:solidFill>
                <a:srgbClr val="26150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3" name="Freeform 441"/>
              <p:cNvSpPr/>
              <p:nvPr/>
            </p:nvSpPr>
            <p:spPr bwMode="auto">
              <a:xfrm>
                <a:off x="6048" y="3714"/>
                <a:ext cx="27" cy="16"/>
              </a:xfrm>
              <a:custGeom>
                <a:avLst/>
                <a:gdLst>
                  <a:gd name="T0" fmla="*/ 27 w 27"/>
                  <a:gd name="T1" fmla="*/ 3 h 16"/>
                  <a:gd name="T2" fmla="*/ 26 w 27"/>
                  <a:gd name="T3" fmla="*/ 2 h 16"/>
                  <a:gd name="T4" fmla="*/ 15 w 27"/>
                  <a:gd name="T5" fmla="*/ 0 h 16"/>
                  <a:gd name="T6" fmla="*/ 11 w 27"/>
                  <a:gd name="T7" fmla="*/ 2 h 16"/>
                  <a:gd name="T8" fmla="*/ 0 w 27"/>
                  <a:gd name="T9" fmla="*/ 14 h 16"/>
                  <a:gd name="T10" fmla="*/ 0 w 27"/>
                  <a:gd name="T11" fmla="*/ 15 h 16"/>
                  <a:gd name="T12" fmla="*/ 1 w 27"/>
                  <a:gd name="T13" fmla="*/ 16 h 16"/>
                  <a:gd name="T14" fmla="*/ 2 w 27"/>
                  <a:gd name="T15" fmla="*/ 16 h 16"/>
                  <a:gd name="T16" fmla="*/ 12 w 27"/>
                  <a:gd name="T17" fmla="*/ 3 h 16"/>
                  <a:gd name="T18" fmla="*/ 14 w 27"/>
                  <a:gd name="T19" fmla="*/ 3 h 16"/>
                  <a:gd name="T20" fmla="*/ 24 w 27"/>
                  <a:gd name="T21" fmla="*/ 5 h 16"/>
                  <a:gd name="T22" fmla="*/ 26 w 27"/>
                  <a:gd name="T23" fmla="*/ 4 h 16"/>
                  <a:gd name="T24" fmla="*/ 27 w 27"/>
                  <a:gd name="T25"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16">
                    <a:moveTo>
                      <a:pt x="27" y="3"/>
                    </a:moveTo>
                    <a:cubicBezTo>
                      <a:pt x="26" y="2"/>
                      <a:pt x="26" y="2"/>
                      <a:pt x="26" y="2"/>
                    </a:cubicBezTo>
                    <a:cubicBezTo>
                      <a:pt x="15" y="0"/>
                      <a:pt x="15" y="0"/>
                      <a:pt x="15" y="0"/>
                    </a:cubicBezTo>
                    <a:cubicBezTo>
                      <a:pt x="13" y="0"/>
                      <a:pt x="12" y="1"/>
                      <a:pt x="11" y="2"/>
                    </a:cubicBezTo>
                    <a:cubicBezTo>
                      <a:pt x="0" y="14"/>
                      <a:pt x="0" y="14"/>
                      <a:pt x="0" y="14"/>
                    </a:cubicBezTo>
                    <a:cubicBezTo>
                      <a:pt x="0" y="15"/>
                      <a:pt x="0" y="15"/>
                      <a:pt x="0" y="15"/>
                    </a:cubicBezTo>
                    <a:cubicBezTo>
                      <a:pt x="1" y="16"/>
                      <a:pt x="1" y="16"/>
                      <a:pt x="1" y="16"/>
                    </a:cubicBezTo>
                    <a:cubicBezTo>
                      <a:pt x="2" y="16"/>
                      <a:pt x="2" y="16"/>
                      <a:pt x="2" y="16"/>
                    </a:cubicBezTo>
                    <a:cubicBezTo>
                      <a:pt x="12" y="3"/>
                      <a:pt x="12" y="3"/>
                      <a:pt x="12" y="3"/>
                    </a:cubicBezTo>
                    <a:cubicBezTo>
                      <a:pt x="13" y="3"/>
                      <a:pt x="13" y="3"/>
                      <a:pt x="14" y="3"/>
                    </a:cubicBezTo>
                    <a:cubicBezTo>
                      <a:pt x="24" y="5"/>
                      <a:pt x="24" y="5"/>
                      <a:pt x="24" y="5"/>
                    </a:cubicBezTo>
                    <a:cubicBezTo>
                      <a:pt x="25" y="5"/>
                      <a:pt x="25" y="5"/>
                      <a:pt x="26" y="4"/>
                    </a:cubicBezTo>
                    <a:cubicBezTo>
                      <a:pt x="27" y="3"/>
                      <a:pt x="27" y="3"/>
                      <a:pt x="27" y="3"/>
                    </a:cubicBezTo>
                  </a:path>
                </a:pathLst>
              </a:custGeom>
              <a:solidFill>
                <a:srgbClr val="048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4" name="Freeform 442"/>
              <p:cNvSpPr/>
              <p:nvPr/>
            </p:nvSpPr>
            <p:spPr bwMode="auto">
              <a:xfrm>
                <a:off x="6030" y="3728"/>
                <a:ext cx="21" cy="14"/>
              </a:xfrm>
              <a:custGeom>
                <a:avLst/>
                <a:gdLst>
                  <a:gd name="T0" fmla="*/ 18 w 21"/>
                  <a:gd name="T1" fmla="*/ 0 h 14"/>
                  <a:gd name="T2" fmla="*/ 14 w 21"/>
                  <a:gd name="T3" fmla="*/ 1 h 14"/>
                  <a:gd name="T4" fmla="*/ 14 w 21"/>
                  <a:gd name="T5" fmla="*/ 1 h 14"/>
                  <a:gd name="T6" fmla="*/ 2 w 21"/>
                  <a:gd name="T7" fmla="*/ 5 h 14"/>
                  <a:gd name="T8" fmla="*/ 0 w 21"/>
                  <a:gd name="T9" fmla="*/ 6 h 14"/>
                  <a:gd name="T10" fmla="*/ 1 w 21"/>
                  <a:gd name="T11" fmla="*/ 9 h 14"/>
                  <a:gd name="T12" fmla="*/ 4 w 21"/>
                  <a:gd name="T13" fmla="*/ 11 h 14"/>
                  <a:gd name="T14" fmla="*/ 9 w 21"/>
                  <a:gd name="T15" fmla="*/ 14 h 14"/>
                  <a:gd name="T16" fmla="*/ 11 w 21"/>
                  <a:gd name="T17" fmla="*/ 14 h 14"/>
                  <a:gd name="T18" fmla="*/ 14 w 21"/>
                  <a:gd name="T19" fmla="*/ 14 h 14"/>
                  <a:gd name="T20" fmla="*/ 18 w 21"/>
                  <a:gd name="T21" fmla="*/ 11 h 14"/>
                  <a:gd name="T22" fmla="*/ 21 w 21"/>
                  <a:gd name="T23" fmla="*/ 8 h 14"/>
                  <a:gd name="T24" fmla="*/ 20 w 21"/>
                  <a:gd name="T25" fmla="*/ 1 h 14"/>
                  <a:gd name="T26" fmla="*/ 20 w 21"/>
                  <a:gd name="T27" fmla="*/ 2 h 14"/>
                  <a:gd name="T28" fmla="*/ 19 w 21"/>
                  <a:gd name="T29" fmla="*/ 2 h 14"/>
                  <a:gd name="T30" fmla="*/ 18 w 21"/>
                  <a:gd name="T31" fmla="*/ 1 h 14"/>
                  <a:gd name="T32" fmla="*/ 18 w 21"/>
                  <a:gd name="T33" fmla="*/ 0 h 14"/>
                  <a:gd name="T34" fmla="*/ 18 w 21"/>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14">
                    <a:moveTo>
                      <a:pt x="18" y="0"/>
                    </a:moveTo>
                    <a:cubicBezTo>
                      <a:pt x="17" y="0"/>
                      <a:pt x="15" y="1"/>
                      <a:pt x="14" y="1"/>
                    </a:cubicBezTo>
                    <a:cubicBezTo>
                      <a:pt x="14" y="1"/>
                      <a:pt x="14" y="1"/>
                      <a:pt x="14" y="1"/>
                    </a:cubicBezTo>
                    <a:cubicBezTo>
                      <a:pt x="2" y="5"/>
                      <a:pt x="2" y="5"/>
                      <a:pt x="2" y="5"/>
                    </a:cubicBezTo>
                    <a:cubicBezTo>
                      <a:pt x="1" y="5"/>
                      <a:pt x="0" y="6"/>
                      <a:pt x="0" y="6"/>
                    </a:cubicBezTo>
                    <a:cubicBezTo>
                      <a:pt x="0" y="7"/>
                      <a:pt x="0" y="8"/>
                      <a:pt x="1" y="9"/>
                    </a:cubicBezTo>
                    <a:cubicBezTo>
                      <a:pt x="3" y="11"/>
                      <a:pt x="4" y="11"/>
                      <a:pt x="4" y="11"/>
                    </a:cubicBezTo>
                    <a:cubicBezTo>
                      <a:pt x="4" y="11"/>
                      <a:pt x="6" y="14"/>
                      <a:pt x="9" y="14"/>
                    </a:cubicBezTo>
                    <a:cubicBezTo>
                      <a:pt x="10" y="14"/>
                      <a:pt x="10" y="14"/>
                      <a:pt x="11" y="14"/>
                    </a:cubicBezTo>
                    <a:cubicBezTo>
                      <a:pt x="14" y="14"/>
                      <a:pt x="14" y="14"/>
                      <a:pt x="14" y="14"/>
                    </a:cubicBezTo>
                    <a:cubicBezTo>
                      <a:pt x="18" y="13"/>
                      <a:pt x="18" y="12"/>
                      <a:pt x="18" y="11"/>
                    </a:cubicBezTo>
                    <a:cubicBezTo>
                      <a:pt x="18" y="11"/>
                      <a:pt x="20" y="10"/>
                      <a:pt x="21" y="8"/>
                    </a:cubicBezTo>
                    <a:cubicBezTo>
                      <a:pt x="21" y="7"/>
                      <a:pt x="21" y="3"/>
                      <a:pt x="20" y="1"/>
                    </a:cubicBezTo>
                    <a:cubicBezTo>
                      <a:pt x="20" y="2"/>
                      <a:pt x="20" y="2"/>
                      <a:pt x="20" y="2"/>
                    </a:cubicBezTo>
                    <a:cubicBezTo>
                      <a:pt x="19" y="2"/>
                      <a:pt x="19" y="2"/>
                      <a:pt x="19" y="2"/>
                    </a:cubicBezTo>
                    <a:cubicBezTo>
                      <a:pt x="18" y="1"/>
                      <a:pt x="18" y="1"/>
                      <a:pt x="18" y="1"/>
                    </a:cubicBezTo>
                    <a:cubicBezTo>
                      <a:pt x="18" y="0"/>
                      <a:pt x="18" y="0"/>
                      <a:pt x="18" y="0"/>
                    </a:cubicBezTo>
                    <a:cubicBezTo>
                      <a:pt x="18" y="0"/>
                      <a:pt x="18" y="0"/>
                      <a:pt x="18" y="0"/>
                    </a:cubicBezTo>
                  </a:path>
                </a:pathLst>
              </a:custGeom>
              <a:solidFill>
                <a:srgbClr val="D6BA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5" name="Freeform 443"/>
              <p:cNvSpPr/>
              <p:nvPr/>
            </p:nvSpPr>
            <p:spPr bwMode="auto">
              <a:xfrm>
                <a:off x="6048" y="3728"/>
                <a:ext cx="2" cy="2"/>
              </a:xfrm>
              <a:custGeom>
                <a:avLst/>
                <a:gdLst>
                  <a:gd name="T0" fmla="*/ 1 w 2"/>
                  <a:gd name="T1" fmla="*/ 0 h 2"/>
                  <a:gd name="T2" fmla="*/ 0 w 2"/>
                  <a:gd name="T3" fmla="*/ 0 h 2"/>
                  <a:gd name="T4" fmla="*/ 0 w 2"/>
                  <a:gd name="T5" fmla="*/ 0 h 2"/>
                  <a:gd name="T6" fmla="*/ 0 w 2"/>
                  <a:gd name="T7" fmla="*/ 1 h 2"/>
                  <a:gd name="T8" fmla="*/ 1 w 2"/>
                  <a:gd name="T9" fmla="*/ 2 h 2"/>
                  <a:gd name="T10" fmla="*/ 2 w 2"/>
                  <a:gd name="T11" fmla="*/ 2 h 2"/>
                  <a:gd name="T12" fmla="*/ 2 w 2"/>
                  <a:gd name="T13" fmla="*/ 1 h 2"/>
                  <a:gd name="T14" fmla="*/ 2 w 2"/>
                  <a:gd name="T15" fmla="*/ 1 h 2"/>
                  <a:gd name="T16" fmla="*/ 1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1" y="0"/>
                    </a:moveTo>
                    <a:cubicBezTo>
                      <a:pt x="0" y="0"/>
                      <a:pt x="0" y="0"/>
                      <a:pt x="0" y="0"/>
                    </a:cubicBezTo>
                    <a:cubicBezTo>
                      <a:pt x="0" y="0"/>
                      <a:pt x="0" y="0"/>
                      <a:pt x="0" y="0"/>
                    </a:cubicBezTo>
                    <a:cubicBezTo>
                      <a:pt x="0" y="1"/>
                      <a:pt x="0" y="1"/>
                      <a:pt x="0" y="1"/>
                    </a:cubicBezTo>
                    <a:cubicBezTo>
                      <a:pt x="1" y="2"/>
                      <a:pt x="1" y="2"/>
                      <a:pt x="1" y="2"/>
                    </a:cubicBezTo>
                    <a:cubicBezTo>
                      <a:pt x="2" y="2"/>
                      <a:pt x="2" y="2"/>
                      <a:pt x="2" y="2"/>
                    </a:cubicBezTo>
                    <a:cubicBezTo>
                      <a:pt x="2" y="1"/>
                      <a:pt x="2" y="1"/>
                      <a:pt x="2" y="1"/>
                    </a:cubicBezTo>
                    <a:cubicBezTo>
                      <a:pt x="2" y="1"/>
                      <a:pt x="2" y="1"/>
                      <a:pt x="2" y="1"/>
                    </a:cubicBezTo>
                    <a:cubicBezTo>
                      <a:pt x="2" y="0"/>
                      <a:pt x="1" y="0"/>
                      <a:pt x="1" y="0"/>
                    </a:cubicBezTo>
                  </a:path>
                </a:pathLst>
              </a:custGeom>
              <a:solidFill>
                <a:srgbClr val="258C6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6" name="Freeform 444"/>
              <p:cNvSpPr/>
              <p:nvPr/>
            </p:nvSpPr>
            <p:spPr bwMode="auto">
              <a:xfrm>
                <a:off x="6008" y="3736"/>
                <a:ext cx="14" cy="11"/>
              </a:xfrm>
              <a:custGeom>
                <a:avLst/>
                <a:gdLst>
                  <a:gd name="T0" fmla="*/ 6 w 14"/>
                  <a:gd name="T1" fmla="*/ 0 h 11"/>
                  <a:gd name="T2" fmla="*/ 2 w 14"/>
                  <a:gd name="T3" fmla="*/ 1 h 11"/>
                  <a:gd name="T4" fmla="*/ 1 w 14"/>
                  <a:gd name="T5" fmla="*/ 2 h 11"/>
                  <a:gd name="T6" fmla="*/ 2 w 14"/>
                  <a:gd name="T7" fmla="*/ 5 h 11"/>
                  <a:gd name="T8" fmla="*/ 4 w 14"/>
                  <a:gd name="T9" fmla="*/ 8 h 11"/>
                  <a:gd name="T10" fmla="*/ 11 w 14"/>
                  <a:gd name="T11" fmla="*/ 11 h 11"/>
                  <a:gd name="T12" fmla="*/ 12 w 14"/>
                  <a:gd name="T13" fmla="*/ 11 h 11"/>
                  <a:gd name="T14" fmla="*/ 14 w 14"/>
                  <a:gd name="T15" fmla="*/ 10 h 11"/>
                  <a:gd name="T16" fmla="*/ 8 w 14"/>
                  <a:gd name="T17" fmla="*/ 2 h 11"/>
                  <a:gd name="T18" fmla="*/ 4 w 14"/>
                  <a:gd name="T19" fmla="*/ 7 h 11"/>
                  <a:gd name="T20" fmla="*/ 4 w 14"/>
                  <a:gd name="T21" fmla="*/ 7 h 11"/>
                  <a:gd name="T22" fmla="*/ 3 w 14"/>
                  <a:gd name="T23" fmla="*/ 5 h 11"/>
                  <a:gd name="T24" fmla="*/ 3 w 14"/>
                  <a:gd name="T25" fmla="*/ 4 h 11"/>
                  <a:gd name="T26" fmla="*/ 3 w 14"/>
                  <a:gd name="T27" fmla="*/ 4 h 11"/>
                  <a:gd name="T28" fmla="*/ 3 w 14"/>
                  <a:gd name="T29" fmla="*/ 5 h 11"/>
                  <a:gd name="T30" fmla="*/ 3 w 14"/>
                  <a:gd name="T31" fmla="*/ 5 h 11"/>
                  <a:gd name="T32" fmla="*/ 3 w 14"/>
                  <a:gd name="T33" fmla="*/ 5 h 11"/>
                  <a:gd name="T34" fmla="*/ 3 w 14"/>
                  <a:gd name="T35" fmla="*/ 4 h 11"/>
                  <a:gd name="T36" fmla="*/ 6 w 14"/>
                  <a:gd name="T3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1">
                    <a:moveTo>
                      <a:pt x="6" y="0"/>
                    </a:moveTo>
                    <a:cubicBezTo>
                      <a:pt x="2" y="1"/>
                      <a:pt x="2" y="1"/>
                      <a:pt x="2" y="1"/>
                    </a:cubicBezTo>
                    <a:cubicBezTo>
                      <a:pt x="1" y="1"/>
                      <a:pt x="1" y="2"/>
                      <a:pt x="1" y="2"/>
                    </a:cubicBezTo>
                    <a:cubicBezTo>
                      <a:pt x="0" y="2"/>
                      <a:pt x="0" y="3"/>
                      <a:pt x="2" y="5"/>
                    </a:cubicBezTo>
                    <a:cubicBezTo>
                      <a:pt x="4" y="7"/>
                      <a:pt x="4" y="8"/>
                      <a:pt x="4" y="8"/>
                    </a:cubicBezTo>
                    <a:cubicBezTo>
                      <a:pt x="4" y="8"/>
                      <a:pt x="7" y="11"/>
                      <a:pt x="11" y="11"/>
                    </a:cubicBezTo>
                    <a:cubicBezTo>
                      <a:pt x="11" y="11"/>
                      <a:pt x="11" y="11"/>
                      <a:pt x="12" y="11"/>
                    </a:cubicBezTo>
                    <a:cubicBezTo>
                      <a:pt x="12" y="11"/>
                      <a:pt x="13" y="10"/>
                      <a:pt x="14" y="10"/>
                    </a:cubicBezTo>
                    <a:cubicBezTo>
                      <a:pt x="8" y="2"/>
                      <a:pt x="8" y="2"/>
                      <a:pt x="8" y="2"/>
                    </a:cubicBezTo>
                    <a:cubicBezTo>
                      <a:pt x="4" y="7"/>
                      <a:pt x="4" y="7"/>
                      <a:pt x="4" y="7"/>
                    </a:cubicBezTo>
                    <a:cubicBezTo>
                      <a:pt x="4" y="7"/>
                      <a:pt x="4" y="7"/>
                      <a:pt x="4" y="7"/>
                    </a:cubicBezTo>
                    <a:cubicBezTo>
                      <a:pt x="3" y="5"/>
                      <a:pt x="3" y="5"/>
                      <a:pt x="3" y="5"/>
                    </a:cubicBezTo>
                    <a:cubicBezTo>
                      <a:pt x="3" y="4"/>
                      <a:pt x="3" y="4"/>
                      <a:pt x="3" y="4"/>
                    </a:cubicBezTo>
                    <a:cubicBezTo>
                      <a:pt x="3" y="4"/>
                      <a:pt x="3" y="4"/>
                      <a:pt x="3" y="4"/>
                    </a:cubicBezTo>
                    <a:cubicBezTo>
                      <a:pt x="3" y="5"/>
                      <a:pt x="3" y="5"/>
                      <a:pt x="3" y="5"/>
                    </a:cubicBezTo>
                    <a:cubicBezTo>
                      <a:pt x="3" y="5"/>
                      <a:pt x="3" y="5"/>
                      <a:pt x="3" y="5"/>
                    </a:cubicBezTo>
                    <a:cubicBezTo>
                      <a:pt x="3" y="5"/>
                      <a:pt x="3" y="5"/>
                      <a:pt x="3" y="5"/>
                    </a:cubicBezTo>
                    <a:cubicBezTo>
                      <a:pt x="3" y="4"/>
                      <a:pt x="3" y="4"/>
                      <a:pt x="3" y="4"/>
                    </a:cubicBezTo>
                    <a:cubicBezTo>
                      <a:pt x="6" y="0"/>
                      <a:pt x="6" y="0"/>
                      <a:pt x="6" y="0"/>
                    </a:cubicBezTo>
                  </a:path>
                </a:pathLst>
              </a:custGeom>
              <a:solidFill>
                <a:srgbClr val="50B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7" name="Freeform 445"/>
              <p:cNvSpPr>
                <a:spLocks noEditPoints="1"/>
              </p:cNvSpPr>
              <p:nvPr/>
            </p:nvSpPr>
            <p:spPr bwMode="auto">
              <a:xfrm>
                <a:off x="6011" y="3736"/>
                <a:ext cx="5" cy="7"/>
              </a:xfrm>
              <a:custGeom>
                <a:avLst/>
                <a:gdLst>
                  <a:gd name="T0" fmla="*/ 0 w 5"/>
                  <a:gd name="T1" fmla="*/ 4 h 7"/>
                  <a:gd name="T2" fmla="*/ 0 w 5"/>
                  <a:gd name="T3" fmla="*/ 5 h 7"/>
                  <a:gd name="T4" fmla="*/ 0 w 5"/>
                  <a:gd name="T5" fmla="*/ 5 h 7"/>
                  <a:gd name="T6" fmla="*/ 0 w 5"/>
                  <a:gd name="T7" fmla="*/ 5 h 7"/>
                  <a:gd name="T8" fmla="*/ 0 w 5"/>
                  <a:gd name="T9" fmla="*/ 4 h 7"/>
                  <a:gd name="T10" fmla="*/ 4 w 5"/>
                  <a:gd name="T11" fmla="*/ 0 h 7"/>
                  <a:gd name="T12" fmla="*/ 3 w 5"/>
                  <a:gd name="T13" fmla="*/ 0 h 7"/>
                  <a:gd name="T14" fmla="*/ 0 w 5"/>
                  <a:gd name="T15" fmla="*/ 4 h 7"/>
                  <a:gd name="T16" fmla="*/ 0 w 5"/>
                  <a:gd name="T17" fmla="*/ 4 h 7"/>
                  <a:gd name="T18" fmla="*/ 0 w 5"/>
                  <a:gd name="T19" fmla="*/ 5 h 7"/>
                  <a:gd name="T20" fmla="*/ 1 w 5"/>
                  <a:gd name="T21" fmla="*/ 7 h 7"/>
                  <a:gd name="T22" fmla="*/ 1 w 5"/>
                  <a:gd name="T23" fmla="*/ 7 h 7"/>
                  <a:gd name="T24" fmla="*/ 5 w 5"/>
                  <a:gd name="T25" fmla="*/ 2 h 7"/>
                  <a:gd name="T26" fmla="*/ 4 w 5"/>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7">
                    <a:moveTo>
                      <a:pt x="0" y="4"/>
                    </a:moveTo>
                    <a:cubicBezTo>
                      <a:pt x="0" y="4"/>
                      <a:pt x="0" y="4"/>
                      <a:pt x="0" y="5"/>
                    </a:cubicBezTo>
                    <a:cubicBezTo>
                      <a:pt x="0" y="5"/>
                      <a:pt x="0" y="5"/>
                      <a:pt x="0" y="5"/>
                    </a:cubicBezTo>
                    <a:cubicBezTo>
                      <a:pt x="0" y="5"/>
                      <a:pt x="0" y="5"/>
                      <a:pt x="0" y="5"/>
                    </a:cubicBezTo>
                    <a:cubicBezTo>
                      <a:pt x="0" y="4"/>
                      <a:pt x="0" y="4"/>
                      <a:pt x="0" y="4"/>
                    </a:cubicBezTo>
                    <a:moveTo>
                      <a:pt x="4" y="0"/>
                    </a:moveTo>
                    <a:cubicBezTo>
                      <a:pt x="3" y="0"/>
                      <a:pt x="3" y="0"/>
                      <a:pt x="3" y="0"/>
                    </a:cubicBezTo>
                    <a:cubicBezTo>
                      <a:pt x="0" y="4"/>
                      <a:pt x="0" y="4"/>
                      <a:pt x="0" y="4"/>
                    </a:cubicBezTo>
                    <a:cubicBezTo>
                      <a:pt x="0" y="4"/>
                      <a:pt x="0" y="4"/>
                      <a:pt x="0" y="4"/>
                    </a:cubicBezTo>
                    <a:cubicBezTo>
                      <a:pt x="0" y="4"/>
                      <a:pt x="0" y="4"/>
                      <a:pt x="0" y="5"/>
                    </a:cubicBezTo>
                    <a:cubicBezTo>
                      <a:pt x="1" y="7"/>
                      <a:pt x="1" y="7"/>
                      <a:pt x="1" y="7"/>
                    </a:cubicBezTo>
                    <a:cubicBezTo>
                      <a:pt x="1" y="7"/>
                      <a:pt x="1" y="7"/>
                      <a:pt x="1" y="7"/>
                    </a:cubicBezTo>
                    <a:cubicBezTo>
                      <a:pt x="5" y="2"/>
                      <a:pt x="5" y="2"/>
                      <a:pt x="5" y="2"/>
                    </a:cubicBezTo>
                    <a:cubicBezTo>
                      <a:pt x="4" y="0"/>
                      <a:pt x="4" y="0"/>
                      <a:pt x="4" y="0"/>
                    </a:cubicBezTo>
                  </a:path>
                </a:pathLst>
              </a:custGeom>
              <a:solidFill>
                <a:srgbClr val="5258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8" name="Freeform 446"/>
              <p:cNvSpPr/>
              <p:nvPr/>
            </p:nvSpPr>
            <p:spPr bwMode="auto">
              <a:xfrm>
                <a:off x="6015" y="3736"/>
                <a:ext cx="11" cy="10"/>
              </a:xfrm>
              <a:custGeom>
                <a:avLst/>
                <a:gdLst>
                  <a:gd name="T0" fmla="*/ 4 w 11"/>
                  <a:gd name="T1" fmla="*/ 0 h 10"/>
                  <a:gd name="T2" fmla="*/ 2 w 11"/>
                  <a:gd name="T3" fmla="*/ 0 h 10"/>
                  <a:gd name="T4" fmla="*/ 2 w 11"/>
                  <a:gd name="T5" fmla="*/ 0 h 10"/>
                  <a:gd name="T6" fmla="*/ 0 w 11"/>
                  <a:gd name="T7" fmla="*/ 0 h 10"/>
                  <a:gd name="T8" fmla="*/ 1 w 11"/>
                  <a:gd name="T9" fmla="*/ 2 h 10"/>
                  <a:gd name="T10" fmla="*/ 7 w 11"/>
                  <a:gd name="T11" fmla="*/ 10 h 10"/>
                  <a:gd name="T12" fmla="*/ 8 w 11"/>
                  <a:gd name="T13" fmla="*/ 10 h 10"/>
                  <a:gd name="T14" fmla="*/ 11 w 11"/>
                  <a:gd name="T15" fmla="*/ 7 h 10"/>
                  <a:gd name="T16" fmla="*/ 10 w 11"/>
                  <a:gd name="T17" fmla="*/ 4 h 10"/>
                  <a:gd name="T18" fmla="*/ 9 w 11"/>
                  <a:gd name="T19" fmla="*/ 3 h 10"/>
                  <a:gd name="T20" fmla="*/ 8 w 11"/>
                  <a:gd name="T21" fmla="*/ 1 h 10"/>
                  <a:gd name="T22" fmla="*/ 4 w 11"/>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10">
                    <a:moveTo>
                      <a:pt x="4" y="0"/>
                    </a:moveTo>
                    <a:cubicBezTo>
                      <a:pt x="3" y="0"/>
                      <a:pt x="2" y="0"/>
                      <a:pt x="2" y="0"/>
                    </a:cubicBezTo>
                    <a:cubicBezTo>
                      <a:pt x="2" y="0"/>
                      <a:pt x="2" y="0"/>
                      <a:pt x="2" y="0"/>
                    </a:cubicBezTo>
                    <a:cubicBezTo>
                      <a:pt x="0" y="0"/>
                      <a:pt x="0" y="0"/>
                      <a:pt x="0" y="0"/>
                    </a:cubicBezTo>
                    <a:cubicBezTo>
                      <a:pt x="1" y="2"/>
                      <a:pt x="1" y="2"/>
                      <a:pt x="1" y="2"/>
                    </a:cubicBezTo>
                    <a:cubicBezTo>
                      <a:pt x="7" y="10"/>
                      <a:pt x="7" y="10"/>
                      <a:pt x="7" y="10"/>
                    </a:cubicBezTo>
                    <a:cubicBezTo>
                      <a:pt x="7" y="10"/>
                      <a:pt x="8" y="10"/>
                      <a:pt x="8" y="10"/>
                    </a:cubicBezTo>
                    <a:cubicBezTo>
                      <a:pt x="9" y="10"/>
                      <a:pt x="10" y="8"/>
                      <a:pt x="11" y="7"/>
                    </a:cubicBezTo>
                    <a:cubicBezTo>
                      <a:pt x="11" y="6"/>
                      <a:pt x="11" y="5"/>
                      <a:pt x="10" y="4"/>
                    </a:cubicBezTo>
                    <a:cubicBezTo>
                      <a:pt x="10" y="4"/>
                      <a:pt x="9" y="3"/>
                      <a:pt x="9" y="3"/>
                    </a:cubicBezTo>
                    <a:cubicBezTo>
                      <a:pt x="8" y="1"/>
                      <a:pt x="8" y="1"/>
                      <a:pt x="8" y="1"/>
                    </a:cubicBezTo>
                    <a:cubicBezTo>
                      <a:pt x="7" y="0"/>
                      <a:pt x="5" y="0"/>
                      <a:pt x="4" y="0"/>
                    </a:cubicBezTo>
                  </a:path>
                </a:pathLst>
              </a:custGeom>
              <a:solidFill>
                <a:srgbClr val="C1B0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9" name="Freeform 447"/>
              <p:cNvSpPr/>
              <p:nvPr/>
            </p:nvSpPr>
            <p:spPr bwMode="auto">
              <a:xfrm>
                <a:off x="6024" y="3736"/>
                <a:ext cx="8" cy="5"/>
              </a:xfrm>
              <a:custGeom>
                <a:avLst/>
                <a:gdLst>
                  <a:gd name="T0" fmla="*/ 1 w 8"/>
                  <a:gd name="T1" fmla="*/ 5 h 5"/>
                  <a:gd name="T2" fmla="*/ 2 w 8"/>
                  <a:gd name="T3" fmla="*/ 5 h 5"/>
                  <a:gd name="T4" fmla="*/ 4 w 8"/>
                  <a:gd name="T5" fmla="*/ 4 h 5"/>
                  <a:gd name="T6" fmla="*/ 7 w 8"/>
                  <a:gd name="T7" fmla="*/ 4 h 5"/>
                  <a:gd name="T8" fmla="*/ 8 w 8"/>
                  <a:gd name="T9" fmla="*/ 2 h 5"/>
                  <a:gd name="T10" fmla="*/ 3 w 8"/>
                  <a:gd name="T11" fmla="*/ 2 h 5"/>
                  <a:gd name="T12" fmla="*/ 1 w 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5"/>
                    </a:moveTo>
                    <a:cubicBezTo>
                      <a:pt x="1" y="5"/>
                      <a:pt x="1" y="5"/>
                      <a:pt x="2" y="5"/>
                    </a:cubicBezTo>
                    <a:cubicBezTo>
                      <a:pt x="2" y="5"/>
                      <a:pt x="2" y="4"/>
                      <a:pt x="4" y="4"/>
                    </a:cubicBezTo>
                    <a:cubicBezTo>
                      <a:pt x="6" y="3"/>
                      <a:pt x="7" y="4"/>
                      <a:pt x="7" y="4"/>
                    </a:cubicBezTo>
                    <a:cubicBezTo>
                      <a:pt x="8" y="4"/>
                      <a:pt x="8" y="2"/>
                      <a:pt x="8" y="2"/>
                    </a:cubicBezTo>
                    <a:cubicBezTo>
                      <a:pt x="8" y="2"/>
                      <a:pt x="6" y="0"/>
                      <a:pt x="3" y="2"/>
                    </a:cubicBezTo>
                    <a:cubicBezTo>
                      <a:pt x="0" y="3"/>
                      <a:pt x="1" y="5"/>
                      <a:pt x="1" y="5"/>
                    </a:cubicBezTo>
                    <a:close/>
                  </a:path>
                </a:pathLst>
              </a:custGeom>
              <a:solidFill>
                <a:srgbClr val="048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0" name="Freeform 448"/>
              <p:cNvSpPr>
                <a:spLocks noEditPoints="1"/>
              </p:cNvSpPr>
              <p:nvPr/>
            </p:nvSpPr>
            <p:spPr bwMode="auto">
              <a:xfrm>
                <a:off x="6028" y="3726"/>
                <a:ext cx="25" cy="19"/>
              </a:xfrm>
              <a:custGeom>
                <a:avLst/>
                <a:gdLst>
                  <a:gd name="T0" fmla="*/ 6 w 25"/>
                  <a:gd name="T1" fmla="*/ 16 h 19"/>
                  <a:gd name="T2" fmla="*/ 2 w 25"/>
                  <a:gd name="T3" fmla="*/ 13 h 19"/>
                  <a:gd name="T4" fmla="*/ 1 w 25"/>
                  <a:gd name="T5" fmla="*/ 8 h 19"/>
                  <a:gd name="T6" fmla="*/ 5 w 25"/>
                  <a:gd name="T7" fmla="*/ 5 h 19"/>
                  <a:gd name="T8" fmla="*/ 15 w 25"/>
                  <a:gd name="T9" fmla="*/ 2 h 19"/>
                  <a:gd name="T10" fmla="*/ 21 w 25"/>
                  <a:gd name="T11" fmla="*/ 0 h 19"/>
                  <a:gd name="T12" fmla="*/ 24 w 25"/>
                  <a:gd name="T13" fmla="*/ 3 h 19"/>
                  <a:gd name="T14" fmla="*/ 24 w 25"/>
                  <a:gd name="T15" fmla="*/ 11 h 19"/>
                  <a:gd name="T16" fmla="*/ 20 w 25"/>
                  <a:gd name="T17" fmla="*/ 16 h 19"/>
                  <a:gd name="T18" fmla="*/ 15 w 25"/>
                  <a:gd name="T19" fmla="*/ 17 h 19"/>
                  <a:gd name="T20" fmla="*/ 15 w 25"/>
                  <a:gd name="T21" fmla="*/ 17 h 19"/>
                  <a:gd name="T22" fmla="*/ 6 w 25"/>
                  <a:gd name="T23" fmla="*/ 16 h 19"/>
                  <a:gd name="T24" fmla="*/ 4 w 25"/>
                  <a:gd name="T25" fmla="*/ 8 h 19"/>
                  <a:gd name="T26" fmla="*/ 3 w 25"/>
                  <a:gd name="T27" fmla="*/ 9 h 19"/>
                  <a:gd name="T28" fmla="*/ 4 w 25"/>
                  <a:gd name="T29" fmla="*/ 11 h 19"/>
                  <a:gd name="T30" fmla="*/ 7 w 25"/>
                  <a:gd name="T31" fmla="*/ 14 h 19"/>
                  <a:gd name="T32" fmla="*/ 13 w 25"/>
                  <a:gd name="T33" fmla="*/ 16 h 19"/>
                  <a:gd name="T34" fmla="*/ 22 w 25"/>
                  <a:gd name="T35" fmla="*/ 11 h 19"/>
                  <a:gd name="T36" fmla="*/ 22 w 25"/>
                  <a:gd name="T37" fmla="*/ 5 h 19"/>
                  <a:gd name="T38" fmla="*/ 16 w 25"/>
                  <a:gd name="T39" fmla="*/ 4 h 19"/>
                  <a:gd name="T40" fmla="*/ 4 w 25"/>
                  <a:gd name="T41"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19">
                    <a:moveTo>
                      <a:pt x="6" y="16"/>
                    </a:moveTo>
                    <a:cubicBezTo>
                      <a:pt x="6" y="16"/>
                      <a:pt x="3" y="14"/>
                      <a:pt x="2" y="13"/>
                    </a:cubicBezTo>
                    <a:cubicBezTo>
                      <a:pt x="1" y="11"/>
                      <a:pt x="0" y="9"/>
                      <a:pt x="1" y="8"/>
                    </a:cubicBezTo>
                    <a:cubicBezTo>
                      <a:pt x="1" y="6"/>
                      <a:pt x="5" y="5"/>
                      <a:pt x="5" y="5"/>
                    </a:cubicBezTo>
                    <a:cubicBezTo>
                      <a:pt x="15" y="2"/>
                      <a:pt x="15" y="2"/>
                      <a:pt x="15" y="2"/>
                    </a:cubicBezTo>
                    <a:cubicBezTo>
                      <a:pt x="21" y="0"/>
                      <a:pt x="21" y="0"/>
                      <a:pt x="21" y="0"/>
                    </a:cubicBezTo>
                    <a:cubicBezTo>
                      <a:pt x="22" y="0"/>
                      <a:pt x="22" y="0"/>
                      <a:pt x="24" y="3"/>
                    </a:cubicBezTo>
                    <a:cubicBezTo>
                      <a:pt x="24" y="4"/>
                      <a:pt x="25" y="9"/>
                      <a:pt x="24" y="11"/>
                    </a:cubicBezTo>
                    <a:cubicBezTo>
                      <a:pt x="23" y="14"/>
                      <a:pt x="20" y="16"/>
                      <a:pt x="20" y="16"/>
                    </a:cubicBezTo>
                    <a:cubicBezTo>
                      <a:pt x="20" y="16"/>
                      <a:pt x="19" y="16"/>
                      <a:pt x="15" y="17"/>
                    </a:cubicBezTo>
                    <a:cubicBezTo>
                      <a:pt x="15" y="17"/>
                      <a:pt x="15" y="17"/>
                      <a:pt x="15" y="17"/>
                    </a:cubicBezTo>
                    <a:cubicBezTo>
                      <a:pt x="10" y="19"/>
                      <a:pt x="7" y="16"/>
                      <a:pt x="6" y="16"/>
                    </a:cubicBezTo>
                    <a:close/>
                    <a:moveTo>
                      <a:pt x="4" y="8"/>
                    </a:moveTo>
                    <a:cubicBezTo>
                      <a:pt x="4" y="8"/>
                      <a:pt x="3" y="8"/>
                      <a:pt x="3" y="9"/>
                    </a:cubicBezTo>
                    <a:cubicBezTo>
                      <a:pt x="3" y="9"/>
                      <a:pt x="3" y="10"/>
                      <a:pt x="4" y="11"/>
                    </a:cubicBezTo>
                    <a:cubicBezTo>
                      <a:pt x="5" y="13"/>
                      <a:pt x="7" y="14"/>
                      <a:pt x="7" y="14"/>
                    </a:cubicBezTo>
                    <a:cubicBezTo>
                      <a:pt x="7" y="14"/>
                      <a:pt x="10" y="16"/>
                      <a:pt x="13" y="16"/>
                    </a:cubicBezTo>
                    <a:cubicBezTo>
                      <a:pt x="17" y="16"/>
                      <a:pt x="22" y="14"/>
                      <a:pt x="22" y="11"/>
                    </a:cubicBezTo>
                    <a:cubicBezTo>
                      <a:pt x="23" y="8"/>
                      <a:pt x="22" y="6"/>
                      <a:pt x="22" y="5"/>
                    </a:cubicBezTo>
                    <a:cubicBezTo>
                      <a:pt x="21" y="3"/>
                      <a:pt x="17" y="3"/>
                      <a:pt x="16" y="4"/>
                    </a:cubicBezTo>
                    <a:lnTo>
                      <a:pt x="4" y="8"/>
                    </a:lnTo>
                    <a:close/>
                  </a:path>
                </a:pathLst>
              </a:custGeom>
              <a:solidFill>
                <a:srgbClr val="048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1" name="Freeform 449"/>
              <p:cNvSpPr>
                <a:spLocks noEditPoints="1"/>
              </p:cNvSpPr>
              <p:nvPr/>
            </p:nvSpPr>
            <p:spPr bwMode="auto">
              <a:xfrm>
                <a:off x="6006" y="3733"/>
                <a:ext cx="21" cy="16"/>
              </a:xfrm>
              <a:custGeom>
                <a:avLst/>
                <a:gdLst>
                  <a:gd name="T0" fmla="*/ 5 w 21"/>
                  <a:gd name="T1" fmla="*/ 10 h 16"/>
                  <a:gd name="T2" fmla="*/ 3 w 21"/>
                  <a:gd name="T3" fmla="*/ 8 h 16"/>
                  <a:gd name="T4" fmla="*/ 1 w 21"/>
                  <a:gd name="T5" fmla="*/ 4 h 16"/>
                  <a:gd name="T6" fmla="*/ 3 w 21"/>
                  <a:gd name="T7" fmla="*/ 3 h 16"/>
                  <a:gd name="T8" fmla="*/ 10 w 21"/>
                  <a:gd name="T9" fmla="*/ 2 h 16"/>
                  <a:gd name="T10" fmla="*/ 11 w 21"/>
                  <a:gd name="T11" fmla="*/ 1 h 16"/>
                  <a:gd name="T12" fmla="*/ 18 w 21"/>
                  <a:gd name="T13" fmla="*/ 4 h 16"/>
                  <a:gd name="T14" fmla="*/ 19 w 21"/>
                  <a:gd name="T15" fmla="*/ 5 h 16"/>
                  <a:gd name="T16" fmla="*/ 20 w 21"/>
                  <a:gd name="T17" fmla="*/ 6 h 16"/>
                  <a:gd name="T18" fmla="*/ 21 w 21"/>
                  <a:gd name="T19" fmla="*/ 11 h 16"/>
                  <a:gd name="T20" fmla="*/ 17 w 21"/>
                  <a:gd name="T21" fmla="*/ 14 h 16"/>
                  <a:gd name="T22" fmla="*/ 15 w 21"/>
                  <a:gd name="T23" fmla="*/ 14 h 16"/>
                  <a:gd name="T24" fmla="*/ 5 w 21"/>
                  <a:gd name="T25" fmla="*/ 10 h 16"/>
                  <a:gd name="T26" fmla="*/ 11 w 21"/>
                  <a:gd name="T27" fmla="*/ 4 h 16"/>
                  <a:gd name="T28" fmla="*/ 5 w 21"/>
                  <a:gd name="T29" fmla="*/ 5 h 16"/>
                  <a:gd name="T30" fmla="*/ 4 w 21"/>
                  <a:gd name="T31" fmla="*/ 6 h 16"/>
                  <a:gd name="T32" fmla="*/ 5 w 21"/>
                  <a:gd name="T33" fmla="*/ 8 h 16"/>
                  <a:gd name="T34" fmla="*/ 15 w 21"/>
                  <a:gd name="T35" fmla="*/ 12 h 16"/>
                  <a:gd name="T36" fmla="*/ 19 w 21"/>
                  <a:gd name="T37" fmla="*/ 10 h 16"/>
                  <a:gd name="T38" fmla="*/ 18 w 21"/>
                  <a:gd name="T39" fmla="*/ 7 h 16"/>
                  <a:gd name="T40" fmla="*/ 17 w 21"/>
                  <a:gd name="T41" fmla="*/ 6 h 16"/>
                  <a:gd name="T42" fmla="*/ 16 w 21"/>
                  <a:gd name="T43" fmla="*/ 5 h 16"/>
                  <a:gd name="T44" fmla="*/ 11 w 21"/>
                  <a:gd name="T4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16">
                    <a:moveTo>
                      <a:pt x="5" y="10"/>
                    </a:moveTo>
                    <a:cubicBezTo>
                      <a:pt x="5" y="10"/>
                      <a:pt x="4" y="10"/>
                      <a:pt x="3" y="8"/>
                    </a:cubicBezTo>
                    <a:cubicBezTo>
                      <a:pt x="1" y="7"/>
                      <a:pt x="0" y="6"/>
                      <a:pt x="1" y="4"/>
                    </a:cubicBezTo>
                    <a:cubicBezTo>
                      <a:pt x="1" y="4"/>
                      <a:pt x="2" y="3"/>
                      <a:pt x="3" y="3"/>
                    </a:cubicBezTo>
                    <a:cubicBezTo>
                      <a:pt x="10" y="2"/>
                      <a:pt x="10" y="2"/>
                      <a:pt x="10" y="2"/>
                    </a:cubicBezTo>
                    <a:cubicBezTo>
                      <a:pt x="11" y="1"/>
                      <a:pt x="11" y="1"/>
                      <a:pt x="11" y="1"/>
                    </a:cubicBezTo>
                    <a:cubicBezTo>
                      <a:pt x="11" y="1"/>
                      <a:pt x="16" y="0"/>
                      <a:pt x="18" y="4"/>
                    </a:cubicBezTo>
                    <a:cubicBezTo>
                      <a:pt x="19" y="5"/>
                      <a:pt x="19" y="5"/>
                      <a:pt x="19" y="5"/>
                    </a:cubicBezTo>
                    <a:cubicBezTo>
                      <a:pt x="19" y="5"/>
                      <a:pt x="20" y="6"/>
                      <a:pt x="20" y="6"/>
                    </a:cubicBezTo>
                    <a:cubicBezTo>
                      <a:pt x="21" y="8"/>
                      <a:pt x="21" y="9"/>
                      <a:pt x="21" y="11"/>
                    </a:cubicBezTo>
                    <a:cubicBezTo>
                      <a:pt x="20" y="13"/>
                      <a:pt x="17" y="14"/>
                      <a:pt x="17" y="14"/>
                    </a:cubicBezTo>
                    <a:cubicBezTo>
                      <a:pt x="15" y="14"/>
                      <a:pt x="15" y="14"/>
                      <a:pt x="15" y="14"/>
                    </a:cubicBezTo>
                    <a:cubicBezTo>
                      <a:pt x="9" y="16"/>
                      <a:pt x="5" y="11"/>
                      <a:pt x="5" y="10"/>
                    </a:cubicBezTo>
                    <a:close/>
                    <a:moveTo>
                      <a:pt x="11" y="4"/>
                    </a:moveTo>
                    <a:cubicBezTo>
                      <a:pt x="5" y="5"/>
                      <a:pt x="5" y="5"/>
                      <a:pt x="5" y="5"/>
                    </a:cubicBezTo>
                    <a:cubicBezTo>
                      <a:pt x="4" y="5"/>
                      <a:pt x="4" y="5"/>
                      <a:pt x="4" y="6"/>
                    </a:cubicBezTo>
                    <a:cubicBezTo>
                      <a:pt x="4" y="6"/>
                      <a:pt x="3" y="6"/>
                      <a:pt x="5" y="8"/>
                    </a:cubicBezTo>
                    <a:cubicBezTo>
                      <a:pt x="10" y="14"/>
                      <a:pt x="15" y="12"/>
                      <a:pt x="15" y="12"/>
                    </a:cubicBezTo>
                    <a:cubicBezTo>
                      <a:pt x="15" y="12"/>
                      <a:pt x="18" y="12"/>
                      <a:pt x="19" y="10"/>
                    </a:cubicBezTo>
                    <a:cubicBezTo>
                      <a:pt x="19" y="9"/>
                      <a:pt x="19" y="8"/>
                      <a:pt x="18" y="7"/>
                    </a:cubicBezTo>
                    <a:cubicBezTo>
                      <a:pt x="18" y="7"/>
                      <a:pt x="18" y="7"/>
                      <a:pt x="17" y="6"/>
                    </a:cubicBezTo>
                    <a:cubicBezTo>
                      <a:pt x="16" y="5"/>
                      <a:pt x="16" y="5"/>
                      <a:pt x="16" y="5"/>
                    </a:cubicBezTo>
                    <a:cubicBezTo>
                      <a:pt x="15" y="3"/>
                      <a:pt x="12" y="4"/>
                      <a:pt x="11" y="4"/>
                    </a:cubicBezTo>
                    <a:close/>
                  </a:path>
                </a:pathLst>
              </a:custGeom>
              <a:solidFill>
                <a:srgbClr val="048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2" name="Freeform 450"/>
              <p:cNvSpPr/>
              <p:nvPr/>
            </p:nvSpPr>
            <p:spPr bwMode="auto">
              <a:xfrm>
                <a:off x="6055" y="3710"/>
                <a:ext cx="17" cy="27"/>
              </a:xfrm>
              <a:custGeom>
                <a:avLst/>
                <a:gdLst>
                  <a:gd name="T0" fmla="*/ 7 w 17"/>
                  <a:gd name="T1" fmla="*/ 0 h 27"/>
                  <a:gd name="T2" fmla="*/ 2 w 17"/>
                  <a:gd name="T3" fmla="*/ 11 h 27"/>
                  <a:gd name="T4" fmla="*/ 6 w 17"/>
                  <a:gd name="T5" fmla="*/ 23 h 27"/>
                  <a:gd name="T6" fmla="*/ 10 w 17"/>
                  <a:gd name="T7" fmla="*/ 27 h 27"/>
                  <a:gd name="T8" fmla="*/ 15 w 17"/>
                  <a:gd name="T9" fmla="*/ 19 h 27"/>
                  <a:gd name="T10" fmla="*/ 16 w 17"/>
                  <a:gd name="T11" fmla="*/ 12 h 27"/>
                  <a:gd name="T12" fmla="*/ 7 w 17"/>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17" h="27">
                    <a:moveTo>
                      <a:pt x="7" y="0"/>
                    </a:moveTo>
                    <a:cubicBezTo>
                      <a:pt x="0" y="0"/>
                      <a:pt x="2" y="11"/>
                      <a:pt x="2" y="11"/>
                    </a:cubicBezTo>
                    <a:cubicBezTo>
                      <a:pt x="6" y="23"/>
                      <a:pt x="6" y="23"/>
                      <a:pt x="6" y="23"/>
                    </a:cubicBezTo>
                    <a:cubicBezTo>
                      <a:pt x="6" y="23"/>
                      <a:pt x="7" y="27"/>
                      <a:pt x="10" y="27"/>
                    </a:cubicBezTo>
                    <a:cubicBezTo>
                      <a:pt x="13" y="26"/>
                      <a:pt x="15" y="23"/>
                      <a:pt x="15" y="19"/>
                    </a:cubicBezTo>
                    <a:cubicBezTo>
                      <a:pt x="15" y="19"/>
                      <a:pt x="16" y="12"/>
                      <a:pt x="16" y="12"/>
                    </a:cubicBezTo>
                    <a:cubicBezTo>
                      <a:pt x="17" y="6"/>
                      <a:pt x="14" y="0"/>
                      <a:pt x="7" y="0"/>
                    </a:cubicBezTo>
                    <a:close/>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3" name="Freeform 451"/>
              <p:cNvSpPr/>
              <p:nvPr/>
            </p:nvSpPr>
            <p:spPr bwMode="auto">
              <a:xfrm>
                <a:off x="6399" y="3947"/>
                <a:ext cx="15" cy="49"/>
              </a:xfrm>
              <a:custGeom>
                <a:avLst/>
                <a:gdLst>
                  <a:gd name="T0" fmla="*/ 15 w 15"/>
                  <a:gd name="T1" fmla="*/ 8 h 49"/>
                  <a:gd name="T2" fmla="*/ 14 w 15"/>
                  <a:gd name="T3" fmla="*/ 49 h 49"/>
                  <a:gd name="T4" fmla="*/ 0 w 15"/>
                  <a:gd name="T5" fmla="*/ 41 h 49"/>
                  <a:gd name="T6" fmla="*/ 1 w 15"/>
                  <a:gd name="T7" fmla="*/ 0 h 49"/>
                  <a:gd name="T8" fmla="*/ 15 w 15"/>
                  <a:gd name="T9" fmla="*/ 8 h 49"/>
                </a:gdLst>
                <a:ahLst/>
                <a:cxnLst>
                  <a:cxn ang="0">
                    <a:pos x="T0" y="T1"/>
                  </a:cxn>
                  <a:cxn ang="0">
                    <a:pos x="T2" y="T3"/>
                  </a:cxn>
                  <a:cxn ang="0">
                    <a:pos x="T4" y="T5"/>
                  </a:cxn>
                  <a:cxn ang="0">
                    <a:pos x="T6" y="T7"/>
                  </a:cxn>
                  <a:cxn ang="0">
                    <a:pos x="T8" y="T9"/>
                  </a:cxn>
                </a:cxnLst>
                <a:rect l="0" t="0" r="r" b="b"/>
                <a:pathLst>
                  <a:path w="15" h="49">
                    <a:moveTo>
                      <a:pt x="15" y="8"/>
                    </a:moveTo>
                    <a:lnTo>
                      <a:pt x="14" y="49"/>
                    </a:lnTo>
                    <a:lnTo>
                      <a:pt x="0" y="41"/>
                    </a:lnTo>
                    <a:lnTo>
                      <a:pt x="1" y="0"/>
                    </a:lnTo>
                    <a:lnTo>
                      <a:pt x="15" y="8"/>
                    </a:lnTo>
                    <a:close/>
                  </a:path>
                </a:pathLst>
              </a:custGeom>
              <a:solidFill>
                <a:srgbClr val="1E2C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4" name="Freeform 452"/>
              <p:cNvSpPr/>
              <p:nvPr/>
            </p:nvSpPr>
            <p:spPr bwMode="auto">
              <a:xfrm>
                <a:off x="6413" y="3947"/>
                <a:ext cx="14" cy="49"/>
              </a:xfrm>
              <a:custGeom>
                <a:avLst/>
                <a:gdLst>
                  <a:gd name="T0" fmla="*/ 1 w 14"/>
                  <a:gd name="T1" fmla="*/ 8 h 49"/>
                  <a:gd name="T2" fmla="*/ 14 w 14"/>
                  <a:gd name="T3" fmla="*/ 0 h 49"/>
                  <a:gd name="T4" fmla="*/ 14 w 14"/>
                  <a:gd name="T5" fmla="*/ 42 h 49"/>
                  <a:gd name="T6" fmla="*/ 0 w 14"/>
                  <a:gd name="T7" fmla="*/ 49 h 49"/>
                  <a:gd name="T8" fmla="*/ 1 w 14"/>
                  <a:gd name="T9" fmla="*/ 8 h 49"/>
                </a:gdLst>
                <a:ahLst/>
                <a:cxnLst>
                  <a:cxn ang="0">
                    <a:pos x="T0" y="T1"/>
                  </a:cxn>
                  <a:cxn ang="0">
                    <a:pos x="T2" y="T3"/>
                  </a:cxn>
                  <a:cxn ang="0">
                    <a:pos x="T4" y="T5"/>
                  </a:cxn>
                  <a:cxn ang="0">
                    <a:pos x="T6" y="T7"/>
                  </a:cxn>
                  <a:cxn ang="0">
                    <a:pos x="T8" y="T9"/>
                  </a:cxn>
                </a:cxnLst>
                <a:rect l="0" t="0" r="r" b="b"/>
                <a:pathLst>
                  <a:path w="14" h="49">
                    <a:moveTo>
                      <a:pt x="1" y="8"/>
                    </a:moveTo>
                    <a:lnTo>
                      <a:pt x="14" y="0"/>
                    </a:lnTo>
                    <a:lnTo>
                      <a:pt x="14" y="42"/>
                    </a:lnTo>
                    <a:lnTo>
                      <a:pt x="0" y="49"/>
                    </a:lnTo>
                    <a:lnTo>
                      <a:pt x="1" y="8"/>
                    </a:lnTo>
                    <a:close/>
                  </a:path>
                </a:pathLst>
              </a:custGeom>
              <a:solidFill>
                <a:srgbClr val="414E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5" name="Freeform 453"/>
              <p:cNvSpPr/>
              <p:nvPr/>
            </p:nvSpPr>
            <p:spPr bwMode="auto">
              <a:xfrm>
                <a:off x="6400" y="3939"/>
                <a:ext cx="27" cy="16"/>
              </a:xfrm>
              <a:custGeom>
                <a:avLst/>
                <a:gdLst>
                  <a:gd name="T0" fmla="*/ 0 w 27"/>
                  <a:gd name="T1" fmla="*/ 8 h 16"/>
                  <a:gd name="T2" fmla="*/ 13 w 27"/>
                  <a:gd name="T3" fmla="*/ 0 h 16"/>
                  <a:gd name="T4" fmla="*/ 27 w 27"/>
                  <a:gd name="T5" fmla="*/ 8 h 16"/>
                  <a:gd name="T6" fmla="*/ 14 w 27"/>
                  <a:gd name="T7" fmla="*/ 16 h 16"/>
                  <a:gd name="T8" fmla="*/ 0 w 27"/>
                  <a:gd name="T9" fmla="*/ 8 h 16"/>
                </a:gdLst>
                <a:ahLst/>
                <a:cxnLst>
                  <a:cxn ang="0">
                    <a:pos x="T0" y="T1"/>
                  </a:cxn>
                  <a:cxn ang="0">
                    <a:pos x="T2" y="T3"/>
                  </a:cxn>
                  <a:cxn ang="0">
                    <a:pos x="T4" y="T5"/>
                  </a:cxn>
                  <a:cxn ang="0">
                    <a:pos x="T6" y="T7"/>
                  </a:cxn>
                  <a:cxn ang="0">
                    <a:pos x="T8" y="T9"/>
                  </a:cxn>
                </a:cxnLst>
                <a:rect l="0" t="0" r="r" b="b"/>
                <a:pathLst>
                  <a:path w="27" h="16">
                    <a:moveTo>
                      <a:pt x="0" y="8"/>
                    </a:moveTo>
                    <a:lnTo>
                      <a:pt x="13" y="0"/>
                    </a:lnTo>
                    <a:lnTo>
                      <a:pt x="27" y="8"/>
                    </a:lnTo>
                    <a:lnTo>
                      <a:pt x="14" y="16"/>
                    </a:lnTo>
                    <a:lnTo>
                      <a:pt x="0" y="8"/>
                    </a:lnTo>
                    <a:close/>
                  </a:path>
                </a:pathLst>
              </a:custGeom>
              <a:solidFill>
                <a:srgbClr val="99A5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6" name="Freeform 454"/>
              <p:cNvSpPr/>
              <p:nvPr/>
            </p:nvSpPr>
            <p:spPr bwMode="auto">
              <a:xfrm>
                <a:off x="6347" y="3863"/>
                <a:ext cx="68" cy="100"/>
              </a:xfrm>
              <a:custGeom>
                <a:avLst/>
                <a:gdLst>
                  <a:gd name="T0" fmla="*/ 68 w 68"/>
                  <a:gd name="T1" fmla="*/ 39 h 100"/>
                  <a:gd name="T2" fmla="*/ 68 w 68"/>
                  <a:gd name="T3" fmla="*/ 100 h 100"/>
                  <a:gd name="T4" fmla="*/ 0 w 68"/>
                  <a:gd name="T5" fmla="*/ 62 h 100"/>
                  <a:gd name="T6" fmla="*/ 0 w 68"/>
                  <a:gd name="T7" fmla="*/ 0 h 100"/>
                  <a:gd name="T8" fmla="*/ 68 w 68"/>
                  <a:gd name="T9" fmla="*/ 39 h 100"/>
                </a:gdLst>
                <a:ahLst/>
                <a:cxnLst>
                  <a:cxn ang="0">
                    <a:pos x="T0" y="T1"/>
                  </a:cxn>
                  <a:cxn ang="0">
                    <a:pos x="T2" y="T3"/>
                  </a:cxn>
                  <a:cxn ang="0">
                    <a:pos x="T4" y="T5"/>
                  </a:cxn>
                  <a:cxn ang="0">
                    <a:pos x="T6" y="T7"/>
                  </a:cxn>
                  <a:cxn ang="0">
                    <a:pos x="T8" y="T9"/>
                  </a:cxn>
                </a:cxnLst>
                <a:rect l="0" t="0" r="r" b="b"/>
                <a:pathLst>
                  <a:path w="68" h="100">
                    <a:moveTo>
                      <a:pt x="68" y="39"/>
                    </a:moveTo>
                    <a:lnTo>
                      <a:pt x="68" y="100"/>
                    </a:lnTo>
                    <a:lnTo>
                      <a:pt x="0" y="62"/>
                    </a:lnTo>
                    <a:lnTo>
                      <a:pt x="0" y="0"/>
                    </a:lnTo>
                    <a:lnTo>
                      <a:pt x="68" y="39"/>
                    </a:lnTo>
                    <a:close/>
                  </a:path>
                </a:pathLst>
              </a:custGeom>
              <a:solidFill>
                <a:srgbClr val="078A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7" name="Freeform 455"/>
              <p:cNvSpPr/>
              <p:nvPr/>
            </p:nvSpPr>
            <p:spPr bwMode="auto">
              <a:xfrm>
                <a:off x="6415" y="3865"/>
                <a:ext cx="64" cy="98"/>
              </a:xfrm>
              <a:custGeom>
                <a:avLst/>
                <a:gdLst>
                  <a:gd name="T0" fmla="*/ 0 w 64"/>
                  <a:gd name="T1" fmla="*/ 37 h 98"/>
                  <a:gd name="T2" fmla="*/ 64 w 64"/>
                  <a:gd name="T3" fmla="*/ 0 h 98"/>
                  <a:gd name="T4" fmla="*/ 64 w 64"/>
                  <a:gd name="T5" fmla="*/ 62 h 98"/>
                  <a:gd name="T6" fmla="*/ 0 w 64"/>
                  <a:gd name="T7" fmla="*/ 98 h 98"/>
                  <a:gd name="T8" fmla="*/ 0 w 64"/>
                  <a:gd name="T9" fmla="*/ 37 h 98"/>
                </a:gdLst>
                <a:ahLst/>
                <a:cxnLst>
                  <a:cxn ang="0">
                    <a:pos x="T0" y="T1"/>
                  </a:cxn>
                  <a:cxn ang="0">
                    <a:pos x="T2" y="T3"/>
                  </a:cxn>
                  <a:cxn ang="0">
                    <a:pos x="T4" y="T5"/>
                  </a:cxn>
                  <a:cxn ang="0">
                    <a:pos x="T6" y="T7"/>
                  </a:cxn>
                  <a:cxn ang="0">
                    <a:pos x="T8" y="T9"/>
                  </a:cxn>
                </a:cxnLst>
                <a:rect l="0" t="0" r="r" b="b"/>
                <a:pathLst>
                  <a:path w="64" h="98">
                    <a:moveTo>
                      <a:pt x="0" y="37"/>
                    </a:moveTo>
                    <a:lnTo>
                      <a:pt x="64" y="0"/>
                    </a:lnTo>
                    <a:lnTo>
                      <a:pt x="64" y="62"/>
                    </a:lnTo>
                    <a:lnTo>
                      <a:pt x="0" y="98"/>
                    </a:lnTo>
                    <a:lnTo>
                      <a:pt x="0" y="37"/>
                    </a:lnTo>
                    <a:close/>
                  </a:path>
                </a:pathLst>
              </a:custGeom>
              <a:solidFill>
                <a:srgbClr val="15D8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8" name="Freeform 456"/>
              <p:cNvSpPr/>
              <p:nvPr/>
            </p:nvSpPr>
            <p:spPr bwMode="auto">
              <a:xfrm>
                <a:off x="6347" y="3826"/>
                <a:ext cx="132" cy="76"/>
              </a:xfrm>
              <a:custGeom>
                <a:avLst/>
                <a:gdLst>
                  <a:gd name="T0" fmla="*/ 0 w 132"/>
                  <a:gd name="T1" fmla="*/ 37 h 76"/>
                  <a:gd name="T2" fmla="*/ 64 w 132"/>
                  <a:gd name="T3" fmla="*/ 0 h 76"/>
                  <a:gd name="T4" fmla="*/ 132 w 132"/>
                  <a:gd name="T5" fmla="*/ 39 h 76"/>
                  <a:gd name="T6" fmla="*/ 68 w 132"/>
                  <a:gd name="T7" fmla="*/ 76 h 76"/>
                  <a:gd name="T8" fmla="*/ 0 w 132"/>
                  <a:gd name="T9" fmla="*/ 37 h 76"/>
                </a:gdLst>
                <a:ahLst/>
                <a:cxnLst>
                  <a:cxn ang="0">
                    <a:pos x="T0" y="T1"/>
                  </a:cxn>
                  <a:cxn ang="0">
                    <a:pos x="T2" y="T3"/>
                  </a:cxn>
                  <a:cxn ang="0">
                    <a:pos x="T4" y="T5"/>
                  </a:cxn>
                  <a:cxn ang="0">
                    <a:pos x="T6" y="T7"/>
                  </a:cxn>
                  <a:cxn ang="0">
                    <a:pos x="T8" y="T9"/>
                  </a:cxn>
                </a:cxnLst>
                <a:rect l="0" t="0" r="r" b="b"/>
                <a:pathLst>
                  <a:path w="132" h="76">
                    <a:moveTo>
                      <a:pt x="0" y="37"/>
                    </a:moveTo>
                    <a:lnTo>
                      <a:pt x="64" y="0"/>
                    </a:lnTo>
                    <a:lnTo>
                      <a:pt x="132" y="39"/>
                    </a:lnTo>
                    <a:lnTo>
                      <a:pt x="68" y="76"/>
                    </a:lnTo>
                    <a:lnTo>
                      <a:pt x="0" y="37"/>
                    </a:lnTo>
                    <a:close/>
                  </a:path>
                </a:pathLst>
              </a:custGeom>
              <a:solidFill>
                <a:srgbClr val="12E4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9" name="Freeform 457"/>
              <p:cNvSpPr/>
              <p:nvPr/>
            </p:nvSpPr>
            <p:spPr bwMode="auto">
              <a:xfrm>
                <a:off x="6368" y="3834"/>
                <a:ext cx="46" cy="54"/>
              </a:xfrm>
              <a:custGeom>
                <a:avLst/>
                <a:gdLst>
                  <a:gd name="T0" fmla="*/ 46 w 46"/>
                  <a:gd name="T1" fmla="*/ 27 h 54"/>
                  <a:gd name="T2" fmla="*/ 46 w 46"/>
                  <a:gd name="T3" fmla="*/ 54 h 54"/>
                  <a:gd name="T4" fmla="*/ 0 w 46"/>
                  <a:gd name="T5" fmla="*/ 27 h 54"/>
                  <a:gd name="T6" fmla="*/ 0 w 46"/>
                  <a:gd name="T7" fmla="*/ 0 h 54"/>
                  <a:gd name="T8" fmla="*/ 46 w 46"/>
                  <a:gd name="T9" fmla="*/ 27 h 54"/>
                </a:gdLst>
                <a:ahLst/>
                <a:cxnLst>
                  <a:cxn ang="0">
                    <a:pos x="T0" y="T1"/>
                  </a:cxn>
                  <a:cxn ang="0">
                    <a:pos x="T2" y="T3"/>
                  </a:cxn>
                  <a:cxn ang="0">
                    <a:pos x="T4" y="T5"/>
                  </a:cxn>
                  <a:cxn ang="0">
                    <a:pos x="T6" y="T7"/>
                  </a:cxn>
                  <a:cxn ang="0">
                    <a:pos x="T8" y="T9"/>
                  </a:cxn>
                </a:cxnLst>
                <a:rect l="0" t="0" r="r" b="b"/>
                <a:pathLst>
                  <a:path w="46" h="54">
                    <a:moveTo>
                      <a:pt x="46" y="27"/>
                    </a:moveTo>
                    <a:lnTo>
                      <a:pt x="46" y="54"/>
                    </a:lnTo>
                    <a:lnTo>
                      <a:pt x="0" y="27"/>
                    </a:lnTo>
                    <a:lnTo>
                      <a:pt x="0" y="0"/>
                    </a:lnTo>
                    <a:lnTo>
                      <a:pt x="46" y="27"/>
                    </a:lnTo>
                    <a:close/>
                  </a:path>
                </a:pathLst>
              </a:custGeom>
              <a:solidFill>
                <a:srgbClr val="078A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0" name="Freeform 458"/>
              <p:cNvSpPr/>
              <p:nvPr/>
            </p:nvSpPr>
            <p:spPr bwMode="auto">
              <a:xfrm>
                <a:off x="6414" y="3835"/>
                <a:ext cx="44" cy="53"/>
              </a:xfrm>
              <a:custGeom>
                <a:avLst/>
                <a:gdLst>
                  <a:gd name="T0" fmla="*/ 0 w 44"/>
                  <a:gd name="T1" fmla="*/ 26 h 53"/>
                  <a:gd name="T2" fmla="*/ 44 w 44"/>
                  <a:gd name="T3" fmla="*/ 0 h 53"/>
                  <a:gd name="T4" fmla="*/ 44 w 44"/>
                  <a:gd name="T5" fmla="*/ 28 h 53"/>
                  <a:gd name="T6" fmla="*/ 0 w 44"/>
                  <a:gd name="T7" fmla="*/ 53 h 53"/>
                  <a:gd name="T8" fmla="*/ 0 w 44"/>
                  <a:gd name="T9" fmla="*/ 26 h 53"/>
                </a:gdLst>
                <a:ahLst/>
                <a:cxnLst>
                  <a:cxn ang="0">
                    <a:pos x="T0" y="T1"/>
                  </a:cxn>
                  <a:cxn ang="0">
                    <a:pos x="T2" y="T3"/>
                  </a:cxn>
                  <a:cxn ang="0">
                    <a:pos x="T4" y="T5"/>
                  </a:cxn>
                  <a:cxn ang="0">
                    <a:pos x="T6" y="T7"/>
                  </a:cxn>
                  <a:cxn ang="0">
                    <a:pos x="T8" y="T9"/>
                  </a:cxn>
                </a:cxnLst>
                <a:rect l="0" t="0" r="r" b="b"/>
                <a:pathLst>
                  <a:path w="44" h="53">
                    <a:moveTo>
                      <a:pt x="0" y="26"/>
                    </a:moveTo>
                    <a:lnTo>
                      <a:pt x="44" y="0"/>
                    </a:lnTo>
                    <a:lnTo>
                      <a:pt x="44" y="28"/>
                    </a:lnTo>
                    <a:lnTo>
                      <a:pt x="0" y="53"/>
                    </a:lnTo>
                    <a:lnTo>
                      <a:pt x="0" y="26"/>
                    </a:lnTo>
                    <a:close/>
                  </a:path>
                </a:pathLst>
              </a:custGeom>
              <a:solidFill>
                <a:srgbClr val="15D8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1" name="Freeform 459"/>
              <p:cNvSpPr/>
              <p:nvPr/>
            </p:nvSpPr>
            <p:spPr bwMode="auto">
              <a:xfrm>
                <a:off x="6368" y="3808"/>
                <a:ext cx="90" cy="53"/>
              </a:xfrm>
              <a:custGeom>
                <a:avLst/>
                <a:gdLst>
                  <a:gd name="T0" fmla="*/ 0 w 90"/>
                  <a:gd name="T1" fmla="*/ 26 h 53"/>
                  <a:gd name="T2" fmla="*/ 44 w 90"/>
                  <a:gd name="T3" fmla="*/ 0 h 53"/>
                  <a:gd name="T4" fmla="*/ 90 w 90"/>
                  <a:gd name="T5" fmla="*/ 27 h 53"/>
                  <a:gd name="T6" fmla="*/ 46 w 90"/>
                  <a:gd name="T7" fmla="*/ 53 h 53"/>
                  <a:gd name="T8" fmla="*/ 0 w 90"/>
                  <a:gd name="T9" fmla="*/ 26 h 53"/>
                </a:gdLst>
                <a:ahLst/>
                <a:cxnLst>
                  <a:cxn ang="0">
                    <a:pos x="T0" y="T1"/>
                  </a:cxn>
                  <a:cxn ang="0">
                    <a:pos x="T2" y="T3"/>
                  </a:cxn>
                  <a:cxn ang="0">
                    <a:pos x="T4" y="T5"/>
                  </a:cxn>
                  <a:cxn ang="0">
                    <a:pos x="T6" y="T7"/>
                  </a:cxn>
                  <a:cxn ang="0">
                    <a:pos x="T8" y="T9"/>
                  </a:cxn>
                </a:cxnLst>
                <a:rect l="0" t="0" r="r" b="b"/>
                <a:pathLst>
                  <a:path w="90" h="53">
                    <a:moveTo>
                      <a:pt x="0" y="26"/>
                    </a:moveTo>
                    <a:lnTo>
                      <a:pt x="44" y="0"/>
                    </a:lnTo>
                    <a:lnTo>
                      <a:pt x="90" y="27"/>
                    </a:lnTo>
                    <a:lnTo>
                      <a:pt x="46" y="53"/>
                    </a:lnTo>
                    <a:lnTo>
                      <a:pt x="0" y="26"/>
                    </a:lnTo>
                    <a:close/>
                  </a:path>
                </a:pathLst>
              </a:custGeom>
              <a:solidFill>
                <a:srgbClr val="12E4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2" name="Freeform 460"/>
              <p:cNvSpPr/>
              <p:nvPr/>
            </p:nvSpPr>
            <p:spPr bwMode="auto">
              <a:xfrm>
                <a:off x="6384" y="3812"/>
                <a:ext cx="31" cy="36"/>
              </a:xfrm>
              <a:custGeom>
                <a:avLst/>
                <a:gdLst>
                  <a:gd name="T0" fmla="*/ 31 w 31"/>
                  <a:gd name="T1" fmla="*/ 18 h 36"/>
                  <a:gd name="T2" fmla="*/ 31 w 31"/>
                  <a:gd name="T3" fmla="*/ 36 h 36"/>
                  <a:gd name="T4" fmla="*/ 0 w 31"/>
                  <a:gd name="T5" fmla="*/ 18 h 36"/>
                  <a:gd name="T6" fmla="*/ 0 w 31"/>
                  <a:gd name="T7" fmla="*/ 0 h 36"/>
                  <a:gd name="T8" fmla="*/ 31 w 31"/>
                  <a:gd name="T9" fmla="*/ 18 h 36"/>
                </a:gdLst>
                <a:ahLst/>
                <a:cxnLst>
                  <a:cxn ang="0">
                    <a:pos x="T0" y="T1"/>
                  </a:cxn>
                  <a:cxn ang="0">
                    <a:pos x="T2" y="T3"/>
                  </a:cxn>
                  <a:cxn ang="0">
                    <a:pos x="T4" y="T5"/>
                  </a:cxn>
                  <a:cxn ang="0">
                    <a:pos x="T6" y="T7"/>
                  </a:cxn>
                  <a:cxn ang="0">
                    <a:pos x="T8" y="T9"/>
                  </a:cxn>
                </a:cxnLst>
                <a:rect l="0" t="0" r="r" b="b"/>
                <a:pathLst>
                  <a:path w="31" h="36">
                    <a:moveTo>
                      <a:pt x="31" y="18"/>
                    </a:moveTo>
                    <a:lnTo>
                      <a:pt x="31" y="36"/>
                    </a:lnTo>
                    <a:lnTo>
                      <a:pt x="0" y="18"/>
                    </a:lnTo>
                    <a:lnTo>
                      <a:pt x="0" y="0"/>
                    </a:lnTo>
                    <a:lnTo>
                      <a:pt x="31" y="18"/>
                    </a:lnTo>
                    <a:close/>
                  </a:path>
                </a:pathLst>
              </a:custGeom>
              <a:solidFill>
                <a:srgbClr val="078A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3" name="Freeform 461"/>
              <p:cNvSpPr/>
              <p:nvPr/>
            </p:nvSpPr>
            <p:spPr bwMode="auto">
              <a:xfrm>
                <a:off x="6415" y="3813"/>
                <a:ext cx="30" cy="35"/>
              </a:xfrm>
              <a:custGeom>
                <a:avLst/>
                <a:gdLst>
                  <a:gd name="T0" fmla="*/ 0 w 30"/>
                  <a:gd name="T1" fmla="*/ 17 h 35"/>
                  <a:gd name="T2" fmla="*/ 30 w 30"/>
                  <a:gd name="T3" fmla="*/ 0 h 35"/>
                  <a:gd name="T4" fmla="*/ 29 w 30"/>
                  <a:gd name="T5" fmla="*/ 18 h 35"/>
                  <a:gd name="T6" fmla="*/ 0 w 30"/>
                  <a:gd name="T7" fmla="*/ 35 h 35"/>
                  <a:gd name="T8" fmla="*/ 0 w 30"/>
                  <a:gd name="T9" fmla="*/ 17 h 35"/>
                </a:gdLst>
                <a:ahLst/>
                <a:cxnLst>
                  <a:cxn ang="0">
                    <a:pos x="T0" y="T1"/>
                  </a:cxn>
                  <a:cxn ang="0">
                    <a:pos x="T2" y="T3"/>
                  </a:cxn>
                  <a:cxn ang="0">
                    <a:pos x="T4" y="T5"/>
                  </a:cxn>
                  <a:cxn ang="0">
                    <a:pos x="T6" y="T7"/>
                  </a:cxn>
                  <a:cxn ang="0">
                    <a:pos x="T8" y="T9"/>
                  </a:cxn>
                </a:cxnLst>
                <a:rect l="0" t="0" r="r" b="b"/>
                <a:pathLst>
                  <a:path w="30" h="35">
                    <a:moveTo>
                      <a:pt x="0" y="17"/>
                    </a:moveTo>
                    <a:lnTo>
                      <a:pt x="30" y="0"/>
                    </a:lnTo>
                    <a:lnTo>
                      <a:pt x="29" y="18"/>
                    </a:lnTo>
                    <a:lnTo>
                      <a:pt x="0" y="35"/>
                    </a:lnTo>
                    <a:lnTo>
                      <a:pt x="0" y="17"/>
                    </a:lnTo>
                    <a:close/>
                  </a:path>
                </a:pathLst>
              </a:custGeom>
              <a:solidFill>
                <a:srgbClr val="15D8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4" name="Freeform 462"/>
              <p:cNvSpPr/>
              <p:nvPr/>
            </p:nvSpPr>
            <p:spPr bwMode="auto">
              <a:xfrm>
                <a:off x="6384" y="3795"/>
                <a:ext cx="61" cy="35"/>
              </a:xfrm>
              <a:custGeom>
                <a:avLst/>
                <a:gdLst>
                  <a:gd name="T0" fmla="*/ 0 w 61"/>
                  <a:gd name="T1" fmla="*/ 17 h 35"/>
                  <a:gd name="T2" fmla="*/ 30 w 61"/>
                  <a:gd name="T3" fmla="*/ 0 h 35"/>
                  <a:gd name="T4" fmla="*/ 61 w 61"/>
                  <a:gd name="T5" fmla="*/ 18 h 35"/>
                  <a:gd name="T6" fmla="*/ 31 w 61"/>
                  <a:gd name="T7" fmla="*/ 35 h 35"/>
                  <a:gd name="T8" fmla="*/ 0 w 61"/>
                  <a:gd name="T9" fmla="*/ 17 h 35"/>
                </a:gdLst>
                <a:ahLst/>
                <a:cxnLst>
                  <a:cxn ang="0">
                    <a:pos x="T0" y="T1"/>
                  </a:cxn>
                  <a:cxn ang="0">
                    <a:pos x="T2" y="T3"/>
                  </a:cxn>
                  <a:cxn ang="0">
                    <a:pos x="T4" y="T5"/>
                  </a:cxn>
                  <a:cxn ang="0">
                    <a:pos x="T6" y="T7"/>
                  </a:cxn>
                  <a:cxn ang="0">
                    <a:pos x="T8" y="T9"/>
                  </a:cxn>
                </a:cxnLst>
                <a:rect l="0" t="0" r="r" b="b"/>
                <a:pathLst>
                  <a:path w="61" h="35">
                    <a:moveTo>
                      <a:pt x="0" y="17"/>
                    </a:moveTo>
                    <a:lnTo>
                      <a:pt x="30" y="0"/>
                    </a:lnTo>
                    <a:lnTo>
                      <a:pt x="61" y="18"/>
                    </a:lnTo>
                    <a:lnTo>
                      <a:pt x="31" y="35"/>
                    </a:lnTo>
                    <a:lnTo>
                      <a:pt x="0" y="17"/>
                    </a:lnTo>
                    <a:close/>
                  </a:path>
                </a:pathLst>
              </a:custGeom>
              <a:solidFill>
                <a:srgbClr val="12E4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5" name="Freeform 463"/>
              <p:cNvSpPr/>
              <p:nvPr/>
            </p:nvSpPr>
            <p:spPr bwMode="auto">
              <a:xfrm>
                <a:off x="4254" y="1863"/>
                <a:ext cx="1124" cy="693"/>
              </a:xfrm>
              <a:custGeom>
                <a:avLst/>
                <a:gdLst>
                  <a:gd name="T0" fmla="*/ 32 w 1124"/>
                  <a:gd name="T1" fmla="*/ 626 h 694"/>
                  <a:gd name="T2" fmla="*/ 125 w 1124"/>
                  <a:gd name="T3" fmla="*/ 685 h 694"/>
                  <a:gd name="T4" fmla="*/ 174 w 1124"/>
                  <a:gd name="T5" fmla="*/ 685 h 694"/>
                  <a:gd name="T6" fmla="*/ 1091 w 1124"/>
                  <a:gd name="T7" fmla="*/ 152 h 694"/>
                  <a:gd name="T8" fmla="*/ 1091 w 1124"/>
                  <a:gd name="T9" fmla="*/ 67 h 694"/>
                  <a:gd name="T10" fmla="*/ 999 w 1124"/>
                  <a:gd name="T11" fmla="*/ 9 h 694"/>
                  <a:gd name="T12" fmla="*/ 949 w 1124"/>
                  <a:gd name="T13" fmla="*/ 9 h 694"/>
                  <a:gd name="T14" fmla="*/ 32 w 1124"/>
                  <a:gd name="T15" fmla="*/ 541 h 694"/>
                  <a:gd name="T16" fmla="*/ 32 w 1124"/>
                  <a:gd name="T17" fmla="*/ 626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4" h="694">
                    <a:moveTo>
                      <a:pt x="32" y="626"/>
                    </a:moveTo>
                    <a:cubicBezTo>
                      <a:pt x="125" y="685"/>
                      <a:pt x="125" y="685"/>
                      <a:pt x="125" y="685"/>
                    </a:cubicBezTo>
                    <a:cubicBezTo>
                      <a:pt x="140" y="694"/>
                      <a:pt x="159" y="694"/>
                      <a:pt x="174" y="685"/>
                    </a:cubicBezTo>
                    <a:cubicBezTo>
                      <a:pt x="1091" y="152"/>
                      <a:pt x="1091" y="152"/>
                      <a:pt x="1091" y="152"/>
                    </a:cubicBezTo>
                    <a:cubicBezTo>
                      <a:pt x="1124" y="133"/>
                      <a:pt x="1124" y="86"/>
                      <a:pt x="1091" y="67"/>
                    </a:cubicBezTo>
                    <a:cubicBezTo>
                      <a:pt x="999" y="9"/>
                      <a:pt x="999" y="9"/>
                      <a:pt x="999" y="9"/>
                    </a:cubicBezTo>
                    <a:cubicBezTo>
                      <a:pt x="984" y="0"/>
                      <a:pt x="965" y="0"/>
                      <a:pt x="949" y="9"/>
                    </a:cubicBezTo>
                    <a:cubicBezTo>
                      <a:pt x="32" y="541"/>
                      <a:pt x="32" y="541"/>
                      <a:pt x="32" y="541"/>
                    </a:cubicBezTo>
                    <a:cubicBezTo>
                      <a:pt x="0" y="560"/>
                      <a:pt x="0" y="607"/>
                      <a:pt x="32" y="626"/>
                    </a:cubicBezTo>
                    <a:close/>
                  </a:path>
                </a:pathLst>
              </a:custGeom>
              <a:solidFill>
                <a:srgbClr val="1CB57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6" name="Freeform 464"/>
              <p:cNvSpPr/>
              <p:nvPr/>
            </p:nvSpPr>
            <p:spPr bwMode="auto">
              <a:xfrm>
                <a:off x="4337" y="1188"/>
                <a:ext cx="959" cy="1301"/>
              </a:xfrm>
              <a:custGeom>
                <a:avLst/>
                <a:gdLst>
                  <a:gd name="T0" fmla="*/ 957 w 959"/>
                  <a:gd name="T1" fmla="*/ 37 h 1302"/>
                  <a:gd name="T2" fmla="*/ 959 w 959"/>
                  <a:gd name="T3" fmla="*/ 744 h 1302"/>
                  <a:gd name="T4" fmla="*/ 945 w 959"/>
                  <a:gd name="T5" fmla="*/ 769 h 1302"/>
                  <a:gd name="T6" fmla="*/ 45 w 959"/>
                  <a:gd name="T7" fmla="*/ 1291 h 1302"/>
                  <a:gd name="T8" fmla="*/ 2 w 959"/>
                  <a:gd name="T9" fmla="*/ 1266 h 1302"/>
                  <a:gd name="T10" fmla="*/ 0 w 959"/>
                  <a:gd name="T11" fmla="*/ 559 h 1302"/>
                  <a:gd name="T12" fmla="*/ 14 w 959"/>
                  <a:gd name="T13" fmla="*/ 533 h 1302"/>
                  <a:gd name="T14" fmla="*/ 913 w 959"/>
                  <a:gd name="T15" fmla="*/ 11 h 1302"/>
                  <a:gd name="T16" fmla="*/ 957 w 959"/>
                  <a:gd name="T17" fmla="*/ 37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9" h="1302">
                    <a:moveTo>
                      <a:pt x="957" y="37"/>
                    </a:moveTo>
                    <a:cubicBezTo>
                      <a:pt x="959" y="744"/>
                      <a:pt x="959" y="744"/>
                      <a:pt x="959" y="744"/>
                    </a:cubicBezTo>
                    <a:cubicBezTo>
                      <a:pt x="959" y="754"/>
                      <a:pt x="954" y="764"/>
                      <a:pt x="945" y="769"/>
                    </a:cubicBezTo>
                    <a:cubicBezTo>
                      <a:pt x="45" y="1291"/>
                      <a:pt x="45" y="1291"/>
                      <a:pt x="45" y="1291"/>
                    </a:cubicBezTo>
                    <a:cubicBezTo>
                      <a:pt x="26" y="1302"/>
                      <a:pt x="2" y="1288"/>
                      <a:pt x="2" y="1266"/>
                    </a:cubicBezTo>
                    <a:cubicBezTo>
                      <a:pt x="0" y="559"/>
                      <a:pt x="0" y="559"/>
                      <a:pt x="0" y="559"/>
                    </a:cubicBezTo>
                    <a:cubicBezTo>
                      <a:pt x="0" y="548"/>
                      <a:pt x="5" y="539"/>
                      <a:pt x="14" y="533"/>
                    </a:cubicBezTo>
                    <a:cubicBezTo>
                      <a:pt x="913" y="11"/>
                      <a:pt x="913" y="11"/>
                      <a:pt x="913" y="11"/>
                    </a:cubicBezTo>
                    <a:cubicBezTo>
                      <a:pt x="933" y="0"/>
                      <a:pt x="957" y="14"/>
                      <a:pt x="957" y="37"/>
                    </a:cubicBezTo>
                  </a:path>
                </a:pathLst>
              </a:custGeom>
              <a:solidFill>
                <a:srgbClr val="AEF4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7" name="Freeform 465"/>
              <p:cNvSpPr/>
              <p:nvPr/>
            </p:nvSpPr>
            <p:spPr bwMode="auto">
              <a:xfrm>
                <a:off x="4358" y="1198"/>
                <a:ext cx="959" cy="1301"/>
              </a:xfrm>
              <a:custGeom>
                <a:avLst/>
                <a:gdLst>
                  <a:gd name="T0" fmla="*/ 957 w 959"/>
                  <a:gd name="T1" fmla="*/ 37 h 1302"/>
                  <a:gd name="T2" fmla="*/ 959 w 959"/>
                  <a:gd name="T3" fmla="*/ 744 h 1302"/>
                  <a:gd name="T4" fmla="*/ 945 w 959"/>
                  <a:gd name="T5" fmla="*/ 769 h 1302"/>
                  <a:gd name="T6" fmla="*/ 45 w 959"/>
                  <a:gd name="T7" fmla="*/ 1291 h 1302"/>
                  <a:gd name="T8" fmla="*/ 2 w 959"/>
                  <a:gd name="T9" fmla="*/ 1266 h 1302"/>
                  <a:gd name="T10" fmla="*/ 0 w 959"/>
                  <a:gd name="T11" fmla="*/ 559 h 1302"/>
                  <a:gd name="T12" fmla="*/ 14 w 959"/>
                  <a:gd name="T13" fmla="*/ 533 h 1302"/>
                  <a:gd name="T14" fmla="*/ 913 w 959"/>
                  <a:gd name="T15" fmla="*/ 11 h 1302"/>
                  <a:gd name="T16" fmla="*/ 957 w 959"/>
                  <a:gd name="T17" fmla="*/ 37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9" h="1302">
                    <a:moveTo>
                      <a:pt x="957" y="37"/>
                    </a:moveTo>
                    <a:cubicBezTo>
                      <a:pt x="959" y="744"/>
                      <a:pt x="959" y="744"/>
                      <a:pt x="959" y="744"/>
                    </a:cubicBezTo>
                    <a:cubicBezTo>
                      <a:pt x="959" y="754"/>
                      <a:pt x="954" y="764"/>
                      <a:pt x="945" y="769"/>
                    </a:cubicBezTo>
                    <a:cubicBezTo>
                      <a:pt x="45" y="1291"/>
                      <a:pt x="45" y="1291"/>
                      <a:pt x="45" y="1291"/>
                    </a:cubicBezTo>
                    <a:cubicBezTo>
                      <a:pt x="26" y="1302"/>
                      <a:pt x="2" y="1288"/>
                      <a:pt x="2" y="1266"/>
                    </a:cubicBezTo>
                    <a:cubicBezTo>
                      <a:pt x="0" y="559"/>
                      <a:pt x="0" y="559"/>
                      <a:pt x="0" y="559"/>
                    </a:cubicBezTo>
                    <a:cubicBezTo>
                      <a:pt x="0" y="548"/>
                      <a:pt x="5" y="539"/>
                      <a:pt x="14" y="533"/>
                    </a:cubicBezTo>
                    <a:cubicBezTo>
                      <a:pt x="913" y="11"/>
                      <a:pt x="913" y="11"/>
                      <a:pt x="913" y="11"/>
                    </a:cubicBezTo>
                    <a:cubicBezTo>
                      <a:pt x="933" y="0"/>
                      <a:pt x="957" y="14"/>
                      <a:pt x="957" y="37"/>
                    </a:cubicBezTo>
                  </a:path>
                </a:pathLst>
              </a:custGeom>
              <a:solidFill>
                <a:srgbClr val="F0F1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8" name="Freeform 466"/>
              <p:cNvSpPr/>
              <p:nvPr/>
            </p:nvSpPr>
            <p:spPr bwMode="auto">
              <a:xfrm>
                <a:off x="4908" y="1888"/>
                <a:ext cx="150" cy="106"/>
              </a:xfrm>
              <a:custGeom>
                <a:avLst/>
                <a:gdLst>
                  <a:gd name="T0" fmla="*/ 146 w 150"/>
                  <a:gd name="T1" fmla="*/ 15 h 106"/>
                  <a:gd name="T2" fmla="*/ 0 w 150"/>
                  <a:gd name="T3" fmla="*/ 106 h 106"/>
                  <a:gd name="T4" fmla="*/ 0 w 150"/>
                  <a:gd name="T5" fmla="*/ 88 h 106"/>
                  <a:gd name="T6" fmla="*/ 146 w 150"/>
                  <a:gd name="T7" fmla="*/ 1 h 106"/>
                  <a:gd name="T8" fmla="*/ 150 w 150"/>
                  <a:gd name="T9" fmla="*/ 4 h 106"/>
                  <a:gd name="T10" fmla="*/ 150 w 150"/>
                  <a:gd name="T11" fmla="*/ 9 h 106"/>
                  <a:gd name="T12" fmla="*/ 146 w 150"/>
                  <a:gd name="T13" fmla="*/ 15 h 106"/>
                </a:gdLst>
                <a:ahLst/>
                <a:cxnLst>
                  <a:cxn ang="0">
                    <a:pos x="T0" y="T1"/>
                  </a:cxn>
                  <a:cxn ang="0">
                    <a:pos x="T2" y="T3"/>
                  </a:cxn>
                  <a:cxn ang="0">
                    <a:pos x="T4" y="T5"/>
                  </a:cxn>
                  <a:cxn ang="0">
                    <a:pos x="T6" y="T7"/>
                  </a:cxn>
                  <a:cxn ang="0">
                    <a:pos x="T8" y="T9"/>
                  </a:cxn>
                  <a:cxn ang="0">
                    <a:pos x="T10" y="T11"/>
                  </a:cxn>
                  <a:cxn ang="0">
                    <a:pos x="T12" y="T13"/>
                  </a:cxn>
                </a:cxnLst>
                <a:rect l="0" t="0" r="r" b="b"/>
                <a:pathLst>
                  <a:path w="150" h="106">
                    <a:moveTo>
                      <a:pt x="146" y="15"/>
                    </a:moveTo>
                    <a:cubicBezTo>
                      <a:pt x="0" y="106"/>
                      <a:pt x="0" y="106"/>
                      <a:pt x="0" y="106"/>
                    </a:cubicBezTo>
                    <a:cubicBezTo>
                      <a:pt x="0" y="88"/>
                      <a:pt x="0" y="88"/>
                      <a:pt x="0" y="88"/>
                    </a:cubicBezTo>
                    <a:cubicBezTo>
                      <a:pt x="146" y="1"/>
                      <a:pt x="146" y="1"/>
                      <a:pt x="146" y="1"/>
                    </a:cubicBezTo>
                    <a:cubicBezTo>
                      <a:pt x="148" y="0"/>
                      <a:pt x="150" y="1"/>
                      <a:pt x="150" y="4"/>
                    </a:cubicBezTo>
                    <a:cubicBezTo>
                      <a:pt x="150" y="9"/>
                      <a:pt x="150" y="9"/>
                      <a:pt x="150" y="9"/>
                    </a:cubicBezTo>
                    <a:cubicBezTo>
                      <a:pt x="150" y="12"/>
                      <a:pt x="148" y="14"/>
                      <a:pt x="146" y="15"/>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9" name="Freeform 467"/>
              <p:cNvSpPr/>
              <p:nvPr/>
            </p:nvSpPr>
            <p:spPr bwMode="auto">
              <a:xfrm>
                <a:off x="4519" y="2131"/>
                <a:ext cx="155" cy="96"/>
              </a:xfrm>
              <a:custGeom>
                <a:avLst/>
                <a:gdLst>
                  <a:gd name="T0" fmla="*/ 151 w 155"/>
                  <a:gd name="T1" fmla="*/ 14 h 96"/>
                  <a:gd name="T2" fmla="*/ 11 w 155"/>
                  <a:gd name="T3" fmla="*/ 94 h 96"/>
                  <a:gd name="T4" fmla="*/ 1 w 155"/>
                  <a:gd name="T5" fmla="*/ 92 h 96"/>
                  <a:gd name="T6" fmla="*/ 4 w 155"/>
                  <a:gd name="T7" fmla="*/ 82 h 96"/>
                  <a:gd name="T8" fmla="*/ 144 w 155"/>
                  <a:gd name="T9" fmla="*/ 2 h 96"/>
                  <a:gd name="T10" fmla="*/ 153 w 155"/>
                  <a:gd name="T11" fmla="*/ 5 h 96"/>
                  <a:gd name="T12" fmla="*/ 151 w 155"/>
                  <a:gd name="T13" fmla="*/ 14 h 96"/>
                </a:gdLst>
                <a:ahLst/>
                <a:cxnLst>
                  <a:cxn ang="0">
                    <a:pos x="T0" y="T1"/>
                  </a:cxn>
                  <a:cxn ang="0">
                    <a:pos x="T2" y="T3"/>
                  </a:cxn>
                  <a:cxn ang="0">
                    <a:pos x="T4" y="T5"/>
                  </a:cxn>
                  <a:cxn ang="0">
                    <a:pos x="T6" y="T7"/>
                  </a:cxn>
                  <a:cxn ang="0">
                    <a:pos x="T8" y="T9"/>
                  </a:cxn>
                  <a:cxn ang="0">
                    <a:pos x="T10" y="T11"/>
                  </a:cxn>
                  <a:cxn ang="0">
                    <a:pos x="T12" y="T13"/>
                  </a:cxn>
                </a:cxnLst>
                <a:rect l="0" t="0" r="r" b="b"/>
                <a:pathLst>
                  <a:path w="155" h="96">
                    <a:moveTo>
                      <a:pt x="151" y="14"/>
                    </a:moveTo>
                    <a:cubicBezTo>
                      <a:pt x="11" y="94"/>
                      <a:pt x="11" y="94"/>
                      <a:pt x="11" y="94"/>
                    </a:cubicBezTo>
                    <a:cubicBezTo>
                      <a:pt x="8" y="96"/>
                      <a:pt x="3" y="95"/>
                      <a:pt x="1" y="92"/>
                    </a:cubicBezTo>
                    <a:cubicBezTo>
                      <a:pt x="0" y="88"/>
                      <a:pt x="1" y="84"/>
                      <a:pt x="4" y="82"/>
                    </a:cubicBezTo>
                    <a:cubicBezTo>
                      <a:pt x="144" y="2"/>
                      <a:pt x="144" y="2"/>
                      <a:pt x="144" y="2"/>
                    </a:cubicBezTo>
                    <a:cubicBezTo>
                      <a:pt x="147" y="0"/>
                      <a:pt x="151" y="1"/>
                      <a:pt x="153" y="5"/>
                    </a:cubicBezTo>
                    <a:cubicBezTo>
                      <a:pt x="155" y="8"/>
                      <a:pt x="154" y="12"/>
                      <a:pt x="151" y="14"/>
                    </a:cubicBezTo>
                    <a:close/>
                  </a:path>
                </a:pathLst>
              </a:custGeom>
              <a:solidFill>
                <a:srgbClr val="00CA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0" name="Freeform 468"/>
              <p:cNvSpPr/>
              <p:nvPr/>
            </p:nvSpPr>
            <p:spPr bwMode="auto">
              <a:xfrm>
                <a:off x="4519" y="2212"/>
                <a:ext cx="113" cy="71"/>
              </a:xfrm>
              <a:custGeom>
                <a:avLst/>
                <a:gdLst>
                  <a:gd name="T0" fmla="*/ 109 w 113"/>
                  <a:gd name="T1" fmla="*/ 14 h 71"/>
                  <a:gd name="T2" fmla="*/ 11 w 113"/>
                  <a:gd name="T3" fmla="*/ 69 h 71"/>
                  <a:gd name="T4" fmla="*/ 1 w 113"/>
                  <a:gd name="T5" fmla="*/ 67 h 71"/>
                  <a:gd name="T6" fmla="*/ 4 w 113"/>
                  <a:gd name="T7" fmla="*/ 57 h 71"/>
                  <a:gd name="T8" fmla="*/ 102 w 113"/>
                  <a:gd name="T9" fmla="*/ 2 h 71"/>
                  <a:gd name="T10" fmla="*/ 111 w 113"/>
                  <a:gd name="T11" fmla="*/ 4 h 71"/>
                  <a:gd name="T12" fmla="*/ 109 w 113"/>
                  <a:gd name="T13" fmla="*/ 14 h 71"/>
                </a:gdLst>
                <a:ahLst/>
                <a:cxnLst>
                  <a:cxn ang="0">
                    <a:pos x="T0" y="T1"/>
                  </a:cxn>
                  <a:cxn ang="0">
                    <a:pos x="T2" y="T3"/>
                  </a:cxn>
                  <a:cxn ang="0">
                    <a:pos x="T4" y="T5"/>
                  </a:cxn>
                  <a:cxn ang="0">
                    <a:pos x="T6" y="T7"/>
                  </a:cxn>
                  <a:cxn ang="0">
                    <a:pos x="T8" y="T9"/>
                  </a:cxn>
                  <a:cxn ang="0">
                    <a:pos x="T10" y="T11"/>
                  </a:cxn>
                  <a:cxn ang="0">
                    <a:pos x="T12" y="T13"/>
                  </a:cxn>
                </a:cxnLst>
                <a:rect l="0" t="0" r="r" b="b"/>
                <a:pathLst>
                  <a:path w="113" h="71">
                    <a:moveTo>
                      <a:pt x="109" y="14"/>
                    </a:moveTo>
                    <a:cubicBezTo>
                      <a:pt x="11" y="69"/>
                      <a:pt x="11" y="69"/>
                      <a:pt x="11" y="69"/>
                    </a:cubicBezTo>
                    <a:cubicBezTo>
                      <a:pt x="8" y="71"/>
                      <a:pt x="3" y="70"/>
                      <a:pt x="1" y="67"/>
                    </a:cubicBezTo>
                    <a:cubicBezTo>
                      <a:pt x="0" y="63"/>
                      <a:pt x="1" y="59"/>
                      <a:pt x="4" y="57"/>
                    </a:cubicBezTo>
                    <a:cubicBezTo>
                      <a:pt x="102" y="2"/>
                      <a:pt x="102" y="2"/>
                      <a:pt x="102" y="2"/>
                    </a:cubicBezTo>
                    <a:cubicBezTo>
                      <a:pt x="105" y="0"/>
                      <a:pt x="109" y="1"/>
                      <a:pt x="111" y="4"/>
                    </a:cubicBezTo>
                    <a:cubicBezTo>
                      <a:pt x="113" y="8"/>
                      <a:pt x="112" y="12"/>
                      <a:pt x="109" y="14"/>
                    </a:cubicBezTo>
                    <a:close/>
                  </a:path>
                </a:pathLst>
              </a:custGeom>
              <a:solidFill>
                <a:srgbClr val="00CA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1" name="Freeform 469"/>
              <p:cNvSpPr/>
              <p:nvPr/>
            </p:nvSpPr>
            <p:spPr bwMode="auto">
              <a:xfrm>
                <a:off x="4764" y="1872"/>
                <a:ext cx="144" cy="122"/>
              </a:xfrm>
              <a:custGeom>
                <a:avLst/>
                <a:gdLst>
                  <a:gd name="T0" fmla="*/ 144 w 144"/>
                  <a:gd name="T1" fmla="*/ 122 h 122"/>
                  <a:gd name="T2" fmla="*/ 0 w 144"/>
                  <a:gd name="T3" fmla="*/ 11 h 122"/>
                  <a:gd name="T4" fmla="*/ 9 w 144"/>
                  <a:gd name="T5" fmla="*/ 0 h 122"/>
                  <a:gd name="T6" fmla="*/ 144 w 144"/>
                  <a:gd name="T7" fmla="*/ 104 h 122"/>
                  <a:gd name="T8" fmla="*/ 144 w 144"/>
                  <a:gd name="T9" fmla="*/ 122 h 122"/>
                </a:gdLst>
                <a:ahLst/>
                <a:cxnLst>
                  <a:cxn ang="0">
                    <a:pos x="T0" y="T1"/>
                  </a:cxn>
                  <a:cxn ang="0">
                    <a:pos x="T2" y="T3"/>
                  </a:cxn>
                  <a:cxn ang="0">
                    <a:pos x="T4" y="T5"/>
                  </a:cxn>
                  <a:cxn ang="0">
                    <a:pos x="T6" y="T7"/>
                  </a:cxn>
                  <a:cxn ang="0">
                    <a:pos x="T8" y="T9"/>
                  </a:cxn>
                </a:cxnLst>
                <a:rect l="0" t="0" r="r" b="b"/>
                <a:pathLst>
                  <a:path w="144" h="122">
                    <a:moveTo>
                      <a:pt x="144" y="122"/>
                    </a:moveTo>
                    <a:lnTo>
                      <a:pt x="0" y="11"/>
                    </a:lnTo>
                    <a:lnTo>
                      <a:pt x="9" y="0"/>
                    </a:lnTo>
                    <a:lnTo>
                      <a:pt x="144" y="104"/>
                    </a:lnTo>
                    <a:lnTo>
                      <a:pt x="144" y="12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2" name="Freeform 470"/>
              <p:cNvSpPr/>
              <p:nvPr/>
            </p:nvSpPr>
            <p:spPr bwMode="auto">
              <a:xfrm>
                <a:off x="4504" y="1727"/>
                <a:ext cx="294" cy="359"/>
              </a:xfrm>
              <a:custGeom>
                <a:avLst/>
                <a:gdLst>
                  <a:gd name="T0" fmla="*/ 294 w 294"/>
                  <a:gd name="T1" fmla="*/ 121 h 360"/>
                  <a:gd name="T2" fmla="*/ 147 w 294"/>
                  <a:gd name="T3" fmla="*/ 327 h 360"/>
                  <a:gd name="T4" fmla="*/ 0 w 294"/>
                  <a:gd name="T5" fmla="*/ 239 h 360"/>
                  <a:gd name="T6" fmla="*/ 147 w 294"/>
                  <a:gd name="T7" fmla="*/ 33 h 360"/>
                  <a:gd name="T8" fmla="*/ 294 w 294"/>
                  <a:gd name="T9" fmla="*/ 121 h 360"/>
                </a:gdLst>
                <a:ahLst/>
                <a:cxnLst>
                  <a:cxn ang="0">
                    <a:pos x="T0" y="T1"/>
                  </a:cxn>
                  <a:cxn ang="0">
                    <a:pos x="T2" y="T3"/>
                  </a:cxn>
                  <a:cxn ang="0">
                    <a:pos x="T4" y="T5"/>
                  </a:cxn>
                  <a:cxn ang="0">
                    <a:pos x="T6" y="T7"/>
                  </a:cxn>
                  <a:cxn ang="0">
                    <a:pos x="T8" y="T9"/>
                  </a:cxn>
                </a:cxnLst>
                <a:rect l="0" t="0" r="r" b="b"/>
                <a:pathLst>
                  <a:path w="294" h="360">
                    <a:moveTo>
                      <a:pt x="294" y="121"/>
                    </a:moveTo>
                    <a:cubicBezTo>
                      <a:pt x="294" y="202"/>
                      <a:pt x="228" y="294"/>
                      <a:pt x="147" y="327"/>
                    </a:cubicBezTo>
                    <a:cubicBezTo>
                      <a:pt x="66" y="360"/>
                      <a:pt x="0" y="320"/>
                      <a:pt x="0" y="239"/>
                    </a:cubicBezTo>
                    <a:cubicBezTo>
                      <a:pt x="0" y="158"/>
                      <a:pt x="66" y="66"/>
                      <a:pt x="147" y="33"/>
                    </a:cubicBezTo>
                    <a:cubicBezTo>
                      <a:pt x="228" y="0"/>
                      <a:pt x="294" y="40"/>
                      <a:pt x="294" y="121"/>
                    </a:cubicBezTo>
                    <a:close/>
                  </a:path>
                </a:pathLst>
              </a:custGeom>
              <a:solidFill>
                <a:srgbClr val="90E2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3" name="Freeform 471"/>
              <p:cNvSpPr/>
              <p:nvPr/>
            </p:nvSpPr>
            <p:spPr bwMode="auto">
              <a:xfrm>
                <a:off x="4545" y="1744"/>
                <a:ext cx="210" cy="163"/>
              </a:xfrm>
              <a:custGeom>
                <a:avLst/>
                <a:gdLst>
                  <a:gd name="T0" fmla="*/ 108 w 210"/>
                  <a:gd name="T1" fmla="*/ 164 h 164"/>
                  <a:gd name="T2" fmla="*/ 210 w 210"/>
                  <a:gd name="T3" fmla="*/ 17 h 164"/>
                  <a:gd name="T4" fmla="*/ 106 w 210"/>
                  <a:gd name="T5" fmla="*/ 16 h 164"/>
                  <a:gd name="T6" fmla="*/ 0 w 210"/>
                  <a:gd name="T7" fmla="*/ 103 h 164"/>
                  <a:gd name="T8" fmla="*/ 108 w 210"/>
                  <a:gd name="T9" fmla="*/ 164 h 164"/>
                </a:gdLst>
                <a:ahLst/>
                <a:cxnLst>
                  <a:cxn ang="0">
                    <a:pos x="T0" y="T1"/>
                  </a:cxn>
                  <a:cxn ang="0">
                    <a:pos x="T2" y="T3"/>
                  </a:cxn>
                  <a:cxn ang="0">
                    <a:pos x="T4" y="T5"/>
                  </a:cxn>
                  <a:cxn ang="0">
                    <a:pos x="T6" y="T7"/>
                  </a:cxn>
                  <a:cxn ang="0">
                    <a:pos x="T8" y="T9"/>
                  </a:cxn>
                </a:cxnLst>
                <a:rect l="0" t="0" r="r" b="b"/>
                <a:pathLst>
                  <a:path w="210" h="164">
                    <a:moveTo>
                      <a:pt x="108" y="164"/>
                    </a:moveTo>
                    <a:cubicBezTo>
                      <a:pt x="210" y="17"/>
                      <a:pt x="210" y="17"/>
                      <a:pt x="210" y="17"/>
                    </a:cubicBezTo>
                    <a:cubicBezTo>
                      <a:pt x="183" y="1"/>
                      <a:pt x="147" y="0"/>
                      <a:pt x="106" y="16"/>
                    </a:cubicBezTo>
                    <a:cubicBezTo>
                      <a:pt x="64" y="33"/>
                      <a:pt x="27" y="65"/>
                      <a:pt x="0" y="103"/>
                    </a:cubicBezTo>
                    <a:lnTo>
                      <a:pt x="108" y="164"/>
                    </a:lnTo>
                    <a:close/>
                  </a:path>
                </a:pathLst>
              </a:cu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4" name="Freeform 472"/>
              <p:cNvSpPr/>
              <p:nvPr/>
            </p:nvSpPr>
            <p:spPr bwMode="auto">
              <a:xfrm>
                <a:off x="4649" y="1761"/>
                <a:ext cx="149" cy="166"/>
              </a:xfrm>
              <a:custGeom>
                <a:avLst/>
                <a:gdLst>
                  <a:gd name="T0" fmla="*/ 84 w 149"/>
                  <a:gd name="T1" fmla="*/ 167 h 167"/>
                  <a:gd name="T2" fmla="*/ 137 w 149"/>
                  <a:gd name="T3" fmla="*/ 149 h 167"/>
                  <a:gd name="T4" fmla="*/ 149 w 149"/>
                  <a:gd name="T5" fmla="*/ 87 h 167"/>
                  <a:gd name="T6" fmla="*/ 106 w 149"/>
                  <a:gd name="T7" fmla="*/ 0 h 167"/>
                  <a:gd name="T8" fmla="*/ 0 w 149"/>
                  <a:gd name="T9" fmla="*/ 145 h 167"/>
                  <a:gd name="T10" fmla="*/ 84 w 149"/>
                  <a:gd name="T11" fmla="*/ 167 h 167"/>
                </a:gdLst>
                <a:ahLst/>
                <a:cxnLst>
                  <a:cxn ang="0">
                    <a:pos x="T0" y="T1"/>
                  </a:cxn>
                  <a:cxn ang="0">
                    <a:pos x="T2" y="T3"/>
                  </a:cxn>
                  <a:cxn ang="0">
                    <a:pos x="T4" y="T5"/>
                  </a:cxn>
                  <a:cxn ang="0">
                    <a:pos x="T6" y="T7"/>
                  </a:cxn>
                  <a:cxn ang="0">
                    <a:pos x="T8" y="T9"/>
                  </a:cxn>
                  <a:cxn ang="0">
                    <a:pos x="T10" y="T11"/>
                  </a:cxn>
                </a:cxnLst>
                <a:rect l="0" t="0" r="r" b="b"/>
                <a:pathLst>
                  <a:path w="149" h="167">
                    <a:moveTo>
                      <a:pt x="84" y="167"/>
                    </a:moveTo>
                    <a:cubicBezTo>
                      <a:pt x="137" y="149"/>
                      <a:pt x="137" y="149"/>
                      <a:pt x="137" y="149"/>
                    </a:cubicBezTo>
                    <a:cubicBezTo>
                      <a:pt x="144" y="128"/>
                      <a:pt x="149" y="107"/>
                      <a:pt x="149" y="87"/>
                    </a:cubicBezTo>
                    <a:cubicBezTo>
                      <a:pt x="149" y="46"/>
                      <a:pt x="132" y="16"/>
                      <a:pt x="106" y="0"/>
                    </a:cubicBezTo>
                    <a:cubicBezTo>
                      <a:pt x="0" y="145"/>
                      <a:pt x="0" y="145"/>
                      <a:pt x="0" y="145"/>
                    </a:cubicBezTo>
                    <a:lnTo>
                      <a:pt x="84" y="167"/>
                    </a:ln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5" name="Freeform 473"/>
              <p:cNvSpPr/>
              <p:nvPr/>
            </p:nvSpPr>
            <p:spPr bwMode="auto">
              <a:xfrm>
                <a:off x="4649" y="1903"/>
                <a:ext cx="139" cy="151"/>
              </a:xfrm>
              <a:custGeom>
                <a:avLst/>
                <a:gdLst>
                  <a:gd name="T0" fmla="*/ 0 w 139"/>
                  <a:gd name="T1" fmla="*/ 151 h 151"/>
                  <a:gd name="T2" fmla="*/ 0 w 139"/>
                  <a:gd name="T3" fmla="*/ 151 h 151"/>
                  <a:gd name="T4" fmla="*/ 139 w 139"/>
                  <a:gd name="T5" fmla="*/ 0 h 151"/>
                  <a:gd name="T6" fmla="*/ 0 w 139"/>
                  <a:gd name="T7" fmla="*/ 2 h 151"/>
                  <a:gd name="T8" fmla="*/ 0 w 139"/>
                  <a:gd name="T9" fmla="*/ 151 h 151"/>
                </a:gdLst>
                <a:ahLst/>
                <a:cxnLst>
                  <a:cxn ang="0">
                    <a:pos x="T0" y="T1"/>
                  </a:cxn>
                  <a:cxn ang="0">
                    <a:pos x="T2" y="T3"/>
                  </a:cxn>
                  <a:cxn ang="0">
                    <a:pos x="T4" y="T5"/>
                  </a:cxn>
                  <a:cxn ang="0">
                    <a:pos x="T6" y="T7"/>
                  </a:cxn>
                  <a:cxn ang="0">
                    <a:pos x="T8" y="T9"/>
                  </a:cxn>
                </a:cxnLst>
                <a:rect l="0" t="0" r="r" b="b"/>
                <a:pathLst>
                  <a:path w="139" h="151">
                    <a:moveTo>
                      <a:pt x="0" y="151"/>
                    </a:moveTo>
                    <a:cubicBezTo>
                      <a:pt x="0" y="151"/>
                      <a:pt x="0" y="151"/>
                      <a:pt x="0" y="151"/>
                    </a:cubicBezTo>
                    <a:cubicBezTo>
                      <a:pt x="63" y="126"/>
                      <a:pt x="118" y="64"/>
                      <a:pt x="139" y="0"/>
                    </a:cubicBezTo>
                    <a:cubicBezTo>
                      <a:pt x="0" y="2"/>
                      <a:pt x="0" y="2"/>
                      <a:pt x="0" y="2"/>
                    </a:cubicBezTo>
                    <a:lnTo>
                      <a:pt x="0" y="151"/>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6" name="Freeform 474"/>
              <p:cNvSpPr/>
              <p:nvPr/>
            </p:nvSpPr>
            <p:spPr bwMode="auto">
              <a:xfrm>
                <a:off x="5091" y="1724"/>
                <a:ext cx="14" cy="156"/>
              </a:xfrm>
              <a:custGeom>
                <a:avLst/>
                <a:gdLst>
                  <a:gd name="T0" fmla="*/ 7 w 14"/>
                  <a:gd name="T1" fmla="*/ 157 h 157"/>
                  <a:gd name="T2" fmla="*/ 7 w 14"/>
                  <a:gd name="T3" fmla="*/ 157 h 157"/>
                  <a:gd name="T4" fmla="*/ 0 w 14"/>
                  <a:gd name="T5" fmla="*/ 150 h 157"/>
                  <a:gd name="T6" fmla="*/ 0 w 14"/>
                  <a:gd name="T7" fmla="*/ 7 h 157"/>
                  <a:gd name="T8" fmla="*/ 7 w 14"/>
                  <a:gd name="T9" fmla="*/ 0 h 157"/>
                  <a:gd name="T10" fmla="*/ 14 w 14"/>
                  <a:gd name="T11" fmla="*/ 7 h 157"/>
                  <a:gd name="T12" fmla="*/ 14 w 14"/>
                  <a:gd name="T13" fmla="*/ 150 h 157"/>
                  <a:gd name="T14" fmla="*/ 7 w 14"/>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7">
                    <a:moveTo>
                      <a:pt x="7" y="157"/>
                    </a:moveTo>
                    <a:cubicBezTo>
                      <a:pt x="7" y="157"/>
                      <a:pt x="7" y="157"/>
                      <a:pt x="7" y="157"/>
                    </a:cubicBezTo>
                    <a:cubicBezTo>
                      <a:pt x="3" y="157"/>
                      <a:pt x="0" y="154"/>
                      <a:pt x="0" y="150"/>
                    </a:cubicBezTo>
                    <a:cubicBezTo>
                      <a:pt x="0" y="7"/>
                      <a:pt x="0" y="7"/>
                      <a:pt x="0" y="7"/>
                    </a:cubicBezTo>
                    <a:cubicBezTo>
                      <a:pt x="0" y="3"/>
                      <a:pt x="3" y="0"/>
                      <a:pt x="7" y="0"/>
                    </a:cubicBezTo>
                    <a:cubicBezTo>
                      <a:pt x="10" y="0"/>
                      <a:pt x="14" y="3"/>
                      <a:pt x="14" y="7"/>
                    </a:cubicBezTo>
                    <a:cubicBezTo>
                      <a:pt x="14" y="150"/>
                      <a:pt x="14" y="150"/>
                      <a:pt x="14" y="150"/>
                    </a:cubicBezTo>
                    <a:cubicBezTo>
                      <a:pt x="14" y="154"/>
                      <a:pt x="10" y="157"/>
                      <a:pt x="7" y="157"/>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7" name="Freeform 475"/>
              <p:cNvSpPr/>
              <p:nvPr/>
            </p:nvSpPr>
            <p:spPr bwMode="auto">
              <a:xfrm>
                <a:off x="5140" y="1696"/>
                <a:ext cx="14" cy="156"/>
              </a:xfrm>
              <a:custGeom>
                <a:avLst/>
                <a:gdLst>
                  <a:gd name="T0" fmla="*/ 7 w 14"/>
                  <a:gd name="T1" fmla="*/ 157 h 157"/>
                  <a:gd name="T2" fmla="*/ 7 w 14"/>
                  <a:gd name="T3" fmla="*/ 157 h 157"/>
                  <a:gd name="T4" fmla="*/ 0 w 14"/>
                  <a:gd name="T5" fmla="*/ 150 h 157"/>
                  <a:gd name="T6" fmla="*/ 0 w 14"/>
                  <a:gd name="T7" fmla="*/ 7 h 157"/>
                  <a:gd name="T8" fmla="*/ 7 w 14"/>
                  <a:gd name="T9" fmla="*/ 0 h 157"/>
                  <a:gd name="T10" fmla="*/ 14 w 14"/>
                  <a:gd name="T11" fmla="*/ 7 h 157"/>
                  <a:gd name="T12" fmla="*/ 14 w 14"/>
                  <a:gd name="T13" fmla="*/ 150 h 157"/>
                  <a:gd name="T14" fmla="*/ 7 w 14"/>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7">
                    <a:moveTo>
                      <a:pt x="7" y="157"/>
                    </a:moveTo>
                    <a:cubicBezTo>
                      <a:pt x="7" y="157"/>
                      <a:pt x="7" y="157"/>
                      <a:pt x="7" y="157"/>
                    </a:cubicBezTo>
                    <a:cubicBezTo>
                      <a:pt x="3" y="157"/>
                      <a:pt x="0" y="154"/>
                      <a:pt x="0" y="150"/>
                    </a:cubicBezTo>
                    <a:cubicBezTo>
                      <a:pt x="0" y="7"/>
                      <a:pt x="0" y="7"/>
                      <a:pt x="0" y="7"/>
                    </a:cubicBezTo>
                    <a:cubicBezTo>
                      <a:pt x="0" y="3"/>
                      <a:pt x="3" y="0"/>
                      <a:pt x="7" y="0"/>
                    </a:cubicBezTo>
                    <a:cubicBezTo>
                      <a:pt x="10" y="0"/>
                      <a:pt x="14" y="3"/>
                      <a:pt x="14" y="7"/>
                    </a:cubicBezTo>
                    <a:cubicBezTo>
                      <a:pt x="14" y="150"/>
                      <a:pt x="14" y="150"/>
                      <a:pt x="14" y="150"/>
                    </a:cubicBezTo>
                    <a:cubicBezTo>
                      <a:pt x="14" y="154"/>
                      <a:pt x="10" y="157"/>
                      <a:pt x="7" y="157"/>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8" name="Freeform 476"/>
              <p:cNvSpPr/>
              <p:nvPr/>
            </p:nvSpPr>
            <p:spPr bwMode="auto">
              <a:xfrm>
                <a:off x="5189" y="1668"/>
                <a:ext cx="14" cy="156"/>
              </a:xfrm>
              <a:custGeom>
                <a:avLst/>
                <a:gdLst>
                  <a:gd name="T0" fmla="*/ 7 w 14"/>
                  <a:gd name="T1" fmla="*/ 157 h 157"/>
                  <a:gd name="T2" fmla="*/ 7 w 14"/>
                  <a:gd name="T3" fmla="*/ 157 h 157"/>
                  <a:gd name="T4" fmla="*/ 0 w 14"/>
                  <a:gd name="T5" fmla="*/ 150 h 157"/>
                  <a:gd name="T6" fmla="*/ 0 w 14"/>
                  <a:gd name="T7" fmla="*/ 7 h 157"/>
                  <a:gd name="T8" fmla="*/ 7 w 14"/>
                  <a:gd name="T9" fmla="*/ 0 h 157"/>
                  <a:gd name="T10" fmla="*/ 14 w 14"/>
                  <a:gd name="T11" fmla="*/ 7 h 157"/>
                  <a:gd name="T12" fmla="*/ 14 w 14"/>
                  <a:gd name="T13" fmla="*/ 150 h 157"/>
                  <a:gd name="T14" fmla="*/ 7 w 14"/>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7">
                    <a:moveTo>
                      <a:pt x="7" y="157"/>
                    </a:moveTo>
                    <a:cubicBezTo>
                      <a:pt x="7" y="157"/>
                      <a:pt x="7" y="157"/>
                      <a:pt x="7" y="157"/>
                    </a:cubicBezTo>
                    <a:cubicBezTo>
                      <a:pt x="3" y="157"/>
                      <a:pt x="0" y="154"/>
                      <a:pt x="0" y="150"/>
                    </a:cubicBezTo>
                    <a:cubicBezTo>
                      <a:pt x="0" y="7"/>
                      <a:pt x="0" y="7"/>
                      <a:pt x="0" y="7"/>
                    </a:cubicBezTo>
                    <a:cubicBezTo>
                      <a:pt x="0" y="3"/>
                      <a:pt x="3" y="0"/>
                      <a:pt x="7" y="0"/>
                    </a:cubicBezTo>
                    <a:cubicBezTo>
                      <a:pt x="10" y="0"/>
                      <a:pt x="14" y="3"/>
                      <a:pt x="14" y="7"/>
                    </a:cubicBezTo>
                    <a:cubicBezTo>
                      <a:pt x="14" y="150"/>
                      <a:pt x="14" y="150"/>
                      <a:pt x="14" y="150"/>
                    </a:cubicBezTo>
                    <a:cubicBezTo>
                      <a:pt x="14" y="154"/>
                      <a:pt x="10" y="157"/>
                      <a:pt x="7" y="157"/>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9" name="Freeform 477"/>
              <p:cNvSpPr/>
              <p:nvPr/>
            </p:nvSpPr>
            <p:spPr bwMode="auto">
              <a:xfrm>
                <a:off x="5241" y="1640"/>
                <a:ext cx="14" cy="156"/>
              </a:xfrm>
              <a:custGeom>
                <a:avLst/>
                <a:gdLst>
                  <a:gd name="T0" fmla="*/ 7 w 14"/>
                  <a:gd name="T1" fmla="*/ 157 h 157"/>
                  <a:gd name="T2" fmla="*/ 7 w 14"/>
                  <a:gd name="T3" fmla="*/ 157 h 157"/>
                  <a:gd name="T4" fmla="*/ 0 w 14"/>
                  <a:gd name="T5" fmla="*/ 150 h 157"/>
                  <a:gd name="T6" fmla="*/ 0 w 14"/>
                  <a:gd name="T7" fmla="*/ 7 h 157"/>
                  <a:gd name="T8" fmla="*/ 7 w 14"/>
                  <a:gd name="T9" fmla="*/ 0 h 157"/>
                  <a:gd name="T10" fmla="*/ 14 w 14"/>
                  <a:gd name="T11" fmla="*/ 7 h 157"/>
                  <a:gd name="T12" fmla="*/ 14 w 14"/>
                  <a:gd name="T13" fmla="*/ 150 h 157"/>
                  <a:gd name="T14" fmla="*/ 7 w 14"/>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7">
                    <a:moveTo>
                      <a:pt x="7" y="157"/>
                    </a:moveTo>
                    <a:cubicBezTo>
                      <a:pt x="7" y="157"/>
                      <a:pt x="7" y="157"/>
                      <a:pt x="7" y="157"/>
                    </a:cubicBezTo>
                    <a:cubicBezTo>
                      <a:pt x="3" y="157"/>
                      <a:pt x="0" y="154"/>
                      <a:pt x="0" y="150"/>
                    </a:cubicBezTo>
                    <a:cubicBezTo>
                      <a:pt x="0" y="7"/>
                      <a:pt x="0" y="7"/>
                      <a:pt x="0" y="7"/>
                    </a:cubicBezTo>
                    <a:cubicBezTo>
                      <a:pt x="0" y="3"/>
                      <a:pt x="3" y="0"/>
                      <a:pt x="7" y="0"/>
                    </a:cubicBezTo>
                    <a:cubicBezTo>
                      <a:pt x="11" y="0"/>
                      <a:pt x="14" y="3"/>
                      <a:pt x="14" y="7"/>
                    </a:cubicBezTo>
                    <a:cubicBezTo>
                      <a:pt x="14" y="150"/>
                      <a:pt x="14" y="150"/>
                      <a:pt x="14" y="150"/>
                    </a:cubicBezTo>
                    <a:cubicBezTo>
                      <a:pt x="14" y="154"/>
                      <a:pt x="11" y="157"/>
                      <a:pt x="7" y="157"/>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0" name="Freeform 478"/>
              <p:cNvSpPr/>
              <p:nvPr/>
            </p:nvSpPr>
            <p:spPr bwMode="auto">
              <a:xfrm>
                <a:off x="4915" y="1868"/>
                <a:ext cx="121" cy="75"/>
              </a:xfrm>
              <a:custGeom>
                <a:avLst/>
                <a:gdLst>
                  <a:gd name="T0" fmla="*/ 117 w 121"/>
                  <a:gd name="T1" fmla="*/ 14 h 75"/>
                  <a:gd name="T2" fmla="*/ 11 w 121"/>
                  <a:gd name="T3" fmla="*/ 73 h 75"/>
                  <a:gd name="T4" fmla="*/ 1 w 121"/>
                  <a:gd name="T5" fmla="*/ 71 h 75"/>
                  <a:gd name="T6" fmla="*/ 4 w 121"/>
                  <a:gd name="T7" fmla="*/ 61 h 75"/>
                  <a:gd name="T8" fmla="*/ 110 w 121"/>
                  <a:gd name="T9" fmla="*/ 2 h 75"/>
                  <a:gd name="T10" fmla="*/ 119 w 121"/>
                  <a:gd name="T11" fmla="*/ 4 h 75"/>
                  <a:gd name="T12" fmla="*/ 117 w 121"/>
                  <a:gd name="T13" fmla="*/ 14 h 75"/>
                </a:gdLst>
                <a:ahLst/>
                <a:cxnLst>
                  <a:cxn ang="0">
                    <a:pos x="T0" y="T1"/>
                  </a:cxn>
                  <a:cxn ang="0">
                    <a:pos x="T2" y="T3"/>
                  </a:cxn>
                  <a:cxn ang="0">
                    <a:pos x="T4" y="T5"/>
                  </a:cxn>
                  <a:cxn ang="0">
                    <a:pos x="T6" y="T7"/>
                  </a:cxn>
                  <a:cxn ang="0">
                    <a:pos x="T8" y="T9"/>
                  </a:cxn>
                  <a:cxn ang="0">
                    <a:pos x="T10" y="T11"/>
                  </a:cxn>
                  <a:cxn ang="0">
                    <a:pos x="T12" y="T13"/>
                  </a:cxn>
                </a:cxnLst>
                <a:rect l="0" t="0" r="r" b="b"/>
                <a:pathLst>
                  <a:path w="121" h="75">
                    <a:moveTo>
                      <a:pt x="117" y="14"/>
                    </a:moveTo>
                    <a:cubicBezTo>
                      <a:pt x="11" y="73"/>
                      <a:pt x="11" y="73"/>
                      <a:pt x="11" y="73"/>
                    </a:cubicBezTo>
                    <a:cubicBezTo>
                      <a:pt x="8" y="75"/>
                      <a:pt x="3" y="74"/>
                      <a:pt x="1" y="71"/>
                    </a:cubicBezTo>
                    <a:cubicBezTo>
                      <a:pt x="0" y="67"/>
                      <a:pt x="1" y="63"/>
                      <a:pt x="4" y="61"/>
                    </a:cubicBezTo>
                    <a:cubicBezTo>
                      <a:pt x="110" y="2"/>
                      <a:pt x="110" y="2"/>
                      <a:pt x="110" y="2"/>
                    </a:cubicBezTo>
                    <a:cubicBezTo>
                      <a:pt x="113" y="0"/>
                      <a:pt x="117" y="1"/>
                      <a:pt x="119" y="4"/>
                    </a:cubicBezTo>
                    <a:cubicBezTo>
                      <a:pt x="121" y="8"/>
                      <a:pt x="120" y="12"/>
                      <a:pt x="117" y="14"/>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1" name="Freeform 479"/>
              <p:cNvSpPr/>
              <p:nvPr/>
            </p:nvSpPr>
            <p:spPr bwMode="auto">
              <a:xfrm>
                <a:off x="4919" y="1848"/>
                <a:ext cx="89" cy="55"/>
              </a:xfrm>
              <a:custGeom>
                <a:avLst/>
                <a:gdLst>
                  <a:gd name="T0" fmla="*/ 85 w 89"/>
                  <a:gd name="T1" fmla="*/ 14 h 55"/>
                  <a:gd name="T2" fmla="*/ 11 w 89"/>
                  <a:gd name="T3" fmla="*/ 53 h 55"/>
                  <a:gd name="T4" fmla="*/ 1 w 89"/>
                  <a:gd name="T5" fmla="*/ 51 h 55"/>
                  <a:gd name="T6" fmla="*/ 4 w 89"/>
                  <a:gd name="T7" fmla="*/ 41 h 55"/>
                  <a:gd name="T8" fmla="*/ 78 w 89"/>
                  <a:gd name="T9" fmla="*/ 2 h 55"/>
                  <a:gd name="T10" fmla="*/ 87 w 89"/>
                  <a:gd name="T11" fmla="*/ 4 h 55"/>
                  <a:gd name="T12" fmla="*/ 85 w 89"/>
                  <a:gd name="T13" fmla="*/ 14 h 55"/>
                </a:gdLst>
                <a:ahLst/>
                <a:cxnLst>
                  <a:cxn ang="0">
                    <a:pos x="T0" y="T1"/>
                  </a:cxn>
                  <a:cxn ang="0">
                    <a:pos x="T2" y="T3"/>
                  </a:cxn>
                  <a:cxn ang="0">
                    <a:pos x="T4" y="T5"/>
                  </a:cxn>
                  <a:cxn ang="0">
                    <a:pos x="T6" y="T7"/>
                  </a:cxn>
                  <a:cxn ang="0">
                    <a:pos x="T8" y="T9"/>
                  </a:cxn>
                  <a:cxn ang="0">
                    <a:pos x="T10" y="T11"/>
                  </a:cxn>
                  <a:cxn ang="0">
                    <a:pos x="T12" y="T13"/>
                  </a:cxn>
                </a:cxnLst>
                <a:rect l="0" t="0" r="r" b="b"/>
                <a:pathLst>
                  <a:path w="89" h="55">
                    <a:moveTo>
                      <a:pt x="85" y="14"/>
                    </a:moveTo>
                    <a:cubicBezTo>
                      <a:pt x="11" y="53"/>
                      <a:pt x="11" y="53"/>
                      <a:pt x="11" y="53"/>
                    </a:cubicBezTo>
                    <a:cubicBezTo>
                      <a:pt x="8" y="55"/>
                      <a:pt x="3" y="54"/>
                      <a:pt x="1" y="51"/>
                    </a:cubicBezTo>
                    <a:cubicBezTo>
                      <a:pt x="0" y="47"/>
                      <a:pt x="1" y="43"/>
                      <a:pt x="4" y="41"/>
                    </a:cubicBezTo>
                    <a:cubicBezTo>
                      <a:pt x="78" y="2"/>
                      <a:pt x="78" y="2"/>
                      <a:pt x="78" y="2"/>
                    </a:cubicBezTo>
                    <a:cubicBezTo>
                      <a:pt x="81" y="0"/>
                      <a:pt x="85" y="1"/>
                      <a:pt x="87" y="4"/>
                    </a:cubicBezTo>
                    <a:cubicBezTo>
                      <a:pt x="89" y="8"/>
                      <a:pt x="88" y="12"/>
                      <a:pt x="85" y="14"/>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2" name="Freeform 480"/>
              <p:cNvSpPr/>
              <p:nvPr/>
            </p:nvSpPr>
            <p:spPr bwMode="auto">
              <a:xfrm>
                <a:off x="6573" y="3229"/>
                <a:ext cx="21" cy="29"/>
              </a:xfrm>
              <a:custGeom>
                <a:avLst/>
                <a:gdLst>
                  <a:gd name="T0" fmla="*/ 11 w 21"/>
                  <a:gd name="T1" fmla="*/ 1 h 29"/>
                  <a:gd name="T2" fmla="*/ 15 w 21"/>
                  <a:gd name="T3" fmla="*/ 21 h 29"/>
                  <a:gd name="T4" fmla="*/ 21 w 21"/>
                  <a:gd name="T5" fmla="*/ 27 h 29"/>
                  <a:gd name="T6" fmla="*/ 17 w 21"/>
                  <a:gd name="T7" fmla="*/ 28 h 29"/>
                  <a:gd name="T8" fmla="*/ 0 w 21"/>
                  <a:gd name="T9" fmla="*/ 0 h 29"/>
                  <a:gd name="T10" fmla="*/ 11 w 21"/>
                  <a:gd name="T11" fmla="*/ 1 h 29"/>
                </a:gdLst>
                <a:ahLst/>
                <a:cxnLst>
                  <a:cxn ang="0">
                    <a:pos x="T0" y="T1"/>
                  </a:cxn>
                  <a:cxn ang="0">
                    <a:pos x="T2" y="T3"/>
                  </a:cxn>
                  <a:cxn ang="0">
                    <a:pos x="T4" y="T5"/>
                  </a:cxn>
                  <a:cxn ang="0">
                    <a:pos x="T6" y="T7"/>
                  </a:cxn>
                  <a:cxn ang="0">
                    <a:pos x="T8" y="T9"/>
                  </a:cxn>
                  <a:cxn ang="0">
                    <a:pos x="T10" y="T11"/>
                  </a:cxn>
                </a:cxnLst>
                <a:rect l="0" t="0" r="r" b="b"/>
                <a:pathLst>
                  <a:path w="21" h="29">
                    <a:moveTo>
                      <a:pt x="11" y="1"/>
                    </a:moveTo>
                    <a:cubicBezTo>
                      <a:pt x="11" y="1"/>
                      <a:pt x="11" y="14"/>
                      <a:pt x="15" y="21"/>
                    </a:cubicBezTo>
                    <a:cubicBezTo>
                      <a:pt x="16" y="25"/>
                      <a:pt x="21" y="27"/>
                      <a:pt x="21" y="27"/>
                    </a:cubicBezTo>
                    <a:cubicBezTo>
                      <a:pt x="21" y="27"/>
                      <a:pt x="18" y="29"/>
                      <a:pt x="17" y="28"/>
                    </a:cubicBezTo>
                    <a:cubicBezTo>
                      <a:pt x="10" y="25"/>
                      <a:pt x="0" y="0"/>
                      <a:pt x="0" y="0"/>
                    </a:cubicBezTo>
                    <a:cubicBezTo>
                      <a:pt x="11" y="1"/>
                      <a:pt x="11" y="1"/>
                      <a:pt x="11" y="1"/>
                    </a:cubicBezTo>
                  </a:path>
                </a:pathLst>
              </a:custGeom>
              <a:solidFill>
                <a:srgbClr val="3315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3" name="Freeform 481"/>
              <p:cNvSpPr/>
              <p:nvPr/>
            </p:nvSpPr>
            <p:spPr bwMode="auto">
              <a:xfrm>
                <a:off x="6543" y="3229"/>
                <a:ext cx="46" cy="39"/>
              </a:xfrm>
              <a:custGeom>
                <a:avLst/>
                <a:gdLst>
                  <a:gd name="T0" fmla="*/ 40 w 46"/>
                  <a:gd name="T1" fmla="*/ 0 h 39"/>
                  <a:gd name="T2" fmla="*/ 41 w 46"/>
                  <a:gd name="T3" fmla="*/ 20 h 39"/>
                  <a:gd name="T4" fmla="*/ 46 w 46"/>
                  <a:gd name="T5" fmla="*/ 31 h 39"/>
                  <a:gd name="T6" fmla="*/ 34 w 46"/>
                  <a:gd name="T7" fmla="*/ 35 h 39"/>
                  <a:gd name="T8" fmla="*/ 0 w 46"/>
                  <a:gd name="T9" fmla="*/ 30 h 39"/>
                  <a:gd name="T10" fmla="*/ 35 w 46"/>
                  <a:gd name="T11" fmla="*/ 4 h 39"/>
                  <a:gd name="T12" fmla="*/ 40 w 46"/>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46" h="39">
                    <a:moveTo>
                      <a:pt x="40" y="0"/>
                    </a:moveTo>
                    <a:cubicBezTo>
                      <a:pt x="40" y="0"/>
                      <a:pt x="40" y="12"/>
                      <a:pt x="41" y="20"/>
                    </a:cubicBezTo>
                    <a:cubicBezTo>
                      <a:pt x="42" y="27"/>
                      <a:pt x="46" y="31"/>
                      <a:pt x="46" y="31"/>
                    </a:cubicBezTo>
                    <a:cubicBezTo>
                      <a:pt x="46" y="31"/>
                      <a:pt x="38" y="34"/>
                      <a:pt x="34" y="35"/>
                    </a:cubicBezTo>
                    <a:cubicBezTo>
                      <a:pt x="22" y="39"/>
                      <a:pt x="0" y="30"/>
                      <a:pt x="0" y="30"/>
                    </a:cubicBezTo>
                    <a:cubicBezTo>
                      <a:pt x="35" y="4"/>
                      <a:pt x="35" y="4"/>
                      <a:pt x="35" y="4"/>
                    </a:cubicBezTo>
                    <a:cubicBezTo>
                      <a:pt x="40" y="0"/>
                      <a:pt x="40" y="0"/>
                      <a:pt x="40" y="0"/>
                    </a:cubicBezTo>
                  </a:path>
                </a:pathLst>
              </a:custGeom>
              <a:solidFill>
                <a:srgbClr val="3315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4" name="Freeform 482"/>
              <p:cNvSpPr/>
              <p:nvPr/>
            </p:nvSpPr>
            <p:spPr bwMode="auto">
              <a:xfrm>
                <a:off x="6562" y="3358"/>
                <a:ext cx="33" cy="34"/>
              </a:xfrm>
              <a:custGeom>
                <a:avLst/>
                <a:gdLst>
                  <a:gd name="T0" fmla="*/ 33 w 33"/>
                  <a:gd name="T1" fmla="*/ 16 h 34"/>
                  <a:gd name="T2" fmla="*/ 22 w 33"/>
                  <a:gd name="T3" fmla="*/ 29 h 34"/>
                  <a:gd name="T4" fmla="*/ 8 w 33"/>
                  <a:gd name="T5" fmla="*/ 33 h 34"/>
                  <a:gd name="T6" fmla="*/ 2 w 33"/>
                  <a:gd name="T7" fmla="*/ 31 h 34"/>
                  <a:gd name="T8" fmla="*/ 11 w 33"/>
                  <a:gd name="T9" fmla="*/ 0 h 34"/>
                  <a:gd name="T10" fmla="*/ 33 w 33"/>
                  <a:gd name="T11" fmla="*/ 1 h 34"/>
                  <a:gd name="T12" fmla="*/ 33 w 33"/>
                  <a:gd name="T13" fmla="*/ 16 h 34"/>
                </a:gdLst>
                <a:ahLst/>
                <a:cxnLst>
                  <a:cxn ang="0">
                    <a:pos x="T0" y="T1"/>
                  </a:cxn>
                  <a:cxn ang="0">
                    <a:pos x="T2" y="T3"/>
                  </a:cxn>
                  <a:cxn ang="0">
                    <a:pos x="T4" y="T5"/>
                  </a:cxn>
                  <a:cxn ang="0">
                    <a:pos x="T6" y="T7"/>
                  </a:cxn>
                  <a:cxn ang="0">
                    <a:pos x="T8" y="T9"/>
                  </a:cxn>
                  <a:cxn ang="0">
                    <a:pos x="T10" y="T11"/>
                  </a:cxn>
                  <a:cxn ang="0">
                    <a:pos x="T12" y="T13"/>
                  </a:cxn>
                </a:cxnLst>
                <a:rect l="0" t="0" r="r" b="b"/>
                <a:pathLst>
                  <a:path w="33" h="34">
                    <a:moveTo>
                      <a:pt x="33" y="16"/>
                    </a:moveTo>
                    <a:cubicBezTo>
                      <a:pt x="33" y="16"/>
                      <a:pt x="24" y="27"/>
                      <a:pt x="22" y="29"/>
                    </a:cubicBezTo>
                    <a:cubicBezTo>
                      <a:pt x="19" y="31"/>
                      <a:pt x="10" y="33"/>
                      <a:pt x="8" y="33"/>
                    </a:cubicBezTo>
                    <a:cubicBezTo>
                      <a:pt x="5" y="33"/>
                      <a:pt x="3" y="34"/>
                      <a:pt x="2" y="31"/>
                    </a:cubicBezTo>
                    <a:cubicBezTo>
                      <a:pt x="0" y="27"/>
                      <a:pt x="11" y="0"/>
                      <a:pt x="11" y="0"/>
                    </a:cubicBezTo>
                    <a:cubicBezTo>
                      <a:pt x="33" y="1"/>
                      <a:pt x="33" y="1"/>
                      <a:pt x="33" y="1"/>
                    </a:cubicBezTo>
                    <a:lnTo>
                      <a:pt x="33" y="16"/>
                    </a:lnTo>
                    <a:close/>
                  </a:path>
                </a:pathLst>
              </a:custGeom>
              <a:solidFill>
                <a:srgbClr val="352F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5" name="Freeform 483"/>
              <p:cNvSpPr/>
              <p:nvPr/>
            </p:nvSpPr>
            <p:spPr bwMode="auto">
              <a:xfrm>
                <a:off x="6558" y="3258"/>
                <a:ext cx="53" cy="76"/>
              </a:xfrm>
              <a:custGeom>
                <a:avLst/>
                <a:gdLst>
                  <a:gd name="T0" fmla="*/ 53 w 53"/>
                  <a:gd name="T1" fmla="*/ 71 h 76"/>
                  <a:gd name="T2" fmla="*/ 44 w 53"/>
                  <a:gd name="T3" fmla="*/ 76 h 76"/>
                  <a:gd name="T4" fmla="*/ 20 w 53"/>
                  <a:gd name="T5" fmla="*/ 66 h 76"/>
                  <a:gd name="T6" fmla="*/ 14 w 53"/>
                  <a:gd name="T7" fmla="*/ 58 h 76"/>
                  <a:gd name="T8" fmla="*/ 6 w 53"/>
                  <a:gd name="T9" fmla="*/ 23 h 76"/>
                  <a:gd name="T10" fmla="*/ 8 w 53"/>
                  <a:gd name="T11" fmla="*/ 1 h 76"/>
                  <a:gd name="T12" fmla="*/ 22 w 53"/>
                  <a:gd name="T13" fmla="*/ 23 h 76"/>
                  <a:gd name="T14" fmla="*/ 24 w 53"/>
                  <a:gd name="T15" fmla="*/ 52 h 76"/>
                  <a:gd name="T16" fmla="*/ 25 w 53"/>
                  <a:gd name="T17" fmla="*/ 53 h 76"/>
                  <a:gd name="T18" fmla="*/ 53 w 53"/>
                  <a:gd name="T19" fmla="*/ 7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76">
                    <a:moveTo>
                      <a:pt x="53" y="71"/>
                    </a:moveTo>
                    <a:cubicBezTo>
                      <a:pt x="44" y="76"/>
                      <a:pt x="44" y="76"/>
                      <a:pt x="44" y="76"/>
                    </a:cubicBezTo>
                    <a:cubicBezTo>
                      <a:pt x="27" y="70"/>
                      <a:pt x="25" y="70"/>
                      <a:pt x="20" y="66"/>
                    </a:cubicBezTo>
                    <a:cubicBezTo>
                      <a:pt x="17" y="64"/>
                      <a:pt x="14" y="61"/>
                      <a:pt x="14" y="58"/>
                    </a:cubicBezTo>
                    <a:cubicBezTo>
                      <a:pt x="6" y="23"/>
                      <a:pt x="6" y="23"/>
                      <a:pt x="6" y="23"/>
                    </a:cubicBezTo>
                    <a:cubicBezTo>
                      <a:pt x="2" y="17"/>
                      <a:pt x="0" y="2"/>
                      <a:pt x="8" y="1"/>
                    </a:cubicBezTo>
                    <a:cubicBezTo>
                      <a:pt x="19" y="0"/>
                      <a:pt x="21" y="18"/>
                      <a:pt x="22" y="23"/>
                    </a:cubicBezTo>
                    <a:cubicBezTo>
                      <a:pt x="23" y="30"/>
                      <a:pt x="24" y="47"/>
                      <a:pt x="24" y="52"/>
                    </a:cubicBezTo>
                    <a:cubicBezTo>
                      <a:pt x="24" y="52"/>
                      <a:pt x="25" y="53"/>
                      <a:pt x="25" y="53"/>
                    </a:cubicBezTo>
                    <a:lnTo>
                      <a:pt x="53" y="71"/>
                    </a:lnTo>
                    <a:close/>
                  </a:path>
                </a:pathLst>
              </a:custGeom>
              <a:solidFill>
                <a:srgbClr val="CEA5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6" name="Freeform 484"/>
              <p:cNvSpPr/>
              <p:nvPr/>
            </p:nvSpPr>
            <p:spPr bwMode="auto">
              <a:xfrm>
                <a:off x="6551" y="3242"/>
                <a:ext cx="17" cy="32"/>
              </a:xfrm>
              <a:custGeom>
                <a:avLst/>
                <a:gdLst>
                  <a:gd name="T0" fmla="*/ 14 w 17"/>
                  <a:gd name="T1" fmla="*/ 27 h 32"/>
                  <a:gd name="T2" fmla="*/ 0 w 17"/>
                  <a:gd name="T3" fmla="*/ 19 h 32"/>
                  <a:gd name="T4" fmla="*/ 1 w 17"/>
                  <a:gd name="T5" fmla="*/ 0 h 32"/>
                  <a:gd name="T6" fmla="*/ 17 w 17"/>
                  <a:gd name="T7" fmla="*/ 3 h 32"/>
                  <a:gd name="T8" fmla="*/ 14 w 17"/>
                  <a:gd name="T9" fmla="*/ 27 h 32"/>
                </a:gdLst>
                <a:ahLst/>
                <a:cxnLst>
                  <a:cxn ang="0">
                    <a:pos x="T0" y="T1"/>
                  </a:cxn>
                  <a:cxn ang="0">
                    <a:pos x="T2" y="T3"/>
                  </a:cxn>
                  <a:cxn ang="0">
                    <a:pos x="T4" y="T5"/>
                  </a:cxn>
                  <a:cxn ang="0">
                    <a:pos x="T6" y="T7"/>
                  </a:cxn>
                  <a:cxn ang="0">
                    <a:pos x="T8" y="T9"/>
                  </a:cxn>
                </a:cxnLst>
                <a:rect l="0" t="0" r="r" b="b"/>
                <a:pathLst>
                  <a:path w="17" h="32">
                    <a:moveTo>
                      <a:pt x="14" y="27"/>
                    </a:moveTo>
                    <a:cubicBezTo>
                      <a:pt x="7" y="32"/>
                      <a:pt x="4" y="25"/>
                      <a:pt x="0" y="19"/>
                    </a:cubicBezTo>
                    <a:cubicBezTo>
                      <a:pt x="1" y="0"/>
                      <a:pt x="1" y="0"/>
                      <a:pt x="1" y="0"/>
                    </a:cubicBezTo>
                    <a:cubicBezTo>
                      <a:pt x="17" y="3"/>
                      <a:pt x="17" y="3"/>
                      <a:pt x="17" y="3"/>
                    </a:cubicBezTo>
                    <a:cubicBezTo>
                      <a:pt x="14" y="27"/>
                      <a:pt x="14" y="27"/>
                      <a:pt x="14" y="27"/>
                    </a:cubicBezTo>
                  </a:path>
                </a:pathLst>
              </a:custGeom>
              <a:solidFill>
                <a:srgbClr val="CEA5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7" name="Freeform 485"/>
              <p:cNvSpPr/>
              <p:nvPr/>
            </p:nvSpPr>
            <p:spPr bwMode="auto">
              <a:xfrm>
                <a:off x="6534" y="3229"/>
                <a:ext cx="15" cy="22"/>
              </a:xfrm>
              <a:custGeom>
                <a:avLst/>
                <a:gdLst>
                  <a:gd name="T0" fmla="*/ 10 w 15"/>
                  <a:gd name="T1" fmla="*/ 0 h 22"/>
                  <a:gd name="T2" fmla="*/ 5 w 15"/>
                  <a:gd name="T3" fmla="*/ 17 h 22"/>
                  <a:gd name="T4" fmla="*/ 0 w 15"/>
                  <a:gd name="T5" fmla="*/ 21 h 22"/>
                  <a:gd name="T6" fmla="*/ 5 w 15"/>
                  <a:gd name="T7" fmla="*/ 21 h 22"/>
                  <a:gd name="T8" fmla="*/ 15 w 15"/>
                  <a:gd name="T9" fmla="*/ 11 h 22"/>
                  <a:gd name="T10" fmla="*/ 10 w 15"/>
                  <a:gd name="T11" fmla="*/ 0 h 22"/>
                </a:gdLst>
                <a:ahLst/>
                <a:cxnLst>
                  <a:cxn ang="0">
                    <a:pos x="T0" y="T1"/>
                  </a:cxn>
                  <a:cxn ang="0">
                    <a:pos x="T2" y="T3"/>
                  </a:cxn>
                  <a:cxn ang="0">
                    <a:pos x="T4" y="T5"/>
                  </a:cxn>
                  <a:cxn ang="0">
                    <a:pos x="T6" y="T7"/>
                  </a:cxn>
                  <a:cxn ang="0">
                    <a:pos x="T8" y="T9"/>
                  </a:cxn>
                  <a:cxn ang="0">
                    <a:pos x="T10" y="T11"/>
                  </a:cxn>
                </a:cxnLst>
                <a:rect l="0" t="0" r="r" b="b"/>
                <a:pathLst>
                  <a:path w="15" h="22">
                    <a:moveTo>
                      <a:pt x="10" y="0"/>
                    </a:moveTo>
                    <a:cubicBezTo>
                      <a:pt x="10" y="0"/>
                      <a:pt x="7" y="15"/>
                      <a:pt x="5" y="17"/>
                    </a:cubicBezTo>
                    <a:cubicBezTo>
                      <a:pt x="2" y="21"/>
                      <a:pt x="0" y="21"/>
                      <a:pt x="0" y="21"/>
                    </a:cubicBezTo>
                    <a:cubicBezTo>
                      <a:pt x="0" y="21"/>
                      <a:pt x="1" y="22"/>
                      <a:pt x="5" y="21"/>
                    </a:cubicBezTo>
                    <a:cubicBezTo>
                      <a:pt x="9" y="20"/>
                      <a:pt x="15" y="11"/>
                      <a:pt x="15" y="11"/>
                    </a:cubicBezTo>
                    <a:lnTo>
                      <a:pt x="10" y="0"/>
                    </a:lnTo>
                    <a:close/>
                  </a:path>
                </a:pathLst>
              </a:custGeom>
              <a:solidFill>
                <a:srgbClr val="3315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8" name="Freeform 486"/>
              <p:cNvSpPr/>
              <p:nvPr/>
            </p:nvSpPr>
            <p:spPr bwMode="auto">
              <a:xfrm>
                <a:off x="6580" y="3316"/>
                <a:ext cx="54" cy="21"/>
              </a:xfrm>
              <a:custGeom>
                <a:avLst/>
                <a:gdLst>
                  <a:gd name="T0" fmla="*/ 54 w 54"/>
                  <a:gd name="T1" fmla="*/ 8 h 21"/>
                  <a:gd name="T2" fmla="*/ 16 w 54"/>
                  <a:gd name="T3" fmla="*/ 0 h 21"/>
                  <a:gd name="T4" fmla="*/ 0 w 54"/>
                  <a:gd name="T5" fmla="*/ 21 h 21"/>
                  <a:gd name="T6" fmla="*/ 3 w 54"/>
                  <a:gd name="T7" fmla="*/ 21 h 21"/>
                  <a:gd name="T8" fmla="*/ 17 w 54"/>
                  <a:gd name="T9" fmla="*/ 3 h 21"/>
                  <a:gd name="T10" fmla="*/ 52 w 54"/>
                  <a:gd name="T11" fmla="*/ 11 h 21"/>
                  <a:gd name="T12" fmla="*/ 54 w 54"/>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54" h="21">
                    <a:moveTo>
                      <a:pt x="54" y="8"/>
                    </a:moveTo>
                    <a:lnTo>
                      <a:pt x="16" y="0"/>
                    </a:lnTo>
                    <a:lnTo>
                      <a:pt x="0" y="21"/>
                    </a:lnTo>
                    <a:lnTo>
                      <a:pt x="3" y="21"/>
                    </a:lnTo>
                    <a:lnTo>
                      <a:pt x="17" y="3"/>
                    </a:lnTo>
                    <a:lnTo>
                      <a:pt x="52" y="11"/>
                    </a:lnTo>
                    <a:lnTo>
                      <a:pt x="54" y="8"/>
                    </a:lnTo>
                    <a:close/>
                  </a:path>
                </a:pathLst>
              </a:custGeom>
              <a:solidFill>
                <a:srgbClr val="7A7A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9" name="Freeform 487"/>
              <p:cNvSpPr/>
              <p:nvPr/>
            </p:nvSpPr>
            <p:spPr bwMode="auto">
              <a:xfrm>
                <a:off x="6586" y="3326"/>
                <a:ext cx="2" cy="1"/>
              </a:xfrm>
              <a:custGeom>
                <a:avLst/>
                <a:gdLst>
                  <a:gd name="T0" fmla="*/ 0 w 2"/>
                  <a:gd name="T1" fmla="*/ 1 h 1"/>
                  <a:gd name="T2" fmla="*/ 1 w 2"/>
                  <a:gd name="T3" fmla="*/ 1 h 1"/>
                  <a:gd name="T4" fmla="*/ 2 w 2"/>
                  <a:gd name="T5" fmla="*/ 0 h 1"/>
                  <a:gd name="T6" fmla="*/ 1 w 2"/>
                  <a:gd name="T7" fmla="*/ 0 h 1"/>
                  <a:gd name="T8" fmla="*/ 0 w 2"/>
                  <a:gd name="T9" fmla="*/ 1 h 1"/>
                </a:gdLst>
                <a:ahLst/>
                <a:cxnLst>
                  <a:cxn ang="0">
                    <a:pos x="T0" y="T1"/>
                  </a:cxn>
                  <a:cxn ang="0">
                    <a:pos x="T2" y="T3"/>
                  </a:cxn>
                  <a:cxn ang="0">
                    <a:pos x="T4" y="T5"/>
                  </a:cxn>
                  <a:cxn ang="0">
                    <a:pos x="T6" y="T7"/>
                  </a:cxn>
                  <a:cxn ang="0">
                    <a:pos x="T8" y="T9"/>
                  </a:cxn>
                </a:cxnLst>
                <a:rect l="0" t="0" r="r" b="b"/>
                <a:pathLst>
                  <a:path w="2" h="1">
                    <a:moveTo>
                      <a:pt x="0" y="1"/>
                    </a:moveTo>
                    <a:cubicBezTo>
                      <a:pt x="0" y="1"/>
                      <a:pt x="1" y="1"/>
                      <a:pt x="1" y="1"/>
                    </a:cubicBezTo>
                    <a:cubicBezTo>
                      <a:pt x="2" y="1"/>
                      <a:pt x="2" y="1"/>
                      <a:pt x="2" y="0"/>
                    </a:cubicBezTo>
                    <a:cubicBezTo>
                      <a:pt x="2" y="0"/>
                      <a:pt x="1" y="0"/>
                      <a:pt x="1" y="0"/>
                    </a:cubicBezTo>
                    <a:cubicBezTo>
                      <a:pt x="0" y="0"/>
                      <a:pt x="0" y="0"/>
                      <a:pt x="0" y="1"/>
                    </a:cubicBezTo>
                    <a:close/>
                  </a:path>
                </a:pathLst>
              </a:custGeom>
              <a:solidFill>
                <a:srgbClr val="8687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0" name="Freeform 488"/>
              <p:cNvSpPr/>
              <p:nvPr/>
            </p:nvSpPr>
            <p:spPr bwMode="auto">
              <a:xfrm>
                <a:off x="6586" y="3326"/>
                <a:ext cx="2" cy="1"/>
              </a:xfrm>
              <a:custGeom>
                <a:avLst/>
                <a:gdLst>
                  <a:gd name="T0" fmla="*/ 0 w 2"/>
                  <a:gd name="T1" fmla="*/ 1 h 1"/>
                  <a:gd name="T2" fmla="*/ 1 w 2"/>
                  <a:gd name="T3" fmla="*/ 1 h 1"/>
                  <a:gd name="T4" fmla="*/ 2 w 2"/>
                  <a:gd name="T5" fmla="*/ 1 h 1"/>
                  <a:gd name="T6" fmla="*/ 1 w 2"/>
                  <a:gd name="T7" fmla="*/ 0 h 1"/>
                  <a:gd name="T8" fmla="*/ 0 w 2"/>
                  <a:gd name="T9" fmla="*/ 1 h 1"/>
                </a:gdLst>
                <a:ahLst/>
                <a:cxnLst>
                  <a:cxn ang="0">
                    <a:pos x="T0" y="T1"/>
                  </a:cxn>
                  <a:cxn ang="0">
                    <a:pos x="T2" y="T3"/>
                  </a:cxn>
                  <a:cxn ang="0">
                    <a:pos x="T4" y="T5"/>
                  </a:cxn>
                  <a:cxn ang="0">
                    <a:pos x="T6" y="T7"/>
                  </a:cxn>
                  <a:cxn ang="0">
                    <a:pos x="T8" y="T9"/>
                  </a:cxn>
                </a:cxnLst>
                <a:rect l="0" t="0" r="r" b="b"/>
                <a:pathLst>
                  <a:path w="2" h="1">
                    <a:moveTo>
                      <a:pt x="0" y="1"/>
                    </a:moveTo>
                    <a:lnTo>
                      <a:pt x="1" y="1"/>
                    </a:lnTo>
                    <a:lnTo>
                      <a:pt x="2" y="1"/>
                    </a:lnTo>
                    <a:lnTo>
                      <a:pt x="1" y="0"/>
                    </a:lnTo>
                    <a:lnTo>
                      <a:pt x="0" y="1"/>
                    </a:lnTo>
                    <a:close/>
                  </a:path>
                </a:pathLst>
              </a:custGeom>
              <a:solidFill>
                <a:srgbClr val="6D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1" name="Freeform 489"/>
              <p:cNvSpPr/>
              <p:nvPr/>
            </p:nvSpPr>
            <p:spPr bwMode="auto">
              <a:xfrm>
                <a:off x="6581" y="3318"/>
                <a:ext cx="52" cy="25"/>
              </a:xfrm>
              <a:custGeom>
                <a:avLst/>
                <a:gdLst>
                  <a:gd name="T0" fmla="*/ 0 w 52"/>
                  <a:gd name="T1" fmla="*/ 19 h 25"/>
                  <a:gd name="T2" fmla="*/ 37 w 52"/>
                  <a:gd name="T3" fmla="*/ 25 h 25"/>
                  <a:gd name="T4" fmla="*/ 52 w 52"/>
                  <a:gd name="T5" fmla="*/ 7 h 25"/>
                  <a:gd name="T6" fmla="*/ 16 w 52"/>
                  <a:gd name="T7" fmla="*/ 0 h 25"/>
                  <a:gd name="T8" fmla="*/ 0 w 52"/>
                  <a:gd name="T9" fmla="*/ 19 h 25"/>
                </a:gdLst>
                <a:ahLst/>
                <a:cxnLst>
                  <a:cxn ang="0">
                    <a:pos x="T0" y="T1"/>
                  </a:cxn>
                  <a:cxn ang="0">
                    <a:pos x="T2" y="T3"/>
                  </a:cxn>
                  <a:cxn ang="0">
                    <a:pos x="T4" y="T5"/>
                  </a:cxn>
                  <a:cxn ang="0">
                    <a:pos x="T6" y="T7"/>
                  </a:cxn>
                  <a:cxn ang="0">
                    <a:pos x="T8" y="T9"/>
                  </a:cxn>
                </a:cxnLst>
                <a:rect l="0" t="0" r="r" b="b"/>
                <a:pathLst>
                  <a:path w="52" h="25">
                    <a:moveTo>
                      <a:pt x="0" y="19"/>
                    </a:moveTo>
                    <a:lnTo>
                      <a:pt x="37" y="25"/>
                    </a:lnTo>
                    <a:lnTo>
                      <a:pt x="52" y="7"/>
                    </a:lnTo>
                    <a:lnTo>
                      <a:pt x="16" y="0"/>
                    </a:lnTo>
                    <a:lnTo>
                      <a:pt x="0" y="19"/>
                    </a:lnTo>
                    <a:close/>
                  </a:path>
                </a:pathLst>
              </a:custGeom>
              <a:solidFill>
                <a:srgbClr val="DFEAE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2" name="Freeform 490"/>
              <p:cNvSpPr>
                <a:spLocks noEditPoints="1"/>
              </p:cNvSpPr>
              <p:nvPr/>
            </p:nvSpPr>
            <p:spPr bwMode="auto">
              <a:xfrm>
                <a:off x="6575" y="3314"/>
                <a:ext cx="63" cy="32"/>
              </a:xfrm>
              <a:custGeom>
                <a:avLst/>
                <a:gdLst>
                  <a:gd name="T0" fmla="*/ 19 w 63"/>
                  <a:gd name="T1" fmla="*/ 2 h 32"/>
                  <a:gd name="T2" fmla="*/ 22 w 63"/>
                  <a:gd name="T3" fmla="*/ 1 h 32"/>
                  <a:gd name="T4" fmla="*/ 62 w 63"/>
                  <a:gd name="T5" fmla="*/ 8 h 32"/>
                  <a:gd name="T6" fmla="*/ 63 w 63"/>
                  <a:gd name="T7" fmla="*/ 9 h 32"/>
                  <a:gd name="T8" fmla="*/ 45 w 63"/>
                  <a:gd name="T9" fmla="*/ 31 h 32"/>
                  <a:gd name="T10" fmla="*/ 42 w 63"/>
                  <a:gd name="T11" fmla="*/ 32 h 32"/>
                  <a:gd name="T12" fmla="*/ 2 w 63"/>
                  <a:gd name="T13" fmla="*/ 25 h 32"/>
                  <a:gd name="T14" fmla="*/ 1 w 63"/>
                  <a:gd name="T15" fmla="*/ 23 h 32"/>
                  <a:gd name="T16" fmla="*/ 19 w 63"/>
                  <a:gd name="T17" fmla="*/ 2 h 32"/>
                  <a:gd name="T18" fmla="*/ 42 w 63"/>
                  <a:gd name="T19" fmla="*/ 29 h 32"/>
                  <a:gd name="T20" fmla="*/ 58 w 63"/>
                  <a:gd name="T21" fmla="*/ 10 h 32"/>
                  <a:gd name="T22" fmla="*/ 22 w 63"/>
                  <a:gd name="T23" fmla="*/ 4 h 32"/>
                  <a:gd name="T24" fmla="*/ 6 w 63"/>
                  <a:gd name="T25" fmla="*/ 22 h 32"/>
                  <a:gd name="T26" fmla="*/ 42 w 63"/>
                  <a:gd name="T27" fmla="*/ 29 h 32"/>
                  <a:gd name="T28" fmla="*/ 53 w 63"/>
                  <a:gd name="T29" fmla="*/ 20 h 32"/>
                  <a:gd name="T30" fmla="*/ 53 w 63"/>
                  <a:gd name="T31" fmla="*/ 19 h 32"/>
                  <a:gd name="T32" fmla="*/ 51 w 63"/>
                  <a:gd name="T33" fmla="*/ 20 h 32"/>
                  <a:gd name="T34" fmla="*/ 51 w 63"/>
                  <a:gd name="T35" fmla="*/ 21 h 32"/>
                  <a:gd name="T36" fmla="*/ 53 w 63"/>
                  <a:gd name="T37" fmla="*/ 20 h 32"/>
                  <a:gd name="T38" fmla="*/ 11 w 63"/>
                  <a:gd name="T39" fmla="*/ 13 h 32"/>
                  <a:gd name="T40" fmla="*/ 12 w 63"/>
                  <a:gd name="T41" fmla="*/ 13 h 32"/>
                  <a:gd name="T42" fmla="*/ 13 w 63"/>
                  <a:gd name="T43" fmla="*/ 13 h 32"/>
                  <a:gd name="T44" fmla="*/ 12 w 63"/>
                  <a:gd name="T45" fmla="*/ 12 h 32"/>
                  <a:gd name="T46" fmla="*/ 11 w 63"/>
                  <a:gd name="T47"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32">
                    <a:moveTo>
                      <a:pt x="19" y="2"/>
                    </a:moveTo>
                    <a:cubicBezTo>
                      <a:pt x="20" y="1"/>
                      <a:pt x="21" y="0"/>
                      <a:pt x="22" y="1"/>
                    </a:cubicBezTo>
                    <a:cubicBezTo>
                      <a:pt x="62" y="8"/>
                      <a:pt x="62" y="8"/>
                      <a:pt x="62" y="8"/>
                    </a:cubicBezTo>
                    <a:cubicBezTo>
                      <a:pt x="63" y="8"/>
                      <a:pt x="63" y="9"/>
                      <a:pt x="63" y="9"/>
                    </a:cubicBezTo>
                    <a:cubicBezTo>
                      <a:pt x="45" y="31"/>
                      <a:pt x="45" y="31"/>
                      <a:pt x="45" y="31"/>
                    </a:cubicBezTo>
                    <a:cubicBezTo>
                      <a:pt x="44" y="32"/>
                      <a:pt x="43" y="32"/>
                      <a:pt x="42" y="32"/>
                    </a:cubicBezTo>
                    <a:cubicBezTo>
                      <a:pt x="2" y="25"/>
                      <a:pt x="2" y="25"/>
                      <a:pt x="2" y="25"/>
                    </a:cubicBezTo>
                    <a:cubicBezTo>
                      <a:pt x="1" y="25"/>
                      <a:pt x="0" y="24"/>
                      <a:pt x="1" y="23"/>
                    </a:cubicBezTo>
                    <a:lnTo>
                      <a:pt x="19" y="2"/>
                    </a:lnTo>
                    <a:close/>
                    <a:moveTo>
                      <a:pt x="42" y="29"/>
                    </a:moveTo>
                    <a:cubicBezTo>
                      <a:pt x="58" y="10"/>
                      <a:pt x="58" y="10"/>
                      <a:pt x="58" y="10"/>
                    </a:cubicBezTo>
                    <a:cubicBezTo>
                      <a:pt x="22" y="4"/>
                      <a:pt x="22" y="4"/>
                      <a:pt x="22" y="4"/>
                    </a:cubicBezTo>
                    <a:cubicBezTo>
                      <a:pt x="6" y="22"/>
                      <a:pt x="6" y="22"/>
                      <a:pt x="6" y="22"/>
                    </a:cubicBezTo>
                    <a:lnTo>
                      <a:pt x="42" y="29"/>
                    </a:lnTo>
                    <a:close/>
                    <a:moveTo>
                      <a:pt x="53" y="20"/>
                    </a:moveTo>
                    <a:cubicBezTo>
                      <a:pt x="53" y="19"/>
                      <a:pt x="53" y="19"/>
                      <a:pt x="53" y="19"/>
                    </a:cubicBezTo>
                    <a:cubicBezTo>
                      <a:pt x="52" y="19"/>
                      <a:pt x="51" y="19"/>
                      <a:pt x="51" y="20"/>
                    </a:cubicBezTo>
                    <a:cubicBezTo>
                      <a:pt x="50" y="20"/>
                      <a:pt x="50" y="21"/>
                      <a:pt x="51" y="21"/>
                    </a:cubicBezTo>
                    <a:cubicBezTo>
                      <a:pt x="52" y="21"/>
                      <a:pt x="53" y="20"/>
                      <a:pt x="53" y="20"/>
                    </a:cubicBezTo>
                    <a:close/>
                    <a:moveTo>
                      <a:pt x="11" y="13"/>
                    </a:moveTo>
                    <a:cubicBezTo>
                      <a:pt x="12" y="13"/>
                      <a:pt x="12" y="13"/>
                      <a:pt x="12" y="13"/>
                    </a:cubicBezTo>
                    <a:cubicBezTo>
                      <a:pt x="13" y="13"/>
                      <a:pt x="13" y="13"/>
                      <a:pt x="13" y="13"/>
                    </a:cubicBezTo>
                    <a:cubicBezTo>
                      <a:pt x="12" y="12"/>
                      <a:pt x="12" y="12"/>
                      <a:pt x="12" y="12"/>
                    </a:cubicBezTo>
                    <a:lnTo>
                      <a:pt x="11" y="13"/>
                    </a:lnTo>
                    <a:close/>
                  </a:path>
                </a:pathLst>
              </a:custGeom>
              <a:solidFill>
                <a:srgbClr val="A7A9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3" name="Freeform 491"/>
              <p:cNvSpPr/>
              <p:nvPr/>
            </p:nvSpPr>
            <p:spPr bwMode="auto">
              <a:xfrm>
                <a:off x="6576" y="3322"/>
                <a:ext cx="63" cy="27"/>
              </a:xfrm>
              <a:custGeom>
                <a:avLst/>
                <a:gdLst>
                  <a:gd name="T0" fmla="*/ 62 w 63"/>
                  <a:gd name="T1" fmla="*/ 0 h 27"/>
                  <a:gd name="T2" fmla="*/ 62 w 63"/>
                  <a:gd name="T3" fmla="*/ 1 h 27"/>
                  <a:gd name="T4" fmla="*/ 44 w 63"/>
                  <a:gd name="T5" fmla="*/ 23 h 27"/>
                  <a:gd name="T6" fmla="*/ 41 w 63"/>
                  <a:gd name="T7" fmla="*/ 24 h 27"/>
                  <a:gd name="T8" fmla="*/ 1 w 63"/>
                  <a:gd name="T9" fmla="*/ 17 h 27"/>
                  <a:gd name="T10" fmla="*/ 0 w 63"/>
                  <a:gd name="T11" fmla="*/ 16 h 27"/>
                  <a:gd name="T12" fmla="*/ 1 w 63"/>
                  <a:gd name="T13" fmla="*/ 19 h 27"/>
                  <a:gd name="T14" fmla="*/ 2 w 63"/>
                  <a:gd name="T15" fmla="*/ 20 h 27"/>
                  <a:gd name="T16" fmla="*/ 42 w 63"/>
                  <a:gd name="T17" fmla="*/ 27 h 27"/>
                  <a:gd name="T18" fmla="*/ 45 w 63"/>
                  <a:gd name="T19" fmla="*/ 26 h 27"/>
                  <a:gd name="T20" fmla="*/ 63 w 63"/>
                  <a:gd name="T21" fmla="*/ 4 h 27"/>
                  <a:gd name="T22" fmla="*/ 63 w 63"/>
                  <a:gd name="T23" fmla="*/ 3 h 27"/>
                  <a:gd name="T24" fmla="*/ 62 w 63"/>
                  <a:gd name="T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27">
                    <a:moveTo>
                      <a:pt x="62" y="0"/>
                    </a:moveTo>
                    <a:cubicBezTo>
                      <a:pt x="62" y="1"/>
                      <a:pt x="62" y="1"/>
                      <a:pt x="62" y="1"/>
                    </a:cubicBezTo>
                    <a:cubicBezTo>
                      <a:pt x="44" y="23"/>
                      <a:pt x="44" y="23"/>
                      <a:pt x="44" y="23"/>
                    </a:cubicBezTo>
                    <a:cubicBezTo>
                      <a:pt x="43" y="24"/>
                      <a:pt x="42" y="24"/>
                      <a:pt x="41" y="24"/>
                    </a:cubicBezTo>
                    <a:cubicBezTo>
                      <a:pt x="1" y="17"/>
                      <a:pt x="1" y="17"/>
                      <a:pt x="1" y="17"/>
                    </a:cubicBezTo>
                    <a:cubicBezTo>
                      <a:pt x="0" y="17"/>
                      <a:pt x="0" y="17"/>
                      <a:pt x="0" y="16"/>
                    </a:cubicBezTo>
                    <a:cubicBezTo>
                      <a:pt x="0" y="17"/>
                      <a:pt x="0" y="18"/>
                      <a:pt x="1" y="19"/>
                    </a:cubicBezTo>
                    <a:cubicBezTo>
                      <a:pt x="1" y="19"/>
                      <a:pt x="1" y="20"/>
                      <a:pt x="2" y="20"/>
                    </a:cubicBezTo>
                    <a:cubicBezTo>
                      <a:pt x="42" y="27"/>
                      <a:pt x="42" y="27"/>
                      <a:pt x="42" y="27"/>
                    </a:cubicBezTo>
                    <a:cubicBezTo>
                      <a:pt x="43" y="27"/>
                      <a:pt x="44" y="26"/>
                      <a:pt x="45" y="26"/>
                    </a:cubicBezTo>
                    <a:cubicBezTo>
                      <a:pt x="63" y="4"/>
                      <a:pt x="63" y="4"/>
                      <a:pt x="63" y="4"/>
                    </a:cubicBezTo>
                    <a:cubicBezTo>
                      <a:pt x="63" y="4"/>
                      <a:pt x="63" y="3"/>
                      <a:pt x="63" y="3"/>
                    </a:cubicBezTo>
                    <a:lnTo>
                      <a:pt x="62" y="0"/>
                    </a:lnTo>
                    <a:close/>
                  </a:path>
                </a:pathLst>
              </a:custGeom>
              <a:solidFill>
                <a:srgbClr val="BFC1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4" name="Freeform 492"/>
              <p:cNvSpPr/>
              <p:nvPr/>
            </p:nvSpPr>
            <p:spPr bwMode="auto">
              <a:xfrm>
                <a:off x="6625" y="3333"/>
                <a:ext cx="3" cy="2"/>
              </a:xfrm>
              <a:custGeom>
                <a:avLst/>
                <a:gdLst>
                  <a:gd name="T0" fmla="*/ 0 w 3"/>
                  <a:gd name="T1" fmla="*/ 1 h 2"/>
                  <a:gd name="T2" fmla="*/ 0 w 3"/>
                  <a:gd name="T3" fmla="*/ 2 h 2"/>
                  <a:gd name="T4" fmla="*/ 1 w 3"/>
                  <a:gd name="T5" fmla="*/ 2 h 2"/>
                  <a:gd name="T6" fmla="*/ 3 w 3"/>
                  <a:gd name="T7" fmla="*/ 1 h 2"/>
                  <a:gd name="T8" fmla="*/ 3 w 3"/>
                  <a:gd name="T9" fmla="*/ 0 h 2"/>
                  <a:gd name="T10" fmla="*/ 3 w 3"/>
                  <a:gd name="T11" fmla="*/ 0 h 2"/>
                  <a:gd name="T12" fmla="*/ 3 w 3"/>
                  <a:gd name="T13" fmla="*/ 1 h 2"/>
                  <a:gd name="T14" fmla="*/ 1 w 3"/>
                  <a:gd name="T15" fmla="*/ 2 h 2"/>
                  <a:gd name="T16" fmla="*/ 0 w 3"/>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0" y="1"/>
                    </a:moveTo>
                    <a:cubicBezTo>
                      <a:pt x="0" y="2"/>
                      <a:pt x="0" y="2"/>
                      <a:pt x="0" y="2"/>
                    </a:cubicBezTo>
                    <a:cubicBezTo>
                      <a:pt x="0" y="2"/>
                      <a:pt x="1" y="2"/>
                      <a:pt x="1" y="2"/>
                    </a:cubicBezTo>
                    <a:cubicBezTo>
                      <a:pt x="2" y="2"/>
                      <a:pt x="3" y="2"/>
                      <a:pt x="3" y="1"/>
                    </a:cubicBezTo>
                    <a:cubicBezTo>
                      <a:pt x="3" y="0"/>
                      <a:pt x="3" y="0"/>
                      <a:pt x="3" y="0"/>
                    </a:cubicBezTo>
                    <a:cubicBezTo>
                      <a:pt x="3" y="0"/>
                      <a:pt x="3" y="0"/>
                      <a:pt x="3" y="0"/>
                    </a:cubicBezTo>
                    <a:cubicBezTo>
                      <a:pt x="3" y="1"/>
                      <a:pt x="3" y="1"/>
                      <a:pt x="3" y="1"/>
                    </a:cubicBezTo>
                    <a:cubicBezTo>
                      <a:pt x="3" y="2"/>
                      <a:pt x="2" y="2"/>
                      <a:pt x="1" y="2"/>
                    </a:cubicBezTo>
                    <a:cubicBezTo>
                      <a:pt x="1" y="2"/>
                      <a:pt x="0" y="2"/>
                      <a:pt x="0" y="1"/>
                    </a:cubicBezTo>
                    <a:close/>
                  </a:path>
                </a:pathLst>
              </a:custGeom>
              <a:solidFill>
                <a:srgbClr val="D1D1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5" name="Freeform 493"/>
              <p:cNvSpPr/>
              <p:nvPr/>
            </p:nvSpPr>
            <p:spPr bwMode="auto">
              <a:xfrm>
                <a:off x="6625" y="3333"/>
                <a:ext cx="4" cy="2"/>
              </a:xfrm>
              <a:custGeom>
                <a:avLst/>
                <a:gdLst>
                  <a:gd name="T0" fmla="*/ 0 w 4"/>
                  <a:gd name="T1" fmla="*/ 1 h 2"/>
                  <a:gd name="T2" fmla="*/ 1 w 4"/>
                  <a:gd name="T3" fmla="*/ 2 h 2"/>
                  <a:gd name="T4" fmla="*/ 3 w 4"/>
                  <a:gd name="T5" fmla="*/ 1 h 2"/>
                  <a:gd name="T6" fmla="*/ 3 w 4"/>
                  <a:gd name="T7" fmla="*/ 0 h 2"/>
                  <a:gd name="T8" fmla="*/ 0 w 4"/>
                  <a:gd name="T9" fmla="*/ 1 h 2"/>
                </a:gdLst>
                <a:ahLst/>
                <a:cxnLst>
                  <a:cxn ang="0">
                    <a:pos x="T0" y="T1"/>
                  </a:cxn>
                  <a:cxn ang="0">
                    <a:pos x="T2" y="T3"/>
                  </a:cxn>
                  <a:cxn ang="0">
                    <a:pos x="T4" y="T5"/>
                  </a:cxn>
                  <a:cxn ang="0">
                    <a:pos x="T6" y="T7"/>
                  </a:cxn>
                  <a:cxn ang="0">
                    <a:pos x="T8" y="T9"/>
                  </a:cxn>
                </a:cxnLst>
                <a:rect l="0" t="0" r="r" b="b"/>
                <a:pathLst>
                  <a:path w="4" h="2">
                    <a:moveTo>
                      <a:pt x="0" y="1"/>
                    </a:moveTo>
                    <a:cubicBezTo>
                      <a:pt x="0" y="1"/>
                      <a:pt x="0" y="2"/>
                      <a:pt x="1" y="2"/>
                    </a:cubicBezTo>
                    <a:cubicBezTo>
                      <a:pt x="2" y="2"/>
                      <a:pt x="3" y="2"/>
                      <a:pt x="3" y="1"/>
                    </a:cubicBezTo>
                    <a:cubicBezTo>
                      <a:pt x="4" y="0"/>
                      <a:pt x="3" y="0"/>
                      <a:pt x="3" y="0"/>
                    </a:cubicBezTo>
                    <a:cubicBezTo>
                      <a:pt x="2" y="0"/>
                      <a:pt x="1" y="0"/>
                      <a:pt x="0" y="1"/>
                    </a:cubicBezTo>
                    <a:close/>
                  </a:path>
                </a:pathLst>
              </a:custGeom>
              <a:solidFill>
                <a:srgbClr val="C1C7C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6" name="Freeform 494"/>
              <p:cNvSpPr/>
              <p:nvPr/>
            </p:nvSpPr>
            <p:spPr bwMode="auto">
              <a:xfrm>
                <a:off x="6628" y="3332"/>
                <a:ext cx="4" cy="6"/>
              </a:xfrm>
              <a:custGeom>
                <a:avLst/>
                <a:gdLst>
                  <a:gd name="T0" fmla="*/ 4 w 4"/>
                  <a:gd name="T1" fmla="*/ 1 h 6"/>
                  <a:gd name="T2" fmla="*/ 3 w 4"/>
                  <a:gd name="T3" fmla="*/ 0 h 6"/>
                  <a:gd name="T4" fmla="*/ 0 w 4"/>
                  <a:gd name="T5" fmla="*/ 5 h 6"/>
                  <a:gd name="T6" fmla="*/ 0 w 4"/>
                  <a:gd name="T7" fmla="*/ 6 h 6"/>
                  <a:gd name="T8" fmla="*/ 4 w 4"/>
                  <a:gd name="T9" fmla="*/ 1 h 6"/>
                </a:gdLst>
                <a:ahLst/>
                <a:cxnLst>
                  <a:cxn ang="0">
                    <a:pos x="T0" y="T1"/>
                  </a:cxn>
                  <a:cxn ang="0">
                    <a:pos x="T2" y="T3"/>
                  </a:cxn>
                  <a:cxn ang="0">
                    <a:pos x="T4" y="T5"/>
                  </a:cxn>
                  <a:cxn ang="0">
                    <a:pos x="T6" y="T7"/>
                  </a:cxn>
                  <a:cxn ang="0">
                    <a:pos x="T8" y="T9"/>
                  </a:cxn>
                </a:cxnLst>
                <a:rect l="0" t="0" r="r" b="b"/>
                <a:pathLst>
                  <a:path w="4" h="6">
                    <a:moveTo>
                      <a:pt x="4" y="1"/>
                    </a:moveTo>
                    <a:lnTo>
                      <a:pt x="3" y="0"/>
                    </a:lnTo>
                    <a:lnTo>
                      <a:pt x="0" y="5"/>
                    </a:lnTo>
                    <a:lnTo>
                      <a:pt x="0" y="6"/>
                    </a:lnTo>
                    <a:lnTo>
                      <a:pt x="4" y="1"/>
                    </a:ln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7" name="Freeform 495"/>
              <p:cNvSpPr/>
              <p:nvPr/>
            </p:nvSpPr>
            <p:spPr bwMode="auto">
              <a:xfrm>
                <a:off x="6628" y="3333"/>
                <a:ext cx="4" cy="5"/>
              </a:xfrm>
              <a:custGeom>
                <a:avLst/>
                <a:gdLst>
                  <a:gd name="T0" fmla="*/ 4 w 4"/>
                  <a:gd name="T1" fmla="*/ 0 h 5"/>
                  <a:gd name="T2" fmla="*/ 3 w 4"/>
                  <a:gd name="T3" fmla="*/ 0 h 5"/>
                  <a:gd name="T4" fmla="*/ 0 w 4"/>
                  <a:gd name="T5" fmla="*/ 4 h 5"/>
                  <a:gd name="T6" fmla="*/ 0 w 4"/>
                  <a:gd name="T7" fmla="*/ 5 h 5"/>
                  <a:gd name="T8" fmla="*/ 4 w 4"/>
                  <a:gd name="T9" fmla="*/ 0 h 5"/>
                </a:gdLst>
                <a:ahLst/>
                <a:cxnLst>
                  <a:cxn ang="0">
                    <a:pos x="T0" y="T1"/>
                  </a:cxn>
                  <a:cxn ang="0">
                    <a:pos x="T2" y="T3"/>
                  </a:cxn>
                  <a:cxn ang="0">
                    <a:pos x="T4" y="T5"/>
                  </a:cxn>
                  <a:cxn ang="0">
                    <a:pos x="T6" y="T7"/>
                  </a:cxn>
                  <a:cxn ang="0">
                    <a:pos x="T8" y="T9"/>
                  </a:cxn>
                </a:cxnLst>
                <a:rect l="0" t="0" r="r" b="b"/>
                <a:pathLst>
                  <a:path w="4" h="5">
                    <a:moveTo>
                      <a:pt x="4" y="0"/>
                    </a:moveTo>
                    <a:lnTo>
                      <a:pt x="3" y="0"/>
                    </a:lnTo>
                    <a:lnTo>
                      <a:pt x="0" y="4"/>
                    </a:lnTo>
                    <a:lnTo>
                      <a:pt x="0" y="5"/>
                    </a:lnTo>
                    <a:lnTo>
                      <a:pt x="4" y="0"/>
                    </a:lnTo>
                    <a:close/>
                  </a:path>
                </a:pathLst>
              </a:custGeom>
              <a:solidFill>
                <a:srgbClr val="5B5B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8" name="Freeform 496"/>
              <p:cNvSpPr/>
              <p:nvPr/>
            </p:nvSpPr>
            <p:spPr bwMode="auto">
              <a:xfrm>
                <a:off x="6582" y="3340"/>
                <a:ext cx="2" cy="2"/>
              </a:xfrm>
              <a:custGeom>
                <a:avLst/>
                <a:gdLst>
                  <a:gd name="T0" fmla="*/ 0 w 2"/>
                  <a:gd name="T1" fmla="*/ 0 h 2"/>
                  <a:gd name="T2" fmla="*/ 1 w 2"/>
                  <a:gd name="T3" fmla="*/ 0 h 2"/>
                  <a:gd name="T4" fmla="*/ 1 w 2"/>
                  <a:gd name="T5" fmla="*/ 1 h 2"/>
                  <a:gd name="T6" fmla="*/ 2 w 2"/>
                  <a:gd name="T7" fmla="*/ 2 h 2"/>
                  <a:gd name="T8" fmla="*/ 2 w 2"/>
                  <a:gd name="T9" fmla="*/ 2 h 2"/>
                  <a:gd name="T10" fmla="*/ 0 w 2"/>
                  <a:gd name="T11" fmla="*/ 2 h 2"/>
                  <a:gd name="T12" fmla="*/ 0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0" y="0"/>
                    </a:moveTo>
                    <a:lnTo>
                      <a:pt x="1" y="0"/>
                    </a:lnTo>
                    <a:lnTo>
                      <a:pt x="1" y="1"/>
                    </a:lnTo>
                    <a:lnTo>
                      <a:pt x="2" y="2"/>
                    </a:lnTo>
                    <a:lnTo>
                      <a:pt x="2" y="2"/>
                    </a:lnTo>
                    <a:lnTo>
                      <a:pt x="0" y="2"/>
                    </a:lnTo>
                    <a:lnTo>
                      <a:pt x="0" y="0"/>
                    </a:lnTo>
                    <a:close/>
                  </a:path>
                </a:pathLst>
              </a:custGeom>
              <a:solidFill>
                <a:srgbClr val="50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9" name="Freeform 497"/>
              <p:cNvSpPr/>
              <p:nvPr/>
            </p:nvSpPr>
            <p:spPr bwMode="auto">
              <a:xfrm>
                <a:off x="6582" y="3340"/>
                <a:ext cx="2" cy="2"/>
              </a:xfrm>
              <a:custGeom>
                <a:avLst/>
                <a:gdLst>
                  <a:gd name="T0" fmla="*/ 1 w 2"/>
                  <a:gd name="T1" fmla="*/ 1 h 2"/>
                  <a:gd name="T2" fmla="*/ 1 w 2"/>
                  <a:gd name="T3" fmla="*/ 0 h 2"/>
                  <a:gd name="T4" fmla="*/ 0 w 2"/>
                  <a:gd name="T5" fmla="*/ 0 h 2"/>
                  <a:gd name="T6" fmla="*/ 0 w 2"/>
                  <a:gd name="T7" fmla="*/ 2 h 2"/>
                  <a:gd name="T8" fmla="*/ 2 w 2"/>
                  <a:gd name="T9" fmla="*/ 2 h 2"/>
                  <a:gd name="T10" fmla="*/ 1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1" y="1"/>
                    </a:moveTo>
                    <a:lnTo>
                      <a:pt x="1" y="0"/>
                    </a:lnTo>
                    <a:lnTo>
                      <a:pt x="0" y="0"/>
                    </a:lnTo>
                    <a:lnTo>
                      <a:pt x="0" y="2"/>
                    </a:lnTo>
                    <a:lnTo>
                      <a:pt x="2" y="2"/>
                    </a:lnTo>
                    <a:lnTo>
                      <a:pt x="1" y="1"/>
                    </a:lnTo>
                    <a:close/>
                  </a:path>
                </a:pathLst>
              </a:custGeom>
              <a:solidFill>
                <a:srgbClr val="5E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0" name="Freeform 498"/>
              <p:cNvSpPr/>
              <p:nvPr/>
            </p:nvSpPr>
            <p:spPr bwMode="auto">
              <a:xfrm>
                <a:off x="6581" y="3340"/>
                <a:ext cx="2" cy="2"/>
              </a:xfrm>
              <a:custGeom>
                <a:avLst/>
                <a:gdLst>
                  <a:gd name="T0" fmla="*/ 1 w 2"/>
                  <a:gd name="T1" fmla="*/ 0 h 2"/>
                  <a:gd name="T2" fmla="*/ 1 w 2"/>
                  <a:gd name="T3" fmla="*/ 0 h 2"/>
                  <a:gd name="T4" fmla="*/ 0 w 2"/>
                  <a:gd name="T5" fmla="*/ 1 h 2"/>
                  <a:gd name="T6" fmla="*/ 0 w 2"/>
                  <a:gd name="T7" fmla="*/ 1 h 2"/>
                  <a:gd name="T8" fmla="*/ 1 w 2"/>
                  <a:gd name="T9" fmla="*/ 1 h 2"/>
                  <a:gd name="T10" fmla="*/ 1 w 2"/>
                  <a:gd name="T11" fmla="*/ 2 h 2"/>
                  <a:gd name="T12" fmla="*/ 1 w 2"/>
                  <a:gd name="T13" fmla="*/ 2 h 2"/>
                  <a:gd name="T14" fmla="*/ 2 w 2"/>
                  <a:gd name="T15" fmla="*/ 2 h 2"/>
                  <a:gd name="T16" fmla="*/ 2 w 2"/>
                  <a:gd name="T17" fmla="*/ 2 h 2"/>
                  <a:gd name="T18" fmla="*/ 1 w 2"/>
                  <a:gd name="T19" fmla="*/ 0 h 2"/>
                  <a:gd name="T20" fmla="*/ 1 w 2"/>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2">
                    <a:moveTo>
                      <a:pt x="1" y="0"/>
                    </a:moveTo>
                    <a:lnTo>
                      <a:pt x="1" y="0"/>
                    </a:lnTo>
                    <a:lnTo>
                      <a:pt x="0" y="1"/>
                    </a:lnTo>
                    <a:lnTo>
                      <a:pt x="0" y="1"/>
                    </a:lnTo>
                    <a:lnTo>
                      <a:pt x="1" y="1"/>
                    </a:lnTo>
                    <a:lnTo>
                      <a:pt x="1" y="2"/>
                    </a:lnTo>
                    <a:lnTo>
                      <a:pt x="1" y="2"/>
                    </a:lnTo>
                    <a:lnTo>
                      <a:pt x="2" y="2"/>
                    </a:lnTo>
                    <a:lnTo>
                      <a:pt x="2" y="2"/>
                    </a:lnTo>
                    <a:lnTo>
                      <a:pt x="1" y="0"/>
                    </a:lnTo>
                    <a:lnTo>
                      <a:pt x="1" y="0"/>
                    </a:lnTo>
                    <a:close/>
                  </a:path>
                </a:pathLst>
              </a:custGeom>
              <a:solidFill>
                <a:srgbClr val="A7A9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1" name="Freeform 499"/>
              <p:cNvSpPr/>
              <p:nvPr/>
            </p:nvSpPr>
            <p:spPr bwMode="auto">
              <a:xfrm>
                <a:off x="6581" y="3341"/>
                <a:ext cx="1" cy="2"/>
              </a:xfrm>
              <a:custGeom>
                <a:avLst/>
                <a:gdLst>
                  <a:gd name="T0" fmla="*/ 0 w 1"/>
                  <a:gd name="T1" fmla="*/ 0 h 2"/>
                  <a:gd name="T2" fmla="*/ 1 w 1"/>
                  <a:gd name="T3" fmla="*/ 0 h 2"/>
                  <a:gd name="T4" fmla="*/ 1 w 1"/>
                  <a:gd name="T5" fmla="*/ 1 h 2"/>
                  <a:gd name="T6" fmla="*/ 1 w 1"/>
                  <a:gd name="T7" fmla="*/ 2 h 2"/>
                  <a:gd name="T8" fmla="*/ 1 w 1"/>
                  <a:gd name="T9" fmla="*/ 1 h 2"/>
                  <a:gd name="T10" fmla="*/ 0 w 1"/>
                  <a:gd name="T11" fmla="*/ 0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lnTo>
                      <a:pt x="1" y="0"/>
                    </a:lnTo>
                    <a:lnTo>
                      <a:pt x="1" y="1"/>
                    </a:lnTo>
                    <a:lnTo>
                      <a:pt x="1" y="2"/>
                    </a:lnTo>
                    <a:lnTo>
                      <a:pt x="1" y="1"/>
                    </a:lnTo>
                    <a:lnTo>
                      <a:pt x="0" y="0"/>
                    </a:lnTo>
                    <a:lnTo>
                      <a:pt x="0" y="0"/>
                    </a:lnTo>
                    <a:close/>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2" name="Freeform 500"/>
              <p:cNvSpPr/>
              <p:nvPr/>
            </p:nvSpPr>
            <p:spPr bwMode="auto">
              <a:xfrm>
                <a:off x="6582" y="3340"/>
                <a:ext cx="2" cy="2"/>
              </a:xfrm>
              <a:custGeom>
                <a:avLst/>
                <a:gdLst>
                  <a:gd name="T0" fmla="*/ 0 w 2"/>
                  <a:gd name="T1" fmla="*/ 0 h 2"/>
                  <a:gd name="T2" fmla="*/ 1 w 2"/>
                  <a:gd name="T3" fmla="*/ 2 h 2"/>
                  <a:gd name="T4" fmla="*/ 2 w 2"/>
                  <a:gd name="T5" fmla="*/ 2 h 2"/>
                  <a:gd name="T6" fmla="*/ 1 w 2"/>
                  <a:gd name="T7" fmla="*/ 1 h 2"/>
                  <a:gd name="T8" fmla="*/ 1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1" y="2"/>
                    </a:lnTo>
                    <a:lnTo>
                      <a:pt x="2" y="2"/>
                    </a:lnTo>
                    <a:lnTo>
                      <a:pt x="1" y="1"/>
                    </a:lnTo>
                    <a:lnTo>
                      <a:pt x="1" y="0"/>
                    </a:lnTo>
                    <a:lnTo>
                      <a:pt x="0" y="0"/>
                    </a:lnTo>
                    <a:close/>
                  </a:path>
                </a:pathLst>
              </a:custGeom>
              <a:solidFill>
                <a:srgbClr val="D643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3" name="Freeform 501"/>
              <p:cNvSpPr/>
              <p:nvPr/>
            </p:nvSpPr>
            <p:spPr bwMode="auto">
              <a:xfrm>
                <a:off x="6582" y="3325"/>
                <a:ext cx="28" cy="12"/>
              </a:xfrm>
              <a:custGeom>
                <a:avLst/>
                <a:gdLst>
                  <a:gd name="T0" fmla="*/ 3 w 28"/>
                  <a:gd name="T1" fmla="*/ 2 h 12"/>
                  <a:gd name="T2" fmla="*/ 13 w 28"/>
                  <a:gd name="T3" fmla="*/ 0 h 12"/>
                  <a:gd name="T4" fmla="*/ 27 w 28"/>
                  <a:gd name="T5" fmla="*/ 4 h 12"/>
                  <a:gd name="T6" fmla="*/ 26 w 28"/>
                  <a:gd name="T7" fmla="*/ 5 h 12"/>
                  <a:gd name="T8" fmla="*/ 19 w 28"/>
                  <a:gd name="T9" fmla="*/ 5 h 12"/>
                  <a:gd name="T10" fmla="*/ 18 w 28"/>
                  <a:gd name="T11" fmla="*/ 9 h 12"/>
                  <a:gd name="T12" fmla="*/ 14 w 28"/>
                  <a:gd name="T13" fmla="*/ 12 h 12"/>
                  <a:gd name="T14" fmla="*/ 11 w 28"/>
                  <a:gd name="T15" fmla="*/ 10 h 12"/>
                  <a:gd name="T16" fmla="*/ 2 w 28"/>
                  <a:gd name="T17" fmla="*/ 9 h 12"/>
                  <a:gd name="T18" fmla="*/ 3 w 28"/>
                  <a:gd name="T1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12">
                    <a:moveTo>
                      <a:pt x="3" y="2"/>
                    </a:moveTo>
                    <a:cubicBezTo>
                      <a:pt x="3" y="2"/>
                      <a:pt x="11" y="0"/>
                      <a:pt x="13" y="0"/>
                    </a:cubicBezTo>
                    <a:cubicBezTo>
                      <a:pt x="16" y="0"/>
                      <a:pt x="27" y="4"/>
                      <a:pt x="27" y="4"/>
                    </a:cubicBezTo>
                    <a:cubicBezTo>
                      <a:pt x="27" y="4"/>
                      <a:pt x="28" y="5"/>
                      <a:pt x="26" y="5"/>
                    </a:cubicBezTo>
                    <a:cubicBezTo>
                      <a:pt x="25" y="5"/>
                      <a:pt x="19" y="5"/>
                      <a:pt x="19" y="5"/>
                    </a:cubicBezTo>
                    <a:cubicBezTo>
                      <a:pt x="19" y="5"/>
                      <a:pt x="18" y="8"/>
                      <a:pt x="18" y="9"/>
                    </a:cubicBezTo>
                    <a:cubicBezTo>
                      <a:pt x="17" y="10"/>
                      <a:pt x="16" y="12"/>
                      <a:pt x="14" y="12"/>
                    </a:cubicBezTo>
                    <a:cubicBezTo>
                      <a:pt x="11" y="12"/>
                      <a:pt x="11" y="10"/>
                      <a:pt x="11" y="10"/>
                    </a:cubicBezTo>
                    <a:cubicBezTo>
                      <a:pt x="11" y="10"/>
                      <a:pt x="5" y="10"/>
                      <a:pt x="2" y="9"/>
                    </a:cubicBezTo>
                    <a:cubicBezTo>
                      <a:pt x="0" y="9"/>
                      <a:pt x="1" y="4"/>
                      <a:pt x="3" y="2"/>
                    </a:cubicBezTo>
                    <a:close/>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4" name="Freeform 502"/>
              <p:cNvSpPr/>
              <p:nvPr/>
            </p:nvSpPr>
            <p:spPr bwMode="auto">
              <a:xfrm>
                <a:off x="6551" y="3416"/>
                <a:ext cx="80" cy="56"/>
              </a:xfrm>
              <a:custGeom>
                <a:avLst/>
                <a:gdLst>
                  <a:gd name="T0" fmla="*/ 12 w 80"/>
                  <a:gd name="T1" fmla="*/ 8 h 56"/>
                  <a:gd name="T2" fmla="*/ 4 w 80"/>
                  <a:gd name="T3" fmla="*/ 20 h 56"/>
                  <a:gd name="T4" fmla="*/ 24 w 80"/>
                  <a:gd name="T5" fmla="*/ 52 h 56"/>
                  <a:gd name="T6" fmla="*/ 60 w 80"/>
                  <a:gd name="T7" fmla="*/ 52 h 56"/>
                  <a:gd name="T8" fmla="*/ 68 w 80"/>
                  <a:gd name="T9" fmla="*/ 32 h 56"/>
                  <a:gd name="T10" fmla="*/ 12 w 80"/>
                  <a:gd name="T11" fmla="*/ 8 h 56"/>
                </a:gdLst>
                <a:ahLst/>
                <a:cxnLst>
                  <a:cxn ang="0">
                    <a:pos x="T0" y="T1"/>
                  </a:cxn>
                  <a:cxn ang="0">
                    <a:pos x="T2" y="T3"/>
                  </a:cxn>
                  <a:cxn ang="0">
                    <a:pos x="T4" y="T5"/>
                  </a:cxn>
                  <a:cxn ang="0">
                    <a:pos x="T6" y="T7"/>
                  </a:cxn>
                  <a:cxn ang="0">
                    <a:pos x="T8" y="T9"/>
                  </a:cxn>
                  <a:cxn ang="0">
                    <a:pos x="T10" y="T11"/>
                  </a:cxn>
                </a:cxnLst>
                <a:rect l="0" t="0" r="r" b="b"/>
                <a:pathLst>
                  <a:path w="80" h="56">
                    <a:moveTo>
                      <a:pt x="12" y="8"/>
                    </a:moveTo>
                    <a:cubicBezTo>
                      <a:pt x="12" y="8"/>
                      <a:pt x="0" y="8"/>
                      <a:pt x="4" y="20"/>
                    </a:cubicBezTo>
                    <a:cubicBezTo>
                      <a:pt x="8" y="32"/>
                      <a:pt x="4" y="52"/>
                      <a:pt x="24" y="52"/>
                    </a:cubicBezTo>
                    <a:cubicBezTo>
                      <a:pt x="44" y="52"/>
                      <a:pt x="52" y="48"/>
                      <a:pt x="60" y="52"/>
                    </a:cubicBezTo>
                    <a:cubicBezTo>
                      <a:pt x="68" y="56"/>
                      <a:pt x="80" y="40"/>
                      <a:pt x="68" y="32"/>
                    </a:cubicBezTo>
                    <a:cubicBezTo>
                      <a:pt x="56" y="24"/>
                      <a:pt x="32" y="0"/>
                      <a:pt x="12" y="8"/>
                    </a:cubicBezTo>
                    <a:close/>
                  </a:path>
                </a:pathLst>
              </a:custGeom>
              <a:solidFill>
                <a:srgbClr val="1BB2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5" name="Freeform 503"/>
              <p:cNvSpPr/>
              <p:nvPr/>
            </p:nvSpPr>
            <p:spPr bwMode="auto">
              <a:xfrm>
                <a:off x="6531" y="3341"/>
                <a:ext cx="78" cy="118"/>
              </a:xfrm>
              <a:custGeom>
                <a:avLst/>
                <a:gdLst>
                  <a:gd name="T0" fmla="*/ 76 w 78"/>
                  <a:gd name="T1" fmla="*/ 109 h 118"/>
                  <a:gd name="T2" fmla="*/ 64 w 78"/>
                  <a:gd name="T3" fmla="*/ 98 h 118"/>
                  <a:gd name="T4" fmla="*/ 62 w 78"/>
                  <a:gd name="T5" fmla="*/ 83 h 118"/>
                  <a:gd name="T6" fmla="*/ 66 w 78"/>
                  <a:gd name="T7" fmla="*/ 48 h 118"/>
                  <a:gd name="T8" fmla="*/ 61 w 78"/>
                  <a:gd name="T9" fmla="*/ 31 h 118"/>
                  <a:gd name="T10" fmla="*/ 36 w 78"/>
                  <a:gd name="T11" fmla="*/ 7 h 118"/>
                  <a:gd name="T12" fmla="*/ 12 w 78"/>
                  <a:gd name="T13" fmla="*/ 9 h 118"/>
                  <a:gd name="T14" fmla="*/ 6 w 78"/>
                  <a:gd name="T15" fmla="*/ 24 h 118"/>
                  <a:gd name="T16" fmla="*/ 44 w 78"/>
                  <a:gd name="T17" fmla="*/ 46 h 118"/>
                  <a:gd name="T18" fmla="*/ 45 w 78"/>
                  <a:gd name="T19" fmla="*/ 57 h 118"/>
                  <a:gd name="T20" fmla="*/ 50 w 78"/>
                  <a:gd name="T21" fmla="*/ 95 h 118"/>
                  <a:gd name="T22" fmla="*/ 50 w 78"/>
                  <a:gd name="T23" fmla="*/ 95 h 118"/>
                  <a:gd name="T24" fmla="*/ 50 w 78"/>
                  <a:gd name="T25" fmla="*/ 100 h 118"/>
                  <a:gd name="T26" fmla="*/ 52 w 78"/>
                  <a:gd name="T27" fmla="*/ 104 h 118"/>
                  <a:gd name="T28" fmla="*/ 63 w 78"/>
                  <a:gd name="T29" fmla="*/ 113 h 118"/>
                  <a:gd name="T30" fmla="*/ 76 w 78"/>
                  <a:gd name="T31" fmla="*/ 115 h 118"/>
                  <a:gd name="T32" fmla="*/ 76 w 78"/>
                  <a:gd name="T33" fmla="*/ 110 h 118"/>
                  <a:gd name="T34" fmla="*/ 76 w 78"/>
                  <a:gd name="T35" fmla="*/ 10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118">
                    <a:moveTo>
                      <a:pt x="76" y="109"/>
                    </a:moveTo>
                    <a:cubicBezTo>
                      <a:pt x="76" y="109"/>
                      <a:pt x="66" y="99"/>
                      <a:pt x="64" y="98"/>
                    </a:cubicBezTo>
                    <a:cubicBezTo>
                      <a:pt x="61" y="95"/>
                      <a:pt x="62" y="83"/>
                      <a:pt x="62" y="83"/>
                    </a:cubicBezTo>
                    <a:cubicBezTo>
                      <a:pt x="66" y="48"/>
                      <a:pt x="66" y="48"/>
                      <a:pt x="66" y="48"/>
                    </a:cubicBezTo>
                    <a:cubicBezTo>
                      <a:pt x="66" y="45"/>
                      <a:pt x="68" y="39"/>
                      <a:pt x="61" y="31"/>
                    </a:cubicBezTo>
                    <a:cubicBezTo>
                      <a:pt x="36" y="7"/>
                      <a:pt x="36" y="7"/>
                      <a:pt x="36" y="7"/>
                    </a:cubicBezTo>
                    <a:cubicBezTo>
                      <a:pt x="36" y="7"/>
                      <a:pt x="18" y="0"/>
                      <a:pt x="12" y="9"/>
                    </a:cubicBezTo>
                    <a:cubicBezTo>
                      <a:pt x="6" y="18"/>
                      <a:pt x="0" y="18"/>
                      <a:pt x="6" y="24"/>
                    </a:cubicBezTo>
                    <a:cubicBezTo>
                      <a:pt x="6" y="24"/>
                      <a:pt x="40" y="42"/>
                      <a:pt x="44" y="46"/>
                    </a:cubicBezTo>
                    <a:cubicBezTo>
                      <a:pt x="47" y="49"/>
                      <a:pt x="45" y="56"/>
                      <a:pt x="45" y="57"/>
                    </a:cubicBezTo>
                    <a:cubicBezTo>
                      <a:pt x="43" y="69"/>
                      <a:pt x="50" y="93"/>
                      <a:pt x="50" y="95"/>
                    </a:cubicBezTo>
                    <a:cubicBezTo>
                      <a:pt x="50" y="95"/>
                      <a:pt x="50" y="95"/>
                      <a:pt x="50" y="95"/>
                    </a:cubicBezTo>
                    <a:cubicBezTo>
                      <a:pt x="50" y="100"/>
                      <a:pt x="50" y="100"/>
                      <a:pt x="50" y="100"/>
                    </a:cubicBezTo>
                    <a:cubicBezTo>
                      <a:pt x="50" y="101"/>
                      <a:pt x="50" y="102"/>
                      <a:pt x="52" y="104"/>
                    </a:cubicBezTo>
                    <a:cubicBezTo>
                      <a:pt x="53" y="106"/>
                      <a:pt x="63" y="113"/>
                      <a:pt x="63" y="113"/>
                    </a:cubicBezTo>
                    <a:cubicBezTo>
                      <a:pt x="63" y="113"/>
                      <a:pt x="70" y="118"/>
                      <a:pt x="76" y="115"/>
                    </a:cubicBezTo>
                    <a:cubicBezTo>
                      <a:pt x="78" y="113"/>
                      <a:pt x="78" y="111"/>
                      <a:pt x="76" y="110"/>
                    </a:cubicBezTo>
                    <a:lnTo>
                      <a:pt x="76" y="109"/>
                    </a:ln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6" name="Freeform 504"/>
              <p:cNvSpPr/>
              <p:nvPr/>
            </p:nvSpPr>
            <p:spPr bwMode="auto">
              <a:xfrm>
                <a:off x="6579" y="3440"/>
                <a:ext cx="34" cy="22"/>
              </a:xfrm>
              <a:custGeom>
                <a:avLst/>
                <a:gdLst>
                  <a:gd name="T0" fmla="*/ 32 w 34"/>
                  <a:gd name="T1" fmla="*/ 20 h 22"/>
                  <a:gd name="T2" fmla="*/ 33 w 34"/>
                  <a:gd name="T3" fmla="*/ 15 h 22"/>
                  <a:gd name="T4" fmla="*/ 29 w 34"/>
                  <a:gd name="T5" fmla="*/ 13 h 22"/>
                  <a:gd name="T6" fmla="*/ 24 w 34"/>
                  <a:gd name="T7" fmla="*/ 17 h 22"/>
                  <a:gd name="T8" fmla="*/ 14 w 34"/>
                  <a:gd name="T9" fmla="*/ 14 h 22"/>
                  <a:gd name="T10" fmla="*/ 7 w 34"/>
                  <a:gd name="T11" fmla="*/ 9 h 22"/>
                  <a:gd name="T12" fmla="*/ 1 w 34"/>
                  <a:gd name="T13" fmla="*/ 0 h 22"/>
                  <a:gd name="T14" fmla="*/ 0 w 34"/>
                  <a:gd name="T15" fmla="*/ 2 h 22"/>
                  <a:gd name="T16" fmla="*/ 1 w 34"/>
                  <a:gd name="T17" fmla="*/ 8 h 22"/>
                  <a:gd name="T18" fmla="*/ 4 w 34"/>
                  <a:gd name="T19" fmla="*/ 12 h 22"/>
                  <a:gd name="T20" fmla="*/ 19 w 34"/>
                  <a:gd name="T21" fmla="*/ 20 h 22"/>
                  <a:gd name="T22" fmla="*/ 32 w 34"/>
                  <a:gd name="T23"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2">
                    <a:moveTo>
                      <a:pt x="32" y="20"/>
                    </a:moveTo>
                    <a:cubicBezTo>
                      <a:pt x="34" y="18"/>
                      <a:pt x="33" y="16"/>
                      <a:pt x="33" y="15"/>
                    </a:cubicBezTo>
                    <a:cubicBezTo>
                      <a:pt x="31" y="13"/>
                      <a:pt x="29" y="13"/>
                      <a:pt x="29" y="13"/>
                    </a:cubicBezTo>
                    <a:cubicBezTo>
                      <a:pt x="31" y="15"/>
                      <a:pt x="19" y="18"/>
                      <a:pt x="24" y="17"/>
                    </a:cubicBezTo>
                    <a:cubicBezTo>
                      <a:pt x="27" y="16"/>
                      <a:pt x="18" y="16"/>
                      <a:pt x="14" y="14"/>
                    </a:cubicBezTo>
                    <a:cubicBezTo>
                      <a:pt x="12" y="13"/>
                      <a:pt x="9" y="10"/>
                      <a:pt x="7" y="9"/>
                    </a:cubicBezTo>
                    <a:cubicBezTo>
                      <a:pt x="2" y="4"/>
                      <a:pt x="1" y="0"/>
                      <a:pt x="1" y="0"/>
                    </a:cubicBezTo>
                    <a:cubicBezTo>
                      <a:pt x="1" y="0"/>
                      <a:pt x="0" y="0"/>
                      <a:pt x="0" y="2"/>
                    </a:cubicBezTo>
                    <a:cubicBezTo>
                      <a:pt x="0" y="6"/>
                      <a:pt x="1" y="8"/>
                      <a:pt x="1" y="8"/>
                    </a:cubicBezTo>
                    <a:cubicBezTo>
                      <a:pt x="1" y="8"/>
                      <a:pt x="2" y="11"/>
                      <a:pt x="4" y="12"/>
                    </a:cubicBezTo>
                    <a:cubicBezTo>
                      <a:pt x="8" y="14"/>
                      <a:pt x="14" y="18"/>
                      <a:pt x="19" y="20"/>
                    </a:cubicBezTo>
                    <a:cubicBezTo>
                      <a:pt x="23" y="22"/>
                      <a:pt x="29" y="22"/>
                      <a:pt x="32" y="20"/>
                    </a:cubicBezTo>
                    <a:close/>
                  </a:path>
                </a:pathLst>
              </a:custGeom>
              <a:solidFill>
                <a:srgbClr val="D4DB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7" name="Freeform 505"/>
              <p:cNvSpPr/>
              <p:nvPr/>
            </p:nvSpPr>
            <p:spPr bwMode="auto">
              <a:xfrm>
                <a:off x="6578" y="3436"/>
                <a:ext cx="35" cy="25"/>
              </a:xfrm>
              <a:custGeom>
                <a:avLst/>
                <a:gdLst>
                  <a:gd name="T0" fmla="*/ 33 w 35"/>
                  <a:gd name="T1" fmla="*/ 23 h 25"/>
                  <a:gd name="T2" fmla="*/ 30 w 35"/>
                  <a:gd name="T3" fmla="*/ 15 h 25"/>
                  <a:gd name="T4" fmla="*/ 29 w 35"/>
                  <a:gd name="T5" fmla="*/ 14 h 25"/>
                  <a:gd name="T6" fmla="*/ 26 w 35"/>
                  <a:gd name="T7" fmla="*/ 19 h 25"/>
                  <a:gd name="T8" fmla="*/ 16 w 35"/>
                  <a:gd name="T9" fmla="*/ 17 h 25"/>
                  <a:gd name="T10" fmla="*/ 7 w 35"/>
                  <a:gd name="T11" fmla="*/ 10 h 25"/>
                  <a:gd name="T12" fmla="*/ 3 w 35"/>
                  <a:gd name="T13" fmla="*/ 0 h 25"/>
                  <a:gd name="T14" fmla="*/ 1 w 35"/>
                  <a:gd name="T15" fmla="*/ 7 h 25"/>
                  <a:gd name="T16" fmla="*/ 8 w 35"/>
                  <a:gd name="T17" fmla="*/ 16 h 25"/>
                  <a:gd name="T18" fmla="*/ 20 w 35"/>
                  <a:gd name="T19" fmla="*/ 23 h 25"/>
                  <a:gd name="T20" fmla="*/ 33 w 35"/>
                  <a:gd name="T21"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25">
                    <a:moveTo>
                      <a:pt x="33" y="23"/>
                    </a:moveTo>
                    <a:cubicBezTo>
                      <a:pt x="35" y="21"/>
                      <a:pt x="35" y="19"/>
                      <a:pt x="30" y="15"/>
                    </a:cubicBezTo>
                    <a:cubicBezTo>
                      <a:pt x="29" y="14"/>
                      <a:pt x="29" y="14"/>
                      <a:pt x="29" y="14"/>
                    </a:cubicBezTo>
                    <a:cubicBezTo>
                      <a:pt x="30" y="16"/>
                      <a:pt x="30" y="18"/>
                      <a:pt x="26" y="19"/>
                    </a:cubicBezTo>
                    <a:cubicBezTo>
                      <a:pt x="23" y="20"/>
                      <a:pt x="20" y="19"/>
                      <a:pt x="16" y="17"/>
                    </a:cubicBezTo>
                    <a:cubicBezTo>
                      <a:pt x="14" y="15"/>
                      <a:pt x="10" y="14"/>
                      <a:pt x="7" y="10"/>
                    </a:cubicBezTo>
                    <a:cubicBezTo>
                      <a:pt x="2" y="5"/>
                      <a:pt x="3" y="0"/>
                      <a:pt x="3" y="0"/>
                    </a:cubicBezTo>
                    <a:cubicBezTo>
                      <a:pt x="3" y="0"/>
                      <a:pt x="0" y="3"/>
                      <a:pt x="1" y="7"/>
                    </a:cubicBezTo>
                    <a:cubicBezTo>
                      <a:pt x="2" y="12"/>
                      <a:pt x="8" y="16"/>
                      <a:pt x="8" y="16"/>
                    </a:cubicBezTo>
                    <a:cubicBezTo>
                      <a:pt x="11" y="19"/>
                      <a:pt x="15" y="22"/>
                      <a:pt x="20" y="23"/>
                    </a:cubicBezTo>
                    <a:cubicBezTo>
                      <a:pt x="26" y="25"/>
                      <a:pt x="31" y="24"/>
                      <a:pt x="33" y="23"/>
                    </a:cubicBezTo>
                    <a:close/>
                  </a:path>
                </a:pathLst>
              </a:custGeom>
              <a:solidFill>
                <a:srgbClr val="4F1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8" name="Freeform 506"/>
              <p:cNvSpPr/>
              <p:nvPr/>
            </p:nvSpPr>
            <p:spPr bwMode="auto">
              <a:xfrm>
                <a:off x="6552" y="3345"/>
                <a:ext cx="68" cy="112"/>
              </a:xfrm>
              <a:custGeom>
                <a:avLst/>
                <a:gdLst>
                  <a:gd name="T0" fmla="*/ 35 w 68"/>
                  <a:gd name="T1" fmla="*/ 108 h 112"/>
                  <a:gd name="T2" fmla="*/ 33 w 68"/>
                  <a:gd name="T3" fmla="*/ 95 h 112"/>
                  <a:gd name="T4" fmla="*/ 37 w 68"/>
                  <a:gd name="T5" fmla="*/ 81 h 112"/>
                  <a:gd name="T6" fmla="*/ 59 w 68"/>
                  <a:gd name="T7" fmla="*/ 50 h 112"/>
                  <a:gd name="T8" fmla="*/ 65 w 68"/>
                  <a:gd name="T9" fmla="*/ 38 h 112"/>
                  <a:gd name="T10" fmla="*/ 60 w 68"/>
                  <a:gd name="T11" fmla="*/ 21 h 112"/>
                  <a:gd name="T12" fmla="*/ 49 w 68"/>
                  <a:gd name="T13" fmla="*/ 12 h 112"/>
                  <a:gd name="T14" fmla="*/ 10 w 68"/>
                  <a:gd name="T15" fmla="*/ 0 h 112"/>
                  <a:gd name="T16" fmla="*/ 27 w 68"/>
                  <a:gd name="T17" fmla="*/ 19 h 112"/>
                  <a:gd name="T18" fmla="*/ 40 w 68"/>
                  <a:gd name="T19" fmla="*/ 46 h 112"/>
                  <a:gd name="T20" fmla="*/ 40 w 68"/>
                  <a:gd name="T21" fmla="*/ 50 h 112"/>
                  <a:gd name="T22" fmla="*/ 22 w 68"/>
                  <a:gd name="T23" fmla="*/ 79 h 112"/>
                  <a:gd name="T24" fmla="*/ 18 w 68"/>
                  <a:gd name="T25" fmla="*/ 85 h 112"/>
                  <a:gd name="T26" fmla="*/ 17 w 68"/>
                  <a:gd name="T27" fmla="*/ 90 h 112"/>
                  <a:gd name="T28" fmla="*/ 22 w 68"/>
                  <a:gd name="T29" fmla="*/ 104 h 112"/>
                  <a:gd name="T30" fmla="*/ 31 w 68"/>
                  <a:gd name="T31" fmla="*/ 112 h 112"/>
                  <a:gd name="T32" fmla="*/ 35 w 68"/>
                  <a:gd name="T33" fmla="*/ 10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112">
                    <a:moveTo>
                      <a:pt x="35" y="108"/>
                    </a:moveTo>
                    <a:cubicBezTo>
                      <a:pt x="34" y="107"/>
                      <a:pt x="33" y="97"/>
                      <a:pt x="33" y="95"/>
                    </a:cubicBezTo>
                    <a:cubicBezTo>
                      <a:pt x="32" y="89"/>
                      <a:pt x="37" y="81"/>
                      <a:pt x="37" y="81"/>
                    </a:cubicBezTo>
                    <a:cubicBezTo>
                      <a:pt x="59" y="50"/>
                      <a:pt x="59" y="50"/>
                      <a:pt x="59" y="50"/>
                    </a:cubicBezTo>
                    <a:cubicBezTo>
                      <a:pt x="60" y="48"/>
                      <a:pt x="64" y="41"/>
                      <a:pt x="65" y="38"/>
                    </a:cubicBezTo>
                    <a:cubicBezTo>
                      <a:pt x="68" y="29"/>
                      <a:pt x="61" y="23"/>
                      <a:pt x="60" y="21"/>
                    </a:cubicBezTo>
                    <a:cubicBezTo>
                      <a:pt x="49" y="12"/>
                      <a:pt x="49" y="12"/>
                      <a:pt x="49" y="12"/>
                    </a:cubicBezTo>
                    <a:cubicBezTo>
                      <a:pt x="10" y="0"/>
                      <a:pt x="10" y="0"/>
                      <a:pt x="10" y="0"/>
                    </a:cubicBezTo>
                    <a:cubicBezTo>
                      <a:pt x="0" y="4"/>
                      <a:pt x="30" y="15"/>
                      <a:pt x="27" y="19"/>
                    </a:cubicBezTo>
                    <a:cubicBezTo>
                      <a:pt x="27" y="19"/>
                      <a:pt x="38" y="41"/>
                      <a:pt x="40" y="46"/>
                    </a:cubicBezTo>
                    <a:cubicBezTo>
                      <a:pt x="40" y="47"/>
                      <a:pt x="41" y="50"/>
                      <a:pt x="40" y="50"/>
                    </a:cubicBezTo>
                    <a:cubicBezTo>
                      <a:pt x="38" y="54"/>
                      <a:pt x="27" y="72"/>
                      <a:pt x="22" y="79"/>
                    </a:cubicBezTo>
                    <a:cubicBezTo>
                      <a:pt x="18" y="85"/>
                      <a:pt x="18" y="85"/>
                      <a:pt x="18" y="85"/>
                    </a:cubicBezTo>
                    <a:cubicBezTo>
                      <a:pt x="17" y="87"/>
                      <a:pt x="17" y="87"/>
                      <a:pt x="17" y="90"/>
                    </a:cubicBezTo>
                    <a:cubicBezTo>
                      <a:pt x="17" y="93"/>
                      <a:pt x="22" y="104"/>
                      <a:pt x="22" y="104"/>
                    </a:cubicBezTo>
                    <a:cubicBezTo>
                      <a:pt x="22" y="104"/>
                      <a:pt x="25" y="111"/>
                      <a:pt x="31" y="112"/>
                    </a:cubicBezTo>
                    <a:cubicBezTo>
                      <a:pt x="34" y="112"/>
                      <a:pt x="35" y="110"/>
                      <a:pt x="35" y="108"/>
                    </a:cubicBezTo>
                    <a:close/>
                  </a:path>
                </a:pathLst>
              </a:custGeom>
              <a:solidFill>
                <a:srgbClr val="CCA2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9" name="Freeform 507"/>
              <p:cNvSpPr/>
              <p:nvPr/>
            </p:nvSpPr>
            <p:spPr bwMode="auto">
              <a:xfrm>
                <a:off x="6565" y="3430"/>
                <a:ext cx="23" cy="33"/>
              </a:xfrm>
              <a:custGeom>
                <a:avLst/>
                <a:gdLst>
                  <a:gd name="T0" fmla="*/ 20 w 23"/>
                  <a:gd name="T1" fmla="*/ 33 h 33"/>
                  <a:gd name="T2" fmla="*/ 23 w 23"/>
                  <a:gd name="T3" fmla="*/ 30 h 33"/>
                  <a:gd name="T4" fmla="*/ 21 w 23"/>
                  <a:gd name="T5" fmla="*/ 26 h 33"/>
                  <a:gd name="T6" fmla="*/ 15 w 23"/>
                  <a:gd name="T7" fmla="*/ 26 h 33"/>
                  <a:gd name="T8" fmla="*/ 8 w 23"/>
                  <a:gd name="T9" fmla="*/ 18 h 33"/>
                  <a:gd name="T10" fmla="*/ 5 w 23"/>
                  <a:gd name="T11" fmla="*/ 10 h 33"/>
                  <a:gd name="T12" fmla="*/ 5 w 23"/>
                  <a:gd name="T13" fmla="*/ 0 h 33"/>
                  <a:gd name="T14" fmla="*/ 3 w 23"/>
                  <a:gd name="T15" fmla="*/ 3 h 33"/>
                  <a:gd name="T16" fmla="*/ 2 w 23"/>
                  <a:gd name="T17" fmla="*/ 7 h 33"/>
                  <a:gd name="T18" fmla="*/ 2 w 23"/>
                  <a:gd name="T19" fmla="*/ 11 h 33"/>
                  <a:gd name="T20" fmla="*/ 8 w 23"/>
                  <a:gd name="T21" fmla="*/ 26 h 33"/>
                  <a:gd name="T22" fmla="*/ 20 w 23"/>
                  <a:gd name="T2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3">
                    <a:moveTo>
                      <a:pt x="20" y="33"/>
                    </a:moveTo>
                    <a:cubicBezTo>
                      <a:pt x="22" y="33"/>
                      <a:pt x="23" y="30"/>
                      <a:pt x="23" y="30"/>
                    </a:cubicBezTo>
                    <a:cubicBezTo>
                      <a:pt x="23" y="27"/>
                      <a:pt x="21" y="26"/>
                      <a:pt x="21" y="26"/>
                    </a:cubicBezTo>
                    <a:cubicBezTo>
                      <a:pt x="21" y="28"/>
                      <a:pt x="10" y="25"/>
                      <a:pt x="15" y="26"/>
                    </a:cubicBezTo>
                    <a:cubicBezTo>
                      <a:pt x="17" y="27"/>
                      <a:pt x="10" y="21"/>
                      <a:pt x="8" y="18"/>
                    </a:cubicBezTo>
                    <a:cubicBezTo>
                      <a:pt x="7" y="16"/>
                      <a:pt x="6" y="12"/>
                      <a:pt x="5" y="10"/>
                    </a:cubicBezTo>
                    <a:cubicBezTo>
                      <a:pt x="3" y="3"/>
                      <a:pt x="5" y="0"/>
                      <a:pt x="5" y="0"/>
                    </a:cubicBezTo>
                    <a:cubicBezTo>
                      <a:pt x="5" y="0"/>
                      <a:pt x="4" y="1"/>
                      <a:pt x="3" y="3"/>
                    </a:cubicBezTo>
                    <a:cubicBezTo>
                      <a:pt x="1" y="6"/>
                      <a:pt x="2" y="7"/>
                      <a:pt x="2" y="7"/>
                    </a:cubicBezTo>
                    <a:cubicBezTo>
                      <a:pt x="2" y="7"/>
                      <a:pt x="0" y="8"/>
                      <a:pt x="2" y="11"/>
                    </a:cubicBezTo>
                    <a:cubicBezTo>
                      <a:pt x="3" y="15"/>
                      <a:pt x="5" y="21"/>
                      <a:pt x="8" y="26"/>
                    </a:cubicBezTo>
                    <a:cubicBezTo>
                      <a:pt x="11" y="30"/>
                      <a:pt x="16" y="33"/>
                      <a:pt x="20" y="33"/>
                    </a:cubicBezTo>
                    <a:close/>
                  </a:path>
                </a:pathLst>
              </a:custGeom>
              <a:solidFill>
                <a:srgbClr val="D4DB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0" name="Freeform 508"/>
              <p:cNvSpPr/>
              <p:nvPr/>
            </p:nvSpPr>
            <p:spPr bwMode="auto">
              <a:xfrm>
                <a:off x="6566" y="3427"/>
                <a:ext cx="23" cy="35"/>
              </a:xfrm>
              <a:custGeom>
                <a:avLst/>
                <a:gdLst>
                  <a:gd name="T0" fmla="*/ 19 w 23"/>
                  <a:gd name="T1" fmla="*/ 35 h 35"/>
                  <a:gd name="T2" fmla="*/ 21 w 23"/>
                  <a:gd name="T3" fmla="*/ 27 h 35"/>
                  <a:gd name="T4" fmla="*/ 21 w 23"/>
                  <a:gd name="T5" fmla="*/ 26 h 35"/>
                  <a:gd name="T6" fmla="*/ 16 w 23"/>
                  <a:gd name="T7" fmla="*/ 28 h 35"/>
                  <a:gd name="T8" fmla="*/ 8 w 23"/>
                  <a:gd name="T9" fmla="*/ 20 h 35"/>
                  <a:gd name="T10" fmla="*/ 4 w 23"/>
                  <a:gd name="T11" fmla="*/ 10 h 35"/>
                  <a:gd name="T12" fmla="*/ 6 w 23"/>
                  <a:gd name="T13" fmla="*/ 0 h 35"/>
                  <a:gd name="T14" fmla="*/ 1 w 23"/>
                  <a:gd name="T15" fmla="*/ 4 h 35"/>
                  <a:gd name="T16" fmla="*/ 0 w 23"/>
                  <a:gd name="T17" fmla="*/ 10 h 35"/>
                  <a:gd name="T18" fmla="*/ 2 w 23"/>
                  <a:gd name="T19" fmla="*/ 14 h 35"/>
                  <a:gd name="T20" fmla="*/ 8 w 23"/>
                  <a:gd name="T21" fmla="*/ 28 h 35"/>
                  <a:gd name="T22" fmla="*/ 19 w 23"/>
                  <a:gd name="T23"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5">
                    <a:moveTo>
                      <a:pt x="19" y="35"/>
                    </a:moveTo>
                    <a:cubicBezTo>
                      <a:pt x="22" y="35"/>
                      <a:pt x="23" y="33"/>
                      <a:pt x="21" y="27"/>
                    </a:cubicBezTo>
                    <a:cubicBezTo>
                      <a:pt x="21" y="26"/>
                      <a:pt x="21" y="26"/>
                      <a:pt x="21" y="26"/>
                    </a:cubicBezTo>
                    <a:cubicBezTo>
                      <a:pt x="21" y="28"/>
                      <a:pt x="20" y="30"/>
                      <a:pt x="16" y="28"/>
                    </a:cubicBezTo>
                    <a:cubicBezTo>
                      <a:pt x="13" y="27"/>
                      <a:pt x="10" y="24"/>
                      <a:pt x="8" y="20"/>
                    </a:cubicBezTo>
                    <a:cubicBezTo>
                      <a:pt x="7" y="18"/>
                      <a:pt x="5" y="15"/>
                      <a:pt x="4" y="10"/>
                    </a:cubicBezTo>
                    <a:cubicBezTo>
                      <a:pt x="3" y="4"/>
                      <a:pt x="6" y="0"/>
                      <a:pt x="6" y="0"/>
                    </a:cubicBezTo>
                    <a:cubicBezTo>
                      <a:pt x="6" y="0"/>
                      <a:pt x="3" y="0"/>
                      <a:pt x="1" y="4"/>
                    </a:cubicBezTo>
                    <a:cubicBezTo>
                      <a:pt x="0" y="8"/>
                      <a:pt x="0" y="10"/>
                      <a:pt x="0" y="10"/>
                    </a:cubicBezTo>
                    <a:cubicBezTo>
                      <a:pt x="2" y="14"/>
                      <a:pt x="2" y="14"/>
                      <a:pt x="2" y="14"/>
                    </a:cubicBezTo>
                    <a:cubicBezTo>
                      <a:pt x="3" y="18"/>
                      <a:pt x="5" y="23"/>
                      <a:pt x="8" y="28"/>
                    </a:cubicBezTo>
                    <a:cubicBezTo>
                      <a:pt x="12" y="33"/>
                      <a:pt x="16" y="35"/>
                      <a:pt x="19" y="35"/>
                    </a:cubicBezTo>
                    <a:close/>
                  </a:path>
                </a:pathLst>
              </a:custGeom>
              <a:solidFill>
                <a:srgbClr val="4F1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1" name="Freeform 509"/>
              <p:cNvSpPr/>
              <p:nvPr/>
            </p:nvSpPr>
            <p:spPr bwMode="auto">
              <a:xfrm>
                <a:off x="6529" y="3333"/>
                <a:ext cx="78" cy="57"/>
              </a:xfrm>
              <a:custGeom>
                <a:avLst/>
                <a:gdLst>
                  <a:gd name="T0" fmla="*/ 49 w 78"/>
                  <a:gd name="T1" fmla="*/ 7 h 57"/>
                  <a:gd name="T2" fmla="*/ 69 w 78"/>
                  <a:gd name="T3" fmla="*/ 21 h 57"/>
                  <a:gd name="T4" fmla="*/ 78 w 78"/>
                  <a:gd name="T5" fmla="*/ 29 h 57"/>
                  <a:gd name="T6" fmla="*/ 69 w 78"/>
                  <a:gd name="T7" fmla="*/ 29 h 57"/>
                  <a:gd name="T8" fmla="*/ 50 w 78"/>
                  <a:gd name="T9" fmla="*/ 35 h 57"/>
                  <a:gd name="T10" fmla="*/ 35 w 78"/>
                  <a:gd name="T11" fmla="*/ 57 h 57"/>
                  <a:gd name="T12" fmla="*/ 29 w 78"/>
                  <a:gd name="T13" fmla="*/ 50 h 57"/>
                  <a:gd name="T14" fmla="*/ 0 w 78"/>
                  <a:gd name="T15" fmla="*/ 23 h 57"/>
                  <a:gd name="T16" fmla="*/ 2 w 78"/>
                  <a:gd name="T17" fmla="*/ 3 h 57"/>
                  <a:gd name="T18" fmla="*/ 29 w 78"/>
                  <a:gd name="T19" fmla="*/ 10 h 57"/>
                  <a:gd name="T20" fmla="*/ 43 w 78"/>
                  <a:gd name="T21" fmla="*/ 0 h 57"/>
                  <a:gd name="T22" fmla="*/ 49 w 78"/>
                  <a:gd name="T23" fmla="*/ 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57">
                    <a:moveTo>
                      <a:pt x="49" y="7"/>
                    </a:moveTo>
                    <a:cubicBezTo>
                      <a:pt x="52" y="10"/>
                      <a:pt x="68" y="21"/>
                      <a:pt x="69" y="21"/>
                    </a:cubicBezTo>
                    <a:cubicBezTo>
                      <a:pt x="77" y="27"/>
                      <a:pt x="78" y="29"/>
                      <a:pt x="78" y="29"/>
                    </a:cubicBezTo>
                    <a:cubicBezTo>
                      <a:pt x="78" y="29"/>
                      <a:pt x="75" y="28"/>
                      <a:pt x="69" y="29"/>
                    </a:cubicBezTo>
                    <a:cubicBezTo>
                      <a:pt x="62" y="31"/>
                      <a:pt x="56" y="33"/>
                      <a:pt x="50" y="35"/>
                    </a:cubicBezTo>
                    <a:cubicBezTo>
                      <a:pt x="39" y="41"/>
                      <a:pt x="35" y="57"/>
                      <a:pt x="35" y="57"/>
                    </a:cubicBezTo>
                    <a:cubicBezTo>
                      <a:pt x="35" y="57"/>
                      <a:pt x="32" y="52"/>
                      <a:pt x="29" y="50"/>
                    </a:cubicBezTo>
                    <a:cubicBezTo>
                      <a:pt x="26" y="48"/>
                      <a:pt x="2" y="40"/>
                      <a:pt x="0" y="23"/>
                    </a:cubicBezTo>
                    <a:cubicBezTo>
                      <a:pt x="0" y="18"/>
                      <a:pt x="0" y="12"/>
                      <a:pt x="2" y="3"/>
                    </a:cubicBezTo>
                    <a:cubicBezTo>
                      <a:pt x="2" y="3"/>
                      <a:pt x="10" y="14"/>
                      <a:pt x="29" y="10"/>
                    </a:cubicBezTo>
                    <a:cubicBezTo>
                      <a:pt x="43" y="7"/>
                      <a:pt x="43" y="0"/>
                      <a:pt x="43" y="0"/>
                    </a:cubicBezTo>
                    <a:cubicBezTo>
                      <a:pt x="43" y="1"/>
                      <a:pt x="45" y="4"/>
                      <a:pt x="49" y="7"/>
                    </a:cubicBezTo>
                    <a:close/>
                  </a:path>
                </a:pathLst>
              </a:custGeom>
              <a:solidFill>
                <a:srgbClr val="5B53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2" name="Freeform 510"/>
              <p:cNvSpPr/>
              <p:nvPr/>
            </p:nvSpPr>
            <p:spPr bwMode="auto">
              <a:xfrm>
                <a:off x="6527" y="3256"/>
                <a:ext cx="52" cy="97"/>
              </a:xfrm>
              <a:custGeom>
                <a:avLst/>
                <a:gdLst>
                  <a:gd name="T0" fmla="*/ 44 w 52"/>
                  <a:gd name="T1" fmla="*/ 4 h 97"/>
                  <a:gd name="T2" fmla="*/ 50 w 52"/>
                  <a:gd name="T3" fmla="*/ 32 h 97"/>
                  <a:gd name="T4" fmla="*/ 51 w 52"/>
                  <a:gd name="T5" fmla="*/ 40 h 97"/>
                  <a:gd name="T6" fmla="*/ 47 w 52"/>
                  <a:gd name="T7" fmla="*/ 48 h 97"/>
                  <a:gd name="T8" fmla="*/ 44 w 52"/>
                  <a:gd name="T9" fmla="*/ 62 h 97"/>
                  <a:gd name="T10" fmla="*/ 46 w 52"/>
                  <a:gd name="T11" fmla="*/ 79 h 97"/>
                  <a:gd name="T12" fmla="*/ 35 w 52"/>
                  <a:gd name="T13" fmla="*/ 88 h 97"/>
                  <a:gd name="T14" fmla="*/ 3 w 52"/>
                  <a:gd name="T15" fmla="*/ 87 h 97"/>
                  <a:gd name="T16" fmla="*/ 2 w 52"/>
                  <a:gd name="T17" fmla="*/ 84 h 97"/>
                  <a:gd name="T18" fmla="*/ 5 w 52"/>
                  <a:gd name="T19" fmla="*/ 75 h 97"/>
                  <a:gd name="T20" fmla="*/ 8 w 52"/>
                  <a:gd name="T21" fmla="*/ 61 h 97"/>
                  <a:gd name="T22" fmla="*/ 9 w 52"/>
                  <a:gd name="T23" fmla="*/ 54 h 97"/>
                  <a:gd name="T24" fmla="*/ 5 w 52"/>
                  <a:gd name="T25" fmla="*/ 37 h 97"/>
                  <a:gd name="T26" fmla="*/ 4 w 52"/>
                  <a:gd name="T27" fmla="*/ 19 h 97"/>
                  <a:gd name="T28" fmla="*/ 23 w 52"/>
                  <a:gd name="T29" fmla="*/ 3 h 97"/>
                  <a:gd name="T30" fmla="*/ 29 w 52"/>
                  <a:gd name="T31" fmla="*/ 2 h 97"/>
                  <a:gd name="T32" fmla="*/ 44 w 52"/>
                  <a:gd name="T33" fmla="*/ 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97">
                    <a:moveTo>
                      <a:pt x="44" y="4"/>
                    </a:moveTo>
                    <a:cubicBezTo>
                      <a:pt x="50" y="32"/>
                      <a:pt x="50" y="32"/>
                      <a:pt x="50" y="32"/>
                    </a:cubicBezTo>
                    <a:cubicBezTo>
                      <a:pt x="50" y="32"/>
                      <a:pt x="52" y="37"/>
                      <a:pt x="51" y="40"/>
                    </a:cubicBezTo>
                    <a:cubicBezTo>
                      <a:pt x="51" y="44"/>
                      <a:pt x="47" y="48"/>
                      <a:pt x="47" y="48"/>
                    </a:cubicBezTo>
                    <a:cubicBezTo>
                      <a:pt x="45" y="52"/>
                      <a:pt x="43" y="56"/>
                      <a:pt x="44" y="62"/>
                    </a:cubicBezTo>
                    <a:cubicBezTo>
                      <a:pt x="46" y="79"/>
                      <a:pt x="46" y="79"/>
                      <a:pt x="46" y="79"/>
                    </a:cubicBezTo>
                    <a:cubicBezTo>
                      <a:pt x="46" y="79"/>
                      <a:pt x="46" y="83"/>
                      <a:pt x="35" y="88"/>
                    </a:cubicBezTo>
                    <a:cubicBezTo>
                      <a:pt x="9" y="97"/>
                      <a:pt x="3" y="87"/>
                      <a:pt x="3" y="87"/>
                    </a:cubicBezTo>
                    <a:cubicBezTo>
                      <a:pt x="3" y="87"/>
                      <a:pt x="2" y="85"/>
                      <a:pt x="2" y="84"/>
                    </a:cubicBezTo>
                    <a:cubicBezTo>
                      <a:pt x="3" y="80"/>
                      <a:pt x="4" y="77"/>
                      <a:pt x="5" y="75"/>
                    </a:cubicBezTo>
                    <a:cubicBezTo>
                      <a:pt x="8" y="61"/>
                      <a:pt x="8" y="61"/>
                      <a:pt x="8" y="61"/>
                    </a:cubicBezTo>
                    <a:cubicBezTo>
                      <a:pt x="8" y="59"/>
                      <a:pt x="9" y="57"/>
                      <a:pt x="9" y="54"/>
                    </a:cubicBezTo>
                    <a:cubicBezTo>
                      <a:pt x="5" y="37"/>
                      <a:pt x="5" y="37"/>
                      <a:pt x="5" y="37"/>
                    </a:cubicBezTo>
                    <a:cubicBezTo>
                      <a:pt x="5" y="37"/>
                      <a:pt x="0" y="24"/>
                      <a:pt x="4" y="19"/>
                    </a:cubicBezTo>
                    <a:cubicBezTo>
                      <a:pt x="8" y="13"/>
                      <a:pt x="19" y="5"/>
                      <a:pt x="23" y="3"/>
                    </a:cubicBezTo>
                    <a:cubicBezTo>
                      <a:pt x="24" y="3"/>
                      <a:pt x="27" y="2"/>
                      <a:pt x="29" y="2"/>
                    </a:cubicBezTo>
                    <a:cubicBezTo>
                      <a:pt x="29" y="2"/>
                      <a:pt x="39" y="0"/>
                      <a:pt x="44" y="4"/>
                    </a:cubicBezTo>
                    <a:close/>
                  </a:path>
                </a:pathLst>
              </a:custGeom>
              <a:solidFill>
                <a:srgbClr val="C91D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3" name="Freeform 511"/>
              <p:cNvSpPr/>
              <p:nvPr/>
            </p:nvSpPr>
            <p:spPr bwMode="auto">
              <a:xfrm>
                <a:off x="6526" y="3272"/>
                <a:ext cx="62" cy="68"/>
              </a:xfrm>
              <a:custGeom>
                <a:avLst/>
                <a:gdLst>
                  <a:gd name="T0" fmla="*/ 62 w 62"/>
                  <a:gd name="T1" fmla="*/ 54 h 68"/>
                  <a:gd name="T2" fmla="*/ 59 w 62"/>
                  <a:gd name="T3" fmla="*/ 58 h 68"/>
                  <a:gd name="T4" fmla="*/ 59 w 62"/>
                  <a:gd name="T5" fmla="*/ 62 h 68"/>
                  <a:gd name="T6" fmla="*/ 15 w 62"/>
                  <a:gd name="T7" fmla="*/ 62 h 68"/>
                  <a:gd name="T8" fmla="*/ 8 w 62"/>
                  <a:gd name="T9" fmla="*/ 55 h 68"/>
                  <a:gd name="T10" fmla="*/ 1 w 62"/>
                  <a:gd name="T11" fmla="*/ 16 h 68"/>
                  <a:gd name="T12" fmla="*/ 12 w 62"/>
                  <a:gd name="T13" fmla="*/ 1 h 68"/>
                  <a:gd name="T14" fmla="*/ 21 w 62"/>
                  <a:gd name="T15" fmla="*/ 24 h 68"/>
                  <a:gd name="T16" fmla="*/ 24 w 62"/>
                  <a:gd name="T17" fmla="*/ 45 h 68"/>
                  <a:gd name="T18" fmla="*/ 28 w 62"/>
                  <a:gd name="T19" fmla="*/ 50 h 68"/>
                  <a:gd name="T20" fmla="*/ 62 w 62"/>
                  <a:gd name="T21" fmla="*/ 5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68">
                    <a:moveTo>
                      <a:pt x="62" y="54"/>
                    </a:moveTo>
                    <a:cubicBezTo>
                      <a:pt x="62" y="54"/>
                      <a:pt x="59" y="56"/>
                      <a:pt x="59" y="58"/>
                    </a:cubicBezTo>
                    <a:cubicBezTo>
                      <a:pt x="58" y="60"/>
                      <a:pt x="59" y="62"/>
                      <a:pt x="59" y="62"/>
                    </a:cubicBezTo>
                    <a:cubicBezTo>
                      <a:pt x="59" y="62"/>
                      <a:pt x="30" y="68"/>
                      <a:pt x="15" y="62"/>
                    </a:cubicBezTo>
                    <a:cubicBezTo>
                      <a:pt x="9" y="60"/>
                      <a:pt x="8" y="55"/>
                      <a:pt x="8" y="55"/>
                    </a:cubicBezTo>
                    <a:cubicBezTo>
                      <a:pt x="1" y="16"/>
                      <a:pt x="1" y="16"/>
                      <a:pt x="1" y="16"/>
                    </a:cubicBezTo>
                    <a:cubicBezTo>
                      <a:pt x="0" y="4"/>
                      <a:pt x="6" y="0"/>
                      <a:pt x="12" y="1"/>
                    </a:cubicBezTo>
                    <a:cubicBezTo>
                      <a:pt x="19" y="3"/>
                      <a:pt x="21" y="18"/>
                      <a:pt x="21" y="24"/>
                    </a:cubicBezTo>
                    <a:cubicBezTo>
                      <a:pt x="21" y="29"/>
                      <a:pt x="23" y="40"/>
                      <a:pt x="24" y="45"/>
                    </a:cubicBezTo>
                    <a:cubicBezTo>
                      <a:pt x="25" y="49"/>
                      <a:pt x="26" y="49"/>
                      <a:pt x="28" y="50"/>
                    </a:cubicBezTo>
                    <a:lnTo>
                      <a:pt x="62" y="54"/>
                    </a:lnTo>
                    <a:close/>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4" name="Freeform 512"/>
              <p:cNvSpPr/>
              <p:nvPr/>
            </p:nvSpPr>
            <p:spPr bwMode="auto">
              <a:xfrm>
                <a:off x="6553" y="3229"/>
                <a:ext cx="30" cy="36"/>
              </a:xfrm>
              <a:custGeom>
                <a:avLst/>
                <a:gdLst>
                  <a:gd name="T0" fmla="*/ 21 w 30"/>
                  <a:gd name="T1" fmla="*/ 0 h 36"/>
                  <a:gd name="T2" fmla="*/ 30 w 30"/>
                  <a:gd name="T3" fmla="*/ 10 h 36"/>
                  <a:gd name="T4" fmla="*/ 25 w 30"/>
                  <a:gd name="T5" fmla="*/ 27 h 36"/>
                  <a:gd name="T6" fmla="*/ 14 w 30"/>
                  <a:gd name="T7" fmla="*/ 36 h 36"/>
                  <a:gd name="T8" fmla="*/ 7 w 30"/>
                  <a:gd name="T9" fmla="*/ 32 h 36"/>
                  <a:gd name="T10" fmla="*/ 1 w 30"/>
                  <a:gd name="T11" fmla="*/ 26 h 36"/>
                  <a:gd name="T12" fmla="*/ 1 w 30"/>
                  <a:gd name="T13" fmla="*/ 13 h 36"/>
                  <a:gd name="T14" fmla="*/ 21 w 30"/>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6">
                    <a:moveTo>
                      <a:pt x="21" y="0"/>
                    </a:moveTo>
                    <a:cubicBezTo>
                      <a:pt x="29" y="0"/>
                      <a:pt x="30" y="5"/>
                      <a:pt x="30" y="10"/>
                    </a:cubicBezTo>
                    <a:cubicBezTo>
                      <a:pt x="29" y="15"/>
                      <a:pt x="25" y="27"/>
                      <a:pt x="25" y="27"/>
                    </a:cubicBezTo>
                    <a:cubicBezTo>
                      <a:pt x="23" y="33"/>
                      <a:pt x="18" y="36"/>
                      <a:pt x="14" y="36"/>
                    </a:cubicBezTo>
                    <a:cubicBezTo>
                      <a:pt x="12" y="35"/>
                      <a:pt x="10" y="35"/>
                      <a:pt x="7" y="32"/>
                    </a:cubicBezTo>
                    <a:cubicBezTo>
                      <a:pt x="5" y="30"/>
                      <a:pt x="3" y="29"/>
                      <a:pt x="1" y="26"/>
                    </a:cubicBezTo>
                    <a:cubicBezTo>
                      <a:pt x="1" y="26"/>
                      <a:pt x="0" y="16"/>
                      <a:pt x="1" y="13"/>
                    </a:cubicBezTo>
                    <a:cubicBezTo>
                      <a:pt x="1" y="7"/>
                      <a:pt x="9" y="0"/>
                      <a:pt x="21" y="0"/>
                    </a:cubicBezTo>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5" name="Freeform 513"/>
              <p:cNvSpPr/>
              <p:nvPr/>
            </p:nvSpPr>
            <p:spPr bwMode="auto">
              <a:xfrm>
                <a:off x="6544" y="3239"/>
                <a:ext cx="16" cy="6"/>
              </a:xfrm>
              <a:custGeom>
                <a:avLst/>
                <a:gdLst>
                  <a:gd name="T0" fmla="*/ 0 w 16"/>
                  <a:gd name="T1" fmla="*/ 4 h 6"/>
                  <a:gd name="T2" fmla="*/ 0 w 16"/>
                  <a:gd name="T3" fmla="*/ 4 h 6"/>
                  <a:gd name="T4" fmla="*/ 5 w 16"/>
                  <a:gd name="T5" fmla="*/ 1 h 6"/>
                  <a:gd name="T6" fmla="*/ 8 w 16"/>
                  <a:gd name="T7" fmla="*/ 1 h 6"/>
                  <a:gd name="T8" fmla="*/ 16 w 16"/>
                  <a:gd name="T9" fmla="*/ 5 h 6"/>
                  <a:gd name="T10" fmla="*/ 16 w 16"/>
                  <a:gd name="T11" fmla="*/ 5 h 6"/>
                  <a:gd name="T12" fmla="*/ 15 w 16"/>
                  <a:gd name="T13" fmla="*/ 6 h 6"/>
                  <a:gd name="T14" fmla="*/ 15 w 16"/>
                  <a:gd name="T15" fmla="*/ 6 h 6"/>
                  <a:gd name="T16" fmla="*/ 7 w 16"/>
                  <a:gd name="T17" fmla="*/ 2 h 6"/>
                  <a:gd name="T18" fmla="*/ 6 w 16"/>
                  <a:gd name="T19" fmla="*/ 2 h 6"/>
                  <a:gd name="T20" fmla="*/ 1 w 16"/>
                  <a:gd name="T21" fmla="*/ 5 h 6"/>
                  <a:gd name="T22" fmla="*/ 1 w 16"/>
                  <a:gd name="T23" fmla="*/ 5 h 6"/>
                  <a:gd name="T24" fmla="*/ 0 w 16"/>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6">
                    <a:moveTo>
                      <a:pt x="0" y="4"/>
                    </a:moveTo>
                    <a:cubicBezTo>
                      <a:pt x="0" y="4"/>
                      <a:pt x="0" y="4"/>
                      <a:pt x="0" y="4"/>
                    </a:cubicBezTo>
                    <a:cubicBezTo>
                      <a:pt x="5" y="1"/>
                      <a:pt x="5" y="1"/>
                      <a:pt x="5" y="1"/>
                    </a:cubicBezTo>
                    <a:cubicBezTo>
                      <a:pt x="6" y="0"/>
                      <a:pt x="7" y="0"/>
                      <a:pt x="8" y="1"/>
                    </a:cubicBezTo>
                    <a:cubicBezTo>
                      <a:pt x="16" y="5"/>
                      <a:pt x="16" y="5"/>
                      <a:pt x="16" y="5"/>
                    </a:cubicBezTo>
                    <a:cubicBezTo>
                      <a:pt x="16" y="5"/>
                      <a:pt x="16" y="5"/>
                      <a:pt x="16" y="5"/>
                    </a:cubicBezTo>
                    <a:cubicBezTo>
                      <a:pt x="15" y="6"/>
                      <a:pt x="15" y="6"/>
                      <a:pt x="15" y="6"/>
                    </a:cubicBezTo>
                    <a:cubicBezTo>
                      <a:pt x="15" y="6"/>
                      <a:pt x="15" y="6"/>
                      <a:pt x="15" y="6"/>
                    </a:cubicBezTo>
                    <a:cubicBezTo>
                      <a:pt x="7" y="2"/>
                      <a:pt x="7" y="2"/>
                      <a:pt x="7" y="2"/>
                    </a:cubicBezTo>
                    <a:cubicBezTo>
                      <a:pt x="6" y="2"/>
                      <a:pt x="6" y="2"/>
                      <a:pt x="6" y="2"/>
                    </a:cubicBezTo>
                    <a:cubicBezTo>
                      <a:pt x="1" y="5"/>
                      <a:pt x="1" y="5"/>
                      <a:pt x="1" y="5"/>
                    </a:cubicBezTo>
                    <a:cubicBezTo>
                      <a:pt x="1" y="5"/>
                      <a:pt x="1" y="5"/>
                      <a:pt x="1" y="5"/>
                    </a:cubicBezTo>
                    <a:cubicBezTo>
                      <a:pt x="0" y="4"/>
                      <a:pt x="0" y="4"/>
                      <a:pt x="0" y="4"/>
                    </a:cubicBezTo>
                  </a:path>
                </a:pathLst>
              </a:custGeom>
              <a:solidFill>
                <a:srgbClr val="6D1A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6" name="Freeform 514"/>
              <p:cNvSpPr/>
              <p:nvPr/>
            </p:nvSpPr>
            <p:spPr bwMode="auto">
              <a:xfrm>
                <a:off x="6558" y="3243"/>
                <a:ext cx="12" cy="7"/>
              </a:xfrm>
              <a:custGeom>
                <a:avLst/>
                <a:gdLst>
                  <a:gd name="T0" fmla="*/ 11 w 12"/>
                  <a:gd name="T1" fmla="*/ 0 h 7"/>
                  <a:gd name="T2" fmla="*/ 3 w 12"/>
                  <a:gd name="T3" fmla="*/ 0 h 7"/>
                  <a:gd name="T4" fmla="*/ 3 w 12"/>
                  <a:gd name="T5" fmla="*/ 0 h 7"/>
                  <a:gd name="T6" fmla="*/ 3 w 12"/>
                  <a:gd name="T7" fmla="*/ 0 h 7"/>
                  <a:gd name="T8" fmla="*/ 3 w 12"/>
                  <a:gd name="T9" fmla="*/ 0 h 7"/>
                  <a:gd name="T10" fmla="*/ 2 w 12"/>
                  <a:gd name="T11" fmla="*/ 0 h 7"/>
                  <a:gd name="T12" fmla="*/ 1 w 12"/>
                  <a:gd name="T13" fmla="*/ 1 h 7"/>
                  <a:gd name="T14" fmla="*/ 2 w 12"/>
                  <a:gd name="T15" fmla="*/ 1 h 7"/>
                  <a:gd name="T16" fmla="*/ 2 w 12"/>
                  <a:gd name="T17" fmla="*/ 1 h 7"/>
                  <a:gd name="T18" fmla="*/ 1 w 12"/>
                  <a:gd name="T19" fmla="*/ 2 h 7"/>
                  <a:gd name="T20" fmla="*/ 1 w 12"/>
                  <a:gd name="T21" fmla="*/ 2 h 7"/>
                  <a:gd name="T22" fmla="*/ 0 w 12"/>
                  <a:gd name="T23" fmla="*/ 1 h 7"/>
                  <a:gd name="T24" fmla="*/ 2 w 12"/>
                  <a:gd name="T25" fmla="*/ 5 h 7"/>
                  <a:gd name="T26" fmla="*/ 3 w 12"/>
                  <a:gd name="T27" fmla="*/ 6 h 7"/>
                  <a:gd name="T28" fmla="*/ 5 w 12"/>
                  <a:gd name="T29" fmla="*/ 7 h 7"/>
                  <a:gd name="T30" fmla="*/ 6 w 12"/>
                  <a:gd name="T31" fmla="*/ 7 h 7"/>
                  <a:gd name="T32" fmla="*/ 8 w 12"/>
                  <a:gd name="T33" fmla="*/ 6 h 7"/>
                  <a:gd name="T34" fmla="*/ 11 w 12"/>
                  <a:gd name="T35" fmla="*/ 3 h 7"/>
                  <a:gd name="T36" fmla="*/ 12 w 12"/>
                  <a:gd name="T37" fmla="*/ 2 h 7"/>
                  <a:gd name="T38" fmla="*/ 12 w 12"/>
                  <a:gd name="T39" fmla="*/ 0 h 7"/>
                  <a:gd name="T40" fmla="*/ 11 w 12"/>
                  <a:gd name="T4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7">
                    <a:moveTo>
                      <a:pt x="11" y="0"/>
                    </a:moveTo>
                    <a:cubicBezTo>
                      <a:pt x="3" y="0"/>
                      <a:pt x="3" y="0"/>
                      <a:pt x="3" y="0"/>
                    </a:cubicBezTo>
                    <a:cubicBezTo>
                      <a:pt x="3" y="0"/>
                      <a:pt x="3" y="0"/>
                      <a:pt x="3" y="0"/>
                    </a:cubicBezTo>
                    <a:cubicBezTo>
                      <a:pt x="3" y="0"/>
                      <a:pt x="3" y="0"/>
                      <a:pt x="3" y="0"/>
                    </a:cubicBezTo>
                    <a:cubicBezTo>
                      <a:pt x="3" y="0"/>
                      <a:pt x="3" y="0"/>
                      <a:pt x="3" y="0"/>
                    </a:cubicBezTo>
                    <a:cubicBezTo>
                      <a:pt x="2" y="0"/>
                      <a:pt x="2" y="0"/>
                      <a:pt x="2" y="0"/>
                    </a:cubicBezTo>
                    <a:cubicBezTo>
                      <a:pt x="2" y="0"/>
                      <a:pt x="2" y="0"/>
                      <a:pt x="1" y="1"/>
                    </a:cubicBezTo>
                    <a:cubicBezTo>
                      <a:pt x="2" y="1"/>
                      <a:pt x="2" y="1"/>
                      <a:pt x="2" y="1"/>
                    </a:cubicBezTo>
                    <a:cubicBezTo>
                      <a:pt x="2" y="1"/>
                      <a:pt x="2" y="1"/>
                      <a:pt x="2" y="1"/>
                    </a:cubicBezTo>
                    <a:cubicBezTo>
                      <a:pt x="1" y="2"/>
                      <a:pt x="1" y="2"/>
                      <a:pt x="1" y="2"/>
                    </a:cubicBezTo>
                    <a:cubicBezTo>
                      <a:pt x="1" y="2"/>
                      <a:pt x="1" y="2"/>
                      <a:pt x="1" y="2"/>
                    </a:cubicBezTo>
                    <a:cubicBezTo>
                      <a:pt x="0" y="1"/>
                      <a:pt x="0" y="1"/>
                      <a:pt x="0" y="1"/>
                    </a:cubicBezTo>
                    <a:cubicBezTo>
                      <a:pt x="1" y="2"/>
                      <a:pt x="1" y="5"/>
                      <a:pt x="2" y="5"/>
                    </a:cubicBezTo>
                    <a:cubicBezTo>
                      <a:pt x="2" y="6"/>
                      <a:pt x="3" y="6"/>
                      <a:pt x="3" y="6"/>
                    </a:cubicBezTo>
                    <a:cubicBezTo>
                      <a:pt x="4" y="6"/>
                      <a:pt x="4" y="7"/>
                      <a:pt x="5" y="7"/>
                    </a:cubicBezTo>
                    <a:cubicBezTo>
                      <a:pt x="5" y="7"/>
                      <a:pt x="6" y="7"/>
                      <a:pt x="6" y="7"/>
                    </a:cubicBezTo>
                    <a:cubicBezTo>
                      <a:pt x="8" y="6"/>
                      <a:pt x="8" y="6"/>
                      <a:pt x="8" y="6"/>
                    </a:cubicBezTo>
                    <a:cubicBezTo>
                      <a:pt x="10" y="6"/>
                      <a:pt x="11" y="3"/>
                      <a:pt x="11" y="3"/>
                    </a:cubicBezTo>
                    <a:cubicBezTo>
                      <a:pt x="11" y="3"/>
                      <a:pt x="11" y="3"/>
                      <a:pt x="12" y="2"/>
                    </a:cubicBezTo>
                    <a:cubicBezTo>
                      <a:pt x="12" y="1"/>
                      <a:pt x="12" y="1"/>
                      <a:pt x="12" y="0"/>
                    </a:cubicBezTo>
                    <a:cubicBezTo>
                      <a:pt x="11" y="0"/>
                      <a:pt x="11" y="0"/>
                      <a:pt x="11" y="0"/>
                    </a:cubicBezTo>
                  </a:path>
                </a:pathLst>
              </a:custGeom>
              <a:solidFill>
                <a:srgbClr val="D6BA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7" name="Freeform 515"/>
              <p:cNvSpPr/>
              <p:nvPr/>
            </p:nvSpPr>
            <p:spPr bwMode="auto">
              <a:xfrm>
                <a:off x="6558" y="3244"/>
                <a:ext cx="2" cy="1"/>
              </a:xfrm>
              <a:custGeom>
                <a:avLst/>
                <a:gdLst>
                  <a:gd name="T0" fmla="*/ 1 w 2"/>
                  <a:gd name="T1" fmla="*/ 0 h 1"/>
                  <a:gd name="T2" fmla="*/ 0 w 2"/>
                  <a:gd name="T3" fmla="*/ 0 h 1"/>
                  <a:gd name="T4" fmla="*/ 0 w 2"/>
                  <a:gd name="T5" fmla="*/ 0 h 1"/>
                  <a:gd name="T6" fmla="*/ 1 w 2"/>
                  <a:gd name="T7" fmla="*/ 1 h 1"/>
                  <a:gd name="T8" fmla="*/ 1 w 2"/>
                  <a:gd name="T9" fmla="*/ 1 h 1"/>
                  <a:gd name="T10" fmla="*/ 2 w 2"/>
                  <a:gd name="T11" fmla="*/ 0 h 1"/>
                  <a:gd name="T12" fmla="*/ 2 w 2"/>
                  <a:gd name="T13" fmla="*/ 0 h 1"/>
                  <a:gd name="T14" fmla="*/ 1 w 2"/>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
                    <a:moveTo>
                      <a:pt x="1" y="0"/>
                    </a:moveTo>
                    <a:cubicBezTo>
                      <a:pt x="1" y="0"/>
                      <a:pt x="1" y="0"/>
                      <a:pt x="0" y="0"/>
                    </a:cubicBezTo>
                    <a:cubicBezTo>
                      <a:pt x="0" y="0"/>
                      <a:pt x="0" y="0"/>
                      <a:pt x="0" y="0"/>
                    </a:cubicBezTo>
                    <a:cubicBezTo>
                      <a:pt x="1" y="1"/>
                      <a:pt x="1" y="1"/>
                      <a:pt x="1" y="1"/>
                    </a:cubicBezTo>
                    <a:cubicBezTo>
                      <a:pt x="1" y="1"/>
                      <a:pt x="1" y="1"/>
                      <a:pt x="1" y="1"/>
                    </a:cubicBezTo>
                    <a:cubicBezTo>
                      <a:pt x="2" y="0"/>
                      <a:pt x="2" y="0"/>
                      <a:pt x="2" y="0"/>
                    </a:cubicBezTo>
                    <a:cubicBezTo>
                      <a:pt x="2" y="0"/>
                      <a:pt x="2" y="0"/>
                      <a:pt x="2" y="0"/>
                    </a:cubicBezTo>
                    <a:cubicBezTo>
                      <a:pt x="1" y="0"/>
                      <a:pt x="1" y="0"/>
                      <a:pt x="1" y="0"/>
                    </a:cubicBezTo>
                  </a:path>
                </a:pathLst>
              </a:custGeom>
              <a:solidFill>
                <a:srgbClr val="7339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8" name="Freeform 516"/>
              <p:cNvSpPr/>
              <p:nvPr/>
            </p:nvSpPr>
            <p:spPr bwMode="auto">
              <a:xfrm>
                <a:off x="6570" y="3244"/>
                <a:ext cx="3" cy="2"/>
              </a:xfrm>
              <a:custGeom>
                <a:avLst/>
                <a:gdLst>
                  <a:gd name="T0" fmla="*/ 3 w 3"/>
                  <a:gd name="T1" fmla="*/ 1 h 2"/>
                  <a:gd name="T2" fmla="*/ 3 w 3"/>
                  <a:gd name="T3" fmla="*/ 2 h 2"/>
                  <a:gd name="T4" fmla="*/ 2 w 3"/>
                  <a:gd name="T5" fmla="*/ 1 h 2"/>
                  <a:gd name="T6" fmla="*/ 0 w 3"/>
                  <a:gd name="T7" fmla="*/ 2 h 2"/>
                  <a:gd name="T8" fmla="*/ 0 w 3"/>
                  <a:gd name="T9" fmla="*/ 2 h 2"/>
                  <a:gd name="T10" fmla="*/ 2 w 3"/>
                  <a:gd name="T11" fmla="*/ 0 h 2"/>
                  <a:gd name="T12" fmla="*/ 3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1"/>
                    </a:moveTo>
                    <a:cubicBezTo>
                      <a:pt x="3" y="1"/>
                      <a:pt x="3" y="2"/>
                      <a:pt x="3" y="2"/>
                    </a:cubicBezTo>
                    <a:cubicBezTo>
                      <a:pt x="3" y="2"/>
                      <a:pt x="3" y="1"/>
                      <a:pt x="2" y="1"/>
                    </a:cubicBezTo>
                    <a:cubicBezTo>
                      <a:pt x="1" y="1"/>
                      <a:pt x="0" y="2"/>
                      <a:pt x="0" y="2"/>
                    </a:cubicBezTo>
                    <a:cubicBezTo>
                      <a:pt x="0" y="2"/>
                      <a:pt x="0" y="2"/>
                      <a:pt x="0" y="2"/>
                    </a:cubicBezTo>
                    <a:cubicBezTo>
                      <a:pt x="0" y="2"/>
                      <a:pt x="0" y="0"/>
                      <a:pt x="2" y="0"/>
                    </a:cubicBezTo>
                    <a:cubicBezTo>
                      <a:pt x="3" y="0"/>
                      <a:pt x="3" y="1"/>
                      <a:pt x="3" y="1"/>
                    </a:cubicBezTo>
                  </a:path>
                </a:pathLst>
              </a:custGeom>
              <a:solidFill>
                <a:srgbClr val="6D1A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9" name="Freeform 517"/>
              <p:cNvSpPr>
                <a:spLocks noEditPoints="1"/>
              </p:cNvSpPr>
              <p:nvPr/>
            </p:nvSpPr>
            <p:spPr bwMode="auto">
              <a:xfrm>
                <a:off x="6558" y="3242"/>
                <a:ext cx="13" cy="8"/>
              </a:xfrm>
              <a:custGeom>
                <a:avLst/>
                <a:gdLst>
                  <a:gd name="T0" fmla="*/ 7 w 13"/>
                  <a:gd name="T1" fmla="*/ 8 h 8"/>
                  <a:gd name="T2" fmla="*/ 7 w 13"/>
                  <a:gd name="T3" fmla="*/ 8 h 8"/>
                  <a:gd name="T4" fmla="*/ 4 w 13"/>
                  <a:gd name="T5" fmla="*/ 8 h 8"/>
                  <a:gd name="T6" fmla="*/ 1 w 13"/>
                  <a:gd name="T7" fmla="*/ 7 h 8"/>
                  <a:gd name="T8" fmla="*/ 0 w 13"/>
                  <a:gd name="T9" fmla="*/ 3 h 8"/>
                  <a:gd name="T10" fmla="*/ 1 w 13"/>
                  <a:gd name="T11" fmla="*/ 1 h 8"/>
                  <a:gd name="T12" fmla="*/ 4 w 13"/>
                  <a:gd name="T13" fmla="*/ 0 h 8"/>
                  <a:gd name="T14" fmla="*/ 10 w 13"/>
                  <a:gd name="T15" fmla="*/ 0 h 8"/>
                  <a:gd name="T16" fmla="*/ 12 w 13"/>
                  <a:gd name="T17" fmla="*/ 1 h 8"/>
                  <a:gd name="T18" fmla="*/ 13 w 13"/>
                  <a:gd name="T19" fmla="*/ 3 h 8"/>
                  <a:gd name="T20" fmla="*/ 11 w 13"/>
                  <a:gd name="T21" fmla="*/ 6 h 8"/>
                  <a:gd name="T22" fmla="*/ 7 w 13"/>
                  <a:gd name="T23" fmla="*/ 8 h 8"/>
                  <a:gd name="T24" fmla="*/ 4 w 13"/>
                  <a:gd name="T25" fmla="*/ 2 h 8"/>
                  <a:gd name="T26" fmla="*/ 1 w 13"/>
                  <a:gd name="T27" fmla="*/ 3 h 8"/>
                  <a:gd name="T28" fmla="*/ 2 w 13"/>
                  <a:gd name="T29" fmla="*/ 6 h 8"/>
                  <a:gd name="T30" fmla="*/ 8 w 13"/>
                  <a:gd name="T31" fmla="*/ 7 h 8"/>
                  <a:gd name="T32" fmla="*/ 10 w 13"/>
                  <a:gd name="T33" fmla="*/ 5 h 8"/>
                  <a:gd name="T34" fmla="*/ 11 w 13"/>
                  <a:gd name="T35" fmla="*/ 3 h 8"/>
                  <a:gd name="T36" fmla="*/ 11 w 13"/>
                  <a:gd name="T37" fmla="*/ 1 h 8"/>
                  <a:gd name="T38" fmla="*/ 10 w 13"/>
                  <a:gd name="T39" fmla="*/ 1 h 8"/>
                  <a:gd name="T40" fmla="*/ 4 w 13"/>
                  <a:gd name="T4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 h="8">
                    <a:moveTo>
                      <a:pt x="7" y="8"/>
                    </a:moveTo>
                    <a:cubicBezTo>
                      <a:pt x="7" y="8"/>
                      <a:pt x="7" y="8"/>
                      <a:pt x="7" y="8"/>
                    </a:cubicBezTo>
                    <a:cubicBezTo>
                      <a:pt x="5" y="8"/>
                      <a:pt x="4" y="8"/>
                      <a:pt x="4" y="8"/>
                    </a:cubicBezTo>
                    <a:cubicBezTo>
                      <a:pt x="4" y="8"/>
                      <a:pt x="2" y="8"/>
                      <a:pt x="1" y="7"/>
                    </a:cubicBezTo>
                    <a:cubicBezTo>
                      <a:pt x="0" y="6"/>
                      <a:pt x="0" y="4"/>
                      <a:pt x="0" y="3"/>
                    </a:cubicBezTo>
                    <a:cubicBezTo>
                      <a:pt x="0" y="1"/>
                      <a:pt x="0" y="1"/>
                      <a:pt x="1" y="1"/>
                    </a:cubicBezTo>
                    <a:cubicBezTo>
                      <a:pt x="4" y="0"/>
                      <a:pt x="4" y="0"/>
                      <a:pt x="4" y="0"/>
                    </a:cubicBezTo>
                    <a:cubicBezTo>
                      <a:pt x="10" y="0"/>
                      <a:pt x="10" y="0"/>
                      <a:pt x="10" y="0"/>
                    </a:cubicBezTo>
                    <a:cubicBezTo>
                      <a:pt x="10" y="0"/>
                      <a:pt x="11" y="0"/>
                      <a:pt x="12" y="1"/>
                    </a:cubicBezTo>
                    <a:cubicBezTo>
                      <a:pt x="13" y="1"/>
                      <a:pt x="13" y="2"/>
                      <a:pt x="13" y="3"/>
                    </a:cubicBezTo>
                    <a:cubicBezTo>
                      <a:pt x="12" y="4"/>
                      <a:pt x="11" y="6"/>
                      <a:pt x="11" y="6"/>
                    </a:cubicBezTo>
                    <a:cubicBezTo>
                      <a:pt x="11" y="6"/>
                      <a:pt x="10" y="8"/>
                      <a:pt x="7" y="8"/>
                    </a:cubicBezTo>
                    <a:close/>
                    <a:moveTo>
                      <a:pt x="4" y="2"/>
                    </a:moveTo>
                    <a:cubicBezTo>
                      <a:pt x="3" y="2"/>
                      <a:pt x="1" y="2"/>
                      <a:pt x="1" y="3"/>
                    </a:cubicBezTo>
                    <a:cubicBezTo>
                      <a:pt x="1" y="4"/>
                      <a:pt x="1" y="5"/>
                      <a:pt x="2" y="6"/>
                    </a:cubicBezTo>
                    <a:cubicBezTo>
                      <a:pt x="3" y="8"/>
                      <a:pt x="6" y="8"/>
                      <a:pt x="8" y="7"/>
                    </a:cubicBezTo>
                    <a:cubicBezTo>
                      <a:pt x="9" y="7"/>
                      <a:pt x="10" y="5"/>
                      <a:pt x="10" y="5"/>
                    </a:cubicBezTo>
                    <a:cubicBezTo>
                      <a:pt x="10" y="5"/>
                      <a:pt x="11" y="4"/>
                      <a:pt x="11" y="3"/>
                    </a:cubicBezTo>
                    <a:cubicBezTo>
                      <a:pt x="12" y="2"/>
                      <a:pt x="12" y="2"/>
                      <a:pt x="11" y="1"/>
                    </a:cubicBezTo>
                    <a:cubicBezTo>
                      <a:pt x="10" y="1"/>
                      <a:pt x="10" y="1"/>
                      <a:pt x="10" y="1"/>
                    </a:cubicBezTo>
                    <a:lnTo>
                      <a:pt x="4" y="2"/>
                    </a:lnTo>
                    <a:close/>
                  </a:path>
                </a:pathLst>
              </a:custGeom>
              <a:solidFill>
                <a:srgbClr val="6D1A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0" name="Freeform 518"/>
              <p:cNvSpPr/>
              <p:nvPr/>
            </p:nvSpPr>
            <p:spPr bwMode="auto">
              <a:xfrm>
                <a:off x="6584" y="3243"/>
                <a:ext cx="0" cy="2"/>
              </a:xfrm>
              <a:custGeom>
                <a:avLst/>
                <a:gdLst>
                  <a:gd name="T0" fmla="*/ 0 h 2"/>
                  <a:gd name="T1" fmla="*/ 2 h 2"/>
                  <a:gd name="T2" fmla="*/ 1 h 2"/>
                  <a:gd name="T3" fmla="*/ 0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1"/>
                      <a:pt x="0" y="2"/>
                    </a:cubicBezTo>
                    <a:cubicBezTo>
                      <a:pt x="0" y="2"/>
                      <a:pt x="0" y="1"/>
                      <a:pt x="0" y="1"/>
                    </a:cubicBezTo>
                    <a:cubicBezTo>
                      <a:pt x="0" y="0"/>
                      <a:pt x="0" y="0"/>
                      <a:pt x="0" y="0"/>
                    </a:cubicBezTo>
                    <a:cubicBezTo>
                      <a:pt x="0" y="0"/>
                      <a:pt x="0" y="0"/>
                      <a:pt x="0" y="0"/>
                    </a:cubicBezTo>
                  </a:path>
                </a:pathLst>
              </a:custGeom>
              <a:solidFill>
                <a:srgbClr val="4836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1" name="Freeform 519"/>
              <p:cNvSpPr/>
              <p:nvPr/>
            </p:nvSpPr>
            <p:spPr bwMode="auto">
              <a:xfrm>
                <a:off x="6580" y="3242"/>
                <a:ext cx="4" cy="6"/>
              </a:xfrm>
              <a:custGeom>
                <a:avLst/>
                <a:gdLst>
                  <a:gd name="T0" fmla="*/ 3 w 4"/>
                  <a:gd name="T1" fmla="*/ 0 h 6"/>
                  <a:gd name="T2" fmla="*/ 2 w 4"/>
                  <a:gd name="T3" fmla="*/ 0 h 6"/>
                  <a:gd name="T4" fmla="*/ 0 w 4"/>
                  <a:gd name="T5" fmla="*/ 6 h 6"/>
                  <a:gd name="T6" fmla="*/ 3 w 4"/>
                  <a:gd name="T7" fmla="*/ 4 h 6"/>
                  <a:gd name="T8" fmla="*/ 4 w 4"/>
                  <a:gd name="T9" fmla="*/ 3 h 6"/>
                  <a:gd name="T10" fmla="*/ 4 w 4"/>
                  <a:gd name="T11" fmla="*/ 1 h 6"/>
                  <a:gd name="T12" fmla="*/ 3 w 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3" y="0"/>
                    </a:moveTo>
                    <a:cubicBezTo>
                      <a:pt x="2" y="0"/>
                      <a:pt x="2" y="0"/>
                      <a:pt x="2" y="0"/>
                    </a:cubicBezTo>
                    <a:cubicBezTo>
                      <a:pt x="2" y="2"/>
                      <a:pt x="1" y="4"/>
                      <a:pt x="0" y="6"/>
                    </a:cubicBezTo>
                    <a:cubicBezTo>
                      <a:pt x="3" y="6"/>
                      <a:pt x="3" y="4"/>
                      <a:pt x="3" y="4"/>
                    </a:cubicBezTo>
                    <a:cubicBezTo>
                      <a:pt x="3" y="4"/>
                      <a:pt x="3" y="3"/>
                      <a:pt x="4" y="3"/>
                    </a:cubicBezTo>
                    <a:cubicBezTo>
                      <a:pt x="4" y="2"/>
                      <a:pt x="4" y="1"/>
                      <a:pt x="4" y="1"/>
                    </a:cubicBezTo>
                    <a:cubicBezTo>
                      <a:pt x="3" y="0"/>
                      <a:pt x="3" y="0"/>
                      <a:pt x="3" y="0"/>
                    </a:cubicBezTo>
                  </a:path>
                </a:pathLst>
              </a:custGeom>
              <a:solidFill>
                <a:srgbClr val="4836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2" name="Freeform 520"/>
              <p:cNvSpPr/>
              <p:nvPr/>
            </p:nvSpPr>
            <p:spPr bwMode="auto">
              <a:xfrm>
                <a:off x="6573" y="3242"/>
                <a:ext cx="9" cy="7"/>
              </a:xfrm>
              <a:custGeom>
                <a:avLst/>
                <a:gdLst>
                  <a:gd name="T0" fmla="*/ 9 w 9"/>
                  <a:gd name="T1" fmla="*/ 0 h 7"/>
                  <a:gd name="T2" fmla="*/ 3 w 9"/>
                  <a:gd name="T3" fmla="*/ 1 h 7"/>
                  <a:gd name="T4" fmla="*/ 3 w 9"/>
                  <a:gd name="T5" fmla="*/ 1 h 7"/>
                  <a:gd name="T6" fmla="*/ 3 w 9"/>
                  <a:gd name="T7" fmla="*/ 1 h 7"/>
                  <a:gd name="T8" fmla="*/ 2 w 9"/>
                  <a:gd name="T9" fmla="*/ 1 h 7"/>
                  <a:gd name="T10" fmla="*/ 2 w 9"/>
                  <a:gd name="T11" fmla="*/ 1 h 7"/>
                  <a:gd name="T12" fmla="*/ 0 w 9"/>
                  <a:gd name="T13" fmla="*/ 2 h 7"/>
                  <a:gd name="T14" fmla="*/ 1 w 9"/>
                  <a:gd name="T15" fmla="*/ 5 h 7"/>
                  <a:gd name="T16" fmla="*/ 3 w 9"/>
                  <a:gd name="T17" fmla="*/ 7 h 7"/>
                  <a:gd name="T18" fmla="*/ 5 w 9"/>
                  <a:gd name="T19" fmla="*/ 7 h 7"/>
                  <a:gd name="T20" fmla="*/ 6 w 9"/>
                  <a:gd name="T21" fmla="*/ 7 h 7"/>
                  <a:gd name="T22" fmla="*/ 7 w 9"/>
                  <a:gd name="T23" fmla="*/ 6 h 7"/>
                  <a:gd name="T24" fmla="*/ 7 w 9"/>
                  <a:gd name="T25" fmla="*/ 6 h 7"/>
                  <a:gd name="T26" fmla="*/ 9 w 9"/>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9" y="0"/>
                    </a:moveTo>
                    <a:cubicBezTo>
                      <a:pt x="3" y="1"/>
                      <a:pt x="3" y="1"/>
                      <a:pt x="3" y="1"/>
                    </a:cubicBezTo>
                    <a:cubicBezTo>
                      <a:pt x="3" y="1"/>
                      <a:pt x="3" y="1"/>
                      <a:pt x="3" y="1"/>
                    </a:cubicBezTo>
                    <a:cubicBezTo>
                      <a:pt x="3" y="1"/>
                      <a:pt x="3" y="1"/>
                      <a:pt x="3" y="1"/>
                    </a:cubicBezTo>
                    <a:cubicBezTo>
                      <a:pt x="3" y="1"/>
                      <a:pt x="2" y="1"/>
                      <a:pt x="2" y="1"/>
                    </a:cubicBezTo>
                    <a:cubicBezTo>
                      <a:pt x="2" y="1"/>
                      <a:pt x="2" y="1"/>
                      <a:pt x="2" y="1"/>
                    </a:cubicBezTo>
                    <a:cubicBezTo>
                      <a:pt x="1" y="1"/>
                      <a:pt x="0" y="1"/>
                      <a:pt x="0" y="2"/>
                    </a:cubicBezTo>
                    <a:cubicBezTo>
                      <a:pt x="0" y="2"/>
                      <a:pt x="1" y="5"/>
                      <a:pt x="1" y="5"/>
                    </a:cubicBezTo>
                    <a:cubicBezTo>
                      <a:pt x="2" y="6"/>
                      <a:pt x="3" y="7"/>
                      <a:pt x="3" y="7"/>
                    </a:cubicBezTo>
                    <a:cubicBezTo>
                      <a:pt x="3" y="7"/>
                      <a:pt x="3" y="7"/>
                      <a:pt x="5" y="7"/>
                    </a:cubicBezTo>
                    <a:cubicBezTo>
                      <a:pt x="5" y="7"/>
                      <a:pt x="5" y="7"/>
                      <a:pt x="6" y="7"/>
                    </a:cubicBezTo>
                    <a:cubicBezTo>
                      <a:pt x="7" y="6"/>
                      <a:pt x="7" y="6"/>
                      <a:pt x="7" y="6"/>
                    </a:cubicBezTo>
                    <a:cubicBezTo>
                      <a:pt x="7" y="6"/>
                      <a:pt x="7" y="6"/>
                      <a:pt x="7" y="6"/>
                    </a:cubicBezTo>
                    <a:cubicBezTo>
                      <a:pt x="8" y="4"/>
                      <a:pt x="9" y="2"/>
                      <a:pt x="9" y="0"/>
                    </a:cubicBezTo>
                  </a:path>
                </a:pathLst>
              </a:custGeom>
              <a:solidFill>
                <a:srgbClr val="D6BA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3" name="Freeform 521"/>
              <p:cNvSpPr>
                <a:spLocks noEditPoints="1"/>
              </p:cNvSpPr>
              <p:nvPr/>
            </p:nvSpPr>
            <p:spPr bwMode="auto">
              <a:xfrm>
                <a:off x="6573" y="3241"/>
                <a:ext cx="12" cy="9"/>
              </a:xfrm>
              <a:custGeom>
                <a:avLst/>
                <a:gdLst>
                  <a:gd name="T0" fmla="*/ 7 w 12"/>
                  <a:gd name="T1" fmla="*/ 8 h 9"/>
                  <a:gd name="T2" fmla="*/ 6 w 12"/>
                  <a:gd name="T3" fmla="*/ 8 h 9"/>
                  <a:gd name="T4" fmla="*/ 4 w 12"/>
                  <a:gd name="T5" fmla="*/ 8 h 9"/>
                  <a:gd name="T6" fmla="*/ 1 w 12"/>
                  <a:gd name="T7" fmla="*/ 7 h 9"/>
                  <a:gd name="T8" fmla="*/ 0 w 12"/>
                  <a:gd name="T9" fmla="*/ 4 h 9"/>
                  <a:gd name="T10" fmla="*/ 2 w 12"/>
                  <a:gd name="T11" fmla="*/ 1 h 9"/>
                  <a:gd name="T12" fmla="*/ 4 w 12"/>
                  <a:gd name="T13" fmla="*/ 1 h 9"/>
                  <a:gd name="T14" fmla="*/ 9 w 12"/>
                  <a:gd name="T15" fmla="*/ 1 h 9"/>
                  <a:gd name="T16" fmla="*/ 11 w 12"/>
                  <a:gd name="T17" fmla="*/ 1 h 9"/>
                  <a:gd name="T18" fmla="*/ 12 w 12"/>
                  <a:gd name="T19" fmla="*/ 4 h 9"/>
                  <a:gd name="T20" fmla="*/ 10 w 12"/>
                  <a:gd name="T21" fmla="*/ 6 h 9"/>
                  <a:gd name="T22" fmla="*/ 7 w 12"/>
                  <a:gd name="T23" fmla="*/ 8 h 9"/>
                  <a:gd name="T24" fmla="*/ 3 w 12"/>
                  <a:gd name="T25" fmla="*/ 2 h 9"/>
                  <a:gd name="T26" fmla="*/ 1 w 12"/>
                  <a:gd name="T27" fmla="*/ 4 h 9"/>
                  <a:gd name="T28" fmla="*/ 2 w 12"/>
                  <a:gd name="T29" fmla="*/ 7 h 9"/>
                  <a:gd name="T30" fmla="*/ 7 w 12"/>
                  <a:gd name="T31" fmla="*/ 7 h 9"/>
                  <a:gd name="T32" fmla="*/ 10 w 12"/>
                  <a:gd name="T33" fmla="*/ 5 h 9"/>
                  <a:gd name="T34" fmla="*/ 11 w 12"/>
                  <a:gd name="T35" fmla="*/ 3 h 9"/>
                  <a:gd name="T36" fmla="*/ 11 w 12"/>
                  <a:gd name="T37" fmla="*/ 2 h 9"/>
                  <a:gd name="T38" fmla="*/ 10 w 12"/>
                  <a:gd name="T39" fmla="*/ 2 h 9"/>
                  <a:gd name="T40" fmla="*/ 3 w 12"/>
                  <a:gd name="T4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9">
                    <a:moveTo>
                      <a:pt x="7" y="8"/>
                    </a:moveTo>
                    <a:cubicBezTo>
                      <a:pt x="6" y="8"/>
                      <a:pt x="6" y="8"/>
                      <a:pt x="6" y="8"/>
                    </a:cubicBezTo>
                    <a:cubicBezTo>
                      <a:pt x="4" y="9"/>
                      <a:pt x="4" y="9"/>
                      <a:pt x="4" y="8"/>
                    </a:cubicBezTo>
                    <a:cubicBezTo>
                      <a:pt x="4" y="8"/>
                      <a:pt x="2" y="8"/>
                      <a:pt x="1" y="7"/>
                    </a:cubicBezTo>
                    <a:cubicBezTo>
                      <a:pt x="0" y="6"/>
                      <a:pt x="0" y="4"/>
                      <a:pt x="0" y="4"/>
                    </a:cubicBezTo>
                    <a:cubicBezTo>
                      <a:pt x="0" y="2"/>
                      <a:pt x="1" y="1"/>
                      <a:pt x="2" y="1"/>
                    </a:cubicBezTo>
                    <a:cubicBezTo>
                      <a:pt x="4" y="1"/>
                      <a:pt x="4" y="1"/>
                      <a:pt x="4" y="1"/>
                    </a:cubicBezTo>
                    <a:cubicBezTo>
                      <a:pt x="9" y="1"/>
                      <a:pt x="9" y="1"/>
                      <a:pt x="9" y="1"/>
                    </a:cubicBezTo>
                    <a:cubicBezTo>
                      <a:pt x="9" y="1"/>
                      <a:pt x="11" y="0"/>
                      <a:pt x="11" y="1"/>
                    </a:cubicBezTo>
                    <a:cubicBezTo>
                      <a:pt x="12" y="2"/>
                      <a:pt x="12" y="3"/>
                      <a:pt x="12" y="4"/>
                    </a:cubicBezTo>
                    <a:cubicBezTo>
                      <a:pt x="11" y="5"/>
                      <a:pt x="10" y="6"/>
                      <a:pt x="10" y="6"/>
                    </a:cubicBezTo>
                    <a:cubicBezTo>
                      <a:pt x="10" y="6"/>
                      <a:pt x="9" y="8"/>
                      <a:pt x="7" y="8"/>
                    </a:cubicBezTo>
                    <a:close/>
                    <a:moveTo>
                      <a:pt x="3" y="2"/>
                    </a:moveTo>
                    <a:cubicBezTo>
                      <a:pt x="3" y="2"/>
                      <a:pt x="1" y="3"/>
                      <a:pt x="1" y="4"/>
                    </a:cubicBezTo>
                    <a:cubicBezTo>
                      <a:pt x="1" y="4"/>
                      <a:pt x="1" y="5"/>
                      <a:pt x="2" y="7"/>
                    </a:cubicBezTo>
                    <a:cubicBezTo>
                      <a:pt x="3" y="8"/>
                      <a:pt x="5" y="8"/>
                      <a:pt x="7" y="7"/>
                    </a:cubicBezTo>
                    <a:cubicBezTo>
                      <a:pt x="9" y="7"/>
                      <a:pt x="10" y="5"/>
                      <a:pt x="10" y="5"/>
                    </a:cubicBezTo>
                    <a:cubicBezTo>
                      <a:pt x="10" y="5"/>
                      <a:pt x="10" y="4"/>
                      <a:pt x="11" y="3"/>
                    </a:cubicBezTo>
                    <a:cubicBezTo>
                      <a:pt x="11" y="3"/>
                      <a:pt x="11" y="2"/>
                      <a:pt x="11" y="2"/>
                    </a:cubicBezTo>
                    <a:cubicBezTo>
                      <a:pt x="10" y="2"/>
                      <a:pt x="10" y="2"/>
                      <a:pt x="10" y="2"/>
                    </a:cubicBezTo>
                    <a:lnTo>
                      <a:pt x="3" y="2"/>
                    </a:lnTo>
                    <a:close/>
                  </a:path>
                </a:pathLst>
              </a:custGeom>
              <a:solidFill>
                <a:srgbClr val="6D1A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4" name="Freeform 522"/>
              <p:cNvSpPr/>
              <p:nvPr/>
            </p:nvSpPr>
            <p:spPr bwMode="auto">
              <a:xfrm>
                <a:off x="6537" y="3213"/>
                <a:ext cx="49" cy="53"/>
              </a:xfrm>
              <a:custGeom>
                <a:avLst/>
                <a:gdLst>
                  <a:gd name="T0" fmla="*/ 13 w 49"/>
                  <a:gd name="T1" fmla="*/ 44 h 54"/>
                  <a:gd name="T2" fmla="*/ 9 w 49"/>
                  <a:gd name="T3" fmla="*/ 53 h 54"/>
                  <a:gd name="T4" fmla="*/ 6 w 49"/>
                  <a:gd name="T5" fmla="*/ 51 h 54"/>
                  <a:gd name="T6" fmla="*/ 0 w 49"/>
                  <a:gd name="T7" fmla="*/ 42 h 54"/>
                  <a:gd name="T8" fmla="*/ 6 w 49"/>
                  <a:gd name="T9" fmla="*/ 23 h 54"/>
                  <a:gd name="T10" fmla="*/ 26 w 49"/>
                  <a:gd name="T11" fmla="*/ 1 h 54"/>
                  <a:gd name="T12" fmla="*/ 46 w 49"/>
                  <a:gd name="T13" fmla="*/ 12 h 54"/>
                  <a:gd name="T14" fmla="*/ 46 w 49"/>
                  <a:gd name="T15" fmla="*/ 24 h 54"/>
                  <a:gd name="T16" fmla="*/ 37 w 49"/>
                  <a:gd name="T17" fmla="*/ 20 h 54"/>
                  <a:gd name="T18" fmla="*/ 21 w 49"/>
                  <a:gd name="T19" fmla="*/ 32 h 54"/>
                  <a:gd name="T20" fmla="*/ 12 w 49"/>
                  <a:gd name="T21" fmla="*/ 54 h 54"/>
                  <a:gd name="T22" fmla="*/ 13 w 49"/>
                  <a:gd name="T23" fmla="*/ 4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54">
                    <a:moveTo>
                      <a:pt x="13" y="44"/>
                    </a:moveTo>
                    <a:cubicBezTo>
                      <a:pt x="13" y="44"/>
                      <a:pt x="12" y="51"/>
                      <a:pt x="9" y="53"/>
                    </a:cubicBezTo>
                    <a:cubicBezTo>
                      <a:pt x="8" y="53"/>
                      <a:pt x="7" y="53"/>
                      <a:pt x="6" y="51"/>
                    </a:cubicBezTo>
                    <a:cubicBezTo>
                      <a:pt x="2" y="47"/>
                      <a:pt x="0" y="43"/>
                      <a:pt x="0" y="42"/>
                    </a:cubicBezTo>
                    <a:cubicBezTo>
                      <a:pt x="9" y="35"/>
                      <a:pt x="5" y="27"/>
                      <a:pt x="6" y="23"/>
                    </a:cubicBezTo>
                    <a:cubicBezTo>
                      <a:pt x="7" y="9"/>
                      <a:pt x="14" y="2"/>
                      <a:pt x="26" y="1"/>
                    </a:cubicBezTo>
                    <a:cubicBezTo>
                      <a:pt x="34" y="0"/>
                      <a:pt x="43" y="6"/>
                      <a:pt x="46" y="12"/>
                    </a:cubicBezTo>
                    <a:cubicBezTo>
                      <a:pt x="49" y="19"/>
                      <a:pt x="46" y="25"/>
                      <a:pt x="46" y="24"/>
                    </a:cubicBezTo>
                    <a:cubicBezTo>
                      <a:pt x="46" y="24"/>
                      <a:pt x="42" y="17"/>
                      <a:pt x="37" y="20"/>
                    </a:cubicBezTo>
                    <a:cubicBezTo>
                      <a:pt x="28" y="27"/>
                      <a:pt x="21" y="29"/>
                      <a:pt x="21" y="32"/>
                    </a:cubicBezTo>
                    <a:cubicBezTo>
                      <a:pt x="16" y="51"/>
                      <a:pt x="13" y="53"/>
                      <a:pt x="12" y="54"/>
                    </a:cubicBezTo>
                    <a:cubicBezTo>
                      <a:pt x="14" y="51"/>
                      <a:pt x="13" y="44"/>
                      <a:pt x="13" y="44"/>
                    </a:cubicBezTo>
                    <a:close/>
                  </a:path>
                </a:pathLst>
              </a:custGeom>
              <a:solidFill>
                <a:srgbClr val="3315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5" name="Freeform 523"/>
              <p:cNvSpPr/>
              <p:nvPr/>
            </p:nvSpPr>
            <p:spPr bwMode="auto">
              <a:xfrm>
                <a:off x="6500" y="1473"/>
                <a:ext cx="422" cy="261"/>
              </a:xfrm>
              <a:custGeom>
                <a:avLst/>
                <a:gdLst>
                  <a:gd name="T0" fmla="*/ 410 w 422"/>
                  <a:gd name="T1" fmla="*/ 235 h 261"/>
                  <a:gd name="T2" fmla="*/ 375 w 422"/>
                  <a:gd name="T3" fmla="*/ 258 h 261"/>
                  <a:gd name="T4" fmla="*/ 356 w 422"/>
                  <a:gd name="T5" fmla="*/ 258 h 261"/>
                  <a:gd name="T6" fmla="*/ 12 w 422"/>
                  <a:gd name="T7" fmla="*/ 58 h 261"/>
                  <a:gd name="T8" fmla="*/ 12 w 422"/>
                  <a:gd name="T9" fmla="*/ 26 h 261"/>
                  <a:gd name="T10" fmla="*/ 47 w 422"/>
                  <a:gd name="T11" fmla="*/ 4 h 261"/>
                  <a:gd name="T12" fmla="*/ 65 w 422"/>
                  <a:gd name="T13" fmla="*/ 4 h 261"/>
                  <a:gd name="T14" fmla="*/ 410 w 422"/>
                  <a:gd name="T15" fmla="*/ 203 h 261"/>
                  <a:gd name="T16" fmla="*/ 410 w 422"/>
                  <a:gd name="T17" fmla="*/ 23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2" h="261">
                    <a:moveTo>
                      <a:pt x="410" y="235"/>
                    </a:moveTo>
                    <a:cubicBezTo>
                      <a:pt x="375" y="258"/>
                      <a:pt x="375" y="258"/>
                      <a:pt x="375" y="258"/>
                    </a:cubicBezTo>
                    <a:cubicBezTo>
                      <a:pt x="369" y="261"/>
                      <a:pt x="362" y="261"/>
                      <a:pt x="356" y="258"/>
                    </a:cubicBezTo>
                    <a:cubicBezTo>
                      <a:pt x="12" y="58"/>
                      <a:pt x="12" y="58"/>
                      <a:pt x="12" y="58"/>
                    </a:cubicBezTo>
                    <a:cubicBezTo>
                      <a:pt x="0" y="50"/>
                      <a:pt x="0" y="33"/>
                      <a:pt x="12" y="26"/>
                    </a:cubicBezTo>
                    <a:cubicBezTo>
                      <a:pt x="47" y="4"/>
                      <a:pt x="47" y="4"/>
                      <a:pt x="47" y="4"/>
                    </a:cubicBezTo>
                    <a:cubicBezTo>
                      <a:pt x="52" y="0"/>
                      <a:pt x="60" y="0"/>
                      <a:pt x="65" y="4"/>
                    </a:cubicBezTo>
                    <a:cubicBezTo>
                      <a:pt x="410" y="203"/>
                      <a:pt x="410" y="203"/>
                      <a:pt x="410" y="203"/>
                    </a:cubicBezTo>
                    <a:cubicBezTo>
                      <a:pt x="422" y="211"/>
                      <a:pt x="422" y="228"/>
                      <a:pt x="410" y="235"/>
                    </a:cubicBezTo>
                    <a:close/>
                  </a:path>
                </a:pathLst>
              </a:custGeom>
              <a:solidFill>
                <a:srgbClr val="1CB57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6" name="Freeform 524"/>
              <p:cNvSpPr/>
              <p:nvPr/>
            </p:nvSpPr>
            <p:spPr bwMode="auto">
              <a:xfrm>
                <a:off x="6541" y="1226"/>
                <a:ext cx="354" cy="481"/>
              </a:xfrm>
              <a:custGeom>
                <a:avLst/>
                <a:gdLst>
                  <a:gd name="T0" fmla="*/ 0 w 354"/>
                  <a:gd name="T1" fmla="*/ 13 h 481"/>
                  <a:gd name="T2" fmla="*/ 0 w 354"/>
                  <a:gd name="T3" fmla="*/ 275 h 481"/>
                  <a:gd name="T4" fmla="*/ 5 w 354"/>
                  <a:gd name="T5" fmla="*/ 284 h 481"/>
                  <a:gd name="T6" fmla="*/ 337 w 354"/>
                  <a:gd name="T7" fmla="*/ 477 h 481"/>
                  <a:gd name="T8" fmla="*/ 353 w 354"/>
                  <a:gd name="T9" fmla="*/ 468 h 481"/>
                  <a:gd name="T10" fmla="*/ 354 w 354"/>
                  <a:gd name="T11" fmla="*/ 206 h 481"/>
                  <a:gd name="T12" fmla="*/ 349 w 354"/>
                  <a:gd name="T13" fmla="*/ 197 h 481"/>
                  <a:gd name="T14" fmla="*/ 16 w 354"/>
                  <a:gd name="T15" fmla="*/ 4 h 481"/>
                  <a:gd name="T16" fmla="*/ 0 w 354"/>
                  <a:gd name="T17" fmla="*/ 13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481">
                    <a:moveTo>
                      <a:pt x="0" y="13"/>
                    </a:moveTo>
                    <a:cubicBezTo>
                      <a:pt x="0" y="275"/>
                      <a:pt x="0" y="275"/>
                      <a:pt x="0" y="275"/>
                    </a:cubicBezTo>
                    <a:cubicBezTo>
                      <a:pt x="0" y="278"/>
                      <a:pt x="2" y="282"/>
                      <a:pt x="5" y="284"/>
                    </a:cubicBezTo>
                    <a:cubicBezTo>
                      <a:pt x="337" y="477"/>
                      <a:pt x="337" y="477"/>
                      <a:pt x="337" y="477"/>
                    </a:cubicBezTo>
                    <a:cubicBezTo>
                      <a:pt x="344" y="481"/>
                      <a:pt x="353" y="476"/>
                      <a:pt x="353" y="468"/>
                    </a:cubicBezTo>
                    <a:cubicBezTo>
                      <a:pt x="354" y="206"/>
                      <a:pt x="354" y="206"/>
                      <a:pt x="354" y="206"/>
                    </a:cubicBezTo>
                    <a:cubicBezTo>
                      <a:pt x="354" y="203"/>
                      <a:pt x="352" y="199"/>
                      <a:pt x="349" y="197"/>
                    </a:cubicBezTo>
                    <a:cubicBezTo>
                      <a:pt x="16" y="4"/>
                      <a:pt x="16" y="4"/>
                      <a:pt x="16" y="4"/>
                    </a:cubicBezTo>
                    <a:cubicBezTo>
                      <a:pt x="9" y="0"/>
                      <a:pt x="0" y="5"/>
                      <a:pt x="0" y="13"/>
                    </a:cubicBezTo>
                    <a:close/>
                  </a:path>
                </a:pathLst>
              </a:custGeom>
              <a:solidFill>
                <a:srgbClr val="AEF4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7" name="Freeform 525"/>
              <p:cNvSpPr/>
              <p:nvPr/>
            </p:nvSpPr>
            <p:spPr bwMode="auto">
              <a:xfrm>
                <a:off x="6534" y="1232"/>
                <a:ext cx="355" cy="481"/>
              </a:xfrm>
              <a:custGeom>
                <a:avLst/>
                <a:gdLst>
                  <a:gd name="T0" fmla="*/ 1 w 355"/>
                  <a:gd name="T1" fmla="*/ 13 h 481"/>
                  <a:gd name="T2" fmla="*/ 0 w 355"/>
                  <a:gd name="T3" fmla="*/ 275 h 481"/>
                  <a:gd name="T4" fmla="*/ 6 w 355"/>
                  <a:gd name="T5" fmla="*/ 284 h 481"/>
                  <a:gd name="T6" fmla="*/ 338 w 355"/>
                  <a:gd name="T7" fmla="*/ 477 h 481"/>
                  <a:gd name="T8" fmla="*/ 354 w 355"/>
                  <a:gd name="T9" fmla="*/ 468 h 481"/>
                  <a:gd name="T10" fmla="*/ 355 w 355"/>
                  <a:gd name="T11" fmla="*/ 206 h 481"/>
                  <a:gd name="T12" fmla="*/ 350 w 355"/>
                  <a:gd name="T13" fmla="*/ 197 h 481"/>
                  <a:gd name="T14" fmla="*/ 17 w 355"/>
                  <a:gd name="T15" fmla="*/ 4 h 481"/>
                  <a:gd name="T16" fmla="*/ 1 w 355"/>
                  <a:gd name="T17" fmla="*/ 13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481">
                    <a:moveTo>
                      <a:pt x="1" y="13"/>
                    </a:moveTo>
                    <a:cubicBezTo>
                      <a:pt x="0" y="275"/>
                      <a:pt x="0" y="275"/>
                      <a:pt x="0" y="275"/>
                    </a:cubicBezTo>
                    <a:cubicBezTo>
                      <a:pt x="0" y="278"/>
                      <a:pt x="2" y="282"/>
                      <a:pt x="6" y="284"/>
                    </a:cubicBezTo>
                    <a:cubicBezTo>
                      <a:pt x="338" y="477"/>
                      <a:pt x="338" y="477"/>
                      <a:pt x="338" y="477"/>
                    </a:cubicBezTo>
                    <a:cubicBezTo>
                      <a:pt x="345" y="481"/>
                      <a:pt x="354" y="476"/>
                      <a:pt x="354" y="468"/>
                    </a:cubicBezTo>
                    <a:cubicBezTo>
                      <a:pt x="355" y="206"/>
                      <a:pt x="355" y="206"/>
                      <a:pt x="355" y="206"/>
                    </a:cubicBezTo>
                    <a:cubicBezTo>
                      <a:pt x="355" y="203"/>
                      <a:pt x="353" y="199"/>
                      <a:pt x="350" y="197"/>
                    </a:cubicBezTo>
                    <a:cubicBezTo>
                      <a:pt x="17" y="4"/>
                      <a:pt x="17" y="4"/>
                      <a:pt x="17" y="4"/>
                    </a:cubicBezTo>
                    <a:cubicBezTo>
                      <a:pt x="10" y="0"/>
                      <a:pt x="1" y="5"/>
                      <a:pt x="1" y="13"/>
                    </a:cubicBezTo>
                    <a:close/>
                  </a:path>
                </a:pathLst>
              </a:custGeom>
              <a:solidFill>
                <a:srgbClr val="F0F1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8" name="Freeform 526"/>
              <p:cNvSpPr/>
              <p:nvPr/>
            </p:nvSpPr>
            <p:spPr bwMode="auto">
              <a:xfrm>
                <a:off x="6563" y="1277"/>
                <a:ext cx="80" cy="79"/>
              </a:xfrm>
              <a:custGeom>
                <a:avLst/>
                <a:gdLst>
                  <a:gd name="T0" fmla="*/ 73 w 80"/>
                  <a:gd name="T1" fmla="*/ 78 h 79"/>
                  <a:gd name="T2" fmla="*/ 2 w 80"/>
                  <a:gd name="T3" fmla="*/ 36 h 79"/>
                  <a:gd name="T4" fmla="*/ 0 w 80"/>
                  <a:gd name="T5" fmla="*/ 32 h 79"/>
                  <a:gd name="T6" fmla="*/ 0 w 80"/>
                  <a:gd name="T7" fmla="*/ 6 h 79"/>
                  <a:gd name="T8" fmla="*/ 7 w 80"/>
                  <a:gd name="T9" fmla="*/ 2 h 79"/>
                  <a:gd name="T10" fmla="*/ 78 w 80"/>
                  <a:gd name="T11" fmla="*/ 44 h 79"/>
                  <a:gd name="T12" fmla="*/ 80 w 80"/>
                  <a:gd name="T13" fmla="*/ 48 h 79"/>
                  <a:gd name="T14" fmla="*/ 80 w 80"/>
                  <a:gd name="T15" fmla="*/ 74 h 79"/>
                  <a:gd name="T16" fmla="*/ 73 w 80"/>
                  <a:gd name="T17" fmla="*/ 7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79">
                    <a:moveTo>
                      <a:pt x="73" y="78"/>
                    </a:moveTo>
                    <a:cubicBezTo>
                      <a:pt x="2" y="36"/>
                      <a:pt x="2" y="36"/>
                      <a:pt x="2" y="36"/>
                    </a:cubicBezTo>
                    <a:cubicBezTo>
                      <a:pt x="1" y="35"/>
                      <a:pt x="0" y="33"/>
                      <a:pt x="0" y="32"/>
                    </a:cubicBezTo>
                    <a:cubicBezTo>
                      <a:pt x="0" y="6"/>
                      <a:pt x="0" y="6"/>
                      <a:pt x="0" y="6"/>
                    </a:cubicBezTo>
                    <a:cubicBezTo>
                      <a:pt x="0" y="2"/>
                      <a:pt x="4" y="0"/>
                      <a:pt x="7" y="2"/>
                    </a:cubicBezTo>
                    <a:cubicBezTo>
                      <a:pt x="78" y="44"/>
                      <a:pt x="78" y="44"/>
                      <a:pt x="78" y="44"/>
                    </a:cubicBezTo>
                    <a:cubicBezTo>
                      <a:pt x="79" y="45"/>
                      <a:pt x="80" y="46"/>
                      <a:pt x="80" y="48"/>
                    </a:cubicBezTo>
                    <a:cubicBezTo>
                      <a:pt x="80" y="74"/>
                      <a:pt x="80" y="74"/>
                      <a:pt x="80" y="74"/>
                    </a:cubicBezTo>
                    <a:cubicBezTo>
                      <a:pt x="80" y="77"/>
                      <a:pt x="76" y="79"/>
                      <a:pt x="73" y="78"/>
                    </a:cubicBezTo>
                    <a:close/>
                  </a:path>
                </a:pathLst>
              </a:custGeom>
              <a:solidFill>
                <a:srgbClr val="BAE1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9" name="Freeform 527"/>
              <p:cNvSpPr/>
              <p:nvPr/>
            </p:nvSpPr>
            <p:spPr bwMode="auto">
              <a:xfrm>
                <a:off x="6563" y="1417"/>
                <a:ext cx="176" cy="135"/>
              </a:xfrm>
              <a:custGeom>
                <a:avLst/>
                <a:gdLst>
                  <a:gd name="T0" fmla="*/ 169 w 176"/>
                  <a:gd name="T1" fmla="*/ 134 h 135"/>
                  <a:gd name="T2" fmla="*/ 2 w 176"/>
                  <a:gd name="T3" fmla="*/ 36 h 135"/>
                  <a:gd name="T4" fmla="*/ 0 w 176"/>
                  <a:gd name="T5" fmla="*/ 32 h 135"/>
                  <a:gd name="T6" fmla="*/ 0 w 176"/>
                  <a:gd name="T7" fmla="*/ 6 h 135"/>
                  <a:gd name="T8" fmla="*/ 7 w 176"/>
                  <a:gd name="T9" fmla="*/ 2 h 135"/>
                  <a:gd name="T10" fmla="*/ 174 w 176"/>
                  <a:gd name="T11" fmla="*/ 100 h 135"/>
                  <a:gd name="T12" fmla="*/ 176 w 176"/>
                  <a:gd name="T13" fmla="*/ 104 h 135"/>
                  <a:gd name="T14" fmla="*/ 176 w 176"/>
                  <a:gd name="T15" fmla="*/ 130 h 135"/>
                  <a:gd name="T16" fmla="*/ 169 w 176"/>
                  <a:gd name="T17"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35">
                    <a:moveTo>
                      <a:pt x="169" y="134"/>
                    </a:moveTo>
                    <a:cubicBezTo>
                      <a:pt x="2" y="36"/>
                      <a:pt x="2" y="36"/>
                      <a:pt x="2" y="36"/>
                    </a:cubicBezTo>
                    <a:cubicBezTo>
                      <a:pt x="1" y="35"/>
                      <a:pt x="0" y="33"/>
                      <a:pt x="0" y="32"/>
                    </a:cubicBezTo>
                    <a:cubicBezTo>
                      <a:pt x="0" y="6"/>
                      <a:pt x="0" y="6"/>
                      <a:pt x="0" y="6"/>
                    </a:cubicBezTo>
                    <a:cubicBezTo>
                      <a:pt x="0" y="2"/>
                      <a:pt x="4" y="0"/>
                      <a:pt x="7" y="2"/>
                    </a:cubicBezTo>
                    <a:cubicBezTo>
                      <a:pt x="174" y="100"/>
                      <a:pt x="174" y="100"/>
                      <a:pt x="174" y="100"/>
                    </a:cubicBezTo>
                    <a:cubicBezTo>
                      <a:pt x="175" y="101"/>
                      <a:pt x="176" y="102"/>
                      <a:pt x="176" y="104"/>
                    </a:cubicBezTo>
                    <a:cubicBezTo>
                      <a:pt x="176" y="130"/>
                      <a:pt x="176" y="130"/>
                      <a:pt x="176" y="130"/>
                    </a:cubicBezTo>
                    <a:cubicBezTo>
                      <a:pt x="176" y="133"/>
                      <a:pt x="172" y="135"/>
                      <a:pt x="169" y="134"/>
                    </a:cubicBezTo>
                    <a:close/>
                  </a:path>
                </a:pathLst>
              </a:custGeom>
              <a:solidFill>
                <a:srgbClr val="7EC5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0" name="Freeform 528"/>
              <p:cNvSpPr/>
              <p:nvPr/>
            </p:nvSpPr>
            <p:spPr bwMode="auto">
              <a:xfrm>
                <a:off x="6563" y="1357"/>
                <a:ext cx="292" cy="203"/>
              </a:xfrm>
              <a:custGeom>
                <a:avLst/>
                <a:gdLst>
                  <a:gd name="T0" fmla="*/ 285 w 292"/>
                  <a:gd name="T1" fmla="*/ 202 h 203"/>
                  <a:gd name="T2" fmla="*/ 2 w 292"/>
                  <a:gd name="T3" fmla="*/ 36 h 203"/>
                  <a:gd name="T4" fmla="*/ 0 w 292"/>
                  <a:gd name="T5" fmla="*/ 32 h 203"/>
                  <a:gd name="T6" fmla="*/ 0 w 292"/>
                  <a:gd name="T7" fmla="*/ 6 h 203"/>
                  <a:gd name="T8" fmla="*/ 7 w 292"/>
                  <a:gd name="T9" fmla="*/ 2 h 203"/>
                  <a:gd name="T10" fmla="*/ 290 w 292"/>
                  <a:gd name="T11" fmla="*/ 168 h 203"/>
                  <a:gd name="T12" fmla="*/ 292 w 292"/>
                  <a:gd name="T13" fmla="*/ 172 h 203"/>
                  <a:gd name="T14" fmla="*/ 292 w 292"/>
                  <a:gd name="T15" fmla="*/ 198 h 203"/>
                  <a:gd name="T16" fmla="*/ 285 w 292"/>
                  <a:gd name="T17" fmla="*/ 20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2" h="203">
                    <a:moveTo>
                      <a:pt x="285" y="202"/>
                    </a:moveTo>
                    <a:cubicBezTo>
                      <a:pt x="2" y="36"/>
                      <a:pt x="2" y="36"/>
                      <a:pt x="2" y="36"/>
                    </a:cubicBezTo>
                    <a:cubicBezTo>
                      <a:pt x="1" y="35"/>
                      <a:pt x="0" y="33"/>
                      <a:pt x="0" y="32"/>
                    </a:cubicBezTo>
                    <a:cubicBezTo>
                      <a:pt x="0" y="6"/>
                      <a:pt x="0" y="6"/>
                      <a:pt x="0" y="6"/>
                    </a:cubicBezTo>
                    <a:cubicBezTo>
                      <a:pt x="0" y="2"/>
                      <a:pt x="4" y="0"/>
                      <a:pt x="7" y="2"/>
                    </a:cubicBezTo>
                    <a:cubicBezTo>
                      <a:pt x="290" y="168"/>
                      <a:pt x="290" y="168"/>
                      <a:pt x="290" y="168"/>
                    </a:cubicBezTo>
                    <a:cubicBezTo>
                      <a:pt x="291" y="169"/>
                      <a:pt x="292" y="170"/>
                      <a:pt x="292" y="172"/>
                    </a:cubicBezTo>
                    <a:cubicBezTo>
                      <a:pt x="292" y="198"/>
                      <a:pt x="292" y="198"/>
                      <a:pt x="292" y="198"/>
                    </a:cubicBezTo>
                    <a:cubicBezTo>
                      <a:pt x="292" y="201"/>
                      <a:pt x="288" y="203"/>
                      <a:pt x="285" y="202"/>
                    </a:cubicBezTo>
                    <a:close/>
                  </a:path>
                </a:pathLst>
              </a:custGeom>
              <a:solidFill>
                <a:srgbClr val="7EC5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1" name="Freeform 529"/>
              <p:cNvSpPr/>
              <p:nvPr/>
            </p:nvSpPr>
            <p:spPr bwMode="auto">
              <a:xfrm>
                <a:off x="6799" y="1427"/>
                <a:ext cx="16" cy="36"/>
              </a:xfrm>
              <a:custGeom>
                <a:avLst/>
                <a:gdLst>
                  <a:gd name="T0" fmla="*/ 12 w 16"/>
                  <a:gd name="T1" fmla="*/ 35 h 36"/>
                  <a:gd name="T2" fmla="*/ 2 w 16"/>
                  <a:gd name="T3" fmla="*/ 29 h 36"/>
                  <a:gd name="T4" fmla="*/ 0 w 16"/>
                  <a:gd name="T5" fmla="*/ 26 h 36"/>
                  <a:gd name="T6" fmla="*/ 0 w 16"/>
                  <a:gd name="T7" fmla="*/ 3 h 36"/>
                  <a:gd name="T8" fmla="*/ 4 w 16"/>
                  <a:gd name="T9" fmla="*/ 1 h 36"/>
                  <a:gd name="T10" fmla="*/ 15 w 16"/>
                  <a:gd name="T11" fmla="*/ 7 h 36"/>
                  <a:gd name="T12" fmla="*/ 16 w 16"/>
                  <a:gd name="T13" fmla="*/ 9 h 36"/>
                  <a:gd name="T14" fmla="*/ 16 w 16"/>
                  <a:gd name="T15" fmla="*/ 33 h 36"/>
                  <a:gd name="T16" fmla="*/ 12 w 16"/>
                  <a:gd name="T1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6">
                    <a:moveTo>
                      <a:pt x="12" y="35"/>
                    </a:moveTo>
                    <a:cubicBezTo>
                      <a:pt x="2" y="29"/>
                      <a:pt x="2" y="29"/>
                      <a:pt x="2" y="29"/>
                    </a:cubicBezTo>
                    <a:cubicBezTo>
                      <a:pt x="1" y="28"/>
                      <a:pt x="0" y="27"/>
                      <a:pt x="0" y="26"/>
                    </a:cubicBezTo>
                    <a:cubicBezTo>
                      <a:pt x="0" y="3"/>
                      <a:pt x="0" y="3"/>
                      <a:pt x="0" y="3"/>
                    </a:cubicBezTo>
                    <a:cubicBezTo>
                      <a:pt x="0" y="1"/>
                      <a:pt x="2" y="0"/>
                      <a:pt x="4" y="1"/>
                    </a:cubicBezTo>
                    <a:cubicBezTo>
                      <a:pt x="15" y="7"/>
                      <a:pt x="15" y="7"/>
                      <a:pt x="15" y="7"/>
                    </a:cubicBezTo>
                    <a:cubicBezTo>
                      <a:pt x="16" y="8"/>
                      <a:pt x="16" y="9"/>
                      <a:pt x="16" y="9"/>
                    </a:cubicBezTo>
                    <a:cubicBezTo>
                      <a:pt x="16" y="33"/>
                      <a:pt x="16" y="33"/>
                      <a:pt x="16" y="33"/>
                    </a:cubicBezTo>
                    <a:cubicBezTo>
                      <a:pt x="16" y="35"/>
                      <a:pt x="14" y="36"/>
                      <a:pt x="12" y="35"/>
                    </a:cubicBezTo>
                    <a:close/>
                  </a:path>
                </a:pathLst>
              </a:custGeom>
              <a:solidFill>
                <a:srgbClr val="FFC1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2" name="Freeform 530"/>
              <p:cNvSpPr/>
              <p:nvPr/>
            </p:nvSpPr>
            <p:spPr bwMode="auto">
              <a:xfrm>
                <a:off x="6820" y="1424"/>
                <a:ext cx="16" cy="52"/>
              </a:xfrm>
              <a:custGeom>
                <a:avLst/>
                <a:gdLst>
                  <a:gd name="T0" fmla="*/ 12 w 16"/>
                  <a:gd name="T1" fmla="*/ 50 h 52"/>
                  <a:gd name="T2" fmla="*/ 1 w 16"/>
                  <a:gd name="T3" fmla="*/ 44 h 52"/>
                  <a:gd name="T4" fmla="*/ 0 w 16"/>
                  <a:gd name="T5" fmla="*/ 42 h 52"/>
                  <a:gd name="T6" fmla="*/ 0 w 16"/>
                  <a:gd name="T7" fmla="*/ 3 h 52"/>
                  <a:gd name="T8" fmla="*/ 4 w 16"/>
                  <a:gd name="T9" fmla="*/ 1 h 52"/>
                  <a:gd name="T10" fmla="*/ 14 w 16"/>
                  <a:gd name="T11" fmla="*/ 8 h 52"/>
                  <a:gd name="T12" fmla="*/ 16 w 16"/>
                  <a:gd name="T13" fmla="*/ 10 h 52"/>
                  <a:gd name="T14" fmla="*/ 16 w 16"/>
                  <a:gd name="T15" fmla="*/ 49 h 52"/>
                  <a:gd name="T16" fmla="*/ 12 w 16"/>
                  <a:gd name="T17" fmla="*/ 5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2">
                    <a:moveTo>
                      <a:pt x="12" y="50"/>
                    </a:moveTo>
                    <a:cubicBezTo>
                      <a:pt x="1" y="44"/>
                      <a:pt x="1" y="44"/>
                      <a:pt x="1" y="44"/>
                    </a:cubicBezTo>
                    <a:cubicBezTo>
                      <a:pt x="0" y="44"/>
                      <a:pt x="0" y="43"/>
                      <a:pt x="0" y="42"/>
                    </a:cubicBezTo>
                    <a:cubicBezTo>
                      <a:pt x="0" y="3"/>
                      <a:pt x="0" y="3"/>
                      <a:pt x="0" y="3"/>
                    </a:cubicBezTo>
                    <a:cubicBezTo>
                      <a:pt x="0" y="1"/>
                      <a:pt x="2" y="0"/>
                      <a:pt x="4" y="1"/>
                    </a:cubicBezTo>
                    <a:cubicBezTo>
                      <a:pt x="14" y="8"/>
                      <a:pt x="14" y="8"/>
                      <a:pt x="14" y="8"/>
                    </a:cubicBezTo>
                    <a:cubicBezTo>
                      <a:pt x="15" y="8"/>
                      <a:pt x="16" y="9"/>
                      <a:pt x="16" y="10"/>
                    </a:cubicBezTo>
                    <a:cubicBezTo>
                      <a:pt x="16" y="49"/>
                      <a:pt x="16" y="49"/>
                      <a:pt x="16" y="49"/>
                    </a:cubicBezTo>
                    <a:cubicBezTo>
                      <a:pt x="16" y="51"/>
                      <a:pt x="13" y="52"/>
                      <a:pt x="12" y="50"/>
                    </a:cubicBezTo>
                    <a:close/>
                  </a:path>
                </a:pathLst>
              </a:custGeom>
              <a:solidFill>
                <a:srgbClr val="FFC1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3" name="Freeform 531"/>
              <p:cNvSpPr/>
              <p:nvPr/>
            </p:nvSpPr>
            <p:spPr bwMode="auto">
              <a:xfrm>
                <a:off x="6839" y="1460"/>
                <a:ext cx="16" cy="27"/>
              </a:xfrm>
              <a:custGeom>
                <a:avLst/>
                <a:gdLst>
                  <a:gd name="T0" fmla="*/ 12 w 16"/>
                  <a:gd name="T1" fmla="*/ 26 h 27"/>
                  <a:gd name="T2" fmla="*/ 1 w 16"/>
                  <a:gd name="T3" fmla="*/ 20 h 27"/>
                  <a:gd name="T4" fmla="*/ 0 w 16"/>
                  <a:gd name="T5" fmla="*/ 17 h 27"/>
                  <a:gd name="T6" fmla="*/ 0 w 16"/>
                  <a:gd name="T7" fmla="*/ 3 h 27"/>
                  <a:gd name="T8" fmla="*/ 4 w 16"/>
                  <a:gd name="T9" fmla="*/ 1 h 27"/>
                  <a:gd name="T10" fmla="*/ 14 w 16"/>
                  <a:gd name="T11" fmla="*/ 7 h 27"/>
                  <a:gd name="T12" fmla="*/ 16 w 16"/>
                  <a:gd name="T13" fmla="*/ 9 h 27"/>
                  <a:gd name="T14" fmla="*/ 16 w 16"/>
                  <a:gd name="T15" fmla="*/ 24 h 27"/>
                  <a:gd name="T16" fmla="*/ 12 w 16"/>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7">
                    <a:moveTo>
                      <a:pt x="12" y="26"/>
                    </a:moveTo>
                    <a:cubicBezTo>
                      <a:pt x="1" y="20"/>
                      <a:pt x="1" y="20"/>
                      <a:pt x="1" y="20"/>
                    </a:cubicBezTo>
                    <a:cubicBezTo>
                      <a:pt x="0" y="19"/>
                      <a:pt x="0" y="18"/>
                      <a:pt x="0" y="17"/>
                    </a:cubicBezTo>
                    <a:cubicBezTo>
                      <a:pt x="0" y="3"/>
                      <a:pt x="0" y="3"/>
                      <a:pt x="0" y="3"/>
                    </a:cubicBezTo>
                    <a:cubicBezTo>
                      <a:pt x="0" y="1"/>
                      <a:pt x="2" y="0"/>
                      <a:pt x="4" y="1"/>
                    </a:cubicBezTo>
                    <a:cubicBezTo>
                      <a:pt x="14" y="7"/>
                      <a:pt x="14" y="7"/>
                      <a:pt x="14" y="7"/>
                    </a:cubicBezTo>
                    <a:cubicBezTo>
                      <a:pt x="15" y="8"/>
                      <a:pt x="16" y="8"/>
                      <a:pt x="16" y="9"/>
                    </a:cubicBezTo>
                    <a:cubicBezTo>
                      <a:pt x="16" y="24"/>
                      <a:pt x="16" y="24"/>
                      <a:pt x="16" y="24"/>
                    </a:cubicBezTo>
                    <a:cubicBezTo>
                      <a:pt x="16" y="26"/>
                      <a:pt x="14" y="27"/>
                      <a:pt x="12" y="26"/>
                    </a:cubicBezTo>
                    <a:close/>
                  </a:path>
                </a:pathLst>
              </a:custGeom>
              <a:solidFill>
                <a:srgbClr val="FFC1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4" name="Freeform 532"/>
              <p:cNvSpPr>
                <a:spLocks noEditPoints="1"/>
              </p:cNvSpPr>
              <p:nvPr/>
            </p:nvSpPr>
            <p:spPr bwMode="auto">
              <a:xfrm>
                <a:off x="4950" y="1231"/>
                <a:ext cx="210" cy="141"/>
              </a:xfrm>
              <a:custGeom>
                <a:avLst/>
                <a:gdLst>
                  <a:gd name="T0" fmla="*/ 160 w 210"/>
                  <a:gd name="T1" fmla="*/ 24 h 141"/>
                  <a:gd name="T2" fmla="*/ 159 w 210"/>
                  <a:gd name="T3" fmla="*/ 25 h 141"/>
                  <a:gd name="T4" fmla="*/ 159 w 210"/>
                  <a:gd name="T5" fmla="*/ 26 h 141"/>
                  <a:gd name="T6" fmla="*/ 160 w 210"/>
                  <a:gd name="T7" fmla="*/ 24 h 141"/>
                  <a:gd name="T8" fmla="*/ 206 w 210"/>
                  <a:gd name="T9" fmla="*/ 0 h 141"/>
                  <a:gd name="T10" fmla="*/ 187 w 210"/>
                  <a:gd name="T11" fmla="*/ 6 h 141"/>
                  <a:gd name="T12" fmla="*/ 167 w 210"/>
                  <a:gd name="T13" fmla="*/ 19 h 141"/>
                  <a:gd name="T14" fmla="*/ 162 w 210"/>
                  <a:gd name="T15" fmla="*/ 41 h 141"/>
                  <a:gd name="T16" fmla="*/ 152 w 210"/>
                  <a:gd name="T17" fmla="*/ 30 h 141"/>
                  <a:gd name="T18" fmla="*/ 162 w 210"/>
                  <a:gd name="T19" fmla="*/ 41 h 141"/>
                  <a:gd name="T20" fmla="*/ 154 w 210"/>
                  <a:gd name="T21" fmla="*/ 37 h 141"/>
                  <a:gd name="T22" fmla="*/ 143 w 210"/>
                  <a:gd name="T23" fmla="*/ 24 h 141"/>
                  <a:gd name="T24" fmla="*/ 73 w 210"/>
                  <a:gd name="T25" fmla="*/ 60 h 141"/>
                  <a:gd name="T26" fmla="*/ 70 w 210"/>
                  <a:gd name="T27" fmla="*/ 75 h 141"/>
                  <a:gd name="T28" fmla="*/ 68 w 210"/>
                  <a:gd name="T29" fmla="*/ 74 h 141"/>
                  <a:gd name="T30" fmla="*/ 68 w 210"/>
                  <a:gd name="T31" fmla="*/ 73 h 141"/>
                  <a:gd name="T32" fmla="*/ 67 w 210"/>
                  <a:gd name="T33" fmla="*/ 71 h 141"/>
                  <a:gd name="T34" fmla="*/ 68 w 210"/>
                  <a:gd name="T35" fmla="*/ 63 h 141"/>
                  <a:gd name="T36" fmla="*/ 0 w 210"/>
                  <a:gd name="T37" fmla="*/ 120 h 141"/>
                  <a:gd name="T38" fmla="*/ 3 w 210"/>
                  <a:gd name="T39" fmla="*/ 141 h 141"/>
                  <a:gd name="T40" fmla="*/ 210 w 210"/>
                  <a:gd name="T41" fmla="*/ 21 h 141"/>
                  <a:gd name="T42" fmla="*/ 206 w 210"/>
                  <a:gd name="T43" fmla="*/ 2 h 141"/>
                  <a:gd name="T44" fmla="*/ 206 w 210"/>
                  <a:gd name="T4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0" h="141">
                    <a:moveTo>
                      <a:pt x="160" y="24"/>
                    </a:moveTo>
                    <a:cubicBezTo>
                      <a:pt x="159" y="25"/>
                      <a:pt x="159" y="25"/>
                      <a:pt x="159" y="25"/>
                    </a:cubicBezTo>
                    <a:cubicBezTo>
                      <a:pt x="159" y="26"/>
                      <a:pt x="159" y="26"/>
                      <a:pt x="159" y="26"/>
                    </a:cubicBezTo>
                    <a:cubicBezTo>
                      <a:pt x="160" y="24"/>
                      <a:pt x="160" y="24"/>
                      <a:pt x="160" y="24"/>
                    </a:cubicBezTo>
                    <a:moveTo>
                      <a:pt x="206" y="0"/>
                    </a:moveTo>
                    <a:cubicBezTo>
                      <a:pt x="200" y="2"/>
                      <a:pt x="194" y="4"/>
                      <a:pt x="187" y="6"/>
                    </a:cubicBezTo>
                    <a:cubicBezTo>
                      <a:pt x="167" y="19"/>
                      <a:pt x="167" y="19"/>
                      <a:pt x="167" y="19"/>
                    </a:cubicBezTo>
                    <a:cubicBezTo>
                      <a:pt x="162" y="41"/>
                      <a:pt x="162" y="41"/>
                      <a:pt x="162" y="41"/>
                    </a:cubicBezTo>
                    <a:cubicBezTo>
                      <a:pt x="152" y="30"/>
                      <a:pt x="152" y="30"/>
                      <a:pt x="152" y="30"/>
                    </a:cubicBezTo>
                    <a:cubicBezTo>
                      <a:pt x="162" y="41"/>
                      <a:pt x="162" y="41"/>
                      <a:pt x="162" y="41"/>
                    </a:cubicBezTo>
                    <a:cubicBezTo>
                      <a:pt x="154" y="37"/>
                      <a:pt x="154" y="37"/>
                      <a:pt x="154" y="37"/>
                    </a:cubicBezTo>
                    <a:cubicBezTo>
                      <a:pt x="143" y="24"/>
                      <a:pt x="143" y="24"/>
                      <a:pt x="143" y="24"/>
                    </a:cubicBezTo>
                    <a:cubicBezTo>
                      <a:pt x="119" y="35"/>
                      <a:pt x="95" y="48"/>
                      <a:pt x="73" y="60"/>
                    </a:cubicBezTo>
                    <a:cubicBezTo>
                      <a:pt x="70" y="75"/>
                      <a:pt x="70" y="75"/>
                      <a:pt x="70" y="75"/>
                    </a:cubicBezTo>
                    <a:cubicBezTo>
                      <a:pt x="68" y="74"/>
                      <a:pt x="68" y="74"/>
                      <a:pt x="68" y="74"/>
                    </a:cubicBezTo>
                    <a:cubicBezTo>
                      <a:pt x="68" y="73"/>
                      <a:pt x="68" y="73"/>
                      <a:pt x="68" y="73"/>
                    </a:cubicBezTo>
                    <a:cubicBezTo>
                      <a:pt x="67" y="73"/>
                      <a:pt x="66" y="72"/>
                      <a:pt x="67" y="71"/>
                    </a:cubicBezTo>
                    <a:cubicBezTo>
                      <a:pt x="68" y="63"/>
                      <a:pt x="68" y="63"/>
                      <a:pt x="68" y="63"/>
                    </a:cubicBezTo>
                    <a:cubicBezTo>
                      <a:pt x="35" y="83"/>
                      <a:pt x="9" y="104"/>
                      <a:pt x="0" y="120"/>
                    </a:cubicBezTo>
                    <a:cubicBezTo>
                      <a:pt x="0" y="120"/>
                      <a:pt x="0" y="130"/>
                      <a:pt x="3" y="141"/>
                    </a:cubicBezTo>
                    <a:cubicBezTo>
                      <a:pt x="210" y="21"/>
                      <a:pt x="210" y="21"/>
                      <a:pt x="210" y="21"/>
                    </a:cubicBezTo>
                    <a:cubicBezTo>
                      <a:pt x="207" y="16"/>
                      <a:pt x="206" y="9"/>
                      <a:pt x="206" y="2"/>
                    </a:cubicBezTo>
                    <a:cubicBezTo>
                      <a:pt x="206" y="1"/>
                      <a:pt x="206" y="0"/>
                      <a:pt x="206" y="0"/>
                    </a:cubicBezTo>
                  </a:path>
                </a:pathLst>
              </a:custGeom>
              <a:solidFill>
                <a:srgbClr val="1B9D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5" name="Freeform 533"/>
              <p:cNvSpPr>
                <a:spLocks noEditPoints="1"/>
              </p:cNvSpPr>
              <p:nvPr/>
            </p:nvSpPr>
            <p:spPr bwMode="auto">
              <a:xfrm>
                <a:off x="4953" y="1225"/>
                <a:ext cx="290" cy="165"/>
              </a:xfrm>
              <a:custGeom>
                <a:avLst/>
                <a:gdLst>
                  <a:gd name="T0" fmla="*/ 207 w 290"/>
                  <a:gd name="T1" fmla="*/ 27 h 165"/>
                  <a:gd name="T2" fmla="*/ 0 w 290"/>
                  <a:gd name="T3" fmla="*/ 147 h 165"/>
                  <a:gd name="T4" fmla="*/ 8 w 290"/>
                  <a:gd name="T5" fmla="*/ 165 h 165"/>
                  <a:gd name="T6" fmla="*/ 220 w 290"/>
                  <a:gd name="T7" fmla="*/ 41 h 165"/>
                  <a:gd name="T8" fmla="*/ 207 w 290"/>
                  <a:gd name="T9" fmla="*/ 27 h 165"/>
                  <a:gd name="T10" fmla="*/ 289 w 290"/>
                  <a:gd name="T11" fmla="*/ 0 h 165"/>
                  <a:gd name="T12" fmla="*/ 287 w 290"/>
                  <a:gd name="T13" fmla="*/ 3 h 165"/>
                  <a:gd name="T14" fmla="*/ 290 w 290"/>
                  <a:gd name="T15" fmla="*/ 1 h 165"/>
                  <a:gd name="T16" fmla="*/ 289 w 290"/>
                  <a:gd name="T1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165">
                    <a:moveTo>
                      <a:pt x="207" y="27"/>
                    </a:moveTo>
                    <a:cubicBezTo>
                      <a:pt x="0" y="147"/>
                      <a:pt x="0" y="147"/>
                      <a:pt x="0" y="147"/>
                    </a:cubicBezTo>
                    <a:cubicBezTo>
                      <a:pt x="2" y="153"/>
                      <a:pt x="4" y="160"/>
                      <a:pt x="8" y="165"/>
                    </a:cubicBezTo>
                    <a:cubicBezTo>
                      <a:pt x="220" y="41"/>
                      <a:pt x="220" y="41"/>
                      <a:pt x="220" y="41"/>
                    </a:cubicBezTo>
                    <a:cubicBezTo>
                      <a:pt x="214" y="39"/>
                      <a:pt x="210" y="34"/>
                      <a:pt x="207" y="27"/>
                    </a:cubicBezTo>
                    <a:moveTo>
                      <a:pt x="289" y="0"/>
                    </a:moveTo>
                    <a:cubicBezTo>
                      <a:pt x="288" y="1"/>
                      <a:pt x="288" y="2"/>
                      <a:pt x="287" y="3"/>
                    </a:cubicBezTo>
                    <a:cubicBezTo>
                      <a:pt x="290" y="1"/>
                      <a:pt x="290" y="1"/>
                      <a:pt x="290" y="1"/>
                    </a:cubicBezTo>
                    <a:cubicBezTo>
                      <a:pt x="289" y="1"/>
                      <a:pt x="289" y="1"/>
                      <a:pt x="289" y="0"/>
                    </a:cubicBezTo>
                  </a:path>
                </a:pathLst>
              </a:custGeom>
              <a:solidFill>
                <a:srgbClr val="8BC3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6" name="Freeform 534"/>
              <p:cNvSpPr/>
              <p:nvPr/>
            </p:nvSpPr>
            <p:spPr bwMode="auto">
              <a:xfrm>
                <a:off x="4961" y="1226"/>
                <a:ext cx="312" cy="176"/>
              </a:xfrm>
              <a:custGeom>
                <a:avLst/>
                <a:gdLst>
                  <a:gd name="T0" fmla="*/ 282 w 312"/>
                  <a:gd name="T1" fmla="*/ 0 h 176"/>
                  <a:gd name="T2" fmla="*/ 279 w 312"/>
                  <a:gd name="T3" fmla="*/ 2 h 176"/>
                  <a:gd name="T4" fmla="*/ 246 w 312"/>
                  <a:gd name="T5" fmla="*/ 36 h 176"/>
                  <a:gd name="T6" fmla="*/ 223 w 312"/>
                  <a:gd name="T7" fmla="*/ 42 h 176"/>
                  <a:gd name="T8" fmla="*/ 212 w 312"/>
                  <a:gd name="T9" fmla="*/ 40 h 176"/>
                  <a:gd name="T10" fmla="*/ 0 w 312"/>
                  <a:gd name="T11" fmla="*/ 164 h 176"/>
                  <a:gd name="T12" fmla="*/ 23 w 312"/>
                  <a:gd name="T13" fmla="*/ 176 h 176"/>
                  <a:gd name="T14" fmla="*/ 61 w 312"/>
                  <a:gd name="T15" fmla="*/ 161 h 176"/>
                  <a:gd name="T16" fmla="*/ 164 w 312"/>
                  <a:gd name="T17" fmla="*/ 104 h 176"/>
                  <a:gd name="T18" fmla="*/ 173 w 312"/>
                  <a:gd name="T19" fmla="*/ 105 h 176"/>
                  <a:gd name="T20" fmla="*/ 177 w 312"/>
                  <a:gd name="T21" fmla="*/ 105 h 176"/>
                  <a:gd name="T22" fmla="*/ 237 w 312"/>
                  <a:gd name="T23" fmla="*/ 57 h 176"/>
                  <a:gd name="T24" fmla="*/ 282 w 312"/>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2" h="176">
                    <a:moveTo>
                      <a:pt x="282" y="0"/>
                    </a:moveTo>
                    <a:cubicBezTo>
                      <a:pt x="279" y="2"/>
                      <a:pt x="279" y="2"/>
                      <a:pt x="279" y="2"/>
                    </a:cubicBezTo>
                    <a:cubicBezTo>
                      <a:pt x="270" y="16"/>
                      <a:pt x="259" y="28"/>
                      <a:pt x="246" y="36"/>
                    </a:cubicBezTo>
                    <a:cubicBezTo>
                      <a:pt x="238" y="40"/>
                      <a:pt x="230" y="42"/>
                      <a:pt x="223" y="42"/>
                    </a:cubicBezTo>
                    <a:cubicBezTo>
                      <a:pt x="219" y="42"/>
                      <a:pt x="216" y="42"/>
                      <a:pt x="212" y="40"/>
                    </a:cubicBezTo>
                    <a:cubicBezTo>
                      <a:pt x="0" y="164"/>
                      <a:pt x="0" y="164"/>
                      <a:pt x="0" y="164"/>
                    </a:cubicBezTo>
                    <a:cubicBezTo>
                      <a:pt x="5" y="171"/>
                      <a:pt x="12" y="176"/>
                      <a:pt x="23" y="176"/>
                    </a:cubicBezTo>
                    <a:cubicBezTo>
                      <a:pt x="33" y="176"/>
                      <a:pt x="45" y="172"/>
                      <a:pt x="61" y="161"/>
                    </a:cubicBezTo>
                    <a:cubicBezTo>
                      <a:pt x="125" y="119"/>
                      <a:pt x="141" y="104"/>
                      <a:pt x="164" y="104"/>
                    </a:cubicBezTo>
                    <a:cubicBezTo>
                      <a:pt x="167" y="104"/>
                      <a:pt x="170" y="105"/>
                      <a:pt x="173" y="105"/>
                    </a:cubicBezTo>
                    <a:cubicBezTo>
                      <a:pt x="174" y="105"/>
                      <a:pt x="175" y="105"/>
                      <a:pt x="177" y="105"/>
                    </a:cubicBezTo>
                    <a:cubicBezTo>
                      <a:pt x="203" y="105"/>
                      <a:pt x="226" y="65"/>
                      <a:pt x="237" y="57"/>
                    </a:cubicBezTo>
                    <a:cubicBezTo>
                      <a:pt x="248" y="49"/>
                      <a:pt x="312" y="22"/>
                      <a:pt x="282" y="0"/>
                    </a:cubicBezTo>
                  </a:path>
                </a:pathLst>
              </a:custGeom>
              <a:solidFill>
                <a:srgbClr val="C0C1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7" name="Freeform 535"/>
              <p:cNvSpPr/>
              <p:nvPr/>
            </p:nvSpPr>
            <p:spPr bwMode="auto">
              <a:xfrm>
                <a:off x="5165" y="1219"/>
                <a:ext cx="53" cy="28"/>
              </a:xfrm>
              <a:custGeom>
                <a:avLst/>
                <a:gdLst>
                  <a:gd name="T0" fmla="*/ 52 w 53"/>
                  <a:gd name="T1" fmla="*/ 0 h 28"/>
                  <a:gd name="T2" fmla="*/ 0 w 53"/>
                  <a:gd name="T3" fmla="*/ 9 h 28"/>
                  <a:gd name="T4" fmla="*/ 4 w 53"/>
                  <a:gd name="T5" fmla="*/ 28 h 28"/>
                  <a:gd name="T6" fmla="*/ 53 w 53"/>
                  <a:gd name="T7" fmla="*/ 0 h 28"/>
                  <a:gd name="T8" fmla="*/ 52 w 53"/>
                  <a:gd name="T9" fmla="*/ 0 h 28"/>
                </a:gdLst>
                <a:ahLst/>
                <a:cxnLst>
                  <a:cxn ang="0">
                    <a:pos x="T0" y="T1"/>
                  </a:cxn>
                  <a:cxn ang="0">
                    <a:pos x="T2" y="T3"/>
                  </a:cxn>
                  <a:cxn ang="0">
                    <a:pos x="T4" y="T5"/>
                  </a:cxn>
                  <a:cxn ang="0">
                    <a:pos x="T6" y="T7"/>
                  </a:cxn>
                  <a:cxn ang="0">
                    <a:pos x="T8" y="T9"/>
                  </a:cxn>
                </a:cxnLst>
                <a:rect l="0" t="0" r="r" b="b"/>
                <a:pathLst>
                  <a:path w="53" h="28">
                    <a:moveTo>
                      <a:pt x="52" y="0"/>
                    </a:moveTo>
                    <a:cubicBezTo>
                      <a:pt x="38" y="0"/>
                      <a:pt x="20" y="3"/>
                      <a:pt x="0" y="9"/>
                    </a:cubicBezTo>
                    <a:cubicBezTo>
                      <a:pt x="0" y="17"/>
                      <a:pt x="1" y="23"/>
                      <a:pt x="4" y="28"/>
                    </a:cubicBezTo>
                    <a:cubicBezTo>
                      <a:pt x="53" y="0"/>
                      <a:pt x="53" y="0"/>
                      <a:pt x="53" y="0"/>
                    </a:cubicBezTo>
                    <a:cubicBezTo>
                      <a:pt x="52" y="0"/>
                      <a:pt x="52" y="0"/>
                      <a:pt x="52" y="0"/>
                    </a:cubicBezTo>
                  </a:path>
                </a:pathLst>
              </a:custGeom>
              <a:solidFill>
                <a:srgbClr val="1B9D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8" name="Freeform 536"/>
              <p:cNvSpPr/>
              <p:nvPr/>
            </p:nvSpPr>
            <p:spPr bwMode="auto">
              <a:xfrm>
                <a:off x="5169" y="1219"/>
                <a:ext cx="67" cy="39"/>
              </a:xfrm>
              <a:custGeom>
                <a:avLst/>
                <a:gdLst>
                  <a:gd name="T0" fmla="*/ 49 w 67"/>
                  <a:gd name="T1" fmla="*/ 0 h 39"/>
                  <a:gd name="T2" fmla="*/ 0 w 67"/>
                  <a:gd name="T3" fmla="*/ 28 h 39"/>
                  <a:gd name="T4" fmla="*/ 19 w 67"/>
                  <a:gd name="T5" fmla="*/ 39 h 39"/>
                  <a:gd name="T6" fmla="*/ 20 w 67"/>
                  <a:gd name="T7" fmla="*/ 39 h 39"/>
                  <a:gd name="T8" fmla="*/ 56 w 67"/>
                  <a:gd name="T9" fmla="*/ 18 h 39"/>
                  <a:gd name="T10" fmla="*/ 67 w 67"/>
                  <a:gd name="T11" fmla="*/ 3 h 39"/>
                  <a:gd name="T12" fmla="*/ 67 w 67"/>
                  <a:gd name="T13" fmla="*/ 3 h 39"/>
                  <a:gd name="T14" fmla="*/ 49 w 67"/>
                  <a:gd name="T15" fmla="*/ 0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39">
                    <a:moveTo>
                      <a:pt x="49" y="0"/>
                    </a:moveTo>
                    <a:cubicBezTo>
                      <a:pt x="0" y="28"/>
                      <a:pt x="0" y="28"/>
                      <a:pt x="0" y="28"/>
                    </a:cubicBezTo>
                    <a:cubicBezTo>
                      <a:pt x="4" y="35"/>
                      <a:pt x="11" y="39"/>
                      <a:pt x="19" y="39"/>
                    </a:cubicBezTo>
                    <a:cubicBezTo>
                      <a:pt x="19" y="39"/>
                      <a:pt x="19" y="39"/>
                      <a:pt x="20" y="39"/>
                    </a:cubicBezTo>
                    <a:cubicBezTo>
                      <a:pt x="56" y="18"/>
                      <a:pt x="56" y="18"/>
                      <a:pt x="56" y="18"/>
                    </a:cubicBezTo>
                    <a:cubicBezTo>
                      <a:pt x="60" y="13"/>
                      <a:pt x="63" y="8"/>
                      <a:pt x="67" y="3"/>
                    </a:cubicBezTo>
                    <a:cubicBezTo>
                      <a:pt x="67" y="3"/>
                      <a:pt x="67" y="3"/>
                      <a:pt x="67" y="3"/>
                    </a:cubicBezTo>
                    <a:cubicBezTo>
                      <a:pt x="62" y="1"/>
                      <a:pt x="56" y="0"/>
                      <a:pt x="49" y="0"/>
                    </a:cubicBezTo>
                  </a:path>
                </a:pathLst>
              </a:custGeom>
              <a:solidFill>
                <a:srgbClr val="8BC3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9" name="Freeform 537"/>
              <p:cNvSpPr/>
              <p:nvPr/>
            </p:nvSpPr>
            <p:spPr bwMode="auto">
              <a:xfrm>
                <a:off x="5189" y="1237"/>
                <a:ext cx="36" cy="21"/>
              </a:xfrm>
              <a:custGeom>
                <a:avLst/>
                <a:gdLst>
                  <a:gd name="T0" fmla="*/ 36 w 36"/>
                  <a:gd name="T1" fmla="*/ 0 h 21"/>
                  <a:gd name="T2" fmla="*/ 0 w 36"/>
                  <a:gd name="T3" fmla="*/ 21 h 21"/>
                  <a:gd name="T4" fmla="*/ 18 w 36"/>
                  <a:gd name="T5" fmla="*/ 15 h 21"/>
                  <a:gd name="T6" fmla="*/ 36 w 36"/>
                  <a:gd name="T7" fmla="*/ 0 h 21"/>
                </a:gdLst>
                <a:ahLst/>
                <a:cxnLst>
                  <a:cxn ang="0">
                    <a:pos x="T0" y="T1"/>
                  </a:cxn>
                  <a:cxn ang="0">
                    <a:pos x="T2" y="T3"/>
                  </a:cxn>
                  <a:cxn ang="0">
                    <a:pos x="T4" y="T5"/>
                  </a:cxn>
                  <a:cxn ang="0">
                    <a:pos x="T6" y="T7"/>
                  </a:cxn>
                </a:cxnLst>
                <a:rect l="0" t="0" r="r" b="b"/>
                <a:pathLst>
                  <a:path w="36" h="21">
                    <a:moveTo>
                      <a:pt x="36" y="0"/>
                    </a:moveTo>
                    <a:cubicBezTo>
                      <a:pt x="0" y="21"/>
                      <a:pt x="0" y="21"/>
                      <a:pt x="0" y="21"/>
                    </a:cubicBezTo>
                    <a:cubicBezTo>
                      <a:pt x="5" y="20"/>
                      <a:pt x="11" y="19"/>
                      <a:pt x="18" y="15"/>
                    </a:cubicBezTo>
                    <a:cubicBezTo>
                      <a:pt x="24" y="11"/>
                      <a:pt x="30" y="6"/>
                      <a:pt x="36" y="0"/>
                    </a:cubicBezTo>
                  </a:path>
                </a:pathLst>
              </a:custGeom>
              <a:solidFill>
                <a:srgbClr val="C0C1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0" name="Freeform 538"/>
              <p:cNvSpPr>
                <a:spLocks noEditPoints="1"/>
              </p:cNvSpPr>
              <p:nvPr/>
            </p:nvSpPr>
            <p:spPr bwMode="auto">
              <a:xfrm>
                <a:off x="5186" y="1256"/>
                <a:ext cx="20" cy="6"/>
              </a:xfrm>
              <a:custGeom>
                <a:avLst/>
                <a:gdLst>
                  <a:gd name="T0" fmla="*/ 0 w 20"/>
                  <a:gd name="T1" fmla="*/ 6 h 6"/>
                  <a:gd name="T2" fmla="*/ 0 w 20"/>
                  <a:gd name="T3" fmla="*/ 6 h 6"/>
                  <a:gd name="T4" fmla="*/ 0 w 20"/>
                  <a:gd name="T5" fmla="*/ 6 h 6"/>
                  <a:gd name="T6" fmla="*/ 0 w 20"/>
                  <a:gd name="T7" fmla="*/ 6 h 6"/>
                  <a:gd name="T8" fmla="*/ 20 w 20"/>
                  <a:gd name="T9" fmla="*/ 0 h 6"/>
                  <a:gd name="T10" fmla="*/ 1 w 20"/>
                  <a:gd name="T11" fmla="*/ 6 h 6"/>
                  <a:gd name="T12" fmla="*/ 20 w 2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0" h="6">
                    <a:moveTo>
                      <a:pt x="0" y="6"/>
                    </a:moveTo>
                    <a:cubicBezTo>
                      <a:pt x="0" y="6"/>
                      <a:pt x="0" y="6"/>
                      <a:pt x="0" y="6"/>
                    </a:cubicBezTo>
                    <a:cubicBezTo>
                      <a:pt x="0" y="6"/>
                      <a:pt x="0" y="6"/>
                      <a:pt x="0" y="6"/>
                    </a:cubicBezTo>
                    <a:cubicBezTo>
                      <a:pt x="0" y="6"/>
                      <a:pt x="0" y="6"/>
                      <a:pt x="0" y="6"/>
                    </a:cubicBezTo>
                    <a:moveTo>
                      <a:pt x="20" y="0"/>
                    </a:moveTo>
                    <a:cubicBezTo>
                      <a:pt x="13" y="4"/>
                      <a:pt x="6" y="6"/>
                      <a:pt x="1" y="6"/>
                    </a:cubicBezTo>
                    <a:cubicBezTo>
                      <a:pt x="6" y="6"/>
                      <a:pt x="13" y="4"/>
                      <a:pt x="20" y="0"/>
                    </a:cubicBezTo>
                  </a:path>
                </a:pathLst>
              </a:custGeom>
              <a:solidFill>
                <a:srgbClr val="C0C1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1" name="Freeform 539"/>
              <p:cNvSpPr/>
              <p:nvPr/>
            </p:nvSpPr>
            <p:spPr bwMode="auto">
              <a:xfrm>
                <a:off x="5098" y="1240"/>
                <a:ext cx="5" cy="6"/>
              </a:xfrm>
              <a:custGeom>
                <a:avLst/>
                <a:gdLst>
                  <a:gd name="T0" fmla="*/ 3 w 5"/>
                  <a:gd name="T1" fmla="*/ 6 h 6"/>
                  <a:gd name="T2" fmla="*/ 5 w 5"/>
                  <a:gd name="T3" fmla="*/ 5 h 6"/>
                  <a:gd name="T4" fmla="*/ 3 w 5"/>
                  <a:gd name="T5" fmla="*/ 0 h 6"/>
                  <a:gd name="T6" fmla="*/ 0 w 5"/>
                  <a:gd name="T7" fmla="*/ 1 h 6"/>
                  <a:gd name="T8" fmla="*/ 3 w 5"/>
                  <a:gd name="T9" fmla="*/ 6 h 6"/>
                </a:gdLst>
                <a:ahLst/>
                <a:cxnLst>
                  <a:cxn ang="0">
                    <a:pos x="T0" y="T1"/>
                  </a:cxn>
                  <a:cxn ang="0">
                    <a:pos x="T2" y="T3"/>
                  </a:cxn>
                  <a:cxn ang="0">
                    <a:pos x="T4" y="T5"/>
                  </a:cxn>
                  <a:cxn ang="0">
                    <a:pos x="T6" y="T7"/>
                  </a:cxn>
                  <a:cxn ang="0">
                    <a:pos x="T8" y="T9"/>
                  </a:cxn>
                </a:cxnLst>
                <a:rect l="0" t="0" r="r" b="b"/>
                <a:pathLst>
                  <a:path w="5" h="6">
                    <a:moveTo>
                      <a:pt x="3" y="6"/>
                    </a:moveTo>
                    <a:cubicBezTo>
                      <a:pt x="5" y="5"/>
                      <a:pt x="5" y="5"/>
                      <a:pt x="5" y="5"/>
                    </a:cubicBezTo>
                    <a:cubicBezTo>
                      <a:pt x="4" y="4"/>
                      <a:pt x="3" y="2"/>
                      <a:pt x="3" y="0"/>
                    </a:cubicBezTo>
                    <a:cubicBezTo>
                      <a:pt x="0" y="1"/>
                      <a:pt x="0" y="1"/>
                      <a:pt x="0" y="1"/>
                    </a:cubicBezTo>
                    <a:cubicBezTo>
                      <a:pt x="0" y="3"/>
                      <a:pt x="2" y="5"/>
                      <a:pt x="3" y="6"/>
                    </a:cubicBez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2" name="Freeform 540"/>
              <p:cNvSpPr/>
              <p:nvPr/>
            </p:nvSpPr>
            <p:spPr bwMode="auto">
              <a:xfrm>
                <a:off x="5098" y="1235"/>
                <a:ext cx="3" cy="6"/>
              </a:xfrm>
              <a:custGeom>
                <a:avLst/>
                <a:gdLst>
                  <a:gd name="T0" fmla="*/ 0 w 3"/>
                  <a:gd name="T1" fmla="*/ 6 h 6"/>
                  <a:gd name="T2" fmla="*/ 3 w 3"/>
                  <a:gd name="T3" fmla="*/ 5 h 6"/>
                  <a:gd name="T4" fmla="*/ 3 w 3"/>
                  <a:gd name="T5" fmla="*/ 0 h 6"/>
                  <a:gd name="T6" fmla="*/ 0 w 3"/>
                  <a:gd name="T7" fmla="*/ 2 h 6"/>
                  <a:gd name="T8" fmla="*/ 0 w 3"/>
                  <a:gd name="T9" fmla="*/ 6 h 6"/>
                </a:gdLst>
                <a:ahLst/>
                <a:cxnLst>
                  <a:cxn ang="0">
                    <a:pos x="T0" y="T1"/>
                  </a:cxn>
                  <a:cxn ang="0">
                    <a:pos x="T2" y="T3"/>
                  </a:cxn>
                  <a:cxn ang="0">
                    <a:pos x="T4" y="T5"/>
                  </a:cxn>
                  <a:cxn ang="0">
                    <a:pos x="T6" y="T7"/>
                  </a:cxn>
                  <a:cxn ang="0">
                    <a:pos x="T8" y="T9"/>
                  </a:cxn>
                </a:cxnLst>
                <a:rect l="0" t="0" r="r" b="b"/>
                <a:pathLst>
                  <a:path w="3" h="6">
                    <a:moveTo>
                      <a:pt x="0" y="6"/>
                    </a:moveTo>
                    <a:lnTo>
                      <a:pt x="3" y="5"/>
                    </a:lnTo>
                    <a:lnTo>
                      <a:pt x="3" y="0"/>
                    </a:lnTo>
                    <a:lnTo>
                      <a:pt x="0" y="2"/>
                    </a:lnTo>
                    <a:lnTo>
                      <a:pt x="0" y="6"/>
                    </a:ln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3" name="Freeform 541"/>
              <p:cNvSpPr/>
              <p:nvPr/>
            </p:nvSpPr>
            <p:spPr bwMode="auto">
              <a:xfrm>
                <a:off x="5088" y="1225"/>
                <a:ext cx="9" cy="5"/>
              </a:xfrm>
              <a:custGeom>
                <a:avLst/>
                <a:gdLst>
                  <a:gd name="T0" fmla="*/ 7 w 9"/>
                  <a:gd name="T1" fmla="*/ 5 h 5"/>
                  <a:gd name="T2" fmla="*/ 9 w 9"/>
                  <a:gd name="T3" fmla="*/ 4 h 5"/>
                  <a:gd name="T4" fmla="*/ 2 w 9"/>
                  <a:gd name="T5" fmla="*/ 0 h 5"/>
                  <a:gd name="T6" fmla="*/ 0 w 9"/>
                  <a:gd name="T7" fmla="*/ 1 h 5"/>
                  <a:gd name="T8" fmla="*/ 7 w 9"/>
                  <a:gd name="T9" fmla="*/ 5 h 5"/>
                </a:gdLst>
                <a:ahLst/>
                <a:cxnLst>
                  <a:cxn ang="0">
                    <a:pos x="T0" y="T1"/>
                  </a:cxn>
                  <a:cxn ang="0">
                    <a:pos x="T2" y="T3"/>
                  </a:cxn>
                  <a:cxn ang="0">
                    <a:pos x="T4" y="T5"/>
                  </a:cxn>
                  <a:cxn ang="0">
                    <a:pos x="T6" y="T7"/>
                  </a:cxn>
                  <a:cxn ang="0">
                    <a:pos x="T8" y="T9"/>
                  </a:cxn>
                </a:cxnLst>
                <a:rect l="0" t="0" r="r" b="b"/>
                <a:pathLst>
                  <a:path w="9" h="5">
                    <a:moveTo>
                      <a:pt x="7" y="5"/>
                    </a:moveTo>
                    <a:lnTo>
                      <a:pt x="9" y="4"/>
                    </a:lnTo>
                    <a:lnTo>
                      <a:pt x="2" y="0"/>
                    </a:lnTo>
                    <a:lnTo>
                      <a:pt x="0" y="1"/>
                    </a:lnTo>
                    <a:lnTo>
                      <a:pt x="7" y="5"/>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4" name="Freeform 542"/>
              <p:cNvSpPr/>
              <p:nvPr/>
            </p:nvSpPr>
            <p:spPr bwMode="auto">
              <a:xfrm>
                <a:off x="5095" y="1229"/>
                <a:ext cx="6" cy="8"/>
              </a:xfrm>
              <a:custGeom>
                <a:avLst/>
                <a:gdLst>
                  <a:gd name="T0" fmla="*/ 3 w 6"/>
                  <a:gd name="T1" fmla="*/ 8 h 8"/>
                  <a:gd name="T2" fmla="*/ 6 w 6"/>
                  <a:gd name="T3" fmla="*/ 6 h 8"/>
                  <a:gd name="T4" fmla="*/ 2 w 6"/>
                  <a:gd name="T5" fmla="*/ 0 h 8"/>
                  <a:gd name="T6" fmla="*/ 0 w 6"/>
                  <a:gd name="T7" fmla="*/ 1 h 8"/>
                  <a:gd name="T8" fmla="*/ 3 w 6"/>
                  <a:gd name="T9" fmla="*/ 8 h 8"/>
                </a:gdLst>
                <a:ahLst/>
                <a:cxnLst>
                  <a:cxn ang="0">
                    <a:pos x="T0" y="T1"/>
                  </a:cxn>
                  <a:cxn ang="0">
                    <a:pos x="T2" y="T3"/>
                  </a:cxn>
                  <a:cxn ang="0">
                    <a:pos x="T4" y="T5"/>
                  </a:cxn>
                  <a:cxn ang="0">
                    <a:pos x="T6" y="T7"/>
                  </a:cxn>
                  <a:cxn ang="0">
                    <a:pos x="T8" y="T9"/>
                  </a:cxn>
                </a:cxnLst>
                <a:rect l="0" t="0" r="r" b="b"/>
                <a:pathLst>
                  <a:path w="6" h="8">
                    <a:moveTo>
                      <a:pt x="3" y="8"/>
                    </a:moveTo>
                    <a:cubicBezTo>
                      <a:pt x="6" y="6"/>
                      <a:pt x="6" y="6"/>
                      <a:pt x="6" y="6"/>
                    </a:cubicBezTo>
                    <a:cubicBezTo>
                      <a:pt x="6" y="4"/>
                      <a:pt x="4" y="1"/>
                      <a:pt x="2" y="0"/>
                    </a:cubicBezTo>
                    <a:cubicBezTo>
                      <a:pt x="0" y="1"/>
                      <a:pt x="0" y="1"/>
                      <a:pt x="0" y="1"/>
                    </a:cubicBezTo>
                    <a:cubicBezTo>
                      <a:pt x="2" y="2"/>
                      <a:pt x="3" y="5"/>
                      <a:pt x="3" y="8"/>
                    </a:cubicBez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5" name="Freeform 543"/>
              <p:cNvSpPr/>
              <p:nvPr/>
            </p:nvSpPr>
            <p:spPr bwMode="auto">
              <a:xfrm>
                <a:off x="5101" y="1245"/>
                <a:ext cx="9" cy="5"/>
              </a:xfrm>
              <a:custGeom>
                <a:avLst/>
                <a:gdLst>
                  <a:gd name="T0" fmla="*/ 7 w 9"/>
                  <a:gd name="T1" fmla="*/ 5 h 5"/>
                  <a:gd name="T2" fmla="*/ 9 w 9"/>
                  <a:gd name="T3" fmla="*/ 4 h 5"/>
                  <a:gd name="T4" fmla="*/ 2 w 9"/>
                  <a:gd name="T5" fmla="*/ 0 h 5"/>
                  <a:gd name="T6" fmla="*/ 0 w 9"/>
                  <a:gd name="T7" fmla="*/ 1 h 5"/>
                  <a:gd name="T8" fmla="*/ 7 w 9"/>
                  <a:gd name="T9" fmla="*/ 5 h 5"/>
                </a:gdLst>
                <a:ahLst/>
                <a:cxnLst>
                  <a:cxn ang="0">
                    <a:pos x="T0" y="T1"/>
                  </a:cxn>
                  <a:cxn ang="0">
                    <a:pos x="T2" y="T3"/>
                  </a:cxn>
                  <a:cxn ang="0">
                    <a:pos x="T4" y="T5"/>
                  </a:cxn>
                  <a:cxn ang="0">
                    <a:pos x="T6" y="T7"/>
                  </a:cxn>
                  <a:cxn ang="0">
                    <a:pos x="T8" y="T9"/>
                  </a:cxn>
                </a:cxnLst>
                <a:rect l="0" t="0" r="r" b="b"/>
                <a:pathLst>
                  <a:path w="9" h="5">
                    <a:moveTo>
                      <a:pt x="7" y="5"/>
                    </a:moveTo>
                    <a:lnTo>
                      <a:pt x="9" y="4"/>
                    </a:lnTo>
                    <a:lnTo>
                      <a:pt x="2" y="0"/>
                    </a:lnTo>
                    <a:lnTo>
                      <a:pt x="0" y="1"/>
                    </a:lnTo>
                    <a:lnTo>
                      <a:pt x="7" y="5"/>
                    </a:ln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6" name="Freeform 544"/>
              <p:cNvSpPr/>
              <p:nvPr/>
            </p:nvSpPr>
            <p:spPr bwMode="auto">
              <a:xfrm>
                <a:off x="5108" y="1249"/>
                <a:ext cx="2" cy="2"/>
              </a:xfrm>
              <a:custGeom>
                <a:avLst/>
                <a:gdLst>
                  <a:gd name="T0" fmla="*/ 0 w 2"/>
                  <a:gd name="T1" fmla="*/ 2 h 2"/>
                  <a:gd name="T2" fmla="*/ 2 w 2"/>
                  <a:gd name="T3" fmla="*/ 1 h 2"/>
                  <a:gd name="T4" fmla="*/ 2 w 2"/>
                  <a:gd name="T5" fmla="*/ 0 h 2"/>
                  <a:gd name="T6" fmla="*/ 0 w 2"/>
                  <a:gd name="T7" fmla="*/ 1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1"/>
                    </a:lnTo>
                    <a:lnTo>
                      <a:pt x="2" y="0"/>
                    </a:lnTo>
                    <a:lnTo>
                      <a:pt x="0" y="1"/>
                    </a:lnTo>
                    <a:lnTo>
                      <a:pt x="0" y="2"/>
                    </a:lnTo>
                    <a:close/>
                  </a:path>
                </a:pathLst>
              </a:custGeom>
              <a:solidFill>
                <a:srgbClr val="1930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7" name="Freeform 545"/>
              <p:cNvSpPr/>
              <p:nvPr/>
            </p:nvSpPr>
            <p:spPr bwMode="auto">
              <a:xfrm>
                <a:off x="5088" y="1226"/>
                <a:ext cx="20" cy="25"/>
              </a:xfrm>
              <a:custGeom>
                <a:avLst/>
                <a:gdLst>
                  <a:gd name="T0" fmla="*/ 0 w 20"/>
                  <a:gd name="T1" fmla="*/ 0 h 25"/>
                  <a:gd name="T2" fmla="*/ 0 w 20"/>
                  <a:gd name="T3" fmla="*/ 1 h 25"/>
                  <a:gd name="T4" fmla="*/ 7 w 20"/>
                  <a:gd name="T5" fmla="*/ 5 h 25"/>
                  <a:gd name="T6" fmla="*/ 9 w 20"/>
                  <a:gd name="T7" fmla="*/ 10 h 25"/>
                  <a:gd name="T8" fmla="*/ 9 w 20"/>
                  <a:gd name="T9" fmla="*/ 15 h 25"/>
                  <a:gd name="T10" fmla="*/ 13 w 20"/>
                  <a:gd name="T11" fmla="*/ 21 h 25"/>
                  <a:gd name="T12" fmla="*/ 20 w 20"/>
                  <a:gd name="T13" fmla="*/ 25 h 25"/>
                  <a:gd name="T14" fmla="*/ 20 w 20"/>
                  <a:gd name="T15" fmla="*/ 24 h 25"/>
                  <a:gd name="T16" fmla="*/ 13 w 20"/>
                  <a:gd name="T17" fmla="*/ 20 h 25"/>
                  <a:gd name="T18" fmla="*/ 10 w 20"/>
                  <a:gd name="T19" fmla="*/ 15 h 25"/>
                  <a:gd name="T20" fmla="*/ 10 w 20"/>
                  <a:gd name="T21" fmla="*/ 11 h 25"/>
                  <a:gd name="T22" fmla="*/ 7 w 20"/>
                  <a:gd name="T23" fmla="*/ 4 h 25"/>
                  <a:gd name="T24" fmla="*/ 0 w 20"/>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5">
                    <a:moveTo>
                      <a:pt x="0" y="0"/>
                    </a:moveTo>
                    <a:cubicBezTo>
                      <a:pt x="0" y="1"/>
                      <a:pt x="0" y="1"/>
                      <a:pt x="0" y="1"/>
                    </a:cubicBezTo>
                    <a:cubicBezTo>
                      <a:pt x="7" y="5"/>
                      <a:pt x="7" y="5"/>
                      <a:pt x="7" y="5"/>
                    </a:cubicBezTo>
                    <a:cubicBezTo>
                      <a:pt x="8" y="6"/>
                      <a:pt x="9" y="8"/>
                      <a:pt x="9" y="10"/>
                    </a:cubicBezTo>
                    <a:cubicBezTo>
                      <a:pt x="9" y="15"/>
                      <a:pt x="9" y="15"/>
                      <a:pt x="9" y="15"/>
                    </a:cubicBezTo>
                    <a:cubicBezTo>
                      <a:pt x="9" y="17"/>
                      <a:pt x="11" y="20"/>
                      <a:pt x="13" y="21"/>
                    </a:cubicBezTo>
                    <a:cubicBezTo>
                      <a:pt x="20" y="25"/>
                      <a:pt x="20" y="25"/>
                      <a:pt x="20" y="25"/>
                    </a:cubicBezTo>
                    <a:cubicBezTo>
                      <a:pt x="20" y="24"/>
                      <a:pt x="20" y="24"/>
                      <a:pt x="20" y="24"/>
                    </a:cubicBezTo>
                    <a:cubicBezTo>
                      <a:pt x="13" y="20"/>
                      <a:pt x="13" y="20"/>
                      <a:pt x="13" y="20"/>
                    </a:cubicBezTo>
                    <a:cubicBezTo>
                      <a:pt x="12" y="19"/>
                      <a:pt x="10" y="17"/>
                      <a:pt x="10" y="15"/>
                    </a:cubicBezTo>
                    <a:cubicBezTo>
                      <a:pt x="10" y="11"/>
                      <a:pt x="10" y="11"/>
                      <a:pt x="10" y="11"/>
                    </a:cubicBezTo>
                    <a:cubicBezTo>
                      <a:pt x="10" y="8"/>
                      <a:pt x="9" y="5"/>
                      <a:pt x="7" y="4"/>
                    </a:cubicBezTo>
                    <a:lnTo>
                      <a:pt x="0" y="0"/>
                    </a:ln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8" name="Freeform 546"/>
              <p:cNvSpPr/>
              <p:nvPr/>
            </p:nvSpPr>
            <p:spPr bwMode="auto">
              <a:xfrm>
                <a:off x="5078" y="1223"/>
                <a:ext cx="2" cy="5"/>
              </a:xfrm>
              <a:custGeom>
                <a:avLst/>
                <a:gdLst>
                  <a:gd name="T0" fmla="*/ 0 w 2"/>
                  <a:gd name="T1" fmla="*/ 0 h 5"/>
                  <a:gd name="T2" fmla="*/ 0 w 2"/>
                  <a:gd name="T3" fmla="*/ 2 h 5"/>
                  <a:gd name="T4" fmla="*/ 2 w 2"/>
                  <a:gd name="T5" fmla="*/ 5 h 5"/>
                  <a:gd name="T6" fmla="*/ 2 w 2"/>
                  <a:gd name="T7" fmla="*/ 2 h 5"/>
                  <a:gd name="T8" fmla="*/ 0 w 2"/>
                  <a:gd name="T9" fmla="*/ 0 h 5"/>
                </a:gdLst>
                <a:ahLst/>
                <a:cxnLst>
                  <a:cxn ang="0">
                    <a:pos x="T0" y="T1"/>
                  </a:cxn>
                  <a:cxn ang="0">
                    <a:pos x="T2" y="T3"/>
                  </a:cxn>
                  <a:cxn ang="0">
                    <a:pos x="T4" y="T5"/>
                  </a:cxn>
                  <a:cxn ang="0">
                    <a:pos x="T6" y="T7"/>
                  </a:cxn>
                  <a:cxn ang="0">
                    <a:pos x="T8" y="T9"/>
                  </a:cxn>
                </a:cxnLst>
                <a:rect l="0" t="0" r="r" b="b"/>
                <a:pathLst>
                  <a:path w="2" h="5">
                    <a:moveTo>
                      <a:pt x="0" y="0"/>
                    </a:moveTo>
                    <a:cubicBezTo>
                      <a:pt x="0" y="2"/>
                      <a:pt x="0" y="2"/>
                      <a:pt x="0" y="2"/>
                    </a:cubicBezTo>
                    <a:cubicBezTo>
                      <a:pt x="0" y="3"/>
                      <a:pt x="0" y="4"/>
                      <a:pt x="2" y="5"/>
                    </a:cubicBezTo>
                    <a:cubicBezTo>
                      <a:pt x="2" y="2"/>
                      <a:pt x="2" y="2"/>
                      <a:pt x="2" y="2"/>
                    </a:cubicBezTo>
                    <a:cubicBezTo>
                      <a:pt x="0" y="2"/>
                      <a:pt x="0" y="1"/>
                      <a:pt x="0" y="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9" name="Freeform 547"/>
              <p:cNvSpPr/>
              <p:nvPr/>
            </p:nvSpPr>
            <p:spPr bwMode="auto">
              <a:xfrm>
                <a:off x="5101" y="1225"/>
                <a:ext cx="0" cy="3"/>
              </a:xfrm>
              <a:custGeom>
                <a:avLst/>
                <a:gdLst>
                  <a:gd name="T0" fmla="*/ 2 h 3"/>
                  <a:gd name="T1" fmla="*/ 0 h 3"/>
                  <a:gd name="T2" fmla="*/ 1 h 3"/>
                  <a:gd name="T3" fmla="*/ 3 h 3"/>
                  <a:gd name="T4" fmla="*/ 2 h 3"/>
                </a:gdLst>
                <a:ahLst/>
                <a:cxnLst>
                  <a:cxn ang="0">
                    <a:pos x="0" y="T0"/>
                  </a:cxn>
                  <a:cxn ang="0">
                    <a:pos x="0" y="T1"/>
                  </a:cxn>
                  <a:cxn ang="0">
                    <a:pos x="0" y="T2"/>
                  </a:cxn>
                  <a:cxn ang="0">
                    <a:pos x="0" y="T3"/>
                  </a:cxn>
                  <a:cxn ang="0">
                    <a:pos x="0" y="T4"/>
                  </a:cxn>
                </a:cxnLst>
                <a:rect l="0" t="0" r="r" b="b"/>
                <a:pathLst>
                  <a:path h="3">
                    <a:moveTo>
                      <a:pt x="0" y="2"/>
                    </a:moveTo>
                    <a:lnTo>
                      <a:pt x="0" y="0"/>
                    </a:lnTo>
                    <a:lnTo>
                      <a:pt x="0" y="1"/>
                    </a:lnTo>
                    <a:lnTo>
                      <a:pt x="0" y="3"/>
                    </a:lnTo>
                    <a:lnTo>
                      <a:pt x="0" y="2"/>
                    </a:lnTo>
                    <a:close/>
                  </a:path>
                </a:pathLst>
              </a:custGeom>
              <a:solidFill>
                <a:srgbClr val="4E4E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0" name="Freeform 548"/>
              <p:cNvSpPr/>
              <p:nvPr/>
            </p:nvSpPr>
            <p:spPr bwMode="auto">
              <a:xfrm>
                <a:off x="5101" y="1225"/>
                <a:ext cx="0" cy="3"/>
              </a:xfrm>
              <a:custGeom>
                <a:avLst/>
                <a:gdLst>
                  <a:gd name="T0" fmla="*/ 1 h 3"/>
                  <a:gd name="T1" fmla="*/ 3 h 3"/>
                  <a:gd name="T2" fmla="*/ 2 h 3"/>
                  <a:gd name="T3" fmla="*/ 0 h 3"/>
                  <a:gd name="T4" fmla="*/ 1 h 3"/>
                </a:gdLst>
                <a:ahLst/>
                <a:cxnLst>
                  <a:cxn ang="0">
                    <a:pos x="0" y="T0"/>
                  </a:cxn>
                  <a:cxn ang="0">
                    <a:pos x="0" y="T1"/>
                  </a:cxn>
                  <a:cxn ang="0">
                    <a:pos x="0" y="T2"/>
                  </a:cxn>
                  <a:cxn ang="0">
                    <a:pos x="0" y="T3"/>
                  </a:cxn>
                  <a:cxn ang="0">
                    <a:pos x="0" y="T4"/>
                  </a:cxn>
                </a:cxnLst>
                <a:rect l="0" t="0" r="r" b="b"/>
                <a:pathLst>
                  <a:path h="3">
                    <a:moveTo>
                      <a:pt x="0" y="1"/>
                    </a:moveTo>
                    <a:lnTo>
                      <a:pt x="0" y="3"/>
                    </a:lnTo>
                    <a:lnTo>
                      <a:pt x="0" y="2"/>
                    </a:lnTo>
                    <a:lnTo>
                      <a:pt x="0" y="0"/>
                    </a:lnTo>
                    <a:lnTo>
                      <a:pt x="0" y="1"/>
                    </a:lnTo>
                    <a:close/>
                  </a:path>
                </a:pathLst>
              </a:custGeom>
              <a:solidFill>
                <a:srgbClr val="4E4E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1" name="Freeform 549"/>
              <p:cNvSpPr/>
              <p:nvPr/>
            </p:nvSpPr>
            <p:spPr bwMode="auto">
              <a:xfrm>
                <a:off x="5080" y="1225"/>
                <a:ext cx="10" cy="8"/>
              </a:xfrm>
              <a:custGeom>
                <a:avLst/>
                <a:gdLst>
                  <a:gd name="T0" fmla="*/ 0 w 10"/>
                  <a:gd name="T1" fmla="*/ 0 h 8"/>
                  <a:gd name="T2" fmla="*/ 0 w 10"/>
                  <a:gd name="T3" fmla="*/ 3 h 8"/>
                  <a:gd name="T4" fmla="*/ 10 w 10"/>
                  <a:gd name="T5" fmla="*/ 8 h 8"/>
                  <a:gd name="T6" fmla="*/ 10 w 10"/>
                  <a:gd name="T7" fmla="*/ 6 h 8"/>
                  <a:gd name="T8" fmla="*/ 0 w 10"/>
                  <a:gd name="T9" fmla="*/ 0 h 8"/>
                </a:gdLst>
                <a:ahLst/>
                <a:cxnLst>
                  <a:cxn ang="0">
                    <a:pos x="T0" y="T1"/>
                  </a:cxn>
                  <a:cxn ang="0">
                    <a:pos x="T2" y="T3"/>
                  </a:cxn>
                  <a:cxn ang="0">
                    <a:pos x="T4" y="T5"/>
                  </a:cxn>
                  <a:cxn ang="0">
                    <a:pos x="T6" y="T7"/>
                  </a:cxn>
                  <a:cxn ang="0">
                    <a:pos x="T8" y="T9"/>
                  </a:cxn>
                </a:cxnLst>
                <a:rect l="0" t="0" r="r" b="b"/>
                <a:pathLst>
                  <a:path w="10" h="8">
                    <a:moveTo>
                      <a:pt x="0" y="0"/>
                    </a:moveTo>
                    <a:lnTo>
                      <a:pt x="0" y="3"/>
                    </a:lnTo>
                    <a:lnTo>
                      <a:pt x="10" y="8"/>
                    </a:lnTo>
                    <a:lnTo>
                      <a:pt x="10" y="6"/>
                    </a:lnTo>
                    <a:lnTo>
                      <a:pt x="0" y="0"/>
                    </a:ln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2" name="Freeform 550"/>
              <p:cNvSpPr/>
              <p:nvPr/>
            </p:nvSpPr>
            <p:spPr bwMode="auto">
              <a:xfrm>
                <a:off x="5091" y="1226"/>
                <a:ext cx="10" cy="7"/>
              </a:xfrm>
              <a:custGeom>
                <a:avLst/>
                <a:gdLst>
                  <a:gd name="T0" fmla="*/ 0 w 10"/>
                  <a:gd name="T1" fmla="*/ 5 h 7"/>
                  <a:gd name="T2" fmla="*/ 0 w 10"/>
                  <a:gd name="T3" fmla="*/ 7 h 7"/>
                  <a:gd name="T4" fmla="*/ 10 w 10"/>
                  <a:gd name="T5" fmla="*/ 2 h 7"/>
                  <a:gd name="T6" fmla="*/ 10 w 10"/>
                  <a:gd name="T7" fmla="*/ 0 h 7"/>
                  <a:gd name="T8" fmla="*/ 0 w 10"/>
                  <a:gd name="T9" fmla="*/ 5 h 7"/>
                </a:gdLst>
                <a:ahLst/>
                <a:cxnLst>
                  <a:cxn ang="0">
                    <a:pos x="T0" y="T1"/>
                  </a:cxn>
                  <a:cxn ang="0">
                    <a:pos x="T2" y="T3"/>
                  </a:cxn>
                  <a:cxn ang="0">
                    <a:pos x="T4" y="T5"/>
                  </a:cxn>
                  <a:cxn ang="0">
                    <a:pos x="T6" y="T7"/>
                  </a:cxn>
                  <a:cxn ang="0">
                    <a:pos x="T8" y="T9"/>
                  </a:cxn>
                </a:cxnLst>
                <a:rect l="0" t="0" r="r" b="b"/>
                <a:pathLst>
                  <a:path w="10" h="7">
                    <a:moveTo>
                      <a:pt x="0" y="5"/>
                    </a:moveTo>
                    <a:lnTo>
                      <a:pt x="0" y="7"/>
                    </a:lnTo>
                    <a:lnTo>
                      <a:pt x="10" y="2"/>
                    </a:lnTo>
                    <a:lnTo>
                      <a:pt x="10" y="0"/>
                    </a:lnTo>
                    <a:lnTo>
                      <a:pt x="0" y="5"/>
                    </a:ln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3" name="Freeform 551"/>
              <p:cNvSpPr/>
              <p:nvPr/>
            </p:nvSpPr>
            <p:spPr bwMode="auto">
              <a:xfrm>
                <a:off x="5090" y="1231"/>
                <a:ext cx="1" cy="3"/>
              </a:xfrm>
              <a:custGeom>
                <a:avLst/>
                <a:gdLst>
                  <a:gd name="T0" fmla="*/ 0 w 1"/>
                  <a:gd name="T1" fmla="*/ 0 h 3"/>
                  <a:gd name="T2" fmla="*/ 0 w 1"/>
                  <a:gd name="T3" fmla="*/ 2 h 3"/>
                  <a:gd name="T4" fmla="*/ 1 w 1"/>
                  <a:gd name="T5" fmla="*/ 2 h 3"/>
                  <a:gd name="T6" fmla="*/ 1 w 1"/>
                  <a:gd name="T7" fmla="*/ 0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0" y="2"/>
                      <a:pt x="0" y="2"/>
                      <a:pt x="0" y="2"/>
                    </a:cubicBezTo>
                    <a:cubicBezTo>
                      <a:pt x="0" y="3"/>
                      <a:pt x="1" y="3"/>
                      <a:pt x="1" y="2"/>
                    </a:cubicBezTo>
                    <a:cubicBezTo>
                      <a:pt x="1" y="0"/>
                      <a:pt x="1" y="0"/>
                      <a:pt x="1" y="0"/>
                    </a:cubicBezTo>
                    <a:cubicBezTo>
                      <a:pt x="1" y="0"/>
                      <a:pt x="0" y="0"/>
                      <a:pt x="0" y="0"/>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4" name="Freeform 552"/>
              <p:cNvSpPr/>
              <p:nvPr/>
            </p:nvSpPr>
            <p:spPr bwMode="auto">
              <a:xfrm>
                <a:off x="5090" y="1231"/>
                <a:ext cx="1" cy="3"/>
              </a:xfrm>
              <a:custGeom>
                <a:avLst/>
                <a:gdLst>
                  <a:gd name="T0" fmla="*/ 0 w 1"/>
                  <a:gd name="T1" fmla="*/ 0 h 3"/>
                  <a:gd name="T2" fmla="*/ 0 w 1"/>
                  <a:gd name="T3" fmla="*/ 2 h 3"/>
                  <a:gd name="T4" fmla="*/ 1 w 1"/>
                  <a:gd name="T5" fmla="*/ 2 h 3"/>
                  <a:gd name="T6" fmla="*/ 1 w 1"/>
                  <a:gd name="T7" fmla="*/ 0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0" y="2"/>
                      <a:pt x="0" y="2"/>
                      <a:pt x="0" y="2"/>
                    </a:cubicBezTo>
                    <a:cubicBezTo>
                      <a:pt x="0" y="3"/>
                      <a:pt x="1" y="3"/>
                      <a:pt x="1" y="2"/>
                    </a:cubicBezTo>
                    <a:cubicBezTo>
                      <a:pt x="1" y="0"/>
                      <a:pt x="1" y="0"/>
                      <a:pt x="1" y="0"/>
                    </a:cubicBezTo>
                    <a:cubicBezTo>
                      <a:pt x="1" y="0"/>
                      <a:pt x="0" y="0"/>
                      <a:pt x="0" y="0"/>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5" name="Freeform 553"/>
              <p:cNvSpPr/>
              <p:nvPr/>
            </p:nvSpPr>
            <p:spPr bwMode="auto">
              <a:xfrm>
                <a:off x="5077" y="1217"/>
                <a:ext cx="24" cy="14"/>
              </a:xfrm>
              <a:custGeom>
                <a:avLst/>
                <a:gdLst>
                  <a:gd name="T0" fmla="*/ 3 w 24"/>
                  <a:gd name="T1" fmla="*/ 3 h 14"/>
                  <a:gd name="T2" fmla="*/ 3 w 24"/>
                  <a:gd name="T3" fmla="*/ 8 h 14"/>
                  <a:gd name="T4" fmla="*/ 13 w 24"/>
                  <a:gd name="T5" fmla="*/ 14 h 14"/>
                  <a:gd name="T6" fmla="*/ 14 w 24"/>
                  <a:gd name="T7" fmla="*/ 14 h 14"/>
                  <a:gd name="T8" fmla="*/ 24 w 24"/>
                  <a:gd name="T9" fmla="*/ 9 h 14"/>
                  <a:gd name="T10" fmla="*/ 24 w 24"/>
                  <a:gd name="T11" fmla="*/ 7 h 14"/>
                  <a:gd name="T12" fmla="*/ 14 w 24"/>
                  <a:gd name="T13" fmla="*/ 2 h 14"/>
                  <a:gd name="T14" fmla="*/ 5 w 24"/>
                  <a:gd name="T15" fmla="*/ 2 h 14"/>
                  <a:gd name="T16" fmla="*/ 3 w 24"/>
                  <a:gd name="T1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3" y="3"/>
                    </a:moveTo>
                    <a:cubicBezTo>
                      <a:pt x="0" y="5"/>
                      <a:pt x="0" y="7"/>
                      <a:pt x="3" y="8"/>
                    </a:cubicBezTo>
                    <a:cubicBezTo>
                      <a:pt x="13" y="14"/>
                      <a:pt x="13" y="14"/>
                      <a:pt x="13" y="14"/>
                    </a:cubicBezTo>
                    <a:cubicBezTo>
                      <a:pt x="13" y="14"/>
                      <a:pt x="14" y="14"/>
                      <a:pt x="14" y="14"/>
                    </a:cubicBezTo>
                    <a:cubicBezTo>
                      <a:pt x="24" y="9"/>
                      <a:pt x="24" y="9"/>
                      <a:pt x="24" y="9"/>
                    </a:cubicBezTo>
                    <a:cubicBezTo>
                      <a:pt x="24" y="8"/>
                      <a:pt x="24" y="8"/>
                      <a:pt x="24" y="7"/>
                    </a:cubicBezTo>
                    <a:cubicBezTo>
                      <a:pt x="14" y="2"/>
                      <a:pt x="14" y="2"/>
                      <a:pt x="14" y="2"/>
                    </a:cubicBezTo>
                    <a:cubicBezTo>
                      <a:pt x="12" y="0"/>
                      <a:pt x="8" y="0"/>
                      <a:pt x="5" y="2"/>
                    </a:cubicBezTo>
                    <a:lnTo>
                      <a:pt x="3" y="3"/>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6" name="Freeform 554"/>
              <p:cNvSpPr/>
              <p:nvPr/>
            </p:nvSpPr>
            <p:spPr bwMode="auto">
              <a:xfrm>
                <a:off x="5043" y="1198"/>
                <a:ext cx="52" cy="42"/>
              </a:xfrm>
              <a:custGeom>
                <a:avLst/>
                <a:gdLst>
                  <a:gd name="T0" fmla="*/ 26 w 52"/>
                  <a:gd name="T1" fmla="*/ 6 h 42"/>
                  <a:gd name="T2" fmla="*/ 24 w 52"/>
                  <a:gd name="T3" fmla="*/ 11 h 42"/>
                  <a:gd name="T4" fmla="*/ 10 w 52"/>
                  <a:gd name="T5" fmla="*/ 22 h 42"/>
                  <a:gd name="T6" fmla="*/ 1 w 52"/>
                  <a:gd name="T7" fmla="*/ 30 h 42"/>
                  <a:gd name="T8" fmla="*/ 0 w 52"/>
                  <a:gd name="T9" fmla="*/ 35 h 42"/>
                  <a:gd name="T10" fmla="*/ 1 w 52"/>
                  <a:gd name="T11" fmla="*/ 39 h 42"/>
                  <a:gd name="T12" fmla="*/ 9 w 52"/>
                  <a:gd name="T13" fmla="*/ 42 h 42"/>
                  <a:gd name="T14" fmla="*/ 25 w 52"/>
                  <a:gd name="T15" fmla="*/ 36 h 42"/>
                  <a:gd name="T16" fmla="*/ 52 w 52"/>
                  <a:gd name="T17" fmla="*/ 20 h 42"/>
                  <a:gd name="T18" fmla="*/ 52 w 52"/>
                  <a:gd name="T19" fmla="*/ 16 h 42"/>
                  <a:gd name="T20" fmla="*/ 47 w 52"/>
                  <a:gd name="T21" fmla="*/ 0 h 42"/>
                  <a:gd name="T22" fmla="*/ 26 w 52"/>
                  <a:gd name="T23"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26" y="6"/>
                    </a:moveTo>
                    <a:cubicBezTo>
                      <a:pt x="24" y="11"/>
                      <a:pt x="24" y="11"/>
                      <a:pt x="24" y="11"/>
                    </a:cubicBezTo>
                    <a:cubicBezTo>
                      <a:pt x="10" y="22"/>
                      <a:pt x="10" y="22"/>
                      <a:pt x="10" y="22"/>
                    </a:cubicBezTo>
                    <a:cubicBezTo>
                      <a:pt x="10" y="22"/>
                      <a:pt x="4" y="27"/>
                      <a:pt x="1" y="30"/>
                    </a:cubicBezTo>
                    <a:cubicBezTo>
                      <a:pt x="0" y="31"/>
                      <a:pt x="0" y="34"/>
                      <a:pt x="0" y="35"/>
                    </a:cubicBezTo>
                    <a:cubicBezTo>
                      <a:pt x="0" y="36"/>
                      <a:pt x="1" y="39"/>
                      <a:pt x="1" y="39"/>
                    </a:cubicBezTo>
                    <a:cubicBezTo>
                      <a:pt x="3" y="41"/>
                      <a:pt x="6" y="41"/>
                      <a:pt x="9" y="42"/>
                    </a:cubicBezTo>
                    <a:cubicBezTo>
                      <a:pt x="17" y="42"/>
                      <a:pt x="25" y="36"/>
                      <a:pt x="25" y="36"/>
                    </a:cubicBezTo>
                    <a:cubicBezTo>
                      <a:pt x="26" y="35"/>
                      <a:pt x="52" y="20"/>
                      <a:pt x="52" y="20"/>
                    </a:cubicBezTo>
                    <a:cubicBezTo>
                      <a:pt x="52" y="20"/>
                      <a:pt x="52" y="18"/>
                      <a:pt x="52" y="16"/>
                    </a:cubicBezTo>
                    <a:cubicBezTo>
                      <a:pt x="51" y="6"/>
                      <a:pt x="47" y="0"/>
                      <a:pt x="47" y="0"/>
                    </a:cubicBezTo>
                    <a:lnTo>
                      <a:pt x="26" y="6"/>
                    </a:lnTo>
                    <a:close/>
                  </a:path>
                </a:pathLst>
              </a:custGeom>
              <a:solidFill>
                <a:srgbClr val="269F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7" name="Freeform 555"/>
              <p:cNvSpPr/>
              <p:nvPr/>
            </p:nvSpPr>
            <p:spPr bwMode="auto">
              <a:xfrm>
                <a:off x="5056" y="1216"/>
                <a:ext cx="13" cy="7"/>
              </a:xfrm>
              <a:custGeom>
                <a:avLst/>
                <a:gdLst>
                  <a:gd name="T0" fmla="*/ 13 w 13"/>
                  <a:gd name="T1" fmla="*/ 7 h 7"/>
                  <a:gd name="T2" fmla="*/ 13 w 13"/>
                  <a:gd name="T3" fmla="*/ 7 h 7"/>
                  <a:gd name="T4" fmla="*/ 13 w 13"/>
                  <a:gd name="T5" fmla="*/ 6 h 7"/>
                  <a:gd name="T6" fmla="*/ 6 w 13"/>
                  <a:gd name="T7" fmla="*/ 1 h 7"/>
                  <a:gd name="T8" fmla="*/ 0 w 13"/>
                  <a:gd name="T9" fmla="*/ 1 h 7"/>
                  <a:gd name="T10" fmla="*/ 0 w 13"/>
                  <a:gd name="T11" fmla="*/ 1 h 7"/>
                  <a:gd name="T12" fmla="*/ 0 w 13"/>
                  <a:gd name="T13" fmla="*/ 2 h 7"/>
                  <a:gd name="T14" fmla="*/ 6 w 13"/>
                  <a:gd name="T15" fmla="*/ 2 h 7"/>
                  <a:gd name="T16" fmla="*/ 13 w 13"/>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
                    <a:moveTo>
                      <a:pt x="13" y="7"/>
                    </a:moveTo>
                    <a:cubicBezTo>
                      <a:pt x="13" y="7"/>
                      <a:pt x="13" y="7"/>
                      <a:pt x="13" y="7"/>
                    </a:cubicBezTo>
                    <a:cubicBezTo>
                      <a:pt x="13" y="6"/>
                      <a:pt x="13" y="6"/>
                      <a:pt x="13" y="6"/>
                    </a:cubicBezTo>
                    <a:cubicBezTo>
                      <a:pt x="13" y="5"/>
                      <a:pt x="9" y="2"/>
                      <a:pt x="6" y="1"/>
                    </a:cubicBezTo>
                    <a:cubicBezTo>
                      <a:pt x="3" y="0"/>
                      <a:pt x="1" y="0"/>
                      <a:pt x="0" y="1"/>
                    </a:cubicBezTo>
                    <a:cubicBezTo>
                      <a:pt x="0" y="1"/>
                      <a:pt x="0" y="1"/>
                      <a:pt x="0" y="1"/>
                    </a:cubicBezTo>
                    <a:cubicBezTo>
                      <a:pt x="0" y="2"/>
                      <a:pt x="0" y="2"/>
                      <a:pt x="0" y="2"/>
                    </a:cubicBezTo>
                    <a:cubicBezTo>
                      <a:pt x="1" y="1"/>
                      <a:pt x="3" y="1"/>
                      <a:pt x="6" y="2"/>
                    </a:cubicBezTo>
                    <a:cubicBezTo>
                      <a:pt x="8" y="3"/>
                      <a:pt x="11" y="6"/>
                      <a:pt x="13" y="7"/>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8" name="Freeform 556"/>
              <p:cNvSpPr/>
              <p:nvPr/>
            </p:nvSpPr>
            <p:spPr bwMode="auto">
              <a:xfrm>
                <a:off x="5053" y="1218"/>
                <a:ext cx="14" cy="7"/>
              </a:xfrm>
              <a:custGeom>
                <a:avLst/>
                <a:gdLst>
                  <a:gd name="T0" fmla="*/ 13 w 14"/>
                  <a:gd name="T1" fmla="*/ 7 h 7"/>
                  <a:gd name="T2" fmla="*/ 13 w 14"/>
                  <a:gd name="T3" fmla="*/ 7 h 7"/>
                  <a:gd name="T4" fmla="*/ 14 w 14"/>
                  <a:gd name="T5" fmla="*/ 6 h 7"/>
                  <a:gd name="T6" fmla="*/ 6 w 14"/>
                  <a:gd name="T7" fmla="*/ 1 h 7"/>
                  <a:gd name="T8" fmla="*/ 0 w 14"/>
                  <a:gd name="T9" fmla="*/ 1 h 7"/>
                  <a:gd name="T10" fmla="*/ 0 w 14"/>
                  <a:gd name="T11" fmla="*/ 2 h 7"/>
                  <a:gd name="T12" fmla="*/ 0 w 14"/>
                  <a:gd name="T13" fmla="*/ 2 h 7"/>
                  <a:gd name="T14" fmla="*/ 6 w 14"/>
                  <a:gd name="T15" fmla="*/ 2 h 7"/>
                  <a:gd name="T16" fmla="*/ 13 w 1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7">
                    <a:moveTo>
                      <a:pt x="13" y="7"/>
                    </a:moveTo>
                    <a:cubicBezTo>
                      <a:pt x="13" y="7"/>
                      <a:pt x="13" y="7"/>
                      <a:pt x="13" y="7"/>
                    </a:cubicBezTo>
                    <a:cubicBezTo>
                      <a:pt x="14" y="6"/>
                      <a:pt x="14" y="6"/>
                      <a:pt x="14" y="6"/>
                    </a:cubicBezTo>
                    <a:cubicBezTo>
                      <a:pt x="13" y="5"/>
                      <a:pt x="9" y="3"/>
                      <a:pt x="6" y="1"/>
                    </a:cubicBezTo>
                    <a:cubicBezTo>
                      <a:pt x="3" y="0"/>
                      <a:pt x="1" y="1"/>
                      <a:pt x="0" y="1"/>
                    </a:cubicBezTo>
                    <a:cubicBezTo>
                      <a:pt x="0" y="2"/>
                      <a:pt x="0" y="2"/>
                      <a:pt x="0" y="2"/>
                    </a:cubicBezTo>
                    <a:cubicBezTo>
                      <a:pt x="0" y="2"/>
                      <a:pt x="0" y="2"/>
                      <a:pt x="0" y="2"/>
                    </a:cubicBezTo>
                    <a:cubicBezTo>
                      <a:pt x="1" y="2"/>
                      <a:pt x="3" y="1"/>
                      <a:pt x="6" y="2"/>
                    </a:cubicBezTo>
                    <a:cubicBezTo>
                      <a:pt x="9" y="3"/>
                      <a:pt x="12" y="6"/>
                      <a:pt x="13" y="7"/>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9" name="Freeform 557"/>
              <p:cNvSpPr/>
              <p:nvPr/>
            </p:nvSpPr>
            <p:spPr bwMode="auto">
              <a:xfrm>
                <a:off x="5050" y="1221"/>
                <a:ext cx="14" cy="6"/>
              </a:xfrm>
              <a:custGeom>
                <a:avLst/>
                <a:gdLst>
                  <a:gd name="T0" fmla="*/ 13 w 14"/>
                  <a:gd name="T1" fmla="*/ 6 h 6"/>
                  <a:gd name="T2" fmla="*/ 14 w 14"/>
                  <a:gd name="T3" fmla="*/ 6 h 6"/>
                  <a:gd name="T4" fmla="*/ 14 w 14"/>
                  <a:gd name="T5" fmla="*/ 5 h 6"/>
                  <a:gd name="T6" fmla="*/ 6 w 14"/>
                  <a:gd name="T7" fmla="*/ 1 h 6"/>
                  <a:gd name="T8" fmla="*/ 0 w 14"/>
                  <a:gd name="T9" fmla="*/ 1 h 6"/>
                  <a:gd name="T10" fmla="*/ 0 w 14"/>
                  <a:gd name="T11" fmla="*/ 2 h 6"/>
                  <a:gd name="T12" fmla="*/ 1 w 14"/>
                  <a:gd name="T13" fmla="*/ 2 h 6"/>
                  <a:gd name="T14" fmla="*/ 6 w 14"/>
                  <a:gd name="T15" fmla="*/ 2 h 6"/>
                  <a:gd name="T16" fmla="*/ 13 w 14"/>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
                    <a:moveTo>
                      <a:pt x="13" y="6"/>
                    </a:moveTo>
                    <a:cubicBezTo>
                      <a:pt x="14" y="6"/>
                      <a:pt x="14" y="6"/>
                      <a:pt x="14" y="6"/>
                    </a:cubicBezTo>
                    <a:cubicBezTo>
                      <a:pt x="14" y="5"/>
                      <a:pt x="14" y="5"/>
                      <a:pt x="14" y="5"/>
                    </a:cubicBezTo>
                    <a:cubicBezTo>
                      <a:pt x="13" y="4"/>
                      <a:pt x="10" y="2"/>
                      <a:pt x="6" y="1"/>
                    </a:cubicBezTo>
                    <a:cubicBezTo>
                      <a:pt x="4" y="0"/>
                      <a:pt x="1" y="0"/>
                      <a:pt x="0" y="1"/>
                    </a:cubicBezTo>
                    <a:cubicBezTo>
                      <a:pt x="0" y="2"/>
                      <a:pt x="0" y="2"/>
                      <a:pt x="0" y="2"/>
                    </a:cubicBezTo>
                    <a:cubicBezTo>
                      <a:pt x="1" y="2"/>
                      <a:pt x="1" y="2"/>
                      <a:pt x="1" y="2"/>
                    </a:cubicBezTo>
                    <a:cubicBezTo>
                      <a:pt x="2" y="1"/>
                      <a:pt x="4" y="1"/>
                      <a:pt x="6" y="2"/>
                    </a:cubicBezTo>
                    <a:cubicBezTo>
                      <a:pt x="9" y="2"/>
                      <a:pt x="12" y="5"/>
                      <a:pt x="13" y="6"/>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0" name="Freeform 558"/>
              <p:cNvSpPr/>
              <p:nvPr/>
            </p:nvSpPr>
            <p:spPr bwMode="auto">
              <a:xfrm>
                <a:off x="5043" y="1226"/>
                <a:ext cx="21" cy="13"/>
              </a:xfrm>
              <a:custGeom>
                <a:avLst/>
                <a:gdLst>
                  <a:gd name="T0" fmla="*/ 1 w 21"/>
                  <a:gd name="T1" fmla="*/ 2 h 13"/>
                  <a:gd name="T2" fmla="*/ 3 w 21"/>
                  <a:gd name="T3" fmla="*/ 1 h 13"/>
                  <a:gd name="T4" fmla="*/ 11 w 21"/>
                  <a:gd name="T5" fmla="*/ 2 h 13"/>
                  <a:gd name="T6" fmla="*/ 21 w 21"/>
                  <a:gd name="T7" fmla="*/ 9 h 13"/>
                  <a:gd name="T8" fmla="*/ 6 w 21"/>
                  <a:gd name="T9" fmla="*/ 13 h 13"/>
                  <a:gd name="T10" fmla="*/ 5 w 21"/>
                  <a:gd name="T11" fmla="*/ 13 h 13"/>
                  <a:gd name="T12" fmla="*/ 1 w 21"/>
                  <a:gd name="T13" fmla="*/ 11 h 13"/>
                  <a:gd name="T14" fmla="*/ 0 w 21"/>
                  <a:gd name="T15" fmla="*/ 7 h 13"/>
                  <a:gd name="T16" fmla="*/ 1 w 21"/>
                  <a:gd name="T1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3">
                    <a:moveTo>
                      <a:pt x="1" y="2"/>
                    </a:moveTo>
                    <a:cubicBezTo>
                      <a:pt x="2" y="2"/>
                      <a:pt x="2" y="1"/>
                      <a:pt x="3" y="1"/>
                    </a:cubicBezTo>
                    <a:cubicBezTo>
                      <a:pt x="4" y="0"/>
                      <a:pt x="6" y="0"/>
                      <a:pt x="11" y="2"/>
                    </a:cubicBezTo>
                    <a:cubicBezTo>
                      <a:pt x="17" y="4"/>
                      <a:pt x="21" y="9"/>
                      <a:pt x="21" y="9"/>
                    </a:cubicBezTo>
                    <a:cubicBezTo>
                      <a:pt x="21" y="9"/>
                      <a:pt x="17" y="12"/>
                      <a:pt x="6" y="13"/>
                    </a:cubicBezTo>
                    <a:cubicBezTo>
                      <a:pt x="5" y="13"/>
                      <a:pt x="5" y="13"/>
                      <a:pt x="5" y="13"/>
                    </a:cubicBezTo>
                    <a:cubicBezTo>
                      <a:pt x="4" y="13"/>
                      <a:pt x="2" y="12"/>
                      <a:pt x="1" y="11"/>
                    </a:cubicBezTo>
                    <a:cubicBezTo>
                      <a:pt x="1" y="11"/>
                      <a:pt x="0" y="8"/>
                      <a:pt x="0" y="7"/>
                    </a:cubicBezTo>
                    <a:cubicBezTo>
                      <a:pt x="0" y="6"/>
                      <a:pt x="0" y="3"/>
                      <a:pt x="1" y="2"/>
                    </a:cubicBezTo>
                    <a:close/>
                  </a:path>
                </a:pathLst>
              </a:custGeom>
              <a:solidFill>
                <a:srgbClr val="254B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1" name="Freeform 559"/>
              <p:cNvSpPr/>
              <p:nvPr/>
            </p:nvSpPr>
            <p:spPr bwMode="auto">
              <a:xfrm>
                <a:off x="5043" y="1215"/>
                <a:ext cx="52" cy="27"/>
              </a:xfrm>
              <a:custGeom>
                <a:avLst/>
                <a:gdLst>
                  <a:gd name="T0" fmla="*/ 0 w 52"/>
                  <a:gd name="T1" fmla="*/ 18 h 27"/>
                  <a:gd name="T2" fmla="*/ 9 w 52"/>
                  <a:gd name="T3" fmla="*/ 22 h 27"/>
                  <a:gd name="T4" fmla="*/ 49 w 52"/>
                  <a:gd name="T5" fmla="*/ 3 h 27"/>
                  <a:gd name="T6" fmla="*/ 52 w 52"/>
                  <a:gd name="T7" fmla="*/ 0 h 27"/>
                  <a:gd name="T8" fmla="*/ 52 w 52"/>
                  <a:gd name="T9" fmla="*/ 3 h 27"/>
                  <a:gd name="T10" fmla="*/ 50 w 52"/>
                  <a:gd name="T11" fmla="*/ 8 h 27"/>
                  <a:gd name="T12" fmla="*/ 29 w 52"/>
                  <a:gd name="T13" fmla="*/ 20 h 27"/>
                  <a:gd name="T14" fmla="*/ 9 w 52"/>
                  <a:gd name="T15" fmla="*/ 26 h 27"/>
                  <a:gd name="T16" fmla="*/ 0 w 52"/>
                  <a:gd name="T17" fmla="*/ 22 h 27"/>
                  <a:gd name="T18" fmla="*/ 0 w 52"/>
                  <a:gd name="T19"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27">
                    <a:moveTo>
                      <a:pt x="0" y="18"/>
                    </a:moveTo>
                    <a:cubicBezTo>
                      <a:pt x="0" y="20"/>
                      <a:pt x="6" y="22"/>
                      <a:pt x="9" y="22"/>
                    </a:cubicBezTo>
                    <a:cubicBezTo>
                      <a:pt x="23" y="24"/>
                      <a:pt x="48" y="4"/>
                      <a:pt x="49" y="3"/>
                    </a:cubicBezTo>
                    <a:cubicBezTo>
                      <a:pt x="51" y="1"/>
                      <a:pt x="52" y="0"/>
                      <a:pt x="52" y="0"/>
                    </a:cubicBezTo>
                    <a:cubicBezTo>
                      <a:pt x="52" y="3"/>
                      <a:pt x="52" y="3"/>
                      <a:pt x="52" y="3"/>
                    </a:cubicBezTo>
                    <a:cubicBezTo>
                      <a:pt x="52" y="3"/>
                      <a:pt x="52" y="7"/>
                      <a:pt x="50" y="8"/>
                    </a:cubicBezTo>
                    <a:cubicBezTo>
                      <a:pt x="49" y="9"/>
                      <a:pt x="31" y="19"/>
                      <a:pt x="29" y="20"/>
                    </a:cubicBezTo>
                    <a:cubicBezTo>
                      <a:pt x="29" y="20"/>
                      <a:pt x="18" y="27"/>
                      <a:pt x="9" y="26"/>
                    </a:cubicBezTo>
                    <a:cubicBezTo>
                      <a:pt x="6" y="25"/>
                      <a:pt x="2" y="25"/>
                      <a:pt x="0" y="22"/>
                    </a:cubicBezTo>
                    <a:cubicBezTo>
                      <a:pt x="0" y="22"/>
                      <a:pt x="0" y="18"/>
                      <a:pt x="0" y="18"/>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2" name="Freeform 560"/>
              <p:cNvSpPr/>
              <p:nvPr/>
            </p:nvSpPr>
            <p:spPr bwMode="auto">
              <a:xfrm>
                <a:off x="5023" y="1108"/>
                <a:ext cx="105" cy="107"/>
              </a:xfrm>
              <a:custGeom>
                <a:avLst/>
                <a:gdLst>
                  <a:gd name="T0" fmla="*/ 84 w 105"/>
                  <a:gd name="T1" fmla="*/ 0 h 107"/>
                  <a:gd name="T2" fmla="*/ 24 w 105"/>
                  <a:gd name="T3" fmla="*/ 25 h 107"/>
                  <a:gd name="T4" fmla="*/ 16 w 105"/>
                  <a:gd name="T5" fmla="*/ 56 h 107"/>
                  <a:gd name="T6" fmla="*/ 45 w 105"/>
                  <a:gd name="T7" fmla="*/ 102 h 107"/>
                  <a:gd name="T8" fmla="*/ 62 w 105"/>
                  <a:gd name="T9" fmla="*/ 105 h 107"/>
                  <a:gd name="T10" fmla="*/ 71 w 105"/>
                  <a:gd name="T11" fmla="*/ 93 h 107"/>
                  <a:gd name="T12" fmla="*/ 48 w 105"/>
                  <a:gd name="T13" fmla="*/ 52 h 107"/>
                  <a:gd name="T14" fmla="*/ 52 w 105"/>
                  <a:gd name="T15" fmla="*/ 48 h 107"/>
                  <a:gd name="T16" fmla="*/ 105 w 105"/>
                  <a:gd name="T17" fmla="*/ 25 h 107"/>
                  <a:gd name="T18" fmla="*/ 84 w 105"/>
                  <a:gd name="T1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07">
                    <a:moveTo>
                      <a:pt x="84" y="0"/>
                    </a:moveTo>
                    <a:cubicBezTo>
                      <a:pt x="24" y="25"/>
                      <a:pt x="24" y="25"/>
                      <a:pt x="24" y="25"/>
                    </a:cubicBezTo>
                    <a:cubicBezTo>
                      <a:pt x="24" y="25"/>
                      <a:pt x="0" y="34"/>
                      <a:pt x="16" y="56"/>
                    </a:cubicBezTo>
                    <a:cubicBezTo>
                      <a:pt x="29" y="75"/>
                      <a:pt x="45" y="102"/>
                      <a:pt x="45" y="102"/>
                    </a:cubicBezTo>
                    <a:cubicBezTo>
                      <a:pt x="45" y="102"/>
                      <a:pt x="56" y="107"/>
                      <a:pt x="62" y="105"/>
                    </a:cubicBezTo>
                    <a:cubicBezTo>
                      <a:pt x="71" y="101"/>
                      <a:pt x="71" y="93"/>
                      <a:pt x="71" y="93"/>
                    </a:cubicBezTo>
                    <a:cubicBezTo>
                      <a:pt x="71" y="93"/>
                      <a:pt x="59" y="67"/>
                      <a:pt x="48" y="52"/>
                    </a:cubicBezTo>
                    <a:cubicBezTo>
                      <a:pt x="47" y="51"/>
                      <a:pt x="52" y="48"/>
                      <a:pt x="52" y="48"/>
                    </a:cubicBezTo>
                    <a:cubicBezTo>
                      <a:pt x="105" y="25"/>
                      <a:pt x="105" y="25"/>
                      <a:pt x="105" y="25"/>
                    </a:cubicBezTo>
                    <a:cubicBezTo>
                      <a:pt x="84" y="0"/>
                      <a:pt x="84" y="0"/>
                      <a:pt x="84" y="0"/>
                    </a:cubicBezTo>
                  </a:path>
                </a:pathLst>
              </a:custGeom>
              <a:solidFill>
                <a:srgbClr val="163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3" name="Freeform 561"/>
              <p:cNvSpPr/>
              <p:nvPr/>
            </p:nvSpPr>
            <p:spPr bwMode="auto">
              <a:xfrm>
                <a:off x="5095" y="1192"/>
                <a:ext cx="97" cy="65"/>
              </a:xfrm>
              <a:custGeom>
                <a:avLst/>
                <a:gdLst>
                  <a:gd name="T0" fmla="*/ 92 w 97"/>
                  <a:gd name="T1" fmla="*/ 2 h 65"/>
                  <a:gd name="T2" fmla="*/ 92 w 97"/>
                  <a:gd name="T3" fmla="*/ 2 h 65"/>
                  <a:gd name="T4" fmla="*/ 92 w 97"/>
                  <a:gd name="T5" fmla="*/ 1 h 65"/>
                  <a:gd name="T6" fmla="*/ 93 w 97"/>
                  <a:gd name="T7" fmla="*/ 1 h 65"/>
                  <a:gd name="T8" fmla="*/ 93 w 97"/>
                  <a:gd name="T9" fmla="*/ 1 h 65"/>
                  <a:gd name="T10" fmla="*/ 93 w 97"/>
                  <a:gd name="T11" fmla="*/ 1 h 65"/>
                  <a:gd name="T12" fmla="*/ 93 w 97"/>
                  <a:gd name="T13" fmla="*/ 0 h 65"/>
                  <a:gd name="T14" fmla="*/ 96 w 97"/>
                  <a:gd name="T15" fmla="*/ 3 h 65"/>
                  <a:gd name="T16" fmla="*/ 97 w 97"/>
                  <a:gd name="T17" fmla="*/ 3 h 65"/>
                  <a:gd name="T18" fmla="*/ 96 w 97"/>
                  <a:gd name="T19" fmla="*/ 3 h 65"/>
                  <a:gd name="T20" fmla="*/ 96 w 97"/>
                  <a:gd name="T21" fmla="*/ 3 h 65"/>
                  <a:gd name="T22" fmla="*/ 96 w 97"/>
                  <a:gd name="T23" fmla="*/ 4 h 65"/>
                  <a:gd name="T24" fmla="*/ 96 w 97"/>
                  <a:gd name="T25" fmla="*/ 4 h 65"/>
                  <a:gd name="T26" fmla="*/ 96 w 97"/>
                  <a:gd name="T27" fmla="*/ 4 h 65"/>
                  <a:gd name="T28" fmla="*/ 96 w 97"/>
                  <a:gd name="T29" fmla="*/ 4 h 65"/>
                  <a:gd name="T30" fmla="*/ 96 w 97"/>
                  <a:gd name="T31" fmla="*/ 4 h 65"/>
                  <a:gd name="T32" fmla="*/ 4 w 97"/>
                  <a:gd name="T33" fmla="*/ 65 h 65"/>
                  <a:gd name="T34" fmla="*/ 0 w 97"/>
                  <a:gd name="T35" fmla="*/ 63 h 65"/>
                  <a:gd name="T36" fmla="*/ 92 w 97"/>
                  <a:gd name="T37"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65">
                    <a:moveTo>
                      <a:pt x="92" y="2"/>
                    </a:moveTo>
                    <a:lnTo>
                      <a:pt x="92" y="2"/>
                    </a:lnTo>
                    <a:lnTo>
                      <a:pt x="92" y="1"/>
                    </a:lnTo>
                    <a:lnTo>
                      <a:pt x="93" y="1"/>
                    </a:lnTo>
                    <a:lnTo>
                      <a:pt x="93" y="1"/>
                    </a:lnTo>
                    <a:lnTo>
                      <a:pt x="93" y="1"/>
                    </a:lnTo>
                    <a:lnTo>
                      <a:pt x="93" y="0"/>
                    </a:lnTo>
                    <a:lnTo>
                      <a:pt x="96" y="3"/>
                    </a:lnTo>
                    <a:lnTo>
                      <a:pt x="97" y="3"/>
                    </a:lnTo>
                    <a:lnTo>
                      <a:pt x="96" y="3"/>
                    </a:lnTo>
                    <a:lnTo>
                      <a:pt x="96" y="3"/>
                    </a:lnTo>
                    <a:lnTo>
                      <a:pt x="96" y="4"/>
                    </a:lnTo>
                    <a:lnTo>
                      <a:pt x="96" y="4"/>
                    </a:lnTo>
                    <a:lnTo>
                      <a:pt x="96" y="4"/>
                    </a:lnTo>
                    <a:lnTo>
                      <a:pt x="96" y="4"/>
                    </a:lnTo>
                    <a:lnTo>
                      <a:pt x="96" y="4"/>
                    </a:lnTo>
                    <a:lnTo>
                      <a:pt x="4" y="65"/>
                    </a:lnTo>
                    <a:lnTo>
                      <a:pt x="0" y="63"/>
                    </a:lnTo>
                    <a:lnTo>
                      <a:pt x="92" y="2"/>
                    </a:ln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4" name="Freeform 562"/>
              <p:cNvSpPr/>
              <p:nvPr/>
            </p:nvSpPr>
            <p:spPr bwMode="auto">
              <a:xfrm>
                <a:off x="5095" y="1192"/>
                <a:ext cx="97" cy="65"/>
              </a:xfrm>
              <a:custGeom>
                <a:avLst/>
                <a:gdLst>
                  <a:gd name="T0" fmla="*/ 92 w 97"/>
                  <a:gd name="T1" fmla="*/ 2 h 65"/>
                  <a:gd name="T2" fmla="*/ 92 w 97"/>
                  <a:gd name="T3" fmla="*/ 2 h 65"/>
                  <a:gd name="T4" fmla="*/ 92 w 97"/>
                  <a:gd name="T5" fmla="*/ 1 h 65"/>
                  <a:gd name="T6" fmla="*/ 93 w 97"/>
                  <a:gd name="T7" fmla="*/ 1 h 65"/>
                  <a:gd name="T8" fmla="*/ 93 w 97"/>
                  <a:gd name="T9" fmla="*/ 1 h 65"/>
                  <a:gd name="T10" fmla="*/ 93 w 97"/>
                  <a:gd name="T11" fmla="*/ 1 h 65"/>
                  <a:gd name="T12" fmla="*/ 93 w 97"/>
                  <a:gd name="T13" fmla="*/ 0 h 65"/>
                  <a:gd name="T14" fmla="*/ 96 w 97"/>
                  <a:gd name="T15" fmla="*/ 3 h 65"/>
                  <a:gd name="T16" fmla="*/ 97 w 97"/>
                  <a:gd name="T17" fmla="*/ 3 h 65"/>
                  <a:gd name="T18" fmla="*/ 96 w 97"/>
                  <a:gd name="T19" fmla="*/ 3 h 65"/>
                  <a:gd name="T20" fmla="*/ 96 w 97"/>
                  <a:gd name="T21" fmla="*/ 3 h 65"/>
                  <a:gd name="T22" fmla="*/ 96 w 97"/>
                  <a:gd name="T23" fmla="*/ 4 h 65"/>
                  <a:gd name="T24" fmla="*/ 96 w 97"/>
                  <a:gd name="T25" fmla="*/ 4 h 65"/>
                  <a:gd name="T26" fmla="*/ 96 w 97"/>
                  <a:gd name="T27" fmla="*/ 4 h 65"/>
                  <a:gd name="T28" fmla="*/ 96 w 97"/>
                  <a:gd name="T29" fmla="*/ 4 h 65"/>
                  <a:gd name="T30" fmla="*/ 96 w 97"/>
                  <a:gd name="T31" fmla="*/ 4 h 65"/>
                  <a:gd name="T32" fmla="*/ 4 w 97"/>
                  <a:gd name="T33" fmla="*/ 65 h 65"/>
                  <a:gd name="T34" fmla="*/ 0 w 97"/>
                  <a:gd name="T35" fmla="*/ 63 h 65"/>
                  <a:gd name="T36" fmla="*/ 92 w 97"/>
                  <a:gd name="T37"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65">
                    <a:moveTo>
                      <a:pt x="92" y="2"/>
                    </a:moveTo>
                    <a:lnTo>
                      <a:pt x="92" y="2"/>
                    </a:lnTo>
                    <a:lnTo>
                      <a:pt x="92" y="1"/>
                    </a:lnTo>
                    <a:lnTo>
                      <a:pt x="93" y="1"/>
                    </a:lnTo>
                    <a:lnTo>
                      <a:pt x="93" y="1"/>
                    </a:lnTo>
                    <a:lnTo>
                      <a:pt x="93" y="1"/>
                    </a:lnTo>
                    <a:lnTo>
                      <a:pt x="93" y="0"/>
                    </a:lnTo>
                    <a:lnTo>
                      <a:pt x="96" y="3"/>
                    </a:lnTo>
                    <a:lnTo>
                      <a:pt x="97" y="3"/>
                    </a:lnTo>
                    <a:lnTo>
                      <a:pt x="96" y="3"/>
                    </a:lnTo>
                    <a:lnTo>
                      <a:pt x="96" y="3"/>
                    </a:lnTo>
                    <a:lnTo>
                      <a:pt x="96" y="4"/>
                    </a:lnTo>
                    <a:lnTo>
                      <a:pt x="96" y="4"/>
                    </a:lnTo>
                    <a:lnTo>
                      <a:pt x="96" y="4"/>
                    </a:lnTo>
                    <a:lnTo>
                      <a:pt x="96" y="4"/>
                    </a:lnTo>
                    <a:lnTo>
                      <a:pt x="96" y="4"/>
                    </a:lnTo>
                    <a:lnTo>
                      <a:pt x="4" y="65"/>
                    </a:lnTo>
                    <a:lnTo>
                      <a:pt x="0" y="63"/>
                    </a:lnTo>
                    <a:lnTo>
                      <a:pt x="9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5" name="Freeform 563"/>
              <p:cNvSpPr/>
              <p:nvPr/>
            </p:nvSpPr>
            <p:spPr bwMode="auto">
              <a:xfrm>
                <a:off x="5124" y="1152"/>
                <a:ext cx="67" cy="43"/>
              </a:xfrm>
              <a:custGeom>
                <a:avLst/>
                <a:gdLst>
                  <a:gd name="T0" fmla="*/ 4 w 67"/>
                  <a:gd name="T1" fmla="*/ 2 h 43"/>
                  <a:gd name="T2" fmla="*/ 0 w 67"/>
                  <a:gd name="T3" fmla="*/ 0 h 43"/>
                  <a:gd name="T4" fmla="*/ 64 w 67"/>
                  <a:gd name="T5" fmla="*/ 40 h 43"/>
                  <a:gd name="T6" fmla="*/ 67 w 67"/>
                  <a:gd name="T7" fmla="*/ 43 h 43"/>
                  <a:gd name="T8" fmla="*/ 4 w 67"/>
                  <a:gd name="T9" fmla="*/ 2 h 43"/>
                </a:gdLst>
                <a:ahLst/>
                <a:cxnLst>
                  <a:cxn ang="0">
                    <a:pos x="T0" y="T1"/>
                  </a:cxn>
                  <a:cxn ang="0">
                    <a:pos x="T2" y="T3"/>
                  </a:cxn>
                  <a:cxn ang="0">
                    <a:pos x="T4" y="T5"/>
                  </a:cxn>
                  <a:cxn ang="0">
                    <a:pos x="T6" y="T7"/>
                  </a:cxn>
                  <a:cxn ang="0">
                    <a:pos x="T8" y="T9"/>
                  </a:cxn>
                </a:cxnLst>
                <a:rect l="0" t="0" r="r" b="b"/>
                <a:pathLst>
                  <a:path w="67" h="43">
                    <a:moveTo>
                      <a:pt x="4" y="2"/>
                    </a:moveTo>
                    <a:lnTo>
                      <a:pt x="0" y="0"/>
                    </a:lnTo>
                    <a:lnTo>
                      <a:pt x="64" y="40"/>
                    </a:lnTo>
                    <a:lnTo>
                      <a:pt x="67" y="43"/>
                    </a:lnTo>
                    <a:lnTo>
                      <a:pt x="4" y="2"/>
                    </a:lnTo>
                    <a:close/>
                  </a:path>
                </a:pathLst>
              </a:custGeom>
              <a:solidFill>
                <a:srgbClr val="1324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6" name="Freeform 564"/>
              <p:cNvSpPr/>
              <p:nvPr/>
            </p:nvSpPr>
            <p:spPr bwMode="auto">
              <a:xfrm>
                <a:off x="5124" y="1152"/>
                <a:ext cx="67" cy="43"/>
              </a:xfrm>
              <a:custGeom>
                <a:avLst/>
                <a:gdLst>
                  <a:gd name="T0" fmla="*/ 4 w 67"/>
                  <a:gd name="T1" fmla="*/ 2 h 43"/>
                  <a:gd name="T2" fmla="*/ 0 w 67"/>
                  <a:gd name="T3" fmla="*/ 0 h 43"/>
                  <a:gd name="T4" fmla="*/ 64 w 67"/>
                  <a:gd name="T5" fmla="*/ 40 h 43"/>
                  <a:gd name="T6" fmla="*/ 67 w 67"/>
                  <a:gd name="T7" fmla="*/ 43 h 43"/>
                  <a:gd name="T8" fmla="*/ 4 w 67"/>
                  <a:gd name="T9" fmla="*/ 2 h 43"/>
                </a:gdLst>
                <a:ahLst/>
                <a:cxnLst>
                  <a:cxn ang="0">
                    <a:pos x="T0" y="T1"/>
                  </a:cxn>
                  <a:cxn ang="0">
                    <a:pos x="T2" y="T3"/>
                  </a:cxn>
                  <a:cxn ang="0">
                    <a:pos x="T4" y="T5"/>
                  </a:cxn>
                  <a:cxn ang="0">
                    <a:pos x="T6" y="T7"/>
                  </a:cxn>
                  <a:cxn ang="0">
                    <a:pos x="T8" y="T9"/>
                  </a:cxn>
                </a:cxnLst>
                <a:rect l="0" t="0" r="r" b="b"/>
                <a:pathLst>
                  <a:path w="67" h="43">
                    <a:moveTo>
                      <a:pt x="4" y="2"/>
                    </a:moveTo>
                    <a:lnTo>
                      <a:pt x="0" y="0"/>
                    </a:lnTo>
                    <a:lnTo>
                      <a:pt x="64" y="40"/>
                    </a:lnTo>
                    <a:lnTo>
                      <a:pt x="67" y="43"/>
                    </a:lnTo>
                    <a:lnTo>
                      <a:pt x="4"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7" name="Freeform 565"/>
              <p:cNvSpPr/>
              <p:nvPr/>
            </p:nvSpPr>
            <p:spPr bwMode="auto">
              <a:xfrm>
                <a:off x="5124" y="1146"/>
                <a:ext cx="8" cy="8"/>
              </a:xfrm>
              <a:custGeom>
                <a:avLst/>
                <a:gdLst>
                  <a:gd name="T0" fmla="*/ 8 w 8"/>
                  <a:gd name="T1" fmla="*/ 2 h 8"/>
                  <a:gd name="T2" fmla="*/ 4 w 8"/>
                  <a:gd name="T3" fmla="*/ 0 h 8"/>
                  <a:gd name="T4" fmla="*/ 0 w 8"/>
                  <a:gd name="T5" fmla="*/ 6 h 8"/>
                  <a:gd name="T6" fmla="*/ 4 w 8"/>
                  <a:gd name="T7" fmla="*/ 8 h 8"/>
                  <a:gd name="T8" fmla="*/ 8 w 8"/>
                  <a:gd name="T9" fmla="*/ 2 h 8"/>
                </a:gdLst>
                <a:ahLst/>
                <a:cxnLst>
                  <a:cxn ang="0">
                    <a:pos x="T0" y="T1"/>
                  </a:cxn>
                  <a:cxn ang="0">
                    <a:pos x="T2" y="T3"/>
                  </a:cxn>
                  <a:cxn ang="0">
                    <a:pos x="T4" y="T5"/>
                  </a:cxn>
                  <a:cxn ang="0">
                    <a:pos x="T6" y="T7"/>
                  </a:cxn>
                  <a:cxn ang="0">
                    <a:pos x="T8" y="T9"/>
                  </a:cxn>
                </a:cxnLst>
                <a:rect l="0" t="0" r="r" b="b"/>
                <a:pathLst>
                  <a:path w="8" h="8">
                    <a:moveTo>
                      <a:pt x="8" y="2"/>
                    </a:moveTo>
                    <a:lnTo>
                      <a:pt x="4" y="0"/>
                    </a:lnTo>
                    <a:lnTo>
                      <a:pt x="0" y="6"/>
                    </a:lnTo>
                    <a:lnTo>
                      <a:pt x="4" y="8"/>
                    </a:lnTo>
                    <a:lnTo>
                      <a:pt x="8" y="2"/>
                    </a:lnTo>
                    <a:close/>
                  </a:path>
                </a:pathLst>
              </a:custGeom>
              <a:solidFill>
                <a:srgbClr val="23440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8" name="Freeform 566"/>
              <p:cNvSpPr/>
              <p:nvPr/>
            </p:nvSpPr>
            <p:spPr bwMode="auto">
              <a:xfrm>
                <a:off x="5099" y="1148"/>
                <a:ext cx="99" cy="113"/>
              </a:xfrm>
              <a:custGeom>
                <a:avLst/>
                <a:gdLst>
                  <a:gd name="T0" fmla="*/ 33 w 99"/>
                  <a:gd name="T1" fmla="*/ 0 h 113"/>
                  <a:gd name="T2" fmla="*/ 29 w 99"/>
                  <a:gd name="T3" fmla="*/ 6 h 113"/>
                  <a:gd name="T4" fmla="*/ 92 w 99"/>
                  <a:gd name="T5" fmla="*/ 47 h 113"/>
                  <a:gd name="T6" fmla="*/ 93 w 99"/>
                  <a:gd name="T7" fmla="*/ 47 h 113"/>
                  <a:gd name="T8" fmla="*/ 92 w 99"/>
                  <a:gd name="T9" fmla="*/ 48 h 113"/>
                  <a:gd name="T10" fmla="*/ 0 w 99"/>
                  <a:gd name="T11" fmla="*/ 109 h 113"/>
                  <a:gd name="T12" fmla="*/ 2 w 99"/>
                  <a:gd name="T13" fmla="*/ 113 h 113"/>
                  <a:gd name="T14" fmla="*/ 92 w 99"/>
                  <a:gd name="T15" fmla="*/ 54 h 113"/>
                  <a:gd name="T16" fmla="*/ 98 w 99"/>
                  <a:gd name="T17" fmla="*/ 47 h 113"/>
                  <a:gd name="T18" fmla="*/ 96 w 99"/>
                  <a:gd name="T19" fmla="*/ 40 h 113"/>
                  <a:gd name="T20" fmla="*/ 33 w 99"/>
                  <a:gd name="T21"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3">
                    <a:moveTo>
                      <a:pt x="33" y="0"/>
                    </a:moveTo>
                    <a:cubicBezTo>
                      <a:pt x="29" y="6"/>
                      <a:pt x="29" y="6"/>
                      <a:pt x="29" y="6"/>
                    </a:cubicBezTo>
                    <a:cubicBezTo>
                      <a:pt x="92" y="47"/>
                      <a:pt x="92" y="47"/>
                      <a:pt x="92" y="47"/>
                    </a:cubicBezTo>
                    <a:cubicBezTo>
                      <a:pt x="93" y="47"/>
                      <a:pt x="93" y="47"/>
                      <a:pt x="93" y="47"/>
                    </a:cubicBezTo>
                    <a:cubicBezTo>
                      <a:pt x="92" y="48"/>
                      <a:pt x="92" y="48"/>
                      <a:pt x="92" y="48"/>
                    </a:cubicBezTo>
                    <a:cubicBezTo>
                      <a:pt x="0" y="109"/>
                      <a:pt x="0" y="109"/>
                      <a:pt x="0" y="109"/>
                    </a:cubicBezTo>
                    <a:cubicBezTo>
                      <a:pt x="2" y="113"/>
                      <a:pt x="2" y="113"/>
                      <a:pt x="2" y="113"/>
                    </a:cubicBezTo>
                    <a:cubicBezTo>
                      <a:pt x="92" y="54"/>
                      <a:pt x="92" y="54"/>
                      <a:pt x="92" y="54"/>
                    </a:cubicBezTo>
                    <a:cubicBezTo>
                      <a:pt x="95" y="52"/>
                      <a:pt x="98" y="50"/>
                      <a:pt x="98" y="47"/>
                    </a:cubicBezTo>
                    <a:cubicBezTo>
                      <a:pt x="99" y="44"/>
                      <a:pt x="98" y="41"/>
                      <a:pt x="96" y="40"/>
                    </a:cubicBezTo>
                    <a:cubicBezTo>
                      <a:pt x="33" y="0"/>
                      <a:pt x="33" y="0"/>
                      <a:pt x="33" y="0"/>
                    </a:cubicBezTo>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9" name="Freeform 567"/>
              <p:cNvSpPr/>
              <p:nvPr/>
            </p:nvSpPr>
            <p:spPr bwMode="auto">
              <a:xfrm>
                <a:off x="5001" y="1243"/>
                <a:ext cx="15" cy="51"/>
              </a:xfrm>
              <a:custGeom>
                <a:avLst/>
                <a:gdLst>
                  <a:gd name="T0" fmla="*/ 10 w 15"/>
                  <a:gd name="T1" fmla="*/ 3 h 51"/>
                  <a:gd name="T2" fmla="*/ 15 w 15"/>
                  <a:gd name="T3" fmla="*/ 0 h 51"/>
                  <a:gd name="T4" fmla="*/ 3 w 15"/>
                  <a:gd name="T5" fmla="*/ 51 h 51"/>
                  <a:gd name="T6" fmla="*/ 0 w 15"/>
                  <a:gd name="T7" fmla="*/ 48 h 51"/>
                  <a:gd name="T8" fmla="*/ 10 w 15"/>
                  <a:gd name="T9" fmla="*/ 3 h 51"/>
                </a:gdLst>
                <a:ahLst/>
                <a:cxnLst>
                  <a:cxn ang="0">
                    <a:pos x="T0" y="T1"/>
                  </a:cxn>
                  <a:cxn ang="0">
                    <a:pos x="T2" y="T3"/>
                  </a:cxn>
                  <a:cxn ang="0">
                    <a:pos x="T4" y="T5"/>
                  </a:cxn>
                  <a:cxn ang="0">
                    <a:pos x="T6" y="T7"/>
                  </a:cxn>
                  <a:cxn ang="0">
                    <a:pos x="T8" y="T9"/>
                  </a:cxn>
                </a:cxnLst>
                <a:rect l="0" t="0" r="r" b="b"/>
                <a:pathLst>
                  <a:path w="15" h="51">
                    <a:moveTo>
                      <a:pt x="10" y="3"/>
                    </a:moveTo>
                    <a:cubicBezTo>
                      <a:pt x="11" y="2"/>
                      <a:pt x="14" y="1"/>
                      <a:pt x="15" y="0"/>
                    </a:cubicBezTo>
                    <a:cubicBezTo>
                      <a:pt x="3" y="51"/>
                      <a:pt x="3" y="51"/>
                      <a:pt x="3" y="51"/>
                    </a:cubicBezTo>
                    <a:cubicBezTo>
                      <a:pt x="0" y="48"/>
                      <a:pt x="0" y="48"/>
                      <a:pt x="0" y="48"/>
                    </a:cubicBezTo>
                    <a:lnTo>
                      <a:pt x="10" y="3"/>
                    </a:lnTo>
                    <a:close/>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0" name="Freeform 568"/>
              <p:cNvSpPr/>
              <p:nvPr/>
            </p:nvSpPr>
            <p:spPr bwMode="auto">
              <a:xfrm>
                <a:off x="5004" y="1218"/>
                <a:ext cx="22" cy="76"/>
              </a:xfrm>
              <a:custGeom>
                <a:avLst/>
                <a:gdLst>
                  <a:gd name="T0" fmla="*/ 0 w 22"/>
                  <a:gd name="T1" fmla="*/ 76 h 76"/>
                  <a:gd name="T2" fmla="*/ 5 w 22"/>
                  <a:gd name="T3" fmla="*/ 73 h 76"/>
                  <a:gd name="T4" fmla="*/ 22 w 22"/>
                  <a:gd name="T5" fmla="*/ 0 h 76"/>
                  <a:gd name="T6" fmla="*/ 17 w 22"/>
                  <a:gd name="T7" fmla="*/ 3 h 76"/>
                  <a:gd name="T8" fmla="*/ 0 w 22"/>
                  <a:gd name="T9" fmla="*/ 76 h 76"/>
                </a:gdLst>
                <a:ahLst/>
                <a:cxnLst>
                  <a:cxn ang="0">
                    <a:pos x="T0" y="T1"/>
                  </a:cxn>
                  <a:cxn ang="0">
                    <a:pos x="T2" y="T3"/>
                  </a:cxn>
                  <a:cxn ang="0">
                    <a:pos x="T4" y="T5"/>
                  </a:cxn>
                  <a:cxn ang="0">
                    <a:pos x="T6" y="T7"/>
                  </a:cxn>
                  <a:cxn ang="0">
                    <a:pos x="T8" y="T9"/>
                  </a:cxn>
                </a:cxnLst>
                <a:rect l="0" t="0" r="r" b="b"/>
                <a:pathLst>
                  <a:path w="22" h="76">
                    <a:moveTo>
                      <a:pt x="0" y="76"/>
                    </a:moveTo>
                    <a:lnTo>
                      <a:pt x="5" y="73"/>
                    </a:lnTo>
                    <a:lnTo>
                      <a:pt x="22" y="0"/>
                    </a:lnTo>
                    <a:lnTo>
                      <a:pt x="17" y="3"/>
                    </a:lnTo>
                    <a:lnTo>
                      <a:pt x="0" y="76"/>
                    </a:ln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1" name="Freeform 569"/>
              <p:cNvSpPr/>
              <p:nvPr/>
            </p:nvSpPr>
            <p:spPr bwMode="auto">
              <a:xfrm>
                <a:off x="5007" y="1288"/>
                <a:ext cx="6" cy="3"/>
              </a:xfrm>
              <a:custGeom>
                <a:avLst/>
                <a:gdLst>
                  <a:gd name="T0" fmla="*/ 6 w 6"/>
                  <a:gd name="T1" fmla="*/ 3 h 3"/>
                  <a:gd name="T2" fmla="*/ 2 w 6"/>
                  <a:gd name="T3" fmla="*/ 0 h 3"/>
                  <a:gd name="T4" fmla="*/ 0 w 6"/>
                  <a:gd name="T5" fmla="*/ 1 h 3"/>
                  <a:gd name="T6" fmla="*/ 4 w 6"/>
                  <a:gd name="T7" fmla="*/ 3 h 3"/>
                  <a:gd name="T8" fmla="*/ 6 w 6"/>
                  <a:gd name="T9" fmla="*/ 3 h 3"/>
                </a:gdLst>
                <a:ahLst/>
                <a:cxnLst>
                  <a:cxn ang="0">
                    <a:pos x="T0" y="T1"/>
                  </a:cxn>
                  <a:cxn ang="0">
                    <a:pos x="T2" y="T3"/>
                  </a:cxn>
                  <a:cxn ang="0">
                    <a:pos x="T4" y="T5"/>
                  </a:cxn>
                  <a:cxn ang="0">
                    <a:pos x="T6" y="T7"/>
                  </a:cxn>
                  <a:cxn ang="0">
                    <a:pos x="T8" y="T9"/>
                  </a:cxn>
                </a:cxnLst>
                <a:rect l="0" t="0" r="r" b="b"/>
                <a:pathLst>
                  <a:path w="6" h="3">
                    <a:moveTo>
                      <a:pt x="6" y="3"/>
                    </a:moveTo>
                    <a:cubicBezTo>
                      <a:pt x="2" y="0"/>
                      <a:pt x="2" y="0"/>
                      <a:pt x="2" y="0"/>
                    </a:cubicBezTo>
                    <a:cubicBezTo>
                      <a:pt x="2" y="0"/>
                      <a:pt x="1" y="0"/>
                      <a:pt x="0" y="1"/>
                    </a:cubicBezTo>
                    <a:cubicBezTo>
                      <a:pt x="4" y="3"/>
                      <a:pt x="4" y="3"/>
                      <a:pt x="4" y="3"/>
                    </a:cubicBezTo>
                    <a:cubicBezTo>
                      <a:pt x="5" y="2"/>
                      <a:pt x="5" y="2"/>
                      <a:pt x="6"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2" name="Freeform 570"/>
              <p:cNvSpPr/>
              <p:nvPr/>
            </p:nvSpPr>
            <p:spPr bwMode="auto">
              <a:xfrm>
                <a:off x="5006" y="1289"/>
                <a:ext cx="5" cy="3"/>
              </a:xfrm>
              <a:custGeom>
                <a:avLst/>
                <a:gdLst>
                  <a:gd name="T0" fmla="*/ 5 w 5"/>
                  <a:gd name="T1" fmla="*/ 2 h 3"/>
                  <a:gd name="T2" fmla="*/ 1 w 5"/>
                  <a:gd name="T3" fmla="*/ 0 h 3"/>
                  <a:gd name="T4" fmla="*/ 0 w 5"/>
                  <a:gd name="T5" fmla="*/ 1 h 3"/>
                  <a:gd name="T6" fmla="*/ 4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1" y="0"/>
                      <a:pt x="1" y="0"/>
                      <a:pt x="1" y="0"/>
                    </a:cubicBezTo>
                    <a:cubicBezTo>
                      <a:pt x="1" y="0"/>
                      <a:pt x="0" y="0"/>
                      <a:pt x="0" y="1"/>
                    </a:cubicBezTo>
                    <a:cubicBezTo>
                      <a:pt x="4" y="3"/>
                      <a:pt x="4" y="3"/>
                      <a:pt x="4" y="3"/>
                    </a:cubicBezTo>
                    <a:cubicBezTo>
                      <a:pt x="4" y="2"/>
                      <a:pt x="4" y="2"/>
                      <a:pt x="5" y="2"/>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3" name="Freeform 571"/>
              <p:cNvSpPr/>
              <p:nvPr/>
            </p:nvSpPr>
            <p:spPr bwMode="auto">
              <a:xfrm>
                <a:off x="5005" y="1290"/>
                <a:ext cx="5" cy="4"/>
              </a:xfrm>
              <a:custGeom>
                <a:avLst/>
                <a:gdLst>
                  <a:gd name="T0" fmla="*/ 5 w 5"/>
                  <a:gd name="T1" fmla="*/ 2 h 4"/>
                  <a:gd name="T2" fmla="*/ 1 w 5"/>
                  <a:gd name="T3" fmla="*/ 0 h 4"/>
                  <a:gd name="T4" fmla="*/ 0 w 5"/>
                  <a:gd name="T5" fmla="*/ 1 h 4"/>
                  <a:gd name="T6" fmla="*/ 3 w 5"/>
                  <a:gd name="T7" fmla="*/ 4 h 4"/>
                  <a:gd name="T8" fmla="*/ 5 w 5"/>
                  <a:gd name="T9" fmla="*/ 2 h 4"/>
                </a:gdLst>
                <a:ahLst/>
                <a:cxnLst>
                  <a:cxn ang="0">
                    <a:pos x="T0" y="T1"/>
                  </a:cxn>
                  <a:cxn ang="0">
                    <a:pos x="T2" y="T3"/>
                  </a:cxn>
                  <a:cxn ang="0">
                    <a:pos x="T4" y="T5"/>
                  </a:cxn>
                  <a:cxn ang="0">
                    <a:pos x="T6" y="T7"/>
                  </a:cxn>
                  <a:cxn ang="0">
                    <a:pos x="T8" y="T9"/>
                  </a:cxn>
                </a:cxnLst>
                <a:rect l="0" t="0" r="r" b="b"/>
                <a:pathLst>
                  <a:path w="5" h="4">
                    <a:moveTo>
                      <a:pt x="5" y="2"/>
                    </a:moveTo>
                    <a:cubicBezTo>
                      <a:pt x="1" y="0"/>
                      <a:pt x="1" y="0"/>
                      <a:pt x="1" y="0"/>
                    </a:cubicBezTo>
                    <a:cubicBezTo>
                      <a:pt x="0" y="0"/>
                      <a:pt x="0" y="1"/>
                      <a:pt x="0" y="1"/>
                    </a:cubicBezTo>
                    <a:cubicBezTo>
                      <a:pt x="3" y="4"/>
                      <a:pt x="3" y="4"/>
                      <a:pt x="3" y="4"/>
                    </a:cubicBezTo>
                    <a:cubicBezTo>
                      <a:pt x="4" y="3"/>
                      <a:pt x="4" y="2"/>
                      <a:pt x="5" y="2"/>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4" name="Freeform 572"/>
              <p:cNvSpPr/>
              <p:nvPr/>
            </p:nvSpPr>
            <p:spPr bwMode="auto">
              <a:xfrm>
                <a:off x="5004" y="1291"/>
                <a:ext cx="5" cy="7"/>
              </a:xfrm>
              <a:custGeom>
                <a:avLst/>
                <a:gdLst>
                  <a:gd name="T0" fmla="*/ 4 w 5"/>
                  <a:gd name="T1" fmla="*/ 3 h 7"/>
                  <a:gd name="T2" fmla="*/ 1 w 5"/>
                  <a:gd name="T3" fmla="*/ 0 h 7"/>
                  <a:gd name="T4" fmla="*/ 0 w 5"/>
                  <a:gd name="T5" fmla="*/ 3 h 7"/>
                  <a:gd name="T6" fmla="*/ 1 w 5"/>
                  <a:gd name="T7" fmla="*/ 4 h 7"/>
                  <a:gd name="T8" fmla="*/ 5 w 5"/>
                  <a:gd name="T9" fmla="*/ 7 h 7"/>
                  <a:gd name="T10" fmla="*/ 4 w 5"/>
                  <a:gd name="T11" fmla="*/ 5 h 7"/>
                  <a:gd name="T12" fmla="*/ 4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3"/>
                    </a:moveTo>
                    <a:cubicBezTo>
                      <a:pt x="1" y="0"/>
                      <a:pt x="1" y="0"/>
                      <a:pt x="1" y="0"/>
                    </a:cubicBezTo>
                    <a:cubicBezTo>
                      <a:pt x="0" y="1"/>
                      <a:pt x="0" y="2"/>
                      <a:pt x="0" y="3"/>
                    </a:cubicBezTo>
                    <a:cubicBezTo>
                      <a:pt x="0" y="3"/>
                      <a:pt x="1" y="4"/>
                      <a:pt x="1" y="4"/>
                    </a:cubicBezTo>
                    <a:cubicBezTo>
                      <a:pt x="5" y="7"/>
                      <a:pt x="5" y="7"/>
                      <a:pt x="5" y="7"/>
                    </a:cubicBezTo>
                    <a:cubicBezTo>
                      <a:pt x="4" y="6"/>
                      <a:pt x="4" y="6"/>
                      <a:pt x="4" y="5"/>
                    </a:cubicBezTo>
                    <a:cubicBezTo>
                      <a:pt x="4" y="4"/>
                      <a:pt x="4" y="3"/>
                      <a:pt x="4"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5" name="Freeform 573"/>
              <p:cNvSpPr/>
              <p:nvPr/>
            </p:nvSpPr>
            <p:spPr bwMode="auto">
              <a:xfrm>
                <a:off x="5008" y="1290"/>
                <a:ext cx="6" cy="8"/>
              </a:xfrm>
              <a:custGeom>
                <a:avLst/>
                <a:gdLst>
                  <a:gd name="T0" fmla="*/ 3 w 6"/>
                  <a:gd name="T1" fmla="*/ 1 h 8"/>
                  <a:gd name="T2" fmla="*/ 0 w 6"/>
                  <a:gd name="T3" fmla="*/ 6 h 8"/>
                  <a:gd name="T4" fmla="*/ 3 w 6"/>
                  <a:gd name="T5" fmla="*/ 8 h 8"/>
                  <a:gd name="T6" fmla="*/ 6 w 6"/>
                  <a:gd name="T7" fmla="*/ 3 h 8"/>
                  <a:gd name="T8" fmla="*/ 3 w 6"/>
                  <a:gd name="T9" fmla="*/ 1 h 8"/>
                </a:gdLst>
                <a:ahLst/>
                <a:cxnLst>
                  <a:cxn ang="0">
                    <a:pos x="T0" y="T1"/>
                  </a:cxn>
                  <a:cxn ang="0">
                    <a:pos x="T2" y="T3"/>
                  </a:cxn>
                  <a:cxn ang="0">
                    <a:pos x="T4" y="T5"/>
                  </a:cxn>
                  <a:cxn ang="0">
                    <a:pos x="T6" y="T7"/>
                  </a:cxn>
                  <a:cxn ang="0">
                    <a:pos x="T8" y="T9"/>
                  </a:cxn>
                </a:cxnLst>
                <a:rect l="0" t="0" r="r" b="b"/>
                <a:pathLst>
                  <a:path w="6" h="8">
                    <a:moveTo>
                      <a:pt x="3" y="1"/>
                    </a:moveTo>
                    <a:cubicBezTo>
                      <a:pt x="1" y="2"/>
                      <a:pt x="0" y="4"/>
                      <a:pt x="0" y="6"/>
                    </a:cubicBezTo>
                    <a:cubicBezTo>
                      <a:pt x="0" y="8"/>
                      <a:pt x="1" y="8"/>
                      <a:pt x="3" y="8"/>
                    </a:cubicBezTo>
                    <a:cubicBezTo>
                      <a:pt x="4" y="7"/>
                      <a:pt x="6" y="4"/>
                      <a:pt x="6" y="3"/>
                    </a:cubicBezTo>
                    <a:cubicBezTo>
                      <a:pt x="6" y="1"/>
                      <a:pt x="4" y="0"/>
                      <a:pt x="3" y="1"/>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6" name="Freeform 574"/>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7" name="Freeform 575"/>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8" name="Freeform 576"/>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9" name="Freeform 577"/>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0" name="Freeform 578"/>
              <p:cNvSpPr/>
              <p:nvPr/>
            </p:nvSpPr>
            <p:spPr bwMode="auto">
              <a:xfrm>
                <a:off x="4989" y="1243"/>
                <a:ext cx="24" cy="19"/>
              </a:xfrm>
              <a:custGeom>
                <a:avLst/>
                <a:gdLst>
                  <a:gd name="T0" fmla="*/ 24 w 24"/>
                  <a:gd name="T1" fmla="*/ 2 h 19"/>
                  <a:gd name="T2" fmla="*/ 20 w 24"/>
                  <a:gd name="T3" fmla="*/ 0 h 19"/>
                  <a:gd name="T4" fmla="*/ 0 w 24"/>
                  <a:gd name="T5" fmla="*/ 16 h 19"/>
                  <a:gd name="T6" fmla="*/ 4 w 24"/>
                  <a:gd name="T7" fmla="*/ 19 h 19"/>
                  <a:gd name="T8" fmla="*/ 24 w 24"/>
                  <a:gd name="T9" fmla="*/ 2 h 19"/>
                </a:gdLst>
                <a:ahLst/>
                <a:cxnLst>
                  <a:cxn ang="0">
                    <a:pos x="T0" y="T1"/>
                  </a:cxn>
                  <a:cxn ang="0">
                    <a:pos x="T2" y="T3"/>
                  </a:cxn>
                  <a:cxn ang="0">
                    <a:pos x="T4" y="T5"/>
                  </a:cxn>
                  <a:cxn ang="0">
                    <a:pos x="T6" y="T7"/>
                  </a:cxn>
                  <a:cxn ang="0">
                    <a:pos x="T8" y="T9"/>
                  </a:cxn>
                </a:cxnLst>
                <a:rect l="0" t="0" r="r" b="b"/>
                <a:pathLst>
                  <a:path w="24" h="19">
                    <a:moveTo>
                      <a:pt x="24" y="2"/>
                    </a:moveTo>
                    <a:cubicBezTo>
                      <a:pt x="20" y="0"/>
                      <a:pt x="20" y="0"/>
                      <a:pt x="20" y="0"/>
                    </a:cubicBezTo>
                    <a:cubicBezTo>
                      <a:pt x="13" y="4"/>
                      <a:pt x="6" y="10"/>
                      <a:pt x="0" y="16"/>
                    </a:cubicBezTo>
                    <a:cubicBezTo>
                      <a:pt x="4" y="19"/>
                      <a:pt x="4" y="19"/>
                      <a:pt x="4" y="19"/>
                    </a:cubicBezTo>
                    <a:cubicBezTo>
                      <a:pt x="10" y="12"/>
                      <a:pt x="17" y="6"/>
                      <a:pt x="24"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1" name="Freeform 579"/>
              <p:cNvSpPr/>
              <p:nvPr/>
            </p:nvSpPr>
            <p:spPr bwMode="auto">
              <a:xfrm>
                <a:off x="4971" y="1259"/>
                <a:ext cx="22" cy="31"/>
              </a:xfrm>
              <a:custGeom>
                <a:avLst/>
                <a:gdLst>
                  <a:gd name="T0" fmla="*/ 22 w 22"/>
                  <a:gd name="T1" fmla="*/ 3 h 31"/>
                  <a:gd name="T2" fmla="*/ 18 w 22"/>
                  <a:gd name="T3" fmla="*/ 0 h 31"/>
                  <a:gd name="T4" fmla="*/ 0 w 22"/>
                  <a:gd name="T5" fmla="*/ 28 h 31"/>
                  <a:gd name="T6" fmla="*/ 5 w 22"/>
                  <a:gd name="T7" fmla="*/ 31 h 31"/>
                  <a:gd name="T8" fmla="*/ 22 w 22"/>
                  <a:gd name="T9" fmla="*/ 3 h 31"/>
                </a:gdLst>
                <a:ahLst/>
                <a:cxnLst>
                  <a:cxn ang="0">
                    <a:pos x="T0" y="T1"/>
                  </a:cxn>
                  <a:cxn ang="0">
                    <a:pos x="T2" y="T3"/>
                  </a:cxn>
                  <a:cxn ang="0">
                    <a:pos x="T4" y="T5"/>
                  </a:cxn>
                  <a:cxn ang="0">
                    <a:pos x="T6" y="T7"/>
                  </a:cxn>
                  <a:cxn ang="0">
                    <a:pos x="T8" y="T9"/>
                  </a:cxn>
                </a:cxnLst>
                <a:rect l="0" t="0" r="r" b="b"/>
                <a:pathLst>
                  <a:path w="22" h="31">
                    <a:moveTo>
                      <a:pt x="22" y="3"/>
                    </a:moveTo>
                    <a:cubicBezTo>
                      <a:pt x="18" y="0"/>
                      <a:pt x="18" y="0"/>
                      <a:pt x="18" y="0"/>
                    </a:cubicBezTo>
                    <a:cubicBezTo>
                      <a:pt x="11" y="8"/>
                      <a:pt x="5" y="18"/>
                      <a:pt x="0" y="28"/>
                    </a:cubicBezTo>
                    <a:cubicBezTo>
                      <a:pt x="5" y="31"/>
                      <a:pt x="5" y="31"/>
                      <a:pt x="5" y="31"/>
                    </a:cubicBezTo>
                    <a:cubicBezTo>
                      <a:pt x="9" y="21"/>
                      <a:pt x="15" y="11"/>
                      <a:pt x="22" y="3"/>
                    </a:cubicBezTo>
                    <a:close/>
                  </a:path>
                </a:pathLst>
              </a:custGeom>
              <a:solidFill>
                <a:srgbClr val="D6D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2" name="Freeform 580"/>
              <p:cNvSpPr/>
              <p:nvPr/>
            </p:nvSpPr>
            <p:spPr bwMode="auto">
              <a:xfrm>
                <a:off x="4964" y="1287"/>
                <a:ext cx="17" cy="66"/>
              </a:xfrm>
              <a:custGeom>
                <a:avLst/>
                <a:gdLst>
                  <a:gd name="T0" fmla="*/ 12 w 17"/>
                  <a:gd name="T1" fmla="*/ 3 h 66"/>
                  <a:gd name="T2" fmla="*/ 7 w 17"/>
                  <a:gd name="T3" fmla="*/ 0 h 66"/>
                  <a:gd name="T4" fmla="*/ 0 w 17"/>
                  <a:gd name="T5" fmla="*/ 34 h 66"/>
                  <a:gd name="T6" fmla="*/ 13 w 17"/>
                  <a:gd name="T7" fmla="*/ 63 h 66"/>
                  <a:gd name="T8" fmla="*/ 17 w 17"/>
                  <a:gd name="T9" fmla="*/ 66 h 66"/>
                  <a:gd name="T10" fmla="*/ 4 w 17"/>
                  <a:gd name="T11" fmla="*/ 37 h 66"/>
                  <a:gd name="T12" fmla="*/ 12 w 17"/>
                  <a:gd name="T13" fmla="*/ 3 h 66"/>
                </a:gdLst>
                <a:ahLst/>
                <a:cxnLst>
                  <a:cxn ang="0">
                    <a:pos x="T0" y="T1"/>
                  </a:cxn>
                  <a:cxn ang="0">
                    <a:pos x="T2" y="T3"/>
                  </a:cxn>
                  <a:cxn ang="0">
                    <a:pos x="T4" y="T5"/>
                  </a:cxn>
                  <a:cxn ang="0">
                    <a:pos x="T6" y="T7"/>
                  </a:cxn>
                  <a:cxn ang="0">
                    <a:pos x="T8" y="T9"/>
                  </a:cxn>
                  <a:cxn ang="0">
                    <a:pos x="T10" y="T11"/>
                  </a:cxn>
                  <a:cxn ang="0">
                    <a:pos x="T12" y="T13"/>
                  </a:cxn>
                </a:cxnLst>
                <a:rect l="0" t="0" r="r" b="b"/>
                <a:pathLst>
                  <a:path w="17" h="66">
                    <a:moveTo>
                      <a:pt x="12" y="3"/>
                    </a:moveTo>
                    <a:cubicBezTo>
                      <a:pt x="7" y="0"/>
                      <a:pt x="7" y="0"/>
                      <a:pt x="7" y="0"/>
                    </a:cubicBezTo>
                    <a:cubicBezTo>
                      <a:pt x="2" y="11"/>
                      <a:pt x="0" y="23"/>
                      <a:pt x="0" y="34"/>
                    </a:cubicBezTo>
                    <a:cubicBezTo>
                      <a:pt x="0" y="48"/>
                      <a:pt x="5" y="58"/>
                      <a:pt x="13" y="63"/>
                    </a:cubicBezTo>
                    <a:cubicBezTo>
                      <a:pt x="17" y="66"/>
                      <a:pt x="17" y="66"/>
                      <a:pt x="17" y="66"/>
                    </a:cubicBezTo>
                    <a:cubicBezTo>
                      <a:pt x="9" y="61"/>
                      <a:pt x="4" y="51"/>
                      <a:pt x="4" y="37"/>
                    </a:cubicBezTo>
                    <a:cubicBezTo>
                      <a:pt x="4" y="26"/>
                      <a:pt x="7" y="14"/>
                      <a:pt x="12" y="3"/>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3" name="Freeform 581"/>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4" name="Freeform 582"/>
              <p:cNvSpPr/>
              <p:nvPr/>
            </p:nvSpPr>
            <p:spPr bwMode="auto">
              <a:xfrm>
                <a:off x="5041" y="1240"/>
                <a:ext cx="18" cy="65"/>
              </a:xfrm>
              <a:custGeom>
                <a:avLst/>
                <a:gdLst>
                  <a:gd name="T0" fmla="*/ 4 w 18"/>
                  <a:gd name="T1" fmla="*/ 2 h 65"/>
                  <a:gd name="T2" fmla="*/ 0 w 18"/>
                  <a:gd name="T3" fmla="*/ 0 h 65"/>
                  <a:gd name="T4" fmla="*/ 13 w 18"/>
                  <a:gd name="T5" fmla="*/ 29 h 65"/>
                  <a:gd name="T6" fmla="*/ 5 w 18"/>
                  <a:gd name="T7" fmla="*/ 63 h 65"/>
                  <a:gd name="T8" fmla="*/ 10 w 18"/>
                  <a:gd name="T9" fmla="*/ 65 h 65"/>
                  <a:gd name="T10" fmla="*/ 18 w 18"/>
                  <a:gd name="T11" fmla="*/ 31 h 65"/>
                  <a:gd name="T12" fmla="*/ 4 w 18"/>
                  <a:gd name="T13" fmla="*/ 2 h 65"/>
                </a:gdLst>
                <a:ahLst/>
                <a:cxnLst>
                  <a:cxn ang="0">
                    <a:pos x="T0" y="T1"/>
                  </a:cxn>
                  <a:cxn ang="0">
                    <a:pos x="T2" y="T3"/>
                  </a:cxn>
                  <a:cxn ang="0">
                    <a:pos x="T4" y="T5"/>
                  </a:cxn>
                  <a:cxn ang="0">
                    <a:pos x="T6" y="T7"/>
                  </a:cxn>
                  <a:cxn ang="0">
                    <a:pos x="T8" y="T9"/>
                  </a:cxn>
                  <a:cxn ang="0">
                    <a:pos x="T10" y="T11"/>
                  </a:cxn>
                  <a:cxn ang="0">
                    <a:pos x="T12" y="T13"/>
                  </a:cxn>
                </a:cxnLst>
                <a:rect l="0" t="0" r="r" b="b"/>
                <a:pathLst>
                  <a:path w="18" h="65">
                    <a:moveTo>
                      <a:pt x="4" y="2"/>
                    </a:moveTo>
                    <a:cubicBezTo>
                      <a:pt x="0" y="0"/>
                      <a:pt x="0" y="0"/>
                      <a:pt x="0" y="0"/>
                    </a:cubicBezTo>
                    <a:cubicBezTo>
                      <a:pt x="8" y="4"/>
                      <a:pt x="13" y="14"/>
                      <a:pt x="13" y="29"/>
                    </a:cubicBezTo>
                    <a:cubicBezTo>
                      <a:pt x="13" y="40"/>
                      <a:pt x="10" y="51"/>
                      <a:pt x="5" y="63"/>
                    </a:cubicBezTo>
                    <a:cubicBezTo>
                      <a:pt x="10" y="65"/>
                      <a:pt x="10" y="65"/>
                      <a:pt x="10" y="65"/>
                    </a:cubicBezTo>
                    <a:cubicBezTo>
                      <a:pt x="15" y="54"/>
                      <a:pt x="18" y="42"/>
                      <a:pt x="18" y="31"/>
                    </a:cubicBezTo>
                    <a:cubicBezTo>
                      <a:pt x="18" y="17"/>
                      <a:pt x="13" y="7"/>
                      <a:pt x="4"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5" name="Freeform 583"/>
              <p:cNvSpPr/>
              <p:nvPr/>
            </p:nvSpPr>
            <p:spPr bwMode="auto">
              <a:xfrm>
                <a:off x="5029" y="1303"/>
                <a:ext cx="22" cy="30"/>
              </a:xfrm>
              <a:custGeom>
                <a:avLst/>
                <a:gdLst>
                  <a:gd name="T0" fmla="*/ 22 w 22"/>
                  <a:gd name="T1" fmla="*/ 2 h 30"/>
                  <a:gd name="T2" fmla="*/ 17 w 22"/>
                  <a:gd name="T3" fmla="*/ 0 h 30"/>
                  <a:gd name="T4" fmla="*/ 0 w 22"/>
                  <a:gd name="T5" fmla="*/ 27 h 30"/>
                  <a:gd name="T6" fmla="*/ 4 w 22"/>
                  <a:gd name="T7" fmla="*/ 30 h 30"/>
                  <a:gd name="T8" fmla="*/ 22 w 22"/>
                  <a:gd name="T9" fmla="*/ 2 h 30"/>
                </a:gdLst>
                <a:ahLst/>
                <a:cxnLst>
                  <a:cxn ang="0">
                    <a:pos x="T0" y="T1"/>
                  </a:cxn>
                  <a:cxn ang="0">
                    <a:pos x="T2" y="T3"/>
                  </a:cxn>
                  <a:cxn ang="0">
                    <a:pos x="T4" y="T5"/>
                  </a:cxn>
                  <a:cxn ang="0">
                    <a:pos x="T6" y="T7"/>
                  </a:cxn>
                  <a:cxn ang="0">
                    <a:pos x="T8" y="T9"/>
                  </a:cxn>
                </a:cxnLst>
                <a:rect l="0" t="0" r="r" b="b"/>
                <a:pathLst>
                  <a:path w="22" h="30">
                    <a:moveTo>
                      <a:pt x="22" y="2"/>
                    </a:moveTo>
                    <a:cubicBezTo>
                      <a:pt x="17" y="0"/>
                      <a:pt x="17" y="0"/>
                      <a:pt x="17" y="0"/>
                    </a:cubicBezTo>
                    <a:cubicBezTo>
                      <a:pt x="13" y="10"/>
                      <a:pt x="7" y="19"/>
                      <a:pt x="0" y="27"/>
                    </a:cubicBezTo>
                    <a:cubicBezTo>
                      <a:pt x="4" y="30"/>
                      <a:pt x="4" y="30"/>
                      <a:pt x="4" y="30"/>
                    </a:cubicBezTo>
                    <a:cubicBezTo>
                      <a:pt x="11" y="22"/>
                      <a:pt x="17" y="12"/>
                      <a:pt x="22" y="2"/>
                    </a:cubicBezTo>
                    <a:close/>
                  </a:path>
                </a:pathLst>
              </a:custGeom>
              <a:solidFill>
                <a:srgbClr val="B9B9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6" name="Freeform 584"/>
              <p:cNvSpPr/>
              <p:nvPr/>
            </p:nvSpPr>
            <p:spPr bwMode="auto">
              <a:xfrm>
                <a:off x="5009" y="1330"/>
                <a:ext cx="24" cy="19"/>
              </a:xfrm>
              <a:custGeom>
                <a:avLst/>
                <a:gdLst>
                  <a:gd name="T0" fmla="*/ 24 w 24"/>
                  <a:gd name="T1" fmla="*/ 3 h 19"/>
                  <a:gd name="T2" fmla="*/ 20 w 24"/>
                  <a:gd name="T3" fmla="*/ 0 h 19"/>
                  <a:gd name="T4" fmla="*/ 0 w 24"/>
                  <a:gd name="T5" fmla="*/ 17 h 19"/>
                  <a:gd name="T6" fmla="*/ 4 w 24"/>
                  <a:gd name="T7" fmla="*/ 19 h 19"/>
                  <a:gd name="T8" fmla="*/ 24 w 24"/>
                  <a:gd name="T9" fmla="*/ 3 h 19"/>
                </a:gdLst>
                <a:ahLst/>
                <a:cxnLst>
                  <a:cxn ang="0">
                    <a:pos x="T0" y="T1"/>
                  </a:cxn>
                  <a:cxn ang="0">
                    <a:pos x="T2" y="T3"/>
                  </a:cxn>
                  <a:cxn ang="0">
                    <a:pos x="T4" y="T5"/>
                  </a:cxn>
                  <a:cxn ang="0">
                    <a:pos x="T6" y="T7"/>
                  </a:cxn>
                  <a:cxn ang="0">
                    <a:pos x="T8" y="T9"/>
                  </a:cxn>
                </a:cxnLst>
                <a:rect l="0" t="0" r="r" b="b"/>
                <a:pathLst>
                  <a:path w="24" h="19">
                    <a:moveTo>
                      <a:pt x="24" y="3"/>
                    </a:moveTo>
                    <a:cubicBezTo>
                      <a:pt x="20" y="0"/>
                      <a:pt x="20" y="0"/>
                      <a:pt x="20" y="0"/>
                    </a:cubicBezTo>
                    <a:cubicBezTo>
                      <a:pt x="14" y="7"/>
                      <a:pt x="7" y="13"/>
                      <a:pt x="0" y="17"/>
                    </a:cubicBezTo>
                    <a:cubicBezTo>
                      <a:pt x="4" y="19"/>
                      <a:pt x="4" y="19"/>
                      <a:pt x="4" y="19"/>
                    </a:cubicBezTo>
                    <a:cubicBezTo>
                      <a:pt x="12" y="15"/>
                      <a:pt x="18" y="10"/>
                      <a:pt x="24"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7" name="Freeform 585"/>
              <p:cNvSpPr/>
              <p:nvPr/>
            </p:nvSpPr>
            <p:spPr bwMode="auto">
              <a:xfrm>
                <a:off x="5039" y="1244"/>
                <a:ext cx="16" cy="61"/>
              </a:xfrm>
              <a:custGeom>
                <a:avLst/>
                <a:gdLst>
                  <a:gd name="T0" fmla="*/ 4 w 16"/>
                  <a:gd name="T1" fmla="*/ 2 h 61"/>
                  <a:gd name="T2" fmla="*/ 0 w 16"/>
                  <a:gd name="T3" fmla="*/ 0 h 61"/>
                  <a:gd name="T4" fmla="*/ 12 w 16"/>
                  <a:gd name="T5" fmla="*/ 26 h 61"/>
                  <a:gd name="T6" fmla="*/ 5 w 16"/>
                  <a:gd name="T7" fmla="*/ 58 h 61"/>
                  <a:gd name="T8" fmla="*/ 9 w 16"/>
                  <a:gd name="T9" fmla="*/ 61 h 61"/>
                  <a:gd name="T10" fmla="*/ 16 w 16"/>
                  <a:gd name="T11" fmla="*/ 29 h 61"/>
                  <a:gd name="T12" fmla="*/ 4 w 16"/>
                  <a:gd name="T13" fmla="*/ 2 h 61"/>
                </a:gdLst>
                <a:ahLst/>
                <a:cxnLst>
                  <a:cxn ang="0">
                    <a:pos x="T0" y="T1"/>
                  </a:cxn>
                  <a:cxn ang="0">
                    <a:pos x="T2" y="T3"/>
                  </a:cxn>
                  <a:cxn ang="0">
                    <a:pos x="T4" y="T5"/>
                  </a:cxn>
                  <a:cxn ang="0">
                    <a:pos x="T6" y="T7"/>
                  </a:cxn>
                  <a:cxn ang="0">
                    <a:pos x="T8" y="T9"/>
                  </a:cxn>
                  <a:cxn ang="0">
                    <a:pos x="T10" y="T11"/>
                  </a:cxn>
                  <a:cxn ang="0">
                    <a:pos x="T12" y="T13"/>
                  </a:cxn>
                </a:cxnLst>
                <a:rect l="0" t="0" r="r" b="b"/>
                <a:pathLst>
                  <a:path w="16" h="61">
                    <a:moveTo>
                      <a:pt x="4" y="2"/>
                    </a:moveTo>
                    <a:cubicBezTo>
                      <a:pt x="0" y="0"/>
                      <a:pt x="0" y="0"/>
                      <a:pt x="0" y="0"/>
                    </a:cubicBezTo>
                    <a:cubicBezTo>
                      <a:pt x="7" y="4"/>
                      <a:pt x="12" y="13"/>
                      <a:pt x="12" y="26"/>
                    </a:cubicBezTo>
                    <a:cubicBezTo>
                      <a:pt x="12" y="37"/>
                      <a:pt x="9" y="48"/>
                      <a:pt x="5" y="58"/>
                    </a:cubicBezTo>
                    <a:cubicBezTo>
                      <a:pt x="9" y="61"/>
                      <a:pt x="9" y="61"/>
                      <a:pt x="9" y="61"/>
                    </a:cubicBezTo>
                    <a:cubicBezTo>
                      <a:pt x="14" y="50"/>
                      <a:pt x="16" y="39"/>
                      <a:pt x="16" y="29"/>
                    </a:cubicBezTo>
                    <a:cubicBezTo>
                      <a:pt x="16" y="16"/>
                      <a:pt x="12" y="7"/>
                      <a:pt x="4"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8" name="Freeform 586"/>
              <p:cNvSpPr/>
              <p:nvPr/>
            </p:nvSpPr>
            <p:spPr bwMode="auto">
              <a:xfrm>
                <a:off x="5027" y="1302"/>
                <a:ext cx="21" cy="28"/>
              </a:xfrm>
              <a:custGeom>
                <a:avLst/>
                <a:gdLst>
                  <a:gd name="T0" fmla="*/ 21 w 21"/>
                  <a:gd name="T1" fmla="*/ 3 h 28"/>
                  <a:gd name="T2" fmla="*/ 17 w 21"/>
                  <a:gd name="T3" fmla="*/ 0 h 28"/>
                  <a:gd name="T4" fmla="*/ 0 w 21"/>
                  <a:gd name="T5" fmla="*/ 26 h 28"/>
                  <a:gd name="T6" fmla="*/ 5 w 21"/>
                  <a:gd name="T7" fmla="*/ 28 h 28"/>
                  <a:gd name="T8" fmla="*/ 21 w 21"/>
                  <a:gd name="T9" fmla="*/ 3 h 28"/>
                </a:gdLst>
                <a:ahLst/>
                <a:cxnLst>
                  <a:cxn ang="0">
                    <a:pos x="T0" y="T1"/>
                  </a:cxn>
                  <a:cxn ang="0">
                    <a:pos x="T2" y="T3"/>
                  </a:cxn>
                  <a:cxn ang="0">
                    <a:pos x="T4" y="T5"/>
                  </a:cxn>
                  <a:cxn ang="0">
                    <a:pos x="T6" y="T7"/>
                  </a:cxn>
                  <a:cxn ang="0">
                    <a:pos x="T8" y="T9"/>
                  </a:cxn>
                </a:cxnLst>
                <a:rect l="0" t="0" r="r" b="b"/>
                <a:pathLst>
                  <a:path w="21" h="28">
                    <a:moveTo>
                      <a:pt x="21" y="3"/>
                    </a:moveTo>
                    <a:cubicBezTo>
                      <a:pt x="17" y="0"/>
                      <a:pt x="17" y="0"/>
                      <a:pt x="17" y="0"/>
                    </a:cubicBezTo>
                    <a:cubicBezTo>
                      <a:pt x="13" y="9"/>
                      <a:pt x="7" y="18"/>
                      <a:pt x="0" y="26"/>
                    </a:cubicBezTo>
                    <a:cubicBezTo>
                      <a:pt x="5" y="28"/>
                      <a:pt x="5" y="28"/>
                      <a:pt x="5" y="28"/>
                    </a:cubicBezTo>
                    <a:cubicBezTo>
                      <a:pt x="11" y="21"/>
                      <a:pt x="17" y="12"/>
                      <a:pt x="21" y="3"/>
                    </a:cubicBezTo>
                    <a:close/>
                  </a:path>
                </a:pathLst>
              </a:custGeom>
              <a:solidFill>
                <a:srgbClr val="D6D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9" name="Freeform 587"/>
              <p:cNvSpPr/>
              <p:nvPr/>
            </p:nvSpPr>
            <p:spPr bwMode="auto">
              <a:xfrm>
                <a:off x="5009" y="1328"/>
                <a:ext cx="23" cy="18"/>
              </a:xfrm>
              <a:custGeom>
                <a:avLst/>
                <a:gdLst>
                  <a:gd name="T0" fmla="*/ 23 w 23"/>
                  <a:gd name="T1" fmla="*/ 2 h 18"/>
                  <a:gd name="T2" fmla="*/ 18 w 23"/>
                  <a:gd name="T3" fmla="*/ 0 h 18"/>
                  <a:gd name="T4" fmla="*/ 0 w 23"/>
                  <a:gd name="T5" fmla="*/ 15 h 18"/>
                  <a:gd name="T6" fmla="*/ 4 w 23"/>
                  <a:gd name="T7" fmla="*/ 18 h 18"/>
                  <a:gd name="T8" fmla="*/ 23 w 23"/>
                  <a:gd name="T9" fmla="*/ 2 h 18"/>
                </a:gdLst>
                <a:ahLst/>
                <a:cxnLst>
                  <a:cxn ang="0">
                    <a:pos x="T0" y="T1"/>
                  </a:cxn>
                  <a:cxn ang="0">
                    <a:pos x="T2" y="T3"/>
                  </a:cxn>
                  <a:cxn ang="0">
                    <a:pos x="T4" y="T5"/>
                  </a:cxn>
                  <a:cxn ang="0">
                    <a:pos x="T6" y="T7"/>
                  </a:cxn>
                  <a:cxn ang="0">
                    <a:pos x="T8" y="T9"/>
                  </a:cxn>
                </a:cxnLst>
                <a:rect l="0" t="0" r="r" b="b"/>
                <a:pathLst>
                  <a:path w="23" h="18">
                    <a:moveTo>
                      <a:pt x="23" y="2"/>
                    </a:moveTo>
                    <a:cubicBezTo>
                      <a:pt x="18" y="0"/>
                      <a:pt x="18" y="0"/>
                      <a:pt x="18" y="0"/>
                    </a:cubicBezTo>
                    <a:cubicBezTo>
                      <a:pt x="13" y="6"/>
                      <a:pt x="7" y="11"/>
                      <a:pt x="0" y="15"/>
                    </a:cubicBezTo>
                    <a:cubicBezTo>
                      <a:pt x="4" y="18"/>
                      <a:pt x="4" y="18"/>
                      <a:pt x="4" y="18"/>
                    </a:cubicBezTo>
                    <a:cubicBezTo>
                      <a:pt x="11" y="14"/>
                      <a:pt x="17" y="9"/>
                      <a:pt x="23"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0" name="Freeform 588"/>
              <p:cNvSpPr/>
              <p:nvPr/>
            </p:nvSpPr>
            <p:spPr bwMode="auto">
              <a:xfrm>
                <a:off x="4979" y="1343"/>
                <a:ext cx="34" cy="10"/>
              </a:xfrm>
              <a:custGeom>
                <a:avLst/>
                <a:gdLst>
                  <a:gd name="T0" fmla="*/ 34 w 34"/>
                  <a:gd name="T1" fmla="*/ 3 h 10"/>
                  <a:gd name="T2" fmla="*/ 30 w 34"/>
                  <a:gd name="T3" fmla="*/ 0 h 10"/>
                  <a:gd name="T4" fmla="*/ 0 w 34"/>
                  <a:gd name="T5" fmla="*/ 3 h 10"/>
                  <a:gd name="T6" fmla="*/ 5 w 34"/>
                  <a:gd name="T7" fmla="*/ 6 h 10"/>
                  <a:gd name="T8" fmla="*/ 34 w 34"/>
                  <a:gd name="T9" fmla="*/ 3 h 10"/>
                </a:gdLst>
                <a:ahLst/>
                <a:cxnLst>
                  <a:cxn ang="0">
                    <a:pos x="T0" y="T1"/>
                  </a:cxn>
                  <a:cxn ang="0">
                    <a:pos x="T2" y="T3"/>
                  </a:cxn>
                  <a:cxn ang="0">
                    <a:pos x="T4" y="T5"/>
                  </a:cxn>
                  <a:cxn ang="0">
                    <a:pos x="T6" y="T7"/>
                  </a:cxn>
                  <a:cxn ang="0">
                    <a:pos x="T8" y="T9"/>
                  </a:cxn>
                </a:cxnLst>
                <a:rect l="0" t="0" r="r" b="b"/>
                <a:pathLst>
                  <a:path w="34" h="10">
                    <a:moveTo>
                      <a:pt x="34" y="3"/>
                    </a:moveTo>
                    <a:cubicBezTo>
                      <a:pt x="30" y="0"/>
                      <a:pt x="30" y="0"/>
                      <a:pt x="30" y="0"/>
                    </a:cubicBezTo>
                    <a:cubicBezTo>
                      <a:pt x="18" y="7"/>
                      <a:pt x="8" y="7"/>
                      <a:pt x="0" y="3"/>
                    </a:cubicBezTo>
                    <a:cubicBezTo>
                      <a:pt x="5" y="6"/>
                      <a:pt x="5" y="6"/>
                      <a:pt x="5" y="6"/>
                    </a:cubicBezTo>
                    <a:cubicBezTo>
                      <a:pt x="12" y="10"/>
                      <a:pt x="23" y="9"/>
                      <a:pt x="34" y="3"/>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1" name="Freeform 589"/>
              <p:cNvSpPr/>
              <p:nvPr/>
            </p:nvSpPr>
            <p:spPr bwMode="auto">
              <a:xfrm>
                <a:off x="5009" y="1235"/>
                <a:ext cx="36" cy="10"/>
              </a:xfrm>
              <a:custGeom>
                <a:avLst/>
                <a:gdLst>
                  <a:gd name="T0" fmla="*/ 36 w 36"/>
                  <a:gd name="T1" fmla="*/ 7 h 10"/>
                  <a:gd name="T2" fmla="*/ 32 w 36"/>
                  <a:gd name="T3" fmla="*/ 5 h 10"/>
                  <a:gd name="T4" fmla="*/ 0 w 36"/>
                  <a:gd name="T5" fmla="*/ 8 h 10"/>
                  <a:gd name="T6" fmla="*/ 4 w 36"/>
                  <a:gd name="T7" fmla="*/ 10 h 10"/>
                  <a:gd name="T8" fmla="*/ 36 w 36"/>
                  <a:gd name="T9" fmla="*/ 7 h 10"/>
                </a:gdLst>
                <a:ahLst/>
                <a:cxnLst>
                  <a:cxn ang="0">
                    <a:pos x="T0" y="T1"/>
                  </a:cxn>
                  <a:cxn ang="0">
                    <a:pos x="T2" y="T3"/>
                  </a:cxn>
                  <a:cxn ang="0">
                    <a:pos x="T4" y="T5"/>
                  </a:cxn>
                  <a:cxn ang="0">
                    <a:pos x="T6" y="T7"/>
                  </a:cxn>
                  <a:cxn ang="0">
                    <a:pos x="T8" y="T9"/>
                  </a:cxn>
                </a:cxnLst>
                <a:rect l="0" t="0" r="r" b="b"/>
                <a:pathLst>
                  <a:path w="36" h="10">
                    <a:moveTo>
                      <a:pt x="36" y="7"/>
                    </a:moveTo>
                    <a:cubicBezTo>
                      <a:pt x="32" y="5"/>
                      <a:pt x="32" y="5"/>
                      <a:pt x="32" y="5"/>
                    </a:cubicBezTo>
                    <a:cubicBezTo>
                      <a:pt x="24" y="0"/>
                      <a:pt x="12" y="0"/>
                      <a:pt x="0" y="8"/>
                    </a:cubicBezTo>
                    <a:cubicBezTo>
                      <a:pt x="4" y="10"/>
                      <a:pt x="4" y="10"/>
                      <a:pt x="4" y="10"/>
                    </a:cubicBezTo>
                    <a:cubicBezTo>
                      <a:pt x="17" y="3"/>
                      <a:pt x="28" y="2"/>
                      <a:pt x="36" y="7"/>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2" name="Freeform 590"/>
              <p:cNvSpPr/>
              <p:nvPr/>
            </p:nvSpPr>
            <p:spPr bwMode="auto">
              <a:xfrm>
                <a:off x="5009" y="1228"/>
                <a:ext cx="40" cy="11"/>
              </a:xfrm>
              <a:custGeom>
                <a:avLst/>
                <a:gdLst>
                  <a:gd name="T0" fmla="*/ 40 w 40"/>
                  <a:gd name="T1" fmla="*/ 8 h 11"/>
                  <a:gd name="T2" fmla="*/ 36 w 40"/>
                  <a:gd name="T3" fmla="*/ 5 h 11"/>
                  <a:gd name="T4" fmla="*/ 0 w 40"/>
                  <a:gd name="T5" fmla="*/ 9 h 11"/>
                  <a:gd name="T6" fmla="*/ 4 w 40"/>
                  <a:gd name="T7" fmla="*/ 11 h 11"/>
                  <a:gd name="T8" fmla="*/ 40 w 40"/>
                  <a:gd name="T9" fmla="*/ 8 h 11"/>
                </a:gdLst>
                <a:ahLst/>
                <a:cxnLst>
                  <a:cxn ang="0">
                    <a:pos x="T0" y="T1"/>
                  </a:cxn>
                  <a:cxn ang="0">
                    <a:pos x="T2" y="T3"/>
                  </a:cxn>
                  <a:cxn ang="0">
                    <a:pos x="T4" y="T5"/>
                  </a:cxn>
                  <a:cxn ang="0">
                    <a:pos x="T6" y="T7"/>
                  </a:cxn>
                  <a:cxn ang="0">
                    <a:pos x="T8" y="T9"/>
                  </a:cxn>
                </a:cxnLst>
                <a:rect l="0" t="0" r="r" b="b"/>
                <a:pathLst>
                  <a:path w="40" h="11">
                    <a:moveTo>
                      <a:pt x="40" y="8"/>
                    </a:moveTo>
                    <a:cubicBezTo>
                      <a:pt x="36" y="5"/>
                      <a:pt x="36" y="5"/>
                      <a:pt x="36" y="5"/>
                    </a:cubicBezTo>
                    <a:cubicBezTo>
                      <a:pt x="26" y="0"/>
                      <a:pt x="14" y="1"/>
                      <a:pt x="0" y="9"/>
                    </a:cubicBezTo>
                    <a:cubicBezTo>
                      <a:pt x="4" y="11"/>
                      <a:pt x="4" y="11"/>
                      <a:pt x="4" y="11"/>
                    </a:cubicBezTo>
                    <a:cubicBezTo>
                      <a:pt x="18" y="3"/>
                      <a:pt x="31" y="2"/>
                      <a:pt x="40" y="8"/>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3" name="Freeform 591"/>
              <p:cNvSpPr>
                <a:spLocks noEditPoints="1"/>
              </p:cNvSpPr>
              <p:nvPr/>
            </p:nvSpPr>
            <p:spPr bwMode="auto">
              <a:xfrm>
                <a:off x="4968" y="1231"/>
                <a:ext cx="91" cy="133"/>
              </a:xfrm>
              <a:custGeom>
                <a:avLst/>
                <a:gdLst>
                  <a:gd name="T0" fmla="*/ 91 w 91"/>
                  <a:gd name="T1" fmla="*/ 40 h 133"/>
                  <a:gd name="T2" fmla="*/ 45 w 91"/>
                  <a:gd name="T3" fmla="*/ 118 h 133"/>
                  <a:gd name="T4" fmla="*/ 0 w 91"/>
                  <a:gd name="T5" fmla="*/ 93 h 133"/>
                  <a:gd name="T6" fmla="*/ 45 w 91"/>
                  <a:gd name="T7" fmla="*/ 14 h 133"/>
                  <a:gd name="T8" fmla="*/ 91 w 91"/>
                  <a:gd name="T9" fmla="*/ 40 h 133"/>
                  <a:gd name="T10" fmla="*/ 45 w 91"/>
                  <a:gd name="T11" fmla="*/ 115 h 133"/>
                  <a:gd name="T12" fmla="*/ 87 w 91"/>
                  <a:gd name="T13" fmla="*/ 42 h 133"/>
                  <a:gd name="T14" fmla="*/ 45 w 91"/>
                  <a:gd name="T15" fmla="*/ 18 h 133"/>
                  <a:gd name="T16" fmla="*/ 3 w 91"/>
                  <a:gd name="T17" fmla="*/ 91 h 133"/>
                  <a:gd name="T18" fmla="*/ 45 w 91"/>
                  <a:gd name="T19" fmla="*/ 11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33">
                    <a:moveTo>
                      <a:pt x="91" y="40"/>
                    </a:moveTo>
                    <a:cubicBezTo>
                      <a:pt x="91" y="69"/>
                      <a:pt x="70" y="104"/>
                      <a:pt x="45" y="118"/>
                    </a:cubicBezTo>
                    <a:cubicBezTo>
                      <a:pt x="21" y="133"/>
                      <a:pt x="0" y="121"/>
                      <a:pt x="0" y="93"/>
                    </a:cubicBezTo>
                    <a:cubicBezTo>
                      <a:pt x="0" y="64"/>
                      <a:pt x="20" y="29"/>
                      <a:pt x="45" y="14"/>
                    </a:cubicBezTo>
                    <a:cubicBezTo>
                      <a:pt x="70" y="0"/>
                      <a:pt x="91" y="12"/>
                      <a:pt x="91" y="40"/>
                    </a:cubicBezTo>
                    <a:close/>
                    <a:moveTo>
                      <a:pt x="45" y="115"/>
                    </a:moveTo>
                    <a:cubicBezTo>
                      <a:pt x="69" y="101"/>
                      <a:pt x="87" y="69"/>
                      <a:pt x="87" y="42"/>
                    </a:cubicBezTo>
                    <a:cubicBezTo>
                      <a:pt x="87" y="15"/>
                      <a:pt x="68" y="5"/>
                      <a:pt x="45" y="18"/>
                    </a:cubicBezTo>
                    <a:cubicBezTo>
                      <a:pt x="22" y="31"/>
                      <a:pt x="3" y="64"/>
                      <a:pt x="3" y="91"/>
                    </a:cubicBezTo>
                    <a:cubicBezTo>
                      <a:pt x="3" y="117"/>
                      <a:pt x="22" y="128"/>
                      <a:pt x="45" y="115"/>
                    </a:cubicBezTo>
                    <a:close/>
                  </a:path>
                </a:pathLst>
              </a:custGeom>
              <a:solidFill>
                <a:srgbClr val="636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4" name="Freeform 592"/>
              <p:cNvSpPr/>
              <p:nvPr/>
            </p:nvSpPr>
            <p:spPr bwMode="auto">
              <a:xfrm>
                <a:off x="4987" y="1237"/>
                <a:ext cx="26" cy="21"/>
              </a:xfrm>
              <a:custGeom>
                <a:avLst/>
                <a:gdLst>
                  <a:gd name="T0" fmla="*/ 26 w 26"/>
                  <a:gd name="T1" fmla="*/ 2 h 21"/>
                  <a:gd name="T2" fmla="*/ 22 w 26"/>
                  <a:gd name="T3" fmla="*/ 0 h 21"/>
                  <a:gd name="T4" fmla="*/ 0 w 26"/>
                  <a:gd name="T5" fmla="*/ 18 h 21"/>
                  <a:gd name="T6" fmla="*/ 4 w 26"/>
                  <a:gd name="T7" fmla="*/ 21 h 21"/>
                  <a:gd name="T8" fmla="*/ 26 w 26"/>
                  <a:gd name="T9" fmla="*/ 2 h 21"/>
                </a:gdLst>
                <a:ahLst/>
                <a:cxnLst>
                  <a:cxn ang="0">
                    <a:pos x="T0" y="T1"/>
                  </a:cxn>
                  <a:cxn ang="0">
                    <a:pos x="T2" y="T3"/>
                  </a:cxn>
                  <a:cxn ang="0">
                    <a:pos x="T4" y="T5"/>
                  </a:cxn>
                  <a:cxn ang="0">
                    <a:pos x="T6" y="T7"/>
                  </a:cxn>
                  <a:cxn ang="0">
                    <a:pos x="T8" y="T9"/>
                  </a:cxn>
                </a:cxnLst>
                <a:rect l="0" t="0" r="r" b="b"/>
                <a:pathLst>
                  <a:path w="26" h="21">
                    <a:moveTo>
                      <a:pt x="26" y="2"/>
                    </a:moveTo>
                    <a:cubicBezTo>
                      <a:pt x="22" y="0"/>
                      <a:pt x="22" y="0"/>
                      <a:pt x="22" y="0"/>
                    </a:cubicBezTo>
                    <a:cubicBezTo>
                      <a:pt x="14" y="4"/>
                      <a:pt x="6" y="11"/>
                      <a:pt x="0" y="18"/>
                    </a:cubicBezTo>
                    <a:cubicBezTo>
                      <a:pt x="4" y="21"/>
                      <a:pt x="4" y="21"/>
                      <a:pt x="4" y="21"/>
                    </a:cubicBezTo>
                    <a:cubicBezTo>
                      <a:pt x="11" y="13"/>
                      <a:pt x="18" y="7"/>
                      <a:pt x="2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5" name="Freeform 593"/>
              <p:cNvSpPr/>
              <p:nvPr/>
            </p:nvSpPr>
            <p:spPr bwMode="auto">
              <a:xfrm>
                <a:off x="4967" y="1255"/>
                <a:ext cx="24" cy="34"/>
              </a:xfrm>
              <a:custGeom>
                <a:avLst/>
                <a:gdLst>
                  <a:gd name="T0" fmla="*/ 24 w 24"/>
                  <a:gd name="T1" fmla="*/ 3 h 34"/>
                  <a:gd name="T2" fmla="*/ 20 w 24"/>
                  <a:gd name="T3" fmla="*/ 0 h 34"/>
                  <a:gd name="T4" fmla="*/ 0 w 24"/>
                  <a:gd name="T5" fmla="*/ 31 h 34"/>
                  <a:gd name="T6" fmla="*/ 5 w 24"/>
                  <a:gd name="T7" fmla="*/ 34 h 34"/>
                  <a:gd name="T8" fmla="*/ 24 w 24"/>
                  <a:gd name="T9" fmla="*/ 3 h 34"/>
                </a:gdLst>
                <a:ahLst/>
                <a:cxnLst>
                  <a:cxn ang="0">
                    <a:pos x="T0" y="T1"/>
                  </a:cxn>
                  <a:cxn ang="0">
                    <a:pos x="T2" y="T3"/>
                  </a:cxn>
                  <a:cxn ang="0">
                    <a:pos x="T4" y="T5"/>
                  </a:cxn>
                  <a:cxn ang="0">
                    <a:pos x="T6" y="T7"/>
                  </a:cxn>
                  <a:cxn ang="0">
                    <a:pos x="T8" y="T9"/>
                  </a:cxn>
                </a:cxnLst>
                <a:rect l="0" t="0" r="r" b="b"/>
                <a:pathLst>
                  <a:path w="24" h="34">
                    <a:moveTo>
                      <a:pt x="24" y="3"/>
                    </a:moveTo>
                    <a:cubicBezTo>
                      <a:pt x="20" y="0"/>
                      <a:pt x="20" y="0"/>
                      <a:pt x="20" y="0"/>
                    </a:cubicBezTo>
                    <a:cubicBezTo>
                      <a:pt x="12" y="9"/>
                      <a:pt x="5" y="20"/>
                      <a:pt x="0" y="31"/>
                    </a:cubicBezTo>
                    <a:cubicBezTo>
                      <a:pt x="5" y="34"/>
                      <a:pt x="5" y="34"/>
                      <a:pt x="5" y="34"/>
                    </a:cubicBezTo>
                    <a:cubicBezTo>
                      <a:pt x="9" y="23"/>
                      <a:pt x="16" y="12"/>
                      <a:pt x="24"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6" name="Freeform 594"/>
              <p:cNvSpPr/>
              <p:nvPr/>
            </p:nvSpPr>
            <p:spPr bwMode="auto">
              <a:xfrm>
                <a:off x="4958" y="1286"/>
                <a:ext cx="20" cy="73"/>
              </a:xfrm>
              <a:custGeom>
                <a:avLst/>
                <a:gdLst>
                  <a:gd name="T0" fmla="*/ 14 w 20"/>
                  <a:gd name="T1" fmla="*/ 3 h 73"/>
                  <a:gd name="T2" fmla="*/ 9 w 20"/>
                  <a:gd name="T3" fmla="*/ 0 h 73"/>
                  <a:gd name="T4" fmla="*/ 0 w 20"/>
                  <a:gd name="T5" fmla="*/ 38 h 73"/>
                  <a:gd name="T6" fmla="*/ 15 w 20"/>
                  <a:gd name="T7" fmla="*/ 70 h 73"/>
                  <a:gd name="T8" fmla="*/ 20 w 20"/>
                  <a:gd name="T9" fmla="*/ 73 h 73"/>
                  <a:gd name="T10" fmla="*/ 5 w 20"/>
                  <a:gd name="T11" fmla="*/ 41 h 73"/>
                  <a:gd name="T12" fmla="*/ 14 w 20"/>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20" h="73">
                    <a:moveTo>
                      <a:pt x="14" y="3"/>
                    </a:moveTo>
                    <a:cubicBezTo>
                      <a:pt x="9" y="0"/>
                      <a:pt x="9" y="0"/>
                      <a:pt x="9" y="0"/>
                    </a:cubicBezTo>
                    <a:cubicBezTo>
                      <a:pt x="4" y="13"/>
                      <a:pt x="0" y="26"/>
                      <a:pt x="0" y="38"/>
                    </a:cubicBezTo>
                    <a:cubicBezTo>
                      <a:pt x="0" y="54"/>
                      <a:pt x="6" y="65"/>
                      <a:pt x="15" y="70"/>
                    </a:cubicBezTo>
                    <a:cubicBezTo>
                      <a:pt x="20" y="73"/>
                      <a:pt x="20" y="73"/>
                      <a:pt x="20" y="73"/>
                    </a:cubicBezTo>
                    <a:cubicBezTo>
                      <a:pt x="10" y="68"/>
                      <a:pt x="5" y="56"/>
                      <a:pt x="5" y="41"/>
                    </a:cubicBezTo>
                    <a:cubicBezTo>
                      <a:pt x="5" y="28"/>
                      <a:pt x="8" y="15"/>
                      <a:pt x="14"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7" name="Freeform 595"/>
              <p:cNvSpPr>
                <a:spLocks noEditPoints="1"/>
              </p:cNvSpPr>
              <p:nvPr/>
            </p:nvSpPr>
            <p:spPr bwMode="auto">
              <a:xfrm>
                <a:off x="4963" y="1223"/>
                <a:ext cx="101" cy="149"/>
              </a:xfrm>
              <a:custGeom>
                <a:avLst/>
                <a:gdLst>
                  <a:gd name="T0" fmla="*/ 101 w 101"/>
                  <a:gd name="T1" fmla="*/ 45 h 149"/>
                  <a:gd name="T2" fmla="*/ 51 w 101"/>
                  <a:gd name="T3" fmla="*/ 132 h 149"/>
                  <a:gd name="T4" fmla="*/ 0 w 101"/>
                  <a:gd name="T5" fmla="*/ 104 h 149"/>
                  <a:gd name="T6" fmla="*/ 50 w 101"/>
                  <a:gd name="T7" fmla="*/ 16 h 149"/>
                  <a:gd name="T8" fmla="*/ 101 w 101"/>
                  <a:gd name="T9" fmla="*/ 45 h 149"/>
                  <a:gd name="T10" fmla="*/ 50 w 101"/>
                  <a:gd name="T11" fmla="*/ 126 h 149"/>
                  <a:gd name="T12" fmla="*/ 96 w 101"/>
                  <a:gd name="T13" fmla="*/ 48 h 149"/>
                  <a:gd name="T14" fmla="*/ 50 w 101"/>
                  <a:gd name="T15" fmla="*/ 22 h 149"/>
                  <a:gd name="T16" fmla="*/ 5 w 101"/>
                  <a:gd name="T17" fmla="*/ 101 h 149"/>
                  <a:gd name="T18" fmla="*/ 50 w 101"/>
                  <a:gd name="T19" fmla="*/ 126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49">
                    <a:moveTo>
                      <a:pt x="101" y="45"/>
                    </a:moveTo>
                    <a:cubicBezTo>
                      <a:pt x="101" y="77"/>
                      <a:pt x="78" y="116"/>
                      <a:pt x="51" y="132"/>
                    </a:cubicBezTo>
                    <a:cubicBezTo>
                      <a:pt x="23" y="149"/>
                      <a:pt x="0" y="136"/>
                      <a:pt x="0" y="104"/>
                    </a:cubicBezTo>
                    <a:cubicBezTo>
                      <a:pt x="0" y="72"/>
                      <a:pt x="22" y="32"/>
                      <a:pt x="50" y="16"/>
                    </a:cubicBezTo>
                    <a:cubicBezTo>
                      <a:pt x="78" y="0"/>
                      <a:pt x="101" y="13"/>
                      <a:pt x="101" y="45"/>
                    </a:cubicBezTo>
                    <a:close/>
                    <a:moveTo>
                      <a:pt x="50" y="126"/>
                    </a:moveTo>
                    <a:cubicBezTo>
                      <a:pt x="75" y="112"/>
                      <a:pt x="96" y="77"/>
                      <a:pt x="96" y="48"/>
                    </a:cubicBezTo>
                    <a:cubicBezTo>
                      <a:pt x="96" y="20"/>
                      <a:pt x="75" y="8"/>
                      <a:pt x="50" y="22"/>
                    </a:cubicBezTo>
                    <a:cubicBezTo>
                      <a:pt x="25" y="37"/>
                      <a:pt x="5" y="72"/>
                      <a:pt x="5" y="101"/>
                    </a:cubicBezTo>
                    <a:cubicBezTo>
                      <a:pt x="5" y="129"/>
                      <a:pt x="26" y="141"/>
                      <a:pt x="50" y="126"/>
                    </a:cubicBezTo>
                    <a:close/>
                  </a:path>
                </a:pathLst>
              </a:custGeom>
              <a:solidFill>
                <a:srgbClr val="2A2A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8" name="Freeform 596"/>
              <p:cNvSpPr/>
              <p:nvPr/>
            </p:nvSpPr>
            <p:spPr bwMode="auto">
              <a:xfrm>
                <a:off x="5013" y="1297"/>
                <a:ext cx="20" cy="28"/>
              </a:xfrm>
              <a:custGeom>
                <a:avLst/>
                <a:gdLst>
                  <a:gd name="T0" fmla="*/ 1 w 20"/>
                  <a:gd name="T1" fmla="*/ 1 h 28"/>
                  <a:gd name="T2" fmla="*/ 0 w 20"/>
                  <a:gd name="T3" fmla="*/ 0 h 28"/>
                  <a:gd name="T4" fmla="*/ 19 w 20"/>
                  <a:gd name="T5" fmla="*/ 28 h 28"/>
                  <a:gd name="T6" fmla="*/ 20 w 20"/>
                  <a:gd name="T7" fmla="*/ 28 h 28"/>
                  <a:gd name="T8" fmla="*/ 1 w 20"/>
                  <a:gd name="T9" fmla="*/ 1 h 28"/>
                </a:gdLst>
                <a:ahLst/>
                <a:cxnLst>
                  <a:cxn ang="0">
                    <a:pos x="T0" y="T1"/>
                  </a:cxn>
                  <a:cxn ang="0">
                    <a:pos x="T2" y="T3"/>
                  </a:cxn>
                  <a:cxn ang="0">
                    <a:pos x="T4" y="T5"/>
                  </a:cxn>
                  <a:cxn ang="0">
                    <a:pos x="T6" y="T7"/>
                  </a:cxn>
                  <a:cxn ang="0">
                    <a:pos x="T8" y="T9"/>
                  </a:cxn>
                </a:cxnLst>
                <a:rect l="0" t="0" r="r" b="b"/>
                <a:pathLst>
                  <a:path w="20" h="28">
                    <a:moveTo>
                      <a:pt x="1" y="1"/>
                    </a:moveTo>
                    <a:lnTo>
                      <a:pt x="0" y="0"/>
                    </a:lnTo>
                    <a:lnTo>
                      <a:pt x="19" y="28"/>
                    </a:lnTo>
                    <a:lnTo>
                      <a:pt x="20" y="28"/>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9" name="Freeform 597"/>
              <p:cNvSpPr/>
              <p:nvPr/>
            </p:nvSpPr>
            <p:spPr bwMode="auto">
              <a:xfrm>
                <a:off x="5014" y="1295"/>
                <a:ext cx="34" cy="5"/>
              </a:xfrm>
              <a:custGeom>
                <a:avLst/>
                <a:gdLst>
                  <a:gd name="T0" fmla="*/ 34 w 34"/>
                  <a:gd name="T1" fmla="*/ 5 h 5"/>
                  <a:gd name="T2" fmla="*/ 33 w 34"/>
                  <a:gd name="T3" fmla="*/ 5 h 5"/>
                  <a:gd name="T4" fmla="*/ 0 w 34"/>
                  <a:gd name="T5" fmla="*/ 0 h 5"/>
                  <a:gd name="T6" fmla="*/ 1 w 34"/>
                  <a:gd name="T7" fmla="*/ 1 h 5"/>
                  <a:gd name="T8" fmla="*/ 34 w 34"/>
                  <a:gd name="T9" fmla="*/ 5 h 5"/>
                </a:gdLst>
                <a:ahLst/>
                <a:cxnLst>
                  <a:cxn ang="0">
                    <a:pos x="T0" y="T1"/>
                  </a:cxn>
                  <a:cxn ang="0">
                    <a:pos x="T2" y="T3"/>
                  </a:cxn>
                  <a:cxn ang="0">
                    <a:pos x="T4" y="T5"/>
                  </a:cxn>
                  <a:cxn ang="0">
                    <a:pos x="T6" y="T7"/>
                  </a:cxn>
                  <a:cxn ang="0">
                    <a:pos x="T8" y="T9"/>
                  </a:cxn>
                </a:cxnLst>
                <a:rect l="0" t="0" r="r" b="b"/>
                <a:pathLst>
                  <a:path w="34" h="5">
                    <a:moveTo>
                      <a:pt x="34" y="5"/>
                    </a:moveTo>
                    <a:lnTo>
                      <a:pt x="33" y="5"/>
                    </a:lnTo>
                    <a:lnTo>
                      <a:pt x="0" y="0"/>
                    </a:lnTo>
                    <a:lnTo>
                      <a:pt x="1" y="1"/>
                    </a:lnTo>
                    <a:lnTo>
                      <a:pt x="34" y="5"/>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0" name="Freeform 598"/>
              <p:cNvSpPr/>
              <p:nvPr/>
            </p:nvSpPr>
            <p:spPr bwMode="auto">
              <a:xfrm>
                <a:off x="5014" y="1272"/>
                <a:ext cx="40" cy="23"/>
              </a:xfrm>
              <a:custGeom>
                <a:avLst/>
                <a:gdLst>
                  <a:gd name="T0" fmla="*/ 40 w 40"/>
                  <a:gd name="T1" fmla="*/ 1 h 23"/>
                  <a:gd name="T2" fmla="*/ 38 w 40"/>
                  <a:gd name="T3" fmla="*/ 0 h 23"/>
                  <a:gd name="T4" fmla="*/ 0 w 40"/>
                  <a:gd name="T5" fmla="*/ 22 h 23"/>
                  <a:gd name="T6" fmla="*/ 1 w 40"/>
                  <a:gd name="T7" fmla="*/ 23 h 23"/>
                  <a:gd name="T8" fmla="*/ 40 w 40"/>
                  <a:gd name="T9" fmla="*/ 1 h 23"/>
                </a:gdLst>
                <a:ahLst/>
                <a:cxnLst>
                  <a:cxn ang="0">
                    <a:pos x="T0" y="T1"/>
                  </a:cxn>
                  <a:cxn ang="0">
                    <a:pos x="T2" y="T3"/>
                  </a:cxn>
                  <a:cxn ang="0">
                    <a:pos x="T4" y="T5"/>
                  </a:cxn>
                  <a:cxn ang="0">
                    <a:pos x="T6" y="T7"/>
                  </a:cxn>
                  <a:cxn ang="0">
                    <a:pos x="T8" y="T9"/>
                  </a:cxn>
                </a:cxnLst>
                <a:rect l="0" t="0" r="r" b="b"/>
                <a:pathLst>
                  <a:path w="40" h="23">
                    <a:moveTo>
                      <a:pt x="40" y="1"/>
                    </a:moveTo>
                    <a:lnTo>
                      <a:pt x="38" y="0"/>
                    </a:lnTo>
                    <a:lnTo>
                      <a:pt x="0" y="22"/>
                    </a:lnTo>
                    <a:lnTo>
                      <a:pt x="1" y="23"/>
                    </a:lnTo>
                    <a:lnTo>
                      <a:pt x="40" y="1"/>
                    </a:lnTo>
                    <a:close/>
                  </a:path>
                </a:pathLst>
              </a:custGeom>
              <a:solidFill>
                <a:srgbClr val="847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1" name="Freeform 599"/>
              <p:cNvSpPr/>
              <p:nvPr/>
            </p:nvSpPr>
            <p:spPr bwMode="auto">
              <a:xfrm>
                <a:off x="5012" y="1298"/>
                <a:ext cx="1" cy="45"/>
              </a:xfrm>
              <a:custGeom>
                <a:avLst/>
                <a:gdLst>
                  <a:gd name="T0" fmla="*/ 1 w 1"/>
                  <a:gd name="T1" fmla="*/ 1 h 45"/>
                  <a:gd name="T2" fmla="*/ 0 w 1"/>
                  <a:gd name="T3" fmla="*/ 0 h 45"/>
                  <a:gd name="T4" fmla="*/ 0 w 1"/>
                  <a:gd name="T5" fmla="*/ 45 h 45"/>
                  <a:gd name="T6" fmla="*/ 1 w 1"/>
                  <a:gd name="T7" fmla="*/ 45 h 45"/>
                  <a:gd name="T8" fmla="*/ 1 w 1"/>
                  <a:gd name="T9" fmla="*/ 1 h 45"/>
                </a:gdLst>
                <a:ahLst/>
                <a:cxnLst>
                  <a:cxn ang="0">
                    <a:pos x="T0" y="T1"/>
                  </a:cxn>
                  <a:cxn ang="0">
                    <a:pos x="T2" y="T3"/>
                  </a:cxn>
                  <a:cxn ang="0">
                    <a:pos x="T4" y="T5"/>
                  </a:cxn>
                  <a:cxn ang="0">
                    <a:pos x="T6" y="T7"/>
                  </a:cxn>
                  <a:cxn ang="0">
                    <a:pos x="T8" y="T9"/>
                  </a:cxn>
                </a:cxnLst>
                <a:rect l="0" t="0" r="r" b="b"/>
                <a:pathLst>
                  <a:path w="1" h="45">
                    <a:moveTo>
                      <a:pt x="1" y="1"/>
                    </a:moveTo>
                    <a:lnTo>
                      <a:pt x="0" y="0"/>
                    </a:lnTo>
                    <a:lnTo>
                      <a:pt x="0" y="45"/>
                    </a:lnTo>
                    <a:lnTo>
                      <a:pt x="1" y="45"/>
                    </a:lnTo>
                    <a:lnTo>
                      <a:pt x="1" y="1"/>
                    </a:lnTo>
                    <a:close/>
                  </a:path>
                </a:pathLst>
              </a:custGeom>
              <a:solidFill>
                <a:srgbClr val="7670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2" name="Freeform 600"/>
              <p:cNvSpPr/>
              <p:nvPr/>
            </p:nvSpPr>
            <p:spPr bwMode="auto">
              <a:xfrm>
                <a:off x="5013" y="1295"/>
                <a:ext cx="2" cy="1"/>
              </a:xfrm>
              <a:custGeom>
                <a:avLst/>
                <a:gdLst>
                  <a:gd name="T0" fmla="*/ 2 w 2"/>
                  <a:gd name="T1" fmla="*/ 1 h 1"/>
                  <a:gd name="T2" fmla="*/ 1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2"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3" name="Freeform 601"/>
              <p:cNvSpPr/>
              <p:nvPr/>
            </p:nvSpPr>
            <p:spPr bwMode="auto">
              <a:xfrm>
                <a:off x="5015" y="1273"/>
                <a:ext cx="39" cy="23"/>
              </a:xfrm>
              <a:custGeom>
                <a:avLst/>
                <a:gdLst>
                  <a:gd name="T0" fmla="*/ 39 w 39"/>
                  <a:gd name="T1" fmla="*/ 0 h 23"/>
                  <a:gd name="T2" fmla="*/ 0 w 39"/>
                  <a:gd name="T3" fmla="*/ 22 h 23"/>
                  <a:gd name="T4" fmla="*/ 0 w 39"/>
                  <a:gd name="T5" fmla="*/ 23 h 23"/>
                  <a:gd name="T6" fmla="*/ 0 w 39"/>
                  <a:gd name="T7" fmla="*/ 23 h 23"/>
                  <a:gd name="T8" fmla="*/ 39 w 39"/>
                  <a:gd name="T9" fmla="*/ 1 h 23"/>
                  <a:gd name="T10" fmla="*/ 39 w 39"/>
                  <a:gd name="T11" fmla="*/ 0 h 23"/>
                </a:gdLst>
                <a:ahLst/>
                <a:cxnLst>
                  <a:cxn ang="0">
                    <a:pos x="T0" y="T1"/>
                  </a:cxn>
                  <a:cxn ang="0">
                    <a:pos x="T2" y="T3"/>
                  </a:cxn>
                  <a:cxn ang="0">
                    <a:pos x="T4" y="T5"/>
                  </a:cxn>
                  <a:cxn ang="0">
                    <a:pos x="T6" y="T7"/>
                  </a:cxn>
                  <a:cxn ang="0">
                    <a:pos x="T8" y="T9"/>
                  </a:cxn>
                  <a:cxn ang="0">
                    <a:pos x="T10" y="T11"/>
                  </a:cxn>
                </a:cxnLst>
                <a:rect l="0" t="0" r="r" b="b"/>
                <a:pathLst>
                  <a:path w="39" h="23">
                    <a:moveTo>
                      <a:pt x="39" y="0"/>
                    </a:moveTo>
                    <a:lnTo>
                      <a:pt x="0" y="22"/>
                    </a:lnTo>
                    <a:lnTo>
                      <a:pt x="0" y="23"/>
                    </a:lnTo>
                    <a:lnTo>
                      <a:pt x="0" y="23"/>
                    </a:lnTo>
                    <a:lnTo>
                      <a:pt x="39" y="1"/>
                    </a:lnTo>
                    <a:lnTo>
                      <a:pt x="39"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4" name="Freeform 602"/>
              <p:cNvSpPr/>
              <p:nvPr/>
            </p:nvSpPr>
            <p:spPr bwMode="auto">
              <a:xfrm>
                <a:off x="5013" y="1294"/>
                <a:ext cx="2" cy="2"/>
              </a:xfrm>
              <a:custGeom>
                <a:avLst/>
                <a:gdLst>
                  <a:gd name="T0" fmla="*/ 2 w 2"/>
                  <a:gd name="T1" fmla="*/ 1 h 2"/>
                  <a:gd name="T2" fmla="*/ 1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2" y="2"/>
                    </a:lnTo>
                    <a:lnTo>
                      <a:pt x="2"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5" name="Freeform 603"/>
              <p:cNvSpPr/>
              <p:nvPr/>
            </p:nvSpPr>
            <p:spPr bwMode="auto">
              <a:xfrm>
                <a:off x="5012" y="1297"/>
                <a:ext cx="2" cy="1"/>
              </a:xfrm>
              <a:custGeom>
                <a:avLst/>
                <a:gdLst>
                  <a:gd name="T0" fmla="*/ 2 w 2"/>
                  <a:gd name="T1" fmla="*/ 0 h 1"/>
                  <a:gd name="T2" fmla="*/ 0 w 2"/>
                  <a:gd name="T3" fmla="*/ 0 h 1"/>
                  <a:gd name="T4" fmla="*/ 1 w 2"/>
                  <a:gd name="T5" fmla="*/ 0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1" y="0"/>
                    </a:lnTo>
                    <a:lnTo>
                      <a:pt x="2" y="1"/>
                    </a:lnTo>
                    <a:lnTo>
                      <a:pt x="2"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6" name="Freeform 604"/>
              <p:cNvSpPr/>
              <p:nvPr/>
            </p:nvSpPr>
            <p:spPr bwMode="auto">
              <a:xfrm>
                <a:off x="5012" y="1297"/>
                <a:ext cx="2" cy="2"/>
              </a:xfrm>
              <a:custGeom>
                <a:avLst/>
                <a:gdLst>
                  <a:gd name="T0" fmla="*/ 2 w 2"/>
                  <a:gd name="T1" fmla="*/ 0 h 2"/>
                  <a:gd name="T2" fmla="*/ 0 w 2"/>
                  <a:gd name="T3" fmla="*/ 0 h 2"/>
                  <a:gd name="T4" fmla="*/ 0 w 2"/>
                  <a:gd name="T5" fmla="*/ 1 h 2"/>
                  <a:gd name="T6" fmla="*/ 1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0"/>
                    </a:lnTo>
                    <a:lnTo>
                      <a:pt x="0" y="1"/>
                    </a:lnTo>
                    <a:lnTo>
                      <a:pt x="1" y="2"/>
                    </a:lnTo>
                    <a:lnTo>
                      <a:pt x="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7" name="Freeform 605"/>
              <p:cNvSpPr/>
              <p:nvPr/>
            </p:nvSpPr>
            <p:spPr bwMode="auto">
              <a:xfrm>
                <a:off x="5013" y="1297"/>
                <a:ext cx="1" cy="46"/>
              </a:xfrm>
              <a:custGeom>
                <a:avLst/>
                <a:gdLst>
                  <a:gd name="T0" fmla="*/ 1 w 1"/>
                  <a:gd name="T1" fmla="*/ 1 h 46"/>
                  <a:gd name="T2" fmla="*/ 1 w 1"/>
                  <a:gd name="T3" fmla="*/ 0 h 46"/>
                  <a:gd name="T4" fmla="*/ 0 w 1"/>
                  <a:gd name="T5" fmla="*/ 2 h 46"/>
                  <a:gd name="T6" fmla="*/ 0 w 1"/>
                  <a:gd name="T7" fmla="*/ 46 h 46"/>
                  <a:gd name="T8" fmla="*/ 1 w 1"/>
                  <a:gd name="T9" fmla="*/ 46 h 46"/>
                  <a:gd name="T10" fmla="*/ 1 w 1"/>
                  <a:gd name="T11" fmla="*/ 1 h 46"/>
                </a:gdLst>
                <a:ahLst/>
                <a:cxnLst>
                  <a:cxn ang="0">
                    <a:pos x="T0" y="T1"/>
                  </a:cxn>
                  <a:cxn ang="0">
                    <a:pos x="T2" y="T3"/>
                  </a:cxn>
                  <a:cxn ang="0">
                    <a:pos x="T4" y="T5"/>
                  </a:cxn>
                  <a:cxn ang="0">
                    <a:pos x="T6" y="T7"/>
                  </a:cxn>
                  <a:cxn ang="0">
                    <a:pos x="T8" y="T9"/>
                  </a:cxn>
                  <a:cxn ang="0">
                    <a:pos x="T10" y="T11"/>
                  </a:cxn>
                </a:cxnLst>
                <a:rect l="0" t="0" r="r" b="b"/>
                <a:pathLst>
                  <a:path w="1" h="46">
                    <a:moveTo>
                      <a:pt x="1" y="1"/>
                    </a:moveTo>
                    <a:lnTo>
                      <a:pt x="1" y="0"/>
                    </a:lnTo>
                    <a:lnTo>
                      <a:pt x="0" y="2"/>
                    </a:lnTo>
                    <a:lnTo>
                      <a:pt x="0" y="46"/>
                    </a:lnTo>
                    <a:lnTo>
                      <a:pt x="1" y="46"/>
                    </a:lnTo>
                    <a:lnTo>
                      <a:pt x="1" y="1"/>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8" name="Freeform 606"/>
              <p:cNvSpPr/>
              <p:nvPr/>
            </p:nvSpPr>
            <p:spPr bwMode="auto">
              <a:xfrm>
                <a:off x="5013" y="1295"/>
                <a:ext cx="2" cy="1"/>
              </a:xfrm>
              <a:custGeom>
                <a:avLst/>
                <a:gdLst>
                  <a:gd name="T0" fmla="*/ 2 w 2"/>
                  <a:gd name="T1" fmla="*/ 1 h 1"/>
                  <a:gd name="T2" fmla="*/ 0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89" name="Group 808"/>
            <p:cNvGrpSpPr/>
            <p:nvPr/>
          </p:nvGrpSpPr>
          <p:grpSpPr bwMode="auto">
            <a:xfrm>
              <a:off x="8132763" y="1751013"/>
              <a:ext cx="454025" cy="392113"/>
              <a:chOff x="4971" y="1103"/>
              <a:chExt cx="286" cy="247"/>
            </a:xfrm>
          </p:grpSpPr>
          <p:sp>
            <p:nvSpPr>
              <p:cNvPr id="389" name="Freeform 608"/>
              <p:cNvSpPr/>
              <p:nvPr/>
            </p:nvSpPr>
            <p:spPr bwMode="auto">
              <a:xfrm>
                <a:off x="5014" y="1252"/>
                <a:ext cx="35" cy="42"/>
              </a:xfrm>
              <a:custGeom>
                <a:avLst/>
                <a:gdLst>
                  <a:gd name="T0" fmla="*/ 35 w 35"/>
                  <a:gd name="T1" fmla="*/ 1 h 42"/>
                  <a:gd name="T2" fmla="*/ 33 w 35"/>
                  <a:gd name="T3" fmla="*/ 0 h 42"/>
                  <a:gd name="T4" fmla="*/ 0 w 35"/>
                  <a:gd name="T5" fmla="*/ 42 h 42"/>
                  <a:gd name="T6" fmla="*/ 1 w 35"/>
                  <a:gd name="T7" fmla="*/ 42 h 42"/>
                  <a:gd name="T8" fmla="*/ 35 w 35"/>
                  <a:gd name="T9" fmla="*/ 1 h 42"/>
                </a:gdLst>
                <a:ahLst/>
                <a:cxnLst>
                  <a:cxn ang="0">
                    <a:pos x="T0" y="T1"/>
                  </a:cxn>
                  <a:cxn ang="0">
                    <a:pos x="T2" y="T3"/>
                  </a:cxn>
                  <a:cxn ang="0">
                    <a:pos x="T4" y="T5"/>
                  </a:cxn>
                  <a:cxn ang="0">
                    <a:pos x="T6" y="T7"/>
                  </a:cxn>
                  <a:cxn ang="0">
                    <a:pos x="T8" y="T9"/>
                  </a:cxn>
                </a:cxnLst>
                <a:rect l="0" t="0" r="r" b="b"/>
                <a:pathLst>
                  <a:path w="35" h="42">
                    <a:moveTo>
                      <a:pt x="35" y="1"/>
                    </a:moveTo>
                    <a:lnTo>
                      <a:pt x="33" y="0"/>
                    </a:lnTo>
                    <a:lnTo>
                      <a:pt x="0" y="42"/>
                    </a:lnTo>
                    <a:lnTo>
                      <a:pt x="1" y="42"/>
                    </a:lnTo>
                    <a:lnTo>
                      <a:pt x="35"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0" name="Freeform 609"/>
              <p:cNvSpPr/>
              <p:nvPr/>
            </p:nvSpPr>
            <p:spPr bwMode="auto">
              <a:xfrm>
                <a:off x="5013" y="1294"/>
                <a:ext cx="2" cy="2"/>
              </a:xfrm>
              <a:custGeom>
                <a:avLst/>
                <a:gdLst>
                  <a:gd name="T0" fmla="*/ 2 w 2"/>
                  <a:gd name="T1" fmla="*/ 0 h 2"/>
                  <a:gd name="T2" fmla="*/ 1 w 2"/>
                  <a:gd name="T3" fmla="*/ 0 h 2"/>
                  <a:gd name="T4" fmla="*/ 0 w 2"/>
                  <a:gd name="T5" fmla="*/ 1 h 2"/>
                  <a:gd name="T6" fmla="*/ 1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1" y="0"/>
                    </a:lnTo>
                    <a:lnTo>
                      <a:pt x="0" y="1"/>
                    </a:lnTo>
                    <a:lnTo>
                      <a:pt x="1" y="2"/>
                    </a:lnTo>
                    <a:lnTo>
                      <a:pt x="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1" name="Freeform 610"/>
              <p:cNvSpPr/>
              <p:nvPr/>
            </p:nvSpPr>
            <p:spPr bwMode="auto">
              <a:xfrm>
                <a:off x="5014" y="1253"/>
                <a:ext cx="35" cy="43"/>
              </a:xfrm>
              <a:custGeom>
                <a:avLst/>
                <a:gdLst>
                  <a:gd name="T0" fmla="*/ 35 w 35"/>
                  <a:gd name="T1" fmla="*/ 0 h 43"/>
                  <a:gd name="T2" fmla="*/ 1 w 35"/>
                  <a:gd name="T3" fmla="*/ 41 h 43"/>
                  <a:gd name="T4" fmla="*/ 0 w 35"/>
                  <a:gd name="T5" fmla="*/ 43 h 43"/>
                  <a:gd name="T6" fmla="*/ 1 w 35"/>
                  <a:gd name="T7" fmla="*/ 43 h 43"/>
                  <a:gd name="T8" fmla="*/ 1 w 35"/>
                  <a:gd name="T9" fmla="*/ 42 h 43"/>
                  <a:gd name="T10" fmla="*/ 35 w 35"/>
                  <a:gd name="T11" fmla="*/ 0 h 43"/>
                  <a:gd name="T12" fmla="*/ 35 w 3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35" h="43">
                    <a:moveTo>
                      <a:pt x="35" y="0"/>
                    </a:moveTo>
                    <a:lnTo>
                      <a:pt x="1" y="41"/>
                    </a:lnTo>
                    <a:lnTo>
                      <a:pt x="0" y="43"/>
                    </a:lnTo>
                    <a:lnTo>
                      <a:pt x="1" y="43"/>
                    </a:lnTo>
                    <a:lnTo>
                      <a:pt x="1" y="42"/>
                    </a:lnTo>
                    <a:lnTo>
                      <a:pt x="35" y="0"/>
                    </a:lnTo>
                    <a:lnTo>
                      <a:pt x="35"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2" name="Freeform 611"/>
              <p:cNvSpPr/>
              <p:nvPr/>
            </p:nvSpPr>
            <p:spPr bwMode="auto">
              <a:xfrm>
                <a:off x="5013" y="1295"/>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3" name="Freeform 612"/>
              <p:cNvSpPr/>
              <p:nvPr/>
            </p:nvSpPr>
            <p:spPr bwMode="auto">
              <a:xfrm>
                <a:off x="5012" y="1296"/>
                <a:ext cx="3" cy="1"/>
              </a:xfrm>
              <a:custGeom>
                <a:avLst/>
                <a:gdLst>
                  <a:gd name="T0" fmla="*/ 3 w 3"/>
                  <a:gd name="T1" fmla="*/ 1 h 1"/>
                  <a:gd name="T2" fmla="*/ 2 w 3"/>
                  <a:gd name="T3" fmla="*/ 1 h 1"/>
                  <a:gd name="T4" fmla="*/ 0 w 3"/>
                  <a:gd name="T5" fmla="*/ 0 h 1"/>
                  <a:gd name="T6" fmla="*/ 1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2" y="1"/>
                    </a:lnTo>
                    <a:lnTo>
                      <a:pt x="0" y="0"/>
                    </a:lnTo>
                    <a:lnTo>
                      <a:pt x="1" y="1"/>
                    </a:lnTo>
                    <a:lnTo>
                      <a:pt x="3"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4" name="Freeform 613"/>
              <p:cNvSpPr/>
              <p:nvPr/>
            </p:nvSpPr>
            <p:spPr bwMode="auto">
              <a:xfrm>
                <a:off x="5012" y="1296"/>
                <a:ext cx="2" cy="1"/>
              </a:xfrm>
              <a:custGeom>
                <a:avLst/>
                <a:gdLst>
                  <a:gd name="T0" fmla="*/ 1 w 2"/>
                  <a:gd name="T1" fmla="*/ 1 h 1"/>
                  <a:gd name="T2" fmla="*/ 0 w 2"/>
                  <a:gd name="T3" fmla="*/ 0 h 1"/>
                  <a:gd name="T4" fmla="*/ 0 w 2"/>
                  <a:gd name="T5" fmla="*/ 1 h 1"/>
                  <a:gd name="T6" fmla="*/ 2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lnTo>
                      <a:pt x="0" y="0"/>
                    </a:lnTo>
                    <a:lnTo>
                      <a:pt x="0" y="1"/>
                    </a:lnTo>
                    <a:lnTo>
                      <a:pt x="2" y="1"/>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5" name="Freeform 614"/>
              <p:cNvSpPr/>
              <p:nvPr/>
            </p:nvSpPr>
            <p:spPr bwMode="auto">
              <a:xfrm>
                <a:off x="5013" y="1297"/>
                <a:ext cx="21" cy="28"/>
              </a:xfrm>
              <a:custGeom>
                <a:avLst/>
                <a:gdLst>
                  <a:gd name="T0" fmla="*/ 21 w 21"/>
                  <a:gd name="T1" fmla="*/ 27 h 28"/>
                  <a:gd name="T2" fmla="*/ 2 w 21"/>
                  <a:gd name="T3" fmla="*/ 0 h 28"/>
                  <a:gd name="T4" fmla="*/ 0 w 21"/>
                  <a:gd name="T5" fmla="*/ 0 h 28"/>
                  <a:gd name="T6" fmla="*/ 1 w 21"/>
                  <a:gd name="T7" fmla="*/ 0 h 28"/>
                  <a:gd name="T8" fmla="*/ 1 w 21"/>
                  <a:gd name="T9" fmla="*/ 1 h 28"/>
                  <a:gd name="T10" fmla="*/ 20 w 21"/>
                  <a:gd name="T11" fmla="*/ 28 h 28"/>
                  <a:gd name="T12" fmla="*/ 21 w 21"/>
                  <a:gd name="T13" fmla="*/ 27 h 28"/>
                </a:gdLst>
                <a:ahLst/>
                <a:cxnLst>
                  <a:cxn ang="0">
                    <a:pos x="T0" y="T1"/>
                  </a:cxn>
                  <a:cxn ang="0">
                    <a:pos x="T2" y="T3"/>
                  </a:cxn>
                  <a:cxn ang="0">
                    <a:pos x="T4" y="T5"/>
                  </a:cxn>
                  <a:cxn ang="0">
                    <a:pos x="T6" y="T7"/>
                  </a:cxn>
                  <a:cxn ang="0">
                    <a:pos x="T8" y="T9"/>
                  </a:cxn>
                  <a:cxn ang="0">
                    <a:pos x="T10" y="T11"/>
                  </a:cxn>
                  <a:cxn ang="0">
                    <a:pos x="T12" y="T13"/>
                  </a:cxn>
                </a:cxnLst>
                <a:rect l="0" t="0" r="r" b="b"/>
                <a:pathLst>
                  <a:path w="21" h="28">
                    <a:moveTo>
                      <a:pt x="21" y="27"/>
                    </a:moveTo>
                    <a:lnTo>
                      <a:pt x="2" y="0"/>
                    </a:lnTo>
                    <a:lnTo>
                      <a:pt x="0" y="0"/>
                    </a:lnTo>
                    <a:lnTo>
                      <a:pt x="1" y="0"/>
                    </a:lnTo>
                    <a:lnTo>
                      <a:pt x="1" y="1"/>
                    </a:lnTo>
                    <a:lnTo>
                      <a:pt x="20" y="28"/>
                    </a:lnTo>
                    <a:lnTo>
                      <a:pt x="21" y="27"/>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6" name="Freeform 615"/>
              <p:cNvSpPr/>
              <p:nvPr/>
            </p:nvSpPr>
            <p:spPr bwMode="auto">
              <a:xfrm>
                <a:off x="4990" y="1298"/>
                <a:ext cx="22" cy="52"/>
              </a:xfrm>
              <a:custGeom>
                <a:avLst/>
                <a:gdLst>
                  <a:gd name="T0" fmla="*/ 22 w 22"/>
                  <a:gd name="T1" fmla="*/ 1 h 52"/>
                  <a:gd name="T2" fmla="*/ 21 w 22"/>
                  <a:gd name="T3" fmla="*/ 0 h 52"/>
                  <a:gd name="T4" fmla="*/ 0 w 22"/>
                  <a:gd name="T5" fmla="*/ 51 h 52"/>
                  <a:gd name="T6" fmla="*/ 1 w 22"/>
                  <a:gd name="T7" fmla="*/ 52 h 52"/>
                  <a:gd name="T8" fmla="*/ 22 w 22"/>
                  <a:gd name="T9" fmla="*/ 1 h 52"/>
                </a:gdLst>
                <a:ahLst/>
                <a:cxnLst>
                  <a:cxn ang="0">
                    <a:pos x="T0" y="T1"/>
                  </a:cxn>
                  <a:cxn ang="0">
                    <a:pos x="T2" y="T3"/>
                  </a:cxn>
                  <a:cxn ang="0">
                    <a:pos x="T4" y="T5"/>
                  </a:cxn>
                  <a:cxn ang="0">
                    <a:pos x="T6" y="T7"/>
                  </a:cxn>
                  <a:cxn ang="0">
                    <a:pos x="T8" y="T9"/>
                  </a:cxn>
                </a:cxnLst>
                <a:rect l="0" t="0" r="r" b="b"/>
                <a:pathLst>
                  <a:path w="22" h="52">
                    <a:moveTo>
                      <a:pt x="22" y="1"/>
                    </a:moveTo>
                    <a:lnTo>
                      <a:pt x="21" y="0"/>
                    </a:lnTo>
                    <a:lnTo>
                      <a:pt x="0" y="51"/>
                    </a:lnTo>
                    <a:lnTo>
                      <a:pt x="1" y="52"/>
                    </a:lnTo>
                    <a:lnTo>
                      <a:pt x="2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7" name="Freeform 616"/>
              <p:cNvSpPr/>
              <p:nvPr/>
            </p:nvSpPr>
            <p:spPr bwMode="auto">
              <a:xfrm>
                <a:off x="5012" y="1296"/>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8" name="Freeform 617"/>
              <p:cNvSpPr/>
              <p:nvPr/>
            </p:nvSpPr>
            <p:spPr bwMode="auto">
              <a:xfrm>
                <a:off x="4991" y="1297"/>
                <a:ext cx="23" cy="53"/>
              </a:xfrm>
              <a:custGeom>
                <a:avLst/>
                <a:gdLst>
                  <a:gd name="T0" fmla="*/ 21 w 23"/>
                  <a:gd name="T1" fmla="*/ 2 h 53"/>
                  <a:gd name="T2" fmla="*/ 0 w 23"/>
                  <a:gd name="T3" fmla="*/ 53 h 53"/>
                  <a:gd name="T4" fmla="*/ 1 w 23"/>
                  <a:gd name="T5" fmla="*/ 53 h 53"/>
                  <a:gd name="T6" fmla="*/ 22 w 23"/>
                  <a:gd name="T7" fmla="*/ 2 h 53"/>
                  <a:gd name="T8" fmla="*/ 23 w 23"/>
                  <a:gd name="T9" fmla="*/ 0 h 53"/>
                  <a:gd name="T10" fmla="*/ 22 w 23"/>
                  <a:gd name="T11" fmla="*/ 0 h 53"/>
                  <a:gd name="T12" fmla="*/ 22 w 23"/>
                  <a:gd name="T13" fmla="*/ 0 h 53"/>
                  <a:gd name="T14" fmla="*/ 21 w 23"/>
                  <a:gd name="T15" fmla="*/ 2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53">
                    <a:moveTo>
                      <a:pt x="21" y="2"/>
                    </a:moveTo>
                    <a:lnTo>
                      <a:pt x="0" y="53"/>
                    </a:lnTo>
                    <a:lnTo>
                      <a:pt x="1" y="53"/>
                    </a:lnTo>
                    <a:lnTo>
                      <a:pt x="22" y="2"/>
                    </a:lnTo>
                    <a:lnTo>
                      <a:pt x="23" y="0"/>
                    </a:lnTo>
                    <a:lnTo>
                      <a:pt x="22" y="0"/>
                    </a:lnTo>
                    <a:lnTo>
                      <a:pt x="22" y="0"/>
                    </a:lnTo>
                    <a:lnTo>
                      <a:pt x="21" y="2"/>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9" name="Freeform 618"/>
              <p:cNvSpPr/>
              <p:nvPr/>
            </p:nvSpPr>
            <p:spPr bwMode="auto">
              <a:xfrm>
                <a:off x="5011" y="1296"/>
                <a:ext cx="2" cy="3"/>
              </a:xfrm>
              <a:custGeom>
                <a:avLst/>
                <a:gdLst>
                  <a:gd name="T0" fmla="*/ 2 w 2"/>
                  <a:gd name="T1" fmla="*/ 1 h 3"/>
                  <a:gd name="T2" fmla="*/ 1 w 2"/>
                  <a:gd name="T3" fmla="*/ 0 h 3"/>
                  <a:gd name="T4" fmla="*/ 0 w 2"/>
                  <a:gd name="T5" fmla="*/ 2 h 3"/>
                  <a:gd name="T6" fmla="*/ 1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1" y="0"/>
                    </a:lnTo>
                    <a:lnTo>
                      <a:pt x="0" y="2"/>
                    </a:lnTo>
                    <a:lnTo>
                      <a:pt x="1" y="3"/>
                    </a:lnTo>
                    <a:lnTo>
                      <a:pt x="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0" name="Freeform 619"/>
              <p:cNvSpPr/>
              <p:nvPr/>
            </p:nvSpPr>
            <p:spPr bwMode="auto">
              <a:xfrm>
                <a:off x="5012" y="1295"/>
                <a:ext cx="2" cy="1"/>
              </a:xfrm>
              <a:custGeom>
                <a:avLst/>
                <a:gdLst>
                  <a:gd name="T0" fmla="*/ 2 w 2"/>
                  <a:gd name="T1" fmla="*/ 0 h 1"/>
                  <a:gd name="T2" fmla="*/ 0 w 2"/>
                  <a:gd name="T3" fmla="*/ 0 h 1"/>
                  <a:gd name="T4" fmla="*/ 1 w 2"/>
                  <a:gd name="T5" fmla="*/ 0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1" y="0"/>
                    </a:lnTo>
                    <a:lnTo>
                      <a:pt x="2" y="1"/>
                    </a:lnTo>
                    <a:lnTo>
                      <a:pt x="2"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1" name="Freeform 620"/>
              <p:cNvSpPr/>
              <p:nvPr/>
            </p:nvSpPr>
            <p:spPr bwMode="auto">
              <a:xfrm>
                <a:off x="5012" y="1296"/>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2" name="Freeform 621"/>
              <p:cNvSpPr/>
              <p:nvPr/>
            </p:nvSpPr>
            <p:spPr bwMode="auto">
              <a:xfrm>
                <a:off x="5012" y="1294"/>
                <a:ext cx="2" cy="1"/>
              </a:xfrm>
              <a:custGeom>
                <a:avLst/>
                <a:gdLst>
                  <a:gd name="T0" fmla="*/ 2 w 2"/>
                  <a:gd name="T1" fmla="*/ 0 h 1"/>
                  <a:gd name="T2" fmla="*/ 1 w 2"/>
                  <a:gd name="T3" fmla="*/ 0 h 1"/>
                  <a:gd name="T4" fmla="*/ 0 w 2"/>
                  <a:gd name="T5" fmla="*/ 1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1"/>
                    </a:lnTo>
                    <a:lnTo>
                      <a:pt x="2" y="1"/>
                    </a:lnTo>
                    <a:lnTo>
                      <a:pt x="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3" name="Freeform 622"/>
              <p:cNvSpPr/>
              <p:nvPr/>
            </p:nvSpPr>
            <p:spPr bwMode="auto">
              <a:xfrm>
                <a:off x="5011" y="1296"/>
                <a:ext cx="2" cy="2"/>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1" y="2"/>
                    </a:lnTo>
                    <a:lnTo>
                      <a:pt x="2"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4" name="Freeform 623"/>
              <p:cNvSpPr/>
              <p:nvPr/>
            </p:nvSpPr>
            <p:spPr bwMode="auto">
              <a:xfrm>
                <a:off x="5011" y="1296"/>
                <a:ext cx="2" cy="1"/>
              </a:xfrm>
              <a:custGeom>
                <a:avLst/>
                <a:gdLst>
                  <a:gd name="T0" fmla="*/ 2 w 2"/>
                  <a:gd name="T1" fmla="*/ 1 h 1"/>
                  <a:gd name="T2" fmla="*/ 1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5" name="Freeform 624"/>
              <p:cNvSpPr/>
              <p:nvPr/>
            </p:nvSpPr>
            <p:spPr bwMode="auto">
              <a:xfrm>
                <a:off x="5012" y="1294"/>
                <a:ext cx="2" cy="1"/>
              </a:xfrm>
              <a:custGeom>
                <a:avLst/>
                <a:gdLst>
                  <a:gd name="T0" fmla="*/ 1 w 2"/>
                  <a:gd name="T1" fmla="*/ 1 h 1"/>
                  <a:gd name="T2" fmla="*/ 0 w 2"/>
                  <a:gd name="T3" fmla="*/ 0 h 1"/>
                  <a:gd name="T4" fmla="*/ 0 w 2"/>
                  <a:gd name="T5" fmla="*/ 1 h 1"/>
                  <a:gd name="T6" fmla="*/ 2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lnTo>
                      <a:pt x="0" y="0"/>
                    </a:lnTo>
                    <a:lnTo>
                      <a:pt x="0" y="1"/>
                    </a:lnTo>
                    <a:lnTo>
                      <a:pt x="2" y="1"/>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6" name="Freeform 625"/>
              <p:cNvSpPr/>
              <p:nvPr/>
            </p:nvSpPr>
            <p:spPr bwMode="auto">
              <a:xfrm>
                <a:off x="5011" y="1295"/>
                <a:ext cx="3" cy="1"/>
              </a:xfrm>
              <a:custGeom>
                <a:avLst/>
                <a:gdLst>
                  <a:gd name="T0" fmla="*/ 3 w 3"/>
                  <a:gd name="T1" fmla="*/ 1 h 1"/>
                  <a:gd name="T2" fmla="*/ 2 w 3"/>
                  <a:gd name="T3" fmla="*/ 0 h 1"/>
                  <a:gd name="T4" fmla="*/ 0 w 3"/>
                  <a:gd name="T5" fmla="*/ 0 h 1"/>
                  <a:gd name="T6" fmla="*/ 1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2" y="0"/>
                    </a:lnTo>
                    <a:lnTo>
                      <a:pt x="0" y="0"/>
                    </a:lnTo>
                    <a:lnTo>
                      <a:pt x="1" y="1"/>
                    </a:lnTo>
                    <a:lnTo>
                      <a:pt x="3"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7" name="Freeform 626"/>
              <p:cNvSpPr/>
              <p:nvPr/>
            </p:nvSpPr>
            <p:spPr bwMode="auto">
              <a:xfrm>
                <a:off x="5014" y="1243"/>
                <a:ext cx="21" cy="53"/>
              </a:xfrm>
              <a:custGeom>
                <a:avLst/>
                <a:gdLst>
                  <a:gd name="T0" fmla="*/ 21 w 21"/>
                  <a:gd name="T1" fmla="*/ 0 h 53"/>
                  <a:gd name="T2" fmla="*/ 0 w 21"/>
                  <a:gd name="T3" fmla="*/ 51 h 53"/>
                  <a:gd name="T4" fmla="*/ 0 w 21"/>
                  <a:gd name="T5" fmla="*/ 52 h 53"/>
                  <a:gd name="T6" fmla="*/ 0 w 21"/>
                  <a:gd name="T7" fmla="*/ 53 h 53"/>
                  <a:gd name="T8" fmla="*/ 0 w 21"/>
                  <a:gd name="T9" fmla="*/ 53 h 53"/>
                  <a:gd name="T10" fmla="*/ 1 w 21"/>
                  <a:gd name="T11" fmla="*/ 51 h 53"/>
                  <a:gd name="T12" fmla="*/ 21 w 21"/>
                  <a:gd name="T13" fmla="*/ 1 h 53"/>
                  <a:gd name="T14" fmla="*/ 21 w 21"/>
                  <a:gd name="T15" fmla="*/ 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3">
                    <a:moveTo>
                      <a:pt x="21" y="0"/>
                    </a:moveTo>
                    <a:lnTo>
                      <a:pt x="0" y="51"/>
                    </a:lnTo>
                    <a:lnTo>
                      <a:pt x="0" y="52"/>
                    </a:lnTo>
                    <a:lnTo>
                      <a:pt x="0" y="53"/>
                    </a:lnTo>
                    <a:lnTo>
                      <a:pt x="0" y="53"/>
                    </a:lnTo>
                    <a:lnTo>
                      <a:pt x="1" y="51"/>
                    </a:lnTo>
                    <a:lnTo>
                      <a:pt x="21" y="1"/>
                    </a:lnTo>
                    <a:lnTo>
                      <a:pt x="2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8" name="Freeform 627"/>
              <p:cNvSpPr/>
              <p:nvPr/>
            </p:nvSpPr>
            <p:spPr bwMode="auto">
              <a:xfrm>
                <a:off x="5013" y="1243"/>
                <a:ext cx="22" cy="51"/>
              </a:xfrm>
              <a:custGeom>
                <a:avLst/>
                <a:gdLst>
                  <a:gd name="T0" fmla="*/ 22 w 22"/>
                  <a:gd name="T1" fmla="*/ 0 h 51"/>
                  <a:gd name="T2" fmla="*/ 20 w 22"/>
                  <a:gd name="T3" fmla="*/ 0 h 51"/>
                  <a:gd name="T4" fmla="*/ 0 w 22"/>
                  <a:gd name="T5" fmla="*/ 51 h 51"/>
                  <a:gd name="T6" fmla="*/ 1 w 22"/>
                  <a:gd name="T7" fmla="*/ 51 h 51"/>
                  <a:gd name="T8" fmla="*/ 22 w 22"/>
                  <a:gd name="T9" fmla="*/ 0 h 51"/>
                </a:gdLst>
                <a:ahLst/>
                <a:cxnLst>
                  <a:cxn ang="0">
                    <a:pos x="T0" y="T1"/>
                  </a:cxn>
                  <a:cxn ang="0">
                    <a:pos x="T2" y="T3"/>
                  </a:cxn>
                  <a:cxn ang="0">
                    <a:pos x="T4" y="T5"/>
                  </a:cxn>
                  <a:cxn ang="0">
                    <a:pos x="T6" y="T7"/>
                  </a:cxn>
                  <a:cxn ang="0">
                    <a:pos x="T8" y="T9"/>
                  </a:cxn>
                </a:cxnLst>
                <a:rect l="0" t="0" r="r" b="b"/>
                <a:pathLst>
                  <a:path w="22" h="51">
                    <a:moveTo>
                      <a:pt x="22" y="0"/>
                    </a:moveTo>
                    <a:lnTo>
                      <a:pt x="20" y="0"/>
                    </a:lnTo>
                    <a:lnTo>
                      <a:pt x="0" y="51"/>
                    </a:lnTo>
                    <a:lnTo>
                      <a:pt x="1" y="51"/>
                    </a:lnTo>
                    <a:lnTo>
                      <a:pt x="2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9" name="Freeform 628"/>
              <p:cNvSpPr/>
              <p:nvPr/>
            </p:nvSpPr>
            <p:spPr bwMode="auto">
              <a:xfrm>
                <a:off x="4976" y="1297"/>
                <a:ext cx="36" cy="45"/>
              </a:xfrm>
              <a:custGeom>
                <a:avLst/>
                <a:gdLst>
                  <a:gd name="T0" fmla="*/ 36 w 36"/>
                  <a:gd name="T1" fmla="*/ 1 h 45"/>
                  <a:gd name="T2" fmla="*/ 35 w 36"/>
                  <a:gd name="T3" fmla="*/ 0 h 45"/>
                  <a:gd name="T4" fmla="*/ 0 w 36"/>
                  <a:gd name="T5" fmla="*/ 44 h 45"/>
                  <a:gd name="T6" fmla="*/ 0 w 36"/>
                  <a:gd name="T7" fmla="*/ 45 h 45"/>
                  <a:gd name="T8" fmla="*/ 36 w 36"/>
                  <a:gd name="T9" fmla="*/ 1 h 45"/>
                </a:gdLst>
                <a:ahLst/>
                <a:cxnLst>
                  <a:cxn ang="0">
                    <a:pos x="T0" y="T1"/>
                  </a:cxn>
                  <a:cxn ang="0">
                    <a:pos x="T2" y="T3"/>
                  </a:cxn>
                  <a:cxn ang="0">
                    <a:pos x="T4" y="T5"/>
                  </a:cxn>
                  <a:cxn ang="0">
                    <a:pos x="T6" y="T7"/>
                  </a:cxn>
                  <a:cxn ang="0">
                    <a:pos x="T8" y="T9"/>
                  </a:cxn>
                </a:cxnLst>
                <a:rect l="0" t="0" r="r" b="b"/>
                <a:pathLst>
                  <a:path w="36" h="45">
                    <a:moveTo>
                      <a:pt x="36" y="1"/>
                    </a:moveTo>
                    <a:lnTo>
                      <a:pt x="35" y="0"/>
                    </a:lnTo>
                    <a:lnTo>
                      <a:pt x="0" y="44"/>
                    </a:lnTo>
                    <a:lnTo>
                      <a:pt x="0" y="45"/>
                    </a:lnTo>
                    <a:lnTo>
                      <a:pt x="36"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0" name="Freeform 629"/>
              <p:cNvSpPr/>
              <p:nvPr/>
            </p:nvSpPr>
            <p:spPr bwMode="auto">
              <a:xfrm>
                <a:off x="4976" y="1297"/>
                <a:ext cx="37" cy="45"/>
              </a:xfrm>
              <a:custGeom>
                <a:avLst/>
                <a:gdLst>
                  <a:gd name="T0" fmla="*/ 36 w 37"/>
                  <a:gd name="T1" fmla="*/ 1 h 45"/>
                  <a:gd name="T2" fmla="*/ 0 w 37"/>
                  <a:gd name="T3" fmla="*/ 45 h 45"/>
                  <a:gd name="T4" fmla="*/ 1 w 37"/>
                  <a:gd name="T5" fmla="*/ 45 h 45"/>
                  <a:gd name="T6" fmla="*/ 36 w 37"/>
                  <a:gd name="T7" fmla="*/ 2 h 45"/>
                  <a:gd name="T8" fmla="*/ 37 w 37"/>
                  <a:gd name="T9" fmla="*/ 0 h 45"/>
                  <a:gd name="T10" fmla="*/ 37 w 37"/>
                  <a:gd name="T11" fmla="*/ 0 h 45"/>
                  <a:gd name="T12" fmla="*/ 36 w 37"/>
                  <a:gd name="T13" fmla="*/ 1 h 45"/>
                </a:gdLst>
                <a:ahLst/>
                <a:cxnLst>
                  <a:cxn ang="0">
                    <a:pos x="T0" y="T1"/>
                  </a:cxn>
                  <a:cxn ang="0">
                    <a:pos x="T2" y="T3"/>
                  </a:cxn>
                  <a:cxn ang="0">
                    <a:pos x="T4" y="T5"/>
                  </a:cxn>
                  <a:cxn ang="0">
                    <a:pos x="T6" y="T7"/>
                  </a:cxn>
                  <a:cxn ang="0">
                    <a:pos x="T8" y="T9"/>
                  </a:cxn>
                  <a:cxn ang="0">
                    <a:pos x="T10" y="T11"/>
                  </a:cxn>
                  <a:cxn ang="0">
                    <a:pos x="T12" y="T13"/>
                  </a:cxn>
                </a:cxnLst>
                <a:rect l="0" t="0" r="r" b="b"/>
                <a:pathLst>
                  <a:path w="37" h="45">
                    <a:moveTo>
                      <a:pt x="36" y="1"/>
                    </a:moveTo>
                    <a:lnTo>
                      <a:pt x="0" y="45"/>
                    </a:lnTo>
                    <a:lnTo>
                      <a:pt x="1" y="45"/>
                    </a:lnTo>
                    <a:lnTo>
                      <a:pt x="36" y="2"/>
                    </a:lnTo>
                    <a:lnTo>
                      <a:pt x="37" y="0"/>
                    </a:lnTo>
                    <a:lnTo>
                      <a:pt x="37" y="0"/>
                    </a:lnTo>
                    <a:lnTo>
                      <a:pt x="36" y="1"/>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1" name="Freeform 630"/>
              <p:cNvSpPr/>
              <p:nvPr/>
            </p:nvSpPr>
            <p:spPr bwMode="auto">
              <a:xfrm>
                <a:off x="4971" y="1297"/>
                <a:ext cx="42" cy="24"/>
              </a:xfrm>
              <a:custGeom>
                <a:avLst/>
                <a:gdLst>
                  <a:gd name="T0" fmla="*/ 41 w 42"/>
                  <a:gd name="T1" fmla="*/ 0 h 24"/>
                  <a:gd name="T2" fmla="*/ 0 w 42"/>
                  <a:gd name="T3" fmla="*/ 23 h 24"/>
                  <a:gd name="T4" fmla="*/ 0 w 42"/>
                  <a:gd name="T5" fmla="*/ 24 h 24"/>
                  <a:gd name="T6" fmla="*/ 41 w 42"/>
                  <a:gd name="T7" fmla="*/ 1 h 24"/>
                  <a:gd name="T8" fmla="*/ 42 w 42"/>
                  <a:gd name="T9" fmla="*/ 0 h 24"/>
                  <a:gd name="T10" fmla="*/ 41 w 42"/>
                  <a:gd name="T11" fmla="*/ 0 h 24"/>
                </a:gdLst>
                <a:ahLst/>
                <a:cxnLst>
                  <a:cxn ang="0">
                    <a:pos x="T0" y="T1"/>
                  </a:cxn>
                  <a:cxn ang="0">
                    <a:pos x="T2" y="T3"/>
                  </a:cxn>
                  <a:cxn ang="0">
                    <a:pos x="T4" y="T5"/>
                  </a:cxn>
                  <a:cxn ang="0">
                    <a:pos x="T6" y="T7"/>
                  </a:cxn>
                  <a:cxn ang="0">
                    <a:pos x="T8" y="T9"/>
                  </a:cxn>
                  <a:cxn ang="0">
                    <a:pos x="T10" y="T11"/>
                  </a:cxn>
                </a:cxnLst>
                <a:rect l="0" t="0" r="r" b="b"/>
                <a:pathLst>
                  <a:path w="42" h="24">
                    <a:moveTo>
                      <a:pt x="41" y="0"/>
                    </a:moveTo>
                    <a:lnTo>
                      <a:pt x="0" y="23"/>
                    </a:lnTo>
                    <a:lnTo>
                      <a:pt x="0" y="24"/>
                    </a:lnTo>
                    <a:lnTo>
                      <a:pt x="41" y="1"/>
                    </a:lnTo>
                    <a:lnTo>
                      <a:pt x="42" y="0"/>
                    </a:lnTo>
                    <a:lnTo>
                      <a:pt x="4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2" name="Freeform 631"/>
              <p:cNvSpPr/>
              <p:nvPr/>
            </p:nvSpPr>
            <p:spPr bwMode="auto">
              <a:xfrm>
                <a:off x="4971" y="1296"/>
                <a:ext cx="41" cy="24"/>
              </a:xfrm>
              <a:custGeom>
                <a:avLst/>
                <a:gdLst>
                  <a:gd name="T0" fmla="*/ 41 w 41"/>
                  <a:gd name="T1" fmla="*/ 1 h 24"/>
                  <a:gd name="T2" fmla="*/ 40 w 41"/>
                  <a:gd name="T3" fmla="*/ 0 h 24"/>
                  <a:gd name="T4" fmla="*/ 0 w 41"/>
                  <a:gd name="T5" fmla="*/ 23 h 24"/>
                  <a:gd name="T6" fmla="*/ 0 w 41"/>
                  <a:gd name="T7" fmla="*/ 24 h 24"/>
                  <a:gd name="T8" fmla="*/ 41 w 41"/>
                  <a:gd name="T9" fmla="*/ 1 h 24"/>
                </a:gdLst>
                <a:ahLst/>
                <a:cxnLst>
                  <a:cxn ang="0">
                    <a:pos x="T0" y="T1"/>
                  </a:cxn>
                  <a:cxn ang="0">
                    <a:pos x="T2" y="T3"/>
                  </a:cxn>
                  <a:cxn ang="0">
                    <a:pos x="T4" y="T5"/>
                  </a:cxn>
                  <a:cxn ang="0">
                    <a:pos x="T6" y="T7"/>
                  </a:cxn>
                  <a:cxn ang="0">
                    <a:pos x="T8" y="T9"/>
                  </a:cxn>
                </a:cxnLst>
                <a:rect l="0" t="0" r="r" b="b"/>
                <a:pathLst>
                  <a:path w="41" h="24">
                    <a:moveTo>
                      <a:pt x="41" y="1"/>
                    </a:moveTo>
                    <a:lnTo>
                      <a:pt x="40" y="0"/>
                    </a:lnTo>
                    <a:lnTo>
                      <a:pt x="0" y="23"/>
                    </a:lnTo>
                    <a:lnTo>
                      <a:pt x="0" y="24"/>
                    </a:lnTo>
                    <a:lnTo>
                      <a:pt x="41" y="1"/>
                    </a:lnTo>
                    <a:close/>
                  </a:path>
                </a:pathLst>
              </a:custGeom>
              <a:solidFill>
                <a:srgbClr val="847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3" name="Freeform 632"/>
              <p:cNvSpPr/>
              <p:nvPr/>
            </p:nvSpPr>
            <p:spPr bwMode="auto">
              <a:xfrm>
                <a:off x="5013" y="1249"/>
                <a:ext cx="1" cy="46"/>
              </a:xfrm>
              <a:custGeom>
                <a:avLst/>
                <a:gdLst>
                  <a:gd name="T0" fmla="*/ 1 w 1"/>
                  <a:gd name="T1" fmla="*/ 0 h 46"/>
                  <a:gd name="T2" fmla="*/ 0 w 1"/>
                  <a:gd name="T3" fmla="*/ 0 h 46"/>
                  <a:gd name="T4" fmla="*/ 0 w 1"/>
                  <a:gd name="T5" fmla="*/ 46 h 46"/>
                  <a:gd name="T6" fmla="*/ 1 w 1"/>
                  <a:gd name="T7" fmla="*/ 46 h 46"/>
                  <a:gd name="T8" fmla="*/ 1 w 1"/>
                  <a:gd name="T9" fmla="*/ 45 h 46"/>
                  <a:gd name="T10" fmla="*/ 1 w 1"/>
                  <a:gd name="T11" fmla="*/ 0 h 46"/>
                </a:gdLst>
                <a:ahLst/>
                <a:cxnLst>
                  <a:cxn ang="0">
                    <a:pos x="T0" y="T1"/>
                  </a:cxn>
                  <a:cxn ang="0">
                    <a:pos x="T2" y="T3"/>
                  </a:cxn>
                  <a:cxn ang="0">
                    <a:pos x="T4" y="T5"/>
                  </a:cxn>
                  <a:cxn ang="0">
                    <a:pos x="T6" y="T7"/>
                  </a:cxn>
                  <a:cxn ang="0">
                    <a:pos x="T8" y="T9"/>
                  </a:cxn>
                  <a:cxn ang="0">
                    <a:pos x="T10" y="T11"/>
                  </a:cxn>
                </a:cxnLst>
                <a:rect l="0" t="0" r="r" b="b"/>
                <a:pathLst>
                  <a:path w="1" h="46">
                    <a:moveTo>
                      <a:pt x="1" y="0"/>
                    </a:moveTo>
                    <a:lnTo>
                      <a:pt x="0" y="0"/>
                    </a:lnTo>
                    <a:lnTo>
                      <a:pt x="0" y="46"/>
                    </a:lnTo>
                    <a:lnTo>
                      <a:pt x="1" y="46"/>
                    </a:lnTo>
                    <a:lnTo>
                      <a:pt x="1" y="45"/>
                    </a:lnTo>
                    <a:lnTo>
                      <a:pt x="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4" name="Freeform 633"/>
              <p:cNvSpPr/>
              <p:nvPr/>
            </p:nvSpPr>
            <p:spPr bwMode="auto">
              <a:xfrm>
                <a:off x="5012" y="1249"/>
                <a:ext cx="1" cy="46"/>
              </a:xfrm>
              <a:custGeom>
                <a:avLst/>
                <a:gdLst>
                  <a:gd name="T0" fmla="*/ 1 w 1"/>
                  <a:gd name="T1" fmla="*/ 0 h 46"/>
                  <a:gd name="T2" fmla="*/ 0 w 1"/>
                  <a:gd name="T3" fmla="*/ 1 h 46"/>
                  <a:gd name="T4" fmla="*/ 0 w 1"/>
                  <a:gd name="T5" fmla="*/ 45 h 46"/>
                  <a:gd name="T6" fmla="*/ 1 w 1"/>
                  <a:gd name="T7" fmla="*/ 46 h 46"/>
                  <a:gd name="T8" fmla="*/ 1 w 1"/>
                  <a:gd name="T9" fmla="*/ 0 h 46"/>
                </a:gdLst>
                <a:ahLst/>
                <a:cxnLst>
                  <a:cxn ang="0">
                    <a:pos x="T0" y="T1"/>
                  </a:cxn>
                  <a:cxn ang="0">
                    <a:pos x="T2" y="T3"/>
                  </a:cxn>
                  <a:cxn ang="0">
                    <a:pos x="T4" y="T5"/>
                  </a:cxn>
                  <a:cxn ang="0">
                    <a:pos x="T6" y="T7"/>
                  </a:cxn>
                  <a:cxn ang="0">
                    <a:pos x="T8" y="T9"/>
                  </a:cxn>
                </a:cxnLst>
                <a:rect l="0" t="0" r="r" b="b"/>
                <a:pathLst>
                  <a:path w="1" h="46">
                    <a:moveTo>
                      <a:pt x="1" y="0"/>
                    </a:moveTo>
                    <a:lnTo>
                      <a:pt x="0" y="1"/>
                    </a:lnTo>
                    <a:lnTo>
                      <a:pt x="0" y="45"/>
                    </a:lnTo>
                    <a:lnTo>
                      <a:pt x="1" y="46"/>
                    </a:lnTo>
                    <a:lnTo>
                      <a:pt x="1" y="0"/>
                    </a:lnTo>
                    <a:close/>
                  </a:path>
                </a:pathLst>
              </a:custGeom>
              <a:solidFill>
                <a:srgbClr val="7670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5" name="Freeform 634"/>
              <p:cNvSpPr/>
              <p:nvPr/>
            </p:nvSpPr>
            <p:spPr bwMode="auto">
              <a:xfrm>
                <a:off x="4992" y="1266"/>
                <a:ext cx="22" cy="30"/>
              </a:xfrm>
              <a:custGeom>
                <a:avLst/>
                <a:gdLst>
                  <a:gd name="T0" fmla="*/ 1 w 22"/>
                  <a:gd name="T1" fmla="*/ 0 h 30"/>
                  <a:gd name="T2" fmla="*/ 0 w 22"/>
                  <a:gd name="T3" fmla="*/ 1 h 30"/>
                  <a:gd name="T4" fmla="*/ 20 w 22"/>
                  <a:gd name="T5" fmla="*/ 30 h 30"/>
                  <a:gd name="T6" fmla="*/ 22 w 22"/>
                  <a:gd name="T7" fmla="*/ 30 h 30"/>
                  <a:gd name="T8" fmla="*/ 22 w 22"/>
                  <a:gd name="T9" fmla="*/ 29 h 30"/>
                  <a:gd name="T10" fmla="*/ 21 w 22"/>
                  <a:gd name="T11" fmla="*/ 29 h 30"/>
                  <a:gd name="T12" fmla="*/ 1 w 22"/>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2" h="30">
                    <a:moveTo>
                      <a:pt x="1" y="0"/>
                    </a:moveTo>
                    <a:lnTo>
                      <a:pt x="0" y="1"/>
                    </a:lnTo>
                    <a:lnTo>
                      <a:pt x="20" y="30"/>
                    </a:lnTo>
                    <a:lnTo>
                      <a:pt x="22" y="30"/>
                    </a:lnTo>
                    <a:lnTo>
                      <a:pt x="22" y="29"/>
                    </a:lnTo>
                    <a:lnTo>
                      <a:pt x="21" y="29"/>
                    </a:lnTo>
                    <a:lnTo>
                      <a:pt x="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6" name="Freeform 635"/>
              <p:cNvSpPr/>
              <p:nvPr/>
            </p:nvSpPr>
            <p:spPr bwMode="auto">
              <a:xfrm>
                <a:off x="4992" y="1267"/>
                <a:ext cx="20" cy="29"/>
              </a:xfrm>
              <a:custGeom>
                <a:avLst/>
                <a:gdLst>
                  <a:gd name="T0" fmla="*/ 0 w 20"/>
                  <a:gd name="T1" fmla="*/ 0 h 29"/>
                  <a:gd name="T2" fmla="*/ 0 w 20"/>
                  <a:gd name="T3" fmla="*/ 1 h 29"/>
                  <a:gd name="T4" fmla="*/ 19 w 20"/>
                  <a:gd name="T5" fmla="*/ 28 h 29"/>
                  <a:gd name="T6" fmla="*/ 20 w 20"/>
                  <a:gd name="T7" fmla="*/ 29 h 29"/>
                  <a:gd name="T8" fmla="*/ 0 w 20"/>
                  <a:gd name="T9" fmla="*/ 0 h 29"/>
                </a:gdLst>
                <a:ahLst/>
                <a:cxnLst>
                  <a:cxn ang="0">
                    <a:pos x="T0" y="T1"/>
                  </a:cxn>
                  <a:cxn ang="0">
                    <a:pos x="T2" y="T3"/>
                  </a:cxn>
                  <a:cxn ang="0">
                    <a:pos x="T4" y="T5"/>
                  </a:cxn>
                  <a:cxn ang="0">
                    <a:pos x="T6" y="T7"/>
                  </a:cxn>
                  <a:cxn ang="0">
                    <a:pos x="T8" y="T9"/>
                  </a:cxn>
                </a:cxnLst>
                <a:rect l="0" t="0" r="r" b="b"/>
                <a:pathLst>
                  <a:path w="20" h="29">
                    <a:moveTo>
                      <a:pt x="0" y="0"/>
                    </a:moveTo>
                    <a:lnTo>
                      <a:pt x="0" y="1"/>
                    </a:lnTo>
                    <a:lnTo>
                      <a:pt x="19" y="28"/>
                    </a:lnTo>
                    <a:lnTo>
                      <a:pt x="20" y="29"/>
                    </a:lnTo>
                    <a:lnTo>
                      <a:pt x="0"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7" name="Freeform 636"/>
              <p:cNvSpPr/>
              <p:nvPr/>
            </p:nvSpPr>
            <p:spPr bwMode="auto">
              <a:xfrm>
                <a:off x="4978" y="1291"/>
                <a:ext cx="70" cy="10"/>
              </a:xfrm>
              <a:custGeom>
                <a:avLst/>
                <a:gdLst>
                  <a:gd name="T0" fmla="*/ 0 w 70"/>
                  <a:gd name="T1" fmla="*/ 0 h 10"/>
                  <a:gd name="T2" fmla="*/ 0 w 70"/>
                  <a:gd name="T3" fmla="*/ 2 h 10"/>
                  <a:gd name="T4" fmla="*/ 34 w 70"/>
                  <a:gd name="T5" fmla="*/ 6 h 10"/>
                  <a:gd name="T6" fmla="*/ 35 w 70"/>
                  <a:gd name="T7" fmla="*/ 6 h 10"/>
                  <a:gd name="T8" fmla="*/ 35 w 70"/>
                  <a:gd name="T9" fmla="*/ 6 h 10"/>
                  <a:gd name="T10" fmla="*/ 35 w 70"/>
                  <a:gd name="T11" fmla="*/ 6 h 10"/>
                  <a:gd name="T12" fmla="*/ 37 w 70"/>
                  <a:gd name="T13" fmla="*/ 6 h 10"/>
                  <a:gd name="T14" fmla="*/ 69 w 70"/>
                  <a:gd name="T15" fmla="*/ 10 h 10"/>
                  <a:gd name="T16" fmla="*/ 70 w 70"/>
                  <a:gd name="T17" fmla="*/ 9 h 10"/>
                  <a:gd name="T18" fmla="*/ 37 w 70"/>
                  <a:gd name="T19" fmla="*/ 5 h 10"/>
                  <a:gd name="T20" fmla="*/ 37 w 70"/>
                  <a:gd name="T21" fmla="*/ 5 h 10"/>
                  <a:gd name="T22" fmla="*/ 36 w 70"/>
                  <a:gd name="T23" fmla="*/ 5 h 10"/>
                  <a:gd name="T24" fmla="*/ 36 w 70"/>
                  <a:gd name="T25" fmla="*/ 5 h 10"/>
                  <a:gd name="T26" fmla="*/ 34 w 70"/>
                  <a:gd name="T27" fmla="*/ 5 h 10"/>
                  <a:gd name="T28" fmla="*/ 0 w 70"/>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10">
                    <a:moveTo>
                      <a:pt x="0" y="0"/>
                    </a:moveTo>
                    <a:lnTo>
                      <a:pt x="0" y="2"/>
                    </a:lnTo>
                    <a:lnTo>
                      <a:pt x="34" y="6"/>
                    </a:lnTo>
                    <a:lnTo>
                      <a:pt x="35" y="6"/>
                    </a:lnTo>
                    <a:lnTo>
                      <a:pt x="35" y="6"/>
                    </a:lnTo>
                    <a:lnTo>
                      <a:pt x="35" y="6"/>
                    </a:lnTo>
                    <a:lnTo>
                      <a:pt x="37" y="6"/>
                    </a:lnTo>
                    <a:lnTo>
                      <a:pt x="69" y="10"/>
                    </a:lnTo>
                    <a:lnTo>
                      <a:pt x="70" y="9"/>
                    </a:lnTo>
                    <a:lnTo>
                      <a:pt x="37" y="5"/>
                    </a:lnTo>
                    <a:lnTo>
                      <a:pt x="37" y="5"/>
                    </a:lnTo>
                    <a:lnTo>
                      <a:pt x="36" y="5"/>
                    </a:lnTo>
                    <a:lnTo>
                      <a:pt x="36" y="5"/>
                    </a:lnTo>
                    <a:lnTo>
                      <a:pt x="34" y="5"/>
                    </a:lnTo>
                    <a:lnTo>
                      <a:pt x="0"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8" name="Freeform 637"/>
              <p:cNvSpPr/>
              <p:nvPr/>
            </p:nvSpPr>
            <p:spPr bwMode="auto">
              <a:xfrm>
                <a:off x="4978" y="1291"/>
                <a:ext cx="34" cy="5"/>
              </a:xfrm>
              <a:custGeom>
                <a:avLst/>
                <a:gdLst>
                  <a:gd name="T0" fmla="*/ 34 w 34"/>
                  <a:gd name="T1" fmla="*/ 5 h 5"/>
                  <a:gd name="T2" fmla="*/ 33 w 34"/>
                  <a:gd name="T3" fmla="*/ 4 h 5"/>
                  <a:gd name="T4" fmla="*/ 0 w 34"/>
                  <a:gd name="T5" fmla="*/ 0 h 5"/>
                  <a:gd name="T6" fmla="*/ 0 w 34"/>
                  <a:gd name="T7" fmla="*/ 0 h 5"/>
                  <a:gd name="T8" fmla="*/ 34 w 34"/>
                  <a:gd name="T9" fmla="*/ 5 h 5"/>
                </a:gdLst>
                <a:ahLst/>
                <a:cxnLst>
                  <a:cxn ang="0">
                    <a:pos x="T0" y="T1"/>
                  </a:cxn>
                  <a:cxn ang="0">
                    <a:pos x="T2" y="T3"/>
                  </a:cxn>
                  <a:cxn ang="0">
                    <a:pos x="T4" y="T5"/>
                  </a:cxn>
                  <a:cxn ang="0">
                    <a:pos x="T6" y="T7"/>
                  </a:cxn>
                  <a:cxn ang="0">
                    <a:pos x="T8" y="T9"/>
                  </a:cxn>
                </a:cxnLst>
                <a:rect l="0" t="0" r="r" b="b"/>
                <a:pathLst>
                  <a:path w="34" h="5">
                    <a:moveTo>
                      <a:pt x="34" y="5"/>
                    </a:moveTo>
                    <a:lnTo>
                      <a:pt x="33" y="4"/>
                    </a:lnTo>
                    <a:lnTo>
                      <a:pt x="0" y="0"/>
                    </a:lnTo>
                    <a:lnTo>
                      <a:pt x="0" y="0"/>
                    </a:lnTo>
                    <a:lnTo>
                      <a:pt x="34" y="5"/>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9" name="Freeform 638"/>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0" name="Freeform 639"/>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1" name="Freeform 640"/>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2" name="Freeform 641"/>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3" name="Freeform 642"/>
              <p:cNvSpPr/>
              <p:nvPr/>
            </p:nvSpPr>
            <p:spPr bwMode="auto">
              <a:xfrm>
                <a:off x="5182" y="1149"/>
                <a:ext cx="24" cy="19"/>
              </a:xfrm>
              <a:custGeom>
                <a:avLst/>
                <a:gdLst>
                  <a:gd name="T0" fmla="*/ 24 w 24"/>
                  <a:gd name="T1" fmla="*/ 2 h 19"/>
                  <a:gd name="T2" fmla="*/ 20 w 24"/>
                  <a:gd name="T3" fmla="*/ 0 h 19"/>
                  <a:gd name="T4" fmla="*/ 0 w 24"/>
                  <a:gd name="T5" fmla="*/ 16 h 19"/>
                  <a:gd name="T6" fmla="*/ 5 w 24"/>
                  <a:gd name="T7" fmla="*/ 19 h 19"/>
                  <a:gd name="T8" fmla="*/ 24 w 24"/>
                  <a:gd name="T9" fmla="*/ 2 h 19"/>
                </a:gdLst>
                <a:ahLst/>
                <a:cxnLst>
                  <a:cxn ang="0">
                    <a:pos x="T0" y="T1"/>
                  </a:cxn>
                  <a:cxn ang="0">
                    <a:pos x="T2" y="T3"/>
                  </a:cxn>
                  <a:cxn ang="0">
                    <a:pos x="T4" y="T5"/>
                  </a:cxn>
                  <a:cxn ang="0">
                    <a:pos x="T6" y="T7"/>
                  </a:cxn>
                  <a:cxn ang="0">
                    <a:pos x="T8" y="T9"/>
                  </a:cxn>
                </a:cxnLst>
                <a:rect l="0" t="0" r="r" b="b"/>
                <a:pathLst>
                  <a:path w="24" h="19">
                    <a:moveTo>
                      <a:pt x="24" y="2"/>
                    </a:moveTo>
                    <a:cubicBezTo>
                      <a:pt x="20" y="0"/>
                      <a:pt x="20" y="0"/>
                      <a:pt x="20" y="0"/>
                    </a:cubicBezTo>
                    <a:cubicBezTo>
                      <a:pt x="13" y="4"/>
                      <a:pt x="6" y="10"/>
                      <a:pt x="0" y="16"/>
                    </a:cubicBezTo>
                    <a:cubicBezTo>
                      <a:pt x="5" y="19"/>
                      <a:pt x="5" y="19"/>
                      <a:pt x="5" y="19"/>
                    </a:cubicBezTo>
                    <a:cubicBezTo>
                      <a:pt x="11" y="12"/>
                      <a:pt x="17" y="7"/>
                      <a:pt x="24"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4" name="Freeform 643"/>
              <p:cNvSpPr/>
              <p:nvPr/>
            </p:nvSpPr>
            <p:spPr bwMode="auto">
              <a:xfrm>
                <a:off x="5165" y="1165"/>
                <a:ext cx="22" cy="31"/>
              </a:xfrm>
              <a:custGeom>
                <a:avLst/>
                <a:gdLst>
                  <a:gd name="T0" fmla="*/ 22 w 22"/>
                  <a:gd name="T1" fmla="*/ 3 h 31"/>
                  <a:gd name="T2" fmla="*/ 17 w 22"/>
                  <a:gd name="T3" fmla="*/ 0 h 31"/>
                  <a:gd name="T4" fmla="*/ 0 w 22"/>
                  <a:gd name="T5" fmla="*/ 28 h 31"/>
                  <a:gd name="T6" fmla="*/ 4 w 22"/>
                  <a:gd name="T7" fmla="*/ 31 h 31"/>
                  <a:gd name="T8" fmla="*/ 22 w 22"/>
                  <a:gd name="T9" fmla="*/ 3 h 31"/>
                </a:gdLst>
                <a:ahLst/>
                <a:cxnLst>
                  <a:cxn ang="0">
                    <a:pos x="T0" y="T1"/>
                  </a:cxn>
                  <a:cxn ang="0">
                    <a:pos x="T2" y="T3"/>
                  </a:cxn>
                  <a:cxn ang="0">
                    <a:pos x="T4" y="T5"/>
                  </a:cxn>
                  <a:cxn ang="0">
                    <a:pos x="T6" y="T7"/>
                  </a:cxn>
                  <a:cxn ang="0">
                    <a:pos x="T8" y="T9"/>
                  </a:cxn>
                </a:cxnLst>
                <a:rect l="0" t="0" r="r" b="b"/>
                <a:pathLst>
                  <a:path w="22" h="31">
                    <a:moveTo>
                      <a:pt x="22" y="3"/>
                    </a:moveTo>
                    <a:cubicBezTo>
                      <a:pt x="17" y="0"/>
                      <a:pt x="17" y="0"/>
                      <a:pt x="17" y="0"/>
                    </a:cubicBezTo>
                    <a:cubicBezTo>
                      <a:pt x="10" y="9"/>
                      <a:pt x="4" y="18"/>
                      <a:pt x="0" y="28"/>
                    </a:cubicBezTo>
                    <a:cubicBezTo>
                      <a:pt x="4" y="31"/>
                      <a:pt x="4" y="31"/>
                      <a:pt x="4" y="31"/>
                    </a:cubicBezTo>
                    <a:cubicBezTo>
                      <a:pt x="9" y="21"/>
                      <a:pt x="15" y="11"/>
                      <a:pt x="22" y="3"/>
                    </a:cubicBezTo>
                  </a:path>
                </a:pathLst>
              </a:custGeom>
              <a:solidFill>
                <a:srgbClr val="D6D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5" name="Freeform 644"/>
              <p:cNvSpPr/>
              <p:nvPr/>
            </p:nvSpPr>
            <p:spPr bwMode="auto">
              <a:xfrm>
                <a:off x="5157" y="1193"/>
                <a:ext cx="18" cy="66"/>
              </a:xfrm>
              <a:custGeom>
                <a:avLst/>
                <a:gdLst>
                  <a:gd name="T0" fmla="*/ 12 w 18"/>
                  <a:gd name="T1" fmla="*/ 3 h 66"/>
                  <a:gd name="T2" fmla="*/ 8 w 18"/>
                  <a:gd name="T3" fmla="*/ 0 h 66"/>
                  <a:gd name="T4" fmla="*/ 0 w 18"/>
                  <a:gd name="T5" fmla="*/ 34 h 66"/>
                  <a:gd name="T6" fmla="*/ 13 w 18"/>
                  <a:gd name="T7" fmla="*/ 63 h 66"/>
                  <a:gd name="T8" fmla="*/ 18 w 18"/>
                  <a:gd name="T9" fmla="*/ 66 h 66"/>
                  <a:gd name="T10" fmla="*/ 4 w 18"/>
                  <a:gd name="T11" fmla="*/ 37 h 66"/>
                  <a:gd name="T12" fmla="*/ 12 w 18"/>
                  <a:gd name="T13" fmla="*/ 3 h 66"/>
                </a:gdLst>
                <a:ahLst/>
                <a:cxnLst>
                  <a:cxn ang="0">
                    <a:pos x="T0" y="T1"/>
                  </a:cxn>
                  <a:cxn ang="0">
                    <a:pos x="T2" y="T3"/>
                  </a:cxn>
                  <a:cxn ang="0">
                    <a:pos x="T4" y="T5"/>
                  </a:cxn>
                  <a:cxn ang="0">
                    <a:pos x="T6" y="T7"/>
                  </a:cxn>
                  <a:cxn ang="0">
                    <a:pos x="T8" y="T9"/>
                  </a:cxn>
                  <a:cxn ang="0">
                    <a:pos x="T10" y="T11"/>
                  </a:cxn>
                  <a:cxn ang="0">
                    <a:pos x="T12" y="T13"/>
                  </a:cxn>
                </a:cxnLst>
                <a:rect l="0" t="0" r="r" b="b"/>
                <a:pathLst>
                  <a:path w="18" h="66">
                    <a:moveTo>
                      <a:pt x="12" y="3"/>
                    </a:moveTo>
                    <a:cubicBezTo>
                      <a:pt x="8" y="0"/>
                      <a:pt x="8" y="0"/>
                      <a:pt x="8" y="0"/>
                    </a:cubicBezTo>
                    <a:cubicBezTo>
                      <a:pt x="3" y="11"/>
                      <a:pt x="0" y="23"/>
                      <a:pt x="0" y="34"/>
                    </a:cubicBezTo>
                    <a:cubicBezTo>
                      <a:pt x="0" y="48"/>
                      <a:pt x="5" y="58"/>
                      <a:pt x="13" y="63"/>
                    </a:cubicBezTo>
                    <a:cubicBezTo>
                      <a:pt x="18" y="66"/>
                      <a:pt x="18" y="66"/>
                      <a:pt x="18" y="66"/>
                    </a:cubicBezTo>
                    <a:cubicBezTo>
                      <a:pt x="9" y="61"/>
                      <a:pt x="4" y="51"/>
                      <a:pt x="4" y="37"/>
                    </a:cubicBezTo>
                    <a:cubicBezTo>
                      <a:pt x="4" y="26"/>
                      <a:pt x="7" y="14"/>
                      <a:pt x="12" y="3"/>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6" name="Freeform 645"/>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7" name="Freeform 646"/>
              <p:cNvSpPr/>
              <p:nvPr/>
            </p:nvSpPr>
            <p:spPr bwMode="auto">
              <a:xfrm>
                <a:off x="5234" y="1146"/>
                <a:ext cx="18" cy="65"/>
              </a:xfrm>
              <a:custGeom>
                <a:avLst/>
                <a:gdLst>
                  <a:gd name="T0" fmla="*/ 5 w 18"/>
                  <a:gd name="T1" fmla="*/ 2 h 65"/>
                  <a:gd name="T2" fmla="*/ 0 w 18"/>
                  <a:gd name="T3" fmla="*/ 0 h 65"/>
                  <a:gd name="T4" fmla="*/ 13 w 18"/>
                  <a:gd name="T5" fmla="*/ 29 h 65"/>
                  <a:gd name="T6" fmla="*/ 6 w 18"/>
                  <a:gd name="T7" fmla="*/ 63 h 65"/>
                  <a:gd name="T8" fmla="*/ 10 w 18"/>
                  <a:gd name="T9" fmla="*/ 65 h 65"/>
                  <a:gd name="T10" fmla="*/ 18 w 18"/>
                  <a:gd name="T11" fmla="*/ 31 h 65"/>
                  <a:gd name="T12" fmla="*/ 5 w 18"/>
                  <a:gd name="T13" fmla="*/ 2 h 65"/>
                </a:gdLst>
                <a:ahLst/>
                <a:cxnLst>
                  <a:cxn ang="0">
                    <a:pos x="T0" y="T1"/>
                  </a:cxn>
                  <a:cxn ang="0">
                    <a:pos x="T2" y="T3"/>
                  </a:cxn>
                  <a:cxn ang="0">
                    <a:pos x="T4" y="T5"/>
                  </a:cxn>
                  <a:cxn ang="0">
                    <a:pos x="T6" y="T7"/>
                  </a:cxn>
                  <a:cxn ang="0">
                    <a:pos x="T8" y="T9"/>
                  </a:cxn>
                  <a:cxn ang="0">
                    <a:pos x="T10" y="T11"/>
                  </a:cxn>
                  <a:cxn ang="0">
                    <a:pos x="T12" y="T13"/>
                  </a:cxn>
                </a:cxnLst>
                <a:rect l="0" t="0" r="r" b="b"/>
                <a:pathLst>
                  <a:path w="18" h="65">
                    <a:moveTo>
                      <a:pt x="5" y="2"/>
                    </a:moveTo>
                    <a:cubicBezTo>
                      <a:pt x="0" y="0"/>
                      <a:pt x="0" y="0"/>
                      <a:pt x="0" y="0"/>
                    </a:cubicBezTo>
                    <a:cubicBezTo>
                      <a:pt x="8" y="4"/>
                      <a:pt x="13" y="14"/>
                      <a:pt x="13" y="29"/>
                    </a:cubicBezTo>
                    <a:cubicBezTo>
                      <a:pt x="13" y="40"/>
                      <a:pt x="11" y="51"/>
                      <a:pt x="6" y="63"/>
                    </a:cubicBezTo>
                    <a:cubicBezTo>
                      <a:pt x="10" y="65"/>
                      <a:pt x="10" y="65"/>
                      <a:pt x="10" y="65"/>
                    </a:cubicBezTo>
                    <a:cubicBezTo>
                      <a:pt x="15" y="54"/>
                      <a:pt x="18" y="42"/>
                      <a:pt x="18" y="31"/>
                    </a:cubicBezTo>
                    <a:cubicBezTo>
                      <a:pt x="18" y="17"/>
                      <a:pt x="13" y="7"/>
                      <a:pt x="5"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8" name="Freeform 647"/>
              <p:cNvSpPr/>
              <p:nvPr/>
            </p:nvSpPr>
            <p:spPr bwMode="auto">
              <a:xfrm>
                <a:off x="5222" y="1209"/>
                <a:ext cx="22" cy="30"/>
              </a:xfrm>
              <a:custGeom>
                <a:avLst/>
                <a:gdLst>
                  <a:gd name="T0" fmla="*/ 22 w 22"/>
                  <a:gd name="T1" fmla="*/ 2 h 30"/>
                  <a:gd name="T2" fmla="*/ 18 w 22"/>
                  <a:gd name="T3" fmla="*/ 0 h 30"/>
                  <a:gd name="T4" fmla="*/ 0 w 22"/>
                  <a:gd name="T5" fmla="*/ 27 h 30"/>
                  <a:gd name="T6" fmla="*/ 4 w 22"/>
                  <a:gd name="T7" fmla="*/ 30 h 30"/>
                  <a:gd name="T8" fmla="*/ 22 w 22"/>
                  <a:gd name="T9" fmla="*/ 2 h 30"/>
                </a:gdLst>
                <a:ahLst/>
                <a:cxnLst>
                  <a:cxn ang="0">
                    <a:pos x="T0" y="T1"/>
                  </a:cxn>
                  <a:cxn ang="0">
                    <a:pos x="T2" y="T3"/>
                  </a:cxn>
                  <a:cxn ang="0">
                    <a:pos x="T4" y="T5"/>
                  </a:cxn>
                  <a:cxn ang="0">
                    <a:pos x="T6" y="T7"/>
                  </a:cxn>
                  <a:cxn ang="0">
                    <a:pos x="T8" y="T9"/>
                  </a:cxn>
                </a:cxnLst>
                <a:rect l="0" t="0" r="r" b="b"/>
                <a:pathLst>
                  <a:path w="22" h="30">
                    <a:moveTo>
                      <a:pt x="22" y="2"/>
                    </a:moveTo>
                    <a:cubicBezTo>
                      <a:pt x="18" y="0"/>
                      <a:pt x="18" y="0"/>
                      <a:pt x="18" y="0"/>
                    </a:cubicBezTo>
                    <a:cubicBezTo>
                      <a:pt x="13" y="10"/>
                      <a:pt x="7" y="19"/>
                      <a:pt x="0" y="27"/>
                    </a:cubicBezTo>
                    <a:cubicBezTo>
                      <a:pt x="4" y="30"/>
                      <a:pt x="4" y="30"/>
                      <a:pt x="4" y="30"/>
                    </a:cubicBezTo>
                    <a:cubicBezTo>
                      <a:pt x="12" y="22"/>
                      <a:pt x="18" y="12"/>
                      <a:pt x="22" y="2"/>
                    </a:cubicBezTo>
                    <a:close/>
                  </a:path>
                </a:pathLst>
              </a:custGeom>
              <a:solidFill>
                <a:srgbClr val="B9B9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9" name="Freeform 648"/>
              <p:cNvSpPr/>
              <p:nvPr/>
            </p:nvSpPr>
            <p:spPr bwMode="auto">
              <a:xfrm>
                <a:off x="5202" y="1236"/>
                <a:ext cx="24" cy="20"/>
              </a:xfrm>
              <a:custGeom>
                <a:avLst/>
                <a:gdLst>
                  <a:gd name="T0" fmla="*/ 24 w 24"/>
                  <a:gd name="T1" fmla="*/ 3 h 20"/>
                  <a:gd name="T2" fmla="*/ 20 w 24"/>
                  <a:gd name="T3" fmla="*/ 0 h 20"/>
                  <a:gd name="T4" fmla="*/ 0 w 24"/>
                  <a:gd name="T5" fmla="*/ 17 h 20"/>
                  <a:gd name="T6" fmla="*/ 5 w 24"/>
                  <a:gd name="T7" fmla="*/ 20 h 20"/>
                  <a:gd name="T8" fmla="*/ 24 w 24"/>
                  <a:gd name="T9" fmla="*/ 3 h 20"/>
                </a:gdLst>
                <a:ahLst/>
                <a:cxnLst>
                  <a:cxn ang="0">
                    <a:pos x="T0" y="T1"/>
                  </a:cxn>
                  <a:cxn ang="0">
                    <a:pos x="T2" y="T3"/>
                  </a:cxn>
                  <a:cxn ang="0">
                    <a:pos x="T4" y="T5"/>
                  </a:cxn>
                  <a:cxn ang="0">
                    <a:pos x="T6" y="T7"/>
                  </a:cxn>
                  <a:cxn ang="0">
                    <a:pos x="T8" y="T9"/>
                  </a:cxn>
                </a:cxnLst>
                <a:rect l="0" t="0" r="r" b="b"/>
                <a:pathLst>
                  <a:path w="24" h="20">
                    <a:moveTo>
                      <a:pt x="24" y="3"/>
                    </a:moveTo>
                    <a:cubicBezTo>
                      <a:pt x="20" y="0"/>
                      <a:pt x="20" y="0"/>
                      <a:pt x="20" y="0"/>
                    </a:cubicBezTo>
                    <a:cubicBezTo>
                      <a:pt x="14" y="7"/>
                      <a:pt x="7" y="13"/>
                      <a:pt x="0" y="17"/>
                    </a:cubicBezTo>
                    <a:cubicBezTo>
                      <a:pt x="5" y="20"/>
                      <a:pt x="5" y="20"/>
                      <a:pt x="5" y="20"/>
                    </a:cubicBezTo>
                    <a:cubicBezTo>
                      <a:pt x="12" y="15"/>
                      <a:pt x="19" y="10"/>
                      <a:pt x="24"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0" name="Freeform 649"/>
              <p:cNvSpPr/>
              <p:nvPr/>
            </p:nvSpPr>
            <p:spPr bwMode="auto">
              <a:xfrm>
                <a:off x="5232" y="1150"/>
                <a:ext cx="17" cy="61"/>
              </a:xfrm>
              <a:custGeom>
                <a:avLst/>
                <a:gdLst>
                  <a:gd name="T0" fmla="*/ 4 w 17"/>
                  <a:gd name="T1" fmla="*/ 2 h 61"/>
                  <a:gd name="T2" fmla="*/ 0 w 17"/>
                  <a:gd name="T3" fmla="*/ 0 h 61"/>
                  <a:gd name="T4" fmla="*/ 12 w 17"/>
                  <a:gd name="T5" fmla="*/ 27 h 61"/>
                  <a:gd name="T6" fmla="*/ 5 w 17"/>
                  <a:gd name="T7" fmla="*/ 58 h 61"/>
                  <a:gd name="T8" fmla="*/ 9 w 17"/>
                  <a:gd name="T9" fmla="*/ 61 h 61"/>
                  <a:gd name="T10" fmla="*/ 17 w 17"/>
                  <a:gd name="T11" fmla="*/ 29 h 61"/>
                  <a:gd name="T12" fmla="*/ 4 w 17"/>
                  <a:gd name="T13" fmla="*/ 2 h 61"/>
                </a:gdLst>
                <a:ahLst/>
                <a:cxnLst>
                  <a:cxn ang="0">
                    <a:pos x="T0" y="T1"/>
                  </a:cxn>
                  <a:cxn ang="0">
                    <a:pos x="T2" y="T3"/>
                  </a:cxn>
                  <a:cxn ang="0">
                    <a:pos x="T4" y="T5"/>
                  </a:cxn>
                  <a:cxn ang="0">
                    <a:pos x="T6" y="T7"/>
                  </a:cxn>
                  <a:cxn ang="0">
                    <a:pos x="T8" y="T9"/>
                  </a:cxn>
                  <a:cxn ang="0">
                    <a:pos x="T10" y="T11"/>
                  </a:cxn>
                  <a:cxn ang="0">
                    <a:pos x="T12" y="T13"/>
                  </a:cxn>
                </a:cxnLst>
                <a:rect l="0" t="0" r="r" b="b"/>
                <a:pathLst>
                  <a:path w="17" h="61">
                    <a:moveTo>
                      <a:pt x="4" y="2"/>
                    </a:moveTo>
                    <a:cubicBezTo>
                      <a:pt x="0" y="0"/>
                      <a:pt x="0" y="0"/>
                      <a:pt x="0" y="0"/>
                    </a:cubicBezTo>
                    <a:cubicBezTo>
                      <a:pt x="7" y="4"/>
                      <a:pt x="12" y="13"/>
                      <a:pt x="12" y="27"/>
                    </a:cubicBezTo>
                    <a:cubicBezTo>
                      <a:pt x="12" y="37"/>
                      <a:pt x="9" y="48"/>
                      <a:pt x="5" y="58"/>
                    </a:cubicBezTo>
                    <a:cubicBezTo>
                      <a:pt x="9" y="61"/>
                      <a:pt x="9" y="61"/>
                      <a:pt x="9" y="61"/>
                    </a:cubicBezTo>
                    <a:cubicBezTo>
                      <a:pt x="14" y="50"/>
                      <a:pt x="17" y="39"/>
                      <a:pt x="17" y="29"/>
                    </a:cubicBezTo>
                    <a:cubicBezTo>
                      <a:pt x="17" y="16"/>
                      <a:pt x="12" y="7"/>
                      <a:pt x="4"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1" name="Freeform 650"/>
              <p:cNvSpPr/>
              <p:nvPr/>
            </p:nvSpPr>
            <p:spPr bwMode="auto">
              <a:xfrm>
                <a:off x="5221" y="1208"/>
                <a:ext cx="20" cy="28"/>
              </a:xfrm>
              <a:custGeom>
                <a:avLst/>
                <a:gdLst>
                  <a:gd name="T0" fmla="*/ 20 w 20"/>
                  <a:gd name="T1" fmla="*/ 3 h 28"/>
                  <a:gd name="T2" fmla="*/ 16 w 20"/>
                  <a:gd name="T3" fmla="*/ 0 h 28"/>
                  <a:gd name="T4" fmla="*/ 0 w 20"/>
                  <a:gd name="T5" fmla="*/ 26 h 28"/>
                  <a:gd name="T6" fmla="*/ 4 w 20"/>
                  <a:gd name="T7" fmla="*/ 28 h 28"/>
                  <a:gd name="T8" fmla="*/ 20 w 20"/>
                  <a:gd name="T9" fmla="*/ 3 h 28"/>
                </a:gdLst>
                <a:ahLst/>
                <a:cxnLst>
                  <a:cxn ang="0">
                    <a:pos x="T0" y="T1"/>
                  </a:cxn>
                  <a:cxn ang="0">
                    <a:pos x="T2" y="T3"/>
                  </a:cxn>
                  <a:cxn ang="0">
                    <a:pos x="T4" y="T5"/>
                  </a:cxn>
                  <a:cxn ang="0">
                    <a:pos x="T6" y="T7"/>
                  </a:cxn>
                  <a:cxn ang="0">
                    <a:pos x="T8" y="T9"/>
                  </a:cxn>
                </a:cxnLst>
                <a:rect l="0" t="0" r="r" b="b"/>
                <a:pathLst>
                  <a:path w="20" h="28">
                    <a:moveTo>
                      <a:pt x="20" y="3"/>
                    </a:moveTo>
                    <a:cubicBezTo>
                      <a:pt x="16" y="0"/>
                      <a:pt x="16" y="0"/>
                      <a:pt x="16" y="0"/>
                    </a:cubicBezTo>
                    <a:cubicBezTo>
                      <a:pt x="12" y="9"/>
                      <a:pt x="6" y="18"/>
                      <a:pt x="0" y="26"/>
                    </a:cubicBezTo>
                    <a:cubicBezTo>
                      <a:pt x="4" y="28"/>
                      <a:pt x="4" y="28"/>
                      <a:pt x="4" y="28"/>
                    </a:cubicBezTo>
                    <a:cubicBezTo>
                      <a:pt x="11" y="21"/>
                      <a:pt x="16" y="12"/>
                      <a:pt x="20" y="3"/>
                    </a:cubicBezTo>
                    <a:close/>
                  </a:path>
                </a:pathLst>
              </a:custGeom>
              <a:solidFill>
                <a:srgbClr val="D6D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2" name="Freeform 651"/>
              <p:cNvSpPr/>
              <p:nvPr/>
            </p:nvSpPr>
            <p:spPr bwMode="auto">
              <a:xfrm>
                <a:off x="5202" y="1234"/>
                <a:ext cx="23" cy="18"/>
              </a:xfrm>
              <a:custGeom>
                <a:avLst/>
                <a:gdLst>
                  <a:gd name="T0" fmla="*/ 23 w 23"/>
                  <a:gd name="T1" fmla="*/ 2 h 18"/>
                  <a:gd name="T2" fmla="*/ 19 w 23"/>
                  <a:gd name="T3" fmla="*/ 0 h 18"/>
                  <a:gd name="T4" fmla="*/ 0 w 23"/>
                  <a:gd name="T5" fmla="*/ 15 h 18"/>
                  <a:gd name="T6" fmla="*/ 5 w 23"/>
                  <a:gd name="T7" fmla="*/ 18 h 18"/>
                  <a:gd name="T8" fmla="*/ 23 w 23"/>
                  <a:gd name="T9" fmla="*/ 2 h 18"/>
                </a:gdLst>
                <a:ahLst/>
                <a:cxnLst>
                  <a:cxn ang="0">
                    <a:pos x="T0" y="T1"/>
                  </a:cxn>
                  <a:cxn ang="0">
                    <a:pos x="T2" y="T3"/>
                  </a:cxn>
                  <a:cxn ang="0">
                    <a:pos x="T4" y="T5"/>
                  </a:cxn>
                  <a:cxn ang="0">
                    <a:pos x="T6" y="T7"/>
                  </a:cxn>
                  <a:cxn ang="0">
                    <a:pos x="T8" y="T9"/>
                  </a:cxn>
                </a:cxnLst>
                <a:rect l="0" t="0" r="r" b="b"/>
                <a:pathLst>
                  <a:path w="23" h="18">
                    <a:moveTo>
                      <a:pt x="23" y="2"/>
                    </a:moveTo>
                    <a:cubicBezTo>
                      <a:pt x="19" y="0"/>
                      <a:pt x="19" y="0"/>
                      <a:pt x="19" y="0"/>
                    </a:cubicBezTo>
                    <a:cubicBezTo>
                      <a:pt x="13" y="6"/>
                      <a:pt x="7" y="11"/>
                      <a:pt x="0" y="15"/>
                    </a:cubicBezTo>
                    <a:cubicBezTo>
                      <a:pt x="5" y="18"/>
                      <a:pt x="5" y="18"/>
                      <a:pt x="5" y="18"/>
                    </a:cubicBezTo>
                    <a:cubicBezTo>
                      <a:pt x="11" y="14"/>
                      <a:pt x="18" y="9"/>
                      <a:pt x="23"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3" name="Freeform 652"/>
              <p:cNvSpPr/>
              <p:nvPr/>
            </p:nvSpPr>
            <p:spPr bwMode="auto">
              <a:xfrm>
                <a:off x="5172" y="1249"/>
                <a:ext cx="35" cy="10"/>
              </a:xfrm>
              <a:custGeom>
                <a:avLst/>
                <a:gdLst>
                  <a:gd name="T0" fmla="*/ 35 w 35"/>
                  <a:gd name="T1" fmla="*/ 3 h 10"/>
                  <a:gd name="T2" fmla="*/ 30 w 35"/>
                  <a:gd name="T3" fmla="*/ 0 h 10"/>
                  <a:gd name="T4" fmla="*/ 0 w 35"/>
                  <a:gd name="T5" fmla="*/ 3 h 10"/>
                  <a:gd name="T6" fmla="*/ 5 w 35"/>
                  <a:gd name="T7" fmla="*/ 6 h 10"/>
                  <a:gd name="T8" fmla="*/ 35 w 35"/>
                  <a:gd name="T9" fmla="*/ 3 h 10"/>
                </a:gdLst>
                <a:ahLst/>
                <a:cxnLst>
                  <a:cxn ang="0">
                    <a:pos x="T0" y="T1"/>
                  </a:cxn>
                  <a:cxn ang="0">
                    <a:pos x="T2" y="T3"/>
                  </a:cxn>
                  <a:cxn ang="0">
                    <a:pos x="T4" y="T5"/>
                  </a:cxn>
                  <a:cxn ang="0">
                    <a:pos x="T6" y="T7"/>
                  </a:cxn>
                  <a:cxn ang="0">
                    <a:pos x="T8" y="T9"/>
                  </a:cxn>
                </a:cxnLst>
                <a:rect l="0" t="0" r="r" b="b"/>
                <a:pathLst>
                  <a:path w="35" h="10">
                    <a:moveTo>
                      <a:pt x="35" y="3"/>
                    </a:moveTo>
                    <a:cubicBezTo>
                      <a:pt x="30" y="0"/>
                      <a:pt x="30" y="0"/>
                      <a:pt x="30" y="0"/>
                    </a:cubicBezTo>
                    <a:cubicBezTo>
                      <a:pt x="19" y="7"/>
                      <a:pt x="8" y="8"/>
                      <a:pt x="0" y="3"/>
                    </a:cubicBezTo>
                    <a:cubicBezTo>
                      <a:pt x="5" y="6"/>
                      <a:pt x="5" y="6"/>
                      <a:pt x="5" y="6"/>
                    </a:cubicBezTo>
                    <a:cubicBezTo>
                      <a:pt x="12" y="10"/>
                      <a:pt x="23" y="10"/>
                      <a:pt x="35" y="3"/>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4" name="Freeform 653"/>
              <p:cNvSpPr/>
              <p:nvPr/>
            </p:nvSpPr>
            <p:spPr bwMode="auto">
              <a:xfrm>
                <a:off x="5202" y="1141"/>
                <a:ext cx="37" cy="10"/>
              </a:xfrm>
              <a:custGeom>
                <a:avLst/>
                <a:gdLst>
                  <a:gd name="T0" fmla="*/ 37 w 37"/>
                  <a:gd name="T1" fmla="*/ 7 h 10"/>
                  <a:gd name="T2" fmla="*/ 32 w 37"/>
                  <a:gd name="T3" fmla="*/ 5 h 10"/>
                  <a:gd name="T4" fmla="*/ 0 w 37"/>
                  <a:gd name="T5" fmla="*/ 8 h 10"/>
                  <a:gd name="T6" fmla="*/ 4 w 37"/>
                  <a:gd name="T7" fmla="*/ 10 h 10"/>
                  <a:gd name="T8" fmla="*/ 37 w 37"/>
                  <a:gd name="T9" fmla="*/ 7 h 10"/>
                </a:gdLst>
                <a:ahLst/>
                <a:cxnLst>
                  <a:cxn ang="0">
                    <a:pos x="T0" y="T1"/>
                  </a:cxn>
                  <a:cxn ang="0">
                    <a:pos x="T2" y="T3"/>
                  </a:cxn>
                  <a:cxn ang="0">
                    <a:pos x="T4" y="T5"/>
                  </a:cxn>
                  <a:cxn ang="0">
                    <a:pos x="T6" y="T7"/>
                  </a:cxn>
                  <a:cxn ang="0">
                    <a:pos x="T8" y="T9"/>
                  </a:cxn>
                </a:cxnLst>
                <a:rect l="0" t="0" r="r" b="b"/>
                <a:pathLst>
                  <a:path w="37" h="10">
                    <a:moveTo>
                      <a:pt x="37" y="7"/>
                    </a:moveTo>
                    <a:cubicBezTo>
                      <a:pt x="32" y="5"/>
                      <a:pt x="32" y="5"/>
                      <a:pt x="32" y="5"/>
                    </a:cubicBezTo>
                    <a:cubicBezTo>
                      <a:pt x="24" y="0"/>
                      <a:pt x="13" y="1"/>
                      <a:pt x="0" y="8"/>
                    </a:cubicBezTo>
                    <a:cubicBezTo>
                      <a:pt x="4" y="10"/>
                      <a:pt x="4" y="10"/>
                      <a:pt x="4" y="10"/>
                    </a:cubicBezTo>
                    <a:cubicBezTo>
                      <a:pt x="17" y="3"/>
                      <a:pt x="28" y="3"/>
                      <a:pt x="37" y="7"/>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5" name="Freeform 654"/>
              <p:cNvSpPr/>
              <p:nvPr/>
            </p:nvSpPr>
            <p:spPr bwMode="auto">
              <a:xfrm>
                <a:off x="5202" y="1134"/>
                <a:ext cx="40" cy="11"/>
              </a:xfrm>
              <a:custGeom>
                <a:avLst/>
                <a:gdLst>
                  <a:gd name="T0" fmla="*/ 40 w 40"/>
                  <a:gd name="T1" fmla="*/ 8 h 11"/>
                  <a:gd name="T2" fmla="*/ 36 w 40"/>
                  <a:gd name="T3" fmla="*/ 5 h 11"/>
                  <a:gd name="T4" fmla="*/ 0 w 40"/>
                  <a:gd name="T5" fmla="*/ 9 h 11"/>
                  <a:gd name="T6" fmla="*/ 4 w 40"/>
                  <a:gd name="T7" fmla="*/ 11 h 11"/>
                  <a:gd name="T8" fmla="*/ 40 w 40"/>
                  <a:gd name="T9" fmla="*/ 8 h 11"/>
                </a:gdLst>
                <a:ahLst/>
                <a:cxnLst>
                  <a:cxn ang="0">
                    <a:pos x="T0" y="T1"/>
                  </a:cxn>
                  <a:cxn ang="0">
                    <a:pos x="T2" y="T3"/>
                  </a:cxn>
                  <a:cxn ang="0">
                    <a:pos x="T4" y="T5"/>
                  </a:cxn>
                  <a:cxn ang="0">
                    <a:pos x="T6" y="T7"/>
                  </a:cxn>
                  <a:cxn ang="0">
                    <a:pos x="T8" y="T9"/>
                  </a:cxn>
                </a:cxnLst>
                <a:rect l="0" t="0" r="r" b="b"/>
                <a:pathLst>
                  <a:path w="40" h="11">
                    <a:moveTo>
                      <a:pt x="40" y="8"/>
                    </a:moveTo>
                    <a:cubicBezTo>
                      <a:pt x="36" y="5"/>
                      <a:pt x="36" y="5"/>
                      <a:pt x="36" y="5"/>
                    </a:cubicBezTo>
                    <a:cubicBezTo>
                      <a:pt x="27" y="0"/>
                      <a:pt x="14" y="1"/>
                      <a:pt x="0" y="9"/>
                    </a:cubicBezTo>
                    <a:cubicBezTo>
                      <a:pt x="4" y="11"/>
                      <a:pt x="4" y="11"/>
                      <a:pt x="4" y="11"/>
                    </a:cubicBezTo>
                    <a:cubicBezTo>
                      <a:pt x="18" y="3"/>
                      <a:pt x="31" y="3"/>
                      <a:pt x="40" y="8"/>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6" name="Freeform 655"/>
              <p:cNvSpPr>
                <a:spLocks noEditPoints="1"/>
              </p:cNvSpPr>
              <p:nvPr/>
            </p:nvSpPr>
            <p:spPr bwMode="auto">
              <a:xfrm>
                <a:off x="5161" y="1137"/>
                <a:ext cx="91" cy="133"/>
              </a:xfrm>
              <a:custGeom>
                <a:avLst/>
                <a:gdLst>
                  <a:gd name="T0" fmla="*/ 91 w 91"/>
                  <a:gd name="T1" fmla="*/ 40 h 133"/>
                  <a:gd name="T2" fmla="*/ 46 w 91"/>
                  <a:gd name="T3" fmla="*/ 119 h 133"/>
                  <a:gd name="T4" fmla="*/ 0 w 91"/>
                  <a:gd name="T5" fmla="*/ 93 h 133"/>
                  <a:gd name="T6" fmla="*/ 45 w 91"/>
                  <a:gd name="T7" fmla="*/ 14 h 133"/>
                  <a:gd name="T8" fmla="*/ 91 w 91"/>
                  <a:gd name="T9" fmla="*/ 40 h 133"/>
                  <a:gd name="T10" fmla="*/ 46 w 91"/>
                  <a:gd name="T11" fmla="*/ 115 h 133"/>
                  <a:gd name="T12" fmla="*/ 88 w 91"/>
                  <a:gd name="T13" fmla="*/ 42 h 133"/>
                  <a:gd name="T14" fmla="*/ 45 w 91"/>
                  <a:gd name="T15" fmla="*/ 18 h 133"/>
                  <a:gd name="T16" fmla="*/ 4 w 91"/>
                  <a:gd name="T17" fmla="*/ 91 h 133"/>
                  <a:gd name="T18" fmla="*/ 46 w 91"/>
                  <a:gd name="T19" fmla="*/ 11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33">
                    <a:moveTo>
                      <a:pt x="91" y="40"/>
                    </a:moveTo>
                    <a:cubicBezTo>
                      <a:pt x="91" y="69"/>
                      <a:pt x="71" y="104"/>
                      <a:pt x="46" y="119"/>
                    </a:cubicBezTo>
                    <a:cubicBezTo>
                      <a:pt x="21" y="133"/>
                      <a:pt x="0" y="121"/>
                      <a:pt x="0" y="93"/>
                    </a:cubicBezTo>
                    <a:cubicBezTo>
                      <a:pt x="0" y="64"/>
                      <a:pt x="20" y="29"/>
                      <a:pt x="45" y="14"/>
                    </a:cubicBezTo>
                    <a:cubicBezTo>
                      <a:pt x="70" y="0"/>
                      <a:pt x="91" y="12"/>
                      <a:pt x="91" y="40"/>
                    </a:cubicBezTo>
                    <a:moveTo>
                      <a:pt x="46" y="115"/>
                    </a:moveTo>
                    <a:cubicBezTo>
                      <a:pt x="69" y="101"/>
                      <a:pt x="88" y="69"/>
                      <a:pt x="88" y="42"/>
                    </a:cubicBezTo>
                    <a:cubicBezTo>
                      <a:pt x="88" y="16"/>
                      <a:pt x="69" y="5"/>
                      <a:pt x="45" y="18"/>
                    </a:cubicBezTo>
                    <a:cubicBezTo>
                      <a:pt x="22" y="32"/>
                      <a:pt x="3" y="64"/>
                      <a:pt x="4" y="91"/>
                    </a:cubicBezTo>
                    <a:cubicBezTo>
                      <a:pt x="4" y="117"/>
                      <a:pt x="23" y="128"/>
                      <a:pt x="46" y="115"/>
                    </a:cubicBezTo>
                  </a:path>
                </a:pathLst>
              </a:custGeom>
              <a:solidFill>
                <a:srgbClr val="636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7" name="Freeform 656"/>
              <p:cNvSpPr/>
              <p:nvPr/>
            </p:nvSpPr>
            <p:spPr bwMode="auto">
              <a:xfrm>
                <a:off x="5180" y="1143"/>
                <a:ext cx="26" cy="21"/>
              </a:xfrm>
              <a:custGeom>
                <a:avLst/>
                <a:gdLst>
                  <a:gd name="T0" fmla="*/ 26 w 26"/>
                  <a:gd name="T1" fmla="*/ 2 h 21"/>
                  <a:gd name="T2" fmla="*/ 22 w 26"/>
                  <a:gd name="T3" fmla="*/ 0 h 21"/>
                  <a:gd name="T4" fmla="*/ 0 w 26"/>
                  <a:gd name="T5" fmla="*/ 18 h 21"/>
                  <a:gd name="T6" fmla="*/ 4 w 26"/>
                  <a:gd name="T7" fmla="*/ 21 h 21"/>
                  <a:gd name="T8" fmla="*/ 26 w 26"/>
                  <a:gd name="T9" fmla="*/ 2 h 21"/>
                </a:gdLst>
                <a:ahLst/>
                <a:cxnLst>
                  <a:cxn ang="0">
                    <a:pos x="T0" y="T1"/>
                  </a:cxn>
                  <a:cxn ang="0">
                    <a:pos x="T2" y="T3"/>
                  </a:cxn>
                  <a:cxn ang="0">
                    <a:pos x="T4" y="T5"/>
                  </a:cxn>
                  <a:cxn ang="0">
                    <a:pos x="T6" y="T7"/>
                  </a:cxn>
                  <a:cxn ang="0">
                    <a:pos x="T8" y="T9"/>
                  </a:cxn>
                </a:cxnLst>
                <a:rect l="0" t="0" r="r" b="b"/>
                <a:pathLst>
                  <a:path w="26" h="21">
                    <a:moveTo>
                      <a:pt x="26" y="2"/>
                    </a:moveTo>
                    <a:cubicBezTo>
                      <a:pt x="22" y="0"/>
                      <a:pt x="22" y="0"/>
                      <a:pt x="22" y="0"/>
                    </a:cubicBezTo>
                    <a:cubicBezTo>
                      <a:pt x="14" y="4"/>
                      <a:pt x="7" y="11"/>
                      <a:pt x="0" y="18"/>
                    </a:cubicBezTo>
                    <a:cubicBezTo>
                      <a:pt x="4" y="21"/>
                      <a:pt x="4" y="21"/>
                      <a:pt x="4" y="21"/>
                    </a:cubicBezTo>
                    <a:cubicBezTo>
                      <a:pt x="11" y="13"/>
                      <a:pt x="19" y="7"/>
                      <a:pt x="2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8" name="Freeform 657"/>
              <p:cNvSpPr/>
              <p:nvPr/>
            </p:nvSpPr>
            <p:spPr bwMode="auto">
              <a:xfrm>
                <a:off x="5160" y="1161"/>
                <a:ext cx="24" cy="34"/>
              </a:xfrm>
              <a:custGeom>
                <a:avLst/>
                <a:gdLst>
                  <a:gd name="T0" fmla="*/ 24 w 24"/>
                  <a:gd name="T1" fmla="*/ 3 h 34"/>
                  <a:gd name="T2" fmla="*/ 20 w 24"/>
                  <a:gd name="T3" fmla="*/ 0 h 34"/>
                  <a:gd name="T4" fmla="*/ 0 w 24"/>
                  <a:gd name="T5" fmla="*/ 31 h 34"/>
                  <a:gd name="T6" fmla="*/ 5 w 24"/>
                  <a:gd name="T7" fmla="*/ 34 h 34"/>
                  <a:gd name="T8" fmla="*/ 24 w 24"/>
                  <a:gd name="T9" fmla="*/ 3 h 34"/>
                </a:gdLst>
                <a:ahLst/>
                <a:cxnLst>
                  <a:cxn ang="0">
                    <a:pos x="T0" y="T1"/>
                  </a:cxn>
                  <a:cxn ang="0">
                    <a:pos x="T2" y="T3"/>
                  </a:cxn>
                  <a:cxn ang="0">
                    <a:pos x="T4" y="T5"/>
                  </a:cxn>
                  <a:cxn ang="0">
                    <a:pos x="T6" y="T7"/>
                  </a:cxn>
                  <a:cxn ang="0">
                    <a:pos x="T8" y="T9"/>
                  </a:cxn>
                </a:cxnLst>
                <a:rect l="0" t="0" r="r" b="b"/>
                <a:pathLst>
                  <a:path w="24" h="34">
                    <a:moveTo>
                      <a:pt x="24" y="3"/>
                    </a:moveTo>
                    <a:cubicBezTo>
                      <a:pt x="20" y="0"/>
                      <a:pt x="20" y="0"/>
                      <a:pt x="20" y="0"/>
                    </a:cubicBezTo>
                    <a:cubicBezTo>
                      <a:pt x="12" y="9"/>
                      <a:pt x="5" y="20"/>
                      <a:pt x="0" y="31"/>
                    </a:cubicBezTo>
                    <a:cubicBezTo>
                      <a:pt x="5" y="34"/>
                      <a:pt x="5" y="34"/>
                      <a:pt x="5" y="34"/>
                    </a:cubicBezTo>
                    <a:cubicBezTo>
                      <a:pt x="10" y="23"/>
                      <a:pt x="16" y="12"/>
                      <a:pt x="24" y="3"/>
                    </a:cubicBezTo>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9" name="Freeform 658"/>
              <p:cNvSpPr/>
              <p:nvPr/>
            </p:nvSpPr>
            <p:spPr bwMode="auto">
              <a:xfrm>
                <a:off x="5152" y="1192"/>
                <a:ext cx="19" cy="73"/>
              </a:xfrm>
              <a:custGeom>
                <a:avLst/>
                <a:gdLst>
                  <a:gd name="T0" fmla="*/ 13 w 19"/>
                  <a:gd name="T1" fmla="*/ 3 h 73"/>
                  <a:gd name="T2" fmla="*/ 8 w 19"/>
                  <a:gd name="T3" fmla="*/ 0 h 73"/>
                  <a:gd name="T4" fmla="*/ 0 w 19"/>
                  <a:gd name="T5" fmla="*/ 38 h 73"/>
                  <a:gd name="T6" fmla="*/ 14 w 19"/>
                  <a:gd name="T7" fmla="*/ 70 h 73"/>
                  <a:gd name="T8" fmla="*/ 19 w 19"/>
                  <a:gd name="T9" fmla="*/ 73 h 73"/>
                  <a:gd name="T10" fmla="*/ 4 w 19"/>
                  <a:gd name="T11" fmla="*/ 41 h 73"/>
                  <a:gd name="T12" fmla="*/ 13 w 19"/>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19" h="73">
                    <a:moveTo>
                      <a:pt x="13" y="3"/>
                    </a:moveTo>
                    <a:cubicBezTo>
                      <a:pt x="8" y="0"/>
                      <a:pt x="8" y="0"/>
                      <a:pt x="8" y="0"/>
                    </a:cubicBezTo>
                    <a:cubicBezTo>
                      <a:pt x="3" y="13"/>
                      <a:pt x="0" y="26"/>
                      <a:pt x="0" y="38"/>
                    </a:cubicBezTo>
                    <a:cubicBezTo>
                      <a:pt x="0" y="54"/>
                      <a:pt x="5" y="65"/>
                      <a:pt x="14" y="70"/>
                    </a:cubicBezTo>
                    <a:cubicBezTo>
                      <a:pt x="19" y="73"/>
                      <a:pt x="19" y="73"/>
                      <a:pt x="19" y="73"/>
                    </a:cubicBezTo>
                    <a:cubicBezTo>
                      <a:pt x="10" y="68"/>
                      <a:pt x="4" y="57"/>
                      <a:pt x="4" y="41"/>
                    </a:cubicBezTo>
                    <a:cubicBezTo>
                      <a:pt x="4" y="29"/>
                      <a:pt x="7" y="15"/>
                      <a:pt x="13"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0" name="Freeform 659"/>
              <p:cNvSpPr>
                <a:spLocks noEditPoints="1"/>
              </p:cNvSpPr>
              <p:nvPr/>
            </p:nvSpPr>
            <p:spPr bwMode="auto">
              <a:xfrm>
                <a:off x="5156" y="1129"/>
                <a:ext cx="101" cy="149"/>
              </a:xfrm>
              <a:custGeom>
                <a:avLst/>
                <a:gdLst>
                  <a:gd name="T0" fmla="*/ 101 w 101"/>
                  <a:gd name="T1" fmla="*/ 45 h 149"/>
                  <a:gd name="T2" fmla="*/ 51 w 101"/>
                  <a:gd name="T3" fmla="*/ 133 h 149"/>
                  <a:gd name="T4" fmla="*/ 0 w 101"/>
                  <a:gd name="T5" fmla="*/ 104 h 149"/>
                  <a:gd name="T6" fmla="*/ 50 w 101"/>
                  <a:gd name="T7" fmla="*/ 16 h 149"/>
                  <a:gd name="T8" fmla="*/ 101 w 101"/>
                  <a:gd name="T9" fmla="*/ 45 h 149"/>
                  <a:gd name="T10" fmla="*/ 51 w 101"/>
                  <a:gd name="T11" fmla="*/ 127 h 149"/>
                  <a:gd name="T12" fmla="*/ 96 w 101"/>
                  <a:gd name="T13" fmla="*/ 48 h 149"/>
                  <a:gd name="T14" fmla="*/ 50 w 101"/>
                  <a:gd name="T15" fmla="*/ 22 h 149"/>
                  <a:gd name="T16" fmla="*/ 5 w 101"/>
                  <a:gd name="T17" fmla="*/ 101 h 149"/>
                  <a:gd name="T18" fmla="*/ 51 w 101"/>
                  <a:gd name="T19" fmla="*/ 12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49">
                    <a:moveTo>
                      <a:pt x="101" y="45"/>
                    </a:moveTo>
                    <a:cubicBezTo>
                      <a:pt x="101" y="77"/>
                      <a:pt x="79" y="116"/>
                      <a:pt x="51" y="133"/>
                    </a:cubicBezTo>
                    <a:cubicBezTo>
                      <a:pt x="23" y="149"/>
                      <a:pt x="0" y="136"/>
                      <a:pt x="0" y="104"/>
                    </a:cubicBezTo>
                    <a:cubicBezTo>
                      <a:pt x="0" y="72"/>
                      <a:pt x="23" y="33"/>
                      <a:pt x="50" y="16"/>
                    </a:cubicBezTo>
                    <a:cubicBezTo>
                      <a:pt x="78" y="0"/>
                      <a:pt x="101" y="13"/>
                      <a:pt x="101" y="45"/>
                    </a:cubicBezTo>
                    <a:moveTo>
                      <a:pt x="51" y="127"/>
                    </a:moveTo>
                    <a:cubicBezTo>
                      <a:pt x="76" y="112"/>
                      <a:pt x="96" y="77"/>
                      <a:pt x="96" y="48"/>
                    </a:cubicBezTo>
                    <a:cubicBezTo>
                      <a:pt x="96" y="20"/>
                      <a:pt x="75" y="8"/>
                      <a:pt x="50" y="22"/>
                    </a:cubicBezTo>
                    <a:cubicBezTo>
                      <a:pt x="25" y="37"/>
                      <a:pt x="5" y="72"/>
                      <a:pt x="5" y="101"/>
                    </a:cubicBezTo>
                    <a:cubicBezTo>
                      <a:pt x="5" y="129"/>
                      <a:pt x="26" y="141"/>
                      <a:pt x="51" y="127"/>
                    </a:cubicBezTo>
                  </a:path>
                </a:pathLst>
              </a:custGeom>
              <a:solidFill>
                <a:srgbClr val="2A2A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1" name="Freeform 660"/>
              <p:cNvSpPr/>
              <p:nvPr/>
            </p:nvSpPr>
            <p:spPr bwMode="auto">
              <a:xfrm>
                <a:off x="5206" y="1204"/>
                <a:ext cx="20" cy="27"/>
              </a:xfrm>
              <a:custGeom>
                <a:avLst/>
                <a:gdLst>
                  <a:gd name="T0" fmla="*/ 1 w 20"/>
                  <a:gd name="T1" fmla="*/ 0 h 27"/>
                  <a:gd name="T2" fmla="*/ 0 w 20"/>
                  <a:gd name="T3" fmla="*/ 0 h 27"/>
                  <a:gd name="T4" fmla="*/ 19 w 20"/>
                  <a:gd name="T5" fmla="*/ 27 h 27"/>
                  <a:gd name="T6" fmla="*/ 20 w 20"/>
                  <a:gd name="T7" fmla="*/ 27 h 27"/>
                  <a:gd name="T8" fmla="*/ 1 w 20"/>
                  <a:gd name="T9" fmla="*/ 0 h 27"/>
                </a:gdLst>
                <a:ahLst/>
                <a:cxnLst>
                  <a:cxn ang="0">
                    <a:pos x="T0" y="T1"/>
                  </a:cxn>
                  <a:cxn ang="0">
                    <a:pos x="T2" y="T3"/>
                  </a:cxn>
                  <a:cxn ang="0">
                    <a:pos x="T4" y="T5"/>
                  </a:cxn>
                  <a:cxn ang="0">
                    <a:pos x="T6" y="T7"/>
                  </a:cxn>
                  <a:cxn ang="0">
                    <a:pos x="T8" y="T9"/>
                  </a:cxn>
                </a:cxnLst>
                <a:rect l="0" t="0" r="r" b="b"/>
                <a:pathLst>
                  <a:path w="20" h="27">
                    <a:moveTo>
                      <a:pt x="1" y="0"/>
                    </a:moveTo>
                    <a:lnTo>
                      <a:pt x="0" y="0"/>
                    </a:lnTo>
                    <a:lnTo>
                      <a:pt x="19" y="27"/>
                    </a:lnTo>
                    <a:lnTo>
                      <a:pt x="20" y="27"/>
                    </a:lnTo>
                    <a:lnTo>
                      <a:pt x="1"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2" name="Freeform 661"/>
              <p:cNvSpPr/>
              <p:nvPr/>
            </p:nvSpPr>
            <p:spPr bwMode="auto">
              <a:xfrm>
                <a:off x="5207" y="1201"/>
                <a:ext cx="34" cy="5"/>
              </a:xfrm>
              <a:custGeom>
                <a:avLst/>
                <a:gdLst>
                  <a:gd name="T0" fmla="*/ 34 w 34"/>
                  <a:gd name="T1" fmla="*/ 5 h 5"/>
                  <a:gd name="T2" fmla="*/ 33 w 34"/>
                  <a:gd name="T3" fmla="*/ 5 h 5"/>
                  <a:gd name="T4" fmla="*/ 0 w 34"/>
                  <a:gd name="T5" fmla="*/ 0 h 5"/>
                  <a:gd name="T6" fmla="*/ 1 w 34"/>
                  <a:gd name="T7" fmla="*/ 1 h 5"/>
                  <a:gd name="T8" fmla="*/ 34 w 34"/>
                  <a:gd name="T9" fmla="*/ 5 h 5"/>
                </a:gdLst>
                <a:ahLst/>
                <a:cxnLst>
                  <a:cxn ang="0">
                    <a:pos x="T0" y="T1"/>
                  </a:cxn>
                  <a:cxn ang="0">
                    <a:pos x="T2" y="T3"/>
                  </a:cxn>
                  <a:cxn ang="0">
                    <a:pos x="T4" y="T5"/>
                  </a:cxn>
                  <a:cxn ang="0">
                    <a:pos x="T6" y="T7"/>
                  </a:cxn>
                  <a:cxn ang="0">
                    <a:pos x="T8" y="T9"/>
                  </a:cxn>
                </a:cxnLst>
                <a:rect l="0" t="0" r="r" b="b"/>
                <a:pathLst>
                  <a:path w="34" h="5">
                    <a:moveTo>
                      <a:pt x="34" y="5"/>
                    </a:moveTo>
                    <a:lnTo>
                      <a:pt x="33" y="5"/>
                    </a:lnTo>
                    <a:lnTo>
                      <a:pt x="0" y="0"/>
                    </a:lnTo>
                    <a:lnTo>
                      <a:pt x="1" y="1"/>
                    </a:lnTo>
                    <a:lnTo>
                      <a:pt x="34" y="5"/>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3" name="Freeform 662"/>
              <p:cNvSpPr/>
              <p:nvPr/>
            </p:nvSpPr>
            <p:spPr bwMode="auto">
              <a:xfrm>
                <a:off x="5207" y="1178"/>
                <a:ext cx="40" cy="23"/>
              </a:xfrm>
              <a:custGeom>
                <a:avLst/>
                <a:gdLst>
                  <a:gd name="T0" fmla="*/ 40 w 40"/>
                  <a:gd name="T1" fmla="*/ 1 h 23"/>
                  <a:gd name="T2" fmla="*/ 39 w 40"/>
                  <a:gd name="T3" fmla="*/ 0 h 23"/>
                  <a:gd name="T4" fmla="*/ 0 w 40"/>
                  <a:gd name="T5" fmla="*/ 22 h 23"/>
                  <a:gd name="T6" fmla="*/ 2 w 40"/>
                  <a:gd name="T7" fmla="*/ 23 h 23"/>
                  <a:gd name="T8" fmla="*/ 40 w 40"/>
                  <a:gd name="T9" fmla="*/ 1 h 23"/>
                </a:gdLst>
                <a:ahLst/>
                <a:cxnLst>
                  <a:cxn ang="0">
                    <a:pos x="T0" y="T1"/>
                  </a:cxn>
                  <a:cxn ang="0">
                    <a:pos x="T2" y="T3"/>
                  </a:cxn>
                  <a:cxn ang="0">
                    <a:pos x="T4" y="T5"/>
                  </a:cxn>
                  <a:cxn ang="0">
                    <a:pos x="T6" y="T7"/>
                  </a:cxn>
                  <a:cxn ang="0">
                    <a:pos x="T8" y="T9"/>
                  </a:cxn>
                </a:cxnLst>
                <a:rect l="0" t="0" r="r" b="b"/>
                <a:pathLst>
                  <a:path w="40" h="23">
                    <a:moveTo>
                      <a:pt x="40" y="1"/>
                    </a:moveTo>
                    <a:lnTo>
                      <a:pt x="39" y="0"/>
                    </a:lnTo>
                    <a:lnTo>
                      <a:pt x="0" y="22"/>
                    </a:lnTo>
                    <a:lnTo>
                      <a:pt x="2" y="23"/>
                    </a:lnTo>
                    <a:lnTo>
                      <a:pt x="40" y="1"/>
                    </a:lnTo>
                    <a:close/>
                  </a:path>
                </a:pathLst>
              </a:custGeom>
              <a:solidFill>
                <a:srgbClr val="847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4" name="Freeform 663"/>
              <p:cNvSpPr/>
              <p:nvPr/>
            </p:nvSpPr>
            <p:spPr bwMode="auto">
              <a:xfrm>
                <a:off x="5205" y="1204"/>
                <a:ext cx="2" cy="45"/>
              </a:xfrm>
              <a:custGeom>
                <a:avLst/>
                <a:gdLst>
                  <a:gd name="T0" fmla="*/ 1 w 2"/>
                  <a:gd name="T1" fmla="*/ 1 h 45"/>
                  <a:gd name="T2" fmla="*/ 0 w 2"/>
                  <a:gd name="T3" fmla="*/ 0 h 45"/>
                  <a:gd name="T4" fmla="*/ 0 w 2"/>
                  <a:gd name="T5" fmla="*/ 45 h 45"/>
                  <a:gd name="T6" fmla="*/ 2 w 2"/>
                  <a:gd name="T7" fmla="*/ 45 h 45"/>
                  <a:gd name="T8" fmla="*/ 1 w 2"/>
                  <a:gd name="T9" fmla="*/ 1 h 45"/>
                </a:gdLst>
                <a:ahLst/>
                <a:cxnLst>
                  <a:cxn ang="0">
                    <a:pos x="T0" y="T1"/>
                  </a:cxn>
                  <a:cxn ang="0">
                    <a:pos x="T2" y="T3"/>
                  </a:cxn>
                  <a:cxn ang="0">
                    <a:pos x="T4" y="T5"/>
                  </a:cxn>
                  <a:cxn ang="0">
                    <a:pos x="T6" y="T7"/>
                  </a:cxn>
                  <a:cxn ang="0">
                    <a:pos x="T8" y="T9"/>
                  </a:cxn>
                </a:cxnLst>
                <a:rect l="0" t="0" r="r" b="b"/>
                <a:pathLst>
                  <a:path w="2" h="45">
                    <a:moveTo>
                      <a:pt x="1" y="1"/>
                    </a:moveTo>
                    <a:lnTo>
                      <a:pt x="0" y="0"/>
                    </a:lnTo>
                    <a:lnTo>
                      <a:pt x="0" y="45"/>
                    </a:lnTo>
                    <a:lnTo>
                      <a:pt x="2" y="45"/>
                    </a:lnTo>
                    <a:lnTo>
                      <a:pt x="1" y="1"/>
                    </a:lnTo>
                    <a:close/>
                  </a:path>
                </a:pathLst>
              </a:custGeom>
              <a:solidFill>
                <a:srgbClr val="7670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5" name="Freeform 664"/>
              <p:cNvSpPr/>
              <p:nvPr/>
            </p:nvSpPr>
            <p:spPr bwMode="auto">
              <a:xfrm>
                <a:off x="5207"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6" name="Freeform 665"/>
              <p:cNvSpPr/>
              <p:nvPr/>
            </p:nvSpPr>
            <p:spPr bwMode="auto">
              <a:xfrm>
                <a:off x="5208" y="1179"/>
                <a:ext cx="39" cy="23"/>
              </a:xfrm>
              <a:custGeom>
                <a:avLst/>
                <a:gdLst>
                  <a:gd name="T0" fmla="*/ 39 w 39"/>
                  <a:gd name="T1" fmla="*/ 0 h 23"/>
                  <a:gd name="T2" fmla="*/ 1 w 39"/>
                  <a:gd name="T3" fmla="*/ 22 h 23"/>
                  <a:gd name="T4" fmla="*/ 0 w 39"/>
                  <a:gd name="T5" fmla="*/ 23 h 23"/>
                  <a:gd name="T6" fmla="*/ 0 w 39"/>
                  <a:gd name="T7" fmla="*/ 23 h 23"/>
                  <a:gd name="T8" fmla="*/ 39 w 39"/>
                  <a:gd name="T9" fmla="*/ 1 h 23"/>
                  <a:gd name="T10" fmla="*/ 39 w 39"/>
                  <a:gd name="T11" fmla="*/ 0 h 23"/>
                </a:gdLst>
                <a:ahLst/>
                <a:cxnLst>
                  <a:cxn ang="0">
                    <a:pos x="T0" y="T1"/>
                  </a:cxn>
                  <a:cxn ang="0">
                    <a:pos x="T2" y="T3"/>
                  </a:cxn>
                  <a:cxn ang="0">
                    <a:pos x="T4" y="T5"/>
                  </a:cxn>
                  <a:cxn ang="0">
                    <a:pos x="T6" y="T7"/>
                  </a:cxn>
                  <a:cxn ang="0">
                    <a:pos x="T8" y="T9"/>
                  </a:cxn>
                  <a:cxn ang="0">
                    <a:pos x="T10" y="T11"/>
                  </a:cxn>
                </a:cxnLst>
                <a:rect l="0" t="0" r="r" b="b"/>
                <a:pathLst>
                  <a:path w="39" h="23">
                    <a:moveTo>
                      <a:pt x="39" y="0"/>
                    </a:moveTo>
                    <a:lnTo>
                      <a:pt x="1" y="22"/>
                    </a:lnTo>
                    <a:lnTo>
                      <a:pt x="0" y="23"/>
                    </a:lnTo>
                    <a:lnTo>
                      <a:pt x="0" y="23"/>
                    </a:lnTo>
                    <a:lnTo>
                      <a:pt x="39" y="1"/>
                    </a:lnTo>
                    <a:lnTo>
                      <a:pt x="39"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7" name="Freeform 666"/>
              <p:cNvSpPr/>
              <p:nvPr/>
            </p:nvSpPr>
            <p:spPr bwMode="auto">
              <a:xfrm>
                <a:off x="5207" y="1200"/>
                <a:ext cx="2" cy="2"/>
              </a:xfrm>
              <a:custGeom>
                <a:avLst/>
                <a:gdLst>
                  <a:gd name="T0" fmla="*/ 2 w 2"/>
                  <a:gd name="T1" fmla="*/ 1 h 2"/>
                  <a:gd name="T2" fmla="*/ 0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1" y="2"/>
                    </a:lnTo>
                    <a:lnTo>
                      <a:pt x="2"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8" name="Freeform 667"/>
              <p:cNvSpPr/>
              <p:nvPr/>
            </p:nvSpPr>
            <p:spPr bwMode="auto">
              <a:xfrm>
                <a:off x="5206" y="1203"/>
                <a:ext cx="1" cy="1"/>
              </a:xfrm>
              <a:custGeom>
                <a:avLst/>
                <a:gdLst>
                  <a:gd name="T0" fmla="*/ 1 w 1"/>
                  <a:gd name="T1" fmla="*/ 1 h 1"/>
                  <a:gd name="T2" fmla="*/ 0 w 1"/>
                  <a:gd name="T3" fmla="*/ 0 h 1"/>
                  <a:gd name="T4" fmla="*/ 0 w 1"/>
                  <a:gd name="T5" fmla="*/ 1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1"/>
                    </a:lnTo>
                    <a:lnTo>
                      <a:pt x="1" y="1"/>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9" name="Freeform 668"/>
              <p:cNvSpPr/>
              <p:nvPr/>
            </p:nvSpPr>
            <p:spPr bwMode="auto">
              <a:xfrm>
                <a:off x="5205" y="1203"/>
                <a:ext cx="2" cy="2"/>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1" y="2"/>
                    </a:lnTo>
                    <a:lnTo>
                      <a:pt x="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0" name="Freeform 669"/>
              <p:cNvSpPr/>
              <p:nvPr/>
            </p:nvSpPr>
            <p:spPr bwMode="auto">
              <a:xfrm>
                <a:off x="5206" y="1204"/>
                <a:ext cx="1" cy="45"/>
              </a:xfrm>
              <a:custGeom>
                <a:avLst/>
                <a:gdLst>
                  <a:gd name="T0" fmla="*/ 1 w 1"/>
                  <a:gd name="T1" fmla="*/ 0 h 45"/>
                  <a:gd name="T2" fmla="*/ 1 w 1"/>
                  <a:gd name="T3" fmla="*/ 0 h 45"/>
                  <a:gd name="T4" fmla="*/ 0 w 1"/>
                  <a:gd name="T5" fmla="*/ 1 h 45"/>
                  <a:gd name="T6" fmla="*/ 1 w 1"/>
                  <a:gd name="T7" fmla="*/ 45 h 45"/>
                  <a:gd name="T8" fmla="*/ 1 w 1"/>
                  <a:gd name="T9" fmla="*/ 45 h 45"/>
                  <a:gd name="T10" fmla="*/ 1 w 1"/>
                  <a:gd name="T11" fmla="*/ 0 h 45"/>
                </a:gdLst>
                <a:ahLst/>
                <a:cxnLst>
                  <a:cxn ang="0">
                    <a:pos x="T0" y="T1"/>
                  </a:cxn>
                  <a:cxn ang="0">
                    <a:pos x="T2" y="T3"/>
                  </a:cxn>
                  <a:cxn ang="0">
                    <a:pos x="T4" y="T5"/>
                  </a:cxn>
                  <a:cxn ang="0">
                    <a:pos x="T6" y="T7"/>
                  </a:cxn>
                  <a:cxn ang="0">
                    <a:pos x="T8" y="T9"/>
                  </a:cxn>
                  <a:cxn ang="0">
                    <a:pos x="T10" y="T11"/>
                  </a:cxn>
                </a:cxnLst>
                <a:rect l="0" t="0" r="r" b="b"/>
                <a:pathLst>
                  <a:path w="1" h="45">
                    <a:moveTo>
                      <a:pt x="1" y="0"/>
                    </a:moveTo>
                    <a:lnTo>
                      <a:pt x="1" y="0"/>
                    </a:lnTo>
                    <a:lnTo>
                      <a:pt x="0" y="1"/>
                    </a:lnTo>
                    <a:lnTo>
                      <a:pt x="1" y="45"/>
                    </a:lnTo>
                    <a:lnTo>
                      <a:pt x="1" y="45"/>
                    </a:lnTo>
                    <a:lnTo>
                      <a:pt x="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1" name="Freeform 670"/>
              <p:cNvSpPr/>
              <p:nvPr/>
            </p:nvSpPr>
            <p:spPr bwMode="auto">
              <a:xfrm>
                <a:off x="5206" y="1201"/>
                <a:ext cx="2" cy="1"/>
              </a:xfrm>
              <a:custGeom>
                <a:avLst/>
                <a:gdLst>
                  <a:gd name="T0" fmla="*/ 2 w 2"/>
                  <a:gd name="T1" fmla="*/ 1 h 1"/>
                  <a:gd name="T2" fmla="*/ 1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2" name="Freeform 671"/>
              <p:cNvSpPr/>
              <p:nvPr/>
            </p:nvSpPr>
            <p:spPr bwMode="auto">
              <a:xfrm>
                <a:off x="5207" y="1158"/>
                <a:ext cx="35" cy="42"/>
              </a:xfrm>
              <a:custGeom>
                <a:avLst/>
                <a:gdLst>
                  <a:gd name="T0" fmla="*/ 35 w 35"/>
                  <a:gd name="T1" fmla="*/ 1 h 42"/>
                  <a:gd name="T2" fmla="*/ 34 w 35"/>
                  <a:gd name="T3" fmla="*/ 0 h 42"/>
                  <a:gd name="T4" fmla="*/ 0 w 35"/>
                  <a:gd name="T5" fmla="*/ 42 h 42"/>
                  <a:gd name="T6" fmla="*/ 1 w 35"/>
                  <a:gd name="T7" fmla="*/ 42 h 42"/>
                  <a:gd name="T8" fmla="*/ 35 w 35"/>
                  <a:gd name="T9" fmla="*/ 1 h 42"/>
                </a:gdLst>
                <a:ahLst/>
                <a:cxnLst>
                  <a:cxn ang="0">
                    <a:pos x="T0" y="T1"/>
                  </a:cxn>
                  <a:cxn ang="0">
                    <a:pos x="T2" y="T3"/>
                  </a:cxn>
                  <a:cxn ang="0">
                    <a:pos x="T4" y="T5"/>
                  </a:cxn>
                  <a:cxn ang="0">
                    <a:pos x="T6" y="T7"/>
                  </a:cxn>
                  <a:cxn ang="0">
                    <a:pos x="T8" y="T9"/>
                  </a:cxn>
                </a:cxnLst>
                <a:rect l="0" t="0" r="r" b="b"/>
                <a:pathLst>
                  <a:path w="35" h="42">
                    <a:moveTo>
                      <a:pt x="35" y="1"/>
                    </a:moveTo>
                    <a:lnTo>
                      <a:pt x="34" y="0"/>
                    </a:lnTo>
                    <a:lnTo>
                      <a:pt x="0" y="42"/>
                    </a:lnTo>
                    <a:lnTo>
                      <a:pt x="1" y="42"/>
                    </a:lnTo>
                    <a:lnTo>
                      <a:pt x="35"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3" name="Freeform 672"/>
              <p:cNvSpPr/>
              <p:nvPr/>
            </p:nvSpPr>
            <p:spPr bwMode="auto">
              <a:xfrm>
                <a:off x="5206" y="1200"/>
                <a:ext cx="2" cy="2"/>
              </a:xfrm>
              <a:custGeom>
                <a:avLst/>
                <a:gdLst>
                  <a:gd name="T0" fmla="*/ 2 w 2"/>
                  <a:gd name="T1" fmla="*/ 0 h 2"/>
                  <a:gd name="T2" fmla="*/ 1 w 2"/>
                  <a:gd name="T3" fmla="*/ 0 h 2"/>
                  <a:gd name="T4" fmla="*/ 0 w 2"/>
                  <a:gd name="T5" fmla="*/ 1 h 2"/>
                  <a:gd name="T6" fmla="*/ 1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1" y="0"/>
                    </a:lnTo>
                    <a:lnTo>
                      <a:pt x="0" y="1"/>
                    </a:lnTo>
                    <a:lnTo>
                      <a:pt x="1" y="2"/>
                    </a:lnTo>
                    <a:lnTo>
                      <a:pt x="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4" name="Freeform 673"/>
              <p:cNvSpPr/>
              <p:nvPr/>
            </p:nvSpPr>
            <p:spPr bwMode="auto">
              <a:xfrm>
                <a:off x="5207" y="1159"/>
                <a:ext cx="35" cy="43"/>
              </a:xfrm>
              <a:custGeom>
                <a:avLst/>
                <a:gdLst>
                  <a:gd name="T0" fmla="*/ 35 w 35"/>
                  <a:gd name="T1" fmla="*/ 0 h 43"/>
                  <a:gd name="T2" fmla="*/ 1 w 35"/>
                  <a:gd name="T3" fmla="*/ 41 h 43"/>
                  <a:gd name="T4" fmla="*/ 0 w 35"/>
                  <a:gd name="T5" fmla="*/ 43 h 43"/>
                  <a:gd name="T6" fmla="*/ 1 w 35"/>
                  <a:gd name="T7" fmla="*/ 43 h 43"/>
                  <a:gd name="T8" fmla="*/ 2 w 35"/>
                  <a:gd name="T9" fmla="*/ 42 h 43"/>
                  <a:gd name="T10" fmla="*/ 35 w 35"/>
                  <a:gd name="T11" fmla="*/ 0 h 43"/>
                  <a:gd name="T12" fmla="*/ 35 w 3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35" h="43">
                    <a:moveTo>
                      <a:pt x="35" y="0"/>
                    </a:moveTo>
                    <a:lnTo>
                      <a:pt x="1" y="41"/>
                    </a:lnTo>
                    <a:lnTo>
                      <a:pt x="0" y="43"/>
                    </a:lnTo>
                    <a:lnTo>
                      <a:pt x="1" y="43"/>
                    </a:lnTo>
                    <a:lnTo>
                      <a:pt x="2" y="42"/>
                    </a:lnTo>
                    <a:lnTo>
                      <a:pt x="35" y="0"/>
                    </a:lnTo>
                    <a:lnTo>
                      <a:pt x="35"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5" name="Freeform 674"/>
              <p:cNvSpPr/>
              <p:nvPr/>
            </p:nvSpPr>
            <p:spPr bwMode="auto">
              <a:xfrm>
                <a:off x="5206"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6" name="Freeform 675"/>
              <p:cNvSpPr/>
              <p:nvPr/>
            </p:nvSpPr>
            <p:spPr bwMode="auto">
              <a:xfrm>
                <a:off x="5205" y="1202"/>
                <a:ext cx="3" cy="1"/>
              </a:xfrm>
              <a:custGeom>
                <a:avLst/>
                <a:gdLst>
                  <a:gd name="T0" fmla="*/ 3 w 3"/>
                  <a:gd name="T1" fmla="*/ 1 h 1"/>
                  <a:gd name="T2" fmla="*/ 2 w 3"/>
                  <a:gd name="T3" fmla="*/ 1 h 1"/>
                  <a:gd name="T4" fmla="*/ 0 w 3"/>
                  <a:gd name="T5" fmla="*/ 0 h 1"/>
                  <a:gd name="T6" fmla="*/ 2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2" y="1"/>
                    </a:lnTo>
                    <a:lnTo>
                      <a:pt x="0" y="0"/>
                    </a:lnTo>
                    <a:lnTo>
                      <a:pt x="2" y="1"/>
                    </a:lnTo>
                    <a:lnTo>
                      <a:pt x="3"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7" name="Freeform 676"/>
              <p:cNvSpPr/>
              <p:nvPr/>
            </p:nvSpPr>
            <p:spPr bwMode="auto">
              <a:xfrm>
                <a:off x="5205" y="1202"/>
                <a:ext cx="2" cy="2"/>
              </a:xfrm>
              <a:custGeom>
                <a:avLst/>
                <a:gdLst>
                  <a:gd name="T0" fmla="*/ 2 w 2"/>
                  <a:gd name="T1" fmla="*/ 1 h 2"/>
                  <a:gd name="T2" fmla="*/ 0 w 2"/>
                  <a:gd name="T3" fmla="*/ 0 h 2"/>
                  <a:gd name="T4" fmla="*/ 1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1" y="1"/>
                    </a:lnTo>
                    <a:lnTo>
                      <a:pt x="2" y="2"/>
                    </a:lnTo>
                    <a:lnTo>
                      <a:pt x="2"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8" name="Freeform 677"/>
              <p:cNvSpPr/>
              <p:nvPr/>
            </p:nvSpPr>
            <p:spPr bwMode="auto">
              <a:xfrm>
                <a:off x="5207" y="1203"/>
                <a:ext cx="20" cy="28"/>
              </a:xfrm>
              <a:custGeom>
                <a:avLst/>
                <a:gdLst>
                  <a:gd name="T0" fmla="*/ 20 w 20"/>
                  <a:gd name="T1" fmla="*/ 27 h 28"/>
                  <a:gd name="T2" fmla="*/ 1 w 20"/>
                  <a:gd name="T3" fmla="*/ 0 h 28"/>
                  <a:gd name="T4" fmla="*/ 0 w 20"/>
                  <a:gd name="T5" fmla="*/ 0 h 28"/>
                  <a:gd name="T6" fmla="*/ 0 w 20"/>
                  <a:gd name="T7" fmla="*/ 1 h 28"/>
                  <a:gd name="T8" fmla="*/ 0 w 20"/>
                  <a:gd name="T9" fmla="*/ 1 h 28"/>
                  <a:gd name="T10" fmla="*/ 19 w 20"/>
                  <a:gd name="T11" fmla="*/ 28 h 28"/>
                  <a:gd name="T12" fmla="*/ 20 w 20"/>
                  <a:gd name="T13" fmla="*/ 27 h 28"/>
                </a:gdLst>
                <a:ahLst/>
                <a:cxnLst>
                  <a:cxn ang="0">
                    <a:pos x="T0" y="T1"/>
                  </a:cxn>
                  <a:cxn ang="0">
                    <a:pos x="T2" y="T3"/>
                  </a:cxn>
                  <a:cxn ang="0">
                    <a:pos x="T4" y="T5"/>
                  </a:cxn>
                  <a:cxn ang="0">
                    <a:pos x="T6" y="T7"/>
                  </a:cxn>
                  <a:cxn ang="0">
                    <a:pos x="T8" y="T9"/>
                  </a:cxn>
                  <a:cxn ang="0">
                    <a:pos x="T10" y="T11"/>
                  </a:cxn>
                  <a:cxn ang="0">
                    <a:pos x="T12" y="T13"/>
                  </a:cxn>
                </a:cxnLst>
                <a:rect l="0" t="0" r="r" b="b"/>
                <a:pathLst>
                  <a:path w="20" h="28">
                    <a:moveTo>
                      <a:pt x="20" y="27"/>
                    </a:moveTo>
                    <a:lnTo>
                      <a:pt x="1" y="0"/>
                    </a:lnTo>
                    <a:lnTo>
                      <a:pt x="0" y="0"/>
                    </a:lnTo>
                    <a:lnTo>
                      <a:pt x="0" y="1"/>
                    </a:lnTo>
                    <a:lnTo>
                      <a:pt x="0" y="1"/>
                    </a:lnTo>
                    <a:lnTo>
                      <a:pt x="19" y="28"/>
                    </a:lnTo>
                    <a:lnTo>
                      <a:pt x="20" y="27"/>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9" name="Freeform 678"/>
              <p:cNvSpPr/>
              <p:nvPr/>
            </p:nvSpPr>
            <p:spPr bwMode="auto">
              <a:xfrm>
                <a:off x="5184" y="1204"/>
                <a:ext cx="22" cy="52"/>
              </a:xfrm>
              <a:custGeom>
                <a:avLst/>
                <a:gdLst>
                  <a:gd name="T0" fmla="*/ 22 w 22"/>
                  <a:gd name="T1" fmla="*/ 1 h 52"/>
                  <a:gd name="T2" fmla="*/ 20 w 22"/>
                  <a:gd name="T3" fmla="*/ 0 h 52"/>
                  <a:gd name="T4" fmla="*/ 0 w 22"/>
                  <a:gd name="T5" fmla="*/ 52 h 52"/>
                  <a:gd name="T6" fmla="*/ 1 w 22"/>
                  <a:gd name="T7" fmla="*/ 52 h 52"/>
                  <a:gd name="T8" fmla="*/ 22 w 22"/>
                  <a:gd name="T9" fmla="*/ 1 h 52"/>
                </a:gdLst>
                <a:ahLst/>
                <a:cxnLst>
                  <a:cxn ang="0">
                    <a:pos x="T0" y="T1"/>
                  </a:cxn>
                  <a:cxn ang="0">
                    <a:pos x="T2" y="T3"/>
                  </a:cxn>
                  <a:cxn ang="0">
                    <a:pos x="T4" y="T5"/>
                  </a:cxn>
                  <a:cxn ang="0">
                    <a:pos x="T6" y="T7"/>
                  </a:cxn>
                  <a:cxn ang="0">
                    <a:pos x="T8" y="T9"/>
                  </a:cxn>
                </a:cxnLst>
                <a:rect l="0" t="0" r="r" b="b"/>
                <a:pathLst>
                  <a:path w="22" h="52">
                    <a:moveTo>
                      <a:pt x="22" y="1"/>
                    </a:moveTo>
                    <a:lnTo>
                      <a:pt x="20" y="0"/>
                    </a:lnTo>
                    <a:lnTo>
                      <a:pt x="0" y="52"/>
                    </a:lnTo>
                    <a:lnTo>
                      <a:pt x="1" y="52"/>
                    </a:lnTo>
                    <a:lnTo>
                      <a:pt x="2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0" name="Freeform 679"/>
              <p:cNvSpPr/>
              <p:nvPr/>
            </p:nvSpPr>
            <p:spPr bwMode="auto">
              <a:xfrm>
                <a:off x="5205" y="1202"/>
                <a:ext cx="2" cy="1"/>
              </a:xfrm>
              <a:custGeom>
                <a:avLst/>
                <a:gdLst>
                  <a:gd name="T0" fmla="*/ 2 w 2"/>
                  <a:gd name="T1" fmla="*/ 1 h 1"/>
                  <a:gd name="T2" fmla="*/ 0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1" name="Freeform 680"/>
              <p:cNvSpPr/>
              <p:nvPr/>
            </p:nvSpPr>
            <p:spPr bwMode="auto">
              <a:xfrm>
                <a:off x="5185" y="1203"/>
                <a:ext cx="22" cy="53"/>
              </a:xfrm>
              <a:custGeom>
                <a:avLst/>
                <a:gdLst>
                  <a:gd name="T0" fmla="*/ 21 w 22"/>
                  <a:gd name="T1" fmla="*/ 2 h 53"/>
                  <a:gd name="T2" fmla="*/ 0 w 22"/>
                  <a:gd name="T3" fmla="*/ 53 h 53"/>
                  <a:gd name="T4" fmla="*/ 0 w 22"/>
                  <a:gd name="T5" fmla="*/ 53 h 53"/>
                  <a:gd name="T6" fmla="*/ 21 w 22"/>
                  <a:gd name="T7" fmla="*/ 2 h 53"/>
                  <a:gd name="T8" fmla="*/ 22 w 22"/>
                  <a:gd name="T9" fmla="*/ 1 h 53"/>
                  <a:gd name="T10" fmla="*/ 22 w 22"/>
                  <a:gd name="T11" fmla="*/ 0 h 53"/>
                  <a:gd name="T12" fmla="*/ 21 w 22"/>
                  <a:gd name="T13" fmla="*/ 0 h 53"/>
                  <a:gd name="T14" fmla="*/ 21 w 22"/>
                  <a:gd name="T15" fmla="*/ 2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53">
                    <a:moveTo>
                      <a:pt x="21" y="2"/>
                    </a:moveTo>
                    <a:lnTo>
                      <a:pt x="0" y="53"/>
                    </a:lnTo>
                    <a:lnTo>
                      <a:pt x="0" y="53"/>
                    </a:lnTo>
                    <a:lnTo>
                      <a:pt x="21" y="2"/>
                    </a:lnTo>
                    <a:lnTo>
                      <a:pt x="22" y="1"/>
                    </a:lnTo>
                    <a:lnTo>
                      <a:pt x="22" y="0"/>
                    </a:lnTo>
                    <a:lnTo>
                      <a:pt x="21" y="0"/>
                    </a:lnTo>
                    <a:lnTo>
                      <a:pt x="21" y="2"/>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2" name="Freeform 681"/>
              <p:cNvSpPr/>
              <p:nvPr/>
            </p:nvSpPr>
            <p:spPr bwMode="auto">
              <a:xfrm>
                <a:off x="5204" y="1202"/>
                <a:ext cx="2" cy="3"/>
              </a:xfrm>
              <a:custGeom>
                <a:avLst/>
                <a:gdLst>
                  <a:gd name="T0" fmla="*/ 2 w 2"/>
                  <a:gd name="T1" fmla="*/ 1 h 3"/>
                  <a:gd name="T2" fmla="*/ 1 w 2"/>
                  <a:gd name="T3" fmla="*/ 0 h 3"/>
                  <a:gd name="T4" fmla="*/ 0 w 2"/>
                  <a:gd name="T5" fmla="*/ 2 h 3"/>
                  <a:gd name="T6" fmla="*/ 2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1" y="0"/>
                    </a:lnTo>
                    <a:lnTo>
                      <a:pt x="0" y="2"/>
                    </a:lnTo>
                    <a:lnTo>
                      <a:pt x="2" y="3"/>
                    </a:lnTo>
                    <a:lnTo>
                      <a:pt x="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3" name="Freeform 682"/>
              <p:cNvSpPr/>
              <p:nvPr/>
            </p:nvSpPr>
            <p:spPr bwMode="auto">
              <a:xfrm>
                <a:off x="5206"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4" name="Freeform 683"/>
              <p:cNvSpPr/>
              <p:nvPr/>
            </p:nvSpPr>
            <p:spPr bwMode="auto">
              <a:xfrm>
                <a:off x="5205" y="1202"/>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5" name="Freeform 684"/>
              <p:cNvSpPr/>
              <p:nvPr/>
            </p:nvSpPr>
            <p:spPr bwMode="auto">
              <a:xfrm>
                <a:off x="5206" y="1200"/>
                <a:ext cx="1" cy="2"/>
              </a:xfrm>
              <a:custGeom>
                <a:avLst/>
                <a:gdLst>
                  <a:gd name="T0" fmla="*/ 1 w 1"/>
                  <a:gd name="T1" fmla="*/ 0 h 2"/>
                  <a:gd name="T2" fmla="*/ 0 w 1"/>
                  <a:gd name="T3" fmla="*/ 0 h 2"/>
                  <a:gd name="T4" fmla="*/ 0 w 1"/>
                  <a:gd name="T5" fmla="*/ 1 h 2"/>
                  <a:gd name="T6" fmla="*/ 1 w 1"/>
                  <a:gd name="T7" fmla="*/ 2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lnTo>
                      <a:pt x="0" y="0"/>
                    </a:lnTo>
                    <a:lnTo>
                      <a:pt x="0" y="1"/>
                    </a:lnTo>
                    <a:lnTo>
                      <a:pt x="1" y="2"/>
                    </a:lnTo>
                    <a:lnTo>
                      <a:pt x="1"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6" name="Freeform 685"/>
              <p:cNvSpPr/>
              <p:nvPr/>
            </p:nvSpPr>
            <p:spPr bwMode="auto">
              <a:xfrm>
                <a:off x="5204" y="1202"/>
                <a:ext cx="2" cy="2"/>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1" y="2"/>
                    </a:lnTo>
                    <a:lnTo>
                      <a:pt x="2"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7" name="Freeform 686"/>
              <p:cNvSpPr/>
              <p:nvPr/>
            </p:nvSpPr>
            <p:spPr bwMode="auto">
              <a:xfrm>
                <a:off x="5204" y="1202"/>
                <a:ext cx="2" cy="1"/>
              </a:xfrm>
              <a:custGeom>
                <a:avLst/>
                <a:gdLst>
                  <a:gd name="T0" fmla="*/ 2 w 2"/>
                  <a:gd name="T1" fmla="*/ 1 h 1"/>
                  <a:gd name="T2" fmla="*/ 1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8" name="Freeform 687"/>
              <p:cNvSpPr/>
              <p:nvPr/>
            </p:nvSpPr>
            <p:spPr bwMode="auto">
              <a:xfrm>
                <a:off x="5205" y="1200"/>
                <a:ext cx="2" cy="2"/>
              </a:xfrm>
              <a:custGeom>
                <a:avLst/>
                <a:gdLst>
                  <a:gd name="T0" fmla="*/ 1 w 2"/>
                  <a:gd name="T1" fmla="*/ 1 h 2"/>
                  <a:gd name="T2" fmla="*/ 0 w 2"/>
                  <a:gd name="T3" fmla="*/ 0 h 2"/>
                  <a:gd name="T4" fmla="*/ 1 w 2"/>
                  <a:gd name="T5" fmla="*/ 1 h 2"/>
                  <a:gd name="T6" fmla="*/ 2 w 2"/>
                  <a:gd name="T7" fmla="*/ 2 h 2"/>
                  <a:gd name="T8" fmla="*/ 1 w 2"/>
                  <a:gd name="T9" fmla="*/ 1 h 2"/>
                </a:gdLst>
                <a:ahLst/>
                <a:cxnLst>
                  <a:cxn ang="0">
                    <a:pos x="T0" y="T1"/>
                  </a:cxn>
                  <a:cxn ang="0">
                    <a:pos x="T2" y="T3"/>
                  </a:cxn>
                  <a:cxn ang="0">
                    <a:pos x="T4" y="T5"/>
                  </a:cxn>
                  <a:cxn ang="0">
                    <a:pos x="T6" y="T7"/>
                  </a:cxn>
                  <a:cxn ang="0">
                    <a:pos x="T8" y="T9"/>
                  </a:cxn>
                </a:cxnLst>
                <a:rect l="0" t="0" r="r" b="b"/>
                <a:pathLst>
                  <a:path w="2" h="2">
                    <a:moveTo>
                      <a:pt x="1" y="1"/>
                    </a:moveTo>
                    <a:lnTo>
                      <a:pt x="0" y="0"/>
                    </a:lnTo>
                    <a:lnTo>
                      <a:pt x="1" y="1"/>
                    </a:lnTo>
                    <a:lnTo>
                      <a:pt x="2" y="2"/>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9" name="Freeform 688"/>
              <p:cNvSpPr/>
              <p:nvPr/>
            </p:nvSpPr>
            <p:spPr bwMode="auto">
              <a:xfrm>
                <a:off x="5204" y="1201"/>
                <a:ext cx="3" cy="1"/>
              </a:xfrm>
              <a:custGeom>
                <a:avLst/>
                <a:gdLst>
                  <a:gd name="T0" fmla="*/ 3 w 3"/>
                  <a:gd name="T1" fmla="*/ 1 h 1"/>
                  <a:gd name="T2" fmla="*/ 2 w 3"/>
                  <a:gd name="T3" fmla="*/ 0 h 1"/>
                  <a:gd name="T4" fmla="*/ 0 w 3"/>
                  <a:gd name="T5" fmla="*/ 0 h 1"/>
                  <a:gd name="T6" fmla="*/ 2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2" y="0"/>
                    </a:lnTo>
                    <a:lnTo>
                      <a:pt x="0" y="0"/>
                    </a:lnTo>
                    <a:lnTo>
                      <a:pt x="2" y="1"/>
                    </a:lnTo>
                    <a:lnTo>
                      <a:pt x="3"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0" name="Freeform 689"/>
              <p:cNvSpPr/>
              <p:nvPr/>
            </p:nvSpPr>
            <p:spPr bwMode="auto">
              <a:xfrm>
                <a:off x="5207" y="1150"/>
                <a:ext cx="22" cy="52"/>
              </a:xfrm>
              <a:custGeom>
                <a:avLst/>
                <a:gdLst>
                  <a:gd name="T0" fmla="*/ 21 w 22"/>
                  <a:gd name="T1" fmla="*/ 0 h 52"/>
                  <a:gd name="T2" fmla="*/ 0 w 22"/>
                  <a:gd name="T3" fmla="*/ 50 h 52"/>
                  <a:gd name="T4" fmla="*/ 0 w 22"/>
                  <a:gd name="T5" fmla="*/ 52 h 52"/>
                  <a:gd name="T6" fmla="*/ 0 w 22"/>
                  <a:gd name="T7" fmla="*/ 52 h 52"/>
                  <a:gd name="T8" fmla="*/ 0 w 22"/>
                  <a:gd name="T9" fmla="*/ 52 h 52"/>
                  <a:gd name="T10" fmla="*/ 1 w 22"/>
                  <a:gd name="T11" fmla="*/ 50 h 52"/>
                  <a:gd name="T12" fmla="*/ 22 w 22"/>
                  <a:gd name="T13" fmla="*/ 0 h 52"/>
                  <a:gd name="T14" fmla="*/ 21 w 22"/>
                  <a:gd name="T15" fmla="*/ 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52">
                    <a:moveTo>
                      <a:pt x="21" y="0"/>
                    </a:moveTo>
                    <a:lnTo>
                      <a:pt x="0" y="50"/>
                    </a:lnTo>
                    <a:lnTo>
                      <a:pt x="0" y="52"/>
                    </a:lnTo>
                    <a:lnTo>
                      <a:pt x="0" y="52"/>
                    </a:lnTo>
                    <a:lnTo>
                      <a:pt x="0" y="52"/>
                    </a:lnTo>
                    <a:lnTo>
                      <a:pt x="1" y="50"/>
                    </a:lnTo>
                    <a:lnTo>
                      <a:pt x="22" y="0"/>
                    </a:lnTo>
                    <a:lnTo>
                      <a:pt x="2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1" name="Freeform 690"/>
              <p:cNvSpPr/>
              <p:nvPr/>
            </p:nvSpPr>
            <p:spPr bwMode="auto">
              <a:xfrm>
                <a:off x="5206" y="1149"/>
                <a:ext cx="22" cy="51"/>
              </a:xfrm>
              <a:custGeom>
                <a:avLst/>
                <a:gdLst>
                  <a:gd name="T0" fmla="*/ 22 w 22"/>
                  <a:gd name="T1" fmla="*/ 1 h 51"/>
                  <a:gd name="T2" fmla="*/ 20 w 22"/>
                  <a:gd name="T3" fmla="*/ 0 h 51"/>
                  <a:gd name="T4" fmla="*/ 0 w 22"/>
                  <a:gd name="T5" fmla="*/ 51 h 51"/>
                  <a:gd name="T6" fmla="*/ 1 w 22"/>
                  <a:gd name="T7" fmla="*/ 51 h 51"/>
                  <a:gd name="T8" fmla="*/ 22 w 22"/>
                  <a:gd name="T9" fmla="*/ 1 h 51"/>
                </a:gdLst>
                <a:ahLst/>
                <a:cxnLst>
                  <a:cxn ang="0">
                    <a:pos x="T0" y="T1"/>
                  </a:cxn>
                  <a:cxn ang="0">
                    <a:pos x="T2" y="T3"/>
                  </a:cxn>
                  <a:cxn ang="0">
                    <a:pos x="T4" y="T5"/>
                  </a:cxn>
                  <a:cxn ang="0">
                    <a:pos x="T6" y="T7"/>
                  </a:cxn>
                  <a:cxn ang="0">
                    <a:pos x="T8" y="T9"/>
                  </a:cxn>
                </a:cxnLst>
                <a:rect l="0" t="0" r="r" b="b"/>
                <a:pathLst>
                  <a:path w="22" h="51">
                    <a:moveTo>
                      <a:pt x="22" y="1"/>
                    </a:moveTo>
                    <a:lnTo>
                      <a:pt x="20" y="0"/>
                    </a:lnTo>
                    <a:lnTo>
                      <a:pt x="0" y="51"/>
                    </a:lnTo>
                    <a:lnTo>
                      <a:pt x="1" y="51"/>
                    </a:lnTo>
                    <a:lnTo>
                      <a:pt x="2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2" name="Freeform 691"/>
              <p:cNvSpPr/>
              <p:nvPr/>
            </p:nvSpPr>
            <p:spPr bwMode="auto">
              <a:xfrm>
                <a:off x="5169" y="1203"/>
                <a:ext cx="36" cy="45"/>
              </a:xfrm>
              <a:custGeom>
                <a:avLst/>
                <a:gdLst>
                  <a:gd name="T0" fmla="*/ 36 w 36"/>
                  <a:gd name="T1" fmla="*/ 1 h 45"/>
                  <a:gd name="T2" fmla="*/ 35 w 36"/>
                  <a:gd name="T3" fmla="*/ 0 h 45"/>
                  <a:gd name="T4" fmla="*/ 0 w 36"/>
                  <a:gd name="T5" fmla="*/ 44 h 45"/>
                  <a:gd name="T6" fmla="*/ 1 w 36"/>
                  <a:gd name="T7" fmla="*/ 45 h 45"/>
                  <a:gd name="T8" fmla="*/ 36 w 36"/>
                  <a:gd name="T9" fmla="*/ 1 h 45"/>
                </a:gdLst>
                <a:ahLst/>
                <a:cxnLst>
                  <a:cxn ang="0">
                    <a:pos x="T0" y="T1"/>
                  </a:cxn>
                  <a:cxn ang="0">
                    <a:pos x="T2" y="T3"/>
                  </a:cxn>
                  <a:cxn ang="0">
                    <a:pos x="T4" y="T5"/>
                  </a:cxn>
                  <a:cxn ang="0">
                    <a:pos x="T6" y="T7"/>
                  </a:cxn>
                  <a:cxn ang="0">
                    <a:pos x="T8" y="T9"/>
                  </a:cxn>
                </a:cxnLst>
                <a:rect l="0" t="0" r="r" b="b"/>
                <a:pathLst>
                  <a:path w="36" h="45">
                    <a:moveTo>
                      <a:pt x="36" y="1"/>
                    </a:moveTo>
                    <a:lnTo>
                      <a:pt x="35" y="0"/>
                    </a:lnTo>
                    <a:lnTo>
                      <a:pt x="0" y="44"/>
                    </a:lnTo>
                    <a:lnTo>
                      <a:pt x="1" y="45"/>
                    </a:lnTo>
                    <a:lnTo>
                      <a:pt x="36"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3" name="Freeform 692"/>
              <p:cNvSpPr/>
              <p:nvPr/>
            </p:nvSpPr>
            <p:spPr bwMode="auto">
              <a:xfrm>
                <a:off x="5170" y="1203"/>
                <a:ext cx="36" cy="46"/>
              </a:xfrm>
              <a:custGeom>
                <a:avLst/>
                <a:gdLst>
                  <a:gd name="T0" fmla="*/ 35 w 36"/>
                  <a:gd name="T1" fmla="*/ 1 h 46"/>
                  <a:gd name="T2" fmla="*/ 0 w 36"/>
                  <a:gd name="T3" fmla="*/ 45 h 46"/>
                  <a:gd name="T4" fmla="*/ 0 w 36"/>
                  <a:gd name="T5" fmla="*/ 46 h 46"/>
                  <a:gd name="T6" fmla="*/ 36 w 36"/>
                  <a:gd name="T7" fmla="*/ 2 h 46"/>
                  <a:gd name="T8" fmla="*/ 36 w 36"/>
                  <a:gd name="T9" fmla="*/ 0 h 46"/>
                  <a:gd name="T10" fmla="*/ 36 w 36"/>
                  <a:gd name="T11" fmla="*/ 0 h 46"/>
                  <a:gd name="T12" fmla="*/ 35 w 36"/>
                  <a:gd name="T13" fmla="*/ 1 h 46"/>
                </a:gdLst>
                <a:ahLst/>
                <a:cxnLst>
                  <a:cxn ang="0">
                    <a:pos x="T0" y="T1"/>
                  </a:cxn>
                  <a:cxn ang="0">
                    <a:pos x="T2" y="T3"/>
                  </a:cxn>
                  <a:cxn ang="0">
                    <a:pos x="T4" y="T5"/>
                  </a:cxn>
                  <a:cxn ang="0">
                    <a:pos x="T6" y="T7"/>
                  </a:cxn>
                  <a:cxn ang="0">
                    <a:pos x="T8" y="T9"/>
                  </a:cxn>
                  <a:cxn ang="0">
                    <a:pos x="T10" y="T11"/>
                  </a:cxn>
                  <a:cxn ang="0">
                    <a:pos x="T12" y="T13"/>
                  </a:cxn>
                </a:cxnLst>
                <a:rect l="0" t="0" r="r" b="b"/>
                <a:pathLst>
                  <a:path w="36" h="46">
                    <a:moveTo>
                      <a:pt x="35" y="1"/>
                    </a:moveTo>
                    <a:lnTo>
                      <a:pt x="0" y="45"/>
                    </a:lnTo>
                    <a:lnTo>
                      <a:pt x="0" y="46"/>
                    </a:lnTo>
                    <a:lnTo>
                      <a:pt x="36" y="2"/>
                    </a:lnTo>
                    <a:lnTo>
                      <a:pt x="36" y="0"/>
                    </a:lnTo>
                    <a:lnTo>
                      <a:pt x="36" y="0"/>
                    </a:lnTo>
                    <a:lnTo>
                      <a:pt x="35" y="1"/>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4" name="Freeform 693"/>
              <p:cNvSpPr/>
              <p:nvPr/>
            </p:nvSpPr>
            <p:spPr bwMode="auto">
              <a:xfrm>
                <a:off x="5165" y="1203"/>
                <a:ext cx="41" cy="25"/>
              </a:xfrm>
              <a:custGeom>
                <a:avLst/>
                <a:gdLst>
                  <a:gd name="T0" fmla="*/ 40 w 41"/>
                  <a:gd name="T1" fmla="*/ 0 h 25"/>
                  <a:gd name="T2" fmla="*/ 0 w 41"/>
                  <a:gd name="T3" fmla="*/ 23 h 25"/>
                  <a:gd name="T4" fmla="*/ 0 w 41"/>
                  <a:gd name="T5" fmla="*/ 25 h 25"/>
                  <a:gd name="T6" fmla="*/ 40 w 41"/>
                  <a:gd name="T7" fmla="*/ 1 h 25"/>
                  <a:gd name="T8" fmla="*/ 41 w 41"/>
                  <a:gd name="T9" fmla="*/ 0 h 25"/>
                  <a:gd name="T10" fmla="*/ 40 w 41"/>
                  <a:gd name="T11" fmla="*/ 0 h 25"/>
                </a:gdLst>
                <a:ahLst/>
                <a:cxnLst>
                  <a:cxn ang="0">
                    <a:pos x="T0" y="T1"/>
                  </a:cxn>
                  <a:cxn ang="0">
                    <a:pos x="T2" y="T3"/>
                  </a:cxn>
                  <a:cxn ang="0">
                    <a:pos x="T4" y="T5"/>
                  </a:cxn>
                  <a:cxn ang="0">
                    <a:pos x="T6" y="T7"/>
                  </a:cxn>
                  <a:cxn ang="0">
                    <a:pos x="T8" y="T9"/>
                  </a:cxn>
                  <a:cxn ang="0">
                    <a:pos x="T10" y="T11"/>
                  </a:cxn>
                </a:cxnLst>
                <a:rect l="0" t="0" r="r" b="b"/>
                <a:pathLst>
                  <a:path w="41" h="25">
                    <a:moveTo>
                      <a:pt x="40" y="0"/>
                    </a:moveTo>
                    <a:lnTo>
                      <a:pt x="0" y="23"/>
                    </a:lnTo>
                    <a:lnTo>
                      <a:pt x="0" y="25"/>
                    </a:lnTo>
                    <a:lnTo>
                      <a:pt x="40" y="1"/>
                    </a:lnTo>
                    <a:lnTo>
                      <a:pt x="41" y="0"/>
                    </a:lnTo>
                    <a:lnTo>
                      <a:pt x="40"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5" name="Freeform 694"/>
              <p:cNvSpPr/>
              <p:nvPr/>
            </p:nvSpPr>
            <p:spPr bwMode="auto">
              <a:xfrm>
                <a:off x="5165" y="1202"/>
                <a:ext cx="40" cy="25"/>
              </a:xfrm>
              <a:custGeom>
                <a:avLst/>
                <a:gdLst>
                  <a:gd name="T0" fmla="*/ 40 w 40"/>
                  <a:gd name="T1" fmla="*/ 1 h 25"/>
                  <a:gd name="T2" fmla="*/ 39 w 40"/>
                  <a:gd name="T3" fmla="*/ 0 h 25"/>
                  <a:gd name="T4" fmla="*/ 0 w 40"/>
                  <a:gd name="T5" fmla="*/ 23 h 25"/>
                  <a:gd name="T6" fmla="*/ 0 w 40"/>
                  <a:gd name="T7" fmla="*/ 25 h 25"/>
                  <a:gd name="T8" fmla="*/ 40 w 40"/>
                  <a:gd name="T9" fmla="*/ 1 h 25"/>
                </a:gdLst>
                <a:ahLst/>
                <a:cxnLst>
                  <a:cxn ang="0">
                    <a:pos x="T0" y="T1"/>
                  </a:cxn>
                  <a:cxn ang="0">
                    <a:pos x="T2" y="T3"/>
                  </a:cxn>
                  <a:cxn ang="0">
                    <a:pos x="T4" y="T5"/>
                  </a:cxn>
                  <a:cxn ang="0">
                    <a:pos x="T6" y="T7"/>
                  </a:cxn>
                  <a:cxn ang="0">
                    <a:pos x="T8" y="T9"/>
                  </a:cxn>
                </a:cxnLst>
                <a:rect l="0" t="0" r="r" b="b"/>
                <a:pathLst>
                  <a:path w="40" h="25">
                    <a:moveTo>
                      <a:pt x="40" y="1"/>
                    </a:moveTo>
                    <a:lnTo>
                      <a:pt x="39" y="0"/>
                    </a:lnTo>
                    <a:lnTo>
                      <a:pt x="0" y="23"/>
                    </a:lnTo>
                    <a:lnTo>
                      <a:pt x="0" y="25"/>
                    </a:lnTo>
                    <a:lnTo>
                      <a:pt x="40" y="1"/>
                    </a:lnTo>
                    <a:close/>
                  </a:path>
                </a:pathLst>
              </a:custGeom>
              <a:solidFill>
                <a:srgbClr val="847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6" name="Freeform 695"/>
              <p:cNvSpPr/>
              <p:nvPr/>
            </p:nvSpPr>
            <p:spPr bwMode="auto">
              <a:xfrm>
                <a:off x="5206" y="1155"/>
                <a:ext cx="1" cy="47"/>
              </a:xfrm>
              <a:custGeom>
                <a:avLst/>
                <a:gdLst>
                  <a:gd name="T0" fmla="*/ 1 w 1"/>
                  <a:gd name="T1" fmla="*/ 0 h 47"/>
                  <a:gd name="T2" fmla="*/ 0 w 1"/>
                  <a:gd name="T3" fmla="*/ 0 h 47"/>
                  <a:gd name="T4" fmla="*/ 0 w 1"/>
                  <a:gd name="T5" fmla="*/ 46 h 47"/>
                  <a:gd name="T6" fmla="*/ 1 w 1"/>
                  <a:gd name="T7" fmla="*/ 47 h 47"/>
                  <a:gd name="T8" fmla="*/ 1 w 1"/>
                  <a:gd name="T9" fmla="*/ 45 h 47"/>
                  <a:gd name="T10" fmla="*/ 1 w 1"/>
                  <a:gd name="T11" fmla="*/ 0 h 47"/>
                </a:gdLst>
                <a:ahLst/>
                <a:cxnLst>
                  <a:cxn ang="0">
                    <a:pos x="T0" y="T1"/>
                  </a:cxn>
                  <a:cxn ang="0">
                    <a:pos x="T2" y="T3"/>
                  </a:cxn>
                  <a:cxn ang="0">
                    <a:pos x="T4" y="T5"/>
                  </a:cxn>
                  <a:cxn ang="0">
                    <a:pos x="T6" y="T7"/>
                  </a:cxn>
                  <a:cxn ang="0">
                    <a:pos x="T8" y="T9"/>
                  </a:cxn>
                  <a:cxn ang="0">
                    <a:pos x="T10" y="T11"/>
                  </a:cxn>
                </a:cxnLst>
                <a:rect l="0" t="0" r="r" b="b"/>
                <a:pathLst>
                  <a:path w="1" h="47">
                    <a:moveTo>
                      <a:pt x="1" y="0"/>
                    </a:moveTo>
                    <a:lnTo>
                      <a:pt x="0" y="0"/>
                    </a:lnTo>
                    <a:lnTo>
                      <a:pt x="0" y="46"/>
                    </a:lnTo>
                    <a:lnTo>
                      <a:pt x="1" y="47"/>
                    </a:lnTo>
                    <a:lnTo>
                      <a:pt x="1" y="45"/>
                    </a:lnTo>
                    <a:lnTo>
                      <a:pt x="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7" name="Freeform 696"/>
              <p:cNvSpPr/>
              <p:nvPr/>
            </p:nvSpPr>
            <p:spPr bwMode="auto">
              <a:xfrm>
                <a:off x="5205" y="1155"/>
                <a:ext cx="1" cy="46"/>
              </a:xfrm>
              <a:custGeom>
                <a:avLst/>
                <a:gdLst>
                  <a:gd name="T0" fmla="*/ 1 w 1"/>
                  <a:gd name="T1" fmla="*/ 0 h 46"/>
                  <a:gd name="T2" fmla="*/ 0 w 1"/>
                  <a:gd name="T3" fmla="*/ 1 h 46"/>
                  <a:gd name="T4" fmla="*/ 0 w 1"/>
                  <a:gd name="T5" fmla="*/ 45 h 46"/>
                  <a:gd name="T6" fmla="*/ 1 w 1"/>
                  <a:gd name="T7" fmla="*/ 46 h 46"/>
                  <a:gd name="T8" fmla="*/ 1 w 1"/>
                  <a:gd name="T9" fmla="*/ 0 h 46"/>
                </a:gdLst>
                <a:ahLst/>
                <a:cxnLst>
                  <a:cxn ang="0">
                    <a:pos x="T0" y="T1"/>
                  </a:cxn>
                  <a:cxn ang="0">
                    <a:pos x="T2" y="T3"/>
                  </a:cxn>
                  <a:cxn ang="0">
                    <a:pos x="T4" y="T5"/>
                  </a:cxn>
                  <a:cxn ang="0">
                    <a:pos x="T6" y="T7"/>
                  </a:cxn>
                  <a:cxn ang="0">
                    <a:pos x="T8" y="T9"/>
                  </a:cxn>
                </a:cxnLst>
                <a:rect l="0" t="0" r="r" b="b"/>
                <a:pathLst>
                  <a:path w="1" h="46">
                    <a:moveTo>
                      <a:pt x="1" y="0"/>
                    </a:moveTo>
                    <a:lnTo>
                      <a:pt x="0" y="1"/>
                    </a:lnTo>
                    <a:lnTo>
                      <a:pt x="0" y="45"/>
                    </a:lnTo>
                    <a:lnTo>
                      <a:pt x="1" y="46"/>
                    </a:lnTo>
                    <a:lnTo>
                      <a:pt x="1" y="0"/>
                    </a:lnTo>
                    <a:close/>
                  </a:path>
                </a:pathLst>
              </a:custGeom>
              <a:solidFill>
                <a:srgbClr val="7670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8" name="Freeform 697"/>
              <p:cNvSpPr/>
              <p:nvPr/>
            </p:nvSpPr>
            <p:spPr bwMode="auto">
              <a:xfrm>
                <a:off x="5186" y="1173"/>
                <a:ext cx="21" cy="29"/>
              </a:xfrm>
              <a:custGeom>
                <a:avLst/>
                <a:gdLst>
                  <a:gd name="T0" fmla="*/ 0 w 21"/>
                  <a:gd name="T1" fmla="*/ 0 h 29"/>
                  <a:gd name="T2" fmla="*/ 0 w 21"/>
                  <a:gd name="T3" fmla="*/ 0 h 29"/>
                  <a:gd name="T4" fmla="*/ 20 w 21"/>
                  <a:gd name="T5" fmla="*/ 29 h 29"/>
                  <a:gd name="T6" fmla="*/ 21 w 21"/>
                  <a:gd name="T7" fmla="*/ 29 h 29"/>
                  <a:gd name="T8" fmla="*/ 21 w 21"/>
                  <a:gd name="T9" fmla="*/ 29 h 29"/>
                  <a:gd name="T10" fmla="*/ 20 w 21"/>
                  <a:gd name="T11" fmla="*/ 28 h 29"/>
                  <a:gd name="T12" fmla="*/ 0 w 2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1" h="29">
                    <a:moveTo>
                      <a:pt x="0" y="0"/>
                    </a:moveTo>
                    <a:lnTo>
                      <a:pt x="0" y="0"/>
                    </a:lnTo>
                    <a:lnTo>
                      <a:pt x="20" y="29"/>
                    </a:lnTo>
                    <a:lnTo>
                      <a:pt x="21" y="29"/>
                    </a:lnTo>
                    <a:lnTo>
                      <a:pt x="21" y="29"/>
                    </a:lnTo>
                    <a:lnTo>
                      <a:pt x="20" y="28"/>
                    </a:lnTo>
                    <a:lnTo>
                      <a:pt x="0"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9" name="Freeform 698"/>
              <p:cNvSpPr/>
              <p:nvPr/>
            </p:nvSpPr>
            <p:spPr bwMode="auto">
              <a:xfrm>
                <a:off x="5186" y="1173"/>
                <a:ext cx="21" cy="29"/>
              </a:xfrm>
              <a:custGeom>
                <a:avLst/>
                <a:gdLst>
                  <a:gd name="T0" fmla="*/ 0 w 21"/>
                  <a:gd name="T1" fmla="*/ 0 h 29"/>
                  <a:gd name="T2" fmla="*/ 0 w 21"/>
                  <a:gd name="T3" fmla="*/ 0 h 29"/>
                  <a:gd name="T4" fmla="*/ 20 w 21"/>
                  <a:gd name="T5" fmla="*/ 29 h 29"/>
                  <a:gd name="T6" fmla="*/ 21 w 21"/>
                  <a:gd name="T7" fmla="*/ 29 h 29"/>
                  <a:gd name="T8" fmla="*/ 21 w 21"/>
                  <a:gd name="T9" fmla="*/ 29 h 29"/>
                  <a:gd name="T10" fmla="*/ 20 w 21"/>
                  <a:gd name="T11" fmla="*/ 28 h 29"/>
                  <a:gd name="T12" fmla="*/ 0 w 2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1" h="29">
                    <a:moveTo>
                      <a:pt x="0" y="0"/>
                    </a:moveTo>
                    <a:lnTo>
                      <a:pt x="0" y="0"/>
                    </a:lnTo>
                    <a:lnTo>
                      <a:pt x="20" y="29"/>
                    </a:lnTo>
                    <a:lnTo>
                      <a:pt x="21" y="29"/>
                    </a:lnTo>
                    <a:lnTo>
                      <a:pt x="21" y="29"/>
                    </a:lnTo>
                    <a:lnTo>
                      <a:pt x="20" y="2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0" name="Freeform 699"/>
              <p:cNvSpPr/>
              <p:nvPr/>
            </p:nvSpPr>
            <p:spPr bwMode="auto">
              <a:xfrm>
                <a:off x="5185" y="1173"/>
                <a:ext cx="21" cy="29"/>
              </a:xfrm>
              <a:custGeom>
                <a:avLst/>
                <a:gdLst>
                  <a:gd name="T0" fmla="*/ 1 w 21"/>
                  <a:gd name="T1" fmla="*/ 0 h 29"/>
                  <a:gd name="T2" fmla="*/ 0 w 21"/>
                  <a:gd name="T3" fmla="*/ 1 h 29"/>
                  <a:gd name="T4" fmla="*/ 19 w 21"/>
                  <a:gd name="T5" fmla="*/ 28 h 29"/>
                  <a:gd name="T6" fmla="*/ 21 w 21"/>
                  <a:gd name="T7" fmla="*/ 29 h 29"/>
                  <a:gd name="T8" fmla="*/ 1 w 21"/>
                  <a:gd name="T9" fmla="*/ 0 h 29"/>
                </a:gdLst>
                <a:ahLst/>
                <a:cxnLst>
                  <a:cxn ang="0">
                    <a:pos x="T0" y="T1"/>
                  </a:cxn>
                  <a:cxn ang="0">
                    <a:pos x="T2" y="T3"/>
                  </a:cxn>
                  <a:cxn ang="0">
                    <a:pos x="T4" y="T5"/>
                  </a:cxn>
                  <a:cxn ang="0">
                    <a:pos x="T6" y="T7"/>
                  </a:cxn>
                  <a:cxn ang="0">
                    <a:pos x="T8" y="T9"/>
                  </a:cxn>
                </a:cxnLst>
                <a:rect l="0" t="0" r="r" b="b"/>
                <a:pathLst>
                  <a:path w="21" h="29">
                    <a:moveTo>
                      <a:pt x="1" y="0"/>
                    </a:moveTo>
                    <a:lnTo>
                      <a:pt x="0" y="1"/>
                    </a:lnTo>
                    <a:lnTo>
                      <a:pt x="19" y="28"/>
                    </a:lnTo>
                    <a:lnTo>
                      <a:pt x="21" y="29"/>
                    </a:lnTo>
                    <a:lnTo>
                      <a:pt x="1"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1" name="Freeform 700"/>
              <p:cNvSpPr/>
              <p:nvPr/>
            </p:nvSpPr>
            <p:spPr bwMode="auto">
              <a:xfrm>
                <a:off x="5185" y="1173"/>
                <a:ext cx="21" cy="29"/>
              </a:xfrm>
              <a:custGeom>
                <a:avLst/>
                <a:gdLst>
                  <a:gd name="T0" fmla="*/ 1 w 21"/>
                  <a:gd name="T1" fmla="*/ 0 h 29"/>
                  <a:gd name="T2" fmla="*/ 0 w 21"/>
                  <a:gd name="T3" fmla="*/ 1 h 29"/>
                  <a:gd name="T4" fmla="*/ 19 w 21"/>
                  <a:gd name="T5" fmla="*/ 28 h 29"/>
                  <a:gd name="T6" fmla="*/ 21 w 21"/>
                  <a:gd name="T7" fmla="*/ 29 h 29"/>
                  <a:gd name="T8" fmla="*/ 1 w 21"/>
                  <a:gd name="T9" fmla="*/ 0 h 29"/>
                </a:gdLst>
                <a:ahLst/>
                <a:cxnLst>
                  <a:cxn ang="0">
                    <a:pos x="T0" y="T1"/>
                  </a:cxn>
                  <a:cxn ang="0">
                    <a:pos x="T2" y="T3"/>
                  </a:cxn>
                  <a:cxn ang="0">
                    <a:pos x="T4" y="T5"/>
                  </a:cxn>
                  <a:cxn ang="0">
                    <a:pos x="T6" y="T7"/>
                  </a:cxn>
                  <a:cxn ang="0">
                    <a:pos x="T8" y="T9"/>
                  </a:cxn>
                </a:cxnLst>
                <a:rect l="0" t="0" r="r" b="b"/>
                <a:pathLst>
                  <a:path w="21" h="29">
                    <a:moveTo>
                      <a:pt x="1" y="0"/>
                    </a:moveTo>
                    <a:lnTo>
                      <a:pt x="0" y="1"/>
                    </a:lnTo>
                    <a:lnTo>
                      <a:pt x="19" y="28"/>
                    </a:lnTo>
                    <a:lnTo>
                      <a:pt x="21" y="29"/>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2" name="Freeform 701"/>
              <p:cNvSpPr/>
              <p:nvPr/>
            </p:nvSpPr>
            <p:spPr bwMode="auto">
              <a:xfrm>
                <a:off x="5171" y="1197"/>
                <a:ext cx="70" cy="10"/>
              </a:xfrm>
              <a:custGeom>
                <a:avLst/>
                <a:gdLst>
                  <a:gd name="T0" fmla="*/ 0 w 70"/>
                  <a:gd name="T1" fmla="*/ 0 h 10"/>
                  <a:gd name="T2" fmla="*/ 0 w 70"/>
                  <a:gd name="T3" fmla="*/ 2 h 10"/>
                  <a:gd name="T4" fmla="*/ 34 w 70"/>
                  <a:gd name="T5" fmla="*/ 6 h 10"/>
                  <a:gd name="T6" fmla="*/ 35 w 70"/>
                  <a:gd name="T7" fmla="*/ 6 h 10"/>
                  <a:gd name="T8" fmla="*/ 35 w 70"/>
                  <a:gd name="T9" fmla="*/ 6 h 10"/>
                  <a:gd name="T10" fmla="*/ 36 w 70"/>
                  <a:gd name="T11" fmla="*/ 6 h 10"/>
                  <a:gd name="T12" fmla="*/ 37 w 70"/>
                  <a:gd name="T13" fmla="*/ 6 h 10"/>
                  <a:gd name="T14" fmla="*/ 70 w 70"/>
                  <a:gd name="T15" fmla="*/ 10 h 10"/>
                  <a:gd name="T16" fmla="*/ 70 w 70"/>
                  <a:gd name="T17" fmla="*/ 9 h 10"/>
                  <a:gd name="T18" fmla="*/ 37 w 70"/>
                  <a:gd name="T19" fmla="*/ 5 h 10"/>
                  <a:gd name="T20" fmla="*/ 37 w 70"/>
                  <a:gd name="T21" fmla="*/ 5 h 10"/>
                  <a:gd name="T22" fmla="*/ 36 w 70"/>
                  <a:gd name="T23" fmla="*/ 5 h 10"/>
                  <a:gd name="T24" fmla="*/ 36 w 70"/>
                  <a:gd name="T25" fmla="*/ 5 h 10"/>
                  <a:gd name="T26" fmla="*/ 35 w 70"/>
                  <a:gd name="T27" fmla="*/ 5 h 10"/>
                  <a:gd name="T28" fmla="*/ 0 w 70"/>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10">
                    <a:moveTo>
                      <a:pt x="0" y="0"/>
                    </a:moveTo>
                    <a:lnTo>
                      <a:pt x="0" y="2"/>
                    </a:lnTo>
                    <a:lnTo>
                      <a:pt x="34" y="6"/>
                    </a:lnTo>
                    <a:lnTo>
                      <a:pt x="35" y="6"/>
                    </a:lnTo>
                    <a:lnTo>
                      <a:pt x="35" y="6"/>
                    </a:lnTo>
                    <a:lnTo>
                      <a:pt x="36" y="6"/>
                    </a:lnTo>
                    <a:lnTo>
                      <a:pt x="37" y="6"/>
                    </a:lnTo>
                    <a:lnTo>
                      <a:pt x="70" y="10"/>
                    </a:lnTo>
                    <a:lnTo>
                      <a:pt x="70" y="9"/>
                    </a:lnTo>
                    <a:lnTo>
                      <a:pt x="37" y="5"/>
                    </a:lnTo>
                    <a:lnTo>
                      <a:pt x="37" y="5"/>
                    </a:lnTo>
                    <a:lnTo>
                      <a:pt x="36" y="5"/>
                    </a:lnTo>
                    <a:lnTo>
                      <a:pt x="36" y="5"/>
                    </a:lnTo>
                    <a:lnTo>
                      <a:pt x="35" y="5"/>
                    </a:lnTo>
                    <a:lnTo>
                      <a:pt x="0"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3" name="Freeform 702"/>
              <p:cNvSpPr/>
              <p:nvPr/>
            </p:nvSpPr>
            <p:spPr bwMode="auto">
              <a:xfrm>
                <a:off x="5171" y="1197"/>
                <a:ext cx="35" cy="5"/>
              </a:xfrm>
              <a:custGeom>
                <a:avLst/>
                <a:gdLst>
                  <a:gd name="T0" fmla="*/ 35 w 35"/>
                  <a:gd name="T1" fmla="*/ 5 h 5"/>
                  <a:gd name="T2" fmla="*/ 33 w 35"/>
                  <a:gd name="T3" fmla="*/ 4 h 5"/>
                  <a:gd name="T4" fmla="*/ 1 w 35"/>
                  <a:gd name="T5" fmla="*/ 0 h 5"/>
                  <a:gd name="T6" fmla="*/ 0 w 35"/>
                  <a:gd name="T7" fmla="*/ 0 h 5"/>
                  <a:gd name="T8" fmla="*/ 35 w 35"/>
                  <a:gd name="T9" fmla="*/ 5 h 5"/>
                </a:gdLst>
                <a:ahLst/>
                <a:cxnLst>
                  <a:cxn ang="0">
                    <a:pos x="T0" y="T1"/>
                  </a:cxn>
                  <a:cxn ang="0">
                    <a:pos x="T2" y="T3"/>
                  </a:cxn>
                  <a:cxn ang="0">
                    <a:pos x="T4" y="T5"/>
                  </a:cxn>
                  <a:cxn ang="0">
                    <a:pos x="T6" y="T7"/>
                  </a:cxn>
                  <a:cxn ang="0">
                    <a:pos x="T8" y="T9"/>
                  </a:cxn>
                </a:cxnLst>
                <a:rect l="0" t="0" r="r" b="b"/>
                <a:pathLst>
                  <a:path w="35" h="5">
                    <a:moveTo>
                      <a:pt x="35" y="5"/>
                    </a:moveTo>
                    <a:lnTo>
                      <a:pt x="33" y="4"/>
                    </a:lnTo>
                    <a:lnTo>
                      <a:pt x="1" y="0"/>
                    </a:lnTo>
                    <a:lnTo>
                      <a:pt x="0" y="0"/>
                    </a:lnTo>
                    <a:lnTo>
                      <a:pt x="35" y="5"/>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4" name="Freeform 703"/>
              <p:cNvSpPr/>
              <p:nvPr/>
            </p:nvSpPr>
            <p:spPr bwMode="auto">
              <a:xfrm>
                <a:off x="5103" y="1246"/>
                <a:ext cx="9" cy="5"/>
              </a:xfrm>
              <a:custGeom>
                <a:avLst/>
                <a:gdLst>
                  <a:gd name="T0" fmla="*/ 6 w 9"/>
                  <a:gd name="T1" fmla="*/ 5 h 5"/>
                  <a:gd name="T2" fmla="*/ 9 w 9"/>
                  <a:gd name="T3" fmla="*/ 4 h 5"/>
                  <a:gd name="T4" fmla="*/ 2 w 9"/>
                  <a:gd name="T5" fmla="*/ 0 h 5"/>
                  <a:gd name="T6" fmla="*/ 0 w 9"/>
                  <a:gd name="T7" fmla="*/ 1 h 5"/>
                  <a:gd name="T8" fmla="*/ 6 w 9"/>
                  <a:gd name="T9" fmla="*/ 5 h 5"/>
                </a:gdLst>
                <a:ahLst/>
                <a:cxnLst>
                  <a:cxn ang="0">
                    <a:pos x="T0" y="T1"/>
                  </a:cxn>
                  <a:cxn ang="0">
                    <a:pos x="T2" y="T3"/>
                  </a:cxn>
                  <a:cxn ang="0">
                    <a:pos x="T4" y="T5"/>
                  </a:cxn>
                  <a:cxn ang="0">
                    <a:pos x="T6" y="T7"/>
                  </a:cxn>
                  <a:cxn ang="0">
                    <a:pos x="T8" y="T9"/>
                  </a:cxn>
                </a:cxnLst>
                <a:rect l="0" t="0" r="r" b="b"/>
                <a:pathLst>
                  <a:path w="9" h="5">
                    <a:moveTo>
                      <a:pt x="6" y="5"/>
                    </a:moveTo>
                    <a:lnTo>
                      <a:pt x="9" y="4"/>
                    </a:lnTo>
                    <a:lnTo>
                      <a:pt x="2" y="0"/>
                    </a:lnTo>
                    <a:lnTo>
                      <a:pt x="0" y="1"/>
                    </a:lnTo>
                    <a:lnTo>
                      <a:pt x="6" y="5"/>
                    </a:ln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5" name="Freeform 704"/>
              <p:cNvSpPr/>
              <p:nvPr/>
            </p:nvSpPr>
            <p:spPr bwMode="auto">
              <a:xfrm>
                <a:off x="5109" y="1250"/>
                <a:ext cx="3" cy="3"/>
              </a:xfrm>
              <a:custGeom>
                <a:avLst/>
                <a:gdLst>
                  <a:gd name="T0" fmla="*/ 0 w 3"/>
                  <a:gd name="T1" fmla="*/ 3 h 3"/>
                  <a:gd name="T2" fmla="*/ 2 w 3"/>
                  <a:gd name="T3" fmla="*/ 1 h 3"/>
                  <a:gd name="T4" fmla="*/ 3 w 3"/>
                  <a:gd name="T5" fmla="*/ 0 h 3"/>
                  <a:gd name="T6" fmla="*/ 0 w 3"/>
                  <a:gd name="T7" fmla="*/ 1 h 3"/>
                  <a:gd name="T8" fmla="*/ 0 w 3"/>
                  <a:gd name="T9" fmla="*/ 3 h 3"/>
                </a:gdLst>
                <a:ahLst/>
                <a:cxnLst>
                  <a:cxn ang="0">
                    <a:pos x="T0" y="T1"/>
                  </a:cxn>
                  <a:cxn ang="0">
                    <a:pos x="T2" y="T3"/>
                  </a:cxn>
                  <a:cxn ang="0">
                    <a:pos x="T4" y="T5"/>
                  </a:cxn>
                  <a:cxn ang="0">
                    <a:pos x="T6" y="T7"/>
                  </a:cxn>
                  <a:cxn ang="0">
                    <a:pos x="T8" y="T9"/>
                  </a:cxn>
                </a:cxnLst>
                <a:rect l="0" t="0" r="r" b="b"/>
                <a:pathLst>
                  <a:path w="3" h="3">
                    <a:moveTo>
                      <a:pt x="0" y="3"/>
                    </a:moveTo>
                    <a:lnTo>
                      <a:pt x="2" y="1"/>
                    </a:lnTo>
                    <a:lnTo>
                      <a:pt x="3" y="0"/>
                    </a:lnTo>
                    <a:lnTo>
                      <a:pt x="0" y="1"/>
                    </a:lnTo>
                    <a:lnTo>
                      <a:pt x="0" y="3"/>
                    </a:lnTo>
                    <a:close/>
                  </a:path>
                </a:pathLst>
              </a:custGeom>
              <a:solidFill>
                <a:srgbClr val="1930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6" name="Freeform 705"/>
              <p:cNvSpPr/>
              <p:nvPr/>
            </p:nvSpPr>
            <p:spPr bwMode="auto">
              <a:xfrm>
                <a:off x="5079" y="1224"/>
                <a:ext cx="2" cy="5"/>
              </a:xfrm>
              <a:custGeom>
                <a:avLst/>
                <a:gdLst>
                  <a:gd name="T0" fmla="*/ 0 w 2"/>
                  <a:gd name="T1" fmla="*/ 0 h 5"/>
                  <a:gd name="T2" fmla="*/ 0 w 2"/>
                  <a:gd name="T3" fmla="*/ 2 h 5"/>
                  <a:gd name="T4" fmla="*/ 2 w 2"/>
                  <a:gd name="T5" fmla="*/ 5 h 5"/>
                  <a:gd name="T6" fmla="*/ 2 w 2"/>
                  <a:gd name="T7" fmla="*/ 3 h 5"/>
                  <a:gd name="T8" fmla="*/ 0 w 2"/>
                  <a:gd name="T9" fmla="*/ 0 h 5"/>
                </a:gdLst>
                <a:ahLst/>
                <a:cxnLst>
                  <a:cxn ang="0">
                    <a:pos x="T0" y="T1"/>
                  </a:cxn>
                  <a:cxn ang="0">
                    <a:pos x="T2" y="T3"/>
                  </a:cxn>
                  <a:cxn ang="0">
                    <a:pos x="T4" y="T5"/>
                  </a:cxn>
                  <a:cxn ang="0">
                    <a:pos x="T6" y="T7"/>
                  </a:cxn>
                  <a:cxn ang="0">
                    <a:pos x="T8" y="T9"/>
                  </a:cxn>
                </a:cxnLst>
                <a:rect l="0" t="0" r="r" b="b"/>
                <a:pathLst>
                  <a:path w="2" h="5">
                    <a:moveTo>
                      <a:pt x="0" y="0"/>
                    </a:moveTo>
                    <a:cubicBezTo>
                      <a:pt x="0" y="2"/>
                      <a:pt x="0" y="2"/>
                      <a:pt x="0" y="2"/>
                    </a:cubicBezTo>
                    <a:cubicBezTo>
                      <a:pt x="0" y="3"/>
                      <a:pt x="1" y="4"/>
                      <a:pt x="2" y="5"/>
                    </a:cubicBezTo>
                    <a:cubicBezTo>
                      <a:pt x="2" y="3"/>
                      <a:pt x="2" y="3"/>
                      <a:pt x="2" y="3"/>
                    </a:cubicBezTo>
                    <a:cubicBezTo>
                      <a:pt x="1" y="2"/>
                      <a:pt x="0" y="1"/>
                      <a:pt x="0" y="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7" name="Freeform 706"/>
              <p:cNvSpPr/>
              <p:nvPr/>
            </p:nvSpPr>
            <p:spPr bwMode="auto">
              <a:xfrm>
                <a:off x="5144" y="1129"/>
                <a:ext cx="70" cy="83"/>
              </a:xfrm>
              <a:custGeom>
                <a:avLst/>
                <a:gdLst>
                  <a:gd name="T0" fmla="*/ 11 w 70"/>
                  <a:gd name="T1" fmla="*/ 47 h 83"/>
                  <a:gd name="T2" fmla="*/ 27 w 70"/>
                  <a:gd name="T3" fmla="*/ 21 h 83"/>
                  <a:gd name="T4" fmla="*/ 43 w 70"/>
                  <a:gd name="T5" fmla="*/ 7 h 83"/>
                  <a:gd name="T6" fmla="*/ 62 w 70"/>
                  <a:gd name="T7" fmla="*/ 1 h 83"/>
                  <a:gd name="T8" fmla="*/ 63 w 70"/>
                  <a:gd name="T9" fmla="*/ 1 h 83"/>
                  <a:gd name="T10" fmla="*/ 70 w 70"/>
                  <a:gd name="T11" fmla="*/ 5 h 83"/>
                  <a:gd name="T12" fmla="*/ 69 w 70"/>
                  <a:gd name="T13" fmla="*/ 5 h 83"/>
                  <a:gd name="T14" fmla="*/ 50 w 70"/>
                  <a:gd name="T15" fmla="*/ 11 h 83"/>
                  <a:gd name="T16" fmla="*/ 34 w 70"/>
                  <a:gd name="T17" fmla="*/ 26 h 83"/>
                  <a:gd name="T18" fmla="*/ 19 w 70"/>
                  <a:gd name="T19" fmla="*/ 49 h 83"/>
                  <a:gd name="T20" fmla="*/ 8 w 70"/>
                  <a:gd name="T21" fmla="*/ 82 h 83"/>
                  <a:gd name="T22" fmla="*/ 8 w 70"/>
                  <a:gd name="T23" fmla="*/ 83 h 83"/>
                  <a:gd name="T24" fmla="*/ 2 w 70"/>
                  <a:gd name="T25" fmla="*/ 79 h 83"/>
                  <a:gd name="T26" fmla="*/ 11 w 70"/>
                  <a:gd name="T27" fmla="*/ 4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83">
                    <a:moveTo>
                      <a:pt x="11" y="47"/>
                    </a:moveTo>
                    <a:cubicBezTo>
                      <a:pt x="15" y="37"/>
                      <a:pt x="21" y="29"/>
                      <a:pt x="27" y="21"/>
                    </a:cubicBezTo>
                    <a:cubicBezTo>
                      <a:pt x="32" y="16"/>
                      <a:pt x="37" y="11"/>
                      <a:pt x="43" y="7"/>
                    </a:cubicBezTo>
                    <a:cubicBezTo>
                      <a:pt x="49" y="4"/>
                      <a:pt x="57" y="0"/>
                      <a:pt x="62" y="1"/>
                    </a:cubicBezTo>
                    <a:cubicBezTo>
                      <a:pt x="63" y="1"/>
                      <a:pt x="63" y="1"/>
                      <a:pt x="63" y="1"/>
                    </a:cubicBezTo>
                    <a:cubicBezTo>
                      <a:pt x="70" y="5"/>
                      <a:pt x="70" y="5"/>
                      <a:pt x="70" y="5"/>
                    </a:cubicBezTo>
                    <a:cubicBezTo>
                      <a:pt x="69" y="5"/>
                      <a:pt x="69" y="5"/>
                      <a:pt x="69" y="5"/>
                    </a:cubicBezTo>
                    <a:cubicBezTo>
                      <a:pt x="64" y="4"/>
                      <a:pt x="56" y="8"/>
                      <a:pt x="50" y="11"/>
                    </a:cubicBezTo>
                    <a:cubicBezTo>
                      <a:pt x="44" y="15"/>
                      <a:pt x="39" y="20"/>
                      <a:pt x="34" y="26"/>
                    </a:cubicBezTo>
                    <a:cubicBezTo>
                      <a:pt x="28" y="33"/>
                      <a:pt x="23" y="41"/>
                      <a:pt x="19" y="49"/>
                    </a:cubicBezTo>
                    <a:cubicBezTo>
                      <a:pt x="16" y="56"/>
                      <a:pt x="8" y="76"/>
                      <a:pt x="8" y="82"/>
                    </a:cubicBezTo>
                    <a:cubicBezTo>
                      <a:pt x="8" y="83"/>
                      <a:pt x="8" y="83"/>
                      <a:pt x="8" y="83"/>
                    </a:cubicBezTo>
                    <a:cubicBezTo>
                      <a:pt x="8" y="83"/>
                      <a:pt x="2" y="83"/>
                      <a:pt x="2" y="79"/>
                    </a:cubicBezTo>
                    <a:cubicBezTo>
                      <a:pt x="0" y="71"/>
                      <a:pt x="8" y="54"/>
                      <a:pt x="11" y="47"/>
                    </a:cubicBezTo>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8" name="Freeform 707"/>
              <p:cNvSpPr/>
              <p:nvPr/>
            </p:nvSpPr>
            <p:spPr bwMode="auto">
              <a:xfrm>
                <a:off x="5152" y="1133"/>
                <a:ext cx="62" cy="79"/>
              </a:xfrm>
              <a:custGeom>
                <a:avLst/>
                <a:gdLst>
                  <a:gd name="T0" fmla="*/ 41 w 62"/>
                  <a:gd name="T1" fmla="*/ 7 h 79"/>
                  <a:gd name="T2" fmla="*/ 0 w 62"/>
                  <a:gd name="T3" fmla="*/ 78 h 79"/>
                  <a:gd name="T4" fmla="*/ 0 w 62"/>
                  <a:gd name="T5" fmla="*/ 79 h 79"/>
                  <a:gd name="T6" fmla="*/ 1 w 62"/>
                  <a:gd name="T7" fmla="*/ 79 h 79"/>
                  <a:gd name="T8" fmla="*/ 2 w 62"/>
                  <a:gd name="T9" fmla="*/ 76 h 79"/>
                  <a:gd name="T10" fmla="*/ 42 w 62"/>
                  <a:gd name="T11" fmla="*/ 10 h 79"/>
                  <a:gd name="T12" fmla="*/ 59 w 62"/>
                  <a:gd name="T13" fmla="*/ 3 h 79"/>
                  <a:gd name="T14" fmla="*/ 60 w 62"/>
                  <a:gd name="T15" fmla="*/ 3 h 79"/>
                  <a:gd name="T16" fmla="*/ 61 w 62"/>
                  <a:gd name="T17" fmla="*/ 2 h 79"/>
                  <a:gd name="T18" fmla="*/ 61 w 62"/>
                  <a:gd name="T19" fmla="*/ 1 h 79"/>
                  <a:gd name="T20" fmla="*/ 41 w 62"/>
                  <a:gd name="T21" fmla="*/ 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79">
                    <a:moveTo>
                      <a:pt x="41" y="7"/>
                    </a:moveTo>
                    <a:cubicBezTo>
                      <a:pt x="20" y="20"/>
                      <a:pt x="2" y="56"/>
                      <a:pt x="0" y="78"/>
                    </a:cubicBezTo>
                    <a:cubicBezTo>
                      <a:pt x="0" y="79"/>
                      <a:pt x="0" y="79"/>
                      <a:pt x="0" y="79"/>
                    </a:cubicBezTo>
                    <a:cubicBezTo>
                      <a:pt x="1" y="79"/>
                      <a:pt x="1" y="79"/>
                      <a:pt x="1" y="79"/>
                    </a:cubicBezTo>
                    <a:cubicBezTo>
                      <a:pt x="1" y="78"/>
                      <a:pt x="2" y="77"/>
                      <a:pt x="2" y="76"/>
                    </a:cubicBezTo>
                    <a:cubicBezTo>
                      <a:pt x="9" y="48"/>
                      <a:pt x="25" y="20"/>
                      <a:pt x="42" y="10"/>
                    </a:cubicBezTo>
                    <a:cubicBezTo>
                      <a:pt x="48" y="7"/>
                      <a:pt x="54" y="4"/>
                      <a:pt x="59" y="3"/>
                    </a:cubicBezTo>
                    <a:cubicBezTo>
                      <a:pt x="59" y="3"/>
                      <a:pt x="60" y="3"/>
                      <a:pt x="60" y="3"/>
                    </a:cubicBezTo>
                    <a:cubicBezTo>
                      <a:pt x="61" y="3"/>
                      <a:pt x="61" y="2"/>
                      <a:pt x="61" y="2"/>
                    </a:cubicBezTo>
                    <a:cubicBezTo>
                      <a:pt x="62" y="1"/>
                      <a:pt x="62" y="1"/>
                      <a:pt x="61" y="1"/>
                    </a:cubicBezTo>
                    <a:cubicBezTo>
                      <a:pt x="56" y="0"/>
                      <a:pt x="48" y="4"/>
                      <a:pt x="41" y="7"/>
                    </a:cubicBezTo>
                  </a:path>
                </a:pathLst>
              </a:custGeom>
              <a:solidFill>
                <a:srgbClr val="BFC6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9" name="Freeform 708"/>
              <p:cNvSpPr/>
              <p:nvPr/>
            </p:nvSpPr>
            <p:spPr bwMode="auto">
              <a:xfrm>
                <a:off x="5021" y="1216"/>
                <a:ext cx="6" cy="5"/>
              </a:xfrm>
              <a:custGeom>
                <a:avLst/>
                <a:gdLst>
                  <a:gd name="T0" fmla="*/ 0 w 6"/>
                  <a:gd name="T1" fmla="*/ 5 h 5"/>
                  <a:gd name="T2" fmla="*/ 5 w 6"/>
                  <a:gd name="T3" fmla="*/ 2 h 5"/>
                  <a:gd name="T4" fmla="*/ 6 w 6"/>
                  <a:gd name="T5" fmla="*/ 0 h 5"/>
                  <a:gd name="T6" fmla="*/ 2 w 6"/>
                  <a:gd name="T7" fmla="*/ 2 h 5"/>
                  <a:gd name="T8" fmla="*/ 0 w 6"/>
                  <a:gd name="T9" fmla="*/ 5 h 5"/>
                </a:gdLst>
                <a:ahLst/>
                <a:cxnLst>
                  <a:cxn ang="0">
                    <a:pos x="T0" y="T1"/>
                  </a:cxn>
                  <a:cxn ang="0">
                    <a:pos x="T2" y="T3"/>
                  </a:cxn>
                  <a:cxn ang="0">
                    <a:pos x="T4" y="T5"/>
                  </a:cxn>
                  <a:cxn ang="0">
                    <a:pos x="T6" y="T7"/>
                  </a:cxn>
                  <a:cxn ang="0">
                    <a:pos x="T8" y="T9"/>
                  </a:cxn>
                </a:cxnLst>
                <a:rect l="0" t="0" r="r" b="b"/>
                <a:pathLst>
                  <a:path w="6" h="5">
                    <a:moveTo>
                      <a:pt x="0" y="5"/>
                    </a:moveTo>
                    <a:cubicBezTo>
                      <a:pt x="5" y="2"/>
                      <a:pt x="5" y="2"/>
                      <a:pt x="5" y="2"/>
                    </a:cubicBezTo>
                    <a:cubicBezTo>
                      <a:pt x="5" y="1"/>
                      <a:pt x="5" y="0"/>
                      <a:pt x="6" y="0"/>
                    </a:cubicBezTo>
                    <a:cubicBezTo>
                      <a:pt x="2" y="2"/>
                      <a:pt x="2" y="2"/>
                      <a:pt x="2" y="2"/>
                    </a:cubicBezTo>
                    <a:cubicBezTo>
                      <a:pt x="1" y="3"/>
                      <a:pt x="0" y="4"/>
                      <a:pt x="0" y="5"/>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0" name="Freeform 709"/>
              <p:cNvSpPr/>
              <p:nvPr/>
            </p:nvSpPr>
            <p:spPr bwMode="auto">
              <a:xfrm>
                <a:off x="5020" y="1210"/>
                <a:ext cx="12" cy="5"/>
              </a:xfrm>
              <a:custGeom>
                <a:avLst/>
                <a:gdLst>
                  <a:gd name="T0" fmla="*/ 7 w 12"/>
                  <a:gd name="T1" fmla="*/ 5 h 5"/>
                  <a:gd name="T2" fmla="*/ 12 w 12"/>
                  <a:gd name="T3" fmla="*/ 2 h 5"/>
                  <a:gd name="T4" fmla="*/ 5 w 12"/>
                  <a:gd name="T5" fmla="*/ 1 h 5"/>
                  <a:gd name="T6" fmla="*/ 0 w 12"/>
                  <a:gd name="T7" fmla="*/ 4 h 5"/>
                  <a:gd name="T8" fmla="*/ 7 w 12"/>
                  <a:gd name="T9" fmla="*/ 5 h 5"/>
                </a:gdLst>
                <a:ahLst/>
                <a:cxnLst>
                  <a:cxn ang="0">
                    <a:pos x="T0" y="T1"/>
                  </a:cxn>
                  <a:cxn ang="0">
                    <a:pos x="T2" y="T3"/>
                  </a:cxn>
                  <a:cxn ang="0">
                    <a:pos x="T4" y="T5"/>
                  </a:cxn>
                  <a:cxn ang="0">
                    <a:pos x="T6" y="T7"/>
                  </a:cxn>
                  <a:cxn ang="0">
                    <a:pos x="T8" y="T9"/>
                  </a:cxn>
                </a:cxnLst>
                <a:rect l="0" t="0" r="r" b="b"/>
                <a:pathLst>
                  <a:path w="12" h="5">
                    <a:moveTo>
                      <a:pt x="7" y="5"/>
                    </a:moveTo>
                    <a:cubicBezTo>
                      <a:pt x="12" y="2"/>
                      <a:pt x="12" y="2"/>
                      <a:pt x="12" y="2"/>
                    </a:cubicBezTo>
                    <a:cubicBezTo>
                      <a:pt x="9" y="0"/>
                      <a:pt x="6" y="0"/>
                      <a:pt x="5" y="1"/>
                    </a:cubicBezTo>
                    <a:cubicBezTo>
                      <a:pt x="0" y="4"/>
                      <a:pt x="0" y="4"/>
                      <a:pt x="0" y="4"/>
                    </a:cubicBezTo>
                    <a:cubicBezTo>
                      <a:pt x="2" y="3"/>
                      <a:pt x="4" y="3"/>
                      <a:pt x="7" y="5"/>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1" name="Freeform 710"/>
              <p:cNvSpPr/>
              <p:nvPr/>
            </p:nvSpPr>
            <p:spPr bwMode="auto">
              <a:xfrm>
                <a:off x="5106" y="1148"/>
                <a:ext cx="36" cy="106"/>
              </a:xfrm>
              <a:custGeom>
                <a:avLst/>
                <a:gdLst>
                  <a:gd name="T0" fmla="*/ 36 w 36"/>
                  <a:gd name="T1" fmla="*/ 6 h 106"/>
                  <a:gd name="T2" fmla="*/ 26 w 36"/>
                  <a:gd name="T3" fmla="*/ 0 h 106"/>
                  <a:gd name="T4" fmla="*/ 0 w 36"/>
                  <a:gd name="T5" fmla="*/ 101 h 106"/>
                  <a:gd name="T6" fmla="*/ 10 w 36"/>
                  <a:gd name="T7" fmla="*/ 106 h 106"/>
                  <a:gd name="T8" fmla="*/ 36 w 36"/>
                  <a:gd name="T9" fmla="*/ 6 h 106"/>
                </a:gdLst>
                <a:ahLst/>
                <a:cxnLst>
                  <a:cxn ang="0">
                    <a:pos x="T0" y="T1"/>
                  </a:cxn>
                  <a:cxn ang="0">
                    <a:pos x="T2" y="T3"/>
                  </a:cxn>
                  <a:cxn ang="0">
                    <a:pos x="T4" y="T5"/>
                  </a:cxn>
                  <a:cxn ang="0">
                    <a:pos x="T6" y="T7"/>
                  </a:cxn>
                  <a:cxn ang="0">
                    <a:pos x="T8" y="T9"/>
                  </a:cxn>
                </a:cxnLst>
                <a:rect l="0" t="0" r="r" b="b"/>
                <a:pathLst>
                  <a:path w="36" h="106">
                    <a:moveTo>
                      <a:pt x="36" y="6"/>
                    </a:moveTo>
                    <a:lnTo>
                      <a:pt x="26" y="0"/>
                    </a:lnTo>
                    <a:lnTo>
                      <a:pt x="0" y="101"/>
                    </a:lnTo>
                    <a:lnTo>
                      <a:pt x="10" y="106"/>
                    </a:lnTo>
                    <a:lnTo>
                      <a:pt x="36" y="6"/>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2" name="Freeform 711"/>
              <p:cNvSpPr/>
              <p:nvPr/>
            </p:nvSpPr>
            <p:spPr bwMode="auto">
              <a:xfrm>
                <a:off x="5106" y="1148"/>
                <a:ext cx="36" cy="106"/>
              </a:xfrm>
              <a:custGeom>
                <a:avLst/>
                <a:gdLst>
                  <a:gd name="T0" fmla="*/ 36 w 36"/>
                  <a:gd name="T1" fmla="*/ 6 h 106"/>
                  <a:gd name="T2" fmla="*/ 26 w 36"/>
                  <a:gd name="T3" fmla="*/ 0 h 106"/>
                  <a:gd name="T4" fmla="*/ 0 w 36"/>
                  <a:gd name="T5" fmla="*/ 101 h 106"/>
                  <a:gd name="T6" fmla="*/ 10 w 36"/>
                  <a:gd name="T7" fmla="*/ 106 h 106"/>
                  <a:gd name="T8" fmla="*/ 36 w 36"/>
                  <a:gd name="T9" fmla="*/ 6 h 106"/>
                </a:gdLst>
                <a:ahLst/>
                <a:cxnLst>
                  <a:cxn ang="0">
                    <a:pos x="T0" y="T1"/>
                  </a:cxn>
                  <a:cxn ang="0">
                    <a:pos x="T2" y="T3"/>
                  </a:cxn>
                  <a:cxn ang="0">
                    <a:pos x="T4" y="T5"/>
                  </a:cxn>
                  <a:cxn ang="0">
                    <a:pos x="T6" y="T7"/>
                  </a:cxn>
                  <a:cxn ang="0">
                    <a:pos x="T8" y="T9"/>
                  </a:cxn>
                </a:cxnLst>
                <a:rect l="0" t="0" r="r" b="b"/>
                <a:pathLst>
                  <a:path w="36" h="106">
                    <a:moveTo>
                      <a:pt x="36" y="6"/>
                    </a:moveTo>
                    <a:lnTo>
                      <a:pt x="26" y="0"/>
                    </a:lnTo>
                    <a:lnTo>
                      <a:pt x="0" y="101"/>
                    </a:lnTo>
                    <a:lnTo>
                      <a:pt x="10" y="106"/>
                    </a:lnTo>
                    <a:lnTo>
                      <a:pt x="36"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3" name="Freeform 712"/>
              <p:cNvSpPr/>
              <p:nvPr/>
            </p:nvSpPr>
            <p:spPr bwMode="auto">
              <a:xfrm>
                <a:off x="5131" y="1134"/>
                <a:ext cx="15" cy="5"/>
              </a:xfrm>
              <a:custGeom>
                <a:avLst/>
                <a:gdLst>
                  <a:gd name="T0" fmla="*/ 15 w 15"/>
                  <a:gd name="T1" fmla="*/ 4 h 5"/>
                  <a:gd name="T2" fmla="*/ 7 w 15"/>
                  <a:gd name="T3" fmla="*/ 0 h 5"/>
                  <a:gd name="T4" fmla="*/ 0 w 15"/>
                  <a:gd name="T5" fmla="*/ 1 h 5"/>
                  <a:gd name="T6" fmla="*/ 8 w 15"/>
                  <a:gd name="T7" fmla="*/ 5 h 5"/>
                  <a:gd name="T8" fmla="*/ 15 w 15"/>
                  <a:gd name="T9" fmla="*/ 4 h 5"/>
                </a:gdLst>
                <a:ahLst/>
                <a:cxnLst>
                  <a:cxn ang="0">
                    <a:pos x="T0" y="T1"/>
                  </a:cxn>
                  <a:cxn ang="0">
                    <a:pos x="T2" y="T3"/>
                  </a:cxn>
                  <a:cxn ang="0">
                    <a:pos x="T4" y="T5"/>
                  </a:cxn>
                  <a:cxn ang="0">
                    <a:pos x="T6" y="T7"/>
                  </a:cxn>
                  <a:cxn ang="0">
                    <a:pos x="T8" y="T9"/>
                  </a:cxn>
                </a:cxnLst>
                <a:rect l="0" t="0" r="r" b="b"/>
                <a:pathLst>
                  <a:path w="15" h="5">
                    <a:moveTo>
                      <a:pt x="15" y="4"/>
                    </a:moveTo>
                    <a:lnTo>
                      <a:pt x="7" y="0"/>
                    </a:lnTo>
                    <a:lnTo>
                      <a:pt x="0" y="1"/>
                    </a:lnTo>
                    <a:lnTo>
                      <a:pt x="8" y="5"/>
                    </a:lnTo>
                    <a:lnTo>
                      <a:pt x="15" y="4"/>
                    </a:lnTo>
                    <a:close/>
                  </a:path>
                </a:pathLst>
              </a:custGeom>
              <a:solidFill>
                <a:srgbClr val="2E58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4" name="Freeform 713"/>
              <p:cNvSpPr/>
              <p:nvPr/>
            </p:nvSpPr>
            <p:spPr bwMode="auto">
              <a:xfrm>
                <a:off x="5128" y="1135"/>
                <a:ext cx="11" cy="14"/>
              </a:xfrm>
              <a:custGeom>
                <a:avLst/>
                <a:gdLst>
                  <a:gd name="T0" fmla="*/ 11 w 11"/>
                  <a:gd name="T1" fmla="*/ 4 h 14"/>
                  <a:gd name="T2" fmla="*/ 3 w 11"/>
                  <a:gd name="T3" fmla="*/ 0 h 14"/>
                  <a:gd name="T4" fmla="*/ 0 w 11"/>
                  <a:gd name="T5" fmla="*/ 14 h 14"/>
                  <a:gd name="T6" fmla="*/ 9 w 11"/>
                  <a:gd name="T7" fmla="*/ 13 h 14"/>
                  <a:gd name="T8" fmla="*/ 11 w 11"/>
                  <a:gd name="T9" fmla="*/ 4 h 14"/>
                </a:gdLst>
                <a:ahLst/>
                <a:cxnLst>
                  <a:cxn ang="0">
                    <a:pos x="T0" y="T1"/>
                  </a:cxn>
                  <a:cxn ang="0">
                    <a:pos x="T2" y="T3"/>
                  </a:cxn>
                  <a:cxn ang="0">
                    <a:pos x="T4" y="T5"/>
                  </a:cxn>
                  <a:cxn ang="0">
                    <a:pos x="T6" y="T7"/>
                  </a:cxn>
                  <a:cxn ang="0">
                    <a:pos x="T8" y="T9"/>
                  </a:cxn>
                </a:cxnLst>
                <a:rect l="0" t="0" r="r" b="b"/>
                <a:pathLst>
                  <a:path w="11" h="14">
                    <a:moveTo>
                      <a:pt x="11" y="4"/>
                    </a:moveTo>
                    <a:lnTo>
                      <a:pt x="3" y="0"/>
                    </a:lnTo>
                    <a:lnTo>
                      <a:pt x="0" y="14"/>
                    </a:lnTo>
                    <a:lnTo>
                      <a:pt x="9" y="13"/>
                    </a:lnTo>
                    <a:lnTo>
                      <a:pt x="11" y="4"/>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5" name="Freeform 714"/>
              <p:cNvSpPr/>
              <p:nvPr/>
            </p:nvSpPr>
            <p:spPr bwMode="auto">
              <a:xfrm>
                <a:off x="5128" y="1135"/>
                <a:ext cx="11" cy="14"/>
              </a:xfrm>
              <a:custGeom>
                <a:avLst/>
                <a:gdLst>
                  <a:gd name="T0" fmla="*/ 11 w 11"/>
                  <a:gd name="T1" fmla="*/ 4 h 14"/>
                  <a:gd name="T2" fmla="*/ 3 w 11"/>
                  <a:gd name="T3" fmla="*/ 0 h 14"/>
                  <a:gd name="T4" fmla="*/ 0 w 11"/>
                  <a:gd name="T5" fmla="*/ 14 h 14"/>
                  <a:gd name="T6" fmla="*/ 9 w 11"/>
                  <a:gd name="T7" fmla="*/ 13 h 14"/>
                  <a:gd name="T8" fmla="*/ 11 w 11"/>
                  <a:gd name="T9" fmla="*/ 4 h 14"/>
                </a:gdLst>
                <a:ahLst/>
                <a:cxnLst>
                  <a:cxn ang="0">
                    <a:pos x="T0" y="T1"/>
                  </a:cxn>
                  <a:cxn ang="0">
                    <a:pos x="T2" y="T3"/>
                  </a:cxn>
                  <a:cxn ang="0">
                    <a:pos x="T4" y="T5"/>
                  </a:cxn>
                  <a:cxn ang="0">
                    <a:pos x="T6" y="T7"/>
                  </a:cxn>
                  <a:cxn ang="0">
                    <a:pos x="T8" y="T9"/>
                  </a:cxn>
                </a:cxnLst>
                <a:rect l="0" t="0" r="r" b="b"/>
                <a:pathLst>
                  <a:path w="11" h="14">
                    <a:moveTo>
                      <a:pt x="11" y="4"/>
                    </a:moveTo>
                    <a:lnTo>
                      <a:pt x="3" y="0"/>
                    </a:lnTo>
                    <a:lnTo>
                      <a:pt x="0" y="14"/>
                    </a:lnTo>
                    <a:lnTo>
                      <a:pt x="9" y="13"/>
                    </a:lnTo>
                    <a:lnTo>
                      <a:pt x="11"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6" name="Freeform 715"/>
              <p:cNvSpPr/>
              <p:nvPr/>
            </p:nvSpPr>
            <p:spPr bwMode="auto">
              <a:xfrm>
                <a:off x="5034" y="1185"/>
                <a:ext cx="78" cy="87"/>
              </a:xfrm>
              <a:custGeom>
                <a:avLst/>
                <a:gdLst>
                  <a:gd name="T0" fmla="*/ 7 w 78"/>
                  <a:gd name="T1" fmla="*/ 5 h 87"/>
                  <a:gd name="T2" fmla="*/ 0 w 78"/>
                  <a:gd name="T3" fmla="*/ 0 h 87"/>
                  <a:gd name="T4" fmla="*/ 70 w 78"/>
                  <a:gd name="T5" fmla="*/ 83 h 87"/>
                  <a:gd name="T6" fmla="*/ 78 w 78"/>
                  <a:gd name="T7" fmla="*/ 87 h 87"/>
                  <a:gd name="T8" fmla="*/ 7 w 78"/>
                  <a:gd name="T9" fmla="*/ 5 h 87"/>
                </a:gdLst>
                <a:ahLst/>
                <a:cxnLst>
                  <a:cxn ang="0">
                    <a:pos x="T0" y="T1"/>
                  </a:cxn>
                  <a:cxn ang="0">
                    <a:pos x="T2" y="T3"/>
                  </a:cxn>
                  <a:cxn ang="0">
                    <a:pos x="T4" y="T5"/>
                  </a:cxn>
                  <a:cxn ang="0">
                    <a:pos x="T6" y="T7"/>
                  </a:cxn>
                  <a:cxn ang="0">
                    <a:pos x="T8" y="T9"/>
                  </a:cxn>
                </a:cxnLst>
                <a:rect l="0" t="0" r="r" b="b"/>
                <a:pathLst>
                  <a:path w="78" h="87">
                    <a:moveTo>
                      <a:pt x="7" y="5"/>
                    </a:moveTo>
                    <a:lnTo>
                      <a:pt x="0" y="0"/>
                    </a:lnTo>
                    <a:lnTo>
                      <a:pt x="70" y="83"/>
                    </a:lnTo>
                    <a:lnTo>
                      <a:pt x="78" y="87"/>
                    </a:lnTo>
                    <a:lnTo>
                      <a:pt x="7" y="5"/>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7" name="Freeform 716"/>
              <p:cNvSpPr/>
              <p:nvPr/>
            </p:nvSpPr>
            <p:spPr bwMode="auto">
              <a:xfrm>
                <a:off x="5034" y="1185"/>
                <a:ext cx="78" cy="87"/>
              </a:xfrm>
              <a:custGeom>
                <a:avLst/>
                <a:gdLst>
                  <a:gd name="T0" fmla="*/ 7 w 78"/>
                  <a:gd name="T1" fmla="*/ 5 h 87"/>
                  <a:gd name="T2" fmla="*/ 0 w 78"/>
                  <a:gd name="T3" fmla="*/ 0 h 87"/>
                  <a:gd name="T4" fmla="*/ 70 w 78"/>
                  <a:gd name="T5" fmla="*/ 83 h 87"/>
                  <a:gd name="T6" fmla="*/ 78 w 78"/>
                  <a:gd name="T7" fmla="*/ 87 h 87"/>
                  <a:gd name="T8" fmla="*/ 7 w 78"/>
                  <a:gd name="T9" fmla="*/ 5 h 87"/>
                </a:gdLst>
                <a:ahLst/>
                <a:cxnLst>
                  <a:cxn ang="0">
                    <a:pos x="T0" y="T1"/>
                  </a:cxn>
                  <a:cxn ang="0">
                    <a:pos x="T2" y="T3"/>
                  </a:cxn>
                  <a:cxn ang="0">
                    <a:pos x="T4" y="T5"/>
                  </a:cxn>
                  <a:cxn ang="0">
                    <a:pos x="T6" y="T7"/>
                  </a:cxn>
                  <a:cxn ang="0">
                    <a:pos x="T8" y="T9"/>
                  </a:cxn>
                </a:cxnLst>
                <a:rect l="0" t="0" r="r" b="b"/>
                <a:pathLst>
                  <a:path w="78" h="87">
                    <a:moveTo>
                      <a:pt x="7" y="5"/>
                    </a:moveTo>
                    <a:lnTo>
                      <a:pt x="0" y="0"/>
                    </a:lnTo>
                    <a:lnTo>
                      <a:pt x="70" y="83"/>
                    </a:lnTo>
                    <a:lnTo>
                      <a:pt x="78" y="87"/>
                    </a:lnTo>
                    <a:lnTo>
                      <a:pt x="7"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8" name="Freeform 717"/>
              <p:cNvSpPr/>
              <p:nvPr/>
            </p:nvSpPr>
            <p:spPr bwMode="auto">
              <a:xfrm>
                <a:off x="5037" y="1146"/>
                <a:ext cx="99" cy="28"/>
              </a:xfrm>
              <a:custGeom>
                <a:avLst/>
                <a:gdLst>
                  <a:gd name="T0" fmla="*/ 99 w 99"/>
                  <a:gd name="T1" fmla="*/ 4 h 28"/>
                  <a:gd name="T2" fmla="*/ 91 w 99"/>
                  <a:gd name="T3" fmla="*/ 0 h 28"/>
                  <a:gd name="T4" fmla="*/ 0 w 99"/>
                  <a:gd name="T5" fmla="*/ 23 h 28"/>
                  <a:gd name="T6" fmla="*/ 8 w 99"/>
                  <a:gd name="T7" fmla="*/ 28 h 28"/>
                  <a:gd name="T8" fmla="*/ 99 w 99"/>
                  <a:gd name="T9" fmla="*/ 4 h 28"/>
                </a:gdLst>
                <a:ahLst/>
                <a:cxnLst>
                  <a:cxn ang="0">
                    <a:pos x="T0" y="T1"/>
                  </a:cxn>
                  <a:cxn ang="0">
                    <a:pos x="T2" y="T3"/>
                  </a:cxn>
                  <a:cxn ang="0">
                    <a:pos x="T4" y="T5"/>
                  </a:cxn>
                  <a:cxn ang="0">
                    <a:pos x="T6" y="T7"/>
                  </a:cxn>
                  <a:cxn ang="0">
                    <a:pos x="T8" y="T9"/>
                  </a:cxn>
                </a:cxnLst>
                <a:rect l="0" t="0" r="r" b="b"/>
                <a:pathLst>
                  <a:path w="99" h="28">
                    <a:moveTo>
                      <a:pt x="99" y="4"/>
                    </a:moveTo>
                    <a:lnTo>
                      <a:pt x="91" y="0"/>
                    </a:lnTo>
                    <a:lnTo>
                      <a:pt x="0" y="23"/>
                    </a:lnTo>
                    <a:lnTo>
                      <a:pt x="8" y="28"/>
                    </a:lnTo>
                    <a:lnTo>
                      <a:pt x="99" y="4"/>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9" name="Freeform 718"/>
              <p:cNvSpPr/>
              <p:nvPr/>
            </p:nvSpPr>
            <p:spPr bwMode="auto">
              <a:xfrm>
                <a:off x="5037" y="1146"/>
                <a:ext cx="99" cy="28"/>
              </a:xfrm>
              <a:custGeom>
                <a:avLst/>
                <a:gdLst>
                  <a:gd name="T0" fmla="*/ 99 w 99"/>
                  <a:gd name="T1" fmla="*/ 4 h 28"/>
                  <a:gd name="T2" fmla="*/ 91 w 99"/>
                  <a:gd name="T3" fmla="*/ 0 h 28"/>
                  <a:gd name="T4" fmla="*/ 0 w 99"/>
                  <a:gd name="T5" fmla="*/ 23 h 28"/>
                  <a:gd name="T6" fmla="*/ 8 w 99"/>
                  <a:gd name="T7" fmla="*/ 28 h 28"/>
                  <a:gd name="T8" fmla="*/ 99 w 99"/>
                  <a:gd name="T9" fmla="*/ 4 h 28"/>
                </a:gdLst>
                <a:ahLst/>
                <a:cxnLst>
                  <a:cxn ang="0">
                    <a:pos x="T0" y="T1"/>
                  </a:cxn>
                  <a:cxn ang="0">
                    <a:pos x="T2" y="T3"/>
                  </a:cxn>
                  <a:cxn ang="0">
                    <a:pos x="T4" y="T5"/>
                  </a:cxn>
                  <a:cxn ang="0">
                    <a:pos x="T6" y="T7"/>
                  </a:cxn>
                  <a:cxn ang="0">
                    <a:pos x="T8" y="T9"/>
                  </a:cxn>
                </a:cxnLst>
                <a:rect l="0" t="0" r="r" b="b"/>
                <a:pathLst>
                  <a:path w="99" h="28">
                    <a:moveTo>
                      <a:pt x="99" y="4"/>
                    </a:moveTo>
                    <a:lnTo>
                      <a:pt x="91" y="0"/>
                    </a:lnTo>
                    <a:lnTo>
                      <a:pt x="0" y="23"/>
                    </a:lnTo>
                    <a:lnTo>
                      <a:pt x="8" y="28"/>
                    </a:lnTo>
                    <a:lnTo>
                      <a:pt x="99"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0" name="Freeform 719"/>
              <p:cNvSpPr/>
              <p:nvPr/>
            </p:nvSpPr>
            <p:spPr bwMode="auto">
              <a:xfrm>
                <a:off x="5034" y="1166"/>
                <a:ext cx="12" cy="24"/>
              </a:xfrm>
              <a:custGeom>
                <a:avLst/>
                <a:gdLst>
                  <a:gd name="T0" fmla="*/ 12 w 12"/>
                  <a:gd name="T1" fmla="*/ 5 h 24"/>
                  <a:gd name="T2" fmla="*/ 4 w 12"/>
                  <a:gd name="T3" fmla="*/ 0 h 24"/>
                  <a:gd name="T4" fmla="*/ 0 w 12"/>
                  <a:gd name="T5" fmla="*/ 19 h 24"/>
                  <a:gd name="T6" fmla="*/ 7 w 12"/>
                  <a:gd name="T7" fmla="*/ 24 h 24"/>
                  <a:gd name="T8" fmla="*/ 12 w 12"/>
                  <a:gd name="T9" fmla="*/ 5 h 24"/>
                </a:gdLst>
                <a:ahLst/>
                <a:cxnLst>
                  <a:cxn ang="0">
                    <a:pos x="T0" y="T1"/>
                  </a:cxn>
                  <a:cxn ang="0">
                    <a:pos x="T2" y="T3"/>
                  </a:cxn>
                  <a:cxn ang="0">
                    <a:pos x="T4" y="T5"/>
                  </a:cxn>
                  <a:cxn ang="0">
                    <a:pos x="T6" y="T7"/>
                  </a:cxn>
                  <a:cxn ang="0">
                    <a:pos x="T8" y="T9"/>
                  </a:cxn>
                </a:cxnLst>
                <a:rect l="0" t="0" r="r" b="b"/>
                <a:pathLst>
                  <a:path w="12" h="24">
                    <a:moveTo>
                      <a:pt x="12" y="5"/>
                    </a:moveTo>
                    <a:lnTo>
                      <a:pt x="4" y="0"/>
                    </a:lnTo>
                    <a:lnTo>
                      <a:pt x="0" y="19"/>
                    </a:lnTo>
                    <a:lnTo>
                      <a:pt x="7" y="24"/>
                    </a:lnTo>
                    <a:lnTo>
                      <a:pt x="12" y="5"/>
                    </a:lnTo>
                    <a:close/>
                  </a:path>
                </a:pathLst>
              </a:custGeom>
              <a:solidFill>
                <a:srgbClr val="3B72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1" name="Freeform 720"/>
              <p:cNvSpPr/>
              <p:nvPr/>
            </p:nvSpPr>
            <p:spPr bwMode="auto">
              <a:xfrm>
                <a:off x="5034" y="1166"/>
                <a:ext cx="12" cy="24"/>
              </a:xfrm>
              <a:custGeom>
                <a:avLst/>
                <a:gdLst>
                  <a:gd name="T0" fmla="*/ 12 w 12"/>
                  <a:gd name="T1" fmla="*/ 5 h 24"/>
                  <a:gd name="T2" fmla="*/ 4 w 12"/>
                  <a:gd name="T3" fmla="*/ 0 h 24"/>
                  <a:gd name="T4" fmla="*/ 0 w 12"/>
                  <a:gd name="T5" fmla="*/ 19 h 24"/>
                  <a:gd name="T6" fmla="*/ 7 w 12"/>
                  <a:gd name="T7" fmla="*/ 24 h 24"/>
                  <a:gd name="T8" fmla="*/ 12 w 12"/>
                  <a:gd name="T9" fmla="*/ 5 h 24"/>
                </a:gdLst>
                <a:ahLst/>
                <a:cxnLst>
                  <a:cxn ang="0">
                    <a:pos x="T0" y="T1"/>
                  </a:cxn>
                  <a:cxn ang="0">
                    <a:pos x="T2" y="T3"/>
                  </a:cxn>
                  <a:cxn ang="0">
                    <a:pos x="T4" y="T5"/>
                  </a:cxn>
                  <a:cxn ang="0">
                    <a:pos x="T6" y="T7"/>
                  </a:cxn>
                  <a:cxn ang="0">
                    <a:pos x="T8" y="T9"/>
                  </a:cxn>
                </a:cxnLst>
                <a:rect l="0" t="0" r="r" b="b"/>
                <a:pathLst>
                  <a:path w="12" h="24">
                    <a:moveTo>
                      <a:pt x="12" y="5"/>
                    </a:moveTo>
                    <a:lnTo>
                      <a:pt x="4" y="0"/>
                    </a:lnTo>
                    <a:lnTo>
                      <a:pt x="0" y="19"/>
                    </a:lnTo>
                    <a:lnTo>
                      <a:pt x="7" y="24"/>
                    </a:lnTo>
                    <a:lnTo>
                      <a:pt x="12"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2" name="Freeform 721"/>
              <p:cNvSpPr>
                <a:spLocks noEditPoints="1"/>
              </p:cNvSpPr>
              <p:nvPr/>
            </p:nvSpPr>
            <p:spPr bwMode="auto">
              <a:xfrm>
                <a:off x="5041" y="1138"/>
                <a:ext cx="105" cy="134"/>
              </a:xfrm>
              <a:custGeom>
                <a:avLst/>
                <a:gdLst>
                  <a:gd name="T0" fmla="*/ 96 w 105"/>
                  <a:gd name="T1" fmla="*/ 10 h 134"/>
                  <a:gd name="T2" fmla="*/ 98 w 105"/>
                  <a:gd name="T3" fmla="*/ 1 h 134"/>
                  <a:gd name="T4" fmla="*/ 105 w 105"/>
                  <a:gd name="T5" fmla="*/ 0 h 134"/>
                  <a:gd name="T6" fmla="*/ 71 w 105"/>
                  <a:gd name="T7" fmla="*/ 134 h 134"/>
                  <a:gd name="T8" fmla="*/ 0 w 105"/>
                  <a:gd name="T9" fmla="*/ 52 h 134"/>
                  <a:gd name="T10" fmla="*/ 5 w 105"/>
                  <a:gd name="T11" fmla="*/ 33 h 134"/>
                  <a:gd name="T12" fmla="*/ 96 w 105"/>
                  <a:gd name="T13" fmla="*/ 10 h 134"/>
                  <a:gd name="T14" fmla="*/ 68 w 105"/>
                  <a:gd name="T15" fmla="*/ 119 h 134"/>
                  <a:gd name="T16" fmla="*/ 94 w 105"/>
                  <a:gd name="T17" fmla="*/ 19 h 134"/>
                  <a:gd name="T18" fmla="*/ 9 w 105"/>
                  <a:gd name="T19" fmla="*/ 40 h 134"/>
                  <a:gd name="T20" fmla="*/ 8 w 105"/>
                  <a:gd name="T21" fmla="*/ 46 h 134"/>
                  <a:gd name="T22" fmla="*/ 68 w 105"/>
                  <a:gd name="T23" fmla="*/ 11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34">
                    <a:moveTo>
                      <a:pt x="96" y="10"/>
                    </a:moveTo>
                    <a:lnTo>
                      <a:pt x="98" y="1"/>
                    </a:lnTo>
                    <a:lnTo>
                      <a:pt x="105" y="0"/>
                    </a:lnTo>
                    <a:lnTo>
                      <a:pt x="71" y="134"/>
                    </a:lnTo>
                    <a:lnTo>
                      <a:pt x="0" y="52"/>
                    </a:lnTo>
                    <a:lnTo>
                      <a:pt x="5" y="33"/>
                    </a:lnTo>
                    <a:lnTo>
                      <a:pt x="96" y="10"/>
                    </a:lnTo>
                    <a:close/>
                    <a:moveTo>
                      <a:pt x="68" y="119"/>
                    </a:moveTo>
                    <a:lnTo>
                      <a:pt x="94" y="19"/>
                    </a:lnTo>
                    <a:lnTo>
                      <a:pt x="9" y="40"/>
                    </a:lnTo>
                    <a:lnTo>
                      <a:pt x="8" y="46"/>
                    </a:lnTo>
                    <a:lnTo>
                      <a:pt x="68" y="119"/>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3" name="Freeform 722"/>
              <p:cNvSpPr>
                <a:spLocks noEditPoints="1"/>
              </p:cNvSpPr>
              <p:nvPr/>
            </p:nvSpPr>
            <p:spPr bwMode="auto">
              <a:xfrm>
                <a:off x="5041" y="1138"/>
                <a:ext cx="105" cy="134"/>
              </a:xfrm>
              <a:custGeom>
                <a:avLst/>
                <a:gdLst>
                  <a:gd name="T0" fmla="*/ 96 w 105"/>
                  <a:gd name="T1" fmla="*/ 10 h 134"/>
                  <a:gd name="T2" fmla="*/ 98 w 105"/>
                  <a:gd name="T3" fmla="*/ 1 h 134"/>
                  <a:gd name="T4" fmla="*/ 105 w 105"/>
                  <a:gd name="T5" fmla="*/ 0 h 134"/>
                  <a:gd name="T6" fmla="*/ 71 w 105"/>
                  <a:gd name="T7" fmla="*/ 134 h 134"/>
                  <a:gd name="T8" fmla="*/ 0 w 105"/>
                  <a:gd name="T9" fmla="*/ 52 h 134"/>
                  <a:gd name="T10" fmla="*/ 5 w 105"/>
                  <a:gd name="T11" fmla="*/ 33 h 134"/>
                  <a:gd name="T12" fmla="*/ 96 w 105"/>
                  <a:gd name="T13" fmla="*/ 10 h 134"/>
                  <a:gd name="T14" fmla="*/ 68 w 105"/>
                  <a:gd name="T15" fmla="*/ 119 h 134"/>
                  <a:gd name="T16" fmla="*/ 94 w 105"/>
                  <a:gd name="T17" fmla="*/ 19 h 134"/>
                  <a:gd name="T18" fmla="*/ 9 w 105"/>
                  <a:gd name="T19" fmla="*/ 40 h 134"/>
                  <a:gd name="T20" fmla="*/ 8 w 105"/>
                  <a:gd name="T21" fmla="*/ 46 h 134"/>
                  <a:gd name="T22" fmla="*/ 68 w 105"/>
                  <a:gd name="T23" fmla="*/ 11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34">
                    <a:moveTo>
                      <a:pt x="96" y="10"/>
                    </a:moveTo>
                    <a:lnTo>
                      <a:pt x="98" y="1"/>
                    </a:lnTo>
                    <a:lnTo>
                      <a:pt x="105" y="0"/>
                    </a:lnTo>
                    <a:lnTo>
                      <a:pt x="71" y="134"/>
                    </a:lnTo>
                    <a:lnTo>
                      <a:pt x="0" y="52"/>
                    </a:lnTo>
                    <a:lnTo>
                      <a:pt x="5" y="33"/>
                    </a:lnTo>
                    <a:lnTo>
                      <a:pt x="96" y="10"/>
                    </a:lnTo>
                    <a:moveTo>
                      <a:pt x="68" y="119"/>
                    </a:moveTo>
                    <a:lnTo>
                      <a:pt x="94" y="19"/>
                    </a:lnTo>
                    <a:lnTo>
                      <a:pt x="9" y="40"/>
                    </a:lnTo>
                    <a:lnTo>
                      <a:pt x="8" y="46"/>
                    </a:lnTo>
                    <a:lnTo>
                      <a:pt x="68" y="1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4" name="Freeform 723"/>
              <p:cNvSpPr/>
              <p:nvPr/>
            </p:nvSpPr>
            <p:spPr bwMode="auto">
              <a:xfrm>
                <a:off x="5128" y="1135"/>
                <a:ext cx="18" cy="19"/>
              </a:xfrm>
              <a:custGeom>
                <a:avLst/>
                <a:gdLst>
                  <a:gd name="T0" fmla="*/ 3 w 18"/>
                  <a:gd name="T1" fmla="*/ 0 h 19"/>
                  <a:gd name="T2" fmla="*/ 0 w 18"/>
                  <a:gd name="T3" fmla="*/ 11 h 19"/>
                  <a:gd name="T4" fmla="*/ 1 w 18"/>
                  <a:gd name="T5" fmla="*/ 15 h 19"/>
                  <a:gd name="T6" fmla="*/ 12 w 18"/>
                  <a:gd name="T7" fmla="*/ 18 h 19"/>
                  <a:gd name="T8" fmla="*/ 15 w 18"/>
                  <a:gd name="T9" fmla="*/ 15 h 19"/>
                  <a:gd name="T10" fmla="*/ 18 w 18"/>
                  <a:gd name="T11" fmla="*/ 4 h 19"/>
                  <a:gd name="T12" fmla="*/ 15 w 18"/>
                  <a:gd name="T13" fmla="*/ 6 h 19"/>
                  <a:gd name="T14" fmla="*/ 4 w 18"/>
                  <a:gd name="T15" fmla="*/ 4 h 19"/>
                  <a:gd name="T16" fmla="*/ 3 w 18"/>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9">
                    <a:moveTo>
                      <a:pt x="3" y="0"/>
                    </a:moveTo>
                    <a:cubicBezTo>
                      <a:pt x="0" y="11"/>
                      <a:pt x="0" y="11"/>
                      <a:pt x="0" y="11"/>
                    </a:cubicBezTo>
                    <a:cubicBezTo>
                      <a:pt x="0" y="12"/>
                      <a:pt x="0" y="14"/>
                      <a:pt x="1" y="15"/>
                    </a:cubicBezTo>
                    <a:cubicBezTo>
                      <a:pt x="4" y="17"/>
                      <a:pt x="8" y="19"/>
                      <a:pt x="12" y="18"/>
                    </a:cubicBezTo>
                    <a:cubicBezTo>
                      <a:pt x="13" y="17"/>
                      <a:pt x="14" y="16"/>
                      <a:pt x="15" y="15"/>
                    </a:cubicBezTo>
                    <a:cubicBezTo>
                      <a:pt x="18" y="4"/>
                      <a:pt x="18" y="4"/>
                      <a:pt x="18" y="4"/>
                    </a:cubicBezTo>
                    <a:cubicBezTo>
                      <a:pt x="17" y="5"/>
                      <a:pt x="16" y="6"/>
                      <a:pt x="15" y="6"/>
                    </a:cubicBezTo>
                    <a:cubicBezTo>
                      <a:pt x="11" y="7"/>
                      <a:pt x="7" y="6"/>
                      <a:pt x="4" y="4"/>
                    </a:cubicBezTo>
                    <a:cubicBezTo>
                      <a:pt x="3" y="2"/>
                      <a:pt x="2" y="1"/>
                      <a:pt x="3" y="0"/>
                    </a:cubicBezTo>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5" name="Freeform 724"/>
              <p:cNvSpPr/>
              <p:nvPr/>
            </p:nvSpPr>
            <p:spPr bwMode="auto">
              <a:xfrm>
                <a:off x="5130" y="1132"/>
                <a:ext cx="17" cy="10"/>
              </a:xfrm>
              <a:custGeom>
                <a:avLst/>
                <a:gdLst>
                  <a:gd name="T0" fmla="*/ 4 w 17"/>
                  <a:gd name="T1" fmla="*/ 0 h 10"/>
                  <a:gd name="T2" fmla="*/ 2 w 17"/>
                  <a:gd name="T3" fmla="*/ 7 h 10"/>
                  <a:gd name="T4" fmla="*/ 13 w 17"/>
                  <a:gd name="T5" fmla="*/ 9 h 10"/>
                  <a:gd name="T6" fmla="*/ 14 w 17"/>
                  <a:gd name="T7" fmla="*/ 3 h 10"/>
                  <a:gd name="T8" fmla="*/ 4 w 17"/>
                  <a:gd name="T9" fmla="*/ 0 h 10"/>
                </a:gdLst>
                <a:ahLst/>
                <a:cxnLst>
                  <a:cxn ang="0">
                    <a:pos x="T0" y="T1"/>
                  </a:cxn>
                  <a:cxn ang="0">
                    <a:pos x="T2" y="T3"/>
                  </a:cxn>
                  <a:cxn ang="0">
                    <a:pos x="T4" y="T5"/>
                  </a:cxn>
                  <a:cxn ang="0">
                    <a:pos x="T6" y="T7"/>
                  </a:cxn>
                  <a:cxn ang="0">
                    <a:pos x="T8" y="T9"/>
                  </a:cxn>
                </a:cxnLst>
                <a:rect l="0" t="0" r="r" b="b"/>
                <a:pathLst>
                  <a:path w="17" h="10">
                    <a:moveTo>
                      <a:pt x="4" y="0"/>
                    </a:moveTo>
                    <a:cubicBezTo>
                      <a:pt x="0" y="1"/>
                      <a:pt x="0" y="4"/>
                      <a:pt x="2" y="7"/>
                    </a:cubicBezTo>
                    <a:cubicBezTo>
                      <a:pt x="5" y="9"/>
                      <a:pt x="9" y="10"/>
                      <a:pt x="13" y="9"/>
                    </a:cubicBezTo>
                    <a:cubicBezTo>
                      <a:pt x="16" y="8"/>
                      <a:pt x="17" y="6"/>
                      <a:pt x="14" y="3"/>
                    </a:cubicBezTo>
                    <a:cubicBezTo>
                      <a:pt x="12" y="1"/>
                      <a:pt x="7" y="0"/>
                      <a:pt x="4" y="0"/>
                    </a:cubicBezTo>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6" name="Freeform 725"/>
              <p:cNvSpPr/>
              <p:nvPr/>
            </p:nvSpPr>
            <p:spPr bwMode="auto">
              <a:xfrm>
                <a:off x="5135" y="1128"/>
                <a:ext cx="8" cy="11"/>
              </a:xfrm>
              <a:custGeom>
                <a:avLst/>
                <a:gdLst>
                  <a:gd name="T0" fmla="*/ 2 w 8"/>
                  <a:gd name="T1" fmla="*/ 0 h 11"/>
                  <a:gd name="T2" fmla="*/ 0 w 8"/>
                  <a:gd name="T3" fmla="*/ 7 h 11"/>
                  <a:gd name="T4" fmla="*/ 0 w 8"/>
                  <a:gd name="T5" fmla="*/ 9 h 11"/>
                  <a:gd name="T6" fmla="*/ 5 w 8"/>
                  <a:gd name="T7" fmla="*/ 10 h 11"/>
                  <a:gd name="T8" fmla="*/ 6 w 8"/>
                  <a:gd name="T9" fmla="*/ 9 h 11"/>
                  <a:gd name="T10" fmla="*/ 8 w 8"/>
                  <a:gd name="T11" fmla="*/ 1 h 11"/>
                  <a:gd name="T12" fmla="*/ 7 w 8"/>
                  <a:gd name="T13" fmla="*/ 2 h 11"/>
                  <a:gd name="T14" fmla="*/ 2 w 8"/>
                  <a:gd name="T15" fmla="*/ 1 h 11"/>
                  <a:gd name="T16" fmla="*/ 2 w 8"/>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1">
                    <a:moveTo>
                      <a:pt x="2" y="0"/>
                    </a:moveTo>
                    <a:cubicBezTo>
                      <a:pt x="0" y="7"/>
                      <a:pt x="0" y="7"/>
                      <a:pt x="0" y="7"/>
                    </a:cubicBezTo>
                    <a:cubicBezTo>
                      <a:pt x="0" y="8"/>
                      <a:pt x="0" y="9"/>
                      <a:pt x="0" y="9"/>
                    </a:cubicBezTo>
                    <a:cubicBezTo>
                      <a:pt x="1" y="10"/>
                      <a:pt x="4" y="11"/>
                      <a:pt x="5" y="10"/>
                    </a:cubicBezTo>
                    <a:cubicBezTo>
                      <a:pt x="6" y="10"/>
                      <a:pt x="6" y="10"/>
                      <a:pt x="6" y="9"/>
                    </a:cubicBezTo>
                    <a:cubicBezTo>
                      <a:pt x="8" y="1"/>
                      <a:pt x="8" y="1"/>
                      <a:pt x="8" y="1"/>
                    </a:cubicBezTo>
                    <a:cubicBezTo>
                      <a:pt x="8" y="2"/>
                      <a:pt x="8" y="2"/>
                      <a:pt x="7" y="2"/>
                    </a:cubicBezTo>
                    <a:cubicBezTo>
                      <a:pt x="6" y="3"/>
                      <a:pt x="3" y="2"/>
                      <a:pt x="2" y="1"/>
                    </a:cubicBezTo>
                    <a:cubicBezTo>
                      <a:pt x="2" y="1"/>
                      <a:pt x="2" y="0"/>
                      <a:pt x="2" y="0"/>
                    </a:cubicBezTo>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7" name="Freeform 726"/>
              <p:cNvSpPr/>
              <p:nvPr/>
            </p:nvSpPr>
            <p:spPr bwMode="auto">
              <a:xfrm>
                <a:off x="5136" y="1126"/>
                <a:ext cx="8" cy="5"/>
              </a:xfrm>
              <a:custGeom>
                <a:avLst/>
                <a:gdLst>
                  <a:gd name="T0" fmla="*/ 2 w 8"/>
                  <a:gd name="T1" fmla="*/ 0 h 5"/>
                  <a:gd name="T2" fmla="*/ 1 w 8"/>
                  <a:gd name="T3" fmla="*/ 3 h 5"/>
                  <a:gd name="T4" fmla="*/ 6 w 8"/>
                  <a:gd name="T5" fmla="*/ 4 h 5"/>
                  <a:gd name="T6" fmla="*/ 7 w 8"/>
                  <a:gd name="T7" fmla="*/ 2 h 5"/>
                  <a:gd name="T8" fmla="*/ 2 w 8"/>
                  <a:gd name="T9" fmla="*/ 0 h 5"/>
                </a:gdLst>
                <a:ahLst/>
                <a:cxnLst>
                  <a:cxn ang="0">
                    <a:pos x="T0" y="T1"/>
                  </a:cxn>
                  <a:cxn ang="0">
                    <a:pos x="T2" y="T3"/>
                  </a:cxn>
                  <a:cxn ang="0">
                    <a:pos x="T4" y="T5"/>
                  </a:cxn>
                  <a:cxn ang="0">
                    <a:pos x="T6" y="T7"/>
                  </a:cxn>
                  <a:cxn ang="0">
                    <a:pos x="T8" y="T9"/>
                  </a:cxn>
                </a:cxnLst>
                <a:rect l="0" t="0" r="r" b="b"/>
                <a:pathLst>
                  <a:path w="8" h="5">
                    <a:moveTo>
                      <a:pt x="2" y="0"/>
                    </a:moveTo>
                    <a:cubicBezTo>
                      <a:pt x="1" y="1"/>
                      <a:pt x="0" y="2"/>
                      <a:pt x="1" y="3"/>
                    </a:cubicBezTo>
                    <a:cubicBezTo>
                      <a:pt x="2" y="4"/>
                      <a:pt x="5" y="5"/>
                      <a:pt x="6" y="4"/>
                    </a:cubicBezTo>
                    <a:cubicBezTo>
                      <a:pt x="8" y="4"/>
                      <a:pt x="8" y="3"/>
                      <a:pt x="7" y="2"/>
                    </a:cubicBezTo>
                    <a:cubicBezTo>
                      <a:pt x="6" y="1"/>
                      <a:pt x="4" y="0"/>
                      <a:pt x="2" y="0"/>
                    </a:cubicBezTo>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8" name="Freeform 727"/>
              <p:cNvSpPr/>
              <p:nvPr/>
            </p:nvSpPr>
            <p:spPr bwMode="auto">
              <a:xfrm>
                <a:off x="5015" y="1293"/>
                <a:ext cx="6" cy="3"/>
              </a:xfrm>
              <a:custGeom>
                <a:avLst/>
                <a:gdLst>
                  <a:gd name="T0" fmla="*/ 6 w 6"/>
                  <a:gd name="T1" fmla="*/ 3 h 3"/>
                  <a:gd name="T2" fmla="*/ 2 w 6"/>
                  <a:gd name="T3" fmla="*/ 0 h 3"/>
                  <a:gd name="T4" fmla="*/ 0 w 6"/>
                  <a:gd name="T5" fmla="*/ 0 h 3"/>
                  <a:gd name="T6" fmla="*/ 4 w 6"/>
                  <a:gd name="T7" fmla="*/ 3 h 3"/>
                  <a:gd name="T8" fmla="*/ 6 w 6"/>
                  <a:gd name="T9" fmla="*/ 3 h 3"/>
                </a:gdLst>
                <a:ahLst/>
                <a:cxnLst>
                  <a:cxn ang="0">
                    <a:pos x="T0" y="T1"/>
                  </a:cxn>
                  <a:cxn ang="0">
                    <a:pos x="T2" y="T3"/>
                  </a:cxn>
                  <a:cxn ang="0">
                    <a:pos x="T4" y="T5"/>
                  </a:cxn>
                  <a:cxn ang="0">
                    <a:pos x="T6" y="T7"/>
                  </a:cxn>
                  <a:cxn ang="0">
                    <a:pos x="T8" y="T9"/>
                  </a:cxn>
                </a:cxnLst>
                <a:rect l="0" t="0" r="r" b="b"/>
                <a:pathLst>
                  <a:path w="6" h="3">
                    <a:moveTo>
                      <a:pt x="6" y="3"/>
                    </a:moveTo>
                    <a:cubicBezTo>
                      <a:pt x="2" y="0"/>
                      <a:pt x="2" y="0"/>
                      <a:pt x="2" y="0"/>
                    </a:cubicBezTo>
                    <a:cubicBezTo>
                      <a:pt x="2" y="0"/>
                      <a:pt x="1" y="0"/>
                      <a:pt x="0" y="0"/>
                    </a:cubicBezTo>
                    <a:cubicBezTo>
                      <a:pt x="4" y="3"/>
                      <a:pt x="4" y="3"/>
                      <a:pt x="4" y="3"/>
                    </a:cubicBezTo>
                    <a:cubicBezTo>
                      <a:pt x="5" y="2"/>
                      <a:pt x="5" y="2"/>
                      <a:pt x="6"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9" name="Freeform 728"/>
              <p:cNvSpPr/>
              <p:nvPr/>
            </p:nvSpPr>
            <p:spPr bwMode="auto">
              <a:xfrm>
                <a:off x="5014" y="1293"/>
                <a:ext cx="5" cy="4"/>
              </a:xfrm>
              <a:custGeom>
                <a:avLst/>
                <a:gdLst>
                  <a:gd name="T0" fmla="*/ 5 w 5"/>
                  <a:gd name="T1" fmla="*/ 3 h 4"/>
                  <a:gd name="T2" fmla="*/ 1 w 5"/>
                  <a:gd name="T3" fmla="*/ 0 h 4"/>
                  <a:gd name="T4" fmla="*/ 0 w 5"/>
                  <a:gd name="T5" fmla="*/ 1 h 4"/>
                  <a:gd name="T6" fmla="*/ 3 w 5"/>
                  <a:gd name="T7" fmla="*/ 4 h 4"/>
                  <a:gd name="T8" fmla="*/ 5 w 5"/>
                  <a:gd name="T9" fmla="*/ 3 h 4"/>
                </a:gdLst>
                <a:ahLst/>
                <a:cxnLst>
                  <a:cxn ang="0">
                    <a:pos x="T0" y="T1"/>
                  </a:cxn>
                  <a:cxn ang="0">
                    <a:pos x="T2" y="T3"/>
                  </a:cxn>
                  <a:cxn ang="0">
                    <a:pos x="T4" y="T5"/>
                  </a:cxn>
                  <a:cxn ang="0">
                    <a:pos x="T6" y="T7"/>
                  </a:cxn>
                  <a:cxn ang="0">
                    <a:pos x="T8" y="T9"/>
                  </a:cxn>
                </a:cxnLst>
                <a:rect l="0" t="0" r="r" b="b"/>
                <a:pathLst>
                  <a:path w="5" h="4">
                    <a:moveTo>
                      <a:pt x="5" y="3"/>
                    </a:moveTo>
                    <a:cubicBezTo>
                      <a:pt x="1" y="0"/>
                      <a:pt x="1" y="0"/>
                      <a:pt x="1" y="0"/>
                    </a:cubicBezTo>
                    <a:cubicBezTo>
                      <a:pt x="1" y="1"/>
                      <a:pt x="0" y="1"/>
                      <a:pt x="0" y="1"/>
                    </a:cubicBezTo>
                    <a:cubicBezTo>
                      <a:pt x="3" y="4"/>
                      <a:pt x="3" y="4"/>
                      <a:pt x="3" y="4"/>
                    </a:cubicBezTo>
                    <a:cubicBezTo>
                      <a:pt x="4" y="3"/>
                      <a:pt x="4" y="3"/>
                      <a:pt x="5"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0" name="Freeform 729"/>
              <p:cNvSpPr/>
              <p:nvPr/>
            </p:nvSpPr>
            <p:spPr bwMode="auto">
              <a:xfrm>
                <a:off x="5013" y="1294"/>
                <a:ext cx="4" cy="5"/>
              </a:xfrm>
              <a:custGeom>
                <a:avLst/>
                <a:gdLst>
                  <a:gd name="T0" fmla="*/ 4 w 4"/>
                  <a:gd name="T1" fmla="*/ 3 h 5"/>
                  <a:gd name="T2" fmla="*/ 1 w 4"/>
                  <a:gd name="T3" fmla="*/ 0 h 5"/>
                  <a:gd name="T4" fmla="*/ 0 w 4"/>
                  <a:gd name="T5" fmla="*/ 2 h 5"/>
                  <a:gd name="T6" fmla="*/ 3 w 4"/>
                  <a:gd name="T7" fmla="*/ 5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1" y="0"/>
                      <a:pt x="1" y="0"/>
                      <a:pt x="1" y="0"/>
                    </a:cubicBezTo>
                    <a:cubicBezTo>
                      <a:pt x="0" y="1"/>
                      <a:pt x="0" y="2"/>
                      <a:pt x="0" y="2"/>
                    </a:cubicBezTo>
                    <a:cubicBezTo>
                      <a:pt x="3" y="5"/>
                      <a:pt x="3" y="5"/>
                      <a:pt x="3" y="5"/>
                    </a:cubicBezTo>
                    <a:cubicBezTo>
                      <a:pt x="4" y="4"/>
                      <a:pt x="4" y="3"/>
                      <a:pt x="4"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1" name="Freeform 730"/>
              <p:cNvSpPr/>
              <p:nvPr/>
            </p:nvSpPr>
            <p:spPr bwMode="auto">
              <a:xfrm>
                <a:off x="5012" y="1296"/>
                <a:ext cx="5" cy="7"/>
              </a:xfrm>
              <a:custGeom>
                <a:avLst/>
                <a:gdLst>
                  <a:gd name="T0" fmla="*/ 4 w 5"/>
                  <a:gd name="T1" fmla="*/ 3 h 7"/>
                  <a:gd name="T2" fmla="*/ 1 w 5"/>
                  <a:gd name="T3" fmla="*/ 0 h 7"/>
                  <a:gd name="T4" fmla="*/ 0 w 5"/>
                  <a:gd name="T5" fmla="*/ 2 h 7"/>
                  <a:gd name="T6" fmla="*/ 1 w 5"/>
                  <a:gd name="T7" fmla="*/ 4 h 7"/>
                  <a:gd name="T8" fmla="*/ 5 w 5"/>
                  <a:gd name="T9" fmla="*/ 7 h 7"/>
                  <a:gd name="T10" fmla="*/ 4 w 5"/>
                  <a:gd name="T11" fmla="*/ 5 h 7"/>
                  <a:gd name="T12" fmla="*/ 4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3"/>
                    </a:moveTo>
                    <a:cubicBezTo>
                      <a:pt x="1" y="0"/>
                      <a:pt x="1" y="0"/>
                      <a:pt x="1" y="0"/>
                    </a:cubicBezTo>
                    <a:cubicBezTo>
                      <a:pt x="0" y="1"/>
                      <a:pt x="0" y="2"/>
                      <a:pt x="0" y="2"/>
                    </a:cubicBezTo>
                    <a:cubicBezTo>
                      <a:pt x="0" y="3"/>
                      <a:pt x="1" y="4"/>
                      <a:pt x="1" y="4"/>
                    </a:cubicBezTo>
                    <a:cubicBezTo>
                      <a:pt x="5" y="7"/>
                      <a:pt x="5" y="7"/>
                      <a:pt x="5" y="7"/>
                    </a:cubicBezTo>
                    <a:cubicBezTo>
                      <a:pt x="4" y="6"/>
                      <a:pt x="4" y="6"/>
                      <a:pt x="4" y="5"/>
                    </a:cubicBezTo>
                    <a:cubicBezTo>
                      <a:pt x="4" y="4"/>
                      <a:pt x="4" y="3"/>
                      <a:pt x="4"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2" name="Freeform 731"/>
              <p:cNvSpPr/>
              <p:nvPr/>
            </p:nvSpPr>
            <p:spPr bwMode="auto">
              <a:xfrm>
                <a:off x="5016" y="1295"/>
                <a:ext cx="6" cy="8"/>
              </a:xfrm>
              <a:custGeom>
                <a:avLst/>
                <a:gdLst>
                  <a:gd name="T0" fmla="*/ 3 w 6"/>
                  <a:gd name="T1" fmla="*/ 1 h 8"/>
                  <a:gd name="T2" fmla="*/ 0 w 6"/>
                  <a:gd name="T3" fmla="*/ 6 h 8"/>
                  <a:gd name="T4" fmla="*/ 3 w 6"/>
                  <a:gd name="T5" fmla="*/ 7 h 8"/>
                  <a:gd name="T6" fmla="*/ 6 w 6"/>
                  <a:gd name="T7" fmla="*/ 2 h 8"/>
                  <a:gd name="T8" fmla="*/ 3 w 6"/>
                  <a:gd name="T9" fmla="*/ 1 h 8"/>
                </a:gdLst>
                <a:ahLst/>
                <a:cxnLst>
                  <a:cxn ang="0">
                    <a:pos x="T0" y="T1"/>
                  </a:cxn>
                  <a:cxn ang="0">
                    <a:pos x="T2" y="T3"/>
                  </a:cxn>
                  <a:cxn ang="0">
                    <a:pos x="T4" y="T5"/>
                  </a:cxn>
                  <a:cxn ang="0">
                    <a:pos x="T6" y="T7"/>
                  </a:cxn>
                  <a:cxn ang="0">
                    <a:pos x="T8" y="T9"/>
                  </a:cxn>
                </a:cxnLst>
                <a:rect l="0" t="0" r="r" b="b"/>
                <a:pathLst>
                  <a:path w="6" h="8">
                    <a:moveTo>
                      <a:pt x="3" y="1"/>
                    </a:moveTo>
                    <a:cubicBezTo>
                      <a:pt x="1" y="2"/>
                      <a:pt x="0" y="4"/>
                      <a:pt x="0" y="6"/>
                    </a:cubicBezTo>
                    <a:cubicBezTo>
                      <a:pt x="0" y="8"/>
                      <a:pt x="1" y="8"/>
                      <a:pt x="3" y="7"/>
                    </a:cubicBezTo>
                    <a:cubicBezTo>
                      <a:pt x="4" y="6"/>
                      <a:pt x="6" y="4"/>
                      <a:pt x="6" y="2"/>
                    </a:cubicBezTo>
                    <a:cubicBezTo>
                      <a:pt x="6" y="1"/>
                      <a:pt x="4" y="0"/>
                      <a:pt x="3" y="1"/>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3" name="Freeform 732"/>
              <p:cNvSpPr/>
              <p:nvPr/>
            </p:nvSpPr>
            <p:spPr bwMode="auto">
              <a:xfrm>
                <a:off x="5206" y="1197"/>
                <a:ext cx="5" cy="3"/>
              </a:xfrm>
              <a:custGeom>
                <a:avLst/>
                <a:gdLst>
                  <a:gd name="T0" fmla="*/ 5 w 5"/>
                  <a:gd name="T1" fmla="*/ 3 h 3"/>
                  <a:gd name="T2" fmla="*/ 2 w 5"/>
                  <a:gd name="T3" fmla="*/ 0 h 3"/>
                  <a:gd name="T4" fmla="*/ 0 w 5"/>
                  <a:gd name="T5" fmla="*/ 0 h 3"/>
                  <a:gd name="T6" fmla="*/ 3 w 5"/>
                  <a:gd name="T7" fmla="*/ 3 h 3"/>
                  <a:gd name="T8" fmla="*/ 5 w 5"/>
                  <a:gd name="T9" fmla="*/ 3 h 3"/>
                </a:gdLst>
                <a:ahLst/>
                <a:cxnLst>
                  <a:cxn ang="0">
                    <a:pos x="T0" y="T1"/>
                  </a:cxn>
                  <a:cxn ang="0">
                    <a:pos x="T2" y="T3"/>
                  </a:cxn>
                  <a:cxn ang="0">
                    <a:pos x="T4" y="T5"/>
                  </a:cxn>
                  <a:cxn ang="0">
                    <a:pos x="T6" y="T7"/>
                  </a:cxn>
                  <a:cxn ang="0">
                    <a:pos x="T8" y="T9"/>
                  </a:cxn>
                </a:cxnLst>
                <a:rect l="0" t="0" r="r" b="b"/>
                <a:pathLst>
                  <a:path w="5" h="3">
                    <a:moveTo>
                      <a:pt x="5" y="3"/>
                    </a:moveTo>
                    <a:cubicBezTo>
                      <a:pt x="2" y="0"/>
                      <a:pt x="2" y="0"/>
                      <a:pt x="2" y="0"/>
                    </a:cubicBezTo>
                    <a:cubicBezTo>
                      <a:pt x="1" y="0"/>
                      <a:pt x="0" y="0"/>
                      <a:pt x="0" y="0"/>
                    </a:cubicBezTo>
                    <a:cubicBezTo>
                      <a:pt x="3" y="3"/>
                      <a:pt x="3" y="3"/>
                      <a:pt x="3" y="3"/>
                    </a:cubicBezTo>
                    <a:cubicBezTo>
                      <a:pt x="4" y="2"/>
                      <a:pt x="5" y="2"/>
                      <a:pt x="5" y="3"/>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4" name="Freeform 733"/>
              <p:cNvSpPr/>
              <p:nvPr/>
            </p:nvSpPr>
            <p:spPr bwMode="auto">
              <a:xfrm>
                <a:off x="5204" y="1197"/>
                <a:ext cx="5" cy="4"/>
              </a:xfrm>
              <a:custGeom>
                <a:avLst/>
                <a:gdLst>
                  <a:gd name="T0" fmla="*/ 5 w 5"/>
                  <a:gd name="T1" fmla="*/ 3 h 4"/>
                  <a:gd name="T2" fmla="*/ 2 w 5"/>
                  <a:gd name="T3" fmla="*/ 0 h 4"/>
                  <a:gd name="T4" fmla="*/ 0 w 5"/>
                  <a:gd name="T5" fmla="*/ 2 h 4"/>
                  <a:gd name="T6" fmla="*/ 4 w 5"/>
                  <a:gd name="T7" fmla="*/ 4 h 4"/>
                  <a:gd name="T8" fmla="*/ 5 w 5"/>
                  <a:gd name="T9" fmla="*/ 3 h 4"/>
                </a:gdLst>
                <a:ahLst/>
                <a:cxnLst>
                  <a:cxn ang="0">
                    <a:pos x="T0" y="T1"/>
                  </a:cxn>
                  <a:cxn ang="0">
                    <a:pos x="T2" y="T3"/>
                  </a:cxn>
                  <a:cxn ang="0">
                    <a:pos x="T4" y="T5"/>
                  </a:cxn>
                  <a:cxn ang="0">
                    <a:pos x="T6" y="T7"/>
                  </a:cxn>
                  <a:cxn ang="0">
                    <a:pos x="T8" y="T9"/>
                  </a:cxn>
                </a:cxnLst>
                <a:rect l="0" t="0" r="r" b="b"/>
                <a:pathLst>
                  <a:path w="5" h="4">
                    <a:moveTo>
                      <a:pt x="5" y="3"/>
                    </a:moveTo>
                    <a:cubicBezTo>
                      <a:pt x="2" y="0"/>
                      <a:pt x="2" y="0"/>
                      <a:pt x="2" y="0"/>
                    </a:cubicBezTo>
                    <a:cubicBezTo>
                      <a:pt x="1" y="1"/>
                      <a:pt x="1" y="1"/>
                      <a:pt x="0" y="2"/>
                    </a:cubicBezTo>
                    <a:cubicBezTo>
                      <a:pt x="4" y="4"/>
                      <a:pt x="4" y="4"/>
                      <a:pt x="4" y="4"/>
                    </a:cubicBezTo>
                    <a:cubicBezTo>
                      <a:pt x="4" y="3"/>
                      <a:pt x="5" y="3"/>
                      <a:pt x="5" y="3"/>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5" name="Freeform 734"/>
              <p:cNvSpPr/>
              <p:nvPr/>
            </p:nvSpPr>
            <p:spPr bwMode="auto">
              <a:xfrm>
                <a:off x="5203" y="1199"/>
                <a:ext cx="5" cy="4"/>
              </a:xfrm>
              <a:custGeom>
                <a:avLst/>
                <a:gdLst>
                  <a:gd name="T0" fmla="*/ 5 w 5"/>
                  <a:gd name="T1" fmla="*/ 2 h 4"/>
                  <a:gd name="T2" fmla="*/ 1 w 5"/>
                  <a:gd name="T3" fmla="*/ 0 h 4"/>
                  <a:gd name="T4" fmla="*/ 0 w 5"/>
                  <a:gd name="T5" fmla="*/ 1 h 4"/>
                  <a:gd name="T6" fmla="*/ 4 w 5"/>
                  <a:gd name="T7" fmla="*/ 4 h 4"/>
                  <a:gd name="T8" fmla="*/ 5 w 5"/>
                  <a:gd name="T9" fmla="*/ 2 h 4"/>
                </a:gdLst>
                <a:ahLst/>
                <a:cxnLst>
                  <a:cxn ang="0">
                    <a:pos x="T0" y="T1"/>
                  </a:cxn>
                  <a:cxn ang="0">
                    <a:pos x="T2" y="T3"/>
                  </a:cxn>
                  <a:cxn ang="0">
                    <a:pos x="T4" y="T5"/>
                  </a:cxn>
                  <a:cxn ang="0">
                    <a:pos x="T6" y="T7"/>
                  </a:cxn>
                  <a:cxn ang="0">
                    <a:pos x="T8" y="T9"/>
                  </a:cxn>
                </a:cxnLst>
                <a:rect l="0" t="0" r="r" b="b"/>
                <a:pathLst>
                  <a:path w="5" h="4">
                    <a:moveTo>
                      <a:pt x="5" y="2"/>
                    </a:moveTo>
                    <a:cubicBezTo>
                      <a:pt x="1" y="0"/>
                      <a:pt x="1" y="0"/>
                      <a:pt x="1" y="0"/>
                    </a:cubicBezTo>
                    <a:cubicBezTo>
                      <a:pt x="1" y="0"/>
                      <a:pt x="0" y="1"/>
                      <a:pt x="0" y="1"/>
                    </a:cubicBezTo>
                    <a:cubicBezTo>
                      <a:pt x="4" y="4"/>
                      <a:pt x="4" y="4"/>
                      <a:pt x="4" y="4"/>
                    </a:cubicBezTo>
                    <a:cubicBezTo>
                      <a:pt x="4" y="3"/>
                      <a:pt x="4" y="2"/>
                      <a:pt x="5" y="2"/>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6" name="Freeform 735"/>
              <p:cNvSpPr/>
              <p:nvPr/>
            </p:nvSpPr>
            <p:spPr bwMode="auto">
              <a:xfrm>
                <a:off x="5203" y="1200"/>
                <a:ext cx="4" cy="7"/>
              </a:xfrm>
              <a:custGeom>
                <a:avLst/>
                <a:gdLst>
                  <a:gd name="T0" fmla="*/ 4 w 4"/>
                  <a:gd name="T1" fmla="*/ 3 h 7"/>
                  <a:gd name="T2" fmla="*/ 0 w 4"/>
                  <a:gd name="T3" fmla="*/ 0 h 7"/>
                  <a:gd name="T4" fmla="*/ 0 w 4"/>
                  <a:gd name="T5" fmla="*/ 3 h 7"/>
                  <a:gd name="T6" fmla="*/ 0 w 4"/>
                  <a:gd name="T7" fmla="*/ 4 h 7"/>
                  <a:gd name="T8" fmla="*/ 4 w 4"/>
                  <a:gd name="T9" fmla="*/ 7 h 7"/>
                  <a:gd name="T10" fmla="*/ 3 w 4"/>
                  <a:gd name="T11" fmla="*/ 5 h 7"/>
                  <a:gd name="T12" fmla="*/ 4 w 4"/>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4" y="3"/>
                    </a:moveTo>
                    <a:cubicBezTo>
                      <a:pt x="0" y="0"/>
                      <a:pt x="0" y="0"/>
                      <a:pt x="0" y="0"/>
                    </a:cubicBezTo>
                    <a:cubicBezTo>
                      <a:pt x="0" y="1"/>
                      <a:pt x="0" y="2"/>
                      <a:pt x="0" y="3"/>
                    </a:cubicBezTo>
                    <a:cubicBezTo>
                      <a:pt x="0" y="3"/>
                      <a:pt x="0" y="4"/>
                      <a:pt x="0" y="4"/>
                    </a:cubicBezTo>
                    <a:cubicBezTo>
                      <a:pt x="4" y="7"/>
                      <a:pt x="4" y="7"/>
                      <a:pt x="4" y="7"/>
                    </a:cubicBezTo>
                    <a:cubicBezTo>
                      <a:pt x="4" y="6"/>
                      <a:pt x="3" y="6"/>
                      <a:pt x="3" y="5"/>
                    </a:cubicBezTo>
                    <a:cubicBezTo>
                      <a:pt x="3" y="4"/>
                      <a:pt x="3" y="3"/>
                      <a:pt x="4" y="3"/>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7" name="Freeform 736"/>
              <p:cNvSpPr/>
              <p:nvPr/>
            </p:nvSpPr>
            <p:spPr bwMode="auto">
              <a:xfrm>
                <a:off x="5206" y="1199"/>
                <a:ext cx="6" cy="8"/>
              </a:xfrm>
              <a:custGeom>
                <a:avLst/>
                <a:gdLst>
                  <a:gd name="T0" fmla="*/ 3 w 6"/>
                  <a:gd name="T1" fmla="*/ 1 h 8"/>
                  <a:gd name="T2" fmla="*/ 0 w 6"/>
                  <a:gd name="T3" fmla="*/ 6 h 8"/>
                  <a:gd name="T4" fmla="*/ 3 w 6"/>
                  <a:gd name="T5" fmla="*/ 8 h 8"/>
                  <a:gd name="T6" fmla="*/ 6 w 6"/>
                  <a:gd name="T7" fmla="*/ 2 h 8"/>
                  <a:gd name="T8" fmla="*/ 3 w 6"/>
                  <a:gd name="T9" fmla="*/ 1 h 8"/>
                </a:gdLst>
                <a:ahLst/>
                <a:cxnLst>
                  <a:cxn ang="0">
                    <a:pos x="T0" y="T1"/>
                  </a:cxn>
                  <a:cxn ang="0">
                    <a:pos x="T2" y="T3"/>
                  </a:cxn>
                  <a:cxn ang="0">
                    <a:pos x="T4" y="T5"/>
                  </a:cxn>
                  <a:cxn ang="0">
                    <a:pos x="T6" y="T7"/>
                  </a:cxn>
                  <a:cxn ang="0">
                    <a:pos x="T8" y="T9"/>
                  </a:cxn>
                </a:cxnLst>
                <a:rect l="0" t="0" r="r" b="b"/>
                <a:pathLst>
                  <a:path w="6" h="8">
                    <a:moveTo>
                      <a:pt x="3" y="1"/>
                    </a:moveTo>
                    <a:cubicBezTo>
                      <a:pt x="2" y="2"/>
                      <a:pt x="0" y="4"/>
                      <a:pt x="0" y="6"/>
                    </a:cubicBezTo>
                    <a:cubicBezTo>
                      <a:pt x="0" y="8"/>
                      <a:pt x="2" y="8"/>
                      <a:pt x="3" y="8"/>
                    </a:cubicBezTo>
                    <a:cubicBezTo>
                      <a:pt x="5" y="7"/>
                      <a:pt x="6" y="4"/>
                      <a:pt x="6" y="2"/>
                    </a:cubicBezTo>
                    <a:cubicBezTo>
                      <a:pt x="6" y="1"/>
                      <a:pt x="5" y="0"/>
                      <a:pt x="3" y="1"/>
                    </a:cubicBezTo>
                    <a:close/>
                  </a:path>
                </a:pathLst>
              </a:custGeom>
              <a:solidFill>
                <a:srgbClr val="D3D3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8" name="Freeform 737"/>
              <p:cNvSpPr/>
              <p:nvPr/>
            </p:nvSpPr>
            <p:spPr bwMode="auto">
              <a:xfrm>
                <a:off x="5110" y="1103"/>
                <a:ext cx="55" cy="30"/>
              </a:xfrm>
              <a:custGeom>
                <a:avLst/>
                <a:gdLst>
                  <a:gd name="T0" fmla="*/ 31 w 55"/>
                  <a:gd name="T1" fmla="*/ 3 h 30"/>
                  <a:gd name="T2" fmla="*/ 45 w 55"/>
                  <a:gd name="T3" fmla="*/ 22 h 30"/>
                  <a:gd name="T4" fmla="*/ 4 w 55"/>
                  <a:gd name="T5" fmla="*/ 25 h 30"/>
                  <a:gd name="T6" fmla="*/ 31 w 55"/>
                  <a:gd name="T7" fmla="*/ 3 h 30"/>
                </a:gdLst>
                <a:ahLst/>
                <a:cxnLst>
                  <a:cxn ang="0">
                    <a:pos x="T0" y="T1"/>
                  </a:cxn>
                  <a:cxn ang="0">
                    <a:pos x="T2" y="T3"/>
                  </a:cxn>
                  <a:cxn ang="0">
                    <a:pos x="T4" y="T5"/>
                  </a:cxn>
                  <a:cxn ang="0">
                    <a:pos x="T6" y="T7"/>
                  </a:cxn>
                </a:cxnLst>
                <a:rect l="0" t="0" r="r" b="b"/>
                <a:pathLst>
                  <a:path w="55" h="30">
                    <a:moveTo>
                      <a:pt x="31" y="3"/>
                    </a:moveTo>
                    <a:cubicBezTo>
                      <a:pt x="31" y="3"/>
                      <a:pt x="55" y="12"/>
                      <a:pt x="45" y="22"/>
                    </a:cubicBezTo>
                    <a:cubicBezTo>
                      <a:pt x="38" y="30"/>
                      <a:pt x="9" y="30"/>
                      <a:pt x="4" y="25"/>
                    </a:cubicBezTo>
                    <a:cubicBezTo>
                      <a:pt x="0" y="21"/>
                      <a:pt x="22" y="0"/>
                      <a:pt x="31" y="3"/>
                    </a:cubicBezTo>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9" name="Freeform 738"/>
              <p:cNvSpPr/>
              <p:nvPr/>
            </p:nvSpPr>
            <p:spPr bwMode="auto">
              <a:xfrm>
                <a:off x="5115" y="1118"/>
                <a:ext cx="41" cy="11"/>
              </a:xfrm>
              <a:custGeom>
                <a:avLst/>
                <a:gdLst>
                  <a:gd name="T0" fmla="*/ 39 w 41"/>
                  <a:gd name="T1" fmla="*/ 0 h 11"/>
                  <a:gd name="T2" fmla="*/ 19 w 41"/>
                  <a:gd name="T3" fmla="*/ 8 h 11"/>
                  <a:gd name="T4" fmla="*/ 8 w 41"/>
                  <a:gd name="T5" fmla="*/ 9 h 11"/>
                  <a:gd name="T6" fmla="*/ 6 w 41"/>
                  <a:gd name="T7" fmla="*/ 9 h 11"/>
                  <a:gd name="T8" fmla="*/ 5 w 41"/>
                  <a:gd name="T9" fmla="*/ 9 h 11"/>
                  <a:gd name="T10" fmla="*/ 5 w 41"/>
                  <a:gd name="T11" fmla="*/ 10 h 11"/>
                  <a:gd name="T12" fmla="*/ 19 w 41"/>
                  <a:gd name="T13" fmla="*/ 11 h 11"/>
                  <a:gd name="T14" fmla="*/ 40 w 41"/>
                  <a:gd name="T15" fmla="*/ 2 h 11"/>
                  <a:gd name="T16" fmla="*/ 39 w 4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1">
                    <a:moveTo>
                      <a:pt x="39" y="0"/>
                    </a:moveTo>
                    <a:cubicBezTo>
                      <a:pt x="36" y="0"/>
                      <a:pt x="27" y="7"/>
                      <a:pt x="19" y="8"/>
                    </a:cubicBezTo>
                    <a:cubicBezTo>
                      <a:pt x="16" y="9"/>
                      <a:pt x="12" y="9"/>
                      <a:pt x="8" y="9"/>
                    </a:cubicBezTo>
                    <a:cubicBezTo>
                      <a:pt x="8" y="9"/>
                      <a:pt x="7" y="9"/>
                      <a:pt x="6" y="9"/>
                    </a:cubicBezTo>
                    <a:cubicBezTo>
                      <a:pt x="6" y="9"/>
                      <a:pt x="5" y="9"/>
                      <a:pt x="5" y="9"/>
                    </a:cubicBezTo>
                    <a:cubicBezTo>
                      <a:pt x="1" y="9"/>
                      <a:pt x="0" y="9"/>
                      <a:pt x="5" y="10"/>
                    </a:cubicBezTo>
                    <a:cubicBezTo>
                      <a:pt x="10" y="11"/>
                      <a:pt x="15" y="11"/>
                      <a:pt x="19" y="11"/>
                    </a:cubicBezTo>
                    <a:cubicBezTo>
                      <a:pt x="37" y="11"/>
                      <a:pt x="40" y="2"/>
                      <a:pt x="40" y="2"/>
                    </a:cubicBezTo>
                    <a:cubicBezTo>
                      <a:pt x="41" y="1"/>
                      <a:pt x="40" y="0"/>
                      <a:pt x="39" y="0"/>
                    </a:cubicBezTo>
                  </a:path>
                </a:pathLst>
              </a:custGeom>
              <a:solidFill>
                <a:srgbClr val="5858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0" name="Freeform 739"/>
              <p:cNvSpPr/>
              <p:nvPr/>
            </p:nvSpPr>
            <p:spPr bwMode="auto">
              <a:xfrm>
                <a:off x="5114" y="1157"/>
                <a:ext cx="21" cy="78"/>
              </a:xfrm>
              <a:custGeom>
                <a:avLst/>
                <a:gdLst>
                  <a:gd name="T0" fmla="*/ 21 w 21"/>
                  <a:gd name="T1" fmla="*/ 0 h 78"/>
                  <a:gd name="T2" fmla="*/ 20 w 21"/>
                  <a:gd name="T3" fmla="*/ 0 h 78"/>
                  <a:gd name="T4" fmla="*/ 1 w 21"/>
                  <a:gd name="T5" fmla="*/ 77 h 78"/>
                  <a:gd name="T6" fmla="*/ 1 w 21"/>
                  <a:gd name="T7" fmla="*/ 78 h 78"/>
                  <a:gd name="T8" fmla="*/ 21 w 21"/>
                  <a:gd name="T9" fmla="*/ 0 h 78"/>
                </a:gdLst>
                <a:ahLst/>
                <a:cxnLst>
                  <a:cxn ang="0">
                    <a:pos x="T0" y="T1"/>
                  </a:cxn>
                  <a:cxn ang="0">
                    <a:pos x="T2" y="T3"/>
                  </a:cxn>
                  <a:cxn ang="0">
                    <a:pos x="T4" y="T5"/>
                  </a:cxn>
                  <a:cxn ang="0">
                    <a:pos x="T6" y="T7"/>
                  </a:cxn>
                  <a:cxn ang="0">
                    <a:pos x="T8" y="T9"/>
                  </a:cxn>
                </a:cxnLst>
                <a:rect l="0" t="0" r="r" b="b"/>
                <a:pathLst>
                  <a:path w="21" h="78">
                    <a:moveTo>
                      <a:pt x="21" y="0"/>
                    </a:moveTo>
                    <a:cubicBezTo>
                      <a:pt x="20" y="0"/>
                      <a:pt x="20" y="0"/>
                      <a:pt x="20" y="0"/>
                    </a:cubicBezTo>
                    <a:cubicBezTo>
                      <a:pt x="1" y="77"/>
                      <a:pt x="1" y="77"/>
                      <a:pt x="1" y="77"/>
                    </a:cubicBezTo>
                    <a:cubicBezTo>
                      <a:pt x="0" y="77"/>
                      <a:pt x="1" y="78"/>
                      <a:pt x="1" y="78"/>
                    </a:cubicBezTo>
                    <a:cubicBezTo>
                      <a:pt x="21" y="0"/>
                      <a:pt x="21" y="0"/>
                      <a:pt x="21" y="0"/>
                    </a:cubicBezTo>
                  </a:path>
                </a:pathLst>
              </a:custGeom>
              <a:solidFill>
                <a:srgbClr val="EE96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1" name="Freeform 740"/>
              <p:cNvSpPr/>
              <p:nvPr/>
            </p:nvSpPr>
            <p:spPr bwMode="auto">
              <a:xfrm>
                <a:off x="5115" y="1153"/>
                <a:ext cx="23" cy="83"/>
              </a:xfrm>
              <a:custGeom>
                <a:avLst/>
                <a:gdLst>
                  <a:gd name="T0" fmla="*/ 20 w 23"/>
                  <a:gd name="T1" fmla="*/ 0 h 83"/>
                  <a:gd name="T2" fmla="*/ 19 w 23"/>
                  <a:gd name="T3" fmla="*/ 4 h 83"/>
                  <a:gd name="T4" fmla="*/ 20 w 23"/>
                  <a:gd name="T5" fmla="*/ 4 h 83"/>
                  <a:gd name="T6" fmla="*/ 0 w 23"/>
                  <a:gd name="T7" fmla="*/ 82 h 83"/>
                  <a:gd name="T8" fmla="*/ 1 w 23"/>
                  <a:gd name="T9" fmla="*/ 83 h 83"/>
                  <a:gd name="T10" fmla="*/ 1 w 23"/>
                  <a:gd name="T11" fmla="*/ 83 h 83"/>
                  <a:gd name="T12" fmla="*/ 3 w 23"/>
                  <a:gd name="T13" fmla="*/ 82 h 83"/>
                  <a:gd name="T14" fmla="*/ 23 w 23"/>
                  <a:gd name="T15" fmla="*/ 0 h 83"/>
                  <a:gd name="T16" fmla="*/ 22 w 23"/>
                  <a:gd name="T17" fmla="*/ 0 h 83"/>
                  <a:gd name="T18" fmla="*/ 20 w 23"/>
                  <a:gd name="T1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83">
                    <a:moveTo>
                      <a:pt x="20" y="0"/>
                    </a:moveTo>
                    <a:cubicBezTo>
                      <a:pt x="19" y="4"/>
                      <a:pt x="19" y="4"/>
                      <a:pt x="19" y="4"/>
                    </a:cubicBezTo>
                    <a:cubicBezTo>
                      <a:pt x="20" y="4"/>
                      <a:pt x="20" y="4"/>
                      <a:pt x="20" y="4"/>
                    </a:cubicBezTo>
                    <a:cubicBezTo>
                      <a:pt x="0" y="82"/>
                      <a:pt x="0" y="82"/>
                      <a:pt x="0" y="82"/>
                    </a:cubicBezTo>
                    <a:cubicBezTo>
                      <a:pt x="0" y="83"/>
                      <a:pt x="0" y="83"/>
                      <a:pt x="1" y="83"/>
                    </a:cubicBezTo>
                    <a:cubicBezTo>
                      <a:pt x="1" y="83"/>
                      <a:pt x="1" y="83"/>
                      <a:pt x="1" y="83"/>
                    </a:cubicBezTo>
                    <a:cubicBezTo>
                      <a:pt x="2" y="83"/>
                      <a:pt x="3" y="83"/>
                      <a:pt x="3" y="82"/>
                    </a:cubicBezTo>
                    <a:cubicBezTo>
                      <a:pt x="23" y="0"/>
                      <a:pt x="23" y="0"/>
                      <a:pt x="23" y="0"/>
                    </a:cubicBezTo>
                    <a:cubicBezTo>
                      <a:pt x="23" y="0"/>
                      <a:pt x="23" y="0"/>
                      <a:pt x="22" y="0"/>
                    </a:cubicBezTo>
                    <a:cubicBezTo>
                      <a:pt x="21" y="0"/>
                      <a:pt x="21" y="0"/>
                      <a:pt x="20" y="0"/>
                    </a:cubicBezTo>
                  </a:path>
                </a:pathLst>
              </a:custGeom>
              <a:solidFill>
                <a:srgbClr val="EE96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2" name="Freeform 741"/>
              <p:cNvSpPr/>
              <p:nvPr/>
            </p:nvSpPr>
            <p:spPr bwMode="auto">
              <a:xfrm>
                <a:off x="5135" y="1144"/>
                <a:ext cx="5" cy="9"/>
              </a:xfrm>
              <a:custGeom>
                <a:avLst/>
                <a:gdLst>
                  <a:gd name="T0" fmla="*/ 3 w 5"/>
                  <a:gd name="T1" fmla="*/ 0 h 9"/>
                  <a:gd name="T2" fmla="*/ 2 w 5"/>
                  <a:gd name="T3" fmla="*/ 1 h 9"/>
                  <a:gd name="T4" fmla="*/ 0 w 5"/>
                  <a:gd name="T5" fmla="*/ 9 h 9"/>
                  <a:gd name="T6" fmla="*/ 2 w 5"/>
                  <a:gd name="T7" fmla="*/ 9 h 9"/>
                  <a:gd name="T8" fmla="*/ 3 w 5"/>
                  <a:gd name="T9" fmla="*/ 9 h 9"/>
                  <a:gd name="T10" fmla="*/ 5 w 5"/>
                  <a:gd name="T11" fmla="*/ 2 h 9"/>
                  <a:gd name="T12" fmla="*/ 4 w 5"/>
                  <a:gd name="T13" fmla="*/ 0 h 9"/>
                  <a:gd name="T14" fmla="*/ 3 w 5"/>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3" y="0"/>
                    </a:moveTo>
                    <a:cubicBezTo>
                      <a:pt x="3" y="0"/>
                      <a:pt x="2" y="0"/>
                      <a:pt x="2" y="1"/>
                    </a:cubicBezTo>
                    <a:cubicBezTo>
                      <a:pt x="0" y="9"/>
                      <a:pt x="0" y="9"/>
                      <a:pt x="0" y="9"/>
                    </a:cubicBezTo>
                    <a:cubicBezTo>
                      <a:pt x="1" y="9"/>
                      <a:pt x="1" y="9"/>
                      <a:pt x="2" y="9"/>
                    </a:cubicBezTo>
                    <a:cubicBezTo>
                      <a:pt x="3" y="9"/>
                      <a:pt x="3" y="9"/>
                      <a:pt x="3" y="9"/>
                    </a:cubicBezTo>
                    <a:cubicBezTo>
                      <a:pt x="5" y="2"/>
                      <a:pt x="5" y="2"/>
                      <a:pt x="5" y="2"/>
                    </a:cubicBezTo>
                    <a:cubicBezTo>
                      <a:pt x="5" y="1"/>
                      <a:pt x="5" y="0"/>
                      <a:pt x="4" y="0"/>
                    </a:cubicBezTo>
                    <a:cubicBezTo>
                      <a:pt x="4" y="0"/>
                      <a:pt x="4" y="0"/>
                      <a:pt x="3" y="0"/>
                    </a:cubicBezTo>
                  </a:path>
                </a:pathLst>
              </a:custGeom>
              <a:solidFill>
                <a:srgbClr val="EE96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3" name="Freeform 742"/>
              <p:cNvSpPr>
                <a:spLocks noEditPoints="1"/>
              </p:cNvSpPr>
              <p:nvPr/>
            </p:nvSpPr>
            <p:spPr bwMode="auto">
              <a:xfrm>
                <a:off x="5146" y="1160"/>
                <a:ext cx="51" cy="32"/>
              </a:xfrm>
              <a:custGeom>
                <a:avLst/>
                <a:gdLst>
                  <a:gd name="T0" fmla="*/ 34 w 51"/>
                  <a:gd name="T1" fmla="*/ 21 h 32"/>
                  <a:gd name="T2" fmla="*/ 34 w 51"/>
                  <a:gd name="T3" fmla="*/ 22 h 32"/>
                  <a:gd name="T4" fmla="*/ 50 w 51"/>
                  <a:gd name="T5" fmla="*/ 32 h 32"/>
                  <a:gd name="T6" fmla="*/ 51 w 51"/>
                  <a:gd name="T7" fmla="*/ 32 h 32"/>
                  <a:gd name="T8" fmla="*/ 51 w 51"/>
                  <a:gd name="T9" fmla="*/ 31 h 32"/>
                  <a:gd name="T10" fmla="*/ 34 w 51"/>
                  <a:gd name="T11" fmla="*/ 21 h 32"/>
                  <a:gd name="T12" fmla="*/ 22 w 51"/>
                  <a:gd name="T13" fmla="*/ 13 h 32"/>
                  <a:gd name="T14" fmla="*/ 21 w 51"/>
                  <a:gd name="T15" fmla="*/ 14 h 32"/>
                  <a:gd name="T16" fmla="*/ 23 w 51"/>
                  <a:gd name="T17" fmla="*/ 15 h 32"/>
                  <a:gd name="T18" fmla="*/ 24 w 51"/>
                  <a:gd name="T19" fmla="*/ 14 h 32"/>
                  <a:gd name="T20" fmla="*/ 22 w 51"/>
                  <a:gd name="T21" fmla="*/ 13 h 32"/>
                  <a:gd name="T22" fmla="*/ 0 w 51"/>
                  <a:gd name="T23" fmla="*/ 0 h 32"/>
                  <a:gd name="T24" fmla="*/ 0 w 51"/>
                  <a:gd name="T25" fmla="*/ 0 h 32"/>
                  <a:gd name="T26" fmla="*/ 0 w 51"/>
                  <a:gd name="T27" fmla="*/ 1 h 32"/>
                  <a:gd name="T28" fmla="*/ 13 w 51"/>
                  <a:gd name="T29" fmla="*/ 9 h 32"/>
                  <a:gd name="T30" fmla="*/ 13 w 51"/>
                  <a:gd name="T31" fmla="*/ 8 h 32"/>
                  <a:gd name="T32" fmla="*/ 0 w 51"/>
                  <a:gd name="T3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2">
                    <a:moveTo>
                      <a:pt x="34" y="21"/>
                    </a:moveTo>
                    <a:cubicBezTo>
                      <a:pt x="34" y="21"/>
                      <a:pt x="34" y="22"/>
                      <a:pt x="34" y="22"/>
                    </a:cubicBezTo>
                    <a:cubicBezTo>
                      <a:pt x="50" y="32"/>
                      <a:pt x="50" y="32"/>
                      <a:pt x="50" y="32"/>
                    </a:cubicBezTo>
                    <a:cubicBezTo>
                      <a:pt x="51" y="32"/>
                      <a:pt x="51" y="32"/>
                      <a:pt x="51" y="32"/>
                    </a:cubicBezTo>
                    <a:cubicBezTo>
                      <a:pt x="51" y="31"/>
                      <a:pt x="51" y="31"/>
                      <a:pt x="51" y="31"/>
                    </a:cubicBezTo>
                    <a:cubicBezTo>
                      <a:pt x="34" y="21"/>
                      <a:pt x="34" y="21"/>
                      <a:pt x="34" y="21"/>
                    </a:cubicBezTo>
                    <a:moveTo>
                      <a:pt x="22" y="13"/>
                    </a:moveTo>
                    <a:cubicBezTo>
                      <a:pt x="22" y="14"/>
                      <a:pt x="22" y="14"/>
                      <a:pt x="21" y="14"/>
                    </a:cubicBezTo>
                    <a:cubicBezTo>
                      <a:pt x="23" y="15"/>
                      <a:pt x="23" y="15"/>
                      <a:pt x="23" y="15"/>
                    </a:cubicBezTo>
                    <a:cubicBezTo>
                      <a:pt x="24" y="15"/>
                      <a:pt x="24" y="15"/>
                      <a:pt x="24" y="14"/>
                    </a:cubicBezTo>
                    <a:cubicBezTo>
                      <a:pt x="22" y="13"/>
                      <a:pt x="22" y="13"/>
                      <a:pt x="22" y="13"/>
                    </a:cubicBezTo>
                    <a:moveTo>
                      <a:pt x="0" y="0"/>
                    </a:moveTo>
                    <a:cubicBezTo>
                      <a:pt x="0" y="0"/>
                      <a:pt x="0" y="0"/>
                      <a:pt x="0" y="0"/>
                    </a:cubicBezTo>
                    <a:cubicBezTo>
                      <a:pt x="0" y="1"/>
                      <a:pt x="0" y="1"/>
                      <a:pt x="0" y="1"/>
                    </a:cubicBezTo>
                    <a:cubicBezTo>
                      <a:pt x="13" y="9"/>
                      <a:pt x="13" y="9"/>
                      <a:pt x="13" y="9"/>
                    </a:cubicBezTo>
                    <a:cubicBezTo>
                      <a:pt x="13" y="8"/>
                      <a:pt x="13" y="8"/>
                      <a:pt x="13" y="8"/>
                    </a:cubicBezTo>
                    <a:cubicBezTo>
                      <a:pt x="0" y="0"/>
                      <a:pt x="0" y="0"/>
                      <a:pt x="0" y="0"/>
                    </a:cubicBezTo>
                  </a:path>
                </a:pathLst>
              </a:custGeom>
              <a:solidFill>
                <a:srgbClr val="EE96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4" name="Freeform 743"/>
              <p:cNvSpPr/>
              <p:nvPr/>
            </p:nvSpPr>
            <p:spPr bwMode="auto">
              <a:xfrm>
                <a:off x="5174" y="1177"/>
                <a:ext cx="0" cy="1"/>
              </a:xfrm>
              <a:custGeom>
                <a:avLst/>
                <a:gdLst>
                  <a:gd name="T0" fmla="*/ 0 h 1"/>
                  <a:gd name="T1" fmla="*/ 1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cubicBezTo>
                      <a:pt x="0" y="1"/>
                      <a:pt x="0" y="1"/>
                      <a:pt x="0" y="1"/>
                    </a:cubicBezTo>
                    <a:cubicBezTo>
                      <a:pt x="0" y="1"/>
                      <a:pt x="0" y="1"/>
                      <a:pt x="0" y="1"/>
                    </a:cubicBezTo>
                    <a:cubicBezTo>
                      <a:pt x="0" y="1"/>
                      <a:pt x="0" y="1"/>
                      <a:pt x="0" y="0"/>
                    </a:cubicBezTo>
                    <a:cubicBezTo>
                      <a:pt x="0" y="0"/>
                      <a:pt x="0" y="0"/>
                      <a:pt x="0" y="0"/>
                    </a:cubicBezTo>
                  </a:path>
                </a:pathLst>
              </a:custGeom>
              <a:solidFill>
                <a:srgbClr val="E5E1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5" name="Freeform 744"/>
              <p:cNvSpPr/>
              <p:nvPr/>
            </p:nvSpPr>
            <p:spPr bwMode="auto">
              <a:xfrm>
                <a:off x="5177" y="1180"/>
                <a:ext cx="3" cy="2"/>
              </a:xfrm>
              <a:custGeom>
                <a:avLst/>
                <a:gdLst>
                  <a:gd name="T0" fmla="*/ 1 w 3"/>
                  <a:gd name="T1" fmla="*/ 0 h 2"/>
                  <a:gd name="T2" fmla="*/ 0 w 3"/>
                  <a:gd name="T3" fmla="*/ 0 h 2"/>
                  <a:gd name="T4" fmla="*/ 3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1" y="0"/>
                      <a:pt x="1" y="0"/>
                      <a:pt x="0" y="0"/>
                    </a:cubicBezTo>
                    <a:cubicBezTo>
                      <a:pt x="3" y="2"/>
                      <a:pt x="3" y="2"/>
                      <a:pt x="3" y="2"/>
                    </a:cubicBezTo>
                    <a:cubicBezTo>
                      <a:pt x="3" y="2"/>
                      <a:pt x="3" y="1"/>
                      <a:pt x="3" y="1"/>
                    </a:cubicBezTo>
                    <a:cubicBezTo>
                      <a:pt x="1" y="0"/>
                      <a:pt x="1" y="0"/>
                      <a:pt x="1" y="0"/>
                    </a:cubicBezTo>
                  </a:path>
                </a:pathLst>
              </a:custGeom>
              <a:solidFill>
                <a:srgbClr val="9B98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6" name="Freeform 745"/>
              <p:cNvSpPr/>
              <p:nvPr/>
            </p:nvSpPr>
            <p:spPr bwMode="auto">
              <a:xfrm>
                <a:off x="5169" y="1174"/>
                <a:ext cx="5" cy="4"/>
              </a:xfrm>
              <a:custGeom>
                <a:avLst/>
                <a:gdLst>
                  <a:gd name="T0" fmla="*/ 1 w 5"/>
                  <a:gd name="T1" fmla="*/ 0 h 4"/>
                  <a:gd name="T2" fmla="*/ 0 w 5"/>
                  <a:gd name="T3" fmla="*/ 1 h 4"/>
                  <a:gd name="T4" fmla="*/ 5 w 5"/>
                  <a:gd name="T5" fmla="*/ 4 h 4"/>
                  <a:gd name="T6" fmla="*/ 5 w 5"/>
                  <a:gd name="T7" fmla="*/ 3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1" y="1"/>
                      <a:pt x="1" y="1"/>
                      <a:pt x="0" y="1"/>
                    </a:cubicBezTo>
                    <a:cubicBezTo>
                      <a:pt x="5" y="4"/>
                      <a:pt x="5" y="4"/>
                      <a:pt x="5" y="4"/>
                    </a:cubicBezTo>
                    <a:cubicBezTo>
                      <a:pt x="5" y="4"/>
                      <a:pt x="5" y="4"/>
                      <a:pt x="5" y="3"/>
                    </a:cubicBezTo>
                    <a:cubicBezTo>
                      <a:pt x="1" y="0"/>
                      <a:pt x="1" y="0"/>
                      <a:pt x="1" y="0"/>
                    </a:cubicBezTo>
                  </a:path>
                </a:pathLst>
              </a:custGeom>
              <a:solidFill>
                <a:srgbClr val="8E8D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7" name="Freeform 746"/>
              <p:cNvSpPr/>
              <p:nvPr/>
            </p:nvSpPr>
            <p:spPr bwMode="auto">
              <a:xfrm>
                <a:off x="5174" y="1177"/>
                <a:ext cx="4" cy="3"/>
              </a:xfrm>
              <a:custGeom>
                <a:avLst/>
                <a:gdLst>
                  <a:gd name="T0" fmla="*/ 0 w 4"/>
                  <a:gd name="T1" fmla="*/ 0 h 3"/>
                  <a:gd name="T2" fmla="*/ 0 w 4"/>
                  <a:gd name="T3" fmla="*/ 1 h 3"/>
                  <a:gd name="T4" fmla="*/ 3 w 4"/>
                  <a:gd name="T5" fmla="*/ 3 h 3"/>
                  <a:gd name="T6" fmla="*/ 4 w 4"/>
                  <a:gd name="T7" fmla="*/ 3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cubicBezTo>
                      <a:pt x="0" y="1"/>
                      <a:pt x="0" y="1"/>
                      <a:pt x="0" y="1"/>
                    </a:cubicBezTo>
                    <a:cubicBezTo>
                      <a:pt x="3" y="3"/>
                      <a:pt x="3" y="3"/>
                      <a:pt x="3" y="3"/>
                    </a:cubicBezTo>
                    <a:cubicBezTo>
                      <a:pt x="4" y="3"/>
                      <a:pt x="4" y="3"/>
                      <a:pt x="4" y="3"/>
                    </a:cubicBezTo>
                    <a:cubicBezTo>
                      <a:pt x="0" y="0"/>
                      <a:pt x="0" y="0"/>
                      <a:pt x="0" y="0"/>
                    </a:cubicBezTo>
                  </a:path>
                </a:pathLst>
              </a:custGeom>
              <a:solidFill>
                <a:srgbClr val="7775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8" name="Freeform 747"/>
              <p:cNvSpPr/>
              <p:nvPr/>
            </p:nvSpPr>
            <p:spPr bwMode="auto">
              <a:xfrm>
                <a:off x="5159" y="1168"/>
                <a:ext cx="7" cy="5"/>
              </a:xfrm>
              <a:custGeom>
                <a:avLst/>
                <a:gdLst>
                  <a:gd name="T0" fmla="*/ 0 w 7"/>
                  <a:gd name="T1" fmla="*/ 0 h 5"/>
                  <a:gd name="T2" fmla="*/ 0 w 7"/>
                  <a:gd name="T3" fmla="*/ 1 h 5"/>
                  <a:gd name="T4" fmla="*/ 6 w 7"/>
                  <a:gd name="T5" fmla="*/ 5 h 5"/>
                  <a:gd name="T6" fmla="*/ 7 w 7"/>
                  <a:gd name="T7" fmla="*/ 4 h 5"/>
                  <a:gd name="T8" fmla="*/ 0 w 7"/>
                  <a:gd name="T9" fmla="*/ 0 h 5"/>
                </a:gdLst>
                <a:ahLst/>
                <a:cxnLst>
                  <a:cxn ang="0">
                    <a:pos x="T0" y="T1"/>
                  </a:cxn>
                  <a:cxn ang="0">
                    <a:pos x="T2" y="T3"/>
                  </a:cxn>
                  <a:cxn ang="0">
                    <a:pos x="T4" y="T5"/>
                  </a:cxn>
                  <a:cxn ang="0">
                    <a:pos x="T6" y="T7"/>
                  </a:cxn>
                  <a:cxn ang="0">
                    <a:pos x="T8" y="T9"/>
                  </a:cxn>
                </a:cxnLst>
                <a:rect l="0" t="0" r="r" b="b"/>
                <a:pathLst>
                  <a:path w="7" h="5">
                    <a:moveTo>
                      <a:pt x="0" y="0"/>
                    </a:moveTo>
                    <a:cubicBezTo>
                      <a:pt x="0" y="0"/>
                      <a:pt x="0" y="0"/>
                      <a:pt x="0" y="1"/>
                    </a:cubicBezTo>
                    <a:cubicBezTo>
                      <a:pt x="6" y="5"/>
                      <a:pt x="6" y="5"/>
                      <a:pt x="6" y="5"/>
                    </a:cubicBezTo>
                    <a:cubicBezTo>
                      <a:pt x="6" y="5"/>
                      <a:pt x="7" y="4"/>
                      <a:pt x="7" y="4"/>
                    </a:cubicBezTo>
                    <a:cubicBezTo>
                      <a:pt x="0" y="0"/>
                      <a:pt x="0" y="0"/>
                      <a:pt x="0" y="0"/>
                    </a:cubicBezTo>
                  </a:path>
                </a:pathLst>
              </a:custGeom>
              <a:solidFill>
                <a:srgbClr val="ABA9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9" name="Freeform 748"/>
              <p:cNvSpPr/>
              <p:nvPr/>
            </p:nvSpPr>
            <p:spPr bwMode="auto">
              <a:xfrm>
                <a:off x="5165" y="1172"/>
                <a:ext cx="3" cy="2"/>
              </a:xfrm>
              <a:custGeom>
                <a:avLst/>
                <a:gdLst>
                  <a:gd name="T0" fmla="*/ 1 w 3"/>
                  <a:gd name="T1" fmla="*/ 0 h 2"/>
                  <a:gd name="T2" fmla="*/ 0 w 3"/>
                  <a:gd name="T3" fmla="*/ 1 h 2"/>
                  <a:gd name="T4" fmla="*/ 2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1" y="0"/>
                      <a:pt x="0" y="1"/>
                      <a:pt x="0" y="1"/>
                    </a:cubicBezTo>
                    <a:cubicBezTo>
                      <a:pt x="2" y="2"/>
                      <a:pt x="2" y="2"/>
                      <a:pt x="2" y="2"/>
                    </a:cubicBezTo>
                    <a:cubicBezTo>
                      <a:pt x="3" y="2"/>
                      <a:pt x="3" y="2"/>
                      <a:pt x="3" y="1"/>
                    </a:cubicBezTo>
                    <a:cubicBezTo>
                      <a:pt x="1" y="0"/>
                      <a:pt x="1" y="0"/>
                      <a:pt x="1" y="0"/>
                    </a:cubicBezTo>
                  </a:path>
                </a:pathLst>
              </a:custGeom>
              <a:solidFill>
                <a:srgbClr val="D6D9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0" name="Freeform 749"/>
              <p:cNvSpPr/>
              <p:nvPr/>
            </p:nvSpPr>
            <p:spPr bwMode="auto">
              <a:xfrm>
                <a:off x="5051" y="1228"/>
                <a:ext cx="15" cy="22"/>
              </a:xfrm>
              <a:custGeom>
                <a:avLst/>
                <a:gdLst>
                  <a:gd name="T0" fmla="*/ 8 w 15"/>
                  <a:gd name="T1" fmla="*/ 8 h 22"/>
                  <a:gd name="T2" fmla="*/ 0 w 15"/>
                  <a:gd name="T3" fmla="*/ 0 h 22"/>
                  <a:gd name="T4" fmla="*/ 6 w 15"/>
                  <a:gd name="T5" fmla="*/ 13 h 22"/>
                  <a:gd name="T6" fmla="*/ 7 w 15"/>
                  <a:gd name="T7" fmla="*/ 14 h 22"/>
                  <a:gd name="T8" fmla="*/ 15 w 15"/>
                  <a:gd name="T9" fmla="*/ 22 h 22"/>
                  <a:gd name="T10" fmla="*/ 14 w 15"/>
                  <a:gd name="T11" fmla="*/ 21 h 22"/>
                  <a:gd name="T12" fmla="*/ 8 w 15"/>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15" h="22">
                    <a:moveTo>
                      <a:pt x="8" y="8"/>
                    </a:moveTo>
                    <a:cubicBezTo>
                      <a:pt x="0" y="0"/>
                      <a:pt x="0" y="0"/>
                      <a:pt x="0" y="0"/>
                    </a:cubicBezTo>
                    <a:cubicBezTo>
                      <a:pt x="3" y="3"/>
                      <a:pt x="5" y="8"/>
                      <a:pt x="6" y="13"/>
                    </a:cubicBezTo>
                    <a:cubicBezTo>
                      <a:pt x="6" y="14"/>
                      <a:pt x="7" y="14"/>
                      <a:pt x="7" y="14"/>
                    </a:cubicBezTo>
                    <a:cubicBezTo>
                      <a:pt x="15" y="22"/>
                      <a:pt x="15" y="22"/>
                      <a:pt x="15" y="22"/>
                    </a:cubicBezTo>
                    <a:cubicBezTo>
                      <a:pt x="15" y="22"/>
                      <a:pt x="14" y="21"/>
                      <a:pt x="14" y="21"/>
                    </a:cubicBezTo>
                    <a:cubicBezTo>
                      <a:pt x="13" y="15"/>
                      <a:pt x="11" y="11"/>
                      <a:pt x="8" y="8"/>
                    </a:cubicBezTo>
                    <a:close/>
                  </a:path>
                </a:pathLst>
              </a:custGeom>
              <a:solidFill>
                <a:srgbClr val="5A5B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1" name="Freeform 750"/>
              <p:cNvSpPr/>
              <p:nvPr/>
            </p:nvSpPr>
            <p:spPr bwMode="auto">
              <a:xfrm>
                <a:off x="5023" y="1217"/>
                <a:ext cx="38" cy="16"/>
              </a:xfrm>
              <a:custGeom>
                <a:avLst/>
                <a:gdLst>
                  <a:gd name="T0" fmla="*/ 38 w 38"/>
                  <a:gd name="T1" fmla="*/ 16 h 16"/>
                  <a:gd name="T2" fmla="*/ 31 w 38"/>
                  <a:gd name="T3" fmla="*/ 10 h 16"/>
                  <a:gd name="T4" fmla="*/ 0 w 38"/>
                  <a:gd name="T5" fmla="*/ 4 h 16"/>
                  <a:gd name="T6" fmla="*/ 8 w 38"/>
                  <a:gd name="T7" fmla="*/ 12 h 16"/>
                  <a:gd name="T8" fmla="*/ 38 w 38"/>
                  <a:gd name="T9" fmla="*/ 16 h 16"/>
                </a:gdLst>
                <a:ahLst/>
                <a:cxnLst>
                  <a:cxn ang="0">
                    <a:pos x="T0" y="T1"/>
                  </a:cxn>
                  <a:cxn ang="0">
                    <a:pos x="T2" y="T3"/>
                  </a:cxn>
                  <a:cxn ang="0">
                    <a:pos x="T4" y="T5"/>
                  </a:cxn>
                  <a:cxn ang="0">
                    <a:pos x="T6" y="T7"/>
                  </a:cxn>
                  <a:cxn ang="0">
                    <a:pos x="T8" y="T9"/>
                  </a:cxn>
                </a:cxnLst>
                <a:rect l="0" t="0" r="r" b="b"/>
                <a:pathLst>
                  <a:path w="38" h="16">
                    <a:moveTo>
                      <a:pt x="38" y="16"/>
                    </a:moveTo>
                    <a:cubicBezTo>
                      <a:pt x="31" y="10"/>
                      <a:pt x="31" y="10"/>
                      <a:pt x="31" y="10"/>
                    </a:cubicBezTo>
                    <a:cubicBezTo>
                      <a:pt x="25" y="3"/>
                      <a:pt x="15" y="0"/>
                      <a:pt x="0" y="4"/>
                    </a:cubicBezTo>
                    <a:cubicBezTo>
                      <a:pt x="8" y="12"/>
                      <a:pt x="8" y="12"/>
                      <a:pt x="8" y="12"/>
                    </a:cubicBezTo>
                    <a:cubicBezTo>
                      <a:pt x="21" y="8"/>
                      <a:pt x="32" y="10"/>
                      <a:pt x="38" y="16"/>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2" name="Freeform 751"/>
              <p:cNvSpPr/>
              <p:nvPr/>
            </p:nvSpPr>
            <p:spPr bwMode="auto">
              <a:xfrm>
                <a:off x="4991" y="1221"/>
                <a:ext cx="40" cy="23"/>
              </a:xfrm>
              <a:custGeom>
                <a:avLst/>
                <a:gdLst>
                  <a:gd name="T0" fmla="*/ 40 w 40"/>
                  <a:gd name="T1" fmla="*/ 8 h 23"/>
                  <a:gd name="T2" fmla="*/ 32 w 40"/>
                  <a:gd name="T3" fmla="*/ 0 h 23"/>
                  <a:gd name="T4" fmla="*/ 0 w 40"/>
                  <a:gd name="T5" fmla="*/ 19 h 23"/>
                  <a:gd name="T6" fmla="*/ 9 w 40"/>
                  <a:gd name="T7" fmla="*/ 23 h 23"/>
                  <a:gd name="T8" fmla="*/ 40 w 40"/>
                  <a:gd name="T9" fmla="*/ 8 h 23"/>
                </a:gdLst>
                <a:ahLst/>
                <a:cxnLst>
                  <a:cxn ang="0">
                    <a:pos x="T0" y="T1"/>
                  </a:cxn>
                  <a:cxn ang="0">
                    <a:pos x="T2" y="T3"/>
                  </a:cxn>
                  <a:cxn ang="0">
                    <a:pos x="T4" y="T5"/>
                  </a:cxn>
                  <a:cxn ang="0">
                    <a:pos x="T6" y="T7"/>
                  </a:cxn>
                  <a:cxn ang="0">
                    <a:pos x="T8" y="T9"/>
                  </a:cxn>
                </a:cxnLst>
                <a:rect l="0" t="0" r="r" b="b"/>
                <a:pathLst>
                  <a:path w="40" h="23">
                    <a:moveTo>
                      <a:pt x="40" y="8"/>
                    </a:moveTo>
                    <a:cubicBezTo>
                      <a:pt x="32" y="0"/>
                      <a:pt x="32" y="0"/>
                      <a:pt x="32" y="0"/>
                    </a:cubicBezTo>
                    <a:cubicBezTo>
                      <a:pt x="24" y="2"/>
                      <a:pt x="10" y="10"/>
                      <a:pt x="0" y="19"/>
                    </a:cubicBezTo>
                    <a:cubicBezTo>
                      <a:pt x="9" y="23"/>
                      <a:pt x="9" y="23"/>
                      <a:pt x="9" y="23"/>
                    </a:cubicBezTo>
                    <a:cubicBezTo>
                      <a:pt x="16" y="18"/>
                      <a:pt x="32" y="10"/>
                      <a:pt x="40" y="8"/>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3" name="Freeform 752"/>
              <p:cNvSpPr/>
              <p:nvPr/>
            </p:nvSpPr>
            <p:spPr bwMode="auto">
              <a:xfrm>
                <a:off x="4990" y="1240"/>
                <a:ext cx="10" cy="5"/>
              </a:xfrm>
              <a:custGeom>
                <a:avLst/>
                <a:gdLst>
                  <a:gd name="T0" fmla="*/ 10 w 10"/>
                  <a:gd name="T1" fmla="*/ 4 h 5"/>
                  <a:gd name="T2" fmla="*/ 1 w 10"/>
                  <a:gd name="T3" fmla="*/ 0 h 5"/>
                  <a:gd name="T4" fmla="*/ 1 w 10"/>
                  <a:gd name="T5" fmla="*/ 0 h 5"/>
                  <a:gd name="T6" fmla="*/ 0 w 10"/>
                  <a:gd name="T7" fmla="*/ 0 h 5"/>
                  <a:gd name="T8" fmla="*/ 9 w 10"/>
                  <a:gd name="T9" fmla="*/ 5 h 5"/>
                  <a:gd name="T10" fmla="*/ 9 w 10"/>
                  <a:gd name="T11" fmla="*/ 5 h 5"/>
                  <a:gd name="T12" fmla="*/ 10 w 10"/>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10" h="5">
                    <a:moveTo>
                      <a:pt x="10" y="4"/>
                    </a:moveTo>
                    <a:lnTo>
                      <a:pt x="1" y="0"/>
                    </a:lnTo>
                    <a:lnTo>
                      <a:pt x="1" y="0"/>
                    </a:lnTo>
                    <a:lnTo>
                      <a:pt x="0" y="0"/>
                    </a:lnTo>
                    <a:lnTo>
                      <a:pt x="9" y="5"/>
                    </a:lnTo>
                    <a:lnTo>
                      <a:pt x="9" y="5"/>
                    </a:lnTo>
                    <a:lnTo>
                      <a:pt x="10" y="4"/>
                    </a:ln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4" name="Freeform 753"/>
              <p:cNvSpPr/>
              <p:nvPr/>
            </p:nvSpPr>
            <p:spPr bwMode="auto">
              <a:xfrm>
                <a:off x="4990" y="1240"/>
                <a:ext cx="9" cy="6"/>
              </a:xfrm>
              <a:custGeom>
                <a:avLst/>
                <a:gdLst>
                  <a:gd name="T0" fmla="*/ 9 w 9"/>
                  <a:gd name="T1" fmla="*/ 5 h 6"/>
                  <a:gd name="T2" fmla="*/ 0 w 9"/>
                  <a:gd name="T3" fmla="*/ 0 h 6"/>
                  <a:gd name="T4" fmla="*/ 0 w 9"/>
                  <a:gd name="T5" fmla="*/ 1 h 6"/>
                  <a:gd name="T6" fmla="*/ 9 w 9"/>
                  <a:gd name="T7" fmla="*/ 6 h 6"/>
                  <a:gd name="T8" fmla="*/ 9 w 9"/>
                  <a:gd name="T9" fmla="*/ 5 h 6"/>
                </a:gdLst>
                <a:ahLst/>
                <a:cxnLst>
                  <a:cxn ang="0">
                    <a:pos x="T0" y="T1"/>
                  </a:cxn>
                  <a:cxn ang="0">
                    <a:pos x="T2" y="T3"/>
                  </a:cxn>
                  <a:cxn ang="0">
                    <a:pos x="T4" y="T5"/>
                  </a:cxn>
                  <a:cxn ang="0">
                    <a:pos x="T6" y="T7"/>
                  </a:cxn>
                  <a:cxn ang="0">
                    <a:pos x="T8" y="T9"/>
                  </a:cxn>
                </a:cxnLst>
                <a:rect l="0" t="0" r="r" b="b"/>
                <a:pathLst>
                  <a:path w="9" h="6">
                    <a:moveTo>
                      <a:pt x="9" y="5"/>
                    </a:moveTo>
                    <a:cubicBezTo>
                      <a:pt x="0" y="0"/>
                      <a:pt x="0" y="0"/>
                      <a:pt x="0" y="0"/>
                    </a:cubicBezTo>
                    <a:cubicBezTo>
                      <a:pt x="0" y="1"/>
                      <a:pt x="0" y="1"/>
                      <a:pt x="0" y="1"/>
                    </a:cubicBezTo>
                    <a:cubicBezTo>
                      <a:pt x="9" y="6"/>
                      <a:pt x="9" y="6"/>
                      <a:pt x="9" y="6"/>
                    </a:cubicBezTo>
                    <a:cubicBezTo>
                      <a:pt x="8" y="6"/>
                      <a:pt x="8" y="5"/>
                      <a:pt x="9" y="5"/>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5" name="Freeform 754"/>
              <p:cNvSpPr/>
              <p:nvPr/>
            </p:nvSpPr>
            <p:spPr bwMode="auto">
              <a:xfrm>
                <a:off x="4998" y="1222"/>
                <a:ext cx="70" cy="29"/>
              </a:xfrm>
              <a:custGeom>
                <a:avLst/>
                <a:gdLst>
                  <a:gd name="T0" fmla="*/ 32 w 70"/>
                  <a:gd name="T1" fmla="*/ 6 h 29"/>
                  <a:gd name="T2" fmla="*/ 1 w 70"/>
                  <a:gd name="T3" fmla="*/ 23 h 29"/>
                  <a:gd name="T4" fmla="*/ 1 w 70"/>
                  <a:gd name="T5" fmla="*/ 24 h 29"/>
                  <a:gd name="T6" fmla="*/ 2 w 70"/>
                  <a:gd name="T7" fmla="*/ 24 h 29"/>
                  <a:gd name="T8" fmla="*/ 4 w 70"/>
                  <a:gd name="T9" fmla="*/ 23 h 29"/>
                  <a:gd name="T10" fmla="*/ 32 w 70"/>
                  <a:gd name="T11" fmla="*/ 9 h 29"/>
                  <a:gd name="T12" fmla="*/ 67 w 70"/>
                  <a:gd name="T13" fmla="*/ 27 h 29"/>
                  <a:gd name="T14" fmla="*/ 69 w 70"/>
                  <a:gd name="T15" fmla="*/ 29 h 29"/>
                  <a:gd name="T16" fmla="*/ 69 w 70"/>
                  <a:gd name="T17" fmla="*/ 29 h 29"/>
                  <a:gd name="T18" fmla="*/ 70 w 70"/>
                  <a:gd name="T19" fmla="*/ 27 h 29"/>
                  <a:gd name="T20" fmla="*/ 32 w 70"/>
                  <a:gd name="T21"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29">
                    <a:moveTo>
                      <a:pt x="32" y="6"/>
                    </a:moveTo>
                    <a:cubicBezTo>
                      <a:pt x="25" y="8"/>
                      <a:pt x="16" y="10"/>
                      <a:pt x="1" y="23"/>
                    </a:cubicBezTo>
                    <a:cubicBezTo>
                      <a:pt x="0" y="23"/>
                      <a:pt x="0" y="24"/>
                      <a:pt x="1" y="24"/>
                    </a:cubicBezTo>
                    <a:cubicBezTo>
                      <a:pt x="1" y="24"/>
                      <a:pt x="2" y="24"/>
                      <a:pt x="2" y="24"/>
                    </a:cubicBezTo>
                    <a:cubicBezTo>
                      <a:pt x="3" y="24"/>
                      <a:pt x="4" y="24"/>
                      <a:pt x="4" y="23"/>
                    </a:cubicBezTo>
                    <a:cubicBezTo>
                      <a:pt x="17" y="14"/>
                      <a:pt x="25" y="11"/>
                      <a:pt x="32" y="9"/>
                    </a:cubicBezTo>
                    <a:cubicBezTo>
                      <a:pt x="51" y="4"/>
                      <a:pt x="65" y="11"/>
                      <a:pt x="67" y="27"/>
                    </a:cubicBezTo>
                    <a:cubicBezTo>
                      <a:pt x="67" y="28"/>
                      <a:pt x="68" y="28"/>
                      <a:pt x="69" y="29"/>
                    </a:cubicBezTo>
                    <a:cubicBezTo>
                      <a:pt x="69" y="29"/>
                      <a:pt x="69" y="29"/>
                      <a:pt x="69" y="29"/>
                    </a:cubicBezTo>
                    <a:cubicBezTo>
                      <a:pt x="70" y="28"/>
                      <a:pt x="70" y="28"/>
                      <a:pt x="70" y="27"/>
                    </a:cubicBezTo>
                    <a:cubicBezTo>
                      <a:pt x="69" y="9"/>
                      <a:pt x="54" y="0"/>
                      <a:pt x="32" y="6"/>
                    </a:cubicBezTo>
                    <a:close/>
                  </a:path>
                </a:pathLst>
              </a:custGeom>
              <a:solidFill>
                <a:srgbClr val="BFC6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6" name="Freeform 755"/>
              <p:cNvSpPr/>
              <p:nvPr/>
            </p:nvSpPr>
            <p:spPr bwMode="auto">
              <a:xfrm>
                <a:off x="5027" y="1212"/>
                <a:ext cx="15" cy="22"/>
              </a:xfrm>
              <a:custGeom>
                <a:avLst/>
                <a:gdLst>
                  <a:gd name="T0" fmla="*/ 9 w 15"/>
                  <a:gd name="T1" fmla="*/ 22 h 22"/>
                  <a:gd name="T2" fmla="*/ 14 w 15"/>
                  <a:gd name="T3" fmla="*/ 19 h 22"/>
                  <a:gd name="T4" fmla="*/ 7 w 15"/>
                  <a:gd name="T5" fmla="*/ 2 h 22"/>
                  <a:gd name="T6" fmla="*/ 5 w 15"/>
                  <a:gd name="T7" fmla="*/ 0 h 22"/>
                  <a:gd name="T8" fmla="*/ 0 w 15"/>
                  <a:gd name="T9" fmla="*/ 3 h 22"/>
                  <a:gd name="T10" fmla="*/ 2 w 15"/>
                  <a:gd name="T11" fmla="*/ 4 h 22"/>
                  <a:gd name="T12" fmla="*/ 9 w 15"/>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15" h="22">
                    <a:moveTo>
                      <a:pt x="9" y="22"/>
                    </a:moveTo>
                    <a:cubicBezTo>
                      <a:pt x="14" y="19"/>
                      <a:pt x="14" y="19"/>
                      <a:pt x="14" y="19"/>
                    </a:cubicBezTo>
                    <a:cubicBezTo>
                      <a:pt x="15" y="14"/>
                      <a:pt x="12" y="6"/>
                      <a:pt x="7" y="2"/>
                    </a:cubicBezTo>
                    <a:cubicBezTo>
                      <a:pt x="6" y="1"/>
                      <a:pt x="5" y="0"/>
                      <a:pt x="5" y="0"/>
                    </a:cubicBezTo>
                    <a:cubicBezTo>
                      <a:pt x="0" y="3"/>
                      <a:pt x="0" y="3"/>
                      <a:pt x="0" y="3"/>
                    </a:cubicBezTo>
                    <a:cubicBezTo>
                      <a:pt x="1" y="3"/>
                      <a:pt x="1" y="4"/>
                      <a:pt x="2" y="4"/>
                    </a:cubicBezTo>
                    <a:cubicBezTo>
                      <a:pt x="7" y="9"/>
                      <a:pt x="11" y="16"/>
                      <a:pt x="9" y="22"/>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7" name="Freeform 756"/>
              <p:cNvSpPr/>
              <p:nvPr/>
            </p:nvSpPr>
            <p:spPr bwMode="auto">
              <a:xfrm>
                <a:off x="5020" y="1231"/>
                <a:ext cx="21" cy="76"/>
              </a:xfrm>
              <a:custGeom>
                <a:avLst/>
                <a:gdLst>
                  <a:gd name="T0" fmla="*/ 0 w 21"/>
                  <a:gd name="T1" fmla="*/ 75 h 76"/>
                  <a:gd name="T2" fmla="*/ 2 w 21"/>
                  <a:gd name="T3" fmla="*/ 75 h 76"/>
                  <a:gd name="T4" fmla="*/ 4 w 21"/>
                  <a:gd name="T5" fmla="*/ 72 h 76"/>
                  <a:gd name="T6" fmla="*/ 21 w 21"/>
                  <a:gd name="T7" fmla="*/ 0 h 76"/>
                  <a:gd name="T8" fmla="*/ 16 w 21"/>
                  <a:gd name="T9" fmla="*/ 3 h 76"/>
                  <a:gd name="T10" fmla="*/ 0 w 21"/>
                  <a:gd name="T11" fmla="*/ 75 h 76"/>
                </a:gdLst>
                <a:ahLst/>
                <a:cxnLst>
                  <a:cxn ang="0">
                    <a:pos x="T0" y="T1"/>
                  </a:cxn>
                  <a:cxn ang="0">
                    <a:pos x="T2" y="T3"/>
                  </a:cxn>
                  <a:cxn ang="0">
                    <a:pos x="T4" y="T5"/>
                  </a:cxn>
                  <a:cxn ang="0">
                    <a:pos x="T6" y="T7"/>
                  </a:cxn>
                  <a:cxn ang="0">
                    <a:pos x="T8" y="T9"/>
                  </a:cxn>
                  <a:cxn ang="0">
                    <a:pos x="T10" y="T11"/>
                  </a:cxn>
                </a:cxnLst>
                <a:rect l="0" t="0" r="r" b="b"/>
                <a:pathLst>
                  <a:path w="21" h="76">
                    <a:moveTo>
                      <a:pt x="0" y="75"/>
                    </a:moveTo>
                    <a:cubicBezTo>
                      <a:pt x="0" y="75"/>
                      <a:pt x="1" y="76"/>
                      <a:pt x="2" y="75"/>
                    </a:cubicBezTo>
                    <a:cubicBezTo>
                      <a:pt x="4" y="74"/>
                      <a:pt x="4" y="72"/>
                      <a:pt x="4" y="72"/>
                    </a:cubicBezTo>
                    <a:cubicBezTo>
                      <a:pt x="21" y="0"/>
                      <a:pt x="21" y="0"/>
                      <a:pt x="21" y="0"/>
                    </a:cubicBezTo>
                    <a:cubicBezTo>
                      <a:pt x="16" y="3"/>
                      <a:pt x="16" y="3"/>
                      <a:pt x="16" y="3"/>
                    </a:cubicBezTo>
                    <a:lnTo>
                      <a:pt x="0" y="75"/>
                    </a:lnTo>
                    <a:close/>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8" name="Freeform 757"/>
              <p:cNvSpPr/>
              <p:nvPr/>
            </p:nvSpPr>
            <p:spPr bwMode="auto">
              <a:xfrm>
                <a:off x="5016" y="1212"/>
                <a:ext cx="22" cy="94"/>
              </a:xfrm>
              <a:custGeom>
                <a:avLst/>
                <a:gdLst>
                  <a:gd name="T0" fmla="*/ 12 w 22"/>
                  <a:gd name="T1" fmla="*/ 8 h 94"/>
                  <a:gd name="T2" fmla="*/ 11 w 22"/>
                  <a:gd name="T3" fmla="*/ 7 h 94"/>
                  <a:gd name="T4" fmla="*/ 5 w 22"/>
                  <a:gd name="T5" fmla="*/ 9 h 94"/>
                  <a:gd name="T6" fmla="*/ 5 w 22"/>
                  <a:gd name="T7" fmla="*/ 9 h 94"/>
                  <a:gd name="T8" fmla="*/ 0 w 22"/>
                  <a:gd name="T9" fmla="*/ 11 h 94"/>
                  <a:gd name="T10" fmla="*/ 2 w 22"/>
                  <a:gd name="T11" fmla="*/ 6 h 94"/>
                  <a:gd name="T12" fmla="*/ 12 w 22"/>
                  <a:gd name="T13" fmla="*/ 2 h 94"/>
                  <a:gd name="T14" fmla="*/ 14 w 22"/>
                  <a:gd name="T15" fmla="*/ 4 h 94"/>
                  <a:gd name="T16" fmla="*/ 20 w 22"/>
                  <a:gd name="T17" fmla="*/ 22 h 94"/>
                  <a:gd name="T18" fmla="*/ 4 w 22"/>
                  <a:gd name="T19" fmla="*/ 94 h 94"/>
                  <a:gd name="T20" fmla="*/ 2 w 22"/>
                  <a:gd name="T21" fmla="*/ 93 h 94"/>
                  <a:gd name="T22" fmla="*/ 2 w 22"/>
                  <a:gd name="T23" fmla="*/ 92 h 94"/>
                  <a:gd name="T24" fmla="*/ 1 w 22"/>
                  <a:gd name="T25" fmla="*/ 90 h 94"/>
                  <a:gd name="T26" fmla="*/ 17 w 22"/>
                  <a:gd name="T27" fmla="*/ 19 h 94"/>
                  <a:gd name="T28" fmla="*/ 12 w 22"/>
                  <a:gd name="T29" fmla="*/ 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 h="94">
                    <a:moveTo>
                      <a:pt x="12" y="8"/>
                    </a:moveTo>
                    <a:cubicBezTo>
                      <a:pt x="12" y="7"/>
                      <a:pt x="11" y="7"/>
                      <a:pt x="11" y="7"/>
                    </a:cubicBezTo>
                    <a:cubicBezTo>
                      <a:pt x="8" y="5"/>
                      <a:pt x="6" y="6"/>
                      <a:pt x="5" y="9"/>
                    </a:cubicBezTo>
                    <a:cubicBezTo>
                      <a:pt x="5" y="9"/>
                      <a:pt x="5" y="9"/>
                      <a:pt x="5" y="9"/>
                    </a:cubicBezTo>
                    <a:cubicBezTo>
                      <a:pt x="4" y="10"/>
                      <a:pt x="1" y="11"/>
                      <a:pt x="0" y="11"/>
                    </a:cubicBezTo>
                    <a:cubicBezTo>
                      <a:pt x="2" y="6"/>
                      <a:pt x="2" y="6"/>
                      <a:pt x="2" y="6"/>
                    </a:cubicBezTo>
                    <a:cubicBezTo>
                      <a:pt x="3" y="1"/>
                      <a:pt x="8" y="0"/>
                      <a:pt x="12" y="2"/>
                    </a:cubicBezTo>
                    <a:cubicBezTo>
                      <a:pt x="13" y="3"/>
                      <a:pt x="14" y="3"/>
                      <a:pt x="14" y="4"/>
                    </a:cubicBezTo>
                    <a:cubicBezTo>
                      <a:pt x="20" y="8"/>
                      <a:pt x="22" y="16"/>
                      <a:pt x="20" y="22"/>
                    </a:cubicBezTo>
                    <a:cubicBezTo>
                      <a:pt x="4" y="94"/>
                      <a:pt x="4" y="94"/>
                      <a:pt x="4" y="94"/>
                    </a:cubicBezTo>
                    <a:cubicBezTo>
                      <a:pt x="2" y="93"/>
                      <a:pt x="2" y="93"/>
                      <a:pt x="2" y="93"/>
                    </a:cubicBezTo>
                    <a:cubicBezTo>
                      <a:pt x="2" y="92"/>
                      <a:pt x="2" y="92"/>
                      <a:pt x="2" y="92"/>
                    </a:cubicBezTo>
                    <a:cubicBezTo>
                      <a:pt x="1" y="92"/>
                      <a:pt x="0" y="91"/>
                      <a:pt x="1" y="90"/>
                    </a:cubicBezTo>
                    <a:cubicBezTo>
                      <a:pt x="17" y="19"/>
                      <a:pt x="17" y="19"/>
                      <a:pt x="17" y="19"/>
                    </a:cubicBezTo>
                    <a:cubicBezTo>
                      <a:pt x="18" y="15"/>
                      <a:pt x="16" y="10"/>
                      <a:pt x="12" y="8"/>
                    </a:cubicBezTo>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9" name="Freeform 758"/>
              <p:cNvSpPr/>
              <p:nvPr/>
            </p:nvSpPr>
            <p:spPr bwMode="auto">
              <a:xfrm>
                <a:off x="4994" y="1108"/>
                <a:ext cx="23" cy="13"/>
              </a:xfrm>
              <a:custGeom>
                <a:avLst/>
                <a:gdLst>
                  <a:gd name="T0" fmla="*/ 23 w 23"/>
                  <a:gd name="T1" fmla="*/ 13 h 13"/>
                  <a:gd name="T2" fmla="*/ 2 w 23"/>
                  <a:gd name="T3" fmla="*/ 1 h 13"/>
                  <a:gd name="T4" fmla="*/ 0 w 23"/>
                  <a:gd name="T5" fmla="*/ 1 h 13"/>
                  <a:gd name="T6" fmla="*/ 20 w 23"/>
                  <a:gd name="T7" fmla="*/ 13 h 13"/>
                  <a:gd name="T8" fmla="*/ 23 w 23"/>
                  <a:gd name="T9" fmla="*/ 13 h 13"/>
                </a:gdLst>
                <a:ahLst/>
                <a:cxnLst>
                  <a:cxn ang="0">
                    <a:pos x="T0" y="T1"/>
                  </a:cxn>
                  <a:cxn ang="0">
                    <a:pos x="T2" y="T3"/>
                  </a:cxn>
                  <a:cxn ang="0">
                    <a:pos x="T4" y="T5"/>
                  </a:cxn>
                  <a:cxn ang="0">
                    <a:pos x="T6" y="T7"/>
                  </a:cxn>
                  <a:cxn ang="0">
                    <a:pos x="T8" y="T9"/>
                  </a:cxn>
                </a:cxnLst>
                <a:rect l="0" t="0" r="r" b="b"/>
                <a:pathLst>
                  <a:path w="23" h="13">
                    <a:moveTo>
                      <a:pt x="23" y="13"/>
                    </a:moveTo>
                    <a:cubicBezTo>
                      <a:pt x="2" y="1"/>
                      <a:pt x="2" y="1"/>
                      <a:pt x="2" y="1"/>
                    </a:cubicBezTo>
                    <a:cubicBezTo>
                      <a:pt x="2" y="0"/>
                      <a:pt x="1" y="0"/>
                      <a:pt x="0" y="1"/>
                    </a:cubicBezTo>
                    <a:cubicBezTo>
                      <a:pt x="20" y="13"/>
                      <a:pt x="20" y="13"/>
                      <a:pt x="20" y="13"/>
                    </a:cubicBezTo>
                    <a:cubicBezTo>
                      <a:pt x="21" y="12"/>
                      <a:pt x="22" y="12"/>
                      <a:pt x="23" y="13"/>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0" name="Freeform 759"/>
              <p:cNvSpPr/>
              <p:nvPr/>
            </p:nvSpPr>
            <p:spPr bwMode="auto">
              <a:xfrm>
                <a:off x="4992" y="1109"/>
                <a:ext cx="22" cy="13"/>
              </a:xfrm>
              <a:custGeom>
                <a:avLst/>
                <a:gdLst>
                  <a:gd name="T0" fmla="*/ 22 w 22"/>
                  <a:gd name="T1" fmla="*/ 12 h 13"/>
                  <a:gd name="T2" fmla="*/ 2 w 22"/>
                  <a:gd name="T3" fmla="*/ 0 h 13"/>
                  <a:gd name="T4" fmla="*/ 0 w 22"/>
                  <a:gd name="T5" fmla="*/ 1 h 13"/>
                  <a:gd name="T6" fmla="*/ 21 w 22"/>
                  <a:gd name="T7" fmla="*/ 13 h 13"/>
                  <a:gd name="T8" fmla="*/ 22 w 22"/>
                  <a:gd name="T9" fmla="*/ 12 h 13"/>
                </a:gdLst>
                <a:ahLst/>
                <a:cxnLst>
                  <a:cxn ang="0">
                    <a:pos x="T0" y="T1"/>
                  </a:cxn>
                  <a:cxn ang="0">
                    <a:pos x="T2" y="T3"/>
                  </a:cxn>
                  <a:cxn ang="0">
                    <a:pos x="T4" y="T5"/>
                  </a:cxn>
                  <a:cxn ang="0">
                    <a:pos x="T6" y="T7"/>
                  </a:cxn>
                  <a:cxn ang="0">
                    <a:pos x="T8" y="T9"/>
                  </a:cxn>
                </a:cxnLst>
                <a:rect l="0" t="0" r="r" b="b"/>
                <a:pathLst>
                  <a:path w="22" h="13">
                    <a:moveTo>
                      <a:pt x="22" y="12"/>
                    </a:moveTo>
                    <a:cubicBezTo>
                      <a:pt x="2" y="0"/>
                      <a:pt x="2" y="0"/>
                      <a:pt x="2" y="0"/>
                    </a:cubicBezTo>
                    <a:cubicBezTo>
                      <a:pt x="1" y="0"/>
                      <a:pt x="1" y="0"/>
                      <a:pt x="0" y="1"/>
                    </a:cubicBezTo>
                    <a:cubicBezTo>
                      <a:pt x="21" y="13"/>
                      <a:pt x="21" y="13"/>
                      <a:pt x="21" y="13"/>
                    </a:cubicBezTo>
                    <a:cubicBezTo>
                      <a:pt x="21" y="13"/>
                      <a:pt x="22" y="12"/>
                      <a:pt x="22" y="12"/>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1" name="Freeform 760"/>
              <p:cNvSpPr/>
              <p:nvPr/>
            </p:nvSpPr>
            <p:spPr bwMode="auto">
              <a:xfrm>
                <a:off x="4991" y="1110"/>
                <a:ext cx="22" cy="14"/>
              </a:xfrm>
              <a:custGeom>
                <a:avLst/>
                <a:gdLst>
                  <a:gd name="T0" fmla="*/ 22 w 22"/>
                  <a:gd name="T1" fmla="*/ 12 h 14"/>
                  <a:gd name="T2" fmla="*/ 1 w 22"/>
                  <a:gd name="T3" fmla="*/ 0 h 14"/>
                  <a:gd name="T4" fmla="*/ 0 w 22"/>
                  <a:gd name="T5" fmla="*/ 2 h 14"/>
                  <a:gd name="T6" fmla="*/ 21 w 22"/>
                  <a:gd name="T7" fmla="*/ 14 h 14"/>
                  <a:gd name="T8" fmla="*/ 22 w 22"/>
                  <a:gd name="T9" fmla="*/ 12 h 14"/>
                </a:gdLst>
                <a:ahLst/>
                <a:cxnLst>
                  <a:cxn ang="0">
                    <a:pos x="T0" y="T1"/>
                  </a:cxn>
                  <a:cxn ang="0">
                    <a:pos x="T2" y="T3"/>
                  </a:cxn>
                  <a:cxn ang="0">
                    <a:pos x="T4" y="T5"/>
                  </a:cxn>
                  <a:cxn ang="0">
                    <a:pos x="T6" y="T7"/>
                  </a:cxn>
                  <a:cxn ang="0">
                    <a:pos x="T8" y="T9"/>
                  </a:cxn>
                </a:cxnLst>
                <a:rect l="0" t="0" r="r" b="b"/>
                <a:pathLst>
                  <a:path w="22" h="14">
                    <a:moveTo>
                      <a:pt x="22" y="12"/>
                    </a:moveTo>
                    <a:cubicBezTo>
                      <a:pt x="1" y="0"/>
                      <a:pt x="1" y="0"/>
                      <a:pt x="1" y="0"/>
                    </a:cubicBezTo>
                    <a:cubicBezTo>
                      <a:pt x="1" y="1"/>
                      <a:pt x="0" y="1"/>
                      <a:pt x="0" y="2"/>
                    </a:cubicBezTo>
                    <a:cubicBezTo>
                      <a:pt x="21" y="14"/>
                      <a:pt x="21" y="14"/>
                      <a:pt x="21" y="14"/>
                    </a:cubicBezTo>
                    <a:cubicBezTo>
                      <a:pt x="21" y="13"/>
                      <a:pt x="21" y="13"/>
                      <a:pt x="22" y="12"/>
                    </a:cubicBezTo>
                    <a:close/>
                  </a:path>
                </a:pathLst>
              </a:custGeom>
              <a:solidFill>
                <a:srgbClr val="B4B4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2" name="Freeform 761"/>
              <p:cNvSpPr/>
              <p:nvPr/>
            </p:nvSpPr>
            <p:spPr bwMode="auto">
              <a:xfrm>
                <a:off x="4991" y="1112"/>
                <a:ext cx="21" cy="17"/>
              </a:xfrm>
              <a:custGeom>
                <a:avLst/>
                <a:gdLst>
                  <a:gd name="T0" fmla="*/ 21 w 21"/>
                  <a:gd name="T1" fmla="*/ 12 h 17"/>
                  <a:gd name="T2" fmla="*/ 0 w 21"/>
                  <a:gd name="T3" fmla="*/ 0 h 17"/>
                  <a:gd name="T4" fmla="*/ 0 w 21"/>
                  <a:gd name="T5" fmla="*/ 2 h 17"/>
                  <a:gd name="T6" fmla="*/ 1 w 21"/>
                  <a:gd name="T7" fmla="*/ 5 h 17"/>
                  <a:gd name="T8" fmla="*/ 21 w 21"/>
                  <a:gd name="T9" fmla="*/ 17 h 17"/>
                  <a:gd name="T10" fmla="*/ 20 w 21"/>
                  <a:gd name="T11" fmla="*/ 15 h 17"/>
                  <a:gd name="T12" fmla="*/ 21 w 21"/>
                  <a:gd name="T13" fmla="*/ 12 h 17"/>
                </a:gdLst>
                <a:ahLst/>
                <a:cxnLst>
                  <a:cxn ang="0">
                    <a:pos x="T0" y="T1"/>
                  </a:cxn>
                  <a:cxn ang="0">
                    <a:pos x="T2" y="T3"/>
                  </a:cxn>
                  <a:cxn ang="0">
                    <a:pos x="T4" y="T5"/>
                  </a:cxn>
                  <a:cxn ang="0">
                    <a:pos x="T6" y="T7"/>
                  </a:cxn>
                  <a:cxn ang="0">
                    <a:pos x="T8" y="T9"/>
                  </a:cxn>
                  <a:cxn ang="0">
                    <a:pos x="T10" y="T11"/>
                  </a:cxn>
                  <a:cxn ang="0">
                    <a:pos x="T12" y="T13"/>
                  </a:cxn>
                </a:cxnLst>
                <a:rect l="0" t="0" r="r" b="b"/>
                <a:pathLst>
                  <a:path w="21" h="17">
                    <a:moveTo>
                      <a:pt x="21" y="12"/>
                    </a:moveTo>
                    <a:cubicBezTo>
                      <a:pt x="0" y="0"/>
                      <a:pt x="0" y="0"/>
                      <a:pt x="0" y="0"/>
                    </a:cubicBezTo>
                    <a:cubicBezTo>
                      <a:pt x="0" y="1"/>
                      <a:pt x="0" y="2"/>
                      <a:pt x="0" y="2"/>
                    </a:cubicBezTo>
                    <a:cubicBezTo>
                      <a:pt x="0" y="3"/>
                      <a:pt x="0" y="4"/>
                      <a:pt x="1" y="5"/>
                    </a:cubicBezTo>
                    <a:cubicBezTo>
                      <a:pt x="21" y="17"/>
                      <a:pt x="21" y="17"/>
                      <a:pt x="21" y="17"/>
                    </a:cubicBezTo>
                    <a:cubicBezTo>
                      <a:pt x="21" y="16"/>
                      <a:pt x="20" y="16"/>
                      <a:pt x="20" y="15"/>
                    </a:cubicBezTo>
                    <a:cubicBezTo>
                      <a:pt x="20" y="14"/>
                      <a:pt x="20" y="13"/>
                      <a:pt x="21" y="12"/>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3" name="Freeform 762"/>
              <p:cNvSpPr/>
              <p:nvPr/>
            </p:nvSpPr>
            <p:spPr bwMode="auto">
              <a:xfrm>
                <a:off x="5011" y="1120"/>
                <a:ext cx="7" cy="10"/>
              </a:xfrm>
              <a:custGeom>
                <a:avLst/>
                <a:gdLst>
                  <a:gd name="T0" fmla="*/ 3 w 7"/>
                  <a:gd name="T1" fmla="*/ 1 h 10"/>
                  <a:gd name="T2" fmla="*/ 0 w 7"/>
                  <a:gd name="T3" fmla="*/ 7 h 10"/>
                  <a:gd name="T4" fmla="*/ 3 w 7"/>
                  <a:gd name="T5" fmla="*/ 9 h 10"/>
                  <a:gd name="T6" fmla="*/ 7 w 7"/>
                  <a:gd name="T7" fmla="*/ 3 h 10"/>
                  <a:gd name="T8" fmla="*/ 3 w 7"/>
                  <a:gd name="T9" fmla="*/ 1 h 10"/>
                </a:gdLst>
                <a:ahLst/>
                <a:cxnLst>
                  <a:cxn ang="0">
                    <a:pos x="T0" y="T1"/>
                  </a:cxn>
                  <a:cxn ang="0">
                    <a:pos x="T2" y="T3"/>
                  </a:cxn>
                  <a:cxn ang="0">
                    <a:pos x="T4" y="T5"/>
                  </a:cxn>
                  <a:cxn ang="0">
                    <a:pos x="T6" y="T7"/>
                  </a:cxn>
                  <a:cxn ang="0">
                    <a:pos x="T8" y="T9"/>
                  </a:cxn>
                </a:cxnLst>
                <a:rect l="0" t="0" r="r" b="b"/>
                <a:pathLst>
                  <a:path w="7" h="10">
                    <a:moveTo>
                      <a:pt x="3" y="1"/>
                    </a:moveTo>
                    <a:cubicBezTo>
                      <a:pt x="2" y="2"/>
                      <a:pt x="0" y="5"/>
                      <a:pt x="0" y="7"/>
                    </a:cubicBezTo>
                    <a:cubicBezTo>
                      <a:pt x="0" y="9"/>
                      <a:pt x="2" y="10"/>
                      <a:pt x="3" y="9"/>
                    </a:cubicBezTo>
                    <a:cubicBezTo>
                      <a:pt x="5" y="7"/>
                      <a:pt x="7" y="5"/>
                      <a:pt x="7" y="3"/>
                    </a:cubicBezTo>
                    <a:cubicBezTo>
                      <a:pt x="7" y="1"/>
                      <a:pt x="5" y="0"/>
                      <a:pt x="3" y="1"/>
                    </a:cubicBezTo>
                    <a:close/>
                  </a:path>
                </a:pathLst>
              </a:custGeom>
              <a:solidFill>
                <a:srgbClr val="242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4" name="Freeform 763"/>
              <p:cNvSpPr/>
              <p:nvPr/>
            </p:nvSpPr>
            <p:spPr bwMode="auto">
              <a:xfrm>
                <a:off x="5024" y="1159"/>
                <a:ext cx="24" cy="58"/>
              </a:xfrm>
              <a:custGeom>
                <a:avLst/>
                <a:gdLst>
                  <a:gd name="T0" fmla="*/ 12 w 24"/>
                  <a:gd name="T1" fmla="*/ 0 h 58"/>
                  <a:gd name="T2" fmla="*/ 0 w 24"/>
                  <a:gd name="T3" fmla="*/ 52 h 58"/>
                  <a:gd name="T4" fmla="*/ 1 w 24"/>
                  <a:gd name="T5" fmla="*/ 55 h 58"/>
                  <a:gd name="T6" fmla="*/ 10 w 24"/>
                  <a:gd name="T7" fmla="*/ 58 h 58"/>
                  <a:gd name="T8" fmla="*/ 12 w 24"/>
                  <a:gd name="T9" fmla="*/ 55 h 58"/>
                  <a:gd name="T10" fmla="*/ 24 w 24"/>
                  <a:gd name="T11" fmla="*/ 2 h 58"/>
                  <a:gd name="T12" fmla="*/ 22 w 24"/>
                  <a:gd name="T13" fmla="*/ 5 h 58"/>
                  <a:gd name="T14" fmla="*/ 13 w 24"/>
                  <a:gd name="T15" fmla="*/ 2 h 58"/>
                  <a:gd name="T16" fmla="*/ 12 w 2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58">
                    <a:moveTo>
                      <a:pt x="12" y="0"/>
                    </a:moveTo>
                    <a:cubicBezTo>
                      <a:pt x="0" y="52"/>
                      <a:pt x="0" y="52"/>
                      <a:pt x="0" y="52"/>
                    </a:cubicBezTo>
                    <a:cubicBezTo>
                      <a:pt x="0" y="53"/>
                      <a:pt x="0" y="54"/>
                      <a:pt x="1" y="55"/>
                    </a:cubicBezTo>
                    <a:cubicBezTo>
                      <a:pt x="3" y="57"/>
                      <a:pt x="7" y="58"/>
                      <a:pt x="10" y="58"/>
                    </a:cubicBezTo>
                    <a:cubicBezTo>
                      <a:pt x="11" y="57"/>
                      <a:pt x="12" y="56"/>
                      <a:pt x="12" y="55"/>
                    </a:cubicBezTo>
                    <a:cubicBezTo>
                      <a:pt x="24" y="2"/>
                      <a:pt x="24" y="2"/>
                      <a:pt x="24" y="2"/>
                    </a:cubicBezTo>
                    <a:cubicBezTo>
                      <a:pt x="24" y="3"/>
                      <a:pt x="23" y="4"/>
                      <a:pt x="22" y="5"/>
                    </a:cubicBezTo>
                    <a:cubicBezTo>
                      <a:pt x="19" y="5"/>
                      <a:pt x="15" y="4"/>
                      <a:pt x="13" y="2"/>
                    </a:cubicBezTo>
                    <a:cubicBezTo>
                      <a:pt x="12" y="1"/>
                      <a:pt x="12" y="0"/>
                      <a:pt x="12" y="0"/>
                    </a:cubicBezTo>
                  </a:path>
                </a:pathLst>
              </a:custGeom>
              <a:solidFill>
                <a:srgbClr val="EF64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5" name="Freeform 764"/>
              <p:cNvSpPr/>
              <p:nvPr/>
            </p:nvSpPr>
            <p:spPr bwMode="auto">
              <a:xfrm>
                <a:off x="5035" y="1156"/>
                <a:ext cx="14" cy="8"/>
              </a:xfrm>
              <a:custGeom>
                <a:avLst/>
                <a:gdLst>
                  <a:gd name="T0" fmla="*/ 4 w 14"/>
                  <a:gd name="T1" fmla="*/ 0 h 8"/>
                  <a:gd name="T2" fmla="*/ 2 w 14"/>
                  <a:gd name="T3" fmla="*/ 5 h 8"/>
                  <a:gd name="T4" fmla="*/ 11 w 14"/>
                  <a:gd name="T5" fmla="*/ 8 h 8"/>
                  <a:gd name="T6" fmla="*/ 12 w 14"/>
                  <a:gd name="T7" fmla="*/ 3 h 8"/>
                  <a:gd name="T8" fmla="*/ 4 w 14"/>
                  <a:gd name="T9" fmla="*/ 0 h 8"/>
                </a:gdLst>
                <a:ahLst/>
                <a:cxnLst>
                  <a:cxn ang="0">
                    <a:pos x="T0" y="T1"/>
                  </a:cxn>
                  <a:cxn ang="0">
                    <a:pos x="T2" y="T3"/>
                  </a:cxn>
                  <a:cxn ang="0">
                    <a:pos x="T4" y="T5"/>
                  </a:cxn>
                  <a:cxn ang="0">
                    <a:pos x="T6" y="T7"/>
                  </a:cxn>
                  <a:cxn ang="0">
                    <a:pos x="T8" y="T9"/>
                  </a:cxn>
                </a:cxnLst>
                <a:rect l="0" t="0" r="r" b="b"/>
                <a:pathLst>
                  <a:path w="14" h="8">
                    <a:moveTo>
                      <a:pt x="4" y="0"/>
                    </a:moveTo>
                    <a:cubicBezTo>
                      <a:pt x="1" y="1"/>
                      <a:pt x="0" y="3"/>
                      <a:pt x="2" y="5"/>
                    </a:cubicBezTo>
                    <a:cubicBezTo>
                      <a:pt x="4" y="7"/>
                      <a:pt x="8" y="8"/>
                      <a:pt x="11" y="8"/>
                    </a:cubicBezTo>
                    <a:cubicBezTo>
                      <a:pt x="14" y="7"/>
                      <a:pt x="14" y="5"/>
                      <a:pt x="12" y="3"/>
                    </a:cubicBezTo>
                    <a:cubicBezTo>
                      <a:pt x="10" y="1"/>
                      <a:pt x="6" y="0"/>
                      <a:pt x="4" y="0"/>
                    </a:cubicBezTo>
                    <a:close/>
                  </a:path>
                </a:pathLst>
              </a:custGeom>
              <a:solidFill>
                <a:srgbClr val="FF81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6" name="Freeform 765"/>
              <p:cNvSpPr/>
              <p:nvPr/>
            </p:nvSpPr>
            <p:spPr bwMode="auto">
              <a:xfrm>
                <a:off x="5039" y="1151"/>
                <a:ext cx="9" cy="11"/>
              </a:xfrm>
              <a:custGeom>
                <a:avLst/>
                <a:gdLst>
                  <a:gd name="T0" fmla="*/ 2 w 9"/>
                  <a:gd name="T1" fmla="*/ 0 h 11"/>
                  <a:gd name="T2" fmla="*/ 0 w 9"/>
                  <a:gd name="T3" fmla="*/ 8 h 11"/>
                  <a:gd name="T4" fmla="*/ 1 w 9"/>
                  <a:gd name="T5" fmla="*/ 9 h 11"/>
                  <a:gd name="T6" fmla="*/ 6 w 9"/>
                  <a:gd name="T7" fmla="*/ 11 h 11"/>
                  <a:gd name="T8" fmla="*/ 7 w 9"/>
                  <a:gd name="T9" fmla="*/ 9 h 11"/>
                  <a:gd name="T10" fmla="*/ 9 w 9"/>
                  <a:gd name="T11" fmla="*/ 2 h 11"/>
                  <a:gd name="T12" fmla="*/ 7 w 9"/>
                  <a:gd name="T13" fmla="*/ 3 h 11"/>
                  <a:gd name="T14" fmla="*/ 3 w 9"/>
                  <a:gd name="T15" fmla="*/ 1 h 11"/>
                  <a:gd name="T16" fmla="*/ 2 w 9"/>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
                    <a:moveTo>
                      <a:pt x="2" y="0"/>
                    </a:moveTo>
                    <a:cubicBezTo>
                      <a:pt x="0" y="8"/>
                      <a:pt x="0" y="8"/>
                      <a:pt x="0" y="8"/>
                    </a:cubicBezTo>
                    <a:cubicBezTo>
                      <a:pt x="0" y="8"/>
                      <a:pt x="0" y="9"/>
                      <a:pt x="1" y="9"/>
                    </a:cubicBezTo>
                    <a:cubicBezTo>
                      <a:pt x="2" y="10"/>
                      <a:pt x="4" y="11"/>
                      <a:pt x="6" y="11"/>
                    </a:cubicBezTo>
                    <a:cubicBezTo>
                      <a:pt x="6" y="10"/>
                      <a:pt x="7" y="10"/>
                      <a:pt x="7" y="9"/>
                    </a:cubicBezTo>
                    <a:cubicBezTo>
                      <a:pt x="9" y="2"/>
                      <a:pt x="9" y="2"/>
                      <a:pt x="9" y="2"/>
                    </a:cubicBezTo>
                    <a:cubicBezTo>
                      <a:pt x="9" y="2"/>
                      <a:pt x="8" y="2"/>
                      <a:pt x="7" y="3"/>
                    </a:cubicBezTo>
                    <a:cubicBezTo>
                      <a:pt x="6" y="3"/>
                      <a:pt x="4" y="3"/>
                      <a:pt x="3" y="1"/>
                    </a:cubicBezTo>
                    <a:cubicBezTo>
                      <a:pt x="2" y="1"/>
                      <a:pt x="2" y="0"/>
                      <a:pt x="2" y="0"/>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7" name="Freeform 766"/>
              <p:cNvSpPr/>
              <p:nvPr/>
            </p:nvSpPr>
            <p:spPr bwMode="auto">
              <a:xfrm>
                <a:off x="5041" y="1149"/>
                <a:ext cx="7" cy="5"/>
              </a:xfrm>
              <a:custGeom>
                <a:avLst/>
                <a:gdLst>
                  <a:gd name="T0" fmla="*/ 1 w 7"/>
                  <a:gd name="T1" fmla="*/ 1 h 5"/>
                  <a:gd name="T2" fmla="*/ 1 w 7"/>
                  <a:gd name="T3" fmla="*/ 3 h 5"/>
                  <a:gd name="T4" fmla="*/ 5 w 7"/>
                  <a:gd name="T5" fmla="*/ 5 h 5"/>
                  <a:gd name="T6" fmla="*/ 6 w 7"/>
                  <a:gd name="T7" fmla="*/ 2 h 5"/>
                  <a:gd name="T8" fmla="*/ 1 w 7"/>
                  <a:gd name="T9" fmla="*/ 1 h 5"/>
                </a:gdLst>
                <a:ahLst/>
                <a:cxnLst>
                  <a:cxn ang="0">
                    <a:pos x="T0" y="T1"/>
                  </a:cxn>
                  <a:cxn ang="0">
                    <a:pos x="T2" y="T3"/>
                  </a:cxn>
                  <a:cxn ang="0">
                    <a:pos x="T4" y="T5"/>
                  </a:cxn>
                  <a:cxn ang="0">
                    <a:pos x="T6" y="T7"/>
                  </a:cxn>
                  <a:cxn ang="0">
                    <a:pos x="T8" y="T9"/>
                  </a:cxn>
                </a:cxnLst>
                <a:rect l="0" t="0" r="r" b="b"/>
                <a:pathLst>
                  <a:path w="7" h="5">
                    <a:moveTo>
                      <a:pt x="1" y="1"/>
                    </a:moveTo>
                    <a:cubicBezTo>
                      <a:pt x="0" y="1"/>
                      <a:pt x="0" y="2"/>
                      <a:pt x="1" y="3"/>
                    </a:cubicBezTo>
                    <a:cubicBezTo>
                      <a:pt x="2" y="5"/>
                      <a:pt x="4" y="5"/>
                      <a:pt x="5" y="5"/>
                    </a:cubicBezTo>
                    <a:cubicBezTo>
                      <a:pt x="7" y="4"/>
                      <a:pt x="7" y="3"/>
                      <a:pt x="6" y="2"/>
                    </a:cubicBezTo>
                    <a:cubicBezTo>
                      <a:pt x="5" y="1"/>
                      <a:pt x="3" y="0"/>
                      <a:pt x="1" y="1"/>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8" name="Freeform 767"/>
              <p:cNvSpPr/>
              <p:nvPr/>
            </p:nvSpPr>
            <p:spPr bwMode="auto">
              <a:xfrm>
                <a:off x="5013" y="1122"/>
                <a:ext cx="8" cy="4"/>
              </a:xfrm>
              <a:custGeom>
                <a:avLst/>
                <a:gdLst>
                  <a:gd name="T0" fmla="*/ 3 w 8"/>
                  <a:gd name="T1" fmla="*/ 0 h 4"/>
                  <a:gd name="T2" fmla="*/ 7 w 8"/>
                  <a:gd name="T3" fmla="*/ 1 h 4"/>
                  <a:gd name="T4" fmla="*/ 7 w 8"/>
                  <a:gd name="T5" fmla="*/ 2 h 4"/>
                  <a:gd name="T6" fmla="*/ 8 w 8"/>
                  <a:gd name="T7" fmla="*/ 3 h 4"/>
                  <a:gd name="T8" fmla="*/ 4 w 8"/>
                  <a:gd name="T9" fmla="*/ 4 h 4"/>
                  <a:gd name="T10" fmla="*/ 4 w 8"/>
                  <a:gd name="T11" fmla="*/ 4 h 4"/>
                  <a:gd name="T12" fmla="*/ 3 w 8"/>
                  <a:gd name="T13" fmla="*/ 3 h 4"/>
                  <a:gd name="T14" fmla="*/ 0 w 8"/>
                  <a:gd name="T15" fmla="*/ 1 h 4"/>
                  <a:gd name="T16" fmla="*/ 3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3" y="0"/>
                    </a:moveTo>
                    <a:lnTo>
                      <a:pt x="7" y="1"/>
                    </a:lnTo>
                    <a:lnTo>
                      <a:pt x="7" y="2"/>
                    </a:lnTo>
                    <a:lnTo>
                      <a:pt x="8" y="3"/>
                    </a:lnTo>
                    <a:lnTo>
                      <a:pt x="4" y="4"/>
                    </a:lnTo>
                    <a:lnTo>
                      <a:pt x="4" y="4"/>
                    </a:lnTo>
                    <a:lnTo>
                      <a:pt x="3" y="3"/>
                    </a:lnTo>
                    <a:lnTo>
                      <a:pt x="0" y="1"/>
                    </a:lnTo>
                    <a:lnTo>
                      <a:pt x="3" y="0"/>
                    </a:lnTo>
                    <a:close/>
                  </a:path>
                </a:pathLst>
              </a:custGeom>
              <a:solidFill>
                <a:srgbClr val="5E5E5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9" name="Freeform 768"/>
              <p:cNvSpPr/>
              <p:nvPr/>
            </p:nvSpPr>
            <p:spPr bwMode="auto">
              <a:xfrm>
                <a:off x="5017" y="1125"/>
                <a:ext cx="62" cy="40"/>
              </a:xfrm>
              <a:custGeom>
                <a:avLst/>
                <a:gdLst>
                  <a:gd name="T0" fmla="*/ 59 w 62"/>
                  <a:gd name="T1" fmla="*/ 35 h 40"/>
                  <a:gd name="T2" fmla="*/ 62 w 62"/>
                  <a:gd name="T3" fmla="*/ 33 h 40"/>
                  <a:gd name="T4" fmla="*/ 33 w 62"/>
                  <a:gd name="T5" fmla="*/ 27 h 40"/>
                  <a:gd name="T6" fmla="*/ 4 w 62"/>
                  <a:gd name="T7" fmla="*/ 0 h 40"/>
                  <a:gd name="T8" fmla="*/ 0 w 62"/>
                  <a:gd name="T9" fmla="*/ 1 h 40"/>
                  <a:gd name="T10" fmla="*/ 30 w 62"/>
                  <a:gd name="T11" fmla="*/ 28 h 40"/>
                  <a:gd name="T12" fmla="*/ 59 w 62"/>
                  <a:gd name="T13" fmla="*/ 35 h 40"/>
                </a:gdLst>
                <a:ahLst/>
                <a:cxnLst>
                  <a:cxn ang="0">
                    <a:pos x="T0" y="T1"/>
                  </a:cxn>
                  <a:cxn ang="0">
                    <a:pos x="T2" y="T3"/>
                  </a:cxn>
                  <a:cxn ang="0">
                    <a:pos x="T4" y="T5"/>
                  </a:cxn>
                  <a:cxn ang="0">
                    <a:pos x="T6" y="T7"/>
                  </a:cxn>
                  <a:cxn ang="0">
                    <a:pos x="T8" y="T9"/>
                  </a:cxn>
                  <a:cxn ang="0">
                    <a:pos x="T10" y="T11"/>
                  </a:cxn>
                  <a:cxn ang="0">
                    <a:pos x="T12" y="T13"/>
                  </a:cxn>
                </a:cxnLst>
                <a:rect l="0" t="0" r="r" b="b"/>
                <a:pathLst>
                  <a:path w="62" h="40">
                    <a:moveTo>
                      <a:pt x="59" y="35"/>
                    </a:moveTo>
                    <a:cubicBezTo>
                      <a:pt x="62" y="33"/>
                      <a:pt x="62" y="33"/>
                      <a:pt x="62" y="33"/>
                    </a:cubicBezTo>
                    <a:cubicBezTo>
                      <a:pt x="62" y="33"/>
                      <a:pt x="53" y="38"/>
                      <a:pt x="33" y="27"/>
                    </a:cubicBezTo>
                    <a:cubicBezTo>
                      <a:pt x="13" y="15"/>
                      <a:pt x="4" y="0"/>
                      <a:pt x="4" y="0"/>
                    </a:cubicBezTo>
                    <a:cubicBezTo>
                      <a:pt x="0" y="1"/>
                      <a:pt x="0" y="1"/>
                      <a:pt x="0" y="1"/>
                    </a:cubicBezTo>
                    <a:cubicBezTo>
                      <a:pt x="1" y="2"/>
                      <a:pt x="10" y="17"/>
                      <a:pt x="30" y="28"/>
                    </a:cubicBezTo>
                    <a:cubicBezTo>
                      <a:pt x="49" y="40"/>
                      <a:pt x="59" y="35"/>
                      <a:pt x="59" y="35"/>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0" name="Freeform 769"/>
              <p:cNvSpPr/>
              <p:nvPr/>
            </p:nvSpPr>
            <p:spPr bwMode="auto">
              <a:xfrm>
                <a:off x="5076" y="1158"/>
                <a:ext cx="3" cy="2"/>
              </a:xfrm>
              <a:custGeom>
                <a:avLst/>
                <a:gdLst>
                  <a:gd name="T0" fmla="*/ 0 w 3"/>
                  <a:gd name="T1" fmla="*/ 2 h 2"/>
                  <a:gd name="T2" fmla="*/ 3 w 3"/>
                  <a:gd name="T3" fmla="*/ 0 h 2"/>
                  <a:gd name="T4" fmla="*/ 3 w 3"/>
                  <a:gd name="T5" fmla="*/ 0 h 2"/>
                  <a:gd name="T6" fmla="*/ 0 w 3"/>
                  <a:gd name="T7" fmla="*/ 2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3" y="0"/>
                    </a:lnTo>
                    <a:lnTo>
                      <a:pt x="3" y="0"/>
                    </a:lnTo>
                    <a:lnTo>
                      <a:pt x="0" y="2"/>
                    </a:lnTo>
                    <a:lnTo>
                      <a:pt x="0" y="2"/>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1" name="Freeform 770"/>
              <p:cNvSpPr/>
              <p:nvPr/>
            </p:nvSpPr>
            <p:spPr bwMode="auto">
              <a:xfrm>
                <a:off x="5076" y="1158"/>
                <a:ext cx="23" cy="13"/>
              </a:xfrm>
              <a:custGeom>
                <a:avLst/>
                <a:gdLst>
                  <a:gd name="T0" fmla="*/ 19 w 23"/>
                  <a:gd name="T1" fmla="*/ 13 h 13"/>
                  <a:gd name="T2" fmla="*/ 23 w 23"/>
                  <a:gd name="T3" fmla="*/ 11 h 13"/>
                  <a:gd name="T4" fmla="*/ 3 w 23"/>
                  <a:gd name="T5" fmla="*/ 0 h 13"/>
                  <a:gd name="T6" fmla="*/ 0 w 23"/>
                  <a:gd name="T7" fmla="*/ 2 h 13"/>
                  <a:gd name="T8" fmla="*/ 19 w 23"/>
                  <a:gd name="T9" fmla="*/ 13 h 13"/>
                </a:gdLst>
                <a:ahLst/>
                <a:cxnLst>
                  <a:cxn ang="0">
                    <a:pos x="T0" y="T1"/>
                  </a:cxn>
                  <a:cxn ang="0">
                    <a:pos x="T2" y="T3"/>
                  </a:cxn>
                  <a:cxn ang="0">
                    <a:pos x="T4" y="T5"/>
                  </a:cxn>
                  <a:cxn ang="0">
                    <a:pos x="T6" y="T7"/>
                  </a:cxn>
                  <a:cxn ang="0">
                    <a:pos x="T8" y="T9"/>
                  </a:cxn>
                </a:cxnLst>
                <a:rect l="0" t="0" r="r" b="b"/>
                <a:pathLst>
                  <a:path w="23" h="13">
                    <a:moveTo>
                      <a:pt x="19" y="13"/>
                    </a:moveTo>
                    <a:lnTo>
                      <a:pt x="23" y="11"/>
                    </a:lnTo>
                    <a:lnTo>
                      <a:pt x="3" y="0"/>
                    </a:lnTo>
                    <a:lnTo>
                      <a:pt x="0" y="2"/>
                    </a:lnTo>
                    <a:lnTo>
                      <a:pt x="19" y="13"/>
                    </a:lnTo>
                    <a:close/>
                  </a:path>
                </a:pathLst>
              </a:custGeom>
              <a:solidFill>
                <a:srgbClr val="6B6B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2" name="Freeform 771"/>
              <p:cNvSpPr/>
              <p:nvPr/>
            </p:nvSpPr>
            <p:spPr bwMode="auto">
              <a:xfrm>
                <a:off x="5095" y="1169"/>
                <a:ext cx="4" cy="6"/>
              </a:xfrm>
              <a:custGeom>
                <a:avLst/>
                <a:gdLst>
                  <a:gd name="T0" fmla="*/ 0 w 4"/>
                  <a:gd name="T1" fmla="*/ 6 h 6"/>
                  <a:gd name="T2" fmla="*/ 4 w 4"/>
                  <a:gd name="T3" fmla="*/ 4 h 6"/>
                  <a:gd name="T4" fmla="*/ 4 w 4"/>
                  <a:gd name="T5" fmla="*/ 0 h 6"/>
                  <a:gd name="T6" fmla="*/ 0 w 4"/>
                  <a:gd name="T7" fmla="*/ 2 h 6"/>
                  <a:gd name="T8" fmla="*/ 0 w 4"/>
                  <a:gd name="T9" fmla="*/ 6 h 6"/>
                </a:gdLst>
                <a:ahLst/>
                <a:cxnLst>
                  <a:cxn ang="0">
                    <a:pos x="T0" y="T1"/>
                  </a:cxn>
                  <a:cxn ang="0">
                    <a:pos x="T2" y="T3"/>
                  </a:cxn>
                  <a:cxn ang="0">
                    <a:pos x="T4" y="T5"/>
                  </a:cxn>
                  <a:cxn ang="0">
                    <a:pos x="T6" y="T7"/>
                  </a:cxn>
                  <a:cxn ang="0">
                    <a:pos x="T8" y="T9"/>
                  </a:cxn>
                </a:cxnLst>
                <a:rect l="0" t="0" r="r" b="b"/>
                <a:pathLst>
                  <a:path w="4" h="6">
                    <a:moveTo>
                      <a:pt x="0" y="6"/>
                    </a:moveTo>
                    <a:lnTo>
                      <a:pt x="4" y="4"/>
                    </a:lnTo>
                    <a:lnTo>
                      <a:pt x="4" y="0"/>
                    </a:lnTo>
                    <a:lnTo>
                      <a:pt x="0" y="2"/>
                    </a:lnTo>
                    <a:lnTo>
                      <a:pt x="0" y="6"/>
                    </a:lnTo>
                    <a:close/>
                  </a:path>
                </a:pathLst>
              </a:custGeom>
              <a:solidFill>
                <a:srgbClr val="4242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3" name="Freeform 772"/>
              <p:cNvSpPr/>
              <p:nvPr/>
            </p:nvSpPr>
            <p:spPr bwMode="auto">
              <a:xfrm>
                <a:off x="5013" y="1123"/>
                <a:ext cx="82" cy="52"/>
              </a:xfrm>
              <a:custGeom>
                <a:avLst/>
                <a:gdLst>
                  <a:gd name="T0" fmla="*/ 0 w 82"/>
                  <a:gd name="T1" fmla="*/ 0 h 52"/>
                  <a:gd name="T2" fmla="*/ 0 w 82"/>
                  <a:gd name="T3" fmla="*/ 4 h 52"/>
                  <a:gd name="T4" fmla="*/ 3 w 82"/>
                  <a:gd name="T5" fmla="*/ 6 h 52"/>
                  <a:gd name="T6" fmla="*/ 34 w 82"/>
                  <a:gd name="T7" fmla="*/ 34 h 52"/>
                  <a:gd name="T8" fmla="*/ 64 w 82"/>
                  <a:gd name="T9" fmla="*/ 41 h 52"/>
                  <a:gd name="T10" fmla="*/ 82 w 82"/>
                  <a:gd name="T11" fmla="*/ 52 h 52"/>
                  <a:gd name="T12" fmla="*/ 82 w 82"/>
                  <a:gd name="T13" fmla="*/ 48 h 52"/>
                  <a:gd name="T14" fmla="*/ 63 w 82"/>
                  <a:gd name="T15" fmla="*/ 37 h 52"/>
                  <a:gd name="T16" fmla="*/ 63 w 82"/>
                  <a:gd name="T17" fmla="*/ 37 h 52"/>
                  <a:gd name="T18" fmla="*/ 34 w 82"/>
                  <a:gd name="T19" fmla="*/ 30 h 52"/>
                  <a:gd name="T20" fmla="*/ 4 w 82"/>
                  <a:gd name="T21" fmla="*/ 3 h 52"/>
                  <a:gd name="T22" fmla="*/ 4 w 82"/>
                  <a:gd name="T23" fmla="*/ 3 h 52"/>
                  <a:gd name="T24" fmla="*/ 3 w 82"/>
                  <a:gd name="T25" fmla="*/ 2 h 52"/>
                  <a:gd name="T26" fmla="*/ 0 w 82"/>
                  <a:gd name="T2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52">
                    <a:moveTo>
                      <a:pt x="0" y="0"/>
                    </a:moveTo>
                    <a:cubicBezTo>
                      <a:pt x="0" y="4"/>
                      <a:pt x="0" y="4"/>
                      <a:pt x="0" y="4"/>
                    </a:cubicBezTo>
                    <a:cubicBezTo>
                      <a:pt x="3" y="6"/>
                      <a:pt x="3" y="6"/>
                      <a:pt x="3" y="6"/>
                    </a:cubicBezTo>
                    <a:cubicBezTo>
                      <a:pt x="5" y="9"/>
                      <a:pt x="15" y="23"/>
                      <a:pt x="34" y="34"/>
                    </a:cubicBezTo>
                    <a:cubicBezTo>
                      <a:pt x="52" y="45"/>
                      <a:pt x="62" y="42"/>
                      <a:pt x="64" y="41"/>
                    </a:cubicBezTo>
                    <a:cubicBezTo>
                      <a:pt x="82" y="52"/>
                      <a:pt x="82" y="52"/>
                      <a:pt x="82" y="52"/>
                    </a:cubicBezTo>
                    <a:cubicBezTo>
                      <a:pt x="82" y="48"/>
                      <a:pt x="82" y="48"/>
                      <a:pt x="82" y="48"/>
                    </a:cubicBezTo>
                    <a:cubicBezTo>
                      <a:pt x="63" y="37"/>
                      <a:pt x="63" y="37"/>
                      <a:pt x="63" y="37"/>
                    </a:cubicBezTo>
                    <a:cubicBezTo>
                      <a:pt x="63" y="37"/>
                      <a:pt x="63" y="37"/>
                      <a:pt x="63" y="37"/>
                    </a:cubicBezTo>
                    <a:cubicBezTo>
                      <a:pt x="63" y="37"/>
                      <a:pt x="53" y="42"/>
                      <a:pt x="34" y="30"/>
                    </a:cubicBezTo>
                    <a:cubicBezTo>
                      <a:pt x="14" y="19"/>
                      <a:pt x="5" y="4"/>
                      <a:pt x="4" y="3"/>
                    </a:cubicBezTo>
                    <a:cubicBezTo>
                      <a:pt x="4" y="3"/>
                      <a:pt x="4" y="3"/>
                      <a:pt x="4" y="3"/>
                    </a:cubicBezTo>
                    <a:cubicBezTo>
                      <a:pt x="3" y="2"/>
                      <a:pt x="3" y="2"/>
                      <a:pt x="3" y="2"/>
                    </a:cubicBez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4" name="Freeform 773"/>
              <p:cNvSpPr/>
              <p:nvPr/>
            </p:nvSpPr>
            <p:spPr bwMode="auto">
              <a:xfrm>
                <a:off x="5029" y="1167"/>
                <a:ext cx="14" cy="47"/>
              </a:xfrm>
              <a:custGeom>
                <a:avLst/>
                <a:gdLst>
                  <a:gd name="T0" fmla="*/ 12 w 14"/>
                  <a:gd name="T1" fmla="*/ 0 h 47"/>
                  <a:gd name="T2" fmla="*/ 10 w 14"/>
                  <a:gd name="T3" fmla="*/ 1 h 47"/>
                  <a:gd name="T4" fmla="*/ 1 w 14"/>
                  <a:gd name="T5" fmla="*/ 45 h 47"/>
                  <a:gd name="T6" fmla="*/ 2 w 14"/>
                  <a:gd name="T7" fmla="*/ 47 h 47"/>
                  <a:gd name="T8" fmla="*/ 2 w 14"/>
                  <a:gd name="T9" fmla="*/ 47 h 47"/>
                  <a:gd name="T10" fmla="*/ 4 w 14"/>
                  <a:gd name="T11" fmla="*/ 46 h 47"/>
                  <a:gd name="T12" fmla="*/ 14 w 14"/>
                  <a:gd name="T13" fmla="*/ 2 h 47"/>
                  <a:gd name="T14" fmla="*/ 12 w 14"/>
                  <a:gd name="T15" fmla="*/ 0 h 47"/>
                  <a:gd name="T16" fmla="*/ 12 w 14"/>
                  <a:gd name="T1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7">
                    <a:moveTo>
                      <a:pt x="12" y="0"/>
                    </a:moveTo>
                    <a:cubicBezTo>
                      <a:pt x="11" y="0"/>
                      <a:pt x="11" y="1"/>
                      <a:pt x="10" y="1"/>
                    </a:cubicBezTo>
                    <a:cubicBezTo>
                      <a:pt x="1" y="45"/>
                      <a:pt x="1" y="45"/>
                      <a:pt x="1" y="45"/>
                    </a:cubicBezTo>
                    <a:cubicBezTo>
                      <a:pt x="0" y="46"/>
                      <a:pt x="1" y="47"/>
                      <a:pt x="2" y="47"/>
                    </a:cubicBezTo>
                    <a:cubicBezTo>
                      <a:pt x="2" y="47"/>
                      <a:pt x="2" y="47"/>
                      <a:pt x="2" y="47"/>
                    </a:cubicBezTo>
                    <a:cubicBezTo>
                      <a:pt x="3" y="47"/>
                      <a:pt x="4" y="47"/>
                      <a:pt x="4" y="46"/>
                    </a:cubicBezTo>
                    <a:cubicBezTo>
                      <a:pt x="14" y="2"/>
                      <a:pt x="14" y="2"/>
                      <a:pt x="14" y="2"/>
                    </a:cubicBezTo>
                    <a:cubicBezTo>
                      <a:pt x="14" y="1"/>
                      <a:pt x="13" y="0"/>
                      <a:pt x="12" y="0"/>
                    </a:cubicBezTo>
                    <a:cubicBezTo>
                      <a:pt x="12" y="0"/>
                      <a:pt x="12" y="0"/>
                      <a:pt x="12" y="0"/>
                    </a:cubicBezTo>
                  </a:path>
                </a:pathLst>
              </a:custGeom>
              <a:solidFill>
                <a:srgbClr val="F59A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5" name="Freeform 774"/>
              <p:cNvSpPr/>
              <p:nvPr/>
            </p:nvSpPr>
            <p:spPr bwMode="auto">
              <a:xfrm>
                <a:off x="5077" y="1164"/>
                <a:ext cx="19" cy="19"/>
              </a:xfrm>
              <a:custGeom>
                <a:avLst/>
                <a:gdLst>
                  <a:gd name="T0" fmla="*/ 0 w 19"/>
                  <a:gd name="T1" fmla="*/ 0 h 19"/>
                  <a:gd name="T2" fmla="*/ 1 w 19"/>
                  <a:gd name="T3" fmla="*/ 8 h 19"/>
                  <a:gd name="T4" fmla="*/ 16 w 19"/>
                  <a:gd name="T5" fmla="*/ 19 h 19"/>
                  <a:gd name="T6" fmla="*/ 16 w 19"/>
                  <a:gd name="T7" fmla="*/ 17 h 19"/>
                  <a:gd name="T8" fmla="*/ 4 w 19"/>
                  <a:gd name="T9" fmla="*/ 7 h 19"/>
                  <a:gd name="T10" fmla="*/ 5 w 19"/>
                  <a:gd name="T11" fmla="*/ 4 h 19"/>
                  <a:gd name="T12" fmla="*/ 0 w 19"/>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9" h="19">
                    <a:moveTo>
                      <a:pt x="0" y="0"/>
                    </a:moveTo>
                    <a:cubicBezTo>
                      <a:pt x="0" y="0"/>
                      <a:pt x="0" y="5"/>
                      <a:pt x="1" y="8"/>
                    </a:cubicBezTo>
                    <a:cubicBezTo>
                      <a:pt x="2" y="11"/>
                      <a:pt x="13" y="17"/>
                      <a:pt x="16" y="19"/>
                    </a:cubicBezTo>
                    <a:cubicBezTo>
                      <a:pt x="16" y="19"/>
                      <a:pt x="19" y="19"/>
                      <a:pt x="16" y="17"/>
                    </a:cubicBezTo>
                    <a:cubicBezTo>
                      <a:pt x="14" y="15"/>
                      <a:pt x="4" y="10"/>
                      <a:pt x="4" y="7"/>
                    </a:cubicBezTo>
                    <a:cubicBezTo>
                      <a:pt x="4" y="4"/>
                      <a:pt x="5" y="4"/>
                      <a:pt x="5" y="4"/>
                    </a:cubicBez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6" name="Freeform 775"/>
              <p:cNvSpPr/>
              <p:nvPr/>
            </p:nvSpPr>
            <p:spPr bwMode="auto">
              <a:xfrm>
                <a:off x="4993" y="1121"/>
                <a:ext cx="25" cy="12"/>
              </a:xfrm>
              <a:custGeom>
                <a:avLst/>
                <a:gdLst>
                  <a:gd name="T0" fmla="*/ 25 w 25"/>
                  <a:gd name="T1" fmla="*/ 9 h 12"/>
                  <a:gd name="T2" fmla="*/ 18 w 25"/>
                  <a:gd name="T3" fmla="*/ 12 h 12"/>
                  <a:gd name="T4" fmla="*/ 2 w 25"/>
                  <a:gd name="T5" fmla="*/ 3 h 12"/>
                  <a:gd name="T6" fmla="*/ 3 w 25"/>
                  <a:gd name="T7" fmla="*/ 2 h 12"/>
                  <a:gd name="T8" fmla="*/ 17 w 25"/>
                  <a:gd name="T9" fmla="*/ 8 h 12"/>
                  <a:gd name="T10" fmla="*/ 20 w 25"/>
                  <a:gd name="T11" fmla="*/ 6 h 12"/>
                  <a:gd name="T12" fmla="*/ 25 w 25"/>
                  <a:gd name="T13" fmla="*/ 9 h 12"/>
                </a:gdLst>
                <a:ahLst/>
                <a:cxnLst>
                  <a:cxn ang="0">
                    <a:pos x="T0" y="T1"/>
                  </a:cxn>
                  <a:cxn ang="0">
                    <a:pos x="T2" y="T3"/>
                  </a:cxn>
                  <a:cxn ang="0">
                    <a:pos x="T4" y="T5"/>
                  </a:cxn>
                  <a:cxn ang="0">
                    <a:pos x="T6" y="T7"/>
                  </a:cxn>
                  <a:cxn ang="0">
                    <a:pos x="T8" y="T9"/>
                  </a:cxn>
                  <a:cxn ang="0">
                    <a:pos x="T10" y="T11"/>
                  </a:cxn>
                  <a:cxn ang="0">
                    <a:pos x="T12" y="T13"/>
                  </a:cxn>
                </a:cxnLst>
                <a:rect l="0" t="0" r="r" b="b"/>
                <a:pathLst>
                  <a:path w="25" h="12">
                    <a:moveTo>
                      <a:pt x="25" y="9"/>
                    </a:moveTo>
                    <a:cubicBezTo>
                      <a:pt x="25" y="9"/>
                      <a:pt x="21" y="11"/>
                      <a:pt x="18" y="12"/>
                    </a:cubicBezTo>
                    <a:cubicBezTo>
                      <a:pt x="14" y="12"/>
                      <a:pt x="4" y="5"/>
                      <a:pt x="2" y="3"/>
                    </a:cubicBezTo>
                    <a:cubicBezTo>
                      <a:pt x="1" y="2"/>
                      <a:pt x="0" y="0"/>
                      <a:pt x="3" y="2"/>
                    </a:cubicBezTo>
                    <a:cubicBezTo>
                      <a:pt x="6" y="3"/>
                      <a:pt x="14" y="9"/>
                      <a:pt x="17" y="8"/>
                    </a:cubicBezTo>
                    <a:cubicBezTo>
                      <a:pt x="20" y="7"/>
                      <a:pt x="20" y="6"/>
                      <a:pt x="20" y="6"/>
                    </a:cubicBezTo>
                    <a:lnTo>
                      <a:pt x="25" y="9"/>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7" name="Freeform 776"/>
              <p:cNvSpPr/>
              <p:nvPr/>
            </p:nvSpPr>
            <p:spPr bwMode="auto">
              <a:xfrm>
                <a:off x="5082" y="1159"/>
                <a:ext cx="23" cy="13"/>
              </a:xfrm>
              <a:custGeom>
                <a:avLst/>
                <a:gdLst>
                  <a:gd name="T0" fmla="*/ 23 w 23"/>
                  <a:gd name="T1" fmla="*/ 12 h 13"/>
                  <a:gd name="T2" fmla="*/ 2 w 23"/>
                  <a:gd name="T3" fmla="*/ 0 h 13"/>
                  <a:gd name="T4" fmla="*/ 0 w 23"/>
                  <a:gd name="T5" fmla="*/ 0 h 13"/>
                  <a:gd name="T6" fmla="*/ 20 w 23"/>
                  <a:gd name="T7" fmla="*/ 13 h 13"/>
                  <a:gd name="T8" fmla="*/ 23 w 23"/>
                  <a:gd name="T9" fmla="*/ 12 h 13"/>
                </a:gdLst>
                <a:ahLst/>
                <a:cxnLst>
                  <a:cxn ang="0">
                    <a:pos x="T0" y="T1"/>
                  </a:cxn>
                  <a:cxn ang="0">
                    <a:pos x="T2" y="T3"/>
                  </a:cxn>
                  <a:cxn ang="0">
                    <a:pos x="T4" y="T5"/>
                  </a:cxn>
                  <a:cxn ang="0">
                    <a:pos x="T6" y="T7"/>
                  </a:cxn>
                  <a:cxn ang="0">
                    <a:pos x="T8" y="T9"/>
                  </a:cxn>
                </a:cxnLst>
                <a:rect l="0" t="0" r="r" b="b"/>
                <a:pathLst>
                  <a:path w="23" h="13">
                    <a:moveTo>
                      <a:pt x="23" y="12"/>
                    </a:moveTo>
                    <a:cubicBezTo>
                      <a:pt x="2" y="0"/>
                      <a:pt x="2" y="0"/>
                      <a:pt x="2" y="0"/>
                    </a:cubicBezTo>
                    <a:cubicBezTo>
                      <a:pt x="1" y="0"/>
                      <a:pt x="1" y="0"/>
                      <a:pt x="0" y="0"/>
                    </a:cubicBezTo>
                    <a:cubicBezTo>
                      <a:pt x="20" y="13"/>
                      <a:pt x="20" y="13"/>
                      <a:pt x="20" y="13"/>
                    </a:cubicBezTo>
                    <a:cubicBezTo>
                      <a:pt x="21" y="12"/>
                      <a:pt x="22" y="12"/>
                      <a:pt x="23" y="12"/>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8" name="Freeform 777"/>
              <p:cNvSpPr/>
              <p:nvPr/>
            </p:nvSpPr>
            <p:spPr bwMode="auto">
              <a:xfrm>
                <a:off x="5080" y="1159"/>
                <a:ext cx="22" cy="14"/>
              </a:xfrm>
              <a:custGeom>
                <a:avLst/>
                <a:gdLst>
                  <a:gd name="T0" fmla="*/ 22 w 22"/>
                  <a:gd name="T1" fmla="*/ 13 h 14"/>
                  <a:gd name="T2" fmla="*/ 2 w 22"/>
                  <a:gd name="T3" fmla="*/ 0 h 14"/>
                  <a:gd name="T4" fmla="*/ 0 w 22"/>
                  <a:gd name="T5" fmla="*/ 2 h 14"/>
                  <a:gd name="T6" fmla="*/ 21 w 22"/>
                  <a:gd name="T7" fmla="*/ 14 h 14"/>
                  <a:gd name="T8" fmla="*/ 22 w 22"/>
                  <a:gd name="T9" fmla="*/ 13 h 14"/>
                </a:gdLst>
                <a:ahLst/>
                <a:cxnLst>
                  <a:cxn ang="0">
                    <a:pos x="T0" y="T1"/>
                  </a:cxn>
                  <a:cxn ang="0">
                    <a:pos x="T2" y="T3"/>
                  </a:cxn>
                  <a:cxn ang="0">
                    <a:pos x="T4" y="T5"/>
                  </a:cxn>
                  <a:cxn ang="0">
                    <a:pos x="T6" y="T7"/>
                  </a:cxn>
                  <a:cxn ang="0">
                    <a:pos x="T8" y="T9"/>
                  </a:cxn>
                </a:cxnLst>
                <a:rect l="0" t="0" r="r" b="b"/>
                <a:pathLst>
                  <a:path w="22" h="14">
                    <a:moveTo>
                      <a:pt x="22" y="13"/>
                    </a:moveTo>
                    <a:cubicBezTo>
                      <a:pt x="2" y="0"/>
                      <a:pt x="2" y="0"/>
                      <a:pt x="2" y="0"/>
                    </a:cubicBezTo>
                    <a:cubicBezTo>
                      <a:pt x="1" y="1"/>
                      <a:pt x="1" y="1"/>
                      <a:pt x="0" y="2"/>
                    </a:cubicBezTo>
                    <a:cubicBezTo>
                      <a:pt x="21" y="14"/>
                      <a:pt x="21" y="14"/>
                      <a:pt x="21" y="14"/>
                    </a:cubicBezTo>
                    <a:cubicBezTo>
                      <a:pt x="21" y="13"/>
                      <a:pt x="22" y="13"/>
                      <a:pt x="22" y="13"/>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9" name="Freeform 778"/>
              <p:cNvSpPr/>
              <p:nvPr/>
            </p:nvSpPr>
            <p:spPr bwMode="auto">
              <a:xfrm>
                <a:off x="5079" y="1161"/>
                <a:ext cx="22" cy="14"/>
              </a:xfrm>
              <a:custGeom>
                <a:avLst/>
                <a:gdLst>
                  <a:gd name="T0" fmla="*/ 22 w 22"/>
                  <a:gd name="T1" fmla="*/ 12 h 14"/>
                  <a:gd name="T2" fmla="*/ 1 w 22"/>
                  <a:gd name="T3" fmla="*/ 0 h 14"/>
                  <a:gd name="T4" fmla="*/ 0 w 22"/>
                  <a:gd name="T5" fmla="*/ 2 h 14"/>
                  <a:gd name="T6" fmla="*/ 21 w 22"/>
                  <a:gd name="T7" fmla="*/ 14 h 14"/>
                  <a:gd name="T8" fmla="*/ 22 w 22"/>
                  <a:gd name="T9" fmla="*/ 12 h 14"/>
                </a:gdLst>
                <a:ahLst/>
                <a:cxnLst>
                  <a:cxn ang="0">
                    <a:pos x="T0" y="T1"/>
                  </a:cxn>
                  <a:cxn ang="0">
                    <a:pos x="T2" y="T3"/>
                  </a:cxn>
                  <a:cxn ang="0">
                    <a:pos x="T4" y="T5"/>
                  </a:cxn>
                  <a:cxn ang="0">
                    <a:pos x="T6" y="T7"/>
                  </a:cxn>
                  <a:cxn ang="0">
                    <a:pos x="T8" y="T9"/>
                  </a:cxn>
                </a:cxnLst>
                <a:rect l="0" t="0" r="r" b="b"/>
                <a:pathLst>
                  <a:path w="22" h="14">
                    <a:moveTo>
                      <a:pt x="22" y="12"/>
                    </a:moveTo>
                    <a:cubicBezTo>
                      <a:pt x="1" y="0"/>
                      <a:pt x="1" y="0"/>
                      <a:pt x="1" y="0"/>
                    </a:cubicBezTo>
                    <a:cubicBezTo>
                      <a:pt x="1" y="0"/>
                      <a:pt x="0" y="1"/>
                      <a:pt x="0" y="2"/>
                    </a:cubicBezTo>
                    <a:cubicBezTo>
                      <a:pt x="21" y="14"/>
                      <a:pt x="21" y="14"/>
                      <a:pt x="21" y="14"/>
                    </a:cubicBezTo>
                    <a:cubicBezTo>
                      <a:pt x="21" y="13"/>
                      <a:pt x="21" y="12"/>
                      <a:pt x="22" y="12"/>
                    </a:cubicBezTo>
                    <a:close/>
                  </a:path>
                </a:pathLst>
              </a:custGeom>
              <a:solidFill>
                <a:srgbClr val="B4B4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0" name="Freeform 779"/>
              <p:cNvSpPr/>
              <p:nvPr/>
            </p:nvSpPr>
            <p:spPr bwMode="auto">
              <a:xfrm>
                <a:off x="5078" y="1163"/>
                <a:ext cx="22" cy="16"/>
              </a:xfrm>
              <a:custGeom>
                <a:avLst/>
                <a:gdLst>
                  <a:gd name="T0" fmla="*/ 22 w 22"/>
                  <a:gd name="T1" fmla="*/ 12 h 16"/>
                  <a:gd name="T2" fmla="*/ 1 w 22"/>
                  <a:gd name="T3" fmla="*/ 0 h 16"/>
                  <a:gd name="T4" fmla="*/ 0 w 22"/>
                  <a:gd name="T5" fmla="*/ 2 h 16"/>
                  <a:gd name="T6" fmla="*/ 1 w 22"/>
                  <a:gd name="T7" fmla="*/ 4 h 16"/>
                  <a:gd name="T8" fmla="*/ 22 w 22"/>
                  <a:gd name="T9" fmla="*/ 16 h 16"/>
                  <a:gd name="T10" fmla="*/ 21 w 22"/>
                  <a:gd name="T11" fmla="*/ 14 h 16"/>
                  <a:gd name="T12" fmla="*/ 22 w 22"/>
                  <a:gd name="T13" fmla="*/ 12 h 16"/>
                </a:gdLst>
                <a:ahLst/>
                <a:cxnLst>
                  <a:cxn ang="0">
                    <a:pos x="T0" y="T1"/>
                  </a:cxn>
                  <a:cxn ang="0">
                    <a:pos x="T2" y="T3"/>
                  </a:cxn>
                  <a:cxn ang="0">
                    <a:pos x="T4" y="T5"/>
                  </a:cxn>
                  <a:cxn ang="0">
                    <a:pos x="T6" y="T7"/>
                  </a:cxn>
                  <a:cxn ang="0">
                    <a:pos x="T8" y="T9"/>
                  </a:cxn>
                  <a:cxn ang="0">
                    <a:pos x="T10" y="T11"/>
                  </a:cxn>
                  <a:cxn ang="0">
                    <a:pos x="T12" y="T13"/>
                  </a:cxn>
                </a:cxnLst>
                <a:rect l="0" t="0" r="r" b="b"/>
                <a:pathLst>
                  <a:path w="22" h="16">
                    <a:moveTo>
                      <a:pt x="22" y="12"/>
                    </a:moveTo>
                    <a:cubicBezTo>
                      <a:pt x="1" y="0"/>
                      <a:pt x="1" y="0"/>
                      <a:pt x="1" y="0"/>
                    </a:cubicBezTo>
                    <a:cubicBezTo>
                      <a:pt x="1" y="0"/>
                      <a:pt x="0" y="1"/>
                      <a:pt x="0" y="2"/>
                    </a:cubicBezTo>
                    <a:cubicBezTo>
                      <a:pt x="0" y="3"/>
                      <a:pt x="1" y="4"/>
                      <a:pt x="1" y="4"/>
                    </a:cubicBezTo>
                    <a:cubicBezTo>
                      <a:pt x="22" y="16"/>
                      <a:pt x="22" y="16"/>
                      <a:pt x="22" y="16"/>
                    </a:cubicBezTo>
                    <a:cubicBezTo>
                      <a:pt x="21" y="16"/>
                      <a:pt x="21" y="15"/>
                      <a:pt x="21" y="14"/>
                    </a:cubicBezTo>
                    <a:cubicBezTo>
                      <a:pt x="21" y="14"/>
                      <a:pt x="21" y="13"/>
                      <a:pt x="22" y="12"/>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1" name="Freeform 780"/>
              <p:cNvSpPr/>
              <p:nvPr/>
            </p:nvSpPr>
            <p:spPr bwMode="auto">
              <a:xfrm>
                <a:off x="5099" y="1171"/>
                <a:ext cx="7" cy="9"/>
              </a:xfrm>
              <a:custGeom>
                <a:avLst/>
                <a:gdLst>
                  <a:gd name="T0" fmla="*/ 3 w 7"/>
                  <a:gd name="T1" fmla="*/ 1 h 9"/>
                  <a:gd name="T2" fmla="*/ 0 w 7"/>
                  <a:gd name="T3" fmla="*/ 6 h 9"/>
                  <a:gd name="T4" fmla="*/ 3 w 7"/>
                  <a:gd name="T5" fmla="*/ 8 h 9"/>
                  <a:gd name="T6" fmla="*/ 7 w 7"/>
                  <a:gd name="T7" fmla="*/ 3 h 9"/>
                  <a:gd name="T8" fmla="*/ 3 w 7"/>
                  <a:gd name="T9" fmla="*/ 1 h 9"/>
                </a:gdLst>
                <a:ahLst/>
                <a:cxnLst>
                  <a:cxn ang="0">
                    <a:pos x="T0" y="T1"/>
                  </a:cxn>
                  <a:cxn ang="0">
                    <a:pos x="T2" y="T3"/>
                  </a:cxn>
                  <a:cxn ang="0">
                    <a:pos x="T4" y="T5"/>
                  </a:cxn>
                  <a:cxn ang="0">
                    <a:pos x="T6" y="T7"/>
                  </a:cxn>
                  <a:cxn ang="0">
                    <a:pos x="T8" y="T9"/>
                  </a:cxn>
                </a:cxnLst>
                <a:rect l="0" t="0" r="r" b="b"/>
                <a:pathLst>
                  <a:path w="7" h="9">
                    <a:moveTo>
                      <a:pt x="3" y="1"/>
                    </a:moveTo>
                    <a:cubicBezTo>
                      <a:pt x="1" y="2"/>
                      <a:pt x="0" y="4"/>
                      <a:pt x="0" y="6"/>
                    </a:cubicBezTo>
                    <a:cubicBezTo>
                      <a:pt x="0" y="8"/>
                      <a:pt x="1" y="9"/>
                      <a:pt x="3" y="8"/>
                    </a:cubicBezTo>
                    <a:cubicBezTo>
                      <a:pt x="5" y="7"/>
                      <a:pt x="7" y="5"/>
                      <a:pt x="7" y="3"/>
                    </a:cubicBezTo>
                    <a:cubicBezTo>
                      <a:pt x="7" y="0"/>
                      <a:pt x="5" y="0"/>
                      <a:pt x="3" y="1"/>
                    </a:cubicBezTo>
                    <a:close/>
                  </a:path>
                </a:pathLst>
              </a:custGeom>
              <a:solidFill>
                <a:srgbClr val="242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2" name="Freeform 781"/>
              <p:cNvSpPr/>
              <p:nvPr/>
            </p:nvSpPr>
            <p:spPr bwMode="auto">
              <a:xfrm>
                <a:off x="5213"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3" name="Freeform 782"/>
              <p:cNvSpPr/>
              <p:nvPr/>
            </p:nvSpPr>
            <p:spPr bwMode="auto">
              <a:xfrm>
                <a:off x="5213"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9B989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4" name="Rectangle 783"/>
              <p:cNvSpPr>
                <a:spLocks noChangeArrowheads="1"/>
              </p:cNvSpPr>
              <p:nvPr/>
            </p:nvSpPr>
            <p:spPr bwMode="auto">
              <a:xfrm>
                <a:off x="5208" y="1209"/>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565" name="Freeform 784"/>
              <p:cNvSpPr/>
              <p:nvPr/>
            </p:nvSpPr>
            <p:spPr bwMode="auto">
              <a:xfrm>
                <a:off x="5207" y="1209"/>
                <a:ext cx="1" cy="1"/>
              </a:xfrm>
              <a:custGeom>
                <a:avLst/>
                <a:gdLst>
                  <a:gd name="T0" fmla="*/ 1 w 1"/>
                  <a:gd name="T1" fmla="*/ 0 h 1"/>
                  <a:gd name="T2" fmla="*/ 0 w 1"/>
                  <a:gd name="T3" fmla="*/ 0 h 1"/>
                  <a:gd name="T4" fmla="*/ 1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1"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6" name="Rectangle 785"/>
              <p:cNvSpPr>
                <a:spLocks noChangeArrowheads="1"/>
              </p:cNvSpPr>
              <p:nvPr/>
            </p:nvSpPr>
            <p:spPr bwMode="auto">
              <a:xfrm>
                <a:off x="5214" y="1195"/>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567" name="Freeform 786"/>
              <p:cNvSpPr/>
              <p:nvPr/>
            </p:nvSpPr>
            <p:spPr bwMode="auto">
              <a:xfrm>
                <a:off x="5213" y="1195"/>
                <a:ext cx="2" cy="1"/>
              </a:xfrm>
              <a:custGeom>
                <a:avLst/>
                <a:gdLst>
                  <a:gd name="T0" fmla="*/ 2 w 2"/>
                  <a:gd name="T1" fmla="*/ 0 h 1"/>
                  <a:gd name="T2" fmla="*/ 1 w 2"/>
                  <a:gd name="T3" fmla="*/ 0 h 1"/>
                  <a:gd name="T4" fmla="*/ 0 w 2"/>
                  <a:gd name="T5" fmla="*/ 0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0"/>
                    </a:lnTo>
                    <a:lnTo>
                      <a:pt x="1" y="1"/>
                    </a:lnTo>
                    <a:lnTo>
                      <a:pt x="2"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8" name="Freeform 787"/>
              <p:cNvSpPr/>
              <p:nvPr/>
            </p:nvSpPr>
            <p:spPr bwMode="auto">
              <a:xfrm>
                <a:off x="5202" y="1212"/>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9" name="Rectangle 788"/>
              <p:cNvSpPr>
                <a:spLocks noChangeArrowheads="1"/>
              </p:cNvSpPr>
              <p:nvPr/>
            </p:nvSpPr>
            <p:spPr bwMode="auto">
              <a:xfrm>
                <a:off x="5202" y="1211"/>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570" name="Freeform 789"/>
              <p:cNvSpPr/>
              <p:nvPr/>
            </p:nvSpPr>
            <p:spPr bwMode="auto">
              <a:xfrm>
                <a:off x="5212" y="1190"/>
                <a:ext cx="1" cy="1"/>
              </a:xfrm>
              <a:custGeom>
                <a:avLst/>
                <a:gdLst>
                  <a:gd name="T0" fmla="*/ 1 w 1"/>
                  <a:gd name="T1" fmla="*/ 1 h 1"/>
                  <a:gd name="T2" fmla="*/ 0 w 1"/>
                  <a:gd name="T3" fmla="*/ 0 h 1"/>
                  <a:gd name="T4" fmla="*/ 0 w 1"/>
                  <a:gd name="T5" fmla="*/ 0 h 1"/>
                  <a:gd name="T6" fmla="*/ 0 w 1"/>
                  <a:gd name="T7" fmla="*/ 1 h 1"/>
                  <a:gd name="T8" fmla="*/ 1 w 1"/>
                  <a:gd name="T9" fmla="*/ 1 h 1"/>
                  <a:gd name="T10" fmla="*/ 1 w 1"/>
                  <a:gd name="T11" fmla="*/ 1 h 1"/>
                  <a:gd name="T12" fmla="*/ 1 w 1"/>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1" h="1">
                    <a:moveTo>
                      <a:pt x="1" y="1"/>
                    </a:moveTo>
                    <a:lnTo>
                      <a:pt x="0" y="0"/>
                    </a:lnTo>
                    <a:lnTo>
                      <a:pt x="0" y="0"/>
                    </a:lnTo>
                    <a:lnTo>
                      <a:pt x="0" y="1"/>
                    </a:lnTo>
                    <a:lnTo>
                      <a:pt x="1"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1" name="Rectangle 790"/>
              <p:cNvSpPr>
                <a:spLocks noChangeArrowheads="1"/>
              </p:cNvSpPr>
              <p:nvPr/>
            </p:nvSpPr>
            <p:spPr bwMode="auto">
              <a:xfrm>
                <a:off x="5212" y="1191"/>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572" name="Freeform 791"/>
              <p:cNvSpPr/>
              <p:nvPr/>
            </p:nvSpPr>
            <p:spPr bwMode="auto">
              <a:xfrm>
                <a:off x="5211" y="1191"/>
                <a:ext cx="2" cy="1"/>
              </a:xfrm>
              <a:custGeom>
                <a:avLst/>
                <a:gdLst>
                  <a:gd name="T0" fmla="*/ 2 w 2"/>
                  <a:gd name="T1" fmla="*/ 0 h 1"/>
                  <a:gd name="T2" fmla="*/ 1 w 2"/>
                  <a:gd name="T3" fmla="*/ 0 h 1"/>
                  <a:gd name="T4" fmla="*/ 0 w 2"/>
                  <a:gd name="T5" fmla="*/ 0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0"/>
                    </a:lnTo>
                    <a:lnTo>
                      <a:pt x="1" y="1"/>
                    </a:lnTo>
                    <a:lnTo>
                      <a:pt x="2"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3" name="Freeform 792"/>
              <p:cNvSpPr/>
              <p:nvPr/>
            </p:nvSpPr>
            <p:spPr bwMode="auto">
              <a:xfrm>
                <a:off x="5200" y="121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4" name="Freeform 793"/>
              <p:cNvSpPr/>
              <p:nvPr/>
            </p:nvSpPr>
            <p:spPr bwMode="auto">
              <a:xfrm>
                <a:off x="5199" y="121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5" name="Freeform 794"/>
              <p:cNvSpPr/>
              <p:nvPr/>
            </p:nvSpPr>
            <p:spPr bwMode="auto">
              <a:xfrm>
                <a:off x="5198" y="1211"/>
                <a:ext cx="2" cy="1"/>
              </a:xfrm>
              <a:custGeom>
                <a:avLst/>
                <a:gdLst>
                  <a:gd name="T0" fmla="*/ 1 w 2"/>
                  <a:gd name="T1" fmla="*/ 0 h 1"/>
                  <a:gd name="T2" fmla="*/ 0 w 2"/>
                  <a:gd name="T3" fmla="*/ 0 h 1"/>
                  <a:gd name="T4" fmla="*/ 1 w 2"/>
                  <a:gd name="T5" fmla="*/ 0 h 1"/>
                  <a:gd name="T6" fmla="*/ 2 w 2"/>
                  <a:gd name="T7" fmla="*/ 1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lnTo>
                      <a:pt x="0" y="0"/>
                    </a:lnTo>
                    <a:lnTo>
                      <a:pt x="1" y="0"/>
                    </a:lnTo>
                    <a:lnTo>
                      <a:pt x="2"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6" name="Freeform 795"/>
              <p:cNvSpPr/>
              <p:nvPr/>
            </p:nvSpPr>
            <p:spPr bwMode="auto">
              <a:xfrm>
                <a:off x="5198" y="1209"/>
                <a:ext cx="2" cy="2"/>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1"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7" name="Freeform 796"/>
              <p:cNvSpPr/>
              <p:nvPr/>
            </p:nvSpPr>
            <p:spPr bwMode="auto">
              <a:xfrm>
                <a:off x="5198" y="121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8" name="Freeform 797"/>
              <p:cNvSpPr/>
              <p:nvPr/>
            </p:nvSpPr>
            <p:spPr bwMode="auto">
              <a:xfrm>
                <a:off x="5198" y="1210"/>
                <a:ext cx="1" cy="1"/>
              </a:xfrm>
              <a:custGeom>
                <a:avLst/>
                <a:gdLst>
                  <a:gd name="T0" fmla="*/ 1 w 1"/>
                  <a:gd name="T1" fmla="*/ 1 h 1"/>
                  <a:gd name="T2" fmla="*/ 0 w 1"/>
                  <a:gd name="T3" fmla="*/ 0 h 1"/>
                  <a:gd name="T4" fmla="*/ 0 w 1"/>
                  <a:gd name="T5" fmla="*/ 1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9" name="Freeform 798"/>
              <p:cNvSpPr/>
              <p:nvPr/>
            </p:nvSpPr>
            <p:spPr bwMode="auto">
              <a:xfrm>
                <a:off x="5209" y="1191"/>
                <a:ext cx="3" cy="1"/>
              </a:xfrm>
              <a:custGeom>
                <a:avLst/>
                <a:gdLst>
                  <a:gd name="T0" fmla="*/ 3 w 3"/>
                  <a:gd name="T1" fmla="*/ 1 h 1"/>
                  <a:gd name="T2" fmla="*/ 2 w 3"/>
                  <a:gd name="T3" fmla="*/ 0 h 1"/>
                  <a:gd name="T4" fmla="*/ 0 w 3"/>
                  <a:gd name="T5" fmla="*/ 0 h 1"/>
                  <a:gd name="T6" fmla="*/ 1 w 3"/>
                  <a:gd name="T7" fmla="*/ 0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cubicBezTo>
                      <a:pt x="2" y="0"/>
                      <a:pt x="2" y="0"/>
                      <a:pt x="2" y="0"/>
                    </a:cubicBezTo>
                    <a:cubicBezTo>
                      <a:pt x="2" y="0"/>
                      <a:pt x="1" y="0"/>
                      <a:pt x="0" y="0"/>
                    </a:cubicBezTo>
                    <a:cubicBezTo>
                      <a:pt x="1" y="0"/>
                      <a:pt x="1" y="0"/>
                      <a:pt x="1" y="0"/>
                    </a:cubicBezTo>
                    <a:cubicBezTo>
                      <a:pt x="2" y="0"/>
                      <a:pt x="2" y="1"/>
                      <a:pt x="3" y="1"/>
                    </a:cubicBezTo>
                    <a:close/>
                  </a:path>
                </a:pathLst>
              </a:custGeom>
              <a:solidFill>
                <a:srgbClr val="4F4B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0" name="Rectangle 799"/>
              <p:cNvSpPr>
                <a:spLocks noChangeArrowheads="1"/>
              </p:cNvSpPr>
              <p:nvPr/>
            </p:nvSpPr>
            <p:spPr bwMode="auto">
              <a:xfrm>
                <a:off x="5209" y="1190"/>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581" name="Freeform 800"/>
              <p:cNvSpPr/>
              <p:nvPr/>
            </p:nvSpPr>
            <p:spPr bwMode="auto">
              <a:xfrm>
                <a:off x="5198" y="1207"/>
                <a:ext cx="2" cy="3"/>
              </a:xfrm>
              <a:custGeom>
                <a:avLst/>
                <a:gdLst>
                  <a:gd name="T0" fmla="*/ 1 w 2"/>
                  <a:gd name="T1" fmla="*/ 0 h 3"/>
                  <a:gd name="T2" fmla="*/ 0 w 2"/>
                  <a:gd name="T3" fmla="*/ 0 h 3"/>
                  <a:gd name="T4" fmla="*/ 1 w 2"/>
                  <a:gd name="T5" fmla="*/ 2 h 3"/>
                  <a:gd name="T6" fmla="*/ 2 w 2"/>
                  <a:gd name="T7" fmla="*/ 3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cubicBezTo>
                      <a:pt x="0" y="0"/>
                      <a:pt x="0" y="0"/>
                      <a:pt x="0" y="0"/>
                    </a:cubicBezTo>
                    <a:cubicBezTo>
                      <a:pt x="0" y="1"/>
                      <a:pt x="0" y="2"/>
                      <a:pt x="1" y="2"/>
                    </a:cubicBezTo>
                    <a:cubicBezTo>
                      <a:pt x="2" y="3"/>
                      <a:pt x="2" y="3"/>
                      <a:pt x="2" y="3"/>
                    </a:cubicBezTo>
                    <a:cubicBezTo>
                      <a:pt x="1" y="2"/>
                      <a:pt x="1" y="1"/>
                      <a:pt x="1" y="0"/>
                    </a:cubicBezTo>
                    <a:close/>
                  </a:path>
                </a:pathLst>
              </a:custGeom>
              <a:solidFill>
                <a:srgbClr val="7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2" name="Freeform 801"/>
              <p:cNvSpPr/>
              <p:nvPr/>
            </p:nvSpPr>
            <p:spPr bwMode="auto">
              <a:xfrm>
                <a:off x="5208" y="1190"/>
                <a:ext cx="2" cy="0"/>
              </a:xfrm>
              <a:custGeom>
                <a:avLst/>
                <a:gdLst>
                  <a:gd name="T0" fmla="*/ 2 w 2"/>
                  <a:gd name="T1" fmla="*/ 1 w 2"/>
                  <a:gd name="T2" fmla="*/ 0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1" y="0"/>
                    </a:lnTo>
                    <a:lnTo>
                      <a:pt x="0" y="0"/>
                    </a:lnTo>
                    <a:lnTo>
                      <a:pt x="0" y="0"/>
                    </a:lnTo>
                    <a:lnTo>
                      <a:pt x="2"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3" name="Freeform 802"/>
              <p:cNvSpPr/>
              <p:nvPr/>
            </p:nvSpPr>
            <p:spPr bwMode="auto">
              <a:xfrm>
                <a:off x="5207" y="1190"/>
                <a:ext cx="1" cy="1"/>
              </a:xfrm>
              <a:custGeom>
                <a:avLst/>
                <a:gdLst>
                  <a:gd name="T0" fmla="*/ 1 w 1"/>
                  <a:gd name="T1" fmla="*/ 0 h 1"/>
                  <a:gd name="T2" fmla="*/ 1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4" name="Freeform 803"/>
              <p:cNvSpPr/>
              <p:nvPr/>
            </p:nvSpPr>
            <p:spPr bwMode="auto">
              <a:xfrm>
                <a:off x="5207" y="1190"/>
                <a:ext cx="1" cy="2"/>
              </a:xfrm>
              <a:custGeom>
                <a:avLst/>
                <a:gdLst>
                  <a:gd name="T0" fmla="*/ 1 w 1"/>
                  <a:gd name="T1" fmla="*/ 1 h 2"/>
                  <a:gd name="T2" fmla="*/ 0 w 1"/>
                  <a:gd name="T3" fmla="*/ 0 h 2"/>
                  <a:gd name="T4" fmla="*/ 0 w 1"/>
                  <a:gd name="T5" fmla="*/ 1 h 2"/>
                  <a:gd name="T6" fmla="*/ 1 w 1"/>
                  <a:gd name="T7" fmla="*/ 2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0" y="0"/>
                    </a:lnTo>
                    <a:lnTo>
                      <a:pt x="0" y="1"/>
                    </a:lnTo>
                    <a:lnTo>
                      <a:pt x="1" y="2"/>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5" name="Freeform 804"/>
              <p:cNvSpPr/>
              <p:nvPr/>
            </p:nvSpPr>
            <p:spPr bwMode="auto">
              <a:xfrm>
                <a:off x="5207" y="119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6" name="Freeform 805"/>
              <p:cNvSpPr/>
              <p:nvPr/>
            </p:nvSpPr>
            <p:spPr bwMode="auto">
              <a:xfrm>
                <a:off x="5207" y="119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7" name="Freeform 806"/>
              <p:cNvSpPr/>
              <p:nvPr/>
            </p:nvSpPr>
            <p:spPr bwMode="auto">
              <a:xfrm>
                <a:off x="5207" y="119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8" name="Freeform 807"/>
              <p:cNvSpPr/>
              <p:nvPr/>
            </p:nvSpPr>
            <p:spPr bwMode="auto">
              <a:xfrm>
                <a:off x="5197" y="1207"/>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90" name="Group 1009"/>
            <p:cNvGrpSpPr/>
            <p:nvPr/>
          </p:nvGrpSpPr>
          <p:grpSpPr bwMode="auto">
            <a:xfrm>
              <a:off x="7197725" y="1555750"/>
              <a:ext cx="1847850" cy="4673600"/>
              <a:chOff x="4382" y="980"/>
              <a:chExt cx="1164" cy="2944"/>
            </a:xfrm>
          </p:grpSpPr>
          <p:sp>
            <p:nvSpPr>
              <p:cNvPr id="189" name="Freeform 809"/>
              <p:cNvSpPr/>
              <p:nvPr/>
            </p:nvSpPr>
            <p:spPr bwMode="auto">
              <a:xfrm>
                <a:off x="5204" y="1191"/>
                <a:ext cx="4" cy="3"/>
              </a:xfrm>
              <a:custGeom>
                <a:avLst/>
                <a:gdLst>
                  <a:gd name="T0" fmla="*/ 4 w 4"/>
                  <a:gd name="T1" fmla="*/ 1 h 3"/>
                  <a:gd name="T2" fmla="*/ 3 w 4"/>
                  <a:gd name="T3" fmla="*/ 0 h 3"/>
                  <a:gd name="T4" fmla="*/ 2 w 4"/>
                  <a:gd name="T5" fmla="*/ 1 h 3"/>
                  <a:gd name="T6" fmla="*/ 0 w 4"/>
                  <a:gd name="T7" fmla="*/ 2 h 3"/>
                  <a:gd name="T8" fmla="*/ 1 w 4"/>
                  <a:gd name="T9" fmla="*/ 3 h 3"/>
                  <a:gd name="T10" fmla="*/ 3 w 4"/>
                  <a:gd name="T11" fmla="*/ 1 h 3"/>
                  <a:gd name="T12" fmla="*/ 4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1"/>
                    </a:moveTo>
                    <a:cubicBezTo>
                      <a:pt x="3" y="0"/>
                      <a:pt x="3" y="0"/>
                      <a:pt x="3" y="0"/>
                    </a:cubicBezTo>
                    <a:cubicBezTo>
                      <a:pt x="3" y="1"/>
                      <a:pt x="2" y="1"/>
                      <a:pt x="2" y="1"/>
                    </a:cubicBezTo>
                    <a:cubicBezTo>
                      <a:pt x="1" y="1"/>
                      <a:pt x="1" y="2"/>
                      <a:pt x="0" y="2"/>
                    </a:cubicBezTo>
                    <a:cubicBezTo>
                      <a:pt x="1" y="3"/>
                      <a:pt x="1" y="3"/>
                      <a:pt x="1" y="3"/>
                    </a:cubicBezTo>
                    <a:cubicBezTo>
                      <a:pt x="1" y="2"/>
                      <a:pt x="2" y="2"/>
                      <a:pt x="3" y="1"/>
                    </a:cubicBezTo>
                    <a:cubicBezTo>
                      <a:pt x="3" y="1"/>
                      <a:pt x="3" y="1"/>
                      <a:pt x="4" y="1"/>
                    </a:cubicBezTo>
                    <a:close/>
                  </a:path>
                </a:pathLst>
              </a:custGeom>
              <a:solidFill>
                <a:srgbClr val="4F4B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0" name="Freeform 810"/>
              <p:cNvSpPr/>
              <p:nvPr/>
            </p:nvSpPr>
            <p:spPr bwMode="auto">
              <a:xfrm>
                <a:off x="5197" y="1205"/>
                <a:ext cx="1" cy="2"/>
              </a:xfrm>
              <a:custGeom>
                <a:avLst/>
                <a:gdLst>
                  <a:gd name="T0" fmla="*/ 1 w 1"/>
                  <a:gd name="T1" fmla="*/ 1 h 2"/>
                  <a:gd name="T2" fmla="*/ 0 w 1"/>
                  <a:gd name="T3" fmla="*/ 0 h 2"/>
                  <a:gd name="T4" fmla="*/ 0 w 1"/>
                  <a:gd name="T5" fmla="*/ 2 h 2"/>
                  <a:gd name="T6" fmla="*/ 1 w 1"/>
                  <a:gd name="T7" fmla="*/ 2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0" y="0"/>
                    </a:lnTo>
                    <a:lnTo>
                      <a:pt x="0" y="2"/>
                    </a:lnTo>
                    <a:lnTo>
                      <a:pt x="1" y="2"/>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1" name="Freeform 811"/>
              <p:cNvSpPr/>
              <p:nvPr/>
            </p:nvSpPr>
            <p:spPr bwMode="auto">
              <a:xfrm>
                <a:off x="5197" y="1204"/>
                <a:ext cx="2" cy="1"/>
              </a:xfrm>
              <a:custGeom>
                <a:avLst/>
                <a:gdLst>
                  <a:gd name="T0" fmla="*/ 2 w 2"/>
                  <a:gd name="T1" fmla="*/ 1 h 1"/>
                  <a:gd name="T2" fmla="*/ 1 w 2"/>
                  <a:gd name="T3" fmla="*/ 0 h 1"/>
                  <a:gd name="T4" fmla="*/ 0 w 2"/>
                  <a:gd name="T5" fmla="*/ 1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2" name="Freeform 812"/>
              <p:cNvSpPr/>
              <p:nvPr/>
            </p:nvSpPr>
            <p:spPr bwMode="auto">
              <a:xfrm>
                <a:off x="5197" y="1205"/>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3" name="Freeform 813"/>
              <p:cNvSpPr/>
              <p:nvPr/>
            </p:nvSpPr>
            <p:spPr bwMode="auto">
              <a:xfrm>
                <a:off x="5197" y="1205"/>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4" name="Freeform 814"/>
              <p:cNvSpPr/>
              <p:nvPr/>
            </p:nvSpPr>
            <p:spPr bwMode="auto">
              <a:xfrm>
                <a:off x="5197" y="1205"/>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5" name="Freeform 815"/>
              <p:cNvSpPr/>
              <p:nvPr/>
            </p:nvSpPr>
            <p:spPr bwMode="auto">
              <a:xfrm>
                <a:off x="5198" y="1201"/>
                <a:ext cx="2" cy="4"/>
              </a:xfrm>
              <a:custGeom>
                <a:avLst/>
                <a:gdLst>
                  <a:gd name="T0" fmla="*/ 2 w 2"/>
                  <a:gd name="T1" fmla="*/ 0 h 4"/>
                  <a:gd name="T2" fmla="*/ 1 w 2"/>
                  <a:gd name="T3" fmla="*/ 0 h 4"/>
                  <a:gd name="T4" fmla="*/ 0 w 2"/>
                  <a:gd name="T5" fmla="*/ 3 h 4"/>
                  <a:gd name="T6" fmla="*/ 1 w 2"/>
                  <a:gd name="T7" fmla="*/ 4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1" y="0"/>
                      <a:pt x="1" y="0"/>
                      <a:pt x="1" y="0"/>
                    </a:cubicBezTo>
                    <a:cubicBezTo>
                      <a:pt x="0" y="1"/>
                      <a:pt x="0" y="2"/>
                      <a:pt x="0" y="3"/>
                    </a:cubicBezTo>
                    <a:cubicBezTo>
                      <a:pt x="1" y="4"/>
                      <a:pt x="1" y="4"/>
                      <a:pt x="1" y="4"/>
                    </a:cubicBezTo>
                    <a:cubicBezTo>
                      <a:pt x="1" y="3"/>
                      <a:pt x="1" y="1"/>
                      <a:pt x="2" y="0"/>
                    </a:cubicBezTo>
                    <a:close/>
                  </a:path>
                </a:pathLst>
              </a:custGeom>
              <a:solidFill>
                <a:srgbClr val="4F4B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6" name="Freeform 816"/>
              <p:cNvSpPr/>
              <p:nvPr/>
            </p:nvSpPr>
            <p:spPr bwMode="auto">
              <a:xfrm>
                <a:off x="5203" y="1192"/>
                <a:ext cx="2" cy="1"/>
              </a:xfrm>
              <a:custGeom>
                <a:avLst/>
                <a:gdLst>
                  <a:gd name="T0" fmla="*/ 2 w 2"/>
                  <a:gd name="T1" fmla="*/ 1 h 1"/>
                  <a:gd name="T2" fmla="*/ 1 w 2"/>
                  <a:gd name="T3" fmla="*/ 0 h 1"/>
                  <a:gd name="T4" fmla="*/ 0 w 2"/>
                  <a:gd name="T5" fmla="*/ 0 h 1"/>
                  <a:gd name="T6" fmla="*/ 0 w 2"/>
                  <a:gd name="T7" fmla="*/ 0 h 1"/>
                  <a:gd name="T8" fmla="*/ 1 w 2"/>
                  <a:gd name="T9" fmla="*/ 1 h 1"/>
                  <a:gd name="T10" fmla="*/ 1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lnTo>
                      <a:pt x="1" y="0"/>
                    </a:lnTo>
                    <a:lnTo>
                      <a:pt x="0" y="0"/>
                    </a:lnTo>
                    <a:lnTo>
                      <a:pt x="0" y="0"/>
                    </a:lnTo>
                    <a:lnTo>
                      <a:pt x="1"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7" name="Freeform 817"/>
              <p:cNvSpPr/>
              <p:nvPr/>
            </p:nvSpPr>
            <p:spPr bwMode="auto">
              <a:xfrm>
                <a:off x="5200" y="1195"/>
                <a:ext cx="3" cy="4"/>
              </a:xfrm>
              <a:custGeom>
                <a:avLst/>
                <a:gdLst>
                  <a:gd name="T0" fmla="*/ 3 w 3"/>
                  <a:gd name="T1" fmla="*/ 0 h 4"/>
                  <a:gd name="T2" fmla="*/ 2 w 3"/>
                  <a:gd name="T3" fmla="*/ 0 h 4"/>
                  <a:gd name="T4" fmla="*/ 1 w 3"/>
                  <a:gd name="T5" fmla="*/ 2 h 4"/>
                  <a:gd name="T6" fmla="*/ 0 w 3"/>
                  <a:gd name="T7" fmla="*/ 3 h 4"/>
                  <a:gd name="T8" fmla="*/ 1 w 3"/>
                  <a:gd name="T9" fmla="*/ 4 h 4"/>
                  <a:gd name="T10" fmla="*/ 2 w 3"/>
                  <a:gd name="T11" fmla="*/ 2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cubicBezTo>
                      <a:pt x="2" y="0"/>
                      <a:pt x="2" y="0"/>
                      <a:pt x="2" y="0"/>
                    </a:cubicBezTo>
                    <a:cubicBezTo>
                      <a:pt x="2" y="1"/>
                      <a:pt x="1" y="1"/>
                      <a:pt x="1" y="2"/>
                    </a:cubicBezTo>
                    <a:cubicBezTo>
                      <a:pt x="0" y="2"/>
                      <a:pt x="0" y="3"/>
                      <a:pt x="0" y="3"/>
                    </a:cubicBezTo>
                    <a:cubicBezTo>
                      <a:pt x="1" y="4"/>
                      <a:pt x="1" y="4"/>
                      <a:pt x="1" y="4"/>
                    </a:cubicBezTo>
                    <a:cubicBezTo>
                      <a:pt x="1" y="3"/>
                      <a:pt x="1" y="3"/>
                      <a:pt x="2" y="2"/>
                    </a:cubicBezTo>
                    <a:cubicBezTo>
                      <a:pt x="2" y="2"/>
                      <a:pt x="3" y="1"/>
                      <a:pt x="3" y="0"/>
                    </a:cubicBezTo>
                    <a:close/>
                  </a:path>
                </a:pathLst>
              </a:custGeom>
              <a:solidFill>
                <a:srgbClr val="4F4B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8" name="Freeform 818"/>
              <p:cNvSpPr/>
              <p:nvPr/>
            </p:nvSpPr>
            <p:spPr bwMode="auto">
              <a:xfrm>
                <a:off x="5202" y="1194"/>
                <a:ext cx="1" cy="1"/>
              </a:xfrm>
              <a:custGeom>
                <a:avLst/>
                <a:gdLst>
                  <a:gd name="T0" fmla="*/ 1 w 1"/>
                  <a:gd name="T1" fmla="*/ 1 h 1"/>
                  <a:gd name="T2" fmla="*/ 0 w 1"/>
                  <a:gd name="T3" fmla="*/ 0 h 1"/>
                  <a:gd name="T4" fmla="*/ 0 w 1"/>
                  <a:gd name="T5" fmla="*/ 1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9" name="Freeform 819"/>
              <p:cNvSpPr/>
              <p:nvPr/>
            </p:nvSpPr>
            <p:spPr bwMode="auto">
              <a:xfrm>
                <a:off x="5202" y="1192"/>
                <a:ext cx="2" cy="2"/>
              </a:xfrm>
              <a:custGeom>
                <a:avLst/>
                <a:gdLst>
                  <a:gd name="T0" fmla="*/ 2 w 2"/>
                  <a:gd name="T1" fmla="*/ 1 h 2"/>
                  <a:gd name="T2" fmla="*/ 1 w 2"/>
                  <a:gd name="T3" fmla="*/ 0 h 2"/>
                  <a:gd name="T4" fmla="*/ 0 w 2"/>
                  <a:gd name="T5" fmla="*/ 2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2"/>
                    </a:lnTo>
                    <a:lnTo>
                      <a:pt x="1"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0" name="Rectangle 820"/>
              <p:cNvSpPr>
                <a:spLocks noChangeArrowheads="1"/>
              </p:cNvSpPr>
              <p:nvPr/>
            </p:nvSpPr>
            <p:spPr bwMode="auto">
              <a:xfrm>
                <a:off x="5202" y="1194"/>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01" name="Rectangle 821"/>
              <p:cNvSpPr>
                <a:spLocks noChangeArrowheads="1"/>
              </p:cNvSpPr>
              <p:nvPr/>
            </p:nvSpPr>
            <p:spPr bwMode="auto">
              <a:xfrm>
                <a:off x="5202" y="1194"/>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02" name="Freeform 822"/>
              <p:cNvSpPr/>
              <p:nvPr/>
            </p:nvSpPr>
            <p:spPr bwMode="auto">
              <a:xfrm>
                <a:off x="5202" y="1194"/>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3" name="Freeform 823"/>
              <p:cNvSpPr/>
              <p:nvPr/>
            </p:nvSpPr>
            <p:spPr bwMode="auto">
              <a:xfrm>
                <a:off x="5199" y="1198"/>
                <a:ext cx="2" cy="1"/>
              </a:xfrm>
              <a:custGeom>
                <a:avLst/>
                <a:gdLst>
                  <a:gd name="T0" fmla="*/ 2 w 2"/>
                  <a:gd name="T1" fmla="*/ 1 h 1"/>
                  <a:gd name="T2" fmla="*/ 1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4" name="Freeform 824"/>
              <p:cNvSpPr/>
              <p:nvPr/>
            </p:nvSpPr>
            <p:spPr bwMode="auto">
              <a:xfrm>
                <a:off x="5198" y="120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5" name="Freeform 825"/>
              <p:cNvSpPr/>
              <p:nvPr/>
            </p:nvSpPr>
            <p:spPr bwMode="auto">
              <a:xfrm>
                <a:off x="5198" y="1200"/>
                <a:ext cx="1" cy="1"/>
              </a:xfrm>
              <a:custGeom>
                <a:avLst/>
                <a:gdLst>
                  <a:gd name="T0" fmla="*/ 1 w 1"/>
                  <a:gd name="T1" fmla="*/ 1 h 1"/>
                  <a:gd name="T2" fmla="*/ 0 w 1"/>
                  <a:gd name="T3" fmla="*/ 0 h 1"/>
                  <a:gd name="T4" fmla="*/ 0 w 1"/>
                  <a:gd name="T5" fmla="*/ 1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6" name="Freeform 826"/>
              <p:cNvSpPr/>
              <p:nvPr/>
            </p:nvSpPr>
            <p:spPr bwMode="auto">
              <a:xfrm>
                <a:off x="5198" y="1198"/>
                <a:ext cx="2" cy="3"/>
              </a:xfrm>
              <a:custGeom>
                <a:avLst/>
                <a:gdLst>
                  <a:gd name="T0" fmla="*/ 2 w 2"/>
                  <a:gd name="T1" fmla="*/ 1 h 3"/>
                  <a:gd name="T2" fmla="*/ 1 w 2"/>
                  <a:gd name="T3" fmla="*/ 0 h 3"/>
                  <a:gd name="T4" fmla="*/ 0 w 2"/>
                  <a:gd name="T5" fmla="*/ 2 h 3"/>
                  <a:gd name="T6" fmla="*/ 1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1" y="0"/>
                    </a:lnTo>
                    <a:lnTo>
                      <a:pt x="0" y="2"/>
                    </a:lnTo>
                    <a:lnTo>
                      <a:pt x="1" y="3"/>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7" name="Freeform 827"/>
              <p:cNvSpPr/>
              <p:nvPr/>
            </p:nvSpPr>
            <p:spPr bwMode="auto">
              <a:xfrm>
                <a:off x="5198" y="1190"/>
                <a:ext cx="17" cy="23"/>
              </a:xfrm>
              <a:custGeom>
                <a:avLst/>
                <a:gdLst>
                  <a:gd name="T0" fmla="*/ 10 w 17"/>
                  <a:gd name="T1" fmla="*/ 1 h 23"/>
                  <a:gd name="T2" fmla="*/ 9 w 17"/>
                  <a:gd name="T3" fmla="*/ 2 h 23"/>
                  <a:gd name="T4" fmla="*/ 7 w 17"/>
                  <a:gd name="T5" fmla="*/ 3 h 23"/>
                  <a:gd name="T6" fmla="*/ 6 w 17"/>
                  <a:gd name="T7" fmla="*/ 3 h 23"/>
                  <a:gd name="T8" fmla="*/ 5 w 17"/>
                  <a:gd name="T9" fmla="*/ 5 h 23"/>
                  <a:gd name="T10" fmla="*/ 4 w 17"/>
                  <a:gd name="T11" fmla="*/ 7 h 23"/>
                  <a:gd name="T12" fmla="*/ 2 w 17"/>
                  <a:gd name="T13" fmla="*/ 9 h 23"/>
                  <a:gd name="T14" fmla="*/ 2 w 17"/>
                  <a:gd name="T15" fmla="*/ 9 h 23"/>
                  <a:gd name="T16" fmla="*/ 1 w 17"/>
                  <a:gd name="T17" fmla="*/ 11 h 23"/>
                  <a:gd name="T18" fmla="*/ 1 w 17"/>
                  <a:gd name="T19" fmla="*/ 15 h 23"/>
                  <a:gd name="T20" fmla="*/ 0 w 17"/>
                  <a:gd name="T21" fmla="*/ 16 h 23"/>
                  <a:gd name="T22" fmla="*/ 0 w 17"/>
                  <a:gd name="T23" fmla="*/ 18 h 23"/>
                  <a:gd name="T24" fmla="*/ 2 w 17"/>
                  <a:gd name="T25" fmla="*/ 20 h 23"/>
                  <a:gd name="T26" fmla="*/ 1 w 17"/>
                  <a:gd name="T27" fmla="*/ 21 h 23"/>
                  <a:gd name="T28" fmla="*/ 2 w 17"/>
                  <a:gd name="T29" fmla="*/ 22 h 23"/>
                  <a:gd name="T30" fmla="*/ 3 w 17"/>
                  <a:gd name="T31" fmla="*/ 21 h 23"/>
                  <a:gd name="T32" fmla="*/ 5 w 17"/>
                  <a:gd name="T33" fmla="*/ 22 h 23"/>
                  <a:gd name="T34" fmla="*/ 7 w 17"/>
                  <a:gd name="T35" fmla="*/ 22 h 23"/>
                  <a:gd name="T36" fmla="*/ 7 w 17"/>
                  <a:gd name="T37" fmla="*/ 22 h 23"/>
                  <a:gd name="T38" fmla="*/ 9 w 17"/>
                  <a:gd name="T39" fmla="*/ 20 h 23"/>
                  <a:gd name="T40" fmla="*/ 10 w 17"/>
                  <a:gd name="T41" fmla="*/ 20 h 23"/>
                  <a:gd name="T42" fmla="*/ 11 w 17"/>
                  <a:gd name="T43" fmla="*/ 20 h 23"/>
                  <a:gd name="T44" fmla="*/ 12 w 17"/>
                  <a:gd name="T45" fmla="*/ 18 h 23"/>
                  <a:gd name="T46" fmla="*/ 14 w 17"/>
                  <a:gd name="T47" fmla="*/ 15 h 23"/>
                  <a:gd name="T48" fmla="*/ 15 w 17"/>
                  <a:gd name="T49" fmla="*/ 14 h 23"/>
                  <a:gd name="T50" fmla="*/ 15 w 17"/>
                  <a:gd name="T51" fmla="*/ 14 h 23"/>
                  <a:gd name="T52" fmla="*/ 16 w 17"/>
                  <a:gd name="T53" fmla="*/ 12 h 23"/>
                  <a:gd name="T54" fmla="*/ 16 w 17"/>
                  <a:gd name="T55" fmla="*/ 8 h 23"/>
                  <a:gd name="T56" fmla="*/ 17 w 17"/>
                  <a:gd name="T57" fmla="*/ 7 h 23"/>
                  <a:gd name="T58" fmla="*/ 17 w 17"/>
                  <a:gd name="T59" fmla="*/ 5 h 23"/>
                  <a:gd name="T60" fmla="*/ 15 w 17"/>
                  <a:gd name="T61" fmla="*/ 3 h 23"/>
                  <a:gd name="T62" fmla="*/ 16 w 17"/>
                  <a:gd name="T63" fmla="*/ 2 h 23"/>
                  <a:gd name="T64" fmla="*/ 15 w 17"/>
                  <a:gd name="T65" fmla="*/ 1 h 23"/>
                  <a:gd name="T66" fmla="*/ 14 w 17"/>
                  <a:gd name="T67" fmla="*/ 2 h 23"/>
                  <a:gd name="T68" fmla="*/ 12 w 17"/>
                  <a:gd name="T69" fmla="*/ 1 h 23"/>
                  <a:gd name="T70" fmla="*/ 10 w 17"/>
                  <a:gd name="T7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 h="23">
                    <a:moveTo>
                      <a:pt x="10" y="1"/>
                    </a:moveTo>
                    <a:cubicBezTo>
                      <a:pt x="10" y="1"/>
                      <a:pt x="10" y="1"/>
                      <a:pt x="10" y="1"/>
                    </a:cubicBezTo>
                    <a:cubicBezTo>
                      <a:pt x="10" y="2"/>
                      <a:pt x="10" y="2"/>
                      <a:pt x="10" y="2"/>
                    </a:cubicBezTo>
                    <a:cubicBezTo>
                      <a:pt x="9" y="2"/>
                      <a:pt x="9" y="2"/>
                      <a:pt x="9" y="2"/>
                    </a:cubicBezTo>
                    <a:cubicBezTo>
                      <a:pt x="8" y="3"/>
                      <a:pt x="7" y="3"/>
                      <a:pt x="7" y="4"/>
                    </a:cubicBezTo>
                    <a:cubicBezTo>
                      <a:pt x="7" y="3"/>
                      <a:pt x="7" y="3"/>
                      <a:pt x="7" y="3"/>
                    </a:cubicBezTo>
                    <a:cubicBezTo>
                      <a:pt x="6" y="3"/>
                      <a:pt x="6" y="3"/>
                      <a:pt x="6" y="3"/>
                    </a:cubicBezTo>
                    <a:cubicBezTo>
                      <a:pt x="6" y="3"/>
                      <a:pt x="6" y="3"/>
                      <a:pt x="6" y="3"/>
                    </a:cubicBezTo>
                    <a:cubicBezTo>
                      <a:pt x="5" y="4"/>
                      <a:pt x="5" y="4"/>
                      <a:pt x="5" y="4"/>
                    </a:cubicBezTo>
                    <a:cubicBezTo>
                      <a:pt x="5" y="5"/>
                      <a:pt x="5" y="5"/>
                      <a:pt x="5" y="5"/>
                    </a:cubicBezTo>
                    <a:cubicBezTo>
                      <a:pt x="5" y="5"/>
                      <a:pt x="5" y="5"/>
                      <a:pt x="5" y="5"/>
                    </a:cubicBezTo>
                    <a:cubicBezTo>
                      <a:pt x="5" y="6"/>
                      <a:pt x="4" y="7"/>
                      <a:pt x="4" y="7"/>
                    </a:cubicBezTo>
                    <a:cubicBezTo>
                      <a:pt x="3" y="8"/>
                      <a:pt x="3" y="8"/>
                      <a:pt x="3" y="9"/>
                    </a:cubicBezTo>
                    <a:cubicBezTo>
                      <a:pt x="2" y="9"/>
                      <a:pt x="2" y="9"/>
                      <a:pt x="2" y="9"/>
                    </a:cubicBezTo>
                    <a:cubicBezTo>
                      <a:pt x="2" y="9"/>
                      <a:pt x="2" y="9"/>
                      <a:pt x="2" y="9"/>
                    </a:cubicBezTo>
                    <a:cubicBezTo>
                      <a:pt x="2" y="9"/>
                      <a:pt x="2" y="9"/>
                      <a:pt x="2" y="9"/>
                    </a:cubicBezTo>
                    <a:cubicBezTo>
                      <a:pt x="1" y="11"/>
                      <a:pt x="1" y="11"/>
                      <a:pt x="1" y="11"/>
                    </a:cubicBezTo>
                    <a:cubicBezTo>
                      <a:pt x="1" y="11"/>
                      <a:pt x="1" y="11"/>
                      <a:pt x="1" y="11"/>
                    </a:cubicBezTo>
                    <a:cubicBezTo>
                      <a:pt x="2" y="11"/>
                      <a:pt x="2" y="11"/>
                      <a:pt x="2" y="11"/>
                    </a:cubicBezTo>
                    <a:cubicBezTo>
                      <a:pt x="1" y="12"/>
                      <a:pt x="1" y="14"/>
                      <a:pt x="1" y="15"/>
                    </a:cubicBezTo>
                    <a:cubicBezTo>
                      <a:pt x="0" y="15"/>
                      <a:pt x="0" y="15"/>
                      <a:pt x="0" y="15"/>
                    </a:cubicBezTo>
                    <a:cubicBezTo>
                      <a:pt x="0" y="16"/>
                      <a:pt x="0" y="16"/>
                      <a:pt x="0" y="16"/>
                    </a:cubicBezTo>
                    <a:cubicBezTo>
                      <a:pt x="0" y="17"/>
                      <a:pt x="0" y="17"/>
                      <a:pt x="0" y="17"/>
                    </a:cubicBezTo>
                    <a:cubicBezTo>
                      <a:pt x="0" y="18"/>
                      <a:pt x="0" y="18"/>
                      <a:pt x="0" y="18"/>
                    </a:cubicBezTo>
                    <a:cubicBezTo>
                      <a:pt x="1" y="17"/>
                      <a:pt x="1" y="17"/>
                      <a:pt x="1" y="17"/>
                    </a:cubicBezTo>
                    <a:cubicBezTo>
                      <a:pt x="1" y="18"/>
                      <a:pt x="1" y="19"/>
                      <a:pt x="2" y="20"/>
                    </a:cubicBezTo>
                    <a:cubicBezTo>
                      <a:pt x="1" y="21"/>
                      <a:pt x="1" y="21"/>
                      <a:pt x="1" y="21"/>
                    </a:cubicBezTo>
                    <a:cubicBezTo>
                      <a:pt x="1" y="21"/>
                      <a:pt x="1" y="21"/>
                      <a:pt x="1" y="21"/>
                    </a:cubicBezTo>
                    <a:cubicBezTo>
                      <a:pt x="2" y="22"/>
                      <a:pt x="2" y="22"/>
                      <a:pt x="2" y="22"/>
                    </a:cubicBezTo>
                    <a:cubicBezTo>
                      <a:pt x="2" y="22"/>
                      <a:pt x="2" y="22"/>
                      <a:pt x="2" y="22"/>
                    </a:cubicBezTo>
                    <a:cubicBezTo>
                      <a:pt x="2" y="22"/>
                      <a:pt x="2" y="22"/>
                      <a:pt x="2" y="22"/>
                    </a:cubicBezTo>
                    <a:cubicBezTo>
                      <a:pt x="3" y="21"/>
                      <a:pt x="3" y="21"/>
                      <a:pt x="3" y="21"/>
                    </a:cubicBezTo>
                    <a:cubicBezTo>
                      <a:pt x="4" y="21"/>
                      <a:pt x="4" y="22"/>
                      <a:pt x="5" y="21"/>
                    </a:cubicBezTo>
                    <a:cubicBezTo>
                      <a:pt x="5" y="22"/>
                      <a:pt x="5" y="22"/>
                      <a:pt x="5" y="22"/>
                    </a:cubicBezTo>
                    <a:cubicBezTo>
                      <a:pt x="5" y="23"/>
                      <a:pt x="5" y="23"/>
                      <a:pt x="5" y="23"/>
                    </a:cubicBezTo>
                    <a:cubicBezTo>
                      <a:pt x="7" y="22"/>
                      <a:pt x="7" y="22"/>
                      <a:pt x="7" y="22"/>
                    </a:cubicBezTo>
                    <a:cubicBezTo>
                      <a:pt x="7" y="22"/>
                      <a:pt x="7" y="22"/>
                      <a:pt x="7" y="22"/>
                    </a:cubicBezTo>
                    <a:cubicBezTo>
                      <a:pt x="7" y="22"/>
                      <a:pt x="7" y="22"/>
                      <a:pt x="7" y="22"/>
                    </a:cubicBezTo>
                    <a:cubicBezTo>
                      <a:pt x="7" y="21"/>
                      <a:pt x="7" y="21"/>
                      <a:pt x="7" y="21"/>
                    </a:cubicBezTo>
                    <a:cubicBezTo>
                      <a:pt x="8" y="21"/>
                      <a:pt x="8" y="21"/>
                      <a:pt x="9" y="20"/>
                    </a:cubicBezTo>
                    <a:cubicBezTo>
                      <a:pt x="9" y="20"/>
                      <a:pt x="10" y="20"/>
                      <a:pt x="10" y="19"/>
                    </a:cubicBezTo>
                    <a:cubicBezTo>
                      <a:pt x="10" y="20"/>
                      <a:pt x="10" y="20"/>
                      <a:pt x="10" y="20"/>
                    </a:cubicBezTo>
                    <a:cubicBezTo>
                      <a:pt x="11" y="20"/>
                      <a:pt x="11" y="20"/>
                      <a:pt x="11" y="20"/>
                    </a:cubicBezTo>
                    <a:cubicBezTo>
                      <a:pt x="11" y="20"/>
                      <a:pt x="11" y="20"/>
                      <a:pt x="11" y="20"/>
                    </a:cubicBezTo>
                    <a:cubicBezTo>
                      <a:pt x="12" y="19"/>
                      <a:pt x="12" y="19"/>
                      <a:pt x="12" y="19"/>
                    </a:cubicBezTo>
                    <a:cubicBezTo>
                      <a:pt x="12" y="18"/>
                      <a:pt x="12" y="18"/>
                      <a:pt x="12" y="18"/>
                    </a:cubicBezTo>
                    <a:cubicBezTo>
                      <a:pt x="12" y="18"/>
                      <a:pt x="12" y="18"/>
                      <a:pt x="12" y="18"/>
                    </a:cubicBezTo>
                    <a:cubicBezTo>
                      <a:pt x="13" y="17"/>
                      <a:pt x="13" y="16"/>
                      <a:pt x="14" y="15"/>
                    </a:cubicBezTo>
                    <a:cubicBezTo>
                      <a:pt x="14" y="15"/>
                      <a:pt x="14" y="15"/>
                      <a:pt x="14" y="14"/>
                    </a:cubicBezTo>
                    <a:cubicBezTo>
                      <a:pt x="15" y="14"/>
                      <a:pt x="15" y="14"/>
                      <a:pt x="15" y="14"/>
                    </a:cubicBezTo>
                    <a:cubicBezTo>
                      <a:pt x="15" y="14"/>
                      <a:pt x="15" y="14"/>
                      <a:pt x="15" y="14"/>
                    </a:cubicBezTo>
                    <a:cubicBezTo>
                      <a:pt x="15" y="14"/>
                      <a:pt x="15" y="14"/>
                      <a:pt x="15" y="14"/>
                    </a:cubicBezTo>
                    <a:cubicBezTo>
                      <a:pt x="16" y="12"/>
                      <a:pt x="16" y="12"/>
                      <a:pt x="16" y="12"/>
                    </a:cubicBezTo>
                    <a:cubicBezTo>
                      <a:pt x="16" y="12"/>
                      <a:pt x="16" y="12"/>
                      <a:pt x="16" y="12"/>
                    </a:cubicBezTo>
                    <a:cubicBezTo>
                      <a:pt x="16" y="12"/>
                      <a:pt x="16" y="12"/>
                      <a:pt x="16" y="12"/>
                    </a:cubicBezTo>
                    <a:cubicBezTo>
                      <a:pt x="16" y="10"/>
                      <a:pt x="16" y="9"/>
                      <a:pt x="16" y="8"/>
                    </a:cubicBezTo>
                    <a:cubicBezTo>
                      <a:pt x="17" y="7"/>
                      <a:pt x="17" y="7"/>
                      <a:pt x="17" y="7"/>
                    </a:cubicBezTo>
                    <a:cubicBezTo>
                      <a:pt x="17" y="7"/>
                      <a:pt x="17" y="7"/>
                      <a:pt x="17" y="7"/>
                    </a:cubicBezTo>
                    <a:cubicBezTo>
                      <a:pt x="17" y="5"/>
                      <a:pt x="17" y="5"/>
                      <a:pt x="17" y="5"/>
                    </a:cubicBezTo>
                    <a:cubicBezTo>
                      <a:pt x="17" y="5"/>
                      <a:pt x="17" y="5"/>
                      <a:pt x="17" y="5"/>
                    </a:cubicBezTo>
                    <a:cubicBezTo>
                      <a:pt x="16" y="6"/>
                      <a:pt x="16" y="6"/>
                      <a:pt x="16" y="6"/>
                    </a:cubicBezTo>
                    <a:cubicBezTo>
                      <a:pt x="16" y="5"/>
                      <a:pt x="16" y="4"/>
                      <a:pt x="15" y="3"/>
                    </a:cubicBezTo>
                    <a:cubicBezTo>
                      <a:pt x="16" y="2"/>
                      <a:pt x="16" y="2"/>
                      <a:pt x="16" y="2"/>
                    </a:cubicBezTo>
                    <a:cubicBezTo>
                      <a:pt x="16" y="2"/>
                      <a:pt x="16" y="2"/>
                      <a:pt x="16" y="2"/>
                    </a:cubicBezTo>
                    <a:cubicBezTo>
                      <a:pt x="15" y="1"/>
                      <a:pt x="15" y="1"/>
                      <a:pt x="15" y="1"/>
                    </a:cubicBezTo>
                    <a:cubicBezTo>
                      <a:pt x="15" y="1"/>
                      <a:pt x="15" y="1"/>
                      <a:pt x="15" y="1"/>
                    </a:cubicBezTo>
                    <a:cubicBezTo>
                      <a:pt x="15" y="1"/>
                      <a:pt x="15" y="1"/>
                      <a:pt x="15" y="1"/>
                    </a:cubicBezTo>
                    <a:cubicBezTo>
                      <a:pt x="14" y="2"/>
                      <a:pt x="14" y="2"/>
                      <a:pt x="14" y="2"/>
                    </a:cubicBezTo>
                    <a:cubicBezTo>
                      <a:pt x="13" y="2"/>
                      <a:pt x="13" y="1"/>
                      <a:pt x="12" y="1"/>
                    </a:cubicBezTo>
                    <a:cubicBezTo>
                      <a:pt x="12" y="1"/>
                      <a:pt x="12" y="1"/>
                      <a:pt x="12" y="1"/>
                    </a:cubicBezTo>
                    <a:cubicBezTo>
                      <a:pt x="12" y="0"/>
                      <a:pt x="12" y="0"/>
                      <a:pt x="12" y="0"/>
                    </a:cubicBezTo>
                    <a:cubicBezTo>
                      <a:pt x="10" y="0"/>
                      <a:pt x="10" y="0"/>
                      <a:pt x="10" y="0"/>
                    </a:cubicBezTo>
                    <a:lnTo>
                      <a:pt x="10" y="1"/>
                    </a:lnTo>
                    <a:close/>
                  </a:path>
                </a:pathLst>
              </a:custGeom>
              <a:solidFill>
                <a:srgbClr val="7F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8" name="Freeform 828"/>
              <p:cNvSpPr/>
              <p:nvPr/>
            </p:nvSpPr>
            <p:spPr bwMode="auto">
              <a:xfrm>
                <a:off x="5199" y="1198"/>
                <a:ext cx="1" cy="1"/>
              </a:xfrm>
              <a:custGeom>
                <a:avLst/>
                <a:gdLst>
                  <a:gd name="T0" fmla="*/ 1 w 1"/>
                  <a:gd name="T1" fmla="*/ 1 h 1"/>
                  <a:gd name="T2" fmla="*/ 0 w 1"/>
                  <a:gd name="T3" fmla="*/ 0 h 1"/>
                  <a:gd name="T4" fmla="*/ 0 w 1"/>
                  <a:gd name="T5" fmla="*/ 0 h 1"/>
                  <a:gd name="T6" fmla="*/ 0 w 1"/>
                  <a:gd name="T7" fmla="*/ 0 h 1"/>
                  <a:gd name="T8" fmla="*/ 1 w 1"/>
                  <a:gd name="T9" fmla="*/ 1 h 1"/>
                  <a:gd name="T10" fmla="*/ 1 w 1"/>
                  <a:gd name="T11" fmla="*/ 1 h 1"/>
                  <a:gd name="T12" fmla="*/ 1 w 1"/>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1" h="1">
                    <a:moveTo>
                      <a:pt x="1" y="1"/>
                    </a:moveTo>
                    <a:lnTo>
                      <a:pt x="0" y="0"/>
                    </a:lnTo>
                    <a:lnTo>
                      <a:pt x="0" y="0"/>
                    </a:lnTo>
                    <a:lnTo>
                      <a:pt x="0" y="0"/>
                    </a:lnTo>
                    <a:lnTo>
                      <a:pt x="1"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9" name="Freeform 829"/>
              <p:cNvSpPr/>
              <p:nvPr/>
            </p:nvSpPr>
            <p:spPr bwMode="auto">
              <a:xfrm>
                <a:off x="5199" y="1198"/>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0" name="Freeform 830"/>
              <p:cNvSpPr/>
              <p:nvPr/>
            </p:nvSpPr>
            <p:spPr bwMode="auto">
              <a:xfrm>
                <a:off x="5111" y="1260"/>
                <a:ext cx="5" cy="8"/>
              </a:xfrm>
              <a:custGeom>
                <a:avLst/>
                <a:gdLst>
                  <a:gd name="T0" fmla="*/ 2 w 5"/>
                  <a:gd name="T1" fmla="*/ 1 h 8"/>
                  <a:gd name="T2" fmla="*/ 0 w 5"/>
                  <a:gd name="T3" fmla="*/ 6 h 8"/>
                  <a:gd name="T4" fmla="*/ 2 w 5"/>
                  <a:gd name="T5" fmla="*/ 7 h 8"/>
                  <a:gd name="T6" fmla="*/ 5 w 5"/>
                  <a:gd name="T7" fmla="*/ 2 h 8"/>
                  <a:gd name="T8" fmla="*/ 2 w 5"/>
                  <a:gd name="T9" fmla="*/ 1 h 8"/>
                </a:gdLst>
                <a:ahLst/>
                <a:cxnLst>
                  <a:cxn ang="0">
                    <a:pos x="T0" y="T1"/>
                  </a:cxn>
                  <a:cxn ang="0">
                    <a:pos x="T2" y="T3"/>
                  </a:cxn>
                  <a:cxn ang="0">
                    <a:pos x="T4" y="T5"/>
                  </a:cxn>
                  <a:cxn ang="0">
                    <a:pos x="T6" y="T7"/>
                  </a:cxn>
                  <a:cxn ang="0">
                    <a:pos x="T8" y="T9"/>
                  </a:cxn>
                </a:cxnLst>
                <a:rect l="0" t="0" r="r" b="b"/>
                <a:pathLst>
                  <a:path w="5" h="8">
                    <a:moveTo>
                      <a:pt x="2" y="1"/>
                    </a:moveTo>
                    <a:cubicBezTo>
                      <a:pt x="1" y="2"/>
                      <a:pt x="0" y="4"/>
                      <a:pt x="0" y="6"/>
                    </a:cubicBezTo>
                    <a:cubicBezTo>
                      <a:pt x="0" y="7"/>
                      <a:pt x="1" y="8"/>
                      <a:pt x="2" y="7"/>
                    </a:cubicBezTo>
                    <a:cubicBezTo>
                      <a:pt x="4" y="6"/>
                      <a:pt x="5" y="4"/>
                      <a:pt x="5" y="2"/>
                    </a:cubicBezTo>
                    <a:cubicBezTo>
                      <a:pt x="5" y="1"/>
                      <a:pt x="4" y="0"/>
                      <a:pt x="2" y="1"/>
                    </a:cubicBez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1" name="Freeform 831"/>
              <p:cNvSpPr/>
              <p:nvPr/>
            </p:nvSpPr>
            <p:spPr bwMode="auto">
              <a:xfrm>
                <a:off x="5200" y="1201"/>
                <a:ext cx="4" cy="2"/>
              </a:xfrm>
              <a:custGeom>
                <a:avLst/>
                <a:gdLst>
                  <a:gd name="T0" fmla="*/ 4 w 4"/>
                  <a:gd name="T1" fmla="*/ 2 h 2"/>
                  <a:gd name="T2" fmla="*/ 0 w 4"/>
                  <a:gd name="T3" fmla="*/ 0 h 2"/>
                  <a:gd name="T4" fmla="*/ 0 w 4"/>
                  <a:gd name="T5" fmla="*/ 0 h 2"/>
                  <a:gd name="T6" fmla="*/ 4 w 4"/>
                  <a:gd name="T7" fmla="*/ 2 h 2"/>
                  <a:gd name="T8" fmla="*/ 4 w 4"/>
                  <a:gd name="T9" fmla="*/ 2 h 2"/>
                </a:gdLst>
                <a:ahLst/>
                <a:cxnLst>
                  <a:cxn ang="0">
                    <a:pos x="T0" y="T1"/>
                  </a:cxn>
                  <a:cxn ang="0">
                    <a:pos x="T2" y="T3"/>
                  </a:cxn>
                  <a:cxn ang="0">
                    <a:pos x="T4" y="T5"/>
                  </a:cxn>
                  <a:cxn ang="0">
                    <a:pos x="T6" y="T7"/>
                  </a:cxn>
                  <a:cxn ang="0">
                    <a:pos x="T8" y="T9"/>
                  </a:cxn>
                </a:cxnLst>
                <a:rect l="0" t="0" r="r" b="b"/>
                <a:pathLst>
                  <a:path w="4" h="2">
                    <a:moveTo>
                      <a:pt x="4" y="2"/>
                    </a:moveTo>
                    <a:lnTo>
                      <a:pt x="0" y="0"/>
                    </a:lnTo>
                    <a:lnTo>
                      <a:pt x="0" y="0"/>
                    </a:lnTo>
                    <a:lnTo>
                      <a:pt x="4" y="2"/>
                    </a:lnTo>
                    <a:lnTo>
                      <a:pt x="4" y="2"/>
                    </a:lnTo>
                    <a:close/>
                  </a:path>
                </a:pathLst>
              </a:custGeom>
              <a:solidFill>
                <a:srgbClr val="23440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2" name="Freeform 832"/>
              <p:cNvSpPr/>
              <p:nvPr/>
            </p:nvSpPr>
            <p:spPr bwMode="auto">
              <a:xfrm>
                <a:off x="5200" y="1201"/>
                <a:ext cx="4" cy="2"/>
              </a:xfrm>
              <a:custGeom>
                <a:avLst/>
                <a:gdLst>
                  <a:gd name="T0" fmla="*/ 4 w 4"/>
                  <a:gd name="T1" fmla="*/ 2 h 2"/>
                  <a:gd name="T2" fmla="*/ 0 w 4"/>
                  <a:gd name="T3" fmla="*/ 0 h 2"/>
                  <a:gd name="T4" fmla="*/ 0 w 4"/>
                  <a:gd name="T5" fmla="*/ 0 h 2"/>
                  <a:gd name="T6" fmla="*/ 3 w 4"/>
                  <a:gd name="T7" fmla="*/ 2 h 2"/>
                  <a:gd name="T8" fmla="*/ 4 w 4"/>
                  <a:gd name="T9" fmla="*/ 2 h 2"/>
                </a:gdLst>
                <a:ahLst/>
                <a:cxnLst>
                  <a:cxn ang="0">
                    <a:pos x="T0" y="T1"/>
                  </a:cxn>
                  <a:cxn ang="0">
                    <a:pos x="T2" y="T3"/>
                  </a:cxn>
                  <a:cxn ang="0">
                    <a:pos x="T4" y="T5"/>
                  </a:cxn>
                  <a:cxn ang="0">
                    <a:pos x="T6" y="T7"/>
                  </a:cxn>
                  <a:cxn ang="0">
                    <a:pos x="T8" y="T9"/>
                  </a:cxn>
                </a:cxnLst>
                <a:rect l="0" t="0" r="r" b="b"/>
                <a:pathLst>
                  <a:path w="4" h="2">
                    <a:moveTo>
                      <a:pt x="4" y="2"/>
                    </a:moveTo>
                    <a:lnTo>
                      <a:pt x="0" y="0"/>
                    </a:lnTo>
                    <a:lnTo>
                      <a:pt x="0" y="0"/>
                    </a:lnTo>
                    <a:lnTo>
                      <a:pt x="3" y="2"/>
                    </a:lnTo>
                    <a:lnTo>
                      <a:pt x="4" y="2"/>
                    </a:lnTo>
                    <a:close/>
                  </a:path>
                </a:pathLst>
              </a:custGeom>
              <a:solidFill>
                <a:srgbClr val="A7B4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3" name="Freeform 833"/>
              <p:cNvSpPr/>
              <p:nvPr/>
            </p:nvSpPr>
            <p:spPr bwMode="auto">
              <a:xfrm>
                <a:off x="5114" y="1199"/>
                <a:ext cx="90" cy="64"/>
              </a:xfrm>
              <a:custGeom>
                <a:avLst/>
                <a:gdLst>
                  <a:gd name="T0" fmla="*/ 1 w 90"/>
                  <a:gd name="T1" fmla="*/ 58 h 64"/>
                  <a:gd name="T2" fmla="*/ 85 w 90"/>
                  <a:gd name="T3" fmla="*/ 2 h 64"/>
                  <a:gd name="T4" fmla="*/ 86 w 90"/>
                  <a:gd name="T5" fmla="*/ 0 h 64"/>
                  <a:gd name="T6" fmla="*/ 90 w 90"/>
                  <a:gd name="T7" fmla="*/ 3 h 64"/>
                  <a:gd name="T8" fmla="*/ 89 w 90"/>
                  <a:gd name="T9" fmla="*/ 5 h 64"/>
                  <a:gd name="T10" fmla="*/ 0 w 90"/>
                  <a:gd name="T11" fmla="*/ 64 h 64"/>
                  <a:gd name="T12" fmla="*/ 1 w 90"/>
                  <a:gd name="T13" fmla="*/ 58 h 64"/>
                </a:gdLst>
                <a:ahLst/>
                <a:cxnLst>
                  <a:cxn ang="0">
                    <a:pos x="T0" y="T1"/>
                  </a:cxn>
                  <a:cxn ang="0">
                    <a:pos x="T2" y="T3"/>
                  </a:cxn>
                  <a:cxn ang="0">
                    <a:pos x="T4" y="T5"/>
                  </a:cxn>
                  <a:cxn ang="0">
                    <a:pos x="T6" y="T7"/>
                  </a:cxn>
                  <a:cxn ang="0">
                    <a:pos x="T8" y="T9"/>
                  </a:cxn>
                  <a:cxn ang="0">
                    <a:pos x="T10" y="T11"/>
                  </a:cxn>
                  <a:cxn ang="0">
                    <a:pos x="T12" y="T13"/>
                  </a:cxn>
                </a:cxnLst>
                <a:rect l="0" t="0" r="r" b="b"/>
                <a:pathLst>
                  <a:path w="90" h="64">
                    <a:moveTo>
                      <a:pt x="1" y="58"/>
                    </a:moveTo>
                    <a:cubicBezTo>
                      <a:pt x="85" y="2"/>
                      <a:pt x="85" y="2"/>
                      <a:pt x="85" y="2"/>
                    </a:cubicBezTo>
                    <a:cubicBezTo>
                      <a:pt x="86" y="2"/>
                      <a:pt x="86" y="1"/>
                      <a:pt x="86" y="0"/>
                    </a:cubicBezTo>
                    <a:cubicBezTo>
                      <a:pt x="90" y="3"/>
                      <a:pt x="90" y="3"/>
                      <a:pt x="90" y="3"/>
                    </a:cubicBezTo>
                    <a:cubicBezTo>
                      <a:pt x="90" y="3"/>
                      <a:pt x="90" y="4"/>
                      <a:pt x="89" y="5"/>
                    </a:cubicBezTo>
                    <a:cubicBezTo>
                      <a:pt x="0" y="64"/>
                      <a:pt x="0" y="64"/>
                      <a:pt x="0" y="64"/>
                    </a:cubicBezTo>
                    <a:lnTo>
                      <a:pt x="1" y="58"/>
                    </a:ln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4" name="Freeform 834"/>
              <p:cNvSpPr/>
              <p:nvPr/>
            </p:nvSpPr>
            <p:spPr bwMode="auto">
              <a:xfrm>
                <a:off x="5111" y="1154"/>
                <a:ext cx="99" cy="119"/>
              </a:xfrm>
              <a:custGeom>
                <a:avLst/>
                <a:gdLst>
                  <a:gd name="T0" fmla="*/ 30 w 99"/>
                  <a:gd name="T1" fmla="*/ 0 h 119"/>
                  <a:gd name="T2" fmla="*/ 26 w 99"/>
                  <a:gd name="T3" fmla="*/ 6 h 119"/>
                  <a:gd name="T4" fmla="*/ 93 w 99"/>
                  <a:gd name="T5" fmla="*/ 48 h 119"/>
                  <a:gd name="T6" fmla="*/ 93 w 99"/>
                  <a:gd name="T7" fmla="*/ 49 h 119"/>
                  <a:gd name="T8" fmla="*/ 92 w 99"/>
                  <a:gd name="T9" fmla="*/ 50 h 119"/>
                  <a:gd name="T10" fmla="*/ 0 w 99"/>
                  <a:gd name="T11" fmla="*/ 111 h 119"/>
                  <a:gd name="T12" fmla="*/ 1 w 99"/>
                  <a:gd name="T13" fmla="*/ 119 h 119"/>
                  <a:gd name="T14" fmla="*/ 93 w 99"/>
                  <a:gd name="T15" fmla="*/ 55 h 119"/>
                  <a:gd name="T16" fmla="*/ 98 w 99"/>
                  <a:gd name="T17" fmla="*/ 49 h 119"/>
                  <a:gd name="T18" fmla="*/ 96 w 99"/>
                  <a:gd name="T19" fmla="*/ 42 h 119"/>
                  <a:gd name="T20" fmla="*/ 30 w 99"/>
                  <a:gd name="T21"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9">
                    <a:moveTo>
                      <a:pt x="30" y="0"/>
                    </a:moveTo>
                    <a:cubicBezTo>
                      <a:pt x="26" y="6"/>
                      <a:pt x="26" y="6"/>
                      <a:pt x="26" y="6"/>
                    </a:cubicBezTo>
                    <a:cubicBezTo>
                      <a:pt x="93" y="48"/>
                      <a:pt x="93" y="48"/>
                      <a:pt x="93" y="48"/>
                    </a:cubicBezTo>
                    <a:cubicBezTo>
                      <a:pt x="93" y="48"/>
                      <a:pt x="93" y="49"/>
                      <a:pt x="93" y="49"/>
                    </a:cubicBezTo>
                    <a:cubicBezTo>
                      <a:pt x="92" y="50"/>
                      <a:pt x="92" y="50"/>
                      <a:pt x="92" y="50"/>
                    </a:cubicBezTo>
                    <a:cubicBezTo>
                      <a:pt x="0" y="111"/>
                      <a:pt x="0" y="111"/>
                      <a:pt x="0" y="111"/>
                    </a:cubicBezTo>
                    <a:cubicBezTo>
                      <a:pt x="1" y="119"/>
                      <a:pt x="1" y="119"/>
                      <a:pt x="1" y="119"/>
                    </a:cubicBezTo>
                    <a:cubicBezTo>
                      <a:pt x="93" y="55"/>
                      <a:pt x="93" y="55"/>
                      <a:pt x="93" y="55"/>
                    </a:cubicBezTo>
                    <a:cubicBezTo>
                      <a:pt x="95" y="54"/>
                      <a:pt x="97" y="52"/>
                      <a:pt x="98" y="49"/>
                    </a:cubicBezTo>
                    <a:cubicBezTo>
                      <a:pt x="99" y="46"/>
                      <a:pt x="98" y="43"/>
                      <a:pt x="96" y="42"/>
                    </a:cubicBezTo>
                    <a:lnTo>
                      <a:pt x="30" y="0"/>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5" name="Freeform 835"/>
              <p:cNvSpPr/>
              <p:nvPr/>
            </p:nvSpPr>
            <p:spPr bwMode="auto">
              <a:xfrm>
                <a:off x="5125" y="1264"/>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6" name="Freeform 836"/>
              <p:cNvSpPr/>
              <p:nvPr/>
            </p:nvSpPr>
            <p:spPr bwMode="auto">
              <a:xfrm>
                <a:off x="5124" y="1264"/>
                <a:ext cx="3" cy="1"/>
              </a:xfrm>
              <a:custGeom>
                <a:avLst/>
                <a:gdLst>
                  <a:gd name="T0" fmla="*/ 3 w 3"/>
                  <a:gd name="T1" fmla="*/ 1 h 1"/>
                  <a:gd name="T2" fmla="*/ 1 w 3"/>
                  <a:gd name="T3" fmla="*/ 0 h 1"/>
                  <a:gd name="T4" fmla="*/ 0 w 3"/>
                  <a:gd name="T5" fmla="*/ 0 h 1"/>
                  <a:gd name="T6" fmla="*/ 2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1" y="0"/>
                    </a:lnTo>
                    <a:lnTo>
                      <a:pt x="0" y="0"/>
                    </a:lnTo>
                    <a:lnTo>
                      <a:pt x="2" y="1"/>
                    </a:lnTo>
                    <a:lnTo>
                      <a:pt x="3" y="1"/>
                    </a:lnTo>
                    <a:close/>
                  </a:path>
                </a:pathLst>
              </a:custGeom>
              <a:solidFill>
                <a:srgbClr val="9B989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7" name="Freeform 837"/>
              <p:cNvSpPr/>
              <p:nvPr/>
            </p:nvSpPr>
            <p:spPr bwMode="auto">
              <a:xfrm>
                <a:off x="5115" y="1279"/>
                <a:ext cx="2" cy="1"/>
              </a:xfrm>
              <a:custGeom>
                <a:avLst/>
                <a:gdLst>
                  <a:gd name="T0" fmla="*/ 2 w 2"/>
                  <a:gd name="T1" fmla="*/ 0 h 1"/>
                  <a:gd name="T2" fmla="*/ 0 w 2"/>
                  <a:gd name="T3" fmla="*/ 0 h 1"/>
                  <a:gd name="T4" fmla="*/ 0 w 2"/>
                  <a:gd name="T5" fmla="*/ 0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0" y="0"/>
                    </a:lnTo>
                    <a:lnTo>
                      <a:pt x="2" y="1"/>
                    </a:lnTo>
                    <a:lnTo>
                      <a:pt x="2"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8" name="Freeform 838"/>
              <p:cNvSpPr/>
              <p:nvPr/>
            </p:nvSpPr>
            <p:spPr bwMode="auto">
              <a:xfrm>
                <a:off x="5115" y="1278"/>
                <a:ext cx="2" cy="1"/>
              </a:xfrm>
              <a:custGeom>
                <a:avLst/>
                <a:gdLst>
                  <a:gd name="T0" fmla="*/ 1 w 2"/>
                  <a:gd name="T1" fmla="*/ 0 h 1"/>
                  <a:gd name="T2" fmla="*/ 0 w 2"/>
                  <a:gd name="T3" fmla="*/ 0 h 1"/>
                  <a:gd name="T4" fmla="*/ 0 w 2"/>
                  <a:gd name="T5" fmla="*/ 1 h 1"/>
                  <a:gd name="T6" fmla="*/ 2 w 2"/>
                  <a:gd name="T7" fmla="*/ 1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lnTo>
                      <a:pt x="0" y="0"/>
                    </a:lnTo>
                    <a:lnTo>
                      <a:pt x="0" y="1"/>
                    </a:lnTo>
                    <a:lnTo>
                      <a:pt x="2"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9" name="Freeform 839"/>
              <p:cNvSpPr/>
              <p:nvPr/>
            </p:nvSpPr>
            <p:spPr bwMode="auto">
              <a:xfrm>
                <a:off x="5127" y="1252"/>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0" name="Freeform 840"/>
              <p:cNvSpPr/>
              <p:nvPr/>
            </p:nvSpPr>
            <p:spPr bwMode="auto">
              <a:xfrm>
                <a:off x="5126" y="1252"/>
                <a:ext cx="3" cy="2"/>
              </a:xfrm>
              <a:custGeom>
                <a:avLst/>
                <a:gdLst>
                  <a:gd name="T0" fmla="*/ 3 w 3"/>
                  <a:gd name="T1" fmla="*/ 1 h 2"/>
                  <a:gd name="T2" fmla="*/ 1 w 3"/>
                  <a:gd name="T3" fmla="*/ 0 h 2"/>
                  <a:gd name="T4" fmla="*/ 0 w 3"/>
                  <a:gd name="T5" fmla="*/ 1 h 2"/>
                  <a:gd name="T6" fmla="*/ 2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lnTo>
                      <a:pt x="1" y="0"/>
                    </a:lnTo>
                    <a:lnTo>
                      <a:pt x="0" y="1"/>
                    </a:lnTo>
                    <a:lnTo>
                      <a:pt x="2" y="2"/>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1" name="Freeform 841"/>
              <p:cNvSpPr/>
              <p:nvPr/>
            </p:nvSpPr>
            <p:spPr bwMode="auto">
              <a:xfrm>
                <a:off x="5106" y="1283"/>
                <a:ext cx="1" cy="2"/>
              </a:xfrm>
              <a:custGeom>
                <a:avLst/>
                <a:gdLst>
                  <a:gd name="T0" fmla="*/ 1 w 1"/>
                  <a:gd name="T1" fmla="*/ 1 h 2"/>
                  <a:gd name="T2" fmla="*/ 0 w 1"/>
                  <a:gd name="T3" fmla="*/ 0 h 2"/>
                  <a:gd name="T4" fmla="*/ 0 w 1"/>
                  <a:gd name="T5" fmla="*/ 1 h 2"/>
                  <a:gd name="T6" fmla="*/ 1 w 1"/>
                  <a:gd name="T7" fmla="*/ 2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0" y="0"/>
                    </a:lnTo>
                    <a:lnTo>
                      <a:pt x="0" y="1"/>
                    </a:lnTo>
                    <a:lnTo>
                      <a:pt x="1" y="2"/>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2" name="Freeform 842"/>
              <p:cNvSpPr/>
              <p:nvPr/>
            </p:nvSpPr>
            <p:spPr bwMode="auto">
              <a:xfrm>
                <a:off x="5106" y="1281"/>
                <a:ext cx="2" cy="3"/>
              </a:xfrm>
              <a:custGeom>
                <a:avLst/>
                <a:gdLst>
                  <a:gd name="T0" fmla="*/ 2 w 2"/>
                  <a:gd name="T1" fmla="*/ 1 h 3"/>
                  <a:gd name="T2" fmla="*/ 0 w 2"/>
                  <a:gd name="T3" fmla="*/ 0 h 3"/>
                  <a:gd name="T4" fmla="*/ 0 w 2"/>
                  <a:gd name="T5" fmla="*/ 2 h 3"/>
                  <a:gd name="T6" fmla="*/ 1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0" y="0"/>
                    </a:lnTo>
                    <a:lnTo>
                      <a:pt x="0" y="2"/>
                    </a:lnTo>
                    <a:lnTo>
                      <a:pt x="1" y="3"/>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3" name="Freeform 843"/>
              <p:cNvSpPr/>
              <p:nvPr/>
            </p:nvSpPr>
            <p:spPr bwMode="auto">
              <a:xfrm>
                <a:off x="5123" y="1244"/>
                <a:ext cx="2" cy="1"/>
              </a:xfrm>
              <a:custGeom>
                <a:avLst/>
                <a:gdLst>
                  <a:gd name="T0" fmla="*/ 2 w 2"/>
                  <a:gd name="T1" fmla="*/ 1 h 1"/>
                  <a:gd name="T2" fmla="*/ 1 w 2"/>
                  <a:gd name="T3" fmla="*/ 0 h 1"/>
                  <a:gd name="T4" fmla="*/ 0 w 2"/>
                  <a:gd name="T5" fmla="*/ 0 h 1"/>
                  <a:gd name="T6" fmla="*/ 0 w 2"/>
                  <a:gd name="T7" fmla="*/ 0 h 1"/>
                  <a:gd name="T8" fmla="*/ 2 w 2"/>
                  <a:gd name="T9" fmla="*/ 1 h 1"/>
                  <a:gd name="T10" fmla="*/ 2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lnTo>
                      <a:pt x="1" y="0"/>
                    </a:lnTo>
                    <a:lnTo>
                      <a:pt x="0" y="0"/>
                    </a:lnTo>
                    <a:lnTo>
                      <a:pt x="0" y="0"/>
                    </a:lnTo>
                    <a:lnTo>
                      <a:pt x="2" y="1"/>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4" name="Freeform 844"/>
              <p:cNvSpPr/>
              <p:nvPr/>
            </p:nvSpPr>
            <p:spPr bwMode="auto">
              <a:xfrm>
                <a:off x="5123" y="1244"/>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5" name="Freeform 845"/>
              <p:cNvSpPr/>
              <p:nvPr/>
            </p:nvSpPr>
            <p:spPr bwMode="auto">
              <a:xfrm>
                <a:off x="5122" y="1244"/>
                <a:ext cx="3" cy="3"/>
              </a:xfrm>
              <a:custGeom>
                <a:avLst/>
                <a:gdLst>
                  <a:gd name="T0" fmla="*/ 3 w 3"/>
                  <a:gd name="T1" fmla="*/ 1 h 3"/>
                  <a:gd name="T2" fmla="*/ 1 w 3"/>
                  <a:gd name="T3" fmla="*/ 0 h 3"/>
                  <a:gd name="T4" fmla="*/ 0 w 3"/>
                  <a:gd name="T5" fmla="*/ 2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lnTo>
                      <a:pt x="1" y="0"/>
                    </a:lnTo>
                    <a:lnTo>
                      <a:pt x="0" y="2"/>
                    </a:lnTo>
                    <a:lnTo>
                      <a:pt x="2" y="3"/>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6" name="Freeform 846"/>
              <p:cNvSpPr/>
              <p:nvPr/>
            </p:nvSpPr>
            <p:spPr bwMode="auto">
              <a:xfrm>
                <a:off x="5102" y="128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7" name="Freeform 847"/>
              <p:cNvSpPr/>
              <p:nvPr/>
            </p:nvSpPr>
            <p:spPr bwMode="auto">
              <a:xfrm>
                <a:off x="5100" y="1282"/>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8" name="Freeform 848"/>
              <p:cNvSpPr/>
              <p:nvPr/>
            </p:nvSpPr>
            <p:spPr bwMode="auto">
              <a:xfrm>
                <a:off x="5098" y="1281"/>
                <a:ext cx="3" cy="2"/>
              </a:xfrm>
              <a:custGeom>
                <a:avLst/>
                <a:gdLst>
                  <a:gd name="T0" fmla="*/ 2 w 3"/>
                  <a:gd name="T1" fmla="*/ 1 h 2"/>
                  <a:gd name="T2" fmla="*/ 0 w 3"/>
                  <a:gd name="T3" fmla="*/ 0 h 2"/>
                  <a:gd name="T4" fmla="*/ 2 w 3"/>
                  <a:gd name="T5" fmla="*/ 1 h 2"/>
                  <a:gd name="T6" fmla="*/ 3 w 3"/>
                  <a:gd name="T7" fmla="*/ 2 h 2"/>
                  <a:gd name="T8" fmla="*/ 2 w 3"/>
                  <a:gd name="T9" fmla="*/ 1 h 2"/>
                </a:gdLst>
                <a:ahLst/>
                <a:cxnLst>
                  <a:cxn ang="0">
                    <a:pos x="T0" y="T1"/>
                  </a:cxn>
                  <a:cxn ang="0">
                    <a:pos x="T2" y="T3"/>
                  </a:cxn>
                  <a:cxn ang="0">
                    <a:pos x="T4" y="T5"/>
                  </a:cxn>
                  <a:cxn ang="0">
                    <a:pos x="T6" y="T7"/>
                  </a:cxn>
                  <a:cxn ang="0">
                    <a:pos x="T8" y="T9"/>
                  </a:cxn>
                </a:cxnLst>
                <a:rect l="0" t="0" r="r" b="b"/>
                <a:pathLst>
                  <a:path w="3" h="2">
                    <a:moveTo>
                      <a:pt x="2" y="1"/>
                    </a:moveTo>
                    <a:lnTo>
                      <a:pt x="0" y="0"/>
                    </a:lnTo>
                    <a:lnTo>
                      <a:pt x="2" y="1"/>
                    </a:lnTo>
                    <a:lnTo>
                      <a:pt x="3"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9" name="Freeform 849"/>
              <p:cNvSpPr/>
              <p:nvPr/>
            </p:nvSpPr>
            <p:spPr bwMode="auto">
              <a:xfrm>
                <a:off x="5098" y="1278"/>
                <a:ext cx="3" cy="3"/>
              </a:xfrm>
              <a:custGeom>
                <a:avLst/>
                <a:gdLst>
                  <a:gd name="T0" fmla="*/ 3 w 3"/>
                  <a:gd name="T1" fmla="*/ 1 h 3"/>
                  <a:gd name="T2" fmla="*/ 2 w 3"/>
                  <a:gd name="T3" fmla="*/ 0 h 3"/>
                  <a:gd name="T4" fmla="*/ 0 w 3"/>
                  <a:gd name="T5" fmla="*/ 2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lnTo>
                      <a:pt x="2" y="0"/>
                    </a:lnTo>
                    <a:lnTo>
                      <a:pt x="0" y="2"/>
                    </a:lnTo>
                    <a:lnTo>
                      <a:pt x="2" y="3"/>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0" name="Freeform 850"/>
              <p:cNvSpPr/>
              <p:nvPr/>
            </p:nvSpPr>
            <p:spPr bwMode="auto">
              <a:xfrm>
                <a:off x="5098" y="1280"/>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1" name="Freeform 851"/>
              <p:cNvSpPr/>
              <p:nvPr/>
            </p:nvSpPr>
            <p:spPr bwMode="auto">
              <a:xfrm>
                <a:off x="5098" y="1280"/>
                <a:ext cx="2" cy="2"/>
              </a:xfrm>
              <a:custGeom>
                <a:avLst/>
                <a:gdLst>
                  <a:gd name="T0" fmla="*/ 2 w 2"/>
                  <a:gd name="T1" fmla="*/ 1 h 2"/>
                  <a:gd name="T2" fmla="*/ 0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2" name="Freeform 852"/>
              <p:cNvSpPr/>
              <p:nvPr/>
            </p:nvSpPr>
            <p:spPr bwMode="auto">
              <a:xfrm>
                <a:off x="5117" y="1245"/>
                <a:ext cx="7" cy="2"/>
              </a:xfrm>
              <a:custGeom>
                <a:avLst/>
                <a:gdLst>
                  <a:gd name="T0" fmla="*/ 7 w 7"/>
                  <a:gd name="T1" fmla="*/ 2 h 2"/>
                  <a:gd name="T2" fmla="*/ 5 w 7"/>
                  <a:gd name="T3" fmla="*/ 1 h 2"/>
                  <a:gd name="T4" fmla="*/ 0 w 7"/>
                  <a:gd name="T5" fmla="*/ 0 h 2"/>
                  <a:gd name="T6" fmla="*/ 2 w 7"/>
                  <a:gd name="T7" fmla="*/ 1 h 2"/>
                  <a:gd name="T8" fmla="*/ 7 w 7"/>
                  <a:gd name="T9" fmla="*/ 2 h 2"/>
                </a:gdLst>
                <a:ahLst/>
                <a:cxnLst>
                  <a:cxn ang="0">
                    <a:pos x="T0" y="T1"/>
                  </a:cxn>
                  <a:cxn ang="0">
                    <a:pos x="T2" y="T3"/>
                  </a:cxn>
                  <a:cxn ang="0">
                    <a:pos x="T4" y="T5"/>
                  </a:cxn>
                  <a:cxn ang="0">
                    <a:pos x="T6" y="T7"/>
                  </a:cxn>
                  <a:cxn ang="0">
                    <a:pos x="T8" y="T9"/>
                  </a:cxn>
                </a:cxnLst>
                <a:rect l="0" t="0" r="r" b="b"/>
                <a:pathLst>
                  <a:path w="7" h="2">
                    <a:moveTo>
                      <a:pt x="7" y="2"/>
                    </a:moveTo>
                    <a:cubicBezTo>
                      <a:pt x="5" y="1"/>
                      <a:pt x="5" y="1"/>
                      <a:pt x="5" y="1"/>
                    </a:cubicBezTo>
                    <a:cubicBezTo>
                      <a:pt x="4" y="0"/>
                      <a:pt x="2" y="0"/>
                      <a:pt x="0" y="0"/>
                    </a:cubicBezTo>
                    <a:cubicBezTo>
                      <a:pt x="2" y="1"/>
                      <a:pt x="2" y="1"/>
                      <a:pt x="2" y="1"/>
                    </a:cubicBezTo>
                    <a:cubicBezTo>
                      <a:pt x="4" y="1"/>
                      <a:pt x="5" y="1"/>
                      <a:pt x="7" y="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3" name="Freeform 853"/>
              <p:cNvSpPr/>
              <p:nvPr/>
            </p:nvSpPr>
            <p:spPr bwMode="auto">
              <a:xfrm>
                <a:off x="5117" y="1243"/>
                <a:ext cx="2" cy="1"/>
              </a:xfrm>
              <a:custGeom>
                <a:avLst/>
                <a:gdLst>
                  <a:gd name="T0" fmla="*/ 2 w 2"/>
                  <a:gd name="T1" fmla="*/ 1 h 1"/>
                  <a:gd name="T2" fmla="*/ 1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4" name="Freeform 854"/>
              <p:cNvSpPr/>
              <p:nvPr/>
            </p:nvSpPr>
            <p:spPr bwMode="auto">
              <a:xfrm>
                <a:off x="5098" y="1274"/>
                <a:ext cx="3" cy="5"/>
              </a:xfrm>
              <a:custGeom>
                <a:avLst/>
                <a:gdLst>
                  <a:gd name="T0" fmla="*/ 1 w 3"/>
                  <a:gd name="T1" fmla="*/ 0 h 5"/>
                  <a:gd name="T2" fmla="*/ 0 w 3"/>
                  <a:gd name="T3" fmla="*/ 0 h 5"/>
                  <a:gd name="T4" fmla="*/ 2 w 3"/>
                  <a:gd name="T5" fmla="*/ 4 h 5"/>
                  <a:gd name="T6" fmla="*/ 3 w 3"/>
                  <a:gd name="T7" fmla="*/ 5 h 5"/>
                  <a:gd name="T8" fmla="*/ 1 w 3"/>
                  <a:gd name="T9" fmla="*/ 0 h 5"/>
                </a:gdLst>
                <a:ahLst/>
                <a:cxnLst>
                  <a:cxn ang="0">
                    <a:pos x="T0" y="T1"/>
                  </a:cxn>
                  <a:cxn ang="0">
                    <a:pos x="T2" y="T3"/>
                  </a:cxn>
                  <a:cxn ang="0">
                    <a:pos x="T4" y="T5"/>
                  </a:cxn>
                  <a:cxn ang="0">
                    <a:pos x="T6" y="T7"/>
                  </a:cxn>
                  <a:cxn ang="0">
                    <a:pos x="T8" y="T9"/>
                  </a:cxn>
                </a:cxnLst>
                <a:rect l="0" t="0" r="r" b="b"/>
                <a:pathLst>
                  <a:path w="3" h="5">
                    <a:moveTo>
                      <a:pt x="1" y="0"/>
                    </a:moveTo>
                    <a:cubicBezTo>
                      <a:pt x="0" y="0"/>
                      <a:pt x="0" y="0"/>
                      <a:pt x="0" y="0"/>
                    </a:cubicBezTo>
                    <a:cubicBezTo>
                      <a:pt x="0" y="1"/>
                      <a:pt x="1" y="3"/>
                      <a:pt x="2" y="4"/>
                    </a:cubicBezTo>
                    <a:cubicBezTo>
                      <a:pt x="3" y="5"/>
                      <a:pt x="3" y="5"/>
                      <a:pt x="3" y="5"/>
                    </a:cubicBezTo>
                    <a:cubicBezTo>
                      <a:pt x="2" y="4"/>
                      <a:pt x="2" y="2"/>
                      <a:pt x="1" y="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5" name="Freeform 855"/>
              <p:cNvSpPr/>
              <p:nvPr/>
            </p:nvSpPr>
            <p:spPr bwMode="auto">
              <a:xfrm>
                <a:off x="5115" y="1243"/>
                <a:ext cx="4" cy="1"/>
              </a:xfrm>
              <a:custGeom>
                <a:avLst/>
                <a:gdLst>
                  <a:gd name="T0" fmla="*/ 4 w 4"/>
                  <a:gd name="T1" fmla="*/ 1 h 1"/>
                  <a:gd name="T2" fmla="*/ 2 w 4"/>
                  <a:gd name="T3" fmla="*/ 0 h 1"/>
                  <a:gd name="T4" fmla="*/ 0 w 4"/>
                  <a:gd name="T5" fmla="*/ 0 h 1"/>
                  <a:gd name="T6" fmla="*/ 2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4" y="1"/>
                    </a:moveTo>
                    <a:lnTo>
                      <a:pt x="2" y="0"/>
                    </a:lnTo>
                    <a:lnTo>
                      <a:pt x="0" y="0"/>
                    </a:lnTo>
                    <a:lnTo>
                      <a:pt x="2" y="1"/>
                    </a:lnTo>
                    <a:lnTo>
                      <a:pt x="4"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6" name="Freeform 856"/>
              <p:cNvSpPr/>
              <p:nvPr/>
            </p:nvSpPr>
            <p:spPr bwMode="auto">
              <a:xfrm>
                <a:off x="5115" y="1243"/>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7" name="Freeform 857"/>
              <p:cNvSpPr/>
              <p:nvPr/>
            </p:nvSpPr>
            <p:spPr bwMode="auto">
              <a:xfrm>
                <a:off x="5114" y="1244"/>
                <a:ext cx="2" cy="3"/>
              </a:xfrm>
              <a:custGeom>
                <a:avLst/>
                <a:gdLst>
                  <a:gd name="T0" fmla="*/ 2 w 2"/>
                  <a:gd name="T1" fmla="*/ 1 h 3"/>
                  <a:gd name="T2" fmla="*/ 0 w 2"/>
                  <a:gd name="T3" fmla="*/ 0 h 3"/>
                  <a:gd name="T4" fmla="*/ 0 w 2"/>
                  <a:gd name="T5" fmla="*/ 2 h 3"/>
                  <a:gd name="T6" fmla="*/ 2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0" y="0"/>
                    </a:lnTo>
                    <a:lnTo>
                      <a:pt x="0" y="2"/>
                    </a:lnTo>
                    <a:lnTo>
                      <a:pt x="2" y="3"/>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8" name="Freeform 858"/>
              <p:cNvSpPr/>
              <p:nvPr/>
            </p:nvSpPr>
            <p:spPr bwMode="auto">
              <a:xfrm>
                <a:off x="5115" y="1243"/>
                <a:ext cx="2" cy="1"/>
              </a:xfrm>
              <a:custGeom>
                <a:avLst/>
                <a:gdLst>
                  <a:gd name="T0" fmla="*/ 2 w 2"/>
                  <a:gd name="T1" fmla="*/ 1 h 1"/>
                  <a:gd name="T2" fmla="*/ 0 w 2"/>
                  <a:gd name="T3" fmla="*/ 0 h 1"/>
                  <a:gd name="T4" fmla="*/ 0 w 2"/>
                  <a:gd name="T5" fmla="*/ 1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9" name="Freeform 859"/>
              <p:cNvSpPr/>
              <p:nvPr/>
            </p:nvSpPr>
            <p:spPr bwMode="auto">
              <a:xfrm>
                <a:off x="5115" y="1244"/>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0" name="Freeform 860"/>
              <p:cNvSpPr/>
              <p:nvPr/>
            </p:nvSpPr>
            <p:spPr bwMode="auto">
              <a:xfrm>
                <a:off x="5114" y="1244"/>
                <a:ext cx="2" cy="1"/>
              </a:xfrm>
              <a:custGeom>
                <a:avLst/>
                <a:gdLst>
                  <a:gd name="T0" fmla="*/ 2 w 2"/>
                  <a:gd name="T1" fmla="*/ 1 h 1"/>
                  <a:gd name="T2" fmla="*/ 1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1" name="Freeform 861"/>
              <p:cNvSpPr/>
              <p:nvPr/>
            </p:nvSpPr>
            <p:spPr bwMode="auto">
              <a:xfrm>
                <a:off x="5096" y="1274"/>
                <a:ext cx="2" cy="1"/>
              </a:xfrm>
              <a:custGeom>
                <a:avLst/>
                <a:gdLst>
                  <a:gd name="T0" fmla="*/ 1 w 2"/>
                  <a:gd name="T1" fmla="*/ 1 h 1"/>
                  <a:gd name="T2" fmla="*/ 0 w 2"/>
                  <a:gd name="T3" fmla="*/ 0 h 1"/>
                  <a:gd name="T4" fmla="*/ 0 w 2"/>
                  <a:gd name="T5" fmla="*/ 0 h 1"/>
                  <a:gd name="T6" fmla="*/ 2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lnTo>
                      <a:pt x="0" y="0"/>
                    </a:lnTo>
                    <a:lnTo>
                      <a:pt x="0" y="0"/>
                    </a:lnTo>
                    <a:lnTo>
                      <a:pt x="2"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2" name="Freeform 862"/>
              <p:cNvSpPr/>
              <p:nvPr/>
            </p:nvSpPr>
            <p:spPr bwMode="auto">
              <a:xfrm>
                <a:off x="5109" y="1246"/>
                <a:ext cx="7" cy="4"/>
              </a:xfrm>
              <a:custGeom>
                <a:avLst/>
                <a:gdLst>
                  <a:gd name="T0" fmla="*/ 7 w 7"/>
                  <a:gd name="T1" fmla="*/ 1 h 4"/>
                  <a:gd name="T2" fmla="*/ 5 w 7"/>
                  <a:gd name="T3" fmla="*/ 0 h 4"/>
                  <a:gd name="T4" fmla="*/ 3 w 7"/>
                  <a:gd name="T5" fmla="*/ 1 h 4"/>
                  <a:gd name="T6" fmla="*/ 0 w 7"/>
                  <a:gd name="T7" fmla="*/ 3 h 4"/>
                  <a:gd name="T8" fmla="*/ 1 w 7"/>
                  <a:gd name="T9" fmla="*/ 4 h 4"/>
                  <a:gd name="T10" fmla="*/ 4 w 7"/>
                  <a:gd name="T11" fmla="*/ 2 h 4"/>
                  <a:gd name="T12" fmla="*/ 7 w 7"/>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7" y="1"/>
                    </a:moveTo>
                    <a:cubicBezTo>
                      <a:pt x="5" y="0"/>
                      <a:pt x="5" y="0"/>
                      <a:pt x="5" y="0"/>
                    </a:cubicBezTo>
                    <a:cubicBezTo>
                      <a:pt x="4" y="0"/>
                      <a:pt x="4" y="0"/>
                      <a:pt x="3" y="1"/>
                    </a:cubicBezTo>
                    <a:cubicBezTo>
                      <a:pt x="2" y="1"/>
                      <a:pt x="1" y="2"/>
                      <a:pt x="0" y="3"/>
                    </a:cubicBezTo>
                    <a:cubicBezTo>
                      <a:pt x="1" y="4"/>
                      <a:pt x="1" y="4"/>
                      <a:pt x="1" y="4"/>
                    </a:cubicBezTo>
                    <a:cubicBezTo>
                      <a:pt x="2" y="3"/>
                      <a:pt x="3" y="2"/>
                      <a:pt x="4" y="2"/>
                    </a:cubicBezTo>
                    <a:cubicBezTo>
                      <a:pt x="5" y="1"/>
                      <a:pt x="6" y="1"/>
                      <a:pt x="7"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3" name="Freeform 863"/>
              <p:cNvSpPr/>
              <p:nvPr/>
            </p:nvSpPr>
            <p:spPr bwMode="auto">
              <a:xfrm>
                <a:off x="5096" y="1271"/>
                <a:ext cx="1" cy="4"/>
              </a:xfrm>
              <a:custGeom>
                <a:avLst/>
                <a:gdLst>
                  <a:gd name="T0" fmla="*/ 1 w 1"/>
                  <a:gd name="T1" fmla="*/ 1 h 4"/>
                  <a:gd name="T2" fmla="*/ 0 w 1"/>
                  <a:gd name="T3" fmla="*/ 0 h 4"/>
                  <a:gd name="T4" fmla="*/ 0 w 1"/>
                  <a:gd name="T5" fmla="*/ 3 h 4"/>
                  <a:gd name="T6" fmla="*/ 1 w 1"/>
                  <a:gd name="T7" fmla="*/ 4 h 4"/>
                  <a:gd name="T8" fmla="*/ 1 w 1"/>
                  <a:gd name="T9" fmla="*/ 1 h 4"/>
                </a:gdLst>
                <a:ahLst/>
                <a:cxnLst>
                  <a:cxn ang="0">
                    <a:pos x="T0" y="T1"/>
                  </a:cxn>
                  <a:cxn ang="0">
                    <a:pos x="T2" y="T3"/>
                  </a:cxn>
                  <a:cxn ang="0">
                    <a:pos x="T4" y="T5"/>
                  </a:cxn>
                  <a:cxn ang="0">
                    <a:pos x="T6" y="T7"/>
                  </a:cxn>
                  <a:cxn ang="0">
                    <a:pos x="T8" y="T9"/>
                  </a:cxn>
                </a:cxnLst>
                <a:rect l="0" t="0" r="r" b="b"/>
                <a:pathLst>
                  <a:path w="1" h="4">
                    <a:moveTo>
                      <a:pt x="1" y="1"/>
                    </a:moveTo>
                    <a:lnTo>
                      <a:pt x="0" y="0"/>
                    </a:lnTo>
                    <a:lnTo>
                      <a:pt x="0" y="3"/>
                    </a:lnTo>
                    <a:lnTo>
                      <a:pt x="1" y="4"/>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4" name="Freeform 864"/>
              <p:cNvSpPr/>
              <p:nvPr/>
            </p:nvSpPr>
            <p:spPr bwMode="auto">
              <a:xfrm>
                <a:off x="5096" y="1270"/>
                <a:ext cx="3" cy="1"/>
              </a:xfrm>
              <a:custGeom>
                <a:avLst/>
                <a:gdLst>
                  <a:gd name="T0" fmla="*/ 3 w 3"/>
                  <a:gd name="T1" fmla="*/ 0 h 1"/>
                  <a:gd name="T2" fmla="*/ 2 w 3"/>
                  <a:gd name="T3" fmla="*/ 0 h 1"/>
                  <a:gd name="T4" fmla="*/ 0 w 3"/>
                  <a:gd name="T5" fmla="*/ 0 h 1"/>
                  <a:gd name="T6" fmla="*/ 2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lnTo>
                      <a:pt x="2" y="0"/>
                    </a:lnTo>
                    <a:lnTo>
                      <a:pt x="0" y="0"/>
                    </a:lnTo>
                    <a:lnTo>
                      <a:pt x="2" y="1"/>
                    </a:lnTo>
                    <a:lnTo>
                      <a:pt x="3"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5" name="Freeform 865"/>
              <p:cNvSpPr/>
              <p:nvPr/>
            </p:nvSpPr>
            <p:spPr bwMode="auto">
              <a:xfrm>
                <a:off x="5096" y="1270"/>
                <a:ext cx="2" cy="2"/>
              </a:xfrm>
              <a:custGeom>
                <a:avLst/>
                <a:gdLst>
                  <a:gd name="T0" fmla="*/ 2 w 2"/>
                  <a:gd name="T1" fmla="*/ 1 h 2"/>
                  <a:gd name="T2" fmla="*/ 0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6" name="Freeform 866"/>
              <p:cNvSpPr/>
              <p:nvPr/>
            </p:nvSpPr>
            <p:spPr bwMode="auto">
              <a:xfrm>
                <a:off x="5096" y="1271"/>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7" name="Freeform 867"/>
              <p:cNvSpPr/>
              <p:nvPr/>
            </p:nvSpPr>
            <p:spPr bwMode="auto">
              <a:xfrm>
                <a:off x="5096" y="1271"/>
                <a:ext cx="2" cy="1"/>
              </a:xfrm>
              <a:custGeom>
                <a:avLst/>
                <a:gdLst>
                  <a:gd name="T0" fmla="*/ 2 w 2"/>
                  <a:gd name="T1" fmla="*/ 1 h 1"/>
                  <a:gd name="T2" fmla="*/ 0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8" name="Freeform 868"/>
              <p:cNvSpPr/>
              <p:nvPr/>
            </p:nvSpPr>
            <p:spPr bwMode="auto">
              <a:xfrm>
                <a:off x="5098" y="1263"/>
                <a:ext cx="3" cy="7"/>
              </a:xfrm>
              <a:custGeom>
                <a:avLst/>
                <a:gdLst>
                  <a:gd name="T0" fmla="*/ 3 w 3"/>
                  <a:gd name="T1" fmla="*/ 1 h 7"/>
                  <a:gd name="T2" fmla="*/ 1 w 3"/>
                  <a:gd name="T3" fmla="*/ 0 h 7"/>
                  <a:gd name="T4" fmla="*/ 0 w 3"/>
                  <a:gd name="T5" fmla="*/ 7 h 7"/>
                  <a:gd name="T6" fmla="*/ 1 w 3"/>
                  <a:gd name="T7" fmla="*/ 7 h 7"/>
                  <a:gd name="T8" fmla="*/ 3 w 3"/>
                  <a:gd name="T9" fmla="*/ 1 h 7"/>
                </a:gdLst>
                <a:ahLst/>
                <a:cxnLst>
                  <a:cxn ang="0">
                    <a:pos x="T0" y="T1"/>
                  </a:cxn>
                  <a:cxn ang="0">
                    <a:pos x="T2" y="T3"/>
                  </a:cxn>
                  <a:cxn ang="0">
                    <a:pos x="T4" y="T5"/>
                  </a:cxn>
                  <a:cxn ang="0">
                    <a:pos x="T6" y="T7"/>
                  </a:cxn>
                  <a:cxn ang="0">
                    <a:pos x="T8" y="T9"/>
                  </a:cxn>
                </a:cxnLst>
                <a:rect l="0" t="0" r="r" b="b"/>
                <a:pathLst>
                  <a:path w="3" h="7">
                    <a:moveTo>
                      <a:pt x="3" y="1"/>
                    </a:moveTo>
                    <a:cubicBezTo>
                      <a:pt x="1" y="0"/>
                      <a:pt x="1" y="0"/>
                      <a:pt x="1" y="0"/>
                    </a:cubicBezTo>
                    <a:cubicBezTo>
                      <a:pt x="0" y="2"/>
                      <a:pt x="0" y="4"/>
                      <a:pt x="0" y="7"/>
                    </a:cubicBezTo>
                    <a:cubicBezTo>
                      <a:pt x="1" y="7"/>
                      <a:pt x="1" y="7"/>
                      <a:pt x="1" y="7"/>
                    </a:cubicBezTo>
                    <a:cubicBezTo>
                      <a:pt x="2" y="5"/>
                      <a:pt x="2" y="3"/>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9" name="Freeform 869"/>
              <p:cNvSpPr/>
              <p:nvPr/>
            </p:nvSpPr>
            <p:spPr bwMode="auto">
              <a:xfrm>
                <a:off x="5108" y="1248"/>
                <a:ext cx="2" cy="1"/>
              </a:xfrm>
              <a:custGeom>
                <a:avLst/>
                <a:gdLst>
                  <a:gd name="T0" fmla="*/ 2 w 2"/>
                  <a:gd name="T1" fmla="*/ 1 h 1"/>
                  <a:gd name="T2" fmla="*/ 0 w 2"/>
                  <a:gd name="T3" fmla="*/ 0 h 1"/>
                  <a:gd name="T4" fmla="*/ 0 w 2"/>
                  <a:gd name="T5" fmla="*/ 0 h 1"/>
                  <a:gd name="T6" fmla="*/ 0 w 2"/>
                  <a:gd name="T7" fmla="*/ 0 h 1"/>
                  <a:gd name="T8" fmla="*/ 1 w 2"/>
                  <a:gd name="T9" fmla="*/ 1 h 1"/>
                  <a:gd name="T10" fmla="*/ 1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lnTo>
                      <a:pt x="0" y="0"/>
                    </a:lnTo>
                    <a:lnTo>
                      <a:pt x="0" y="0"/>
                    </a:lnTo>
                    <a:lnTo>
                      <a:pt x="0" y="0"/>
                    </a:lnTo>
                    <a:lnTo>
                      <a:pt x="1"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0" name="Freeform 870"/>
              <p:cNvSpPr/>
              <p:nvPr/>
            </p:nvSpPr>
            <p:spPr bwMode="auto">
              <a:xfrm>
                <a:off x="5101" y="1252"/>
                <a:ext cx="6" cy="7"/>
              </a:xfrm>
              <a:custGeom>
                <a:avLst/>
                <a:gdLst>
                  <a:gd name="T0" fmla="*/ 6 w 6"/>
                  <a:gd name="T1" fmla="*/ 1 h 7"/>
                  <a:gd name="T2" fmla="*/ 4 w 6"/>
                  <a:gd name="T3" fmla="*/ 0 h 7"/>
                  <a:gd name="T4" fmla="*/ 2 w 6"/>
                  <a:gd name="T5" fmla="*/ 4 h 7"/>
                  <a:gd name="T6" fmla="*/ 0 w 6"/>
                  <a:gd name="T7" fmla="*/ 6 h 7"/>
                  <a:gd name="T8" fmla="*/ 2 w 6"/>
                  <a:gd name="T9" fmla="*/ 7 h 7"/>
                  <a:gd name="T10" fmla="*/ 3 w 6"/>
                  <a:gd name="T11" fmla="*/ 5 h 7"/>
                  <a:gd name="T12" fmla="*/ 6 w 6"/>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6" y="1"/>
                    </a:moveTo>
                    <a:cubicBezTo>
                      <a:pt x="4" y="0"/>
                      <a:pt x="4" y="0"/>
                      <a:pt x="4" y="0"/>
                    </a:cubicBezTo>
                    <a:cubicBezTo>
                      <a:pt x="4" y="1"/>
                      <a:pt x="3" y="3"/>
                      <a:pt x="2" y="4"/>
                    </a:cubicBezTo>
                    <a:cubicBezTo>
                      <a:pt x="1" y="5"/>
                      <a:pt x="1" y="6"/>
                      <a:pt x="0" y="6"/>
                    </a:cubicBezTo>
                    <a:cubicBezTo>
                      <a:pt x="2" y="7"/>
                      <a:pt x="2" y="7"/>
                      <a:pt x="2" y="7"/>
                    </a:cubicBezTo>
                    <a:cubicBezTo>
                      <a:pt x="2" y="7"/>
                      <a:pt x="3" y="6"/>
                      <a:pt x="3" y="5"/>
                    </a:cubicBezTo>
                    <a:cubicBezTo>
                      <a:pt x="4" y="4"/>
                      <a:pt x="5" y="2"/>
                      <a:pt x="6"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1" name="Freeform 871"/>
              <p:cNvSpPr/>
              <p:nvPr/>
            </p:nvSpPr>
            <p:spPr bwMode="auto">
              <a:xfrm>
                <a:off x="5105" y="1251"/>
                <a:ext cx="2" cy="2"/>
              </a:xfrm>
              <a:custGeom>
                <a:avLst/>
                <a:gdLst>
                  <a:gd name="T0" fmla="*/ 2 w 2"/>
                  <a:gd name="T1" fmla="*/ 1 h 2"/>
                  <a:gd name="T2" fmla="*/ 0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2" name="Freeform 872"/>
              <p:cNvSpPr/>
              <p:nvPr/>
            </p:nvSpPr>
            <p:spPr bwMode="auto">
              <a:xfrm>
                <a:off x="5105" y="1248"/>
                <a:ext cx="4" cy="3"/>
              </a:xfrm>
              <a:custGeom>
                <a:avLst/>
                <a:gdLst>
                  <a:gd name="T0" fmla="*/ 4 w 4"/>
                  <a:gd name="T1" fmla="*/ 1 h 3"/>
                  <a:gd name="T2" fmla="*/ 3 w 4"/>
                  <a:gd name="T3" fmla="*/ 0 h 3"/>
                  <a:gd name="T4" fmla="*/ 0 w 4"/>
                  <a:gd name="T5" fmla="*/ 2 h 3"/>
                  <a:gd name="T6" fmla="*/ 2 w 4"/>
                  <a:gd name="T7" fmla="*/ 3 h 3"/>
                  <a:gd name="T8" fmla="*/ 4 w 4"/>
                  <a:gd name="T9" fmla="*/ 1 h 3"/>
                </a:gdLst>
                <a:ahLst/>
                <a:cxnLst>
                  <a:cxn ang="0">
                    <a:pos x="T0" y="T1"/>
                  </a:cxn>
                  <a:cxn ang="0">
                    <a:pos x="T2" y="T3"/>
                  </a:cxn>
                  <a:cxn ang="0">
                    <a:pos x="T4" y="T5"/>
                  </a:cxn>
                  <a:cxn ang="0">
                    <a:pos x="T6" y="T7"/>
                  </a:cxn>
                  <a:cxn ang="0">
                    <a:pos x="T8" y="T9"/>
                  </a:cxn>
                </a:cxnLst>
                <a:rect l="0" t="0" r="r" b="b"/>
                <a:pathLst>
                  <a:path w="4" h="3">
                    <a:moveTo>
                      <a:pt x="4" y="1"/>
                    </a:moveTo>
                    <a:lnTo>
                      <a:pt x="3" y="0"/>
                    </a:lnTo>
                    <a:lnTo>
                      <a:pt x="0" y="2"/>
                    </a:lnTo>
                    <a:lnTo>
                      <a:pt x="2" y="3"/>
                    </a:lnTo>
                    <a:lnTo>
                      <a:pt x="4"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3" name="Freeform 873"/>
              <p:cNvSpPr/>
              <p:nvPr/>
            </p:nvSpPr>
            <p:spPr bwMode="auto">
              <a:xfrm>
                <a:off x="5105" y="1250"/>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4" name="Freeform 874"/>
              <p:cNvSpPr/>
              <p:nvPr/>
            </p:nvSpPr>
            <p:spPr bwMode="auto">
              <a:xfrm>
                <a:off x="5105" y="1250"/>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5" name="Freeform 875"/>
              <p:cNvSpPr/>
              <p:nvPr/>
            </p:nvSpPr>
            <p:spPr bwMode="auto">
              <a:xfrm>
                <a:off x="5105" y="1250"/>
                <a:ext cx="2" cy="2"/>
              </a:xfrm>
              <a:custGeom>
                <a:avLst/>
                <a:gdLst>
                  <a:gd name="T0" fmla="*/ 2 w 2"/>
                  <a:gd name="T1" fmla="*/ 1 h 2"/>
                  <a:gd name="T2" fmla="*/ 0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6" name="Freeform 876"/>
              <p:cNvSpPr/>
              <p:nvPr/>
            </p:nvSpPr>
            <p:spPr bwMode="auto">
              <a:xfrm>
                <a:off x="5100" y="1258"/>
                <a:ext cx="3" cy="1"/>
              </a:xfrm>
              <a:custGeom>
                <a:avLst/>
                <a:gdLst>
                  <a:gd name="T0" fmla="*/ 3 w 3"/>
                  <a:gd name="T1" fmla="*/ 1 h 1"/>
                  <a:gd name="T2" fmla="*/ 1 w 3"/>
                  <a:gd name="T3" fmla="*/ 0 h 1"/>
                  <a:gd name="T4" fmla="*/ 0 w 3"/>
                  <a:gd name="T5" fmla="*/ 0 h 1"/>
                  <a:gd name="T6" fmla="*/ 2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1" y="0"/>
                    </a:lnTo>
                    <a:lnTo>
                      <a:pt x="0" y="0"/>
                    </a:lnTo>
                    <a:lnTo>
                      <a:pt x="2" y="1"/>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7" name="Freeform 877"/>
              <p:cNvSpPr/>
              <p:nvPr/>
            </p:nvSpPr>
            <p:spPr bwMode="auto">
              <a:xfrm>
                <a:off x="5098" y="1262"/>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8" name="Freeform 878"/>
              <p:cNvSpPr/>
              <p:nvPr/>
            </p:nvSpPr>
            <p:spPr bwMode="auto">
              <a:xfrm>
                <a:off x="5098" y="1262"/>
                <a:ext cx="2" cy="1"/>
              </a:xfrm>
              <a:custGeom>
                <a:avLst/>
                <a:gdLst>
                  <a:gd name="T0" fmla="*/ 2 w 2"/>
                  <a:gd name="T1" fmla="*/ 1 h 1"/>
                  <a:gd name="T2" fmla="*/ 0 w 2"/>
                  <a:gd name="T3" fmla="*/ 0 h 1"/>
                  <a:gd name="T4" fmla="*/ 0 w 2"/>
                  <a:gd name="T5" fmla="*/ 1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1"/>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9" name="Freeform 879"/>
              <p:cNvSpPr/>
              <p:nvPr/>
            </p:nvSpPr>
            <p:spPr bwMode="auto">
              <a:xfrm>
                <a:off x="5098" y="1259"/>
                <a:ext cx="3" cy="4"/>
              </a:xfrm>
              <a:custGeom>
                <a:avLst/>
                <a:gdLst>
                  <a:gd name="T0" fmla="*/ 3 w 3"/>
                  <a:gd name="T1" fmla="*/ 1 h 4"/>
                  <a:gd name="T2" fmla="*/ 1 w 3"/>
                  <a:gd name="T3" fmla="*/ 0 h 4"/>
                  <a:gd name="T4" fmla="*/ 0 w 3"/>
                  <a:gd name="T5" fmla="*/ 3 h 4"/>
                  <a:gd name="T6" fmla="*/ 2 w 3"/>
                  <a:gd name="T7" fmla="*/ 4 h 4"/>
                  <a:gd name="T8" fmla="*/ 3 w 3"/>
                  <a:gd name="T9" fmla="*/ 1 h 4"/>
                </a:gdLst>
                <a:ahLst/>
                <a:cxnLst>
                  <a:cxn ang="0">
                    <a:pos x="T0" y="T1"/>
                  </a:cxn>
                  <a:cxn ang="0">
                    <a:pos x="T2" y="T3"/>
                  </a:cxn>
                  <a:cxn ang="0">
                    <a:pos x="T4" y="T5"/>
                  </a:cxn>
                  <a:cxn ang="0">
                    <a:pos x="T6" y="T7"/>
                  </a:cxn>
                  <a:cxn ang="0">
                    <a:pos x="T8" y="T9"/>
                  </a:cxn>
                </a:cxnLst>
                <a:rect l="0" t="0" r="r" b="b"/>
                <a:pathLst>
                  <a:path w="3" h="4">
                    <a:moveTo>
                      <a:pt x="3" y="1"/>
                    </a:moveTo>
                    <a:lnTo>
                      <a:pt x="1" y="0"/>
                    </a:lnTo>
                    <a:lnTo>
                      <a:pt x="0" y="3"/>
                    </a:lnTo>
                    <a:lnTo>
                      <a:pt x="2" y="4"/>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0" name="Freeform 880"/>
              <p:cNvSpPr/>
              <p:nvPr/>
            </p:nvSpPr>
            <p:spPr bwMode="auto">
              <a:xfrm>
                <a:off x="5097" y="1244"/>
                <a:ext cx="32" cy="41"/>
              </a:xfrm>
              <a:custGeom>
                <a:avLst/>
                <a:gdLst>
                  <a:gd name="T0" fmla="*/ 19 w 32"/>
                  <a:gd name="T1" fmla="*/ 1 h 41"/>
                  <a:gd name="T2" fmla="*/ 16 w 32"/>
                  <a:gd name="T3" fmla="*/ 4 h 41"/>
                  <a:gd name="T4" fmla="*/ 13 w 32"/>
                  <a:gd name="T5" fmla="*/ 5 h 41"/>
                  <a:gd name="T6" fmla="*/ 12 w 32"/>
                  <a:gd name="T7" fmla="*/ 5 h 41"/>
                  <a:gd name="T8" fmla="*/ 10 w 32"/>
                  <a:gd name="T9" fmla="*/ 8 h 41"/>
                  <a:gd name="T10" fmla="*/ 7 w 32"/>
                  <a:gd name="T11" fmla="*/ 13 h 41"/>
                  <a:gd name="T12" fmla="*/ 5 w 32"/>
                  <a:gd name="T13" fmla="*/ 15 h 41"/>
                  <a:gd name="T14" fmla="*/ 4 w 32"/>
                  <a:gd name="T15" fmla="*/ 16 h 41"/>
                  <a:gd name="T16" fmla="*/ 3 w 32"/>
                  <a:gd name="T17" fmla="*/ 19 h 41"/>
                  <a:gd name="T18" fmla="*/ 2 w 32"/>
                  <a:gd name="T19" fmla="*/ 26 h 41"/>
                  <a:gd name="T20" fmla="*/ 0 w 32"/>
                  <a:gd name="T21" fmla="*/ 28 h 41"/>
                  <a:gd name="T22" fmla="*/ 1 w 32"/>
                  <a:gd name="T23" fmla="*/ 31 h 41"/>
                  <a:gd name="T24" fmla="*/ 4 w 32"/>
                  <a:gd name="T25" fmla="*/ 35 h 41"/>
                  <a:gd name="T26" fmla="*/ 3 w 32"/>
                  <a:gd name="T27" fmla="*/ 38 h 41"/>
                  <a:gd name="T28" fmla="*/ 5 w 32"/>
                  <a:gd name="T29" fmla="*/ 39 h 41"/>
                  <a:gd name="T30" fmla="*/ 6 w 32"/>
                  <a:gd name="T31" fmla="*/ 37 h 41"/>
                  <a:gd name="T32" fmla="*/ 10 w 32"/>
                  <a:gd name="T33" fmla="*/ 40 h 41"/>
                  <a:gd name="T34" fmla="*/ 13 w 32"/>
                  <a:gd name="T35" fmla="*/ 40 h 41"/>
                  <a:gd name="T36" fmla="*/ 14 w 32"/>
                  <a:gd name="T37" fmla="*/ 39 h 41"/>
                  <a:gd name="T38" fmla="*/ 17 w 32"/>
                  <a:gd name="T39" fmla="*/ 36 h 41"/>
                  <a:gd name="T40" fmla="*/ 20 w 32"/>
                  <a:gd name="T41" fmla="*/ 35 h 41"/>
                  <a:gd name="T42" fmla="*/ 20 w 32"/>
                  <a:gd name="T43" fmla="*/ 35 h 41"/>
                  <a:gd name="T44" fmla="*/ 23 w 32"/>
                  <a:gd name="T45" fmla="*/ 32 h 41"/>
                  <a:gd name="T46" fmla="*/ 26 w 32"/>
                  <a:gd name="T47" fmla="*/ 27 h 41"/>
                  <a:gd name="T48" fmla="*/ 28 w 32"/>
                  <a:gd name="T49" fmla="*/ 25 h 41"/>
                  <a:gd name="T50" fmla="*/ 29 w 32"/>
                  <a:gd name="T51" fmla="*/ 25 h 41"/>
                  <a:gd name="T52" fmla="*/ 30 w 32"/>
                  <a:gd name="T53" fmla="*/ 21 h 41"/>
                  <a:gd name="T54" fmla="*/ 31 w 32"/>
                  <a:gd name="T55" fmla="*/ 14 h 41"/>
                  <a:gd name="T56" fmla="*/ 32 w 32"/>
                  <a:gd name="T57" fmla="*/ 12 h 41"/>
                  <a:gd name="T58" fmla="*/ 32 w 32"/>
                  <a:gd name="T59" fmla="*/ 9 h 41"/>
                  <a:gd name="T60" fmla="*/ 29 w 32"/>
                  <a:gd name="T61" fmla="*/ 5 h 41"/>
                  <a:gd name="T62" fmla="*/ 30 w 32"/>
                  <a:gd name="T63" fmla="*/ 2 h 41"/>
                  <a:gd name="T64" fmla="*/ 28 w 32"/>
                  <a:gd name="T65" fmla="*/ 1 h 41"/>
                  <a:gd name="T66" fmla="*/ 27 w 32"/>
                  <a:gd name="T67" fmla="*/ 3 h 41"/>
                  <a:gd name="T68" fmla="*/ 22 w 32"/>
                  <a:gd name="T69" fmla="*/ 0 h 41"/>
                  <a:gd name="T70" fmla="*/ 20 w 32"/>
                  <a:gd name="T7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 h="41">
                    <a:moveTo>
                      <a:pt x="20" y="0"/>
                    </a:moveTo>
                    <a:cubicBezTo>
                      <a:pt x="19" y="1"/>
                      <a:pt x="19" y="1"/>
                      <a:pt x="19" y="1"/>
                    </a:cubicBezTo>
                    <a:cubicBezTo>
                      <a:pt x="19" y="3"/>
                      <a:pt x="19" y="3"/>
                      <a:pt x="19" y="3"/>
                    </a:cubicBezTo>
                    <a:cubicBezTo>
                      <a:pt x="18" y="3"/>
                      <a:pt x="17" y="3"/>
                      <a:pt x="16" y="4"/>
                    </a:cubicBezTo>
                    <a:cubicBezTo>
                      <a:pt x="15" y="4"/>
                      <a:pt x="14" y="5"/>
                      <a:pt x="13" y="6"/>
                    </a:cubicBezTo>
                    <a:cubicBezTo>
                      <a:pt x="13" y="5"/>
                      <a:pt x="13" y="5"/>
                      <a:pt x="13" y="5"/>
                    </a:cubicBezTo>
                    <a:cubicBezTo>
                      <a:pt x="12" y="5"/>
                      <a:pt x="12" y="5"/>
                      <a:pt x="12" y="5"/>
                    </a:cubicBezTo>
                    <a:cubicBezTo>
                      <a:pt x="12" y="5"/>
                      <a:pt x="12" y="5"/>
                      <a:pt x="12" y="5"/>
                    </a:cubicBezTo>
                    <a:cubicBezTo>
                      <a:pt x="10" y="7"/>
                      <a:pt x="10" y="7"/>
                      <a:pt x="10" y="7"/>
                    </a:cubicBezTo>
                    <a:cubicBezTo>
                      <a:pt x="10" y="8"/>
                      <a:pt x="10" y="8"/>
                      <a:pt x="10" y="8"/>
                    </a:cubicBezTo>
                    <a:cubicBezTo>
                      <a:pt x="10" y="9"/>
                      <a:pt x="10" y="9"/>
                      <a:pt x="10" y="9"/>
                    </a:cubicBezTo>
                    <a:cubicBezTo>
                      <a:pt x="9" y="10"/>
                      <a:pt x="8" y="12"/>
                      <a:pt x="7" y="13"/>
                    </a:cubicBezTo>
                    <a:cubicBezTo>
                      <a:pt x="7" y="14"/>
                      <a:pt x="6" y="15"/>
                      <a:pt x="6" y="15"/>
                    </a:cubicBezTo>
                    <a:cubicBezTo>
                      <a:pt x="5" y="15"/>
                      <a:pt x="5" y="15"/>
                      <a:pt x="5" y="15"/>
                    </a:cubicBezTo>
                    <a:cubicBezTo>
                      <a:pt x="4" y="15"/>
                      <a:pt x="4" y="15"/>
                      <a:pt x="4" y="15"/>
                    </a:cubicBezTo>
                    <a:cubicBezTo>
                      <a:pt x="4" y="16"/>
                      <a:pt x="4" y="16"/>
                      <a:pt x="4" y="16"/>
                    </a:cubicBezTo>
                    <a:cubicBezTo>
                      <a:pt x="3" y="19"/>
                      <a:pt x="3" y="19"/>
                      <a:pt x="3" y="19"/>
                    </a:cubicBezTo>
                    <a:cubicBezTo>
                      <a:pt x="2" y="19"/>
                      <a:pt x="2" y="19"/>
                      <a:pt x="3" y="19"/>
                    </a:cubicBezTo>
                    <a:cubicBezTo>
                      <a:pt x="4" y="20"/>
                      <a:pt x="4" y="20"/>
                      <a:pt x="4" y="20"/>
                    </a:cubicBezTo>
                    <a:cubicBezTo>
                      <a:pt x="3" y="22"/>
                      <a:pt x="3" y="24"/>
                      <a:pt x="2" y="26"/>
                    </a:cubicBezTo>
                    <a:cubicBezTo>
                      <a:pt x="1" y="27"/>
                      <a:pt x="1" y="27"/>
                      <a:pt x="1" y="27"/>
                    </a:cubicBezTo>
                    <a:cubicBezTo>
                      <a:pt x="0" y="28"/>
                      <a:pt x="0" y="28"/>
                      <a:pt x="0" y="28"/>
                    </a:cubicBezTo>
                    <a:cubicBezTo>
                      <a:pt x="0" y="31"/>
                      <a:pt x="0" y="31"/>
                      <a:pt x="0" y="31"/>
                    </a:cubicBezTo>
                    <a:cubicBezTo>
                      <a:pt x="1" y="31"/>
                      <a:pt x="1" y="31"/>
                      <a:pt x="1" y="31"/>
                    </a:cubicBezTo>
                    <a:cubicBezTo>
                      <a:pt x="2" y="30"/>
                      <a:pt x="2" y="30"/>
                      <a:pt x="2" y="30"/>
                    </a:cubicBezTo>
                    <a:cubicBezTo>
                      <a:pt x="3" y="32"/>
                      <a:pt x="3" y="34"/>
                      <a:pt x="4" y="35"/>
                    </a:cubicBezTo>
                    <a:cubicBezTo>
                      <a:pt x="3" y="37"/>
                      <a:pt x="3" y="37"/>
                      <a:pt x="3" y="37"/>
                    </a:cubicBezTo>
                    <a:cubicBezTo>
                      <a:pt x="3" y="37"/>
                      <a:pt x="3" y="38"/>
                      <a:pt x="3" y="38"/>
                    </a:cubicBezTo>
                    <a:cubicBezTo>
                      <a:pt x="4" y="39"/>
                      <a:pt x="4" y="39"/>
                      <a:pt x="4" y="39"/>
                    </a:cubicBezTo>
                    <a:cubicBezTo>
                      <a:pt x="5" y="39"/>
                      <a:pt x="5" y="39"/>
                      <a:pt x="5" y="39"/>
                    </a:cubicBezTo>
                    <a:cubicBezTo>
                      <a:pt x="5" y="39"/>
                      <a:pt x="5" y="39"/>
                      <a:pt x="5" y="39"/>
                    </a:cubicBezTo>
                    <a:cubicBezTo>
                      <a:pt x="6" y="37"/>
                      <a:pt x="6" y="37"/>
                      <a:pt x="6" y="37"/>
                    </a:cubicBezTo>
                    <a:cubicBezTo>
                      <a:pt x="7" y="38"/>
                      <a:pt x="9" y="38"/>
                      <a:pt x="11" y="38"/>
                    </a:cubicBezTo>
                    <a:cubicBezTo>
                      <a:pt x="10" y="40"/>
                      <a:pt x="10" y="40"/>
                      <a:pt x="10" y="40"/>
                    </a:cubicBezTo>
                    <a:cubicBezTo>
                      <a:pt x="10" y="40"/>
                      <a:pt x="10" y="41"/>
                      <a:pt x="11" y="41"/>
                    </a:cubicBezTo>
                    <a:cubicBezTo>
                      <a:pt x="13" y="40"/>
                      <a:pt x="13" y="40"/>
                      <a:pt x="13" y="40"/>
                    </a:cubicBezTo>
                    <a:cubicBezTo>
                      <a:pt x="13" y="40"/>
                      <a:pt x="13" y="40"/>
                      <a:pt x="13" y="40"/>
                    </a:cubicBezTo>
                    <a:cubicBezTo>
                      <a:pt x="14" y="39"/>
                      <a:pt x="14" y="39"/>
                      <a:pt x="14" y="39"/>
                    </a:cubicBezTo>
                    <a:cubicBezTo>
                      <a:pt x="14" y="38"/>
                      <a:pt x="14" y="38"/>
                      <a:pt x="14" y="38"/>
                    </a:cubicBezTo>
                    <a:cubicBezTo>
                      <a:pt x="15" y="37"/>
                      <a:pt x="16" y="37"/>
                      <a:pt x="17" y="36"/>
                    </a:cubicBezTo>
                    <a:cubicBezTo>
                      <a:pt x="17" y="36"/>
                      <a:pt x="18" y="35"/>
                      <a:pt x="19" y="34"/>
                    </a:cubicBezTo>
                    <a:cubicBezTo>
                      <a:pt x="20" y="35"/>
                      <a:pt x="20" y="35"/>
                      <a:pt x="20" y="35"/>
                    </a:cubicBezTo>
                    <a:cubicBezTo>
                      <a:pt x="20" y="36"/>
                      <a:pt x="20" y="36"/>
                      <a:pt x="20" y="36"/>
                    </a:cubicBezTo>
                    <a:cubicBezTo>
                      <a:pt x="20" y="35"/>
                      <a:pt x="20" y="35"/>
                      <a:pt x="20" y="35"/>
                    </a:cubicBezTo>
                    <a:cubicBezTo>
                      <a:pt x="23" y="33"/>
                      <a:pt x="23" y="33"/>
                      <a:pt x="23" y="33"/>
                    </a:cubicBezTo>
                    <a:cubicBezTo>
                      <a:pt x="23" y="32"/>
                      <a:pt x="23" y="32"/>
                      <a:pt x="23" y="32"/>
                    </a:cubicBezTo>
                    <a:cubicBezTo>
                      <a:pt x="23" y="31"/>
                      <a:pt x="23" y="31"/>
                      <a:pt x="23" y="31"/>
                    </a:cubicBezTo>
                    <a:cubicBezTo>
                      <a:pt x="24" y="30"/>
                      <a:pt x="25" y="29"/>
                      <a:pt x="26" y="27"/>
                    </a:cubicBezTo>
                    <a:cubicBezTo>
                      <a:pt x="26" y="27"/>
                      <a:pt x="27" y="26"/>
                      <a:pt x="27" y="25"/>
                    </a:cubicBezTo>
                    <a:cubicBezTo>
                      <a:pt x="28" y="25"/>
                      <a:pt x="28" y="25"/>
                      <a:pt x="28" y="25"/>
                    </a:cubicBezTo>
                    <a:cubicBezTo>
                      <a:pt x="28" y="25"/>
                      <a:pt x="28" y="25"/>
                      <a:pt x="28" y="25"/>
                    </a:cubicBezTo>
                    <a:cubicBezTo>
                      <a:pt x="29" y="25"/>
                      <a:pt x="29" y="25"/>
                      <a:pt x="29" y="25"/>
                    </a:cubicBezTo>
                    <a:cubicBezTo>
                      <a:pt x="30" y="22"/>
                      <a:pt x="30" y="22"/>
                      <a:pt x="30" y="22"/>
                    </a:cubicBezTo>
                    <a:cubicBezTo>
                      <a:pt x="30" y="21"/>
                      <a:pt x="30" y="21"/>
                      <a:pt x="30" y="21"/>
                    </a:cubicBezTo>
                    <a:cubicBezTo>
                      <a:pt x="29" y="21"/>
                      <a:pt x="29" y="21"/>
                      <a:pt x="29" y="21"/>
                    </a:cubicBezTo>
                    <a:cubicBezTo>
                      <a:pt x="30" y="18"/>
                      <a:pt x="30" y="16"/>
                      <a:pt x="31" y="14"/>
                    </a:cubicBezTo>
                    <a:cubicBezTo>
                      <a:pt x="32" y="13"/>
                      <a:pt x="32" y="13"/>
                      <a:pt x="32" y="13"/>
                    </a:cubicBezTo>
                    <a:cubicBezTo>
                      <a:pt x="32" y="13"/>
                      <a:pt x="32" y="12"/>
                      <a:pt x="32" y="12"/>
                    </a:cubicBezTo>
                    <a:cubicBezTo>
                      <a:pt x="32" y="9"/>
                      <a:pt x="32" y="9"/>
                      <a:pt x="32" y="9"/>
                    </a:cubicBezTo>
                    <a:cubicBezTo>
                      <a:pt x="32" y="9"/>
                      <a:pt x="32" y="9"/>
                      <a:pt x="32" y="9"/>
                    </a:cubicBezTo>
                    <a:cubicBezTo>
                      <a:pt x="31" y="10"/>
                      <a:pt x="31" y="10"/>
                      <a:pt x="31" y="10"/>
                    </a:cubicBezTo>
                    <a:cubicBezTo>
                      <a:pt x="30" y="8"/>
                      <a:pt x="30" y="6"/>
                      <a:pt x="29" y="5"/>
                    </a:cubicBezTo>
                    <a:cubicBezTo>
                      <a:pt x="30" y="3"/>
                      <a:pt x="30" y="3"/>
                      <a:pt x="30" y="3"/>
                    </a:cubicBezTo>
                    <a:cubicBezTo>
                      <a:pt x="30" y="3"/>
                      <a:pt x="30" y="3"/>
                      <a:pt x="30" y="2"/>
                    </a:cubicBezTo>
                    <a:cubicBezTo>
                      <a:pt x="28" y="1"/>
                      <a:pt x="28" y="1"/>
                      <a:pt x="28" y="1"/>
                    </a:cubicBezTo>
                    <a:cubicBezTo>
                      <a:pt x="28" y="1"/>
                      <a:pt x="28" y="1"/>
                      <a:pt x="28" y="1"/>
                    </a:cubicBezTo>
                    <a:cubicBezTo>
                      <a:pt x="28" y="1"/>
                      <a:pt x="28" y="1"/>
                      <a:pt x="28" y="1"/>
                    </a:cubicBezTo>
                    <a:cubicBezTo>
                      <a:pt x="27" y="3"/>
                      <a:pt x="27" y="3"/>
                      <a:pt x="27" y="3"/>
                    </a:cubicBezTo>
                    <a:cubicBezTo>
                      <a:pt x="25" y="2"/>
                      <a:pt x="24" y="2"/>
                      <a:pt x="22" y="2"/>
                    </a:cubicBezTo>
                    <a:cubicBezTo>
                      <a:pt x="22" y="0"/>
                      <a:pt x="22" y="0"/>
                      <a:pt x="22" y="0"/>
                    </a:cubicBezTo>
                    <a:cubicBezTo>
                      <a:pt x="23" y="0"/>
                      <a:pt x="22" y="0"/>
                      <a:pt x="22" y="0"/>
                    </a:cubicBezTo>
                    <a:cubicBezTo>
                      <a:pt x="20" y="0"/>
                      <a:pt x="20" y="0"/>
                      <a:pt x="20" y="0"/>
                    </a:cubicBezTo>
                    <a:close/>
                  </a:path>
                </a:pathLst>
              </a:cu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1" name="Freeform 881"/>
              <p:cNvSpPr/>
              <p:nvPr/>
            </p:nvSpPr>
            <p:spPr bwMode="auto">
              <a:xfrm>
                <a:off x="5100" y="1258"/>
                <a:ext cx="2" cy="1"/>
              </a:xfrm>
              <a:custGeom>
                <a:avLst/>
                <a:gdLst>
                  <a:gd name="T0" fmla="*/ 2 w 2"/>
                  <a:gd name="T1" fmla="*/ 1 h 1"/>
                  <a:gd name="T2" fmla="*/ 0 w 2"/>
                  <a:gd name="T3" fmla="*/ 0 h 1"/>
                  <a:gd name="T4" fmla="*/ 0 w 2"/>
                  <a:gd name="T5" fmla="*/ 0 h 1"/>
                  <a:gd name="T6" fmla="*/ 0 w 2"/>
                  <a:gd name="T7" fmla="*/ 0 h 1"/>
                  <a:gd name="T8" fmla="*/ 1 w 2"/>
                  <a:gd name="T9" fmla="*/ 1 h 1"/>
                  <a:gd name="T10" fmla="*/ 1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lnTo>
                      <a:pt x="0" y="0"/>
                    </a:lnTo>
                    <a:lnTo>
                      <a:pt x="0" y="0"/>
                    </a:lnTo>
                    <a:lnTo>
                      <a:pt x="0" y="0"/>
                    </a:lnTo>
                    <a:lnTo>
                      <a:pt x="1"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2" name="Freeform 882"/>
              <p:cNvSpPr/>
              <p:nvPr/>
            </p:nvSpPr>
            <p:spPr bwMode="auto">
              <a:xfrm>
                <a:off x="5099" y="1258"/>
                <a:ext cx="2" cy="2"/>
              </a:xfrm>
              <a:custGeom>
                <a:avLst/>
                <a:gdLst>
                  <a:gd name="T0" fmla="*/ 2 w 2"/>
                  <a:gd name="T1" fmla="*/ 1 h 2"/>
                  <a:gd name="T2" fmla="*/ 1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3" name="Freeform 883"/>
              <p:cNvSpPr/>
              <p:nvPr/>
            </p:nvSpPr>
            <p:spPr bwMode="auto">
              <a:xfrm>
                <a:off x="5100" y="1249"/>
                <a:ext cx="26" cy="30"/>
              </a:xfrm>
              <a:custGeom>
                <a:avLst/>
                <a:gdLst>
                  <a:gd name="T0" fmla="*/ 24 w 26"/>
                  <a:gd name="T1" fmla="*/ 4 h 30"/>
                  <a:gd name="T2" fmla="*/ 26 w 26"/>
                  <a:gd name="T3" fmla="*/ 9 h 30"/>
                  <a:gd name="T4" fmla="*/ 12 w 26"/>
                  <a:gd name="T5" fmla="*/ 30 h 30"/>
                  <a:gd name="T6" fmla="*/ 0 w 26"/>
                  <a:gd name="T7" fmla="*/ 23 h 30"/>
                  <a:gd name="T8" fmla="*/ 13 w 26"/>
                  <a:gd name="T9" fmla="*/ 0 h 30"/>
                  <a:gd name="T10" fmla="*/ 24 w 26"/>
                  <a:gd name="T11" fmla="*/ 4 h 30"/>
                </a:gdLst>
                <a:ahLst/>
                <a:cxnLst>
                  <a:cxn ang="0">
                    <a:pos x="T0" y="T1"/>
                  </a:cxn>
                  <a:cxn ang="0">
                    <a:pos x="T2" y="T3"/>
                  </a:cxn>
                  <a:cxn ang="0">
                    <a:pos x="T4" y="T5"/>
                  </a:cxn>
                  <a:cxn ang="0">
                    <a:pos x="T6" y="T7"/>
                  </a:cxn>
                  <a:cxn ang="0">
                    <a:pos x="T8" y="T9"/>
                  </a:cxn>
                  <a:cxn ang="0">
                    <a:pos x="T10" y="T11"/>
                  </a:cxn>
                </a:cxnLst>
                <a:rect l="0" t="0" r="r" b="b"/>
                <a:pathLst>
                  <a:path w="26" h="30">
                    <a:moveTo>
                      <a:pt x="24" y="4"/>
                    </a:moveTo>
                    <a:lnTo>
                      <a:pt x="26" y="9"/>
                    </a:lnTo>
                    <a:lnTo>
                      <a:pt x="12" y="30"/>
                    </a:lnTo>
                    <a:lnTo>
                      <a:pt x="0" y="23"/>
                    </a:lnTo>
                    <a:lnTo>
                      <a:pt x="13" y="0"/>
                    </a:lnTo>
                    <a:lnTo>
                      <a:pt x="24" y="4"/>
                    </a:lnTo>
                    <a:close/>
                  </a:path>
                </a:pathLst>
              </a:custGeom>
              <a:solidFill>
                <a:srgbClr val="B7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4" name="Freeform 884"/>
              <p:cNvSpPr/>
              <p:nvPr/>
            </p:nvSpPr>
            <p:spPr bwMode="auto">
              <a:xfrm>
                <a:off x="5114" y="1268"/>
                <a:ext cx="3" cy="6"/>
              </a:xfrm>
              <a:custGeom>
                <a:avLst/>
                <a:gdLst>
                  <a:gd name="T0" fmla="*/ 2 w 3"/>
                  <a:gd name="T1" fmla="*/ 1 h 6"/>
                  <a:gd name="T2" fmla="*/ 0 w 3"/>
                  <a:gd name="T3" fmla="*/ 0 h 6"/>
                  <a:gd name="T4" fmla="*/ 2 w 3"/>
                  <a:gd name="T5" fmla="*/ 2 h 6"/>
                  <a:gd name="T6" fmla="*/ 1 w 3"/>
                  <a:gd name="T7" fmla="*/ 5 h 6"/>
                  <a:gd name="T8" fmla="*/ 2 w 3"/>
                  <a:gd name="T9" fmla="*/ 6 h 6"/>
                  <a:gd name="T10" fmla="*/ 3 w 3"/>
                  <a:gd name="T11" fmla="*/ 3 h 6"/>
                  <a:gd name="T12" fmla="*/ 2 w 3"/>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2" y="1"/>
                    </a:moveTo>
                    <a:cubicBezTo>
                      <a:pt x="0" y="0"/>
                      <a:pt x="0" y="0"/>
                      <a:pt x="0" y="0"/>
                    </a:cubicBezTo>
                    <a:cubicBezTo>
                      <a:pt x="1" y="0"/>
                      <a:pt x="2" y="1"/>
                      <a:pt x="2" y="2"/>
                    </a:cubicBezTo>
                    <a:cubicBezTo>
                      <a:pt x="2" y="3"/>
                      <a:pt x="1" y="4"/>
                      <a:pt x="1" y="5"/>
                    </a:cubicBezTo>
                    <a:cubicBezTo>
                      <a:pt x="2" y="6"/>
                      <a:pt x="2" y="6"/>
                      <a:pt x="2" y="6"/>
                    </a:cubicBezTo>
                    <a:cubicBezTo>
                      <a:pt x="3" y="5"/>
                      <a:pt x="3" y="4"/>
                      <a:pt x="3" y="3"/>
                    </a:cubicBezTo>
                    <a:cubicBezTo>
                      <a:pt x="3" y="2"/>
                      <a:pt x="3" y="1"/>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5" name="Freeform 885"/>
              <p:cNvSpPr/>
              <p:nvPr/>
            </p:nvSpPr>
            <p:spPr bwMode="auto">
              <a:xfrm>
                <a:off x="5113" y="1273"/>
                <a:ext cx="3" cy="3"/>
              </a:xfrm>
              <a:custGeom>
                <a:avLst/>
                <a:gdLst>
                  <a:gd name="T0" fmla="*/ 3 w 3"/>
                  <a:gd name="T1" fmla="*/ 1 h 3"/>
                  <a:gd name="T2" fmla="*/ 2 w 3"/>
                  <a:gd name="T3" fmla="*/ 0 h 3"/>
                  <a:gd name="T4" fmla="*/ 0 w 3"/>
                  <a:gd name="T5" fmla="*/ 3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0"/>
                      <a:pt x="2" y="0"/>
                      <a:pt x="2" y="0"/>
                    </a:cubicBezTo>
                    <a:cubicBezTo>
                      <a:pt x="1" y="1"/>
                      <a:pt x="1" y="2"/>
                      <a:pt x="0" y="3"/>
                    </a:cubicBezTo>
                    <a:cubicBezTo>
                      <a:pt x="2" y="3"/>
                      <a:pt x="2" y="3"/>
                      <a:pt x="2" y="3"/>
                    </a:cubicBezTo>
                    <a:cubicBezTo>
                      <a:pt x="3" y="3"/>
                      <a:pt x="3" y="2"/>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6" name="Freeform 886"/>
              <p:cNvSpPr/>
              <p:nvPr/>
            </p:nvSpPr>
            <p:spPr bwMode="auto">
              <a:xfrm>
                <a:off x="5112" y="1276"/>
                <a:ext cx="3" cy="2"/>
              </a:xfrm>
              <a:custGeom>
                <a:avLst/>
                <a:gdLst>
                  <a:gd name="T0" fmla="*/ 3 w 3"/>
                  <a:gd name="T1" fmla="*/ 0 h 2"/>
                  <a:gd name="T2" fmla="*/ 1 w 3"/>
                  <a:gd name="T3" fmla="*/ 0 h 2"/>
                  <a:gd name="T4" fmla="*/ 0 w 3"/>
                  <a:gd name="T5" fmla="*/ 1 h 2"/>
                  <a:gd name="T6" fmla="*/ 1 w 3"/>
                  <a:gd name="T7" fmla="*/ 2 h 2"/>
                  <a:gd name="T8" fmla="*/ 3 w 3"/>
                  <a:gd name="T9" fmla="*/ 0 h 2"/>
                </a:gdLst>
                <a:ahLst/>
                <a:cxnLst>
                  <a:cxn ang="0">
                    <a:pos x="T0" y="T1"/>
                  </a:cxn>
                  <a:cxn ang="0">
                    <a:pos x="T2" y="T3"/>
                  </a:cxn>
                  <a:cxn ang="0">
                    <a:pos x="T4" y="T5"/>
                  </a:cxn>
                  <a:cxn ang="0">
                    <a:pos x="T6" y="T7"/>
                  </a:cxn>
                  <a:cxn ang="0">
                    <a:pos x="T8" y="T9"/>
                  </a:cxn>
                </a:cxnLst>
                <a:rect l="0" t="0" r="r" b="b"/>
                <a:pathLst>
                  <a:path w="3" h="2">
                    <a:moveTo>
                      <a:pt x="3" y="0"/>
                    </a:moveTo>
                    <a:cubicBezTo>
                      <a:pt x="1" y="0"/>
                      <a:pt x="1" y="0"/>
                      <a:pt x="1" y="0"/>
                    </a:cubicBezTo>
                    <a:cubicBezTo>
                      <a:pt x="1" y="0"/>
                      <a:pt x="0" y="1"/>
                      <a:pt x="0" y="1"/>
                    </a:cubicBezTo>
                    <a:cubicBezTo>
                      <a:pt x="1" y="2"/>
                      <a:pt x="1" y="2"/>
                      <a:pt x="1" y="2"/>
                    </a:cubicBezTo>
                    <a:cubicBezTo>
                      <a:pt x="2" y="2"/>
                      <a:pt x="2" y="1"/>
                      <a:pt x="3" y="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7" name="Freeform 887"/>
              <p:cNvSpPr/>
              <p:nvPr/>
            </p:nvSpPr>
            <p:spPr bwMode="auto">
              <a:xfrm>
                <a:off x="5109" y="1277"/>
                <a:ext cx="4" cy="2"/>
              </a:xfrm>
              <a:custGeom>
                <a:avLst/>
                <a:gdLst>
                  <a:gd name="T0" fmla="*/ 4 w 4"/>
                  <a:gd name="T1" fmla="*/ 1 h 2"/>
                  <a:gd name="T2" fmla="*/ 3 w 4"/>
                  <a:gd name="T3" fmla="*/ 0 h 2"/>
                  <a:gd name="T4" fmla="*/ 0 w 4"/>
                  <a:gd name="T5" fmla="*/ 0 h 2"/>
                  <a:gd name="T6" fmla="*/ 1 w 4"/>
                  <a:gd name="T7" fmla="*/ 1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0"/>
                      <a:pt x="3" y="0"/>
                      <a:pt x="3" y="0"/>
                    </a:cubicBezTo>
                    <a:cubicBezTo>
                      <a:pt x="2" y="1"/>
                      <a:pt x="1" y="1"/>
                      <a:pt x="0" y="0"/>
                    </a:cubicBezTo>
                    <a:cubicBezTo>
                      <a:pt x="1" y="1"/>
                      <a:pt x="1" y="1"/>
                      <a:pt x="1" y="1"/>
                    </a:cubicBezTo>
                    <a:cubicBezTo>
                      <a:pt x="2" y="2"/>
                      <a:pt x="3" y="1"/>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8" name="Freeform 888"/>
              <p:cNvSpPr/>
              <p:nvPr/>
            </p:nvSpPr>
            <p:spPr bwMode="auto">
              <a:xfrm>
                <a:off x="5117" y="1263"/>
                <a:ext cx="4" cy="2"/>
              </a:xfrm>
              <a:custGeom>
                <a:avLst/>
                <a:gdLst>
                  <a:gd name="T0" fmla="*/ 4 w 4"/>
                  <a:gd name="T1" fmla="*/ 1 h 2"/>
                  <a:gd name="T2" fmla="*/ 3 w 4"/>
                  <a:gd name="T3" fmla="*/ 0 h 2"/>
                  <a:gd name="T4" fmla="*/ 0 w 4"/>
                  <a:gd name="T5" fmla="*/ 0 h 2"/>
                  <a:gd name="T6" fmla="*/ 1 w 4"/>
                  <a:gd name="T7" fmla="*/ 1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0"/>
                      <a:pt x="3" y="0"/>
                      <a:pt x="3" y="0"/>
                    </a:cubicBezTo>
                    <a:cubicBezTo>
                      <a:pt x="2" y="1"/>
                      <a:pt x="1" y="1"/>
                      <a:pt x="0" y="0"/>
                    </a:cubicBezTo>
                    <a:cubicBezTo>
                      <a:pt x="1" y="1"/>
                      <a:pt x="1" y="1"/>
                      <a:pt x="1" y="1"/>
                    </a:cubicBezTo>
                    <a:cubicBezTo>
                      <a:pt x="2" y="2"/>
                      <a:pt x="3" y="2"/>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9" name="Freeform 889"/>
              <p:cNvSpPr/>
              <p:nvPr/>
            </p:nvSpPr>
            <p:spPr bwMode="auto">
              <a:xfrm>
                <a:off x="5122" y="1254"/>
                <a:ext cx="3" cy="6"/>
              </a:xfrm>
              <a:custGeom>
                <a:avLst/>
                <a:gdLst>
                  <a:gd name="T0" fmla="*/ 2 w 3"/>
                  <a:gd name="T1" fmla="*/ 1 h 6"/>
                  <a:gd name="T2" fmla="*/ 0 w 3"/>
                  <a:gd name="T3" fmla="*/ 0 h 6"/>
                  <a:gd name="T4" fmla="*/ 1 w 3"/>
                  <a:gd name="T5" fmla="*/ 2 h 6"/>
                  <a:gd name="T6" fmla="*/ 1 w 3"/>
                  <a:gd name="T7" fmla="*/ 5 h 6"/>
                  <a:gd name="T8" fmla="*/ 2 w 3"/>
                  <a:gd name="T9" fmla="*/ 6 h 6"/>
                  <a:gd name="T10" fmla="*/ 3 w 3"/>
                  <a:gd name="T11" fmla="*/ 3 h 6"/>
                  <a:gd name="T12" fmla="*/ 2 w 3"/>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2" y="1"/>
                    </a:moveTo>
                    <a:cubicBezTo>
                      <a:pt x="0" y="0"/>
                      <a:pt x="0" y="0"/>
                      <a:pt x="0" y="0"/>
                    </a:cubicBezTo>
                    <a:cubicBezTo>
                      <a:pt x="1" y="0"/>
                      <a:pt x="1" y="1"/>
                      <a:pt x="1" y="2"/>
                    </a:cubicBezTo>
                    <a:cubicBezTo>
                      <a:pt x="1" y="3"/>
                      <a:pt x="1" y="4"/>
                      <a:pt x="1" y="5"/>
                    </a:cubicBezTo>
                    <a:cubicBezTo>
                      <a:pt x="2" y="6"/>
                      <a:pt x="2" y="6"/>
                      <a:pt x="2" y="6"/>
                    </a:cubicBezTo>
                    <a:cubicBezTo>
                      <a:pt x="3" y="5"/>
                      <a:pt x="3" y="4"/>
                      <a:pt x="3" y="3"/>
                    </a:cubicBezTo>
                    <a:cubicBezTo>
                      <a:pt x="3" y="2"/>
                      <a:pt x="3" y="1"/>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0" name="Freeform 890"/>
              <p:cNvSpPr/>
              <p:nvPr/>
            </p:nvSpPr>
            <p:spPr bwMode="auto">
              <a:xfrm>
                <a:off x="5121" y="1259"/>
                <a:ext cx="3" cy="4"/>
              </a:xfrm>
              <a:custGeom>
                <a:avLst/>
                <a:gdLst>
                  <a:gd name="T0" fmla="*/ 3 w 3"/>
                  <a:gd name="T1" fmla="*/ 1 h 4"/>
                  <a:gd name="T2" fmla="*/ 2 w 3"/>
                  <a:gd name="T3" fmla="*/ 0 h 4"/>
                  <a:gd name="T4" fmla="*/ 0 w 3"/>
                  <a:gd name="T5" fmla="*/ 3 h 4"/>
                  <a:gd name="T6" fmla="*/ 2 w 3"/>
                  <a:gd name="T7" fmla="*/ 4 h 4"/>
                  <a:gd name="T8" fmla="*/ 3 w 3"/>
                  <a:gd name="T9" fmla="*/ 1 h 4"/>
                </a:gdLst>
                <a:ahLst/>
                <a:cxnLst>
                  <a:cxn ang="0">
                    <a:pos x="T0" y="T1"/>
                  </a:cxn>
                  <a:cxn ang="0">
                    <a:pos x="T2" y="T3"/>
                  </a:cxn>
                  <a:cxn ang="0">
                    <a:pos x="T4" y="T5"/>
                  </a:cxn>
                  <a:cxn ang="0">
                    <a:pos x="T6" y="T7"/>
                  </a:cxn>
                  <a:cxn ang="0">
                    <a:pos x="T8" y="T9"/>
                  </a:cxn>
                </a:cxnLst>
                <a:rect l="0" t="0" r="r" b="b"/>
                <a:pathLst>
                  <a:path w="3" h="4">
                    <a:moveTo>
                      <a:pt x="3" y="1"/>
                    </a:moveTo>
                    <a:cubicBezTo>
                      <a:pt x="2" y="0"/>
                      <a:pt x="2" y="0"/>
                      <a:pt x="2" y="0"/>
                    </a:cubicBezTo>
                    <a:cubicBezTo>
                      <a:pt x="1" y="1"/>
                      <a:pt x="1" y="2"/>
                      <a:pt x="0" y="3"/>
                    </a:cubicBezTo>
                    <a:cubicBezTo>
                      <a:pt x="2" y="4"/>
                      <a:pt x="2" y="4"/>
                      <a:pt x="2" y="4"/>
                    </a:cubicBezTo>
                    <a:cubicBezTo>
                      <a:pt x="2" y="3"/>
                      <a:pt x="3" y="2"/>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1" name="Freeform 891"/>
              <p:cNvSpPr/>
              <p:nvPr/>
            </p:nvSpPr>
            <p:spPr bwMode="auto">
              <a:xfrm>
                <a:off x="5120" y="1262"/>
                <a:ext cx="3" cy="2"/>
              </a:xfrm>
              <a:custGeom>
                <a:avLst/>
                <a:gdLst>
                  <a:gd name="T0" fmla="*/ 3 w 3"/>
                  <a:gd name="T1" fmla="*/ 1 h 2"/>
                  <a:gd name="T2" fmla="*/ 1 w 3"/>
                  <a:gd name="T3" fmla="*/ 0 h 2"/>
                  <a:gd name="T4" fmla="*/ 0 w 3"/>
                  <a:gd name="T5" fmla="*/ 1 h 2"/>
                  <a:gd name="T6" fmla="*/ 1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1" y="0"/>
                      <a:pt x="1" y="0"/>
                      <a:pt x="1" y="0"/>
                    </a:cubicBezTo>
                    <a:cubicBezTo>
                      <a:pt x="1" y="0"/>
                      <a:pt x="0" y="1"/>
                      <a:pt x="0" y="1"/>
                    </a:cubicBezTo>
                    <a:cubicBezTo>
                      <a:pt x="1" y="2"/>
                      <a:pt x="1" y="2"/>
                      <a:pt x="1" y="2"/>
                    </a:cubicBezTo>
                    <a:cubicBezTo>
                      <a:pt x="2" y="2"/>
                      <a:pt x="2" y="1"/>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2" name="Freeform 892"/>
              <p:cNvSpPr/>
              <p:nvPr/>
            </p:nvSpPr>
            <p:spPr bwMode="auto">
              <a:xfrm>
                <a:off x="5106" y="1263"/>
                <a:ext cx="3" cy="7"/>
              </a:xfrm>
              <a:custGeom>
                <a:avLst/>
                <a:gdLst>
                  <a:gd name="T0" fmla="*/ 2 w 3"/>
                  <a:gd name="T1" fmla="*/ 1 h 7"/>
                  <a:gd name="T2" fmla="*/ 0 w 3"/>
                  <a:gd name="T3" fmla="*/ 0 h 7"/>
                  <a:gd name="T4" fmla="*/ 2 w 3"/>
                  <a:gd name="T5" fmla="*/ 3 h 7"/>
                  <a:gd name="T6" fmla="*/ 1 w 3"/>
                  <a:gd name="T7" fmla="*/ 6 h 7"/>
                  <a:gd name="T8" fmla="*/ 2 w 3"/>
                  <a:gd name="T9" fmla="*/ 7 h 7"/>
                  <a:gd name="T10" fmla="*/ 3 w 3"/>
                  <a:gd name="T11" fmla="*/ 4 h 7"/>
                  <a:gd name="T12" fmla="*/ 2 w 3"/>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1"/>
                    </a:moveTo>
                    <a:cubicBezTo>
                      <a:pt x="0" y="0"/>
                      <a:pt x="0" y="0"/>
                      <a:pt x="0" y="0"/>
                    </a:cubicBezTo>
                    <a:cubicBezTo>
                      <a:pt x="1" y="1"/>
                      <a:pt x="2" y="1"/>
                      <a:pt x="2" y="3"/>
                    </a:cubicBezTo>
                    <a:cubicBezTo>
                      <a:pt x="2" y="4"/>
                      <a:pt x="1" y="5"/>
                      <a:pt x="1" y="6"/>
                    </a:cubicBezTo>
                    <a:cubicBezTo>
                      <a:pt x="2" y="7"/>
                      <a:pt x="2" y="7"/>
                      <a:pt x="2" y="7"/>
                    </a:cubicBezTo>
                    <a:cubicBezTo>
                      <a:pt x="3" y="6"/>
                      <a:pt x="3" y="5"/>
                      <a:pt x="3" y="4"/>
                    </a:cubicBezTo>
                    <a:cubicBezTo>
                      <a:pt x="3" y="2"/>
                      <a:pt x="3" y="2"/>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3" name="Freeform 893"/>
              <p:cNvSpPr/>
              <p:nvPr/>
            </p:nvSpPr>
            <p:spPr bwMode="auto">
              <a:xfrm>
                <a:off x="5105" y="1269"/>
                <a:ext cx="3" cy="3"/>
              </a:xfrm>
              <a:custGeom>
                <a:avLst/>
                <a:gdLst>
                  <a:gd name="T0" fmla="*/ 3 w 3"/>
                  <a:gd name="T1" fmla="*/ 1 h 3"/>
                  <a:gd name="T2" fmla="*/ 2 w 3"/>
                  <a:gd name="T3" fmla="*/ 0 h 3"/>
                  <a:gd name="T4" fmla="*/ 0 w 3"/>
                  <a:gd name="T5" fmla="*/ 2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0"/>
                      <a:pt x="2" y="0"/>
                      <a:pt x="2" y="0"/>
                    </a:cubicBezTo>
                    <a:cubicBezTo>
                      <a:pt x="1" y="0"/>
                      <a:pt x="1" y="1"/>
                      <a:pt x="0" y="2"/>
                    </a:cubicBezTo>
                    <a:cubicBezTo>
                      <a:pt x="2" y="3"/>
                      <a:pt x="2" y="3"/>
                      <a:pt x="2" y="3"/>
                    </a:cubicBezTo>
                    <a:cubicBezTo>
                      <a:pt x="3" y="2"/>
                      <a:pt x="3" y="1"/>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4" name="Freeform 894"/>
              <p:cNvSpPr/>
              <p:nvPr/>
            </p:nvSpPr>
            <p:spPr bwMode="auto">
              <a:xfrm>
                <a:off x="5104" y="1271"/>
                <a:ext cx="3" cy="2"/>
              </a:xfrm>
              <a:custGeom>
                <a:avLst/>
                <a:gdLst>
                  <a:gd name="T0" fmla="*/ 3 w 3"/>
                  <a:gd name="T1" fmla="*/ 1 h 2"/>
                  <a:gd name="T2" fmla="*/ 1 w 3"/>
                  <a:gd name="T3" fmla="*/ 0 h 2"/>
                  <a:gd name="T4" fmla="*/ 0 w 3"/>
                  <a:gd name="T5" fmla="*/ 1 h 2"/>
                  <a:gd name="T6" fmla="*/ 1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1" y="0"/>
                      <a:pt x="1" y="0"/>
                      <a:pt x="1" y="0"/>
                    </a:cubicBezTo>
                    <a:cubicBezTo>
                      <a:pt x="1" y="1"/>
                      <a:pt x="0" y="1"/>
                      <a:pt x="0" y="1"/>
                    </a:cubicBezTo>
                    <a:cubicBezTo>
                      <a:pt x="1" y="2"/>
                      <a:pt x="1" y="2"/>
                      <a:pt x="1" y="2"/>
                    </a:cubicBezTo>
                    <a:cubicBezTo>
                      <a:pt x="2" y="2"/>
                      <a:pt x="2" y="1"/>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5" name="Freeform 895"/>
              <p:cNvSpPr/>
              <p:nvPr/>
            </p:nvSpPr>
            <p:spPr bwMode="auto">
              <a:xfrm>
                <a:off x="5101" y="1272"/>
                <a:ext cx="4" cy="2"/>
              </a:xfrm>
              <a:custGeom>
                <a:avLst/>
                <a:gdLst>
                  <a:gd name="T0" fmla="*/ 4 w 4"/>
                  <a:gd name="T1" fmla="*/ 1 h 2"/>
                  <a:gd name="T2" fmla="*/ 3 w 4"/>
                  <a:gd name="T3" fmla="*/ 0 h 2"/>
                  <a:gd name="T4" fmla="*/ 0 w 4"/>
                  <a:gd name="T5" fmla="*/ 1 h 2"/>
                  <a:gd name="T6" fmla="*/ 1 w 4"/>
                  <a:gd name="T7" fmla="*/ 2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0"/>
                      <a:pt x="3" y="0"/>
                      <a:pt x="3" y="0"/>
                    </a:cubicBezTo>
                    <a:cubicBezTo>
                      <a:pt x="2" y="1"/>
                      <a:pt x="1" y="1"/>
                      <a:pt x="0" y="1"/>
                    </a:cubicBezTo>
                    <a:cubicBezTo>
                      <a:pt x="1" y="2"/>
                      <a:pt x="1" y="2"/>
                      <a:pt x="1" y="2"/>
                    </a:cubicBezTo>
                    <a:cubicBezTo>
                      <a:pt x="2" y="2"/>
                      <a:pt x="3" y="2"/>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6" name="Freeform 896"/>
              <p:cNvSpPr/>
              <p:nvPr/>
            </p:nvSpPr>
            <p:spPr bwMode="auto">
              <a:xfrm>
                <a:off x="5109" y="1259"/>
                <a:ext cx="4" cy="1"/>
              </a:xfrm>
              <a:custGeom>
                <a:avLst/>
                <a:gdLst>
                  <a:gd name="T0" fmla="*/ 4 w 4"/>
                  <a:gd name="T1" fmla="*/ 1 h 1"/>
                  <a:gd name="T2" fmla="*/ 3 w 4"/>
                  <a:gd name="T3" fmla="*/ 0 h 1"/>
                  <a:gd name="T4" fmla="*/ 0 w 4"/>
                  <a:gd name="T5" fmla="*/ 0 h 1"/>
                  <a:gd name="T6" fmla="*/ 1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4" y="1"/>
                    </a:moveTo>
                    <a:cubicBezTo>
                      <a:pt x="3" y="0"/>
                      <a:pt x="3" y="0"/>
                      <a:pt x="3" y="0"/>
                    </a:cubicBezTo>
                    <a:cubicBezTo>
                      <a:pt x="2" y="0"/>
                      <a:pt x="1" y="0"/>
                      <a:pt x="0" y="0"/>
                    </a:cubicBezTo>
                    <a:cubicBezTo>
                      <a:pt x="1" y="1"/>
                      <a:pt x="1" y="1"/>
                      <a:pt x="1" y="1"/>
                    </a:cubicBezTo>
                    <a:cubicBezTo>
                      <a:pt x="2" y="1"/>
                      <a:pt x="3" y="1"/>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7" name="Freeform 897"/>
              <p:cNvSpPr/>
              <p:nvPr/>
            </p:nvSpPr>
            <p:spPr bwMode="auto">
              <a:xfrm>
                <a:off x="5114" y="1249"/>
                <a:ext cx="3" cy="7"/>
              </a:xfrm>
              <a:custGeom>
                <a:avLst/>
                <a:gdLst>
                  <a:gd name="T0" fmla="*/ 2 w 3"/>
                  <a:gd name="T1" fmla="*/ 1 h 7"/>
                  <a:gd name="T2" fmla="*/ 0 w 3"/>
                  <a:gd name="T3" fmla="*/ 0 h 7"/>
                  <a:gd name="T4" fmla="*/ 1 w 3"/>
                  <a:gd name="T5" fmla="*/ 3 h 7"/>
                  <a:gd name="T6" fmla="*/ 1 w 3"/>
                  <a:gd name="T7" fmla="*/ 6 h 7"/>
                  <a:gd name="T8" fmla="*/ 2 w 3"/>
                  <a:gd name="T9" fmla="*/ 7 h 7"/>
                  <a:gd name="T10" fmla="*/ 3 w 3"/>
                  <a:gd name="T11" fmla="*/ 4 h 7"/>
                  <a:gd name="T12" fmla="*/ 2 w 3"/>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1"/>
                    </a:moveTo>
                    <a:cubicBezTo>
                      <a:pt x="0" y="0"/>
                      <a:pt x="0" y="0"/>
                      <a:pt x="0" y="0"/>
                    </a:cubicBezTo>
                    <a:cubicBezTo>
                      <a:pt x="1" y="1"/>
                      <a:pt x="1" y="2"/>
                      <a:pt x="1" y="3"/>
                    </a:cubicBezTo>
                    <a:cubicBezTo>
                      <a:pt x="1" y="4"/>
                      <a:pt x="1" y="5"/>
                      <a:pt x="1" y="6"/>
                    </a:cubicBezTo>
                    <a:cubicBezTo>
                      <a:pt x="2" y="7"/>
                      <a:pt x="2" y="7"/>
                      <a:pt x="2" y="7"/>
                    </a:cubicBezTo>
                    <a:cubicBezTo>
                      <a:pt x="3" y="6"/>
                      <a:pt x="3" y="5"/>
                      <a:pt x="3" y="4"/>
                    </a:cubicBezTo>
                    <a:cubicBezTo>
                      <a:pt x="3" y="3"/>
                      <a:pt x="3" y="2"/>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8" name="Freeform 898"/>
              <p:cNvSpPr/>
              <p:nvPr/>
            </p:nvSpPr>
            <p:spPr bwMode="auto">
              <a:xfrm>
                <a:off x="5113" y="1255"/>
                <a:ext cx="3" cy="3"/>
              </a:xfrm>
              <a:custGeom>
                <a:avLst/>
                <a:gdLst>
                  <a:gd name="T0" fmla="*/ 3 w 3"/>
                  <a:gd name="T1" fmla="*/ 1 h 3"/>
                  <a:gd name="T2" fmla="*/ 2 w 3"/>
                  <a:gd name="T3" fmla="*/ 0 h 3"/>
                  <a:gd name="T4" fmla="*/ 0 w 3"/>
                  <a:gd name="T5" fmla="*/ 2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0"/>
                      <a:pt x="2" y="0"/>
                      <a:pt x="2" y="0"/>
                    </a:cubicBezTo>
                    <a:cubicBezTo>
                      <a:pt x="1" y="1"/>
                      <a:pt x="1" y="2"/>
                      <a:pt x="0" y="2"/>
                    </a:cubicBezTo>
                    <a:cubicBezTo>
                      <a:pt x="2" y="3"/>
                      <a:pt x="2" y="3"/>
                      <a:pt x="2" y="3"/>
                    </a:cubicBezTo>
                    <a:cubicBezTo>
                      <a:pt x="2" y="2"/>
                      <a:pt x="3" y="2"/>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9" name="Freeform 899"/>
              <p:cNvSpPr/>
              <p:nvPr/>
            </p:nvSpPr>
            <p:spPr bwMode="auto">
              <a:xfrm>
                <a:off x="5112" y="1257"/>
                <a:ext cx="3" cy="3"/>
              </a:xfrm>
              <a:custGeom>
                <a:avLst/>
                <a:gdLst>
                  <a:gd name="T0" fmla="*/ 3 w 3"/>
                  <a:gd name="T1" fmla="*/ 1 h 3"/>
                  <a:gd name="T2" fmla="*/ 1 w 3"/>
                  <a:gd name="T3" fmla="*/ 0 h 3"/>
                  <a:gd name="T4" fmla="*/ 0 w 3"/>
                  <a:gd name="T5" fmla="*/ 2 h 3"/>
                  <a:gd name="T6" fmla="*/ 1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1" y="0"/>
                      <a:pt x="1" y="0"/>
                      <a:pt x="1" y="0"/>
                    </a:cubicBezTo>
                    <a:cubicBezTo>
                      <a:pt x="1" y="1"/>
                      <a:pt x="0" y="1"/>
                      <a:pt x="0" y="2"/>
                    </a:cubicBezTo>
                    <a:cubicBezTo>
                      <a:pt x="1" y="3"/>
                      <a:pt x="1" y="3"/>
                      <a:pt x="1" y="3"/>
                    </a:cubicBezTo>
                    <a:cubicBezTo>
                      <a:pt x="2" y="2"/>
                      <a:pt x="2" y="2"/>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0" name="Freeform 900"/>
              <p:cNvSpPr>
                <a:spLocks noEditPoints="1"/>
              </p:cNvSpPr>
              <p:nvPr/>
            </p:nvSpPr>
            <p:spPr bwMode="auto">
              <a:xfrm>
                <a:off x="5099" y="1243"/>
                <a:ext cx="29" cy="42"/>
              </a:xfrm>
              <a:custGeom>
                <a:avLst/>
                <a:gdLst>
                  <a:gd name="T0" fmla="*/ 29 w 29"/>
                  <a:gd name="T1" fmla="*/ 13 h 42"/>
                  <a:gd name="T2" fmla="*/ 15 w 29"/>
                  <a:gd name="T3" fmla="*/ 37 h 42"/>
                  <a:gd name="T4" fmla="*/ 0 w 29"/>
                  <a:gd name="T5" fmla="*/ 29 h 42"/>
                  <a:gd name="T6" fmla="*/ 14 w 29"/>
                  <a:gd name="T7" fmla="*/ 5 h 42"/>
                  <a:gd name="T8" fmla="*/ 29 w 29"/>
                  <a:gd name="T9" fmla="*/ 13 h 42"/>
                  <a:gd name="T10" fmla="*/ 14 w 29"/>
                  <a:gd name="T11" fmla="*/ 17 h 42"/>
                  <a:gd name="T12" fmla="*/ 18 w 29"/>
                  <a:gd name="T13" fmla="*/ 10 h 42"/>
                  <a:gd name="T14" fmla="*/ 14 w 29"/>
                  <a:gd name="T15" fmla="*/ 8 h 42"/>
                  <a:gd name="T16" fmla="*/ 10 w 29"/>
                  <a:gd name="T17" fmla="*/ 14 h 42"/>
                  <a:gd name="T18" fmla="*/ 14 w 29"/>
                  <a:gd name="T19" fmla="*/ 17 h 42"/>
                  <a:gd name="T20" fmla="*/ 6 w 29"/>
                  <a:gd name="T21" fmla="*/ 30 h 42"/>
                  <a:gd name="T22" fmla="*/ 10 w 29"/>
                  <a:gd name="T23" fmla="*/ 24 h 42"/>
                  <a:gd name="T24" fmla="*/ 6 w 29"/>
                  <a:gd name="T25" fmla="*/ 21 h 42"/>
                  <a:gd name="T26" fmla="*/ 2 w 29"/>
                  <a:gd name="T27" fmla="*/ 28 h 42"/>
                  <a:gd name="T28" fmla="*/ 6 w 29"/>
                  <a:gd name="T29" fmla="*/ 30 h 42"/>
                  <a:gd name="T30" fmla="*/ 14 w 29"/>
                  <a:gd name="T31" fmla="*/ 35 h 42"/>
                  <a:gd name="T32" fmla="*/ 18 w 29"/>
                  <a:gd name="T33" fmla="*/ 28 h 42"/>
                  <a:gd name="T34" fmla="*/ 14 w 29"/>
                  <a:gd name="T35" fmla="*/ 26 h 42"/>
                  <a:gd name="T36" fmla="*/ 10 w 29"/>
                  <a:gd name="T37" fmla="*/ 33 h 42"/>
                  <a:gd name="T38" fmla="*/ 14 w 29"/>
                  <a:gd name="T39" fmla="*/ 35 h 42"/>
                  <a:gd name="T40" fmla="*/ 22 w 29"/>
                  <a:gd name="T41" fmla="*/ 21 h 42"/>
                  <a:gd name="T42" fmla="*/ 26 w 29"/>
                  <a:gd name="T43" fmla="*/ 14 h 42"/>
                  <a:gd name="T44" fmla="*/ 22 w 29"/>
                  <a:gd name="T45" fmla="*/ 12 h 42"/>
                  <a:gd name="T46" fmla="*/ 18 w 29"/>
                  <a:gd name="T47" fmla="*/ 19 h 42"/>
                  <a:gd name="T48" fmla="*/ 22 w 29"/>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42">
                    <a:moveTo>
                      <a:pt x="29" y="13"/>
                    </a:moveTo>
                    <a:cubicBezTo>
                      <a:pt x="29" y="22"/>
                      <a:pt x="22" y="33"/>
                      <a:pt x="15" y="37"/>
                    </a:cubicBezTo>
                    <a:cubicBezTo>
                      <a:pt x="7" y="42"/>
                      <a:pt x="0" y="38"/>
                      <a:pt x="0" y="29"/>
                    </a:cubicBezTo>
                    <a:cubicBezTo>
                      <a:pt x="0" y="20"/>
                      <a:pt x="7" y="9"/>
                      <a:pt x="14" y="5"/>
                    </a:cubicBezTo>
                    <a:cubicBezTo>
                      <a:pt x="22" y="0"/>
                      <a:pt x="29" y="4"/>
                      <a:pt x="29" y="13"/>
                    </a:cubicBezTo>
                    <a:close/>
                    <a:moveTo>
                      <a:pt x="14" y="17"/>
                    </a:moveTo>
                    <a:cubicBezTo>
                      <a:pt x="16" y="15"/>
                      <a:pt x="18" y="12"/>
                      <a:pt x="18" y="10"/>
                    </a:cubicBezTo>
                    <a:cubicBezTo>
                      <a:pt x="18" y="7"/>
                      <a:pt x="16" y="6"/>
                      <a:pt x="14" y="8"/>
                    </a:cubicBezTo>
                    <a:cubicBezTo>
                      <a:pt x="12" y="9"/>
                      <a:pt x="10" y="12"/>
                      <a:pt x="10" y="14"/>
                    </a:cubicBezTo>
                    <a:cubicBezTo>
                      <a:pt x="10" y="17"/>
                      <a:pt x="12" y="18"/>
                      <a:pt x="14" y="17"/>
                    </a:cubicBezTo>
                    <a:close/>
                    <a:moveTo>
                      <a:pt x="6" y="30"/>
                    </a:moveTo>
                    <a:cubicBezTo>
                      <a:pt x="8" y="29"/>
                      <a:pt x="10" y="26"/>
                      <a:pt x="10" y="24"/>
                    </a:cubicBezTo>
                    <a:cubicBezTo>
                      <a:pt x="10" y="21"/>
                      <a:pt x="8" y="20"/>
                      <a:pt x="6" y="21"/>
                    </a:cubicBezTo>
                    <a:cubicBezTo>
                      <a:pt x="4" y="23"/>
                      <a:pt x="2" y="26"/>
                      <a:pt x="2" y="28"/>
                    </a:cubicBezTo>
                    <a:cubicBezTo>
                      <a:pt x="2" y="31"/>
                      <a:pt x="4" y="32"/>
                      <a:pt x="6" y="30"/>
                    </a:cubicBezTo>
                    <a:close/>
                    <a:moveTo>
                      <a:pt x="14" y="35"/>
                    </a:moveTo>
                    <a:cubicBezTo>
                      <a:pt x="16" y="34"/>
                      <a:pt x="18" y="31"/>
                      <a:pt x="18" y="28"/>
                    </a:cubicBezTo>
                    <a:cubicBezTo>
                      <a:pt x="18" y="26"/>
                      <a:pt x="16" y="25"/>
                      <a:pt x="14" y="26"/>
                    </a:cubicBezTo>
                    <a:cubicBezTo>
                      <a:pt x="12" y="27"/>
                      <a:pt x="10" y="30"/>
                      <a:pt x="10" y="33"/>
                    </a:cubicBezTo>
                    <a:cubicBezTo>
                      <a:pt x="10" y="35"/>
                      <a:pt x="12" y="36"/>
                      <a:pt x="14" y="35"/>
                    </a:cubicBezTo>
                    <a:close/>
                    <a:moveTo>
                      <a:pt x="22" y="21"/>
                    </a:moveTo>
                    <a:cubicBezTo>
                      <a:pt x="24" y="20"/>
                      <a:pt x="26" y="17"/>
                      <a:pt x="26" y="14"/>
                    </a:cubicBezTo>
                    <a:cubicBezTo>
                      <a:pt x="26" y="12"/>
                      <a:pt x="24" y="11"/>
                      <a:pt x="22" y="12"/>
                    </a:cubicBezTo>
                    <a:cubicBezTo>
                      <a:pt x="20" y="13"/>
                      <a:pt x="18" y="16"/>
                      <a:pt x="18" y="19"/>
                    </a:cubicBezTo>
                    <a:cubicBezTo>
                      <a:pt x="18" y="21"/>
                      <a:pt x="20" y="22"/>
                      <a:pt x="22" y="21"/>
                    </a:cubicBezTo>
                    <a:close/>
                  </a:path>
                </a:pathLst>
              </a:cu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1" name="Freeform 901"/>
              <p:cNvSpPr/>
              <p:nvPr/>
            </p:nvSpPr>
            <p:spPr bwMode="auto">
              <a:xfrm>
                <a:off x="5123" y="1278"/>
                <a:ext cx="5" cy="6"/>
              </a:xfrm>
              <a:custGeom>
                <a:avLst/>
                <a:gdLst>
                  <a:gd name="T0" fmla="*/ 3 w 5"/>
                  <a:gd name="T1" fmla="*/ 6 h 6"/>
                  <a:gd name="T2" fmla="*/ 5 w 5"/>
                  <a:gd name="T3" fmla="*/ 5 h 6"/>
                  <a:gd name="T4" fmla="*/ 2 w 5"/>
                  <a:gd name="T5" fmla="*/ 0 h 6"/>
                  <a:gd name="T6" fmla="*/ 0 w 5"/>
                  <a:gd name="T7" fmla="*/ 1 h 6"/>
                  <a:gd name="T8" fmla="*/ 3 w 5"/>
                  <a:gd name="T9" fmla="*/ 6 h 6"/>
                </a:gdLst>
                <a:ahLst/>
                <a:cxnLst>
                  <a:cxn ang="0">
                    <a:pos x="T0" y="T1"/>
                  </a:cxn>
                  <a:cxn ang="0">
                    <a:pos x="T2" y="T3"/>
                  </a:cxn>
                  <a:cxn ang="0">
                    <a:pos x="T4" y="T5"/>
                  </a:cxn>
                  <a:cxn ang="0">
                    <a:pos x="T6" y="T7"/>
                  </a:cxn>
                  <a:cxn ang="0">
                    <a:pos x="T8" y="T9"/>
                  </a:cxn>
                </a:cxnLst>
                <a:rect l="0" t="0" r="r" b="b"/>
                <a:pathLst>
                  <a:path w="5" h="6">
                    <a:moveTo>
                      <a:pt x="3" y="6"/>
                    </a:moveTo>
                    <a:cubicBezTo>
                      <a:pt x="5" y="5"/>
                      <a:pt x="5" y="5"/>
                      <a:pt x="5" y="5"/>
                    </a:cubicBezTo>
                    <a:cubicBezTo>
                      <a:pt x="3" y="4"/>
                      <a:pt x="2" y="2"/>
                      <a:pt x="2" y="0"/>
                    </a:cubicBezTo>
                    <a:cubicBezTo>
                      <a:pt x="0" y="1"/>
                      <a:pt x="0" y="1"/>
                      <a:pt x="0" y="1"/>
                    </a:cubicBezTo>
                    <a:cubicBezTo>
                      <a:pt x="0" y="3"/>
                      <a:pt x="1" y="5"/>
                      <a:pt x="3" y="6"/>
                    </a:cubicBez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2" name="Freeform 902"/>
              <p:cNvSpPr/>
              <p:nvPr/>
            </p:nvSpPr>
            <p:spPr bwMode="auto">
              <a:xfrm>
                <a:off x="5123" y="1273"/>
                <a:ext cx="2" cy="6"/>
              </a:xfrm>
              <a:custGeom>
                <a:avLst/>
                <a:gdLst>
                  <a:gd name="T0" fmla="*/ 0 w 2"/>
                  <a:gd name="T1" fmla="*/ 6 h 6"/>
                  <a:gd name="T2" fmla="*/ 2 w 2"/>
                  <a:gd name="T3" fmla="*/ 5 h 6"/>
                  <a:gd name="T4" fmla="*/ 2 w 2"/>
                  <a:gd name="T5" fmla="*/ 0 h 6"/>
                  <a:gd name="T6" fmla="*/ 0 w 2"/>
                  <a:gd name="T7" fmla="*/ 1 h 6"/>
                  <a:gd name="T8" fmla="*/ 0 w 2"/>
                  <a:gd name="T9" fmla="*/ 6 h 6"/>
                </a:gdLst>
                <a:ahLst/>
                <a:cxnLst>
                  <a:cxn ang="0">
                    <a:pos x="T0" y="T1"/>
                  </a:cxn>
                  <a:cxn ang="0">
                    <a:pos x="T2" y="T3"/>
                  </a:cxn>
                  <a:cxn ang="0">
                    <a:pos x="T4" y="T5"/>
                  </a:cxn>
                  <a:cxn ang="0">
                    <a:pos x="T6" y="T7"/>
                  </a:cxn>
                  <a:cxn ang="0">
                    <a:pos x="T8" y="T9"/>
                  </a:cxn>
                </a:cxnLst>
                <a:rect l="0" t="0" r="r" b="b"/>
                <a:pathLst>
                  <a:path w="2" h="6">
                    <a:moveTo>
                      <a:pt x="0" y="6"/>
                    </a:moveTo>
                    <a:lnTo>
                      <a:pt x="2" y="5"/>
                    </a:lnTo>
                    <a:lnTo>
                      <a:pt x="2" y="0"/>
                    </a:lnTo>
                    <a:lnTo>
                      <a:pt x="0" y="1"/>
                    </a:lnTo>
                    <a:lnTo>
                      <a:pt x="0" y="6"/>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3" name="Freeform 903"/>
              <p:cNvSpPr/>
              <p:nvPr/>
            </p:nvSpPr>
            <p:spPr bwMode="auto">
              <a:xfrm>
                <a:off x="5112" y="1263"/>
                <a:ext cx="9" cy="5"/>
              </a:xfrm>
              <a:custGeom>
                <a:avLst/>
                <a:gdLst>
                  <a:gd name="T0" fmla="*/ 7 w 9"/>
                  <a:gd name="T1" fmla="*/ 5 h 5"/>
                  <a:gd name="T2" fmla="*/ 9 w 9"/>
                  <a:gd name="T3" fmla="*/ 4 h 5"/>
                  <a:gd name="T4" fmla="*/ 3 w 9"/>
                  <a:gd name="T5" fmla="*/ 0 h 5"/>
                  <a:gd name="T6" fmla="*/ 0 w 9"/>
                  <a:gd name="T7" fmla="*/ 1 h 5"/>
                  <a:gd name="T8" fmla="*/ 7 w 9"/>
                  <a:gd name="T9" fmla="*/ 5 h 5"/>
                </a:gdLst>
                <a:ahLst/>
                <a:cxnLst>
                  <a:cxn ang="0">
                    <a:pos x="T0" y="T1"/>
                  </a:cxn>
                  <a:cxn ang="0">
                    <a:pos x="T2" y="T3"/>
                  </a:cxn>
                  <a:cxn ang="0">
                    <a:pos x="T4" y="T5"/>
                  </a:cxn>
                  <a:cxn ang="0">
                    <a:pos x="T6" y="T7"/>
                  </a:cxn>
                  <a:cxn ang="0">
                    <a:pos x="T8" y="T9"/>
                  </a:cxn>
                </a:cxnLst>
                <a:rect l="0" t="0" r="r" b="b"/>
                <a:pathLst>
                  <a:path w="9" h="5">
                    <a:moveTo>
                      <a:pt x="7" y="5"/>
                    </a:moveTo>
                    <a:lnTo>
                      <a:pt x="9" y="4"/>
                    </a:lnTo>
                    <a:lnTo>
                      <a:pt x="3" y="0"/>
                    </a:lnTo>
                    <a:lnTo>
                      <a:pt x="0" y="1"/>
                    </a:lnTo>
                    <a:lnTo>
                      <a:pt x="7" y="5"/>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4" name="Freeform 904"/>
              <p:cNvSpPr/>
              <p:nvPr/>
            </p:nvSpPr>
            <p:spPr bwMode="auto">
              <a:xfrm>
                <a:off x="5119" y="1267"/>
                <a:ext cx="6" cy="7"/>
              </a:xfrm>
              <a:custGeom>
                <a:avLst/>
                <a:gdLst>
                  <a:gd name="T0" fmla="*/ 4 w 6"/>
                  <a:gd name="T1" fmla="*/ 7 h 7"/>
                  <a:gd name="T2" fmla="*/ 6 w 6"/>
                  <a:gd name="T3" fmla="*/ 6 h 7"/>
                  <a:gd name="T4" fmla="*/ 2 w 6"/>
                  <a:gd name="T5" fmla="*/ 0 h 7"/>
                  <a:gd name="T6" fmla="*/ 0 w 6"/>
                  <a:gd name="T7" fmla="*/ 1 h 7"/>
                  <a:gd name="T8" fmla="*/ 4 w 6"/>
                  <a:gd name="T9" fmla="*/ 7 h 7"/>
                </a:gdLst>
                <a:ahLst/>
                <a:cxnLst>
                  <a:cxn ang="0">
                    <a:pos x="T0" y="T1"/>
                  </a:cxn>
                  <a:cxn ang="0">
                    <a:pos x="T2" y="T3"/>
                  </a:cxn>
                  <a:cxn ang="0">
                    <a:pos x="T4" y="T5"/>
                  </a:cxn>
                  <a:cxn ang="0">
                    <a:pos x="T6" y="T7"/>
                  </a:cxn>
                  <a:cxn ang="0">
                    <a:pos x="T8" y="T9"/>
                  </a:cxn>
                </a:cxnLst>
                <a:rect l="0" t="0" r="r" b="b"/>
                <a:pathLst>
                  <a:path w="6" h="7">
                    <a:moveTo>
                      <a:pt x="4" y="7"/>
                    </a:moveTo>
                    <a:cubicBezTo>
                      <a:pt x="6" y="6"/>
                      <a:pt x="6" y="6"/>
                      <a:pt x="6" y="6"/>
                    </a:cubicBezTo>
                    <a:cubicBezTo>
                      <a:pt x="6" y="4"/>
                      <a:pt x="4" y="1"/>
                      <a:pt x="2" y="0"/>
                    </a:cubicBezTo>
                    <a:cubicBezTo>
                      <a:pt x="0" y="1"/>
                      <a:pt x="0" y="1"/>
                      <a:pt x="0" y="1"/>
                    </a:cubicBezTo>
                    <a:cubicBezTo>
                      <a:pt x="2" y="2"/>
                      <a:pt x="4" y="5"/>
                      <a:pt x="4" y="7"/>
                    </a:cubicBez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5" name="Freeform 905"/>
              <p:cNvSpPr/>
              <p:nvPr/>
            </p:nvSpPr>
            <p:spPr bwMode="auto">
              <a:xfrm>
                <a:off x="5126" y="1283"/>
                <a:ext cx="8" cy="5"/>
              </a:xfrm>
              <a:custGeom>
                <a:avLst/>
                <a:gdLst>
                  <a:gd name="T0" fmla="*/ 6 w 8"/>
                  <a:gd name="T1" fmla="*/ 5 h 5"/>
                  <a:gd name="T2" fmla="*/ 8 w 8"/>
                  <a:gd name="T3" fmla="*/ 3 h 5"/>
                  <a:gd name="T4" fmla="*/ 2 w 8"/>
                  <a:gd name="T5" fmla="*/ 0 h 5"/>
                  <a:gd name="T6" fmla="*/ 0 w 8"/>
                  <a:gd name="T7" fmla="*/ 1 h 5"/>
                  <a:gd name="T8" fmla="*/ 6 w 8"/>
                  <a:gd name="T9" fmla="*/ 5 h 5"/>
                </a:gdLst>
                <a:ahLst/>
                <a:cxnLst>
                  <a:cxn ang="0">
                    <a:pos x="T0" y="T1"/>
                  </a:cxn>
                  <a:cxn ang="0">
                    <a:pos x="T2" y="T3"/>
                  </a:cxn>
                  <a:cxn ang="0">
                    <a:pos x="T4" y="T5"/>
                  </a:cxn>
                  <a:cxn ang="0">
                    <a:pos x="T6" y="T7"/>
                  </a:cxn>
                  <a:cxn ang="0">
                    <a:pos x="T8" y="T9"/>
                  </a:cxn>
                </a:cxnLst>
                <a:rect l="0" t="0" r="r" b="b"/>
                <a:pathLst>
                  <a:path w="8" h="5">
                    <a:moveTo>
                      <a:pt x="6" y="5"/>
                    </a:moveTo>
                    <a:lnTo>
                      <a:pt x="8" y="3"/>
                    </a:lnTo>
                    <a:lnTo>
                      <a:pt x="2" y="0"/>
                    </a:lnTo>
                    <a:lnTo>
                      <a:pt x="0" y="1"/>
                    </a:lnTo>
                    <a:lnTo>
                      <a:pt x="6" y="5"/>
                    </a:lnTo>
                    <a:close/>
                  </a:path>
                </a:pathLst>
              </a:custGeom>
              <a:solidFill>
                <a:srgbClr val="284D1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6" name="Freeform 906"/>
              <p:cNvSpPr/>
              <p:nvPr/>
            </p:nvSpPr>
            <p:spPr bwMode="auto">
              <a:xfrm>
                <a:off x="5132" y="1286"/>
                <a:ext cx="2" cy="3"/>
              </a:xfrm>
              <a:custGeom>
                <a:avLst/>
                <a:gdLst>
                  <a:gd name="T0" fmla="*/ 0 w 2"/>
                  <a:gd name="T1" fmla="*/ 3 h 3"/>
                  <a:gd name="T2" fmla="*/ 2 w 2"/>
                  <a:gd name="T3" fmla="*/ 2 h 3"/>
                  <a:gd name="T4" fmla="*/ 2 w 2"/>
                  <a:gd name="T5" fmla="*/ 0 h 3"/>
                  <a:gd name="T6" fmla="*/ 0 w 2"/>
                  <a:gd name="T7" fmla="*/ 2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lnTo>
                      <a:pt x="2" y="2"/>
                    </a:lnTo>
                    <a:lnTo>
                      <a:pt x="2" y="0"/>
                    </a:lnTo>
                    <a:lnTo>
                      <a:pt x="0" y="2"/>
                    </a:lnTo>
                    <a:lnTo>
                      <a:pt x="0" y="3"/>
                    </a:lnTo>
                    <a:close/>
                  </a:path>
                </a:pathLst>
              </a:custGeom>
              <a:solidFill>
                <a:srgbClr val="1930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7" name="Freeform 907"/>
              <p:cNvSpPr/>
              <p:nvPr/>
            </p:nvSpPr>
            <p:spPr bwMode="auto">
              <a:xfrm>
                <a:off x="5112" y="1264"/>
                <a:ext cx="20" cy="25"/>
              </a:xfrm>
              <a:custGeom>
                <a:avLst/>
                <a:gdLst>
                  <a:gd name="T0" fmla="*/ 0 w 20"/>
                  <a:gd name="T1" fmla="*/ 0 h 25"/>
                  <a:gd name="T2" fmla="*/ 0 w 20"/>
                  <a:gd name="T3" fmla="*/ 1 h 25"/>
                  <a:gd name="T4" fmla="*/ 7 w 20"/>
                  <a:gd name="T5" fmla="*/ 5 h 25"/>
                  <a:gd name="T6" fmla="*/ 10 w 20"/>
                  <a:gd name="T7" fmla="*/ 10 h 25"/>
                  <a:gd name="T8" fmla="*/ 10 w 20"/>
                  <a:gd name="T9" fmla="*/ 15 h 25"/>
                  <a:gd name="T10" fmla="*/ 14 w 20"/>
                  <a:gd name="T11" fmla="*/ 21 h 25"/>
                  <a:gd name="T12" fmla="*/ 20 w 20"/>
                  <a:gd name="T13" fmla="*/ 25 h 25"/>
                  <a:gd name="T14" fmla="*/ 20 w 20"/>
                  <a:gd name="T15" fmla="*/ 24 h 25"/>
                  <a:gd name="T16" fmla="*/ 14 w 20"/>
                  <a:gd name="T17" fmla="*/ 20 h 25"/>
                  <a:gd name="T18" fmla="*/ 11 w 20"/>
                  <a:gd name="T19" fmla="*/ 15 h 25"/>
                  <a:gd name="T20" fmla="*/ 11 w 20"/>
                  <a:gd name="T21" fmla="*/ 10 h 25"/>
                  <a:gd name="T22" fmla="*/ 7 w 20"/>
                  <a:gd name="T23" fmla="*/ 4 h 25"/>
                  <a:gd name="T24" fmla="*/ 0 w 20"/>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5">
                    <a:moveTo>
                      <a:pt x="0" y="0"/>
                    </a:moveTo>
                    <a:cubicBezTo>
                      <a:pt x="0" y="1"/>
                      <a:pt x="0" y="1"/>
                      <a:pt x="0" y="1"/>
                    </a:cubicBezTo>
                    <a:cubicBezTo>
                      <a:pt x="7" y="5"/>
                      <a:pt x="7" y="5"/>
                      <a:pt x="7" y="5"/>
                    </a:cubicBezTo>
                    <a:cubicBezTo>
                      <a:pt x="9" y="6"/>
                      <a:pt x="10" y="8"/>
                      <a:pt x="10" y="10"/>
                    </a:cubicBezTo>
                    <a:cubicBezTo>
                      <a:pt x="10" y="15"/>
                      <a:pt x="10" y="15"/>
                      <a:pt x="10" y="15"/>
                    </a:cubicBezTo>
                    <a:cubicBezTo>
                      <a:pt x="10" y="17"/>
                      <a:pt x="11" y="20"/>
                      <a:pt x="14" y="21"/>
                    </a:cubicBezTo>
                    <a:cubicBezTo>
                      <a:pt x="20" y="25"/>
                      <a:pt x="20" y="25"/>
                      <a:pt x="20" y="25"/>
                    </a:cubicBezTo>
                    <a:cubicBezTo>
                      <a:pt x="20" y="24"/>
                      <a:pt x="20" y="24"/>
                      <a:pt x="20" y="24"/>
                    </a:cubicBezTo>
                    <a:cubicBezTo>
                      <a:pt x="14" y="20"/>
                      <a:pt x="14" y="20"/>
                      <a:pt x="14" y="20"/>
                    </a:cubicBezTo>
                    <a:cubicBezTo>
                      <a:pt x="12" y="19"/>
                      <a:pt x="11" y="17"/>
                      <a:pt x="11" y="15"/>
                    </a:cubicBezTo>
                    <a:cubicBezTo>
                      <a:pt x="11" y="10"/>
                      <a:pt x="11" y="10"/>
                      <a:pt x="11" y="10"/>
                    </a:cubicBezTo>
                    <a:cubicBezTo>
                      <a:pt x="11" y="8"/>
                      <a:pt x="9" y="5"/>
                      <a:pt x="7" y="4"/>
                    </a:cubicBezTo>
                    <a:lnTo>
                      <a:pt x="0" y="0"/>
                    </a:ln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8" name="Freeform 908"/>
              <p:cNvSpPr/>
              <p:nvPr/>
            </p:nvSpPr>
            <p:spPr bwMode="auto">
              <a:xfrm>
                <a:off x="5121" y="1286"/>
                <a:ext cx="25" cy="12"/>
              </a:xfrm>
              <a:custGeom>
                <a:avLst/>
                <a:gdLst>
                  <a:gd name="T0" fmla="*/ 0 w 25"/>
                  <a:gd name="T1" fmla="*/ 1 h 12"/>
                  <a:gd name="T2" fmla="*/ 12 w 25"/>
                  <a:gd name="T3" fmla="*/ 8 h 12"/>
                  <a:gd name="T4" fmla="*/ 21 w 25"/>
                  <a:gd name="T5" fmla="*/ 8 h 12"/>
                  <a:gd name="T6" fmla="*/ 23 w 25"/>
                  <a:gd name="T7" fmla="*/ 6 h 12"/>
                  <a:gd name="T8" fmla="*/ 25 w 25"/>
                  <a:gd name="T9" fmla="*/ 3 h 12"/>
                  <a:gd name="T10" fmla="*/ 25 w 25"/>
                  <a:gd name="T11" fmla="*/ 6 h 12"/>
                  <a:gd name="T12" fmla="*/ 23 w 25"/>
                  <a:gd name="T13" fmla="*/ 9 h 12"/>
                  <a:gd name="T14" fmla="*/ 21 w 25"/>
                  <a:gd name="T15" fmla="*/ 10 h 12"/>
                  <a:gd name="T16" fmla="*/ 12 w 25"/>
                  <a:gd name="T17" fmla="*/ 10 h 12"/>
                  <a:gd name="T18" fmla="*/ 0 w 25"/>
                  <a:gd name="T19" fmla="*/ 4 h 12"/>
                  <a:gd name="T20" fmla="*/ 0 w 25"/>
                  <a:gd name="T21" fmla="*/ 3 h 12"/>
                  <a:gd name="T22" fmla="*/ 0 w 25"/>
                  <a:gd name="T23" fmla="*/ 0 h 12"/>
                  <a:gd name="T24" fmla="*/ 0 w 25"/>
                  <a:gd name="T25"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12">
                    <a:moveTo>
                      <a:pt x="0" y="1"/>
                    </a:moveTo>
                    <a:cubicBezTo>
                      <a:pt x="12" y="8"/>
                      <a:pt x="12" y="8"/>
                      <a:pt x="12" y="8"/>
                    </a:cubicBezTo>
                    <a:cubicBezTo>
                      <a:pt x="14" y="9"/>
                      <a:pt x="18" y="9"/>
                      <a:pt x="21" y="8"/>
                    </a:cubicBezTo>
                    <a:cubicBezTo>
                      <a:pt x="23" y="6"/>
                      <a:pt x="23" y="6"/>
                      <a:pt x="23" y="6"/>
                    </a:cubicBezTo>
                    <a:cubicBezTo>
                      <a:pt x="25" y="5"/>
                      <a:pt x="25" y="4"/>
                      <a:pt x="25" y="3"/>
                    </a:cubicBezTo>
                    <a:cubicBezTo>
                      <a:pt x="25" y="6"/>
                      <a:pt x="25" y="6"/>
                      <a:pt x="25" y="6"/>
                    </a:cubicBezTo>
                    <a:cubicBezTo>
                      <a:pt x="25" y="7"/>
                      <a:pt x="25" y="8"/>
                      <a:pt x="23" y="9"/>
                    </a:cubicBezTo>
                    <a:cubicBezTo>
                      <a:pt x="21" y="10"/>
                      <a:pt x="21" y="10"/>
                      <a:pt x="21" y="10"/>
                    </a:cubicBezTo>
                    <a:cubicBezTo>
                      <a:pt x="18" y="12"/>
                      <a:pt x="14" y="12"/>
                      <a:pt x="12" y="10"/>
                    </a:cubicBezTo>
                    <a:cubicBezTo>
                      <a:pt x="0" y="4"/>
                      <a:pt x="0" y="4"/>
                      <a:pt x="0" y="4"/>
                    </a:cubicBezTo>
                    <a:cubicBezTo>
                      <a:pt x="0" y="3"/>
                      <a:pt x="0" y="3"/>
                      <a:pt x="0" y="3"/>
                    </a:cubicBezTo>
                    <a:cubicBezTo>
                      <a:pt x="0" y="0"/>
                      <a:pt x="0" y="0"/>
                      <a:pt x="0" y="0"/>
                    </a:cubicBezTo>
                    <a:lnTo>
                      <a:pt x="0" y="1"/>
                    </a:lnTo>
                    <a:close/>
                  </a:path>
                </a:pathLst>
              </a:custGeom>
              <a:solidFill>
                <a:srgbClr val="4E4E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9" name="Freeform 909"/>
              <p:cNvSpPr/>
              <p:nvPr/>
            </p:nvSpPr>
            <p:spPr bwMode="auto">
              <a:xfrm>
                <a:off x="5121" y="1280"/>
                <a:ext cx="26" cy="15"/>
              </a:xfrm>
              <a:custGeom>
                <a:avLst/>
                <a:gdLst>
                  <a:gd name="T0" fmla="*/ 0 w 26"/>
                  <a:gd name="T1" fmla="*/ 6 h 15"/>
                  <a:gd name="T2" fmla="*/ 0 w 26"/>
                  <a:gd name="T3" fmla="*/ 7 h 15"/>
                  <a:gd name="T4" fmla="*/ 12 w 26"/>
                  <a:gd name="T5" fmla="*/ 14 h 15"/>
                  <a:gd name="T6" fmla="*/ 21 w 26"/>
                  <a:gd name="T7" fmla="*/ 14 h 15"/>
                  <a:gd name="T8" fmla="*/ 23 w 26"/>
                  <a:gd name="T9" fmla="*/ 12 h 15"/>
                  <a:gd name="T10" fmla="*/ 23 w 26"/>
                  <a:gd name="T11" fmla="*/ 7 h 15"/>
                  <a:gd name="T12" fmla="*/ 12 w 26"/>
                  <a:gd name="T13" fmla="*/ 0 h 15"/>
                  <a:gd name="T14" fmla="*/ 10 w 26"/>
                  <a:gd name="T15" fmla="*/ 0 h 15"/>
                  <a:gd name="T16" fmla="*/ 0 w 26"/>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5">
                    <a:moveTo>
                      <a:pt x="0" y="6"/>
                    </a:moveTo>
                    <a:cubicBezTo>
                      <a:pt x="0" y="6"/>
                      <a:pt x="0" y="7"/>
                      <a:pt x="0" y="7"/>
                    </a:cubicBezTo>
                    <a:cubicBezTo>
                      <a:pt x="12" y="14"/>
                      <a:pt x="12" y="14"/>
                      <a:pt x="12" y="14"/>
                    </a:cubicBezTo>
                    <a:cubicBezTo>
                      <a:pt x="14" y="15"/>
                      <a:pt x="18" y="15"/>
                      <a:pt x="21" y="14"/>
                    </a:cubicBezTo>
                    <a:cubicBezTo>
                      <a:pt x="23" y="12"/>
                      <a:pt x="23" y="12"/>
                      <a:pt x="23" y="12"/>
                    </a:cubicBezTo>
                    <a:cubicBezTo>
                      <a:pt x="26" y="11"/>
                      <a:pt x="26" y="8"/>
                      <a:pt x="23" y="7"/>
                    </a:cubicBezTo>
                    <a:cubicBezTo>
                      <a:pt x="12" y="0"/>
                      <a:pt x="12" y="0"/>
                      <a:pt x="12" y="0"/>
                    </a:cubicBezTo>
                    <a:cubicBezTo>
                      <a:pt x="11" y="0"/>
                      <a:pt x="10" y="0"/>
                      <a:pt x="10" y="0"/>
                    </a:cubicBez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0" name="Freeform 910"/>
              <p:cNvSpPr/>
              <p:nvPr/>
            </p:nvSpPr>
            <p:spPr bwMode="auto">
              <a:xfrm>
                <a:off x="5207" y="1199"/>
                <a:ext cx="4" cy="1"/>
              </a:xfrm>
              <a:custGeom>
                <a:avLst/>
                <a:gdLst>
                  <a:gd name="T0" fmla="*/ 4 w 4"/>
                  <a:gd name="T1" fmla="*/ 1 h 1"/>
                  <a:gd name="T2" fmla="*/ 2 w 4"/>
                  <a:gd name="T3" fmla="*/ 0 h 1"/>
                  <a:gd name="T4" fmla="*/ 0 w 4"/>
                  <a:gd name="T5" fmla="*/ 0 h 1"/>
                  <a:gd name="T6" fmla="*/ 3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4" y="1"/>
                    </a:moveTo>
                    <a:cubicBezTo>
                      <a:pt x="2" y="0"/>
                      <a:pt x="2" y="0"/>
                      <a:pt x="2" y="0"/>
                    </a:cubicBezTo>
                    <a:cubicBezTo>
                      <a:pt x="1" y="0"/>
                      <a:pt x="1" y="0"/>
                      <a:pt x="0" y="0"/>
                    </a:cubicBezTo>
                    <a:cubicBezTo>
                      <a:pt x="3" y="1"/>
                      <a:pt x="3" y="1"/>
                      <a:pt x="3" y="1"/>
                    </a:cubicBezTo>
                    <a:cubicBezTo>
                      <a:pt x="3" y="1"/>
                      <a:pt x="4" y="1"/>
                      <a:pt x="4" y="1"/>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1" name="Freeform 911"/>
              <p:cNvSpPr/>
              <p:nvPr/>
            </p:nvSpPr>
            <p:spPr bwMode="auto">
              <a:xfrm>
                <a:off x="5206" y="1199"/>
                <a:ext cx="4" cy="2"/>
              </a:xfrm>
              <a:custGeom>
                <a:avLst/>
                <a:gdLst>
                  <a:gd name="T0" fmla="*/ 4 w 4"/>
                  <a:gd name="T1" fmla="*/ 1 h 2"/>
                  <a:gd name="T2" fmla="*/ 1 w 4"/>
                  <a:gd name="T3" fmla="*/ 0 h 2"/>
                  <a:gd name="T4" fmla="*/ 0 w 4"/>
                  <a:gd name="T5" fmla="*/ 1 h 2"/>
                  <a:gd name="T6" fmla="*/ 3 w 4"/>
                  <a:gd name="T7" fmla="*/ 2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lnTo>
                      <a:pt x="1" y="0"/>
                    </a:lnTo>
                    <a:lnTo>
                      <a:pt x="0" y="1"/>
                    </a:lnTo>
                    <a:lnTo>
                      <a:pt x="3" y="2"/>
                    </a:lnTo>
                    <a:lnTo>
                      <a:pt x="4" y="1"/>
                    </a:ln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2" name="Freeform 912"/>
              <p:cNvSpPr/>
              <p:nvPr/>
            </p:nvSpPr>
            <p:spPr bwMode="auto">
              <a:xfrm>
                <a:off x="5206" y="1200"/>
                <a:ext cx="3" cy="2"/>
              </a:xfrm>
              <a:custGeom>
                <a:avLst/>
                <a:gdLst>
                  <a:gd name="T0" fmla="*/ 3 w 3"/>
                  <a:gd name="T1" fmla="*/ 1 h 2"/>
                  <a:gd name="T2" fmla="*/ 0 w 3"/>
                  <a:gd name="T3" fmla="*/ 0 h 2"/>
                  <a:gd name="T4" fmla="*/ 0 w 3"/>
                  <a:gd name="T5" fmla="*/ 1 h 2"/>
                  <a:gd name="T6" fmla="*/ 2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0" y="0"/>
                      <a:pt x="0" y="0"/>
                      <a:pt x="0" y="0"/>
                    </a:cubicBezTo>
                    <a:cubicBezTo>
                      <a:pt x="0" y="0"/>
                      <a:pt x="0" y="0"/>
                      <a:pt x="0" y="1"/>
                    </a:cubicBezTo>
                    <a:cubicBezTo>
                      <a:pt x="2" y="2"/>
                      <a:pt x="2" y="2"/>
                      <a:pt x="2" y="2"/>
                    </a:cubicBezTo>
                    <a:cubicBezTo>
                      <a:pt x="2" y="2"/>
                      <a:pt x="3" y="2"/>
                      <a:pt x="3" y="1"/>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3" name="Freeform 913"/>
              <p:cNvSpPr/>
              <p:nvPr/>
            </p:nvSpPr>
            <p:spPr bwMode="auto">
              <a:xfrm>
                <a:off x="5205" y="1201"/>
                <a:ext cx="3" cy="4"/>
              </a:xfrm>
              <a:custGeom>
                <a:avLst/>
                <a:gdLst>
                  <a:gd name="T0" fmla="*/ 3 w 3"/>
                  <a:gd name="T1" fmla="*/ 1 h 4"/>
                  <a:gd name="T2" fmla="*/ 1 w 3"/>
                  <a:gd name="T3" fmla="*/ 0 h 4"/>
                  <a:gd name="T4" fmla="*/ 0 w 3"/>
                  <a:gd name="T5" fmla="*/ 1 h 4"/>
                  <a:gd name="T6" fmla="*/ 1 w 3"/>
                  <a:gd name="T7" fmla="*/ 3 h 4"/>
                  <a:gd name="T8" fmla="*/ 3 w 3"/>
                  <a:gd name="T9" fmla="*/ 4 h 4"/>
                  <a:gd name="T10" fmla="*/ 3 w 3"/>
                  <a:gd name="T11" fmla="*/ 3 h 4"/>
                  <a:gd name="T12" fmla="*/ 3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1"/>
                    </a:moveTo>
                    <a:cubicBezTo>
                      <a:pt x="1" y="0"/>
                      <a:pt x="1" y="0"/>
                      <a:pt x="1" y="0"/>
                    </a:cubicBezTo>
                    <a:cubicBezTo>
                      <a:pt x="1" y="0"/>
                      <a:pt x="0" y="1"/>
                      <a:pt x="0" y="1"/>
                    </a:cubicBezTo>
                    <a:cubicBezTo>
                      <a:pt x="0" y="2"/>
                      <a:pt x="1" y="2"/>
                      <a:pt x="1" y="3"/>
                    </a:cubicBezTo>
                    <a:cubicBezTo>
                      <a:pt x="3" y="4"/>
                      <a:pt x="3" y="4"/>
                      <a:pt x="3" y="4"/>
                    </a:cubicBezTo>
                    <a:cubicBezTo>
                      <a:pt x="3" y="4"/>
                      <a:pt x="3" y="3"/>
                      <a:pt x="3" y="3"/>
                    </a:cubicBezTo>
                    <a:cubicBezTo>
                      <a:pt x="3" y="2"/>
                      <a:pt x="3" y="2"/>
                      <a:pt x="3" y="1"/>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4" name="Freeform 914"/>
              <p:cNvSpPr/>
              <p:nvPr/>
            </p:nvSpPr>
            <p:spPr bwMode="auto">
              <a:xfrm>
                <a:off x="5208" y="1200"/>
                <a:ext cx="4" cy="6"/>
              </a:xfrm>
              <a:custGeom>
                <a:avLst/>
                <a:gdLst>
                  <a:gd name="T0" fmla="*/ 2 w 4"/>
                  <a:gd name="T1" fmla="*/ 0 h 6"/>
                  <a:gd name="T2" fmla="*/ 0 w 4"/>
                  <a:gd name="T3" fmla="*/ 4 h 6"/>
                  <a:gd name="T4" fmla="*/ 2 w 4"/>
                  <a:gd name="T5" fmla="*/ 5 h 6"/>
                  <a:gd name="T6" fmla="*/ 4 w 4"/>
                  <a:gd name="T7" fmla="*/ 2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1" y="1"/>
                      <a:pt x="0" y="3"/>
                      <a:pt x="0" y="4"/>
                    </a:cubicBezTo>
                    <a:cubicBezTo>
                      <a:pt x="0" y="5"/>
                      <a:pt x="1" y="6"/>
                      <a:pt x="2" y="5"/>
                    </a:cubicBezTo>
                    <a:cubicBezTo>
                      <a:pt x="3" y="4"/>
                      <a:pt x="4" y="3"/>
                      <a:pt x="4" y="2"/>
                    </a:cubicBezTo>
                    <a:cubicBezTo>
                      <a:pt x="4" y="0"/>
                      <a:pt x="3" y="0"/>
                      <a:pt x="2" y="0"/>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5" name="Freeform 915"/>
              <p:cNvSpPr/>
              <p:nvPr/>
            </p:nvSpPr>
            <p:spPr bwMode="auto">
              <a:xfrm>
                <a:off x="5095" y="1188"/>
                <a:ext cx="120" cy="98"/>
              </a:xfrm>
              <a:custGeom>
                <a:avLst/>
                <a:gdLst>
                  <a:gd name="T0" fmla="*/ 11 w 120"/>
                  <a:gd name="T1" fmla="*/ 98 h 98"/>
                  <a:gd name="T2" fmla="*/ 13 w 120"/>
                  <a:gd name="T3" fmla="*/ 98 h 98"/>
                  <a:gd name="T4" fmla="*/ 110 w 120"/>
                  <a:gd name="T5" fmla="*/ 24 h 98"/>
                  <a:gd name="T6" fmla="*/ 108 w 120"/>
                  <a:gd name="T7" fmla="*/ 25 h 98"/>
                  <a:gd name="T8" fmla="*/ 12 w 120"/>
                  <a:gd name="T9" fmla="*/ 97 h 98"/>
                  <a:gd name="T10" fmla="*/ 5 w 120"/>
                  <a:gd name="T11" fmla="*/ 94 h 98"/>
                  <a:gd name="T12" fmla="*/ 2 w 120"/>
                  <a:gd name="T13" fmla="*/ 86 h 98"/>
                  <a:gd name="T14" fmla="*/ 12 w 120"/>
                  <a:gd name="T15" fmla="*/ 62 h 98"/>
                  <a:gd name="T16" fmla="*/ 112 w 120"/>
                  <a:gd name="T17" fmla="*/ 3 h 98"/>
                  <a:gd name="T18" fmla="*/ 117 w 120"/>
                  <a:gd name="T19" fmla="*/ 3 h 98"/>
                  <a:gd name="T20" fmla="*/ 119 w 120"/>
                  <a:gd name="T21" fmla="*/ 7 h 98"/>
                  <a:gd name="T22" fmla="*/ 120 w 120"/>
                  <a:gd name="T23" fmla="*/ 7 h 98"/>
                  <a:gd name="T24" fmla="*/ 118 w 120"/>
                  <a:gd name="T25" fmla="*/ 2 h 98"/>
                  <a:gd name="T26" fmla="*/ 111 w 120"/>
                  <a:gd name="T27" fmla="*/ 2 h 98"/>
                  <a:gd name="T28" fmla="*/ 11 w 120"/>
                  <a:gd name="T29" fmla="*/ 61 h 98"/>
                  <a:gd name="T30" fmla="*/ 11 w 120"/>
                  <a:gd name="T31" fmla="*/ 61 h 98"/>
                  <a:gd name="T32" fmla="*/ 1 w 120"/>
                  <a:gd name="T33" fmla="*/ 86 h 98"/>
                  <a:gd name="T34" fmla="*/ 5 w 120"/>
                  <a:gd name="T35" fmla="*/ 95 h 98"/>
                  <a:gd name="T36" fmla="*/ 11 w 120"/>
                  <a:gd name="T3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 h="98">
                    <a:moveTo>
                      <a:pt x="11" y="98"/>
                    </a:moveTo>
                    <a:cubicBezTo>
                      <a:pt x="12" y="98"/>
                      <a:pt x="12" y="98"/>
                      <a:pt x="13" y="98"/>
                    </a:cubicBezTo>
                    <a:cubicBezTo>
                      <a:pt x="21" y="96"/>
                      <a:pt x="106" y="27"/>
                      <a:pt x="110" y="24"/>
                    </a:cubicBezTo>
                    <a:cubicBezTo>
                      <a:pt x="108" y="25"/>
                      <a:pt x="108" y="25"/>
                      <a:pt x="108" y="25"/>
                    </a:cubicBezTo>
                    <a:cubicBezTo>
                      <a:pt x="76" y="50"/>
                      <a:pt x="19" y="96"/>
                      <a:pt x="12" y="97"/>
                    </a:cubicBezTo>
                    <a:cubicBezTo>
                      <a:pt x="8" y="97"/>
                      <a:pt x="6" y="95"/>
                      <a:pt x="5" y="94"/>
                    </a:cubicBezTo>
                    <a:cubicBezTo>
                      <a:pt x="5" y="94"/>
                      <a:pt x="3" y="91"/>
                      <a:pt x="2" y="86"/>
                    </a:cubicBezTo>
                    <a:cubicBezTo>
                      <a:pt x="1" y="78"/>
                      <a:pt x="5" y="70"/>
                      <a:pt x="12" y="62"/>
                    </a:cubicBezTo>
                    <a:cubicBezTo>
                      <a:pt x="112" y="3"/>
                      <a:pt x="112" y="3"/>
                      <a:pt x="112" y="3"/>
                    </a:cubicBezTo>
                    <a:cubicBezTo>
                      <a:pt x="112" y="3"/>
                      <a:pt x="115" y="2"/>
                      <a:pt x="117" y="3"/>
                    </a:cubicBezTo>
                    <a:cubicBezTo>
                      <a:pt x="118" y="4"/>
                      <a:pt x="119" y="4"/>
                      <a:pt x="119" y="7"/>
                    </a:cubicBezTo>
                    <a:cubicBezTo>
                      <a:pt x="120" y="7"/>
                      <a:pt x="120" y="7"/>
                      <a:pt x="120" y="7"/>
                    </a:cubicBezTo>
                    <a:cubicBezTo>
                      <a:pt x="120" y="4"/>
                      <a:pt x="119" y="3"/>
                      <a:pt x="118" y="2"/>
                    </a:cubicBezTo>
                    <a:cubicBezTo>
                      <a:pt x="115" y="0"/>
                      <a:pt x="111" y="2"/>
                      <a:pt x="111" y="2"/>
                    </a:cubicBezTo>
                    <a:cubicBezTo>
                      <a:pt x="11" y="61"/>
                      <a:pt x="11" y="61"/>
                      <a:pt x="11" y="61"/>
                    </a:cubicBezTo>
                    <a:cubicBezTo>
                      <a:pt x="11" y="61"/>
                      <a:pt x="11" y="61"/>
                      <a:pt x="11" y="61"/>
                    </a:cubicBezTo>
                    <a:cubicBezTo>
                      <a:pt x="2" y="72"/>
                      <a:pt x="0" y="80"/>
                      <a:pt x="1" y="86"/>
                    </a:cubicBezTo>
                    <a:cubicBezTo>
                      <a:pt x="2" y="92"/>
                      <a:pt x="4" y="95"/>
                      <a:pt x="5" y="95"/>
                    </a:cubicBezTo>
                    <a:cubicBezTo>
                      <a:pt x="5" y="95"/>
                      <a:pt x="7" y="98"/>
                      <a:pt x="11" y="9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6" name="Freeform 916"/>
              <p:cNvSpPr/>
              <p:nvPr/>
            </p:nvSpPr>
            <p:spPr bwMode="auto">
              <a:xfrm>
                <a:off x="5204" y="1210"/>
                <a:ext cx="4" cy="3"/>
              </a:xfrm>
              <a:custGeom>
                <a:avLst/>
                <a:gdLst>
                  <a:gd name="T0" fmla="*/ 4 w 4"/>
                  <a:gd name="T1" fmla="*/ 0 h 3"/>
                  <a:gd name="T2" fmla="*/ 4 w 4"/>
                  <a:gd name="T3" fmla="*/ 0 h 3"/>
                  <a:gd name="T4" fmla="*/ 1 w 4"/>
                  <a:gd name="T5" fmla="*/ 2 h 3"/>
                  <a:gd name="T6" fmla="*/ 1 w 4"/>
                  <a:gd name="T7" fmla="*/ 1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cubicBezTo>
                      <a:pt x="4" y="0"/>
                      <a:pt x="4" y="0"/>
                      <a:pt x="4" y="0"/>
                    </a:cubicBezTo>
                    <a:cubicBezTo>
                      <a:pt x="4" y="0"/>
                      <a:pt x="0" y="3"/>
                      <a:pt x="1" y="2"/>
                    </a:cubicBezTo>
                    <a:cubicBezTo>
                      <a:pt x="1" y="1"/>
                      <a:pt x="1" y="1"/>
                      <a:pt x="1" y="1"/>
                    </a:cubicBez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7" name="Freeform 917"/>
              <p:cNvSpPr/>
              <p:nvPr/>
            </p:nvSpPr>
            <p:spPr bwMode="auto">
              <a:xfrm>
                <a:off x="5123" y="1243"/>
                <a:ext cx="7" cy="6"/>
              </a:xfrm>
              <a:custGeom>
                <a:avLst/>
                <a:gdLst>
                  <a:gd name="T0" fmla="*/ 3 w 7"/>
                  <a:gd name="T1" fmla="*/ 2 h 6"/>
                  <a:gd name="T2" fmla="*/ 0 w 7"/>
                  <a:gd name="T3" fmla="*/ 0 h 6"/>
                  <a:gd name="T4" fmla="*/ 4 w 7"/>
                  <a:gd name="T5" fmla="*/ 4 h 6"/>
                  <a:gd name="T6" fmla="*/ 7 w 7"/>
                  <a:gd name="T7" fmla="*/ 6 h 6"/>
                  <a:gd name="T8" fmla="*/ 3 w 7"/>
                  <a:gd name="T9" fmla="*/ 2 h 6"/>
                </a:gdLst>
                <a:ahLst/>
                <a:cxnLst>
                  <a:cxn ang="0">
                    <a:pos x="T0" y="T1"/>
                  </a:cxn>
                  <a:cxn ang="0">
                    <a:pos x="T2" y="T3"/>
                  </a:cxn>
                  <a:cxn ang="0">
                    <a:pos x="T4" y="T5"/>
                  </a:cxn>
                  <a:cxn ang="0">
                    <a:pos x="T6" y="T7"/>
                  </a:cxn>
                  <a:cxn ang="0">
                    <a:pos x="T8" y="T9"/>
                  </a:cxn>
                </a:cxnLst>
                <a:rect l="0" t="0" r="r" b="b"/>
                <a:pathLst>
                  <a:path w="7" h="6">
                    <a:moveTo>
                      <a:pt x="3" y="2"/>
                    </a:moveTo>
                    <a:cubicBezTo>
                      <a:pt x="0" y="0"/>
                      <a:pt x="0" y="0"/>
                      <a:pt x="0" y="0"/>
                    </a:cubicBezTo>
                    <a:cubicBezTo>
                      <a:pt x="2" y="1"/>
                      <a:pt x="4" y="4"/>
                      <a:pt x="4" y="4"/>
                    </a:cubicBezTo>
                    <a:cubicBezTo>
                      <a:pt x="7" y="6"/>
                      <a:pt x="7" y="6"/>
                      <a:pt x="7" y="6"/>
                    </a:cubicBezTo>
                    <a:cubicBezTo>
                      <a:pt x="7" y="6"/>
                      <a:pt x="6" y="3"/>
                      <a:pt x="3" y="2"/>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8" name="Freeform 918"/>
              <p:cNvSpPr/>
              <p:nvPr/>
            </p:nvSpPr>
            <p:spPr bwMode="auto">
              <a:xfrm>
                <a:off x="5118" y="1205"/>
                <a:ext cx="63" cy="33"/>
              </a:xfrm>
              <a:custGeom>
                <a:avLst/>
                <a:gdLst>
                  <a:gd name="T0" fmla="*/ 63 w 63"/>
                  <a:gd name="T1" fmla="*/ 4 h 33"/>
                  <a:gd name="T2" fmla="*/ 60 w 63"/>
                  <a:gd name="T3" fmla="*/ 2 h 33"/>
                  <a:gd name="T4" fmla="*/ 0 w 63"/>
                  <a:gd name="T5" fmla="*/ 31 h 33"/>
                  <a:gd name="T6" fmla="*/ 4 w 63"/>
                  <a:gd name="T7" fmla="*/ 33 h 33"/>
                  <a:gd name="T8" fmla="*/ 63 w 63"/>
                  <a:gd name="T9" fmla="*/ 4 h 33"/>
                </a:gdLst>
                <a:ahLst/>
                <a:cxnLst>
                  <a:cxn ang="0">
                    <a:pos x="T0" y="T1"/>
                  </a:cxn>
                  <a:cxn ang="0">
                    <a:pos x="T2" y="T3"/>
                  </a:cxn>
                  <a:cxn ang="0">
                    <a:pos x="T4" y="T5"/>
                  </a:cxn>
                  <a:cxn ang="0">
                    <a:pos x="T6" y="T7"/>
                  </a:cxn>
                  <a:cxn ang="0">
                    <a:pos x="T8" y="T9"/>
                  </a:cxn>
                </a:cxnLst>
                <a:rect l="0" t="0" r="r" b="b"/>
                <a:pathLst>
                  <a:path w="63" h="33">
                    <a:moveTo>
                      <a:pt x="63" y="4"/>
                    </a:moveTo>
                    <a:cubicBezTo>
                      <a:pt x="60" y="2"/>
                      <a:pt x="60" y="2"/>
                      <a:pt x="60" y="2"/>
                    </a:cubicBezTo>
                    <a:cubicBezTo>
                      <a:pt x="59" y="0"/>
                      <a:pt x="3" y="30"/>
                      <a:pt x="0" y="31"/>
                    </a:cubicBezTo>
                    <a:cubicBezTo>
                      <a:pt x="4" y="33"/>
                      <a:pt x="4" y="33"/>
                      <a:pt x="4" y="33"/>
                    </a:cubicBezTo>
                    <a:cubicBezTo>
                      <a:pt x="6" y="32"/>
                      <a:pt x="63" y="3"/>
                      <a:pt x="63" y="4"/>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9" name="Freeform 919"/>
              <p:cNvSpPr/>
              <p:nvPr/>
            </p:nvSpPr>
            <p:spPr bwMode="auto">
              <a:xfrm>
                <a:off x="5111" y="1236"/>
                <a:ext cx="11" cy="5"/>
              </a:xfrm>
              <a:custGeom>
                <a:avLst/>
                <a:gdLst>
                  <a:gd name="T0" fmla="*/ 11 w 11"/>
                  <a:gd name="T1" fmla="*/ 2 h 5"/>
                  <a:gd name="T2" fmla="*/ 7 w 11"/>
                  <a:gd name="T3" fmla="*/ 0 h 5"/>
                  <a:gd name="T4" fmla="*/ 0 w 11"/>
                  <a:gd name="T5" fmla="*/ 4 h 5"/>
                  <a:gd name="T6" fmla="*/ 3 w 11"/>
                  <a:gd name="T7" fmla="*/ 5 h 5"/>
                  <a:gd name="T8" fmla="*/ 11 w 11"/>
                  <a:gd name="T9" fmla="*/ 2 h 5"/>
                </a:gdLst>
                <a:ahLst/>
                <a:cxnLst>
                  <a:cxn ang="0">
                    <a:pos x="T0" y="T1"/>
                  </a:cxn>
                  <a:cxn ang="0">
                    <a:pos x="T2" y="T3"/>
                  </a:cxn>
                  <a:cxn ang="0">
                    <a:pos x="T4" y="T5"/>
                  </a:cxn>
                  <a:cxn ang="0">
                    <a:pos x="T6" y="T7"/>
                  </a:cxn>
                  <a:cxn ang="0">
                    <a:pos x="T8" y="T9"/>
                  </a:cxn>
                </a:cxnLst>
                <a:rect l="0" t="0" r="r" b="b"/>
                <a:pathLst>
                  <a:path w="11" h="5">
                    <a:moveTo>
                      <a:pt x="11" y="2"/>
                    </a:moveTo>
                    <a:cubicBezTo>
                      <a:pt x="7" y="0"/>
                      <a:pt x="7" y="0"/>
                      <a:pt x="7" y="0"/>
                    </a:cubicBezTo>
                    <a:cubicBezTo>
                      <a:pt x="5" y="1"/>
                      <a:pt x="2" y="2"/>
                      <a:pt x="0" y="4"/>
                    </a:cubicBezTo>
                    <a:cubicBezTo>
                      <a:pt x="3" y="5"/>
                      <a:pt x="3" y="5"/>
                      <a:pt x="3" y="5"/>
                    </a:cubicBezTo>
                    <a:cubicBezTo>
                      <a:pt x="5" y="4"/>
                      <a:pt x="8" y="3"/>
                      <a:pt x="11" y="2"/>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0" name="Freeform 920"/>
              <p:cNvSpPr/>
              <p:nvPr/>
            </p:nvSpPr>
            <p:spPr bwMode="auto">
              <a:xfrm>
                <a:off x="5099" y="1240"/>
                <a:ext cx="15" cy="11"/>
              </a:xfrm>
              <a:custGeom>
                <a:avLst/>
                <a:gdLst>
                  <a:gd name="T0" fmla="*/ 15 w 15"/>
                  <a:gd name="T1" fmla="*/ 1 h 11"/>
                  <a:gd name="T2" fmla="*/ 12 w 15"/>
                  <a:gd name="T3" fmla="*/ 0 h 11"/>
                  <a:gd name="T4" fmla="*/ 0 w 15"/>
                  <a:gd name="T5" fmla="*/ 9 h 11"/>
                  <a:gd name="T6" fmla="*/ 3 w 15"/>
                  <a:gd name="T7" fmla="*/ 11 h 11"/>
                  <a:gd name="T8" fmla="*/ 15 w 15"/>
                  <a:gd name="T9" fmla="*/ 1 h 11"/>
                </a:gdLst>
                <a:ahLst/>
                <a:cxnLst>
                  <a:cxn ang="0">
                    <a:pos x="T0" y="T1"/>
                  </a:cxn>
                  <a:cxn ang="0">
                    <a:pos x="T2" y="T3"/>
                  </a:cxn>
                  <a:cxn ang="0">
                    <a:pos x="T4" y="T5"/>
                  </a:cxn>
                  <a:cxn ang="0">
                    <a:pos x="T6" y="T7"/>
                  </a:cxn>
                  <a:cxn ang="0">
                    <a:pos x="T8" y="T9"/>
                  </a:cxn>
                </a:cxnLst>
                <a:rect l="0" t="0" r="r" b="b"/>
                <a:pathLst>
                  <a:path w="15" h="11">
                    <a:moveTo>
                      <a:pt x="15" y="1"/>
                    </a:moveTo>
                    <a:cubicBezTo>
                      <a:pt x="12" y="0"/>
                      <a:pt x="12" y="0"/>
                      <a:pt x="12" y="0"/>
                    </a:cubicBezTo>
                    <a:cubicBezTo>
                      <a:pt x="7" y="2"/>
                      <a:pt x="3" y="6"/>
                      <a:pt x="0" y="9"/>
                    </a:cubicBezTo>
                    <a:cubicBezTo>
                      <a:pt x="3" y="11"/>
                      <a:pt x="3" y="11"/>
                      <a:pt x="3" y="11"/>
                    </a:cubicBezTo>
                    <a:cubicBezTo>
                      <a:pt x="6" y="8"/>
                      <a:pt x="10" y="4"/>
                      <a:pt x="15" y="1"/>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1" name="Freeform 921"/>
              <p:cNvSpPr/>
              <p:nvPr/>
            </p:nvSpPr>
            <p:spPr bwMode="auto">
              <a:xfrm>
                <a:off x="5092" y="1249"/>
                <a:ext cx="10" cy="13"/>
              </a:xfrm>
              <a:custGeom>
                <a:avLst/>
                <a:gdLst>
                  <a:gd name="T0" fmla="*/ 10 w 10"/>
                  <a:gd name="T1" fmla="*/ 2 h 13"/>
                  <a:gd name="T2" fmla="*/ 7 w 10"/>
                  <a:gd name="T3" fmla="*/ 0 h 13"/>
                  <a:gd name="T4" fmla="*/ 0 w 10"/>
                  <a:gd name="T5" fmla="*/ 11 h 13"/>
                  <a:gd name="T6" fmla="*/ 3 w 10"/>
                  <a:gd name="T7" fmla="*/ 13 h 13"/>
                  <a:gd name="T8" fmla="*/ 10 w 10"/>
                  <a:gd name="T9" fmla="*/ 2 h 13"/>
                </a:gdLst>
                <a:ahLst/>
                <a:cxnLst>
                  <a:cxn ang="0">
                    <a:pos x="T0" y="T1"/>
                  </a:cxn>
                  <a:cxn ang="0">
                    <a:pos x="T2" y="T3"/>
                  </a:cxn>
                  <a:cxn ang="0">
                    <a:pos x="T4" y="T5"/>
                  </a:cxn>
                  <a:cxn ang="0">
                    <a:pos x="T6" y="T7"/>
                  </a:cxn>
                  <a:cxn ang="0">
                    <a:pos x="T8" y="T9"/>
                  </a:cxn>
                </a:cxnLst>
                <a:rect l="0" t="0" r="r" b="b"/>
                <a:pathLst>
                  <a:path w="10" h="13">
                    <a:moveTo>
                      <a:pt x="10" y="2"/>
                    </a:moveTo>
                    <a:cubicBezTo>
                      <a:pt x="7" y="0"/>
                      <a:pt x="7" y="0"/>
                      <a:pt x="7" y="0"/>
                    </a:cubicBezTo>
                    <a:cubicBezTo>
                      <a:pt x="4" y="4"/>
                      <a:pt x="2" y="7"/>
                      <a:pt x="0" y="11"/>
                    </a:cubicBezTo>
                    <a:cubicBezTo>
                      <a:pt x="3" y="13"/>
                      <a:pt x="3" y="13"/>
                      <a:pt x="3" y="13"/>
                    </a:cubicBezTo>
                    <a:cubicBezTo>
                      <a:pt x="5" y="9"/>
                      <a:pt x="7" y="6"/>
                      <a:pt x="10" y="2"/>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2" name="Freeform 922"/>
              <p:cNvSpPr/>
              <p:nvPr/>
            </p:nvSpPr>
            <p:spPr bwMode="auto">
              <a:xfrm>
                <a:off x="5087" y="1260"/>
                <a:ext cx="8" cy="26"/>
              </a:xfrm>
              <a:custGeom>
                <a:avLst/>
                <a:gdLst>
                  <a:gd name="T0" fmla="*/ 8 w 8"/>
                  <a:gd name="T1" fmla="*/ 2 h 26"/>
                  <a:gd name="T2" fmla="*/ 5 w 8"/>
                  <a:gd name="T3" fmla="*/ 0 h 26"/>
                  <a:gd name="T4" fmla="*/ 2 w 8"/>
                  <a:gd name="T5" fmla="*/ 24 h 26"/>
                  <a:gd name="T6" fmla="*/ 6 w 8"/>
                  <a:gd name="T7" fmla="*/ 26 h 26"/>
                  <a:gd name="T8" fmla="*/ 8 w 8"/>
                  <a:gd name="T9" fmla="*/ 2 h 26"/>
                </a:gdLst>
                <a:ahLst/>
                <a:cxnLst>
                  <a:cxn ang="0">
                    <a:pos x="T0" y="T1"/>
                  </a:cxn>
                  <a:cxn ang="0">
                    <a:pos x="T2" y="T3"/>
                  </a:cxn>
                  <a:cxn ang="0">
                    <a:pos x="T4" y="T5"/>
                  </a:cxn>
                  <a:cxn ang="0">
                    <a:pos x="T6" y="T7"/>
                  </a:cxn>
                  <a:cxn ang="0">
                    <a:pos x="T8" y="T9"/>
                  </a:cxn>
                </a:cxnLst>
                <a:rect l="0" t="0" r="r" b="b"/>
                <a:pathLst>
                  <a:path w="8" h="26">
                    <a:moveTo>
                      <a:pt x="8" y="2"/>
                    </a:moveTo>
                    <a:cubicBezTo>
                      <a:pt x="5" y="0"/>
                      <a:pt x="5" y="0"/>
                      <a:pt x="5" y="0"/>
                    </a:cubicBezTo>
                    <a:cubicBezTo>
                      <a:pt x="0" y="11"/>
                      <a:pt x="2" y="23"/>
                      <a:pt x="2" y="24"/>
                    </a:cubicBezTo>
                    <a:cubicBezTo>
                      <a:pt x="6" y="26"/>
                      <a:pt x="6" y="26"/>
                      <a:pt x="6" y="26"/>
                    </a:cubicBezTo>
                    <a:cubicBezTo>
                      <a:pt x="6" y="25"/>
                      <a:pt x="3" y="13"/>
                      <a:pt x="8" y="2"/>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3" name="Freeform 923"/>
              <p:cNvSpPr/>
              <p:nvPr/>
            </p:nvSpPr>
            <p:spPr bwMode="auto">
              <a:xfrm>
                <a:off x="5086" y="1208"/>
                <a:ext cx="98" cy="78"/>
              </a:xfrm>
              <a:custGeom>
                <a:avLst/>
                <a:gdLst>
                  <a:gd name="T0" fmla="*/ 28 w 98"/>
                  <a:gd name="T1" fmla="*/ 33 h 78"/>
                  <a:gd name="T2" fmla="*/ 7 w 98"/>
                  <a:gd name="T3" fmla="*/ 78 h 78"/>
                  <a:gd name="T4" fmla="*/ 11 w 98"/>
                  <a:gd name="T5" fmla="*/ 72 h 78"/>
                  <a:gd name="T6" fmla="*/ 29 w 98"/>
                  <a:gd name="T7" fmla="*/ 38 h 78"/>
                  <a:gd name="T8" fmla="*/ 29 w 98"/>
                  <a:gd name="T9" fmla="*/ 37 h 78"/>
                  <a:gd name="T10" fmla="*/ 44 w 98"/>
                  <a:gd name="T11" fmla="*/ 41 h 78"/>
                  <a:gd name="T12" fmla="*/ 60 w 98"/>
                  <a:gd name="T13" fmla="*/ 24 h 78"/>
                  <a:gd name="T14" fmla="*/ 90 w 98"/>
                  <a:gd name="T15" fmla="*/ 7 h 78"/>
                  <a:gd name="T16" fmla="*/ 95 w 98"/>
                  <a:gd name="T17" fmla="*/ 1 h 78"/>
                  <a:gd name="T18" fmla="*/ 36 w 98"/>
                  <a:gd name="T19" fmla="*/ 30 h 78"/>
                  <a:gd name="T20" fmla="*/ 28 w 98"/>
                  <a:gd name="T21" fmla="*/ 3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78">
                    <a:moveTo>
                      <a:pt x="28" y="33"/>
                    </a:moveTo>
                    <a:cubicBezTo>
                      <a:pt x="0" y="49"/>
                      <a:pt x="7" y="77"/>
                      <a:pt x="7" y="78"/>
                    </a:cubicBezTo>
                    <a:cubicBezTo>
                      <a:pt x="11" y="72"/>
                      <a:pt x="11" y="72"/>
                      <a:pt x="11" y="72"/>
                    </a:cubicBezTo>
                    <a:cubicBezTo>
                      <a:pt x="10" y="71"/>
                      <a:pt x="6" y="51"/>
                      <a:pt x="29" y="38"/>
                    </a:cubicBezTo>
                    <a:cubicBezTo>
                      <a:pt x="29" y="37"/>
                      <a:pt x="29" y="37"/>
                      <a:pt x="29" y="37"/>
                    </a:cubicBezTo>
                    <a:cubicBezTo>
                      <a:pt x="39" y="32"/>
                      <a:pt x="44" y="40"/>
                      <a:pt x="44" y="41"/>
                    </a:cubicBezTo>
                    <a:cubicBezTo>
                      <a:pt x="47" y="34"/>
                      <a:pt x="53" y="28"/>
                      <a:pt x="60" y="24"/>
                    </a:cubicBezTo>
                    <a:cubicBezTo>
                      <a:pt x="67" y="20"/>
                      <a:pt x="89" y="8"/>
                      <a:pt x="90" y="7"/>
                    </a:cubicBezTo>
                    <a:cubicBezTo>
                      <a:pt x="98" y="3"/>
                      <a:pt x="95" y="1"/>
                      <a:pt x="95" y="1"/>
                    </a:cubicBezTo>
                    <a:cubicBezTo>
                      <a:pt x="93" y="0"/>
                      <a:pt x="38" y="29"/>
                      <a:pt x="36" y="30"/>
                    </a:cubicBezTo>
                    <a:cubicBezTo>
                      <a:pt x="33" y="31"/>
                      <a:pt x="30" y="32"/>
                      <a:pt x="28" y="33"/>
                    </a:cubicBezTo>
                    <a:close/>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4" name="Freeform 924"/>
              <p:cNvSpPr/>
              <p:nvPr/>
            </p:nvSpPr>
            <p:spPr bwMode="auto">
              <a:xfrm>
                <a:off x="4992" y="1105"/>
                <a:ext cx="32" cy="21"/>
              </a:xfrm>
              <a:custGeom>
                <a:avLst/>
                <a:gdLst>
                  <a:gd name="T0" fmla="*/ 25 w 32"/>
                  <a:gd name="T1" fmla="*/ 3 h 21"/>
                  <a:gd name="T2" fmla="*/ 8 w 32"/>
                  <a:gd name="T3" fmla="*/ 1 h 21"/>
                  <a:gd name="T4" fmla="*/ 0 w 32"/>
                  <a:gd name="T5" fmla="*/ 9 h 21"/>
                  <a:gd name="T6" fmla="*/ 3 w 32"/>
                  <a:gd name="T7" fmla="*/ 18 h 21"/>
                  <a:gd name="T8" fmla="*/ 11 w 32"/>
                  <a:gd name="T9" fmla="*/ 21 h 21"/>
                  <a:gd name="T10" fmla="*/ 18 w 32"/>
                  <a:gd name="T11" fmla="*/ 16 h 21"/>
                  <a:gd name="T12" fmla="*/ 32 w 32"/>
                  <a:gd name="T13" fmla="*/ 12 h 21"/>
                  <a:gd name="T14" fmla="*/ 25 w 32"/>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1">
                    <a:moveTo>
                      <a:pt x="25" y="3"/>
                    </a:moveTo>
                    <a:cubicBezTo>
                      <a:pt x="25" y="3"/>
                      <a:pt x="10" y="0"/>
                      <a:pt x="8" y="1"/>
                    </a:cubicBezTo>
                    <a:cubicBezTo>
                      <a:pt x="5" y="2"/>
                      <a:pt x="1" y="7"/>
                      <a:pt x="0" y="9"/>
                    </a:cubicBezTo>
                    <a:cubicBezTo>
                      <a:pt x="0" y="11"/>
                      <a:pt x="1" y="17"/>
                      <a:pt x="3" y="18"/>
                    </a:cubicBezTo>
                    <a:cubicBezTo>
                      <a:pt x="5" y="19"/>
                      <a:pt x="9" y="21"/>
                      <a:pt x="11" y="21"/>
                    </a:cubicBezTo>
                    <a:cubicBezTo>
                      <a:pt x="13" y="21"/>
                      <a:pt x="16" y="17"/>
                      <a:pt x="18" y="16"/>
                    </a:cubicBezTo>
                    <a:cubicBezTo>
                      <a:pt x="20" y="15"/>
                      <a:pt x="29" y="19"/>
                      <a:pt x="32" y="12"/>
                    </a:cubicBezTo>
                    <a:cubicBezTo>
                      <a:pt x="32" y="11"/>
                      <a:pt x="31" y="6"/>
                      <a:pt x="25" y="3"/>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5" name="Freeform 925"/>
              <p:cNvSpPr/>
              <p:nvPr/>
            </p:nvSpPr>
            <p:spPr bwMode="auto">
              <a:xfrm>
                <a:off x="5101" y="1253"/>
                <a:ext cx="50" cy="45"/>
              </a:xfrm>
              <a:custGeom>
                <a:avLst/>
                <a:gdLst>
                  <a:gd name="T0" fmla="*/ 23 w 50"/>
                  <a:gd name="T1" fmla="*/ 8 h 45"/>
                  <a:gd name="T2" fmla="*/ 22 w 50"/>
                  <a:gd name="T3" fmla="*/ 14 h 45"/>
                  <a:gd name="T4" fmla="*/ 8 w 50"/>
                  <a:gd name="T5" fmla="*/ 26 h 45"/>
                  <a:gd name="T6" fmla="*/ 1 w 50"/>
                  <a:gd name="T7" fmla="*/ 35 h 45"/>
                  <a:gd name="T8" fmla="*/ 0 w 50"/>
                  <a:gd name="T9" fmla="*/ 40 h 45"/>
                  <a:gd name="T10" fmla="*/ 2 w 50"/>
                  <a:gd name="T11" fmla="*/ 44 h 45"/>
                  <a:gd name="T12" fmla="*/ 10 w 50"/>
                  <a:gd name="T13" fmla="*/ 45 h 45"/>
                  <a:gd name="T14" fmla="*/ 25 w 50"/>
                  <a:gd name="T15" fmla="*/ 38 h 45"/>
                  <a:gd name="T16" fmla="*/ 50 w 50"/>
                  <a:gd name="T17" fmla="*/ 20 h 45"/>
                  <a:gd name="T18" fmla="*/ 50 w 50"/>
                  <a:gd name="T19" fmla="*/ 17 h 45"/>
                  <a:gd name="T20" fmla="*/ 43 w 50"/>
                  <a:gd name="T21" fmla="*/ 0 h 45"/>
                  <a:gd name="T22" fmla="*/ 23 w 50"/>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45">
                    <a:moveTo>
                      <a:pt x="23" y="8"/>
                    </a:moveTo>
                    <a:cubicBezTo>
                      <a:pt x="22" y="14"/>
                      <a:pt x="22" y="14"/>
                      <a:pt x="22" y="14"/>
                    </a:cubicBezTo>
                    <a:cubicBezTo>
                      <a:pt x="8" y="26"/>
                      <a:pt x="8" y="26"/>
                      <a:pt x="8" y="26"/>
                    </a:cubicBezTo>
                    <a:cubicBezTo>
                      <a:pt x="8" y="26"/>
                      <a:pt x="3" y="32"/>
                      <a:pt x="1" y="35"/>
                    </a:cubicBezTo>
                    <a:cubicBezTo>
                      <a:pt x="0" y="36"/>
                      <a:pt x="0" y="38"/>
                      <a:pt x="0" y="40"/>
                    </a:cubicBezTo>
                    <a:cubicBezTo>
                      <a:pt x="0" y="41"/>
                      <a:pt x="1" y="43"/>
                      <a:pt x="2" y="44"/>
                    </a:cubicBezTo>
                    <a:cubicBezTo>
                      <a:pt x="4" y="45"/>
                      <a:pt x="7" y="45"/>
                      <a:pt x="10" y="45"/>
                    </a:cubicBezTo>
                    <a:cubicBezTo>
                      <a:pt x="18" y="45"/>
                      <a:pt x="25" y="38"/>
                      <a:pt x="25" y="38"/>
                    </a:cubicBezTo>
                    <a:cubicBezTo>
                      <a:pt x="26" y="37"/>
                      <a:pt x="50" y="20"/>
                      <a:pt x="50" y="20"/>
                    </a:cubicBezTo>
                    <a:cubicBezTo>
                      <a:pt x="50" y="20"/>
                      <a:pt x="50" y="19"/>
                      <a:pt x="50" y="17"/>
                    </a:cubicBezTo>
                    <a:cubicBezTo>
                      <a:pt x="48" y="8"/>
                      <a:pt x="43" y="0"/>
                      <a:pt x="43" y="0"/>
                    </a:cubicBezTo>
                    <a:lnTo>
                      <a:pt x="23" y="8"/>
                    </a:lnTo>
                    <a:close/>
                  </a:path>
                </a:pathLst>
              </a:custGeom>
              <a:solidFill>
                <a:srgbClr val="269F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6" name="Freeform 926"/>
              <p:cNvSpPr/>
              <p:nvPr/>
            </p:nvSpPr>
            <p:spPr bwMode="auto">
              <a:xfrm>
                <a:off x="5112" y="1274"/>
                <a:ext cx="14" cy="6"/>
              </a:xfrm>
              <a:custGeom>
                <a:avLst/>
                <a:gdLst>
                  <a:gd name="T0" fmla="*/ 13 w 14"/>
                  <a:gd name="T1" fmla="*/ 6 h 6"/>
                  <a:gd name="T2" fmla="*/ 14 w 14"/>
                  <a:gd name="T3" fmla="*/ 6 h 6"/>
                  <a:gd name="T4" fmla="*/ 14 w 14"/>
                  <a:gd name="T5" fmla="*/ 5 h 6"/>
                  <a:gd name="T6" fmla="*/ 6 w 14"/>
                  <a:gd name="T7" fmla="*/ 1 h 6"/>
                  <a:gd name="T8" fmla="*/ 0 w 14"/>
                  <a:gd name="T9" fmla="*/ 1 h 6"/>
                  <a:gd name="T10" fmla="*/ 0 w 14"/>
                  <a:gd name="T11" fmla="*/ 2 h 6"/>
                  <a:gd name="T12" fmla="*/ 1 w 14"/>
                  <a:gd name="T13" fmla="*/ 2 h 6"/>
                  <a:gd name="T14" fmla="*/ 6 w 14"/>
                  <a:gd name="T15" fmla="*/ 2 h 6"/>
                  <a:gd name="T16" fmla="*/ 13 w 14"/>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
                    <a:moveTo>
                      <a:pt x="13" y="6"/>
                    </a:moveTo>
                    <a:cubicBezTo>
                      <a:pt x="14" y="6"/>
                      <a:pt x="14" y="6"/>
                      <a:pt x="14" y="6"/>
                    </a:cubicBezTo>
                    <a:cubicBezTo>
                      <a:pt x="14" y="5"/>
                      <a:pt x="14" y="5"/>
                      <a:pt x="14" y="5"/>
                    </a:cubicBezTo>
                    <a:cubicBezTo>
                      <a:pt x="13" y="4"/>
                      <a:pt x="10" y="2"/>
                      <a:pt x="6" y="1"/>
                    </a:cubicBezTo>
                    <a:cubicBezTo>
                      <a:pt x="3" y="0"/>
                      <a:pt x="1" y="1"/>
                      <a:pt x="0" y="1"/>
                    </a:cubicBezTo>
                    <a:cubicBezTo>
                      <a:pt x="0" y="2"/>
                      <a:pt x="0" y="2"/>
                      <a:pt x="0" y="2"/>
                    </a:cubicBezTo>
                    <a:cubicBezTo>
                      <a:pt x="1" y="2"/>
                      <a:pt x="1" y="2"/>
                      <a:pt x="1" y="2"/>
                    </a:cubicBezTo>
                    <a:cubicBezTo>
                      <a:pt x="1" y="2"/>
                      <a:pt x="3" y="1"/>
                      <a:pt x="6" y="2"/>
                    </a:cubicBezTo>
                    <a:cubicBezTo>
                      <a:pt x="9" y="3"/>
                      <a:pt x="12" y="5"/>
                      <a:pt x="13" y="6"/>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7" name="Freeform 927"/>
              <p:cNvSpPr/>
              <p:nvPr/>
            </p:nvSpPr>
            <p:spPr bwMode="auto">
              <a:xfrm>
                <a:off x="5109" y="1277"/>
                <a:ext cx="14" cy="5"/>
              </a:xfrm>
              <a:custGeom>
                <a:avLst/>
                <a:gdLst>
                  <a:gd name="T0" fmla="*/ 14 w 14"/>
                  <a:gd name="T1" fmla="*/ 5 h 5"/>
                  <a:gd name="T2" fmla="*/ 14 w 14"/>
                  <a:gd name="T3" fmla="*/ 5 h 5"/>
                  <a:gd name="T4" fmla="*/ 14 w 14"/>
                  <a:gd name="T5" fmla="*/ 5 h 5"/>
                  <a:gd name="T6" fmla="*/ 7 w 14"/>
                  <a:gd name="T7" fmla="*/ 1 h 5"/>
                  <a:gd name="T8" fmla="*/ 1 w 14"/>
                  <a:gd name="T9" fmla="*/ 1 h 5"/>
                  <a:gd name="T10" fmla="*/ 0 w 14"/>
                  <a:gd name="T11" fmla="*/ 2 h 5"/>
                  <a:gd name="T12" fmla="*/ 1 w 14"/>
                  <a:gd name="T13" fmla="*/ 2 h 5"/>
                  <a:gd name="T14" fmla="*/ 6 w 14"/>
                  <a:gd name="T15" fmla="*/ 1 h 5"/>
                  <a:gd name="T16" fmla="*/ 14 w 14"/>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5">
                    <a:moveTo>
                      <a:pt x="14" y="5"/>
                    </a:moveTo>
                    <a:cubicBezTo>
                      <a:pt x="14" y="5"/>
                      <a:pt x="14" y="5"/>
                      <a:pt x="14" y="5"/>
                    </a:cubicBezTo>
                    <a:cubicBezTo>
                      <a:pt x="14" y="5"/>
                      <a:pt x="14" y="5"/>
                      <a:pt x="14" y="5"/>
                    </a:cubicBezTo>
                    <a:cubicBezTo>
                      <a:pt x="13" y="4"/>
                      <a:pt x="10" y="1"/>
                      <a:pt x="7" y="1"/>
                    </a:cubicBezTo>
                    <a:cubicBezTo>
                      <a:pt x="4" y="0"/>
                      <a:pt x="1" y="1"/>
                      <a:pt x="1" y="1"/>
                    </a:cubicBezTo>
                    <a:cubicBezTo>
                      <a:pt x="0" y="2"/>
                      <a:pt x="0" y="2"/>
                      <a:pt x="0" y="2"/>
                    </a:cubicBezTo>
                    <a:cubicBezTo>
                      <a:pt x="1" y="2"/>
                      <a:pt x="1" y="2"/>
                      <a:pt x="1" y="2"/>
                    </a:cubicBezTo>
                    <a:cubicBezTo>
                      <a:pt x="2" y="1"/>
                      <a:pt x="4" y="1"/>
                      <a:pt x="6" y="1"/>
                    </a:cubicBezTo>
                    <a:cubicBezTo>
                      <a:pt x="9" y="2"/>
                      <a:pt x="13" y="4"/>
                      <a:pt x="14" y="5"/>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8" name="Freeform 928"/>
              <p:cNvSpPr/>
              <p:nvPr/>
            </p:nvSpPr>
            <p:spPr bwMode="auto">
              <a:xfrm>
                <a:off x="5107" y="1280"/>
                <a:ext cx="14" cy="4"/>
              </a:xfrm>
              <a:custGeom>
                <a:avLst/>
                <a:gdLst>
                  <a:gd name="T0" fmla="*/ 14 w 14"/>
                  <a:gd name="T1" fmla="*/ 4 h 4"/>
                  <a:gd name="T2" fmla="*/ 14 w 14"/>
                  <a:gd name="T3" fmla="*/ 4 h 4"/>
                  <a:gd name="T4" fmla="*/ 14 w 14"/>
                  <a:gd name="T5" fmla="*/ 4 h 4"/>
                  <a:gd name="T6" fmla="*/ 6 w 14"/>
                  <a:gd name="T7" fmla="*/ 0 h 4"/>
                  <a:gd name="T8" fmla="*/ 0 w 14"/>
                  <a:gd name="T9" fmla="*/ 1 h 4"/>
                  <a:gd name="T10" fmla="*/ 0 w 14"/>
                  <a:gd name="T11" fmla="*/ 2 h 4"/>
                  <a:gd name="T12" fmla="*/ 1 w 14"/>
                  <a:gd name="T13" fmla="*/ 2 h 4"/>
                  <a:gd name="T14" fmla="*/ 6 w 14"/>
                  <a:gd name="T15" fmla="*/ 1 h 4"/>
                  <a:gd name="T16" fmla="*/ 14 w 14"/>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
                    <a:moveTo>
                      <a:pt x="14" y="4"/>
                    </a:moveTo>
                    <a:cubicBezTo>
                      <a:pt x="14" y="4"/>
                      <a:pt x="14" y="4"/>
                      <a:pt x="14" y="4"/>
                    </a:cubicBezTo>
                    <a:cubicBezTo>
                      <a:pt x="14" y="4"/>
                      <a:pt x="14" y="4"/>
                      <a:pt x="14" y="4"/>
                    </a:cubicBezTo>
                    <a:cubicBezTo>
                      <a:pt x="13" y="3"/>
                      <a:pt x="9" y="1"/>
                      <a:pt x="6" y="0"/>
                    </a:cubicBezTo>
                    <a:cubicBezTo>
                      <a:pt x="3" y="0"/>
                      <a:pt x="1" y="0"/>
                      <a:pt x="0" y="1"/>
                    </a:cubicBezTo>
                    <a:cubicBezTo>
                      <a:pt x="0" y="2"/>
                      <a:pt x="0" y="2"/>
                      <a:pt x="0" y="2"/>
                    </a:cubicBezTo>
                    <a:cubicBezTo>
                      <a:pt x="1" y="2"/>
                      <a:pt x="1" y="2"/>
                      <a:pt x="1" y="2"/>
                    </a:cubicBezTo>
                    <a:cubicBezTo>
                      <a:pt x="1" y="1"/>
                      <a:pt x="3" y="1"/>
                      <a:pt x="6" y="1"/>
                    </a:cubicBezTo>
                    <a:cubicBezTo>
                      <a:pt x="9" y="2"/>
                      <a:pt x="12" y="4"/>
                      <a:pt x="14" y="4"/>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9" name="Freeform 929"/>
              <p:cNvSpPr/>
              <p:nvPr/>
            </p:nvSpPr>
            <p:spPr bwMode="auto">
              <a:xfrm>
                <a:off x="5101" y="1285"/>
                <a:ext cx="21" cy="13"/>
              </a:xfrm>
              <a:custGeom>
                <a:avLst/>
                <a:gdLst>
                  <a:gd name="T0" fmla="*/ 1 w 21"/>
                  <a:gd name="T1" fmla="*/ 3 h 13"/>
                  <a:gd name="T2" fmla="*/ 2 w 21"/>
                  <a:gd name="T3" fmla="*/ 1 h 13"/>
                  <a:gd name="T4" fmla="*/ 10 w 21"/>
                  <a:gd name="T5" fmla="*/ 1 h 13"/>
                  <a:gd name="T6" fmla="*/ 21 w 21"/>
                  <a:gd name="T7" fmla="*/ 8 h 13"/>
                  <a:gd name="T8" fmla="*/ 6 w 21"/>
                  <a:gd name="T9" fmla="*/ 13 h 13"/>
                  <a:gd name="T10" fmla="*/ 6 w 21"/>
                  <a:gd name="T11" fmla="*/ 13 h 13"/>
                  <a:gd name="T12" fmla="*/ 2 w 21"/>
                  <a:gd name="T13" fmla="*/ 12 h 13"/>
                  <a:gd name="T14" fmla="*/ 0 w 21"/>
                  <a:gd name="T15" fmla="*/ 8 h 13"/>
                  <a:gd name="T16" fmla="*/ 1 w 21"/>
                  <a:gd name="T17"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3">
                    <a:moveTo>
                      <a:pt x="1" y="3"/>
                    </a:moveTo>
                    <a:cubicBezTo>
                      <a:pt x="1" y="2"/>
                      <a:pt x="2" y="2"/>
                      <a:pt x="2" y="1"/>
                    </a:cubicBezTo>
                    <a:cubicBezTo>
                      <a:pt x="3" y="1"/>
                      <a:pt x="5" y="0"/>
                      <a:pt x="10" y="1"/>
                    </a:cubicBezTo>
                    <a:cubicBezTo>
                      <a:pt x="17" y="3"/>
                      <a:pt x="21" y="8"/>
                      <a:pt x="21" y="8"/>
                    </a:cubicBezTo>
                    <a:cubicBezTo>
                      <a:pt x="21" y="8"/>
                      <a:pt x="17" y="11"/>
                      <a:pt x="6" y="13"/>
                    </a:cubicBezTo>
                    <a:cubicBezTo>
                      <a:pt x="6" y="13"/>
                      <a:pt x="6" y="13"/>
                      <a:pt x="6" y="13"/>
                    </a:cubicBezTo>
                    <a:cubicBezTo>
                      <a:pt x="4" y="13"/>
                      <a:pt x="3" y="12"/>
                      <a:pt x="2" y="12"/>
                    </a:cubicBezTo>
                    <a:cubicBezTo>
                      <a:pt x="1" y="11"/>
                      <a:pt x="0" y="9"/>
                      <a:pt x="0" y="8"/>
                    </a:cubicBezTo>
                    <a:cubicBezTo>
                      <a:pt x="0" y="6"/>
                      <a:pt x="0" y="4"/>
                      <a:pt x="1" y="3"/>
                    </a:cubicBezTo>
                    <a:close/>
                  </a:path>
                </a:pathLst>
              </a:custGeom>
              <a:solidFill>
                <a:srgbClr val="254B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0" name="Freeform 930"/>
              <p:cNvSpPr/>
              <p:nvPr/>
            </p:nvSpPr>
            <p:spPr bwMode="auto">
              <a:xfrm>
                <a:off x="5101" y="1270"/>
                <a:ext cx="50" cy="30"/>
              </a:xfrm>
              <a:custGeom>
                <a:avLst/>
                <a:gdLst>
                  <a:gd name="T0" fmla="*/ 0 w 50"/>
                  <a:gd name="T1" fmla="*/ 23 h 30"/>
                  <a:gd name="T2" fmla="*/ 9 w 50"/>
                  <a:gd name="T3" fmla="*/ 26 h 30"/>
                  <a:gd name="T4" fmla="*/ 47 w 50"/>
                  <a:gd name="T5" fmla="*/ 3 h 30"/>
                  <a:gd name="T6" fmla="*/ 50 w 50"/>
                  <a:gd name="T7" fmla="*/ 0 h 30"/>
                  <a:gd name="T8" fmla="*/ 50 w 50"/>
                  <a:gd name="T9" fmla="*/ 3 h 30"/>
                  <a:gd name="T10" fmla="*/ 49 w 50"/>
                  <a:gd name="T11" fmla="*/ 7 h 30"/>
                  <a:gd name="T12" fmla="*/ 29 w 50"/>
                  <a:gd name="T13" fmla="*/ 22 h 30"/>
                  <a:gd name="T14" fmla="*/ 10 w 50"/>
                  <a:gd name="T15" fmla="*/ 29 h 30"/>
                  <a:gd name="T16" fmla="*/ 1 w 50"/>
                  <a:gd name="T17" fmla="*/ 27 h 30"/>
                  <a:gd name="T18" fmla="*/ 0 w 50"/>
                  <a:gd name="T19"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30">
                    <a:moveTo>
                      <a:pt x="0" y="23"/>
                    </a:moveTo>
                    <a:cubicBezTo>
                      <a:pt x="1" y="25"/>
                      <a:pt x="7" y="26"/>
                      <a:pt x="9" y="26"/>
                    </a:cubicBezTo>
                    <a:cubicBezTo>
                      <a:pt x="23" y="26"/>
                      <a:pt x="46" y="4"/>
                      <a:pt x="47" y="3"/>
                    </a:cubicBezTo>
                    <a:cubicBezTo>
                      <a:pt x="49" y="1"/>
                      <a:pt x="50" y="0"/>
                      <a:pt x="50" y="0"/>
                    </a:cubicBezTo>
                    <a:cubicBezTo>
                      <a:pt x="50" y="3"/>
                      <a:pt x="50" y="3"/>
                      <a:pt x="50" y="3"/>
                    </a:cubicBezTo>
                    <a:cubicBezTo>
                      <a:pt x="50" y="3"/>
                      <a:pt x="50" y="6"/>
                      <a:pt x="49" y="7"/>
                    </a:cubicBezTo>
                    <a:cubicBezTo>
                      <a:pt x="48" y="8"/>
                      <a:pt x="31" y="21"/>
                      <a:pt x="29" y="22"/>
                    </a:cubicBezTo>
                    <a:cubicBezTo>
                      <a:pt x="29" y="22"/>
                      <a:pt x="19" y="30"/>
                      <a:pt x="10" y="29"/>
                    </a:cubicBezTo>
                    <a:cubicBezTo>
                      <a:pt x="7" y="29"/>
                      <a:pt x="3" y="29"/>
                      <a:pt x="1" y="27"/>
                    </a:cubicBezTo>
                    <a:cubicBezTo>
                      <a:pt x="0" y="26"/>
                      <a:pt x="0" y="22"/>
                      <a:pt x="0" y="23"/>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1" name="Freeform 931"/>
              <p:cNvSpPr/>
              <p:nvPr/>
            </p:nvSpPr>
            <p:spPr bwMode="auto">
              <a:xfrm>
                <a:off x="5102" y="1087"/>
                <a:ext cx="68" cy="186"/>
              </a:xfrm>
              <a:custGeom>
                <a:avLst/>
                <a:gdLst>
                  <a:gd name="T0" fmla="*/ 24 w 68"/>
                  <a:gd name="T1" fmla="*/ 21 h 186"/>
                  <a:gd name="T2" fmla="*/ 2 w 68"/>
                  <a:gd name="T3" fmla="*/ 108 h 186"/>
                  <a:gd name="T4" fmla="*/ 6 w 68"/>
                  <a:gd name="T5" fmla="*/ 134 h 186"/>
                  <a:gd name="T6" fmla="*/ 19 w 68"/>
                  <a:gd name="T7" fmla="*/ 181 h 186"/>
                  <a:gd name="T8" fmla="*/ 38 w 68"/>
                  <a:gd name="T9" fmla="*/ 182 h 186"/>
                  <a:gd name="T10" fmla="*/ 47 w 68"/>
                  <a:gd name="T11" fmla="*/ 174 h 186"/>
                  <a:gd name="T12" fmla="*/ 34 w 68"/>
                  <a:gd name="T13" fmla="*/ 120 h 186"/>
                  <a:gd name="T14" fmla="*/ 36 w 68"/>
                  <a:gd name="T15" fmla="*/ 101 h 186"/>
                  <a:gd name="T16" fmla="*/ 55 w 68"/>
                  <a:gd name="T17" fmla="*/ 51 h 186"/>
                  <a:gd name="T18" fmla="*/ 61 w 68"/>
                  <a:gd name="T19" fmla="*/ 11 h 186"/>
                  <a:gd name="T20" fmla="*/ 24 w 68"/>
                  <a:gd name="T21" fmla="*/ 2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86">
                    <a:moveTo>
                      <a:pt x="24" y="21"/>
                    </a:moveTo>
                    <a:cubicBezTo>
                      <a:pt x="24" y="21"/>
                      <a:pt x="6" y="81"/>
                      <a:pt x="2" y="108"/>
                    </a:cubicBezTo>
                    <a:cubicBezTo>
                      <a:pt x="0" y="117"/>
                      <a:pt x="6" y="134"/>
                      <a:pt x="6" y="134"/>
                    </a:cubicBezTo>
                    <a:cubicBezTo>
                      <a:pt x="19" y="181"/>
                      <a:pt x="19" y="181"/>
                      <a:pt x="19" y="181"/>
                    </a:cubicBezTo>
                    <a:cubicBezTo>
                      <a:pt x="19" y="181"/>
                      <a:pt x="29" y="186"/>
                      <a:pt x="38" y="182"/>
                    </a:cubicBezTo>
                    <a:cubicBezTo>
                      <a:pt x="46" y="177"/>
                      <a:pt x="47" y="174"/>
                      <a:pt x="47" y="174"/>
                    </a:cubicBezTo>
                    <a:cubicBezTo>
                      <a:pt x="47" y="174"/>
                      <a:pt x="41" y="141"/>
                      <a:pt x="34" y="120"/>
                    </a:cubicBezTo>
                    <a:cubicBezTo>
                      <a:pt x="32" y="111"/>
                      <a:pt x="36" y="101"/>
                      <a:pt x="36" y="101"/>
                    </a:cubicBezTo>
                    <a:cubicBezTo>
                      <a:pt x="55" y="51"/>
                      <a:pt x="55" y="51"/>
                      <a:pt x="55" y="51"/>
                    </a:cubicBezTo>
                    <a:cubicBezTo>
                      <a:pt x="55" y="51"/>
                      <a:pt x="68" y="26"/>
                      <a:pt x="61" y="11"/>
                    </a:cubicBezTo>
                    <a:cubicBezTo>
                      <a:pt x="56" y="0"/>
                      <a:pt x="24" y="21"/>
                      <a:pt x="24" y="21"/>
                    </a:cubicBezTo>
                    <a:close/>
                  </a:path>
                </a:pathLst>
              </a:custGeom>
              <a:solidFill>
                <a:srgbClr val="254B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2" name="Freeform 932"/>
              <p:cNvSpPr/>
              <p:nvPr/>
            </p:nvSpPr>
            <p:spPr bwMode="auto">
              <a:xfrm>
                <a:off x="5011" y="1030"/>
                <a:ext cx="83" cy="89"/>
              </a:xfrm>
              <a:custGeom>
                <a:avLst/>
                <a:gdLst>
                  <a:gd name="T0" fmla="*/ 8 w 83"/>
                  <a:gd name="T1" fmla="*/ 90 h 90"/>
                  <a:gd name="T2" fmla="*/ 39 w 83"/>
                  <a:gd name="T3" fmla="*/ 75 h 90"/>
                  <a:gd name="T4" fmla="*/ 54 w 83"/>
                  <a:gd name="T5" fmla="*/ 61 h 90"/>
                  <a:gd name="T6" fmla="*/ 78 w 83"/>
                  <a:gd name="T7" fmla="*/ 19 h 90"/>
                  <a:gd name="T8" fmla="*/ 56 w 83"/>
                  <a:gd name="T9" fmla="*/ 13 h 90"/>
                  <a:gd name="T10" fmla="*/ 35 w 83"/>
                  <a:gd name="T11" fmla="*/ 52 h 90"/>
                  <a:gd name="T12" fmla="*/ 25 w 83"/>
                  <a:gd name="T13" fmla="*/ 61 h 90"/>
                  <a:gd name="T14" fmla="*/ 0 w 83"/>
                  <a:gd name="T15" fmla="*/ 83 h 90"/>
                  <a:gd name="T16" fmla="*/ 8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8" y="90"/>
                    </a:moveTo>
                    <a:cubicBezTo>
                      <a:pt x="14" y="89"/>
                      <a:pt x="33" y="80"/>
                      <a:pt x="39" y="75"/>
                    </a:cubicBezTo>
                    <a:cubicBezTo>
                      <a:pt x="48" y="70"/>
                      <a:pt x="54" y="61"/>
                      <a:pt x="54" y="61"/>
                    </a:cubicBezTo>
                    <a:cubicBezTo>
                      <a:pt x="54" y="61"/>
                      <a:pt x="76" y="28"/>
                      <a:pt x="78" y="19"/>
                    </a:cubicBezTo>
                    <a:cubicBezTo>
                      <a:pt x="83" y="4"/>
                      <a:pt x="65" y="0"/>
                      <a:pt x="56" y="13"/>
                    </a:cubicBezTo>
                    <a:cubicBezTo>
                      <a:pt x="52" y="18"/>
                      <a:pt x="39" y="43"/>
                      <a:pt x="35" y="52"/>
                    </a:cubicBezTo>
                    <a:cubicBezTo>
                      <a:pt x="32" y="56"/>
                      <a:pt x="25" y="61"/>
                      <a:pt x="25" y="61"/>
                    </a:cubicBezTo>
                    <a:cubicBezTo>
                      <a:pt x="0" y="83"/>
                      <a:pt x="0" y="83"/>
                      <a:pt x="0" y="83"/>
                    </a:cubicBezTo>
                    <a:cubicBezTo>
                      <a:pt x="0" y="83"/>
                      <a:pt x="7" y="90"/>
                      <a:pt x="8" y="90"/>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3" name="Freeform 933"/>
              <p:cNvSpPr/>
              <p:nvPr/>
            </p:nvSpPr>
            <p:spPr bwMode="auto">
              <a:xfrm>
                <a:off x="5047" y="1033"/>
                <a:ext cx="37" cy="60"/>
              </a:xfrm>
              <a:custGeom>
                <a:avLst/>
                <a:gdLst>
                  <a:gd name="T0" fmla="*/ 32 w 37"/>
                  <a:gd name="T1" fmla="*/ 48 h 61"/>
                  <a:gd name="T2" fmla="*/ 0 w 37"/>
                  <a:gd name="T3" fmla="*/ 41 h 61"/>
                  <a:gd name="T4" fmla="*/ 6 w 37"/>
                  <a:gd name="T5" fmla="*/ 27 h 61"/>
                  <a:gd name="T6" fmla="*/ 12 w 37"/>
                  <a:gd name="T7" fmla="*/ 11 h 61"/>
                  <a:gd name="T8" fmla="*/ 35 w 37"/>
                  <a:gd name="T9" fmla="*/ 10 h 61"/>
                  <a:gd name="T10" fmla="*/ 32 w 37"/>
                  <a:gd name="T11" fmla="*/ 48 h 61"/>
                </a:gdLst>
                <a:ahLst/>
                <a:cxnLst>
                  <a:cxn ang="0">
                    <a:pos x="T0" y="T1"/>
                  </a:cxn>
                  <a:cxn ang="0">
                    <a:pos x="T2" y="T3"/>
                  </a:cxn>
                  <a:cxn ang="0">
                    <a:pos x="T4" y="T5"/>
                  </a:cxn>
                  <a:cxn ang="0">
                    <a:pos x="T6" y="T7"/>
                  </a:cxn>
                  <a:cxn ang="0">
                    <a:pos x="T8" y="T9"/>
                  </a:cxn>
                  <a:cxn ang="0">
                    <a:pos x="T10" y="T11"/>
                  </a:cxn>
                </a:cxnLst>
                <a:rect l="0" t="0" r="r" b="b"/>
                <a:pathLst>
                  <a:path w="37" h="61">
                    <a:moveTo>
                      <a:pt x="32" y="48"/>
                    </a:moveTo>
                    <a:cubicBezTo>
                      <a:pt x="32" y="48"/>
                      <a:pt x="14" y="61"/>
                      <a:pt x="0" y="41"/>
                    </a:cubicBezTo>
                    <a:cubicBezTo>
                      <a:pt x="0" y="41"/>
                      <a:pt x="2" y="36"/>
                      <a:pt x="6" y="27"/>
                    </a:cubicBezTo>
                    <a:cubicBezTo>
                      <a:pt x="10" y="19"/>
                      <a:pt x="10" y="12"/>
                      <a:pt x="12" y="11"/>
                    </a:cubicBezTo>
                    <a:cubicBezTo>
                      <a:pt x="15" y="9"/>
                      <a:pt x="29" y="0"/>
                      <a:pt x="35" y="10"/>
                    </a:cubicBezTo>
                    <a:cubicBezTo>
                      <a:pt x="37" y="13"/>
                      <a:pt x="32" y="48"/>
                      <a:pt x="32" y="48"/>
                    </a:cubicBezTo>
                    <a:close/>
                  </a:path>
                </a:pathLst>
              </a:custGeom>
              <a:solidFill>
                <a:srgbClr val="0489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4" name="Freeform 934"/>
              <p:cNvSpPr/>
              <p:nvPr/>
            </p:nvSpPr>
            <p:spPr bwMode="auto">
              <a:xfrm>
                <a:off x="5059" y="1016"/>
                <a:ext cx="118" cy="128"/>
              </a:xfrm>
              <a:custGeom>
                <a:avLst/>
                <a:gdLst>
                  <a:gd name="T0" fmla="*/ 0 w 118"/>
                  <a:gd name="T1" fmla="*/ 35 h 129"/>
                  <a:gd name="T2" fmla="*/ 29 w 118"/>
                  <a:gd name="T3" fmla="*/ 72 h 129"/>
                  <a:gd name="T4" fmla="*/ 43 w 118"/>
                  <a:gd name="T5" fmla="*/ 88 h 129"/>
                  <a:gd name="T6" fmla="*/ 35 w 118"/>
                  <a:gd name="T7" fmla="*/ 99 h 129"/>
                  <a:gd name="T8" fmla="*/ 48 w 118"/>
                  <a:gd name="T9" fmla="*/ 112 h 129"/>
                  <a:gd name="T10" fmla="*/ 99 w 118"/>
                  <a:gd name="T11" fmla="*/ 113 h 129"/>
                  <a:gd name="T12" fmla="*/ 118 w 118"/>
                  <a:gd name="T13" fmla="*/ 97 h 129"/>
                  <a:gd name="T14" fmla="*/ 91 w 118"/>
                  <a:gd name="T15" fmla="*/ 50 h 129"/>
                  <a:gd name="T16" fmla="*/ 68 w 118"/>
                  <a:gd name="T17" fmla="*/ 22 h 129"/>
                  <a:gd name="T18" fmla="*/ 12 w 118"/>
                  <a:gd name="T19" fmla="*/ 9 h 129"/>
                  <a:gd name="T20" fmla="*/ 0 w 118"/>
                  <a:gd name="T21" fmla="*/ 3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29">
                    <a:moveTo>
                      <a:pt x="0" y="35"/>
                    </a:moveTo>
                    <a:cubicBezTo>
                      <a:pt x="0" y="44"/>
                      <a:pt x="10" y="57"/>
                      <a:pt x="29" y="72"/>
                    </a:cubicBezTo>
                    <a:cubicBezTo>
                      <a:pt x="29" y="72"/>
                      <a:pt x="43" y="84"/>
                      <a:pt x="43" y="88"/>
                    </a:cubicBezTo>
                    <a:cubicBezTo>
                      <a:pt x="44" y="94"/>
                      <a:pt x="35" y="98"/>
                      <a:pt x="35" y="99"/>
                    </a:cubicBezTo>
                    <a:cubicBezTo>
                      <a:pt x="36" y="104"/>
                      <a:pt x="39" y="106"/>
                      <a:pt x="48" y="112"/>
                    </a:cubicBezTo>
                    <a:cubicBezTo>
                      <a:pt x="54" y="116"/>
                      <a:pt x="75" y="129"/>
                      <a:pt x="99" y="113"/>
                    </a:cubicBezTo>
                    <a:cubicBezTo>
                      <a:pt x="111" y="104"/>
                      <a:pt x="118" y="97"/>
                      <a:pt x="118" y="97"/>
                    </a:cubicBezTo>
                    <a:cubicBezTo>
                      <a:pt x="113" y="91"/>
                      <a:pt x="102" y="67"/>
                      <a:pt x="91" y="50"/>
                    </a:cubicBezTo>
                    <a:cubicBezTo>
                      <a:pt x="79" y="32"/>
                      <a:pt x="68" y="22"/>
                      <a:pt x="68" y="22"/>
                    </a:cubicBezTo>
                    <a:cubicBezTo>
                      <a:pt x="39" y="0"/>
                      <a:pt x="12" y="9"/>
                      <a:pt x="12" y="9"/>
                    </a:cubicBezTo>
                    <a:cubicBezTo>
                      <a:pt x="12" y="9"/>
                      <a:pt x="1" y="28"/>
                      <a:pt x="0" y="35"/>
                    </a:cubicBezTo>
                    <a:close/>
                  </a:path>
                </a:pathLst>
              </a:custGeom>
              <a:solidFill>
                <a:srgbClr val="0BA2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5" name="Freeform 935"/>
              <p:cNvSpPr/>
              <p:nvPr/>
            </p:nvSpPr>
            <p:spPr bwMode="auto">
              <a:xfrm>
                <a:off x="5075" y="1023"/>
                <a:ext cx="27" cy="38"/>
              </a:xfrm>
              <a:custGeom>
                <a:avLst/>
                <a:gdLst>
                  <a:gd name="T0" fmla="*/ 3 w 27"/>
                  <a:gd name="T1" fmla="*/ 15 h 38"/>
                  <a:gd name="T2" fmla="*/ 7 w 27"/>
                  <a:gd name="T3" fmla="*/ 35 h 38"/>
                  <a:gd name="T4" fmla="*/ 22 w 27"/>
                  <a:gd name="T5" fmla="*/ 23 h 38"/>
                  <a:gd name="T6" fmla="*/ 20 w 27"/>
                  <a:gd name="T7" fmla="*/ 4 h 38"/>
                  <a:gd name="T8" fmla="*/ 3 w 27"/>
                  <a:gd name="T9" fmla="*/ 15 h 38"/>
                </a:gdLst>
                <a:ahLst/>
                <a:cxnLst>
                  <a:cxn ang="0">
                    <a:pos x="T0" y="T1"/>
                  </a:cxn>
                  <a:cxn ang="0">
                    <a:pos x="T2" y="T3"/>
                  </a:cxn>
                  <a:cxn ang="0">
                    <a:pos x="T4" y="T5"/>
                  </a:cxn>
                  <a:cxn ang="0">
                    <a:pos x="T6" y="T7"/>
                  </a:cxn>
                  <a:cxn ang="0">
                    <a:pos x="T8" y="T9"/>
                  </a:cxn>
                </a:cxnLst>
                <a:rect l="0" t="0" r="r" b="b"/>
                <a:pathLst>
                  <a:path w="27" h="38">
                    <a:moveTo>
                      <a:pt x="3" y="15"/>
                    </a:moveTo>
                    <a:cubicBezTo>
                      <a:pt x="0" y="22"/>
                      <a:pt x="3" y="32"/>
                      <a:pt x="7" y="35"/>
                    </a:cubicBezTo>
                    <a:cubicBezTo>
                      <a:pt x="12" y="38"/>
                      <a:pt x="19" y="31"/>
                      <a:pt x="22" y="23"/>
                    </a:cubicBezTo>
                    <a:cubicBezTo>
                      <a:pt x="24" y="18"/>
                      <a:pt x="27" y="8"/>
                      <a:pt x="20" y="4"/>
                    </a:cubicBezTo>
                    <a:cubicBezTo>
                      <a:pt x="13" y="0"/>
                      <a:pt x="4" y="15"/>
                      <a:pt x="3" y="15"/>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6" name="Freeform 936"/>
              <p:cNvSpPr/>
              <p:nvPr/>
            </p:nvSpPr>
            <p:spPr bwMode="auto">
              <a:xfrm>
                <a:off x="5056" y="1020"/>
                <a:ext cx="46" cy="34"/>
              </a:xfrm>
              <a:custGeom>
                <a:avLst/>
                <a:gdLst>
                  <a:gd name="T0" fmla="*/ 28 w 46"/>
                  <a:gd name="T1" fmla="*/ 31 h 34"/>
                  <a:gd name="T2" fmla="*/ 39 w 46"/>
                  <a:gd name="T3" fmla="*/ 7 h 34"/>
                  <a:gd name="T4" fmla="*/ 19 w 46"/>
                  <a:gd name="T5" fmla="*/ 0 h 34"/>
                  <a:gd name="T6" fmla="*/ 6 w 46"/>
                  <a:gd name="T7" fmla="*/ 24 h 34"/>
                  <a:gd name="T8" fmla="*/ 18 w 46"/>
                  <a:gd name="T9" fmla="*/ 26 h 34"/>
                  <a:gd name="T10" fmla="*/ 28 w 46"/>
                  <a:gd name="T11" fmla="*/ 31 h 34"/>
                </a:gdLst>
                <a:ahLst/>
                <a:cxnLst>
                  <a:cxn ang="0">
                    <a:pos x="T0" y="T1"/>
                  </a:cxn>
                  <a:cxn ang="0">
                    <a:pos x="T2" y="T3"/>
                  </a:cxn>
                  <a:cxn ang="0">
                    <a:pos x="T4" y="T5"/>
                  </a:cxn>
                  <a:cxn ang="0">
                    <a:pos x="T6" y="T7"/>
                  </a:cxn>
                  <a:cxn ang="0">
                    <a:pos x="T8" y="T9"/>
                  </a:cxn>
                  <a:cxn ang="0">
                    <a:pos x="T10" y="T11"/>
                  </a:cxn>
                </a:cxnLst>
                <a:rect l="0" t="0" r="r" b="b"/>
                <a:pathLst>
                  <a:path w="46" h="34">
                    <a:moveTo>
                      <a:pt x="28" y="31"/>
                    </a:moveTo>
                    <a:cubicBezTo>
                      <a:pt x="38" y="34"/>
                      <a:pt x="46" y="9"/>
                      <a:pt x="39" y="7"/>
                    </a:cubicBezTo>
                    <a:cubicBezTo>
                      <a:pt x="35" y="6"/>
                      <a:pt x="19" y="0"/>
                      <a:pt x="19" y="0"/>
                    </a:cubicBezTo>
                    <a:cubicBezTo>
                      <a:pt x="19" y="0"/>
                      <a:pt x="0" y="21"/>
                      <a:pt x="6" y="24"/>
                    </a:cubicBezTo>
                    <a:cubicBezTo>
                      <a:pt x="8" y="25"/>
                      <a:pt x="15" y="26"/>
                      <a:pt x="18" y="26"/>
                    </a:cubicBezTo>
                    <a:cubicBezTo>
                      <a:pt x="25" y="27"/>
                      <a:pt x="28" y="31"/>
                      <a:pt x="28" y="31"/>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7" name="Freeform 937"/>
              <p:cNvSpPr/>
              <p:nvPr/>
            </p:nvSpPr>
            <p:spPr bwMode="auto">
              <a:xfrm>
                <a:off x="5058" y="1012"/>
                <a:ext cx="11" cy="18"/>
              </a:xfrm>
              <a:custGeom>
                <a:avLst/>
                <a:gdLst>
                  <a:gd name="T0" fmla="*/ 5 w 11"/>
                  <a:gd name="T1" fmla="*/ 0 h 18"/>
                  <a:gd name="T2" fmla="*/ 1 w 11"/>
                  <a:gd name="T3" fmla="*/ 6 h 18"/>
                  <a:gd name="T4" fmla="*/ 2 w 11"/>
                  <a:gd name="T5" fmla="*/ 15 h 18"/>
                  <a:gd name="T6" fmla="*/ 5 w 11"/>
                  <a:gd name="T7" fmla="*/ 17 h 18"/>
                  <a:gd name="T8" fmla="*/ 9 w 11"/>
                  <a:gd name="T9" fmla="*/ 12 h 18"/>
                  <a:gd name="T10" fmla="*/ 10 w 11"/>
                  <a:gd name="T11" fmla="*/ 8 h 18"/>
                  <a:gd name="T12" fmla="*/ 5 w 11"/>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1" h="18">
                    <a:moveTo>
                      <a:pt x="5" y="0"/>
                    </a:moveTo>
                    <a:cubicBezTo>
                      <a:pt x="0" y="1"/>
                      <a:pt x="1" y="6"/>
                      <a:pt x="1" y="6"/>
                    </a:cubicBezTo>
                    <a:cubicBezTo>
                      <a:pt x="2" y="15"/>
                      <a:pt x="2" y="15"/>
                      <a:pt x="2" y="15"/>
                    </a:cubicBezTo>
                    <a:cubicBezTo>
                      <a:pt x="2" y="15"/>
                      <a:pt x="3" y="17"/>
                      <a:pt x="5" y="17"/>
                    </a:cubicBezTo>
                    <a:cubicBezTo>
                      <a:pt x="8" y="18"/>
                      <a:pt x="8" y="15"/>
                      <a:pt x="9" y="12"/>
                    </a:cubicBezTo>
                    <a:cubicBezTo>
                      <a:pt x="10" y="8"/>
                      <a:pt x="10" y="8"/>
                      <a:pt x="10" y="8"/>
                    </a:cubicBezTo>
                    <a:cubicBezTo>
                      <a:pt x="11" y="4"/>
                      <a:pt x="10" y="0"/>
                      <a:pt x="5"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8" name="Freeform 938"/>
              <p:cNvSpPr/>
              <p:nvPr/>
            </p:nvSpPr>
            <p:spPr bwMode="auto">
              <a:xfrm>
                <a:off x="5031" y="997"/>
                <a:ext cx="45" cy="57"/>
              </a:xfrm>
              <a:custGeom>
                <a:avLst/>
                <a:gdLst>
                  <a:gd name="T0" fmla="*/ 20 w 45"/>
                  <a:gd name="T1" fmla="*/ 3 h 57"/>
                  <a:gd name="T2" fmla="*/ 20 w 45"/>
                  <a:gd name="T3" fmla="*/ 3 h 57"/>
                  <a:gd name="T4" fmla="*/ 38 w 45"/>
                  <a:gd name="T5" fmla="*/ 0 h 57"/>
                  <a:gd name="T6" fmla="*/ 44 w 45"/>
                  <a:gd name="T7" fmla="*/ 33 h 57"/>
                  <a:gd name="T8" fmla="*/ 45 w 45"/>
                  <a:gd name="T9" fmla="*/ 40 h 57"/>
                  <a:gd name="T10" fmla="*/ 42 w 45"/>
                  <a:gd name="T11" fmla="*/ 46 h 57"/>
                  <a:gd name="T12" fmla="*/ 35 w 45"/>
                  <a:gd name="T13" fmla="*/ 52 h 57"/>
                  <a:gd name="T14" fmla="*/ 25 w 45"/>
                  <a:gd name="T15" fmla="*/ 57 h 57"/>
                  <a:gd name="T16" fmla="*/ 20 w 45"/>
                  <a:gd name="T17" fmla="*/ 55 h 57"/>
                  <a:gd name="T18" fmla="*/ 14 w 45"/>
                  <a:gd name="T19" fmla="*/ 50 h 57"/>
                  <a:gd name="T20" fmla="*/ 3 w 45"/>
                  <a:gd name="T21" fmla="*/ 14 h 57"/>
                  <a:gd name="T22" fmla="*/ 0 w 45"/>
                  <a:gd name="T23" fmla="*/ 4 h 57"/>
                  <a:gd name="T24" fmla="*/ 20 w 45"/>
                  <a:gd name="T25" fmla="*/ 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57">
                    <a:moveTo>
                      <a:pt x="20" y="3"/>
                    </a:moveTo>
                    <a:cubicBezTo>
                      <a:pt x="20" y="3"/>
                      <a:pt x="20" y="3"/>
                      <a:pt x="20" y="3"/>
                    </a:cubicBezTo>
                    <a:cubicBezTo>
                      <a:pt x="38" y="0"/>
                      <a:pt x="38" y="0"/>
                      <a:pt x="38" y="0"/>
                    </a:cubicBezTo>
                    <a:cubicBezTo>
                      <a:pt x="44" y="33"/>
                      <a:pt x="44" y="33"/>
                      <a:pt x="44" y="33"/>
                    </a:cubicBezTo>
                    <a:cubicBezTo>
                      <a:pt x="44" y="36"/>
                      <a:pt x="45" y="38"/>
                      <a:pt x="45" y="40"/>
                    </a:cubicBezTo>
                    <a:cubicBezTo>
                      <a:pt x="45" y="42"/>
                      <a:pt x="44" y="44"/>
                      <a:pt x="42" y="46"/>
                    </a:cubicBezTo>
                    <a:cubicBezTo>
                      <a:pt x="42" y="46"/>
                      <a:pt x="39" y="49"/>
                      <a:pt x="35" y="52"/>
                    </a:cubicBezTo>
                    <a:cubicBezTo>
                      <a:pt x="34" y="53"/>
                      <a:pt x="29" y="57"/>
                      <a:pt x="25" y="57"/>
                    </a:cubicBezTo>
                    <a:cubicBezTo>
                      <a:pt x="23" y="56"/>
                      <a:pt x="20" y="55"/>
                      <a:pt x="20" y="55"/>
                    </a:cubicBezTo>
                    <a:cubicBezTo>
                      <a:pt x="17" y="54"/>
                      <a:pt x="16" y="53"/>
                      <a:pt x="14" y="50"/>
                    </a:cubicBezTo>
                    <a:cubicBezTo>
                      <a:pt x="12" y="46"/>
                      <a:pt x="3" y="14"/>
                      <a:pt x="3" y="14"/>
                    </a:cubicBezTo>
                    <a:cubicBezTo>
                      <a:pt x="0" y="4"/>
                      <a:pt x="0" y="4"/>
                      <a:pt x="0" y="4"/>
                    </a:cubicBezTo>
                    <a:lnTo>
                      <a:pt x="20" y="3"/>
                    </a:lnTo>
                    <a:close/>
                  </a:path>
                </a:pathLst>
              </a:custGeom>
              <a:solidFill>
                <a:srgbClr val="FFE1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9" name="Freeform 939"/>
              <p:cNvSpPr/>
              <p:nvPr/>
            </p:nvSpPr>
            <p:spPr bwMode="auto">
              <a:xfrm>
                <a:off x="5030" y="980"/>
                <a:ext cx="57" cy="46"/>
              </a:xfrm>
              <a:custGeom>
                <a:avLst/>
                <a:gdLst>
                  <a:gd name="T0" fmla="*/ 3 w 57"/>
                  <a:gd name="T1" fmla="*/ 15 h 46"/>
                  <a:gd name="T2" fmla="*/ 2 w 57"/>
                  <a:gd name="T3" fmla="*/ 27 h 46"/>
                  <a:gd name="T4" fmla="*/ 4 w 57"/>
                  <a:gd name="T5" fmla="*/ 31 h 46"/>
                  <a:gd name="T6" fmla="*/ 11 w 57"/>
                  <a:gd name="T7" fmla="*/ 28 h 46"/>
                  <a:gd name="T8" fmla="*/ 19 w 57"/>
                  <a:gd name="T9" fmla="*/ 33 h 46"/>
                  <a:gd name="T10" fmla="*/ 18 w 57"/>
                  <a:gd name="T11" fmla="*/ 27 h 46"/>
                  <a:gd name="T12" fmla="*/ 23 w 57"/>
                  <a:gd name="T13" fmla="*/ 32 h 46"/>
                  <a:gd name="T14" fmla="*/ 25 w 57"/>
                  <a:gd name="T15" fmla="*/ 29 h 46"/>
                  <a:gd name="T16" fmla="*/ 33 w 57"/>
                  <a:gd name="T17" fmla="*/ 39 h 46"/>
                  <a:gd name="T18" fmla="*/ 34 w 57"/>
                  <a:gd name="T19" fmla="*/ 42 h 46"/>
                  <a:gd name="T20" fmla="*/ 36 w 57"/>
                  <a:gd name="T21" fmla="*/ 45 h 46"/>
                  <a:gd name="T22" fmla="*/ 37 w 57"/>
                  <a:gd name="T23" fmla="*/ 42 h 46"/>
                  <a:gd name="T24" fmla="*/ 43 w 57"/>
                  <a:gd name="T25" fmla="*/ 37 h 46"/>
                  <a:gd name="T26" fmla="*/ 45 w 57"/>
                  <a:gd name="T27" fmla="*/ 46 h 46"/>
                  <a:gd name="T28" fmla="*/ 46 w 57"/>
                  <a:gd name="T29" fmla="*/ 46 h 46"/>
                  <a:gd name="T30" fmla="*/ 53 w 57"/>
                  <a:gd name="T31" fmla="*/ 42 h 46"/>
                  <a:gd name="T32" fmla="*/ 54 w 57"/>
                  <a:gd name="T33" fmla="*/ 35 h 46"/>
                  <a:gd name="T34" fmla="*/ 45 w 57"/>
                  <a:gd name="T35" fmla="*/ 8 h 46"/>
                  <a:gd name="T36" fmla="*/ 32 w 57"/>
                  <a:gd name="T37" fmla="*/ 1 h 46"/>
                  <a:gd name="T38" fmla="*/ 28 w 57"/>
                  <a:gd name="T39" fmla="*/ 3 h 46"/>
                  <a:gd name="T40" fmla="*/ 24 w 57"/>
                  <a:gd name="T41" fmla="*/ 0 h 46"/>
                  <a:gd name="T42" fmla="*/ 17 w 57"/>
                  <a:gd name="T43" fmla="*/ 5 h 46"/>
                  <a:gd name="T44" fmla="*/ 14 w 57"/>
                  <a:gd name="T45" fmla="*/ 4 h 46"/>
                  <a:gd name="T46" fmla="*/ 3 w 57"/>
                  <a:gd name="T47" fmla="*/ 1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 h="46">
                    <a:moveTo>
                      <a:pt x="3" y="15"/>
                    </a:moveTo>
                    <a:cubicBezTo>
                      <a:pt x="0" y="19"/>
                      <a:pt x="0" y="23"/>
                      <a:pt x="2" y="27"/>
                    </a:cubicBezTo>
                    <a:cubicBezTo>
                      <a:pt x="3" y="29"/>
                      <a:pt x="4" y="31"/>
                      <a:pt x="4" y="31"/>
                    </a:cubicBezTo>
                    <a:cubicBezTo>
                      <a:pt x="4" y="31"/>
                      <a:pt x="6" y="24"/>
                      <a:pt x="11" y="28"/>
                    </a:cubicBezTo>
                    <a:cubicBezTo>
                      <a:pt x="16" y="31"/>
                      <a:pt x="19" y="33"/>
                      <a:pt x="19" y="33"/>
                    </a:cubicBezTo>
                    <a:cubicBezTo>
                      <a:pt x="18" y="27"/>
                      <a:pt x="18" y="27"/>
                      <a:pt x="18" y="27"/>
                    </a:cubicBezTo>
                    <a:cubicBezTo>
                      <a:pt x="23" y="32"/>
                      <a:pt x="23" y="32"/>
                      <a:pt x="23" y="32"/>
                    </a:cubicBezTo>
                    <a:cubicBezTo>
                      <a:pt x="24" y="32"/>
                      <a:pt x="24" y="29"/>
                      <a:pt x="25" y="29"/>
                    </a:cubicBezTo>
                    <a:cubicBezTo>
                      <a:pt x="31" y="30"/>
                      <a:pt x="33" y="37"/>
                      <a:pt x="33" y="39"/>
                    </a:cubicBezTo>
                    <a:cubicBezTo>
                      <a:pt x="34" y="42"/>
                      <a:pt x="34" y="42"/>
                      <a:pt x="34" y="42"/>
                    </a:cubicBezTo>
                    <a:cubicBezTo>
                      <a:pt x="34" y="44"/>
                      <a:pt x="34" y="46"/>
                      <a:pt x="36" y="45"/>
                    </a:cubicBezTo>
                    <a:cubicBezTo>
                      <a:pt x="37" y="45"/>
                      <a:pt x="37" y="44"/>
                      <a:pt x="37" y="42"/>
                    </a:cubicBezTo>
                    <a:cubicBezTo>
                      <a:pt x="37" y="42"/>
                      <a:pt x="37" y="35"/>
                      <a:pt x="43" y="37"/>
                    </a:cubicBezTo>
                    <a:cubicBezTo>
                      <a:pt x="46" y="38"/>
                      <a:pt x="45" y="45"/>
                      <a:pt x="45" y="46"/>
                    </a:cubicBezTo>
                    <a:cubicBezTo>
                      <a:pt x="46" y="46"/>
                      <a:pt x="46" y="46"/>
                      <a:pt x="46" y="46"/>
                    </a:cubicBezTo>
                    <a:cubicBezTo>
                      <a:pt x="48" y="46"/>
                      <a:pt x="52" y="45"/>
                      <a:pt x="53" y="42"/>
                    </a:cubicBezTo>
                    <a:cubicBezTo>
                      <a:pt x="53" y="40"/>
                      <a:pt x="54" y="37"/>
                      <a:pt x="54" y="35"/>
                    </a:cubicBezTo>
                    <a:cubicBezTo>
                      <a:pt x="57" y="24"/>
                      <a:pt x="52" y="13"/>
                      <a:pt x="45" y="8"/>
                    </a:cubicBezTo>
                    <a:cubicBezTo>
                      <a:pt x="42" y="6"/>
                      <a:pt x="32" y="2"/>
                      <a:pt x="32" y="1"/>
                    </a:cubicBezTo>
                    <a:cubicBezTo>
                      <a:pt x="32" y="1"/>
                      <a:pt x="30" y="2"/>
                      <a:pt x="28" y="3"/>
                    </a:cubicBezTo>
                    <a:cubicBezTo>
                      <a:pt x="21" y="4"/>
                      <a:pt x="24" y="0"/>
                      <a:pt x="24" y="0"/>
                    </a:cubicBezTo>
                    <a:cubicBezTo>
                      <a:pt x="22" y="0"/>
                      <a:pt x="18" y="5"/>
                      <a:pt x="17" y="5"/>
                    </a:cubicBezTo>
                    <a:cubicBezTo>
                      <a:pt x="15" y="8"/>
                      <a:pt x="14" y="4"/>
                      <a:pt x="14" y="4"/>
                    </a:cubicBezTo>
                    <a:cubicBezTo>
                      <a:pt x="12" y="6"/>
                      <a:pt x="3" y="15"/>
                      <a:pt x="3" y="15"/>
                    </a:cubicBezTo>
                    <a:close/>
                  </a:path>
                </a:pathLst>
              </a:custGeom>
              <a:solidFill>
                <a:srgbClr val="633A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0" name="Freeform 940"/>
              <p:cNvSpPr/>
              <p:nvPr/>
            </p:nvSpPr>
            <p:spPr bwMode="auto">
              <a:xfrm>
                <a:off x="5067" y="1015"/>
                <a:ext cx="11" cy="18"/>
              </a:xfrm>
              <a:custGeom>
                <a:avLst/>
                <a:gdLst>
                  <a:gd name="T0" fmla="*/ 5 w 11"/>
                  <a:gd name="T1" fmla="*/ 1 h 18"/>
                  <a:gd name="T2" fmla="*/ 1 w 11"/>
                  <a:gd name="T3" fmla="*/ 8 h 18"/>
                  <a:gd name="T4" fmla="*/ 2 w 11"/>
                  <a:gd name="T5" fmla="*/ 16 h 18"/>
                  <a:gd name="T6" fmla="*/ 5 w 11"/>
                  <a:gd name="T7" fmla="*/ 18 h 18"/>
                  <a:gd name="T8" fmla="*/ 9 w 11"/>
                  <a:gd name="T9" fmla="*/ 12 h 18"/>
                  <a:gd name="T10" fmla="*/ 10 w 11"/>
                  <a:gd name="T11" fmla="*/ 8 h 18"/>
                  <a:gd name="T12" fmla="*/ 5 w 11"/>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1" h="18">
                    <a:moveTo>
                      <a:pt x="5" y="1"/>
                    </a:moveTo>
                    <a:cubicBezTo>
                      <a:pt x="0" y="1"/>
                      <a:pt x="1" y="8"/>
                      <a:pt x="1" y="8"/>
                    </a:cubicBezTo>
                    <a:cubicBezTo>
                      <a:pt x="2" y="16"/>
                      <a:pt x="2" y="16"/>
                      <a:pt x="2" y="16"/>
                    </a:cubicBezTo>
                    <a:cubicBezTo>
                      <a:pt x="2" y="16"/>
                      <a:pt x="3" y="18"/>
                      <a:pt x="5" y="18"/>
                    </a:cubicBezTo>
                    <a:cubicBezTo>
                      <a:pt x="8" y="18"/>
                      <a:pt x="8" y="15"/>
                      <a:pt x="9" y="12"/>
                    </a:cubicBezTo>
                    <a:cubicBezTo>
                      <a:pt x="10" y="8"/>
                      <a:pt x="10" y="8"/>
                      <a:pt x="10" y="8"/>
                    </a:cubicBezTo>
                    <a:cubicBezTo>
                      <a:pt x="11" y="4"/>
                      <a:pt x="9" y="0"/>
                      <a:pt x="5" y="1"/>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1" name="Freeform 941"/>
              <p:cNvSpPr/>
              <p:nvPr/>
            </p:nvSpPr>
            <p:spPr bwMode="auto">
              <a:xfrm>
                <a:off x="5093" y="1048"/>
                <a:ext cx="59" cy="113"/>
              </a:xfrm>
              <a:custGeom>
                <a:avLst/>
                <a:gdLst>
                  <a:gd name="T0" fmla="*/ 14 w 59"/>
                  <a:gd name="T1" fmla="*/ 22 h 114"/>
                  <a:gd name="T2" fmla="*/ 33 w 59"/>
                  <a:gd name="T3" fmla="*/ 57 h 114"/>
                  <a:gd name="T4" fmla="*/ 33 w 59"/>
                  <a:gd name="T5" fmla="*/ 61 h 114"/>
                  <a:gd name="T6" fmla="*/ 0 w 59"/>
                  <a:gd name="T7" fmla="*/ 109 h 114"/>
                  <a:gd name="T8" fmla="*/ 12 w 59"/>
                  <a:gd name="T9" fmla="*/ 114 h 114"/>
                  <a:gd name="T10" fmla="*/ 58 w 59"/>
                  <a:gd name="T11" fmla="*/ 59 h 114"/>
                  <a:gd name="T12" fmla="*/ 32 w 59"/>
                  <a:gd name="T13" fmla="*/ 5 h 114"/>
                  <a:gd name="T14" fmla="*/ 19 w 59"/>
                  <a:gd name="T15" fmla="*/ 2 h 114"/>
                  <a:gd name="T16" fmla="*/ 14 w 59"/>
                  <a:gd name="T17" fmla="*/ 2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14">
                    <a:moveTo>
                      <a:pt x="14" y="22"/>
                    </a:moveTo>
                    <a:cubicBezTo>
                      <a:pt x="33" y="57"/>
                      <a:pt x="33" y="57"/>
                      <a:pt x="33" y="57"/>
                    </a:cubicBezTo>
                    <a:cubicBezTo>
                      <a:pt x="33" y="57"/>
                      <a:pt x="35" y="59"/>
                      <a:pt x="33" y="61"/>
                    </a:cubicBezTo>
                    <a:cubicBezTo>
                      <a:pt x="26" y="74"/>
                      <a:pt x="0" y="109"/>
                      <a:pt x="0" y="109"/>
                    </a:cubicBezTo>
                    <a:cubicBezTo>
                      <a:pt x="0" y="109"/>
                      <a:pt x="9" y="114"/>
                      <a:pt x="12" y="114"/>
                    </a:cubicBezTo>
                    <a:cubicBezTo>
                      <a:pt x="14" y="114"/>
                      <a:pt x="56" y="77"/>
                      <a:pt x="58" y="59"/>
                    </a:cubicBezTo>
                    <a:cubicBezTo>
                      <a:pt x="59" y="48"/>
                      <a:pt x="40" y="14"/>
                      <a:pt x="32" y="5"/>
                    </a:cubicBezTo>
                    <a:cubicBezTo>
                      <a:pt x="27" y="0"/>
                      <a:pt x="24" y="2"/>
                      <a:pt x="19" y="2"/>
                    </a:cubicBezTo>
                    <a:cubicBezTo>
                      <a:pt x="13" y="3"/>
                      <a:pt x="14" y="15"/>
                      <a:pt x="14" y="22"/>
                    </a:cubicBezTo>
                    <a:close/>
                  </a:path>
                </a:pathLst>
              </a:custGeom>
              <a:solidFill>
                <a:srgbClr val="F4D8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2" name="Freeform 942"/>
              <p:cNvSpPr/>
              <p:nvPr/>
            </p:nvSpPr>
            <p:spPr bwMode="auto">
              <a:xfrm>
                <a:off x="5101" y="1042"/>
                <a:ext cx="45" cy="50"/>
              </a:xfrm>
              <a:custGeom>
                <a:avLst/>
                <a:gdLst>
                  <a:gd name="T0" fmla="*/ 17 w 45"/>
                  <a:gd name="T1" fmla="*/ 51 h 51"/>
                  <a:gd name="T2" fmla="*/ 35 w 45"/>
                  <a:gd name="T3" fmla="*/ 44 h 51"/>
                  <a:gd name="T4" fmla="*/ 44 w 45"/>
                  <a:gd name="T5" fmla="*/ 32 h 51"/>
                  <a:gd name="T6" fmla="*/ 21 w 45"/>
                  <a:gd name="T7" fmla="*/ 4 h 51"/>
                  <a:gd name="T8" fmla="*/ 5 w 45"/>
                  <a:gd name="T9" fmla="*/ 8 h 51"/>
                  <a:gd name="T10" fmla="*/ 5 w 45"/>
                  <a:gd name="T11" fmla="*/ 29 h 51"/>
                  <a:gd name="T12" fmla="*/ 17 w 4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45" h="51">
                    <a:moveTo>
                      <a:pt x="17" y="51"/>
                    </a:moveTo>
                    <a:cubicBezTo>
                      <a:pt x="17" y="51"/>
                      <a:pt x="29" y="49"/>
                      <a:pt x="35" y="44"/>
                    </a:cubicBezTo>
                    <a:cubicBezTo>
                      <a:pt x="45" y="36"/>
                      <a:pt x="44" y="32"/>
                      <a:pt x="44" y="32"/>
                    </a:cubicBezTo>
                    <a:cubicBezTo>
                      <a:pt x="44" y="32"/>
                      <a:pt x="28" y="7"/>
                      <a:pt x="21" y="4"/>
                    </a:cubicBezTo>
                    <a:cubicBezTo>
                      <a:pt x="12" y="0"/>
                      <a:pt x="8" y="4"/>
                      <a:pt x="5" y="8"/>
                    </a:cubicBezTo>
                    <a:cubicBezTo>
                      <a:pt x="3" y="11"/>
                      <a:pt x="0" y="20"/>
                      <a:pt x="5" y="29"/>
                    </a:cubicBezTo>
                    <a:cubicBezTo>
                      <a:pt x="12" y="42"/>
                      <a:pt x="17" y="51"/>
                      <a:pt x="17" y="51"/>
                    </a:cubicBezTo>
                    <a:close/>
                  </a:path>
                </a:pathLst>
              </a:custGeom>
              <a:solidFill>
                <a:srgbClr val="2AC3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3" name="Freeform 943"/>
              <p:cNvSpPr/>
              <p:nvPr/>
            </p:nvSpPr>
            <p:spPr bwMode="auto">
              <a:xfrm>
                <a:off x="5075" y="1149"/>
                <a:ext cx="37" cy="29"/>
              </a:xfrm>
              <a:custGeom>
                <a:avLst/>
                <a:gdLst>
                  <a:gd name="T0" fmla="*/ 24 w 37"/>
                  <a:gd name="T1" fmla="*/ 0 h 29"/>
                  <a:gd name="T2" fmla="*/ 7 w 37"/>
                  <a:gd name="T3" fmla="*/ 7 h 29"/>
                  <a:gd name="T4" fmla="*/ 1 w 37"/>
                  <a:gd name="T5" fmla="*/ 15 h 29"/>
                  <a:gd name="T6" fmla="*/ 5 w 37"/>
                  <a:gd name="T7" fmla="*/ 24 h 29"/>
                  <a:gd name="T8" fmla="*/ 16 w 37"/>
                  <a:gd name="T9" fmla="*/ 28 h 29"/>
                  <a:gd name="T10" fmla="*/ 20 w 37"/>
                  <a:gd name="T11" fmla="*/ 21 h 29"/>
                  <a:gd name="T12" fmla="*/ 30 w 37"/>
                  <a:gd name="T13" fmla="*/ 15 h 29"/>
                  <a:gd name="T14" fmla="*/ 24 w 37"/>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9">
                    <a:moveTo>
                      <a:pt x="24" y="0"/>
                    </a:moveTo>
                    <a:cubicBezTo>
                      <a:pt x="24" y="0"/>
                      <a:pt x="10" y="6"/>
                      <a:pt x="7" y="7"/>
                    </a:cubicBezTo>
                    <a:cubicBezTo>
                      <a:pt x="2" y="9"/>
                      <a:pt x="2" y="13"/>
                      <a:pt x="1" y="15"/>
                    </a:cubicBezTo>
                    <a:cubicBezTo>
                      <a:pt x="0" y="18"/>
                      <a:pt x="3" y="22"/>
                      <a:pt x="5" y="24"/>
                    </a:cubicBezTo>
                    <a:cubicBezTo>
                      <a:pt x="9" y="26"/>
                      <a:pt x="14" y="28"/>
                      <a:pt x="16" y="28"/>
                    </a:cubicBezTo>
                    <a:cubicBezTo>
                      <a:pt x="20" y="29"/>
                      <a:pt x="18" y="23"/>
                      <a:pt x="20" y="21"/>
                    </a:cubicBezTo>
                    <a:cubicBezTo>
                      <a:pt x="22" y="20"/>
                      <a:pt x="25" y="18"/>
                      <a:pt x="30" y="15"/>
                    </a:cubicBezTo>
                    <a:cubicBezTo>
                      <a:pt x="37" y="10"/>
                      <a:pt x="30" y="3"/>
                      <a:pt x="24" y="0"/>
                    </a:cubicBezTo>
                    <a:close/>
                  </a:path>
                </a:pathLst>
              </a:custGeom>
              <a:solidFill>
                <a:srgbClr val="F4D8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4" name="Freeform 944"/>
              <p:cNvSpPr/>
              <p:nvPr/>
            </p:nvSpPr>
            <p:spPr bwMode="auto">
              <a:xfrm>
                <a:off x="4382" y="3215"/>
                <a:ext cx="1164" cy="709"/>
              </a:xfrm>
              <a:custGeom>
                <a:avLst/>
                <a:gdLst>
                  <a:gd name="T0" fmla="*/ 31 w 1164"/>
                  <a:gd name="T1" fmla="*/ 335 h 710"/>
                  <a:gd name="T2" fmla="*/ 656 w 1164"/>
                  <a:gd name="T3" fmla="*/ 702 h 710"/>
                  <a:gd name="T4" fmla="*/ 701 w 1164"/>
                  <a:gd name="T5" fmla="*/ 702 h 710"/>
                  <a:gd name="T6" fmla="*/ 1133 w 1164"/>
                  <a:gd name="T7" fmla="*/ 453 h 710"/>
                  <a:gd name="T8" fmla="*/ 1133 w 1164"/>
                  <a:gd name="T9" fmla="*/ 375 h 710"/>
                  <a:gd name="T10" fmla="*/ 508 w 1164"/>
                  <a:gd name="T11" fmla="*/ 8 h 710"/>
                  <a:gd name="T12" fmla="*/ 463 w 1164"/>
                  <a:gd name="T13" fmla="*/ 8 h 710"/>
                  <a:gd name="T14" fmla="*/ 31 w 1164"/>
                  <a:gd name="T15" fmla="*/ 256 h 710"/>
                  <a:gd name="T16" fmla="*/ 31 w 1164"/>
                  <a:gd name="T17" fmla="*/ 335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4" h="710">
                    <a:moveTo>
                      <a:pt x="31" y="335"/>
                    </a:moveTo>
                    <a:cubicBezTo>
                      <a:pt x="656" y="702"/>
                      <a:pt x="656" y="702"/>
                      <a:pt x="656" y="702"/>
                    </a:cubicBezTo>
                    <a:cubicBezTo>
                      <a:pt x="670" y="710"/>
                      <a:pt x="687" y="710"/>
                      <a:pt x="701" y="702"/>
                    </a:cubicBezTo>
                    <a:cubicBezTo>
                      <a:pt x="1133" y="453"/>
                      <a:pt x="1133" y="453"/>
                      <a:pt x="1133" y="453"/>
                    </a:cubicBezTo>
                    <a:cubicBezTo>
                      <a:pt x="1163" y="436"/>
                      <a:pt x="1164" y="393"/>
                      <a:pt x="1133" y="375"/>
                    </a:cubicBezTo>
                    <a:cubicBezTo>
                      <a:pt x="508" y="8"/>
                      <a:pt x="508" y="8"/>
                      <a:pt x="508" y="8"/>
                    </a:cubicBezTo>
                    <a:cubicBezTo>
                      <a:pt x="494" y="0"/>
                      <a:pt x="477" y="0"/>
                      <a:pt x="463" y="8"/>
                    </a:cubicBezTo>
                    <a:cubicBezTo>
                      <a:pt x="31" y="256"/>
                      <a:pt x="31" y="256"/>
                      <a:pt x="31" y="256"/>
                    </a:cubicBezTo>
                    <a:cubicBezTo>
                      <a:pt x="1" y="274"/>
                      <a:pt x="0" y="317"/>
                      <a:pt x="31" y="335"/>
                    </a:cubicBezTo>
                  </a:path>
                </a:pathLst>
              </a:custGeom>
              <a:solidFill>
                <a:srgbClr val="21C1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5" name="Freeform 945"/>
              <p:cNvSpPr/>
              <p:nvPr/>
            </p:nvSpPr>
            <p:spPr bwMode="auto">
              <a:xfrm>
                <a:off x="5042" y="3866"/>
                <a:ext cx="44" cy="29"/>
              </a:xfrm>
              <a:custGeom>
                <a:avLst/>
                <a:gdLst>
                  <a:gd name="T0" fmla="*/ 44 w 44"/>
                  <a:gd name="T1" fmla="*/ 16 h 29"/>
                  <a:gd name="T2" fmla="*/ 0 w 44"/>
                  <a:gd name="T3" fmla="*/ 16 h 29"/>
                  <a:gd name="T4" fmla="*/ 9 w 44"/>
                  <a:gd name="T5" fmla="*/ 4 h 29"/>
                  <a:gd name="T6" fmla="*/ 24 w 44"/>
                  <a:gd name="T7" fmla="*/ 0 h 29"/>
                  <a:gd name="T8" fmla="*/ 44 w 44"/>
                  <a:gd name="T9" fmla="*/ 16 h 29"/>
                </a:gdLst>
                <a:ahLst/>
                <a:cxnLst>
                  <a:cxn ang="0">
                    <a:pos x="T0" y="T1"/>
                  </a:cxn>
                  <a:cxn ang="0">
                    <a:pos x="T2" y="T3"/>
                  </a:cxn>
                  <a:cxn ang="0">
                    <a:pos x="T4" y="T5"/>
                  </a:cxn>
                  <a:cxn ang="0">
                    <a:pos x="T6" y="T7"/>
                  </a:cxn>
                  <a:cxn ang="0">
                    <a:pos x="T8" y="T9"/>
                  </a:cxn>
                </a:cxnLst>
                <a:rect l="0" t="0" r="r" b="b"/>
                <a:pathLst>
                  <a:path w="44" h="29">
                    <a:moveTo>
                      <a:pt x="44" y="16"/>
                    </a:moveTo>
                    <a:cubicBezTo>
                      <a:pt x="44" y="16"/>
                      <a:pt x="25" y="29"/>
                      <a:pt x="0" y="16"/>
                    </a:cubicBezTo>
                    <a:cubicBezTo>
                      <a:pt x="9" y="4"/>
                      <a:pt x="9" y="4"/>
                      <a:pt x="9" y="4"/>
                    </a:cubicBezTo>
                    <a:cubicBezTo>
                      <a:pt x="24" y="0"/>
                      <a:pt x="24" y="0"/>
                      <a:pt x="24" y="0"/>
                    </a:cubicBezTo>
                    <a:lnTo>
                      <a:pt x="44" y="16"/>
                    </a:lnTo>
                    <a:close/>
                  </a:path>
                </a:pathLst>
              </a:custGeom>
              <a:solidFill>
                <a:srgbClr val="CCE0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6" name="Freeform 946"/>
              <p:cNvSpPr/>
              <p:nvPr/>
            </p:nvSpPr>
            <p:spPr bwMode="auto">
              <a:xfrm>
                <a:off x="4451" y="3481"/>
                <a:ext cx="613" cy="407"/>
              </a:xfrm>
              <a:custGeom>
                <a:avLst/>
                <a:gdLst>
                  <a:gd name="T0" fmla="*/ 613 w 613"/>
                  <a:gd name="T1" fmla="*/ 367 h 407"/>
                  <a:gd name="T2" fmla="*/ 613 w 613"/>
                  <a:gd name="T3" fmla="*/ 390 h 407"/>
                  <a:gd name="T4" fmla="*/ 592 w 613"/>
                  <a:gd name="T5" fmla="*/ 402 h 407"/>
                  <a:gd name="T6" fmla="*/ 11 w 613"/>
                  <a:gd name="T7" fmla="*/ 67 h 407"/>
                  <a:gd name="T8" fmla="*/ 0 w 613"/>
                  <a:gd name="T9" fmla="*/ 46 h 407"/>
                  <a:gd name="T10" fmla="*/ 0 w 613"/>
                  <a:gd name="T11" fmla="*/ 0 h 407"/>
                  <a:gd name="T12" fmla="*/ 613 w 613"/>
                  <a:gd name="T13" fmla="*/ 367 h 407"/>
                </a:gdLst>
                <a:ahLst/>
                <a:cxnLst>
                  <a:cxn ang="0">
                    <a:pos x="T0" y="T1"/>
                  </a:cxn>
                  <a:cxn ang="0">
                    <a:pos x="T2" y="T3"/>
                  </a:cxn>
                  <a:cxn ang="0">
                    <a:pos x="T4" y="T5"/>
                  </a:cxn>
                  <a:cxn ang="0">
                    <a:pos x="T6" y="T7"/>
                  </a:cxn>
                  <a:cxn ang="0">
                    <a:pos x="T8" y="T9"/>
                  </a:cxn>
                  <a:cxn ang="0">
                    <a:pos x="T10" y="T11"/>
                  </a:cxn>
                  <a:cxn ang="0">
                    <a:pos x="T12" y="T13"/>
                  </a:cxn>
                </a:cxnLst>
                <a:rect l="0" t="0" r="r" b="b"/>
                <a:pathLst>
                  <a:path w="613" h="407">
                    <a:moveTo>
                      <a:pt x="613" y="367"/>
                    </a:moveTo>
                    <a:cubicBezTo>
                      <a:pt x="613" y="390"/>
                      <a:pt x="613" y="390"/>
                      <a:pt x="613" y="390"/>
                    </a:cubicBezTo>
                    <a:cubicBezTo>
                      <a:pt x="613" y="401"/>
                      <a:pt x="602" y="407"/>
                      <a:pt x="592" y="402"/>
                    </a:cubicBezTo>
                    <a:cubicBezTo>
                      <a:pt x="11" y="67"/>
                      <a:pt x="11" y="67"/>
                      <a:pt x="11" y="67"/>
                    </a:cubicBezTo>
                    <a:cubicBezTo>
                      <a:pt x="4" y="62"/>
                      <a:pt x="0" y="55"/>
                      <a:pt x="0" y="46"/>
                    </a:cubicBezTo>
                    <a:cubicBezTo>
                      <a:pt x="0" y="0"/>
                      <a:pt x="0" y="0"/>
                      <a:pt x="0" y="0"/>
                    </a:cubicBezTo>
                    <a:lnTo>
                      <a:pt x="613" y="367"/>
                    </a:lnTo>
                    <a:close/>
                  </a:path>
                </a:pathLst>
              </a:custGeom>
              <a:solidFill>
                <a:srgbClr val="CCE0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7" name="Freeform 947"/>
              <p:cNvSpPr/>
              <p:nvPr/>
            </p:nvSpPr>
            <p:spPr bwMode="auto">
              <a:xfrm>
                <a:off x="5064" y="3590"/>
                <a:ext cx="423" cy="298"/>
              </a:xfrm>
              <a:custGeom>
                <a:avLst/>
                <a:gdLst>
                  <a:gd name="T0" fmla="*/ 0 w 423"/>
                  <a:gd name="T1" fmla="*/ 258 h 298"/>
                  <a:gd name="T2" fmla="*/ 423 w 423"/>
                  <a:gd name="T3" fmla="*/ 0 h 298"/>
                  <a:gd name="T4" fmla="*/ 423 w 423"/>
                  <a:gd name="T5" fmla="*/ 46 h 298"/>
                  <a:gd name="T6" fmla="*/ 411 w 423"/>
                  <a:gd name="T7" fmla="*/ 66 h 298"/>
                  <a:gd name="T8" fmla="*/ 22 w 423"/>
                  <a:gd name="T9" fmla="*/ 292 h 298"/>
                  <a:gd name="T10" fmla="*/ 0 w 423"/>
                  <a:gd name="T11" fmla="*/ 280 h 298"/>
                  <a:gd name="T12" fmla="*/ 0 w 423"/>
                  <a:gd name="T13" fmla="*/ 258 h 298"/>
                </a:gdLst>
                <a:ahLst/>
                <a:cxnLst>
                  <a:cxn ang="0">
                    <a:pos x="T0" y="T1"/>
                  </a:cxn>
                  <a:cxn ang="0">
                    <a:pos x="T2" y="T3"/>
                  </a:cxn>
                  <a:cxn ang="0">
                    <a:pos x="T4" y="T5"/>
                  </a:cxn>
                  <a:cxn ang="0">
                    <a:pos x="T6" y="T7"/>
                  </a:cxn>
                  <a:cxn ang="0">
                    <a:pos x="T8" y="T9"/>
                  </a:cxn>
                  <a:cxn ang="0">
                    <a:pos x="T10" y="T11"/>
                  </a:cxn>
                  <a:cxn ang="0">
                    <a:pos x="T12" y="T13"/>
                  </a:cxn>
                </a:cxnLst>
                <a:rect l="0" t="0" r="r" b="b"/>
                <a:pathLst>
                  <a:path w="423" h="298">
                    <a:moveTo>
                      <a:pt x="0" y="258"/>
                    </a:moveTo>
                    <a:cubicBezTo>
                      <a:pt x="423" y="0"/>
                      <a:pt x="423" y="0"/>
                      <a:pt x="423" y="0"/>
                    </a:cubicBezTo>
                    <a:cubicBezTo>
                      <a:pt x="423" y="46"/>
                      <a:pt x="423" y="46"/>
                      <a:pt x="423" y="46"/>
                    </a:cubicBezTo>
                    <a:cubicBezTo>
                      <a:pt x="423" y="54"/>
                      <a:pt x="419" y="62"/>
                      <a:pt x="411" y="66"/>
                    </a:cubicBezTo>
                    <a:cubicBezTo>
                      <a:pt x="22" y="292"/>
                      <a:pt x="22" y="292"/>
                      <a:pt x="22" y="292"/>
                    </a:cubicBezTo>
                    <a:cubicBezTo>
                      <a:pt x="13" y="298"/>
                      <a:pt x="0" y="291"/>
                      <a:pt x="0" y="280"/>
                    </a:cubicBezTo>
                    <a:lnTo>
                      <a:pt x="0" y="258"/>
                    </a:lnTo>
                    <a:close/>
                  </a:path>
                </a:pathLst>
              </a:custGeom>
              <a:solidFill>
                <a:srgbClr val="98A9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8" name="Freeform 948"/>
              <p:cNvSpPr/>
              <p:nvPr/>
            </p:nvSpPr>
            <p:spPr bwMode="auto">
              <a:xfrm>
                <a:off x="4446" y="3224"/>
                <a:ext cx="1046" cy="627"/>
              </a:xfrm>
              <a:custGeom>
                <a:avLst/>
                <a:gdLst>
                  <a:gd name="T0" fmla="*/ 19 w 1046"/>
                  <a:gd name="T1" fmla="*/ 234 h 627"/>
                  <a:gd name="T2" fmla="*/ 413 w 1046"/>
                  <a:gd name="T3" fmla="*/ 5 h 627"/>
                  <a:gd name="T4" fmla="*/ 442 w 1046"/>
                  <a:gd name="T5" fmla="*/ 5 h 627"/>
                  <a:gd name="T6" fmla="*/ 1027 w 1046"/>
                  <a:gd name="T7" fmla="*/ 342 h 627"/>
                  <a:gd name="T8" fmla="*/ 1027 w 1046"/>
                  <a:gd name="T9" fmla="*/ 393 h 627"/>
                  <a:gd name="T10" fmla="*/ 633 w 1046"/>
                  <a:gd name="T11" fmla="*/ 621 h 627"/>
                  <a:gd name="T12" fmla="*/ 604 w 1046"/>
                  <a:gd name="T13" fmla="*/ 622 h 627"/>
                  <a:gd name="T14" fmla="*/ 19 w 1046"/>
                  <a:gd name="T15" fmla="*/ 284 h 627"/>
                  <a:gd name="T16" fmla="*/ 19 w 1046"/>
                  <a:gd name="T17" fmla="*/ 234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6" h="627">
                    <a:moveTo>
                      <a:pt x="19" y="234"/>
                    </a:moveTo>
                    <a:cubicBezTo>
                      <a:pt x="413" y="5"/>
                      <a:pt x="413" y="5"/>
                      <a:pt x="413" y="5"/>
                    </a:cubicBezTo>
                    <a:cubicBezTo>
                      <a:pt x="422" y="0"/>
                      <a:pt x="433" y="0"/>
                      <a:pt x="442" y="5"/>
                    </a:cubicBezTo>
                    <a:cubicBezTo>
                      <a:pt x="1027" y="342"/>
                      <a:pt x="1027" y="342"/>
                      <a:pt x="1027" y="342"/>
                    </a:cubicBezTo>
                    <a:cubicBezTo>
                      <a:pt x="1046" y="354"/>
                      <a:pt x="1046" y="381"/>
                      <a:pt x="1027" y="393"/>
                    </a:cubicBezTo>
                    <a:cubicBezTo>
                      <a:pt x="633" y="621"/>
                      <a:pt x="633" y="621"/>
                      <a:pt x="633" y="621"/>
                    </a:cubicBezTo>
                    <a:cubicBezTo>
                      <a:pt x="624" y="627"/>
                      <a:pt x="613" y="627"/>
                      <a:pt x="604" y="622"/>
                    </a:cubicBezTo>
                    <a:cubicBezTo>
                      <a:pt x="19" y="284"/>
                      <a:pt x="19" y="284"/>
                      <a:pt x="19" y="284"/>
                    </a:cubicBezTo>
                    <a:cubicBezTo>
                      <a:pt x="0" y="273"/>
                      <a:pt x="0" y="245"/>
                      <a:pt x="19" y="234"/>
                    </a:cubicBezTo>
                  </a:path>
                </a:pathLst>
              </a:custGeom>
              <a:solidFill>
                <a:srgbClr val="2B3D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9" name="Freeform 949"/>
              <p:cNvSpPr/>
              <p:nvPr/>
            </p:nvSpPr>
            <p:spPr bwMode="auto">
              <a:xfrm>
                <a:off x="4500" y="3265"/>
                <a:ext cx="877" cy="507"/>
              </a:xfrm>
              <a:custGeom>
                <a:avLst/>
                <a:gdLst>
                  <a:gd name="T0" fmla="*/ 0 w 877"/>
                  <a:gd name="T1" fmla="*/ 232 h 507"/>
                  <a:gd name="T2" fmla="*/ 400 w 877"/>
                  <a:gd name="T3" fmla="*/ 0 h 507"/>
                  <a:gd name="T4" fmla="*/ 877 w 877"/>
                  <a:gd name="T5" fmla="*/ 276 h 507"/>
                  <a:gd name="T6" fmla="*/ 477 w 877"/>
                  <a:gd name="T7" fmla="*/ 507 h 507"/>
                  <a:gd name="T8" fmla="*/ 0 w 877"/>
                  <a:gd name="T9" fmla="*/ 232 h 507"/>
                </a:gdLst>
                <a:ahLst/>
                <a:cxnLst>
                  <a:cxn ang="0">
                    <a:pos x="T0" y="T1"/>
                  </a:cxn>
                  <a:cxn ang="0">
                    <a:pos x="T2" y="T3"/>
                  </a:cxn>
                  <a:cxn ang="0">
                    <a:pos x="T4" y="T5"/>
                  </a:cxn>
                  <a:cxn ang="0">
                    <a:pos x="T6" y="T7"/>
                  </a:cxn>
                  <a:cxn ang="0">
                    <a:pos x="T8" y="T9"/>
                  </a:cxn>
                </a:cxnLst>
                <a:rect l="0" t="0" r="r" b="b"/>
                <a:pathLst>
                  <a:path w="877" h="507">
                    <a:moveTo>
                      <a:pt x="0" y="232"/>
                    </a:moveTo>
                    <a:lnTo>
                      <a:pt x="400" y="0"/>
                    </a:lnTo>
                    <a:lnTo>
                      <a:pt x="877" y="276"/>
                    </a:lnTo>
                    <a:lnTo>
                      <a:pt x="477" y="507"/>
                    </a:lnTo>
                    <a:lnTo>
                      <a:pt x="0" y="232"/>
                    </a:lnTo>
                    <a:close/>
                  </a:path>
                </a:pathLst>
              </a:custGeom>
              <a:solidFill>
                <a:srgbClr val="37E2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0" name="Freeform 950"/>
              <p:cNvSpPr/>
              <p:nvPr/>
            </p:nvSpPr>
            <p:spPr bwMode="auto">
              <a:xfrm>
                <a:off x="4500" y="3265"/>
                <a:ext cx="877" cy="507"/>
              </a:xfrm>
              <a:custGeom>
                <a:avLst/>
                <a:gdLst>
                  <a:gd name="T0" fmla="*/ 0 w 877"/>
                  <a:gd name="T1" fmla="*/ 232 h 507"/>
                  <a:gd name="T2" fmla="*/ 400 w 877"/>
                  <a:gd name="T3" fmla="*/ 0 h 507"/>
                  <a:gd name="T4" fmla="*/ 877 w 877"/>
                  <a:gd name="T5" fmla="*/ 276 h 507"/>
                  <a:gd name="T6" fmla="*/ 477 w 877"/>
                  <a:gd name="T7" fmla="*/ 507 h 507"/>
                  <a:gd name="T8" fmla="*/ 0 w 877"/>
                  <a:gd name="T9" fmla="*/ 232 h 507"/>
                </a:gdLst>
                <a:ahLst/>
                <a:cxnLst>
                  <a:cxn ang="0">
                    <a:pos x="T0" y="T1"/>
                  </a:cxn>
                  <a:cxn ang="0">
                    <a:pos x="T2" y="T3"/>
                  </a:cxn>
                  <a:cxn ang="0">
                    <a:pos x="T4" y="T5"/>
                  </a:cxn>
                  <a:cxn ang="0">
                    <a:pos x="T6" y="T7"/>
                  </a:cxn>
                  <a:cxn ang="0">
                    <a:pos x="T8" y="T9"/>
                  </a:cxn>
                </a:cxnLst>
                <a:rect l="0" t="0" r="r" b="b"/>
                <a:pathLst>
                  <a:path w="877" h="507">
                    <a:moveTo>
                      <a:pt x="0" y="232"/>
                    </a:moveTo>
                    <a:lnTo>
                      <a:pt x="400" y="0"/>
                    </a:lnTo>
                    <a:lnTo>
                      <a:pt x="877" y="276"/>
                    </a:lnTo>
                    <a:lnTo>
                      <a:pt x="477" y="507"/>
                    </a:lnTo>
                    <a:lnTo>
                      <a:pt x="0" y="2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1" name="Freeform 951"/>
              <p:cNvSpPr/>
              <p:nvPr/>
            </p:nvSpPr>
            <p:spPr bwMode="auto">
              <a:xfrm>
                <a:off x="5042" y="3870"/>
                <a:ext cx="22" cy="19"/>
              </a:xfrm>
              <a:custGeom>
                <a:avLst/>
                <a:gdLst>
                  <a:gd name="T0" fmla="*/ 22 w 22"/>
                  <a:gd name="T1" fmla="*/ 0 h 19"/>
                  <a:gd name="T2" fmla="*/ 22 w 22"/>
                  <a:gd name="T3" fmla="*/ 18 h 19"/>
                  <a:gd name="T4" fmla="*/ 0 w 22"/>
                  <a:gd name="T5" fmla="*/ 12 h 19"/>
                  <a:gd name="T6" fmla="*/ 22 w 22"/>
                  <a:gd name="T7" fmla="*/ 0 h 19"/>
                </a:gdLst>
                <a:ahLst/>
                <a:cxnLst>
                  <a:cxn ang="0">
                    <a:pos x="T0" y="T1"/>
                  </a:cxn>
                  <a:cxn ang="0">
                    <a:pos x="T2" y="T3"/>
                  </a:cxn>
                  <a:cxn ang="0">
                    <a:pos x="T4" y="T5"/>
                  </a:cxn>
                  <a:cxn ang="0">
                    <a:pos x="T6" y="T7"/>
                  </a:cxn>
                </a:cxnLst>
                <a:rect l="0" t="0" r="r" b="b"/>
                <a:pathLst>
                  <a:path w="22" h="19">
                    <a:moveTo>
                      <a:pt x="22" y="0"/>
                    </a:moveTo>
                    <a:cubicBezTo>
                      <a:pt x="22" y="18"/>
                      <a:pt x="22" y="18"/>
                      <a:pt x="22" y="18"/>
                    </a:cubicBezTo>
                    <a:cubicBezTo>
                      <a:pt x="22" y="18"/>
                      <a:pt x="12" y="19"/>
                      <a:pt x="0" y="12"/>
                    </a:cubicBezTo>
                    <a:lnTo>
                      <a:pt x="22" y="0"/>
                    </a:lnTo>
                    <a:close/>
                  </a:path>
                </a:pathLst>
              </a:custGeom>
              <a:solidFill>
                <a:srgbClr val="CCE0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2" name="Freeform 952"/>
              <p:cNvSpPr/>
              <p:nvPr/>
            </p:nvSpPr>
            <p:spPr bwMode="auto">
              <a:xfrm>
                <a:off x="5064" y="3870"/>
                <a:ext cx="22" cy="18"/>
              </a:xfrm>
              <a:custGeom>
                <a:avLst/>
                <a:gdLst>
                  <a:gd name="T0" fmla="*/ 22 w 22"/>
                  <a:gd name="T1" fmla="*/ 12 h 18"/>
                  <a:gd name="T2" fmla="*/ 11 w 22"/>
                  <a:gd name="T3" fmla="*/ 17 h 18"/>
                  <a:gd name="T4" fmla="*/ 0 w 22"/>
                  <a:gd name="T5" fmla="*/ 18 h 18"/>
                  <a:gd name="T6" fmla="*/ 0 w 22"/>
                  <a:gd name="T7" fmla="*/ 0 h 18"/>
                  <a:gd name="T8" fmla="*/ 22 w 22"/>
                  <a:gd name="T9" fmla="*/ 12 h 18"/>
                </a:gdLst>
                <a:ahLst/>
                <a:cxnLst>
                  <a:cxn ang="0">
                    <a:pos x="T0" y="T1"/>
                  </a:cxn>
                  <a:cxn ang="0">
                    <a:pos x="T2" y="T3"/>
                  </a:cxn>
                  <a:cxn ang="0">
                    <a:pos x="T4" y="T5"/>
                  </a:cxn>
                  <a:cxn ang="0">
                    <a:pos x="T6" y="T7"/>
                  </a:cxn>
                  <a:cxn ang="0">
                    <a:pos x="T8" y="T9"/>
                  </a:cxn>
                </a:cxnLst>
                <a:rect l="0" t="0" r="r" b="b"/>
                <a:pathLst>
                  <a:path w="22" h="18">
                    <a:moveTo>
                      <a:pt x="22" y="12"/>
                    </a:moveTo>
                    <a:cubicBezTo>
                      <a:pt x="22" y="12"/>
                      <a:pt x="18" y="15"/>
                      <a:pt x="11" y="17"/>
                    </a:cubicBezTo>
                    <a:cubicBezTo>
                      <a:pt x="6" y="18"/>
                      <a:pt x="0" y="18"/>
                      <a:pt x="0" y="18"/>
                    </a:cubicBezTo>
                    <a:cubicBezTo>
                      <a:pt x="0" y="0"/>
                      <a:pt x="0" y="0"/>
                      <a:pt x="0" y="0"/>
                    </a:cubicBezTo>
                    <a:lnTo>
                      <a:pt x="22" y="12"/>
                    </a:lnTo>
                    <a:close/>
                  </a:path>
                </a:pathLst>
              </a:custGeom>
              <a:solidFill>
                <a:srgbClr val="98A9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3" name="Oval 953"/>
              <p:cNvSpPr>
                <a:spLocks noChangeArrowheads="1"/>
              </p:cNvSpPr>
              <p:nvPr/>
            </p:nvSpPr>
            <p:spPr bwMode="auto">
              <a:xfrm>
                <a:off x="4676" y="3353"/>
                <a:ext cx="23" cy="15"/>
              </a:xfrm>
              <a:prstGeom prst="ellipse">
                <a:avLst/>
              </a:prstGeom>
              <a:solidFill>
                <a:srgbClr val="1B2B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4" name="Oval 954"/>
              <p:cNvSpPr>
                <a:spLocks noChangeArrowheads="1"/>
              </p:cNvSpPr>
              <p:nvPr/>
            </p:nvSpPr>
            <p:spPr bwMode="auto">
              <a:xfrm>
                <a:off x="5200" y="3646"/>
                <a:ext cx="98" cy="64"/>
              </a:xfrm>
              <a:prstGeom prst="ellipse">
                <a:avLst/>
              </a:prstGeom>
              <a:solidFill>
                <a:srgbClr val="1B2B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5" name="Oval 955"/>
              <p:cNvSpPr>
                <a:spLocks noChangeArrowheads="1"/>
              </p:cNvSpPr>
              <p:nvPr/>
            </p:nvSpPr>
            <p:spPr bwMode="auto">
              <a:xfrm>
                <a:off x="5209" y="3652"/>
                <a:ext cx="80" cy="52"/>
              </a:xfrm>
              <a:prstGeom prst="ellipse">
                <a:avLst/>
              </a:prstGeom>
              <a:solidFill>
                <a:srgbClr val="2B3D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6" name="Freeform 956"/>
              <p:cNvSpPr/>
              <p:nvPr/>
            </p:nvSpPr>
            <p:spPr bwMode="auto">
              <a:xfrm>
                <a:off x="4823" y="3323"/>
                <a:ext cx="438" cy="261"/>
              </a:xfrm>
              <a:custGeom>
                <a:avLst/>
                <a:gdLst>
                  <a:gd name="T0" fmla="*/ 438 w 438"/>
                  <a:gd name="T1" fmla="*/ 253 h 261"/>
                  <a:gd name="T2" fmla="*/ 438 w 438"/>
                  <a:gd name="T3" fmla="*/ 261 h 261"/>
                  <a:gd name="T4" fmla="*/ 0 w 438"/>
                  <a:gd name="T5" fmla="*/ 7 h 261"/>
                  <a:gd name="T6" fmla="*/ 0 w 438"/>
                  <a:gd name="T7" fmla="*/ 0 h 261"/>
                  <a:gd name="T8" fmla="*/ 438 w 438"/>
                  <a:gd name="T9" fmla="*/ 253 h 261"/>
                </a:gdLst>
                <a:ahLst/>
                <a:cxnLst>
                  <a:cxn ang="0">
                    <a:pos x="T0" y="T1"/>
                  </a:cxn>
                  <a:cxn ang="0">
                    <a:pos x="T2" y="T3"/>
                  </a:cxn>
                  <a:cxn ang="0">
                    <a:pos x="T4" y="T5"/>
                  </a:cxn>
                  <a:cxn ang="0">
                    <a:pos x="T6" y="T7"/>
                  </a:cxn>
                  <a:cxn ang="0">
                    <a:pos x="T8" y="T9"/>
                  </a:cxn>
                </a:cxnLst>
                <a:rect l="0" t="0" r="r" b="b"/>
                <a:pathLst>
                  <a:path w="438" h="261">
                    <a:moveTo>
                      <a:pt x="438" y="253"/>
                    </a:moveTo>
                    <a:lnTo>
                      <a:pt x="438" y="261"/>
                    </a:lnTo>
                    <a:lnTo>
                      <a:pt x="0" y="7"/>
                    </a:lnTo>
                    <a:lnTo>
                      <a:pt x="0" y="0"/>
                    </a:lnTo>
                    <a:lnTo>
                      <a:pt x="438" y="253"/>
                    </a:lnTo>
                    <a:close/>
                  </a:path>
                </a:pathLst>
              </a:custGeom>
              <a:solidFill>
                <a:srgbClr val="9CD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7" name="Freeform 957"/>
              <p:cNvSpPr/>
              <p:nvPr/>
            </p:nvSpPr>
            <p:spPr bwMode="auto">
              <a:xfrm>
                <a:off x="5261" y="3532"/>
                <a:ext cx="76" cy="52"/>
              </a:xfrm>
              <a:custGeom>
                <a:avLst/>
                <a:gdLst>
                  <a:gd name="T0" fmla="*/ 0 w 76"/>
                  <a:gd name="T1" fmla="*/ 44 h 52"/>
                  <a:gd name="T2" fmla="*/ 76 w 76"/>
                  <a:gd name="T3" fmla="*/ 0 h 52"/>
                  <a:gd name="T4" fmla="*/ 76 w 76"/>
                  <a:gd name="T5" fmla="*/ 8 h 52"/>
                  <a:gd name="T6" fmla="*/ 0 w 76"/>
                  <a:gd name="T7" fmla="*/ 52 h 52"/>
                  <a:gd name="T8" fmla="*/ 0 w 76"/>
                  <a:gd name="T9" fmla="*/ 44 h 52"/>
                </a:gdLst>
                <a:ahLst/>
                <a:cxnLst>
                  <a:cxn ang="0">
                    <a:pos x="T0" y="T1"/>
                  </a:cxn>
                  <a:cxn ang="0">
                    <a:pos x="T2" y="T3"/>
                  </a:cxn>
                  <a:cxn ang="0">
                    <a:pos x="T4" y="T5"/>
                  </a:cxn>
                  <a:cxn ang="0">
                    <a:pos x="T6" y="T7"/>
                  </a:cxn>
                  <a:cxn ang="0">
                    <a:pos x="T8" y="T9"/>
                  </a:cxn>
                </a:cxnLst>
                <a:rect l="0" t="0" r="r" b="b"/>
                <a:pathLst>
                  <a:path w="76" h="52">
                    <a:moveTo>
                      <a:pt x="0" y="44"/>
                    </a:moveTo>
                    <a:lnTo>
                      <a:pt x="76" y="0"/>
                    </a:lnTo>
                    <a:lnTo>
                      <a:pt x="76" y="8"/>
                    </a:lnTo>
                    <a:lnTo>
                      <a:pt x="0" y="52"/>
                    </a:lnTo>
                    <a:lnTo>
                      <a:pt x="0" y="44"/>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8" name="Freeform 958"/>
              <p:cNvSpPr/>
              <p:nvPr/>
            </p:nvSpPr>
            <p:spPr bwMode="auto">
              <a:xfrm>
                <a:off x="4823" y="3279"/>
                <a:ext cx="514" cy="297"/>
              </a:xfrm>
              <a:custGeom>
                <a:avLst/>
                <a:gdLst>
                  <a:gd name="T0" fmla="*/ 0 w 514"/>
                  <a:gd name="T1" fmla="*/ 44 h 297"/>
                  <a:gd name="T2" fmla="*/ 76 w 514"/>
                  <a:gd name="T3" fmla="*/ 0 h 297"/>
                  <a:gd name="T4" fmla="*/ 514 w 514"/>
                  <a:gd name="T5" fmla="*/ 253 h 297"/>
                  <a:gd name="T6" fmla="*/ 438 w 514"/>
                  <a:gd name="T7" fmla="*/ 297 h 297"/>
                  <a:gd name="T8" fmla="*/ 0 w 514"/>
                  <a:gd name="T9" fmla="*/ 44 h 297"/>
                </a:gdLst>
                <a:ahLst/>
                <a:cxnLst>
                  <a:cxn ang="0">
                    <a:pos x="T0" y="T1"/>
                  </a:cxn>
                  <a:cxn ang="0">
                    <a:pos x="T2" y="T3"/>
                  </a:cxn>
                  <a:cxn ang="0">
                    <a:pos x="T4" y="T5"/>
                  </a:cxn>
                  <a:cxn ang="0">
                    <a:pos x="T6" y="T7"/>
                  </a:cxn>
                  <a:cxn ang="0">
                    <a:pos x="T8" y="T9"/>
                  </a:cxn>
                </a:cxnLst>
                <a:rect l="0" t="0" r="r" b="b"/>
                <a:pathLst>
                  <a:path w="514" h="297">
                    <a:moveTo>
                      <a:pt x="0" y="44"/>
                    </a:moveTo>
                    <a:lnTo>
                      <a:pt x="76" y="0"/>
                    </a:lnTo>
                    <a:lnTo>
                      <a:pt x="514" y="253"/>
                    </a:lnTo>
                    <a:lnTo>
                      <a:pt x="438" y="297"/>
                    </a:lnTo>
                    <a:lnTo>
                      <a:pt x="0" y="44"/>
                    </a:lnTo>
                    <a:close/>
                  </a:path>
                </a:pathLst>
              </a:custGeom>
              <a:solidFill>
                <a:srgbClr val="FCF8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9" name="Freeform 959"/>
              <p:cNvSpPr/>
              <p:nvPr/>
            </p:nvSpPr>
            <p:spPr bwMode="auto">
              <a:xfrm>
                <a:off x="4923" y="3211"/>
                <a:ext cx="48" cy="161"/>
              </a:xfrm>
              <a:custGeom>
                <a:avLst/>
                <a:gdLst>
                  <a:gd name="T0" fmla="*/ 48 w 48"/>
                  <a:gd name="T1" fmla="*/ 26 h 161"/>
                  <a:gd name="T2" fmla="*/ 48 w 48"/>
                  <a:gd name="T3" fmla="*/ 161 h 161"/>
                  <a:gd name="T4" fmla="*/ 0 w 48"/>
                  <a:gd name="T5" fmla="*/ 134 h 161"/>
                  <a:gd name="T6" fmla="*/ 0 w 48"/>
                  <a:gd name="T7" fmla="*/ 0 h 161"/>
                  <a:gd name="T8" fmla="*/ 48 w 48"/>
                  <a:gd name="T9" fmla="*/ 26 h 161"/>
                </a:gdLst>
                <a:ahLst/>
                <a:cxnLst>
                  <a:cxn ang="0">
                    <a:pos x="T0" y="T1"/>
                  </a:cxn>
                  <a:cxn ang="0">
                    <a:pos x="T2" y="T3"/>
                  </a:cxn>
                  <a:cxn ang="0">
                    <a:pos x="T4" y="T5"/>
                  </a:cxn>
                  <a:cxn ang="0">
                    <a:pos x="T6" y="T7"/>
                  </a:cxn>
                  <a:cxn ang="0">
                    <a:pos x="T8" y="T9"/>
                  </a:cxn>
                </a:cxnLst>
                <a:rect l="0" t="0" r="r" b="b"/>
                <a:pathLst>
                  <a:path w="48" h="161">
                    <a:moveTo>
                      <a:pt x="48" y="26"/>
                    </a:moveTo>
                    <a:lnTo>
                      <a:pt x="48" y="161"/>
                    </a:lnTo>
                    <a:lnTo>
                      <a:pt x="0" y="134"/>
                    </a:lnTo>
                    <a:lnTo>
                      <a:pt x="0" y="0"/>
                    </a:lnTo>
                    <a:lnTo>
                      <a:pt x="48" y="26"/>
                    </a:lnTo>
                    <a:close/>
                  </a:path>
                </a:pathLst>
              </a:custGeom>
              <a:solidFill>
                <a:srgbClr val="5FA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0" name="Freeform 960"/>
              <p:cNvSpPr/>
              <p:nvPr/>
            </p:nvSpPr>
            <p:spPr bwMode="auto">
              <a:xfrm>
                <a:off x="4971" y="3216"/>
                <a:ext cx="38" cy="156"/>
              </a:xfrm>
              <a:custGeom>
                <a:avLst/>
                <a:gdLst>
                  <a:gd name="T0" fmla="*/ 0 w 38"/>
                  <a:gd name="T1" fmla="*/ 21 h 156"/>
                  <a:gd name="T2" fmla="*/ 38 w 38"/>
                  <a:gd name="T3" fmla="*/ 0 h 156"/>
                  <a:gd name="T4" fmla="*/ 38 w 38"/>
                  <a:gd name="T5" fmla="*/ 134 h 156"/>
                  <a:gd name="T6" fmla="*/ 0 w 38"/>
                  <a:gd name="T7" fmla="*/ 156 h 156"/>
                  <a:gd name="T8" fmla="*/ 0 w 38"/>
                  <a:gd name="T9" fmla="*/ 21 h 156"/>
                </a:gdLst>
                <a:ahLst/>
                <a:cxnLst>
                  <a:cxn ang="0">
                    <a:pos x="T0" y="T1"/>
                  </a:cxn>
                  <a:cxn ang="0">
                    <a:pos x="T2" y="T3"/>
                  </a:cxn>
                  <a:cxn ang="0">
                    <a:pos x="T4" y="T5"/>
                  </a:cxn>
                  <a:cxn ang="0">
                    <a:pos x="T6" y="T7"/>
                  </a:cxn>
                  <a:cxn ang="0">
                    <a:pos x="T8" y="T9"/>
                  </a:cxn>
                </a:cxnLst>
                <a:rect l="0" t="0" r="r" b="b"/>
                <a:pathLst>
                  <a:path w="38" h="156">
                    <a:moveTo>
                      <a:pt x="0" y="21"/>
                    </a:moveTo>
                    <a:lnTo>
                      <a:pt x="38" y="0"/>
                    </a:lnTo>
                    <a:lnTo>
                      <a:pt x="38" y="134"/>
                    </a:lnTo>
                    <a:lnTo>
                      <a:pt x="0" y="156"/>
                    </a:lnTo>
                    <a:lnTo>
                      <a:pt x="0" y="21"/>
                    </a:lnTo>
                    <a:close/>
                  </a:path>
                </a:pathLst>
              </a:custGeom>
              <a:solidFill>
                <a:srgbClr val="7CC5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1" name="Freeform 961"/>
              <p:cNvSpPr/>
              <p:nvPr/>
            </p:nvSpPr>
            <p:spPr bwMode="auto">
              <a:xfrm>
                <a:off x="4923" y="3188"/>
                <a:ext cx="86" cy="49"/>
              </a:xfrm>
              <a:custGeom>
                <a:avLst/>
                <a:gdLst>
                  <a:gd name="T0" fmla="*/ 0 w 86"/>
                  <a:gd name="T1" fmla="*/ 23 h 49"/>
                  <a:gd name="T2" fmla="*/ 38 w 86"/>
                  <a:gd name="T3" fmla="*/ 0 h 49"/>
                  <a:gd name="T4" fmla="*/ 86 w 86"/>
                  <a:gd name="T5" fmla="*/ 28 h 49"/>
                  <a:gd name="T6" fmla="*/ 48 w 86"/>
                  <a:gd name="T7" fmla="*/ 49 h 49"/>
                  <a:gd name="T8" fmla="*/ 0 w 86"/>
                  <a:gd name="T9" fmla="*/ 23 h 49"/>
                </a:gdLst>
                <a:ahLst/>
                <a:cxnLst>
                  <a:cxn ang="0">
                    <a:pos x="T0" y="T1"/>
                  </a:cxn>
                  <a:cxn ang="0">
                    <a:pos x="T2" y="T3"/>
                  </a:cxn>
                  <a:cxn ang="0">
                    <a:pos x="T4" y="T5"/>
                  </a:cxn>
                  <a:cxn ang="0">
                    <a:pos x="T6" y="T7"/>
                  </a:cxn>
                  <a:cxn ang="0">
                    <a:pos x="T8" y="T9"/>
                  </a:cxn>
                </a:cxnLst>
                <a:rect l="0" t="0" r="r" b="b"/>
                <a:pathLst>
                  <a:path w="86" h="49">
                    <a:moveTo>
                      <a:pt x="0" y="23"/>
                    </a:moveTo>
                    <a:lnTo>
                      <a:pt x="38" y="0"/>
                    </a:lnTo>
                    <a:lnTo>
                      <a:pt x="86" y="28"/>
                    </a:lnTo>
                    <a:lnTo>
                      <a:pt x="48" y="49"/>
                    </a:lnTo>
                    <a:lnTo>
                      <a:pt x="0" y="23"/>
                    </a:lnTo>
                    <a:close/>
                  </a:path>
                </a:pathLst>
              </a:custGeom>
              <a:solidFill>
                <a:srgbClr val="98DD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2" name="Freeform 962"/>
              <p:cNvSpPr/>
              <p:nvPr/>
            </p:nvSpPr>
            <p:spPr bwMode="auto">
              <a:xfrm>
                <a:off x="5038" y="3233"/>
                <a:ext cx="48" cy="206"/>
              </a:xfrm>
              <a:custGeom>
                <a:avLst/>
                <a:gdLst>
                  <a:gd name="T0" fmla="*/ 48 w 48"/>
                  <a:gd name="T1" fmla="*/ 28 h 206"/>
                  <a:gd name="T2" fmla="*/ 48 w 48"/>
                  <a:gd name="T3" fmla="*/ 206 h 206"/>
                  <a:gd name="T4" fmla="*/ 0 w 48"/>
                  <a:gd name="T5" fmla="*/ 178 h 206"/>
                  <a:gd name="T6" fmla="*/ 0 w 48"/>
                  <a:gd name="T7" fmla="*/ 0 h 206"/>
                  <a:gd name="T8" fmla="*/ 48 w 48"/>
                  <a:gd name="T9" fmla="*/ 28 h 206"/>
                </a:gdLst>
                <a:ahLst/>
                <a:cxnLst>
                  <a:cxn ang="0">
                    <a:pos x="T0" y="T1"/>
                  </a:cxn>
                  <a:cxn ang="0">
                    <a:pos x="T2" y="T3"/>
                  </a:cxn>
                  <a:cxn ang="0">
                    <a:pos x="T4" y="T5"/>
                  </a:cxn>
                  <a:cxn ang="0">
                    <a:pos x="T6" y="T7"/>
                  </a:cxn>
                  <a:cxn ang="0">
                    <a:pos x="T8" y="T9"/>
                  </a:cxn>
                </a:cxnLst>
                <a:rect l="0" t="0" r="r" b="b"/>
                <a:pathLst>
                  <a:path w="48" h="206">
                    <a:moveTo>
                      <a:pt x="48" y="28"/>
                    </a:moveTo>
                    <a:lnTo>
                      <a:pt x="48" y="206"/>
                    </a:lnTo>
                    <a:lnTo>
                      <a:pt x="0" y="178"/>
                    </a:lnTo>
                    <a:lnTo>
                      <a:pt x="0" y="0"/>
                    </a:lnTo>
                    <a:lnTo>
                      <a:pt x="48" y="28"/>
                    </a:lnTo>
                    <a:close/>
                  </a:path>
                </a:pathLst>
              </a:custGeom>
              <a:solidFill>
                <a:srgbClr val="5FA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3" name="Freeform 963"/>
              <p:cNvSpPr/>
              <p:nvPr/>
            </p:nvSpPr>
            <p:spPr bwMode="auto">
              <a:xfrm>
                <a:off x="5086" y="3239"/>
                <a:ext cx="38" cy="200"/>
              </a:xfrm>
              <a:custGeom>
                <a:avLst/>
                <a:gdLst>
                  <a:gd name="T0" fmla="*/ 0 w 38"/>
                  <a:gd name="T1" fmla="*/ 22 h 200"/>
                  <a:gd name="T2" fmla="*/ 38 w 38"/>
                  <a:gd name="T3" fmla="*/ 0 h 200"/>
                  <a:gd name="T4" fmla="*/ 38 w 38"/>
                  <a:gd name="T5" fmla="*/ 177 h 200"/>
                  <a:gd name="T6" fmla="*/ 0 w 38"/>
                  <a:gd name="T7" fmla="*/ 200 h 200"/>
                  <a:gd name="T8" fmla="*/ 0 w 38"/>
                  <a:gd name="T9" fmla="*/ 22 h 200"/>
                </a:gdLst>
                <a:ahLst/>
                <a:cxnLst>
                  <a:cxn ang="0">
                    <a:pos x="T0" y="T1"/>
                  </a:cxn>
                  <a:cxn ang="0">
                    <a:pos x="T2" y="T3"/>
                  </a:cxn>
                  <a:cxn ang="0">
                    <a:pos x="T4" y="T5"/>
                  </a:cxn>
                  <a:cxn ang="0">
                    <a:pos x="T6" y="T7"/>
                  </a:cxn>
                  <a:cxn ang="0">
                    <a:pos x="T8" y="T9"/>
                  </a:cxn>
                </a:cxnLst>
                <a:rect l="0" t="0" r="r" b="b"/>
                <a:pathLst>
                  <a:path w="38" h="200">
                    <a:moveTo>
                      <a:pt x="0" y="22"/>
                    </a:moveTo>
                    <a:lnTo>
                      <a:pt x="38" y="0"/>
                    </a:lnTo>
                    <a:lnTo>
                      <a:pt x="38" y="177"/>
                    </a:lnTo>
                    <a:lnTo>
                      <a:pt x="0" y="200"/>
                    </a:lnTo>
                    <a:lnTo>
                      <a:pt x="0" y="22"/>
                    </a:lnTo>
                    <a:close/>
                  </a:path>
                </a:pathLst>
              </a:custGeom>
              <a:solidFill>
                <a:srgbClr val="7CC5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4" name="Freeform 964"/>
              <p:cNvSpPr/>
              <p:nvPr/>
            </p:nvSpPr>
            <p:spPr bwMode="auto">
              <a:xfrm>
                <a:off x="5038" y="3212"/>
                <a:ext cx="86" cy="49"/>
              </a:xfrm>
              <a:custGeom>
                <a:avLst/>
                <a:gdLst>
                  <a:gd name="T0" fmla="*/ 0 w 86"/>
                  <a:gd name="T1" fmla="*/ 21 h 49"/>
                  <a:gd name="T2" fmla="*/ 38 w 86"/>
                  <a:gd name="T3" fmla="*/ 0 h 49"/>
                  <a:gd name="T4" fmla="*/ 86 w 86"/>
                  <a:gd name="T5" fmla="*/ 27 h 49"/>
                  <a:gd name="T6" fmla="*/ 48 w 86"/>
                  <a:gd name="T7" fmla="*/ 49 h 49"/>
                  <a:gd name="T8" fmla="*/ 0 w 86"/>
                  <a:gd name="T9" fmla="*/ 21 h 49"/>
                </a:gdLst>
                <a:ahLst/>
                <a:cxnLst>
                  <a:cxn ang="0">
                    <a:pos x="T0" y="T1"/>
                  </a:cxn>
                  <a:cxn ang="0">
                    <a:pos x="T2" y="T3"/>
                  </a:cxn>
                  <a:cxn ang="0">
                    <a:pos x="T4" y="T5"/>
                  </a:cxn>
                  <a:cxn ang="0">
                    <a:pos x="T6" y="T7"/>
                  </a:cxn>
                  <a:cxn ang="0">
                    <a:pos x="T8" y="T9"/>
                  </a:cxn>
                </a:cxnLst>
                <a:rect l="0" t="0" r="r" b="b"/>
                <a:pathLst>
                  <a:path w="86" h="49">
                    <a:moveTo>
                      <a:pt x="0" y="21"/>
                    </a:moveTo>
                    <a:lnTo>
                      <a:pt x="38" y="0"/>
                    </a:lnTo>
                    <a:lnTo>
                      <a:pt x="86" y="27"/>
                    </a:lnTo>
                    <a:lnTo>
                      <a:pt x="48" y="49"/>
                    </a:lnTo>
                    <a:lnTo>
                      <a:pt x="0" y="21"/>
                    </a:lnTo>
                    <a:close/>
                  </a:path>
                </a:pathLst>
              </a:custGeom>
              <a:solidFill>
                <a:srgbClr val="98DD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5" name="Freeform 965"/>
              <p:cNvSpPr/>
              <p:nvPr/>
            </p:nvSpPr>
            <p:spPr bwMode="auto">
              <a:xfrm>
                <a:off x="5168" y="3238"/>
                <a:ext cx="48" cy="276"/>
              </a:xfrm>
              <a:custGeom>
                <a:avLst/>
                <a:gdLst>
                  <a:gd name="T0" fmla="*/ 48 w 48"/>
                  <a:gd name="T1" fmla="*/ 28 h 276"/>
                  <a:gd name="T2" fmla="*/ 48 w 48"/>
                  <a:gd name="T3" fmla="*/ 276 h 276"/>
                  <a:gd name="T4" fmla="*/ 0 w 48"/>
                  <a:gd name="T5" fmla="*/ 248 h 276"/>
                  <a:gd name="T6" fmla="*/ 0 w 48"/>
                  <a:gd name="T7" fmla="*/ 0 h 276"/>
                  <a:gd name="T8" fmla="*/ 48 w 48"/>
                  <a:gd name="T9" fmla="*/ 28 h 276"/>
                </a:gdLst>
                <a:ahLst/>
                <a:cxnLst>
                  <a:cxn ang="0">
                    <a:pos x="T0" y="T1"/>
                  </a:cxn>
                  <a:cxn ang="0">
                    <a:pos x="T2" y="T3"/>
                  </a:cxn>
                  <a:cxn ang="0">
                    <a:pos x="T4" y="T5"/>
                  </a:cxn>
                  <a:cxn ang="0">
                    <a:pos x="T6" y="T7"/>
                  </a:cxn>
                  <a:cxn ang="0">
                    <a:pos x="T8" y="T9"/>
                  </a:cxn>
                </a:cxnLst>
                <a:rect l="0" t="0" r="r" b="b"/>
                <a:pathLst>
                  <a:path w="48" h="276">
                    <a:moveTo>
                      <a:pt x="48" y="28"/>
                    </a:moveTo>
                    <a:lnTo>
                      <a:pt x="48" y="276"/>
                    </a:lnTo>
                    <a:lnTo>
                      <a:pt x="0" y="248"/>
                    </a:lnTo>
                    <a:lnTo>
                      <a:pt x="0" y="0"/>
                    </a:lnTo>
                    <a:lnTo>
                      <a:pt x="48" y="28"/>
                    </a:lnTo>
                    <a:close/>
                  </a:path>
                </a:pathLst>
              </a:custGeom>
              <a:solidFill>
                <a:srgbClr val="5FA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6" name="Freeform 966"/>
              <p:cNvSpPr/>
              <p:nvPr/>
            </p:nvSpPr>
            <p:spPr bwMode="auto">
              <a:xfrm>
                <a:off x="5216" y="3244"/>
                <a:ext cx="38" cy="270"/>
              </a:xfrm>
              <a:custGeom>
                <a:avLst/>
                <a:gdLst>
                  <a:gd name="T0" fmla="*/ 0 w 38"/>
                  <a:gd name="T1" fmla="*/ 22 h 270"/>
                  <a:gd name="T2" fmla="*/ 38 w 38"/>
                  <a:gd name="T3" fmla="*/ 0 h 270"/>
                  <a:gd name="T4" fmla="*/ 38 w 38"/>
                  <a:gd name="T5" fmla="*/ 248 h 270"/>
                  <a:gd name="T6" fmla="*/ 0 w 38"/>
                  <a:gd name="T7" fmla="*/ 270 h 270"/>
                  <a:gd name="T8" fmla="*/ 0 w 38"/>
                  <a:gd name="T9" fmla="*/ 22 h 270"/>
                </a:gdLst>
                <a:ahLst/>
                <a:cxnLst>
                  <a:cxn ang="0">
                    <a:pos x="T0" y="T1"/>
                  </a:cxn>
                  <a:cxn ang="0">
                    <a:pos x="T2" y="T3"/>
                  </a:cxn>
                  <a:cxn ang="0">
                    <a:pos x="T4" y="T5"/>
                  </a:cxn>
                  <a:cxn ang="0">
                    <a:pos x="T6" y="T7"/>
                  </a:cxn>
                  <a:cxn ang="0">
                    <a:pos x="T8" y="T9"/>
                  </a:cxn>
                </a:cxnLst>
                <a:rect l="0" t="0" r="r" b="b"/>
                <a:pathLst>
                  <a:path w="38" h="270">
                    <a:moveTo>
                      <a:pt x="0" y="22"/>
                    </a:moveTo>
                    <a:lnTo>
                      <a:pt x="38" y="0"/>
                    </a:lnTo>
                    <a:lnTo>
                      <a:pt x="38" y="248"/>
                    </a:lnTo>
                    <a:lnTo>
                      <a:pt x="0" y="270"/>
                    </a:lnTo>
                    <a:lnTo>
                      <a:pt x="0" y="22"/>
                    </a:lnTo>
                    <a:close/>
                  </a:path>
                </a:pathLst>
              </a:custGeom>
              <a:solidFill>
                <a:srgbClr val="7CC5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7" name="Freeform 967"/>
              <p:cNvSpPr/>
              <p:nvPr/>
            </p:nvSpPr>
            <p:spPr bwMode="auto">
              <a:xfrm>
                <a:off x="5168" y="3217"/>
                <a:ext cx="86" cy="49"/>
              </a:xfrm>
              <a:custGeom>
                <a:avLst/>
                <a:gdLst>
                  <a:gd name="T0" fmla="*/ 0 w 86"/>
                  <a:gd name="T1" fmla="*/ 21 h 49"/>
                  <a:gd name="T2" fmla="*/ 38 w 86"/>
                  <a:gd name="T3" fmla="*/ 0 h 49"/>
                  <a:gd name="T4" fmla="*/ 86 w 86"/>
                  <a:gd name="T5" fmla="*/ 27 h 49"/>
                  <a:gd name="T6" fmla="*/ 48 w 86"/>
                  <a:gd name="T7" fmla="*/ 49 h 49"/>
                  <a:gd name="T8" fmla="*/ 0 w 86"/>
                  <a:gd name="T9" fmla="*/ 21 h 49"/>
                </a:gdLst>
                <a:ahLst/>
                <a:cxnLst>
                  <a:cxn ang="0">
                    <a:pos x="T0" y="T1"/>
                  </a:cxn>
                  <a:cxn ang="0">
                    <a:pos x="T2" y="T3"/>
                  </a:cxn>
                  <a:cxn ang="0">
                    <a:pos x="T4" y="T5"/>
                  </a:cxn>
                  <a:cxn ang="0">
                    <a:pos x="T6" y="T7"/>
                  </a:cxn>
                  <a:cxn ang="0">
                    <a:pos x="T8" y="T9"/>
                  </a:cxn>
                </a:cxnLst>
                <a:rect l="0" t="0" r="r" b="b"/>
                <a:pathLst>
                  <a:path w="86" h="49">
                    <a:moveTo>
                      <a:pt x="0" y="21"/>
                    </a:moveTo>
                    <a:lnTo>
                      <a:pt x="38" y="0"/>
                    </a:lnTo>
                    <a:lnTo>
                      <a:pt x="86" y="27"/>
                    </a:lnTo>
                    <a:lnTo>
                      <a:pt x="48" y="49"/>
                    </a:lnTo>
                    <a:lnTo>
                      <a:pt x="0" y="21"/>
                    </a:lnTo>
                    <a:close/>
                  </a:path>
                </a:pathLst>
              </a:custGeom>
              <a:solidFill>
                <a:srgbClr val="98DD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8" name="Freeform 968"/>
              <p:cNvSpPr/>
              <p:nvPr/>
            </p:nvSpPr>
            <p:spPr bwMode="auto">
              <a:xfrm>
                <a:off x="4702" y="3403"/>
                <a:ext cx="134" cy="85"/>
              </a:xfrm>
              <a:custGeom>
                <a:avLst/>
                <a:gdLst>
                  <a:gd name="T0" fmla="*/ 134 w 134"/>
                  <a:gd name="T1" fmla="*/ 77 h 85"/>
                  <a:gd name="T2" fmla="*/ 134 w 134"/>
                  <a:gd name="T3" fmla="*/ 85 h 85"/>
                  <a:gd name="T4" fmla="*/ 0 w 134"/>
                  <a:gd name="T5" fmla="*/ 8 h 85"/>
                  <a:gd name="T6" fmla="*/ 0 w 134"/>
                  <a:gd name="T7" fmla="*/ 0 h 85"/>
                  <a:gd name="T8" fmla="*/ 134 w 134"/>
                  <a:gd name="T9" fmla="*/ 77 h 85"/>
                </a:gdLst>
                <a:ahLst/>
                <a:cxnLst>
                  <a:cxn ang="0">
                    <a:pos x="T0" y="T1"/>
                  </a:cxn>
                  <a:cxn ang="0">
                    <a:pos x="T2" y="T3"/>
                  </a:cxn>
                  <a:cxn ang="0">
                    <a:pos x="T4" y="T5"/>
                  </a:cxn>
                  <a:cxn ang="0">
                    <a:pos x="T6" y="T7"/>
                  </a:cxn>
                  <a:cxn ang="0">
                    <a:pos x="T8" y="T9"/>
                  </a:cxn>
                </a:cxnLst>
                <a:rect l="0" t="0" r="r" b="b"/>
                <a:pathLst>
                  <a:path w="134" h="85">
                    <a:moveTo>
                      <a:pt x="134" y="77"/>
                    </a:moveTo>
                    <a:lnTo>
                      <a:pt x="134" y="85"/>
                    </a:lnTo>
                    <a:lnTo>
                      <a:pt x="0" y="8"/>
                    </a:lnTo>
                    <a:lnTo>
                      <a:pt x="0" y="0"/>
                    </a:lnTo>
                    <a:lnTo>
                      <a:pt x="134" y="77"/>
                    </a:lnTo>
                    <a:close/>
                  </a:path>
                </a:pathLst>
              </a:custGeom>
              <a:solidFill>
                <a:srgbClr val="9CD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9" name="Freeform 969"/>
              <p:cNvSpPr/>
              <p:nvPr/>
            </p:nvSpPr>
            <p:spPr bwMode="auto">
              <a:xfrm>
                <a:off x="4836" y="3419"/>
                <a:ext cx="106" cy="69"/>
              </a:xfrm>
              <a:custGeom>
                <a:avLst/>
                <a:gdLst>
                  <a:gd name="T0" fmla="*/ 0 w 106"/>
                  <a:gd name="T1" fmla="*/ 61 h 69"/>
                  <a:gd name="T2" fmla="*/ 106 w 106"/>
                  <a:gd name="T3" fmla="*/ 0 h 69"/>
                  <a:gd name="T4" fmla="*/ 106 w 106"/>
                  <a:gd name="T5" fmla="*/ 7 h 69"/>
                  <a:gd name="T6" fmla="*/ 0 w 106"/>
                  <a:gd name="T7" fmla="*/ 69 h 69"/>
                  <a:gd name="T8" fmla="*/ 0 w 106"/>
                  <a:gd name="T9" fmla="*/ 61 h 69"/>
                </a:gdLst>
                <a:ahLst/>
                <a:cxnLst>
                  <a:cxn ang="0">
                    <a:pos x="T0" y="T1"/>
                  </a:cxn>
                  <a:cxn ang="0">
                    <a:pos x="T2" y="T3"/>
                  </a:cxn>
                  <a:cxn ang="0">
                    <a:pos x="T4" y="T5"/>
                  </a:cxn>
                  <a:cxn ang="0">
                    <a:pos x="T6" y="T7"/>
                  </a:cxn>
                  <a:cxn ang="0">
                    <a:pos x="T8" y="T9"/>
                  </a:cxn>
                </a:cxnLst>
                <a:rect l="0" t="0" r="r" b="b"/>
                <a:pathLst>
                  <a:path w="106" h="69">
                    <a:moveTo>
                      <a:pt x="0" y="61"/>
                    </a:moveTo>
                    <a:lnTo>
                      <a:pt x="106" y="0"/>
                    </a:lnTo>
                    <a:lnTo>
                      <a:pt x="106" y="7"/>
                    </a:lnTo>
                    <a:lnTo>
                      <a:pt x="0" y="69"/>
                    </a:lnTo>
                    <a:lnTo>
                      <a:pt x="0" y="61"/>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0" name="Freeform 970"/>
              <p:cNvSpPr/>
              <p:nvPr/>
            </p:nvSpPr>
            <p:spPr bwMode="auto">
              <a:xfrm>
                <a:off x="4702" y="3342"/>
                <a:ext cx="240" cy="138"/>
              </a:xfrm>
              <a:custGeom>
                <a:avLst/>
                <a:gdLst>
                  <a:gd name="T0" fmla="*/ 0 w 240"/>
                  <a:gd name="T1" fmla="*/ 61 h 138"/>
                  <a:gd name="T2" fmla="*/ 107 w 240"/>
                  <a:gd name="T3" fmla="*/ 0 h 138"/>
                  <a:gd name="T4" fmla="*/ 240 w 240"/>
                  <a:gd name="T5" fmla="*/ 77 h 138"/>
                  <a:gd name="T6" fmla="*/ 134 w 240"/>
                  <a:gd name="T7" fmla="*/ 138 h 138"/>
                  <a:gd name="T8" fmla="*/ 0 w 240"/>
                  <a:gd name="T9" fmla="*/ 61 h 138"/>
                </a:gdLst>
                <a:ahLst/>
                <a:cxnLst>
                  <a:cxn ang="0">
                    <a:pos x="T0" y="T1"/>
                  </a:cxn>
                  <a:cxn ang="0">
                    <a:pos x="T2" y="T3"/>
                  </a:cxn>
                  <a:cxn ang="0">
                    <a:pos x="T4" y="T5"/>
                  </a:cxn>
                  <a:cxn ang="0">
                    <a:pos x="T6" y="T7"/>
                  </a:cxn>
                  <a:cxn ang="0">
                    <a:pos x="T8" y="T9"/>
                  </a:cxn>
                </a:cxnLst>
                <a:rect l="0" t="0" r="r" b="b"/>
                <a:pathLst>
                  <a:path w="240" h="138">
                    <a:moveTo>
                      <a:pt x="0" y="61"/>
                    </a:moveTo>
                    <a:lnTo>
                      <a:pt x="107" y="0"/>
                    </a:lnTo>
                    <a:lnTo>
                      <a:pt x="240" y="77"/>
                    </a:lnTo>
                    <a:lnTo>
                      <a:pt x="134" y="138"/>
                    </a:lnTo>
                    <a:lnTo>
                      <a:pt x="0" y="61"/>
                    </a:lnTo>
                    <a:close/>
                  </a:path>
                </a:pathLst>
              </a:custGeom>
              <a:solidFill>
                <a:srgbClr val="FFFB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1" name="Freeform 971"/>
              <p:cNvSpPr/>
              <p:nvPr/>
            </p:nvSpPr>
            <p:spPr bwMode="auto">
              <a:xfrm>
                <a:off x="4744" y="3362"/>
                <a:ext cx="99" cy="58"/>
              </a:xfrm>
              <a:custGeom>
                <a:avLst/>
                <a:gdLst>
                  <a:gd name="T0" fmla="*/ 0 w 99"/>
                  <a:gd name="T1" fmla="*/ 47 h 58"/>
                  <a:gd name="T2" fmla="*/ 80 w 99"/>
                  <a:gd name="T3" fmla="*/ 0 h 58"/>
                  <a:gd name="T4" fmla="*/ 99 w 99"/>
                  <a:gd name="T5" fmla="*/ 11 h 58"/>
                  <a:gd name="T6" fmla="*/ 18 w 99"/>
                  <a:gd name="T7" fmla="*/ 58 h 58"/>
                  <a:gd name="T8" fmla="*/ 0 w 99"/>
                  <a:gd name="T9" fmla="*/ 47 h 58"/>
                </a:gdLst>
                <a:ahLst/>
                <a:cxnLst>
                  <a:cxn ang="0">
                    <a:pos x="T0" y="T1"/>
                  </a:cxn>
                  <a:cxn ang="0">
                    <a:pos x="T2" y="T3"/>
                  </a:cxn>
                  <a:cxn ang="0">
                    <a:pos x="T4" y="T5"/>
                  </a:cxn>
                  <a:cxn ang="0">
                    <a:pos x="T6" y="T7"/>
                  </a:cxn>
                  <a:cxn ang="0">
                    <a:pos x="T8" y="T9"/>
                  </a:cxn>
                </a:cxnLst>
                <a:rect l="0" t="0" r="r" b="b"/>
                <a:pathLst>
                  <a:path w="99" h="58">
                    <a:moveTo>
                      <a:pt x="0" y="47"/>
                    </a:moveTo>
                    <a:lnTo>
                      <a:pt x="80" y="0"/>
                    </a:lnTo>
                    <a:lnTo>
                      <a:pt x="99" y="11"/>
                    </a:lnTo>
                    <a:lnTo>
                      <a:pt x="18" y="58"/>
                    </a:lnTo>
                    <a:lnTo>
                      <a:pt x="0" y="47"/>
                    </a:lnTo>
                    <a:close/>
                  </a:path>
                </a:pathLst>
              </a:custGeom>
              <a:solidFill>
                <a:srgbClr val="A0DD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2" name="Freeform 972"/>
              <p:cNvSpPr/>
              <p:nvPr/>
            </p:nvSpPr>
            <p:spPr bwMode="auto">
              <a:xfrm>
                <a:off x="4779" y="3393"/>
                <a:ext cx="81" cy="47"/>
              </a:xfrm>
              <a:custGeom>
                <a:avLst/>
                <a:gdLst>
                  <a:gd name="T0" fmla="*/ 0 w 81"/>
                  <a:gd name="T1" fmla="*/ 36 h 47"/>
                  <a:gd name="T2" fmla="*/ 63 w 81"/>
                  <a:gd name="T3" fmla="*/ 0 h 47"/>
                  <a:gd name="T4" fmla="*/ 81 w 81"/>
                  <a:gd name="T5" fmla="*/ 11 h 47"/>
                  <a:gd name="T6" fmla="*/ 19 w 81"/>
                  <a:gd name="T7" fmla="*/ 47 h 47"/>
                  <a:gd name="T8" fmla="*/ 0 w 81"/>
                  <a:gd name="T9" fmla="*/ 36 h 47"/>
                </a:gdLst>
                <a:ahLst/>
                <a:cxnLst>
                  <a:cxn ang="0">
                    <a:pos x="T0" y="T1"/>
                  </a:cxn>
                  <a:cxn ang="0">
                    <a:pos x="T2" y="T3"/>
                  </a:cxn>
                  <a:cxn ang="0">
                    <a:pos x="T4" y="T5"/>
                  </a:cxn>
                  <a:cxn ang="0">
                    <a:pos x="T6" y="T7"/>
                  </a:cxn>
                  <a:cxn ang="0">
                    <a:pos x="T8" y="T9"/>
                  </a:cxn>
                </a:cxnLst>
                <a:rect l="0" t="0" r="r" b="b"/>
                <a:pathLst>
                  <a:path w="81" h="47">
                    <a:moveTo>
                      <a:pt x="0" y="36"/>
                    </a:moveTo>
                    <a:lnTo>
                      <a:pt x="63" y="0"/>
                    </a:lnTo>
                    <a:lnTo>
                      <a:pt x="81" y="11"/>
                    </a:lnTo>
                    <a:lnTo>
                      <a:pt x="19" y="47"/>
                    </a:lnTo>
                    <a:lnTo>
                      <a:pt x="0" y="36"/>
                    </a:lnTo>
                    <a:close/>
                  </a:path>
                </a:pathLst>
              </a:custGeom>
              <a:solidFill>
                <a:srgbClr val="A0DD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3" name="Freeform 973"/>
              <p:cNvSpPr/>
              <p:nvPr/>
            </p:nvSpPr>
            <p:spPr bwMode="auto">
              <a:xfrm>
                <a:off x="4815" y="3426"/>
                <a:ext cx="58" cy="35"/>
              </a:xfrm>
              <a:custGeom>
                <a:avLst/>
                <a:gdLst>
                  <a:gd name="T0" fmla="*/ 0 w 58"/>
                  <a:gd name="T1" fmla="*/ 24 h 35"/>
                  <a:gd name="T2" fmla="*/ 40 w 58"/>
                  <a:gd name="T3" fmla="*/ 0 h 35"/>
                  <a:gd name="T4" fmla="*/ 58 w 58"/>
                  <a:gd name="T5" fmla="*/ 11 h 35"/>
                  <a:gd name="T6" fmla="*/ 18 w 58"/>
                  <a:gd name="T7" fmla="*/ 35 h 35"/>
                  <a:gd name="T8" fmla="*/ 0 w 58"/>
                  <a:gd name="T9" fmla="*/ 24 h 35"/>
                </a:gdLst>
                <a:ahLst/>
                <a:cxnLst>
                  <a:cxn ang="0">
                    <a:pos x="T0" y="T1"/>
                  </a:cxn>
                  <a:cxn ang="0">
                    <a:pos x="T2" y="T3"/>
                  </a:cxn>
                  <a:cxn ang="0">
                    <a:pos x="T4" y="T5"/>
                  </a:cxn>
                  <a:cxn ang="0">
                    <a:pos x="T6" y="T7"/>
                  </a:cxn>
                  <a:cxn ang="0">
                    <a:pos x="T8" y="T9"/>
                  </a:cxn>
                </a:cxnLst>
                <a:rect l="0" t="0" r="r" b="b"/>
                <a:pathLst>
                  <a:path w="58" h="35">
                    <a:moveTo>
                      <a:pt x="0" y="24"/>
                    </a:moveTo>
                    <a:lnTo>
                      <a:pt x="40" y="0"/>
                    </a:lnTo>
                    <a:lnTo>
                      <a:pt x="58" y="11"/>
                    </a:lnTo>
                    <a:lnTo>
                      <a:pt x="18" y="35"/>
                    </a:lnTo>
                    <a:lnTo>
                      <a:pt x="0" y="24"/>
                    </a:lnTo>
                    <a:close/>
                  </a:path>
                </a:pathLst>
              </a:custGeom>
              <a:solidFill>
                <a:srgbClr val="A0DD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4" name="Freeform 974"/>
              <p:cNvSpPr/>
              <p:nvPr/>
            </p:nvSpPr>
            <p:spPr bwMode="auto">
              <a:xfrm>
                <a:off x="5034" y="3582"/>
                <a:ext cx="52" cy="27"/>
              </a:xfrm>
              <a:custGeom>
                <a:avLst/>
                <a:gdLst>
                  <a:gd name="T0" fmla="*/ 35 w 52"/>
                  <a:gd name="T1" fmla="*/ 0 h 27"/>
                  <a:gd name="T2" fmla="*/ 11 w 52"/>
                  <a:gd name="T3" fmla="*/ 4 h 27"/>
                  <a:gd name="T4" fmla="*/ 12 w 52"/>
                  <a:gd name="T5" fmla="*/ 19 h 27"/>
                  <a:gd name="T6" fmla="*/ 39 w 52"/>
                  <a:gd name="T7" fmla="*/ 27 h 27"/>
                  <a:gd name="T8" fmla="*/ 49 w 52"/>
                  <a:gd name="T9" fmla="*/ 4 h 27"/>
                  <a:gd name="T10" fmla="*/ 35 w 52"/>
                  <a:gd name="T11" fmla="*/ 0 h 27"/>
                </a:gdLst>
                <a:ahLst/>
                <a:cxnLst>
                  <a:cxn ang="0">
                    <a:pos x="T0" y="T1"/>
                  </a:cxn>
                  <a:cxn ang="0">
                    <a:pos x="T2" y="T3"/>
                  </a:cxn>
                  <a:cxn ang="0">
                    <a:pos x="T4" y="T5"/>
                  </a:cxn>
                  <a:cxn ang="0">
                    <a:pos x="T6" y="T7"/>
                  </a:cxn>
                  <a:cxn ang="0">
                    <a:pos x="T8" y="T9"/>
                  </a:cxn>
                  <a:cxn ang="0">
                    <a:pos x="T10" y="T11"/>
                  </a:cxn>
                </a:cxnLst>
                <a:rect l="0" t="0" r="r" b="b"/>
                <a:pathLst>
                  <a:path w="52" h="27">
                    <a:moveTo>
                      <a:pt x="35" y="0"/>
                    </a:moveTo>
                    <a:cubicBezTo>
                      <a:pt x="27" y="0"/>
                      <a:pt x="17" y="2"/>
                      <a:pt x="11" y="4"/>
                    </a:cubicBezTo>
                    <a:cubicBezTo>
                      <a:pt x="0" y="7"/>
                      <a:pt x="8" y="11"/>
                      <a:pt x="12" y="19"/>
                    </a:cubicBezTo>
                    <a:cubicBezTo>
                      <a:pt x="16" y="27"/>
                      <a:pt x="39" y="27"/>
                      <a:pt x="39" y="27"/>
                    </a:cubicBezTo>
                    <a:cubicBezTo>
                      <a:pt x="39" y="27"/>
                      <a:pt x="52" y="11"/>
                      <a:pt x="49" y="4"/>
                    </a:cubicBezTo>
                    <a:cubicBezTo>
                      <a:pt x="48" y="1"/>
                      <a:pt x="42" y="0"/>
                      <a:pt x="35" y="0"/>
                    </a:cubicBezTo>
                  </a:path>
                </a:pathLst>
              </a:custGeom>
              <a:solidFill>
                <a:srgbClr val="35C1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5" name="Freeform 975"/>
              <p:cNvSpPr/>
              <p:nvPr/>
            </p:nvSpPr>
            <p:spPr bwMode="auto">
              <a:xfrm>
                <a:off x="5101" y="3553"/>
                <a:ext cx="43" cy="27"/>
              </a:xfrm>
              <a:custGeom>
                <a:avLst/>
                <a:gdLst>
                  <a:gd name="T0" fmla="*/ 16 w 43"/>
                  <a:gd name="T1" fmla="*/ 0 h 27"/>
                  <a:gd name="T2" fmla="*/ 1 w 43"/>
                  <a:gd name="T3" fmla="*/ 8 h 27"/>
                  <a:gd name="T4" fmla="*/ 8 w 43"/>
                  <a:gd name="T5" fmla="*/ 16 h 27"/>
                  <a:gd name="T6" fmla="*/ 15 w 43"/>
                  <a:gd name="T7" fmla="*/ 25 h 27"/>
                  <a:gd name="T8" fmla="*/ 22 w 43"/>
                  <a:gd name="T9" fmla="*/ 27 h 27"/>
                  <a:gd name="T10" fmla="*/ 39 w 43"/>
                  <a:gd name="T11" fmla="*/ 12 h 27"/>
                  <a:gd name="T12" fmla="*/ 30 w 43"/>
                  <a:gd name="T13" fmla="*/ 4 h 27"/>
                  <a:gd name="T14" fmla="*/ 16 w 43"/>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7">
                    <a:moveTo>
                      <a:pt x="16" y="0"/>
                    </a:moveTo>
                    <a:cubicBezTo>
                      <a:pt x="7" y="0"/>
                      <a:pt x="0" y="4"/>
                      <a:pt x="1" y="8"/>
                    </a:cubicBezTo>
                    <a:cubicBezTo>
                      <a:pt x="1" y="15"/>
                      <a:pt x="7" y="15"/>
                      <a:pt x="8" y="16"/>
                    </a:cubicBezTo>
                    <a:cubicBezTo>
                      <a:pt x="12" y="17"/>
                      <a:pt x="4" y="19"/>
                      <a:pt x="15" y="25"/>
                    </a:cubicBezTo>
                    <a:cubicBezTo>
                      <a:pt x="16" y="26"/>
                      <a:pt x="19" y="27"/>
                      <a:pt x="22" y="27"/>
                    </a:cubicBezTo>
                    <a:cubicBezTo>
                      <a:pt x="31" y="27"/>
                      <a:pt x="43" y="21"/>
                      <a:pt x="39" y="12"/>
                    </a:cubicBezTo>
                    <a:cubicBezTo>
                      <a:pt x="37" y="6"/>
                      <a:pt x="30" y="4"/>
                      <a:pt x="30" y="4"/>
                    </a:cubicBezTo>
                    <a:cubicBezTo>
                      <a:pt x="25" y="1"/>
                      <a:pt x="20" y="0"/>
                      <a:pt x="16" y="0"/>
                    </a:cubicBezTo>
                  </a:path>
                </a:pathLst>
              </a:custGeom>
              <a:solidFill>
                <a:srgbClr val="35C1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6" name="Freeform 976"/>
              <p:cNvSpPr/>
              <p:nvPr/>
            </p:nvSpPr>
            <p:spPr bwMode="auto">
              <a:xfrm>
                <a:off x="5129" y="3568"/>
                <a:ext cx="4" cy="3"/>
              </a:xfrm>
              <a:custGeom>
                <a:avLst/>
                <a:gdLst>
                  <a:gd name="T0" fmla="*/ 0 w 4"/>
                  <a:gd name="T1" fmla="*/ 2 h 3"/>
                  <a:gd name="T2" fmla="*/ 4 w 4"/>
                  <a:gd name="T3" fmla="*/ 3 h 3"/>
                  <a:gd name="T4" fmla="*/ 4 w 4"/>
                  <a:gd name="T5" fmla="*/ 0 h 3"/>
                  <a:gd name="T6" fmla="*/ 0 w 4"/>
                  <a:gd name="T7" fmla="*/ 2 h 3"/>
                </a:gdLst>
                <a:ahLst/>
                <a:cxnLst>
                  <a:cxn ang="0">
                    <a:pos x="T0" y="T1"/>
                  </a:cxn>
                  <a:cxn ang="0">
                    <a:pos x="T2" y="T3"/>
                  </a:cxn>
                  <a:cxn ang="0">
                    <a:pos x="T4" y="T5"/>
                  </a:cxn>
                  <a:cxn ang="0">
                    <a:pos x="T6" y="T7"/>
                  </a:cxn>
                </a:cxnLst>
                <a:rect l="0" t="0" r="r" b="b"/>
                <a:pathLst>
                  <a:path w="4" h="3">
                    <a:moveTo>
                      <a:pt x="0" y="2"/>
                    </a:moveTo>
                    <a:lnTo>
                      <a:pt x="4" y="3"/>
                    </a:lnTo>
                    <a:lnTo>
                      <a:pt x="4" y="0"/>
                    </a:lnTo>
                    <a:lnTo>
                      <a:pt x="0" y="2"/>
                    </a:ln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7" name="Freeform 977"/>
              <p:cNvSpPr/>
              <p:nvPr/>
            </p:nvSpPr>
            <p:spPr bwMode="auto">
              <a:xfrm>
                <a:off x="5093" y="3453"/>
                <a:ext cx="32" cy="43"/>
              </a:xfrm>
              <a:custGeom>
                <a:avLst/>
                <a:gdLst>
                  <a:gd name="T0" fmla="*/ 0 w 32"/>
                  <a:gd name="T1" fmla="*/ 38 h 43"/>
                  <a:gd name="T2" fmla="*/ 9 w 32"/>
                  <a:gd name="T3" fmla="*/ 40 h 43"/>
                  <a:gd name="T4" fmla="*/ 14 w 32"/>
                  <a:gd name="T5" fmla="*/ 26 h 43"/>
                  <a:gd name="T6" fmla="*/ 25 w 32"/>
                  <a:gd name="T7" fmla="*/ 15 h 43"/>
                  <a:gd name="T8" fmla="*/ 29 w 32"/>
                  <a:gd name="T9" fmla="*/ 3 h 43"/>
                  <a:gd name="T10" fmla="*/ 17 w 32"/>
                  <a:gd name="T11" fmla="*/ 7 h 43"/>
                  <a:gd name="T12" fmla="*/ 5 w 32"/>
                  <a:gd name="T13" fmla="*/ 22 h 43"/>
                  <a:gd name="T14" fmla="*/ 0 w 32"/>
                  <a:gd name="T15" fmla="*/ 36 h 43"/>
                  <a:gd name="T16" fmla="*/ 0 w 32"/>
                  <a:gd name="T17"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3">
                    <a:moveTo>
                      <a:pt x="0" y="38"/>
                    </a:moveTo>
                    <a:cubicBezTo>
                      <a:pt x="1" y="41"/>
                      <a:pt x="8" y="43"/>
                      <a:pt x="9" y="40"/>
                    </a:cubicBezTo>
                    <a:cubicBezTo>
                      <a:pt x="11" y="36"/>
                      <a:pt x="12" y="30"/>
                      <a:pt x="14" y="26"/>
                    </a:cubicBezTo>
                    <a:cubicBezTo>
                      <a:pt x="17" y="22"/>
                      <a:pt x="25" y="15"/>
                      <a:pt x="25" y="15"/>
                    </a:cubicBezTo>
                    <a:cubicBezTo>
                      <a:pt x="25" y="15"/>
                      <a:pt x="32" y="7"/>
                      <a:pt x="29" y="3"/>
                    </a:cubicBezTo>
                    <a:cubicBezTo>
                      <a:pt x="27" y="0"/>
                      <a:pt x="21" y="0"/>
                      <a:pt x="17" y="7"/>
                    </a:cubicBezTo>
                    <a:cubicBezTo>
                      <a:pt x="15" y="9"/>
                      <a:pt x="5" y="22"/>
                      <a:pt x="5" y="22"/>
                    </a:cubicBezTo>
                    <a:cubicBezTo>
                      <a:pt x="0" y="36"/>
                      <a:pt x="0" y="36"/>
                      <a:pt x="0" y="36"/>
                    </a:cubicBezTo>
                    <a:cubicBezTo>
                      <a:pt x="0" y="36"/>
                      <a:pt x="0" y="36"/>
                      <a:pt x="0" y="38"/>
                    </a:cubicBezTo>
                    <a:close/>
                  </a:path>
                </a:pathLst>
              </a:custGeom>
              <a:solidFill>
                <a:srgbClr val="1414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8" name="Freeform 978"/>
              <p:cNvSpPr/>
              <p:nvPr/>
            </p:nvSpPr>
            <p:spPr bwMode="auto">
              <a:xfrm>
                <a:off x="5113" y="3453"/>
                <a:ext cx="20" cy="29"/>
              </a:xfrm>
              <a:custGeom>
                <a:avLst/>
                <a:gdLst>
                  <a:gd name="T0" fmla="*/ 20 w 20"/>
                  <a:gd name="T1" fmla="*/ 6 h 29"/>
                  <a:gd name="T2" fmla="*/ 14 w 20"/>
                  <a:gd name="T3" fmla="*/ 1 h 29"/>
                  <a:gd name="T4" fmla="*/ 4 w 20"/>
                  <a:gd name="T5" fmla="*/ 1 h 29"/>
                  <a:gd name="T6" fmla="*/ 0 w 20"/>
                  <a:gd name="T7" fmla="*/ 11 h 29"/>
                  <a:gd name="T8" fmla="*/ 3 w 20"/>
                  <a:gd name="T9" fmla="*/ 29 h 29"/>
                  <a:gd name="T10" fmla="*/ 13 w 20"/>
                  <a:gd name="T11" fmla="*/ 19 h 29"/>
                  <a:gd name="T12" fmla="*/ 20 w 20"/>
                  <a:gd name="T13" fmla="*/ 6 h 29"/>
                </a:gdLst>
                <a:ahLst/>
                <a:cxnLst>
                  <a:cxn ang="0">
                    <a:pos x="T0" y="T1"/>
                  </a:cxn>
                  <a:cxn ang="0">
                    <a:pos x="T2" y="T3"/>
                  </a:cxn>
                  <a:cxn ang="0">
                    <a:pos x="T4" y="T5"/>
                  </a:cxn>
                  <a:cxn ang="0">
                    <a:pos x="T6" y="T7"/>
                  </a:cxn>
                  <a:cxn ang="0">
                    <a:pos x="T8" y="T9"/>
                  </a:cxn>
                  <a:cxn ang="0">
                    <a:pos x="T10" y="T11"/>
                  </a:cxn>
                  <a:cxn ang="0">
                    <a:pos x="T12" y="T13"/>
                  </a:cxn>
                </a:cxnLst>
                <a:rect l="0" t="0" r="r" b="b"/>
                <a:pathLst>
                  <a:path w="20" h="29">
                    <a:moveTo>
                      <a:pt x="20" y="6"/>
                    </a:moveTo>
                    <a:cubicBezTo>
                      <a:pt x="20" y="6"/>
                      <a:pt x="17" y="2"/>
                      <a:pt x="14" y="1"/>
                    </a:cubicBezTo>
                    <a:cubicBezTo>
                      <a:pt x="12" y="0"/>
                      <a:pt x="4" y="1"/>
                      <a:pt x="4" y="1"/>
                    </a:cubicBezTo>
                    <a:cubicBezTo>
                      <a:pt x="4" y="1"/>
                      <a:pt x="0" y="11"/>
                      <a:pt x="0" y="11"/>
                    </a:cubicBezTo>
                    <a:cubicBezTo>
                      <a:pt x="0" y="12"/>
                      <a:pt x="3" y="29"/>
                      <a:pt x="3" y="29"/>
                    </a:cubicBezTo>
                    <a:cubicBezTo>
                      <a:pt x="13" y="19"/>
                      <a:pt x="13" y="19"/>
                      <a:pt x="13" y="19"/>
                    </a:cubicBezTo>
                    <a:lnTo>
                      <a:pt x="20" y="6"/>
                    </a:lnTo>
                    <a:close/>
                  </a:path>
                </a:pathLst>
              </a:custGeom>
              <a:solidFill>
                <a:srgbClr val="EDED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9" name="Rectangle 979"/>
              <p:cNvSpPr>
                <a:spLocks noChangeArrowheads="1"/>
              </p:cNvSpPr>
              <p:nvPr/>
            </p:nvSpPr>
            <p:spPr bwMode="auto">
              <a:xfrm>
                <a:off x="5121" y="3562"/>
                <a:ext cx="6" cy="3"/>
              </a:xfrm>
              <a:prstGeom prst="rect">
                <a:avLst/>
              </a:prstGeom>
              <a:solidFill>
                <a:srgbClr val="28282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360" name="Freeform 980"/>
              <p:cNvSpPr/>
              <p:nvPr/>
            </p:nvSpPr>
            <p:spPr bwMode="auto">
              <a:xfrm>
                <a:off x="5104" y="3555"/>
                <a:ext cx="25" cy="11"/>
              </a:xfrm>
              <a:custGeom>
                <a:avLst/>
                <a:gdLst>
                  <a:gd name="T0" fmla="*/ 14 w 25"/>
                  <a:gd name="T1" fmla="*/ 0 h 11"/>
                  <a:gd name="T2" fmla="*/ 12 w 25"/>
                  <a:gd name="T3" fmla="*/ 2 h 11"/>
                  <a:gd name="T4" fmla="*/ 1 w 25"/>
                  <a:gd name="T5" fmla="*/ 7 h 11"/>
                  <a:gd name="T6" fmla="*/ 0 w 25"/>
                  <a:gd name="T7" fmla="*/ 8 h 11"/>
                  <a:gd name="T8" fmla="*/ 0 w 25"/>
                  <a:gd name="T9" fmla="*/ 9 h 11"/>
                  <a:gd name="T10" fmla="*/ 4 w 25"/>
                  <a:gd name="T11" fmla="*/ 11 h 11"/>
                  <a:gd name="T12" fmla="*/ 13 w 25"/>
                  <a:gd name="T13" fmla="*/ 10 h 11"/>
                  <a:gd name="T14" fmla="*/ 18 w 25"/>
                  <a:gd name="T15" fmla="*/ 9 h 11"/>
                  <a:gd name="T16" fmla="*/ 20 w 25"/>
                  <a:gd name="T17" fmla="*/ 9 h 11"/>
                  <a:gd name="T18" fmla="*/ 20 w 25"/>
                  <a:gd name="T19" fmla="*/ 11 h 11"/>
                  <a:gd name="T20" fmla="*/ 24 w 25"/>
                  <a:gd name="T21" fmla="*/ 9 h 11"/>
                  <a:gd name="T22" fmla="*/ 24 w 25"/>
                  <a:gd name="T23" fmla="*/ 6 h 11"/>
                  <a:gd name="T24" fmla="*/ 25 w 25"/>
                  <a:gd name="T25" fmla="*/ 1 h 11"/>
                  <a:gd name="T26" fmla="*/ 14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14" y="0"/>
                    </a:moveTo>
                    <a:cubicBezTo>
                      <a:pt x="12" y="2"/>
                      <a:pt x="12" y="2"/>
                      <a:pt x="12" y="2"/>
                    </a:cubicBezTo>
                    <a:cubicBezTo>
                      <a:pt x="12" y="2"/>
                      <a:pt x="2" y="7"/>
                      <a:pt x="1" y="7"/>
                    </a:cubicBezTo>
                    <a:cubicBezTo>
                      <a:pt x="1" y="7"/>
                      <a:pt x="0" y="7"/>
                      <a:pt x="0" y="8"/>
                    </a:cubicBezTo>
                    <a:cubicBezTo>
                      <a:pt x="0" y="9"/>
                      <a:pt x="0" y="9"/>
                      <a:pt x="0" y="9"/>
                    </a:cubicBezTo>
                    <a:cubicBezTo>
                      <a:pt x="1" y="10"/>
                      <a:pt x="2" y="10"/>
                      <a:pt x="4" y="11"/>
                    </a:cubicBezTo>
                    <a:cubicBezTo>
                      <a:pt x="7" y="11"/>
                      <a:pt x="13" y="10"/>
                      <a:pt x="13" y="10"/>
                    </a:cubicBezTo>
                    <a:cubicBezTo>
                      <a:pt x="14" y="10"/>
                      <a:pt x="18" y="9"/>
                      <a:pt x="18" y="9"/>
                    </a:cubicBezTo>
                    <a:cubicBezTo>
                      <a:pt x="18" y="9"/>
                      <a:pt x="20" y="9"/>
                      <a:pt x="20" y="9"/>
                    </a:cubicBezTo>
                    <a:cubicBezTo>
                      <a:pt x="20" y="11"/>
                      <a:pt x="20" y="11"/>
                      <a:pt x="20" y="11"/>
                    </a:cubicBezTo>
                    <a:cubicBezTo>
                      <a:pt x="24" y="9"/>
                      <a:pt x="24" y="9"/>
                      <a:pt x="24" y="9"/>
                    </a:cubicBezTo>
                    <a:cubicBezTo>
                      <a:pt x="24" y="9"/>
                      <a:pt x="24" y="7"/>
                      <a:pt x="24" y="6"/>
                    </a:cubicBezTo>
                    <a:cubicBezTo>
                      <a:pt x="25" y="1"/>
                      <a:pt x="25" y="1"/>
                      <a:pt x="25" y="1"/>
                    </a:cubicBezTo>
                    <a:lnTo>
                      <a:pt x="14" y="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1" name="Freeform 981"/>
              <p:cNvSpPr/>
              <p:nvPr/>
            </p:nvSpPr>
            <p:spPr bwMode="auto">
              <a:xfrm>
                <a:off x="5104" y="3563"/>
                <a:ext cx="20" cy="4"/>
              </a:xfrm>
              <a:custGeom>
                <a:avLst/>
                <a:gdLst>
                  <a:gd name="T0" fmla="*/ 0 w 20"/>
                  <a:gd name="T1" fmla="*/ 1 h 4"/>
                  <a:gd name="T2" fmla="*/ 4 w 20"/>
                  <a:gd name="T3" fmla="*/ 2 h 4"/>
                  <a:gd name="T4" fmla="*/ 14 w 20"/>
                  <a:gd name="T5" fmla="*/ 1 h 4"/>
                  <a:gd name="T6" fmla="*/ 19 w 20"/>
                  <a:gd name="T7" fmla="*/ 0 h 4"/>
                  <a:gd name="T8" fmla="*/ 20 w 20"/>
                  <a:gd name="T9" fmla="*/ 1 h 4"/>
                  <a:gd name="T10" fmla="*/ 20 w 20"/>
                  <a:gd name="T11" fmla="*/ 2 h 4"/>
                  <a:gd name="T12" fmla="*/ 20 w 20"/>
                  <a:gd name="T13" fmla="*/ 1 h 4"/>
                  <a:gd name="T14" fmla="*/ 18 w 20"/>
                  <a:gd name="T15" fmla="*/ 2 h 4"/>
                  <a:gd name="T16" fmla="*/ 16 w 20"/>
                  <a:gd name="T17" fmla="*/ 2 h 4"/>
                  <a:gd name="T18" fmla="*/ 5 w 20"/>
                  <a:gd name="T19" fmla="*/ 3 h 4"/>
                  <a:gd name="T20" fmla="*/ 0 w 20"/>
                  <a:gd name="T21" fmla="*/ 1 h 4"/>
                  <a:gd name="T22" fmla="*/ 0 w 20"/>
                  <a:gd name="T23" fmla="*/ 0 h 4"/>
                  <a:gd name="T24" fmla="*/ 0 w 20"/>
                  <a:gd name="T2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4">
                    <a:moveTo>
                      <a:pt x="0" y="1"/>
                    </a:moveTo>
                    <a:cubicBezTo>
                      <a:pt x="1" y="2"/>
                      <a:pt x="3" y="2"/>
                      <a:pt x="4" y="2"/>
                    </a:cubicBezTo>
                    <a:cubicBezTo>
                      <a:pt x="8" y="3"/>
                      <a:pt x="14" y="1"/>
                      <a:pt x="14" y="1"/>
                    </a:cubicBezTo>
                    <a:cubicBezTo>
                      <a:pt x="16" y="0"/>
                      <a:pt x="18" y="0"/>
                      <a:pt x="19" y="0"/>
                    </a:cubicBezTo>
                    <a:cubicBezTo>
                      <a:pt x="19" y="0"/>
                      <a:pt x="20" y="0"/>
                      <a:pt x="20" y="1"/>
                    </a:cubicBezTo>
                    <a:cubicBezTo>
                      <a:pt x="20" y="2"/>
                      <a:pt x="20" y="2"/>
                      <a:pt x="20" y="2"/>
                    </a:cubicBezTo>
                    <a:cubicBezTo>
                      <a:pt x="20" y="1"/>
                      <a:pt x="20" y="1"/>
                      <a:pt x="20" y="1"/>
                    </a:cubicBezTo>
                    <a:cubicBezTo>
                      <a:pt x="20" y="1"/>
                      <a:pt x="18" y="2"/>
                      <a:pt x="18" y="2"/>
                    </a:cubicBezTo>
                    <a:cubicBezTo>
                      <a:pt x="18" y="1"/>
                      <a:pt x="18" y="1"/>
                      <a:pt x="16" y="2"/>
                    </a:cubicBezTo>
                    <a:cubicBezTo>
                      <a:pt x="16" y="2"/>
                      <a:pt x="9" y="4"/>
                      <a:pt x="5" y="3"/>
                    </a:cubicBezTo>
                    <a:cubicBezTo>
                      <a:pt x="3" y="3"/>
                      <a:pt x="1" y="3"/>
                      <a:pt x="0" y="1"/>
                    </a:cubicBezTo>
                    <a:cubicBezTo>
                      <a:pt x="0" y="1"/>
                      <a:pt x="0" y="0"/>
                      <a:pt x="0" y="0"/>
                    </a:cubicBezTo>
                    <a:lnTo>
                      <a:pt x="0" y="1"/>
                    </a:ln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2" name="Freeform 982"/>
              <p:cNvSpPr/>
              <p:nvPr/>
            </p:nvSpPr>
            <p:spPr bwMode="auto">
              <a:xfrm>
                <a:off x="5124" y="3562"/>
                <a:ext cx="4" cy="4"/>
              </a:xfrm>
              <a:custGeom>
                <a:avLst/>
                <a:gdLst>
                  <a:gd name="T0" fmla="*/ 0 w 4"/>
                  <a:gd name="T1" fmla="*/ 2 h 4"/>
                  <a:gd name="T2" fmla="*/ 4 w 4"/>
                  <a:gd name="T3" fmla="*/ 0 h 4"/>
                  <a:gd name="T4" fmla="*/ 4 w 4"/>
                  <a:gd name="T5" fmla="*/ 2 h 4"/>
                  <a:gd name="T6" fmla="*/ 0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4" y="0"/>
                    </a:lnTo>
                    <a:lnTo>
                      <a:pt x="4" y="2"/>
                    </a:lnTo>
                    <a:lnTo>
                      <a:pt x="0" y="4"/>
                    </a:lnTo>
                    <a:lnTo>
                      <a:pt x="0" y="2"/>
                    </a:ln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3" name="Freeform 983"/>
              <p:cNvSpPr/>
              <p:nvPr/>
            </p:nvSpPr>
            <p:spPr bwMode="auto">
              <a:xfrm>
                <a:off x="5113" y="3501"/>
                <a:ext cx="19" cy="64"/>
              </a:xfrm>
              <a:custGeom>
                <a:avLst/>
                <a:gdLst>
                  <a:gd name="T0" fmla="*/ 0 w 19"/>
                  <a:gd name="T1" fmla="*/ 2 h 64"/>
                  <a:gd name="T2" fmla="*/ 2 w 19"/>
                  <a:gd name="T3" fmla="*/ 54 h 64"/>
                  <a:gd name="T4" fmla="*/ 3 w 19"/>
                  <a:gd name="T5" fmla="*/ 57 h 64"/>
                  <a:gd name="T6" fmla="*/ 15 w 19"/>
                  <a:gd name="T7" fmla="*/ 59 h 64"/>
                  <a:gd name="T8" fmla="*/ 19 w 19"/>
                  <a:gd name="T9" fmla="*/ 0 h 64"/>
                  <a:gd name="T10" fmla="*/ 0 w 19"/>
                  <a:gd name="T11" fmla="*/ 2 h 64"/>
                </a:gdLst>
                <a:ahLst/>
                <a:cxnLst>
                  <a:cxn ang="0">
                    <a:pos x="T0" y="T1"/>
                  </a:cxn>
                  <a:cxn ang="0">
                    <a:pos x="T2" y="T3"/>
                  </a:cxn>
                  <a:cxn ang="0">
                    <a:pos x="T4" y="T5"/>
                  </a:cxn>
                  <a:cxn ang="0">
                    <a:pos x="T6" y="T7"/>
                  </a:cxn>
                  <a:cxn ang="0">
                    <a:pos x="T8" y="T9"/>
                  </a:cxn>
                  <a:cxn ang="0">
                    <a:pos x="T10" y="T11"/>
                  </a:cxn>
                </a:cxnLst>
                <a:rect l="0" t="0" r="r" b="b"/>
                <a:pathLst>
                  <a:path w="19" h="64">
                    <a:moveTo>
                      <a:pt x="0" y="2"/>
                    </a:moveTo>
                    <a:cubicBezTo>
                      <a:pt x="2" y="54"/>
                      <a:pt x="2" y="54"/>
                      <a:pt x="2" y="54"/>
                    </a:cubicBezTo>
                    <a:cubicBezTo>
                      <a:pt x="2" y="56"/>
                      <a:pt x="2" y="56"/>
                      <a:pt x="3" y="57"/>
                    </a:cubicBezTo>
                    <a:cubicBezTo>
                      <a:pt x="5" y="60"/>
                      <a:pt x="15" y="64"/>
                      <a:pt x="15" y="59"/>
                    </a:cubicBezTo>
                    <a:cubicBezTo>
                      <a:pt x="19" y="0"/>
                      <a:pt x="19" y="0"/>
                      <a:pt x="19" y="0"/>
                    </a:cubicBezTo>
                    <a:lnTo>
                      <a:pt x="0" y="2"/>
                    </a:lnTo>
                    <a:close/>
                  </a:path>
                </a:pathLst>
              </a:custGeom>
              <a:solidFill>
                <a:srgbClr val="1414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4" name="Freeform 984"/>
              <p:cNvSpPr/>
              <p:nvPr/>
            </p:nvSpPr>
            <p:spPr bwMode="auto">
              <a:xfrm>
                <a:off x="5113" y="3561"/>
                <a:ext cx="24" cy="16"/>
              </a:xfrm>
              <a:custGeom>
                <a:avLst/>
                <a:gdLst>
                  <a:gd name="T0" fmla="*/ 12 w 24"/>
                  <a:gd name="T1" fmla="*/ 1 h 16"/>
                  <a:gd name="T2" fmla="*/ 6 w 24"/>
                  <a:gd name="T3" fmla="*/ 6 h 16"/>
                  <a:gd name="T4" fmla="*/ 1 w 24"/>
                  <a:gd name="T5" fmla="*/ 10 h 16"/>
                  <a:gd name="T6" fmla="*/ 0 w 24"/>
                  <a:gd name="T7" fmla="*/ 12 h 16"/>
                  <a:gd name="T8" fmla="*/ 0 w 24"/>
                  <a:gd name="T9" fmla="*/ 13 h 16"/>
                  <a:gd name="T10" fmla="*/ 4 w 24"/>
                  <a:gd name="T11" fmla="*/ 15 h 16"/>
                  <a:gd name="T12" fmla="*/ 12 w 24"/>
                  <a:gd name="T13" fmla="*/ 13 h 16"/>
                  <a:gd name="T14" fmla="*/ 17 w 24"/>
                  <a:gd name="T15" fmla="*/ 10 h 16"/>
                  <a:gd name="T16" fmla="*/ 20 w 24"/>
                  <a:gd name="T17" fmla="*/ 9 h 16"/>
                  <a:gd name="T18" fmla="*/ 20 w 24"/>
                  <a:gd name="T19" fmla="*/ 10 h 16"/>
                  <a:gd name="T20" fmla="*/ 23 w 24"/>
                  <a:gd name="T21" fmla="*/ 8 h 16"/>
                  <a:gd name="T22" fmla="*/ 24 w 24"/>
                  <a:gd name="T23" fmla="*/ 6 h 16"/>
                  <a:gd name="T24" fmla="*/ 24 w 24"/>
                  <a:gd name="T25" fmla="*/ 0 h 16"/>
                  <a:gd name="T26" fmla="*/ 12 w 24"/>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6">
                    <a:moveTo>
                      <a:pt x="12" y="1"/>
                    </a:moveTo>
                    <a:cubicBezTo>
                      <a:pt x="6" y="6"/>
                      <a:pt x="6" y="6"/>
                      <a:pt x="6" y="6"/>
                    </a:cubicBezTo>
                    <a:cubicBezTo>
                      <a:pt x="6" y="6"/>
                      <a:pt x="2" y="9"/>
                      <a:pt x="1" y="10"/>
                    </a:cubicBezTo>
                    <a:cubicBezTo>
                      <a:pt x="0" y="10"/>
                      <a:pt x="0" y="11"/>
                      <a:pt x="0" y="12"/>
                    </a:cubicBezTo>
                    <a:cubicBezTo>
                      <a:pt x="0" y="12"/>
                      <a:pt x="0" y="13"/>
                      <a:pt x="0" y="13"/>
                    </a:cubicBezTo>
                    <a:cubicBezTo>
                      <a:pt x="1" y="14"/>
                      <a:pt x="3" y="14"/>
                      <a:pt x="4" y="15"/>
                    </a:cubicBezTo>
                    <a:cubicBezTo>
                      <a:pt x="8" y="16"/>
                      <a:pt x="12" y="13"/>
                      <a:pt x="12" y="13"/>
                    </a:cubicBezTo>
                    <a:cubicBezTo>
                      <a:pt x="13" y="13"/>
                      <a:pt x="17" y="10"/>
                      <a:pt x="17" y="10"/>
                    </a:cubicBezTo>
                    <a:cubicBezTo>
                      <a:pt x="18" y="9"/>
                      <a:pt x="19" y="9"/>
                      <a:pt x="20" y="9"/>
                    </a:cubicBezTo>
                    <a:cubicBezTo>
                      <a:pt x="20" y="10"/>
                      <a:pt x="20" y="10"/>
                      <a:pt x="20" y="10"/>
                    </a:cubicBezTo>
                    <a:cubicBezTo>
                      <a:pt x="23" y="8"/>
                      <a:pt x="23" y="8"/>
                      <a:pt x="23" y="8"/>
                    </a:cubicBezTo>
                    <a:cubicBezTo>
                      <a:pt x="23" y="8"/>
                      <a:pt x="24" y="6"/>
                      <a:pt x="24" y="6"/>
                    </a:cubicBezTo>
                    <a:cubicBezTo>
                      <a:pt x="24" y="0"/>
                      <a:pt x="24" y="0"/>
                      <a:pt x="24" y="0"/>
                    </a:cubicBezTo>
                    <a:lnTo>
                      <a:pt x="12" y="1"/>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5" name="Freeform 985"/>
              <p:cNvSpPr/>
              <p:nvPr/>
            </p:nvSpPr>
            <p:spPr bwMode="auto">
              <a:xfrm>
                <a:off x="5119" y="3505"/>
                <a:ext cx="19" cy="65"/>
              </a:xfrm>
              <a:custGeom>
                <a:avLst/>
                <a:gdLst>
                  <a:gd name="T0" fmla="*/ 0 w 19"/>
                  <a:gd name="T1" fmla="*/ 2 h 65"/>
                  <a:gd name="T2" fmla="*/ 3 w 19"/>
                  <a:gd name="T3" fmla="*/ 58 h 65"/>
                  <a:gd name="T4" fmla="*/ 5 w 19"/>
                  <a:gd name="T5" fmla="*/ 61 h 65"/>
                  <a:gd name="T6" fmla="*/ 17 w 19"/>
                  <a:gd name="T7" fmla="*/ 61 h 65"/>
                  <a:gd name="T8" fmla="*/ 18 w 19"/>
                  <a:gd name="T9" fmla="*/ 60 h 65"/>
                  <a:gd name="T10" fmla="*/ 19 w 19"/>
                  <a:gd name="T11" fmla="*/ 0 h 65"/>
                  <a:gd name="T12" fmla="*/ 0 w 19"/>
                  <a:gd name="T13" fmla="*/ 2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0" y="2"/>
                    </a:moveTo>
                    <a:cubicBezTo>
                      <a:pt x="3" y="58"/>
                      <a:pt x="3" y="58"/>
                      <a:pt x="3" y="58"/>
                    </a:cubicBezTo>
                    <a:cubicBezTo>
                      <a:pt x="3" y="59"/>
                      <a:pt x="3" y="60"/>
                      <a:pt x="5" y="61"/>
                    </a:cubicBezTo>
                    <a:cubicBezTo>
                      <a:pt x="13" y="65"/>
                      <a:pt x="17" y="61"/>
                      <a:pt x="17" y="61"/>
                    </a:cubicBezTo>
                    <a:cubicBezTo>
                      <a:pt x="18" y="61"/>
                      <a:pt x="18" y="61"/>
                      <a:pt x="18" y="60"/>
                    </a:cubicBezTo>
                    <a:cubicBezTo>
                      <a:pt x="19" y="0"/>
                      <a:pt x="19" y="0"/>
                      <a:pt x="19" y="0"/>
                    </a:cubicBezTo>
                    <a:lnTo>
                      <a:pt x="0" y="2"/>
                    </a:ln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6" name="Freeform 986"/>
              <p:cNvSpPr/>
              <p:nvPr/>
            </p:nvSpPr>
            <p:spPr bwMode="auto">
              <a:xfrm>
                <a:off x="5110" y="3452"/>
                <a:ext cx="30" cy="64"/>
              </a:xfrm>
              <a:custGeom>
                <a:avLst/>
                <a:gdLst>
                  <a:gd name="T0" fmla="*/ 4 w 30"/>
                  <a:gd name="T1" fmla="*/ 3 h 64"/>
                  <a:gd name="T2" fmla="*/ 10 w 30"/>
                  <a:gd name="T3" fmla="*/ 0 h 64"/>
                  <a:gd name="T4" fmla="*/ 5 w 30"/>
                  <a:gd name="T5" fmla="*/ 14 h 64"/>
                  <a:gd name="T6" fmla="*/ 7 w 30"/>
                  <a:gd name="T7" fmla="*/ 27 h 64"/>
                  <a:gd name="T8" fmla="*/ 16 w 30"/>
                  <a:gd name="T9" fmla="*/ 10 h 64"/>
                  <a:gd name="T10" fmla="*/ 20 w 30"/>
                  <a:gd name="T11" fmla="*/ 4 h 64"/>
                  <a:gd name="T12" fmla="*/ 19 w 30"/>
                  <a:gd name="T13" fmla="*/ 3 h 64"/>
                  <a:gd name="T14" fmla="*/ 19 w 30"/>
                  <a:gd name="T15" fmla="*/ 3 h 64"/>
                  <a:gd name="T16" fmla="*/ 30 w 30"/>
                  <a:gd name="T17" fmla="*/ 13 h 64"/>
                  <a:gd name="T18" fmla="*/ 29 w 30"/>
                  <a:gd name="T19" fmla="*/ 57 h 64"/>
                  <a:gd name="T20" fmla="*/ 27 w 30"/>
                  <a:gd name="T21" fmla="*/ 60 h 64"/>
                  <a:gd name="T22" fmla="*/ 17 w 30"/>
                  <a:gd name="T23" fmla="*/ 63 h 64"/>
                  <a:gd name="T24" fmla="*/ 3 w 30"/>
                  <a:gd name="T25" fmla="*/ 58 h 64"/>
                  <a:gd name="T26" fmla="*/ 1 w 30"/>
                  <a:gd name="T27" fmla="*/ 54 h 64"/>
                  <a:gd name="T28" fmla="*/ 0 w 30"/>
                  <a:gd name="T29" fmla="*/ 21 h 64"/>
                  <a:gd name="T30" fmla="*/ 4 w 30"/>
                  <a:gd name="T31"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64">
                    <a:moveTo>
                      <a:pt x="4" y="3"/>
                    </a:moveTo>
                    <a:cubicBezTo>
                      <a:pt x="5" y="0"/>
                      <a:pt x="8" y="0"/>
                      <a:pt x="10" y="0"/>
                    </a:cubicBezTo>
                    <a:cubicBezTo>
                      <a:pt x="8" y="2"/>
                      <a:pt x="5" y="7"/>
                      <a:pt x="5" y="14"/>
                    </a:cubicBezTo>
                    <a:cubicBezTo>
                      <a:pt x="5" y="18"/>
                      <a:pt x="7" y="27"/>
                      <a:pt x="7" y="27"/>
                    </a:cubicBezTo>
                    <a:cubicBezTo>
                      <a:pt x="7" y="27"/>
                      <a:pt x="14" y="12"/>
                      <a:pt x="16" y="10"/>
                    </a:cubicBezTo>
                    <a:cubicBezTo>
                      <a:pt x="20" y="6"/>
                      <a:pt x="20" y="4"/>
                      <a:pt x="20" y="4"/>
                    </a:cubicBezTo>
                    <a:cubicBezTo>
                      <a:pt x="19" y="3"/>
                      <a:pt x="19" y="3"/>
                      <a:pt x="19" y="3"/>
                    </a:cubicBezTo>
                    <a:cubicBezTo>
                      <a:pt x="19" y="3"/>
                      <a:pt x="19" y="3"/>
                      <a:pt x="19" y="3"/>
                    </a:cubicBezTo>
                    <a:cubicBezTo>
                      <a:pt x="19" y="3"/>
                      <a:pt x="30" y="10"/>
                      <a:pt x="30" y="13"/>
                    </a:cubicBezTo>
                    <a:cubicBezTo>
                      <a:pt x="29" y="57"/>
                      <a:pt x="29" y="57"/>
                      <a:pt x="29" y="57"/>
                    </a:cubicBezTo>
                    <a:cubicBezTo>
                      <a:pt x="29" y="57"/>
                      <a:pt x="29" y="60"/>
                      <a:pt x="27" y="60"/>
                    </a:cubicBezTo>
                    <a:cubicBezTo>
                      <a:pt x="27" y="60"/>
                      <a:pt x="20" y="63"/>
                      <a:pt x="17" y="63"/>
                    </a:cubicBezTo>
                    <a:cubicBezTo>
                      <a:pt x="12" y="64"/>
                      <a:pt x="3" y="58"/>
                      <a:pt x="3" y="58"/>
                    </a:cubicBezTo>
                    <a:cubicBezTo>
                      <a:pt x="1" y="57"/>
                      <a:pt x="1" y="55"/>
                      <a:pt x="1" y="54"/>
                    </a:cubicBezTo>
                    <a:cubicBezTo>
                      <a:pt x="0" y="21"/>
                      <a:pt x="0" y="21"/>
                      <a:pt x="0" y="21"/>
                    </a:cubicBezTo>
                    <a:cubicBezTo>
                      <a:pt x="0" y="11"/>
                      <a:pt x="2" y="7"/>
                      <a:pt x="4" y="3"/>
                    </a:cubicBez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7" name="Freeform 987"/>
              <p:cNvSpPr/>
              <p:nvPr/>
            </p:nvSpPr>
            <p:spPr bwMode="auto">
              <a:xfrm>
                <a:off x="5110" y="3452"/>
                <a:ext cx="30" cy="64"/>
              </a:xfrm>
              <a:custGeom>
                <a:avLst/>
                <a:gdLst>
                  <a:gd name="T0" fmla="*/ 4 w 30"/>
                  <a:gd name="T1" fmla="*/ 3 h 64"/>
                  <a:gd name="T2" fmla="*/ 10 w 30"/>
                  <a:gd name="T3" fmla="*/ 0 h 64"/>
                  <a:gd name="T4" fmla="*/ 5 w 30"/>
                  <a:gd name="T5" fmla="*/ 14 h 64"/>
                  <a:gd name="T6" fmla="*/ 7 w 30"/>
                  <a:gd name="T7" fmla="*/ 26 h 64"/>
                  <a:gd name="T8" fmla="*/ 16 w 30"/>
                  <a:gd name="T9" fmla="*/ 10 h 64"/>
                  <a:gd name="T10" fmla="*/ 20 w 30"/>
                  <a:gd name="T11" fmla="*/ 4 h 64"/>
                  <a:gd name="T12" fmla="*/ 19 w 30"/>
                  <a:gd name="T13" fmla="*/ 3 h 64"/>
                  <a:gd name="T14" fmla="*/ 19 w 30"/>
                  <a:gd name="T15" fmla="*/ 3 h 64"/>
                  <a:gd name="T16" fmla="*/ 30 w 30"/>
                  <a:gd name="T17" fmla="*/ 12 h 64"/>
                  <a:gd name="T18" fmla="*/ 29 w 30"/>
                  <a:gd name="T19" fmla="*/ 57 h 64"/>
                  <a:gd name="T20" fmla="*/ 27 w 30"/>
                  <a:gd name="T21" fmla="*/ 60 h 64"/>
                  <a:gd name="T22" fmla="*/ 17 w 30"/>
                  <a:gd name="T23" fmla="*/ 63 h 64"/>
                  <a:gd name="T24" fmla="*/ 3 w 30"/>
                  <a:gd name="T25" fmla="*/ 58 h 64"/>
                  <a:gd name="T26" fmla="*/ 1 w 30"/>
                  <a:gd name="T27" fmla="*/ 54 h 64"/>
                  <a:gd name="T28" fmla="*/ 0 w 30"/>
                  <a:gd name="T29" fmla="*/ 21 h 64"/>
                  <a:gd name="T30" fmla="*/ 4 w 30"/>
                  <a:gd name="T31"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64">
                    <a:moveTo>
                      <a:pt x="4" y="3"/>
                    </a:moveTo>
                    <a:cubicBezTo>
                      <a:pt x="5" y="0"/>
                      <a:pt x="8" y="0"/>
                      <a:pt x="10" y="0"/>
                    </a:cubicBezTo>
                    <a:cubicBezTo>
                      <a:pt x="8" y="2"/>
                      <a:pt x="5" y="7"/>
                      <a:pt x="5" y="14"/>
                    </a:cubicBezTo>
                    <a:cubicBezTo>
                      <a:pt x="5" y="18"/>
                      <a:pt x="7" y="26"/>
                      <a:pt x="7" y="26"/>
                    </a:cubicBezTo>
                    <a:cubicBezTo>
                      <a:pt x="7" y="26"/>
                      <a:pt x="14" y="12"/>
                      <a:pt x="16" y="10"/>
                    </a:cubicBezTo>
                    <a:cubicBezTo>
                      <a:pt x="20" y="6"/>
                      <a:pt x="20" y="4"/>
                      <a:pt x="20" y="4"/>
                    </a:cubicBezTo>
                    <a:cubicBezTo>
                      <a:pt x="19" y="3"/>
                      <a:pt x="19" y="3"/>
                      <a:pt x="19" y="3"/>
                    </a:cubicBezTo>
                    <a:cubicBezTo>
                      <a:pt x="19" y="3"/>
                      <a:pt x="19" y="3"/>
                      <a:pt x="19" y="3"/>
                    </a:cubicBezTo>
                    <a:cubicBezTo>
                      <a:pt x="19" y="3"/>
                      <a:pt x="30" y="10"/>
                      <a:pt x="30" y="12"/>
                    </a:cubicBezTo>
                    <a:cubicBezTo>
                      <a:pt x="29" y="57"/>
                      <a:pt x="29" y="57"/>
                      <a:pt x="29" y="57"/>
                    </a:cubicBezTo>
                    <a:cubicBezTo>
                      <a:pt x="29" y="57"/>
                      <a:pt x="29" y="60"/>
                      <a:pt x="27" y="60"/>
                    </a:cubicBezTo>
                    <a:cubicBezTo>
                      <a:pt x="27" y="60"/>
                      <a:pt x="20" y="63"/>
                      <a:pt x="17" y="63"/>
                    </a:cubicBezTo>
                    <a:cubicBezTo>
                      <a:pt x="12" y="64"/>
                      <a:pt x="3" y="58"/>
                      <a:pt x="3" y="58"/>
                    </a:cubicBezTo>
                    <a:cubicBezTo>
                      <a:pt x="1" y="57"/>
                      <a:pt x="1" y="55"/>
                      <a:pt x="1" y="54"/>
                    </a:cubicBezTo>
                    <a:cubicBezTo>
                      <a:pt x="0" y="21"/>
                      <a:pt x="0" y="21"/>
                      <a:pt x="0" y="21"/>
                    </a:cubicBezTo>
                    <a:cubicBezTo>
                      <a:pt x="0" y="11"/>
                      <a:pt x="2" y="7"/>
                      <a:pt x="4" y="3"/>
                    </a:cubicBez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8" name="Freeform 988"/>
              <p:cNvSpPr/>
              <p:nvPr/>
            </p:nvSpPr>
            <p:spPr bwMode="auto">
              <a:xfrm>
                <a:off x="5119" y="3443"/>
                <a:ext cx="10" cy="19"/>
              </a:xfrm>
              <a:custGeom>
                <a:avLst/>
                <a:gdLst>
                  <a:gd name="T0" fmla="*/ 0 w 10"/>
                  <a:gd name="T1" fmla="*/ 15 h 19"/>
                  <a:gd name="T2" fmla="*/ 10 w 10"/>
                  <a:gd name="T3" fmla="*/ 11 h 19"/>
                  <a:gd name="T4" fmla="*/ 10 w 10"/>
                  <a:gd name="T5" fmla="*/ 0 h 19"/>
                  <a:gd name="T6" fmla="*/ 0 w 10"/>
                  <a:gd name="T7" fmla="*/ 4 h 19"/>
                  <a:gd name="T8" fmla="*/ 0 w 10"/>
                  <a:gd name="T9" fmla="*/ 15 h 19"/>
                </a:gdLst>
                <a:ahLst/>
                <a:cxnLst>
                  <a:cxn ang="0">
                    <a:pos x="T0" y="T1"/>
                  </a:cxn>
                  <a:cxn ang="0">
                    <a:pos x="T2" y="T3"/>
                  </a:cxn>
                  <a:cxn ang="0">
                    <a:pos x="T4" y="T5"/>
                  </a:cxn>
                  <a:cxn ang="0">
                    <a:pos x="T6" y="T7"/>
                  </a:cxn>
                  <a:cxn ang="0">
                    <a:pos x="T8" y="T9"/>
                  </a:cxn>
                </a:cxnLst>
                <a:rect l="0" t="0" r="r" b="b"/>
                <a:pathLst>
                  <a:path w="10" h="19">
                    <a:moveTo>
                      <a:pt x="0" y="15"/>
                    </a:moveTo>
                    <a:cubicBezTo>
                      <a:pt x="4" y="19"/>
                      <a:pt x="7" y="14"/>
                      <a:pt x="10" y="11"/>
                    </a:cubicBezTo>
                    <a:cubicBezTo>
                      <a:pt x="10" y="0"/>
                      <a:pt x="10" y="0"/>
                      <a:pt x="10" y="0"/>
                    </a:cubicBezTo>
                    <a:cubicBezTo>
                      <a:pt x="0" y="4"/>
                      <a:pt x="0" y="4"/>
                      <a:pt x="0" y="4"/>
                    </a:cubicBezTo>
                    <a:lnTo>
                      <a:pt x="0" y="15"/>
                    </a:ln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9" name="Freeform 989"/>
              <p:cNvSpPr/>
              <p:nvPr/>
            </p:nvSpPr>
            <p:spPr bwMode="auto">
              <a:xfrm>
                <a:off x="5122" y="3437"/>
                <a:ext cx="5" cy="8"/>
              </a:xfrm>
              <a:custGeom>
                <a:avLst/>
                <a:gdLst>
                  <a:gd name="T0" fmla="*/ 3 w 5"/>
                  <a:gd name="T1" fmla="*/ 0 h 8"/>
                  <a:gd name="T2" fmla="*/ 0 w 5"/>
                  <a:gd name="T3" fmla="*/ 3 h 8"/>
                  <a:gd name="T4" fmla="*/ 0 w 5"/>
                  <a:gd name="T5" fmla="*/ 7 h 8"/>
                  <a:gd name="T6" fmla="*/ 1 w 5"/>
                  <a:gd name="T7" fmla="*/ 8 h 8"/>
                  <a:gd name="T8" fmla="*/ 4 w 5"/>
                  <a:gd name="T9" fmla="*/ 6 h 8"/>
                  <a:gd name="T10" fmla="*/ 5 w 5"/>
                  <a:gd name="T11" fmla="*/ 4 h 8"/>
                  <a:gd name="T12" fmla="*/ 3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3" y="0"/>
                    </a:moveTo>
                    <a:cubicBezTo>
                      <a:pt x="1" y="0"/>
                      <a:pt x="0" y="3"/>
                      <a:pt x="0" y="3"/>
                    </a:cubicBezTo>
                    <a:cubicBezTo>
                      <a:pt x="0" y="7"/>
                      <a:pt x="0" y="7"/>
                      <a:pt x="0" y="7"/>
                    </a:cubicBezTo>
                    <a:cubicBezTo>
                      <a:pt x="0" y="7"/>
                      <a:pt x="1" y="8"/>
                      <a:pt x="1" y="8"/>
                    </a:cubicBezTo>
                    <a:cubicBezTo>
                      <a:pt x="3" y="8"/>
                      <a:pt x="3" y="7"/>
                      <a:pt x="4" y="6"/>
                    </a:cubicBezTo>
                    <a:cubicBezTo>
                      <a:pt x="5" y="4"/>
                      <a:pt x="5" y="4"/>
                      <a:pt x="5" y="4"/>
                    </a:cubicBezTo>
                    <a:cubicBezTo>
                      <a:pt x="5" y="3"/>
                      <a:pt x="5" y="0"/>
                      <a:pt x="3"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0" name="Freeform 990"/>
              <p:cNvSpPr/>
              <p:nvPr/>
            </p:nvSpPr>
            <p:spPr bwMode="auto">
              <a:xfrm>
                <a:off x="5116" y="3478"/>
                <a:ext cx="1" cy="34"/>
              </a:xfrm>
              <a:custGeom>
                <a:avLst/>
                <a:gdLst>
                  <a:gd name="T0" fmla="*/ 0 w 1"/>
                  <a:gd name="T1" fmla="*/ 34 h 34"/>
                  <a:gd name="T2" fmla="*/ 0 w 1"/>
                  <a:gd name="T3" fmla="*/ 1 h 34"/>
                  <a:gd name="T4" fmla="*/ 1 w 1"/>
                  <a:gd name="T5" fmla="*/ 0 h 34"/>
                  <a:gd name="T6" fmla="*/ 1 w 1"/>
                  <a:gd name="T7" fmla="*/ 34 h 34"/>
                  <a:gd name="T8" fmla="*/ 0 w 1"/>
                  <a:gd name="T9" fmla="*/ 34 h 34"/>
                </a:gdLst>
                <a:ahLst/>
                <a:cxnLst>
                  <a:cxn ang="0">
                    <a:pos x="T0" y="T1"/>
                  </a:cxn>
                  <a:cxn ang="0">
                    <a:pos x="T2" y="T3"/>
                  </a:cxn>
                  <a:cxn ang="0">
                    <a:pos x="T4" y="T5"/>
                  </a:cxn>
                  <a:cxn ang="0">
                    <a:pos x="T6" y="T7"/>
                  </a:cxn>
                  <a:cxn ang="0">
                    <a:pos x="T8" y="T9"/>
                  </a:cxn>
                </a:cxnLst>
                <a:rect l="0" t="0" r="r" b="b"/>
                <a:pathLst>
                  <a:path w="1" h="34">
                    <a:moveTo>
                      <a:pt x="0" y="34"/>
                    </a:moveTo>
                    <a:cubicBezTo>
                      <a:pt x="0" y="1"/>
                      <a:pt x="0" y="1"/>
                      <a:pt x="0" y="1"/>
                    </a:cubicBezTo>
                    <a:cubicBezTo>
                      <a:pt x="0" y="1"/>
                      <a:pt x="1" y="1"/>
                      <a:pt x="1" y="0"/>
                    </a:cubicBezTo>
                    <a:cubicBezTo>
                      <a:pt x="1" y="34"/>
                      <a:pt x="1" y="34"/>
                      <a:pt x="1" y="34"/>
                    </a:cubicBezTo>
                    <a:lnTo>
                      <a:pt x="0" y="34"/>
                    </a:ln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1" name="Freeform 991"/>
              <p:cNvSpPr/>
              <p:nvPr/>
            </p:nvSpPr>
            <p:spPr bwMode="auto">
              <a:xfrm>
                <a:off x="5116" y="3459"/>
                <a:ext cx="6" cy="19"/>
              </a:xfrm>
              <a:custGeom>
                <a:avLst/>
                <a:gdLst>
                  <a:gd name="T0" fmla="*/ 3 w 6"/>
                  <a:gd name="T1" fmla="*/ 6 h 19"/>
                  <a:gd name="T2" fmla="*/ 3 w 6"/>
                  <a:gd name="T3" fmla="*/ 5 h 19"/>
                  <a:gd name="T4" fmla="*/ 3 w 6"/>
                  <a:gd name="T5" fmla="*/ 3 h 19"/>
                  <a:gd name="T6" fmla="*/ 5 w 6"/>
                  <a:gd name="T7" fmla="*/ 0 h 19"/>
                  <a:gd name="T8" fmla="*/ 6 w 6"/>
                  <a:gd name="T9" fmla="*/ 0 h 19"/>
                  <a:gd name="T10" fmla="*/ 6 w 6"/>
                  <a:gd name="T11" fmla="*/ 4 h 19"/>
                  <a:gd name="T12" fmla="*/ 5 w 6"/>
                  <a:gd name="T13" fmla="*/ 5 h 19"/>
                  <a:gd name="T14" fmla="*/ 4 w 6"/>
                  <a:gd name="T15" fmla="*/ 6 h 19"/>
                  <a:gd name="T16" fmla="*/ 3 w 6"/>
                  <a:gd name="T17" fmla="*/ 16 h 19"/>
                  <a:gd name="T18" fmla="*/ 1 w 6"/>
                  <a:gd name="T19" fmla="*/ 19 h 19"/>
                  <a:gd name="T20" fmla="*/ 0 w 6"/>
                  <a:gd name="T21" fmla="*/ 15 h 19"/>
                  <a:gd name="T22" fmla="*/ 3 w 6"/>
                  <a:gd name="T2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9">
                    <a:moveTo>
                      <a:pt x="3" y="6"/>
                    </a:moveTo>
                    <a:cubicBezTo>
                      <a:pt x="3" y="5"/>
                      <a:pt x="3" y="5"/>
                      <a:pt x="3" y="5"/>
                    </a:cubicBezTo>
                    <a:cubicBezTo>
                      <a:pt x="3" y="3"/>
                      <a:pt x="3" y="3"/>
                      <a:pt x="3" y="3"/>
                    </a:cubicBezTo>
                    <a:cubicBezTo>
                      <a:pt x="5" y="0"/>
                      <a:pt x="5" y="0"/>
                      <a:pt x="5" y="0"/>
                    </a:cubicBezTo>
                    <a:cubicBezTo>
                      <a:pt x="6" y="0"/>
                      <a:pt x="6" y="0"/>
                      <a:pt x="6" y="0"/>
                    </a:cubicBezTo>
                    <a:cubicBezTo>
                      <a:pt x="6" y="4"/>
                      <a:pt x="6" y="4"/>
                      <a:pt x="6" y="4"/>
                    </a:cubicBezTo>
                    <a:cubicBezTo>
                      <a:pt x="5" y="5"/>
                      <a:pt x="5" y="5"/>
                      <a:pt x="5" y="5"/>
                    </a:cubicBezTo>
                    <a:cubicBezTo>
                      <a:pt x="4" y="5"/>
                      <a:pt x="4" y="6"/>
                      <a:pt x="4" y="6"/>
                    </a:cubicBezTo>
                    <a:cubicBezTo>
                      <a:pt x="3" y="16"/>
                      <a:pt x="3" y="16"/>
                      <a:pt x="3" y="16"/>
                    </a:cubicBezTo>
                    <a:cubicBezTo>
                      <a:pt x="1" y="19"/>
                      <a:pt x="1" y="19"/>
                      <a:pt x="1" y="19"/>
                    </a:cubicBezTo>
                    <a:cubicBezTo>
                      <a:pt x="0" y="15"/>
                      <a:pt x="0" y="15"/>
                      <a:pt x="0" y="15"/>
                    </a:cubicBezTo>
                    <a:lnTo>
                      <a:pt x="3" y="6"/>
                    </a:lnTo>
                    <a:close/>
                  </a:path>
                </a:pathLst>
              </a:custGeom>
              <a:solidFill>
                <a:srgbClr val="160B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2" name="Freeform 992"/>
              <p:cNvSpPr/>
              <p:nvPr/>
            </p:nvSpPr>
            <p:spPr bwMode="auto">
              <a:xfrm>
                <a:off x="5112" y="3453"/>
                <a:ext cx="6" cy="26"/>
              </a:xfrm>
              <a:custGeom>
                <a:avLst/>
                <a:gdLst>
                  <a:gd name="T0" fmla="*/ 6 w 6"/>
                  <a:gd name="T1" fmla="*/ 1 h 26"/>
                  <a:gd name="T2" fmla="*/ 5 w 6"/>
                  <a:gd name="T3" fmla="*/ 0 h 26"/>
                  <a:gd name="T4" fmla="*/ 4 w 6"/>
                  <a:gd name="T5" fmla="*/ 0 h 26"/>
                  <a:gd name="T6" fmla="*/ 3 w 6"/>
                  <a:gd name="T7" fmla="*/ 2 h 26"/>
                  <a:gd name="T8" fmla="*/ 0 w 6"/>
                  <a:gd name="T9" fmla="*/ 8 h 26"/>
                  <a:gd name="T10" fmla="*/ 1 w 6"/>
                  <a:gd name="T11" fmla="*/ 10 h 26"/>
                  <a:gd name="T12" fmla="*/ 2 w 6"/>
                  <a:gd name="T13" fmla="*/ 12 h 26"/>
                  <a:gd name="T14" fmla="*/ 1 w 6"/>
                  <a:gd name="T15" fmla="*/ 14 h 26"/>
                  <a:gd name="T16" fmla="*/ 0 w 6"/>
                  <a:gd name="T17" fmla="*/ 17 h 26"/>
                  <a:gd name="T18" fmla="*/ 5 w 6"/>
                  <a:gd name="T19" fmla="*/ 26 h 26"/>
                  <a:gd name="T20" fmla="*/ 4 w 6"/>
                  <a:gd name="T21" fmla="*/ 16 h 26"/>
                  <a:gd name="T22" fmla="*/ 6 w 6"/>
                  <a:gd name="T23"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6">
                    <a:moveTo>
                      <a:pt x="6" y="1"/>
                    </a:moveTo>
                    <a:cubicBezTo>
                      <a:pt x="5" y="0"/>
                      <a:pt x="5" y="0"/>
                      <a:pt x="5" y="0"/>
                    </a:cubicBezTo>
                    <a:cubicBezTo>
                      <a:pt x="4" y="0"/>
                      <a:pt x="4" y="0"/>
                      <a:pt x="4" y="0"/>
                    </a:cubicBezTo>
                    <a:cubicBezTo>
                      <a:pt x="4" y="1"/>
                      <a:pt x="3" y="2"/>
                      <a:pt x="3" y="2"/>
                    </a:cubicBezTo>
                    <a:cubicBezTo>
                      <a:pt x="0" y="8"/>
                      <a:pt x="0" y="8"/>
                      <a:pt x="0" y="8"/>
                    </a:cubicBezTo>
                    <a:cubicBezTo>
                      <a:pt x="0" y="9"/>
                      <a:pt x="0" y="10"/>
                      <a:pt x="1" y="10"/>
                    </a:cubicBezTo>
                    <a:cubicBezTo>
                      <a:pt x="2" y="12"/>
                      <a:pt x="2" y="12"/>
                      <a:pt x="2" y="12"/>
                    </a:cubicBezTo>
                    <a:cubicBezTo>
                      <a:pt x="1" y="14"/>
                      <a:pt x="1" y="14"/>
                      <a:pt x="1" y="14"/>
                    </a:cubicBezTo>
                    <a:cubicBezTo>
                      <a:pt x="0" y="15"/>
                      <a:pt x="0" y="16"/>
                      <a:pt x="0" y="17"/>
                    </a:cubicBezTo>
                    <a:cubicBezTo>
                      <a:pt x="5" y="26"/>
                      <a:pt x="5" y="26"/>
                      <a:pt x="5" y="26"/>
                    </a:cubicBezTo>
                    <a:cubicBezTo>
                      <a:pt x="5" y="26"/>
                      <a:pt x="4" y="19"/>
                      <a:pt x="4" y="16"/>
                    </a:cubicBezTo>
                    <a:cubicBezTo>
                      <a:pt x="4" y="7"/>
                      <a:pt x="6" y="1"/>
                      <a:pt x="6" y="1"/>
                    </a:cubicBezTo>
                    <a:close/>
                  </a:path>
                </a:pathLst>
              </a:custGeom>
              <a:solidFill>
                <a:srgbClr val="7A79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3" name="Freeform 993"/>
              <p:cNvSpPr/>
              <p:nvPr/>
            </p:nvSpPr>
            <p:spPr bwMode="auto">
              <a:xfrm>
                <a:off x="5118" y="3452"/>
                <a:ext cx="3" cy="11"/>
              </a:xfrm>
              <a:custGeom>
                <a:avLst/>
                <a:gdLst>
                  <a:gd name="T0" fmla="*/ 3 w 3"/>
                  <a:gd name="T1" fmla="*/ 7 h 11"/>
                  <a:gd name="T2" fmla="*/ 2 w 3"/>
                  <a:gd name="T3" fmla="*/ 8 h 11"/>
                  <a:gd name="T4" fmla="*/ 1 w 3"/>
                  <a:gd name="T5" fmla="*/ 11 h 11"/>
                  <a:gd name="T6" fmla="*/ 0 w 3"/>
                  <a:gd name="T7" fmla="*/ 10 h 11"/>
                  <a:gd name="T8" fmla="*/ 0 w 3"/>
                  <a:gd name="T9" fmla="*/ 4 h 11"/>
                  <a:gd name="T10" fmla="*/ 1 w 3"/>
                  <a:gd name="T11" fmla="*/ 0 h 11"/>
                  <a:gd name="T12" fmla="*/ 1 w 3"/>
                  <a:gd name="T13" fmla="*/ 2 h 11"/>
                  <a:gd name="T14" fmla="*/ 3 w 3"/>
                  <a:gd name="T15" fmla="*/ 7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11">
                    <a:moveTo>
                      <a:pt x="3" y="7"/>
                    </a:moveTo>
                    <a:cubicBezTo>
                      <a:pt x="3" y="7"/>
                      <a:pt x="3" y="8"/>
                      <a:pt x="2" y="8"/>
                    </a:cubicBezTo>
                    <a:cubicBezTo>
                      <a:pt x="1" y="11"/>
                      <a:pt x="1" y="11"/>
                      <a:pt x="1" y="11"/>
                    </a:cubicBezTo>
                    <a:cubicBezTo>
                      <a:pt x="0" y="11"/>
                      <a:pt x="0" y="11"/>
                      <a:pt x="0" y="10"/>
                    </a:cubicBezTo>
                    <a:cubicBezTo>
                      <a:pt x="0" y="4"/>
                      <a:pt x="0" y="4"/>
                      <a:pt x="0" y="4"/>
                    </a:cubicBezTo>
                    <a:cubicBezTo>
                      <a:pt x="0" y="0"/>
                      <a:pt x="1" y="0"/>
                      <a:pt x="1" y="0"/>
                    </a:cubicBezTo>
                    <a:cubicBezTo>
                      <a:pt x="1" y="0"/>
                      <a:pt x="1" y="1"/>
                      <a:pt x="1" y="2"/>
                    </a:cubicBezTo>
                    <a:cubicBezTo>
                      <a:pt x="1" y="3"/>
                      <a:pt x="1" y="5"/>
                      <a:pt x="3"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4" name="Freeform 994"/>
              <p:cNvSpPr/>
              <p:nvPr/>
            </p:nvSpPr>
            <p:spPr bwMode="auto">
              <a:xfrm>
                <a:off x="5121" y="3452"/>
                <a:ext cx="10" cy="13"/>
              </a:xfrm>
              <a:custGeom>
                <a:avLst/>
                <a:gdLst>
                  <a:gd name="T0" fmla="*/ 8 w 10"/>
                  <a:gd name="T1" fmla="*/ 0 h 13"/>
                  <a:gd name="T2" fmla="*/ 7 w 10"/>
                  <a:gd name="T3" fmla="*/ 1 h 13"/>
                  <a:gd name="T4" fmla="*/ 0 w 10"/>
                  <a:gd name="T5" fmla="*/ 7 h 13"/>
                  <a:gd name="T6" fmla="*/ 0 w 10"/>
                  <a:gd name="T7" fmla="*/ 8 h 13"/>
                  <a:gd name="T8" fmla="*/ 1 w 10"/>
                  <a:gd name="T9" fmla="*/ 12 h 13"/>
                  <a:gd name="T10" fmla="*/ 2 w 10"/>
                  <a:gd name="T11" fmla="*/ 13 h 13"/>
                  <a:gd name="T12" fmla="*/ 7 w 10"/>
                  <a:gd name="T13" fmla="*/ 8 h 13"/>
                  <a:gd name="T14" fmla="*/ 9 w 10"/>
                  <a:gd name="T15" fmla="*/ 2 h 13"/>
                  <a:gd name="T16" fmla="*/ 8 w 10"/>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3">
                    <a:moveTo>
                      <a:pt x="8" y="0"/>
                    </a:moveTo>
                    <a:cubicBezTo>
                      <a:pt x="8" y="0"/>
                      <a:pt x="8" y="0"/>
                      <a:pt x="7" y="1"/>
                    </a:cubicBezTo>
                    <a:cubicBezTo>
                      <a:pt x="6" y="5"/>
                      <a:pt x="0" y="7"/>
                      <a:pt x="0" y="7"/>
                    </a:cubicBezTo>
                    <a:cubicBezTo>
                      <a:pt x="0" y="7"/>
                      <a:pt x="0" y="7"/>
                      <a:pt x="0" y="8"/>
                    </a:cubicBezTo>
                    <a:cubicBezTo>
                      <a:pt x="1" y="12"/>
                      <a:pt x="1" y="12"/>
                      <a:pt x="1" y="12"/>
                    </a:cubicBezTo>
                    <a:cubicBezTo>
                      <a:pt x="1" y="13"/>
                      <a:pt x="1" y="13"/>
                      <a:pt x="2" y="13"/>
                    </a:cubicBezTo>
                    <a:cubicBezTo>
                      <a:pt x="2" y="13"/>
                      <a:pt x="6" y="9"/>
                      <a:pt x="7" y="8"/>
                    </a:cubicBezTo>
                    <a:cubicBezTo>
                      <a:pt x="9" y="5"/>
                      <a:pt x="10" y="5"/>
                      <a:pt x="9" y="2"/>
                    </a:cubicBezTo>
                    <a:cubicBezTo>
                      <a:pt x="8" y="0"/>
                      <a:pt x="8" y="0"/>
                      <a:pt x="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5" name="Freeform 995"/>
              <p:cNvSpPr/>
              <p:nvPr/>
            </p:nvSpPr>
            <p:spPr bwMode="auto">
              <a:xfrm>
                <a:off x="5116" y="3454"/>
                <a:ext cx="16" cy="25"/>
              </a:xfrm>
              <a:custGeom>
                <a:avLst/>
                <a:gdLst>
                  <a:gd name="T0" fmla="*/ 14 w 16"/>
                  <a:gd name="T1" fmla="*/ 0 h 25"/>
                  <a:gd name="T2" fmla="*/ 15 w 16"/>
                  <a:gd name="T3" fmla="*/ 2 h 25"/>
                  <a:gd name="T4" fmla="*/ 16 w 16"/>
                  <a:gd name="T5" fmla="*/ 2 h 25"/>
                  <a:gd name="T6" fmla="*/ 16 w 16"/>
                  <a:gd name="T7" fmla="*/ 4 h 25"/>
                  <a:gd name="T8" fmla="*/ 13 w 16"/>
                  <a:gd name="T9" fmla="*/ 10 h 25"/>
                  <a:gd name="T10" fmla="*/ 11 w 16"/>
                  <a:gd name="T11" fmla="*/ 12 h 25"/>
                  <a:gd name="T12" fmla="*/ 8 w 16"/>
                  <a:gd name="T13" fmla="*/ 13 h 25"/>
                  <a:gd name="T14" fmla="*/ 9 w 16"/>
                  <a:gd name="T15" fmla="*/ 15 h 25"/>
                  <a:gd name="T16" fmla="*/ 9 w 16"/>
                  <a:gd name="T17" fmla="*/ 17 h 25"/>
                  <a:gd name="T18" fmla="*/ 0 w 16"/>
                  <a:gd name="T19" fmla="*/ 25 h 25"/>
                  <a:gd name="T20" fmla="*/ 7 w 16"/>
                  <a:gd name="T21" fmla="*/ 11 h 25"/>
                  <a:gd name="T22" fmla="*/ 14 w 1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5">
                    <a:moveTo>
                      <a:pt x="14" y="0"/>
                    </a:moveTo>
                    <a:cubicBezTo>
                      <a:pt x="15" y="2"/>
                      <a:pt x="15" y="2"/>
                      <a:pt x="15" y="2"/>
                    </a:cubicBezTo>
                    <a:cubicBezTo>
                      <a:pt x="16" y="2"/>
                      <a:pt x="16" y="2"/>
                      <a:pt x="16" y="2"/>
                    </a:cubicBezTo>
                    <a:cubicBezTo>
                      <a:pt x="16" y="3"/>
                      <a:pt x="16" y="4"/>
                      <a:pt x="16" y="4"/>
                    </a:cubicBezTo>
                    <a:cubicBezTo>
                      <a:pt x="13" y="10"/>
                      <a:pt x="13" y="10"/>
                      <a:pt x="13" y="10"/>
                    </a:cubicBezTo>
                    <a:cubicBezTo>
                      <a:pt x="13" y="12"/>
                      <a:pt x="12" y="12"/>
                      <a:pt x="11" y="12"/>
                    </a:cubicBezTo>
                    <a:cubicBezTo>
                      <a:pt x="8" y="13"/>
                      <a:pt x="8" y="13"/>
                      <a:pt x="8" y="13"/>
                    </a:cubicBezTo>
                    <a:cubicBezTo>
                      <a:pt x="9" y="15"/>
                      <a:pt x="9" y="15"/>
                      <a:pt x="9" y="15"/>
                    </a:cubicBezTo>
                    <a:cubicBezTo>
                      <a:pt x="10" y="16"/>
                      <a:pt x="9" y="17"/>
                      <a:pt x="9" y="17"/>
                    </a:cubicBezTo>
                    <a:cubicBezTo>
                      <a:pt x="0" y="25"/>
                      <a:pt x="0" y="25"/>
                      <a:pt x="0" y="25"/>
                    </a:cubicBezTo>
                    <a:cubicBezTo>
                      <a:pt x="0" y="25"/>
                      <a:pt x="2" y="19"/>
                      <a:pt x="7" y="11"/>
                    </a:cubicBezTo>
                    <a:cubicBezTo>
                      <a:pt x="9" y="9"/>
                      <a:pt x="14" y="0"/>
                      <a:pt x="14" y="0"/>
                    </a:cubicBezTo>
                    <a:close/>
                  </a:path>
                </a:pathLst>
              </a:custGeom>
              <a:solidFill>
                <a:srgbClr val="7A79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6" name="Freeform 996"/>
              <p:cNvSpPr/>
              <p:nvPr/>
            </p:nvSpPr>
            <p:spPr bwMode="auto">
              <a:xfrm>
                <a:off x="5112" y="3431"/>
                <a:ext cx="17" cy="26"/>
              </a:xfrm>
              <a:custGeom>
                <a:avLst/>
                <a:gdLst>
                  <a:gd name="T0" fmla="*/ 8 w 17"/>
                  <a:gd name="T1" fmla="*/ 0 h 26"/>
                  <a:gd name="T2" fmla="*/ 8 w 17"/>
                  <a:gd name="T3" fmla="*/ 0 h 26"/>
                  <a:gd name="T4" fmla="*/ 17 w 17"/>
                  <a:gd name="T5" fmla="*/ 0 h 26"/>
                  <a:gd name="T6" fmla="*/ 17 w 17"/>
                  <a:gd name="T7" fmla="*/ 16 h 26"/>
                  <a:gd name="T8" fmla="*/ 17 w 17"/>
                  <a:gd name="T9" fmla="*/ 18 h 26"/>
                  <a:gd name="T10" fmla="*/ 15 w 17"/>
                  <a:gd name="T11" fmla="*/ 21 h 26"/>
                  <a:gd name="T12" fmla="*/ 10 w 17"/>
                  <a:gd name="T13" fmla="*/ 24 h 26"/>
                  <a:gd name="T14" fmla="*/ 2 w 17"/>
                  <a:gd name="T15" fmla="*/ 21 h 26"/>
                  <a:gd name="T16" fmla="*/ 1 w 17"/>
                  <a:gd name="T17" fmla="*/ 16 h 26"/>
                  <a:gd name="T18" fmla="*/ 0 w 17"/>
                  <a:gd name="T19" fmla="*/ 7 h 26"/>
                  <a:gd name="T20" fmla="*/ 0 w 17"/>
                  <a:gd name="T21" fmla="*/ 1 h 26"/>
                  <a:gd name="T22" fmla="*/ 8 w 17"/>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6">
                    <a:moveTo>
                      <a:pt x="8" y="0"/>
                    </a:moveTo>
                    <a:cubicBezTo>
                      <a:pt x="8" y="0"/>
                      <a:pt x="8" y="0"/>
                      <a:pt x="8" y="0"/>
                    </a:cubicBezTo>
                    <a:cubicBezTo>
                      <a:pt x="17" y="0"/>
                      <a:pt x="17" y="0"/>
                      <a:pt x="17" y="0"/>
                    </a:cubicBezTo>
                    <a:cubicBezTo>
                      <a:pt x="17" y="16"/>
                      <a:pt x="17" y="16"/>
                      <a:pt x="17" y="16"/>
                    </a:cubicBezTo>
                    <a:cubicBezTo>
                      <a:pt x="17" y="17"/>
                      <a:pt x="17" y="18"/>
                      <a:pt x="17" y="18"/>
                    </a:cubicBezTo>
                    <a:cubicBezTo>
                      <a:pt x="17" y="19"/>
                      <a:pt x="16" y="20"/>
                      <a:pt x="15" y="21"/>
                    </a:cubicBezTo>
                    <a:cubicBezTo>
                      <a:pt x="15" y="21"/>
                      <a:pt x="13" y="23"/>
                      <a:pt x="10" y="24"/>
                    </a:cubicBezTo>
                    <a:cubicBezTo>
                      <a:pt x="9" y="24"/>
                      <a:pt x="3" y="26"/>
                      <a:pt x="2" y="21"/>
                    </a:cubicBezTo>
                    <a:cubicBezTo>
                      <a:pt x="1" y="19"/>
                      <a:pt x="1" y="17"/>
                      <a:pt x="1" y="16"/>
                    </a:cubicBezTo>
                    <a:cubicBezTo>
                      <a:pt x="0" y="7"/>
                      <a:pt x="0" y="7"/>
                      <a:pt x="0" y="7"/>
                    </a:cubicBezTo>
                    <a:cubicBezTo>
                      <a:pt x="0" y="1"/>
                      <a:pt x="0" y="1"/>
                      <a:pt x="0" y="1"/>
                    </a:cubicBezTo>
                    <a:lnTo>
                      <a:pt x="8" y="0"/>
                    </a:lnTo>
                    <a:close/>
                  </a:path>
                </a:pathLst>
              </a:custGeom>
              <a:solidFill>
                <a:srgbClr val="FFE1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7" name="Freeform 997"/>
              <p:cNvSpPr/>
              <p:nvPr/>
            </p:nvSpPr>
            <p:spPr bwMode="auto">
              <a:xfrm>
                <a:off x="5110" y="3421"/>
                <a:ext cx="28" cy="29"/>
              </a:xfrm>
              <a:custGeom>
                <a:avLst/>
                <a:gdLst>
                  <a:gd name="T0" fmla="*/ 2 w 28"/>
                  <a:gd name="T1" fmla="*/ 7 h 29"/>
                  <a:gd name="T2" fmla="*/ 1 w 28"/>
                  <a:gd name="T3" fmla="*/ 15 h 29"/>
                  <a:gd name="T4" fmla="*/ 2 w 28"/>
                  <a:gd name="T5" fmla="*/ 17 h 29"/>
                  <a:gd name="T6" fmla="*/ 2 w 28"/>
                  <a:gd name="T7" fmla="*/ 14 h 29"/>
                  <a:gd name="T8" fmla="*/ 5 w 28"/>
                  <a:gd name="T9" fmla="*/ 11 h 29"/>
                  <a:gd name="T10" fmla="*/ 13 w 28"/>
                  <a:gd name="T11" fmla="*/ 15 h 29"/>
                  <a:gd name="T12" fmla="*/ 14 w 28"/>
                  <a:gd name="T13" fmla="*/ 20 h 29"/>
                  <a:gd name="T14" fmla="*/ 14 w 28"/>
                  <a:gd name="T15" fmla="*/ 21 h 29"/>
                  <a:gd name="T16" fmla="*/ 15 w 28"/>
                  <a:gd name="T17" fmla="*/ 22 h 29"/>
                  <a:gd name="T18" fmla="*/ 16 w 28"/>
                  <a:gd name="T19" fmla="*/ 21 h 29"/>
                  <a:gd name="T20" fmla="*/ 19 w 28"/>
                  <a:gd name="T21" fmla="*/ 19 h 29"/>
                  <a:gd name="T22" fmla="*/ 19 w 28"/>
                  <a:gd name="T23" fmla="*/ 24 h 29"/>
                  <a:gd name="T24" fmla="*/ 19 w 28"/>
                  <a:gd name="T25" fmla="*/ 29 h 29"/>
                  <a:gd name="T26" fmla="*/ 20 w 28"/>
                  <a:gd name="T27" fmla="*/ 27 h 29"/>
                  <a:gd name="T28" fmla="*/ 23 w 28"/>
                  <a:gd name="T29" fmla="*/ 20 h 29"/>
                  <a:gd name="T30" fmla="*/ 8 w 28"/>
                  <a:gd name="T31" fmla="*/ 4 h 29"/>
                  <a:gd name="T32" fmla="*/ 2 w 28"/>
                  <a:gd name="T33"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9">
                    <a:moveTo>
                      <a:pt x="2" y="7"/>
                    </a:moveTo>
                    <a:cubicBezTo>
                      <a:pt x="0" y="9"/>
                      <a:pt x="1" y="12"/>
                      <a:pt x="1" y="15"/>
                    </a:cubicBezTo>
                    <a:cubicBezTo>
                      <a:pt x="1" y="16"/>
                      <a:pt x="2" y="17"/>
                      <a:pt x="2" y="17"/>
                    </a:cubicBezTo>
                    <a:cubicBezTo>
                      <a:pt x="2" y="17"/>
                      <a:pt x="2" y="15"/>
                      <a:pt x="2" y="14"/>
                    </a:cubicBezTo>
                    <a:cubicBezTo>
                      <a:pt x="2" y="12"/>
                      <a:pt x="4" y="11"/>
                      <a:pt x="5" y="11"/>
                    </a:cubicBezTo>
                    <a:cubicBezTo>
                      <a:pt x="6" y="12"/>
                      <a:pt x="12" y="14"/>
                      <a:pt x="13" y="15"/>
                    </a:cubicBezTo>
                    <a:cubicBezTo>
                      <a:pt x="14" y="16"/>
                      <a:pt x="15" y="18"/>
                      <a:pt x="14" y="20"/>
                    </a:cubicBezTo>
                    <a:cubicBezTo>
                      <a:pt x="14" y="21"/>
                      <a:pt x="14" y="21"/>
                      <a:pt x="14" y="21"/>
                    </a:cubicBezTo>
                    <a:cubicBezTo>
                      <a:pt x="14" y="22"/>
                      <a:pt x="14" y="23"/>
                      <a:pt x="15" y="22"/>
                    </a:cubicBezTo>
                    <a:cubicBezTo>
                      <a:pt x="16" y="22"/>
                      <a:pt x="16" y="22"/>
                      <a:pt x="16" y="21"/>
                    </a:cubicBezTo>
                    <a:cubicBezTo>
                      <a:pt x="16" y="21"/>
                      <a:pt x="17" y="19"/>
                      <a:pt x="19" y="19"/>
                    </a:cubicBezTo>
                    <a:cubicBezTo>
                      <a:pt x="21" y="19"/>
                      <a:pt x="19" y="23"/>
                      <a:pt x="19" y="24"/>
                    </a:cubicBezTo>
                    <a:cubicBezTo>
                      <a:pt x="19" y="29"/>
                      <a:pt x="19" y="29"/>
                      <a:pt x="19" y="29"/>
                    </a:cubicBezTo>
                    <a:cubicBezTo>
                      <a:pt x="19" y="29"/>
                      <a:pt x="19" y="28"/>
                      <a:pt x="20" y="27"/>
                    </a:cubicBezTo>
                    <a:cubicBezTo>
                      <a:pt x="22" y="23"/>
                      <a:pt x="23" y="21"/>
                      <a:pt x="23" y="20"/>
                    </a:cubicBezTo>
                    <a:cubicBezTo>
                      <a:pt x="28" y="9"/>
                      <a:pt x="19" y="0"/>
                      <a:pt x="8" y="4"/>
                    </a:cubicBezTo>
                    <a:cubicBezTo>
                      <a:pt x="6" y="4"/>
                      <a:pt x="2" y="7"/>
                      <a:pt x="2" y="7"/>
                    </a:cubicBezTo>
                    <a:close/>
                  </a:path>
                </a:pathLst>
              </a:custGeom>
              <a:solidFill>
                <a:srgbClr val="68400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8" name="Freeform 998"/>
              <p:cNvSpPr/>
              <p:nvPr/>
            </p:nvSpPr>
            <p:spPr bwMode="auto">
              <a:xfrm>
                <a:off x="5126" y="3440"/>
                <a:ext cx="5" cy="8"/>
              </a:xfrm>
              <a:custGeom>
                <a:avLst/>
                <a:gdLst>
                  <a:gd name="T0" fmla="*/ 3 w 5"/>
                  <a:gd name="T1" fmla="*/ 0 h 8"/>
                  <a:gd name="T2" fmla="*/ 0 w 5"/>
                  <a:gd name="T3" fmla="*/ 2 h 8"/>
                  <a:gd name="T4" fmla="*/ 0 w 5"/>
                  <a:gd name="T5" fmla="*/ 7 h 8"/>
                  <a:gd name="T6" fmla="*/ 1 w 5"/>
                  <a:gd name="T7" fmla="*/ 8 h 8"/>
                  <a:gd name="T8" fmla="*/ 3 w 5"/>
                  <a:gd name="T9" fmla="*/ 6 h 8"/>
                  <a:gd name="T10" fmla="*/ 4 w 5"/>
                  <a:gd name="T11" fmla="*/ 4 h 8"/>
                  <a:gd name="T12" fmla="*/ 3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3" y="0"/>
                    </a:moveTo>
                    <a:cubicBezTo>
                      <a:pt x="0" y="0"/>
                      <a:pt x="0" y="2"/>
                      <a:pt x="0" y="2"/>
                    </a:cubicBezTo>
                    <a:cubicBezTo>
                      <a:pt x="0" y="7"/>
                      <a:pt x="0" y="7"/>
                      <a:pt x="0" y="7"/>
                    </a:cubicBezTo>
                    <a:cubicBezTo>
                      <a:pt x="0" y="7"/>
                      <a:pt x="0" y="8"/>
                      <a:pt x="1" y="8"/>
                    </a:cubicBezTo>
                    <a:cubicBezTo>
                      <a:pt x="2" y="8"/>
                      <a:pt x="3" y="7"/>
                      <a:pt x="3" y="6"/>
                    </a:cubicBezTo>
                    <a:cubicBezTo>
                      <a:pt x="4" y="4"/>
                      <a:pt x="4" y="4"/>
                      <a:pt x="4" y="4"/>
                    </a:cubicBezTo>
                    <a:cubicBezTo>
                      <a:pt x="5" y="2"/>
                      <a:pt x="5" y="0"/>
                      <a:pt x="3"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9" name="Freeform 999"/>
              <p:cNvSpPr/>
              <p:nvPr/>
            </p:nvSpPr>
            <p:spPr bwMode="auto">
              <a:xfrm>
                <a:off x="5132" y="3512"/>
                <a:ext cx="6" cy="8"/>
              </a:xfrm>
              <a:custGeom>
                <a:avLst/>
                <a:gdLst>
                  <a:gd name="T0" fmla="*/ 6 w 6"/>
                  <a:gd name="T1" fmla="*/ 2 h 8"/>
                  <a:gd name="T2" fmla="*/ 3 w 6"/>
                  <a:gd name="T3" fmla="*/ 5 h 8"/>
                  <a:gd name="T4" fmla="*/ 0 w 6"/>
                  <a:gd name="T5" fmla="*/ 8 h 8"/>
                  <a:gd name="T6" fmla="*/ 0 w 6"/>
                  <a:gd name="T7" fmla="*/ 6 h 8"/>
                  <a:gd name="T8" fmla="*/ 1 w 6"/>
                  <a:gd name="T9" fmla="*/ 3 h 8"/>
                  <a:gd name="T10" fmla="*/ 4 w 6"/>
                  <a:gd name="T11" fmla="*/ 0 h 8"/>
                  <a:gd name="T12" fmla="*/ 6 w 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6" y="2"/>
                    </a:moveTo>
                    <a:cubicBezTo>
                      <a:pt x="6" y="4"/>
                      <a:pt x="4" y="5"/>
                      <a:pt x="3" y="5"/>
                    </a:cubicBezTo>
                    <a:cubicBezTo>
                      <a:pt x="2" y="5"/>
                      <a:pt x="2" y="8"/>
                      <a:pt x="0" y="8"/>
                    </a:cubicBezTo>
                    <a:cubicBezTo>
                      <a:pt x="0" y="8"/>
                      <a:pt x="0" y="7"/>
                      <a:pt x="0" y="6"/>
                    </a:cubicBezTo>
                    <a:cubicBezTo>
                      <a:pt x="0" y="6"/>
                      <a:pt x="0" y="4"/>
                      <a:pt x="1" y="3"/>
                    </a:cubicBezTo>
                    <a:cubicBezTo>
                      <a:pt x="3" y="0"/>
                      <a:pt x="3" y="0"/>
                      <a:pt x="4" y="0"/>
                    </a:cubicBezTo>
                    <a:cubicBezTo>
                      <a:pt x="6" y="0"/>
                      <a:pt x="6" y="1"/>
                      <a:pt x="6" y="2"/>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0" name="Freeform 1000"/>
              <p:cNvSpPr/>
              <p:nvPr/>
            </p:nvSpPr>
            <p:spPr bwMode="auto">
              <a:xfrm>
                <a:off x="5146" y="353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1" name="Freeform 1001"/>
              <p:cNvSpPr/>
              <p:nvPr/>
            </p:nvSpPr>
            <p:spPr bwMode="auto">
              <a:xfrm>
                <a:off x="5146" y="3516"/>
                <a:ext cx="7" cy="17"/>
              </a:xfrm>
              <a:custGeom>
                <a:avLst/>
                <a:gdLst>
                  <a:gd name="T0" fmla="*/ 0 w 7"/>
                  <a:gd name="T1" fmla="*/ 16 h 17"/>
                  <a:gd name="T2" fmla="*/ 7 w 7"/>
                  <a:gd name="T3" fmla="*/ 0 h 17"/>
                  <a:gd name="T4" fmla="*/ 7 w 7"/>
                  <a:gd name="T5" fmla="*/ 2 h 17"/>
                  <a:gd name="T6" fmla="*/ 7 w 7"/>
                  <a:gd name="T7" fmla="*/ 3 h 17"/>
                  <a:gd name="T8" fmla="*/ 0 w 7"/>
                  <a:gd name="T9" fmla="*/ 17 h 17"/>
                  <a:gd name="T10" fmla="*/ 0 w 7"/>
                  <a:gd name="T11" fmla="*/ 16 h 17"/>
                </a:gdLst>
                <a:ahLst/>
                <a:cxnLst>
                  <a:cxn ang="0">
                    <a:pos x="T0" y="T1"/>
                  </a:cxn>
                  <a:cxn ang="0">
                    <a:pos x="T2" y="T3"/>
                  </a:cxn>
                  <a:cxn ang="0">
                    <a:pos x="T4" y="T5"/>
                  </a:cxn>
                  <a:cxn ang="0">
                    <a:pos x="T6" y="T7"/>
                  </a:cxn>
                  <a:cxn ang="0">
                    <a:pos x="T8" y="T9"/>
                  </a:cxn>
                  <a:cxn ang="0">
                    <a:pos x="T10" y="T11"/>
                  </a:cxn>
                </a:cxnLst>
                <a:rect l="0" t="0" r="r" b="b"/>
                <a:pathLst>
                  <a:path w="7" h="17">
                    <a:moveTo>
                      <a:pt x="0" y="16"/>
                    </a:moveTo>
                    <a:cubicBezTo>
                      <a:pt x="6" y="8"/>
                      <a:pt x="7" y="1"/>
                      <a:pt x="7" y="0"/>
                    </a:cubicBezTo>
                    <a:cubicBezTo>
                      <a:pt x="7" y="2"/>
                      <a:pt x="7" y="2"/>
                      <a:pt x="7" y="2"/>
                    </a:cubicBezTo>
                    <a:cubicBezTo>
                      <a:pt x="7" y="3"/>
                      <a:pt x="7" y="3"/>
                      <a:pt x="7" y="3"/>
                    </a:cubicBezTo>
                    <a:cubicBezTo>
                      <a:pt x="6" y="5"/>
                      <a:pt x="5" y="11"/>
                      <a:pt x="0" y="17"/>
                    </a:cubicBezTo>
                    <a:lnTo>
                      <a:pt x="0" y="16"/>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2" name="Freeform 1002"/>
              <p:cNvSpPr/>
              <p:nvPr/>
            </p:nvSpPr>
            <p:spPr bwMode="auto">
              <a:xfrm>
                <a:off x="5132" y="3542"/>
                <a:ext cx="1" cy="1"/>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lnTo>
                      <a:pt x="0" y="1"/>
                    </a:lnTo>
                    <a:lnTo>
                      <a:pt x="1"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3" name="Freeform 1003"/>
              <p:cNvSpPr/>
              <p:nvPr/>
            </p:nvSpPr>
            <p:spPr bwMode="auto">
              <a:xfrm>
                <a:off x="5116" y="3550"/>
                <a:ext cx="8" cy="5"/>
              </a:xfrm>
              <a:custGeom>
                <a:avLst/>
                <a:gdLst>
                  <a:gd name="T0" fmla="*/ 8 w 8"/>
                  <a:gd name="T1" fmla="*/ 5 h 5"/>
                  <a:gd name="T2" fmla="*/ 1 w 8"/>
                  <a:gd name="T3" fmla="*/ 1 h 5"/>
                  <a:gd name="T4" fmla="*/ 0 w 8"/>
                  <a:gd name="T5" fmla="*/ 0 h 5"/>
                  <a:gd name="T6" fmla="*/ 8 w 8"/>
                  <a:gd name="T7" fmla="*/ 4 h 5"/>
                  <a:gd name="T8" fmla="*/ 8 w 8"/>
                  <a:gd name="T9" fmla="*/ 5 h 5"/>
                </a:gdLst>
                <a:ahLst/>
                <a:cxnLst>
                  <a:cxn ang="0">
                    <a:pos x="T0" y="T1"/>
                  </a:cxn>
                  <a:cxn ang="0">
                    <a:pos x="T2" y="T3"/>
                  </a:cxn>
                  <a:cxn ang="0">
                    <a:pos x="T4" y="T5"/>
                  </a:cxn>
                  <a:cxn ang="0">
                    <a:pos x="T6" y="T7"/>
                  </a:cxn>
                  <a:cxn ang="0">
                    <a:pos x="T8" y="T9"/>
                  </a:cxn>
                </a:cxnLst>
                <a:rect l="0" t="0" r="r" b="b"/>
                <a:pathLst>
                  <a:path w="8" h="5">
                    <a:moveTo>
                      <a:pt x="8" y="5"/>
                    </a:moveTo>
                    <a:cubicBezTo>
                      <a:pt x="1" y="1"/>
                      <a:pt x="1" y="1"/>
                      <a:pt x="1" y="1"/>
                    </a:cubicBezTo>
                    <a:cubicBezTo>
                      <a:pt x="1" y="0"/>
                      <a:pt x="0" y="0"/>
                      <a:pt x="0" y="0"/>
                    </a:cubicBezTo>
                    <a:cubicBezTo>
                      <a:pt x="8" y="4"/>
                      <a:pt x="8" y="4"/>
                      <a:pt x="8" y="4"/>
                    </a:cubicBezTo>
                    <a:cubicBezTo>
                      <a:pt x="8" y="4"/>
                      <a:pt x="8" y="5"/>
                      <a:pt x="8" y="5"/>
                    </a:cubicBezTo>
                    <a:close/>
                  </a:path>
                </a:pathLst>
              </a:custGeom>
              <a:solidFill>
                <a:srgbClr val="7239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4" name="Freeform 1004"/>
              <p:cNvSpPr/>
              <p:nvPr/>
            </p:nvSpPr>
            <p:spPr bwMode="auto">
              <a:xfrm>
                <a:off x="5124" y="3518"/>
                <a:ext cx="29" cy="37"/>
              </a:xfrm>
              <a:custGeom>
                <a:avLst/>
                <a:gdLst>
                  <a:gd name="T0" fmla="*/ 0 w 29"/>
                  <a:gd name="T1" fmla="*/ 15 h 37"/>
                  <a:gd name="T2" fmla="*/ 0 w 29"/>
                  <a:gd name="T3" fmla="*/ 17 h 37"/>
                  <a:gd name="T4" fmla="*/ 0 w 29"/>
                  <a:gd name="T5" fmla="*/ 17 h 37"/>
                  <a:gd name="T6" fmla="*/ 6 w 29"/>
                  <a:gd name="T7" fmla="*/ 24 h 37"/>
                  <a:gd name="T8" fmla="*/ 14 w 29"/>
                  <a:gd name="T9" fmla="*/ 22 h 37"/>
                  <a:gd name="T10" fmla="*/ 20 w 29"/>
                  <a:gd name="T11" fmla="*/ 18 h 37"/>
                  <a:gd name="T12" fmla="*/ 22 w 29"/>
                  <a:gd name="T13" fmla="*/ 15 h 37"/>
                  <a:gd name="T14" fmla="*/ 29 w 29"/>
                  <a:gd name="T15" fmla="*/ 1 h 37"/>
                  <a:gd name="T16" fmla="*/ 29 w 29"/>
                  <a:gd name="T17" fmla="*/ 0 h 37"/>
                  <a:gd name="T18" fmla="*/ 29 w 29"/>
                  <a:gd name="T19" fmla="*/ 19 h 37"/>
                  <a:gd name="T20" fmla="*/ 27 w 29"/>
                  <a:gd name="T21" fmla="*/ 22 h 37"/>
                  <a:gd name="T22" fmla="*/ 1 w 29"/>
                  <a:gd name="T23" fmla="*/ 37 h 37"/>
                  <a:gd name="T24" fmla="*/ 0 w 29"/>
                  <a:gd name="T25" fmla="*/ 36 h 37"/>
                  <a:gd name="T26" fmla="*/ 0 w 29"/>
                  <a:gd name="T27"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7">
                    <a:moveTo>
                      <a:pt x="0" y="15"/>
                    </a:moveTo>
                    <a:cubicBezTo>
                      <a:pt x="0" y="17"/>
                      <a:pt x="0" y="17"/>
                      <a:pt x="0" y="17"/>
                    </a:cubicBezTo>
                    <a:cubicBezTo>
                      <a:pt x="0" y="17"/>
                      <a:pt x="0" y="17"/>
                      <a:pt x="0" y="17"/>
                    </a:cubicBezTo>
                    <a:cubicBezTo>
                      <a:pt x="1" y="21"/>
                      <a:pt x="3" y="23"/>
                      <a:pt x="6" y="24"/>
                    </a:cubicBezTo>
                    <a:cubicBezTo>
                      <a:pt x="6" y="24"/>
                      <a:pt x="12" y="23"/>
                      <a:pt x="14" y="22"/>
                    </a:cubicBezTo>
                    <a:cubicBezTo>
                      <a:pt x="16" y="21"/>
                      <a:pt x="20" y="18"/>
                      <a:pt x="20" y="18"/>
                    </a:cubicBezTo>
                    <a:cubicBezTo>
                      <a:pt x="22" y="15"/>
                      <a:pt x="22" y="15"/>
                      <a:pt x="22" y="15"/>
                    </a:cubicBezTo>
                    <a:cubicBezTo>
                      <a:pt x="27" y="9"/>
                      <a:pt x="28" y="3"/>
                      <a:pt x="29" y="1"/>
                    </a:cubicBezTo>
                    <a:cubicBezTo>
                      <a:pt x="29" y="0"/>
                      <a:pt x="29" y="0"/>
                      <a:pt x="29" y="0"/>
                    </a:cubicBezTo>
                    <a:cubicBezTo>
                      <a:pt x="29" y="19"/>
                      <a:pt x="29" y="19"/>
                      <a:pt x="29" y="19"/>
                    </a:cubicBezTo>
                    <a:cubicBezTo>
                      <a:pt x="29" y="20"/>
                      <a:pt x="28" y="21"/>
                      <a:pt x="27" y="22"/>
                    </a:cubicBezTo>
                    <a:cubicBezTo>
                      <a:pt x="1" y="37"/>
                      <a:pt x="1" y="37"/>
                      <a:pt x="1" y="37"/>
                    </a:cubicBezTo>
                    <a:cubicBezTo>
                      <a:pt x="0" y="37"/>
                      <a:pt x="0" y="37"/>
                      <a:pt x="0" y="36"/>
                    </a:cubicBezTo>
                    <a:lnTo>
                      <a:pt x="0" y="15"/>
                    </a:ln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5" name="Freeform 1005"/>
              <p:cNvSpPr/>
              <p:nvPr/>
            </p:nvSpPr>
            <p:spPr bwMode="auto">
              <a:xfrm>
                <a:off x="5116" y="3529"/>
                <a:ext cx="8" cy="4"/>
              </a:xfrm>
              <a:custGeom>
                <a:avLst/>
                <a:gdLst>
                  <a:gd name="T0" fmla="*/ 8 w 8"/>
                  <a:gd name="T1" fmla="*/ 4 h 4"/>
                  <a:gd name="T2" fmla="*/ 0 w 8"/>
                  <a:gd name="T3" fmla="*/ 0 h 4"/>
                  <a:gd name="T4" fmla="*/ 0 w 8"/>
                  <a:gd name="T5" fmla="*/ 0 h 4"/>
                  <a:gd name="T6" fmla="*/ 8 w 8"/>
                  <a:gd name="T7" fmla="*/ 4 h 4"/>
                  <a:gd name="T8" fmla="*/ 8 w 8"/>
                  <a:gd name="T9" fmla="*/ 4 h 4"/>
                </a:gdLst>
                <a:ahLst/>
                <a:cxnLst>
                  <a:cxn ang="0">
                    <a:pos x="T0" y="T1"/>
                  </a:cxn>
                  <a:cxn ang="0">
                    <a:pos x="T2" y="T3"/>
                  </a:cxn>
                  <a:cxn ang="0">
                    <a:pos x="T4" y="T5"/>
                  </a:cxn>
                  <a:cxn ang="0">
                    <a:pos x="T6" y="T7"/>
                  </a:cxn>
                  <a:cxn ang="0">
                    <a:pos x="T8" y="T9"/>
                  </a:cxn>
                </a:cxnLst>
                <a:rect l="0" t="0" r="r" b="b"/>
                <a:pathLst>
                  <a:path w="8" h="4">
                    <a:moveTo>
                      <a:pt x="8" y="4"/>
                    </a:moveTo>
                    <a:lnTo>
                      <a:pt x="0" y="0"/>
                    </a:lnTo>
                    <a:lnTo>
                      <a:pt x="0" y="0"/>
                    </a:lnTo>
                    <a:lnTo>
                      <a:pt x="8" y="4"/>
                    </a:lnTo>
                    <a:lnTo>
                      <a:pt x="8" y="4"/>
                    </a:lnTo>
                    <a:close/>
                  </a:path>
                </a:pathLst>
              </a:custGeom>
              <a:solidFill>
                <a:srgbClr val="5C361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6" name="Freeform 1006"/>
              <p:cNvSpPr/>
              <p:nvPr/>
            </p:nvSpPr>
            <p:spPr bwMode="auto">
              <a:xfrm>
                <a:off x="5124" y="3533"/>
                <a:ext cx="6" cy="9"/>
              </a:xfrm>
              <a:custGeom>
                <a:avLst/>
                <a:gdLst>
                  <a:gd name="T0" fmla="*/ 0 w 6"/>
                  <a:gd name="T1" fmla="*/ 0 h 9"/>
                  <a:gd name="T2" fmla="*/ 6 w 6"/>
                  <a:gd name="T3" fmla="*/ 8 h 9"/>
                  <a:gd name="T4" fmla="*/ 6 w 6"/>
                  <a:gd name="T5" fmla="*/ 8 h 9"/>
                  <a:gd name="T6" fmla="*/ 6 w 6"/>
                  <a:gd name="T7" fmla="*/ 9 h 9"/>
                  <a:gd name="T8" fmla="*/ 0 w 6"/>
                  <a:gd name="T9" fmla="*/ 2 h 9"/>
                  <a:gd name="T10" fmla="*/ 0 w 6"/>
                  <a:gd name="T11" fmla="*/ 2 h 9"/>
                  <a:gd name="T12" fmla="*/ 0 w 6"/>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0" y="0"/>
                    </a:moveTo>
                    <a:cubicBezTo>
                      <a:pt x="0" y="5"/>
                      <a:pt x="3" y="7"/>
                      <a:pt x="6" y="8"/>
                    </a:cubicBezTo>
                    <a:cubicBezTo>
                      <a:pt x="6" y="8"/>
                      <a:pt x="6" y="8"/>
                      <a:pt x="6" y="8"/>
                    </a:cubicBezTo>
                    <a:cubicBezTo>
                      <a:pt x="6" y="9"/>
                      <a:pt x="6" y="9"/>
                      <a:pt x="6" y="9"/>
                    </a:cubicBezTo>
                    <a:cubicBezTo>
                      <a:pt x="3" y="8"/>
                      <a:pt x="1" y="6"/>
                      <a:pt x="0" y="2"/>
                    </a:cubicBezTo>
                    <a:cubicBezTo>
                      <a:pt x="0" y="2"/>
                      <a:pt x="0" y="2"/>
                      <a:pt x="0" y="2"/>
                    </a:cubicBezTo>
                    <a:lnTo>
                      <a:pt x="0"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7" name="Freeform 1007"/>
              <p:cNvSpPr/>
              <p:nvPr/>
            </p:nvSpPr>
            <p:spPr bwMode="auto">
              <a:xfrm>
                <a:off x="5124" y="3516"/>
                <a:ext cx="29" cy="25"/>
              </a:xfrm>
              <a:custGeom>
                <a:avLst/>
                <a:gdLst>
                  <a:gd name="T0" fmla="*/ 29 w 29"/>
                  <a:gd name="T1" fmla="*/ 0 h 25"/>
                  <a:gd name="T2" fmla="*/ 22 w 29"/>
                  <a:gd name="T3" fmla="*/ 16 h 25"/>
                  <a:gd name="T4" fmla="*/ 22 w 29"/>
                  <a:gd name="T5" fmla="*/ 15 h 25"/>
                  <a:gd name="T6" fmla="*/ 22 w 29"/>
                  <a:gd name="T7" fmla="*/ 15 h 25"/>
                  <a:gd name="T8" fmla="*/ 20 w 29"/>
                  <a:gd name="T9" fmla="*/ 16 h 25"/>
                  <a:gd name="T10" fmla="*/ 20 w 29"/>
                  <a:gd name="T11" fmla="*/ 17 h 25"/>
                  <a:gd name="T12" fmla="*/ 20 w 29"/>
                  <a:gd name="T13" fmla="*/ 19 h 25"/>
                  <a:gd name="T14" fmla="*/ 14 w 29"/>
                  <a:gd name="T15" fmla="*/ 23 h 25"/>
                  <a:gd name="T16" fmla="*/ 9 w 29"/>
                  <a:gd name="T17" fmla="*/ 25 h 25"/>
                  <a:gd name="T18" fmla="*/ 9 w 29"/>
                  <a:gd name="T19" fmla="*/ 23 h 25"/>
                  <a:gd name="T20" fmla="*/ 8 w 29"/>
                  <a:gd name="T21" fmla="*/ 23 h 25"/>
                  <a:gd name="T22" fmla="*/ 7 w 29"/>
                  <a:gd name="T23" fmla="*/ 24 h 25"/>
                  <a:gd name="T24" fmla="*/ 6 w 29"/>
                  <a:gd name="T25" fmla="*/ 25 h 25"/>
                  <a:gd name="T26" fmla="*/ 0 w 29"/>
                  <a:gd name="T27" fmla="*/ 17 h 25"/>
                  <a:gd name="T28" fmla="*/ 0 w 29"/>
                  <a:gd name="T29" fmla="*/ 17 h 25"/>
                  <a:gd name="T30" fmla="*/ 9 w 29"/>
                  <a:gd name="T31" fmla="*/ 12 h 25"/>
                  <a:gd name="T32" fmla="*/ 10 w 29"/>
                  <a:gd name="T33" fmla="*/ 11 h 25"/>
                  <a:gd name="T34" fmla="*/ 18 w 29"/>
                  <a:gd name="T35" fmla="*/ 6 h 25"/>
                  <a:gd name="T36" fmla="*/ 20 w 29"/>
                  <a:gd name="T37" fmla="*/ 6 h 25"/>
                  <a:gd name="T38" fmla="*/ 29 w 29"/>
                  <a:gd name="T3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25">
                    <a:moveTo>
                      <a:pt x="29" y="0"/>
                    </a:moveTo>
                    <a:cubicBezTo>
                      <a:pt x="29" y="1"/>
                      <a:pt x="28" y="8"/>
                      <a:pt x="22" y="16"/>
                    </a:cubicBezTo>
                    <a:cubicBezTo>
                      <a:pt x="22" y="15"/>
                      <a:pt x="22" y="15"/>
                      <a:pt x="22" y="15"/>
                    </a:cubicBezTo>
                    <a:cubicBezTo>
                      <a:pt x="22" y="15"/>
                      <a:pt x="22" y="15"/>
                      <a:pt x="22" y="15"/>
                    </a:cubicBezTo>
                    <a:cubicBezTo>
                      <a:pt x="20" y="16"/>
                      <a:pt x="20" y="16"/>
                      <a:pt x="20" y="16"/>
                    </a:cubicBezTo>
                    <a:cubicBezTo>
                      <a:pt x="20" y="16"/>
                      <a:pt x="20" y="17"/>
                      <a:pt x="20" y="17"/>
                    </a:cubicBezTo>
                    <a:cubicBezTo>
                      <a:pt x="20" y="19"/>
                      <a:pt x="20" y="19"/>
                      <a:pt x="20" y="19"/>
                    </a:cubicBezTo>
                    <a:cubicBezTo>
                      <a:pt x="18" y="20"/>
                      <a:pt x="16" y="22"/>
                      <a:pt x="14" y="23"/>
                    </a:cubicBezTo>
                    <a:cubicBezTo>
                      <a:pt x="12" y="24"/>
                      <a:pt x="10" y="25"/>
                      <a:pt x="9" y="25"/>
                    </a:cubicBezTo>
                    <a:cubicBezTo>
                      <a:pt x="9" y="23"/>
                      <a:pt x="9" y="23"/>
                      <a:pt x="9" y="23"/>
                    </a:cubicBezTo>
                    <a:cubicBezTo>
                      <a:pt x="9" y="23"/>
                      <a:pt x="8" y="23"/>
                      <a:pt x="8" y="23"/>
                    </a:cubicBezTo>
                    <a:cubicBezTo>
                      <a:pt x="7" y="24"/>
                      <a:pt x="7" y="24"/>
                      <a:pt x="7" y="24"/>
                    </a:cubicBezTo>
                    <a:cubicBezTo>
                      <a:pt x="6" y="24"/>
                      <a:pt x="6" y="24"/>
                      <a:pt x="6" y="25"/>
                    </a:cubicBezTo>
                    <a:cubicBezTo>
                      <a:pt x="3" y="24"/>
                      <a:pt x="0" y="22"/>
                      <a:pt x="0" y="17"/>
                    </a:cubicBezTo>
                    <a:cubicBezTo>
                      <a:pt x="0" y="17"/>
                      <a:pt x="0" y="17"/>
                      <a:pt x="0" y="17"/>
                    </a:cubicBezTo>
                    <a:cubicBezTo>
                      <a:pt x="9" y="12"/>
                      <a:pt x="9" y="12"/>
                      <a:pt x="9" y="12"/>
                    </a:cubicBezTo>
                    <a:cubicBezTo>
                      <a:pt x="10" y="11"/>
                      <a:pt x="10" y="11"/>
                      <a:pt x="10" y="11"/>
                    </a:cubicBezTo>
                    <a:cubicBezTo>
                      <a:pt x="18" y="6"/>
                      <a:pt x="18" y="6"/>
                      <a:pt x="18" y="6"/>
                    </a:cubicBezTo>
                    <a:cubicBezTo>
                      <a:pt x="20" y="6"/>
                      <a:pt x="20" y="6"/>
                      <a:pt x="20" y="6"/>
                    </a:cubicBezTo>
                    <a:lnTo>
                      <a:pt x="29" y="0"/>
                    </a:lnTo>
                    <a:close/>
                  </a:path>
                </a:pathLst>
              </a:custGeom>
              <a:solidFill>
                <a:srgbClr val="A568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8" name="Freeform 1008"/>
              <p:cNvSpPr/>
              <p:nvPr/>
            </p:nvSpPr>
            <p:spPr bwMode="auto">
              <a:xfrm>
                <a:off x="5116" y="3512"/>
                <a:ext cx="37" cy="43"/>
              </a:xfrm>
              <a:custGeom>
                <a:avLst/>
                <a:gdLst>
                  <a:gd name="T0" fmla="*/ 30 w 37"/>
                  <a:gd name="T1" fmla="*/ 0 h 43"/>
                  <a:gd name="T2" fmla="*/ 37 w 37"/>
                  <a:gd name="T3" fmla="*/ 4 h 43"/>
                  <a:gd name="T4" fmla="*/ 8 w 37"/>
                  <a:gd name="T5" fmla="*/ 21 h 43"/>
                  <a:gd name="T6" fmla="*/ 8 w 37"/>
                  <a:gd name="T7" fmla="*/ 23 h 43"/>
                  <a:gd name="T8" fmla="*/ 8 w 37"/>
                  <a:gd name="T9" fmla="*/ 42 h 43"/>
                  <a:gd name="T10" fmla="*/ 8 w 37"/>
                  <a:gd name="T11" fmla="*/ 43 h 43"/>
                  <a:gd name="T12" fmla="*/ 1 w 37"/>
                  <a:gd name="T13" fmla="*/ 39 h 43"/>
                  <a:gd name="T14" fmla="*/ 0 w 37"/>
                  <a:gd name="T15" fmla="*/ 38 h 43"/>
                  <a:gd name="T16" fmla="*/ 0 w 37"/>
                  <a:gd name="T17" fmla="*/ 17 h 43"/>
                  <a:gd name="T18" fmla="*/ 30 w 37"/>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3">
                    <a:moveTo>
                      <a:pt x="30" y="0"/>
                    </a:moveTo>
                    <a:cubicBezTo>
                      <a:pt x="37" y="4"/>
                      <a:pt x="37" y="4"/>
                      <a:pt x="37" y="4"/>
                    </a:cubicBezTo>
                    <a:cubicBezTo>
                      <a:pt x="8" y="21"/>
                      <a:pt x="8" y="21"/>
                      <a:pt x="8" y="21"/>
                    </a:cubicBezTo>
                    <a:cubicBezTo>
                      <a:pt x="8" y="23"/>
                      <a:pt x="8" y="23"/>
                      <a:pt x="8" y="23"/>
                    </a:cubicBezTo>
                    <a:cubicBezTo>
                      <a:pt x="8" y="42"/>
                      <a:pt x="8" y="42"/>
                      <a:pt x="8" y="42"/>
                    </a:cubicBezTo>
                    <a:cubicBezTo>
                      <a:pt x="8" y="42"/>
                      <a:pt x="8" y="43"/>
                      <a:pt x="8" y="43"/>
                    </a:cubicBezTo>
                    <a:cubicBezTo>
                      <a:pt x="1" y="39"/>
                      <a:pt x="1" y="39"/>
                      <a:pt x="1" y="39"/>
                    </a:cubicBezTo>
                    <a:cubicBezTo>
                      <a:pt x="1" y="38"/>
                      <a:pt x="0" y="38"/>
                      <a:pt x="0" y="38"/>
                    </a:cubicBezTo>
                    <a:cubicBezTo>
                      <a:pt x="0" y="17"/>
                      <a:pt x="0" y="17"/>
                      <a:pt x="0" y="17"/>
                    </a:cubicBezTo>
                    <a:lnTo>
                      <a:pt x="30" y="0"/>
                    </a:lnTo>
                    <a:close/>
                  </a:path>
                </a:pathLst>
              </a:custGeom>
              <a:solidFill>
                <a:srgbClr val="6D3B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sp>
          <p:nvSpPr>
            <p:cNvPr id="91" name="Freeform 1010"/>
            <p:cNvSpPr/>
            <p:nvPr/>
          </p:nvSpPr>
          <p:spPr bwMode="auto">
            <a:xfrm>
              <a:off x="8389938" y="5611813"/>
              <a:ext cx="17463" cy="11113"/>
            </a:xfrm>
            <a:custGeom>
              <a:avLst/>
              <a:gdLst>
                <a:gd name="T0" fmla="*/ 0 w 11"/>
                <a:gd name="T1" fmla="*/ 6 h 7"/>
                <a:gd name="T2" fmla="*/ 5 w 11"/>
                <a:gd name="T3" fmla="*/ 4 h 7"/>
                <a:gd name="T4" fmla="*/ 11 w 11"/>
                <a:gd name="T5" fmla="*/ 0 h 7"/>
                <a:gd name="T6" fmla="*/ 11 w 11"/>
                <a:gd name="T7" fmla="*/ 0 h 7"/>
                <a:gd name="T8" fmla="*/ 11 w 11"/>
                <a:gd name="T9" fmla="*/ 0 h 7"/>
                <a:gd name="T10" fmla="*/ 5 w 11"/>
                <a:gd name="T11" fmla="*/ 5 h 7"/>
                <a:gd name="T12" fmla="*/ 0 w 11"/>
                <a:gd name="T13" fmla="*/ 7 h 7"/>
                <a:gd name="T14" fmla="*/ 0 w 11"/>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0" y="6"/>
                  </a:moveTo>
                  <a:cubicBezTo>
                    <a:pt x="2" y="6"/>
                    <a:pt x="3" y="5"/>
                    <a:pt x="5" y="4"/>
                  </a:cubicBezTo>
                  <a:cubicBezTo>
                    <a:pt x="7" y="3"/>
                    <a:pt x="9" y="1"/>
                    <a:pt x="11" y="0"/>
                  </a:cubicBezTo>
                  <a:cubicBezTo>
                    <a:pt x="11" y="0"/>
                    <a:pt x="11" y="0"/>
                    <a:pt x="11" y="0"/>
                  </a:cubicBezTo>
                  <a:cubicBezTo>
                    <a:pt x="11" y="0"/>
                    <a:pt x="11" y="0"/>
                    <a:pt x="11" y="0"/>
                  </a:cubicBezTo>
                  <a:cubicBezTo>
                    <a:pt x="10" y="2"/>
                    <a:pt x="7" y="4"/>
                    <a:pt x="5" y="5"/>
                  </a:cubicBezTo>
                  <a:cubicBezTo>
                    <a:pt x="3" y="6"/>
                    <a:pt x="2" y="7"/>
                    <a:pt x="0" y="7"/>
                  </a:cubicBezTo>
                  <a:lnTo>
                    <a:pt x="0" y="6"/>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 name="Freeform 1011"/>
            <p:cNvSpPr/>
            <p:nvPr/>
          </p:nvSpPr>
          <p:spPr bwMode="auto">
            <a:xfrm>
              <a:off x="8385175" y="5622925"/>
              <a:ext cx="1588" cy="4763"/>
            </a:xfrm>
            <a:custGeom>
              <a:avLst/>
              <a:gdLst>
                <a:gd name="T0" fmla="*/ 1 w 1"/>
                <a:gd name="T1" fmla="*/ 1 h 3"/>
                <a:gd name="T2" fmla="*/ 1 w 1"/>
                <a:gd name="T3" fmla="*/ 2 h 3"/>
                <a:gd name="T4" fmla="*/ 1 w 1"/>
                <a:gd name="T5" fmla="*/ 3 h 3"/>
                <a:gd name="T6" fmla="*/ 0 w 1"/>
                <a:gd name="T7" fmla="*/ 2 h 3"/>
                <a:gd name="T8" fmla="*/ 0 w 1"/>
                <a:gd name="T9" fmla="*/ 2 h 3"/>
                <a:gd name="T10" fmla="*/ 0 w 1"/>
                <a:gd name="T11" fmla="*/ 0 h 3"/>
                <a:gd name="T12" fmla="*/ 1 w 1"/>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1"/>
                  </a:moveTo>
                  <a:lnTo>
                    <a:pt x="1" y="2"/>
                  </a:lnTo>
                  <a:lnTo>
                    <a:pt x="1" y="3"/>
                  </a:lnTo>
                  <a:lnTo>
                    <a:pt x="0" y="2"/>
                  </a:lnTo>
                  <a:lnTo>
                    <a:pt x="0" y="2"/>
                  </a:lnTo>
                  <a:lnTo>
                    <a:pt x="0" y="0"/>
                  </a:lnTo>
                  <a:lnTo>
                    <a:pt x="1" y="1"/>
                  </a:lnTo>
                  <a:close/>
                </a:path>
              </a:pathLst>
            </a:custGeom>
            <a:solidFill>
              <a:srgbClr val="7546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 name="Freeform 1012"/>
            <p:cNvSpPr/>
            <p:nvPr/>
          </p:nvSpPr>
          <p:spPr bwMode="auto">
            <a:xfrm>
              <a:off x="8385175" y="5621338"/>
              <a:ext cx="4763" cy="3175"/>
            </a:xfrm>
            <a:custGeom>
              <a:avLst/>
              <a:gdLst>
                <a:gd name="T0" fmla="*/ 1 w 3"/>
                <a:gd name="T1" fmla="*/ 2 h 2"/>
                <a:gd name="T2" fmla="*/ 0 w 3"/>
                <a:gd name="T3" fmla="*/ 1 h 2"/>
                <a:gd name="T4" fmla="*/ 3 w 3"/>
                <a:gd name="T5" fmla="*/ 0 h 2"/>
                <a:gd name="T6" fmla="*/ 3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0" y="1"/>
                  </a:lnTo>
                  <a:lnTo>
                    <a:pt x="3" y="0"/>
                  </a:lnTo>
                  <a:lnTo>
                    <a:pt x="3" y="0"/>
                  </a:lnTo>
                  <a:lnTo>
                    <a:pt x="1" y="2"/>
                  </a:lnTo>
                  <a:close/>
                </a:path>
              </a:pathLst>
            </a:custGeom>
            <a:solidFill>
              <a:srgbClr val="EB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 name="Freeform 1013"/>
            <p:cNvSpPr/>
            <p:nvPr/>
          </p:nvSpPr>
          <p:spPr bwMode="auto">
            <a:xfrm>
              <a:off x="8386763" y="5621338"/>
              <a:ext cx="3175" cy="4763"/>
            </a:xfrm>
            <a:custGeom>
              <a:avLst/>
              <a:gdLst>
                <a:gd name="T0" fmla="*/ 2 w 2"/>
                <a:gd name="T1" fmla="*/ 0 h 3"/>
                <a:gd name="T2" fmla="*/ 2 w 2"/>
                <a:gd name="T3" fmla="*/ 2 h 3"/>
                <a:gd name="T4" fmla="*/ 1 w 2"/>
                <a:gd name="T5" fmla="*/ 3 h 3"/>
                <a:gd name="T6" fmla="*/ 0 w 2"/>
                <a:gd name="T7" fmla="*/ 3 h 3"/>
                <a:gd name="T8" fmla="*/ 0 w 2"/>
                <a:gd name="T9" fmla="*/ 3 h 3"/>
                <a:gd name="T10" fmla="*/ 0 w 2"/>
                <a:gd name="T11" fmla="*/ 2 h 3"/>
                <a:gd name="T12" fmla="*/ 2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0"/>
                  </a:moveTo>
                  <a:cubicBezTo>
                    <a:pt x="2" y="2"/>
                    <a:pt x="2" y="2"/>
                    <a:pt x="2" y="2"/>
                  </a:cubicBezTo>
                  <a:cubicBezTo>
                    <a:pt x="2" y="2"/>
                    <a:pt x="2" y="3"/>
                    <a:pt x="1" y="3"/>
                  </a:cubicBezTo>
                  <a:cubicBezTo>
                    <a:pt x="0" y="3"/>
                    <a:pt x="0" y="3"/>
                    <a:pt x="0" y="3"/>
                  </a:cubicBezTo>
                  <a:cubicBezTo>
                    <a:pt x="0" y="3"/>
                    <a:pt x="0" y="3"/>
                    <a:pt x="0" y="3"/>
                  </a:cubicBezTo>
                  <a:cubicBezTo>
                    <a:pt x="0" y="2"/>
                    <a:pt x="0" y="2"/>
                    <a:pt x="0" y="2"/>
                  </a:cubicBezTo>
                  <a:lnTo>
                    <a:pt x="2" y="0"/>
                  </a:lnTo>
                  <a:close/>
                </a:path>
              </a:pathLst>
            </a:custGeom>
            <a:solidFill>
              <a:srgbClr val="D87A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 name="Freeform 1014"/>
            <p:cNvSpPr/>
            <p:nvPr/>
          </p:nvSpPr>
          <p:spPr bwMode="auto">
            <a:xfrm>
              <a:off x="8385175" y="5618163"/>
              <a:ext cx="4763" cy="6350"/>
            </a:xfrm>
            <a:custGeom>
              <a:avLst/>
              <a:gdLst>
                <a:gd name="T0" fmla="*/ 0 w 3"/>
                <a:gd name="T1" fmla="*/ 1 h 4"/>
                <a:gd name="T2" fmla="*/ 2 w 3"/>
                <a:gd name="T3" fmla="*/ 0 h 4"/>
                <a:gd name="T4" fmla="*/ 2 w 3"/>
                <a:gd name="T5" fmla="*/ 0 h 4"/>
                <a:gd name="T6" fmla="*/ 3 w 3"/>
                <a:gd name="T7" fmla="*/ 0 h 4"/>
                <a:gd name="T8" fmla="*/ 2 w 3"/>
                <a:gd name="T9" fmla="*/ 0 h 4"/>
                <a:gd name="T10" fmla="*/ 1 w 3"/>
                <a:gd name="T11" fmla="*/ 1 h 4"/>
                <a:gd name="T12" fmla="*/ 0 w 3"/>
                <a:gd name="T13" fmla="*/ 2 h 4"/>
                <a:gd name="T14" fmla="*/ 0 w 3"/>
                <a:gd name="T15" fmla="*/ 4 h 4"/>
                <a:gd name="T16" fmla="*/ 0 w 3"/>
                <a:gd name="T17" fmla="*/ 4 h 4"/>
                <a:gd name="T18" fmla="*/ 0 w 3"/>
                <a:gd name="T19" fmla="*/ 2 h 4"/>
                <a:gd name="T20" fmla="*/ 0 w 3"/>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0" y="1"/>
                  </a:moveTo>
                  <a:cubicBezTo>
                    <a:pt x="2" y="0"/>
                    <a:pt x="2" y="0"/>
                    <a:pt x="2" y="0"/>
                  </a:cubicBezTo>
                  <a:cubicBezTo>
                    <a:pt x="2" y="0"/>
                    <a:pt x="2" y="0"/>
                    <a:pt x="2" y="0"/>
                  </a:cubicBezTo>
                  <a:cubicBezTo>
                    <a:pt x="3" y="0"/>
                    <a:pt x="3" y="0"/>
                    <a:pt x="3" y="0"/>
                  </a:cubicBezTo>
                  <a:cubicBezTo>
                    <a:pt x="2" y="0"/>
                    <a:pt x="2" y="0"/>
                    <a:pt x="2" y="0"/>
                  </a:cubicBezTo>
                  <a:cubicBezTo>
                    <a:pt x="1" y="1"/>
                    <a:pt x="1" y="1"/>
                    <a:pt x="1" y="1"/>
                  </a:cubicBezTo>
                  <a:cubicBezTo>
                    <a:pt x="1" y="1"/>
                    <a:pt x="0" y="2"/>
                    <a:pt x="0" y="2"/>
                  </a:cubicBezTo>
                  <a:cubicBezTo>
                    <a:pt x="0" y="4"/>
                    <a:pt x="0" y="4"/>
                    <a:pt x="0" y="4"/>
                  </a:cubicBezTo>
                  <a:cubicBezTo>
                    <a:pt x="0" y="4"/>
                    <a:pt x="0" y="4"/>
                    <a:pt x="0" y="4"/>
                  </a:cubicBezTo>
                  <a:cubicBezTo>
                    <a:pt x="0" y="2"/>
                    <a:pt x="0" y="2"/>
                    <a:pt x="0" y="2"/>
                  </a:cubicBezTo>
                  <a:cubicBezTo>
                    <a:pt x="0" y="1"/>
                    <a:pt x="0" y="1"/>
                    <a:pt x="0" y="1"/>
                  </a:cubicBezTo>
                  <a:close/>
                </a:path>
              </a:pathLst>
            </a:custGeom>
            <a:solidFill>
              <a:srgbClr val="89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 name="Freeform 1015"/>
            <p:cNvSpPr/>
            <p:nvPr/>
          </p:nvSpPr>
          <p:spPr bwMode="auto">
            <a:xfrm>
              <a:off x="8385175" y="5618163"/>
              <a:ext cx="4763" cy="6350"/>
            </a:xfrm>
            <a:custGeom>
              <a:avLst/>
              <a:gdLst>
                <a:gd name="T0" fmla="*/ 2 w 3"/>
                <a:gd name="T1" fmla="*/ 0 h 4"/>
                <a:gd name="T2" fmla="*/ 3 w 3"/>
                <a:gd name="T3" fmla="*/ 1 h 4"/>
                <a:gd name="T4" fmla="*/ 3 w 3"/>
                <a:gd name="T5" fmla="*/ 2 h 4"/>
                <a:gd name="T6" fmla="*/ 0 w 3"/>
                <a:gd name="T7" fmla="*/ 4 h 4"/>
                <a:gd name="T8" fmla="*/ 0 w 3"/>
                <a:gd name="T9" fmla="*/ 2 h 4"/>
                <a:gd name="T10" fmla="*/ 1 w 3"/>
                <a:gd name="T11" fmla="*/ 1 h 4"/>
                <a:gd name="T12" fmla="*/ 2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0"/>
                  </a:moveTo>
                  <a:cubicBezTo>
                    <a:pt x="3" y="0"/>
                    <a:pt x="3" y="0"/>
                    <a:pt x="3" y="1"/>
                  </a:cubicBezTo>
                  <a:cubicBezTo>
                    <a:pt x="3" y="2"/>
                    <a:pt x="3" y="2"/>
                    <a:pt x="3" y="2"/>
                  </a:cubicBezTo>
                  <a:cubicBezTo>
                    <a:pt x="0" y="4"/>
                    <a:pt x="0" y="4"/>
                    <a:pt x="0" y="4"/>
                  </a:cubicBezTo>
                  <a:cubicBezTo>
                    <a:pt x="0" y="2"/>
                    <a:pt x="0" y="2"/>
                    <a:pt x="0" y="2"/>
                  </a:cubicBezTo>
                  <a:cubicBezTo>
                    <a:pt x="0" y="2"/>
                    <a:pt x="1" y="1"/>
                    <a:pt x="1" y="1"/>
                  </a:cubicBezTo>
                  <a:lnTo>
                    <a:pt x="2"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 name="Freeform 1016"/>
            <p:cNvSpPr/>
            <p:nvPr/>
          </p:nvSpPr>
          <p:spPr bwMode="auto">
            <a:xfrm>
              <a:off x="8407400" y="5611813"/>
              <a:ext cx="1588" cy="3175"/>
            </a:xfrm>
            <a:custGeom>
              <a:avLst/>
              <a:gdLst>
                <a:gd name="T0" fmla="*/ 0 w 1"/>
                <a:gd name="T1" fmla="*/ 0 h 2"/>
                <a:gd name="T2" fmla="*/ 0 w 1"/>
                <a:gd name="T3" fmla="*/ 1 h 2"/>
                <a:gd name="T4" fmla="*/ 1 w 1"/>
                <a:gd name="T5" fmla="*/ 2 h 2"/>
                <a:gd name="T6" fmla="*/ 0 w 1"/>
                <a:gd name="T7" fmla="*/ 2 h 2"/>
                <a:gd name="T8" fmla="*/ 0 w 1"/>
                <a:gd name="T9" fmla="*/ 1 h 2"/>
                <a:gd name="T10" fmla="*/ 0 w 1"/>
                <a:gd name="T11" fmla="*/ 0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lnTo>
                    <a:pt x="0" y="1"/>
                  </a:lnTo>
                  <a:lnTo>
                    <a:pt x="1" y="2"/>
                  </a:lnTo>
                  <a:lnTo>
                    <a:pt x="0" y="2"/>
                  </a:lnTo>
                  <a:lnTo>
                    <a:pt x="0" y="1"/>
                  </a:lnTo>
                  <a:lnTo>
                    <a:pt x="0" y="0"/>
                  </a:lnTo>
                  <a:lnTo>
                    <a:pt x="0" y="0"/>
                  </a:lnTo>
                  <a:close/>
                </a:path>
              </a:pathLst>
            </a:custGeom>
            <a:solidFill>
              <a:srgbClr val="7546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 name="Freeform 1017"/>
            <p:cNvSpPr/>
            <p:nvPr/>
          </p:nvSpPr>
          <p:spPr bwMode="auto">
            <a:xfrm>
              <a:off x="8407400" y="5608638"/>
              <a:ext cx="4763" cy="3175"/>
            </a:xfrm>
            <a:custGeom>
              <a:avLst/>
              <a:gdLst>
                <a:gd name="T0" fmla="*/ 0 w 3"/>
                <a:gd name="T1" fmla="*/ 2 h 2"/>
                <a:gd name="T2" fmla="*/ 0 w 3"/>
                <a:gd name="T3" fmla="*/ 2 h 2"/>
                <a:gd name="T4" fmla="*/ 2 w 3"/>
                <a:gd name="T5" fmla="*/ 0 h 2"/>
                <a:gd name="T6" fmla="*/ 3 w 3"/>
                <a:gd name="T7" fmla="*/ 0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0" y="2"/>
                  </a:lnTo>
                  <a:lnTo>
                    <a:pt x="2" y="0"/>
                  </a:lnTo>
                  <a:lnTo>
                    <a:pt x="3" y="0"/>
                  </a:lnTo>
                  <a:lnTo>
                    <a:pt x="0" y="2"/>
                  </a:lnTo>
                  <a:close/>
                </a:path>
              </a:pathLst>
            </a:custGeom>
            <a:solidFill>
              <a:srgbClr val="EB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 name="Freeform 1018"/>
            <p:cNvSpPr/>
            <p:nvPr/>
          </p:nvSpPr>
          <p:spPr bwMode="auto">
            <a:xfrm>
              <a:off x="8407400" y="5608638"/>
              <a:ext cx="4763" cy="6350"/>
            </a:xfrm>
            <a:custGeom>
              <a:avLst/>
              <a:gdLst>
                <a:gd name="T0" fmla="*/ 3 w 3"/>
                <a:gd name="T1" fmla="*/ 0 h 4"/>
                <a:gd name="T2" fmla="*/ 3 w 3"/>
                <a:gd name="T3" fmla="*/ 2 h 4"/>
                <a:gd name="T4" fmla="*/ 2 w 3"/>
                <a:gd name="T5" fmla="*/ 3 h 4"/>
                <a:gd name="T6" fmla="*/ 1 w 3"/>
                <a:gd name="T7" fmla="*/ 4 h 4"/>
                <a:gd name="T8" fmla="*/ 0 w 3"/>
                <a:gd name="T9" fmla="*/ 3 h 4"/>
                <a:gd name="T10" fmla="*/ 0 w 3"/>
                <a:gd name="T11" fmla="*/ 2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cubicBezTo>
                    <a:pt x="3" y="2"/>
                    <a:pt x="3" y="2"/>
                    <a:pt x="3" y="2"/>
                  </a:cubicBezTo>
                  <a:cubicBezTo>
                    <a:pt x="2" y="3"/>
                    <a:pt x="2" y="3"/>
                    <a:pt x="2" y="3"/>
                  </a:cubicBezTo>
                  <a:cubicBezTo>
                    <a:pt x="1" y="4"/>
                    <a:pt x="1" y="4"/>
                    <a:pt x="1" y="4"/>
                  </a:cubicBezTo>
                  <a:cubicBezTo>
                    <a:pt x="1" y="4"/>
                    <a:pt x="0" y="4"/>
                    <a:pt x="0" y="3"/>
                  </a:cubicBezTo>
                  <a:cubicBezTo>
                    <a:pt x="0" y="2"/>
                    <a:pt x="0" y="2"/>
                    <a:pt x="0" y="2"/>
                  </a:cubicBezTo>
                  <a:lnTo>
                    <a:pt x="3" y="0"/>
                  </a:lnTo>
                  <a:close/>
                </a:path>
              </a:pathLst>
            </a:custGeom>
            <a:solidFill>
              <a:srgbClr val="D87A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 name="Freeform 1019"/>
            <p:cNvSpPr/>
            <p:nvPr/>
          </p:nvSpPr>
          <p:spPr bwMode="auto">
            <a:xfrm>
              <a:off x="8407400" y="5605463"/>
              <a:ext cx="4763" cy="6350"/>
            </a:xfrm>
            <a:custGeom>
              <a:avLst/>
              <a:gdLst>
                <a:gd name="T0" fmla="*/ 0 w 3"/>
                <a:gd name="T1" fmla="*/ 1 h 4"/>
                <a:gd name="T2" fmla="*/ 2 w 3"/>
                <a:gd name="T3" fmla="*/ 0 h 4"/>
                <a:gd name="T4" fmla="*/ 2 w 3"/>
                <a:gd name="T5" fmla="*/ 0 h 4"/>
                <a:gd name="T6" fmla="*/ 3 w 3"/>
                <a:gd name="T7" fmla="*/ 0 h 4"/>
                <a:gd name="T8" fmla="*/ 2 w 3"/>
                <a:gd name="T9" fmla="*/ 0 h 4"/>
                <a:gd name="T10" fmla="*/ 1 w 3"/>
                <a:gd name="T11" fmla="*/ 1 h 4"/>
                <a:gd name="T12" fmla="*/ 1 w 3"/>
                <a:gd name="T13" fmla="*/ 1 h 4"/>
                <a:gd name="T14" fmla="*/ 1 w 3"/>
                <a:gd name="T15" fmla="*/ 1 h 4"/>
                <a:gd name="T16" fmla="*/ 0 w 3"/>
                <a:gd name="T17" fmla="*/ 2 h 4"/>
                <a:gd name="T18" fmla="*/ 0 w 3"/>
                <a:gd name="T19" fmla="*/ 4 h 4"/>
                <a:gd name="T20" fmla="*/ 0 w 3"/>
                <a:gd name="T21" fmla="*/ 4 h 4"/>
                <a:gd name="T22" fmla="*/ 0 w 3"/>
                <a:gd name="T23" fmla="*/ 2 h 4"/>
                <a:gd name="T24" fmla="*/ 0 w 3"/>
                <a:gd name="T2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4">
                  <a:moveTo>
                    <a:pt x="0" y="1"/>
                  </a:moveTo>
                  <a:cubicBezTo>
                    <a:pt x="2" y="0"/>
                    <a:pt x="2" y="0"/>
                    <a:pt x="2" y="0"/>
                  </a:cubicBezTo>
                  <a:cubicBezTo>
                    <a:pt x="2" y="0"/>
                    <a:pt x="2" y="0"/>
                    <a:pt x="2" y="0"/>
                  </a:cubicBezTo>
                  <a:cubicBezTo>
                    <a:pt x="3" y="0"/>
                    <a:pt x="3" y="0"/>
                    <a:pt x="3" y="0"/>
                  </a:cubicBezTo>
                  <a:cubicBezTo>
                    <a:pt x="2" y="0"/>
                    <a:pt x="2" y="0"/>
                    <a:pt x="2" y="0"/>
                  </a:cubicBezTo>
                  <a:cubicBezTo>
                    <a:pt x="1" y="1"/>
                    <a:pt x="1" y="1"/>
                    <a:pt x="1" y="1"/>
                  </a:cubicBezTo>
                  <a:cubicBezTo>
                    <a:pt x="1" y="1"/>
                    <a:pt x="1" y="1"/>
                    <a:pt x="1" y="1"/>
                  </a:cubicBezTo>
                  <a:cubicBezTo>
                    <a:pt x="1" y="1"/>
                    <a:pt x="1" y="1"/>
                    <a:pt x="1" y="1"/>
                  </a:cubicBezTo>
                  <a:cubicBezTo>
                    <a:pt x="0" y="2"/>
                    <a:pt x="0" y="2"/>
                    <a:pt x="0" y="2"/>
                  </a:cubicBezTo>
                  <a:cubicBezTo>
                    <a:pt x="0" y="4"/>
                    <a:pt x="0" y="4"/>
                    <a:pt x="0" y="4"/>
                  </a:cubicBezTo>
                  <a:cubicBezTo>
                    <a:pt x="0" y="4"/>
                    <a:pt x="0" y="4"/>
                    <a:pt x="0" y="4"/>
                  </a:cubicBezTo>
                  <a:cubicBezTo>
                    <a:pt x="0" y="2"/>
                    <a:pt x="0" y="2"/>
                    <a:pt x="0" y="2"/>
                  </a:cubicBezTo>
                  <a:cubicBezTo>
                    <a:pt x="0" y="2"/>
                    <a:pt x="0" y="1"/>
                    <a:pt x="0" y="1"/>
                  </a:cubicBezTo>
                  <a:close/>
                </a:path>
              </a:pathLst>
            </a:custGeom>
            <a:solidFill>
              <a:srgbClr val="89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 name="Freeform 1020"/>
            <p:cNvSpPr/>
            <p:nvPr/>
          </p:nvSpPr>
          <p:spPr bwMode="auto">
            <a:xfrm>
              <a:off x="8407400" y="5605463"/>
              <a:ext cx="4763" cy="6350"/>
            </a:xfrm>
            <a:custGeom>
              <a:avLst/>
              <a:gdLst>
                <a:gd name="T0" fmla="*/ 2 w 3"/>
                <a:gd name="T1" fmla="*/ 0 h 4"/>
                <a:gd name="T2" fmla="*/ 3 w 3"/>
                <a:gd name="T3" fmla="*/ 1 h 4"/>
                <a:gd name="T4" fmla="*/ 3 w 3"/>
                <a:gd name="T5" fmla="*/ 3 h 4"/>
                <a:gd name="T6" fmla="*/ 0 w 3"/>
                <a:gd name="T7" fmla="*/ 4 h 4"/>
                <a:gd name="T8" fmla="*/ 0 w 3"/>
                <a:gd name="T9" fmla="*/ 2 h 4"/>
                <a:gd name="T10" fmla="*/ 1 w 3"/>
                <a:gd name="T11" fmla="*/ 1 h 4"/>
                <a:gd name="T12" fmla="*/ 2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0"/>
                  </a:moveTo>
                  <a:cubicBezTo>
                    <a:pt x="3" y="0"/>
                    <a:pt x="3" y="0"/>
                    <a:pt x="3" y="1"/>
                  </a:cubicBezTo>
                  <a:cubicBezTo>
                    <a:pt x="3" y="3"/>
                    <a:pt x="3" y="3"/>
                    <a:pt x="3" y="3"/>
                  </a:cubicBezTo>
                  <a:cubicBezTo>
                    <a:pt x="0" y="4"/>
                    <a:pt x="0" y="4"/>
                    <a:pt x="0" y="4"/>
                  </a:cubicBezTo>
                  <a:cubicBezTo>
                    <a:pt x="0" y="2"/>
                    <a:pt x="0" y="2"/>
                    <a:pt x="0" y="2"/>
                  </a:cubicBezTo>
                  <a:cubicBezTo>
                    <a:pt x="0" y="2"/>
                    <a:pt x="0" y="1"/>
                    <a:pt x="1" y="1"/>
                  </a:cubicBezTo>
                  <a:lnTo>
                    <a:pt x="2"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 name="Freeform 1021"/>
            <p:cNvSpPr/>
            <p:nvPr/>
          </p:nvSpPr>
          <p:spPr bwMode="auto">
            <a:xfrm>
              <a:off x="8380413" y="5594350"/>
              <a:ext cx="1588" cy="1588"/>
            </a:xfrm>
            <a:custGeom>
              <a:avLst/>
              <a:gdLst>
                <a:gd name="T0" fmla="*/ 1 w 1"/>
                <a:gd name="T1" fmla="*/ 1 h 1"/>
                <a:gd name="T2" fmla="*/ 1 w 1"/>
                <a:gd name="T3" fmla="*/ 1 h 1"/>
                <a:gd name="T4" fmla="*/ 0 w 1"/>
                <a:gd name="T5" fmla="*/ 1 h 1"/>
                <a:gd name="T6" fmla="*/ 0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1" y="1"/>
                  </a:lnTo>
                  <a:lnTo>
                    <a:pt x="0" y="1"/>
                  </a:lnTo>
                  <a:lnTo>
                    <a:pt x="0" y="0"/>
                  </a:lnTo>
                  <a:lnTo>
                    <a:pt x="1" y="1"/>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 name="Freeform 1022"/>
            <p:cNvSpPr/>
            <p:nvPr/>
          </p:nvSpPr>
          <p:spPr bwMode="auto">
            <a:xfrm>
              <a:off x="8388350" y="5595938"/>
              <a:ext cx="0" cy="1588"/>
            </a:xfrm>
            <a:custGeom>
              <a:avLst/>
              <a:gdLst>
                <a:gd name="T0" fmla="*/ 0 h 1"/>
                <a:gd name="T1" fmla="*/ 1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lnTo>
                    <a:pt x="0" y="1"/>
                  </a:lnTo>
                  <a:lnTo>
                    <a:pt x="0" y="1"/>
                  </a:lnTo>
                  <a:lnTo>
                    <a:pt x="0" y="1"/>
                  </a:lnTo>
                  <a:lnTo>
                    <a:pt x="0"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 name="Freeform 1023"/>
            <p:cNvSpPr/>
            <p:nvPr/>
          </p:nvSpPr>
          <p:spPr bwMode="auto">
            <a:xfrm>
              <a:off x="8386763" y="5597525"/>
              <a:ext cx="1588" cy="1588"/>
            </a:xfrm>
            <a:custGeom>
              <a:avLst/>
              <a:gdLst>
                <a:gd name="T0" fmla="*/ 1 w 1"/>
                <a:gd name="T1" fmla="*/ 0 h 1"/>
                <a:gd name="T2" fmla="*/ 1 w 1"/>
                <a:gd name="T3" fmla="*/ 0 h 1"/>
                <a:gd name="T4" fmla="*/ 0 w 1"/>
                <a:gd name="T5" fmla="*/ 1 h 1"/>
                <a:gd name="T6" fmla="*/ 0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1"/>
                  </a:lnTo>
                  <a:lnTo>
                    <a:pt x="0" y="0"/>
                  </a:lnTo>
                  <a:lnTo>
                    <a:pt x="1"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 name="Freeform 1024"/>
            <p:cNvSpPr/>
            <p:nvPr/>
          </p:nvSpPr>
          <p:spPr bwMode="auto">
            <a:xfrm>
              <a:off x="8382000" y="5595938"/>
              <a:ext cx="3175" cy="3175"/>
            </a:xfrm>
            <a:custGeom>
              <a:avLst/>
              <a:gdLst>
                <a:gd name="T0" fmla="*/ 2 w 2"/>
                <a:gd name="T1" fmla="*/ 1 h 2"/>
                <a:gd name="T2" fmla="*/ 2 w 2"/>
                <a:gd name="T3" fmla="*/ 2 h 2"/>
                <a:gd name="T4" fmla="*/ 0 w 2"/>
                <a:gd name="T5" fmla="*/ 0 h 2"/>
                <a:gd name="T6" fmla="*/ 0 w 2"/>
                <a:gd name="T7" fmla="*/ 0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2" y="2"/>
                  </a:lnTo>
                  <a:lnTo>
                    <a:pt x="0" y="0"/>
                  </a:lnTo>
                  <a:lnTo>
                    <a:pt x="0" y="0"/>
                  </a:lnTo>
                  <a:lnTo>
                    <a:pt x="2" y="1"/>
                  </a:lnTo>
                  <a:close/>
                </a:path>
              </a:pathLst>
            </a:custGeom>
            <a:solidFill>
              <a:srgbClr val="FFC5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 name="Rectangle 1025"/>
            <p:cNvSpPr>
              <a:spLocks noChangeArrowheads="1"/>
            </p:cNvSpPr>
            <p:nvPr/>
          </p:nvSpPr>
          <p:spPr bwMode="auto">
            <a:xfrm>
              <a:off x="8385175" y="5597525"/>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07" name="Freeform 1026"/>
            <p:cNvSpPr/>
            <p:nvPr/>
          </p:nvSpPr>
          <p:spPr bwMode="auto">
            <a:xfrm>
              <a:off x="8382000" y="5592763"/>
              <a:ext cx="6350" cy="4763"/>
            </a:xfrm>
            <a:custGeom>
              <a:avLst/>
              <a:gdLst>
                <a:gd name="T0" fmla="*/ 4 w 4"/>
                <a:gd name="T1" fmla="*/ 2 h 3"/>
                <a:gd name="T2" fmla="*/ 4 w 4"/>
                <a:gd name="T3" fmla="*/ 3 h 3"/>
                <a:gd name="T4" fmla="*/ 3 w 4"/>
                <a:gd name="T5" fmla="*/ 3 h 3"/>
                <a:gd name="T6" fmla="*/ 2 w 4"/>
                <a:gd name="T7" fmla="*/ 3 h 3"/>
                <a:gd name="T8" fmla="*/ 0 w 4"/>
                <a:gd name="T9" fmla="*/ 2 h 3"/>
                <a:gd name="T10" fmla="*/ 0 w 4"/>
                <a:gd name="T11" fmla="*/ 1 h 3"/>
                <a:gd name="T12" fmla="*/ 0 w 4"/>
                <a:gd name="T13" fmla="*/ 0 h 3"/>
                <a:gd name="T14" fmla="*/ 2 w 4"/>
                <a:gd name="T15" fmla="*/ 0 h 3"/>
                <a:gd name="T16" fmla="*/ 4 w 4"/>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4" y="2"/>
                  </a:moveTo>
                  <a:lnTo>
                    <a:pt x="4" y="3"/>
                  </a:lnTo>
                  <a:lnTo>
                    <a:pt x="3" y="3"/>
                  </a:lnTo>
                  <a:lnTo>
                    <a:pt x="2" y="3"/>
                  </a:lnTo>
                  <a:lnTo>
                    <a:pt x="0" y="2"/>
                  </a:lnTo>
                  <a:lnTo>
                    <a:pt x="0" y="1"/>
                  </a:lnTo>
                  <a:lnTo>
                    <a:pt x="0" y="0"/>
                  </a:lnTo>
                  <a:lnTo>
                    <a:pt x="2" y="0"/>
                  </a:lnTo>
                  <a:lnTo>
                    <a:pt x="4" y="2"/>
                  </a:lnTo>
                  <a:close/>
                </a:path>
              </a:pathLst>
            </a:custGeom>
            <a:solidFill>
              <a:srgbClr val="FFB2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 name="Freeform 1027"/>
            <p:cNvSpPr/>
            <p:nvPr/>
          </p:nvSpPr>
          <p:spPr bwMode="auto">
            <a:xfrm>
              <a:off x="8396288" y="5586413"/>
              <a:ext cx="0" cy="1588"/>
            </a:xfrm>
            <a:custGeom>
              <a:avLst/>
              <a:gdLst>
                <a:gd name="T0" fmla="*/ 0 h 1"/>
                <a:gd name="T1" fmla="*/ 1 h 1"/>
                <a:gd name="T2" fmla="*/ 0 h 1"/>
                <a:gd name="T3" fmla="*/ 0 h 1"/>
                <a:gd name="T4" fmla="*/ 0 h 1"/>
              </a:gdLst>
              <a:ahLst/>
              <a:cxnLst>
                <a:cxn ang="0">
                  <a:pos x="0" y="T0"/>
                </a:cxn>
                <a:cxn ang="0">
                  <a:pos x="0" y="T1"/>
                </a:cxn>
                <a:cxn ang="0">
                  <a:pos x="0" y="T2"/>
                </a:cxn>
                <a:cxn ang="0">
                  <a:pos x="0" y="T3"/>
                </a:cxn>
                <a:cxn ang="0">
                  <a:pos x="0" y="T4"/>
                </a:cxn>
              </a:cxnLst>
              <a:rect l="0" t="0" r="r" b="b"/>
              <a:pathLst>
                <a:path h="1">
                  <a:moveTo>
                    <a:pt x="0" y="0"/>
                  </a:moveTo>
                  <a:lnTo>
                    <a:pt x="0" y="1"/>
                  </a:lnTo>
                  <a:lnTo>
                    <a:pt x="0" y="0"/>
                  </a:lnTo>
                  <a:lnTo>
                    <a:pt x="0" y="0"/>
                  </a:lnTo>
                  <a:lnTo>
                    <a:pt x="0"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 name="Freeform 1028"/>
            <p:cNvSpPr/>
            <p:nvPr/>
          </p:nvSpPr>
          <p:spPr bwMode="auto">
            <a:xfrm>
              <a:off x="8404225" y="5588000"/>
              <a:ext cx="0" cy="1588"/>
            </a:xfrm>
            <a:custGeom>
              <a:avLst/>
              <a:gdLst>
                <a:gd name="T0" fmla="*/ 0 h 1"/>
                <a:gd name="T1" fmla="*/ 0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lnTo>
                    <a:pt x="0" y="0"/>
                  </a:lnTo>
                  <a:lnTo>
                    <a:pt x="0" y="1"/>
                  </a:lnTo>
                  <a:lnTo>
                    <a:pt x="0" y="0"/>
                  </a:lnTo>
                  <a:lnTo>
                    <a:pt x="0"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 name="Rectangle 1029"/>
            <p:cNvSpPr>
              <a:spLocks noChangeArrowheads="1"/>
            </p:cNvSpPr>
            <p:nvPr/>
          </p:nvSpPr>
          <p:spPr bwMode="auto">
            <a:xfrm>
              <a:off x="8402638" y="5588000"/>
              <a:ext cx="1588" cy="1588"/>
            </a:xfrm>
            <a:prstGeom prst="rect">
              <a:avLst/>
            </a:prstGeom>
            <a:solidFill>
              <a:srgbClr val="EA92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11" name="Freeform 1030"/>
            <p:cNvSpPr/>
            <p:nvPr/>
          </p:nvSpPr>
          <p:spPr bwMode="auto">
            <a:xfrm>
              <a:off x="8396288" y="5586413"/>
              <a:ext cx="4763" cy="3175"/>
            </a:xfrm>
            <a:custGeom>
              <a:avLst/>
              <a:gdLst>
                <a:gd name="T0" fmla="*/ 3 w 3"/>
                <a:gd name="T1" fmla="*/ 1 h 2"/>
                <a:gd name="T2" fmla="*/ 3 w 3"/>
                <a:gd name="T3" fmla="*/ 2 h 2"/>
                <a:gd name="T4" fmla="*/ 0 w 3"/>
                <a:gd name="T5" fmla="*/ 1 h 2"/>
                <a:gd name="T6" fmla="*/ 0 w 3"/>
                <a:gd name="T7" fmla="*/ 0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lnTo>
                    <a:pt x="3" y="2"/>
                  </a:lnTo>
                  <a:lnTo>
                    <a:pt x="0" y="1"/>
                  </a:lnTo>
                  <a:lnTo>
                    <a:pt x="0" y="0"/>
                  </a:lnTo>
                  <a:lnTo>
                    <a:pt x="3" y="1"/>
                  </a:lnTo>
                  <a:close/>
                </a:path>
              </a:pathLst>
            </a:custGeom>
            <a:solidFill>
              <a:srgbClr val="FFC5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 name="Rectangle 1031"/>
            <p:cNvSpPr>
              <a:spLocks noChangeArrowheads="1"/>
            </p:cNvSpPr>
            <p:nvPr/>
          </p:nvSpPr>
          <p:spPr bwMode="auto">
            <a:xfrm>
              <a:off x="8401050" y="5588000"/>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13" name="Freeform 1032"/>
            <p:cNvSpPr/>
            <p:nvPr/>
          </p:nvSpPr>
          <p:spPr bwMode="auto">
            <a:xfrm>
              <a:off x="8396288" y="5584825"/>
              <a:ext cx="7938" cy="3175"/>
            </a:xfrm>
            <a:custGeom>
              <a:avLst/>
              <a:gdLst>
                <a:gd name="T0" fmla="*/ 5 w 5"/>
                <a:gd name="T1" fmla="*/ 1 h 2"/>
                <a:gd name="T2" fmla="*/ 5 w 5"/>
                <a:gd name="T3" fmla="*/ 2 h 2"/>
                <a:gd name="T4" fmla="*/ 4 w 5"/>
                <a:gd name="T5" fmla="*/ 2 h 2"/>
                <a:gd name="T6" fmla="*/ 3 w 5"/>
                <a:gd name="T7" fmla="*/ 2 h 2"/>
                <a:gd name="T8" fmla="*/ 0 w 5"/>
                <a:gd name="T9" fmla="*/ 1 h 2"/>
                <a:gd name="T10" fmla="*/ 0 w 5"/>
                <a:gd name="T11" fmla="*/ 0 h 2"/>
                <a:gd name="T12" fmla="*/ 1 w 5"/>
                <a:gd name="T13" fmla="*/ 0 h 2"/>
                <a:gd name="T14" fmla="*/ 2 w 5"/>
                <a:gd name="T15" fmla="*/ 0 h 2"/>
                <a:gd name="T16" fmla="*/ 5 w 5"/>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
                  <a:moveTo>
                    <a:pt x="5" y="1"/>
                  </a:moveTo>
                  <a:lnTo>
                    <a:pt x="5" y="2"/>
                  </a:lnTo>
                  <a:lnTo>
                    <a:pt x="4" y="2"/>
                  </a:lnTo>
                  <a:lnTo>
                    <a:pt x="3" y="2"/>
                  </a:lnTo>
                  <a:lnTo>
                    <a:pt x="0" y="1"/>
                  </a:lnTo>
                  <a:lnTo>
                    <a:pt x="0" y="0"/>
                  </a:lnTo>
                  <a:lnTo>
                    <a:pt x="1" y="0"/>
                  </a:lnTo>
                  <a:lnTo>
                    <a:pt x="2" y="0"/>
                  </a:lnTo>
                  <a:lnTo>
                    <a:pt x="5" y="1"/>
                  </a:lnTo>
                  <a:close/>
                </a:path>
              </a:pathLst>
            </a:custGeom>
            <a:solidFill>
              <a:srgbClr val="FFB2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 name="Freeform 1033"/>
            <p:cNvSpPr/>
            <p:nvPr/>
          </p:nvSpPr>
          <p:spPr bwMode="auto">
            <a:xfrm>
              <a:off x="8396288" y="5584825"/>
              <a:ext cx="3175" cy="3175"/>
            </a:xfrm>
            <a:custGeom>
              <a:avLst/>
              <a:gdLst>
                <a:gd name="T0" fmla="*/ 0 w 2"/>
                <a:gd name="T1" fmla="*/ 0 h 2"/>
                <a:gd name="T2" fmla="*/ 1 w 2"/>
                <a:gd name="T3" fmla="*/ 0 h 2"/>
                <a:gd name="T4" fmla="*/ 2 w 2"/>
                <a:gd name="T5" fmla="*/ 2 h 2"/>
                <a:gd name="T6" fmla="*/ 1 w 2"/>
                <a:gd name="T7" fmla="*/ 1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1" y="0"/>
                    <a:pt x="1" y="0"/>
                    <a:pt x="1" y="0"/>
                  </a:cubicBezTo>
                  <a:cubicBezTo>
                    <a:pt x="2" y="1"/>
                    <a:pt x="2" y="1"/>
                    <a:pt x="2" y="2"/>
                  </a:cubicBezTo>
                  <a:cubicBezTo>
                    <a:pt x="1" y="1"/>
                    <a:pt x="1" y="1"/>
                    <a:pt x="1" y="1"/>
                  </a:cubicBezTo>
                  <a:cubicBezTo>
                    <a:pt x="1" y="1"/>
                    <a:pt x="1" y="0"/>
                    <a:pt x="0" y="0"/>
                  </a:cubicBez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 name="Freeform 1034"/>
            <p:cNvSpPr/>
            <p:nvPr/>
          </p:nvSpPr>
          <p:spPr bwMode="auto">
            <a:xfrm>
              <a:off x="8396288" y="5584825"/>
              <a:ext cx="3175" cy="3175"/>
            </a:xfrm>
            <a:custGeom>
              <a:avLst/>
              <a:gdLst>
                <a:gd name="T0" fmla="*/ 2 w 2"/>
                <a:gd name="T1" fmla="*/ 2 h 2"/>
                <a:gd name="T2" fmla="*/ 1 w 2"/>
                <a:gd name="T3" fmla="*/ 1 h 2"/>
                <a:gd name="T4" fmla="*/ 0 w 2"/>
                <a:gd name="T5" fmla="*/ 0 h 2"/>
                <a:gd name="T6" fmla="*/ 1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1"/>
                    <a:pt x="1" y="1"/>
                    <a:pt x="1" y="1"/>
                  </a:cubicBezTo>
                  <a:cubicBezTo>
                    <a:pt x="1" y="1"/>
                    <a:pt x="1" y="0"/>
                    <a:pt x="0" y="0"/>
                  </a:cubicBezTo>
                  <a:cubicBezTo>
                    <a:pt x="1" y="0"/>
                    <a:pt x="1" y="0"/>
                    <a:pt x="1" y="0"/>
                  </a:cubicBezTo>
                  <a:cubicBezTo>
                    <a:pt x="2" y="1"/>
                    <a:pt x="2" y="1"/>
                    <a:pt x="2" y="2"/>
                  </a:cubicBez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 name="Freeform 1035"/>
            <p:cNvSpPr/>
            <p:nvPr/>
          </p:nvSpPr>
          <p:spPr bwMode="auto">
            <a:xfrm>
              <a:off x="8383588" y="5578475"/>
              <a:ext cx="15875" cy="17463"/>
            </a:xfrm>
            <a:custGeom>
              <a:avLst/>
              <a:gdLst>
                <a:gd name="T0" fmla="*/ 9 w 10"/>
                <a:gd name="T1" fmla="*/ 2 h 11"/>
                <a:gd name="T2" fmla="*/ 0 w 10"/>
                <a:gd name="T3" fmla="*/ 11 h 11"/>
                <a:gd name="T4" fmla="*/ 1 w 10"/>
                <a:gd name="T5" fmla="*/ 11 h 11"/>
                <a:gd name="T6" fmla="*/ 10 w 10"/>
                <a:gd name="T7" fmla="*/ 3 h 11"/>
                <a:gd name="T8" fmla="*/ 9 w 10"/>
                <a:gd name="T9" fmla="*/ 2 h 11"/>
              </a:gdLst>
              <a:ahLst/>
              <a:cxnLst>
                <a:cxn ang="0">
                  <a:pos x="T0" y="T1"/>
                </a:cxn>
                <a:cxn ang="0">
                  <a:pos x="T2" y="T3"/>
                </a:cxn>
                <a:cxn ang="0">
                  <a:pos x="T4" y="T5"/>
                </a:cxn>
                <a:cxn ang="0">
                  <a:pos x="T6" y="T7"/>
                </a:cxn>
                <a:cxn ang="0">
                  <a:pos x="T8" y="T9"/>
                </a:cxn>
              </a:cxnLst>
              <a:rect l="0" t="0" r="r" b="b"/>
              <a:pathLst>
                <a:path w="10" h="11">
                  <a:moveTo>
                    <a:pt x="9" y="2"/>
                  </a:moveTo>
                  <a:cubicBezTo>
                    <a:pt x="6" y="0"/>
                    <a:pt x="0" y="5"/>
                    <a:pt x="0" y="11"/>
                  </a:cubicBezTo>
                  <a:cubicBezTo>
                    <a:pt x="1" y="11"/>
                    <a:pt x="1" y="11"/>
                    <a:pt x="1" y="11"/>
                  </a:cubicBezTo>
                  <a:cubicBezTo>
                    <a:pt x="2" y="6"/>
                    <a:pt x="7" y="1"/>
                    <a:pt x="10" y="3"/>
                  </a:cubicBezTo>
                  <a:lnTo>
                    <a:pt x="9" y="2"/>
                  </a:ln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 name="Freeform 1036"/>
            <p:cNvSpPr/>
            <p:nvPr/>
          </p:nvSpPr>
          <p:spPr bwMode="auto">
            <a:xfrm>
              <a:off x="8385175" y="5581650"/>
              <a:ext cx="17463" cy="14288"/>
            </a:xfrm>
            <a:custGeom>
              <a:avLst/>
              <a:gdLst>
                <a:gd name="T0" fmla="*/ 5 w 11"/>
                <a:gd name="T1" fmla="*/ 1 h 9"/>
                <a:gd name="T2" fmla="*/ 11 w 11"/>
                <a:gd name="T3" fmla="*/ 3 h 9"/>
                <a:gd name="T4" fmla="*/ 9 w 11"/>
                <a:gd name="T5" fmla="*/ 4 h 9"/>
                <a:gd name="T6" fmla="*/ 5 w 11"/>
                <a:gd name="T7" fmla="*/ 3 h 9"/>
                <a:gd name="T8" fmla="*/ 1 w 11"/>
                <a:gd name="T9" fmla="*/ 9 h 9"/>
                <a:gd name="T10" fmla="*/ 0 w 11"/>
                <a:gd name="T11" fmla="*/ 9 h 9"/>
                <a:gd name="T12" fmla="*/ 5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5" y="1"/>
                  </a:moveTo>
                  <a:cubicBezTo>
                    <a:pt x="8" y="0"/>
                    <a:pt x="10" y="0"/>
                    <a:pt x="11" y="3"/>
                  </a:cubicBezTo>
                  <a:cubicBezTo>
                    <a:pt x="9" y="4"/>
                    <a:pt x="9" y="4"/>
                    <a:pt x="9" y="4"/>
                  </a:cubicBezTo>
                  <a:cubicBezTo>
                    <a:pt x="9" y="2"/>
                    <a:pt x="7" y="1"/>
                    <a:pt x="5" y="3"/>
                  </a:cubicBezTo>
                  <a:cubicBezTo>
                    <a:pt x="3" y="4"/>
                    <a:pt x="2" y="6"/>
                    <a:pt x="1" y="9"/>
                  </a:cubicBezTo>
                  <a:cubicBezTo>
                    <a:pt x="0" y="9"/>
                    <a:pt x="0" y="9"/>
                    <a:pt x="0" y="9"/>
                  </a:cubicBezTo>
                  <a:cubicBezTo>
                    <a:pt x="0" y="6"/>
                    <a:pt x="2" y="3"/>
                    <a:pt x="5" y="1"/>
                  </a:cubicBezTo>
                  <a:close/>
                </a:path>
              </a:pathLst>
            </a:custGeom>
            <a:solidFill>
              <a:srgbClr val="A568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 name="Freeform 1037"/>
            <p:cNvSpPr/>
            <p:nvPr/>
          </p:nvSpPr>
          <p:spPr bwMode="auto">
            <a:xfrm>
              <a:off x="8389938" y="5575300"/>
              <a:ext cx="14288" cy="17463"/>
            </a:xfrm>
            <a:custGeom>
              <a:avLst/>
              <a:gdLst>
                <a:gd name="T0" fmla="*/ 7 w 9"/>
                <a:gd name="T1" fmla="*/ 0 h 11"/>
                <a:gd name="T2" fmla="*/ 3 w 9"/>
                <a:gd name="T3" fmla="*/ 0 h 11"/>
                <a:gd name="T4" fmla="*/ 2 w 9"/>
                <a:gd name="T5" fmla="*/ 3 h 11"/>
                <a:gd name="T6" fmla="*/ 2 w 9"/>
                <a:gd name="T7" fmla="*/ 6 h 11"/>
                <a:gd name="T8" fmla="*/ 1 w 9"/>
                <a:gd name="T9" fmla="*/ 7 h 11"/>
                <a:gd name="T10" fmla="*/ 0 w 9"/>
                <a:gd name="T11" fmla="*/ 8 h 11"/>
                <a:gd name="T12" fmla="*/ 2 w 9"/>
                <a:gd name="T13" fmla="*/ 11 h 11"/>
                <a:gd name="T14" fmla="*/ 3 w 9"/>
                <a:gd name="T15" fmla="*/ 10 h 11"/>
                <a:gd name="T16" fmla="*/ 7 w 9"/>
                <a:gd name="T17" fmla="*/ 9 h 11"/>
                <a:gd name="T18" fmla="*/ 9 w 9"/>
                <a:gd name="T19" fmla="*/ 5 h 11"/>
                <a:gd name="T20" fmla="*/ 9 w 9"/>
                <a:gd name="T21" fmla="*/ 4 h 11"/>
                <a:gd name="T22" fmla="*/ 7 w 9"/>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1">
                  <a:moveTo>
                    <a:pt x="7" y="0"/>
                  </a:moveTo>
                  <a:cubicBezTo>
                    <a:pt x="3" y="0"/>
                    <a:pt x="3" y="0"/>
                    <a:pt x="3" y="0"/>
                  </a:cubicBezTo>
                  <a:cubicBezTo>
                    <a:pt x="2" y="3"/>
                    <a:pt x="2" y="3"/>
                    <a:pt x="2" y="3"/>
                  </a:cubicBezTo>
                  <a:cubicBezTo>
                    <a:pt x="2" y="6"/>
                    <a:pt x="2" y="6"/>
                    <a:pt x="2" y="6"/>
                  </a:cubicBezTo>
                  <a:cubicBezTo>
                    <a:pt x="2" y="6"/>
                    <a:pt x="2" y="7"/>
                    <a:pt x="1" y="7"/>
                  </a:cubicBezTo>
                  <a:cubicBezTo>
                    <a:pt x="0" y="8"/>
                    <a:pt x="0" y="8"/>
                    <a:pt x="0" y="8"/>
                  </a:cubicBezTo>
                  <a:cubicBezTo>
                    <a:pt x="0" y="8"/>
                    <a:pt x="0" y="11"/>
                    <a:pt x="2" y="11"/>
                  </a:cubicBezTo>
                  <a:cubicBezTo>
                    <a:pt x="3" y="11"/>
                    <a:pt x="3" y="10"/>
                    <a:pt x="3" y="10"/>
                  </a:cubicBezTo>
                  <a:cubicBezTo>
                    <a:pt x="4" y="10"/>
                    <a:pt x="6" y="10"/>
                    <a:pt x="7" y="9"/>
                  </a:cubicBezTo>
                  <a:cubicBezTo>
                    <a:pt x="9" y="9"/>
                    <a:pt x="9" y="5"/>
                    <a:pt x="9" y="5"/>
                  </a:cubicBezTo>
                  <a:cubicBezTo>
                    <a:pt x="9" y="4"/>
                    <a:pt x="9" y="4"/>
                    <a:pt x="9" y="4"/>
                  </a:cubicBezTo>
                  <a:cubicBezTo>
                    <a:pt x="9" y="2"/>
                    <a:pt x="9" y="0"/>
                    <a:pt x="7"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9" name="Freeform 1038"/>
            <p:cNvSpPr/>
            <p:nvPr/>
          </p:nvSpPr>
          <p:spPr bwMode="auto">
            <a:xfrm>
              <a:off x="8385175" y="5494338"/>
              <a:ext cx="23813" cy="85725"/>
            </a:xfrm>
            <a:custGeom>
              <a:avLst/>
              <a:gdLst>
                <a:gd name="T0" fmla="*/ 9 w 15"/>
                <a:gd name="T1" fmla="*/ 54 h 54"/>
                <a:gd name="T2" fmla="*/ 11 w 15"/>
                <a:gd name="T3" fmla="*/ 54 h 54"/>
                <a:gd name="T4" fmla="*/ 13 w 15"/>
                <a:gd name="T5" fmla="*/ 52 h 54"/>
                <a:gd name="T6" fmla="*/ 14 w 15"/>
                <a:gd name="T7" fmla="*/ 28 h 54"/>
                <a:gd name="T8" fmla="*/ 12 w 15"/>
                <a:gd name="T9" fmla="*/ 10 h 54"/>
                <a:gd name="T10" fmla="*/ 6 w 15"/>
                <a:gd name="T11" fmla="*/ 0 h 54"/>
                <a:gd name="T12" fmla="*/ 1 w 15"/>
                <a:gd name="T13" fmla="*/ 9 h 54"/>
                <a:gd name="T14" fmla="*/ 4 w 15"/>
                <a:gd name="T15" fmla="*/ 29 h 54"/>
                <a:gd name="T16" fmla="*/ 4 w 15"/>
                <a:gd name="T17" fmla="*/ 52 h 54"/>
                <a:gd name="T18" fmla="*/ 9 w 15"/>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4">
                  <a:moveTo>
                    <a:pt x="9" y="54"/>
                  </a:moveTo>
                  <a:cubicBezTo>
                    <a:pt x="10" y="54"/>
                    <a:pt x="11" y="54"/>
                    <a:pt x="11" y="54"/>
                  </a:cubicBezTo>
                  <a:cubicBezTo>
                    <a:pt x="11" y="54"/>
                    <a:pt x="13" y="53"/>
                    <a:pt x="13" y="52"/>
                  </a:cubicBezTo>
                  <a:cubicBezTo>
                    <a:pt x="13" y="49"/>
                    <a:pt x="15" y="32"/>
                    <a:pt x="14" y="28"/>
                  </a:cubicBezTo>
                  <a:cubicBezTo>
                    <a:pt x="14" y="23"/>
                    <a:pt x="12" y="10"/>
                    <a:pt x="12" y="10"/>
                  </a:cubicBezTo>
                  <a:cubicBezTo>
                    <a:pt x="12" y="10"/>
                    <a:pt x="11" y="0"/>
                    <a:pt x="6" y="0"/>
                  </a:cubicBezTo>
                  <a:cubicBezTo>
                    <a:pt x="1" y="0"/>
                    <a:pt x="0" y="5"/>
                    <a:pt x="1" y="9"/>
                  </a:cubicBezTo>
                  <a:cubicBezTo>
                    <a:pt x="1" y="12"/>
                    <a:pt x="4" y="29"/>
                    <a:pt x="4" y="29"/>
                  </a:cubicBezTo>
                  <a:cubicBezTo>
                    <a:pt x="4" y="52"/>
                    <a:pt x="4" y="52"/>
                    <a:pt x="4" y="52"/>
                  </a:cubicBezTo>
                  <a:cubicBezTo>
                    <a:pt x="4" y="52"/>
                    <a:pt x="5" y="54"/>
                    <a:pt x="9" y="54"/>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0" name="Freeform 1039"/>
            <p:cNvSpPr/>
            <p:nvPr/>
          </p:nvSpPr>
          <p:spPr bwMode="auto">
            <a:xfrm>
              <a:off x="8259763" y="5700713"/>
              <a:ext cx="44450" cy="20638"/>
            </a:xfrm>
            <a:custGeom>
              <a:avLst/>
              <a:gdLst>
                <a:gd name="T0" fmla="*/ 14 w 28"/>
                <a:gd name="T1" fmla="*/ 0 h 13"/>
                <a:gd name="T2" fmla="*/ 17 w 28"/>
                <a:gd name="T3" fmla="*/ 2 h 13"/>
                <a:gd name="T4" fmla="*/ 22 w 28"/>
                <a:gd name="T5" fmla="*/ 2 h 13"/>
                <a:gd name="T6" fmla="*/ 27 w 28"/>
                <a:gd name="T7" fmla="*/ 5 h 13"/>
                <a:gd name="T8" fmla="*/ 28 w 28"/>
                <a:gd name="T9" fmla="*/ 7 h 13"/>
                <a:gd name="T10" fmla="*/ 25 w 28"/>
                <a:gd name="T11" fmla="*/ 9 h 13"/>
                <a:gd name="T12" fmla="*/ 20 w 28"/>
                <a:gd name="T13" fmla="*/ 10 h 13"/>
                <a:gd name="T14" fmla="*/ 14 w 28"/>
                <a:gd name="T15" fmla="*/ 10 h 13"/>
                <a:gd name="T16" fmla="*/ 10 w 28"/>
                <a:gd name="T17" fmla="*/ 10 h 13"/>
                <a:gd name="T18" fmla="*/ 9 w 28"/>
                <a:gd name="T19" fmla="*/ 12 h 13"/>
                <a:gd name="T20" fmla="*/ 5 w 28"/>
                <a:gd name="T21" fmla="*/ 13 h 13"/>
                <a:gd name="T22" fmla="*/ 0 w 28"/>
                <a:gd name="T23" fmla="*/ 10 h 13"/>
                <a:gd name="T24" fmla="*/ 0 w 28"/>
                <a:gd name="T25" fmla="*/ 1 h 13"/>
                <a:gd name="T26" fmla="*/ 14 w 28"/>
                <a:gd name="T2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3">
                  <a:moveTo>
                    <a:pt x="14" y="0"/>
                  </a:moveTo>
                  <a:cubicBezTo>
                    <a:pt x="14" y="0"/>
                    <a:pt x="15" y="1"/>
                    <a:pt x="17" y="2"/>
                  </a:cubicBezTo>
                  <a:cubicBezTo>
                    <a:pt x="18" y="2"/>
                    <a:pt x="22" y="2"/>
                    <a:pt x="22" y="2"/>
                  </a:cubicBezTo>
                  <a:cubicBezTo>
                    <a:pt x="24" y="3"/>
                    <a:pt x="27" y="3"/>
                    <a:pt x="27" y="5"/>
                  </a:cubicBezTo>
                  <a:cubicBezTo>
                    <a:pt x="28" y="7"/>
                    <a:pt x="28" y="7"/>
                    <a:pt x="28" y="7"/>
                  </a:cubicBezTo>
                  <a:cubicBezTo>
                    <a:pt x="27" y="8"/>
                    <a:pt x="26" y="9"/>
                    <a:pt x="25" y="9"/>
                  </a:cubicBezTo>
                  <a:cubicBezTo>
                    <a:pt x="25" y="9"/>
                    <a:pt x="22" y="10"/>
                    <a:pt x="20" y="10"/>
                  </a:cubicBezTo>
                  <a:cubicBezTo>
                    <a:pt x="17" y="11"/>
                    <a:pt x="16" y="11"/>
                    <a:pt x="14" y="10"/>
                  </a:cubicBezTo>
                  <a:cubicBezTo>
                    <a:pt x="14" y="10"/>
                    <a:pt x="11" y="10"/>
                    <a:pt x="10" y="10"/>
                  </a:cubicBezTo>
                  <a:cubicBezTo>
                    <a:pt x="9" y="10"/>
                    <a:pt x="9" y="11"/>
                    <a:pt x="9" y="12"/>
                  </a:cubicBezTo>
                  <a:cubicBezTo>
                    <a:pt x="5" y="13"/>
                    <a:pt x="5" y="13"/>
                    <a:pt x="5" y="13"/>
                  </a:cubicBezTo>
                  <a:cubicBezTo>
                    <a:pt x="2" y="13"/>
                    <a:pt x="0" y="10"/>
                    <a:pt x="0" y="10"/>
                  </a:cubicBezTo>
                  <a:cubicBezTo>
                    <a:pt x="0" y="1"/>
                    <a:pt x="0" y="1"/>
                    <a:pt x="0" y="1"/>
                  </a:cubicBezTo>
                  <a:lnTo>
                    <a:pt x="14" y="0"/>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1" name="Freeform 1040"/>
            <p:cNvSpPr/>
            <p:nvPr/>
          </p:nvSpPr>
          <p:spPr bwMode="auto">
            <a:xfrm>
              <a:off x="8274050" y="5710238"/>
              <a:ext cx="28575" cy="7938"/>
            </a:xfrm>
            <a:custGeom>
              <a:avLst/>
              <a:gdLst>
                <a:gd name="T0" fmla="*/ 2 w 18"/>
                <a:gd name="T1" fmla="*/ 4 h 5"/>
                <a:gd name="T2" fmla="*/ 9 w 18"/>
                <a:gd name="T3" fmla="*/ 4 h 5"/>
                <a:gd name="T4" fmla="*/ 16 w 18"/>
                <a:gd name="T5" fmla="*/ 2 h 5"/>
                <a:gd name="T6" fmla="*/ 18 w 18"/>
                <a:gd name="T7" fmla="*/ 0 h 5"/>
                <a:gd name="T8" fmla="*/ 18 w 18"/>
                <a:gd name="T9" fmla="*/ 1 h 5"/>
                <a:gd name="T10" fmla="*/ 16 w 18"/>
                <a:gd name="T11" fmla="*/ 3 h 5"/>
                <a:gd name="T12" fmla="*/ 11 w 18"/>
                <a:gd name="T13" fmla="*/ 4 h 5"/>
                <a:gd name="T14" fmla="*/ 5 w 18"/>
                <a:gd name="T15" fmla="*/ 5 h 5"/>
                <a:gd name="T16" fmla="*/ 2 w 18"/>
                <a:gd name="T17" fmla="*/ 4 h 5"/>
                <a:gd name="T18" fmla="*/ 0 w 18"/>
                <a:gd name="T19" fmla="*/ 4 h 5"/>
                <a:gd name="T20" fmla="*/ 2 w 18"/>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5">
                  <a:moveTo>
                    <a:pt x="2" y="4"/>
                  </a:moveTo>
                  <a:cubicBezTo>
                    <a:pt x="3" y="4"/>
                    <a:pt x="6" y="4"/>
                    <a:pt x="9" y="4"/>
                  </a:cubicBezTo>
                  <a:cubicBezTo>
                    <a:pt x="12" y="4"/>
                    <a:pt x="16" y="2"/>
                    <a:pt x="16" y="2"/>
                  </a:cubicBezTo>
                  <a:cubicBezTo>
                    <a:pt x="17" y="2"/>
                    <a:pt x="18" y="1"/>
                    <a:pt x="18" y="0"/>
                  </a:cubicBezTo>
                  <a:cubicBezTo>
                    <a:pt x="18" y="1"/>
                    <a:pt x="18" y="1"/>
                    <a:pt x="18" y="1"/>
                  </a:cubicBezTo>
                  <a:cubicBezTo>
                    <a:pt x="18" y="2"/>
                    <a:pt x="17" y="3"/>
                    <a:pt x="16" y="3"/>
                  </a:cubicBezTo>
                  <a:cubicBezTo>
                    <a:pt x="16" y="3"/>
                    <a:pt x="13" y="4"/>
                    <a:pt x="11" y="4"/>
                  </a:cubicBezTo>
                  <a:cubicBezTo>
                    <a:pt x="8" y="5"/>
                    <a:pt x="7" y="5"/>
                    <a:pt x="5" y="5"/>
                  </a:cubicBezTo>
                  <a:cubicBezTo>
                    <a:pt x="2" y="4"/>
                    <a:pt x="2" y="4"/>
                    <a:pt x="2" y="4"/>
                  </a:cubicBezTo>
                  <a:cubicBezTo>
                    <a:pt x="1" y="4"/>
                    <a:pt x="0" y="4"/>
                    <a:pt x="0" y="4"/>
                  </a:cubicBezTo>
                  <a:cubicBezTo>
                    <a:pt x="0" y="4"/>
                    <a:pt x="1" y="4"/>
                    <a:pt x="2" y="4"/>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2" name="Freeform 1041"/>
            <p:cNvSpPr/>
            <p:nvPr/>
          </p:nvSpPr>
          <p:spPr bwMode="auto">
            <a:xfrm>
              <a:off x="8259763" y="5713413"/>
              <a:ext cx="14288" cy="7938"/>
            </a:xfrm>
            <a:custGeom>
              <a:avLst/>
              <a:gdLst>
                <a:gd name="T0" fmla="*/ 6 w 9"/>
                <a:gd name="T1" fmla="*/ 3 h 5"/>
                <a:gd name="T2" fmla="*/ 9 w 9"/>
                <a:gd name="T3" fmla="*/ 2 h 5"/>
                <a:gd name="T4" fmla="*/ 9 w 9"/>
                <a:gd name="T5" fmla="*/ 4 h 5"/>
                <a:gd name="T6" fmla="*/ 5 w 9"/>
                <a:gd name="T7" fmla="*/ 5 h 5"/>
                <a:gd name="T8" fmla="*/ 0 w 9"/>
                <a:gd name="T9" fmla="*/ 2 h 5"/>
                <a:gd name="T10" fmla="*/ 0 w 9"/>
                <a:gd name="T11" fmla="*/ 0 h 5"/>
                <a:gd name="T12" fmla="*/ 6 w 9"/>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6" y="3"/>
                  </a:moveTo>
                  <a:cubicBezTo>
                    <a:pt x="9" y="2"/>
                    <a:pt x="9" y="2"/>
                    <a:pt x="9" y="2"/>
                  </a:cubicBezTo>
                  <a:cubicBezTo>
                    <a:pt x="9" y="4"/>
                    <a:pt x="9" y="4"/>
                    <a:pt x="9" y="4"/>
                  </a:cubicBezTo>
                  <a:cubicBezTo>
                    <a:pt x="5" y="5"/>
                    <a:pt x="5" y="5"/>
                    <a:pt x="5" y="5"/>
                  </a:cubicBezTo>
                  <a:cubicBezTo>
                    <a:pt x="2" y="5"/>
                    <a:pt x="0" y="2"/>
                    <a:pt x="0" y="2"/>
                  </a:cubicBezTo>
                  <a:cubicBezTo>
                    <a:pt x="0" y="0"/>
                    <a:pt x="0" y="0"/>
                    <a:pt x="0" y="0"/>
                  </a:cubicBezTo>
                  <a:cubicBezTo>
                    <a:pt x="0" y="1"/>
                    <a:pt x="2" y="4"/>
                    <a:pt x="6" y="3"/>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3" name="Freeform 1042"/>
            <p:cNvSpPr/>
            <p:nvPr/>
          </p:nvSpPr>
          <p:spPr bwMode="auto">
            <a:xfrm>
              <a:off x="8250238" y="5688013"/>
              <a:ext cx="36513" cy="23813"/>
            </a:xfrm>
            <a:custGeom>
              <a:avLst/>
              <a:gdLst>
                <a:gd name="T0" fmla="*/ 12 w 23"/>
                <a:gd name="T1" fmla="*/ 0 h 15"/>
                <a:gd name="T2" fmla="*/ 14 w 23"/>
                <a:gd name="T3" fmla="*/ 2 h 15"/>
                <a:gd name="T4" fmla="*/ 17 w 23"/>
                <a:gd name="T5" fmla="*/ 2 h 15"/>
                <a:gd name="T6" fmla="*/ 23 w 23"/>
                <a:gd name="T7" fmla="*/ 4 h 15"/>
                <a:gd name="T8" fmla="*/ 23 w 23"/>
                <a:gd name="T9" fmla="*/ 5 h 15"/>
                <a:gd name="T10" fmla="*/ 22 w 23"/>
                <a:gd name="T11" fmla="*/ 6 h 15"/>
                <a:gd name="T12" fmla="*/ 17 w 23"/>
                <a:gd name="T13" fmla="*/ 9 h 15"/>
                <a:gd name="T14" fmla="*/ 12 w 23"/>
                <a:gd name="T15" fmla="*/ 10 h 15"/>
                <a:gd name="T16" fmla="*/ 10 w 23"/>
                <a:gd name="T17" fmla="*/ 10 h 15"/>
                <a:gd name="T18" fmla="*/ 9 w 23"/>
                <a:gd name="T19" fmla="*/ 13 h 15"/>
                <a:gd name="T20" fmla="*/ 6 w 23"/>
                <a:gd name="T21" fmla="*/ 14 h 15"/>
                <a:gd name="T22" fmla="*/ 0 w 23"/>
                <a:gd name="T23" fmla="*/ 11 h 15"/>
                <a:gd name="T24" fmla="*/ 0 w 23"/>
                <a:gd name="T25" fmla="*/ 3 h 15"/>
                <a:gd name="T26" fmla="*/ 12 w 23"/>
                <a:gd name="T2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15">
                  <a:moveTo>
                    <a:pt x="12" y="0"/>
                  </a:moveTo>
                  <a:cubicBezTo>
                    <a:pt x="12" y="0"/>
                    <a:pt x="12" y="2"/>
                    <a:pt x="14" y="2"/>
                  </a:cubicBezTo>
                  <a:cubicBezTo>
                    <a:pt x="16" y="2"/>
                    <a:pt x="17" y="2"/>
                    <a:pt x="17" y="2"/>
                  </a:cubicBezTo>
                  <a:cubicBezTo>
                    <a:pt x="20" y="2"/>
                    <a:pt x="22" y="2"/>
                    <a:pt x="23" y="4"/>
                  </a:cubicBezTo>
                  <a:cubicBezTo>
                    <a:pt x="23" y="5"/>
                    <a:pt x="23" y="5"/>
                    <a:pt x="23" y="5"/>
                  </a:cubicBezTo>
                  <a:cubicBezTo>
                    <a:pt x="23" y="6"/>
                    <a:pt x="23" y="5"/>
                    <a:pt x="22" y="6"/>
                  </a:cubicBezTo>
                  <a:cubicBezTo>
                    <a:pt x="22" y="6"/>
                    <a:pt x="19" y="8"/>
                    <a:pt x="17" y="9"/>
                  </a:cubicBezTo>
                  <a:cubicBezTo>
                    <a:pt x="14" y="10"/>
                    <a:pt x="13" y="11"/>
                    <a:pt x="12" y="10"/>
                  </a:cubicBezTo>
                  <a:cubicBezTo>
                    <a:pt x="12" y="10"/>
                    <a:pt x="11" y="10"/>
                    <a:pt x="10" y="10"/>
                  </a:cubicBezTo>
                  <a:cubicBezTo>
                    <a:pt x="9" y="10"/>
                    <a:pt x="9" y="12"/>
                    <a:pt x="9" y="13"/>
                  </a:cubicBezTo>
                  <a:cubicBezTo>
                    <a:pt x="6" y="14"/>
                    <a:pt x="6" y="14"/>
                    <a:pt x="6" y="14"/>
                  </a:cubicBezTo>
                  <a:cubicBezTo>
                    <a:pt x="2" y="15"/>
                    <a:pt x="0" y="12"/>
                    <a:pt x="0" y="11"/>
                  </a:cubicBezTo>
                  <a:cubicBezTo>
                    <a:pt x="0" y="3"/>
                    <a:pt x="0" y="3"/>
                    <a:pt x="0" y="3"/>
                  </a:cubicBezTo>
                  <a:lnTo>
                    <a:pt x="12" y="0"/>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4" name="Freeform 1043"/>
            <p:cNvSpPr/>
            <p:nvPr/>
          </p:nvSpPr>
          <p:spPr bwMode="auto">
            <a:xfrm>
              <a:off x="8264525" y="5694363"/>
              <a:ext cx="22225" cy="11113"/>
            </a:xfrm>
            <a:custGeom>
              <a:avLst/>
              <a:gdLst>
                <a:gd name="T0" fmla="*/ 2 w 14"/>
                <a:gd name="T1" fmla="*/ 6 h 7"/>
                <a:gd name="T2" fmla="*/ 7 w 14"/>
                <a:gd name="T3" fmla="*/ 5 h 7"/>
                <a:gd name="T4" fmla="*/ 12 w 14"/>
                <a:gd name="T5" fmla="*/ 2 h 7"/>
                <a:gd name="T6" fmla="*/ 14 w 14"/>
                <a:gd name="T7" fmla="*/ 0 h 7"/>
                <a:gd name="T8" fmla="*/ 14 w 14"/>
                <a:gd name="T9" fmla="*/ 1 h 7"/>
                <a:gd name="T10" fmla="*/ 12 w 14"/>
                <a:gd name="T11" fmla="*/ 3 h 7"/>
                <a:gd name="T12" fmla="*/ 8 w 14"/>
                <a:gd name="T13" fmla="*/ 5 h 7"/>
                <a:gd name="T14" fmla="*/ 4 w 14"/>
                <a:gd name="T15" fmla="*/ 6 h 7"/>
                <a:gd name="T16" fmla="*/ 1 w 14"/>
                <a:gd name="T17" fmla="*/ 6 h 7"/>
                <a:gd name="T18" fmla="*/ 0 w 14"/>
                <a:gd name="T19" fmla="*/ 7 h 7"/>
                <a:gd name="T20" fmla="*/ 2 w 14"/>
                <a:gd name="T2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7">
                  <a:moveTo>
                    <a:pt x="2" y="6"/>
                  </a:moveTo>
                  <a:cubicBezTo>
                    <a:pt x="3" y="6"/>
                    <a:pt x="4" y="6"/>
                    <a:pt x="7" y="5"/>
                  </a:cubicBezTo>
                  <a:cubicBezTo>
                    <a:pt x="9" y="4"/>
                    <a:pt x="12" y="2"/>
                    <a:pt x="12" y="2"/>
                  </a:cubicBezTo>
                  <a:cubicBezTo>
                    <a:pt x="13" y="1"/>
                    <a:pt x="14" y="1"/>
                    <a:pt x="14" y="0"/>
                  </a:cubicBezTo>
                  <a:cubicBezTo>
                    <a:pt x="14" y="1"/>
                    <a:pt x="14" y="1"/>
                    <a:pt x="14" y="1"/>
                  </a:cubicBezTo>
                  <a:cubicBezTo>
                    <a:pt x="14" y="2"/>
                    <a:pt x="13" y="2"/>
                    <a:pt x="12" y="3"/>
                  </a:cubicBezTo>
                  <a:cubicBezTo>
                    <a:pt x="12" y="3"/>
                    <a:pt x="10" y="5"/>
                    <a:pt x="8" y="5"/>
                  </a:cubicBezTo>
                  <a:cubicBezTo>
                    <a:pt x="5" y="6"/>
                    <a:pt x="5" y="6"/>
                    <a:pt x="4" y="6"/>
                  </a:cubicBezTo>
                  <a:cubicBezTo>
                    <a:pt x="4" y="6"/>
                    <a:pt x="2" y="6"/>
                    <a:pt x="1" y="6"/>
                  </a:cubicBezTo>
                  <a:cubicBezTo>
                    <a:pt x="1" y="6"/>
                    <a:pt x="0" y="7"/>
                    <a:pt x="0" y="7"/>
                  </a:cubicBezTo>
                  <a:cubicBezTo>
                    <a:pt x="0" y="7"/>
                    <a:pt x="0" y="6"/>
                    <a:pt x="2" y="6"/>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5" name="Freeform 1044"/>
            <p:cNvSpPr/>
            <p:nvPr/>
          </p:nvSpPr>
          <p:spPr bwMode="auto">
            <a:xfrm>
              <a:off x="8250238" y="5703888"/>
              <a:ext cx="14288" cy="7938"/>
            </a:xfrm>
            <a:custGeom>
              <a:avLst/>
              <a:gdLst>
                <a:gd name="T0" fmla="*/ 6 w 9"/>
                <a:gd name="T1" fmla="*/ 3 h 5"/>
                <a:gd name="T2" fmla="*/ 9 w 9"/>
                <a:gd name="T3" fmla="*/ 2 h 5"/>
                <a:gd name="T4" fmla="*/ 9 w 9"/>
                <a:gd name="T5" fmla="*/ 3 h 5"/>
                <a:gd name="T6" fmla="*/ 6 w 9"/>
                <a:gd name="T7" fmla="*/ 4 h 5"/>
                <a:gd name="T8" fmla="*/ 0 w 9"/>
                <a:gd name="T9" fmla="*/ 1 h 5"/>
                <a:gd name="T10" fmla="*/ 0 w 9"/>
                <a:gd name="T11" fmla="*/ 0 h 5"/>
                <a:gd name="T12" fmla="*/ 6 w 9"/>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6" y="3"/>
                  </a:moveTo>
                  <a:cubicBezTo>
                    <a:pt x="9" y="2"/>
                    <a:pt x="9" y="2"/>
                    <a:pt x="9" y="2"/>
                  </a:cubicBezTo>
                  <a:cubicBezTo>
                    <a:pt x="9" y="3"/>
                    <a:pt x="9" y="3"/>
                    <a:pt x="9" y="3"/>
                  </a:cubicBezTo>
                  <a:cubicBezTo>
                    <a:pt x="6" y="4"/>
                    <a:pt x="6" y="4"/>
                    <a:pt x="6" y="4"/>
                  </a:cubicBezTo>
                  <a:cubicBezTo>
                    <a:pt x="2" y="5"/>
                    <a:pt x="0" y="2"/>
                    <a:pt x="0" y="1"/>
                  </a:cubicBezTo>
                  <a:cubicBezTo>
                    <a:pt x="0" y="0"/>
                    <a:pt x="0" y="0"/>
                    <a:pt x="0" y="0"/>
                  </a:cubicBezTo>
                  <a:cubicBezTo>
                    <a:pt x="0" y="1"/>
                    <a:pt x="2" y="4"/>
                    <a:pt x="6" y="3"/>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6" name="Freeform 1045"/>
            <p:cNvSpPr/>
            <p:nvPr/>
          </p:nvSpPr>
          <p:spPr bwMode="auto">
            <a:xfrm>
              <a:off x="8251825" y="5614988"/>
              <a:ext cx="11113" cy="14288"/>
            </a:xfrm>
            <a:custGeom>
              <a:avLst/>
              <a:gdLst>
                <a:gd name="T0" fmla="*/ 0 w 7"/>
                <a:gd name="T1" fmla="*/ 2 h 9"/>
                <a:gd name="T2" fmla="*/ 3 w 7"/>
                <a:gd name="T3" fmla="*/ 5 h 9"/>
                <a:gd name="T4" fmla="*/ 5 w 7"/>
                <a:gd name="T5" fmla="*/ 8 h 9"/>
                <a:gd name="T6" fmla="*/ 7 w 7"/>
                <a:gd name="T7" fmla="*/ 8 h 9"/>
                <a:gd name="T8" fmla="*/ 5 w 7"/>
                <a:gd name="T9" fmla="*/ 3 h 9"/>
                <a:gd name="T10" fmla="*/ 2 w 7"/>
                <a:gd name="T11" fmla="*/ 0 h 9"/>
                <a:gd name="T12" fmla="*/ 0 w 7"/>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7" h="9">
                  <a:moveTo>
                    <a:pt x="0" y="2"/>
                  </a:moveTo>
                  <a:cubicBezTo>
                    <a:pt x="0" y="4"/>
                    <a:pt x="2" y="5"/>
                    <a:pt x="3" y="5"/>
                  </a:cubicBezTo>
                  <a:cubicBezTo>
                    <a:pt x="4" y="5"/>
                    <a:pt x="4" y="7"/>
                    <a:pt x="5" y="8"/>
                  </a:cubicBezTo>
                  <a:cubicBezTo>
                    <a:pt x="6" y="9"/>
                    <a:pt x="7" y="9"/>
                    <a:pt x="7" y="8"/>
                  </a:cubicBezTo>
                  <a:cubicBezTo>
                    <a:pt x="7" y="8"/>
                    <a:pt x="6" y="4"/>
                    <a:pt x="5" y="3"/>
                  </a:cubicBezTo>
                  <a:cubicBezTo>
                    <a:pt x="4" y="0"/>
                    <a:pt x="3" y="0"/>
                    <a:pt x="2" y="0"/>
                  </a:cubicBezTo>
                  <a:cubicBezTo>
                    <a:pt x="0" y="0"/>
                    <a:pt x="0" y="1"/>
                    <a:pt x="0" y="2"/>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7" name="Freeform 1046"/>
            <p:cNvSpPr/>
            <p:nvPr/>
          </p:nvSpPr>
          <p:spPr bwMode="auto">
            <a:xfrm>
              <a:off x="8239125" y="5526088"/>
              <a:ext cx="23813" cy="87313"/>
            </a:xfrm>
            <a:custGeom>
              <a:avLst/>
              <a:gdLst>
                <a:gd name="T0" fmla="*/ 8 w 15"/>
                <a:gd name="T1" fmla="*/ 55 h 55"/>
                <a:gd name="T2" fmla="*/ 4 w 15"/>
                <a:gd name="T3" fmla="*/ 52 h 55"/>
                <a:gd name="T4" fmla="*/ 4 w 15"/>
                <a:gd name="T5" fmla="*/ 51 h 55"/>
                <a:gd name="T6" fmla="*/ 0 w 15"/>
                <a:gd name="T7" fmla="*/ 31 h 55"/>
                <a:gd name="T8" fmla="*/ 1 w 15"/>
                <a:gd name="T9" fmla="*/ 12 h 55"/>
                <a:gd name="T10" fmla="*/ 10 w 15"/>
                <a:gd name="T11" fmla="*/ 1 h 55"/>
                <a:gd name="T12" fmla="*/ 13 w 15"/>
                <a:gd name="T13" fmla="*/ 12 h 55"/>
                <a:gd name="T14" fmla="*/ 11 w 15"/>
                <a:gd name="T15" fmla="*/ 31 h 55"/>
                <a:gd name="T16" fmla="*/ 12 w 15"/>
                <a:gd name="T17" fmla="*/ 51 h 55"/>
                <a:gd name="T18" fmla="*/ 8 w 15"/>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5">
                  <a:moveTo>
                    <a:pt x="8" y="55"/>
                  </a:moveTo>
                  <a:cubicBezTo>
                    <a:pt x="7" y="55"/>
                    <a:pt x="4" y="52"/>
                    <a:pt x="4" y="52"/>
                  </a:cubicBezTo>
                  <a:cubicBezTo>
                    <a:pt x="4" y="52"/>
                    <a:pt x="4" y="52"/>
                    <a:pt x="4" y="51"/>
                  </a:cubicBezTo>
                  <a:cubicBezTo>
                    <a:pt x="3" y="48"/>
                    <a:pt x="0" y="35"/>
                    <a:pt x="0" y="31"/>
                  </a:cubicBezTo>
                  <a:cubicBezTo>
                    <a:pt x="0" y="25"/>
                    <a:pt x="1" y="12"/>
                    <a:pt x="1" y="12"/>
                  </a:cubicBezTo>
                  <a:cubicBezTo>
                    <a:pt x="1" y="12"/>
                    <a:pt x="2" y="0"/>
                    <a:pt x="10" y="1"/>
                  </a:cubicBezTo>
                  <a:cubicBezTo>
                    <a:pt x="15" y="2"/>
                    <a:pt x="13" y="8"/>
                    <a:pt x="13" y="12"/>
                  </a:cubicBezTo>
                  <a:cubicBezTo>
                    <a:pt x="13" y="15"/>
                    <a:pt x="11" y="31"/>
                    <a:pt x="11" y="31"/>
                  </a:cubicBezTo>
                  <a:cubicBezTo>
                    <a:pt x="12" y="51"/>
                    <a:pt x="12" y="51"/>
                    <a:pt x="12" y="51"/>
                  </a:cubicBezTo>
                  <a:cubicBezTo>
                    <a:pt x="12" y="51"/>
                    <a:pt x="11" y="55"/>
                    <a:pt x="8" y="55"/>
                  </a:cubicBez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8" name="Freeform 1047"/>
            <p:cNvSpPr/>
            <p:nvPr/>
          </p:nvSpPr>
          <p:spPr bwMode="auto">
            <a:xfrm>
              <a:off x="8245475" y="5614988"/>
              <a:ext cx="12700" cy="22225"/>
            </a:xfrm>
            <a:custGeom>
              <a:avLst/>
              <a:gdLst>
                <a:gd name="T0" fmla="*/ 2 w 8"/>
                <a:gd name="T1" fmla="*/ 0 h 14"/>
                <a:gd name="T2" fmla="*/ 6 w 8"/>
                <a:gd name="T3" fmla="*/ 0 h 14"/>
                <a:gd name="T4" fmla="*/ 8 w 8"/>
                <a:gd name="T5" fmla="*/ 4 h 14"/>
                <a:gd name="T6" fmla="*/ 8 w 8"/>
                <a:gd name="T7" fmla="*/ 5 h 14"/>
                <a:gd name="T8" fmla="*/ 7 w 8"/>
                <a:gd name="T9" fmla="*/ 11 h 14"/>
                <a:gd name="T10" fmla="*/ 4 w 8"/>
                <a:gd name="T11" fmla="*/ 14 h 14"/>
                <a:gd name="T12" fmla="*/ 4 w 8"/>
                <a:gd name="T13" fmla="*/ 14 h 14"/>
                <a:gd name="T14" fmla="*/ 1 w 8"/>
                <a:gd name="T15" fmla="*/ 11 h 14"/>
                <a:gd name="T16" fmla="*/ 0 w 8"/>
                <a:gd name="T17" fmla="*/ 4 h 14"/>
                <a:gd name="T18" fmla="*/ 2 w 8"/>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4">
                  <a:moveTo>
                    <a:pt x="2" y="0"/>
                  </a:moveTo>
                  <a:cubicBezTo>
                    <a:pt x="6" y="0"/>
                    <a:pt x="6" y="0"/>
                    <a:pt x="6" y="0"/>
                  </a:cubicBezTo>
                  <a:cubicBezTo>
                    <a:pt x="8" y="4"/>
                    <a:pt x="8" y="4"/>
                    <a:pt x="8" y="4"/>
                  </a:cubicBezTo>
                  <a:cubicBezTo>
                    <a:pt x="8" y="5"/>
                    <a:pt x="8" y="5"/>
                    <a:pt x="8" y="5"/>
                  </a:cubicBezTo>
                  <a:cubicBezTo>
                    <a:pt x="7" y="11"/>
                    <a:pt x="7" y="11"/>
                    <a:pt x="7" y="11"/>
                  </a:cubicBezTo>
                  <a:cubicBezTo>
                    <a:pt x="7" y="11"/>
                    <a:pt x="8" y="14"/>
                    <a:pt x="4" y="14"/>
                  </a:cubicBezTo>
                  <a:cubicBezTo>
                    <a:pt x="2" y="14"/>
                    <a:pt x="4" y="14"/>
                    <a:pt x="4" y="14"/>
                  </a:cubicBezTo>
                  <a:cubicBezTo>
                    <a:pt x="1" y="14"/>
                    <a:pt x="1" y="11"/>
                    <a:pt x="1" y="11"/>
                  </a:cubicBezTo>
                  <a:cubicBezTo>
                    <a:pt x="0" y="4"/>
                    <a:pt x="0" y="4"/>
                    <a:pt x="0" y="4"/>
                  </a:cubicBezTo>
                  <a:cubicBezTo>
                    <a:pt x="0" y="2"/>
                    <a:pt x="0" y="0"/>
                    <a:pt x="2"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9" name="Freeform 1048"/>
            <p:cNvSpPr/>
            <p:nvPr/>
          </p:nvSpPr>
          <p:spPr bwMode="auto">
            <a:xfrm>
              <a:off x="8243888" y="5607050"/>
              <a:ext cx="15875" cy="11113"/>
            </a:xfrm>
            <a:custGeom>
              <a:avLst/>
              <a:gdLst>
                <a:gd name="T0" fmla="*/ 10 w 10"/>
                <a:gd name="T1" fmla="*/ 5 h 7"/>
                <a:gd name="T2" fmla="*/ 7 w 10"/>
                <a:gd name="T3" fmla="*/ 7 h 7"/>
                <a:gd name="T4" fmla="*/ 3 w 10"/>
                <a:gd name="T5" fmla="*/ 7 h 7"/>
                <a:gd name="T6" fmla="*/ 1 w 10"/>
                <a:gd name="T7" fmla="*/ 5 h 7"/>
                <a:gd name="T8" fmla="*/ 0 w 10"/>
                <a:gd name="T9" fmla="*/ 1 h 7"/>
                <a:gd name="T10" fmla="*/ 1 w 10"/>
                <a:gd name="T11" fmla="*/ 0 h 7"/>
                <a:gd name="T12" fmla="*/ 1 w 10"/>
                <a:gd name="T13" fmla="*/ 1 h 7"/>
                <a:gd name="T14" fmla="*/ 5 w 10"/>
                <a:gd name="T15" fmla="*/ 3 h 7"/>
                <a:gd name="T16" fmla="*/ 9 w 10"/>
                <a:gd name="T17" fmla="*/ 0 h 7"/>
                <a:gd name="T18" fmla="*/ 10 w 10"/>
                <a:gd name="T19" fmla="*/ 1 h 7"/>
                <a:gd name="T20" fmla="*/ 10 w 10"/>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10" y="5"/>
                  </a:moveTo>
                  <a:cubicBezTo>
                    <a:pt x="10" y="5"/>
                    <a:pt x="9" y="7"/>
                    <a:pt x="7" y="7"/>
                  </a:cubicBezTo>
                  <a:cubicBezTo>
                    <a:pt x="4" y="7"/>
                    <a:pt x="3" y="7"/>
                    <a:pt x="3" y="7"/>
                  </a:cubicBezTo>
                  <a:cubicBezTo>
                    <a:pt x="2" y="6"/>
                    <a:pt x="1" y="6"/>
                    <a:pt x="1" y="5"/>
                  </a:cubicBezTo>
                  <a:cubicBezTo>
                    <a:pt x="1" y="5"/>
                    <a:pt x="0" y="2"/>
                    <a:pt x="0" y="1"/>
                  </a:cubicBezTo>
                  <a:cubicBezTo>
                    <a:pt x="0" y="0"/>
                    <a:pt x="1" y="0"/>
                    <a:pt x="1" y="0"/>
                  </a:cubicBezTo>
                  <a:cubicBezTo>
                    <a:pt x="1" y="1"/>
                    <a:pt x="1" y="1"/>
                    <a:pt x="1" y="1"/>
                  </a:cubicBezTo>
                  <a:cubicBezTo>
                    <a:pt x="1" y="2"/>
                    <a:pt x="2" y="3"/>
                    <a:pt x="5" y="3"/>
                  </a:cubicBezTo>
                  <a:cubicBezTo>
                    <a:pt x="9" y="3"/>
                    <a:pt x="9" y="0"/>
                    <a:pt x="9" y="0"/>
                  </a:cubicBezTo>
                  <a:cubicBezTo>
                    <a:pt x="10" y="0"/>
                    <a:pt x="10" y="1"/>
                    <a:pt x="10" y="1"/>
                  </a:cubicBezTo>
                  <a:lnTo>
                    <a:pt x="10" y="5"/>
                  </a:lnTo>
                  <a:close/>
                </a:path>
              </a:pathLst>
            </a:custGeom>
            <a:solidFill>
              <a:srgbClr val="E4E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0" name="Freeform 1049"/>
            <p:cNvSpPr/>
            <p:nvPr/>
          </p:nvSpPr>
          <p:spPr bwMode="auto">
            <a:xfrm>
              <a:off x="8259763" y="5487988"/>
              <a:ext cx="31750" cy="41275"/>
            </a:xfrm>
            <a:custGeom>
              <a:avLst/>
              <a:gdLst>
                <a:gd name="T0" fmla="*/ 13 w 20"/>
                <a:gd name="T1" fmla="*/ 1 h 26"/>
                <a:gd name="T2" fmla="*/ 20 w 20"/>
                <a:gd name="T3" fmla="*/ 1 h 26"/>
                <a:gd name="T4" fmla="*/ 17 w 20"/>
                <a:gd name="T5" fmla="*/ 20 h 26"/>
                <a:gd name="T6" fmla="*/ 12 w 20"/>
                <a:gd name="T7" fmla="*/ 26 h 26"/>
                <a:gd name="T8" fmla="*/ 4 w 20"/>
                <a:gd name="T9" fmla="*/ 23 h 26"/>
                <a:gd name="T10" fmla="*/ 1 w 20"/>
                <a:gd name="T11" fmla="*/ 13 h 26"/>
                <a:gd name="T12" fmla="*/ 0 w 20"/>
                <a:gd name="T13" fmla="*/ 0 h 26"/>
                <a:gd name="T14" fmla="*/ 13 w 20"/>
                <a:gd name="T15" fmla="*/ 1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6">
                  <a:moveTo>
                    <a:pt x="13" y="1"/>
                  </a:moveTo>
                  <a:cubicBezTo>
                    <a:pt x="20" y="1"/>
                    <a:pt x="20" y="1"/>
                    <a:pt x="20" y="1"/>
                  </a:cubicBezTo>
                  <a:cubicBezTo>
                    <a:pt x="17" y="20"/>
                    <a:pt x="17" y="20"/>
                    <a:pt x="17" y="20"/>
                  </a:cubicBezTo>
                  <a:cubicBezTo>
                    <a:pt x="16" y="25"/>
                    <a:pt x="14" y="26"/>
                    <a:pt x="12" y="26"/>
                  </a:cubicBezTo>
                  <a:cubicBezTo>
                    <a:pt x="9" y="25"/>
                    <a:pt x="5" y="24"/>
                    <a:pt x="4" y="23"/>
                  </a:cubicBezTo>
                  <a:cubicBezTo>
                    <a:pt x="0" y="21"/>
                    <a:pt x="1" y="13"/>
                    <a:pt x="1" y="13"/>
                  </a:cubicBezTo>
                  <a:cubicBezTo>
                    <a:pt x="0" y="0"/>
                    <a:pt x="0" y="0"/>
                    <a:pt x="0" y="0"/>
                  </a:cubicBezTo>
                  <a:lnTo>
                    <a:pt x="13" y="1"/>
                  </a:lnTo>
                  <a:close/>
                </a:path>
              </a:pathLst>
            </a:custGeom>
            <a:solidFill>
              <a:srgbClr val="FFE1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1" name="Freeform 1050"/>
            <p:cNvSpPr/>
            <p:nvPr/>
          </p:nvSpPr>
          <p:spPr bwMode="auto">
            <a:xfrm>
              <a:off x="8255000" y="5510213"/>
              <a:ext cx="34925" cy="98425"/>
            </a:xfrm>
            <a:custGeom>
              <a:avLst/>
              <a:gdLst>
                <a:gd name="T0" fmla="*/ 1 w 22"/>
                <a:gd name="T1" fmla="*/ 21 h 62"/>
                <a:gd name="T2" fmla="*/ 2 w 22"/>
                <a:gd name="T3" fmla="*/ 11 h 62"/>
                <a:gd name="T4" fmla="*/ 3 w 22"/>
                <a:gd name="T5" fmla="*/ 0 h 62"/>
                <a:gd name="T6" fmla="*/ 13 w 22"/>
                <a:gd name="T7" fmla="*/ 3 h 62"/>
                <a:gd name="T8" fmla="*/ 12 w 22"/>
                <a:gd name="T9" fmla="*/ 13 h 62"/>
                <a:gd name="T10" fmla="*/ 14 w 22"/>
                <a:gd name="T11" fmla="*/ 16 h 62"/>
                <a:gd name="T12" fmla="*/ 18 w 22"/>
                <a:gd name="T13" fmla="*/ 24 h 62"/>
                <a:gd name="T14" fmla="*/ 22 w 22"/>
                <a:gd name="T15" fmla="*/ 33 h 62"/>
                <a:gd name="T16" fmla="*/ 22 w 22"/>
                <a:gd name="T17" fmla="*/ 59 h 62"/>
                <a:gd name="T18" fmla="*/ 0 w 22"/>
                <a:gd name="T19" fmla="*/ 62 h 62"/>
                <a:gd name="T20" fmla="*/ 0 w 22"/>
                <a:gd name="T21" fmla="*/ 27 h 62"/>
                <a:gd name="T22" fmla="*/ 1 w 22"/>
                <a:gd name="T23" fmla="*/ 2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62">
                  <a:moveTo>
                    <a:pt x="1" y="21"/>
                  </a:moveTo>
                  <a:cubicBezTo>
                    <a:pt x="2" y="11"/>
                    <a:pt x="2" y="11"/>
                    <a:pt x="2" y="11"/>
                  </a:cubicBezTo>
                  <a:cubicBezTo>
                    <a:pt x="3" y="0"/>
                    <a:pt x="3" y="0"/>
                    <a:pt x="3" y="0"/>
                  </a:cubicBezTo>
                  <a:cubicBezTo>
                    <a:pt x="13" y="3"/>
                    <a:pt x="13" y="3"/>
                    <a:pt x="13" y="3"/>
                  </a:cubicBezTo>
                  <a:cubicBezTo>
                    <a:pt x="12" y="13"/>
                    <a:pt x="12" y="13"/>
                    <a:pt x="12" y="13"/>
                  </a:cubicBezTo>
                  <a:cubicBezTo>
                    <a:pt x="12" y="15"/>
                    <a:pt x="13" y="15"/>
                    <a:pt x="14" y="16"/>
                  </a:cubicBezTo>
                  <a:cubicBezTo>
                    <a:pt x="18" y="24"/>
                    <a:pt x="18" y="24"/>
                    <a:pt x="18" y="24"/>
                  </a:cubicBezTo>
                  <a:cubicBezTo>
                    <a:pt x="19" y="25"/>
                    <a:pt x="22" y="28"/>
                    <a:pt x="22" y="33"/>
                  </a:cubicBezTo>
                  <a:cubicBezTo>
                    <a:pt x="22" y="59"/>
                    <a:pt x="22" y="59"/>
                    <a:pt x="22" y="59"/>
                  </a:cubicBezTo>
                  <a:cubicBezTo>
                    <a:pt x="0" y="62"/>
                    <a:pt x="0" y="62"/>
                    <a:pt x="0" y="62"/>
                  </a:cubicBezTo>
                  <a:cubicBezTo>
                    <a:pt x="0" y="27"/>
                    <a:pt x="0" y="27"/>
                    <a:pt x="0" y="27"/>
                  </a:cubicBezTo>
                  <a:cubicBezTo>
                    <a:pt x="0" y="25"/>
                    <a:pt x="1" y="23"/>
                    <a:pt x="1" y="21"/>
                  </a:cubicBezTo>
                  <a:close/>
                </a:path>
              </a:pathLst>
            </a:custGeom>
            <a:solidFill>
              <a:srgbClr val="FFE1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2" name="Freeform 1051"/>
            <p:cNvSpPr/>
            <p:nvPr/>
          </p:nvSpPr>
          <p:spPr bwMode="auto">
            <a:xfrm>
              <a:off x="8251825" y="5475288"/>
              <a:ext cx="41275" cy="47625"/>
            </a:xfrm>
            <a:custGeom>
              <a:avLst/>
              <a:gdLst>
                <a:gd name="T0" fmla="*/ 23 w 26"/>
                <a:gd name="T1" fmla="*/ 7 h 30"/>
                <a:gd name="T2" fmla="*/ 25 w 26"/>
                <a:gd name="T3" fmla="*/ 13 h 30"/>
                <a:gd name="T4" fmla="*/ 22 w 26"/>
                <a:gd name="T5" fmla="*/ 16 h 30"/>
                <a:gd name="T6" fmla="*/ 20 w 26"/>
                <a:gd name="T7" fmla="*/ 22 h 30"/>
                <a:gd name="T8" fmla="*/ 19 w 26"/>
                <a:gd name="T9" fmla="*/ 23 h 30"/>
                <a:gd name="T10" fmla="*/ 19 w 26"/>
                <a:gd name="T11" fmla="*/ 20 h 30"/>
                <a:gd name="T12" fmla="*/ 15 w 26"/>
                <a:gd name="T13" fmla="*/ 23 h 30"/>
                <a:gd name="T14" fmla="*/ 14 w 26"/>
                <a:gd name="T15" fmla="*/ 26 h 30"/>
                <a:gd name="T16" fmla="*/ 8 w 26"/>
                <a:gd name="T17" fmla="*/ 29 h 30"/>
                <a:gd name="T18" fmla="*/ 4 w 26"/>
                <a:gd name="T19" fmla="*/ 27 h 30"/>
                <a:gd name="T20" fmla="*/ 2 w 26"/>
                <a:gd name="T21" fmla="*/ 19 h 30"/>
                <a:gd name="T22" fmla="*/ 16 w 26"/>
                <a:gd name="T23" fmla="*/ 4 h 30"/>
                <a:gd name="T24" fmla="*/ 23 w 26"/>
                <a:gd name="T25" fmla="*/ 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0">
                  <a:moveTo>
                    <a:pt x="23" y="7"/>
                  </a:moveTo>
                  <a:cubicBezTo>
                    <a:pt x="26" y="8"/>
                    <a:pt x="25" y="13"/>
                    <a:pt x="25" y="13"/>
                  </a:cubicBezTo>
                  <a:cubicBezTo>
                    <a:pt x="22" y="16"/>
                    <a:pt x="22" y="16"/>
                    <a:pt x="22" y="16"/>
                  </a:cubicBezTo>
                  <a:cubicBezTo>
                    <a:pt x="20" y="22"/>
                    <a:pt x="20" y="22"/>
                    <a:pt x="20" y="22"/>
                  </a:cubicBezTo>
                  <a:cubicBezTo>
                    <a:pt x="20" y="23"/>
                    <a:pt x="19" y="24"/>
                    <a:pt x="19" y="23"/>
                  </a:cubicBezTo>
                  <a:cubicBezTo>
                    <a:pt x="18" y="22"/>
                    <a:pt x="19" y="21"/>
                    <a:pt x="19" y="20"/>
                  </a:cubicBezTo>
                  <a:cubicBezTo>
                    <a:pt x="18" y="20"/>
                    <a:pt x="17" y="19"/>
                    <a:pt x="15" y="23"/>
                  </a:cubicBezTo>
                  <a:cubicBezTo>
                    <a:pt x="14" y="26"/>
                    <a:pt x="14" y="26"/>
                    <a:pt x="14" y="26"/>
                  </a:cubicBezTo>
                  <a:cubicBezTo>
                    <a:pt x="13" y="30"/>
                    <a:pt x="10" y="30"/>
                    <a:pt x="8" y="29"/>
                  </a:cubicBezTo>
                  <a:cubicBezTo>
                    <a:pt x="8" y="29"/>
                    <a:pt x="5" y="28"/>
                    <a:pt x="4" y="27"/>
                  </a:cubicBezTo>
                  <a:cubicBezTo>
                    <a:pt x="4" y="26"/>
                    <a:pt x="2" y="20"/>
                    <a:pt x="2" y="19"/>
                  </a:cubicBezTo>
                  <a:cubicBezTo>
                    <a:pt x="0" y="12"/>
                    <a:pt x="3" y="0"/>
                    <a:pt x="16" y="4"/>
                  </a:cubicBezTo>
                  <a:cubicBezTo>
                    <a:pt x="20" y="5"/>
                    <a:pt x="23" y="7"/>
                    <a:pt x="23" y="7"/>
                  </a:cubicBezTo>
                  <a:close/>
                </a:path>
              </a:pathLst>
            </a:custGeom>
            <a:solidFill>
              <a:srgbClr val="3A200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3" name="Freeform 1052"/>
            <p:cNvSpPr/>
            <p:nvPr/>
          </p:nvSpPr>
          <p:spPr bwMode="auto">
            <a:xfrm>
              <a:off x="8245475" y="5607050"/>
              <a:ext cx="31750" cy="98425"/>
            </a:xfrm>
            <a:custGeom>
              <a:avLst/>
              <a:gdLst>
                <a:gd name="T0" fmla="*/ 20 w 20"/>
                <a:gd name="T1" fmla="*/ 1 h 62"/>
                <a:gd name="T2" fmla="*/ 19 w 20"/>
                <a:gd name="T3" fmla="*/ 59 h 62"/>
                <a:gd name="T4" fmla="*/ 9 w 20"/>
                <a:gd name="T5" fmla="*/ 62 h 62"/>
                <a:gd name="T6" fmla="*/ 2 w 20"/>
                <a:gd name="T7" fmla="*/ 59 h 62"/>
                <a:gd name="T8" fmla="*/ 0 w 20"/>
                <a:gd name="T9" fmla="*/ 0 h 62"/>
                <a:gd name="T10" fmla="*/ 20 w 20"/>
                <a:gd name="T11" fmla="*/ 1 h 62"/>
              </a:gdLst>
              <a:ahLst/>
              <a:cxnLst>
                <a:cxn ang="0">
                  <a:pos x="T0" y="T1"/>
                </a:cxn>
                <a:cxn ang="0">
                  <a:pos x="T2" y="T3"/>
                </a:cxn>
                <a:cxn ang="0">
                  <a:pos x="T4" y="T5"/>
                </a:cxn>
                <a:cxn ang="0">
                  <a:pos x="T6" y="T7"/>
                </a:cxn>
                <a:cxn ang="0">
                  <a:pos x="T8" y="T9"/>
                </a:cxn>
                <a:cxn ang="0">
                  <a:pos x="T10" y="T11"/>
                </a:cxn>
              </a:cxnLst>
              <a:rect l="0" t="0" r="r" b="b"/>
              <a:pathLst>
                <a:path w="20" h="62">
                  <a:moveTo>
                    <a:pt x="20" y="1"/>
                  </a:moveTo>
                  <a:cubicBezTo>
                    <a:pt x="19" y="59"/>
                    <a:pt x="19" y="59"/>
                    <a:pt x="19" y="59"/>
                  </a:cubicBezTo>
                  <a:cubicBezTo>
                    <a:pt x="19" y="59"/>
                    <a:pt x="16" y="62"/>
                    <a:pt x="9" y="62"/>
                  </a:cubicBezTo>
                  <a:cubicBezTo>
                    <a:pt x="6" y="62"/>
                    <a:pt x="2" y="60"/>
                    <a:pt x="2" y="59"/>
                  </a:cubicBezTo>
                  <a:cubicBezTo>
                    <a:pt x="0" y="0"/>
                    <a:pt x="0" y="0"/>
                    <a:pt x="0" y="0"/>
                  </a:cubicBezTo>
                  <a:lnTo>
                    <a:pt x="20" y="1"/>
                  </a:ln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4" name="Freeform 1053"/>
            <p:cNvSpPr/>
            <p:nvPr/>
          </p:nvSpPr>
          <p:spPr bwMode="auto">
            <a:xfrm>
              <a:off x="8253413" y="5618163"/>
              <a:ext cx="31750" cy="96838"/>
            </a:xfrm>
            <a:custGeom>
              <a:avLst/>
              <a:gdLst>
                <a:gd name="T0" fmla="*/ 20 w 20"/>
                <a:gd name="T1" fmla="*/ 0 h 61"/>
                <a:gd name="T2" fmla="*/ 18 w 20"/>
                <a:gd name="T3" fmla="*/ 51 h 61"/>
                <a:gd name="T4" fmla="*/ 19 w 20"/>
                <a:gd name="T5" fmla="*/ 53 h 61"/>
                <a:gd name="T6" fmla="*/ 19 w 20"/>
                <a:gd name="T7" fmla="*/ 55 h 61"/>
                <a:gd name="T8" fmla="*/ 9 w 20"/>
                <a:gd name="T9" fmla="*/ 61 h 61"/>
                <a:gd name="T10" fmla="*/ 4 w 20"/>
                <a:gd name="T11" fmla="*/ 59 h 61"/>
                <a:gd name="T12" fmla="*/ 0 w 20"/>
                <a:gd name="T13" fmla="*/ 0 h 61"/>
                <a:gd name="T14" fmla="*/ 20 w 20"/>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1">
                  <a:moveTo>
                    <a:pt x="20" y="0"/>
                  </a:moveTo>
                  <a:cubicBezTo>
                    <a:pt x="18" y="51"/>
                    <a:pt x="18" y="51"/>
                    <a:pt x="18" y="51"/>
                  </a:cubicBezTo>
                  <a:cubicBezTo>
                    <a:pt x="19" y="51"/>
                    <a:pt x="19" y="52"/>
                    <a:pt x="19" y="53"/>
                  </a:cubicBezTo>
                  <a:cubicBezTo>
                    <a:pt x="20" y="53"/>
                    <a:pt x="20" y="54"/>
                    <a:pt x="19" y="55"/>
                  </a:cubicBezTo>
                  <a:cubicBezTo>
                    <a:pt x="19" y="56"/>
                    <a:pt x="16" y="61"/>
                    <a:pt x="9" y="61"/>
                  </a:cubicBezTo>
                  <a:cubicBezTo>
                    <a:pt x="6" y="61"/>
                    <a:pt x="4" y="60"/>
                    <a:pt x="4" y="59"/>
                  </a:cubicBezTo>
                  <a:cubicBezTo>
                    <a:pt x="0" y="0"/>
                    <a:pt x="0" y="0"/>
                    <a:pt x="0" y="0"/>
                  </a:cubicBezTo>
                  <a:lnTo>
                    <a:pt x="20" y="0"/>
                  </a:ln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5" name="Freeform 1054"/>
            <p:cNvSpPr/>
            <p:nvPr/>
          </p:nvSpPr>
          <p:spPr bwMode="auto">
            <a:xfrm>
              <a:off x="8256588" y="5522913"/>
              <a:ext cx="22225" cy="15875"/>
            </a:xfrm>
            <a:custGeom>
              <a:avLst/>
              <a:gdLst>
                <a:gd name="T0" fmla="*/ 2 w 14"/>
                <a:gd name="T1" fmla="*/ 0 h 10"/>
                <a:gd name="T2" fmla="*/ 0 w 14"/>
                <a:gd name="T3" fmla="*/ 1 h 10"/>
                <a:gd name="T4" fmla="*/ 0 w 14"/>
                <a:gd name="T5" fmla="*/ 2 h 10"/>
                <a:gd name="T6" fmla="*/ 0 w 14"/>
                <a:gd name="T7" fmla="*/ 3 h 10"/>
                <a:gd name="T8" fmla="*/ 11 w 14"/>
                <a:gd name="T9" fmla="*/ 8 h 10"/>
                <a:gd name="T10" fmla="*/ 14 w 14"/>
                <a:gd name="T11" fmla="*/ 10 h 10"/>
                <a:gd name="T12" fmla="*/ 13 w 14"/>
                <a:gd name="T13" fmla="*/ 8 h 10"/>
                <a:gd name="T14" fmla="*/ 7 w 14"/>
                <a:gd name="T15" fmla="*/ 2 h 10"/>
                <a:gd name="T16" fmla="*/ 2 w 14"/>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0">
                  <a:moveTo>
                    <a:pt x="2" y="0"/>
                  </a:moveTo>
                  <a:cubicBezTo>
                    <a:pt x="1" y="0"/>
                    <a:pt x="1" y="0"/>
                    <a:pt x="0" y="1"/>
                  </a:cubicBezTo>
                  <a:cubicBezTo>
                    <a:pt x="0" y="2"/>
                    <a:pt x="0" y="2"/>
                    <a:pt x="0" y="2"/>
                  </a:cubicBezTo>
                  <a:cubicBezTo>
                    <a:pt x="0" y="3"/>
                    <a:pt x="0" y="3"/>
                    <a:pt x="0" y="3"/>
                  </a:cubicBezTo>
                  <a:cubicBezTo>
                    <a:pt x="0" y="3"/>
                    <a:pt x="6" y="5"/>
                    <a:pt x="11" y="8"/>
                  </a:cubicBezTo>
                  <a:cubicBezTo>
                    <a:pt x="14" y="10"/>
                    <a:pt x="14" y="10"/>
                    <a:pt x="14" y="10"/>
                  </a:cubicBezTo>
                  <a:cubicBezTo>
                    <a:pt x="13" y="8"/>
                    <a:pt x="13" y="8"/>
                    <a:pt x="13" y="8"/>
                  </a:cubicBezTo>
                  <a:cubicBezTo>
                    <a:pt x="13" y="6"/>
                    <a:pt x="10" y="3"/>
                    <a:pt x="7" y="2"/>
                  </a:cubicBezTo>
                  <a:cubicBezTo>
                    <a:pt x="7" y="2"/>
                    <a:pt x="4" y="0"/>
                    <a:pt x="2" y="0"/>
                  </a:cubicBezTo>
                  <a:close/>
                </a:path>
              </a:pathLst>
            </a:custGeom>
            <a:solidFill>
              <a:srgbClr val="E4E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6" name="Freeform 1055"/>
            <p:cNvSpPr/>
            <p:nvPr/>
          </p:nvSpPr>
          <p:spPr bwMode="auto">
            <a:xfrm>
              <a:off x="8277225" y="5507038"/>
              <a:ext cx="4763" cy="7938"/>
            </a:xfrm>
            <a:custGeom>
              <a:avLst/>
              <a:gdLst>
                <a:gd name="T0" fmla="*/ 3 w 3"/>
                <a:gd name="T1" fmla="*/ 0 h 5"/>
                <a:gd name="T2" fmla="*/ 1 w 3"/>
                <a:gd name="T3" fmla="*/ 2 h 5"/>
                <a:gd name="T4" fmla="*/ 1 w 3"/>
                <a:gd name="T5" fmla="*/ 4 h 5"/>
                <a:gd name="T6" fmla="*/ 2 w 3"/>
                <a:gd name="T7" fmla="*/ 5 h 5"/>
                <a:gd name="T8" fmla="*/ 2 w 3"/>
                <a:gd name="T9" fmla="*/ 2 h 5"/>
                <a:gd name="T10" fmla="*/ 3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3" y="0"/>
                  </a:moveTo>
                  <a:cubicBezTo>
                    <a:pt x="3" y="0"/>
                    <a:pt x="1" y="0"/>
                    <a:pt x="1" y="2"/>
                  </a:cubicBezTo>
                  <a:cubicBezTo>
                    <a:pt x="0" y="3"/>
                    <a:pt x="1" y="4"/>
                    <a:pt x="1" y="4"/>
                  </a:cubicBezTo>
                  <a:cubicBezTo>
                    <a:pt x="1" y="5"/>
                    <a:pt x="2" y="5"/>
                    <a:pt x="2" y="5"/>
                  </a:cubicBezTo>
                  <a:cubicBezTo>
                    <a:pt x="2" y="5"/>
                    <a:pt x="2" y="2"/>
                    <a:pt x="2" y="2"/>
                  </a:cubicBezTo>
                  <a:cubicBezTo>
                    <a:pt x="2" y="1"/>
                    <a:pt x="3" y="0"/>
                    <a:pt x="3" y="0"/>
                  </a:cubicBezTo>
                  <a:close/>
                </a:path>
              </a:pathLst>
            </a:custGeom>
            <a:solidFill>
              <a:srgbClr val="EFCF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7" name="Freeform 1056"/>
            <p:cNvSpPr/>
            <p:nvPr/>
          </p:nvSpPr>
          <p:spPr bwMode="auto">
            <a:xfrm>
              <a:off x="8278813" y="5505450"/>
              <a:ext cx="4763" cy="12700"/>
            </a:xfrm>
            <a:custGeom>
              <a:avLst/>
              <a:gdLst>
                <a:gd name="T0" fmla="*/ 2 w 3"/>
                <a:gd name="T1" fmla="*/ 0 h 8"/>
                <a:gd name="T2" fmla="*/ 3 w 3"/>
                <a:gd name="T3" fmla="*/ 2 h 8"/>
                <a:gd name="T4" fmla="*/ 2 w 3"/>
                <a:gd name="T5" fmla="*/ 4 h 8"/>
                <a:gd name="T6" fmla="*/ 2 w 3"/>
                <a:gd name="T7" fmla="*/ 7 h 8"/>
                <a:gd name="T8" fmla="*/ 1 w 3"/>
                <a:gd name="T9" fmla="*/ 6 h 8"/>
                <a:gd name="T10" fmla="*/ 1 w 3"/>
                <a:gd name="T11" fmla="*/ 3 h 8"/>
                <a:gd name="T12" fmla="*/ 2 w 3"/>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2" y="0"/>
                  </a:moveTo>
                  <a:cubicBezTo>
                    <a:pt x="2" y="0"/>
                    <a:pt x="3" y="0"/>
                    <a:pt x="3" y="2"/>
                  </a:cubicBezTo>
                  <a:cubicBezTo>
                    <a:pt x="2" y="3"/>
                    <a:pt x="2" y="4"/>
                    <a:pt x="2" y="4"/>
                  </a:cubicBezTo>
                  <a:cubicBezTo>
                    <a:pt x="2" y="5"/>
                    <a:pt x="2" y="7"/>
                    <a:pt x="2" y="7"/>
                  </a:cubicBezTo>
                  <a:cubicBezTo>
                    <a:pt x="2" y="7"/>
                    <a:pt x="1" y="8"/>
                    <a:pt x="1" y="6"/>
                  </a:cubicBezTo>
                  <a:cubicBezTo>
                    <a:pt x="1" y="6"/>
                    <a:pt x="0" y="5"/>
                    <a:pt x="1" y="3"/>
                  </a:cubicBezTo>
                  <a:cubicBezTo>
                    <a:pt x="1" y="3"/>
                    <a:pt x="2" y="0"/>
                    <a:pt x="2"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8" name="Freeform 1057"/>
            <p:cNvSpPr/>
            <p:nvPr/>
          </p:nvSpPr>
          <p:spPr bwMode="auto">
            <a:xfrm>
              <a:off x="8335963" y="5708650"/>
              <a:ext cx="1588" cy="1588"/>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lnTo>
                    <a:pt x="0" y="1"/>
                  </a:lnTo>
                  <a:lnTo>
                    <a:pt x="1"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9" name="Freeform 1058"/>
            <p:cNvSpPr/>
            <p:nvPr/>
          </p:nvSpPr>
          <p:spPr bwMode="auto">
            <a:xfrm>
              <a:off x="8337550" y="5680075"/>
              <a:ext cx="9525" cy="26988"/>
            </a:xfrm>
            <a:custGeom>
              <a:avLst/>
              <a:gdLst>
                <a:gd name="T0" fmla="*/ 0 w 6"/>
                <a:gd name="T1" fmla="*/ 15 h 17"/>
                <a:gd name="T2" fmla="*/ 6 w 6"/>
                <a:gd name="T3" fmla="*/ 0 h 17"/>
                <a:gd name="T4" fmla="*/ 6 w 6"/>
                <a:gd name="T5" fmla="*/ 1 h 17"/>
                <a:gd name="T6" fmla="*/ 6 w 6"/>
                <a:gd name="T7" fmla="*/ 2 h 17"/>
                <a:gd name="T8" fmla="*/ 0 w 6"/>
                <a:gd name="T9" fmla="*/ 17 h 17"/>
                <a:gd name="T10" fmla="*/ 0 w 6"/>
                <a:gd name="T11" fmla="*/ 15 h 17"/>
              </a:gdLst>
              <a:ahLst/>
              <a:cxnLst>
                <a:cxn ang="0">
                  <a:pos x="T0" y="T1"/>
                </a:cxn>
                <a:cxn ang="0">
                  <a:pos x="T2" y="T3"/>
                </a:cxn>
                <a:cxn ang="0">
                  <a:pos x="T4" y="T5"/>
                </a:cxn>
                <a:cxn ang="0">
                  <a:pos x="T6" y="T7"/>
                </a:cxn>
                <a:cxn ang="0">
                  <a:pos x="T8" y="T9"/>
                </a:cxn>
                <a:cxn ang="0">
                  <a:pos x="T10" y="T11"/>
                </a:cxn>
              </a:cxnLst>
              <a:rect l="0" t="0" r="r" b="b"/>
              <a:pathLst>
                <a:path w="6" h="17">
                  <a:moveTo>
                    <a:pt x="0" y="15"/>
                  </a:moveTo>
                  <a:cubicBezTo>
                    <a:pt x="5" y="8"/>
                    <a:pt x="6" y="1"/>
                    <a:pt x="6" y="0"/>
                  </a:cubicBezTo>
                  <a:cubicBezTo>
                    <a:pt x="6" y="1"/>
                    <a:pt x="6" y="1"/>
                    <a:pt x="6" y="1"/>
                  </a:cubicBezTo>
                  <a:cubicBezTo>
                    <a:pt x="6" y="2"/>
                    <a:pt x="6" y="2"/>
                    <a:pt x="6" y="2"/>
                  </a:cubicBezTo>
                  <a:cubicBezTo>
                    <a:pt x="5" y="5"/>
                    <a:pt x="4" y="11"/>
                    <a:pt x="0" y="17"/>
                  </a:cubicBezTo>
                  <a:lnTo>
                    <a:pt x="0" y="15"/>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0" name="Freeform 1059"/>
            <p:cNvSpPr/>
            <p:nvPr/>
          </p:nvSpPr>
          <p:spPr bwMode="auto">
            <a:xfrm>
              <a:off x="8315325" y="5721350"/>
              <a:ext cx="0" cy="1588"/>
            </a:xfrm>
            <a:custGeom>
              <a:avLst/>
              <a:gdLst>
                <a:gd name="T0" fmla="*/ 0 h 1"/>
                <a:gd name="T1" fmla="*/ 1 h 1"/>
                <a:gd name="T2" fmla="*/ 0 h 1"/>
              </a:gdLst>
              <a:ahLst/>
              <a:cxnLst>
                <a:cxn ang="0">
                  <a:pos x="0" y="T0"/>
                </a:cxn>
                <a:cxn ang="0">
                  <a:pos x="0" y="T1"/>
                </a:cxn>
                <a:cxn ang="0">
                  <a:pos x="0" y="T2"/>
                </a:cxn>
              </a:cxnLst>
              <a:rect l="0" t="0" r="r" b="b"/>
              <a:pathLst>
                <a:path h="1">
                  <a:moveTo>
                    <a:pt x="0" y="0"/>
                  </a:moveTo>
                  <a:lnTo>
                    <a:pt x="0" y="1"/>
                  </a:lnTo>
                  <a:lnTo>
                    <a:pt x="0"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1" name="Freeform 1060"/>
            <p:cNvSpPr/>
            <p:nvPr/>
          </p:nvSpPr>
          <p:spPr bwMode="auto">
            <a:xfrm>
              <a:off x="8288338" y="5732463"/>
              <a:ext cx="12700" cy="9525"/>
            </a:xfrm>
            <a:custGeom>
              <a:avLst/>
              <a:gdLst>
                <a:gd name="T0" fmla="*/ 8 w 8"/>
                <a:gd name="T1" fmla="*/ 6 h 6"/>
                <a:gd name="T2" fmla="*/ 1 w 8"/>
                <a:gd name="T3" fmla="*/ 2 h 6"/>
                <a:gd name="T4" fmla="*/ 0 w 8"/>
                <a:gd name="T5" fmla="*/ 0 h 6"/>
                <a:gd name="T6" fmla="*/ 8 w 8"/>
                <a:gd name="T7" fmla="*/ 5 h 6"/>
                <a:gd name="T8" fmla="*/ 8 w 8"/>
                <a:gd name="T9" fmla="*/ 6 h 6"/>
              </a:gdLst>
              <a:ahLst/>
              <a:cxnLst>
                <a:cxn ang="0">
                  <a:pos x="T0" y="T1"/>
                </a:cxn>
                <a:cxn ang="0">
                  <a:pos x="T2" y="T3"/>
                </a:cxn>
                <a:cxn ang="0">
                  <a:pos x="T4" y="T5"/>
                </a:cxn>
                <a:cxn ang="0">
                  <a:pos x="T6" y="T7"/>
                </a:cxn>
                <a:cxn ang="0">
                  <a:pos x="T8" y="T9"/>
                </a:cxn>
              </a:cxnLst>
              <a:rect l="0" t="0" r="r" b="b"/>
              <a:pathLst>
                <a:path w="8" h="6">
                  <a:moveTo>
                    <a:pt x="8" y="6"/>
                  </a:moveTo>
                  <a:cubicBezTo>
                    <a:pt x="1" y="2"/>
                    <a:pt x="1" y="2"/>
                    <a:pt x="1" y="2"/>
                  </a:cubicBezTo>
                  <a:cubicBezTo>
                    <a:pt x="1" y="1"/>
                    <a:pt x="0" y="1"/>
                    <a:pt x="0" y="0"/>
                  </a:cubicBezTo>
                  <a:cubicBezTo>
                    <a:pt x="8" y="5"/>
                    <a:pt x="8" y="5"/>
                    <a:pt x="8" y="5"/>
                  </a:cubicBezTo>
                  <a:cubicBezTo>
                    <a:pt x="8" y="5"/>
                    <a:pt x="8" y="6"/>
                    <a:pt x="8" y="6"/>
                  </a:cubicBezTo>
                  <a:close/>
                </a:path>
              </a:pathLst>
            </a:custGeom>
            <a:solidFill>
              <a:srgbClr val="7239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2" name="Freeform 1061"/>
            <p:cNvSpPr/>
            <p:nvPr/>
          </p:nvSpPr>
          <p:spPr bwMode="auto">
            <a:xfrm>
              <a:off x="8301038" y="5681663"/>
              <a:ext cx="46038" cy="60325"/>
            </a:xfrm>
            <a:custGeom>
              <a:avLst/>
              <a:gdLst>
                <a:gd name="T0" fmla="*/ 0 w 29"/>
                <a:gd name="T1" fmla="*/ 16 h 38"/>
                <a:gd name="T2" fmla="*/ 0 w 29"/>
                <a:gd name="T3" fmla="*/ 17 h 38"/>
                <a:gd name="T4" fmla="*/ 0 w 29"/>
                <a:gd name="T5" fmla="*/ 18 h 38"/>
                <a:gd name="T6" fmla="*/ 6 w 29"/>
                <a:gd name="T7" fmla="*/ 25 h 38"/>
                <a:gd name="T8" fmla="*/ 14 w 29"/>
                <a:gd name="T9" fmla="*/ 23 h 38"/>
                <a:gd name="T10" fmla="*/ 20 w 29"/>
                <a:gd name="T11" fmla="*/ 18 h 38"/>
                <a:gd name="T12" fmla="*/ 23 w 29"/>
                <a:gd name="T13" fmla="*/ 16 h 38"/>
                <a:gd name="T14" fmla="*/ 29 w 29"/>
                <a:gd name="T15" fmla="*/ 1 h 38"/>
                <a:gd name="T16" fmla="*/ 29 w 29"/>
                <a:gd name="T17" fmla="*/ 0 h 38"/>
                <a:gd name="T18" fmla="*/ 29 w 29"/>
                <a:gd name="T19" fmla="*/ 20 h 38"/>
                <a:gd name="T20" fmla="*/ 27 w 29"/>
                <a:gd name="T21" fmla="*/ 23 h 38"/>
                <a:gd name="T22" fmla="*/ 1 w 29"/>
                <a:gd name="T23" fmla="*/ 38 h 38"/>
                <a:gd name="T24" fmla="*/ 0 w 29"/>
                <a:gd name="T25" fmla="*/ 37 h 38"/>
                <a:gd name="T26" fmla="*/ 0 w 29"/>
                <a:gd name="T27" fmla="*/ 1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8">
                  <a:moveTo>
                    <a:pt x="0" y="16"/>
                  </a:moveTo>
                  <a:cubicBezTo>
                    <a:pt x="0" y="17"/>
                    <a:pt x="0" y="17"/>
                    <a:pt x="0" y="17"/>
                  </a:cubicBezTo>
                  <a:cubicBezTo>
                    <a:pt x="0" y="18"/>
                    <a:pt x="0" y="18"/>
                    <a:pt x="0" y="18"/>
                  </a:cubicBezTo>
                  <a:cubicBezTo>
                    <a:pt x="1" y="22"/>
                    <a:pt x="3" y="24"/>
                    <a:pt x="6" y="25"/>
                  </a:cubicBezTo>
                  <a:cubicBezTo>
                    <a:pt x="6" y="25"/>
                    <a:pt x="12" y="24"/>
                    <a:pt x="14" y="23"/>
                  </a:cubicBezTo>
                  <a:cubicBezTo>
                    <a:pt x="16" y="22"/>
                    <a:pt x="20" y="19"/>
                    <a:pt x="20" y="18"/>
                  </a:cubicBezTo>
                  <a:cubicBezTo>
                    <a:pt x="23" y="16"/>
                    <a:pt x="23" y="16"/>
                    <a:pt x="23" y="16"/>
                  </a:cubicBezTo>
                  <a:cubicBezTo>
                    <a:pt x="27" y="10"/>
                    <a:pt x="28" y="4"/>
                    <a:pt x="29" y="1"/>
                  </a:cubicBezTo>
                  <a:cubicBezTo>
                    <a:pt x="29" y="0"/>
                    <a:pt x="29" y="0"/>
                    <a:pt x="29" y="0"/>
                  </a:cubicBezTo>
                  <a:cubicBezTo>
                    <a:pt x="29" y="20"/>
                    <a:pt x="29" y="20"/>
                    <a:pt x="29" y="20"/>
                  </a:cubicBezTo>
                  <a:cubicBezTo>
                    <a:pt x="29" y="21"/>
                    <a:pt x="28" y="22"/>
                    <a:pt x="27" y="23"/>
                  </a:cubicBezTo>
                  <a:cubicBezTo>
                    <a:pt x="1" y="38"/>
                    <a:pt x="1" y="38"/>
                    <a:pt x="1" y="38"/>
                  </a:cubicBezTo>
                  <a:cubicBezTo>
                    <a:pt x="0" y="38"/>
                    <a:pt x="0" y="38"/>
                    <a:pt x="0" y="37"/>
                  </a:cubicBezTo>
                  <a:lnTo>
                    <a:pt x="0" y="16"/>
                  </a:ln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3" name="Freeform 1062"/>
            <p:cNvSpPr/>
            <p:nvPr/>
          </p:nvSpPr>
          <p:spPr bwMode="auto">
            <a:xfrm>
              <a:off x="8288338" y="5700713"/>
              <a:ext cx="12700" cy="6350"/>
            </a:xfrm>
            <a:custGeom>
              <a:avLst/>
              <a:gdLst>
                <a:gd name="T0" fmla="*/ 8 w 8"/>
                <a:gd name="T1" fmla="*/ 4 h 4"/>
                <a:gd name="T2" fmla="*/ 0 w 8"/>
                <a:gd name="T3" fmla="*/ 0 h 4"/>
                <a:gd name="T4" fmla="*/ 0 w 8"/>
                <a:gd name="T5" fmla="*/ 0 h 4"/>
                <a:gd name="T6" fmla="*/ 8 w 8"/>
                <a:gd name="T7" fmla="*/ 4 h 4"/>
                <a:gd name="T8" fmla="*/ 8 w 8"/>
                <a:gd name="T9" fmla="*/ 4 h 4"/>
              </a:gdLst>
              <a:ahLst/>
              <a:cxnLst>
                <a:cxn ang="0">
                  <a:pos x="T0" y="T1"/>
                </a:cxn>
                <a:cxn ang="0">
                  <a:pos x="T2" y="T3"/>
                </a:cxn>
                <a:cxn ang="0">
                  <a:pos x="T4" y="T5"/>
                </a:cxn>
                <a:cxn ang="0">
                  <a:pos x="T6" y="T7"/>
                </a:cxn>
                <a:cxn ang="0">
                  <a:pos x="T8" y="T9"/>
                </a:cxn>
              </a:cxnLst>
              <a:rect l="0" t="0" r="r" b="b"/>
              <a:pathLst>
                <a:path w="8" h="4">
                  <a:moveTo>
                    <a:pt x="8" y="4"/>
                  </a:moveTo>
                  <a:lnTo>
                    <a:pt x="0" y="0"/>
                  </a:lnTo>
                  <a:lnTo>
                    <a:pt x="0" y="0"/>
                  </a:lnTo>
                  <a:lnTo>
                    <a:pt x="8" y="4"/>
                  </a:lnTo>
                  <a:lnTo>
                    <a:pt x="8" y="4"/>
                  </a:lnTo>
                  <a:close/>
                </a:path>
              </a:pathLst>
            </a:custGeom>
            <a:solidFill>
              <a:srgbClr val="5C361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4" name="Freeform 1063"/>
            <p:cNvSpPr/>
            <p:nvPr/>
          </p:nvSpPr>
          <p:spPr bwMode="auto">
            <a:xfrm>
              <a:off x="8301038" y="5707063"/>
              <a:ext cx="9525" cy="14288"/>
            </a:xfrm>
            <a:custGeom>
              <a:avLst/>
              <a:gdLst>
                <a:gd name="T0" fmla="*/ 0 w 6"/>
                <a:gd name="T1" fmla="*/ 0 h 9"/>
                <a:gd name="T2" fmla="*/ 6 w 6"/>
                <a:gd name="T3" fmla="*/ 8 h 9"/>
                <a:gd name="T4" fmla="*/ 6 w 6"/>
                <a:gd name="T5" fmla="*/ 8 h 9"/>
                <a:gd name="T6" fmla="*/ 6 w 6"/>
                <a:gd name="T7" fmla="*/ 9 h 9"/>
                <a:gd name="T8" fmla="*/ 0 w 6"/>
                <a:gd name="T9" fmla="*/ 2 h 9"/>
                <a:gd name="T10" fmla="*/ 0 w 6"/>
                <a:gd name="T11" fmla="*/ 1 h 9"/>
                <a:gd name="T12" fmla="*/ 0 w 6"/>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0" y="0"/>
                  </a:moveTo>
                  <a:cubicBezTo>
                    <a:pt x="0" y="4"/>
                    <a:pt x="3" y="7"/>
                    <a:pt x="6" y="8"/>
                  </a:cubicBezTo>
                  <a:cubicBezTo>
                    <a:pt x="6" y="8"/>
                    <a:pt x="6" y="8"/>
                    <a:pt x="6" y="8"/>
                  </a:cubicBezTo>
                  <a:cubicBezTo>
                    <a:pt x="6" y="9"/>
                    <a:pt x="6" y="9"/>
                    <a:pt x="6" y="9"/>
                  </a:cubicBezTo>
                  <a:cubicBezTo>
                    <a:pt x="3" y="8"/>
                    <a:pt x="1" y="6"/>
                    <a:pt x="0" y="2"/>
                  </a:cubicBezTo>
                  <a:cubicBezTo>
                    <a:pt x="0" y="1"/>
                    <a:pt x="0" y="1"/>
                    <a:pt x="0" y="1"/>
                  </a:cubicBezTo>
                  <a:lnTo>
                    <a:pt x="0"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5" name="Freeform 1064"/>
            <p:cNvSpPr/>
            <p:nvPr/>
          </p:nvSpPr>
          <p:spPr bwMode="auto">
            <a:xfrm>
              <a:off x="8301038" y="5680075"/>
              <a:ext cx="46038" cy="39688"/>
            </a:xfrm>
            <a:custGeom>
              <a:avLst/>
              <a:gdLst>
                <a:gd name="T0" fmla="*/ 29 w 29"/>
                <a:gd name="T1" fmla="*/ 0 h 25"/>
                <a:gd name="T2" fmla="*/ 23 w 29"/>
                <a:gd name="T3" fmla="*/ 15 h 25"/>
                <a:gd name="T4" fmla="*/ 23 w 29"/>
                <a:gd name="T5" fmla="*/ 15 h 25"/>
                <a:gd name="T6" fmla="*/ 22 w 29"/>
                <a:gd name="T7" fmla="*/ 15 h 25"/>
                <a:gd name="T8" fmla="*/ 20 w 29"/>
                <a:gd name="T9" fmla="*/ 16 h 25"/>
                <a:gd name="T10" fmla="*/ 20 w 29"/>
                <a:gd name="T11" fmla="*/ 17 h 25"/>
                <a:gd name="T12" fmla="*/ 20 w 29"/>
                <a:gd name="T13" fmla="*/ 19 h 25"/>
                <a:gd name="T14" fmla="*/ 14 w 29"/>
                <a:gd name="T15" fmla="*/ 23 h 25"/>
                <a:gd name="T16" fmla="*/ 9 w 29"/>
                <a:gd name="T17" fmla="*/ 25 h 25"/>
                <a:gd name="T18" fmla="*/ 9 w 29"/>
                <a:gd name="T19" fmla="*/ 23 h 25"/>
                <a:gd name="T20" fmla="*/ 8 w 29"/>
                <a:gd name="T21" fmla="*/ 23 h 25"/>
                <a:gd name="T22" fmla="*/ 7 w 29"/>
                <a:gd name="T23" fmla="*/ 24 h 25"/>
                <a:gd name="T24" fmla="*/ 6 w 29"/>
                <a:gd name="T25" fmla="*/ 25 h 25"/>
                <a:gd name="T26" fmla="*/ 0 w 29"/>
                <a:gd name="T27" fmla="*/ 17 h 25"/>
                <a:gd name="T28" fmla="*/ 0 w 29"/>
                <a:gd name="T29" fmla="*/ 17 h 25"/>
                <a:gd name="T30" fmla="*/ 9 w 29"/>
                <a:gd name="T31" fmla="*/ 12 h 25"/>
                <a:gd name="T32" fmla="*/ 10 w 29"/>
                <a:gd name="T33" fmla="*/ 11 h 25"/>
                <a:gd name="T34" fmla="*/ 18 w 29"/>
                <a:gd name="T35" fmla="*/ 6 h 25"/>
                <a:gd name="T36" fmla="*/ 20 w 29"/>
                <a:gd name="T37" fmla="*/ 5 h 25"/>
                <a:gd name="T38" fmla="*/ 29 w 29"/>
                <a:gd name="T3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25">
                  <a:moveTo>
                    <a:pt x="29" y="0"/>
                  </a:moveTo>
                  <a:cubicBezTo>
                    <a:pt x="29" y="1"/>
                    <a:pt x="28" y="8"/>
                    <a:pt x="23" y="15"/>
                  </a:cubicBezTo>
                  <a:cubicBezTo>
                    <a:pt x="23" y="15"/>
                    <a:pt x="23" y="15"/>
                    <a:pt x="23" y="15"/>
                  </a:cubicBezTo>
                  <a:cubicBezTo>
                    <a:pt x="23" y="15"/>
                    <a:pt x="22" y="15"/>
                    <a:pt x="22" y="15"/>
                  </a:cubicBezTo>
                  <a:cubicBezTo>
                    <a:pt x="20" y="16"/>
                    <a:pt x="20" y="16"/>
                    <a:pt x="20" y="16"/>
                  </a:cubicBezTo>
                  <a:cubicBezTo>
                    <a:pt x="20" y="16"/>
                    <a:pt x="20" y="16"/>
                    <a:pt x="20" y="17"/>
                  </a:cubicBezTo>
                  <a:cubicBezTo>
                    <a:pt x="20" y="19"/>
                    <a:pt x="20" y="19"/>
                    <a:pt x="20" y="19"/>
                  </a:cubicBezTo>
                  <a:cubicBezTo>
                    <a:pt x="18" y="20"/>
                    <a:pt x="16" y="22"/>
                    <a:pt x="14" y="23"/>
                  </a:cubicBezTo>
                  <a:cubicBezTo>
                    <a:pt x="12" y="24"/>
                    <a:pt x="11" y="25"/>
                    <a:pt x="9" y="25"/>
                  </a:cubicBezTo>
                  <a:cubicBezTo>
                    <a:pt x="9" y="23"/>
                    <a:pt x="9" y="23"/>
                    <a:pt x="9" y="23"/>
                  </a:cubicBezTo>
                  <a:cubicBezTo>
                    <a:pt x="9" y="23"/>
                    <a:pt x="9" y="23"/>
                    <a:pt x="8" y="23"/>
                  </a:cubicBezTo>
                  <a:cubicBezTo>
                    <a:pt x="7" y="24"/>
                    <a:pt x="7" y="24"/>
                    <a:pt x="7" y="24"/>
                  </a:cubicBezTo>
                  <a:cubicBezTo>
                    <a:pt x="6" y="24"/>
                    <a:pt x="6" y="24"/>
                    <a:pt x="6" y="25"/>
                  </a:cubicBezTo>
                  <a:cubicBezTo>
                    <a:pt x="3" y="24"/>
                    <a:pt x="0" y="21"/>
                    <a:pt x="0" y="17"/>
                  </a:cubicBezTo>
                  <a:cubicBezTo>
                    <a:pt x="0" y="17"/>
                    <a:pt x="0" y="17"/>
                    <a:pt x="0" y="17"/>
                  </a:cubicBezTo>
                  <a:cubicBezTo>
                    <a:pt x="9" y="12"/>
                    <a:pt x="9" y="12"/>
                    <a:pt x="9" y="12"/>
                  </a:cubicBezTo>
                  <a:cubicBezTo>
                    <a:pt x="10" y="11"/>
                    <a:pt x="10" y="11"/>
                    <a:pt x="10" y="11"/>
                  </a:cubicBezTo>
                  <a:cubicBezTo>
                    <a:pt x="18" y="6"/>
                    <a:pt x="18" y="6"/>
                    <a:pt x="18" y="6"/>
                  </a:cubicBezTo>
                  <a:cubicBezTo>
                    <a:pt x="20" y="5"/>
                    <a:pt x="20" y="5"/>
                    <a:pt x="20" y="5"/>
                  </a:cubicBezTo>
                  <a:lnTo>
                    <a:pt x="29" y="0"/>
                  </a:lnTo>
                  <a:close/>
                </a:path>
              </a:pathLst>
            </a:custGeom>
            <a:solidFill>
              <a:srgbClr val="A568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6" name="Freeform 1065"/>
            <p:cNvSpPr/>
            <p:nvPr/>
          </p:nvSpPr>
          <p:spPr bwMode="auto">
            <a:xfrm>
              <a:off x="8288338" y="5673725"/>
              <a:ext cx="58738" cy="68263"/>
            </a:xfrm>
            <a:custGeom>
              <a:avLst/>
              <a:gdLst>
                <a:gd name="T0" fmla="*/ 30 w 37"/>
                <a:gd name="T1" fmla="*/ 0 h 43"/>
                <a:gd name="T2" fmla="*/ 37 w 37"/>
                <a:gd name="T3" fmla="*/ 4 h 43"/>
                <a:gd name="T4" fmla="*/ 8 w 37"/>
                <a:gd name="T5" fmla="*/ 21 h 43"/>
                <a:gd name="T6" fmla="*/ 8 w 37"/>
                <a:gd name="T7" fmla="*/ 22 h 43"/>
                <a:gd name="T8" fmla="*/ 8 w 37"/>
                <a:gd name="T9" fmla="*/ 42 h 43"/>
                <a:gd name="T10" fmla="*/ 8 w 37"/>
                <a:gd name="T11" fmla="*/ 43 h 43"/>
                <a:gd name="T12" fmla="*/ 1 w 37"/>
                <a:gd name="T13" fmla="*/ 39 h 43"/>
                <a:gd name="T14" fmla="*/ 0 w 37"/>
                <a:gd name="T15" fmla="*/ 37 h 43"/>
                <a:gd name="T16" fmla="*/ 0 w 37"/>
                <a:gd name="T17" fmla="*/ 17 h 43"/>
                <a:gd name="T18" fmla="*/ 30 w 37"/>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3">
                  <a:moveTo>
                    <a:pt x="30" y="0"/>
                  </a:moveTo>
                  <a:cubicBezTo>
                    <a:pt x="37" y="4"/>
                    <a:pt x="37" y="4"/>
                    <a:pt x="37" y="4"/>
                  </a:cubicBezTo>
                  <a:cubicBezTo>
                    <a:pt x="8" y="21"/>
                    <a:pt x="8" y="21"/>
                    <a:pt x="8" y="21"/>
                  </a:cubicBezTo>
                  <a:cubicBezTo>
                    <a:pt x="8" y="22"/>
                    <a:pt x="8" y="22"/>
                    <a:pt x="8" y="22"/>
                  </a:cubicBezTo>
                  <a:cubicBezTo>
                    <a:pt x="8" y="42"/>
                    <a:pt x="8" y="42"/>
                    <a:pt x="8" y="42"/>
                  </a:cubicBezTo>
                  <a:cubicBezTo>
                    <a:pt x="8" y="42"/>
                    <a:pt x="8" y="43"/>
                    <a:pt x="8" y="43"/>
                  </a:cubicBezTo>
                  <a:cubicBezTo>
                    <a:pt x="1" y="39"/>
                    <a:pt x="1" y="39"/>
                    <a:pt x="1" y="39"/>
                  </a:cubicBezTo>
                  <a:cubicBezTo>
                    <a:pt x="1" y="38"/>
                    <a:pt x="0" y="38"/>
                    <a:pt x="0" y="37"/>
                  </a:cubicBezTo>
                  <a:cubicBezTo>
                    <a:pt x="0" y="17"/>
                    <a:pt x="0" y="17"/>
                    <a:pt x="0" y="17"/>
                  </a:cubicBezTo>
                  <a:lnTo>
                    <a:pt x="30" y="0"/>
                  </a:lnTo>
                  <a:close/>
                </a:path>
              </a:pathLst>
            </a:custGeom>
            <a:solidFill>
              <a:srgbClr val="6D3B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7" name="Freeform 1066"/>
            <p:cNvSpPr/>
            <p:nvPr/>
          </p:nvSpPr>
          <p:spPr bwMode="auto">
            <a:xfrm>
              <a:off x="8315325" y="5710238"/>
              <a:ext cx="19050" cy="11113"/>
            </a:xfrm>
            <a:custGeom>
              <a:avLst/>
              <a:gdLst>
                <a:gd name="T0" fmla="*/ 0 w 12"/>
                <a:gd name="T1" fmla="*/ 6 h 7"/>
                <a:gd name="T2" fmla="*/ 5 w 12"/>
                <a:gd name="T3" fmla="*/ 4 h 7"/>
                <a:gd name="T4" fmla="*/ 11 w 12"/>
                <a:gd name="T5" fmla="*/ 0 h 7"/>
                <a:gd name="T6" fmla="*/ 12 w 12"/>
                <a:gd name="T7" fmla="*/ 0 h 7"/>
                <a:gd name="T8" fmla="*/ 11 w 12"/>
                <a:gd name="T9" fmla="*/ 0 h 7"/>
                <a:gd name="T10" fmla="*/ 5 w 12"/>
                <a:gd name="T11" fmla="*/ 5 h 7"/>
                <a:gd name="T12" fmla="*/ 0 w 12"/>
                <a:gd name="T13" fmla="*/ 7 h 7"/>
                <a:gd name="T14" fmla="*/ 0 w 12"/>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7">
                  <a:moveTo>
                    <a:pt x="0" y="6"/>
                  </a:moveTo>
                  <a:cubicBezTo>
                    <a:pt x="2" y="5"/>
                    <a:pt x="3" y="5"/>
                    <a:pt x="5" y="4"/>
                  </a:cubicBezTo>
                  <a:cubicBezTo>
                    <a:pt x="8" y="2"/>
                    <a:pt x="9" y="1"/>
                    <a:pt x="11" y="0"/>
                  </a:cubicBezTo>
                  <a:cubicBezTo>
                    <a:pt x="12" y="0"/>
                    <a:pt x="12" y="0"/>
                    <a:pt x="12" y="0"/>
                  </a:cubicBezTo>
                  <a:cubicBezTo>
                    <a:pt x="11" y="0"/>
                    <a:pt x="11" y="0"/>
                    <a:pt x="11" y="0"/>
                  </a:cubicBezTo>
                  <a:cubicBezTo>
                    <a:pt x="10" y="2"/>
                    <a:pt x="8" y="4"/>
                    <a:pt x="5" y="5"/>
                  </a:cubicBezTo>
                  <a:cubicBezTo>
                    <a:pt x="3" y="6"/>
                    <a:pt x="2" y="7"/>
                    <a:pt x="0" y="7"/>
                  </a:cubicBezTo>
                  <a:lnTo>
                    <a:pt x="0" y="6"/>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8" name="Freeform 1067"/>
            <p:cNvSpPr/>
            <p:nvPr/>
          </p:nvSpPr>
          <p:spPr bwMode="auto">
            <a:xfrm>
              <a:off x="8310563" y="5721350"/>
              <a:ext cx="1588" cy="3175"/>
            </a:xfrm>
            <a:custGeom>
              <a:avLst/>
              <a:gdLst>
                <a:gd name="T0" fmla="*/ 1 w 1"/>
                <a:gd name="T1" fmla="*/ 0 h 2"/>
                <a:gd name="T2" fmla="*/ 1 w 1"/>
                <a:gd name="T3" fmla="*/ 2 h 2"/>
                <a:gd name="T4" fmla="*/ 1 w 1"/>
                <a:gd name="T5" fmla="*/ 2 h 2"/>
                <a:gd name="T6" fmla="*/ 0 w 1"/>
                <a:gd name="T7" fmla="*/ 2 h 2"/>
                <a:gd name="T8" fmla="*/ 0 w 1"/>
                <a:gd name="T9" fmla="*/ 2 h 2"/>
                <a:gd name="T10" fmla="*/ 0 w 1"/>
                <a:gd name="T11" fmla="*/ 0 h 2"/>
                <a:gd name="T12" fmla="*/ 1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0"/>
                  </a:moveTo>
                  <a:lnTo>
                    <a:pt x="1" y="2"/>
                  </a:lnTo>
                  <a:lnTo>
                    <a:pt x="1" y="2"/>
                  </a:lnTo>
                  <a:lnTo>
                    <a:pt x="0" y="2"/>
                  </a:lnTo>
                  <a:lnTo>
                    <a:pt x="0" y="2"/>
                  </a:lnTo>
                  <a:lnTo>
                    <a:pt x="0" y="0"/>
                  </a:lnTo>
                  <a:lnTo>
                    <a:pt x="1" y="0"/>
                  </a:lnTo>
                  <a:close/>
                </a:path>
              </a:pathLst>
            </a:custGeom>
            <a:solidFill>
              <a:srgbClr val="7546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9" name="Freeform 1068"/>
            <p:cNvSpPr/>
            <p:nvPr/>
          </p:nvSpPr>
          <p:spPr bwMode="auto">
            <a:xfrm>
              <a:off x="8310563" y="5719763"/>
              <a:ext cx="4763" cy="1588"/>
            </a:xfrm>
            <a:custGeom>
              <a:avLst/>
              <a:gdLst>
                <a:gd name="T0" fmla="*/ 1 w 3"/>
                <a:gd name="T1" fmla="*/ 1 h 1"/>
                <a:gd name="T2" fmla="*/ 0 w 3"/>
                <a:gd name="T3" fmla="*/ 1 h 1"/>
                <a:gd name="T4" fmla="*/ 3 w 3"/>
                <a:gd name="T5" fmla="*/ 0 h 1"/>
                <a:gd name="T6" fmla="*/ 3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0" y="1"/>
                  </a:lnTo>
                  <a:lnTo>
                    <a:pt x="3" y="0"/>
                  </a:lnTo>
                  <a:lnTo>
                    <a:pt x="3" y="0"/>
                  </a:lnTo>
                  <a:lnTo>
                    <a:pt x="1" y="1"/>
                  </a:lnTo>
                  <a:close/>
                </a:path>
              </a:pathLst>
            </a:custGeom>
            <a:solidFill>
              <a:srgbClr val="EB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0" name="Freeform 1069"/>
            <p:cNvSpPr/>
            <p:nvPr/>
          </p:nvSpPr>
          <p:spPr bwMode="auto">
            <a:xfrm>
              <a:off x="8312150" y="5719763"/>
              <a:ext cx="3175" cy="4763"/>
            </a:xfrm>
            <a:custGeom>
              <a:avLst/>
              <a:gdLst>
                <a:gd name="T0" fmla="*/ 2 w 2"/>
                <a:gd name="T1" fmla="*/ 0 h 3"/>
                <a:gd name="T2" fmla="*/ 2 w 2"/>
                <a:gd name="T3" fmla="*/ 2 h 3"/>
                <a:gd name="T4" fmla="*/ 1 w 2"/>
                <a:gd name="T5" fmla="*/ 3 h 3"/>
                <a:gd name="T6" fmla="*/ 0 w 2"/>
                <a:gd name="T7" fmla="*/ 3 h 3"/>
                <a:gd name="T8" fmla="*/ 0 w 2"/>
                <a:gd name="T9" fmla="*/ 3 h 3"/>
                <a:gd name="T10" fmla="*/ 0 w 2"/>
                <a:gd name="T11" fmla="*/ 1 h 3"/>
                <a:gd name="T12" fmla="*/ 2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0"/>
                  </a:moveTo>
                  <a:cubicBezTo>
                    <a:pt x="2" y="2"/>
                    <a:pt x="2" y="2"/>
                    <a:pt x="2" y="2"/>
                  </a:cubicBezTo>
                  <a:cubicBezTo>
                    <a:pt x="2" y="2"/>
                    <a:pt x="2" y="2"/>
                    <a:pt x="1" y="3"/>
                  </a:cubicBezTo>
                  <a:cubicBezTo>
                    <a:pt x="0" y="3"/>
                    <a:pt x="0" y="3"/>
                    <a:pt x="0" y="3"/>
                  </a:cubicBezTo>
                  <a:cubicBezTo>
                    <a:pt x="0" y="3"/>
                    <a:pt x="0" y="3"/>
                    <a:pt x="0" y="3"/>
                  </a:cubicBezTo>
                  <a:cubicBezTo>
                    <a:pt x="0" y="1"/>
                    <a:pt x="0" y="1"/>
                    <a:pt x="0" y="1"/>
                  </a:cubicBezTo>
                  <a:lnTo>
                    <a:pt x="2" y="0"/>
                  </a:lnTo>
                  <a:close/>
                </a:path>
              </a:pathLst>
            </a:custGeom>
            <a:solidFill>
              <a:srgbClr val="D87A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1" name="Freeform 1070"/>
            <p:cNvSpPr/>
            <p:nvPr/>
          </p:nvSpPr>
          <p:spPr bwMode="auto">
            <a:xfrm>
              <a:off x="8310563" y="5716588"/>
              <a:ext cx="4763" cy="6350"/>
            </a:xfrm>
            <a:custGeom>
              <a:avLst/>
              <a:gdLst>
                <a:gd name="T0" fmla="*/ 0 w 3"/>
                <a:gd name="T1" fmla="*/ 1 h 4"/>
                <a:gd name="T2" fmla="*/ 2 w 3"/>
                <a:gd name="T3" fmla="*/ 0 h 4"/>
                <a:gd name="T4" fmla="*/ 2 w 3"/>
                <a:gd name="T5" fmla="*/ 0 h 4"/>
                <a:gd name="T6" fmla="*/ 3 w 3"/>
                <a:gd name="T7" fmla="*/ 0 h 4"/>
                <a:gd name="T8" fmla="*/ 3 w 3"/>
                <a:gd name="T9" fmla="*/ 0 h 4"/>
                <a:gd name="T10" fmla="*/ 1 w 3"/>
                <a:gd name="T11" fmla="*/ 1 h 4"/>
                <a:gd name="T12" fmla="*/ 0 w 3"/>
                <a:gd name="T13" fmla="*/ 2 h 4"/>
                <a:gd name="T14" fmla="*/ 0 w 3"/>
                <a:gd name="T15" fmla="*/ 4 h 4"/>
                <a:gd name="T16" fmla="*/ 0 w 3"/>
                <a:gd name="T17" fmla="*/ 4 h 4"/>
                <a:gd name="T18" fmla="*/ 0 w 3"/>
                <a:gd name="T19" fmla="*/ 2 h 4"/>
                <a:gd name="T20" fmla="*/ 0 w 3"/>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0" y="1"/>
                  </a:moveTo>
                  <a:cubicBezTo>
                    <a:pt x="2" y="0"/>
                    <a:pt x="2" y="0"/>
                    <a:pt x="2" y="0"/>
                  </a:cubicBezTo>
                  <a:cubicBezTo>
                    <a:pt x="2" y="0"/>
                    <a:pt x="2" y="0"/>
                    <a:pt x="2" y="0"/>
                  </a:cubicBezTo>
                  <a:cubicBezTo>
                    <a:pt x="3" y="0"/>
                    <a:pt x="3" y="0"/>
                    <a:pt x="3" y="0"/>
                  </a:cubicBezTo>
                  <a:cubicBezTo>
                    <a:pt x="3" y="0"/>
                    <a:pt x="3" y="0"/>
                    <a:pt x="3" y="0"/>
                  </a:cubicBezTo>
                  <a:cubicBezTo>
                    <a:pt x="1" y="1"/>
                    <a:pt x="1" y="1"/>
                    <a:pt x="1" y="1"/>
                  </a:cubicBezTo>
                  <a:cubicBezTo>
                    <a:pt x="1" y="1"/>
                    <a:pt x="0" y="2"/>
                    <a:pt x="0" y="2"/>
                  </a:cubicBezTo>
                  <a:cubicBezTo>
                    <a:pt x="0" y="4"/>
                    <a:pt x="0" y="4"/>
                    <a:pt x="0" y="4"/>
                  </a:cubicBezTo>
                  <a:cubicBezTo>
                    <a:pt x="0" y="4"/>
                    <a:pt x="0" y="4"/>
                    <a:pt x="0" y="4"/>
                  </a:cubicBezTo>
                  <a:cubicBezTo>
                    <a:pt x="0" y="2"/>
                    <a:pt x="0" y="2"/>
                    <a:pt x="0" y="2"/>
                  </a:cubicBezTo>
                  <a:cubicBezTo>
                    <a:pt x="0" y="1"/>
                    <a:pt x="0" y="1"/>
                    <a:pt x="0" y="1"/>
                  </a:cubicBezTo>
                  <a:close/>
                </a:path>
              </a:pathLst>
            </a:custGeom>
            <a:solidFill>
              <a:srgbClr val="89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2" name="Freeform 1071"/>
            <p:cNvSpPr/>
            <p:nvPr/>
          </p:nvSpPr>
          <p:spPr bwMode="auto">
            <a:xfrm>
              <a:off x="8310563" y="5716588"/>
              <a:ext cx="4763" cy="6350"/>
            </a:xfrm>
            <a:custGeom>
              <a:avLst/>
              <a:gdLst>
                <a:gd name="T0" fmla="*/ 3 w 3"/>
                <a:gd name="T1" fmla="*/ 0 h 4"/>
                <a:gd name="T2" fmla="*/ 3 w 3"/>
                <a:gd name="T3" fmla="*/ 0 h 4"/>
                <a:gd name="T4" fmla="*/ 3 w 3"/>
                <a:gd name="T5" fmla="*/ 2 h 4"/>
                <a:gd name="T6" fmla="*/ 0 w 3"/>
                <a:gd name="T7" fmla="*/ 4 h 4"/>
                <a:gd name="T8" fmla="*/ 0 w 3"/>
                <a:gd name="T9" fmla="*/ 2 h 4"/>
                <a:gd name="T10" fmla="*/ 1 w 3"/>
                <a:gd name="T11" fmla="*/ 1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cubicBezTo>
                    <a:pt x="3" y="0"/>
                    <a:pt x="3" y="0"/>
                    <a:pt x="3" y="0"/>
                  </a:cubicBezTo>
                  <a:cubicBezTo>
                    <a:pt x="3" y="2"/>
                    <a:pt x="3" y="2"/>
                    <a:pt x="3" y="2"/>
                  </a:cubicBezTo>
                  <a:cubicBezTo>
                    <a:pt x="0" y="4"/>
                    <a:pt x="0" y="4"/>
                    <a:pt x="0" y="4"/>
                  </a:cubicBezTo>
                  <a:cubicBezTo>
                    <a:pt x="0" y="2"/>
                    <a:pt x="0" y="2"/>
                    <a:pt x="0" y="2"/>
                  </a:cubicBezTo>
                  <a:cubicBezTo>
                    <a:pt x="0" y="2"/>
                    <a:pt x="1" y="1"/>
                    <a:pt x="1" y="1"/>
                  </a:cubicBezTo>
                  <a:lnTo>
                    <a:pt x="3"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3" name="Freeform 1072"/>
            <p:cNvSpPr/>
            <p:nvPr/>
          </p:nvSpPr>
          <p:spPr bwMode="auto">
            <a:xfrm>
              <a:off x="8332788" y="5708650"/>
              <a:ext cx="1588" cy="4763"/>
            </a:xfrm>
            <a:custGeom>
              <a:avLst/>
              <a:gdLst>
                <a:gd name="T0" fmla="*/ 1 w 1"/>
                <a:gd name="T1" fmla="*/ 1 h 3"/>
                <a:gd name="T2" fmla="*/ 1 w 1"/>
                <a:gd name="T3" fmla="*/ 2 h 3"/>
                <a:gd name="T4" fmla="*/ 1 w 1"/>
                <a:gd name="T5" fmla="*/ 3 h 3"/>
                <a:gd name="T6" fmla="*/ 0 w 1"/>
                <a:gd name="T7" fmla="*/ 2 h 3"/>
                <a:gd name="T8" fmla="*/ 0 w 1"/>
                <a:gd name="T9" fmla="*/ 2 h 3"/>
                <a:gd name="T10" fmla="*/ 0 w 1"/>
                <a:gd name="T11" fmla="*/ 0 h 3"/>
                <a:gd name="T12" fmla="*/ 1 w 1"/>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1"/>
                  </a:moveTo>
                  <a:lnTo>
                    <a:pt x="1" y="2"/>
                  </a:lnTo>
                  <a:lnTo>
                    <a:pt x="1" y="3"/>
                  </a:lnTo>
                  <a:lnTo>
                    <a:pt x="0" y="2"/>
                  </a:lnTo>
                  <a:lnTo>
                    <a:pt x="0" y="2"/>
                  </a:lnTo>
                  <a:lnTo>
                    <a:pt x="0" y="0"/>
                  </a:lnTo>
                  <a:lnTo>
                    <a:pt x="1" y="1"/>
                  </a:lnTo>
                  <a:close/>
                </a:path>
              </a:pathLst>
            </a:custGeom>
            <a:solidFill>
              <a:srgbClr val="7546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4" name="Freeform 1073"/>
            <p:cNvSpPr/>
            <p:nvPr/>
          </p:nvSpPr>
          <p:spPr bwMode="auto">
            <a:xfrm>
              <a:off x="8332788" y="5707063"/>
              <a:ext cx="4763" cy="3175"/>
            </a:xfrm>
            <a:custGeom>
              <a:avLst/>
              <a:gdLst>
                <a:gd name="T0" fmla="*/ 1 w 3"/>
                <a:gd name="T1" fmla="*/ 2 h 2"/>
                <a:gd name="T2" fmla="*/ 0 w 3"/>
                <a:gd name="T3" fmla="*/ 1 h 2"/>
                <a:gd name="T4" fmla="*/ 3 w 3"/>
                <a:gd name="T5" fmla="*/ 0 h 2"/>
                <a:gd name="T6" fmla="*/ 3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0" y="1"/>
                  </a:lnTo>
                  <a:lnTo>
                    <a:pt x="3" y="0"/>
                  </a:lnTo>
                  <a:lnTo>
                    <a:pt x="3" y="0"/>
                  </a:lnTo>
                  <a:lnTo>
                    <a:pt x="1" y="2"/>
                  </a:lnTo>
                  <a:close/>
                </a:path>
              </a:pathLst>
            </a:custGeom>
            <a:solidFill>
              <a:srgbClr val="EB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5" name="Freeform 1074"/>
            <p:cNvSpPr/>
            <p:nvPr/>
          </p:nvSpPr>
          <p:spPr bwMode="auto">
            <a:xfrm>
              <a:off x="8334375" y="5707063"/>
              <a:ext cx="3175" cy="6350"/>
            </a:xfrm>
            <a:custGeom>
              <a:avLst/>
              <a:gdLst>
                <a:gd name="T0" fmla="*/ 2 w 2"/>
                <a:gd name="T1" fmla="*/ 0 h 4"/>
                <a:gd name="T2" fmla="*/ 2 w 2"/>
                <a:gd name="T3" fmla="*/ 2 h 4"/>
                <a:gd name="T4" fmla="*/ 1 w 2"/>
                <a:gd name="T5" fmla="*/ 3 h 4"/>
                <a:gd name="T6" fmla="*/ 0 w 2"/>
                <a:gd name="T7" fmla="*/ 3 h 4"/>
                <a:gd name="T8" fmla="*/ 0 w 2"/>
                <a:gd name="T9" fmla="*/ 3 h 4"/>
                <a:gd name="T10" fmla="*/ 0 w 2"/>
                <a:gd name="T11" fmla="*/ 2 h 4"/>
                <a:gd name="T12" fmla="*/ 2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cubicBezTo>
                    <a:pt x="2" y="2"/>
                    <a:pt x="2" y="2"/>
                    <a:pt x="2" y="2"/>
                  </a:cubicBezTo>
                  <a:cubicBezTo>
                    <a:pt x="2" y="2"/>
                    <a:pt x="2" y="3"/>
                    <a:pt x="1" y="3"/>
                  </a:cubicBezTo>
                  <a:cubicBezTo>
                    <a:pt x="0" y="3"/>
                    <a:pt x="0" y="3"/>
                    <a:pt x="0" y="3"/>
                  </a:cubicBezTo>
                  <a:cubicBezTo>
                    <a:pt x="0" y="4"/>
                    <a:pt x="0" y="4"/>
                    <a:pt x="0" y="3"/>
                  </a:cubicBezTo>
                  <a:cubicBezTo>
                    <a:pt x="0" y="2"/>
                    <a:pt x="0" y="2"/>
                    <a:pt x="0" y="2"/>
                  </a:cubicBezTo>
                  <a:lnTo>
                    <a:pt x="2" y="0"/>
                  </a:lnTo>
                  <a:close/>
                </a:path>
              </a:pathLst>
            </a:custGeom>
            <a:solidFill>
              <a:srgbClr val="D87A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6" name="Freeform 1075"/>
            <p:cNvSpPr/>
            <p:nvPr/>
          </p:nvSpPr>
          <p:spPr bwMode="auto">
            <a:xfrm>
              <a:off x="8332788" y="5703888"/>
              <a:ext cx="4763" cy="6350"/>
            </a:xfrm>
            <a:custGeom>
              <a:avLst/>
              <a:gdLst>
                <a:gd name="T0" fmla="*/ 0 w 3"/>
                <a:gd name="T1" fmla="*/ 1 h 4"/>
                <a:gd name="T2" fmla="*/ 2 w 3"/>
                <a:gd name="T3" fmla="*/ 0 h 4"/>
                <a:gd name="T4" fmla="*/ 2 w 3"/>
                <a:gd name="T5" fmla="*/ 0 h 4"/>
                <a:gd name="T6" fmla="*/ 3 w 3"/>
                <a:gd name="T7" fmla="*/ 0 h 4"/>
                <a:gd name="T8" fmla="*/ 3 w 3"/>
                <a:gd name="T9" fmla="*/ 0 h 4"/>
                <a:gd name="T10" fmla="*/ 1 w 3"/>
                <a:gd name="T11" fmla="*/ 1 h 4"/>
                <a:gd name="T12" fmla="*/ 1 w 3"/>
                <a:gd name="T13" fmla="*/ 1 h 4"/>
                <a:gd name="T14" fmla="*/ 1 w 3"/>
                <a:gd name="T15" fmla="*/ 1 h 4"/>
                <a:gd name="T16" fmla="*/ 0 w 3"/>
                <a:gd name="T17" fmla="*/ 2 h 4"/>
                <a:gd name="T18" fmla="*/ 0 w 3"/>
                <a:gd name="T19" fmla="*/ 4 h 4"/>
                <a:gd name="T20" fmla="*/ 0 w 3"/>
                <a:gd name="T21" fmla="*/ 4 h 4"/>
                <a:gd name="T22" fmla="*/ 0 w 3"/>
                <a:gd name="T23" fmla="*/ 2 h 4"/>
                <a:gd name="T24" fmla="*/ 0 w 3"/>
                <a:gd name="T2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4">
                  <a:moveTo>
                    <a:pt x="0" y="1"/>
                  </a:moveTo>
                  <a:cubicBezTo>
                    <a:pt x="2" y="0"/>
                    <a:pt x="2" y="0"/>
                    <a:pt x="2" y="0"/>
                  </a:cubicBezTo>
                  <a:cubicBezTo>
                    <a:pt x="2" y="0"/>
                    <a:pt x="2" y="0"/>
                    <a:pt x="2" y="0"/>
                  </a:cubicBezTo>
                  <a:cubicBezTo>
                    <a:pt x="3" y="0"/>
                    <a:pt x="3" y="0"/>
                    <a:pt x="3" y="0"/>
                  </a:cubicBezTo>
                  <a:cubicBezTo>
                    <a:pt x="3" y="0"/>
                    <a:pt x="3" y="0"/>
                    <a:pt x="3" y="0"/>
                  </a:cubicBezTo>
                  <a:cubicBezTo>
                    <a:pt x="1" y="1"/>
                    <a:pt x="1" y="1"/>
                    <a:pt x="1" y="1"/>
                  </a:cubicBezTo>
                  <a:cubicBezTo>
                    <a:pt x="1" y="1"/>
                    <a:pt x="1" y="1"/>
                    <a:pt x="1" y="1"/>
                  </a:cubicBezTo>
                  <a:cubicBezTo>
                    <a:pt x="1" y="1"/>
                    <a:pt x="1" y="1"/>
                    <a:pt x="1" y="1"/>
                  </a:cubicBezTo>
                  <a:cubicBezTo>
                    <a:pt x="0" y="2"/>
                    <a:pt x="0" y="2"/>
                    <a:pt x="0" y="2"/>
                  </a:cubicBezTo>
                  <a:cubicBezTo>
                    <a:pt x="0" y="4"/>
                    <a:pt x="0" y="4"/>
                    <a:pt x="0" y="4"/>
                  </a:cubicBezTo>
                  <a:cubicBezTo>
                    <a:pt x="0" y="4"/>
                    <a:pt x="0" y="4"/>
                    <a:pt x="0" y="4"/>
                  </a:cubicBezTo>
                  <a:cubicBezTo>
                    <a:pt x="0" y="2"/>
                    <a:pt x="0" y="2"/>
                    <a:pt x="0" y="2"/>
                  </a:cubicBezTo>
                  <a:cubicBezTo>
                    <a:pt x="0" y="1"/>
                    <a:pt x="0" y="1"/>
                    <a:pt x="0" y="1"/>
                  </a:cubicBezTo>
                  <a:close/>
                </a:path>
              </a:pathLst>
            </a:custGeom>
            <a:solidFill>
              <a:srgbClr val="89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7" name="Freeform 1076"/>
            <p:cNvSpPr/>
            <p:nvPr/>
          </p:nvSpPr>
          <p:spPr bwMode="auto">
            <a:xfrm>
              <a:off x="8332788" y="5703888"/>
              <a:ext cx="4763" cy="6350"/>
            </a:xfrm>
            <a:custGeom>
              <a:avLst/>
              <a:gdLst>
                <a:gd name="T0" fmla="*/ 3 w 3"/>
                <a:gd name="T1" fmla="*/ 0 h 4"/>
                <a:gd name="T2" fmla="*/ 3 w 3"/>
                <a:gd name="T3" fmla="*/ 0 h 4"/>
                <a:gd name="T4" fmla="*/ 3 w 3"/>
                <a:gd name="T5" fmla="*/ 2 h 4"/>
                <a:gd name="T6" fmla="*/ 0 w 3"/>
                <a:gd name="T7" fmla="*/ 4 h 4"/>
                <a:gd name="T8" fmla="*/ 0 w 3"/>
                <a:gd name="T9" fmla="*/ 2 h 4"/>
                <a:gd name="T10" fmla="*/ 1 w 3"/>
                <a:gd name="T11" fmla="*/ 1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cubicBezTo>
                    <a:pt x="3" y="0"/>
                    <a:pt x="3" y="0"/>
                    <a:pt x="3" y="0"/>
                  </a:cubicBezTo>
                  <a:cubicBezTo>
                    <a:pt x="3" y="2"/>
                    <a:pt x="3" y="2"/>
                    <a:pt x="3" y="2"/>
                  </a:cubicBezTo>
                  <a:cubicBezTo>
                    <a:pt x="0" y="4"/>
                    <a:pt x="0" y="4"/>
                    <a:pt x="0" y="4"/>
                  </a:cubicBezTo>
                  <a:cubicBezTo>
                    <a:pt x="0" y="2"/>
                    <a:pt x="0" y="2"/>
                    <a:pt x="0" y="2"/>
                  </a:cubicBezTo>
                  <a:cubicBezTo>
                    <a:pt x="0" y="2"/>
                    <a:pt x="1" y="1"/>
                    <a:pt x="1" y="1"/>
                  </a:cubicBezTo>
                  <a:lnTo>
                    <a:pt x="3"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8" name="Rectangle 1077"/>
            <p:cNvSpPr>
              <a:spLocks noChangeArrowheads="1"/>
            </p:cNvSpPr>
            <p:nvPr/>
          </p:nvSpPr>
          <p:spPr bwMode="auto">
            <a:xfrm>
              <a:off x="8305800" y="5692775"/>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59" name="Rectangle 1078"/>
            <p:cNvSpPr>
              <a:spLocks noChangeArrowheads="1"/>
            </p:cNvSpPr>
            <p:nvPr/>
          </p:nvSpPr>
          <p:spPr bwMode="auto">
            <a:xfrm>
              <a:off x="8313738" y="5694363"/>
              <a:ext cx="1588" cy="1588"/>
            </a:xfrm>
            <a:prstGeom prst="rect">
              <a:avLst/>
            </a:prstGeom>
            <a:solidFill>
              <a:srgbClr val="EA92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60" name="Freeform 1079"/>
            <p:cNvSpPr/>
            <p:nvPr/>
          </p:nvSpPr>
          <p:spPr bwMode="auto">
            <a:xfrm>
              <a:off x="8312150" y="5694363"/>
              <a:ext cx="1588" cy="1588"/>
            </a:xfrm>
            <a:custGeom>
              <a:avLst/>
              <a:gdLst>
                <a:gd name="T0" fmla="*/ 1 w 1"/>
                <a:gd name="T1" fmla="*/ 0 h 1"/>
                <a:gd name="T2" fmla="*/ 1 w 1"/>
                <a:gd name="T3" fmla="*/ 1 h 1"/>
                <a:gd name="T4" fmla="*/ 0 w 1"/>
                <a:gd name="T5" fmla="*/ 1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1"/>
                  </a:lnTo>
                  <a:lnTo>
                    <a:pt x="0" y="1"/>
                  </a:lnTo>
                  <a:lnTo>
                    <a:pt x="0" y="1"/>
                  </a:lnTo>
                  <a:lnTo>
                    <a:pt x="1"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1" name="Freeform 1080"/>
            <p:cNvSpPr/>
            <p:nvPr/>
          </p:nvSpPr>
          <p:spPr bwMode="auto">
            <a:xfrm>
              <a:off x="8307388" y="5692775"/>
              <a:ext cx="3175" cy="3175"/>
            </a:xfrm>
            <a:custGeom>
              <a:avLst/>
              <a:gdLst>
                <a:gd name="T0" fmla="*/ 2 w 2"/>
                <a:gd name="T1" fmla="*/ 2 h 2"/>
                <a:gd name="T2" fmla="*/ 2 w 2"/>
                <a:gd name="T3" fmla="*/ 2 h 2"/>
                <a:gd name="T4" fmla="*/ 0 w 2"/>
                <a:gd name="T5" fmla="*/ 1 h 2"/>
                <a:gd name="T6" fmla="*/ 0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2"/>
                  </a:lnTo>
                  <a:lnTo>
                    <a:pt x="0" y="1"/>
                  </a:lnTo>
                  <a:lnTo>
                    <a:pt x="0" y="0"/>
                  </a:lnTo>
                  <a:lnTo>
                    <a:pt x="2" y="2"/>
                  </a:lnTo>
                  <a:close/>
                </a:path>
              </a:pathLst>
            </a:custGeom>
            <a:solidFill>
              <a:srgbClr val="FFC5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2" name="Rectangle 1081"/>
            <p:cNvSpPr>
              <a:spLocks noChangeArrowheads="1"/>
            </p:cNvSpPr>
            <p:nvPr/>
          </p:nvSpPr>
          <p:spPr bwMode="auto">
            <a:xfrm>
              <a:off x="8310563" y="5695950"/>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63" name="Freeform 1082"/>
            <p:cNvSpPr/>
            <p:nvPr/>
          </p:nvSpPr>
          <p:spPr bwMode="auto">
            <a:xfrm>
              <a:off x="8307388" y="5691188"/>
              <a:ext cx="6350" cy="4763"/>
            </a:xfrm>
            <a:custGeom>
              <a:avLst/>
              <a:gdLst>
                <a:gd name="T0" fmla="*/ 4 w 4"/>
                <a:gd name="T1" fmla="*/ 2 h 3"/>
                <a:gd name="T2" fmla="*/ 4 w 4"/>
                <a:gd name="T3" fmla="*/ 2 h 3"/>
                <a:gd name="T4" fmla="*/ 3 w 4"/>
                <a:gd name="T5" fmla="*/ 3 h 3"/>
                <a:gd name="T6" fmla="*/ 2 w 4"/>
                <a:gd name="T7" fmla="*/ 3 h 3"/>
                <a:gd name="T8" fmla="*/ 0 w 4"/>
                <a:gd name="T9" fmla="*/ 1 h 3"/>
                <a:gd name="T10" fmla="*/ 0 w 4"/>
                <a:gd name="T11" fmla="*/ 1 h 3"/>
                <a:gd name="T12" fmla="*/ 1 w 4"/>
                <a:gd name="T13" fmla="*/ 0 h 3"/>
                <a:gd name="T14" fmla="*/ 2 w 4"/>
                <a:gd name="T15" fmla="*/ 0 h 3"/>
                <a:gd name="T16" fmla="*/ 4 w 4"/>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4" y="2"/>
                  </a:moveTo>
                  <a:lnTo>
                    <a:pt x="4" y="2"/>
                  </a:lnTo>
                  <a:lnTo>
                    <a:pt x="3" y="3"/>
                  </a:lnTo>
                  <a:lnTo>
                    <a:pt x="2" y="3"/>
                  </a:lnTo>
                  <a:lnTo>
                    <a:pt x="0" y="1"/>
                  </a:lnTo>
                  <a:lnTo>
                    <a:pt x="0" y="1"/>
                  </a:lnTo>
                  <a:lnTo>
                    <a:pt x="1" y="0"/>
                  </a:lnTo>
                  <a:lnTo>
                    <a:pt x="2" y="0"/>
                  </a:lnTo>
                  <a:lnTo>
                    <a:pt x="4" y="2"/>
                  </a:lnTo>
                  <a:close/>
                </a:path>
              </a:pathLst>
            </a:custGeom>
            <a:solidFill>
              <a:srgbClr val="FFB2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4" name="Freeform 1083"/>
            <p:cNvSpPr/>
            <p:nvPr/>
          </p:nvSpPr>
          <p:spPr bwMode="auto">
            <a:xfrm>
              <a:off x="8321675" y="5683250"/>
              <a:ext cx="0" cy="1588"/>
            </a:xfrm>
            <a:custGeom>
              <a:avLst/>
              <a:gdLst>
                <a:gd name="T0" fmla="*/ 1 h 1"/>
                <a:gd name="T1" fmla="*/ 1 h 1"/>
                <a:gd name="T2" fmla="*/ 1 h 1"/>
                <a:gd name="T3" fmla="*/ 0 h 1"/>
                <a:gd name="T4" fmla="*/ 1 h 1"/>
              </a:gdLst>
              <a:ahLst/>
              <a:cxnLst>
                <a:cxn ang="0">
                  <a:pos x="0" y="T0"/>
                </a:cxn>
                <a:cxn ang="0">
                  <a:pos x="0" y="T1"/>
                </a:cxn>
                <a:cxn ang="0">
                  <a:pos x="0" y="T2"/>
                </a:cxn>
                <a:cxn ang="0">
                  <a:pos x="0" y="T3"/>
                </a:cxn>
                <a:cxn ang="0">
                  <a:pos x="0" y="T4"/>
                </a:cxn>
              </a:cxnLst>
              <a:rect l="0" t="0" r="r" b="b"/>
              <a:pathLst>
                <a:path h="1">
                  <a:moveTo>
                    <a:pt x="0" y="1"/>
                  </a:moveTo>
                  <a:lnTo>
                    <a:pt x="0" y="1"/>
                  </a:lnTo>
                  <a:lnTo>
                    <a:pt x="0" y="1"/>
                  </a:lnTo>
                  <a:lnTo>
                    <a:pt x="0" y="0"/>
                  </a:lnTo>
                  <a:lnTo>
                    <a:pt x="0" y="1"/>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5" name="Freeform 1084"/>
            <p:cNvSpPr/>
            <p:nvPr/>
          </p:nvSpPr>
          <p:spPr bwMode="auto">
            <a:xfrm>
              <a:off x="8329613" y="5684838"/>
              <a:ext cx="0" cy="1588"/>
            </a:xfrm>
            <a:custGeom>
              <a:avLst/>
              <a:gdLst>
                <a:gd name="T0" fmla="*/ 0 h 1"/>
                <a:gd name="T1" fmla="*/ 1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lnTo>
                    <a:pt x="0" y="1"/>
                  </a:lnTo>
                  <a:lnTo>
                    <a:pt x="0" y="1"/>
                  </a:lnTo>
                  <a:lnTo>
                    <a:pt x="0" y="1"/>
                  </a:lnTo>
                  <a:lnTo>
                    <a:pt x="0"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6" name="Freeform 1085"/>
            <p:cNvSpPr/>
            <p:nvPr/>
          </p:nvSpPr>
          <p:spPr bwMode="auto">
            <a:xfrm>
              <a:off x="8328025" y="5686425"/>
              <a:ext cx="1588" cy="1588"/>
            </a:xfrm>
            <a:custGeom>
              <a:avLst/>
              <a:gdLst>
                <a:gd name="T0" fmla="*/ 1 w 1"/>
                <a:gd name="T1" fmla="*/ 0 h 1"/>
                <a:gd name="T2" fmla="*/ 1 w 1"/>
                <a:gd name="T3" fmla="*/ 0 h 1"/>
                <a:gd name="T4" fmla="*/ 0 w 1"/>
                <a:gd name="T5" fmla="*/ 1 h 1"/>
                <a:gd name="T6" fmla="*/ 0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1"/>
                  </a:lnTo>
                  <a:lnTo>
                    <a:pt x="0" y="0"/>
                  </a:lnTo>
                  <a:lnTo>
                    <a:pt x="1"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7" name="Freeform 1086"/>
            <p:cNvSpPr/>
            <p:nvPr/>
          </p:nvSpPr>
          <p:spPr bwMode="auto">
            <a:xfrm>
              <a:off x="8321675" y="5684838"/>
              <a:ext cx="4763" cy="3175"/>
            </a:xfrm>
            <a:custGeom>
              <a:avLst/>
              <a:gdLst>
                <a:gd name="T0" fmla="*/ 3 w 3"/>
                <a:gd name="T1" fmla="*/ 1 h 2"/>
                <a:gd name="T2" fmla="*/ 3 w 3"/>
                <a:gd name="T3" fmla="*/ 2 h 2"/>
                <a:gd name="T4" fmla="*/ 0 w 3"/>
                <a:gd name="T5" fmla="*/ 0 h 2"/>
                <a:gd name="T6" fmla="*/ 0 w 3"/>
                <a:gd name="T7" fmla="*/ 0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lnTo>
                    <a:pt x="3" y="2"/>
                  </a:lnTo>
                  <a:lnTo>
                    <a:pt x="0" y="0"/>
                  </a:lnTo>
                  <a:lnTo>
                    <a:pt x="0" y="0"/>
                  </a:lnTo>
                  <a:lnTo>
                    <a:pt x="3" y="1"/>
                  </a:lnTo>
                  <a:close/>
                </a:path>
              </a:pathLst>
            </a:custGeom>
            <a:solidFill>
              <a:srgbClr val="FFC5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8" name="Rectangle 1087"/>
            <p:cNvSpPr>
              <a:spLocks noChangeArrowheads="1"/>
            </p:cNvSpPr>
            <p:nvPr/>
          </p:nvSpPr>
          <p:spPr bwMode="auto">
            <a:xfrm>
              <a:off x="8326438" y="5686425"/>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69" name="Freeform 1088"/>
            <p:cNvSpPr/>
            <p:nvPr/>
          </p:nvSpPr>
          <p:spPr bwMode="auto">
            <a:xfrm>
              <a:off x="8321675" y="5683250"/>
              <a:ext cx="7938" cy="3175"/>
            </a:xfrm>
            <a:custGeom>
              <a:avLst/>
              <a:gdLst>
                <a:gd name="T0" fmla="*/ 5 w 5"/>
                <a:gd name="T1" fmla="*/ 1 h 2"/>
                <a:gd name="T2" fmla="*/ 5 w 5"/>
                <a:gd name="T3" fmla="*/ 2 h 2"/>
                <a:gd name="T4" fmla="*/ 4 w 5"/>
                <a:gd name="T5" fmla="*/ 2 h 2"/>
                <a:gd name="T6" fmla="*/ 3 w 5"/>
                <a:gd name="T7" fmla="*/ 2 h 2"/>
                <a:gd name="T8" fmla="*/ 0 w 5"/>
                <a:gd name="T9" fmla="*/ 1 h 2"/>
                <a:gd name="T10" fmla="*/ 0 w 5"/>
                <a:gd name="T11" fmla="*/ 0 h 2"/>
                <a:gd name="T12" fmla="*/ 1 w 5"/>
                <a:gd name="T13" fmla="*/ 0 h 2"/>
                <a:gd name="T14" fmla="*/ 2 w 5"/>
                <a:gd name="T15" fmla="*/ 0 h 2"/>
                <a:gd name="T16" fmla="*/ 5 w 5"/>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
                  <a:moveTo>
                    <a:pt x="5" y="1"/>
                  </a:moveTo>
                  <a:lnTo>
                    <a:pt x="5" y="2"/>
                  </a:lnTo>
                  <a:lnTo>
                    <a:pt x="4" y="2"/>
                  </a:lnTo>
                  <a:lnTo>
                    <a:pt x="3" y="2"/>
                  </a:lnTo>
                  <a:lnTo>
                    <a:pt x="0" y="1"/>
                  </a:lnTo>
                  <a:lnTo>
                    <a:pt x="0" y="0"/>
                  </a:lnTo>
                  <a:lnTo>
                    <a:pt x="1" y="0"/>
                  </a:lnTo>
                  <a:lnTo>
                    <a:pt x="2" y="0"/>
                  </a:lnTo>
                  <a:lnTo>
                    <a:pt x="5" y="1"/>
                  </a:lnTo>
                  <a:close/>
                </a:path>
              </a:pathLst>
            </a:custGeom>
            <a:solidFill>
              <a:srgbClr val="FFB2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0" name="Freeform 1089"/>
            <p:cNvSpPr/>
            <p:nvPr/>
          </p:nvSpPr>
          <p:spPr bwMode="auto">
            <a:xfrm>
              <a:off x="8321675" y="5681663"/>
              <a:ext cx="3175" cy="4763"/>
            </a:xfrm>
            <a:custGeom>
              <a:avLst/>
              <a:gdLst>
                <a:gd name="T0" fmla="*/ 0 w 2"/>
                <a:gd name="T1" fmla="*/ 0 h 3"/>
                <a:gd name="T2" fmla="*/ 1 w 2"/>
                <a:gd name="T3" fmla="*/ 1 h 3"/>
                <a:gd name="T4" fmla="*/ 2 w 2"/>
                <a:gd name="T5" fmla="*/ 3 h 3"/>
                <a:gd name="T6" fmla="*/ 1 w 2"/>
                <a:gd name="T7" fmla="*/ 2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1" y="1"/>
                    <a:pt x="1" y="1"/>
                    <a:pt x="1" y="1"/>
                  </a:cubicBezTo>
                  <a:cubicBezTo>
                    <a:pt x="2" y="1"/>
                    <a:pt x="2" y="2"/>
                    <a:pt x="2" y="3"/>
                  </a:cubicBezTo>
                  <a:cubicBezTo>
                    <a:pt x="1" y="2"/>
                    <a:pt x="1" y="2"/>
                    <a:pt x="1" y="2"/>
                  </a:cubicBezTo>
                  <a:cubicBezTo>
                    <a:pt x="1" y="1"/>
                    <a:pt x="1" y="1"/>
                    <a:pt x="0" y="0"/>
                  </a:cubicBez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1" name="Freeform 1090"/>
            <p:cNvSpPr/>
            <p:nvPr/>
          </p:nvSpPr>
          <p:spPr bwMode="auto">
            <a:xfrm>
              <a:off x="8321675" y="5681663"/>
              <a:ext cx="3175" cy="4763"/>
            </a:xfrm>
            <a:custGeom>
              <a:avLst/>
              <a:gdLst>
                <a:gd name="T0" fmla="*/ 2 w 2"/>
                <a:gd name="T1" fmla="*/ 3 h 3"/>
                <a:gd name="T2" fmla="*/ 1 w 2"/>
                <a:gd name="T3" fmla="*/ 2 h 3"/>
                <a:gd name="T4" fmla="*/ 0 w 2"/>
                <a:gd name="T5" fmla="*/ 0 h 3"/>
                <a:gd name="T6" fmla="*/ 1 w 2"/>
                <a:gd name="T7" fmla="*/ 1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2"/>
                    <a:pt x="1" y="2"/>
                    <a:pt x="1" y="2"/>
                  </a:cubicBezTo>
                  <a:cubicBezTo>
                    <a:pt x="1" y="1"/>
                    <a:pt x="1" y="1"/>
                    <a:pt x="0" y="0"/>
                  </a:cubicBezTo>
                  <a:cubicBezTo>
                    <a:pt x="1" y="1"/>
                    <a:pt x="1" y="1"/>
                    <a:pt x="1" y="1"/>
                  </a:cubicBezTo>
                  <a:cubicBezTo>
                    <a:pt x="2" y="1"/>
                    <a:pt x="2" y="2"/>
                    <a:pt x="2" y="3"/>
                  </a:cubicBez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2" name="Freeform 1091"/>
            <p:cNvSpPr/>
            <p:nvPr/>
          </p:nvSpPr>
          <p:spPr bwMode="auto">
            <a:xfrm>
              <a:off x="8308975" y="5676900"/>
              <a:ext cx="15875" cy="17463"/>
            </a:xfrm>
            <a:custGeom>
              <a:avLst/>
              <a:gdLst>
                <a:gd name="T0" fmla="*/ 9 w 10"/>
                <a:gd name="T1" fmla="*/ 2 h 11"/>
                <a:gd name="T2" fmla="*/ 0 w 10"/>
                <a:gd name="T3" fmla="*/ 11 h 11"/>
                <a:gd name="T4" fmla="*/ 1 w 10"/>
                <a:gd name="T5" fmla="*/ 11 h 11"/>
                <a:gd name="T6" fmla="*/ 10 w 10"/>
                <a:gd name="T7" fmla="*/ 2 h 11"/>
                <a:gd name="T8" fmla="*/ 9 w 10"/>
                <a:gd name="T9" fmla="*/ 2 h 11"/>
              </a:gdLst>
              <a:ahLst/>
              <a:cxnLst>
                <a:cxn ang="0">
                  <a:pos x="T0" y="T1"/>
                </a:cxn>
                <a:cxn ang="0">
                  <a:pos x="T2" y="T3"/>
                </a:cxn>
                <a:cxn ang="0">
                  <a:pos x="T4" y="T5"/>
                </a:cxn>
                <a:cxn ang="0">
                  <a:pos x="T6" y="T7"/>
                </a:cxn>
                <a:cxn ang="0">
                  <a:pos x="T8" y="T9"/>
                </a:cxn>
              </a:cxnLst>
              <a:rect l="0" t="0" r="r" b="b"/>
              <a:pathLst>
                <a:path w="10" h="11">
                  <a:moveTo>
                    <a:pt x="9" y="2"/>
                  </a:moveTo>
                  <a:cubicBezTo>
                    <a:pt x="6" y="0"/>
                    <a:pt x="0" y="5"/>
                    <a:pt x="0" y="11"/>
                  </a:cubicBezTo>
                  <a:cubicBezTo>
                    <a:pt x="1" y="11"/>
                    <a:pt x="1" y="11"/>
                    <a:pt x="1" y="11"/>
                  </a:cubicBezTo>
                  <a:cubicBezTo>
                    <a:pt x="2" y="6"/>
                    <a:pt x="7" y="1"/>
                    <a:pt x="10" y="2"/>
                  </a:cubicBezTo>
                  <a:lnTo>
                    <a:pt x="9" y="2"/>
                  </a:ln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3" name="Freeform 1092"/>
            <p:cNvSpPr/>
            <p:nvPr/>
          </p:nvSpPr>
          <p:spPr bwMode="auto">
            <a:xfrm>
              <a:off x="8310563" y="5678488"/>
              <a:ext cx="17463" cy="15875"/>
            </a:xfrm>
            <a:custGeom>
              <a:avLst/>
              <a:gdLst>
                <a:gd name="T0" fmla="*/ 5 w 11"/>
                <a:gd name="T1" fmla="*/ 2 h 10"/>
                <a:gd name="T2" fmla="*/ 11 w 11"/>
                <a:gd name="T3" fmla="*/ 4 h 10"/>
                <a:gd name="T4" fmla="*/ 9 w 11"/>
                <a:gd name="T5" fmla="*/ 5 h 10"/>
                <a:gd name="T6" fmla="*/ 5 w 11"/>
                <a:gd name="T7" fmla="*/ 3 h 10"/>
                <a:gd name="T8" fmla="*/ 1 w 11"/>
                <a:gd name="T9" fmla="*/ 9 h 10"/>
                <a:gd name="T10" fmla="*/ 0 w 11"/>
                <a:gd name="T11" fmla="*/ 10 h 10"/>
                <a:gd name="T12" fmla="*/ 5 w 11"/>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2"/>
                  </a:moveTo>
                  <a:cubicBezTo>
                    <a:pt x="8" y="0"/>
                    <a:pt x="10" y="1"/>
                    <a:pt x="11" y="4"/>
                  </a:cubicBezTo>
                  <a:cubicBezTo>
                    <a:pt x="9" y="5"/>
                    <a:pt x="9" y="5"/>
                    <a:pt x="9" y="5"/>
                  </a:cubicBezTo>
                  <a:cubicBezTo>
                    <a:pt x="9" y="3"/>
                    <a:pt x="7" y="2"/>
                    <a:pt x="5" y="3"/>
                  </a:cubicBezTo>
                  <a:cubicBezTo>
                    <a:pt x="3" y="4"/>
                    <a:pt x="2" y="7"/>
                    <a:pt x="1" y="9"/>
                  </a:cubicBezTo>
                  <a:cubicBezTo>
                    <a:pt x="0" y="10"/>
                    <a:pt x="0" y="10"/>
                    <a:pt x="0" y="10"/>
                  </a:cubicBezTo>
                  <a:cubicBezTo>
                    <a:pt x="0" y="7"/>
                    <a:pt x="3" y="3"/>
                    <a:pt x="5" y="2"/>
                  </a:cubicBezTo>
                  <a:close/>
                </a:path>
              </a:pathLst>
            </a:custGeom>
            <a:solidFill>
              <a:srgbClr val="A568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4" name="Freeform 1093"/>
            <p:cNvSpPr/>
            <p:nvPr/>
          </p:nvSpPr>
          <p:spPr bwMode="auto">
            <a:xfrm>
              <a:off x="8248650" y="5613400"/>
              <a:ext cx="36513" cy="17463"/>
            </a:xfrm>
            <a:custGeom>
              <a:avLst/>
              <a:gdLst>
                <a:gd name="T0" fmla="*/ 22 w 23"/>
                <a:gd name="T1" fmla="*/ 8 h 11"/>
                <a:gd name="T2" fmla="*/ 10 w 23"/>
                <a:gd name="T3" fmla="*/ 9 h 11"/>
                <a:gd name="T4" fmla="*/ 0 w 23"/>
                <a:gd name="T5" fmla="*/ 3 h 11"/>
                <a:gd name="T6" fmla="*/ 0 w 23"/>
                <a:gd name="T7" fmla="*/ 0 h 11"/>
                <a:gd name="T8" fmla="*/ 21 w 23"/>
                <a:gd name="T9" fmla="*/ 3 h 11"/>
                <a:gd name="T10" fmla="*/ 22 w 23"/>
                <a:gd name="T11" fmla="*/ 8 h 11"/>
              </a:gdLst>
              <a:ahLst/>
              <a:cxnLst>
                <a:cxn ang="0">
                  <a:pos x="T0" y="T1"/>
                </a:cxn>
                <a:cxn ang="0">
                  <a:pos x="T2" y="T3"/>
                </a:cxn>
                <a:cxn ang="0">
                  <a:pos x="T4" y="T5"/>
                </a:cxn>
                <a:cxn ang="0">
                  <a:pos x="T6" y="T7"/>
                </a:cxn>
                <a:cxn ang="0">
                  <a:pos x="T8" y="T9"/>
                </a:cxn>
                <a:cxn ang="0">
                  <a:pos x="T10" y="T11"/>
                </a:cxn>
              </a:cxnLst>
              <a:rect l="0" t="0" r="r" b="b"/>
              <a:pathLst>
                <a:path w="23" h="11">
                  <a:moveTo>
                    <a:pt x="22" y="8"/>
                  </a:moveTo>
                  <a:cubicBezTo>
                    <a:pt x="22" y="8"/>
                    <a:pt x="15" y="11"/>
                    <a:pt x="10" y="9"/>
                  </a:cubicBezTo>
                  <a:cubicBezTo>
                    <a:pt x="5" y="7"/>
                    <a:pt x="0" y="3"/>
                    <a:pt x="0" y="3"/>
                  </a:cubicBezTo>
                  <a:cubicBezTo>
                    <a:pt x="0" y="0"/>
                    <a:pt x="0" y="0"/>
                    <a:pt x="0" y="0"/>
                  </a:cubicBezTo>
                  <a:cubicBezTo>
                    <a:pt x="0" y="0"/>
                    <a:pt x="19" y="4"/>
                    <a:pt x="21" y="3"/>
                  </a:cubicBezTo>
                  <a:cubicBezTo>
                    <a:pt x="23" y="2"/>
                    <a:pt x="22" y="8"/>
                    <a:pt x="22" y="8"/>
                  </a:cubicBez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5" name="Freeform 1094"/>
            <p:cNvSpPr/>
            <p:nvPr/>
          </p:nvSpPr>
          <p:spPr bwMode="auto">
            <a:xfrm>
              <a:off x="8243888" y="5526088"/>
              <a:ext cx="47625" cy="101600"/>
            </a:xfrm>
            <a:custGeom>
              <a:avLst/>
              <a:gdLst>
                <a:gd name="T0" fmla="*/ 26 w 30"/>
                <a:gd name="T1" fmla="*/ 12 h 64"/>
                <a:gd name="T2" fmla="*/ 30 w 30"/>
                <a:gd name="T3" fmla="*/ 23 h 64"/>
                <a:gd name="T4" fmla="*/ 29 w 30"/>
                <a:gd name="T5" fmla="*/ 57 h 64"/>
                <a:gd name="T6" fmla="*/ 23 w 30"/>
                <a:gd name="T7" fmla="*/ 63 h 64"/>
                <a:gd name="T8" fmla="*/ 13 w 30"/>
                <a:gd name="T9" fmla="*/ 63 h 64"/>
                <a:gd name="T10" fmla="*/ 1 w 30"/>
                <a:gd name="T11" fmla="*/ 55 h 64"/>
                <a:gd name="T12" fmla="*/ 0 w 30"/>
                <a:gd name="T13" fmla="*/ 18 h 64"/>
                <a:gd name="T14" fmla="*/ 2 w 30"/>
                <a:gd name="T15" fmla="*/ 5 h 64"/>
                <a:gd name="T16" fmla="*/ 8 w 30"/>
                <a:gd name="T17" fmla="*/ 1 h 64"/>
                <a:gd name="T18" fmla="*/ 20 w 30"/>
                <a:gd name="T19" fmla="*/ 6 h 64"/>
                <a:gd name="T20" fmla="*/ 26 w 30"/>
                <a:gd name="T21"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64">
                  <a:moveTo>
                    <a:pt x="26" y="12"/>
                  </a:moveTo>
                  <a:cubicBezTo>
                    <a:pt x="29" y="14"/>
                    <a:pt x="30" y="16"/>
                    <a:pt x="30" y="23"/>
                  </a:cubicBezTo>
                  <a:cubicBezTo>
                    <a:pt x="29" y="57"/>
                    <a:pt x="29" y="57"/>
                    <a:pt x="29" y="57"/>
                  </a:cubicBezTo>
                  <a:cubicBezTo>
                    <a:pt x="29" y="58"/>
                    <a:pt x="29" y="62"/>
                    <a:pt x="23" y="63"/>
                  </a:cubicBezTo>
                  <a:cubicBezTo>
                    <a:pt x="20" y="63"/>
                    <a:pt x="17" y="64"/>
                    <a:pt x="13" y="63"/>
                  </a:cubicBezTo>
                  <a:cubicBezTo>
                    <a:pt x="11" y="62"/>
                    <a:pt x="1" y="57"/>
                    <a:pt x="1" y="55"/>
                  </a:cubicBezTo>
                  <a:cubicBezTo>
                    <a:pt x="0" y="18"/>
                    <a:pt x="0" y="18"/>
                    <a:pt x="0" y="18"/>
                  </a:cubicBezTo>
                  <a:cubicBezTo>
                    <a:pt x="1" y="13"/>
                    <a:pt x="1" y="8"/>
                    <a:pt x="2" y="5"/>
                  </a:cubicBezTo>
                  <a:cubicBezTo>
                    <a:pt x="3" y="0"/>
                    <a:pt x="8" y="1"/>
                    <a:pt x="8" y="1"/>
                  </a:cubicBezTo>
                  <a:cubicBezTo>
                    <a:pt x="8" y="1"/>
                    <a:pt x="16" y="3"/>
                    <a:pt x="20" y="6"/>
                  </a:cubicBezTo>
                  <a:cubicBezTo>
                    <a:pt x="22" y="8"/>
                    <a:pt x="22" y="8"/>
                    <a:pt x="26" y="12"/>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6" name="Freeform 1095"/>
            <p:cNvSpPr/>
            <p:nvPr/>
          </p:nvSpPr>
          <p:spPr bwMode="auto">
            <a:xfrm>
              <a:off x="8321675" y="5541963"/>
              <a:ext cx="17463" cy="23813"/>
            </a:xfrm>
            <a:custGeom>
              <a:avLst/>
              <a:gdLst>
                <a:gd name="T0" fmla="*/ 9 w 11"/>
                <a:gd name="T1" fmla="*/ 1 h 15"/>
                <a:gd name="T2" fmla="*/ 6 w 11"/>
                <a:gd name="T3" fmla="*/ 0 h 15"/>
                <a:gd name="T4" fmla="*/ 3 w 11"/>
                <a:gd name="T5" fmla="*/ 3 h 15"/>
                <a:gd name="T6" fmla="*/ 3 w 11"/>
                <a:gd name="T7" fmla="*/ 4 h 15"/>
                <a:gd name="T8" fmla="*/ 1 w 11"/>
                <a:gd name="T9" fmla="*/ 8 h 15"/>
                <a:gd name="T10" fmla="*/ 2 w 11"/>
                <a:gd name="T11" fmla="*/ 13 h 15"/>
                <a:gd name="T12" fmla="*/ 3 w 11"/>
                <a:gd name="T13" fmla="*/ 13 h 15"/>
                <a:gd name="T14" fmla="*/ 6 w 11"/>
                <a:gd name="T15" fmla="*/ 12 h 15"/>
                <a:gd name="T16" fmla="*/ 10 w 11"/>
                <a:gd name="T17" fmla="*/ 5 h 15"/>
                <a:gd name="T18" fmla="*/ 9 w 11"/>
                <a:gd name="T19"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5">
                  <a:moveTo>
                    <a:pt x="9" y="1"/>
                  </a:moveTo>
                  <a:cubicBezTo>
                    <a:pt x="9" y="1"/>
                    <a:pt x="8" y="0"/>
                    <a:pt x="6" y="0"/>
                  </a:cubicBezTo>
                  <a:cubicBezTo>
                    <a:pt x="5" y="0"/>
                    <a:pt x="3" y="3"/>
                    <a:pt x="3" y="3"/>
                  </a:cubicBezTo>
                  <a:cubicBezTo>
                    <a:pt x="3" y="4"/>
                    <a:pt x="3" y="4"/>
                    <a:pt x="3" y="4"/>
                  </a:cubicBezTo>
                  <a:cubicBezTo>
                    <a:pt x="1" y="8"/>
                    <a:pt x="1" y="8"/>
                    <a:pt x="1" y="8"/>
                  </a:cubicBezTo>
                  <a:cubicBezTo>
                    <a:pt x="1" y="8"/>
                    <a:pt x="0" y="12"/>
                    <a:pt x="2" y="13"/>
                  </a:cubicBezTo>
                  <a:cubicBezTo>
                    <a:pt x="4" y="14"/>
                    <a:pt x="3" y="13"/>
                    <a:pt x="3" y="13"/>
                  </a:cubicBezTo>
                  <a:cubicBezTo>
                    <a:pt x="5" y="15"/>
                    <a:pt x="6" y="12"/>
                    <a:pt x="6" y="12"/>
                  </a:cubicBezTo>
                  <a:cubicBezTo>
                    <a:pt x="10" y="5"/>
                    <a:pt x="10" y="5"/>
                    <a:pt x="10" y="5"/>
                  </a:cubicBezTo>
                  <a:cubicBezTo>
                    <a:pt x="11" y="4"/>
                    <a:pt x="11" y="2"/>
                    <a:pt x="9" y="1"/>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7" name="Freeform 1096"/>
            <p:cNvSpPr/>
            <p:nvPr/>
          </p:nvSpPr>
          <p:spPr bwMode="auto">
            <a:xfrm>
              <a:off x="8323263" y="5548313"/>
              <a:ext cx="19050" cy="19050"/>
            </a:xfrm>
            <a:custGeom>
              <a:avLst/>
              <a:gdLst>
                <a:gd name="T0" fmla="*/ 0 w 12"/>
                <a:gd name="T1" fmla="*/ 8 h 12"/>
                <a:gd name="T2" fmla="*/ 0 w 12"/>
                <a:gd name="T3" fmla="*/ 9 h 12"/>
                <a:gd name="T4" fmla="*/ 4 w 12"/>
                <a:gd name="T5" fmla="*/ 12 h 12"/>
                <a:gd name="T6" fmla="*/ 8 w 12"/>
                <a:gd name="T7" fmla="*/ 10 h 12"/>
                <a:gd name="T8" fmla="*/ 12 w 12"/>
                <a:gd name="T9" fmla="*/ 5 h 12"/>
                <a:gd name="T10" fmla="*/ 10 w 12"/>
                <a:gd name="T11" fmla="*/ 0 h 12"/>
                <a:gd name="T12" fmla="*/ 6 w 12"/>
                <a:gd name="T13" fmla="*/ 4 h 12"/>
                <a:gd name="T14" fmla="*/ 3 w 12"/>
                <a:gd name="T15" fmla="*/ 5 h 12"/>
                <a:gd name="T16" fmla="*/ 0 w 12"/>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0" y="8"/>
                  </a:moveTo>
                  <a:cubicBezTo>
                    <a:pt x="0" y="9"/>
                    <a:pt x="0" y="9"/>
                    <a:pt x="0" y="9"/>
                  </a:cubicBezTo>
                  <a:cubicBezTo>
                    <a:pt x="4" y="12"/>
                    <a:pt x="4" y="12"/>
                    <a:pt x="4" y="12"/>
                  </a:cubicBezTo>
                  <a:cubicBezTo>
                    <a:pt x="8" y="10"/>
                    <a:pt x="8" y="10"/>
                    <a:pt x="8" y="10"/>
                  </a:cubicBezTo>
                  <a:cubicBezTo>
                    <a:pt x="8" y="10"/>
                    <a:pt x="12" y="8"/>
                    <a:pt x="12" y="5"/>
                  </a:cubicBezTo>
                  <a:cubicBezTo>
                    <a:pt x="12" y="1"/>
                    <a:pt x="10" y="0"/>
                    <a:pt x="10" y="0"/>
                  </a:cubicBezTo>
                  <a:cubicBezTo>
                    <a:pt x="10" y="0"/>
                    <a:pt x="7" y="3"/>
                    <a:pt x="6" y="4"/>
                  </a:cubicBezTo>
                  <a:cubicBezTo>
                    <a:pt x="3" y="5"/>
                    <a:pt x="3" y="5"/>
                    <a:pt x="3" y="5"/>
                  </a:cubicBezTo>
                  <a:cubicBezTo>
                    <a:pt x="1" y="6"/>
                    <a:pt x="0" y="7"/>
                    <a:pt x="0" y="8"/>
                  </a:cubicBezTo>
                  <a:close/>
                </a:path>
              </a:pathLst>
            </a:custGeom>
            <a:solidFill>
              <a:srgbClr val="E8C7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8" name="Freeform 1097"/>
            <p:cNvSpPr/>
            <p:nvPr/>
          </p:nvSpPr>
          <p:spPr bwMode="auto">
            <a:xfrm>
              <a:off x="8329613" y="5545138"/>
              <a:ext cx="9525" cy="17463"/>
            </a:xfrm>
            <a:custGeom>
              <a:avLst/>
              <a:gdLst>
                <a:gd name="T0" fmla="*/ 6 w 6"/>
                <a:gd name="T1" fmla="*/ 2 h 11"/>
                <a:gd name="T2" fmla="*/ 3 w 6"/>
                <a:gd name="T3" fmla="*/ 5 h 11"/>
                <a:gd name="T4" fmla="*/ 2 w 6"/>
                <a:gd name="T5" fmla="*/ 9 h 11"/>
                <a:gd name="T6" fmla="*/ 0 w 6"/>
                <a:gd name="T7" fmla="*/ 9 h 11"/>
                <a:gd name="T8" fmla="*/ 0 w 6"/>
                <a:gd name="T9" fmla="*/ 5 h 11"/>
                <a:gd name="T10" fmla="*/ 3 w 6"/>
                <a:gd name="T11" fmla="*/ 0 h 11"/>
                <a:gd name="T12" fmla="*/ 6 w 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6" y="2"/>
                  </a:moveTo>
                  <a:cubicBezTo>
                    <a:pt x="6" y="4"/>
                    <a:pt x="4" y="5"/>
                    <a:pt x="3" y="5"/>
                  </a:cubicBezTo>
                  <a:cubicBezTo>
                    <a:pt x="2" y="6"/>
                    <a:pt x="2" y="8"/>
                    <a:pt x="2" y="9"/>
                  </a:cubicBezTo>
                  <a:cubicBezTo>
                    <a:pt x="1" y="11"/>
                    <a:pt x="1" y="10"/>
                    <a:pt x="0" y="9"/>
                  </a:cubicBezTo>
                  <a:cubicBezTo>
                    <a:pt x="0" y="9"/>
                    <a:pt x="0" y="6"/>
                    <a:pt x="0" y="5"/>
                  </a:cubicBezTo>
                  <a:cubicBezTo>
                    <a:pt x="0" y="1"/>
                    <a:pt x="2" y="1"/>
                    <a:pt x="3" y="0"/>
                  </a:cubicBezTo>
                  <a:cubicBezTo>
                    <a:pt x="5" y="0"/>
                    <a:pt x="6" y="1"/>
                    <a:pt x="6" y="2"/>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9" name="Freeform 1098"/>
            <p:cNvSpPr/>
            <p:nvPr/>
          </p:nvSpPr>
          <p:spPr bwMode="auto">
            <a:xfrm>
              <a:off x="8321675" y="5548313"/>
              <a:ext cx="12700" cy="14288"/>
            </a:xfrm>
            <a:custGeom>
              <a:avLst/>
              <a:gdLst>
                <a:gd name="T0" fmla="*/ 4 w 8"/>
                <a:gd name="T1" fmla="*/ 8 h 9"/>
                <a:gd name="T2" fmla="*/ 5 w 8"/>
                <a:gd name="T3" fmla="*/ 4 h 9"/>
                <a:gd name="T4" fmla="*/ 8 w 8"/>
                <a:gd name="T5" fmla="*/ 2 h 9"/>
                <a:gd name="T6" fmla="*/ 7 w 8"/>
                <a:gd name="T7" fmla="*/ 0 h 9"/>
                <a:gd name="T8" fmla="*/ 3 w 8"/>
                <a:gd name="T9" fmla="*/ 3 h 9"/>
                <a:gd name="T10" fmla="*/ 1 w 8"/>
                <a:gd name="T11" fmla="*/ 8 h 9"/>
                <a:gd name="T12" fmla="*/ 4 w 8"/>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4" y="8"/>
                  </a:moveTo>
                  <a:cubicBezTo>
                    <a:pt x="5" y="8"/>
                    <a:pt x="5" y="6"/>
                    <a:pt x="5" y="4"/>
                  </a:cubicBezTo>
                  <a:cubicBezTo>
                    <a:pt x="4" y="4"/>
                    <a:pt x="7" y="3"/>
                    <a:pt x="8" y="2"/>
                  </a:cubicBezTo>
                  <a:cubicBezTo>
                    <a:pt x="8" y="0"/>
                    <a:pt x="7" y="0"/>
                    <a:pt x="7" y="0"/>
                  </a:cubicBezTo>
                  <a:cubicBezTo>
                    <a:pt x="7" y="0"/>
                    <a:pt x="3" y="2"/>
                    <a:pt x="3" y="3"/>
                  </a:cubicBezTo>
                  <a:cubicBezTo>
                    <a:pt x="0" y="5"/>
                    <a:pt x="0" y="6"/>
                    <a:pt x="1" y="8"/>
                  </a:cubicBezTo>
                  <a:cubicBezTo>
                    <a:pt x="1" y="9"/>
                    <a:pt x="2" y="9"/>
                    <a:pt x="4" y="8"/>
                  </a:cubicBezTo>
                  <a:close/>
                </a:path>
              </a:pathLst>
            </a:custGeom>
            <a:solidFill>
              <a:srgbClr val="E8C7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0" name="Freeform 1099"/>
            <p:cNvSpPr/>
            <p:nvPr/>
          </p:nvSpPr>
          <p:spPr bwMode="auto">
            <a:xfrm>
              <a:off x="8275638" y="5541963"/>
              <a:ext cx="57150" cy="50800"/>
            </a:xfrm>
            <a:custGeom>
              <a:avLst/>
              <a:gdLst>
                <a:gd name="T0" fmla="*/ 10 w 36"/>
                <a:gd name="T1" fmla="*/ 5 h 32"/>
                <a:gd name="T2" fmla="*/ 0 w 36"/>
                <a:gd name="T3" fmla="*/ 7 h 32"/>
                <a:gd name="T4" fmla="*/ 2 w 36"/>
                <a:gd name="T5" fmla="*/ 15 h 32"/>
                <a:gd name="T6" fmla="*/ 17 w 36"/>
                <a:gd name="T7" fmla="*/ 31 h 32"/>
                <a:gd name="T8" fmla="*/ 35 w 36"/>
                <a:gd name="T9" fmla="*/ 16 h 32"/>
                <a:gd name="T10" fmla="*/ 28 w 36"/>
                <a:gd name="T11" fmla="*/ 13 h 32"/>
                <a:gd name="T12" fmla="*/ 19 w 36"/>
                <a:gd name="T13" fmla="*/ 21 h 32"/>
                <a:gd name="T14" fmla="*/ 10 w 36"/>
                <a:gd name="T15" fmla="*/ 5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2">
                  <a:moveTo>
                    <a:pt x="10" y="5"/>
                  </a:moveTo>
                  <a:cubicBezTo>
                    <a:pt x="7" y="2"/>
                    <a:pt x="1" y="0"/>
                    <a:pt x="0" y="7"/>
                  </a:cubicBezTo>
                  <a:cubicBezTo>
                    <a:pt x="0" y="9"/>
                    <a:pt x="0" y="12"/>
                    <a:pt x="2" y="15"/>
                  </a:cubicBezTo>
                  <a:cubicBezTo>
                    <a:pt x="6" y="22"/>
                    <a:pt x="13" y="30"/>
                    <a:pt x="17" y="31"/>
                  </a:cubicBezTo>
                  <a:cubicBezTo>
                    <a:pt x="21" y="32"/>
                    <a:pt x="36" y="19"/>
                    <a:pt x="35" y="16"/>
                  </a:cubicBezTo>
                  <a:cubicBezTo>
                    <a:pt x="35" y="14"/>
                    <a:pt x="31" y="10"/>
                    <a:pt x="28" y="13"/>
                  </a:cubicBezTo>
                  <a:cubicBezTo>
                    <a:pt x="26" y="15"/>
                    <a:pt x="20" y="21"/>
                    <a:pt x="19" y="21"/>
                  </a:cubicBezTo>
                  <a:cubicBezTo>
                    <a:pt x="18" y="21"/>
                    <a:pt x="12" y="10"/>
                    <a:pt x="10" y="5"/>
                  </a:cubicBezTo>
                  <a:close/>
                </a:path>
              </a:pathLst>
            </a:custGeom>
            <a:solidFill>
              <a:srgbClr val="5654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1" name="Freeform 1100"/>
            <p:cNvSpPr/>
            <p:nvPr/>
          </p:nvSpPr>
          <p:spPr bwMode="auto">
            <a:xfrm>
              <a:off x="8358188" y="5665788"/>
              <a:ext cx="31750" cy="12700"/>
            </a:xfrm>
            <a:custGeom>
              <a:avLst/>
              <a:gdLst>
                <a:gd name="T0" fmla="*/ 0 w 20"/>
                <a:gd name="T1" fmla="*/ 4 h 8"/>
                <a:gd name="T2" fmla="*/ 4 w 20"/>
                <a:gd name="T3" fmla="*/ 6 h 8"/>
                <a:gd name="T4" fmla="*/ 12 w 20"/>
                <a:gd name="T5" fmla="*/ 5 h 8"/>
                <a:gd name="T6" fmla="*/ 17 w 20"/>
                <a:gd name="T7" fmla="*/ 1 h 8"/>
                <a:gd name="T8" fmla="*/ 20 w 20"/>
                <a:gd name="T9" fmla="*/ 1 h 8"/>
                <a:gd name="T10" fmla="*/ 20 w 20"/>
                <a:gd name="T11" fmla="*/ 1 h 8"/>
                <a:gd name="T12" fmla="*/ 19 w 20"/>
                <a:gd name="T13" fmla="*/ 1 h 8"/>
                <a:gd name="T14" fmla="*/ 17 w 20"/>
                <a:gd name="T15" fmla="*/ 2 h 8"/>
                <a:gd name="T16" fmla="*/ 12 w 20"/>
                <a:gd name="T17" fmla="*/ 5 h 8"/>
                <a:gd name="T18" fmla="*/ 4 w 20"/>
                <a:gd name="T19" fmla="*/ 7 h 8"/>
                <a:gd name="T20" fmla="*/ 0 w 20"/>
                <a:gd name="T21" fmla="*/ 5 h 8"/>
                <a:gd name="T22" fmla="*/ 0 w 20"/>
                <a:gd name="T2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8">
                  <a:moveTo>
                    <a:pt x="0" y="4"/>
                  </a:moveTo>
                  <a:cubicBezTo>
                    <a:pt x="1" y="5"/>
                    <a:pt x="3" y="6"/>
                    <a:pt x="4" y="6"/>
                  </a:cubicBezTo>
                  <a:cubicBezTo>
                    <a:pt x="9" y="7"/>
                    <a:pt x="12" y="5"/>
                    <a:pt x="12" y="5"/>
                  </a:cubicBezTo>
                  <a:cubicBezTo>
                    <a:pt x="13" y="4"/>
                    <a:pt x="17" y="1"/>
                    <a:pt x="17" y="1"/>
                  </a:cubicBezTo>
                  <a:cubicBezTo>
                    <a:pt x="17" y="1"/>
                    <a:pt x="19" y="0"/>
                    <a:pt x="20" y="1"/>
                  </a:cubicBezTo>
                  <a:cubicBezTo>
                    <a:pt x="20" y="1"/>
                    <a:pt x="20" y="1"/>
                    <a:pt x="20" y="1"/>
                  </a:cubicBezTo>
                  <a:cubicBezTo>
                    <a:pt x="19" y="1"/>
                    <a:pt x="19" y="1"/>
                    <a:pt x="19" y="1"/>
                  </a:cubicBezTo>
                  <a:cubicBezTo>
                    <a:pt x="19" y="0"/>
                    <a:pt x="17" y="2"/>
                    <a:pt x="17" y="2"/>
                  </a:cubicBezTo>
                  <a:cubicBezTo>
                    <a:pt x="17" y="2"/>
                    <a:pt x="13" y="5"/>
                    <a:pt x="12" y="5"/>
                  </a:cubicBezTo>
                  <a:cubicBezTo>
                    <a:pt x="12" y="5"/>
                    <a:pt x="8" y="8"/>
                    <a:pt x="4" y="7"/>
                  </a:cubicBezTo>
                  <a:cubicBezTo>
                    <a:pt x="3" y="7"/>
                    <a:pt x="1" y="6"/>
                    <a:pt x="0" y="5"/>
                  </a:cubicBezTo>
                  <a:lnTo>
                    <a:pt x="0" y="4"/>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2" name="Freeform 1101"/>
            <p:cNvSpPr/>
            <p:nvPr/>
          </p:nvSpPr>
          <p:spPr bwMode="auto">
            <a:xfrm>
              <a:off x="8389938" y="5662613"/>
              <a:ext cx="4763" cy="6350"/>
            </a:xfrm>
            <a:custGeom>
              <a:avLst/>
              <a:gdLst>
                <a:gd name="T0" fmla="*/ 0 w 3"/>
                <a:gd name="T1" fmla="*/ 3 h 4"/>
                <a:gd name="T2" fmla="*/ 2 w 3"/>
                <a:gd name="T3" fmla="*/ 2 h 4"/>
                <a:gd name="T4" fmla="*/ 3 w 3"/>
                <a:gd name="T5" fmla="*/ 0 h 4"/>
                <a:gd name="T6" fmla="*/ 3 w 3"/>
                <a:gd name="T7" fmla="*/ 2 h 4"/>
                <a:gd name="T8" fmla="*/ 2 w 3"/>
                <a:gd name="T9" fmla="*/ 3 h 4"/>
                <a:gd name="T10" fmla="*/ 0 w 3"/>
                <a:gd name="T11" fmla="*/ 4 h 4"/>
                <a:gd name="T12" fmla="*/ 0 w 3"/>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3"/>
                  </a:moveTo>
                  <a:cubicBezTo>
                    <a:pt x="0" y="3"/>
                    <a:pt x="1" y="2"/>
                    <a:pt x="2" y="2"/>
                  </a:cubicBezTo>
                  <a:cubicBezTo>
                    <a:pt x="3" y="1"/>
                    <a:pt x="3" y="0"/>
                    <a:pt x="3" y="0"/>
                  </a:cubicBezTo>
                  <a:cubicBezTo>
                    <a:pt x="3" y="2"/>
                    <a:pt x="3" y="2"/>
                    <a:pt x="3" y="2"/>
                  </a:cubicBezTo>
                  <a:cubicBezTo>
                    <a:pt x="3" y="2"/>
                    <a:pt x="3" y="2"/>
                    <a:pt x="2" y="3"/>
                  </a:cubicBezTo>
                  <a:cubicBezTo>
                    <a:pt x="2" y="3"/>
                    <a:pt x="0" y="4"/>
                    <a:pt x="0" y="4"/>
                  </a:cubicBezTo>
                  <a:lnTo>
                    <a:pt x="0" y="3"/>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3" name="Freeform 1102"/>
            <p:cNvSpPr/>
            <p:nvPr/>
          </p:nvSpPr>
          <p:spPr bwMode="auto">
            <a:xfrm>
              <a:off x="7434263" y="5554663"/>
              <a:ext cx="684213" cy="407988"/>
            </a:xfrm>
            <a:custGeom>
              <a:avLst/>
              <a:gdLst>
                <a:gd name="T0" fmla="*/ 431 w 431"/>
                <a:gd name="T1" fmla="*/ 249 h 257"/>
                <a:gd name="T2" fmla="*/ 431 w 431"/>
                <a:gd name="T3" fmla="*/ 257 h 257"/>
                <a:gd name="T4" fmla="*/ 0 w 431"/>
                <a:gd name="T5" fmla="*/ 7 h 257"/>
                <a:gd name="T6" fmla="*/ 0 w 431"/>
                <a:gd name="T7" fmla="*/ 0 h 257"/>
                <a:gd name="T8" fmla="*/ 431 w 431"/>
                <a:gd name="T9" fmla="*/ 249 h 257"/>
              </a:gdLst>
              <a:ahLst/>
              <a:cxnLst>
                <a:cxn ang="0">
                  <a:pos x="T0" y="T1"/>
                </a:cxn>
                <a:cxn ang="0">
                  <a:pos x="T2" y="T3"/>
                </a:cxn>
                <a:cxn ang="0">
                  <a:pos x="T4" y="T5"/>
                </a:cxn>
                <a:cxn ang="0">
                  <a:pos x="T6" y="T7"/>
                </a:cxn>
                <a:cxn ang="0">
                  <a:pos x="T8" y="T9"/>
                </a:cxn>
              </a:cxnLst>
              <a:rect l="0" t="0" r="r" b="b"/>
              <a:pathLst>
                <a:path w="431" h="257">
                  <a:moveTo>
                    <a:pt x="431" y="249"/>
                  </a:moveTo>
                  <a:lnTo>
                    <a:pt x="431" y="257"/>
                  </a:lnTo>
                  <a:lnTo>
                    <a:pt x="0" y="7"/>
                  </a:lnTo>
                  <a:lnTo>
                    <a:pt x="0" y="0"/>
                  </a:lnTo>
                  <a:lnTo>
                    <a:pt x="431" y="249"/>
                  </a:lnTo>
                  <a:close/>
                </a:path>
              </a:pathLst>
            </a:custGeom>
            <a:solidFill>
              <a:srgbClr val="9CD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4" name="Freeform 1103"/>
            <p:cNvSpPr/>
            <p:nvPr/>
          </p:nvSpPr>
          <p:spPr bwMode="auto">
            <a:xfrm>
              <a:off x="8112125" y="5810250"/>
              <a:ext cx="241300" cy="152400"/>
            </a:xfrm>
            <a:custGeom>
              <a:avLst/>
              <a:gdLst>
                <a:gd name="T0" fmla="*/ 0 w 152"/>
                <a:gd name="T1" fmla="*/ 88 h 96"/>
                <a:gd name="T2" fmla="*/ 152 w 152"/>
                <a:gd name="T3" fmla="*/ 0 h 96"/>
                <a:gd name="T4" fmla="*/ 152 w 152"/>
                <a:gd name="T5" fmla="*/ 8 h 96"/>
                <a:gd name="T6" fmla="*/ 4 w 152"/>
                <a:gd name="T7" fmla="*/ 96 h 96"/>
                <a:gd name="T8" fmla="*/ 0 w 152"/>
                <a:gd name="T9" fmla="*/ 88 h 96"/>
              </a:gdLst>
              <a:ahLst/>
              <a:cxnLst>
                <a:cxn ang="0">
                  <a:pos x="T0" y="T1"/>
                </a:cxn>
                <a:cxn ang="0">
                  <a:pos x="T2" y="T3"/>
                </a:cxn>
                <a:cxn ang="0">
                  <a:pos x="T4" y="T5"/>
                </a:cxn>
                <a:cxn ang="0">
                  <a:pos x="T6" y="T7"/>
                </a:cxn>
                <a:cxn ang="0">
                  <a:pos x="T8" y="T9"/>
                </a:cxn>
              </a:cxnLst>
              <a:rect l="0" t="0" r="r" b="b"/>
              <a:pathLst>
                <a:path w="152" h="96">
                  <a:moveTo>
                    <a:pt x="0" y="88"/>
                  </a:moveTo>
                  <a:lnTo>
                    <a:pt x="152" y="0"/>
                  </a:lnTo>
                  <a:lnTo>
                    <a:pt x="152" y="8"/>
                  </a:lnTo>
                  <a:lnTo>
                    <a:pt x="4" y="96"/>
                  </a:lnTo>
                  <a:lnTo>
                    <a:pt x="0" y="88"/>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5" name="Freeform 1104"/>
            <p:cNvSpPr/>
            <p:nvPr/>
          </p:nvSpPr>
          <p:spPr bwMode="auto">
            <a:xfrm>
              <a:off x="7437438" y="5418138"/>
              <a:ext cx="914400" cy="531813"/>
            </a:xfrm>
            <a:custGeom>
              <a:avLst/>
              <a:gdLst>
                <a:gd name="T0" fmla="*/ 576 w 576"/>
                <a:gd name="T1" fmla="*/ 247 h 335"/>
                <a:gd name="T2" fmla="*/ 149 w 576"/>
                <a:gd name="T3" fmla="*/ 0 h 335"/>
                <a:gd name="T4" fmla="*/ 0 w 576"/>
                <a:gd name="T5" fmla="*/ 87 h 335"/>
                <a:gd name="T6" fmla="*/ 427 w 576"/>
                <a:gd name="T7" fmla="*/ 335 h 335"/>
                <a:gd name="T8" fmla="*/ 576 w 576"/>
                <a:gd name="T9" fmla="*/ 247 h 335"/>
              </a:gdLst>
              <a:ahLst/>
              <a:cxnLst>
                <a:cxn ang="0">
                  <a:pos x="T0" y="T1"/>
                </a:cxn>
                <a:cxn ang="0">
                  <a:pos x="T2" y="T3"/>
                </a:cxn>
                <a:cxn ang="0">
                  <a:pos x="T4" y="T5"/>
                </a:cxn>
                <a:cxn ang="0">
                  <a:pos x="T6" y="T7"/>
                </a:cxn>
                <a:cxn ang="0">
                  <a:pos x="T8" y="T9"/>
                </a:cxn>
              </a:cxnLst>
              <a:rect l="0" t="0" r="r" b="b"/>
              <a:pathLst>
                <a:path w="576" h="335">
                  <a:moveTo>
                    <a:pt x="576" y="247"/>
                  </a:moveTo>
                  <a:lnTo>
                    <a:pt x="149" y="0"/>
                  </a:lnTo>
                  <a:lnTo>
                    <a:pt x="0" y="87"/>
                  </a:lnTo>
                  <a:lnTo>
                    <a:pt x="427" y="335"/>
                  </a:lnTo>
                  <a:lnTo>
                    <a:pt x="576" y="247"/>
                  </a:lnTo>
                  <a:close/>
                </a:path>
              </a:pathLst>
            </a:custGeom>
            <a:solidFill>
              <a:srgbClr val="FFFB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6" name="Freeform 1105"/>
            <p:cNvSpPr/>
            <p:nvPr/>
          </p:nvSpPr>
          <p:spPr bwMode="auto">
            <a:xfrm>
              <a:off x="7639050" y="5461000"/>
              <a:ext cx="493713" cy="296863"/>
            </a:xfrm>
            <a:custGeom>
              <a:avLst/>
              <a:gdLst>
                <a:gd name="T0" fmla="*/ 305 w 311"/>
                <a:gd name="T1" fmla="*/ 171 h 187"/>
                <a:gd name="T2" fmla="*/ 14 w 311"/>
                <a:gd name="T3" fmla="*/ 1 h 187"/>
                <a:gd name="T4" fmla="*/ 5 w 311"/>
                <a:gd name="T5" fmla="*/ 1 h 187"/>
                <a:gd name="T6" fmla="*/ 5 w 311"/>
                <a:gd name="T7" fmla="*/ 16 h 187"/>
                <a:gd name="T8" fmla="*/ 297 w 311"/>
                <a:gd name="T9" fmla="*/ 185 h 187"/>
                <a:gd name="T10" fmla="*/ 306 w 311"/>
                <a:gd name="T11" fmla="*/ 185 h 187"/>
                <a:gd name="T12" fmla="*/ 305 w 311"/>
                <a:gd name="T13" fmla="*/ 171 h 187"/>
              </a:gdLst>
              <a:ahLst/>
              <a:cxnLst>
                <a:cxn ang="0">
                  <a:pos x="T0" y="T1"/>
                </a:cxn>
                <a:cxn ang="0">
                  <a:pos x="T2" y="T3"/>
                </a:cxn>
                <a:cxn ang="0">
                  <a:pos x="T4" y="T5"/>
                </a:cxn>
                <a:cxn ang="0">
                  <a:pos x="T6" y="T7"/>
                </a:cxn>
                <a:cxn ang="0">
                  <a:pos x="T8" y="T9"/>
                </a:cxn>
                <a:cxn ang="0">
                  <a:pos x="T10" y="T11"/>
                </a:cxn>
                <a:cxn ang="0">
                  <a:pos x="T12" y="T13"/>
                </a:cxn>
              </a:cxnLst>
              <a:rect l="0" t="0" r="r" b="b"/>
              <a:pathLst>
                <a:path w="311" h="187">
                  <a:moveTo>
                    <a:pt x="305" y="171"/>
                  </a:moveTo>
                  <a:cubicBezTo>
                    <a:pt x="14" y="1"/>
                    <a:pt x="14" y="1"/>
                    <a:pt x="14" y="1"/>
                  </a:cubicBezTo>
                  <a:cubicBezTo>
                    <a:pt x="11" y="0"/>
                    <a:pt x="8" y="0"/>
                    <a:pt x="5" y="1"/>
                  </a:cubicBezTo>
                  <a:cubicBezTo>
                    <a:pt x="0" y="4"/>
                    <a:pt x="0" y="12"/>
                    <a:pt x="5" y="16"/>
                  </a:cubicBezTo>
                  <a:cubicBezTo>
                    <a:pt x="297" y="185"/>
                    <a:pt x="297" y="185"/>
                    <a:pt x="297" y="185"/>
                  </a:cubicBezTo>
                  <a:cubicBezTo>
                    <a:pt x="300" y="187"/>
                    <a:pt x="303" y="187"/>
                    <a:pt x="306" y="185"/>
                  </a:cubicBezTo>
                  <a:cubicBezTo>
                    <a:pt x="311" y="182"/>
                    <a:pt x="311" y="174"/>
                    <a:pt x="305" y="171"/>
                  </a:cubicBezTo>
                  <a:close/>
                </a:path>
              </a:pathLst>
            </a:custGeom>
            <a:solidFill>
              <a:srgbClr val="FFED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7" name="Freeform 1106"/>
            <p:cNvSpPr/>
            <p:nvPr/>
          </p:nvSpPr>
          <p:spPr bwMode="auto">
            <a:xfrm>
              <a:off x="7580313" y="5494338"/>
              <a:ext cx="266700" cy="163513"/>
            </a:xfrm>
            <a:custGeom>
              <a:avLst/>
              <a:gdLst>
                <a:gd name="T0" fmla="*/ 162 w 168"/>
                <a:gd name="T1" fmla="*/ 87 h 103"/>
                <a:gd name="T2" fmla="*/ 14 w 168"/>
                <a:gd name="T3" fmla="*/ 1 h 103"/>
                <a:gd name="T4" fmla="*/ 6 w 168"/>
                <a:gd name="T5" fmla="*/ 2 h 103"/>
                <a:gd name="T6" fmla="*/ 6 w 168"/>
                <a:gd name="T7" fmla="*/ 16 h 103"/>
                <a:gd name="T8" fmla="*/ 154 w 168"/>
                <a:gd name="T9" fmla="*/ 102 h 103"/>
                <a:gd name="T10" fmla="*/ 162 w 168"/>
                <a:gd name="T11" fmla="*/ 102 h 103"/>
                <a:gd name="T12" fmla="*/ 162 w 168"/>
                <a:gd name="T13" fmla="*/ 87 h 103"/>
              </a:gdLst>
              <a:ahLst/>
              <a:cxnLst>
                <a:cxn ang="0">
                  <a:pos x="T0" y="T1"/>
                </a:cxn>
                <a:cxn ang="0">
                  <a:pos x="T2" y="T3"/>
                </a:cxn>
                <a:cxn ang="0">
                  <a:pos x="T4" y="T5"/>
                </a:cxn>
                <a:cxn ang="0">
                  <a:pos x="T6" y="T7"/>
                </a:cxn>
                <a:cxn ang="0">
                  <a:pos x="T8" y="T9"/>
                </a:cxn>
                <a:cxn ang="0">
                  <a:pos x="T10" y="T11"/>
                </a:cxn>
                <a:cxn ang="0">
                  <a:pos x="T12" y="T13"/>
                </a:cxn>
              </a:cxnLst>
              <a:rect l="0" t="0" r="r" b="b"/>
              <a:pathLst>
                <a:path w="168" h="103">
                  <a:moveTo>
                    <a:pt x="162" y="87"/>
                  </a:moveTo>
                  <a:cubicBezTo>
                    <a:pt x="14" y="1"/>
                    <a:pt x="14" y="1"/>
                    <a:pt x="14" y="1"/>
                  </a:cubicBezTo>
                  <a:cubicBezTo>
                    <a:pt x="12" y="0"/>
                    <a:pt x="9" y="0"/>
                    <a:pt x="6" y="2"/>
                  </a:cubicBezTo>
                  <a:cubicBezTo>
                    <a:pt x="0" y="5"/>
                    <a:pt x="1" y="13"/>
                    <a:pt x="6" y="16"/>
                  </a:cubicBezTo>
                  <a:cubicBezTo>
                    <a:pt x="154" y="102"/>
                    <a:pt x="154" y="102"/>
                    <a:pt x="154" y="102"/>
                  </a:cubicBezTo>
                  <a:cubicBezTo>
                    <a:pt x="157" y="103"/>
                    <a:pt x="160" y="103"/>
                    <a:pt x="162" y="102"/>
                  </a:cubicBezTo>
                  <a:cubicBezTo>
                    <a:pt x="168" y="98"/>
                    <a:pt x="168" y="90"/>
                    <a:pt x="162" y="87"/>
                  </a:cubicBezTo>
                  <a:close/>
                </a:path>
              </a:pathLst>
            </a:custGeom>
            <a:solidFill>
              <a:srgbClr val="FFED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8" name="Freeform 1107"/>
            <p:cNvSpPr/>
            <p:nvPr/>
          </p:nvSpPr>
          <p:spPr bwMode="auto">
            <a:xfrm>
              <a:off x="7516813" y="5530850"/>
              <a:ext cx="419100" cy="252413"/>
            </a:xfrm>
            <a:custGeom>
              <a:avLst/>
              <a:gdLst>
                <a:gd name="T0" fmla="*/ 258 w 264"/>
                <a:gd name="T1" fmla="*/ 143 h 159"/>
                <a:gd name="T2" fmla="*/ 14 w 264"/>
                <a:gd name="T3" fmla="*/ 1 h 159"/>
                <a:gd name="T4" fmla="*/ 6 w 264"/>
                <a:gd name="T5" fmla="*/ 2 h 159"/>
                <a:gd name="T6" fmla="*/ 6 w 264"/>
                <a:gd name="T7" fmla="*/ 16 h 159"/>
                <a:gd name="T8" fmla="*/ 250 w 264"/>
                <a:gd name="T9" fmla="*/ 158 h 159"/>
                <a:gd name="T10" fmla="*/ 258 w 264"/>
                <a:gd name="T11" fmla="*/ 158 h 159"/>
                <a:gd name="T12" fmla="*/ 258 w 264"/>
                <a:gd name="T13" fmla="*/ 143 h 159"/>
              </a:gdLst>
              <a:ahLst/>
              <a:cxnLst>
                <a:cxn ang="0">
                  <a:pos x="T0" y="T1"/>
                </a:cxn>
                <a:cxn ang="0">
                  <a:pos x="T2" y="T3"/>
                </a:cxn>
                <a:cxn ang="0">
                  <a:pos x="T4" y="T5"/>
                </a:cxn>
                <a:cxn ang="0">
                  <a:pos x="T6" y="T7"/>
                </a:cxn>
                <a:cxn ang="0">
                  <a:pos x="T8" y="T9"/>
                </a:cxn>
                <a:cxn ang="0">
                  <a:pos x="T10" y="T11"/>
                </a:cxn>
                <a:cxn ang="0">
                  <a:pos x="T12" y="T13"/>
                </a:cxn>
              </a:cxnLst>
              <a:rect l="0" t="0" r="r" b="b"/>
              <a:pathLst>
                <a:path w="264" h="159">
                  <a:moveTo>
                    <a:pt x="258" y="143"/>
                  </a:moveTo>
                  <a:cubicBezTo>
                    <a:pt x="14" y="1"/>
                    <a:pt x="14" y="1"/>
                    <a:pt x="14" y="1"/>
                  </a:cubicBezTo>
                  <a:cubicBezTo>
                    <a:pt x="12" y="0"/>
                    <a:pt x="8" y="0"/>
                    <a:pt x="6" y="2"/>
                  </a:cubicBezTo>
                  <a:cubicBezTo>
                    <a:pt x="0" y="5"/>
                    <a:pt x="0" y="13"/>
                    <a:pt x="6" y="16"/>
                  </a:cubicBezTo>
                  <a:cubicBezTo>
                    <a:pt x="250" y="158"/>
                    <a:pt x="250" y="158"/>
                    <a:pt x="250" y="158"/>
                  </a:cubicBezTo>
                  <a:cubicBezTo>
                    <a:pt x="252" y="159"/>
                    <a:pt x="256" y="159"/>
                    <a:pt x="258" y="158"/>
                  </a:cubicBezTo>
                  <a:cubicBezTo>
                    <a:pt x="264" y="154"/>
                    <a:pt x="264" y="146"/>
                    <a:pt x="258" y="143"/>
                  </a:cubicBezTo>
                  <a:close/>
                </a:path>
              </a:pathLst>
            </a:custGeom>
            <a:solidFill>
              <a:srgbClr val="FFED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1_节标题">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r>
              <a:rPr lang="en-US" altLang="zh-CN" dirty="0"/>
              <a:t>【</a:t>
            </a:r>
            <a:r>
              <a:rPr lang="en-US" altLang="zh-CN" dirty="0" err="1"/>
              <a:t>i</a:t>
            </a:r>
            <a:r>
              <a:rPr lang="en-US" altLang="zh-CN" dirty="0"/>
              <a:t>-Trainer】</a:t>
            </a:r>
            <a:r>
              <a:rPr lang="zh-CN" altLang="en-US" dirty="0"/>
              <a:t>荣誉出品，版权归属工作室所有，不得翻录，违者必究</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矩形 1"/>
          <p:cNvSpPr/>
          <p:nvPr userDrawn="1"/>
        </p:nvSpPr>
        <p:spPr>
          <a:xfrm>
            <a:off x="0" y="6724651"/>
            <a:ext cx="12192000" cy="13335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800"/>
          </a:p>
        </p:txBody>
      </p:sp>
      <p:sp>
        <p:nvSpPr>
          <p:cNvPr id="3" name="矩形 2"/>
          <p:cNvSpPr/>
          <p:nvPr userDrawn="1"/>
        </p:nvSpPr>
        <p:spPr>
          <a:xfrm>
            <a:off x="11520488" y="6724651"/>
            <a:ext cx="671512" cy="13334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 name="矩形 3"/>
          <p:cNvSpPr/>
          <p:nvPr userDrawn="1"/>
        </p:nvSpPr>
        <p:spPr>
          <a:xfrm>
            <a:off x="0" y="0"/>
            <a:ext cx="12192000" cy="6477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800"/>
          </a:p>
        </p:txBody>
      </p:sp>
      <p:sp>
        <p:nvSpPr>
          <p:cNvPr id="5" name="矩形 4"/>
          <p:cNvSpPr/>
          <p:nvPr userDrawn="1"/>
        </p:nvSpPr>
        <p:spPr>
          <a:xfrm>
            <a:off x="11520488" y="0"/>
            <a:ext cx="671512" cy="6477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CE2F8FF1-FDFD-484C-9D17-37B5FD99B90B}" type="slidenum">
              <a:rPr lang="zh-CN" altLang="en-US" sz="2000" b="1" smtClean="0"/>
            </a:fld>
            <a:endParaRPr lang="zh-CN" altLang="en-US" sz="1800" b="1" dirty="0"/>
          </a:p>
        </p:txBody>
      </p:sp>
      <p:sp>
        <p:nvSpPr>
          <p:cNvPr id="7" name="python-language-logotype_2181"/>
          <p:cNvSpPr>
            <a:spLocks noChangeAspect="1"/>
          </p:cNvSpPr>
          <p:nvPr userDrawn="1"/>
        </p:nvSpPr>
        <p:spPr bwMode="auto">
          <a:xfrm>
            <a:off x="120537" y="85695"/>
            <a:ext cx="484301" cy="45723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bg1"/>
          </a:solidFill>
          <a:ln>
            <a:noFill/>
          </a:ln>
        </p:spPr>
        <p:txBody>
          <a:bodyPr/>
          <a:lstStyle/>
          <a:p>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en-US" altLang="zh-CN"/>
              <a:t>【i-Trainer】</a:t>
            </a:r>
            <a:r>
              <a:rPr lang="zh-CN" altLang="en-US"/>
              <a:t>荣誉出品，版权归属工作室所有，不得翻录，违者必究</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7" name="任意多边形: 形状 6"/>
          <p:cNvSpPr/>
          <p:nvPr userDrawn="1"/>
        </p:nvSpPr>
        <p:spPr>
          <a:xfrm>
            <a:off x="-9525" y="-9525"/>
            <a:ext cx="12220575" cy="942975"/>
          </a:xfrm>
          <a:custGeom>
            <a:avLst/>
            <a:gdLst>
              <a:gd name="connsiteX0" fmla="*/ 0 w 12220575"/>
              <a:gd name="connsiteY0" fmla="*/ 0 h 942975"/>
              <a:gd name="connsiteX1" fmla="*/ 9525 w 12220575"/>
              <a:gd name="connsiteY1" fmla="*/ 647700 h 942975"/>
              <a:gd name="connsiteX2" fmla="*/ 2686050 w 12220575"/>
              <a:gd name="connsiteY2" fmla="*/ 942975 h 942975"/>
              <a:gd name="connsiteX3" fmla="*/ 5124450 w 12220575"/>
              <a:gd name="connsiteY3" fmla="*/ 923925 h 942975"/>
              <a:gd name="connsiteX4" fmla="*/ 7277100 w 12220575"/>
              <a:gd name="connsiteY4" fmla="*/ 809625 h 942975"/>
              <a:gd name="connsiteX5" fmla="*/ 9296400 w 12220575"/>
              <a:gd name="connsiteY5" fmla="*/ 466725 h 942975"/>
              <a:gd name="connsiteX6" fmla="*/ 11325225 w 12220575"/>
              <a:gd name="connsiteY6" fmla="*/ 314325 h 942975"/>
              <a:gd name="connsiteX7" fmla="*/ 12220575 w 12220575"/>
              <a:gd name="connsiteY7" fmla="*/ 352425 h 942975"/>
              <a:gd name="connsiteX8" fmla="*/ 12182475 w 12220575"/>
              <a:gd name="connsiteY8" fmla="*/ 9525 h 942975"/>
              <a:gd name="connsiteX9" fmla="*/ 0 w 12220575"/>
              <a:gd name="connsiteY9" fmla="*/ 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20575" h="942975">
                <a:moveTo>
                  <a:pt x="0" y="0"/>
                </a:moveTo>
                <a:lnTo>
                  <a:pt x="9525" y="647700"/>
                </a:lnTo>
                <a:lnTo>
                  <a:pt x="2686050" y="942975"/>
                </a:lnTo>
                <a:lnTo>
                  <a:pt x="5124450" y="923925"/>
                </a:lnTo>
                <a:lnTo>
                  <a:pt x="7277100" y="809625"/>
                </a:lnTo>
                <a:lnTo>
                  <a:pt x="9296400" y="466725"/>
                </a:lnTo>
                <a:lnTo>
                  <a:pt x="11325225" y="314325"/>
                </a:lnTo>
                <a:lnTo>
                  <a:pt x="12220575" y="352425"/>
                </a:lnTo>
                <a:lnTo>
                  <a:pt x="12182475" y="9525"/>
                </a:lnTo>
                <a:lnTo>
                  <a:pt x="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42875" y="74838"/>
            <a:ext cx="527050" cy="527050"/>
          </a:xfrm>
          <a:prstGeom prst="rect">
            <a:avLst/>
          </a:prstGeom>
        </p:spPr>
      </p:pic>
      <p:sp>
        <p:nvSpPr>
          <p:cNvPr id="10" name="任意多边形: 形状 9"/>
          <p:cNvSpPr/>
          <p:nvPr userDrawn="1"/>
        </p:nvSpPr>
        <p:spPr bwMode="auto">
          <a:xfrm flipH="1" flipV="1">
            <a:off x="-1219199" y="239311"/>
            <a:ext cx="13411199" cy="801180"/>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07DB4E"/>
              </a:gs>
              <a:gs pos="11000">
                <a:schemeClr val="accent1"/>
              </a:gs>
            </a:gsLst>
            <a:lin ang="4800000" scaled="0"/>
            <a:tileRect/>
          </a:gradFill>
          <a:ln>
            <a:noFill/>
          </a:ln>
        </p:spPr>
        <p:txBody>
          <a:bodyPr vert="horz" wrap="square" lIns="91440" tIns="45720" rIns="91440" bIns="45720" numCol="1" anchor="t" anchorCtr="0" compatLnSpc="1">
            <a:noAutofit/>
          </a:bodyPr>
          <a:lstStyle/>
          <a:p>
            <a:endParaRPr lang="zh-CN" altLang="en-US" dirty="0">
              <a:gradFill>
                <a:gsLst>
                  <a:gs pos="100000">
                    <a:schemeClr val="accent3"/>
                  </a:gs>
                  <a:gs pos="0">
                    <a:schemeClr val="accent4"/>
                  </a:gs>
                </a:gsLst>
                <a:lin ang="13500000" scaled="1"/>
              </a:gradFill>
            </a:endParaRPr>
          </a:p>
        </p:txBody>
      </p:sp>
      <p:sp>
        <p:nvSpPr>
          <p:cNvPr id="11" name="任意多边形: 形状 10"/>
          <p:cNvSpPr/>
          <p:nvPr userDrawn="1"/>
        </p:nvSpPr>
        <p:spPr>
          <a:xfrm rot="10800000">
            <a:off x="-28575" y="6311674"/>
            <a:ext cx="12220575" cy="942975"/>
          </a:xfrm>
          <a:custGeom>
            <a:avLst/>
            <a:gdLst>
              <a:gd name="connsiteX0" fmla="*/ 0 w 12220575"/>
              <a:gd name="connsiteY0" fmla="*/ 0 h 942975"/>
              <a:gd name="connsiteX1" fmla="*/ 9525 w 12220575"/>
              <a:gd name="connsiteY1" fmla="*/ 647700 h 942975"/>
              <a:gd name="connsiteX2" fmla="*/ 2686050 w 12220575"/>
              <a:gd name="connsiteY2" fmla="*/ 942975 h 942975"/>
              <a:gd name="connsiteX3" fmla="*/ 5124450 w 12220575"/>
              <a:gd name="connsiteY3" fmla="*/ 923925 h 942975"/>
              <a:gd name="connsiteX4" fmla="*/ 7277100 w 12220575"/>
              <a:gd name="connsiteY4" fmla="*/ 809625 h 942975"/>
              <a:gd name="connsiteX5" fmla="*/ 9296400 w 12220575"/>
              <a:gd name="connsiteY5" fmla="*/ 466725 h 942975"/>
              <a:gd name="connsiteX6" fmla="*/ 11325225 w 12220575"/>
              <a:gd name="connsiteY6" fmla="*/ 314325 h 942975"/>
              <a:gd name="connsiteX7" fmla="*/ 12220575 w 12220575"/>
              <a:gd name="connsiteY7" fmla="*/ 352425 h 942975"/>
              <a:gd name="connsiteX8" fmla="*/ 12182475 w 12220575"/>
              <a:gd name="connsiteY8" fmla="*/ 9525 h 942975"/>
              <a:gd name="connsiteX9" fmla="*/ 0 w 12220575"/>
              <a:gd name="connsiteY9" fmla="*/ 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20575" h="942975">
                <a:moveTo>
                  <a:pt x="0" y="0"/>
                </a:moveTo>
                <a:lnTo>
                  <a:pt x="9525" y="647700"/>
                </a:lnTo>
                <a:lnTo>
                  <a:pt x="2686050" y="942975"/>
                </a:lnTo>
                <a:lnTo>
                  <a:pt x="5124450" y="923925"/>
                </a:lnTo>
                <a:lnTo>
                  <a:pt x="7277100" y="809625"/>
                </a:lnTo>
                <a:lnTo>
                  <a:pt x="9296400" y="466725"/>
                </a:lnTo>
                <a:lnTo>
                  <a:pt x="11325225" y="314325"/>
                </a:lnTo>
                <a:lnTo>
                  <a:pt x="12220575" y="352425"/>
                </a:lnTo>
                <a:lnTo>
                  <a:pt x="12182475" y="9525"/>
                </a:lnTo>
                <a:lnTo>
                  <a:pt x="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任意多边形: 形状 11"/>
          <p:cNvSpPr/>
          <p:nvPr userDrawn="1"/>
        </p:nvSpPr>
        <p:spPr bwMode="auto">
          <a:xfrm>
            <a:off x="-9525" y="6240463"/>
            <a:ext cx="12201525" cy="801179"/>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07DB4E"/>
              </a:gs>
              <a:gs pos="11000">
                <a:schemeClr val="accent1"/>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sp>
        <p:nvSpPr>
          <p:cNvPr id="2" name="文本框 1"/>
          <p:cNvSpPr txBox="1"/>
          <p:nvPr userDrawn="1"/>
        </p:nvSpPr>
        <p:spPr>
          <a:xfrm>
            <a:off x="11520488" y="6486465"/>
            <a:ext cx="671512" cy="400110"/>
          </a:xfrm>
          <a:prstGeom prst="rect">
            <a:avLst/>
          </a:prstGeom>
          <a:noFill/>
        </p:spPr>
        <p:txBody>
          <a:bodyPr wrap="square" rtlCol="0">
            <a:spAutoFit/>
          </a:bodyPr>
          <a:lstStyle/>
          <a:p>
            <a:pPr algn="ctr"/>
            <a:fld id="{379552D3-A968-4710-B841-1063F5B640DF}" type="slidenum">
              <a:rPr lang="zh-CN" altLang="en-US" sz="2000" b="1" smtClean="0">
                <a:solidFill>
                  <a:schemeClr val="bg1"/>
                </a:solidFill>
              </a:rPr>
            </a:fld>
            <a:endParaRPr lang="zh-CN" altLang="en-US" b="1" dirty="0">
              <a:solidFill>
                <a:schemeClr val="bg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30" y="2"/>
            <a:ext cx="8728076" cy="931860"/>
          </a:xfrm>
          <a:prstGeom prst="rect">
            <a:avLst/>
          </a:prstGeom>
        </p:spPr>
        <p:txBody>
          <a:bodyPr vert="horz" lIns="91440" tIns="45720" rIns="91440" bIns="4572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69927" y="1123953"/>
            <a:ext cx="10850564" cy="501967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5401737" y="6240469"/>
            <a:ext cx="1388535"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669929" y="6240469"/>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a:t>
            </a:r>
            <a:r>
              <a:rPr lang="en-US" altLang="zh-CN" dirty="0" err="1"/>
              <a:t>i</a:t>
            </a:r>
            <a:r>
              <a:rPr lang="en-US" altLang="zh-CN" dirty="0"/>
              <a:t>-Trainer】</a:t>
            </a:r>
            <a:r>
              <a:rPr lang="zh-CN" altLang="en-US" dirty="0"/>
              <a:t>荣誉出品，版权归属工作室所有，不得翻录，违者必究</a:t>
            </a:r>
            <a:endParaRPr lang="zh-CN" altLang="en-US" dirty="0"/>
          </a:p>
        </p:txBody>
      </p:sp>
      <p:sp>
        <p:nvSpPr>
          <p:cNvPr id="6" name="灯片编号占位符 5"/>
          <p:cNvSpPr>
            <a:spLocks noGrp="1"/>
          </p:cNvSpPr>
          <p:nvPr>
            <p:ph type="sldNum" sz="quarter" idx="4"/>
          </p:nvPr>
        </p:nvSpPr>
        <p:spPr>
          <a:xfrm>
            <a:off x="8610601" y="6240469"/>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673106" y="3291068"/>
            <a:ext cx="6203944" cy="698591"/>
          </a:xfrm>
        </p:spPr>
        <p:txBody>
          <a:bodyPr>
            <a:normAutofit/>
          </a:bodyPr>
          <a:lstStyle/>
          <a:p>
            <a:r>
              <a:rPr lang="en-US" altLang="zh-CN" sz="3600" dirty="0" err="1">
                <a:latin typeface="+mn-lt"/>
                <a:ea typeface="+mn-ea"/>
                <a:cs typeface="+mn-ea"/>
                <a:sym typeface="+mn-lt"/>
              </a:rPr>
              <a:t>matplotlib</a:t>
            </a:r>
            <a:r>
              <a:rPr lang="zh-CN" altLang="en-US" sz="3600" dirty="0">
                <a:latin typeface="+mn-lt"/>
                <a:ea typeface="+mn-ea"/>
                <a:cs typeface="+mn-ea"/>
                <a:sym typeface="+mn-lt"/>
              </a:rPr>
              <a:t>数据可视化实战</a:t>
            </a:r>
            <a:endParaRPr lang="zh-CN" altLang="en-US" dirty="0">
              <a:latin typeface="+mn-lt"/>
              <a:ea typeface="+mn-ea"/>
              <a:cs typeface="+mn-ea"/>
              <a:sym typeface="+mn-lt"/>
            </a:endParaRPr>
          </a:p>
        </p:txBody>
      </p:sp>
      <p:sp>
        <p:nvSpPr>
          <p:cNvPr id="4" name="文本占位符 3"/>
          <p:cNvSpPr>
            <a:spLocks noGrp="1"/>
          </p:cNvSpPr>
          <p:nvPr>
            <p:ph type="body" sz="quarter" idx="10"/>
          </p:nvPr>
        </p:nvSpPr>
        <p:spPr>
          <a:xfrm>
            <a:off x="673106" y="5438684"/>
            <a:ext cx="5946775" cy="698591"/>
          </a:xfrm>
        </p:spPr>
        <p:txBody>
          <a:bodyPr/>
          <a:lstStyle/>
          <a:p>
            <a:r>
              <a:rPr lang="zh-CN" altLang="en-US" sz="1400" dirty="0"/>
              <a:t>     董付国</a:t>
            </a:r>
            <a:r>
              <a:rPr lang="en-US" altLang="zh-CN" sz="1400" dirty="0"/>
              <a:t>	</a:t>
            </a:r>
            <a:r>
              <a:rPr lang="zh-CN" altLang="en-US" sz="1400" dirty="0"/>
              <a:t>微信公众号：</a:t>
            </a:r>
            <a:r>
              <a:rPr lang="en-US" altLang="zh-CN" sz="1400" dirty="0"/>
              <a:t>Python</a:t>
            </a:r>
            <a:r>
              <a:rPr lang="zh-CN" altLang="en-US" sz="1400" dirty="0"/>
              <a:t>小屋</a:t>
            </a:r>
            <a:endParaRPr lang="zh-CN" altLang="en-US" sz="1400" dirty="0"/>
          </a:p>
        </p:txBody>
      </p:sp>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10055" t="26506" r="10945" b="24807"/>
          <a:stretch>
            <a:fillRect/>
          </a:stretch>
        </p:blipFill>
        <p:spPr>
          <a:xfrm>
            <a:off x="671513" y="529689"/>
            <a:ext cx="2322521" cy="792007"/>
          </a:xfrm>
          <a:prstGeom prst="rect">
            <a:avLst/>
          </a:prstGeom>
        </p:spPr>
      </p:pic>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2881" y="203680"/>
            <a:ext cx="1638608" cy="341072"/>
          </a:xfrm>
          <a:prstGeom prst="rect">
            <a:avLst/>
          </a:prstGeom>
        </p:spPr>
      </p:pic>
      <p:sp>
        <p:nvSpPr>
          <p:cNvPr id="14" name="矩形: 圆角 13"/>
          <p:cNvSpPr/>
          <p:nvPr/>
        </p:nvSpPr>
        <p:spPr>
          <a:xfrm>
            <a:off x="673106" y="4114973"/>
            <a:ext cx="3895725" cy="459272"/>
          </a:xfrm>
          <a:prstGeom prst="roundRect">
            <a:avLst>
              <a:gd name="adj"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《Python</a:t>
            </a:r>
            <a:r>
              <a:rPr lang="zh-CN" altLang="en-US" b="1" dirty="0">
                <a:solidFill>
                  <a:schemeClr val="bg1"/>
                </a:solidFill>
              </a:rPr>
              <a:t>数据分析、挖掘与可视化</a:t>
            </a:r>
            <a:r>
              <a:rPr lang="en-US" altLang="zh-CN" b="1" dirty="0">
                <a:solidFill>
                  <a:schemeClr val="bg1"/>
                </a:solidFill>
              </a:rPr>
              <a:t>》</a:t>
            </a:r>
            <a:endParaRPr lang="zh-CN" altLang="en-US" dirty="0">
              <a:solidFill>
                <a:schemeClr val="bg1"/>
              </a:solidFill>
            </a:endParaRPr>
          </a:p>
        </p:txBody>
      </p:sp>
      <p:sp>
        <p:nvSpPr>
          <p:cNvPr id="15" name="矩形: 圆角 14"/>
          <p:cNvSpPr/>
          <p:nvPr/>
        </p:nvSpPr>
        <p:spPr>
          <a:xfrm>
            <a:off x="671513" y="1998942"/>
            <a:ext cx="1166812" cy="1166812"/>
          </a:xfrm>
          <a:prstGeom prst="roundRect">
            <a:avLst/>
          </a:prstGeom>
          <a:solidFill>
            <a:srgbClr val="00AE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t>09</a:t>
            </a:r>
            <a:endParaRPr lang="zh-CN" alt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9.4  </a:t>
            </a:r>
            <a:r>
              <a:rPr lang="zh-CN" altLang="en-US" sz="2800" b="1" dirty="0">
                <a:solidFill>
                  <a:schemeClr val="bg1"/>
                </a:solidFill>
              </a:rPr>
              <a:t>绘制柱状图实战</a:t>
            </a:r>
            <a:endParaRPr lang="zh-CN" altLang="en-US" sz="2800" b="1" dirty="0">
              <a:solidFill>
                <a:schemeClr val="bg1"/>
              </a:solidFill>
            </a:endParaRPr>
          </a:p>
        </p:txBody>
      </p:sp>
      <p:sp>
        <p:nvSpPr>
          <p:cNvPr id="10" name="矩形: 圆角 4"/>
          <p:cNvSpPr/>
          <p:nvPr/>
        </p:nvSpPr>
        <p:spPr>
          <a:xfrm>
            <a:off x="900585" y="2357861"/>
            <a:ext cx="903501"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smtClean="0">
                <a:solidFill>
                  <a:schemeClr val="tx1"/>
                </a:solidFill>
              </a:rPr>
              <a:t>例</a:t>
            </a:r>
            <a:r>
              <a:rPr lang="en-US" altLang="zh-CN" dirty="0" smtClean="0">
                <a:solidFill>
                  <a:schemeClr val="tx1"/>
                </a:solidFill>
              </a:rPr>
              <a:t>9.6</a:t>
            </a:r>
            <a:endParaRPr lang="zh-CN" altLang="en-US" dirty="0">
              <a:solidFill>
                <a:schemeClr val="tx1"/>
              </a:solidFill>
            </a:endParaRPr>
          </a:p>
        </p:txBody>
      </p:sp>
      <p:sp>
        <p:nvSpPr>
          <p:cNvPr id="11" name="矩形 10"/>
          <p:cNvSpPr/>
          <p:nvPr/>
        </p:nvSpPr>
        <p:spPr>
          <a:xfrm>
            <a:off x="842921" y="2926659"/>
            <a:ext cx="6373426" cy="892552"/>
          </a:xfrm>
          <a:prstGeom prst="rect">
            <a:avLst/>
          </a:prstGeom>
        </p:spPr>
        <p:txBody>
          <a:bodyPr wrap="square">
            <a:spAutoFit/>
          </a:bodyPr>
          <a:lstStyle/>
          <a:p>
            <a:pPr indent="457200">
              <a:lnSpc>
                <a:spcPct val="130000"/>
              </a:lnSpc>
            </a:pPr>
            <a:r>
              <a:rPr lang="zh-CN" altLang="en-US" sz="2000" dirty="0"/>
              <a:t>根据例</a:t>
            </a:r>
            <a:r>
              <a:rPr lang="en-US" altLang="zh-CN" sz="2000" dirty="0"/>
              <a:t>9-2</a:t>
            </a:r>
            <a:r>
              <a:rPr lang="zh-CN" altLang="en-US" sz="2000" dirty="0"/>
              <a:t>中烧烤店的数据绘制柱状图，要求可以设置每个柱的颜色、内部填充符号、描边效果和标注文本。</a:t>
            </a:r>
            <a:endParaRPr lang="zh-CN" altLang="en-US" sz="2000" dirty="0"/>
          </a:p>
        </p:txBody>
      </p:sp>
      <p:sp>
        <p:nvSpPr>
          <p:cNvPr id="12" name="文本框 11"/>
          <p:cNvSpPr txBox="1"/>
          <p:nvPr/>
        </p:nvSpPr>
        <p:spPr>
          <a:xfrm>
            <a:off x="1495973" y="4195304"/>
            <a:ext cx="3768006" cy="553998"/>
          </a:xfrm>
          <a:prstGeom prst="rect">
            <a:avLst/>
          </a:prstGeom>
          <a:noFill/>
        </p:spPr>
        <p:txBody>
          <a:bodyPr wrap="square" rtlCol="0">
            <a:spAutoFit/>
          </a:bodyPr>
          <a:lstStyle/>
          <a:p>
            <a:pPr algn="just">
              <a:lnSpc>
                <a:spcPct val="150000"/>
              </a:lnSpc>
              <a:spcAft>
                <a:spcPts val="600"/>
              </a:spcAft>
            </a:pPr>
            <a:r>
              <a:rPr lang="zh-CN" altLang="en-US" sz="2000" dirty="0">
                <a:latin typeface="+mn-ea"/>
              </a:rPr>
              <a:t>源码见配套资源。</a:t>
            </a:r>
            <a:endParaRPr lang="zh-CN" altLang="en-US" sz="2000" dirty="0">
              <a:latin typeface="+mn-ea"/>
            </a:endParaRPr>
          </a:p>
        </p:txBody>
      </p:sp>
      <p:sp>
        <p:nvSpPr>
          <p:cNvPr id="13" name="python-language-logotype_2181"/>
          <p:cNvSpPr>
            <a:spLocks noChangeAspect="1"/>
          </p:cNvSpPr>
          <p:nvPr/>
        </p:nvSpPr>
        <p:spPr bwMode="auto">
          <a:xfrm>
            <a:off x="900585" y="4195304"/>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grpSp>
        <p:nvGrpSpPr>
          <p:cNvPr id="8" name="组合 7"/>
          <p:cNvGrpSpPr/>
          <p:nvPr/>
        </p:nvGrpSpPr>
        <p:grpSpPr>
          <a:xfrm>
            <a:off x="7854400" y="1980843"/>
            <a:ext cx="3119443" cy="3497030"/>
            <a:chOff x="7553325" y="1555750"/>
            <a:chExt cx="4564063" cy="5116513"/>
          </a:xfrm>
        </p:grpSpPr>
        <p:grpSp>
          <p:nvGrpSpPr>
            <p:cNvPr id="9" name="Group 205"/>
            <p:cNvGrpSpPr/>
            <p:nvPr/>
          </p:nvGrpSpPr>
          <p:grpSpPr bwMode="auto">
            <a:xfrm>
              <a:off x="8518525" y="2327276"/>
              <a:ext cx="3598863" cy="3641725"/>
              <a:chOff x="4862" y="1466"/>
              <a:chExt cx="2267" cy="2294"/>
            </a:xfrm>
          </p:grpSpPr>
          <p:sp>
            <p:nvSpPr>
              <p:cNvPr id="917" name="Freeform 8"/>
              <p:cNvSpPr/>
              <p:nvPr/>
            </p:nvSpPr>
            <p:spPr bwMode="auto">
              <a:xfrm>
                <a:off x="4862" y="2381"/>
                <a:ext cx="2267" cy="1379"/>
              </a:xfrm>
              <a:custGeom>
                <a:avLst/>
                <a:gdLst>
                  <a:gd name="T0" fmla="*/ 66 w 2266"/>
                  <a:gd name="T1" fmla="*/ 723 h 1381"/>
                  <a:gd name="T2" fmla="*/ 1171 w 2266"/>
                  <a:gd name="T3" fmla="*/ 1364 h 1381"/>
                  <a:gd name="T4" fmla="*/ 1268 w 2266"/>
                  <a:gd name="T5" fmla="*/ 1364 h 1381"/>
                  <a:gd name="T6" fmla="*/ 2200 w 2266"/>
                  <a:gd name="T7" fmla="*/ 828 h 1381"/>
                  <a:gd name="T8" fmla="*/ 2200 w 2266"/>
                  <a:gd name="T9" fmla="*/ 658 h 1381"/>
                  <a:gd name="T10" fmla="*/ 1095 w 2266"/>
                  <a:gd name="T11" fmla="*/ 18 h 1381"/>
                  <a:gd name="T12" fmla="*/ 998 w 2266"/>
                  <a:gd name="T13" fmla="*/ 17 h 1381"/>
                  <a:gd name="T14" fmla="*/ 66 w 2266"/>
                  <a:gd name="T15" fmla="*/ 554 h 1381"/>
                  <a:gd name="T16" fmla="*/ 66 w 2266"/>
                  <a:gd name="T17" fmla="*/ 723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6" h="1381">
                    <a:moveTo>
                      <a:pt x="66" y="723"/>
                    </a:moveTo>
                    <a:cubicBezTo>
                      <a:pt x="1171" y="1364"/>
                      <a:pt x="1171" y="1364"/>
                      <a:pt x="1171" y="1364"/>
                    </a:cubicBezTo>
                    <a:cubicBezTo>
                      <a:pt x="1201" y="1381"/>
                      <a:pt x="1238" y="1381"/>
                      <a:pt x="1268" y="1364"/>
                    </a:cubicBezTo>
                    <a:cubicBezTo>
                      <a:pt x="2200" y="828"/>
                      <a:pt x="2200" y="828"/>
                      <a:pt x="2200" y="828"/>
                    </a:cubicBezTo>
                    <a:cubicBezTo>
                      <a:pt x="2265" y="790"/>
                      <a:pt x="2266" y="696"/>
                      <a:pt x="2200" y="658"/>
                    </a:cubicBezTo>
                    <a:cubicBezTo>
                      <a:pt x="1095" y="18"/>
                      <a:pt x="1095" y="18"/>
                      <a:pt x="1095" y="18"/>
                    </a:cubicBezTo>
                    <a:cubicBezTo>
                      <a:pt x="1065" y="0"/>
                      <a:pt x="1028" y="0"/>
                      <a:pt x="998" y="17"/>
                    </a:cubicBezTo>
                    <a:cubicBezTo>
                      <a:pt x="66" y="554"/>
                      <a:pt x="66" y="554"/>
                      <a:pt x="66" y="554"/>
                    </a:cubicBezTo>
                    <a:cubicBezTo>
                      <a:pt x="1" y="591"/>
                      <a:pt x="0" y="685"/>
                      <a:pt x="66" y="723"/>
                    </a:cubicBezTo>
                  </a:path>
                </a:pathLst>
              </a:custGeom>
              <a:solidFill>
                <a:srgbClr val="21C1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8" name="Freeform 9"/>
              <p:cNvSpPr/>
              <p:nvPr/>
            </p:nvSpPr>
            <p:spPr bwMode="auto">
              <a:xfrm>
                <a:off x="5844" y="1489"/>
                <a:ext cx="1153" cy="1675"/>
              </a:xfrm>
              <a:custGeom>
                <a:avLst/>
                <a:gdLst>
                  <a:gd name="T0" fmla="*/ 4 w 1153"/>
                  <a:gd name="T1" fmla="*/ 0 h 1675"/>
                  <a:gd name="T2" fmla="*/ 0 w 1153"/>
                  <a:gd name="T3" fmla="*/ 1011 h 1675"/>
                  <a:gd name="T4" fmla="*/ 1149 w 1153"/>
                  <a:gd name="T5" fmla="*/ 1675 h 1675"/>
                  <a:gd name="T6" fmla="*/ 1153 w 1153"/>
                  <a:gd name="T7" fmla="*/ 663 h 1675"/>
                  <a:gd name="T8" fmla="*/ 4 w 1153"/>
                  <a:gd name="T9" fmla="*/ 0 h 1675"/>
                </a:gdLst>
                <a:ahLst/>
                <a:cxnLst>
                  <a:cxn ang="0">
                    <a:pos x="T0" y="T1"/>
                  </a:cxn>
                  <a:cxn ang="0">
                    <a:pos x="T2" y="T3"/>
                  </a:cxn>
                  <a:cxn ang="0">
                    <a:pos x="T4" y="T5"/>
                  </a:cxn>
                  <a:cxn ang="0">
                    <a:pos x="T6" y="T7"/>
                  </a:cxn>
                  <a:cxn ang="0">
                    <a:pos x="T8" y="T9"/>
                  </a:cxn>
                </a:cxnLst>
                <a:rect l="0" t="0" r="r" b="b"/>
                <a:pathLst>
                  <a:path w="1153" h="1675">
                    <a:moveTo>
                      <a:pt x="4" y="0"/>
                    </a:moveTo>
                    <a:lnTo>
                      <a:pt x="0" y="1011"/>
                    </a:lnTo>
                    <a:lnTo>
                      <a:pt x="1149" y="1675"/>
                    </a:lnTo>
                    <a:lnTo>
                      <a:pt x="1153" y="663"/>
                    </a:lnTo>
                    <a:lnTo>
                      <a:pt x="4" y="0"/>
                    </a:lnTo>
                    <a:close/>
                  </a:path>
                </a:pathLst>
              </a:custGeom>
              <a:solidFill>
                <a:srgbClr val="2A3C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9" name="Freeform 10"/>
              <p:cNvSpPr/>
              <p:nvPr/>
            </p:nvSpPr>
            <p:spPr bwMode="auto">
              <a:xfrm>
                <a:off x="6993" y="2129"/>
                <a:ext cx="42" cy="1035"/>
              </a:xfrm>
              <a:custGeom>
                <a:avLst/>
                <a:gdLst>
                  <a:gd name="T0" fmla="*/ 0 w 42"/>
                  <a:gd name="T1" fmla="*/ 1035 h 1035"/>
                  <a:gd name="T2" fmla="*/ 39 w 42"/>
                  <a:gd name="T3" fmla="*/ 1012 h 1035"/>
                  <a:gd name="T4" fmla="*/ 42 w 42"/>
                  <a:gd name="T5" fmla="*/ 0 h 1035"/>
                  <a:gd name="T6" fmla="*/ 4 w 42"/>
                  <a:gd name="T7" fmla="*/ 23 h 1035"/>
                  <a:gd name="T8" fmla="*/ 0 w 42"/>
                  <a:gd name="T9" fmla="*/ 1035 h 1035"/>
                </a:gdLst>
                <a:ahLst/>
                <a:cxnLst>
                  <a:cxn ang="0">
                    <a:pos x="T0" y="T1"/>
                  </a:cxn>
                  <a:cxn ang="0">
                    <a:pos x="T2" y="T3"/>
                  </a:cxn>
                  <a:cxn ang="0">
                    <a:pos x="T4" y="T5"/>
                  </a:cxn>
                  <a:cxn ang="0">
                    <a:pos x="T6" y="T7"/>
                  </a:cxn>
                  <a:cxn ang="0">
                    <a:pos x="T8" y="T9"/>
                  </a:cxn>
                </a:cxnLst>
                <a:rect l="0" t="0" r="r" b="b"/>
                <a:pathLst>
                  <a:path w="42" h="1035">
                    <a:moveTo>
                      <a:pt x="0" y="1035"/>
                    </a:moveTo>
                    <a:lnTo>
                      <a:pt x="39" y="1012"/>
                    </a:lnTo>
                    <a:lnTo>
                      <a:pt x="42" y="0"/>
                    </a:lnTo>
                    <a:lnTo>
                      <a:pt x="4" y="23"/>
                    </a:lnTo>
                    <a:lnTo>
                      <a:pt x="0" y="1035"/>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0" name="Freeform 11"/>
              <p:cNvSpPr/>
              <p:nvPr/>
            </p:nvSpPr>
            <p:spPr bwMode="auto">
              <a:xfrm>
                <a:off x="5848" y="1466"/>
                <a:ext cx="1187" cy="686"/>
              </a:xfrm>
              <a:custGeom>
                <a:avLst/>
                <a:gdLst>
                  <a:gd name="T0" fmla="*/ 1149 w 1187"/>
                  <a:gd name="T1" fmla="*/ 686 h 686"/>
                  <a:gd name="T2" fmla="*/ 1187 w 1187"/>
                  <a:gd name="T3" fmla="*/ 663 h 686"/>
                  <a:gd name="T4" fmla="*/ 38 w 1187"/>
                  <a:gd name="T5" fmla="*/ 0 h 686"/>
                  <a:gd name="T6" fmla="*/ 0 w 1187"/>
                  <a:gd name="T7" fmla="*/ 23 h 686"/>
                  <a:gd name="T8" fmla="*/ 1149 w 1187"/>
                  <a:gd name="T9" fmla="*/ 686 h 686"/>
                </a:gdLst>
                <a:ahLst/>
                <a:cxnLst>
                  <a:cxn ang="0">
                    <a:pos x="T0" y="T1"/>
                  </a:cxn>
                  <a:cxn ang="0">
                    <a:pos x="T2" y="T3"/>
                  </a:cxn>
                  <a:cxn ang="0">
                    <a:pos x="T4" y="T5"/>
                  </a:cxn>
                  <a:cxn ang="0">
                    <a:pos x="T6" y="T7"/>
                  </a:cxn>
                  <a:cxn ang="0">
                    <a:pos x="T8" y="T9"/>
                  </a:cxn>
                </a:cxnLst>
                <a:rect l="0" t="0" r="r" b="b"/>
                <a:pathLst>
                  <a:path w="1187" h="686">
                    <a:moveTo>
                      <a:pt x="1149" y="686"/>
                    </a:moveTo>
                    <a:lnTo>
                      <a:pt x="1187" y="663"/>
                    </a:lnTo>
                    <a:lnTo>
                      <a:pt x="38" y="0"/>
                    </a:lnTo>
                    <a:lnTo>
                      <a:pt x="0" y="23"/>
                    </a:lnTo>
                    <a:lnTo>
                      <a:pt x="1149" y="686"/>
                    </a:lnTo>
                    <a:close/>
                  </a:path>
                </a:pathLst>
              </a:custGeom>
              <a:solidFill>
                <a:srgbClr val="EEFF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1" name="Freeform 12"/>
              <p:cNvSpPr/>
              <p:nvPr/>
            </p:nvSpPr>
            <p:spPr bwMode="auto">
              <a:xfrm>
                <a:off x="4963" y="2454"/>
                <a:ext cx="2031" cy="1167"/>
              </a:xfrm>
              <a:custGeom>
                <a:avLst/>
                <a:gdLst>
                  <a:gd name="T0" fmla="*/ 0 w 2031"/>
                  <a:gd name="T1" fmla="*/ 500 h 1167"/>
                  <a:gd name="T2" fmla="*/ 1152 w 2031"/>
                  <a:gd name="T3" fmla="*/ 1167 h 1167"/>
                  <a:gd name="T4" fmla="*/ 2031 w 2031"/>
                  <a:gd name="T5" fmla="*/ 667 h 1167"/>
                  <a:gd name="T6" fmla="*/ 881 w 2031"/>
                  <a:gd name="T7" fmla="*/ 0 h 1167"/>
                  <a:gd name="T8" fmla="*/ 0 w 2031"/>
                  <a:gd name="T9" fmla="*/ 500 h 1167"/>
                </a:gdLst>
                <a:ahLst/>
                <a:cxnLst>
                  <a:cxn ang="0">
                    <a:pos x="T0" y="T1"/>
                  </a:cxn>
                  <a:cxn ang="0">
                    <a:pos x="T2" y="T3"/>
                  </a:cxn>
                  <a:cxn ang="0">
                    <a:pos x="T4" y="T5"/>
                  </a:cxn>
                  <a:cxn ang="0">
                    <a:pos x="T6" y="T7"/>
                  </a:cxn>
                  <a:cxn ang="0">
                    <a:pos x="T8" y="T9"/>
                  </a:cxn>
                </a:cxnLst>
                <a:rect l="0" t="0" r="r" b="b"/>
                <a:pathLst>
                  <a:path w="2031" h="1167">
                    <a:moveTo>
                      <a:pt x="0" y="500"/>
                    </a:moveTo>
                    <a:lnTo>
                      <a:pt x="1152" y="1167"/>
                    </a:lnTo>
                    <a:lnTo>
                      <a:pt x="2031" y="667"/>
                    </a:lnTo>
                    <a:lnTo>
                      <a:pt x="881" y="0"/>
                    </a:lnTo>
                    <a:lnTo>
                      <a:pt x="0" y="500"/>
                    </a:lnTo>
                    <a:close/>
                  </a:path>
                </a:pathLst>
              </a:custGeom>
              <a:solidFill>
                <a:srgbClr val="EEF6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2" name="Freeform 13"/>
              <p:cNvSpPr/>
              <p:nvPr/>
            </p:nvSpPr>
            <p:spPr bwMode="auto">
              <a:xfrm>
                <a:off x="4963" y="2454"/>
                <a:ext cx="2031" cy="1167"/>
              </a:xfrm>
              <a:custGeom>
                <a:avLst/>
                <a:gdLst>
                  <a:gd name="T0" fmla="*/ 0 w 2031"/>
                  <a:gd name="T1" fmla="*/ 500 h 1167"/>
                  <a:gd name="T2" fmla="*/ 1152 w 2031"/>
                  <a:gd name="T3" fmla="*/ 1167 h 1167"/>
                  <a:gd name="T4" fmla="*/ 2031 w 2031"/>
                  <a:gd name="T5" fmla="*/ 667 h 1167"/>
                  <a:gd name="T6" fmla="*/ 881 w 2031"/>
                  <a:gd name="T7" fmla="*/ 0 h 1167"/>
                  <a:gd name="T8" fmla="*/ 0 w 2031"/>
                  <a:gd name="T9" fmla="*/ 500 h 1167"/>
                </a:gdLst>
                <a:ahLst/>
                <a:cxnLst>
                  <a:cxn ang="0">
                    <a:pos x="T0" y="T1"/>
                  </a:cxn>
                  <a:cxn ang="0">
                    <a:pos x="T2" y="T3"/>
                  </a:cxn>
                  <a:cxn ang="0">
                    <a:pos x="T4" y="T5"/>
                  </a:cxn>
                  <a:cxn ang="0">
                    <a:pos x="T6" y="T7"/>
                  </a:cxn>
                  <a:cxn ang="0">
                    <a:pos x="T8" y="T9"/>
                  </a:cxn>
                </a:cxnLst>
                <a:rect l="0" t="0" r="r" b="b"/>
                <a:pathLst>
                  <a:path w="2031" h="1167">
                    <a:moveTo>
                      <a:pt x="0" y="500"/>
                    </a:moveTo>
                    <a:lnTo>
                      <a:pt x="1152" y="1167"/>
                    </a:lnTo>
                    <a:lnTo>
                      <a:pt x="2031" y="667"/>
                    </a:lnTo>
                    <a:lnTo>
                      <a:pt x="881" y="0"/>
                    </a:lnTo>
                    <a:lnTo>
                      <a:pt x="0" y="5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3" name="Freeform 14"/>
              <p:cNvSpPr/>
              <p:nvPr/>
            </p:nvSpPr>
            <p:spPr bwMode="auto">
              <a:xfrm>
                <a:off x="4963" y="2954"/>
                <a:ext cx="1150" cy="710"/>
              </a:xfrm>
              <a:custGeom>
                <a:avLst/>
                <a:gdLst>
                  <a:gd name="T0" fmla="*/ 0 w 1150"/>
                  <a:gd name="T1" fmla="*/ 0 h 710"/>
                  <a:gd name="T2" fmla="*/ 0 w 1150"/>
                  <a:gd name="T3" fmla="*/ 44 h 710"/>
                  <a:gd name="T4" fmla="*/ 1150 w 1150"/>
                  <a:gd name="T5" fmla="*/ 710 h 710"/>
                  <a:gd name="T6" fmla="*/ 1150 w 1150"/>
                  <a:gd name="T7" fmla="*/ 666 h 710"/>
                  <a:gd name="T8" fmla="*/ 0 w 1150"/>
                  <a:gd name="T9" fmla="*/ 0 h 710"/>
                </a:gdLst>
                <a:ahLst/>
                <a:cxnLst>
                  <a:cxn ang="0">
                    <a:pos x="T0" y="T1"/>
                  </a:cxn>
                  <a:cxn ang="0">
                    <a:pos x="T2" y="T3"/>
                  </a:cxn>
                  <a:cxn ang="0">
                    <a:pos x="T4" y="T5"/>
                  </a:cxn>
                  <a:cxn ang="0">
                    <a:pos x="T6" y="T7"/>
                  </a:cxn>
                  <a:cxn ang="0">
                    <a:pos x="T8" y="T9"/>
                  </a:cxn>
                </a:cxnLst>
                <a:rect l="0" t="0" r="r" b="b"/>
                <a:pathLst>
                  <a:path w="1150" h="710">
                    <a:moveTo>
                      <a:pt x="0" y="0"/>
                    </a:moveTo>
                    <a:lnTo>
                      <a:pt x="0" y="44"/>
                    </a:lnTo>
                    <a:lnTo>
                      <a:pt x="1150" y="710"/>
                    </a:lnTo>
                    <a:lnTo>
                      <a:pt x="1150" y="666"/>
                    </a:lnTo>
                    <a:lnTo>
                      <a:pt x="0" y="0"/>
                    </a:lnTo>
                    <a:close/>
                  </a:path>
                </a:pathLst>
              </a:custGeom>
              <a:solidFill>
                <a:srgbClr val="9CD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4" name="Freeform 15"/>
              <p:cNvSpPr/>
              <p:nvPr/>
            </p:nvSpPr>
            <p:spPr bwMode="auto">
              <a:xfrm>
                <a:off x="6113" y="3120"/>
                <a:ext cx="880" cy="544"/>
              </a:xfrm>
              <a:custGeom>
                <a:avLst/>
                <a:gdLst>
                  <a:gd name="T0" fmla="*/ 0 w 880"/>
                  <a:gd name="T1" fmla="*/ 500 h 544"/>
                  <a:gd name="T2" fmla="*/ 0 w 880"/>
                  <a:gd name="T3" fmla="*/ 544 h 544"/>
                  <a:gd name="T4" fmla="*/ 880 w 880"/>
                  <a:gd name="T5" fmla="*/ 44 h 544"/>
                  <a:gd name="T6" fmla="*/ 880 w 880"/>
                  <a:gd name="T7" fmla="*/ 0 h 544"/>
                  <a:gd name="T8" fmla="*/ 0 w 880"/>
                  <a:gd name="T9" fmla="*/ 500 h 544"/>
                </a:gdLst>
                <a:ahLst/>
                <a:cxnLst>
                  <a:cxn ang="0">
                    <a:pos x="T0" y="T1"/>
                  </a:cxn>
                  <a:cxn ang="0">
                    <a:pos x="T2" y="T3"/>
                  </a:cxn>
                  <a:cxn ang="0">
                    <a:pos x="T4" y="T5"/>
                  </a:cxn>
                  <a:cxn ang="0">
                    <a:pos x="T6" y="T7"/>
                  </a:cxn>
                  <a:cxn ang="0">
                    <a:pos x="T8" y="T9"/>
                  </a:cxn>
                </a:cxnLst>
                <a:rect l="0" t="0" r="r" b="b"/>
                <a:pathLst>
                  <a:path w="880" h="544">
                    <a:moveTo>
                      <a:pt x="0" y="500"/>
                    </a:moveTo>
                    <a:lnTo>
                      <a:pt x="0" y="544"/>
                    </a:lnTo>
                    <a:lnTo>
                      <a:pt x="880" y="44"/>
                    </a:lnTo>
                    <a:lnTo>
                      <a:pt x="880" y="0"/>
                    </a:lnTo>
                    <a:lnTo>
                      <a:pt x="0" y="500"/>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5" name="Freeform 16"/>
              <p:cNvSpPr/>
              <p:nvPr/>
            </p:nvSpPr>
            <p:spPr bwMode="auto">
              <a:xfrm>
                <a:off x="5877" y="1561"/>
                <a:ext cx="1068" cy="1462"/>
              </a:xfrm>
              <a:custGeom>
                <a:avLst/>
                <a:gdLst>
                  <a:gd name="T0" fmla="*/ 2 w 1068"/>
                  <a:gd name="T1" fmla="*/ 22 h 1464"/>
                  <a:gd name="T2" fmla="*/ 0 w 1068"/>
                  <a:gd name="T3" fmla="*/ 843 h 1464"/>
                  <a:gd name="T4" fmla="*/ 9 w 1068"/>
                  <a:gd name="T5" fmla="*/ 858 h 1464"/>
                  <a:gd name="T6" fmla="*/ 1039 w 1068"/>
                  <a:gd name="T7" fmla="*/ 1457 h 1464"/>
                  <a:gd name="T8" fmla="*/ 1066 w 1068"/>
                  <a:gd name="T9" fmla="*/ 1442 h 1464"/>
                  <a:gd name="T10" fmla="*/ 1068 w 1068"/>
                  <a:gd name="T11" fmla="*/ 621 h 1464"/>
                  <a:gd name="T12" fmla="*/ 1060 w 1068"/>
                  <a:gd name="T13" fmla="*/ 605 h 1464"/>
                  <a:gd name="T14" fmla="*/ 29 w 1068"/>
                  <a:gd name="T15" fmla="*/ 6 h 1464"/>
                  <a:gd name="T16" fmla="*/ 2 w 1068"/>
                  <a:gd name="T17" fmla="*/ 22 h 1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8" h="1464">
                    <a:moveTo>
                      <a:pt x="2" y="22"/>
                    </a:moveTo>
                    <a:cubicBezTo>
                      <a:pt x="0" y="843"/>
                      <a:pt x="0" y="843"/>
                      <a:pt x="0" y="843"/>
                    </a:cubicBezTo>
                    <a:cubicBezTo>
                      <a:pt x="0" y="849"/>
                      <a:pt x="3" y="855"/>
                      <a:pt x="9" y="858"/>
                    </a:cubicBezTo>
                    <a:cubicBezTo>
                      <a:pt x="1039" y="1457"/>
                      <a:pt x="1039" y="1457"/>
                      <a:pt x="1039" y="1457"/>
                    </a:cubicBezTo>
                    <a:cubicBezTo>
                      <a:pt x="1051" y="1464"/>
                      <a:pt x="1066" y="1456"/>
                      <a:pt x="1066" y="1442"/>
                    </a:cubicBezTo>
                    <a:cubicBezTo>
                      <a:pt x="1068" y="621"/>
                      <a:pt x="1068" y="621"/>
                      <a:pt x="1068" y="621"/>
                    </a:cubicBezTo>
                    <a:cubicBezTo>
                      <a:pt x="1068" y="614"/>
                      <a:pt x="1065" y="609"/>
                      <a:pt x="1060" y="605"/>
                    </a:cubicBezTo>
                    <a:cubicBezTo>
                      <a:pt x="29" y="6"/>
                      <a:pt x="29" y="6"/>
                      <a:pt x="29" y="6"/>
                    </a:cubicBezTo>
                    <a:cubicBezTo>
                      <a:pt x="17" y="0"/>
                      <a:pt x="2" y="8"/>
                      <a:pt x="2" y="22"/>
                    </a:cubicBezTo>
                    <a:close/>
                  </a:path>
                </a:pathLst>
              </a:custGeom>
              <a:solidFill>
                <a:srgbClr val="7EC5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6" name="Freeform 17"/>
              <p:cNvSpPr/>
              <p:nvPr/>
            </p:nvSpPr>
            <p:spPr bwMode="auto">
              <a:xfrm>
                <a:off x="5922" y="1624"/>
                <a:ext cx="973" cy="1329"/>
              </a:xfrm>
              <a:custGeom>
                <a:avLst/>
                <a:gdLst>
                  <a:gd name="T0" fmla="*/ 2 w 973"/>
                  <a:gd name="T1" fmla="*/ 23 h 1331"/>
                  <a:gd name="T2" fmla="*/ 0 w 973"/>
                  <a:gd name="T3" fmla="*/ 765 h 1331"/>
                  <a:gd name="T4" fmla="*/ 9 w 973"/>
                  <a:gd name="T5" fmla="*/ 781 h 1331"/>
                  <a:gd name="T6" fmla="*/ 943 w 973"/>
                  <a:gd name="T7" fmla="*/ 1324 h 1331"/>
                  <a:gd name="T8" fmla="*/ 971 w 973"/>
                  <a:gd name="T9" fmla="*/ 1308 h 1331"/>
                  <a:gd name="T10" fmla="*/ 973 w 973"/>
                  <a:gd name="T11" fmla="*/ 566 h 1331"/>
                  <a:gd name="T12" fmla="*/ 964 w 973"/>
                  <a:gd name="T13" fmla="*/ 550 h 1331"/>
                  <a:gd name="T14" fmla="*/ 30 w 973"/>
                  <a:gd name="T15" fmla="*/ 7 h 1331"/>
                  <a:gd name="T16" fmla="*/ 2 w 973"/>
                  <a:gd name="T17" fmla="*/ 23 h 1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3" h="1331">
                    <a:moveTo>
                      <a:pt x="2" y="23"/>
                    </a:moveTo>
                    <a:cubicBezTo>
                      <a:pt x="0" y="765"/>
                      <a:pt x="0" y="765"/>
                      <a:pt x="0" y="765"/>
                    </a:cubicBezTo>
                    <a:cubicBezTo>
                      <a:pt x="0" y="772"/>
                      <a:pt x="4" y="778"/>
                      <a:pt x="9" y="781"/>
                    </a:cubicBezTo>
                    <a:cubicBezTo>
                      <a:pt x="943" y="1324"/>
                      <a:pt x="943" y="1324"/>
                      <a:pt x="943" y="1324"/>
                    </a:cubicBezTo>
                    <a:cubicBezTo>
                      <a:pt x="955" y="1331"/>
                      <a:pt x="971" y="1322"/>
                      <a:pt x="971" y="1308"/>
                    </a:cubicBezTo>
                    <a:cubicBezTo>
                      <a:pt x="973" y="566"/>
                      <a:pt x="973" y="566"/>
                      <a:pt x="973" y="566"/>
                    </a:cubicBezTo>
                    <a:cubicBezTo>
                      <a:pt x="973" y="559"/>
                      <a:pt x="970" y="553"/>
                      <a:pt x="964" y="550"/>
                    </a:cubicBezTo>
                    <a:cubicBezTo>
                      <a:pt x="30" y="7"/>
                      <a:pt x="30" y="7"/>
                      <a:pt x="30" y="7"/>
                    </a:cubicBezTo>
                    <a:cubicBezTo>
                      <a:pt x="18" y="0"/>
                      <a:pt x="3" y="9"/>
                      <a:pt x="2" y="23"/>
                    </a:cubicBezTo>
                    <a:close/>
                  </a:path>
                </a:pathLst>
              </a:custGeom>
              <a:solidFill>
                <a:srgbClr val="BAE1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7" name="Freeform 18"/>
              <p:cNvSpPr/>
              <p:nvPr/>
            </p:nvSpPr>
            <p:spPr bwMode="auto">
              <a:xfrm>
                <a:off x="5473" y="3100"/>
                <a:ext cx="360" cy="221"/>
              </a:xfrm>
              <a:custGeom>
                <a:avLst/>
                <a:gdLst>
                  <a:gd name="T0" fmla="*/ 14 w 359"/>
                  <a:gd name="T1" fmla="*/ 112 h 222"/>
                  <a:gd name="T2" fmla="*/ 195 w 359"/>
                  <a:gd name="T3" fmla="*/ 218 h 222"/>
                  <a:gd name="T4" fmla="*/ 216 w 359"/>
                  <a:gd name="T5" fmla="*/ 218 h 222"/>
                  <a:gd name="T6" fmla="*/ 345 w 359"/>
                  <a:gd name="T7" fmla="*/ 144 h 222"/>
                  <a:gd name="T8" fmla="*/ 345 w 359"/>
                  <a:gd name="T9" fmla="*/ 109 h 222"/>
                  <a:gd name="T10" fmla="*/ 163 w 359"/>
                  <a:gd name="T11" fmla="*/ 4 h 222"/>
                  <a:gd name="T12" fmla="*/ 143 w 359"/>
                  <a:gd name="T13" fmla="*/ 3 h 222"/>
                  <a:gd name="T14" fmla="*/ 14 w 359"/>
                  <a:gd name="T15" fmla="*/ 77 h 222"/>
                  <a:gd name="T16" fmla="*/ 14 w 359"/>
                  <a:gd name="T17" fmla="*/ 11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222">
                    <a:moveTo>
                      <a:pt x="14" y="112"/>
                    </a:moveTo>
                    <a:cubicBezTo>
                      <a:pt x="195" y="218"/>
                      <a:pt x="195" y="218"/>
                      <a:pt x="195" y="218"/>
                    </a:cubicBezTo>
                    <a:cubicBezTo>
                      <a:pt x="202" y="222"/>
                      <a:pt x="209" y="222"/>
                      <a:pt x="216" y="218"/>
                    </a:cubicBezTo>
                    <a:cubicBezTo>
                      <a:pt x="345" y="144"/>
                      <a:pt x="345" y="144"/>
                      <a:pt x="345" y="144"/>
                    </a:cubicBezTo>
                    <a:cubicBezTo>
                      <a:pt x="359" y="137"/>
                      <a:pt x="359" y="117"/>
                      <a:pt x="345" y="109"/>
                    </a:cubicBezTo>
                    <a:cubicBezTo>
                      <a:pt x="163" y="4"/>
                      <a:pt x="163" y="4"/>
                      <a:pt x="163" y="4"/>
                    </a:cubicBezTo>
                    <a:cubicBezTo>
                      <a:pt x="157" y="0"/>
                      <a:pt x="149" y="0"/>
                      <a:pt x="143" y="3"/>
                    </a:cubicBezTo>
                    <a:cubicBezTo>
                      <a:pt x="14" y="77"/>
                      <a:pt x="14" y="77"/>
                      <a:pt x="14" y="77"/>
                    </a:cubicBezTo>
                    <a:cubicBezTo>
                      <a:pt x="0" y="85"/>
                      <a:pt x="0" y="105"/>
                      <a:pt x="14" y="112"/>
                    </a:cubicBezTo>
                    <a:close/>
                  </a:path>
                </a:pathLst>
              </a:custGeom>
              <a:solidFill>
                <a:srgbClr val="D7E5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8" name="Freeform 19"/>
              <p:cNvSpPr/>
              <p:nvPr/>
            </p:nvSpPr>
            <p:spPr bwMode="auto">
              <a:xfrm>
                <a:off x="5326" y="2530"/>
                <a:ext cx="1474" cy="879"/>
              </a:xfrm>
              <a:custGeom>
                <a:avLst/>
                <a:gdLst>
                  <a:gd name="T0" fmla="*/ 26 w 1473"/>
                  <a:gd name="T1" fmla="*/ 361 h 880"/>
                  <a:gd name="T2" fmla="*/ 903 w 1473"/>
                  <a:gd name="T3" fmla="*/ 873 h 880"/>
                  <a:gd name="T4" fmla="*/ 942 w 1473"/>
                  <a:gd name="T5" fmla="*/ 874 h 880"/>
                  <a:gd name="T6" fmla="*/ 1447 w 1473"/>
                  <a:gd name="T7" fmla="*/ 586 h 880"/>
                  <a:gd name="T8" fmla="*/ 1447 w 1473"/>
                  <a:gd name="T9" fmla="*/ 519 h 880"/>
                  <a:gd name="T10" fmla="*/ 570 w 1473"/>
                  <a:gd name="T11" fmla="*/ 7 h 880"/>
                  <a:gd name="T12" fmla="*/ 531 w 1473"/>
                  <a:gd name="T13" fmla="*/ 7 h 880"/>
                  <a:gd name="T14" fmla="*/ 26 w 1473"/>
                  <a:gd name="T15" fmla="*/ 295 h 880"/>
                  <a:gd name="T16" fmla="*/ 26 w 1473"/>
                  <a:gd name="T17" fmla="*/ 361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3" h="880">
                    <a:moveTo>
                      <a:pt x="26" y="361"/>
                    </a:moveTo>
                    <a:cubicBezTo>
                      <a:pt x="903" y="873"/>
                      <a:pt x="903" y="873"/>
                      <a:pt x="903" y="873"/>
                    </a:cubicBezTo>
                    <a:cubicBezTo>
                      <a:pt x="915" y="880"/>
                      <a:pt x="930" y="880"/>
                      <a:pt x="942" y="874"/>
                    </a:cubicBezTo>
                    <a:cubicBezTo>
                      <a:pt x="1447" y="586"/>
                      <a:pt x="1447" y="586"/>
                      <a:pt x="1447" y="586"/>
                    </a:cubicBezTo>
                    <a:cubicBezTo>
                      <a:pt x="1473" y="571"/>
                      <a:pt x="1473" y="534"/>
                      <a:pt x="1447" y="519"/>
                    </a:cubicBezTo>
                    <a:cubicBezTo>
                      <a:pt x="570" y="7"/>
                      <a:pt x="570" y="7"/>
                      <a:pt x="570" y="7"/>
                    </a:cubicBezTo>
                    <a:cubicBezTo>
                      <a:pt x="558" y="0"/>
                      <a:pt x="543" y="0"/>
                      <a:pt x="531" y="7"/>
                    </a:cubicBezTo>
                    <a:cubicBezTo>
                      <a:pt x="26" y="295"/>
                      <a:pt x="26" y="295"/>
                      <a:pt x="26" y="295"/>
                    </a:cubicBezTo>
                    <a:cubicBezTo>
                      <a:pt x="0" y="309"/>
                      <a:pt x="0" y="346"/>
                      <a:pt x="26" y="361"/>
                    </a:cubicBezTo>
                    <a:close/>
                  </a:path>
                </a:pathLst>
              </a:custGeom>
              <a:solidFill>
                <a:srgbClr val="D7E5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9" name="Freeform 20"/>
              <p:cNvSpPr/>
              <p:nvPr/>
            </p:nvSpPr>
            <p:spPr bwMode="auto">
              <a:xfrm>
                <a:off x="5815" y="2547"/>
                <a:ext cx="122" cy="71"/>
              </a:xfrm>
              <a:custGeom>
                <a:avLst/>
                <a:gdLst>
                  <a:gd name="T0" fmla="*/ 122 w 122"/>
                  <a:gd name="T1" fmla="*/ 46 h 71"/>
                  <a:gd name="T2" fmla="*/ 79 w 122"/>
                  <a:gd name="T3" fmla="*/ 71 h 71"/>
                  <a:gd name="T4" fmla="*/ 0 w 122"/>
                  <a:gd name="T5" fmla="*/ 26 h 71"/>
                  <a:gd name="T6" fmla="*/ 44 w 122"/>
                  <a:gd name="T7" fmla="*/ 0 h 71"/>
                  <a:gd name="T8" fmla="*/ 122 w 122"/>
                  <a:gd name="T9" fmla="*/ 46 h 71"/>
                </a:gdLst>
                <a:ahLst/>
                <a:cxnLst>
                  <a:cxn ang="0">
                    <a:pos x="T0" y="T1"/>
                  </a:cxn>
                  <a:cxn ang="0">
                    <a:pos x="T2" y="T3"/>
                  </a:cxn>
                  <a:cxn ang="0">
                    <a:pos x="T4" y="T5"/>
                  </a:cxn>
                  <a:cxn ang="0">
                    <a:pos x="T6" y="T7"/>
                  </a:cxn>
                  <a:cxn ang="0">
                    <a:pos x="T8" y="T9"/>
                  </a:cxn>
                </a:cxnLst>
                <a:rect l="0" t="0" r="r" b="b"/>
                <a:pathLst>
                  <a:path w="122" h="71">
                    <a:moveTo>
                      <a:pt x="122" y="46"/>
                    </a:moveTo>
                    <a:lnTo>
                      <a:pt x="79" y="71"/>
                    </a:lnTo>
                    <a:lnTo>
                      <a:pt x="0" y="26"/>
                    </a:lnTo>
                    <a:lnTo>
                      <a:pt x="44" y="0"/>
                    </a:lnTo>
                    <a:lnTo>
                      <a:pt x="122" y="46"/>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0" name="Freeform 21"/>
              <p:cNvSpPr/>
              <p:nvPr/>
            </p:nvSpPr>
            <p:spPr bwMode="auto">
              <a:xfrm>
                <a:off x="5893" y="2593"/>
                <a:ext cx="44" cy="34"/>
              </a:xfrm>
              <a:custGeom>
                <a:avLst/>
                <a:gdLst>
                  <a:gd name="T0" fmla="*/ 44 w 44"/>
                  <a:gd name="T1" fmla="*/ 0 h 34"/>
                  <a:gd name="T2" fmla="*/ 44 w 44"/>
                  <a:gd name="T3" fmla="*/ 9 h 34"/>
                  <a:gd name="T4" fmla="*/ 0 w 44"/>
                  <a:gd name="T5" fmla="*/ 34 h 34"/>
                  <a:gd name="T6" fmla="*/ 1 w 44"/>
                  <a:gd name="T7" fmla="*/ 25 h 34"/>
                  <a:gd name="T8" fmla="*/ 44 w 44"/>
                  <a:gd name="T9" fmla="*/ 0 h 34"/>
                </a:gdLst>
                <a:ahLst/>
                <a:cxnLst>
                  <a:cxn ang="0">
                    <a:pos x="T0" y="T1"/>
                  </a:cxn>
                  <a:cxn ang="0">
                    <a:pos x="T2" y="T3"/>
                  </a:cxn>
                  <a:cxn ang="0">
                    <a:pos x="T4" y="T5"/>
                  </a:cxn>
                  <a:cxn ang="0">
                    <a:pos x="T6" y="T7"/>
                  </a:cxn>
                  <a:cxn ang="0">
                    <a:pos x="T8" y="T9"/>
                  </a:cxn>
                </a:cxnLst>
                <a:rect l="0" t="0" r="r" b="b"/>
                <a:pathLst>
                  <a:path w="44" h="34">
                    <a:moveTo>
                      <a:pt x="44" y="0"/>
                    </a:moveTo>
                    <a:lnTo>
                      <a:pt x="44" y="9"/>
                    </a:lnTo>
                    <a:lnTo>
                      <a:pt x="0" y="34"/>
                    </a:lnTo>
                    <a:lnTo>
                      <a:pt x="1" y="25"/>
                    </a:lnTo>
                    <a:lnTo>
                      <a:pt x="44"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1" name="Freeform 22"/>
              <p:cNvSpPr/>
              <p:nvPr/>
            </p:nvSpPr>
            <p:spPr bwMode="auto">
              <a:xfrm>
                <a:off x="5815" y="2573"/>
                <a:ext cx="79" cy="54"/>
              </a:xfrm>
              <a:custGeom>
                <a:avLst/>
                <a:gdLst>
                  <a:gd name="T0" fmla="*/ 79 w 79"/>
                  <a:gd name="T1" fmla="*/ 45 h 54"/>
                  <a:gd name="T2" fmla="*/ 78 w 79"/>
                  <a:gd name="T3" fmla="*/ 54 h 54"/>
                  <a:gd name="T4" fmla="*/ 0 w 79"/>
                  <a:gd name="T5" fmla="*/ 9 h 54"/>
                  <a:gd name="T6" fmla="*/ 0 w 79"/>
                  <a:gd name="T7" fmla="*/ 0 h 54"/>
                  <a:gd name="T8" fmla="*/ 79 w 79"/>
                  <a:gd name="T9" fmla="*/ 45 h 54"/>
                </a:gdLst>
                <a:ahLst/>
                <a:cxnLst>
                  <a:cxn ang="0">
                    <a:pos x="T0" y="T1"/>
                  </a:cxn>
                  <a:cxn ang="0">
                    <a:pos x="T2" y="T3"/>
                  </a:cxn>
                  <a:cxn ang="0">
                    <a:pos x="T4" y="T5"/>
                  </a:cxn>
                  <a:cxn ang="0">
                    <a:pos x="T6" y="T7"/>
                  </a:cxn>
                  <a:cxn ang="0">
                    <a:pos x="T8" y="T9"/>
                  </a:cxn>
                </a:cxnLst>
                <a:rect l="0" t="0" r="r" b="b"/>
                <a:pathLst>
                  <a:path w="79" h="54">
                    <a:moveTo>
                      <a:pt x="79" y="45"/>
                    </a:moveTo>
                    <a:lnTo>
                      <a:pt x="78" y="54"/>
                    </a:lnTo>
                    <a:lnTo>
                      <a:pt x="0" y="9"/>
                    </a:lnTo>
                    <a:lnTo>
                      <a:pt x="0" y="0"/>
                    </a:lnTo>
                    <a:lnTo>
                      <a:pt x="79" y="4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2" name="Freeform 23"/>
              <p:cNvSpPr/>
              <p:nvPr/>
            </p:nvSpPr>
            <p:spPr bwMode="auto">
              <a:xfrm>
                <a:off x="5910" y="2603"/>
                <a:ext cx="122" cy="71"/>
              </a:xfrm>
              <a:custGeom>
                <a:avLst/>
                <a:gdLst>
                  <a:gd name="T0" fmla="*/ 122 w 122"/>
                  <a:gd name="T1" fmla="*/ 46 h 71"/>
                  <a:gd name="T2" fmla="*/ 79 w 122"/>
                  <a:gd name="T3" fmla="*/ 71 h 71"/>
                  <a:gd name="T4" fmla="*/ 0 w 122"/>
                  <a:gd name="T5" fmla="*/ 26 h 71"/>
                  <a:gd name="T6" fmla="*/ 44 w 122"/>
                  <a:gd name="T7" fmla="*/ 0 h 71"/>
                  <a:gd name="T8" fmla="*/ 122 w 122"/>
                  <a:gd name="T9" fmla="*/ 46 h 71"/>
                </a:gdLst>
                <a:ahLst/>
                <a:cxnLst>
                  <a:cxn ang="0">
                    <a:pos x="T0" y="T1"/>
                  </a:cxn>
                  <a:cxn ang="0">
                    <a:pos x="T2" y="T3"/>
                  </a:cxn>
                  <a:cxn ang="0">
                    <a:pos x="T4" y="T5"/>
                  </a:cxn>
                  <a:cxn ang="0">
                    <a:pos x="T6" y="T7"/>
                  </a:cxn>
                  <a:cxn ang="0">
                    <a:pos x="T8" y="T9"/>
                  </a:cxn>
                </a:cxnLst>
                <a:rect l="0" t="0" r="r" b="b"/>
                <a:pathLst>
                  <a:path w="122" h="71">
                    <a:moveTo>
                      <a:pt x="122" y="46"/>
                    </a:moveTo>
                    <a:lnTo>
                      <a:pt x="79" y="71"/>
                    </a:lnTo>
                    <a:lnTo>
                      <a:pt x="0" y="26"/>
                    </a:lnTo>
                    <a:lnTo>
                      <a:pt x="44" y="0"/>
                    </a:lnTo>
                    <a:lnTo>
                      <a:pt x="122" y="46"/>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3" name="Freeform 24"/>
              <p:cNvSpPr/>
              <p:nvPr/>
            </p:nvSpPr>
            <p:spPr bwMode="auto">
              <a:xfrm>
                <a:off x="5989" y="2649"/>
                <a:ext cx="43" cy="34"/>
              </a:xfrm>
              <a:custGeom>
                <a:avLst/>
                <a:gdLst>
                  <a:gd name="T0" fmla="*/ 43 w 43"/>
                  <a:gd name="T1" fmla="*/ 0 h 34"/>
                  <a:gd name="T2" fmla="*/ 43 w 43"/>
                  <a:gd name="T3" fmla="*/ 8 h 34"/>
                  <a:gd name="T4" fmla="*/ 0 w 43"/>
                  <a:gd name="T5" fmla="*/ 34 h 34"/>
                  <a:gd name="T6" fmla="*/ 0 w 43"/>
                  <a:gd name="T7" fmla="*/ 25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8"/>
                    </a:lnTo>
                    <a:lnTo>
                      <a:pt x="0" y="34"/>
                    </a:lnTo>
                    <a:lnTo>
                      <a:pt x="0" y="25"/>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4" name="Freeform 25"/>
              <p:cNvSpPr/>
              <p:nvPr/>
            </p:nvSpPr>
            <p:spPr bwMode="auto">
              <a:xfrm>
                <a:off x="5910" y="2629"/>
                <a:ext cx="79" cy="54"/>
              </a:xfrm>
              <a:custGeom>
                <a:avLst/>
                <a:gdLst>
                  <a:gd name="T0" fmla="*/ 79 w 79"/>
                  <a:gd name="T1" fmla="*/ 45 h 54"/>
                  <a:gd name="T2" fmla="*/ 79 w 79"/>
                  <a:gd name="T3" fmla="*/ 54 h 54"/>
                  <a:gd name="T4" fmla="*/ 0 w 79"/>
                  <a:gd name="T5" fmla="*/ 9 h 54"/>
                  <a:gd name="T6" fmla="*/ 0 w 79"/>
                  <a:gd name="T7" fmla="*/ 0 h 54"/>
                  <a:gd name="T8" fmla="*/ 79 w 79"/>
                  <a:gd name="T9" fmla="*/ 45 h 54"/>
                </a:gdLst>
                <a:ahLst/>
                <a:cxnLst>
                  <a:cxn ang="0">
                    <a:pos x="T0" y="T1"/>
                  </a:cxn>
                  <a:cxn ang="0">
                    <a:pos x="T2" y="T3"/>
                  </a:cxn>
                  <a:cxn ang="0">
                    <a:pos x="T4" y="T5"/>
                  </a:cxn>
                  <a:cxn ang="0">
                    <a:pos x="T6" y="T7"/>
                  </a:cxn>
                  <a:cxn ang="0">
                    <a:pos x="T8" y="T9"/>
                  </a:cxn>
                </a:cxnLst>
                <a:rect l="0" t="0" r="r" b="b"/>
                <a:pathLst>
                  <a:path w="79" h="54">
                    <a:moveTo>
                      <a:pt x="79" y="45"/>
                    </a:moveTo>
                    <a:lnTo>
                      <a:pt x="79" y="54"/>
                    </a:lnTo>
                    <a:lnTo>
                      <a:pt x="0" y="9"/>
                    </a:lnTo>
                    <a:lnTo>
                      <a:pt x="0" y="0"/>
                    </a:lnTo>
                    <a:lnTo>
                      <a:pt x="79" y="4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5" name="Freeform 26"/>
              <p:cNvSpPr/>
              <p:nvPr/>
            </p:nvSpPr>
            <p:spPr bwMode="auto">
              <a:xfrm>
                <a:off x="6011" y="2662"/>
                <a:ext cx="121" cy="70"/>
              </a:xfrm>
              <a:custGeom>
                <a:avLst/>
                <a:gdLst>
                  <a:gd name="T0" fmla="*/ 121 w 121"/>
                  <a:gd name="T1" fmla="*/ 45 h 70"/>
                  <a:gd name="T2" fmla="*/ 78 w 121"/>
                  <a:gd name="T3" fmla="*/ 70 h 70"/>
                  <a:gd name="T4" fmla="*/ 0 w 121"/>
                  <a:gd name="T5" fmla="*/ 25 h 70"/>
                  <a:gd name="T6" fmla="*/ 43 w 121"/>
                  <a:gd name="T7" fmla="*/ 0 h 70"/>
                  <a:gd name="T8" fmla="*/ 121 w 121"/>
                  <a:gd name="T9" fmla="*/ 45 h 70"/>
                </a:gdLst>
                <a:ahLst/>
                <a:cxnLst>
                  <a:cxn ang="0">
                    <a:pos x="T0" y="T1"/>
                  </a:cxn>
                  <a:cxn ang="0">
                    <a:pos x="T2" y="T3"/>
                  </a:cxn>
                  <a:cxn ang="0">
                    <a:pos x="T4" y="T5"/>
                  </a:cxn>
                  <a:cxn ang="0">
                    <a:pos x="T6" y="T7"/>
                  </a:cxn>
                  <a:cxn ang="0">
                    <a:pos x="T8" y="T9"/>
                  </a:cxn>
                </a:cxnLst>
                <a:rect l="0" t="0" r="r" b="b"/>
                <a:pathLst>
                  <a:path w="121" h="70">
                    <a:moveTo>
                      <a:pt x="121" y="45"/>
                    </a:moveTo>
                    <a:lnTo>
                      <a:pt x="78" y="70"/>
                    </a:lnTo>
                    <a:lnTo>
                      <a:pt x="0" y="25"/>
                    </a:lnTo>
                    <a:lnTo>
                      <a:pt x="43" y="0"/>
                    </a:lnTo>
                    <a:lnTo>
                      <a:pt x="121"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6" name="Freeform 27"/>
              <p:cNvSpPr/>
              <p:nvPr/>
            </p:nvSpPr>
            <p:spPr bwMode="auto">
              <a:xfrm>
                <a:off x="6089" y="2707"/>
                <a:ext cx="43" cy="34"/>
              </a:xfrm>
              <a:custGeom>
                <a:avLst/>
                <a:gdLst>
                  <a:gd name="T0" fmla="*/ 43 w 43"/>
                  <a:gd name="T1" fmla="*/ 0 h 34"/>
                  <a:gd name="T2" fmla="*/ 43 w 43"/>
                  <a:gd name="T3" fmla="*/ 9 h 34"/>
                  <a:gd name="T4" fmla="*/ 0 w 43"/>
                  <a:gd name="T5" fmla="*/ 34 h 34"/>
                  <a:gd name="T6" fmla="*/ 0 w 43"/>
                  <a:gd name="T7" fmla="*/ 25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9"/>
                    </a:lnTo>
                    <a:lnTo>
                      <a:pt x="0" y="34"/>
                    </a:lnTo>
                    <a:lnTo>
                      <a:pt x="0" y="25"/>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7" name="Freeform 28"/>
              <p:cNvSpPr/>
              <p:nvPr/>
            </p:nvSpPr>
            <p:spPr bwMode="auto">
              <a:xfrm>
                <a:off x="6011" y="2687"/>
                <a:ext cx="78" cy="54"/>
              </a:xfrm>
              <a:custGeom>
                <a:avLst/>
                <a:gdLst>
                  <a:gd name="T0" fmla="*/ 78 w 78"/>
                  <a:gd name="T1" fmla="*/ 45 h 54"/>
                  <a:gd name="T2" fmla="*/ 78 w 78"/>
                  <a:gd name="T3" fmla="*/ 54 h 54"/>
                  <a:gd name="T4" fmla="*/ 0 w 78"/>
                  <a:gd name="T5" fmla="*/ 9 h 54"/>
                  <a:gd name="T6" fmla="*/ 0 w 78"/>
                  <a:gd name="T7" fmla="*/ 0 h 54"/>
                  <a:gd name="T8" fmla="*/ 78 w 78"/>
                  <a:gd name="T9" fmla="*/ 45 h 54"/>
                </a:gdLst>
                <a:ahLst/>
                <a:cxnLst>
                  <a:cxn ang="0">
                    <a:pos x="T0" y="T1"/>
                  </a:cxn>
                  <a:cxn ang="0">
                    <a:pos x="T2" y="T3"/>
                  </a:cxn>
                  <a:cxn ang="0">
                    <a:pos x="T4" y="T5"/>
                  </a:cxn>
                  <a:cxn ang="0">
                    <a:pos x="T6" y="T7"/>
                  </a:cxn>
                  <a:cxn ang="0">
                    <a:pos x="T8" y="T9"/>
                  </a:cxn>
                </a:cxnLst>
                <a:rect l="0" t="0" r="r" b="b"/>
                <a:pathLst>
                  <a:path w="78" h="54">
                    <a:moveTo>
                      <a:pt x="78" y="45"/>
                    </a:moveTo>
                    <a:lnTo>
                      <a:pt x="78" y="54"/>
                    </a:lnTo>
                    <a:lnTo>
                      <a:pt x="0" y="9"/>
                    </a:lnTo>
                    <a:lnTo>
                      <a:pt x="0" y="0"/>
                    </a:lnTo>
                    <a:lnTo>
                      <a:pt x="78" y="4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8" name="Freeform 29"/>
              <p:cNvSpPr/>
              <p:nvPr/>
            </p:nvSpPr>
            <p:spPr bwMode="auto">
              <a:xfrm>
                <a:off x="6115" y="2722"/>
                <a:ext cx="121" cy="71"/>
              </a:xfrm>
              <a:custGeom>
                <a:avLst/>
                <a:gdLst>
                  <a:gd name="T0" fmla="*/ 121 w 121"/>
                  <a:gd name="T1" fmla="*/ 46 h 71"/>
                  <a:gd name="T2" fmla="*/ 78 w 121"/>
                  <a:gd name="T3" fmla="*/ 71 h 71"/>
                  <a:gd name="T4" fmla="*/ 0 w 121"/>
                  <a:gd name="T5" fmla="*/ 25 h 71"/>
                  <a:gd name="T6" fmla="*/ 43 w 121"/>
                  <a:gd name="T7" fmla="*/ 0 h 71"/>
                  <a:gd name="T8" fmla="*/ 121 w 121"/>
                  <a:gd name="T9" fmla="*/ 46 h 71"/>
                </a:gdLst>
                <a:ahLst/>
                <a:cxnLst>
                  <a:cxn ang="0">
                    <a:pos x="T0" y="T1"/>
                  </a:cxn>
                  <a:cxn ang="0">
                    <a:pos x="T2" y="T3"/>
                  </a:cxn>
                  <a:cxn ang="0">
                    <a:pos x="T4" y="T5"/>
                  </a:cxn>
                  <a:cxn ang="0">
                    <a:pos x="T6" y="T7"/>
                  </a:cxn>
                  <a:cxn ang="0">
                    <a:pos x="T8" y="T9"/>
                  </a:cxn>
                </a:cxnLst>
                <a:rect l="0" t="0" r="r" b="b"/>
                <a:pathLst>
                  <a:path w="121" h="71">
                    <a:moveTo>
                      <a:pt x="121" y="46"/>
                    </a:moveTo>
                    <a:lnTo>
                      <a:pt x="78" y="71"/>
                    </a:lnTo>
                    <a:lnTo>
                      <a:pt x="0" y="25"/>
                    </a:lnTo>
                    <a:lnTo>
                      <a:pt x="43" y="0"/>
                    </a:lnTo>
                    <a:lnTo>
                      <a:pt x="121" y="46"/>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9" name="Freeform 30"/>
              <p:cNvSpPr/>
              <p:nvPr/>
            </p:nvSpPr>
            <p:spPr bwMode="auto">
              <a:xfrm>
                <a:off x="6193" y="2768"/>
                <a:ext cx="43" cy="34"/>
              </a:xfrm>
              <a:custGeom>
                <a:avLst/>
                <a:gdLst>
                  <a:gd name="T0" fmla="*/ 43 w 43"/>
                  <a:gd name="T1" fmla="*/ 0 h 34"/>
                  <a:gd name="T2" fmla="*/ 43 w 43"/>
                  <a:gd name="T3" fmla="*/ 8 h 34"/>
                  <a:gd name="T4" fmla="*/ 0 w 43"/>
                  <a:gd name="T5" fmla="*/ 34 h 34"/>
                  <a:gd name="T6" fmla="*/ 0 w 43"/>
                  <a:gd name="T7" fmla="*/ 25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8"/>
                    </a:lnTo>
                    <a:lnTo>
                      <a:pt x="0" y="34"/>
                    </a:lnTo>
                    <a:lnTo>
                      <a:pt x="0" y="25"/>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0" name="Freeform 31"/>
              <p:cNvSpPr/>
              <p:nvPr/>
            </p:nvSpPr>
            <p:spPr bwMode="auto">
              <a:xfrm>
                <a:off x="6115" y="2747"/>
                <a:ext cx="78" cy="55"/>
              </a:xfrm>
              <a:custGeom>
                <a:avLst/>
                <a:gdLst>
                  <a:gd name="T0" fmla="*/ 78 w 78"/>
                  <a:gd name="T1" fmla="*/ 46 h 55"/>
                  <a:gd name="T2" fmla="*/ 78 w 78"/>
                  <a:gd name="T3" fmla="*/ 55 h 55"/>
                  <a:gd name="T4" fmla="*/ 0 w 78"/>
                  <a:gd name="T5" fmla="*/ 9 h 55"/>
                  <a:gd name="T6" fmla="*/ 0 w 78"/>
                  <a:gd name="T7" fmla="*/ 0 h 55"/>
                  <a:gd name="T8" fmla="*/ 78 w 78"/>
                  <a:gd name="T9" fmla="*/ 46 h 55"/>
                </a:gdLst>
                <a:ahLst/>
                <a:cxnLst>
                  <a:cxn ang="0">
                    <a:pos x="T0" y="T1"/>
                  </a:cxn>
                  <a:cxn ang="0">
                    <a:pos x="T2" y="T3"/>
                  </a:cxn>
                  <a:cxn ang="0">
                    <a:pos x="T4" y="T5"/>
                  </a:cxn>
                  <a:cxn ang="0">
                    <a:pos x="T6" y="T7"/>
                  </a:cxn>
                  <a:cxn ang="0">
                    <a:pos x="T8" y="T9"/>
                  </a:cxn>
                </a:cxnLst>
                <a:rect l="0" t="0" r="r" b="b"/>
                <a:pathLst>
                  <a:path w="78" h="55">
                    <a:moveTo>
                      <a:pt x="78" y="46"/>
                    </a:moveTo>
                    <a:lnTo>
                      <a:pt x="78" y="55"/>
                    </a:lnTo>
                    <a:lnTo>
                      <a:pt x="0" y="9"/>
                    </a:lnTo>
                    <a:lnTo>
                      <a:pt x="0" y="0"/>
                    </a:lnTo>
                    <a:lnTo>
                      <a:pt x="78"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1" name="Freeform 32"/>
              <p:cNvSpPr/>
              <p:nvPr/>
            </p:nvSpPr>
            <p:spPr bwMode="auto">
              <a:xfrm>
                <a:off x="6217" y="2782"/>
                <a:ext cx="122" cy="71"/>
              </a:xfrm>
              <a:custGeom>
                <a:avLst/>
                <a:gdLst>
                  <a:gd name="T0" fmla="*/ 122 w 122"/>
                  <a:gd name="T1" fmla="*/ 45 h 71"/>
                  <a:gd name="T2" fmla="*/ 79 w 122"/>
                  <a:gd name="T3" fmla="*/ 71 h 71"/>
                  <a:gd name="T4" fmla="*/ 0 w 122"/>
                  <a:gd name="T5" fmla="*/ 25 h 71"/>
                  <a:gd name="T6" fmla="*/ 44 w 122"/>
                  <a:gd name="T7" fmla="*/ 0 h 71"/>
                  <a:gd name="T8" fmla="*/ 122 w 122"/>
                  <a:gd name="T9" fmla="*/ 45 h 71"/>
                </a:gdLst>
                <a:ahLst/>
                <a:cxnLst>
                  <a:cxn ang="0">
                    <a:pos x="T0" y="T1"/>
                  </a:cxn>
                  <a:cxn ang="0">
                    <a:pos x="T2" y="T3"/>
                  </a:cxn>
                  <a:cxn ang="0">
                    <a:pos x="T4" y="T5"/>
                  </a:cxn>
                  <a:cxn ang="0">
                    <a:pos x="T6" y="T7"/>
                  </a:cxn>
                  <a:cxn ang="0">
                    <a:pos x="T8" y="T9"/>
                  </a:cxn>
                </a:cxnLst>
                <a:rect l="0" t="0" r="r" b="b"/>
                <a:pathLst>
                  <a:path w="122" h="71">
                    <a:moveTo>
                      <a:pt x="122" y="45"/>
                    </a:moveTo>
                    <a:lnTo>
                      <a:pt x="79" y="71"/>
                    </a:lnTo>
                    <a:lnTo>
                      <a:pt x="0" y="25"/>
                    </a:lnTo>
                    <a:lnTo>
                      <a:pt x="44" y="0"/>
                    </a:lnTo>
                    <a:lnTo>
                      <a:pt x="122"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2" name="Freeform 33"/>
              <p:cNvSpPr/>
              <p:nvPr/>
            </p:nvSpPr>
            <p:spPr bwMode="auto">
              <a:xfrm>
                <a:off x="6296" y="2827"/>
                <a:ext cx="43" cy="34"/>
              </a:xfrm>
              <a:custGeom>
                <a:avLst/>
                <a:gdLst>
                  <a:gd name="T0" fmla="*/ 43 w 43"/>
                  <a:gd name="T1" fmla="*/ 0 h 34"/>
                  <a:gd name="T2" fmla="*/ 43 w 43"/>
                  <a:gd name="T3" fmla="*/ 9 h 34"/>
                  <a:gd name="T4" fmla="*/ 0 w 43"/>
                  <a:gd name="T5" fmla="*/ 34 h 34"/>
                  <a:gd name="T6" fmla="*/ 0 w 43"/>
                  <a:gd name="T7" fmla="*/ 26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9"/>
                    </a:lnTo>
                    <a:lnTo>
                      <a:pt x="0" y="34"/>
                    </a:lnTo>
                    <a:lnTo>
                      <a:pt x="0" y="26"/>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3" name="Freeform 34"/>
              <p:cNvSpPr/>
              <p:nvPr/>
            </p:nvSpPr>
            <p:spPr bwMode="auto">
              <a:xfrm>
                <a:off x="6217" y="2807"/>
                <a:ext cx="79" cy="54"/>
              </a:xfrm>
              <a:custGeom>
                <a:avLst/>
                <a:gdLst>
                  <a:gd name="T0" fmla="*/ 79 w 79"/>
                  <a:gd name="T1" fmla="*/ 46 h 54"/>
                  <a:gd name="T2" fmla="*/ 79 w 79"/>
                  <a:gd name="T3" fmla="*/ 54 h 54"/>
                  <a:gd name="T4" fmla="*/ 0 w 79"/>
                  <a:gd name="T5" fmla="*/ 9 h 54"/>
                  <a:gd name="T6" fmla="*/ 0 w 79"/>
                  <a:gd name="T7" fmla="*/ 0 h 54"/>
                  <a:gd name="T8" fmla="*/ 79 w 79"/>
                  <a:gd name="T9" fmla="*/ 46 h 54"/>
                </a:gdLst>
                <a:ahLst/>
                <a:cxnLst>
                  <a:cxn ang="0">
                    <a:pos x="T0" y="T1"/>
                  </a:cxn>
                  <a:cxn ang="0">
                    <a:pos x="T2" y="T3"/>
                  </a:cxn>
                  <a:cxn ang="0">
                    <a:pos x="T4" y="T5"/>
                  </a:cxn>
                  <a:cxn ang="0">
                    <a:pos x="T6" y="T7"/>
                  </a:cxn>
                  <a:cxn ang="0">
                    <a:pos x="T8" y="T9"/>
                  </a:cxn>
                </a:cxnLst>
                <a:rect l="0" t="0" r="r" b="b"/>
                <a:pathLst>
                  <a:path w="79" h="54">
                    <a:moveTo>
                      <a:pt x="79" y="46"/>
                    </a:moveTo>
                    <a:lnTo>
                      <a:pt x="79" y="54"/>
                    </a:lnTo>
                    <a:lnTo>
                      <a:pt x="0" y="9"/>
                    </a:lnTo>
                    <a:lnTo>
                      <a:pt x="0" y="0"/>
                    </a:lnTo>
                    <a:lnTo>
                      <a:pt x="79"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4" name="Freeform 35"/>
              <p:cNvSpPr/>
              <p:nvPr/>
            </p:nvSpPr>
            <p:spPr bwMode="auto">
              <a:xfrm>
                <a:off x="6328" y="2846"/>
                <a:ext cx="121" cy="71"/>
              </a:xfrm>
              <a:custGeom>
                <a:avLst/>
                <a:gdLst>
                  <a:gd name="T0" fmla="*/ 121 w 121"/>
                  <a:gd name="T1" fmla="*/ 45 h 71"/>
                  <a:gd name="T2" fmla="*/ 78 w 121"/>
                  <a:gd name="T3" fmla="*/ 71 h 71"/>
                  <a:gd name="T4" fmla="*/ 0 w 121"/>
                  <a:gd name="T5" fmla="*/ 25 h 71"/>
                  <a:gd name="T6" fmla="*/ 43 w 121"/>
                  <a:gd name="T7" fmla="*/ 0 h 71"/>
                  <a:gd name="T8" fmla="*/ 121 w 121"/>
                  <a:gd name="T9" fmla="*/ 45 h 71"/>
                </a:gdLst>
                <a:ahLst/>
                <a:cxnLst>
                  <a:cxn ang="0">
                    <a:pos x="T0" y="T1"/>
                  </a:cxn>
                  <a:cxn ang="0">
                    <a:pos x="T2" y="T3"/>
                  </a:cxn>
                  <a:cxn ang="0">
                    <a:pos x="T4" y="T5"/>
                  </a:cxn>
                  <a:cxn ang="0">
                    <a:pos x="T6" y="T7"/>
                  </a:cxn>
                  <a:cxn ang="0">
                    <a:pos x="T8" y="T9"/>
                  </a:cxn>
                </a:cxnLst>
                <a:rect l="0" t="0" r="r" b="b"/>
                <a:pathLst>
                  <a:path w="121" h="71">
                    <a:moveTo>
                      <a:pt x="121" y="45"/>
                    </a:moveTo>
                    <a:lnTo>
                      <a:pt x="78" y="71"/>
                    </a:lnTo>
                    <a:lnTo>
                      <a:pt x="0" y="25"/>
                    </a:lnTo>
                    <a:lnTo>
                      <a:pt x="43" y="0"/>
                    </a:lnTo>
                    <a:lnTo>
                      <a:pt x="121"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5" name="Freeform 36"/>
              <p:cNvSpPr/>
              <p:nvPr/>
            </p:nvSpPr>
            <p:spPr bwMode="auto">
              <a:xfrm>
                <a:off x="6406" y="2891"/>
                <a:ext cx="43" cy="34"/>
              </a:xfrm>
              <a:custGeom>
                <a:avLst/>
                <a:gdLst>
                  <a:gd name="T0" fmla="*/ 43 w 43"/>
                  <a:gd name="T1" fmla="*/ 0 h 34"/>
                  <a:gd name="T2" fmla="*/ 43 w 43"/>
                  <a:gd name="T3" fmla="*/ 9 h 34"/>
                  <a:gd name="T4" fmla="*/ 0 w 43"/>
                  <a:gd name="T5" fmla="*/ 34 h 34"/>
                  <a:gd name="T6" fmla="*/ 0 w 43"/>
                  <a:gd name="T7" fmla="*/ 26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9"/>
                    </a:lnTo>
                    <a:lnTo>
                      <a:pt x="0" y="34"/>
                    </a:lnTo>
                    <a:lnTo>
                      <a:pt x="0" y="26"/>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6" name="Freeform 37"/>
              <p:cNvSpPr/>
              <p:nvPr/>
            </p:nvSpPr>
            <p:spPr bwMode="auto">
              <a:xfrm>
                <a:off x="6328" y="2871"/>
                <a:ext cx="78" cy="54"/>
              </a:xfrm>
              <a:custGeom>
                <a:avLst/>
                <a:gdLst>
                  <a:gd name="T0" fmla="*/ 78 w 78"/>
                  <a:gd name="T1" fmla="*/ 46 h 54"/>
                  <a:gd name="T2" fmla="*/ 78 w 78"/>
                  <a:gd name="T3" fmla="*/ 54 h 54"/>
                  <a:gd name="T4" fmla="*/ 0 w 78"/>
                  <a:gd name="T5" fmla="*/ 9 h 54"/>
                  <a:gd name="T6" fmla="*/ 0 w 78"/>
                  <a:gd name="T7" fmla="*/ 0 h 54"/>
                  <a:gd name="T8" fmla="*/ 78 w 78"/>
                  <a:gd name="T9" fmla="*/ 46 h 54"/>
                </a:gdLst>
                <a:ahLst/>
                <a:cxnLst>
                  <a:cxn ang="0">
                    <a:pos x="T0" y="T1"/>
                  </a:cxn>
                  <a:cxn ang="0">
                    <a:pos x="T2" y="T3"/>
                  </a:cxn>
                  <a:cxn ang="0">
                    <a:pos x="T4" y="T5"/>
                  </a:cxn>
                  <a:cxn ang="0">
                    <a:pos x="T6" y="T7"/>
                  </a:cxn>
                  <a:cxn ang="0">
                    <a:pos x="T8" y="T9"/>
                  </a:cxn>
                </a:cxnLst>
                <a:rect l="0" t="0" r="r" b="b"/>
                <a:pathLst>
                  <a:path w="78" h="54">
                    <a:moveTo>
                      <a:pt x="78" y="46"/>
                    </a:moveTo>
                    <a:lnTo>
                      <a:pt x="78" y="54"/>
                    </a:lnTo>
                    <a:lnTo>
                      <a:pt x="0" y="9"/>
                    </a:lnTo>
                    <a:lnTo>
                      <a:pt x="0" y="0"/>
                    </a:lnTo>
                    <a:lnTo>
                      <a:pt x="78"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7" name="Freeform 38"/>
              <p:cNvSpPr/>
              <p:nvPr/>
            </p:nvSpPr>
            <p:spPr bwMode="auto">
              <a:xfrm>
                <a:off x="6429" y="2905"/>
                <a:ext cx="122" cy="71"/>
              </a:xfrm>
              <a:custGeom>
                <a:avLst/>
                <a:gdLst>
                  <a:gd name="T0" fmla="*/ 122 w 122"/>
                  <a:gd name="T1" fmla="*/ 46 h 71"/>
                  <a:gd name="T2" fmla="*/ 78 w 122"/>
                  <a:gd name="T3" fmla="*/ 71 h 71"/>
                  <a:gd name="T4" fmla="*/ 0 w 122"/>
                  <a:gd name="T5" fmla="*/ 25 h 71"/>
                  <a:gd name="T6" fmla="*/ 44 w 122"/>
                  <a:gd name="T7" fmla="*/ 0 h 71"/>
                  <a:gd name="T8" fmla="*/ 122 w 122"/>
                  <a:gd name="T9" fmla="*/ 46 h 71"/>
                </a:gdLst>
                <a:ahLst/>
                <a:cxnLst>
                  <a:cxn ang="0">
                    <a:pos x="T0" y="T1"/>
                  </a:cxn>
                  <a:cxn ang="0">
                    <a:pos x="T2" y="T3"/>
                  </a:cxn>
                  <a:cxn ang="0">
                    <a:pos x="T4" y="T5"/>
                  </a:cxn>
                  <a:cxn ang="0">
                    <a:pos x="T6" y="T7"/>
                  </a:cxn>
                  <a:cxn ang="0">
                    <a:pos x="T8" y="T9"/>
                  </a:cxn>
                </a:cxnLst>
                <a:rect l="0" t="0" r="r" b="b"/>
                <a:pathLst>
                  <a:path w="122" h="71">
                    <a:moveTo>
                      <a:pt x="122" y="46"/>
                    </a:moveTo>
                    <a:lnTo>
                      <a:pt x="78" y="71"/>
                    </a:lnTo>
                    <a:lnTo>
                      <a:pt x="0" y="25"/>
                    </a:lnTo>
                    <a:lnTo>
                      <a:pt x="44" y="0"/>
                    </a:lnTo>
                    <a:lnTo>
                      <a:pt x="122" y="46"/>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8" name="Freeform 39"/>
              <p:cNvSpPr/>
              <p:nvPr/>
            </p:nvSpPr>
            <p:spPr bwMode="auto">
              <a:xfrm>
                <a:off x="6507" y="2951"/>
                <a:ext cx="44" cy="34"/>
              </a:xfrm>
              <a:custGeom>
                <a:avLst/>
                <a:gdLst>
                  <a:gd name="T0" fmla="*/ 44 w 44"/>
                  <a:gd name="T1" fmla="*/ 0 h 34"/>
                  <a:gd name="T2" fmla="*/ 44 w 44"/>
                  <a:gd name="T3" fmla="*/ 8 h 34"/>
                  <a:gd name="T4" fmla="*/ 0 w 44"/>
                  <a:gd name="T5" fmla="*/ 34 h 34"/>
                  <a:gd name="T6" fmla="*/ 0 w 44"/>
                  <a:gd name="T7" fmla="*/ 25 h 34"/>
                  <a:gd name="T8" fmla="*/ 44 w 44"/>
                  <a:gd name="T9" fmla="*/ 0 h 34"/>
                </a:gdLst>
                <a:ahLst/>
                <a:cxnLst>
                  <a:cxn ang="0">
                    <a:pos x="T0" y="T1"/>
                  </a:cxn>
                  <a:cxn ang="0">
                    <a:pos x="T2" y="T3"/>
                  </a:cxn>
                  <a:cxn ang="0">
                    <a:pos x="T4" y="T5"/>
                  </a:cxn>
                  <a:cxn ang="0">
                    <a:pos x="T6" y="T7"/>
                  </a:cxn>
                  <a:cxn ang="0">
                    <a:pos x="T8" y="T9"/>
                  </a:cxn>
                </a:cxnLst>
                <a:rect l="0" t="0" r="r" b="b"/>
                <a:pathLst>
                  <a:path w="44" h="34">
                    <a:moveTo>
                      <a:pt x="44" y="0"/>
                    </a:moveTo>
                    <a:lnTo>
                      <a:pt x="44" y="8"/>
                    </a:lnTo>
                    <a:lnTo>
                      <a:pt x="0" y="34"/>
                    </a:lnTo>
                    <a:lnTo>
                      <a:pt x="0" y="25"/>
                    </a:lnTo>
                    <a:lnTo>
                      <a:pt x="44"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9" name="Freeform 40"/>
              <p:cNvSpPr/>
              <p:nvPr/>
            </p:nvSpPr>
            <p:spPr bwMode="auto">
              <a:xfrm>
                <a:off x="6429" y="2930"/>
                <a:ext cx="78" cy="55"/>
              </a:xfrm>
              <a:custGeom>
                <a:avLst/>
                <a:gdLst>
                  <a:gd name="T0" fmla="*/ 78 w 78"/>
                  <a:gd name="T1" fmla="*/ 46 h 55"/>
                  <a:gd name="T2" fmla="*/ 78 w 78"/>
                  <a:gd name="T3" fmla="*/ 55 h 55"/>
                  <a:gd name="T4" fmla="*/ 0 w 78"/>
                  <a:gd name="T5" fmla="*/ 9 h 55"/>
                  <a:gd name="T6" fmla="*/ 0 w 78"/>
                  <a:gd name="T7" fmla="*/ 0 h 55"/>
                  <a:gd name="T8" fmla="*/ 78 w 78"/>
                  <a:gd name="T9" fmla="*/ 46 h 55"/>
                </a:gdLst>
                <a:ahLst/>
                <a:cxnLst>
                  <a:cxn ang="0">
                    <a:pos x="T0" y="T1"/>
                  </a:cxn>
                  <a:cxn ang="0">
                    <a:pos x="T2" y="T3"/>
                  </a:cxn>
                  <a:cxn ang="0">
                    <a:pos x="T4" y="T5"/>
                  </a:cxn>
                  <a:cxn ang="0">
                    <a:pos x="T6" y="T7"/>
                  </a:cxn>
                  <a:cxn ang="0">
                    <a:pos x="T8" y="T9"/>
                  </a:cxn>
                </a:cxnLst>
                <a:rect l="0" t="0" r="r" b="b"/>
                <a:pathLst>
                  <a:path w="78" h="55">
                    <a:moveTo>
                      <a:pt x="78" y="46"/>
                    </a:moveTo>
                    <a:lnTo>
                      <a:pt x="78" y="55"/>
                    </a:lnTo>
                    <a:lnTo>
                      <a:pt x="0" y="9"/>
                    </a:lnTo>
                    <a:lnTo>
                      <a:pt x="0" y="0"/>
                    </a:lnTo>
                    <a:lnTo>
                      <a:pt x="78"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0" name="Freeform 41"/>
              <p:cNvSpPr/>
              <p:nvPr/>
            </p:nvSpPr>
            <p:spPr bwMode="auto">
              <a:xfrm>
                <a:off x="6531" y="2964"/>
                <a:ext cx="121" cy="71"/>
              </a:xfrm>
              <a:custGeom>
                <a:avLst/>
                <a:gdLst>
                  <a:gd name="T0" fmla="*/ 121 w 121"/>
                  <a:gd name="T1" fmla="*/ 45 h 71"/>
                  <a:gd name="T2" fmla="*/ 78 w 121"/>
                  <a:gd name="T3" fmla="*/ 71 h 71"/>
                  <a:gd name="T4" fmla="*/ 0 w 121"/>
                  <a:gd name="T5" fmla="*/ 25 h 71"/>
                  <a:gd name="T6" fmla="*/ 43 w 121"/>
                  <a:gd name="T7" fmla="*/ 0 h 71"/>
                  <a:gd name="T8" fmla="*/ 121 w 121"/>
                  <a:gd name="T9" fmla="*/ 45 h 71"/>
                </a:gdLst>
                <a:ahLst/>
                <a:cxnLst>
                  <a:cxn ang="0">
                    <a:pos x="T0" y="T1"/>
                  </a:cxn>
                  <a:cxn ang="0">
                    <a:pos x="T2" y="T3"/>
                  </a:cxn>
                  <a:cxn ang="0">
                    <a:pos x="T4" y="T5"/>
                  </a:cxn>
                  <a:cxn ang="0">
                    <a:pos x="T6" y="T7"/>
                  </a:cxn>
                  <a:cxn ang="0">
                    <a:pos x="T8" y="T9"/>
                  </a:cxn>
                </a:cxnLst>
                <a:rect l="0" t="0" r="r" b="b"/>
                <a:pathLst>
                  <a:path w="121" h="71">
                    <a:moveTo>
                      <a:pt x="121" y="45"/>
                    </a:moveTo>
                    <a:lnTo>
                      <a:pt x="78" y="71"/>
                    </a:lnTo>
                    <a:lnTo>
                      <a:pt x="0" y="25"/>
                    </a:lnTo>
                    <a:lnTo>
                      <a:pt x="43" y="0"/>
                    </a:lnTo>
                    <a:lnTo>
                      <a:pt x="121"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1" name="Freeform 42"/>
              <p:cNvSpPr/>
              <p:nvPr/>
            </p:nvSpPr>
            <p:spPr bwMode="auto">
              <a:xfrm>
                <a:off x="6609" y="3010"/>
                <a:ext cx="43" cy="34"/>
              </a:xfrm>
              <a:custGeom>
                <a:avLst/>
                <a:gdLst>
                  <a:gd name="T0" fmla="*/ 43 w 43"/>
                  <a:gd name="T1" fmla="*/ 0 h 34"/>
                  <a:gd name="T2" fmla="*/ 43 w 43"/>
                  <a:gd name="T3" fmla="*/ 8 h 34"/>
                  <a:gd name="T4" fmla="*/ 0 w 43"/>
                  <a:gd name="T5" fmla="*/ 34 h 34"/>
                  <a:gd name="T6" fmla="*/ 0 w 43"/>
                  <a:gd name="T7" fmla="*/ 25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8"/>
                    </a:lnTo>
                    <a:lnTo>
                      <a:pt x="0" y="34"/>
                    </a:lnTo>
                    <a:lnTo>
                      <a:pt x="0" y="25"/>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2" name="Freeform 43"/>
              <p:cNvSpPr/>
              <p:nvPr/>
            </p:nvSpPr>
            <p:spPr bwMode="auto">
              <a:xfrm>
                <a:off x="6531" y="2989"/>
                <a:ext cx="78" cy="55"/>
              </a:xfrm>
              <a:custGeom>
                <a:avLst/>
                <a:gdLst>
                  <a:gd name="T0" fmla="*/ 78 w 78"/>
                  <a:gd name="T1" fmla="*/ 46 h 55"/>
                  <a:gd name="T2" fmla="*/ 78 w 78"/>
                  <a:gd name="T3" fmla="*/ 55 h 55"/>
                  <a:gd name="T4" fmla="*/ 0 w 78"/>
                  <a:gd name="T5" fmla="*/ 9 h 55"/>
                  <a:gd name="T6" fmla="*/ 0 w 78"/>
                  <a:gd name="T7" fmla="*/ 0 h 55"/>
                  <a:gd name="T8" fmla="*/ 78 w 78"/>
                  <a:gd name="T9" fmla="*/ 46 h 55"/>
                </a:gdLst>
                <a:ahLst/>
                <a:cxnLst>
                  <a:cxn ang="0">
                    <a:pos x="T0" y="T1"/>
                  </a:cxn>
                  <a:cxn ang="0">
                    <a:pos x="T2" y="T3"/>
                  </a:cxn>
                  <a:cxn ang="0">
                    <a:pos x="T4" y="T5"/>
                  </a:cxn>
                  <a:cxn ang="0">
                    <a:pos x="T6" y="T7"/>
                  </a:cxn>
                  <a:cxn ang="0">
                    <a:pos x="T8" y="T9"/>
                  </a:cxn>
                </a:cxnLst>
                <a:rect l="0" t="0" r="r" b="b"/>
                <a:pathLst>
                  <a:path w="78" h="55">
                    <a:moveTo>
                      <a:pt x="78" y="46"/>
                    </a:moveTo>
                    <a:lnTo>
                      <a:pt x="78" y="55"/>
                    </a:lnTo>
                    <a:lnTo>
                      <a:pt x="0" y="9"/>
                    </a:lnTo>
                    <a:lnTo>
                      <a:pt x="0" y="0"/>
                    </a:lnTo>
                    <a:lnTo>
                      <a:pt x="78"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3" name="Freeform 44"/>
              <p:cNvSpPr/>
              <p:nvPr/>
            </p:nvSpPr>
            <p:spPr bwMode="auto">
              <a:xfrm>
                <a:off x="6645" y="3031"/>
                <a:ext cx="122" cy="70"/>
              </a:xfrm>
              <a:custGeom>
                <a:avLst/>
                <a:gdLst>
                  <a:gd name="T0" fmla="*/ 122 w 122"/>
                  <a:gd name="T1" fmla="*/ 45 h 70"/>
                  <a:gd name="T2" fmla="*/ 78 w 122"/>
                  <a:gd name="T3" fmla="*/ 70 h 70"/>
                  <a:gd name="T4" fmla="*/ 0 w 122"/>
                  <a:gd name="T5" fmla="*/ 25 h 70"/>
                  <a:gd name="T6" fmla="*/ 43 w 122"/>
                  <a:gd name="T7" fmla="*/ 0 h 70"/>
                  <a:gd name="T8" fmla="*/ 122 w 122"/>
                  <a:gd name="T9" fmla="*/ 45 h 70"/>
                </a:gdLst>
                <a:ahLst/>
                <a:cxnLst>
                  <a:cxn ang="0">
                    <a:pos x="T0" y="T1"/>
                  </a:cxn>
                  <a:cxn ang="0">
                    <a:pos x="T2" y="T3"/>
                  </a:cxn>
                  <a:cxn ang="0">
                    <a:pos x="T4" y="T5"/>
                  </a:cxn>
                  <a:cxn ang="0">
                    <a:pos x="T6" y="T7"/>
                  </a:cxn>
                  <a:cxn ang="0">
                    <a:pos x="T8" y="T9"/>
                  </a:cxn>
                </a:cxnLst>
                <a:rect l="0" t="0" r="r" b="b"/>
                <a:pathLst>
                  <a:path w="122" h="70">
                    <a:moveTo>
                      <a:pt x="122" y="45"/>
                    </a:moveTo>
                    <a:lnTo>
                      <a:pt x="78" y="70"/>
                    </a:lnTo>
                    <a:lnTo>
                      <a:pt x="0" y="25"/>
                    </a:lnTo>
                    <a:lnTo>
                      <a:pt x="43" y="0"/>
                    </a:lnTo>
                    <a:lnTo>
                      <a:pt x="122"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4" name="Freeform 45"/>
              <p:cNvSpPr/>
              <p:nvPr/>
            </p:nvSpPr>
            <p:spPr bwMode="auto">
              <a:xfrm>
                <a:off x="6723" y="3076"/>
                <a:ext cx="44" cy="34"/>
              </a:xfrm>
              <a:custGeom>
                <a:avLst/>
                <a:gdLst>
                  <a:gd name="T0" fmla="*/ 44 w 44"/>
                  <a:gd name="T1" fmla="*/ 0 h 34"/>
                  <a:gd name="T2" fmla="*/ 44 w 44"/>
                  <a:gd name="T3" fmla="*/ 9 h 34"/>
                  <a:gd name="T4" fmla="*/ 0 w 44"/>
                  <a:gd name="T5" fmla="*/ 34 h 34"/>
                  <a:gd name="T6" fmla="*/ 0 w 44"/>
                  <a:gd name="T7" fmla="*/ 25 h 34"/>
                  <a:gd name="T8" fmla="*/ 44 w 44"/>
                  <a:gd name="T9" fmla="*/ 0 h 34"/>
                </a:gdLst>
                <a:ahLst/>
                <a:cxnLst>
                  <a:cxn ang="0">
                    <a:pos x="T0" y="T1"/>
                  </a:cxn>
                  <a:cxn ang="0">
                    <a:pos x="T2" y="T3"/>
                  </a:cxn>
                  <a:cxn ang="0">
                    <a:pos x="T4" y="T5"/>
                  </a:cxn>
                  <a:cxn ang="0">
                    <a:pos x="T6" y="T7"/>
                  </a:cxn>
                  <a:cxn ang="0">
                    <a:pos x="T8" y="T9"/>
                  </a:cxn>
                </a:cxnLst>
                <a:rect l="0" t="0" r="r" b="b"/>
                <a:pathLst>
                  <a:path w="44" h="34">
                    <a:moveTo>
                      <a:pt x="44" y="0"/>
                    </a:moveTo>
                    <a:lnTo>
                      <a:pt x="44" y="9"/>
                    </a:lnTo>
                    <a:lnTo>
                      <a:pt x="0" y="34"/>
                    </a:lnTo>
                    <a:lnTo>
                      <a:pt x="0" y="25"/>
                    </a:lnTo>
                    <a:lnTo>
                      <a:pt x="44"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5" name="Freeform 46"/>
              <p:cNvSpPr/>
              <p:nvPr/>
            </p:nvSpPr>
            <p:spPr bwMode="auto">
              <a:xfrm>
                <a:off x="6645" y="3056"/>
                <a:ext cx="78" cy="54"/>
              </a:xfrm>
              <a:custGeom>
                <a:avLst/>
                <a:gdLst>
                  <a:gd name="T0" fmla="*/ 78 w 78"/>
                  <a:gd name="T1" fmla="*/ 45 h 54"/>
                  <a:gd name="T2" fmla="*/ 78 w 78"/>
                  <a:gd name="T3" fmla="*/ 54 h 54"/>
                  <a:gd name="T4" fmla="*/ 0 w 78"/>
                  <a:gd name="T5" fmla="*/ 9 h 54"/>
                  <a:gd name="T6" fmla="*/ 0 w 78"/>
                  <a:gd name="T7" fmla="*/ 0 h 54"/>
                  <a:gd name="T8" fmla="*/ 78 w 78"/>
                  <a:gd name="T9" fmla="*/ 45 h 54"/>
                </a:gdLst>
                <a:ahLst/>
                <a:cxnLst>
                  <a:cxn ang="0">
                    <a:pos x="T0" y="T1"/>
                  </a:cxn>
                  <a:cxn ang="0">
                    <a:pos x="T2" y="T3"/>
                  </a:cxn>
                  <a:cxn ang="0">
                    <a:pos x="T4" y="T5"/>
                  </a:cxn>
                  <a:cxn ang="0">
                    <a:pos x="T6" y="T7"/>
                  </a:cxn>
                  <a:cxn ang="0">
                    <a:pos x="T8" y="T9"/>
                  </a:cxn>
                </a:cxnLst>
                <a:rect l="0" t="0" r="r" b="b"/>
                <a:pathLst>
                  <a:path w="78" h="54">
                    <a:moveTo>
                      <a:pt x="78" y="45"/>
                    </a:moveTo>
                    <a:lnTo>
                      <a:pt x="78" y="54"/>
                    </a:lnTo>
                    <a:lnTo>
                      <a:pt x="0" y="9"/>
                    </a:lnTo>
                    <a:lnTo>
                      <a:pt x="0" y="0"/>
                    </a:lnTo>
                    <a:lnTo>
                      <a:pt x="78" y="4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6" name="Freeform 47"/>
              <p:cNvSpPr/>
              <p:nvPr/>
            </p:nvSpPr>
            <p:spPr bwMode="auto">
              <a:xfrm>
                <a:off x="5730" y="2587"/>
                <a:ext cx="120" cy="70"/>
              </a:xfrm>
              <a:custGeom>
                <a:avLst/>
                <a:gdLst>
                  <a:gd name="T0" fmla="*/ 120 w 120"/>
                  <a:gd name="T1" fmla="*/ 35 h 70"/>
                  <a:gd name="T2" fmla="*/ 61 w 120"/>
                  <a:gd name="T3" fmla="*/ 70 h 70"/>
                  <a:gd name="T4" fmla="*/ 0 w 120"/>
                  <a:gd name="T5" fmla="*/ 35 h 70"/>
                  <a:gd name="T6" fmla="*/ 60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1" y="70"/>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7" name="Freeform 48"/>
              <p:cNvSpPr/>
              <p:nvPr/>
            </p:nvSpPr>
            <p:spPr bwMode="auto">
              <a:xfrm>
                <a:off x="5791" y="2622"/>
                <a:ext cx="59" cy="43"/>
              </a:xfrm>
              <a:custGeom>
                <a:avLst/>
                <a:gdLst>
                  <a:gd name="T0" fmla="*/ 59 w 59"/>
                  <a:gd name="T1" fmla="*/ 0 h 43"/>
                  <a:gd name="T2" fmla="*/ 59 w 59"/>
                  <a:gd name="T3" fmla="*/ 9 h 43"/>
                  <a:gd name="T4" fmla="*/ 0 w 59"/>
                  <a:gd name="T5" fmla="*/ 43 h 43"/>
                  <a:gd name="T6" fmla="*/ 0 w 59"/>
                  <a:gd name="T7" fmla="*/ 35 h 43"/>
                  <a:gd name="T8" fmla="*/ 59 w 59"/>
                  <a:gd name="T9" fmla="*/ 0 h 43"/>
                </a:gdLst>
                <a:ahLst/>
                <a:cxnLst>
                  <a:cxn ang="0">
                    <a:pos x="T0" y="T1"/>
                  </a:cxn>
                  <a:cxn ang="0">
                    <a:pos x="T2" y="T3"/>
                  </a:cxn>
                  <a:cxn ang="0">
                    <a:pos x="T4" y="T5"/>
                  </a:cxn>
                  <a:cxn ang="0">
                    <a:pos x="T6" y="T7"/>
                  </a:cxn>
                  <a:cxn ang="0">
                    <a:pos x="T8" y="T9"/>
                  </a:cxn>
                </a:cxnLst>
                <a:rect l="0" t="0" r="r" b="b"/>
                <a:pathLst>
                  <a:path w="59" h="43">
                    <a:moveTo>
                      <a:pt x="59" y="0"/>
                    </a:moveTo>
                    <a:lnTo>
                      <a:pt x="59" y="9"/>
                    </a:lnTo>
                    <a:lnTo>
                      <a:pt x="0" y="43"/>
                    </a:lnTo>
                    <a:lnTo>
                      <a:pt x="0" y="35"/>
                    </a:lnTo>
                    <a:lnTo>
                      <a:pt x="59"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8" name="Freeform 49"/>
              <p:cNvSpPr/>
              <p:nvPr/>
            </p:nvSpPr>
            <p:spPr bwMode="auto">
              <a:xfrm>
                <a:off x="5730" y="2622"/>
                <a:ext cx="61" cy="43"/>
              </a:xfrm>
              <a:custGeom>
                <a:avLst/>
                <a:gdLst>
                  <a:gd name="T0" fmla="*/ 61 w 61"/>
                  <a:gd name="T1" fmla="*/ 35 h 43"/>
                  <a:gd name="T2" fmla="*/ 61 w 61"/>
                  <a:gd name="T3" fmla="*/ 43 h 43"/>
                  <a:gd name="T4" fmla="*/ 0 w 61"/>
                  <a:gd name="T5" fmla="*/ 9 h 43"/>
                  <a:gd name="T6" fmla="*/ 0 w 61"/>
                  <a:gd name="T7" fmla="*/ 0 h 43"/>
                  <a:gd name="T8" fmla="*/ 61 w 61"/>
                  <a:gd name="T9" fmla="*/ 35 h 43"/>
                </a:gdLst>
                <a:ahLst/>
                <a:cxnLst>
                  <a:cxn ang="0">
                    <a:pos x="T0" y="T1"/>
                  </a:cxn>
                  <a:cxn ang="0">
                    <a:pos x="T2" y="T3"/>
                  </a:cxn>
                  <a:cxn ang="0">
                    <a:pos x="T4" y="T5"/>
                  </a:cxn>
                  <a:cxn ang="0">
                    <a:pos x="T6" y="T7"/>
                  </a:cxn>
                  <a:cxn ang="0">
                    <a:pos x="T8" y="T9"/>
                  </a:cxn>
                </a:cxnLst>
                <a:rect l="0" t="0" r="r" b="b"/>
                <a:pathLst>
                  <a:path w="61" h="43">
                    <a:moveTo>
                      <a:pt x="61" y="35"/>
                    </a:moveTo>
                    <a:lnTo>
                      <a:pt x="61" y="43"/>
                    </a:lnTo>
                    <a:lnTo>
                      <a:pt x="0" y="9"/>
                    </a:lnTo>
                    <a:lnTo>
                      <a:pt x="0"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9" name="Freeform 50"/>
              <p:cNvSpPr/>
              <p:nvPr/>
            </p:nvSpPr>
            <p:spPr bwMode="auto">
              <a:xfrm>
                <a:off x="5817" y="2638"/>
                <a:ext cx="120" cy="69"/>
              </a:xfrm>
              <a:custGeom>
                <a:avLst/>
                <a:gdLst>
                  <a:gd name="T0" fmla="*/ 120 w 120"/>
                  <a:gd name="T1" fmla="*/ 34 h 69"/>
                  <a:gd name="T2" fmla="*/ 61 w 120"/>
                  <a:gd name="T3" fmla="*/ 69 h 69"/>
                  <a:gd name="T4" fmla="*/ 0 w 120"/>
                  <a:gd name="T5" fmla="*/ 34 h 69"/>
                  <a:gd name="T6" fmla="*/ 60 w 120"/>
                  <a:gd name="T7" fmla="*/ 0 h 69"/>
                  <a:gd name="T8" fmla="*/ 120 w 120"/>
                  <a:gd name="T9" fmla="*/ 34 h 69"/>
                </a:gdLst>
                <a:ahLst/>
                <a:cxnLst>
                  <a:cxn ang="0">
                    <a:pos x="T0" y="T1"/>
                  </a:cxn>
                  <a:cxn ang="0">
                    <a:pos x="T2" y="T3"/>
                  </a:cxn>
                  <a:cxn ang="0">
                    <a:pos x="T4" y="T5"/>
                  </a:cxn>
                  <a:cxn ang="0">
                    <a:pos x="T6" y="T7"/>
                  </a:cxn>
                  <a:cxn ang="0">
                    <a:pos x="T8" y="T9"/>
                  </a:cxn>
                </a:cxnLst>
                <a:rect l="0" t="0" r="r" b="b"/>
                <a:pathLst>
                  <a:path w="120" h="69">
                    <a:moveTo>
                      <a:pt x="120" y="34"/>
                    </a:moveTo>
                    <a:lnTo>
                      <a:pt x="61" y="69"/>
                    </a:lnTo>
                    <a:lnTo>
                      <a:pt x="0" y="34"/>
                    </a:lnTo>
                    <a:lnTo>
                      <a:pt x="60" y="0"/>
                    </a:lnTo>
                    <a:lnTo>
                      <a:pt x="120"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0" name="Freeform 51"/>
              <p:cNvSpPr/>
              <p:nvPr/>
            </p:nvSpPr>
            <p:spPr bwMode="auto">
              <a:xfrm>
                <a:off x="5878" y="2672"/>
                <a:ext cx="59" cy="44"/>
              </a:xfrm>
              <a:custGeom>
                <a:avLst/>
                <a:gdLst>
                  <a:gd name="T0" fmla="*/ 59 w 59"/>
                  <a:gd name="T1" fmla="*/ 0 h 44"/>
                  <a:gd name="T2" fmla="*/ 59 w 59"/>
                  <a:gd name="T3" fmla="*/ 9 h 44"/>
                  <a:gd name="T4" fmla="*/ 0 w 59"/>
                  <a:gd name="T5" fmla="*/ 44 h 44"/>
                  <a:gd name="T6" fmla="*/ 0 w 59"/>
                  <a:gd name="T7" fmla="*/ 35 h 44"/>
                  <a:gd name="T8" fmla="*/ 59 w 59"/>
                  <a:gd name="T9" fmla="*/ 0 h 44"/>
                </a:gdLst>
                <a:ahLst/>
                <a:cxnLst>
                  <a:cxn ang="0">
                    <a:pos x="T0" y="T1"/>
                  </a:cxn>
                  <a:cxn ang="0">
                    <a:pos x="T2" y="T3"/>
                  </a:cxn>
                  <a:cxn ang="0">
                    <a:pos x="T4" y="T5"/>
                  </a:cxn>
                  <a:cxn ang="0">
                    <a:pos x="T6" y="T7"/>
                  </a:cxn>
                  <a:cxn ang="0">
                    <a:pos x="T8" y="T9"/>
                  </a:cxn>
                </a:cxnLst>
                <a:rect l="0" t="0" r="r" b="b"/>
                <a:pathLst>
                  <a:path w="59" h="44">
                    <a:moveTo>
                      <a:pt x="59" y="0"/>
                    </a:moveTo>
                    <a:lnTo>
                      <a:pt x="59" y="9"/>
                    </a:lnTo>
                    <a:lnTo>
                      <a:pt x="0" y="44"/>
                    </a:lnTo>
                    <a:lnTo>
                      <a:pt x="0" y="35"/>
                    </a:lnTo>
                    <a:lnTo>
                      <a:pt x="59"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1" name="Freeform 52"/>
              <p:cNvSpPr/>
              <p:nvPr/>
            </p:nvSpPr>
            <p:spPr bwMode="auto">
              <a:xfrm>
                <a:off x="5817" y="2672"/>
                <a:ext cx="61" cy="44"/>
              </a:xfrm>
              <a:custGeom>
                <a:avLst/>
                <a:gdLst>
                  <a:gd name="T0" fmla="*/ 61 w 61"/>
                  <a:gd name="T1" fmla="*/ 35 h 44"/>
                  <a:gd name="T2" fmla="*/ 61 w 61"/>
                  <a:gd name="T3" fmla="*/ 44 h 44"/>
                  <a:gd name="T4" fmla="*/ 0 w 61"/>
                  <a:gd name="T5" fmla="*/ 9 h 44"/>
                  <a:gd name="T6" fmla="*/ 0 w 61"/>
                  <a:gd name="T7" fmla="*/ 0 h 44"/>
                  <a:gd name="T8" fmla="*/ 61 w 61"/>
                  <a:gd name="T9" fmla="*/ 35 h 44"/>
                </a:gdLst>
                <a:ahLst/>
                <a:cxnLst>
                  <a:cxn ang="0">
                    <a:pos x="T0" y="T1"/>
                  </a:cxn>
                  <a:cxn ang="0">
                    <a:pos x="T2" y="T3"/>
                  </a:cxn>
                  <a:cxn ang="0">
                    <a:pos x="T4" y="T5"/>
                  </a:cxn>
                  <a:cxn ang="0">
                    <a:pos x="T6" y="T7"/>
                  </a:cxn>
                  <a:cxn ang="0">
                    <a:pos x="T8" y="T9"/>
                  </a:cxn>
                </a:cxnLst>
                <a:rect l="0" t="0" r="r" b="b"/>
                <a:pathLst>
                  <a:path w="61" h="44">
                    <a:moveTo>
                      <a:pt x="61" y="35"/>
                    </a:moveTo>
                    <a:lnTo>
                      <a:pt x="61" y="44"/>
                    </a:lnTo>
                    <a:lnTo>
                      <a:pt x="0" y="9"/>
                    </a:lnTo>
                    <a:lnTo>
                      <a:pt x="0"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2" name="Freeform 53"/>
              <p:cNvSpPr/>
              <p:nvPr/>
            </p:nvSpPr>
            <p:spPr bwMode="auto">
              <a:xfrm>
                <a:off x="5900" y="2686"/>
                <a:ext cx="120" cy="70"/>
              </a:xfrm>
              <a:custGeom>
                <a:avLst/>
                <a:gdLst>
                  <a:gd name="T0" fmla="*/ 120 w 120"/>
                  <a:gd name="T1" fmla="*/ 35 h 70"/>
                  <a:gd name="T2" fmla="*/ 61 w 120"/>
                  <a:gd name="T3" fmla="*/ 70 h 70"/>
                  <a:gd name="T4" fmla="*/ 0 w 120"/>
                  <a:gd name="T5" fmla="*/ 35 h 70"/>
                  <a:gd name="T6" fmla="*/ 60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1" y="70"/>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3" name="Freeform 54"/>
              <p:cNvSpPr/>
              <p:nvPr/>
            </p:nvSpPr>
            <p:spPr bwMode="auto">
              <a:xfrm>
                <a:off x="5961" y="2721"/>
                <a:ext cx="59" cy="43"/>
              </a:xfrm>
              <a:custGeom>
                <a:avLst/>
                <a:gdLst>
                  <a:gd name="T0" fmla="*/ 59 w 59"/>
                  <a:gd name="T1" fmla="*/ 0 h 43"/>
                  <a:gd name="T2" fmla="*/ 59 w 59"/>
                  <a:gd name="T3" fmla="*/ 9 h 43"/>
                  <a:gd name="T4" fmla="*/ 0 w 59"/>
                  <a:gd name="T5" fmla="*/ 43 h 43"/>
                  <a:gd name="T6" fmla="*/ 0 w 59"/>
                  <a:gd name="T7" fmla="*/ 35 h 43"/>
                  <a:gd name="T8" fmla="*/ 59 w 59"/>
                  <a:gd name="T9" fmla="*/ 0 h 43"/>
                </a:gdLst>
                <a:ahLst/>
                <a:cxnLst>
                  <a:cxn ang="0">
                    <a:pos x="T0" y="T1"/>
                  </a:cxn>
                  <a:cxn ang="0">
                    <a:pos x="T2" y="T3"/>
                  </a:cxn>
                  <a:cxn ang="0">
                    <a:pos x="T4" y="T5"/>
                  </a:cxn>
                  <a:cxn ang="0">
                    <a:pos x="T6" y="T7"/>
                  </a:cxn>
                  <a:cxn ang="0">
                    <a:pos x="T8" y="T9"/>
                  </a:cxn>
                </a:cxnLst>
                <a:rect l="0" t="0" r="r" b="b"/>
                <a:pathLst>
                  <a:path w="59" h="43">
                    <a:moveTo>
                      <a:pt x="59" y="0"/>
                    </a:moveTo>
                    <a:lnTo>
                      <a:pt x="59" y="9"/>
                    </a:lnTo>
                    <a:lnTo>
                      <a:pt x="0" y="43"/>
                    </a:lnTo>
                    <a:lnTo>
                      <a:pt x="0" y="35"/>
                    </a:lnTo>
                    <a:lnTo>
                      <a:pt x="59"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4" name="Freeform 55"/>
              <p:cNvSpPr/>
              <p:nvPr/>
            </p:nvSpPr>
            <p:spPr bwMode="auto">
              <a:xfrm>
                <a:off x="5900" y="2721"/>
                <a:ext cx="61" cy="43"/>
              </a:xfrm>
              <a:custGeom>
                <a:avLst/>
                <a:gdLst>
                  <a:gd name="T0" fmla="*/ 61 w 61"/>
                  <a:gd name="T1" fmla="*/ 35 h 43"/>
                  <a:gd name="T2" fmla="*/ 61 w 61"/>
                  <a:gd name="T3" fmla="*/ 43 h 43"/>
                  <a:gd name="T4" fmla="*/ 0 w 61"/>
                  <a:gd name="T5" fmla="*/ 9 h 43"/>
                  <a:gd name="T6" fmla="*/ 0 w 61"/>
                  <a:gd name="T7" fmla="*/ 0 h 43"/>
                  <a:gd name="T8" fmla="*/ 61 w 61"/>
                  <a:gd name="T9" fmla="*/ 35 h 43"/>
                </a:gdLst>
                <a:ahLst/>
                <a:cxnLst>
                  <a:cxn ang="0">
                    <a:pos x="T0" y="T1"/>
                  </a:cxn>
                  <a:cxn ang="0">
                    <a:pos x="T2" y="T3"/>
                  </a:cxn>
                  <a:cxn ang="0">
                    <a:pos x="T4" y="T5"/>
                  </a:cxn>
                  <a:cxn ang="0">
                    <a:pos x="T6" y="T7"/>
                  </a:cxn>
                  <a:cxn ang="0">
                    <a:pos x="T8" y="T9"/>
                  </a:cxn>
                </a:cxnLst>
                <a:rect l="0" t="0" r="r" b="b"/>
                <a:pathLst>
                  <a:path w="61" h="43">
                    <a:moveTo>
                      <a:pt x="61" y="35"/>
                    </a:moveTo>
                    <a:lnTo>
                      <a:pt x="61" y="43"/>
                    </a:lnTo>
                    <a:lnTo>
                      <a:pt x="0" y="9"/>
                    </a:lnTo>
                    <a:lnTo>
                      <a:pt x="0"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5" name="Freeform 56"/>
              <p:cNvSpPr/>
              <p:nvPr/>
            </p:nvSpPr>
            <p:spPr bwMode="auto">
              <a:xfrm>
                <a:off x="5991" y="2738"/>
                <a:ext cx="120" cy="70"/>
              </a:xfrm>
              <a:custGeom>
                <a:avLst/>
                <a:gdLst>
                  <a:gd name="T0" fmla="*/ 120 w 120"/>
                  <a:gd name="T1" fmla="*/ 35 h 70"/>
                  <a:gd name="T2" fmla="*/ 60 w 120"/>
                  <a:gd name="T3" fmla="*/ 70 h 70"/>
                  <a:gd name="T4" fmla="*/ 0 w 120"/>
                  <a:gd name="T5" fmla="*/ 35 h 70"/>
                  <a:gd name="T6" fmla="*/ 59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0" y="70"/>
                    </a:lnTo>
                    <a:lnTo>
                      <a:pt x="0" y="35"/>
                    </a:lnTo>
                    <a:lnTo>
                      <a:pt x="59"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6" name="Freeform 57"/>
              <p:cNvSpPr/>
              <p:nvPr/>
            </p:nvSpPr>
            <p:spPr bwMode="auto">
              <a:xfrm>
                <a:off x="6051" y="2773"/>
                <a:ext cx="60" cy="44"/>
              </a:xfrm>
              <a:custGeom>
                <a:avLst/>
                <a:gdLst>
                  <a:gd name="T0" fmla="*/ 60 w 60"/>
                  <a:gd name="T1" fmla="*/ 0 h 44"/>
                  <a:gd name="T2" fmla="*/ 59 w 60"/>
                  <a:gd name="T3" fmla="*/ 9 h 44"/>
                  <a:gd name="T4" fmla="*/ 0 w 60"/>
                  <a:gd name="T5" fmla="*/ 44 h 44"/>
                  <a:gd name="T6" fmla="*/ 0 w 60"/>
                  <a:gd name="T7" fmla="*/ 35 h 44"/>
                  <a:gd name="T8" fmla="*/ 60 w 60"/>
                  <a:gd name="T9" fmla="*/ 0 h 44"/>
                </a:gdLst>
                <a:ahLst/>
                <a:cxnLst>
                  <a:cxn ang="0">
                    <a:pos x="T0" y="T1"/>
                  </a:cxn>
                  <a:cxn ang="0">
                    <a:pos x="T2" y="T3"/>
                  </a:cxn>
                  <a:cxn ang="0">
                    <a:pos x="T4" y="T5"/>
                  </a:cxn>
                  <a:cxn ang="0">
                    <a:pos x="T6" y="T7"/>
                  </a:cxn>
                  <a:cxn ang="0">
                    <a:pos x="T8" y="T9"/>
                  </a:cxn>
                </a:cxnLst>
                <a:rect l="0" t="0" r="r" b="b"/>
                <a:pathLst>
                  <a:path w="60" h="44">
                    <a:moveTo>
                      <a:pt x="60" y="0"/>
                    </a:moveTo>
                    <a:lnTo>
                      <a:pt x="59" y="9"/>
                    </a:lnTo>
                    <a:lnTo>
                      <a:pt x="0" y="44"/>
                    </a:lnTo>
                    <a:lnTo>
                      <a:pt x="0" y="35"/>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7" name="Freeform 58"/>
              <p:cNvSpPr/>
              <p:nvPr/>
            </p:nvSpPr>
            <p:spPr bwMode="auto">
              <a:xfrm>
                <a:off x="5990" y="2773"/>
                <a:ext cx="61" cy="44"/>
              </a:xfrm>
              <a:custGeom>
                <a:avLst/>
                <a:gdLst>
                  <a:gd name="T0" fmla="*/ 61 w 61"/>
                  <a:gd name="T1" fmla="*/ 35 h 44"/>
                  <a:gd name="T2" fmla="*/ 61 w 61"/>
                  <a:gd name="T3" fmla="*/ 44 h 44"/>
                  <a:gd name="T4" fmla="*/ 0 w 61"/>
                  <a:gd name="T5" fmla="*/ 9 h 44"/>
                  <a:gd name="T6" fmla="*/ 1 w 61"/>
                  <a:gd name="T7" fmla="*/ 0 h 44"/>
                  <a:gd name="T8" fmla="*/ 61 w 61"/>
                  <a:gd name="T9" fmla="*/ 35 h 44"/>
                </a:gdLst>
                <a:ahLst/>
                <a:cxnLst>
                  <a:cxn ang="0">
                    <a:pos x="T0" y="T1"/>
                  </a:cxn>
                  <a:cxn ang="0">
                    <a:pos x="T2" y="T3"/>
                  </a:cxn>
                  <a:cxn ang="0">
                    <a:pos x="T4" y="T5"/>
                  </a:cxn>
                  <a:cxn ang="0">
                    <a:pos x="T6" y="T7"/>
                  </a:cxn>
                  <a:cxn ang="0">
                    <a:pos x="T8" y="T9"/>
                  </a:cxn>
                </a:cxnLst>
                <a:rect l="0" t="0" r="r" b="b"/>
                <a:pathLst>
                  <a:path w="61" h="44">
                    <a:moveTo>
                      <a:pt x="61" y="35"/>
                    </a:moveTo>
                    <a:lnTo>
                      <a:pt x="61" y="44"/>
                    </a:lnTo>
                    <a:lnTo>
                      <a:pt x="0" y="9"/>
                    </a:lnTo>
                    <a:lnTo>
                      <a:pt x="1"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8" name="Freeform 59"/>
              <p:cNvSpPr/>
              <p:nvPr/>
            </p:nvSpPr>
            <p:spPr bwMode="auto">
              <a:xfrm>
                <a:off x="6076" y="2788"/>
                <a:ext cx="120" cy="70"/>
              </a:xfrm>
              <a:custGeom>
                <a:avLst/>
                <a:gdLst>
                  <a:gd name="T0" fmla="*/ 120 w 120"/>
                  <a:gd name="T1" fmla="*/ 35 h 70"/>
                  <a:gd name="T2" fmla="*/ 60 w 120"/>
                  <a:gd name="T3" fmla="*/ 70 h 70"/>
                  <a:gd name="T4" fmla="*/ 0 w 120"/>
                  <a:gd name="T5" fmla="*/ 35 h 70"/>
                  <a:gd name="T6" fmla="*/ 60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0" y="70"/>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9" name="Freeform 60"/>
              <p:cNvSpPr/>
              <p:nvPr/>
            </p:nvSpPr>
            <p:spPr bwMode="auto">
              <a:xfrm>
                <a:off x="6136" y="2823"/>
                <a:ext cx="60" cy="43"/>
              </a:xfrm>
              <a:custGeom>
                <a:avLst/>
                <a:gdLst>
                  <a:gd name="T0" fmla="*/ 60 w 60"/>
                  <a:gd name="T1" fmla="*/ 0 h 43"/>
                  <a:gd name="T2" fmla="*/ 60 w 60"/>
                  <a:gd name="T3" fmla="*/ 9 h 43"/>
                  <a:gd name="T4" fmla="*/ 0 w 60"/>
                  <a:gd name="T5" fmla="*/ 43 h 43"/>
                  <a:gd name="T6" fmla="*/ 0 w 60"/>
                  <a:gd name="T7" fmla="*/ 35 h 43"/>
                  <a:gd name="T8" fmla="*/ 60 w 60"/>
                  <a:gd name="T9" fmla="*/ 0 h 43"/>
                </a:gdLst>
                <a:ahLst/>
                <a:cxnLst>
                  <a:cxn ang="0">
                    <a:pos x="T0" y="T1"/>
                  </a:cxn>
                  <a:cxn ang="0">
                    <a:pos x="T2" y="T3"/>
                  </a:cxn>
                  <a:cxn ang="0">
                    <a:pos x="T4" y="T5"/>
                  </a:cxn>
                  <a:cxn ang="0">
                    <a:pos x="T6" y="T7"/>
                  </a:cxn>
                  <a:cxn ang="0">
                    <a:pos x="T8" y="T9"/>
                  </a:cxn>
                </a:cxnLst>
                <a:rect l="0" t="0" r="r" b="b"/>
                <a:pathLst>
                  <a:path w="60" h="43">
                    <a:moveTo>
                      <a:pt x="60" y="0"/>
                    </a:moveTo>
                    <a:lnTo>
                      <a:pt x="60" y="9"/>
                    </a:lnTo>
                    <a:lnTo>
                      <a:pt x="0" y="43"/>
                    </a:lnTo>
                    <a:lnTo>
                      <a:pt x="0" y="35"/>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0" name="Freeform 61"/>
              <p:cNvSpPr/>
              <p:nvPr/>
            </p:nvSpPr>
            <p:spPr bwMode="auto">
              <a:xfrm>
                <a:off x="6076" y="2823"/>
                <a:ext cx="60" cy="43"/>
              </a:xfrm>
              <a:custGeom>
                <a:avLst/>
                <a:gdLst>
                  <a:gd name="T0" fmla="*/ 60 w 60"/>
                  <a:gd name="T1" fmla="*/ 35 h 43"/>
                  <a:gd name="T2" fmla="*/ 60 w 60"/>
                  <a:gd name="T3" fmla="*/ 43 h 43"/>
                  <a:gd name="T4" fmla="*/ 0 w 60"/>
                  <a:gd name="T5" fmla="*/ 9 h 43"/>
                  <a:gd name="T6" fmla="*/ 0 w 60"/>
                  <a:gd name="T7" fmla="*/ 0 h 43"/>
                  <a:gd name="T8" fmla="*/ 60 w 60"/>
                  <a:gd name="T9" fmla="*/ 35 h 43"/>
                </a:gdLst>
                <a:ahLst/>
                <a:cxnLst>
                  <a:cxn ang="0">
                    <a:pos x="T0" y="T1"/>
                  </a:cxn>
                  <a:cxn ang="0">
                    <a:pos x="T2" y="T3"/>
                  </a:cxn>
                  <a:cxn ang="0">
                    <a:pos x="T4" y="T5"/>
                  </a:cxn>
                  <a:cxn ang="0">
                    <a:pos x="T6" y="T7"/>
                  </a:cxn>
                  <a:cxn ang="0">
                    <a:pos x="T8" y="T9"/>
                  </a:cxn>
                </a:cxnLst>
                <a:rect l="0" t="0" r="r" b="b"/>
                <a:pathLst>
                  <a:path w="60" h="43">
                    <a:moveTo>
                      <a:pt x="60" y="35"/>
                    </a:moveTo>
                    <a:lnTo>
                      <a:pt x="60" y="43"/>
                    </a:lnTo>
                    <a:lnTo>
                      <a:pt x="0" y="9"/>
                    </a:lnTo>
                    <a:lnTo>
                      <a:pt x="0" y="0"/>
                    </a:lnTo>
                    <a:lnTo>
                      <a:pt x="60"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1" name="Freeform 62"/>
              <p:cNvSpPr/>
              <p:nvPr/>
            </p:nvSpPr>
            <p:spPr bwMode="auto">
              <a:xfrm>
                <a:off x="6164" y="2839"/>
                <a:ext cx="120" cy="70"/>
              </a:xfrm>
              <a:custGeom>
                <a:avLst/>
                <a:gdLst>
                  <a:gd name="T0" fmla="*/ 120 w 120"/>
                  <a:gd name="T1" fmla="*/ 35 h 70"/>
                  <a:gd name="T2" fmla="*/ 60 w 120"/>
                  <a:gd name="T3" fmla="*/ 70 h 70"/>
                  <a:gd name="T4" fmla="*/ 0 w 120"/>
                  <a:gd name="T5" fmla="*/ 35 h 70"/>
                  <a:gd name="T6" fmla="*/ 60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0" y="70"/>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2" name="Freeform 63"/>
              <p:cNvSpPr/>
              <p:nvPr/>
            </p:nvSpPr>
            <p:spPr bwMode="auto">
              <a:xfrm>
                <a:off x="6224" y="2874"/>
                <a:ext cx="60" cy="43"/>
              </a:xfrm>
              <a:custGeom>
                <a:avLst/>
                <a:gdLst>
                  <a:gd name="T0" fmla="*/ 60 w 60"/>
                  <a:gd name="T1" fmla="*/ 0 h 43"/>
                  <a:gd name="T2" fmla="*/ 60 w 60"/>
                  <a:gd name="T3" fmla="*/ 9 h 43"/>
                  <a:gd name="T4" fmla="*/ 0 w 60"/>
                  <a:gd name="T5" fmla="*/ 43 h 43"/>
                  <a:gd name="T6" fmla="*/ 0 w 60"/>
                  <a:gd name="T7" fmla="*/ 35 h 43"/>
                  <a:gd name="T8" fmla="*/ 60 w 60"/>
                  <a:gd name="T9" fmla="*/ 0 h 43"/>
                </a:gdLst>
                <a:ahLst/>
                <a:cxnLst>
                  <a:cxn ang="0">
                    <a:pos x="T0" y="T1"/>
                  </a:cxn>
                  <a:cxn ang="0">
                    <a:pos x="T2" y="T3"/>
                  </a:cxn>
                  <a:cxn ang="0">
                    <a:pos x="T4" y="T5"/>
                  </a:cxn>
                  <a:cxn ang="0">
                    <a:pos x="T6" y="T7"/>
                  </a:cxn>
                  <a:cxn ang="0">
                    <a:pos x="T8" y="T9"/>
                  </a:cxn>
                </a:cxnLst>
                <a:rect l="0" t="0" r="r" b="b"/>
                <a:pathLst>
                  <a:path w="60" h="43">
                    <a:moveTo>
                      <a:pt x="60" y="0"/>
                    </a:moveTo>
                    <a:lnTo>
                      <a:pt x="60" y="9"/>
                    </a:lnTo>
                    <a:lnTo>
                      <a:pt x="0" y="43"/>
                    </a:lnTo>
                    <a:lnTo>
                      <a:pt x="0" y="35"/>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3" name="Freeform 64"/>
              <p:cNvSpPr/>
              <p:nvPr/>
            </p:nvSpPr>
            <p:spPr bwMode="auto">
              <a:xfrm>
                <a:off x="6164" y="2874"/>
                <a:ext cx="60" cy="43"/>
              </a:xfrm>
              <a:custGeom>
                <a:avLst/>
                <a:gdLst>
                  <a:gd name="T0" fmla="*/ 60 w 60"/>
                  <a:gd name="T1" fmla="*/ 35 h 43"/>
                  <a:gd name="T2" fmla="*/ 60 w 60"/>
                  <a:gd name="T3" fmla="*/ 43 h 43"/>
                  <a:gd name="T4" fmla="*/ 0 w 60"/>
                  <a:gd name="T5" fmla="*/ 9 h 43"/>
                  <a:gd name="T6" fmla="*/ 0 w 60"/>
                  <a:gd name="T7" fmla="*/ 0 h 43"/>
                  <a:gd name="T8" fmla="*/ 60 w 60"/>
                  <a:gd name="T9" fmla="*/ 35 h 43"/>
                </a:gdLst>
                <a:ahLst/>
                <a:cxnLst>
                  <a:cxn ang="0">
                    <a:pos x="T0" y="T1"/>
                  </a:cxn>
                  <a:cxn ang="0">
                    <a:pos x="T2" y="T3"/>
                  </a:cxn>
                  <a:cxn ang="0">
                    <a:pos x="T4" y="T5"/>
                  </a:cxn>
                  <a:cxn ang="0">
                    <a:pos x="T6" y="T7"/>
                  </a:cxn>
                  <a:cxn ang="0">
                    <a:pos x="T8" y="T9"/>
                  </a:cxn>
                </a:cxnLst>
                <a:rect l="0" t="0" r="r" b="b"/>
                <a:pathLst>
                  <a:path w="60" h="43">
                    <a:moveTo>
                      <a:pt x="60" y="35"/>
                    </a:moveTo>
                    <a:lnTo>
                      <a:pt x="60" y="43"/>
                    </a:lnTo>
                    <a:lnTo>
                      <a:pt x="0" y="9"/>
                    </a:lnTo>
                    <a:lnTo>
                      <a:pt x="0" y="0"/>
                    </a:lnTo>
                    <a:lnTo>
                      <a:pt x="60"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4" name="Freeform 65"/>
              <p:cNvSpPr/>
              <p:nvPr/>
            </p:nvSpPr>
            <p:spPr bwMode="auto">
              <a:xfrm>
                <a:off x="6257" y="2894"/>
                <a:ext cx="120" cy="69"/>
              </a:xfrm>
              <a:custGeom>
                <a:avLst/>
                <a:gdLst>
                  <a:gd name="T0" fmla="*/ 120 w 120"/>
                  <a:gd name="T1" fmla="*/ 34 h 69"/>
                  <a:gd name="T2" fmla="*/ 61 w 120"/>
                  <a:gd name="T3" fmla="*/ 69 h 69"/>
                  <a:gd name="T4" fmla="*/ 0 w 120"/>
                  <a:gd name="T5" fmla="*/ 34 h 69"/>
                  <a:gd name="T6" fmla="*/ 60 w 120"/>
                  <a:gd name="T7" fmla="*/ 0 h 69"/>
                  <a:gd name="T8" fmla="*/ 120 w 120"/>
                  <a:gd name="T9" fmla="*/ 34 h 69"/>
                </a:gdLst>
                <a:ahLst/>
                <a:cxnLst>
                  <a:cxn ang="0">
                    <a:pos x="T0" y="T1"/>
                  </a:cxn>
                  <a:cxn ang="0">
                    <a:pos x="T2" y="T3"/>
                  </a:cxn>
                  <a:cxn ang="0">
                    <a:pos x="T4" y="T5"/>
                  </a:cxn>
                  <a:cxn ang="0">
                    <a:pos x="T6" y="T7"/>
                  </a:cxn>
                  <a:cxn ang="0">
                    <a:pos x="T8" y="T9"/>
                  </a:cxn>
                </a:cxnLst>
                <a:rect l="0" t="0" r="r" b="b"/>
                <a:pathLst>
                  <a:path w="120" h="69">
                    <a:moveTo>
                      <a:pt x="120" y="34"/>
                    </a:moveTo>
                    <a:lnTo>
                      <a:pt x="61" y="69"/>
                    </a:lnTo>
                    <a:lnTo>
                      <a:pt x="0" y="34"/>
                    </a:lnTo>
                    <a:lnTo>
                      <a:pt x="60" y="0"/>
                    </a:lnTo>
                    <a:lnTo>
                      <a:pt x="120"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5" name="Freeform 66"/>
              <p:cNvSpPr/>
              <p:nvPr/>
            </p:nvSpPr>
            <p:spPr bwMode="auto">
              <a:xfrm>
                <a:off x="6318" y="2928"/>
                <a:ext cx="59" cy="44"/>
              </a:xfrm>
              <a:custGeom>
                <a:avLst/>
                <a:gdLst>
                  <a:gd name="T0" fmla="*/ 59 w 59"/>
                  <a:gd name="T1" fmla="*/ 0 h 44"/>
                  <a:gd name="T2" fmla="*/ 59 w 59"/>
                  <a:gd name="T3" fmla="*/ 9 h 44"/>
                  <a:gd name="T4" fmla="*/ 0 w 59"/>
                  <a:gd name="T5" fmla="*/ 44 h 44"/>
                  <a:gd name="T6" fmla="*/ 0 w 59"/>
                  <a:gd name="T7" fmla="*/ 35 h 44"/>
                  <a:gd name="T8" fmla="*/ 59 w 59"/>
                  <a:gd name="T9" fmla="*/ 0 h 44"/>
                </a:gdLst>
                <a:ahLst/>
                <a:cxnLst>
                  <a:cxn ang="0">
                    <a:pos x="T0" y="T1"/>
                  </a:cxn>
                  <a:cxn ang="0">
                    <a:pos x="T2" y="T3"/>
                  </a:cxn>
                  <a:cxn ang="0">
                    <a:pos x="T4" y="T5"/>
                  </a:cxn>
                  <a:cxn ang="0">
                    <a:pos x="T6" y="T7"/>
                  </a:cxn>
                  <a:cxn ang="0">
                    <a:pos x="T8" y="T9"/>
                  </a:cxn>
                </a:cxnLst>
                <a:rect l="0" t="0" r="r" b="b"/>
                <a:pathLst>
                  <a:path w="59" h="44">
                    <a:moveTo>
                      <a:pt x="59" y="0"/>
                    </a:moveTo>
                    <a:lnTo>
                      <a:pt x="59" y="9"/>
                    </a:lnTo>
                    <a:lnTo>
                      <a:pt x="0" y="44"/>
                    </a:lnTo>
                    <a:lnTo>
                      <a:pt x="0" y="35"/>
                    </a:lnTo>
                    <a:lnTo>
                      <a:pt x="59"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6" name="Freeform 67"/>
              <p:cNvSpPr/>
              <p:nvPr/>
            </p:nvSpPr>
            <p:spPr bwMode="auto">
              <a:xfrm>
                <a:off x="6257" y="2928"/>
                <a:ext cx="61" cy="44"/>
              </a:xfrm>
              <a:custGeom>
                <a:avLst/>
                <a:gdLst>
                  <a:gd name="T0" fmla="*/ 61 w 61"/>
                  <a:gd name="T1" fmla="*/ 35 h 44"/>
                  <a:gd name="T2" fmla="*/ 61 w 61"/>
                  <a:gd name="T3" fmla="*/ 44 h 44"/>
                  <a:gd name="T4" fmla="*/ 0 w 61"/>
                  <a:gd name="T5" fmla="*/ 9 h 44"/>
                  <a:gd name="T6" fmla="*/ 0 w 61"/>
                  <a:gd name="T7" fmla="*/ 0 h 44"/>
                  <a:gd name="T8" fmla="*/ 61 w 61"/>
                  <a:gd name="T9" fmla="*/ 35 h 44"/>
                </a:gdLst>
                <a:ahLst/>
                <a:cxnLst>
                  <a:cxn ang="0">
                    <a:pos x="T0" y="T1"/>
                  </a:cxn>
                  <a:cxn ang="0">
                    <a:pos x="T2" y="T3"/>
                  </a:cxn>
                  <a:cxn ang="0">
                    <a:pos x="T4" y="T5"/>
                  </a:cxn>
                  <a:cxn ang="0">
                    <a:pos x="T6" y="T7"/>
                  </a:cxn>
                  <a:cxn ang="0">
                    <a:pos x="T8" y="T9"/>
                  </a:cxn>
                </a:cxnLst>
                <a:rect l="0" t="0" r="r" b="b"/>
                <a:pathLst>
                  <a:path w="61" h="44">
                    <a:moveTo>
                      <a:pt x="61" y="35"/>
                    </a:moveTo>
                    <a:lnTo>
                      <a:pt x="61" y="44"/>
                    </a:lnTo>
                    <a:lnTo>
                      <a:pt x="0" y="9"/>
                    </a:lnTo>
                    <a:lnTo>
                      <a:pt x="0"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7" name="Freeform 68"/>
              <p:cNvSpPr/>
              <p:nvPr/>
            </p:nvSpPr>
            <p:spPr bwMode="auto">
              <a:xfrm>
                <a:off x="6349" y="2947"/>
                <a:ext cx="120" cy="69"/>
              </a:xfrm>
              <a:custGeom>
                <a:avLst/>
                <a:gdLst>
                  <a:gd name="T0" fmla="*/ 120 w 120"/>
                  <a:gd name="T1" fmla="*/ 35 h 69"/>
                  <a:gd name="T2" fmla="*/ 60 w 120"/>
                  <a:gd name="T3" fmla="*/ 69 h 69"/>
                  <a:gd name="T4" fmla="*/ 0 w 120"/>
                  <a:gd name="T5" fmla="*/ 35 h 69"/>
                  <a:gd name="T6" fmla="*/ 60 w 120"/>
                  <a:gd name="T7" fmla="*/ 0 h 69"/>
                  <a:gd name="T8" fmla="*/ 120 w 120"/>
                  <a:gd name="T9" fmla="*/ 35 h 69"/>
                </a:gdLst>
                <a:ahLst/>
                <a:cxnLst>
                  <a:cxn ang="0">
                    <a:pos x="T0" y="T1"/>
                  </a:cxn>
                  <a:cxn ang="0">
                    <a:pos x="T2" y="T3"/>
                  </a:cxn>
                  <a:cxn ang="0">
                    <a:pos x="T4" y="T5"/>
                  </a:cxn>
                  <a:cxn ang="0">
                    <a:pos x="T6" y="T7"/>
                  </a:cxn>
                  <a:cxn ang="0">
                    <a:pos x="T8" y="T9"/>
                  </a:cxn>
                </a:cxnLst>
                <a:rect l="0" t="0" r="r" b="b"/>
                <a:pathLst>
                  <a:path w="120" h="69">
                    <a:moveTo>
                      <a:pt x="120" y="35"/>
                    </a:moveTo>
                    <a:lnTo>
                      <a:pt x="60" y="69"/>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8" name="Freeform 69"/>
              <p:cNvSpPr/>
              <p:nvPr/>
            </p:nvSpPr>
            <p:spPr bwMode="auto">
              <a:xfrm>
                <a:off x="6409" y="2982"/>
                <a:ext cx="60" cy="43"/>
              </a:xfrm>
              <a:custGeom>
                <a:avLst/>
                <a:gdLst>
                  <a:gd name="T0" fmla="*/ 60 w 60"/>
                  <a:gd name="T1" fmla="*/ 0 h 43"/>
                  <a:gd name="T2" fmla="*/ 60 w 60"/>
                  <a:gd name="T3" fmla="*/ 8 h 43"/>
                  <a:gd name="T4" fmla="*/ 0 w 60"/>
                  <a:gd name="T5" fmla="*/ 43 h 43"/>
                  <a:gd name="T6" fmla="*/ 0 w 60"/>
                  <a:gd name="T7" fmla="*/ 34 h 43"/>
                  <a:gd name="T8" fmla="*/ 60 w 60"/>
                  <a:gd name="T9" fmla="*/ 0 h 43"/>
                </a:gdLst>
                <a:ahLst/>
                <a:cxnLst>
                  <a:cxn ang="0">
                    <a:pos x="T0" y="T1"/>
                  </a:cxn>
                  <a:cxn ang="0">
                    <a:pos x="T2" y="T3"/>
                  </a:cxn>
                  <a:cxn ang="0">
                    <a:pos x="T4" y="T5"/>
                  </a:cxn>
                  <a:cxn ang="0">
                    <a:pos x="T6" y="T7"/>
                  </a:cxn>
                  <a:cxn ang="0">
                    <a:pos x="T8" y="T9"/>
                  </a:cxn>
                </a:cxnLst>
                <a:rect l="0" t="0" r="r" b="b"/>
                <a:pathLst>
                  <a:path w="60" h="43">
                    <a:moveTo>
                      <a:pt x="60" y="0"/>
                    </a:moveTo>
                    <a:lnTo>
                      <a:pt x="60" y="8"/>
                    </a:lnTo>
                    <a:lnTo>
                      <a:pt x="0" y="43"/>
                    </a:lnTo>
                    <a:lnTo>
                      <a:pt x="0" y="34"/>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9" name="Freeform 70"/>
              <p:cNvSpPr/>
              <p:nvPr/>
            </p:nvSpPr>
            <p:spPr bwMode="auto">
              <a:xfrm>
                <a:off x="6349" y="2982"/>
                <a:ext cx="60" cy="43"/>
              </a:xfrm>
              <a:custGeom>
                <a:avLst/>
                <a:gdLst>
                  <a:gd name="T0" fmla="*/ 60 w 60"/>
                  <a:gd name="T1" fmla="*/ 34 h 43"/>
                  <a:gd name="T2" fmla="*/ 60 w 60"/>
                  <a:gd name="T3" fmla="*/ 43 h 43"/>
                  <a:gd name="T4" fmla="*/ 0 w 60"/>
                  <a:gd name="T5" fmla="*/ 8 h 43"/>
                  <a:gd name="T6" fmla="*/ 0 w 60"/>
                  <a:gd name="T7" fmla="*/ 0 h 43"/>
                  <a:gd name="T8" fmla="*/ 60 w 60"/>
                  <a:gd name="T9" fmla="*/ 34 h 43"/>
                </a:gdLst>
                <a:ahLst/>
                <a:cxnLst>
                  <a:cxn ang="0">
                    <a:pos x="T0" y="T1"/>
                  </a:cxn>
                  <a:cxn ang="0">
                    <a:pos x="T2" y="T3"/>
                  </a:cxn>
                  <a:cxn ang="0">
                    <a:pos x="T4" y="T5"/>
                  </a:cxn>
                  <a:cxn ang="0">
                    <a:pos x="T6" y="T7"/>
                  </a:cxn>
                  <a:cxn ang="0">
                    <a:pos x="T8" y="T9"/>
                  </a:cxn>
                </a:cxnLst>
                <a:rect l="0" t="0" r="r" b="b"/>
                <a:pathLst>
                  <a:path w="60" h="43">
                    <a:moveTo>
                      <a:pt x="60" y="34"/>
                    </a:moveTo>
                    <a:lnTo>
                      <a:pt x="60" y="43"/>
                    </a:lnTo>
                    <a:lnTo>
                      <a:pt x="0" y="8"/>
                    </a:lnTo>
                    <a:lnTo>
                      <a:pt x="0" y="0"/>
                    </a:lnTo>
                    <a:lnTo>
                      <a:pt x="60"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0" name="Freeform 71"/>
              <p:cNvSpPr/>
              <p:nvPr/>
            </p:nvSpPr>
            <p:spPr bwMode="auto">
              <a:xfrm>
                <a:off x="6448" y="3005"/>
                <a:ext cx="120" cy="69"/>
              </a:xfrm>
              <a:custGeom>
                <a:avLst/>
                <a:gdLst>
                  <a:gd name="T0" fmla="*/ 120 w 120"/>
                  <a:gd name="T1" fmla="*/ 35 h 69"/>
                  <a:gd name="T2" fmla="*/ 60 w 120"/>
                  <a:gd name="T3" fmla="*/ 69 h 69"/>
                  <a:gd name="T4" fmla="*/ 0 w 120"/>
                  <a:gd name="T5" fmla="*/ 35 h 69"/>
                  <a:gd name="T6" fmla="*/ 60 w 120"/>
                  <a:gd name="T7" fmla="*/ 0 h 69"/>
                  <a:gd name="T8" fmla="*/ 120 w 120"/>
                  <a:gd name="T9" fmla="*/ 35 h 69"/>
                </a:gdLst>
                <a:ahLst/>
                <a:cxnLst>
                  <a:cxn ang="0">
                    <a:pos x="T0" y="T1"/>
                  </a:cxn>
                  <a:cxn ang="0">
                    <a:pos x="T2" y="T3"/>
                  </a:cxn>
                  <a:cxn ang="0">
                    <a:pos x="T4" y="T5"/>
                  </a:cxn>
                  <a:cxn ang="0">
                    <a:pos x="T6" y="T7"/>
                  </a:cxn>
                  <a:cxn ang="0">
                    <a:pos x="T8" y="T9"/>
                  </a:cxn>
                </a:cxnLst>
                <a:rect l="0" t="0" r="r" b="b"/>
                <a:pathLst>
                  <a:path w="120" h="69">
                    <a:moveTo>
                      <a:pt x="120" y="35"/>
                    </a:moveTo>
                    <a:lnTo>
                      <a:pt x="60" y="69"/>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1" name="Freeform 72"/>
              <p:cNvSpPr/>
              <p:nvPr/>
            </p:nvSpPr>
            <p:spPr bwMode="auto">
              <a:xfrm>
                <a:off x="6508" y="3040"/>
                <a:ext cx="60" cy="43"/>
              </a:xfrm>
              <a:custGeom>
                <a:avLst/>
                <a:gdLst>
                  <a:gd name="T0" fmla="*/ 60 w 60"/>
                  <a:gd name="T1" fmla="*/ 0 h 43"/>
                  <a:gd name="T2" fmla="*/ 60 w 60"/>
                  <a:gd name="T3" fmla="*/ 8 h 43"/>
                  <a:gd name="T4" fmla="*/ 0 w 60"/>
                  <a:gd name="T5" fmla="*/ 43 h 43"/>
                  <a:gd name="T6" fmla="*/ 0 w 60"/>
                  <a:gd name="T7" fmla="*/ 34 h 43"/>
                  <a:gd name="T8" fmla="*/ 60 w 60"/>
                  <a:gd name="T9" fmla="*/ 0 h 43"/>
                </a:gdLst>
                <a:ahLst/>
                <a:cxnLst>
                  <a:cxn ang="0">
                    <a:pos x="T0" y="T1"/>
                  </a:cxn>
                  <a:cxn ang="0">
                    <a:pos x="T2" y="T3"/>
                  </a:cxn>
                  <a:cxn ang="0">
                    <a:pos x="T4" y="T5"/>
                  </a:cxn>
                  <a:cxn ang="0">
                    <a:pos x="T6" y="T7"/>
                  </a:cxn>
                  <a:cxn ang="0">
                    <a:pos x="T8" y="T9"/>
                  </a:cxn>
                </a:cxnLst>
                <a:rect l="0" t="0" r="r" b="b"/>
                <a:pathLst>
                  <a:path w="60" h="43">
                    <a:moveTo>
                      <a:pt x="60" y="0"/>
                    </a:moveTo>
                    <a:lnTo>
                      <a:pt x="60" y="8"/>
                    </a:lnTo>
                    <a:lnTo>
                      <a:pt x="0" y="43"/>
                    </a:lnTo>
                    <a:lnTo>
                      <a:pt x="0" y="34"/>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2" name="Freeform 73"/>
              <p:cNvSpPr/>
              <p:nvPr/>
            </p:nvSpPr>
            <p:spPr bwMode="auto">
              <a:xfrm>
                <a:off x="6448" y="3040"/>
                <a:ext cx="60" cy="43"/>
              </a:xfrm>
              <a:custGeom>
                <a:avLst/>
                <a:gdLst>
                  <a:gd name="T0" fmla="*/ 60 w 60"/>
                  <a:gd name="T1" fmla="*/ 34 h 43"/>
                  <a:gd name="T2" fmla="*/ 60 w 60"/>
                  <a:gd name="T3" fmla="*/ 43 h 43"/>
                  <a:gd name="T4" fmla="*/ 0 w 60"/>
                  <a:gd name="T5" fmla="*/ 8 h 43"/>
                  <a:gd name="T6" fmla="*/ 0 w 60"/>
                  <a:gd name="T7" fmla="*/ 0 h 43"/>
                  <a:gd name="T8" fmla="*/ 60 w 60"/>
                  <a:gd name="T9" fmla="*/ 34 h 43"/>
                </a:gdLst>
                <a:ahLst/>
                <a:cxnLst>
                  <a:cxn ang="0">
                    <a:pos x="T0" y="T1"/>
                  </a:cxn>
                  <a:cxn ang="0">
                    <a:pos x="T2" y="T3"/>
                  </a:cxn>
                  <a:cxn ang="0">
                    <a:pos x="T4" y="T5"/>
                  </a:cxn>
                  <a:cxn ang="0">
                    <a:pos x="T6" y="T7"/>
                  </a:cxn>
                  <a:cxn ang="0">
                    <a:pos x="T8" y="T9"/>
                  </a:cxn>
                </a:cxnLst>
                <a:rect l="0" t="0" r="r" b="b"/>
                <a:pathLst>
                  <a:path w="60" h="43">
                    <a:moveTo>
                      <a:pt x="60" y="34"/>
                    </a:moveTo>
                    <a:lnTo>
                      <a:pt x="60" y="43"/>
                    </a:lnTo>
                    <a:lnTo>
                      <a:pt x="0" y="8"/>
                    </a:lnTo>
                    <a:lnTo>
                      <a:pt x="0" y="0"/>
                    </a:lnTo>
                    <a:lnTo>
                      <a:pt x="60"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3" name="Freeform 74"/>
              <p:cNvSpPr/>
              <p:nvPr/>
            </p:nvSpPr>
            <p:spPr bwMode="auto">
              <a:xfrm>
                <a:off x="6552" y="3065"/>
                <a:ext cx="147" cy="85"/>
              </a:xfrm>
              <a:custGeom>
                <a:avLst/>
                <a:gdLst>
                  <a:gd name="T0" fmla="*/ 147 w 147"/>
                  <a:gd name="T1" fmla="*/ 51 h 85"/>
                  <a:gd name="T2" fmla="*/ 87 w 147"/>
                  <a:gd name="T3" fmla="*/ 85 h 85"/>
                  <a:gd name="T4" fmla="*/ 0 w 147"/>
                  <a:gd name="T5" fmla="*/ 34 h 85"/>
                  <a:gd name="T6" fmla="*/ 59 w 147"/>
                  <a:gd name="T7" fmla="*/ 0 h 85"/>
                  <a:gd name="T8" fmla="*/ 147 w 147"/>
                  <a:gd name="T9" fmla="*/ 51 h 85"/>
                </a:gdLst>
                <a:ahLst/>
                <a:cxnLst>
                  <a:cxn ang="0">
                    <a:pos x="T0" y="T1"/>
                  </a:cxn>
                  <a:cxn ang="0">
                    <a:pos x="T2" y="T3"/>
                  </a:cxn>
                  <a:cxn ang="0">
                    <a:pos x="T4" y="T5"/>
                  </a:cxn>
                  <a:cxn ang="0">
                    <a:pos x="T6" y="T7"/>
                  </a:cxn>
                  <a:cxn ang="0">
                    <a:pos x="T8" y="T9"/>
                  </a:cxn>
                </a:cxnLst>
                <a:rect l="0" t="0" r="r" b="b"/>
                <a:pathLst>
                  <a:path w="147" h="85">
                    <a:moveTo>
                      <a:pt x="147" y="51"/>
                    </a:moveTo>
                    <a:lnTo>
                      <a:pt x="87" y="85"/>
                    </a:lnTo>
                    <a:lnTo>
                      <a:pt x="0" y="34"/>
                    </a:lnTo>
                    <a:lnTo>
                      <a:pt x="59" y="0"/>
                    </a:lnTo>
                    <a:lnTo>
                      <a:pt x="147" y="51"/>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4" name="Freeform 75"/>
              <p:cNvSpPr/>
              <p:nvPr/>
            </p:nvSpPr>
            <p:spPr bwMode="auto">
              <a:xfrm>
                <a:off x="6639" y="3115"/>
                <a:ext cx="60" cy="44"/>
              </a:xfrm>
              <a:custGeom>
                <a:avLst/>
                <a:gdLst>
                  <a:gd name="T0" fmla="*/ 60 w 60"/>
                  <a:gd name="T1" fmla="*/ 0 h 44"/>
                  <a:gd name="T2" fmla="*/ 60 w 60"/>
                  <a:gd name="T3" fmla="*/ 9 h 44"/>
                  <a:gd name="T4" fmla="*/ 0 w 60"/>
                  <a:gd name="T5" fmla="*/ 44 h 44"/>
                  <a:gd name="T6" fmla="*/ 0 w 60"/>
                  <a:gd name="T7" fmla="*/ 35 h 44"/>
                  <a:gd name="T8" fmla="*/ 60 w 60"/>
                  <a:gd name="T9" fmla="*/ 0 h 44"/>
                </a:gdLst>
                <a:ahLst/>
                <a:cxnLst>
                  <a:cxn ang="0">
                    <a:pos x="T0" y="T1"/>
                  </a:cxn>
                  <a:cxn ang="0">
                    <a:pos x="T2" y="T3"/>
                  </a:cxn>
                  <a:cxn ang="0">
                    <a:pos x="T4" y="T5"/>
                  </a:cxn>
                  <a:cxn ang="0">
                    <a:pos x="T6" y="T7"/>
                  </a:cxn>
                  <a:cxn ang="0">
                    <a:pos x="T8" y="T9"/>
                  </a:cxn>
                </a:cxnLst>
                <a:rect l="0" t="0" r="r" b="b"/>
                <a:pathLst>
                  <a:path w="60" h="44">
                    <a:moveTo>
                      <a:pt x="60" y="0"/>
                    </a:moveTo>
                    <a:lnTo>
                      <a:pt x="60" y="9"/>
                    </a:lnTo>
                    <a:lnTo>
                      <a:pt x="0" y="44"/>
                    </a:lnTo>
                    <a:lnTo>
                      <a:pt x="0" y="35"/>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5" name="Freeform 76"/>
              <p:cNvSpPr/>
              <p:nvPr/>
            </p:nvSpPr>
            <p:spPr bwMode="auto">
              <a:xfrm>
                <a:off x="6552" y="3099"/>
                <a:ext cx="87" cy="60"/>
              </a:xfrm>
              <a:custGeom>
                <a:avLst/>
                <a:gdLst>
                  <a:gd name="T0" fmla="*/ 87 w 87"/>
                  <a:gd name="T1" fmla="*/ 51 h 60"/>
                  <a:gd name="T2" fmla="*/ 87 w 87"/>
                  <a:gd name="T3" fmla="*/ 60 h 60"/>
                  <a:gd name="T4" fmla="*/ 0 w 87"/>
                  <a:gd name="T5" fmla="*/ 9 h 60"/>
                  <a:gd name="T6" fmla="*/ 0 w 87"/>
                  <a:gd name="T7" fmla="*/ 0 h 60"/>
                  <a:gd name="T8" fmla="*/ 87 w 87"/>
                  <a:gd name="T9" fmla="*/ 51 h 60"/>
                </a:gdLst>
                <a:ahLst/>
                <a:cxnLst>
                  <a:cxn ang="0">
                    <a:pos x="T0" y="T1"/>
                  </a:cxn>
                  <a:cxn ang="0">
                    <a:pos x="T2" y="T3"/>
                  </a:cxn>
                  <a:cxn ang="0">
                    <a:pos x="T4" y="T5"/>
                  </a:cxn>
                  <a:cxn ang="0">
                    <a:pos x="T6" y="T7"/>
                  </a:cxn>
                  <a:cxn ang="0">
                    <a:pos x="T8" y="T9"/>
                  </a:cxn>
                </a:cxnLst>
                <a:rect l="0" t="0" r="r" b="b"/>
                <a:pathLst>
                  <a:path w="87" h="60">
                    <a:moveTo>
                      <a:pt x="87" y="51"/>
                    </a:moveTo>
                    <a:lnTo>
                      <a:pt x="87" y="60"/>
                    </a:lnTo>
                    <a:lnTo>
                      <a:pt x="0" y="9"/>
                    </a:lnTo>
                    <a:lnTo>
                      <a:pt x="0" y="0"/>
                    </a:lnTo>
                    <a:lnTo>
                      <a:pt x="87" y="51"/>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6" name="Freeform 77"/>
              <p:cNvSpPr/>
              <p:nvPr/>
            </p:nvSpPr>
            <p:spPr bwMode="auto">
              <a:xfrm>
                <a:off x="5784" y="2716"/>
                <a:ext cx="114" cy="66"/>
              </a:xfrm>
              <a:custGeom>
                <a:avLst/>
                <a:gdLst>
                  <a:gd name="T0" fmla="*/ 114 w 114"/>
                  <a:gd name="T1" fmla="*/ 33 h 66"/>
                  <a:gd name="T2" fmla="*/ 57 w 114"/>
                  <a:gd name="T3" fmla="*/ 66 h 66"/>
                  <a:gd name="T4" fmla="*/ 0 w 114"/>
                  <a:gd name="T5" fmla="*/ 33 h 66"/>
                  <a:gd name="T6" fmla="*/ 57 w 114"/>
                  <a:gd name="T7" fmla="*/ 0 h 66"/>
                  <a:gd name="T8" fmla="*/ 114 w 114"/>
                  <a:gd name="T9" fmla="*/ 33 h 66"/>
                </a:gdLst>
                <a:ahLst/>
                <a:cxnLst>
                  <a:cxn ang="0">
                    <a:pos x="T0" y="T1"/>
                  </a:cxn>
                  <a:cxn ang="0">
                    <a:pos x="T2" y="T3"/>
                  </a:cxn>
                  <a:cxn ang="0">
                    <a:pos x="T4" y="T5"/>
                  </a:cxn>
                  <a:cxn ang="0">
                    <a:pos x="T6" y="T7"/>
                  </a:cxn>
                  <a:cxn ang="0">
                    <a:pos x="T8" y="T9"/>
                  </a:cxn>
                </a:cxnLst>
                <a:rect l="0" t="0" r="r" b="b"/>
                <a:pathLst>
                  <a:path w="114" h="66">
                    <a:moveTo>
                      <a:pt x="114" y="33"/>
                    </a:moveTo>
                    <a:lnTo>
                      <a:pt x="57" y="66"/>
                    </a:lnTo>
                    <a:lnTo>
                      <a:pt x="0" y="33"/>
                    </a:lnTo>
                    <a:lnTo>
                      <a:pt x="57" y="0"/>
                    </a:lnTo>
                    <a:lnTo>
                      <a:pt x="114"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7" name="Freeform 78"/>
              <p:cNvSpPr/>
              <p:nvPr/>
            </p:nvSpPr>
            <p:spPr bwMode="auto">
              <a:xfrm>
                <a:off x="5841" y="2749"/>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8" name="Freeform 79"/>
              <p:cNvSpPr/>
              <p:nvPr/>
            </p:nvSpPr>
            <p:spPr bwMode="auto">
              <a:xfrm>
                <a:off x="5784" y="2749"/>
                <a:ext cx="57" cy="42"/>
              </a:xfrm>
              <a:custGeom>
                <a:avLst/>
                <a:gdLst>
                  <a:gd name="T0" fmla="*/ 57 w 57"/>
                  <a:gd name="T1" fmla="*/ 33 h 42"/>
                  <a:gd name="T2" fmla="*/ 57 w 57"/>
                  <a:gd name="T3" fmla="*/ 42 h 42"/>
                  <a:gd name="T4" fmla="*/ 0 w 57"/>
                  <a:gd name="T5" fmla="*/ 8 h 42"/>
                  <a:gd name="T6" fmla="*/ 0 w 57"/>
                  <a:gd name="T7" fmla="*/ 0 h 42"/>
                  <a:gd name="T8" fmla="*/ 57 w 57"/>
                  <a:gd name="T9" fmla="*/ 33 h 42"/>
                </a:gdLst>
                <a:ahLst/>
                <a:cxnLst>
                  <a:cxn ang="0">
                    <a:pos x="T0" y="T1"/>
                  </a:cxn>
                  <a:cxn ang="0">
                    <a:pos x="T2" y="T3"/>
                  </a:cxn>
                  <a:cxn ang="0">
                    <a:pos x="T4" y="T5"/>
                  </a:cxn>
                  <a:cxn ang="0">
                    <a:pos x="T6" y="T7"/>
                  </a:cxn>
                  <a:cxn ang="0">
                    <a:pos x="T8" y="T9"/>
                  </a:cxn>
                </a:cxnLst>
                <a:rect l="0" t="0" r="r" b="b"/>
                <a:pathLst>
                  <a:path w="57" h="42">
                    <a:moveTo>
                      <a:pt x="57" y="33"/>
                    </a:moveTo>
                    <a:lnTo>
                      <a:pt x="57" y="42"/>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9" name="Freeform 80"/>
              <p:cNvSpPr/>
              <p:nvPr/>
            </p:nvSpPr>
            <p:spPr bwMode="auto">
              <a:xfrm>
                <a:off x="5647" y="2637"/>
                <a:ext cx="116" cy="66"/>
              </a:xfrm>
              <a:custGeom>
                <a:avLst/>
                <a:gdLst>
                  <a:gd name="T0" fmla="*/ 116 w 116"/>
                  <a:gd name="T1" fmla="*/ 33 h 66"/>
                  <a:gd name="T2" fmla="*/ 59 w 116"/>
                  <a:gd name="T3" fmla="*/ 66 h 66"/>
                  <a:gd name="T4" fmla="*/ 0 w 116"/>
                  <a:gd name="T5" fmla="*/ 33 h 66"/>
                  <a:gd name="T6" fmla="*/ 58 w 116"/>
                  <a:gd name="T7" fmla="*/ 0 h 66"/>
                  <a:gd name="T8" fmla="*/ 116 w 116"/>
                  <a:gd name="T9" fmla="*/ 33 h 66"/>
                </a:gdLst>
                <a:ahLst/>
                <a:cxnLst>
                  <a:cxn ang="0">
                    <a:pos x="T0" y="T1"/>
                  </a:cxn>
                  <a:cxn ang="0">
                    <a:pos x="T2" y="T3"/>
                  </a:cxn>
                  <a:cxn ang="0">
                    <a:pos x="T4" y="T5"/>
                  </a:cxn>
                  <a:cxn ang="0">
                    <a:pos x="T6" y="T7"/>
                  </a:cxn>
                  <a:cxn ang="0">
                    <a:pos x="T8" y="T9"/>
                  </a:cxn>
                </a:cxnLst>
                <a:rect l="0" t="0" r="r" b="b"/>
                <a:pathLst>
                  <a:path w="116" h="66">
                    <a:moveTo>
                      <a:pt x="116" y="33"/>
                    </a:moveTo>
                    <a:lnTo>
                      <a:pt x="59" y="66"/>
                    </a:lnTo>
                    <a:lnTo>
                      <a:pt x="0" y="33"/>
                    </a:lnTo>
                    <a:lnTo>
                      <a:pt x="58" y="0"/>
                    </a:lnTo>
                    <a:lnTo>
                      <a:pt x="116"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0" name="Freeform 81"/>
              <p:cNvSpPr/>
              <p:nvPr/>
            </p:nvSpPr>
            <p:spPr bwMode="auto">
              <a:xfrm>
                <a:off x="5706" y="2670"/>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1" name="Freeform 82"/>
              <p:cNvSpPr/>
              <p:nvPr/>
            </p:nvSpPr>
            <p:spPr bwMode="auto">
              <a:xfrm>
                <a:off x="5647" y="2670"/>
                <a:ext cx="59" cy="42"/>
              </a:xfrm>
              <a:custGeom>
                <a:avLst/>
                <a:gdLst>
                  <a:gd name="T0" fmla="*/ 59 w 59"/>
                  <a:gd name="T1" fmla="*/ 33 h 42"/>
                  <a:gd name="T2" fmla="*/ 59 w 59"/>
                  <a:gd name="T3" fmla="*/ 42 h 42"/>
                  <a:gd name="T4" fmla="*/ 0 w 59"/>
                  <a:gd name="T5" fmla="*/ 9 h 42"/>
                  <a:gd name="T6" fmla="*/ 0 w 59"/>
                  <a:gd name="T7" fmla="*/ 0 h 42"/>
                  <a:gd name="T8" fmla="*/ 59 w 59"/>
                  <a:gd name="T9" fmla="*/ 33 h 42"/>
                </a:gdLst>
                <a:ahLst/>
                <a:cxnLst>
                  <a:cxn ang="0">
                    <a:pos x="T0" y="T1"/>
                  </a:cxn>
                  <a:cxn ang="0">
                    <a:pos x="T2" y="T3"/>
                  </a:cxn>
                  <a:cxn ang="0">
                    <a:pos x="T4" y="T5"/>
                  </a:cxn>
                  <a:cxn ang="0">
                    <a:pos x="T6" y="T7"/>
                  </a:cxn>
                  <a:cxn ang="0">
                    <a:pos x="T8" y="T9"/>
                  </a:cxn>
                </a:cxnLst>
                <a:rect l="0" t="0" r="r" b="b"/>
                <a:pathLst>
                  <a:path w="59" h="42">
                    <a:moveTo>
                      <a:pt x="59" y="33"/>
                    </a:moveTo>
                    <a:lnTo>
                      <a:pt x="59" y="42"/>
                    </a:lnTo>
                    <a:lnTo>
                      <a:pt x="0" y="9"/>
                    </a:lnTo>
                    <a:lnTo>
                      <a:pt x="0" y="0"/>
                    </a:lnTo>
                    <a:lnTo>
                      <a:pt x="59"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2" name="Freeform 83"/>
              <p:cNvSpPr/>
              <p:nvPr/>
            </p:nvSpPr>
            <p:spPr bwMode="auto">
              <a:xfrm>
                <a:off x="5684" y="2657"/>
                <a:ext cx="114" cy="67"/>
              </a:xfrm>
              <a:custGeom>
                <a:avLst/>
                <a:gdLst>
                  <a:gd name="T0" fmla="*/ 114 w 114"/>
                  <a:gd name="T1" fmla="*/ 34 h 67"/>
                  <a:gd name="T2" fmla="*/ 57 w 114"/>
                  <a:gd name="T3" fmla="*/ 67 h 67"/>
                  <a:gd name="T4" fmla="*/ 0 w 114"/>
                  <a:gd name="T5" fmla="*/ 34 h 67"/>
                  <a:gd name="T6" fmla="*/ 57 w 114"/>
                  <a:gd name="T7" fmla="*/ 0 h 67"/>
                  <a:gd name="T8" fmla="*/ 114 w 114"/>
                  <a:gd name="T9" fmla="*/ 34 h 67"/>
                </a:gdLst>
                <a:ahLst/>
                <a:cxnLst>
                  <a:cxn ang="0">
                    <a:pos x="T0" y="T1"/>
                  </a:cxn>
                  <a:cxn ang="0">
                    <a:pos x="T2" y="T3"/>
                  </a:cxn>
                  <a:cxn ang="0">
                    <a:pos x="T4" y="T5"/>
                  </a:cxn>
                  <a:cxn ang="0">
                    <a:pos x="T6" y="T7"/>
                  </a:cxn>
                  <a:cxn ang="0">
                    <a:pos x="T8" y="T9"/>
                  </a:cxn>
                </a:cxnLst>
                <a:rect l="0" t="0" r="r" b="b"/>
                <a:pathLst>
                  <a:path w="114" h="67">
                    <a:moveTo>
                      <a:pt x="114" y="34"/>
                    </a:moveTo>
                    <a:lnTo>
                      <a:pt x="57" y="67"/>
                    </a:lnTo>
                    <a:lnTo>
                      <a:pt x="0" y="34"/>
                    </a:lnTo>
                    <a:lnTo>
                      <a:pt x="57" y="0"/>
                    </a:lnTo>
                    <a:lnTo>
                      <a:pt x="114"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3" name="Freeform 84"/>
              <p:cNvSpPr/>
              <p:nvPr/>
            </p:nvSpPr>
            <p:spPr bwMode="auto">
              <a:xfrm>
                <a:off x="5741" y="2691"/>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4" name="Freeform 85"/>
              <p:cNvSpPr/>
              <p:nvPr/>
            </p:nvSpPr>
            <p:spPr bwMode="auto">
              <a:xfrm>
                <a:off x="5683" y="2691"/>
                <a:ext cx="58" cy="41"/>
              </a:xfrm>
              <a:custGeom>
                <a:avLst/>
                <a:gdLst>
                  <a:gd name="T0" fmla="*/ 58 w 58"/>
                  <a:gd name="T1" fmla="*/ 33 h 41"/>
                  <a:gd name="T2" fmla="*/ 58 w 58"/>
                  <a:gd name="T3" fmla="*/ 41 h 41"/>
                  <a:gd name="T4" fmla="*/ 0 w 58"/>
                  <a:gd name="T5" fmla="*/ 8 h 41"/>
                  <a:gd name="T6" fmla="*/ 1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1"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5" name="Freeform 86"/>
              <p:cNvSpPr/>
              <p:nvPr/>
            </p:nvSpPr>
            <p:spPr bwMode="auto">
              <a:xfrm>
                <a:off x="5868" y="2765"/>
                <a:ext cx="115" cy="66"/>
              </a:xfrm>
              <a:custGeom>
                <a:avLst/>
                <a:gdLst>
                  <a:gd name="T0" fmla="*/ 115 w 115"/>
                  <a:gd name="T1" fmla="*/ 33 h 66"/>
                  <a:gd name="T2" fmla="*/ 58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6" name="Freeform 87"/>
              <p:cNvSpPr/>
              <p:nvPr/>
            </p:nvSpPr>
            <p:spPr bwMode="auto">
              <a:xfrm>
                <a:off x="5926" y="2798"/>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7" name="Freeform 88"/>
              <p:cNvSpPr/>
              <p:nvPr/>
            </p:nvSpPr>
            <p:spPr bwMode="auto">
              <a:xfrm>
                <a:off x="5868" y="2798"/>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8" name="Freeform 89"/>
              <p:cNvSpPr/>
              <p:nvPr/>
            </p:nvSpPr>
            <p:spPr bwMode="auto">
              <a:xfrm>
                <a:off x="5959" y="2818"/>
                <a:ext cx="115" cy="66"/>
              </a:xfrm>
              <a:custGeom>
                <a:avLst/>
                <a:gdLst>
                  <a:gd name="T0" fmla="*/ 115 w 115"/>
                  <a:gd name="T1" fmla="*/ 33 h 66"/>
                  <a:gd name="T2" fmla="*/ 57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7"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9" name="Freeform 90"/>
              <p:cNvSpPr/>
              <p:nvPr/>
            </p:nvSpPr>
            <p:spPr bwMode="auto">
              <a:xfrm>
                <a:off x="6016" y="2851"/>
                <a:ext cx="58" cy="41"/>
              </a:xfrm>
              <a:custGeom>
                <a:avLst/>
                <a:gdLst>
                  <a:gd name="T0" fmla="*/ 58 w 58"/>
                  <a:gd name="T1" fmla="*/ 0 h 41"/>
                  <a:gd name="T2" fmla="*/ 58 w 58"/>
                  <a:gd name="T3" fmla="*/ 8 h 41"/>
                  <a:gd name="T4" fmla="*/ 0 w 58"/>
                  <a:gd name="T5" fmla="*/ 41 h 41"/>
                  <a:gd name="T6" fmla="*/ 0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0" name="Freeform 91"/>
              <p:cNvSpPr/>
              <p:nvPr/>
            </p:nvSpPr>
            <p:spPr bwMode="auto">
              <a:xfrm>
                <a:off x="5959" y="2851"/>
                <a:ext cx="57" cy="41"/>
              </a:xfrm>
              <a:custGeom>
                <a:avLst/>
                <a:gdLst>
                  <a:gd name="T0" fmla="*/ 57 w 57"/>
                  <a:gd name="T1" fmla="*/ 33 h 41"/>
                  <a:gd name="T2" fmla="*/ 57 w 57"/>
                  <a:gd name="T3" fmla="*/ 41 h 41"/>
                  <a:gd name="T4" fmla="*/ 0 w 57"/>
                  <a:gd name="T5" fmla="*/ 8 h 41"/>
                  <a:gd name="T6" fmla="*/ 0 w 57"/>
                  <a:gd name="T7" fmla="*/ 0 h 41"/>
                  <a:gd name="T8" fmla="*/ 57 w 57"/>
                  <a:gd name="T9" fmla="*/ 33 h 41"/>
                </a:gdLst>
                <a:ahLst/>
                <a:cxnLst>
                  <a:cxn ang="0">
                    <a:pos x="T0" y="T1"/>
                  </a:cxn>
                  <a:cxn ang="0">
                    <a:pos x="T2" y="T3"/>
                  </a:cxn>
                  <a:cxn ang="0">
                    <a:pos x="T4" y="T5"/>
                  </a:cxn>
                  <a:cxn ang="0">
                    <a:pos x="T6" y="T7"/>
                  </a:cxn>
                  <a:cxn ang="0">
                    <a:pos x="T8" y="T9"/>
                  </a:cxn>
                </a:cxnLst>
                <a:rect l="0" t="0" r="r" b="b"/>
                <a:pathLst>
                  <a:path w="57" h="41">
                    <a:moveTo>
                      <a:pt x="57" y="33"/>
                    </a:moveTo>
                    <a:lnTo>
                      <a:pt x="57" y="41"/>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1" name="Freeform 92"/>
              <p:cNvSpPr/>
              <p:nvPr/>
            </p:nvSpPr>
            <p:spPr bwMode="auto">
              <a:xfrm>
                <a:off x="6050" y="2871"/>
                <a:ext cx="115" cy="66"/>
              </a:xfrm>
              <a:custGeom>
                <a:avLst/>
                <a:gdLst>
                  <a:gd name="T0" fmla="*/ 115 w 115"/>
                  <a:gd name="T1" fmla="*/ 33 h 66"/>
                  <a:gd name="T2" fmla="*/ 57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7"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2" name="Freeform 93"/>
              <p:cNvSpPr/>
              <p:nvPr/>
            </p:nvSpPr>
            <p:spPr bwMode="auto">
              <a:xfrm>
                <a:off x="6107" y="2904"/>
                <a:ext cx="58" cy="41"/>
              </a:xfrm>
              <a:custGeom>
                <a:avLst/>
                <a:gdLst>
                  <a:gd name="T0" fmla="*/ 58 w 58"/>
                  <a:gd name="T1" fmla="*/ 0 h 41"/>
                  <a:gd name="T2" fmla="*/ 58 w 58"/>
                  <a:gd name="T3" fmla="*/ 8 h 41"/>
                  <a:gd name="T4" fmla="*/ 0 w 58"/>
                  <a:gd name="T5" fmla="*/ 41 h 41"/>
                  <a:gd name="T6" fmla="*/ 0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3" name="Freeform 94"/>
              <p:cNvSpPr/>
              <p:nvPr/>
            </p:nvSpPr>
            <p:spPr bwMode="auto">
              <a:xfrm>
                <a:off x="6050" y="2904"/>
                <a:ext cx="57" cy="41"/>
              </a:xfrm>
              <a:custGeom>
                <a:avLst/>
                <a:gdLst>
                  <a:gd name="T0" fmla="*/ 57 w 57"/>
                  <a:gd name="T1" fmla="*/ 33 h 41"/>
                  <a:gd name="T2" fmla="*/ 57 w 57"/>
                  <a:gd name="T3" fmla="*/ 41 h 41"/>
                  <a:gd name="T4" fmla="*/ 0 w 57"/>
                  <a:gd name="T5" fmla="*/ 8 h 41"/>
                  <a:gd name="T6" fmla="*/ 0 w 57"/>
                  <a:gd name="T7" fmla="*/ 0 h 41"/>
                  <a:gd name="T8" fmla="*/ 57 w 57"/>
                  <a:gd name="T9" fmla="*/ 33 h 41"/>
                </a:gdLst>
                <a:ahLst/>
                <a:cxnLst>
                  <a:cxn ang="0">
                    <a:pos x="T0" y="T1"/>
                  </a:cxn>
                  <a:cxn ang="0">
                    <a:pos x="T2" y="T3"/>
                  </a:cxn>
                  <a:cxn ang="0">
                    <a:pos x="T4" y="T5"/>
                  </a:cxn>
                  <a:cxn ang="0">
                    <a:pos x="T6" y="T7"/>
                  </a:cxn>
                  <a:cxn ang="0">
                    <a:pos x="T8" y="T9"/>
                  </a:cxn>
                </a:cxnLst>
                <a:rect l="0" t="0" r="r" b="b"/>
                <a:pathLst>
                  <a:path w="57" h="41">
                    <a:moveTo>
                      <a:pt x="57" y="33"/>
                    </a:moveTo>
                    <a:lnTo>
                      <a:pt x="57" y="41"/>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4" name="Freeform 95"/>
              <p:cNvSpPr/>
              <p:nvPr/>
            </p:nvSpPr>
            <p:spPr bwMode="auto">
              <a:xfrm>
                <a:off x="6141" y="2923"/>
                <a:ext cx="115" cy="67"/>
              </a:xfrm>
              <a:custGeom>
                <a:avLst/>
                <a:gdLst>
                  <a:gd name="T0" fmla="*/ 115 w 115"/>
                  <a:gd name="T1" fmla="*/ 34 h 67"/>
                  <a:gd name="T2" fmla="*/ 58 w 115"/>
                  <a:gd name="T3" fmla="*/ 67 h 67"/>
                  <a:gd name="T4" fmla="*/ 0 w 115"/>
                  <a:gd name="T5" fmla="*/ 34 h 67"/>
                  <a:gd name="T6" fmla="*/ 58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8"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5" name="Freeform 96"/>
              <p:cNvSpPr/>
              <p:nvPr/>
            </p:nvSpPr>
            <p:spPr bwMode="auto">
              <a:xfrm>
                <a:off x="6199" y="2957"/>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6" name="Freeform 97"/>
              <p:cNvSpPr/>
              <p:nvPr/>
            </p:nvSpPr>
            <p:spPr bwMode="auto">
              <a:xfrm>
                <a:off x="6141" y="2957"/>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7" name="Freeform 98"/>
              <p:cNvSpPr/>
              <p:nvPr/>
            </p:nvSpPr>
            <p:spPr bwMode="auto">
              <a:xfrm>
                <a:off x="6235" y="2978"/>
                <a:ext cx="115" cy="67"/>
              </a:xfrm>
              <a:custGeom>
                <a:avLst/>
                <a:gdLst>
                  <a:gd name="T0" fmla="*/ 115 w 115"/>
                  <a:gd name="T1" fmla="*/ 33 h 67"/>
                  <a:gd name="T2" fmla="*/ 58 w 115"/>
                  <a:gd name="T3" fmla="*/ 67 h 67"/>
                  <a:gd name="T4" fmla="*/ 0 w 115"/>
                  <a:gd name="T5" fmla="*/ 33 h 67"/>
                  <a:gd name="T6" fmla="*/ 57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8" y="67"/>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8" name="Freeform 99"/>
              <p:cNvSpPr/>
              <p:nvPr/>
            </p:nvSpPr>
            <p:spPr bwMode="auto">
              <a:xfrm>
                <a:off x="6293" y="3011"/>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9" name="Freeform 100"/>
              <p:cNvSpPr/>
              <p:nvPr/>
            </p:nvSpPr>
            <p:spPr bwMode="auto">
              <a:xfrm>
                <a:off x="6235" y="3011"/>
                <a:ext cx="58" cy="42"/>
              </a:xfrm>
              <a:custGeom>
                <a:avLst/>
                <a:gdLst>
                  <a:gd name="T0" fmla="*/ 58 w 58"/>
                  <a:gd name="T1" fmla="*/ 34 h 42"/>
                  <a:gd name="T2" fmla="*/ 58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0" name="Freeform 101"/>
              <p:cNvSpPr/>
              <p:nvPr/>
            </p:nvSpPr>
            <p:spPr bwMode="auto">
              <a:xfrm>
                <a:off x="6322" y="3028"/>
                <a:ext cx="115" cy="67"/>
              </a:xfrm>
              <a:custGeom>
                <a:avLst/>
                <a:gdLst>
                  <a:gd name="T0" fmla="*/ 115 w 115"/>
                  <a:gd name="T1" fmla="*/ 34 h 67"/>
                  <a:gd name="T2" fmla="*/ 58 w 115"/>
                  <a:gd name="T3" fmla="*/ 67 h 67"/>
                  <a:gd name="T4" fmla="*/ 0 w 115"/>
                  <a:gd name="T5" fmla="*/ 34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1" name="Freeform 102"/>
              <p:cNvSpPr/>
              <p:nvPr/>
            </p:nvSpPr>
            <p:spPr bwMode="auto">
              <a:xfrm>
                <a:off x="6379" y="3062"/>
                <a:ext cx="58" cy="41"/>
              </a:xfrm>
              <a:custGeom>
                <a:avLst/>
                <a:gdLst>
                  <a:gd name="T0" fmla="*/ 58 w 58"/>
                  <a:gd name="T1" fmla="*/ 0 h 41"/>
                  <a:gd name="T2" fmla="*/ 58 w 58"/>
                  <a:gd name="T3" fmla="*/ 8 h 41"/>
                  <a:gd name="T4" fmla="*/ 0 w 58"/>
                  <a:gd name="T5" fmla="*/ 41 h 41"/>
                  <a:gd name="T6" fmla="*/ 1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1"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2" name="Freeform 103"/>
              <p:cNvSpPr/>
              <p:nvPr/>
            </p:nvSpPr>
            <p:spPr bwMode="auto">
              <a:xfrm>
                <a:off x="6322" y="3062"/>
                <a:ext cx="58" cy="41"/>
              </a:xfrm>
              <a:custGeom>
                <a:avLst/>
                <a:gdLst>
                  <a:gd name="T0" fmla="*/ 58 w 58"/>
                  <a:gd name="T1" fmla="*/ 33 h 41"/>
                  <a:gd name="T2" fmla="*/ 57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7"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3" name="Freeform 104"/>
              <p:cNvSpPr/>
              <p:nvPr/>
            </p:nvSpPr>
            <p:spPr bwMode="auto">
              <a:xfrm>
                <a:off x="6408" y="3079"/>
                <a:ext cx="115" cy="66"/>
              </a:xfrm>
              <a:custGeom>
                <a:avLst/>
                <a:gdLst>
                  <a:gd name="T0" fmla="*/ 115 w 115"/>
                  <a:gd name="T1" fmla="*/ 33 h 66"/>
                  <a:gd name="T2" fmla="*/ 58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4" name="Freeform 105"/>
              <p:cNvSpPr/>
              <p:nvPr/>
            </p:nvSpPr>
            <p:spPr bwMode="auto">
              <a:xfrm>
                <a:off x="6466" y="3112"/>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5" name="Freeform 106"/>
              <p:cNvSpPr/>
              <p:nvPr/>
            </p:nvSpPr>
            <p:spPr bwMode="auto">
              <a:xfrm>
                <a:off x="6408" y="3112"/>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6" name="Freeform 107"/>
              <p:cNvSpPr/>
              <p:nvPr/>
            </p:nvSpPr>
            <p:spPr bwMode="auto">
              <a:xfrm>
                <a:off x="6499" y="3132"/>
                <a:ext cx="115" cy="66"/>
              </a:xfrm>
              <a:custGeom>
                <a:avLst/>
                <a:gdLst>
                  <a:gd name="T0" fmla="*/ 115 w 115"/>
                  <a:gd name="T1" fmla="*/ 33 h 66"/>
                  <a:gd name="T2" fmla="*/ 57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7"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7" name="Freeform 108"/>
              <p:cNvSpPr/>
              <p:nvPr/>
            </p:nvSpPr>
            <p:spPr bwMode="auto">
              <a:xfrm>
                <a:off x="6556" y="3165"/>
                <a:ext cx="58" cy="42"/>
              </a:xfrm>
              <a:custGeom>
                <a:avLst/>
                <a:gdLst>
                  <a:gd name="T0" fmla="*/ 58 w 58"/>
                  <a:gd name="T1" fmla="*/ 0 h 42"/>
                  <a:gd name="T2" fmla="*/ 58 w 58"/>
                  <a:gd name="T3" fmla="*/ 9 h 42"/>
                  <a:gd name="T4" fmla="*/ 0 w 58"/>
                  <a:gd name="T5" fmla="*/ 42 h 42"/>
                  <a:gd name="T6" fmla="*/ 0 w 58"/>
                  <a:gd name="T7" fmla="*/ 33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8" name="Freeform 109"/>
              <p:cNvSpPr/>
              <p:nvPr/>
            </p:nvSpPr>
            <p:spPr bwMode="auto">
              <a:xfrm>
                <a:off x="6499" y="3165"/>
                <a:ext cx="57" cy="42"/>
              </a:xfrm>
              <a:custGeom>
                <a:avLst/>
                <a:gdLst>
                  <a:gd name="T0" fmla="*/ 57 w 57"/>
                  <a:gd name="T1" fmla="*/ 33 h 42"/>
                  <a:gd name="T2" fmla="*/ 57 w 57"/>
                  <a:gd name="T3" fmla="*/ 42 h 42"/>
                  <a:gd name="T4" fmla="*/ 0 w 57"/>
                  <a:gd name="T5" fmla="*/ 8 h 42"/>
                  <a:gd name="T6" fmla="*/ 0 w 57"/>
                  <a:gd name="T7" fmla="*/ 0 h 42"/>
                  <a:gd name="T8" fmla="*/ 57 w 57"/>
                  <a:gd name="T9" fmla="*/ 33 h 42"/>
                </a:gdLst>
                <a:ahLst/>
                <a:cxnLst>
                  <a:cxn ang="0">
                    <a:pos x="T0" y="T1"/>
                  </a:cxn>
                  <a:cxn ang="0">
                    <a:pos x="T2" y="T3"/>
                  </a:cxn>
                  <a:cxn ang="0">
                    <a:pos x="T4" y="T5"/>
                  </a:cxn>
                  <a:cxn ang="0">
                    <a:pos x="T6" y="T7"/>
                  </a:cxn>
                  <a:cxn ang="0">
                    <a:pos x="T8" y="T9"/>
                  </a:cxn>
                </a:cxnLst>
                <a:rect l="0" t="0" r="r" b="b"/>
                <a:pathLst>
                  <a:path w="57" h="42">
                    <a:moveTo>
                      <a:pt x="57" y="33"/>
                    </a:moveTo>
                    <a:lnTo>
                      <a:pt x="57" y="42"/>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9" name="Freeform 110"/>
              <p:cNvSpPr/>
              <p:nvPr/>
            </p:nvSpPr>
            <p:spPr bwMode="auto">
              <a:xfrm>
                <a:off x="5560" y="2687"/>
                <a:ext cx="170" cy="98"/>
              </a:xfrm>
              <a:custGeom>
                <a:avLst/>
                <a:gdLst>
                  <a:gd name="T0" fmla="*/ 170 w 170"/>
                  <a:gd name="T1" fmla="*/ 65 h 98"/>
                  <a:gd name="T2" fmla="*/ 112 w 170"/>
                  <a:gd name="T3" fmla="*/ 98 h 98"/>
                  <a:gd name="T4" fmla="*/ 0 w 170"/>
                  <a:gd name="T5" fmla="*/ 33 h 98"/>
                  <a:gd name="T6" fmla="*/ 57 w 170"/>
                  <a:gd name="T7" fmla="*/ 0 h 98"/>
                  <a:gd name="T8" fmla="*/ 170 w 170"/>
                  <a:gd name="T9" fmla="*/ 65 h 98"/>
                </a:gdLst>
                <a:ahLst/>
                <a:cxnLst>
                  <a:cxn ang="0">
                    <a:pos x="T0" y="T1"/>
                  </a:cxn>
                  <a:cxn ang="0">
                    <a:pos x="T2" y="T3"/>
                  </a:cxn>
                  <a:cxn ang="0">
                    <a:pos x="T4" y="T5"/>
                  </a:cxn>
                  <a:cxn ang="0">
                    <a:pos x="T6" y="T7"/>
                  </a:cxn>
                  <a:cxn ang="0">
                    <a:pos x="T8" y="T9"/>
                  </a:cxn>
                </a:cxnLst>
                <a:rect l="0" t="0" r="r" b="b"/>
                <a:pathLst>
                  <a:path w="170" h="98">
                    <a:moveTo>
                      <a:pt x="170" y="65"/>
                    </a:moveTo>
                    <a:lnTo>
                      <a:pt x="112" y="98"/>
                    </a:lnTo>
                    <a:lnTo>
                      <a:pt x="0" y="33"/>
                    </a:lnTo>
                    <a:lnTo>
                      <a:pt x="57" y="0"/>
                    </a:lnTo>
                    <a:lnTo>
                      <a:pt x="170" y="6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0" name="Freeform 111"/>
              <p:cNvSpPr/>
              <p:nvPr/>
            </p:nvSpPr>
            <p:spPr bwMode="auto">
              <a:xfrm>
                <a:off x="5672" y="2752"/>
                <a:ext cx="58" cy="42"/>
              </a:xfrm>
              <a:custGeom>
                <a:avLst/>
                <a:gdLst>
                  <a:gd name="T0" fmla="*/ 58 w 58"/>
                  <a:gd name="T1" fmla="*/ 0 h 42"/>
                  <a:gd name="T2" fmla="*/ 58 w 58"/>
                  <a:gd name="T3" fmla="*/ 9 h 42"/>
                  <a:gd name="T4" fmla="*/ 0 w 58"/>
                  <a:gd name="T5" fmla="*/ 42 h 42"/>
                  <a:gd name="T6" fmla="*/ 0 w 58"/>
                  <a:gd name="T7" fmla="*/ 33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1" name="Freeform 112"/>
              <p:cNvSpPr/>
              <p:nvPr/>
            </p:nvSpPr>
            <p:spPr bwMode="auto">
              <a:xfrm>
                <a:off x="5560" y="2720"/>
                <a:ext cx="112" cy="74"/>
              </a:xfrm>
              <a:custGeom>
                <a:avLst/>
                <a:gdLst>
                  <a:gd name="T0" fmla="*/ 112 w 112"/>
                  <a:gd name="T1" fmla="*/ 65 h 74"/>
                  <a:gd name="T2" fmla="*/ 112 w 112"/>
                  <a:gd name="T3" fmla="*/ 74 h 74"/>
                  <a:gd name="T4" fmla="*/ 0 w 112"/>
                  <a:gd name="T5" fmla="*/ 9 h 74"/>
                  <a:gd name="T6" fmla="*/ 0 w 112"/>
                  <a:gd name="T7" fmla="*/ 0 h 74"/>
                  <a:gd name="T8" fmla="*/ 112 w 112"/>
                  <a:gd name="T9" fmla="*/ 65 h 74"/>
                </a:gdLst>
                <a:ahLst/>
                <a:cxnLst>
                  <a:cxn ang="0">
                    <a:pos x="T0" y="T1"/>
                  </a:cxn>
                  <a:cxn ang="0">
                    <a:pos x="T2" y="T3"/>
                  </a:cxn>
                  <a:cxn ang="0">
                    <a:pos x="T4" y="T5"/>
                  </a:cxn>
                  <a:cxn ang="0">
                    <a:pos x="T6" y="T7"/>
                  </a:cxn>
                  <a:cxn ang="0">
                    <a:pos x="T8" y="T9"/>
                  </a:cxn>
                </a:cxnLst>
                <a:rect l="0" t="0" r="r" b="b"/>
                <a:pathLst>
                  <a:path w="112" h="74">
                    <a:moveTo>
                      <a:pt x="112" y="65"/>
                    </a:moveTo>
                    <a:lnTo>
                      <a:pt x="112" y="74"/>
                    </a:lnTo>
                    <a:lnTo>
                      <a:pt x="0" y="9"/>
                    </a:lnTo>
                    <a:lnTo>
                      <a:pt x="0" y="0"/>
                    </a:lnTo>
                    <a:lnTo>
                      <a:pt x="112" y="6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2" name="Freeform 113"/>
              <p:cNvSpPr/>
              <p:nvPr/>
            </p:nvSpPr>
            <p:spPr bwMode="auto">
              <a:xfrm>
                <a:off x="5719" y="2780"/>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3" name="Freeform 114"/>
              <p:cNvSpPr/>
              <p:nvPr/>
            </p:nvSpPr>
            <p:spPr bwMode="auto">
              <a:xfrm>
                <a:off x="5777" y="2813"/>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4" name="Freeform 115"/>
              <p:cNvSpPr/>
              <p:nvPr/>
            </p:nvSpPr>
            <p:spPr bwMode="auto">
              <a:xfrm>
                <a:off x="5719" y="2813"/>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5" name="Freeform 116"/>
              <p:cNvSpPr/>
              <p:nvPr/>
            </p:nvSpPr>
            <p:spPr bwMode="auto">
              <a:xfrm>
                <a:off x="5630" y="2728"/>
                <a:ext cx="116" cy="67"/>
              </a:xfrm>
              <a:custGeom>
                <a:avLst/>
                <a:gdLst>
                  <a:gd name="T0" fmla="*/ 116 w 116"/>
                  <a:gd name="T1" fmla="*/ 34 h 67"/>
                  <a:gd name="T2" fmla="*/ 59 w 116"/>
                  <a:gd name="T3" fmla="*/ 67 h 67"/>
                  <a:gd name="T4" fmla="*/ 0 w 116"/>
                  <a:gd name="T5" fmla="*/ 34 h 67"/>
                  <a:gd name="T6" fmla="*/ 58 w 116"/>
                  <a:gd name="T7" fmla="*/ 0 h 67"/>
                  <a:gd name="T8" fmla="*/ 116 w 116"/>
                  <a:gd name="T9" fmla="*/ 34 h 67"/>
                </a:gdLst>
                <a:ahLst/>
                <a:cxnLst>
                  <a:cxn ang="0">
                    <a:pos x="T0" y="T1"/>
                  </a:cxn>
                  <a:cxn ang="0">
                    <a:pos x="T2" y="T3"/>
                  </a:cxn>
                  <a:cxn ang="0">
                    <a:pos x="T4" y="T5"/>
                  </a:cxn>
                  <a:cxn ang="0">
                    <a:pos x="T6" y="T7"/>
                  </a:cxn>
                  <a:cxn ang="0">
                    <a:pos x="T8" y="T9"/>
                  </a:cxn>
                </a:cxnLst>
                <a:rect l="0" t="0" r="r" b="b"/>
                <a:pathLst>
                  <a:path w="116" h="67">
                    <a:moveTo>
                      <a:pt x="116" y="34"/>
                    </a:moveTo>
                    <a:lnTo>
                      <a:pt x="59" y="67"/>
                    </a:lnTo>
                    <a:lnTo>
                      <a:pt x="0" y="34"/>
                    </a:lnTo>
                    <a:lnTo>
                      <a:pt x="58" y="0"/>
                    </a:lnTo>
                    <a:lnTo>
                      <a:pt x="116"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6" name="Freeform 117"/>
              <p:cNvSpPr/>
              <p:nvPr/>
            </p:nvSpPr>
            <p:spPr bwMode="auto">
              <a:xfrm>
                <a:off x="5689" y="2762"/>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7" name="Freeform 118"/>
              <p:cNvSpPr/>
              <p:nvPr/>
            </p:nvSpPr>
            <p:spPr bwMode="auto">
              <a:xfrm>
                <a:off x="5630" y="2762"/>
                <a:ext cx="59" cy="41"/>
              </a:xfrm>
              <a:custGeom>
                <a:avLst/>
                <a:gdLst>
                  <a:gd name="T0" fmla="*/ 59 w 59"/>
                  <a:gd name="T1" fmla="*/ 33 h 41"/>
                  <a:gd name="T2" fmla="*/ 59 w 59"/>
                  <a:gd name="T3" fmla="*/ 41 h 41"/>
                  <a:gd name="T4" fmla="*/ 0 w 59"/>
                  <a:gd name="T5" fmla="*/ 8 h 41"/>
                  <a:gd name="T6" fmla="*/ 0 w 59"/>
                  <a:gd name="T7" fmla="*/ 0 h 41"/>
                  <a:gd name="T8" fmla="*/ 59 w 59"/>
                  <a:gd name="T9" fmla="*/ 33 h 41"/>
                </a:gdLst>
                <a:ahLst/>
                <a:cxnLst>
                  <a:cxn ang="0">
                    <a:pos x="T0" y="T1"/>
                  </a:cxn>
                  <a:cxn ang="0">
                    <a:pos x="T2" y="T3"/>
                  </a:cxn>
                  <a:cxn ang="0">
                    <a:pos x="T4" y="T5"/>
                  </a:cxn>
                  <a:cxn ang="0">
                    <a:pos x="T6" y="T7"/>
                  </a:cxn>
                  <a:cxn ang="0">
                    <a:pos x="T8" y="T9"/>
                  </a:cxn>
                </a:cxnLst>
                <a:rect l="0" t="0" r="r" b="b"/>
                <a:pathLst>
                  <a:path w="59" h="41">
                    <a:moveTo>
                      <a:pt x="59" y="33"/>
                    </a:moveTo>
                    <a:lnTo>
                      <a:pt x="59" y="41"/>
                    </a:lnTo>
                    <a:lnTo>
                      <a:pt x="0" y="8"/>
                    </a:lnTo>
                    <a:lnTo>
                      <a:pt x="0" y="0"/>
                    </a:lnTo>
                    <a:lnTo>
                      <a:pt x="59"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8" name="Freeform 119"/>
              <p:cNvSpPr/>
              <p:nvPr/>
            </p:nvSpPr>
            <p:spPr bwMode="auto">
              <a:xfrm>
                <a:off x="5814" y="2834"/>
                <a:ext cx="115" cy="67"/>
              </a:xfrm>
              <a:custGeom>
                <a:avLst/>
                <a:gdLst>
                  <a:gd name="T0" fmla="*/ 115 w 115"/>
                  <a:gd name="T1" fmla="*/ 33 h 67"/>
                  <a:gd name="T2" fmla="*/ 57 w 115"/>
                  <a:gd name="T3" fmla="*/ 67 h 67"/>
                  <a:gd name="T4" fmla="*/ 0 w 115"/>
                  <a:gd name="T5" fmla="*/ 33 h 67"/>
                  <a:gd name="T6" fmla="*/ 57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7" y="67"/>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9" name="Freeform 120"/>
              <p:cNvSpPr/>
              <p:nvPr/>
            </p:nvSpPr>
            <p:spPr bwMode="auto">
              <a:xfrm>
                <a:off x="5871" y="2867"/>
                <a:ext cx="58" cy="42"/>
              </a:xfrm>
              <a:custGeom>
                <a:avLst/>
                <a:gdLst>
                  <a:gd name="T0" fmla="*/ 58 w 58"/>
                  <a:gd name="T1" fmla="*/ 0 h 42"/>
                  <a:gd name="T2" fmla="*/ 58 w 58"/>
                  <a:gd name="T3" fmla="*/ 9 h 42"/>
                  <a:gd name="T4" fmla="*/ 0 w 58"/>
                  <a:gd name="T5" fmla="*/ 42 h 42"/>
                  <a:gd name="T6" fmla="*/ 0 w 58"/>
                  <a:gd name="T7" fmla="*/ 34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4"/>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0" name="Freeform 121"/>
              <p:cNvSpPr/>
              <p:nvPr/>
            </p:nvSpPr>
            <p:spPr bwMode="auto">
              <a:xfrm>
                <a:off x="5814" y="2867"/>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1" name="Freeform 122"/>
              <p:cNvSpPr/>
              <p:nvPr/>
            </p:nvSpPr>
            <p:spPr bwMode="auto">
              <a:xfrm>
                <a:off x="5906" y="2888"/>
                <a:ext cx="115" cy="67"/>
              </a:xfrm>
              <a:custGeom>
                <a:avLst/>
                <a:gdLst>
                  <a:gd name="T0" fmla="*/ 115 w 115"/>
                  <a:gd name="T1" fmla="*/ 34 h 67"/>
                  <a:gd name="T2" fmla="*/ 58 w 115"/>
                  <a:gd name="T3" fmla="*/ 67 h 67"/>
                  <a:gd name="T4" fmla="*/ 0 w 115"/>
                  <a:gd name="T5" fmla="*/ 33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3"/>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2" name="Freeform 123"/>
              <p:cNvSpPr/>
              <p:nvPr/>
            </p:nvSpPr>
            <p:spPr bwMode="auto">
              <a:xfrm>
                <a:off x="5963" y="2922"/>
                <a:ext cx="58" cy="41"/>
              </a:xfrm>
              <a:custGeom>
                <a:avLst/>
                <a:gdLst>
                  <a:gd name="T0" fmla="*/ 58 w 58"/>
                  <a:gd name="T1" fmla="*/ 0 h 41"/>
                  <a:gd name="T2" fmla="*/ 58 w 58"/>
                  <a:gd name="T3" fmla="*/ 8 h 41"/>
                  <a:gd name="T4" fmla="*/ 0 w 58"/>
                  <a:gd name="T5" fmla="*/ 41 h 41"/>
                  <a:gd name="T6" fmla="*/ 1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1"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3" name="Freeform 124"/>
              <p:cNvSpPr/>
              <p:nvPr/>
            </p:nvSpPr>
            <p:spPr bwMode="auto">
              <a:xfrm>
                <a:off x="5906" y="2921"/>
                <a:ext cx="58" cy="42"/>
              </a:xfrm>
              <a:custGeom>
                <a:avLst/>
                <a:gdLst>
                  <a:gd name="T0" fmla="*/ 58 w 58"/>
                  <a:gd name="T1" fmla="*/ 34 h 42"/>
                  <a:gd name="T2" fmla="*/ 57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7"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4" name="Freeform 125"/>
              <p:cNvSpPr/>
              <p:nvPr/>
            </p:nvSpPr>
            <p:spPr bwMode="auto">
              <a:xfrm>
                <a:off x="5992" y="2938"/>
                <a:ext cx="115" cy="67"/>
              </a:xfrm>
              <a:custGeom>
                <a:avLst/>
                <a:gdLst>
                  <a:gd name="T0" fmla="*/ 115 w 115"/>
                  <a:gd name="T1" fmla="*/ 34 h 67"/>
                  <a:gd name="T2" fmla="*/ 58 w 115"/>
                  <a:gd name="T3" fmla="*/ 67 h 67"/>
                  <a:gd name="T4" fmla="*/ 0 w 115"/>
                  <a:gd name="T5" fmla="*/ 34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5" name="Freeform 126"/>
              <p:cNvSpPr/>
              <p:nvPr/>
            </p:nvSpPr>
            <p:spPr bwMode="auto">
              <a:xfrm>
                <a:off x="6049" y="2972"/>
                <a:ext cx="58" cy="41"/>
              </a:xfrm>
              <a:custGeom>
                <a:avLst/>
                <a:gdLst>
                  <a:gd name="T0" fmla="*/ 58 w 58"/>
                  <a:gd name="T1" fmla="*/ 0 h 41"/>
                  <a:gd name="T2" fmla="*/ 58 w 58"/>
                  <a:gd name="T3" fmla="*/ 8 h 41"/>
                  <a:gd name="T4" fmla="*/ 0 w 58"/>
                  <a:gd name="T5" fmla="*/ 41 h 41"/>
                  <a:gd name="T6" fmla="*/ 1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1"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6" name="Freeform 127"/>
              <p:cNvSpPr/>
              <p:nvPr/>
            </p:nvSpPr>
            <p:spPr bwMode="auto">
              <a:xfrm>
                <a:off x="5992" y="2972"/>
                <a:ext cx="58" cy="41"/>
              </a:xfrm>
              <a:custGeom>
                <a:avLst/>
                <a:gdLst>
                  <a:gd name="T0" fmla="*/ 58 w 58"/>
                  <a:gd name="T1" fmla="*/ 33 h 41"/>
                  <a:gd name="T2" fmla="*/ 57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7"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7" name="Freeform 128"/>
              <p:cNvSpPr/>
              <p:nvPr/>
            </p:nvSpPr>
            <p:spPr bwMode="auto">
              <a:xfrm>
                <a:off x="6081" y="2990"/>
                <a:ext cx="115" cy="67"/>
              </a:xfrm>
              <a:custGeom>
                <a:avLst/>
                <a:gdLst>
                  <a:gd name="T0" fmla="*/ 115 w 115"/>
                  <a:gd name="T1" fmla="*/ 33 h 67"/>
                  <a:gd name="T2" fmla="*/ 58 w 115"/>
                  <a:gd name="T3" fmla="*/ 67 h 67"/>
                  <a:gd name="T4" fmla="*/ 0 w 115"/>
                  <a:gd name="T5" fmla="*/ 33 h 67"/>
                  <a:gd name="T6" fmla="*/ 58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8" y="67"/>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8" name="Freeform 129"/>
              <p:cNvSpPr/>
              <p:nvPr/>
            </p:nvSpPr>
            <p:spPr bwMode="auto">
              <a:xfrm>
                <a:off x="6139" y="3023"/>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9" name="Freeform 130"/>
              <p:cNvSpPr/>
              <p:nvPr/>
            </p:nvSpPr>
            <p:spPr bwMode="auto">
              <a:xfrm>
                <a:off x="6081" y="3023"/>
                <a:ext cx="58" cy="42"/>
              </a:xfrm>
              <a:custGeom>
                <a:avLst/>
                <a:gdLst>
                  <a:gd name="T0" fmla="*/ 58 w 58"/>
                  <a:gd name="T1" fmla="*/ 34 h 42"/>
                  <a:gd name="T2" fmla="*/ 58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0" name="Freeform 131"/>
              <p:cNvSpPr/>
              <p:nvPr/>
            </p:nvSpPr>
            <p:spPr bwMode="auto">
              <a:xfrm>
                <a:off x="6175" y="3044"/>
                <a:ext cx="114" cy="67"/>
              </a:xfrm>
              <a:custGeom>
                <a:avLst/>
                <a:gdLst>
                  <a:gd name="T0" fmla="*/ 114 w 114"/>
                  <a:gd name="T1" fmla="*/ 33 h 67"/>
                  <a:gd name="T2" fmla="*/ 57 w 114"/>
                  <a:gd name="T3" fmla="*/ 67 h 67"/>
                  <a:gd name="T4" fmla="*/ 0 w 114"/>
                  <a:gd name="T5" fmla="*/ 33 h 67"/>
                  <a:gd name="T6" fmla="*/ 57 w 114"/>
                  <a:gd name="T7" fmla="*/ 0 h 67"/>
                  <a:gd name="T8" fmla="*/ 114 w 114"/>
                  <a:gd name="T9" fmla="*/ 33 h 67"/>
                </a:gdLst>
                <a:ahLst/>
                <a:cxnLst>
                  <a:cxn ang="0">
                    <a:pos x="T0" y="T1"/>
                  </a:cxn>
                  <a:cxn ang="0">
                    <a:pos x="T2" y="T3"/>
                  </a:cxn>
                  <a:cxn ang="0">
                    <a:pos x="T4" y="T5"/>
                  </a:cxn>
                  <a:cxn ang="0">
                    <a:pos x="T6" y="T7"/>
                  </a:cxn>
                  <a:cxn ang="0">
                    <a:pos x="T8" y="T9"/>
                  </a:cxn>
                </a:cxnLst>
                <a:rect l="0" t="0" r="r" b="b"/>
                <a:pathLst>
                  <a:path w="114" h="67">
                    <a:moveTo>
                      <a:pt x="114" y="33"/>
                    </a:moveTo>
                    <a:lnTo>
                      <a:pt x="57" y="67"/>
                    </a:lnTo>
                    <a:lnTo>
                      <a:pt x="0" y="33"/>
                    </a:lnTo>
                    <a:lnTo>
                      <a:pt x="57" y="0"/>
                    </a:lnTo>
                    <a:lnTo>
                      <a:pt x="114"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1" name="Freeform 132"/>
              <p:cNvSpPr/>
              <p:nvPr/>
            </p:nvSpPr>
            <p:spPr bwMode="auto">
              <a:xfrm>
                <a:off x="6232" y="3077"/>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2" name="Freeform 133"/>
              <p:cNvSpPr/>
              <p:nvPr/>
            </p:nvSpPr>
            <p:spPr bwMode="auto">
              <a:xfrm>
                <a:off x="6175" y="3077"/>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3" name="Freeform 134"/>
              <p:cNvSpPr/>
              <p:nvPr/>
            </p:nvSpPr>
            <p:spPr bwMode="auto">
              <a:xfrm>
                <a:off x="6267" y="3098"/>
                <a:ext cx="115" cy="67"/>
              </a:xfrm>
              <a:custGeom>
                <a:avLst/>
                <a:gdLst>
                  <a:gd name="T0" fmla="*/ 115 w 115"/>
                  <a:gd name="T1" fmla="*/ 34 h 67"/>
                  <a:gd name="T2" fmla="*/ 58 w 115"/>
                  <a:gd name="T3" fmla="*/ 67 h 67"/>
                  <a:gd name="T4" fmla="*/ 0 w 115"/>
                  <a:gd name="T5" fmla="*/ 34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4" name="Freeform 135"/>
              <p:cNvSpPr/>
              <p:nvPr/>
            </p:nvSpPr>
            <p:spPr bwMode="auto">
              <a:xfrm>
                <a:off x="6325" y="3132"/>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5" name="Freeform 136"/>
              <p:cNvSpPr/>
              <p:nvPr/>
            </p:nvSpPr>
            <p:spPr bwMode="auto">
              <a:xfrm>
                <a:off x="6267" y="3132"/>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6" name="Freeform 137"/>
              <p:cNvSpPr/>
              <p:nvPr/>
            </p:nvSpPr>
            <p:spPr bwMode="auto">
              <a:xfrm>
                <a:off x="6354" y="3149"/>
                <a:ext cx="115" cy="67"/>
              </a:xfrm>
              <a:custGeom>
                <a:avLst/>
                <a:gdLst>
                  <a:gd name="T0" fmla="*/ 115 w 115"/>
                  <a:gd name="T1" fmla="*/ 33 h 67"/>
                  <a:gd name="T2" fmla="*/ 58 w 115"/>
                  <a:gd name="T3" fmla="*/ 67 h 67"/>
                  <a:gd name="T4" fmla="*/ 0 w 115"/>
                  <a:gd name="T5" fmla="*/ 33 h 67"/>
                  <a:gd name="T6" fmla="*/ 58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8" y="67"/>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7" name="Freeform 138"/>
              <p:cNvSpPr/>
              <p:nvPr/>
            </p:nvSpPr>
            <p:spPr bwMode="auto">
              <a:xfrm>
                <a:off x="6412" y="3182"/>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8" name="Freeform 139"/>
              <p:cNvSpPr/>
              <p:nvPr/>
            </p:nvSpPr>
            <p:spPr bwMode="auto">
              <a:xfrm>
                <a:off x="6354" y="3182"/>
                <a:ext cx="58" cy="42"/>
              </a:xfrm>
              <a:custGeom>
                <a:avLst/>
                <a:gdLst>
                  <a:gd name="T0" fmla="*/ 58 w 58"/>
                  <a:gd name="T1" fmla="*/ 34 h 42"/>
                  <a:gd name="T2" fmla="*/ 58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9" name="Freeform 140"/>
              <p:cNvSpPr/>
              <p:nvPr/>
            </p:nvSpPr>
            <p:spPr bwMode="auto">
              <a:xfrm>
                <a:off x="6412" y="3182"/>
                <a:ext cx="115" cy="66"/>
              </a:xfrm>
              <a:custGeom>
                <a:avLst/>
                <a:gdLst>
                  <a:gd name="T0" fmla="*/ 115 w 115"/>
                  <a:gd name="T1" fmla="*/ 34 h 66"/>
                  <a:gd name="T2" fmla="*/ 58 w 115"/>
                  <a:gd name="T3" fmla="*/ 66 h 66"/>
                  <a:gd name="T4" fmla="*/ 0 w 115"/>
                  <a:gd name="T5" fmla="*/ 34 h 66"/>
                  <a:gd name="T6" fmla="*/ 57 w 115"/>
                  <a:gd name="T7" fmla="*/ 0 h 66"/>
                  <a:gd name="T8" fmla="*/ 115 w 115"/>
                  <a:gd name="T9" fmla="*/ 34 h 66"/>
                </a:gdLst>
                <a:ahLst/>
                <a:cxnLst>
                  <a:cxn ang="0">
                    <a:pos x="T0" y="T1"/>
                  </a:cxn>
                  <a:cxn ang="0">
                    <a:pos x="T2" y="T3"/>
                  </a:cxn>
                  <a:cxn ang="0">
                    <a:pos x="T4" y="T5"/>
                  </a:cxn>
                  <a:cxn ang="0">
                    <a:pos x="T6" y="T7"/>
                  </a:cxn>
                  <a:cxn ang="0">
                    <a:pos x="T8" y="T9"/>
                  </a:cxn>
                </a:cxnLst>
                <a:rect l="0" t="0" r="r" b="b"/>
                <a:pathLst>
                  <a:path w="115" h="66">
                    <a:moveTo>
                      <a:pt x="115" y="34"/>
                    </a:moveTo>
                    <a:lnTo>
                      <a:pt x="58" y="66"/>
                    </a:lnTo>
                    <a:lnTo>
                      <a:pt x="0" y="34"/>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0" name="Freeform 141"/>
              <p:cNvSpPr/>
              <p:nvPr/>
            </p:nvSpPr>
            <p:spPr bwMode="auto">
              <a:xfrm>
                <a:off x="6470" y="3216"/>
                <a:ext cx="57" cy="40"/>
              </a:xfrm>
              <a:custGeom>
                <a:avLst/>
                <a:gdLst>
                  <a:gd name="T0" fmla="*/ 57 w 57"/>
                  <a:gd name="T1" fmla="*/ 0 h 40"/>
                  <a:gd name="T2" fmla="*/ 57 w 57"/>
                  <a:gd name="T3" fmla="*/ 8 h 40"/>
                  <a:gd name="T4" fmla="*/ 0 w 57"/>
                  <a:gd name="T5" fmla="*/ 40 h 40"/>
                  <a:gd name="T6" fmla="*/ 0 w 57"/>
                  <a:gd name="T7" fmla="*/ 32 h 40"/>
                  <a:gd name="T8" fmla="*/ 57 w 57"/>
                  <a:gd name="T9" fmla="*/ 0 h 40"/>
                </a:gdLst>
                <a:ahLst/>
                <a:cxnLst>
                  <a:cxn ang="0">
                    <a:pos x="T0" y="T1"/>
                  </a:cxn>
                  <a:cxn ang="0">
                    <a:pos x="T2" y="T3"/>
                  </a:cxn>
                  <a:cxn ang="0">
                    <a:pos x="T4" y="T5"/>
                  </a:cxn>
                  <a:cxn ang="0">
                    <a:pos x="T6" y="T7"/>
                  </a:cxn>
                  <a:cxn ang="0">
                    <a:pos x="T8" y="T9"/>
                  </a:cxn>
                </a:cxnLst>
                <a:rect l="0" t="0" r="r" b="b"/>
                <a:pathLst>
                  <a:path w="57" h="40">
                    <a:moveTo>
                      <a:pt x="57" y="0"/>
                    </a:moveTo>
                    <a:lnTo>
                      <a:pt x="57" y="8"/>
                    </a:lnTo>
                    <a:lnTo>
                      <a:pt x="0" y="40"/>
                    </a:lnTo>
                    <a:lnTo>
                      <a:pt x="0" y="32"/>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1" name="Freeform 142"/>
              <p:cNvSpPr/>
              <p:nvPr/>
            </p:nvSpPr>
            <p:spPr bwMode="auto">
              <a:xfrm>
                <a:off x="6412" y="3216"/>
                <a:ext cx="58" cy="40"/>
              </a:xfrm>
              <a:custGeom>
                <a:avLst/>
                <a:gdLst>
                  <a:gd name="T0" fmla="*/ 58 w 58"/>
                  <a:gd name="T1" fmla="*/ 32 h 40"/>
                  <a:gd name="T2" fmla="*/ 58 w 58"/>
                  <a:gd name="T3" fmla="*/ 40 h 40"/>
                  <a:gd name="T4" fmla="*/ 0 w 58"/>
                  <a:gd name="T5" fmla="*/ 8 h 40"/>
                  <a:gd name="T6" fmla="*/ 0 w 58"/>
                  <a:gd name="T7" fmla="*/ 0 h 40"/>
                  <a:gd name="T8" fmla="*/ 58 w 58"/>
                  <a:gd name="T9" fmla="*/ 32 h 40"/>
                </a:gdLst>
                <a:ahLst/>
                <a:cxnLst>
                  <a:cxn ang="0">
                    <a:pos x="T0" y="T1"/>
                  </a:cxn>
                  <a:cxn ang="0">
                    <a:pos x="T2" y="T3"/>
                  </a:cxn>
                  <a:cxn ang="0">
                    <a:pos x="T4" y="T5"/>
                  </a:cxn>
                  <a:cxn ang="0">
                    <a:pos x="T6" y="T7"/>
                  </a:cxn>
                  <a:cxn ang="0">
                    <a:pos x="T8" y="T9"/>
                  </a:cxn>
                </a:cxnLst>
                <a:rect l="0" t="0" r="r" b="b"/>
                <a:pathLst>
                  <a:path w="58" h="40">
                    <a:moveTo>
                      <a:pt x="58" y="32"/>
                    </a:moveTo>
                    <a:lnTo>
                      <a:pt x="58" y="40"/>
                    </a:lnTo>
                    <a:lnTo>
                      <a:pt x="0" y="8"/>
                    </a:lnTo>
                    <a:lnTo>
                      <a:pt x="0" y="0"/>
                    </a:lnTo>
                    <a:lnTo>
                      <a:pt x="58" y="32"/>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2" name="Freeform 143"/>
              <p:cNvSpPr/>
              <p:nvPr/>
            </p:nvSpPr>
            <p:spPr bwMode="auto">
              <a:xfrm>
                <a:off x="5465" y="2741"/>
                <a:ext cx="169" cy="98"/>
              </a:xfrm>
              <a:custGeom>
                <a:avLst/>
                <a:gdLst>
                  <a:gd name="T0" fmla="*/ 169 w 169"/>
                  <a:gd name="T1" fmla="*/ 65 h 98"/>
                  <a:gd name="T2" fmla="*/ 112 w 169"/>
                  <a:gd name="T3" fmla="*/ 98 h 98"/>
                  <a:gd name="T4" fmla="*/ 0 w 169"/>
                  <a:gd name="T5" fmla="*/ 33 h 98"/>
                  <a:gd name="T6" fmla="*/ 57 w 169"/>
                  <a:gd name="T7" fmla="*/ 0 h 98"/>
                  <a:gd name="T8" fmla="*/ 169 w 169"/>
                  <a:gd name="T9" fmla="*/ 65 h 98"/>
                </a:gdLst>
                <a:ahLst/>
                <a:cxnLst>
                  <a:cxn ang="0">
                    <a:pos x="T0" y="T1"/>
                  </a:cxn>
                  <a:cxn ang="0">
                    <a:pos x="T2" y="T3"/>
                  </a:cxn>
                  <a:cxn ang="0">
                    <a:pos x="T4" y="T5"/>
                  </a:cxn>
                  <a:cxn ang="0">
                    <a:pos x="T6" y="T7"/>
                  </a:cxn>
                  <a:cxn ang="0">
                    <a:pos x="T8" y="T9"/>
                  </a:cxn>
                </a:cxnLst>
                <a:rect l="0" t="0" r="r" b="b"/>
                <a:pathLst>
                  <a:path w="169" h="98">
                    <a:moveTo>
                      <a:pt x="169" y="65"/>
                    </a:moveTo>
                    <a:lnTo>
                      <a:pt x="112" y="98"/>
                    </a:lnTo>
                    <a:lnTo>
                      <a:pt x="0" y="33"/>
                    </a:lnTo>
                    <a:lnTo>
                      <a:pt x="57" y="0"/>
                    </a:lnTo>
                    <a:lnTo>
                      <a:pt x="169" y="6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3" name="Freeform 144"/>
              <p:cNvSpPr/>
              <p:nvPr/>
            </p:nvSpPr>
            <p:spPr bwMode="auto">
              <a:xfrm>
                <a:off x="5577" y="2806"/>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4" name="Freeform 145"/>
              <p:cNvSpPr/>
              <p:nvPr/>
            </p:nvSpPr>
            <p:spPr bwMode="auto">
              <a:xfrm>
                <a:off x="5465" y="2774"/>
                <a:ext cx="112" cy="74"/>
              </a:xfrm>
              <a:custGeom>
                <a:avLst/>
                <a:gdLst>
                  <a:gd name="T0" fmla="*/ 112 w 112"/>
                  <a:gd name="T1" fmla="*/ 65 h 74"/>
                  <a:gd name="T2" fmla="*/ 112 w 112"/>
                  <a:gd name="T3" fmla="*/ 74 h 74"/>
                  <a:gd name="T4" fmla="*/ 0 w 112"/>
                  <a:gd name="T5" fmla="*/ 9 h 74"/>
                  <a:gd name="T6" fmla="*/ 0 w 112"/>
                  <a:gd name="T7" fmla="*/ 0 h 74"/>
                  <a:gd name="T8" fmla="*/ 112 w 112"/>
                  <a:gd name="T9" fmla="*/ 65 h 74"/>
                </a:gdLst>
                <a:ahLst/>
                <a:cxnLst>
                  <a:cxn ang="0">
                    <a:pos x="T0" y="T1"/>
                  </a:cxn>
                  <a:cxn ang="0">
                    <a:pos x="T2" y="T3"/>
                  </a:cxn>
                  <a:cxn ang="0">
                    <a:pos x="T4" y="T5"/>
                  </a:cxn>
                  <a:cxn ang="0">
                    <a:pos x="T6" y="T7"/>
                  </a:cxn>
                  <a:cxn ang="0">
                    <a:pos x="T8" y="T9"/>
                  </a:cxn>
                </a:cxnLst>
                <a:rect l="0" t="0" r="r" b="b"/>
                <a:pathLst>
                  <a:path w="112" h="74">
                    <a:moveTo>
                      <a:pt x="112" y="65"/>
                    </a:moveTo>
                    <a:lnTo>
                      <a:pt x="112" y="74"/>
                    </a:lnTo>
                    <a:lnTo>
                      <a:pt x="0" y="9"/>
                    </a:lnTo>
                    <a:lnTo>
                      <a:pt x="0" y="0"/>
                    </a:lnTo>
                    <a:lnTo>
                      <a:pt x="112" y="6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5" name="Freeform 146"/>
              <p:cNvSpPr/>
              <p:nvPr/>
            </p:nvSpPr>
            <p:spPr bwMode="auto">
              <a:xfrm>
                <a:off x="5655" y="2852"/>
                <a:ext cx="116" cy="67"/>
              </a:xfrm>
              <a:custGeom>
                <a:avLst/>
                <a:gdLst>
                  <a:gd name="T0" fmla="*/ 116 w 116"/>
                  <a:gd name="T1" fmla="*/ 33 h 67"/>
                  <a:gd name="T2" fmla="*/ 59 w 116"/>
                  <a:gd name="T3" fmla="*/ 67 h 67"/>
                  <a:gd name="T4" fmla="*/ 0 w 116"/>
                  <a:gd name="T5" fmla="*/ 33 h 67"/>
                  <a:gd name="T6" fmla="*/ 59 w 116"/>
                  <a:gd name="T7" fmla="*/ 0 h 67"/>
                  <a:gd name="T8" fmla="*/ 116 w 116"/>
                  <a:gd name="T9" fmla="*/ 33 h 67"/>
                </a:gdLst>
                <a:ahLst/>
                <a:cxnLst>
                  <a:cxn ang="0">
                    <a:pos x="T0" y="T1"/>
                  </a:cxn>
                  <a:cxn ang="0">
                    <a:pos x="T2" y="T3"/>
                  </a:cxn>
                  <a:cxn ang="0">
                    <a:pos x="T4" y="T5"/>
                  </a:cxn>
                  <a:cxn ang="0">
                    <a:pos x="T6" y="T7"/>
                  </a:cxn>
                  <a:cxn ang="0">
                    <a:pos x="T8" y="T9"/>
                  </a:cxn>
                </a:cxnLst>
                <a:rect l="0" t="0" r="r" b="b"/>
                <a:pathLst>
                  <a:path w="116" h="67">
                    <a:moveTo>
                      <a:pt x="116" y="33"/>
                    </a:moveTo>
                    <a:lnTo>
                      <a:pt x="59" y="67"/>
                    </a:lnTo>
                    <a:lnTo>
                      <a:pt x="0" y="33"/>
                    </a:lnTo>
                    <a:lnTo>
                      <a:pt x="59" y="0"/>
                    </a:lnTo>
                    <a:lnTo>
                      <a:pt x="116"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6" name="Freeform 147"/>
              <p:cNvSpPr/>
              <p:nvPr/>
            </p:nvSpPr>
            <p:spPr bwMode="auto">
              <a:xfrm>
                <a:off x="5714" y="2885"/>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7" name="Freeform 148"/>
              <p:cNvSpPr/>
              <p:nvPr/>
            </p:nvSpPr>
            <p:spPr bwMode="auto">
              <a:xfrm>
                <a:off x="5655" y="2885"/>
                <a:ext cx="59" cy="42"/>
              </a:xfrm>
              <a:custGeom>
                <a:avLst/>
                <a:gdLst>
                  <a:gd name="T0" fmla="*/ 59 w 59"/>
                  <a:gd name="T1" fmla="*/ 34 h 42"/>
                  <a:gd name="T2" fmla="*/ 59 w 59"/>
                  <a:gd name="T3" fmla="*/ 42 h 42"/>
                  <a:gd name="T4" fmla="*/ 0 w 59"/>
                  <a:gd name="T5" fmla="*/ 9 h 42"/>
                  <a:gd name="T6" fmla="*/ 0 w 59"/>
                  <a:gd name="T7" fmla="*/ 0 h 42"/>
                  <a:gd name="T8" fmla="*/ 59 w 59"/>
                  <a:gd name="T9" fmla="*/ 34 h 42"/>
                </a:gdLst>
                <a:ahLst/>
                <a:cxnLst>
                  <a:cxn ang="0">
                    <a:pos x="T0" y="T1"/>
                  </a:cxn>
                  <a:cxn ang="0">
                    <a:pos x="T2" y="T3"/>
                  </a:cxn>
                  <a:cxn ang="0">
                    <a:pos x="T4" y="T5"/>
                  </a:cxn>
                  <a:cxn ang="0">
                    <a:pos x="T6" y="T7"/>
                  </a:cxn>
                  <a:cxn ang="0">
                    <a:pos x="T8" y="T9"/>
                  </a:cxn>
                </a:cxnLst>
                <a:rect l="0" t="0" r="r" b="b"/>
                <a:pathLst>
                  <a:path w="59" h="42">
                    <a:moveTo>
                      <a:pt x="59" y="34"/>
                    </a:moveTo>
                    <a:lnTo>
                      <a:pt x="59" y="42"/>
                    </a:lnTo>
                    <a:lnTo>
                      <a:pt x="0" y="9"/>
                    </a:lnTo>
                    <a:lnTo>
                      <a:pt x="0" y="0"/>
                    </a:lnTo>
                    <a:lnTo>
                      <a:pt x="59"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8" name="Freeform 149"/>
              <p:cNvSpPr/>
              <p:nvPr/>
            </p:nvSpPr>
            <p:spPr bwMode="auto">
              <a:xfrm>
                <a:off x="5536" y="2782"/>
                <a:ext cx="114" cy="67"/>
              </a:xfrm>
              <a:custGeom>
                <a:avLst/>
                <a:gdLst>
                  <a:gd name="T0" fmla="*/ 114 w 114"/>
                  <a:gd name="T1" fmla="*/ 34 h 67"/>
                  <a:gd name="T2" fmla="*/ 57 w 114"/>
                  <a:gd name="T3" fmla="*/ 67 h 67"/>
                  <a:gd name="T4" fmla="*/ 0 w 114"/>
                  <a:gd name="T5" fmla="*/ 34 h 67"/>
                  <a:gd name="T6" fmla="*/ 57 w 114"/>
                  <a:gd name="T7" fmla="*/ 0 h 67"/>
                  <a:gd name="T8" fmla="*/ 114 w 114"/>
                  <a:gd name="T9" fmla="*/ 34 h 67"/>
                </a:gdLst>
                <a:ahLst/>
                <a:cxnLst>
                  <a:cxn ang="0">
                    <a:pos x="T0" y="T1"/>
                  </a:cxn>
                  <a:cxn ang="0">
                    <a:pos x="T2" y="T3"/>
                  </a:cxn>
                  <a:cxn ang="0">
                    <a:pos x="T4" y="T5"/>
                  </a:cxn>
                  <a:cxn ang="0">
                    <a:pos x="T6" y="T7"/>
                  </a:cxn>
                  <a:cxn ang="0">
                    <a:pos x="T8" y="T9"/>
                  </a:cxn>
                </a:cxnLst>
                <a:rect l="0" t="0" r="r" b="b"/>
                <a:pathLst>
                  <a:path w="114" h="67">
                    <a:moveTo>
                      <a:pt x="114" y="34"/>
                    </a:moveTo>
                    <a:lnTo>
                      <a:pt x="57" y="67"/>
                    </a:lnTo>
                    <a:lnTo>
                      <a:pt x="0" y="34"/>
                    </a:lnTo>
                    <a:lnTo>
                      <a:pt x="57" y="0"/>
                    </a:lnTo>
                    <a:lnTo>
                      <a:pt x="114"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9" name="Freeform 150"/>
              <p:cNvSpPr/>
              <p:nvPr/>
            </p:nvSpPr>
            <p:spPr bwMode="auto">
              <a:xfrm>
                <a:off x="5593" y="2816"/>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0" name="Freeform 151"/>
              <p:cNvSpPr/>
              <p:nvPr/>
            </p:nvSpPr>
            <p:spPr bwMode="auto">
              <a:xfrm>
                <a:off x="5536" y="2816"/>
                <a:ext cx="57" cy="41"/>
              </a:xfrm>
              <a:custGeom>
                <a:avLst/>
                <a:gdLst>
                  <a:gd name="T0" fmla="*/ 57 w 57"/>
                  <a:gd name="T1" fmla="*/ 33 h 41"/>
                  <a:gd name="T2" fmla="*/ 57 w 57"/>
                  <a:gd name="T3" fmla="*/ 41 h 41"/>
                  <a:gd name="T4" fmla="*/ 0 w 57"/>
                  <a:gd name="T5" fmla="*/ 8 h 41"/>
                  <a:gd name="T6" fmla="*/ 0 w 57"/>
                  <a:gd name="T7" fmla="*/ 0 h 41"/>
                  <a:gd name="T8" fmla="*/ 57 w 57"/>
                  <a:gd name="T9" fmla="*/ 33 h 41"/>
                </a:gdLst>
                <a:ahLst/>
                <a:cxnLst>
                  <a:cxn ang="0">
                    <a:pos x="T0" y="T1"/>
                  </a:cxn>
                  <a:cxn ang="0">
                    <a:pos x="T2" y="T3"/>
                  </a:cxn>
                  <a:cxn ang="0">
                    <a:pos x="T4" y="T5"/>
                  </a:cxn>
                  <a:cxn ang="0">
                    <a:pos x="T6" y="T7"/>
                  </a:cxn>
                  <a:cxn ang="0">
                    <a:pos x="T8" y="T9"/>
                  </a:cxn>
                </a:cxnLst>
                <a:rect l="0" t="0" r="r" b="b"/>
                <a:pathLst>
                  <a:path w="57" h="41">
                    <a:moveTo>
                      <a:pt x="57" y="33"/>
                    </a:moveTo>
                    <a:lnTo>
                      <a:pt x="57" y="41"/>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1" name="Freeform 152"/>
              <p:cNvSpPr/>
              <p:nvPr/>
            </p:nvSpPr>
            <p:spPr bwMode="auto">
              <a:xfrm>
                <a:off x="5564" y="2799"/>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2" name="Freeform 153"/>
              <p:cNvSpPr/>
              <p:nvPr/>
            </p:nvSpPr>
            <p:spPr bwMode="auto">
              <a:xfrm>
                <a:off x="5622" y="2832"/>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3" name="Freeform 154"/>
              <p:cNvSpPr/>
              <p:nvPr/>
            </p:nvSpPr>
            <p:spPr bwMode="auto">
              <a:xfrm>
                <a:off x="5564" y="2832"/>
                <a:ext cx="58" cy="42"/>
              </a:xfrm>
              <a:custGeom>
                <a:avLst/>
                <a:gdLst>
                  <a:gd name="T0" fmla="*/ 58 w 58"/>
                  <a:gd name="T1" fmla="*/ 33 h 42"/>
                  <a:gd name="T2" fmla="*/ 58 w 58"/>
                  <a:gd name="T3" fmla="*/ 42 h 42"/>
                  <a:gd name="T4" fmla="*/ 0 w 58"/>
                  <a:gd name="T5" fmla="*/ 9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9"/>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4" name="Freeform 155"/>
              <p:cNvSpPr/>
              <p:nvPr/>
            </p:nvSpPr>
            <p:spPr bwMode="auto">
              <a:xfrm>
                <a:off x="5751" y="2907"/>
                <a:ext cx="115" cy="66"/>
              </a:xfrm>
              <a:custGeom>
                <a:avLst/>
                <a:gdLst>
                  <a:gd name="T0" fmla="*/ 115 w 115"/>
                  <a:gd name="T1" fmla="*/ 33 h 66"/>
                  <a:gd name="T2" fmla="*/ 57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7"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5" name="Freeform 156"/>
              <p:cNvSpPr/>
              <p:nvPr/>
            </p:nvSpPr>
            <p:spPr bwMode="auto">
              <a:xfrm>
                <a:off x="5808" y="2940"/>
                <a:ext cx="58" cy="42"/>
              </a:xfrm>
              <a:custGeom>
                <a:avLst/>
                <a:gdLst>
                  <a:gd name="T0" fmla="*/ 58 w 58"/>
                  <a:gd name="T1" fmla="*/ 0 h 42"/>
                  <a:gd name="T2" fmla="*/ 58 w 58"/>
                  <a:gd name="T3" fmla="*/ 8 h 42"/>
                  <a:gd name="T4" fmla="*/ 0 w 58"/>
                  <a:gd name="T5" fmla="*/ 42 h 42"/>
                  <a:gd name="T6" fmla="*/ 0 w 58"/>
                  <a:gd name="T7" fmla="*/ 33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8"/>
                    </a:lnTo>
                    <a:lnTo>
                      <a:pt x="0" y="42"/>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6" name="Freeform 157"/>
              <p:cNvSpPr/>
              <p:nvPr/>
            </p:nvSpPr>
            <p:spPr bwMode="auto">
              <a:xfrm>
                <a:off x="5751" y="2940"/>
                <a:ext cx="57" cy="42"/>
              </a:xfrm>
              <a:custGeom>
                <a:avLst/>
                <a:gdLst>
                  <a:gd name="T0" fmla="*/ 57 w 57"/>
                  <a:gd name="T1" fmla="*/ 33 h 42"/>
                  <a:gd name="T2" fmla="*/ 57 w 57"/>
                  <a:gd name="T3" fmla="*/ 42 h 42"/>
                  <a:gd name="T4" fmla="*/ 0 w 57"/>
                  <a:gd name="T5" fmla="*/ 8 h 42"/>
                  <a:gd name="T6" fmla="*/ 0 w 57"/>
                  <a:gd name="T7" fmla="*/ 0 h 42"/>
                  <a:gd name="T8" fmla="*/ 57 w 57"/>
                  <a:gd name="T9" fmla="*/ 33 h 42"/>
                </a:gdLst>
                <a:ahLst/>
                <a:cxnLst>
                  <a:cxn ang="0">
                    <a:pos x="T0" y="T1"/>
                  </a:cxn>
                  <a:cxn ang="0">
                    <a:pos x="T2" y="T3"/>
                  </a:cxn>
                  <a:cxn ang="0">
                    <a:pos x="T4" y="T5"/>
                  </a:cxn>
                  <a:cxn ang="0">
                    <a:pos x="T6" y="T7"/>
                  </a:cxn>
                  <a:cxn ang="0">
                    <a:pos x="T8" y="T9"/>
                  </a:cxn>
                </a:cxnLst>
                <a:rect l="0" t="0" r="r" b="b"/>
                <a:pathLst>
                  <a:path w="57" h="42">
                    <a:moveTo>
                      <a:pt x="57" y="33"/>
                    </a:moveTo>
                    <a:lnTo>
                      <a:pt x="57" y="42"/>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7" name="Freeform 158"/>
              <p:cNvSpPr/>
              <p:nvPr/>
            </p:nvSpPr>
            <p:spPr bwMode="auto">
              <a:xfrm>
                <a:off x="5847" y="2963"/>
                <a:ext cx="115" cy="66"/>
              </a:xfrm>
              <a:custGeom>
                <a:avLst/>
                <a:gdLst>
                  <a:gd name="T0" fmla="*/ 115 w 115"/>
                  <a:gd name="T1" fmla="*/ 33 h 66"/>
                  <a:gd name="T2" fmla="*/ 58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8" name="Freeform 159"/>
              <p:cNvSpPr/>
              <p:nvPr/>
            </p:nvSpPr>
            <p:spPr bwMode="auto">
              <a:xfrm>
                <a:off x="5905" y="2996"/>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9" name="Freeform 160"/>
              <p:cNvSpPr/>
              <p:nvPr/>
            </p:nvSpPr>
            <p:spPr bwMode="auto">
              <a:xfrm>
                <a:off x="5847" y="2996"/>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0" name="Freeform 161"/>
              <p:cNvSpPr/>
              <p:nvPr/>
            </p:nvSpPr>
            <p:spPr bwMode="auto">
              <a:xfrm>
                <a:off x="5939" y="3017"/>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1" name="Freeform 162"/>
              <p:cNvSpPr/>
              <p:nvPr/>
            </p:nvSpPr>
            <p:spPr bwMode="auto">
              <a:xfrm>
                <a:off x="5997" y="3050"/>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2" name="Freeform 163"/>
              <p:cNvSpPr/>
              <p:nvPr/>
            </p:nvSpPr>
            <p:spPr bwMode="auto">
              <a:xfrm>
                <a:off x="5939" y="3050"/>
                <a:ext cx="58" cy="42"/>
              </a:xfrm>
              <a:custGeom>
                <a:avLst/>
                <a:gdLst>
                  <a:gd name="T0" fmla="*/ 58 w 58"/>
                  <a:gd name="T1" fmla="*/ 33 h 42"/>
                  <a:gd name="T2" fmla="*/ 58 w 58"/>
                  <a:gd name="T3" fmla="*/ 42 h 42"/>
                  <a:gd name="T4" fmla="*/ 0 w 58"/>
                  <a:gd name="T5" fmla="*/ 9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9"/>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3" name="Freeform 164"/>
              <p:cNvSpPr/>
              <p:nvPr/>
            </p:nvSpPr>
            <p:spPr bwMode="auto">
              <a:xfrm>
                <a:off x="6036" y="3074"/>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4" name="Freeform 165"/>
              <p:cNvSpPr/>
              <p:nvPr/>
            </p:nvSpPr>
            <p:spPr bwMode="auto">
              <a:xfrm>
                <a:off x="6094" y="3107"/>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5" name="Freeform 166"/>
              <p:cNvSpPr/>
              <p:nvPr/>
            </p:nvSpPr>
            <p:spPr bwMode="auto">
              <a:xfrm>
                <a:off x="6036" y="3107"/>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6" name="Freeform 167"/>
              <p:cNvSpPr/>
              <p:nvPr/>
            </p:nvSpPr>
            <p:spPr bwMode="auto">
              <a:xfrm>
                <a:off x="6130" y="3127"/>
                <a:ext cx="115" cy="67"/>
              </a:xfrm>
              <a:custGeom>
                <a:avLst/>
                <a:gdLst>
                  <a:gd name="T0" fmla="*/ 115 w 115"/>
                  <a:gd name="T1" fmla="*/ 34 h 67"/>
                  <a:gd name="T2" fmla="*/ 57 w 115"/>
                  <a:gd name="T3" fmla="*/ 67 h 67"/>
                  <a:gd name="T4" fmla="*/ 0 w 115"/>
                  <a:gd name="T5" fmla="*/ 33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7" y="67"/>
                    </a:lnTo>
                    <a:lnTo>
                      <a:pt x="0" y="33"/>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7" name="Freeform 168"/>
              <p:cNvSpPr/>
              <p:nvPr/>
            </p:nvSpPr>
            <p:spPr bwMode="auto">
              <a:xfrm>
                <a:off x="6187" y="3161"/>
                <a:ext cx="58" cy="41"/>
              </a:xfrm>
              <a:custGeom>
                <a:avLst/>
                <a:gdLst>
                  <a:gd name="T0" fmla="*/ 58 w 58"/>
                  <a:gd name="T1" fmla="*/ 0 h 41"/>
                  <a:gd name="T2" fmla="*/ 58 w 58"/>
                  <a:gd name="T3" fmla="*/ 8 h 41"/>
                  <a:gd name="T4" fmla="*/ 0 w 58"/>
                  <a:gd name="T5" fmla="*/ 41 h 41"/>
                  <a:gd name="T6" fmla="*/ 0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8" name="Freeform 169"/>
              <p:cNvSpPr/>
              <p:nvPr/>
            </p:nvSpPr>
            <p:spPr bwMode="auto">
              <a:xfrm>
                <a:off x="6130" y="3160"/>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9" name="Freeform 170"/>
              <p:cNvSpPr/>
              <p:nvPr/>
            </p:nvSpPr>
            <p:spPr bwMode="auto">
              <a:xfrm>
                <a:off x="6230" y="3186"/>
                <a:ext cx="115" cy="65"/>
              </a:xfrm>
              <a:custGeom>
                <a:avLst/>
                <a:gdLst>
                  <a:gd name="T0" fmla="*/ 115 w 115"/>
                  <a:gd name="T1" fmla="*/ 33 h 65"/>
                  <a:gd name="T2" fmla="*/ 57 w 115"/>
                  <a:gd name="T3" fmla="*/ 65 h 65"/>
                  <a:gd name="T4" fmla="*/ 0 w 115"/>
                  <a:gd name="T5" fmla="*/ 33 h 65"/>
                  <a:gd name="T6" fmla="*/ 57 w 115"/>
                  <a:gd name="T7" fmla="*/ 0 h 65"/>
                  <a:gd name="T8" fmla="*/ 115 w 115"/>
                  <a:gd name="T9" fmla="*/ 33 h 65"/>
                </a:gdLst>
                <a:ahLst/>
                <a:cxnLst>
                  <a:cxn ang="0">
                    <a:pos x="T0" y="T1"/>
                  </a:cxn>
                  <a:cxn ang="0">
                    <a:pos x="T2" y="T3"/>
                  </a:cxn>
                  <a:cxn ang="0">
                    <a:pos x="T4" y="T5"/>
                  </a:cxn>
                  <a:cxn ang="0">
                    <a:pos x="T6" y="T7"/>
                  </a:cxn>
                  <a:cxn ang="0">
                    <a:pos x="T8" y="T9"/>
                  </a:cxn>
                </a:cxnLst>
                <a:rect l="0" t="0" r="r" b="b"/>
                <a:pathLst>
                  <a:path w="115" h="65">
                    <a:moveTo>
                      <a:pt x="115" y="33"/>
                    </a:moveTo>
                    <a:lnTo>
                      <a:pt x="57" y="65"/>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0" name="Freeform 171"/>
              <p:cNvSpPr/>
              <p:nvPr/>
            </p:nvSpPr>
            <p:spPr bwMode="auto">
              <a:xfrm>
                <a:off x="6287" y="3219"/>
                <a:ext cx="58" cy="40"/>
              </a:xfrm>
              <a:custGeom>
                <a:avLst/>
                <a:gdLst>
                  <a:gd name="T0" fmla="*/ 58 w 58"/>
                  <a:gd name="T1" fmla="*/ 0 h 40"/>
                  <a:gd name="T2" fmla="*/ 58 w 58"/>
                  <a:gd name="T3" fmla="*/ 7 h 40"/>
                  <a:gd name="T4" fmla="*/ 0 w 58"/>
                  <a:gd name="T5" fmla="*/ 40 h 40"/>
                  <a:gd name="T6" fmla="*/ 0 w 58"/>
                  <a:gd name="T7" fmla="*/ 32 h 40"/>
                  <a:gd name="T8" fmla="*/ 58 w 58"/>
                  <a:gd name="T9" fmla="*/ 0 h 40"/>
                </a:gdLst>
                <a:ahLst/>
                <a:cxnLst>
                  <a:cxn ang="0">
                    <a:pos x="T0" y="T1"/>
                  </a:cxn>
                  <a:cxn ang="0">
                    <a:pos x="T2" y="T3"/>
                  </a:cxn>
                  <a:cxn ang="0">
                    <a:pos x="T4" y="T5"/>
                  </a:cxn>
                  <a:cxn ang="0">
                    <a:pos x="T6" y="T7"/>
                  </a:cxn>
                  <a:cxn ang="0">
                    <a:pos x="T8" y="T9"/>
                  </a:cxn>
                </a:cxnLst>
                <a:rect l="0" t="0" r="r" b="b"/>
                <a:pathLst>
                  <a:path w="58" h="40">
                    <a:moveTo>
                      <a:pt x="58" y="0"/>
                    </a:moveTo>
                    <a:lnTo>
                      <a:pt x="58" y="7"/>
                    </a:lnTo>
                    <a:lnTo>
                      <a:pt x="0" y="40"/>
                    </a:lnTo>
                    <a:lnTo>
                      <a:pt x="0" y="32"/>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1" name="Freeform 172"/>
              <p:cNvSpPr/>
              <p:nvPr/>
            </p:nvSpPr>
            <p:spPr bwMode="auto">
              <a:xfrm>
                <a:off x="6230" y="3219"/>
                <a:ext cx="57" cy="40"/>
              </a:xfrm>
              <a:custGeom>
                <a:avLst/>
                <a:gdLst>
                  <a:gd name="T0" fmla="*/ 57 w 57"/>
                  <a:gd name="T1" fmla="*/ 32 h 40"/>
                  <a:gd name="T2" fmla="*/ 57 w 57"/>
                  <a:gd name="T3" fmla="*/ 40 h 40"/>
                  <a:gd name="T4" fmla="*/ 0 w 57"/>
                  <a:gd name="T5" fmla="*/ 7 h 40"/>
                  <a:gd name="T6" fmla="*/ 0 w 57"/>
                  <a:gd name="T7" fmla="*/ 0 h 40"/>
                  <a:gd name="T8" fmla="*/ 57 w 57"/>
                  <a:gd name="T9" fmla="*/ 32 h 40"/>
                </a:gdLst>
                <a:ahLst/>
                <a:cxnLst>
                  <a:cxn ang="0">
                    <a:pos x="T0" y="T1"/>
                  </a:cxn>
                  <a:cxn ang="0">
                    <a:pos x="T2" y="T3"/>
                  </a:cxn>
                  <a:cxn ang="0">
                    <a:pos x="T4" y="T5"/>
                  </a:cxn>
                  <a:cxn ang="0">
                    <a:pos x="T6" y="T7"/>
                  </a:cxn>
                  <a:cxn ang="0">
                    <a:pos x="T8" y="T9"/>
                  </a:cxn>
                </a:cxnLst>
                <a:rect l="0" t="0" r="r" b="b"/>
                <a:pathLst>
                  <a:path w="57" h="40">
                    <a:moveTo>
                      <a:pt x="57" y="32"/>
                    </a:moveTo>
                    <a:lnTo>
                      <a:pt x="57" y="40"/>
                    </a:lnTo>
                    <a:lnTo>
                      <a:pt x="0" y="7"/>
                    </a:lnTo>
                    <a:lnTo>
                      <a:pt x="0" y="0"/>
                    </a:lnTo>
                    <a:lnTo>
                      <a:pt x="57" y="32"/>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2" name="Freeform 173"/>
              <p:cNvSpPr/>
              <p:nvPr/>
            </p:nvSpPr>
            <p:spPr bwMode="auto">
              <a:xfrm>
                <a:off x="6260" y="3203"/>
                <a:ext cx="115" cy="66"/>
              </a:xfrm>
              <a:custGeom>
                <a:avLst/>
                <a:gdLst>
                  <a:gd name="T0" fmla="*/ 115 w 115"/>
                  <a:gd name="T1" fmla="*/ 32 h 66"/>
                  <a:gd name="T2" fmla="*/ 57 w 115"/>
                  <a:gd name="T3" fmla="*/ 66 h 66"/>
                  <a:gd name="T4" fmla="*/ 0 w 115"/>
                  <a:gd name="T5" fmla="*/ 32 h 66"/>
                  <a:gd name="T6" fmla="*/ 57 w 115"/>
                  <a:gd name="T7" fmla="*/ 0 h 66"/>
                  <a:gd name="T8" fmla="*/ 115 w 115"/>
                  <a:gd name="T9" fmla="*/ 32 h 66"/>
                </a:gdLst>
                <a:ahLst/>
                <a:cxnLst>
                  <a:cxn ang="0">
                    <a:pos x="T0" y="T1"/>
                  </a:cxn>
                  <a:cxn ang="0">
                    <a:pos x="T2" y="T3"/>
                  </a:cxn>
                  <a:cxn ang="0">
                    <a:pos x="T4" y="T5"/>
                  </a:cxn>
                  <a:cxn ang="0">
                    <a:pos x="T6" y="T7"/>
                  </a:cxn>
                  <a:cxn ang="0">
                    <a:pos x="T8" y="T9"/>
                  </a:cxn>
                </a:cxnLst>
                <a:rect l="0" t="0" r="r" b="b"/>
                <a:pathLst>
                  <a:path w="115" h="66">
                    <a:moveTo>
                      <a:pt x="115" y="32"/>
                    </a:moveTo>
                    <a:lnTo>
                      <a:pt x="57" y="66"/>
                    </a:lnTo>
                    <a:lnTo>
                      <a:pt x="0" y="32"/>
                    </a:lnTo>
                    <a:lnTo>
                      <a:pt x="57" y="0"/>
                    </a:lnTo>
                    <a:lnTo>
                      <a:pt x="115" y="32"/>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3" name="Freeform 174"/>
              <p:cNvSpPr/>
              <p:nvPr/>
            </p:nvSpPr>
            <p:spPr bwMode="auto">
              <a:xfrm>
                <a:off x="6317" y="3235"/>
                <a:ext cx="58" cy="42"/>
              </a:xfrm>
              <a:custGeom>
                <a:avLst/>
                <a:gdLst>
                  <a:gd name="T0" fmla="*/ 58 w 58"/>
                  <a:gd name="T1" fmla="*/ 0 h 42"/>
                  <a:gd name="T2" fmla="*/ 58 w 58"/>
                  <a:gd name="T3" fmla="*/ 9 h 42"/>
                  <a:gd name="T4" fmla="*/ 0 w 58"/>
                  <a:gd name="T5" fmla="*/ 42 h 42"/>
                  <a:gd name="T6" fmla="*/ 0 w 58"/>
                  <a:gd name="T7" fmla="*/ 34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4"/>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4" name="Freeform 175"/>
              <p:cNvSpPr/>
              <p:nvPr/>
            </p:nvSpPr>
            <p:spPr bwMode="auto">
              <a:xfrm>
                <a:off x="6260" y="3235"/>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5" name="Freeform 176"/>
              <p:cNvSpPr/>
              <p:nvPr/>
            </p:nvSpPr>
            <p:spPr bwMode="auto">
              <a:xfrm>
                <a:off x="6317" y="3235"/>
                <a:ext cx="115" cy="67"/>
              </a:xfrm>
              <a:custGeom>
                <a:avLst/>
                <a:gdLst>
                  <a:gd name="T0" fmla="*/ 115 w 115"/>
                  <a:gd name="T1" fmla="*/ 34 h 67"/>
                  <a:gd name="T2" fmla="*/ 58 w 115"/>
                  <a:gd name="T3" fmla="*/ 67 h 67"/>
                  <a:gd name="T4" fmla="*/ 0 w 115"/>
                  <a:gd name="T5" fmla="*/ 34 h 67"/>
                  <a:gd name="T6" fmla="*/ 58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8"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6" name="Freeform 177"/>
              <p:cNvSpPr/>
              <p:nvPr/>
            </p:nvSpPr>
            <p:spPr bwMode="auto">
              <a:xfrm>
                <a:off x="6375" y="3269"/>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7" name="Freeform 178"/>
              <p:cNvSpPr/>
              <p:nvPr/>
            </p:nvSpPr>
            <p:spPr bwMode="auto">
              <a:xfrm>
                <a:off x="6317" y="3269"/>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8" name="Freeform 179"/>
              <p:cNvSpPr/>
              <p:nvPr/>
            </p:nvSpPr>
            <p:spPr bwMode="auto">
              <a:xfrm>
                <a:off x="5445" y="2855"/>
                <a:ext cx="114" cy="66"/>
              </a:xfrm>
              <a:custGeom>
                <a:avLst/>
                <a:gdLst>
                  <a:gd name="T0" fmla="*/ 114 w 114"/>
                  <a:gd name="T1" fmla="*/ 33 h 66"/>
                  <a:gd name="T2" fmla="*/ 57 w 114"/>
                  <a:gd name="T3" fmla="*/ 66 h 66"/>
                  <a:gd name="T4" fmla="*/ 0 w 114"/>
                  <a:gd name="T5" fmla="*/ 33 h 66"/>
                  <a:gd name="T6" fmla="*/ 57 w 114"/>
                  <a:gd name="T7" fmla="*/ 0 h 66"/>
                  <a:gd name="T8" fmla="*/ 114 w 114"/>
                  <a:gd name="T9" fmla="*/ 33 h 66"/>
                </a:gdLst>
                <a:ahLst/>
                <a:cxnLst>
                  <a:cxn ang="0">
                    <a:pos x="T0" y="T1"/>
                  </a:cxn>
                  <a:cxn ang="0">
                    <a:pos x="T2" y="T3"/>
                  </a:cxn>
                  <a:cxn ang="0">
                    <a:pos x="T4" y="T5"/>
                  </a:cxn>
                  <a:cxn ang="0">
                    <a:pos x="T6" y="T7"/>
                  </a:cxn>
                  <a:cxn ang="0">
                    <a:pos x="T8" y="T9"/>
                  </a:cxn>
                </a:cxnLst>
                <a:rect l="0" t="0" r="r" b="b"/>
                <a:pathLst>
                  <a:path w="114" h="66">
                    <a:moveTo>
                      <a:pt x="114" y="33"/>
                    </a:moveTo>
                    <a:lnTo>
                      <a:pt x="57" y="66"/>
                    </a:lnTo>
                    <a:lnTo>
                      <a:pt x="0" y="33"/>
                    </a:lnTo>
                    <a:lnTo>
                      <a:pt x="57" y="0"/>
                    </a:lnTo>
                    <a:lnTo>
                      <a:pt x="114"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9" name="Freeform 180"/>
              <p:cNvSpPr/>
              <p:nvPr/>
            </p:nvSpPr>
            <p:spPr bwMode="auto">
              <a:xfrm>
                <a:off x="5502" y="2888"/>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0" name="Freeform 181"/>
              <p:cNvSpPr/>
              <p:nvPr/>
            </p:nvSpPr>
            <p:spPr bwMode="auto">
              <a:xfrm>
                <a:off x="5445" y="2888"/>
                <a:ext cx="57" cy="42"/>
              </a:xfrm>
              <a:custGeom>
                <a:avLst/>
                <a:gdLst>
                  <a:gd name="T0" fmla="*/ 57 w 57"/>
                  <a:gd name="T1" fmla="*/ 33 h 42"/>
                  <a:gd name="T2" fmla="*/ 57 w 57"/>
                  <a:gd name="T3" fmla="*/ 42 h 42"/>
                  <a:gd name="T4" fmla="*/ 0 w 57"/>
                  <a:gd name="T5" fmla="*/ 8 h 42"/>
                  <a:gd name="T6" fmla="*/ 0 w 57"/>
                  <a:gd name="T7" fmla="*/ 0 h 42"/>
                  <a:gd name="T8" fmla="*/ 57 w 57"/>
                  <a:gd name="T9" fmla="*/ 33 h 42"/>
                </a:gdLst>
                <a:ahLst/>
                <a:cxnLst>
                  <a:cxn ang="0">
                    <a:pos x="T0" y="T1"/>
                  </a:cxn>
                  <a:cxn ang="0">
                    <a:pos x="T2" y="T3"/>
                  </a:cxn>
                  <a:cxn ang="0">
                    <a:pos x="T4" y="T5"/>
                  </a:cxn>
                  <a:cxn ang="0">
                    <a:pos x="T6" y="T7"/>
                  </a:cxn>
                  <a:cxn ang="0">
                    <a:pos x="T8" y="T9"/>
                  </a:cxn>
                </a:cxnLst>
                <a:rect l="0" t="0" r="r" b="b"/>
                <a:pathLst>
                  <a:path w="57" h="42">
                    <a:moveTo>
                      <a:pt x="57" y="33"/>
                    </a:moveTo>
                    <a:lnTo>
                      <a:pt x="57" y="42"/>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1" name="Freeform 182"/>
              <p:cNvSpPr/>
              <p:nvPr/>
            </p:nvSpPr>
            <p:spPr bwMode="auto">
              <a:xfrm>
                <a:off x="5358" y="2804"/>
                <a:ext cx="115" cy="67"/>
              </a:xfrm>
              <a:custGeom>
                <a:avLst/>
                <a:gdLst>
                  <a:gd name="T0" fmla="*/ 115 w 115"/>
                  <a:gd name="T1" fmla="*/ 34 h 67"/>
                  <a:gd name="T2" fmla="*/ 58 w 115"/>
                  <a:gd name="T3" fmla="*/ 67 h 67"/>
                  <a:gd name="T4" fmla="*/ 0 w 115"/>
                  <a:gd name="T5" fmla="*/ 34 h 67"/>
                  <a:gd name="T6" fmla="*/ 58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8"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2" name="Freeform 183"/>
              <p:cNvSpPr/>
              <p:nvPr/>
            </p:nvSpPr>
            <p:spPr bwMode="auto">
              <a:xfrm>
                <a:off x="5416" y="2838"/>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3" name="Freeform 184"/>
              <p:cNvSpPr/>
              <p:nvPr/>
            </p:nvSpPr>
            <p:spPr bwMode="auto">
              <a:xfrm>
                <a:off x="5358" y="2838"/>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4" name="Freeform 185"/>
              <p:cNvSpPr/>
              <p:nvPr/>
            </p:nvSpPr>
            <p:spPr bwMode="auto">
              <a:xfrm>
                <a:off x="5645" y="2972"/>
                <a:ext cx="116" cy="66"/>
              </a:xfrm>
              <a:custGeom>
                <a:avLst/>
                <a:gdLst>
                  <a:gd name="T0" fmla="*/ 116 w 116"/>
                  <a:gd name="T1" fmla="*/ 33 h 66"/>
                  <a:gd name="T2" fmla="*/ 59 w 116"/>
                  <a:gd name="T3" fmla="*/ 66 h 66"/>
                  <a:gd name="T4" fmla="*/ 0 w 116"/>
                  <a:gd name="T5" fmla="*/ 33 h 66"/>
                  <a:gd name="T6" fmla="*/ 58 w 116"/>
                  <a:gd name="T7" fmla="*/ 0 h 66"/>
                  <a:gd name="T8" fmla="*/ 116 w 116"/>
                  <a:gd name="T9" fmla="*/ 33 h 66"/>
                </a:gdLst>
                <a:ahLst/>
                <a:cxnLst>
                  <a:cxn ang="0">
                    <a:pos x="T0" y="T1"/>
                  </a:cxn>
                  <a:cxn ang="0">
                    <a:pos x="T2" y="T3"/>
                  </a:cxn>
                  <a:cxn ang="0">
                    <a:pos x="T4" y="T5"/>
                  </a:cxn>
                  <a:cxn ang="0">
                    <a:pos x="T6" y="T7"/>
                  </a:cxn>
                  <a:cxn ang="0">
                    <a:pos x="T8" y="T9"/>
                  </a:cxn>
                </a:cxnLst>
                <a:rect l="0" t="0" r="r" b="b"/>
                <a:pathLst>
                  <a:path w="116" h="66">
                    <a:moveTo>
                      <a:pt x="116" y="33"/>
                    </a:moveTo>
                    <a:lnTo>
                      <a:pt x="59" y="66"/>
                    </a:lnTo>
                    <a:lnTo>
                      <a:pt x="0" y="33"/>
                    </a:lnTo>
                    <a:lnTo>
                      <a:pt x="58" y="0"/>
                    </a:lnTo>
                    <a:lnTo>
                      <a:pt x="116"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5" name="Freeform 186"/>
              <p:cNvSpPr/>
              <p:nvPr/>
            </p:nvSpPr>
            <p:spPr bwMode="auto">
              <a:xfrm>
                <a:off x="5704" y="3005"/>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6" name="Freeform 187"/>
              <p:cNvSpPr/>
              <p:nvPr/>
            </p:nvSpPr>
            <p:spPr bwMode="auto">
              <a:xfrm>
                <a:off x="5645" y="3005"/>
                <a:ext cx="59" cy="41"/>
              </a:xfrm>
              <a:custGeom>
                <a:avLst/>
                <a:gdLst>
                  <a:gd name="T0" fmla="*/ 59 w 59"/>
                  <a:gd name="T1" fmla="*/ 33 h 41"/>
                  <a:gd name="T2" fmla="*/ 59 w 59"/>
                  <a:gd name="T3" fmla="*/ 41 h 41"/>
                  <a:gd name="T4" fmla="*/ 0 w 59"/>
                  <a:gd name="T5" fmla="*/ 8 h 41"/>
                  <a:gd name="T6" fmla="*/ 0 w 59"/>
                  <a:gd name="T7" fmla="*/ 0 h 41"/>
                  <a:gd name="T8" fmla="*/ 59 w 59"/>
                  <a:gd name="T9" fmla="*/ 33 h 41"/>
                </a:gdLst>
                <a:ahLst/>
                <a:cxnLst>
                  <a:cxn ang="0">
                    <a:pos x="T0" y="T1"/>
                  </a:cxn>
                  <a:cxn ang="0">
                    <a:pos x="T2" y="T3"/>
                  </a:cxn>
                  <a:cxn ang="0">
                    <a:pos x="T4" y="T5"/>
                  </a:cxn>
                  <a:cxn ang="0">
                    <a:pos x="T6" y="T7"/>
                  </a:cxn>
                  <a:cxn ang="0">
                    <a:pos x="T8" y="T9"/>
                  </a:cxn>
                </a:cxnLst>
                <a:rect l="0" t="0" r="r" b="b"/>
                <a:pathLst>
                  <a:path w="59" h="41">
                    <a:moveTo>
                      <a:pt x="59" y="33"/>
                    </a:moveTo>
                    <a:lnTo>
                      <a:pt x="59" y="41"/>
                    </a:lnTo>
                    <a:lnTo>
                      <a:pt x="0" y="8"/>
                    </a:lnTo>
                    <a:lnTo>
                      <a:pt x="0" y="0"/>
                    </a:lnTo>
                    <a:lnTo>
                      <a:pt x="59"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7" name="Freeform 188"/>
              <p:cNvSpPr/>
              <p:nvPr/>
            </p:nvSpPr>
            <p:spPr bwMode="auto">
              <a:xfrm>
                <a:off x="5938" y="3142"/>
                <a:ext cx="115" cy="66"/>
              </a:xfrm>
              <a:custGeom>
                <a:avLst/>
                <a:gdLst>
                  <a:gd name="T0" fmla="*/ 115 w 115"/>
                  <a:gd name="T1" fmla="*/ 33 h 66"/>
                  <a:gd name="T2" fmla="*/ 58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8" name="Freeform 189"/>
              <p:cNvSpPr/>
              <p:nvPr/>
            </p:nvSpPr>
            <p:spPr bwMode="auto">
              <a:xfrm>
                <a:off x="5996" y="3175"/>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9" name="Freeform 190"/>
              <p:cNvSpPr/>
              <p:nvPr/>
            </p:nvSpPr>
            <p:spPr bwMode="auto">
              <a:xfrm>
                <a:off x="5938" y="3175"/>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0" name="Freeform 191"/>
              <p:cNvSpPr/>
              <p:nvPr/>
            </p:nvSpPr>
            <p:spPr bwMode="auto">
              <a:xfrm>
                <a:off x="6024" y="3192"/>
                <a:ext cx="115" cy="65"/>
              </a:xfrm>
              <a:custGeom>
                <a:avLst/>
                <a:gdLst>
                  <a:gd name="T0" fmla="*/ 115 w 115"/>
                  <a:gd name="T1" fmla="*/ 32 h 65"/>
                  <a:gd name="T2" fmla="*/ 58 w 115"/>
                  <a:gd name="T3" fmla="*/ 65 h 65"/>
                  <a:gd name="T4" fmla="*/ 0 w 115"/>
                  <a:gd name="T5" fmla="*/ 32 h 65"/>
                  <a:gd name="T6" fmla="*/ 58 w 115"/>
                  <a:gd name="T7" fmla="*/ 0 h 65"/>
                  <a:gd name="T8" fmla="*/ 115 w 115"/>
                  <a:gd name="T9" fmla="*/ 32 h 65"/>
                </a:gdLst>
                <a:ahLst/>
                <a:cxnLst>
                  <a:cxn ang="0">
                    <a:pos x="T0" y="T1"/>
                  </a:cxn>
                  <a:cxn ang="0">
                    <a:pos x="T2" y="T3"/>
                  </a:cxn>
                  <a:cxn ang="0">
                    <a:pos x="T4" y="T5"/>
                  </a:cxn>
                  <a:cxn ang="0">
                    <a:pos x="T6" y="T7"/>
                  </a:cxn>
                  <a:cxn ang="0">
                    <a:pos x="T8" y="T9"/>
                  </a:cxn>
                </a:cxnLst>
                <a:rect l="0" t="0" r="r" b="b"/>
                <a:pathLst>
                  <a:path w="115" h="65">
                    <a:moveTo>
                      <a:pt x="115" y="32"/>
                    </a:moveTo>
                    <a:lnTo>
                      <a:pt x="58" y="65"/>
                    </a:lnTo>
                    <a:lnTo>
                      <a:pt x="0" y="32"/>
                    </a:lnTo>
                    <a:lnTo>
                      <a:pt x="58" y="0"/>
                    </a:lnTo>
                    <a:lnTo>
                      <a:pt x="115" y="32"/>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1" name="Freeform 192"/>
              <p:cNvSpPr/>
              <p:nvPr/>
            </p:nvSpPr>
            <p:spPr bwMode="auto">
              <a:xfrm>
                <a:off x="6082" y="3224"/>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2" name="Freeform 193"/>
              <p:cNvSpPr/>
              <p:nvPr/>
            </p:nvSpPr>
            <p:spPr bwMode="auto">
              <a:xfrm>
                <a:off x="6024" y="3224"/>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3" name="Freeform 194"/>
              <p:cNvSpPr/>
              <p:nvPr/>
            </p:nvSpPr>
            <p:spPr bwMode="auto">
              <a:xfrm>
                <a:off x="6113" y="3257"/>
                <a:ext cx="74" cy="43"/>
              </a:xfrm>
              <a:custGeom>
                <a:avLst/>
                <a:gdLst>
                  <a:gd name="T0" fmla="*/ 74 w 74"/>
                  <a:gd name="T1" fmla="*/ 21 h 43"/>
                  <a:gd name="T2" fmla="*/ 37 w 74"/>
                  <a:gd name="T3" fmla="*/ 43 h 43"/>
                  <a:gd name="T4" fmla="*/ 0 w 74"/>
                  <a:gd name="T5" fmla="*/ 21 h 43"/>
                  <a:gd name="T6" fmla="*/ 37 w 74"/>
                  <a:gd name="T7" fmla="*/ 0 h 43"/>
                  <a:gd name="T8" fmla="*/ 74 w 74"/>
                  <a:gd name="T9" fmla="*/ 21 h 43"/>
                </a:gdLst>
                <a:ahLst/>
                <a:cxnLst>
                  <a:cxn ang="0">
                    <a:pos x="T0" y="T1"/>
                  </a:cxn>
                  <a:cxn ang="0">
                    <a:pos x="T2" y="T3"/>
                  </a:cxn>
                  <a:cxn ang="0">
                    <a:pos x="T4" y="T5"/>
                  </a:cxn>
                  <a:cxn ang="0">
                    <a:pos x="T6" y="T7"/>
                  </a:cxn>
                  <a:cxn ang="0">
                    <a:pos x="T8" y="T9"/>
                  </a:cxn>
                </a:cxnLst>
                <a:rect l="0" t="0" r="r" b="b"/>
                <a:pathLst>
                  <a:path w="74" h="43">
                    <a:moveTo>
                      <a:pt x="74" y="21"/>
                    </a:moveTo>
                    <a:lnTo>
                      <a:pt x="37" y="43"/>
                    </a:lnTo>
                    <a:lnTo>
                      <a:pt x="0" y="21"/>
                    </a:lnTo>
                    <a:lnTo>
                      <a:pt x="37" y="0"/>
                    </a:lnTo>
                    <a:lnTo>
                      <a:pt x="74" y="21"/>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4" name="Freeform 195"/>
              <p:cNvSpPr/>
              <p:nvPr/>
            </p:nvSpPr>
            <p:spPr bwMode="auto">
              <a:xfrm>
                <a:off x="6150" y="3278"/>
                <a:ext cx="37" cy="27"/>
              </a:xfrm>
              <a:custGeom>
                <a:avLst/>
                <a:gdLst>
                  <a:gd name="T0" fmla="*/ 37 w 37"/>
                  <a:gd name="T1" fmla="*/ 0 h 27"/>
                  <a:gd name="T2" fmla="*/ 37 w 37"/>
                  <a:gd name="T3" fmla="*/ 6 h 27"/>
                  <a:gd name="T4" fmla="*/ 0 w 37"/>
                  <a:gd name="T5" fmla="*/ 27 h 27"/>
                  <a:gd name="T6" fmla="*/ 0 w 37"/>
                  <a:gd name="T7" fmla="*/ 22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lnTo>
                      <a:pt x="37" y="6"/>
                    </a:lnTo>
                    <a:lnTo>
                      <a:pt x="0" y="27"/>
                    </a:lnTo>
                    <a:lnTo>
                      <a:pt x="0" y="22"/>
                    </a:lnTo>
                    <a:lnTo>
                      <a:pt x="3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5" name="Freeform 196"/>
              <p:cNvSpPr/>
              <p:nvPr/>
            </p:nvSpPr>
            <p:spPr bwMode="auto">
              <a:xfrm>
                <a:off x="6113" y="3278"/>
                <a:ext cx="37" cy="27"/>
              </a:xfrm>
              <a:custGeom>
                <a:avLst/>
                <a:gdLst>
                  <a:gd name="T0" fmla="*/ 37 w 37"/>
                  <a:gd name="T1" fmla="*/ 22 h 27"/>
                  <a:gd name="T2" fmla="*/ 37 w 37"/>
                  <a:gd name="T3" fmla="*/ 27 h 27"/>
                  <a:gd name="T4" fmla="*/ 0 w 37"/>
                  <a:gd name="T5" fmla="*/ 6 h 27"/>
                  <a:gd name="T6" fmla="*/ 0 w 37"/>
                  <a:gd name="T7" fmla="*/ 0 h 27"/>
                  <a:gd name="T8" fmla="*/ 37 w 37"/>
                  <a:gd name="T9" fmla="*/ 22 h 27"/>
                </a:gdLst>
                <a:ahLst/>
                <a:cxnLst>
                  <a:cxn ang="0">
                    <a:pos x="T0" y="T1"/>
                  </a:cxn>
                  <a:cxn ang="0">
                    <a:pos x="T2" y="T3"/>
                  </a:cxn>
                  <a:cxn ang="0">
                    <a:pos x="T4" y="T5"/>
                  </a:cxn>
                  <a:cxn ang="0">
                    <a:pos x="T6" y="T7"/>
                  </a:cxn>
                  <a:cxn ang="0">
                    <a:pos x="T8" y="T9"/>
                  </a:cxn>
                </a:cxnLst>
                <a:rect l="0" t="0" r="r" b="b"/>
                <a:pathLst>
                  <a:path w="37" h="27">
                    <a:moveTo>
                      <a:pt x="37" y="22"/>
                    </a:moveTo>
                    <a:lnTo>
                      <a:pt x="37" y="27"/>
                    </a:lnTo>
                    <a:lnTo>
                      <a:pt x="0" y="6"/>
                    </a:lnTo>
                    <a:lnTo>
                      <a:pt x="0" y="0"/>
                    </a:lnTo>
                    <a:lnTo>
                      <a:pt x="37" y="22"/>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6" name="Freeform 197"/>
              <p:cNvSpPr/>
              <p:nvPr/>
            </p:nvSpPr>
            <p:spPr bwMode="auto">
              <a:xfrm>
                <a:off x="6172" y="3291"/>
                <a:ext cx="74" cy="43"/>
              </a:xfrm>
              <a:custGeom>
                <a:avLst/>
                <a:gdLst>
                  <a:gd name="T0" fmla="*/ 74 w 74"/>
                  <a:gd name="T1" fmla="*/ 22 h 43"/>
                  <a:gd name="T2" fmla="*/ 38 w 74"/>
                  <a:gd name="T3" fmla="*/ 43 h 43"/>
                  <a:gd name="T4" fmla="*/ 0 w 74"/>
                  <a:gd name="T5" fmla="*/ 22 h 43"/>
                  <a:gd name="T6" fmla="*/ 37 w 74"/>
                  <a:gd name="T7" fmla="*/ 0 h 43"/>
                  <a:gd name="T8" fmla="*/ 74 w 74"/>
                  <a:gd name="T9" fmla="*/ 22 h 43"/>
                </a:gdLst>
                <a:ahLst/>
                <a:cxnLst>
                  <a:cxn ang="0">
                    <a:pos x="T0" y="T1"/>
                  </a:cxn>
                  <a:cxn ang="0">
                    <a:pos x="T2" y="T3"/>
                  </a:cxn>
                  <a:cxn ang="0">
                    <a:pos x="T4" y="T5"/>
                  </a:cxn>
                  <a:cxn ang="0">
                    <a:pos x="T6" y="T7"/>
                  </a:cxn>
                  <a:cxn ang="0">
                    <a:pos x="T8" y="T9"/>
                  </a:cxn>
                </a:cxnLst>
                <a:rect l="0" t="0" r="r" b="b"/>
                <a:pathLst>
                  <a:path w="74" h="43">
                    <a:moveTo>
                      <a:pt x="74" y="22"/>
                    </a:moveTo>
                    <a:lnTo>
                      <a:pt x="38" y="43"/>
                    </a:lnTo>
                    <a:lnTo>
                      <a:pt x="0" y="22"/>
                    </a:lnTo>
                    <a:lnTo>
                      <a:pt x="37" y="0"/>
                    </a:lnTo>
                    <a:lnTo>
                      <a:pt x="74" y="22"/>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7" name="Freeform 198"/>
              <p:cNvSpPr/>
              <p:nvPr/>
            </p:nvSpPr>
            <p:spPr bwMode="auto">
              <a:xfrm>
                <a:off x="6209" y="3313"/>
                <a:ext cx="37" cy="27"/>
              </a:xfrm>
              <a:custGeom>
                <a:avLst/>
                <a:gdLst>
                  <a:gd name="T0" fmla="*/ 37 w 37"/>
                  <a:gd name="T1" fmla="*/ 0 h 27"/>
                  <a:gd name="T2" fmla="*/ 37 w 37"/>
                  <a:gd name="T3" fmla="*/ 5 h 27"/>
                  <a:gd name="T4" fmla="*/ 0 w 37"/>
                  <a:gd name="T5" fmla="*/ 27 h 27"/>
                  <a:gd name="T6" fmla="*/ 1 w 37"/>
                  <a:gd name="T7" fmla="*/ 21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lnTo>
                      <a:pt x="37" y="5"/>
                    </a:lnTo>
                    <a:lnTo>
                      <a:pt x="0" y="27"/>
                    </a:lnTo>
                    <a:lnTo>
                      <a:pt x="1" y="21"/>
                    </a:lnTo>
                    <a:lnTo>
                      <a:pt x="3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8" name="Freeform 199"/>
              <p:cNvSpPr/>
              <p:nvPr/>
            </p:nvSpPr>
            <p:spPr bwMode="auto">
              <a:xfrm>
                <a:off x="6172" y="3313"/>
                <a:ext cx="38" cy="27"/>
              </a:xfrm>
              <a:custGeom>
                <a:avLst/>
                <a:gdLst>
                  <a:gd name="T0" fmla="*/ 38 w 38"/>
                  <a:gd name="T1" fmla="*/ 21 h 27"/>
                  <a:gd name="T2" fmla="*/ 37 w 38"/>
                  <a:gd name="T3" fmla="*/ 27 h 27"/>
                  <a:gd name="T4" fmla="*/ 0 w 38"/>
                  <a:gd name="T5" fmla="*/ 5 h 27"/>
                  <a:gd name="T6" fmla="*/ 0 w 38"/>
                  <a:gd name="T7" fmla="*/ 0 h 27"/>
                  <a:gd name="T8" fmla="*/ 38 w 38"/>
                  <a:gd name="T9" fmla="*/ 21 h 27"/>
                </a:gdLst>
                <a:ahLst/>
                <a:cxnLst>
                  <a:cxn ang="0">
                    <a:pos x="T0" y="T1"/>
                  </a:cxn>
                  <a:cxn ang="0">
                    <a:pos x="T2" y="T3"/>
                  </a:cxn>
                  <a:cxn ang="0">
                    <a:pos x="T4" y="T5"/>
                  </a:cxn>
                  <a:cxn ang="0">
                    <a:pos x="T6" y="T7"/>
                  </a:cxn>
                  <a:cxn ang="0">
                    <a:pos x="T8" y="T9"/>
                  </a:cxn>
                </a:cxnLst>
                <a:rect l="0" t="0" r="r" b="b"/>
                <a:pathLst>
                  <a:path w="38" h="27">
                    <a:moveTo>
                      <a:pt x="38" y="21"/>
                    </a:moveTo>
                    <a:lnTo>
                      <a:pt x="37" y="27"/>
                    </a:lnTo>
                    <a:lnTo>
                      <a:pt x="0" y="5"/>
                    </a:lnTo>
                    <a:lnTo>
                      <a:pt x="0" y="0"/>
                    </a:lnTo>
                    <a:lnTo>
                      <a:pt x="38" y="21"/>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9" name="Freeform 200"/>
              <p:cNvSpPr/>
              <p:nvPr/>
            </p:nvSpPr>
            <p:spPr bwMode="auto">
              <a:xfrm>
                <a:off x="6221" y="3263"/>
                <a:ext cx="75" cy="43"/>
              </a:xfrm>
              <a:custGeom>
                <a:avLst/>
                <a:gdLst>
                  <a:gd name="T0" fmla="*/ 75 w 75"/>
                  <a:gd name="T1" fmla="*/ 21 h 43"/>
                  <a:gd name="T2" fmla="*/ 38 w 75"/>
                  <a:gd name="T3" fmla="*/ 43 h 43"/>
                  <a:gd name="T4" fmla="*/ 0 w 75"/>
                  <a:gd name="T5" fmla="*/ 21 h 43"/>
                  <a:gd name="T6" fmla="*/ 37 w 75"/>
                  <a:gd name="T7" fmla="*/ 0 h 43"/>
                  <a:gd name="T8" fmla="*/ 75 w 75"/>
                  <a:gd name="T9" fmla="*/ 21 h 43"/>
                </a:gdLst>
                <a:ahLst/>
                <a:cxnLst>
                  <a:cxn ang="0">
                    <a:pos x="T0" y="T1"/>
                  </a:cxn>
                  <a:cxn ang="0">
                    <a:pos x="T2" y="T3"/>
                  </a:cxn>
                  <a:cxn ang="0">
                    <a:pos x="T4" y="T5"/>
                  </a:cxn>
                  <a:cxn ang="0">
                    <a:pos x="T6" y="T7"/>
                  </a:cxn>
                  <a:cxn ang="0">
                    <a:pos x="T8" y="T9"/>
                  </a:cxn>
                </a:cxnLst>
                <a:rect l="0" t="0" r="r" b="b"/>
                <a:pathLst>
                  <a:path w="75" h="43">
                    <a:moveTo>
                      <a:pt x="75" y="21"/>
                    </a:moveTo>
                    <a:lnTo>
                      <a:pt x="38" y="43"/>
                    </a:lnTo>
                    <a:lnTo>
                      <a:pt x="0" y="21"/>
                    </a:lnTo>
                    <a:lnTo>
                      <a:pt x="37" y="0"/>
                    </a:lnTo>
                    <a:lnTo>
                      <a:pt x="75" y="21"/>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0" name="Freeform 201"/>
              <p:cNvSpPr/>
              <p:nvPr/>
            </p:nvSpPr>
            <p:spPr bwMode="auto">
              <a:xfrm>
                <a:off x="6259" y="3284"/>
                <a:ext cx="37" cy="27"/>
              </a:xfrm>
              <a:custGeom>
                <a:avLst/>
                <a:gdLst>
                  <a:gd name="T0" fmla="*/ 37 w 37"/>
                  <a:gd name="T1" fmla="*/ 0 h 27"/>
                  <a:gd name="T2" fmla="*/ 37 w 37"/>
                  <a:gd name="T3" fmla="*/ 6 h 27"/>
                  <a:gd name="T4" fmla="*/ 0 w 37"/>
                  <a:gd name="T5" fmla="*/ 27 h 27"/>
                  <a:gd name="T6" fmla="*/ 0 w 37"/>
                  <a:gd name="T7" fmla="*/ 22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lnTo>
                      <a:pt x="37" y="6"/>
                    </a:lnTo>
                    <a:lnTo>
                      <a:pt x="0" y="27"/>
                    </a:lnTo>
                    <a:lnTo>
                      <a:pt x="0" y="22"/>
                    </a:lnTo>
                    <a:lnTo>
                      <a:pt x="3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1" name="Freeform 202"/>
              <p:cNvSpPr/>
              <p:nvPr/>
            </p:nvSpPr>
            <p:spPr bwMode="auto">
              <a:xfrm>
                <a:off x="6221" y="3284"/>
                <a:ext cx="38" cy="27"/>
              </a:xfrm>
              <a:custGeom>
                <a:avLst/>
                <a:gdLst>
                  <a:gd name="T0" fmla="*/ 38 w 38"/>
                  <a:gd name="T1" fmla="*/ 22 h 27"/>
                  <a:gd name="T2" fmla="*/ 38 w 38"/>
                  <a:gd name="T3" fmla="*/ 27 h 27"/>
                  <a:gd name="T4" fmla="*/ 0 w 38"/>
                  <a:gd name="T5" fmla="*/ 6 h 27"/>
                  <a:gd name="T6" fmla="*/ 0 w 38"/>
                  <a:gd name="T7" fmla="*/ 0 h 27"/>
                  <a:gd name="T8" fmla="*/ 38 w 38"/>
                  <a:gd name="T9" fmla="*/ 22 h 27"/>
                </a:gdLst>
                <a:ahLst/>
                <a:cxnLst>
                  <a:cxn ang="0">
                    <a:pos x="T0" y="T1"/>
                  </a:cxn>
                  <a:cxn ang="0">
                    <a:pos x="T2" y="T3"/>
                  </a:cxn>
                  <a:cxn ang="0">
                    <a:pos x="T4" y="T5"/>
                  </a:cxn>
                  <a:cxn ang="0">
                    <a:pos x="T6" y="T7"/>
                  </a:cxn>
                  <a:cxn ang="0">
                    <a:pos x="T8" y="T9"/>
                  </a:cxn>
                </a:cxnLst>
                <a:rect l="0" t="0" r="r" b="b"/>
                <a:pathLst>
                  <a:path w="38" h="27">
                    <a:moveTo>
                      <a:pt x="38" y="22"/>
                    </a:moveTo>
                    <a:lnTo>
                      <a:pt x="38" y="27"/>
                    </a:lnTo>
                    <a:lnTo>
                      <a:pt x="0" y="6"/>
                    </a:lnTo>
                    <a:lnTo>
                      <a:pt x="0" y="0"/>
                    </a:lnTo>
                    <a:lnTo>
                      <a:pt x="38" y="22"/>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2" name="Freeform 203"/>
              <p:cNvSpPr/>
              <p:nvPr/>
            </p:nvSpPr>
            <p:spPr bwMode="auto">
              <a:xfrm>
                <a:off x="6231" y="3325"/>
                <a:ext cx="74" cy="43"/>
              </a:xfrm>
              <a:custGeom>
                <a:avLst/>
                <a:gdLst>
                  <a:gd name="T0" fmla="*/ 74 w 74"/>
                  <a:gd name="T1" fmla="*/ 22 h 43"/>
                  <a:gd name="T2" fmla="*/ 37 w 74"/>
                  <a:gd name="T3" fmla="*/ 43 h 43"/>
                  <a:gd name="T4" fmla="*/ 0 w 74"/>
                  <a:gd name="T5" fmla="*/ 22 h 43"/>
                  <a:gd name="T6" fmla="*/ 37 w 74"/>
                  <a:gd name="T7" fmla="*/ 0 h 43"/>
                  <a:gd name="T8" fmla="*/ 74 w 74"/>
                  <a:gd name="T9" fmla="*/ 22 h 43"/>
                </a:gdLst>
                <a:ahLst/>
                <a:cxnLst>
                  <a:cxn ang="0">
                    <a:pos x="T0" y="T1"/>
                  </a:cxn>
                  <a:cxn ang="0">
                    <a:pos x="T2" y="T3"/>
                  </a:cxn>
                  <a:cxn ang="0">
                    <a:pos x="T4" y="T5"/>
                  </a:cxn>
                  <a:cxn ang="0">
                    <a:pos x="T6" y="T7"/>
                  </a:cxn>
                  <a:cxn ang="0">
                    <a:pos x="T8" y="T9"/>
                  </a:cxn>
                </a:cxnLst>
                <a:rect l="0" t="0" r="r" b="b"/>
                <a:pathLst>
                  <a:path w="74" h="43">
                    <a:moveTo>
                      <a:pt x="74" y="22"/>
                    </a:moveTo>
                    <a:lnTo>
                      <a:pt x="37" y="43"/>
                    </a:lnTo>
                    <a:lnTo>
                      <a:pt x="0" y="22"/>
                    </a:lnTo>
                    <a:lnTo>
                      <a:pt x="37" y="0"/>
                    </a:lnTo>
                    <a:lnTo>
                      <a:pt x="74" y="22"/>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3" name="Freeform 204"/>
              <p:cNvSpPr/>
              <p:nvPr/>
            </p:nvSpPr>
            <p:spPr bwMode="auto">
              <a:xfrm>
                <a:off x="6268" y="3347"/>
                <a:ext cx="37" cy="27"/>
              </a:xfrm>
              <a:custGeom>
                <a:avLst/>
                <a:gdLst>
                  <a:gd name="T0" fmla="*/ 37 w 37"/>
                  <a:gd name="T1" fmla="*/ 0 h 27"/>
                  <a:gd name="T2" fmla="*/ 37 w 37"/>
                  <a:gd name="T3" fmla="*/ 5 h 27"/>
                  <a:gd name="T4" fmla="*/ 0 w 37"/>
                  <a:gd name="T5" fmla="*/ 27 h 27"/>
                  <a:gd name="T6" fmla="*/ 0 w 37"/>
                  <a:gd name="T7" fmla="*/ 21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lnTo>
                      <a:pt x="37" y="5"/>
                    </a:lnTo>
                    <a:lnTo>
                      <a:pt x="0" y="27"/>
                    </a:lnTo>
                    <a:lnTo>
                      <a:pt x="0" y="21"/>
                    </a:lnTo>
                    <a:lnTo>
                      <a:pt x="3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14" name="Group 406"/>
            <p:cNvGrpSpPr/>
            <p:nvPr/>
          </p:nvGrpSpPr>
          <p:grpSpPr bwMode="auto">
            <a:xfrm>
              <a:off x="9583738" y="2571750"/>
              <a:ext cx="2016125" cy="4100513"/>
              <a:chOff x="5533" y="1620"/>
              <a:chExt cx="1270" cy="2583"/>
            </a:xfrm>
          </p:grpSpPr>
          <p:sp>
            <p:nvSpPr>
              <p:cNvPr id="717" name="Freeform 206"/>
              <p:cNvSpPr/>
              <p:nvPr/>
            </p:nvSpPr>
            <p:spPr bwMode="auto">
              <a:xfrm>
                <a:off x="6231" y="3347"/>
                <a:ext cx="37" cy="27"/>
              </a:xfrm>
              <a:custGeom>
                <a:avLst/>
                <a:gdLst>
                  <a:gd name="T0" fmla="*/ 37 w 37"/>
                  <a:gd name="T1" fmla="*/ 21 h 27"/>
                  <a:gd name="T2" fmla="*/ 37 w 37"/>
                  <a:gd name="T3" fmla="*/ 27 h 27"/>
                  <a:gd name="T4" fmla="*/ 0 w 37"/>
                  <a:gd name="T5" fmla="*/ 5 h 27"/>
                  <a:gd name="T6" fmla="*/ 0 w 37"/>
                  <a:gd name="T7" fmla="*/ 0 h 27"/>
                  <a:gd name="T8" fmla="*/ 37 w 37"/>
                  <a:gd name="T9" fmla="*/ 21 h 27"/>
                </a:gdLst>
                <a:ahLst/>
                <a:cxnLst>
                  <a:cxn ang="0">
                    <a:pos x="T0" y="T1"/>
                  </a:cxn>
                  <a:cxn ang="0">
                    <a:pos x="T2" y="T3"/>
                  </a:cxn>
                  <a:cxn ang="0">
                    <a:pos x="T4" y="T5"/>
                  </a:cxn>
                  <a:cxn ang="0">
                    <a:pos x="T6" y="T7"/>
                  </a:cxn>
                  <a:cxn ang="0">
                    <a:pos x="T8" y="T9"/>
                  </a:cxn>
                </a:cxnLst>
                <a:rect l="0" t="0" r="r" b="b"/>
                <a:pathLst>
                  <a:path w="37" h="27">
                    <a:moveTo>
                      <a:pt x="37" y="21"/>
                    </a:moveTo>
                    <a:lnTo>
                      <a:pt x="37" y="27"/>
                    </a:lnTo>
                    <a:lnTo>
                      <a:pt x="0" y="5"/>
                    </a:lnTo>
                    <a:lnTo>
                      <a:pt x="0" y="0"/>
                    </a:lnTo>
                    <a:lnTo>
                      <a:pt x="37" y="21"/>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8" name="Freeform 207"/>
              <p:cNvSpPr/>
              <p:nvPr/>
            </p:nvSpPr>
            <p:spPr bwMode="auto">
              <a:xfrm>
                <a:off x="5533" y="2906"/>
                <a:ext cx="115" cy="67"/>
              </a:xfrm>
              <a:custGeom>
                <a:avLst/>
                <a:gdLst>
                  <a:gd name="T0" fmla="*/ 115 w 115"/>
                  <a:gd name="T1" fmla="*/ 34 h 67"/>
                  <a:gd name="T2" fmla="*/ 58 w 115"/>
                  <a:gd name="T3" fmla="*/ 67 h 67"/>
                  <a:gd name="T4" fmla="*/ 0 w 115"/>
                  <a:gd name="T5" fmla="*/ 34 h 67"/>
                  <a:gd name="T6" fmla="*/ 58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8"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9" name="Freeform 208"/>
              <p:cNvSpPr/>
              <p:nvPr/>
            </p:nvSpPr>
            <p:spPr bwMode="auto">
              <a:xfrm>
                <a:off x="5591" y="2940"/>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0" name="Freeform 209"/>
              <p:cNvSpPr/>
              <p:nvPr/>
            </p:nvSpPr>
            <p:spPr bwMode="auto">
              <a:xfrm>
                <a:off x="5533" y="2940"/>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1" name="Freeform 210"/>
              <p:cNvSpPr/>
              <p:nvPr/>
            </p:nvSpPr>
            <p:spPr bwMode="auto">
              <a:xfrm>
                <a:off x="5549" y="2915"/>
                <a:ext cx="114" cy="67"/>
              </a:xfrm>
              <a:custGeom>
                <a:avLst/>
                <a:gdLst>
                  <a:gd name="T0" fmla="*/ 114 w 114"/>
                  <a:gd name="T1" fmla="*/ 33 h 67"/>
                  <a:gd name="T2" fmla="*/ 57 w 114"/>
                  <a:gd name="T3" fmla="*/ 67 h 67"/>
                  <a:gd name="T4" fmla="*/ 0 w 114"/>
                  <a:gd name="T5" fmla="*/ 33 h 67"/>
                  <a:gd name="T6" fmla="*/ 57 w 114"/>
                  <a:gd name="T7" fmla="*/ 0 h 67"/>
                  <a:gd name="T8" fmla="*/ 114 w 114"/>
                  <a:gd name="T9" fmla="*/ 33 h 67"/>
                </a:gdLst>
                <a:ahLst/>
                <a:cxnLst>
                  <a:cxn ang="0">
                    <a:pos x="T0" y="T1"/>
                  </a:cxn>
                  <a:cxn ang="0">
                    <a:pos x="T2" y="T3"/>
                  </a:cxn>
                  <a:cxn ang="0">
                    <a:pos x="T4" y="T5"/>
                  </a:cxn>
                  <a:cxn ang="0">
                    <a:pos x="T6" y="T7"/>
                  </a:cxn>
                  <a:cxn ang="0">
                    <a:pos x="T8" y="T9"/>
                  </a:cxn>
                </a:cxnLst>
                <a:rect l="0" t="0" r="r" b="b"/>
                <a:pathLst>
                  <a:path w="114" h="67">
                    <a:moveTo>
                      <a:pt x="114" y="33"/>
                    </a:moveTo>
                    <a:lnTo>
                      <a:pt x="57" y="67"/>
                    </a:lnTo>
                    <a:lnTo>
                      <a:pt x="0" y="33"/>
                    </a:lnTo>
                    <a:lnTo>
                      <a:pt x="57" y="0"/>
                    </a:lnTo>
                    <a:lnTo>
                      <a:pt x="114"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2" name="Freeform 211"/>
              <p:cNvSpPr/>
              <p:nvPr/>
            </p:nvSpPr>
            <p:spPr bwMode="auto">
              <a:xfrm>
                <a:off x="5606" y="2948"/>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3" name="Freeform 212"/>
              <p:cNvSpPr/>
              <p:nvPr/>
            </p:nvSpPr>
            <p:spPr bwMode="auto">
              <a:xfrm>
                <a:off x="5548" y="2948"/>
                <a:ext cx="58" cy="42"/>
              </a:xfrm>
              <a:custGeom>
                <a:avLst/>
                <a:gdLst>
                  <a:gd name="T0" fmla="*/ 58 w 58"/>
                  <a:gd name="T1" fmla="*/ 34 h 42"/>
                  <a:gd name="T2" fmla="*/ 58 w 58"/>
                  <a:gd name="T3" fmla="*/ 42 h 42"/>
                  <a:gd name="T4" fmla="*/ 0 w 58"/>
                  <a:gd name="T5" fmla="*/ 9 h 42"/>
                  <a:gd name="T6" fmla="*/ 1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1"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4" name="Freeform 213"/>
              <p:cNvSpPr/>
              <p:nvPr/>
            </p:nvSpPr>
            <p:spPr bwMode="auto">
              <a:xfrm>
                <a:off x="5684" y="2993"/>
                <a:ext cx="115" cy="67"/>
              </a:xfrm>
              <a:custGeom>
                <a:avLst/>
                <a:gdLst>
                  <a:gd name="T0" fmla="*/ 115 w 115"/>
                  <a:gd name="T1" fmla="*/ 33 h 67"/>
                  <a:gd name="T2" fmla="*/ 57 w 115"/>
                  <a:gd name="T3" fmla="*/ 67 h 67"/>
                  <a:gd name="T4" fmla="*/ 0 w 115"/>
                  <a:gd name="T5" fmla="*/ 33 h 67"/>
                  <a:gd name="T6" fmla="*/ 57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7" y="67"/>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5" name="Freeform 214"/>
              <p:cNvSpPr/>
              <p:nvPr/>
            </p:nvSpPr>
            <p:spPr bwMode="auto">
              <a:xfrm>
                <a:off x="5741" y="3026"/>
                <a:ext cx="58" cy="42"/>
              </a:xfrm>
              <a:custGeom>
                <a:avLst/>
                <a:gdLst>
                  <a:gd name="T0" fmla="*/ 58 w 58"/>
                  <a:gd name="T1" fmla="*/ 0 h 42"/>
                  <a:gd name="T2" fmla="*/ 58 w 58"/>
                  <a:gd name="T3" fmla="*/ 9 h 42"/>
                  <a:gd name="T4" fmla="*/ 0 w 58"/>
                  <a:gd name="T5" fmla="*/ 42 h 42"/>
                  <a:gd name="T6" fmla="*/ 0 w 58"/>
                  <a:gd name="T7" fmla="*/ 34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4"/>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6" name="Freeform 215"/>
              <p:cNvSpPr/>
              <p:nvPr/>
            </p:nvSpPr>
            <p:spPr bwMode="auto">
              <a:xfrm>
                <a:off x="5684" y="3026"/>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7" name="Freeform 216"/>
              <p:cNvSpPr/>
              <p:nvPr/>
            </p:nvSpPr>
            <p:spPr bwMode="auto">
              <a:xfrm>
                <a:off x="5741" y="3027"/>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8" name="Freeform 217"/>
              <p:cNvSpPr/>
              <p:nvPr/>
            </p:nvSpPr>
            <p:spPr bwMode="auto">
              <a:xfrm>
                <a:off x="5799" y="3060"/>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9" name="Freeform 218"/>
              <p:cNvSpPr/>
              <p:nvPr/>
            </p:nvSpPr>
            <p:spPr bwMode="auto">
              <a:xfrm>
                <a:off x="5741" y="3060"/>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0" name="Freeform 219"/>
              <p:cNvSpPr/>
              <p:nvPr/>
            </p:nvSpPr>
            <p:spPr bwMode="auto">
              <a:xfrm>
                <a:off x="5796" y="3058"/>
                <a:ext cx="115" cy="67"/>
              </a:xfrm>
              <a:custGeom>
                <a:avLst/>
                <a:gdLst>
                  <a:gd name="T0" fmla="*/ 115 w 115"/>
                  <a:gd name="T1" fmla="*/ 33 h 67"/>
                  <a:gd name="T2" fmla="*/ 58 w 115"/>
                  <a:gd name="T3" fmla="*/ 67 h 67"/>
                  <a:gd name="T4" fmla="*/ 0 w 115"/>
                  <a:gd name="T5" fmla="*/ 33 h 67"/>
                  <a:gd name="T6" fmla="*/ 57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8" y="67"/>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1" name="Freeform 220"/>
              <p:cNvSpPr/>
              <p:nvPr/>
            </p:nvSpPr>
            <p:spPr bwMode="auto">
              <a:xfrm>
                <a:off x="5854" y="3091"/>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2" name="Freeform 221"/>
              <p:cNvSpPr/>
              <p:nvPr/>
            </p:nvSpPr>
            <p:spPr bwMode="auto">
              <a:xfrm>
                <a:off x="5796" y="3091"/>
                <a:ext cx="58" cy="42"/>
              </a:xfrm>
              <a:custGeom>
                <a:avLst/>
                <a:gdLst>
                  <a:gd name="T0" fmla="*/ 58 w 58"/>
                  <a:gd name="T1" fmla="*/ 34 h 42"/>
                  <a:gd name="T2" fmla="*/ 58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3" name="Freeform 222"/>
              <p:cNvSpPr/>
              <p:nvPr/>
            </p:nvSpPr>
            <p:spPr bwMode="auto">
              <a:xfrm>
                <a:off x="5854" y="3091"/>
                <a:ext cx="114" cy="67"/>
              </a:xfrm>
              <a:custGeom>
                <a:avLst/>
                <a:gdLst>
                  <a:gd name="T0" fmla="*/ 114 w 114"/>
                  <a:gd name="T1" fmla="*/ 34 h 67"/>
                  <a:gd name="T2" fmla="*/ 57 w 114"/>
                  <a:gd name="T3" fmla="*/ 67 h 67"/>
                  <a:gd name="T4" fmla="*/ 0 w 114"/>
                  <a:gd name="T5" fmla="*/ 34 h 67"/>
                  <a:gd name="T6" fmla="*/ 57 w 114"/>
                  <a:gd name="T7" fmla="*/ 0 h 67"/>
                  <a:gd name="T8" fmla="*/ 114 w 114"/>
                  <a:gd name="T9" fmla="*/ 34 h 67"/>
                </a:gdLst>
                <a:ahLst/>
                <a:cxnLst>
                  <a:cxn ang="0">
                    <a:pos x="T0" y="T1"/>
                  </a:cxn>
                  <a:cxn ang="0">
                    <a:pos x="T2" y="T3"/>
                  </a:cxn>
                  <a:cxn ang="0">
                    <a:pos x="T4" y="T5"/>
                  </a:cxn>
                  <a:cxn ang="0">
                    <a:pos x="T6" y="T7"/>
                  </a:cxn>
                  <a:cxn ang="0">
                    <a:pos x="T8" y="T9"/>
                  </a:cxn>
                </a:cxnLst>
                <a:rect l="0" t="0" r="r" b="b"/>
                <a:pathLst>
                  <a:path w="114" h="67">
                    <a:moveTo>
                      <a:pt x="114" y="34"/>
                    </a:moveTo>
                    <a:lnTo>
                      <a:pt x="57" y="67"/>
                    </a:lnTo>
                    <a:lnTo>
                      <a:pt x="0" y="34"/>
                    </a:lnTo>
                    <a:lnTo>
                      <a:pt x="57" y="0"/>
                    </a:lnTo>
                    <a:lnTo>
                      <a:pt x="114"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4" name="Freeform 223"/>
              <p:cNvSpPr/>
              <p:nvPr/>
            </p:nvSpPr>
            <p:spPr bwMode="auto">
              <a:xfrm>
                <a:off x="5911" y="3125"/>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5" name="Freeform 224"/>
              <p:cNvSpPr/>
              <p:nvPr/>
            </p:nvSpPr>
            <p:spPr bwMode="auto">
              <a:xfrm>
                <a:off x="5854" y="3125"/>
                <a:ext cx="57" cy="41"/>
              </a:xfrm>
              <a:custGeom>
                <a:avLst/>
                <a:gdLst>
                  <a:gd name="T0" fmla="*/ 57 w 57"/>
                  <a:gd name="T1" fmla="*/ 33 h 41"/>
                  <a:gd name="T2" fmla="*/ 57 w 57"/>
                  <a:gd name="T3" fmla="*/ 41 h 41"/>
                  <a:gd name="T4" fmla="*/ 0 w 57"/>
                  <a:gd name="T5" fmla="*/ 8 h 41"/>
                  <a:gd name="T6" fmla="*/ 0 w 57"/>
                  <a:gd name="T7" fmla="*/ 0 h 41"/>
                  <a:gd name="T8" fmla="*/ 57 w 57"/>
                  <a:gd name="T9" fmla="*/ 33 h 41"/>
                </a:gdLst>
                <a:ahLst/>
                <a:cxnLst>
                  <a:cxn ang="0">
                    <a:pos x="T0" y="T1"/>
                  </a:cxn>
                  <a:cxn ang="0">
                    <a:pos x="T2" y="T3"/>
                  </a:cxn>
                  <a:cxn ang="0">
                    <a:pos x="T4" y="T5"/>
                  </a:cxn>
                  <a:cxn ang="0">
                    <a:pos x="T6" y="T7"/>
                  </a:cxn>
                  <a:cxn ang="0">
                    <a:pos x="T8" y="T9"/>
                  </a:cxn>
                </a:cxnLst>
                <a:rect l="0" t="0" r="r" b="b"/>
                <a:pathLst>
                  <a:path w="57" h="41">
                    <a:moveTo>
                      <a:pt x="57" y="33"/>
                    </a:moveTo>
                    <a:lnTo>
                      <a:pt x="57" y="41"/>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6" name="Freeform 225"/>
              <p:cNvSpPr/>
              <p:nvPr/>
            </p:nvSpPr>
            <p:spPr bwMode="auto">
              <a:xfrm>
                <a:off x="5944" y="1660"/>
                <a:ext cx="19" cy="24"/>
              </a:xfrm>
              <a:custGeom>
                <a:avLst/>
                <a:gdLst>
                  <a:gd name="T0" fmla="*/ 10 w 19"/>
                  <a:gd name="T1" fmla="*/ 2 h 24"/>
                  <a:gd name="T2" fmla="*/ 18 w 19"/>
                  <a:gd name="T3" fmla="*/ 14 h 24"/>
                  <a:gd name="T4" fmla="*/ 12 w 19"/>
                  <a:gd name="T5" fmla="*/ 23 h 24"/>
                  <a:gd name="T6" fmla="*/ 10 w 19"/>
                  <a:gd name="T7" fmla="*/ 22 h 24"/>
                  <a:gd name="T8" fmla="*/ 2 w 19"/>
                  <a:gd name="T9" fmla="*/ 10 h 24"/>
                  <a:gd name="T10" fmla="*/ 7 w 19"/>
                  <a:gd name="T11" fmla="*/ 1 h 24"/>
                  <a:gd name="T12" fmla="*/ 10 w 19"/>
                  <a:gd name="T13" fmla="*/ 2 h 24"/>
                </a:gdLst>
                <a:ahLst/>
                <a:cxnLst>
                  <a:cxn ang="0">
                    <a:pos x="T0" y="T1"/>
                  </a:cxn>
                  <a:cxn ang="0">
                    <a:pos x="T2" y="T3"/>
                  </a:cxn>
                  <a:cxn ang="0">
                    <a:pos x="T4" y="T5"/>
                  </a:cxn>
                  <a:cxn ang="0">
                    <a:pos x="T6" y="T7"/>
                  </a:cxn>
                  <a:cxn ang="0">
                    <a:pos x="T8" y="T9"/>
                  </a:cxn>
                  <a:cxn ang="0">
                    <a:pos x="T10" y="T11"/>
                  </a:cxn>
                  <a:cxn ang="0">
                    <a:pos x="T12" y="T13"/>
                  </a:cxn>
                </a:cxnLst>
                <a:rect l="0" t="0" r="r" b="b"/>
                <a:pathLst>
                  <a:path w="19" h="24">
                    <a:moveTo>
                      <a:pt x="10" y="2"/>
                    </a:moveTo>
                    <a:cubicBezTo>
                      <a:pt x="13" y="4"/>
                      <a:pt x="17" y="9"/>
                      <a:pt x="18" y="14"/>
                    </a:cubicBezTo>
                    <a:cubicBezTo>
                      <a:pt x="19" y="20"/>
                      <a:pt x="17" y="24"/>
                      <a:pt x="12" y="23"/>
                    </a:cubicBezTo>
                    <a:cubicBezTo>
                      <a:pt x="11" y="23"/>
                      <a:pt x="11" y="23"/>
                      <a:pt x="10" y="22"/>
                    </a:cubicBezTo>
                    <a:cubicBezTo>
                      <a:pt x="6" y="20"/>
                      <a:pt x="3" y="15"/>
                      <a:pt x="2" y="10"/>
                    </a:cubicBezTo>
                    <a:cubicBezTo>
                      <a:pt x="0" y="4"/>
                      <a:pt x="3" y="0"/>
                      <a:pt x="7" y="1"/>
                    </a:cubicBezTo>
                    <a:cubicBezTo>
                      <a:pt x="8" y="1"/>
                      <a:pt x="9" y="2"/>
                      <a:pt x="10" y="2"/>
                    </a:cubicBezTo>
                    <a:close/>
                  </a:path>
                </a:pathLst>
              </a:custGeom>
              <a:solidFill>
                <a:srgbClr val="FF61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7" name="Freeform 226"/>
              <p:cNvSpPr/>
              <p:nvPr/>
            </p:nvSpPr>
            <p:spPr bwMode="auto">
              <a:xfrm>
                <a:off x="5975" y="1678"/>
                <a:ext cx="19" cy="24"/>
              </a:xfrm>
              <a:custGeom>
                <a:avLst/>
                <a:gdLst>
                  <a:gd name="T0" fmla="*/ 9 w 19"/>
                  <a:gd name="T1" fmla="*/ 2 h 24"/>
                  <a:gd name="T2" fmla="*/ 18 w 19"/>
                  <a:gd name="T3" fmla="*/ 14 h 24"/>
                  <a:gd name="T4" fmla="*/ 12 w 19"/>
                  <a:gd name="T5" fmla="*/ 23 h 24"/>
                  <a:gd name="T6" fmla="*/ 9 w 19"/>
                  <a:gd name="T7" fmla="*/ 22 h 24"/>
                  <a:gd name="T8" fmla="*/ 1 w 19"/>
                  <a:gd name="T9" fmla="*/ 11 h 24"/>
                  <a:gd name="T10" fmla="*/ 7 w 19"/>
                  <a:gd name="T11" fmla="*/ 1 h 24"/>
                  <a:gd name="T12" fmla="*/ 9 w 19"/>
                  <a:gd name="T13" fmla="*/ 2 h 24"/>
                </a:gdLst>
                <a:ahLst/>
                <a:cxnLst>
                  <a:cxn ang="0">
                    <a:pos x="T0" y="T1"/>
                  </a:cxn>
                  <a:cxn ang="0">
                    <a:pos x="T2" y="T3"/>
                  </a:cxn>
                  <a:cxn ang="0">
                    <a:pos x="T4" y="T5"/>
                  </a:cxn>
                  <a:cxn ang="0">
                    <a:pos x="T6" y="T7"/>
                  </a:cxn>
                  <a:cxn ang="0">
                    <a:pos x="T8" y="T9"/>
                  </a:cxn>
                  <a:cxn ang="0">
                    <a:pos x="T10" y="T11"/>
                  </a:cxn>
                  <a:cxn ang="0">
                    <a:pos x="T12" y="T13"/>
                  </a:cxn>
                </a:cxnLst>
                <a:rect l="0" t="0" r="r" b="b"/>
                <a:pathLst>
                  <a:path w="19" h="24">
                    <a:moveTo>
                      <a:pt x="9" y="2"/>
                    </a:moveTo>
                    <a:cubicBezTo>
                      <a:pt x="13" y="5"/>
                      <a:pt x="16" y="9"/>
                      <a:pt x="18" y="14"/>
                    </a:cubicBezTo>
                    <a:cubicBezTo>
                      <a:pt x="19" y="20"/>
                      <a:pt x="16" y="24"/>
                      <a:pt x="12" y="23"/>
                    </a:cubicBezTo>
                    <a:cubicBezTo>
                      <a:pt x="11" y="23"/>
                      <a:pt x="10" y="23"/>
                      <a:pt x="9" y="22"/>
                    </a:cubicBezTo>
                    <a:cubicBezTo>
                      <a:pt x="6" y="20"/>
                      <a:pt x="2" y="16"/>
                      <a:pt x="1" y="11"/>
                    </a:cubicBezTo>
                    <a:cubicBezTo>
                      <a:pt x="0" y="5"/>
                      <a:pt x="2" y="0"/>
                      <a:pt x="7" y="1"/>
                    </a:cubicBezTo>
                    <a:cubicBezTo>
                      <a:pt x="8" y="2"/>
                      <a:pt x="8" y="2"/>
                      <a:pt x="9" y="2"/>
                    </a:cubicBezTo>
                    <a:close/>
                  </a:path>
                </a:pathLst>
              </a:custGeom>
              <a:solidFill>
                <a:srgbClr val="FFC1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8" name="Freeform 227"/>
              <p:cNvSpPr/>
              <p:nvPr/>
            </p:nvSpPr>
            <p:spPr bwMode="auto">
              <a:xfrm>
                <a:off x="6005" y="1697"/>
                <a:ext cx="19" cy="24"/>
              </a:xfrm>
              <a:custGeom>
                <a:avLst/>
                <a:gdLst>
                  <a:gd name="T0" fmla="*/ 10 w 19"/>
                  <a:gd name="T1" fmla="*/ 2 h 24"/>
                  <a:gd name="T2" fmla="*/ 18 w 19"/>
                  <a:gd name="T3" fmla="*/ 14 h 24"/>
                  <a:gd name="T4" fmla="*/ 12 w 19"/>
                  <a:gd name="T5" fmla="*/ 23 h 24"/>
                  <a:gd name="T6" fmla="*/ 10 w 19"/>
                  <a:gd name="T7" fmla="*/ 22 h 24"/>
                  <a:gd name="T8" fmla="*/ 2 w 19"/>
                  <a:gd name="T9" fmla="*/ 10 h 24"/>
                  <a:gd name="T10" fmla="*/ 7 w 19"/>
                  <a:gd name="T11" fmla="*/ 1 h 24"/>
                  <a:gd name="T12" fmla="*/ 10 w 19"/>
                  <a:gd name="T13" fmla="*/ 2 h 24"/>
                </a:gdLst>
                <a:ahLst/>
                <a:cxnLst>
                  <a:cxn ang="0">
                    <a:pos x="T0" y="T1"/>
                  </a:cxn>
                  <a:cxn ang="0">
                    <a:pos x="T2" y="T3"/>
                  </a:cxn>
                  <a:cxn ang="0">
                    <a:pos x="T4" y="T5"/>
                  </a:cxn>
                  <a:cxn ang="0">
                    <a:pos x="T6" y="T7"/>
                  </a:cxn>
                  <a:cxn ang="0">
                    <a:pos x="T8" y="T9"/>
                  </a:cxn>
                  <a:cxn ang="0">
                    <a:pos x="T10" y="T11"/>
                  </a:cxn>
                  <a:cxn ang="0">
                    <a:pos x="T12" y="T13"/>
                  </a:cxn>
                </a:cxnLst>
                <a:rect l="0" t="0" r="r" b="b"/>
                <a:pathLst>
                  <a:path w="19" h="24">
                    <a:moveTo>
                      <a:pt x="10" y="2"/>
                    </a:moveTo>
                    <a:cubicBezTo>
                      <a:pt x="13" y="4"/>
                      <a:pt x="17" y="9"/>
                      <a:pt x="18" y="14"/>
                    </a:cubicBezTo>
                    <a:cubicBezTo>
                      <a:pt x="19" y="20"/>
                      <a:pt x="17" y="24"/>
                      <a:pt x="12" y="23"/>
                    </a:cubicBezTo>
                    <a:cubicBezTo>
                      <a:pt x="11" y="23"/>
                      <a:pt x="11" y="22"/>
                      <a:pt x="10" y="22"/>
                    </a:cubicBezTo>
                    <a:cubicBezTo>
                      <a:pt x="6" y="20"/>
                      <a:pt x="3" y="15"/>
                      <a:pt x="2" y="10"/>
                    </a:cubicBezTo>
                    <a:cubicBezTo>
                      <a:pt x="0" y="4"/>
                      <a:pt x="3" y="0"/>
                      <a:pt x="7" y="1"/>
                    </a:cubicBezTo>
                    <a:cubicBezTo>
                      <a:pt x="8" y="1"/>
                      <a:pt x="9" y="1"/>
                      <a:pt x="10" y="2"/>
                    </a:cubicBezTo>
                    <a:close/>
                  </a:path>
                </a:pathLst>
              </a:custGeom>
              <a:solidFill>
                <a:srgbClr val="28CA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9" name="Freeform 228"/>
              <p:cNvSpPr/>
              <p:nvPr/>
            </p:nvSpPr>
            <p:spPr bwMode="auto">
              <a:xfrm>
                <a:off x="5706" y="1620"/>
                <a:ext cx="1097" cy="1487"/>
              </a:xfrm>
              <a:custGeom>
                <a:avLst/>
                <a:gdLst>
                  <a:gd name="T0" fmla="*/ 3 w 1097"/>
                  <a:gd name="T1" fmla="*/ 42 h 1489"/>
                  <a:gd name="T2" fmla="*/ 0 w 1097"/>
                  <a:gd name="T3" fmla="*/ 850 h 1489"/>
                  <a:gd name="T4" fmla="*/ 17 w 1097"/>
                  <a:gd name="T5" fmla="*/ 879 h 1489"/>
                  <a:gd name="T6" fmla="*/ 1045 w 1097"/>
                  <a:gd name="T7" fmla="*/ 1476 h 1489"/>
                  <a:gd name="T8" fmla="*/ 1095 w 1097"/>
                  <a:gd name="T9" fmla="*/ 1448 h 1489"/>
                  <a:gd name="T10" fmla="*/ 1097 w 1097"/>
                  <a:gd name="T11" fmla="*/ 639 h 1489"/>
                  <a:gd name="T12" fmla="*/ 1081 w 1097"/>
                  <a:gd name="T13" fmla="*/ 610 h 1489"/>
                  <a:gd name="T14" fmla="*/ 53 w 1097"/>
                  <a:gd name="T15" fmla="*/ 13 h 1489"/>
                  <a:gd name="T16" fmla="*/ 3 w 1097"/>
                  <a:gd name="T17" fmla="*/ 42 h 1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7" h="1489">
                    <a:moveTo>
                      <a:pt x="3" y="42"/>
                    </a:moveTo>
                    <a:cubicBezTo>
                      <a:pt x="0" y="850"/>
                      <a:pt x="0" y="850"/>
                      <a:pt x="0" y="850"/>
                    </a:cubicBezTo>
                    <a:cubicBezTo>
                      <a:pt x="0" y="862"/>
                      <a:pt x="6" y="873"/>
                      <a:pt x="17" y="879"/>
                    </a:cubicBezTo>
                    <a:cubicBezTo>
                      <a:pt x="1045" y="1476"/>
                      <a:pt x="1045" y="1476"/>
                      <a:pt x="1045" y="1476"/>
                    </a:cubicBezTo>
                    <a:cubicBezTo>
                      <a:pt x="1067" y="1489"/>
                      <a:pt x="1095" y="1473"/>
                      <a:pt x="1095" y="1448"/>
                    </a:cubicBezTo>
                    <a:cubicBezTo>
                      <a:pt x="1097" y="639"/>
                      <a:pt x="1097" y="639"/>
                      <a:pt x="1097" y="639"/>
                    </a:cubicBezTo>
                    <a:cubicBezTo>
                      <a:pt x="1097" y="627"/>
                      <a:pt x="1091" y="616"/>
                      <a:pt x="1081" y="610"/>
                    </a:cubicBezTo>
                    <a:cubicBezTo>
                      <a:pt x="53" y="13"/>
                      <a:pt x="53" y="13"/>
                      <a:pt x="53" y="13"/>
                    </a:cubicBezTo>
                    <a:cubicBezTo>
                      <a:pt x="31" y="0"/>
                      <a:pt x="3" y="16"/>
                      <a:pt x="3" y="42"/>
                    </a:cubicBezTo>
                    <a:close/>
                  </a:path>
                </a:pathLst>
              </a:custGeom>
              <a:solidFill>
                <a:srgbClr val="F0F1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pic>
            <p:nvPicPr>
              <p:cNvPr id="740" name="Picture 229"/>
              <p:cNvPicPr>
                <a:picLocks noChangeAspect="1" noChangeArrowheads="1"/>
              </p:cNvPicPr>
              <p:nvPr/>
            </p:nvPicPr>
            <p:blipFill>
              <a:blip r:embed="rId1" cstate="email"/>
              <a:srcRect/>
              <a:stretch>
                <a:fillRect/>
              </a:stretch>
            </p:blipFill>
            <p:spPr bwMode="auto">
              <a:xfrm>
                <a:off x="5839" y="1897"/>
                <a:ext cx="849"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1" name="Freeform 230"/>
              <p:cNvSpPr/>
              <p:nvPr/>
            </p:nvSpPr>
            <p:spPr bwMode="auto">
              <a:xfrm>
                <a:off x="5834" y="1977"/>
                <a:ext cx="858" cy="514"/>
              </a:xfrm>
              <a:custGeom>
                <a:avLst/>
                <a:gdLst>
                  <a:gd name="T0" fmla="*/ 14 w 858"/>
                  <a:gd name="T1" fmla="*/ 39 h 514"/>
                  <a:gd name="T2" fmla="*/ 13 w 858"/>
                  <a:gd name="T3" fmla="*/ 37 h 514"/>
                  <a:gd name="T4" fmla="*/ 14 w 858"/>
                  <a:gd name="T5" fmla="*/ 39 h 514"/>
                  <a:gd name="T6" fmla="*/ 14 w 858"/>
                  <a:gd name="T7" fmla="*/ 39 h 514"/>
                  <a:gd name="T8" fmla="*/ 13 w 858"/>
                  <a:gd name="T9" fmla="*/ 37 h 514"/>
                  <a:gd name="T10" fmla="*/ 14 w 858"/>
                  <a:gd name="T11" fmla="*/ 39 h 514"/>
                  <a:gd name="T12" fmla="*/ 35 w 858"/>
                  <a:gd name="T13" fmla="*/ 28 h 514"/>
                  <a:gd name="T14" fmla="*/ 86 w 858"/>
                  <a:gd name="T15" fmla="*/ 16 h 514"/>
                  <a:gd name="T16" fmla="*/ 166 w 858"/>
                  <a:gd name="T17" fmla="*/ 48 h 514"/>
                  <a:gd name="T18" fmla="*/ 253 w 858"/>
                  <a:gd name="T19" fmla="*/ 181 h 514"/>
                  <a:gd name="T20" fmla="*/ 353 w 858"/>
                  <a:gd name="T21" fmla="*/ 331 h 514"/>
                  <a:gd name="T22" fmla="*/ 454 w 858"/>
                  <a:gd name="T23" fmla="*/ 368 h 514"/>
                  <a:gd name="T24" fmla="*/ 539 w 858"/>
                  <a:gd name="T25" fmla="*/ 344 h 514"/>
                  <a:gd name="T26" fmla="*/ 596 w 858"/>
                  <a:gd name="T27" fmla="*/ 318 h 514"/>
                  <a:gd name="T28" fmla="*/ 665 w 858"/>
                  <a:gd name="T29" fmla="*/ 306 h 514"/>
                  <a:gd name="T30" fmla="*/ 720 w 858"/>
                  <a:gd name="T31" fmla="*/ 315 h 514"/>
                  <a:gd name="T32" fmla="*/ 793 w 858"/>
                  <a:gd name="T33" fmla="*/ 374 h 514"/>
                  <a:gd name="T34" fmla="*/ 841 w 858"/>
                  <a:gd name="T35" fmla="*/ 507 h 514"/>
                  <a:gd name="T36" fmla="*/ 850 w 858"/>
                  <a:gd name="T37" fmla="*/ 513 h 514"/>
                  <a:gd name="T38" fmla="*/ 857 w 858"/>
                  <a:gd name="T39" fmla="*/ 504 h 514"/>
                  <a:gd name="T40" fmla="*/ 827 w 858"/>
                  <a:gd name="T41" fmla="*/ 402 h 514"/>
                  <a:gd name="T42" fmla="*/ 754 w 858"/>
                  <a:gd name="T43" fmla="*/ 314 h 514"/>
                  <a:gd name="T44" fmla="*/ 665 w 858"/>
                  <a:gd name="T45" fmla="*/ 290 h 514"/>
                  <a:gd name="T46" fmla="*/ 591 w 858"/>
                  <a:gd name="T47" fmla="*/ 302 h 514"/>
                  <a:gd name="T48" fmla="*/ 530 w 858"/>
                  <a:gd name="T49" fmla="*/ 330 h 514"/>
                  <a:gd name="T50" fmla="*/ 454 w 858"/>
                  <a:gd name="T51" fmla="*/ 352 h 514"/>
                  <a:gd name="T52" fmla="*/ 363 w 858"/>
                  <a:gd name="T53" fmla="*/ 318 h 514"/>
                  <a:gd name="T54" fmla="*/ 268 w 858"/>
                  <a:gd name="T55" fmla="*/ 175 h 514"/>
                  <a:gd name="T56" fmla="*/ 176 w 858"/>
                  <a:gd name="T57" fmla="*/ 35 h 514"/>
                  <a:gd name="T58" fmla="*/ 86 w 858"/>
                  <a:gd name="T59" fmla="*/ 0 h 514"/>
                  <a:gd name="T60" fmla="*/ 27 w 858"/>
                  <a:gd name="T61" fmla="*/ 13 h 514"/>
                  <a:gd name="T62" fmla="*/ 4 w 858"/>
                  <a:gd name="T63" fmla="*/ 27 h 514"/>
                  <a:gd name="T64" fmla="*/ 3 w 858"/>
                  <a:gd name="T65" fmla="*/ 38 h 514"/>
                  <a:gd name="T66" fmla="*/ 14 w 858"/>
                  <a:gd name="T67" fmla="*/ 39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58" h="514">
                    <a:moveTo>
                      <a:pt x="14" y="39"/>
                    </a:moveTo>
                    <a:cubicBezTo>
                      <a:pt x="13" y="37"/>
                      <a:pt x="13" y="37"/>
                      <a:pt x="13" y="37"/>
                    </a:cubicBezTo>
                    <a:cubicBezTo>
                      <a:pt x="14" y="39"/>
                      <a:pt x="14" y="39"/>
                      <a:pt x="14" y="39"/>
                    </a:cubicBezTo>
                    <a:cubicBezTo>
                      <a:pt x="14" y="39"/>
                      <a:pt x="14" y="39"/>
                      <a:pt x="14" y="39"/>
                    </a:cubicBezTo>
                    <a:cubicBezTo>
                      <a:pt x="13" y="37"/>
                      <a:pt x="13" y="37"/>
                      <a:pt x="13" y="37"/>
                    </a:cubicBezTo>
                    <a:cubicBezTo>
                      <a:pt x="14" y="39"/>
                      <a:pt x="14" y="39"/>
                      <a:pt x="14" y="39"/>
                    </a:cubicBezTo>
                    <a:cubicBezTo>
                      <a:pt x="14" y="39"/>
                      <a:pt x="22" y="33"/>
                      <a:pt x="35" y="28"/>
                    </a:cubicBezTo>
                    <a:cubicBezTo>
                      <a:pt x="47" y="22"/>
                      <a:pt x="65" y="16"/>
                      <a:pt x="86" y="16"/>
                    </a:cubicBezTo>
                    <a:cubicBezTo>
                      <a:pt x="110" y="16"/>
                      <a:pt x="137" y="24"/>
                      <a:pt x="166" y="48"/>
                    </a:cubicBezTo>
                    <a:cubicBezTo>
                      <a:pt x="195" y="72"/>
                      <a:pt x="225" y="113"/>
                      <a:pt x="253" y="181"/>
                    </a:cubicBezTo>
                    <a:cubicBezTo>
                      <a:pt x="284" y="256"/>
                      <a:pt x="318" y="303"/>
                      <a:pt x="353" y="331"/>
                    </a:cubicBezTo>
                    <a:cubicBezTo>
                      <a:pt x="389" y="359"/>
                      <a:pt x="424" y="368"/>
                      <a:pt x="454" y="368"/>
                    </a:cubicBezTo>
                    <a:cubicBezTo>
                      <a:pt x="498" y="368"/>
                      <a:pt x="531" y="349"/>
                      <a:pt x="539" y="344"/>
                    </a:cubicBezTo>
                    <a:cubicBezTo>
                      <a:pt x="554" y="334"/>
                      <a:pt x="574" y="325"/>
                      <a:pt x="596" y="318"/>
                    </a:cubicBezTo>
                    <a:cubicBezTo>
                      <a:pt x="617" y="310"/>
                      <a:pt x="641" y="306"/>
                      <a:pt x="665" y="306"/>
                    </a:cubicBezTo>
                    <a:cubicBezTo>
                      <a:pt x="683" y="306"/>
                      <a:pt x="702" y="309"/>
                      <a:pt x="720" y="315"/>
                    </a:cubicBezTo>
                    <a:cubicBezTo>
                      <a:pt x="746" y="325"/>
                      <a:pt x="771" y="343"/>
                      <a:pt x="793" y="374"/>
                    </a:cubicBezTo>
                    <a:cubicBezTo>
                      <a:pt x="814" y="404"/>
                      <a:pt x="831" y="447"/>
                      <a:pt x="841" y="507"/>
                    </a:cubicBezTo>
                    <a:cubicBezTo>
                      <a:pt x="842" y="511"/>
                      <a:pt x="846" y="514"/>
                      <a:pt x="850" y="513"/>
                    </a:cubicBezTo>
                    <a:cubicBezTo>
                      <a:pt x="855" y="512"/>
                      <a:pt x="858" y="508"/>
                      <a:pt x="857" y="504"/>
                    </a:cubicBezTo>
                    <a:cubicBezTo>
                      <a:pt x="850" y="463"/>
                      <a:pt x="840" y="429"/>
                      <a:pt x="827" y="402"/>
                    </a:cubicBezTo>
                    <a:cubicBezTo>
                      <a:pt x="808" y="360"/>
                      <a:pt x="782" y="332"/>
                      <a:pt x="754" y="314"/>
                    </a:cubicBezTo>
                    <a:cubicBezTo>
                      <a:pt x="726" y="297"/>
                      <a:pt x="695" y="290"/>
                      <a:pt x="665" y="290"/>
                    </a:cubicBezTo>
                    <a:cubicBezTo>
                      <a:pt x="639" y="290"/>
                      <a:pt x="614" y="295"/>
                      <a:pt x="591" y="302"/>
                    </a:cubicBezTo>
                    <a:cubicBezTo>
                      <a:pt x="568" y="310"/>
                      <a:pt x="547" y="320"/>
                      <a:pt x="530" y="330"/>
                    </a:cubicBezTo>
                    <a:cubicBezTo>
                      <a:pt x="524" y="335"/>
                      <a:pt x="493" y="352"/>
                      <a:pt x="454" y="352"/>
                    </a:cubicBezTo>
                    <a:cubicBezTo>
                      <a:pt x="427" y="352"/>
                      <a:pt x="396" y="344"/>
                      <a:pt x="363" y="318"/>
                    </a:cubicBezTo>
                    <a:cubicBezTo>
                      <a:pt x="331" y="292"/>
                      <a:pt x="298" y="248"/>
                      <a:pt x="268" y="175"/>
                    </a:cubicBezTo>
                    <a:cubicBezTo>
                      <a:pt x="239" y="105"/>
                      <a:pt x="208" y="62"/>
                      <a:pt x="176" y="35"/>
                    </a:cubicBezTo>
                    <a:cubicBezTo>
                      <a:pt x="145" y="9"/>
                      <a:pt x="113" y="0"/>
                      <a:pt x="86" y="0"/>
                    </a:cubicBezTo>
                    <a:cubicBezTo>
                      <a:pt x="62" y="0"/>
                      <a:pt x="42" y="7"/>
                      <a:pt x="27" y="13"/>
                    </a:cubicBezTo>
                    <a:cubicBezTo>
                      <a:pt x="13" y="20"/>
                      <a:pt x="5" y="26"/>
                      <a:pt x="4" y="27"/>
                    </a:cubicBezTo>
                    <a:cubicBezTo>
                      <a:pt x="1" y="29"/>
                      <a:pt x="0" y="34"/>
                      <a:pt x="3" y="38"/>
                    </a:cubicBezTo>
                    <a:cubicBezTo>
                      <a:pt x="6" y="41"/>
                      <a:pt x="11" y="42"/>
                      <a:pt x="14" y="39"/>
                    </a:cubicBezTo>
                    <a:close/>
                  </a:path>
                </a:pathLst>
              </a:custGeom>
              <a:solidFill>
                <a:srgbClr val="25CE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pic>
            <p:nvPicPr>
              <p:cNvPr id="742" name="Picture 231"/>
              <p:cNvPicPr>
                <a:picLocks noChangeAspect="1" noChangeArrowheads="1"/>
              </p:cNvPicPr>
              <p:nvPr/>
            </p:nvPicPr>
            <p:blipFill>
              <a:blip r:embed="rId2" cstate="email"/>
              <a:srcRect/>
              <a:stretch>
                <a:fillRect/>
              </a:stretch>
            </p:blipFill>
            <p:spPr bwMode="auto">
              <a:xfrm>
                <a:off x="5839" y="2266"/>
                <a:ext cx="819"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3" name="Freeform 232"/>
              <p:cNvSpPr>
                <a:spLocks noEditPoints="1"/>
              </p:cNvSpPr>
              <p:nvPr/>
            </p:nvSpPr>
            <p:spPr bwMode="auto">
              <a:xfrm>
                <a:off x="5610" y="2237"/>
                <a:ext cx="455" cy="1003"/>
              </a:xfrm>
              <a:custGeom>
                <a:avLst/>
                <a:gdLst>
                  <a:gd name="T0" fmla="*/ 442 w 454"/>
                  <a:gd name="T1" fmla="*/ 69 h 1005"/>
                  <a:gd name="T2" fmla="*/ 415 w 454"/>
                  <a:gd name="T3" fmla="*/ 146 h 1005"/>
                  <a:gd name="T4" fmla="*/ 304 w 454"/>
                  <a:gd name="T5" fmla="*/ 86 h 1005"/>
                  <a:gd name="T6" fmla="*/ 331 w 454"/>
                  <a:gd name="T7" fmla="*/ 10 h 1005"/>
                  <a:gd name="T8" fmla="*/ 327 w 454"/>
                  <a:gd name="T9" fmla="*/ 2 h 1005"/>
                  <a:gd name="T10" fmla="*/ 320 w 454"/>
                  <a:gd name="T11" fmla="*/ 4 h 1005"/>
                  <a:gd name="T12" fmla="*/ 1 w 454"/>
                  <a:gd name="T13" fmla="*/ 930 h 1005"/>
                  <a:gd name="T14" fmla="*/ 4 w 454"/>
                  <a:gd name="T15" fmla="*/ 938 h 1005"/>
                  <a:gd name="T16" fmla="*/ 11 w 454"/>
                  <a:gd name="T17" fmla="*/ 936 h 1005"/>
                  <a:gd name="T18" fmla="*/ 29 w 454"/>
                  <a:gd name="T19" fmla="*/ 886 h 1005"/>
                  <a:gd name="T20" fmla="*/ 140 w 454"/>
                  <a:gd name="T21" fmla="*/ 945 h 1005"/>
                  <a:gd name="T22" fmla="*/ 123 w 454"/>
                  <a:gd name="T23" fmla="*/ 996 h 1005"/>
                  <a:gd name="T24" fmla="*/ 126 w 454"/>
                  <a:gd name="T25" fmla="*/ 1003 h 1005"/>
                  <a:gd name="T26" fmla="*/ 133 w 454"/>
                  <a:gd name="T27" fmla="*/ 1001 h 1005"/>
                  <a:gd name="T28" fmla="*/ 453 w 454"/>
                  <a:gd name="T29" fmla="*/ 75 h 1005"/>
                  <a:gd name="T30" fmla="*/ 449 w 454"/>
                  <a:gd name="T31" fmla="*/ 67 h 1005"/>
                  <a:gd name="T32" fmla="*/ 442 w 454"/>
                  <a:gd name="T33" fmla="*/ 69 h 1005"/>
                  <a:gd name="T34" fmla="*/ 412 w 454"/>
                  <a:gd name="T35" fmla="*/ 156 h 1005"/>
                  <a:gd name="T36" fmla="*/ 376 w 454"/>
                  <a:gd name="T37" fmla="*/ 259 h 1005"/>
                  <a:gd name="T38" fmla="*/ 265 w 454"/>
                  <a:gd name="T39" fmla="*/ 199 h 1005"/>
                  <a:gd name="T40" fmla="*/ 301 w 454"/>
                  <a:gd name="T41" fmla="*/ 97 h 1005"/>
                  <a:gd name="T42" fmla="*/ 412 w 454"/>
                  <a:gd name="T43" fmla="*/ 156 h 1005"/>
                  <a:gd name="T44" fmla="*/ 110 w 454"/>
                  <a:gd name="T45" fmla="*/ 650 h 1005"/>
                  <a:gd name="T46" fmla="*/ 145 w 454"/>
                  <a:gd name="T47" fmla="*/ 548 h 1005"/>
                  <a:gd name="T48" fmla="*/ 256 w 454"/>
                  <a:gd name="T49" fmla="*/ 607 h 1005"/>
                  <a:gd name="T50" fmla="*/ 221 w 454"/>
                  <a:gd name="T51" fmla="*/ 710 h 1005"/>
                  <a:gd name="T52" fmla="*/ 110 w 454"/>
                  <a:gd name="T53" fmla="*/ 650 h 1005"/>
                  <a:gd name="T54" fmla="*/ 218 w 454"/>
                  <a:gd name="T55" fmla="*/ 720 h 1005"/>
                  <a:gd name="T56" fmla="*/ 182 w 454"/>
                  <a:gd name="T57" fmla="*/ 823 h 1005"/>
                  <a:gd name="T58" fmla="*/ 71 w 454"/>
                  <a:gd name="T59" fmla="*/ 763 h 1005"/>
                  <a:gd name="T60" fmla="*/ 106 w 454"/>
                  <a:gd name="T61" fmla="*/ 660 h 1005"/>
                  <a:gd name="T62" fmla="*/ 218 w 454"/>
                  <a:gd name="T63" fmla="*/ 720 h 1005"/>
                  <a:gd name="T64" fmla="*/ 149 w 454"/>
                  <a:gd name="T65" fmla="*/ 538 h 1005"/>
                  <a:gd name="T66" fmla="*/ 184 w 454"/>
                  <a:gd name="T67" fmla="*/ 435 h 1005"/>
                  <a:gd name="T68" fmla="*/ 295 w 454"/>
                  <a:gd name="T69" fmla="*/ 494 h 1005"/>
                  <a:gd name="T70" fmla="*/ 260 w 454"/>
                  <a:gd name="T71" fmla="*/ 597 h 1005"/>
                  <a:gd name="T72" fmla="*/ 149 w 454"/>
                  <a:gd name="T73" fmla="*/ 538 h 1005"/>
                  <a:gd name="T74" fmla="*/ 188 w 454"/>
                  <a:gd name="T75" fmla="*/ 425 h 1005"/>
                  <a:gd name="T76" fmla="*/ 223 w 454"/>
                  <a:gd name="T77" fmla="*/ 322 h 1005"/>
                  <a:gd name="T78" fmla="*/ 334 w 454"/>
                  <a:gd name="T79" fmla="*/ 381 h 1005"/>
                  <a:gd name="T80" fmla="*/ 299 w 454"/>
                  <a:gd name="T81" fmla="*/ 484 h 1005"/>
                  <a:gd name="T82" fmla="*/ 188 w 454"/>
                  <a:gd name="T83" fmla="*/ 425 h 1005"/>
                  <a:gd name="T84" fmla="*/ 226 w 454"/>
                  <a:gd name="T85" fmla="*/ 312 h 1005"/>
                  <a:gd name="T86" fmla="*/ 262 w 454"/>
                  <a:gd name="T87" fmla="*/ 209 h 1005"/>
                  <a:gd name="T88" fmla="*/ 373 w 454"/>
                  <a:gd name="T89" fmla="*/ 269 h 1005"/>
                  <a:gd name="T90" fmla="*/ 338 w 454"/>
                  <a:gd name="T91" fmla="*/ 371 h 1005"/>
                  <a:gd name="T92" fmla="*/ 226 w 454"/>
                  <a:gd name="T93" fmla="*/ 312 h 1005"/>
                  <a:gd name="T94" fmla="*/ 32 w 454"/>
                  <a:gd name="T95" fmla="*/ 876 h 1005"/>
                  <a:gd name="T96" fmla="*/ 68 w 454"/>
                  <a:gd name="T97" fmla="*/ 773 h 1005"/>
                  <a:gd name="T98" fmla="*/ 179 w 454"/>
                  <a:gd name="T99" fmla="*/ 833 h 1005"/>
                  <a:gd name="T100" fmla="*/ 143 w 454"/>
                  <a:gd name="T101" fmla="*/ 935 h 1005"/>
                  <a:gd name="T102" fmla="*/ 32 w 454"/>
                  <a:gd name="T103" fmla="*/ 876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54" h="1005">
                    <a:moveTo>
                      <a:pt x="442" y="69"/>
                    </a:moveTo>
                    <a:cubicBezTo>
                      <a:pt x="415" y="146"/>
                      <a:pt x="415" y="146"/>
                      <a:pt x="415" y="146"/>
                    </a:cubicBezTo>
                    <a:cubicBezTo>
                      <a:pt x="304" y="86"/>
                      <a:pt x="304" y="86"/>
                      <a:pt x="304" y="86"/>
                    </a:cubicBezTo>
                    <a:cubicBezTo>
                      <a:pt x="331" y="10"/>
                      <a:pt x="331" y="10"/>
                      <a:pt x="331" y="10"/>
                    </a:cubicBezTo>
                    <a:cubicBezTo>
                      <a:pt x="332" y="7"/>
                      <a:pt x="330" y="3"/>
                      <a:pt x="327" y="2"/>
                    </a:cubicBezTo>
                    <a:cubicBezTo>
                      <a:pt x="324" y="0"/>
                      <a:pt x="321" y="1"/>
                      <a:pt x="320" y="4"/>
                    </a:cubicBezTo>
                    <a:cubicBezTo>
                      <a:pt x="1" y="930"/>
                      <a:pt x="1" y="930"/>
                      <a:pt x="1" y="930"/>
                    </a:cubicBezTo>
                    <a:cubicBezTo>
                      <a:pt x="0" y="933"/>
                      <a:pt x="1" y="937"/>
                      <a:pt x="4" y="938"/>
                    </a:cubicBezTo>
                    <a:cubicBezTo>
                      <a:pt x="7" y="940"/>
                      <a:pt x="10" y="939"/>
                      <a:pt x="11" y="936"/>
                    </a:cubicBezTo>
                    <a:cubicBezTo>
                      <a:pt x="29" y="886"/>
                      <a:pt x="29" y="886"/>
                      <a:pt x="29" y="886"/>
                    </a:cubicBezTo>
                    <a:cubicBezTo>
                      <a:pt x="140" y="945"/>
                      <a:pt x="140" y="945"/>
                      <a:pt x="140" y="945"/>
                    </a:cubicBezTo>
                    <a:cubicBezTo>
                      <a:pt x="123" y="996"/>
                      <a:pt x="123" y="996"/>
                      <a:pt x="123" y="996"/>
                    </a:cubicBezTo>
                    <a:cubicBezTo>
                      <a:pt x="122" y="998"/>
                      <a:pt x="123" y="1002"/>
                      <a:pt x="126" y="1003"/>
                    </a:cubicBezTo>
                    <a:cubicBezTo>
                      <a:pt x="129" y="1005"/>
                      <a:pt x="132" y="1004"/>
                      <a:pt x="133" y="1001"/>
                    </a:cubicBezTo>
                    <a:cubicBezTo>
                      <a:pt x="453" y="75"/>
                      <a:pt x="453" y="75"/>
                      <a:pt x="453" y="75"/>
                    </a:cubicBezTo>
                    <a:cubicBezTo>
                      <a:pt x="454" y="72"/>
                      <a:pt x="452" y="68"/>
                      <a:pt x="449" y="67"/>
                    </a:cubicBezTo>
                    <a:cubicBezTo>
                      <a:pt x="446" y="65"/>
                      <a:pt x="443" y="66"/>
                      <a:pt x="442" y="69"/>
                    </a:cubicBezTo>
                    <a:close/>
                    <a:moveTo>
                      <a:pt x="412" y="156"/>
                    </a:moveTo>
                    <a:cubicBezTo>
                      <a:pt x="376" y="259"/>
                      <a:pt x="376" y="259"/>
                      <a:pt x="376" y="259"/>
                    </a:cubicBezTo>
                    <a:cubicBezTo>
                      <a:pt x="265" y="199"/>
                      <a:pt x="265" y="199"/>
                      <a:pt x="265" y="199"/>
                    </a:cubicBezTo>
                    <a:cubicBezTo>
                      <a:pt x="301" y="97"/>
                      <a:pt x="301" y="97"/>
                      <a:pt x="301" y="97"/>
                    </a:cubicBezTo>
                    <a:lnTo>
                      <a:pt x="412" y="156"/>
                    </a:lnTo>
                    <a:close/>
                    <a:moveTo>
                      <a:pt x="110" y="650"/>
                    </a:moveTo>
                    <a:cubicBezTo>
                      <a:pt x="145" y="548"/>
                      <a:pt x="145" y="548"/>
                      <a:pt x="145" y="548"/>
                    </a:cubicBezTo>
                    <a:cubicBezTo>
                      <a:pt x="256" y="607"/>
                      <a:pt x="256" y="607"/>
                      <a:pt x="256" y="607"/>
                    </a:cubicBezTo>
                    <a:cubicBezTo>
                      <a:pt x="221" y="710"/>
                      <a:pt x="221" y="710"/>
                      <a:pt x="221" y="710"/>
                    </a:cubicBezTo>
                    <a:lnTo>
                      <a:pt x="110" y="650"/>
                    </a:lnTo>
                    <a:close/>
                    <a:moveTo>
                      <a:pt x="218" y="720"/>
                    </a:moveTo>
                    <a:cubicBezTo>
                      <a:pt x="182" y="823"/>
                      <a:pt x="182" y="823"/>
                      <a:pt x="182" y="823"/>
                    </a:cubicBezTo>
                    <a:cubicBezTo>
                      <a:pt x="71" y="763"/>
                      <a:pt x="71" y="763"/>
                      <a:pt x="71" y="763"/>
                    </a:cubicBezTo>
                    <a:cubicBezTo>
                      <a:pt x="106" y="660"/>
                      <a:pt x="106" y="660"/>
                      <a:pt x="106" y="660"/>
                    </a:cubicBezTo>
                    <a:lnTo>
                      <a:pt x="218" y="720"/>
                    </a:lnTo>
                    <a:close/>
                    <a:moveTo>
                      <a:pt x="149" y="538"/>
                    </a:moveTo>
                    <a:cubicBezTo>
                      <a:pt x="184" y="435"/>
                      <a:pt x="184" y="435"/>
                      <a:pt x="184" y="435"/>
                    </a:cubicBezTo>
                    <a:cubicBezTo>
                      <a:pt x="295" y="494"/>
                      <a:pt x="295" y="494"/>
                      <a:pt x="295" y="494"/>
                    </a:cubicBezTo>
                    <a:cubicBezTo>
                      <a:pt x="260" y="597"/>
                      <a:pt x="260" y="597"/>
                      <a:pt x="260" y="597"/>
                    </a:cubicBezTo>
                    <a:lnTo>
                      <a:pt x="149" y="538"/>
                    </a:lnTo>
                    <a:close/>
                    <a:moveTo>
                      <a:pt x="188" y="425"/>
                    </a:moveTo>
                    <a:cubicBezTo>
                      <a:pt x="223" y="322"/>
                      <a:pt x="223" y="322"/>
                      <a:pt x="223" y="322"/>
                    </a:cubicBezTo>
                    <a:cubicBezTo>
                      <a:pt x="334" y="381"/>
                      <a:pt x="334" y="381"/>
                      <a:pt x="334" y="381"/>
                    </a:cubicBezTo>
                    <a:cubicBezTo>
                      <a:pt x="299" y="484"/>
                      <a:pt x="299" y="484"/>
                      <a:pt x="299" y="484"/>
                    </a:cubicBezTo>
                    <a:lnTo>
                      <a:pt x="188" y="425"/>
                    </a:lnTo>
                    <a:close/>
                    <a:moveTo>
                      <a:pt x="226" y="312"/>
                    </a:moveTo>
                    <a:cubicBezTo>
                      <a:pt x="262" y="209"/>
                      <a:pt x="262" y="209"/>
                      <a:pt x="262" y="209"/>
                    </a:cubicBezTo>
                    <a:cubicBezTo>
                      <a:pt x="373" y="269"/>
                      <a:pt x="373" y="269"/>
                      <a:pt x="373" y="269"/>
                    </a:cubicBezTo>
                    <a:cubicBezTo>
                      <a:pt x="338" y="371"/>
                      <a:pt x="338" y="371"/>
                      <a:pt x="338" y="371"/>
                    </a:cubicBezTo>
                    <a:lnTo>
                      <a:pt x="226" y="312"/>
                    </a:lnTo>
                    <a:close/>
                    <a:moveTo>
                      <a:pt x="32" y="876"/>
                    </a:moveTo>
                    <a:cubicBezTo>
                      <a:pt x="68" y="773"/>
                      <a:pt x="68" y="773"/>
                      <a:pt x="68" y="773"/>
                    </a:cubicBezTo>
                    <a:cubicBezTo>
                      <a:pt x="179" y="833"/>
                      <a:pt x="179" y="833"/>
                      <a:pt x="179" y="833"/>
                    </a:cubicBezTo>
                    <a:cubicBezTo>
                      <a:pt x="143" y="935"/>
                      <a:pt x="143" y="935"/>
                      <a:pt x="143" y="935"/>
                    </a:cubicBezTo>
                    <a:lnTo>
                      <a:pt x="32" y="876"/>
                    </a:lnTo>
                    <a:close/>
                  </a:path>
                </a:pathLst>
              </a:custGeom>
              <a:solidFill>
                <a:srgbClr val="5055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4" name="Freeform 233"/>
              <p:cNvSpPr/>
              <p:nvPr/>
            </p:nvSpPr>
            <p:spPr bwMode="auto">
              <a:xfrm>
                <a:off x="5792" y="2251"/>
                <a:ext cx="69" cy="90"/>
              </a:xfrm>
              <a:custGeom>
                <a:avLst/>
                <a:gdLst>
                  <a:gd name="T0" fmla="*/ 53 w 69"/>
                  <a:gd name="T1" fmla="*/ 3 h 90"/>
                  <a:gd name="T2" fmla="*/ 5 w 69"/>
                  <a:gd name="T3" fmla="*/ 59 h 90"/>
                  <a:gd name="T4" fmla="*/ 11 w 69"/>
                  <a:gd name="T5" fmla="*/ 81 h 90"/>
                  <a:gd name="T6" fmla="*/ 67 w 69"/>
                  <a:gd name="T7" fmla="*/ 90 h 90"/>
                  <a:gd name="T8" fmla="*/ 69 w 69"/>
                  <a:gd name="T9" fmla="*/ 35 h 90"/>
                  <a:gd name="T10" fmla="*/ 53 w 69"/>
                  <a:gd name="T11" fmla="*/ 3 h 90"/>
                </a:gdLst>
                <a:ahLst/>
                <a:cxnLst>
                  <a:cxn ang="0">
                    <a:pos x="T0" y="T1"/>
                  </a:cxn>
                  <a:cxn ang="0">
                    <a:pos x="T2" y="T3"/>
                  </a:cxn>
                  <a:cxn ang="0">
                    <a:pos x="T4" y="T5"/>
                  </a:cxn>
                  <a:cxn ang="0">
                    <a:pos x="T6" y="T7"/>
                  </a:cxn>
                  <a:cxn ang="0">
                    <a:pos x="T8" y="T9"/>
                  </a:cxn>
                  <a:cxn ang="0">
                    <a:pos x="T10" y="T11"/>
                  </a:cxn>
                </a:cxnLst>
                <a:rect l="0" t="0" r="r" b="b"/>
                <a:pathLst>
                  <a:path w="69" h="90">
                    <a:moveTo>
                      <a:pt x="53" y="3"/>
                    </a:moveTo>
                    <a:cubicBezTo>
                      <a:pt x="53" y="3"/>
                      <a:pt x="37" y="0"/>
                      <a:pt x="5" y="59"/>
                    </a:cubicBezTo>
                    <a:cubicBezTo>
                      <a:pt x="1" y="66"/>
                      <a:pt x="0" y="77"/>
                      <a:pt x="11" y="81"/>
                    </a:cubicBezTo>
                    <a:cubicBezTo>
                      <a:pt x="22" y="85"/>
                      <a:pt x="67" y="90"/>
                      <a:pt x="67" y="90"/>
                    </a:cubicBezTo>
                    <a:cubicBezTo>
                      <a:pt x="69" y="35"/>
                      <a:pt x="69" y="35"/>
                      <a:pt x="69" y="35"/>
                    </a:cubicBezTo>
                    <a:lnTo>
                      <a:pt x="53" y="3"/>
                    </a:lnTo>
                    <a:close/>
                  </a:path>
                </a:pathLst>
              </a:custGeom>
              <a:solidFill>
                <a:srgbClr val="DBB2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5" name="Freeform 234"/>
              <p:cNvSpPr/>
              <p:nvPr/>
            </p:nvSpPr>
            <p:spPr bwMode="auto">
              <a:xfrm>
                <a:off x="5808" y="2251"/>
                <a:ext cx="49" cy="59"/>
              </a:xfrm>
              <a:custGeom>
                <a:avLst/>
                <a:gdLst>
                  <a:gd name="T0" fmla="*/ 32 w 49"/>
                  <a:gd name="T1" fmla="*/ 0 h 59"/>
                  <a:gd name="T2" fmla="*/ 43 w 49"/>
                  <a:gd name="T3" fmla="*/ 3 h 59"/>
                  <a:gd name="T4" fmla="*/ 49 w 49"/>
                  <a:gd name="T5" fmla="*/ 26 h 59"/>
                  <a:gd name="T6" fmla="*/ 35 w 49"/>
                  <a:gd name="T7" fmla="*/ 56 h 59"/>
                  <a:gd name="T8" fmla="*/ 0 w 49"/>
                  <a:gd name="T9" fmla="*/ 41 h 59"/>
                  <a:gd name="T10" fmla="*/ 32 w 49"/>
                  <a:gd name="T11" fmla="*/ 0 h 59"/>
                </a:gdLst>
                <a:ahLst/>
                <a:cxnLst>
                  <a:cxn ang="0">
                    <a:pos x="T0" y="T1"/>
                  </a:cxn>
                  <a:cxn ang="0">
                    <a:pos x="T2" y="T3"/>
                  </a:cxn>
                  <a:cxn ang="0">
                    <a:pos x="T4" y="T5"/>
                  </a:cxn>
                  <a:cxn ang="0">
                    <a:pos x="T6" y="T7"/>
                  </a:cxn>
                  <a:cxn ang="0">
                    <a:pos x="T8" y="T9"/>
                  </a:cxn>
                  <a:cxn ang="0">
                    <a:pos x="T10" y="T11"/>
                  </a:cxn>
                </a:cxnLst>
                <a:rect l="0" t="0" r="r" b="b"/>
                <a:pathLst>
                  <a:path w="49" h="59">
                    <a:moveTo>
                      <a:pt x="32" y="0"/>
                    </a:moveTo>
                    <a:cubicBezTo>
                      <a:pt x="33" y="0"/>
                      <a:pt x="42" y="2"/>
                      <a:pt x="43" y="3"/>
                    </a:cubicBezTo>
                    <a:cubicBezTo>
                      <a:pt x="49" y="26"/>
                      <a:pt x="49" y="26"/>
                      <a:pt x="49" y="26"/>
                    </a:cubicBezTo>
                    <a:cubicBezTo>
                      <a:pt x="45" y="40"/>
                      <a:pt x="35" y="56"/>
                      <a:pt x="35" y="56"/>
                    </a:cubicBezTo>
                    <a:cubicBezTo>
                      <a:pt x="17" y="59"/>
                      <a:pt x="5" y="48"/>
                      <a:pt x="0" y="41"/>
                    </a:cubicBezTo>
                    <a:cubicBezTo>
                      <a:pt x="15" y="5"/>
                      <a:pt x="21" y="2"/>
                      <a:pt x="32" y="0"/>
                    </a:cubicBezTo>
                    <a:close/>
                  </a:path>
                </a:pathLst>
              </a:custGeom>
              <a:solidFill>
                <a:srgbClr val="EFCA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6" name="Freeform 235"/>
              <p:cNvSpPr/>
              <p:nvPr/>
            </p:nvSpPr>
            <p:spPr bwMode="auto">
              <a:xfrm>
                <a:off x="5800" y="2385"/>
                <a:ext cx="88" cy="180"/>
              </a:xfrm>
              <a:custGeom>
                <a:avLst/>
                <a:gdLst>
                  <a:gd name="T0" fmla="*/ 88 w 88"/>
                  <a:gd name="T1" fmla="*/ 9 h 181"/>
                  <a:gd name="T2" fmla="*/ 78 w 88"/>
                  <a:gd name="T3" fmla="*/ 111 h 181"/>
                  <a:gd name="T4" fmla="*/ 43 w 88"/>
                  <a:gd name="T5" fmla="*/ 153 h 181"/>
                  <a:gd name="T6" fmla="*/ 15 w 88"/>
                  <a:gd name="T7" fmla="*/ 181 h 181"/>
                  <a:gd name="T8" fmla="*/ 0 w 88"/>
                  <a:gd name="T9" fmla="*/ 151 h 181"/>
                  <a:gd name="T10" fmla="*/ 40 w 88"/>
                  <a:gd name="T11" fmla="*/ 106 h 181"/>
                  <a:gd name="T12" fmla="*/ 43 w 88"/>
                  <a:gd name="T13" fmla="*/ 19 h 181"/>
                  <a:gd name="T14" fmla="*/ 88 w 88"/>
                  <a:gd name="T15" fmla="*/ 9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81">
                    <a:moveTo>
                      <a:pt x="88" y="9"/>
                    </a:moveTo>
                    <a:cubicBezTo>
                      <a:pt x="87" y="16"/>
                      <a:pt x="83" y="87"/>
                      <a:pt x="78" y="111"/>
                    </a:cubicBezTo>
                    <a:cubicBezTo>
                      <a:pt x="74" y="128"/>
                      <a:pt x="43" y="153"/>
                      <a:pt x="43" y="153"/>
                    </a:cubicBezTo>
                    <a:cubicBezTo>
                      <a:pt x="33" y="162"/>
                      <a:pt x="15" y="181"/>
                      <a:pt x="15" y="181"/>
                    </a:cubicBezTo>
                    <a:cubicBezTo>
                      <a:pt x="9" y="155"/>
                      <a:pt x="2" y="153"/>
                      <a:pt x="0" y="151"/>
                    </a:cubicBezTo>
                    <a:cubicBezTo>
                      <a:pt x="0" y="151"/>
                      <a:pt x="18" y="130"/>
                      <a:pt x="40" y="106"/>
                    </a:cubicBezTo>
                    <a:cubicBezTo>
                      <a:pt x="52" y="94"/>
                      <a:pt x="43" y="48"/>
                      <a:pt x="43" y="19"/>
                    </a:cubicBezTo>
                    <a:cubicBezTo>
                      <a:pt x="43" y="9"/>
                      <a:pt x="88" y="0"/>
                      <a:pt x="88" y="9"/>
                    </a:cubicBezTo>
                    <a:close/>
                  </a:path>
                </a:pathLst>
              </a:custGeom>
              <a:solidFill>
                <a:srgbClr val="3769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7" name="Freeform 236"/>
              <p:cNvSpPr/>
              <p:nvPr/>
            </p:nvSpPr>
            <p:spPr bwMode="auto">
              <a:xfrm>
                <a:off x="5778" y="2531"/>
                <a:ext cx="51" cy="77"/>
              </a:xfrm>
              <a:custGeom>
                <a:avLst/>
                <a:gdLst>
                  <a:gd name="T0" fmla="*/ 36 w 51"/>
                  <a:gd name="T1" fmla="*/ 21 h 77"/>
                  <a:gd name="T2" fmla="*/ 23 w 51"/>
                  <a:gd name="T3" fmla="*/ 1 h 77"/>
                  <a:gd name="T4" fmla="*/ 9 w 51"/>
                  <a:gd name="T5" fmla="*/ 8 h 77"/>
                  <a:gd name="T6" fmla="*/ 6 w 51"/>
                  <a:gd name="T7" fmla="*/ 24 h 77"/>
                  <a:gd name="T8" fmla="*/ 20 w 51"/>
                  <a:gd name="T9" fmla="*/ 46 h 77"/>
                  <a:gd name="T10" fmla="*/ 36 w 51"/>
                  <a:gd name="T11" fmla="*/ 70 h 77"/>
                  <a:gd name="T12" fmla="*/ 47 w 51"/>
                  <a:gd name="T13" fmla="*/ 65 h 77"/>
                  <a:gd name="T14" fmla="*/ 45 w 51"/>
                  <a:gd name="T15" fmla="*/ 27 h 77"/>
                  <a:gd name="T16" fmla="*/ 36 w 51"/>
                  <a:gd name="T17" fmla="*/ 2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77">
                    <a:moveTo>
                      <a:pt x="36" y="21"/>
                    </a:moveTo>
                    <a:cubicBezTo>
                      <a:pt x="36" y="21"/>
                      <a:pt x="34" y="0"/>
                      <a:pt x="23" y="1"/>
                    </a:cubicBezTo>
                    <a:cubicBezTo>
                      <a:pt x="20" y="1"/>
                      <a:pt x="13" y="5"/>
                      <a:pt x="9" y="8"/>
                    </a:cubicBezTo>
                    <a:cubicBezTo>
                      <a:pt x="7" y="10"/>
                      <a:pt x="0" y="16"/>
                      <a:pt x="6" y="24"/>
                    </a:cubicBezTo>
                    <a:cubicBezTo>
                      <a:pt x="9" y="29"/>
                      <a:pt x="15" y="36"/>
                      <a:pt x="20" y="46"/>
                    </a:cubicBezTo>
                    <a:cubicBezTo>
                      <a:pt x="25" y="55"/>
                      <a:pt x="33" y="68"/>
                      <a:pt x="36" y="70"/>
                    </a:cubicBezTo>
                    <a:cubicBezTo>
                      <a:pt x="43" y="75"/>
                      <a:pt x="51" y="77"/>
                      <a:pt x="47" y="65"/>
                    </a:cubicBezTo>
                    <a:cubicBezTo>
                      <a:pt x="44" y="55"/>
                      <a:pt x="39" y="34"/>
                      <a:pt x="45" y="27"/>
                    </a:cubicBezTo>
                    <a:cubicBezTo>
                      <a:pt x="49" y="22"/>
                      <a:pt x="36" y="21"/>
                      <a:pt x="36" y="21"/>
                    </a:cubicBezTo>
                    <a:close/>
                  </a:path>
                </a:pathLst>
              </a:custGeom>
              <a:solidFill>
                <a:srgbClr val="F769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8" name="Freeform 237"/>
              <p:cNvSpPr/>
              <p:nvPr/>
            </p:nvSpPr>
            <p:spPr bwMode="auto">
              <a:xfrm>
                <a:off x="5779" y="2540"/>
                <a:ext cx="47" cy="66"/>
              </a:xfrm>
              <a:custGeom>
                <a:avLst/>
                <a:gdLst>
                  <a:gd name="T0" fmla="*/ 47 w 47"/>
                  <a:gd name="T1" fmla="*/ 63 h 66"/>
                  <a:gd name="T2" fmla="*/ 39 w 47"/>
                  <a:gd name="T3" fmla="*/ 52 h 66"/>
                  <a:gd name="T4" fmla="*/ 24 w 47"/>
                  <a:gd name="T5" fmla="*/ 26 h 66"/>
                  <a:gd name="T6" fmla="*/ 11 w 47"/>
                  <a:gd name="T7" fmla="*/ 3 h 66"/>
                  <a:gd name="T8" fmla="*/ 7 w 47"/>
                  <a:gd name="T9" fmla="*/ 0 h 66"/>
                  <a:gd name="T10" fmla="*/ 5 w 47"/>
                  <a:gd name="T11" fmla="*/ 15 h 66"/>
                  <a:gd name="T12" fmla="*/ 19 w 47"/>
                  <a:gd name="T13" fmla="*/ 37 h 66"/>
                  <a:gd name="T14" fmla="*/ 35 w 47"/>
                  <a:gd name="T15" fmla="*/ 61 h 66"/>
                  <a:gd name="T16" fmla="*/ 47 w 47"/>
                  <a:gd name="T17"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6">
                    <a:moveTo>
                      <a:pt x="47" y="63"/>
                    </a:moveTo>
                    <a:cubicBezTo>
                      <a:pt x="46" y="59"/>
                      <a:pt x="41" y="55"/>
                      <a:pt x="39" y="52"/>
                    </a:cubicBezTo>
                    <a:cubicBezTo>
                      <a:pt x="36" y="48"/>
                      <a:pt x="26" y="32"/>
                      <a:pt x="24" y="26"/>
                    </a:cubicBezTo>
                    <a:cubicBezTo>
                      <a:pt x="21" y="20"/>
                      <a:pt x="19" y="9"/>
                      <a:pt x="11" y="3"/>
                    </a:cubicBezTo>
                    <a:cubicBezTo>
                      <a:pt x="10" y="1"/>
                      <a:pt x="8" y="1"/>
                      <a:pt x="7" y="0"/>
                    </a:cubicBezTo>
                    <a:cubicBezTo>
                      <a:pt x="4" y="3"/>
                      <a:pt x="0" y="9"/>
                      <a:pt x="5" y="15"/>
                    </a:cubicBezTo>
                    <a:cubicBezTo>
                      <a:pt x="8" y="20"/>
                      <a:pt x="14" y="27"/>
                      <a:pt x="19" y="37"/>
                    </a:cubicBezTo>
                    <a:cubicBezTo>
                      <a:pt x="24" y="46"/>
                      <a:pt x="32" y="59"/>
                      <a:pt x="35" y="61"/>
                    </a:cubicBezTo>
                    <a:cubicBezTo>
                      <a:pt x="40" y="65"/>
                      <a:pt x="45" y="66"/>
                      <a:pt x="47" y="63"/>
                    </a:cubicBezTo>
                    <a:close/>
                  </a:path>
                </a:pathLst>
              </a:custGeom>
              <a:solidFill>
                <a:srgbClr val="FA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9" name="Freeform 238"/>
              <p:cNvSpPr/>
              <p:nvPr/>
            </p:nvSpPr>
            <p:spPr bwMode="auto">
              <a:xfrm>
                <a:off x="5781" y="2544"/>
                <a:ext cx="42" cy="62"/>
              </a:xfrm>
              <a:custGeom>
                <a:avLst/>
                <a:gdLst>
                  <a:gd name="T0" fmla="*/ 42 w 42"/>
                  <a:gd name="T1" fmla="*/ 61 h 62"/>
                  <a:gd name="T2" fmla="*/ 42 w 42"/>
                  <a:gd name="T3" fmla="*/ 60 h 62"/>
                  <a:gd name="T4" fmla="*/ 19 w 42"/>
                  <a:gd name="T5" fmla="*/ 25 h 62"/>
                  <a:gd name="T6" fmla="*/ 4 w 42"/>
                  <a:gd name="T7" fmla="*/ 1 h 62"/>
                  <a:gd name="T8" fmla="*/ 2 w 42"/>
                  <a:gd name="T9" fmla="*/ 0 h 62"/>
                  <a:gd name="T10" fmla="*/ 3 w 42"/>
                  <a:gd name="T11" fmla="*/ 11 h 62"/>
                  <a:gd name="T12" fmla="*/ 15 w 42"/>
                  <a:gd name="T13" fmla="*/ 38 h 62"/>
                  <a:gd name="T14" fmla="*/ 26 w 42"/>
                  <a:gd name="T15" fmla="*/ 54 h 62"/>
                  <a:gd name="T16" fmla="*/ 42 w 42"/>
                  <a:gd name="T17" fmla="*/ 6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62">
                    <a:moveTo>
                      <a:pt x="42" y="61"/>
                    </a:moveTo>
                    <a:cubicBezTo>
                      <a:pt x="42" y="60"/>
                      <a:pt x="42" y="60"/>
                      <a:pt x="42" y="60"/>
                    </a:cubicBezTo>
                    <a:cubicBezTo>
                      <a:pt x="40" y="56"/>
                      <a:pt x="24" y="38"/>
                      <a:pt x="19" y="25"/>
                    </a:cubicBezTo>
                    <a:cubicBezTo>
                      <a:pt x="14" y="12"/>
                      <a:pt x="14" y="5"/>
                      <a:pt x="4" y="1"/>
                    </a:cubicBezTo>
                    <a:cubicBezTo>
                      <a:pt x="4" y="0"/>
                      <a:pt x="3" y="0"/>
                      <a:pt x="2" y="0"/>
                    </a:cubicBezTo>
                    <a:cubicBezTo>
                      <a:pt x="1" y="3"/>
                      <a:pt x="0" y="7"/>
                      <a:pt x="3" y="11"/>
                    </a:cubicBezTo>
                    <a:cubicBezTo>
                      <a:pt x="6" y="16"/>
                      <a:pt x="14" y="27"/>
                      <a:pt x="15" y="38"/>
                    </a:cubicBezTo>
                    <a:cubicBezTo>
                      <a:pt x="17" y="46"/>
                      <a:pt x="23" y="52"/>
                      <a:pt x="26" y="54"/>
                    </a:cubicBezTo>
                    <a:cubicBezTo>
                      <a:pt x="29" y="57"/>
                      <a:pt x="39" y="62"/>
                      <a:pt x="42" y="61"/>
                    </a:cubicBezTo>
                    <a:close/>
                  </a:path>
                </a:pathLst>
              </a:custGeom>
              <a:solidFill>
                <a:srgbClr val="8195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0" name="Freeform 239"/>
              <p:cNvSpPr/>
              <p:nvPr/>
            </p:nvSpPr>
            <p:spPr bwMode="auto">
              <a:xfrm>
                <a:off x="5951" y="2259"/>
                <a:ext cx="28" cy="55"/>
              </a:xfrm>
              <a:custGeom>
                <a:avLst/>
                <a:gdLst>
                  <a:gd name="T0" fmla="*/ 4 w 28"/>
                  <a:gd name="T1" fmla="*/ 34 h 55"/>
                  <a:gd name="T2" fmla="*/ 1 w 28"/>
                  <a:gd name="T3" fmla="*/ 17 h 55"/>
                  <a:gd name="T4" fmla="*/ 5 w 28"/>
                  <a:gd name="T5" fmla="*/ 12 h 55"/>
                  <a:gd name="T6" fmla="*/ 10 w 28"/>
                  <a:gd name="T7" fmla="*/ 12 h 55"/>
                  <a:gd name="T8" fmla="*/ 15 w 28"/>
                  <a:gd name="T9" fmla="*/ 2 h 55"/>
                  <a:gd name="T10" fmla="*/ 22 w 28"/>
                  <a:gd name="T11" fmla="*/ 5 h 55"/>
                  <a:gd name="T12" fmla="*/ 27 w 28"/>
                  <a:gd name="T13" fmla="*/ 23 h 55"/>
                  <a:gd name="T14" fmla="*/ 16 w 28"/>
                  <a:gd name="T15" fmla="*/ 48 h 55"/>
                  <a:gd name="T16" fmla="*/ 4 w 28"/>
                  <a:gd name="T17" fmla="*/ 3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55">
                    <a:moveTo>
                      <a:pt x="4" y="34"/>
                    </a:moveTo>
                    <a:cubicBezTo>
                      <a:pt x="4" y="34"/>
                      <a:pt x="0" y="21"/>
                      <a:pt x="1" y="17"/>
                    </a:cubicBezTo>
                    <a:cubicBezTo>
                      <a:pt x="2" y="13"/>
                      <a:pt x="3" y="13"/>
                      <a:pt x="5" y="12"/>
                    </a:cubicBezTo>
                    <a:cubicBezTo>
                      <a:pt x="6" y="11"/>
                      <a:pt x="10" y="12"/>
                      <a:pt x="10" y="12"/>
                    </a:cubicBezTo>
                    <a:cubicBezTo>
                      <a:pt x="10" y="12"/>
                      <a:pt x="14" y="2"/>
                      <a:pt x="15" y="2"/>
                    </a:cubicBezTo>
                    <a:cubicBezTo>
                      <a:pt x="16" y="2"/>
                      <a:pt x="20" y="0"/>
                      <a:pt x="22" y="5"/>
                    </a:cubicBezTo>
                    <a:cubicBezTo>
                      <a:pt x="28" y="17"/>
                      <a:pt x="27" y="23"/>
                      <a:pt x="27" y="23"/>
                    </a:cubicBezTo>
                    <a:cubicBezTo>
                      <a:pt x="27" y="23"/>
                      <a:pt x="19" y="45"/>
                      <a:pt x="16" y="48"/>
                    </a:cubicBezTo>
                    <a:cubicBezTo>
                      <a:pt x="10" y="55"/>
                      <a:pt x="4" y="34"/>
                      <a:pt x="4" y="34"/>
                    </a:cubicBez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1" name="Freeform 240"/>
              <p:cNvSpPr/>
              <p:nvPr/>
            </p:nvSpPr>
            <p:spPr bwMode="auto">
              <a:xfrm>
                <a:off x="5846" y="2227"/>
                <a:ext cx="35" cy="49"/>
              </a:xfrm>
              <a:custGeom>
                <a:avLst/>
                <a:gdLst>
                  <a:gd name="T0" fmla="*/ 0 w 35"/>
                  <a:gd name="T1" fmla="*/ 29 h 49"/>
                  <a:gd name="T2" fmla="*/ 12 w 35"/>
                  <a:gd name="T3" fmla="*/ 6 h 49"/>
                  <a:gd name="T4" fmla="*/ 35 w 35"/>
                  <a:gd name="T5" fmla="*/ 9 h 49"/>
                  <a:gd name="T6" fmla="*/ 29 w 35"/>
                  <a:gd name="T7" fmla="*/ 38 h 49"/>
                  <a:gd name="T8" fmla="*/ 0 w 35"/>
                  <a:gd name="T9" fmla="*/ 29 h 49"/>
                </a:gdLst>
                <a:ahLst/>
                <a:cxnLst>
                  <a:cxn ang="0">
                    <a:pos x="T0" y="T1"/>
                  </a:cxn>
                  <a:cxn ang="0">
                    <a:pos x="T2" y="T3"/>
                  </a:cxn>
                  <a:cxn ang="0">
                    <a:pos x="T4" y="T5"/>
                  </a:cxn>
                  <a:cxn ang="0">
                    <a:pos x="T6" y="T7"/>
                  </a:cxn>
                  <a:cxn ang="0">
                    <a:pos x="T8" y="T9"/>
                  </a:cxn>
                </a:cxnLst>
                <a:rect l="0" t="0" r="r" b="b"/>
                <a:pathLst>
                  <a:path w="35" h="49">
                    <a:moveTo>
                      <a:pt x="0" y="29"/>
                    </a:moveTo>
                    <a:cubicBezTo>
                      <a:pt x="0" y="29"/>
                      <a:pt x="8" y="19"/>
                      <a:pt x="12" y="6"/>
                    </a:cubicBezTo>
                    <a:cubicBezTo>
                      <a:pt x="13" y="0"/>
                      <a:pt x="35" y="9"/>
                      <a:pt x="35" y="9"/>
                    </a:cubicBezTo>
                    <a:cubicBezTo>
                      <a:pt x="35" y="9"/>
                      <a:pt x="32" y="26"/>
                      <a:pt x="29" y="38"/>
                    </a:cubicBezTo>
                    <a:cubicBezTo>
                      <a:pt x="26" y="49"/>
                      <a:pt x="3" y="34"/>
                      <a:pt x="0" y="29"/>
                    </a:cubicBez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2" name="Freeform 241"/>
              <p:cNvSpPr/>
              <p:nvPr/>
            </p:nvSpPr>
            <p:spPr bwMode="auto">
              <a:xfrm>
                <a:off x="5881" y="2581"/>
                <a:ext cx="71" cy="42"/>
              </a:xfrm>
              <a:custGeom>
                <a:avLst/>
                <a:gdLst>
                  <a:gd name="T0" fmla="*/ 6 w 71"/>
                  <a:gd name="T1" fmla="*/ 13 h 42"/>
                  <a:gd name="T2" fmla="*/ 0 w 71"/>
                  <a:gd name="T3" fmla="*/ 26 h 42"/>
                  <a:gd name="T4" fmla="*/ 2 w 71"/>
                  <a:gd name="T5" fmla="*/ 38 h 42"/>
                  <a:gd name="T6" fmla="*/ 16 w 71"/>
                  <a:gd name="T7" fmla="*/ 41 h 42"/>
                  <a:gd name="T8" fmla="*/ 33 w 71"/>
                  <a:gd name="T9" fmla="*/ 35 h 42"/>
                  <a:gd name="T10" fmla="*/ 46 w 71"/>
                  <a:gd name="T11" fmla="*/ 32 h 42"/>
                  <a:gd name="T12" fmla="*/ 71 w 71"/>
                  <a:gd name="T13" fmla="*/ 18 h 42"/>
                  <a:gd name="T14" fmla="*/ 70 w 71"/>
                  <a:gd name="T15" fmla="*/ 8 h 42"/>
                  <a:gd name="T16" fmla="*/ 32 w 71"/>
                  <a:gd name="T17" fmla="*/ 10 h 42"/>
                  <a:gd name="T18" fmla="*/ 6 w 71"/>
                  <a:gd name="T19"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42">
                    <a:moveTo>
                      <a:pt x="6" y="13"/>
                    </a:moveTo>
                    <a:cubicBezTo>
                      <a:pt x="6" y="13"/>
                      <a:pt x="0" y="18"/>
                      <a:pt x="0" y="26"/>
                    </a:cubicBezTo>
                    <a:cubicBezTo>
                      <a:pt x="0" y="34"/>
                      <a:pt x="0" y="37"/>
                      <a:pt x="2" y="38"/>
                    </a:cubicBezTo>
                    <a:cubicBezTo>
                      <a:pt x="4" y="40"/>
                      <a:pt x="11" y="42"/>
                      <a:pt x="16" y="41"/>
                    </a:cubicBezTo>
                    <a:cubicBezTo>
                      <a:pt x="21" y="41"/>
                      <a:pt x="29" y="36"/>
                      <a:pt x="33" y="35"/>
                    </a:cubicBezTo>
                    <a:cubicBezTo>
                      <a:pt x="36" y="33"/>
                      <a:pt x="34" y="34"/>
                      <a:pt x="46" y="32"/>
                    </a:cubicBezTo>
                    <a:cubicBezTo>
                      <a:pt x="64" y="28"/>
                      <a:pt x="69" y="22"/>
                      <a:pt x="71" y="18"/>
                    </a:cubicBezTo>
                    <a:cubicBezTo>
                      <a:pt x="71" y="16"/>
                      <a:pt x="71" y="9"/>
                      <a:pt x="70" y="8"/>
                    </a:cubicBezTo>
                    <a:cubicBezTo>
                      <a:pt x="59" y="0"/>
                      <a:pt x="36" y="15"/>
                      <a:pt x="32" y="10"/>
                    </a:cubicBezTo>
                    <a:cubicBezTo>
                      <a:pt x="27" y="5"/>
                      <a:pt x="6" y="13"/>
                      <a:pt x="6" y="13"/>
                    </a:cubicBezTo>
                    <a:close/>
                  </a:path>
                </a:pathLst>
              </a:custGeom>
              <a:solidFill>
                <a:srgbClr val="FA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3" name="Freeform 242"/>
              <p:cNvSpPr/>
              <p:nvPr/>
            </p:nvSpPr>
            <p:spPr bwMode="auto">
              <a:xfrm>
                <a:off x="5881" y="2584"/>
                <a:ext cx="72" cy="34"/>
              </a:xfrm>
              <a:custGeom>
                <a:avLst/>
                <a:gdLst>
                  <a:gd name="T0" fmla="*/ 5 w 72"/>
                  <a:gd name="T1" fmla="*/ 5 h 34"/>
                  <a:gd name="T2" fmla="*/ 0 w 72"/>
                  <a:gd name="T3" fmla="*/ 18 h 34"/>
                  <a:gd name="T4" fmla="*/ 2 w 72"/>
                  <a:gd name="T5" fmla="*/ 31 h 34"/>
                  <a:gd name="T6" fmla="*/ 15 w 72"/>
                  <a:gd name="T7" fmla="*/ 33 h 34"/>
                  <a:gd name="T8" fmla="*/ 26 w 72"/>
                  <a:gd name="T9" fmla="*/ 30 h 34"/>
                  <a:gd name="T10" fmla="*/ 43 w 72"/>
                  <a:gd name="T11" fmla="*/ 26 h 34"/>
                  <a:gd name="T12" fmla="*/ 71 w 72"/>
                  <a:gd name="T13" fmla="*/ 9 h 34"/>
                  <a:gd name="T14" fmla="*/ 55 w 72"/>
                  <a:gd name="T15" fmla="*/ 1 h 34"/>
                  <a:gd name="T16" fmla="*/ 31 w 72"/>
                  <a:gd name="T17" fmla="*/ 2 h 34"/>
                  <a:gd name="T18" fmla="*/ 5 w 72"/>
                  <a:gd name="T19"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34">
                    <a:moveTo>
                      <a:pt x="5" y="5"/>
                    </a:moveTo>
                    <a:cubicBezTo>
                      <a:pt x="5" y="5"/>
                      <a:pt x="1" y="9"/>
                      <a:pt x="0" y="18"/>
                    </a:cubicBezTo>
                    <a:cubicBezTo>
                      <a:pt x="0" y="24"/>
                      <a:pt x="0" y="29"/>
                      <a:pt x="2" y="31"/>
                    </a:cubicBezTo>
                    <a:cubicBezTo>
                      <a:pt x="4" y="32"/>
                      <a:pt x="9" y="34"/>
                      <a:pt x="15" y="33"/>
                    </a:cubicBezTo>
                    <a:cubicBezTo>
                      <a:pt x="19" y="33"/>
                      <a:pt x="23" y="32"/>
                      <a:pt x="26" y="30"/>
                    </a:cubicBezTo>
                    <a:cubicBezTo>
                      <a:pt x="31" y="28"/>
                      <a:pt x="34" y="28"/>
                      <a:pt x="43" y="26"/>
                    </a:cubicBezTo>
                    <a:cubicBezTo>
                      <a:pt x="57" y="23"/>
                      <a:pt x="70" y="15"/>
                      <a:pt x="71" y="9"/>
                    </a:cubicBezTo>
                    <a:cubicBezTo>
                      <a:pt x="72" y="5"/>
                      <a:pt x="66" y="0"/>
                      <a:pt x="55" y="1"/>
                    </a:cubicBezTo>
                    <a:cubicBezTo>
                      <a:pt x="40" y="3"/>
                      <a:pt x="34" y="3"/>
                      <a:pt x="31" y="2"/>
                    </a:cubicBezTo>
                    <a:cubicBezTo>
                      <a:pt x="24" y="0"/>
                      <a:pt x="5" y="5"/>
                      <a:pt x="5" y="5"/>
                    </a:cubicBezTo>
                    <a:close/>
                  </a:path>
                </a:pathLst>
              </a:custGeom>
              <a:solidFill>
                <a:srgbClr val="F769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4" name="Freeform 243"/>
              <p:cNvSpPr/>
              <p:nvPr/>
            </p:nvSpPr>
            <p:spPr bwMode="auto">
              <a:xfrm>
                <a:off x="5849" y="2333"/>
                <a:ext cx="87" cy="277"/>
              </a:xfrm>
              <a:custGeom>
                <a:avLst/>
                <a:gdLst>
                  <a:gd name="T0" fmla="*/ 46 w 87"/>
                  <a:gd name="T1" fmla="*/ 50 h 278"/>
                  <a:gd name="T2" fmla="*/ 83 w 87"/>
                  <a:gd name="T3" fmla="*/ 151 h 278"/>
                  <a:gd name="T4" fmla="*/ 82 w 87"/>
                  <a:gd name="T5" fmla="*/ 192 h 278"/>
                  <a:gd name="T6" fmla="*/ 67 w 87"/>
                  <a:gd name="T7" fmla="*/ 258 h 278"/>
                  <a:gd name="T8" fmla="*/ 56 w 87"/>
                  <a:gd name="T9" fmla="*/ 272 h 278"/>
                  <a:gd name="T10" fmla="*/ 32 w 87"/>
                  <a:gd name="T11" fmla="*/ 267 h 278"/>
                  <a:gd name="T12" fmla="*/ 38 w 87"/>
                  <a:gd name="T13" fmla="*/ 223 h 278"/>
                  <a:gd name="T14" fmla="*/ 49 w 87"/>
                  <a:gd name="T15" fmla="*/ 173 h 278"/>
                  <a:gd name="T16" fmla="*/ 4 w 87"/>
                  <a:gd name="T17" fmla="*/ 83 h 278"/>
                  <a:gd name="T18" fmla="*/ 46 w 87"/>
                  <a:gd name="T19" fmla="*/ 5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278">
                    <a:moveTo>
                      <a:pt x="46" y="50"/>
                    </a:moveTo>
                    <a:cubicBezTo>
                      <a:pt x="75" y="119"/>
                      <a:pt x="84" y="154"/>
                      <a:pt x="83" y="151"/>
                    </a:cubicBezTo>
                    <a:cubicBezTo>
                      <a:pt x="86" y="158"/>
                      <a:pt x="87" y="173"/>
                      <a:pt x="82" y="192"/>
                    </a:cubicBezTo>
                    <a:cubicBezTo>
                      <a:pt x="75" y="216"/>
                      <a:pt x="66" y="260"/>
                      <a:pt x="67" y="258"/>
                    </a:cubicBezTo>
                    <a:cubicBezTo>
                      <a:pt x="66" y="259"/>
                      <a:pt x="66" y="265"/>
                      <a:pt x="56" y="272"/>
                    </a:cubicBezTo>
                    <a:cubicBezTo>
                      <a:pt x="47" y="278"/>
                      <a:pt x="30" y="278"/>
                      <a:pt x="32" y="267"/>
                    </a:cubicBezTo>
                    <a:cubicBezTo>
                      <a:pt x="32" y="267"/>
                      <a:pt x="34" y="245"/>
                      <a:pt x="38" y="223"/>
                    </a:cubicBezTo>
                    <a:cubicBezTo>
                      <a:pt x="43" y="200"/>
                      <a:pt x="50" y="177"/>
                      <a:pt x="49" y="173"/>
                    </a:cubicBezTo>
                    <a:cubicBezTo>
                      <a:pt x="47" y="148"/>
                      <a:pt x="12" y="108"/>
                      <a:pt x="4" y="83"/>
                    </a:cubicBezTo>
                    <a:cubicBezTo>
                      <a:pt x="0" y="73"/>
                      <a:pt x="25" y="0"/>
                      <a:pt x="46" y="50"/>
                    </a:cubicBezTo>
                    <a:close/>
                  </a:path>
                </a:pathLst>
              </a:custGeom>
              <a:solidFill>
                <a:srgbClr val="4F81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5" name="Freeform 244"/>
              <p:cNvSpPr/>
              <p:nvPr/>
            </p:nvSpPr>
            <p:spPr bwMode="auto">
              <a:xfrm>
                <a:off x="5853" y="2186"/>
                <a:ext cx="49" cy="63"/>
              </a:xfrm>
              <a:custGeom>
                <a:avLst/>
                <a:gdLst>
                  <a:gd name="T0" fmla="*/ 31 w 49"/>
                  <a:gd name="T1" fmla="*/ 0 h 63"/>
                  <a:gd name="T2" fmla="*/ 49 w 49"/>
                  <a:gd name="T3" fmla="*/ 0 h 63"/>
                  <a:gd name="T4" fmla="*/ 47 w 49"/>
                  <a:gd name="T5" fmla="*/ 47 h 63"/>
                  <a:gd name="T6" fmla="*/ 37 w 49"/>
                  <a:gd name="T7" fmla="*/ 63 h 63"/>
                  <a:gd name="T8" fmla="*/ 14 w 49"/>
                  <a:gd name="T9" fmla="*/ 56 h 63"/>
                  <a:gd name="T10" fmla="*/ 4 w 49"/>
                  <a:gd name="T11" fmla="*/ 34 h 63"/>
                  <a:gd name="T12" fmla="*/ 0 w 49"/>
                  <a:gd name="T13" fmla="*/ 3 h 63"/>
                  <a:gd name="T14" fmla="*/ 31 w 49"/>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63">
                    <a:moveTo>
                      <a:pt x="31" y="0"/>
                    </a:moveTo>
                    <a:cubicBezTo>
                      <a:pt x="49" y="0"/>
                      <a:pt x="49" y="0"/>
                      <a:pt x="49" y="0"/>
                    </a:cubicBezTo>
                    <a:cubicBezTo>
                      <a:pt x="47" y="47"/>
                      <a:pt x="47" y="47"/>
                      <a:pt x="47" y="47"/>
                    </a:cubicBezTo>
                    <a:cubicBezTo>
                      <a:pt x="46" y="60"/>
                      <a:pt x="41" y="63"/>
                      <a:pt x="37" y="63"/>
                    </a:cubicBezTo>
                    <a:cubicBezTo>
                      <a:pt x="28" y="63"/>
                      <a:pt x="19" y="59"/>
                      <a:pt x="14" y="56"/>
                    </a:cubicBezTo>
                    <a:cubicBezTo>
                      <a:pt x="5" y="51"/>
                      <a:pt x="4" y="35"/>
                      <a:pt x="4" y="34"/>
                    </a:cubicBezTo>
                    <a:cubicBezTo>
                      <a:pt x="0" y="3"/>
                      <a:pt x="0" y="3"/>
                      <a:pt x="0" y="3"/>
                    </a:cubicBezTo>
                    <a:lnTo>
                      <a:pt x="31" y="0"/>
                    </a:ln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6" name="Freeform 245"/>
              <p:cNvSpPr/>
              <p:nvPr/>
            </p:nvSpPr>
            <p:spPr bwMode="auto">
              <a:xfrm>
                <a:off x="5844" y="2170"/>
                <a:ext cx="60" cy="70"/>
              </a:xfrm>
              <a:custGeom>
                <a:avLst/>
                <a:gdLst>
                  <a:gd name="T0" fmla="*/ 60 w 60"/>
                  <a:gd name="T1" fmla="*/ 11 h 70"/>
                  <a:gd name="T2" fmla="*/ 57 w 60"/>
                  <a:gd name="T3" fmla="*/ 23 h 70"/>
                  <a:gd name="T4" fmla="*/ 50 w 60"/>
                  <a:gd name="T5" fmla="*/ 44 h 70"/>
                  <a:gd name="T6" fmla="*/ 47 w 60"/>
                  <a:gd name="T7" fmla="*/ 50 h 70"/>
                  <a:gd name="T8" fmla="*/ 37 w 60"/>
                  <a:gd name="T9" fmla="*/ 46 h 70"/>
                  <a:gd name="T10" fmla="*/ 27 w 60"/>
                  <a:gd name="T11" fmla="*/ 62 h 70"/>
                  <a:gd name="T12" fmla="*/ 13 w 60"/>
                  <a:gd name="T13" fmla="*/ 66 h 70"/>
                  <a:gd name="T14" fmla="*/ 8 w 60"/>
                  <a:gd name="T15" fmla="*/ 51 h 70"/>
                  <a:gd name="T16" fmla="*/ 4 w 60"/>
                  <a:gd name="T17" fmla="*/ 13 h 70"/>
                  <a:gd name="T18" fmla="*/ 37 w 60"/>
                  <a:gd name="T19" fmla="*/ 2 h 70"/>
                  <a:gd name="T20" fmla="*/ 60 w 60"/>
                  <a:gd name="T21" fmla="*/ 1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0">
                    <a:moveTo>
                      <a:pt x="60" y="11"/>
                    </a:moveTo>
                    <a:cubicBezTo>
                      <a:pt x="59" y="15"/>
                      <a:pt x="58" y="24"/>
                      <a:pt x="57" y="23"/>
                    </a:cubicBezTo>
                    <a:cubicBezTo>
                      <a:pt x="47" y="18"/>
                      <a:pt x="50" y="39"/>
                      <a:pt x="50" y="44"/>
                    </a:cubicBezTo>
                    <a:cubicBezTo>
                      <a:pt x="50" y="44"/>
                      <a:pt x="49" y="51"/>
                      <a:pt x="47" y="50"/>
                    </a:cubicBezTo>
                    <a:cubicBezTo>
                      <a:pt x="45" y="50"/>
                      <a:pt x="46" y="31"/>
                      <a:pt x="37" y="46"/>
                    </a:cubicBezTo>
                    <a:cubicBezTo>
                      <a:pt x="37" y="46"/>
                      <a:pt x="31" y="58"/>
                      <a:pt x="27" y="62"/>
                    </a:cubicBezTo>
                    <a:cubicBezTo>
                      <a:pt x="18" y="70"/>
                      <a:pt x="12" y="66"/>
                      <a:pt x="13" y="66"/>
                    </a:cubicBezTo>
                    <a:cubicBezTo>
                      <a:pt x="13" y="67"/>
                      <a:pt x="11" y="61"/>
                      <a:pt x="8" y="51"/>
                    </a:cubicBezTo>
                    <a:cubicBezTo>
                      <a:pt x="3" y="31"/>
                      <a:pt x="0" y="21"/>
                      <a:pt x="4" y="13"/>
                    </a:cubicBezTo>
                    <a:cubicBezTo>
                      <a:pt x="9" y="4"/>
                      <a:pt x="24" y="0"/>
                      <a:pt x="37" y="2"/>
                    </a:cubicBezTo>
                    <a:cubicBezTo>
                      <a:pt x="47" y="4"/>
                      <a:pt x="60" y="11"/>
                      <a:pt x="60" y="11"/>
                    </a:cubicBezTo>
                    <a:close/>
                  </a:path>
                </a:pathLst>
              </a:custGeom>
              <a:solidFill>
                <a:srgbClr val="CE780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7" name="Freeform 246"/>
              <p:cNvSpPr/>
              <p:nvPr/>
            </p:nvSpPr>
            <p:spPr bwMode="auto">
              <a:xfrm>
                <a:off x="5884" y="2210"/>
                <a:ext cx="5" cy="14"/>
              </a:xfrm>
              <a:custGeom>
                <a:avLst/>
                <a:gdLst>
                  <a:gd name="T0" fmla="*/ 5 w 5"/>
                  <a:gd name="T1" fmla="*/ 0 h 14"/>
                  <a:gd name="T2" fmla="*/ 1 w 5"/>
                  <a:gd name="T3" fmla="*/ 5 h 14"/>
                  <a:gd name="T4" fmla="*/ 2 w 5"/>
                  <a:gd name="T5" fmla="*/ 12 h 14"/>
                  <a:gd name="T6" fmla="*/ 5 w 5"/>
                  <a:gd name="T7" fmla="*/ 14 h 14"/>
                  <a:gd name="T8" fmla="*/ 5 w 5"/>
                  <a:gd name="T9" fmla="*/ 5 h 14"/>
                  <a:gd name="T10" fmla="*/ 5 w 5"/>
                  <a:gd name="T11" fmla="*/ 0 h 14"/>
                </a:gdLst>
                <a:ahLst/>
                <a:cxnLst>
                  <a:cxn ang="0">
                    <a:pos x="T0" y="T1"/>
                  </a:cxn>
                  <a:cxn ang="0">
                    <a:pos x="T2" y="T3"/>
                  </a:cxn>
                  <a:cxn ang="0">
                    <a:pos x="T4" y="T5"/>
                  </a:cxn>
                  <a:cxn ang="0">
                    <a:pos x="T6" y="T7"/>
                  </a:cxn>
                  <a:cxn ang="0">
                    <a:pos x="T8" y="T9"/>
                  </a:cxn>
                  <a:cxn ang="0">
                    <a:pos x="T10" y="T11"/>
                  </a:cxn>
                </a:cxnLst>
                <a:rect l="0" t="0" r="r" b="b"/>
                <a:pathLst>
                  <a:path w="5" h="14">
                    <a:moveTo>
                      <a:pt x="5" y="0"/>
                    </a:moveTo>
                    <a:cubicBezTo>
                      <a:pt x="5" y="0"/>
                      <a:pt x="2" y="1"/>
                      <a:pt x="1" y="5"/>
                    </a:cubicBezTo>
                    <a:cubicBezTo>
                      <a:pt x="0" y="8"/>
                      <a:pt x="1" y="11"/>
                      <a:pt x="2" y="12"/>
                    </a:cubicBezTo>
                    <a:cubicBezTo>
                      <a:pt x="4" y="13"/>
                      <a:pt x="5" y="14"/>
                      <a:pt x="5" y="14"/>
                    </a:cubicBezTo>
                    <a:cubicBezTo>
                      <a:pt x="5" y="14"/>
                      <a:pt x="5" y="6"/>
                      <a:pt x="5" y="5"/>
                    </a:cubicBezTo>
                    <a:cubicBezTo>
                      <a:pt x="5" y="4"/>
                      <a:pt x="5" y="0"/>
                      <a:pt x="5" y="0"/>
                    </a:cubicBezTo>
                    <a:close/>
                  </a:path>
                </a:pathLst>
              </a:custGeom>
              <a:solidFill>
                <a:srgbClr val="EFCCA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8" name="Freeform 247"/>
              <p:cNvSpPr/>
              <p:nvPr/>
            </p:nvSpPr>
            <p:spPr bwMode="auto">
              <a:xfrm>
                <a:off x="5887" y="2208"/>
                <a:ext cx="6" cy="18"/>
              </a:xfrm>
              <a:custGeom>
                <a:avLst/>
                <a:gdLst>
                  <a:gd name="T0" fmla="*/ 4 w 6"/>
                  <a:gd name="T1" fmla="*/ 0 h 18"/>
                  <a:gd name="T2" fmla="*/ 5 w 6"/>
                  <a:gd name="T3" fmla="*/ 3 h 18"/>
                  <a:gd name="T4" fmla="*/ 3 w 6"/>
                  <a:gd name="T5" fmla="*/ 10 h 18"/>
                  <a:gd name="T6" fmla="*/ 4 w 6"/>
                  <a:gd name="T7" fmla="*/ 16 h 18"/>
                  <a:gd name="T8" fmla="*/ 1 w 6"/>
                  <a:gd name="T9" fmla="*/ 16 h 18"/>
                  <a:gd name="T10" fmla="*/ 0 w 6"/>
                  <a:gd name="T11" fmla="*/ 8 h 18"/>
                  <a:gd name="T12" fmla="*/ 4 w 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6" h="18">
                    <a:moveTo>
                      <a:pt x="4" y="0"/>
                    </a:moveTo>
                    <a:cubicBezTo>
                      <a:pt x="4" y="0"/>
                      <a:pt x="6" y="0"/>
                      <a:pt x="5" y="3"/>
                    </a:cubicBezTo>
                    <a:cubicBezTo>
                      <a:pt x="3" y="6"/>
                      <a:pt x="3" y="8"/>
                      <a:pt x="3" y="10"/>
                    </a:cubicBezTo>
                    <a:cubicBezTo>
                      <a:pt x="3" y="12"/>
                      <a:pt x="4" y="16"/>
                      <a:pt x="4" y="16"/>
                    </a:cubicBezTo>
                    <a:cubicBezTo>
                      <a:pt x="4" y="16"/>
                      <a:pt x="3" y="18"/>
                      <a:pt x="1" y="16"/>
                    </a:cubicBezTo>
                    <a:cubicBezTo>
                      <a:pt x="1" y="14"/>
                      <a:pt x="0" y="12"/>
                      <a:pt x="0" y="8"/>
                    </a:cubicBezTo>
                    <a:cubicBezTo>
                      <a:pt x="0" y="7"/>
                      <a:pt x="2" y="0"/>
                      <a:pt x="4" y="0"/>
                    </a:cubicBezTo>
                    <a:close/>
                  </a:path>
                </a:pathLst>
              </a:custGeom>
              <a:solidFill>
                <a:srgbClr val="F7DD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9" name="Freeform 248"/>
              <p:cNvSpPr/>
              <p:nvPr/>
            </p:nvSpPr>
            <p:spPr bwMode="auto">
              <a:xfrm>
                <a:off x="5825" y="2250"/>
                <a:ext cx="90" cy="206"/>
              </a:xfrm>
              <a:custGeom>
                <a:avLst/>
                <a:gdLst>
                  <a:gd name="T0" fmla="*/ 15 w 90"/>
                  <a:gd name="T1" fmla="*/ 165 h 206"/>
                  <a:gd name="T2" fmla="*/ 8 w 90"/>
                  <a:gd name="T3" fmla="*/ 93 h 206"/>
                  <a:gd name="T4" fmla="*/ 0 w 90"/>
                  <a:gd name="T5" fmla="*/ 36 h 206"/>
                  <a:gd name="T6" fmla="*/ 11 w 90"/>
                  <a:gd name="T7" fmla="*/ 2 h 206"/>
                  <a:gd name="T8" fmla="*/ 28 w 90"/>
                  <a:gd name="T9" fmla="*/ 3 h 206"/>
                  <a:gd name="T10" fmla="*/ 69 w 90"/>
                  <a:gd name="T11" fmla="*/ 26 h 206"/>
                  <a:gd name="T12" fmla="*/ 78 w 90"/>
                  <a:gd name="T13" fmla="*/ 65 h 206"/>
                  <a:gd name="T14" fmla="*/ 77 w 90"/>
                  <a:gd name="T15" fmla="*/ 124 h 206"/>
                  <a:gd name="T16" fmla="*/ 90 w 90"/>
                  <a:gd name="T17" fmla="*/ 181 h 206"/>
                  <a:gd name="T18" fmla="*/ 15 w 90"/>
                  <a:gd name="T19" fmla="*/ 165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206">
                    <a:moveTo>
                      <a:pt x="15" y="165"/>
                    </a:moveTo>
                    <a:cubicBezTo>
                      <a:pt x="13" y="148"/>
                      <a:pt x="10" y="106"/>
                      <a:pt x="8" y="93"/>
                    </a:cubicBezTo>
                    <a:cubicBezTo>
                      <a:pt x="5" y="77"/>
                      <a:pt x="0" y="51"/>
                      <a:pt x="0" y="36"/>
                    </a:cubicBezTo>
                    <a:cubicBezTo>
                      <a:pt x="1" y="18"/>
                      <a:pt x="3" y="7"/>
                      <a:pt x="11" y="2"/>
                    </a:cubicBezTo>
                    <a:cubicBezTo>
                      <a:pt x="14" y="0"/>
                      <a:pt x="23" y="2"/>
                      <a:pt x="28" y="3"/>
                    </a:cubicBezTo>
                    <a:cubicBezTo>
                      <a:pt x="47" y="10"/>
                      <a:pt x="64" y="19"/>
                      <a:pt x="69" y="26"/>
                    </a:cubicBezTo>
                    <a:cubicBezTo>
                      <a:pt x="78" y="40"/>
                      <a:pt x="77" y="57"/>
                      <a:pt x="78" y="65"/>
                    </a:cubicBezTo>
                    <a:cubicBezTo>
                      <a:pt x="79" y="75"/>
                      <a:pt x="76" y="108"/>
                      <a:pt x="77" y="124"/>
                    </a:cubicBezTo>
                    <a:cubicBezTo>
                      <a:pt x="79" y="154"/>
                      <a:pt x="88" y="175"/>
                      <a:pt x="90" y="181"/>
                    </a:cubicBezTo>
                    <a:cubicBezTo>
                      <a:pt x="90" y="181"/>
                      <a:pt x="22" y="206"/>
                      <a:pt x="15" y="165"/>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0" name="Freeform 249"/>
              <p:cNvSpPr/>
              <p:nvPr/>
            </p:nvSpPr>
            <p:spPr bwMode="auto">
              <a:xfrm>
                <a:off x="5863" y="2269"/>
                <a:ext cx="108" cy="82"/>
              </a:xfrm>
              <a:custGeom>
                <a:avLst/>
                <a:gdLst>
                  <a:gd name="T0" fmla="*/ 18 w 108"/>
                  <a:gd name="T1" fmla="*/ 3 h 82"/>
                  <a:gd name="T2" fmla="*/ 39 w 108"/>
                  <a:gd name="T3" fmla="*/ 18 h 82"/>
                  <a:gd name="T4" fmla="*/ 63 w 108"/>
                  <a:gd name="T5" fmla="*/ 47 h 82"/>
                  <a:gd name="T6" fmla="*/ 71 w 108"/>
                  <a:gd name="T7" fmla="*/ 51 h 82"/>
                  <a:gd name="T8" fmla="*/ 97 w 108"/>
                  <a:gd name="T9" fmla="*/ 18 h 82"/>
                  <a:gd name="T10" fmla="*/ 104 w 108"/>
                  <a:gd name="T11" fmla="*/ 19 h 82"/>
                  <a:gd name="T12" fmla="*/ 108 w 108"/>
                  <a:gd name="T13" fmla="*/ 29 h 82"/>
                  <a:gd name="T14" fmla="*/ 76 w 108"/>
                  <a:gd name="T15" fmla="*/ 78 h 82"/>
                  <a:gd name="T16" fmla="*/ 59 w 108"/>
                  <a:gd name="T17" fmla="*/ 76 h 82"/>
                  <a:gd name="T18" fmla="*/ 12 w 108"/>
                  <a:gd name="T19" fmla="*/ 30 h 82"/>
                  <a:gd name="T20" fmla="*/ 18 w 108"/>
                  <a:gd name="T21" fmla="*/ 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82">
                    <a:moveTo>
                      <a:pt x="18" y="3"/>
                    </a:moveTo>
                    <a:cubicBezTo>
                      <a:pt x="18" y="3"/>
                      <a:pt x="24" y="0"/>
                      <a:pt x="39" y="18"/>
                    </a:cubicBezTo>
                    <a:cubicBezTo>
                      <a:pt x="51" y="33"/>
                      <a:pt x="58" y="41"/>
                      <a:pt x="63" y="47"/>
                    </a:cubicBezTo>
                    <a:cubicBezTo>
                      <a:pt x="66" y="51"/>
                      <a:pt x="69" y="53"/>
                      <a:pt x="71" y="51"/>
                    </a:cubicBezTo>
                    <a:cubicBezTo>
                      <a:pt x="83" y="43"/>
                      <a:pt x="97" y="18"/>
                      <a:pt x="97" y="18"/>
                    </a:cubicBezTo>
                    <a:cubicBezTo>
                      <a:pt x="97" y="18"/>
                      <a:pt x="101" y="14"/>
                      <a:pt x="104" y="19"/>
                    </a:cubicBezTo>
                    <a:cubicBezTo>
                      <a:pt x="108" y="25"/>
                      <a:pt x="108" y="29"/>
                      <a:pt x="108" y="29"/>
                    </a:cubicBezTo>
                    <a:cubicBezTo>
                      <a:pt x="108" y="29"/>
                      <a:pt x="95" y="69"/>
                      <a:pt x="76" y="78"/>
                    </a:cubicBezTo>
                    <a:cubicBezTo>
                      <a:pt x="69" y="81"/>
                      <a:pt x="67" y="82"/>
                      <a:pt x="59" y="76"/>
                    </a:cubicBezTo>
                    <a:cubicBezTo>
                      <a:pt x="39" y="60"/>
                      <a:pt x="12" y="30"/>
                      <a:pt x="12" y="30"/>
                    </a:cubicBezTo>
                    <a:cubicBezTo>
                      <a:pt x="12" y="30"/>
                      <a:pt x="0" y="10"/>
                      <a:pt x="18" y="3"/>
                    </a:cubicBez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1" name="Freeform 250"/>
              <p:cNvSpPr/>
              <p:nvPr/>
            </p:nvSpPr>
            <p:spPr bwMode="auto">
              <a:xfrm>
                <a:off x="5862" y="2270"/>
                <a:ext cx="55" cy="57"/>
              </a:xfrm>
              <a:custGeom>
                <a:avLst/>
                <a:gdLst>
                  <a:gd name="T0" fmla="*/ 19 w 55"/>
                  <a:gd name="T1" fmla="*/ 2 h 57"/>
                  <a:gd name="T2" fmla="*/ 44 w 55"/>
                  <a:gd name="T3" fmla="*/ 19 h 57"/>
                  <a:gd name="T4" fmla="*/ 55 w 55"/>
                  <a:gd name="T5" fmla="*/ 34 h 57"/>
                  <a:gd name="T6" fmla="*/ 31 w 55"/>
                  <a:gd name="T7" fmla="*/ 57 h 57"/>
                  <a:gd name="T8" fmla="*/ 13 w 55"/>
                  <a:gd name="T9" fmla="*/ 29 h 57"/>
                  <a:gd name="T10" fmla="*/ 19 w 55"/>
                  <a:gd name="T11" fmla="*/ 2 h 57"/>
                </a:gdLst>
                <a:ahLst/>
                <a:cxnLst>
                  <a:cxn ang="0">
                    <a:pos x="T0" y="T1"/>
                  </a:cxn>
                  <a:cxn ang="0">
                    <a:pos x="T2" y="T3"/>
                  </a:cxn>
                  <a:cxn ang="0">
                    <a:pos x="T4" y="T5"/>
                  </a:cxn>
                  <a:cxn ang="0">
                    <a:pos x="T6" y="T7"/>
                  </a:cxn>
                  <a:cxn ang="0">
                    <a:pos x="T8" y="T9"/>
                  </a:cxn>
                  <a:cxn ang="0">
                    <a:pos x="T10" y="T11"/>
                  </a:cxn>
                </a:cxnLst>
                <a:rect l="0" t="0" r="r" b="b"/>
                <a:pathLst>
                  <a:path w="55" h="57">
                    <a:moveTo>
                      <a:pt x="19" y="2"/>
                    </a:moveTo>
                    <a:cubicBezTo>
                      <a:pt x="26" y="0"/>
                      <a:pt x="32" y="4"/>
                      <a:pt x="44" y="19"/>
                    </a:cubicBezTo>
                    <a:cubicBezTo>
                      <a:pt x="49" y="25"/>
                      <a:pt x="52" y="30"/>
                      <a:pt x="55" y="34"/>
                    </a:cubicBezTo>
                    <a:cubicBezTo>
                      <a:pt x="51" y="44"/>
                      <a:pt x="38" y="53"/>
                      <a:pt x="31" y="57"/>
                    </a:cubicBezTo>
                    <a:cubicBezTo>
                      <a:pt x="18" y="44"/>
                      <a:pt x="13" y="29"/>
                      <a:pt x="13" y="29"/>
                    </a:cubicBezTo>
                    <a:cubicBezTo>
                      <a:pt x="13" y="29"/>
                      <a:pt x="0" y="6"/>
                      <a:pt x="19" y="2"/>
                    </a:cubicBezTo>
                    <a:close/>
                  </a:path>
                </a:pathLst>
              </a:custGeom>
              <a:solidFill>
                <a:srgbClr val="FFE3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2" name="Freeform 251"/>
              <p:cNvSpPr/>
              <p:nvPr/>
            </p:nvSpPr>
            <p:spPr bwMode="auto">
              <a:xfrm>
                <a:off x="5995" y="3871"/>
                <a:ext cx="169" cy="241"/>
              </a:xfrm>
              <a:custGeom>
                <a:avLst/>
                <a:gdLst>
                  <a:gd name="T0" fmla="*/ 169 w 169"/>
                  <a:gd name="T1" fmla="*/ 96 h 241"/>
                  <a:gd name="T2" fmla="*/ 169 w 169"/>
                  <a:gd name="T3" fmla="*/ 241 h 241"/>
                  <a:gd name="T4" fmla="*/ 0 w 169"/>
                  <a:gd name="T5" fmla="*/ 143 h 241"/>
                  <a:gd name="T6" fmla="*/ 1 w 169"/>
                  <a:gd name="T7" fmla="*/ 0 h 241"/>
                  <a:gd name="T8" fmla="*/ 169 w 169"/>
                  <a:gd name="T9" fmla="*/ 96 h 241"/>
                </a:gdLst>
                <a:ahLst/>
                <a:cxnLst>
                  <a:cxn ang="0">
                    <a:pos x="T0" y="T1"/>
                  </a:cxn>
                  <a:cxn ang="0">
                    <a:pos x="T2" y="T3"/>
                  </a:cxn>
                  <a:cxn ang="0">
                    <a:pos x="T4" y="T5"/>
                  </a:cxn>
                  <a:cxn ang="0">
                    <a:pos x="T6" y="T7"/>
                  </a:cxn>
                  <a:cxn ang="0">
                    <a:pos x="T8" y="T9"/>
                  </a:cxn>
                </a:cxnLst>
                <a:rect l="0" t="0" r="r" b="b"/>
                <a:pathLst>
                  <a:path w="169" h="241">
                    <a:moveTo>
                      <a:pt x="169" y="96"/>
                    </a:moveTo>
                    <a:lnTo>
                      <a:pt x="169" y="241"/>
                    </a:lnTo>
                    <a:lnTo>
                      <a:pt x="0" y="143"/>
                    </a:lnTo>
                    <a:lnTo>
                      <a:pt x="1" y="0"/>
                    </a:lnTo>
                    <a:lnTo>
                      <a:pt x="169" y="96"/>
                    </a:ln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3" name="Freeform 252"/>
              <p:cNvSpPr/>
              <p:nvPr/>
            </p:nvSpPr>
            <p:spPr bwMode="auto">
              <a:xfrm>
                <a:off x="6164" y="3890"/>
                <a:ext cx="134" cy="222"/>
              </a:xfrm>
              <a:custGeom>
                <a:avLst/>
                <a:gdLst>
                  <a:gd name="T0" fmla="*/ 0 w 134"/>
                  <a:gd name="T1" fmla="*/ 77 h 222"/>
                  <a:gd name="T2" fmla="*/ 134 w 134"/>
                  <a:gd name="T3" fmla="*/ 0 h 222"/>
                  <a:gd name="T4" fmla="*/ 134 w 134"/>
                  <a:gd name="T5" fmla="*/ 144 h 222"/>
                  <a:gd name="T6" fmla="*/ 0 w 134"/>
                  <a:gd name="T7" fmla="*/ 222 h 222"/>
                  <a:gd name="T8" fmla="*/ 0 w 134"/>
                  <a:gd name="T9" fmla="*/ 77 h 222"/>
                </a:gdLst>
                <a:ahLst/>
                <a:cxnLst>
                  <a:cxn ang="0">
                    <a:pos x="T0" y="T1"/>
                  </a:cxn>
                  <a:cxn ang="0">
                    <a:pos x="T2" y="T3"/>
                  </a:cxn>
                  <a:cxn ang="0">
                    <a:pos x="T4" y="T5"/>
                  </a:cxn>
                  <a:cxn ang="0">
                    <a:pos x="T6" y="T7"/>
                  </a:cxn>
                  <a:cxn ang="0">
                    <a:pos x="T8" y="T9"/>
                  </a:cxn>
                </a:cxnLst>
                <a:rect l="0" t="0" r="r" b="b"/>
                <a:pathLst>
                  <a:path w="134" h="222">
                    <a:moveTo>
                      <a:pt x="0" y="77"/>
                    </a:moveTo>
                    <a:lnTo>
                      <a:pt x="134" y="0"/>
                    </a:lnTo>
                    <a:lnTo>
                      <a:pt x="134" y="144"/>
                    </a:lnTo>
                    <a:lnTo>
                      <a:pt x="0" y="222"/>
                    </a:lnTo>
                    <a:lnTo>
                      <a:pt x="0" y="77"/>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4" name="Freeform 253"/>
              <p:cNvSpPr/>
              <p:nvPr/>
            </p:nvSpPr>
            <p:spPr bwMode="auto">
              <a:xfrm>
                <a:off x="5996" y="3793"/>
                <a:ext cx="302" cy="174"/>
              </a:xfrm>
              <a:custGeom>
                <a:avLst/>
                <a:gdLst>
                  <a:gd name="T0" fmla="*/ 0 w 302"/>
                  <a:gd name="T1" fmla="*/ 78 h 174"/>
                  <a:gd name="T2" fmla="*/ 134 w 302"/>
                  <a:gd name="T3" fmla="*/ 0 h 174"/>
                  <a:gd name="T4" fmla="*/ 302 w 302"/>
                  <a:gd name="T5" fmla="*/ 97 h 174"/>
                  <a:gd name="T6" fmla="*/ 168 w 302"/>
                  <a:gd name="T7" fmla="*/ 174 h 174"/>
                  <a:gd name="T8" fmla="*/ 0 w 302"/>
                  <a:gd name="T9" fmla="*/ 78 h 174"/>
                </a:gdLst>
                <a:ahLst/>
                <a:cxnLst>
                  <a:cxn ang="0">
                    <a:pos x="T0" y="T1"/>
                  </a:cxn>
                  <a:cxn ang="0">
                    <a:pos x="T2" y="T3"/>
                  </a:cxn>
                  <a:cxn ang="0">
                    <a:pos x="T4" y="T5"/>
                  </a:cxn>
                  <a:cxn ang="0">
                    <a:pos x="T6" y="T7"/>
                  </a:cxn>
                  <a:cxn ang="0">
                    <a:pos x="T8" y="T9"/>
                  </a:cxn>
                </a:cxnLst>
                <a:rect l="0" t="0" r="r" b="b"/>
                <a:pathLst>
                  <a:path w="302" h="174">
                    <a:moveTo>
                      <a:pt x="0" y="78"/>
                    </a:moveTo>
                    <a:lnTo>
                      <a:pt x="134" y="0"/>
                    </a:lnTo>
                    <a:lnTo>
                      <a:pt x="302" y="97"/>
                    </a:lnTo>
                    <a:lnTo>
                      <a:pt x="168" y="174"/>
                    </a:lnTo>
                    <a:lnTo>
                      <a:pt x="0" y="7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5" name="Freeform 254"/>
              <p:cNvSpPr/>
              <p:nvPr/>
            </p:nvSpPr>
            <p:spPr bwMode="auto">
              <a:xfrm>
                <a:off x="5867" y="3951"/>
                <a:ext cx="236" cy="252"/>
              </a:xfrm>
              <a:custGeom>
                <a:avLst/>
                <a:gdLst>
                  <a:gd name="T0" fmla="*/ 32 w 236"/>
                  <a:gd name="T1" fmla="*/ 72 h 252"/>
                  <a:gd name="T2" fmla="*/ 36 w 236"/>
                  <a:gd name="T3" fmla="*/ 140 h 252"/>
                  <a:gd name="T4" fmla="*/ 92 w 236"/>
                  <a:gd name="T5" fmla="*/ 184 h 252"/>
                  <a:gd name="T6" fmla="*/ 160 w 236"/>
                  <a:gd name="T7" fmla="*/ 228 h 252"/>
                  <a:gd name="T8" fmla="*/ 194 w 236"/>
                  <a:gd name="T9" fmla="*/ 128 h 252"/>
                  <a:gd name="T10" fmla="*/ 148 w 236"/>
                  <a:gd name="T11" fmla="*/ 92 h 252"/>
                  <a:gd name="T12" fmla="*/ 32 w 236"/>
                  <a:gd name="T13" fmla="*/ 72 h 252"/>
                </a:gdLst>
                <a:ahLst/>
                <a:cxnLst>
                  <a:cxn ang="0">
                    <a:pos x="T0" y="T1"/>
                  </a:cxn>
                  <a:cxn ang="0">
                    <a:pos x="T2" y="T3"/>
                  </a:cxn>
                  <a:cxn ang="0">
                    <a:pos x="T4" y="T5"/>
                  </a:cxn>
                  <a:cxn ang="0">
                    <a:pos x="T6" y="T7"/>
                  </a:cxn>
                  <a:cxn ang="0">
                    <a:pos x="T8" y="T9"/>
                  </a:cxn>
                  <a:cxn ang="0">
                    <a:pos x="T10" y="T11"/>
                  </a:cxn>
                  <a:cxn ang="0">
                    <a:pos x="T12" y="T13"/>
                  </a:cxn>
                </a:cxnLst>
                <a:rect l="0" t="0" r="r" b="b"/>
                <a:pathLst>
                  <a:path w="236" h="252">
                    <a:moveTo>
                      <a:pt x="32" y="72"/>
                    </a:moveTo>
                    <a:cubicBezTo>
                      <a:pt x="32" y="72"/>
                      <a:pt x="0" y="120"/>
                      <a:pt x="36" y="140"/>
                    </a:cubicBezTo>
                    <a:cubicBezTo>
                      <a:pt x="72" y="160"/>
                      <a:pt x="84" y="156"/>
                      <a:pt x="92" y="184"/>
                    </a:cubicBezTo>
                    <a:cubicBezTo>
                      <a:pt x="100" y="212"/>
                      <a:pt x="104" y="252"/>
                      <a:pt x="160" y="228"/>
                    </a:cubicBezTo>
                    <a:cubicBezTo>
                      <a:pt x="216" y="204"/>
                      <a:pt x="236" y="140"/>
                      <a:pt x="194" y="128"/>
                    </a:cubicBezTo>
                    <a:cubicBezTo>
                      <a:pt x="152" y="116"/>
                      <a:pt x="148" y="92"/>
                      <a:pt x="148" y="92"/>
                    </a:cubicBezTo>
                    <a:cubicBezTo>
                      <a:pt x="148" y="92"/>
                      <a:pt x="72" y="0"/>
                      <a:pt x="32" y="72"/>
                    </a:cubicBezTo>
                    <a:close/>
                  </a:path>
                </a:pathLst>
              </a:custGeom>
              <a:solidFill>
                <a:srgbClr val="21C1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6" name="Freeform 255"/>
              <p:cNvSpPr/>
              <p:nvPr/>
            </p:nvSpPr>
            <p:spPr bwMode="auto">
              <a:xfrm>
                <a:off x="5922" y="4033"/>
                <a:ext cx="85" cy="46"/>
              </a:xfrm>
              <a:custGeom>
                <a:avLst/>
                <a:gdLst>
                  <a:gd name="T0" fmla="*/ 43 w 85"/>
                  <a:gd name="T1" fmla="*/ 5 h 46"/>
                  <a:gd name="T2" fmla="*/ 36 w 85"/>
                  <a:gd name="T3" fmla="*/ 12 h 46"/>
                  <a:gd name="T4" fmla="*/ 1 w 85"/>
                  <a:gd name="T5" fmla="*/ 35 h 46"/>
                  <a:gd name="T6" fmla="*/ 1 w 85"/>
                  <a:gd name="T7" fmla="*/ 40 h 46"/>
                  <a:gd name="T8" fmla="*/ 2 w 85"/>
                  <a:gd name="T9" fmla="*/ 42 h 46"/>
                  <a:gd name="T10" fmla="*/ 14 w 85"/>
                  <a:gd name="T11" fmla="*/ 46 h 46"/>
                  <a:gd name="T12" fmla="*/ 44 w 85"/>
                  <a:gd name="T13" fmla="*/ 39 h 46"/>
                  <a:gd name="T14" fmla="*/ 81 w 85"/>
                  <a:gd name="T15" fmla="*/ 28 h 46"/>
                  <a:gd name="T16" fmla="*/ 84 w 85"/>
                  <a:gd name="T17" fmla="*/ 17 h 46"/>
                  <a:gd name="T18" fmla="*/ 83 w 85"/>
                  <a:gd name="T19" fmla="*/ 0 h 46"/>
                  <a:gd name="T20" fmla="*/ 43 w 85"/>
                  <a:gd name="T21"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46">
                    <a:moveTo>
                      <a:pt x="43" y="5"/>
                    </a:moveTo>
                    <a:cubicBezTo>
                      <a:pt x="36" y="12"/>
                      <a:pt x="36" y="12"/>
                      <a:pt x="36" y="12"/>
                    </a:cubicBezTo>
                    <a:cubicBezTo>
                      <a:pt x="36" y="12"/>
                      <a:pt x="1" y="32"/>
                      <a:pt x="1" y="35"/>
                    </a:cubicBezTo>
                    <a:cubicBezTo>
                      <a:pt x="0" y="35"/>
                      <a:pt x="1" y="37"/>
                      <a:pt x="1" y="40"/>
                    </a:cubicBezTo>
                    <a:cubicBezTo>
                      <a:pt x="1" y="41"/>
                      <a:pt x="1" y="41"/>
                      <a:pt x="2" y="42"/>
                    </a:cubicBezTo>
                    <a:cubicBezTo>
                      <a:pt x="5" y="45"/>
                      <a:pt x="10" y="46"/>
                      <a:pt x="14" y="46"/>
                    </a:cubicBezTo>
                    <a:cubicBezTo>
                      <a:pt x="24" y="46"/>
                      <a:pt x="44" y="39"/>
                      <a:pt x="44" y="39"/>
                    </a:cubicBezTo>
                    <a:cubicBezTo>
                      <a:pt x="47" y="37"/>
                      <a:pt x="78" y="33"/>
                      <a:pt x="81" y="28"/>
                    </a:cubicBezTo>
                    <a:cubicBezTo>
                      <a:pt x="83" y="25"/>
                      <a:pt x="84" y="20"/>
                      <a:pt x="84" y="17"/>
                    </a:cubicBezTo>
                    <a:cubicBezTo>
                      <a:pt x="85" y="6"/>
                      <a:pt x="83" y="0"/>
                      <a:pt x="83" y="0"/>
                    </a:cubicBezTo>
                    <a:lnTo>
                      <a:pt x="43" y="5"/>
                    </a:lnTo>
                    <a:close/>
                  </a:path>
                </a:pathLst>
              </a:custGeom>
              <a:solidFill>
                <a:srgbClr val="D5DF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7" name="Freeform 256"/>
              <p:cNvSpPr/>
              <p:nvPr/>
            </p:nvSpPr>
            <p:spPr bwMode="auto">
              <a:xfrm>
                <a:off x="5973" y="4115"/>
                <a:ext cx="80" cy="50"/>
              </a:xfrm>
              <a:custGeom>
                <a:avLst/>
                <a:gdLst>
                  <a:gd name="T0" fmla="*/ 39 w 80"/>
                  <a:gd name="T1" fmla="*/ 0 h 50"/>
                  <a:gd name="T2" fmla="*/ 18 w 80"/>
                  <a:gd name="T3" fmla="*/ 21 h 50"/>
                  <a:gd name="T4" fmla="*/ 1 w 80"/>
                  <a:gd name="T5" fmla="*/ 32 h 50"/>
                  <a:gd name="T6" fmla="*/ 1 w 80"/>
                  <a:gd name="T7" fmla="*/ 37 h 50"/>
                  <a:gd name="T8" fmla="*/ 3 w 80"/>
                  <a:gd name="T9" fmla="*/ 45 h 50"/>
                  <a:gd name="T10" fmla="*/ 16 w 80"/>
                  <a:gd name="T11" fmla="*/ 49 h 50"/>
                  <a:gd name="T12" fmla="*/ 43 w 80"/>
                  <a:gd name="T13" fmla="*/ 40 h 50"/>
                  <a:gd name="T14" fmla="*/ 78 w 80"/>
                  <a:gd name="T15" fmla="*/ 18 h 50"/>
                  <a:gd name="T16" fmla="*/ 80 w 80"/>
                  <a:gd name="T17" fmla="*/ 14 h 50"/>
                  <a:gd name="T18" fmla="*/ 80 w 80"/>
                  <a:gd name="T19" fmla="*/ 6 h 50"/>
                  <a:gd name="T20" fmla="*/ 39 w 80"/>
                  <a:gd name="T2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50">
                    <a:moveTo>
                      <a:pt x="39" y="0"/>
                    </a:moveTo>
                    <a:cubicBezTo>
                      <a:pt x="18" y="21"/>
                      <a:pt x="18" y="21"/>
                      <a:pt x="18" y="21"/>
                    </a:cubicBezTo>
                    <a:cubicBezTo>
                      <a:pt x="18" y="21"/>
                      <a:pt x="4" y="29"/>
                      <a:pt x="1" y="32"/>
                    </a:cubicBezTo>
                    <a:cubicBezTo>
                      <a:pt x="1" y="33"/>
                      <a:pt x="0" y="35"/>
                      <a:pt x="1" y="37"/>
                    </a:cubicBezTo>
                    <a:cubicBezTo>
                      <a:pt x="1" y="39"/>
                      <a:pt x="2" y="45"/>
                      <a:pt x="3" y="45"/>
                    </a:cubicBezTo>
                    <a:cubicBezTo>
                      <a:pt x="6" y="48"/>
                      <a:pt x="9" y="49"/>
                      <a:pt x="16" y="49"/>
                    </a:cubicBezTo>
                    <a:cubicBezTo>
                      <a:pt x="30" y="50"/>
                      <a:pt x="43" y="40"/>
                      <a:pt x="43" y="40"/>
                    </a:cubicBezTo>
                    <a:cubicBezTo>
                      <a:pt x="45" y="39"/>
                      <a:pt x="78" y="18"/>
                      <a:pt x="78" y="18"/>
                    </a:cubicBezTo>
                    <a:cubicBezTo>
                      <a:pt x="78" y="18"/>
                      <a:pt x="80" y="17"/>
                      <a:pt x="80" y="14"/>
                    </a:cubicBezTo>
                    <a:cubicBezTo>
                      <a:pt x="80" y="6"/>
                      <a:pt x="80" y="6"/>
                      <a:pt x="80" y="6"/>
                    </a:cubicBezTo>
                    <a:lnTo>
                      <a:pt x="39"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8" name="Freeform 257"/>
              <p:cNvSpPr/>
              <p:nvPr/>
            </p:nvSpPr>
            <p:spPr bwMode="auto">
              <a:xfrm>
                <a:off x="5973" y="4102"/>
                <a:ext cx="80" cy="57"/>
              </a:xfrm>
              <a:custGeom>
                <a:avLst/>
                <a:gdLst>
                  <a:gd name="T0" fmla="*/ 38 w 80"/>
                  <a:gd name="T1" fmla="*/ 8 h 57"/>
                  <a:gd name="T2" fmla="*/ 28 w 80"/>
                  <a:gd name="T3" fmla="*/ 18 h 57"/>
                  <a:gd name="T4" fmla="*/ 17 w 80"/>
                  <a:gd name="T5" fmla="*/ 29 h 57"/>
                  <a:gd name="T6" fmla="*/ 3 w 80"/>
                  <a:gd name="T7" fmla="*/ 43 h 57"/>
                  <a:gd name="T8" fmla="*/ 1 w 80"/>
                  <a:gd name="T9" fmla="*/ 49 h 57"/>
                  <a:gd name="T10" fmla="*/ 2 w 80"/>
                  <a:gd name="T11" fmla="*/ 53 h 57"/>
                  <a:gd name="T12" fmla="*/ 16 w 80"/>
                  <a:gd name="T13" fmla="*/ 57 h 57"/>
                  <a:gd name="T14" fmla="*/ 43 w 80"/>
                  <a:gd name="T15" fmla="*/ 48 h 57"/>
                  <a:gd name="T16" fmla="*/ 79 w 80"/>
                  <a:gd name="T17" fmla="*/ 25 h 57"/>
                  <a:gd name="T18" fmla="*/ 80 w 80"/>
                  <a:gd name="T19" fmla="*/ 22 h 57"/>
                  <a:gd name="T20" fmla="*/ 80 w 80"/>
                  <a:gd name="T21" fmla="*/ 13 h 57"/>
                  <a:gd name="T22" fmla="*/ 76 w 80"/>
                  <a:gd name="T23" fmla="*/ 0 h 57"/>
                  <a:gd name="T24" fmla="*/ 38 w 80"/>
                  <a:gd name="T25" fmla="*/ 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7">
                    <a:moveTo>
                      <a:pt x="38" y="8"/>
                    </a:moveTo>
                    <a:cubicBezTo>
                      <a:pt x="28" y="18"/>
                      <a:pt x="28" y="18"/>
                      <a:pt x="28" y="18"/>
                    </a:cubicBezTo>
                    <a:cubicBezTo>
                      <a:pt x="17" y="29"/>
                      <a:pt x="17" y="29"/>
                      <a:pt x="17" y="29"/>
                    </a:cubicBezTo>
                    <a:cubicBezTo>
                      <a:pt x="17" y="29"/>
                      <a:pt x="7" y="40"/>
                      <a:pt x="3" y="43"/>
                    </a:cubicBezTo>
                    <a:cubicBezTo>
                      <a:pt x="1" y="44"/>
                      <a:pt x="0" y="47"/>
                      <a:pt x="1" y="49"/>
                    </a:cubicBezTo>
                    <a:cubicBezTo>
                      <a:pt x="1" y="50"/>
                      <a:pt x="1" y="52"/>
                      <a:pt x="2" y="53"/>
                    </a:cubicBezTo>
                    <a:cubicBezTo>
                      <a:pt x="6" y="55"/>
                      <a:pt x="11" y="56"/>
                      <a:pt x="16" y="57"/>
                    </a:cubicBezTo>
                    <a:cubicBezTo>
                      <a:pt x="30" y="57"/>
                      <a:pt x="43" y="48"/>
                      <a:pt x="43" y="48"/>
                    </a:cubicBezTo>
                    <a:cubicBezTo>
                      <a:pt x="45" y="46"/>
                      <a:pt x="70" y="31"/>
                      <a:pt x="79" y="25"/>
                    </a:cubicBezTo>
                    <a:cubicBezTo>
                      <a:pt x="80" y="24"/>
                      <a:pt x="80" y="22"/>
                      <a:pt x="80" y="22"/>
                    </a:cubicBezTo>
                    <a:cubicBezTo>
                      <a:pt x="80" y="22"/>
                      <a:pt x="80" y="16"/>
                      <a:pt x="80" y="13"/>
                    </a:cubicBezTo>
                    <a:cubicBezTo>
                      <a:pt x="80" y="5"/>
                      <a:pt x="76" y="0"/>
                      <a:pt x="76" y="0"/>
                    </a:cubicBezTo>
                    <a:lnTo>
                      <a:pt x="38" y="8"/>
                    </a:lnTo>
                    <a:close/>
                  </a:path>
                </a:pathLst>
              </a:custGeom>
              <a:solidFill>
                <a:srgbClr val="373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9" name="Freeform 258"/>
              <p:cNvSpPr/>
              <p:nvPr/>
            </p:nvSpPr>
            <p:spPr bwMode="auto">
              <a:xfrm>
                <a:off x="5992" y="4127"/>
                <a:ext cx="21" cy="9"/>
              </a:xfrm>
              <a:custGeom>
                <a:avLst/>
                <a:gdLst>
                  <a:gd name="T0" fmla="*/ 20 w 21"/>
                  <a:gd name="T1" fmla="*/ 8 h 9"/>
                  <a:gd name="T2" fmla="*/ 18 w 21"/>
                  <a:gd name="T3" fmla="*/ 9 h 9"/>
                  <a:gd name="T4" fmla="*/ 8 w 21"/>
                  <a:gd name="T5" fmla="*/ 3 h 9"/>
                  <a:gd name="T6" fmla="*/ 2 w 21"/>
                  <a:gd name="T7" fmla="*/ 3 h 9"/>
                  <a:gd name="T8" fmla="*/ 0 w 21"/>
                  <a:gd name="T9" fmla="*/ 3 h 9"/>
                  <a:gd name="T10" fmla="*/ 0 w 21"/>
                  <a:gd name="T11" fmla="*/ 2 h 9"/>
                  <a:gd name="T12" fmla="*/ 9 w 21"/>
                  <a:gd name="T13" fmla="*/ 1 h 9"/>
                  <a:gd name="T14" fmla="*/ 20 w 21"/>
                  <a:gd name="T15" fmla="*/ 7 h 9"/>
                  <a:gd name="T16" fmla="*/ 20 w 21"/>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
                    <a:moveTo>
                      <a:pt x="20" y="8"/>
                    </a:moveTo>
                    <a:cubicBezTo>
                      <a:pt x="20" y="9"/>
                      <a:pt x="19" y="9"/>
                      <a:pt x="18" y="9"/>
                    </a:cubicBezTo>
                    <a:cubicBezTo>
                      <a:pt x="16" y="7"/>
                      <a:pt x="12" y="4"/>
                      <a:pt x="8" y="3"/>
                    </a:cubicBezTo>
                    <a:cubicBezTo>
                      <a:pt x="5" y="3"/>
                      <a:pt x="3" y="3"/>
                      <a:pt x="2" y="3"/>
                    </a:cubicBezTo>
                    <a:cubicBezTo>
                      <a:pt x="1" y="4"/>
                      <a:pt x="1" y="4"/>
                      <a:pt x="0" y="3"/>
                    </a:cubicBezTo>
                    <a:cubicBezTo>
                      <a:pt x="0" y="3"/>
                      <a:pt x="0" y="2"/>
                      <a:pt x="0" y="2"/>
                    </a:cubicBezTo>
                    <a:cubicBezTo>
                      <a:pt x="2" y="1"/>
                      <a:pt x="5" y="0"/>
                      <a:pt x="9" y="1"/>
                    </a:cubicBezTo>
                    <a:cubicBezTo>
                      <a:pt x="13" y="3"/>
                      <a:pt x="18" y="6"/>
                      <a:pt x="20" y="7"/>
                    </a:cubicBezTo>
                    <a:cubicBezTo>
                      <a:pt x="21" y="7"/>
                      <a:pt x="21" y="8"/>
                      <a:pt x="20" y="8"/>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0" name="Freeform 259"/>
              <p:cNvSpPr/>
              <p:nvPr/>
            </p:nvSpPr>
            <p:spPr bwMode="auto">
              <a:xfrm>
                <a:off x="5922" y="4029"/>
                <a:ext cx="85" cy="46"/>
              </a:xfrm>
              <a:custGeom>
                <a:avLst/>
                <a:gdLst>
                  <a:gd name="T0" fmla="*/ 42 w 85"/>
                  <a:gd name="T1" fmla="*/ 5 h 46"/>
                  <a:gd name="T2" fmla="*/ 31 w 85"/>
                  <a:gd name="T3" fmla="*/ 17 h 46"/>
                  <a:gd name="T4" fmla="*/ 3 w 85"/>
                  <a:gd name="T5" fmla="*/ 34 h 46"/>
                  <a:gd name="T6" fmla="*/ 0 w 85"/>
                  <a:gd name="T7" fmla="*/ 39 h 46"/>
                  <a:gd name="T8" fmla="*/ 1 w 85"/>
                  <a:gd name="T9" fmla="*/ 42 h 46"/>
                  <a:gd name="T10" fmla="*/ 14 w 85"/>
                  <a:gd name="T11" fmla="*/ 46 h 46"/>
                  <a:gd name="T12" fmla="*/ 44 w 85"/>
                  <a:gd name="T13" fmla="*/ 39 h 46"/>
                  <a:gd name="T14" fmla="*/ 83 w 85"/>
                  <a:gd name="T15" fmla="*/ 27 h 46"/>
                  <a:gd name="T16" fmla="*/ 85 w 85"/>
                  <a:gd name="T17" fmla="*/ 16 h 46"/>
                  <a:gd name="T18" fmla="*/ 82 w 85"/>
                  <a:gd name="T19" fmla="*/ 0 h 46"/>
                  <a:gd name="T20" fmla="*/ 42 w 85"/>
                  <a:gd name="T21"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46">
                    <a:moveTo>
                      <a:pt x="42" y="5"/>
                    </a:moveTo>
                    <a:cubicBezTo>
                      <a:pt x="31" y="17"/>
                      <a:pt x="31" y="17"/>
                      <a:pt x="31" y="17"/>
                    </a:cubicBezTo>
                    <a:cubicBezTo>
                      <a:pt x="31" y="17"/>
                      <a:pt x="5" y="33"/>
                      <a:pt x="3" y="34"/>
                    </a:cubicBezTo>
                    <a:cubicBezTo>
                      <a:pt x="2" y="35"/>
                      <a:pt x="0" y="37"/>
                      <a:pt x="0" y="39"/>
                    </a:cubicBezTo>
                    <a:cubicBezTo>
                      <a:pt x="1" y="40"/>
                      <a:pt x="1" y="41"/>
                      <a:pt x="1" y="42"/>
                    </a:cubicBezTo>
                    <a:cubicBezTo>
                      <a:pt x="4" y="45"/>
                      <a:pt x="9" y="46"/>
                      <a:pt x="14" y="46"/>
                    </a:cubicBezTo>
                    <a:cubicBezTo>
                      <a:pt x="24" y="46"/>
                      <a:pt x="44" y="39"/>
                      <a:pt x="44" y="39"/>
                    </a:cubicBezTo>
                    <a:cubicBezTo>
                      <a:pt x="46" y="37"/>
                      <a:pt x="79" y="32"/>
                      <a:pt x="83" y="27"/>
                    </a:cubicBezTo>
                    <a:cubicBezTo>
                      <a:pt x="85" y="24"/>
                      <a:pt x="85" y="19"/>
                      <a:pt x="85" y="16"/>
                    </a:cubicBezTo>
                    <a:cubicBezTo>
                      <a:pt x="85" y="7"/>
                      <a:pt x="82" y="0"/>
                      <a:pt x="82" y="0"/>
                    </a:cubicBezTo>
                    <a:lnTo>
                      <a:pt x="42" y="5"/>
                    </a:lnTo>
                    <a:close/>
                  </a:path>
                </a:pathLst>
              </a:custGeom>
              <a:solidFill>
                <a:srgbClr val="373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1" name="Freeform 260"/>
              <p:cNvSpPr/>
              <p:nvPr/>
            </p:nvSpPr>
            <p:spPr bwMode="auto">
              <a:xfrm>
                <a:off x="6009" y="3871"/>
                <a:ext cx="164" cy="258"/>
              </a:xfrm>
              <a:custGeom>
                <a:avLst/>
                <a:gdLst>
                  <a:gd name="T0" fmla="*/ 163 w 164"/>
                  <a:gd name="T1" fmla="*/ 0 h 259"/>
                  <a:gd name="T2" fmla="*/ 110 w 164"/>
                  <a:gd name="T3" fmla="*/ 32 h 259"/>
                  <a:gd name="T4" fmla="*/ 15 w 164"/>
                  <a:gd name="T5" fmla="*/ 129 h 259"/>
                  <a:gd name="T6" fmla="*/ 1 w 164"/>
                  <a:gd name="T7" fmla="*/ 240 h 259"/>
                  <a:gd name="T8" fmla="*/ 44 w 164"/>
                  <a:gd name="T9" fmla="*/ 236 h 259"/>
                  <a:gd name="T10" fmla="*/ 58 w 164"/>
                  <a:gd name="T11" fmla="*/ 143 h 259"/>
                  <a:gd name="T12" fmla="*/ 67 w 164"/>
                  <a:gd name="T13" fmla="*/ 124 h 259"/>
                  <a:gd name="T14" fmla="*/ 135 w 164"/>
                  <a:gd name="T15" fmla="*/ 81 h 259"/>
                  <a:gd name="T16" fmla="*/ 164 w 164"/>
                  <a:gd name="T17" fmla="*/ 40 h 259"/>
                  <a:gd name="T18" fmla="*/ 163 w 164"/>
                  <a:gd name="T1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259">
                    <a:moveTo>
                      <a:pt x="163" y="0"/>
                    </a:moveTo>
                    <a:cubicBezTo>
                      <a:pt x="110" y="32"/>
                      <a:pt x="110" y="32"/>
                      <a:pt x="110" y="32"/>
                    </a:cubicBezTo>
                    <a:cubicBezTo>
                      <a:pt x="110" y="32"/>
                      <a:pt x="21" y="85"/>
                      <a:pt x="15" y="129"/>
                    </a:cubicBezTo>
                    <a:cubicBezTo>
                      <a:pt x="14" y="145"/>
                      <a:pt x="9" y="186"/>
                      <a:pt x="1" y="240"/>
                    </a:cubicBezTo>
                    <a:cubicBezTo>
                      <a:pt x="0" y="246"/>
                      <a:pt x="21" y="259"/>
                      <a:pt x="44" y="236"/>
                    </a:cubicBezTo>
                    <a:cubicBezTo>
                      <a:pt x="46" y="234"/>
                      <a:pt x="58" y="145"/>
                      <a:pt x="58" y="143"/>
                    </a:cubicBezTo>
                    <a:cubicBezTo>
                      <a:pt x="58" y="143"/>
                      <a:pt x="59" y="133"/>
                      <a:pt x="67" y="124"/>
                    </a:cubicBezTo>
                    <a:cubicBezTo>
                      <a:pt x="73" y="118"/>
                      <a:pt x="135" y="81"/>
                      <a:pt x="135" y="81"/>
                    </a:cubicBezTo>
                    <a:cubicBezTo>
                      <a:pt x="135" y="81"/>
                      <a:pt x="164" y="70"/>
                      <a:pt x="164" y="40"/>
                    </a:cubicBezTo>
                    <a:cubicBezTo>
                      <a:pt x="164" y="33"/>
                      <a:pt x="163" y="0"/>
                      <a:pt x="163" y="0"/>
                    </a:cubicBezTo>
                    <a:close/>
                  </a:path>
                </a:pathLst>
              </a:custGeom>
              <a:solidFill>
                <a:srgbClr val="D339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2" name="Freeform 261"/>
              <p:cNvSpPr/>
              <p:nvPr/>
            </p:nvSpPr>
            <p:spPr bwMode="auto">
              <a:xfrm>
                <a:off x="6055" y="3730"/>
                <a:ext cx="91" cy="57"/>
              </a:xfrm>
              <a:custGeom>
                <a:avLst/>
                <a:gdLst>
                  <a:gd name="T0" fmla="*/ 79 w 91"/>
                  <a:gd name="T1" fmla="*/ 40 h 57"/>
                  <a:gd name="T2" fmla="*/ 83 w 91"/>
                  <a:gd name="T3" fmla="*/ 19 h 57"/>
                  <a:gd name="T4" fmla="*/ 31 w 91"/>
                  <a:gd name="T5" fmla="*/ 0 h 57"/>
                  <a:gd name="T6" fmla="*/ 0 w 91"/>
                  <a:gd name="T7" fmla="*/ 11 h 57"/>
                  <a:gd name="T8" fmla="*/ 20 w 91"/>
                  <a:gd name="T9" fmla="*/ 57 h 57"/>
                  <a:gd name="T10" fmla="*/ 79 w 91"/>
                  <a:gd name="T11" fmla="*/ 40 h 57"/>
                </a:gdLst>
                <a:ahLst/>
                <a:cxnLst>
                  <a:cxn ang="0">
                    <a:pos x="T0" y="T1"/>
                  </a:cxn>
                  <a:cxn ang="0">
                    <a:pos x="T2" y="T3"/>
                  </a:cxn>
                  <a:cxn ang="0">
                    <a:pos x="T4" y="T5"/>
                  </a:cxn>
                  <a:cxn ang="0">
                    <a:pos x="T6" y="T7"/>
                  </a:cxn>
                  <a:cxn ang="0">
                    <a:pos x="T8" y="T9"/>
                  </a:cxn>
                  <a:cxn ang="0">
                    <a:pos x="T10" y="T11"/>
                  </a:cxn>
                </a:cxnLst>
                <a:rect l="0" t="0" r="r" b="b"/>
                <a:pathLst>
                  <a:path w="91" h="57">
                    <a:moveTo>
                      <a:pt x="79" y="40"/>
                    </a:moveTo>
                    <a:cubicBezTo>
                      <a:pt x="79" y="40"/>
                      <a:pt x="91" y="29"/>
                      <a:pt x="83" y="19"/>
                    </a:cubicBezTo>
                    <a:cubicBezTo>
                      <a:pt x="75" y="9"/>
                      <a:pt x="52" y="0"/>
                      <a:pt x="31" y="0"/>
                    </a:cubicBezTo>
                    <a:cubicBezTo>
                      <a:pt x="10" y="0"/>
                      <a:pt x="0" y="11"/>
                      <a:pt x="0" y="11"/>
                    </a:cubicBezTo>
                    <a:cubicBezTo>
                      <a:pt x="20" y="57"/>
                      <a:pt x="20" y="57"/>
                      <a:pt x="20" y="57"/>
                    </a:cubicBezTo>
                    <a:lnTo>
                      <a:pt x="79" y="40"/>
                    </a:lnTo>
                    <a:close/>
                  </a:path>
                </a:pathLst>
              </a:custGeom>
              <a:solidFill>
                <a:srgbClr val="2EDB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3" name="Freeform 262"/>
              <p:cNvSpPr/>
              <p:nvPr/>
            </p:nvSpPr>
            <p:spPr bwMode="auto">
              <a:xfrm>
                <a:off x="5992" y="3741"/>
                <a:ext cx="74" cy="139"/>
              </a:xfrm>
              <a:custGeom>
                <a:avLst/>
                <a:gdLst>
                  <a:gd name="T0" fmla="*/ 32 w 74"/>
                  <a:gd name="T1" fmla="*/ 124 h 139"/>
                  <a:gd name="T2" fmla="*/ 67 w 74"/>
                  <a:gd name="T3" fmla="*/ 68 h 139"/>
                  <a:gd name="T4" fmla="*/ 62 w 74"/>
                  <a:gd name="T5" fmla="*/ 2 h 139"/>
                  <a:gd name="T6" fmla="*/ 35 w 74"/>
                  <a:gd name="T7" fmla="*/ 44 h 139"/>
                  <a:gd name="T8" fmla="*/ 6 w 74"/>
                  <a:gd name="T9" fmla="*/ 110 h 139"/>
                  <a:gd name="T10" fmla="*/ 4 w 74"/>
                  <a:gd name="T11" fmla="*/ 139 h 139"/>
                  <a:gd name="T12" fmla="*/ 32 w 74"/>
                  <a:gd name="T13" fmla="*/ 124 h 139"/>
                </a:gdLst>
                <a:ahLst/>
                <a:cxnLst>
                  <a:cxn ang="0">
                    <a:pos x="T0" y="T1"/>
                  </a:cxn>
                  <a:cxn ang="0">
                    <a:pos x="T2" y="T3"/>
                  </a:cxn>
                  <a:cxn ang="0">
                    <a:pos x="T4" y="T5"/>
                  </a:cxn>
                  <a:cxn ang="0">
                    <a:pos x="T6" y="T7"/>
                  </a:cxn>
                  <a:cxn ang="0">
                    <a:pos x="T8" y="T9"/>
                  </a:cxn>
                  <a:cxn ang="0">
                    <a:pos x="T10" y="T11"/>
                  </a:cxn>
                  <a:cxn ang="0">
                    <a:pos x="T12" y="T13"/>
                  </a:cxn>
                </a:cxnLst>
                <a:rect l="0" t="0" r="r" b="b"/>
                <a:pathLst>
                  <a:path w="74" h="139">
                    <a:moveTo>
                      <a:pt x="32" y="124"/>
                    </a:moveTo>
                    <a:cubicBezTo>
                      <a:pt x="36" y="119"/>
                      <a:pt x="67" y="68"/>
                      <a:pt x="67" y="68"/>
                    </a:cubicBezTo>
                    <a:cubicBezTo>
                      <a:pt x="67" y="68"/>
                      <a:pt x="74" y="5"/>
                      <a:pt x="62" y="2"/>
                    </a:cubicBezTo>
                    <a:cubicBezTo>
                      <a:pt x="49" y="0"/>
                      <a:pt x="43" y="19"/>
                      <a:pt x="35" y="44"/>
                    </a:cubicBezTo>
                    <a:cubicBezTo>
                      <a:pt x="33" y="50"/>
                      <a:pt x="8" y="104"/>
                      <a:pt x="6" y="110"/>
                    </a:cubicBezTo>
                    <a:cubicBezTo>
                      <a:pt x="0" y="123"/>
                      <a:pt x="4" y="139"/>
                      <a:pt x="4" y="139"/>
                    </a:cubicBezTo>
                    <a:cubicBezTo>
                      <a:pt x="4" y="139"/>
                      <a:pt x="24" y="132"/>
                      <a:pt x="32" y="124"/>
                    </a:cubicBezTo>
                    <a:close/>
                  </a:path>
                </a:pathLst>
              </a:custGeom>
              <a:solidFill>
                <a:srgbClr val="0FA5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4" name="Freeform 263"/>
              <p:cNvSpPr/>
              <p:nvPr/>
            </p:nvSpPr>
            <p:spPr bwMode="auto">
              <a:xfrm>
                <a:off x="5962" y="3860"/>
                <a:ext cx="147" cy="184"/>
              </a:xfrm>
              <a:custGeom>
                <a:avLst/>
                <a:gdLst>
                  <a:gd name="T0" fmla="*/ 147 w 147"/>
                  <a:gd name="T1" fmla="*/ 0 h 185"/>
                  <a:gd name="T2" fmla="*/ 113 w 147"/>
                  <a:gd name="T3" fmla="*/ 17 h 185"/>
                  <a:gd name="T4" fmla="*/ 29 w 147"/>
                  <a:gd name="T5" fmla="*/ 63 h 185"/>
                  <a:gd name="T6" fmla="*/ 9 w 147"/>
                  <a:gd name="T7" fmla="*/ 96 h 185"/>
                  <a:gd name="T8" fmla="*/ 2 w 147"/>
                  <a:gd name="T9" fmla="*/ 169 h 185"/>
                  <a:gd name="T10" fmla="*/ 5 w 147"/>
                  <a:gd name="T11" fmla="*/ 180 h 185"/>
                  <a:gd name="T12" fmla="*/ 29 w 147"/>
                  <a:gd name="T13" fmla="*/ 181 h 185"/>
                  <a:gd name="T14" fmla="*/ 44 w 147"/>
                  <a:gd name="T15" fmla="*/ 173 h 185"/>
                  <a:gd name="T16" fmla="*/ 56 w 147"/>
                  <a:gd name="T17" fmla="*/ 93 h 185"/>
                  <a:gd name="T18" fmla="*/ 119 w 147"/>
                  <a:gd name="T19" fmla="*/ 69 h 185"/>
                  <a:gd name="T20" fmla="*/ 145 w 147"/>
                  <a:gd name="T21" fmla="*/ 39 h 185"/>
                  <a:gd name="T22" fmla="*/ 147 w 147"/>
                  <a:gd name="T23"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185">
                    <a:moveTo>
                      <a:pt x="147" y="0"/>
                    </a:moveTo>
                    <a:cubicBezTo>
                      <a:pt x="113" y="17"/>
                      <a:pt x="113" y="17"/>
                      <a:pt x="113" y="17"/>
                    </a:cubicBezTo>
                    <a:cubicBezTo>
                      <a:pt x="29" y="63"/>
                      <a:pt x="29" y="63"/>
                      <a:pt x="29" y="63"/>
                    </a:cubicBezTo>
                    <a:cubicBezTo>
                      <a:pt x="29" y="63"/>
                      <a:pt x="11" y="70"/>
                      <a:pt x="9" y="96"/>
                    </a:cubicBezTo>
                    <a:cubicBezTo>
                      <a:pt x="7" y="115"/>
                      <a:pt x="2" y="169"/>
                      <a:pt x="2" y="169"/>
                    </a:cubicBezTo>
                    <a:cubicBezTo>
                      <a:pt x="0" y="176"/>
                      <a:pt x="1" y="178"/>
                      <a:pt x="5" y="180"/>
                    </a:cubicBezTo>
                    <a:cubicBezTo>
                      <a:pt x="15" y="185"/>
                      <a:pt x="29" y="181"/>
                      <a:pt x="29" y="181"/>
                    </a:cubicBezTo>
                    <a:cubicBezTo>
                      <a:pt x="33" y="180"/>
                      <a:pt x="42" y="177"/>
                      <a:pt x="44" y="173"/>
                    </a:cubicBezTo>
                    <a:cubicBezTo>
                      <a:pt x="56" y="93"/>
                      <a:pt x="56" y="93"/>
                      <a:pt x="56" y="93"/>
                    </a:cubicBezTo>
                    <a:cubicBezTo>
                      <a:pt x="119" y="69"/>
                      <a:pt x="119" y="69"/>
                      <a:pt x="119" y="69"/>
                    </a:cubicBezTo>
                    <a:cubicBezTo>
                      <a:pt x="119" y="69"/>
                      <a:pt x="144" y="58"/>
                      <a:pt x="145" y="39"/>
                    </a:cubicBezTo>
                    <a:cubicBezTo>
                      <a:pt x="146" y="32"/>
                      <a:pt x="147" y="0"/>
                      <a:pt x="147" y="0"/>
                    </a:cubicBezTo>
                    <a:close/>
                  </a:path>
                </a:pathLst>
              </a:custGeom>
              <a:solidFill>
                <a:srgbClr val="AD22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5" name="Freeform 264"/>
              <p:cNvSpPr/>
              <p:nvPr/>
            </p:nvSpPr>
            <p:spPr bwMode="auto">
              <a:xfrm>
                <a:off x="6036" y="3732"/>
                <a:ext cx="148" cy="208"/>
              </a:xfrm>
              <a:custGeom>
                <a:avLst/>
                <a:gdLst>
                  <a:gd name="T0" fmla="*/ 4 w 148"/>
                  <a:gd name="T1" fmla="*/ 19 h 209"/>
                  <a:gd name="T2" fmla="*/ 11 w 148"/>
                  <a:gd name="T3" fmla="*/ 76 h 209"/>
                  <a:gd name="T4" fmla="*/ 34 w 148"/>
                  <a:gd name="T5" fmla="*/ 126 h 209"/>
                  <a:gd name="T6" fmla="*/ 31 w 148"/>
                  <a:gd name="T7" fmla="*/ 154 h 209"/>
                  <a:gd name="T8" fmla="*/ 111 w 148"/>
                  <a:gd name="T9" fmla="*/ 206 h 209"/>
                  <a:gd name="T10" fmla="*/ 135 w 148"/>
                  <a:gd name="T11" fmla="*/ 195 h 209"/>
                  <a:gd name="T12" fmla="*/ 141 w 148"/>
                  <a:gd name="T13" fmla="*/ 140 h 209"/>
                  <a:gd name="T14" fmla="*/ 110 w 148"/>
                  <a:gd name="T15" fmla="*/ 35 h 209"/>
                  <a:gd name="T16" fmla="*/ 75 w 148"/>
                  <a:gd name="T17" fmla="*/ 11 h 209"/>
                  <a:gd name="T18" fmla="*/ 29 w 148"/>
                  <a:gd name="T19" fmla="*/ 0 h 209"/>
                  <a:gd name="T20" fmla="*/ 27 w 148"/>
                  <a:gd name="T21" fmla="*/ 3 h 209"/>
                  <a:gd name="T22" fmla="*/ 4 w 148"/>
                  <a:gd name="T23" fmla="*/ 1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09">
                    <a:moveTo>
                      <a:pt x="4" y="19"/>
                    </a:moveTo>
                    <a:cubicBezTo>
                      <a:pt x="2" y="36"/>
                      <a:pt x="0" y="47"/>
                      <a:pt x="11" y="76"/>
                    </a:cubicBezTo>
                    <a:cubicBezTo>
                      <a:pt x="34" y="126"/>
                      <a:pt x="34" y="126"/>
                      <a:pt x="34" y="126"/>
                    </a:cubicBezTo>
                    <a:cubicBezTo>
                      <a:pt x="41" y="148"/>
                      <a:pt x="27" y="145"/>
                      <a:pt x="31" y="154"/>
                    </a:cubicBezTo>
                    <a:cubicBezTo>
                      <a:pt x="43" y="186"/>
                      <a:pt x="95" y="209"/>
                      <a:pt x="111" y="206"/>
                    </a:cubicBezTo>
                    <a:cubicBezTo>
                      <a:pt x="128" y="203"/>
                      <a:pt x="135" y="195"/>
                      <a:pt x="135" y="195"/>
                    </a:cubicBezTo>
                    <a:cubicBezTo>
                      <a:pt x="148" y="175"/>
                      <a:pt x="141" y="138"/>
                      <a:pt x="141" y="140"/>
                    </a:cubicBezTo>
                    <a:cubicBezTo>
                      <a:pt x="141" y="140"/>
                      <a:pt x="122" y="60"/>
                      <a:pt x="110" y="35"/>
                    </a:cubicBezTo>
                    <a:cubicBezTo>
                      <a:pt x="107" y="27"/>
                      <a:pt x="87" y="16"/>
                      <a:pt x="75" y="11"/>
                    </a:cubicBezTo>
                    <a:cubicBezTo>
                      <a:pt x="69" y="8"/>
                      <a:pt x="29" y="0"/>
                      <a:pt x="29" y="0"/>
                    </a:cubicBezTo>
                    <a:cubicBezTo>
                      <a:pt x="27" y="3"/>
                      <a:pt x="27" y="3"/>
                      <a:pt x="27" y="3"/>
                    </a:cubicBezTo>
                    <a:cubicBezTo>
                      <a:pt x="27" y="3"/>
                      <a:pt x="5" y="7"/>
                      <a:pt x="4" y="19"/>
                    </a:cubicBezTo>
                  </a:path>
                </a:pathLst>
              </a:custGeom>
              <a:solidFill>
                <a:srgbClr val="1EC1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6" name="Freeform 265"/>
              <p:cNvSpPr/>
              <p:nvPr/>
            </p:nvSpPr>
            <p:spPr bwMode="auto">
              <a:xfrm>
                <a:off x="6026" y="3932"/>
                <a:ext cx="5" cy="5"/>
              </a:xfrm>
              <a:custGeom>
                <a:avLst/>
                <a:gdLst>
                  <a:gd name="T0" fmla="*/ 5 w 5"/>
                  <a:gd name="T1" fmla="*/ 0 h 5"/>
                  <a:gd name="T2" fmla="*/ 5 w 5"/>
                  <a:gd name="T3" fmla="*/ 2 h 5"/>
                  <a:gd name="T4" fmla="*/ 0 w 5"/>
                  <a:gd name="T5" fmla="*/ 5 h 5"/>
                  <a:gd name="T6" fmla="*/ 0 w 5"/>
                  <a:gd name="T7" fmla="*/ 3 h 5"/>
                  <a:gd name="T8" fmla="*/ 5 w 5"/>
                  <a:gd name="T9" fmla="*/ 0 h 5"/>
                </a:gdLst>
                <a:ahLst/>
                <a:cxnLst>
                  <a:cxn ang="0">
                    <a:pos x="T0" y="T1"/>
                  </a:cxn>
                  <a:cxn ang="0">
                    <a:pos x="T2" y="T3"/>
                  </a:cxn>
                  <a:cxn ang="0">
                    <a:pos x="T4" y="T5"/>
                  </a:cxn>
                  <a:cxn ang="0">
                    <a:pos x="T6" y="T7"/>
                  </a:cxn>
                  <a:cxn ang="0">
                    <a:pos x="T8" y="T9"/>
                  </a:cxn>
                </a:cxnLst>
                <a:rect l="0" t="0" r="r" b="b"/>
                <a:pathLst>
                  <a:path w="5" h="5">
                    <a:moveTo>
                      <a:pt x="5" y="0"/>
                    </a:moveTo>
                    <a:lnTo>
                      <a:pt x="5" y="2"/>
                    </a:lnTo>
                    <a:lnTo>
                      <a:pt x="0" y="5"/>
                    </a:lnTo>
                    <a:lnTo>
                      <a:pt x="0" y="3"/>
                    </a:lnTo>
                    <a:lnTo>
                      <a:pt x="5" y="0"/>
                    </a:lnTo>
                    <a:close/>
                  </a:path>
                </a:pathLst>
              </a:custGeom>
              <a:solidFill>
                <a:srgbClr val="3939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7" name="Freeform 266"/>
              <p:cNvSpPr/>
              <p:nvPr/>
            </p:nvSpPr>
            <p:spPr bwMode="auto">
              <a:xfrm>
                <a:off x="6033" y="3928"/>
                <a:ext cx="5" cy="5"/>
              </a:xfrm>
              <a:custGeom>
                <a:avLst/>
                <a:gdLst>
                  <a:gd name="T0" fmla="*/ 5 w 5"/>
                  <a:gd name="T1" fmla="*/ 0 h 5"/>
                  <a:gd name="T2" fmla="*/ 5 w 5"/>
                  <a:gd name="T3" fmla="*/ 2 h 5"/>
                  <a:gd name="T4" fmla="*/ 0 w 5"/>
                  <a:gd name="T5" fmla="*/ 5 h 5"/>
                  <a:gd name="T6" fmla="*/ 0 w 5"/>
                  <a:gd name="T7" fmla="*/ 3 h 5"/>
                  <a:gd name="T8" fmla="*/ 5 w 5"/>
                  <a:gd name="T9" fmla="*/ 0 h 5"/>
                </a:gdLst>
                <a:ahLst/>
                <a:cxnLst>
                  <a:cxn ang="0">
                    <a:pos x="T0" y="T1"/>
                  </a:cxn>
                  <a:cxn ang="0">
                    <a:pos x="T2" y="T3"/>
                  </a:cxn>
                  <a:cxn ang="0">
                    <a:pos x="T4" y="T5"/>
                  </a:cxn>
                  <a:cxn ang="0">
                    <a:pos x="T6" y="T7"/>
                  </a:cxn>
                  <a:cxn ang="0">
                    <a:pos x="T8" y="T9"/>
                  </a:cxn>
                </a:cxnLst>
                <a:rect l="0" t="0" r="r" b="b"/>
                <a:pathLst>
                  <a:path w="5" h="5">
                    <a:moveTo>
                      <a:pt x="5" y="0"/>
                    </a:moveTo>
                    <a:lnTo>
                      <a:pt x="5" y="2"/>
                    </a:lnTo>
                    <a:lnTo>
                      <a:pt x="0" y="5"/>
                    </a:lnTo>
                    <a:lnTo>
                      <a:pt x="0" y="3"/>
                    </a:lnTo>
                    <a:lnTo>
                      <a:pt x="5" y="0"/>
                    </a:lnTo>
                    <a:close/>
                  </a:path>
                </a:pathLst>
              </a:custGeom>
              <a:solidFill>
                <a:srgbClr val="3939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8" name="Freeform 267"/>
              <p:cNvSpPr/>
              <p:nvPr/>
            </p:nvSpPr>
            <p:spPr bwMode="auto">
              <a:xfrm>
                <a:off x="6026" y="3932"/>
                <a:ext cx="5" cy="4"/>
              </a:xfrm>
              <a:custGeom>
                <a:avLst/>
                <a:gdLst>
                  <a:gd name="T0" fmla="*/ 0 w 5"/>
                  <a:gd name="T1" fmla="*/ 4 h 4"/>
                  <a:gd name="T2" fmla="*/ 5 w 5"/>
                  <a:gd name="T3" fmla="*/ 2 h 4"/>
                  <a:gd name="T4" fmla="*/ 5 w 5"/>
                  <a:gd name="T5" fmla="*/ 0 h 4"/>
                  <a:gd name="T6" fmla="*/ 0 w 5"/>
                  <a:gd name="T7" fmla="*/ 3 h 4"/>
                  <a:gd name="T8" fmla="*/ 0 w 5"/>
                  <a:gd name="T9" fmla="*/ 4 h 4"/>
                </a:gdLst>
                <a:ahLst/>
                <a:cxnLst>
                  <a:cxn ang="0">
                    <a:pos x="T0" y="T1"/>
                  </a:cxn>
                  <a:cxn ang="0">
                    <a:pos x="T2" y="T3"/>
                  </a:cxn>
                  <a:cxn ang="0">
                    <a:pos x="T4" y="T5"/>
                  </a:cxn>
                  <a:cxn ang="0">
                    <a:pos x="T6" y="T7"/>
                  </a:cxn>
                  <a:cxn ang="0">
                    <a:pos x="T8" y="T9"/>
                  </a:cxn>
                </a:cxnLst>
                <a:rect l="0" t="0" r="r" b="b"/>
                <a:pathLst>
                  <a:path w="5" h="4">
                    <a:moveTo>
                      <a:pt x="0" y="4"/>
                    </a:moveTo>
                    <a:lnTo>
                      <a:pt x="5" y="2"/>
                    </a:lnTo>
                    <a:lnTo>
                      <a:pt x="5" y="0"/>
                    </a:lnTo>
                    <a:lnTo>
                      <a:pt x="0" y="3"/>
                    </a:lnTo>
                    <a:lnTo>
                      <a:pt x="0" y="4"/>
                    </a:lnTo>
                    <a:close/>
                  </a:path>
                </a:pathLst>
              </a:custGeom>
              <a:solidFill>
                <a:srgbClr val="1C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9" name="Freeform 268"/>
              <p:cNvSpPr/>
              <p:nvPr/>
            </p:nvSpPr>
            <p:spPr bwMode="auto">
              <a:xfrm>
                <a:off x="6034" y="3928"/>
                <a:ext cx="4" cy="4"/>
              </a:xfrm>
              <a:custGeom>
                <a:avLst/>
                <a:gdLst>
                  <a:gd name="T0" fmla="*/ 0 w 4"/>
                  <a:gd name="T1" fmla="*/ 4 h 4"/>
                  <a:gd name="T2" fmla="*/ 4 w 4"/>
                  <a:gd name="T3" fmla="*/ 1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1"/>
                    </a:lnTo>
                    <a:lnTo>
                      <a:pt x="4" y="0"/>
                    </a:lnTo>
                    <a:lnTo>
                      <a:pt x="0" y="2"/>
                    </a:lnTo>
                    <a:lnTo>
                      <a:pt x="0" y="4"/>
                    </a:lnTo>
                    <a:close/>
                  </a:path>
                </a:pathLst>
              </a:custGeom>
              <a:solidFill>
                <a:srgbClr val="1C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0" name="Freeform 269"/>
              <p:cNvSpPr/>
              <p:nvPr/>
            </p:nvSpPr>
            <p:spPr bwMode="auto">
              <a:xfrm>
                <a:off x="5985" y="3869"/>
                <a:ext cx="48" cy="27"/>
              </a:xfrm>
              <a:custGeom>
                <a:avLst/>
                <a:gdLst>
                  <a:gd name="T0" fmla="*/ 3 w 48"/>
                  <a:gd name="T1" fmla="*/ 15 h 27"/>
                  <a:gd name="T2" fmla="*/ 3 w 48"/>
                  <a:gd name="T3" fmla="*/ 9 h 27"/>
                  <a:gd name="T4" fmla="*/ 15 w 48"/>
                  <a:gd name="T5" fmla="*/ 1 h 27"/>
                  <a:gd name="T6" fmla="*/ 25 w 48"/>
                  <a:gd name="T7" fmla="*/ 1 h 27"/>
                  <a:gd name="T8" fmla="*/ 45 w 48"/>
                  <a:gd name="T9" fmla="*/ 12 h 27"/>
                  <a:gd name="T10" fmla="*/ 46 w 48"/>
                  <a:gd name="T11" fmla="*/ 18 h 27"/>
                  <a:gd name="T12" fmla="*/ 33 w 48"/>
                  <a:gd name="T13" fmla="*/ 26 h 27"/>
                  <a:gd name="T14" fmla="*/ 23 w 48"/>
                  <a:gd name="T15" fmla="*/ 26 h 27"/>
                  <a:gd name="T16" fmla="*/ 3 w 48"/>
                  <a:gd name="T17"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7">
                    <a:moveTo>
                      <a:pt x="3" y="15"/>
                    </a:moveTo>
                    <a:cubicBezTo>
                      <a:pt x="0" y="13"/>
                      <a:pt x="0" y="11"/>
                      <a:pt x="3" y="9"/>
                    </a:cubicBezTo>
                    <a:cubicBezTo>
                      <a:pt x="15" y="1"/>
                      <a:pt x="15" y="1"/>
                      <a:pt x="15" y="1"/>
                    </a:cubicBezTo>
                    <a:cubicBezTo>
                      <a:pt x="18" y="0"/>
                      <a:pt x="23" y="0"/>
                      <a:pt x="25" y="1"/>
                    </a:cubicBezTo>
                    <a:cubicBezTo>
                      <a:pt x="45" y="12"/>
                      <a:pt x="45" y="12"/>
                      <a:pt x="45" y="12"/>
                    </a:cubicBezTo>
                    <a:cubicBezTo>
                      <a:pt x="48" y="14"/>
                      <a:pt x="48" y="16"/>
                      <a:pt x="46" y="18"/>
                    </a:cubicBezTo>
                    <a:cubicBezTo>
                      <a:pt x="33" y="26"/>
                      <a:pt x="33" y="26"/>
                      <a:pt x="33" y="26"/>
                    </a:cubicBezTo>
                    <a:cubicBezTo>
                      <a:pt x="30" y="27"/>
                      <a:pt x="26" y="27"/>
                      <a:pt x="23" y="26"/>
                    </a:cubicBezTo>
                    <a:lnTo>
                      <a:pt x="3" y="15"/>
                    </a:lnTo>
                    <a:close/>
                  </a:path>
                </a:pathLst>
              </a:custGeom>
              <a:solidFill>
                <a:srgbClr val="9E9D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1" name="Freeform 270"/>
              <p:cNvSpPr/>
              <p:nvPr/>
            </p:nvSpPr>
            <p:spPr bwMode="auto">
              <a:xfrm>
                <a:off x="5932" y="3916"/>
                <a:ext cx="186" cy="66"/>
              </a:xfrm>
              <a:custGeom>
                <a:avLst/>
                <a:gdLst>
                  <a:gd name="T0" fmla="*/ 107 w 186"/>
                  <a:gd name="T1" fmla="*/ 61 h 67"/>
                  <a:gd name="T2" fmla="*/ 0 w 186"/>
                  <a:gd name="T3" fmla="*/ 0 h 67"/>
                  <a:gd name="T4" fmla="*/ 0 w 186"/>
                  <a:gd name="T5" fmla="*/ 3 h 67"/>
                  <a:gd name="T6" fmla="*/ 3 w 186"/>
                  <a:gd name="T7" fmla="*/ 8 h 67"/>
                  <a:gd name="T8" fmla="*/ 104 w 186"/>
                  <a:gd name="T9" fmla="*/ 66 h 67"/>
                  <a:gd name="T10" fmla="*/ 110 w 186"/>
                  <a:gd name="T11" fmla="*/ 66 h 67"/>
                  <a:gd name="T12" fmla="*/ 184 w 186"/>
                  <a:gd name="T13" fmla="*/ 22 h 67"/>
                  <a:gd name="T14" fmla="*/ 186 w 186"/>
                  <a:gd name="T15" fmla="*/ 19 h 67"/>
                  <a:gd name="T16" fmla="*/ 186 w 186"/>
                  <a:gd name="T17" fmla="*/ 17 h 67"/>
                  <a:gd name="T18" fmla="*/ 107 w 186"/>
                  <a:gd name="T19" fmla="*/ 6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67">
                    <a:moveTo>
                      <a:pt x="107" y="61"/>
                    </a:moveTo>
                    <a:cubicBezTo>
                      <a:pt x="0" y="0"/>
                      <a:pt x="0" y="0"/>
                      <a:pt x="0" y="0"/>
                    </a:cubicBezTo>
                    <a:cubicBezTo>
                      <a:pt x="0" y="3"/>
                      <a:pt x="0" y="3"/>
                      <a:pt x="0" y="3"/>
                    </a:cubicBezTo>
                    <a:cubicBezTo>
                      <a:pt x="0" y="5"/>
                      <a:pt x="2" y="7"/>
                      <a:pt x="3" y="8"/>
                    </a:cubicBezTo>
                    <a:cubicBezTo>
                      <a:pt x="104" y="66"/>
                      <a:pt x="104" y="66"/>
                      <a:pt x="104" y="66"/>
                    </a:cubicBezTo>
                    <a:cubicBezTo>
                      <a:pt x="106" y="67"/>
                      <a:pt x="108" y="67"/>
                      <a:pt x="110" y="66"/>
                    </a:cubicBezTo>
                    <a:cubicBezTo>
                      <a:pt x="184" y="22"/>
                      <a:pt x="184" y="22"/>
                      <a:pt x="184" y="22"/>
                    </a:cubicBezTo>
                    <a:cubicBezTo>
                      <a:pt x="185" y="22"/>
                      <a:pt x="186" y="20"/>
                      <a:pt x="186" y="19"/>
                    </a:cubicBezTo>
                    <a:cubicBezTo>
                      <a:pt x="186" y="17"/>
                      <a:pt x="186" y="17"/>
                      <a:pt x="186" y="17"/>
                    </a:cubicBezTo>
                    <a:lnTo>
                      <a:pt x="107" y="61"/>
                    </a:lnTo>
                    <a:close/>
                  </a:path>
                </a:pathLst>
              </a:custGeom>
              <a:solidFill>
                <a:srgbClr val="8484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2" name="Freeform 271"/>
              <p:cNvSpPr/>
              <p:nvPr/>
            </p:nvSpPr>
            <p:spPr bwMode="auto">
              <a:xfrm>
                <a:off x="5932" y="3879"/>
                <a:ext cx="187" cy="97"/>
              </a:xfrm>
              <a:custGeom>
                <a:avLst/>
                <a:gdLst>
                  <a:gd name="T0" fmla="*/ 184 w 187"/>
                  <a:gd name="T1" fmla="*/ 51 h 98"/>
                  <a:gd name="T2" fmla="*/ 184 w 187"/>
                  <a:gd name="T3" fmla="*/ 57 h 98"/>
                  <a:gd name="T4" fmla="*/ 107 w 187"/>
                  <a:gd name="T5" fmla="*/ 98 h 98"/>
                  <a:gd name="T6" fmla="*/ 0 w 187"/>
                  <a:gd name="T7" fmla="*/ 37 h 98"/>
                  <a:gd name="T8" fmla="*/ 77 w 187"/>
                  <a:gd name="T9" fmla="*/ 2 h 98"/>
                  <a:gd name="T10" fmla="*/ 88 w 187"/>
                  <a:gd name="T11" fmla="*/ 2 h 98"/>
                  <a:gd name="T12" fmla="*/ 184 w 187"/>
                  <a:gd name="T13" fmla="*/ 51 h 98"/>
                </a:gdLst>
                <a:ahLst/>
                <a:cxnLst>
                  <a:cxn ang="0">
                    <a:pos x="T0" y="T1"/>
                  </a:cxn>
                  <a:cxn ang="0">
                    <a:pos x="T2" y="T3"/>
                  </a:cxn>
                  <a:cxn ang="0">
                    <a:pos x="T4" y="T5"/>
                  </a:cxn>
                  <a:cxn ang="0">
                    <a:pos x="T6" y="T7"/>
                  </a:cxn>
                  <a:cxn ang="0">
                    <a:pos x="T8" y="T9"/>
                  </a:cxn>
                  <a:cxn ang="0">
                    <a:pos x="T10" y="T11"/>
                  </a:cxn>
                  <a:cxn ang="0">
                    <a:pos x="T12" y="T13"/>
                  </a:cxn>
                </a:cxnLst>
                <a:rect l="0" t="0" r="r" b="b"/>
                <a:pathLst>
                  <a:path w="187" h="98">
                    <a:moveTo>
                      <a:pt x="184" y="51"/>
                    </a:moveTo>
                    <a:cubicBezTo>
                      <a:pt x="187" y="52"/>
                      <a:pt x="187" y="56"/>
                      <a:pt x="184" y="57"/>
                    </a:cubicBezTo>
                    <a:cubicBezTo>
                      <a:pt x="107" y="98"/>
                      <a:pt x="107" y="98"/>
                      <a:pt x="107" y="98"/>
                    </a:cubicBezTo>
                    <a:cubicBezTo>
                      <a:pt x="0" y="37"/>
                      <a:pt x="0" y="37"/>
                      <a:pt x="0" y="37"/>
                    </a:cubicBezTo>
                    <a:cubicBezTo>
                      <a:pt x="77" y="2"/>
                      <a:pt x="77" y="2"/>
                      <a:pt x="77" y="2"/>
                    </a:cubicBezTo>
                    <a:cubicBezTo>
                      <a:pt x="81" y="0"/>
                      <a:pt x="85" y="0"/>
                      <a:pt x="88" y="2"/>
                    </a:cubicBezTo>
                    <a:lnTo>
                      <a:pt x="184" y="51"/>
                    </a:lnTo>
                    <a:close/>
                  </a:path>
                </a:pathLst>
              </a:custGeom>
              <a:solidFill>
                <a:srgbClr val="EAE9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3" name="Freeform 272"/>
              <p:cNvSpPr/>
              <p:nvPr/>
            </p:nvSpPr>
            <p:spPr bwMode="auto">
              <a:xfrm>
                <a:off x="5945" y="3890"/>
                <a:ext cx="138" cy="80"/>
              </a:xfrm>
              <a:custGeom>
                <a:avLst/>
                <a:gdLst>
                  <a:gd name="T0" fmla="*/ 136 w 138"/>
                  <a:gd name="T1" fmla="*/ 56 h 81"/>
                  <a:gd name="T2" fmla="*/ 134 w 138"/>
                  <a:gd name="T3" fmla="*/ 61 h 81"/>
                  <a:gd name="T4" fmla="*/ 100 w 138"/>
                  <a:gd name="T5" fmla="*/ 80 h 81"/>
                  <a:gd name="T6" fmla="*/ 92 w 138"/>
                  <a:gd name="T7" fmla="*/ 78 h 81"/>
                  <a:gd name="T8" fmla="*/ 2 w 138"/>
                  <a:gd name="T9" fmla="*/ 26 h 81"/>
                  <a:gd name="T10" fmla="*/ 2 w 138"/>
                  <a:gd name="T11" fmla="*/ 22 h 81"/>
                  <a:gd name="T12" fmla="*/ 35 w 138"/>
                  <a:gd name="T13" fmla="*/ 2 h 81"/>
                  <a:gd name="T14" fmla="*/ 40 w 138"/>
                  <a:gd name="T15" fmla="*/ 1 h 81"/>
                  <a:gd name="T16" fmla="*/ 136 w 138"/>
                  <a:gd name="T17" fmla="*/ 5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81">
                    <a:moveTo>
                      <a:pt x="136" y="56"/>
                    </a:moveTo>
                    <a:cubicBezTo>
                      <a:pt x="137" y="57"/>
                      <a:pt x="138" y="59"/>
                      <a:pt x="134" y="61"/>
                    </a:cubicBezTo>
                    <a:cubicBezTo>
                      <a:pt x="100" y="80"/>
                      <a:pt x="100" y="80"/>
                      <a:pt x="100" y="80"/>
                    </a:cubicBezTo>
                    <a:cubicBezTo>
                      <a:pt x="97" y="81"/>
                      <a:pt x="95" y="80"/>
                      <a:pt x="92" y="78"/>
                    </a:cubicBezTo>
                    <a:cubicBezTo>
                      <a:pt x="2" y="26"/>
                      <a:pt x="2" y="26"/>
                      <a:pt x="2" y="26"/>
                    </a:cubicBezTo>
                    <a:cubicBezTo>
                      <a:pt x="0" y="25"/>
                      <a:pt x="0" y="23"/>
                      <a:pt x="2" y="22"/>
                    </a:cubicBezTo>
                    <a:cubicBezTo>
                      <a:pt x="35" y="2"/>
                      <a:pt x="35" y="2"/>
                      <a:pt x="35" y="2"/>
                    </a:cubicBezTo>
                    <a:cubicBezTo>
                      <a:pt x="37" y="1"/>
                      <a:pt x="39" y="0"/>
                      <a:pt x="40" y="1"/>
                    </a:cubicBezTo>
                    <a:lnTo>
                      <a:pt x="136" y="56"/>
                    </a:lnTo>
                    <a:close/>
                  </a:path>
                </a:pathLst>
              </a:custGeom>
              <a:solidFill>
                <a:srgbClr val="8986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4" name="Freeform 273"/>
              <p:cNvSpPr/>
              <p:nvPr/>
            </p:nvSpPr>
            <p:spPr bwMode="auto">
              <a:xfrm>
                <a:off x="5994" y="3900"/>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7"/>
                      <a:pt x="6" y="7"/>
                      <a:pt x="6" y="7"/>
                    </a:cubicBezTo>
                    <a:cubicBezTo>
                      <a:pt x="6" y="7"/>
                      <a:pt x="5" y="7"/>
                      <a:pt x="5" y="7"/>
                    </a:cubicBezTo>
                    <a:cubicBezTo>
                      <a:pt x="0" y="4"/>
                      <a:pt x="0" y="4"/>
                      <a:pt x="0" y="4"/>
                    </a:cubicBezTo>
                    <a:cubicBezTo>
                      <a:pt x="0" y="4"/>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5" name="Freeform 274"/>
              <p:cNvSpPr/>
              <p:nvPr/>
            </p:nvSpPr>
            <p:spPr bwMode="auto">
              <a:xfrm>
                <a:off x="5971" y="3924"/>
                <a:ext cx="12" cy="7"/>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6" y="7"/>
                      <a:pt x="5" y="7"/>
                    </a:cubicBezTo>
                    <a:cubicBezTo>
                      <a:pt x="1" y="4"/>
                      <a:pt x="1" y="4"/>
                      <a:pt x="1" y="4"/>
                    </a:cubicBezTo>
                    <a:cubicBezTo>
                      <a:pt x="0" y="4"/>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6" name="Freeform 275"/>
              <p:cNvSpPr/>
              <p:nvPr/>
            </p:nvSpPr>
            <p:spPr bwMode="auto">
              <a:xfrm>
                <a:off x="5979" y="3929"/>
                <a:ext cx="12" cy="6"/>
              </a:xfrm>
              <a:custGeom>
                <a:avLst/>
                <a:gdLst>
                  <a:gd name="T0" fmla="*/ 11 w 12"/>
                  <a:gd name="T1" fmla="*/ 3 h 6"/>
                  <a:gd name="T2" fmla="*/ 11 w 12"/>
                  <a:gd name="T3" fmla="*/ 3 h 6"/>
                  <a:gd name="T4" fmla="*/ 7 w 12"/>
                  <a:gd name="T5" fmla="*/ 6 h 6"/>
                  <a:gd name="T6" fmla="*/ 5 w 12"/>
                  <a:gd name="T7" fmla="*/ 6 h 6"/>
                  <a:gd name="T8" fmla="*/ 1 w 12"/>
                  <a:gd name="T9" fmla="*/ 3 h 6"/>
                  <a:gd name="T10" fmla="*/ 1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3"/>
                    </a:cubicBezTo>
                    <a:cubicBezTo>
                      <a:pt x="7" y="6"/>
                      <a:pt x="7" y="6"/>
                      <a:pt x="7" y="6"/>
                    </a:cubicBezTo>
                    <a:cubicBezTo>
                      <a:pt x="6" y="6"/>
                      <a:pt x="6" y="6"/>
                      <a:pt x="5" y="6"/>
                    </a:cubicBezTo>
                    <a:cubicBezTo>
                      <a:pt x="1" y="3"/>
                      <a:pt x="1" y="3"/>
                      <a:pt x="1" y="3"/>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7" name="Freeform 276"/>
              <p:cNvSpPr/>
              <p:nvPr/>
            </p:nvSpPr>
            <p:spPr bwMode="auto">
              <a:xfrm>
                <a:off x="5987" y="3933"/>
                <a:ext cx="12" cy="6"/>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6" y="7"/>
                      <a:pt x="5" y="7"/>
                    </a:cubicBezTo>
                    <a:cubicBezTo>
                      <a:pt x="1" y="4"/>
                      <a:pt x="1" y="4"/>
                      <a:pt x="1" y="4"/>
                    </a:cubicBezTo>
                    <a:cubicBezTo>
                      <a:pt x="0" y="4"/>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8" name="Freeform 277"/>
              <p:cNvSpPr/>
              <p:nvPr/>
            </p:nvSpPr>
            <p:spPr bwMode="auto">
              <a:xfrm>
                <a:off x="5970" y="3896"/>
                <a:ext cx="19" cy="11"/>
              </a:xfrm>
              <a:custGeom>
                <a:avLst/>
                <a:gdLst>
                  <a:gd name="T0" fmla="*/ 19 w 19"/>
                  <a:gd name="T1" fmla="*/ 8 h 11"/>
                  <a:gd name="T2" fmla="*/ 19 w 19"/>
                  <a:gd name="T3" fmla="*/ 8 h 11"/>
                  <a:gd name="T4" fmla="*/ 14 w 19"/>
                  <a:gd name="T5" fmla="*/ 11 h 11"/>
                  <a:gd name="T6" fmla="*/ 13 w 19"/>
                  <a:gd name="T7" fmla="*/ 11 h 11"/>
                  <a:gd name="T8" fmla="*/ 0 w 19"/>
                  <a:gd name="T9" fmla="*/ 4 h 11"/>
                  <a:gd name="T10" fmla="*/ 0 w 19"/>
                  <a:gd name="T11" fmla="*/ 3 h 11"/>
                  <a:gd name="T12" fmla="*/ 5 w 19"/>
                  <a:gd name="T13" fmla="*/ 0 h 11"/>
                  <a:gd name="T14" fmla="*/ 6 w 19"/>
                  <a:gd name="T15" fmla="*/ 0 h 11"/>
                  <a:gd name="T16" fmla="*/ 19 w 19"/>
                  <a:gd name="T1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9" y="8"/>
                    </a:moveTo>
                    <a:cubicBezTo>
                      <a:pt x="19" y="8"/>
                      <a:pt x="19" y="8"/>
                      <a:pt x="19" y="8"/>
                    </a:cubicBezTo>
                    <a:cubicBezTo>
                      <a:pt x="14" y="11"/>
                      <a:pt x="14" y="11"/>
                      <a:pt x="14" y="11"/>
                    </a:cubicBezTo>
                    <a:cubicBezTo>
                      <a:pt x="14" y="11"/>
                      <a:pt x="13" y="11"/>
                      <a:pt x="13" y="11"/>
                    </a:cubicBezTo>
                    <a:cubicBezTo>
                      <a:pt x="0" y="4"/>
                      <a:pt x="0" y="4"/>
                      <a:pt x="0" y="4"/>
                    </a:cubicBezTo>
                    <a:cubicBezTo>
                      <a:pt x="0" y="4"/>
                      <a:pt x="0" y="3"/>
                      <a:pt x="0" y="3"/>
                    </a:cubicBezTo>
                    <a:cubicBezTo>
                      <a:pt x="5" y="0"/>
                      <a:pt x="5" y="0"/>
                      <a:pt x="5" y="0"/>
                    </a:cubicBezTo>
                    <a:cubicBezTo>
                      <a:pt x="5" y="0"/>
                      <a:pt x="6" y="0"/>
                      <a:pt x="6" y="0"/>
                    </a:cubicBezTo>
                    <a:lnTo>
                      <a:pt x="19" y="8"/>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9" name="Freeform 278"/>
              <p:cNvSpPr/>
              <p:nvPr/>
            </p:nvSpPr>
            <p:spPr bwMode="auto">
              <a:xfrm>
                <a:off x="5985" y="3905"/>
                <a:ext cx="12" cy="7"/>
              </a:xfrm>
              <a:custGeom>
                <a:avLst/>
                <a:gdLst>
                  <a:gd name="T0" fmla="*/ 12 w 12"/>
                  <a:gd name="T1" fmla="*/ 3 h 7"/>
                  <a:gd name="T2" fmla="*/ 12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3"/>
                      <a:pt x="12" y="3"/>
                      <a:pt x="12" y="4"/>
                    </a:cubicBezTo>
                    <a:cubicBezTo>
                      <a:pt x="7" y="6"/>
                      <a:pt x="7" y="6"/>
                      <a:pt x="7" y="6"/>
                    </a:cubicBezTo>
                    <a:cubicBezTo>
                      <a:pt x="7" y="7"/>
                      <a:pt x="6" y="7"/>
                      <a:pt x="5" y="6"/>
                    </a:cubicBezTo>
                    <a:cubicBezTo>
                      <a:pt x="1" y="4"/>
                      <a:pt x="1" y="4"/>
                      <a:pt x="1" y="4"/>
                    </a:cubicBezTo>
                    <a:cubicBezTo>
                      <a:pt x="0" y="3"/>
                      <a:pt x="0" y="3"/>
                      <a:pt x="1" y="3"/>
                    </a:cubicBezTo>
                    <a:cubicBezTo>
                      <a:pt x="5" y="0"/>
                      <a:pt x="5" y="0"/>
                      <a:pt x="5" y="0"/>
                    </a:cubicBezTo>
                    <a:cubicBezTo>
                      <a:pt x="6" y="0"/>
                      <a:pt x="6" y="0"/>
                      <a:pt x="7" y="0"/>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0" name="Freeform 279"/>
              <p:cNvSpPr/>
              <p:nvPr/>
            </p:nvSpPr>
            <p:spPr bwMode="auto">
              <a:xfrm>
                <a:off x="5994" y="3910"/>
                <a:ext cx="12" cy="7"/>
              </a:xfrm>
              <a:custGeom>
                <a:avLst/>
                <a:gdLst>
                  <a:gd name="T0" fmla="*/ 11 w 12"/>
                  <a:gd name="T1" fmla="*/ 3 h 7"/>
                  <a:gd name="T2" fmla="*/ 11 w 12"/>
                  <a:gd name="T3" fmla="*/ 4 h 7"/>
                  <a:gd name="T4" fmla="*/ 7 w 12"/>
                  <a:gd name="T5" fmla="*/ 6 h 7"/>
                  <a:gd name="T6" fmla="*/ 5 w 12"/>
                  <a:gd name="T7" fmla="*/ 6 h 7"/>
                  <a:gd name="T8" fmla="*/ 0 w 12"/>
                  <a:gd name="T9" fmla="*/ 4 h 7"/>
                  <a:gd name="T10" fmla="*/ 0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3"/>
                      <a:pt x="11" y="4"/>
                    </a:cubicBezTo>
                    <a:cubicBezTo>
                      <a:pt x="7" y="6"/>
                      <a:pt x="7" y="6"/>
                      <a:pt x="7" y="6"/>
                    </a:cubicBezTo>
                    <a:cubicBezTo>
                      <a:pt x="6" y="7"/>
                      <a:pt x="5" y="7"/>
                      <a:pt x="5" y="6"/>
                    </a:cubicBezTo>
                    <a:cubicBezTo>
                      <a:pt x="0" y="4"/>
                      <a:pt x="0" y="4"/>
                      <a:pt x="0" y="4"/>
                    </a:cubicBezTo>
                    <a:cubicBezTo>
                      <a:pt x="0" y="3"/>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1" name="Freeform 280"/>
              <p:cNvSpPr/>
              <p:nvPr/>
            </p:nvSpPr>
            <p:spPr bwMode="auto">
              <a:xfrm>
                <a:off x="6002" y="3914"/>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1 h 7"/>
                  <a:gd name="T14" fmla="*/ 7 w 12"/>
                  <a:gd name="T15" fmla="*/ 1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4"/>
                      <a:pt x="12" y="4"/>
                      <a:pt x="11" y="4"/>
                    </a:cubicBezTo>
                    <a:cubicBezTo>
                      <a:pt x="7" y="7"/>
                      <a:pt x="7" y="7"/>
                      <a:pt x="7" y="7"/>
                    </a:cubicBezTo>
                    <a:cubicBezTo>
                      <a:pt x="6" y="7"/>
                      <a:pt x="5" y="7"/>
                      <a:pt x="5" y="7"/>
                    </a:cubicBezTo>
                    <a:cubicBezTo>
                      <a:pt x="0" y="4"/>
                      <a:pt x="0" y="4"/>
                      <a:pt x="0" y="4"/>
                    </a:cubicBezTo>
                    <a:cubicBezTo>
                      <a:pt x="0" y="4"/>
                      <a:pt x="0" y="4"/>
                      <a:pt x="0" y="3"/>
                    </a:cubicBezTo>
                    <a:cubicBezTo>
                      <a:pt x="5" y="1"/>
                      <a:pt x="5" y="1"/>
                      <a:pt x="5" y="1"/>
                    </a:cubicBezTo>
                    <a:cubicBezTo>
                      <a:pt x="5" y="0"/>
                      <a:pt x="6" y="0"/>
                      <a:pt x="7"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2" name="Freeform 281"/>
              <p:cNvSpPr/>
              <p:nvPr/>
            </p:nvSpPr>
            <p:spPr bwMode="auto">
              <a:xfrm>
                <a:off x="6010" y="3919"/>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5" y="7"/>
                      <a:pt x="5" y="7"/>
                    </a:cubicBezTo>
                    <a:cubicBezTo>
                      <a:pt x="0" y="4"/>
                      <a:pt x="0" y="4"/>
                      <a:pt x="0" y="4"/>
                    </a:cubicBezTo>
                    <a:cubicBezTo>
                      <a:pt x="0" y="4"/>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3" name="Freeform 282"/>
              <p:cNvSpPr/>
              <p:nvPr/>
            </p:nvSpPr>
            <p:spPr bwMode="auto">
              <a:xfrm>
                <a:off x="5962" y="3900"/>
                <a:ext cx="20" cy="12"/>
              </a:xfrm>
              <a:custGeom>
                <a:avLst/>
                <a:gdLst>
                  <a:gd name="T0" fmla="*/ 19 w 20"/>
                  <a:gd name="T1" fmla="*/ 8 h 12"/>
                  <a:gd name="T2" fmla="*/ 19 w 20"/>
                  <a:gd name="T3" fmla="*/ 9 h 12"/>
                  <a:gd name="T4" fmla="*/ 15 w 20"/>
                  <a:gd name="T5" fmla="*/ 12 h 12"/>
                  <a:gd name="T6" fmla="*/ 13 w 20"/>
                  <a:gd name="T7" fmla="*/ 12 h 12"/>
                  <a:gd name="T8" fmla="*/ 0 w 20"/>
                  <a:gd name="T9" fmla="*/ 4 h 12"/>
                  <a:gd name="T10" fmla="*/ 0 w 20"/>
                  <a:gd name="T11" fmla="*/ 3 h 12"/>
                  <a:gd name="T12" fmla="*/ 5 w 20"/>
                  <a:gd name="T13" fmla="*/ 1 h 12"/>
                  <a:gd name="T14" fmla="*/ 7 w 20"/>
                  <a:gd name="T15" fmla="*/ 1 h 12"/>
                  <a:gd name="T16" fmla="*/ 19 w 20"/>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19" y="8"/>
                    </a:moveTo>
                    <a:cubicBezTo>
                      <a:pt x="20" y="8"/>
                      <a:pt x="20" y="9"/>
                      <a:pt x="19" y="9"/>
                    </a:cubicBezTo>
                    <a:cubicBezTo>
                      <a:pt x="15" y="12"/>
                      <a:pt x="15" y="12"/>
                      <a:pt x="15" y="12"/>
                    </a:cubicBezTo>
                    <a:cubicBezTo>
                      <a:pt x="14" y="12"/>
                      <a:pt x="13" y="12"/>
                      <a:pt x="13" y="12"/>
                    </a:cubicBezTo>
                    <a:cubicBezTo>
                      <a:pt x="0" y="4"/>
                      <a:pt x="0" y="4"/>
                      <a:pt x="0" y="4"/>
                    </a:cubicBezTo>
                    <a:cubicBezTo>
                      <a:pt x="0" y="4"/>
                      <a:pt x="0" y="4"/>
                      <a:pt x="0" y="3"/>
                    </a:cubicBezTo>
                    <a:cubicBezTo>
                      <a:pt x="5" y="1"/>
                      <a:pt x="5" y="1"/>
                      <a:pt x="5" y="1"/>
                    </a:cubicBezTo>
                    <a:cubicBezTo>
                      <a:pt x="5" y="0"/>
                      <a:pt x="6" y="0"/>
                      <a:pt x="7" y="1"/>
                    </a:cubicBezTo>
                    <a:lnTo>
                      <a:pt x="19" y="8"/>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4" name="Freeform 283"/>
              <p:cNvSpPr/>
              <p:nvPr/>
            </p:nvSpPr>
            <p:spPr bwMode="auto">
              <a:xfrm>
                <a:off x="5978" y="3910"/>
                <a:ext cx="12" cy="6"/>
              </a:xfrm>
              <a:custGeom>
                <a:avLst/>
                <a:gdLst>
                  <a:gd name="T0" fmla="*/ 11 w 12"/>
                  <a:gd name="T1" fmla="*/ 3 h 6"/>
                  <a:gd name="T2" fmla="*/ 11 w 12"/>
                  <a:gd name="T3" fmla="*/ 4 h 6"/>
                  <a:gd name="T4" fmla="*/ 7 w 12"/>
                  <a:gd name="T5" fmla="*/ 6 h 6"/>
                  <a:gd name="T6" fmla="*/ 5 w 12"/>
                  <a:gd name="T7" fmla="*/ 6 h 6"/>
                  <a:gd name="T8" fmla="*/ 0 w 12"/>
                  <a:gd name="T9" fmla="*/ 4 h 6"/>
                  <a:gd name="T10" fmla="*/ 0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4"/>
                    </a:cubicBezTo>
                    <a:cubicBezTo>
                      <a:pt x="7" y="6"/>
                      <a:pt x="7" y="6"/>
                      <a:pt x="7" y="6"/>
                    </a:cubicBezTo>
                    <a:cubicBezTo>
                      <a:pt x="6" y="6"/>
                      <a:pt x="5" y="6"/>
                      <a:pt x="5" y="6"/>
                    </a:cubicBezTo>
                    <a:cubicBezTo>
                      <a:pt x="0" y="4"/>
                      <a:pt x="0" y="4"/>
                      <a:pt x="0" y="4"/>
                    </a:cubicBezTo>
                    <a:cubicBezTo>
                      <a:pt x="0" y="3"/>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5" name="Freeform 284"/>
              <p:cNvSpPr/>
              <p:nvPr/>
            </p:nvSpPr>
            <p:spPr bwMode="auto">
              <a:xfrm>
                <a:off x="5986" y="3915"/>
                <a:ext cx="12" cy="6"/>
              </a:xfrm>
              <a:custGeom>
                <a:avLst/>
                <a:gdLst>
                  <a:gd name="T0" fmla="*/ 11 w 12"/>
                  <a:gd name="T1" fmla="*/ 3 h 6"/>
                  <a:gd name="T2" fmla="*/ 11 w 12"/>
                  <a:gd name="T3" fmla="*/ 3 h 6"/>
                  <a:gd name="T4" fmla="*/ 7 w 12"/>
                  <a:gd name="T5" fmla="*/ 6 h 6"/>
                  <a:gd name="T6" fmla="*/ 5 w 12"/>
                  <a:gd name="T7" fmla="*/ 6 h 6"/>
                  <a:gd name="T8" fmla="*/ 1 w 12"/>
                  <a:gd name="T9" fmla="*/ 3 h 6"/>
                  <a:gd name="T10" fmla="*/ 1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3"/>
                    </a:cubicBezTo>
                    <a:cubicBezTo>
                      <a:pt x="7" y="6"/>
                      <a:pt x="7" y="6"/>
                      <a:pt x="7" y="6"/>
                    </a:cubicBezTo>
                    <a:cubicBezTo>
                      <a:pt x="6" y="6"/>
                      <a:pt x="6" y="6"/>
                      <a:pt x="5" y="6"/>
                    </a:cubicBezTo>
                    <a:cubicBezTo>
                      <a:pt x="1" y="3"/>
                      <a:pt x="1" y="3"/>
                      <a:pt x="1" y="3"/>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6" name="Freeform 285"/>
              <p:cNvSpPr/>
              <p:nvPr/>
            </p:nvSpPr>
            <p:spPr bwMode="auto">
              <a:xfrm>
                <a:off x="5994" y="3919"/>
                <a:ext cx="12" cy="7"/>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1 h 7"/>
                  <a:gd name="T14" fmla="*/ 7 w 12"/>
                  <a:gd name="T15" fmla="*/ 1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6" y="7"/>
                      <a:pt x="5" y="7"/>
                    </a:cubicBezTo>
                    <a:cubicBezTo>
                      <a:pt x="1" y="4"/>
                      <a:pt x="1" y="4"/>
                      <a:pt x="1" y="4"/>
                    </a:cubicBezTo>
                    <a:cubicBezTo>
                      <a:pt x="0" y="4"/>
                      <a:pt x="0" y="3"/>
                      <a:pt x="1" y="3"/>
                    </a:cubicBezTo>
                    <a:cubicBezTo>
                      <a:pt x="5" y="1"/>
                      <a:pt x="5" y="1"/>
                      <a:pt x="5" y="1"/>
                    </a:cubicBezTo>
                    <a:cubicBezTo>
                      <a:pt x="6" y="0"/>
                      <a:pt x="6" y="0"/>
                      <a:pt x="7"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7" name="Freeform 286"/>
              <p:cNvSpPr/>
              <p:nvPr/>
            </p:nvSpPr>
            <p:spPr bwMode="auto">
              <a:xfrm>
                <a:off x="5995" y="3938"/>
                <a:ext cx="12" cy="6"/>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3"/>
                      <a:pt x="11" y="4"/>
                    </a:cubicBezTo>
                    <a:cubicBezTo>
                      <a:pt x="7" y="6"/>
                      <a:pt x="7" y="6"/>
                      <a:pt x="7" y="6"/>
                    </a:cubicBezTo>
                    <a:cubicBezTo>
                      <a:pt x="6" y="7"/>
                      <a:pt x="6" y="7"/>
                      <a:pt x="5" y="6"/>
                    </a:cubicBezTo>
                    <a:cubicBezTo>
                      <a:pt x="1" y="4"/>
                      <a:pt x="1" y="4"/>
                      <a:pt x="1" y="4"/>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8" name="Freeform 287"/>
              <p:cNvSpPr/>
              <p:nvPr/>
            </p:nvSpPr>
            <p:spPr bwMode="auto">
              <a:xfrm>
                <a:off x="6018" y="3924"/>
                <a:ext cx="12" cy="6"/>
              </a:xfrm>
              <a:custGeom>
                <a:avLst/>
                <a:gdLst>
                  <a:gd name="T0" fmla="*/ 11 w 12"/>
                  <a:gd name="T1" fmla="*/ 3 h 6"/>
                  <a:gd name="T2" fmla="*/ 11 w 12"/>
                  <a:gd name="T3" fmla="*/ 4 h 6"/>
                  <a:gd name="T4" fmla="*/ 7 w 12"/>
                  <a:gd name="T5" fmla="*/ 6 h 6"/>
                  <a:gd name="T6" fmla="*/ 5 w 12"/>
                  <a:gd name="T7" fmla="*/ 6 h 6"/>
                  <a:gd name="T8" fmla="*/ 0 w 12"/>
                  <a:gd name="T9" fmla="*/ 4 h 6"/>
                  <a:gd name="T10" fmla="*/ 0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4"/>
                    </a:cubicBezTo>
                    <a:cubicBezTo>
                      <a:pt x="7" y="6"/>
                      <a:pt x="7" y="6"/>
                      <a:pt x="7" y="6"/>
                    </a:cubicBezTo>
                    <a:cubicBezTo>
                      <a:pt x="6" y="6"/>
                      <a:pt x="5" y="6"/>
                      <a:pt x="5" y="6"/>
                    </a:cubicBezTo>
                    <a:cubicBezTo>
                      <a:pt x="0" y="4"/>
                      <a:pt x="0" y="4"/>
                      <a:pt x="0" y="4"/>
                    </a:cubicBezTo>
                    <a:cubicBezTo>
                      <a:pt x="0" y="3"/>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9" name="Freeform 288"/>
              <p:cNvSpPr/>
              <p:nvPr/>
            </p:nvSpPr>
            <p:spPr bwMode="auto">
              <a:xfrm>
                <a:off x="6002" y="3924"/>
                <a:ext cx="12" cy="7"/>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3"/>
                      <a:pt x="11" y="4"/>
                    </a:cubicBezTo>
                    <a:cubicBezTo>
                      <a:pt x="7" y="6"/>
                      <a:pt x="7" y="6"/>
                      <a:pt x="7" y="6"/>
                    </a:cubicBezTo>
                    <a:cubicBezTo>
                      <a:pt x="6" y="7"/>
                      <a:pt x="6" y="7"/>
                      <a:pt x="5" y="6"/>
                    </a:cubicBezTo>
                    <a:cubicBezTo>
                      <a:pt x="1" y="4"/>
                      <a:pt x="1" y="4"/>
                      <a:pt x="1" y="4"/>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0" name="Freeform 289"/>
              <p:cNvSpPr/>
              <p:nvPr/>
            </p:nvSpPr>
            <p:spPr bwMode="auto">
              <a:xfrm>
                <a:off x="6010" y="3929"/>
                <a:ext cx="12" cy="6"/>
              </a:xfrm>
              <a:custGeom>
                <a:avLst/>
                <a:gdLst>
                  <a:gd name="T0" fmla="*/ 11 w 12"/>
                  <a:gd name="T1" fmla="*/ 2 h 6"/>
                  <a:gd name="T2" fmla="*/ 12 w 12"/>
                  <a:gd name="T3" fmla="*/ 3 h 6"/>
                  <a:gd name="T4" fmla="*/ 7 w 12"/>
                  <a:gd name="T5" fmla="*/ 6 h 6"/>
                  <a:gd name="T6" fmla="*/ 5 w 12"/>
                  <a:gd name="T7" fmla="*/ 6 h 6"/>
                  <a:gd name="T8" fmla="*/ 1 w 12"/>
                  <a:gd name="T9" fmla="*/ 3 h 6"/>
                  <a:gd name="T10" fmla="*/ 1 w 12"/>
                  <a:gd name="T11" fmla="*/ 2 h 6"/>
                  <a:gd name="T12" fmla="*/ 5 w 12"/>
                  <a:gd name="T13" fmla="*/ 0 h 6"/>
                  <a:gd name="T14" fmla="*/ 7 w 12"/>
                  <a:gd name="T15" fmla="*/ 0 h 6"/>
                  <a:gd name="T16" fmla="*/ 11 w 12"/>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2"/>
                    </a:moveTo>
                    <a:cubicBezTo>
                      <a:pt x="12" y="3"/>
                      <a:pt x="12" y="3"/>
                      <a:pt x="12" y="3"/>
                    </a:cubicBezTo>
                    <a:cubicBezTo>
                      <a:pt x="7" y="6"/>
                      <a:pt x="7" y="6"/>
                      <a:pt x="7" y="6"/>
                    </a:cubicBezTo>
                    <a:cubicBezTo>
                      <a:pt x="6" y="6"/>
                      <a:pt x="6" y="6"/>
                      <a:pt x="5" y="6"/>
                    </a:cubicBezTo>
                    <a:cubicBezTo>
                      <a:pt x="1" y="3"/>
                      <a:pt x="1" y="3"/>
                      <a:pt x="1" y="3"/>
                    </a:cubicBezTo>
                    <a:cubicBezTo>
                      <a:pt x="0" y="3"/>
                      <a:pt x="0" y="3"/>
                      <a:pt x="1" y="2"/>
                    </a:cubicBezTo>
                    <a:cubicBezTo>
                      <a:pt x="5" y="0"/>
                      <a:pt x="5" y="0"/>
                      <a:pt x="5" y="0"/>
                    </a:cubicBezTo>
                    <a:cubicBezTo>
                      <a:pt x="6" y="0"/>
                      <a:pt x="6" y="0"/>
                      <a:pt x="7" y="0"/>
                    </a:cubicBezTo>
                    <a:lnTo>
                      <a:pt x="11" y="2"/>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1" name="Freeform 290"/>
              <p:cNvSpPr/>
              <p:nvPr/>
            </p:nvSpPr>
            <p:spPr bwMode="auto">
              <a:xfrm>
                <a:off x="5979" y="3919"/>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1 h 7"/>
                  <a:gd name="T14" fmla="*/ 6 w 11"/>
                  <a:gd name="T15" fmla="*/ 1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4"/>
                      <a:pt x="11" y="4"/>
                      <a:pt x="11" y="4"/>
                    </a:cubicBezTo>
                    <a:cubicBezTo>
                      <a:pt x="6" y="7"/>
                      <a:pt x="6" y="7"/>
                      <a:pt x="6" y="7"/>
                    </a:cubicBezTo>
                    <a:cubicBezTo>
                      <a:pt x="6" y="7"/>
                      <a:pt x="5" y="7"/>
                      <a:pt x="5" y="7"/>
                    </a:cubicBezTo>
                    <a:cubicBezTo>
                      <a:pt x="0" y="4"/>
                      <a:pt x="0" y="4"/>
                      <a:pt x="0" y="4"/>
                    </a:cubicBezTo>
                    <a:cubicBezTo>
                      <a:pt x="0" y="4"/>
                      <a:pt x="0" y="4"/>
                      <a:pt x="0" y="3"/>
                    </a:cubicBezTo>
                    <a:cubicBezTo>
                      <a:pt x="5" y="1"/>
                      <a:pt x="5" y="1"/>
                      <a:pt x="5" y="1"/>
                    </a:cubicBezTo>
                    <a:cubicBezTo>
                      <a:pt x="5" y="0"/>
                      <a:pt x="6" y="0"/>
                      <a:pt x="6"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2" name="Freeform 291"/>
              <p:cNvSpPr/>
              <p:nvPr/>
            </p:nvSpPr>
            <p:spPr bwMode="auto">
              <a:xfrm>
                <a:off x="5987" y="3924"/>
                <a:ext cx="11" cy="7"/>
              </a:xfrm>
              <a:custGeom>
                <a:avLst/>
                <a:gdLst>
                  <a:gd name="T0" fmla="*/ 11 w 11"/>
                  <a:gd name="T1" fmla="*/ 3 h 7"/>
                  <a:gd name="T2" fmla="*/ 11 w 11"/>
                  <a:gd name="T3" fmla="*/ 4 h 7"/>
                  <a:gd name="T4" fmla="*/ 6 w 11"/>
                  <a:gd name="T5" fmla="*/ 6 h 7"/>
                  <a:gd name="T6" fmla="*/ 5 w 11"/>
                  <a:gd name="T7" fmla="*/ 6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6"/>
                      <a:pt x="6" y="6"/>
                      <a:pt x="6" y="6"/>
                    </a:cubicBezTo>
                    <a:cubicBezTo>
                      <a:pt x="6" y="7"/>
                      <a:pt x="5" y="7"/>
                      <a:pt x="5" y="6"/>
                    </a:cubicBezTo>
                    <a:cubicBezTo>
                      <a:pt x="0" y="4"/>
                      <a:pt x="0" y="4"/>
                      <a:pt x="0" y="4"/>
                    </a:cubicBezTo>
                    <a:cubicBezTo>
                      <a:pt x="0" y="4"/>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3" name="Freeform 292"/>
              <p:cNvSpPr/>
              <p:nvPr/>
            </p:nvSpPr>
            <p:spPr bwMode="auto">
              <a:xfrm>
                <a:off x="5995" y="3929"/>
                <a:ext cx="11" cy="6"/>
              </a:xfrm>
              <a:custGeom>
                <a:avLst/>
                <a:gdLst>
                  <a:gd name="T0" fmla="*/ 11 w 11"/>
                  <a:gd name="T1" fmla="*/ 3 h 6"/>
                  <a:gd name="T2" fmla="*/ 11 w 11"/>
                  <a:gd name="T3" fmla="*/ 3 h 6"/>
                  <a:gd name="T4" fmla="*/ 6 w 11"/>
                  <a:gd name="T5" fmla="*/ 6 h 6"/>
                  <a:gd name="T6" fmla="*/ 5 w 11"/>
                  <a:gd name="T7" fmla="*/ 6 h 6"/>
                  <a:gd name="T8" fmla="*/ 0 w 11"/>
                  <a:gd name="T9" fmla="*/ 3 h 6"/>
                  <a:gd name="T10" fmla="*/ 0 w 11"/>
                  <a:gd name="T11" fmla="*/ 3 h 6"/>
                  <a:gd name="T12" fmla="*/ 5 w 11"/>
                  <a:gd name="T13" fmla="*/ 0 h 6"/>
                  <a:gd name="T14" fmla="*/ 6 w 11"/>
                  <a:gd name="T15" fmla="*/ 0 h 6"/>
                  <a:gd name="T16" fmla="*/ 11 w 11"/>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3"/>
                    </a:moveTo>
                    <a:cubicBezTo>
                      <a:pt x="11" y="3"/>
                      <a:pt x="11" y="3"/>
                      <a:pt x="11" y="3"/>
                    </a:cubicBezTo>
                    <a:cubicBezTo>
                      <a:pt x="6" y="6"/>
                      <a:pt x="6" y="6"/>
                      <a:pt x="6" y="6"/>
                    </a:cubicBezTo>
                    <a:cubicBezTo>
                      <a:pt x="6" y="6"/>
                      <a:pt x="5" y="6"/>
                      <a:pt x="5" y="6"/>
                    </a:cubicBezTo>
                    <a:cubicBezTo>
                      <a:pt x="0" y="3"/>
                      <a:pt x="0" y="3"/>
                      <a:pt x="0" y="3"/>
                    </a:cubicBezTo>
                    <a:cubicBezTo>
                      <a:pt x="0" y="3"/>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4" name="Freeform 293"/>
              <p:cNvSpPr/>
              <p:nvPr/>
            </p:nvSpPr>
            <p:spPr bwMode="auto">
              <a:xfrm>
                <a:off x="6003" y="3933"/>
                <a:ext cx="11" cy="6"/>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7"/>
                      <a:pt x="6" y="7"/>
                      <a:pt x="6" y="7"/>
                    </a:cubicBezTo>
                    <a:cubicBezTo>
                      <a:pt x="6" y="7"/>
                      <a:pt x="5" y="7"/>
                      <a:pt x="5" y="7"/>
                    </a:cubicBezTo>
                    <a:cubicBezTo>
                      <a:pt x="0" y="4"/>
                      <a:pt x="0" y="4"/>
                      <a:pt x="0" y="4"/>
                    </a:cubicBezTo>
                    <a:cubicBezTo>
                      <a:pt x="0" y="4"/>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5" name="Freeform 294"/>
              <p:cNvSpPr/>
              <p:nvPr/>
            </p:nvSpPr>
            <p:spPr bwMode="auto">
              <a:xfrm>
                <a:off x="6003" y="3941"/>
                <a:ext cx="12" cy="7"/>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1 h 7"/>
                  <a:gd name="T14" fmla="*/ 7 w 12"/>
                  <a:gd name="T15" fmla="*/ 1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4"/>
                      <a:pt x="12" y="4"/>
                      <a:pt x="11" y="4"/>
                    </a:cubicBezTo>
                    <a:cubicBezTo>
                      <a:pt x="7" y="7"/>
                      <a:pt x="7" y="7"/>
                      <a:pt x="7" y="7"/>
                    </a:cubicBezTo>
                    <a:cubicBezTo>
                      <a:pt x="6" y="7"/>
                      <a:pt x="6" y="7"/>
                      <a:pt x="5" y="7"/>
                    </a:cubicBezTo>
                    <a:cubicBezTo>
                      <a:pt x="1" y="4"/>
                      <a:pt x="1" y="4"/>
                      <a:pt x="1" y="4"/>
                    </a:cubicBezTo>
                    <a:cubicBezTo>
                      <a:pt x="0" y="4"/>
                      <a:pt x="0" y="4"/>
                      <a:pt x="1" y="3"/>
                    </a:cubicBezTo>
                    <a:cubicBezTo>
                      <a:pt x="5" y="1"/>
                      <a:pt x="5" y="1"/>
                      <a:pt x="5" y="1"/>
                    </a:cubicBezTo>
                    <a:cubicBezTo>
                      <a:pt x="6" y="0"/>
                      <a:pt x="6" y="0"/>
                      <a:pt x="7"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6" name="Freeform 295"/>
              <p:cNvSpPr/>
              <p:nvPr/>
            </p:nvSpPr>
            <p:spPr bwMode="auto">
              <a:xfrm>
                <a:off x="6027" y="3929"/>
                <a:ext cx="12" cy="7"/>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6"/>
                      <a:pt x="7" y="6"/>
                      <a:pt x="7" y="6"/>
                    </a:cubicBezTo>
                    <a:cubicBezTo>
                      <a:pt x="6" y="7"/>
                      <a:pt x="6" y="7"/>
                      <a:pt x="5" y="6"/>
                    </a:cubicBezTo>
                    <a:cubicBezTo>
                      <a:pt x="1" y="4"/>
                      <a:pt x="1" y="4"/>
                      <a:pt x="1" y="4"/>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7" name="Freeform 296"/>
              <p:cNvSpPr/>
              <p:nvPr/>
            </p:nvSpPr>
            <p:spPr bwMode="auto">
              <a:xfrm>
                <a:off x="6018" y="3933"/>
                <a:ext cx="12" cy="6"/>
              </a:xfrm>
              <a:custGeom>
                <a:avLst/>
                <a:gdLst>
                  <a:gd name="T0" fmla="*/ 12 w 12"/>
                  <a:gd name="T1" fmla="*/ 3 h 7"/>
                  <a:gd name="T2" fmla="*/ 12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3"/>
                      <a:pt x="12" y="4"/>
                      <a:pt x="12" y="4"/>
                    </a:cubicBezTo>
                    <a:cubicBezTo>
                      <a:pt x="7" y="7"/>
                      <a:pt x="7" y="7"/>
                      <a:pt x="7" y="7"/>
                    </a:cubicBezTo>
                    <a:cubicBezTo>
                      <a:pt x="7" y="7"/>
                      <a:pt x="6" y="7"/>
                      <a:pt x="5" y="7"/>
                    </a:cubicBezTo>
                    <a:cubicBezTo>
                      <a:pt x="1" y="4"/>
                      <a:pt x="1" y="4"/>
                      <a:pt x="1" y="4"/>
                    </a:cubicBezTo>
                    <a:cubicBezTo>
                      <a:pt x="0" y="4"/>
                      <a:pt x="0" y="3"/>
                      <a:pt x="1" y="3"/>
                    </a:cubicBezTo>
                    <a:cubicBezTo>
                      <a:pt x="5" y="0"/>
                      <a:pt x="5" y="0"/>
                      <a:pt x="5" y="0"/>
                    </a:cubicBezTo>
                    <a:cubicBezTo>
                      <a:pt x="6" y="0"/>
                      <a:pt x="6" y="0"/>
                      <a:pt x="7" y="0"/>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8" name="Freeform 297"/>
              <p:cNvSpPr/>
              <p:nvPr/>
            </p:nvSpPr>
            <p:spPr bwMode="auto">
              <a:xfrm>
                <a:off x="6011" y="3938"/>
                <a:ext cx="11" cy="6"/>
              </a:xfrm>
              <a:custGeom>
                <a:avLst/>
                <a:gdLst>
                  <a:gd name="T0" fmla="*/ 11 w 11"/>
                  <a:gd name="T1" fmla="*/ 3 h 7"/>
                  <a:gd name="T2" fmla="*/ 11 w 11"/>
                  <a:gd name="T3" fmla="*/ 4 h 7"/>
                  <a:gd name="T4" fmla="*/ 6 w 11"/>
                  <a:gd name="T5" fmla="*/ 6 h 7"/>
                  <a:gd name="T6" fmla="*/ 5 w 11"/>
                  <a:gd name="T7" fmla="*/ 6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3"/>
                      <a:pt x="11" y="4"/>
                    </a:cubicBezTo>
                    <a:cubicBezTo>
                      <a:pt x="6" y="6"/>
                      <a:pt x="6" y="6"/>
                      <a:pt x="6" y="6"/>
                    </a:cubicBezTo>
                    <a:cubicBezTo>
                      <a:pt x="6" y="7"/>
                      <a:pt x="5" y="7"/>
                      <a:pt x="5" y="6"/>
                    </a:cubicBezTo>
                    <a:cubicBezTo>
                      <a:pt x="0" y="4"/>
                      <a:pt x="0" y="4"/>
                      <a:pt x="0" y="4"/>
                    </a:cubicBezTo>
                    <a:cubicBezTo>
                      <a:pt x="0" y="3"/>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9" name="Freeform 298"/>
              <p:cNvSpPr/>
              <p:nvPr/>
            </p:nvSpPr>
            <p:spPr bwMode="auto">
              <a:xfrm>
                <a:off x="5947" y="3910"/>
                <a:ext cx="12" cy="7"/>
              </a:xfrm>
              <a:custGeom>
                <a:avLst/>
                <a:gdLst>
                  <a:gd name="T0" fmla="*/ 12 w 12"/>
                  <a:gd name="T1" fmla="*/ 3 h 7"/>
                  <a:gd name="T2" fmla="*/ 12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3"/>
                      <a:pt x="12" y="4"/>
                      <a:pt x="12" y="4"/>
                    </a:cubicBezTo>
                    <a:cubicBezTo>
                      <a:pt x="7" y="7"/>
                      <a:pt x="7" y="7"/>
                      <a:pt x="7" y="7"/>
                    </a:cubicBezTo>
                    <a:cubicBezTo>
                      <a:pt x="7" y="7"/>
                      <a:pt x="6" y="7"/>
                      <a:pt x="5" y="7"/>
                    </a:cubicBezTo>
                    <a:cubicBezTo>
                      <a:pt x="1" y="4"/>
                      <a:pt x="1" y="4"/>
                      <a:pt x="1" y="4"/>
                    </a:cubicBezTo>
                    <a:cubicBezTo>
                      <a:pt x="0" y="4"/>
                      <a:pt x="0" y="3"/>
                      <a:pt x="1" y="3"/>
                    </a:cubicBezTo>
                    <a:cubicBezTo>
                      <a:pt x="5" y="0"/>
                      <a:pt x="5" y="0"/>
                      <a:pt x="5" y="0"/>
                    </a:cubicBezTo>
                    <a:cubicBezTo>
                      <a:pt x="6" y="0"/>
                      <a:pt x="6" y="0"/>
                      <a:pt x="7" y="0"/>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0" name="Freeform 299"/>
              <p:cNvSpPr/>
              <p:nvPr/>
            </p:nvSpPr>
            <p:spPr bwMode="auto">
              <a:xfrm>
                <a:off x="5955" y="3914"/>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1 h 7"/>
                  <a:gd name="T14" fmla="*/ 7 w 12"/>
                  <a:gd name="T15" fmla="*/ 1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4"/>
                      <a:pt x="12" y="4"/>
                      <a:pt x="11" y="4"/>
                    </a:cubicBezTo>
                    <a:cubicBezTo>
                      <a:pt x="7" y="7"/>
                      <a:pt x="7" y="7"/>
                      <a:pt x="7" y="7"/>
                    </a:cubicBezTo>
                    <a:cubicBezTo>
                      <a:pt x="6" y="7"/>
                      <a:pt x="5" y="7"/>
                      <a:pt x="5" y="7"/>
                    </a:cubicBezTo>
                    <a:cubicBezTo>
                      <a:pt x="0" y="4"/>
                      <a:pt x="0" y="4"/>
                      <a:pt x="0" y="4"/>
                    </a:cubicBezTo>
                    <a:cubicBezTo>
                      <a:pt x="0" y="4"/>
                      <a:pt x="0" y="4"/>
                      <a:pt x="0" y="3"/>
                    </a:cubicBezTo>
                    <a:cubicBezTo>
                      <a:pt x="5" y="1"/>
                      <a:pt x="5" y="1"/>
                      <a:pt x="5" y="1"/>
                    </a:cubicBezTo>
                    <a:cubicBezTo>
                      <a:pt x="5" y="0"/>
                      <a:pt x="6" y="0"/>
                      <a:pt x="7"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1" name="Freeform 300"/>
              <p:cNvSpPr/>
              <p:nvPr/>
            </p:nvSpPr>
            <p:spPr bwMode="auto">
              <a:xfrm>
                <a:off x="5963" y="3919"/>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5" y="7"/>
                      <a:pt x="5" y="7"/>
                    </a:cubicBezTo>
                    <a:cubicBezTo>
                      <a:pt x="0" y="4"/>
                      <a:pt x="0" y="4"/>
                      <a:pt x="0" y="4"/>
                    </a:cubicBezTo>
                    <a:cubicBezTo>
                      <a:pt x="0" y="4"/>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2" name="Freeform 301"/>
              <p:cNvSpPr/>
              <p:nvPr/>
            </p:nvSpPr>
            <p:spPr bwMode="auto">
              <a:xfrm>
                <a:off x="6003" y="3906"/>
                <a:ext cx="43" cy="25"/>
              </a:xfrm>
              <a:custGeom>
                <a:avLst/>
                <a:gdLst>
                  <a:gd name="T0" fmla="*/ 43 w 43"/>
                  <a:gd name="T1" fmla="*/ 21 h 25"/>
                  <a:gd name="T2" fmla="*/ 43 w 43"/>
                  <a:gd name="T3" fmla="*/ 22 h 25"/>
                  <a:gd name="T4" fmla="*/ 38 w 43"/>
                  <a:gd name="T5" fmla="*/ 25 h 25"/>
                  <a:gd name="T6" fmla="*/ 37 w 43"/>
                  <a:gd name="T7" fmla="*/ 25 h 25"/>
                  <a:gd name="T8" fmla="*/ 0 w 43"/>
                  <a:gd name="T9" fmla="*/ 4 h 25"/>
                  <a:gd name="T10" fmla="*/ 0 w 43"/>
                  <a:gd name="T11" fmla="*/ 3 h 25"/>
                  <a:gd name="T12" fmla="*/ 5 w 43"/>
                  <a:gd name="T13" fmla="*/ 0 h 25"/>
                  <a:gd name="T14" fmla="*/ 6 w 43"/>
                  <a:gd name="T15" fmla="*/ 0 h 25"/>
                  <a:gd name="T16" fmla="*/ 43 w 43"/>
                  <a:gd name="T17"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5">
                    <a:moveTo>
                      <a:pt x="43" y="21"/>
                    </a:moveTo>
                    <a:cubicBezTo>
                      <a:pt x="43" y="22"/>
                      <a:pt x="43" y="22"/>
                      <a:pt x="43" y="22"/>
                    </a:cubicBezTo>
                    <a:cubicBezTo>
                      <a:pt x="38" y="25"/>
                      <a:pt x="38" y="25"/>
                      <a:pt x="38" y="25"/>
                    </a:cubicBezTo>
                    <a:cubicBezTo>
                      <a:pt x="38" y="25"/>
                      <a:pt x="37" y="25"/>
                      <a:pt x="37" y="25"/>
                    </a:cubicBezTo>
                    <a:cubicBezTo>
                      <a:pt x="0" y="4"/>
                      <a:pt x="0" y="4"/>
                      <a:pt x="0" y="4"/>
                    </a:cubicBezTo>
                    <a:cubicBezTo>
                      <a:pt x="0" y="3"/>
                      <a:pt x="0" y="3"/>
                      <a:pt x="0" y="3"/>
                    </a:cubicBezTo>
                    <a:cubicBezTo>
                      <a:pt x="5" y="0"/>
                      <a:pt x="5" y="0"/>
                      <a:pt x="5" y="0"/>
                    </a:cubicBezTo>
                    <a:cubicBezTo>
                      <a:pt x="5" y="0"/>
                      <a:pt x="6" y="0"/>
                      <a:pt x="6" y="0"/>
                    </a:cubicBezTo>
                    <a:lnTo>
                      <a:pt x="43" y="21"/>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3" name="Freeform 302"/>
              <p:cNvSpPr/>
              <p:nvPr/>
            </p:nvSpPr>
            <p:spPr bwMode="auto">
              <a:xfrm>
                <a:off x="6043" y="3929"/>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5" y="7"/>
                      <a:pt x="5" y="7"/>
                    </a:cubicBezTo>
                    <a:cubicBezTo>
                      <a:pt x="0" y="4"/>
                      <a:pt x="0" y="4"/>
                      <a:pt x="0" y="4"/>
                    </a:cubicBezTo>
                    <a:cubicBezTo>
                      <a:pt x="0" y="4"/>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4" name="Freeform 303"/>
              <p:cNvSpPr/>
              <p:nvPr/>
            </p:nvSpPr>
            <p:spPr bwMode="auto">
              <a:xfrm>
                <a:off x="6051" y="3934"/>
                <a:ext cx="12" cy="6"/>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6"/>
                      <a:pt x="7" y="6"/>
                      <a:pt x="7" y="6"/>
                    </a:cubicBezTo>
                    <a:cubicBezTo>
                      <a:pt x="6" y="7"/>
                      <a:pt x="6" y="7"/>
                      <a:pt x="5" y="6"/>
                    </a:cubicBezTo>
                    <a:cubicBezTo>
                      <a:pt x="1" y="4"/>
                      <a:pt x="1" y="4"/>
                      <a:pt x="1" y="4"/>
                    </a:cubicBezTo>
                    <a:cubicBezTo>
                      <a:pt x="0" y="4"/>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5" name="Freeform 304"/>
              <p:cNvSpPr/>
              <p:nvPr/>
            </p:nvSpPr>
            <p:spPr bwMode="auto">
              <a:xfrm>
                <a:off x="6035" y="3934"/>
                <a:ext cx="12" cy="5"/>
              </a:xfrm>
              <a:custGeom>
                <a:avLst/>
                <a:gdLst>
                  <a:gd name="T0" fmla="*/ 11 w 12"/>
                  <a:gd name="T1" fmla="*/ 3 h 6"/>
                  <a:gd name="T2" fmla="*/ 11 w 12"/>
                  <a:gd name="T3" fmla="*/ 4 h 6"/>
                  <a:gd name="T4" fmla="*/ 7 w 12"/>
                  <a:gd name="T5" fmla="*/ 6 h 6"/>
                  <a:gd name="T6" fmla="*/ 5 w 12"/>
                  <a:gd name="T7" fmla="*/ 6 h 6"/>
                  <a:gd name="T8" fmla="*/ 0 w 12"/>
                  <a:gd name="T9" fmla="*/ 4 h 6"/>
                  <a:gd name="T10" fmla="*/ 0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4"/>
                    </a:cubicBezTo>
                    <a:cubicBezTo>
                      <a:pt x="7" y="6"/>
                      <a:pt x="7" y="6"/>
                      <a:pt x="7" y="6"/>
                    </a:cubicBezTo>
                    <a:cubicBezTo>
                      <a:pt x="6" y="6"/>
                      <a:pt x="5" y="6"/>
                      <a:pt x="5" y="6"/>
                    </a:cubicBezTo>
                    <a:cubicBezTo>
                      <a:pt x="0" y="4"/>
                      <a:pt x="0" y="4"/>
                      <a:pt x="0" y="4"/>
                    </a:cubicBezTo>
                    <a:cubicBezTo>
                      <a:pt x="0" y="3"/>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6" name="Freeform 305"/>
              <p:cNvSpPr/>
              <p:nvPr/>
            </p:nvSpPr>
            <p:spPr bwMode="auto">
              <a:xfrm>
                <a:off x="5955" y="3905"/>
                <a:ext cx="11" cy="7"/>
              </a:xfrm>
              <a:custGeom>
                <a:avLst/>
                <a:gdLst>
                  <a:gd name="T0" fmla="*/ 11 w 11"/>
                  <a:gd name="T1" fmla="*/ 3 h 7"/>
                  <a:gd name="T2" fmla="*/ 11 w 11"/>
                  <a:gd name="T3" fmla="*/ 4 h 7"/>
                  <a:gd name="T4" fmla="*/ 6 w 11"/>
                  <a:gd name="T5" fmla="*/ 6 h 7"/>
                  <a:gd name="T6" fmla="*/ 5 w 11"/>
                  <a:gd name="T7" fmla="*/ 6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6"/>
                      <a:pt x="6" y="6"/>
                      <a:pt x="6" y="6"/>
                    </a:cubicBezTo>
                    <a:cubicBezTo>
                      <a:pt x="6" y="7"/>
                      <a:pt x="5" y="7"/>
                      <a:pt x="5" y="6"/>
                    </a:cubicBezTo>
                    <a:cubicBezTo>
                      <a:pt x="0" y="4"/>
                      <a:pt x="0" y="4"/>
                      <a:pt x="0" y="4"/>
                    </a:cubicBezTo>
                    <a:cubicBezTo>
                      <a:pt x="0" y="4"/>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7" name="Freeform 306"/>
              <p:cNvSpPr/>
              <p:nvPr/>
            </p:nvSpPr>
            <p:spPr bwMode="auto">
              <a:xfrm>
                <a:off x="5963" y="3910"/>
                <a:ext cx="11" cy="6"/>
              </a:xfrm>
              <a:custGeom>
                <a:avLst/>
                <a:gdLst>
                  <a:gd name="T0" fmla="*/ 11 w 11"/>
                  <a:gd name="T1" fmla="*/ 3 h 6"/>
                  <a:gd name="T2" fmla="*/ 11 w 11"/>
                  <a:gd name="T3" fmla="*/ 3 h 6"/>
                  <a:gd name="T4" fmla="*/ 6 w 11"/>
                  <a:gd name="T5" fmla="*/ 6 h 6"/>
                  <a:gd name="T6" fmla="*/ 5 w 11"/>
                  <a:gd name="T7" fmla="*/ 6 h 6"/>
                  <a:gd name="T8" fmla="*/ 0 w 11"/>
                  <a:gd name="T9" fmla="*/ 3 h 6"/>
                  <a:gd name="T10" fmla="*/ 0 w 11"/>
                  <a:gd name="T11" fmla="*/ 3 h 6"/>
                  <a:gd name="T12" fmla="*/ 5 w 11"/>
                  <a:gd name="T13" fmla="*/ 0 h 6"/>
                  <a:gd name="T14" fmla="*/ 6 w 11"/>
                  <a:gd name="T15" fmla="*/ 0 h 6"/>
                  <a:gd name="T16" fmla="*/ 11 w 11"/>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3"/>
                    </a:moveTo>
                    <a:cubicBezTo>
                      <a:pt x="11" y="3"/>
                      <a:pt x="11" y="3"/>
                      <a:pt x="11" y="3"/>
                    </a:cubicBezTo>
                    <a:cubicBezTo>
                      <a:pt x="6" y="6"/>
                      <a:pt x="6" y="6"/>
                      <a:pt x="6" y="6"/>
                    </a:cubicBezTo>
                    <a:cubicBezTo>
                      <a:pt x="6" y="6"/>
                      <a:pt x="5" y="6"/>
                      <a:pt x="5" y="6"/>
                    </a:cubicBezTo>
                    <a:cubicBezTo>
                      <a:pt x="0" y="3"/>
                      <a:pt x="0" y="3"/>
                      <a:pt x="0" y="3"/>
                    </a:cubicBezTo>
                    <a:cubicBezTo>
                      <a:pt x="0" y="3"/>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8" name="Freeform 307"/>
              <p:cNvSpPr/>
              <p:nvPr/>
            </p:nvSpPr>
            <p:spPr bwMode="auto">
              <a:xfrm>
                <a:off x="5971" y="3914"/>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1 h 7"/>
                  <a:gd name="T14" fmla="*/ 6 w 11"/>
                  <a:gd name="T15" fmla="*/ 1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7"/>
                      <a:pt x="6" y="7"/>
                      <a:pt x="6" y="7"/>
                    </a:cubicBezTo>
                    <a:cubicBezTo>
                      <a:pt x="6" y="7"/>
                      <a:pt x="5" y="7"/>
                      <a:pt x="5" y="7"/>
                    </a:cubicBezTo>
                    <a:cubicBezTo>
                      <a:pt x="0" y="4"/>
                      <a:pt x="0" y="4"/>
                      <a:pt x="0" y="4"/>
                    </a:cubicBezTo>
                    <a:cubicBezTo>
                      <a:pt x="0" y="4"/>
                      <a:pt x="0" y="3"/>
                      <a:pt x="0" y="3"/>
                    </a:cubicBezTo>
                    <a:cubicBezTo>
                      <a:pt x="5" y="1"/>
                      <a:pt x="5" y="1"/>
                      <a:pt x="5" y="1"/>
                    </a:cubicBezTo>
                    <a:cubicBezTo>
                      <a:pt x="5" y="0"/>
                      <a:pt x="6" y="0"/>
                      <a:pt x="6"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9" name="Freeform 308"/>
              <p:cNvSpPr/>
              <p:nvPr/>
            </p:nvSpPr>
            <p:spPr bwMode="auto">
              <a:xfrm>
                <a:off x="6026" y="3938"/>
                <a:ext cx="12" cy="6"/>
              </a:xfrm>
              <a:custGeom>
                <a:avLst/>
                <a:gdLst>
                  <a:gd name="T0" fmla="*/ 12 w 12"/>
                  <a:gd name="T1" fmla="*/ 3 h 7"/>
                  <a:gd name="T2" fmla="*/ 12 w 12"/>
                  <a:gd name="T3" fmla="*/ 4 h 7"/>
                  <a:gd name="T4" fmla="*/ 7 w 12"/>
                  <a:gd name="T5" fmla="*/ 7 h 7"/>
                  <a:gd name="T6" fmla="*/ 6 w 12"/>
                  <a:gd name="T7" fmla="*/ 7 h 7"/>
                  <a:gd name="T8" fmla="*/ 1 w 12"/>
                  <a:gd name="T9" fmla="*/ 4 h 7"/>
                  <a:gd name="T10" fmla="*/ 1 w 12"/>
                  <a:gd name="T11" fmla="*/ 3 h 7"/>
                  <a:gd name="T12" fmla="*/ 5 w 12"/>
                  <a:gd name="T13" fmla="*/ 1 h 7"/>
                  <a:gd name="T14" fmla="*/ 7 w 12"/>
                  <a:gd name="T15" fmla="*/ 1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4"/>
                      <a:pt x="12" y="4"/>
                      <a:pt x="12" y="4"/>
                    </a:cubicBezTo>
                    <a:cubicBezTo>
                      <a:pt x="7" y="7"/>
                      <a:pt x="7" y="7"/>
                      <a:pt x="7" y="7"/>
                    </a:cubicBezTo>
                    <a:cubicBezTo>
                      <a:pt x="7" y="7"/>
                      <a:pt x="6" y="7"/>
                      <a:pt x="6" y="7"/>
                    </a:cubicBezTo>
                    <a:cubicBezTo>
                      <a:pt x="1" y="4"/>
                      <a:pt x="1" y="4"/>
                      <a:pt x="1" y="4"/>
                    </a:cubicBezTo>
                    <a:cubicBezTo>
                      <a:pt x="0" y="4"/>
                      <a:pt x="0" y="4"/>
                      <a:pt x="1" y="3"/>
                    </a:cubicBezTo>
                    <a:cubicBezTo>
                      <a:pt x="5" y="1"/>
                      <a:pt x="5" y="1"/>
                      <a:pt x="5" y="1"/>
                    </a:cubicBezTo>
                    <a:cubicBezTo>
                      <a:pt x="6" y="0"/>
                      <a:pt x="7" y="0"/>
                      <a:pt x="7" y="1"/>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0" name="Freeform 309"/>
              <p:cNvSpPr/>
              <p:nvPr/>
            </p:nvSpPr>
            <p:spPr bwMode="auto">
              <a:xfrm>
                <a:off x="6035" y="3942"/>
                <a:ext cx="12" cy="7"/>
              </a:xfrm>
              <a:custGeom>
                <a:avLst/>
                <a:gdLst>
                  <a:gd name="T0" fmla="*/ 12 w 12"/>
                  <a:gd name="T1" fmla="*/ 3 h 7"/>
                  <a:gd name="T2" fmla="*/ 12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3"/>
                      <a:pt x="12" y="3"/>
                      <a:pt x="12" y="4"/>
                    </a:cubicBezTo>
                    <a:cubicBezTo>
                      <a:pt x="7" y="6"/>
                      <a:pt x="7" y="6"/>
                      <a:pt x="7" y="6"/>
                    </a:cubicBezTo>
                    <a:cubicBezTo>
                      <a:pt x="7" y="7"/>
                      <a:pt x="6" y="7"/>
                      <a:pt x="5" y="6"/>
                    </a:cubicBezTo>
                    <a:cubicBezTo>
                      <a:pt x="1" y="4"/>
                      <a:pt x="1" y="4"/>
                      <a:pt x="1" y="4"/>
                    </a:cubicBezTo>
                    <a:cubicBezTo>
                      <a:pt x="0" y="3"/>
                      <a:pt x="0" y="3"/>
                      <a:pt x="1" y="3"/>
                    </a:cubicBezTo>
                    <a:cubicBezTo>
                      <a:pt x="5" y="0"/>
                      <a:pt x="5" y="0"/>
                      <a:pt x="5" y="0"/>
                    </a:cubicBezTo>
                    <a:cubicBezTo>
                      <a:pt x="6" y="0"/>
                      <a:pt x="7" y="0"/>
                      <a:pt x="7" y="0"/>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1" name="Freeform 310"/>
              <p:cNvSpPr/>
              <p:nvPr/>
            </p:nvSpPr>
            <p:spPr bwMode="auto">
              <a:xfrm>
                <a:off x="6043" y="3946"/>
                <a:ext cx="20" cy="12"/>
              </a:xfrm>
              <a:custGeom>
                <a:avLst/>
                <a:gdLst>
                  <a:gd name="T0" fmla="*/ 19 w 20"/>
                  <a:gd name="T1" fmla="*/ 8 h 12"/>
                  <a:gd name="T2" fmla="*/ 19 w 20"/>
                  <a:gd name="T3" fmla="*/ 9 h 12"/>
                  <a:gd name="T4" fmla="*/ 15 w 20"/>
                  <a:gd name="T5" fmla="*/ 12 h 12"/>
                  <a:gd name="T6" fmla="*/ 13 w 20"/>
                  <a:gd name="T7" fmla="*/ 12 h 12"/>
                  <a:gd name="T8" fmla="*/ 0 w 20"/>
                  <a:gd name="T9" fmla="*/ 4 h 12"/>
                  <a:gd name="T10" fmla="*/ 0 w 20"/>
                  <a:gd name="T11" fmla="*/ 3 h 12"/>
                  <a:gd name="T12" fmla="*/ 5 w 20"/>
                  <a:gd name="T13" fmla="*/ 1 h 12"/>
                  <a:gd name="T14" fmla="*/ 7 w 20"/>
                  <a:gd name="T15" fmla="*/ 1 h 12"/>
                  <a:gd name="T16" fmla="*/ 19 w 20"/>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19" y="8"/>
                    </a:moveTo>
                    <a:cubicBezTo>
                      <a:pt x="20" y="8"/>
                      <a:pt x="20" y="9"/>
                      <a:pt x="19" y="9"/>
                    </a:cubicBezTo>
                    <a:cubicBezTo>
                      <a:pt x="15" y="12"/>
                      <a:pt x="15" y="12"/>
                      <a:pt x="15" y="12"/>
                    </a:cubicBezTo>
                    <a:cubicBezTo>
                      <a:pt x="14" y="12"/>
                      <a:pt x="13" y="12"/>
                      <a:pt x="13" y="12"/>
                    </a:cubicBezTo>
                    <a:cubicBezTo>
                      <a:pt x="0" y="4"/>
                      <a:pt x="0" y="4"/>
                      <a:pt x="0" y="4"/>
                    </a:cubicBezTo>
                    <a:cubicBezTo>
                      <a:pt x="0" y="4"/>
                      <a:pt x="0" y="4"/>
                      <a:pt x="0" y="3"/>
                    </a:cubicBezTo>
                    <a:cubicBezTo>
                      <a:pt x="5" y="1"/>
                      <a:pt x="5" y="1"/>
                      <a:pt x="5" y="1"/>
                    </a:cubicBezTo>
                    <a:cubicBezTo>
                      <a:pt x="5" y="0"/>
                      <a:pt x="6" y="0"/>
                      <a:pt x="7" y="1"/>
                    </a:cubicBezTo>
                    <a:lnTo>
                      <a:pt x="19" y="8"/>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2" name="Freeform 311"/>
              <p:cNvSpPr/>
              <p:nvPr/>
            </p:nvSpPr>
            <p:spPr bwMode="auto">
              <a:xfrm>
                <a:off x="6019" y="3941"/>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1 h 7"/>
                  <a:gd name="T14" fmla="*/ 6 w 11"/>
                  <a:gd name="T15" fmla="*/ 1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4"/>
                      <a:pt x="11" y="4"/>
                      <a:pt x="11" y="4"/>
                    </a:cubicBezTo>
                    <a:cubicBezTo>
                      <a:pt x="6" y="7"/>
                      <a:pt x="6" y="7"/>
                      <a:pt x="6" y="7"/>
                    </a:cubicBezTo>
                    <a:cubicBezTo>
                      <a:pt x="6" y="7"/>
                      <a:pt x="5" y="7"/>
                      <a:pt x="5" y="7"/>
                    </a:cubicBezTo>
                    <a:cubicBezTo>
                      <a:pt x="0" y="4"/>
                      <a:pt x="0" y="4"/>
                      <a:pt x="0" y="4"/>
                    </a:cubicBezTo>
                    <a:cubicBezTo>
                      <a:pt x="0" y="4"/>
                      <a:pt x="0" y="4"/>
                      <a:pt x="0" y="3"/>
                    </a:cubicBezTo>
                    <a:cubicBezTo>
                      <a:pt x="5" y="1"/>
                      <a:pt x="5" y="1"/>
                      <a:pt x="5" y="1"/>
                    </a:cubicBezTo>
                    <a:cubicBezTo>
                      <a:pt x="5" y="0"/>
                      <a:pt x="6" y="0"/>
                      <a:pt x="6"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3" name="Freeform 312"/>
              <p:cNvSpPr/>
              <p:nvPr/>
            </p:nvSpPr>
            <p:spPr bwMode="auto">
              <a:xfrm>
                <a:off x="6027" y="3946"/>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1 h 7"/>
                  <a:gd name="T14" fmla="*/ 6 w 11"/>
                  <a:gd name="T15" fmla="*/ 1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4"/>
                      <a:pt x="11" y="4"/>
                      <a:pt x="11" y="4"/>
                    </a:cubicBezTo>
                    <a:cubicBezTo>
                      <a:pt x="6" y="7"/>
                      <a:pt x="6" y="7"/>
                      <a:pt x="6" y="7"/>
                    </a:cubicBezTo>
                    <a:cubicBezTo>
                      <a:pt x="6" y="7"/>
                      <a:pt x="5" y="7"/>
                      <a:pt x="5" y="7"/>
                    </a:cubicBezTo>
                    <a:cubicBezTo>
                      <a:pt x="0" y="4"/>
                      <a:pt x="0" y="4"/>
                      <a:pt x="0" y="4"/>
                    </a:cubicBezTo>
                    <a:cubicBezTo>
                      <a:pt x="0" y="4"/>
                      <a:pt x="0" y="4"/>
                      <a:pt x="0" y="3"/>
                    </a:cubicBezTo>
                    <a:cubicBezTo>
                      <a:pt x="5" y="1"/>
                      <a:pt x="5" y="1"/>
                      <a:pt x="5" y="1"/>
                    </a:cubicBezTo>
                    <a:cubicBezTo>
                      <a:pt x="5" y="0"/>
                      <a:pt x="6" y="0"/>
                      <a:pt x="6"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4" name="Freeform 313"/>
              <p:cNvSpPr/>
              <p:nvPr/>
            </p:nvSpPr>
            <p:spPr bwMode="auto">
              <a:xfrm>
                <a:off x="6035" y="3951"/>
                <a:ext cx="19" cy="11"/>
              </a:xfrm>
              <a:custGeom>
                <a:avLst/>
                <a:gdLst>
                  <a:gd name="T0" fmla="*/ 19 w 19"/>
                  <a:gd name="T1" fmla="*/ 7 h 11"/>
                  <a:gd name="T2" fmla="*/ 19 w 19"/>
                  <a:gd name="T3" fmla="*/ 8 h 11"/>
                  <a:gd name="T4" fmla="*/ 14 w 19"/>
                  <a:gd name="T5" fmla="*/ 11 h 11"/>
                  <a:gd name="T6" fmla="*/ 13 w 19"/>
                  <a:gd name="T7" fmla="*/ 11 h 11"/>
                  <a:gd name="T8" fmla="*/ 0 w 19"/>
                  <a:gd name="T9" fmla="*/ 4 h 11"/>
                  <a:gd name="T10" fmla="*/ 0 w 19"/>
                  <a:gd name="T11" fmla="*/ 3 h 11"/>
                  <a:gd name="T12" fmla="*/ 5 w 19"/>
                  <a:gd name="T13" fmla="*/ 0 h 11"/>
                  <a:gd name="T14" fmla="*/ 6 w 19"/>
                  <a:gd name="T15" fmla="*/ 0 h 11"/>
                  <a:gd name="T16" fmla="*/ 19 w 19"/>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9" y="7"/>
                    </a:moveTo>
                    <a:cubicBezTo>
                      <a:pt x="19" y="8"/>
                      <a:pt x="19" y="8"/>
                      <a:pt x="19" y="8"/>
                    </a:cubicBezTo>
                    <a:cubicBezTo>
                      <a:pt x="14" y="11"/>
                      <a:pt x="14" y="11"/>
                      <a:pt x="14" y="11"/>
                    </a:cubicBezTo>
                    <a:cubicBezTo>
                      <a:pt x="14" y="11"/>
                      <a:pt x="13" y="11"/>
                      <a:pt x="13" y="11"/>
                    </a:cubicBezTo>
                    <a:cubicBezTo>
                      <a:pt x="0" y="4"/>
                      <a:pt x="0" y="4"/>
                      <a:pt x="0" y="4"/>
                    </a:cubicBezTo>
                    <a:cubicBezTo>
                      <a:pt x="0" y="3"/>
                      <a:pt x="0" y="3"/>
                      <a:pt x="0" y="3"/>
                    </a:cubicBezTo>
                    <a:cubicBezTo>
                      <a:pt x="5" y="0"/>
                      <a:pt x="5" y="0"/>
                      <a:pt x="5" y="0"/>
                    </a:cubicBezTo>
                    <a:cubicBezTo>
                      <a:pt x="5" y="0"/>
                      <a:pt x="6" y="0"/>
                      <a:pt x="6" y="0"/>
                    </a:cubicBezTo>
                    <a:lnTo>
                      <a:pt x="19" y="7"/>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5" name="Freeform 314"/>
              <p:cNvSpPr/>
              <p:nvPr/>
            </p:nvSpPr>
            <p:spPr bwMode="auto">
              <a:xfrm>
                <a:off x="6011" y="3946"/>
                <a:ext cx="12" cy="7"/>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3"/>
                      <a:pt x="11" y="4"/>
                    </a:cubicBezTo>
                    <a:cubicBezTo>
                      <a:pt x="7" y="6"/>
                      <a:pt x="7" y="6"/>
                      <a:pt x="7" y="6"/>
                    </a:cubicBezTo>
                    <a:cubicBezTo>
                      <a:pt x="6" y="7"/>
                      <a:pt x="6" y="7"/>
                      <a:pt x="5" y="6"/>
                    </a:cubicBezTo>
                    <a:cubicBezTo>
                      <a:pt x="1" y="4"/>
                      <a:pt x="1" y="4"/>
                      <a:pt x="1" y="4"/>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6" name="Freeform 315"/>
              <p:cNvSpPr/>
              <p:nvPr/>
            </p:nvSpPr>
            <p:spPr bwMode="auto">
              <a:xfrm>
                <a:off x="6027" y="3955"/>
                <a:ext cx="20" cy="12"/>
              </a:xfrm>
              <a:custGeom>
                <a:avLst/>
                <a:gdLst>
                  <a:gd name="T0" fmla="*/ 19 w 20"/>
                  <a:gd name="T1" fmla="*/ 8 h 12"/>
                  <a:gd name="T2" fmla="*/ 19 w 20"/>
                  <a:gd name="T3" fmla="*/ 9 h 12"/>
                  <a:gd name="T4" fmla="*/ 15 w 20"/>
                  <a:gd name="T5" fmla="*/ 11 h 12"/>
                  <a:gd name="T6" fmla="*/ 13 w 20"/>
                  <a:gd name="T7" fmla="*/ 11 h 12"/>
                  <a:gd name="T8" fmla="*/ 1 w 20"/>
                  <a:gd name="T9" fmla="*/ 4 h 12"/>
                  <a:gd name="T10" fmla="*/ 1 w 20"/>
                  <a:gd name="T11" fmla="*/ 3 h 12"/>
                  <a:gd name="T12" fmla="*/ 5 w 20"/>
                  <a:gd name="T13" fmla="*/ 0 h 12"/>
                  <a:gd name="T14" fmla="*/ 7 w 20"/>
                  <a:gd name="T15" fmla="*/ 0 h 12"/>
                  <a:gd name="T16" fmla="*/ 19 w 20"/>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19" y="8"/>
                    </a:moveTo>
                    <a:cubicBezTo>
                      <a:pt x="20" y="8"/>
                      <a:pt x="20" y="8"/>
                      <a:pt x="19" y="9"/>
                    </a:cubicBezTo>
                    <a:cubicBezTo>
                      <a:pt x="15" y="11"/>
                      <a:pt x="15" y="11"/>
                      <a:pt x="15" y="11"/>
                    </a:cubicBezTo>
                    <a:cubicBezTo>
                      <a:pt x="14" y="12"/>
                      <a:pt x="14" y="12"/>
                      <a:pt x="13" y="11"/>
                    </a:cubicBezTo>
                    <a:cubicBezTo>
                      <a:pt x="1" y="4"/>
                      <a:pt x="1" y="4"/>
                      <a:pt x="1" y="4"/>
                    </a:cubicBezTo>
                    <a:cubicBezTo>
                      <a:pt x="0" y="4"/>
                      <a:pt x="0" y="3"/>
                      <a:pt x="1" y="3"/>
                    </a:cubicBezTo>
                    <a:cubicBezTo>
                      <a:pt x="5" y="0"/>
                      <a:pt x="5" y="0"/>
                      <a:pt x="5" y="0"/>
                    </a:cubicBezTo>
                    <a:cubicBezTo>
                      <a:pt x="6" y="0"/>
                      <a:pt x="6" y="0"/>
                      <a:pt x="7" y="0"/>
                    </a:cubicBezTo>
                    <a:lnTo>
                      <a:pt x="19" y="8"/>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7" name="Freeform 316"/>
              <p:cNvSpPr/>
              <p:nvPr/>
            </p:nvSpPr>
            <p:spPr bwMode="auto">
              <a:xfrm>
                <a:off x="6059" y="3938"/>
                <a:ext cx="12" cy="6"/>
              </a:xfrm>
              <a:custGeom>
                <a:avLst/>
                <a:gdLst>
                  <a:gd name="T0" fmla="*/ 11 w 12"/>
                  <a:gd name="T1" fmla="*/ 2 h 6"/>
                  <a:gd name="T2" fmla="*/ 11 w 12"/>
                  <a:gd name="T3" fmla="*/ 3 h 6"/>
                  <a:gd name="T4" fmla="*/ 7 w 12"/>
                  <a:gd name="T5" fmla="*/ 6 h 6"/>
                  <a:gd name="T6" fmla="*/ 5 w 12"/>
                  <a:gd name="T7" fmla="*/ 6 h 6"/>
                  <a:gd name="T8" fmla="*/ 1 w 12"/>
                  <a:gd name="T9" fmla="*/ 3 h 6"/>
                  <a:gd name="T10" fmla="*/ 1 w 12"/>
                  <a:gd name="T11" fmla="*/ 2 h 6"/>
                  <a:gd name="T12" fmla="*/ 5 w 12"/>
                  <a:gd name="T13" fmla="*/ 0 h 6"/>
                  <a:gd name="T14" fmla="*/ 7 w 12"/>
                  <a:gd name="T15" fmla="*/ 0 h 6"/>
                  <a:gd name="T16" fmla="*/ 11 w 12"/>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2"/>
                    </a:moveTo>
                    <a:cubicBezTo>
                      <a:pt x="12" y="3"/>
                      <a:pt x="12" y="3"/>
                      <a:pt x="11" y="3"/>
                    </a:cubicBezTo>
                    <a:cubicBezTo>
                      <a:pt x="7" y="6"/>
                      <a:pt x="7" y="6"/>
                      <a:pt x="7" y="6"/>
                    </a:cubicBezTo>
                    <a:cubicBezTo>
                      <a:pt x="6" y="6"/>
                      <a:pt x="6" y="6"/>
                      <a:pt x="5" y="6"/>
                    </a:cubicBezTo>
                    <a:cubicBezTo>
                      <a:pt x="1" y="3"/>
                      <a:pt x="1" y="3"/>
                      <a:pt x="1" y="3"/>
                    </a:cubicBezTo>
                    <a:cubicBezTo>
                      <a:pt x="0" y="3"/>
                      <a:pt x="0" y="3"/>
                      <a:pt x="1" y="2"/>
                    </a:cubicBezTo>
                    <a:cubicBezTo>
                      <a:pt x="5" y="0"/>
                      <a:pt x="5" y="0"/>
                      <a:pt x="5" y="0"/>
                    </a:cubicBezTo>
                    <a:cubicBezTo>
                      <a:pt x="6" y="0"/>
                      <a:pt x="6" y="0"/>
                      <a:pt x="7" y="0"/>
                    </a:cubicBezTo>
                    <a:lnTo>
                      <a:pt x="11" y="2"/>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8" name="Freeform 317"/>
              <p:cNvSpPr/>
              <p:nvPr/>
            </p:nvSpPr>
            <p:spPr bwMode="auto">
              <a:xfrm>
                <a:off x="6067" y="3942"/>
                <a:ext cx="12" cy="7"/>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6" y="7"/>
                      <a:pt x="5" y="7"/>
                    </a:cubicBezTo>
                    <a:cubicBezTo>
                      <a:pt x="1" y="4"/>
                      <a:pt x="1" y="4"/>
                      <a:pt x="1" y="4"/>
                    </a:cubicBezTo>
                    <a:cubicBezTo>
                      <a:pt x="0" y="4"/>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9" name="Freeform 318"/>
              <p:cNvSpPr/>
              <p:nvPr/>
            </p:nvSpPr>
            <p:spPr bwMode="auto">
              <a:xfrm>
                <a:off x="6059" y="3941"/>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0" name="Freeform 319"/>
              <p:cNvSpPr/>
              <p:nvPr/>
            </p:nvSpPr>
            <p:spPr bwMode="auto">
              <a:xfrm>
                <a:off x="6064" y="3941"/>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1" name="Freeform 320"/>
              <p:cNvSpPr/>
              <p:nvPr/>
            </p:nvSpPr>
            <p:spPr bwMode="auto">
              <a:xfrm>
                <a:off x="6067" y="3945"/>
                <a:ext cx="5" cy="4"/>
              </a:xfrm>
              <a:custGeom>
                <a:avLst/>
                <a:gdLst>
                  <a:gd name="T0" fmla="*/ 5 w 5"/>
                  <a:gd name="T1" fmla="*/ 4 h 4"/>
                  <a:gd name="T2" fmla="*/ 1 w 5"/>
                  <a:gd name="T3" fmla="*/ 1 h 4"/>
                  <a:gd name="T4" fmla="*/ 0 w 5"/>
                  <a:gd name="T5" fmla="*/ 0 h 4"/>
                  <a:gd name="T6" fmla="*/ 0 w 5"/>
                  <a:gd name="T7" fmla="*/ 1 h 4"/>
                  <a:gd name="T8" fmla="*/ 1 w 5"/>
                  <a:gd name="T9" fmla="*/ 2 h 4"/>
                  <a:gd name="T10" fmla="*/ 5 w 5"/>
                  <a:gd name="T11" fmla="*/ 4 h 4"/>
                  <a:gd name="T12" fmla="*/ 5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1" y="1"/>
                    </a:lnTo>
                    <a:lnTo>
                      <a:pt x="0" y="0"/>
                    </a:lnTo>
                    <a:lnTo>
                      <a:pt x="0" y="1"/>
                    </a:lnTo>
                    <a:lnTo>
                      <a:pt x="1" y="2"/>
                    </a:lnTo>
                    <a:lnTo>
                      <a:pt x="5" y="4"/>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2" name="Freeform 321"/>
              <p:cNvSpPr/>
              <p:nvPr/>
            </p:nvSpPr>
            <p:spPr bwMode="auto">
              <a:xfrm>
                <a:off x="6072" y="3945"/>
                <a:ext cx="7" cy="5"/>
              </a:xfrm>
              <a:custGeom>
                <a:avLst/>
                <a:gdLst>
                  <a:gd name="T0" fmla="*/ 7 w 7"/>
                  <a:gd name="T1" fmla="*/ 0 h 5"/>
                  <a:gd name="T2" fmla="*/ 6 w 7"/>
                  <a:gd name="T3" fmla="*/ 1 h 5"/>
                  <a:gd name="T4" fmla="*/ 2 w 7"/>
                  <a:gd name="T5" fmla="*/ 4 h 5"/>
                  <a:gd name="T6" fmla="*/ 0 w 7"/>
                  <a:gd name="T7" fmla="*/ 4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4"/>
                      <a:pt x="2" y="4"/>
                      <a:pt x="2" y="4"/>
                    </a:cubicBezTo>
                    <a:cubicBezTo>
                      <a:pt x="1" y="4"/>
                      <a:pt x="1" y="4"/>
                      <a:pt x="0" y="4"/>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3" name="Freeform 322"/>
              <p:cNvSpPr/>
              <p:nvPr/>
            </p:nvSpPr>
            <p:spPr bwMode="auto">
              <a:xfrm>
                <a:off x="5994" y="3904"/>
                <a:ext cx="5" cy="4"/>
              </a:xfrm>
              <a:custGeom>
                <a:avLst/>
                <a:gdLst>
                  <a:gd name="T0" fmla="*/ 5 w 5"/>
                  <a:gd name="T1" fmla="*/ 3 h 4"/>
                  <a:gd name="T2" fmla="*/ 0 w 5"/>
                  <a:gd name="T3" fmla="*/ 0 h 4"/>
                  <a:gd name="T4" fmla="*/ 0 w 5"/>
                  <a:gd name="T5" fmla="*/ 0 h 4"/>
                  <a:gd name="T6" fmla="*/ 0 w 5"/>
                  <a:gd name="T7" fmla="*/ 0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0"/>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4" name="Freeform 323"/>
              <p:cNvSpPr/>
              <p:nvPr/>
            </p:nvSpPr>
            <p:spPr bwMode="auto">
              <a:xfrm>
                <a:off x="5999" y="3904"/>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0"/>
                      <a:pt x="6" y="0"/>
                      <a:pt x="6"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5" name="Freeform 324"/>
              <p:cNvSpPr/>
              <p:nvPr/>
            </p:nvSpPr>
            <p:spPr bwMode="auto">
              <a:xfrm>
                <a:off x="5971" y="3927"/>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6" name="Freeform 325"/>
              <p:cNvSpPr/>
              <p:nvPr/>
            </p:nvSpPr>
            <p:spPr bwMode="auto">
              <a:xfrm>
                <a:off x="5976" y="3927"/>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7" name="Freeform 326"/>
              <p:cNvSpPr/>
              <p:nvPr/>
            </p:nvSpPr>
            <p:spPr bwMode="auto">
              <a:xfrm>
                <a:off x="5979" y="3932"/>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8" name="Freeform 327"/>
              <p:cNvSpPr/>
              <p:nvPr/>
            </p:nvSpPr>
            <p:spPr bwMode="auto">
              <a:xfrm>
                <a:off x="5984" y="3932"/>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9" name="Freeform 328"/>
              <p:cNvSpPr/>
              <p:nvPr/>
            </p:nvSpPr>
            <p:spPr bwMode="auto">
              <a:xfrm>
                <a:off x="5987" y="3937"/>
                <a:ext cx="5" cy="3"/>
              </a:xfrm>
              <a:custGeom>
                <a:avLst/>
                <a:gdLst>
                  <a:gd name="T0" fmla="*/ 5 w 5"/>
                  <a:gd name="T1" fmla="*/ 2 h 3"/>
                  <a:gd name="T2" fmla="*/ 1 w 5"/>
                  <a:gd name="T3" fmla="*/ 0 h 3"/>
                  <a:gd name="T4" fmla="*/ 0 w 5"/>
                  <a:gd name="T5" fmla="*/ 0 h 3"/>
                  <a:gd name="T6" fmla="*/ 0 w 5"/>
                  <a:gd name="T7" fmla="*/ 1 h 3"/>
                  <a:gd name="T8" fmla="*/ 1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1" y="0"/>
                    </a:lnTo>
                    <a:lnTo>
                      <a:pt x="0" y="0"/>
                    </a:lnTo>
                    <a:lnTo>
                      <a:pt x="0" y="1"/>
                    </a:lnTo>
                    <a:lnTo>
                      <a:pt x="1"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0" name="Freeform 329"/>
              <p:cNvSpPr/>
              <p:nvPr/>
            </p:nvSpPr>
            <p:spPr bwMode="auto">
              <a:xfrm>
                <a:off x="5992" y="3937"/>
                <a:ext cx="7" cy="3"/>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1" name="Freeform 330"/>
              <p:cNvSpPr/>
              <p:nvPr/>
            </p:nvSpPr>
            <p:spPr bwMode="auto">
              <a:xfrm>
                <a:off x="5970" y="3899"/>
                <a:ext cx="13" cy="9"/>
              </a:xfrm>
              <a:custGeom>
                <a:avLst/>
                <a:gdLst>
                  <a:gd name="T0" fmla="*/ 13 w 13"/>
                  <a:gd name="T1" fmla="*/ 8 h 9"/>
                  <a:gd name="T2" fmla="*/ 0 w 13"/>
                  <a:gd name="T3" fmla="*/ 1 h 9"/>
                  <a:gd name="T4" fmla="*/ 0 w 13"/>
                  <a:gd name="T5" fmla="*/ 0 h 9"/>
                  <a:gd name="T6" fmla="*/ 0 w 13"/>
                  <a:gd name="T7" fmla="*/ 1 h 9"/>
                  <a:gd name="T8" fmla="*/ 0 w 13"/>
                  <a:gd name="T9" fmla="*/ 2 h 9"/>
                  <a:gd name="T10" fmla="*/ 13 w 13"/>
                  <a:gd name="T11" fmla="*/ 9 h 9"/>
                  <a:gd name="T12" fmla="*/ 13 w 13"/>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13" y="8"/>
                    </a:moveTo>
                    <a:lnTo>
                      <a:pt x="0" y="1"/>
                    </a:lnTo>
                    <a:lnTo>
                      <a:pt x="0" y="0"/>
                    </a:lnTo>
                    <a:lnTo>
                      <a:pt x="0" y="1"/>
                    </a:lnTo>
                    <a:lnTo>
                      <a:pt x="0" y="2"/>
                    </a:lnTo>
                    <a:lnTo>
                      <a:pt x="13" y="9"/>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2" name="Freeform 331"/>
              <p:cNvSpPr/>
              <p:nvPr/>
            </p:nvSpPr>
            <p:spPr bwMode="auto">
              <a:xfrm>
                <a:off x="5983" y="3904"/>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3" name="Freeform 332"/>
              <p:cNvSpPr/>
              <p:nvPr/>
            </p:nvSpPr>
            <p:spPr bwMode="auto">
              <a:xfrm>
                <a:off x="5985" y="3908"/>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4" name="Freeform 333"/>
              <p:cNvSpPr/>
              <p:nvPr/>
            </p:nvSpPr>
            <p:spPr bwMode="auto">
              <a:xfrm>
                <a:off x="5990" y="3908"/>
                <a:ext cx="7" cy="4"/>
              </a:xfrm>
              <a:custGeom>
                <a:avLst/>
                <a:gdLst>
                  <a:gd name="T0" fmla="*/ 7 w 7"/>
                  <a:gd name="T1" fmla="*/ 0 h 4"/>
                  <a:gd name="T2" fmla="*/ 7 w 7"/>
                  <a:gd name="T3" fmla="*/ 1 h 4"/>
                  <a:gd name="T4" fmla="*/ 2 w 7"/>
                  <a:gd name="T5" fmla="*/ 3 h 4"/>
                  <a:gd name="T6" fmla="*/ 0 w 7"/>
                  <a:gd name="T7" fmla="*/ 3 h 4"/>
                  <a:gd name="T8" fmla="*/ 0 w 7"/>
                  <a:gd name="T9" fmla="*/ 4 h 4"/>
                  <a:gd name="T10" fmla="*/ 2 w 7"/>
                  <a:gd name="T11" fmla="*/ 4 h 4"/>
                  <a:gd name="T12" fmla="*/ 7 w 7"/>
                  <a:gd name="T13" fmla="*/ 2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7" y="1"/>
                      <a:pt x="7" y="1"/>
                      <a:pt x="7" y="1"/>
                    </a:cubicBezTo>
                    <a:cubicBezTo>
                      <a:pt x="2" y="3"/>
                      <a:pt x="2" y="3"/>
                      <a:pt x="2" y="3"/>
                    </a:cubicBezTo>
                    <a:cubicBezTo>
                      <a:pt x="2" y="4"/>
                      <a:pt x="1" y="4"/>
                      <a:pt x="0" y="3"/>
                    </a:cubicBezTo>
                    <a:cubicBezTo>
                      <a:pt x="0" y="4"/>
                      <a:pt x="0" y="4"/>
                      <a:pt x="0" y="4"/>
                    </a:cubicBezTo>
                    <a:cubicBezTo>
                      <a:pt x="1" y="4"/>
                      <a:pt x="2" y="4"/>
                      <a:pt x="2" y="4"/>
                    </a:cubicBezTo>
                    <a:cubicBezTo>
                      <a:pt x="7" y="2"/>
                      <a:pt x="7" y="2"/>
                      <a:pt x="7"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5" name="Freeform 334"/>
              <p:cNvSpPr/>
              <p:nvPr/>
            </p:nvSpPr>
            <p:spPr bwMode="auto">
              <a:xfrm>
                <a:off x="5994" y="3913"/>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6" name="Freeform 335"/>
              <p:cNvSpPr/>
              <p:nvPr/>
            </p:nvSpPr>
            <p:spPr bwMode="auto">
              <a:xfrm>
                <a:off x="5999" y="3913"/>
                <a:ext cx="6" cy="4"/>
              </a:xfrm>
              <a:custGeom>
                <a:avLst/>
                <a:gdLst>
                  <a:gd name="T0" fmla="*/ 6 w 6"/>
                  <a:gd name="T1" fmla="*/ 0 h 4"/>
                  <a:gd name="T2" fmla="*/ 6 w 6"/>
                  <a:gd name="T3" fmla="*/ 1 h 4"/>
                  <a:gd name="T4" fmla="*/ 2 w 6"/>
                  <a:gd name="T5" fmla="*/ 3 h 4"/>
                  <a:gd name="T6" fmla="*/ 0 w 6"/>
                  <a:gd name="T7" fmla="*/ 3 h 4"/>
                  <a:gd name="T8" fmla="*/ 0 w 6"/>
                  <a:gd name="T9" fmla="*/ 4 h 4"/>
                  <a:gd name="T10" fmla="*/ 2 w 6"/>
                  <a:gd name="T11" fmla="*/ 4 h 4"/>
                  <a:gd name="T12" fmla="*/ 6 w 6"/>
                  <a:gd name="T13" fmla="*/ 2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1"/>
                      <a:pt x="6" y="1"/>
                      <a:pt x="6" y="1"/>
                    </a:cubicBezTo>
                    <a:cubicBezTo>
                      <a:pt x="2" y="3"/>
                      <a:pt x="2" y="3"/>
                      <a:pt x="2" y="3"/>
                    </a:cubicBezTo>
                    <a:cubicBezTo>
                      <a:pt x="1" y="4"/>
                      <a:pt x="0" y="4"/>
                      <a:pt x="0" y="3"/>
                    </a:cubicBezTo>
                    <a:cubicBezTo>
                      <a:pt x="0" y="4"/>
                      <a:pt x="0" y="4"/>
                      <a:pt x="0" y="4"/>
                    </a:cubicBezTo>
                    <a:cubicBezTo>
                      <a:pt x="0" y="4"/>
                      <a:pt x="1" y="4"/>
                      <a:pt x="2"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7" name="Freeform 336"/>
              <p:cNvSpPr/>
              <p:nvPr/>
            </p:nvSpPr>
            <p:spPr bwMode="auto">
              <a:xfrm>
                <a:off x="6002" y="3918"/>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8" name="Freeform 337"/>
              <p:cNvSpPr/>
              <p:nvPr/>
            </p:nvSpPr>
            <p:spPr bwMode="auto">
              <a:xfrm>
                <a:off x="6007" y="3918"/>
                <a:ext cx="6" cy="4"/>
              </a:xfrm>
              <a:custGeom>
                <a:avLst/>
                <a:gdLst>
                  <a:gd name="T0" fmla="*/ 6 w 6"/>
                  <a:gd name="T1" fmla="*/ 0 h 4"/>
                  <a:gd name="T2" fmla="*/ 6 w 6"/>
                  <a:gd name="T3" fmla="*/ 0 h 4"/>
                  <a:gd name="T4" fmla="*/ 2 w 6"/>
                  <a:gd name="T5" fmla="*/ 3 h 4"/>
                  <a:gd name="T6" fmla="*/ 0 w 6"/>
                  <a:gd name="T7" fmla="*/ 3 h 4"/>
                  <a:gd name="T8" fmla="*/ 0 w 6"/>
                  <a:gd name="T9" fmla="*/ 4 h 4"/>
                  <a:gd name="T10" fmla="*/ 2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9" name="Freeform 338"/>
              <p:cNvSpPr/>
              <p:nvPr/>
            </p:nvSpPr>
            <p:spPr bwMode="auto">
              <a:xfrm>
                <a:off x="6010" y="3922"/>
                <a:ext cx="5" cy="4"/>
              </a:xfrm>
              <a:custGeom>
                <a:avLst/>
                <a:gdLst>
                  <a:gd name="T0" fmla="*/ 5 w 5"/>
                  <a:gd name="T1" fmla="*/ 4 h 4"/>
                  <a:gd name="T2" fmla="*/ 0 w 5"/>
                  <a:gd name="T3" fmla="*/ 1 h 4"/>
                  <a:gd name="T4" fmla="*/ 0 w 5"/>
                  <a:gd name="T5" fmla="*/ 0 h 4"/>
                  <a:gd name="T6" fmla="*/ 0 w 5"/>
                  <a:gd name="T7" fmla="*/ 1 h 4"/>
                  <a:gd name="T8" fmla="*/ 0 w 5"/>
                  <a:gd name="T9" fmla="*/ 2 h 4"/>
                  <a:gd name="T10" fmla="*/ 5 w 5"/>
                  <a:gd name="T11" fmla="*/ 4 h 4"/>
                  <a:gd name="T12" fmla="*/ 5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0" y="1"/>
                    </a:lnTo>
                    <a:lnTo>
                      <a:pt x="0" y="0"/>
                    </a:lnTo>
                    <a:lnTo>
                      <a:pt x="0" y="1"/>
                    </a:lnTo>
                    <a:lnTo>
                      <a:pt x="0" y="2"/>
                    </a:lnTo>
                    <a:lnTo>
                      <a:pt x="5" y="4"/>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0" name="Freeform 339"/>
              <p:cNvSpPr/>
              <p:nvPr/>
            </p:nvSpPr>
            <p:spPr bwMode="auto">
              <a:xfrm>
                <a:off x="6015" y="3922"/>
                <a:ext cx="7" cy="5"/>
              </a:xfrm>
              <a:custGeom>
                <a:avLst/>
                <a:gdLst>
                  <a:gd name="T0" fmla="*/ 7 w 7"/>
                  <a:gd name="T1" fmla="*/ 0 h 5"/>
                  <a:gd name="T2" fmla="*/ 6 w 7"/>
                  <a:gd name="T3" fmla="*/ 1 h 5"/>
                  <a:gd name="T4" fmla="*/ 2 w 7"/>
                  <a:gd name="T5" fmla="*/ 4 h 5"/>
                  <a:gd name="T6" fmla="*/ 0 w 7"/>
                  <a:gd name="T7" fmla="*/ 4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4"/>
                      <a:pt x="2" y="4"/>
                      <a:pt x="2" y="4"/>
                    </a:cubicBezTo>
                    <a:cubicBezTo>
                      <a:pt x="1" y="4"/>
                      <a:pt x="0" y="4"/>
                      <a:pt x="0" y="4"/>
                    </a:cubicBezTo>
                    <a:cubicBezTo>
                      <a:pt x="0" y="4"/>
                      <a:pt x="0" y="4"/>
                      <a:pt x="0" y="4"/>
                    </a:cubicBezTo>
                    <a:cubicBezTo>
                      <a:pt x="0"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1" name="Freeform 340"/>
              <p:cNvSpPr/>
              <p:nvPr/>
            </p:nvSpPr>
            <p:spPr bwMode="auto">
              <a:xfrm>
                <a:off x="5962" y="3904"/>
                <a:ext cx="13" cy="8"/>
              </a:xfrm>
              <a:custGeom>
                <a:avLst/>
                <a:gdLst>
                  <a:gd name="T0" fmla="*/ 13 w 13"/>
                  <a:gd name="T1" fmla="*/ 8 h 8"/>
                  <a:gd name="T2" fmla="*/ 0 w 13"/>
                  <a:gd name="T3" fmla="*/ 0 h 8"/>
                  <a:gd name="T4" fmla="*/ 0 w 13"/>
                  <a:gd name="T5" fmla="*/ 0 h 8"/>
                  <a:gd name="T6" fmla="*/ 0 w 13"/>
                  <a:gd name="T7" fmla="*/ 1 h 8"/>
                  <a:gd name="T8" fmla="*/ 0 w 13"/>
                  <a:gd name="T9" fmla="*/ 1 h 8"/>
                  <a:gd name="T10" fmla="*/ 13 w 13"/>
                  <a:gd name="T11" fmla="*/ 8 h 8"/>
                  <a:gd name="T12" fmla="*/ 13 w 1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3" h="8">
                    <a:moveTo>
                      <a:pt x="13" y="8"/>
                    </a:moveTo>
                    <a:lnTo>
                      <a:pt x="0" y="0"/>
                    </a:lnTo>
                    <a:lnTo>
                      <a:pt x="0" y="0"/>
                    </a:lnTo>
                    <a:lnTo>
                      <a:pt x="0" y="1"/>
                    </a:lnTo>
                    <a:lnTo>
                      <a:pt x="0" y="1"/>
                    </a:lnTo>
                    <a:lnTo>
                      <a:pt x="13" y="8"/>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2" name="Freeform 341"/>
              <p:cNvSpPr/>
              <p:nvPr/>
            </p:nvSpPr>
            <p:spPr bwMode="auto">
              <a:xfrm>
                <a:off x="5975" y="3908"/>
                <a:ext cx="6" cy="5"/>
              </a:xfrm>
              <a:custGeom>
                <a:avLst/>
                <a:gdLst>
                  <a:gd name="T0" fmla="*/ 6 w 6"/>
                  <a:gd name="T1" fmla="*/ 0 h 5"/>
                  <a:gd name="T2" fmla="*/ 6 w 6"/>
                  <a:gd name="T3" fmla="*/ 1 h 5"/>
                  <a:gd name="T4" fmla="*/ 2 w 6"/>
                  <a:gd name="T5" fmla="*/ 4 h 5"/>
                  <a:gd name="T6" fmla="*/ 0 w 6"/>
                  <a:gd name="T7" fmla="*/ 4 h 5"/>
                  <a:gd name="T8" fmla="*/ 0 w 6"/>
                  <a:gd name="T9" fmla="*/ 4 h 5"/>
                  <a:gd name="T10" fmla="*/ 2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2" y="4"/>
                      <a:pt x="2" y="4"/>
                      <a:pt x="2" y="4"/>
                    </a:cubicBezTo>
                    <a:cubicBezTo>
                      <a:pt x="1" y="4"/>
                      <a:pt x="0" y="4"/>
                      <a:pt x="0" y="4"/>
                    </a:cubicBezTo>
                    <a:cubicBezTo>
                      <a:pt x="0" y="4"/>
                      <a:pt x="0" y="4"/>
                      <a:pt x="0" y="4"/>
                    </a:cubicBezTo>
                    <a:cubicBezTo>
                      <a:pt x="0" y="5"/>
                      <a:pt x="1" y="5"/>
                      <a:pt x="2"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3" name="Freeform 342"/>
              <p:cNvSpPr/>
              <p:nvPr/>
            </p:nvSpPr>
            <p:spPr bwMode="auto">
              <a:xfrm>
                <a:off x="5978" y="3913"/>
                <a:ext cx="5" cy="4"/>
              </a:xfrm>
              <a:custGeom>
                <a:avLst/>
                <a:gdLst>
                  <a:gd name="T0" fmla="*/ 5 w 5"/>
                  <a:gd name="T1" fmla="*/ 3 h 4"/>
                  <a:gd name="T2" fmla="*/ 0 w 5"/>
                  <a:gd name="T3" fmla="*/ 1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4" name="Freeform 343"/>
              <p:cNvSpPr/>
              <p:nvPr/>
            </p:nvSpPr>
            <p:spPr bwMode="auto">
              <a:xfrm>
                <a:off x="5983" y="3913"/>
                <a:ext cx="7" cy="4"/>
              </a:xfrm>
              <a:custGeom>
                <a:avLst/>
                <a:gdLst>
                  <a:gd name="T0" fmla="*/ 7 w 7"/>
                  <a:gd name="T1" fmla="*/ 0 h 4"/>
                  <a:gd name="T2" fmla="*/ 6 w 7"/>
                  <a:gd name="T3" fmla="*/ 1 h 4"/>
                  <a:gd name="T4" fmla="*/ 2 w 7"/>
                  <a:gd name="T5" fmla="*/ 3 h 4"/>
                  <a:gd name="T6" fmla="*/ 0 w 7"/>
                  <a:gd name="T7" fmla="*/ 3 h 4"/>
                  <a:gd name="T8" fmla="*/ 0 w 7"/>
                  <a:gd name="T9" fmla="*/ 4 h 4"/>
                  <a:gd name="T10" fmla="*/ 2 w 7"/>
                  <a:gd name="T11" fmla="*/ 4 h 4"/>
                  <a:gd name="T12" fmla="*/ 6 w 7"/>
                  <a:gd name="T13" fmla="*/ 1 h 4"/>
                  <a:gd name="T14" fmla="*/ 6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1"/>
                      <a:pt x="6" y="1"/>
                      <a:pt x="6" y="1"/>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6" y="1"/>
                      <a:pt x="6" y="1"/>
                      <a:pt x="6"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5" name="Freeform 344"/>
              <p:cNvSpPr/>
              <p:nvPr/>
            </p:nvSpPr>
            <p:spPr bwMode="auto">
              <a:xfrm>
                <a:off x="5986" y="3918"/>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6" name="Freeform 345"/>
              <p:cNvSpPr/>
              <p:nvPr/>
            </p:nvSpPr>
            <p:spPr bwMode="auto">
              <a:xfrm>
                <a:off x="5991" y="3918"/>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7" name="Freeform 346"/>
              <p:cNvSpPr/>
              <p:nvPr/>
            </p:nvSpPr>
            <p:spPr bwMode="auto">
              <a:xfrm>
                <a:off x="5994" y="3923"/>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8" name="Freeform 347"/>
              <p:cNvSpPr/>
              <p:nvPr/>
            </p:nvSpPr>
            <p:spPr bwMode="auto">
              <a:xfrm>
                <a:off x="5999" y="3923"/>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9" name="Freeform 348"/>
              <p:cNvSpPr/>
              <p:nvPr/>
            </p:nvSpPr>
            <p:spPr bwMode="auto">
              <a:xfrm>
                <a:off x="5995" y="3940"/>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0" name="Freeform 349"/>
              <p:cNvSpPr/>
              <p:nvPr/>
            </p:nvSpPr>
            <p:spPr bwMode="auto">
              <a:xfrm>
                <a:off x="6000" y="3940"/>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1" name="Freeform 350"/>
              <p:cNvSpPr/>
              <p:nvPr/>
            </p:nvSpPr>
            <p:spPr bwMode="auto">
              <a:xfrm>
                <a:off x="6018" y="3927"/>
                <a:ext cx="5" cy="4"/>
              </a:xfrm>
              <a:custGeom>
                <a:avLst/>
                <a:gdLst>
                  <a:gd name="T0" fmla="*/ 5 w 5"/>
                  <a:gd name="T1" fmla="*/ 3 h 4"/>
                  <a:gd name="T2" fmla="*/ 0 w 5"/>
                  <a:gd name="T3" fmla="*/ 1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2" name="Freeform 351"/>
              <p:cNvSpPr/>
              <p:nvPr/>
            </p:nvSpPr>
            <p:spPr bwMode="auto">
              <a:xfrm>
                <a:off x="6023" y="3927"/>
                <a:ext cx="7" cy="4"/>
              </a:xfrm>
              <a:custGeom>
                <a:avLst/>
                <a:gdLst>
                  <a:gd name="T0" fmla="*/ 7 w 7"/>
                  <a:gd name="T1" fmla="*/ 0 h 4"/>
                  <a:gd name="T2" fmla="*/ 6 w 7"/>
                  <a:gd name="T3" fmla="*/ 1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1"/>
                      <a:pt x="6" y="1"/>
                      <a:pt x="6" y="1"/>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3" name="Freeform 352"/>
              <p:cNvSpPr/>
              <p:nvPr/>
            </p:nvSpPr>
            <p:spPr bwMode="auto">
              <a:xfrm>
                <a:off x="6002" y="3927"/>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4" name="Freeform 353"/>
              <p:cNvSpPr/>
              <p:nvPr/>
            </p:nvSpPr>
            <p:spPr bwMode="auto">
              <a:xfrm>
                <a:off x="6007" y="3927"/>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5" name="Freeform 354"/>
              <p:cNvSpPr/>
              <p:nvPr/>
            </p:nvSpPr>
            <p:spPr bwMode="auto">
              <a:xfrm>
                <a:off x="6010" y="3932"/>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6" name="Freeform 355"/>
              <p:cNvSpPr/>
              <p:nvPr/>
            </p:nvSpPr>
            <p:spPr bwMode="auto">
              <a:xfrm>
                <a:off x="6015" y="3932"/>
                <a:ext cx="7" cy="4"/>
              </a:xfrm>
              <a:custGeom>
                <a:avLst/>
                <a:gdLst>
                  <a:gd name="T0" fmla="*/ 7 w 7"/>
                  <a:gd name="T1" fmla="*/ 0 h 4"/>
                  <a:gd name="T2" fmla="*/ 7 w 7"/>
                  <a:gd name="T3" fmla="*/ 0 h 4"/>
                  <a:gd name="T4" fmla="*/ 2 w 7"/>
                  <a:gd name="T5" fmla="*/ 3 h 4"/>
                  <a:gd name="T6" fmla="*/ 0 w 7"/>
                  <a:gd name="T7" fmla="*/ 3 h 4"/>
                  <a:gd name="T8" fmla="*/ 0 w 7"/>
                  <a:gd name="T9" fmla="*/ 4 h 4"/>
                  <a:gd name="T10" fmla="*/ 2 w 7"/>
                  <a:gd name="T11" fmla="*/ 4 h 4"/>
                  <a:gd name="T12" fmla="*/ 7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7" y="0"/>
                      <a:pt x="7" y="0"/>
                      <a:pt x="7" y="0"/>
                    </a:cubicBezTo>
                    <a:cubicBezTo>
                      <a:pt x="2" y="3"/>
                      <a:pt x="2" y="3"/>
                      <a:pt x="2" y="3"/>
                    </a:cubicBezTo>
                    <a:cubicBezTo>
                      <a:pt x="1" y="3"/>
                      <a:pt x="1" y="3"/>
                      <a:pt x="0" y="3"/>
                    </a:cubicBezTo>
                    <a:cubicBezTo>
                      <a:pt x="0" y="4"/>
                      <a:pt x="0" y="4"/>
                      <a:pt x="0" y="4"/>
                    </a:cubicBezTo>
                    <a:cubicBezTo>
                      <a:pt x="1" y="4"/>
                      <a:pt x="1" y="4"/>
                      <a:pt x="2" y="4"/>
                    </a:cubicBezTo>
                    <a:cubicBezTo>
                      <a:pt x="7" y="1"/>
                      <a:pt x="7" y="1"/>
                      <a:pt x="7"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7" name="Freeform 356"/>
              <p:cNvSpPr/>
              <p:nvPr/>
            </p:nvSpPr>
            <p:spPr bwMode="auto">
              <a:xfrm>
                <a:off x="5979" y="3923"/>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8" name="Freeform 357"/>
              <p:cNvSpPr/>
              <p:nvPr/>
            </p:nvSpPr>
            <p:spPr bwMode="auto">
              <a:xfrm>
                <a:off x="5984" y="3923"/>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9" name="Freeform 358"/>
              <p:cNvSpPr/>
              <p:nvPr/>
            </p:nvSpPr>
            <p:spPr bwMode="auto">
              <a:xfrm>
                <a:off x="5987" y="3927"/>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0" name="Freeform 359"/>
              <p:cNvSpPr/>
              <p:nvPr/>
            </p:nvSpPr>
            <p:spPr bwMode="auto">
              <a:xfrm>
                <a:off x="5992" y="3927"/>
                <a:ext cx="6" cy="5"/>
              </a:xfrm>
              <a:custGeom>
                <a:avLst/>
                <a:gdLst>
                  <a:gd name="T0" fmla="*/ 6 w 6"/>
                  <a:gd name="T1" fmla="*/ 0 h 5"/>
                  <a:gd name="T2" fmla="*/ 6 w 6"/>
                  <a:gd name="T3" fmla="*/ 1 h 5"/>
                  <a:gd name="T4" fmla="*/ 1 w 6"/>
                  <a:gd name="T5" fmla="*/ 3 h 5"/>
                  <a:gd name="T6" fmla="*/ 0 w 6"/>
                  <a:gd name="T7" fmla="*/ 3 h 5"/>
                  <a:gd name="T8" fmla="*/ 0 w 6"/>
                  <a:gd name="T9" fmla="*/ 4 h 5"/>
                  <a:gd name="T10" fmla="*/ 1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1" y="3"/>
                      <a:pt x="1" y="3"/>
                      <a:pt x="1" y="3"/>
                    </a:cubicBezTo>
                    <a:cubicBezTo>
                      <a:pt x="1" y="4"/>
                      <a:pt x="0" y="4"/>
                      <a:pt x="0" y="3"/>
                    </a:cubicBezTo>
                    <a:cubicBezTo>
                      <a:pt x="0" y="4"/>
                      <a:pt x="0" y="4"/>
                      <a:pt x="0" y="4"/>
                    </a:cubicBezTo>
                    <a:cubicBezTo>
                      <a:pt x="0" y="5"/>
                      <a:pt x="1" y="5"/>
                      <a:pt x="1"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1" name="Freeform 360"/>
              <p:cNvSpPr/>
              <p:nvPr/>
            </p:nvSpPr>
            <p:spPr bwMode="auto">
              <a:xfrm>
                <a:off x="5995" y="3932"/>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2" name="Freeform 361"/>
              <p:cNvSpPr/>
              <p:nvPr/>
            </p:nvSpPr>
            <p:spPr bwMode="auto">
              <a:xfrm>
                <a:off x="6000" y="3932"/>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3" name="Freeform 362"/>
              <p:cNvSpPr/>
              <p:nvPr/>
            </p:nvSpPr>
            <p:spPr bwMode="auto">
              <a:xfrm>
                <a:off x="6003" y="3937"/>
                <a:ext cx="5" cy="3"/>
              </a:xfrm>
              <a:custGeom>
                <a:avLst/>
                <a:gdLst>
                  <a:gd name="T0" fmla="*/ 5 w 5"/>
                  <a:gd name="T1" fmla="*/ 2 h 3"/>
                  <a:gd name="T2" fmla="*/ 0 w 5"/>
                  <a:gd name="T3" fmla="*/ 0 h 3"/>
                  <a:gd name="T4" fmla="*/ 0 w 5"/>
                  <a:gd name="T5" fmla="*/ 0 h 3"/>
                  <a:gd name="T6" fmla="*/ 0 w 5"/>
                  <a:gd name="T7" fmla="*/ 1 h 3"/>
                  <a:gd name="T8" fmla="*/ 0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0" y="0"/>
                    </a:lnTo>
                    <a:lnTo>
                      <a:pt x="0" y="0"/>
                    </a:lnTo>
                    <a:lnTo>
                      <a:pt x="0" y="1"/>
                    </a:lnTo>
                    <a:lnTo>
                      <a:pt x="0"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4" name="Freeform 363"/>
              <p:cNvSpPr/>
              <p:nvPr/>
            </p:nvSpPr>
            <p:spPr bwMode="auto">
              <a:xfrm>
                <a:off x="6008" y="3937"/>
                <a:ext cx="6" cy="3"/>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5" name="Freeform 364"/>
              <p:cNvSpPr/>
              <p:nvPr/>
            </p:nvSpPr>
            <p:spPr bwMode="auto">
              <a:xfrm>
                <a:off x="6003" y="3945"/>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6" name="Freeform 365"/>
              <p:cNvSpPr/>
              <p:nvPr/>
            </p:nvSpPr>
            <p:spPr bwMode="auto">
              <a:xfrm>
                <a:off x="6008" y="3945"/>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7" name="Freeform 366"/>
              <p:cNvSpPr/>
              <p:nvPr/>
            </p:nvSpPr>
            <p:spPr bwMode="auto">
              <a:xfrm>
                <a:off x="6026" y="3932"/>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8" name="Freeform 367"/>
              <p:cNvSpPr/>
              <p:nvPr/>
            </p:nvSpPr>
            <p:spPr bwMode="auto">
              <a:xfrm>
                <a:off x="6032" y="3932"/>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9" name="Freeform 368"/>
              <p:cNvSpPr/>
              <p:nvPr/>
            </p:nvSpPr>
            <p:spPr bwMode="auto">
              <a:xfrm>
                <a:off x="6018" y="3937"/>
                <a:ext cx="5" cy="3"/>
              </a:xfrm>
              <a:custGeom>
                <a:avLst/>
                <a:gdLst>
                  <a:gd name="T0" fmla="*/ 5 w 5"/>
                  <a:gd name="T1" fmla="*/ 2 h 3"/>
                  <a:gd name="T2" fmla="*/ 1 w 5"/>
                  <a:gd name="T3" fmla="*/ 0 h 3"/>
                  <a:gd name="T4" fmla="*/ 0 w 5"/>
                  <a:gd name="T5" fmla="*/ 0 h 3"/>
                  <a:gd name="T6" fmla="*/ 0 w 5"/>
                  <a:gd name="T7" fmla="*/ 0 h 3"/>
                  <a:gd name="T8" fmla="*/ 1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1" y="0"/>
                    </a:lnTo>
                    <a:lnTo>
                      <a:pt x="0" y="0"/>
                    </a:lnTo>
                    <a:lnTo>
                      <a:pt x="0" y="0"/>
                    </a:lnTo>
                    <a:lnTo>
                      <a:pt x="1"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0" name="Freeform 369"/>
              <p:cNvSpPr/>
              <p:nvPr/>
            </p:nvSpPr>
            <p:spPr bwMode="auto">
              <a:xfrm>
                <a:off x="6023" y="3937"/>
                <a:ext cx="7" cy="3"/>
              </a:xfrm>
              <a:custGeom>
                <a:avLst/>
                <a:gdLst>
                  <a:gd name="T0" fmla="*/ 7 w 7"/>
                  <a:gd name="T1" fmla="*/ 0 h 4"/>
                  <a:gd name="T2" fmla="*/ 7 w 7"/>
                  <a:gd name="T3" fmla="*/ 0 h 4"/>
                  <a:gd name="T4" fmla="*/ 2 w 7"/>
                  <a:gd name="T5" fmla="*/ 3 h 4"/>
                  <a:gd name="T6" fmla="*/ 0 w 7"/>
                  <a:gd name="T7" fmla="*/ 3 h 4"/>
                  <a:gd name="T8" fmla="*/ 0 w 7"/>
                  <a:gd name="T9" fmla="*/ 4 h 4"/>
                  <a:gd name="T10" fmla="*/ 2 w 7"/>
                  <a:gd name="T11" fmla="*/ 4 h 4"/>
                  <a:gd name="T12" fmla="*/ 7 w 7"/>
                  <a:gd name="T13" fmla="*/ 1 h 4"/>
                  <a:gd name="T14" fmla="*/ 7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7" y="0"/>
                    </a:moveTo>
                    <a:cubicBezTo>
                      <a:pt x="7" y="0"/>
                      <a:pt x="7" y="0"/>
                      <a:pt x="7" y="0"/>
                    </a:cubicBezTo>
                    <a:cubicBezTo>
                      <a:pt x="2" y="3"/>
                      <a:pt x="2" y="3"/>
                      <a:pt x="2" y="3"/>
                    </a:cubicBezTo>
                    <a:cubicBezTo>
                      <a:pt x="2" y="3"/>
                      <a:pt x="1" y="3"/>
                      <a:pt x="0" y="3"/>
                    </a:cubicBezTo>
                    <a:cubicBezTo>
                      <a:pt x="0" y="4"/>
                      <a:pt x="0" y="4"/>
                      <a:pt x="0" y="4"/>
                    </a:cubicBezTo>
                    <a:cubicBezTo>
                      <a:pt x="1" y="4"/>
                      <a:pt x="2" y="4"/>
                      <a:pt x="2" y="4"/>
                    </a:cubicBezTo>
                    <a:cubicBezTo>
                      <a:pt x="7" y="1"/>
                      <a:pt x="7" y="1"/>
                      <a:pt x="7" y="1"/>
                    </a:cubicBezTo>
                    <a:cubicBezTo>
                      <a:pt x="7" y="0"/>
                      <a:pt x="7" y="0"/>
                      <a:pt x="7"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1" name="Freeform 370"/>
              <p:cNvSpPr/>
              <p:nvPr/>
            </p:nvSpPr>
            <p:spPr bwMode="auto">
              <a:xfrm>
                <a:off x="6011" y="3940"/>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2" name="Freeform 371"/>
              <p:cNvSpPr/>
              <p:nvPr/>
            </p:nvSpPr>
            <p:spPr bwMode="auto">
              <a:xfrm>
                <a:off x="6016" y="3940"/>
                <a:ext cx="6" cy="5"/>
              </a:xfrm>
              <a:custGeom>
                <a:avLst/>
                <a:gdLst>
                  <a:gd name="T0" fmla="*/ 6 w 6"/>
                  <a:gd name="T1" fmla="*/ 0 h 5"/>
                  <a:gd name="T2" fmla="*/ 6 w 6"/>
                  <a:gd name="T3" fmla="*/ 1 h 5"/>
                  <a:gd name="T4" fmla="*/ 1 w 6"/>
                  <a:gd name="T5" fmla="*/ 3 h 5"/>
                  <a:gd name="T6" fmla="*/ 0 w 6"/>
                  <a:gd name="T7" fmla="*/ 3 h 5"/>
                  <a:gd name="T8" fmla="*/ 0 w 6"/>
                  <a:gd name="T9" fmla="*/ 4 h 5"/>
                  <a:gd name="T10" fmla="*/ 1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1" y="3"/>
                      <a:pt x="1" y="3"/>
                      <a:pt x="1" y="3"/>
                    </a:cubicBezTo>
                    <a:cubicBezTo>
                      <a:pt x="1" y="4"/>
                      <a:pt x="0" y="4"/>
                      <a:pt x="0" y="3"/>
                    </a:cubicBezTo>
                    <a:cubicBezTo>
                      <a:pt x="0" y="4"/>
                      <a:pt x="0" y="4"/>
                      <a:pt x="0" y="4"/>
                    </a:cubicBezTo>
                    <a:cubicBezTo>
                      <a:pt x="0" y="5"/>
                      <a:pt x="1" y="5"/>
                      <a:pt x="1"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3" name="Freeform 372"/>
              <p:cNvSpPr/>
              <p:nvPr/>
            </p:nvSpPr>
            <p:spPr bwMode="auto">
              <a:xfrm>
                <a:off x="5947" y="3913"/>
                <a:ext cx="5" cy="4"/>
              </a:xfrm>
              <a:custGeom>
                <a:avLst/>
                <a:gdLst>
                  <a:gd name="T0" fmla="*/ 5 w 5"/>
                  <a:gd name="T1" fmla="*/ 4 h 4"/>
                  <a:gd name="T2" fmla="*/ 1 w 5"/>
                  <a:gd name="T3" fmla="*/ 1 h 4"/>
                  <a:gd name="T4" fmla="*/ 0 w 5"/>
                  <a:gd name="T5" fmla="*/ 0 h 4"/>
                  <a:gd name="T6" fmla="*/ 0 w 5"/>
                  <a:gd name="T7" fmla="*/ 1 h 4"/>
                  <a:gd name="T8" fmla="*/ 1 w 5"/>
                  <a:gd name="T9" fmla="*/ 2 h 4"/>
                  <a:gd name="T10" fmla="*/ 5 w 5"/>
                  <a:gd name="T11" fmla="*/ 4 h 4"/>
                  <a:gd name="T12" fmla="*/ 5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1" y="1"/>
                    </a:lnTo>
                    <a:lnTo>
                      <a:pt x="0" y="0"/>
                    </a:lnTo>
                    <a:lnTo>
                      <a:pt x="0" y="1"/>
                    </a:lnTo>
                    <a:lnTo>
                      <a:pt x="1" y="2"/>
                    </a:lnTo>
                    <a:lnTo>
                      <a:pt x="5" y="4"/>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4" name="Freeform 373"/>
              <p:cNvSpPr/>
              <p:nvPr/>
            </p:nvSpPr>
            <p:spPr bwMode="auto">
              <a:xfrm>
                <a:off x="5952" y="3913"/>
                <a:ext cx="7" cy="5"/>
              </a:xfrm>
              <a:custGeom>
                <a:avLst/>
                <a:gdLst>
                  <a:gd name="T0" fmla="*/ 7 w 7"/>
                  <a:gd name="T1" fmla="*/ 0 h 5"/>
                  <a:gd name="T2" fmla="*/ 7 w 7"/>
                  <a:gd name="T3" fmla="*/ 1 h 5"/>
                  <a:gd name="T4" fmla="*/ 2 w 7"/>
                  <a:gd name="T5" fmla="*/ 3 h 5"/>
                  <a:gd name="T6" fmla="*/ 0 w 7"/>
                  <a:gd name="T7" fmla="*/ 3 h 5"/>
                  <a:gd name="T8" fmla="*/ 0 w 7"/>
                  <a:gd name="T9" fmla="*/ 4 h 5"/>
                  <a:gd name="T10" fmla="*/ 2 w 7"/>
                  <a:gd name="T11" fmla="*/ 4 h 5"/>
                  <a:gd name="T12" fmla="*/ 7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7" y="1"/>
                      <a:pt x="7" y="1"/>
                      <a:pt x="7" y="1"/>
                    </a:cubicBezTo>
                    <a:cubicBezTo>
                      <a:pt x="2" y="3"/>
                      <a:pt x="2" y="3"/>
                      <a:pt x="2" y="3"/>
                    </a:cubicBezTo>
                    <a:cubicBezTo>
                      <a:pt x="2" y="4"/>
                      <a:pt x="1" y="4"/>
                      <a:pt x="0" y="3"/>
                    </a:cubicBezTo>
                    <a:cubicBezTo>
                      <a:pt x="0" y="4"/>
                      <a:pt x="0" y="4"/>
                      <a:pt x="0" y="4"/>
                    </a:cubicBezTo>
                    <a:cubicBezTo>
                      <a:pt x="1" y="5"/>
                      <a:pt x="2" y="5"/>
                      <a:pt x="2" y="4"/>
                    </a:cubicBezTo>
                    <a:cubicBezTo>
                      <a:pt x="7" y="2"/>
                      <a:pt x="7" y="2"/>
                      <a:pt x="7"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5" name="Freeform 374"/>
              <p:cNvSpPr/>
              <p:nvPr/>
            </p:nvSpPr>
            <p:spPr bwMode="auto">
              <a:xfrm>
                <a:off x="5955" y="3918"/>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6" name="Freeform 375"/>
              <p:cNvSpPr/>
              <p:nvPr/>
            </p:nvSpPr>
            <p:spPr bwMode="auto">
              <a:xfrm>
                <a:off x="5960" y="3918"/>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7" name="Freeform 376"/>
              <p:cNvSpPr/>
              <p:nvPr/>
            </p:nvSpPr>
            <p:spPr bwMode="auto">
              <a:xfrm>
                <a:off x="5963" y="3922"/>
                <a:ext cx="5" cy="5"/>
              </a:xfrm>
              <a:custGeom>
                <a:avLst/>
                <a:gdLst>
                  <a:gd name="T0" fmla="*/ 5 w 5"/>
                  <a:gd name="T1" fmla="*/ 4 h 5"/>
                  <a:gd name="T2" fmla="*/ 0 w 5"/>
                  <a:gd name="T3" fmla="*/ 1 h 5"/>
                  <a:gd name="T4" fmla="*/ 0 w 5"/>
                  <a:gd name="T5" fmla="*/ 0 h 5"/>
                  <a:gd name="T6" fmla="*/ 0 w 5"/>
                  <a:gd name="T7" fmla="*/ 1 h 5"/>
                  <a:gd name="T8" fmla="*/ 0 w 5"/>
                  <a:gd name="T9" fmla="*/ 2 h 5"/>
                  <a:gd name="T10" fmla="*/ 5 w 5"/>
                  <a:gd name="T11" fmla="*/ 5 h 5"/>
                  <a:gd name="T12" fmla="*/ 5 w 5"/>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4"/>
                    </a:moveTo>
                    <a:lnTo>
                      <a:pt x="0" y="1"/>
                    </a:lnTo>
                    <a:lnTo>
                      <a:pt x="0" y="0"/>
                    </a:lnTo>
                    <a:lnTo>
                      <a:pt x="0" y="1"/>
                    </a:lnTo>
                    <a:lnTo>
                      <a:pt x="0" y="2"/>
                    </a:lnTo>
                    <a:lnTo>
                      <a:pt x="5" y="5"/>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8" name="Freeform 377"/>
              <p:cNvSpPr/>
              <p:nvPr/>
            </p:nvSpPr>
            <p:spPr bwMode="auto">
              <a:xfrm>
                <a:off x="5968" y="3922"/>
                <a:ext cx="7" cy="5"/>
              </a:xfrm>
              <a:custGeom>
                <a:avLst/>
                <a:gdLst>
                  <a:gd name="T0" fmla="*/ 7 w 7"/>
                  <a:gd name="T1" fmla="*/ 0 h 5"/>
                  <a:gd name="T2" fmla="*/ 6 w 7"/>
                  <a:gd name="T3" fmla="*/ 1 h 5"/>
                  <a:gd name="T4" fmla="*/ 2 w 7"/>
                  <a:gd name="T5" fmla="*/ 4 h 5"/>
                  <a:gd name="T6" fmla="*/ 0 w 7"/>
                  <a:gd name="T7" fmla="*/ 4 h 5"/>
                  <a:gd name="T8" fmla="*/ 0 w 7"/>
                  <a:gd name="T9" fmla="*/ 5 h 5"/>
                  <a:gd name="T10" fmla="*/ 2 w 7"/>
                  <a:gd name="T11" fmla="*/ 5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4"/>
                      <a:pt x="2" y="4"/>
                      <a:pt x="2" y="4"/>
                    </a:cubicBezTo>
                    <a:cubicBezTo>
                      <a:pt x="1" y="4"/>
                      <a:pt x="0" y="4"/>
                      <a:pt x="0" y="4"/>
                    </a:cubicBezTo>
                    <a:cubicBezTo>
                      <a:pt x="0" y="5"/>
                      <a:pt x="0" y="5"/>
                      <a:pt x="0" y="5"/>
                    </a:cubicBezTo>
                    <a:cubicBezTo>
                      <a:pt x="0" y="5"/>
                      <a:pt x="1" y="5"/>
                      <a:pt x="2" y="5"/>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9" name="Freeform 378"/>
              <p:cNvSpPr/>
              <p:nvPr/>
            </p:nvSpPr>
            <p:spPr bwMode="auto">
              <a:xfrm>
                <a:off x="6003" y="3909"/>
                <a:ext cx="37" cy="23"/>
              </a:xfrm>
              <a:custGeom>
                <a:avLst/>
                <a:gdLst>
                  <a:gd name="T0" fmla="*/ 37 w 37"/>
                  <a:gd name="T1" fmla="*/ 22 h 23"/>
                  <a:gd name="T2" fmla="*/ 0 w 37"/>
                  <a:gd name="T3" fmla="*/ 1 h 23"/>
                  <a:gd name="T4" fmla="*/ 0 w 37"/>
                  <a:gd name="T5" fmla="*/ 0 h 23"/>
                  <a:gd name="T6" fmla="*/ 0 w 37"/>
                  <a:gd name="T7" fmla="*/ 1 h 23"/>
                  <a:gd name="T8" fmla="*/ 0 w 37"/>
                  <a:gd name="T9" fmla="*/ 2 h 23"/>
                  <a:gd name="T10" fmla="*/ 37 w 37"/>
                  <a:gd name="T11" fmla="*/ 23 h 23"/>
                  <a:gd name="T12" fmla="*/ 37 w 37"/>
                  <a:gd name="T13" fmla="*/ 22 h 23"/>
                </a:gdLst>
                <a:ahLst/>
                <a:cxnLst>
                  <a:cxn ang="0">
                    <a:pos x="T0" y="T1"/>
                  </a:cxn>
                  <a:cxn ang="0">
                    <a:pos x="T2" y="T3"/>
                  </a:cxn>
                  <a:cxn ang="0">
                    <a:pos x="T4" y="T5"/>
                  </a:cxn>
                  <a:cxn ang="0">
                    <a:pos x="T6" y="T7"/>
                  </a:cxn>
                  <a:cxn ang="0">
                    <a:pos x="T8" y="T9"/>
                  </a:cxn>
                  <a:cxn ang="0">
                    <a:pos x="T10" y="T11"/>
                  </a:cxn>
                  <a:cxn ang="0">
                    <a:pos x="T12" y="T13"/>
                  </a:cxn>
                </a:cxnLst>
                <a:rect l="0" t="0" r="r" b="b"/>
                <a:pathLst>
                  <a:path w="37" h="23">
                    <a:moveTo>
                      <a:pt x="37" y="22"/>
                    </a:moveTo>
                    <a:cubicBezTo>
                      <a:pt x="0" y="1"/>
                      <a:pt x="0" y="1"/>
                      <a:pt x="0" y="1"/>
                    </a:cubicBezTo>
                    <a:cubicBezTo>
                      <a:pt x="0" y="0"/>
                      <a:pt x="0" y="0"/>
                      <a:pt x="0" y="0"/>
                    </a:cubicBezTo>
                    <a:cubicBezTo>
                      <a:pt x="0" y="1"/>
                      <a:pt x="0" y="1"/>
                      <a:pt x="0" y="1"/>
                    </a:cubicBezTo>
                    <a:cubicBezTo>
                      <a:pt x="0" y="1"/>
                      <a:pt x="0" y="1"/>
                      <a:pt x="0" y="2"/>
                    </a:cubicBezTo>
                    <a:cubicBezTo>
                      <a:pt x="37" y="23"/>
                      <a:pt x="37" y="23"/>
                      <a:pt x="37" y="23"/>
                    </a:cubicBezTo>
                    <a:lnTo>
                      <a:pt x="37" y="2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0" name="Freeform 379"/>
              <p:cNvSpPr/>
              <p:nvPr/>
            </p:nvSpPr>
            <p:spPr bwMode="auto">
              <a:xfrm>
                <a:off x="6043" y="3933"/>
                <a:ext cx="5" cy="4"/>
              </a:xfrm>
              <a:custGeom>
                <a:avLst/>
                <a:gdLst>
                  <a:gd name="T0" fmla="*/ 5 w 5"/>
                  <a:gd name="T1" fmla="*/ 3 h 4"/>
                  <a:gd name="T2" fmla="*/ 0 w 5"/>
                  <a:gd name="T3" fmla="*/ 0 h 4"/>
                  <a:gd name="T4" fmla="*/ 0 w 5"/>
                  <a:gd name="T5" fmla="*/ 0 h 4"/>
                  <a:gd name="T6" fmla="*/ 0 w 5"/>
                  <a:gd name="T7" fmla="*/ 0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0"/>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1" name="Freeform 380"/>
              <p:cNvSpPr/>
              <p:nvPr/>
            </p:nvSpPr>
            <p:spPr bwMode="auto">
              <a:xfrm>
                <a:off x="6048" y="3933"/>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7" y="0"/>
                    </a:moveTo>
                    <a:cubicBezTo>
                      <a:pt x="6" y="0"/>
                      <a:pt x="6" y="0"/>
                      <a:pt x="6" y="0"/>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7" y="0"/>
                      <a:pt x="7" y="0"/>
                      <a:pt x="7"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2" name="Freeform 381"/>
              <p:cNvSpPr/>
              <p:nvPr/>
            </p:nvSpPr>
            <p:spPr bwMode="auto">
              <a:xfrm>
                <a:off x="6040" y="3928"/>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3" name="Freeform 382"/>
              <p:cNvSpPr/>
              <p:nvPr/>
            </p:nvSpPr>
            <p:spPr bwMode="auto">
              <a:xfrm>
                <a:off x="6051" y="3937"/>
                <a:ext cx="5" cy="3"/>
              </a:xfrm>
              <a:custGeom>
                <a:avLst/>
                <a:gdLst>
                  <a:gd name="T0" fmla="*/ 5 w 5"/>
                  <a:gd name="T1" fmla="*/ 2 h 3"/>
                  <a:gd name="T2" fmla="*/ 1 w 5"/>
                  <a:gd name="T3" fmla="*/ 1 h 3"/>
                  <a:gd name="T4" fmla="*/ 0 w 5"/>
                  <a:gd name="T5" fmla="*/ 0 h 3"/>
                  <a:gd name="T6" fmla="*/ 0 w 5"/>
                  <a:gd name="T7" fmla="*/ 1 h 3"/>
                  <a:gd name="T8" fmla="*/ 1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1" y="1"/>
                    </a:lnTo>
                    <a:lnTo>
                      <a:pt x="0" y="0"/>
                    </a:lnTo>
                    <a:lnTo>
                      <a:pt x="0" y="1"/>
                    </a:lnTo>
                    <a:lnTo>
                      <a:pt x="1"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4" name="Freeform 383"/>
              <p:cNvSpPr/>
              <p:nvPr/>
            </p:nvSpPr>
            <p:spPr bwMode="auto">
              <a:xfrm>
                <a:off x="6056" y="3937"/>
                <a:ext cx="7" cy="4"/>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5" name="Freeform 384"/>
              <p:cNvSpPr/>
              <p:nvPr/>
            </p:nvSpPr>
            <p:spPr bwMode="auto">
              <a:xfrm>
                <a:off x="5978" y="3891"/>
                <a:ext cx="19" cy="11"/>
              </a:xfrm>
              <a:custGeom>
                <a:avLst/>
                <a:gdLst>
                  <a:gd name="T0" fmla="*/ 19 w 19"/>
                  <a:gd name="T1" fmla="*/ 7 h 11"/>
                  <a:gd name="T2" fmla="*/ 19 w 19"/>
                  <a:gd name="T3" fmla="*/ 8 h 11"/>
                  <a:gd name="T4" fmla="*/ 14 w 19"/>
                  <a:gd name="T5" fmla="*/ 11 h 11"/>
                  <a:gd name="T6" fmla="*/ 13 w 19"/>
                  <a:gd name="T7" fmla="*/ 11 h 11"/>
                  <a:gd name="T8" fmla="*/ 0 w 19"/>
                  <a:gd name="T9" fmla="*/ 4 h 11"/>
                  <a:gd name="T10" fmla="*/ 0 w 19"/>
                  <a:gd name="T11" fmla="*/ 3 h 11"/>
                  <a:gd name="T12" fmla="*/ 5 w 19"/>
                  <a:gd name="T13" fmla="*/ 0 h 11"/>
                  <a:gd name="T14" fmla="*/ 6 w 19"/>
                  <a:gd name="T15" fmla="*/ 0 h 11"/>
                  <a:gd name="T16" fmla="*/ 19 w 19"/>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9" y="7"/>
                    </a:moveTo>
                    <a:cubicBezTo>
                      <a:pt x="19" y="8"/>
                      <a:pt x="19" y="8"/>
                      <a:pt x="19" y="8"/>
                    </a:cubicBezTo>
                    <a:cubicBezTo>
                      <a:pt x="14" y="11"/>
                      <a:pt x="14" y="11"/>
                      <a:pt x="14" y="11"/>
                    </a:cubicBezTo>
                    <a:cubicBezTo>
                      <a:pt x="14" y="11"/>
                      <a:pt x="13" y="11"/>
                      <a:pt x="13" y="11"/>
                    </a:cubicBezTo>
                    <a:cubicBezTo>
                      <a:pt x="0" y="4"/>
                      <a:pt x="0" y="4"/>
                      <a:pt x="0" y="4"/>
                    </a:cubicBezTo>
                    <a:cubicBezTo>
                      <a:pt x="0" y="3"/>
                      <a:pt x="0" y="3"/>
                      <a:pt x="0" y="3"/>
                    </a:cubicBezTo>
                    <a:cubicBezTo>
                      <a:pt x="5" y="0"/>
                      <a:pt x="5" y="0"/>
                      <a:pt x="5" y="0"/>
                    </a:cubicBezTo>
                    <a:cubicBezTo>
                      <a:pt x="5" y="0"/>
                      <a:pt x="6" y="0"/>
                      <a:pt x="6" y="0"/>
                    </a:cubicBezTo>
                    <a:lnTo>
                      <a:pt x="19" y="7"/>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6" name="Freeform 385"/>
              <p:cNvSpPr/>
              <p:nvPr/>
            </p:nvSpPr>
            <p:spPr bwMode="auto">
              <a:xfrm>
                <a:off x="5978" y="3894"/>
                <a:ext cx="13" cy="9"/>
              </a:xfrm>
              <a:custGeom>
                <a:avLst/>
                <a:gdLst>
                  <a:gd name="T0" fmla="*/ 13 w 13"/>
                  <a:gd name="T1" fmla="*/ 8 h 9"/>
                  <a:gd name="T2" fmla="*/ 0 w 13"/>
                  <a:gd name="T3" fmla="*/ 1 h 9"/>
                  <a:gd name="T4" fmla="*/ 0 w 13"/>
                  <a:gd name="T5" fmla="*/ 0 h 9"/>
                  <a:gd name="T6" fmla="*/ 0 w 13"/>
                  <a:gd name="T7" fmla="*/ 1 h 9"/>
                  <a:gd name="T8" fmla="*/ 0 w 13"/>
                  <a:gd name="T9" fmla="*/ 2 h 9"/>
                  <a:gd name="T10" fmla="*/ 13 w 13"/>
                  <a:gd name="T11" fmla="*/ 9 h 9"/>
                  <a:gd name="T12" fmla="*/ 13 w 13"/>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13" y="8"/>
                    </a:moveTo>
                    <a:lnTo>
                      <a:pt x="0" y="1"/>
                    </a:lnTo>
                    <a:lnTo>
                      <a:pt x="0" y="0"/>
                    </a:lnTo>
                    <a:lnTo>
                      <a:pt x="0" y="1"/>
                    </a:lnTo>
                    <a:lnTo>
                      <a:pt x="0" y="2"/>
                    </a:lnTo>
                    <a:lnTo>
                      <a:pt x="13" y="9"/>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7" name="Freeform 386"/>
              <p:cNvSpPr/>
              <p:nvPr/>
            </p:nvSpPr>
            <p:spPr bwMode="auto">
              <a:xfrm>
                <a:off x="5991" y="3899"/>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8" name="Freeform 387"/>
              <p:cNvSpPr/>
              <p:nvPr/>
            </p:nvSpPr>
            <p:spPr bwMode="auto">
              <a:xfrm>
                <a:off x="6035" y="3937"/>
                <a:ext cx="5" cy="3"/>
              </a:xfrm>
              <a:custGeom>
                <a:avLst/>
                <a:gdLst>
                  <a:gd name="T0" fmla="*/ 5 w 5"/>
                  <a:gd name="T1" fmla="*/ 2 h 3"/>
                  <a:gd name="T2" fmla="*/ 0 w 5"/>
                  <a:gd name="T3" fmla="*/ 1 h 3"/>
                  <a:gd name="T4" fmla="*/ 0 w 5"/>
                  <a:gd name="T5" fmla="*/ 0 h 3"/>
                  <a:gd name="T6" fmla="*/ 0 w 5"/>
                  <a:gd name="T7" fmla="*/ 1 h 3"/>
                  <a:gd name="T8" fmla="*/ 0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0" y="1"/>
                    </a:lnTo>
                    <a:lnTo>
                      <a:pt x="0" y="0"/>
                    </a:lnTo>
                    <a:lnTo>
                      <a:pt x="0" y="1"/>
                    </a:lnTo>
                    <a:lnTo>
                      <a:pt x="0"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9" name="Freeform 388"/>
              <p:cNvSpPr/>
              <p:nvPr/>
            </p:nvSpPr>
            <p:spPr bwMode="auto">
              <a:xfrm>
                <a:off x="6040" y="3937"/>
                <a:ext cx="6" cy="3"/>
              </a:xfrm>
              <a:custGeom>
                <a:avLst/>
                <a:gdLst>
                  <a:gd name="T0" fmla="*/ 6 w 6"/>
                  <a:gd name="T1" fmla="*/ 0 h 4"/>
                  <a:gd name="T2" fmla="*/ 6 w 6"/>
                  <a:gd name="T3" fmla="*/ 1 h 4"/>
                  <a:gd name="T4" fmla="*/ 2 w 6"/>
                  <a:gd name="T5" fmla="*/ 3 h 4"/>
                  <a:gd name="T6" fmla="*/ 0 w 6"/>
                  <a:gd name="T7" fmla="*/ 3 h 4"/>
                  <a:gd name="T8" fmla="*/ 0 w 6"/>
                  <a:gd name="T9" fmla="*/ 4 h 4"/>
                  <a:gd name="T10" fmla="*/ 2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1"/>
                      <a:pt x="6" y="1"/>
                      <a:pt x="6" y="1"/>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0" name="Freeform 389"/>
              <p:cNvSpPr/>
              <p:nvPr/>
            </p:nvSpPr>
            <p:spPr bwMode="auto">
              <a:xfrm>
                <a:off x="5955" y="3908"/>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1" name="Freeform 390"/>
              <p:cNvSpPr/>
              <p:nvPr/>
            </p:nvSpPr>
            <p:spPr bwMode="auto">
              <a:xfrm>
                <a:off x="5960" y="3908"/>
                <a:ext cx="6" cy="5"/>
              </a:xfrm>
              <a:custGeom>
                <a:avLst/>
                <a:gdLst>
                  <a:gd name="T0" fmla="*/ 6 w 6"/>
                  <a:gd name="T1" fmla="*/ 0 h 5"/>
                  <a:gd name="T2" fmla="*/ 6 w 6"/>
                  <a:gd name="T3" fmla="*/ 1 h 5"/>
                  <a:gd name="T4" fmla="*/ 1 w 6"/>
                  <a:gd name="T5" fmla="*/ 3 h 5"/>
                  <a:gd name="T6" fmla="*/ 0 w 6"/>
                  <a:gd name="T7" fmla="*/ 3 h 5"/>
                  <a:gd name="T8" fmla="*/ 0 w 6"/>
                  <a:gd name="T9" fmla="*/ 4 h 5"/>
                  <a:gd name="T10" fmla="*/ 1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1" y="3"/>
                      <a:pt x="1" y="3"/>
                      <a:pt x="1" y="3"/>
                    </a:cubicBezTo>
                    <a:cubicBezTo>
                      <a:pt x="1" y="4"/>
                      <a:pt x="0" y="4"/>
                      <a:pt x="0" y="3"/>
                    </a:cubicBezTo>
                    <a:cubicBezTo>
                      <a:pt x="0" y="4"/>
                      <a:pt x="0" y="4"/>
                      <a:pt x="0" y="4"/>
                    </a:cubicBezTo>
                    <a:cubicBezTo>
                      <a:pt x="0" y="5"/>
                      <a:pt x="1" y="5"/>
                      <a:pt x="1"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2" name="Freeform 391"/>
              <p:cNvSpPr/>
              <p:nvPr/>
            </p:nvSpPr>
            <p:spPr bwMode="auto">
              <a:xfrm>
                <a:off x="5963" y="3913"/>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3" name="Freeform 392"/>
              <p:cNvSpPr/>
              <p:nvPr/>
            </p:nvSpPr>
            <p:spPr bwMode="auto">
              <a:xfrm>
                <a:off x="5968" y="3913"/>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4" name="Freeform 393"/>
              <p:cNvSpPr/>
              <p:nvPr/>
            </p:nvSpPr>
            <p:spPr bwMode="auto">
              <a:xfrm>
                <a:off x="5971" y="3918"/>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5" name="Freeform 394"/>
              <p:cNvSpPr/>
              <p:nvPr/>
            </p:nvSpPr>
            <p:spPr bwMode="auto">
              <a:xfrm>
                <a:off x="5976" y="3918"/>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6" name="Freeform 395"/>
              <p:cNvSpPr/>
              <p:nvPr/>
            </p:nvSpPr>
            <p:spPr bwMode="auto">
              <a:xfrm>
                <a:off x="6026" y="3940"/>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7" name="Freeform 396"/>
              <p:cNvSpPr/>
              <p:nvPr/>
            </p:nvSpPr>
            <p:spPr bwMode="auto">
              <a:xfrm>
                <a:off x="6032" y="3941"/>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8" name="Freeform 397"/>
              <p:cNvSpPr/>
              <p:nvPr/>
            </p:nvSpPr>
            <p:spPr bwMode="auto">
              <a:xfrm>
                <a:off x="6036" y="3945"/>
                <a:ext cx="4" cy="4"/>
              </a:xfrm>
              <a:custGeom>
                <a:avLst/>
                <a:gdLst>
                  <a:gd name="T0" fmla="*/ 4 w 4"/>
                  <a:gd name="T1" fmla="*/ 3 h 4"/>
                  <a:gd name="T2" fmla="*/ 0 w 4"/>
                  <a:gd name="T3" fmla="*/ 1 h 4"/>
                  <a:gd name="T4" fmla="*/ 0 w 4"/>
                  <a:gd name="T5" fmla="*/ 0 h 4"/>
                  <a:gd name="T6" fmla="*/ 0 w 4"/>
                  <a:gd name="T7" fmla="*/ 1 h 4"/>
                  <a:gd name="T8" fmla="*/ 0 w 4"/>
                  <a:gd name="T9" fmla="*/ 2 h 4"/>
                  <a:gd name="T10" fmla="*/ 4 w 4"/>
                  <a:gd name="T11" fmla="*/ 4 h 4"/>
                  <a:gd name="T12" fmla="*/ 4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3"/>
                    </a:moveTo>
                    <a:lnTo>
                      <a:pt x="0" y="1"/>
                    </a:lnTo>
                    <a:lnTo>
                      <a:pt x="0" y="0"/>
                    </a:lnTo>
                    <a:lnTo>
                      <a:pt x="0" y="1"/>
                    </a:lnTo>
                    <a:lnTo>
                      <a:pt x="0" y="2"/>
                    </a:lnTo>
                    <a:lnTo>
                      <a:pt x="4" y="4"/>
                    </a:lnTo>
                    <a:lnTo>
                      <a:pt x="4"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9" name="Freeform 398"/>
              <p:cNvSpPr/>
              <p:nvPr/>
            </p:nvSpPr>
            <p:spPr bwMode="auto">
              <a:xfrm>
                <a:off x="6040" y="3945"/>
                <a:ext cx="7" cy="5"/>
              </a:xfrm>
              <a:custGeom>
                <a:avLst/>
                <a:gdLst>
                  <a:gd name="T0" fmla="*/ 7 w 7"/>
                  <a:gd name="T1" fmla="*/ 0 h 5"/>
                  <a:gd name="T2" fmla="*/ 7 w 7"/>
                  <a:gd name="T3" fmla="*/ 1 h 5"/>
                  <a:gd name="T4" fmla="*/ 2 w 7"/>
                  <a:gd name="T5" fmla="*/ 3 h 5"/>
                  <a:gd name="T6" fmla="*/ 0 w 7"/>
                  <a:gd name="T7" fmla="*/ 3 h 5"/>
                  <a:gd name="T8" fmla="*/ 0 w 7"/>
                  <a:gd name="T9" fmla="*/ 4 h 5"/>
                  <a:gd name="T10" fmla="*/ 2 w 7"/>
                  <a:gd name="T11" fmla="*/ 4 h 5"/>
                  <a:gd name="T12" fmla="*/ 7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7" y="1"/>
                      <a:pt x="7" y="1"/>
                      <a:pt x="7" y="1"/>
                    </a:cubicBezTo>
                    <a:cubicBezTo>
                      <a:pt x="2" y="3"/>
                      <a:pt x="2" y="3"/>
                      <a:pt x="2" y="3"/>
                    </a:cubicBezTo>
                    <a:cubicBezTo>
                      <a:pt x="2" y="4"/>
                      <a:pt x="1" y="4"/>
                      <a:pt x="0" y="3"/>
                    </a:cubicBezTo>
                    <a:cubicBezTo>
                      <a:pt x="0" y="4"/>
                      <a:pt x="0" y="4"/>
                      <a:pt x="0" y="4"/>
                    </a:cubicBezTo>
                    <a:cubicBezTo>
                      <a:pt x="1" y="5"/>
                      <a:pt x="2" y="5"/>
                      <a:pt x="2" y="4"/>
                    </a:cubicBezTo>
                    <a:cubicBezTo>
                      <a:pt x="7" y="2"/>
                      <a:pt x="7" y="2"/>
                      <a:pt x="7"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0" name="Freeform 399"/>
              <p:cNvSpPr/>
              <p:nvPr/>
            </p:nvSpPr>
            <p:spPr bwMode="auto">
              <a:xfrm>
                <a:off x="6043" y="3950"/>
                <a:ext cx="13" cy="8"/>
              </a:xfrm>
              <a:custGeom>
                <a:avLst/>
                <a:gdLst>
                  <a:gd name="T0" fmla="*/ 13 w 13"/>
                  <a:gd name="T1" fmla="*/ 8 h 8"/>
                  <a:gd name="T2" fmla="*/ 0 w 13"/>
                  <a:gd name="T3" fmla="*/ 0 h 8"/>
                  <a:gd name="T4" fmla="*/ 0 w 13"/>
                  <a:gd name="T5" fmla="*/ 0 h 8"/>
                  <a:gd name="T6" fmla="*/ 0 w 13"/>
                  <a:gd name="T7" fmla="*/ 1 h 8"/>
                  <a:gd name="T8" fmla="*/ 0 w 13"/>
                  <a:gd name="T9" fmla="*/ 1 h 8"/>
                  <a:gd name="T10" fmla="*/ 13 w 13"/>
                  <a:gd name="T11" fmla="*/ 8 h 8"/>
                  <a:gd name="T12" fmla="*/ 13 w 1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3" h="8">
                    <a:moveTo>
                      <a:pt x="13" y="8"/>
                    </a:moveTo>
                    <a:lnTo>
                      <a:pt x="0" y="0"/>
                    </a:lnTo>
                    <a:lnTo>
                      <a:pt x="0" y="0"/>
                    </a:lnTo>
                    <a:lnTo>
                      <a:pt x="0" y="1"/>
                    </a:lnTo>
                    <a:lnTo>
                      <a:pt x="0" y="1"/>
                    </a:lnTo>
                    <a:lnTo>
                      <a:pt x="13" y="8"/>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1" name="Freeform 400"/>
              <p:cNvSpPr/>
              <p:nvPr/>
            </p:nvSpPr>
            <p:spPr bwMode="auto">
              <a:xfrm>
                <a:off x="6056" y="3954"/>
                <a:ext cx="6" cy="5"/>
              </a:xfrm>
              <a:custGeom>
                <a:avLst/>
                <a:gdLst>
                  <a:gd name="T0" fmla="*/ 6 w 6"/>
                  <a:gd name="T1" fmla="*/ 0 h 5"/>
                  <a:gd name="T2" fmla="*/ 6 w 6"/>
                  <a:gd name="T3" fmla="*/ 1 h 5"/>
                  <a:gd name="T4" fmla="*/ 2 w 6"/>
                  <a:gd name="T5" fmla="*/ 4 h 5"/>
                  <a:gd name="T6" fmla="*/ 0 w 6"/>
                  <a:gd name="T7" fmla="*/ 4 h 5"/>
                  <a:gd name="T8" fmla="*/ 0 w 6"/>
                  <a:gd name="T9" fmla="*/ 4 h 5"/>
                  <a:gd name="T10" fmla="*/ 2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2" y="4"/>
                      <a:pt x="2" y="4"/>
                      <a:pt x="2" y="4"/>
                    </a:cubicBezTo>
                    <a:cubicBezTo>
                      <a:pt x="1" y="4"/>
                      <a:pt x="0" y="4"/>
                      <a:pt x="0" y="4"/>
                    </a:cubicBezTo>
                    <a:cubicBezTo>
                      <a:pt x="0" y="4"/>
                      <a:pt x="0" y="4"/>
                      <a:pt x="0" y="4"/>
                    </a:cubicBezTo>
                    <a:cubicBezTo>
                      <a:pt x="0" y="5"/>
                      <a:pt x="1" y="5"/>
                      <a:pt x="2"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2" name="Freeform 401"/>
              <p:cNvSpPr/>
              <p:nvPr/>
            </p:nvSpPr>
            <p:spPr bwMode="auto">
              <a:xfrm>
                <a:off x="6019" y="3945"/>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3" name="Freeform 402"/>
              <p:cNvSpPr/>
              <p:nvPr/>
            </p:nvSpPr>
            <p:spPr bwMode="auto">
              <a:xfrm>
                <a:off x="6024" y="3945"/>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4" name="Freeform 403"/>
              <p:cNvSpPr/>
              <p:nvPr/>
            </p:nvSpPr>
            <p:spPr bwMode="auto">
              <a:xfrm>
                <a:off x="6027" y="3949"/>
                <a:ext cx="5" cy="5"/>
              </a:xfrm>
              <a:custGeom>
                <a:avLst/>
                <a:gdLst>
                  <a:gd name="T0" fmla="*/ 5 w 5"/>
                  <a:gd name="T1" fmla="*/ 4 h 5"/>
                  <a:gd name="T2" fmla="*/ 0 w 5"/>
                  <a:gd name="T3" fmla="*/ 1 h 5"/>
                  <a:gd name="T4" fmla="*/ 0 w 5"/>
                  <a:gd name="T5" fmla="*/ 0 h 5"/>
                  <a:gd name="T6" fmla="*/ 0 w 5"/>
                  <a:gd name="T7" fmla="*/ 1 h 5"/>
                  <a:gd name="T8" fmla="*/ 0 w 5"/>
                  <a:gd name="T9" fmla="*/ 2 h 5"/>
                  <a:gd name="T10" fmla="*/ 5 w 5"/>
                  <a:gd name="T11" fmla="*/ 5 h 5"/>
                  <a:gd name="T12" fmla="*/ 5 w 5"/>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4"/>
                    </a:moveTo>
                    <a:lnTo>
                      <a:pt x="0" y="1"/>
                    </a:lnTo>
                    <a:lnTo>
                      <a:pt x="0" y="0"/>
                    </a:lnTo>
                    <a:lnTo>
                      <a:pt x="0" y="1"/>
                    </a:lnTo>
                    <a:lnTo>
                      <a:pt x="0" y="2"/>
                    </a:lnTo>
                    <a:lnTo>
                      <a:pt x="5" y="5"/>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5" name="Freeform 404"/>
              <p:cNvSpPr/>
              <p:nvPr/>
            </p:nvSpPr>
            <p:spPr bwMode="auto">
              <a:xfrm>
                <a:off x="6032" y="3950"/>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6" name="Freeform 405"/>
              <p:cNvSpPr/>
              <p:nvPr/>
            </p:nvSpPr>
            <p:spPr bwMode="auto">
              <a:xfrm>
                <a:off x="6035" y="3954"/>
                <a:ext cx="13" cy="9"/>
              </a:xfrm>
              <a:custGeom>
                <a:avLst/>
                <a:gdLst>
                  <a:gd name="T0" fmla="*/ 13 w 13"/>
                  <a:gd name="T1" fmla="*/ 8 h 9"/>
                  <a:gd name="T2" fmla="*/ 0 w 13"/>
                  <a:gd name="T3" fmla="*/ 1 h 9"/>
                  <a:gd name="T4" fmla="*/ 0 w 13"/>
                  <a:gd name="T5" fmla="*/ 0 h 9"/>
                  <a:gd name="T6" fmla="*/ 0 w 13"/>
                  <a:gd name="T7" fmla="*/ 1 h 9"/>
                  <a:gd name="T8" fmla="*/ 0 w 13"/>
                  <a:gd name="T9" fmla="*/ 2 h 9"/>
                  <a:gd name="T10" fmla="*/ 13 w 13"/>
                  <a:gd name="T11" fmla="*/ 9 h 9"/>
                  <a:gd name="T12" fmla="*/ 13 w 13"/>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13" y="8"/>
                    </a:moveTo>
                    <a:lnTo>
                      <a:pt x="0" y="1"/>
                    </a:lnTo>
                    <a:lnTo>
                      <a:pt x="0" y="0"/>
                    </a:lnTo>
                    <a:lnTo>
                      <a:pt x="0" y="1"/>
                    </a:lnTo>
                    <a:lnTo>
                      <a:pt x="0" y="2"/>
                    </a:lnTo>
                    <a:lnTo>
                      <a:pt x="13" y="9"/>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15" name="Group 607"/>
            <p:cNvGrpSpPr/>
            <p:nvPr/>
          </p:nvGrpSpPr>
          <p:grpSpPr bwMode="auto">
            <a:xfrm>
              <a:off x="7553325" y="1758950"/>
              <a:ext cx="4235450" cy="4800600"/>
              <a:chOff x="4254" y="1108"/>
              <a:chExt cx="2668" cy="3024"/>
            </a:xfrm>
          </p:grpSpPr>
          <p:sp>
            <p:nvSpPr>
              <p:cNvPr id="517" name="Freeform 407"/>
              <p:cNvSpPr/>
              <p:nvPr/>
            </p:nvSpPr>
            <p:spPr bwMode="auto">
              <a:xfrm>
                <a:off x="6048" y="3959"/>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8" name="Freeform 408"/>
              <p:cNvSpPr/>
              <p:nvPr/>
            </p:nvSpPr>
            <p:spPr bwMode="auto">
              <a:xfrm>
                <a:off x="6011" y="3949"/>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9" name="Freeform 409"/>
              <p:cNvSpPr/>
              <p:nvPr/>
            </p:nvSpPr>
            <p:spPr bwMode="auto">
              <a:xfrm>
                <a:off x="6016" y="3949"/>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0" name="Freeform 410"/>
              <p:cNvSpPr/>
              <p:nvPr/>
            </p:nvSpPr>
            <p:spPr bwMode="auto">
              <a:xfrm>
                <a:off x="6019" y="3954"/>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1" name="Freeform 411"/>
              <p:cNvSpPr/>
              <p:nvPr/>
            </p:nvSpPr>
            <p:spPr bwMode="auto">
              <a:xfrm>
                <a:off x="6024" y="3954"/>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2" name="Freeform 412"/>
              <p:cNvSpPr/>
              <p:nvPr/>
            </p:nvSpPr>
            <p:spPr bwMode="auto">
              <a:xfrm>
                <a:off x="6019" y="3951"/>
                <a:ext cx="12" cy="6"/>
              </a:xfrm>
              <a:custGeom>
                <a:avLst/>
                <a:gdLst>
                  <a:gd name="T0" fmla="*/ 11 w 12"/>
                  <a:gd name="T1" fmla="*/ 2 h 6"/>
                  <a:gd name="T2" fmla="*/ 11 w 12"/>
                  <a:gd name="T3" fmla="*/ 3 h 6"/>
                  <a:gd name="T4" fmla="*/ 7 w 12"/>
                  <a:gd name="T5" fmla="*/ 6 h 6"/>
                  <a:gd name="T6" fmla="*/ 5 w 12"/>
                  <a:gd name="T7" fmla="*/ 6 h 6"/>
                  <a:gd name="T8" fmla="*/ 1 w 12"/>
                  <a:gd name="T9" fmla="*/ 3 h 6"/>
                  <a:gd name="T10" fmla="*/ 1 w 12"/>
                  <a:gd name="T11" fmla="*/ 2 h 6"/>
                  <a:gd name="T12" fmla="*/ 5 w 12"/>
                  <a:gd name="T13" fmla="*/ 0 h 6"/>
                  <a:gd name="T14" fmla="*/ 7 w 12"/>
                  <a:gd name="T15" fmla="*/ 0 h 6"/>
                  <a:gd name="T16" fmla="*/ 11 w 12"/>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2"/>
                    </a:moveTo>
                    <a:cubicBezTo>
                      <a:pt x="12" y="3"/>
                      <a:pt x="12" y="3"/>
                      <a:pt x="11" y="3"/>
                    </a:cubicBezTo>
                    <a:cubicBezTo>
                      <a:pt x="7" y="6"/>
                      <a:pt x="7" y="6"/>
                      <a:pt x="7" y="6"/>
                    </a:cubicBezTo>
                    <a:cubicBezTo>
                      <a:pt x="6" y="6"/>
                      <a:pt x="6" y="6"/>
                      <a:pt x="5" y="6"/>
                    </a:cubicBezTo>
                    <a:cubicBezTo>
                      <a:pt x="1" y="3"/>
                      <a:pt x="1" y="3"/>
                      <a:pt x="1" y="3"/>
                    </a:cubicBezTo>
                    <a:cubicBezTo>
                      <a:pt x="0" y="3"/>
                      <a:pt x="0" y="3"/>
                      <a:pt x="1" y="2"/>
                    </a:cubicBezTo>
                    <a:cubicBezTo>
                      <a:pt x="5" y="0"/>
                      <a:pt x="5" y="0"/>
                      <a:pt x="5" y="0"/>
                    </a:cubicBezTo>
                    <a:cubicBezTo>
                      <a:pt x="6" y="0"/>
                      <a:pt x="6" y="0"/>
                      <a:pt x="7" y="0"/>
                    </a:cubicBezTo>
                    <a:lnTo>
                      <a:pt x="11" y="2"/>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3" name="Freeform 413"/>
              <p:cNvSpPr/>
              <p:nvPr/>
            </p:nvSpPr>
            <p:spPr bwMode="auto">
              <a:xfrm>
                <a:off x="6027" y="3959"/>
                <a:ext cx="13" cy="8"/>
              </a:xfrm>
              <a:custGeom>
                <a:avLst/>
                <a:gdLst>
                  <a:gd name="T0" fmla="*/ 13 w 13"/>
                  <a:gd name="T1" fmla="*/ 7 h 8"/>
                  <a:gd name="T2" fmla="*/ 1 w 13"/>
                  <a:gd name="T3" fmla="*/ 0 h 8"/>
                  <a:gd name="T4" fmla="*/ 0 w 13"/>
                  <a:gd name="T5" fmla="*/ 0 h 8"/>
                  <a:gd name="T6" fmla="*/ 0 w 13"/>
                  <a:gd name="T7" fmla="*/ 0 h 8"/>
                  <a:gd name="T8" fmla="*/ 1 w 13"/>
                  <a:gd name="T9" fmla="*/ 1 h 8"/>
                  <a:gd name="T10" fmla="*/ 13 w 13"/>
                  <a:gd name="T11" fmla="*/ 8 h 8"/>
                  <a:gd name="T12" fmla="*/ 13 w 13"/>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3" h="8">
                    <a:moveTo>
                      <a:pt x="13" y="7"/>
                    </a:moveTo>
                    <a:lnTo>
                      <a:pt x="1" y="0"/>
                    </a:lnTo>
                    <a:lnTo>
                      <a:pt x="0" y="0"/>
                    </a:lnTo>
                    <a:lnTo>
                      <a:pt x="0" y="0"/>
                    </a:lnTo>
                    <a:lnTo>
                      <a:pt x="1" y="1"/>
                    </a:lnTo>
                    <a:lnTo>
                      <a:pt x="13" y="8"/>
                    </a:lnTo>
                    <a:lnTo>
                      <a:pt x="13" y="7"/>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4" name="Freeform 414"/>
              <p:cNvSpPr/>
              <p:nvPr/>
            </p:nvSpPr>
            <p:spPr bwMode="auto">
              <a:xfrm>
                <a:off x="6040" y="3963"/>
                <a:ext cx="7" cy="4"/>
              </a:xfrm>
              <a:custGeom>
                <a:avLst/>
                <a:gdLst>
                  <a:gd name="T0" fmla="*/ 7 w 7"/>
                  <a:gd name="T1" fmla="*/ 0 h 4"/>
                  <a:gd name="T2" fmla="*/ 6 w 7"/>
                  <a:gd name="T3" fmla="*/ 1 h 4"/>
                  <a:gd name="T4" fmla="*/ 2 w 7"/>
                  <a:gd name="T5" fmla="*/ 3 h 4"/>
                  <a:gd name="T6" fmla="*/ 0 w 7"/>
                  <a:gd name="T7" fmla="*/ 3 h 4"/>
                  <a:gd name="T8" fmla="*/ 0 w 7"/>
                  <a:gd name="T9" fmla="*/ 4 h 4"/>
                  <a:gd name="T10" fmla="*/ 2 w 7"/>
                  <a:gd name="T11" fmla="*/ 4 h 4"/>
                  <a:gd name="T12" fmla="*/ 6 w 7"/>
                  <a:gd name="T13" fmla="*/ 2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1"/>
                      <a:pt x="6" y="1"/>
                      <a:pt x="6" y="1"/>
                    </a:cubicBezTo>
                    <a:cubicBezTo>
                      <a:pt x="2" y="3"/>
                      <a:pt x="2" y="3"/>
                      <a:pt x="2" y="3"/>
                    </a:cubicBezTo>
                    <a:cubicBezTo>
                      <a:pt x="1" y="4"/>
                      <a:pt x="1" y="4"/>
                      <a:pt x="0" y="3"/>
                    </a:cubicBezTo>
                    <a:cubicBezTo>
                      <a:pt x="0" y="4"/>
                      <a:pt x="0" y="4"/>
                      <a:pt x="0" y="4"/>
                    </a:cubicBezTo>
                    <a:cubicBezTo>
                      <a:pt x="1" y="4"/>
                      <a:pt x="1" y="4"/>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5" name="Freeform 415"/>
              <p:cNvSpPr/>
              <p:nvPr/>
            </p:nvSpPr>
            <p:spPr bwMode="auto">
              <a:xfrm>
                <a:off x="6043" y="3938"/>
                <a:ext cx="28" cy="15"/>
              </a:xfrm>
              <a:custGeom>
                <a:avLst/>
                <a:gdLst>
                  <a:gd name="T0" fmla="*/ 27 w 28"/>
                  <a:gd name="T1" fmla="*/ 12 h 16"/>
                  <a:gd name="T2" fmla="*/ 27 w 28"/>
                  <a:gd name="T3" fmla="*/ 13 h 16"/>
                  <a:gd name="T4" fmla="*/ 23 w 28"/>
                  <a:gd name="T5" fmla="*/ 16 h 16"/>
                  <a:gd name="T6" fmla="*/ 21 w 28"/>
                  <a:gd name="T7" fmla="*/ 16 h 16"/>
                  <a:gd name="T8" fmla="*/ 1 w 28"/>
                  <a:gd name="T9" fmla="*/ 4 h 16"/>
                  <a:gd name="T10" fmla="*/ 1 w 28"/>
                  <a:gd name="T11" fmla="*/ 3 h 16"/>
                  <a:gd name="T12" fmla="*/ 5 w 28"/>
                  <a:gd name="T13" fmla="*/ 1 h 16"/>
                  <a:gd name="T14" fmla="*/ 7 w 28"/>
                  <a:gd name="T15" fmla="*/ 1 h 16"/>
                  <a:gd name="T16" fmla="*/ 27 w 28"/>
                  <a:gd name="T1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6">
                    <a:moveTo>
                      <a:pt x="27" y="12"/>
                    </a:moveTo>
                    <a:cubicBezTo>
                      <a:pt x="28" y="13"/>
                      <a:pt x="28" y="13"/>
                      <a:pt x="27" y="13"/>
                    </a:cubicBezTo>
                    <a:cubicBezTo>
                      <a:pt x="23" y="16"/>
                      <a:pt x="23" y="16"/>
                      <a:pt x="23" y="16"/>
                    </a:cubicBezTo>
                    <a:cubicBezTo>
                      <a:pt x="22" y="16"/>
                      <a:pt x="21" y="16"/>
                      <a:pt x="21" y="16"/>
                    </a:cubicBezTo>
                    <a:cubicBezTo>
                      <a:pt x="1" y="4"/>
                      <a:pt x="1" y="4"/>
                      <a:pt x="1" y="4"/>
                    </a:cubicBezTo>
                    <a:cubicBezTo>
                      <a:pt x="0" y="4"/>
                      <a:pt x="0" y="4"/>
                      <a:pt x="1" y="3"/>
                    </a:cubicBezTo>
                    <a:cubicBezTo>
                      <a:pt x="5" y="1"/>
                      <a:pt x="5" y="1"/>
                      <a:pt x="5" y="1"/>
                    </a:cubicBezTo>
                    <a:cubicBezTo>
                      <a:pt x="6" y="0"/>
                      <a:pt x="6" y="0"/>
                      <a:pt x="7" y="1"/>
                    </a:cubicBezTo>
                    <a:lnTo>
                      <a:pt x="27" y="12"/>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6" name="Freeform 416"/>
              <p:cNvSpPr/>
              <p:nvPr/>
            </p:nvSpPr>
            <p:spPr bwMode="auto">
              <a:xfrm>
                <a:off x="6043" y="3941"/>
                <a:ext cx="21" cy="13"/>
              </a:xfrm>
              <a:custGeom>
                <a:avLst/>
                <a:gdLst>
                  <a:gd name="T0" fmla="*/ 21 w 21"/>
                  <a:gd name="T1" fmla="*/ 12 h 13"/>
                  <a:gd name="T2" fmla="*/ 1 w 21"/>
                  <a:gd name="T3" fmla="*/ 0 h 13"/>
                  <a:gd name="T4" fmla="*/ 0 w 21"/>
                  <a:gd name="T5" fmla="*/ 0 h 13"/>
                  <a:gd name="T6" fmla="*/ 0 w 21"/>
                  <a:gd name="T7" fmla="*/ 1 h 13"/>
                  <a:gd name="T8" fmla="*/ 1 w 21"/>
                  <a:gd name="T9" fmla="*/ 1 h 13"/>
                  <a:gd name="T10" fmla="*/ 21 w 21"/>
                  <a:gd name="T11" fmla="*/ 13 h 13"/>
                  <a:gd name="T12" fmla="*/ 21 w 21"/>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21" h="13">
                    <a:moveTo>
                      <a:pt x="21" y="12"/>
                    </a:moveTo>
                    <a:lnTo>
                      <a:pt x="1" y="0"/>
                    </a:lnTo>
                    <a:lnTo>
                      <a:pt x="0" y="0"/>
                    </a:lnTo>
                    <a:lnTo>
                      <a:pt x="0" y="1"/>
                    </a:lnTo>
                    <a:lnTo>
                      <a:pt x="1" y="1"/>
                    </a:lnTo>
                    <a:lnTo>
                      <a:pt x="21" y="13"/>
                    </a:lnTo>
                    <a:lnTo>
                      <a:pt x="21" y="1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7" name="Freeform 417"/>
              <p:cNvSpPr/>
              <p:nvPr/>
            </p:nvSpPr>
            <p:spPr bwMode="auto">
              <a:xfrm>
                <a:off x="6064" y="3950"/>
                <a:ext cx="6" cy="4"/>
              </a:xfrm>
              <a:custGeom>
                <a:avLst/>
                <a:gdLst>
                  <a:gd name="T0" fmla="*/ 6 w 6"/>
                  <a:gd name="T1" fmla="*/ 0 h 4"/>
                  <a:gd name="T2" fmla="*/ 6 w 6"/>
                  <a:gd name="T3" fmla="*/ 0 h 4"/>
                  <a:gd name="T4" fmla="*/ 2 w 6"/>
                  <a:gd name="T5" fmla="*/ 3 h 4"/>
                  <a:gd name="T6" fmla="*/ 0 w 6"/>
                  <a:gd name="T7" fmla="*/ 3 h 4"/>
                  <a:gd name="T8" fmla="*/ 0 w 6"/>
                  <a:gd name="T9" fmla="*/ 4 h 4"/>
                  <a:gd name="T10" fmla="*/ 2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8" name="Freeform 418"/>
              <p:cNvSpPr/>
              <p:nvPr/>
            </p:nvSpPr>
            <p:spPr bwMode="auto">
              <a:xfrm>
                <a:off x="6054" y="3968"/>
                <a:ext cx="4" cy="4"/>
              </a:xfrm>
              <a:custGeom>
                <a:avLst/>
                <a:gdLst>
                  <a:gd name="T0" fmla="*/ 0 w 4"/>
                  <a:gd name="T1" fmla="*/ 4 h 4"/>
                  <a:gd name="T2" fmla="*/ 4 w 4"/>
                  <a:gd name="T3" fmla="*/ 1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1"/>
                    </a:lnTo>
                    <a:lnTo>
                      <a:pt x="4" y="0"/>
                    </a:lnTo>
                    <a:lnTo>
                      <a:pt x="0" y="2"/>
                    </a:lnTo>
                    <a:lnTo>
                      <a:pt x="0" y="4"/>
                    </a:lnTo>
                    <a:close/>
                  </a:path>
                </a:pathLst>
              </a:custGeom>
              <a:solidFill>
                <a:srgbClr val="1C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9" name="Freeform 419"/>
              <p:cNvSpPr/>
              <p:nvPr/>
            </p:nvSpPr>
            <p:spPr bwMode="auto">
              <a:xfrm>
                <a:off x="6061" y="3964"/>
                <a:ext cx="4" cy="4"/>
              </a:xfrm>
              <a:custGeom>
                <a:avLst/>
                <a:gdLst>
                  <a:gd name="T0" fmla="*/ 0 w 4"/>
                  <a:gd name="T1" fmla="*/ 4 h 4"/>
                  <a:gd name="T2" fmla="*/ 4 w 4"/>
                  <a:gd name="T3" fmla="*/ 1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1"/>
                    </a:lnTo>
                    <a:lnTo>
                      <a:pt x="4" y="0"/>
                    </a:lnTo>
                    <a:lnTo>
                      <a:pt x="0" y="2"/>
                    </a:lnTo>
                    <a:lnTo>
                      <a:pt x="0" y="4"/>
                    </a:lnTo>
                    <a:close/>
                  </a:path>
                </a:pathLst>
              </a:custGeom>
              <a:solidFill>
                <a:srgbClr val="1C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0" name="Freeform 420"/>
              <p:cNvSpPr/>
              <p:nvPr/>
            </p:nvSpPr>
            <p:spPr bwMode="auto">
              <a:xfrm>
                <a:off x="5994" y="3851"/>
                <a:ext cx="34" cy="72"/>
              </a:xfrm>
              <a:custGeom>
                <a:avLst/>
                <a:gdLst>
                  <a:gd name="T0" fmla="*/ 32 w 34"/>
                  <a:gd name="T1" fmla="*/ 55 h 72"/>
                  <a:gd name="T2" fmla="*/ 32 w 34"/>
                  <a:gd name="T3" fmla="*/ 12 h 72"/>
                  <a:gd name="T4" fmla="*/ 12 w 34"/>
                  <a:gd name="T5" fmla="*/ 3 h 72"/>
                  <a:gd name="T6" fmla="*/ 2 w 34"/>
                  <a:gd name="T7" fmla="*/ 13 h 72"/>
                  <a:gd name="T8" fmla="*/ 2 w 34"/>
                  <a:gd name="T9" fmla="*/ 36 h 72"/>
                  <a:gd name="T10" fmla="*/ 8 w 34"/>
                  <a:gd name="T11" fmla="*/ 72 h 72"/>
                  <a:gd name="T12" fmla="*/ 32 w 34"/>
                  <a:gd name="T13" fmla="*/ 55 h 72"/>
                </a:gdLst>
                <a:ahLst/>
                <a:cxnLst>
                  <a:cxn ang="0">
                    <a:pos x="T0" y="T1"/>
                  </a:cxn>
                  <a:cxn ang="0">
                    <a:pos x="T2" y="T3"/>
                  </a:cxn>
                  <a:cxn ang="0">
                    <a:pos x="T4" y="T5"/>
                  </a:cxn>
                  <a:cxn ang="0">
                    <a:pos x="T6" y="T7"/>
                  </a:cxn>
                  <a:cxn ang="0">
                    <a:pos x="T8" y="T9"/>
                  </a:cxn>
                  <a:cxn ang="0">
                    <a:pos x="T10" y="T11"/>
                  </a:cxn>
                  <a:cxn ang="0">
                    <a:pos x="T12" y="T13"/>
                  </a:cxn>
                </a:cxnLst>
                <a:rect l="0" t="0" r="r" b="b"/>
                <a:pathLst>
                  <a:path w="34" h="72">
                    <a:moveTo>
                      <a:pt x="32" y="55"/>
                    </a:moveTo>
                    <a:cubicBezTo>
                      <a:pt x="32" y="55"/>
                      <a:pt x="30" y="21"/>
                      <a:pt x="32" y="12"/>
                    </a:cubicBezTo>
                    <a:cubicBezTo>
                      <a:pt x="34" y="4"/>
                      <a:pt x="20" y="0"/>
                      <a:pt x="12" y="3"/>
                    </a:cubicBezTo>
                    <a:cubicBezTo>
                      <a:pt x="6" y="5"/>
                      <a:pt x="3" y="7"/>
                      <a:pt x="2" y="13"/>
                    </a:cubicBezTo>
                    <a:cubicBezTo>
                      <a:pt x="0" y="20"/>
                      <a:pt x="2" y="34"/>
                      <a:pt x="2" y="36"/>
                    </a:cubicBezTo>
                    <a:cubicBezTo>
                      <a:pt x="4" y="60"/>
                      <a:pt x="8" y="72"/>
                      <a:pt x="8" y="72"/>
                    </a:cubicBezTo>
                    <a:lnTo>
                      <a:pt x="32" y="55"/>
                    </a:lnTo>
                    <a:close/>
                  </a:path>
                </a:pathLst>
              </a:custGeom>
              <a:solidFill>
                <a:srgbClr val="1EC1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1" name="Freeform 421"/>
              <p:cNvSpPr/>
              <p:nvPr/>
            </p:nvSpPr>
            <p:spPr bwMode="auto">
              <a:xfrm>
                <a:off x="6003" y="3890"/>
                <a:ext cx="24" cy="29"/>
              </a:xfrm>
              <a:custGeom>
                <a:avLst/>
                <a:gdLst>
                  <a:gd name="T0" fmla="*/ 5 w 24"/>
                  <a:gd name="T1" fmla="*/ 13 h 29"/>
                  <a:gd name="T2" fmla="*/ 10 w 24"/>
                  <a:gd name="T3" fmla="*/ 16 h 29"/>
                  <a:gd name="T4" fmla="*/ 16 w 24"/>
                  <a:gd name="T5" fmla="*/ 21 h 29"/>
                  <a:gd name="T6" fmla="*/ 22 w 24"/>
                  <a:gd name="T7" fmla="*/ 23 h 29"/>
                  <a:gd name="T8" fmla="*/ 22 w 24"/>
                  <a:gd name="T9" fmla="*/ 14 h 29"/>
                  <a:gd name="T10" fmla="*/ 4 w 24"/>
                  <a:gd name="T11" fmla="*/ 2 h 29"/>
                  <a:gd name="T12" fmla="*/ 5 w 24"/>
                  <a:gd name="T13" fmla="*/ 13 h 29"/>
                </a:gdLst>
                <a:ahLst/>
                <a:cxnLst>
                  <a:cxn ang="0">
                    <a:pos x="T0" y="T1"/>
                  </a:cxn>
                  <a:cxn ang="0">
                    <a:pos x="T2" y="T3"/>
                  </a:cxn>
                  <a:cxn ang="0">
                    <a:pos x="T4" y="T5"/>
                  </a:cxn>
                  <a:cxn ang="0">
                    <a:pos x="T6" y="T7"/>
                  </a:cxn>
                  <a:cxn ang="0">
                    <a:pos x="T8" y="T9"/>
                  </a:cxn>
                  <a:cxn ang="0">
                    <a:pos x="T10" y="T11"/>
                  </a:cxn>
                  <a:cxn ang="0">
                    <a:pos x="T12" y="T13"/>
                  </a:cxn>
                </a:cxnLst>
                <a:rect l="0" t="0" r="r" b="b"/>
                <a:pathLst>
                  <a:path w="24" h="29">
                    <a:moveTo>
                      <a:pt x="5" y="13"/>
                    </a:moveTo>
                    <a:cubicBezTo>
                      <a:pt x="7" y="17"/>
                      <a:pt x="6" y="17"/>
                      <a:pt x="10" y="16"/>
                    </a:cubicBezTo>
                    <a:cubicBezTo>
                      <a:pt x="12" y="15"/>
                      <a:pt x="17" y="16"/>
                      <a:pt x="16" y="21"/>
                    </a:cubicBezTo>
                    <a:cubicBezTo>
                      <a:pt x="16" y="25"/>
                      <a:pt x="20" y="29"/>
                      <a:pt x="22" y="23"/>
                    </a:cubicBezTo>
                    <a:cubicBezTo>
                      <a:pt x="22" y="22"/>
                      <a:pt x="24" y="17"/>
                      <a:pt x="22" y="14"/>
                    </a:cubicBezTo>
                    <a:cubicBezTo>
                      <a:pt x="15" y="2"/>
                      <a:pt x="8" y="0"/>
                      <a:pt x="4" y="2"/>
                    </a:cubicBezTo>
                    <a:cubicBezTo>
                      <a:pt x="0" y="4"/>
                      <a:pt x="3" y="8"/>
                      <a:pt x="5" y="13"/>
                    </a:cubicBezTo>
                    <a:close/>
                  </a:path>
                </a:pathLst>
              </a:custGeom>
              <a:solidFill>
                <a:srgbClr val="F2CE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2" name="Freeform 422"/>
              <p:cNvSpPr/>
              <p:nvPr/>
            </p:nvSpPr>
            <p:spPr bwMode="auto">
              <a:xfrm>
                <a:off x="5993" y="3892"/>
                <a:ext cx="33" cy="41"/>
              </a:xfrm>
              <a:custGeom>
                <a:avLst/>
                <a:gdLst>
                  <a:gd name="T0" fmla="*/ 5 w 33"/>
                  <a:gd name="T1" fmla="*/ 4 h 41"/>
                  <a:gd name="T2" fmla="*/ 15 w 33"/>
                  <a:gd name="T3" fmla="*/ 0 h 41"/>
                  <a:gd name="T4" fmla="*/ 26 w 33"/>
                  <a:gd name="T5" fmla="*/ 6 h 41"/>
                  <a:gd name="T6" fmla="*/ 27 w 33"/>
                  <a:gd name="T7" fmla="*/ 8 h 41"/>
                  <a:gd name="T8" fmla="*/ 30 w 33"/>
                  <a:gd name="T9" fmla="*/ 23 h 41"/>
                  <a:gd name="T10" fmla="*/ 33 w 33"/>
                  <a:gd name="T11" fmla="*/ 39 h 41"/>
                  <a:gd name="T12" fmla="*/ 29 w 33"/>
                  <a:gd name="T13" fmla="*/ 39 h 41"/>
                  <a:gd name="T14" fmla="*/ 24 w 33"/>
                  <a:gd name="T15" fmla="*/ 30 h 41"/>
                  <a:gd name="T16" fmla="*/ 9 w 33"/>
                  <a:gd name="T17" fmla="*/ 29 h 41"/>
                  <a:gd name="T18" fmla="*/ 3 w 33"/>
                  <a:gd name="T19" fmla="*/ 15 h 41"/>
                  <a:gd name="T20" fmla="*/ 5 w 33"/>
                  <a:gd name="T21"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41">
                    <a:moveTo>
                      <a:pt x="5" y="4"/>
                    </a:moveTo>
                    <a:cubicBezTo>
                      <a:pt x="5" y="4"/>
                      <a:pt x="12" y="0"/>
                      <a:pt x="15" y="0"/>
                    </a:cubicBezTo>
                    <a:cubicBezTo>
                      <a:pt x="23" y="0"/>
                      <a:pt x="26" y="6"/>
                      <a:pt x="26" y="6"/>
                    </a:cubicBezTo>
                    <a:cubicBezTo>
                      <a:pt x="27" y="8"/>
                      <a:pt x="27" y="8"/>
                      <a:pt x="27" y="8"/>
                    </a:cubicBezTo>
                    <a:cubicBezTo>
                      <a:pt x="30" y="23"/>
                      <a:pt x="30" y="23"/>
                      <a:pt x="30" y="23"/>
                    </a:cubicBezTo>
                    <a:cubicBezTo>
                      <a:pt x="30" y="23"/>
                      <a:pt x="33" y="34"/>
                      <a:pt x="33" y="39"/>
                    </a:cubicBezTo>
                    <a:cubicBezTo>
                      <a:pt x="33" y="41"/>
                      <a:pt x="31" y="41"/>
                      <a:pt x="29" y="39"/>
                    </a:cubicBezTo>
                    <a:cubicBezTo>
                      <a:pt x="28" y="38"/>
                      <a:pt x="26" y="30"/>
                      <a:pt x="24" y="30"/>
                    </a:cubicBezTo>
                    <a:cubicBezTo>
                      <a:pt x="15" y="32"/>
                      <a:pt x="9" y="29"/>
                      <a:pt x="9" y="29"/>
                    </a:cubicBezTo>
                    <a:cubicBezTo>
                      <a:pt x="3" y="15"/>
                      <a:pt x="3" y="15"/>
                      <a:pt x="3" y="15"/>
                    </a:cubicBezTo>
                    <a:cubicBezTo>
                      <a:pt x="1" y="11"/>
                      <a:pt x="0" y="6"/>
                      <a:pt x="5" y="4"/>
                    </a:cubicBezTo>
                    <a:close/>
                  </a:path>
                </a:pathLst>
              </a:custGeom>
              <a:solidFill>
                <a:srgbClr val="F2CE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3" name="Freeform 423"/>
              <p:cNvSpPr/>
              <p:nvPr/>
            </p:nvSpPr>
            <p:spPr bwMode="auto">
              <a:xfrm>
                <a:off x="5934" y="3840"/>
                <a:ext cx="108" cy="136"/>
              </a:xfrm>
              <a:custGeom>
                <a:avLst/>
                <a:gdLst>
                  <a:gd name="T0" fmla="*/ 6 w 108"/>
                  <a:gd name="T1" fmla="*/ 1 h 137"/>
                  <a:gd name="T2" fmla="*/ 1 w 108"/>
                  <a:gd name="T3" fmla="*/ 1 h 137"/>
                  <a:gd name="T4" fmla="*/ 0 w 108"/>
                  <a:gd name="T5" fmla="*/ 1 h 137"/>
                  <a:gd name="T6" fmla="*/ 103 w 108"/>
                  <a:gd name="T7" fmla="*/ 62 h 137"/>
                  <a:gd name="T8" fmla="*/ 105 w 108"/>
                  <a:gd name="T9" fmla="*/ 137 h 137"/>
                  <a:gd name="T10" fmla="*/ 108 w 108"/>
                  <a:gd name="T11" fmla="*/ 136 h 137"/>
                  <a:gd name="T12" fmla="*/ 108 w 108"/>
                  <a:gd name="T13" fmla="*/ 64 h 137"/>
                  <a:gd name="T14" fmla="*/ 103 w 108"/>
                  <a:gd name="T15" fmla="*/ 57 h 137"/>
                  <a:gd name="T16" fmla="*/ 6 w 108"/>
                  <a:gd name="T17" fmla="*/ 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37">
                    <a:moveTo>
                      <a:pt x="6" y="1"/>
                    </a:moveTo>
                    <a:cubicBezTo>
                      <a:pt x="5" y="0"/>
                      <a:pt x="3" y="0"/>
                      <a:pt x="1" y="1"/>
                    </a:cubicBezTo>
                    <a:cubicBezTo>
                      <a:pt x="0" y="1"/>
                      <a:pt x="0" y="1"/>
                      <a:pt x="0" y="1"/>
                    </a:cubicBezTo>
                    <a:cubicBezTo>
                      <a:pt x="103" y="62"/>
                      <a:pt x="103" y="62"/>
                      <a:pt x="103" y="62"/>
                    </a:cubicBezTo>
                    <a:cubicBezTo>
                      <a:pt x="105" y="137"/>
                      <a:pt x="105" y="137"/>
                      <a:pt x="105" y="137"/>
                    </a:cubicBezTo>
                    <a:cubicBezTo>
                      <a:pt x="108" y="136"/>
                      <a:pt x="108" y="136"/>
                      <a:pt x="108" y="136"/>
                    </a:cubicBezTo>
                    <a:cubicBezTo>
                      <a:pt x="108" y="64"/>
                      <a:pt x="108" y="64"/>
                      <a:pt x="108" y="64"/>
                    </a:cubicBezTo>
                    <a:cubicBezTo>
                      <a:pt x="108" y="61"/>
                      <a:pt x="106" y="58"/>
                      <a:pt x="103" y="57"/>
                    </a:cubicBezTo>
                    <a:lnTo>
                      <a:pt x="6" y="1"/>
                    </a:lnTo>
                    <a:close/>
                  </a:path>
                </a:pathLst>
              </a:custGeom>
              <a:solidFill>
                <a:srgbClr val="8E8D8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4" name="Freeform 424"/>
              <p:cNvSpPr/>
              <p:nvPr/>
            </p:nvSpPr>
            <p:spPr bwMode="auto">
              <a:xfrm>
                <a:off x="5932" y="3841"/>
                <a:ext cx="107" cy="135"/>
              </a:xfrm>
              <a:custGeom>
                <a:avLst/>
                <a:gdLst>
                  <a:gd name="T0" fmla="*/ 103 w 107"/>
                  <a:gd name="T1" fmla="*/ 57 h 136"/>
                  <a:gd name="T2" fmla="*/ 107 w 107"/>
                  <a:gd name="T3" fmla="*/ 65 h 136"/>
                  <a:gd name="T4" fmla="*/ 107 w 107"/>
                  <a:gd name="T5" fmla="*/ 136 h 136"/>
                  <a:gd name="T6" fmla="*/ 0 w 107"/>
                  <a:gd name="T7" fmla="*/ 75 h 136"/>
                  <a:gd name="T8" fmla="*/ 0 w 107"/>
                  <a:gd name="T9" fmla="*/ 3 h 136"/>
                  <a:gd name="T10" fmla="*/ 5 w 107"/>
                  <a:gd name="T11" fmla="*/ 1 h 136"/>
                  <a:gd name="T12" fmla="*/ 103 w 107"/>
                  <a:gd name="T13" fmla="*/ 57 h 136"/>
                </a:gdLst>
                <a:ahLst/>
                <a:cxnLst>
                  <a:cxn ang="0">
                    <a:pos x="T0" y="T1"/>
                  </a:cxn>
                  <a:cxn ang="0">
                    <a:pos x="T2" y="T3"/>
                  </a:cxn>
                  <a:cxn ang="0">
                    <a:pos x="T4" y="T5"/>
                  </a:cxn>
                  <a:cxn ang="0">
                    <a:pos x="T6" y="T7"/>
                  </a:cxn>
                  <a:cxn ang="0">
                    <a:pos x="T8" y="T9"/>
                  </a:cxn>
                  <a:cxn ang="0">
                    <a:pos x="T10" y="T11"/>
                  </a:cxn>
                  <a:cxn ang="0">
                    <a:pos x="T12" y="T13"/>
                  </a:cxn>
                </a:cxnLst>
                <a:rect l="0" t="0" r="r" b="b"/>
                <a:pathLst>
                  <a:path w="107" h="136">
                    <a:moveTo>
                      <a:pt x="103" y="57"/>
                    </a:moveTo>
                    <a:cubicBezTo>
                      <a:pt x="105" y="59"/>
                      <a:pt x="107" y="62"/>
                      <a:pt x="107" y="65"/>
                    </a:cubicBezTo>
                    <a:cubicBezTo>
                      <a:pt x="107" y="136"/>
                      <a:pt x="107" y="136"/>
                      <a:pt x="107" y="136"/>
                    </a:cubicBezTo>
                    <a:cubicBezTo>
                      <a:pt x="0" y="75"/>
                      <a:pt x="0" y="75"/>
                      <a:pt x="0" y="75"/>
                    </a:cubicBezTo>
                    <a:cubicBezTo>
                      <a:pt x="0" y="3"/>
                      <a:pt x="0" y="3"/>
                      <a:pt x="0" y="3"/>
                    </a:cubicBezTo>
                    <a:cubicBezTo>
                      <a:pt x="0" y="1"/>
                      <a:pt x="3" y="0"/>
                      <a:pt x="5" y="1"/>
                    </a:cubicBezTo>
                    <a:lnTo>
                      <a:pt x="103" y="57"/>
                    </a:lnTo>
                    <a:close/>
                  </a:path>
                </a:pathLst>
              </a:custGeom>
              <a:solidFill>
                <a:srgbClr val="D8D7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5" name="Freeform 425"/>
              <p:cNvSpPr/>
              <p:nvPr/>
            </p:nvSpPr>
            <p:spPr bwMode="auto">
              <a:xfrm>
                <a:off x="6079" y="3907"/>
                <a:ext cx="6" cy="10"/>
              </a:xfrm>
              <a:custGeom>
                <a:avLst/>
                <a:gdLst>
                  <a:gd name="T0" fmla="*/ 2 w 6"/>
                  <a:gd name="T1" fmla="*/ 0 h 10"/>
                  <a:gd name="T2" fmla="*/ 6 w 6"/>
                  <a:gd name="T3" fmla="*/ 6 h 10"/>
                  <a:gd name="T4" fmla="*/ 4 w 6"/>
                  <a:gd name="T5" fmla="*/ 10 h 10"/>
                  <a:gd name="T6" fmla="*/ 0 w 6"/>
                  <a:gd name="T7" fmla="*/ 6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cubicBezTo>
                      <a:pt x="2" y="0"/>
                      <a:pt x="5" y="4"/>
                      <a:pt x="6" y="6"/>
                    </a:cubicBezTo>
                    <a:cubicBezTo>
                      <a:pt x="6" y="8"/>
                      <a:pt x="6" y="10"/>
                      <a:pt x="4" y="10"/>
                    </a:cubicBezTo>
                    <a:cubicBezTo>
                      <a:pt x="2" y="10"/>
                      <a:pt x="0" y="6"/>
                      <a:pt x="0" y="6"/>
                    </a:cubicBezTo>
                    <a:lnTo>
                      <a:pt x="2" y="0"/>
                    </a:lnTo>
                    <a:close/>
                  </a:path>
                </a:pathLst>
              </a:custGeom>
              <a:solidFill>
                <a:srgbClr val="7B87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6" name="Freeform 426"/>
              <p:cNvSpPr/>
              <p:nvPr/>
            </p:nvSpPr>
            <p:spPr bwMode="auto">
              <a:xfrm>
                <a:off x="6040" y="3894"/>
                <a:ext cx="41" cy="17"/>
              </a:xfrm>
              <a:custGeom>
                <a:avLst/>
                <a:gdLst>
                  <a:gd name="T0" fmla="*/ 28 w 41"/>
                  <a:gd name="T1" fmla="*/ 16 h 17"/>
                  <a:gd name="T2" fmla="*/ 17 w 41"/>
                  <a:gd name="T3" fmla="*/ 8 h 17"/>
                  <a:gd name="T4" fmla="*/ 4 w 41"/>
                  <a:gd name="T5" fmla="*/ 8 h 17"/>
                  <a:gd name="T6" fmla="*/ 2 w 41"/>
                  <a:gd name="T7" fmla="*/ 2 h 17"/>
                  <a:gd name="T8" fmla="*/ 16 w 41"/>
                  <a:gd name="T9" fmla="*/ 1 h 17"/>
                  <a:gd name="T10" fmla="*/ 39 w 41"/>
                  <a:gd name="T11" fmla="*/ 7 h 17"/>
                  <a:gd name="T12" fmla="*/ 28 w 41"/>
                  <a:gd name="T13" fmla="*/ 16 h 17"/>
                </a:gdLst>
                <a:ahLst/>
                <a:cxnLst>
                  <a:cxn ang="0">
                    <a:pos x="T0" y="T1"/>
                  </a:cxn>
                  <a:cxn ang="0">
                    <a:pos x="T2" y="T3"/>
                  </a:cxn>
                  <a:cxn ang="0">
                    <a:pos x="T4" y="T5"/>
                  </a:cxn>
                  <a:cxn ang="0">
                    <a:pos x="T6" y="T7"/>
                  </a:cxn>
                  <a:cxn ang="0">
                    <a:pos x="T8" y="T9"/>
                  </a:cxn>
                  <a:cxn ang="0">
                    <a:pos x="T10" y="T11"/>
                  </a:cxn>
                  <a:cxn ang="0">
                    <a:pos x="T12" y="T13"/>
                  </a:cxn>
                </a:cxnLst>
                <a:rect l="0" t="0" r="r" b="b"/>
                <a:pathLst>
                  <a:path w="41" h="17">
                    <a:moveTo>
                      <a:pt x="28" y="16"/>
                    </a:moveTo>
                    <a:cubicBezTo>
                      <a:pt x="24" y="17"/>
                      <a:pt x="19" y="12"/>
                      <a:pt x="17" y="8"/>
                    </a:cubicBezTo>
                    <a:cubicBezTo>
                      <a:pt x="17" y="7"/>
                      <a:pt x="8" y="9"/>
                      <a:pt x="4" y="8"/>
                    </a:cubicBezTo>
                    <a:cubicBezTo>
                      <a:pt x="0" y="7"/>
                      <a:pt x="1" y="3"/>
                      <a:pt x="2" y="2"/>
                    </a:cubicBezTo>
                    <a:cubicBezTo>
                      <a:pt x="2" y="1"/>
                      <a:pt x="7" y="1"/>
                      <a:pt x="16" y="1"/>
                    </a:cubicBezTo>
                    <a:cubicBezTo>
                      <a:pt x="28" y="0"/>
                      <a:pt x="38" y="2"/>
                      <a:pt x="39" y="7"/>
                    </a:cubicBezTo>
                    <a:cubicBezTo>
                      <a:pt x="41" y="11"/>
                      <a:pt x="33" y="14"/>
                      <a:pt x="28" y="16"/>
                    </a:cubicBezTo>
                    <a:close/>
                  </a:path>
                </a:pathLst>
              </a:custGeom>
              <a:solidFill>
                <a:srgbClr val="F2CE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7" name="Freeform 427"/>
              <p:cNvSpPr/>
              <p:nvPr/>
            </p:nvSpPr>
            <p:spPr bwMode="auto">
              <a:xfrm>
                <a:off x="6028" y="3894"/>
                <a:ext cx="58" cy="34"/>
              </a:xfrm>
              <a:custGeom>
                <a:avLst/>
                <a:gdLst>
                  <a:gd name="T0" fmla="*/ 56 w 58"/>
                  <a:gd name="T1" fmla="*/ 13 h 34"/>
                  <a:gd name="T2" fmla="*/ 47 w 58"/>
                  <a:gd name="T3" fmla="*/ 2 h 34"/>
                  <a:gd name="T4" fmla="*/ 18 w 58"/>
                  <a:gd name="T5" fmla="*/ 8 h 34"/>
                  <a:gd name="T6" fmla="*/ 1 w 58"/>
                  <a:gd name="T7" fmla="*/ 24 h 34"/>
                  <a:gd name="T8" fmla="*/ 5 w 58"/>
                  <a:gd name="T9" fmla="*/ 29 h 34"/>
                  <a:gd name="T10" fmla="*/ 20 w 58"/>
                  <a:gd name="T11" fmla="*/ 31 h 34"/>
                  <a:gd name="T12" fmla="*/ 39 w 58"/>
                  <a:gd name="T13" fmla="*/ 25 h 34"/>
                  <a:gd name="T14" fmla="*/ 56 w 58"/>
                  <a:gd name="T15" fmla="*/ 13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34">
                    <a:moveTo>
                      <a:pt x="56" y="13"/>
                    </a:moveTo>
                    <a:cubicBezTo>
                      <a:pt x="53" y="0"/>
                      <a:pt x="47" y="2"/>
                      <a:pt x="47" y="2"/>
                    </a:cubicBezTo>
                    <a:cubicBezTo>
                      <a:pt x="47" y="2"/>
                      <a:pt x="23" y="5"/>
                      <a:pt x="18" y="8"/>
                    </a:cubicBezTo>
                    <a:cubicBezTo>
                      <a:pt x="14" y="10"/>
                      <a:pt x="2" y="21"/>
                      <a:pt x="1" y="24"/>
                    </a:cubicBezTo>
                    <a:cubicBezTo>
                      <a:pt x="0" y="27"/>
                      <a:pt x="5" y="29"/>
                      <a:pt x="5" y="29"/>
                    </a:cubicBezTo>
                    <a:cubicBezTo>
                      <a:pt x="12" y="34"/>
                      <a:pt x="20" y="31"/>
                      <a:pt x="20" y="31"/>
                    </a:cubicBezTo>
                    <a:cubicBezTo>
                      <a:pt x="39" y="25"/>
                      <a:pt x="39" y="25"/>
                      <a:pt x="39" y="25"/>
                    </a:cubicBezTo>
                    <a:cubicBezTo>
                      <a:pt x="58" y="20"/>
                      <a:pt x="57" y="19"/>
                      <a:pt x="56" y="13"/>
                    </a:cubicBezTo>
                    <a:close/>
                  </a:path>
                </a:pathLst>
              </a:custGeom>
              <a:solidFill>
                <a:srgbClr val="F2CE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8" name="Freeform 428"/>
              <p:cNvSpPr/>
              <p:nvPr/>
            </p:nvSpPr>
            <p:spPr bwMode="auto">
              <a:xfrm>
                <a:off x="6075" y="3749"/>
                <a:ext cx="105" cy="168"/>
              </a:xfrm>
              <a:custGeom>
                <a:avLst/>
                <a:gdLst>
                  <a:gd name="T0" fmla="*/ 7 w 105"/>
                  <a:gd name="T1" fmla="*/ 156 h 168"/>
                  <a:gd name="T2" fmla="*/ 8 w 105"/>
                  <a:gd name="T3" fmla="*/ 168 h 168"/>
                  <a:gd name="T4" fmla="*/ 82 w 105"/>
                  <a:gd name="T5" fmla="*/ 143 h 168"/>
                  <a:gd name="T6" fmla="*/ 99 w 105"/>
                  <a:gd name="T7" fmla="*/ 111 h 168"/>
                  <a:gd name="T8" fmla="*/ 72 w 105"/>
                  <a:gd name="T9" fmla="*/ 19 h 168"/>
                  <a:gd name="T10" fmla="*/ 45 w 105"/>
                  <a:gd name="T11" fmla="*/ 41 h 168"/>
                  <a:gd name="T12" fmla="*/ 60 w 105"/>
                  <a:gd name="T13" fmla="*/ 94 h 168"/>
                  <a:gd name="T14" fmla="*/ 56 w 105"/>
                  <a:gd name="T15" fmla="*/ 118 h 168"/>
                  <a:gd name="T16" fmla="*/ 0 w 105"/>
                  <a:gd name="T17" fmla="*/ 147 h 168"/>
                  <a:gd name="T18" fmla="*/ 7 w 105"/>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68">
                    <a:moveTo>
                      <a:pt x="7" y="156"/>
                    </a:moveTo>
                    <a:cubicBezTo>
                      <a:pt x="9" y="163"/>
                      <a:pt x="8" y="168"/>
                      <a:pt x="8" y="168"/>
                    </a:cubicBezTo>
                    <a:cubicBezTo>
                      <a:pt x="27" y="164"/>
                      <a:pt x="69" y="148"/>
                      <a:pt x="82" y="143"/>
                    </a:cubicBezTo>
                    <a:cubicBezTo>
                      <a:pt x="105" y="133"/>
                      <a:pt x="99" y="111"/>
                      <a:pt x="99" y="111"/>
                    </a:cubicBezTo>
                    <a:cubicBezTo>
                      <a:pt x="99" y="111"/>
                      <a:pt x="91" y="56"/>
                      <a:pt x="72" y="19"/>
                    </a:cubicBezTo>
                    <a:cubicBezTo>
                      <a:pt x="62" y="0"/>
                      <a:pt x="43" y="18"/>
                      <a:pt x="45" y="41"/>
                    </a:cubicBezTo>
                    <a:cubicBezTo>
                      <a:pt x="47" y="54"/>
                      <a:pt x="52" y="76"/>
                      <a:pt x="60" y="94"/>
                    </a:cubicBezTo>
                    <a:cubicBezTo>
                      <a:pt x="67" y="108"/>
                      <a:pt x="56" y="118"/>
                      <a:pt x="56" y="118"/>
                    </a:cubicBezTo>
                    <a:cubicBezTo>
                      <a:pt x="0" y="147"/>
                      <a:pt x="0" y="147"/>
                      <a:pt x="0" y="147"/>
                    </a:cubicBezTo>
                    <a:cubicBezTo>
                      <a:pt x="0" y="147"/>
                      <a:pt x="4" y="150"/>
                      <a:pt x="7" y="156"/>
                    </a:cubicBezTo>
                    <a:close/>
                  </a:path>
                </a:pathLst>
              </a:custGeom>
              <a:solidFill>
                <a:srgbClr val="2EDB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9" name="Freeform 429"/>
              <p:cNvSpPr/>
              <p:nvPr/>
            </p:nvSpPr>
            <p:spPr bwMode="auto">
              <a:xfrm>
                <a:off x="6052" y="3738"/>
                <a:ext cx="64" cy="76"/>
              </a:xfrm>
              <a:custGeom>
                <a:avLst/>
                <a:gdLst>
                  <a:gd name="T0" fmla="*/ 64 w 64"/>
                  <a:gd name="T1" fmla="*/ 7 h 76"/>
                  <a:gd name="T2" fmla="*/ 59 w 64"/>
                  <a:gd name="T3" fmla="*/ 5 h 76"/>
                  <a:gd name="T4" fmla="*/ 43 w 64"/>
                  <a:gd name="T5" fmla="*/ 2 h 76"/>
                  <a:gd name="T6" fmla="*/ 17 w 64"/>
                  <a:gd name="T7" fmla="*/ 0 h 76"/>
                  <a:gd name="T8" fmla="*/ 16 w 64"/>
                  <a:gd name="T9" fmla="*/ 1 h 76"/>
                  <a:gd name="T10" fmla="*/ 0 w 64"/>
                  <a:gd name="T11" fmla="*/ 42 h 76"/>
                  <a:gd name="T12" fmla="*/ 19 w 64"/>
                  <a:gd name="T13" fmla="*/ 76 h 76"/>
                  <a:gd name="T14" fmla="*/ 20 w 64"/>
                  <a:gd name="T15" fmla="*/ 54 h 76"/>
                  <a:gd name="T16" fmla="*/ 36 w 64"/>
                  <a:gd name="T17" fmla="*/ 30 h 76"/>
                  <a:gd name="T18" fmla="*/ 64 w 64"/>
                  <a:gd name="T19" fmla="*/ 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76">
                    <a:moveTo>
                      <a:pt x="64" y="7"/>
                    </a:moveTo>
                    <a:cubicBezTo>
                      <a:pt x="62" y="6"/>
                      <a:pt x="61" y="5"/>
                      <a:pt x="59" y="5"/>
                    </a:cubicBezTo>
                    <a:cubicBezTo>
                      <a:pt x="57" y="4"/>
                      <a:pt x="54" y="3"/>
                      <a:pt x="43" y="2"/>
                    </a:cubicBezTo>
                    <a:cubicBezTo>
                      <a:pt x="17" y="0"/>
                      <a:pt x="17" y="0"/>
                      <a:pt x="17" y="0"/>
                    </a:cubicBezTo>
                    <a:cubicBezTo>
                      <a:pt x="16" y="1"/>
                      <a:pt x="16" y="1"/>
                      <a:pt x="16" y="1"/>
                    </a:cubicBezTo>
                    <a:cubicBezTo>
                      <a:pt x="0" y="42"/>
                      <a:pt x="0" y="42"/>
                      <a:pt x="0" y="42"/>
                    </a:cubicBezTo>
                    <a:cubicBezTo>
                      <a:pt x="19" y="76"/>
                      <a:pt x="19" y="76"/>
                      <a:pt x="19" y="76"/>
                    </a:cubicBezTo>
                    <a:cubicBezTo>
                      <a:pt x="20" y="54"/>
                      <a:pt x="20" y="54"/>
                      <a:pt x="20" y="54"/>
                    </a:cubicBezTo>
                    <a:cubicBezTo>
                      <a:pt x="36" y="30"/>
                      <a:pt x="36" y="30"/>
                      <a:pt x="36" y="30"/>
                    </a:cubicBezTo>
                    <a:lnTo>
                      <a:pt x="64" y="7"/>
                    </a:lnTo>
                    <a:close/>
                  </a:path>
                </a:pathLst>
              </a:custGeom>
              <a:solidFill>
                <a:srgbClr val="205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0" name="Freeform 430"/>
              <p:cNvSpPr/>
              <p:nvPr/>
            </p:nvSpPr>
            <p:spPr bwMode="auto">
              <a:xfrm>
                <a:off x="6030" y="3707"/>
                <a:ext cx="74" cy="75"/>
              </a:xfrm>
              <a:custGeom>
                <a:avLst/>
                <a:gdLst>
                  <a:gd name="T0" fmla="*/ 27 w 74"/>
                  <a:gd name="T1" fmla="*/ 59 h 75"/>
                  <a:gd name="T2" fmla="*/ 37 w 74"/>
                  <a:gd name="T3" fmla="*/ 74 h 75"/>
                  <a:gd name="T4" fmla="*/ 66 w 74"/>
                  <a:gd name="T5" fmla="*/ 48 h 75"/>
                  <a:gd name="T6" fmla="*/ 67 w 74"/>
                  <a:gd name="T7" fmla="*/ 38 h 75"/>
                  <a:gd name="T8" fmla="*/ 47 w 74"/>
                  <a:gd name="T9" fmla="*/ 27 h 75"/>
                  <a:gd name="T10" fmla="*/ 32 w 74"/>
                  <a:gd name="T11" fmla="*/ 0 h 75"/>
                  <a:gd name="T12" fmla="*/ 0 w 74"/>
                  <a:gd name="T13" fmla="*/ 43 h 75"/>
                  <a:gd name="T14" fmla="*/ 27 w 74"/>
                  <a:gd name="T15" fmla="*/ 59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75">
                    <a:moveTo>
                      <a:pt x="27" y="59"/>
                    </a:moveTo>
                    <a:cubicBezTo>
                      <a:pt x="27" y="61"/>
                      <a:pt x="29" y="75"/>
                      <a:pt x="37" y="74"/>
                    </a:cubicBezTo>
                    <a:cubicBezTo>
                      <a:pt x="54" y="72"/>
                      <a:pt x="60" y="52"/>
                      <a:pt x="66" y="48"/>
                    </a:cubicBezTo>
                    <a:cubicBezTo>
                      <a:pt x="69" y="47"/>
                      <a:pt x="74" y="41"/>
                      <a:pt x="67" y="38"/>
                    </a:cubicBezTo>
                    <a:cubicBezTo>
                      <a:pt x="59" y="36"/>
                      <a:pt x="49" y="30"/>
                      <a:pt x="47" y="27"/>
                    </a:cubicBezTo>
                    <a:cubicBezTo>
                      <a:pt x="42" y="21"/>
                      <a:pt x="32" y="0"/>
                      <a:pt x="32" y="0"/>
                    </a:cubicBezTo>
                    <a:cubicBezTo>
                      <a:pt x="0" y="43"/>
                      <a:pt x="0" y="43"/>
                      <a:pt x="0" y="43"/>
                    </a:cubicBezTo>
                    <a:cubicBezTo>
                      <a:pt x="27" y="59"/>
                      <a:pt x="27" y="59"/>
                      <a:pt x="27" y="59"/>
                    </a:cubicBezTo>
                  </a:path>
                </a:pathLst>
              </a:custGeom>
              <a:solidFill>
                <a:srgbClr val="E0A7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1" name="Freeform 431"/>
              <p:cNvSpPr/>
              <p:nvPr/>
            </p:nvSpPr>
            <p:spPr bwMode="auto">
              <a:xfrm>
                <a:off x="6043" y="3758"/>
                <a:ext cx="29" cy="57"/>
              </a:xfrm>
              <a:custGeom>
                <a:avLst/>
                <a:gdLst>
                  <a:gd name="T0" fmla="*/ 9 w 29"/>
                  <a:gd name="T1" fmla="*/ 0 h 57"/>
                  <a:gd name="T2" fmla="*/ 15 w 29"/>
                  <a:gd name="T3" fmla="*/ 6 h 57"/>
                  <a:gd name="T4" fmla="*/ 14 w 29"/>
                  <a:gd name="T5" fmla="*/ 22 h 57"/>
                  <a:gd name="T6" fmla="*/ 28 w 29"/>
                  <a:gd name="T7" fmla="*/ 55 h 57"/>
                  <a:gd name="T8" fmla="*/ 28 w 29"/>
                  <a:gd name="T9" fmla="*/ 57 h 57"/>
                  <a:gd name="T10" fmla="*/ 10 w 29"/>
                  <a:gd name="T11" fmla="*/ 28 h 57"/>
                  <a:gd name="T12" fmla="*/ 0 w 29"/>
                  <a:gd name="T13" fmla="*/ 1 h 57"/>
                  <a:gd name="T14" fmla="*/ 9 w 29"/>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57">
                    <a:moveTo>
                      <a:pt x="9" y="0"/>
                    </a:moveTo>
                    <a:cubicBezTo>
                      <a:pt x="15" y="6"/>
                      <a:pt x="15" y="6"/>
                      <a:pt x="15" y="6"/>
                    </a:cubicBezTo>
                    <a:cubicBezTo>
                      <a:pt x="15" y="6"/>
                      <a:pt x="12" y="14"/>
                      <a:pt x="14" y="22"/>
                    </a:cubicBezTo>
                    <a:cubicBezTo>
                      <a:pt x="16" y="28"/>
                      <a:pt x="25" y="51"/>
                      <a:pt x="28" y="55"/>
                    </a:cubicBezTo>
                    <a:cubicBezTo>
                      <a:pt x="29" y="56"/>
                      <a:pt x="28" y="57"/>
                      <a:pt x="28" y="57"/>
                    </a:cubicBezTo>
                    <a:cubicBezTo>
                      <a:pt x="28" y="57"/>
                      <a:pt x="18" y="38"/>
                      <a:pt x="10" y="28"/>
                    </a:cubicBezTo>
                    <a:cubicBezTo>
                      <a:pt x="1" y="18"/>
                      <a:pt x="0" y="1"/>
                      <a:pt x="0" y="1"/>
                    </a:cubicBezTo>
                    <a:lnTo>
                      <a:pt x="9" y="0"/>
                    </a:lnTo>
                    <a:close/>
                  </a:path>
                </a:pathLst>
              </a:custGeom>
              <a:solidFill>
                <a:srgbClr val="2EDB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2" name="Freeform 432"/>
              <p:cNvSpPr/>
              <p:nvPr/>
            </p:nvSpPr>
            <p:spPr bwMode="auto">
              <a:xfrm>
                <a:off x="6070" y="3733"/>
                <a:ext cx="69" cy="82"/>
              </a:xfrm>
              <a:custGeom>
                <a:avLst/>
                <a:gdLst>
                  <a:gd name="T0" fmla="*/ 1 w 69"/>
                  <a:gd name="T1" fmla="*/ 82 h 82"/>
                  <a:gd name="T2" fmla="*/ 38 w 69"/>
                  <a:gd name="T3" fmla="*/ 25 h 82"/>
                  <a:gd name="T4" fmla="*/ 68 w 69"/>
                  <a:gd name="T5" fmla="*/ 24 h 82"/>
                  <a:gd name="T6" fmla="*/ 56 w 69"/>
                  <a:gd name="T7" fmla="*/ 9 h 82"/>
                  <a:gd name="T8" fmla="*/ 27 w 69"/>
                  <a:gd name="T9" fmla="*/ 8 h 82"/>
                  <a:gd name="T10" fmla="*/ 5 w 69"/>
                  <a:gd name="T11" fmla="*/ 41 h 82"/>
                  <a:gd name="T12" fmla="*/ 1 w 6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69" h="82">
                    <a:moveTo>
                      <a:pt x="1" y="82"/>
                    </a:moveTo>
                    <a:cubicBezTo>
                      <a:pt x="1" y="82"/>
                      <a:pt x="20" y="32"/>
                      <a:pt x="38" y="25"/>
                    </a:cubicBezTo>
                    <a:cubicBezTo>
                      <a:pt x="55" y="17"/>
                      <a:pt x="68" y="24"/>
                      <a:pt x="68" y="24"/>
                    </a:cubicBezTo>
                    <a:cubicBezTo>
                      <a:pt x="68" y="24"/>
                      <a:pt x="69" y="19"/>
                      <a:pt x="56" y="9"/>
                    </a:cubicBezTo>
                    <a:cubicBezTo>
                      <a:pt x="44" y="0"/>
                      <a:pt x="35" y="2"/>
                      <a:pt x="27" y="8"/>
                    </a:cubicBezTo>
                    <a:cubicBezTo>
                      <a:pt x="18" y="14"/>
                      <a:pt x="10" y="29"/>
                      <a:pt x="5" y="41"/>
                    </a:cubicBezTo>
                    <a:cubicBezTo>
                      <a:pt x="0" y="55"/>
                      <a:pt x="1" y="82"/>
                      <a:pt x="1" y="82"/>
                    </a:cubicBezTo>
                    <a:close/>
                  </a:path>
                </a:pathLst>
              </a:custGeom>
              <a:solidFill>
                <a:srgbClr val="2EDB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3" name="Freeform 433"/>
              <p:cNvSpPr/>
              <p:nvPr/>
            </p:nvSpPr>
            <p:spPr bwMode="auto">
              <a:xfrm>
                <a:off x="5999" y="4119"/>
                <a:ext cx="21" cy="9"/>
              </a:xfrm>
              <a:custGeom>
                <a:avLst/>
                <a:gdLst>
                  <a:gd name="T0" fmla="*/ 20 w 21"/>
                  <a:gd name="T1" fmla="*/ 8 h 9"/>
                  <a:gd name="T2" fmla="*/ 19 w 21"/>
                  <a:gd name="T3" fmla="*/ 8 h 9"/>
                  <a:gd name="T4" fmla="*/ 8 w 21"/>
                  <a:gd name="T5" fmla="*/ 3 h 9"/>
                  <a:gd name="T6" fmla="*/ 2 w 21"/>
                  <a:gd name="T7" fmla="*/ 3 h 9"/>
                  <a:gd name="T8" fmla="*/ 0 w 21"/>
                  <a:gd name="T9" fmla="*/ 3 h 9"/>
                  <a:gd name="T10" fmla="*/ 0 w 21"/>
                  <a:gd name="T11" fmla="*/ 2 h 9"/>
                  <a:gd name="T12" fmla="*/ 9 w 21"/>
                  <a:gd name="T13" fmla="*/ 1 h 9"/>
                  <a:gd name="T14" fmla="*/ 20 w 21"/>
                  <a:gd name="T15" fmla="*/ 7 h 9"/>
                  <a:gd name="T16" fmla="*/ 20 w 21"/>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
                    <a:moveTo>
                      <a:pt x="20" y="8"/>
                    </a:moveTo>
                    <a:cubicBezTo>
                      <a:pt x="20" y="9"/>
                      <a:pt x="19" y="9"/>
                      <a:pt x="19" y="8"/>
                    </a:cubicBezTo>
                    <a:cubicBezTo>
                      <a:pt x="16" y="7"/>
                      <a:pt x="12" y="4"/>
                      <a:pt x="8" y="3"/>
                    </a:cubicBezTo>
                    <a:cubicBezTo>
                      <a:pt x="6" y="2"/>
                      <a:pt x="3" y="3"/>
                      <a:pt x="2" y="3"/>
                    </a:cubicBezTo>
                    <a:cubicBezTo>
                      <a:pt x="2" y="4"/>
                      <a:pt x="1" y="4"/>
                      <a:pt x="0" y="3"/>
                    </a:cubicBezTo>
                    <a:cubicBezTo>
                      <a:pt x="0" y="3"/>
                      <a:pt x="0" y="2"/>
                      <a:pt x="0" y="2"/>
                    </a:cubicBezTo>
                    <a:cubicBezTo>
                      <a:pt x="2" y="1"/>
                      <a:pt x="5" y="0"/>
                      <a:pt x="9" y="1"/>
                    </a:cubicBezTo>
                    <a:cubicBezTo>
                      <a:pt x="13" y="2"/>
                      <a:pt x="18" y="6"/>
                      <a:pt x="20" y="7"/>
                    </a:cubicBezTo>
                    <a:cubicBezTo>
                      <a:pt x="21" y="7"/>
                      <a:pt x="21" y="8"/>
                      <a:pt x="20" y="8"/>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4" name="Freeform 434"/>
              <p:cNvSpPr/>
              <p:nvPr/>
            </p:nvSpPr>
            <p:spPr bwMode="auto">
              <a:xfrm>
                <a:off x="5995" y="4123"/>
                <a:ext cx="21" cy="9"/>
              </a:xfrm>
              <a:custGeom>
                <a:avLst/>
                <a:gdLst>
                  <a:gd name="T0" fmla="*/ 20 w 21"/>
                  <a:gd name="T1" fmla="*/ 8 h 9"/>
                  <a:gd name="T2" fmla="*/ 19 w 21"/>
                  <a:gd name="T3" fmla="*/ 9 h 9"/>
                  <a:gd name="T4" fmla="*/ 8 w 21"/>
                  <a:gd name="T5" fmla="*/ 3 h 9"/>
                  <a:gd name="T6" fmla="*/ 2 w 21"/>
                  <a:gd name="T7" fmla="*/ 3 h 9"/>
                  <a:gd name="T8" fmla="*/ 0 w 21"/>
                  <a:gd name="T9" fmla="*/ 3 h 9"/>
                  <a:gd name="T10" fmla="*/ 0 w 21"/>
                  <a:gd name="T11" fmla="*/ 2 h 9"/>
                  <a:gd name="T12" fmla="*/ 9 w 21"/>
                  <a:gd name="T13" fmla="*/ 1 h 9"/>
                  <a:gd name="T14" fmla="*/ 20 w 21"/>
                  <a:gd name="T15" fmla="*/ 7 h 9"/>
                  <a:gd name="T16" fmla="*/ 20 w 21"/>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
                    <a:moveTo>
                      <a:pt x="20" y="8"/>
                    </a:moveTo>
                    <a:cubicBezTo>
                      <a:pt x="20" y="9"/>
                      <a:pt x="19" y="9"/>
                      <a:pt x="19" y="9"/>
                    </a:cubicBezTo>
                    <a:cubicBezTo>
                      <a:pt x="16" y="7"/>
                      <a:pt x="12" y="4"/>
                      <a:pt x="8" y="3"/>
                    </a:cubicBezTo>
                    <a:cubicBezTo>
                      <a:pt x="6" y="3"/>
                      <a:pt x="3" y="3"/>
                      <a:pt x="2" y="3"/>
                    </a:cubicBezTo>
                    <a:cubicBezTo>
                      <a:pt x="2" y="4"/>
                      <a:pt x="1" y="4"/>
                      <a:pt x="0" y="3"/>
                    </a:cubicBezTo>
                    <a:cubicBezTo>
                      <a:pt x="0" y="3"/>
                      <a:pt x="0" y="2"/>
                      <a:pt x="0" y="2"/>
                    </a:cubicBezTo>
                    <a:cubicBezTo>
                      <a:pt x="2" y="1"/>
                      <a:pt x="5" y="0"/>
                      <a:pt x="9" y="1"/>
                    </a:cubicBezTo>
                    <a:cubicBezTo>
                      <a:pt x="13" y="2"/>
                      <a:pt x="18" y="6"/>
                      <a:pt x="20" y="7"/>
                    </a:cubicBezTo>
                    <a:cubicBezTo>
                      <a:pt x="21" y="7"/>
                      <a:pt x="21" y="8"/>
                      <a:pt x="20" y="8"/>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5" name="Freeform 435"/>
              <p:cNvSpPr/>
              <p:nvPr/>
            </p:nvSpPr>
            <p:spPr bwMode="auto">
              <a:xfrm>
                <a:off x="5953" y="4043"/>
                <a:ext cx="7" cy="9"/>
              </a:xfrm>
              <a:custGeom>
                <a:avLst/>
                <a:gdLst>
                  <a:gd name="T0" fmla="*/ 6 w 7"/>
                  <a:gd name="T1" fmla="*/ 9 h 9"/>
                  <a:gd name="T2" fmla="*/ 5 w 7"/>
                  <a:gd name="T3" fmla="*/ 8 h 9"/>
                  <a:gd name="T4" fmla="*/ 2 w 7"/>
                  <a:gd name="T5" fmla="*/ 3 h 9"/>
                  <a:gd name="T6" fmla="*/ 1 w 7"/>
                  <a:gd name="T7" fmla="*/ 2 h 9"/>
                  <a:gd name="T8" fmla="*/ 1 w 7"/>
                  <a:gd name="T9" fmla="*/ 0 h 9"/>
                  <a:gd name="T10" fmla="*/ 2 w 7"/>
                  <a:gd name="T11" fmla="*/ 1 h 9"/>
                  <a:gd name="T12" fmla="*/ 7 w 7"/>
                  <a:gd name="T13" fmla="*/ 8 h 9"/>
                  <a:gd name="T14" fmla="*/ 6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6" y="9"/>
                    </a:moveTo>
                    <a:cubicBezTo>
                      <a:pt x="6" y="9"/>
                      <a:pt x="5" y="9"/>
                      <a:pt x="5" y="8"/>
                    </a:cubicBezTo>
                    <a:cubicBezTo>
                      <a:pt x="4" y="6"/>
                      <a:pt x="3" y="4"/>
                      <a:pt x="2" y="3"/>
                    </a:cubicBezTo>
                    <a:cubicBezTo>
                      <a:pt x="2" y="2"/>
                      <a:pt x="1" y="2"/>
                      <a:pt x="1" y="2"/>
                    </a:cubicBezTo>
                    <a:cubicBezTo>
                      <a:pt x="0" y="1"/>
                      <a:pt x="1" y="0"/>
                      <a:pt x="1" y="0"/>
                    </a:cubicBezTo>
                    <a:cubicBezTo>
                      <a:pt x="2" y="0"/>
                      <a:pt x="2" y="0"/>
                      <a:pt x="2" y="1"/>
                    </a:cubicBezTo>
                    <a:cubicBezTo>
                      <a:pt x="5" y="2"/>
                      <a:pt x="6" y="6"/>
                      <a:pt x="7" y="8"/>
                    </a:cubicBezTo>
                    <a:cubicBezTo>
                      <a:pt x="7" y="8"/>
                      <a:pt x="7" y="9"/>
                      <a:pt x="6" y="9"/>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6" name="Freeform 436"/>
              <p:cNvSpPr/>
              <p:nvPr/>
            </p:nvSpPr>
            <p:spPr bwMode="auto">
              <a:xfrm>
                <a:off x="5949" y="4045"/>
                <a:ext cx="7" cy="9"/>
              </a:xfrm>
              <a:custGeom>
                <a:avLst/>
                <a:gdLst>
                  <a:gd name="T0" fmla="*/ 6 w 7"/>
                  <a:gd name="T1" fmla="*/ 9 h 9"/>
                  <a:gd name="T2" fmla="*/ 5 w 7"/>
                  <a:gd name="T3" fmla="*/ 8 h 9"/>
                  <a:gd name="T4" fmla="*/ 2 w 7"/>
                  <a:gd name="T5" fmla="*/ 3 h 9"/>
                  <a:gd name="T6" fmla="*/ 0 w 7"/>
                  <a:gd name="T7" fmla="*/ 1 h 9"/>
                  <a:gd name="T8" fmla="*/ 1 w 7"/>
                  <a:gd name="T9" fmla="*/ 0 h 9"/>
                  <a:gd name="T10" fmla="*/ 2 w 7"/>
                  <a:gd name="T11" fmla="*/ 1 h 9"/>
                  <a:gd name="T12" fmla="*/ 7 w 7"/>
                  <a:gd name="T13" fmla="*/ 8 h 9"/>
                  <a:gd name="T14" fmla="*/ 6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6" y="9"/>
                    </a:moveTo>
                    <a:cubicBezTo>
                      <a:pt x="5" y="9"/>
                      <a:pt x="5" y="9"/>
                      <a:pt x="5" y="8"/>
                    </a:cubicBezTo>
                    <a:cubicBezTo>
                      <a:pt x="4" y="6"/>
                      <a:pt x="3" y="4"/>
                      <a:pt x="2" y="3"/>
                    </a:cubicBezTo>
                    <a:cubicBezTo>
                      <a:pt x="1" y="2"/>
                      <a:pt x="1" y="2"/>
                      <a:pt x="0" y="1"/>
                    </a:cubicBezTo>
                    <a:cubicBezTo>
                      <a:pt x="0" y="1"/>
                      <a:pt x="1" y="0"/>
                      <a:pt x="1" y="0"/>
                    </a:cubicBezTo>
                    <a:cubicBezTo>
                      <a:pt x="1" y="0"/>
                      <a:pt x="2" y="0"/>
                      <a:pt x="2" y="1"/>
                    </a:cubicBezTo>
                    <a:cubicBezTo>
                      <a:pt x="4" y="1"/>
                      <a:pt x="6" y="6"/>
                      <a:pt x="7" y="8"/>
                    </a:cubicBezTo>
                    <a:cubicBezTo>
                      <a:pt x="7" y="8"/>
                      <a:pt x="6" y="9"/>
                      <a:pt x="6" y="9"/>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7" name="Freeform 437"/>
              <p:cNvSpPr/>
              <p:nvPr/>
            </p:nvSpPr>
            <p:spPr bwMode="auto">
              <a:xfrm>
                <a:off x="5946" y="4047"/>
                <a:ext cx="6" cy="9"/>
              </a:xfrm>
              <a:custGeom>
                <a:avLst/>
                <a:gdLst>
                  <a:gd name="T0" fmla="*/ 5 w 6"/>
                  <a:gd name="T1" fmla="*/ 9 h 9"/>
                  <a:gd name="T2" fmla="*/ 4 w 6"/>
                  <a:gd name="T3" fmla="*/ 8 h 9"/>
                  <a:gd name="T4" fmla="*/ 1 w 6"/>
                  <a:gd name="T5" fmla="*/ 3 h 9"/>
                  <a:gd name="T6" fmla="*/ 0 w 6"/>
                  <a:gd name="T7" fmla="*/ 2 h 9"/>
                  <a:gd name="T8" fmla="*/ 1 w 6"/>
                  <a:gd name="T9" fmla="*/ 0 h 9"/>
                  <a:gd name="T10" fmla="*/ 2 w 6"/>
                  <a:gd name="T11" fmla="*/ 1 h 9"/>
                  <a:gd name="T12" fmla="*/ 6 w 6"/>
                  <a:gd name="T13" fmla="*/ 8 h 9"/>
                  <a:gd name="T14" fmla="*/ 5 w 6"/>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9">
                    <a:moveTo>
                      <a:pt x="5" y="9"/>
                    </a:moveTo>
                    <a:cubicBezTo>
                      <a:pt x="5" y="9"/>
                      <a:pt x="4" y="9"/>
                      <a:pt x="4" y="8"/>
                    </a:cubicBezTo>
                    <a:cubicBezTo>
                      <a:pt x="4" y="6"/>
                      <a:pt x="3" y="4"/>
                      <a:pt x="1" y="3"/>
                    </a:cubicBezTo>
                    <a:cubicBezTo>
                      <a:pt x="1" y="2"/>
                      <a:pt x="0" y="2"/>
                      <a:pt x="0" y="2"/>
                    </a:cubicBezTo>
                    <a:cubicBezTo>
                      <a:pt x="0" y="1"/>
                      <a:pt x="0" y="0"/>
                      <a:pt x="1" y="0"/>
                    </a:cubicBezTo>
                    <a:cubicBezTo>
                      <a:pt x="1" y="0"/>
                      <a:pt x="1" y="0"/>
                      <a:pt x="2" y="1"/>
                    </a:cubicBezTo>
                    <a:cubicBezTo>
                      <a:pt x="4" y="2"/>
                      <a:pt x="5" y="6"/>
                      <a:pt x="6" y="8"/>
                    </a:cubicBezTo>
                    <a:cubicBezTo>
                      <a:pt x="6" y="8"/>
                      <a:pt x="6" y="9"/>
                      <a:pt x="5" y="9"/>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8" name="Freeform 438"/>
              <p:cNvSpPr/>
              <p:nvPr/>
            </p:nvSpPr>
            <p:spPr bwMode="auto">
              <a:xfrm>
                <a:off x="6011" y="3725"/>
                <a:ext cx="23" cy="18"/>
              </a:xfrm>
              <a:custGeom>
                <a:avLst/>
                <a:gdLst>
                  <a:gd name="T0" fmla="*/ 23 w 23"/>
                  <a:gd name="T1" fmla="*/ 2 h 18"/>
                  <a:gd name="T2" fmla="*/ 22 w 23"/>
                  <a:gd name="T3" fmla="*/ 1 h 18"/>
                  <a:gd name="T4" fmla="*/ 15 w 23"/>
                  <a:gd name="T5" fmla="*/ 0 h 18"/>
                  <a:gd name="T6" fmla="*/ 12 w 23"/>
                  <a:gd name="T7" fmla="*/ 1 h 18"/>
                  <a:gd name="T8" fmla="*/ 0 w 23"/>
                  <a:gd name="T9" fmla="*/ 16 h 18"/>
                  <a:gd name="T10" fmla="*/ 0 w 23"/>
                  <a:gd name="T11" fmla="*/ 16 h 18"/>
                  <a:gd name="T12" fmla="*/ 0 w 23"/>
                  <a:gd name="T13" fmla="*/ 16 h 18"/>
                  <a:gd name="T14" fmla="*/ 1 w 23"/>
                  <a:gd name="T15" fmla="*/ 18 h 18"/>
                  <a:gd name="T16" fmla="*/ 1 w 23"/>
                  <a:gd name="T17" fmla="*/ 18 h 18"/>
                  <a:gd name="T18" fmla="*/ 13 w 23"/>
                  <a:gd name="T19" fmla="*/ 3 h 18"/>
                  <a:gd name="T20" fmla="*/ 15 w 23"/>
                  <a:gd name="T21" fmla="*/ 2 h 18"/>
                  <a:gd name="T22" fmla="*/ 21 w 23"/>
                  <a:gd name="T23" fmla="*/ 3 h 18"/>
                  <a:gd name="T24" fmla="*/ 22 w 23"/>
                  <a:gd name="T25" fmla="*/ 2 h 18"/>
                  <a:gd name="T26" fmla="*/ 23 w 23"/>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18">
                    <a:moveTo>
                      <a:pt x="23" y="2"/>
                    </a:moveTo>
                    <a:cubicBezTo>
                      <a:pt x="22" y="1"/>
                      <a:pt x="22" y="1"/>
                      <a:pt x="22" y="1"/>
                    </a:cubicBezTo>
                    <a:cubicBezTo>
                      <a:pt x="15" y="0"/>
                      <a:pt x="15" y="0"/>
                      <a:pt x="15" y="0"/>
                    </a:cubicBezTo>
                    <a:cubicBezTo>
                      <a:pt x="13" y="0"/>
                      <a:pt x="12" y="1"/>
                      <a:pt x="12" y="1"/>
                    </a:cubicBezTo>
                    <a:cubicBezTo>
                      <a:pt x="0" y="16"/>
                      <a:pt x="0" y="16"/>
                      <a:pt x="0" y="16"/>
                    </a:cubicBezTo>
                    <a:cubicBezTo>
                      <a:pt x="0" y="16"/>
                      <a:pt x="0" y="16"/>
                      <a:pt x="0" y="16"/>
                    </a:cubicBezTo>
                    <a:cubicBezTo>
                      <a:pt x="0" y="15"/>
                      <a:pt x="0" y="15"/>
                      <a:pt x="0" y="16"/>
                    </a:cubicBezTo>
                    <a:cubicBezTo>
                      <a:pt x="1" y="18"/>
                      <a:pt x="1" y="18"/>
                      <a:pt x="1" y="18"/>
                    </a:cubicBezTo>
                    <a:cubicBezTo>
                      <a:pt x="1" y="18"/>
                      <a:pt x="1" y="18"/>
                      <a:pt x="1" y="18"/>
                    </a:cubicBezTo>
                    <a:cubicBezTo>
                      <a:pt x="13" y="3"/>
                      <a:pt x="13" y="3"/>
                      <a:pt x="13" y="3"/>
                    </a:cubicBezTo>
                    <a:cubicBezTo>
                      <a:pt x="13" y="2"/>
                      <a:pt x="14" y="2"/>
                      <a:pt x="15" y="2"/>
                    </a:cubicBezTo>
                    <a:cubicBezTo>
                      <a:pt x="21" y="3"/>
                      <a:pt x="21" y="3"/>
                      <a:pt x="21" y="3"/>
                    </a:cubicBezTo>
                    <a:cubicBezTo>
                      <a:pt x="21" y="3"/>
                      <a:pt x="22" y="3"/>
                      <a:pt x="22" y="2"/>
                    </a:cubicBezTo>
                    <a:cubicBezTo>
                      <a:pt x="23" y="2"/>
                      <a:pt x="23" y="2"/>
                      <a:pt x="23" y="2"/>
                    </a:cubicBezTo>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9" name="Freeform 439"/>
              <p:cNvSpPr/>
              <p:nvPr/>
            </p:nvSpPr>
            <p:spPr bwMode="auto">
              <a:xfrm>
                <a:off x="5997" y="3682"/>
                <a:ext cx="75" cy="90"/>
              </a:xfrm>
              <a:custGeom>
                <a:avLst/>
                <a:gdLst>
                  <a:gd name="T0" fmla="*/ 29 w 75"/>
                  <a:gd name="T1" fmla="*/ 8 h 90"/>
                  <a:gd name="T2" fmla="*/ 29 w 75"/>
                  <a:gd name="T3" fmla="*/ 8 h 90"/>
                  <a:gd name="T4" fmla="*/ 57 w 75"/>
                  <a:gd name="T5" fmla="*/ 0 h 90"/>
                  <a:gd name="T6" fmla="*/ 73 w 75"/>
                  <a:gd name="T7" fmla="*/ 49 h 90"/>
                  <a:gd name="T8" fmla="*/ 75 w 75"/>
                  <a:gd name="T9" fmla="*/ 58 h 90"/>
                  <a:gd name="T10" fmla="*/ 72 w 75"/>
                  <a:gd name="T11" fmla="*/ 69 h 90"/>
                  <a:gd name="T12" fmla="*/ 65 w 75"/>
                  <a:gd name="T13" fmla="*/ 79 h 90"/>
                  <a:gd name="T14" fmla="*/ 56 w 75"/>
                  <a:gd name="T15" fmla="*/ 88 h 90"/>
                  <a:gd name="T16" fmla="*/ 45 w 75"/>
                  <a:gd name="T17" fmla="*/ 89 h 90"/>
                  <a:gd name="T18" fmla="*/ 30 w 75"/>
                  <a:gd name="T19" fmla="*/ 74 h 90"/>
                  <a:gd name="T20" fmla="*/ 9 w 75"/>
                  <a:gd name="T21" fmla="*/ 39 h 90"/>
                  <a:gd name="T22" fmla="*/ 0 w 75"/>
                  <a:gd name="T23" fmla="*/ 13 h 90"/>
                  <a:gd name="T24" fmla="*/ 29 w 75"/>
                  <a:gd name="T25" fmla="*/ 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90">
                    <a:moveTo>
                      <a:pt x="29" y="8"/>
                    </a:moveTo>
                    <a:cubicBezTo>
                      <a:pt x="29" y="8"/>
                      <a:pt x="29" y="8"/>
                      <a:pt x="29" y="8"/>
                    </a:cubicBezTo>
                    <a:cubicBezTo>
                      <a:pt x="57" y="0"/>
                      <a:pt x="57" y="0"/>
                      <a:pt x="57" y="0"/>
                    </a:cubicBezTo>
                    <a:cubicBezTo>
                      <a:pt x="73" y="49"/>
                      <a:pt x="73" y="49"/>
                      <a:pt x="73" y="49"/>
                    </a:cubicBezTo>
                    <a:cubicBezTo>
                      <a:pt x="74" y="52"/>
                      <a:pt x="75" y="55"/>
                      <a:pt x="75" y="58"/>
                    </a:cubicBezTo>
                    <a:cubicBezTo>
                      <a:pt x="75" y="61"/>
                      <a:pt x="75" y="65"/>
                      <a:pt x="72" y="69"/>
                    </a:cubicBezTo>
                    <a:cubicBezTo>
                      <a:pt x="72" y="69"/>
                      <a:pt x="69" y="73"/>
                      <a:pt x="65" y="79"/>
                    </a:cubicBezTo>
                    <a:cubicBezTo>
                      <a:pt x="62" y="82"/>
                      <a:pt x="60" y="85"/>
                      <a:pt x="56" y="88"/>
                    </a:cubicBezTo>
                    <a:cubicBezTo>
                      <a:pt x="53" y="90"/>
                      <a:pt x="45" y="89"/>
                      <a:pt x="45" y="89"/>
                    </a:cubicBezTo>
                    <a:cubicBezTo>
                      <a:pt x="40" y="88"/>
                      <a:pt x="35" y="82"/>
                      <a:pt x="30" y="74"/>
                    </a:cubicBezTo>
                    <a:cubicBezTo>
                      <a:pt x="9" y="39"/>
                      <a:pt x="9" y="39"/>
                      <a:pt x="9" y="39"/>
                    </a:cubicBezTo>
                    <a:cubicBezTo>
                      <a:pt x="0" y="13"/>
                      <a:pt x="0" y="13"/>
                      <a:pt x="0" y="13"/>
                    </a:cubicBezTo>
                    <a:cubicBezTo>
                      <a:pt x="29" y="8"/>
                      <a:pt x="29" y="8"/>
                      <a:pt x="29" y="8"/>
                    </a:cubicBezTo>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0" name="Freeform 440"/>
              <p:cNvSpPr/>
              <p:nvPr/>
            </p:nvSpPr>
            <p:spPr bwMode="auto">
              <a:xfrm>
                <a:off x="5990" y="3647"/>
                <a:ext cx="89" cy="88"/>
              </a:xfrm>
              <a:custGeom>
                <a:avLst/>
                <a:gdLst>
                  <a:gd name="T0" fmla="*/ 11 w 89"/>
                  <a:gd name="T1" fmla="*/ 42 h 88"/>
                  <a:gd name="T2" fmla="*/ 9 w 89"/>
                  <a:gd name="T3" fmla="*/ 74 h 88"/>
                  <a:gd name="T4" fmla="*/ 20 w 89"/>
                  <a:gd name="T5" fmla="*/ 87 h 88"/>
                  <a:gd name="T6" fmla="*/ 41 w 89"/>
                  <a:gd name="T7" fmla="*/ 66 h 88"/>
                  <a:gd name="T8" fmla="*/ 53 w 89"/>
                  <a:gd name="T9" fmla="*/ 64 h 88"/>
                  <a:gd name="T10" fmla="*/ 69 w 89"/>
                  <a:gd name="T11" fmla="*/ 82 h 88"/>
                  <a:gd name="T12" fmla="*/ 67 w 89"/>
                  <a:gd name="T13" fmla="*/ 70 h 88"/>
                  <a:gd name="T14" fmla="*/ 73 w 89"/>
                  <a:gd name="T15" fmla="*/ 64 h 88"/>
                  <a:gd name="T16" fmla="*/ 79 w 89"/>
                  <a:gd name="T17" fmla="*/ 77 h 88"/>
                  <a:gd name="T18" fmla="*/ 88 w 89"/>
                  <a:gd name="T19" fmla="*/ 88 h 88"/>
                  <a:gd name="T20" fmla="*/ 86 w 89"/>
                  <a:gd name="T21" fmla="*/ 73 h 88"/>
                  <a:gd name="T22" fmla="*/ 88 w 89"/>
                  <a:gd name="T23" fmla="*/ 56 h 88"/>
                  <a:gd name="T24" fmla="*/ 21 w 89"/>
                  <a:gd name="T25" fmla="*/ 29 h 88"/>
                  <a:gd name="T26" fmla="*/ 0 w 89"/>
                  <a:gd name="T27" fmla="*/ 56 h 88"/>
                  <a:gd name="T28" fmla="*/ 7 w 89"/>
                  <a:gd name="T29" fmla="*/ 46 h 88"/>
                  <a:gd name="T30" fmla="*/ 11 w 89"/>
                  <a:gd name="T31" fmla="*/ 4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88">
                    <a:moveTo>
                      <a:pt x="11" y="42"/>
                    </a:moveTo>
                    <a:cubicBezTo>
                      <a:pt x="5" y="49"/>
                      <a:pt x="0" y="64"/>
                      <a:pt x="9" y="74"/>
                    </a:cubicBezTo>
                    <a:cubicBezTo>
                      <a:pt x="10" y="76"/>
                      <a:pt x="20" y="88"/>
                      <a:pt x="20" y="87"/>
                    </a:cubicBezTo>
                    <a:cubicBezTo>
                      <a:pt x="23" y="83"/>
                      <a:pt x="34" y="74"/>
                      <a:pt x="41" y="66"/>
                    </a:cubicBezTo>
                    <a:cubicBezTo>
                      <a:pt x="41" y="66"/>
                      <a:pt x="46" y="59"/>
                      <a:pt x="53" y="64"/>
                    </a:cubicBezTo>
                    <a:cubicBezTo>
                      <a:pt x="59" y="68"/>
                      <a:pt x="69" y="82"/>
                      <a:pt x="69" y="82"/>
                    </a:cubicBezTo>
                    <a:cubicBezTo>
                      <a:pt x="70" y="83"/>
                      <a:pt x="67" y="75"/>
                      <a:pt x="67" y="70"/>
                    </a:cubicBezTo>
                    <a:cubicBezTo>
                      <a:pt x="67" y="70"/>
                      <a:pt x="69" y="65"/>
                      <a:pt x="73" y="64"/>
                    </a:cubicBezTo>
                    <a:cubicBezTo>
                      <a:pt x="79" y="63"/>
                      <a:pt x="79" y="76"/>
                      <a:pt x="79" y="77"/>
                    </a:cubicBezTo>
                    <a:cubicBezTo>
                      <a:pt x="88" y="88"/>
                      <a:pt x="88" y="88"/>
                      <a:pt x="88" y="88"/>
                    </a:cubicBezTo>
                    <a:cubicBezTo>
                      <a:pt x="88" y="88"/>
                      <a:pt x="85" y="85"/>
                      <a:pt x="86" y="73"/>
                    </a:cubicBezTo>
                    <a:cubicBezTo>
                      <a:pt x="87" y="62"/>
                      <a:pt x="87" y="59"/>
                      <a:pt x="88" y="56"/>
                    </a:cubicBezTo>
                    <a:cubicBezTo>
                      <a:pt x="89" y="30"/>
                      <a:pt x="59" y="0"/>
                      <a:pt x="21" y="29"/>
                    </a:cubicBezTo>
                    <a:cubicBezTo>
                      <a:pt x="18" y="31"/>
                      <a:pt x="1" y="44"/>
                      <a:pt x="0" y="56"/>
                    </a:cubicBezTo>
                    <a:cubicBezTo>
                      <a:pt x="0" y="57"/>
                      <a:pt x="4" y="48"/>
                      <a:pt x="7" y="46"/>
                    </a:cubicBezTo>
                    <a:cubicBezTo>
                      <a:pt x="11" y="44"/>
                      <a:pt x="11" y="42"/>
                      <a:pt x="11" y="42"/>
                    </a:cubicBezTo>
                  </a:path>
                </a:pathLst>
              </a:custGeom>
              <a:solidFill>
                <a:srgbClr val="26150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1" name="Freeform 441"/>
              <p:cNvSpPr/>
              <p:nvPr/>
            </p:nvSpPr>
            <p:spPr bwMode="auto">
              <a:xfrm>
                <a:off x="6048" y="3714"/>
                <a:ext cx="27" cy="16"/>
              </a:xfrm>
              <a:custGeom>
                <a:avLst/>
                <a:gdLst>
                  <a:gd name="T0" fmla="*/ 27 w 27"/>
                  <a:gd name="T1" fmla="*/ 3 h 16"/>
                  <a:gd name="T2" fmla="*/ 26 w 27"/>
                  <a:gd name="T3" fmla="*/ 2 h 16"/>
                  <a:gd name="T4" fmla="*/ 15 w 27"/>
                  <a:gd name="T5" fmla="*/ 0 h 16"/>
                  <a:gd name="T6" fmla="*/ 11 w 27"/>
                  <a:gd name="T7" fmla="*/ 2 h 16"/>
                  <a:gd name="T8" fmla="*/ 0 w 27"/>
                  <a:gd name="T9" fmla="*/ 14 h 16"/>
                  <a:gd name="T10" fmla="*/ 0 w 27"/>
                  <a:gd name="T11" fmla="*/ 15 h 16"/>
                  <a:gd name="T12" fmla="*/ 1 w 27"/>
                  <a:gd name="T13" fmla="*/ 16 h 16"/>
                  <a:gd name="T14" fmla="*/ 2 w 27"/>
                  <a:gd name="T15" fmla="*/ 16 h 16"/>
                  <a:gd name="T16" fmla="*/ 12 w 27"/>
                  <a:gd name="T17" fmla="*/ 3 h 16"/>
                  <a:gd name="T18" fmla="*/ 14 w 27"/>
                  <a:gd name="T19" fmla="*/ 3 h 16"/>
                  <a:gd name="T20" fmla="*/ 24 w 27"/>
                  <a:gd name="T21" fmla="*/ 5 h 16"/>
                  <a:gd name="T22" fmla="*/ 26 w 27"/>
                  <a:gd name="T23" fmla="*/ 4 h 16"/>
                  <a:gd name="T24" fmla="*/ 27 w 27"/>
                  <a:gd name="T25"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16">
                    <a:moveTo>
                      <a:pt x="27" y="3"/>
                    </a:moveTo>
                    <a:cubicBezTo>
                      <a:pt x="26" y="2"/>
                      <a:pt x="26" y="2"/>
                      <a:pt x="26" y="2"/>
                    </a:cubicBezTo>
                    <a:cubicBezTo>
                      <a:pt x="15" y="0"/>
                      <a:pt x="15" y="0"/>
                      <a:pt x="15" y="0"/>
                    </a:cubicBezTo>
                    <a:cubicBezTo>
                      <a:pt x="13" y="0"/>
                      <a:pt x="12" y="1"/>
                      <a:pt x="11" y="2"/>
                    </a:cubicBezTo>
                    <a:cubicBezTo>
                      <a:pt x="0" y="14"/>
                      <a:pt x="0" y="14"/>
                      <a:pt x="0" y="14"/>
                    </a:cubicBezTo>
                    <a:cubicBezTo>
                      <a:pt x="0" y="15"/>
                      <a:pt x="0" y="15"/>
                      <a:pt x="0" y="15"/>
                    </a:cubicBezTo>
                    <a:cubicBezTo>
                      <a:pt x="1" y="16"/>
                      <a:pt x="1" y="16"/>
                      <a:pt x="1" y="16"/>
                    </a:cubicBezTo>
                    <a:cubicBezTo>
                      <a:pt x="2" y="16"/>
                      <a:pt x="2" y="16"/>
                      <a:pt x="2" y="16"/>
                    </a:cubicBezTo>
                    <a:cubicBezTo>
                      <a:pt x="12" y="3"/>
                      <a:pt x="12" y="3"/>
                      <a:pt x="12" y="3"/>
                    </a:cubicBezTo>
                    <a:cubicBezTo>
                      <a:pt x="13" y="3"/>
                      <a:pt x="13" y="3"/>
                      <a:pt x="14" y="3"/>
                    </a:cubicBezTo>
                    <a:cubicBezTo>
                      <a:pt x="24" y="5"/>
                      <a:pt x="24" y="5"/>
                      <a:pt x="24" y="5"/>
                    </a:cubicBezTo>
                    <a:cubicBezTo>
                      <a:pt x="25" y="5"/>
                      <a:pt x="25" y="5"/>
                      <a:pt x="26" y="4"/>
                    </a:cubicBezTo>
                    <a:cubicBezTo>
                      <a:pt x="27" y="3"/>
                      <a:pt x="27" y="3"/>
                      <a:pt x="27" y="3"/>
                    </a:cubicBezTo>
                  </a:path>
                </a:pathLst>
              </a:custGeom>
              <a:solidFill>
                <a:srgbClr val="048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2" name="Freeform 442"/>
              <p:cNvSpPr/>
              <p:nvPr/>
            </p:nvSpPr>
            <p:spPr bwMode="auto">
              <a:xfrm>
                <a:off x="6030" y="3728"/>
                <a:ext cx="21" cy="14"/>
              </a:xfrm>
              <a:custGeom>
                <a:avLst/>
                <a:gdLst>
                  <a:gd name="T0" fmla="*/ 18 w 21"/>
                  <a:gd name="T1" fmla="*/ 0 h 14"/>
                  <a:gd name="T2" fmla="*/ 14 w 21"/>
                  <a:gd name="T3" fmla="*/ 1 h 14"/>
                  <a:gd name="T4" fmla="*/ 14 w 21"/>
                  <a:gd name="T5" fmla="*/ 1 h 14"/>
                  <a:gd name="T6" fmla="*/ 2 w 21"/>
                  <a:gd name="T7" fmla="*/ 5 h 14"/>
                  <a:gd name="T8" fmla="*/ 0 w 21"/>
                  <a:gd name="T9" fmla="*/ 6 h 14"/>
                  <a:gd name="T10" fmla="*/ 1 w 21"/>
                  <a:gd name="T11" fmla="*/ 9 h 14"/>
                  <a:gd name="T12" fmla="*/ 4 w 21"/>
                  <a:gd name="T13" fmla="*/ 11 h 14"/>
                  <a:gd name="T14" fmla="*/ 9 w 21"/>
                  <a:gd name="T15" fmla="*/ 14 h 14"/>
                  <a:gd name="T16" fmla="*/ 11 w 21"/>
                  <a:gd name="T17" fmla="*/ 14 h 14"/>
                  <a:gd name="T18" fmla="*/ 14 w 21"/>
                  <a:gd name="T19" fmla="*/ 14 h 14"/>
                  <a:gd name="T20" fmla="*/ 18 w 21"/>
                  <a:gd name="T21" fmla="*/ 11 h 14"/>
                  <a:gd name="T22" fmla="*/ 21 w 21"/>
                  <a:gd name="T23" fmla="*/ 8 h 14"/>
                  <a:gd name="T24" fmla="*/ 20 w 21"/>
                  <a:gd name="T25" fmla="*/ 1 h 14"/>
                  <a:gd name="T26" fmla="*/ 20 w 21"/>
                  <a:gd name="T27" fmla="*/ 2 h 14"/>
                  <a:gd name="T28" fmla="*/ 19 w 21"/>
                  <a:gd name="T29" fmla="*/ 2 h 14"/>
                  <a:gd name="T30" fmla="*/ 18 w 21"/>
                  <a:gd name="T31" fmla="*/ 1 h 14"/>
                  <a:gd name="T32" fmla="*/ 18 w 21"/>
                  <a:gd name="T33" fmla="*/ 0 h 14"/>
                  <a:gd name="T34" fmla="*/ 18 w 21"/>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14">
                    <a:moveTo>
                      <a:pt x="18" y="0"/>
                    </a:moveTo>
                    <a:cubicBezTo>
                      <a:pt x="17" y="0"/>
                      <a:pt x="15" y="1"/>
                      <a:pt x="14" y="1"/>
                    </a:cubicBezTo>
                    <a:cubicBezTo>
                      <a:pt x="14" y="1"/>
                      <a:pt x="14" y="1"/>
                      <a:pt x="14" y="1"/>
                    </a:cubicBezTo>
                    <a:cubicBezTo>
                      <a:pt x="2" y="5"/>
                      <a:pt x="2" y="5"/>
                      <a:pt x="2" y="5"/>
                    </a:cubicBezTo>
                    <a:cubicBezTo>
                      <a:pt x="1" y="5"/>
                      <a:pt x="0" y="6"/>
                      <a:pt x="0" y="6"/>
                    </a:cubicBezTo>
                    <a:cubicBezTo>
                      <a:pt x="0" y="7"/>
                      <a:pt x="0" y="8"/>
                      <a:pt x="1" y="9"/>
                    </a:cubicBezTo>
                    <a:cubicBezTo>
                      <a:pt x="3" y="11"/>
                      <a:pt x="4" y="11"/>
                      <a:pt x="4" y="11"/>
                    </a:cubicBezTo>
                    <a:cubicBezTo>
                      <a:pt x="4" y="11"/>
                      <a:pt x="6" y="14"/>
                      <a:pt x="9" y="14"/>
                    </a:cubicBezTo>
                    <a:cubicBezTo>
                      <a:pt x="10" y="14"/>
                      <a:pt x="10" y="14"/>
                      <a:pt x="11" y="14"/>
                    </a:cubicBezTo>
                    <a:cubicBezTo>
                      <a:pt x="14" y="14"/>
                      <a:pt x="14" y="14"/>
                      <a:pt x="14" y="14"/>
                    </a:cubicBezTo>
                    <a:cubicBezTo>
                      <a:pt x="18" y="13"/>
                      <a:pt x="18" y="12"/>
                      <a:pt x="18" y="11"/>
                    </a:cubicBezTo>
                    <a:cubicBezTo>
                      <a:pt x="18" y="11"/>
                      <a:pt x="20" y="10"/>
                      <a:pt x="21" y="8"/>
                    </a:cubicBezTo>
                    <a:cubicBezTo>
                      <a:pt x="21" y="7"/>
                      <a:pt x="21" y="3"/>
                      <a:pt x="20" y="1"/>
                    </a:cubicBezTo>
                    <a:cubicBezTo>
                      <a:pt x="20" y="2"/>
                      <a:pt x="20" y="2"/>
                      <a:pt x="20" y="2"/>
                    </a:cubicBezTo>
                    <a:cubicBezTo>
                      <a:pt x="19" y="2"/>
                      <a:pt x="19" y="2"/>
                      <a:pt x="19" y="2"/>
                    </a:cubicBezTo>
                    <a:cubicBezTo>
                      <a:pt x="18" y="1"/>
                      <a:pt x="18" y="1"/>
                      <a:pt x="18" y="1"/>
                    </a:cubicBezTo>
                    <a:cubicBezTo>
                      <a:pt x="18" y="0"/>
                      <a:pt x="18" y="0"/>
                      <a:pt x="18" y="0"/>
                    </a:cubicBezTo>
                    <a:cubicBezTo>
                      <a:pt x="18" y="0"/>
                      <a:pt x="18" y="0"/>
                      <a:pt x="18" y="0"/>
                    </a:cubicBezTo>
                  </a:path>
                </a:pathLst>
              </a:custGeom>
              <a:solidFill>
                <a:srgbClr val="D6BA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3" name="Freeform 443"/>
              <p:cNvSpPr/>
              <p:nvPr/>
            </p:nvSpPr>
            <p:spPr bwMode="auto">
              <a:xfrm>
                <a:off x="6048" y="3728"/>
                <a:ext cx="2" cy="2"/>
              </a:xfrm>
              <a:custGeom>
                <a:avLst/>
                <a:gdLst>
                  <a:gd name="T0" fmla="*/ 1 w 2"/>
                  <a:gd name="T1" fmla="*/ 0 h 2"/>
                  <a:gd name="T2" fmla="*/ 0 w 2"/>
                  <a:gd name="T3" fmla="*/ 0 h 2"/>
                  <a:gd name="T4" fmla="*/ 0 w 2"/>
                  <a:gd name="T5" fmla="*/ 0 h 2"/>
                  <a:gd name="T6" fmla="*/ 0 w 2"/>
                  <a:gd name="T7" fmla="*/ 1 h 2"/>
                  <a:gd name="T8" fmla="*/ 1 w 2"/>
                  <a:gd name="T9" fmla="*/ 2 h 2"/>
                  <a:gd name="T10" fmla="*/ 2 w 2"/>
                  <a:gd name="T11" fmla="*/ 2 h 2"/>
                  <a:gd name="T12" fmla="*/ 2 w 2"/>
                  <a:gd name="T13" fmla="*/ 1 h 2"/>
                  <a:gd name="T14" fmla="*/ 2 w 2"/>
                  <a:gd name="T15" fmla="*/ 1 h 2"/>
                  <a:gd name="T16" fmla="*/ 1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1" y="0"/>
                    </a:moveTo>
                    <a:cubicBezTo>
                      <a:pt x="0" y="0"/>
                      <a:pt x="0" y="0"/>
                      <a:pt x="0" y="0"/>
                    </a:cubicBezTo>
                    <a:cubicBezTo>
                      <a:pt x="0" y="0"/>
                      <a:pt x="0" y="0"/>
                      <a:pt x="0" y="0"/>
                    </a:cubicBezTo>
                    <a:cubicBezTo>
                      <a:pt x="0" y="1"/>
                      <a:pt x="0" y="1"/>
                      <a:pt x="0" y="1"/>
                    </a:cubicBezTo>
                    <a:cubicBezTo>
                      <a:pt x="1" y="2"/>
                      <a:pt x="1" y="2"/>
                      <a:pt x="1" y="2"/>
                    </a:cubicBezTo>
                    <a:cubicBezTo>
                      <a:pt x="2" y="2"/>
                      <a:pt x="2" y="2"/>
                      <a:pt x="2" y="2"/>
                    </a:cubicBezTo>
                    <a:cubicBezTo>
                      <a:pt x="2" y="1"/>
                      <a:pt x="2" y="1"/>
                      <a:pt x="2" y="1"/>
                    </a:cubicBezTo>
                    <a:cubicBezTo>
                      <a:pt x="2" y="1"/>
                      <a:pt x="2" y="1"/>
                      <a:pt x="2" y="1"/>
                    </a:cubicBezTo>
                    <a:cubicBezTo>
                      <a:pt x="2" y="0"/>
                      <a:pt x="1" y="0"/>
                      <a:pt x="1" y="0"/>
                    </a:cubicBezTo>
                  </a:path>
                </a:pathLst>
              </a:custGeom>
              <a:solidFill>
                <a:srgbClr val="258C6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4" name="Freeform 444"/>
              <p:cNvSpPr/>
              <p:nvPr/>
            </p:nvSpPr>
            <p:spPr bwMode="auto">
              <a:xfrm>
                <a:off x="6008" y="3736"/>
                <a:ext cx="14" cy="11"/>
              </a:xfrm>
              <a:custGeom>
                <a:avLst/>
                <a:gdLst>
                  <a:gd name="T0" fmla="*/ 6 w 14"/>
                  <a:gd name="T1" fmla="*/ 0 h 11"/>
                  <a:gd name="T2" fmla="*/ 2 w 14"/>
                  <a:gd name="T3" fmla="*/ 1 h 11"/>
                  <a:gd name="T4" fmla="*/ 1 w 14"/>
                  <a:gd name="T5" fmla="*/ 2 h 11"/>
                  <a:gd name="T6" fmla="*/ 2 w 14"/>
                  <a:gd name="T7" fmla="*/ 5 h 11"/>
                  <a:gd name="T8" fmla="*/ 4 w 14"/>
                  <a:gd name="T9" fmla="*/ 8 h 11"/>
                  <a:gd name="T10" fmla="*/ 11 w 14"/>
                  <a:gd name="T11" fmla="*/ 11 h 11"/>
                  <a:gd name="T12" fmla="*/ 12 w 14"/>
                  <a:gd name="T13" fmla="*/ 11 h 11"/>
                  <a:gd name="T14" fmla="*/ 14 w 14"/>
                  <a:gd name="T15" fmla="*/ 10 h 11"/>
                  <a:gd name="T16" fmla="*/ 8 w 14"/>
                  <a:gd name="T17" fmla="*/ 2 h 11"/>
                  <a:gd name="T18" fmla="*/ 4 w 14"/>
                  <a:gd name="T19" fmla="*/ 7 h 11"/>
                  <a:gd name="T20" fmla="*/ 4 w 14"/>
                  <a:gd name="T21" fmla="*/ 7 h 11"/>
                  <a:gd name="T22" fmla="*/ 3 w 14"/>
                  <a:gd name="T23" fmla="*/ 5 h 11"/>
                  <a:gd name="T24" fmla="*/ 3 w 14"/>
                  <a:gd name="T25" fmla="*/ 4 h 11"/>
                  <a:gd name="T26" fmla="*/ 3 w 14"/>
                  <a:gd name="T27" fmla="*/ 4 h 11"/>
                  <a:gd name="T28" fmla="*/ 3 w 14"/>
                  <a:gd name="T29" fmla="*/ 5 h 11"/>
                  <a:gd name="T30" fmla="*/ 3 w 14"/>
                  <a:gd name="T31" fmla="*/ 5 h 11"/>
                  <a:gd name="T32" fmla="*/ 3 w 14"/>
                  <a:gd name="T33" fmla="*/ 5 h 11"/>
                  <a:gd name="T34" fmla="*/ 3 w 14"/>
                  <a:gd name="T35" fmla="*/ 4 h 11"/>
                  <a:gd name="T36" fmla="*/ 6 w 14"/>
                  <a:gd name="T3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1">
                    <a:moveTo>
                      <a:pt x="6" y="0"/>
                    </a:moveTo>
                    <a:cubicBezTo>
                      <a:pt x="2" y="1"/>
                      <a:pt x="2" y="1"/>
                      <a:pt x="2" y="1"/>
                    </a:cubicBezTo>
                    <a:cubicBezTo>
                      <a:pt x="1" y="1"/>
                      <a:pt x="1" y="2"/>
                      <a:pt x="1" y="2"/>
                    </a:cubicBezTo>
                    <a:cubicBezTo>
                      <a:pt x="0" y="2"/>
                      <a:pt x="0" y="3"/>
                      <a:pt x="2" y="5"/>
                    </a:cubicBezTo>
                    <a:cubicBezTo>
                      <a:pt x="4" y="7"/>
                      <a:pt x="4" y="8"/>
                      <a:pt x="4" y="8"/>
                    </a:cubicBezTo>
                    <a:cubicBezTo>
                      <a:pt x="4" y="8"/>
                      <a:pt x="7" y="11"/>
                      <a:pt x="11" y="11"/>
                    </a:cubicBezTo>
                    <a:cubicBezTo>
                      <a:pt x="11" y="11"/>
                      <a:pt x="11" y="11"/>
                      <a:pt x="12" y="11"/>
                    </a:cubicBezTo>
                    <a:cubicBezTo>
                      <a:pt x="12" y="11"/>
                      <a:pt x="13" y="10"/>
                      <a:pt x="14" y="10"/>
                    </a:cubicBezTo>
                    <a:cubicBezTo>
                      <a:pt x="8" y="2"/>
                      <a:pt x="8" y="2"/>
                      <a:pt x="8" y="2"/>
                    </a:cubicBezTo>
                    <a:cubicBezTo>
                      <a:pt x="4" y="7"/>
                      <a:pt x="4" y="7"/>
                      <a:pt x="4" y="7"/>
                    </a:cubicBezTo>
                    <a:cubicBezTo>
                      <a:pt x="4" y="7"/>
                      <a:pt x="4" y="7"/>
                      <a:pt x="4" y="7"/>
                    </a:cubicBezTo>
                    <a:cubicBezTo>
                      <a:pt x="3" y="5"/>
                      <a:pt x="3" y="5"/>
                      <a:pt x="3" y="5"/>
                    </a:cubicBezTo>
                    <a:cubicBezTo>
                      <a:pt x="3" y="4"/>
                      <a:pt x="3" y="4"/>
                      <a:pt x="3" y="4"/>
                    </a:cubicBezTo>
                    <a:cubicBezTo>
                      <a:pt x="3" y="4"/>
                      <a:pt x="3" y="4"/>
                      <a:pt x="3" y="4"/>
                    </a:cubicBezTo>
                    <a:cubicBezTo>
                      <a:pt x="3" y="5"/>
                      <a:pt x="3" y="5"/>
                      <a:pt x="3" y="5"/>
                    </a:cubicBezTo>
                    <a:cubicBezTo>
                      <a:pt x="3" y="5"/>
                      <a:pt x="3" y="5"/>
                      <a:pt x="3" y="5"/>
                    </a:cubicBezTo>
                    <a:cubicBezTo>
                      <a:pt x="3" y="5"/>
                      <a:pt x="3" y="5"/>
                      <a:pt x="3" y="5"/>
                    </a:cubicBezTo>
                    <a:cubicBezTo>
                      <a:pt x="3" y="4"/>
                      <a:pt x="3" y="4"/>
                      <a:pt x="3" y="4"/>
                    </a:cubicBezTo>
                    <a:cubicBezTo>
                      <a:pt x="6" y="0"/>
                      <a:pt x="6" y="0"/>
                      <a:pt x="6" y="0"/>
                    </a:cubicBezTo>
                  </a:path>
                </a:pathLst>
              </a:custGeom>
              <a:solidFill>
                <a:srgbClr val="50B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5" name="Freeform 445"/>
              <p:cNvSpPr>
                <a:spLocks noEditPoints="1"/>
              </p:cNvSpPr>
              <p:nvPr/>
            </p:nvSpPr>
            <p:spPr bwMode="auto">
              <a:xfrm>
                <a:off x="6011" y="3736"/>
                <a:ext cx="5" cy="7"/>
              </a:xfrm>
              <a:custGeom>
                <a:avLst/>
                <a:gdLst>
                  <a:gd name="T0" fmla="*/ 0 w 5"/>
                  <a:gd name="T1" fmla="*/ 4 h 7"/>
                  <a:gd name="T2" fmla="*/ 0 w 5"/>
                  <a:gd name="T3" fmla="*/ 5 h 7"/>
                  <a:gd name="T4" fmla="*/ 0 w 5"/>
                  <a:gd name="T5" fmla="*/ 5 h 7"/>
                  <a:gd name="T6" fmla="*/ 0 w 5"/>
                  <a:gd name="T7" fmla="*/ 5 h 7"/>
                  <a:gd name="T8" fmla="*/ 0 w 5"/>
                  <a:gd name="T9" fmla="*/ 4 h 7"/>
                  <a:gd name="T10" fmla="*/ 4 w 5"/>
                  <a:gd name="T11" fmla="*/ 0 h 7"/>
                  <a:gd name="T12" fmla="*/ 3 w 5"/>
                  <a:gd name="T13" fmla="*/ 0 h 7"/>
                  <a:gd name="T14" fmla="*/ 0 w 5"/>
                  <a:gd name="T15" fmla="*/ 4 h 7"/>
                  <a:gd name="T16" fmla="*/ 0 w 5"/>
                  <a:gd name="T17" fmla="*/ 4 h 7"/>
                  <a:gd name="T18" fmla="*/ 0 w 5"/>
                  <a:gd name="T19" fmla="*/ 5 h 7"/>
                  <a:gd name="T20" fmla="*/ 1 w 5"/>
                  <a:gd name="T21" fmla="*/ 7 h 7"/>
                  <a:gd name="T22" fmla="*/ 1 w 5"/>
                  <a:gd name="T23" fmla="*/ 7 h 7"/>
                  <a:gd name="T24" fmla="*/ 5 w 5"/>
                  <a:gd name="T25" fmla="*/ 2 h 7"/>
                  <a:gd name="T26" fmla="*/ 4 w 5"/>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7">
                    <a:moveTo>
                      <a:pt x="0" y="4"/>
                    </a:moveTo>
                    <a:cubicBezTo>
                      <a:pt x="0" y="4"/>
                      <a:pt x="0" y="4"/>
                      <a:pt x="0" y="5"/>
                    </a:cubicBezTo>
                    <a:cubicBezTo>
                      <a:pt x="0" y="5"/>
                      <a:pt x="0" y="5"/>
                      <a:pt x="0" y="5"/>
                    </a:cubicBezTo>
                    <a:cubicBezTo>
                      <a:pt x="0" y="5"/>
                      <a:pt x="0" y="5"/>
                      <a:pt x="0" y="5"/>
                    </a:cubicBezTo>
                    <a:cubicBezTo>
                      <a:pt x="0" y="4"/>
                      <a:pt x="0" y="4"/>
                      <a:pt x="0" y="4"/>
                    </a:cubicBezTo>
                    <a:moveTo>
                      <a:pt x="4" y="0"/>
                    </a:moveTo>
                    <a:cubicBezTo>
                      <a:pt x="3" y="0"/>
                      <a:pt x="3" y="0"/>
                      <a:pt x="3" y="0"/>
                    </a:cubicBezTo>
                    <a:cubicBezTo>
                      <a:pt x="0" y="4"/>
                      <a:pt x="0" y="4"/>
                      <a:pt x="0" y="4"/>
                    </a:cubicBezTo>
                    <a:cubicBezTo>
                      <a:pt x="0" y="4"/>
                      <a:pt x="0" y="4"/>
                      <a:pt x="0" y="4"/>
                    </a:cubicBezTo>
                    <a:cubicBezTo>
                      <a:pt x="0" y="4"/>
                      <a:pt x="0" y="4"/>
                      <a:pt x="0" y="5"/>
                    </a:cubicBezTo>
                    <a:cubicBezTo>
                      <a:pt x="1" y="7"/>
                      <a:pt x="1" y="7"/>
                      <a:pt x="1" y="7"/>
                    </a:cubicBezTo>
                    <a:cubicBezTo>
                      <a:pt x="1" y="7"/>
                      <a:pt x="1" y="7"/>
                      <a:pt x="1" y="7"/>
                    </a:cubicBezTo>
                    <a:cubicBezTo>
                      <a:pt x="5" y="2"/>
                      <a:pt x="5" y="2"/>
                      <a:pt x="5" y="2"/>
                    </a:cubicBezTo>
                    <a:cubicBezTo>
                      <a:pt x="4" y="0"/>
                      <a:pt x="4" y="0"/>
                      <a:pt x="4" y="0"/>
                    </a:cubicBezTo>
                  </a:path>
                </a:pathLst>
              </a:custGeom>
              <a:solidFill>
                <a:srgbClr val="5258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6" name="Freeform 446"/>
              <p:cNvSpPr/>
              <p:nvPr/>
            </p:nvSpPr>
            <p:spPr bwMode="auto">
              <a:xfrm>
                <a:off x="6015" y="3736"/>
                <a:ext cx="11" cy="10"/>
              </a:xfrm>
              <a:custGeom>
                <a:avLst/>
                <a:gdLst>
                  <a:gd name="T0" fmla="*/ 4 w 11"/>
                  <a:gd name="T1" fmla="*/ 0 h 10"/>
                  <a:gd name="T2" fmla="*/ 2 w 11"/>
                  <a:gd name="T3" fmla="*/ 0 h 10"/>
                  <a:gd name="T4" fmla="*/ 2 w 11"/>
                  <a:gd name="T5" fmla="*/ 0 h 10"/>
                  <a:gd name="T6" fmla="*/ 0 w 11"/>
                  <a:gd name="T7" fmla="*/ 0 h 10"/>
                  <a:gd name="T8" fmla="*/ 1 w 11"/>
                  <a:gd name="T9" fmla="*/ 2 h 10"/>
                  <a:gd name="T10" fmla="*/ 7 w 11"/>
                  <a:gd name="T11" fmla="*/ 10 h 10"/>
                  <a:gd name="T12" fmla="*/ 8 w 11"/>
                  <a:gd name="T13" fmla="*/ 10 h 10"/>
                  <a:gd name="T14" fmla="*/ 11 w 11"/>
                  <a:gd name="T15" fmla="*/ 7 h 10"/>
                  <a:gd name="T16" fmla="*/ 10 w 11"/>
                  <a:gd name="T17" fmla="*/ 4 h 10"/>
                  <a:gd name="T18" fmla="*/ 9 w 11"/>
                  <a:gd name="T19" fmla="*/ 3 h 10"/>
                  <a:gd name="T20" fmla="*/ 8 w 11"/>
                  <a:gd name="T21" fmla="*/ 1 h 10"/>
                  <a:gd name="T22" fmla="*/ 4 w 11"/>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10">
                    <a:moveTo>
                      <a:pt x="4" y="0"/>
                    </a:moveTo>
                    <a:cubicBezTo>
                      <a:pt x="3" y="0"/>
                      <a:pt x="2" y="0"/>
                      <a:pt x="2" y="0"/>
                    </a:cubicBezTo>
                    <a:cubicBezTo>
                      <a:pt x="2" y="0"/>
                      <a:pt x="2" y="0"/>
                      <a:pt x="2" y="0"/>
                    </a:cubicBezTo>
                    <a:cubicBezTo>
                      <a:pt x="0" y="0"/>
                      <a:pt x="0" y="0"/>
                      <a:pt x="0" y="0"/>
                    </a:cubicBezTo>
                    <a:cubicBezTo>
                      <a:pt x="1" y="2"/>
                      <a:pt x="1" y="2"/>
                      <a:pt x="1" y="2"/>
                    </a:cubicBezTo>
                    <a:cubicBezTo>
                      <a:pt x="7" y="10"/>
                      <a:pt x="7" y="10"/>
                      <a:pt x="7" y="10"/>
                    </a:cubicBezTo>
                    <a:cubicBezTo>
                      <a:pt x="7" y="10"/>
                      <a:pt x="8" y="10"/>
                      <a:pt x="8" y="10"/>
                    </a:cubicBezTo>
                    <a:cubicBezTo>
                      <a:pt x="9" y="10"/>
                      <a:pt x="10" y="8"/>
                      <a:pt x="11" y="7"/>
                    </a:cubicBezTo>
                    <a:cubicBezTo>
                      <a:pt x="11" y="6"/>
                      <a:pt x="11" y="5"/>
                      <a:pt x="10" y="4"/>
                    </a:cubicBezTo>
                    <a:cubicBezTo>
                      <a:pt x="10" y="4"/>
                      <a:pt x="9" y="3"/>
                      <a:pt x="9" y="3"/>
                    </a:cubicBezTo>
                    <a:cubicBezTo>
                      <a:pt x="8" y="1"/>
                      <a:pt x="8" y="1"/>
                      <a:pt x="8" y="1"/>
                    </a:cubicBezTo>
                    <a:cubicBezTo>
                      <a:pt x="7" y="0"/>
                      <a:pt x="5" y="0"/>
                      <a:pt x="4" y="0"/>
                    </a:cubicBezTo>
                  </a:path>
                </a:pathLst>
              </a:custGeom>
              <a:solidFill>
                <a:srgbClr val="C1B0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7" name="Freeform 447"/>
              <p:cNvSpPr/>
              <p:nvPr/>
            </p:nvSpPr>
            <p:spPr bwMode="auto">
              <a:xfrm>
                <a:off x="6024" y="3736"/>
                <a:ext cx="8" cy="5"/>
              </a:xfrm>
              <a:custGeom>
                <a:avLst/>
                <a:gdLst>
                  <a:gd name="T0" fmla="*/ 1 w 8"/>
                  <a:gd name="T1" fmla="*/ 5 h 5"/>
                  <a:gd name="T2" fmla="*/ 2 w 8"/>
                  <a:gd name="T3" fmla="*/ 5 h 5"/>
                  <a:gd name="T4" fmla="*/ 4 w 8"/>
                  <a:gd name="T5" fmla="*/ 4 h 5"/>
                  <a:gd name="T6" fmla="*/ 7 w 8"/>
                  <a:gd name="T7" fmla="*/ 4 h 5"/>
                  <a:gd name="T8" fmla="*/ 8 w 8"/>
                  <a:gd name="T9" fmla="*/ 2 h 5"/>
                  <a:gd name="T10" fmla="*/ 3 w 8"/>
                  <a:gd name="T11" fmla="*/ 2 h 5"/>
                  <a:gd name="T12" fmla="*/ 1 w 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5"/>
                    </a:moveTo>
                    <a:cubicBezTo>
                      <a:pt x="1" y="5"/>
                      <a:pt x="1" y="5"/>
                      <a:pt x="2" y="5"/>
                    </a:cubicBezTo>
                    <a:cubicBezTo>
                      <a:pt x="2" y="5"/>
                      <a:pt x="2" y="4"/>
                      <a:pt x="4" y="4"/>
                    </a:cubicBezTo>
                    <a:cubicBezTo>
                      <a:pt x="6" y="3"/>
                      <a:pt x="7" y="4"/>
                      <a:pt x="7" y="4"/>
                    </a:cubicBezTo>
                    <a:cubicBezTo>
                      <a:pt x="8" y="4"/>
                      <a:pt x="8" y="2"/>
                      <a:pt x="8" y="2"/>
                    </a:cubicBezTo>
                    <a:cubicBezTo>
                      <a:pt x="8" y="2"/>
                      <a:pt x="6" y="0"/>
                      <a:pt x="3" y="2"/>
                    </a:cubicBezTo>
                    <a:cubicBezTo>
                      <a:pt x="0" y="3"/>
                      <a:pt x="1" y="5"/>
                      <a:pt x="1" y="5"/>
                    </a:cubicBezTo>
                    <a:close/>
                  </a:path>
                </a:pathLst>
              </a:custGeom>
              <a:solidFill>
                <a:srgbClr val="048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8" name="Freeform 448"/>
              <p:cNvSpPr>
                <a:spLocks noEditPoints="1"/>
              </p:cNvSpPr>
              <p:nvPr/>
            </p:nvSpPr>
            <p:spPr bwMode="auto">
              <a:xfrm>
                <a:off x="6028" y="3726"/>
                <a:ext cx="25" cy="19"/>
              </a:xfrm>
              <a:custGeom>
                <a:avLst/>
                <a:gdLst>
                  <a:gd name="T0" fmla="*/ 6 w 25"/>
                  <a:gd name="T1" fmla="*/ 16 h 19"/>
                  <a:gd name="T2" fmla="*/ 2 w 25"/>
                  <a:gd name="T3" fmla="*/ 13 h 19"/>
                  <a:gd name="T4" fmla="*/ 1 w 25"/>
                  <a:gd name="T5" fmla="*/ 8 h 19"/>
                  <a:gd name="T6" fmla="*/ 5 w 25"/>
                  <a:gd name="T7" fmla="*/ 5 h 19"/>
                  <a:gd name="T8" fmla="*/ 15 w 25"/>
                  <a:gd name="T9" fmla="*/ 2 h 19"/>
                  <a:gd name="T10" fmla="*/ 21 w 25"/>
                  <a:gd name="T11" fmla="*/ 0 h 19"/>
                  <a:gd name="T12" fmla="*/ 24 w 25"/>
                  <a:gd name="T13" fmla="*/ 3 h 19"/>
                  <a:gd name="T14" fmla="*/ 24 w 25"/>
                  <a:gd name="T15" fmla="*/ 11 h 19"/>
                  <a:gd name="T16" fmla="*/ 20 w 25"/>
                  <a:gd name="T17" fmla="*/ 16 h 19"/>
                  <a:gd name="T18" fmla="*/ 15 w 25"/>
                  <a:gd name="T19" fmla="*/ 17 h 19"/>
                  <a:gd name="T20" fmla="*/ 15 w 25"/>
                  <a:gd name="T21" fmla="*/ 17 h 19"/>
                  <a:gd name="T22" fmla="*/ 6 w 25"/>
                  <a:gd name="T23" fmla="*/ 16 h 19"/>
                  <a:gd name="T24" fmla="*/ 4 w 25"/>
                  <a:gd name="T25" fmla="*/ 8 h 19"/>
                  <a:gd name="T26" fmla="*/ 3 w 25"/>
                  <a:gd name="T27" fmla="*/ 9 h 19"/>
                  <a:gd name="T28" fmla="*/ 4 w 25"/>
                  <a:gd name="T29" fmla="*/ 11 h 19"/>
                  <a:gd name="T30" fmla="*/ 7 w 25"/>
                  <a:gd name="T31" fmla="*/ 14 h 19"/>
                  <a:gd name="T32" fmla="*/ 13 w 25"/>
                  <a:gd name="T33" fmla="*/ 16 h 19"/>
                  <a:gd name="T34" fmla="*/ 22 w 25"/>
                  <a:gd name="T35" fmla="*/ 11 h 19"/>
                  <a:gd name="T36" fmla="*/ 22 w 25"/>
                  <a:gd name="T37" fmla="*/ 5 h 19"/>
                  <a:gd name="T38" fmla="*/ 16 w 25"/>
                  <a:gd name="T39" fmla="*/ 4 h 19"/>
                  <a:gd name="T40" fmla="*/ 4 w 25"/>
                  <a:gd name="T41"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19">
                    <a:moveTo>
                      <a:pt x="6" y="16"/>
                    </a:moveTo>
                    <a:cubicBezTo>
                      <a:pt x="6" y="16"/>
                      <a:pt x="3" y="14"/>
                      <a:pt x="2" y="13"/>
                    </a:cubicBezTo>
                    <a:cubicBezTo>
                      <a:pt x="1" y="11"/>
                      <a:pt x="0" y="9"/>
                      <a:pt x="1" y="8"/>
                    </a:cubicBezTo>
                    <a:cubicBezTo>
                      <a:pt x="1" y="6"/>
                      <a:pt x="5" y="5"/>
                      <a:pt x="5" y="5"/>
                    </a:cubicBezTo>
                    <a:cubicBezTo>
                      <a:pt x="15" y="2"/>
                      <a:pt x="15" y="2"/>
                      <a:pt x="15" y="2"/>
                    </a:cubicBezTo>
                    <a:cubicBezTo>
                      <a:pt x="21" y="0"/>
                      <a:pt x="21" y="0"/>
                      <a:pt x="21" y="0"/>
                    </a:cubicBezTo>
                    <a:cubicBezTo>
                      <a:pt x="22" y="0"/>
                      <a:pt x="22" y="0"/>
                      <a:pt x="24" y="3"/>
                    </a:cubicBezTo>
                    <a:cubicBezTo>
                      <a:pt x="24" y="4"/>
                      <a:pt x="25" y="9"/>
                      <a:pt x="24" y="11"/>
                    </a:cubicBezTo>
                    <a:cubicBezTo>
                      <a:pt x="23" y="14"/>
                      <a:pt x="20" y="16"/>
                      <a:pt x="20" y="16"/>
                    </a:cubicBezTo>
                    <a:cubicBezTo>
                      <a:pt x="20" y="16"/>
                      <a:pt x="19" y="16"/>
                      <a:pt x="15" y="17"/>
                    </a:cubicBezTo>
                    <a:cubicBezTo>
                      <a:pt x="15" y="17"/>
                      <a:pt x="15" y="17"/>
                      <a:pt x="15" y="17"/>
                    </a:cubicBezTo>
                    <a:cubicBezTo>
                      <a:pt x="10" y="19"/>
                      <a:pt x="7" y="16"/>
                      <a:pt x="6" y="16"/>
                    </a:cubicBezTo>
                    <a:close/>
                    <a:moveTo>
                      <a:pt x="4" y="8"/>
                    </a:moveTo>
                    <a:cubicBezTo>
                      <a:pt x="4" y="8"/>
                      <a:pt x="3" y="8"/>
                      <a:pt x="3" y="9"/>
                    </a:cubicBezTo>
                    <a:cubicBezTo>
                      <a:pt x="3" y="9"/>
                      <a:pt x="3" y="10"/>
                      <a:pt x="4" y="11"/>
                    </a:cubicBezTo>
                    <a:cubicBezTo>
                      <a:pt x="5" y="13"/>
                      <a:pt x="7" y="14"/>
                      <a:pt x="7" y="14"/>
                    </a:cubicBezTo>
                    <a:cubicBezTo>
                      <a:pt x="7" y="14"/>
                      <a:pt x="10" y="16"/>
                      <a:pt x="13" y="16"/>
                    </a:cubicBezTo>
                    <a:cubicBezTo>
                      <a:pt x="17" y="16"/>
                      <a:pt x="22" y="14"/>
                      <a:pt x="22" y="11"/>
                    </a:cubicBezTo>
                    <a:cubicBezTo>
                      <a:pt x="23" y="8"/>
                      <a:pt x="22" y="6"/>
                      <a:pt x="22" y="5"/>
                    </a:cubicBezTo>
                    <a:cubicBezTo>
                      <a:pt x="21" y="3"/>
                      <a:pt x="17" y="3"/>
                      <a:pt x="16" y="4"/>
                    </a:cubicBezTo>
                    <a:lnTo>
                      <a:pt x="4" y="8"/>
                    </a:lnTo>
                    <a:close/>
                  </a:path>
                </a:pathLst>
              </a:custGeom>
              <a:solidFill>
                <a:srgbClr val="048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9" name="Freeform 449"/>
              <p:cNvSpPr>
                <a:spLocks noEditPoints="1"/>
              </p:cNvSpPr>
              <p:nvPr/>
            </p:nvSpPr>
            <p:spPr bwMode="auto">
              <a:xfrm>
                <a:off x="6006" y="3733"/>
                <a:ext cx="21" cy="16"/>
              </a:xfrm>
              <a:custGeom>
                <a:avLst/>
                <a:gdLst>
                  <a:gd name="T0" fmla="*/ 5 w 21"/>
                  <a:gd name="T1" fmla="*/ 10 h 16"/>
                  <a:gd name="T2" fmla="*/ 3 w 21"/>
                  <a:gd name="T3" fmla="*/ 8 h 16"/>
                  <a:gd name="T4" fmla="*/ 1 w 21"/>
                  <a:gd name="T5" fmla="*/ 4 h 16"/>
                  <a:gd name="T6" fmla="*/ 3 w 21"/>
                  <a:gd name="T7" fmla="*/ 3 h 16"/>
                  <a:gd name="T8" fmla="*/ 10 w 21"/>
                  <a:gd name="T9" fmla="*/ 2 h 16"/>
                  <a:gd name="T10" fmla="*/ 11 w 21"/>
                  <a:gd name="T11" fmla="*/ 1 h 16"/>
                  <a:gd name="T12" fmla="*/ 18 w 21"/>
                  <a:gd name="T13" fmla="*/ 4 h 16"/>
                  <a:gd name="T14" fmla="*/ 19 w 21"/>
                  <a:gd name="T15" fmla="*/ 5 h 16"/>
                  <a:gd name="T16" fmla="*/ 20 w 21"/>
                  <a:gd name="T17" fmla="*/ 6 h 16"/>
                  <a:gd name="T18" fmla="*/ 21 w 21"/>
                  <a:gd name="T19" fmla="*/ 11 h 16"/>
                  <a:gd name="T20" fmla="*/ 17 w 21"/>
                  <a:gd name="T21" fmla="*/ 14 h 16"/>
                  <a:gd name="T22" fmla="*/ 15 w 21"/>
                  <a:gd name="T23" fmla="*/ 14 h 16"/>
                  <a:gd name="T24" fmla="*/ 5 w 21"/>
                  <a:gd name="T25" fmla="*/ 10 h 16"/>
                  <a:gd name="T26" fmla="*/ 11 w 21"/>
                  <a:gd name="T27" fmla="*/ 4 h 16"/>
                  <a:gd name="T28" fmla="*/ 5 w 21"/>
                  <a:gd name="T29" fmla="*/ 5 h 16"/>
                  <a:gd name="T30" fmla="*/ 4 w 21"/>
                  <a:gd name="T31" fmla="*/ 6 h 16"/>
                  <a:gd name="T32" fmla="*/ 5 w 21"/>
                  <a:gd name="T33" fmla="*/ 8 h 16"/>
                  <a:gd name="T34" fmla="*/ 15 w 21"/>
                  <a:gd name="T35" fmla="*/ 12 h 16"/>
                  <a:gd name="T36" fmla="*/ 19 w 21"/>
                  <a:gd name="T37" fmla="*/ 10 h 16"/>
                  <a:gd name="T38" fmla="*/ 18 w 21"/>
                  <a:gd name="T39" fmla="*/ 7 h 16"/>
                  <a:gd name="T40" fmla="*/ 17 w 21"/>
                  <a:gd name="T41" fmla="*/ 6 h 16"/>
                  <a:gd name="T42" fmla="*/ 16 w 21"/>
                  <a:gd name="T43" fmla="*/ 5 h 16"/>
                  <a:gd name="T44" fmla="*/ 11 w 21"/>
                  <a:gd name="T4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16">
                    <a:moveTo>
                      <a:pt x="5" y="10"/>
                    </a:moveTo>
                    <a:cubicBezTo>
                      <a:pt x="5" y="10"/>
                      <a:pt x="4" y="10"/>
                      <a:pt x="3" y="8"/>
                    </a:cubicBezTo>
                    <a:cubicBezTo>
                      <a:pt x="1" y="7"/>
                      <a:pt x="0" y="6"/>
                      <a:pt x="1" y="4"/>
                    </a:cubicBezTo>
                    <a:cubicBezTo>
                      <a:pt x="1" y="4"/>
                      <a:pt x="2" y="3"/>
                      <a:pt x="3" y="3"/>
                    </a:cubicBezTo>
                    <a:cubicBezTo>
                      <a:pt x="10" y="2"/>
                      <a:pt x="10" y="2"/>
                      <a:pt x="10" y="2"/>
                    </a:cubicBezTo>
                    <a:cubicBezTo>
                      <a:pt x="11" y="1"/>
                      <a:pt x="11" y="1"/>
                      <a:pt x="11" y="1"/>
                    </a:cubicBezTo>
                    <a:cubicBezTo>
                      <a:pt x="11" y="1"/>
                      <a:pt x="16" y="0"/>
                      <a:pt x="18" y="4"/>
                    </a:cubicBezTo>
                    <a:cubicBezTo>
                      <a:pt x="19" y="5"/>
                      <a:pt x="19" y="5"/>
                      <a:pt x="19" y="5"/>
                    </a:cubicBezTo>
                    <a:cubicBezTo>
                      <a:pt x="19" y="5"/>
                      <a:pt x="20" y="6"/>
                      <a:pt x="20" y="6"/>
                    </a:cubicBezTo>
                    <a:cubicBezTo>
                      <a:pt x="21" y="8"/>
                      <a:pt x="21" y="9"/>
                      <a:pt x="21" y="11"/>
                    </a:cubicBezTo>
                    <a:cubicBezTo>
                      <a:pt x="20" y="13"/>
                      <a:pt x="17" y="14"/>
                      <a:pt x="17" y="14"/>
                    </a:cubicBezTo>
                    <a:cubicBezTo>
                      <a:pt x="15" y="14"/>
                      <a:pt x="15" y="14"/>
                      <a:pt x="15" y="14"/>
                    </a:cubicBezTo>
                    <a:cubicBezTo>
                      <a:pt x="9" y="16"/>
                      <a:pt x="5" y="11"/>
                      <a:pt x="5" y="10"/>
                    </a:cubicBezTo>
                    <a:close/>
                    <a:moveTo>
                      <a:pt x="11" y="4"/>
                    </a:moveTo>
                    <a:cubicBezTo>
                      <a:pt x="5" y="5"/>
                      <a:pt x="5" y="5"/>
                      <a:pt x="5" y="5"/>
                    </a:cubicBezTo>
                    <a:cubicBezTo>
                      <a:pt x="4" y="5"/>
                      <a:pt x="4" y="5"/>
                      <a:pt x="4" y="6"/>
                    </a:cubicBezTo>
                    <a:cubicBezTo>
                      <a:pt x="4" y="6"/>
                      <a:pt x="3" y="6"/>
                      <a:pt x="5" y="8"/>
                    </a:cubicBezTo>
                    <a:cubicBezTo>
                      <a:pt x="10" y="14"/>
                      <a:pt x="15" y="12"/>
                      <a:pt x="15" y="12"/>
                    </a:cubicBezTo>
                    <a:cubicBezTo>
                      <a:pt x="15" y="12"/>
                      <a:pt x="18" y="12"/>
                      <a:pt x="19" y="10"/>
                    </a:cubicBezTo>
                    <a:cubicBezTo>
                      <a:pt x="19" y="9"/>
                      <a:pt x="19" y="8"/>
                      <a:pt x="18" y="7"/>
                    </a:cubicBezTo>
                    <a:cubicBezTo>
                      <a:pt x="18" y="7"/>
                      <a:pt x="18" y="7"/>
                      <a:pt x="17" y="6"/>
                    </a:cubicBezTo>
                    <a:cubicBezTo>
                      <a:pt x="16" y="5"/>
                      <a:pt x="16" y="5"/>
                      <a:pt x="16" y="5"/>
                    </a:cubicBezTo>
                    <a:cubicBezTo>
                      <a:pt x="15" y="3"/>
                      <a:pt x="12" y="4"/>
                      <a:pt x="11" y="4"/>
                    </a:cubicBezTo>
                    <a:close/>
                  </a:path>
                </a:pathLst>
              </a:custGeom>
              <a:solidFill>
                <a:srgbClr val="048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0" name="Freeform 450"/>
              <p:cNvSpPr/>
              <p:nvPr/>
            </p:nvSpPr>
            <p:spPr bwMode="auto">
              <a:xfrm>
                <a:off x="6055" y="3710"/>
                <a:ext cx="17" cy="27"/>
              </a:xfrm>
              <a:custGeom>
                <a:avLst/>
                <a:gdLst>
                  <a:gd name="T0" fmla="*/ 7 w 17"/>
                  <a:gd name="T1" fmla="*/ 0 h 27"/>
                  <a:gd name="T2" fmla="*/ 2 w 17"/>
                  <a:gd name="T3" fmla="*/ 11 h 27"/>
                  <a:gd name="T4" fmla="*/ 6 w 17"/>
                  <a:gd name="T5" fmla="*/ 23 h 27"/>
                  <a:gd name="T6" fmla="*/ 10 w 17"/>
                  <a:gd name="T7" fmla="*/ 27 h 27"/>
                  <a:gd name="T8" fmla="*/ 15 w 17"/>
                  <a:gd name="T9" fmla="*/ 19 h 27"/>
                  <a:gd name="T10" fmla="*/ 16 w 17"/>
                  <a:gd name="T11" fmla="*/ 12 h 27"/>
                  <a:gd name="T12" fmla="*/ 7 w 17"/>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17" h="27">
                    <a:moveTo>
                      <a:pt x="7" y="0"/>
                    </a:moveTo>
                    <a:cubicBezTo>
                      <a:pt x="0" y="0"/>
                      <a:pt x="2" y="11"/>
                      <a:pt x="2" y="11"/>
                    </a:cubicBezTo>
                    <a:cubicBezTo>
                      <a:pt x="6" y="23"/>
                      <a:pt x="6" y="23"/>
                      <a:pt x="6" y="23"/>
                    </a:cubicBezTo>
                    <a:cubicBezTo>
                      <a:pt x="6" y="23"/>
                      <a:pt x="7" y="27"/>
                      <a:pt x="10" y="27"/>
                    </a:cubicBezTo>
                    <a:cubicBezTo>
                      <a:pt x="13" y="26"/>
                      <a:pt x="15" y="23"/>
                      <a:pt x="15" y="19"/>
                    </a:cubicBezTo>
                    <a:cubicBezTo>
                      <a:pt x="15" y="19"/>
                      <a:pt x="16" y="12"/>
                      <a:pt x="16" y="12"/>
                    </a:cubicBezTo>
                    <a:cubicBezTo>
                      <a:pt x="17" y="6"/>
                      <a:pt x="14" y="0"/>
                      <a:pt x="7" y="0"/>
                    </a:cubicBezTo>
                    <a:close/>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1" name="Freeform 451"/>
              <p:cNvSpPr/>
              <p:nvPr/>
            </p:nvSpPr>
            <p:spPr bwMode="auto">
              <a:xfrm>
                <a:off x="6399" y="3947"/>
                <a:ext cx="15" cy="49"/>
              </a:xfrm>
              <a:custGeom>
                <a:avLst/>
                <a:gdLst>
                  <a:gd name="T0" fmla="*/ 15 w 15"/>
                  <a:gd name="T1" fmla="*/ 8 h 49"/>
                  <a:gd name="T2" fmla="*/ 14 w 15"/>
                  <a:gd name="T3" fmla="*/ 49 h 49"/>
                  <a:gd name="T4" fmla="*/ 0 w 15"/>
                  <a:gd name="T5" fmla="*/ 41 h 49"/>
                  <a:gd name="T6" fmla="*/ 1 w 15"/>
                  <a:gd name="T7" fmla="*/ 0 h 49"/>
                  <a:gd name="T8" fmla="*/ 15 w 15"/>
                  <a:gd name="T9" fmla="*/ 8 h 49"/>
                </a:gdLst>
                <a:ahLst/>
                <a:cxnLst>
                  <a:cxn ang="0">
                    <a:pos x="T0" y="T1"/>
                  </a:cxn>
                  <a:cxn ang="0">
                    <a:pos x="T2" y="T3"/>
                  </a:cxn>
                  <a:cxn ang="0">
                    <a:pos x="T4" y="T5"/>
                  </a:cxn>
                  <a:cxn ang="0">
                    <a:pos x="T6" y="T7"/>
                  </a:cxn>
                  <a:cxn ang="0">
                    <a:pos x="T8" y="T9"/>
                  </a:cxn>
                </a:cxnLst>
                <a:rect l="0" t="0" r="r" b="b"/>
                <a:pathLst>
                  <a:path w="15" h="49">
                    <a:moveTo>
                      <a:pt x="15" y="8"/>
                    </a:moveTo>
                    <a:lnTo>
                      <a:pt x="14" y="49"/>
                    </a:lnTo>
                    <a:lnTo>
                      <a:pt x="0" y="41"/>
                    </a:lnTo>
                    <a:lnTo>
                      <a:pt x="1" y="0"/>
                    </a:lnTo>
                    <a:lnTo>
                      <a:pt x="15" y="8"/>
                    </a:lnTo>
                    <a:close/>
                  </a:path>
                </a:pathLst>
              </a:custGeom>
              <a:solidFill>
                <a:srgbClr val="1E2C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2" name="Freeform 452"/>
              <p:cNvSpPr/>
              <p:nvPr/>
            </p:nvSpPr>
            <p:spPr bwMode="auto">
              <a:xfrm>
                <a:off x="6413" y="3947"/>
                <a:ext cx="14" cy="49"/>
              </a:xfrm>
              <a:custGeom>
                <a:avLst/>
                <a:gdLst>
                  <a:gd name="T0" fmla="*/ 1 w 14"/>
                  <a:gd name="T1" fmla="*/ 8 h 49"/>
                  <a:gd name="T2" fmla="*/ 14 w 14"/>
                  <a:gd name="T3" fmla="*/ 0 h 49"/>
                  <a:gd name="T4" fmla="*/ 14 w 14"/>
                  <a:gd name="T5" fmla="*/ 42 h 49"/>
                  <a:gd name="T6" fmla="*/ 0 w 14"/>
                  <a:gd name="T7" fmla="*/ 49 h 49"/>
                  <a:gd name="T8" fmla="*/ 1 w 14"/>
                  <a:gd name="T9" fmla="*/ 8 h 49"/>
                </a:gdLst>
                <a:ahLst/>
                <a:cxnLst>
                  <a:cxn ang="0">
                    <a:pos x="T0" y="T1"/>
                  </a:cxn>
                  <a:cxn ang="0">
                    <a:pos x="T2" y="T3"/>
                  </a:cxn>
                  <a:cxn ang="0">
                    <a:pos x="T4" y="T5"/>
                  </a:cxn>
                  <a:cxn ang="0">
                    <a:pos x="T6" y="T7"/>
                  </a:cxn>
                  <a:cxn ang="0">
                    <a:pos x="T8" y="T9"/>
                  </a:cxn>
                </a:cxnLst>
                <a:rect l="0" t="0" r="r" b="b"/>
                <a:pathLst>
                  <a:path w="14" h="49">
                    <a:moveTo>
                      <a:pt x="1" y="8"/>
                    </a:moveTo>
                    <a:lnTo>
                      <a:pt x="14" y="0"/>
                    </a:lnTo>
                    <a:lnTo>
                      <a:pt x="14" y="42"/>
                    </a:lnTo>
                    <a:lnTo>
                      <a:pt x="0" y="49"/>
                    </a:lnTo>
                    <a:lnTo>
                      <a:pt x="1" y="8"/>
                    </a:lnTo>
                    <a:close/>
                  </a:path>
                </a:pathLst>
              </a:custGeom>
              <a:solidFill>
                <a:srgbClr val="414E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3" name="Freeform 453"/>
              <p:cNvSpPr/>
              <p:nvPr/>
            </p:nvSpPr>
            <p:spPr bwMode="auto">
              <a:xfrm>
                <a:off x="6400" y="3939"/>
                <a:ext cx="27" cy="16"/>
              </a:xfrm>
              <a:custGeom>
                <a:avLst/>
                <a:gdLst>
                  <a:gd name="T0" fmla="*/ 0 w 27"/>
                  <a:gd name="T1" fmla="*/ 8 h 16"/>
                  <a:gd name="T2" fmla="*/ 13 w 27"/>
                  <a:gd name="T3" fmla="*/ 0 h 16"/>
                  <a:gd name="T4" fmla="*/ 27 w 27"/>
                  <a:gd name="T5" fmla="*/ 8 h 16"/>
                  <a:gd name="T6" fmla="*/ 14 w 27"/>
                  <a:gd name="T7" fmla="*/ 16 h 16"/>
                  <a:gd name="T8" fmla="*/ 0 w 27"/>
                  <a:gd name="T9" fmla="*/ 8 h 16"/>
                </a:gdLst>
                <a:ahLst/>
                <a:cxnLst>
                  <a:cxn ang="0">
                    <a:pos x="T0" y="T1"/>
                  </a:cxn>
                  <a:cxn ang="0">
                    <a:pos x="T2" y="T3"/>
                  </a:cxn>
                  <a:cxn ang="0">
                    <a:pos x="T4" y="T5"/>
                  </a:cxn>
                  <a:cxn ang="0">
                    <a:pos x="T6" y="T7"/>
                  </a:cxn>
                  <a:cxn ang="0">
                    <a:pos x="T8" y="T9"/>
                  </a:cxn>
                </a:cxnLst>
                <a:rect l="0" t="0" r="r" b="b"/>
                <a:pathLst>
                  <a:path w="27" h="16">
                    <a:moveTo>
                      <a:pt x="0" y="8"/>
                    </a:moveTo>
                    <a:lnTo>
                      <a:pt x="13" y="0"/>
                    </a:lnTo>
                    <a:lnTo>
                      <a:pt x="27" y="8"/>
                    </a:lnTo>
                    <a:lnTo>
                      <a:pt x="14" y="16"/>
                    </a:lnTo>
                    <a:lnTo>
                      <a:pt x="0" y="8"/>
                    </a:lnTo>
                    <a:close/>
                  </a:path>
                </a:pathLst>
              </a:custGeom>
              <a:solidFill>
                <a:srgbClr val="99A5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4" name="Freeform 454"/>
              <p:cNvSpPr/>
              <p:nvPr/>
            </p:nvSpPr>
            <p:spPr bwMode="auto">
              <a:xfrm>
                <a:off x="6347" y="3863"/>
                <a:ext cx="68" cy="100"/>
              </a:xfrm>
              <a:custGeom>
                <a:avLst/>
                <a:gdLst>
                  <a:gd name="T0" fmla="*/ 68 w 68"/>
                  <a:gd name="T1" fmla="*/ 39 h 100"/>
                  <a:gd name="T2" fmla="*/ 68 w 68"/>
                  <a:gd name="T3" fmla="*/ 100 h 100"/>
                  <a:gd name="T4" fmla="*/ 0 w 68"/>
                  <a:gd name="T5" fmla="*/ 62 h 100"/>
                  <a:gd name="T6" fmla="*/ 0 w 68"/>
                  <a:gd name="T7" fmla="*/ 0 h 100"/>
                  <a:gd name="T8" fmla="*/ 68 w 68"/>
                  <a:gd name="T9" fmla="*/ 39 h 100"/>
                </a:gdLst>
                <a:ahLst/>
                <a:cxnLst>
                  <a:cxn ang="0">
                    <a:pos x="T0" y="T1"/>
                  </a:cxn>
                  <a:cxn ang="0">
                    <a:pos x="T2" y="T3"/>
                  </a:cxn>
                  <a:cxn ang="0">
                    <a:pos x="T4" y="T5"/>
                  </a:cxn>
                  <a:cxn ang="0">
                    <a:pos x="T6" y="T7"/>
                  </a:cxn>
                  <a:cxn ang="0">
                    <a:pos x="T8" y="T9"/>
                  </a:cxn>
                </a:cxnLst>
                <a:rect l="0" t="0" r="r" b="b"/>
                <a:pathLst>
                  <a:path w="68" h="100">
                    <a:moveTo>
                      <a:pt x="68" y="39"/>
                    </a:moveTo>
                    <a:lnTo>
                      <a:pt x="68" y="100"/>
                    </a:lnTo>
                    <a:lnTo>
                      <a:pt x="0" y="62"/>
                    </a:lnTo>
                    <a:lnTo>
                      <a:pt x="0" y="0"/>
                    </a:lnTo>
                    <a:lnTo>
                      <a:pt x="68" y="39"/>
                    </a:lnTo>
                    <a:close/>
                  </a:path>
                </a:pathLst>
              </a:custGeom>
              <a:solidFill>
                <a:srgbClr val="078A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5" name="Freeform 455"/>
              <p:cNvSpPr/>
              <p:nvPr/>
            </p:nvSpPr>
            <p:spPr bwMode="auto">
              <a:xfrm>
                <a:off x="6415" y="3865"/>
                <a:ext cx="64" cy="98"/>
              </a:xfrm>
              <a:custGeom>
                <a:avLst/>
                <a:gdLst>
                  <a:gd name="T0" fmla="*/ 0 w 64"/>
                  <a:gd name="T1" fmla="*/ 37 h 98"/>
                  <a:gd name="T2" fmla="*/ 64 w 64"/>
                  <a:gd name="T3" fmla="*/ 0 h 98"/>
                  <a:gd name="T4" fmla="*/ 64 w 64"/>
                  <a:gd name="T5" fmla="*/ 62 h 98"/>
                  <a:gd name="T6" fmla="*/ 0 w 64"/>
                  <a:gd name="T7" fmla="*/ 98 h 98"/>
                  <a:gd name="T8" fmla="*/ 0 w 64"/>
                  <a:gd name="T9" fmla="*/ 37 h 98"/>
                </a:gdLst>
                <a:ahLst/>
                <a:cxnLst>
                  <a:cxn ang="0">
                    <a:pos x="T0" y="T1"/>
                  </a:cxn>
                  <a:cxn ang="0">
                    <a:pos x="T2" y="T3"/>
                  </a:cxn>
                  <a:cxn ang="0">
                    <a:pos x="T4" y="T5"/>
                  </a:cxn>
                  <a:cxn ang="0">
                    <a:pos x="T6" y="T7"/>
                  </a:cxn>
                  <a:cxn ang="0">
                    <a:pos x="T8" y="T9"/>
                  </a:cxn>
                </a:cxnLst>
                <a:rect l="0" t="0" r="r" b="b"/>
                <a:pathLst>
                  <a:path w="64" h="98">
                    <a:moveTo>
                      <a:pt x="0" y="37"/>
                    </a:moveTo>
                    <a:lnTo>
                      <a:pt x="64" y="0"/>
                    </a:lnTo>
                    <a:lnTo>
                      <a:pt x="64" y="62"/>
                    </a:lnTo>
                    <a:lnTo>
                      <a:pt x="0" y="98"/>
                    </a:lnTo>
                    <a:lnTo>
                      <a:pt x="0" y="37"/>
                    </a:lnTo>
                    <a:close/>
                  </a:path>
                </a:pathLst>
              </a:custGeom>
              <a:solidFill>
                <a:srgbClr val="15D8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6" name="Freeform 456"/>
              <p:cNvSpPr/>
              <p:nvPr/>
            </p:nvSpPr>
            <p:spPr bwMode="auto">
              <a:xfrm>
                <a:off x="6347" y="3826"/>
                <a:ext cx="132" cy="76"/>
              </a:xfrm>
              <a:custGeom>
                <a:avLst/>
                <a:gdLst>
                  <a:gd name="T0" fmla="*/ 0 w 132"/>
                  <a:gd name="T1" fmla="*/ 37 h 76"/>
                  <a:gd name="T2" fmla="*/ 64 w 132"/>
                  <a:gd name="T3" fmla="*/ 0 h 76"/>
                  <a:gd name="T4" fmla="*/ 132 w 132"/>
                  <a:gd name="T5" fmla="*/ 39 h 76"/>
                  <a:gd name="T6" fmla="*/ 68 w 132"/>
                  <a:gd name="T7" fmla="*/ 76 h 76"/>
                  <a:gd name="T8" fmla="*/ 0 w 132"/>
                  <a:gd name="T9" fmla="*/ 37 h 76"/>
                </a:gdLst>
                <a:ahLst/>
                <a:cxnLst>
                  <a:cxn ang="0">
                    <a:pos x="T0" y="T1"/>
                  </a:cxn>
                  <a:cxn ang="0">
                    <a:pos x="T2" y="T3"/>
                  </a:cxn>
                  <a:cxn ang="0">
                    <a:pos x="T4" y="T5"/>
                  </a:cxn>
                  <a:cxn ang="0">
                    <a:pos x="T6" y="T7"/>
                  </a:cxn>
                  <a:cxn ang="0">
                    <a:pos x="T8" y="T9"/>
                  </a:cxn>
                </a:cxnLst>
                <a:rect l="0" t="0" r="r" b="b"/>
                <a:pathLst>
                  <a:path w="132" h="76">
                    <a:moveTo>
                      <a:pt x="0" y="37"/>
                    </a:moveTo>
                    <a:lnTo>
                      <a:pt x="64" y="0"/>
                    </a:lnTo>
                    <a:lnTo>
                      <a:pt x="132" y="39"/>
                    </a:lnTo>
                    <a:lnTo>
                      <a:pt x="68" y="76"/>
                    </a:lnTo>
                    <a:lnTo>
                      <a:pt x="0" y="37"/>
                    </a:lnTo>
                    <a:close/>
                  </a:path>
                </a:pathLst>
              </a:custGeom>
              <a:solidFill>
                <a:srgbClr val="12E4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7" name="Freeform 457"/>
              <p:cNvSpPr/>
              <p:nvPr/>
            </p:nvSpPr>
            <p:spPr bwMode="auto">
              <a:xfrm>
                <a:off x="6368" y="3834"/>
                <a:ext cx="46" cy="54"/>
              </a:xfrm>
              <a:custGeom>
                <a:avLst/>
                <a:gdLst>
                  <a:gd name="T0" fmla="*/ 46 w 46"/>
                  <a:gd name="T1" fmla="*/ 27 h 54"/>
                  <a:gd name="T2" fmla="*/ 46 w 46"/>
                  <a:gd name="T3" fmla="*/ 54 h 54"/>
                  <a:gd name="T4" fmla="*/ 0 w 46"/>
                  <a:gd name="T5" fmla="*/ 27 h 54"/>
                  <a:gd name="T6" fmla="*/ 0 w 46"/>
                  <a:gd name="T7" fmla="*/ 0 h 54"/>
                  <a:gd name="T8" fmla="*/ 46 w 46"/>
                  <a:gd name="T9" fmla="*/ 27 h 54"/>
                </a:gdLst>
                <a:ahLst/>
                <a:cxnLst>
                  <a:cxn ang="0">
                    <a:pos x="T0" y="T1"/>
                  </a:cxn>
                  <a:cxn ang="0">
                    <a:pos x="T2" y="T3"/>
                  </a:cxn>
                  <a:cxn ang="0">
                    <a:pos x="T4" y="T5"/>
                  </a:cxn>
                  <a:cxn ang="0">
                    <a:pos x="T6" y="T7"/>
                  </a:cxn>
                  <a:cxn ang="0">
                    <a:pos x="T8" y="T9"/>
                  </a:cxn>
                </a:cxnLst>
                <a:rect l="0" t="0" r="r" b="b"/>
                <a:pathLst>
                  <a:path w="46" h="54">
                    <a:moveTo>
                      <a:pt x="46" y="27"/>
                    </a:moveTo>
                    <a:lnTo>
                      <a:pt x="46" y="54"/>
                    </a:lnTo>
                    <a:lnTo>
                      <a:pt x="0" y="27"/>
                    </a:lnTo>
                    <a:lnTo>
                      <a:pt x="0" y="0"/>
                    </a:lnTo>
                    <a:lnTo>
                      <a:pt x="46" y="27"/>
                    </a:lnTo>
                    <a:close/>
                  </a:path>
                </a:pathLst>
              </a:custGeom>
              <a:solidFill>
                <a:srgbClr val="078A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8" name="Freeform 458"/>
              <p:cNvSpPr/>
              <p:nvPr/>
            </p:nvSpPr>
            <p:spPr bwMode="auto">
              <a:xfrm>
                <a:off x="6414" y="3835"/>
                <a:ext cx="44" cy="53"/>
              </a:xfrm>
              <a:custGeom>
                <a:avLst/>
                <a:gdLst>
                  <a:gd name="T0" fmla="*/ 0 w 44"/>
                  <a:gd name="T1" fmla="*/ 26 h 53"/>
                  <a:gd name="T2" fmla="*/ 44 w 44"/>
                  <a:gd name="T3" fmla="*/ 0 h 53"/>
                  <a:gd name="T4" fmla="*/ 44 w 44"/>
                  <a:gd name="T5" fmla="*/ 28 h 53"/>
                  <a:gd name="T6" fmla="*/ 0 w 44"/>
                  <a:gd name="T7" fmla="*/ 53 h 53"/>
                  <a:gd name="T8" fmla="*/ 0 w 44"/>
                  <a:gd name="T9" fmla="*/ 26 h 53"/>
                </a:gdLst>
                <a:ahLst/>
                <a:cxnLst>
                  <a:cxn ang="0">
                    <a:pos x="T0" y="T1"/>
                  </a:cxn>
                  <a:cxn ang="0">
                    <a:pos x="T2" y="T3"/>
                  </a:cxn>
                  <a:cxn ang="0">
                    <a:pos x="T4" y="T5"/>
                  </a:cxn>
                  <a:cxn ang="0">
                    <a:pos x="T6" y="T7"/>
                  </a:cxn>
                  <a:cxn ang="0">
                    <a:pos x="T8" y="T9"/>
                  </a:cxn>
                </a:cxnLst>
                <a:rect l="0" t="0" r="r" b="b"/>
                <a:pathLst>
                  <a:path w="44" h="53">
                    <a:moveTo>
                      <a:pt x="0" y="26"/>
                    </a:moveTo>
                    <a:lnTo>
                      <a:pt x="44" y="0"/>
                    </a:lnTo>
                    <a:lnTo>
                      <a:pt x="44" y="28"/>
                    </a:lnTo>
                    <a:lnTo>
                      <a:pt x="0" y="53"/>
                    </a:lnTo>
                    <a:lnTo>
                      <a:pt x="0" y="26"/>
                    </a:lnTo>
                    <a:close/>
                  </a:path>
                </a:pathLst>
              </a:custGeom>
              <a:solidFill>
                <a:srgbClr val="15D8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9" name="Freeform 459"/>
              <p:cNvSpPr/>
              <p:nvPr/>
            </p:nvSpPr>
            <p:spPr bwMode="auto">
              <a:xfrm>
                <a:off x="6368" y="3808"/>
                <a:ext cx="90" cy="53"/>
              </a:xfrm>
              <a:custGeom>
                <a:avLst/>
                <a:gdLst>
                  <a:gd name="T0" fmla="*/ 0 w 90"/>
                  <a:gd name="T1" fmla="*/ 26 h 53"/>
                  <a:gd name="T2" fmla="*/ 44 w 90"/>
                  <a:gd name="T3" fmla="*/ 0 h 53"/>
                  <a:gd name="T4" fmla="*/ 90 w 90"/>
                  <a:gd name="T5" fmla="*/ 27 h 53"/>
                  <a:gd name="T6" fmla="*/ 46 w 90"/>
                  <a:gd name="T7" fmla="*/ 53 h 53"/>
                  <a:gd name="T8" fmla="*/ 0 w 90"/>
                  <a:gd name="T9" fmla="*/ 26 h 53"/>
                </a:gdLst>
                <a:ahLst/>
                <a:cxnLst>
                  <a:cxn ang="0">
                    <a:pos x="T0" y="T1"/>
                  </a:cxn>
                  <a:cxn ang="0">
                    <a:pos x="T2" y="T3"/>
                  </a:cxn>
                  <a:cxn ang="0">
                    <a:pos x="T4" y="T5"/>
                  </a:cxn>
                  <a:cxn ang="0">
                    <a:pos x="T6" y="T7"/>
                  </a:cxn>
                  <a:cxn ang="0">
                    <a:pos x="T8" y="T9"/>
                  </a:cxn>
                </a:cxnLst>
                <a:rect l="0" t="0" r="r" b="b"/>
                <a:pathLst>
                  <a:path w="90" h="53">
                    <a:moveTo>
                      <a:pt x="0" y="26"/>
                    </a:moveTo>
                    <a:lnTo>
                      <a:pt x="44" y="0"/>
                    </a:lnTo>
                    <a:lnTo>
                      <a:pt x="90" y="27"/>
                    </a:lnTo>
                    <a:lnTo>
                      <a:pt x="46" y="53"/>
                    </a:lnTo>
                    <a:lnTo>
                      <a:pt x="0" y="26"/>
                    </a:lnTo>
                    <a:close/>
                  </a:path>
                </a:pathLst>
              </a:custGeom>
              <a:solidFill>
                <a:srgbClr val="12E4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0" name="Freeform 460"/>
              <p:cNvSpPr/>
              <p:nvPr/>
            </p:nvSpPr>
            <p:spPr bwMode="auto">
              <a:xfrm>
                <a:off x="6384" y="3812"/>
                <a:ext cx="31" cy="36"/>
              </a:xfrm>
              <a:custGeom>
                <a:avLst/>
                <a:gdLst>
                  <a:gd name="T0" fmla="*/ 31 w 31"/>
                  <a:gd name="T1" fmla="*/ 18 h 36"/>
                  <a:gd name="T2" fmla="*/ 31 w 31"/>
                  <a:gd name="T3" fmla="*/ 36 h 36"/>
                  <a:gd name="T4" fmla="*/ 0 w 31"/>
                  <a:gd name="T5" fmla="*/ 18 h 36"/>
                  <a:gd name="T6" fmla="*/ 0 w 31"/>
                  <a:gd name="T7" fmla="*/ 0 h 36"/>
                  <a:gd name="T8" fmla="*/ 31 w 31"/>
                  <a:gd name="T9" fmla="*/ 18 h 36"/>
                </a:gdLst>
                <a:ahLst/>
                <a:cxnLst>
                  <a:cxn ang="0">
                    <a:pos x="T0" y="T1"/>
                  </a:cxn>
                  <a:cxn ang="0">
                    <a:pos x="T2" y="T3"/>
                  </a:cxn>
                  <a:cxn ang="0">
                    <a:pos x="T4" y="T5"/>
                  </a:cxn>
                  <a:cxn ang="0">
                    <a:pos x="T6" y="T7"/>
                  </a:cxn>
                  <a:cxn ang="0">
                    <a:pos x="T8" y="T9"/>
                  </a:cxn>
                </a:cxnLst>
                <a:rect l="0" t="0" r="r" b="b"/>
                <a:pathLst>
                  <a:path w="31" h="36">
                    <a:moveTo>
                      <a:pt x="31" y="18"/>
                    </a:moveTo>
                    <a:lnTo>
                      <a:pt x="31" y="36"/>
                    </a:lnTo>
                    <a:lnTo>
                      <a:pt x="0" y="18"/>
                    </a:lnTo>
                    <a:lnTo>
                      <a:pt x="0" y="0"/>
                    </a:lnTo>
                    <a:lnTo>
                      <a:pt x="31" y="18"/>
                    </a:lnTo>
                    <a:close/>
                  </a:path>
                </a:pathLst>
              </a:custGeom>
              <a:solidFill>
                <a:srgbClr val="078A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1" name="Freeform 461"/>
              <p:cNvSpPr/>
              <p:nvPr/>
            </p:nvSpPr>
            <p:spPr bwMode="auto">
              <a:xfrm>
                <a:off x="6415" y="3813"/>
                <a:ext cx="30" cy="35"/>
              </a:xfrm>
              <a:custGeom>
                <a:avLst/>
                <a:gdLst>
                  <a:gd name="T0" fmla="*/ 0 w 30"/>
                  <a:gd name="T1" fmla="*/ 17 h 35"/>
                  <a:gd name="T2" fmla="*/ 30 w 30"/>
                  <a:gd name="T3" fmla="*/ 0 h 35"/>
                  <a:gd name="T4" fmla="*/ 29 w 30"/>
                  <a:gd name="T5" fmla="*/ 18 h 35"/>
                  <a:gd name="T6" fmla="*/ 0 w 30"/>
                  <a:gd name="T7" fmla="*/ 35 h 35"/>
                  <a:gd name="T8" fmla="*/ 0 w 30"/>
                  <a:gd name="T9" fmla="*/ 17 h 35"/>
                </a:gdLst>
                <a:ahLst/>
                <a:cxnLst>
                  <a:cxn ang="0">
                    <a:pos x="T0" y="T1"/>
                  </a:cxn>
                  <a:cxn ang="0">
                    <a:pos x="T2" y="T3"/>
                  </a:cxn>
                  <a:cxn ang="0">
                    <a:pos x="T4" y="T5"/>
                  </a:cxn>
                  <a:cxn ang="0">
                    <a:pos x="T6" y="T7"/>
                  </a:cxn>
                  <a:cxn ang="0">
                    <a:pos x="T8" y="T9"/>
                  </a:cxn>
                </a:cxnLst>
                <a:rect l="0" t="0" r="r" b="b"/>
                <a:pathLst>
                  <a:path w="30" h="35">
                    <a:moveTo>
                      <a:pt x="0" y="17"/>
                    </a:moveTo>
                    <a:lnTo>
                      <a:pt x="30" y="0"/>
                    </a:lnTo>
                    <a:lnTo>
                      <a:pt x="29" y="18"/>
                    </a:lnTo>
                    <a:lnTo>
                      <a:pt x="0" y="35"/>
                    </a:lnTo>
                    <a:lnTo>
                      <a:pt x="0" y="17"/>
                    </a:lnTo>
                    <a:close/>
                  </a:path>
                </a:pathLst>
              </a:custGeom>
              <a:solidFill>
                <a:srgbClr val="15D8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2" name="Freeform 462"/>
              <p:cNvSpPr/>
              <p:nvPr/>
            </p:nvSpPr>
            <p:spPr bwMode="auto">
              <a:xfrm>
                <a:off x="6384" y="3795"/>
                <a:ext cx="61" cy="35"/>
              </a:xfrm>
              <a:custGeom>
                <a:avLst/>
                <a:gdLst>
                  <a:gd name="T0" fmla="*/ 0 w 61"/>
                  <a:gd name="T1" fmla="*/ 17 h 35"/>
                  <a:gd name="T2" fmla="*/ 30 w 61"/>
                  <a:gd name="T3" fmla="*/ 0 h 35"/>
                  <a:gd name="T4" fmla="*/ 61 w 61"/>
                  <a:gd name="T5" fmla="*/ 18 h 35"/>
                  <a:gd name="T6" fmla="*/ 31 w 61"/>
                  <a:gd name="T7" fmla="*/ 35 h 35"/>
                  <a:gd name="T8" fmla="*/ 0 w 61"/>
                  <a:gd name="T9" fmla="*/ 17 h 35"/>
                </a:gdLst>
                <a:ahLst/>
                <a:cxnLst>
                  <a:cxn ang="0">
                    <a:pos x="T0" y="T1"/>
                  </a:cxn>
                  <a:cxn ang="0">
                    <a:pos x="T2" y="T3"/>
                  </a:cxn>
                  <a:cxn ang="0">
                    <a:pos x="T4" y="T5"/>
                  </a:cxn>
                  <a:cxn ang="0">
                    <a:pos x="T6" y="T7"/>
                  </a:cxn>
                  <a:cxn ang="0">
                    <a:pos x="T8" y="T9"/>
                  </a:cxn>
                </a:cxnLst>
                <a:rect l="0" t="0" r="r" b="b"/>
                <a:pathLst>
                  <a:path w="61" h="35">
                    <a:moveTo>
                      <a:pt x="0" y="17"/>
                    </a:moveTo>
                    <a:lnTo>
                      <a:pt x="30" y="0"/>
                    </a:lnTo>
                    <a:lnTo>
                      <a:pt x="61" y="18"/>
                    </a:lnTo>
                    <a:lnTo>
                      <a:pt x="31" y="35"/>
                    </a:lnTo>
                    <a:lnTo>
                      <a:pt x="0" y="17"/>
                    </a:lnTo>
                    <a:close/>
                  </a:path>
                </a:pathLst>
              </a:custGeom>
              <a:solidFill>
                <a:srgbClr val="12E4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3" name="Freeform 463"/>
              <p:cNvSpPr/>
              <p:nvPr/>
            </p:nvSpPr>
            <p:spPr bwMode="auto">
              <a:xfrm>
                <a:off x="4254" y="1863"/>
                <a:ext cx="1124" cy="693"/>
              </a:xfrm>
              <a:custGeom>
                <a:avLst/>
                <a:gdLst>
                  <a:gd name="T0" fmla="*/ 32 w 1124"/>
                  <a:gd name="T1" fmla="*/ 626 h 694"/>
                  <a:gd name="T2" fmla="*/ 125 w 1124"/>
                  <a:gd name="T3" fmla="*/ 685 h 694"/>
                  <a:gd name="T4" fmla="*/ 174 w 1124"/>
                  <a:gd name="T5" fmla="*/ 685 h 694"/>
                  <a:gd name="T6" fmla="*/ 1091 w 1124"/>
                  <a:gd name="T7" fmla="*/ 152 h 694"/>
                  <a:gd name="T8" fmla="*/ 1091 w 1124"/>
                  <a:gd name="T9" fmla="*/ 67 h 694"/>
                  <a:gd name="T10" fmla="*/ 999 w 1124"/>
                  <a:gd name="T11" fmla="*/ 9 h 694"/>
                  <a:gd name="T12" fmla="*/ 949 w 1124"/>
                  <a:gd name="T13" fmla="*/ 9 h 694"/>
                  <a:gd name="T14" fmla="*/ 32 w 1124"/>
                  <a:gd name="T15" fmla="*/ 541 h 694"/>
                  <a:gd name="T16" fmla="*/ 32 w 1124"/>
                  <a:gd name="T17" fmla="*/ 626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4" h="694">
                    <a:moveTo>
                      <a:pt x="32" y="626"/>
                    </a:moveTo>
                    <a:cubicBezTo>
                      <a:pt x="125" y="685"/>
                      <a:pt x="125" y="685"/>
                      <a:pt x="125" y="685"/>
                    </a:cubicBezTo>
                    <a:cubicBezTo>
                      <a:pt x="140" y="694"/>
                      <a:pt x="159" y="694"/>
                      <a:pt x="174" y="685"/>
                    </a:cubicBezTo>
                    <a:cubicBezTo>
                      <a:pt x="1091" y="152"/>
                      <a:pt x="1091" y="152"/>
                      <a:pt x="1091" y="152"/>
                    </a:cubicBezTo>
                    <a:cubicBezTo>
                      <a:pt x="1124" y="133"/>
                      <a:pt x="1124" y="86"/>
                      <a:pt x="1091" y="67"/>
                    </a:cubicBezTo>
                    <a:cubicBezTo>
                      <a:pt x="999" y="9"/>
                      <a:pt x="999" y="9"/>
                      <a:pt x="999" y="9"/>
                    </a:cubicBezTo>
                    <a:cubicBezTo>
                      <a:pt x="984" y="0"/>
                      <a:pt x="965" y="0"/>
                      <a:pt x="949" y="9"/>
                    </a:cubicBezTo>
                    <a:cubicBezTo>
                      <a:pt x="32" y="541"/>
                      <a:pt x="32" y="541"/>
                      <a:pt x="32" y="541"/>
                    </a:cubicBezTo>
                    <a:cubicBezTo>
                      <a:pt x="0" y="560"/>
                      <a:pt x="0" y="607"/>
                      <a:pt x="32" y="626"/>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p>
            </p:txBody>
          </p:sp>
          <p:sp>
            <p:nvSpPr>
              <p:cNvPr id="574" name="Freeform 464"/>
              <p:cNvSpPr/>
              <p:nvPr/>
            </p:nvSpPr>
            <p:spPr bwMode="auto">
              <a:xfrm>
                <a:off x="4337" y="1188"/>
                <a:ext cx="959" cy="1301"/>
              </a:xfrm>
              <a:custGeom>
                <a:avLst/>
                <a:gdLst>
                  <a:gd name="T0" fmla="*/ 957 w 959"/>
                  <a:gd name="T1" fmla="*/ 37 h 1302"/>
                  <a:gd name="T2" fmla="*/ 959 w 959"/>
                  <a:gd name="T3" fmla="*/ 744 h 1302"/>
                  <a:gd name="T4" fmla="*/ 945 w 959"/>
                  <a:gd name="T5" fmla="*/ 769 h 1302"/>
                  <a:gd name="T6" fmla="*/ 45 w 959"/>
                  <a:gd name="T7" fmla="*/ 1291 h 1302"/>
                  <a:gd name="T8" fmla="*/ 2 w 959"/>
                  <a:gd name="T9" fmla="*/ 1266 h 1302"/>
                  <a:gd name="T10" fmla="*/ 0 w 959"/>
                  <a:gd name="T11" fmla="*/ 559 h 1302"/>
                  <a:gd name="T12" fmla="*/ 14 w 959"/>
                  <a:gd name="T13" fmla="*/ 533 h 1302"/>
                  <a:gd name="T14" fmla="*/ 913 w 959"/>
                  <a:gd name="T15" fmla="*/ 11 h 1302"/>
                  <a:gd name="T16" fmla="*/ 957 w 959"/>
                  <a:gd name="T17" fmla="*/ 37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9" h="1302">
                    <a:moveTo>
                      <a:pt x="957" y="37"/>
                    </a:moveTo>
                    <a:cubicBezTo>
                      <a:pt x="959" y="744"/>
                      <a:pt x="959" y="744"/>
                      <a:pt x="959" y="744"/>
                    </a:cubicBezTo>
                    <a:cubicBezTo>
                      <a:pt x="959" y="754"/>
                      <a:pt x="954" y="764"/>
                      <a:pt x="945" y="769"/>
                    </a:cubicBezTo>
                    <a:cubicBezTo>
                      <a:pt x="45" y="1291"/>
                      <a:pt x="45" y="1291"/>
                      <a:pt x="45" y="1291"/>
                    </a:cubicBezTo>
                    <a:cubicBezTo>
                      <a:pt x="26" y="1302"/>
                      <a:pt x="2" y="1288"/>
                      <a:pt x="2" y="1266"/>
                    </a:cubicBezTo>
                    <a:cubicBezTo>
                      <a:pt x="0" y="559"/>
                      <a:pt x="0" y="559"/>
                      <a:pt x="0" y="559"/>
                    </a:cubicBezTo>
                    <a:cubicBezTo>
                      <a:pt x="0" y="548"/>
                      <a:pt x="5" y="539"/>
                      <a:pt x="14" y="533"/>
                    </a:cubicBezTo>
                    <a:cubicBezTo>
                      <a:pt x="913" y="11"/>
                      <a:pt x="913" y="11"/>
                      <a:pt x="913" y="11"/>
                    </a:cubicBezTo>
                    <a:cubicBezTo>
                      <a:pt x="933" y="0"/>
                      <a:pt x="957" y="14"/>
                      <a:pt x="957" y="37"/>
                    </a:cubicBezTo>
                  </a:path>
                </a:pathLst>
              </a:custGeom>
              <a:solidFill>
                <a:srgbClr val="AEF4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5" name="Freeform 465"/>
              <p:cNvSpPr/>
              <p:nvPr/>
            </p:nvSpPr>
            <p:spPr bwMode="auto">
              <a:xfrm>
                <a:off x="4358" y="1198"/>
                <a:ext cx="959" cy="1301"/>
              </a:xfrm>
              <a:custGeom>
                <a:avLst/>
                <a:gdLst>
                  <a:gd name="T0" fmla="*/ 957 w 959"/>
                  <a:gd name="T1" fmla="*/ 37 h 1302"/>
                  <a:gd name="T2" fmla="*/ 959 w 959"/>
                  <a:gd name="T3" fmla="*/ 744 h 1302"/>
                  <a:gd name="T4" fmla="*/ 945 w 959"/>
                  <a:gd name="T5" fmla="*/ 769 h 1302"/>
                  <a:gd name="T6" fmla="*/ 45 w 959"/>
                  <a:gd name="T7" fmla="*/ 1291 h 1302"/>
                  <a:gd name="T8" fmla="*/ 2 w 959"/>
                  <a:gd name="T9" fmla="*/ 1266 h 1302"/>
                  <a:gd name="T10" fmla="*/ 0 w 959"/>
                  <a:gd name="T11" fmla="*/ 559 h 1302"/>
                  <a:gd name="T12" fmla="*/ 14 w 959"/>
                  <a:gd name="T13" fmla="*/ 533 h 1302"/>
                  <a:gd name="T14" fmla="*/ 913 w 959"/>
                  <a:gd name="T15" fmla="*/ 11 h 1302"/>
                  <a:gd name="T16" fmla="*/ 957 w 959"/>
                  <a:gd name="T17" fmla="*/ 37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9" h="1302">
                    <a:moveTo>
                      <a:pt x="957" y="37"/>
                    </a:moveTo>
                    <a:cubicBezTo>
                      <a:pt x="959" y="744"/>
                      <a:pt x="959" y="744"/>
                      <a:pt x="959" y="744"/>
                    </a:cubicBezTo>
                    <a:cubicBezTo>
                      <a:pt x="959" y="754"/>
                      <a:pt x="954" y="764"/>
                      <a:pt x="945" y="769"/>
                    </a:cubicBezTo>
                    <a:cubicBezTo>
                      <a:pt x="45" y="1291"/>
                      <a:pt x="45" y="1291"/>
                      <a:pt x="45" y="1291"/>
                    </a:cubicBezTo>
                    <a:cubicBezTo>
                      <a:pt x="26" y="1302"/>
                      <a:pt x="2" y="1288"/>
                      <a:pt x="2" y="1266"/>
                    </a:cubicBezTo>
                    <a:cubicBezTo>
                      <a:pt x="0" y="559"/>
                      <a:pt x="0" y="559"/>
                      <a:pt x="0" y="559"/>
                    </a:cubicBezTo>
                    <a:cubicBezTo>
                      <a:pt x="0" y="548"/>
                      <a:pt x="5" y="539"/>
                      <a:pt x="14" y="533"/>
                    </a:cubicBezTo>
                    <a:cubicBezTo>
                      <a:pt x="913" y="11"/>
                      <a:pt x="913" y="11"/>
                      <a:pt x="913" y="11"/>
                    </a:cubicBezTo>
                    <a:cubicBezTo>
                      <a:pt x="933" y="0"/>
                      <a:pt x="957" y="14"/>
                      <a:pt x="957" y="37"/>
                    </a:cubicBezTo>
                  </a:path>
                </a:pathLst>
              </a:custGeom>
              <a:solidFill>
                <a:srgbClr val="F0F1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6" name="Freeform 466"/>
              <p:cNvSpPr/>
              <p:nvPr/>
            </p:nvSpPr>
            <p:spPr bwMode="auto">
              <a:xfrm>
                <a:off x="4908" y="1888"/>
                <a:ext cx="150" cy="106"/>
              </a:xfrm>
              <a:custGeom>
                <a:avLst/>
                <a:gdLst>
                  <a:gd name="T0" fmla="*/ 146 w 150"/>
                  <a:gd name="T1" fmla="*/ 15 h 106"/>
                  <a:gd name="T2" fmla="*/ 0 w 150"/>
                  <a:gd name="T3" fmla="*/ 106 h 106"/>
                  <a:gd name="T4" fmla="*/ 0 w 150"/>
                  <a:gd name="T5" fmla="*/ 88 h 106"/>
                  <a:gd name="T6" fmla="*/ 146 w 150"/>
                  <a:gd name="T7" fmla="*/ 1 h 106"/>
                  <a:gd name="T8" fmla="*/ 150 w 150"/>
                  <a:gd name="T9" fmla="*/ 4 h 106"/>
                  <a:gd name="T10" fmla="*/ 150 w 150"/>
                  <a:gd name="T11" fmla="*/ 9 h 106"/>
                  <a:gd name="T12" fmla="*/ 146 w 150"/>
                  <a:gd name="T13" fmla="*/ 15 h 106"/>
                </a:gdLst>
                <a:ahLst/>
                <a:cxnLst>
                  <a:cxn ang="0">
                    <a:pos x="T0" y="T1"/>
                  </a:cxn>
                  <a:cxn ang="0">
                    <a:pos x="T2" y="T3"/>
                  </a:cxn>
                  <a:cxn ang="0">
                    <a:pos x="T4" y="T5"/>
                  </a:cxn>
                  <a:cxn ang="0">
                    <a:pos x="T6" y="T7"/>
                  </a:cxn>
                  <a:cxn ang="0">
                    <a:pos x="T8" y="T9"/>
                  </a:cxn>
                  <a:cxn ang="0">
                    <a:pos x="T10" y="T11"/>
                  </a:cxn>
                  <a:cxn ang="0">
                    <a:pos x="T12" y="T13"/>
                  </a:cxn>
                </a:cxnLst>
                <a:rect l="0" t="0" r="r" b="b"/>
                <a:pathLst>
                  <a:path w="150" h="106">
                    <a:moveTo>
                      <a:pt x="146" y="15"/>
                    </a:moveTo>
                    <a:cubicBezTo>
                      <a:pt x="0" y="106"/>
                      <a:pt x="0" y="106"/>
                      <a:pt x="0" y="106"/>
                    </a:cubicBezTo>
                    <a:cubicBezTo>
                      <a:pt x="0" y="88"/>
                      <a:pt x="0" y="88"/>
                      <a:pt x="0" y="88"/>
                    </a:cubicBezTo>
                    <a:cubicBezTo>
                      <a:pt x="146" y="1"/>
                      <a:pt x="146" y="1"/>
                      <a:pt x="146" y="1"/>
                    </a:cubicBezTo>
                    <a:cubicBezTo>
                      <a:pt x="148" y="0"/>
                      <a:pt x="150" y="1"/>
                      <a:pt x="150" y="4"/>
                    </a:cubicBezTo>
                    <a:cubicBezTo>
                      <a:pt x="150" y="9"/>
                      <a:pt x="150" y="9"/>
                      <a:pt x="150" y="9"/>
                    </a:cubicBezTo>
                    <a:cubicBezTo>
                      <a:pt x="150" y="12"/>
                      <a:pt x="148" y="14"/>
                      <a:pt x="146" y="15"/>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7" name="Freeform 467"/>
              <p:cNvSpPr/>
              <p:nvPr/>
            </p:nvSpPr>
            <p:spPr bwMode="auto">
              <a:xfrm>
                <a:off x="4519" y="2131"/>
                <a:ext cx="155" cy="96"/>
              </a:xfrm>
              <a:custGeom>
                <a:avLst/>
                <a:gdLst>
                  <a:gd name="T0" fmla="*/ 151 w 155"/>
                  <a:gd name="T1" fmla="*/ 14 h 96"/>
                  <a:gd name="T2" fmla="*/ 11 w 155"/>
                  <a:gd name="T3" fmla="*/ 94 h 96"/>
                  <a:gd name="T4" fmla="*/ 1 w 155"/>
                  <a:gd name="T5" fmla="*/ 92 h 96"/>
                  <a:gd name="T6" fmla="*/ 4 w 155"/>
                  <a:gd name="T7" fmla="*/ 82 h 96"/>
                  <a:gd name="T8" fmla="*/ 144 w 155"/>
                  <a:gd name="T9" fmla="*/ 2 h 96"/>
                  <a:gd name="T10" fmla="*/ 153 w 155"/>
                  <a:gd name="T11" fmla="*/ 5 h 96"/>
                  <a:gd name="T12" fmla="*/ 151 w 155"/>
                  <a:gd name="T13" fmla="*/ 14 h 96"/>
                </a:gdLst>
                <a:ahLst/>
                <a:cxnLst>
                  <a:cxn ang="0">
                    <a:pos x="T0" y="T1"/>
                  </a:cxn>
                  <a:cxn ang="0">
                    <a:pos x="T2" y="T3"/>
                  </a:cxn>
                  <a:cxn ang="0">
                    <a:pos x="T4" y="T5"/>
                  </a:cxn>
                  <a:cxn ang="0">
                    <a:pos x="T6" y="T7"/>
                  </a:cxn>
                  <a:cxn ang="0">
                    <a:pos x="T8" y="T9"/>
                  </a:cxn>
                  <a:cxn ang="0">
                    <a:pos x="T10" y="T11"/>
                  </a:cxn>
                  <a:cxn ang="0">
                    <a:pos x="T12" y="T13"/>
                  </a:cxn>
                </a:cxnLst>
                <a:rect l="0" t="0" r="r" b="b"/>
                <a:pathLst>
                  <a:path w="155" h="96">
                    <a:moveTo>
                      <a:pt x="151" y="14"/>
                    </a:moveTo>
                    <a:cubicBezTo>
                      <a:pt x="11" y="94"/>
                      <a:pt x="11" y="94"/>
                      <a:pt x="11" y="94"/>
                    </a:cubicBezTo>
                    <a:cubicBezTo>
                      <a:pt x="8" y="96"/>
                      <a:pt x="3" y="95"/>
                      <a:pt x="1" y="92"/>
                    </a:cubicBezTo>
                    <a:cubicBezTo>
                      <a:pt x="0" y="88"/>
                      <a:pt x="1" y="84"/>
                      <a:pt x="4" y="82"/>
                    </a:cubicBezTo>
                    <a:cubicBezTo>
                      <a:pt x="144" y="2"/>
                      <a:pt x="144" y="2"/>
                      <a:pt x="144" y="2"/>
                    </a:cubicBezTo>
                    <a:cubicBezTo>
                      <a:pt x="147" y="0"/>
                      <a:pt x="151" y="1"/>
                      <a:pt x="153" y="5"/>
                    </a:cubicBezTo>
                    <a:cubicBezTo>
                      <a:pt x="155" y="8"/>
                      <a:pt x="154" y="12"/>
                      <a:pt x="151" y="14"/>
                    </a:cubicBezTo>
                    <a:close/>
                  </a:path>
                </a:pathLst>
              </a:custGeom>
              <a:solidFill>
                <a:srgbClr val="00CA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8" name="Freeform 468"/>
              <p:cNvSpPr/>
              <p:nvPr/>
            </p:nvSpPr>
            <p:spPr bwMode="auto">
              <a:xfrm>
                <a:off x="4519" y="2212"/>
                <a:ext cx="113" cy="71"/>
              </a:xfrm>
              <a:custGeom>
                <a:avLst/>
                <a:gdLst>
                  <a:gd name="T0" fmla="*/ 109 w 113"/>
                  <a:gd name="T1" fmla="*/ 14 h 71"/>
                  <a:gd name="T2" fmla="*/ 11 w 113"/>
                  <a:gd name="T3" fmla="*/ 69 h 71"/>
                  <a:gd name="T4" fmla="*/ 1 w 113"/>
                  <a:gd name="T5" fmla="*/ 67 h 71"/>
                  <a:gd name="T6" fmla="*/ 4 w 113"/>
                  <a:gd name="T7" fmla="*/ 57 h 71"/>
                  <a:gd name="T8" fmla="*/ 102 w 113"/>
                  <a:gd name="T9" fmla="*/ 2 h 71"/>
                  <a:gd name="T10" fmla="*/ 111 w 113"/>
                  <a:gd name="T11" fmla="*/ 4 h 71"/>
                  <a:gd name="T12" fmla="*/ 109 w 113"/>
                  <a:gd name="T13" fmla="*/ 14 h 71"/>
                </a:gdLst>
                <a:ahLst/>
                <a:cxnLst>
                  <a:cxn ang="0">
                    <a:pos x="T0" y="T1"/>
                  </a:cxn>
                  <a:cxn ang="0">
                    <a:pos x="T2" y="T3"/>
                  </a:cxn>
                  <a:cxn ang="0">
                    <a:pos x="T4" y="T5"/>
                  </a:cxn>
                  <a:cxn ang="0">
                    <a:pos x="T6" y="T7"/>
                  </a:cxn>
                  <a:cxn ang="0">
                    <a:pos x="T8" y="T9"/>
                  </a:cxn>
                  <a:cxn ang="0">
                    <a:pos x="T10" y="T11"/>
                  </a:cxn>
                  <a:cxn ang="0">
                    <a:pos x="T12" y="T13"/>
                  </a:cxn>
                </a:cxnLst>
                <a:rect l="0" t="0" r="r" b="b"/>
                <a:pathLst>
                  <a:path w="113" h="71">
                    <a:moveTo>
                      <a:pt x="109" y="14"/>
                    </a:moveTo>
                    <a:cubicBezTo>
                      <a:pt x="11" y="69"/>
                      <a:pt x="11" y="69"/>
                      <a:pt x="11" y="69"/>
                    </a:cubicBezTo>
                    <a:cubicBezTo>
                      <a:pt x="8" y="71"/>
                      <a:pt x="3" y="70"/>
                      <a:pt x="1" y="67"/>
                    </a:cubicBezTo>
                    <a:cubicBezTo>
                      <a:pt x="0" y="63"/>
                      <a:pt x="1" y="59"/>
                      <a:pt x="4" y="57"/>
                    </a:cubicBezTo>
                    <a:cubicBezTo>
                      <a:pt x="102" y="2"/>
                      <a:pt x="102" y="2"/>
                      <a:pt x="102" y="2"/>
                    </a:cubicBezTo>
                    <a:cubicBezTo>
                      <a:pt x="105" y="0"/>
                      <a:pt x="109" y="1"/>
                      <a:pt x="111" y="4"/>
                    </a:cubicBezTo>
                    <a:cubicBezTo>
                      <a:pt x="113" y="8"/>
                      <a:pt x="112" y="12"/>
                      <a:pt x="109" y="14"/>
                    </a:cubicBezTo>
                    <a:close/>
                  </a:path>
                </a:pathLst>
              </a:custGeom>
              <a:solidFill>
                <a:srgbClr val="00CA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9" name="Freeform 469"/>
              <p:cNvSpPr/>
              <p:nvPr/>
            </p:nvSpPr>
            <p:spPr bwMode="auto">
              <a:xfrm>
                <a:off x="4764" y="1872"/>
                <a:ext cx="144" cy="122"/>
              </a:xfrm>
              <a:custGeom>
                <a:avLst/>
                <a:gdLst>
                  <a:gd name="T0" fmla="*/ 144 w 144"/>
                  <a:gd name="T1" fmla="*/ 122 h 122"/>
                  <a:gd name="T2" fmla="*/ 0 w 144"/>
                  <a:gd name="T3" fmla="*/ 11 h 122"/>
                  <a:gd name="T4" fmla="*/ 9 w 144"/>
                  <a:gd name="T5" fmla="*/ 0 h 122"/>
                  <a:gd name="T6" fmla="*/ 144 w 144"/>
                  <a:gd name="T7" fmla="*/ 104 h 122"/>
                  <a:gd name="T8" fmla="*/ 144 w 144"/>
                  <a:gd name="T9" fmla="*/ 122 h 122"/>
                </a:gdLst>
                <a:ahLst/>
                <a:cxnLst>
                  <a:cxn ang="0">
                    <a:pos x="T0" y="T1"/>
                  </a:cxn>
                  <a:cxn ang="0">
                    <a:pos x="T2" y="T3"/>
                  </a:cxn>
                  <a:cxn ang="0">
                    <a:pos x="T4" y="T5"/>
                  </a:cxn>
                  <a:cxn ang="0">
                    <a:pos x="T6" y="T7"/>
                  </a:cxn>
                  <a:cxn ang="0">
                    <a:pos x="T8" y="T9"/>
                  </a:cxn>
                </a:cxnLst>
                <a:rect l="0" t="0" r="r" b="b"/>
                <a:pathLst>
                  <a:path w="144" h="122">
                    <a:moveTo>
                      <a:pt x="144" y="122"/>
                    </a:moveTo>
                    <a:lnTo>
                      <a:pt x="0" y="11"/>
                    </a:lnTo>
                    <a:lnTo>
                      <a:pt x="9" y="0"/>
                    </a:lnTo>
                    <a:lnTo>
                      <a:pt x="144" y="104"/>
                    </a:lnTo>
                    <a:lnTo>
                      <a:pt x="144" y="12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0" name="Freeform 470"/>
              <p:cNvSpPr/>
              <p:nvPr/>
            </p:nvSpPr>
            <p:spPr bwMode="auto">
              <a:xfrm>
                <a:off x="4504" y="1727"/>
                <a:ext cx="294" cy="359"/>
              </a:xfrm>
              <a:custGeom>
                <a:avLst/>
                <a:gdLst>
                  <a:gd name="T0" fmla="*/ 294 w 294"/>
                  <a:gd name="T1" fmla="*/ 121 h 360"/>
                  <a:gd name="T2" fmla="*/ 147 w 294"/>
                  <a:gd name="T3" fmla="*/ 327 h 360"/>
                  <a:gd name="T4" fmla="*/ 0 w 294"/>
                  <a:gd name="T5" fmla="*/ 239 h 360"/>
                  <a:gd name="T6" fmla="*/ 147 w 294"/>
                  <a:gd name="T7" fmla="*/ 33 h 360"/>
                  <a:gd name="T8" fmla="*/ 294 w 294"/>
                  <a:gd name="T9" fmla="*/ 121 h 360"/>
                </a:gdLst>
                <a:ahLst/>
                <a:cxnLst>
                  <a:cxn ang="0">
                    <a:pos x="T0" y="T1"/>
                  </a:cxn>
                  <a:cxn ang="0">
                    <a:pos x="T2" y="T3"/>
                  </a:cxn>
                  <a:cxn ang="0">
                    <a:pos x="T4" y="T5"/>
                  </a:cxn>
                  <a:cxn ang="0">
                    <a:pos x="T6" y="T7"/>
                  </a:cxn>
                  <a:cxn ang="0">
                    <a:pos x="T8" y="T9"/>
                  </a:cxn>
                </a:cxnLst>
                <a:rect l="0" t="0" r="r" b="b"/>
                <a:pathLst>
                  <a:path w="294" h="360">
                    <a:moveTo>
                      <a:pt x="294" y="121"/>
                    </a:moveTo>
                    <a:cubicBezTo>
                      <a:pt x="294" y="202"/>
                      <a:pt x="228" y="294"/>
                      <a:pt x="147" y="327"/>
                    </a:cubicBezTo>
                    <a:cubicBezTo>
                      <a:pt x="66" y="360"/>
                      <a:pt x="0" y="320"/>
                      <a:pt x="0" y="239"/>
                    </a:cubicBezTo>
                    <a:cubicBezTo>
                      <a:pt x="0" y="158"/>
                      <a:pt x="66" y="66"/>
                      <a:pt x="147" y="33"/>
                    </a:cubicBezTo>
                    <a:cubicBezTo>
                      <a:pt x="228" y="0"/>
                      <a:pt x="294" y="40"/>
                      <a:pt x="294" y="121"/>
                    </a:cubicBezTo>
                    <a:close/>
                  </a:path>
                </a:pathLst>
              </a:custGeom>
              <a:solidFill>
                <a:srgbClr val="90E2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1" name="Freeform 471"/>
              <p:cNvSpPr/>
              <p:nvPr/>
            </p:nvSpPr>
            <p:spPr bwMode="auto">
              <a:xfrm>
                <a:off x="4545" y="1744"/>
                <a:ext cx="210" cy="163"/>
              </a:xfrm>
              <a:custGeom>
                <a:avLst/>
                <a:gdLst>
                  <a:gd name="T0" fmla="*/ 108 w 210"/>
                  <a:gd name="T1" fmla="*/ 164 h 164"/>
                  <a:gd name="T2" fmla="*/ 210 w 210"/>
                  <a:gd name="T3" fmla="*/ 17 h 164"/>
                  <a:gd name="T4" fmla="*/ 106 w 210"/>
                  <a:gd name="T5" fmla="*/ 16 h 164"/>
                  <a:gd name="T6" fmla="*/ 0 w 210"/>
                  <a:gd name="T7" fmla="*/ 103 h 164"/>
                  <a:gd name="T8" fmla="*/ 108 w 210"/>
                  <a:gd name="T9" fmla="*/ 164 h 164"/>
                </a:gdLst>
                <a:ahLst/>
                <a:cxnLst>
                  <a:cxn ang="0">
                    <a:pos x="T0" y="T1"/>
                  </a:cxn>
                  <a:cxn ang="0">
                    <a:pos x="T2" y="T3"/>
                  </a:cxn>
                  <a:cxn ang="0">
                    <a:pos x="T4" y="T5"/>
                  </a:cxn>
                  <a:cxn ang="0">
                    <a:pos x="T6" y="T7"/>
                  </a:cxn>
                  <a:cxn ang="0">
                    <a:pos x="T8" y="T9"/>
                  </a:cxn>
                </a:cxnLst>
                <a:rect l="0" t="0" r="r" b="b"/>
                <a:pathLst>
                  <a:path w="210" h="164">
                    <a:moveTo>
                      <a:pt x="108" y="164"/>
                    </a:moveTo>
                    <a:cubicBezTo>
                      <a:pt x="210" y="17"/>
                      <a:pt x="210" y="17"/>
                      <a:pt x="210" y="17"/>
                    </a:cubicBezTo>
                    <a:cubicBezTo>
                      <a:pt x="183" y="1"/>
                      <a:pt x="147" y="0"/>
                      <a:pt x="106" y="16"/>
                    </a:cubicBezTo>
                    <a:cubicBezTo>
                      <a:pt x="64" y="33"/>
                      <a:pt x="27" y="65"/>
                      <a:pt x="0" y="103"/>
                    </a:cubicBezTo>
                    <a:lnTo>
                      <a:pt x="108" y="164"/>
                    </a:lnTo>
                    <a:close/>
                  </a:path>
                </a:pathLst>
              </a:cu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2" name="Freeform 472"/>
              <p:cNvSpPr/>
              <p:nvPr/>
            </p:nvSpPr>
            <p:spPr bwMode="auto">
              <a:xfrm>
                <a:off x="4649" y="1761"/>
                <a:ext cx="149" cy="166"/>
              </a:xfrm>
              <a:custGeom>
                <a:avLst/>
                <a:gdLst>
                  <a:gd name="T0" fmla="*/ 84 w 149"/>
                  <a:gd name="T1" fmla="*/ 167 h 167"/>
                  <a:gd name="T2" fmla="*/ 137 w 149"/>
                  <a:gd name="T3" fmla="*/ 149 h 167"/>
                  <a:gd name="T4" fmla="*/ 149 w 149"/>
                  <a:gd name="T5" fmla="*/ 87 h 167"/>
                  <a:gd name="T6" fmla="*/ 106 w 149"/>
                  <a:gd name="T7" fmla="*/ 0 h 167"/>
                  <a:gd name="T8" fmla="*/ 0 w 149"/>
                  <a:gd name="T9" fmla="*/ 145 h 167"/>
                  <a:gd name="T10" fmla="*/ 84 w 149"/>
                  <a:gd name="T11" fmla="*/ 167 h 167"/>
                </a:gdLst>
                <a:ahLst/>
                <a:cxnLst>
                  <a:cxn ang="0">
                    <a:pos x="T0" y="T1"/>
                  </a:cxn>
                  <a:cxn ang="0">
                    <a:pos x="T2" y="T3"/>
                  </a:cxn>
                  <a:cxn ang="0">
                    <a:pos x="T4" y="T5"/>
                  </a:cxn>
                  <a:cxn ang="0">
                    <a:pos x="T6" y="T7"/>
                  </a:cxn>
                  <a:cxn ang="0">
                    <a:pos x="T8" y="T9"/>
                  </a:cxn>
                  <a:cxn ang="0">
                    <a:pos x="T10" y="T11"/>
                  </a:cxn>
                </a:cxnLst>
                <a:rect l="0" t="0" r="r" b="b"/>
                <a:pathLst>
                  <a:path w="149" h="167">
                    <a:moveTo>
                      <a:pt x="84" y="167"/>
                    </a:moveTo>
                    <a:cubicBezTo>
                      <a:pt x="137" y="149"/>
                      <a:pt x="137" y="149"/>
                      <a:pt x="137" y="149"/>
                    </a:cubicBezTo>
                    <a:cubicBezTo>
                      <a:pt x="144" y="128"/>
                      <a:pt x="149" y="107"/>
                      <a:pt x="149" y="87"/>
                    </a:cubicBezTo>
                    <a:cubicBezTo>
                      <a:pt x="149" y="46"/>
                      <a:pt x="132" y="16"/>
                      <a:pt x="106" y="0"/>
                    </a:cubicBezTo>
                    <a:cubicBezTo>
                      <a:pt x="0" y="145"/>
                      <a:pt x="0" y="145"/>
                      <a:pt x="0" y="145"/>
                    </a:cubicBezTo>
                    <a:lnTo>
                      <a:pt x="84" y="167"/>
                    </a:ln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3" name="Freeform 473"/>
              <p:cNvSpPr/>
              <p:nvPr/>
            </p:nvSpPr>
            <p:spPr bwMode="auto">
              <a:xfrm>
                <a:off x="4649" y="1903"/>
                <a:ext cx="139" cy="151"/>
              </a:xfrm>
              <a:custGeom>
                <a:avLst/>
                <a:gdLst>
                  <a:gd name="T0" fmla="*/ 0 w 139"/>
                  <a:gd name="T1" fmla="*/ 151 h 151"/>
                  <a:gd name="T2" fmla="*/ 0 w 139"/>
                  <a:gd name="T3" fmla="*/ 151 h 151"/>
                  <a:gd name="T4" fmla="*/ 139 w 139"/>
                  <a:gd name="T5" fmla="*/ 0 h 151"/>
                  <a:gd name="T6" fmla="*/ 0 w 139"/>
                  <a:gd name="T7" fmla="*/ 2 h 151"/>
                  <a:gd name="T8" fmla="*/ 0 w 139"/>
                  <a:gd name="T9" fmla="*/ 151 h 151"/>
                </a:gdLst>
                <a:ahLst/>
                <a:cxnLst>
                  <a:cxn ang="0">
                    <a:pos x="T0" y="T1"/>
                  </a:cxn>
                  <a:cxn ang="0">
                    <a:pos x="T2" y="T3"/>
                  </a:cxn>
                  <a:cxn ang="0">
                    <a:pos x="T4" y="T5"/>
                  </a:cxn>
                  <a:cxn ang="0">
                    <a:pos x="T6" y="T7"/>
                  </a:cxn>
                  <a:cxn ang="0">
                    <a:pos x="T8" y="T9"/>
                  </a:cxn>
                </a:cxnLst>
                <a:rect l="0" t="0" r="r" b="b"/>
                <a:pathLst>
                  <a:path w="139" h="151">
                    <a:moveTo>
                      <a:pt x="0" y="151"/>
                    </a:moveTo>
                    <a:cubicBezTo>
                      <a:pt x="0" y="151"/>
                      <a:pt x="0" y="151"/>
                      <a:pt x="0" y="151"/>
                    </a:cubicBezTo>
                    <a:cubicBezTo>
                      <a:pt x="63" y="126"/>
                      <a:pt x="118" y="64"/>
                      <a:pt x="139" y="0"/>
                    </a:cubicBezTo>
                    <a:cubicBezTo>
                      <a:pt x="0" y="2"/>
                      <a:pt x="0" y="2"/>
                      <a:pt x="0" y="2"/>
                    </a:cubicBezTo>
                    <a:lnTo>
                      <a:pt x="0" y="151"/>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4" name="Freeform 474"/>
              <p:cNvSpPr/>
              <p:nvPr/>
            </p:nvSpPr>
            <p:spPr bwMode="auto">
              <a:xfrm>
                <a:off x="5091" y="1724"/>
                <a:ext cx="14" cy="156"/>
              </a:xfrm>
              <a:custGeom>
                <a:avLst/>
                <a:gdLst>
                  <a:gd name="T0" fmla="*/ 7 w 14"/>
                  <a:gd name="T1" fmla="*/ 157 h 157"/>
                  <a:gd name="T2" fmla="*/ 7 w 14"/>
                  <a:gd name="T3" fmla="*/ 157 h 157"/>
                  <a:gd name="T4" fmla="*/ 0 w 14"/>
                  <a:gd name="T5" fmla="*/ 150 h 157"/>
                  <a:gd name="T6" fmla="*/ 0 w 14"/>
                  <a:gd name="T7" fmla="*/ 7 h 157"/>
                  <a:gd name="T8" fmla="*/ 7 w 14"/>
                  <a:gd name="T9" fmla="*/ 0 h 157"/>
                  <a:gd name="T10" fmla="*/ 14 w 14"/>
                  <a:gd name="T11" fmla="*/ 7 h 157"/>
                  <a:gd name="T12" fmla="*/ 14 w 14"/>
                  <a:gd name="T13" fmla="*/ 150 h 157"/>
                  <a:gd name="T14" fmla="*/ 7 w 14"/>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7">
                    <a:moveTo>
                      <a:pt x="7" y="157"/>
                    </a:moveTo>
                    <a:cubicBezTo>
                      <a:pt x="7" y="157"/>
                      <a:pt x="7" y="157"/>
                      <a:pt x="7" y="157"/>
                    </a:cubicBezTo>
                    <a:cubicBezTo>
                      <a:pt x="3" y="157"/>
                      <a:pt x="0" y="154"/>
                      <a:pt x="0" y="150"/>
                    </a:cubicBezTo>
                    <a:cubicBezTo>
                      <a:pt x="0" y="7"/>
                      <a:pt x="0" y="7"/>
                      <a:pt x="0" y="7"/>
                    </a:cubicBezTo>
                    <a:cubicBezTo>
                      <a:pt x="0" y="3"/>
                      <a:pt x="3" y="0"/>
                      <a:pt x="7" y="0"/>
                    </a:cubicBezTo>
                    <a:cubicBezTo>
                      <a:pt x="10" y="0"/>
                      <a:pt x="14" y="3"/>
                      <a:pt x="14" y="7"/>
                    </a:cubicBezTo>
                    <a:cubicBezTo>
                      <a:pt x="14" y="150"/>
                      <a:pt x="14" y="150"/>
                      <a:pt x="14" y="150"/>
                    </a:cubicBezTo>
                    <a:cubicBezTo>
                      <a:pt x="14" y="154"/>
                      <a:pt x="10" y="157"/>
                      <a:pt x="7" y="157"/>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5" name="Freeform 475"/>
              <p:cNvSpPr/>
              <p:nvPr/>
            </p:nvSpPr>
            <p:spPr bwMode="auto">
              <a:xfrm>
                <a:off x="5140" y="1696"/>
                <a:ext cx="14" cy="156"/>
              </a:xfrm>
              <a:custGeom>
                <a:avLst/>
                <a:gdLst>
                  <a:gd name="T0" fmla="*/ 7 w 14"/>
                  <a:gd name="T1" fmla="*/ 157 h 157"/>
                  <a:gd name="T2" fmla="*/ 7 w 14"/>
                  <a:gd name="T3" fmla="*/ 157 h 157"/>
                  <a:gd name="T4" fmla="*/ 0 w 14"/>
                  <a:gd name="T5" fmla="*/ 150 h 157"/>
                  <a:gd name="T6" fmla="*/ 0 w 14"/>
                  <a:gd name="T7" fmla="*/ 7 h 157"/>
                  <a:gd name="T8" fmla="*/ 7 w 14"/>
                  <a:gd name="T9" fmla="*/ 0 h 157"/>
                  <a:gd name="T10" fmla="*/ 14 w 14"/>
                  <a:gd name="T11" fmla="*/ 7 h 157"/>
                  <a:gd name="T12" fmla="*/ 14 w 14"/>
                  <a:gd name="T13" fmla="*/ 150 h 157"/>
                  <a:gd name="T14" fmla="*/ 7 w 14"/>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7">
                    <a:moveTo>
                      <a:pt x="7" y="157"/>
                    </a:moveTo>
                    <a:cubicBezTo>
                      <a:pt x="7" y="157"/>
                      <a:pt x="7" y="157"/>
                      <a:pt x="7" y="157"/>
                    </a:cubicBezTo>
                    <a:cubicBezTo>
                      <a:pt x="3" y="157"/>
                      <a:pt x="0" y="154"/>
                      <a:pt x="0" y="150"/>
                    </a:cubicBezTo>
                    <a:cubicBezTo>
                      <a:pt x="0" y="7"/>
                      <a:pt x="0" y="7"/>
                      <a:pt x="0" y="7"/>
                    </a:cubicBezTo>
                    <a:cubicBezTo>
                      <a:pt x="0" y="3"/>
                      <a:pt x="3" y="0"/>
                      <a:pt x="7" y="0"/>
                    </a:cubicBezTo>
                    <a:cubicBezTo>
                      <a:pt x="10" y="0"/>
                      <a:pt x="14" y="3"/>
                      <a:pt x="14" y="7"/>
                    </a:cubicBezTo>
                    <a:cubicBezTo>
                      <a:pt x="14" y="150"/>
                      <a:pt x="14" y="150"/>
                      <a:pt x="14" y="150"/>
                    </a:cubicBezTo>
                    <a:cubicBezTo>
                      <a:pt x="14" y="154"/>
                      <a:pt x="10" y="157"/>
                      <a:pt x="7" y="157"/>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6" name="Freeform 476"/>
              <p:cNvSpPr/>
              <p:nvPr/>
            </p:nvSpPr>
            <p:spPr bwMode="auto">
              <a:xfrm>
                <a:off x="5189" y="1668"/>
                <a:ext cx="14" cy="156"/>
              </a:xfrm>
              <a:custGeom>
                <a:avLst/>
                <a:gdLst>
                  <a:gd name="T0" fmla="*/ 7 w 14"/>
                  <a:gd name="T1" fmla="*/ 157 h 157"/>
                  <a:gd name="T2" fmla="*/ 7 w 14"/>
                  <a:gd name="T3" fmla="*/ 157 h 157"/>
                  <a:gd name="T4" fmla="*/ 0 w 14"/>
                  <a:gd name="T5" fmla="*/ 150 h 157"/>
                  <a:gd name="T6" fmla="*/ 0 w 14"/>
                  <a:gd name="T7" fmla="*/ 7 h 157"/>
                  <a:gd name="T8" fmla="*/ 7 w 14"/>
                  <a:gd name="T9" fmla="*/ 0 h 157"/>
                  <a:gd name="T10" fmla="*/ 14 w 14"/>
                  <a:gd name="T11" fmla="*/ 7 h 157"/>
                  <a:gd name="T12" fmla="*/ 14 w 14"/>
                  <a:gd name="T13" fmla="*/ 150 h 157"/>
                  <a:gd name="T14" fmla="*/ 7 w 14"/>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7">
                    <a:moveTo>
                      <a:pt x="7" y="157"/>
                    </a:moveTo>
                    <a:cubicBezTo>
                      <a:pt x="7" y="157"/>
                      <a:pt x="7" y="157"/>
                      <a:pt x="7" y="157"/>
                    </a:cubicBezTo>
                    <a:cubicBezTo>
                      <a:pt x="3" y="157"/>
                      <a:pt x="0" y="154"/>
                      <a:pt x="0" y="150"/>
                    </a:cubicBezTo>
                    <a:cubicBezTo>
                      <a:pt x="0" y="7"/>
                      <a:pt x="0" y="7"/>
                      <a:pt x="0" y="7"/>
                    </a:cubicBezTo>
                    <a:cubicBezTo>
                      <a:pt x="0" y="3"/>
                      <a:pt x="3" y="0"/>
                      <a:pt x="7" y="0"/>
                    </a:cubicBezTo>
                    <a:cubicBezTo>
                      <a:pt x="10" y="0"/>
                      <a:pt x="14" y="3"/>
                      <a:pt x="14" y="7"/>
                    </a:cubicBezTo>
                    <a:cubicBezTo>
                      <a:pt x="14" y="150"/>
                      <a:pt x="14" y="150"/>
                      <a:pt x="14" y="150"/>
                    </a:cubicBezTo>
                    <a:cubicBezTo>
                      <a:pt x="14" y="154"/>
                      <a:pt x="10" y="157"/>
                      <a:pt x="7" y="157"/>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7" name="Freeform 477"/>
              <p:cNvSpPr/>
              <p:nvPr/>
            </p:nvSpPr>
            <p:spPr bwMode="auto">
              <a:xfrm>
                <a:off x="5241" y="1640"/>
                <a:ext cx="14" cy="156"/>
              </a:xfrm>
              <a:custGeom>
                <a:avLst/>
                <a:gdLst>
                  <a:gd name="T0" fmla="*/ 7 w 14"/>
                  <a:gd name="T1" fmla="*/ 157 h 157"/>
                  <a:gd name="T2" fmla="*/ 7 w 14"/>
                  <a:gd name="T3" fmla="*/ 157 h 157"/>
                  <a:gd name="T4" fmla="*/ 0 w 14"/>
                  <a:gd name="T5" fmla="*/ 150 h 157"/>
                  <a:gd name="T6" fmla="*/ 0 w 14"/>
                  <a:gd name="T7" fmla="*/ 7 h 157"/>
                  <a:gd name="T8" fmla="*/ 7 w 14"/>
                  <a:gd name="T9" fmla="*/ 0 h 157"/>
                  <a:gd name="T10" fmla="*/ 14 w 14"/>
                  <a:gd name="T11" fmla="*/ 7 h 157"/>
                  <a:gd name="T12" fmla="*/ 14 w 14"/>
                  <a:gd name="T13" fmla="*/ 150 h 157"/>
                  <a:gd name="T14" fmla="*/ 7 w 14"/>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7">
                    <a:moveTo>
                      <a:pt x="7" y="157"/>
                    </a:moveTo>
                    <a:cubicBezTo>
                      <a:pt x="7" y="157"/>
                      <a:pt x="7" y="157"/>
                      <a:pt x="7" y="157"/>
                    </a:cubicBezTo>
                    <a:cubicBezTo>
                      <a:pt x="3" y="157"/>
                      <a:pt x="0" y="154"/>
                      <a:pt x="0" y="150"/>
                    </a:cubicBezTo>
                    <a:cubicBezTo>
                      <a:pt x="0" y="7"/>
                      <a:pt x="0" y="7"/>
                      <a:pt x="0" y="7"/>
                    </a:cubicBezTo>
                    <a:cubicBezTo>
                      <a:pt x="0" y="3"/>
                      <a:pt x="3" y="0"/>
                      <a:pt x="7" y="0"/>
                    </a:cubicBezTo>
                    <a:cubicBezTo>
                      <a:pt x="11" y="0"/>
                      <a:pt x="14" y="3"/>
                      <a:pt x="14" y="7"/>
                    </a:cubicBezTo>
                    <a:cubicBezTo>
                      <a:pt x="14" y="150"/>
                      <a:pt x="14" y="150"/>
                      <a:pt x="14" y="150"/>
                    </a:cubicBezTo>
                    <a:cubicBezTo>
                      <a:pt x="14" y="154"/>
                      <a:pt x="11" y="157"/>
                      <a:pt x="7" y="157"/>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8" name="Freeform 478"/>
              <p:cNvSpPr/>
              <p:nvPr/>
            </p:nvSpPr>
            <p:spPr bwMode="auto">
              <a:xfrm>
                <a:off x="4915" y="1868"/>
                <a:ext cx="121" cy="75"/>
              </a:xfrm>
              <a:custGeom>
                <a:avLst/>
                <a:gdLst>
                  <a:gd name="T0" fmla="*/ 117 w 121"/>
                  <a:gd name="T1" fmla="*/ 14 h 75"/>
                  <a:gd name="T2" fmla="*/ 11 w 121"/>
                  <a:gd name="T3" fmla="*/ 73 h 75"/>
                  <a:gd name="T4" fmla="*/ 1 w 121"/>
                  <a:gd name="T5" fmla="*/ 71 h 75"/>
                  <a:gd name="T6" fmla="*/ 4 w 121"/>
                  <a:gd name="T7" fmla="*/ 61 h 75"/>
                  <a:gd name="T8" fmla="*/ 110 w 121"/>
                  <a:gd name="T9" fmla="*/ 2 h 75"/>
                  <a:gd name="T10" fmla="*/ 119 w 121"/>
                  <a:gd name="T11" fmla="*/ 4 h 75"/>
                  <a:gd name="T12" fmla="*/ 117 w 121"/>
                  <a:gd name="T13" fmla="*/ 14 h 75"/>
                </a:gdLst>
                <a:ahLst/>
                <a:cxnLst>
                  <a:cxn ang="0">
                    <a:pos x="T0" y="T1"/>
                  </a:cxn>
                  <a:cxn ang="0">
                    <a:pos x="T2" y="T3"/>
                  </a:cxn>
                  <a:cxn ang="0">
                    <a:pos x="T4" y="T5"/>
                  </a:cxn>
                  <a:cxn ang="0">
                    <a:pos x="T6" y="T7"/>
                  </a:cxn>
                  <a:cxn ang="0">
                    <a:pos x="T8" y="T9"/>
                  </a:cxn>
                  <a:cxn ang="0">
                    <a:pos x="T10" y="T11"/>
                  </a:cxn>
                  <a:cxn ang="0">
                    <a:pos x="T12" y="T13"/>
                  </a:cxn>
                </a:cxnLst>
                <a:rect l="0" t="0" r="r" b="b"/>
                <a:pathLst>
                  <a:path w="121" h="75">
                    <a:moveTo>
                      <a:pt x="117" y="14"/>
                    </a:moveTo>
                    <a:cubicBezTo>
                      <a:pt x="11" y="73"/>
                      <a:pt x="11" y="73"/>
                      <a:pt x="11" y="73"/>
                    </a:cubicBezTo>
                    <a:cubicBezTo>
                      <a:pt x="8" y="75"/>
                      <a:pt x="3" y="74"/>
                      <a:pt x="1" y="71"/>
                    </a:cubicBezTo>
                    <a:cubicBezTo>
                      <a:pt x="0" y="67"/>
                      <a:pt x="1" y="63"/>
                      <a:pt x="4" y="61"/>
                    </a:cubicBezTo>
                    <a:cubicBezTo>
                      <a:pt x="110" y="2"/>
                      <a:pt x="110" y="2"/>
                      <a:pt x="110" y="2"/>
                    </a:cubicBezTo>
                    <a:cubicBezTo>
                      <a:pt x="113" y="0"/>
                      <a:pt x="117" y="1"/>
                      <a:pt x="119" y="4"/>
                    </a:cubicBezTo>
                    <a:cubicBezTo>
                      <a:pt x="121" y="8"/>
                      <a:pt x="120" y="12"/>
                      <a:pt x="117" y="14"/>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9" name="Freeform 479"/>
              <p:cNvSpPr/>
              <p:nvPr/>
            </p:nvSpPr>
            <p:spPr bwMode="auto">
              <a:xfrm>
                <a:off x="4919" y="1848"/>
                <a:ext cx="89" cy="55"/>
              </a:xfrm>
              <a:custGeom>
                <a:avLst/>
                <a:gdLst>
                  <a:gd name="T0" fmla="*/ 85 w 89"/>
                  <a:gd name="T1" fmla="*/ 14 h 55"/>
                  <a:gd name="T2" fmla="*/ 11 w 89"/>
                  <a:gd name="T3" fmla="*/ 53 h 55"/>
                  <a:gd name="T4" fmla="*/ 1 w 89"/>
                  <a:gd name="T5" fmla="*/ 51 h 55"/>
                  <a:gd name="T6" fmla="*/ 4 w 89"/>
                  <a:gd name="T7" fmla="*/ 41 h 55"/>
                  <a:gd name="T8" fmla="*/ 78 w 89"/>
                  <a:gd name="T9" fmla="*/ 2 h 55"/>
                  <a:gd name="T10" fmla="*/ 87 w 89"/>
                  <a:gd name="T11" fmla="*/ 4 h 55"/>
                  <a:gd name="T12" fmla="*/ 85 w 89"/>
                  <a:gd name="T13" fmla="*/ 14 h 55"/>
                </a:gdLst>
                <a:ahLst/>
                <a:cxnLst>
                  <a:cxn ang="0">
                    <a:pos x="T0" y="T1"/>
                  </a:cxn>
                  <a:cxn ang="0">
                    <a:pos x="T2" y="T3"/>
                  </a:cxn>
                  <a:cxn ang="0">
                    <a:pos x="T4" y="T5"/>
                  </a:cxn>
                  <a:cxn ang="0">
                    <a:pos x="T6" y="T7"/>
                  </a:cxn>
                  <a:cxn ang="0">
                    <a:pos x="T8" y="T9"/>
                  </a:cxn>
                  <a:cxn ang="0">
                    <a:pos x="T10" y="T11"/>
                  </a:cxn>
                  <a:cxn ang="0">
                    <a:pos x="T12" y="T13"/>
                  </a:cxn>
                </a:cxnLst>
                <a:rect l="0" t="0" r="r" b="b"/>
                <a:pathLst>
                  <a:path w="89" h="55">
                    <a:moveTo>
                      <a:pt x="85" y="14"/>
                    </a:moveTo>
                    <a:cubicBezTo>
                      <a:pt x="11" y="53"/>
                      <a:pt x="11" y="53"/>
                      <a:pt x="11" y="53"/>
                    </a:cubicBezTo>
                    <a:cubicBezTo>
                      <a:pt x="8" y="55"/>
                      <a:pt x="3" y="54"/>
                      <a:pt x="1" y="51"/>
                    </a:cubicBezTo>
                    <a:cubicBezTo>
                      <a:pt x="0" y="47"/>
                      <a:pt x="1" y="43"/>
                      <a:pt x="4" y="41"/>
                    </a:cubicBezTo>
                    <a:cubicBezTo>
                      <a:pt x="78" y="2"/>
                      <a:pt x="78" y="2"/>
                      <a:pt x="78" y="2"/>
                    </a:cubicBezTo>
                    <a:cubicBezTo>
                      <a:pt x="81" y="0"/>
                      <a:pt x="85" y="1"/>
                      <a:pt x="87" y="4"/>
                    </a:cubicBezTo>
                    <a:cubicBezTo>
                      <a:pt x="89" y="8"/>
                      <a:pt x="88" y="12"/>
                      <a:pt x="85" y="14"/>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0" name="Freeform 480"/>
              <p:cNvSpPr/>
              <p:nvPr/>
            </p:nvSpPr>
            <p:spPr bwMode="auto">
              <a:xfrm>
                <a:off x="6573" y="3229"/>
                <a:ext cx="21" cy="29"/>
              </a:xfrm>
              <a:custGeom>
                <a:avLst/>
                <a:gdLst>
                  <a:gd name="T0" fmla="*/ 11 w 21"/>
                  <a:gd name="T1" fmla="*/ 1 h 29"/>
                  <a:gd name="T2" fmla="*/ 15 w 21"/>
                  <a:gd name="T3" fmla="*/ 21 h 29"/>
                  <a:gd name="T4" fmla="*/ 21 w 21"/>
                  <a:gd name="T5" fmla="*/ 27 h 29"/>
                  <a:gd name="T6" fmla="*/ 17 w 21"/>
                  <a:gd name="T7" fmla="*/ 28 h 29"/>
                  <a:gd name="T8" fmla="*/ 0 w 21"/>
                  <a:gd name="T9" fmla="*/ 0 h 29"/>
                  <a:gd name="T10" fmla="*/ 11 w 21"/>
                  <a:gd name="T11" fmla="*/ 1 h 29"/>
                </a:gdLst>
                <a:ahLst/>
                <a:cxnLst>
                  <a:cxn ang="0">
                    <a:pos x="T0" y="T1"/>
                  </a:cxn>
                  <a:cxn ang="0">
                    <a:pos x="T2" y="T3"/>
                  </a:cxn>
                  <a:cxn ang="0">
                    <a:pos x="T4" y="T5"/>
                  </a:cxn>
                  <a:cxn ang="0">
                    <a:pos x="T6" y="T7"/>
                  </a:cxn>
                  <a:cxn ang="0">
                    <a:pos x="T8" y="T9"/>
                  </a:cxn>
                  <a:cxn ang="0">
                    <a:pos x="T10" y="T11"/>
                  </a:cxn>
                </a:cxnLst>
                <a:rect l="0" t="0" r="r" b="b"/>
                <a:pathLst>
                  <a:path w="21" h="29">
                    <a:moveTo>
                      <a:pt x="11" y="1"/>
                    </a:moveTo>
                    <a:cubicBezTo>
                      <a:pt x="11" y="1"/>
                      <a:pt x="11" y="14"/>
                      <a:pt x="15" y="21"/>
                    </a:cubicBezTo>
                    <a:cubicBezTo>
                      <a:pt x="16" y="25"/>
                      <a:pt x="21" y="27"/>
                      <a:pt x="21" y="27"/>
                    </a:cubicBezTo>
                    <a:cubicBezTo>
                      <a:pt x="21" y="27"/>
                      <a:pt x="18" y="29"/>
                      <a:pt x="17" y="28"/>
                    </a:cubicBezTo>
                    <a:cubicBezTo>
                      <a:pt x="10" y="25"/>
                      <a:pt x="0" y="0"/>
                      <a:pt x="0" y="0"/>
                    </a:cubicBezTo>
                    <a:cubicBezTo>
                      <a:pt x="11" y="1"/>
                      <a:pt x="11" y="1"/>
                      <a:pt x="11" y="1"/>
                    </a:cubicBezTo>
                  </a:path>
                </a:pathLst>
              </a:custGeom>
              <a:solidFill>
                <a:srgbClr val="3315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1" name="Freeform 481"/>
              <p:cNvSpPr/>
              <p:nvPr/>
            </p:nvSpPr>
            <p:spPr bwMode="auto">
              <a:xfrm>
                <a:off x="6543" y="3229"/>
                <a:ext cx="46" cy="39"/>
              </a:xfrm>
              <a:custGeom>
                <a:avLst/>
                <a:gdLst>
                  <a:gd name="T0" fmla="*/ 40 w 46"/>
                  <a:gd name="T1" fmla="*/ 0 h 39"/>
                  <a:gd name="T2" fmla="*/ 41 w 46"/>
                  <a:gd name="T3" fmla="*/ 20 h 39"/>
                  <a:gd name="T4" fmla="*/ 46 w 46"/>
                  <a:gd name="T5" fmla="*/ 31 h 39"/>
                  <a:gd name="T6" fmla="*/ 34 w 46"/>
                  <a:gd name="T7" fmla="*/ 35 h 39"/>
                  <a:gd name="T8" fmla="*/ 0 w 46"/>
                  <a:gd name="T9" fmla="*/ 30 h 39"/>
                  <a:gd name="T10" fmla="*/ 35 w 46"/>
                  <a:gd name="T11" fmla="*/ 4 h 39"/>
                  <a:gd name="T12" fmla="*/ 40 w 46"/>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46" h="39">
                    <a:moveTo>
                      <a:pt x="40" y="0"/>
                    </a:moveTo>
                    <a:cubicBezTo>
                      <a:pt x="40" y="0"/>
                      <a:pt x="40" y="12"/>
                      <a:pt x="41" y="20"/>
                    </a:cubicBezTo>
                    <a:cubicBezTo>
                      <a:pt x="42" y="27"/>
                      <a:pt x="46" y="31"/>
                      <a:pt x="46" y="31"/>
                    </a:cubicBezTo>
                    <a:cubicBezTo>
                      <a:pt x="46" y="31"/>
                      <a:pt x="38" y="34"/>
                      <a:pt x="34" y="35"/>
                    </a:cubicBezTo>
                    <a:cubicBezTo>
                      <a:pt x="22" y="39"/>
                      <a:pt x="0" y="30"/>
                      <a:pt x="0" y="30"/>
                    </a:cubicBezTo>
                    <a:cubicBezTo>
                      <a:pt x="35" y="4"/>
                      <a:pt x="35" y="4"/>
                      <a:pt x="35" y="4"/>
                    </a:cubicBezTo>
                    <a:cubicBezTo>
                      <a:pt x="40" y="0"/>
                      <a:pt x="40" y="0"/>
                      <a:pt x="40" y="0"/>
                    </a:cubicBezTo>
                  </a:path>
                </a:pathLst>
              </a:custGeom>
              <a:solidFill>
                <a:srgbClr val="3315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2" name="Freeform 482"/>
              <p:cNvSpPr/>
              <p:nvPr/>
            </p:nvSpPr>
            <p:spPr bwMode="auto">
              <a:xfrm>
                <a:off x="6562" y="3358"/>
                <a:ext cx="33" cy="34"/>
              </a:xfrm>
              <a:custGeom>
                <a:avLst/>
                <a:gdLst>
                  <a:gd name="T0" fmla="*/ 33 w 33"/>
                  <a:gd name="T1" fmla="*/ 16 h 34"/>
                  <a:gd name="T2" fmla="*/ 22 w 33"/>
                  <a:gd name="T3" fmla="*/ 29 h 34"/>
                  <a:gd name="T4" fmla="*/ 8 w 33"/>
                  <a:gd name="T5" fmla="*/ 33 h 34"/>
                  <a:gd name="T6" fmla="*/ 2 w 33"/>
                  <a:gd name="T7" fmla="*/ 31 h 34"/>
                  <a:gd name="T8" fmla="*/ 11 w 33"/>
                  <a:gd name="T9" fmla="*/ 0 h 34"/>
                  <a:gd name="T10" fmla="*/ 33 w 33"/>
                  <a:gd name="T11" fmla="*/ 1 h 34"/>
                  <a:gd name="T12" fmla="*/ 33 w 33"/>
                  <a:gd name="T13" fmla="*/ 16 h 34"/>
                </a:gdLst>
                <a:ahLst/>
                <a:cxnLst>
                  <a:cxn ang="0">
                    <a:pos x="T0" y="T1"/>
                  </a:cxn>
                  <a:cxn ang="0">
                    <a:pos x="T2" y="T3"/>
                  </a:cxn>
                  <a:cxn ang="0">
                    <a:pos x="T4" y="T5"/>
                  </a:cxn>
                  <a:cxn ang="0">
                    <a:pos x="T6" y="T7"/>
                  </a:cxn>
                  <a:cxn ang="0">
                    <a:pos x="T8" y="T9"/>
                  </a:cxn>
                  <a:cxn ang="0">
                    <a:pos x="T10" y="T11"/>
                  </a:cxn>
                  <a:cxn ang="0">
                    <a:pos x="T12" y="T13"/>
                  </a:cxn>
                </a:cxnLst>
                <a:rect l="0" t="0" r="r" b="b"/>
                <a:pathLst>
                  <a:path w="33" h="34">
                    <a:moveTo>
                      <a:pt x="33" y="16"/>
                    </a:moveTo>
                    <a:cubicBezTo>
                      <a:pt x="33" y="16"/>
                      <a:pt x="24" y="27"/>
                      <a:pt x="22" y="29"/>
                    </a:cubicBezTo>
                    <a:cubicBezTo>
                      <a:pt x="19" y="31"/>
                      <a:pt x="10" y="33"/>
                      <a:pt x="8" y="33"/>
                    </a:cubicBezTo>
                    <a:cubicBezTo>
                      <a:pt x="5" y="33"/>
                      <a:pt x="3" y="34"/>
                      <a:pt x="2" y="31"/>
                    </a:cubicBezTo>
                    <a:cubicBezTo>
                      <a:pt x="0" y="27"/>
                      <a:pt x="11" y="0"/>
                      <a:pt x="11" y="0"/>
                    </a:cubicBezTo>
                    <a:cubicBezTo>
                      <a:pt x="33" y="1"/>
                      <a:pt x="33" y="1"/>
                      <a:pt x="33" y="1"/>
                    </a:cubicBezTo>
                    <a:lnTo>
                      <a:pt x="33" y="16"/>
                    </a:lnTo>
                    <a:close/>
                  </a:path>
                </a:pathLst>
              </a:custGeom>
              <a:solidFill>
                <a:srgbClr val="352F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3" name="Freeform 483"/>
              <p:cNvSpPr/>
              <p:nvPr/>
            </p:nvSpPr>
            <p:spPr bwMode="auto">
              <a:xfrm>
                <a:off x="6558" y="3258"/>
                <a:ext cx="53" cy="76"/>
              </a:xfrm>
              <a:custGeom>
                <a:avLst/>
                <a:gdLst>
                  <a:gd name="T0" fmla="*/ 53 w 53"/>
                  <a:gd name="T1" fmla="*/ 71 h 76"/>
                  <a:gd name="T2" fmla="*/ 44 w 53"/>
                  <a:gd name="T3" fmla="*/ 76 h 76"/>
                  <a:gd name="T4" fmla="*/ 20 w 53"/>
                  <a:gd name="T5" fmla="*/ 66 h 76"/>
                  <a:gd name="T6" fmla="*/ 14 w 53"/>
                  <a:gd name="T7" fmla="*/ 58 h 76"/>
                  <a:gd name="T8" fmla="*/ 6 w 53"/>
                  <a:gd name="T9" fmla="*/ 23 h 76"/>
                  <a:gd name="T10" fmla="*/ 8 w 53"/>
                  <a:gd name="T11" fmla="*/ 1 h 76"/>
                  <a:gd name="T12" fmla="*/ 22 w 53"/>
                  <a:gd name="T13" fmla="*/ 23 h 76"/>
                  <a:gd name="T14" fmla="*/ 24 w 53"/>
                  <a:gd name="T15" fmla="*/ 52 h 76"/>
                  <a:gd name="T16" fmla="*/ 25 w 53"/>
                  <a:gd name="T17" fmla="*/ 53 h 76"/>
                  <a:gd name="T18" fmla="*/ 53 w 53"/>
                  <a:gd name="T19" fmla="*/ 7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76">
                    <a:moveTo>
                      <a:pt x="53" y="71"/>
                    </a:moveTo>
                    <a:cubicBezTo>
                      <a:pt x="44" y="76"/>
                      <a:pt x="44" y="76"/>
                      <a:pt x="44" y="76"/>
                    </a:cubicBezTo>
                    <a:cubicBezTo>
                      <a:pt x="27" y="70"/>
                      <a:pt x="25" y="70"/>
                      <a:pt x="20" y="66"/>
                    </a:cubicBezTo>
                    <a:cubicBezTo>
                      <a:pt x="17" y="64"/>
                      <a:pt x="14" y="61"/>
                      <a:pt x="14" y="58"/>
                    </a:cubicBezTo>
                    <a:cubicBezTo>
                      <a:pt x="6" y="23"/>
                      <a:pt x="6" y="23"/>
                      <a:pt x="6" y="23"/>
                    </a:cubicBezTo>
                    <a:cubicBezTo>
                      <a:pt x="2" y="17"/>
                      <a:pt x="0" y="2"/>
                      <a:pt x="8" y="1"/>
                    </a:cubicBezTo>
                    <a:cubicBezTo>
                      <a:pt x="19" y="0"/>
                      <a:pt x="21" y="18"/>
                      <a:pt x="22" y="23"/>
                    </a:cubicBezTo>
                    <a:cubicBezTo>
                      <a:pt x="23" y="30"/>
                      <a:pt x="24" y="47"/>
                      <a:pt x="24" y="52"/>
                    </a:cubicBezTo>
                    <a:cubicBezTo>
                      <a:pt x="24" y="52"/>
                      <a:pt x="25" y="53"/>
                      <a:pt x="25" y="53"/>
                    </a:cubicBezTo>
                    <a:lnTo>
                      <a:pt x="53" y="71"/>
                    </a:lnTo>
                    <a:close/>
                  </a:path>
                </a:pathLst>
              </a:custGeom>
              <a:solidFill>
                <a:srgbClr val="CEA5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4" name="Freeform 484"/>
              <p:cNvSpPr/>
              <p:nvPr/>
            </p:nvSpPr>
            <p:spPr bwMode="auto">
              <a:xfrm>
                <a:off x="6551" y="3242"/>
                <a:ext cx="17" cy="32"/>
              </a:xfrm>
              <a:custGeom>
                <a:avLst/>
                <a:gdLst>
                  <a:gd name="T0" fmla="*/ 14 w 17"/>
                  <a:gd name="T1" fmla="*/ 27 h 32"/>
                  <a:gd name="T2" fmla="*/ 0 w 17"/>
                  <a:gd name="T3" fmla="*/ 19 h 32"/>
                  <a:gd name="T4" fmla="*/ 1 w 17"/>
                  <a:gd name="T5" fmla="*/ 0 h 32"/>
                  <a:gd name="T6" fmla="*/ 17 w 17"/>
                  <a:gd name="T7" fmla="*/ 3 h 32"/>
                  <a:gd name="T8" fmla="*/ 14 w 17"/>
                  <a:gd name="T9" fmla="*/ 27 h 32"/>
                </a:gdLst>
                <a:ahLst/>
                <a:cxnLst>
                  <a:cxn ang="0">
                    <a:pos x="T0" y="T1"/>
                  </a:cxn>
                  <a:cxn ang="0">
                    <a:pos x="T2" y="T3"/>
                  </a:cxn>
                  <a:cxn ang="0">
                    <a:pos x="T4" y="T5"/>
                  </a:cxn>
                  <a:cxn ang="0">
                    <a:pos x="T6" y="T7"/>
                  </a:cxn>
                  <a:cxn ang="0">
                    <a:pos x="T8" y="T9"/>
                  </a:cxn>
                </a:cxnLst>
                <a:rect l="0" t="0" r="r" b="b"/>
                <a:pathLst>
                  <a:path w="17" h="32">
                    <a:moveTo>
                      <a:pt x="14" y="27"/>
                    </a:moveTo>
                    <a:cubicBezTo>
                      <a:pt x="7" y="32"/>
                      <a:pt x="4" y="25"/>
                      <a:pt x="0" y="19"/>
                    </a:cubicBezTo>
                    <a:cubicBezTo>
                      <a:pt x="1" y="0"/>
                      <a:pt x="1" y="0"/>
                      <a:pt x="1" y="0"/>
                    </a:cubicBezTo>
                    <a:cubicBezTo>
                      <a:pt x="17" y="3"/>
                      <a:pt x="17" y="3"/>
                      <a:pt x="17" y="3"/>
                    </a:cubicBezTo>
                    <a:cubicBezTo>
                      <a:pt x="14" y="27"/>
                      <a:pt x="14" y="27"/>
                      <a:pt x="14" y="27"/>
                    </a:cubicBezTo>
                  </a:path>
                </a:pathLst>
              </a:custGeom>
              <a:solidFill>
                <a:srgbClr val="CEA5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5" name="Freeform 485"/>
              <p:cNvSpPr/>
              <p:nvPr/>
            </p:nvSpPr>
            <p:spPr bwMode="auto">
              <a:xfrm>
                <a:off x="6534" y="3229"/>
                <a:ext cx="15" cy="22"/>
              </a:xfrm>
              <a:custGeom>
                <a:avLst/>
                <a:gdLst>
                  <a:gd name="T0" fmla="*/ 10 w 15"/>
                  <a:gd name="T1" fmla="*/ 0 h 22"/>
                  <a:gd name="T2" fmla="*/ 5 w 15"/>
                  <a:gd name="T3" fmla="*/ 17 h 22"/>
                  <a:gd name="T4" fmla="*/ 0 w 15"/>
                  <a:gd name="T5" fmla="*/ 21 h 22"/>
                  <a:gd name="T6" fmla="*/ 5 w 15"/>
                  <a:gd name="T7" fmla="*/ 21 h 22"/>
                  <a:gd name="T8" fmla="*/ 15 w 15"/>
                  <a:gd name="T9" fmla="*/ 11 h 22"/>
                  <a:gd name="T10" fmla="*/ 10 w 15"/>
                  <a:gd name="T11" fmla="*/ 0 h 22"/>
                </a:gdLst>
                <a:ahLst/>
                <a:cxnLst>
                  <a:cxn ang="0">
                    <a:pos x="T0" y="T1"/>
                  </a:cxn>
                  <a:cxn ang="0">
                    <a:pos x="T2" y="T3"/>
                  </a:cxn>
                  <a:cxn ang="0">
                    <a:pos x="T4" y="T5"/>
                  </a:cxn>
                  <a:cxn ang="0">
                    <a:pos x="T6" y="T7"/>
                  </a:cxn>
                  <a:cxn ang="0">
                    <a:pos x="T8" y="T9"/>
                  </a:cxn>
                  <a:cxn ang="0">
                    <a:pos x="T10" y="T11"/>
                  </a:cxn>
                </a:cxnLst>
                <a:rect l="0" t="0" r="r" b="b"/>
                <a:pathLst>
                  <a:path w="15" h="22">
                    <a:moveTo>
                      <a:pt x="10" y="0"/>
                    </a:moveTo>
                    <a:cubicBezTo>
                      <a:pt x="10" y="0"/>
                      <a:pt x="7" y="15"/>
                      <a:pt x="5" y="17"/>
                    </a:cubicBezTo>
                    <a:cubicBezTo>
                      <a:pt x="2" y="21"/>
                      <a:pt x="0" y="21"/>
                      <a:pt x="0" y="21"/>
                    </a:cubicBezTo>
                    <a:cubicBezTo>
                      <a:pt x="0" y="21"/>
                      <a:pt x="1" y="22"/>
                      <a:pt x="5" y="21"/>
                    </a:cubicBezTo>
                    <a:cubicBezTo>
                      <a:pt x="9" y="20"/>
                      <a:pt x="15" y="11"/>
                      <a:pt x="15" y="11"/>
                    </a:cubicBezTo>
                    <a:lnTo>
                      <a:pt x="10" y="0"/>
                    </a:lnTo>
                    <a:close/>
                  </a:path>
                </a:pathLst>
              </a:custGeom>
              <a:solidFill>
                <a:srgbClr val="3315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6" name="Freeform 486"/>
              <p:cNvSpPr/>
              <p:nvPr/>
            </p:nvSpPr>
            <p:spPr bwMode="auto">
              <a:xfrm>
                <a:off x="6580" y="3316"/>
                <a:ext cx="54" cy="21"/>
              </a:xfrm>
              <a:custGeom>
                <a:avLst/>
                <a:gdLst>
                  <a:gd name="T0" fmla="*/ 54 w 54"/>
                  <a:gd name="T1" fmla="*/ 8 h 21"/>
                  <a:gd name="T2" fmla="*/ 16 w 54"/>
                  <a:gd name="T3" fmla="*/ 0 h 21"/>
                  <a:gd name="T4" fmla="*/ 0 w 54"/>
                  <a:gd name="T5" fmla="*/ 21 h 21"/>
                  <a:gd name="T6" fmla="*/ 3 w 54"/>
                  <a:gd name="T7" fmla="*/ 21 h 21"/>
                  <a:gd name="T8" fmla="*/ 17 w 54"/>
                  <a:gd name="T9" fmla="*/ 3 h 21"/>
                  <a:gd name="T10" fmla="*/ 52 w 54"/>
                  <a:gd name="T11" fmla="*/ 11 h 21"/>
                  <a:gd name="T12" fmla="*/ 54 w 54"/>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54" h="21">
                    <a:moveTo>
                      <a:pt x="54" y="8"/>
                    </a:moveTo>
                    <a:lnTo>
                      <a:pt x="16" y="0"/>
                    </a:lnTo>
                    <a:lnTo>
                      <a:pt x="0" y="21"/>
                    </a:lnTo>
                    <a:lnTo>
                      <a:pt x="3" y="21"/>
                    </a:lnTo>
                    <a:lnTo>
                      <a:pt x="17" y="3"/>
                    </a:lnTo>
                    <a:lnTo>
                      <a:pt x="52" y="11"/>
                    </a:lnTo>
                    <a:lnTo>
                      <a:pt x="54" y="8"/>
                    </a:lnTo>
                    <a:close/>
                  </a:path>
                </a:pathLst>
              </a:custGeom>
              <a:solidFill>
                <a:srgbClr val="7A7A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7" name="Freeform 487"/>
              <p:cNvSpPr/>
              <p:nvPr/>
            </p:nvSpPr>
            <p:spPr bwMode="auto">
              <a:xfrm>
                <a:off x="6586" y="3326"/>
                <a:ext cx="2" cy="1"/>
              </a:xfrm>
              <a:custGeom>
                <a:avLst/>
                <a:gdLst>
                  <a:gd name="T0" fmla="*/ 0 w 2"/>
                  <a:gd name="T1" fmla="*/ 1 h 1"/>
                  <a:gd name="T2" fmla="*/ 1 w 2"/>
                  <a:gd name="T3" fmla="*/ 1 h 1"/>
                  <a:gd name="T4" fmla="*/ 2 w 2"/>
                  <a:gd name="T5" fmla="*/ 0 h 1"/>
                  <a:gd name="T6" fmla="*/ 1 w 2"/>
                  <a:gd name="T7" fmla="*/ 0 h 1"/>
                  <a:gd name="T8" fmla="*/ 0 w 2"/>
                  <a:gd name="T9" fmla="*/ 1 h 1"/>
                </a:gdLst>
                <a:ahLst/>
                <a:cxnLst>
                  <a:cxn ang="0">
                    <a:pos x="T0" y="T1"/>
                  </a:cxn>
                  <a:cxn ang="0">
                    <a:pos x="T2" y="T3"/>
                  </a:cxn>
                  <a:cxn ang="0">
                    <a:pos x="T4" y="T5"/>
                  </a:cxn>
                  <a:cxn ang="0">
                    <a:pos x="T6" y="T7"/>
                  </a:cxn>
                  <a:cxn ang="0">
                    <a:pos x="T8" y="T9"/>
                  </a:cxn>
                </a:cxnLst>
                <a:rect l="0" t="0" r="r" b="b"/>
                <a:pathLst>
                  <a:path w="2" h="1">
                    <a:moveTo>
                      <a:pt x="0" y="1"/>
                    </a:moveTo>
                    <a:cubicBezTo>
                      <a:pt x="0" y="1"/>
                      <a:pt x="1" y="1"/>
                      <a:pt x="1" y="1"/>
                    </a:cubicBezTo>
                    <a:cubicBezTo>
                      <a:pt x="2" y="1"/>
                      <a:pt x="2" y="1"/>
                      <a:pt x="2" y="0"/>
                    </a:cubicBezTo>
                    <a:cubicBezTo>
                      <a:pt x="2" y="0"/>
                      <a:pt x="1" y="0"/>
                      <a:pt x="1" y="0"/>
                    </a:cubicBezTo>
                    <a:cubicBezTo>
                      <a:pt x="0" y="0"/>
                      <a:pt x="0" y="0"/>
                      <a:pt x="0" y="1"/>
                    </a:cubicBezTo>
                    <a:close/>
                  </a:path>
                </a:pathLst>
              </a:custGeom>
              <a:solidFill>
                <a:srgbClr val="8687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8" name="Freeform 488"/>
              <p:cNvSpPr/>
              <p:nvPr/>
            </p:nvSpPr>
            <p:spPr bwMode="auto">
              <a:xfrm>
                <a:off x="6586" y="3326"/>
                <a:ext cx="2" cy="1"/>
              </a:xfrm>
              <a:custGeom>
                <a:avLst/>
                <a:gdLst>
                  <a:gd name="T0" fmla="*/ 0 w 2"/>
                  <a:gd name="T1" fmla="*/ 1 h 1"/>
                  <a:gd name="T2" fmla="*/ 1 w 2"/>
                  <a:gd name="T3" fmla="*/ 1 h 1"/>
                  <a:gd name="T4" fmla="*/ 2 w 2"/>
                  <a:gd name="T5" fmla="*/ 1 h 1"/>
                  <a:gd name="T6" fmla="*/ 1 w 2"/>
                  <a:gd name="T7" fmla="*/ 0 h 1"/>
                  <a:gd name="T8" fmla="*/ 0 w 2"/>
                  <a:gd name="T9" fmla="*/ 1 h 1"/>
                </a:gdLst>
                <a:ahLst/>
                <a:cxnLst>
                  <a:cxn ang="0">
                    <a:pos x="T0" y="T1"/>
                  </a:cxn>
                  <a:cxn ang="0">
                    <a:pos x="T2" y="T3"/>
                  </a:cxn>
                  <a:cxn ang="0">
                    <a:pos x="T4" y="T5"/>
                  </a:cxn>
                  <a:cxn ang="0">
                    <a:pos x="T6" y="T7"/>
                  </a:cxn>
                  <a:cxn ang="0">
                    <a:pos x="T8" y="T9"/>
                  </a:cxn>
                </a:cxnLst>
                <a:rect l="0" t="0" r="r" b="b"/>
                <a:pathLst>
                  <a:path w="2" h="1">
                    <a:moveTo>
                      <a:pt x="0" y="1"/>
                    </a:moveTo>
                    <a:lnTo>
                      <a:pt x="1" y="1"/>
                    </a:lnTo>
                    <a:lnTo>
                      <a:pt x="2" y="1"/>
                    </a:lnTo>
                    <a:lnTo>
                      <a:pt x="1" y="0"/>
                    </a:lnTo>
                    <a:lnTo>
                      <a:pt x="0" y="1"/>
                    </a:lnTo>
                    <a:close/>
                  </a:path>
                </a:pathLst>
              </a:custGeom>
              <a:solidFill>
                <a:srgbClr val="6D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9" name="Freeform 489"/>
              <p:cNvSpPr/>
              <p:nvPr/>
            </p:nvSpPr>
            <p:spPr bwMode="auto">
              <a:xfrm>
                <a:off x="6581" y="3318"/>
                <a:ext cx="52" cy="25"/>
              </a:xfrm>
              <a:custGeom>
                <a:avLst/>
                <a:gdLst>
                  <a:gd name="T0" fmla="*/ 0 w 52"/>
                  <a:gd name="T1" fmla="*/ 19 h 25"/>
                  <a:gd name="T2" fmla="*/ 37 w 52"/>
                  <a:gd name="T3" fmla="*/ 25 h 25"/>
                  <a:gd name="T4" fmla="*/ 52 w 52"/>
                  <a:gd name="T5" fmla="*/ 7 h 25"/>
                  <a:gd name="T6" fmla="*/ 16 w 52"/>
                  <a:gd name="T7" fmla="*/ 0 h 25"/>
                  <a:gd name="T8" fmla="*/ 0 w 52"/>
                  <a:gd name="T9" fmla="*/ 19 h 25"/>
                </a:gdLst>
                <a:ahLst/>
                <a:cxnLst>
                  <a:cxn ang="0">
                    <a:pos x="T0" y="T1"/>
                  </a:cxn>
                  <a:cxn ang="0">
                    <a:pos x="T2" y="T3"/>
                  </a:cxn>
                  <a:cxn ang="0">
                    <a:pos x="T4" y="T5"/>
                  </a:cxn>
                  <a:cxn ang="0">
                    <a:pos x="T6" y="T7"/>
                  </a:cxn>
                  <a:cxn ang="0">
                    <a:pos x="T8" y="T9"/>
                  </a:cxn>
                </a:cxnLst>
                <a:rect l="0" t="0" r="r" b="b"/>
                <a:pathLst>
                  <a:path w="52" h="25">
                    <a:moveTo>
                      <a:pt x="0" y="19"/>
                    </a:moveTo>
                    <a:lnTo>
                      <a:pt x="37" y="25"/>
                    </a:lnTo>
                    <a:lnTo>
                      <a:pt x="52" y="7"/>
                    </a:lnTo>
                    <a:lnTo>
                      <a:pt x="16" y="0"/>
                    </a:lnTo>
                    <a:lnTo>
                      <a:pt x="0" y="19"/>
                    </a:lnTo>
                    <a:close/>
                  </a:path>
                </a:pathLst>
              </a:custGeom>
              <a:solidFill>
                <a:srgbClr val="DFEAE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0" name="Freeform 490"/>
              <p:cNvSpPr>
                <a:spLocks noEditPoints="1"/>
              </p:cNvSpPr>
              <p:nvPr/>
            </p:nvSpPr>
            <p:spPr bwMode="auto">
              <a:xfrm>
                <a:off x="6575" y="3314"/>
                <a:ext cx="63" cy="32"/>
              </a:xfrm>
              <a:custGeom>
                <a:avLst/>
                <a:gdLst>
                  <a:gd name="T0" fmla="*/ 19 w 63"/>
                  <a:gd name="T1" fmla="*/ 2 h 32"/>
                  <a:gd name="T2" fmla="*/ 22 w 63"/>
                  <a:gd name="T3" fmla="*/ 1 h 32"/>
                  <a:gd name="T4" fmla="*/ 62 w 63"/>
                  <a:gd name="T5" fmla="*/ 8 h 32"/>
                  <a:gd name="T6" fmla="*/ 63 w 63"/>
                  <a:gd name="T7" fmla="*/ 9 h 32"/>
                  <a:gd name="T8" fmla="*/ 45 w 63"/>
                  <a:gd name="T9" fmla="*/ 31 h 32"/>
                  <a:gd name="T10" fmla="*/ 42 w 63"/>
                  <a:gd name="T11" fmla="*/ 32 h 32"/>
                  <a:gd name="T12" fmla="*/ 2 w 63"/>
                  <a:gd name="T13" fmla="*/ 25 h 32"/>
                  <a:gd name="T14" fmla="*/ 1 w 63"/>
                  <a:gd name="T15" fmla="*/ 23 h 32"/>
                  <a:gd name="T16" fmla="*/ 19 w 63"/>
                  <a:gd name="T17" fmla="*/ 2 h 32"/>
                  <a:gd name="T18" fmla="*/ 42 w 63"/>
                  <a:gd name="T19" fmla="*/ 29 h 32"/>
                  <a:gd name="T20" fmla="*/ 58 w 63"/>
                  <a:gd name="T21" fmla="*/ 10 h 32"/>
                  <a:gd name="T22" fmla="*/ 22 w 63"/>
                  <a:gd name="T23" fmla="*/ 4 h 32"/>
                  <a:gd name="T24" fmla="*/ 6 w 63"/>
                  <a:gd name="T25" fmla="*/ 22 h 32"/>
                  <a:gd name="T26" fmla="*/ 42 w 63"/>
                  <a:gd name="T27" fmla="*/ 29 h 32"/>
                  <a:gd name="T28" fmla="*/ 53 w 63"/>
                  <a:gd name="T29" fmla="*/ 20 h 32"/>
                  <a:gd name="T30" fmla="*/ 53 w 63"/>
                  <a:gd name="T31" fmla="*/ 19 h 32"/>
                  <a:gd name="T32" fmla="*/ 51 w 63"/>
                  <a:gd name="T33" fmla="*/ 20 h 32"/>
                  <a:gd name="T34" fmla="*/ 51 w 63"/>
                  <a:gd name="T35" fmla="*/ 21 h 32"/>
                  <a:gd name="T36" fmla="*/ 53 w 63"/>
                  <a:gd name="T37" fmla="*/ 20 h 32"/>
                  <a:gd name="T38" fmla="*/ 11 w 63"/>
                  <a:gd name="T39" fmla="*/ 13 h 32"/>
                  <a:gd name="T40" fmla="*/ 12 w 63"/>
                  <a:gd name="T41" fmla="*/ 13 h 32"/>
                  <a:gd name="T42" fmla="*/ 13 w 63"/>
                  <a:gd name="T43" fmla="*/ 13 h 32"/>
                  <a:gd name="T44" fmla="*/ 12 w 63"/>
                  <a:gd name="T45" fmla="*/ 12 h 32"/>
                  <a:gd name="T46" fmla="*/ 11 w 63"/>
                  <a:gd name="T47"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32">
                    <a:moveTo>
                      <a:pt x="19" y="2"/>
                    </a:moveTo>
                    <a:cubicBezTo>
                      <a:pt x="20" y="1"/>
                      <a:pt x="21" y="0"/>
                      <a:pt x="22" y="1"/>
                    </a:cubicBezTo>
                    <a:cubicBezTo>
                      <a:pt x="62" y="8"/>
                      <a:pt x="62" y="8"/>
                      <a:pt x="62" y="8"/>
                    </a:cubicBezTo>
                    <a:cubicBezTo>
                      <a:pt x="63" y="8"/>
                      <a:pt x="63" y="9"/>
                      <a:pt x="63" y="9"/>
                    </a:cubicBezTo>
                    <a:cubicBezTo>
                      <a:pt x="45" y="31"/>
                      <a:pt x="45" y="31"/>
                      <a:pt x="45" y="31"/>
                    </a:cubicBezTo>
                    <a:cubicBezTo>
                      <a:pt x="44" y="32"/>
                      <a:pt x="43" y="32"/>
                      <a:pt x="42" y="32"/>
                    </a:cubicBezTo>
                    <a:cubicBezTo>
                      <a:pt x="2" y="25"/>
                      <a:pt x="2" y="25"/>
                      <a:pt x="2" y="25"/>
                    </a:cubicBezTo>
                    <a:cubicBezTo>
                      <a:pt x="1" y="25"/>
                      <a:pt x="0" y="24"/>
                      <a:pt x="1" y="23"/>
                    </a:cubicBezTo>
                    <a:lnTo>
                      <a:pt x="19" y="2"/>
                    </a:lnTo>
                    <a:close/>
                    <a:moveTo>
                      <a:pt x="42" y="29"/>
                    </a:moveTo>
                    <a:cubicBezTo>
                      <a:pt x="58" y="10"/>
                      <a:pt x="58" y="10"/>
                      <a:pt x="58" y="10"/>
                    </a:cubicBezTo>
                    <a:cubicBezTo>
                      <a:pt x="22" y="4"/>
                      <a:pt x="22" y="4"/>
                      <a:pt x="22" y="4"/>
                    </a:cubicBezTo>
                    <a:cubicBezTo>
                      <a:pt x="6" y="22"/>
                      <a:pt x="6" y="22"/>
                      <a:pt x="6" y="22"/>
                    </a:cubicBezTo>
                    <a:lnTo>
                      <a:pt x="42" y="29"/>
                    </a:lnTo>
                    <a:close/>
                    <a:moveTo>
                      <a:pt x="53" y="20"/>
                    </a:moveTo>
                    <a:cubicBezTo>
                      <a:pt x="53" y="19"/>
                      <a:pt x="53" y="19"/>
                      <a:pt x="53" y="19"/>
                    </a:cubicBezTo>
                    <a:cubicBezTo>
                      <a:pt x="52" y="19"/>
                      <a:pt x="51" y="19"/>
                      <a:pt x="51" y="20"/>
                    </a:cubicBezTo>
                    <a:cubicBezTo>
                      <a:pt x="50" y="20"/>
                      <a:pt x="50" y="21"/>
                      <a:pt x="51" y="21"/>
                    </a:cubicBezTo>
                    <a:cubicBezTo>
                      <a:pt x="52" y="21"/>
                      <a:pt x="53" y="20"/>
                      <a:pt x="53" y="20"/>
                    </a:cubicBezTo>
                    <a:close/>
                    <a:moveTo>
                      <a:pt x="11" y="13"/>
                    </a:moveTo>
                    <a:cubicBezTo>
                      <a:pt x="12" y="13"/>
                      <a:pt x="12" y="13"/>
                      <a:pt x="12" y="13"/>
                    </a:cubicBezTo>
                    <a:cubicBezTo>
                      <a:pt x="13" y="13"/>
                      <a:pt x="13" y="13"/>
                      <a:pt x="13" y="13"/>
                    </a:cubicBezTo>
                    <a:cubicBezTo>
                      <a:pt x="12" y="12"/>
                      <a:pt x="12" y="12"/>
                      <a:pt x="12" y="12"/>
                    </a:cubicBezTo>
                    <a:lnTo>
                      <a:pt x="11" y="13"/>
                    </a:lnTo>
                    <a:close/>
                  </a:path>
                </a:pathLst>
              </a:custGeom>
              <a:solidFill>
                <a:srgbClr val="A7A9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1" name="Freeform 491"/>
              <p:cNvSpPr/>
              <p:nvPr/>
            </p:nvSpPr>
            <p:spPr bwMode="auto">
              <a:xfrm>
                <a:off x="6576" y="3322"/>
                <a:ext cx="63" cy="27"/>
              </a:xfrm>
              <a:custGeom>
                <a:avLst/>
                <a:gdLst>
                  <a:gd name="T0" fmla="*/ 62 w 63"/>
                  <a:gd name="T1" fmla="*/ 0 h 27"/>
                  <a:gd name="T2" fmla="*/ 62 w 63"/>
                  <a:gd name="T3" fmla="*/ 1 h 27"/>
                  <a:gd name="T4" fmla="*/ 44 w 63"/>
                  <a:gd name="T5" fmla="*/ 23 h 27"/>
                  <a:gd name="T6" fmla="*/ 41 w 63"/>
                  <a:gd name="T7" fmla="*/ 24 h 27"/>
                  <a:gd name="T8" fmla="*/ 1 w 63"/>
                  <a:gd name="T9" fmla="*/ 17 h 27"/>
                  <a:gd name="T10" fmla="*/ 0 w 63"/>
                  <a:gd name="T11" fmla="*/ 16 h 27"/>
                  <a:gd name="T12" fmla="*/ 1 w 63"/>
                  <a:gd name="T13" fmla="*/ 19 h 27"/>
                  <a:gd name="T14" fmla="*/ 2 w 63"/>
                  <a:gd name="T15" fmla="*/ 20 h 27"/>
                  <a:gd name="T16" fmla="*/ 42 w 63"/>
                  <a:gd name="T17" fmla="*/ 27 h 27"/>
                  <a:gd name="T18" fmla="*/ 45 w 63"/>
                  <a:gd name="T19" fmla="*/ 26 h 27"/>
                  <a:gd name="T20" fmla="*/ 63 w 63"/>
                  <a:gd name="T21" fmla="*/ 4 h 27"/>
                  <a:gd name="T22" fmla="*/ 63 w 63"/>
                  <a:gd name="T23" fmla="*/ 3 h 27"/>
                  <a:gd name="T24" fmla="*/ 62 w 63"/>
                  <a:gd name="T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27">
                    <a:moveTo>
                      <a:pt x="62" y="0"/>
                    </a:moveTo>
                    <a:cubicBezTo>
                      <a:pt x="62" y="1"/>
                      <a:pt x="62" y="1"/>
                      <a:pt x="62" y="1"/>
                    </a:cubicBezTo>
                    <a:cubicBezTo>
                      <a:pt x="44" y="23"/>
                      <a:pt x="44" y="23"/>
                      <a:pt x="44" y="23"/>
                    </a:cubicBezTo>
                    <a:cubicBezTo>
                      <a:pt x="43" y="24"/>
                      <a:pt x="42" y="24"/>
                      <a:pt x="41" y="24"/>
                    </a:cubicBezTo>
                    <a:cubicBezTo>
                      <a:pt x="1" y="17"/>
                      <a:pt x="1" y="17"/>
                      <a:pt x="1" y="17"/>
                    </a:cubicBezTo>
                    <a:cubicBezTo>
                      <a:pt x="0" y="17"/>
                      <a:pt x="0" y="17"/>
                      <a:pt x="0" y="16"/>
                    </a:cubicBezTo>
                    <a:cubicBezTo>
                      <a:pt x="0" y="17"/>
                      <a:pt x="0" y="18"/>
                      <a:pt x="1" y="19"/>
                    </a:cubicBezTo>
                    <a:cubicBezTo>
                      <a:pt x="1" y="19"/>
                      <a:pt x="1" y="20"/>
                      <a:pt x="2" y="20"/>
                    </a:cubicBezTo>
                    <a:cubicBezTo>
                      <a:pt x="42" y="27"/>
                      <a:pt x="42" y="27"/>
                      <a:pt x="42" y="27"/>
                    </a:cubicBezTo>
                    <a:cubicBezTo>
                      <a:pt x="43" y="27"/>
                      <a:pt x="44" y="26"/>
                      <a:pt x="45" y="26"/>
                    </a:cubicBezTo>
                    <a:cubicBezTo>
                      <a:pt x="63" y="4"/>
                      <a:pt x="63" y="4"/>
                      <a:pt x="63" y="4"/>
                    </a:cubicBezTo>
                    <a:cubicBezTo>
                      <a:pt x="63" y="4"/>
                      <a:pt x="63" y="3"/>
                      <a:pt x="63" y="3"/>
                    </a:cubicBezTo>
                    <a:lnTo>
                      <a:pt x="62" y="0"/>
                    </a:lnTo>
                    <a:close/>
                  </a:path>
                </a:pathLst>
              </a:custGeom>
              <a:solidFill>
                <a:srgbClr val="BFC1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2" name="Freeform 492"/>
              <p:cNvSpPr/>
              <p:nvPr/>
            </p:nvSpPr>
            <p:spPr bwMode="auto">
              <a:xfrm>
                <a:off x="6625" y="3333"/>
                <a:ext cx="3" cy="2"/>
              </a:xfrm>
              <a:custGeom>
                <a:avLst/>
                <a:gdLst>
                  <a:gd name="T0" fmla="*/ 0 w 3"/>
                  <a:gd name="T1" fmla="*/ 1 h 2"/>
                  <a:gd name="T2" fmla="*/ 0 w 3"/>
                  <a:gd name="T3" fmla="*/ 2 h 2"/>
                  <a:gd name="T4" fmla="*/ 1 w 3"/>
                  <a:gd name="T5" fmla="*/ 2 h 2"/>
                  <a:gd name="T6" fmla="*/ 3 w 3"/>
                  <a:gd name="T7" fmla="*/ 1 h 2"/>
                  <a:gd name="T8" fmla="*/ 3 w 3"/>
                  <a:gd name="T9" fmla="*/ 0 h 2"/>
                  <a:gd name="T10" fmla="*/ 3 w 3"/>
                  <a:gd name="T11" fmla="*/ 0 h 2"/>
                  <a:gd name="T12" fmla="*/ 3 w 3"/>
                  <a:gd name="T13" fmla="*/ 1 h 2"/>
                  <a:gd name="T14" fmla="*/ 1 w 3"/>
                  <a:gd name="T15" fmla="*/ 2 h 2"/>
                  <a:gd name="T16" fmla="*/ 0 w 3"/>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0" y="1"/>
                    </a:moveTo>
                    <a:cubicBezTo>
                      <a:pt x="0" y="2"/>
                      <a:pt x="0" y="2"/>
                      <a:pt x="0" y="2"/>
                    </a:cubicBezTo>
                    <a:cubicBezTo>
                      <a:pt x="0" y="2"/>
                      <a:pt x="1" y="2"/>
                      <a:pt x="1" y="2"/>
                    </a:cubicBezTo>
                    <a:cubicBezTo>
                      <a:pt x="2" y="2"/>
                      <a:pt x="3" y="2"/>
                      <a:pt x="3" y="1"/>
                    </a:cubicBezTo>
                    <a:cubicBezTo>
                      <a:pt x="3" y="0"/>
                      <a:pt x="3" y="0"/>
                      <a:pt x="3" y="0"/>
                    </a:cubicBezTo>
                    <a:cubicBezTo>
                      <a:pt x="3" y="0"/>
                      <a:pt x="3" y="0"/>
                      <a:pt x="3" y="0"/>
                    </a:cubicBezTo>
                    <a:cubicBezTo>
                      <a:pt x="3" y="1"/>
                      <a:pt x="3" y="1"/>
                      <a:pt x="3" y="1"/>
                    </a:cubicBezTo>
                    <a:cubicBezTo>
                      <a:pt x="3" y="2"/>
                      <a:pt x="2" y="2"/>
                      <a:pt x="1" y="2"/>
                    </a:cubicBezTo>
                    <a:cubicBezTo>
                      <a:pt x="1" y="2"/>
                      <a:pt x="0" y="2"/>
                      <a:pt x="0" y="1"/>
                    </a:cubicBezTo>
                    <a:close/>
                  </a:path>
                </a:pathLst>
              </a:custGeom>
              <a:solidFill>
                <a:srgbClr val="D1D1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3" name="Freeform 493"/>
              <p:cNvSpPr/>
              <p:nvPr/>
            </p:nvSpPr>
            <p:spPr bwMode="auto">
              <a:xfrm>
                <a:off x="6625" y="3333"/>
                <a:ext cx="4" cy="2"/>
              </a:xfrm>
              <a:custGeom>
                <a:avLst/>
                <a:gdLst>
                  <a:gd name="T0" fmla="*/ 0 w 4"/>
                  <a:gd name="T1" fmla="*/ 1 h 2"/>
                  <a:gd name="T2" fmla="*/ 1 w 4"/>
                  <a:gd name="T3" fmla="*/ 2 h 2"/>
                  <a:gd name="T4" fmla="*/ 3 w 4"/>
                  <a:gd name="T5" fmla="*/ 1 h 2"/>
                  <a:gd name="T6" fmla="*/ 3 w 4"/>
                  <a:gd name="T7" fmla="*/ 0 h 2"/>
                  <a:gd name="T8" fmla="*/ 0 w 4"/>
                  <a:gd name="T9" fmla="*/ 1 h 2"/>
                </a:gdLst>
                <a:ahLst/>
                <a:cxnLst>
                  <a:cxn ang="0">
                    <a:pos x="T0" y="T1"/>
                  </a:cxn>
                  <a:cxn ang="0">
                    <a:pos x="T2" y="T3"/>
                  </a:cxn>
                  <a:cxn ang="0">
                    <a:pos x="T4" y="T5"/>
                  </a:cxn>
                  <a:cxn ang="0">
                    <a:pos x="T6" y="T7"/>
                  </a:cxn>
                  <a:cxn ang="0">
                    <a:pos x="T8" y="T9"/>
                  </a:cxn>
                </a:cxnLst>
                <a:rect l="0" t="0" r="r" b="b"/>
                <a:pathLst>
                  <a:path w="4" h="2">
                    <a:moveTo>
                      <a:pt x="0" y="1"/>
                    </a:moveTo>
                    <a:cubicBezTo>
                      <a:pt x="0" y="1"/>
                      <a:pt x="0" y="2"/>
                      <a:pt x="1" y="2"/>
                    </a:cubicBezTo>
                    <a:cubicBezTo>
                      <a:pt x="2" y="2"/>
                      <a:pt x="3" y="2"/>
                      <a:pt x="3" y="1"/>
                    </a:cubicBezTo>
                    <a:cubicBezTo>
                      <a:pt x="4" y="0"/>
                      <a:pt x="3" y="0"/>
                      <a:pt x="3" y="0"/>
                    </a:cubicBezTo>
                    <a:cubicBezTo>
                      <a:pt x="2" y="0"/>
                      <a:pt x="1" y="0"/>
                      <a:pt x="0" y="1"/>
                    </a:cubicBezTo>
                    <a:close/>
                  </a:path>
                </a:pathLst>
              </a:custGeom>
              <a:solidFill>
                <a:srgbClr val="C1C7C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4" name="Freeform 494"/>
              <p:cNvSpPr/>
              <p:nvPr/>
            </p:nvSpPr>
            <p:spPr bwMode="auto">
              <a:xfrm>
                <a:off x="6628" y="3332"/>
                <a:ext cx="4" cy="6"/>
              </a:xfrm>
              <a:custGeom>
                <a:avLst/>
                <a:gdLst>
                  <a:gd name="T0" fmla="*/ 4 w 4"/>
                  <a:gd name="T1" fmla="*/ 1 h 6"/>
                  <a:gd name="T2" fmla="*/ 3 w 4"/>
                  <a:gd name="T3" fmla="*/ 0 h 6"/>
                  <a:gd name="T4" fmla="*/ 0 w 4"/>
                  <a:gd name="T5" fmla="*/ 5 h 6"/>
                  <a:gd name="T6" fmla="*/ 0 w 4"/>
                  <a:gd name="T7" fmla="*/ 6 h 6"/>
                  <a:gd name="T8" fmla="*/ 4 w 4"/>
                  <a:gd name="T9" fmla="*/ 1 h 6"/>
                </a:gdLst>
                <a:ahLst/>
                <a:cxnLst>
                  <a:cxn ang="0">
                    <a:pos x="T0" y="T1"/>
                  </a:cxn>
                  <a:cxn ang="0">
                    <a:pos x="T2" y="T3"/>
                  </a:cxn>
                  <a:cxn ang="0">
                    <a:pos x="T4" y="T5"/>
                  </a:cxn>
                  <a:cxn ang="0">
                    <a:pos x="T6" y="T7"/>
                  </a:cxn>
                  <a:cxn ang="0">
                    <a:pos x="T8" y="T9"/>
                  </a:cxn>
                </a:cxnLst>
                <a:rect l="0" t="0" r="r" b="b"/>
                <a:pathLst>
                  <a:path w="4" h="6">
                    <a:moveTo>
                      <a:pt x="4" y="1"/>
                    </a:moveTo>
                    <a:lnTo>
                      <a:pt x="3" y="0"/>
                    </a:lnTo>
                    <a:lnTo>
                      <a:pt x="0" y="5"/>
                    </a:lnTo>
                    <a:lnTo>
                      <a:pt x="0" y="6"/>
                    </a:lnTo>
                    <a:lnTo>
                      <a:pt x="4" y="1"/>
                    </a:ln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5" name="Freeform 495"/>
              <p:cNvSpPr/>
              <p:nvPr/>
            </p:nvSpPr>
            <p:spPr bwMode="auto">
              <a:xfrm>
                <a:off x="6628" y="3333"/>
                <a:ext cx="4" cy="5"/>
              </a:xfrm>
              <a:custGeom>
                <a:avLst/>
                <a:gdLst>
                  <a:gd name="T0" fmla="*/ 4 w 4"/>
                  <a:gd name="T1" fmla="*/ 0 h 5"/>
                  <a:gd name="T2" fmla="*/ 3 w 4"/>
                  <a:gd name="T3" fmla="*/ 0 h 5"/>
                  <a:gd name="T4" fmla="*/ 0 w 4"/>
                  <a:gd name="T5" fmla="*/ 4 h 5"/>
                  <a:gd name="T6" fmla="*/ 0 w 4"/>
                  <a:gd name="T7" fmla="*/ 5 h 5"/>
                  <a:gd name="T8" fmla="*/ 4 w 4"/>
                  <a:gd name="T9" fmla="*/ 0 h 5"/>
                </a:gdLst>
                <a:ahLst/>
                <a:cxnLst>
                  <a:cxn ang="0">
                    <a:pos x="T0" y="T1"/>
                  </a:cxn>
                  <a:cxn ang="0">
                    <a:pos x="T2" y="T3"/>
                  </a:cxn>
                  <a:cxn ang="0">
                    <a:pos x="T4" y="T5"/>
                  </a:cxn>
                  <a:cxn ang="0">
                    <a:pos x="T6" y="T7"/>
                  </a:cxn>
                  <a:cxn ang="0">
                    <a:pos x="T8" y="T9"/>
                  </a:cxn>
                </a:cxnLst>
                <a:rect l="0" t="0" r="r" b="b"/>
                <a:pathLst>
                  <a:path w="4" h="5">
                    <a:moveTo>
                      <a:pt x="4" y="0"/>
                    </a:moveTo>
                    <a:lnTo>
                      <a:pt x="3" y="0"/>
                    </a:lnTo>
                    <a:lnTo>
                      <a:pt x="0" y="4"/>
                    </a:lnTo>
                    <a:lnTo>
                      <a:pt x="0" y="5"/>
                    </a:lnTo>
                    <a:lnTo>
                      <a:pt x="4" y="0"/>
                    </a:lnTo>
                    <a:close/>
                  </a:path>
                </a:pathLst>
              </a:custGeom>
              <a:solidFill>
                <a:srgbClr val="5B5B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6" name="Freeform 496"/>
              <p:cNvSpPr/>
              <p:nvPr/>
            </p:nvSpPr>
            <p:spPr bwMode="auto">
              <a:xfrm>
                <a:off x="6582" y="3340"/>
                <a:ext cx="2" cy="2"/>
              </a:xfrm>
              <a:custGeom>
                <a:avLst/>
                <a:gdLst>
                  <a:gd name="T0" fmla="*/ 0 w 2"/>
                  <a:gd name="T1" fmla="*/ 0 h 2"/>
                  <a:gd name="T2" fmla="*/ 1 w 2"/>
                  <a:gd name="T3" fmla="*/ 0 h 2"/>
                  <a:gd name="T4" fmla="*/ 1 w 2"/>
                  <a:gd name="T5" fmla="*/ 1 h 2"/>
                  <a:gd name="T6" fmla="*/ 2 w 2"/>
                  <a:gd name="T7" fmla="*/ 2 h 2"/>
                  <a:gd name="T8" fmla="*/ 2 w 2"/>
                  <a:gd name="T9" fmla="*/ 2 h 2"/>
                  <a:gd name="T10" fmla="*/ 0 w 2"/>
                  <a:gd name="T11" fmla="*/ 2 h 2"/>
                  <a:gd name="T12" fmla="*/ 0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0" y="0"/>
                    </a:moveTo>
                    <a:lnTo>
                      <a:pt x="1" y="0"/>
                    </a:lnTo>
                    <a:lnTo>
                      <a:pt x="1" y="1"/>
                    </a:lnTo>
                    <a:lnTo>
                      <a:pt x="2" y="2"/>
                    </a:lnTo>
                    <a:lnTo>
                      <a:pt x="2" y="2"/>
                    </a:lnTo>
                    <a:lnTo>
                      <a:pt x="0" y="2"/>
                    </a:lnTo>
                    <a:lnTo>
                      <a:pt x="0" y="0"/>
                    </a:lnTo>
                    <a:close/>
                  </a:path>
                </a:pathLst>
              </a:custGeom>
              <a:solidFill>
                <a:srgbClr val="50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7" name="Freeform 497"/>
              <p:cNvSpPr/>
              <p:nvPr/>
            </p:nvSpPr>
            <p:spPr bwMode="auto">
              <a:xfrm>
                <a:off x="6582" y="3340"/>
                <a:ext cx="2" cy="2"/>
              </a:xfrm>
              <a:custGeom>
                <a:avLst/>
                <a:gdLst>
                  <a:gd name="T0" fmla="*/ 1 w 2"/>
                  <a:gd name="T1" fmla="*/ 1 h 2"/>
                  <a:gd name="T2" fmla="*/ 1 w 2"/>
                  <a:gd name="T3" fmla="*/ 0 h 2"/>
                  <a:gd name="T4" fmla="*/ 0 w 2"/>
                  <a:gd name="T5" fmla="*/ 0 h 2"/>
                  <a:gd name="T6" fmla="*/ 0 w 2"/>
                  <a:gd name="T7" fmla="*/ 2 h 2"/>
                  <a:gd name="T8" fmla="*/ 2 w 2"/>
                  <a:gd name="T9" fmla="*/ 2 h 2"/>
                  <a:gd name="T10" fmla="*/ 1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1" y="1"/>
                    </a:moveTo>
                    <a:lnTo>
                      <a:pt x="1" y="0"/>
                    </a:lnTo>
                    <a:lnTo>
                      <a:pt x="0" y="0"/>
                    </a:lnTo>
                    <a:lnTo>
                      <a:pt x="0" y="2"/>
                    </a:lnTo>
                    <a:lnTo>
                      <a:pt x="2" y="2"/>
                    </a:lnTo>
                    <a:lnTo>
                      <a:pt x="1" y="1"/>
                    </a:lnTo>
                    <a:close/>
                  </a:path>
                </a:pathLst>
              </a:custGeom>
              <a:solidFill>
                <a:srgbClr val="5E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8" name="Freeform 498"/>
              <p:cNvSpPr/>
              <p:nvPr/>
            </p:nvSpPr>
            <p:spPr bwMode="auto">
              <a:xfrm>
                <a:off x="6581" y="3340"/>
                <a:ext cx="2" cy="2"/>
              </a:xfrm>
              <a:custGeom>
                <a:avLst/>
                <a:gdLst>
                  <a:gd name="T0" fmla="*/ 1 w 2"/>
                  <a:gd name="T1" fmla="*/ 0 h 2"/>
                  <a:gd name="T2" fmla="*/ 1 w 2"/>
                  <a:gd name="T3" fmla="*/ 0 h 2"/>
                  <a:gd name="T4" fmla="*/ 0 w 2"/>
                  <a:gd name="T5" fmla="*/ 1 h 2"/>
                  <a:gd name="T6" fmla="*/ 0 w 2"/>
                  <a:gd name="T7" fmla="*/ 1 h 2"/>
                  <a:gd name="T8" fmla="*/ 1 w 2"/>
                  <a:gd name="T9" fmla="*/ 1 h 2"/>
                  <a:gd name="T10" fmla="*/ 1 w 2"/>
                  <a:gd name="T11" fmla="*/ 2 h 2"/>
                  <a:gd name="T12" fmla="*/ 1 w 2"/>
                  <a:gd name="T13" fmla="*/ 2 h 2"/>
                  <a:gd name="T14" fmla="*/ 2 w 2"/>
                  <a:gd name="T15" fmla="*/ 2 h 2"/>
                  <a:gd name="T16" fmla="*/ 2 w 2"/>
                  <a:gd name="T17" fmla="*/ 2 h 2"/>
                  <a:gd name="T18" fmla="*/ 1 w 2"/>
                  <a:gd name="T19" fmla="*/ 0 h 2"/>
                  <a:gd name="T20" fmla="*/ 1 w 2"/>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2">
                    <a:moveTo>
                      <a:pt x="1" y="0"/>
                    </a:moveTo>
                    <a:lnTo>
                      <a:pt x="1" y="0"/>
                    </a:lnTo>
                    <a:lnTo>
                      <a:pt x="0" y="1"/>
                    </a:lnTo>
                    <a:lnTo>
                      <a:pt x="0" y="1"/>
                    </a:lnTo>
                    <a:lnTo>
                      <a:pt x="1" y="1"/>
                    </a:lnTo>
                    <a:lnTo>
                      <a:pt x="1" y="2"/>
                    </a:lnTo>
                    <a:lnTo>
                      <a:pt x="1" y="2"/>
                    </a:lnTo>
                    <a:lnTo>
                      <a:pt x="2" y="2"/>
                    </a:lnTo>
                    <a:lnTo>
                      <a:pt x="2" y="2"/>
                    </a:lnTo>
                    <a:lnTo>
                      <a:pt x="1" y="0"/>
                    </a:lnTo>
                    <a:lnTo>
                      <a:pt x="1" y="0"/>
                    </a:lnTo>
                    <a:close/>
                  </a:path>
                </a:pathLst>
              </a:custGeom>
              <a:solidFill>
                <a:srgbClr val="A7A9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9" name="Freeform 499"/>
              <p:cNvSpPr/>
              <p:nvPr/>
            </p:nvSpPr>
            <p:spPr bwMode="auto">
              <a:xfrm>
                <a:off x="6581" y="3341"/>
                <a:ext cx="1" cy="2"/>
              </a:xfrm>
              <a:custGeom>
                <a:avLst/>
                <a:gdLst>
                  <a:gd name="T0" fmla="*/ 0 w 1"/>
                  <a:gd name="T1" fmla="*/ 0 h 2"/>
                  <a:gd name="T2" fmla="*/ 1 w 1"/>
                  <a:gd name="T3" fmla="*/ 0 h 2"/>
                  <a:gd name="T4" fmla="*/ 1 w 1"/>
                  <a:gd name="T5" fmla="*/ 1 h 2"/>
                  <a:gd name="T6" fmla="*/ 1 w 1"/>
                  <a:gd name="T7" fmla="*/ 2 h 2"/>
                  <a:gd name="T8" fmla="*/ 1 w 1"/>
                  <a:gd name="T9" fmla="*/ 1 h 2"/>
                  <a:gd name="T10" fmla="*/ 0 w 1"/>
                  <a:gd name="T11" fmla="*/ 0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lnTo>
                      <a:pt x="1" y="0"/>
                    </a:lnTo>
                    <a:lnTo>
                      <a:pt x="1" y="1"/>
                    </a:lnTo>
                    <a:lnTo>
                      <a:pt x="1" y="2"/>
                    </a:lnTo>
                    <a:lnTo>
                      <a:pt x="1" y="1"/>
                    </a:lnTo>
                    <a:lnTo>
                      <a:pt x="0" y="0"/>
                    </a:lnTo>
                    <a:lnTo>
                      <a:pt x="0" y="0"/>
                    </a:lnTo>
                    <a:close/>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0" name="Freeform 500"/>
              <p:cNvSpPr/>
              <p:nvPr/>
            </p:nvSpPr>
            <p:spPr bwMode="auto">
              <a:xfrm>
                <a:off x="6582" y="3340"/>
                <a:ext cx="2" cy="2"/>
              </a:xfrm>
              <a:custGeom>
                <a:avLst/>
                <a:gdLst>
                  <a:gd name="T0" fmla="*/ 0 w 2"/>
                  <a:gd name="T1" fmla="*/ 0 h 2"/>
                  <a:gd name="T2" fmla="*/ 1 w 2"/>
                  <a:gd name="T3" fmla="*/ 2 h 2"/>
                  <a:gd name="T4" fmla="*/ 2 w 2"/>
                  <a:gd name="T5" fmla="*/ 2 h 2"/>
                  <a:gd name="T6" fmla="*/ 1 w 2"/>
                  <a:gd name="T7" fmla="*/ 1 h 2"/>
                  <a:gd name="T8" fmla="*/ 1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1" y="2"/>
                    </a:lnTo>
                    <a:lnTo>
                      <a:pt x="2" y="2"/>
                    </a:lnTo>
                    <a:lnTo>
                      <a:pt x="1" y="1"/>
                    </a:lnTo>
                    <a:lnTo>
                      <a:pt x="1" y="0"/>
                    </a:lnTo>
                    <a:lnTo>
                      <a:pt x="0" y="0"/>
                    </a:lnTo>
                    <a:close/>
                  </a:path>
                </a:pathLst>
              </a:custGeom>
              <a:solidFill>
                <a:srgbClr val="D643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1" name="Freeform 501"/>
              <p:cNvSpPr/>
              <p:nvPr/>
            </p:nvSpPr>
            <p:spPr bwMode="auto">
              <a:xfrm>
                <a:off x="6582" y="3325"/>
                <a:ext cx="28" cy="12"/>
              </a:xfrm>
              <a:custGeom>
                <a:avLst/>
                <a:gdLst>
                  <a:gd name="T0" fmla="*/ 3 w 28"/>
                  <a:gd name="T1" fmla="*/ 2 h 12"/>
                  <a:gd name="T2" fmla="*/ 13 w 28"/>
                  <a:gd name="T3" fmla="*/ 0 h 12"/>
                  <a:gd name="T4" fmla="*/ 27 w 28"/>
                  <a:gd name="T5" fmla="*/ 4 h 12"/>
                  <a:gd name="T6" fmla="*/ 26 w 28"/>
                  <a:gd name="T7" fmla="*/ 5 h 12"/>
                  <a:gd name="T8" fmla="*/ 19 w 28"/>
                  <a:gd name="T9" fmla="*/ 5 h 12"/>
                  <a:gd name="T10" fmla="*/ 18 w 28"/>
                  <a:gd name="T11" fmla="*/ 9 h 12"/>
                  <a:gd name="T12" fmla="*/ 14 w 28"/>
                  <a:gd name="T13" fmla="*/ 12 h 12"/>
                  <a:gd name="T14" fmla="*/ 11 w 28"/>
                  <a:gd name="T15" fmla="*/ 10 h 12"/>
                  <a:gd name="T16" fmla="*/ 2 w 28"/>
                  <a:gd name="T17" fmla="*/ 9 h 12"/>
                  <a:gd name="T18" fmla="*/ 3 w 28"/>
                  <a:gd name="T1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12">
                    <a:moveTo>
                      <a:pt x="3" y="2"/>
                    </a:moveTo>
                    <a:cubicBezTo>
                      <a:pt x="3" y="2"/>
                      <a:pt x="11" y="0"/>
                      <a:pt x="13" y="0"/>
                    </a:cubicBezTo>
                    <a:cubicBezTo>
                      <a:pt x="16" y="0"/>
                      <a:pt x="27" y="4"/>
                      <a:pt x="27" y="4"/>
                    </a:cubicBezTo>
                    <a:cubicBezTo>
                      <a:pt x="27" y="4"/>
                      <a:pt x="28" y="5"/>
                      <a:pt x="26" y="5"/>
                    </a:cubicBezTo>
                    <a:cubicBezTo>
                      <a:pt x="25" y="5"/>
                      <a:pt x="19" y="5"/>
                      <a:pt x="19" y="5"/>
                    </a:cubicBezTo>
                    <a:cubicBezTo>
                      <a:pt x="19" y="5"/>
                      <a:pt x="18" y="8"/>
                      <a:pt x="18" y="9"/>
                    </a:cubicBezTo>
                    <a:cubicBezTo>
                      <a:pt x="17" y="10"/>
                      <a:pt x="16" y="12"/>
                      <a:pt x="14" y="12"/>
                    </a:cubicBezTo>
                    <a:cubicBezTo>
                      <a:pt x="11" y="12"/>
                      <a:pt x="11" y="10"/>
                      <a:pt x="11" y="10"/>
                    </a:cubicBezTo>
                    <a:cubicBezTo>
                      <a:pt x="11" y="10"/>
                      <a:pt x="5" y="10"/>
                      <a:pt x="2" y="9"/>
                    </a:cubicBezTo>
                    <a:cubicBezTo>
                      <a:pt x="0" y="9"/>
                      <a:pt x="1" y="4"/>
                      <a:pt x="3" y="2"/>
                    </a:cubicBezTo>
                    <a:close/>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2" name="Freeform 502"/>
              <p:cNvSpPr/>
              <p:nvPr/>
            </p:nvSpPr>
            <p:spPr bwMode="auto">
              <a:xfrm>
                <a:off x="6551" y="3416"/>
                <a:ext cx="80" cy="56"/>
              </a:xfrm>
              <a:custGeom>
                <a:avLst/>
                <a:gdLst>
                  <a:gd name="T0" fmla="*/ 12 w 80"/>
                  <a:gd name="T1" fmla="*/ 8 h 56"/>
                  <a:gd name="T2" fmla="*/ 4 w 80"/>
                  <a:gd name="T3" fmla="*/ 20 h 56"/>
                  <a:gd name="T4" fmla="*/ 24 w 80"/>
                  <a:gd name="T5" fmla="*/ 52 h 56"/>
                  <a:gd name="T6" fmla="*/ 60 w 80"/>
                  <a:gd name="T7" fmla="*/ 52 h 56"/>
                  <a:gd name="T8" fmla="*/ 68 w 80"/>
                  <a:gd name="T9" fmla="*/ 32 h 56"/>
                  <a:gd name="T10" fmla="*/ 12 w 80"/>
                  <a:gd name="T11" fmla="*/ 8 h 56"/>
                </a:gdLst>
                <a:ahLst/>
                <a:cxnLst>
                  <a:cxn ang="0">
                    <a:pos x="T0" y="T1"/>
                  </a:cxn>
                  <a:cxn ang="0">
                    <a:pos x="T2" y="T3"/>
                  </a:cxn>
                  <a:cxn ang="0">
                    <a:pos x="T4" y="T5"/>
                  </a:cxn>
                  <a:cxn ang="0">
                    <a:pos x="T6" y="T7"/>
                  </a:cxn>
                  <a:cxn ang="0">
                    <a:pos x="T8" y="T9"/>
                  </a:cxn>
                  <a:cxn ang="0">
                    <a:pos x="T10" y="T11"/>
                  </a:cxn>
                </a:cxnLst>
                <a:rect l="0" t="0" r="r" b="b"/>
                <a:pathLst>
                  <a:path w="80" h="56">
                    <a:moveTo>
                      <a:pt x="12" y="8"/>
                    </a:moveTo>
                    <a:cubicBezTo>
                      <a:pt x="12" y="8"/>
                      <a:pt x="0" y="8"/>
                      <a:pt x="4" y="20"/>
                    </a:cubicBezTo>
                    <a:cubicBezTo>
                      <a:pt x="8" y="32"/>
                      <a:pt x="4" y="52"/>
                      <a:pt x="24" y="52"/>
                    </a:cubicBezTo>
                    <a:cubicBezTo>
                      <a:pt x="44" y="52"/>
                      <a:pt x="52" y="48"/>
                      <a:pt x="60" y="52"/>
                    </a:cubicBezTo>
                    <a:cubicBezTo>
                      <a:pt x="68" y="56"/>
                      <a:pt x="80" y="40"/>
                      <a:pt x="68" y="32"/>
                    </a:cubicBezTo>
                    <a:cubicBezTo>
                      <a:pt x="56" y="24"/>
                      <a:pt x="32" y="0"/>
                      <a:pt x="12" y="8"/>
                    </a:cubicBezTo>
                    <a:close/>
                  </a:path>
                </a:pathLst>
              </a:custGeom>
              <a:solidFill>
                <a:srgbClr val="1BB2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3" name="Freeform 503"/>
              <p:cNvSpPr/>
              <p:nvPr/>
            </p:nvSpPr>
            <p:spPr bwMode="auto">
              <a:xfrm>
                <a:off x="6531" y="3341"/>
                <a:ext cx="78" cy="118"/>
              </a:xfrm>
              <a:custGeom>
                <a:avLst/>
                <a:gdLst>
                  <a:gd name="T0" fmla="*/ 76 w 78"/>
                  <a:gd name="T1" fmla="*/ 109 h 118"/>
                  <a:gd name="T2" fmla="*/ 64 w 78"/>
                  <a:gd name="T3" fmla="*/ 98 h 118"/>
                  <a:gd name="T4" fmla="*/ 62 w 78"/>
                  <a:gd name="T5" fmla="*/ 83 h 118"/>
                  <a:gd name="T6" fmla="*/ 66 w 78"/>
                  <a:gd name="T7" fmla="*/ 48 h 118"/>
                  <a:gd name="T8" fmla="*/ 61 w 78"/>
                  <a:gd name="T9" fmla="*/ 31 h 118"/>
                  <a:gd name="T10" fmla="*/ 36 w 78"/>
                  <a:gd name="T11" fmla="*/ 7 h 118"/>
                  <a:gd name="T12" fmla="*/ 12 w 78"/>
                  <a:gd name="T13" fmla="*/ 9 h 118"/>
                  <a:gd name="T14" fmla="*/ 6 w 78"/>
                  <a:gd name="T15" fmla="*/ 24 h 118"/>
                  <a:gd name="T16" fmla="*/ 44 w 78"/>
                  <a:gd name="T17" fmla="*/ 46 h 118"/>
                  <a:gd name="T18" fmla="*/ 45 w 78"/>
                  <a:gd name="T19" fmla="*/ 57 h 118"/>
                  <a:gd name="T20" fmla="*/ 50 w 78"/>
                  <a:gd name="T21" fmla="*/ 95 h 118"/>
                  <a:gd name="T22" fmla="*/ 50 w 78"/>
                  <a:gd name="T23" fmla="*/ 95 h 118"/>
                  <a:gd name="T24" fmla="*/ 50 w 78"/>
                  <a:gd name="T25" fmla="*/ 100 h 118"/>
                  <a:gd name="T26" fmla="*/ 52 w 78"/>
                  <a:gd name="T27" fmla="*/ 104 h 118"/>
                  <a:gd name="T28" fmla="*/ 63 w 78"/>
                  <a:gd name="T29" fmla="*/ 113 h 118"/>
                  <a:gd name="T30" fmla="*/ 76 w 78"/>
                  <a:gd name="T31" fmla="*/ 115 h 118"/>
                  <a:gd name="T32" fmla="*/ 76 w 78"/>
                  <a:gd name="T33" fmla="*/ 110 h 118"/>
                  <a:gd name="T34" fmla="*/ 76 w 78"/>
                  <a:gd name="T35" fmla="*/ 10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118">
                    <a:moveTo>
                      <a:pt x="76" y="109"/>
                    </a:moveTo>
                    <a:cubicBezTo>
                      <a:pt x="76" y="109"/>
                      <a:pt x="66" y="99"/>
                      <a:pt x="64" y="98"/>
                    </a:cubicBezTo>
                    <a:cubicBezTo>
                      <a:pt x="61" y="95"/>
                      <a:pt x="62" y="83"/>
                      <a:pt x="62" y="83"/>
                    </a:cubicBezTo>
                    <a:cubicBezTo>
                      <a:pt x="66" y="48"/>
                      <a:pt x="66" y="48"/>
                      <a:pt x="66" y="48"/>
                    </a:cubicBezTo>
                    <a:cubicBezTo>
                      <a:pt x="66" y="45"/>
                      <a:pt x="68" y="39"/>
                      <a:pt x="61" y="31"/>
                    </a:cubicBezTo>
                    <a:cubicBezTo>
                      <a:pt x="36" y="7"/>
                      <a:pt x="36" y="7"/>
                      <a:pt x="36" y="7"/>
                    </a:cubicBezTo>
                    <a:cubicBezTo>
                      <a:pt x="36" y="7"/>
                      <a:pt x="18" y="0"/>
                      <a:pt x="12" y="9"/>
                    </a:cubicBezTo>
                    <a:cubicBezTo>
                      <a:pt x="6" y="18"/>
                      <a:pt x="0" y="18"/>
                      <a:pt x="6" y="24"/>
                    </a:cubicBezTo>
                    <a:cubicBezTo>
                      <a:pt x="6" y="24"/>
                      <a:pt x="40" y="42"/>
                      <a:pt x="44" y="46"/>
                    </a:cubicBezTo>
                    <a:cubicBezTo>
                      <a:pt x="47" y="49"/>
                      <a:pt x="45" y="56"/>
                      <a:pt x="45" y="57"/>
                    </a:cubicBezTo>
                    <a:cubicBezTo>
                      <a:pt x="43" y="69"/>
                      <a:pt x="50" y="93"/>
                      <a:pt x="50" y="95"/>
                    </a:cubicBezTo>
                    <a:cubicBezTo>
                      <a:pt x="50" y="95"/>
                      <a:pt x="50" y="95"/>
                      <a:pt x="50" y="95"/>
                    </a:cubicBezTo>
                    <a:cubicBezTo>
                      <a:pt x="50" y="100"/>
                      <a:pt x="50" y="100"/>
                      <a:pt x="50" y="100"/>
                    </a:cubicBezTo>
                    <a:cubicBezTo>
                      <a:pt x="50" y="101"/>
                      <a:pt x="50" y="102"/>
                      <a:pt x="52" y="104"/>
                    </a:cubicBezTo>
                    <a:cubicBezTo>
                      <a:pt x="53" y="106"/>
                      <a:pt x="63" y="113"/>
                      <a:pt x="63" y="113"/>
                    </a:cubicBezTo>
                    <a:cubicBezTo>
                      <a:pt x="63" y="113"/>
                      <a:pt x="70" y="118"/>
                      <a:pt x="76" y="115"/>
                    </a:cubicBezTo>
                    <a:cubicBezTo>
                      <a:pt x="78" y="113"/>
                      <a:pt x="78" y="111"/>
                      <a:pt x="76" y="110"/>
                    </a:cubicBezTo>
                    <a:lnTo>
                      <a:pt x="76" y="109"/>
                    </a:ln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4" name="Freeform 504"/>
              <p:cNvSpPr/>
              <p:nvPr/>
            </p:nvSpPr>
            <p:spPr bwMode="auto">
              <a:xfrm>
                <a:off x="6579" y="3440"/>
                <a:ext cx="34" cy="22"/>
              </a:xfrm>
              <a:custGeom>
                <a:avLst/>
                <a:gdLst>
                  <a:gd name="T0" fmla="*/ 32 w 34"/>
                  <a:gd name="T1" fmla="*/ 20 h 22"/>
                  <a:gd name="T2" fmla="*/ 33 w 34"/>
                  <a:gd name="T3" fmla="*/ 15 h 22"/>
                  <a:gd name="T4" fmla="*/ 29 w 34"/>
                  <a:gd name="T5" fmla="*/ 13 h 22"/>
                  <a:gd name="T6" fmla="*/ 24 w 34"/>
                  <a:gd name="T7" fmla="*/ 17 h 22"/>
                  <a:gd name="T8" fmla="*/ 14 w 34"/>
                  <a:gd name="T9" fmla="*/ 14 h 22"/>
                  <a:gd name="T10" fmla="*/ 7 w 34"/>
                  <a:gd name="T11" fmla="*/ 9 h 22"/>
                  <a:gd name="T12" fmla="*/ 1 w 34"/>
                  <a:gd name="T13" fmla="*/ 0 h 22"/>
                  <a:gd name="T14" fmla="*/ 0 w 34"/>
                  <a:gd name="T15" fmla="*/ 2 h 22"/>
                  <a:gd name="T16" fmla="*/ 1 w 34"/>
                  <a:gd name="T17" fmla="*/ 8 h 22"/>
                  <a:gd name="T18" fmla="*/ 4 w 34"/>
                  <a:gd name="T19" fmla="*/ 12 h 22"/>
                  <a:gd name="T20" fmla="*/ 19 w 34"/>
                  <a:gd name="T21" fmla="*/ 20 h 22"/>
                  <a:gd name="T22" fmla="*/ 32 w 34"/>
                  <a:gd name="T23"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2">
                    <a:moveTo>
                      <a:pt x="32" y="20"/>
                    </a:moveTo>
                    <a:cubicBezTo>
                      <a:pt x="34" y="18"/>
                      <a:pt x="33" y="16"/>
                      <a:pt x="33" y="15"/>
                    </a:cubicBezTo>
                    <a:cubicBezTo>
                      <a:pt x="31" y="13"/>
                      <a:pt x="29" y="13"/>
                      <a:pt x="29" y="13"/>
                    </a:cubicBezTo>
                    <a:cubicBezTo>
                      <a:pt x="31" y="15"/>
                      <a:pt x="19" y="18"/>
                      <a:pt x="24" y="17"/>
                    </a:cubicBezTo>
                    <a:cubicBezTo>
                      <a:pt x="27" y="16"/>
                      <a:pt x="18" y="16"/>
                      <a:pt x="14" y="14"/>
                    </a:cubicBezTo>
                    <a:cubicBezTo>
                      <a:pt x="12" y="13"/>
                      <a:pt x="9" y="10"/>
                      <a:pt x="7" y="9"/>
                    </a:cubicBezTo>
                    <a:cubicBezTo>
                      <a:pt x="2" y="4"/>
                      <a:pt x="1" y="0"/>
                      <a:pt x="1" y="0"/>
                    </a:cubicBezTo>
                    <a:cubicBezTo>
                      <a:pt x="1" y="0"/>
                      <a:pt x="0" y="0"/>
                      <a:pt x="0" y="2"/>
                    </a:cubicBezTo>
                    <a:cubicBezTo>
                      <a:pt x="0" y="6"/>
                      <a:pt x="1" y="8"/>
                      <a:pt x="1" y="8"/>
                    </a:cubicBezTo>
                    <a:cubicBezTo>
                      <a:pt x="1" y="8"/>
                      <a:pt x="2" y="11"/>
                      <a:pt x="4" y="12"/>
                    </a:cubicBezTo>
                    <a:cubicBezTo>
                      <a:pt x="8" y="14"/>
                      <a:pt x="14" y="18"/>
                      <a:pt x="19" y="20"/>
                    </a:cubicBezTo>
                    <a:cubicBezTo>
                      <a:pt x="23" y="22"/>
                      <a:pt x="29" y="22"/>
                      <a:pt x="32" y="20"/>
                    </a:cubicBezTo>
                    <a:close/>
                  </a:path>
                </a:pathLst>
              </a:custGeom>
              <a:solidFill>
                <a:srgbClr val="D4DB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5" name="Freeform 505"/>
              <p:cNvSpPr/>
              <p:nvPr/>
            </p:nvSpPr>
            <p:spPr bwMode="auto">
              <a:xfrm>
                <a:off x="6578" y="3436"/>
                <a:ext cx="35" cy="25"/>
              </a:xfrm>
              <a:custGeom>
                <a:avLst/>
                <a:gdLst>
                  <a:gd name="T0" fmla="*/ 33 w 35"/>
                  <a:gd name="T1" fmla="*/ 23 h 25"/>
                  <a:gd name="T2" fmla="*/ 30 w 35"/>
                  <a:gd name="T3" fmla="*/ 15 h 25"/>
                  <a:gd name="T4" fmla="*/ 29 w 35"/>
                  <a:gd name="T5" fmla="*/ 14 h 25"/>
                  <a:gd name="T6" fmla="*/ 26 w 35"/>
                  <a:gd name="T7" fmla="*/ 19 h 25"/>
                  <a:gd name="T8" fmla="*/ 16 w 35"/>
                  <a:gd name="T9" fmla="*/ 17 h 25"/>
                  <a:gd name="T10" fmla="*/ 7 w 35"/>
                  <a:gd name="T11" fmla="*/ 10 h 25"/>
                  <a:gd name="T12" fmla="*/ 3 w 35"/>
                  <a:gd name="T13" fmla="*/ 0 h 25"/>
                  <a:gd name="T14" fmla="*/ 1 w 35"/>
                  <a:gd name="T15" fmla="*/ 7 h 25"/>
                  <a:gd name="T16" fmla="*/ 8 w 35"/>
                  <a:gd name="T17" fmla="*/ 16 h 25"/>
                  <a:gd name="T18" fmla="*/ 20 w 35"/>
                  <a:gd name="T19" fmla="*/ 23 h 25"/>
                  <a:gd name="T20" fmla="*/ 33 w 35"/>
                  <a:gd name="T21"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25">
                    <a:moveTo>
                      <a:pt x="33" y="23"/>
                    </a:moveTo>
                    <a:cubicBezTo>
                      <a:pt x="35" y="21"/>
                      <a:pt x="35" y="19"/>
                      <a:pt x="30" y="15"/>
                    </a:cubicBezTo>
                    <a:cubicBezTo>
                      <a:pt x="29" y="14"/>
                      <a:pt x="29" y="14"/>
                      <a:pt x="29" y="14"/>
                    </a:cubicBezTo>
                    <a:cubicBezTo>
                      <a:pt x="30" y="16"/>
                      <a:pt x="30" y="18"/>
                      <a:pt x="26" y="19"/>
                    </a:cubicBezTo>
                    <a:cubicBezTo>
                      <a:pt x="23" y="20"/>
                      <a:pt x="20" y="19"/>
                      <a:pt x="16" y="17"/>
                    </a:cubicBezTo>
                    <a:cubicBezTo>
                      <a:pt x="14" y="15"/>
                      <a:pt x="10" y="14"/>
                      <a:pt x="7" y="10"/>
                    </a:cubicBezTo>
                    <a:cubicBezTo>
                      <a:pt x="2" y="5"/>
                      <a:pt x="3" y="0"/>
                      <a:pt x="3" y="0"/>
                    </a:cubicBezTo>
                    <a:cubicBezTo>
                      <a:pt x="3" y="0"/>
                      <a:pt x="0" y="3"/>
                      <a:pt x="1" y="7"/>
                    </a:cubicBezTo>
                    <a:cubicBezTo>
                      <a:pt x="2" y="12"/>
                      <a:pt x="8" y="16"/>
                      <a:pt x="8" y="16"/>
                    </a:cubicBezTo>
                    <a:cubicBezTo>
                      <a:pt x="11" y="19"/>
                      <a:pt x="15" y="22"/>
                      <a:pt x="20" y="23"/>
                    </a:cubicBezTo>
                    <a:cubicBezTo>
                      <a:pt x="26" y="25"/>
                      <a:pt x="31" y="24"/>
                      <a:pt x="33" y="23"/>
                    </a:cubicBezTo>
                    <a:close/>
                  </a:path>
                </a:pathLst>
              </a:custGeom>
              <a:solidFill>
                <a:srgbClr val="4F1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6" name="Freeform 506"/>
              <p:cNvSpPr/>
              <p:nvPr/>
            </p:nvSpPr>
            <p:spPr bwMode="auto">
              <a:xfrm>
                <a:off x="6552" y="3345"/>
                <a:ext cx="68" cy="112"/>
              </a:xfrm>
              <a:custGeom>
                <a:avLst/>
                <a:gdLst>
                  <a:gd name="T0" fmla="*/ 35 w 68"/>
                  <a:gd name="T1" fmla="*/ 108 h 112"/>
                  <a:gd name="T2" fmla="*/ 33 w 68"/>
                  <a:gd name="T3" fmla="*/ 95 h 112"/>
                  <a:gd name="T4" fmla="*/ 37 w 68"/>
                  <a:gd name="T5" fmla="*/ 81 h 112"/>
                  <a:gd name="T6" fmla="*/ 59 w 68"/>
                  <a:gd name="T7" fmla="*/ 50 h 112"/>
                  <a:gd name="T8" fmla="*/ 65 w 68"/>
                  <a:gd name="T9" fmla="*/ 38 h 112"/>
                  <a:gd name="T10" fmla="*/ 60 w 68"/>
                  <a:gd name="T11" fmla="*/ 21 h 112"/>
                  <a:gd name="T12" fmla="*/ 49 w 68"/>
                  <a:gd name="T13" fmla="*/ 12 h 112"/>
                  <a:gd name="T14" fmla="*/ 10 w 68"/>
                  <a:gd name="T15" fmla="*/ 0 h 112"/>
                  <a:gd name="T16" fmla="*/ 27 w 68"/>
                  <a:gd name="T17" fmla="*/ 19 h 112"/>
                  <a:gd name="T18" fmla="*/ 40 w 68"/>
                  <a:gd name="T19" fmla="*/ 46 h 112"/>
                  <a:gd name="T20" fmla="*/ 40 w 68"/>
                  <a:gd name="T21" fmla="*/ 50 h 112"/>
                  <a:gd name="T22" fmla="*/ 22 w 68"/>
                  <a:gd name="T23" fmla="*/ 79 h 112"/>
                  <a:gd name="T24" fmla="*/ 18 w 68"/>
                  <a:gd name="T25" fmla="*/ 85 h 112"/>
                  <a:gd name="T26" fmla="*/ 17 w 68"/>
                  <a:gd name="T27" fmla="*/ 90 h 112"/>
                  <a:gd name="T28" fmla="*/ 22 w 68"/>
                  <a:gd name="T29" fmla="*/ 104 h 112"/>
                  <a:gd name="T30" fmla="*/ 31 w 68"/>
                  <a:gd name="T31" fmla="*/ 112 h 112"/>
                  <a:gd name="T32" fmla="*/ 35 w 68"/>
                  <a:gd name="T33" fmla="*/ 10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112">
                    <a:moveTo>
                      <a:pt x="35" y="108"/>
                    </a:moveTo>
                    <a:cubicBezTo>
                      <a:pt x="34" y="107"/>
                      <a:pt x="33" y="97"/>
                      <a:pt x="33" y="95"/>
                    </a:cubicBezTo>
                    <a:cubicBezTo>
                      <a:pt x="32" y="89"/>
                      <a:pt x="37" y="81"/>
                      <a:pt x="37" y="81"/>
                    </a:cubicBezTo>
                    <a:cubicBezTo>
                      <a:pt x="59" y="50"/>
                      <a:pt x="59" y="50"/>
                      <a:pt x="59" y="50"/>
                    </a:cubicBezTo>
                    <a:cubicBezTo>
                      <a:pt x="60" y="48"/>
                      <a:pt x="64" y="41"/>
                      <a:pt x="65" y="38"/>
                    </a:cubicBezTo>
                    <a:cubicBezTo>
                      <a:pt x="68" y="29"/>
                      <a:pt x="61" y="23"/>
                      <a:pt x="60" y="21"/>
                    </a:cubicBezTo>
                    <a:cubicBezTo>
                      <a:pt x="49" y="12"/>
                      <a:pt x="49" y="12"/>
                      <a:pt x="49" y="12"/>
                    </a:cubicBezTo>
                    <a:cubicBezTo>
                      <a:pt x="10" y="0"/>
                      <a:pt x="10" y="0"/>
                      <a:pt x="10" y="0"/>
                    </a:cubicBezTo>
                    <a:cubicBezTo>
                      <a:pt x="0" y="4"/>
                      <a:pt x="30" y="15"/>
                      <a:pt x="27" y="19"/>
                    </a:cubicBezTo>
                    <a:cubicBezTo>
                      <a:pt x="27" y="19"/>
                      <a:pt x="38" y="41"/>
                      <a:pt x="40" y="46"/>
                    </a:cubicBezTo>
                    <a:cubicBezTo>
                      <a:pt x="40" y="47"/>
                      <a:pt x="41" y="50"/>
                      <a:pt x="40" y="50"/>
                    </a:cubicBezTo>
                    <a:cubicBezTo>
                      <a:pt x="38" y="54"/>
                      <a:pt x="27" y="72"/>
                      <a:pt x="22" y="79"/>
                    </a:cubicBezTo>
                    <a:cubicBezTo>
                      <a:pt x="18" y="85"/>
                      <a:pt x="18" y="85"/>
                      <a:pt x="18" y="85"/>
                    </a:cubicBezTo>
                    <a:cubicBezTo>
                      <a:pt x="17" y="87"/>
                      <a:pt x="17" y="87"/>
                      <a:pt x="17" y="90"/>
                    </a:cubicBezTo>
                    <a:cubicBezTo>
                      <a:pt x="17" y="93"/>
                      <a:pt x="22" y="104"/>
                      <a:pt x="22" y="104"/>
                    </a:cubicBezTo>
                    <a:cubicBezTo>
                      <a:pt x="22" y="104"/>
                      <a:pt x="25" y="111"/>
                      <a:pt x="31" y="112"/>
                    </a:cubicBezTo>
                    <a:cubicBezTo>
                      <a:pt x="34" y="112"/>
                      <a:pt x="35" y="110"/>
                      <a:pt x="35" y="108"/>
                    </a:cubicBezTo>
                    <a:close/>
                  </a:path>
                </a:pathLst>
              </a:custGeom>
              <a:solidFill>
                <a:srgbClr val="CCA2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7" name="Freeform 507"/>
              <p:cNvSpPr/>
              <p:nvPr/>
            </p:nvSpPr>
            <p:spPr bwMode="auto">
              <a:xfrm>
                <a:off x="6565" y="3430"/>
                <a:ext cx="23" cy="33"/>
              </a:xfrm>
              <a:custGeom>
                <a:avLst/>
                <a:gdLst>
                  <a:gd name="T0" fmla="*/ 20 w 23"/>
                  <a:gd name="T1" fmla="*/ 33 h 33"/>
                  <a:gd name="T2" fmla="*/ 23 w 23"/>
                  <a:gd name="T3" fmla="*/ 30 h 33"/>
                  <a:gd name="T4" fmla="*/ 21 w 23"/>
                  <a:gd name="T5" fmla="*/ 26 h 33"/>
                  <a:gd name="T6" fmla="*/ 15 w 23"/>
                  <a:gd name="T7" fmla="*/ 26 h 33"/>
                  <a:gd name="T8" fmla="*/ 8 w 23"/>
                  <a:gd name="T9" fmla="*/ 18 h 33"/>
                  <a:gd name="T10" fmla="*/ 5 w 23"/>
                  <a:gd name="T11" fmla="*/ 10 h 33"/>
                  <a:gd name="T12" fmla="*/ 5 w 23"/>
                  <a:gd name="T13" fmla="*/ 0 h 33"/>
                  <a:gd name="T14" fmla="*/ 3 w 23"/>
                  <a:gd name="T15" fmla="*/ 3 h 33"/>
                  <a:gd name="T16" fmla="*/ 2 w 23"/>
                  <a:gd name="T17" fmla="*/ 7 h 33"/>
                  <a:gd name="T18" fmla="*/ 2 w 23"/>
                  <a:gd name="T19" fmla="*/ 11 h 33"/>
                  <a:gd name="T20" fmla="*/ 8 w 23"/>
                  <a:gd name="T21" fmla="*/ 26 h 33"/>
                  <a:gd name="T22" fmla="*/ 20 w 23"/>
                  <a:gd name="T2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3">
                    <a:moveTo>
                      <a:pt x="20" y="33"/>
                    </a:moveTo>
                    <a:cubicBezTo>
                      <a:pt x="22" y="33"/>
                      <a:pt x="23" y="30"/>
                      <a:pt x="23" y="30"/>
                    </a:cubicBezTo>
                    <a:cubicBezTo>
                      <a:pt x="23" y="27"/>
                      <a:pt x="21" y="26"/>
                      <a:pt x="21" y="26"/>
                    </a:cubicBezTo>
                    <a:cubicBezTo>
                      <a:pt x="21" y="28"/>
                      <a:pt x="10" y="25"/>
                      <a:pt x="15" y="26"/>
                    </a:cubicBezTo>
                    <a:cubicBezTo>
                      <a:pt x="17" y="27"/>
                      <a:pt x="10" y="21"/>
                      <a:pt x="8" y="18"/>
                    </a:cubicBezTo>
                    <a:cubicBezTo>
                      <a:pt x="7" y="16"/>
                      <a:pt x="6" y="12"/>
                      <a:pt x="5" y="10"/>
                    </a:cubicBezTo>
                    <a:cubicBezTo>
                      <a:pt x="3" y="3"/>
                      <a:pt x="5" y="0"/>
                      <a:pt x="5" y="0"/>
                    </a:cubicBezTo>
                    <a:cubicBezTo>
                      <a:pt x="5" y="0"/>
                      <a:pt x="4" y="1"/>
                      <a:pt x="3" y="3"/>
                    </a:cubicBezTo>
                    <a:cubicBezTo>
                      <a:pt x="1" y="6"/>
                      <a:pt x="2" y="7"/>
                      <a:pt x="2" y="7"/>
                    </a:cubicBezTo>
                    <a:cubicBezTo>
                      <a:pt x="2" y="7"/>
                      <a:pt x="0" y="8"/>
                      <a:pt x="2" y="11"/>
                    </a:cubicBezTo>
                    <a:cubicBezTo>
                      <a:pt x="3" y="15"/>
                      <a:pt x="5" y="21"/>
                      <a:pt x="8" y="26"/>
                    </a:cubicBezTo>
                    <a:cubicBezTo>
                      <a:pt x="11" y="30"/>
                      <a:pt x="16" y="33"/>
                      <a:pt x="20" y="33"/>
                    </a:cubicBezTo>
                    <a:close/>
                  </a:path>
                </a:pathLst>
              </a:custGeom>
              <a:solidFill>
                <a:srgbClr val="D4DB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8" name="Freeform 508"/>
              <p:cNvSpPr/>
              <p:nvPr/>
            </p:nvSpPr>
            <p:spPr bwMode="auto">
              <a:xfrm>
                <a:off x="6566" y="3427"/>
                <a:ext cx="23" cy="35"/>
              </a:xfrm>
              <a:custGeom>
                <a:avLst/>
                <a:gdLst>
                  <a:gd name="T0" fmla="*/ 19 w 23"/>
                  <a:gd name="T1" fmla="*/ 35 h 35"/>
                  <a:gd name="T2" fmla="*/ 21 w 23"/>
                  <a:gd name="T3" fmla="*/ 27 h 35"/>
                  <a:gd name="T4" fmla="*/ 21 w 23"/>
                  <a:gd name="T5" fmla="*/ 26 h 35"/>
                  <a:gd name="T6" fmla="*/ 16 w 23"/>
                  <a:gd name="T7" fmla="*/ 28 h 35"/>
                  <a:gd name="T8" fmla="*/ 8 w 23"/>
                  <a:gd name="T9" fmla="*/ 20 h 35"/>
                  <a:gd name="T10" fmla="*/ 4 w 23"/>
                  <a:gd name="T11" fmla="*/ 10 h 35"/>
                  <a:gd name="T12" fmla="*/ 6 w 23"/>
                  <a:gd name="T13" fmla="*/ 0 h 35"/>
                  <a:gd name="T14" fmla="*/ 1 w 23"/>
                  <a:gd name="T15" fmla="*/ 4 h 35"/>
                  <a:gd name="T16" fmla="*/ 0 w 23"/>
                  <a:gd name="T17" fmla="*/ 10 h 35"/>
                  <a:gd name="T18" fmla="*/ 2 w 23"/>
                  <a:gd name="T19" fmla="*/ 14 h 35"/>
                  <a:gd name="T20" fmla="*/ 8 w 23"/>
                  <a:gd name="T21" fmla="*/ 28 h 35"/>
                  <a:gd name="T22" fmla="*/ 19 w 23"/>
                  <a:gd name="T23"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5">
                    <a:moveTo>
                      <a:pt x="19" y="35"/>
                    </a:moveTo>
                    <a:cubicBezTo>
                      <a:pt x="22" y="35"/>
                      <a:pt x="23" y="33"/>
                      <a:pt x="21" y="27"/>
                    </a:cubicBezTo>
                    <a:cubicBezTo>
                      <a:pt x="21" y="26"/>
                      <a:pt x="21" y="26"/>
                      <a:pt x="21" y="26"/>
                    </a:cubicBezTo>
                    <a:cubicBezTo>
                      <a:pt x="21" y="28"/>
                      <a:pt x="20" y="30"/>
                      <a:pt x="16" y="28"/>
                    </a:cubicBezTo>
                    <a:cubicBezTo>
                      <a:pt x="13" y="27"/>
                      <a:pt x="10" y="24"/>
                      <a:pt x="8" y="20"/>
                    </a:cubicBezTo>
                    <a:cubicBezTo>
                      <a:pt x="7" y="18"/>
                      <a:pt x="5" y="15"/>
                      <a:pt x="4" y="10"/>
                    </a:cubicBezTo>
                    <a:cubicBezTo>
                      <a:pt x="3" y="4"/>
                      <a:pt x="6" y="0"/>
                      <a:pt x="6" y="0"/>
                    </a:cubicBezTo>
                    <a:cubicBezTo>
                      <a:pt x="6" y="0"/>
                      <a:pt x="3" y="0"/>
                      <a:pt x="1" y="4"/>
                    </a:cubicBezTo>
                    <a:cubicBezTo>
                      <a:pt x="0" y="8"/>
                      <a:pt x="0" y="10"/>
                      <a:pt x="0" y="10"/>
                    </a:cubicBezTo>
                    <a:cubicBezTo>
                      <a:pt x="2" y="14"/>
                      <a:pt x="2" y="14"/>
                      <a:pt x="2" y="14"/>
                    </a:cubicBezTo>
                    <a:cubicBezTo>
                      <a:pt x="3" y="18"/>
                      <a:pt x="5" y="23"/>
                      <a:pt x="8" y="28"/>
                    </a:cubicBezTo>
                    <a:cubicBezTo>
                      <a:pt x="12" y="33"/>
                      <a:pt x="16" y="35"/>
                      <a:pt x="19" y="35"/>
                    </a:cubicBezTo>
                    <a:close/>
                  </a:path>
                </a:pathLst>
              </a:custGeom>
              <a:solidFill>
                <a:srgbClr val="4F1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9" name="Freeform 509"/>
              <p:cNvSpPr/>
              <p:nvPr/>
            </p:nvSpPr>
            <p:spPr bwMode="auto">
              <a:xfrm>
                <a:off x="6529" y="3333"/>
                <a:ext cx="78" cy="57"/>
              </a:xfrm>
              <a:custGeom>
                <a:avLst/>
                <a:gdLst>
                  <a:gd name="T0" fmla="*/ 49 w 78"/>
                  <a:gd name="T1" fmla="*/ 7 h 57"/>
                  <a:gd name="T2" fmla="*/ 69 w 78"/>
                  <a:gd name="T3" fmla="*/ 21 h 57"/>
                  <a:gd name="T4" fmla="*/ 78 w 78"/>
                  <a:gd name="T5" fmla="*/ 29 h 57"/>
                  <a:gd name="T6" fmla="*/ 69 w 78"/>
                  <a:gd name="T7" fmla="*/ 29 h 57"/>
                  <a:gd name="T8" fmla="*/ 50 w 78"/>
                  <a:gd name="T9" fmla="*/ 35 h 57"/>
                  <a:gd name="T10" fmla="*/ 35 w 78"/>
                  <a:gd name="T11" fmla="*/ 57 h 57"/>
                  <a:gd name="T12" fmla="*/ 29 w 78"/>
                  <a:gd name="T13" fmla="*/ 50 h 57"/>
                  <a:gd name="T14" fmla="*/ 0 w 78"/>
                  <a:gd name="T15" fmla="*/ 23 h 57"/>
                  <a:gd name="T16" fmla="*/ 2 w 78"/>
                  <a:gd name="T17" fmla="*/ 3 h 57"/>
                  <a:gd name="T18" fmla="*/ 29 w 78"/>
                  <a:gd name="T19" fmla="*/ 10 h 57"/>
                  <a:gd name="T20" fmla="*/ 43 w 78"/>
                  <a:gd name="T21" fmla="*/ 0 h 57"/>
                  <a:gd name="T22" fmla="*/ 49 w 78"/>
                  <a:gd name="T23" fmla="*/ 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57">
                    <a:moveTo>
                      <a:pt x="49" y="7"/>
                    </a:moveTo>
                    <a:cubicBezTo>
                      <a:pt x="52" y="10"/>
                      <a:pt x="68" y="21"/>
                      <a:pt x="69" y="21"/>
                    </a:cubicBezTo>
                    <a:cubicBezTo>
                      <a:pt x="77" y="27"/>
                      <a:pt x="78" y="29"/>
                      <a:pt x="78" y="29"/>
                    </a:cubicBezTo>
                    <a:cubicBezTo>
                      <a:pt x="78" y="29"/>
                      <a:pt x="75" y="28"/>
                      <a:pt x="69" y="29"/>
                    </a:cubicBezTo>
                    <a:cubicBezTo>
                      <a:pt x="62" y="31"/>
                      <a:pt x="56" y="33"/>
                      <a:pt x="50" y="35"/>
                    </a:cubicBezTo>
                    <a:cubicBezTo>
                      <a:pt x="39" y="41"/>
                      <a:pt x="35" y="57"/>
                      <a:pt x="35" y="57"/>
                    </a:cubicBezTo>
                    <a:cubicBezTo>
                      <a:pt x="35" y="57"/>
                      <a:pt x="32" y="52"/>
                      <a:pt x="29" y="50"/>
                    </a:cubicBezTo>
                    <a:cubicBezTo>
                      <a:pt x="26" y="48"/>
                      <a:pt x="2" y="40"/>
                      <a:pt x="0" y="23"/>
                    </a:cubicBezTo>
                    <a:cubicBezTo>
                      <a:pt x="0" y="18"/>
                      <a:pt x="0" y="12"/>
                      <a:pt x="2" y="3"/>
                    </a:cubicBezTo>
                    <a:cubicBezTo>
                      <a:pt x="2" y="3"/>
                      <a:pt x="10" y="14"/>
                      <a:pt x="29" y="10"/>
                    </a:cubicBezTo>
                    <a:cubicBezTo>
                      <a:pt x="43" y="7"/>
                      <a:pt x="43" y="0"/>
                      <a:pt x="43" y="0"/>
                    </a:cubicBezTo>
                    <a:cubicBezTo>
                      <a:pt x="43" y="1"/>
                      <a:pt x="45" y="4"/>
                      <a:pt x="49" y="7"/>
                    </a:cubicBezTo>
                    <a:close/>
                  </a:path>
                </a:pathLst>
              </a:custGeom>
              <a:solidFill>
                <a:srgbClr val="5B53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0" name="Freeform 510"/>
              <p:cNvSpPr/>
              <p:nvPr/>
            </p:nvSpPr>
            <p:spPr bwMode="auto">
              <a:xfrm>
                <a:off x="6527" y="3256"/>
                <a:ext cx="52" cy="97"/>
              </a:xfrm>
              <a:custGeom>
                <a:avLst/>
                <a:gdLst>
                  <a:gd name="T0" fmla="*/ 44 w 52"/>
                  <a:gd name="T1" fmla="*/ 4 h 97"/>
                  <a:gd name="T2" fmla="*/ 50 w 52"/>
                  <a:gd name="T3" fmla="*/ 32 h 97"/>
                  <a:gd name="T4" fmla="*/ 51 w 52"/>
                  <a:gd name="T5" fmla="*/ 40 h 97"/>
                  <a:gd name="T6" fmla="*/ 47 w 52"/>
                  <a:gd name="T7" fmla="*/ 48 h 97"/>
                  <a:gd name="T8" fmla="*/ 44 w 52"/>
                  <a:gd name="T9" fmla="*/ 62 h 97"/>
                  <a:gd name="T10" fmla="*/ 46 w 52"/>
                  <a:gd name="T11" fmla="*/ 79 h 97"/>
                  <a:gd name="T12" fmla="*/ 35 w 52"/>
                  <a:gd name="T13" fmla="*/ 88 h 97"/>
                  <a:gd name="T14" fmla="*/ 3 w 52"/>
                  <a:gd name="T15" fmla="*/ 87 h 97"/>
                  <a:gd name="T16" fmla="*/ 2 w 52"/>
                  <a:gd name="T17" fmla="*/ 84 h 97"/>
                  <a:gd name="T18" fmla="*/ 5 w 52"/>
                  <a:gd name="T19" fmla="*/ 75 h 97"/>
                  <a:gd name="T20" fmla="*/ 8 w 52"/>
                  <a:gd name="T21" fmla="*/ 61 h 97"/>
                  <a:gd name="T22" fmla="*/ 9 w 52"/>
                  <a:gd name="T23" fmla="*/ 54 h 97"/>
                  <a:gd name="T24" fmla="*/ 5 w 52"/>
                  <a:gd name="T25" fmla="*/ 37 h 97"/>
                  <a:gd name="T26" fmla="*/ 4 w 52"/>
                  <a:gd name="T27" fmla="*/ 19 h 97"/>
                  <a:gd name="T28" fmla="*/ 23 w 52"/>
                  <a:gd name="T29" fmla="*/ 3 h 97"/>
                  <a:gd name="T30" fmla="*/ 29 w 52"/>
                  <a:gd name="T31" fmla="*/ 2 h 97"/>
                  <a:gd name="T32" fmla="*/ 44 w 52"/>
                  <a:gd name="T33" fmla="*/ 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97">
                    <a:moveTo>
                      <a:pt x="44" y="4"/>
                    </a:moveTo>
                    <a:cubicBezTo>
                      <a:pt x="50" y="32"/>
                      <a:pt x="50" y="32"/>
                      <a:pt x="50" y="32"/>
                    </a:cubicBezTo>
                    <a:cubicBezTo>
                      <a:pt x="50" y="32"/>
                      <a:pt x="52" y="37"/>
                      <a:pt x="51" y="40"/>
                    </a:cubicBezTo>
                    <a:cubicBezTo>
                      <a:pt x="51" y="44"/>
                      <a:pt x="47" y="48"/>
                      <a:pt x="47" y="48"/>
                    </a:cubicBezTo>
                    <a:cubicBezTo>
                      <a:pt x="45" y="52"/>
                      <a:pt x="43" y="56"/>
                      <a:pt x="44" y="62"/>
                    </a:cubicBezTo>
                    <a:cubicBezTo>
                      <a:pt x="46" y="79"/>
                      <a:pt x="46" y="79"/>
                      <a:pt x="46" y="79"/>
                    </a:cubicBezTo>
                    <a:cubicBezTo>
                      <a:pt x="46" y="79"/>
                      <a:pt x="46" y="83"/>
                      <a:pt x="35" y="88"/>
                    </a:cubicBezTo>
                    <a:cubicBezTo>
                      <a:pt x="9" y="97"/>
                      <a:pt x="3" y="87"/>
                      <a:pt x="3" y="87"/>
                    </a:cubicBezTo>
                    <a:cubicBezTo>
                      <a:pt x="3" y="87"/>
                      <a:pt x="2" y="85"/>
                      <a:pt x="2" y="84"/>
                    </a:cubicBezTo>
                    <a:cubicBezTo>
                      <a:pt x="3" y="80"/>
                      <a:pt x="4" y="77"/>
                      <a:pt x="5" y="75"/>
                    </a:cubicBezTo>
                    <a:cubicBezTo>
                      <a:pt x="8" y="61"/>
                      <a:pt x="8" y="61"/>
                      <a:pt x="8" y="61"/>
                    </a:cubicBezTo>
                    <a:cubicBezTo>
                      <a:pt x="8" y="59"/>
                      <a:pt x="9" y="57"/>
                      <a:pt x="9" y="54"/>
                    </a:cubicBezTo>
                    <a:cubicBezTo>
                      <a:pt x="5" y="37"/>
                      <a:pt x="5" y="37"/>
                      <a:pt x="5" y="37"/>
                    </a:cubicBezTo>
                    <a:cubicBezTo>
                      <a:pt x="5" y="37"/>
                      <a:pt x="0" y="24"/>
                      <a:pt x="4" y="19"/>
                    </a:cubicBezTo>
                    <a:cubicBezTo>
                      <a:pt x="8" y="13"/>
                      <a:pt x="19" y="5"/>
                      <a:pt x="23" y="3"/>
                    </a:cubicBezTo>
                    <a:cubicBezTo>
                      <a:pt x="24" y="3"/>
                      <a:pt x="27" y="2"/>
                      <a:pt x="29" y="2"/>
                    </a:cubicBezTo>
                    <a:cubicBezTo>
                      <a:pt x="29" y="2"/>
                      <a:pt x="39" y="0"/>
                      <a:pt x="44" y="4"/>
                    </a:cubicBezTo>
                    <a:close/>
                  </a:path>
                </a:pathLst>
              </a:custGeom>
              <a:solidFill>
                <a:srgbClr val="C91D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1" name="Freeform 511"/>
              <p:cNvSpPr/>
              <p:nvPr/>
            </p:nvSpPr>
            <p:spPr bwMode="auto">
              <a:xfrm>
                <a:off x="6526" y="3272"/>
                <a:ext cx="62" cy="68"/>
              </a:xfrm>
              <a:custGeom>
                <a:avLst/>
                <a:gdLst>
                  <a:gd name="T0" fmla="*/ 62 w 62"/>
                  <a:gd name="T1" fmla="*/ 54 h 68"/>
                  <a:gd name="T2" fmla="*/ 59 w 62"/>
                  <a:gd name="T3" fmla="*/ 58 h 68"/>
                  <a:gd name="T4" fmla="*/ 59 w 62"/>
                  <a:gd name="T5" fmla="*/ 62 h 68"/>
                  <a:gd name="T6" fmla="*/ 15 w 62"/>
                  <a:gd name="T7" fmla="*/ 62 h 68"/>
                  <a:gd name="T8" fmla="*/ 8 w 62"/>
                  <a:gd name="T9" fmla="*/ 55 h 68"/>
                  <a:gd name="T10" fmla="*/ 1 w 62"/>
                  <a:gd name="T11" fmla="*/ 16 h 68"/>
                  <a:gd name="T12" fmla="*/ 12 w 62"/>
                  <a:gd name="T13" fmla="*/ 1 h 68"/>
                  <a:gd name="T14" fmla="*/ 21 w 62"/>
                  <a:gd name="T15" fmla="*/ 24 h 68"/>
                  <a:gd name="T16" fmla="*/ 24 w 62"/>
                  <a:gd name="T17" fmla="*/ 45 h 68"/>
                  <a:gd name="T18" fmla="*/ 28 w 62"/>
                  <a:gd name="T19" fmla="*/ 50 h 68"/>
                  <a:gd name="T20" fmla="*/ 62 w 62"/>
                  <a:gd name="T21" fmla="*/ 5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68">
                    <a:moveTo>
                      <a:pt x="62" y="54"/>
                    </a:moveTo>
                    <a:cubicBezTo>
                      <a:pt x="62" y="54"/>
                      <a:pt x="59" y="56"/>
                      <a:pt x="59" y="58"/>
                    </a:cubicBezTo>
                    <a:cubicBezTo>
                      <a:pt x="58" y="60"/>
                      <a:pt x="59" y="62"/>
                      <a:pt x="59" y="62"/>
                    </a:cubicBezTo>
                    <a:cubicBezTo>
                      <a:pt x="59" y="62"/>
                      <a:pt x="30" y="68"/>
                      <a:pt x="15" y="62"/>
                    </a:cubicBezTo>
                    <a:cubicBezTo>
                      <a:pt x="9" y="60"/>
                      <a:pt x="8" y="55"/>
                      <a:pt x="8" y="55"/>
                    </a:cubicBezTo>
                    <a:cubicBezTo>
                      <a:pt x="1" y="16"/>
                      <a:pt x="1" y="16"/>
                      <a:pt x="1" y="16"/>
                    </a:cubicBezTo>
                    <a:cubicBezTo>
                      <a:pt x="0" y="4"/>
                      <a:pt x="6" y="0"/>
                      <a:pt x="12" y="1"/>
                    </a:cubicBezTo>
                    <a:cubicBezTo>
                      <a:pt x="19" y="3"/>
                      <a:pt x="21" y="18"/>
                      <a:pt x="21" y="24"/>
                    </a:cubicBezTo>
                    <a:cubicBezTo>
                      <a:pt x="21" y="29"/>
                      <a:pt x="23" y="40"/>
                      <a:pt x="24" y="45"/>
                    </a:cubicBezTo>
                    <a:cubicBezTo>
                      <a:pt x="25" y="49"/>
                      <a:pt x="26" y="49"/>
                      <a:pt x="28" y="50"/>
                    </a:cubicBezTo>
                    <a:lnTo>
                      <a:pt x="62" y="54"/>
                    </a:lnTo>
                    <a:close/>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2" name="Freeform 512"/>
              <p:cNvSpPr/>
              <p:nvPr/>
            </p:nvSpPr>
            <p:spPr bwMode="auto">
              <a:xfrm>
                <a:off x="6553" y="3229"/>
                <a:ext cx="30" cy="36"/>
              </a:xfrm>
              <a:custGeom>
                <a:avLst/>
                <a:gdLst>
                  <a:gd name="T0" fmla="*/ 21 w 30"/>
                  <a:gd name="T1" fmla="*/ 0 h 36"/>
                  <a:gd name="T2" fmla="*/ 30 w 30"/>
                  <a:gd name="T3" fmla="*/ 10 h 36"/>
                  <a:gd name="T4" fmla="*/ 25 w 30"/>
                  <a:gd name="T5" fmla="*/ 27 h 36"/>
                  <a:gd name="T6" fmla="*/ 14 w 30"/>
                  <a:gd name="T7" fmla="*/ 36 h 36"/>
                  <a:gd name="T8" fmla="*/ 7 w 30"/>
                  <a:gd name="T9" fmla="*/ 32 h 36"/>
                  <a:gd name="T10" fmla="*/ 1 w 30"/>
                  <a:gd name="T11" fmla="*/ 26 h 36"/>
                  <a:gd name="T12" fmla="*/ 1 w 30"/>
                  <a:gd name="T13" fmla="*/ 13 h 36"/>
                  <a:gd name="T14" fmla="*/ 21 w 30"/>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6">
                    <a:moveTo>
                      <a:pt x="21" y="0"/>
                    </a:moveTo>
                    <a:cubicBezTo>
                      <a:pt x="29" y="0"/>
                      <a:pt x="30" y="5"/>
                      <a:pt x="30" y="10"/>
                    </a:cubicBezTo>
                    <a:cubicBezTo>
                      <a:pt x="29" y="15"/>
                      <a:pt x="25" y="27"/>
                      <a:pt x="25" y="27"/>
                    </a:cubicBezTo>
                    <a:cubicBezTo>
                      <a:pt x="23" y="33"/>
                      <a:pt x="18" y="36"/>
                      <a:pt x="14" y="36"/>
                    </a:cubicBezTo>
                    <a:cubicBezTo>
                      <a:pt x="12" y="35"/>
                      <a:pt x="10" y="35"/>
                      <a:pt x="7" y="32"/>
                    </a:cubicBezTo>
                    <a:cubicBezTo>
                      <a:pt x="5" y="30"/>
                      <a:pt x="3" y="29"/>
                      <a:pt x="1" y="26"/>
                    </a:cubicBezTo>
                    <a:cubicBezTo>
                      <a:pt x="1" y="26"/>
                      <a:pt x="0" y="16"/>
                      <a:pt x="1" y="13"/>
                    </a:cubicBezTo>
                    <a:cubicBezTo>
                      <a:pt x="1" y="7"/>
                      <a:pt x="9" y="0"/>
                      <a:pt x="21" y="0"/>
                    </a:cubicBezTo>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3" name="Freeform 513"/>
              <p:cNvSpPr/>
              <p:nvPr/>
            </p:nvSpPr>
            <p:spPr bwMode="auto">
              <a:xfrm>
                <a:off x="6544" y="3239"/>
                <a:ext cx="16" cy="6"/>
              </a:xfrm>
              <a:custGeom>
                <a:avLst/>
                <a:gdLst>
                  <a:gd name="T0" fmla="*/ 0 w 16"/>
                  <a:gd name="T1" fmla="*/ 4 h 6"/>
                  <a:gd name="T2" fmla="*/ 0 w 16"/>
                  <a:gd name="T3" fmla="*/ 4 h 6"/>
                  <a:gd name="T4" fmla="*/ 5 w 16"/>
                  <a:gd name="T5" fmla="*/ 1 h 6"/>
                  <a:gd name="T6" fmla="*/ 8 w 16"/>
                  <a:gd name="T7" fmla="*/ 1 h 6"/>
                  <a:gd name="T8" fmla="*/ 16 w 16"/>
                  <a:gd name="T9" fmla="*/ 5 h 6"/>
                  <a:gd name="T10" fmla="*/ 16 w 16"/>
                  <a:gd name="T11" fmla="*/ 5 h 6"/>
                  <a:gd name="T12" fmla="*/ 15 w 16"/>
                  <a:gd name="T13" fmla="*/ 6 h 6"/>
                  <a:gd name="T14" fmla="*/ 15 w 16"/>
                  <a:gd name="T15" fmla="*/ 6 h 6"/>
                  <a:gd name="T16" fmla="*/ 7 w 16"/>
                  <a:gd name="T17" fmla="*/ 2 h 6"/>
                  <a:gd name="T18" fmla="*/ 6 w 16"/>
                  <a:gd name="T19" fmla="*/ 2 h 6"/>
                  <a:gd name="T20" fmla="*/ 1 w 16"/>
                  <a:gd name="T21" fmla="*/ 5 h 6"/>
                  <a:gd name="T22" fmla="*/ 1 w 16"/>
                  <a:gd name="T23" fmla="*/ 5 h 6"/>
                  <a:gd name="T24" fmla="*/ 0 w 16"/>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6">
                    <a:moveTo>
                      <a:pt x="0" y="4"/>
                    </a:moveTo>
                    <a:cubicBezTo>
                      <a:pt x="0" y="4"/>
                      <a:pt x="0" y="4"/>
                      <a:pt x="0" y="4"/>
                    </a:cubicBezTo>
                    <a:cubicBezTo>
                      <a:pt x="5" y="1"/>
                      <a:pt x="5" y="1"/>
                      <a:pt x="5" y="1"/>
                    </a:cubicBezTo>
                    <a:cubicBezTo>
                      <a:pt x="6" y="0"/>
                      <a:pt x="7" y="0"/>
                      <a:pt x="8" y="1"/>
                    </a:cubicBezTo>
                    <a:cubicBezTo>
                      <a:pt x="16" y="5"/>
                      <a:pt x="16" y="5"/>
                      <a:pt x="16" y="5"/>
                    </a:cubicBezTo>
                    <a:cubicBezTo>
                      <a:pt x="16" y="5"/>
                      <a:pt x="16" y="5"/>
                      <a:pt x="16" y="5"/>
                    </a:cubicBezTo>
                    <a:cubicBezTo>
                      <a:pt x="15" y="6"/>
                      <a:pt x="15" y="6"/>
                      <a:pt x="15" y="6"/>
                    </a:cubicBezTo>
                    <a:cubicBezTo>
                      <a:pt x="15" y="6"/>
                      <a:pt x="15" y="6"/>
                      <a:pt x="15" y="6"/>
                    </a:cubicBezTo>
                    <a:cubicBezTo>
                      <a:pt x="7" y="2"/>
                      <a:pt x="7" y="2"/>
                      <a:pt x="7" y="2"/>
                    </a:cubicBezTo>
                    <a:cubicBezTo>
                      <a:pt x="6" y="2"/>
                      <a:pt x="6" y="2"/>
                      <a:pt x="6" y="2"/>
                    </a:cubicBezTo>
                    <a:cubicBezTo>
                      <a:pt x="1" y="5"/>
                      <a:pt x="1" y="5"/>
                      <a:pt x="1" y="5"/>
                    </a:cubicBezTo>
                    <a:cubicBezTo>
                      <a:pt x="1" y="5"/>
                      <a:pt x="1" y="5"/>
                      <a:pt x="1" y="5"/>
                    </a:cubicBezTo>
                    <a:cubicBezTo>
                      <a:pt x="0" y="4"/>
                      <a:pt x="0" y="4"/>
                      <a:pt x="0" y="4"/>
                    </a:cubicBezTo>
                  </a:path>
                </a:pathLst>
              </a:custGeom>
              <a:solidFill>
                <a:srgbClr val="6D1A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4" name="Freeform 514"/>
              <p:cNvSpPr/>
              <p:nvPr/>
            </p:nvSpPr>
            <p:spPr bwMode="auto">
              <a:xfrm>
                <a:off x="6558" y="3243"/>
                <a:ext cx="12" cy="7"/>
              </a:xfrm>
              <a:custGeom>
                <a:avLst/>
                <a:gdLst>
                  <a:gd name="T0" fmla="*/ 11 w 12"/>
                  <a:gd name="T1" fmla="*/ 0 h 7"/>
                  <a:gd name="T2" fmla="*/ 3 w 12"/>
                  <a:gd name="T3" fmla="*/ 0 h 7"/>
                  <a:gd name="T4" fmla="*/ 3 w 12"/>
                  <a:gd name="T5" fmla="*/ 0 h 7"/>
                  <a:gd name="T6" fmla="*/ 3 w 12"/>
                  <a:gd name="T7" fmla="*/ 0 h 7"/>
                  <a:gd name="T8" fmla="*/ 3 w 12"/>
                  <a:gd name="T9" fmla="*/ 0 h 7"/>
                  <a:gd name="T10" fmla="*/ 2 w 12"/>
                  <a:gd name="T11" fmla="*/ 0 h 7"/>
                  <a:gd name="T12" fmla="*/ 1 w 12"/>
                  <a:gd name="T13" fmla="*/ 1 h 7"/>
                  <a:gd name="T14" fmla="*/ 2 w 12"/>
                  <a:gd name="T15" fmla="*/ 1 h 7"/>
                  <a:gd name="T16" fmla="*/ 2 w 12"/>
                  <a:gd name="T17" fmla="*/ 1 h 7"/>
                  <a:gd name="T18" fmla="*/ 1 w 12"/>
                  <a:gd name="T19" fmla="*/ 2 h 7"/>
                  <a:gd name="T20" fmla="*/ 1 w 12"/>
                  <a:gd name="T21" fmla="*/ 2 h 7"/>
                  <a:gd name="T22" fmla="*/ 0 w 12"/>
                  <a:gd name="T23" fmla="*/ 1 h 7"/>
                  <a:gd name="T24" fmla="*/ 2 w 12"/>
                  <a:gd name="T25" fmla="*/ 5 h 7"/>
                  <a:gd name="T26" fmla="*/ 3 w 12"/>
                  <a:gd name="T27" fmla="*/ 6 h 7"/>
                  <a:gd name="T28" fmla="*/ 5 w 12"/>
                  <a:gd name="T29" fmla="*/ 7 h 7"/>
                  <a:gd name="T30" fmla="*/ 6 w 12"/>
                  <a:gd name="T31" fmla="*/ 7 h 7"/>
                  <a:gd name="T32" fmla="*/ 8 w 12"/>
                  <a:gd name="T33" fmla="*/ 6 h 7"/>
                  <a:gd name="T34" fmla="*/ 11 w 12"/>
                  <a:gd name="T35" fmla="*/ 3 h 7"/>
                  <a:gd name="T36" fmla="*/ 12 w 12"/>
                  <a:gd name="T37" fmla="*/ 2 h 7"/>
                  <a:gd name="T38" fmla="*/ 12 w 12"/>
                  <a:gd name="T39" fmla="*/ 0 h 7"/>
                  <a:gd name="T40" fmla="*/ 11 w 12"/>
                  <a:gd name="T4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7">
                    <a:moveTo>
                      <a:pt x="11" y="0"/>
                    </a:moveTo>
                    <a:cubicBezTo>
                      <a:pt x="3" y="0"/>
                      <a:pt x="3" y="0"/>
                      <a:pt x="3" y="0"/>
                    </a:cubicBezTo>
                    <a:cubicBezTo>
                      <a:pt x="3" y="0"/>
                      <a:pt x="3" y="0"/>
                      <a:pt x="3" y="0"/>
                    </a:cubicBezTo>
                    <a:cubicBezTo>
                      <a:pt x="3" y="0"/>
                      <a:pt x="3" y="0"/>
                      <a:pt x="3" y="0"/>
                    </a:cubicBezTo>
                    <a:cubicBezTo>
                      <a:pt x="3" y="0"/>
                      <a:pt x="3" y="0"/>
                      <a:pt x="3" y="0"/>
                    </a:cubicBezTo>
                    <a:cubicBezTo>
                      <a:pt x="2" y="0"/>
                      <a:pt x="2" y="0"/>
                      <a:pt x="2" y="0"/>
                    </a:cubicBezTo>
                    <a:cubicBezTo>
                      <a:pt x="2" y="0"/>
                      <a:pt x="2" y="0"/>
                      <a:pt x="1" y="1"/>
                    </a:cubicBezTo>
                    <a:cubicBezTo>
                      <a:pt x="2" y="1"/>
                      <a:pt x="2" y="1"/>
                      <a:pt x="2" y="1"/>
                    </a:cubicBezTo>
                    <a:cubicBezTo>
                      <a:pt x="2" y="1"/>
                      <a:pt x="2" y="1"/>
                      <a:pt x="2" y="1"/>
                    </a:cubicBezTo>
                    <a:cubicBezTo>
                      <a:pt x="1" y="2"/>
                      <a:pt x="1" y="2"/>
                      <a:pt x="1" y="2"/>
                    </a:cubicBezTo>
                    <a:cubicBezTo>
                      <a:pt x="1" y="2"/>
                      <a:pt x="1" y="2"/>
                      <a:pt x="1" y="2"/>
                    </a:cubicBezTo>
                    <a:cubicBezTo>
                      <a:pt x="0" y="1"/>
                      <a:pt x="0" y="1"/>
                      <a:pt x="0" y="1"/>
                    </a:cubicBezTo>
                    <a:cubicBezTo>
                      <a:pt x="1" y="2"/>
                      <a:pt x="1" y="5"/>
                      <a:pt x="2" y="5"/>
                    </a:cubicBezTo>
                    <a:cubicBezTo>
                      <a:pt x="2" y="6"/>
                      <a:pt x="3" y="6"/>
                      <a:pt x="3" y="6"/>
                    </a:cubicBezTo>
                    <a:cubicBezTo>
                      <a:pt x="4" y="6"/>
                      <a:pt x="4" y="7"/>
                      <a:pt x="5" y="7"/>
                    </a:cubicBezTo>
                    <a:cubicBezTo>
                      <a:pt x="5" y="7"/>
                      <a:pt x="6" y="7"/>
                      <a:pt x="6" y="7"/>
                    </a:cubicBezTo>
                    <a:cubicBezTo>
                      <a:pt x="8" y="6"/>
                      <a:pt x="8" y="6"/>
                      <a:pt x="8" y="6"/>
                    </a:cubicBezTo>
                    <a:cubicBezTo>
                      <a:pt x="10" y="6"/>
                      <a:pt x="11" y="3"/>
                      <a:pt x="11" y="3"/>
                    </a:cubicBezTo>
                    <a:cubicBezTo>
                      <a:pt x="11" y="3"/>
                      <a:pt x="11" y="3"/>
                      <a:pt x="12" y="2"/>
                    </a:cubicBezTo>
                    <a:cubicBezTo>
                      <a:pt x="12" y="1"/>
                      <a:pt x="12" y="1"/>
                      <a:pt x="12" y="0"/>
                    </a:cubicBezTo>
                    <a:cubicBezTo>
                      <a:pt x="11" y="0"/>
                      <a:pt x="11" y="0"/>
                      <a:pt x="11" y="0"/>
                    </a:cubicBezTo>
                  </a:path>
                </a:pathLst>
              </a:custGeom>
              <a:solidFill>
                <a:srgbClr val="D6BA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5" name="Freeform 515"/>
              <p:cNvSpPr/>
              <p:nvPr/>
            </p:nvSpPr>
            <p:spPr bwMode="auto">
              <a:xfrm>
                <a:off x="6558" y="3244"/>
                <a:ext cx="2" cy="1"/>
              </a:xfrm>
              <a:custGeom>
                <a:avLst/>
                <a:gdLst>
                  <a:gd name="T0" fmla="*/ 1 w 2"/>
                  <a:gd name="T1" fmla="*/ 0 h 1"/>
                  <a:gd name="T2" fmla="*/ 0 w 2"/>
                  <a:gd name="T3" fmla="*/ 0 h 1"/>
                  <a:gd name="T4" fmla="*/ 0 w 2"/>
                  <a:gd name="T5" fmla="*/ 0 h 1"/>
                  <a:gd name="T6" fmla="*/ 1 w 2"/>
                  <a:gd name="T7" fmla="*/ 1 h 1"/>
                  <a:gd name="T8" fmla="*/ 1 w 2"/>
                  <a:gd name="T9" fmla="*/ 1 h 1"/>
                  <a:gd name="T10" fmla="*/ 2 w 2"/>
                  <a:gd name="T11" fmla="*/ 0 h 1"/>
                  <a:gd name="T12" fmla="*/ 2 w 2"/>
                  <a:gd name="T13" fmla="*/ 0 h 1"/>
                  <a:gd name="T14" fmla="*/ 1 w 2"/>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
                    <a:moveTo>
                      <a:pt x="1" y="0"/>
                    </a:moveTo>
                    <a:cubicBezTo>
                      <a:pt x="1" y="0"/>
                      <a:pt x="1" y="0"/>
                      <a:pt x="0" y="0"/>
                    </a:cubicBezTo>
                    <a:cubicBezTo>
                      <a:pt x="0" y="0"/>
                      <a:pt x="0" y="0"/>
                      <a:pt x="0" y="0"/>
                    </a:cubicBezTo>
                    <a:cubicBezTo>
                      <a:pt x="1" y="1"/>
                      <a:pt x="1" y="1"/>
                      <a:pt x="1" y="1"/>
                    </a:cubicBezTo>
                    <a:cubicBezTo>
                      <a:pt x="1" y="1"/>
                      <a:pt x="1" y="1"/>
                      <a:pt x="1" y="1"/>
                    </a:cubicBezTo>
                    <a:cubicBezTo>
                      <a:pt x="2" y="0"/>
                      <a:pt x="2" y="0"/>
                      <a:pt x="2" y="0"/>
                    </a:cubicBezTo>
                    <a:cubicBezTo>
                      <a:pt x="2" y="0"/>
                      <a:pt x="2" y="0"/>
                      <a:pt x="2" y="0"/>
                    </a:cubicBezTo>
                    <a:cubicBezTo>
                      <a:pt x="1" y="0"/>
                      <a:pt x="1" y="0"/>
                      <a:pt x="1" y="0"/>
                    </a:cubicBezTo>
                  </a:path>
                </a:pathLst>
              </a:custGeom>
              <a:solidFill>
                <a:srgbClr val="7339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6" name="Freeform 516"/>
              <p:cNvSpPr/>
              <p:nvPr/>
            </p:nvSpPr>
            <p:spPr bwMode="auto">
              <a:xfrm>
                <a:off x="6570" y="3244"/>
                <a:ext cx="3" cy="2"/>
              </a:xfrm>
              <a:custGeom>
                <a:avLst/>
                <a:gdLst>
                  <a:gd name="T0" fmla="*/ 3 w 3"/>
                  <a:gd name="T1" fmla="*/ 1 h 2"/>
                  <a:gd name="T2" fmla="*/ 3 w 3"/>
                  <a:gd name="T3" fmla="*/ 2 h 2"/>
                  <a:gd name="T4" fmla="*/ 2 w 3"/>
                  <a:gd name="T5" fmla="*/ 1 h 2"/>
                  <a:gd name="T6" fmla="*/ 0 w 3"/>
                  <a:gd name="T7" fmla="*/ 2 h 2"/>
                  <a:gd name="T8" fmla="*/ 0 w 3"/>
                  <a:gd name="T9" fmla="*/ 2 h 2"/>
                  <a:gd name="T10" fmla="*/ 2 w 3"/>
                  <a:gd name="T11" fmla="*/ 0 h 2"/>
                  <a:gd name="T12" fmla="*/ 3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1"/>
                    </a:moveTo>
                    <a:cubicBezTo>
                      <a:pt x="3" y="1"/>
                      <a:pt x="3" y="2"/>
                      <a:pt x="3" y="2"/>
                    </a:cubicBezTo>
                    <a:cubicBezTo>
                      <a:pt x="3" y="2"/>
                      <a:pt x="3" y="1"/>
                      <a:pt x="2" y="1"/>
                    </a:cubicBezTo>
                    <a:cubicBezTo>
                      <a:pt x="1" y="1"/>
                      <a:pt x="0" y="2"/>
                      <a:pt x="0" y="2"/>
                    </a:cubicBezTo>
                    <a:cubicBezTo>
                      <a:pt x="0" y="2"/>
                      <a:pt x="0" y="2"/>
                      <a:pt x="0" y="2"/>
                    </a:cubicBezTo>
                    <a:cubicBezTo>
                      <a:pt x="0" y="2"/>
                      <a:pt x="0" y="0"/>
                      <a:pt x="2" y="0"/>
                    </a:cubicBezTo>
                    <a:cubicBezTo>
                      <a:pt x="3" y="0"/>
                      <a:pt x="3" y="1"/>
                      <a:pt x="3" y="1"/>
                    </a:cubicBezTo>
                  </a:path>
                </a:pathLst>
              </a:custGeom>
              <a:solidFill>
                <a:srgbClr val="6D1A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7" name="Freeform 517"/>
              <p:cNvSpPr>
                <a:spLocks noEditPoints="1"/>
              </p:cNvSpPr>
              <p:nvPr/>
            </p:nvSpPr>
            <p:spPr bwMode="auto">
              <a:xfrm>
                <a:off x="6558" y="3242"/>
                <a:ext cx="13" cy="8"/>
              </a:xfrm>
              <a:custGeom>
                <a:avLst/>
                <a:gdLst>
                  <a:gd name="T0" fmla="*/ 7 w 13"/>
                  <a:gd name="T1" fmla="*/ 8 h 8"/>
                  <a:gd name="T2" fmla="*/ 7 w 13"/>
                  <a:gd name="T3" fmla="*/ 8 h 8"/>
                  <a:gd name="T4" fmla="*/ 4 w 13"/>
                  <a:gd name="T5" fmla="*/ 8 h 8"/>
                  <a:gd name="T6" fmla="*/ 1 w 13"/>
                  <a:gd name="T7" fmla="*/ 7 h 8"/>
                  <a:gd name="T8" fmla="*/ 0 w 13"/>
                  <a:gd name="T9" fmla="*/ 3 h 8"/>
                  <a:gd name="T10" fmla="*/ 1 w 13"/>
                  <a:gd name="T11" fmla="*/ 1 h 8"/>
                  <a:gd name="T12" fmla="*/ 4 w 13"/>
                  <a:gd name="T13" fmla="*/ 0 h 8"/>
                  <a:gd name="T14" fmla="*/ 10 w 13"/>
                  <a:gd name="T15" fmla="*/ 0 h 8"/>
                  <a:gd name="T16" fmla="*/ 12 w 13"/>
                  <a:gd name="T17" fmla="*/ 1 h 8"/>
                  <a:gd name="T18" fmla="*/ 13 w 13"/>
                  <a:gd name="T19" fmla="*/ 3 h 8"/>
                  <a:gd name="T20" fmla="*/ 11 w 13"/>
                  <a:gd name="T21" fmla="*/ 6 h 8"/>
                  <a:gd name="T22" fmla="*/ 7 w 13"/>
                  <a:gd name="T23" fmla="*/ 8 h 8"/>
                  <a:gd name="T24" fmla="*/ 4 w 13"/>
                  <a:gd name="T25" fmla="*/ 2 h 8"/>
                  <a:gd name="T26" fmla="*/ 1 w 13"/>
                  <a:gd name="T27" fmla="*/ 3 h 8"/>
                  <a:gd name="T28" fmla="*/ 2 w 13"/>
                  <a:gd name="T29" fmla="*/ 6 h 8"/>
                  <a:gd name="T30" fmla="*/ 8 w 13"/>
                  <a:gd name="T31" fmla="*/ 7 h 8"/>
                  <a:gd name="T32" fmla="*/ 10 w 13"/>
                  <a:gd name="T33" fmla="*/ 5 h 8"/>
                  <a:gd name="T34" fmla="*/ 11 w 13"/>
                  <a:gd name="T35" fmla="*/ 3 h 8"/>
                  <a:gd name="T36" fmla="*/ 11 w 13"/>
                  <a:gd name="T37" fmla="*/ 1 h 8"/>
                  <a:gd name="T38" fmla="*/ 10 w 13"/>
                  <a:gd name="T39" fmla="*/ 1 h 8"/>
                  <a:gd name="T40" fmla="*/ 4 w 13"/>
                  <a:gd name="T4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 h="8">
                    <a:moveTo>
                      <a:pt x="7" y="8"/>
                    </a:moveTo>
                    <a:cubicBezTo>
                      <a:pt x="7" y="8"/>
                      <a:pt x="7" y="8"/>
                      <a:pt x="7" y="8"/>
                    </a:cubicBezTo>
                    <a:cubicBezTo>
                      <a:pt x="5" y="8"/>
                      <a:pt x="4" y="8"/>
                      <a:pt x="4" y="8"/>
                    </a:cubicBezTo>
                    <a:cubicBezTo>
                      <a:pt x="4" y="8"/>
                      <a:pt x="2" y="8"/>
                      <a:pt x="1" y="7"/>
                    </a:cubicBezTo>
                    <a:cubicBezTo>
                      <a:pt x="0" y="6"/>
                      <a:pt x="0" y="4"/>
                      <a:pt x="0" y="3"/>
                    </a:cubicBezTo>
                    <a:cubicBezTo>
                      <a:pt x="0" y="1"/>
                      <a:pt x="0" y="1"/>
                      <a:pt x="1" y="1"/>
                    </a:cubicBezTo>
                    <a:cubicBezTo>
                      <a:pt x="4" y="0"/>
                      <a:pt x="4" y="0"/>
                      <a:pt x="4" y="0"/>
                    </a:cubicBezTo>
                    <a:cubicBezTo>
                      <a:pt x="10" y="0"/>
                      <a:pt x="10" y="0"/>
                      <a:pt x="10" y="0"/>
                    </a:cubicBezTo>
                    <a:cubicBezTo>
                      <a:pt x="10" y="0"/>
                      <a:pt x="11" y="0"/>
                      <a:pt x="12" y="1"/>
                    </a:cubicBezTo>
                    <a:cubicBezTo>
                      <a:pt x="13" y="1"/>
                      <a:pt x="13" y="2"/>
                      <a:pt x="13" y="3"/>
                    </a:cubicBezTo>
                    <a:cubicBezTo>
                      <a:pt x="12" y="4"/>
                      <a:pt x="11" y="6"/>
                      <a:pt x="11" y="6"/>
                    </a:cubicBezTo>
                    <a:cubicBezTo>
                      <a:pt x="11" y="6"/>
                      <a:pt x="10" y="8"/>
                      <a:pt x="7" y="8"/>
                    </a:cubicBezTo>
                    <a:close/>
                    <a:moveTo>
                      <a:pt x="4" y="2"/>
                    </a:moveTo>
                    <a:cubicBezTo>
                      <a:pt x="3" y="2"/>
                      <a:pt x="1" y="2"/>
                      <a:pt x="1" y="3"/>
                    </a:cubicBezTo>
                    <a:cubicBezTo>
                      <a:pt x="1" y="4"/>
                      <a:pt x="1" y="5"/>
                      <a:pt x="2" y="6"/>
                    </a:cubicBezTo>
                    <a:cubicBezTo>
                      <a:pt x="3" y="8"/>
                      <a:pt x="6" y="8"/>
                      <a:pt x="8" y="7"/>
                    </a:cubicBezTo>
                    <a:cubicBezTo>
                      <a:pt x="9" y="7"/>
                      <a:pt x="10" y="5"/>
                      <a:pt x="10" y="5"/>
                    </a:cubicBezTo>
                    <a:cubicBezTo>
                      <a:pt x="10" y="5"/>
                      <a:pt x="11" y="4"/>
                      <a:pt x="11" y="3"/>
                    </a:cubicBezTo>
                    <a:cubicBezTo>
                      <a:pt x="12" y="2"/>
                      <a:pt x="12" y="2"/>
                      <a:pt x="11" y="1"/>
                    </a:cubicBezTo>
                    <a:cubicBezTo>
                      <a:pt x="10" y="1"/>
                      <a:pt x="10" y="1"/>
                      <a:pt x="10" y="1"/>
                    </a:cubicBezTo>
                    <a:lnTo>
                      <a:pt x="4" y="2"/>
                    </a:lnTo>
                    <a:close/>
                  </a:path>
                </a:pathLst>
              </a:custGeom>
              <a:solidFill>
                <a:srgbClr val="6D1A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8" name="Freeform 518"/>
              <p:cNvSpPr/>
              <p:nvPr/>
            </p:nvSpPr>
            <p:spPr bwMode="auto">
              <a:xfrm>
                <a:off x="6584" y="3243"/>
                <a:ext cx="0" cy="2"/>
              </a:xfrm>
              <a:custGeom>
                <a:avLst/>
                <a:gdLst>
                  <a:gd name="T0" fmla="*/ 0 h 2"/>
                  <a:gd name="T1" fmla="*/ 2 h 2"/>
                  <a:gd name="T2" fmla="*/ 1 h 2"/>
                  <a:gd name="T3" fmla="*/ 0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1"/>
                      <a:pt x="0" y="2"/>
                    </a:cubicBezTo>
                    <a:cubicBezTo>
                      <a:pt x="0" y="2"/>
                      <a:pt x="0" y="1"/>
                      <a:pt x="0" y="1"/>
                    </a:cubicBezTo>
                    <a:cubicBezTo>
                      <a:pt x="0" y="0"/>
                      <a:pt x="0" y="0"/>
                      <a:pt x="0" y="0"/>
                    </a:cubicBezTo>
                    <a:cubicBezTo>
                      <a:pt x="0" y="0"/>
                      <a:pt x="0" y="0"/>
                      <a:pt x="0" y="0"/>
                    </a:cubicBezTo>
                  </a:path>
                </a:pathLst>
              </a:custGeom>
              <a:solidFill>
                <a:srgbClr val="4836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9" name="Freeform 519"/>
              <p:cNvSpPr/>
              <p:nvPr/>
            </p:nvSpPr>
            <p:spPr bwMode="auto">
              <a:xfrm>
                <a:off x="6580" y="3242"/>
                <a:ext cx="4" cy="6"/>
              </a:xfrm>
              <a:custGeom>
                <a:avLst/>
                <a:gdLst>
                  <a:gd name="T0" fmla="*/ 3 w 4"/>
                  <a:gd name="T1" fmla="*/ 0 h 6"/>
                  <a:gd name="T2" fmla="*/ 2 w 4"/>
                  <a:gd name="T3" fmla="*/ 0 h 6"/>
                  <a:gd name="T4" fmla="*/ 0 w 4"/>
                  <a:gd name="T5" fmla="*/ 6 h 6"/>
                  <a:gd name="T6" fmla="*/ 3 w 4"/>
                  <a:gd name="T7" fmla="*/ 4 h 6"/>
                  <a:gd name="T8" fmla="*/ 4 w 4"/>
                  <a:gd name="T9" fmla="*/ 3 h 6"/>
                  <a:gd name="T10" fmla="*/ 4 w 4"/>
                  <a:gd name="T11" fmla="*/ 1 h 6"/>
                  <a:gd name="T12" fmla="*/ 3 w 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3" y="0"/>
                    </a:moveTo>
                    <a:cubicBezTo>
                      <a:pt x="2" y="0"/>
                      <a:pt x="2" y="0"/>
                      <a:pt x="2" y="0"/>
                    </a:cubicBezTo>
                    <a:cubicBezTo>
                      <a:pt x="2" y="2"/>
                      <a:pt x="1" y="4"/>
                      <a:pt x="0" y="6"/>
                    </a:cubicBezTo>
                    <a:cubicBezTo>
                      <a:pt x="3" y="6"/>
                      <a:pt x="3" y="4"/>
                      <a:pt x="3" y="4"/>
                    </a:cubicBezTo>
                    <a:cubicBezTo>
                      <a:pt x="3" y="4"/>
                      <a:pt x="3" y="3"/>
                      <a:pt x="4" y="3"/>
                    </a:cubicBezTo>
                    <a:cubicBezTo>
                      <a:pt x="4" y="2"/>
                      <a:pt x="4" y="1"/>
                      <a:pt x="4" y="1"/>
                    </a:cubicBezTo>
                    <a:cubicBezTo>
                      <a:pt x="3" y="0"/>
                      <a:pt x="3" y="0"/>
                      <a:pt x="3" y="0"/>
                    </a:cubicBezTo>
                  </a:path>
                </a:pathLst>
              </a:custGeom>
              <a:solidFill>
                <a:srgbClr val="4836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0" name="Freeform 520"/>
              <p:cNvSpPr/>
              <p:nvPr/>
            </p:nvSpPr>
            <p:spPr bwMode="auto">
              <a:xfrm>
                <a:off x="6573" y="3242"/>
                <a:ext cx="9" cy="7"/>
              </a:xfrm>
              <a:custGeom>
                <a:avLst/>
                <a:gdLst>
                  <a:gd name="T0" fmla="*/ 9 w 9"/>
                  <a:gd name="T1" fmla="*/ 0 h 7"/>
                  <a:gd name="T2" fmla="*/ 3 w 9"/>
                  <a:gd name="T3" fmla="*/ 1 h 7"/>
                  <a:gd name="T4" fmla="*/ 3 w 9"/>
                  <a:gd name="T5" fmla="*/ 1 h 7"/>
                  <a:gd name="T6" fmla="*/ 3 w 9"/>
                  <a:gd name="T7" fmla="*/ 1 h 7"/>
                  <a:gd name="T8" fmla="*/ 2 w 9"/>
                  <a:gd name="T9" fmla="*/ 1 h 7"/>
                  <a:gd name="T10" fmla="*/ 2 w 9"/>
                  <a:gd name="T11" fmla="*/ 1 h 7"/>
                  <a:gd name="T12" fmla="*/ 0 w 9"/>
                  <a:gd name="T13" fmla="*/ 2 h 7"/>
                  <a:gd name="T14" fmla="*/ 1 w 9"/>
                  <a:gd name="T15" fmla="*/ 5 h 7"/>
                  <a:gd name="T16" fmla="*/ 3 w 9"/>
                  <a:gd name="T17" fmla="*/ 7 h 7"/>
                  <a:gd name="T18" fmla="*/ 5 w 9"/>
                  <a:gd name="T19" fmla="*/ 7 h 7"/>
                  <a:gd name="T20" fmla="*/ 6 w 9"/>
                  <a:gd name="T21" fmla="*/ 7 h 7"/>
                  <a:gd name="T22" fmla="*/ 7 w 9"/>
                  <a:gd name="T23" fmla="*/ 6 h 7"/>
                  <a:gd name="T24" fmla="*/ 7 w 9"/>
                  <a:gd name="T25" fmla="*/ 6 h 7"/>
                  <a:gd name="T26" fmla="*/ 9 w 9"/>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9" y="0"/>
                    </a:moveTo>
                    <a:cubicBezTo>
                      <a:pt x="3" y="1"/>
                      <a:pt x="3" y="1"/>
                      <a:pt x="3" y="1"/>
                    </a:cubicBezTo>
                    <a:cubicBezTo>
                      <a:pt x="3" y="1"/>
                      <a:pt x="3" y="1"/>
                      <a:pt x="3" y="1"/>
                    </a:cubicBezTo>
                    <a:cubicBezTo>
                      <a:pt x="3" y="1"/>
                      <a:pt x="3" y="1"/>
                      <a:pt x="3" y="1"/>
                    </a:cubicBezTo>
                    <a:cubicBezTo>
                      <a:pt x="3" y="1"/>
                      <a:pt x="2" y="1"/>
                      <a:pt x="2" y="1"/>
                    </a:cubicBezTo>
                    <a:cubicBezTo>
                      <a:pt x="2" y="1"/>
                      <a:pt x="2" y="1"/>
                      <a:pt x="2" y="1"/>
                    </a:cubicBezTo>
                    <a:cubicBezTo>
                      <a:pt x="1" y="1"/>
                      <a:pt x="0" y="1"/>
                      <a:pt x="0" y="2"/>
                    </a:cubicBezTo>
                    <a:cubicBezTo>
                      <a:pt x="0" y="2"/>
                      <a:pt x="1" y="5"/>
                      <a:pt x="1" y="5"/>
                    </a:cubicBezTo>
                    <a:cubicBezTo>
                      <a:pt x="2" y="6"/>
                      <a:pt x="3" y="7"/>
                      <a:pt x="3" y="7"/>
                    </a:cubicBezTo>
                    <a:cubicBezTo>
                      <a:pt x="3" y="7"/>
                      <a:pt x="3" y="7"/>
                      <a:pt x="5" y="7"/>
                    </a:cubicBezTo>
                    <a:cubicBezTo>
                      <a:pt x="5" y="7"/>
                      <a:pt x="5" y="7"/>
                      <a:pt x="6" y="7"/>
                    </a:cubicBezTo>
                    <a:cubicBezTo>
                      <a:pt x="7" y="6"/>
                      <a:pt x="7" y="6"/>
                      <a:pt x="7" y="6"/>
                    </a:cubicBezTo>
                    <a:cubicBezTo>
                      <a:pt x="7" y="6"/>
                      <a:pt x="7" y="6"/>
                      <a:pt x="7" y="6"/>
                    </a:cubicBezTo>
                    <a:cubicBezTo>
                      <a:pt x="8" y="4"/>
                      <a:pt x="9" y="2"/>
                      <a:pt x="9" y="0"/>
                    </a:cubicBezTo>
                  </a:path>
                </a:pathLst>
              </a:custGeom>
              <a:solidFill>
                <a:srgbClr val="D6BA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1" name="Freeform 521"/>
              <p:cNvSpPr>
                <a:spLocks noEditPoints="1"/>
              </p:cNvSpPr>
              <p:nvPr/>
            </p:nvSpPr>
            <p:spPr bwMode="auto">
              <a:xfrm>
                <a:off x="6573" y="3241"/>
                <a:ext cx="12" cy="9"/>
              </a:xfrm>
              <a:custGeom>
                <a:avLst/>
                <a:gdLst>
                  <a:gd name="T0" fmla="*/ 7 w 12"/>
                  <a:gd name="T1" fmla="*/ 8 h 9"/>
                  <a:gd name="T2" fmla="*/ 6 w 12"/>
                  <a:gd name="T3" fmla="*/ 8 h 9"/>
                  <a:gd name="T4" fmla="*/ 4 w 12"/>
                  <a:gd name="T5" fmla="*/ 8 h 9"/>
                  <a:gd name="T6" fmla="*/ 1 w 12"/>
                  <a:gd name="T7" fmla="*/ 7 h 9"/>
                  <a:gd name="T8" fmla="*/ 0 w 12"/>
                  <a:gd name="T9" fmla="*/ 4 h 9"/>
                  <a:gd name="T10" fmla="*/ 2 w 12"/>
                  <a:gd name="T11" fmla="*/ 1 h 9"/>
                  <a:gd name="T12" fmla="*/ 4 w 12"/>
                  <a:gd name="T13" fmla="*/ 1 h 9"/>
                  <a:gd name="T14" fmla="*/ 9 w 12"/>
                  <a:gd name="T15" fmla="*/ 1 h 9"/>
                  <a:gd name="T16" fmla="*/ 11 w 12"/>
                  <a:gd name="T17" fmla="*/ 1 h 9"/>
                  <a:gd name="T18" fmla="*/ 12 w 12"/>
                  <a:gd name="T19" fmla="*/ 4 h 9"/>
                  <a:gd name="T20" fmla="*/ 10 w 12"/>
                  <a:gd name="T21" fmla="*/ 6 h 9"/>
                  <a:gd name="T22" fmla="*/ 7 w 12"/>
                  <a:gd name="T23" fmla="*/ 8 h 9"/>
                  <a:gd name="T24" fmla="*/ 3 w 12"/>
                  <a:gd name="T25" fmla="*/ 2 h 9"/>
                  <a:gd name="T26" fmla="*/ 1 w 12"/>
                  <a:gd name="T27" fmla="*/ 4 h 9"/>
                  <a:gd name="T28" fmla="*/ 2 w 12"/>
                  <a:gd name="T29" fmla="*/ 7 h 9"/>
                  <a:gd name="T30" fmla="*/ 7 w 12"/>
                  <a:gd name="T31" fmla="*/ 7 h 9"/>
                  <a:gd name="T32" fmla="*/ 10 w 12"/>
                  <a:gd name="T33" fmla="*/ 5 h 9"/>
                  <a:gd name="T34" fmla="*/ 11 w 12"/>
                  <a:gd name="T35" fmla="*/ 3 h 9"/>
                  <a:gd name="T36" fmla="*/ 11 w 12"/>
                  <a:gd name="T37" fmla="*/ 2 h 9"/>
                  <a:gd name="T38" fmla="*/ 10 w 12"/>
                  <a:gd name="T39" fmla="*/ 2 h 9"/>
                  <a:gd name="T40" fmla="*/ 3 w 12"/>
                  <a:gd name="T4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9">
                    <a:moveTo>
                      <a:pt x="7" y="8"/>
                    </a:moveTo>
                    <a:cubicBezTo>
                      <a:pt x="6" y="8"/>
                      <a:pt x="6" y="8"/>
                      <a:pt x="6" y="8"/>
                    </a:cubicBezTo>
                    <a:cubicBezTo>
                      <a:pt x="4" y="9"/>
                      <a:pt x="4" y="9"/>
                      <a:pt x="4" y="8"/>
                    </a:cubicBezTo>
                    <a:cubicBezTo>
                      <a:pt x="4" y="8"/>
                      <a:pt x="2" y="8"/>
                      <a:pt x="1" y="7"/>
                    </a:cubicBezTo>
                    <a:cubicBezTo>
                      <a:pt x="0" y="6"/>
                      <a:pt x="0" y="4"/>
                      <a:pt x="0" y="4"/>
                    </a:cubicBezTo>
                    <a:cubicBezTo>
                      <a:pt x="0" y="2"/>
                      <a:pt x="1" y="1"/>
                      <a:pt x="2" y="1"/>
                    </a:cubicBezTo>
                    <a:cubicBezTo>
                      <a:pt x="4" y="1"/>
                      <a:pt x="4" y="1"/>
                      <a:pt x="4" y="1"/>
                    </a:cubicBezTo>
                    <a:cubicBezTo>
                      <a:pt x="9" y="1"/>
                      <a:pt x="9" y="1"/>
                      <a:pt x="9" y="1"/>
                    </a:cubicBezTo>
                    <a:cubicBezTo>
                      <a:pt x="9" y="1"/>
                      <a:pt x="11" y="0"/>
                      <a:pt x="11" y="1"/>
                    </a:cubicBezTo>
                    <a:cubicBezTo>
                      <a:pt x="12" y="2"/>
                      <a:pt x="12" y="3"/>
                      <a:pt x="12" y="4"/>
                    </a:cubicBezTo>
                    <a:cubicBezTo>
                      <a:pt x="11" y="5"/>
                      <a:pt x="10" y="6"/>
                      <a:pt x="10" y="6"/>
                    </a:cubicBezTo>
                    <a:cubicBezTo>
                      <a:pt x="10" y="6"/>
                      <a:pt x="9" y="8"/>
                      <a:pt x="7" y="8"/>
                    </a:cubicBezTo>
                    <a:close/>
                    <a:moveTo>
                      <a:pt x="3" y="2"/>
                    </a:moveTo>
                    <a:cubicBezTo>
                      <a:pt x="3" y="2"/>
                      <a:pt x="1" y="3"/>
                      <a:pt x="1" y="4"/>
                    </a:cubicBezTo>
                    <a:cubicBezTo>
                      <a:pt x="1" y="4"/>
                      <a:pt x="1" y="5"/>
                      <a:pt x="2" y="7"/>
                    </a:cubicBezTo>
                    <a:cubicBezTo>
                      <a:pt x="3" y="8"/>
                      <a:pt x="5" y="8"/>
                      <a:pt x="7" y="7"/>
                    </a:cubicBezTo>
                    <a:cubicBezTo>
                      <a:pt x="9" y="7"/>
                      <a:pt x="10" y="5"/>
                      <a:pt x="10" y="5"/>
                    </a:cubicBezTo>
                    <a:cubicBezTo>
                      <a:pt x="10" y="5"/>
                      <a:pt x="10" y="4"/>
                      <a:pt x="11" y="3"/>
                    </a:cubicBezTo>
                    <a:cubicBezTo>
                      <a:pt x="11" y="3"/>
                      <a:pt x="11" y="2"/>
                      <a:pt x="11" y="2"/>
                    </a:cubicBezTo>
                    <a:cubicBezTo>
                      <a:pt x="10" y="2"/>
                      <a:pt x="10" y="2"/>
                      <a:pt x="10" y="2"/>
                    </a:cubicBezTo>
                    <a:lnTo>
                      <a:pt x="3" y="2"/>
                    </a:lnTo>
                    <a:close/>
                  </a:path>
                </a:pathLst>
              </a:custGeom>
              <a:solidFill>
                <a:srgbClr val="6D1A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2" name="Freeform 522"/>
              <p:cNvSpPr/>
              <p:nvPr/>
            </p:nvSpPr>
            <p:spPr bwMode="auto">
              <a:xfrm>
                <a:off x="6537" y="3213"/>
                <a:ext cx="49" cy="53"/>
              </a:xfrm>
              <a:custGeom>
                <a:avLst/>
                <a:gdLst>
                  <a:gd name="T0" fmla="*/ 13 w 49"/>
                  <a:gd name="T1" fmla="*/ 44 h 54"/>
                  <a:gd name="T2" fmla="*/ 9 w 49"/>
                  <a:gd name="T3" fmla="*/ 53 h 54"/>
                  <a:gd name="T4" fmla="*/ 6 w 49"/>
                  <a:gd name="T5" fmla="*/ 51 h 54"/>
                  <a:gd name="T6" fmla="*/ 0 w 49"/>
                  <a:gd name="T7" fmla="*/ 42 h 54"/>
                  <a:gd name="T8" fmla="*/ 6 w 49"/>
                  <a:gd name="T9" fmla="*/ 23 h 54"/>
                  <a:gd name="T10" fmla="*/ 26 w 49"/>
                  <a:gd name="T11" fmla="*/ 1 h 54"/>
                  <a:gd name="T12" fmla="*/ 46 w 49"/>
                  <a:gd name="T13" fmla="*/ 12 h 54"/>
                  <a:gd name="T14" fmla="*/ 46 w 49"/>
                  <a:gd name="T15" fmla="*/ 24 h 54"/>
                  <a:gd name="T16" fmla="*/ 37 w 49"/>
                  <a:gd name="T17" fmla="*/ 20 h 54"/>
                  <a:gd name="T18" fmla="*/ 21 w 49"/>
                  <a:gd name="T19" fmla="*/ 32 h 54"/>
                  <a:gd name="T20" fmla="*/ 12 w 49"/>
                  <a:gd name="T21" fmla="*/ 54 h 54"/>
                  <a:gd name="T22" fmla="*/ 13 w 49"/>
                  <a:gd name="T23" fmla="*/ 4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54">
                    <a:moveTo>
                      <a:pt x="13" y="44"/>
                    </a:moveTo>
                    <a:cubicBezTo>
                      <a:pt x="13" y="44"/>
                      <a:pt x="12" y="51"/>
                      <a:pt x="9" y="53"/>
                    </a:cubicBezTo>
                    <a:cubicBezTo>
                      <a:pt x="8" y="53"/>
                      <a:pt x="7" y="53"/>
                      <a:pt x="6" y="51"/>
                    </a:cubicBezTo>
                    <a:cubicBezTo>
                      <a:pt x="2" y="47"/>
                      <a:pt x="0" y="43"/>
                      <a:pt x="0" y="42"/>
                    </a:cubicBezTo>
                    <a:cubicBezTo>
                      <a:pt x="9" y="35"/>
                      <a:pt x="5" y="27"/>
                      <a:pt x="6" y="23"/>
                    </a:cubicBezTo>
                    <a:cubicBezTo>
                      <a:pt x="7" y="9"/>
                      <a:pt x="14" y="2"/>
                      <a:pt x="26" y="1"/>
                    </a:cubicBezTo>
                    <a:cubicBezTo>
                      <a:pt x="34" y="0"/>
                      <a:pt x="43" y="6"/>
                      <a:pt x="46" y="12"/>
                    </a:cubicBezTo>
                    <a:cubicBezTo>
                      <a:pt x="49" y="19"/>
                      <a:pt x="46" y="25"/>
                      <a:pt x="46" y="24"/>
                    </a:cubicBezTo>
                    <a:cubicBezTo>
                      <a:pt x="46" y="24"/>
                      <a:pt x="42" y="17"/>
                      <a:pt x="37" y="20"/>
                    </a:cubicBezTo>
                    <a:cubicBezTo>
                      <a:pt x="28" y="27"/>
                      <a:pt x="21" y="29"/>
                      <a:pt x="21" y="32"/>
                    </a:cubicBezTo>
                    <a:cubicBezTo>
                      <a:pt x="16" y="51"/>
                      <a:pt x="13" y="53"/>
                      <a:pt x="12" y="54"/>
                    </a:cubicBezTo>
                    <a:cubicBezTo>
                      <a:pt x="14" y="51"/>
                      <a:pt x="13" y="44"/>
                      <a:pt x="13" y="44"/>
                    </a:cubicBezTo>
                    <a:close/>
                  </a:path>
                </a:pathLst>
              </a:custGeom>
              <a:solidFill>
                <a:srgbClr val="3315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3" name="Freeform 523"/>
              <p:cNvSpPr/>
              <p:nvPr/>
            </p:nvSpPr>
            <p:spPr bwMode="auto">
              <a:xfrm>
                <a:off x="6500" y="1473"/>
                <a:ext cx="422" cy="261"/>
              </a:xfrm>
              <a:custGeom>
                <a:avLst/>
                <a:gdLst>
                  <a:gd name="T0" fmla="*/ 410 w 422"/>
                  <a:gd name="T1" fmla="*/ 235 h 261"/>
                  <a:gd name="T2" fmla="*/ 375 w 422"/>
                  <a:gd name="T3" fmla="*/ 258 h 261"/>
                  <a:gd name="T4" fmla="*/ 356 w 422"/>
                  <a:gd name="T5" fmla="*/ 258 h 261"/>
                  <a:gd name="T6" fmla="*/ 12 w 422"/>
                  <a:gd name="T7" fmla="*/ 58 h 261"/>
                  <a:gd name="T8" fmla="*/ 12 w 422"/>
                  <a:gd name="T9" fmla="*/ 26 h 261"/>
                  <a:gd name="T10" fmla="*/ 47 w 422"/>
                  <a:gd name="T11" fmla="*/ 4 h 261"/>
                  <a:gd name="T12" fmla="*/ 65 w 422"/>
                  <a:gd name="T13" fmla="*/ 4 h 261"/>
                  <a:gd name="T14" fmla="*/ 410 w 422"/>
                  <a:gd name="T15" fmla="*/ 203 h 261"/>
                  <a:gd name="T16" fmla="*/ 410 w 422"/>
                  <a:gd name="T17" fmla="*/ 23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2" h="261">
                    <a:moveTo>
                      <a:pt x="410" y="235"/>
                    </a:moveTo>
                    <a:cubicBezTo>
                      <a:pt x="375" y="258"/>
                      <a:pt x="375" y="258"/>
                      <a:pt x="375" y="258"/>
                    </a:cubicBezTo>
                    <a:cubicBezTo>
                      <a:pt x="369" y="261"/>
                      <a:pt x="362" y="261"/>
                      <a:pt x="356" y="258"/>
                    </a:cubicBezTo>
                    <a:cubicBezTo>
                      <a:pt x="12" y="58"/>
                      <a:pt x="12" y="58"/>
                      <a:pt x="12" y="58"/>
                    </a:cubicBezTo>
                    <a:cubicBezTo>
                      <a:pt x="0" y="50"/>
                      <a:pt x="0" y="33"/>
                      <a:pt x="12" y="26"/>
                    </a:cubicBezTo>
                    <a:cubicBezTo>
                      <a:pt x="47" y="4"/>
                      <a:pt x="47" y="4"/>
                      <a:pt x="47" y="4"/>
                    </a:cubicBezTo>
                    <a:cubicBezTo>
                      <a:pt x="52" y="0"/>
                      <a:pt x="60" y="0"/>
                      <a:pt x="65" y="4"/>
                    </a:cubicBezTo>
                    <a:cubicBezTo>
                      <a:pt x="410" y="203"/>
                      <a:pt x="410" y="203"/>
                      <a:pt x="410" y="203"/>
                    </a:cubicBezTo>
                    <a:cubicBezTo>
                      <a:pt x="422" y="211"/>
                      <a:pt x="422" y="228"/>
                      <a:pt x="410" y="235"/>
                    </a:cubicBezTo>
                    <a:close/>
                  </a:path>
                </a:pathLst>
              </a:custGeom>
              <a:solidFill>
                <a:srgbClr val="1CB57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4" name="Freeform 524"/>
              <p:cNvSpPr/>
              <p:nvPr/>
            </p:nvSpPr>
            <p:spPr bwMode="auto">
              <a:xfrm>
                <a:off x="6541" y="1226"/>
                <a:ext cx="354" cy="481"/>
              </a:xfrm>
              <a:custGeom>
                <a:avLst/>
                <a:gdLst>
                  <a:gd name="T0" fmla="*/ 0 w 354"/>
                  <a:gd name="T1" fmla="*/ 13 h 481"/>
                  <a:gd name="T2" fmla="*/ 0 w 354"/>
                  <a:gd name="T3" fmla="*/ 275 h 481"/>
                  <a:gd name="T4" fmla="*/ 5 w 354"/>
                  <a:gd name="T5" fmla="*/ 284 h 481"/>
                  <a:gd name="T6" fmla="*/ 337 w 354"/>
                  <a:gd name="T7" fmla="*/ 477 h 481"/>
                  <a:gd name="T8" fmla="*/ 353 w 354"/>
                  <a:gd name="T9" fmla="*/ 468 h 481"/>
                  <a:gd name="T10" fmla="*/ 354 w 354"/>
                  <a:gd name="T11" fmla="*/ 206 h 481"/>
                  <a:gd name="T12" fmla="*/ 349 w 354"/>
                  <a:gd name="T13" fmla="*/ 197 h 481"/>
                  <a:gd name="T14" fmla="*/ 16 w 354"/>
                  <a:gd name="T15" fmla="*/ 4 h 481"/>
                  <a:gd name="T16" fmla="*/ 0 w 354"/>
                  <a:gd name="T17" fmla="*/ 13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481">
                    <a:moveTo>
                      <a:pt x="0" y="13"/>
                    </a:moveTo>
                    <a:cubicBezTo>
                      <a:pt x="0" y="275"/>
                      <a:pt x="0" y="275"/>
                      <a:pt x="0" y="275"/>
                    </a:cubicBezTo>
                    <a:cubicBezTo>
                      <a:pt x="0" y="278"/>
                      <a:pt x="2" y="282"/>
                      <a:pt x="5" y="284"/>
                    </a:cubicBezTo>
                    <a:cubicBezTo>
                      <a:pt x="337" y="477"/>
                      <a:pt x="337" y="477"/>
                      <a:pt x="337" y="477"/>
                    </a:cubicBezTo>
                    <a:cubicBezTo>
                      <a:pt x="344" y="481"/>
                      <a:pt x="353" y="476"/>
                      <a:pt x="353" y="468"/>
                    </a:cubicBezTo>
                    <a:cubicBezTo>
                      <a:pt x="354" y="206"/>
                      <a:pt x="354" y="206"/>
                      <a:pt x="354" y="206"/>
                    </a:cubicBezTo>
                    <a:cubicBezTo>
                      <a:pt x="354" y="203"/>
                      <a:pt x="352" y="199"/>
                      <a:pt x="349" y="197"/>
                    </a:cubicBezTo>
                    <a:cubicBezTo>
                      <a:pt x="16" y="4"/>
                      <a:pt x="16" y="4"/>
                      <a:pt x="16" y="4"/>
                    </a:cubicBezTo>
                    <a:cubicBezTo>
                      <a:pt x="9" y="0"/>
                      <a:pt x="0" y="5"/>
                      <a:pt x="0" y="13"/>
                    </a:cubicBezTo>
                    <a:close/>
                  </a:path>
                </a:pathLst>
              </a:custGeom>
              <a:solidFill>
                <a:srgbClr val="AEF4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5" name="Freeform 525"/>
              <p:cNvSpPr/>
              <p:nvPr/>
            </p:nvSpPr>
            <p:spPr bwMode="auto">
              <a:xfrm>
                <a:off x="6534" y="1232"/>
                <a:ext cx="355" cy="481"/>
              </a:xfrm>
              <a:custGeom>
                <a:avLst/>
                <a:gdLst>
                  <a:gd name="T0" fmla="*/ 1 w 355"/>
                  <a:gd name="T1" fmla="*/ 13 h 481"/>
                  <a:gd name="T2" fmla="*/ 0 w 355"/>
                  <a:gd name="T3" fmla="*/ 275 h 481"/>
                  <a:gd name="T4" fmla="*/ 6 w 355"/>
                  <a:gd name="T5" fmla="*/ 284 h 481"/>
                  <a:gd name="T6" fmla="*/ 338 w 355"/>
                  <a:gd name="T7" fmla="*/ 477 h 481"/>
                  <a:gd name="T8" fmla="*/ 354 w 355"/>
                  <a:gd name="T9" fmla="*/ 468 h 481"/>
                  <a:gd name="T10" fmla="*/ 355 w 355"/>
                  <a:gd name="T11" fmla="*/ 206 h 481"/>
                  <a:gd name="T12" fmla="*/ 350 w 355"/>
                  <a:gd name="T13" fmla="*/ 197 h 481"/>
                  <a:gd name="T14" fmla="*/ 17 w 355"/>
                  <a:gd name="T15" fmla="*/ 4 h 481"/>
                  <a:gd name="T16" fmla="*/ 1 w 355"/>
                  <a:gd name="T17" fmla="*/ 13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481">
                    <a:moveTo>
                      <a:pt x="1" y="13"/>
                    </a:moveTo>
                    <a:cubicBezTo>
                      <a:pt x="0" y="275"/>
                      <a:pt x="0" y="275"/>
                      <a:pt x="0" y="275"/>
                    </a:cubicBezTo>
                    <a:cubicBezTo>
                      <a:pt x="0" y="278"/>
                      <a:pt x="2" y="282"/>
                      <a:pt x="6" y="284"/>
                    </a:cubicBezTo>
                    <a:cubicBezTo>
                      <a:pt x="338" y="477"/>
                      <a:pt x="338" y="477"/>
                      <a:pt x="338" y="477"/>
                    </a:cubicBezTo>
                    <a:cubicBezTo>
                      <a:pt x="345" y="481"/>
                      <a:pt x="354" y="476"/>
                      <a:pt x="354" y="468"/>
                    </a:cubicBezTo>
                    <a:cubicBezTo>
                      <a:pt x="355" y="206"/>
                      <a:pt x="355" y="206"/>
                      <a:pt x="355" y="206"/>
                    </a:cubicBezTo>
                    <a:cubicBezTo>
                      <a:pt x="355" y="203"/>
                      <a:pt x="353" y="199"/>
                      <a:pt x="350" y="197"/>
                    </a:cubicBezTo>
                    <a:cubicBezTo>
                      <a:pt x="17" y="4"/>
                      <a:pt x="17" y="4"/>
                      <a:pt x="17" y="4"/>
                    </a:cubicBezTo>
                    <a:cubicBezTo>
                      <a:pt x="10" y="0"/>
                      <a:pt x="1" y="5"/>
                      <a:pt x="1" y="13"/>
                    </a:cubicBezTo>
                    <a:close/>
                  </a:path>
                </a:pathLst>
              </a:custGeom>
              <a:solidFill>
                <a:srgbClr val="F0F1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6" name="Freeform 526"/>
              <p:cNvSpPr/>
              <p:nvPr/>
            </p:nvSpPr>
            <p:spPr bwMode="auto">
              <a:xfrm>
                <a:off x="6563" y="1277"/>
                <a:ext cx="80" cy="79"/>
              </a:xfrm>
              <a:custGeom>
                <a:avLst/>
                <a:gdLst>
                  <a:gd name="T0" fmla="*/ 73 w 80"/>
                  <a:gd name="T1" fmla="*/ 78 h 79"/>
                  <a:gd name="T2" fmla="*/ 2 w 80"/>
                  <a:gd name="T3" fmla="*/ 36 h 79"/>
                  <a:gd name="T4" fmla="*/ 0 w 80"/>
                  <a:gd name="T5" fmla="*/ 32 h 79"/>
                  <a:gd name="T6" fmla="*/ 0 w 80"/>
                  <a:gd name="T7" fmla="*/ 6 h 79"/>
                  <a:gd name="T8" fmla="*/ 7 w 80"/>
                  <a:gd name="T9" fmla="*/ 2 h 79"/>
                  <a:gd name="T10" fmla="*/ 78 w 80"/>
                  <a:gd name="T11" fmla="*/ 44 h 79"/>
                  <a:gd name="T12" fmla="*/ 80 w 80"/>
                  <a:gd name="T13" fmla="*/ 48 h 79"/>
                  <a:gd name="T14" fmla="*/ 80 w 80"/>
                  <a:gd name="T15" fmla="*/ 74 h 79"/>
                  <a:gd name="T16" fmla="*/ 73 w 80"/>
                  <a:gd name="T17" fmla="*/ 7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79">
                    <a:moveTo>
                      <a:pt x="73" y="78"/>
                    </a:moveTo>
                    <a:cubicBezTo>
                      <a:pt x="2" y="36"/>
                      <a:pt x="2" y="36"/>
                      <a:pt x="2" y="36"/>
                    </a:cubicBezTo>
                    <a:cubicBezTo>
                      <a:pt x="1" y="35"/>
                      <a:pt x="0" y="33"/>
                      <a:pt x="0" y="32"/>
                    </a:cubicBezTo>
                    <a:cubicBezTo>
                      <a:pt x="0" y="6"/>
                      <a:pt x="0" y="6"/>
                      <a:pt x="0" y="6"/>
                    </a:cubicBezTo>
                    <a:cubicBezTo>
                      <a:pt x="0" y="2"/>
                      <a:pt x="4" y="0"/>
                      <a:pt x="7" y="2"/>
                    </a:cubicBezTo>
                    <a:cubicBezTo>
                      <a:pt x="78" y="44"/>
                      <a:pt x="78" y="44"/>
                      <a:pt x="78" y="44"/>
                    </a:cubicBezTo>
                    <a:cubicBezTo>
                      <a:pt x="79" y="45"/>
                      <a:pt x="80" y="46"/>
                      <a:pt x="80" y="48"/>
                    </a:cubicBezTo>
                    <a:cubicBezTo>
                      <a:pt x="80" y="74"/>
                      <a:pt x="80" y="74"/>
                      <a:pt x="80" y="74"/>
                    </a:cubicBezTo>
                    <a:cubicBezTo>
                      <a:pt x="80" y="77"/>
                      <a:pt x="76" y="79"/>
                      <a:pt x="73" y="78"/>
                    </a:cubicBezTo>
                    <a:close/>
                  </a:path>
                </a:pathLst>
              </a:custGeom>
              <a:solidFill>
                <a:srgbClr val="BAE1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7" name="Freeform 527"/>
              <p:cNvSpPr/>
              <p:nvPr/>
            </p:nvSpPr>
            <p:spPr bwMode="auto">
              <a:xfrm>
                <a:off x="6563" y="1417"/>
                <a:ext cx="176" cy="135"/>
              </a:xfrm>
              <a:custGeom>
                <a:avLst/>
                <a:gdLst>
                  <a:gd name="T0" fmla="*/ 169 w 176"/>
                  <a:gd name="T1" fmla="*/ 134 h 135"/>
                  <a:gd name="T2" fmla="*/ 2 w 176"/>
                  <a:gd name="T3" fmla="*/ 36 h 135"/>
                  <a:gd name="T4" fmla="*/ 0 w 176"/>
                  <a:gd name="T5" fmla="*/ 32 h 135"/>
                  <a:gd name="T6" fmla="*/ 0 w 176"/>
                  <a:gd name="T7" fmla="*/ 6 h 135"/>
                  <a:gd name="T8" fmla="*/ 7 w 176"/>
                  <a:gd name="T9" fmla="*/ 2 h 135"/>
                  <a:gd name="T10" fmla="*/ 174 w 176"/>
                  <a:gd name="T11" fmla="*/ 100 h 135"/>
                  <a:gd name="T12" fmla="*/ 176 w 176"/>
                  <a:gd name="T13" fmla="*/ 104 h 135"/>
                  <a:gd name="T14" fmla="*/ 176 w 176"/>
                  <a:gd name="T15" fmla="*/ 130 h 135"/>
                  <a:gd name="T16" fmla="*/ 169 w 176"/>
                  <a:gd name="T17"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35">
                    <a:moveTo>
                      <a:pt x="169" y="134"/>
                    </a:moveTo>
                    <a:cubicBezTo>
                      <a:pt x="2" y="36"/>
                      <a:pt x="2" y="36"/>
                      <a:pt x="2" y="36"/>
                    </a:cubicBezTo>
                    <a:cubicBezTo>
                      <a:pt x="1" y="35"/>
                      <a:pt x="0" y="33"/>
                      <a:pt x="0" y="32"/>
                    </a:cubicBezTo>
                    <a:cubicBezTo>
                      <a:pt x="0" y="6"/>
                      <a:pt x="0" y="6"/>
                      <a:pt x="0" y="6"/>
                    </a:cubicBezTo>
                    <a:cubicBezTo>
                      <a:pt x="0" y="2"/>
                      <a:pt x="4" y="0"/>
                      <a:pt x="7" y="2"/>
                    </a:cubicBezTo>
                    <a:cubicBezTo>
                      <a:pt x="174" y="100"/>
                      <a:pt x="174" y="100"/>
                      <a:pt x="174" y="100"/>
                    </a:cubicBezTo>
                    <a:cubicBezTo>
                      <a:pt x="175" y="101"/>
                      <a:pt x="176" y="102"/>
                      <a:pt x="176" y="104"/>
                    </a:cubicBezTo>
                    <a:cubicBezTo>
                      <a:pt x="176" y="130"/>
                      <a:pt x="176" y="130"/>
                      <a:pt x="176" y="130"/>
                    </a:cubicBezTo>
                    <a:cubicBezTo>
                      <a:pt x="176" y="133"/>
                      <a:pt x="172" y="135"/>
                      <a:pt x="169" y="134"/>
                    </a:cubicBezTo>
                    <a:close/>
                  </a:path>
                </a:pathLst>
              </a:custGeom>
              <a:solidFill>
                <a:srgbClr val="7EC5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8" name="Freeform 528"/>
              <p:cNvSpPr/>
              <p:nvPr/>
            </p:nvSpPr>
            <p:spPr bwMode="auto">
              <a:xfrm>
                <a:off x="6563" y="1357"/>
                <a:ext cx="292" cy="203"/>
              </a:xfrm>
              <a:custGeom>
                <a:avLst/>
                <a:gdLst>
                  <a:gd name="T0" fmla="*/ 285 w 292"/>
                  <a:gd name="T1" fmla="*/ 202 h 203"/>
                  <a:gd name="T2" fmla="*/ 2 w 292"/>
                  <a:gd name="T3" fmla="*/ 36 h 203"/>
                  <a:gd name="T4" fmla="*/ 0 w 292"/>
                  <a:gd name="T5" fmla="*/ 32 h 203"/>
                  <a:gd name="T6" fmla="*/ 0 w 292"/>
                  <a:gd name="T7" fmla="*/ 6 h 203"/>
                  <a:gd name="T8" fmla="*/ 7 w 292"/>
                  <a:gd name="T9" fmla="*/ 2 h 203"/>
                  <a:gd name="T10" fmla="*/ 290 w 292"/>
                  <a:gd name="T11" fmla="*/ 168 h 203"/>
                  <a:gd name="T12" fmla="*/ 292 w 292"/>
                  <a:gd name="T13" fmla="*/ 172 h 203"/>
                  <a:gd name="T14" fmla="*/ 292 w 292"/>
                  <a:gd name="T15" fmla="*/ 198 h 203"/>
                  <a:gd name="T16" fmla="*/ 285 w 292"/>
                  <a:gd name="T17" fmla="*/ 20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2" h="203">
                    <a:moveTo>
                      <a:pt x="285" y="202"/>
                    </a:moveTo>
                    <a:cubicBezTo>
                      <a:pt x="2" y="36"/>
                      <a:pt x="2" y="36"/>
                      <a:pt x="2" y="36"/>
                    </a:cubicBezTo>
                    <a:cubicBezTo>
                      <a:pt x="1" y="35"/>
                      <a:pt x="0" y="33"/>
                      <a:pt x="0" y="32"/>
                    </a:cubicBezTo>
                    <a:cubicBezTo>
                      <a:pt x="0" y="6"/>
                      <a:pt x="0" y="6"/>
                      <a:pt x="0" y="6"/>
                    </a:cubicBezTo>
                    <a:cubicBezTo>
                      <a:pt x="0" y="2"/>
                      <a:pt x="4" y="0"/>
                      <a:pt x="7" y="2"/>
                    </a:cubicBezTo>
                    <a:cubicBezTo>
                      <a:pt x="290" y="168"/>
                      <a:pt x="290" y="168"/>
                      <a:pt x="290" y="168"/>
                    </a:cubicBezTo>
                    <a:cubicBezTo>
                      <a:pt x="291" y="169"/>
                      <a:pt x="292" y="170"/>
                      <a:pt x="292" y="172"/>
                    </a:cubicBezTo>
                    <a:cubicBezTo>
                      <a:pt x="292" y="198"/>
                      <a:pt x="292" y="198"/>
                      <a:pt x="292" y="198"/>
                    </a:cubicBezTo>
                    <a:cubicBezTo>
                      <a:pt x="292" y="201"/>
                      <a:pt x="288" y="203"/>
                      <a:pt x="285" y="202"/>
                    </a:cubicBezTo>
                    <a:close/>
                  </a:path>
                </a:pathLst>
              </a:custGeom>
              <a:solidFill>
                <a:srgbClr val="7EC5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9" name="Freeform 529"/>
              <p:cNvSpPr/>
              <p:nvPr/>
            </p:nvSpPr>
            <p:spPr bwMode="auto">
              <a:xfrm>
                <a:off x="6799" y="1427"/>
                <a:ext cx="16" cy="36"/>
              </a:xfrm>
              <a:custGeom>
                <a:avLst/>
                <a:gdLst>
                  <a:gd name="T0" fmla="*/ 12 w 16"/>
                  <a:gd name="T1" fmla="*/ 35 h 36"/>
                  <a:gd name="T2" fmla="*/ 2 w 16"/>
                  <a:gd name="T3" fmla="*/ 29 h 36"/>
                  <a:gd name="T4" fmla="*/ 0 w 16"/>
                  <a:gd name="T5" fmla="*/ 26 h 36"/>
                  <a:gd name="T6" fmla="*/ 0 w 16"/>
                  <a:gd name="T7" fmla="*/ 3 h 36"/>
                  <a:gd name="T8" fmla="*/ 4 w 16"/>
                  <a:gd name="T9" fmla="*/ 1 h 36"/>
                  <a:gd name="T10" fmla="*/ 15 w 16"/>
                  <a:gd name="T11" fmla="*/ 7 h 36"/>
                  <a:gd name="T12" fmla="*/ 16 w 16"/>
                  <a:gd name="T13" fmla="*/ 9 h 36"/>
                  <a:gd name="T14" fmla="*/ 16 w 16"/>
                  <a:gd name="T15" fmla="*/ 33 h 36"/>
                  <a:gd name="T16" fmla="*/ 12 w 16"/>
                  <a:gd name="T1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6">
                    <a:moveTo>
                      <a:pt x="12" y="35"/>
                    </a:moveTo>
                    <a:cubicBezTo>
                      <a:pt x="2" y="29"/>
                      <a:pt x="2" y="29"/>
                      <a:pt x="2" y="29"/>
                    </a:cubicBezTo>
                    <a:cubicBezTo>
                      <a:pt x="1" y="28"/>
                      <a:pt x="0" y="27"/>
                      <a:pt x="0" y="26"/>
                    </a:cubicBezTo>
                    <a:cubicBezTo>
                      <a:pt x="0" y="3"/>
                      <a:pt x="0" y="3"/>
                      <a:pt x="0" y="3"/>
                    </a:cubicBezTo>
                    <a:cubicBezTo>
                      <a:pt x="0" y="1"/>
                      <a:pt x="2" y="0"/>
                      <a:pt x="4" y="1"/>
                    </a:cubicBezTo>
                    <a:cubicBezTo>
                      <a:pt x="15" y="7"/>
                      <a:pt x="15" y="7"/>
                      <a:pt x="15" y="7"/>
                    </a:cubicBezTo>
                    <a:cubicBezTo>
                      <a:pt x="16" y="8"/>
                      <a:pt x="16" y="9"/>
                      <a:pt x="16" y="9"/>
                    </a:cubicBezTo>
                    <a:cubicBezTo>
                      <a:pt x="16" y="33"/>
                      <a:pt x="16" y="33"/>
                      <a:pt x="16" y="33"/>
                    </a:cubicBezTo>
                    <a:cubicBezTo>
                      <a:pt x="16" y="35"/>
                      <a:pt x="14" y="36"/>
                      <a:pt x="12" y="35"/>
                    </a:cubicBezTo>
                    <a:close/>
                  </a:path>
                </a:pathLst>
              </a:custGeom>
              <a:solidFill>
                <a:srgbClr val="FFC1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0" name="Freeform 530"/>
              <p:cNvSpPr/>
              <p:nvPr/>
            </p:nvSpPr>
            <p:spPr bwMode="auto">
              <a:xfrm>
                <a:off x="6820" y="1424"/>
                <a:ext cx="16" cy="52"/>
              </a:xfrm>
              <a:custGeom>
                <a:avLst/>
                <a:gdLst>
                  <a:gd name="T0" fmla="*/ 12 w 16"/>
                  <a:gd name="T1" fmla="*/ 50 h 52"/>
                  <a:gd name="T2" fmla="*/ 1 w 16"/>
                  <a:gd name="T3" fmla="*/ 44 h 52"/>
                  <a:gd name="T4" fmla="*/ 0 w 16"/>
                  <a:gd name="T5" fmla="*/ 42 h 52"/>
                  <a:gd name="T6" fmla="*/ 0 w 16"/>
                  <a:gd name="T7" fmla="*/ 3 h 52"/>
                  <a:gd name="T8" fmla="*/ 4 w 16"/>
                  <a:gd name="T9" fmla="*/ 1 h 52"/>
                  <a:gd name="T10" fmla="*/ 14 w 16"/>
                  <a:gd name="T11" fmla="*/ 8 h 52"/>
                  <a:gd name="T12" fmla="*/ 16 w 16"/>
                  <a:gd name="T13" fmla="*/ 10 h 52"/>
                  <a:gd name="T14" fmla="*/ 16 w 16"/>
                  <a:gd name="T15" fmla="*/ 49 h 52"/>
                  <a:gd name="T16" fmla="*/ 12 w 16"/>
                  <a:gd name="T17" fmla="*/ 5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2">
                    <a:moveTo>
                      <a:pt x="12" y="50"/>
                    </a:moveTo>
                    <a:cubicBezTo>
                      <a:pt x="1" y="44"/>
                      <a:pt x="1" y="44"/>
                      <a:pt x="1" y="44"/>
                    </a:cubicBezTo>
                    <a:cubicBezTo>
                      <a:pt x="0" y="44"/>
                      <a:pt x="0" y="43"/>
                      <a:pt x="0" y="42"/>
                    </a:cubicBezTo>
                    <a:cubicBezTo>
                      <a:pt x="0" y="3"/>
                      <a:pt x="0" y="3"/>
                      <a:pt x="0" y="3"/>
                    </a:cubicBezTo>
                    <a:cubicBezTo>
                      <a:pt x="0" y="1"/>
                      <a:pt x="2" y="0"/>
                      <a:pt x="4" y="1"/>
                    </a:cubicBezTo>
                    <a:cubicBezTo>
                      <a:pt x="14" y="8"/>
                      <a:pt x="14" y="8"/>
                      <a:pt x="14" y="8"/>
                    </a:cubicBezTo>
                    <a:cubicBezTo>
                      <a:pt x="15" y="8"/>
                      <a:pt x="16" y="9"/>
                      <a:pt x="16" y="10"/>
                    </a:cubicBezTo>
                    <a:cubicBezTo>
                      <a:pt x="16" y="49"/>
                      <a:pt x="16" y="49"/>
                      <a:pt x="16" y="49"/>
                    </a:cubicBezTo>
                    <a:cubicBezTo>
                      <a:pt x="16" y="51"/>
                      <a:pt x="13" y="52"/>
                      <a:pt x="12" y="50"/>
                    </a:cubicBezTo>
                    <a:close/>
                  </a:path>
                </a:pathLst>
              </a:custGeom>
              <a:solidFill>
                <a:srgbClr val="FFC1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1" name="Freeform 531"/>
              <p:cNvSpPr/>
              <p:nvPr/>
            </p:nvSpPr>
            <p:spPr bwMode="auto">
              <a:xfrm>
                <a:off x="6839" y="1460"/>
                <a:ext cx="16" cy="27"/>
              </a:xfrm>
              <a:custGeom>
                <a:avLst/>
                <a:gdLst>
                  <a:gd name="T0" fmla="*/ 12 w 16"/>
                  <a:gd name="T1" fmla="*/ 26 h 27"/>
                  <a:gd name="T2" fmla="*/ 1 w 16"/>
                  <a:gd name="T3" fmla="*/ 20 h 27"/>
                  <a:gd name="T4" fmla="*/ 0 w 16"/>
                  <a:gd name="T5" fmla="*/ 17 h 27"/>
                  <a:gd name="T6" fmla="*/ 0 w 16"/>
                  <a:gd name="T7" fmla="*/ 3 h 27"/>
                  <a:gd name="T8" fmla="*/ 4 w 16"/>
                  <a:gd name="T9" fmla="*/ 1 h 27"/>
                  <a:gd name="T10" fmla="*/ 14 w 16"/>
                  <a:gd name="T11" fmla="*/ 7 h 27"/>
                  <a:gd name="T12" fmla="*/ 16 w 16"/>
                  <a:gd name="T13" fmla="*/ 9 h 27"/>
                  <a:gd name="T14" fmla="*/ 16 w 16"/>
                  <a:gd name="T15" fmla="*/ 24 h 27"/>
                  <a:gd name="T16" fmla="*/ 12 w 16"/>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7">
                    <a:moveTo>
                      <a:pt x="12" y="26"/>
                    </a:moveTo>
                    <a:cubicBezTo>
                      <a:pt x="1" y="20"/>
                      <a:pt x="1" y="20"/>
                      <a:pt x="1" y="20"/>
                    </a:cubicBezTo>
                    <a:cubicBezTo>
                      <a:pt x="0" y="19"/>
                      <a:pt x="0" y="18"/>
                      <a:pt x="0" y="17"/>
                    </a:cubicBezTo>
                    <a:cubicBezTo>
                      <a:pt x="0" y="3"/>
                      <a:pt x="0" y="3"/>
                      <a:pt x="0" y="3"/>
                    </a:cubicBezTo>
                    <a:cubicBezTo>
                      <a:pt x="0" y="1"/>
                      <a:pt x="2" y="0"/>
                      <a:pt x="4" y="1"/>
                    </a:cubicBezTo>
                    <a:cubicBezTo>
                      <a:pt x="14" y="7"/>
                      <a:pt x="14" y="7"/>
                      <a:pt x="14" y="7"/>
                    </a:cubicBezTo>
                    <a:cubicBezTo>
                      <a:pt x="15" y="8"/>
                      <a:pt x="16" y="8"/>
                      <a:pt x="16" y="9"/>
                    </a:cubicBezTo>
                    <a:cubicBezTo>
                      <a:pt x="16" y="24"/>
                      <a:pt x="16" y="24"/>
                      <a:pt x="16" y="24"/>
                    </a:cubicBezTo>
                    <a:cubicBezTo>
                      <a:pt x="16" y="26"/>
                      <a:pt x="14" y="27"/>
                      <a:pt x="12" y="26"/>
                    </a:cubicBezTo>
                    <a:close/>
                  </a:path>
                </a:pathLst>
              </a:custGeom>
              <a:solidFill>
                <a:srgbClr val="FFC1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2" name="Freeform 532"/>
              <p:cNvSpPr>
                <a:spLocks noEditPoints="1"/>
              </p:cNvSpPr>
              <p:nvPr/>
            </p:nvSpPr>
            <p:spPr bwMode="auto">
              <a:xfrm>
                <a:off x="4950" y="1231"/>
                <a:ext cx="210" cy="141"/>
              </a:xfrm>
              <a:custGeom>
                <a:avLst/>
                <a:gdLst>
                  <a:gd name="T0" fmla="*/ 160 w 210"/>
                  <a:gd name="T1" fmla="*/ 24 h 141"/>
                  <a:gd name="T2" fmla="*/ 159 w 210"/>
                  <a:gd name="T3" fmla="*/ 25 h 141"/>
                  <a:gd name="T4" fmla="*/ 159 w 210"/>
                  <a:gd name="T5" fmla="*/ 26 h 141"/>
                  <a:gd name="T6" fmla="*/ 160 w 210"/>
                  <a:gd name="T7" fmla="*/ 24 h 141"/>
                  <a:gd name="T8" fmla="*/ 206 w 210"/>
                  <a:gd name="T9" fmla="*/ 0 h 141"/>
                  <a:gd name="T10" fmla="*/ 187 w 210"/>
                  <a:gd name="T11" fmla="*/ 6 h 141"/>
                  <a:gd name="T12" fmla="*/ 167 w 210"/>
                  <a:gd name="T13" fmla="*/ 19 h 141"/>
                  <a:gd name="T14" fmla="*/ 162 w 210"/>
                  <a:gd name="T15" fmla="*/ 41 h 141"/>
                  <a:gd name="T16" fmla="*/ 152 w 210"/>
                  <a:gd name="T17" fmla="*/ 30 h 141"/>
                  <a:gd name="T18" fmla="*/ 162 w 210"/>
                  <a:gd name="T19" fmla="*/ 41 h 141"/>
                  <a:gd name="T20" fmla="*/ 154 w 210"/>
                  <a:gd name="T21" fmla="*/ 37 h 141"/>
                  <a:gd name="T22" fmla="*/ 143 w 210"/>
                  <a:gd name="T23" fmla="*/ 24 h 141"/>
                  <a:gd name="T24" fmla="*/ 73 w 210"/>
                  <a:gd name="T25" fmla="*/ 60 h 141"/>
                  <a:gd name="T26" fmla="*/ 70 w 210"/>
                  <a:gd name="T27" fmla="*/ 75 h 141"/>
                  <a:gd name="T28" fmla="*/ 68 w 210"/>
                  <a:gd name="T29" fmla="*/ 74 h 141"/>
                  <a:gd name="T30" fmla="*/ 68 w 210"/>
                  <a:gd name="T31" fmla="*/ 73 h 141"/>
                  <a:gd name="T32" fmla="*/ 67 w 210"/>
                  <a:gd name="T33" fmla="*/ 71 h 141"/>
                  <a:gd name="T34" fmla="*/ 68 w 210"/>
                  <a:gd name="T35" fmla="*/ 63 h 141"/>
                  <a:gd name="T36" fmla="*/ 0 w 210"/>
                  <a:gd name="T37" fmla="*/ 120 h 141"/>
                  <a:gd name="T38" fmla="*/ 3 w 210"/>
                  <a:gd name="T39" fmla="*/ 141 h 141"/>
                  <a:gd name="T40" fmla="*/ 210 w 210"/>
                  <a:gd name="T41" fmla="*/ 21 h 141"/>
                  <a:gd name="T42" fmla="*/ 206 w 210"/>
                  <a:gd name="T43" fmla="*/ 2 h 141"/>
                  <a:gd name="T44" fmla="*/ 206 w 210"/>
                  <a:gd name="T4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0" h="141">
                    <a:moveTo>
                      <a:pt x="160" y="24"/>
                    </a:moveTo>
                    <a:cubicBezTo>
                      <a:pt x="159" y="25"/>
                      <a:pt x="159" y="25"/>
                      <a:pt x="159" y="25"/>
                    </a:cubicBezTo>
                    <a:cubicBezTo>
                      <a:pt x="159" y="26"/>
                      <a:pt x="159" y="26"/>
                      <a:pt x="159" y="26"/>
                    </a:cubicBezTo>
                    <a:cubicBezTo>
                      <a:pt x="160" y="24"/>
                      <a:pt x="160" y="24"/>
                      <a:pt x="160" y="24"/>
                    </a:cubicBezTo>
                    <a:moveTo>
                      <a:pt x="206" y="0"/>
                    </a:moveTo>
                    <a:cubicBezTo>
                      <a:pt x="200" y="2"/>
                      <a:pt x="194" y="4"/>
                      <a:pt x="187" y="6"/>
                    </a:cubicBezTo>
                    <a:cubicBezTo>
                      <a:pt x="167" y="19"/>
                      <a:pt x="167" y="19"/>
                      <a:pt x="167" y="19"/>
                    </a:cubicBezTo>
                    <a:cubicBezTo>
                      <a:pt x="162" y="41"/>
                      <a:pt x="162" y="41"/>
                      <a:pt x="162" y="41"/>
                    </a:cubicBezTo>
                    <a:cubicBezTo>
                      <a:pt x="152" y="30"/>
                      <a:pt x="152" y="30"/>
                      <a:pt x="152" y="30"/>
                    </a:cubicBezTo>
                    <a:cubicBezTo>
                      <a:pt x="162" y="41"/>
                      <a:pt x="162" y="41"/>
                      <a:pt x="162" y="41"/>
                    </a:cubicBezTo>
                    <a:cubicBezTo>
                      <a:pt x="154" y="37"/>
                      <a:pt x="154" y="37"/>
                      <a:pt x="154" y="37"/>
                    </a:cubicBezTo>
                    <a:cubicBezTo>
                      <a:pt x="143" y="24"/>
                      <a:pt x="143" y="24"/>
                      <a:pt x="143" y="24"/>
                    </a:cubicBezTo>
                    <a:cubicBezTo>
                      <a:pt x="119" y="35"/>
                      <a:pt x="95" y="48"/>
                      <a:pt x="73" y="60"/>
                    </a:cubicBezTo>
                    <a:cubicBezTo>
                      <a:pt x="70" y="75"/>
                      <a:pt x="70" y="75"/>
                      <a:pt x="70" y="75"/>
                    </a:cubicBezTo>
                    <a:cubicBezTo>
                      <a:pt x="68" y="74"/>
                      <a:pt x="68" y="74"/>
                      <a:pt x="68" y="74"/>
                    </a:cubicBezTo>
                    <a:cubicBezTo>
                      <a:pt x="68" y="73"/>
                      <a:pt x="68" y="73"/>
                      <a:pt x="68" y="73"/>
                    </a:cubicBezTo>
                    <a:cubicBezTo>
                      <a:pt x="67" y="73"/>
                      <a:pt x="66" y="72"/>
                      <a:pt x="67" y="71"/>
                    </a:cubicBezTo>
                    <a:cubicBezTo>
                      <a:pt x="68" y="63"/>
                      <a:pt x="68" y="63"/>
                      <a:pt x="68" y="63"/>
                    </a:cubicBezTo>
                    <a:cubicBezTo>
                      <a:pt x="35" y="83"/>
                      <a:pt x="9" y="104"/>
                      <a:pt x="0" y="120"/>
                    </a:cubicBezTo>
                    <a:cubicBezTo>
                      <a:pt x="0" y="120"/>
                      <a:pt x="0" y="130"/>
                      <a:pt x="3" y="141"/>
                    </a:cubicBezTo>
                    <a:cubicBezTo>
                      <a:pt x="210" y="21"/>
                      <a:pt x="210" y="21"/>
                      <a:pt x="210" y="21"/>
                    </a:cubicBezTo>
                    <a:cubicBezTo>
                      <a:pt x="207" y="16"/>
                      <a:pt x="206" y="9"/>
                      <a:pt x="206" y="2"/>
                    </a:cubicBezTo>
                    <a:cubicBezTo>
                      <a:pt x="206" y="1"/>
                      <a:pt x="206" y="0"/>
                      <a:pt x="206" y="0"/>
                    </a:cubicBezTo>
                  </a:path>
                </a:pathLst>
              </a:custGeom>
              <a:solidFill>
                <a:srgbClr val="1B9D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3" name="Freeform 533"/>
              <p:cNvSpPr>
                <a:spLocks noEditPoints="1"/>
              </p:cNvSpPr>
              <p:nvPr/>
            </p:nvSpPr>
            <p:spPr bwMode="auto">
              <a:xfrm>
                <a:off x="4953" y="1225"/>
                <a:ext cx="290" cy="165"/>
              </a:xfrm>
              <a:custGeom>
                <a:avLst/>
                <a:gdLst>
                  <a:gd name="T0" fmla="*/ 207 w 290"/>
                  <a:gd name="T1" fmla="*/ 27 h 165"/>
                  <a:gd name="T2" fmla="*/ 0 w 290"/>
                  <a:gd name="T3" fmla="*/ 147 h 165"/>
                  <a:gd name="T4" fmla="*/ 8 w 290"/>
                  <a:gd name="T5" fmla="*/ 165 h 165"/>
                  <a:gd name="T6" fmla="*/ 220 w 290"/>
                  <a:gd name="T7" fmla="*/ 41 h 165"/>
                  <a:gd name="T8" fmla="*/ 207 w 290"/>
                  <a:gd name="T9" fmla="*/ 27 h 165"/>
                  <a:gd name="T10" fmla="*/ 289 w 290"/>
                  <a:gd name="T11" fmla="*/ 0 h 165"/>
                  <a:gd name="T12" fmla="*/ 287 w 290"/>
                  <a:gd name="T13" fmla="*/ 3 h 165"/>
                  <a:gd name="T14" fmla="*/ 290 w 290"/>
                  <a:gd name="T15" fmla="*/ 1 h 165"/>
                  <a:gd name="T16" fmla="*/ 289 w 290"/>
                  <a:gd name="T1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165">
                    <a:moveTo>
                      <a:pt x="207" y="27"/>
                    </a:moveTo>
                    <a:cubicBezTo>
                      <a:pt x="0" y="147"/>
                      <a:pt x="0" y="147"/>
                      <a:pt x="0" y="147"/>
                    </a:cubicBezTo>
                    <a:cubicBezTo>
                      <a:pt x="2" y="153"/>
                      <a:pt x="4" y="160"/>
                      <a:pt x="8" y="165"/>
                    </a:cubicBezTo>
                    <a:cubicBezTo>
                      <a:pt x="220" y="41"/>
                      <a:pt x="220" y="41"/>
                      <a:pt x="220" y="41"/>
                    </a:cubicBezTo>
                    <a:cubicBezTo>
                      <a:pt x="214" y="39"/>
                      <a:pt x="210" y="34"/>
                      <a:pt x="207" y="27"/>
                    </a:cubicBezTo>
                    <a:moveTo>
                      <a:pt x="289" y="0"/>
                    </a:moveTo>
                    <a:cubicBezTo>
                      <a:pt x="288" y="1"/>
                      <a:pt x="288" y="2"/>
                      <a:pt x="287" y="3"/>
                    </a:cubicBezTo>
                    <a:cubicBezTo>
                      <a:pt x="290" y="1"/>
                      <a:pt x="290" y="1"/>
                      <a:pt x="290" y="1"/>
                    </a:cubicBezTo>
                    <a:cubicBezTo>
                      <a:pt x="289" y="1"/>
                      <a:pt x="289" y="1"/>
                      <a:pt x="289" y="0"/>
                    </a:cubicBezTo>
                  </a:path>
                </a:pathLst>
              </a:custGeom>
              <a:solidFill>
                <a:srgbClr val="8BC3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4" name="Freeform 534"/>
              <p:cNvSpPr/>
              <p:nvPr/>
            </p:nvSpPr>
            <p:spPr bwMode="auto">
              <a:xfrm>
                <a:off x="4961" y="1226"/>
                <a:ext cx="312" cy="176"/>
              </a:xfrm>
              <a:custGeom>
                <a:avLst/>
                <a:gdLst>
                  <a:gd name="T0" fmla="*/ 282 w 312"/>
                  <a:gd name="T1" fmla="*/ 0 h 176"/>
                  <a:gd name="T2" fmla="*/ 279 w 312"/>
                  <a:gd name="T3" fmla="*/ 2 h 176"/>
                  <a:gd name="T4" fmla="*/ 246 w 312"/>
                  <a:gd name="T5" fmla="*/ 36 h 176"/>
                  <a:gd name="T6" fmla="*/ 223 w 312"/>
                  <a:gd name="T7" fmla="*/ 42 h 176"/>
                  <a:gd name="T8" fmla="*/ 212 w 312"/>
                  <a:gd name="T9" fmla="*/ 40 h 176"/>
                  <a:gd name="T10" fmla="*/ 0 w 312"/>
                  <a:gd name="T11" fmla="*/ 164 h 176"/>
                  <a:gd name="T12" fmla="*/ 23 w 312"/>
                  <a:gd name="T13" fmla="*/ 176 h 176"/>
                  <a:gd name="T14" fmla="*/ 61 w 312"/>
                  <a:gd name="T15" fmla="*/ 161 h 176"/>
                  <a:gd name="T16" fmla="*/ 164 w 312"/>
                  <a:gd name="T17" fmla="*/ 104 h 176"/>
                  <a:gd name="T18" fmla="*/ 173 w 312"/>
                  <a:gd name="T19" fmla="*/ 105 h 176"/>
                  <a:gd name="T20" fmla="*/ 177 w 312"/>
                  <a:gd name="T21" fmla="*/ 105 h 176"/>
                  <a:gd name="T22" fmla="*/ 237 w 312"/>
                  <a:gd name="T23" fmla="*/ 57 h 176"/>
                  <a:gd name="T24" fmla="*/ 282 w 312"/>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2" h="176">
                    <a:moveTo>
                      <a:pt x="282" y="0"/>
                    </a:moveTo>
                    <a:cubicBezTo>
                      <a:pt x="279" y="2"/>
                      <a:pt x="279" y="2"/>
                      <a:pt x="279" y="2"/>
                    </a:cubicBezTo>
                    <a:cubicBezTo>
                      <a:pt x="270" y="16"/>
                      <a:pt x="259" y="28"/>
                      <a:pt x="246" y="36"/>
                    </a:cubicBezTo>
                    <a:cubicBezTo>
                      <a:pt x="238" y="40"/>
                      <a:pt x="230" y="42"/>
                      <a:pt x="223" y="42"/>
                    </a:cubicBezTo>
                    <a:cubicBezTo>
                      <a:pt x="219" y="42"/>
                      <a:pt x="216" y="42"/>
                      <a:pt x="212" y="40"/>
                    </a:cubicBezTo>
                    <a:cubicBezTo>
                      <a:pt x="0" y="164"/>
                      <a:pt x="0" y="164"/>
                      <a:pt x="0" y="164"/>
                    </a:cubicBezTo>
                    <a:cubicBezTo>
                      <a:pt x="5" y="171"/>
                      <a:pt x="12" y="176"/>
                      <a:pt x="23" y="176"/>
                    </a:cubicBezTo>
                    <a:cubicBezTo>
                      <a:pt x="33" y="176"/>
                      <a:pt x="45" y="172"/>
                      <a:pt x="61" y="161"/>
                    </a:cubicBezTo>
                    <a:cubicBezTo>
                      <a:pt x="125" y="119"/>
                      <a:pt x="141" y="104"/>
                      <a:pt x="164" y="104"/>
                    </a:cubicBezTo>
                    <a:cubicBezTo>
                      <a:pt x="167" y="104"/>
                      <a:pt x="170" y="105"/>
                      <a:pt x="173" y="105"/>
                    </a:cubicBezTo>
                    <a:cubicBezTo>
                      <a:pt x="174" y="105"/>
                      <a:pt x="175" y="105"/>
                      <a:pt x="177" y="105"/>
                    </a:cubicBezTo>
                    <a:cubicBezTo>
                      <a:pt x="203" y="105"/>
                      <a:pt x="226" y="65"/>
                      <a:pt x="237" y="57"/>
                    </a:cubicBezTo>
                    <a:cubicBezTo>
                      <a:pt x="248" y="49"/>
                      <a:pt x="312" y="22"/>
                      <a:pt x="282" y="0"/>
                    </a:cubicBezTo>
                  </a:path>
                </a:pathLst>
              </a:custGeom>
              <a:solidFill>
                <a:srgbClr val="C0C1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5" name="Freeform 535"/>
              <p:cNvSpPr/>
              <p:nvPr/>
            </p:nvSpPr>
            <p:spPr bwMode="auto">
              <a:xfrm>
                <a:off x="5165" y="1219"/>
                <a:ext cx="53" cy="28"/>
              </a:xfrm>
              <a:custGeom>
                <a:avLst/>
                <a:gdLst>
                  <a:gd name="T0" fmla="*/ 52 w 53"/>
                  <a:gd name="T1" fmla="*/ 0 h 28"/>
                  <a:gd name="T2" fmla="*/ 0 w 53"/>
                  <a:gd name="T3" fmla="*/ 9 h 28"/>
                  <a:gd name="T4" fmla="*/ 4 w 53"/>
                  <a:gd name="T5" fmla="*/ 28 h 28"/>
                  <a:gd name="T6" fmla="*/ 53 w 53"/>
                  <a:gd name="T7" fmla="*/ 0 h 28"/>
                  <a:gd name="T8" fmla="*/ 52 w 53"/>
                  <a:gd name="T9" fmla="*/ 0 h 28"/>
                </a:gdLst>
                <a:ahLst/>
                <a:cxnLst>
                  <a:cxn ang="0">
                    <a:pos x="T0" y="T1"/>
                  </a:cxn>
                  <a:cxn ang="0">
                    <a:pos x="T2" y="T3"/>
                  </a:cxn>
                  <a:cxn ang="0">
                    <a:pos x="T4" y="T5"/>
                  </a:cxn>
                  <a:cxn ang="0">
                    <a:pos x="T6" y="T7"/>
                  </a:cxn>
                  <a:cxn ang="0">
                    <a:pos x="T8" y="T9"/>
                  </a:cxn>
                </a:cxnLst>
                <a:rect l="0" t="0" r="r" b="b"/>
                <a:pathLst>
                  <a:path w="53" h="28">
                    <a:moveTo>
                      <a:pt x="52" y="0"/>
                    </a:moveTo>
                    <a:cubicBezTo>
                      <a:pt x="38" y="0"/>
                      <a:pt x="20" y="3"/>
                      <a:pt x="0" y="9"/>
                    </a:cubicBezTo>
                    <a:cubicBezTo>
                      <a:pt x="0" y="17"/>
                      <a:pt x="1" y="23"/>
                      <a:pt x="4" y="28"/>
                    </a:cubicBezTo>
                    <a:cubicBezTo>
                      <a:pt x="53" y="0"/>
                      <a:pt x="53" y="0"/>
                      <a:pt x="53" y="0"/>
                    </a:cubicBezTo>
                    <a:cubicBezTo>
                      <a:pt x="52" y="0"/>
                      <a:pt x="52" y="0"/>
                      <a:pt x="52" y="0"/>
                    </a:cubicBezTo>
                  </a:path>
                </a:pathLst>
              </a:custGeom>
              <a:solidFill>
                <a:srgbClr val="1B9D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6" name="Freeform 536"/>
              <p:cNvSpPr/>
              <p:nvPr/>
            </p:nvSpPr>
            <p:spPr bwMode="auto">
              <a:xfrm>
                <a:off x="5169" y="1219"/>
                <a:ext cx="67" cy="39"/>
              </a:xfrm>
              <a:custGeom>
                <a:avLst/>
                <a:gdLst>
                  <a:gd name="T0" fmla="*/ 49 w 67"/>
                  <a:gd name="T1" fmla="*/ 0 h 39"/>
                  <a:gd name="T2" fmla="*/ 0 w 67"/>
                  <a:gd name="T3" fmla="*/ 28 h 39"/>
                  <a:gd name="T4" fmla="*/ 19 w 67"/>
                  <a:gd name="T5" fmla="*/ 39 h 39"/>
                  <a:gd name="T6" fmla="*/ 20 w 67"/>
                  <a:gd name="T7" fmla="*/ 39 h 39"/>
                  <a:gd name="T8" fmla="*/ 56 w 67"/>
                  <a:gd name="T9" fmla="*/ 18 h 39"/>
                  <a:gd name="T10" fmla="*/ 67 w 67"/>
                  <a:gd name="T11" fmla="*/ 3 h 39"/>
                  <a:gd name="T12" fmla="*/ 67 w 67"/>
                  <a:gd name="T13" fmla="*/ 3 h 39"/>
                  <a:gd name="T14" fmla="*/ 49 w 67"/>
                  <a:gd name="T15" fmla="*/ 0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39">
                    <a:moveTo>
                      <a:pt x="49" y="0"/>
                    </a:moveTo>
                    <a:cubicBezTo>
                      <a:pt x="0" y="28"/>
                      <a:pt x="0" y="28"/>
                      <a:pt x="0" y="28"/>
                    </a:cubicBezTo>
                    <a:cubicBezTo>
                      <a:pt x="4" y="35"/>
                      <a:pt x="11" y="39"/>
                      <a:pt x="19" y="39"/>
                    </a:cubicBezTo>
                    <a:cubicBezTo>
                      <a:pt x="19" y="39"/>
                      <a:pt x="19" y="39"/>
                      <a:pt x="20" y="39"/>
                    </a:cubicBezTo>
                    <a:cubicBezTo>
                      <a:pt x="56" y="18"/>
                      <a:pt x="56" y="18"/>
                      <a:pt x="56" y="18"/>
                    </a:cubicBezTo>
                    <a:cubicBezTo>
                      <a:pt x="60" y="13"/>
                      <a:pt x="63" y="8"/>
                      <a:pt x="67" y="3"/>
                    </a:cubicBezTo>
                    <a:cubicBezTo>
                      <a:pt x="67" y="3"/>
                      <a:pt x="67" y="3"/>
                      <a:pt x="67" y="3"/>
                    </a:cubicBezTo>
                    <a:cubicBezTo>
                      <a:pt x="62" y="1"/>
                      <a:pt x="56" y="0"/>
                      <a:pt x="49" y="0"/>
                    </a:cubicBezTo>
                  </a:path>
                </a:pathLst>
              </a:custGeom>
              <a:solidFill>
                <a:srgbClr val="8BC3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7" name="Freeform 537"/>
              <p:cNvSpPr/>
              <p:nvPr/>
            </p:nvSpPr>
            <p:spPr bwMode="auto">
              <a:xfrm>
                <a:off x="5189" y="1237"/>
                <a:ext cx="36" cy="21"/>
              </a:xfrm>
              <a:custGeom>
                <a:avLst/>
                <a:gdLst>
                  <a:gd name="T0" fmla="*/ 36 w 36"/>
                  <a:gd name="T1" fmla="*/ 0 h 21"/>
                  <a:gd name="T2" fmla="*/ 0 w 36"/>
                  <a:gd name="T3" fmla="*/ 21 h 21"/>
                  <a:gd name="T4" fmla="*/ 18 w 36"/>
                  <a:gd name="T5" fmla="*/ 15 h 21"/>
                  <a:gd name="T6" fmla="*/ 36 w 36"/>
                  <a:gd name="T7" fmla="*/ 0 h 21"/>
                </a:gdLst>
                <a:ahLst/>
                <a:cxnLst>
                  <a:cxn ang="0">
                    <a:pos x="T0" y="T1"/>
                  </a:cxn>
                  <a:cxn ang="0">
                    <a:pos x="T2" y="T3"/>
                  </a:cxn>
                  <a:cxn ang="0">
                    <a:pos x="T4" y="T5"/>
                  </a:cxn>
                  <a:cxn ang="0">
                    <a:pos x="T6" y="T7"/>
                  </a:cxn>
                </a:cxnLst>
                <a:rect l="0" t="0" r="r" b="b"/>
                <a:pathLst>
                  <a:path w="36" h="21">
                    <a:moveTo>
                      <a:pt x="36" y="0"/>
                    </a:moveTo>
                    <a:cubicBezTo>
                      <a:pt x="0" y="21"/>
                      <a:pt x="0" y="21"/>
                      <a:pt x="0" y="21"/>
                    </a:cubicBezTo>
                    <a:cubicBezTo>
                      <a:pt x="5" y="20"/>
                      <a:pt x="11" y="19"/>
                      <a:pt x="18" y="15"/>
                    </a:cubicBezTo>
                    <a:cubicBezTo>
                      <a:pt x="24" y="11"/>
                      <a:pt x="30" y="6"/>
                      <a:pt x="36" y="0"/>
                    </a:cubicBezTo>
                  </a:path>
                </a:pathLst>
              </a:custGeom>
              <a:solidFill>
                <a:srgbClr val="C0C1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8" name="Freeform 538"/>
              <p:cNvSpPr>
                <a:spLocks noEditPoints="1"/>
              </p:cNvSpPr>
              <p:nvPr/>
            </p:nvSpPr>
            <p:spPr bwMode="auto">
              <a:xfrm>
                <a:off x="5186" y="1256"/>
                <a:ext cx="20" cy="6"/>
              </a:xfrm>
              <a:custGeom>
                <a:avLst/>
                <a:gdLst>
                  <a:gd name="T0" fmla="*/ 0 w 20"/>
                  <a:gd name="T1" fmla="*/ 6 h 6"/>
                  <a:gd name="T2" fmla="*/ 0 w 20"/>
                  <a:gd name="T3" fmla="*/ 6 h 6"/>
                  <a:gd name="T4" fmla="*/ 0 w 20"/>
                  <a:gd name="T5" fmla="*/ 6 h 6"/>
                  <a:gd name="T6" fmla="*/ 0 w 20"/>
                  <a:gd name="T7" fmla="*/ 6 h 6"/>
                  <a:gd name="T8" fmla="*/ 20 w 20"/>
                  <a:gd name="T9" fmla="*/ 0 h 6"/>
                  <a:gd name="T10" fmla="*/ 1 w 20"/>
                  <a:gd name="T11" fmla="*/ 6 h 6"/>
                  <a:gd name="T12" fmla="*/ 20 w 2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0" h="6">
                    <a:moveTo>
                      <a:pt x="0" y="6"/>
                    </a:moveTo>
                    <a:cubicBezTo>
                      <a:pt x="0" y="6"/>
                      <a:pt x="0" y="6"/>
                      <a:pt x="0" y="6"/>
                    </a:cubicBezTo>
                    <a:cubicBezTo>
                      <a:pt x="0" y="6"/>
                      <a:pt x="0" y="6"/>
                      <a:pt x="0" y="6"/>
                    </a:cubicBezTo>
                    <a:cubicBezTo>
                      <a:pt x="0" y="6"/>
                      <a:pt x="0" y="6"/>
                      <a:pt x="0" y="6"/>
                    </a:cubicBezTo>
                    <a:moveTo>
                      <a:pt x="20" y="0"/>
                    </a:moveTo>
                    <a:cubicBezTo>
                      <a:pt x="13" y="4"/>
                      <a:pt x="6" y="6"/>
                      <a:pt x="1" y="6"/>
                    </a:cubicBezTo>
                    <a:cubicBezTo>
                      <a:pt x="6" y="6"/>
                      <a:pt x="13" y="4"/>
                      <a:pt x="20" y="0"/>
                    </a:cubicBezTo>
                  </a:path>
                </a:pathLst>
              </a:custGeom>
              <a:solidFill>
                <a:srgbClr val="C0C1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9" name="Freeform 539"/>
              <p:cNvSpPr/>
              <p:nvPr/>
            </p:nvSpPr>
            <p:spPr bwMode="auto">
              <a:xfrm>
                <a:off x="5098" y="1240"/>
                <a:ext cx="5" cy="6"/>
              </a:xfrm>
              <a:custGeom>
                <a:avLst/>
                <a:gdLst>
                  <a:gd name="T0" fmla="*/ 3 w 5"/>
                  <a:gd name="T1" fmla="*/ 6 h 6"/>
                  <a:gd name="T2" fmla="*/ 5 w 5"/>
                  <a:gd name="T3" fmla="*/ 5 h 6"/>
                  <a:gd name="T4" fmla="*/ 3 w 5"/>
                  <a:gd name="T5" fmla="*/ 0 h 6"/>
                  <a:gd name="T6" fmla="*/ 0 w 5"/>
                  <a:gd name="T7" fmla="*/ 1 h 6"/>
                  <a:gd name="T8" fmla="*/ 3 w 5"/>
                  <a:gd name="T9" fmla="*/ 6 h 6"/>
                </a:gdLst>
                <a:ahLst/>
                <a:cxnLst>
                  <a:cxn ang="0">
                    <a:pos x="T0" y="T1"/>
                  </a:cxn>
                  <a:cxn ang="0">
                    <a:pos x="T2" y="T3"/>
                  </a:cxn>
                  <a:cxn ang="0">
                    <a:pos x="T4" y="T5"/>
                  </a:cxn>
                  <a:cxn ang="0">
                    <a:pos x="T6" y="T7"/>
                  </a:cxn>
                  <a:cxn ang="0">
                    <a:pos x="T8" y="T9"/>
                  </a:cxn>
                </a:cxnLst>
                <a:rect l="0" t="0" r="r" b="b"/>
                <a:pathLst>
                  <a:path w="5" h="6">
                    <a:moveTo>
                      <a:pt x="3" y="6"/>
                    </a:moveTo>
                    <a:cubicBezTo>
                      <a:pt x="5" y="5"/>
                      <a:pt x="5" y="5"/>
                      <a:pt x="5" y="5"/>
                    </a:cubicBezTo>
                    <a:cubicBezTo>
                      <a:pt x="4" y="4"/>
                      <a:pt x="3" y="2"/>
                      <a:pt x="3" y="0"/>
                    </a:cubicBezTo>
                    <a:cubicBezTo>
                      <a:pt x="0" y="1"/>
                      <a:pt x="0" y="1"/>
                      <a:pt x="0" y="1"/>
                    </a:cubicBezTo>
                    <a:cubicBezTo>
                      <a:pt x="0" y="3"/>
                      <a:pt x="2" y="5"/>
                      <a:pt x="3" y="6"/>
                    </a:cubicBez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0" name="Freeform 540"/>
              <p:cNvSpPr/>
              <p:nvPr/>
            </p:nvSpPr>
            <p:spPr bwMode="auto">
              <a:xfrm>
                <a:off x="5098" y="1235"/>
                <a:ext cx="3" cy="6"/>
              </a:xfrm>
              <a:custGeom>
                <a:avLst/>
                <a:gdLst>
                  <a:gd name="T0" fmla="*/ 0 w 3"/>
                  <a:gd name="T1" fmla="*/ 6 h 6"/>
                  <a:gd name="T2" fmla="*/ 3 w 3"/>
                  <a:gd name="T3" fmla="*/ 5 h 6"/>
                  <a:gd name="T4" fmla="*/ 3 w 3"/>
                  <a:gd name="T5" fmla="*/ 0 h 6"/>
                  <a:gd name="T6" fmla="*/ 0 w 3"/>
                  <a:gd name="T7" fmla="*/ 2 h 6"/>
                  <a:gd name="T8" fmla="*/ 0 w 3"/>
                  <a:gd name="T9" fmla="*/ 6 h 6"/>
                </a:gdLst>
                <a:ahLst/>
                <a:cxnLst>
                  <a:cxn ang="0">
                    <a:pos x="T0" y="T1"/>
                  </a:cxn>
                  <a:cxn ang="0">
                    <a:pos x="T2" y="T3"/>
                  </a:cxn>
                  <a:cxn ang="0">
                    <a:pos x="T4" y="T5"/>
                  </a:cxn>
                  <a:cxn ang="0">
                    <a:pos x="T6" y="T7"/>
                  </a:cxn>
                  <a:cxn ang="0">
                    <a:pos x="T8" y="T9"/>
                  </a:cxn>
                </a:cxnLst>
                <a:rect l="0" t="0" r="r" b="b"/>
                <a:pathLst>
                  <a:path w="3" h="6">
                    <a:moveTo>
                      <a:pt x="0" y="6"/>
                    </a:moveTo>
                    <a:lnTo>
                      <a:pt x="3" y="5"/>
                    </a:lnTo>
                    <a:lnTo>
                      <a:pt x="3" y="0"/>
                    </a:lnTo>
                    <a:lnTo>
                      <a:pt x="0" y="2"/>
                    </a:lnTo>
                    <a:lnTo>
                      <a:pt x="0" y="6"/>
                    </a:ln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1" name="Freeform 541"/>
              <p:cNvSpPr/>
              <p:nvPr/>
            </p:nvSpPr>
            <p:spPr bwMode="auto">
              <a:xfrm>
                <a:off x="5088" y="1225"/>
                <a:ext cx="9" cy="5"/>
              </a:xfrm>
              <a:custGeom>
                <a:avLst/>
                <a:gdLst>
                  <a:gd name="T0" fmla="*/ 7 w 9"/>
                  <a:gd name="T1" fmla="*/ 5 h 5"/>
                  <a:gd name="T2" fmla="*/ 9 w 9"/>
                  <a:gd name="T3" fmla="*/ 4 h 5"/>
                  <a:gd name="T4" fmla="*/ 2 w 9"/>
                  <a:gd name="T5" fmla="*/ 0 h 5"/>
                  <a:gd name="T6" fmla="*/ 0 w 9"/>
                  <a:gd name="T7" fmla="*/ 1 h 5"/>
                  <a:gd name="T8" fmla="*/ 7 w 9"/>
                  <a:gd name="T9" fmla="*/ 5 h 5"/>
                </a:gdLst>
                <a:ahLst/>
                <a:cxnLst>
                  <a:cxn ang="0">
                    <a:pos x="T0" y="T1"/>
                  </a:cxn>
                  <a:cxn ang="0">
                    <a:pos x="T2" y="T3"/>
                  </a:cxn>
                  <a:cxn ang="0">
                    <a:pos x="T4" y="T5"/>
                  </a:cxn>
                  <a:cxn ang="0">
                    <a:pos x="T6" y="T7"/>
                  </a:cxn>
                  <a:cxn ang="0">
                    <a:pos x="T8" y="T9"/>
                  </a:cxn>
                </a:cxnLst>
                <a:rect l="0" t="0" r="r" b="b"/>
                <a:pathLst>
                  <a:path w="9" h="5">
                    <a:moveTo>
                      <a:pt x="7" y="5"/>
                    </a:moveTo>
                    <a:lnTo>
                      <a:pt x="9" y="4"/>
                    </a:lnTo>
                    <a:lnTo>
                      <a:pt x="2" y="0"/>
                    </a:lnTo>
                    <a:lnTo>
                      <a:pt x="0" y="1"/>
                    </a:lnTo>
                    <a:lnTo>
                      <a:pt x="7" y="5"/>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2" name="Freeform 542"/>
              <p:cNvSpPr/>
              <p:nvPr/>
            </p:nvSpPr>
            <p:spPr bwMode="auto">
              <a:xfrm>
                <a:off x="5095" y="1229"/>
                <a:ext cx="6" cy="8"/>
              </a:xfrm>
              <a:custGeom>
                <a:avLst/>
                <a:gdLst>
                  <a:gd name="T0" fmla="*/ 3 w 6"/>
                  <a:gd name="T1" fmla="*/ 8 h 8"/>
                  <a:gd name="T2" fmla="*/ 6 w 6"/>
                  <a:gd name="T3" fmla="*/ 6 h 8"/>
                  <a:gd name="T4" fmla="*/ 2 w 6"/>
                  <a:gd name="T5" fmla="*/ 0 h 8"/>
                  <a:gd name="T6" fmla="*/ 0 w 6"/>
                  <a:gd name="T7" fmla="*/ 1 h 8"/>
                  <a:gd name="T8" fmla="*/ 3 w 6"/>
                  <a:gd name="T9" fmla="*/ 8 h 8"/>
                </a:gdLst>
                <a:ahLst/>
                <a:cxnLst>
                  <a:cxn ang="0">
                    <a:pos x="T0" y="T1"/>
                  </a:cxn>
                  <a:cxn ang="0">
                    <a:pos x="T2" y="T3"/>
                  </a:cxn>
                  <a:cxn ang="0">
                    <a:pos x="T4" y="T5"/>
                  </a:cxn>
                  <a:cxn ang="0">
                    <a:pos x="T6" y="T7"/>
                  </a:cxn>
                  <a:cxn ang="0">
                    <a:pos x="T8" y="T9"/>
                  </a:cxn>
                </a:cxnLst>
                <a:rect l="0" t="0" r="r" b="b"/>
                <a:pathLst>
                  <a:path w="6" h="8">
                    <a:moveTo>
                      <a:pt x="3" y="8"/>
                    </a:moveTo>
                    <a:cubicBezTo>
                      <a:pt x="6" y="6"/>
                      <a:pt x="6" y="6"/>
                      <a:pt x="6" y="6"/>
                    </a:cubicBezTo>
                    <a:cubicBezTo>
                      <a:pt x="6" y="4"/>
                      <a:pt x="4" y="1"/>
                      <a:pt x="2" y="0"/>
                    </a:cubicBezTo>
                    <a:cubicBezTo>
                      <a:pt x="0" y="1"/>
                      <a:pt x="0" y="1"/>
                      <a:pt x="0" y="1"/>
                    </a:cubicBezTo>
                    <a:cubicBezTo>
                      <a:pt x="2" y="2"/>
                      <a:pt x="3" y="5"/>
                      <a:pt x="3" y="8"/>
                    </a:cubicBez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3" name="Freeform 543"/>
              <p:cNvSpPr/>
              <p:nvPr/>
            </p:nvSpPr>
            <p:spPr bwMode="auto">
              <a:xfrm>
                <a:off x="5101" y="1245"/>
                <a:ext cx="9" cy="5"/>
              </a:xfrm>
              <a:custGeom>
                <a:avLst/>
                <a:gdLst>
                  <a:gd name="T0" fmla="*/ 7 w 9"/>
                  <a:gd name="T1" fmla="*/ 5 h 5"/>
                  <a:gd name="T2" fmla="*/ 9 w 9"/>
                  <a:gd name="T3" fmla="*/ 4 h 5"/>
                  <a:gd name="T4" fmla="*/ 2 w 9"/>
                  <a:gd name="T5" fmla="*/ 0 h 5"/>
                  <a:gd name="T6" fmla="*/ 0 w 9"/>
                  <a:gd name="T7" fmla="*/ 1 h 5"/>
                  <a:gd name="T8" fmla="*/ 7 w 9"/>
                  <a:gd name="T9" fmla="*/ 5 h 5"/>
                </a:gdLst>
                <a:ahLst/>
                <a:cxnLst>
                  <a:cxn ang="0">
                    <a:pos x="T0" y="T1"/>
                  </a:cxn>
                  <a:cxn ang="0">
                    <a:pos x="T2" y="T3"/>
                  </a:cxn>
                  <a:cxn ang="0">
                    <a:pos x="T4" y="T5"/>
                  </a:cxn>
                  <a:cxn ang="0">
                    <a:pos x="T6" y="T7"/>
                  </a:cxn>
                  <a:cxn ang="0">
                    <a:pos x="T8" y="T9"/>
                  </a:cxn>
                </a:cxnLst>
                <a:rect l="0" t="0" r="r" b="b"/>
                <a:pathLst>
                  <a:path w="9" h="5">
                    <a:moveTo>
                      <a:pt x="7" y="5"/>
                    </a:moveTo>
                    <a:lnTo>
                      <a:pt x="9" y="4"/>
                    </a:lnTo>
                    <a:lnTo>
                      <a:pt x="2" y="0"/>
                    </a:lnTo>
                    <a:lnTo>
                      <a:pt x="0" y="1"/>
                    </a:lnTo>
                    <a:lnTo>
                      <a:pt x="7" y="5"/>
                    </a:ln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4" name="Freeform 544"/>
              <p:cNvSpPr/>
              <p:nvPr/>
            </p:nvSpPr>
            <p:spPr bwMode="auto">
              <a:xfrm>
                <a:off x="5108" y="1249"/>
                <a:ext cx="2" cy="2"/>
              </a:xfrm>
              <a:custGeom>
                <a:avLst/>
                <a:gdLst>
                  <a:gd name="T0" fmla="*/ 0 w 2"/>
                  <a:gd name="T1" fmla="*/ 2 h 2"/>
                  <a:gd name="T2" fmla="*/ 2 w 2"/>
                  <a:gd name="T3" fmla="*/ 1 h 2"/>
                  <a:gd name="T4" fmla="*/ 2 w 2"/>
                  <a:gd name="T5" fmla="*/ 0 h 2"/>
                  <a:gd name="T6" fmla="*/ 0 w 2"/>
                  <a:gd name="T7" fmla="*/ 1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1"/>
                    </a:lnTo>
                    <a:lnTo>
                      <a:pt x="2" y="0"/>
                    </a:lnTo>
                    <a:lnTo>
                      <a:pt x="0" y="1"/>
                    </a:lnTo>
                    <a:lnTo>
                      <a:pt x="0" y="2"/>
                    </a:lnTo>
                    <a:close/>
                  </a:path>
                </a:pathLst>
              </a:custGeom>
              <a:solidFill>
                <a:srgbClr val="1930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5" name="Freeform 545"/>
              <p:cNvSpPr/>
              <p:nvPr/>
            </p:nvSpPr>
            <p:spPr bwMode="auto">
              <a:xfrm>
                <a:off x="5088" y="1226"/>
                <a:ext cx="20" cy="25"/>
              </a:xfrm>
              <a:custGeom>
                <a:avLst/>
                <a:gdLst>
                  <a:gd name="T0" fmla="*/ 0 w 20"/>
                  <a:gd name="T1" fmla="*/ 0 h 25"/>
                  <a:gd name="T2" fmla="*/ 0 w 20"/>
                  <a:gd name="T3" fmla="*/ 1 h 25"/>
                  <a:gd name="T4" fmla="*/ 7 w 20"/>
                  <a:gd name="T5" fmla="*/ 5 h 25"/>
                  <a:gd name="T6" fmla="*/ 9 w 20"/>
                  <a:gd name="T7" fmla="*/ 10 h 25"/>
                  <a:gd name="T8" fmla="*/ 9 w 20"/>
                  <a:gd name="T9" fmla="*/ 15 h 25"/>
                  <a:gd name="T10" fmla="*/ 13 w 20"/>
                  <a:gd name="T11" fmla="*/ 21 h 25"/>
                  <a:gd name="T12" fmla="*/ 20 w 20"/>
                  <a:gd name="T13" fmla="*/ 25 h 25"/>
                  <a:gd name="T14" fmla="*/ 20 w 20"/>
                  <a:gd name="T15" fmla="*/ 24 h 25"/>
                  <a:gd name="T16" fmla="*/ 13 w 20"/>
                  <a:gd name="T17" fmla="*/ 20 h 25"/>
                  <a:gd name="T18" fmla="*/ 10 w 20"/>
                  <a:gd name="T19" fmla="*/ 15 h 25"/>
                  <a:gd name="T20" fmla="*/ 10 w 20"/>
                  <a:gd name="T21" fmla="*/ 11 h 25"/>
                  <a:gd name="T22" fmla="*/ 7 w 20"/>
                  <a:gd name="T23" fmla="*/ 4 h 25"/>
                  <a:gd name="T24" fmla="*/ 0 w 20"/>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5">
                    <a:moveTo>
                      <a:pt x="0" y="0"/>
                    </a:moveTo>
                    <a:cubicBezTo>
                      <a:pt x="0" y="1"/>
                      <a:pt x="0" y="1"/>
                      <a:pt x="0" y="1"/>
                    </a:cubicBezTo>
                    <a:cubicBezTo>
                      <a:pt x="7" y="5"/>
                      <a:pt x="7" y="5"/>
                      <a:pt x="7" y="5"/>
                    </a:cubicBezTo>
                    <a:cubicBezTo>
                      <a:pt x="8" y="6"/>
                      <a:pt x="9" y="8"/>
                      <a:pt x="9" y="10"/>
                    </a:cubicBezTo>
                    <a:cubicBezTo>
                      <a:pt x="9" y="15"/>
                      <a:pt x="9" y="15"/>
                      <a:pt x="9" y="15"/>
                    </a:cubicBezTo>
                    <a:cubicBezTo>
                      <a:pt x="9" y="17"/>
                      <a:pt x="11" y="20"/>
                      <a:pt x="13" y="21"/>
                    </a:cubicBezTo>
                    <a:cubicBezTo>
                      <a:pt x="20" y="25"/>
                      <a:pt x="20" y="25"/>
                      <a:pt x="20" y="25"/>
                    </a:cubicBezTo>
                    <a:cubicBezTo>
                      <a:pt x="20" y="24"/>
                      <a:pt x="20" y="24"/>
                      <a:pt x="20" y="24"/>
                    </a:cubicBezTo>
                    <a:cubicBezTo>
                      <a:pt x="13" y="20"/>
                      <a:pt x="13" y="20"/>
                      <a:pt x="13" y="20"/>
                    </a:cubicBezTo>
                    <a:cubicBezTo>
                      <a:pt x="12" y="19"/>
                      <a:pt x="10" y="17"/>
                      <a:pt x="10" y="15"/>
                    </a:cubicBezTo>
                    <a:cubicBezTo>
                      <a:pt x="10" y="11"/>
                      <a:pt x="10" y="11"/>
                      <a:pt x="10" y="11"/>
                    </a:cubicBezTo>
                    <a:cubicBezTo>
                      <a:pt x="10" y="8"/>
                      <a:pt x="9" y="5"/>
                      <a:pt x="7" y="4"/>
                    </a:cubicBezTo>
                    <a:lnTo>
                      <a:pt x="0" y="0"/>
                    </a:ln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6" name="Freeform 546"/>
              <p:cNvSpPr/>
              <p:nvPr/>
            </p:nvSpPr>
            <p:spPr bwMode="auto">
              <a:xfrm>
                <a:off x="5078" y="1223"/>
                <a:ext cx="2" cy="5"/>
              </a:xfrm>
              <a:custGeom>
                <a:avLst/>
                <a:gdLst>
                  <a:gd name="T0" fmla="*/ 0 w 2"/>
                  <a:gd name="T1" fmla="*/ 0 h 5"/>
                  <a:gd name="T2" fmla="*/ 0 w 2"/>
                  <a:gd name="T3" fmla="*/ 2 h 5"/>
                  <a:gd name="T4" fmla="*/ 2 w 2"/>
                  <a:gd name="T5" fmla="*/ 5 h 5"/>
                  <a:gd name="T6" fmla="*/ 2 w 2"/>
                  <a:gd name="T7" fmla="*/ 2 h 5"/>
                  <a:gd name="T8" fmla="*/ 0 w 2"/>
                  <a:gd name="T9" fmla="*/ 0 h 5"/>
                </a:gdLst>
                <a:ahLst/>
                <a:cxnLst>
                  <a:cxn ang="0">
                    <a:pos x="T0" y="T1"/>
                  </a:cxn>
                  <a:cxn ang="0">
                    <a:pos x="T2" y="T3"/>
                  </a:cxn>
                  <a:cxn ang="0">
                    <a:pos x="T4" y="T5"/>
                  </a:cxn>
                  <a:cxn ang="0">
                    <a:pos x="T6" y="T7"/>
                  </a:cxn>
                  <a:cxn ang="0">
                    <a:pos x="T8" y="T9"/>
                  </a:cxn>
                </a:cxnLst>
                <a:rect l="0" t="0" r="r" b="b"/>
                <a:pathLst>
                  <a:path w="2" h="5">
                    <a:moveTo>
                      <a:pt x="0" y="0"/>
                    </a:moveTo>
                    <a:cubicBezTo>
                      <a:pt x="0" y="2"/>
                      <a:pt x="0" y="2"/>
                      <a:pt x="0" y="2"/>
                    </a:cubicBezTo>
                    <a:cubicBezTo>
                      <a:pt x="0" y="3"/>
                      <a:pt x="0" y="4"/>
                      <a:pt x="2" y="5"/>
                    </a:cubicBezTo>
                    <a:cubicBezTo>
                      <a:pt x="2" y="2"/>
                      <a:pt x="2" y="2"/>
                      <a:pt x="2" y="2"/>
                    </a:cubicBezTo>
                    <a:cubicBezTo>
                      <a:pt x="0" y="2"/>
                      <a:pt x="0" y="1"/>
                      <a:pt x="0" y="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7" name="Freeform 547"/>
              <p:cNvSpPr/>
              <p:nvPr/>
            </p:nvSpPr>
            <p:spPr bwMode="auto">
              <a:xfrm>
                <a:off x="5101" y="1225"/>
                <a:ext cx="0" cy="3"/>
              </a:xfrm>
              <a:custGeom>
                <a:avLst/>
                <a:gdLst>
                  <a:gd name="T0" fmla="*/ 2 h 3"/>
                  <a:gd name="T1" fmla="*/ 0 h 3"/>
                  <a:gd name="T2" fmla="*/ 1 h 3"/>
                  <a:gd name="T3" fmla="*/ 3 h 3"/>
                  <a:gd name="T4" fmla="*/ 2 h 3"/>
                </a:gdLst>
                <a:ahLst/>
                <a:cxnLst>
                  <a:cxn ang="0">
                    <a:pos x="0" y="T0"/>
                  </a:cxn>
                  <a:cxn ang="0">
                    <a:pos x="0" y="T1"/>
                  </a:cxn>
                  <a:cxn ang="0">
                    <a:pos x="0" y="T2"/>
                  </a:cxn>
                  <a:cxn ang="0">
                    <a:pos x="0" y="T3"/>
                  </a:cxn>
                  <a:cxn ang="0">
                    <a:pos x="0" y="T4"/>
                  </a:cxn>
                </a:cxnLst>
                <a:rect l="0" t="0" r="r" b="b"/>
                <a:pathLst>
                  <a:path h="3">
                    <a:moveTo>
                      <a:pt x="0" y="2"/>
                    </a:moveTo>
                    <a:lnTo>
                      <a:pt x="0" y="0"/>
                    </a:lnTo>
                    <a:lnTo>
                      <a:pt x="0" y="1"/>
                    </a:lnTo>
                    <a:lnTo>
                      <a:pt x="0" y="3"/>
                    </a:lnTo>
                    <a:lnTo>
                      <a:pt x="0" y="2"/>
                    </a:lnTo>
                    <a:close/>
                  </a:path>
                </a:pathLst>
              </a:custGeom>
              <a:solidFill>
                <a:srgbClr val="4E4E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8" name="Freeform 548"/>
              <p:cNvSpPr/>
              <p:nvPr/>
            </p:nvSpPr>
            <p:spPr bwMode="auto">
              <a:xfrm>
                <a:off x="5101" y="1225"/>
                <a:ext cx="0" cy="3"/>
              </a:xfrm>
              <a:custGeom>
                <a:avLst/>
                <a:gdLst>
                  <a:gd name="T0" fmla="*/ 1 h 3"/>
                  <a:gd name="T1" fmla="*/ 3 h 3"/>
                  <a:gd name="T2" fmla="*/ 2 h 3"/>
                  <a:gd name="T3" fmla="*/ 0 h 3"/>
                  <a:gd name="T4" fmla="*/ 1 h 3"/>
                </a:gdLst>
                <a:ahLst/>
                <a:cxnLst>
                  <a:cxn ang="0">
                    <a:pos x="0" y="T0"/>
                  </a:cxn>
                  <a:cxn ang="0">
                    <a:pos x="0" y="T1"/>
                  </a:cxn>
                  <a:cxn ang="0">
                    <a:pos x="0" y="T2"/>
                  </a:cxn>
                  <a:cxn ang="0">
                    <a:pos x="0" y="T3"/>
                  </a:cxn>
                  <a:cxn ang="0">
                    <a:pos x="0" y="T4"/>
                  </a:cxn>
                </a:cxnLst>
                <a:rect l="0" t="0" r="r" b="b"/>
                <a:pathLst>
                  <a:path h="3">
                    <a:moveTo>
                      <a:pt x="0" y="1"/>
                    </a:moveTo>
                    <a:lnTo>
                      <a:pt x="0" y="3"/>
                    </a:lnTo>
                    <a:lnTo>
                      <a:pt x="0" y="2"/>
                    </a:lnTo>
                    <a:lnTo>
                      <a:pt x="0" y="0"/>
                    </a:lnTo>
                    <a:lnTo>
                      <a:pt x="0" y="1"/>
                    </a:lnTo>
                    <a:close/>
                  </a:path>
                </a:pathLst>
              </a:custGeom>
              <a:solidFill>
                <a:srgbClr val="4E4E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9" name="Freeform 549"/>
              <p:cNvSpPr/>
              <p:nvPr/>
            </p:nvSpPr>
            <p:spPr bwMode="auto">
              <a:xfrm>
                <a:off x="5080" y="1225"/>
                <a:ext cx="10" cy="8"/>
              </a:xfrm>
              <a:custGeom>
                <a:avLst/>
                <a:gdLst>
                  <a:gd name="T0" fmla="*/ 0 w 10"/>
                  <a:gd name="T1" fmla="*/ 0 h 8"/>
                  <a:gd name="T2" fmla="*/ 0 w 10"/>
                  <a:gd name="T3" fmla="*/ 3 h 8"/>
                  <a:gd name="T4" fmla="*/ 10 w 10"/>
                  <a:gd name="T5" fmla="*/ 8 h 8"/>
                  <a:gd name="T6" fmla="*/ 10 w 10"/>
                  <a:gd name="T7" fmla="*/ 6 h 8"/>
                  <a:gd name="T8" fmla="*/ 0 w 10"/>
                  <a:gd name="T9" fmla="*/ 0 h 8"/>
                </a:gdLst>
                <a:ahLst/>
                <a:cxnLst>
                  <a:cxn ang="0">
                    <a:pos x="T0" y="T1"/>
                  </a:cxn>
                  <a:cxn ang="0">
                    <a:pos x="T2" y="T3"/>
                  </a:cxn>
                  <a:cxn ang="0">
                    <a:pos x="T4" y="T5"/>
                  </a:cxn>
                  <a:cxn ang="0">
                    <a:pos x="T6" y="T7"/>
                  </a:cxn>
                  <a:cxn ang="0">
                    <a:pos x="T8" y="T9"/>
                  </a:cxn>
                </a:cxnLst>
                <a:rect l="0" t="0" r="r" b="b"/>
                <a:pathLst>
                  <a:path w="10" h="8">
                    <a:moveTo>
                      <a:pt x="0" y="0"/>
                    </a:moveTo>
                    <a:lnTo>
                      <a:pt x="0" y="3"/>
                    </a:lnTo>
                    <a:lnTo>
                      <a:pt x="10" y="8"/>
                    </a:lnTo>
                    <a:lnTo>
                      <a:pt x="10" y="6"/>
                    </a:lnTo>
                    <a:lnTo>
                      <a:pt x="0" y="0"/>
                    </a:ln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0" name="Freeform 550"/>
              <p:cNvSpPr/>
              <p:nvPr/>
            </p:nvSpPr>
            <p:spPr bwMode="auto">
              <a:xfrm>
                <a:off x="5091" y="1226"/>
                <a:ext cx="10" cy="7"/>
              </a:xfrm>
              <a:custGeom>
                <a:avLst/>
                <a:gdLst>
                  <a:gd name="T0" fmla="*/ 0 w 10"/>
                  <a:gd name="T1" fmla="*/ 5 h 7"/>
                  <a:gd name="T2" fmla="*/ 0 w 10"/>
                  <a:gd name="T3" fmla="*/ 7 h 7"/>
                  <a:gd name="T4" fmla="*/ 10 w 10"/>
                  <a:gd name="T5" fmla="*/ 2 h 7"/>
                  <a:gd name="T6" fmla="*/ 10 w 10"/>
                  <a:gd name="T7" fmla="*/ 0 h 7"/>
                  <a:gd name="T8" fmla="*/ 0 w 10"/>
                  <a:gd name="T9" fmla="*/ 5 h 7"/>
                </a:gdLst>
                <a:ahLst/>
                <a:cxnLst>
                  <a:cxn ang="0">
                    <a:pos x="T0" y="T1"/>
                  </a:cxn>
                  <a:cxn ang="0">
                    <a:pos x="T2" y="T3"/>
                  </a:cxn>
                  <a:cxn ang="0">
                    <a:pos x="T4" y="T5"/>
                  </a:cxn>
                  <a:cxn ang="0">
                    <a:pos x="T6" y="T7"/>
                  </a:cxn>
                  <a:cxn ang="0">
                    <a:pos x="T8" y="T9"/>
                  </a:cxn>
                </a:cxnLst>
                <a:rect l="0" t="0" r="r" b="b"/>
                <a:pathLst>
                  <a:path w="10" h="7">
                    <a:moveTo>
                      <a:pt x="0" y="5"/>
                    </a:moveTo>
                    <a:lnTo>
                      <a:pt x="0" y="7"/>
                    </a:lnTo>
                    <a:lnTo>
                      <a:pt x="10" y="2"/>
                    </a:lnTo>
                    <a:lnTo>
                      <a:pt x="10" y="0"/>
                    </a:lnTo>
                    <a:lnTo>
                      <a:pt x="0" y="5"/>
                    </a:ln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1" name="Freeform 551"/>
              <p:cNvSpPr/>
              <p:nvPr/>
            </p:nvSpPr>
            <p:spPr bwMode="auto">
              <a:xfrm>
                <a:off x="5090" y="1231"/>
                <a:ext cx="1" cy="3"/>
              </a:xfrm>
              <a:custGeom>
                <a:avLst/>
                <a:gdLst>
                  <a:gd name="T0" fmla="*/ 0 w 1"/>
                  <a:gd name="T1" fmla="*/ 0 h 3"/>
                  <a:gd name="T2" fmla="*/ 0 w 1"/>
                  <a:gd name="T3" fmla="*/ 2 h 3"/>
                  <a:gd name="T4" fmla="*/ 1 w 1"/>
                  <a:gd name="T5" fmla="*/ 2 h 3"/>
                  <a:gd name="T6" fmla="*/ 1 w 1"/>
                  <a:gd name="T7" fmla="*/ 0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0" y="2"/>
                      <a:pt x="0" y="2"/>
                      <a:pt x="0" y="2"/>
                    </a:cubicBezTo>
                    <a:cubicBezTo>
                      <a:pt x="0" y="3"/>
                      <a:pt x="1" y="3"/>
                      <a:pt x="1" y="2"/>
                    </a:cubicBezTo>
                    <a:cubicBezTo>
                      <a:pt x="1" y="0"/>
                      <a:pt x="1" y="0"/>
                      <a:pt x="1" y="0"/>
                    </a:cubicBezTo>
                    <a:cubicBezTo>
                      <a:pt x="1" y="0"/>
                      <a:pt x="0" y="0"/>
                      <a:pt x="0" y="0"/>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2" name="Freeform 552"/>
              <p:cNvSpPr/>
              <p:nvPr/>
            </p:nvSpPr>
            <p:spPr bwMode="auto">
              <a:xfrm>
                <a:off x="5090" y="1231"/>
                <a:ext cx="1" cy="3"/>
              </a:xfrm>
              <a:custGeom>
                <a:avLst/>
                <a:gdLst>
                  <a:gd name="T0" fmla="*/ 0 w 1"/>
                  <a:gd name="T1" fmla="*/ 0 h 3"/>
                  <a:gd name="T2" fmla="*/ 0 w 1"/>
                  <a:gd name="T3" fmla="*/ 2 h 3"/>
                  <a:gd name="T4" fmla="*/ 1 w 1"/>
                  <a:gd name="T5" fmla="*/ 2 h 3"/>
                  <a:gd name="T6" fmla="*/ 1 w 1"/>
                  <a:gd name="T7" fmla="*/ 0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0" y="2"/>
                      <a:pt x="0" y="2"/>
                      <a:pt x="0" y="2"/>
                    </a:cubicBezTo>
                    <a:cubicBezTo>
                      <a:pt x="0" y="3"/>
                      <a:pt x="1" y="3"/>
                      <a:pt x="1" y="2"/>
                    </a:cubicBezTo>
                    <a:cubicBezTo>
                      <a:pt x="1" y="0"/>
                      <a:pt x="1" y="0"/>
                      <a:pt x="1" y="0"/>
                    </a:cubicBezTo>
                    <a:cubicBezTo>
                      <a:pt x="1" y="0"/>
                      <a:pt x="0" y="0"/>
                      <a:pt x="0" y="0"/>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3" name="Freeform 553"/>
              <p:cNvSpPr/>
              <p:nvPr/>
            </p:nvSpPr>
            <p:spPr bwMode="auto">
              <a:xfrm>
                <a:off x="5077" y="1217"/>
                <a:ext cx="24" cy="14"/>
              </a:xfrm>
              <a:custGeom>
                <a:avLst/>
                <a:gdLst>
                  <a:gd name="T0" fmla="*/ 3 w 24"/>
                  <a:gd name="T1" fmla="*/ 3 h 14"/>
                  <a:gd name="T2" fmla="*/ 3 w 24"/>
                  <a:gd name="T3" fmla="*/ 8 h 14"/>
                  <a:gd name="T4" fmla="*/ 13 w 24"/>
                  <a:gd name="T5" fmla="*/ 14 h 14"/>
                  <a:gd name="T6" fmla="*/ 14 w 24"/>
                  <a:gd name="T7" fmla="*/ 14 h 14"/>
                  <a:gd name="T8" fmla="*/ 24 w 24"/>
                  <a:gd name="T9" fmla="*/ 9 h 14"/>
                  <a:gd name="T10" fmla="*/ 24 w 24"/>
                  <a:gd name="T11" fmla="*/ 7 h 14"/>
                  <a:gd name="T12" fmla="*/ 14 w 24"/>
                  <a:gd name="T13" fmla="*/ 2 h 14"/>
                  <a:gd name="T14" fmla="*/ 5 w 24"/>
                  <a:gd name="T15" fmla="*/ 2 h 14"/>
                  <a:gd name="T16" fmla="*/ 3 w 24"/>
                  <a:gd name="T1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3" y="3"/>
                    </a:moveTo>
                    <a:cubicBezTo>
                      <a:pt x="0" y="5"/>
                      <a:pt x="0" y="7"/>
                      <a:pt x="3" y="8"/>
                    </a:cubicBezTo>
                    <a:cubicBezTo>
                      <a:pt x="13" y="14"/>
                      <a:pt x="13" y="14"/>
                      <a:pt x="13" y="14"/>
                    </a:cubicBezTo>
                    <a:cubicBezTo>
                      <a:pt x="13" y="14"/>
                      <a:pt x="14" y="14"/>
                      <a:pt x="14" y="14"/>
                    </a:cubicBezTo>
                    <a:cubicBezTo>
                      <a:pt x="24" y="9"/>
                      <a:pt x="24" y="9"/>
                      <a:pt x="24" y="9"/>
                    </a:cubicBezTo>
                    <a:cubicBezTo>
                      <a:pt x="24" y="8"/>
                      <a:pt x="24" y="8"/>
                      <a:pt x="24" y="7"/>
                    </a:cubicBezTo>
                    <a:cubicBezTo>
                      <a:pt x="14" y="2"/>
                      <a:pt x="14" y="2"/>
                      <a:pt x="14" y="2"/>
                    </a:cubicBezTo>
                    <a:cubicBezTo>
                      <a:pt x="12" y="0"/>
                      <a:pt x="8" y="0"/>
                      <a:pt x="5" y="2"/>
                    </a:cubicBezTo>
                    <a:lnTo>
                      <a:pt x="3" y="3"/>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4" name="Freeform 554"/>
              <p:cNvSpPr/>
              <p:nvPr/>
            </p:nvSpPr>
            <p:spPr bwMode="auto">
              <a:xfrm>
                <a:off x="5043" y="1198"/>
                <a:ext cx="52" cy="42"/>
              </a:xfrm>
              <a:custGeom>
                <a:avLst/>
                <a:gdLst>
                  <a:gd name="T0" fmla="*/ 26 w 52"/>
                  <a:gd name="T1" fmla="*/ 6 h 42"/>
                  <a:gd name="T2" fmla="*/ 24 w 52"/>
                  <a:gd name="T3" fmla="*/ 11 h 42"/>
                  <a:gd name="T4" fmla="*/ 10 w 52"/>
                  <a:gd name="T5" fmla="*/ 22 h 42"/>
                  <a:gd name="T6" fmla="*/ 1 w 52"/>
                  <a:gd name="T7" fmla="*/ 30 h 42"/>
                  <a:gd name="T8" fmla="*/ 0 w 52"/>
                  <a:gd name="T9" fmla="*/ 35 h 42"/>
                  <a:gd name="T10" fmla="*/ 1 w 52"/>
                  <a:gd name="T11" fmla="*/ 39 h 42"/>
                  <a:gd name="T12" fmla="*/ 9 w 52"/>
                  <a:gd name="T13" fmla="*/ 42 h 42"/>
                  <a:gd name="T14" fmla="*/ 25 w 52"/>
                  <a:gd name="T15" fmla="*/ 36 h 42"/>
                  <a:gd name="T16" fmla="*/ 52 w 52"/>
                  <a:gd name="T17" fmla="*/ 20 h 42"/>
                  <a:gd name="T18" fmla="*/ 52 w 52"/>
                  <a:gd name="T19" fmla="*/ 16 h 42"/>
                  <a:gd name="T20" fmla="*/ 47 w 52"/>
                  <a:gd name="T21" fmla="*/ 0 h 42"/>
                  <a:gd name="T22" fmla="*/ 26 w 52"/>
                  <a:gd name="T23"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26" y="6"/>
                    </a:moveTo>
                    <a:cubicBezTo>
                      <a:pt x="24" y="11"/>
                      <a:pt x="24" y="11"/>
                      <a:pt x="24" y="11"/>
                    </a:cubicBezTo>
                    <a:cubicBezTo>
                      <a:pt x="10" y="22"/>
                      <a:pt x="10" y="22"/>
                      <a:pt x="10" y="22"/>
                    </a:cubicBezTo>
                    <a:cubicBezTo>
                      <a:pt x="10" y="22"/>
                      <a:pt x="4" y="27"/>
                      <a:pt x="1" y="30"/>
                    </a:cubicBezTo>
                    <a:cubicBezTo>
                      <a:pt x="0" y="31"/>
                      <a:pt x="0" y="34"/>
                      <a:pt x="0" y="35"/>
                    </a:cubicBezTo>
                    <a:cubicBezTo>
                      <a:pt x="0" y="36"/>
                      <a:pt x="1" y="39"/>
                      <a:pt x="1" y="39"/>
                    </a:cubicBezTo>
                    <a:cubicBezTo>
                      <a:pt x="3" y="41"/>
                      <a:pt x="6" y="41"/>
                      <a:pt x="9" y="42"/>
                    </a:cubicBezTo>
                    <a:cubicBezTo>
                      <a:pt x="17" y="42"/>
                      <a:pt x="25" y="36"/>
                      <a:pt x="25" y="36"/>
                    </a:cubicBezTo>
                    <a:cubicBezTo>
                      <a:pt x="26" y="35"/>
                      <a:pt x="52" y="20"/>
                      <a:pt x="52" y="20"/>
                    </a:cubicBezTo>
                    <a:cubicBezTo>
                      <a:pt x="52" y="20"/>
                      <a:pt x="52" y="18"/>
                      <a:pt x="52" y="16"/>
                    </a:cubicBezTo>
                    <a:cubicBezTo>
                      <a:pt x="51" y="6"/>
                      <a:pt x="47" y="0"/>
                      <a:pt x="47" y="0"/>
                    </a:cubicBezTo>
                    <a:lnTo>
                      <a:pt x="26" y="6"/>
                    </a:lnTo>
                    <a:close/>
                  </a:path>
                </a:pathLst>
              </a:custGeom>
              <a:solidFill>
                <a:srgbClr val="269F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5" name="Freeform 555"/>
              <p:cNvSpPr/>
              <p:nvPr/>
            </p:nvSpPr>
            <p:spPr bwMode="auto">
              <a:xfrm>
                <a:off x="5056" y="1216"/>
                <a:ext cx="13" cy="7"/>
              </a:xfrm>
              <a:custGeom>
                <a:avLst/>
                <a:gdLst>
                  <a:gd name="T0" fmla="*/ 13 w 13"/>
                  <a:gd name="T1" fmla="*/ 7 h 7"/>
                  <a:gd name="T2" fmla="*/ 13 w 13"/>
                  <a:gd name="T3" fmla="*/ 7 h 7"/>
                  <a:gd name="T4" fmla="*/ 13 w 13"/>
                  <a:gd name="T5" fmla="*/ 6 h 7"/>
                  <a:gd name="T6" fmla="*/ 6 w 13"/>
                  <a:gd name="T7" fmla="*/ 1 h 7"/>
                  <a:gd name="T8" fmla="*/ 0 w 13"/>
                  <a:gd name="T9" fmla="*/ 1 h 7"/>
                  <a:gd name="T10" fmla="*/ 0 w 13"/>
                  <a:gd name="T11" fmla="*/ 1 h 7"/>
                  <a:gd name="T12" fmla="*/ 0 w 13"/>
                  <a:gd name="T13" fmla="*/ 2 h 7"/>
                  <a:gd name="T14" fmla="*/ 6 w 13"/>
                  <a:gd name="T15" fmla="*/ 2 h 7"/>
                  <a:gd name="T16" fmla="*/ 13 w 13"/>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
                    <a:moveTo>
                      <a:pt x="13" y="7"/>
                    </a:moveTo>
                    <a:cubicBezTo>
                      <a:pt x="13" y="7"/>
                      <a:pt x="13" y="7"/>
                      <a:pt x="13" y="7"/>
                    </a:cubicBezTo>
                    <a:cubicBezTo>
                      <a:pt x="13" y="6"/>
                      <a:pt x="13" y="6"/>
                      <a:pt x="13" y="6"/>
                    </a:cubicBezTo>
                    <a:cubicBezTo>
                      <a:pt x="13" y="5"/>
                      <a:pt x="9" y="2"/>
                      <a:pt x="6" y="1"/>
                    </a:cubicBezTo>
                    <a:cubicBezTo>
                      <a:pt x="3" y="0"/>
                      <a:pt x="1" y="0"/>
                      <a:pt x="0" y="1"/>
                    </a:cubicBezTo>
                    <a:cubicBezTo>
                      <a:pt x="0" y="1"/>
                      <a:pt x="0" y="1"/>
                      <a:pt x="0" y="1"/>
                    </a:cubicBezTo>
                    <a:cubicBezTo>
                      <a:pt x="0" y="2"/>
                      <a:pt x="0" y="2"/>
                      <a:pt x="0" y="2"/>
                    </a:cubicBezTo>
                    <a:cubicBezTo>
                      <a:pt x="1" y="1"/>
                      <a:pt x="3" y="1"/>
                      <a:pt x="6" y="2"/>
                    </a:cubicBezTo>
                    <a:cubicBezTo>
                      <a:pt x="8" y="3"/>
                      <a:pt x="11" y="6"/>
                      <a:pt x="13" y="7"/>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6" name="Freeform 556"/>
              <p:cNvSpPr/>
              <p:nvPr/>
            </p:nvSpPr>
            <p:spPr bwMode="auto">
              <a:xfrm>
                <a:off x="5053" y="1218"/>
                <a:ext cx="14" cy="7"/>
              </a:xfrm>
              <a:custGeom>
                <a:avLst/>
                <a:gdLst>
                  <a:gd name="T0" fmla="*/ 13 w 14"/>
                  <a:gd name="T1" fmla="*/ 7 h 7"/>
                  <a:gd name="T2" fmla="*/ 13 w 14"/>
                  <a:gd name="T3" fmla="*/ 7 h 7"/>
                  <a:gd name="T4" fmla="*/ 14 w 14"/>
                  <a:gd name="T5" fmla="*/ 6 h 7"/>
                  <a:gd name="T6" fmla="*/ 6 w 14"/>
                  <a:gd name="T7" fmla="*/ 1 h 7"/>
                  <a:gd name="T8" fmla="*/ 0 w 14"/>
                  <a:gd name="T9" fmla="*/ 1 h 7"/>
                  <a:gd name="T10" fmla="*/ 0 w 14"/>
                  <a:gd name="T11" fmla="*/ 2 h 7"/>
                  <a:gd name="T12" fmla="*/ 0 w 14"/>
                  <a:gd name="T13" fmla="*/ 2 h 7"/>
                  <a:gd name="T14" fmla="*/ 6 w 14"/>
                  <a:gd name="T15" fmla="*/ 2 h 7"/>
                  <a:gd name="T16" fmla="*/ 13 w 1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7">
                    <a:moveTo>
                      <a:pt x="13" y="7"/>
                    </a:moveTo>
                    <a:cubicBezTo>
                      <a:pt x="13" y="7"/>
                      <a:pt x="13" y="7"/>
                      <a:pt x="13" y="7"/>
                    </a:cubicBezTo>
                    <a:cubicBezTo>
                      <a:pt x="14" y="6"/>
                      <a:pt x="14" y="6"/>
                      <a:pt x="14" y="6"/>
                    </a:cubicBezTo>
                    <a:cubicBezTo>
                      <a:pt x="13" y="5"/>
                      <a:pt x="9" y="3"/>
                      <a:pt x="6" y="1"/>
                    </a:cubicBezTo>
                    <a:cubicBezTo>
                      <a:pt x="3" y="0"/>
                      <a:pt x="1" y="1"/>
                      <a:pt x="0" y="1"/>
                    </a:cubicBezTo>
                    <a:cubicBezTo>
                      <a:pt x="0" y="2"/>
                      <a:pt x="0" y="2"/>
                      <a:pt x="0" y="2"/>
                    </a:cubicBezTo>
                    <a:cubicBezTo>
                      <a:pt x="0" y="2"/>
                      <a:pt x="0" y="2"/>
                      <a:pt x="0" y="2"/>
                    </a:cubicBezTo>
                    <a:cubicBezTo>
                      <a:pt x="1" y="2"/>
                      <a:pt x="3" y="1"/>
                      <a:pt x="6" y="2"/>
                    </a:cubicBezTo>
                    <a:cubicBezTo>
                      <a:pt x="9" y="3"/>
                      <a:pt x="12" y="6"/>
                      <a:pt x="13" y="7"/>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7" name="Freeform 557"/>
              <p:cNvSpPr/>
              <p:nvPr/>
            </p:nvSpPr>
            <p:spPr bwMode="auto">
              <a:xfrm>
                <a:off x="5050" y="1221"/>
                <a:ext cx="14" cy="6"/>
              </a:xfrm>
              <a:custGeom>
                <a:avLst/>
                <a:gdLst>
                  <a:gd name="T0" fmla="*/ 13 w 14"/>
                  <a:gd name="T1" fmla="*/ 6 h 6"/>
                  <a:gd name="T2" fmla="*/ 14 w 14"/>
                  <a:gd name="T3" fmla="*/ 6 h 6"/>
                  <a:gd name="T4" fmla="*/ 14 w 14"/>
                  <a:gd name="T5" fmla="*/ 5 h 6"/>
                  <a:gd name="T6" fmla="*/ 6 w 14"/>
                  <a:gd name="T7" fmla="*/ 1 h 6"/>
                  <a:gd name="T8" fmla="*/ 0 w 14"/>
                  <a:gd name="T9" fmla="*/ 1 h 6"/>
                  <a:gd name="T10" fmla="*/ 0 w 14"/>
                  <a:gd name="T11" fmla="*/ 2 h 6"/>
                  <a:gd name="T12" fmla="*/ 1 w 14"/>
                  <a:gd name="T13" fmla="*/ 2 h 6"/>
                  <a:gd name="T14" fmla="*/ 6 w 14"/>
                  <a:gd name="T15" fmla="*/ 2 h 6"/>
                  <a:gd name="T16" fmla="*/ 13 w 14"/>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
                    <a:moveTo>
                      <a:pt x="13" y="6"/>
                    </a:moveTo>
                    <a:cubicBezTo>
                      <a:pt x="14" y="6"/>
                      <a:pt x="14" y="6"/>
                      <a:pt x="14" y="6"/>
                    </a:cubicBezTo>
                    <a:cubicBezTo>
                      <a:pt x="14" y="5"/>
                      <a:pt x="14" y="5"/>
                      <a:pt x="14" y="5"/>
                    </a:cubicBezTo>
                    <a:cubicBezTo>
                      <a:pt x="13" y="4"/>
                      <a:pt x="10" y="2"/>
                      <a:pt x="6" y="1"/>
                    </a:cubicBezTo>
                    <a:cubicBezTo>
                      <a:pt x="4" y="0"/>
                      <a:pt x="1" y="0"/>
                      <a:pt x="0" y="1"/>
                    </a:cubicBezTo>
                    <a:cubicBezTo>
                      <a:pt x="0" y="2"/>
                      <a:pt x="0" y="2"/>
                      <a:pt x="0" y="2"/>
                    </a:cubicBezTo>
                    <a:cubicBezTo>
                      <a:pt x="1" y="2"/>
                      <a:pt x="1" y="2"/>
                      <a:pt x="1" y="2"/>
                    </a:cubicBezTo>
                    <a:cubicBezTo>
                      <a:pt x="2" y="1"/>
                      <a:pt x="4" y="1"/>
                      <a:pt x="6" y="2"/>
                    </a:cubicBezTo>
                    <a:cubicBezTo>
                      <a:pt x="9" y="2"/>
                      <a:pt x="12" y="5"/>
                      <a:pt x="13" y="6"/>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8" name="Freeform 558"/>
              <p:cNvSpPr/>
              <p:nvPr/>
            </p:nvSpPr>
            <p:spPr bwMode="auto">
              <a:xfrm>
                <a:off x="5043" y="1226"/>
                <a:ext cx="21" cy="13"/>
              </a:xfrm>
              <a:custGeom>
                <a:avLst/>
                <a:gdLst>
                  <a:gd name="T0" fmla="*/ 1 w 21"/>
                  <a:gd name="T1" fmla="*/ 2 h 13"/>
                  <a:gd name="T2" fmla="*/ 3 w 21"/>
                  <a:gd name="T3" fmla="*/ 1 h 13"/>
                  <a:gd name="T4" fmla="*/ 11 w 21"/>
                  <a:gd name="T5" fmla="*/ 2 h 13"/>
                  <a:gd name="T6" fmla="*/ 21 w 21"/>
                  <a:gd name="T7" fmla="*/ 9 h 13"/>
                  <a:gd name="T8" fmla="*/ 6 w 21"/>
                  <a:gd name="T9" fmla="*/ 13 h 13"/>
                  <a:gd name="T10" fmla="*/ 5 w 21"/>
                  <a:gd name="T11" fmla="*/ 13 h 13"/>
                  <a:gd name="T12" fmla="*/ 1 w 21"/>
                  <a:gd name="T13" fmla="*/ 11 h 13"/>
                  <a:gd name="T14" fmla="*/ 0 w 21"/>
                  <a:gd name="T15" fmla="*/ 7 h 13"/>
                  <a:gd name="T16" fmla="*/ 1 w 21"/>
                  <a:gd name="T1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3">
                    <a:moveTo>
                      <a:pt x="1" y="2"/>
                    </a:moveTo>
                    <a:cubicBezTo>
                      <a:pt x="2" y="2"/>
                      <a:pt x="2" y="1"/>
                      <a:pt x="3" y="1"/>
                    </a:cubicBezTo>
                    <a:cubicBezTo>
                      <a:pt x="4" y="0"/>
                      <a:pt x="6" y="0"/>
                      <a:pt x="11" y="2"/>
                    </a:cubicBezTo>
                    <a:cubicBezTo>
                      <a:pt x="17" y="4"/>
                      <a:pt x="21" y="9"/>
                      <a:pt x="21" y="9"/>
                    </a:cubicBezTo>
                    <a:cubicBezTo>
                      <a:pt x="21" y="9"/>
                      <a:pt x="17" y="12"/>
                      <a:pt x="6" y="13"/>
                    </a:cubicBezTo>
                    <a:cubicBezTo>
                      <a:pt x="5" y="13"/>
                      <a:pt x="5" y="13"/>
                      <a:pt x="5" y="13"/>
                    </a:cubicBezTo>
                    <a:cubicBezTo>
                      <a:pt x="4" y="13"/>
                      <a:pt x="2" y="12"/>
                      <a:pt x="1" y="11"/>
                    </a:cubicBezTo>
                    <a:cubicBezTo>
                      <a:pt x="1" y="11"/>
                      <a:pt x="0" y="8"/>
                      <a:pt x="0" y="7"/>
                    </a:cubicBezTo>
                    <a:cubicBezTo>
                      <a:pt x="0" y="6"/>
                      <a:pt x="0" y="3"/>
                      <a:pt x="1" y="2"/>
                    </a:cubicBezTo>
                    <a:close/>
                  </a:path>
                </a:pathLst>
              </a:custGeom>
              <a:solidFill>
                <a:srgbClr val="254B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9" name="Freeform 559"/>
              <p:cNvSpPr/>
              <p:nvPr/>
            </p:nvSpPr>
            <p:spPr bwMode="auto">
              <a:xfrm>
                <a:off x="5043" y="1215"/>
                <a:ext cx="52" cy="27"/>
              </a:xfrm>
              <a:custGeom>
                <a:avLst/>
                <a:gdLst>
                  <a:gd name="T0" fmla="*/ 0 w 52"/>
                  <a:gd name="T1" fmla="*/ 18 h 27"/>
                  <a:gd name="T2" fmla="*/ 9 w 52"/>
                  <a:gd name="T3" fmla="*/ 22 h 27"/>
                  <a:gd name="T4" fmla="*/ 49 w 52"/>
                  <a:gd name="T5" fmla="*/ 3 h 27"/>
                  <a:gd name="T6" fmla="*/ 52 w 52"/>
                  <a:gd name="T7" fmla="*/ 0 h 27"/>
                  <a:gd name="T8" fmla="*/ 52 w 52"/>
                  <a:gd name="T9" fmla="*/ 3 h 27"/>
                  <a:gd name="T10" fmla="*/ 50 w 52"/>
                  <a:gd name="T11" fmla="*/ 8 h 27"/>
                  <a:gd name="T12" fmla="*/ 29 w 52"/>
                  <a:gd name="T13" fmla="*/ 20 h 27"/>
                  <a:gd name="T14" fmla="*/ 9 w 52"/>
                  <a:gd name="T15" fmla="*/ 26 h 27"/>
                  <a:gd name="T16" fmla="*/ 0 w 52"/>
                  <a:gd name="T17" fmla="*/ 22 h 27"/>
                  <a:gd name="T18" fmla="*/ 0 w 52"/>
                  <a:gd name="T19"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27">
                    <a:moveTo>
                      <a:pt x="0" y="18"/>
                    </a:moveTo>
                    <a:cubicBezTo>
                      <a:pt x="0" y="20"/>
                      <a:pt x="6" y="22"/>
                      <a:pt x="9" y="22"/>
                    </a:cubicBezTo>
                    <a:cubicBezTo>
                      <a:pt x="23" y="24"/>
                      <a:pt x="48" y="4"/>
                      <a:pt x="49" y="3"/>
                    </a:cubicBezTo>
                    <a:cubicBezTo>
                      <a:pt x="51" y="1"/>
                      <a:pt x="52" y="0"/>
                      <a:pt x="52" y="0"/>
                    </a:cubicBezTo>
                    <a:cubicBezTo>
                      <a:pt x="52" y="3"/>
                      <a:pt x="52" y="3"/>
                      <a:pt x="52" y="3"/>
                    </a:cubicBezTo>
                    <a:cubicBezTo>
                      <a:pt x="52" y="3"/>
                      <a:pt x="52" y="7"/>
                      <a:pt x="50" y="8"/>
                    </a:cubicBezTo>
                    <a:cubicBezTo>
                      <a:pt x="49" y="9"/>
                      <a:pt x="31" y="19"/>
                      <a:pt x="29" y="20"/>
                    </a:cubicBezTo>
                    <a:cubicBezTo>
                      <a:pt x="29" y="20"/>
                      <a:pt x="18" y="27"/>
                      <a:pt x="9" y="26"/>
                    </a:cubicBezTo>
                    <a:cubicBezTo>
                      <a:pt x="6" y="25"/>
                      <a:pt x="2" y="25"/>
                      <a:pt x="0" y="22"/>
                    </a:cubicBezTo>
                    <a:cubicBezTo>
                      <a:pt x="0" y="22"/>
                      <a:pt x="0" y="18"/>
                      <a:pt x="0" y="18"/>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0" name="Freeform 560"/>
              <p:cNvSpPr/>
              <p:nvPr/>
            </p:nvSpPr>
            <p:spPr bwMode="auto">
              <a:xfrm>
                <a:off x="5023" y="1108"/>
                <a:ext cx="105" cy="107"/>
              </a:xfrm>
              <a:custGeom>
                <a:avLst/>
                <a:gdLst>
                  <a:gd name="T0" fmla="*/ 84 w 105"/>
                  <a:gd name="T1" fmla="*/ 0 h 107"/>
                  <a:gd name="T2" fmla="*/ 24 w 105"/>
                  <a:gd name="T3" fmla="*/ 25 h 107"/>
                  <a:gd name="T4" fmla="*/ 16 w 105"/>
                  <a:gd name="T5" fmla="*/ 56 h 107"/>
                  <a:gd name="T6" fmla="*/ 45 w 105"/>
                  <a:gd name="T7" fmla="*/ 102 h 107"/>
                  <a:gd name="T8" fmla="*/ 62 w 105"/>
                  <a:gd name="T9" fmla="*/ 105 h 107"/>
                  <a:gd name="T10" fmla="*/ 71 w 105"/>
                  <a:gd name="T11" fmla="*/ 93 h 107"/>
                  <a:gd name="T12" fmla="*/ 48 w 105"/>
                  <a:gd name="T13" fmla="*/ 52 h 107"/>
                  <a:gd name="T14" fmla="*/ 52 w 105"/>
                  <a:gd name="T15" fmla="*/ 48 h 107"/>
                  <a:gd name="T16" fmla="*/ 105 w 105"/>
                  <a:gd name="T17" fmla="*/ 25 h 107"/>
                  <a:gd name="T18" fmla="*/ 84 w 105"/>
                  <a:gd name="T1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07">
                    <a:moveTo>
                      <a:pt x="84" y="0"/>
                    </a:moveTo>
                    <a:cubicBezTo>
                      <a:pt x="24" y="25"/>
                      <a:pt x="24" y="25"/>
                      <a:pt x="24" y="25"/>
                    </a:cubicBezTo>
                    <a:cubicBezTo>
                      <a:pt x="24" y="25"/>
                      <a:pt x="0" y="34"/>
                      <a:pt x="16" y="56"/>
                    </a:cubicBezTo>
                    <a:cubicBezTo>
                      <a:pt x="29" y="75"/>
                      <a:pt x="45" y="102"/>
                      <a:pt x="45" y="102"/>
                    </a:cubicBezTo>
                    <a:cubicBezTo>
                      <a:pt x="45" y="102"/>
                      <a:pt x="56" y="107"/>
                      <a:pt x="62" y="105"/>
                    </a:cubicBezTo>
                    <a:cubicBezTo>
                      <a:pt x="71" y="101"/>
                      <a:pt x="71" y="93"/>
                      <a:pt x="71" y="93"/>
                    </a:cubicBezTo>
                    <a:cubicBezTo>
                      <a:pt x="71" y="93"/>
                      <a:pt x="59" y="67"/>
                      <a:pt x="48" y="52"/>
                    </a:cubicBezTo>
                    <a:cubicBezTo>
                      <a:pt x="47" y="51"/>
                      <a:pt x="52" y="48"/>
                      <a:pt x="52" y="48"/>
                    </a:cubicBezTo>
                    <a:cubicBezTo>
                      <a:pt x="105" y="25"/>
                      <a:pt x="105" y="25"/>
                      <a:pt x="105" y="25"/>
                    </a:cubicBezTo>
                    <a:cubicBezTo>
                      <a:pt x="84" y="0"/>
                      <a:pt x="84" y="0"/>
                      <a:pt x="84" y="0"/>
                    </a:cubicBezTo>
                  </a:path>
                </a:pathLst>
              </a:custGeom>
              <a:solidFill>
                <a:srgbClr val="163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1" name="Freeform 561"/>
              <p:cNvSpPr/>
              <p:nvPr/>
            </p:nvSpPr>
            <p:spPr bwMode="auto">
              <a:xfrm>
                <a:off x="5095" y="1192"/>
                <a:ext cx="97" cy="65"/>
              </a:xfrm>
              <a:custGeom>
                <a:avLst/>
                <a:gdLst>
                  <a:gd name="T0" fmla="*/ 92 w 97"/>
                  <a:gd name="T1" fmla="*/ 2 h 65"/>
                  <a:gd name="T2" fmla="*/ 92 w 97"/>
                  <a:gd name="T3" fmla="*/ 2 h 65"/>
                  <a:gd name="T4" fmla="*/ 92 w 97"/>
                  <a:gd name="T5" fmla="*/ 1 h 65"/>
                  <a:gd name="T6" fmla="*/ 93 w 97"/>
                  <a:gd name="T7" fmla="*/ 1 h 65"/>
                  <a:gd name="T8" fmla="*/ 93 w 97"/>
                  <a:gd name="T9" fmla="*/ 1 h 65"/>
                  <a:gd name="T10" fmla="*/ 93 w 97"/>
                  <a:gd name="T11" fmla="*/ 1 h 65"/>
                  <a:gd name="T12" fmla="*/ 93 w 97"/>
                  <a:gd name="T13" fmla="*/ 0 h 65"/>
                  <a:gd name="T14" fmla="*/ 96 w 97"/>
                  <a:gd name="T15" fmla="*/ 3 h 65"/>
                  <a:gd name="T16" fmla="*/ 97 w 97"/>
                  <a:gd name="T17" fmla="*/ 3 h 65"/>
                  <a:gd name="T18" fmla="*/ 96 w 97"/>
                  <a:gd name="T19" fmla="*/ 3 h 65"/>
                  <a:gd name="T20" fmla="*/ 96 w 97"/>
                  <a:gd name="T21" fmla="*/ 3 h 65"/>
                  <a:gd name="T22" fmla="*/ 96 w 97"/>
                  <a:gd name="T23" fmla="*/ 4 h 65"/>
                  <a:gd name="T24" fmla="*/ 96 w 97"/>
                  <a:gd name="T25" fmla="*/ 4 h 65"/>
                  <a:gd name="T26" fmla="*/ 96 w 97"/>
                  <a:gd name="T27" fmla="*/ 4 h 65"/>
                  <a:gd name="T28" fmla="*/ 96 w 97"/>
                  <a:gd name="T29" fmla="*/ 4 h 65"/>
                  <a:gd name="T30" fmla="*/ 96 w 97"/>
                  <a:gd name="T31" fmla="*/ 4 h 65"/>
                  <a:gd name="T32" fmla="*/ 4 w 97"/>
                  <a:gd name="T33" fmla="*/ 65 h 65"/>
                  <a:gd name="T34" fmla="*/ 0 w 97"/>
                  <a:gd name="T35" fmla="*/ 63 h 65"/>
                  <a:gd name="T36" fmla="*/ 92 w 97"/>
                  <a:gd name="T37"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65">
                    <a:moveTo>
                      <a:pt x="92" y="2"/>
                    </a:moveTo>
                    <a:lnTo>
                      <a:pt x="92" y="2"/>
                    </a:lnTo>
                    <a:lnTo>
                      <a:pt x="92" y="1"/>
                    </a:lnTo>
                    <a:lnTo>
                      <a:pt x="93" y="1"/>
                    </a:lnTo>
                    <a:lnTo>
                      <a:pt x="93" y="1"/>
                    </a:lnTo>
                    <a:lnTo>
                      <a:pt x="93" y="1"/>
                    </a:lnTo>
                    <a:lnTo>
                      <a:pt x="93" y="0"/>
                    </a:lnTo>
                    <a:lnTo>
                      <a:pt x="96" y="3"/>
                    </a:lnTo>
                    <a:lnTo>
                      <a:pt x="97" y="3"/>
                    </a:lnTo>
                    <a:lnTo>
                      <a:pt x="96" y="3"/>
                    </a:lnTo>
                    <a:lnTo>
                      <a:pt x="96" y="3"/>
                    </a:lnTo>
                    <a:lnTo>
                      <a:pt x="96" y="4"/>
                    </a:lnTo>
                    <a:lnTo>
                      <a:pt x="96" y="4"/>
                    </a:lnTo>
                    <a:lnTo>
                      <a:pt x="96" y="4"/>
                    </a:lnTo>
                    <a:lnTo>
                      <a:pt x="96" y="4"/>
                    </a:lnTo>
                    <a:lnTo>
                      <a:pt x="96" y="4"/>
                    </a:lnTo>
                    <a:lnTo>
                      <a:pt x="4" y="65"/>
                    </a:lnTo>
                    <a:lnTo>
                      <a:pt x="0" y="63"/>
                    </a:lnTo>
                    <a:lnTo>
                      <a:pt x="92" y="2"/>
                    </a:ln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2" name="Freeform 562"/>
              <p:cNvSpPr/>
              <p:nvPr/>
            </p:nvSpPr>
            <p:spPr bwMode="auto">
              <a:xfrm>
                <a:off x="5095" y="1192"/>
                <a:ext cx="97" cy="65"/>
              </a:xfrm>
              <a:custGeom>
                <a:avLst/>
                <a:gdLst>
                  <a:gd name="T0" fmla="*/ 92 w 97"/>
                  <a:gd name="T1" fmla="*/ 2 h 65"/>
                  <a:gd name="T2" fmla="*/ 92 w 97"/>
                  <a:gd name="T3" fmla="*/ 2 h 65"/>
                  <a:gd name="T4" fmla="*/ 92 w 97"/>
                  <a:gd name="T5" fmla="*/ 1 h 65"/>
                  <a:gd name="T6" fmla="*/ 93 w 97"/>
                  <a:gd name="T7" fmla="*/ 1 h 65"/>
                  <a:gd name="T8" fmla="*/ 93 w 97"/>
                  <a:gd name="T9" fmla="*/ 1 h 65"/>
                  <a:gd name="T10" fmla="*/ 93 w 97"/>
                  <a:gd name="T11" fmla="*/ 1 h 65"/>
                  <a:gd name="T12" fmla="*/ 93 w 97"/>
                  <a:gd name="T13" fmla="*/ 0 h 65"/>
                  <a:gd name="T14" fmla="*/ 96 w 97"/>
                  <a:gd name="T15" fmla="*/ 3 h 65"/>
                  <a:gd name="T16" fmla="*/ 97 w 97"/>
                  <a:gd name="T17" fmla="*/ 3 h 65"/>
                  <a:gd name="T18" fmla="*/ 96 w 97"/>
                  <a:gd name="T19" fmla="*/ 3 h 65"/>
                  <a:gd name="T20" fmla="*/ 96 w 97"/>
                  <a:gd name="T21" fmla="*/ 3 h 65"/>
                  <a:gd name="T22" fmla="*/ 96 w 97"/>
                  <a:gd name="T23" fmla="*/ 4 h 65"/>
                  <a:gd name="T24" fmla="*/ 96 w 97"/>
                  <a:gd name="T25" fmla="*/ 4 h 65"/>
                  <a:gd name="T26" fmla="*/ 96 w 97"/>
                  <a:gd name="T27" fmla="*/ 4 h 65"/>
                  <a:gd name="T28" fmla="*/ 96 w 97"/>
                  <a:gd name="T29" fmla="*/ 4 h 65"/>
                  <a:gd name="T30" fmla="*/ 96 w 97"/>
                  <a:gd name="T31" fmla="*/ 4 h 65"/>
                  <a:gd name="T32" fmla="*/ 4 w 97"/>
                  <a:gd name="T33" fmla="*/ 65 h 65"/>
                  <a:gd name="T34" fmla="*/ 0 w 97"/>
                  <a:gd name="T35" fmla="*/ 63 h 65"/>
                  <a:gd name="T36" fmla="*/ 92 w 97"/>
                  <a:gd name="T37"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65">
                    <a:moveTo>
                      <a:pt x="92" y="2"/>
                    </a:moveTo>
                    <a:lnTo>
                      <a:pt x="92" y="2"/>
                    </a:lnTo>
                    <a:lnTo>
                      <a:pt x="92" y="1"/>
                    </a:lnTo>
                    <a:lnTo>
                      <a:pt x="93" y="1"/>
                    </a:lnTo>
                    <a:lnTo>
                      <a:pt x="93" y="1"/>
                    </a:lnTo>
                    <a:lnTo>
                      <a:pt x="93" y="1"/>
                    </a:lnTo>
                    <a:lnTo>
                      <a:pt x="93" y="0"/>
                    </a:lnTo>
                    <a:lnTo>
                      <a:pt x="96" y="3"/>
                    </a:lnTo>
                    <a:lnTo>
                      <a:pt x="97" y="3"/>
                    </a:lnTo>
                    <a:lnTo>
                      <a:pt x="96" y="3"/>
                    </a:lnTo>
                    <a:lnTo>
                      <a:pt x="96" y="3"/>
                    </a:lnTo>
                    <a:lnTo>
                      <a:pt x="96" y="4"/>
                    </a:lnTo>
                    <a:lnTo>
                      <a:pt x="96" y="4"/>
                    </a:lnTo>
                    <a:lnTo>
                      <a:pt x="96" y="4"/>
                    </a:lnTo>
                    <a:lnTo>
                      <a:pt x="96" y="4"/>
                    </a:lnTo>
                    <a:lnTo>
                      <a:pt x="96" y="4"/>
                    </a:lnTo>
                    <a:lnTo>
                      <a:pt x="4" y="65"/>
                    </a:lnTo>
                    <a:lnTo>
                      <a:pt x="0" y="63"/>
                    </a:lnTo>
                    <a:lnTo>
                      <a:pt x="9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3" name="Freeform 563"/>
              <p:cNvSpPr/>
              <p:nvPr/>
            </p:nvSpPr>
            <p:spPr bwMode="auto">
              <a:xfrm>
                <a:off x="5124" y="1152"/>
                <a:ext cx="67" cy="43"/>
              </a:xfrm>
              <a:custGeom>
                <a:avLst/>
                <a:gdLst>
                  <a:gd name="T0" fmla="*/ 4 w 67"/>
                  <a:gd name="T1" fmla="*/ 2 h 43"/>
                  <a:gd name="T2" fmla="*/ 0 w 67"/>
                  <a:gd name="T3" fmla="*/ 0 h 43"/>
                  <a:gd name="T4" fmla="*/ 64 w 67"/>
                  <a:gd name="T5" fmla="*/ 40 h 43"/>
                  <a:gd name="T6" fmla="*/ 67 w 67"/>
                  <a:gd name="T7" fmla="*/ 43 h 43"/>
                  <a:gd name="T8" fmla="*/ 4 w 67"/>
                  <a:gd name="T9" fmla="*/ 2 h 43"/>
                </a:gdLst>
                <a:ahLst/>
                <a:cxnLst>
                  <a:cxn ang="0">
                    <a:pos x="T0" y="T1"/>
                  </a:cxn>
                  <a:cxn ang="0">
                    <a:pos x="T2" y="T3"/>
                  </a:cxn>
                  <a:cxn ang="0">
                    <a:pos x="T4" y="T5"/>
                  </a:cxn>
                  <a:cxn ang="0">
                    <a:pos x="T6" y="T7"/>
                  </a:cxn>
                  <a:cxn ang="0">
                    <a:pos x="T8" y="T9"/>
                  </a:cxn>
                </a:cxnLst>
                <a:rect l="0" t="0" r="r" b="b"/>
                <a:pathLst>
                  <a:path w="67" h="43">
                    <a:moveTo>
                      <a:pt x="4" y="2"/>
                    </a:moveTo>
                    <a:lnTo>
                      <a:pt x="0" y="0"/>
                    </a:lnTo>
                    <a:lnTo>
                      <a:pt x="64" y="40"/>
                    </a:lnTo>
                    <a:lnTo>
                      <a:pt x="67" y="43"/>
                    </a:lnTo>
                    <a:lnTo>
                      <a:pt x="4" y="2"/>
                    </a:lnTo>
                    <a:close/>
                  </a:path>
                </a:pathLst>
              </a:custGeom>
              <a:solidFill>
                <a:srgbClr val="1324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4" name="Freeform 564"/>
              <p:cNvSpPr/>
              <p:nvPr/>
            </p:nvSpPr>
            <p:spPr bwMode="auto">
              <a:xfrm>
                <a:off x="5124" y="1152"/>
                <a:ext cx="67" cy="43"/>
              </a:xfrm>
              <a:custGeom>
                <a:avLst/>
                <a:gdLst>
                  <a:gd name="T0" fmla="*/ 4 w 67"/>
                  <a:gd name="T1" fmla="*/ 2 h 43"/>
                  <a:gd name="T2" fmla="*/ 0 w 67"/>
                  <a:gd name="T3" fmla="*/ 0 h 43"/>
                  <a:gd name="T4" fmla="*/ 64 w 67"/>
                  <a:gd name="T5" fmla="*/ 40 h 43"/>
                  <a:gd name="T6" fmla="*/ 67 w 67"/>
                  <a:gd name="T7" fmla="*/ 43 h 43"/>
                  <a:gd name="T8" fmla="*/ 4 w 67"/>
                  <a:gd name="T9" fmla="*/ 2 h 43"/>
                </a:gdLst>
                <a:ahLst/>
                <a:cxnLst>
                  <a:cxn ang="0">
                    <a:pos x="T0" y="T1"/>
                  </a:cxn>
                  <a:cxn ang="0">
                    <a:pos x="T2" y="T3"/>
                  </a:cxn>
                  <a:cxn ang="0">
                    <a:pos x="T4" y="T5"/>
                  </a:cxn>
                  <a:cxn ang="0">
                    <a:pos x="T6" y="T7"/>
                  </a:cxn>
                  <a:cxn ang="0">
                    <a:pos x="T8" y="T9"/>
                  </a:cxn>
                </a:cxnLst>
                <a:rect l="0" t="0" r="r" b="b"/>
                <a:pathLst>
                  <a:path w="67" h="43">
                    <a:moveTo>
                      <a:pt x="4" y="2"/>
                    </a:moveTo>
                    <a:lnTo>
                      <a:pt x="0" y="0"/>
                    </a:lnTo>
                    <a:lnTo>
                      <a:pt x="64" y="40"/>
                    </a:lnTo>
                    <a:lnTo>
                      <a:pt x="67" y="43"/>
                    </a:lnTo>
                    <a:lnTo>
                      <a:pt x="4"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5" name="Freeform 565"/>
              <p:cNvSpPr/>
              <p:nvPr/>
            </p:nvSpPr>
            <p:spPr bwMode="auto">
              <a:xfrm>
                <a:off x="5124" y="1146"/>
                <a:ext cx="8" cy="8"/>
              </a:xfrm>
              <a:custGeom>
                <a:avLst/>
                <a:gdLst>
                  <a:gd name="T0" fmla="*/ 8 w 8"/>
                  <a:gd name="T1" fmla="*/ 2 h 8"/>
                  <a:gd name="T2" fmla="*/ 4 w 8"/>
                  <a:gd name="T3" fmla="*/ 0 h 8"/>
                  <a:gd name="T4" fmla="*/ 0 w 8"/>
                  <a:gd name="T5" fmla="*/ 6 h 8"/>
                  <a:gd name="T6" fmla="*/ 4 w 8"/>
                  <a:gd name="T7" fmla="*/ 8 h 8"/>
                  <a:gd name="T8" fmla="*/ 8 w 8"/>
                  <a:gd name="T9" fmla="*/ 2 h 8"/>
                </a:gdLst>
                <a:ahLst/>
                <a:cxnLst>
                  <a:cxn ang="0">
                    <a:pos x="T0" y="T1"/>
                  </a:cxn>
                  <a:cxn ang="0">
                    <a:pos x="T2" y="T3"/>
                  </a:cxn>
                  <a:cxn ang="0">
                    <a:pos x="T4" y="T5"/>
                  </a:cxn>
                  <a:cxn ang="0">
                    <a:pos x="T6" y="T7"/>
                  </a:cxn>
                  <a:cxn ang="0">
                    <a:pos x="T8" y="T9"/>
                  </a:cxn>
                </a:cxnLst>
                <a:rect l="0" t="0" r="r" b="b"/>
                <a:pathLst>
                  <a:path w="8" h="8">
                    <a:moveTo>
                      <a:pt x="8" y="2"/>
                    </a:moveTo>
                    <a:lnTo>
                      <a:pt x="4" y="0"/>
                    </a:lnTo>
                    <a:lnTo>
                      <a:pt x="0" y="6"/>
                    </a:lnTo>
                    <a:lnTo>
                      <a:pt x="4" y="8"/>
                    </a:lnTo>
                    <a:lnTo>
                      <a:pt x="8" y="2"/>
                    </a:lnTo>
                    <a:close/>
                  </a:path>
                </a:pathLst>
              </a:custGeom>
              <a:solidFill>
                <a:srgbClr val="23440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6" name="Freeform 566"/>
              <p:cNvSpPr/>
              <p:nvPr/>
            </p:nvSpPr>
            <p:spPr bwMode="auto">
              <a:xfrm>
                <a:off x="5099" y="1148"/>
                <a:ext cx="99" cy="113"/>
              </a:xfrm>
              <a:custGeom>
                <a:avLst/>
                <a:gdLst>
                  <a:gd name="T0" fmla="*/ 33 w 99"/>
                  <a:gd name="T1" fmla="*/ 0 h 113"/>
                  <a:gd name="T2" fmla="*/ 29 w 99"/>
                  <a:gd name="T3" fmla="*/ 6 h 113"/>
                  <a:gd name="T4" fmla="*/ 92 w 99"/>
                  <a:gd name="T5" fmla="*/ 47 h 113"/>
                  <a:gd name="T6" fmla="*/ 93 w 99"/>
                  <a:gd name="T7" fmla="*/ 47 h 113"/>
                  <a:gd name="T8" fmla="*/ 92 w 99"/>
                  <a:gd name="T9" fmla="*/ 48 h 113"/>
                  <a:gd name="T10" fmla="*/ 0 w 99"/>
                  <a:gd name="T11" fmla="*/ 109 h 113"/>
                  <a:gd name="T12" fmla="*/ 2 w 99"/>
                  <a:gd name="T13" fmla="*/ 113 h 113"/>
                  <a:gd name="T14" fmla="*/ 92 w 99"/>
                  <a:gd name="T15" fmla="*/ 54 h 113"/>
                  <a:gd name="T16" fmla="*/ 98 w 99"/>
                  <a:gd name="T17" fmla="*/ 47 h 113"/>
                  <a:gd name="T18" fmla="*/ 96 w 99"/>
                  <a:gd name="T19" fmla="*/ 40 h 113"/>
                  <a:gd name="T20" fmla="*/ 33 w 99"/>
                  <a:gd name="T21"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3">
                    <a:moveTo>
                      <a:pt x="33" y="0"/>
                    </a:moveTo>
                    <a:cubicBezTo>
                      <a:pt x="29" y="6"/>
                      <a:pt x="29" y="6"/>
                      <a:pt x="29" y="6"/>
                    </a:cubicBezTo>
                    <a:cubicBezTo>
                      <a:pt x="92" y="47"/>
                      <a:pt x="92" y="47"/>
                      <a:pt x="92" y="47"/>
                    </a:cubicBezTo>
                    <a:cubicBezTo>
                      <a:pt x="93" y="47"/>
                      <a:pt x="93" y="47"/>
                      <a:pt x="93" y="47"/>
                    </a:cubicBezTo>
                    <a:cubicBezTo>
                      <a:pt x="92" y="48"/>
                      <a:pt x="92" y="48"/>
                      <a:pt x="92" y="48"/>
                    </a:cubicBezTo>
                    <a:cubicBezTo>
                      <a:pt x="0" y="109"/>
                      <a:pt x="0" y="109"/>
                      <a:pt x="0" y="109"/>
                    </a:cubicBezTo>
                    <a:cubicBezTo>
                      <a:pt x="2" y="113"/>
                      <a:pt x="2" y="113"/>
                      <a:pt x="2" y="113"/>
                    </a:cubicBezTo>
                    <a:cubicBezTo>
                      <a:pt x="92" y="54"/>
                      <a:pt x="92" y="54"/>
                      <a:pt x="92" y="54"/>
                    </a:cubicBezTo>
                    <a:cubicBezTo>
                      <a:pt x="95" y="52"/>
                      <a:pt x="98" y="50"/>
                      <a:pt x="98" y="47"/>
                    </a:cubicBezTo>
                    <a:cubicBezTo>
                      <a:pt x="99" y="44"/>
                      <a:pt x="98" y="41"/>
                      <a:pt x="96" y="40"/>
                    </a:cubicBezTo>
                    <a:cubicBezTo>
                      <a:pt x="33" y="0"/>
                      <a:pt x="33" y="0"/>
                      <a:pt x="33" y="0"/>
                    </a:cubicBezTo>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7" name="Freeform 567"/>
              <p:cNvSpPr/>
              <p:nvPr/>
            </p:nvSpPr>
            <p:spPr bwMode="auto">
              <a:xfrm>
                <a:off x="5001" y="1243"/>
                <a:ext cx="15" cy="51"/>
              </a:xfrm>
              <a:custGeom>
                <a:avLst/>
                <a:gdLst>
                  <a:gd name="T0" fmla="*/ 10 w 15"/>
                  <a:gd name="T1" fmla="*/ 3 h 51"/>
                  <a:gd name="T2" fmla="*/ 15 w 15"/>
                  <a:gd name="T3" fmla="*/ 0 h 51"/>
                  <a:gd name="T4" fmla="*/ 3 w 15"/>
                  <a:gd name="T5" fmla="*/ 51 h 51"/>
                  <a:gd name="T6" fmla="*/ 0 w 15"/>
                  <a:gd name="T7" fmla="*/ 48 h 51"/>
                  <a:gd name="T8" fmla="*/ 10 w 15"/>
                  <a:gd name="T9" fmla="*/ 3 h 51"/>
                </a:gdLst>
                <a:ahLst/>
                <a:cxnLst>
                  <a:cxn ang="0">
                    <a:pos x="T0" y="T1"/>
                  </a:cxn>
                  <a:cxn ang="0">
                    <a:pos x="T2" y="T3"/>
                  </a:cxn>
                  <a:cxn ang="0">
                    <a:pos x="T4" y="T5"/>
                  </a:cxn>
                  <a:cxn ang="0">
                    <a:pos x="T6" y="T7"/>
                  </a:cxn>
                  <a:cxn ang="0">
                    <a:pos x="T8" y="T9"/>
                  </a:cxn>
                </a:cxnLst>
                <a:rect l="0" t="0" r="r" b="b"/>
                <a:pathLst>
                  <a:path w="15" h="51">
                    <a:moveTo>
                      <a:pt x="10" y="3"/>
                    </a:moveTo>
                    <a:cubicBezTo>
                      <a:pt x="11" y="2"/>
                      <a:pt x="14" y="1"/>
                      <a:pt x="15" y="0"/>
                    </a:cubicBezTo>
                    <a:cubicBezTo>
                      <a:pt x="3" y="51"/>
                      <a:pt x="3" y="51"/>
                      <a:pt x="3" y="51"/>
                    </a:cubicBezTo>
                    <a:cubicBezTo>
                      <a:pt x="0" y="48"/>
                      <a:pt x="0" y="48"/>
                      <a:pt x="0" y="48"/>
                    </a:cubicBezTo>
                    <a:lnTo>
                      <a:pt x="10" y="3"/>
                    </a:lnTo>
                    <a:close/>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8" name="Freeform 568"/>
              <p:cNvSpPr/>
              <p:nvPr/>
            </p:nvSpPr>
            <p:spPr bwMode="auto">
              <a:xfrm>
                <a:off x="5004" y="1218"/>
                <a:ext cx="22" cy="76"/>
              </a:xfrm>
              <a:custGeom>
                <a:avLst/>
                <a:gdLst>
                  <a:gd name="T0" fmla="*/ 0 w 22"/>
                  <a:gd name="T1" fmla="*/ 76 h 76"/>
                  <a:gd name="T2" fmla="*/ 5 w 22"/>
                  <a:gd name="T3" fmla="*/ 73 h 76"/>
                  <a:gd name="T4" fmla="*/ 22 w 22"/>
                  <a:gd name="T5" fmla="*/ 0 h 76"/>
                  <a:gd name="T6" fmla="*/ 17 w 22"/>
                  <a:gd name="T7" fmla="*/ 3 h 76"/>
                  <a:gd name="T8" fmla="*/ 0 w 22"/>
                  <a:gd name="T9" fmla="*/ 76 h 76"/>
                </a:gdLst>
                <a:ahLst/>
                <a:cxnLst>
                  <a:cxn ang="0">
                    <a:pos x="T0" y="T1"/>
                  </a:cxn>
                  <a:cxn ang="0">
                    <a:pos x="T2" y="T3"/>
                  </a:cxn>
                  <a:cxn ang="0">
                    <a:pos x="T4" y="T5"/>
                  </a:cxn>
                  <a:cxn ang="0">
                    <a:pos x="T6" y="T7"/>
                  </a:cxn>
                  <a:cxn ang="0">
                    <a:pos x="T8" y="T9"/>
                  </a:cxn>
                </a:cxnLst>
                <a:rect l="0" t="0" r="r" b="b"/>
                <a:pathLst>
                  <a:path w="22" h="76">
                    <a:moveTo>
                      <a:pt x="0" y="76"/>
                    </a:moveTo>
                    <a:lnTo>
                      <a:pt x="5" y="73"/>
                    </a:lnTo>
                    <a:lnTo>
                      <a:pt x="22" y="0"/>
                    </a:lnTo>
                    <a:lnTo>
                      <a:pt x="17" y="3"/>
                    </a:lnTo>
                    <a:lnTo>
                      <a:pt x="0" y="76"/>
                    </a:ln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9" name="Freeform 569"/>
              <p:cNvSpPr/>
              <p:nvPr/>
            </p:nvSpPr>
            <p:spPr bwMode="auto">
              <a:xfrm>
                <a:off x="5007" y="1288"/>
                <a:ext cx="6" cy="3"/>
              </a:xfrm>
              <a:custGeom>
                <a:avLst/>
                <a:gdLst>
                  <a:gd name="T0" fmla="*/ 6 w 6"/>
                  <a:gd name="T1" fmla="*/ 3 h 3"/>
                  <a:gd name="T2" fmla="*/ 2 w 6"/>
                  <a:gd name="T3" fmla="*/ 0 h 3"/>
                  <a:gd name="T4" fmla="*/ 0 w 6"/>
                  <a:gd name="T5" fmla="*/ 1 h 3"/>
                  <a:gd name="T6" fmla="*/ 4 w 6"/>
                  <a:gd name="T7" fmla="*/ 3 h 3"/>
                  <a:gd name="T8" fmla="*/ 6 w 6"/>
                  <a:gd name="T9" fmla="*/ 3 h 3"/>
                </a:gdLst>
                <a:ahLst/>
                <a:cxnLst>
                  <a:cxn ang="0">
                    <a:pos x="T0" y="T1"/>
                  </a:cxn>
                  <a:cxn ang="0">
                    <a:pos x="T2" y="T3"/>
                  </a:cxn>
                  <a:cxn ang="0">
                    <a:pos x="T4" y="T5"/>
                  </a:cxn>
                  <a:cxn ang="0">
                    <a:pos x="T6" y="T7"/>
                  </a:cxn>
                  <a:cxn ang="0">
                    <a:pos x="T8" y="T9"/>
                  </a:cxn>
                </a:cxnLst>
                <a:rect l="0" t="0" r="r" b="b"/>
                <a:pathLst>
                  <a:path w="6" h="3">
                    <a:moveTo>
                      <a:pt x="6" y="3"/>
                    </a:moveTo>
                    <a:cubicBezTo>
                      <a:pt x="2" y="0"/>
                      <a:pt x="2" y="0"/>
                      <a:pt x="2" y="0"/>
                    </a:cubicBezTo>
                    <a:cubicBezTo>
                      <a:pt x="2" y="0"/>
                      <a:pt x="1" y="0"/>
                      <a:pt x="0" y="1"/>
                    </a:cubicBezTo>
                    <a:cubicBezTo>
                      <a:pt x="4" y="3"/>
                      <a:pt x="4" y="3"/>
                      <a:pt x="4" y="3"/>
                    </a:cubicBezTo>
                    <a:cubicBezTo>
                      <a:pt x="5" y="2"/>
                      <a:pt x="5" y="2"/>
                      <a:pt x="6"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0" name="Freeform 570"/>
              <p:cNvSpPr/>
              <p:nvPr/>
            </p:nvSpPr>
            <p:spPr bwMode="auto">
              <a:xfrm>
                <a:off x="5006" y="1289"/>
                <a:ext cx="5" cy="3"/>
              </a:xfrm>
              <a:custGeom>
                <a:avLst/>
                <a:gdLst>
                  <a:gd name="T0" fmla="*/ 5 w 5"/>
                  <a:gd name="T1" fmla="*/ 2 h 3"/>
                  <a:gd name="T2" fmla="*/ 1 w 5"/>
                  <a:gd name="T3" fmla="*/ 0 h 3"/>
                  <a:gd name="T4" fmla="*/ 0 w 5"/>
                  <a:gd name="T5" fmla="*/ 1 h 3"/>
                  <a:gd name="T6" fmla="*/ 4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1" y="0"/>
                      <a:pt x="1" y="0"/>
                      <a:pt x="1" y="0"/>
                    </a:cubicBezTo>
                    <a:cubicBezTo>
                      <a:pt x="1" y="0"/>
                      <a:pt x="0" y="0"/>
                      <a:pt x="0" y="1"/>
                    </a:cubicBezTo>
                    <a:cubicBezTo>
                      <a:pt x="4" y="3"/>
                      <a:pt x="4" y="3"/>
                      <a:pt x="4" y="3"/>
                    </a:cubicBezTo>
                    <a:cubicBezTo>
                      <a:pt x="4" y="2"/>
                      <a:pt x="4" y="2"/>
                      <a:pt x="5" y="2"/>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1" name="Freeform 571"/>
              <p:cNvSpPr/>
              <p:nvPr/>
            </p:nvSpPr>
            <p:spPr bwMode="auto">
              <a:xfrm>
                <a:off x="5005" y="1290"/>
                <a:ext cx="5" cy="4"/>
              </a:xfrm>
              <a:custGeom>
                <a:avLst/>
                <a:gdLst>
                  <a:gd name="T0" fmla="*/ 5 w 5"/>
                  <a:gd name="T1" fmla="*/ 2 h 4"/>
                  <a:gd name="T2" fmla="*/ 1 w 5"/>
                  <a:gd name="T3" fmla="*/ 0 h 4"/>
                  <a:gd name="T4" fmla="*/ 0 w 5"/>
                  <a:gd name="T5" fmla="*/ 1 h 4"/>
                  <a:gd name="T6" fmla="*/ 3 w 5"/>
                  <a:gd name="T7" fmla="*/ 4 h 4"/>
                  <a:gd name="T8" fmla="*/ 5 w 5"/>
                  <a:gd name="T9" fmla="*/ 2 h 4"/>
                </a:gdLst>
                <a:ahLst/>
                <a:cxnLst>
                  <a:cxn ang="0">
                    <a:pos x="T0" y="T1"/>
                  </a:cxn>
                  <a:cxn ang="0">
                    <a:pos x="T2" y="T3"/>
                  </a:cxn>
                  <a:cxn ang="0">
                    <a:pos x="T4" y="T5"/>
                  </a:cxn>
                  <a:cxn ang="0">
                    <a:pos x="T6" y="T7"/>
                  </a:cxn>
                  <a:cxn ang="0">
                    <a:pos x="T8" y="T9"/>
                  </a:cxn>
                </a:cxnLst>
                <a:rect l="0" t="0" r="r" b="b"/>
                <a:pathLst>
                  <a:path w="5" h="4">
                    <a:moveTo>
                      <a:pt x="5" y="2"/>
                    </a:moveTo>
                    <a:cubicBezTo>
                      <a:pt x="1" y="0"/>
                      <a:pt x="1" y="0"/>
                      <a:pt x="1" y="0"/>
                    </a:cubicBezTo>
                    <a:cubicBezTo>
                      <a:pt x="0" y="0"/>
                      <a:pt x="0" y="1"/>
                      <a:pt x="0" y="1"/>
                    </a:cubicBezTo>
                    <a:cubicBezTo>
                      <a:pt x="3" y="4"/>
                      <a:pt x="3" y="4"/>
                      <a:pt x="3" y="4"/>
                    </a:cubicBezTo>
                    <a:cubicBezTo>
                      <a:pt x="4" y="3"/>
                      <a:pt x="4" y="2"/>
                      <a:pt x="5" y="2"/>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2" name="Freeform 572"/>
              <p:cNvSpPr/>
              <p:nvPr/>
            </p:nvSpPr>
            <p:spPr bwMode="auto">
              <a:xfrm>
                <a:off x="5004" y="1291"/>
                <a:ext cx="5" cy="7"/>
              </a:xfrm>
              <a:custGeom>
                <a:avLst/>
                <a:gdLst>
                  <a:gd name="T0" fmla="*/ 4 w 5"/>
                  <a:gd name="T1" fmla="*/ 3 h 7"/>
                  <a:gd name="T2" fmla="*/ 1 w 5"/>
                  <a:gd name="T3" fmla="*/ 0 h 7"/>
                  <a:gd name="T4" fmla="*/ 0 w 5"/>
                  <a:gd name="T5" fmla="*/ 3 h 7"/>
                  <a:gd name="T6" fmla="*/ 1 w 5"/>
                  <a:gd name="T7" fmla="*/ 4 h 7"/>
                  <a:gd name="T8" fmla="*/ 5 w 5"/>
                  <a:gd name="T9" fmla="*/ 7 h 7"/>
                  <a:gd name="T10" fmla="*/ 4 w 5"/>
                  <a:gd name="T11" fmla="*/ 5 h 7"/>
                  <a:gd name="T12" fmla="*/ 4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3"/>
                    </a:moveTo>
                    <a:cubicBezTo>
                      <a:pt x="1" y="0"/>
                      <a:pt x="1" y="0"/>
                      <a:pt x="1" y="0"/>
                    </a:cubicBezTo>
                    <a:cubicBezTo>
                      <a:pt x="0" y="1"/>
                      <a:pt x="0" y="2"/>
                      <a:pt x="0" y="3"/>
                    </a:cubicBezTo>
                    <a:cubicBezTo>
                      <a:pt x="0" y="3"/>
                      <a:pt x="1" y="4"/>
                      <a:pt x="1" y="4"/>
                    </a:cubicBezTo>
                    <a:cubicBezTo>
                      <a:pt x="5" y="7"/>
                      <a:pt x="5" y="7"/>
                      <a:pt x="5" y="7"/>
                    </a:cubicBezTo>
                    <a:cubicBezTo>
                      <a:pt x="4" y="6"/>
                      <a:pt x="4" y="6"/>
                      <a:pt x="4" y="5"/>
                    </a:cubicBezTo>
                    <a:cubicBezTo>
                      <a:pt x="4" y="4"/>
                      <a:pt x="4" y="3"/>
                      <a:pt x="4"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3" name="Freeform 573"/>
              <p:cNvSpPr/>
              <p:nvPr/>
            </p:nvSpPr>
            <p:spPr bwMode="auto">
              <a:xfrm>
                <a:off x="5008" y="1290"/>
                <a:ext cx="6" cy="8"/>
              </a:xfrm>
              <a:custGeom>
                <a:avLst/>
                <a:gdLst>
                  <a:gd name="T0" fmla="*/ 3 w 6"/>
                  <a:gd name="T1" fmla="*/ 1 h 8"/>
                  <a:gd name="T2" fmla="*/ 0 w 6"/>
                  <a:gd name="T3" fmla="*/ 6 h 8"/>
                  <a:gd name="T4" fmla="*/ 3 w 6"/>
                  <a:gd name="T5" fmla="*/ 8 h 8"/>
                  <a:gd name="T6" fmla="*/ 6 w 6"/>
                  <a:gd name="T7" fmla="*/ 3 h 8"/>
                  <a:gd name="T8" fmla="*/ 3 w 6"/>
                  <a:gd name="T9" fmla="*/ 1 h 8"/>
                </a:gdLst>
                <a:ahLst/>
                <a:cxnLst>
                  <a:cxn ang="0">
                    <a:pos x="T0" y="T1"/>
                  </a:cxn>
                  <a:cxn ang="0">
                    <a:pos x="T2" y="T3"/>
                  </a:cxn>
                  <a:cxn ang="0">
                    <a:pos x="T4" y="T5"/>
                  </a:cxn>
                  <a:cxn ang="0">
                    <a:pos x="T6" y="T7"/>
                  </a:cxn>
                  <a:cxn ang="0">
                    <a:pos x="T8" y="T9"/>
                  </a:cxn>
                </a:cxnLst>
                <a:rect l="0" t="0" r="r" b="b"/>
                <a:pathLst>
                  <a:path w="6" h="8">
                    <a:moveTo>
                      <a:pt x="3" y="1"/>
                    </a:moveTo>
                    <a:cubicBezTo>
                      <a:pt x="1" y="2"/>
                      <a:pt x="0" y="4"/>
                      <a:pt x="0" y="6"/>
                    </a:cubicBezTo>
                    <a:cubicBezTo>
                      <a:pt x="0" y="8"/>
                      <a:pt x="1" y="8"/>
                      <a:pt x="3" y="8"/>
                    </a:cubicBezTo>
                    <a:cubicBezTo>
                      <a:pt x="4" y="7"/>
                      <a:pt x="6" y="4"/>
                      <a:pt x="6" y="3"/>
                    </a:cubicBezTo>
                    <a:cubicBezTo>
                      <a:pt x="6" y="1"/>
                      <a:pt x="4" y="0"/>
                      <a:pt x="3" y="1"/>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4" name="Freeform 574"/>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5" name="Freeform 575"/>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6" name="Freeform 576"/>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7" name="Freeform 577"/>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8" name="Freeform 578"/>
              <p:cNvSpPr/>
              <p:nvPr/>
            </p:nvSpPr>
            <p:spPr bwMode="auto">
              <a:xfrm>
                <a:off x="4989" y="1243"/>
                <a:ext cx="24" cy="19"/>
              </a:xfrm>
              <a:custGeom>
                <a:avLst/>
                <a:gdLst>
                  <a:gd name="T0" fmla="*/ 24 w 24"/>
                  <a:gd name="T1" fmla="*/ 2 h 19"/>
                  <a:gd name="T2" fmla="*/ 20 w 24"/>
                  <a:gd name="T3" fmla="*/ 0 h 19"/>
                  <a:gd name="T4" fmla="*/ 0 w 24"/>
                  <a:gd name="T5" fmla="*/ 16 h 19"/>
                  <a:gd name="T6" fmla="*/ 4 w 24"/>
                  <a:gd name="T7" fmla="*/ 19 h 19"/>
                  <a:gd name="T8" fmla="*/ 24 w 24"/>
                  <a:gd name="T9" fmla="*/ 2 h 19"/>
                </a:gdLst>
                <a:ahLst/>
                <a:cxnLst>
                  <a:cxn ang="0">
                    <a:pos x="T0" y="T1"/>
                  </a:cxn>
                  <a:cxn ang="0">
                    <a:pos x="T2" y="T3"/>
                  </a:cxn>
                  <a:cxn ang="0">
                    <a:pos x="T4" y="T5"/>
                  </a:cxn>
                  <a:cxn ang="0">
                    <a:pos x="T6" y="T7"/>
                  </a:cxn>
                  <a:cxn ang="0">
                    <a:pos x="T8" y="T9"/>
                  </a:cxn>
                </a:cxnLst>
                <a:rect l="0" t="0" r="r" b="b"/>
                <a:pathLst>
                  <a:path w="24" h="19">
                    <a:moveTo>
                      <a:pt x="24" y="2"/>
                    </a:moveTo>
                    <a:cubicBezTo>
                      <a:pt x="20" y="0"/>
                      <a:pt x="20" y="0"/>
                      <a:pt x="20" y="0"/>
                    </a:cubicBezTo>
                    <a:cubicBezTo>
                      <a:pt x="13" y="4"/>
                      <a:pt x="6" y="10"/>
                      <a:pt x="0" y="16"/>
                    </a:cubicBezTo>
                    <a:cubicBezTo>
                      <a:pt x="4" y="19"/>
                      <a:pt x="4" y="19"/>
                      <a:pt x="4" y="19"/>
                    </a:cubicBezTo>
                    <a:cubicBezTo>
                      <a:pt x="10" y="12"/>
                      <a:pt x="17" y="6"/>
                      <a:pt x="24"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9" name="Freeform 579"/>
              <p:cNvSpPr/>
              <p:nvPr/>
            </p:nvSpPr>
            <p:spPr bwMode="auto">
              <a:xfrm>
                <a:off x="4971" y="1259"/>
                <a:ext cx="22" cy="31"/>
              </a:xfrm>
              <a:custGeom>
                <a:avLst/>
                <a:gdLst>
                  <a:gd name="T0" fmla="*/ 22 w 22"/>
                  <a:gd name="T1" fmla="*/ 3 h 31"/>
                  <a:gd name="T2" fmla="*/ 18 w 22"/>
                  <a:gd name="T3" fmla="*/ 0 h 31"/>
                  <a:gd name="T4" fmla="*/ 0 w 22"/>
                  <a:gd name="T5" fmla="*/ 28 h 31"/>
                  <a:gd name="T6" fmla="*/ 5 w 22"/>
                  <a:gd name="T7" fmla="*/ 31 h 31"/>
                  <a:gd name="T8" fmla="*/ 22 w 22"/>
                  <a:gd name="T9" fmla="*/ 3 h 31"/>
                </a:gdLst>
                <a:ahLst/>
                <a:cxnLst>
                  <a:cxn ang="0">
                    <a:pos x="T0" y="T1"/>
                  </a:cxn>
                  <a:cxn ang="0">
                    <a:pos x="T2" y="T3"/>
                  </a:cxn>
                  <a:cxn ang="0">
                    <a:pos x="T4" y="T5"/>
                  </a:cxn>
                  <a:cxn ang="0">
                    <a:pos x="T6" y="T7"/>
                  </a:cxn>
                  <a:cxn ang="0">
                    <a:pos x="T8" y="T9"/>
                  </a:cxn>
                </a:cxnLst>
                <a:rect l="0" t="0" r="r" b="b"/>
                <a:pathLst>
                  <a:path w="22" h="31">
                    <a:moveTo>
                      <a:pt x="22" y="3"/>
                    </a:moveTo>
                    <a:cubicBezTo>
                      <a:pt x="18" y="0"/>
                      <a:pt x="18" y="0"/>
                      <a:pt x="18" y="0"/>
                    </a:cubicBezTo>
                    <a:cubicBezTo>
                      <a:pt x="11" y="8"/>
                      <a:pt x="5" y="18"/>
                      <a:pt x="0" y="28"/>
                    </a:cubicBezTo>
                    <a:cubicBezTo>
                      <a:pt x="5" y="31"/>
                      <a:pt x="5" y="31"/>
                      <a:pt x="5" y="31"/>
                    </a:cubicBezTo>
                    <a:cubicBezTo>
                      <a:pt x="9" y="21"/>
                      <a:pt x="15" y="11"/>
                      <a:pt x="22" y="3"/>
                    </a:cubicBezTo>
                    <a:close/>
                  </a:path>
                </a:pathLst>
              </a:custGeom>
              <a:solidFill>
                <a:srgbClr val="D6D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0" name="Freeform 580"/>
              <p:cNvSpPr/>
              <p:nvPr/>
            </p:nvSpPr>
            <p:spPr bwMode="auto">
              <a:xfrm>
                <a:off x="4964" y="1287"/>
                <a:ext cx="17" cy="66"/>
              </a:xfrm>
              <a:custGeom>
                <a:avLst/>
                <a:gdLst>
                  <a:gd name="T0" fmla="*/ 12 w 17"/>
                  <a:gd name="T1" fmla="*/ 3 h 66"/>
                  <a:gd name="T2" fmla="*/ 7 w 17"/>
                  <a:gd name="T3" fmla="*/ 0 h 66"/>
                  <a:gd name="T4" fmla="*/ 0 w 17"/>
                  <a:gd name="T5" fmla="*/ 34 h 66"/>
                  <a:gd name="T6" fmla="*/ 13 w 17"/>
                  <a:gd name="T7" fmla="*/ 63 h 66"/>
                  <a:gd name="T8" fmla="*/ 17 w 17"/>
                  <a:gd name="T9" fmla="*/ 66 h 66"/>
                  <a:gd name="T10" fmla="*/ 4 w 17"/>
                  <a:gd name="T11" fmla="*/ 37 h 66"/>
                  <a:gd name="T12" fmla="*/ 12 w 17"/>
                  <a:gd name="T13" fmla="*/ 3 h 66"/>
                </a:gdLst>
                <a:ahLst/>
                <a:cxnLst>
                  <a:cxn ang="0">
                    <a:pos x="T0" y="T1"/>
                  </a:cxn>
                  <a:cxn ang="0">
                    <a:pos x="T2" y="T3"/>
                  </a:cxn>
                  <a:cxn ang="0">
                    <a:pos x="T4" y="T5"/>
                  </a:cxn>
                  <a:cxn ang="0">
                    <a:pos x="T6" y="T7"/>
                  </a:cxn>
                  <a:cxn ang="0">
                    <a:pos x="T8" y="T9"/>
                  </a:cxn>
                  <a:cxn ang="0">
                    <a:pos x="T10" y="T11"/>
                  </a:cxn>
                  <a:cxn ang="0">
                    <a:pos x="T12" y="T13"/>
                  </a:cxn>
                </a:cxnLst>
                <a:rect l="0" t="0" r="r" b="b"/>
                <a:pathLst>
                  <a:path w="17" h="66">
                    <a:moveTo>
                      <a:pt x="12" y="3"/>
                    </a:moveTo>
                    <a:cubicBezTo>
                      <a:pt x="7" y="0"/>
                      <a:pt x="7" y="0"/>
                      <a:pt x="7" y="0"/>
                    </a:cubicBezTo>
                    <a:cubicBezTo>
                      <a:pt x="2" y="11"/>
                      <a:pt x="0" y="23"/>
                      <a:pt x="0" y="34"/>
                    </a:cubicBezTo>
                    <a:cubicBezTo>
                      <a:pt x="0" y="48"/>
                      <a:pt x="5" y="58"/>
                      <a:pt x="13" y="63"/>
                    </a:cubicBezTo>
                    <a:cubicBezTo>
                      <a:pt x="17" y="66"/>
                      <a:pt x="17" y="66"/>
                      <a:pt x="17" y="66"/>
                    </a:cubicBezTo>
                    <a:cubicBezTo>
                      <a:pt x="9" y="61"/>
                      <a:pt x="4" y="51"/>
                      <a:pt x="4" y="37"/>
                    </a:cubicBezTo>
                    <a:cubicBezTo>
                      <a:pt x="4" y="26"/>
                      <a:pt x="7" y="14"/>
                      <a:pt x="12" y="3"/>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1" name="Freeform 581"/>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2" name="Freeform 582"/>
              <p:cNvSpPr/>
              <p:nvPr/>
            </p:nvSpPr>
            <p:spPr bwMode="auto">
              <a:xfrm>
                <a:off x="5041" y="1240"/>
                <a:ext cx="18" cy="65"/>
              </a:xfrm>
              <a:custGeom>
                <a:avLst/>
                <a:gdLst>
                  <a:gd name="T0" fmla="*/ 4 w 18"/>
                  <a:gd name="T1" fmla="*/ 2 h 65"/>
                  <a:gd name="T2" fmla="*/ 0 w 18"/>
                  <a:gd name="T3" fmla="*/ 0 h 65"/>
                  <a:gd name="T4" fmla="*/ 13 w 18"/>
                  <a:gd name="T5" fmla="*/ 29 h 65"/>
                  <a:gd name="T6" fmla="*/ 5 w 18"/>
                  <a:gd name="T7" fmla="*/ 63 h 65"/>
                  <a:gd name="T8" fmla="*/ 10 w 18"/>
                  <a:gd name="T9" fmla="*/ 65 h 65"/>
                  <a:gd name="T10" fmla="*/ 18 w 18"/>
                  <a:gd name="T11" fmla="*/ 31 h 65"/>
                  <a:gd name="T12" fmla="*/ 4 w 18"/>
                  <a:gd name="T13" fmla="*/ 2 h 65"/>
                </a:gdLst>
                <a:ahLst/>
                <a:cxnLst>
                  <a:cxn ang="0">
                    <a:pos x="T0" y="T1"/>
                  </a:cxn>
                  <a:cxn ang="0">
                    <a:pos x="T2" y="T3"/>
                  </a:cxn>
                  <a:cxn ang="0">
                    <a:pos x="T4" y="T5"/>
                  </a:cxn>
                  <a:cxn ang="0">
                    <a:pos x="T6" y="T7"/>
                  </a:cxn>
                  <a:cxn ang="0">
                    <a:pos x="T8" y="T9"/>
                  </a:cxn>
                  <a:cxn ang="0">
                    <a:pos x="T10" y="T11"/>
                  </a:cxn>
                  <a:cxn ang="0">
                    <a:pos x="T12" y="T13"/>
                  </a:cxn>
                </a:cxnLst>
                <a:rect l="0" t="0" r="r" b="b"/>
                <a:pathLst>
                  <a:path w="18" h="65">
                    <a:moveTo>
                      <a:pt x="4" y="2"/>
                    </a:moveTo>
                    <a:cubicBezTo>
                      <a:pt x="0" y="0"/>
                      <a:pt x="0" y="0"/>
                      <a:pt x="0" y="0"/>
                    </a:cubicBezTo>
                    <a:cubicBezTo>
                      <a:pt x="8" y="4"/>
                      <a:pt x="13" y="14"/>
                      <a:pt x="13" y="29"/>
                    </a:cubicBezTo>
                    <a:cubicBezTo>
                      <a:pt x="13" y="40"/>
                      <a:pt x="10" y="51"/>
                      <a:pt x="5" y="63"/>
                    </a:cubicBezTo>
                    <a:cubicBezTo>
                      <a:pt x="10" y="65"/>
                      <a:pt x="10" y="65"/>
                      <a:pt x="10" y="65"/>
                    </a:cubicBezTo>
                    <a:cubicBezTo>
                      <a:pt x="15" y="54"/>
                      <a:pt x="18" y="42"/>
                      <a:pt x="18" y="31"/>
                    </a:cubicBezTo>
                    <a:cubicBezTo>
                      <a:pt x="18" y="17"/>
                      <a:pt x="13" y="7"/>
                      <a:pt x="4"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3" name="Freeform 583"/>
              <p:cNvSpPr/>
              <p:nvPr/>
            </p:nvSpPr>
            <p:spPr bwMode="auto">
              <a:xfrm>
                <a:off x="5029" y="1303"/>
                <a:ext cx="22" cy="30"/>
              </a:xfrm>
              <a:custGeom>
                <a:avLst/>
                <a:gdLst>
                  <a:gd name="T0" fmla="*/ 22 w 22"/>
                  <a:gd name="T1" fmla="*/ 2 h 30"/>
                  <a:gd name="T2" fmla="*/ 17 w 22"/>
                  <a:gd name="T3" fmla="*/ 0 h 30"/>
                  <a:gd name="T4" fmla="*/ 0 w 22"/>
                  <a:gd name="T5" fmla="*/ 27 h 30"/>
                  <a:gd name="T6" fmla="*/ 4 w 22"/>
                  <a:gd name="T7" fmla="*/ 30 h 30"/>
                  <a:gd name="T8" fmla="*/ 22 w 22"/>
                  <a:gd name="T9" fmla="*/ 2 h 30"/>
                </a:gdLst>
                <a:ahLst/>
                <a:cxnLst>
                  <a:cxn ang="0">
                    <a:pos x="T0" y="T1"/>
                  </a:cxn>
                  <a:cxn ang="0">
                    <a:pos x="T2" y="T3"/>
                  </a:cxn>
                  <a:cxn ang="0">
                    <a:pos x="T4" y="T5"/>
                  </a:cxn>
                  <a:cxn ang="0">
                    <a:pos x="T6" y="T7"/>
                  </a:cxn>
                  <a:cxn ang="0">
                    <a:pos x="T8" y="T9"/>
                  </a:cxn>
                </a:cxnLst>
                <a:rect l="0" t="0" r="r" b="b"/>
                <a:pathLst>
                  <a:path w="22" h="30">
                    <a:moveTo>
                      <a:pt x="22" y="2"/>
                    </a:moveTo>
                    <a:cubicBezTo>
                      <a:pt x="17" y="0"/>
                      <a:pt x="17" y="0"/>
                      <a:pt x="17" y="0"/>
                    </a:cubicBezTo>
                    <a:cubicBezTo>
                      <a:pt x="13" y="10"/>
                      <a:pt x="7" y="19"/>
                      <a:pt x="0" y="27"/>
                    </a:cubicBezTo>
                    <a:cubicBezTo>
                      <a:pt x="4" y="30"/>
                      <a:pt x="4" y="30"/>
                      <a:pt x="4" y="30"/>
                    </a:cubicBezTo>
                    <a:cubicBezTo>
                      <a:pt x="11" y="22"/>
                      <a:pt x="17" y="12"/>
                      <a:pt x="22" y="2"/>
                    </a:cubicBezTo>
                    <a:close/>
                  </a:path>
                </a:pathLst>
              </a:custGeom>
              <a:solidFill>
                <a:srgbClr val="B9B9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4" name="Freeform 584"/>
              <p:cNvSpPr/>
              <p:nvPr/>
            </p:nvSpPr>
            <p:spPr bwMode="auto">
              <a:xfrm>
                <a:off x="5009" y="1330"/>
                <a:ext cx="24" cy="19"/>
              </a:xfrm>
              <a:custGeom>
                <a:avLst/>
                <a:gdLst>
                  <a:gd name="T0" fmla="*/ 24 w 24"/>
                  <a:gd name="T1" fmla="*/ 3 h 19"/>
                  <a:gd name="T2" fmla="*/ 20 w 24"/>
                  <a:gd name="T3" fmla="*/ 0 h 19"/>
                  <a:gd name="T4" fmla="*/ 0 w 24"/>
                  <a:gd name="T5" fmla="*/ 17 h 19"/>
                  <a:gd name="T6" fmla="*/ 4 w 24"/>
                  <a:gd name="T7" fmla="*/ 19 h 19"/>
                  <a:gd name="T8" fmla="*/ 24 w 24"/>
                  <a:gd name="T9" fmla="*/ 3 h 19"/>
                </a:gdLst>
                <a:ahLst/>
                <a:cxnLst>
                  <a:cxn ang="0">
                    <a:pos x="T0" y="T1"/>
                  </a:cxn>
                  <a:cxn ang="0">
                    <a:pos x="T2" y="T3"/>
                  </a:cxn>
                  <a:cxn ang="0">
                    <a:pos x="T4" y="T5"/>
                  </a:cxn>
                  <a:cxn ang="0">
                    <a:pos x="T6" y="T7"/>
                  </a:cxn>
                  <a:cxn ang="0">
                    <a:pos x="T8" y="T9"/>
                  </a:cxn>
                </a:cxnLst>
                <a:rect l="0" t="0" r="r" b="b"/>
                <a:pathLst>
                  <a:path w="24" h="19">
                    <a:moveTo>
                      <a:pt x="24" y="3"/>
                    </a:moveTo>
                    <a:cubicBezTo>
                      <a:pt x="20" y="0"/>
                      <a:pt x="20" y="0"/>
                      <a:pt x="20" y="0"/>
                    </a:cubicBezTo>
                    <a:cubicBezTo>
                      <a:pt x="14" y="7"/>
                      <a:pt x="7" y="13"/>
                      <a:pt x="0" y="17"/>
                    </a:cubicBezTo>
                    <a:cubicBezTo>
                      <a:pt x="4" y="19"/>
                      <a:pt x="4" y="19"/>
                      <a:pt x="4" y="19"/>
                    </a:cubicBezTo>
                    <a:cubicBezTo>
                      <a:pt x="12" y="15"/>
                      <a:pt x="18" y="10"/>
                      <a:pt x="24"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5" name="Freeform 585"/>
              <p:cNvSpPr/>
              <p:nvPr/>
            </p:nvSpPr>
            <p:spPr bwMode="auto">
              <a:xfrm>
                <a:off x="5039" y="1244"/>
                <a:ext cx="16" cy="61"/>
              </a:xfrm>
              <a:custGeom>
                <a:avLst/>
                <a:gdLst>
                  <a:gd name="T0" fmla="*/ 4 w 16"/>
                  <a:gd name="T1" fmla="*/ 2 h 61"/>
                  <a:gd name="T2" fmla="*/ 0 w 16"/>
                  <a:gd name="T3" fmla="*/ 0 h 61"/>
                  <a:gd name="T4" fmla="*/ 12 w 16"/>
                  <a:gd name="T5" fmla="*/ 26 h 61"/>
                  <a:gd name="T6" fmla="*/ 5 w 16"/>
                  <a:gd name="T7" fmla="*/ 58 h 61"/>
                  <a:gd name="T8" fmla="*/ 9 w 16"/>
                  <a:gd name="T9" fmla="*/ 61 h 61"/>
                  <a:gd name="T10" fmla="*/ 16 w 16"/>
                  <a:gd name="T11" fmla="*/ 29 h 61"/>
                  <a:gd name="T12" fmla="*/ 4 w 16"/>
                  <a:gd name="T13" fmla="*/ 2 h 61"/>
                </a:gdLst>
                <a:ahLst/>
                <a:cxnLst>
                  <a:cxn ang="0">
                    <a:pos x="T0" y="T1"/>
                  </a:cxn>
                  <a:cxn ang="0">
                    <a:pos x="T2" y="T3"/>
                  </a:cxn>
                  <a:cxn ang="0">
                    <a:pos x="T4" y="T5"/>
                  </a:cxn>
                  <a:cxn ang="0">
                    <a:pos x="T6" y="T7"/>
                  </a:cxn>
                  <a:cxn ang="0">
                    <a:pos x="T8" y="T9"/>
                  </a:cxn>
                  <a:cxn ang="0">
                    <a:pos x="T10" y="T11"/>
                  </a:cxn>
                  <a:cxn ang="0">
                    <a:pos x="T12" y="T13"/>
                  </a:cxn>
                </a:cxnLst>
                <a:rect l="0" t="0" r="r" b="b"/>
                <a:pathLst>
                  <a:path w="16" h="61">
                    <a:moveTo>
                      <a:pt x="4" y="2"/>
                    </a:moveTo>
                    <a:cubicBezTo>
                      <a:pt x="0" y="0"/>
                      <a:pt x="0" y="0"/>
                      <a:pt x="0" y="0"/>
                    </a:cubicBezTo>
                    <a:cubicBezTo>
                      <a:pt x="7" y="4"/>
                      <a:pt x="12" y="13"/>
                      <a:pt x="12" y="26"/>
                    </a:cubicBezTo>
                    <a:cubicBezTo>
                      <a:pt x="12" y="37"/>
                      <a:pt x="9" y="48"/>
                      <a:pt x="5" y="58"/>
                    </a:cubicBezTo>
                    <a:cubicBezTo>
                      <a:pt x="9" y="61"/>
                      <a:pt x="9" y="61"/>
                      <a:pt x="9" y="61"/>
                    </a:cubicBezTo>
                    <a:cubicBezTo>
                      <a:pt x="14" y="50"/>
                      <a:pt x="16" y="39"/>
                      <a:pt x="16" y="29"/>
                    </a:cubicBezTo>
                    <a:cubicBezTo>
                      <a:pt x="16" y="16"/>
                      <a:pt x="12" y="7"/>
                      <a:pt x="4"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6" name="Freeform 586"/>
              <p:cNvSpPr/>
              <p:nvPr/>
            </p:nvSpPr>
            <p:spPr bwMode="auto">
              <a:xfrm>
                <a:off x="5027" y="1302"/>
                <a:ext cx="21" cy="28"/>
              </a:xfrm>
              <a:custGeom>
                <a:avLst/>
                <a:gdLst>
                  <a:gd name="T0" fmla="*/ 21 w 21"/>
                  <a:gd name="T1" fmla="*/ 3 h 28"/>
                  <a:gd name="T2" fmla="*/ 17 w 21"/>
                  <a:gd name="T3" fmla="*/ 0 h 28"/>
                  <a:gd name="T4" fmla="*/ 0 w 21"/>
                  <a:gd name="T5" fmla="*/ 26 h 28"/>
                  <a:gd name="T6" fmla="*/ 5 w 21"/>
                  <a:gd name="T7" fmla="*/ 28 h 28"/>
                  <a:gd name="T8" fmla="*/ 21 w 21"/>
                  <a:gd name="T9" fmla="*/ 3 h 28"/>
                </a:gdLst>
                <a:ahLst/>
                <a:cxnLst>
                  <a:cxn ang="0">
                    <a:pos x="T0" y="T1"/>
                  </a:cxn>
                  <a:cxn ang="0">
                    <a:pos x="T2" y="T3"/>
                  </a:cxn>
                  <a:cxn ang="0">
                    <a:pos x="T4" y="T5"/>
                  </a:cxn>
                  <a:cxn ang="0">
                    <a:pos x="T6" y="T7"/>
                  </a:cxn>
                  <a:cxn ang="0">
                    <a:pos x="T8" y="T9"/>
                  </a:cxn>
                </a:cxnLst>
                <a:rect l="0" t="0" r="r" b="b"/>
                <a:pathLst>
                  <a:path w="21" h="28">
                    <a:moveTo>
                      <a:pt x="21" y="3"/>
                    </a:moveTo>
                    <a:cubicBezTo>
                      <a:pt x="17" y="0"/>
                      <a:pt x="17" y="0"/>
                      <a:pt x="17" y="0"/>
                    </a:cubicBezTo>
                    <a:cubicBezTo>
                      <a:pt x="13" y="9"/>
                      <a:pt x="7" y="18"/>
                      <a:pt x="0" y="26"/>
                    </a:cubicBezTo>
                    <a:cubicBezTo>
                      <a:pt x="5" y="28"/>
                      <a:pt x="5" y="28"/>
                      <a:pt x="5" y="28"/>
                    </a:cubicBezTo>
                    <a:cubicBezTo>
                      <a:pt x="11" y="21"/>
                      <a:pt x="17" y="12"/>
                      <a:pt x="21" y="3"/>
                    </a:cubicBezTo>
                    <a:close/>
                  </a:path>
                </a:pathLst>
              </a:custGeom>
              <a:solidFill>
                <a:srgbClr val="D6D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7" name="Freeform 587"/>
              <p:cNvSpPr/>
              <p:nvPr/>
            </p:nvSpPr>
            <p:spPr bwMode="auto">
              <a:xfrm>
                <a:off x="5009" y="1328"/>
                <a:ext cx="23" cy="18"/>
              </a:xfrm>
              <a:custGeom>
                <a:avLst/>
                <a:gdLst>
                  <a:gd name="T0" fmla="*/ 23 w 23"/>
                  <a:gd name="T1" fmla="*/ 2 h 18"/>
                  <a:gd name="T2" fmla="*/ 18 w 23"/>
                  <a:gd name="T3" fmla="*/ 0 h 18"/>
                  <a:gd name="T4" fmla="*/ 0 w 23"/>
                  <a:gd name="T5" fmla="*/ 15 h 18"/>
                  <a:gd name="T6" fmla="*/ 4 w 23"/>
                  <a:gd name="T7" fmla="*/ 18 h 18"/>
                  <a:gd name="T8" fmla="*/ 23 w 23"/>
                  <a:gd name="T9" fmla="*/ 2 h 18"/>
                </a:gdLst>
                <a:ahLst/>
                <a:cxnLst>
                  <a:cxn ang="0">
                    <a:pos x="T0" y="T1"/>
                  </a:cxn>
                  <a:cxn ang="0">
                    <a:pos x="T2" y="T3"/>
                  </a:cxn>
                  <a:cxn ang="0">
                    <a:pos x="T4" y="T5"/>
                  </a:cxn>
                  <a:cxn ang="0">
                    <a:pos x="T6" y="T7"/>
                  </a:cxn>
                  <a:cxn ang="0">
                    <a:pos x="T8" y="T9"/>
                  </a:cxn>
                </a:cxnLst>
                <a:rect l="0" t="0" r="r" b="b"/>
                <a:pathLst>
                  <a:path w="23" h="18">
                    <a:moveTo>
                      <a:pt x="23" y="2"/>
                    </a:moveTo>
                    <a:cubicBezTo>
                      <a:pt x="18" y="0"/>
                      <a:pt x="18" y="0"/>
                      <a:pt x="18" y="0"/>
                    </a:cubicBezTo>
                    <a:cubicBezTo>
                      <a:pt x="13" y="6"/>
                      <a:pt x="7" y="11"/>
                      <a:pt x="0" y="15"/>
                    </a:cubicBezTo>
                    <a:cubicBezTo>
                      <a:pt x="4" y="18"/>
                      <a:pt x="4" y="18"/>
                      <a:pt x="4" y="18"/>
                    </a:cubicBezTo>
                    <a:cubicBezTo>
                      <a:pt x="11" y="14"/>
                      <a:pt x="17" y="9"/>
                      <a:pt x="23"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8" name="Freeform 588"/>
              <p:cNvSpPr/>
              <p:nvPr/>
            </p:nvSpPr>
            <p:spPr bwMode="auto">
              <a:xfrm>
                <a:off x="4979" y="1343"/>
                <a:ext cx="34" cy="10"/>
              </a:xfrm>
              <a:custGeom>
                <a:avLst/>
                <a:gdLst>
                  <a:gd name="T0" fmla="*/ 34 w 34"/>
                  <a:gd name="T1" fmla="*/ 3 h 10"/>
                  <a:gd name="T2" fmla="*/ 30 w 34"/>
                  <a:gd name="T3" fmla="*/ 0 h 10"/>
                  <a:gd name="T4" fmla="*/ 0 w 34"/>
                  <a:gd name="T5" fmla="*/ 3 h 10"/>
                  <a:gd name="T6" fmla="*/ 5 w 34"/>
                  <a:gd name="T7" fmla="*/ 6 h 10"/>
                  <a:gd name="T8" fmla="*/ 34 w 34"/>
                  <a:gd name="T9" fmla="*/ 3 h 10"/>
                </a:gdLst>
                <a:ahLst/>
                <a:cxnLst>
                  <a:cxn ang="0">
                    <a:pos x="T0" y="T1"/>
                  </a:cxn>
                  <a:cxn ang="0">
                    <a:pos x="T2" y="T3"/>
                  </a:cxn>
                  <a:cxn ang="0">
                    <a:pos x="T4" y="T5"/>
                  </a:cxn>
                  <a:cxn ang="0">
                    <a:pos x="T6" y="T7"/>
                  </a:cxn>
                  <a:cxn ang="0">
                    <a:pos x="T8" y="T9"/>
                  </a:cxn>
                </a:cxnLst>
                <a:rect l="0" t="0" r="r" b="b"/>
                <a:pathLst>
                  <a:path w="34" h="10">
                    <a:moveTo>
                      <a:pt x="34" y="3"/>
                    </a:moveTo>
                    <a:cubicBezTo>
                      <a:pt x="30" y="0"/>
                      <a:pt x="30" y="0"/>
                      <a:pt x="30" y="0"/>
                    </a:cubicBezTo>
                    <a:cubicBezTo>
                      <a:pt x="18" y="7"/>
                      <a:pt x="8" y="7"/>
                      <a:pt x="0" y="3"/>
                    </a:cubicBezTo>
                    <a:cubicBezTo>
                      <a:pt x="5" y="6"/>
                      <a:pt x="5" y="6"/>
                      <a:pt x="5" y="6"/>
                    </a:cubicBezTo>
                    <a:cubicBezTo>
                      <a:pt x="12" y="10"/>
                      <a:pt x="23" y="9"/>
                      <a:pt x="34" y="3"/>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9" name="Freeform 589"/>
              <p:cNvSpPr/>
              <p:nvPr/>
            </p:nvSpPr>
            <p:spPr bwMode="auto">
              <a:xfrm>
                <a:off x="5009" y="1235"/>
                <a:ext cx="36" cy="10"/>
              </a:xfrm>
              <a:custGeom>
                <a:avLst/>
                <a:gdLst>
                  <a:gd name="T0" fmla="*/ 36 w 36"/>
                  <a:gd name="T1" fmla="*/ 7 h 10"/>
                  <a:gd name="T2" fmla="*/ 32 w 36"/>
                  <a:gd name="T3" fmla="*/ 5 h 10"/>
                  <a:gd name="T4" fmla="*/ 0 w 36"/>
                  <a:gd name="T5" fmla="*/ 8 h 10"/>
                  <a:gd name="T6" fmla="*/ 4 w 36"/>
                  <a:gd name="T7" fmla="*/ 10 h 10"/>
                  <a:gd name="T8" fmla="*/ 36 w 36"/>
                  <a:gd name="T9" fmla="*/ 7 h 10"/>
                </a:gdLst>
                <a:ahLst/>
                <a:cxnLst>
                  <a:cxn ang="0">
                    <a:pos x="T0" y="T1"/>
                  </a:cxn>
                  <a:cxn ang="0">
                    <a:pos x="T2" y="T3"/>
                  </a:cxn>
                  <a:cxn ang="0">
                    <a:pos x="T4" y="T5"/>
                  </a:cxn>
                  <a:cxn ang="0">
                    <a:pos x="T6" y="T7"/>
                  </a:cxn>
                  <a:cxn ang="0">
                    <a:pos x="T8" y="T9"/>
                  </a:cxn>
                </a:cxnLst>
                <a:rect l="0" t="0" r="r" b="b"/>
                <a:pathLst>
                  <a:path w="36" h="10">
                    <a:moveTo>
                      <a:pt x="36" y="7"/>
                    </a:moveTo>
                    <a:cubicBezTo>
                      <a:pt x="32" y="5"/>
                      <a:pt x="32" y="5"/>
                      <a:pt x="32" y="5"/>
                    </a:cubicBezTo>
                    <a:cubicBezTo>
                      <a:pt x="24" y="0"/>
                      <a:pt x="12" y="0"/>
                      <a:pt x="0" y="8"/>
                    </a:cubicBezTo>
                    <a:cubicBezTo>
                      <a:pt x="4" y="10"/>
                      <a:pt x="4" y="10"/>
                      <a:pt x="4" y="10"/>
                    </a:cubicBezTo>
                    <a:cubicBezTo>
                      <a:pt x="17" y="3"/>
                      <a:pt x="28" y="2"/>
                      <a:pt x="36" y="7"/>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0" name="Freeform 590"/>
              <p:cNvSpPr/>
              <p:nvPr/>
            </p:nvSpPr>
            <p:spPr bwMode="auto">
              <a:xfrm>
                <a:off x="5009" y="1228"/>
                <a:ext cx="40" cy="11"/>
              </a:xfrm>
              <a:custGeom>
                <a:avLst/>
                <a:gdLst>
                  <a:gd name="T0" fmla="*/ 40 w 40"/>
                  <a:gd name="T1" fmla="*/ 8 h 11"/>
                  <a:gd name="T2" fmla="*/ 36 w 40"/>
                  <a:gd name="T3" fmla="*/ 5 h 11"/>
                  <a:gd name="T4" fmla="*/ 0 w 40"/>
                  <a:gd name="T5" fmla="*/ 9 h 11"/>
                  <a:gd name="T6" fmla="*/ 4 w 40"/>
                  <a:gd name="T7" fmla="*/ 11 h 11"/>
                  <a:gd name="T8" fmla="*/ 40 w 40"/>
                  <a:gd name="T9" fmla="*/ 8 h 11"/>
                </a:gdLst>
                <a:ahLst/>
                <a:cxnLst>
                  <a:cxn ang="0">
                    <a:pos x="T0" y="T1"/>
                  </a:cxn>
                  <a:cxn ang="0">
                    <a:pos x="T2" y="T3"/>
                  </a:cxn>
                  <a:cxn ang="0">
                    <a:pos x="T4" y="T5"/>
                  </a:cxn>
                  <a:cxn ang="0">
                    <a:pos x="T6" y="T7"/>
                  </a:cxn>
                  <a:cxn ang="0">
                    <a:pos x="T8" y="T9"/>
                  </a:cxn>
                </a:cxnLst>
                <a:rect l="0" t="0" r="r" b="b"/>
                <a:pathLst>
                  <a:path w="40" h="11">
                    <a:moveTo>
                      <a:pt x="40" y="8"/>
                    </a:moveTo>
                    <a:cubicBezTo>
                      <a:pt x="36" y="5"/>
                      <a:pt x="36" y="5"/>
                      <a:pt x="36" y="5"/>
                    </a:cubicBezTo>
                    <a:cubicBezTo>
                      <a:pt x="26" y="0"/>
                      <a:pt x="14" y="1"/>
                      <a:pt x="0" y="9"/>
                    </a:cubicBezTo>
                    <a:cubicBezTo>
                      <a:pt x="4" y="11"/>
                      <a:pt x="4" y="11"/>
                      <a:pt x="4" y="11"/>
                    </a:cubicBezTo>
                    <a:cubicBezTo>
                      <a:pt x="18" y="3"/>
                      <a:pt x="31" y="2"/>
                      <a:pt x="40" y="8"/>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1" name="Freeform 591"/>
              <p:cNvSpPr>
                <a:spLocks noEditPoints="1"/>
              </p:cNvSpPr>
              <p:nvPr/>
            </p:nvSpPr>
            <p:spPr bwMode="auto">
              <a:xfrm>
                <a:off x="4968" y="1231"/>
                <a:ext cx="91" cy="133"/>
              </a:xfrm>
              <a:custGeom>
                <a:avLst/>
                <a:gdLst>
                  <a:gd name="T0" fmla="*/ 91 w 91"/>
                  <a:gd name="T1" fmla="*/ 40 h 133"/>
                  <a:gd name="T2" fmla="*/ 45 w 91"/>
                  <a:gd name="T3" fmla="*/ 118 h 133"/>
                  <a:gd name="T4" fmla="*/ 0 w 91"/>
                  <a:gd name="T5" fmla="*/ 93 h 133"/>
                  <a:gd name="T6" fmla="*/ 45 w 91"/>
                  <a:gd name="T7" fmla="*/ 14 h 133"/>
                  <a:gd name="T8" fmla="*/ 91 w 91"/>
                  <a:gd name="T9" fmla="*/ 40 h 133"/>
                  <a:gd name="T10" fmla="*/ 45 w 91"/>
                  <a:gd name="T11" fmla="*/ 115 h 133"/>
                  <a:gd name="T12" fmla="*/ 87 w 91"/>
                  <a:gd name="T13" fmla="*/ 42 h 133"/>
                  <a:gd name="T14" fmla="*/ 45 w 91"/>
                  <a:gd name="T15" fmla="*/ 18 h 133"/>
                  <a:gd name="T16" fmla="*/ 3 w 91"/>
                  <a:gd name="T17" fmla="*/ 91 h 133"/>
                  <a:gd name="T18" fmla="*/ 45 w 91"/>
                  <a:gd name="T19" fmla="*/ 11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33">
                    <a:moveTo>
                      <a:pt x="91" y="40"/>
                    </a:moveTo>
                    <a:cubicBezTo>
                      <a:pt x="91" y="69"/>
                      <a:pt x="70" y="104"/>
                      <a:pt x="45" y="118"/>
                    </a:cubicBezTo>
                    <a:cubicBezTo>
                      <a:pt x="21" y="133"/>
                      <a:pt x="0" y="121"/>
                      <a:pt x="0" y="93"/>
                    </a:cubicBezTo>
                    <a:cubicBezTo>
                      <a:pt x="0" y="64"/>
                      <a:pt x="20" y="29"/>
                      <a:pt x="45" y="14"/>
                    </a:cubicBezTo>
                    <a:cubicBezTo>
                      <a:pt x="70" y="0"/>
                      <a:pt x="91" y="12"/>
                      <a:pt x="91" y="40"/>
                    </a:cubicBezTo>
                    <a:close/>
                    <a:moveTo>
                      <a:pt x="45" y="115"/>
                    </a:moveTo>
                    <a:cubicBezTo>
                      <a:pt x="69" y="101"/>
                      <a:pt x="87" y="69"/>
                      <a:pt x="87" y="42"/>
                    </a:cubicBezTo>
                    <a:cubicBezTo>
                      <a:pt x="87" y="15"/>
                      <a:pt x="68" y="5"/>
                      <a:pt x="45" y="18"/>
                    </a:cubicBezTo>
                    <a:cubicBezTo>
                      <a:pt x="22" y="31"/>
                      <a:pt x="3" y="64"/>
                      <a:pt x="3" y="91"/>
                    </a:cubicBezTo>
                    <a:cubicBezTo>
                      <a:pt x="3" y="117"/>
                      <a:pt x="22" y="128"/>
                      <a:pt x="45" y="115"/>
                    </a:cubicBezTo>
                    <a:close/>
                  </a:path>
                </a:pathLst>
              </a:custGeom>
              <a:solidFill>
                <a:srgbClr val="636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2" name="Freeform 592"/>
              <p:cNvSpPr/>
              <p:nvPr/>
            </p:nvSpPr>
            <p:spPr bwMode="auto">
              <a:xfrm>
                <a:off x="4987" y="1237"/>
                <a:ext cx="26" cy="21"/>
              </a:xfrm>
              <a:custGeom>
                <a:avLst/>
                <a:gdLst>
                  <a:gd name="T0" fmla="*/ 26 w 26"/>
                  <a:gd name="T1" fmla="*/ 2 h 21"/>
                  <a:gd name="T2" fmla="*/ 22 w 26"/>
                  <a:gd name="T3" fmla="*/ 0 h 21"/>
                  <a:gd name="T4" fmla="*/ 0 w 26"/>
                  <a:gd name="T5" fmla="*/ 18 h 21"/>
                  <a:gd name="T6" fmla="*/ 4 w 26"/>
                  <a:gd name="T7" fmla="*/ 21 h 21"/>
                  <a:gd name="T8" fmla="*/ 26 w 26"/>
                  <a:gd name="T9" fmla="*/ 2 h 21"/>
                </a:gdLst>
                <a:ahLst/>
                <a:cxnLst>
                  <a:cxn ang="0">
                    <a:pos x="T0" y="T1"/>
                  </a:cxn>
                  <a:cxn ang="0">
                    <a:pos x="T2" y="T3"/>
                  </a:cxn>
                  <a:cxn ang="0">
                    <a:pos x="T4" y="T5"/>
                  </a:cxn>
                  <a:cxn ang="0">
                    <a:pos x="T6" y="T7"/>
                  </a:cxn>
                  <a:cxn ang="0">
                    <a:pos x="T8" y="T9"/>
                  </a:cxn>
                </a:cxnLst>
                <a:rect l="0" t="0" r="r" b="b"/>
                <a:pathLst>
                  <a:path w="26" h="21">
                    <a:moveTo>
                      <a:pt x="26" y="2"/>
                    </a:moveTo>
                    <a:cubicBezTo>
                      <a:pt x="22" y="0"/>
                      <a:pt x="22" y="0"/>
                      <a:pt x="22" y="0"/>
                    </a:cubicBezTo>
                    <a:cubicBezTo>
                      <a:pt x="14" y="4"/>
                      <a:pt x="6" y="11"/>
                      <a:pt x="0" y="18"/>
                    </a:cubicBezTo>
                    <a:cubicBezTo>
                      <a:pt x="4" y="21"/>
                      <a:pt x="4" y="21"/>
                      <a:pt x="4" y="21"/>
                    </a:cubicBezTo>
                    <a:cubicBezTo>
                      <a:pt x="11" y="13"/>
                      <a:pt x="18" y="7"/>
                      <a:pt x="2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3" name="Freeform 593"/>
              <p:cNvSpPr/>
              <p:nvPr/>
            </p:nvSpPr>
            <p:spPr bwMode="auto">
              <a:xfrm>
                <a:off x="4967" y="1255"/>
                <a:ext cx="24" cy="34"/>
              </a:xfrm>
              <a:custGeom>
                <a:avLst/>
                <a:gdLst>
                  <a:gd name="T0" fmla="*/ 24 w 24"/>
                  <a:gd name="T1" fmla="*/ 3 h 34"/>
                  <a:gd name="T2" fmla="*/ 20 w 24"/>
                  <a:gd name="T3" fmla="*/ 0 h 34"/>
                  <a:gd name="T4" fmla="*/ 0 w 24"/>
                  <a:gd name="T5" fmla="*/ 31 h 34"/>
                  <a:gd name="T6" fmla="*/ 5 w 24"/>
                  <a:gd name="T7" fmla="*/ 34 h 34"/>
                  <a:gd name="T8" fmla="*/ 24 w 24"/>
                  <a:gd name="T9" fmla="*/ 3 h 34"/>
                </a:gdLst>
                <a:ahLst/>
                <a:cxnLst>
                  <a:cxn ang="0">
                    <a:pos x="T0" y="T1"/>
                  </a:cxn>
                  <a:cxn ang="0">
                    <a:pos x="T2" y="T3"/>
                  </a:cxn>
                  <a:cxn ang="0">
                    <a:pos x="T4" y="T5"/>
                  </a:cxn>
                  <a:cxn ang="0">
                    <a:pos x="T6" y="T7"/>
                  </a:cxn>
                  <a:cxn ang="0">
                    <a:pos x="T8" y="T9"/>
                  </a:cxn>
                </a:cxnLst>
                <a:rect l="0" t="0" r="r" b="b"/>
                <a:pathLst>
                  <a:path w="24" h="34">
                    <a:moveTo>
                      <a:pt x="24" y="3"/>
                    </a:moveTo>
                    <a:cubicBezTo>
                      <a:pt x="20" y="0"/>
                      <a:pt x="20" y="0"/>
                      <a:pt x="20" y="0"/>
                    </a:cubicBezTo>
                    <a:cubicBezTo>
                      <a:pt x="12" y="9"/>
                      <a:pt x="5" y="20"/>
                      <a:pt x="0" y="31"/>
                    </a:cubicBezTo>
                    <a:cubicBezTo>
                      <a:pt x="5" y="34"/>
                      <a:pt x="5" y="34"/>
                      <a:pt x="5" y="34"/>
                    </a:cubicBezTo>
                    <a:cubicBezTo>
                      <a:pt x="9" y="23"/>
                      <a:pt x="16" y="12"/>
                      <a:pt x="24"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4" name="Freeform 594"/>
              <p:cNvSpPr/>
              <p:nvPr/>
            </p:nvSpPr>
            <p:spPr bwMode="auto">
              <a:xfrm>
                <a:off x="4958" y="1286"/>
                <a:ext cx="20" cy="73"/>
              </a:xfrm>
              <a:custGeom>
                <a:avLst/>
                <a:gdLst>
                  <a:gd name="T0" fmla="*/ 14 w 20"/>
                  <a:gd name="T1" fmla="*/ 3 h 73"/>
                  <a:gd name="T2" fmla="*/ 9 w 20"/>
                  <a:gd name="T3" fmla="*/ 0 h 73"/>
                  <a:gd name="T4" fmla="*/ 0 w 20"/>
                  <a:gd name="T5" fmla="*/ 38 h 73"/>
                  <a:gd name="T6" fmla="*/ 15 w 20"/>
                  <a:gd name="T7" fmla="*/ 70 h 73"/>
                  <a:gd name="T8" fmla="*/ 20 w 20"/>
                  <a:gd name="T9" fmla="*/ 73 h 73"/>
                  <a:gd name="T10" fmla="*/ 5 w 20"/>
                  <a:gd name="T11" fmla="*/ 41 h 73"/>
                  <a:gd name="T12" fmla="*/ 14 w 20"/>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20" h="73">
                    <a:moveTo>
                      <a:pt x="14" y="3"/>
                    </a:moveTo>
                    <a:cubicBezTo>
                      <a:pt x="9" y="0"/>
                      <a:pt x="9" y="0"/>
                      <a:pt x="9" y="0"/>
                    </a:cubicBezTo>
                    <a:cubicBezTo>
                      <a:pt x="4" y="13"/>
                      <a:pt x="0" y="26"/>
                      <a:pt x="0" y="38"/>
                    </a:cubicBezTo>
                    <a:cubicBezTo>
                      <a:pt x="0" y="54"/>
                      <a:pt x="6" y="65"/>
                      <a:pt x="15" y="70"/>
                    </a:cubicBezTo>
                    <a:cubicBezTo>
                      <a:pt x="20" y="73"/>
                      <a:pt x="20" y="73"/>
                      <a:pt x="20" y="73"/>
                    </a:cubicBezTo>
                    <a:cubicBezTo>
                      <a:pt x="10" y="68"/>
                      <a:pt x="5" y="56"/>
                      <a:pt x="5" y="41"/>
                    </a:cubicBezTo>
                    <a:cubicBezTo>
                      <a:pt x="5" y="28"/>
                      <a:pt x="8" y="15"/>
                      <a:pt x="14"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5" name="Freeform 595"/>
              <p:cNvSpPr>
                <a:spLocks noEditPoints="1"/>
              </p:cNvSpPr>
              <p:nvPr/>
            </p:nvSpPr>
            <p:spPr bwMode="auto">
              <a:xfrm>
                <a:off x="4963" y="1223"/>
                <a:ext cx="101" cy="149"/>
              </a:xfrm>
              <a:custGeom>
                <a:avLst/>
                <a:gdLst>
                  <a:gd name="T0" fmla="*/ 101 w 101"/>
                  <a:gd name="T1" fmla="*/ 45 h 149"/>
                  <a:gd name="T2" fmla="*/ 51 w 101"/>
                  <a:gd name="T3" fmla="*/ 132 h 149"/>
                  <a:gd name="T4" fmla="*/ 0 w 101"/>
                  <a:gd name="T5" fmla="*/ 104 h 149"/>
                  <a:gd name="T6" fmla="*/ 50 w 101"/>
                  <a:gd name="T7" fmla="*/ 16 h 149"/>
                  <a:gd name="T8" fmla="*/ 101 w 101"/>
                  <a:gd name="T9" fmla="*/ 45 h 149"/>
                  <a:gd name="T10" fmla="*/ 50 w 101"/>
                  <a:gd name="T11" fmla="*/ 126 h 149"/>
                  <a:gd name="T12" fmla="*/ 96 w 101"/>
                  <a:gd name="T13" fmla="*/ 48 h 149"/>
                  <a:gd name="T14" fmla="*/ 50 w 101"/>
                  <a:gd name="T15" fmla="*/ 22 h 149"/>
                  <a:gd name="T16" fmla="*/ 5 w 101"/>
                  <a:gd name="T17" fmla="*/ 101 h 149"/>
                  <a:gd name="T18" fmla="*/ 50 w 101"/>
                  <a:gd name="T19" fmla="*/ 126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49">
                    <a:moveTo>
                      <a:pt x="101" y="45"/>
                    </a:moveTo>
                    <a:cubicBezTo>
                      <a:pt x="101" y="77"/>
                      <a:pt x="78" y="116"/>
                      <a:pt x="51" y="132"/>
                    </a:cubicBezTo>
                    <a:cubicBezTo>
                      <a:pt x="23" y="149"/>
                      <a:pt x="0" y="136"/>
                      <a:pt x="0" y="104"/>
                    </a:cubicBezTo>
                    <a:cubicBezTo>
                      <a:pt x="0" y="72"/>
                      <a:pt x="22" y="32"/>
                      <a:pt x="50" y="16"/>
                    </a:cubicBezTo>
                    <a:cubicBezTo>
                      <a:pt x="78" y="0"/>
                      <a:pt x="101" y="13"/>
                      <a:pt x="101" y="45"/>
                    </a:cubicBezTo>
                    <a:close/>
                    <a:moveTo>
                      <a:pt x="50" y="126"/>
                    </a:moveTo>
                    <a:cubicBezTo>
                      <a:pt x="75" y="112"/>
                      <a:pt x="96" y="77"/>
                      <a:pt x="96" y="48"/>
                    </a:cubicBezTo>
                    <a:cubicBezTo>
                      <a:pt x="96" y="20"/>
                      <a:pt x="75" y="8"/>
                      <a:pt x="50" y="22"/>
                    </a:cubicBezTo>
                    <a:cubicBezTo>
                      <a:pt x="25" y="37"/>
                      <a:pt x="5" y="72"/>
                      <a:pt x="5" y="101"/>
                    </a:cubicBezTo>
                    <a:cubicBezTo>
                      <a:pt x="5" y="129"/>
                      <a:pt x="26" y="141"/>
                      <a:pt x="50" y="126"/>
                    </a:cubicBezTo>
                    <a:close/>
                  </a:path>
                </a:pathLst>
              </a:custGeom>
              <a:solidFill>
                <a:srgbClr val="2A2A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6" name="Freeform 596"/>
              <p:cNvSpPr/>
              <p:nvPr/>
            </p:nvSpPr>
            <p:spPr bwMode="auto">
              <a:xfrm>
                <a:off x="5013" y="1297"/>
                <a:ext cx="20" cy="28"/>
              </a:xfrm>
              <a:custGeom>
                <a:avLst/>
                <a:gdLst>
                  <a:gd name="T0" fmla="*/ 1 w 20"/>
                  <a:gd name="T1" fmla="*/ 1 h 28"/>
                  <a:gd name="T2" fmla="*/ 0 w 20"/>
                  <a:gd name="T3" fmla="*/ 0 h 28"/>
                  <a:gd name="T4" fmla="*/ 19 w 20"/>
                  <a:gd name="T5" fmla="*/ 28 h 28"/>
                  <a:gd name="T6" fmla="*/ 20 w 20"/>
                  <a:gd name="T7" fmla="*/ 28 h 28"/>
                  <a:gd name="T8" fmla="*/ 1 w 20"/>
                  <a:gd name="T9" fmla="*/ 1 h 28"/>
                </a:gdLst>
                <a:ahLst/>
                <a:cxnLst>
                  <a:cxn ang="0">
                    <a:pos x="T0" y="T1"/>
                  </a:cxn>
                  <a:cxn ang="0">
                    <a:pos x="T2" y="T3"/>
                  </a:cxn>
                  <a:cxn ang="0">
                    <a:pos x="T4" y="T5"/>
                  </a:cxn>
                  <a:cxn ang="0">
                    <a:pos x="T6" y="T7"/>
                  </a:cxn>
                  <a:cxn ang="0">
                    <a:pos x="T8" y="T9"/>
                  </a:cxn>
                </a:cxnLst>
                <a:rect l="0" t="0" r="r" b="b"/>
                <a:pathLst>
                  <a:path w="20" h="28">
                    <a:moveTo>
                      <a:pt x="1" y="1"/>
                    </a:moveTo>
                    <a:lnTo>
                      <a:pt x="0" y="0"/>
                    </a:lnTo>
                    <a:lnTo>
                      <a:pt x="19" y="28"/>
                    </a:lnTo>
                    <a:lnTo>
                      <a:pt x="20" y="28"/>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7" name="Freeform 597"/>
              <p:cNvSpPr/>
              <p:nvPr/>
            </p:nvSpPr>
            <p:spPr bwMode="auto">
              <a:xfrm>
                <a:off x="5014" y="1295"/>
                <a:ext cx="34" cy="5"/>
              </a:xfrm>
              <a:custGeom>
                <a:avLst/>
                <a:gdLst>
                  <a:gd name="T0" fmla="*/ 34 w 34"/>
                  <a:gd name="T1" fmla="*/ 5 h 5"/>
                  <a:gd name="T2" fmla="*/ 33 w 34"/>
                  <a:gd name="T3" fmla="*/ 5 h 5"/>
                  <a:gd name="T4" fmla="*/ 0 w 34"/>
                  <a:gd name="T5" fmla="*/ 0 h 5"/>
                  <a:gd name="T6" fmla="*/ 1 w 34"/>
                  <a:gd name="T7" fmla="*/ 1 h 5"/>
                  <a:gd name="T8" fmla="*/ 34 w 34"/>
                  <a:gd name="T9" fmla="*/ 5 h 5"/>
                </a:gdLst>
                <a:ahLst/>
                <a:cxnLst>
                  <a:cxn ang="0">
                    <a:pos x="T0" y="T1"/>
                  </a:cxn>
                  <a:cxn ang="0">
                    <a:pos x="T2" y="T3"/>
                  </a:cxn>
                  <a:cxn ang="0">
                    <a:pos x="T4" y="T5"/>
                  </a:cxn>
                  <a:cxn ang="0">
                    <a:pos x="T6" y="T7"/>
                  </a:cxn>
                  <a:cxn ang="0">
                    <a:pos x="T8" y="T9"/>
                  </a:cxn>
                </a:cxnLst>
                <a:rect l="0" t="0" r="r" b="b"/>
                <a:pathLst>
                  <a:path w="34" h="5">
                    <a:moveTo>
                      <a:pt x="34" y="5"/>
                    </a:moveTo>
                    <a:lnTo>
                      <a:pt x="33" y="5"/>
                    </a:lnTo>
                    <a:lnTo>
                      <a:pt x="0" y="0"/>
                    </a:lnTo>
                    <a:lnTo>
                      <a:pt x="1" y="1"/>
                    </a:lnTo>
                    <a:lnTo>
                      <a:pt x="34" y="5"/>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8" name="Freeform 598"/>
              <p:cNvSpPr/>
              <p:nvPr/>
            </p:nvSpPr>
            <p:spPr bwMode="auto">
              <a:xfrm>
                <a:off x="5014" y="1272"/>
                <a:ext cx="40" cy="23"/>
              </a:xfrm>
              <a:custGeom>
                <a:avLst/>
                <a:gdLst>
                  <a:gd name="T0" fmla="*/ 40 w 40"/>
                  <a:gd name="T1" fmla="*/ 1 h 23"/>
                  <a:gd name="T2" fmla="*/ 38 w 40"/>
                  <a:gd name="T3" fmla="*/ 0 h 23"/>
                  <a:gd name="T4" fmla="*/ 0 w 40"/>
                  <a:gd name="T5" fmla="*/ 22 h 23"/>
                  <a:gd name="T6" fmla="*/ 1 w 40"/>
                  <a:gd name="T7" fmla="*/ 23 h 23"/>
                  <a:gd name="T8" fmla="*/ 40 w 40"/>
                  <a:gd name="T9" fmla="*/ 1 h 23"/>
                </a:gdLst>
                <a:ahLst/>
                <a:cxnLst>
                  <a:cxn ang="0">
                    <a:pos x="T0" y="T1"/>
                  </a:cxn>
                  <a:cxn ang="0">
                    <a:pos x="T2" y="T3"/>
                  </a:cxn>
                  <a:cxn ang="0">
                    <a:pos x="T4" y="T5"/>
                  </a:cxn>
                  <a:cxn ang="0">
                    <a:pos x="T6" y="T7"/>
                  </a:cxn>
                  <a:cxn ang="0">
                    <a:pos x="T8" y="T9"/>
                  </a:cxn>
                </a:cxnLst>
                <a:rect l="0" t="0" r="r" b="b"/>
                <a:pathLst>
                  <a:path w="40" h="23">
                    <a:moveTo>
                      <a:pt x="40" y="1"/>
                    </a:moveTo>
                    <a:lnTo>
                      <a:pt x="38" y="0"/>
                    </a:lnTo>
                    <a:lnTo>
                      <a:pt x="0" y="22"/>
                    </a:lnTo>
                    <a:lnTo>
                      <a:pt x="1" y="23"/>
                    </a:lnTo>
                    <a:lnTo>
                      <a:pt x="40" y="1"/>
                    </a:lnTo>
                    <a:close/>
                  </a:path>
                </a:pathLst>
              </a:custGeom>
              <a:solidFill>
                <a:srgbClr val="847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9" name="Freeform 599"/>
              <p:cNvSpPr/>
              <p:nvPr/>
            </p:nvSpPr>
            <p:spPr bwMode="auto">
              <a:xfrm>
                <a:off x="5012" y="1298"/>
                <a:ext cx="1" cy="45"/>
              </a:xfrm>
              <a:custGeom>
                <a:avLst/>
                <a:gdLst>
                  <a:gd name="T0" fmla="*/ 1 w 1"/>
                  <a:gd name="T1" fmla="*/ 1 h 45"/>
                  <a:gd name="T2" fmla="*/ 0 w 1"/>
                  <a:gd name="T3" fmla="*/ 0 h 45"/>
                  <a:gd name="T4" fmla="*/ 0 w 1"/>
                  <a:gd name="T5" fmla="*/ 45 h 45"/>
                  <a:gd name="T6" fmla="*/ 1 w 1"/>
                  <a:gd name="T7" fmla="*/ 45 h 45"/>
                  <a:gd name="T8" fmla="*/ 1 w 1"/>
                  <a:gd name="T9" fmla="*/ 1 h 45"/>
                </a:gdLst>
                <a:ahLst/>
                <a:cxnLst>
                  <a:cxn ang="0">
                    <a:pos x="T0" y="T1"/>
                  </a:cxn>
                  <a:cxn ang="0">
                    <a:pos x="T2" y="T3"/>
                  </a:cxn>
                  <a:cxn ang="0">
                    <a:pos x="T4" y="T5"/>
                  </a:cxn>
                  <a:cxn ang="0">
                    <a:pos x="T6" y="T7"/>
                  </a:cxn>
                  <a:cxn ang="0">
                    <a:pos x="T8" y="T9"/>
                  </a:cxn>
                </a:cxnLst>
                <a:rect l="0" t="0" r="r" b="b"/>
                <a:pathLst>
                  <a:path w="1" h="45">
                    <a:moveTo>
                      <a:pt x="1" y="1"/>
                    </a:moveTo>
                    <a:lnTo>
                      <a:pt x="0" y="0"/>
                    </a:lnTo>
                    <a:lnTo>
                      <a:pt x="0" y="45"/>
                    </a:lnTo>
                    <a:lnTo>
                      <a:pt x="1" y="45"/>
                    </a:lnTo>
                    <a:lnTo>
                      <a:pt x="1" y="1"/>
                    </a:lnTo>
                    <a:close/>
                  </a:path>
                </a:pathLst>
              </a:custGeom>
              <a:solidFill>
                <a:srgbClr val="7670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0" name="Freeform 600"/>
              <p:cNvSpPr/>
              <p:nvPr/>
            </p:nvSpPr>
            <p:spPr bwMode="auto">
              <a:xfrm>
                <a:off x="5013" y="1295"/>
                <a:ext cx="2" cy="1"/>
              </a:xfrm>
              <a:custGeom>
                <a:avLst/>
                <a:gdLst>
                  <a:gd name="T0" fmla="*/ 2 w 2"/>
                  <a:gd name="T1" fmla="*/ 1 h 1"/>
                  <a:gd name="T2" fmla="*/ 1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2"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1" name="Freeform 601"/>
              <p:cNvSpPr/>
              <p:nvPr/>
            </p:nvSpPr>
            <p:spPr bwMode="auto">
              <a:xfrm>
                <a:off x="5015" y="1273"/>
                <a:ext cx="39" cy="23"/>
              </a:xfrm>
              <a:custGeom>
                <a:avLst/>
                <a:gdLst>
                  <a:gd name="T0" fmla="*/ 39 w 39"/>
                  <a:gd name="T1" fmla="*/ 0 h 23"/>
                  <a:gd name="T2" fmla="*/ 0 w 39"/>
                  <a:gd name="T3" fmla="*/ 22 h 23"/>
                  <a:gd name="T4" fmla="*/ 0 w 39"/>
                  <a:gd name="T5" fmla="*/ 23 h 23"/>
                  <a:gd name="T6" fmla="*/ 0 w 39"/>
                  <a:gd name="T7" fmla="*/ 23 h 23"/>
                  <a:gd name="T8" fmla="*/ 39 w 39"/>
                  <a:gd name="T9" fmla="*/ 1 h 23"/>
                  <a:gd name="T10" fmla="*/ 39 w 39"/>
                  <a:gd name="T11" fmla="*/ 0 h 23"/>
                </a:gdLst>
                <a:ahLst/>
                <a:cxnLst>
                  <a:cxn ang="0">
                    <a:pos x="T0" y="T1"/>
                  </a:cxn>
                  <a:cxn ang="0">
                    <a:pos x="T2" y="T3"/>
                  </a:cxn>
                  <a:cxn ang="0">
                    <a:pos x="T4" y="T5"/>
                  </a:cxn>
                  <a:cxn ang="0">
                    <a:pos x="T6" y="T7"/>
                  </a:cxn>
                  <a:cxn ang="0">
                    <a:pos x="T8" y="T9"/>
                  </a:cxn>
                  <a:cxn ang="0">
                    <a:pos x="T10" y="T11"/>
                  </a:cxn>
                </a:cxnLst>
                <a:rect l="0" t="0" r="r" b="b"/>
                <a:pathLst>
                  <a:path w="39" h="23">
                    <a:moveTo>
                      <a:pt x="39" y="0"/>
                    </a:moveTo>
                    <a:lnTo>
                      <a:pt x="0" y="22"/>
                    </a:lnTo>
                    <a:lnTo>
                      <a:pt x="0" y="23"/>
                    </a:lnTo>
                    <a:lnTo>
                      <a:pt x="0" y="23"/>
                    </a:lnTo>
                    <a:lnTo>
                      <a:pt x="39" y="1"/>
                    </a:lnTo>
                    <a:lnTo>
                      <a:pt x="39"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2" name="Freeform 602"/>
              <p:cNvSpPr/>
              <p:nvPr/>
            </p:nvSpPr>
            <p:spPr bwMode="auto">
              <a:xfrm>
                <a:off x="5013" y="1294"/>
                <a:ext cx="2" cy="2"/>
              </a:xfrm>
              <a:custGeom>
                <a:avLst/>
                <a:gdLst>
                  <a:gd name="T0" fmla="*/ 2 w 2"/>
                  <a:gd name="T1" fmla="*/ 1 h 2"/>
                  <a:gd name="T2" fmla="*/ 1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2" y="2"/>
                    </a:lnTo>
                    <a:lnTo>
                      <a:pt x="2"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3" name="Freeform 603"/>
              <p:cNvSpPr/>
              <p:nvPr/>
            </p:nvSpPr>
            <p:spPr bwMode="auto">
              <a:xfrm>
                <a:off x="5012" y="1297"/>
                <a:ext cx="2" cy="1"/>
              </a:xfrm>
              <a:custGeom>
                <a:avLst/>
                <a:gdLst>
                  <a:gd name="T0" fmla="*/ 2 w 2"/>
                  <a:gd name="T1" fmla="*/ 0 h 1"/>
                  <a:gd name="T2" fmla="*/ 0 w 2"/>
                  <a:gd name="T3" fmla="*/ 0 h 1"/>
                  <a:gd name="T4" fmla="*/ 1 w 2"/>
                  <a:gd name="T5" fmla="*/ 0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1" y="0"/>
                    </a:lnTo>
                    <a:lnTo>
                      <a:pt x="2" y="1"/>
                    </a:lnTo>
                    <a:lnTo>
                      <a:pt x="2"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4" name="Freeform 604"/>
              <p:cNvSpPr/>
              <p:nvPr/>
            </p:nvSpPr>
            <p:spPr bwMode="auto">
              <a:xfrm>
                <a:off x="5012" y="1297"/>
                <a:ext cx="2" cy="2"/>
              </a:xfrm>
              <a:custGeom>
                <a:avLst/>
                <a:gdLst>
                  <a:gd name="T0" fmla="*/ 2 w 2"/>
                  <a:gd name="T1" fmla="*/ 0 h 2"/>
                  <a:gd name="T2" fmla="*/ 0 w 2"/>
                  <a:gd name="T3" fmla="*/ 0 h 2"/>
                  <a:gd name="T4" fmla="*/ 0 w 2"/>
                  <a:gd name="T5" fmla="*/ 1 h 2"/>
                  <a:gd name="T6" fmla="*/ 1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0"/>
                    </a:lnTo>
                    <a:lnTo>
                      <a:pt x="0" y="1"/>
                    </a:lnTo>
                    <a:lnTo>
                      <a:pt x="1" y="2"/>
                    </a:lnTo>
                    <a:lnTo>
                      <a:pt x="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5" name="Freeform 605"/>
              <p:cNvSpPr/>
              <p:nvPr/>
            </p:nvSpPr>
            <p:spPr bwMode="auto">
              <a:xfrm>
                <a:off x="5013" y="1297"/>
                <a:ext cx="1" cy="46"/>
              </a:xfrm>
              <a:custGeom>
                <a:avLst/>
                <a:gdLst>
                  <a:gd name="T0" fmla="*/ 1 w 1"/>
                  <a:gd name="T1" fmla="*/ 1 h 46"/>
                  <a:gd name="T2" fmla="*/ 1 w 1"/>
                  <a:gd name="T3" fmla="*/ 0 h 46"/>
                  <a:gd name="T4" fmla="*/ 0 w 1"/>
                  <a:gd name="T5" fmla="*/ 2 h 46"/>
                  <a:gd name="T6" fmla="*/ 0 w 1"/>
                  <a:gd name="T7" fmla="*/ 46 h 46"/>
                  <a:gd name="T8" fmla="*/ 1 w 1"/>
                  <a:gd name="T9" fmla="*/ 46 h 46"/>
                  <a:gd name="T10" fmla="*/ 1 w 1"/>
                  <a:gd name="T11" fmla="*/ 1 h 46"/>
                </a:gdLst>
                <a:ahLst/>
                <a:cxnLst>
                  <a:cxn ang="0">
                    <a:pos x="T0" y="T1"/>
                  </a:cxn>
                  <a:cxn ang="0">
                    <a:pos x="T2" y="T3"/>
                  </a:cxn>
                  <a:cxn ang="0">
                    <a:pos x="T4" y="T5"/>
                  </a:cxn>
                  <a:cxn ang="0">
                    <a:pos x="T6" y="T7"/>
                  </a:cxn>
                  <a:cxn ang="0">
                    <a:pos x="T8" y="T9"/>
                  </a:cxn>
                  <a:cxn ang="0">
                    <a:pos x="T10" y="T11"/>
                  </a:cxn>
                </a:cxnLst>
                <a:rect l="0" t="0" r="r" b="b"/>
                <a:pathLst>
                  <a:path w="1" h="46">
                    <a:moveTo>
                      <a:pt x="1" y="1"/>
                    </a:moveTo>
                    <a:lnTo>
                      <a:pt x="1" y="0"/>
                    </a:lnTo>
                    <a:lnTo>
                      <a:pt x="0" y="2"/>
                    </a:lnTo>
                    <a:lnTo>
                      <a:pt x="0" y="46"/>
                    </a:lnTo>
                    <a:lnTo>
                      <a:pt x="1" y="46"/>
                    </a:lnTo>
                    <a:lnTo>
                      <a:pt x="1" y="1"/>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6" name="Freeform 606"/>
              <p:cNvSpPr/>
              <p:nvPr/>
            </p:nvSpPr>
            <p:spPr bwMode="auto">
              <a:xfrm>
                <a:off x="5013" y="1295"/>
                <a:ext cx="2" cy="1"/>
              </a:xfrm>
              <a:custGeom>
                <a:avLst/>
                <a:gdLst>
                  <a:gd name="T0" fmla="*/ 2 w 2"/>
                  <a:gd name="T1" fmla="*/ 1 h 1"/>
                  <a:gd name="T2" fmla="*/ 0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16" name="Group 808"/>
            <p:cNvGrpSpPr/>
            <p:nvPr/>
          </p:nvGrpSpPr>
          <p:grpSpPr bwMode="auto">
            <a:xfrm>
              <a:off x="8691563" y="1751013"/>
              <a:ext cx="454025" cy="392113"/>
              <a:chOff x="4971" y="1103"/>
              <a:chExt cx="286" cy="247"/>
            </a:xfrm>
          </p:grpSpPr>
          <p:sp>
            <p:nvSpPr>
              <p:cNvPr id="317" name="Freeform 608"/>
              <p:cNvSpPr/>
              <p:nvPr/>
            </p:nvSpPr>
            <p:spPr bwMode="auto">
              <a:xfrm>
                <a:off x="5014" y="1252"/>
                <a:ext cx="35" cy="42"/>
              </a:xfrm>
              <a:custGeom>
                <a:avLst/>
                <a:gdLst>
                  <a:gd name="T0" fmla="*/ 35 w 35"/>
                  <a:gd name="T1" fmla="*/ 1 h 42"/>
                  <a:gd name="T2" fmla="*/ 33 w 35"/>
                  <a:gd name="T3" fmla="*/ 0 h 42"/>
                  <a:gd name="T4" fmla="*/ 0 w 35"/>
                  <a:gd name="T5" fmla="*/ 42 h 42"/>
                  <a:gd name="T6" fmla="*/ 1 w 35"/>
                  <a:gd name="T7" fmla="*/ 42 h 42"/>
                  <a:gd name="T8" fmla="*/ 35 w 35"/>
                  <a:gd name="T9" fmla="*/ 1 h 42"/>
                </a:gdLst>
                <a:ahLst/>
                <a:cxnLst>
                  <a:cxn ang="0">
                    <a:pos x="T0" y="T1"/>
                  </a:cxn>
                  <a:cxn ang="0">
                    <a:pos x="T2" y="T3"/>
                  </a:cxn>
                  <a:cxn ang="0">
                    <a:pos x="T4" y="T5"/>
                  </a:cxn>
                  <a:cxn ang="0">
                    <a:pos x="T6" y="T7"/>
                  </a:cxn>
                  <a:cxn ang="0">
                    <a:pos x="T8" y="T9"/>
                  </a:cxn>
                </a:cxnLst>
                <a:rect l="0" t="0" r="r" b="b"/>
                <a:pathLst>
                  <a:path w="35" h="42">
                    <a:moveTo>
                      <a:pt x="35" y="1"/>
                    </a:moveTo>
                    <a:lnTo>
                      <a:pt x="33" y="0"/>
                    </a:lnTo>
                    <a:lnTo>
                      <a:pt x="0" y="42"/>
                    </a:lnTo>
                    <a:lnTo>
                      <a:pt x="1" y="42"/>
                    </a:lnTo>
                    <a:lnTo>
                      <a:pt x="35"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8" name="Freeform 609"/>
              <p:cNvSpPr/>
              <p:nvPr/>
            </p:nvSpPr>
            <p:spPr bwMode="auto">
              <a:xfrm>
                <a:off x="5013" y="1294"/>
                <a:ext cx="2" cy="2"/>
              </a:xfrm>
              <a:custGeom>
                <a:avLst/>
                <a:gdLst>
                  <a:gd name="T0" fmla="*/ 2 w 2"/>
                  <a:gd name="T1" fmla="*/ 0 h 2"/>
                  <a:gd name="T2" fmla="*/ 1 w 2"/>
                  <a:gd name="T3" fmla="*/ 0 h 2"/>
                  <a:gd name="T4" fmla="*/ 0 w 2"/>
                  <a:gd name="T5" fmla="*/ 1 h 2"/>
                  <a:gd name="T6" fmla="*/ 1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1" y="0"/>
                    </a:lnTo>
                    <a:lnTo>
                      <a:pt x="0" y="1"/>
                    </a:lnTo>
                    <a:lnTo>
                      <a:pt x="1" y="2"/>
                    </a:lnTo>
                    <a:lnTo>
                      <a:pt x="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9" name="Freeform 610"/>
              <p:cNvSpPr/>
              <p:nvPr/>
            </p:nvSpPr>
            <p:spPr bwMode="auto">
              <a:xfrm>
                <a:off x="5014" y="1253"/>
                <a:ext cx="35" cy="43"/>
              </a:xfrm>
              <a:custGeom>
                <a:avLst/>
                <a:gdLst>
                  <a:gd name="T0" fmla="*/ 35 w 35"/>
                  <a:gd name="T1" fmla="*/ 0 h 43"/>
                  <a:gd name="T2" fmla="*/ 1 w 35"/>
                  <a:gd name="T3" fmla="*/ 41 h 43"/>
                  <a:gd name="T4" fmla="*/ 0 w 35"/>
                  <a:gd name="T5" fmla="*/ 43 h 43"/>
                  <a:gd name="T6" fmla="*/ 1 w 35"/>
                  <a:gd name="T7" fmla="*/ 43 h 43"/>
                  <a:gd name="T8" fmla="*/ 1 w 35"/>
                  <a:gd name="T9" fmla="*/ 42 h 43"/>
                  <a:gd name="T10" fmla="*/ 35 w 35"/>
                  <a:gd name="T11" fmla="*/ 0 h 43"/>
                  <a:gd name="T12" fmla="*/ 35 w 3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35" h="43">
                    <a:moveTo>
                      <a:pt x="35" y="0"/>
                    </a:moveTo>
                    <a:lnTo>
                      <a:pt x="1" y="41"/>
                    </a:lnTo>
                    <a:lnTo>
                      <a:pt x="0" y="43"/>
                    </a:lnTo>
                    <a:lnTo>
                      <a:pt x="1" y="43"/>
                    </a:lnTo>
                    <a:lnTo>
                      <a:pt x="1" y="42"/>
                    </a:lnTo>
                    <a:lnTo>
                      <a:pt x="35" y="0"/>
                    </a:lnTo>
                    <a:lnTo>
                      <a:pt x="35"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0" name="Freeform 611"/>
              <p:cNvSpPr/>
              <p:nvPr/>
            </p:nvSpPr>
            <p:spPr bwMode="auto">
              <a:xfrm>
                <a:off x="5013" y="1295"/>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1" name="Freeform 612"/>
              <p:cNvSpPr/>
              <p:nvPr/>
            </p:nvSpPr>
            <p:spPr bwMode="auto">
              <a:xfrm>
                <a:off x="5012" y="1296"/>
                <a:ext cx="3" cy="1"/>
              </a:xfrm>
              <a:custGeom>
                <a:avLst/>
                <a:gdLst>
                  <a:gd name="T0" fmla="*/ 3 w 3"/>
                  <a:gd name="T1" fmla="*/ 1 h 1"/>
                  <a:gd name="T2" fmla="*/ 2 w 3"/>
                  <a:gd name="T3" fmla="*/ 1 h 1"/>
                  <a:gd name="T4" fmla="*/ 0 w 3"/>
                  <a:gd name="T5" fmla="*/ 0 h 1"/>
                  <a:gd name="T6" fmla="*/ 1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2" y="1"/>
                    </a:lnTo>
                    <a:lnTo>
                      <a:pt x="0" y="0"/>
                    </a:lnTo>
                    <a:lnTo>
                      <a:pt x="1" y="1"/>
                    </a:lnTo>
                    <a:lnTo>
                      <a:pt x="3"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2" name="Freeform 613"/>
              <p:cNvSpPr/>
              <p:nvPr/>
            </p:nvSpPr>
            <p:spPr bwMode="auto">
              <a:xfrm>
                <a:off x="5012" y="1296"/>
                <a:ext cx="2" cy="1"/>
              </a:xfrm>
              <a:custGeom>
                <a:avLst/>
                <a:gdLst>
                  <a:gd name="T0" fmla="*/ 1 w 2"/>
                  <a:gd name="T1" fmla="*/ 1 h 1"/>
                  <a:gd name="T2" fmla="*/ 0 w 2"/>
                  <a:gd name="T3" fmla="*/ 0 h 1"/>
                  <a:gd name="T4" fmla="*/ 0 w 2"/>
                  <a:gd name="T5" fmla="*/ 1 h 1"/>
                  <a:gd name="T6" fmla="*/ 2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lnTo>
                      <a:pt x="0" y="0"/>
                    </a:lnTo>
                    <a:lnTo>
                      <a:pt x="0" y="1"/>
                    </a:lnTo>
                    <a:lnTo>
                      <a:pt x="2" y="1"/>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3" name="Freeform 614"/>
              <p:cNvSpPr/>
              <p:nvPr/>
            </p:nvSpPr>
            <p:spPr bwMode="auto">
              <a:xfrm>
                <a:off x="5013" y="1297"/>
                <a:ext cx="21" cy="28"/>
              </a:xfrm>
              <a:custGeom>
                <a:avLst/>
                <a:gdLst>
                  <a:gd name="T0" fmla="*/ 21 w 21"/>
                  <a:gd name="T1" fmla="*/ 27 h 28"/>
                  <a:gd name="T2" fmla="*/ 2 w 21"/>
                  <a:gd name="T3" fmla="*/ 0 h 28"/>
                  <a:gd name="T4" fmla="*/ 0 w 21"/>
                  <a:gd name="T5" fmla="*/ 0 h 28"/>
                  <a:gd name="T6" fmla="*/ 1 w 21"/>
                  <a:gd name="T7" fmla="*/ 0 h 28"/>
                  <a:gd name="T8" fmla="*/ 1 w 21"/>
                  <a:gd name="T9" fmla="*/ 1 h 28"/>
                  <a:gd name="T10" fmla="*/ 20 w 21"/>
                  <a:gd name="T11" fmla="*/ 28 h 28"/>
                  <a:gd name="T12" fmla="*/ 21 w 21"/>
                  <a:gd name="T13" fmla="*/ 27 h 28"/>
                </a:gdLst>
                <a:ahLst/>
                <a:cxnLst>
                  <a:cxn ang="0">
                    <a:pos x="T0" y="T1"/>
                  </a:cxn>
                  <a:cxn ang="0">
                    <a:pos x="T2" y="T3"/>
                  </a:cxn>
                  <a:cxn ang="0">
                    <a:pos x="T4" y="T5"/>
                  </a:cxn>
                  <a:cxn ang="0">
                    <a:pos x="T6" y="T7"/>
                  </a:cxn>
                  <a:cxn ang="0">
                    <a:pos x="T8" y="T9"/>
                  </a:cxn>
                  <a:cxn ang="0">
                    <a:pos x="T10" y="T11"/>
                  </a:cxn>
                  <a:cxn ang="0">
                    <a:pos x="T12" y="T13"/>
                  </a:cxn>
                </a:cxnLst>
                <a:rect l="0" t="0" r="r" b="b"/>
                <a:pathLst>
                  <a:path w="21" h="28">
                    <a:moveTo>
                      <a:pt x="21" y="27"/>
                    </a:moveTo>
                    <a:lnTo>
                      <a:pt x="2" y="0"/>
                    </a:lnTo>
                    <a:lnTo>
                      <a:pt x="0" y="0"/>
                    </a:lnTo>
                    <a:lnTo>
                      <a:pt x="1" y="0"/>
                    </a:lnTo>
                    <a:lnTo>
                      <a:pt x="1" y="1"/>
                    </a:lnTo>
                    <a:lnTo>
                      <a:pt x="20" y="28"/>
                    </a:lnTo>
                    <a:lnTo>
                      <a:pt x="21" y="27"/>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4" name="Freeform 615"/>
              <p:cNvSpPr/>
              <p:nvPr/>
            </p:nvSpPr>
            <p:spPr bwMode="auto">
              <a:xfrm>
                <a:off x="4990" y="1298"/>
                <a:ext cx="22" cy="52"/>
              </a:xfrm>
              <a:custGeom>
                <a:avLst/>
                <a:gdLst>
                  <a:gd name="T0" fmla="*/ 22 w 22"/>
                  <a:gd name="T1" fmla="*/ 1 h 52"/>
                  <a:gd name="T2" fmla="*/ 21 w 22"/>
                  <a:gd name="T3" fmla="*/ 0 h 52"/>
                  <a:gd name="T4" fmla="*/ 0 w 22"/>
                  <a:gd name="T5" fmla="*/ 51 h 52"/>
                  <a:gd name="T6" fmla="*/ 1 w 22"/>
                  <a:gd name="T7" fmla="*/ 52 h 52"/>
                  <a:gd name="T8" fmla="*/ 22 w 22"/>
                  <a:gd name="T9" fmla="*/ 1 h 52"/>
                </a:gdLst>
                <a:ahLst/>
                <a:cxnLst>
                  <a:cxn ang="0">
                    <a:pos x="T0" y="T1"/>
                  </a:cxn>
                  <a:cxn ang="0">
                    <a:pos x="T2" y="T3"/>
                  </a:cxn>
                  <a:cxn ang="0">
                    <a:pos x="T4" y="T5"/>
                  </a:cxn>
                  <a:cxn ang="0">
                    <a:pos x="T6" y="T7"/>
                  </a:cxn>
                  <a:cxn ang="0">
                    <a:pos x="T8" y="T9"/>
                  </a:cxn>
                </a:cxnLst>
                <a:rect l="0" t="0" r="r" b="b"/>
                <a:pathLst>
                  <a:path w="22" h="52">
                    <a:moveTo>
                      <a:pt x="22" y="1"/>
                    </a:moveTo>
                    <a:lnTo>
                      <a:pt x="21" y="0"/>
                    </a:lnTo>
                    <a:lnTo>
                      <a:pt x="0" y="51"/>
                    </a:lnTo>
                    <a:lnTo>
                      <a:pt x="1" y="52"/>
                    </a:lnTo>
                    <a:lnTo>
                      <a:pt x="2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5" name="Freeform 616"/>
              <p:cNvSpPr/>
              <p:nvPr/>
            </p:nvSpPr>
            <p:spPr bwMode="auto">
              <a:xfrm>
                <a:off x="5012" y="1296"/>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6" name="Freeform 617"/>
              <p:cNvSpPr/>
              <p:nvPr/>
            </p:nvSpPr>
            <p:spPr bwMode="auto">
              <a:xfrm>
                <a:off x="4991" y="1297"/>
                <a:ext cx="23" cy="53"/>
              </a:xfrm>
              <a:custGeom>
                <a:avLst/>
                <a:gdLst>
                  <a:gd name="T0" fmla="*/ 21 w 23"/>
                  <a:gd name="T1" fmla="*/ 2 h 53"/>
                  <a:gd name="T2" fmla="*/ 0 w 23"/>
                  <a:gd name="T3" fmla="*/ 53 h 53"/>
                  <a:gd name="T4" fmla="*/ 1 w 23"/>
                  <a:gd name="T5" fmla="*/ 53 h 53"/>
                  <a:gd name="T6" fmla="*/ 22 w 23"/>
                  <a:gd name="T7" fmla="*/ 2 h 53"/>
                  <a:gd name="T8" fmla="*/ 23 w 23"/>
                  <a:gd name="T9" fmla="*/ 0 h 53"/>
                  <a:gd name="T10" fmla="*/ 22 w 23"/>
                  <a:gd name="T11" fmla="*/ 0 h 53"/>
                  <a:gd name="T12" fmla="*/ 22 w 23"/>
                  <a:gd name="T13" fmla="*/ 0 h 53"/>
                  <a:gd name="T14" fmla="*/ 21 w 23"/>
                  <a:gd name="T15" fmla="*/ 2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53">
                    <a:moveTo>
                      <a:pt x="21" y="2"/>
                    </a:moveTo>
                    <a:lnTo>
                      <a:pt x="0" y="53"/>
                    </a:lnTo>
                    <a:lnTo>
                      <a:pt x="1" y="53"/>
                    </a:lnTo>
                    <a:lnTo>
                      <a:pt x="22" y="2"/>
                    </a:lnTo>
                    <a:lnTo>
                      <a:pt x="23" y="0"/>
                    </a:lnTo>
                    <a:lnTo>
                      <a:pt x="22" y="0"/>
                    </a:lnTo>
                    <a:lnTo>
                      <a:pt x="22" y="0"/>
                    </a:lnTo>
                    <a:lnTo>
                      <a:pt x="21" y="2"/>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7" name="Freeform 618"/>
              <p:cNvSpPr/>
              <p:nvPr/>
            </p:nvSpPr>
            <p:spPr bwMode="auto">
              <a:xfrm>
                <a:off x="5011" y="1296"/>
                <a:ext cx="2" cy="3"/>
              </a:xfrm>
              <a:custGeom>
                <a:avLst/>
                <a:gdLst>
                  <a:gd name="T0" fmla="*/ 2 w 2"/>
                  <a:gd name="T1" fmla="*/ 1 h 3"/>
                  <a:gd name="T2" fmla="*/ 1 w 2"/>
                  <a:gd name="T3" fmla="*/ 0 h 3"/>
                  <a:gd name="T4" fmla="*/ 0 w 2"/>
                  <a:gd name="T5" fmla="*/ 2 h 3"/>
                  <a:gd name="T6" fmla="*/ 1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1" y="0"/>
                    </a:lnTo>
                    <a:lnTo>
                      <a:pt x="0" y="2"/>
                    </a:lnTo>
                    <a:lnTo>
                      <a:pt x="1" y="3"/>
                    </a:lnTo>
                    <a:lnTo>
                      <a:pt x="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8" name="Freeform 619"/>
              <p:cNvSpPr/>
              <p:nvPr/>
            </p:nvSpPr>
            <p:spPr bwMode="auto">
              <a:xfrm>
                <a:off x="5012" y="1295"/>
                <a:ext cx="2" cy="1"/>
              </a:xfrm>
              <a:custGeom>
                <a:avLst/>
                <a:gdLst>
                  <a:gd name="T0" fmla="*/ 2 w 2"/>
                  <a:gd name="T1" fmla="*/ 0 h 1"/>
                  <a:gd name="T2" fmla="*/ 0 w 2"/>
                  <a:gd name="T3" fmla="*/ 0 h 1"/>
                  <a:gd name="T4" fmla="*/ 1 w 2"/>
                  <a:gd name="T5" fmla="*/ 0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1" y="0"/>
                    </a:lnTo>
                    <a:lnTo>
                      <a:pt x="2" y="1"/>
                    </a:lnTo>
                    <a:lnTo>
                      <a:pt x="2"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9" name="Freeform 620"/>
              <p:cNvSpPr/>
              <p:nvPr/>
            </p:nvSpPr>
            <p:spPr bwMode="auto">
              <a:xfrm>
                <a:off x="5012" y="1296"/>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0" name="Freeform 621"/>
              <p:cNvSpPr/>
              <p:nvPr/>
            </p:nvSpPr>
            <p:spPr bwMode="auto">
              <a:xfrm>
                <a:off x="5012" y="1294"/>
                <a:ext cx="2" cy="1"/>
              </a:xfrm>
              <a:custGeom>
                <a:avLst/>
                <a:gdLst>
                  <a:gd name="T0" fmla="*/ 2 w 2"/>
                  <a:gd name="T1" fmla="*/ 0 h 1"/>
                  <a:gd name="T2" fmla="*/ 1 w 2"/>
                  <a:gd name="T3" fmla="*/ 0 h 1"/>
                  <a:gd name="T4" fmla="*/ 0 w 2"/>
                  <a:gd name="T5" fmla="*/ 1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1"/>
                    </a:lnTo>
                    <a:lnTo>
                      <a:pt x="2" y="1"/>
                    </a:lnTo>
                    <a:lnTo>
                      <a:pt x="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1" name="Freeform 622"/>
              <p:cNvSpPr/>
              <p:nvPr/>
            </p:nvSpPr>
            <p:spPr bwMode="auto">
              <a:xfrm>
                <a:off x="5011" y="1296"/>
                <a:ext cx="2" cy="2"/>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1" y="2"/>
                    </a:lnTo>
                    <a:lnTo>
                      <a:pt x="2"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2" name="Freeform 623"/>
              <p:cNvSpPr/>
              <p:nvPr/>
            </p:nvSpPr>
            <p:spPr bwMode="auto">
              <a:xfrm>
                <a:off x="5011" y="1296"/>
                <a:ext cx="2" cy="1"/>
              </a:xfrm>
              <a:custGeom>
                <a:avLst/>
                <a:gdLst>
                  <a:gd name="T0" fmla="*/ 2 w 2"/>
                  <a:gd name="T1" fmla="*/ 1 h 1"/>
                  <a:gd name="T2" fmla="*/ 1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3" name="Freeform 624"/>
              <p:cNvSpPr/>
              <p:nvPr/>
            </p:nvSpPr>
            <p:spPr bwMode="auto">
              <a:xfrm>
                <a:off x="5012" y="1294"/>
                <a:ext cx="2" cy="1"/>
              </a:xfrm>
              <a:custGeom>
                <a:avLst/>
                <a:gdLst>
                  <a:gd name="T0" fmla="*/ 1 w 2"/>
                  <a:gd name="T1" fmla="*/ 1 h 1"/>
                  <a:gd name="T2" fmla="*/ 0 w 2"/>
                  <a:gd name="T3" fmla="*/ 0 h 1"/>
                  <a:gd name="T4" fmla="*/ 0 w 2"/>
                  <a:gd name="T5" fmla="*/ 1 h 1"/>
                  <a:gd name="T6" fmla="*/ 2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lnTo>
                      <a:pt x="0" y="0"/>
                    </a:lnTo>
                    <a:lnTo>
                      <a:pt x="0" y="1"/>
                    </a:lnTo>
                    <a:lnTo>
                      <a:pt x="2" y="1"/>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4" name="Freeform 625"/>
              <p:cNvSpPr/>
              <p:nvPr/>
            </p:nvSpPr>
            <p:spPr bwMode="auto">
              <a:xfrm>
                <a:off x="5011" y="1295"/>
                <a:ext cx="3" cy="1"/>
              </a:xfrm>
              <a:custGeom>
                <a:avLst/>
                <a:gdLst>
                  <a:gd name="T0" fmla="*/ 3 w 3"/>
                  <a:gd name="T1" fmla="*/ 1 h 1"/>
                  <a:gd name="T2" fmla="*/ 2 w 3"/>
                  <a:gd name="T3" fmla="*/ 0 h 1"/>
                  <a:gd name="T4" fmla="*/ 0 w 3"/>
                  <a:gd name="T5" fmla="*/ 0 h 1"/>
                  <a:gd name="T6" fmla="*/ 1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2" y="0"/>
                    </a:lnTo>
                    <a:lnTo>
                      <a:pt x="0" y="0"/>
                    </a:lnTo>
                    <a:lnTo>
                      <a:pt x="1" y="1"/>
                    </a:lnTo>
                    <a:lnTo>
                      <a:pt x="3"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5" name="Freeform 626"/>
              <p:cNvSpPr/>
              <p:nvPr/>
            </p:nvSpPr>
            <p:spPr bwMode="auto">
              <a:xfrm>
                <a:off x="5014" y="1243"/>
                <a:ext cx="21" cy="53"/>
              </a:xfrm>
              <a:custGeom>
                <a:avLst/>
                <a:gdLst>
                  <a:gd name="T0" fmla="*/ 21 w 21"/>
                  <a:gd name="T1" fmla="*/ 0 h 53"/>
                  <a:gd name="T2" fmla="*/ 0 w 21"/>
                  <a:gd name="T3" fmla="*/ 51 h 53"/>
                  <a:gd name="T4" fmla="*/ 0 w 21"/>
                  <a:gd name="T5" fmla="*/ 52 h 53"/>
                  <a:gd name="T6" fmla="*/ 0 w 21"/>
                  <a:gd name="T7" fmla="*/ 53 h 53"/>
                  <a:gd name="T8" fmla="*/ 0 w 21"/>
                  <a:gd name="T9" fmla="*/ 53 h 53"/>
                  <a:gd name="T10" fmla="*/ 1 w 21"/>
                  <a:gd name="T11" fmla="*/ 51 h 53"/>
                  <a:gd name="T12" fmla="*/ 21 w 21"/>
                  <a:gd name="T13" fmla="*/ 1 h 53"/>
                  <a:gd name="T14" fmla="*/ 21 w 21"/>
                  <a:gd name="T15" fmla="*/ 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3">
                    <a:moveTo>
                      <a:pt x="21" y="0"/>
                    </a:moveTo>
                    <a:lnTo>
                      <a:pt x="0" y="51"/>
                    </a:lnTo>
                    <a:lnTo>
                      <a:pt x="0" y="52"/>
                    </a:lnTo>
                    <a:lnTo>
                      <a:pt x="0" y="53"/>
                    </a:lnTo>
                    <a:lnTo>
                      <a:pt x="0" y="53"/>
                    </a:lnTo>
                    <a:lnTo>
                      <a:pt x="1" y="51"/>
                    </a:lnTo>
                    <a:lnTo>
                      <a:pt x="21" y="1"/>
                    </a:lnTo>
                    <a:lnTo>
                      <a:pt x="2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6" name="Freeform 627"/>
              <p:cNvSpPr/>
              <p:nvPr/>
            </p:nvSpPr>
            <p:spPr bwMode="auto">
              <a:xfrm>
                <a:off x="5013" y="1243"/>
                <a:ext cx="22" cy="51"/>
              </a:xfrm>
              <a:custGeom>
                <a:avLst/>
                <a:gdLst>
                  <a:gd name="T0" fmla="*/ 22 w 22"/>
                  <a:gd name="T1" fmla="*/ 0 h 51"/>
                  <a:gd name="T2" fmla="*/ 20 w 22"/>
                  <a:gd name="T3" fmla="*/ 0 h 51"/>
                  <a:gd name="T4" fmla="*/ 0 w 22"/>
                  <a:gd name="T5" fmla="*/ 51 h 51"/>
                  <a:gd name="T6" fmla="*/ 1 w 22"/>
                  <a:gd name="T7" fmla="*/ 51 h 51"/>
                  <a:gd name="T8" fmla="*/ 22 w 22"/>
                  <a:gd name="T9" fmla="*/ 0 h 51"/>
                </a:gdLst>
                <a:ahLst/>
                <a:cxnLst>
                  <a:cxn ang="0">
                    <a:pos x="T0" y="T1"/>
                  </a:cxn>
                  <a:cxn ang="0">
                    <a:pos x="T2" y="T3"/>
                  </a:cxn>
                  <a:cxn ang="0">
                    <a:pos x="T4" y="T5"/>
                  </a:cxn>
                  <a:cxn ang="0">
                    <a:pos x="T6" y="T7"/>
                  </a:cxn>
                  <a:cxn ang="0">
                    <a:pos x="T8" y="T9"/>
                  </a:cxn>
                </a:cxnLst>
                <a:rect l="0" t="0" r="r" b="b"/>
                <a:pathLst>
                  <a:path w="22" h="51">
                    <a:moveTo>
                      <a:pt x="22" y="0"/>
                    </a:moveTo>
                    <a:lnTo>
                      <a:pt x="20" y="0"/>
                    </a:lnTo>
                    <a:lnTo>
                      <a:pt x="0" y="51"/>
                    </a:lnTo>
                    <a:lnTo>
                      <a:pt x="1" y="51"/>
                    </a:lnTo>
                    <a:lnTo>
                      <a:pt x="2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7" name="Freeform 628"/>
              <p:cNvSpPr/>
              <p:nvPr/>
            </p:nvSpPr>
            <p:spPr bwMode="auto">
              <a:xfrm>
                <a:off x="4976" y="1297"/>
                <a:ext cx="36" cy="45"/>
              </a:xfrm>
              <a:custGeom>
                <a:avLst/>
                <a:gdLst>
                  <a:gd name="T0" fmla="*/ 36 w 36"/>
                  <a:gd name="T1" fmla="*/ 1 h 45"/>
                  <a:gd name="T2" fmla="*/ 35 w 36"/>
                  <a:gd name="T3" fmla="*/ 0 h 45"/>
                  <a:gd name="T4" fmla="*/ 0 w 36"/>
                  <a:gd name="T5" fmla="*/ 44 h 45"/>
                  <a:gd name="T6" fmla="*/ 0 w 36"/>
                  <a:gd name="T7" fmla="*/ 45 h 45"/>
                  <a:gd name="T8" fmla="*/ 36 w 36"/>
                  <a:gd name="T9" fmla="*/ 1 h 45"/>
                </a:gdLst>
                <a:ahLst/>
                <a:cxnLst>
                  <a:cxn ang="0">
                    <a:pos x="T0" y="T1"/>
                  </a:cxn>
                  <a:cxn ang="0">
                    <a:pos x="T2" y="T3"/>
                  </a:cxn>
                  <a:cxn ang="0">
                    <a:pos x="T4" y="T5"/>
                  </a:cxn>
                  <a:cxn ang="0">
                    <a:pos x="T6" y="T7"/>
                  </a:cxn>
                  <a:cxn ang="0">
                    <a:pos x="T8" y="T9"/>
                  </a:cxn>
                </a:cxnLst>
                <a:rect l="0" t="0" r="r" b="b"/>
                <a:pathLst>
                  <a:path w="36" h="45">
                    <a:moveTo>
                      <a:pt x="36" y="1"/>
                    </a:moveTo>
                    <a:lnTo>
                      <a:pt x="35" y="0"/>
                    </a:lnTo>
                    <a:lnTo>
                      <a:pt x="0" y="44"/>
                    </a:lnTo>
                    <a:lnTo>
                      <a:pt x="0" y="45"/>
                    </a:lnTo>
                    <a:lnTo>
                      <a:pt x="36"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8" name="Freeform 629"/>
              <p:cNvSpPr/>
              <p:nvPr/>
            </p:nvSpPr>
            <p:spPr bwMode="auto">
              <a:xfrm>
                <a:off x="4976" y="1297"/>
                <a:ext cx="37" cy="45"/>
              </a:xfrm>
              <a:custGeom>
                <a:avLst/>
                <a:gdLst>
                  <a:gd name="T0" fmla="*/ 36 w 37"/>
                  <a:gd name="T1" fmla="*/ 1 h 45"/>
                  <a:gd name="T2" fmla="*/ 0 w 37"/>
                  <a:gd name="T3" fmla="*/ 45 h 45"/>
                  <a:gd name="T4" fmla="*/ 1 w 37"/>
                  <a:gd name="T5" fmla="*/ 45 h 45"/>
                  <a:gd name="T6" fmla="*/ 36 w 37"/>
                  <a:gd name="T7" fmla="*/ 2 h 45"/>
                  <a:gd name="T8" fmla="*/ 37 w 37"/>
                  <a:gd name="T9" fmla="*/ 0 h 45"/>
                  <a:gd name="T10" fmla="*/ 37 w 37"/>
                  <a:gd name="T11" fmla="*/ 0 h 45"/>
                  <a:gd name="T12" fmla="*/ 36 w 37"/>
                  <a:gd name="T13" fmla="*/ 1 h 45"/>
                </a:gdLst>
                <a:ahLst/>
                <a:cxnLst>
                  <a:cxn ang="0">
                    <a:pos x="T0" y="T1"/>
                  </a:cxn>
                  <a:cxn ang="0">
                    <a:pos x="T2" y="T3"/>
                  </a:cxn>
                  <a:cxn ang="0">
                    <a:pos x="T4" y="T5"/>
                  </a:cxn>
                  <a:cxn ang="0">
                    <a:pos x="T6" y="T7"/>
                  </a:cxn>
                  <a:cxn ang="0">
                    <a:pos x="T8" y="T9"/>
                  </a:cxn>
                  <a:cxn ang="0">
                    <a:pos x="T10" y="T11"/>
                  </a:cxn>
                  <a:cxn ang="0">
                    <a:pos x="T12" y="T13"/>
                  </a:cxn>
                </a:cxnLst>
                <a:rect l="0" t="0" r="r" b="b"/>
                <a:pathLst>
                  <a:path w="37" h="45">
                    <a:moveTo>
                      <a:pt x="36" y="1"/>
                    </a:moveTo>
                    <a:lnTo>
                      <a:pt x="0" y="45"/>
                    </a:lnTo>
                    <a:lnTo>
                      <a:pt x="1" y="45"/>
                    </a:lnTo>
                    <a:lnTo>
                      <a:pt x="36" y="2"/>
                    </a:lnTo>
                    <a:lnTo>
                      <a:pt x="37" y="0"/>
                    </a:lnTo>
                    <a:lnTo>
                      <a:pt x="37" y="0"/>
                    </a:lnTo>
                    <a:lnTo>
                      <a:pt x="36" y="1"/>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9" name="Freeform 630"/>
              <p:cNvSpPr/>
              <p:nvPr/>
            </p:nvSpPr>
            <p:spPr bwMode="auto">
              <a:xfrm>
                <a:off x="4971" y="1297"/>
                <a:ext cx="42" cy="24"/>
              </a:xfrm>
              <a:custGeom>
                <a:avLst/>
                <a:gdLst>
                  <a:gd name="T0" fmla="*/ 41 w 42"/>
                  <a:gd name="T1" fmla="*/ 0 h 24"/>
                  <a:gd name="T2" fmla="*/ 0 w 42"/>
                  <a:gd name="T3" fmla="*/ 23 h 24"/>
                  <a:gd name="T4" fmla="*/ 0 w 42"/>
                  <a:gd name="T5" fmla="*/ 24 h 24"/>
                  <a:gd name="T6" fmla="*/ 41 w 42"/>
                  <a:gd name="T7" fmla="*/ 1 h 24"/>
                  <a:gd name="T8" fmla="*/ 42 w 42"/>
                  <a:gd name="T9" fmla="*/ 0 h 24"/>
                  <a:gd name="T10" fmla="*/ 41 w 42"/>
                  <a:gd name="T11" fmla="*/ 0 h 24"/>
                </a:gdLst>
                <a:ahLst/>
                <a:cxnLst>
                  <a:cxn ang="0">
                    <a:pos x="T0" y="T1"/>
                  </a:cxn>
                  <a:cxn ang="0">
                    <a:pos x="T2" y="T3"/>
                  </a:cxn>
                  <a:cxn ang="0">
                    <a:pos x="T4" y="T5"/>
                  </a:cxn>
                  <a:cxn ang="0">
                    <a:pos x="T6" y="T7"/>
                  </a:cxn>
                  <a:cxn ang="0">
                    <a:pos x="T8" y="T9"/>
                  </a:cxn>
                  <a:cxn ang="0">
                    <a:pos x="T10" y="T11"/>
                  </a:cxn>
                </a:cxnLst>
                <a:rect l="0" t="0" r="r" b="b"/>
                <a:pathLst>
                  <a:path w="42" h="24">
                    <a:moveTo>
                      <a:pt x="41" y="0"/>
                    </a:moveTo>
                    <a:lnTo>
                      <a:pt x="0" y="23"/>
                    </a:lnTo>
                    <a:lnTo>
                      <a:pt x="0" y="24"/>
                    </a:lnTo>
                    <a:lnTo>
                      <a:pt x="41" y="1"/>
                    </a:lnTo>
                    <a:lnTo>
                      <a:pt x="42" y="0"/>
                    </a:lnTo>
                    <a:lnTo>
                      <a:pt x="4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0" name="Freeform 631"/>
              <p:cNvSpPr/>
              <p:nvPr/>
            </p:nvSpPr>
            <p:spPr bwMode="auto">
              <a:xfrm>
                <a:off x="4971" y="1296"/>
                <a:ext cx="41" cy="24"/>
              </a:xfrm>
              <a:custGeom>
                <a:avLst/>
                <a:gdLst>
                  <a:gd name="T0" fmla="*/ 41 w 41"/>
                  <a:gd name="T1" fmla="*/ 1 h 24"/>
                  <a:gd name="T2" fmla="*/ 40 w 41"/>
                  <a:gd name="T3" fmla="*/ 0 h 24"/>
                  <a:gd name="T4" fmla="*/ 0 w 41"/>
                  <a:gd name="T5" fmla="*/ 23 h 24"/>
                  <a:gd name="T6" fmla="*/ 0 w 41"/>
                  <a:gd name="T7" fmla="*/ 24 h 24"/>
                  <a:gd name="T8" fmla="*/ 41 w 41"/>
                  <a:gd name="T9" fmla="*/ 1 h 24"/>
                </a:gdLst>
                <a:ahLst/>
                <a:cxnLst>
                  <a:cxn ang="0">
                    <a:pos x="T0" y="T1"/>
                  </a:cxn>
                  <a:cxn ang="0">
                    <a:pos x="T2" y="T3"/>
                  </a:cxn>
                  <a:cxn ang="0">
                    <a:pos x="T4" y="T5"/>
                  </a:cxn>
                  <a:cxn ang="0">
                    <a:pos x="T6" y="T7"/>
                  </a:cxn>
                  <a:cxn ang="0">
                    <a:pos x="T8" y="T9"/>
                  </a:cxn>
                </a:cxnLst>
                <a:rect l="0" t="0" r="r" b="b"/>
                <a:pathLst>
                  <a:path w="41" h="24">
                    <a:moveTo>
                      <a:pt x="41" y="1"/>
                    </a:moveTo>
                    <a:lnTo>
                      <a:pt x="40" y="0"/>
                    </a:lnTo>
                    <a:lnTo>
                      <a:pt x="0" y="23"/>
                    </a:lnTo>
                    <a:lnTo>
                      <a:pt x="0" y="24"/>
                    </a:lnTo>
                    <a:lnTo>
                      <a:pt x="41" y="1"/>
                    </a:lnTo>
                    <a:close/>
                  </a:path>
                </a:pathLst>
              </a:custGeom>
              <a:solidFill>
                <a:srgbClr val="847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1" name="Freeform 632"/>
              <p:cNvSpPr/>
              <p:nvPr/>
            </p:nvSpPr>
            <p:spPr bwMode="auto">
              <a:xfrm>
                <a:off x="5013" y="1249"/>
                <a:ext cx="1" cy="46"/>
              </a:xfrm>
              <a:custGeom>
                <a:avLst/>
                <a:gdLst>
                  <a:gd name="T0" fmla="*/ 1 w 1"/>
                  <a:gd name="T1" fmla="*/ 0 h 46"/>
                  <a:gd name="T2" fmla="*/ 0 w 1"/>
                  <a:gd name="T3" fmla="*/ 0 h 46"/>
                  <a:gd name="T4" fmla="*/ 0 w 1"/>
                  <a:gd name="T5" fmla="*/ 46 h 46"/>
                  <a:gd name="T6" fmla="*/ 1 w 1"/>
                  <a:gd name="T7" fmla="*/ 46 h 46"/>
                  <a:gd name="T8" fmla="*/ 1 w 1"/>
                  <a:gd name="T9" fmla="*/ 45 h 46"/>
                  <a:gd name="T10" fmla="*/ 1 w 1"/>
                  <a:gd name="T11" fmla="*/ 0 h 46"/>
                </a:gdLst>
                <a:ahLst/>
                <a:cxnLst>
                  <a:cxn ang="0">
                    <a:pos x="T0" y="T1"/>
                  </a:cxn>
                  <a:cxn ang="0">
                    <a:pos x="T2" y="T3"/>
                  </a:cxn>
                  <a:cxn ang="0">
                    <a:pos x="T4" y="T5"/>
                  </a:cxn>
                  <a:cxn ang="0">
                    <a:pos x="T6" y="T7"/>
                  </a:cxn>
                  <a:cxn ang="0">
                    <a:pos x="T8" y="T9"/>
                  </a:cxn>
                  <a:cxn ang="0">
                    <a:pos x="T10" y="T11"/>
                  </a:cxn>
                </a:cxnLst>
                <a:rect l="0" t="0" r="r" b="b"/>
                <a:pathLst>
                  <a:path w="1" h="46">
                    <a:moveTo>
                      <a:pt x="1" y="0"/>
                    </a:moveTo>
                    <a:lnTo>
                      <a:pt x="0" y="0"/>
                    </a:lnTo>
                    <a:lnTo>
                      <a:pt x="0" y="46"/>
                    </a:lnTo>
                    <a:lnTo>
                      <a:pt x="1" y="46"/>
                    </a:lnTo>
                    <a:lnTo>
                      <a:pt x="1" y="45"/>
                    </a:lnTo>
                    <a:lnTo>
                      <a:pt x="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2" name="Freeform 633"/>
              <p:cNvSpPr/>
              <p:nvPr/>
            </p:nvSpPr>
            <p:spPr bwMode="auto">
              <a:xfrm>
                <a:off x="5012" y="1249"/>
                <a:ext cx="1" cy="46"/>
              </a:xfrm>
              <a:custGeom>
                <a:avLst/>
                <a:gdLst>
                  <a:gd name="T0" fmla="*/ 1 w 1"/>
                  <a:gd name="T1" fmla="*/ 0 h 46"/>
                  <a:gd name="T2" fmla="*/ 0 w 1"/>
                  <a:gd name="T3" fmla="*/ 1 h 46"/>
                  <a:gd name="T4" fmla="*/ 0 w 1"/>
                  <a:gd name="T5" fmla="*/ 45 h 46"/>
                  <a:gd name="T6" fmla="*/ 1 w 1"/>
                  <a:gd name="T7" fmla="*/ 46 h 46"/>
                  <a:gd name="T8" fmla="*/ 1 w 1"/>
                  <a:gd name="T9" fmla="*/ 0 h 46"/>
                </a:gdLst>
                <a:ahLst/>
                <a:cxnLst>
                  <a:cxn ang="0">
                    <a:pos x="T0" y="T1"/>
                  </a:cxn>
                  <a:cxn ang="0">
                    <a:pos x="T2" y="T3"/>
                  </a:cxn>
                  <a:cxn ang="0">
                    <a:pos x="T4" y="T5"/>
                  </a:cxn>
                  <a:cxn ang="0">
                    <a:pos x="T6" y="T7"/>
                  </a:cxn>
                  <a:cxn ang="0">
                    <a:pos x="T8" y="T9"/>
                  </a:cxn>
                </a:cxnLst>
                <a:rect l="0" t="0" r="r" b="b"/>
                <a:pathLst>
                  <a:path w="1" h="46">
                    <a:moveTo>
                      <a:pt x="1" y="0"/>
                    </a:moveTo>
                    <a:lnTo>
                      <a:pt x="0" y="1"/>
                    </a:lnTo>
                    <a:lnTo>
                      <a:pt x="0" y="45"/>
                    </a:lnTo>
                    <a:lnTo>
                      <a:pt x="1" y="46"/>
                    </a:lnTo>
                    <a:lnTo>
                      <a:pt x="1" y="0"/>
                    </a:lnTo>
                    <a:close/>
                  </a:path>
                </a:pathLst>
              </a:custGeom>
              <a:solidFill>
                <a:srgbClr val="7670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3" name="Freeform 634"/>
              <p:cNvSpPr/>
              <p:nvPr/>
            </p:nvSpPr>
            <p:spPr bwMode="auto">
              <a:xfrm>
                <a:off x="4992" y="1266"/>
                <a:ext cx="22" cy="30"/>
              </a:xfrm>
              <a:custGeom>
                <a:avLst/>
                <a:gdLst>
                  <a:gd name="T0" fmla="*/ 1 w 22"/>
                  <a:gd name="T1" fmla="*/ 0 h 30"/>
                  <a:gd name="T2" fmla="*/ 0 w 22"/>
                  <a:gd name="T3" fmla="*/ 1 h 30"/>
                  <a:gd name="T4" fmla="*/ 20 w 22"/>
                  <a:gd name="T5" fmla="*/ 30 h 30"/>
                  <a:gd name="T6" fmla="*/ 22 w 22"/>
                  <a:gd name="T7" fmla="*/ 30 h 30"/>
                  <a:gd name="T8" fmla="*/ 22 w 22"/>
                  <a:gd name="T9" fmla="*/ 29 h 30"/>
                  <a:gd name="T10" fmla="*/ 21 w 22"/>
                  <a:gd name="T11" fmla="*/ 29 h 30"/>
                  <a:gd name="T12" fmla="*/ 1 w 22"/>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2" h="30">
                    <a:moveTo>
                      <a:pt x="1" y="0"/>
                    </a:moveTo>
                    <a:lnTo>
                      <a:pt x="0" y="1"/>
                    </a:lnTo>
                    <a:lnTo>
                      <a:pt x="20" y="30"/>
                    </a:lnTo>
                    <a:lnTo>
                      <a:pt x="22" y="30"/>
                    </a:lnTo>
                    <a:lnTo>
                      <a:pt x="22" y="29"/>
                    </a:lnTo>
                    <a:lnTo>
                      <a:pt x="21" y="29"/>
                    </a:lnTo>
                    <a:lnTo>
                      <a:pt x="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4" name="Freeform 635"/>
              <p:cNvSpPr/>
              <p:nvPr/>
            </p:nvSpPr>
            <p:spPr bwMode="auto">
              <a:xfrm>
                <a:off x="4992" y="1267"/>
                <a:ext cx="20" cy="29"/>
              </a:xfrm>
              <a:custGeom>
                <a:avLst/>
                <a:gdLst>
                  <a:gd name="T0" fmla="*/ 0 w 20"/>
                  <a:gd name="T1" fmla="*/ 0 h 29"/>
                  <a:gd name="T2" fmla="*/ 0 w 20"/>
                  <a:gd name="T3" fmla="*/ 1 h 29"/>
                  <a:gd name="T4" fmla="*/ 19 w 20"/>
                  <a:gd name="T5" fmla="*/ 28 h 29"/>
                  <a:gd name="T6" fmla="*/ 20 w 20"/>
                  <a:gd name="T7" fmla="*/ 29 h 29"/>
                  <a:gd name="T8" fmla="*/ 0 w 20"/>
                  <a:gd name="T9" fmla="*/ 0 h 29"/>
                </a:gdLst>
                <a:ahLst/>
                <a:cxnLst>
                  <a:cxn ang="0">
                    <a:pos x="T0" y="T1"/>
                  </a:cxn>
                  <a:cxn ang="0">
                    <a:pos x="T2" y="T3"/>
                  </a:cxn>
                  <a:cxn ang="0">
                    <a:pos x="T4" y="T5"/>
                  </a:cxn>
                  <a:cxn ang="0">
                    <a:pos x="T6" y="T7"/>
                  </a:cxn>
                  <a:cxn ang="0">
                    <a:pos x="T8" y="T9"/>
                  </a:cxn>
                </a:cxnLst>
                <a:rect l="0" t="0" r="r" b="b"/>
                <a:pathLst>
                  <a:path w="20" h="29">
                    <a:moveTo>
                      <a:pt x="0" y="0"/>
                    </a:moveTo>
                    <a:lnTo>
                      <a:pt x="0" y="1"/>
                    </a:lnTo>
                    <a:lnTo>
                      <a:pt x="19" y="28"/>
                    </a:lnTo>
                    <a:lnTo>
                      <a:pt x="20" y="29"/>
                    </a:lnTo>
                    <a:lnTo>
                      <a:pt x="0"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5" name="Freeform 636"/>
              <p:cNvSpPr/>
              <p:nvPr/>
            </p:nvSpPr>
            <p:spPr bwMode="auto">
              <a:xfrm>
                <a:off x="4978" y="1291"/>
                <a:ext cx="70" cy="10"/>
              </a:xfrm>
              <a:custGeom>
                <a:avLst/>
                <a:gdLst>
                  <a:gd name="T0" fmla="*/ 0 w 70"/>
                  <a:gd name="T1" fmla="*/ 0 h 10"/>
                  <a:gd name="T2" fmla="*/ 0 w 70"/>
                  <a:gd name="T3" fmla="*/ 2 h 10"/>
                  <a:gd name="T4" fmla="*/ 34 w 70"/>
                  <a:gd name="T5" fmla="*/ 6 h 10"/>
                  <a:gd name="T6" fmla="*/ 35 w 70"/>
                  <a:gd name="T7" fmla="*/ 6 h 10"/>
                  <a:gd name="T8" fmla="*/ 35 w 70"/>
                  <a:gd name="T9" fmla="*/ 6 h 10"/>
                  <a:gd name="T10" fmla="*/ 35 w 70"/>
                  <a:gd name="T11" fmla="*/ 6 h 10"/>
                  <a:gd name="T12" fmla="*/ 37 w 70"/>
                  <a:gd name="T13" fmla="*/ 6 h 10"/>
                  <a:gd name="T14" fmla="*/ 69 w 70"/>
                  <a:gd name="T15" fmla="*/ 10 h 10"/>
                  <a:gd name="T16" fmla="*/ 70 w 70"/>
                  <a:gd name="T17" fmla="*/ 9 h 10"/>
                  <a:gd name="T18" fmla="*/ 37 w 70"/>
                  <a:gd name="T19" fmla="*/ 5 h 10"/>
                  <a:gd name="T20" fmla="*/ 37 w 70"/>
                  <a:gd name="T21" fmla="*/ 5 h 10"/>
                  <a:gd name="T22" fmla="*/ 36 w 70"/>
                  <a:gd name="T23" fmla="*/ 5 h 10"/>
                  <a:gd name="T24" fmla="*/ 36 w 70"/>
                  <a:gd name="T25" fmla="*/ 5 h 10"/>
                  <a:gd name="T26" fmla="*/ 34 w 70"/>
                  <a:gd name="T27" fmla="*/ 5 h 10"/>
                  <a:gd name="T28" fmla="*/ 0 w 70"/>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10">
                    <a:moveTo>
                      <a:pt x="0" y="0"/>
                    </a:moveTo>
                    <a:lnTo>
                      <a:pt x="0" y="2"/>
                    </a:lnTo>
                    <a:lnTo>
                      <a:pt x="34" y="6"/>
                    </a:lnTo>
                    <a:lnTo>
                      <a:pt x="35" y="6"/>
                    </a:lnTo>
                    <a:lnTo>
                      <a:pt x="35" y="6"/>
                    </a:lnTo>
                    <a:lnTo>
                      <a:pt x="35" y="6"/>
                    </a:lnTo>
                    <a:lnTo>
                      <a:pt x="37" y="6"/>
                    </a:lnTo>
                    <a:lnTo>
                      <a:pt x="69" y="10"/>
                    </a:lnTo>
                    <a:lnTo>
                      <a:pt x="70" y="9"/>
                    </a:lnTo>
                    <a:lnTo>
                      <a:pt x="37" y="5"/>
                    </a:lnTo>
                    <a:lnTo>
                      <a:pt x="37" y="5"/>
                    </a:lnTo>
                    <a:lnTo>
                      <a:pt x="36" y="5"/>
                    </a:lnTo>
                    <a:lnTo>
                      <a:pt x="36" y="5"/>
                    </a:lnTo>
                    <a:lnTo>
                      <a:pt x="34" y="5"/>
                    </a:lnTo>
                    <a:lnTo>
                      <a:pt x="0"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6" name="Freeform 637"/>
              <p:cNvSpPr/>
              <p:nvPr/>
            </p:nvSpPr>
            <p:spPr bwMode="auto">
              <a:xfrm>
                <a:off x="4978" y="1291"/>
                <a:ext cx="34" cy="5"/>
              </a:xfrm>
              <a:custGeom>
                <a:avLst/>
                <a:gdLst>
                  <a:gd name="T0" fmla="*/ 34 w 34"/>
                  <a:gd name="T1" fmla="*/ 5 h 5"/>
                  <a:gd name="T2" fmla="*/ 33 w 34"/>
                  <a:gd name="T3" fmla="*/ 4 h 5"/>
                  <a:gd name="T4" fmla="*/ 0 w 34"/>
                  <a:gd name="T5" fmla="*/ 0 h 5"/>
                  <a:gd name="T6" fmla="*/ 0 w 34"/>
                  <a:gd name="T7" fmla="*/ 0 h 5"/>
                  <a:gd name="T8" fmla="*/ 34 w 34"/>
                  <a:gd name="T9" fmla="*/ 5 h 5"/>
                </a:gdLst>
                <a:ahLst/>
                <a:cxnLst>
                  <a:cxn ang="0">
                    <a:pos x="T0" y="T1"/>
                  </a:cxn>
                  <a:cxn ang="0">
                    <a:pos x="T2" y="T3"/>
                  </a:cxn>
                  <a:cxn ang="0">
                    <a:pos x="T4" y="T5"/>
                  </a:cxn>
                  <a:cxn ang="0">
                    <a:pos x="T6" y="T7"/>
                  </a:cxn>
                  <a:cxn ang="0">
                    <a:pos x="T8" y="T9"/>
                  </a:cxn>
                </a:cxnLst>
                <a:rect l="0" t="0" r="r" b="b"/>
                <a:pathLst>
                  <a:path w="34" h="5">
                    <a:moveTo>
                      <a:pt x="34" y="5"/>
                    </a:moveTo>
                    <a:lnTo>
                      <a:pt x="33" y="4"/>
                    </a:lnTo>
                    <a:lnTo>
                      <a:pt x="0" y="0"/>
                    </a:lnTo>
                    <a:lnTo>
                      <a:pt x="0" y="0"/>
                    </a:lnTo>
                    <a:lnTo>
                      <a:pt x="34" y="5"/>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7" name="Freeform 638"/>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8" name="Freeform 639"/>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9" name="Freeform 640"/>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0" name="Freeform 641"/>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1" name="Freeform 642"/>
              <p:cNvSpPr/>
              <p:nvPr/>
            </p:nvSpPr>
            <p:spPr bwMode="auto">
              <a:xfrm>
                <a:off x="5182" y="1149"/>
                <a:ext cx="24" cy="19"/>
              </a:xfrm>
              <a:custGeom>
                <a:avLst/>
                <a:gdLst>
                  <a:gd name="T0" fmla="*/ 24 w 24"/>
                  <a:gd name="T1" fmla="*/ 2 h 19"/>
                  <a:gd name="T2" fmla="*/ 20 w 24"/>
                  <a:gd name="T3" fmla="*/ 0 h 19"/>
                  <a:gd name="T4" fmla="*/ 0 w 24"/>
                  <a:gd name="T5" fmla="*/ 16 h 19"/>
                  <a:gd name="T6" fmla="*/ 5 w 24"/>
                  <a:gd name="T7" fmla="*/ 19 h 19"/>
                  <a:gd name="T8" fmla="*/ 24 w 24"/>
                  <a:gd name="T9" fmla="*/ 2 h 19"/>
                </a:gdLst>
                <a:ahLst/>
                <a:cxnLst>
                  <a:cxn ang="0">
                    <a:pos x="T0" y="T1"/>
                  </a:cxn>
                  <a:cxn ang="0">
                    <a:pos x="T2" y="T3"/>
                  </a:cxn>
                  <a:cxn ang="0">
                    <a:pos x="T4" y="T5"/>
                  </a:cxn>
                  <a:cxn ang="0">
                    <a:pos x="T6" y="T7"/>
                  </a:cxn>
                  <a:cxn ang="0">
                    <a:pos x="T8" y="T9"/>
                  </a:cxn>
                </a:cxnLst>
                <a:rect l="0" t="0" r="r" b="b"/>
                <a:pathLst>
                  <a:path w="24" h="19">
                    <a:moveTo>
                      <a:pt x="24" y="2"/>
                    </a:moveTo>
                    <a:cubicBezTo>
                      <a:pt x="20" y="0"/>
                      <a:pt x="20" y="0"/>
                      <a:pt x="20" y="0"/>
                    </a:cubicBezTo>
                    <a:cubicBezTo>
                      <a:pt x="13" y="4"/>
                      <a:pt x="6" y="10"/>
                      <a:pt x="0" y="16"/>
                    </a:cubicBezTo>
                    <a:cubicBezTo>
                      <a:pt x="5" y="19"/>
                      <a:pt x="5" y="19"/>
                      <a:pt x="5" y="19"/>
                    </a:cubicBezTo>
                    <a:cubicBezTo>
                      <a:pt x="11" y="12"/>
                      <a:pt x="17" y="7"/>
                      <a:pt x="24"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2" name="Freeform 643"/>
              <p:cNvSpPr/>
              <p:nvPr/>
            </p:nvSpPr>
            <p:spPr bwMode="auto">
              <a:xfrm>
                <a:off x="5165" y="1165"/>
                <a:ext cx="22" cy="31"/>
              </a:xfrm>
              <a:custGeom>
                <a:avLst/>
                <a:gdLst>
                  <a:gd name="T0" fmla="*/ 22 w 22"/>
                  <a:gd name="T1" fmla="*/ 3 h 31"/>
                  <a:gd name="T2" fmla="*/ 17 w 22"/>
                  <a:gd name="T3" fmla="*/ 0 h 31"/>
                  <a:gd name="T4" fmla="*/ 0 w 22"/>
                  <a:gd name="T5" fmla="*/ 28 h 31"/>
                  <a:gd name="T6" fmla="*/ 4 w 22"/>
                  <a:gd name="T7" fmla="*/ 31 h 31"/>
                  <a:gd name="T8" fmla="*/ 22 w 22"/>
                  <a:gd name="T9" fmla="*/ 3 h 31"/>
                </a:gdLst>
                <a:ahLst/>
                <a:cxnLst>
                  <a:cxn ang="0">
                    <a:pos x="T0" y="T1"/>
                  </a:cxn>
                  <a:cxn ang="0">
                    <a:pos x="T2" y="T3"/>
                  </a:cxn>
                  <a:cxn ang="0">
                    <a:pos x="T4" y="T5"/>
                  </a:cxn>
                  <a:cxn ang="0">
                    <a:pos x="T6" y="T7"/>
                  </a:cxn>
                  <a:cxn ang="0">
                    <a:pos x="T8" y="T9"/>
                  </a:cxn>
                </a:cxnLst>
                <a:rect l="0" t="0" r="r" b="b"/>
                <a:pathLst>
                  <a:path w="22" h="31">
                    <a:moveTo>
                      <a:pt x="22" y="3"/>
                    </a:moveTo>
                    <a:cubicBezTo>
                      <a:pt x="17" y="0"/>
                      <a:pt x="17" y="0"/>
                      <a:pt x="17" y="0"/>
                    </a:cubicBezTo>
                    <a:cubicBezTo>
                      <a:pt x="10" y="9"/>
                      <a:pt x="4" y="18"/>
                      <a:pt x="0" y="28"/>
                    </a:cubicBezTo>
                    <a:cubicBezTo>
                      <a:pt x="4" y="31"/>
                      <a:pt x="4" y="31"/>
                      <a:pt x="4" y="31"/>
                    </a:cubicBezTo>
                    <a:cubicBezTo>
                      <a:pt x="9" y="21"/>
                      <a:pt x="15" y="11"/>
                      <a:pt x="22" y="3"/>
                    </a:cubicBezTo>
                  </a:path>
                </a:pathLst>
              </a:custGeom>
              <a:solidFill>
                <a:srgbClr val="D6D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3" name="Freeform 644"/>
              <p:cNvSpPr/>
              <p:nvPr/>
            </p:nvSpPr>
            <p:spPr bwMode="auto">
              <a:xfrm>
                <a:off x="5157" y="1193"/>
                <a:ext cx="18" cy="66"/>
              </a:xfrm>
              <a:custGeom>
                <a:avLst/>
                <a:gdLst>
                  <a:gd name="T0" fmla="*/ 12 w 18"/>
                  <a:gd name="T1" fmla="*/ 3 h 66"/>
                  <a:gd name="T2" fmla="*/ 8 w 18"/>
                  <a:gd name="T3" fmla="*/ 0 h 66"/>
                  <a:gd name="T4" fmla="*/ 0 w 18"/>
                  <a:gd name="T5" fmla="*/ 34 h 66"/>
                  <a:gd name="T6" fmla="*/ 13 w 18"/>
                  <a:gd name="T7" fmla="*/ 63 h 66"/>
                  <a:gd name="T8" fmla="*/ 18 w 18"/>
                  <a:gd name="T9" fmla="*/ 66 h 66"/>
                  <a:gd name="T10" fmla="*/ 4 w 18"/>
                  <a:gd name="T11" fmla="*/ 37 h 66"/>
                  <a:gd name="T12" fmla="*/ 12 w 18"/>
                  <a:gd name="T13" fmla="*/ 3 h 66"/>
                </a:gdLst>
                <a:ahLst/>
                <a:cxnLst>
                  <a:cxn ang="0">
                    <a:pos x="T0" y="T1"/>
                  </a:cxn>
                  <a:cxn ang="0">
                    <a:pos x="T2" y="T3"/>
                  </a:cxn>
                  <a:cxn ang="0">
                    <a:pos x="T4" y="T5"/>
                  </a:cxn>
                  <a:cxn ang="0">
                    <a:pos x="T6" y="T7"/>
                  </a:cxn>
                  <a:cxn ang="0">
                    <a:pos x="T8" y="T9"/>
                  </a:cxn>
                  <a:cxn ang="0">
                    <a:pos x="T10" y="T11"/>
                  </a:cxn>
                  <a:cxn ang="0">
                    <a:pos x="T12" y="T13"/>
                  </a:cxn>
                </a:cxnLst>
                <a:rect l="0" t="0" r="r" b="b"/>
                <a:pathLst>
                  <a:path w="18" h="66">
                    <a:moveTo>
                      <a:pt x="12" y="3"/>
                    </a:moveTo>
                    <a:cubicBezTo>
                      <a:pt x="8" y="0"/>
                      <a:pt x="8" y="0"/>
                      <a:pt x="8" y="0"/>
                    </a:cubicBezTo>
                    <a:cubicBezTo>
                      <a:pt x="3" y="11"/>
                      <a:pt x="0" y="23"/>
                      <a:pt x="0" y="34"/>
                    </a:cubicBezTo>
                    <a:cubicBezTo>
                      <a:pt x="0" y="48"/>
                      <a:pt x="5" y="58"/>
                      <a:pt x="13" y="63"/>
                    </a:cubicBezTo>
                    <a:cubicBezTo>
                      <a:pt x="18" y="66"/>
                      <a:pt x="18" y="66"/>
                      <a:pt x="18" y="66"/>
                    </a:cubicBezTo>
                    <a:cubicBezTo>
                      <a:pt x="9" y="61"/>
                      <a:pt x="4" y="51"/>
                      <a:pt x="4" y="37"/>
                    </a:cubicBezTo>
                    <a:cubicBezTo>
                      <a:pt x="4" y="26"/>
                      <a:pt x="7" y="14"/>
                      <a:pt x="12" y="3"/>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4" name="Freeform 645"/>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5" name="Freeform 646"/>
              <p:cNvSpPr/>
              <p:nvPr/>
            </p:nvSpPr>
            <p:spPr bwMode="auto">
              <a:xfrm>
                <a:off x="5234" y="1146"/>
                <a:ext cx="18" cy="65"/>
              </a:xfrm>
              <a:custGeom>
                <a:avLst/>
                <a:gdLst>
                  <a:gd name="T0" fmla="*/ 5 w 18"/>
                  <a:gd name="T1" fmla="*/ 2 h 65"/>
                  <a:gd name="T2" fmla="*/ 0 w 18"/>
                  <a:gd name="T3" fmla="*/ 0 h 65"/>
                  <a:gd name="T4" fmla="*/ 13 w 18"/>
                  <a:gd name="T5" fmla="*/ 29 h 65"/>
                  <a:gd name="T6" fmla="*/ 6 w 18"/>
                  <a:gd name="T7" fmla="*/ 63 h 65"/>
                  <a:gd name="T8" fmla="*/ 10 w 18"/>
                  <a:gd name="T9" fmla="*/ 65 h 65"/>
                  <a:gd name="T10" fmla="*/ 18 w 18"/>
                  <a:gd name="T11" fmla="*/ 31 h 65"/>
                  <a:gd name="T12" fmla="*/ 5 w 18"/>
                  <a:gd name="T13" fmla="*/ 2 h 65"/>
                </a:gdLst>
                <a:ahLst/>
                <a:cxnLst>
                  <a:cxn ang="0">
                    <a:pos x="T0" y="T1"/>
                  </a:cxn>
                  <a:cxn ang="0">
                    <a:pos x="T2" y="T3"/>
                  </a:cxn>
                  <a:cxn ang="0">
                    <a:pos x="T4" y="T5"/>
                  </a:cxn>
                  <a:cxn ang="0">
                    <a:pos x="T6" y="T7"/>
                  </a:cxn>
                  <a:cxn ang="0">
                    <a:pos x="T8" y="T9"/>
                  </a:cxn>
                  <a:cxn ang="0">
                    <a:pos x="T10" y="T11"/>
                  </a:cxn>
                  <a:cxn ang="0">
                    <a:pos x="T12" y="T13"/>
                  </a:cxn>
                </a:cxnLst>
                <a:rect l="0" t="0" r="r" b="b"/>
                <a:pathLst>
                  <a:path w="18" h="65">
                    <a:moveTo>
                      <a:pt x="5" y="2"/>
                    </a:moveTo>
                    <a:cubicBezTo>
                      <a:pt x="0" y="0"/>
                      <a:pt x="0" y="0"/>
                      <a:pt x="0" y="0"/>
                    </a:cubicBezTo>
                    <a:cubicBezTo>
                      <a:pt x="8" y="4"/>
                      <a:pt x="13" y="14"/>
                      <a:pt x="13" y="29"/>
                    </a:cubicBezTo>
                    <a:cubicBezTo>
                      <a:pt x="13" y="40"/>
                      <a:pt x="11" y="51"/>
                      <a:pt x="6" y="63"/>
                    </a:cubicBezTo>
                    <a:cubicBezTo>
                      <a:pt x="10" y="65"/>
                      <a:pt x="10" y="65"/>
                      <a:pt x="10" y="65"/>
                    </a:cubicBezTo>
                    <a:cubicBezTo>
                      <a:pt x="15" y="54"/>
                      <a:pt x="18" y="42"/>
                      <a:pt x="18" y="31"/>
                    </a:cubicBezTo>
                    <a:cubicBezTo>
                      <a:pt x="18" y="17"/>
                      <a:pt x="13" y="7"/>
                      <a:pt x="5"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6" name="Freeform 647"/>
              <p:cNvSpPr/>
              <p:nvPr/>
            </p:nvSpPr>
            <p:spPr bwMode="auto">
              <a:xfrm>
                <a:off x="5222" y="1209"/>
                <a:ext cx="22" cy="30"/>
              </a:xfrm>
              <a:custGeom>
                <a:avLst/>
                <a:gdLst>
                  <a:gd name="T0" fmla="*/ 22 w 22"/>
                  <a:gd name="T1" fmla="*/ 2 h 30"/>
                  <a:gd name="T2" fmla="*/ 18 w 22"/>
                  <a:gd name="T3" fmla="*/ 0 h 30"/>
                  <a:gd name="T4" fmla="*/ 0 w 22"/>
                  <a:gd name="T5" fmla="*/ 27 h 30"/>
                  <a:gd name="T6" fmla="*/ 4 w 22"/>
                  <a:gd name="T7" fmla="*/ 30 h 30"/>
                  <a:gd name="T8" fmla="*/ 22 w 22"/>
                  <a:gd name="T9" fmla="*/ 2 h 30"/>
                </a:gdLst>
                <a:ahLst/>
                <a:cxnLst>
                  <a:cxn ang="0">
                    <a:pos x="T0" y="T1"/>
                  </a:cxn>
                  <a:cxn ang="0">
                    <a:pos x="T2" y="T3"/>
                  </a:cxn>
                  <a:cxn ang="0">
                    <a:pos x="T4" y="T5"/>
                  </a:cxn>
                  <a:cxn ang="0">
                    <a:pos x="T6" y="T7"/>
                  </a:cxn>
                  <a:cxn ang="0">
                    <a:pos x="T8" y="T9"/>
                  </a:cxn>
                </a:cxnLst>
                <a:rect l="0" t="0" r="r" b="b"/>
                <a:pathLst>
                  <a:path w="22" h="30">
                    <a:moveTo>
                      <a:pt x="22" y="2"/>
                    </a:moveTo>
                    <a:cubicBezTo>
                      <a:pt x="18" y="0"/>
                      <a:pt x="18" y="0"/>
                      <a:pt x="18" y="0"/>
                    </a:cubicBezTo>
                    <a:cubicBezTo>
                      <a:pt x="13" y="10"/>
                      <a:pt x="7" y="19"/>
                      <a:pt x="0" y="27"/>
                    </a:cubicBezTo>
                    <a:cubicBezTo>
                      <a:pt x="4" y="30"/>
                      <a:pt x="4" y="30"/>
                      <a:pt x="4" y="30"/>
                    </a:cubicBezTo>
                    <a:cubicBezTo>
                      <a:pt x="12" y="22"/>
                      <a:pt x="18" y="12"/>
                      <a:pt x="22" y="2"/>
                    </a:cubicBezTo>
                    <a:close/>
                  </a:path>
                </a:pathLst>
              </a:custGeom>
              <a:solidFill>
                <a:srgbClr val="B9B9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7" name="Freeform 648"/>
              <p:cNvSpPr/>
              <p:nvPr/>
            </p:nvSpPr>
            <p:spPr bwMode="auto">
              <a:xfrm>
                <a:off x="5202" y="1236"/>
                <a:ext cx="24" cy="20"/>
              </a:xfrm>
              <a:custGeom>
                <a:avLst/>
                <a:gdLst>
                  <a:gd name="T0" fmla="*/ 24 w 24"/>
                  <a:gd name="T1" fmla="*/ 3 h 20"/>
                  <a:gd name="T2" fmla="*/ 20 w 24"/>
                  <a:gd name="T3" fmla="*/ 0 h 20"/>
                  <a:gd name="T4" fmla="*/ 0 w 24"/>
                  <a:gd name="T5" fmla="*/ 17 h 20"/>
                  <a:gd name="T6" fmla="*/ 5 w 24"/>
                  <a:gd name="T7" fmla="*/ 20 h 20"/>
                  <a:gd name="T8" fmla="*/ 24 w 24"/>
                  <a:gd name="T9" fmla="*/ 3 h 20"/>
                </a:gdLst>
                <a:ahLst/>
                <a:cxnLst>
                  <a:cxn ang="0">
                    <a:pos x="T0" y="T1"/>
                  </a:cxn>
                  <a:cxn ang="0">
                    <a:pos x="T2" y="T3"/>
                  </a:cxn>
                  <a:cxn ang="0">
                    <a:pos x="T4" y="T5"/>
                  </a:cxn>
                  <a:cxn ang="0">
                    <a:pos x="T6" y="T7"/>
                  </a:cxn>
                  <a:cxn ang="0">
                    <a:pos x="T8" y="T9"/>
                  </a:cxn>
                </a:cxnLst>
                <a:rect l="0" t="0" r="r" b="b"/>
                <a:pathLst>
                  <a:path w="24" h="20">
                    <a:moveTo>
                      <a:pt x="24" y="3"/>
                    </a:moveTo>
                    <a:cubicBezTo>
                      <a:pt x="20" y="0"/>
                      <a:pt x="20" y="0"/>
                      <a:pt x="20" y="0"/>
                    </a:cubicBezTo>
                    <a:cubicBezTo>
                      <a:pt x="14" y="7"/>
                      <a:pt x="7" y="13"/>
                      <a:pt x="0" y="17"/>
                    </a:cubicBezTo>
                    <a:cubicBezTo>
                      <a:pt x="5" y="20"/>
                      <a:pt x="5" y="20"/>
                      <a:pt x="5" y="20"/>
                    </a:cubicBezTo>
                    <a:cubicBezTo>
                      <a:pt x="12" y="15"/>
                      <a:pt x="19" y="10"/>
                      <a:pt x="24"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8" name="Freeform 649"/>
              <p:cNvSpPr/>
              <p:nvPr/>
            </p:nvSpPr>
            <p:spPr bwMode="auto">
              <a:xfrm>
                <a:off x="5232" y="1150"/>
                <a:ext cx="17" cy="61"/>
              </a:xfrm>
              <a:custGeom>
                <a:avLst/>
                <a:gdLst>
                  <a:gd name="T0" fmla="*/ 4 w 17"/>
                  <a:gd name="T1" fmla="*/ 2 h 61"/>
                  <a:gd name="T2" fmla="*/ 0 w 17"/>
                  <a:gd name="T3" fmla="*/ 0 h 61"/>
                  <a:gd name="T4" fmla="*/ 12 w 17"/>
                  <a:gd name="T5" fmla="*/ 27 h 61"/>
                  <a:gd name="T6" fmla="*/ 5 w 17"/>
                  <a:gd name="T7" fmla="*/ 58 h 61"/>
                  <a:gd name="T8" fmla="*/ 9 w 17"/>
                  <a:gd name="T9" fmla="*/ 61 h 61"/>
                  <a:gd name="T10" fmla="*/ 17 w 17"/>
                  <a:gd name="T11" fmla="*/ 29 h 61"/>
                  <a:gd name="T12" fmla="*/ 4 w 17"/>
                  <a:gd name="T13" fmla="*/ 2 h 61"/>
                </a:gdLst>
                <a:ahLst/>
                <a:cxnLst>
                  <a:cxn ang="0">
                    <a:pos x="T0" y="T1"/>
                  </a:cxn>
                  <a:cxn ang="0">
                    <a:pos x="T2" y="T3"/>
                  </a:cxn>
                  <a:cxn ang="0">
                    <a:pos x="T4" y="T5"/>
                  </a:cxn>
                  <a:cxn ang="0">
                    <a:pos x="T6" y="T7"/>
                  </a:cxn>
                  <a:cxn ang="0">
                    <a:pos x="T8" y="T9"/>
                  </a:cxn>
                  <a:cxn ang="0">
                    <a:pos x="T10" y="T11"/>
                  </a:cxn>
                  <a:cxn ang="0">
                    <a:pos x="T12" y="T13"/>
                  </a:cxn>
                </a:cxnLst>
                <a:rect l="0" t="0" r="r" b="b"/>
                <a:pathLst>
                  <a:path w="17" h="61">
                    <a:moveTo>
                      <a:pt x="4" y="2"/>
                    </a:moveTo>
                    <a:cubicBezTo>
                      <a:pt x="0" y="0"/>
                      <a:pt x="0" y="0"/>
                      <a:pt x="0" y="0"/>
                    </a:cubicBezTo>
                    <a:cubicBezTo>
                      <a:pt x="7" y="4"/>
                      <a:pt x="12" y="13"/>
                      <a:pt x="12" y="27"/>
                    </a:cubicBezTo>
                    <a:cubicBezTo>
                      <a:pt x="12" y="37"/>
                      <a:pt x="9" y="48"/>
                      <a:pt x="5" y="58"/>
                    </a:cubicBezTo>
                    <a:cubicBezTo>
                      <a:pt x="9" y="61"/>
                      <a:pt x="9" y="61"/>
                      <a:pt x="9" y="61"/>
                    </a:cubicBezTo>
                    <a:cubicBezTo>
                      <a:pt x="14" y="50"/>
                      <a:pt x="17" y="39"/>
                      <a:pt x="17" y="29"/>
                    </a:cubicBezTo>
                    <a:cubicBezTo>
                      <a:pt x="17" y="16"/>
                      <a:pt x="12" y="7"/>
                      <a:pt x="4"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9" name="Freeform 650"/>
              <p:cNvSpPr/>
              <p:nvPr/>
            </p:nvSpPr>
            <p:spPr bwMode="auto">
              <a:xfrm>
                <a:off x="5221" y="1208"/>
                <a:ext cx="20" cy="28"/>
              </a:xfrm>
              <a:custGeom>
                <a:avLst/>
                <a:gdLst>
                  <a:gd name="T0" fmla="*/ 20 w 20"/>
                  <a:gd name="T1" fmla="*/ 3 h 28"/>
                  <a:gd name="T2" fmla="*/ 16 w 20"/>
                  <a:gd name="T3" fmla="*/ 0 h 28"/>
                  <a:gd name="T4" fmla="*/ 0 w 20"/>
                  <a:gd name="T5" fmla="*/ 26 h 28"/>
                  <a:gd name="T6" fmla="*/ 4 w 20"/>
                  <a:gd name="T7" fmla="*/ 28 h 28"/>
                  <a:gd name="T8" fmla="*/ 20 w 20"/>
                  <a:gd name="T9" fmla="*/ 3 h 28"/>
                </a:gdLst>
                <a:ahLst/>
                <a:cxnLst>
                  <a:cxn ang="0">
                    <a:pos x="T0" y="T1"/>
                  </a:cxn>
                  <a:cxn ang="0">
                    <a:pos x="T2" y="T3"/>
                  </a:cxn>
                  <a:cxn ang="0">
                    <a:pos x="T4" y="T5"/>
                  </a:cxn>
                  <a:cxn ang="0">
                    <a:pos x="T6" y="T7"/>
                  </a:cxn>
                  <a:cxn ang="0">
                    <a:pos x="T8" y="T9"/>
                  </a:cxn>
                </a:cxnLst>
                <a:rect l="0" t="0" r="r" b="b"/>
                <a:pathLst>
                  <a:path w="20" h="28">
                    <a:moveTo>
                      <a:pt x="20" y="3"/>
                    </a:moveTo>
                    <a:cubicBezTo>
                      <a:pt x="16" y="0"/>
                      <a:pt x="16" y="0"/>
                      <a:pt x="16" y="0"/>
                    </a:cubicBezTo>
                    <a:cubicBezTo>
                      <a:pt x="12" y="9"/>
                      <a:pt x="6" y="18"/>
                      <a:pt x="0" y="26"/>
                    </a:cubicBezTo>
                    <a:cubicBezTo>
                      <a:pt x="4" y="28"/>
                      <a:pt x="4" y="28"/>
                      <a:pt x="4" y="28"/>
                    </a:cubicBezTo>
                    <a:cubicBezTo>
                      <a:pt x="11" y="21"/>
                      <a:pt x="16" y="12"/>
                      <a:pt x="20" y="3"/>
                    </a:cubicBezTo>
                    <a:close/>
                  </a:path>
                </a:pathLst>
              </a:custGeom>
              <a:solidFill>
                <a:srgbClr val="D6D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0" name="Freeform 651"/>
              <p:cNvSpPr/>
              <p:nvPr/>
            </p:nvSpPr>
            <p:spPr bwMode="auto">
              <a:xfrm>
                <a:off x="5202" y="1234"/>
                <a:ext cx="23" cy="18"/>
              </a:xfrm>
              <a:custGeom>
                <a:avLst/>
                <a:gdLst>
                  <a:gd name="T0" fmla="*/ 23 w 23"/>
                  <a:gd name="T1" fmla="*/ 2 h 18"/>
                  <a:gd name="T2" fmla="*/ 19 w 23"/>
                  <a:gd name="T3" fmla="*/ 0 h 18"/>
                  <a:gd name="T4" fmla="*/ 0 w 23"/>
                  <a:gd name="T5" fmla="*/ 15 h 18"/>
                  <a:gd name="T6" fmla="*/ 5 w 23"/>
                  <a:gd name="T7" fmla="*/ 18 h 18"/>
                  <a:gd name="T8" fmla="*/ 23 w 23"/>
                  <a:gd name="T9" fmla="*/ 2 h 18"/>
                </a:gdLst>
                <a:ahLst/>
                <a:cxnLst>
                  <a:cxn ang="0">
                    <a:pos x="T0" y="T1"/>
                  </a:cxn>
                  <a:cxn ang="0">
                    <a:pos x="T2" y="T3"/>
                  </a:cxn>
                  <a:cxn ang="0">
                    <a:pos x="T4" y="T5"/>
                  </a:cxn>
                  <a:cxn ang="0">
                    <a:pos x="T6" y="T7"/>
                  </a:cxn>
                  <a:cxn ang="0">
                    <a:pos x="T8" y="T9"/>
                  </a:cxn>
                </a:cxnLst>
                <a:rect l="0" t="0" r="r" b="b"/>
                <a:pathLst>
                  <a:path w="23" h="18">
                    <a:moveTo>
                      <a:pt x="23" y="2"/>
                    </a:moveTo>
                    <a:cubicBezTo>
                      <a:pt x="19" y="0"/>
                      <a:pt x="19" y="0"/>
                      <a:pt x="19" y="0"/>
                    </a:cubicBezTo>
                    <a:cubicBezTo>
                      <a:pt x="13" y="6"/>
                      <a:pt x="7" y="11"/>
                      <a:pt x="0" y="15"/>
                    </a:cubicBezTo>
                    <a:cubicBezTo>
                      <a:pt x="5" y="18"/>
                      <a:pt x="5" y="18"/>
                      <a:pt x="5" y="18"/>
                    </a:cubicBezTo>
                    <a:cubicBezTo>
                      <a:pt x="11" y="14"/>
                      <a:pt x="18" y="9"/>
                      <a:pt x="23"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1" name="Freeform 652"/>
              <p:cNvSpPr/>
              <p:nvPr/>
            </p:nvSpPr>
            <p:spPr bwMode="auto">
              <a:xfrm>
                <a:off x="5172" y="1249"/>
                <a:ext cx="35" cy="10"/>
              </a:xfrm>
              <a:custGeom>
                <a:avLst/>
                <a:gdLst>
                  <a:gd name="T0" fmla="*/ 35 w 35"/>
                  <a:gd name="T1" fmla="*/ 3 h 10"/>
                  <a:gd name="T2" fmla="*/ 30 w 35"/>
                  <a:gd name="T3" fmla="*/ 0 h 10"/>
                  <a:gd name="T4" fmla="*/ 0 w 35"/>
                  <a:gd name="T5" fmla="*/ 3 h 10"/>
                  <a:gd name="T6" fmla="*/ 5 w 35"/>
                  <a:gd name="T7" fmla="*/ 6 h 10"/>
                  <a:gd name="T8" fmla="*/ 35 w 35"/>
                  <a:gd name="T9" fmla="*/ 3 h 10"/>
                </a:gdLst>
                <a:ahLst/>
                <a:cxnLst>
                  <a:cxn ang="0">
                    <a:pos x="T0" y="T1"/>
                  </a:cxn>
                  <a:cxn ang="0">
                    <a:pos x="T2" y="T3"/>
                  </a:cxn>
                  <a:cxn ang="0">
                    <a:pos x="T4" y="T5"/>
                  </a:cxn>
                  <a:cxn ang="0">
                    <a:pos x="T6" y="T7"/>
                  </a:cxn>
                  <a:cxn ang="0">
                    <a:pos x="T8" y="T9"/>
                  </a:cxn>
                </a:cxnLst>
                <a:rect l="0" t="0" r="r" b="b"/>
                <a:pathLst>
                  <a:path w="35" h="10">
                    <a:moveTo>
                      <a:pt x="35" y="3"/>
                    </a:moveTo>
                    <a:cubicBezTo>
                      <a:pt x="30" y="0"/>
                      <a:pt x="30" y="0"/>
                      <a:pt x="30" y="0"/>
                    </a:cubicBezTo>
                    <a:cubicBezTo>
                      <a:pt x="19" y="7"/>
                      <a:pt x="8" y="8"/>
                      <a:pt x="0" y="3"/>
                    </a:cubicBezTo>
                    <a:cubicBezTo>
                      <a:pt x="5" y="6"/>
                      <a:pt x="5" y="6"/>
                      <a:pt x="5" y="6"/>
                    </a:cubicBezTo>
                    <a:cubicBezTo>
                      <a:pt x="12" y="10"/>
                      <a:pt x="23" y="10"/>
                      <a:pt x="35" y="3"/>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2" name="Freeform 653"/>
              <p:cNvSpPr/>
              <p:nvPr/>
            </p:nvSpPr>
            <p:spPr bwMode="auto">
              <a:xfrm>
                <a:off x="5202" y="1141"/>
                <a:ext cx="37" cy="10"/>
              </a:xfrm>
              <a:custGeom>
                <a:avLst/>
                <a:gdLst>
                  <a:gd name="T0" fmla="*/ 37 w 37"/>
                  <a:gd name="T1" fmla="*/ 7 h 10"/>
                  <a:gd name="T2" fmla="*/ 32 w 37"/>
                  <a:gd name="T3" fmla="*/ 5 h 10"/>
                  <a:gd name="T4" fmla="*/ 0 w 37"/>
                  <a:gd name="T5" fmla="*/ 8 h 10"/>
                  <a:gd name="T6" fmla="*/ 4 w 37"/>
                  <a:gd name="T7" fmla="*/ 10 h 10"/>
                  <a:gd name="T8" fmla="*/ 37 w 37"/>
                  <a:gd name="T9" fmla="*/ 7 h 10"/>
                </a:gdLst>
                <a:ahLst/>
                <a:cxnLst>
                  <a:cxn ang="0">
                    <a:pos x="T0" y="T1"/>
                  </a:cxn>
                  <a:cxn ang="0">
                    <a:pos x="T2" y="T3"/>
                  </a:cxn>
                  <a:cxn ang="0">
                    <a:pos x="T4" y="T5"/>
                  </a:cxn>
                  <a:cxn ang="0">
                    <a:pos x="T6" y="T7"/>
                  </a:cxn>
                  <a:cxn ang="0">
                    <a:pos x="T8" y="T9"/>
                  </a:cxn>
                </a:cxnLst>
                <a:rect l="0" t="0" r="r" b="b"/>
                <a:pathLst>
                  <a:path w="37" h="10">
                    <a:moveTo>
                      <a:pt x="37" y="7"/>
                    </a:moveTo>
                    <a:cubicBezTo>
                      <a:pt x="32" y="5"/>
                      <a:pt x="32" y="5"/>
                      <a:pt x="32" y="5"/>
                    </a:cubicBezTo>
                    <a:cubicBezTo>
                      <a:pt x="24" y="0"/>
                      <a:pt x="13" y="1"/>
                      <a:pt x="0" y="8"/>
                    </a:cubicBezTo>
                    <a:cubicBezTo>
                      <a:pt x="4" y="10"/>
                      <a:pt x="4" y="10"/>
                      <a:pt x="4" y="10"/>
                    </a:cubicBezTo>
                    <a:cubicBezTo>
                      <a:pt x="17" y="3"/>
                      <a:pt x="28" y="3"/>
                      <a:pt x="37" y="7"/>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3" name="Freeform 654"/>
              <p:cNvSpPr/>
              <p:nvPr/>
            </p:nvSpPr>
            <p:spPr bwMode="auto">
              <a:xfrm>
                <a:off x="5202" y="1134"/>
                <a:ext cx="40" cy="11"/>
              </a:xfrm>
              <a:custGeom>
                <a:avLst/>
                <a:gdLst>
                  <a:gd name="T0" fmla="*/ 40 w 40"/>
                  <a:gd name="T1" fmla="*/ 8 h 11"/>
                  <a:gd name="T2" fmla="*/ 36 w 40"/>
                  <a:gd name="T3" fmla="*/ 5 h 11"/>
                  <a:gd name="T4" fmla="*/ 0 w 40"/>
                  <a:gd name="T5" fmla="*/ 9 h 11"/>
                  <a:gd name="T6" fmla="*/ 4 w 40"/>
                  <a:gd name="T7" fmla="*/ 11 h 11"/>
                  <a:gd name="T8" fmla="*/ 40 w 40"/>
                  <a:gd name="T9" fmla="*/ 8 h 11"/>
                </a:gdLst>
                <a:ahLst/>
                <a:cxnLst>
                  <a:cxn ang="0">
                    <a:pos x="T0" y="T1"/>
                  </a:cxn>
                  <a:cxn ang="0">
                    <a:pos x="T2" y="T3"/>
                  </a:cxn>
                  <a:cxn ang="0">
                    <a:pos x="T4" y="T5"/>
                  </a:cxn>
                  <a:cxn ang="0">
                    <a:pos x="T6" y="T7"/>
                  </a:cxn>
                  <a:cxn ang="0">
                    <a:pos x="T8" y="T9"/>
                  </a:cxn>
                </a:cxnLst>
                <a:rect l="0" t="0" r="r" b="b"/>
                <a:pathLst>
                  <a:path w="40" h="11">
                    <a:moveTo>
                      <a:pt x="40" y="8"/>
                    </a:moveTo>
                    <a:cubicBezTo>
                      <a:pt x="36" y="5"/>
                      <a:pt x="36" y="5"/>
                      <a:pt x="36" y="5"/>
                    </a:cubicBezTo>
                    <a:cubicBezTo>
                      <a:pt x="27" y="0"/>
                      <a:pt x="14" y="1"/>
                      <a:pt x="0" y="9"/>
                    </a:cubicBezTo>
                    <a:cubicBezTo>
                      <a:pt x="4" y="11"/>
                      <a:pt x="4" y="11"/>
                      <a:pt x="4" y="11"/>
                    </a:cubicBezTo>
                    <a:cubicBezTo>
                      <a:pt x="18" y="3"/>
                      <a:pt x="31" y="3"/>
                      <a:pt x="40" y="8"/>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4" name="Freeform 655"/>
              <p:cNvSpPr>
                <a:spLocks noEditPoints="1"/>
              </p:cNvSpPr>
              <p:nvPr/>
            </p:nvSpPr>
            <p:spPr bwMode="auto">
              <a:xfrm>
                <a:off x="5161" y="1137"/>
                <a:ext cx="91" cy="133"/>
              </a:xfrm>
              <a:custGeom>
                <a:avLst/>
                <a:gdLst>
                  <a:gd name="T0" fmla="*/ 91 w 91"/>
                  <a:gd name="T1" fmla="*/ 40 h 133"/>
                  <a:gd name="T2" fmla="*/ 46 w 91"/>
                  <a:gd name="T3" fmla="*/ 119 h 133"/>
                  <a:gd name="T4" fmla="*/ 0 w 91"/>
                  <a:gd name="T5" fmla="*/ 93 h 133"/>
                  <a:gd name="T6" fmla="*/ 45 w 91"/>
                  <a:gd name="T7" fmla="*/ 14 h 133"/>
                  <a:gd name="T8" fmla="*/ 91 w 91"/>
                  <a:gd name="T9" fmla="*/ 40 h 133"/>
                  <a:gd name="T10" fmla="*/ 46 w 91"/>
                  <a:gd name="T11" fmla="*/ 115 h 133"/>
                  <a:gd name="T12" fmla="*/ 88 w 91"/>
                  <a:gd name="T13" fmla="*/ 42 h 133"/>
                  <a:gd name="T14" fmla="*/ 45 w 91"/>
                  <a:gd name="T15" fmla="*/ 18 h 133"/>
                  <a:gd name="T16" fmla="*/ 4 w 91"/>
                  <a:gd name="T17" fmla="*/ 91 h 133"/>
                  <a:gd name="T18" fmla="*/ 46 w 91"/>
                  <a:gd name="T19" fmla="*/ 11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33">
                    <a:moveTo>
                      <a:pt x="91" y="40"/>
                    </a:moveTo>
                    <a:cubicBezTo>
                      <a:pt x="91" y="69"/>
                      <a:pt x="71" y="104"/>
                      <a:pt x="46" y="119"/>
                    </a:cubicBezTo>
                    <a:cubicBezTo>
                      <a:pt x="21" y="133"/>
                      <a:pt x="0" y="121"/>
                      <a:pt x="0" y="93"/>
                    </a:cubicBezTo>
                    <a:cubicBezTo>
                      <a:pt x="0" y="64"/>
                      <a:pt x="20" y="29"/>
                      <a:pt x="45" y="14"/>
                    </a:cubicBezTo>
                    <a:cubicBezTo>
                      <a:pt x="70" y="0"/>
                      <a:pt x="91" y="12"/>
                      <a:pt x="91" y="40"/>
                    </a:cubicBezTo>
                    <a:moveTo>
                      <a:pt x="46" y="115"/>
                    </a:moveTo>
                    <a:cubicBezTo>
                      <a:pt x="69" y="101"/>
                      <a:pt x="88" y="69"/>
                      <a:pt x="88" y="42"/>
                    </a:cubicBezTo>
                    <a:cubicBezTo>
                      <a:pt x="88" y="16"/>
                      <a:pt x="69" y="5"/>
                      <a:pt x="45" y="18"/>
                    </a:cubicBezTo>
                    <a:cubicBezTo>
                      <a:pt x="22" y="32"/>
                      <a:pt x="3" y="64"/>
                      <a:pt x="4" y="91"/>
                    </a:cubicBezTo>
                    <a:cubicBezTo>
                      <a:pt x="4" y="117"/>
                      <a:pt x="23" y="128"/>
                      <a:pt x="46" y="115"/>
                    </a:cubicBezTo>
                  </a:path>
                </a:pathLst>
              </a:custGeom>
              <a:solidFill>
                <a:srgbClr val="636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5" name="Freeform 656"/>
              <p:cNvSpPr/>
              <p:nvPr/>
            </p:nvSpPr>
            <p:spPr bwMode="auto">
              <a:xfrm>
                <a:off x="5180" y="1143"/>
                <a:ext cx="26" cy="21"/>
              </a:xfrm>
              <a:custGeom>
                <a:avLst/>
                <a:gdLst>
                  <a:gd name="T0" fmla="*/ 26 w 26"/>
                  <a:gd name="T1" fmla="*/ 2 h 21"/>
                  <a:gd name="T2" fmla="*/ 22 w 26"/>
                  <a:gd name="T3" fmla="*/ 0 h 21"/>
                  <a:gd name="T4" fmla="*/ 0 w 26"/>
                  <a:gd name="T5" fmla="*/ 18 h 21"/>
                  <a:gd name="T6" fmla="*/ 4 w 26"/>
                  <a:gd name="T7" fmla="*/ 21 h 21"/>
                  <a:gd name="T8" fmla="*/ 26 w 26"/>
                  <a:gd name="T9" fmla="*/ 2 h 21"/>
                </a:gdLst>
                <a:ahLst/>
                <a:cxnLst>
                  <a:cxn ang="0">
                    <a:pos x="T0" y="T1"/>
                  </a:cxn>
                  <a:cxn ang="0">
                    <a:pos x="T2" y="T3"/>
                  </a:cxn>
                  <a:cxn ang="0">
                    <a:pos x="T4" y="T5"/>
                  </a:cxn>
                  <a:cxn ang="0">
                    <a:pos x="T6" y="T7"/>
                  </a:cxn>
                  <a:cxn ang="0">
                    <a:pos x="T8" y="T9"/>
                  </a:cxn>
                </a:cxnLst>
                <a:rect l="0" t="0" r="r" b="b"/>
                <a:pathLst>
                  <a:path w="26" h="21">
                    <a:moveTo>
                      <a:pt x="26" y="2"/>
                    </a:moveTo>
                    <a:cubicBezTo>
                      <a:pt x="22" y="0"/>
                      <a:pt x="22" y="0"/>
                      <a:pt x="22" y="0"/>
                    </a:cubicBezTo>
                    <a:cubicBezTo>
                      <a:pt x="14" y="4"/>
                      <a:pt x="7" y="11"/>
                      <a:pt x="0" y="18"/>
                    </a:cubicBezTo>
                    <a:cubicBezTo>
                      <a:pt x="4" y="21"/>
                      <a:pt x="4" y="21"/>
                      <a:pt x="4" y="21"/>
                    </a:cubicBezTo>
                    <a:cubicBezTo>
                      <a:pt x="11" y="13"/>
                      <a:pt x="19" y="7"/>
                      <a:pt x="2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6" name="Freeform 657"/>
              <p:cNvSpPr/>
              <p:nvPr/>
            </p:nvSpPr>
            <p:spPr bwMode="auto">
              <a:xfrm>
                <a:off x="5160" y="1161"/>
                <a:ext cx="24" cy="34"/>
              </a:xfrm>
              <a:custGeom>
                <a:avLst/>
                <a:gdLst>
                  <a:gd name="T0" fmla="*/ 24 w 24"/>
                  <a:gd name="T1" fmla="*/ 3 h 34"/>
                  <a:gd name="T2" fmla="*/ 20 w 24"/>
                  <a:gd name="T3" fmla="*/ 0 h 34"/>
                  <a:gd name="T4" fmla="*/ 0 w 24"/>
                  <a:gd name="T5" fmla="*/ 31 h 34"/>
                  <a:gd name="T6" fmla="*/ 5 w 24"/>
                  <a:gd name="T7" fmla="*/ 34 h 34"/>
                  <a:gd name="T8" fmla="*/ 24 w 24"/>
                  <a:gd name="T9" fmla="*/ 3 h 34"/>
                </a:gdLst>
                <a:ahLst/>
                <a:cxnLst>
                  <a:cxn ang="0">
                    <a:pos x="T0" y="T1"/>
                  </a:cxn>
                  <a:cxn ang="0">
                    <a:pos x="T2" y="T3"/>
                  </a:cxn>
                  <a:cxn ang="0">
                    <a:pos x="T4" y="T5"/>
                  </a:cxn>
                  <a:cxn ang="0">
                    <a:pos x="T6" y="T7"/>
                  </a:cxn>
                  <a:cxn ang="0">
                    <a:pos x="T8" y="T9"/>
                  </a:cxn>
                </a:cxnLst>
                <a:rect l="0" t="0" r="r" b="b"/>
                <a:pathLst>
                  <a:path w="24" h="34">
                    <a:moveTo>
                      <a:pt x="24" y="3"/>
                    </a:moveTo>
                    <a:cubicBezTo>
                      <a:pt x="20" y="0"/>
                      <a:pt x="20" y="0"/>
                      <a:pt x="20" y="0"/>
                    </a:cubicBezTo>
                    <a:cubicBezTo>
                      <a:pt x="12" y="9"/>
                      <a:pt x="5" y="20"/>
                      <a:pt x="0" y="31"/>
                    </a:cubicBezTo>
                    <a:cubicBezTo>
                      <a:pt x="5" y="34"/>
                      <a:pt x="5" y="34"/>
                      <a:pt x="5" y="34"/>
                    </a:cubicBezTo>
                    <a:cubicBezTo>
                      <a:pt x="10" y="23"/>
                      <a:pt x="16" y="12"/>
                      <a:pt x="24" y="3"/>
                    </a:cubicBezTo>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7" name="Freeform 658"/>
              <p:cNvSpPr/>
              <p:nvPr/>
            </p:nvSpPr>
            <p:spPr bwMode="auto">
              <a:xfrm>
                <a:off x="5152" y="1192"/>
                <a:ext cx="19" cy="73"/>
              </a:xfrm>
              <a:custGeom>
                <a:avLst/>
                <a:gdLst>
                  <a:gd name="T0" fmla="*/ 13 w 19"/>
                  <a:gd name="T1" fmla="*/ 3 h 73"/>
                  <a:gd name="T2" fmla="*/ 8 w 19"/>
                  <a:gd name="T3" fmla="*/ 0 h 73"/>
                  <a:gd name="T4" fmla="*/ 0 w 19"/>
                  <a:gd name="T5" fmla="*/ 38 h 73"/>
                  <a:gd name="T6" fmla="*/ 14 w 19"/>
                  <a:gd name="T7" fmla="*/ 70 h 73"/>
                  <a:gd name="T8" fmla="*/ 19 w 19"/>
                  <a:gd name="T9" fmla="*/ 73 h 73"/>
                  <a:gd name="T10" fmla="*/ 4 w 19"/>
                  <a:gd name="T11" fmla="*/ 41 h 73"/>
                  <a:gd name="T12" fmla="*/ 13 w 19"/>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19" h="73">
                    <a:moveTo>
                      <a:pt x="13" y="3"/>
                    </a:moveTo>
                    <a:cubicBezTo>
                      <a:pt x="8" y="0"/>
                      <a:pt x="8" y="0"/>
                      <a:pt x="8" y="0"/>
                    </a:cubicBezTo>
                    <a:cubicBezTo>
                      <a:pt x="3" y="13"/>
                      <a:pt x="0" y="26"/>
                      <a:pt x="0" y="38"/>
                    </a:cubicBezTo>
                    <a:cubicBezTo>
                      <a:pt x="0" y="54"/>
                      <a:pt x="5" y="65"/>
                      <a:pt x="14" y="70"/>
                    </a:cubicBezTo>
                    <a:cubicBezTo>
                      <a:pt x="19" y="73"/>
                      <a:pt x="19" y="73"/>
                      <a:pt x="19" y="73"/>
                    </a:cubicBezTo>
                    <a:cubicBezTo>
                      <a:pt x="10" y="68"/>
                      <a:pt x="4" y="57"/>
                      <a:pt x="4" y="41"/>
                    </a:cubicBezTo>
                    <a:cubicBezTo>
                      <a:pt x="4" y="29"/>
                      <a:pt x="7" y="15"/>
                      <a:pt x="13"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8" name="Freeform 659"/>
              <p:cNvSpPr>
                <a:spLocks noEditPoints="1"/>
              </p:cNvSpPr>
              <p:nvPr/>
            </p:nvSpPr>
            <p:spPr bwMode="auto">
              <a:xfrm>
                <a:off x="5156" y="1129"/>
                <a:ext cx="101" cy="149"/>
              </a:xfrm>
              <a:custGeom>
                <a:avLst/>
                <a:gdLst>
                  <a:gd name="T0" fmla="*/ 101 w 101"/>
                  <a:gd name="T1" fmla="*/ 45 h 149"/>
                  <a:gd name="T2" fmla="*/ 51 w 101"/>
                  <a:gd name="T3" fmla="*/ 133 h 149"/>
                  <a:gd name="T4" fmla="*/ 0 w 101"/>
                  <a:gd name="T5" fmla="*/ 104 h 149"/>
                  <a:gd name="T6" fmla="*/ 50 w 101"/>
                  <a:gd name="T7" fmla="*/ 16 h 149"/>
                  <a:gd name="T8" fmla="*/ 101 w 101"/>
                  <a:gd name="T9" fmla="*/ 45 h 149"/>
                  <a:gd name="T10" fmla="*/ 51 w 101"/>
                  <a:gd name="T11" fmla="*/ 127 h 149"/>
                  <a:gd name="T12" fmla="*/ 96 w 101"/>
                  <a:gd name="T13" fmla="*/ 48 h 149"/>
                  <a:gd name="T14" fmla="*/ 50 w 101"/>
                  <a:gd name="T15" fmla="*/ 22 h 149"/>
                  <a:gd name="T16" fmla="*/ 5 w 101"/>
                  <a:gd name="T17" fmla="*/ 101 h 149"/>
                  <a:gd name="T18" fmla="*/ 51 w 101"/>
                  <a:gd name="T19" fmla="*/ 12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49">
                    <a:moveTo>
                      <a:pt x="101" y="45"/>
                    </a:moveTo>
                    <a:cubicBezTo>
                      <a:pt x="101" y="77"/>
                      <a:pt x="79" y="116"/>
                      <a:pt x="51" y="133"/>
                    </a:cubicBezTo>
                    <a:cubicBezTo>
                      <a:pt x="23" y="149"/>
                      <a:pt x="0" y="136"/>
                      <a:pt x="0" y="104"/>
                    </a:cubicBezTo>
                    <a:cubicBezTo>
                      <a:pt x="0" y="72"/>
                      <a:pt x="23" y="33"/>
                      <a:pt x="50" y="16"/>
                    </a:cubicBezTo>
                    <a:cubicBezTo>
                      <a:pt x="78" y="0"/>
                      <a:pt x="101" y="13"/>
                      <a:pt x="101" y="45"/>
                    </a:cubicBezTo>
                    <a:moveTo>
                      <a:pt x="51" y="127"/>
                    </a:moveTo>
                    <a:cubicBezTo>
                      <a:pt x="76" y="112"/>
                      <a:pt x="96" y="77"/>
                      <a:pt x="96" y="48"/>
                    </a:cubicBezTo>
                    <a:cubicBezTo>
                      <a:pt x="96" y="20"/>
                      <a:pt x="75" y="8"/>
                      <a:pt x="50" y="22"/>
                    </a:cubicBezTo>
                    <a:cubicBezTo>
                      <a:pt x="25" y="37"/>
                      <a:pt x="5" y="72"/>
                      <a:pt x="5" y="101"/>
                    </a:cubicBezTo>
                    <a:cubicBezTo>
                      <a:pt x="5" y="129"/>
                      <a:pt x="26" y="141"/>
                      <a:pt x="51" y="127"/>
                    </a:cubicBezTo>
                  </a:path>
                </a:pathLst>
              </a:custGeom>
              <a:solidFill>
                <a:srgbClr val="2A2A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9" name="Freeform 660"/>
              <p:cNvSpPr/>
              <p:nvPr/>
            </p:nvSpPr>
            <p:spPr bwMode="auto">
              <a:xfrm>
                <a:off x="5206" y="1204"/>
                <a:ext cx="20" cy="27"/>
              </a:xfrm>
              <a:custGeom>
                <a:avLst/>
                <a:gdLst>
                  <a:gd name="T0" fmla="*/ 1 w 20"/>
                  <a:gd name="T1" fmla="*/ 0 h 27"/>
                  <a:gd name="T2" fmla="*/ 0 w 20"/>
                  <a:gd name="T3" fmla="*/ 0 h 27"/>
                  <a:gd name="T4" fmla="*/ 19 w 20"/>
                  <a:gd name="T5" fmla="*/ 27 h 27"/>
                  <a:gd name="T6" fmla="*/ 20 w 20"/>
                  <a:gd name="T7" fmla="*/ 27 h 27"/>
                  <a:gd name="T8" fmla="*/ 1 w 20"/>
                  <a:gd name="T9" fmla="*/ 0 h 27"/>
                </a:gdLst>
                <a:ahLst/>
                <a:cxnLst>
                  <a:cxn ang="0">
                    <a:pos x="T0" y="T1"/>
                  </a:cxn>
                  <a:cxn ang="0">
                    <a:pos x="T2" y="T3"/>
                  </a:cxn>
                  <a:cxn ang="0">
                    <a:pos x="T4" y="T5"/>
                  </a:cxn>
                  <a:cxn ang="0">
                    <a:pos x="T6" y="T7"/>
                  </a:cxn>
                  <a:cxn ang="0">
                    <a:pos x="T8" y="T9"/>
                  </a:cxn>
                </a:cxnLst>
                <a:rect l="0" t="0" r="r" b="b"/>
                <a:pathLst>
                  <a:path w="20" h="27">
                    <a:moveTo>
                      <a:pt x="1" y="0"/>
                    </a:moveTo>
                    <a:lnTo>
                      <a:pt x="0" y="0"/>
                    </a:lnTo>
                    <a:lnTo>
                      <a:pt x="19" y="27"/>
                    </a:lnTo>
                    <a:lnTo>
                      <a:pt x="20" y="27"/>
                    </a:lnTo>
                    <a:lnTo>
                      <a:pt x="1"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0" name="Freeform 661"/>
              <p:cNvSpPr/>
              <p:nvPr/>
            </p:nvSpPr>
            <p:spPr bwMode="auto">
              <a:xfrm>
                <a:off x="5207" y="1201"/>
                <a:ext cx="34" cy="5"/>
              </a:xfrm>
              <a:custGeom>
                <a:avLst/>
                <a:gdLst>
                  <a:gd name="T0" fmla="*/ 34 w 34"/>
                  <a:gd name="T1" fmla="*/ 5 h 5"/>
                  <a:gd name="T2" fmla="*/ 33 w 34"/>
                  <a:gd name="T3" fmla="*/ 5 h 5"/>
                  <a:gd name="T4" fmla="*/ 0 w 34"/>
                  <a:gd name="T5" fmla="*/ 0 h 5"/>
                  <a:gd name="T6" fmla="*/ 1 w 34"/>
                  <a:gd name="T7" fmla="*/ 1 h 5"/>
                  <a:gd name="T8" fmla="*/ 34 w 34"/>
                  <a:gd name="T9" fmla="*/ 5 h 5"/>
                </a:gdLst>
                <a:ahLst/>
                <a:cxnLst>
                  <a:cxn ang="0">
                    <a:pos x="T0" y="T1"/>
                  </a:cxn>
                  <a:cxn ang="0">
                    <a:pos x="T2" y="T3"/>
                  </a:cxn>
                  <a:cxn ang="0">
                    <a:pos x="T4" y="T5"/>
                  </a:cxn>
                  <a:cxn ang="0">
                    <a:pos x="T6" y="T7"/>
                  </a:cxn>
                  <a:cxn ang="0">
                    <a:pos x="T8" y="T9"/>
                  </a:cxn>
                </a:cxnLst>
                <a:rect l="0" t="0" r="r" b="b"/>
                <a:pathLst>
                  <a:path w="34" h="5">
                    <a:moveTo>
                      <a:pt x="34" y="5"/>
                    </a:moveTo>
                    <a:lnTo>
                      <a:pt x="33" y="5"/>
                    </a:lnTo>
                    <a:lnTo>
                      <a:pt x="0" y="0"/>
                    </a:lnTo>
                    <a:lnTo>
                      <a:pt x="1" y="1"/>
                    </a:lnTo>
                    <a:lnTo>
                      <a:pt x="34" y="5"/>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1" name="Freeform 662"/>
              <p:cNvSpPr/>
              <p:nvPr/>
            </p:nvSpPr>
            <p:spPr bwMode="auto">
              <a:xfrm>
                <a:off x="5207" y="1178"/>
                <a:ext cx="40" cy="23"/>
              </a:xfrm>
              <a:custGeom>
                <a:avLst/>
                <a:gdLst>
                  <a:gd name="T0" fmla="*/ 40 w 40"/>
                  <a:gd name="T1" fmla="*/ 1 h 23"/>
                  <a:gd name="T2" fmla="*/ 39 w 40"/>
                  <a:gd name="T3" fmla="*/ 0 h 23"/>
                  <a:gd name="T4" fmla="*/ 0 w 40"/>
                  <a:gd name="T5" fmla="*/ 22 h 23"/>
                  <a:gd name="T6" fmla="*/ 2 w 40"/>
                  <a:gd name="T7" fmla="*/ 23 h 23"/>
                  <a:gd name="T8" fmla="*/ 40 w 40"/>
                  <a:gd name="T9" fmla="*/ 1 h 23"/>
                </a:gdLst>
                <a:ahLst/>
                <a:cxnLst>
                  <a:cxn ang="0">
                    <a:pos x="T0" y="T1"/>
                  </a:cxn>
                  <a:cxn ang="0">
                    <a:pos x="T2" y="T3"/>
                  </a:cxn>
                  <a:cxn ang="0">
                    <a:pos x="T4" y="T5"/>
                  </a:cxn>
                  <a:cxn ang="0">
                    <a:pos x="T6" y="T7"/>
                  </a:cxn>
                  <a:cxn ang="0">
                    <a:pos x="T8" y="T9"/>
                  </a:cxn>
                </a:cxnLst>
                <a:rect l="0" t="0" r="r" b="b"/>
                <a:pathLst>
                  <a:path w="40" h="23">
                    <a:moveTo>
                      <a:pt x="40" y="1"/>
                    </a:moveTo>
                    <a:lnTo>
                      <a:pt x="39" y="0"/>
                    </a:lnTo>
                    <a:lnTo>
                      <a:pt x="0" y="22"/>
                    </a:lnTo>
                    <a:lnTo>
                      <a:pt x="2" y="23"/>
                    </a:lnTo>
                    <a:lnTo>
                      <a:pt x="40" y="1"/>
                    </a:lnTo>
                    <a:close/>
                  </a:path>
                </a:pathLst>
              </a:custGeom>
              <a:solidFill>
                <a:srgbClr val="847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2" name="Freeform 663"/>
              <p:cNvSpPr/>
              <p:nvPr/>
            </p:nvSpPr>
            <p:spPr bwMode="auto">
              <a:xfrm>
                <a:off x="5205" y="1204"/>
                <a:ext cx="2" cy="45"/>
              </a:xfrm>
              <a:custGeom>
                <a:avLst/>
                <a:gdLst>
                  <a:gd name="T0" fmla="*/ 1 w 2"/>
                  <a:gd name="T1" fmla="*/ 1 h 45"/>
                  <a:gd name="T2" fmla="*/ 0 w 2"/>
                  <a:gd name="T3" fmla="*/ 0 h 45"/>
                  <a:gd name="T4" fmla="*/ 0 w 2"/>
                  <a:gd name="T5" fmla="*/ 45 h 45"/>
                  <a:gd name="T6" fmla="*/ 2 w 2"/>
                  <a:gd name="T7" fmla="*/ 45 h 45"/>
                  <a:gd name="T8" fmla="*/ 1 w 2"/>
                  <a:gd name="T9" fmla="*/ 1 h 45"/>
                </a:gdLst>
                <a:ahLst/>
                <a:cxnLst>
                  <a:cxn ang="0">
                    <a:pos x="T0" y="T1"/>
                  </a:cxn>
                  <a:cxn ang="0">
                    <a:pos x="T2" y="T3"/>
                  </a:cxn>
                  <a:cxn ang="0">
                    <a:pos x="T4" y="T5"/>
                  </a:cxn>
                  <a:cxn ang="0">
                    <a:pos x="T6" y="T7"/>
                  </a:cxn>
                  <a:cxn ang="0">
                    <a:pos x="T8" y="T9"/>
                  </a:cxn>
                </a:cxnLst>
                <a:rect l="0" t="0" r="r" b="b"/>
                <a:pathLst>
                  <a:path w="2" h="45">
                    <a:moveTo>
                      <a:pt x="1" y="1"/>
                    </a:moveTo>
                    <a:lnTo>
                      <a:pt x="0" y="0"/>
                    </a:lnTo>
                    <a:lnTo>
                      <a:pt x="0" y="45"/>
                    </a:lnTo>
                    <a:lnTo>
                      <a:pt x="2" y="45"/>
                    </a:lnTo>
                    <a:lnTo>
                      <a:pt x="1" y="1"/>
                    </a:lnTo>
                    <a:close/>
                  </a:path>
                </a:pathLst>
              </a:custGeom>
              <a:solidFill>
                <a:srgbClr val="7670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3" name="Freeform 664"/>
              <p:cNvSpPr/>
              <p:nvPr/>
            </p:nvSpPr>
            <p:spPr bwMode="auto">
              <a:xfrm>
                <a:off x="5207"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4" name="Freeform 665"/>
              <p:cNvSpPr/>
              <p:nvPr/>
            </p:nvSpPr>
            <p:spPr bwMode="auto">
              <a:xfrm>
                <a:off x="5208" y="1179"/>
                <a:ext cx="39" cy="23"/>
              </a:xfrm>
              <a:custGeom>
                <a:avLst/>
                <a:gdLst>
                  <a:gd name="T0" fmla="*/ 39 w 39"/>
                  <a:gd name="T1" fmla="*/ 0 h 23"/>
                  <a:gd name="T2" fmla="*/ 1 w 39"/>
                  <a:gd name="T3" fmla="*/ 22 h 23"/>
                  <a:gd name="T4" fmla="*/ 0 w 39"/>
                  <a:gd name="T5" fmla="*/ 23 h 23"/>
                  <a:gd name="T6" fmla="*/ 0 w 39"/>
                  <a:gd name="T7" fmla="*/ 23 h 23"/>
                  <a:gd name="T8" fmla="*/ 39 w 39"/>
                  <a:gd name="T9" fmla="*/ 1 h 23"/>
                  <a:gd name="T10" fmla="*/ 39 w 39"/>
                  <a:gd name="T11" fmla="*/ 0 h 23"/>
                </a:gdLst>
                <a:ahLst/>
                <a:cxnLst>
                  <a:cxn ang="0">
                    <a:pos x="T0" y="T1"/>
                  </a:cxn>
                  <a:cxn ang="0">
                    <a:pos x="T2" y="T3"/>
                  </a:cxn>
                  <a:cxn ang="0">
                    <a:pos x="T4" y="T5"/>
                  </a:cxn>
                  <a:cxn ang="0">
                    <a:pos x="T6" y="T7"/>
                  </a:cxn>
                  <a:cxn ang="0">
                    <a:pos x="T8" y="T9"/>
                  </a:cxn>
                  <a:cxn ang="0">
                    <a:pos x="T10" y="T11"/>
                  </a:cxn>
                </a:cxnLst>
                <a:rect l="0" t="0" r="r" b="b"/>
                <a:pathLst>
                  <a:path w="39" h="23">
                    <a:moveTo>
                      <a:pt x="39" y="0"/>
                    </a:moveTo>
                    <a:lnTo>
                      <a:pt x="1" y="22"/>
                    </a:lnTo>
                    <a:lnTo>
                      <a:pt x="0" y="23"/>
                    </a:lnTo>
                    <a:lnTo>
                      <a:pt x="0" y="23"/>
                    </a:lnTo>
                    <a:lnTo>
                      <a:pt x="39" y="1"/>
                    </a:lnTo>
                    <a:lnTo>
                      <a:pt x="39"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5" name="Freeform 666"/>
              <p:cNvSpPr/>
              <p:nvPr/>
            </p:nvSpPr>
            <p:spPr bwMode="auto">
              <a:xfrm>
                <a:off x="5207" y="1200"/>
                <a:ext cx="2" cy="2"/>
              </a:xfrm>
              <a:custGeom>
                <a:avLst/>
                <a:gdLst>
                  <a:gd name="T0" fmla="*/ 2 w 2"/>
                  <a:gd name="T1" fmla="*/ 1 h 2"/>
                  <a:gd name="T2" fmla="*/ 0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1" y="2"/>
                    </a:lnTo>
                    <a:lnTo>
                      <a:pt x="2"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6" name="Freeform 667"/>
              <p:cNvSpPr/>
              <p:nvPr/>
            </p:nvSpPr>
            <p:spPr bwMode="auto">
              <a:xfrm>
                <a:off x="5206" y="1203"/>
                <a:ext cx="1" cy="1"/>
              </a:xfrm>
              <a:custGeom>
                <a:avLst/>
                <a:gdLst>
                  <a:gd name="T0" fmla="*/ 1 w 1"/>
                  <a:gd name="T1" fmla="*/ 1 h 1"/>
                  <a:gd name="T2" fmla="*/ 0 w 1"/>
                  <a:gd name="T3" fmla="*/ 0 h 1"/>
                  <a:gd name="T4" fmla="*/ 0 w 1"/>
                  <a:gd name="T5" fmla="*/ 1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1"/>
                    </a:lnTo>
                    <a:lnTo>
                      <a:pt x="1" y="1"/>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7" name="Freeform 668"/>
              <p:cNvSpPr/>
              <p:nvPr/>
            </p:nvSpPr>
            <p:spPr bwMode="auto">
              <a:xfrm>
                <a:off x="5205" y="1203"/>
                <a:ext cx="2" cy="2"/>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1" y="2"/>
                    </a:lnTo>
                    <a:lnTo>
                      <a:pt x="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8" name="Freeform 669"/>
              <p:cNvSpPr/>
              <p:nvPr/>
            </p:nvSpPr>
            <p:spPr bwMode="auto">
              <a:xfrm>
                <a:off x="5206" y="1204"/>
                <a:ext cx="1" cy="45"/>
              </a:xfrm>
              <a:custGeom>
                <a:avLst/>
                <a:gdLst>
                  <a:gd name="T0" fmla="*/ 1 w 1"/>
                  <a:gd name="T1" fmla="*/ 0 h 45"/>
                  <a:gd name="T2" fmla="*/ 1 w 1"/>
                  <a:gd name="T3" fmla="*/ 0 h 45"/>
                  <a:gd name="T4" fmla="*/ 0 w 1"/>
                  <a:gd name="T5" fmla="*/ 1 h 45"/>
                  <a:gd name="T6" fmla="*/ 1 w 1"/>
                  <a:gd name="T7" fmla="*/ 45 h 45"/>
                  <a:gd name="T8" fmla="*/ 1 w 1"/>
                  <a:gd name="T9" fmla="*/ 45 h 45"/>
                  <a:gd name="T10" fmla="*/ 1 w 1"/>
                  <a:gd name="T11" fmla="*/ 0 h 45"/>
                </a:gdLst>
                <a:ahLst/>
                <a:cxnLst>
                  <a:cxn ang="0">
                    <a:pos x="T0" y="T1"/>
                  </a:cxn>
                  <a:cxn ang="0">
                    <a:pos x="T2" y="T3"/>
                  </a:cxn>
                  <a:cxn ang="0">
                    <a:pos x="T4" y="T5"/>
                  </a:cxn>
                  <a:cxn ang="0">
                    <a:pos x="T6" y="T7"/>
                  </a:cxn>
                  <a:cxn ang="0">
                    <a:pos x="T8" y="T9"/>
                  </a:cxn>
                  <a:cxn ang="0">
                    <a:pos x="T10" y="T11"/>
                  </a:cxn>
                </a:cxnLst>
                <a:rect l="0" t="0" r="r" b="b"/>
                <a:pathLst>
                  <a:path w="1" h="45">
                    <a:moveTo>
                      <a:pt x="1" y="0"/>
                    </a:moveTo>
                    <a:lnTo>
                      <a:pt x="1" y="0"/>
                    </a:lnTo>
                    <a:lnTo>
                      <a:pt x="0" y="1"/>
                    </a:lnTo>
                    <a:lnTo>
                      <a:pt x="1" y="45"/>
                    </a:lnTo>
                    <a:lnTo>
                      <a:pt x="1" y="45"/>
                    </a:lnTo>
                    <a:lnTo>
                      <a:pt x="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9" name="Freeform 670"/>
              <p:cNvSpPr/>
              <p:nvPr/>
            </p:nvSpPr>
            <p:spPr bwMode="auto">
              <a:xfrm>
                <a:off x="5206" y="1201"/>
                <a:ext cx="2" cy="1"/>
              </a:xfrm>
              <a:custGeom>
                <a:avLst/>
                <a:gdLst>
                  <a:gd name="T0" fmla="*/ 2 w 2"/>
                  <a:gd name="T1" fmla="*/ 1 h 1"/>
                  <a:gd name="T2" fmla="*/ 1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0" name="Freeform 671"/>
              <p:cNvSpPr/>
              <p:nvPr/>
            </p:nvSpPr>
            <p:spPr bwMode="auto">
              <a:xfrm>
                <a:off x="5207" y="1158"/>
                <a:ext cx="35" cy="42"/>
              </a:xfrm>
              <a:custGeom>
                <a:avLst/>
                <a:gdLst>
                  <a:gd name="T0" fmla="*/ 35 w 35"/>
                  <a:gd name="T1" fmla="*/ 1 h 42"/>
                  <a:gd name="T2" fmla="*/ 34 w 35"/>
                  <a:gd name="T3" fmla="*/ 0 h 42"/>
                  <a:gd name="T4" fmla="*/ 0 w 35"/>
                  <a:gd name="T5" fmla="*/ 42 h 42"/>
                  <a:gd name="T6" fmla="*/ 1 w 35"/>
                  <a:gd name="T7" fmla="*/ 42 h 42"/>
                  <a:gd name="T8" fmla="*/ 35 w 35"/>
                  <a:gd name="T9" fmla="*/ 1 h 42"/>
                </a:gdLst>
                <a:ahLst/>
                <a:cxnLst>
                  <a:cxn ang="0">
                    <a:pos x="T0" y="T1"/>
                  </a:cxn>
                  <a:cxn ang="0">
                    <a:pos x="T2" y="T3"/>
                  </a:cxn>
                  <a:cxn ang="0">
                    <a:pos x="T4" y="T5"/>
                  </a:cxn>
                  <a:cxn ang="0">
                    <a:pos x="T6" y="T7"/>
                  </a:cxn>
                  <a:cxn ang="0">
                    <a:pos x="T8" y="T9"/>
                  </a:cxn>
                </a:cxnLst>
                <a:rect l="0" t="0" r="r" b="b"/>
                <a:pathLst>
                  <a:path w="35" h="42">
                    <a:moveTo>
                      <a:pt x="35" y="1"/>
                    </a:moveTo>
                    <a:lnTo>
                      <a:pt x="34" y="0"/>
                    </a:lnTo>
                    <a:lnTo>
                      <a:pt x="0" y="42"/>
                    </a:lnTo>
                    <a:lnTo>
                      <a:pt x="1" y="42"/>
                    </a:lnTo>
                    <a:lnTo>
                      <a:pt x="35"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1" name="Freeform 672"/>
              <p:cNvSpPr/>
              <p:nvPr/>
            </p:nvSpPr>
            <p:spPr bwMode="auto">
              <a:xfrm>
                <a:off x="5206" y="1200"/>
                <a:ext cx="2" cy="2"/>
              </a:xfrm>
              <a:custGeom>
                <a:avLst/>
                <a:gdLst>
                  <a:gd name="T0" fmla="*/ 2 w 2"/>
                  <a:gd name="T1" fmla="*/ 0 h 2"/>
                  <a:gd name="T2" fmla="*/ 1 w 2"/>
                  <a:gd name="T3" fmla="*/ 0 h 2"/>
                  <a:gd name="T4" fmla="*/ 0 w 2"/>
                  <a:gd name="T5" fmla="*/ 1 h 2"/>
                  <a:gd name="T6" fmla="*/ 1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1" y="0"/>
                    </a:lnTo>
                    <a:lnTo>
                      <a:pt x="0" y="1"/>
                    </a:lnTo>
                    <a:lnTo>
                      <a:pt x="1" y="2"/>
                    </a:lnTo>
                    <a:lnTo>
                      <a:pt x="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2" name="Freeform 673"/>
              <p:cNvSpPr/>
              <p:nvPr/>
            </p:nvSpPr>
            <p:spPr bwMode="auto">
              <a:xfrm>
                <a:off x="5207" y="1159"/>
                <a:ext cx="35" cy="43"/>
              </a:xfrm>
              <a:custGeom>
                <a:avLst/>
                <a:gdLst>
                  <a:gd name="T0" fmla="*/ 35 w 35"/>
                  <a:gd name="T1" fmla="*/ 0 h 43"/>
                  <a:gd name="T2" fmla="*/ 1 w 35"/>
                  <a:gd name="T3" fmla="*/ 41 h 43"/>
                  <a:gd name="T4" fmla="*/ 0 w 35"/>
                  <a:gd name="T5" fmla="*/ 43 h 43"/>
                  <a:gd name="T6" fmla="*/ 1 w 35"/>
                  <a:gd name="T7" fmla="*/ 43 h 43"/>
                  <a:gd name="T8" fmla="*/ 2 w 35"/>
                  <a:gd name="T9" fmla="*/ 42 h 43"/>
                  <a:gd name="T10" fmla="*/ 35 w 35"/>
                  <a:gd name="T11" fmla="*/ 0 h 43"/>
                  <a:gd name="T12" fmla="*/ 35 w 3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35" h="43">
                    <a:moveTo>
                      <a:pt x="35" y="0"/>
                    </a:moveTo>
                    <a:lnTo>
                      <a:pt x="1" y="41"/>
                    </a:lnTo>
                    <a:lnTo>
                      <a:pt x="0" y="43"/>
                    </a:lnTo>
                    <a:lnTo>
                      <a:pt x="1" y="43"/>
                    </a:lnTo>
                    <a:lnTo>
                      <a:pt x="2" y="42"/>
                    </a:lnTo>
                    <a:lnTo>
                      <a:pt x="35" y="0"/>
                    </a:lnTo>
                    <a:lnTo>
                      <a:pt x="35"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3" name="Freeform 674"/>
              <p:cNvSpPr/>
              <p:nvPr/>
            </p:nvSpPr>
            <p:spPr bwMode="auto">
              <a:xfrm>
                <a:off x="5206"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4" name="Freeform 675"/>
              <p:cNvSpPr/>
              <p:nvPr/>
            </p:nvSpPr>
            <p:spPr bwMode="auto">
              <a:xfrm>
                <a:off x="5205" y="1202"/>
                <a:ext cx="3" cy="1"/>
              </a:xfrm>
              <a:custGeom>
                <a:avLst/>
                <a:gdLst>
                  <a:gd name="T0" fmla="*/ 3 w 3"/>
                  <a:gd name="T1" fmla="*/ 1 h 1"/>
                  <a:gd name="T2" fmla="*/ 2 w 3"/>
                  <a:gd name="T3" fmla="*/ 1 h 1"/>
                  <a:gd name="T4" fmla="*/ 0 w 3"/>
                  <a:gd name="T5" fmla="*/ 0 h 1"/>
                  <a:gd name="T6" fmla="*/ 2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2" y="1"/>
                    </a:lnTo>
                    <a:lnTo>
                      <a:pt x="0" y="0"/>
                    </a:lnTo>
                    <a:lnTo>
                      <a:pt x="2" y="1"/>
                    </a:lnTo>
                    <a:lnTo>
                      <a:pt x="3"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5" name="Freeform 676"/>
              <p:cNvSpPr/>
              <p:nvPr/>
            </p:nvSpPr>
            <p:spPr bwMode="auto">
              <a:xfrm>
                <a:off x="5205" y="1202"/>
                <a:ext cx="2" cy="2"/>
              </a:xfrm>
              <a:custGeom>
                <a:avLst/>
                <a:gdLst>
                  <a:gd name="T0" fmla="*/ 2 w 2"/>
                  <a:gd name="T1" fmla="*/ 1 h 2"/>
                  <a:gd name="T2" fmla="*/ 0 w 2"/>
                  <a:gd name="T3" fmla="*/ 0 h 2"/>
                  <a:gd name="T4" fmla="*/ 1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1" y="1"/>
                    </a:lnTo>
                    <a:lnTo>
                      <a:pt x="2" y="2"/>
                    </a:lnTo>
                    <a:lnTo>
                      <a:pt x="2"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6" name="Freeform 677"/>
              <p:cNvSpPr/>
              <p:nvPr/>
            </p:nvSpPr>
            <p:spPr bwMode="auto">
              <a:xfrm>
                <a:off x="5207" y="1203"/>
                <a:ext cx="20" cy="28"/>
              </a:xfrm>
              <a:custGeom>
                <a:avLst/>
                <a:gdLst>
                  <a:gd name="T0" fmla="*/ 20 w 20"/>
                  <a:gd name="T1" fmla="*/ 27 h 28"/>
                  <a:gd name="T2" fmla="*/ 1 w 20"/>
                  <a:gd name="T3" fmla="*/ 0 h 28"/>
                  <a:gd name="T4" fmla="*/ 0 w 20"/>
                  <a:gd name="T5" fmla="*/ 0 h 28"/>
                  <a:gd name="T6" fmla="*/ 0 w 20"/>
                  <a:gd name="T7" fmla="*/ 1 h 28"/>
                  <a:gd name="T8" fmla="*/ 0 w 20"/>
                  <a:gd name="T9" fmla="*/ 1 h 28"/>
                  <a:gd name="T10" fmla="*/ 19 w 20"/>
                  <a:gd name="T11" fmla="*/ 28 h 28"/>
                  <a:gd name="T12" fmla="*/ 20 w 20"/>
                  <a:gd name="T13" fmla="*/ 27 h 28"/>
                </a:gdLst>
                <a:ahLst/>
                <a:cxnLst>
                  <a:cxn ang="0">
                    <a:pos x="T0" y="T1"/>
                  </a:cxn>
                  <a:cxn ang="0">
                    <a:pos x="T2" y="T3"/>
                  </a:cxn>
                  <a:cxn ang="0">
                    <a:pos x="T4" y="T5"/>
                  </a:cxn>
                  <a:cxn ang="0">
                    <a:pos x="T6" y="T7"/>
                  </a:cxn>
                  <a:cxn ang="0">
                    <a:pos x="T8" y="T9"/>
                  </a:cxn>
                  <a:cxn ang="0">
                    <a:pos x="T10" y="T11"/>
                  </a:cxn>
                  <a:cxn ang="0">
                    <a:pos x="T12" y="T13"/>
                  </a:cxn>
                </a:cxnLst>
                <a:rect l="0" t="0" r="r" b="b"/>
                <a:pathLst>
                  <a:path w="20" h="28">
                    <a:moveTo>
                      <a:pt x="20" y="27"/>
                    </a:moveTo>
                    <a:lnTo>
                      <a:pt x="1" y="0"/>
                    </a:lnTo>
                    <a:lnTo>
                      <a:pt x="0" y="0"/>
                    </a:lnTo>
                    <a:lnTo>
                      <a:pt x="0" y="1"/>
                    </a:lnTo>
                    <a:lnTo>
                      <a:pt x="0" y="1"/>
                    </a:lnTo>
                    <a:lnTo>
                      <a:pt x="19" y="28"/>
                    </a:lnTo>
                    <a:lnTo>
                      <a:pt x="20" y="27"/>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7" name="Freeform 678"/>
              <p:cNvSpPr/>
              <p:nvPr/>
            </p:nvSpPr>
            <p:spPr bwMode="auto">
              <a:xfrm>
                <a:off x="5184" y="1204"/>
                <a:ext cx="22" cy="52"/>
              </a:xfrm>
              <a:custGeom>
                <a:avLst/>
                <a:gdLst>
                  <a:gd name="T0" fmla="*/ 22 w 22"/>
                  <a:gd name="T1" fmla="*/ 1 h 52"/>
                  <a:gd name="T2" fmla="*/ 20 w 22"/>
                  <a:gd name="T3" fmla="*/ 0 h 52"/>
                  <a:gd name="T4" fmla="*/ 0 w 22"/>
                  <a:gd name="T5" fmla="*/ 52 h 52"/>
                  <a:gd name="T6" fmla="*/ 1 w 22"/>
                  <a:gd name="T7" fmla="*/ 52 h 52"/>
                  <a:gd name="T8" fmla="*/ 22 w 22"/>
                  <a:gd name="T9" fmla="*/ 1 h 52"/>
                </a:gdLst>
                <a:ahLst/>
                <a:cxnLst>
                  <a:cxn ang="0">
                    <a:pos x="T0" y="T1"/>
                  </a:cxn>
                  <a:cxn ang="0">
                    <a:pos x="T2" y="T3"/>
                  </a:cxn>
                  <a:cxn ang="0">
                    <a:pos x="T4" y="T5"/>
                  </a:cxn>
                  <a:cxn ang="0">
                    <a:pos x="T6" y="T7"/>
                  </a:cxn>
                  <a:cxn ang="0">
                    <a:pos x="T8" y="T9"/>
                  </a:cxn>
                </a:cxnLst>
                <a:rect l="0" t="0" r="r" b="b"/>
                <a:pathLst>
                  <a:path w="22" h="52">
                    <a:moveTo>
                      <a:pt x="22" y="1"/>
                    </a:moveTo>
                    <a:lnTo>
                      <a:pt x="20" y="0"/>
                    </a:lnTo>
                    <a:lnTo>
                      <a:pt x="0" y="52"/>
                    </a:lnTo>
                    <a:lnTo>
                      <a:pt x="1" y="52"/>
                    </a:lnTo>
                    <a:lnTo>
                      <a:pt x="2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8" name="Freeform 679"/>
              <p:cNvSpPr/>
              <p:nvPr/>
            </p:nvSpPr>
            <p:spPr bwMode="auto">
              <a:xfrm>
                <a:off x="5205" y="1202"/>
                <a:ext cx="2" cy="1"/>
              </a:xfrm>
              <a:custGeom>
                <a:avLst/>
                <a:gdLst>
                  <a:gd name="T0" fmla="*/ 2 w 2"/>
                  <a:gd name="T1" fmla="*/ 1 h 1"/>
                  <a:gd name="T2" fmla="*/ 0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9" name="Freeform 680"/>
              <p:cNvSpPr/>
              <p:nvPr/>
            </p:nvSpPr>
            <p:spPr bwMode="auto">
              <a:xfrm>
                <a:off x="5185" y="1203"/>
                <a:ext cx="22" cy="53"/>
              </a:xfrm>
              <a:custGeom>
                <a:avLst/>
                <a:gdLst>
                  <a:gd name="T0" fmla="*/ 21 w 22"/>
                  <a:gd name="T1" fmla="*/ 2 h 53"/>
                  <a:gd name="T2" fmla="*/ 0 w 22"/>
                  <a:gd name="T3" fmla="*/ 53 h 53"/>
                  <a:gd name="T4" fmla="*/ 0 w 22"/>
                  <a:gd name="T5" fmla="*/ 53 h 53"/>
                  <a:gd name="T6" fmla="*/ 21 w 22"/>
                  <a:gd name="T7" fmla="*/ 2 h 53"/>
                  <a:gd name="T8" fmla="*/ 22 w 22"/>
                  <a:gd name="T9" fmla="*/ 1 h 53"/>
                  <a:gd name="T10" fmla="*/ 22 w 22"/>
                  <a:gd name="T11" fmla="*/ 0 h 53"/>
                  <a:gd name="T12" fmla="*/ 21 w 22"/>
                  <a:gd name="T13" fmla="*/ 0 h 53"/>
                  <a:gd name="T14" fmla="*/ 21 w 22"/>
                  <a:gd name="T15" fmla="*/ 2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53">
                    <a:moveTo>
                      <a:pt x="21" y="2"/>
                    </a:moveTo>
                    <a:lnTo>
                      <a:pt x="0" y="53"/>
                    </a:lnTo>
                    <a:lnTo>
                      <a:pt x="0" y="53"/>
                    </a:lnTo>
                    <a:lnTo>
                      <a:pt x="21" y="2"/>
                    </a:lnTo>
                    <a:lnTo>
                      <a:pt x="22" y="1"/>
                    </a:lnTo>
                    <a:lnTo>
                      <a:pt x="22" y="0"/>
                    </a:lnTo>
                    <a:lnTo>
                      <a:pt x="21" y="0"/>
                    </a:lnTo>
                    <a:lnTo>
                      <a:pt x="21" y="2"/>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0" name="Freeform 681"/>
              <p:cNvSpPr/>
              <p:nvPr/>
            </p:nvSpPr>
            <p:spPr bwMode="auto">
              <a:xfrm>
                <a:off x="5204" y="1202"/>
                <a:ext cx="2" cy="3"/>
              </a:xfrm>
              <a:custGeom>
                <a:avLst/>
                <a:gdLst>
                  <a:gd name="T0" fmla="*/ 2 w 2"/>
                  <a:gd name="T1" fmla="*/ 1 h 3"/>
                  <a:gd name="T2" fmla="*/ 1 w 2"/>
                  <a:gd name="T3" fmla="*/ 0 h 3"/>
                  <a:gd name="T4" fmla="*/ 0 w 2"/>
                  <a:gd name="T5" fmla="*/ 2 h 3"/>
                  <a:gd name="T6" fmla="*/ 2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1" y="0"/>
                    </a:lnTo>
                    <a:lnTo>
                      <a:pt x="0" y="2"/>
                    </a:lnTo>
                    <a:lnTo>
                      <a:pt x="2" y="3"/>
                    </a:lnTo>
                    <a:lnTo>
                      <a:pt x="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1" name="Freeform 682"/>
              <p:cNvSpPr/>
              <p:nvPr/>
            </p:nvSpPr>
            <p:spPr bwMode="auto">
              <a:xfrm>
                <a:off x="5206"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2" name="Freeform 683"/>
              <p:cNvSpPr/>
              <p:nvPr/>
            </p:nvSpPr>
            <p:spPr bwMode="auto">
              <a:xfrm>
                <a:off x="5205" y="1202"/>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3" name="Freeform 684"/>
              <p:cNvSpPr/>
              <p:nvPr/>
            </p:nvSpPr>
            <p:spPr bwMode="auto">
              <a:xfrm>
                <a:off x="5206" y="1200"/>
                <a:ext cx="1" cy="2"/>
              </a:xfrm>
              <a:custGeom>
                <a:avLst/>
                <a:gdLst>
                  <a:gd name="T0" fmla="*/ 1 w 1"/>
                  <a:gd name="T1" fmla="*/ 0 h 2"/>
                  <a:gd name="T2" fmla="*/ 0 w 1"/>
                  <a:gd name="T3" fmla="*/ 0 h 2"/>
                  <a:gd name="T4" fmla="*/ 0 w 1"/>
                  <a:gd name="T5" fmla="*/ 1 h 2"/>
                  <a:gd name="T6" fmla="*/ 1 w 1"/>
                  <a:gd name="T7" fmla="*/ 2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lnTo>
                      <a:pt x="0" y="0"/>
                    </a:lnTo>
                    <a:lnTo>
                      <a:pt x="0" y="1"/>
                    </a:lnTo>
                    <a:lnTo>
                      <a:pt x="1" y="2"/>
                    </a:lnTo>
                    <a:lnTo>
                      <a:pt x="1"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4" name="Freeform 685"/>
              <p:cNvSpPr/>
              <p:nvPr/>
            </p:nvSpPr>
            <p:spPr bwMode="auto">
              <a:xfrm>
                <a:off x="5204" y="1202"/>
                <a:ext cx="2" cy="2"/>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1" y="2"/>
                    </a:lnTo>
                    <a:lnTo>
                      <a:pt x="2"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5" name="Freeform 686"/>
              <p:cNvSpPr/>
              <p:nvPr/>
            </p:nvSpPr>
            <p:spPr bwMode="auto">
              <a:xfrm>
                <a:off x="5204" y="1202"/>
                <a:ext cx="2" cy="1"/>
              </a:xfrm>
              <a:custGeom>
                <a:avLst/>
                <a:gdLst>
                  <a:gd name="T0" fmla="*/ 2 w 2"/>
                  <a:gd name="T1" fmla="*/ 1 h 1"/>
                  <a:gd name="T2" fmla="*/ 1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6" name="Freeform 687"/>
              <p:cNvSpPr/>
              <p:nvPr/>
            </p:nvSpPr>
            <p:spPr bwMode="auto">
              <a:xfrm>
                <a:off x="5205" y="1200"/>
                <a:ext cx="2" cy="2"/>
              </a:xfrm>
              <a:custGeom>
                <a:avLst/>
                <a:gdLst>
                  <a:gd name="T0" fmla="*/ 1 w 2"/>
                  <a:gd name="T1" fmla="*/ 1 h 2"/>
                  <a:gd name="T2" fmla="*/ 0 w 2"/>
                  <a:gd name="T3" fmla="*/ 0 h 2"/>
                  <a:gd name="T4" fmla="*/ 1 w 2"/>
                  <a:gd name="T5" fmla="*/ 1 h 2"/>
                  <a:gd name="T6" fmla="*/ 2 w 2"/>
                  <a:gd name="T7" fmla="*/ 2 h 2"/>
                  <a:gd name="T8" fmla="*/ 1 w 2"/>
                  <a:gd name="T9" fmla="*/ 1 h 2"/>
                </a:gdLst>
                <a:ahLst/>
                <a:cxnLst>
                  <a:cxn ang="0">
                    <a:pos x="T0" y="T1"/>
                  </a:cxn>
                  <a:cxn ang="0">
                    <a:pos x="T2" y="T3"/>
                  </a:cxn>
                  <a:cxn ang="0">
                    <a:pos x="T4" y="T5"/>
                  </a:cxn>
                  <a:cxn ang="0">
                    <a:pos x="T6" y="T7"/>
                  </a:cxn>
                  <a:cxn ang="0">
                    <a:pos x="T8" y="T9"/>
                  </a:cxn>
                </a:cxnLst>
                <a:rect l="0" t="0" r="r" b="b"/>
                <a:pathLst>
                  <a:path w="2" h="2">
                    <a:moveTo>
                      <a:pt x="1" y="1"/>
                    </a:moveTo>
                    <a:lnTo>
                      <a:pt x="0" y="0"/>
                    </a:lnTo>
                    <a:lnTo>
                      <a:pt x="1" y="1"/>
                    </a:lnTo>
                    <a:lnTo>
                      <a:pt x="2" y="2"/>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7" name="Freeform 688"/>
              <p:cNvSpPr/>
              <p:nvPr/>
            </p:nvSpPr>
            <p:spPr bwMode="auto">
              <a:xfrm>
                <a:off x="5204" y="1201"/>
                <a:ext cx="3" cy="1"/>
              </a:xfrm>
              <a:custGeom>
                <a:avLst/>
                <a:gdLst>
                  <a:gd name="T0" fmla="*/ 3 w 3"/>
                  <a:gd name="T1" fmla="*/ 1 h 1"/>
                  <a:gd name="T2" fmla="*/ 2 w 3"/>
                  <a:gd name="T3" fmla="*/ 0 h 1"/>
                  <a:gd name="T4" fmla="*/ 0 w 3"/>
                  <a:gd name="T5" fmla="*/ 0 h 1"/>
                  <a:gd name="T6" fmla="*/ 2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2" y="0"/>
                    </a:lnTo>
                    <a:lnTo>
                      <a:pt x="0" y="0"/>
                    </a:lnTo>
                    <a:lnTo>
                      <a:pt x="2" y="1"/>
                    </a:lnTo>
                    <a:lnTo>
                      <a:pt x="3"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8" name="Freeform 689"/>
              <p:cNvSpPr/>
              <p:nvPr/>
            </p:nvSpPr>
            <p:spPr bwMode="auto">
              <a:xfrm>
                <a:off x="5207" y="1150"/>
                <a:ext cx="22" cy="52"/>
              </a:xfrm>
              <a:custGeom>
                <a:avLst/>
                <a:gdLst>
                  <a:gd name="T0" fmla="*/ 21 w 22"/>
                  <a:gd name="T1" fmla="*/ 0 h 52"/>
                  <a:gd name="T2" fmla="*/ 0 w 22"/>
                  <a:gd name="T3" fmla="*/ 50 h 52"/>
                  <a:gd name="T4" fmla="*/ 0 w 22"/>
                  <a:gd name="T5" fmla="*/ 52 h 52"/>
                  <a:gd name="T6" fmla="*/ 0 w 22"/>
                  <a:gd name="T7" fmla="*/ 52 h 52"/>
                  <a:gd name="T8" fmla="*/ 0 w 22"/>
                  <a:gd name="T9" fmla="*/ 52 h 52"/>
                  <a:gd name="T10" fmla="*/ 1 w 22"/>
                  <a:gd name="T11" fmla="*/ 50 h 52"/>
                  <a:gd name="T12" fmla="*/ 22 w 22"/>
                  <a:gd name="T13" fmla="*/ 0 h 52"/>
                  <a:gd name="T14" fmla="*/ 21 w 22"/>
                  <a:gd name="T15" fmla="*/ 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52">
                    <a:moveTo>
                      <a:pt x="21" y="0"/>
                    </a:moveTo>
                    <a:lnTo>
                      <a:pt x="0" y="50"/>
                    </a:lnTo>
                    <a:lnTo>
                      <a:pt x="0" y="52"/>
                    </a:lnTo>
                    <a:lnTo>
                      <a:pt x="0" y="52"/>
                    </a:lnTo>
                    <a:lnTo>
                      <a:pt x="0" y="52"/>
                    </a:lnTo>
                    <a:lnTo>
                      <a:pt x="1" y="50"/>
                    </a:lnTo>
                    <a:lnTo>
                      <a:pt x="22" y="0"/>
                    </a:lnTo>
                    <a:lnTo>
                      <a:pt x="2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9" name="Freeform 690"/>
              <p:cNvSpPr/>
              <p:nvPr/>
            </p:nvSpPr>
            <p:spPr bwMode="auto">
              <a:xfrm>
                <a:off x="5206" y="1149"/>
                <a:ext cx="22" cy="51"/>
              </a:xfrm>
              <a:custGeom>
                <a:avLst/>
                <a:gdLst>
                  <a:gd name="T0" fmla="*/ 22 w 22"/>
                  <a:gd name="T1" fmla="*/ 1 h 51"/>
                  <a:gd name="T2" fmla="*/ 20 w 22"/>
                  <a:gd name="T3" fmla="*/ 0 h 51"/>
                  <a:gd name="T4" fmla="*/ 0 w 22"/>
                  <a:gd name="T5" fmla="*/ 51 h 51"/>
                  <a:gd name="T6" fmla="*/ 1 w 22"/>
                  <a:gd name="T7" fmla="*/ 51 h 51"/>
                  <a:gd name="T8" fmla="*/ 22 w 22"/>
                  <a:gd name="T9" fmla="*/ 1 h 51"/>
                </a:gdLst>
                <a:ahLst/>
                <a:cxnLst>
                  <a:cxn ang="0">
                    <a:pos x="T0" y="T1"/>
                  </a:cxn>
                  <a:cxn ang="0">
                    <a:pos x="T2" y="T3"/>
                  </a:cxn>
                  <a:cxn ang="0">
                    <a:pos x="T4" y="T5"/>
                  </a:cxn>
                  <a:cxn ang="0">
                    <a:pos x="T6" y="T7"/>
                  </a:cxn>
                  <a:cxn ang="0">
                    <a:pos x="T8" y="T9"/>
                  </a:cxn>
                </a:cxnLst>
                <a:rect l="0" t="0" r="r" b="b"/>
                <a:pathLst>
                  <a:path w="22" h="51">
                    <a:moveTo>
                      <a:pt x="22" y="1"/>
                    </a:moveTo>
                    <a:lnTo>
                      <a:pt x="20" y="0"/>
                    </a:lnTo>
                    <a:lnTo>
                      <a:pt x="0" y="51"/>
                    </a:lnTo>
                    <a:lnTo>
                      <a:pt x="1" y="51"/>
                    </a:lnTo>
                    <a:lnTo>
                      <a:pt x="2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0" name="Freeform 691"/>
              <p:cNvSpPr/>
              <p:nvPr/>
            </p:nvSpPr>
            <p:spPr bwMode="auto">
              <a:xfrm>
                <a:off x="5169" y="1203"/>
                <a:ext cx="36" cy="45"/>
              </a:xfrm>
              <a:custGeom>
                <a:avLst/>
                <a:gdLst>
                  <a:gd name="T0" fmla="*/ 36 w 36"/>
                  <a:gd name="T1" fmla="*/ 1 h 45"/>
                  <a:gd name="T2" fmla="*/ 35 w 36"/>
                  <a:gd name="T3" fmla="*/ 0 h 45"/>
                  <a:gd name="T4" fmla="*/ 0 w 36"/>
                  <a:gd name="T5" fmla="*/ 44 h 45"/>
                  <a:gd name="T6" fmla="*/ 1 w 36"/>
                  <a:gd name="T7" fmla="*/ 45 h 45"/>
                  <a:gd name="T8" fmla="*/ 36 w 36"/>
                  <a:gd name="T9" fmla="*/ 1 h 45"/>
                </a:gdLst>
                <a:ahLst/>
                <a:cxnLst>
                  <a:cxn ang="0">
                    <a:pos x="T0" y="T1"/>
                  </a:cxn>
                  <a:cxn ang="0">
                    <a:pos x="T2" y="T3"/>
                  </a:cxn>
                  <a:cxn ang="0">
                    <a:pos x="T4" y="T5"/>
                  </a:cxn>
                  <a:cxn ang="0">
                    <a:pos x="T6" y="T7"/>
                  </a:cxn>
                  <a:cxn ang="0">
                    <a:pos x="T8" y="T9"/>
                  </a:cxn>
                </a:cxnLst>
                <a:rect l="0" t="0" r="r" b="b"/>
                <a:pathLst>
                  <a:path w="36" h="45">
                    <a:moveTo>
                      <a:pt x="36" y="1"/>
                    </a:moveTo>
                    <a:lnTo>
                      <a:pt x="35" y="0"/>
                    </a:lnTo>
                    <a:lnTo>
                      <a:pt x="0" y="44"/>
                    </a:lnTo>
                    <a:lnTo>
                      <a:pt x="1" y="45"/>
                    </a:lnTo>
                    <a:lnTo>
                      <a:pt x="36"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1" name="Freeform 692"/>
              <p:cNvSpPr/>
              <p:nvPr/>
            </p:nvSpPr>
            <p:spPr bwMode="auto">
              <a:xfrm>
                <a:off x="5170" y="1203"/>
                <a:ext cx="36" cy="46"/>
              </a:xfrm>
              <a:custGeom>
                <a:avLst/>
                <a:gdLst>
                  <a:gd name="T0" fmla="*/ 35 w 36"/>
                  <a:gd name="T1" fmla="*/ 1 h 46"/>
                  <a:gd name="T2" fmla="*/ 0 w 36"/>
                  <a:gd name="T3" fmla="*/ 45 h 46"/>
                  <a:gd name="T4" fmla="*/ 0 w 36"/>
                  <a:gd name="T5" fmla="*/ 46 h 46"/>
                  <a:gd name="T6" fmla="*/ 36 w 36"/>
                  <a:gd name="T7" fmla="*/ 2 h 46"/>
                  <a:gd name="T8" fmla="*/ 36 w 36"/>
                  <a:gd name="T9" fmla="*/ 0 h 46"/>
                  <a:gd name="T10" fmla="*/ 36 w 36"/>
                  <a:gd name="T11" fmla="*/ 0 h 46"/>
                  <a:gd name="T12" fmla="*/ 35 w 36"/>
                  <a:gd name="T13" fmla="*/ 1 h 46"/>
                </a:gdLst>
                <a:ahLst/>
                <a:cxnLst>
                  <a:cxn ang="0">
                    <a:pos x="T0" y="T1"/>
                  </a:cxn>
                  <a:cxn ang="0">
                    <a:pos x="T2" y="T3"/>
                  </a:cxn>
                  <a:cxn ang="0">
                    <a:pos x="T4" y="T5"/>
                  </a:cxn>
                  <a:cxn ang="0">
                    <a:pos x="T6" y="T7"/>
                  </a:cxn>
                  <a:cxn ang="0">
                    <a:pos x="T8" y="T9"/>
                  </a:cxn>
                  <a:cxn ang="0">
                    <a:pos x="T10" y="T11"/>
                  </a:cxn>
                  <a:cxn ang="0">
                    <a:pos x="T12" y="T13"/>
                  </a:cxn>
                </a:cxnLst>
                <a:rect l="0" t="0" r="r" b="b"/>
                <a:pathLst>
                  <a:path w="36" h="46">
                    <a:moveTo>
                      <a:pt x="35" y="1"/>
                    </a:moveTo>
                    <a:lnTo>
                      <a:pt x="0" y="45"/>
                    </a:lnTo>
                    <a:lnTo>
                      <a:pt x="0" y="46"/>
                    </a:lnTo>
                    <a:lnTo>
                      <a:pt x="36" y="2"/>
                    </a:lnTo>
                    <a:lnTo>
                      <a:pt x="36" y="0"/>
                    </a:lnTo>
                    <a:lnTo>
                      <a:pt x="36" y="0"/>
                    </a:lnTo>
                    <a:lnTo>
                      <a:pt x="35" y="1"/>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2" name="Freeform 693"/>
              <p:cNvSpPr/>
              <p:nvPr/>
            </p:nvSpPr>
            <p:spPr bwMode="auto">
              <a:xfrm>
                <a:off x="5165" y="1203"/>
                <a:ext cx="41" cy="25"/>
              </a:xfrm>
              <a:custGeom>
                <a:avLst/>
                <a:gdLst>
                  <a:gd name="T0" fmla="*/ 40 w 41"/>
                  <a:gd name="T1" fmla="*/ 0 h 25"/>
                  <a:gd name="T2" fmla="*/ 0 w 41"/>
                  <a:gd name="T3" fmla="*/ 23 h 25"/>
                  <a:gd name="T4" fmla="*/ 0 w 41"/>
                  <a:gd name="T5" fmla="*/ 25 h 25"/>
                  <a:gd name="T6" fmla="*/ 40 w 41"/>
                  <a:gd name="T7" fmla="*/ 1 h 25"/>
                  <a:gd name="T8" fmla="*/ 41 w 41"/>
                  <a:gd name="T9" fmla="*/ 0 h 25"/>
                  <a:gd name="T10" fmla="*/ 40 w 41"/>
                  <a:gd name="T11" fmla="*/ 0 h 25"/>
                </a:gdLst>
                <a:ahLst/>
                <a:cxnLst>
                  <a:cxn ang="0">
                    <a:pos x="T0" y="T1"/>
                  </a:cxn>
                  <a:cxn ang="0">
                    <a:pos x="T2" y="T3"/>
                  </a:cxn>
                  <a:cxn ang="0">
                    <a:pos x="T4" y="T5"/>
                  </a:cxn>
                  <a:cxn ang="0">
                    <a:pos x="T6" y="T7"/>
                  </a:cxn>
                  <a:cxn ang="0">
                    <a:pos x="T8" y="T9"/>
                  </a:cxn>
                  <a:cxn ang="0">
                    <a:pos x="T10" y="T11"/>
                  </a:cxn>
                </a:cxnLst>
                <a:rect l="0" t="0" r="r" b="b"/>
                <a:pathLst>
                  <a:path w="41" h="25">
                    <a:moveTo>
                      <a:pt x="40" y="0"/>
                    </a:moveTo>
                    <a:lnTo>
                      <a:pt x="0" y="23"/>
                    </a:lnTo>
                    <a:lnTo>
                      <a:pt x="0" y="25"/>
                    </a:lnTo>
                    <a:lnTo>
                      <a:pt x="40" y="1"/>
                    </a:lnTo>
                    <a:lnTo>
                      <a:pt x="41" y="0"/>
                    </a:lnTo>
                    <a:lnTo>
                      <a:pt x="40"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3" name="Freeform 694"/>
              <p:cNvSpPr/>
              <p:nvPr/>
            </p:nvSpPr>
            <p:spPr bwMode="auto">
              <a:xfrm>
                <a:off x="5165" y="1202"/>
                <a:ext cx="40" cy="25"/>
              </a:xfrm>
              <a:custGeom>
                <a:avLst/>
                <a:gdLst>
                  <a:gd name="T0" fmla="*/ 40 w 40"/>
                  <a:gd name="T1" fmla="*/ 1 h 25"/>
                  <a:gd name="T2" fmla="*/ 39 w 40"/>
                  <a:gd name="T3" fmla="*/ 0 h 25"/>
                  <a:gd name="T4" fmla="*/ 0 w 40"/>
                  <a:gd name="T5" fmla="*/ 23 h 25"/>
                  <a:gd name="T6" fmla="*/ 0 w 40"/>
                  <a:gd name="T7" fmla="*/ 25 h 25"/>
                  <a:gd name="T8" fmla="*/ 40 w 40"/>
                  <a:gd name="T9" fmla="*/ 1 h 25"/>
                </a:gdLst>
                <a:ahLst/>
                <a:cxnLst>
                  <a:cxn ang="0">
                    <a:pos x="T0" y="T1"/>
                  </a:cxn>
                  <a:cxn ang="0">
                    <a:pos x="T2" y="T3"/>
                  </a:cxn>
                  <a:cxn ang="0">
                    <a:pos x="T4" y="T5"/>
                  </a:cxn>
                  <a:cxn ang="0">
                    <a:pos x="T6" y="T7"/>
                  </a:cxn>
                  <a:cxn ang="0">
                    <a:pos x="T8" y="T9"/>
                  </a:cxn>
                </a:cxnLst>
                <a:rect l="0" t="0" r="r" b="b"/>
                <a:pathLst>
                  <a:path w="40" h="25">
                    <a:moveTo>
                      <a:pt x="40" y="1"/>
                    </a:moveTo>
                    <a:lnTo>
                      <a:pt x="39" y="0"/>
                    </a:lnTo>
                    <a:lnTo>
                      <a:pt x="0" y="23"/>
                    </a:lnTo>
                    <a:lnTo>
                      <a:pt x="0" y="25"/>
                    </a:lnTo>
                    <a:lnTo>
                      <a:pt x="40" y="1"/>
                    </a:lnTo>
                    <a:close/>
                  </a:path>
                </a:pathLst>
              </a:custGeom>
              <a:solidFill>
                <a:srgbClr val="847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4" name="Freeform 695"/>
              <p:cNvSpPr/>
              <p:nvPr/>
            </p:nvSpPr>
            <p:spPr bwMode="auto">
              <a:xfrm>
                <a:off x="5206" y="1155"/>
                <a:ext cx="1" cy="47"/>
              </a:xfrm>
              <a:custGeom>
                <a:avLst/>
                <a:gdLst>
                  <a:gd name="T0" fmla="*/ 1 w 1"/>
                  <a:gd name="T1" fmla="*/ 0 h 47"/>
                  <a:gd name="T2" fmla="*/ 0 w 1"/>
                  <a:gd name="T3" fmla="*/ 0 h 47"/>
                  <a:gd name="T4" fmla="*/ 0 w 1"/>
                  <a:gd name="T5" fmla="*/ 46 h 47"/>
                  <a:gd name="T6" fmla="*/ 1 w 1"/>
                  <a:gd name="T7" fmla="*/ 47 h 47"/>
                  <a:gd name="T8" fmla="*/ 1 w 1"/>
                  <a:gd name="T9" fmla="*/ 45 h 47"/>
                  <a:gd name="T10" fmla="*/ 1 w 1"/>
                  <a:gd name="T11" fmla="*/ 0 h 47"/>
                </a:gdLst>
                <a:ahLst/>
                <a:cxnLst>
                  <a:cxn ang="0">
                    <a:pos x="T0" y="T1"/>
                  </a:cxn>
                  <a:cxn ang="0">
                    <a:pos x="T2" y="T3"/>
                  </a:cxn>
                  <a:cxn ang="0">
                    <a:pos x="T4" y="T5"/>
                  </a:cxn>
                  <a:cxn ang="0">
                    <a:pos x="T6" y="T7"/>
                  </a:cxn>
                  <a:cxn ang="0">
                    <a:pos x="T8" y="T9"/>
                  </a:cxn>
                  <a:cxn ang="0">
                    <a:pos x="T10" y="T11"/>
                  </a:cxn>
                </a:cxnLst>
                <a:rect l="0" t="0" r="r" b="b"/>
                <a:pathLst>
                  <a:path w="1" h="47">
                    <a:moveTo>
                      <a:pt x="1" y="0"/>
                    </a:moveTo>
                    <a:lnTo>
                      <a:pt x="0" y="0"/>
                    </a:lnTo>
                    <a:lnTo>
                      <a:pt x="0" y="46"/>
                    </a:lnTo>
                    <a:lnTo>
                      <a:pt x="1" y="47"/>
                    </a:lnTo>
                    <a:lnTo>
                      <a:pt x="1" y="45"/>
                    </a:lnTo>
                    <a:lnTo>
                      <a:pt x="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5" name="Freeform 696"/>
              <p:cNvSpPr/>
              <p:nvPr/>
            </p:nvSpPr>
            <p:spPr bwMode="auto">
              <a:xfrm>
                <a:off x="5205" y="1155"/>
                <a:ext cx="1" cy="46"/>
              </a:xfrm>
              <a:custGeom>
                <a:avLst/>
                <a:gdLst>
                  <a:gd name="T0" fmla="*/ 1 w 1"/>
                  <a:gd name="T1" fmla="*/ 0 h 46"/>
                  <a:gd name="T2" fmla="*/ 0 w 1"/>
                  <a:gd name="T3" fmla="*/ 1 h 46"/>
                  <a:gd name="T4" fmla="*/ 0 w 1"/>
                  <a:gd name="T5" fmla="*/ 45 h 46"/>
                  <a:gd name="T6" fmla="*/ 1 w 1"/>
                  <a:gd name="T7" fmla="*/ 46 h 46"/>
                  <a:gd name="T8" fmla="*/ 1 w 1"/>
                  <a:gd name="T9" fmla="*/ 0 h 46"/>
                </a:gdLst>
                <a:ahLst/>
                <a:cxnLst>
                  <a:cxn ang="0">
                    <a:pos x="T0" y="T1"/>
                  </a:cxn>
                  <a:cxn ang="0">
                    <a:pos x="T2" y="T3"/>
                  </a:cxn>
                  <a:cxn ang="0">
                    <a:pos x="T4" y="T5"/>
                  </a:cxn>
                  <a:cxn ang="0">
                    <a:pos x="T6" y="T7"/>
                  </a:cxn>
                  <a:cxn ang="0">
                    <a:pos x="T8" y="T9"/>
                  </a:cxn>
                </a:cxnLst>
                <a:rect l="0" t="0" r="r" b="b"/>
                <a:pathLst>
                  <a:path w="1" h="46">
                    <a:moveTo>
                      <a:pt x="1" y="0"/>
                    </a:moveTo>
                    <a:lnTo>
                      <a:pt x="0" y="1"/>
                    </a:lnTo>
                    <a:lnTo>
                      <a:pt x="0" y="45"/>
                    </a:lnTo>
                    <a:lnTo>
                      <a:pt x="1" y="46"/>
                    </a:lnTo>
                    <a:lnTo>
                      <a:pt x="1" y="0"/>
                    </a:lnTo>
                    <a:close/>
                  </a:path>
                </a:pathLst>
              </a:custGeom>
              <a:solidFill>
                <a:srgbClr val="7670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6" name="Freeform 697"/>
              <p:cNvSpPr/>
              <p:nvPr/>
            </p:nvSpPr>
            <p:spPr bwMode="auto">
              <a:xfrm>
                <a:off x="5186" y="1173"/>
                <a:ext cx="21" cy="29"/>
              </a:xfrm>
              <a:custGeom>
                <a:avLst/>
                <a:gdLst>
                  <a:gd name="T0" fmla="*/ 0 w 21"/>
                  <a:gd name="T1" fmla="*/ 0 h 29"/>
                  <a:gd name="T2" fmla="*/ 0 w 21"/>
                  <a:gd name="T3" fmla="*/ 0 h 29"/>
                  <a:gd name="T4" fmla="*/ 20 w 21"/>
                  <a:gd name="T5" fmla="*/ 29 h 29"/>
                  <a:gd name="T6" fmla="*/ 21 w 21"/>
                  <a:gd name="T7" fmla="*/ 29 h 29"/>
                  <a:gd name="T8" fmla="*/ 21 w 21"/>
                  <a:gd name="T9" fmla="*/ 29 h 29"/>
                  <a:gd name="T10" fmla="*/ 20 w 21"/>
                  <a:gd name="T11" fmla="*/ 28 h 29"/>
                  <a:gd name="T12" fmla="*/ 0 w 2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1" h="29">
                    <a:moveTo>
                      <a:pt x="0" y="0"/>
                    </a:moveTo>
                    <a:lnTo>
                      <a:pt x="0" y="0"/>
                    </a:lnTo>
                    <a:lnTo>
                      <a:pt x="20" y="29"/>
                    </a:lnTo>
                    <a:lnTo>
                      <a:pt x="21" y="29"/>
                    </a:lnTo>
                    <a:lnTo>
                      <a:pt x="21" y="29"/>
                    </a:lnTo>
                    <a:lnTo>
                      <a:pt x="20" y="28"/>
                    </a:lnTo>
                    <a:lnTo>
                      <a:pt x="0"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7" name="Freeform 698"/>
              <p:cNvSpPr/>
              <p:nvPr/>
            </p:nvSpPr>
            <p:spPr bwMode="auto">
              <a:xfrm>
                <a:off x="5186" y="1173"/>
                <a:ext cx="21" cy="29"/>
              </a:xfrm>
              <a:custGeom>
                <a:avLst/>
                <a:gdLst>
                  <a:gd name="T0" fmla="*/ 0 w 21"/>
                  <a:gd name="T1" fmla="*/ 0 h 29"/>
                  <a:gd name="T2" fmla="*/ 0 w 21"/>
                  <a:gd name="T3" fmla="*/ 0 h 29"/>
                  <a:gd name="T4" fmla="*/ 20 w 21"/>
                  <a:gd name="T5" fmla="*/ 29 h 29"/>
                  <a:gd name="T6" fmla="*/ 21 w 21"/>
                  <a:gd name="T7" fmla="*/ 29 h 29"/>
                  <a:gd name="T8" fmla="*/ 21 w 21"/>
                  <a:gd name="T9" fmla="*/ 29 h 29"/>
                  <a:gd name="T10" fmla="*/ 20 w 21"/>
                  <a:gd name="T11" fmla="*/ 28 h 29"/>
                  <a:gd name="T12" fmla="*/ 0 w 2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1" h="29">
                    <a:moveTo>
                      <a:pt x="0" y="0"/>
                    </a:moveTo>
                    <a:lnTo>
                      <a:pt x="0" y="0"/>
                    </a:lnTo>
                    <a:lnTo>
                      <a:pt x="20" y="29"/>
                    </a:lnTo>
                    <a:lnTo>
                      <a:pt x="21" y="29"/>
                    </a:lnTo>
                    <a:lnTo>
                      <a:pt x="21" y="29"/>
                    </a:lnTo>
                    <a:lnTo>
                      <a:pt x="20" y="2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8" name="Freeform 699"/>
              <p:cNvSpPr/>
              <p:nvPr/>
            </p:nvSpPr>
            <p:spPr bwMode="auto">
              <a:xfrm>
                <a:off x="5185" y="1173"/>
                <a:ext cx="21" cy="29"/>
              </a:xfrm>
              <a:custGeom>
                <a:avLst/>
                <a:gdLst>
                  <a:gd name="T0" fmla="*/ 1 w 21"/>
                  <a:gd name="T1" fmla="*/ 0 h 29"/>
                  <a:gd name="T2" fmla="*/ 0 w 21"/>
                  <a:gd name="T3" fmla="*/ 1 h 29"/>
                  <a:gd name="T4" fmla="*/ 19 w 21"/>
                  <a:gd name="T5" fmla="*/ 28 h 29"/>
                  <a:gd name="T6" fmla="*/ 21 w 21"/>
                  <a:gd name="T7" fmla="*/ 29 h 29"/>
                  <a:gd name="T8" fmla="*/ 1 w 21"/>
                  <a:gd name="T9" fmla="*/ 0 h 29"/>
                </a:gdLst>
                <a:ahLst/>
                <a:cxnLst>
                  <a:cxn ang="0">
                    <a:pos x="T0" y="T1"/>
                  </a:cxn>
                  <a:cxn ang="0">
                    <a:pos x="T2" y="T3"/>
                  </a:cxn>
                  <a:cxn ang="0">
                    <a:pos x="T4" y="T5"/>
                  </a:cxn>
                  <a:cxn ang="0">
                    <a:pos x="T6" y="T7"/>
                  </a:cxn>
                  <a:cxn ang="0">
                    <a:pos x="T8" y="T9"/>
                  </a:cxn>
                </a:cxnLst>
                <a:rect l="0" t="0" r="r" b="b"/>
                <a:pathLst>
                  <a:path w="21" h="29">
                    <a:moveTo>
                      <a:pt x="1" y="0"/>
                    </a:moveTo>
                    <a:lnTo>
                      <a:pt x="0" y="1"/>
                    </a:lnTo>
                    <a:lnTo>
                      <a:pt x="19" y="28"/>
                    </a:lnTo>
                    <a:lnTo>
                      <a:pt x="21" y="29"/>
                    </a:lnTo>
                    <a:lnTo>
                      <a:pt x="1"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9" name="Freeform 700"/>
              <p:cNvSpPr/>
              <p:nvPr/>
            </p:nvSpPr>
            <p:spPr bwMode="auto">
              <a:xfrm>
                <a:off x="5185" y="1173"/>
                <a:ext cx="21" cy="29"/>
              </a:xfrm>
              <a:custGeom>
                <a:avLst/>
                <a:gdLst>
                  <a:gd name="T0" fmla="*/ 1 w 21"/>
                  <a:gd name="T1" fmla="*/ 0 h 29"/>
                  <a:gd name="T2" fmla="*/ 0 w 21"/>
                  <a:gd name="T3" fmla="*/ 1 h 29"/>
                  <a:gd name="T4" fmla="*/ 19 w 21"/>
                  <a:gd name="T5" fmla="*/ 28 h 29"/>
                  <a:gd name="T6" fmla="*/ 21 w 21"/>
                  <a:gd name="T7" fmla="*/ 29 h 29"/>
                  <a:gd name="T8" fmla="*/ 1 w 21"/>
                  <a:gd name="T9" fmla="*/ 0 h 29"/>
                </a:gdLst>
                <a:ahLst/>
                <a:cxnLst>
                  <a:cxn ang="0">
                    <a:pos x="T0" y="T1"/>
                  </a:cxn>
                  <a:cxn ang="0">
                    <a:pos x="T2" y="T3"/>
                  </a:cxn>
                  <a:cxn ang="0">
                    <a:pos x="T4" y="T5"/>
                  </a:cxn>
                  <a:cxn ang="0">
                    <a:pos x="T6" y="T7"/>
                  </a:cxn>
                  <a:cxn ang="0">
                    <a:pos x="T8" y="T9"/>
                  </a:cxn>
                </a:cxnLst>
                <a:rect l="0" t="0" r="r" b="b"/>
                <a:pathLst>
                  <a:path w="21" h="29">
                    <a:moveTo>
                      <a:pt x="1" y="0"/>
                    </a:moveTo>
                    <a:lnTo>
                      <a:pt x="0" y="1"/>
                    </a:lnTo>
                    <a:lnTo>
                      <a:pt x="19" y="28"/>
                    </a:lnTo>
                    <a:lnTo>
                      <a:pt x="21" y="29"/>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0" name="Freeform 701"/>
              <p:cNvSpPr/>
              <p:nvPr/>
            </p:nvSpPr>
            <p:spPr bwMode="auto">
              <a:xfrm>
                <a:off x="5171" y="1197"/>
                <a:ext cx="70" cy="10"/>
              </a:xfrm>
              <a:custGeom>
                <a:avLst/>
                <a:gdLst>
                  <a:gd name="T0" fmla="*/ 0 w 70"/>
                  <a:gd name="T1" fmla="*/ 0 h 10"/>
                  <a:gd name="T2" fmla="*/ 0 w 70"/>
                  <a:gd name="T3" fmla="*/ 2 h 10"/>
                  <a:gd name="T4" fmla="*/ 34 w 70"/>
                  <a:gd name="T5" fmla="*/ 6 h 10"/>
                  <a:gd name="T6" fmla="*/ 35 w 70"/>
                  <a:gd name="T7" fmla="*/ 6 h 10"/>
                  <a:gd name="T8" fmla="*/ 35 w 70"/>
                  <a:gd name="T9" fmla="*/ 6 h 10"/>
                  <a:gd name="T10" fmla="*/ 36 w 70"/>
                  <a:gd name="T11" fmla="*/ 6 h 10"/>
                  <a:gd name="T12" fmla="*/ 37 w 70"/>
                  <a:gd name="T13" fmla="*/ 6 h 10"/>
                  <a:gd name="T14" fmla="*/ 70 w 70"/>
                  <a:gd name="T15" fmla="*/ 10 h 10"/>
                  <a:gd name="T16" fmla="*/ 70 w 70"/>
                  <a:gd name="T17" fmla="*/ 9 h 10"/>
                  <a:gd name="T18" fmla="*/ 37 w 70"/>
                  <a:gd name="T19" fmla="*/ 5 h 10"/>
                  <a:gd name="T20" fmla="*/ 37 w 70"/>
                  <a:gd name="T21" fmla="*/ 5 h 10"/>
                  <a:gd name="T22" fmla="*/ 36 w 70"/>
                  <a:gd name="T23" fmla="*/ 5 h 10"/>
                  <a:gd name="T24" fmla="*/ 36 w 70"/>
                  <a:gd name="T25" fmla="*/ 5 h 10"/>
                  <a:gd name="T26" fmla="*/ 35 w 70"/>
                  <a:gd name="T27" fmla="*/ 5 h 10"/>
                  <a:gd name="T28" fmla="*/ 0 w 70"/>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10">
                    <a:moveTo>
                      <a:pt x="0" y="0"/>
                    </a:moveTo>
                    <a:lnTo>
                      <a:pt x="0" y="2"/>
                    </a:lnTo>
                    <a:lnTo>
                      <a:pt x="34" y="6"/>
                    </a:lnTo>
                    <a:lnTo>
                      <a:pt x="35" y="6"/>
                    </a:lnTo>
                    <a:lnTo>
                      <a:pt x="35" y="6"/>
                    </a:lnTo>
                    <a:lnTo>
                      <a:pt x="36" y="6"/>
                    </a:lnTo>
                    <a:lnTo>
                      <a:pt x="37" y="6"/>
                    </a:lnTo>
                    <a:lnTo>
                      <a:pt x="70" y="10"/>
                    </a:lnTo>
                    <a:lnTo>
                      <a:pt x="70" y="9"/>
                    </a:lnTo>
                    <a:lnTo>
                      <a:pt x="37" y="5"/>
                    </a:lnTo>
                    <a:lnTo>
                      <a:pt x="37" y="5"/>
                    </a:lnTo>
                    <a:lnTo>
                      <a:pt x="36" y="5"/>
                    </a:lnTo>
                    <a:lnTo>
                      <a:pt x="36" y="5"/>
                    </a:lnTo>
                    <a:lnTo>
                      <a:pt x="35" y="5"/>
                    </a:lnTo>
                    <a:lnTo>
                      <a:pt x="0"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1" name="Freeform 702"/>
              <p:cNvSpPr/>
              <p:nvPr/>
            </p:nvSpPr>
            <p:spPr bwMode="auto">
              <a:xfrm>
                <a:off x="5171" y="1197"/>
                <a:ext cx="35" cy="5"/>
              </a:xfrm>
              <a:custGeom>
                <a:avLst/>
                <a:gdLst>
                  <a:gd name="T0" fmla="*/ 35 w 35"/>
                  <a:gd name="T1" fmla="*/ 5 h 5"/>
                  <a:gd name="T2" fmla="*/ 33 w 35"/>
                  <a:gd name="T3" fmla="*/ 4 h 5"/>
                  <a:gd name="T4" fmla="*/ 1 w 35"/>
                  <a:gd name="T5" fmla="*/ 0 h 5"/>
                  <a:gd name="T6" fmla="*/ 0 w 35"/>
                  <a:gd name="T7" fmla="*/ 0 h 5"/>
                  <a:gd name="T8" fmla="*/ 35 w 35"/>
                  <a:gd name="T9" fmla="*/ 5 h 5"/>
                </a:gdLst>
                <a:ahLst/>
                <a:cxnLst>
                  <a:cxn ang="0">
                    <a:pos x="T0" y="T1"/>
                  </a:cxn>
                  <a:cxn ang="0">
                    <a:pos x="T2" y="T3"/>
                  </a:cxn>
                  <a:cxn ang="0">
                    <a:pos x="T4" y="T5"/>
                  </a:cxn>
                  <a:cxn ang="0">
                    <a:pos x="T6" y="T7"/>
                  </a:cxn>
                  <a:cxn ang="0">
                    <a:pos x="T8" y="T9"/>
                  </a:cxn>
                </a:cxnLst>
                <a:rect l="0" t="0" r="r" b="b"/>
                <a:pathLst>
                  <a:path w="35" h="5">
                    <a:moveTo>
                      <a:pt x="35" y="5"/>
                    </a:moveTo>
                    <a:lnTo>
                      <a:pt x="33" y="4"/>
                    </a:lnTo>
                    <a:lnTo>
                      <a:pt x="1" y="0"/>
                    </a:lnTo>
                    <a:lnTo>
                      <a:pt x="0" y="0"/>
                    </a:lnTo>
                    <a:lnTo>
                      <a:pt x="35" y="5"/>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2" name="Freeform 703"/>
              <p:cNvSpPr/>
              <p:nvPr/>
            </p:nvSpPr>
            <p:spPr bwMode="auto">
              <a:xfrm>
                <a:off x="5103" y="1246"/>
                <a:ext cx="9" cy="5"/>
              </a:xfrm>
              <a:custGeom>
                <a:avLst/>
                <a:gdLst>
                  <a:gd name="T0" fmla="*/ 6 w 9"/>
                  <a:gd name="T1" fmla="*/ 5 h 5"/>
                  <a:gd name="T2" fmla="*/ 9 w 9"/>
                  <a:gd name="T3" fmla="*/ 4 h 5"/>
                  <a:gd name="T4" fmla="*/ 2 w 9"/>
                  <a:gd name="T5" fmla="*/ 0 h 5"/>
                  <a:gd name="T6" fmla="*/ 0 w 9"/>
                  <a:gd name="T7" fmla="*/ 1 h 5"/>
                  <a:gd name="T8" fmla="*/ 6 w 9"/>
                  <a:gd name="T9" fmla="*/ 5 h 5"/>
                </a:gdLst>
                <a:ahLst/>
                <a:cxnLst>
                  <a:cxn ang="0">
                    <a:pos x="T0" y="T1"/>
                  </a:cxn>
                  <a:cxn ang="0">
                    <a:pos x="T2" y="T3"/>
                  </a:cxn>
                  <a:cxn ang="0">
                    <a:pos x="T4" y="T5"/>
                  </a:cxn>
                  <a:cxn ang="0">
                    <a:pos x="T6" y="T7"/>
                  </a:cxn>
                  <a:cxn ang="0">
                    <a:pos x="T8" y="T9"/>
                  </a:cxn>
                </a:cxnLst>
                <a:rect l="0" t="0" r="r" b="b"/>
                <a:pathLst>
                  <a:path w="9" h="5">
                    <a:moveTo>
                      <a:pt x="6" y="5"/>
                    </a:moveTo>
                    <a:lnTo>
                      <a:pt x="9" y="4"/>
                    </a:lnTo>
                    <a:lnTo>
                      <a:pt x="2" y="0"/>
                    </a:lnTo>
                    <a:lnTo>
                      <a:pt x="0" y="1"/>
                    </a:lnTo>
                    <a:lnTo>
                      <a:pt x="6" y="5"/>
                    </a:ln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3" name="Freeform 704"/>
              <p:cNvSpPr/>
              <p:nvPr/>
            </p:nvSpPr>
            <p:spPr bwMode="auto">
              <a:xfrm>
                <a:off x="5109" y="1250"/>
                <a:ext cx="3" cy="3"/>
              </a:xfrm>
              <a:custGeom>
                <a:avLst/>
                <a:gdLst>
                  <a:gd name="T0" fmla="*/ 0 w 3"/>
                  <a:gd name="T1" fmla="*/ 3 h 3"/>
                  <a:gd name="T2" fmla="*/ 2 w 3"/>
                  <a:gd name="T3" fmla="*/ 1 h 3"/>
                  <a:gd name="T4" fmla="*/ 3 w 3"/>
                  <a:gd name="T5" fmla="*/ 0 h 3"/>
                  <a:gd name="T6" fmla="*/ 0 w 3"/>
                  <a:gd name="T7" fmla="*/ 1 h 3"/>
                  <a:gd name="T8" fmla="*/ 0 w 3"/>
                  <a:gd name="T9" fmla="*/ 3 h 3"/>
                </a:gdLst>
                <a:ahLst/>
                <a:cxnLst>
                  <a:cxn ang="0">
                    <a:pos x="T0" y="T1"/>
                  </a:cxn>
                  <a:cxn ang="0">
                    <a:pos x="T2" y="T3"/>
                  </a:cxn>
                  <a:cxn ang="0">
                    <a:pos x="T4" y="T5"/>
                  </a:cxn>
                  <a:cxn ang="0">
                    <a:pos x="T6" y="T7"/>
                  </a:cxn>
                  <a:cxn ang="0">
                    <a:pos x="T8" y="T9"/>
                  </a:cxn>
                </a:cxnLst>
                <a:rect l="0" t="0" r="r" b="b"/>
                <a:pathLst>
                  <a:path w="3" h="3">
                    <a:moveTo>
                      <a:pt x="0" y="3"/>
                    </a:moveTo>
                    <a:lnTo>
                      <a:pt x="2" y="1"/>
                    </a:lnTo>
                    <a:lnTo>
                      <a:pt x="3" y="0"/>
                    </a:lnTo>
                    <a:lnTo>
                      <a:pt x="0" y="1"/>
                    </a:lnTo>
                    <a:lnTo>
                      <a:pt x="0" y="3"/>
                    </a:lnTo>
                    <a:close/>
                  </a:path>
                </a:pathLst>
              </a:custGeom>
              <a:solidFill>
                <a:srgbClr val="1930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4" name="Freeform 705"/>
              <p:cNvSpPr/>
              <p:nvPr/>
            </p:nvSpPr>
            <p:spPr bwMode="auto">
              <a:xfrm>
                <a:off x="5079" y="1224"/>
                <a:ext cx="2" cy="5"/>
              </a:xfrm>
              <a:custGeom>
                <a:avLst/>
                <a:gdLst>
                  <a:gd name="T0" fmla="*/ 0 w 2"/>
                  <a:gd name="T1" fmla="*/ 0 h 5"/>
                  <a:gd name="T2" fmla="*/ 0 w 2"/>
                  <a:gd name="T3" fmla="*/ 2 h 5"/>
                  <a:gd name="T4" fmla="*/ 2 w 2"/>
                  <a:gd name="T5" fmla="*/ 5 h 5"/>
                  <a:gd name="T6" fmla="*/ 2 w 2"/>
                  <a:gd name="T7" fmla="*/ 3 h 5"/>
                  <a:gd name="T8" fmla="*/ 0 w 2"/>
                  <a:gd name="T9" fmla="*/ 0 h 5"/>
                </a:gdLst>
                <a:ahLst/>
                <a:cxnLst>
                  <a:cxn ang="0">
                    <a:pos x="T0" y="T1"/>
                  </a:cxn>
                  <a:cxn ang="0">
                    <a:pos x="T2" y="T3"/>
                  </a:cxn>
                  <a:cxn ang="0">
                    <a:pos x="T4" y="T5"/>
                  </a:cxn>
                  <a:cxn ang="0">
                    <a:pos x="T6" y="T7"/>
                  </a:cxn>
                  <a:cxn ang="0">
                    <a:pos x="T8" y="T9"/>
                  </a:cxn>
                </a:cxnLst>
                <a:rect l="0" t="0" r="r" b="b"/>
                <a:pathLst>
                  <a:path w="2" h="5">
                    <a:moveTo>
                      <a:pt x="0" y="0"/>
                    </a:moveTo>
                    <a:cubicBezTo>
                      <a:pt x="0" y="2"/>
                      <a:pt x="0" y="2"/>
                      <a:pt x="0" y="2"/>
                    </a:cubicBezTo>
                    <a:cubicBezTo>
                      <a:pt x="0" y="3"/>
                      <a:pt x="1" y="4"/>
                      <a:pt x="2" y="5"/>
                    </a:cubicBezTo>
                    <a:cubicBezTo>
                      <a:pt x="2" y="3"/>
                      <a:pt x="2" y="3"/>
                      <a:pt x="2" y="3"/>
                    </a:cubicBezTo>
                    <a:cubicBezTo>
                      <a:pt x="1" y="2"/>
                      <a:pt x="0" y="1"/>
                      <a:pt x="0" y="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5" name="Freeform 706"/>
              <p:cNvSpPr/>
              <p:nvPr/>
            </p:nvSpPr>
            <p:spPr bwMode="auto">
              <a:xfrm>
                <a:off x="5144" y="1129"/>
                <a:ext cx="70" cy="83"/>
              </a:xfrm>
              <a:custGeom>
                <a:avLst/>
                <a:gdLst>
                  <a:gd name="T0" fmla="*/ 11 w 70"/>
                  <a:gd name="T1" fmla="*/ 47 h 83"/>
                  <a:gd name="T2" fmla="*/ 27 w 70"/>
                  <a:gd name="T3" fmla="*/ 21 h 83"/>
                  <a:gd name="T4" fmla="*/ 43 w 70"/>
                  <a:gd name="T5" fmla="*/ 7 h 83"/>
                  <a:gd name="T6" fmla="*/ 62 w 70"/>
                  <a:gd name="T7" fmla="*/ 1 h 83"/>
                  <a:gd name="T8" fmla="*/ 63 w 70"/>
                  <a:gd name="T9" fmla="*/ 1 h 83"/>
                  <a:gd name="T10" fmla="*/ 70 w 70"/>
                  <a:gd name="T11" fmla="*/ 5 h 83"/>
                  <a:gd name="T12" fmla="*/ 69 w 70"/>
                  <a:gd name="T13" fmla="*/ 5 h 83"/>
                  <a:gd name="T14" fmla="*/ 50 w 70"/>
                  <a:gd name="T15" fmla="*/ 11 h 83"/>
                  <a:gd name="T16" fmla="*/ 34 w 70"/>
                  <a:gd name="T17" fmla="*/ 26 h 83"/>
                  <a:gd name="T18" fmla="*/ 19 w 70"/>
                  <a:gd name="T19" fmla="*/ 49 h 83"/>
                  <a:gd name="T20" fmla="*/ 8 w 70"/>
                  <a:gd name="T21" fmla="*/ 82 h 83"/>
                  <a:gd name="T22" fmla="*/ 8 w 70"/>
                  <a:gd name="T23" fmla="*/ 83 h 83"/>
                  <a:gd name="T24" fmla="*/ 2 w 70"/>
                  <a:gd name="T25" fmla="*/ 79 h 83"/>
                  <a:gd name="T26" fmla="*/ 11 w 70"/>
                  <a:gd name="T27" fmla="*/ 4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83">
                    <a:moveTo>
                      <a:pt x="11" y="47"/>
                    </a:moveTo>
                    <a:cubicBezTo>
                      <a:pt x="15" y="37"/>
                      <a:pt x="21" y="29"/>
                      <a:pt x="27" y="21"/>
                    </a:cubicBezTo>
                    <a:cubicBezTo>
                      <a:pt x="32" y="16"/>
                      <a:pt x="37" y="11"/>
                      <a:pt x="43" y="7"/>
                    </a:cubicBezTo>
                    <a:cubicBezTo>
                      <a:pt x="49" y="4"/>
                      <a:pt x="57" y="0"/>
                      <a:pt x="62" y="1"/>
                    </a:cubicBezTo>
                    <a:cubicBezTo>
                      <a:pt x="63" y="1"/>
                      <a:pt x="63" y="1"/>
                      <a:pt x="63" y="1"/>
                    </a:cubicBezTo>
                    <a:cubicBezTo>
                      <a:pt x="70" y="5"/>
                      <a:pt x="70" y="5"/>
                      <a:pt x="70" y="5"/>
                    </a:cubicBezTo>
                    <a:cubicBezTo>
                      <a:pt x="69" y="5"/>
                      <a:pt x="69" y="5"/>
                      <a:pt x="69" y="5"/>
                    </a:cubicBezTo>
                    <a:cubicBezTo>
                      <a:pt x="64" y="4"/>
                      <a:pt x="56" y="8"/>
                      <a:pt x="50" y="11"/>
                    </a:cubicBezTo>
                    <a:cubicBezTo>
                      <a:pt x="44" y="15"/>
                      <a:pt x="39" y="20"/>
                      <a:pt x="34" y="26"/>
                    </a:cubicBezTo>
                    <a:cubicBezTo>
                      <a:pt x="28" y="33"/>
                      <a:pt x="23" y="41"/>
                      <a:pt x="19" y="49"/>
                    </a:cubicBezTo>
                    <a:cubicBezTo>
                      <a:pt x="16" y="56"/>
                      <a:pt x="8" y="76"/>
                      <a:pt x="8" y="82"/>
                    </a:cubicBezTo>
                    <a:cubicBezTo>
                      <a:pt x="8" y="83"/>
                      <a:pt x="8" y="83"/>
                      <a:pt x="8" y="83"/>
                    </a:cubicBezTo>
                    <a:cubicBezTo>
                      <a:pt x="8" y="83"/>
                      <a:pt x="2" y="83"/>
                      <a:pt x="2" y="79"/>
                    </a:cubicBezTo>
                    <a:cubicBezTo>
                      <a:pt x="0" y="71"/>
                      <a:pt x="8" y="54"/>
                      <a:pt x="11" y="47"/>
                    </a:cubicBezTo>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6" name="Freeform 707"/>
              <p:cNvSpPr/>
              <p:nvPr/>
            </p:nvSpPr>
            <p:spPr bwMode="auto">
              <a:xfrm>
                <a:off x="5152" y="1133"/>
                <a:ext cx="62" cy="79"/>
              </a:xfrm>
              <a:custGeom>
                <a:avLst/>
                <a:gdLst>
                  <a:gd name="T0" fmla="*/ 41 w 62"/>
                  <a:gd name="T1" fmla="*/ 7 h 79"/>
                  <a:gd name="T2" fmla="*/ 0 w 62"/>
                  <a:gd name="T3" fmla="*/ 78 h 79"/>
                  <a:gd name="T4" fmla="*/ 0 w 62"/>
                  <a:gd name="T5" fmla="*/ 79 h 79"/>
                  <a:gd name="T6" fmla="*/ 1 w 62"/>
                  <a:gd name="T7" fmla="*/ 79 h 79"/>
                  <a:gd name="T8" fmla="*/ 2 w 62"/>
                  <a:gd name="T9" fmla="*/ 76 h 79"/>
                  <a:gd name="T10" fmla="*/ 42 w 62"/>
                  <a:gd name="T11" fmla="*/ 10 h 79"/>
                  <a:gd name="T12" fmla="*/ 59 w 62"/>
                  <a:gd name="T13" fmla="*/ 3 h 79"/>
                  <a:gd name="T14" fmla="*/ 60 w 62"/>
                  <a:gd name="T15" fmla="*/ 3 h 79"/>
                  <a:gd name="T16" fmla="*/ 61 w 62"/>
                  <a:gd name="T17" fmla="*/ 2 h 79"/>
                  <a:gd name="T18" fmla="*/ 61 w 62"/>
                  <a:gd name="T19" fmla="*/ 1 h 79"/>
                  <a:gd name="T20" fmla="*/ 41 w 62"/>
                  <a:gd name="T21" fmla="*/ 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79">
                    <a:moveTo>
                      <a:pt x="41" y="7"/>
                    </a:moveTo>
                    <a:cubicBezTo>
                      <a:pt x="20" y="20"/>
                      <a:pt x="2" y="56"/>
                      <a:pt x="0" y="78"/>
                    </a:cubicBezTo>
                    <a:cubicBezTo>
                      <a:pt x="0" y="79"/>
                      <a:pt x="0" y="79"/>
                      <a:pt x="0" y="79"/>
                    </a:cubicBezTo>
                    <a:cubicBezTo>
                      <a:pt x="1" y="79"/>
                      <a:pt x="1" y="79"/>
                      <a:pt x="1" y="79"/>
                    </a:cubicBezTo>
                    <a:cubicBezTo>
                      <a:pt x="1" y="78"/>
                      <a:pt x="2" y="77"/>
                      <a:pt x="2" y="76"/>
                    </a:cubicBezTo>
                    <a:cubicBezTo>
                      <a:pt x="9" y="48"/>
                      <a:pt x="25" y="20"/>
                      <a:pt x="42" y="10"/>
                    </a:cubicBezTo>
                    <a:cubicBezTo>
                      <a:pt x="48" y="7"/>
                      <a:pt x="54" y="4"/>
                      <a:pt x="59" y="3"/>
                    </a:cubicBezTo>
                    <a:cubicBezTo>
                      <a:pt x="59" y="3"/>
                      <a:pt x="60" y="3"/>
                      <a:pt x="60" y="3"/>
                    </a:cubicBezTo>
                    <a:cubicBezTo>
                      <a:pt x="61" y="3"/>
                      <a:pt x="61" y="2"/>
                      <a:pt x="61" y="2"/>
                    </a:cubicBezTo>
                    <a:cubicBezTo>
                      <a:pt x="62" y="1"/>
                      <a:pt x="62" y="1"/>
                      <a:pt x="61" y="1"/>
                    </a:cubicBezTo>
                    <a:cubicBezTo>
                      <a:pt x="56" y="0"/>
                      <a:pt x="48" y="4"/>
                      <a:pt x="41" y="7"/>
                    </a:cubicBezTo>
                  </a:path>
                </a:pathLst>
              </a:custGeom>
              <a:solidFill>
                <a:srgbClr val="BFC6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7" name="Freeform 708"/>
              <p:cNvSpPr/>
              <p:nvPr/>
            </p:nvSpPr>
            <p:spPr bwMode="auto">
              <a:xfrm>
                <a:off x="5021" y="1216"/>
                <a:ext cx="6" cy="5"/>
              </a:xfrm>
              <a:custGeom>
                <a:avLst/>
                <a:gdLst>
                  <a:gd name="T0" fmla="*/ 0 w 6"/>
                  <a:gd name="T1" fmla="*/ 5 h 5"/>
                  <a:gd name="T2" fmla="*/ 5 w 6"/>
                  <a:gd name="T3" fmla="*/ 2 h 5"/>
                  <a:gd name="T4" fmla="*/ 6 w 6"/>
                  <a:gd name="T5" fmla="*/ 0 h 5"/>
                  <a:gd name="T6" fmla="*/ 2 w 6"/>
                  <a:gd name="T7" fmla="*/ 2 h 5"/>
                  <a:gd name="T8" fmla="*/ 0 w 6"/>
                  <a:gd name="T9" fmla="*/ 5 h 5"/>
                </a:gdLst>
                <a:ahLst/>
                <a:cxnLst>
                  <a:cxn ang="0">
                    <a:pos x="T0" y="T1"/>
                  </a:cxn>
                  <a:cxn ang="0">
                    <a:pos x="T2" y="T3"/>
                  </a:cxn>
                  <a:cxn ang="0">
                    <a:pos x="T4" y="T5"/>
                  </a:cxn>
                  <a:cxn ang="0">
                    <a:pos x="T6" y="T7"/>
                  </a:cxn>
                  <a:cxn ang="0">
                    <a:pos x="T8" y="T9"/>
                  </a:cxn>
                </a:cxnLst>
                <a:rect l="0" t="0" r="r" b="b"/>
                <a:pathLst>
                  <a:path w="6" h="5">
                    <a:moveTo>
                      <a:pt x="0" y="5"/>
                    </a:moveTo>
                    <a:cubicBezTo>
                      <a:pt x="5" y="2"/>
                      <a:pt x="5" y="2"/>
                      <a:pt x="5" y="2"/>
                    </a:cubicBezTo>
                    <a:cubicBezTo>
                      <a:pt x="5" y="1"/>
                      <a:pt x="5" y="0"/>
                      <a:pt x="6" y="0"/>
                    </a:cubicBezTo>
                    <a:cubicBezTo>
                      <a:pt x="2" y="2"/>
                      <a:pt x="2" y="2"/>
                      <a:pt x="2" y="2"/>
                    </a:cubicBezTo>
                    <a:cubicBezTo>
                      <a:pt x="1" y="3"/>
                      <a:pt x="0" y="4"/>
                      <a:pt x="0" y="5"/>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8" name="Freeform 709"/>
              <p:cNvSpPr/>
              <p:nvPr/>
            </p:nvSpPr>
            <p:spPr bwMode="auto">
              <a:xfrm>
                <a:off x="5020" y="1210"/>
                <a:ext cx="12" cy="5"/>
              </a:xfrm>
              <a:custGeom>
                <a:avLst/>
                <a:gdLst>
                  <a:gd name="T0" fmla="*/ 7 w 12"/>
                  <a:gd name="T1" fmla="*/ 5 h 5"/>
                  <a:gd name="T2" fmla="*/ 12 w 12"/>
                  <a:gd name="T3" fmla="*/ 2 h 5"/>
                  <a:gd name="T4" fmla="*/ 5 w 12"/>
                  <a:gd name="T5" fmla="*/ 1 h 5"/>
                  <a:gd name="T6" fmla="*/ 0 w 12"/>
                  <a:gd name="T7" fmla="*/ 4 h 5"/>
                  <a:gd name="T8" fmla="*/ 7 w 12"/>
                  <a:gd name="T9" fmla="*/ 5 h 5"/>
                </a:gdLst>
                <a:ahLst/>
                <a:cxnLst>
                  <a:cxn ang="0">
                    <a:pos x="T0" y="T1"/>
                  </a:cxn>
                  <a:cxn ang="0">
                    <a:pos x="T2" y="T3"/>
                  </a:cxn>
                  <a:cxn ang="0">
                    <a:pos x="T4" y="T5"/>
                  </a:cxn>
                  <a:cxn ang="0">
                    <a:pos x="T6" y="T7"/>
                  </a:cxn>
                  <a:cxn ang="0">
                    <a:pos x="T8" y="T9"/>
                  </a:cxn>
                </a:cxnLst>
                <a:rect l="0" t="0" r="r" b="b"/>
                <a:pathLst>
                  <a:path w="12" h="5">
                    <a:moveTo>
                      <a:pt x="7" y="5"/>
                    </a:moveTo>
                    <a:cubicBezTo>
                      <a:pt x="12" y="2"/>
                      <a:pt x="12" y="2"/>
                      <a:pt x="12" y="2"/>
                    </a:cubicBezTo>
                    <a:cubicBezTo>
                      <a:pt x="9" y="0"/>
                      <a:pt x="6" y="0"/>
                      <a:pt x="5" y="1"/>
                    </a:cubicBezTo>
                    <a:cubicBezTo>
                      <a:pt x="0" y="4"/>
                      <a:pt x="0" y="4"/>
                      <a:pt x="0" y="4"/>
                    </a:cubicBezTo>
                    <a:cubicBezTo>
                      <a:pt x="2" y="3"/>
                      <a:pt x="4" y="3"/>
                      <a:pt x="7" y="5"/>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9" name="Freeform 710"/>
              <p:cNvSpPr/>
              <p:nvPr/>
            </p:nvSpPr>
            <p:spPr bwMode="auto">
              <a:xfrm>
                <a:off x="5106" y="1148"/>
                <a:ext cx="36" cy="106"/>
              </a:xfrm>
              <a:custGeom>
                <a:avLst/>
                <a:gdLst>
                  <a:gd name="T0" fmla="*/ 36 w 36"/>
                  <a:gd name="T1" fmla="*/ 6 h 106"/>
                  <a:gd name="T2" fmla="*/ 26 w 36"/>
                  <a:gd name="T3" fmla="*/ 0 h 106"/>
                  <a:gd name="T4" fmla="*/ 0 w 36"/>
                  <a:gd name="T5" fmla="*/ 101 h 106"/>
                  <a:gd name="T6" fmla="*/ 10 w 36"/>
                  <a:gd name="T7" fmla="*/ 106 h 106"/>
                  <a:gd name="T8" fmla="*/ 36 w 36"/>
                  <a:gd name="T9" fmla="*/ 6 h 106"/>
                </a:gdLst>
                <a:ahLst/>
                <a:cxnLst>
                  <a:cxn ang="0">
                    <a:pos x="T0" y="T1"/>
                  </a:cxn>
                  <a:cxn ang="0">
                    <a:pos x="T2" y="T3"/>
                  </a:cxn>
                  <a:cxn ang="0">
                    <a:pos x="T4" y="T5"/>
                  </a:cxn>
                  <a:cxn ang="0">
                    <a:pos x="T6" y="T7"/>
                  </a:cxn>
                  <a:cxn ang="0">
                    <a:pos x="T8" y="T9"/>
                  </a:cxn>
                </a:cxnLst>
                <a:rect l="0" t="0" r="r" b="b"/>
                <a:pathLst>
                  <a:path w="36" h="106">
                    <a:moveTo>
                      <a:pt x="36" y="6"/>
                    </a:moveTo>
                    <a:lnTo>
                      <a:pt x="26" y="0"/>
                    </a:lnTo>
                    <a:lnTo>
                      <a:pt x="0" y="101"/>
                    </a:lnTo>
                    <a:lnTo>
                      <a:pt x="10" y="106"/>
                    </a:lnTo>
                    <a:lnTo>
                      <a:pt x="36" y="6"/>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0" name="Freeform 711"/>
              <p:cNvSpPr/>
              <p:nvPr/>
            </p:nvSpPr>
            <p:spPr bwMode="auto">
              <a:xfrm>
                <a:off x="5106" y="1148"/>
                <a:ext cx="36" cy="106"/>
              </a:xfrm>
              <a:custGeom>
                <a:avLst/>
                <a:gdLst>
                  <a:gd name="T0" fmla="*/ 36 w 36"/>
                  <a:gd name="T1" fmla="*/ 6 h 106"/>
                  <a:gd name="T2" fmla="*/ 26 w 36"/>
                  <a:gd name="T3" fmla="*/ 0 h 106"/>
                  <a:gd name="T4" fmla="*/ 0 w 36"/>
                  <a:gd name="T5" fmla="*/ 101 h 106"/>
                  <a:gd name="T6" fmla="*/ 10 w 36"/>
                  <a:gd name="T7" fmla="*/ 106 h 106"/>
                  <a:gd name="T8" fmla="*/ 36 w 36"/>
                  <a:gd name="T9" fmla="*/ 6 h 106"/>
                </a:gdLst>
                <a:ahLst/>
                <a:cxnLst>
                  <a:cxn ang="0">
                    <a:pos x="T0" y="T1"/>
                  </a:cxn>
                  <a:cxn ang="0">
                    <a:pos x="T2" y="T3"/>
                  </a:cxn>
                  <a:cxn ang="0">
                    <a:pos x="T4" y="T5"/>
                  </a:cxn>
                  <a:cxn ang="0">
                    <a:pos x="T6" y="T7"/>
                  </a:cxn>
                  <a:cxn ang="0">
                    <a:pos x="T8" y="T9"/>
                  </a:cxn>
                </a:cxnLst>
                <a:rect l="0" t="0" r="r" b="b"/>
                <a:pathLst>
                  <a:path w="36" h="106">
                    <a:moveTo>
                      <a:pt x="36" y="6"/>
                    </a:moveTo>
                    <a:lnTo>
                      <a:pt x="26" y="0"/>
                    </a:lnTo>
                    <a:lnTo>
                      <a:pt x="0" y="101"/>
                    </a:lnTo>
                    <a:lnTo>
                      <a:pt x="10" y="106"/>
                    </a:lnTo>
                    <a:lnTo>
                      <a:pt x="36"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1" name="Freeform 712"/>
              <p:cNvSpPr/>
              <p:nvPr/>
            </p:nvSpPr>
            <p:spPr bwMode="auto">
              <a:xfrm>
                <a:off x="5131" y="1134"/>
                <a:ext cx="15" cy="5"/>
              </a:xfrm>
              <a:custGeom>
                <a:avLst/>
                <a:gdLst>
                  <a:gd name="T0" fmla="*/ 15 w 15"/>
                  <a:gd name="T1" fmla="*/ 4 h 5"/>
                  <a:gd name="T2" fmla="*/ 7 w 15"/>
                  <a:gd name="T3" fmla="*/ 0 h 5"/>
                  <a:gd name="T4" fmla="*/ 0 w 15"/>
                  <a:gd name="T5" fmla="*/ 1 h 5"/>
                  <a:gd name="T6" fmla="*/ 8 w 15"/>
                  <a:gd name="T7" fmla="*/ 5 h 5"/>
                  <a:gd name="T8" fmla="*/ 15 w 15"/>
                  <a:gd name="T9" fmla="*/ 4 h 5"/>
                </a:gdLst>
                <a:ahLst/>
                <a:cxnLst>
                  <a:cxn ang="0">
                    <a:pos x="T0" y="T1"/>
                  </a:cxn>
                  <a:cxn ang="0">
                    <a:pos x="T2" y="T3"/>
                  </a:cxn>
                  <a:cxn ang="0">
                    <a:pos x="T4" y="T5"/>
                  </a:cxn>
                  <a:cxn ang="0">
                    <a:pos x="T6" y="T7"/>
                  </a:cxn>
                  <a:cxn ang="0">
                    <a:pos x="T8" y="T9"/>
                  </a:cxn>
                </a:cxnLst>
                <a:rect l="0" t="0" r="r" b="b"/>
                <a:pathLst>
                  <a:path w="15" h="5">
                    <a:moveTo>
                      <a:pt x="15" y="4"/>
                    </a:moveTo>
                    <a:lnTo>
                      <a:pt x="7" y="0"/>
                    </a:lnTo>
                    <a:lnTo>
                      <a:pt x="0" y="1"/>
                    </a:lnTo>
                    <a:lnTo>
                      <a:pt x="8" y="5"/>
                    </a:lnTo>
                    <a:lnTo>
                      <a:pt x="15" y="4"/>
                    </a:lnTo>
                    <a:close/>
                  </a:path>
                </a:pathLst>
              </a:custGeom>
              <a:solidFill>
                <a:srgbClr val="2E58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2" name="Freeform 713"/>
              <p:cNvSpPr/>
              <p:nvPr/>
            </p:nvSpPr>
            <p:spPr bwMode="auto">
              <a:xfrm>
                <a:off x="5128" y="1135"/>
                <a:ext cx="11" cy="14"/>
              </a:xfrm>
              <a:custGeom>
                <a:avLst/>
                <a:gdLst>
                  <a:gd name="T0" fmla="*/ 11 w 11"/>
                  <a:gd name="T1" fmla="*/ 4 h 14"/>
                  <a:gd name="T2" fmla="*/ 3 w 11"/>
                  <a:gd name="T3" fmla="*/ 0 h 14"/>
                  <a:gd name="T4" fmla="*/ 0 w 11"/>
                  <a:gd name="T5" fmla="*/ 14 h 14"/>
                  <a:gd name="T6" fmla="*/ 9 w 11"/>
                  <a:gd name="T7" fmla="*/ 13 h 14"/>
                  <a:gd name="T8" fmla="*/ 11 w 11"/>
                  <a:gd name="T9" fmla="*/ 4 h 14"/>
                </a:gdLst>
                <a:ahLst/>
                <a:cxnLst>
                  <a:cxn ang="0">
                    <a:pos x="T0" y="T1"/>
                  </a:cxn>
                  <a:cxn ang="0">
                    <a:pos x="T2" y="T3"/>
                  </a:cxn>
                  <a:cxn ang="0">
                    <a:pos x="T4" y="T5"/>
                  </a:cxn>
                  <a:cxn ang="0">
                    <a:pos x="T6" y="T7"/>
                  </a:cxn>
                  <a:cxn ang="0">
                    <a:pos x="T8" y="T9"/>
                  </a:cxn>
                </a:cxnLst>
                <a:rect l="0" t="0" r="r" b="b"/>
                <a:pathLst>
                  <a:path w="11" h="14">
                    <a:moveTo>
                      <a:pt x="11" y="4"/>
                    </a:moveTo>
                    <a:lnTo>
                      <a:pt x="3" y="0"/>
                    </a:lnTo>
                    <a:lnTo>
                      <a:pt x="0" y="14"/>
                    </a:lnTo>
                    <a:lnTo>
                      <a:pt x="9" y="13"/>
                    </a:lnTo>
                    <a:lnTo>
                      <a:pt x="11" y="4"/>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3" name="Freeform 714"/>
              <p:cNvSpPr/>
              <p:nvPr/>
            </p:nvSpPr>
            <p:spPr bwMode="auto">
              <a:xfrm>
                <a:off x="5128" y="1135"/>
                <a:ext cx="11" cy="14"/>
              </a:xfrm>
              <a:custGeom>
                <a:avLst/>
                <a:gdLst>
                  <a:gd name="T0" fmla="*/ 11 w 11"/>
                  <a:gd name="T1" fmla="*/ 4 h 14"/>
                  <a:gd name="T2" fmla="*/ 3 w 11"/>
                  <a:gd name="T3" fmla="*/ 0 h 14"/>
                  <a:gd name="T4" fmla="*/ 0 w 11"/>
                  <a:gd name="T5" fmla="*/ 14 h 14"/>
                  <a:gd name="T6" fmla="*/ 9 w 11"/>
                  <a:gd name="T7" fmla="*/ 13 h 14"/>
                  <a:gd name="T8" fmla="*/ 11 w 11"/>
                  <a:gd name="T9" fmla="*/ 4 h 14"/>
                </a:gdLst>
                <a:ahLst/>
                <a:cxnLst>
                  <a:cxn ang="0">
                    <a:pos x="T0" y="T1"/>
                  </a:cxn>
                  <a:cxn ang="0">
                    <a:pos x="T2" y="T3"/>
                  </a:cxn>
                  <a:cxn ang="0">
                    <a:pos x="T4" y="T5"/>
                  </a:cxn>
                  <a:cxn ang="0">
                    <a:pos x="T6" y="T7"/>
                  </a:cxn>
                  <a:cxn ang="0">
                    <a:pos x="T8" y="T9"/>
                  </a:cxn>
                </a:cxnLst>
                <a:rect l="0" t="0" r="r" b="b"/>
                <a:pathLst>
                  <a:path w="11" h="14">
                    <a:moveTo>
                      <a:pt x="11" y="4"/>
                    </a:moveTo>
                    <a:lnTo>
                      <a:pt x="3" y="0"/>
                    </a:lnTo>
                    <a:lnTo>
                      <a:pt x="0" y="14"/>
                    </a:lnTo>
                    <a:lnTo>
                      <a:pt x="9" y="13"/>
                    </a:lnTo>
                    <a:lnTo>
                      <a:pt x="11"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4" name="Freeform 715"/>
              <p:cNvSpPr/>
              <p:nvPr/>
            </p:nvSpPr>
            <p:spPr bwMode="auto">
              <a:xfrm>
                <a:off x="5034" y="1185"/>
                <a:ext cx="78" cy="87"/>
              </a:xfrm>
              <a:custGeom>
                <a:avLst/>
                <a:gdLst>
                  <a:gd name="T0" fmla="*/ 7 w 78"/>
                  <a:gd name="T1" fmla="*/ 5 h 87"/>
                  <a:gd name="T2" fmla="*/ 0 w 78"/>
                  <a:gd name="T3" fmla="*/ 0 h 87"/>
                  <a:gd name="T4" fmla="*/ 70 w 78"/>
                  <a:gd name="T5" fmla="*/ 83 h 87"/>
                  <a:gd name="T6" fmla="*/ 78 w 78"/>
                  <a:gd name="T7" fmla="*/ 87 h 87"/>
                  <a:gd name="T8" fmla="*/ 7 w 78"/>
                  <a:gd name="T9" fmla="*/ 5 h 87"/>
                </a:gdLst>
                <a:ahLst/>
                <a:cxnLst>
                  <a:cxn ang="0">
                    <a:pos x="T0" y="T1"/>
                  </a:cxn>
                  <a:cxn ang="0">
                    <a:pos x="T2" y="T3"/>
                  </a:cxn>
                  <a:cxn ang="0">
                    <a:pos x="T4" y="T5"/>
                  </a:cxn>
                  <a:cxn ang="0">
                    <a:pos x="T6" y="T7"/>
                  </a:cxn>
                  <a:cxn ang="0">
                    <a:pos x="T8" y="T9"/>
                  </a:cxn>
                </a:cxnLst>
                <a:rect l="0" t="0" r="r" b="b"/>
                <a:pathLst>
                  <a:path w="78" h="87">
                    <a:moveTo>
                      <a:pt x="7" y="5"/>
                    </a:moveTo>
                    <a:lnTo>
                      <a:pt x="0" y="0"/>
                    </a:lnTo>
                    <a:lnTo>
                      <a:pt x="70" y="83"/>
                    </a:lnTo>
                    <a:lnTo>
                      <a:pt x="78" y="87"/>
                    </a:lnTo>
                    <a:lnTo>
                      <a:pt x="7" y="5"/>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5" name="Freeform 716"/>
              <p:cNvSpPr/>
              <p:nvPr/>
            </p:nvSpPr>
            <p:spPr bwMode="auto">
              <a:xfrm>
                <a:off x="5034" y="1185"/>
                <a:ext cx="78" cy="87"/>
              </a:xfrm>
              <a:custGeom>
                <a:avLst/>
                <a:gdLst>
                  <a:gd name="T0" fmla="*/ 7 w 78"/>
                  <a:gd name="T1" fmla="*/ 5 h 87"/>
                  <a:gd name="T2" fmla="*/ 0 w 78"/>
                  <a:gd name="T3" fmla="*/ 0 h 87"/>
                  <a:gd name="T4" fmla="*/ 70 w 78"/>
                  <a:gd name="T5" fmla="*/ 83 h 87"/>
                  <a:gd name="T6" fmla="*/ 78 w 78"/>
                  <a:gd name="T7" fmla="*/ 87 h 87"/>
                  <a:gd name="T8" fmla="*/ 7 w 78"/>
                  <a:gd name="T9" fmla="*/ 5 h 87"/>
                </a:gdLst>
                <a:ahLst/>
                <a:cxnLst>
                  <a:cxn ang="0">
                    <a:pos x="T0" y="T1"/>
                  </a:cxn>
                  <a:cxn ang="0">
                    <a:pos x="T2" y="T3"/>
                  </a:cxn>
                  <a:cxn ang="0">
                    <a:pos x="T4" y="T5"/>
                  </a:cxn>
                  <a:cxn ang="0">
                    <a:pos x="T6" y="T7"/>
                  </a:cxn>
                  <a:cxn ang="0">
                    <a:pos x="T8" y="T9"/>
                  </a:cxn>
                </a:cxnLst>
                <a:rect l="0" t="0" r="r" b="b"/>
                <a:pathLst>
                  <a:path w="78" h="87">
                    <a:moveTo>
                      <a:pt x="7" y="5"/>
                    </a:moveTo>
                    <a:lnTo>
                      <a:pt x="0" y="0"/>
                    </a:lnTo>
                    <a:lnTo>
                      <a:pt x="70" y="83"/>
                    </a:lnTo>
                    <a:lnTo>
                      <a:pt x="78" y="87"/>
                    </a:lnTo>
                    <a:lnTo>
                      <a:pt x="7"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6" name="Freeform 717"/>
              <p:cNvSpPr/>
              <p:nvPr/>
            </p:nvSpPr>
            <p:spPr bwMode="auto">
              <a:xfrm>
                <a:off x="5037" y="1146"/>
                <a:ext cx="99" cy="28"/>
              </a:xfrm>
              <a:custGeom>
                <a:avLst/>
                <a:gdLst>
                  <a:gd name="T0" fmla="*/ 99 w 99"/>
                  <a:gd name="T1" fmla="*/ 4 h 28"/>
                  <a:gd name="T2" fmla="*/ 91 w 99"/>
                  <a:gd name="T3" fmla="*/ 0 h 28"/>
                  <a:gd name="T4" fmla="*/ 0 w 99"/>
                  <a:gd name="T5" fmla="*/ 23 h 28"/>
                  <a:gd name="T6" fmla="*/ 8 w 99"/>
                  <a:gd name="T7" fmla="*/ 28 h 28"/>
                  <a:gd name="T8" fmla="*/ 99 w 99"/>
                  <a:gd name="T9" fmla="*/ 4 h 28"/>
                </a:gdLst>
                <a:ahLst/>
                <a:cxnLst>
                  <a:cxn ang="0">
                    <a:pos x="T0" y="T1"/>
                  </a:cxn>
                  <a:cxn ang="0">
                    <a:pos x="T2" y="T3"/>
                  </a:cxn>
                  <a:cxn ang="0">
                    <a:pos x="T4" y="T5"/>
                  </a:cxn>
                  <a:cxn ang="0">
                    <a:pos x="T6" y="T7"/>
                  </a:cxn>
                  <a:cxn ang="0">
                    <a:pos x="T8" y="T9"/>
                  </a:cxn>
                </a:cxnLst>
                <a:rect l="0" t="0" r="r" b="b"/>
                <a:pathLst>
                  <a:path w="99" h="28">
                    <a:moveTo>
                      <a:pt x="99" y="4"/>
                    </a:moveTo>
                    <a:lnTo>
                      <a:pt x="91" y="0"/>
                    </a:lnTo>
                    <a:lnTo>
                      <a:pt x="0" y="23"/>
                    </a:lnTo>
                    <a:lnTo>
                      <a:pt x="8" y="28"/>
                    </a:lnTo>
                    <a:lnTo>
                      <a:pt x="99" y="4"/>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7" name="Freeform 718"/>
              <p:cNvSpPr/>
              <p:nvPr/>
            </p:nvSpPr>
            <p:spPr bwMode="auto">
              <a:xfrm>
                <a:off x="5037" y="1146"/>
                <a:ext cx="99" cy="28"/>
              </a:xfrm>
              <a:custGeom>
                <a:avLst/>
                <a:gdLst>
                  <a:gd name="T0" fmla="*/ 99 w 99"/>
                  <a:gd name="T1" fmla="*/ 4 h 28"/>
                  <a:gd name="T2" fmla="*/ 91 w 99"/>
                  <a:gd name="T3" fmla="*/ 0 h 28"/>
                  <a:gd name="T4" fmla="*/ 0 w 99"/>
                  <a:gd name="T5" fmla="*/ 23 h 28"/>
                  <a:gd name="T6" fmla="*/ 8 w 99"/>
                  <a:gd name="T7" fmla="*/ 28 h 28"/>
                  <a:gd name="T8" fmla="*/ 99 w 99"/>
                  <a:gd name="T9" fmla="*/ 4 h 28"/>
                </a:gdLst>
                <a:ahLst/>
                <a:cxnLst>
                  <a:cxn ang="0">
                    <a:pos x="T0" y="T1"/>
                  </a:cxn>
                  <a:cxn ang="0">
                    <a:pos x="T2" y="T3"/>
                  </a:cxn>
                  <a:cxn ang="0">
                    <a:pos x="T4" y="T5"/>
                  </a:cxn>
                  <a:cxn ang="0">
                    <a:pos x="T6" y="T7"/>
                  </a:cxn>
                  <a:cxn ang="0">
                    <a:pos x="T8" y="T9"/>
                  </a:cxn>
                </a:cxnLst>
                <a:rect l="0" t="0" r="r" b="b"/>
                <a:pathLst>
                  <a:path w="99" h="28">
                    <a:moveTo>
                      <a:pt x="99" y="4"/>
                    </a:moveTo>
                    <a:lnTo>
                      <a:pt x="91" y="0"/>
                    </a:lnTo>
                    <a:lnTo>
                      <a:pt x="0" y="23"/>
                    </a:lnTo>
                    <a:lnTo>
                      <a:pt x="8" y="28"/>
                    </a:lnTo>
                    <a:lnTo>
                      <a:pt x="99"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8" name="Freeform 719"/>
              <p:cNvSpPr/>
              <p:nvPr/>
            </p:nvSpPr>
            <p:spPr bwMode="auto">
              <a:xfrm>
                <a:off x="5034" y="1166"/>
                <a:ext cx="12" cy="24"/>
              </a:xfrm>
              <a:custGeom>
                <a:avLst/>
                <a:gdLst>
                  <a:gd name="T0" fmla="*/ 12 w 12"/>
                  <a:gd name="T1" fmla="*/ 5 h 24"/>
                  <a:gd name="T2" fmla="*/ 4 w 12"/>
                  <a:gd name="T3" fmla="*/ 0 h 24"/>
                  <a:gd name="T4" fmla="*/ 0 w 12"/>
                  <a:gd name="T5" fmla="*/ 19 h 24"/>
                  <a:gd name="T6" fmla="*/ 7 w 12"/>
                  <a:gd name="T7" fmla="*/ 24 h 24"/>
                  <a:gd name="T8" fmla="*/ 12 w 12"/>
                  <a:gd name="T9" fmla="*/ 5 h 24"/>
                </a:gdLst>
                <a:ahLst/>
                <a:cxnLst>
                  <a:cxn ang="0">
                    <a:pos x="T0" y="T1"/>
                  </a:cxn>
                  <a:cxn ang="0">
                    <a:pos x="T2" y="T3"/>
                  </a:cxn>
                  <a:cxn ang="0">
                    <a:pos x="T4" y="T5"/>
                  </a:cxn>
                  <a:cxn ang="0">
                    <a:pos x="T6" y="T7"/>
                  </a:cxn>
                  <a:cxn ang="0">
                    <a:pos x="T8" y="T9"/>
                  </a:cxn>
                </a:cxnLst>
                <a:rect l="0" t="0" r="r" b="b"/>
                <a:pathLst>
                  <a:path w="12" h="24">
                    <a:moveTo>
                      <a:pt x="12" y="5"/>
                    </a:moveTo>
                    <a:lnTo>
                      <a:pt x="4" y="0"/>
                    </a:lnTo>
                    <a:lnTo>
                      <a:pt x="0" y="19"/>
                    </a:lnTo>
                    <a:lnTo>
                      <a:pt x="7" y="24"/>
                    </a:lnTo>
                    <a:lnTo>
                      <a:pt x="12" y="5"/>
                    </a:lnTo>
                    <a:close/>
                  </a:path>
                </a:pathLst>
              </a:custGeom>
              <a:solidFill>
                <a:srgbClr val="3B72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9" name="Freeform 720"/>
              <p:cNvSpPr/>
              <p:nvPr/>
            </p:nvSpPr>
            <p:spPr bwMode="auto">
              <a:xfrm>
                <a:off x="5034" y="1166"/>
                <a:ext cx="12" cy="24"/>
              </a:xfrm>
              <a:custGeom>
                <a:avLst/>
                <a:gdLst>
                  <a:gd name="T0" fmla="*/ 12 w 12"/>
                  <a:gd name="T1" fmla="*/ 5 h 24"/>
                  <a:gd name="T2" fmla="*/ 4 w 12"/>
                  <a:gd name="T3" fmla="*/ 0 h 24"/>
                  <a:gd name="T4" fmla="*/ 0 w 12"/>
                  <a:gd name="T5" fmla="*/ 19 h 24"/>
                  <a:gd name="T6" fmla="*/ 7 w 12"/>
                  <a:gd name="T7" fmla="*/ 24 h 24"/>
                  <a:gd name="T8" fmla="*/ 12 w 12"/>
                  <a:gd name="T9" fmla="*/ 5 h 24"/>
                </a:gdLst>
                <a:ahLst/>
                <a:cxnLst>
                  <a:cxn ang="0">
                    <a:pos x="T0" y="T1"/>
                  </a:cxn>
                  <a:cxn ang="0">
                    <a:pos x="T2" y="T3"/>
                  </a:cxn>
                  <a:cxn ang="0">
                    <a:pos x="T4" y="T5"/>
                  </a:cxn>
                  <a:cxn ang="0">
                    <a:pos x="T6" y="T7"/>
                  </a:cxn>
                  <a:cxn ang="0">
                    <a:pos x="T8" y="T9"/>
                  </a:cxn>
                </a:cxnLst>
                <a:rect l="0" t="0" r="r" b="b"/>
                <a:pathLst>
                  <a:path w="12" h="24">
                    <a:moveTo>
                      <a:pt x="12" y="5"/>
                    </a:moveTo>
                    <a:lnTo>
                      <a:pt x="4" y="0"/>
                    </a:lnTo>
                    <a:lnTo>
                      <a:pt x="0" y="19"/>
                    </a:lnTo>
                    <a:lnTo>
                      <a:pt x="7" y="24"/>
                    </a:lnTo>
                    <a:lnTo>
                      <a:pt x="12"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0" name="Freeform 721"/>
              <p:cNvSpPr>
                <a:spLocks noEditPoints="1"/>
              </p:cNvSpPr>
              <p:nvPr/>
            </p:nvSpPr>
            <p:spPr bwMode="auto">
              <a:xfrm>
                <a:off x="5041" y="1138"/>
                <a:ext cx="105" cy="134"/>
              </a:xfrm>
              <a:custGeom>
                <a:avLst/>
                <a:gdLst>
                  <a:gd name="T0" fmla="*/ 96 w 105"/>
                  <a:gd name="T1" fmla="*/ 10 h 134"/>
                  <a:gd name="T2" fmla="*/ 98 w 105"/>
                  <a:gd name="T3" fmla="*/ 1 h 134"/>
                  <a:gd name="T4" fmla="*/ 105 w 105"/>
                  <a:gd name="T5" fmla="*/ 0 h 134"/>
                  <a:gd name="T6" fmla="*/ 71 w 105"/>
                  <a:gd name="T7" fmla="*/ 134 h 134"/>
                  <a:gd name="T8" fmla="*/ 0 w 105"/>
                  <a:gd name="T9" fmla="*/ 52 h 134"/>
                  <a:gd name="T10" fmla="*/ 5 w 105"/>
                  <a:gd name="T11" fmla="*/ 33 h 134"/>
                  <a:gd name="T12" fmla="*/ 96 w 105"/>
                  <a:gd name="T13" fmla="*/ 10 h 134"/>
                  <a:gd name="T14" fmla="*/ 68 w 105"/>
                  <a:gd name="T15" fmla="*/ 119 h 134"/>
                  <a:gd name="T16" fmla="*/ 94 w 105"/>
                  <a:gd name="T17" fmla="*/ 19 h 134"/>
                  <a:gd name="T18" fmla="*/ 9 w 105"/>
                  <a:gd name="T19" fmla="*/ 40 h 134"/>
                  <a:gd name="T20" fmla="*/ 8 w 105"/>
                  <a:gd name="T21" fmla="*/ 46 h 134"/>
                  <a:gd name="T22" fmla="*/ 68 w 105"/>
                  <a:gd name="T23" fmla="*/ 11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34">
                    <a:moveTo>
                      <a:pt x="96" y="10"/>
                    </a:moveTo>
                    <a:lnTo>
                      <a:pt x="98" y="1"/>
                    </a:lnTo>
                    <a:lnTo>
                      <a:pt x="105" y="0"/>
                    </a:lnTo>
                    <a:lnTo>
                      <a:pt x="71" y="134"/>
                    </a:lnTo>
                    <a:lnTo>
                      <a:pt x="0" y="52"/>
                    </a:lnTo>
                    <a:lnTo>
                      <a:pt x="5" y="33"/>
                    </a:lnTo>
                    <a:lnTo>
                      <a:pt x="96" y="10"/>
                    </a:lnTo>
                    <a:close/>
                    <a:moveTo>
                      <a:pt x="68" y="119"/>
                    </a:moveTo>
                    <a:lnTo>
                      <a:pt x="94" y="19"/>
                    </a:lnTo>
                    <a:lnTo>
                      <a:pt x="9" y="40"/>
                    </a:lnTo>
                    <a:lnTo>
                      <a:pt x="8" y="46"/>
                    </a:lnTo>
                    <a:lnTo>
                      <a:pt x="68" y="119"/>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1" name="Freeform 722"/>
              <p:cNvSpPr>
                <a:spLocks noEditPoints="1"/>
              </p:cNvSpPr>
              <p:nvPr/>
            </p:nvSpPr>
            <p:spPr bwMode="auto">
              <a:xfrm>
                <a:off x="5041" y="1138"/>
                <a:ext cx="105" cy="134"/>
              </a:xfrm>
              <a:custGeom>
                <a:avLst/>
                <a:gdLst>
                  <a:gd name="T0" fmla="*/ 96 w 105"/>
                  <a:gd name="T1" fmla="*/ 10 h 134"/>
                  <a:gd name="T2" fmla="*/ 98 w 105"/>
                  <a:gd name="T3" fmla="*/ 1 h 134"/>
                  <a:gd name="T4" fmla="*/ 105 w 105"/>
                  <a:gd name="T5" fmla="*/ 0 h 134"/>
                  <a:gd name="T6" fmla="*/ 71 w 105"/>
                  <a:gd name="T7" fmla="*/ 134 h 134"/>
                  <a:gd name="T8" fmla="*/ 0 w 105"/>
                  <a:gd name="T9" fmla="*/ 52 h 134"/>
                  <a:gd name="T10" fmla="*/ 5 w 105"/>
                  <a:gd name="T11" fmla="*/ 33 h 134"/>
                  <a:gd name="T12" fmla="*/ 96 w 105"/>
                  <a:gd name="T13" fmla="*/ 10 h 134"/>
                  <a:gd name="T14" fmla="*/ 68 w 105"/>
                  <a:gd name="T15" fmla="*/ 119 h 134"/>
                  <a:gd name="T16" fmla="*/ 94 w 105"/>
                  <a:gd name="T17" fmla="*/ 19 h 134"/>
                  <a:gd name="T18" fmla="*/ 9 w 105"/>
                  <a:gd name="T19" fmla="*/ 40 h 134"/>
                  <a:gd name="T20" fmla="*/ 8 w 105"/>
                  <a:gd name="T21" fmla="*/ 46 h 134"/>
                  <a:gd name="T22" fmla="*/ 68 w 105"/>
                  <a:gd name="T23" fmla="*/ 11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34">
                    <a:moveTo>
                      <a:pt x="96" y="10"/>
                    </a:moveTo>
                    <a:lnTo>
                      <a:pt x="98" y="1"/>
                    </a:lnTo>
                    <a:lnTo>
                      <a:pt x="105" y="0"/>
                    </a:lnTo>
                    <a:lnTo>
                      <a:pt x="71" y="134"/>
                    </a:lnTo>
                    <a:lnTo>
                      <a:pt x="0" y="52"/>
                    </a:lnTo>
                    <a:lnTo>
                      <a:pt x="5" y="33"/>
                    </a:lnTo>
                    <a:lnTo>
                      <a:pt x="96" y="10"/>
                    </a:lnTo>
                    <a:moveTo>
                      <a:pt x="68" y="119"/>
                    </a:moveTo>
                    <a:lnTo>
                      <a:pt x="94" y="19"/>
                    </a:lnTo>
                    <a:lnTo>
                      <a:pt x="9" y="40"/>
                    </a:lnTo>
                    <a:lnTo>
                      <a:pt x="8" y="46"/>
                    </a:lnTo>
                    <a:lnTo>
                      <a:pt x="68" y="1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2" name="Freeform 723"/>
              <p:cNvSpPr/>
              <p:nvPr/>
            </p:nvSpPr>
            <p:spPr bwMode="auto">
              <a:xfrm>
                <a:off x="5128" y="1135"/>
                <a:ext cx="18" cy="19"/>
              </a:xfrm>
              <a:custGeom>
                <a:avLst/>
                <a:gdLst>
                  <a:gd name="T0" fmla="*/ 3 w 18"/>
                  <a:gd name="T1" fmla="*/ 0 h 19"/>
                  <a:gd name="T2" fmla="*/ 0 w 18"/>
                  <a:gd name="T3" fmla="*/ 11 h 19"/>
                  <a:gd name="T4" fmla="*/ 1 w 18"/>
                  <a:gd name="T5" fmla="*/ 15 h 19"/>
                  <a:gd name="T6" fmla="*/ 12 w 18"/>
                  <a:gd name="T7" fmla="*/ 18 h 19"/>
                  <a:gd name="T8" fmla="*/ 15 w 18"/>
                  <a:gd name="T9" fmla="*/ 15 h 19"/>
                  <a:gd name="T10" fmla="*/ 18 w 18"/>
                  <a:gd name="T11" fmla="*/ 4 h 19"/>
                  <a:gd name="T12" fmla="*/ 15 w 18"/>
                  <a:gd name="T13" fmla="*/ 6 h 19"/>
                  <a:gd name="T14" fmla="*/ 4 w 18"/>
                  <a:gd name="T15" fmla="*/ 4 h 19"/>
                  <a:gd name="T16" fmla="*/ 3 w 18"/>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9">
                    <a:moveTo>
                      <a:pt x="3" y="0"/>
                    </a:moveTo>
                    <a:cubicBezTo>
                      <a:pt x="0" y="11"/>
                      <a:pt x="0" y="11"/>
                      <a:pt x="0" y="11"/>
                    </a:cubicBezTo>
                    <a:cubicBezTo>
                      <a:pt x="0" y="12"/>
                      <a:pt x="0" y="14"/>
                      <a:pt x="1" y="15"/>
                    </a:cubicBezTo>
                    <a:cubicBezTo>
                      <a:pt x="4" y="17"/>
                      <a:pt x="8" y="19"/>
                      <a:pt x="12" y="18"/>
                    </a:cubicBezTo>
                    <a:cubicBezTo>
                      <a:pt x="13" y="17"/>
                      <a:pt x="14" y="16"/>
                      <a:pt x="15" y="15"/>
                    </a:cubicBezTo>
                    <a:cubicBezTo>
                      <a:pt x="18" y="4"/>
                      <a:pt x="18" y="4"/>
                      <a:pt x="18" y="4"/>
                    </a:cubicBezTo>
                    <a:cubicBezTo>
                      <a:pt x="17" y="5"/>
                      <a:pt x="16" y="6"/>
                      <a:pt x="15" y="6"/>
                    </a:cubicBezTo>
                    <a:cubicBezTo>
                      <a:pt x="11" y="7"/>
                      <a:pt x="7" y="6"/>
                      <a:pt x="4" y="4"/>
                    </a:cubicBezTo>
                    <a:cubicBezTo>
                      <a:pt x="3" y="2"/>
                      <a:pt x="2" y="1"/>
                      <a:pt x="3" y="0"/>
                    </a:cubicBezTo>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3" name="Freeform 724"/>
              <p:cNvSpPr/>
              <p:nvPr/>
            </p:nvSpPr>
            <p:spPr bwMode="auto">
              <a:xfrm>
                <a:off x="5130" y="1132"/>
                <a:ext cx="17" cy="10"/>
              </a:xfrm>
              <a:custGeom>
                <a:avLst/>
                <a:gdLst>
                  <a:gd name="T0" fmla="*/ 4 w 17"/>
                  <a:gd name="T1" fmla="*/ 0 h 10"/>
                  <a:gd name="T2" fmla="*/ 2 w 17"/>
                  <a:gd name="T3" fmla="*/ 7 h 10"/>
                  <a:gd name="T4" fmla="*/ 13 w 17"/>
                  <a:gd name="T5" fmla="*/ 9 h 10"/>
                  <a:gd name="T6" fmla="*/ 14 w 17"/>
                  <a:gd name="T7" fmla="*/ 3 h 10"/>
                  <a:gd name="T8" fmla="*/ 4 w 17"/>
                  <a:gd name="T9" fmla="*/ 0 h 10"/>
                </a:gdLst>
                <a:ahLst/>
                <a:cxnLst>
                  <a:cxn ang="0">
                    <a:pos x="T0" y="T1"/>
                  </a:cxn>
                  <a:cxn ang="0">
                    <a:pos x="T2" y="T3"/>
                  </a:cxn>
                  <a:cxn ang="0">
                    <a:pos x="T4" y="T5"/>
                  </a:cxn>
                  <a:cxn ang="0">
                    <a:pos x="T6" y="T7"/>
                  </a:cxn>
                  <a:cxn ang="0">
                    <a:pos x="T8" y="T9"/>
                  </a:cxn>
                </a:cxnLst>
                <a:rect l="0" t="0" r="r" b="b"/>
                <a:pathLst>
                  <a:path w="17" h="10">
                    <a:moveTo>
                      <a:pt x="4" y="0"/>
                    </a:moveTo>
                    <a:cubicBezTo>
                      <a:pt x="0" y="1"/>
                      <a:pt x="0" y="4"/>
                      <a:pt x="2" y="7"/>
                    </a:cubicBezTo>
                    <a:cubicBezTo>
                      <a:pt x="5" y="9"/>
                      <a:pt x="9" y="10"/>
                      <a:pt x="13" y="9"/>
                    </a:cubicBezTo>
                    <a:cubicBezTo>
                      <a:pt x="16" y="8"/>
                      <a:pt x="17" y="6"/>
                      <a:pt x="14" y="3"/>
                    </a:cubicBezTo>
                    <a:cubicBezTo>
                      <a:pt x="12" y="1"/>
                      <a:pt x="7" y="0"/>
                      <a:pt x="4" y="0"/>
                    </a:cubicBezTo>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4" name="Freeform 725"/>
              <p:cNvSpPr/>
              <p:nvPr/>
            </p:nvSpPr>
            <p:spPr bwMode="auto">
              <a:xfrm>
                <a:off x="5135" y="1128"/>
                <a:ext cx="8" cy="11"/>
              </a:xfrm>
              <a:custGeom>
                <a:avLst/>
                <a:gdLst>
                  <a:gd name="T0" fmla="*/ 2 w 8"/>
                  <a:gd name="T1" fmla="*/ 0 h 11"/>
                  <a:gd name="T2" fmla="*/ 0 w 8"/>
                  <a:gd name="T3" fmla="*/ 7 h 11"/>
                  <a:gd name="T4" fmla="*/ 0 w 8"/>
                  <a:gd name="T5" fmla="*/ 9 h 11"/>
                  <a:gd name="T6" fmla="*/ 5 w 8"/>
                  <a:gd name="T7" fmla="*/ 10 h 11"/>
                  <a:gd name="T8" fmla="*/ 6 w 8"/>
                  <a:gd name="T9" fmla="*/ 9 h 11"/>
                  <a:gd name="T10" fmla="*/ 8 w 8"/>
                  <a:gd name="T11" fmla="*/ 1 h 11"/>
                  <a:gd name="T12" fmla="*/ 7 w 8"/>
                  <a:gd name="T13" fmla="*/ 2 h 11"/>
                  <a:gd name="T14" fmla="*/ 2 w 8"/>
                  <a:gd name="T15" fmla="*/ 1 h 11"/>
                  <a:gd name="T16" fmla="*/ 2 w 8"/>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1">
                    <a:moveTo>
                      <a:pt x="2" y="0"/>
                    </a:moveTo>
                    <a:cubicBezTo>
                      <a:pt x="0" y="7"/>
                      <a:pt x="0" y="7"/>
                      <a:pt x="0" y="7"/>
                    </a:cubicBezTo>
                    <a:cubicBezTo>
                      <a:pt x="0" y="8"/>
                      <a:pt x="0" y="9"/>
                      <a:pt x="0" y="9"/>
                    </a:cubicBezTo>
                    <a:cubicBezTo>
                      <a:pt x="1" y="10"/>
                      <a:pt x="4" y="11"/>
                      <a:pt x="5" y="10"/>
                    </a:cubicBezTo>
                    <a:cubicBezTo>
                      <a:pt x="6" y="10"/>
                      <a:pt x="6" y="10"/>
                      <a:pt x="6" y="9"/>
                    </a:cubicBezTo>
                    <a:cubicBezTo>
                      <a:pt x="8" y="1"/>
                      <a:pt x="8" y="1"/>
                      <a:pt x="8" y="1"/>
                    </a:cubicBezTo>
                    <a:cubicBezTo>
                      <a:pt x="8" y="2"/>
                      <a:pt x="8" y="2"/>
                      <a:pt x="7" y="2"/>
                    </a:cubicBezTo>
                    <a:cubicBezTo>
                      <a:pt x="6" y="3"/>
                      <a:pt x="3" y="2"/>
                      <a:pt x="2" y="1"/>
                    </a:cubicBezTo>
                    <a:cubicBezTo>
                      <a:pt x="2" y="1"/>
                      <a:pt x="2" y="0"/>
                      <a:pt x="2" y="0"/>
                    </a:cubicBezTo>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5" name="Freeform 726"/>
              <p:cNvSpPr/>
              <p:nvPr/>
            </p:nvSpPr>
            <p:spPr bwMode="auto">
              <a:xfrm>
                <a:off x="5136" y="1126"/>
                <a:ext cx="8" cy="5"/>
              </a:xfrm>
              <a:custGeom>
                <a:avLst/>
                <a:gdLst>
                  <a:gd name="T0" fmla="*/ 2 w 8"/>
                  <a:gd name="T1" fmla="*/ 0 h 5"/>
                  <a:gd name="T2" fmla="*/ 1 w 8"/>
                  <a:gd name="T3" fmla="*/ 3 h 5"/>
                  <a:gd name="T4" fmla="*/ 6 w 8"/>
                  <a:gd name="T5" fmla="*/ 4 h 5"/>
                  <a:gd name="T6" fmla="*/ 7 w 8"/>
                  <a:gd name="T7" fmla="*/ 2 h 5"/>
                  <a:gd name="T8" fmla="*/ 2 w 8"/>
                  <a:gd name="T9" fmla="*/ 0 h 5"/>
                </a:gdLst>
                <a:ahLst/>
                <a:cxnLst>
                  <a:cxn ang="0">
                    <a:pos x="T0" y="T1"/>
                  </a:cxn>
                  <a:cxn ang="0">
                    <a:pos x="T2" y="T3"/>
                  </a:cxn>
                  <a:cxn ang="0">
                    <a:pos x="T4" y="T5"/>
                  </a:cxn>
                  <a:cxn ang="0">
                    <a:pos x="T6" y="T7"/>
                  </a:cxn>
                  <a:cxn ang="0">
                    <a:pos x="T8" y="T9"/>
                  </a:cxn>
                </a:cxnLst>
                <a:rect l="0" t="0" r="r" b="b"/>
                <a:pathLst>
                  <a:path w="8" h="5">
                    <a:moveTo>
                      <a:pt x="2" y="0"/>
                    </a:moveTo>
                    <a:cubicBezTo>
                      <a:pt x="1" y="1"/>
                      <a:pt x="0" y="2"/>
                      <a:pt x="1" y="3"/>
                    </a:cubicBezTo>
                    <a:cubicBezTo>
                      <a:pt x="2" y="4"/>
                      <a:pt x="5" y="5"/>
                      <a:pt x="6" y="4"/>
                    </a:cubicBezTo>
                    <a:cubicBezTo>
                      <a:pt x="8" y="4"/>
                      <a:pt x="8" y="3"/>
                      <a:pt x="7" y="2"/>
                    </a:cubicBezTo>
                    <a:cubicBezTo>
                      <a:pt x="6" y="1"/>
                      <a:pt x="4" y="0"/>
                      <a:pt x="2" y="0"/>
                    </a:cubicBezTo>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6" name="Freeform 727"/>
              <p:cNvSpPr/>
              <p:nvPr/>
            </p:nvSpPr>
            <p:spPr bwMode="auto">
              <a:xfrm>
                <a:off x="5015" y="1293"/>
                <a:ext cx="6" cy="3"/>
              </a:xfrm>
              <a:custGeom>
                <a:avLst/>
                <a:gdLst>
                  <a:gd name="T0" fmla="*/ 6 w 6"/>
                  <a:gd name="T1" fmla="*/ 3 h 3"/>
                  <a:gd name="T2" fmla="*/ 2 w 6"/>
                  <a:gd name="T3" fmla="*/ 0 h 3"/>
                  <a:gd name="T4" fmla="*/ 0 w 6"/>
                  <a:gd name="T5" fmla="*/ 0 h 3"/>
                  <a:gd name="T6" fmla="*/ 4 w 6"/>
                  <a:gd name="T7" fmla="*/ 3 h 3"/>
                  <a:gd name="T8" fmla="*/ 6 w 6"/>
                  <a:gd name="T9" fmla="*/ 3 h 3"/>
                </a:gdLst>
                <a:ahLst/>
                <a:cxnLst>
                  <a:cxn ang="0">
                    <a:pos x="T0" y="T1"/>
                  </a:cxn>
                  <a:cxn ang="0">
                    <a:pos x="T2" y="T3"/>
                  </a:cxn>
                  <a:cxn ang="0">
                    <a:pos x="T4" y="T5"/>
                  </a:cxn>
                  <a:cxn ang="0">
                    <a:pos x="T6" y="T7"/>
                  </a:cxn>
                  <a:cxn ang="0">
                    <a:pos x="T8" y="T9"/>
                  </a:cxn>
                </a:cxnLst>
                <a:rect l="0" t="0" r="r" b="b"/>
                <a:pathLst>
                  <a:path w="6" h="3">
                    <a:moveTo>
                      <a:pt x="6" y="3"/>
                    </a:moveTo>
                    <a:cubicBezTo>
                      <a:pt x="2" y="0"/>
                      <a:pt x="2" y="0"/>
                      <a:pt x="2" y="0"/>
                    </a:cubicBezTo>
                    <a:cubicBezTo>
                      <a:pt x="2" y="0"/>
                      <a:pt x="1" y="0"/>
                      <a:pt x="0" y="0"/>
                    </a:cubicBezTo>
                    <a:cubicBezTo>
                      <a:pt x="4" y="3"/>
                      <a:pt x="4" y="3"/>
                      <a:pt x="4" y="3"/>
                    </a:cubicBezTo>
                    <a:cubicBezTo>
                      <a:pt x="5" y="2"/>
                      <a:pt x="5" y="2"/>
                      <a:pt x="6"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7" name="Freeform 728"/>
              <p:cNvSpPr/>
              <p:nvPr/>
            </p:nvSpPr>
            <p:spPr bwMode="auto">
              <a:xfrm>
                <a:off x="5014" y="1293"/>
                <a:ext cx="5" cy="4"/>
              </a:xfrm>
              <a:custGeom>
                <a:avLst/>
                <a:gdLst>
                  <a:gd name="T0" fmla="*/ 5 w 5"/>
                  <a:gd name="T1" fmla="*/ 3 h 4"/>
                  <a:gd name="T2" fmla="*/ 1 w 5"/>
                  <a:gd name="T3" fmla="*/ 0 h 4"/>
                  <a:gd name="T4" fmla="*/ 0 w 5"/>
                  <a:gd name="T5" fmla="*/ 1 h 4"/>
                  <a:gd name="T6" fmla="*/ 3 w 5"/>
                  <a:gd name="T7" fmla="*/ 4 h 4"/>
                  <a:gd name="T8" fmla="*/ 5 w 5"/>
                  <a:gd name="T9" fmla="*/ 3 h 4"/>
                </a:gdLst>
                <a:ahLst/>
                <a:cxnLst>
                  <a:cxn ang="0">
                    <a:pos x="T0" y="T1"/>
                  </a:cxn>
                  <a:cxn ang="0">
                    <a:pos x="T2" y="T3"/>
                  </a:cxn>
                  <a:cxn ang="0">
                    <a:pos x="T4" y="T5"/>
                  </a:cxn>
                  <a:cxn ang="0">
                    <a:pos x="T6" y="T7"/>
                  </a:cxn>
                  <a:cxn ang="0">
                    <a:pos x="T8" y="T9"/>
                  </a:cxn>
                </a:cxnLst>
                <a:rect l="0" t="0" r="r" b="b"/>
                <a:pathLst>
                  <a:path w="5" h="4">
                    <a:moveTo>
                      <a:pt x="5" y="3"/>
                    </a:moveTo>
                    <a:cubicBezTo>
                      <a:pt x="1" y="0"/>
                      <a:pt x="1" y="0"/>
                      <a:pt x="1" y="0"/>
                    </a:cubicBezTo>
                    <a:cubicBezTo>
                      <a:pt x="1" y="1"/>
                      <a:pt x="0" y="1"/>
                      <a:pt x="0" y="1"/>
                    </a:cubicBezTo>
                    <a:cubicBezTo>
                      <a:pt x="3" y="4"/>
                      <a:pt x="3" y="4"/>
                      <a:pt x="3" y="4"/>
                    </a:cubicBezTo>
                    <a:cubicBezTo>
                      <a:pt x="4" y="3"/>
                      <a:pt x="4" y="3"/>
                      <a:pt x="5"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8" name="Freeform 729"/>
              <p:cNvSpPr/>
              <p:nvPr/>
            </p:nvSpPr>
            <p:spPr bwMode="auto">
              <a:xfrm>
                <a:off x="5013" y="1294"/>
                <a:ext cx="4" cy="5"/>
              </a:xfrm>
              <a:custGeom>
                <a:avLst/>
                <a:gdLst>
                  <a:gd name="T0" fmla="*/ 4 w 4"/>
                  <a:gd name="T1" fmla="*/ 3 h 5"/>
                  <a:gd name="T2" fmla="*/ 1 w 4"/>
                  <a:gd name="T3" fmla="*/ 0 h 5"/>
                  <a:gd name="T4" fmla="*/ 0 w 4"/>
                  <a:gd name="T5" fmla="*/ 2 h 5"/>
                  <a:gd name="T6" fmla="*/ 3 w 4"/>
                  <a:gd name="T7" fmla="*/ 5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1" y="0"/>
                      <a:pt x="1" y="0"/>
                      <a:pt x="1" y="0"/>
                    </a:cubicBezTo>
                    <a:cubicBezTo>
                      <a:pt x="0" y="1"/>
                      <a:pt x="0" y="2"/>
                      <a:pt x="0" y="2"/>
                    </a:cubicBezTo>
                    <a:cubicBezTo>
                      <a:pt x="3" y="5"/>
                      <a:pt x="3" y="5"/>
                      <a:pt x="3" y="5"/>
                    </a:cubicBezTo>
                    <a:cubicBezTo>
                      <a:pt x="4" y="4"/>
                      <a:pt x="4" y="3"/>
                      <a:pt x="4"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9" name="Freeform 730"/>
              <p:cNvSpPr/>
              <p:nvPr/>
            </p:nvSpPr>
            <p:spPr bwMode="auto">
              <a:xfrm>
                <a:off x="5012" y="1296"/>
                <a:ext cx="5" cy="7"/>
              </a:xfrm>
              <a:custGeom>
                <a:avLst/>
                <a:gdLst>
                  <a:gd name="T0" fmla="*/ 4 w 5"/>
                  <a:gd name="T1" fmla="*/ 3 h 7"/>
                  <a:gd name="T2" fmla="*/ 1 w 5"/>
                  <a:gd name="T3" fmla="*/ 0 h 7"/>
                  <a:gd name="T4" fmla="*/ 0 w 5"/>
                  <a:gd name="T5" fmla="*/ 2 h 7"/>
                  <a:gd name="T6" fmla="*/ 1 w 5"/>
                  <a:gd name="T7" fmla="*/ 4 h 7"/>
                  <a:gd name="T8" fmla="*/ 5 w 5"/>
                  <a:gd name="T9" fmla="*/ 7 h 7"/>
                  <a:gd name="T10" fmla="*/ 4 w 5"/>
                  <a:gd name="T11" fmla="*/ 5 h 7"/>
                  <a:gd name="T12" fmla="*/ 4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3"/>
                    </a:moveTo>
                    <a:cubicBezTo>
                      <a:pt x="1" y="0"/>
                      <a:pt x="1" y="0"/>
                      <a:pt x="1" y="0"/>
                    </a:cubicBezTo>
                    <a:cubicBezTo>
                      <a:pt x="0" y="1"/>
                      <a:pt x="0" y="2"/>
                      <a:pt x="0" y="2"/>
                    </a:cubicBezTo>
                    <a:cubicBezTo>
                      <a:pt x="0" y="3"/>
                      <a:pt x="1" y="4"/>
                      <a:pt x="1" y="4"/>
                    </a:cubicBezTo>
                    <a:cubicBezTo>
                      <a:pt x="5" y="7"/>
                      <a:pt x="5" y="7"/>
                      <a:pt x="5" y="7"/>
                    </a:cubicBezTo>
                    <a:cubicBezTo>
                      <a:pt x="4" y="6"/>
                      <a:pt x="4" y="6"/>
                      <a:pt x="4" y="5"/>
                    </a:cubicBezTo>
                    <a:cubicBezTo>
                      <a:pt x="4" y="4"/>
                      <a:pt x="4" y="3"/>
                      <a:pt x="4"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0" name="Freeform 731"/>
              <p:cNvSpPr/>
              <p:nvPr/>
            </p:nvSpPr>
            <p:spPr bwMode="auto">
              <a:xfrm>
                <a:off x="5016" y="1295"/>
                <a:ext cx="6" cy="8"/>
              </a:xfrm>
              <a:custGeom>
                <a:avLst/>
                <a:gdLst>
                  <a:gd name="T0" fmla="*/ 3 w 6"/>
                  <a:gd name="T1" fmla="*/ 1 h 8"/>
                  <a:gd name="T2" fmla="*/ 0 w 6"/>
                  <a:gd name="T3" fmla="*/ 6 h 8"/>
                  <a:gd name="T4" fmla="*/ 3 w 6"/>
                  <a:gd name="T5" fmla="*/ 7 h 8"/>
                  <a:gd name="T6" fmla="*/ 6 w 6"/>
                  <a:gd name="T7" fmla="*/ 2 h 8"/>
                  <a:gd name="T8" fmla="*/ 3 w 6"/>
                  <a:gd name="T9" fmla="*/ 1 h 8"/>
                </a:gdLst>
                <a:ahLst/>
                <a:cxnLst>
                  <a:cxn ang="0">
                    <a:pos x="T0" y="T1"/>
                  </a:cxn>
                  <a:cxn ang="0">
                    <a:pos x="T2" y="T3"/>
                  </a:cxn>
                  <a:cxn ang="0">
                    <a:pos x="T4" y="T5"/>
                  </a:cxn>
                  <a:cxn ang="0">
                    <a:pos x="T6" y="T7"/>
                  </a:cxn>
                  <a:cxn ang="0">
                    <a:pos x="T8" y="T9"/>
                  </a:cxn>
                </a:cxnLst>
                <a:rect l="0" t="0" r="r" b="b"/>
                <a:pathLst>
                  <a:path w="6" h="8">
                    <a:moveTo>
                      <a:pt x="3" y="1"/>
                    </a:moveTo>
                    <a:cubicBezTo>
                      <a:pt x="1" y="2"/>
                      <a:pt x="0" y="4"/>
                      <a:pt x="0" y="6"/>
                    </a:cubicBezTo>
                    <a:cubicBezTo>
                      <a:pt x="0" y="8"/>
                      <a:pt x="1" y="8"/>
                      <a:pt x="3" y="7"/>
                    </a:cubicBezTo>
                    <a:cubicBezTo>
                      <a:pt x="4" y="6"/>
                      <a:pt x="6" y="4"/>
                      <a:pt x="6" y="2"/>
                    </a:cubicBezTo>
                    <a:cubicBezTo>
                      <a:pt x="6" y="1"/>
                      <a:pt x="4" y="0"/>
                      <a:pt x="3" y="1"/>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1" name="Freeform 732"/>
              <p:cNvSpPr/>
              <p:nvPr/>
            </p:nvSpPr>
            <p:spPr bwMode="auto">
              <a:xfrm>
                <a:off x="5206" y="1197"/>
                <a:ext cx="5" cy="3"/>
              </a:xfrm>
              <a:custGeom>
                <a:avLst/>
                <a:gdLst>
                  <a:gd name="T0" fmla="*/ 5 w 5"/>
                  <a:gd name="T1" fmla="*/ 3 h 3"/>
                  <a:gd name="T2" fmla="*/ 2 w 5"/>
                  <a:gd name="T3" fmla="*/ 0 h 3"/>
                  <a:gd name="T4" fmla="*/ 0 w 5"/>
                  <a:gd name="T5" fmla="*/ 0 h 3"/>
                  <a:gd name="T6" fmla="*/ 3 w 5"/>
                  <a:gd name="T7" fmla="*/ 3 h 3"/>
                  <a:gd name="T8" fmla="*/ 5 w 5"/>
                  <a:gd name="T9" fmla="*/ 3 h 3"/>
                </a:gdLst>
                <a:ahLst/>
                <a:cxnLst>
                  <a:cxn ang="0">
                    <a:pos x="T0" y="T1"/>
                  </a:cxn>
                  <a:cxn ang="0">
                    <a:pos x="T2" y="T3"/>
                  </a:cxn>
                  <a:cxn ang="0">
                    <a:pos x="T4" y="T5"/>
                  </a:cxn>
                  <a:cxn ang="0">
                    <a:pos x="T6" y="T7"/>
                  </a:cxn>
                  <a:cxn ang="0">
                    <a:pos x="T8" y="T9"/>
                  </a:cxn>
                </a:cxnLst>
                <a:rect l="0" t="0" r="r" b="b"/>
                <a:pathLst>
                  <a:path w="5" h="3">
                    <a:moveTo>
                      <a:pt x="5" y="3"/>
                    </a:moveTo>
                    <a:cubicBezTo>
                      <a:pt x="2" y="0"/>
                      <a:pt x="2" y="0"/>
                      <a:pt x="2" y="0"/>
                    </a:cubicBezTo>
                    <a:cubicBezTo>
                      <a:pt x="1" y="0"/>
                      <a:pt x="0" y="0"/>
                      <a:pt x="0" y="0"/>
                    </a:cubicBezTo>
                    <a:cubicBezTo>
                      <a:pt x="3" y="3"/>
                      <a:pt x="3" y="3"/>
                      <a:pt x="3" y="3"/>
                    </a:cubicBezTo>
                    <a:cubicBezTo>
                      <a:pt x="4" y="2"/>
                      <a:pt x="5" y="2"/>
                      <a:pt x="5" y="3"/>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2" name="Freeform 733"/>
              <p:cNvSpPr/>
              <p:nvPr/>
            </p:nvSpPr>
            <p:spPr bwMode="auto">
              <a:xfrm>
                <a:off x="5204" y="1197"/>
                <a:ext cx="5" cy="4"/>
              </a:xfrm>
              <a:custGeom>
                <a:avLst/>
                <a:gdLst>
                  <a:gd name="T0" fmla="*/ 5 w 5"/>
                  <a:gd name="T1" fmla="*/ 3 h 4"/>
                  <a:gd name="T2" fmla="*/ 2 w 5"/>
                  <a:gd name="T3" fmla="*/ 0 h 4"/>
                  <a:gd name="T4" fmla="*/ 0 w 5"/>
                  <a:gd name="T5" fmla="*/ 2 h 4"/>
                  <a:gd name="T6" fmla="*/ 4 w 5"/>
                  <a:gd name="T7" fmla="*/ 4 h 4"/>
                  <a:gd name="T8" fmla="*/ 5 w 5"/>
                  <a:gd name="T9" fmla="*/ 3 h 4"/>
                </a:gdLst>
                <a:ahLst/>
                <a:cxnLst>
                  <a:cxn ang="0">
                    <a:pos x="T0" y="T1"/>
                  </a:cxn>
                  <a:cxn ang="0">
                    <a:pos x="T2" y="T3"/>
                  </a:cxn>
                  <a:cxn ang="0">
                    <a:pos x="T4" y="T5"/>
                  </a:cxn>
                  <a:cxn ang="0">
                    <a:pos x="T6" y="T7"/>
                  </a:cxn>
                  <a:cxn ang="0">
                    <a:pos x="T8" y="T9"/>
                  </a:cxn>
                </a:cxnLst>
                <a:rect l="0" t="0" r="r" b="b"/>
                <a:pathLst>
                  <a:path w="5" h="4">
                    <a:moveTo>
                      <a:pt x="5" y="3"/>
                    </a:moveTo>
                    <a:cubicBezTo>
                      <a:pt x="2" y="0"/>
                      <a:pt x="2" y="0"/>
                      <a:pt x="2" y="0"/>
                    </a:cubicBezTo>
                    <a:cubicBezTo>
                      <a:pt x="1" y="1"/>
                      <a:pt x="1" y="1"/>
                      <a:pt x="0" y="2"/>
                    </a:cubicBezTo>
                    <a:cubicBezTo>
                      <a:pt x="4" y="4"/>
                      <a:pt x="4" y="4"/>
                      <a:pt x="4" y="4"/>
                    </a:cubicBezTo>
                    <a:cubicBezTo>
                      <a:pt x="4" y="3"/>
                      <a:pt x="5" y="3"/>
                      <a:pt x="5" y="3"/>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3" name="Freeform 734"/>
              <p:cNvSpPr/>
              <p:nvPr/>
            </p:nvSpPr>
            <p:spPr bwMode="auto">
              <a:xfrm>
                <a:off x="5203" y="1199"/>
                <a:ext cx="5" cy="4"/>
              </a:xfrm>
              <a:custGeom>
                <a:avLst/>
                <a:gdLst>
                  <a:gd name="T0" fmla="*/ 5 w 5"/>
                  <a:gd name="T1" fmla="*/ 2 h 4"/>
                  <a:gd name="T2" fmla="*/ 1 w 5"/>
                  <a:gd name="T3" fmla="*/ 0 h 4"/>
                  <a:gd name="T4" fmla="*/ 0 w 5"/>
                  <a:gd name="T5" fmla="*/ 1 h 4"/>
                  <a:gd name="T6" fmla="*/ 4 w 5"/>
                  <a:gd name="T7" fmla="*/ 4 h 4"/>
                  <a:gd name="T8" fmla="*/ 5 w 5"/>
                  <a:gd name="T9" fmla="*/ 2 h 4"/>
                </a:gdLst>
                <a:ahLst/>
                <a:cxnLst>
                  <a:cxn ang="0">
                    <a:pos x="T0" y="T1"/>
                  </a:cxn>
                  <a:cxn ang="0">
                    <a:pos x="T2" y="T3"/>
                  </a:cxn>
                  <a:cxn ang="0">
                    <a:pos x="T4" y="T5"/>
                  </a:cxn>
                  <a:cxn ang="0">
                    <a:pos x="T6" y="T7"/>
                  </a:cxn>
                  <a:cxn ang="0">
                    <a:pos x="T8" y="T9"/>
                  </a:cxn>
                </a:cxnLst>
                <a:rect l="0" t="0" r="r" b="b"/>
                <a:pathLst>
                  <a:path w="5" h="4">
                    <a:moveTo>
                      <a:pt x="5" y="2"/>
                    </a:moveTo>
                    <a:cubicBezTo>
                      <a:pt x="1" y="0"/>
                      <a:pt x="1" y="0"/>
                      <a:pt x="1" y="0"/>
                    </a:cubicBezTo>
                    <a:cubicBezTo>
                      <a:pt x="1" y="0"/>
                      <a:pt x="0" y="1"/>
                      <a:pt x="0" y="1"/>
                    </a:cubicBezTo>
                    <a:cubicBezTo>
                      <a:pt x="4" y="4"/>
                      <a:pt x="4" y="4"/>
                      <a:pt x="4" y="4"/>
                    </a:cubicBezTo>
                    <a:cubicBezTo>
                      <a:pt x="4" y="3"/>
                      <a:pt x="4" y="2"/>
                      <a:pt x="5" y="2"/>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4" name="Freeform 735"/>
              <p:cNvSpPr/>
              <p:nvPr/>
            </p:nvSpPr>
            <p:spPr bwMode="auto">
              <a:xfrm>
                <a:off x="5203" y="1200"/>
                <a:ext cx="4" cy="7"/>
              </a:xfrm>
              <a:custGeom>
                <a:avLst/>
                <a:gdLst>
                  <a:gd name="T0" fmla="*/ 4 w 4"/>
                  <a:gd name="T1" fmla="*/ 3 h 7"/>
                  <a:gd name="T2" fmla="*/ 0 w 4"/>
                  <a:gd name="T3" fmla="*/ 0 h 7"/>
                  <a:gd name="T4" fmla="*/ 0 w 4"/>
                  <a:gd name="T5" fmla="*/ 3 h 7"/>
                  <a:gd name="T6" fmla="*/ 0 w 4"/>
                  <a:gd name="T7" fmla="*/ 4 h 7"/>
                  <a:gd name="T8" fmla="*/ 4 w 4"/>
                  <a:gd name="T9" fmla="*/ 7 h 7"/>
                  <a:gd name="T10" fmla="*/ 3 w 4"/>
                  <a:gd name="T11" fmla="*/ 5 h 7"/>
                  <a:gd name="T12" fmla="*/ 4 w 4"/>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4" y="3"/>
                    </a:moveTo>
                    <a:cubicBezTo>
                      <a:pt x="0" y="0"/>
                      <a:pt x="0" y="0"/>
                      <a:pt x="0" y="0"/>
                    </a:cubicBezTo>
                    <a:cubicBezTo>
                      <a:pt x="0" y="1"/>
                      <a:pt x="0" y="2"/>
                      <a:pt x="0" y="3"/>
                    </a:cubicBezTo>
                    <a:cubicBezTo>
                      <a:pt x="0" y="3"/>
                      <a:pt x="0" y="4"/>
                      <a:pt x="0" y="4"/>
                    </a:cubicBezTo>
                    <a:cubicBezTo>
                      <a:pt x="4" y="7"/>
                      <a:pt x="4" y="7"/>
                      <a:pt x="4" y="7"/>
                    </a:cubicBezTo>
                    <a:cubicBezTo>
                      <a:pt x="4" y="6"/>
                      <a:pt x="3" y="6"/>
                      <a:pt x="3" y="5"/>
                    </a:cubicBezTo>
                    <a:cubicBezTo>
                      <a:pt x="3" y="4"/>
                      <a:pt x="3" y="3"/>
                      <a:pt x="4" y="3"/>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5" name="Freeform 736"/>
              <p:cNvSpPr/>
              <p:nvPr/>
            </p:nvSpPr>
            <p:spPr bwMode="auto">
              <a:xfrm>
                <a:off x="5206" y="1199"/>
                <a:ext cx="6" cy="8"/>
              </a:xfrm>
              <a:custGeom>
                <a:avLst/>
                <a:gdLst>
                  <a:gd name="T0" fmla="*/ 3 w 6"/>
                  <a:gd name="T1" fmla="*/ 1 h 8"/>
                  <a:gd name="T2" fmla="*/ 0 w 6"/>
                  <a:gd name="T3" fmla="*/ 6 h 8"/>
                  <a:gd name="T4" fmla="*/ 3 w 6"/>
                  <a:gd name="T5" fmla="*/ 8 h 8"/>
                  <a:gd name="T6" fmla="*/ 6 w 6"/>
                  <a:gd name="T7" fmla="*/ 2 h 8"/>
                  <a:gd name="T8" fmla="*/ 3 w 6"/>
                  <a:gd name="T9" fmla="*/ 1 h 8"/>
                </a:gdLst>
                <a:ahLst/>
                <a:cxnLst>
                  <a:cxn ang="0">
                    <a:pos x="T0" y="T1"/>
                  </a:cxn>
                  <a:cxn ang="0">
                    <a:pos x="T2" y="T3"/>
                  </a:cxn>
                  <a:cxn ang="0">
                    <a:pos x="T4" y="T5"/>
                  </a:cxn>
                  <a:cxn ang="0">
                    <a:pos x="T6" y="T7"/>
                  </a:cxn>
                  <a:cxn ang="0">
                    <a:pos x="T8" y="T9"/>
                  </a:cxn>
                </a:cxnLst>
                <a:rect l="0" t="0" r="r" b="b"/>
                <a:pathLst>
                  <a:path w="6" h="8">
                    <a:moveTo>
                      <a:pt x="3" y="1"/>
                    </a:moveTo>
                    <a:cubicBezTo>
                      <a:pt x="2" y="2"/>
                      <a:pt x="0" y="4"/>
                      <a:pt x="0" y="6"/>
                    </a:cubicBezTo>
                    <a:cubicBezTo>
                      <a:pt x="0" y="8"/>
                      <a:pt x="2" y="8"/>
                      <a:pt x="3" y="8"/>
                    </a:cubicBezTo>
                    <a:cubicBezTo>
                      <a:pt x="5" y="7"/>
                      <a:pt x="6" y="4"/>
                      <a:pt x="6" y="2"/>
                    </a:cubicBezTo>
                    <a:cubicBezTo>
                      <a:pt x="6" y="1"/>
                      <a:pt x="5" y="0"/>
                      <a:pt x="3" y="1"/>
                    </a:cubicBezTo>
                    <a:close/>
                  </a:path>
                </a:pathLst>
              </a:custGeom>
              <a:solidFill>
                <a:srgbClr val="D3D3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6" name="Freeform 737"/>
              <p:cNvSpPr/>
              <p:nvPr/>
            </p:nvSpPr>
            <p:spPr bwMode="auto">
              <a:xfrm>
                <a:off x="5110" y="1103"/>
                <a:ext cx="55" cy="30"/>
              </a:xfrm>
              <a:custGeom>
                <a:avLst/>
                <a:gdLst>
                  <a:gd name="T0" fmla="*/ 31 w 55"/>
                  <a:gd name="T1" fmla="*/ 3 h 30"/>
                  <a:gd name="T2" fmla="*/ 45 w 55"/>
                  <a:gd name="T3" fmla="*/ 22 h 30"/>
                  <a:gd name="T4" fmla="*/ 4 w 55"/>
                  <a:gd name="T5" fmla="*/ 25 h 30"/>
                  <a:gd name="T6" fmla="*/ 31 w 55"/>
                  <a:gd name="T7" fmla="*/ 3 h 30"/>
                </a:gdLst>
                <a:ahLst/>
                <a:cxnLst>
                  <a:cxn ang="0">
                    <a:pos x="T0" y="T1"/>
                  </a:cxn>
                  <a:cxn ang="0">
                    <a:pos x="T2" y="T3"/>
                  </a:cxn>
                  <a:cxn ang="0">
                    <a:pos x="T4" y="T5"/>
                  </a:cxn>
                  <a:cxn ang="0">
                    <a:pos x="T6" y="T7"/>
                  </a:cxn>
                </a:cxnLst>
                <a:rect l="0" t="0" r="r" b="b"/>
                <a:pathLst>
                  <a:path w="55" h="30">
                    <a:moveTo>
                      <a:pt x="31" y="3"/>
                    </a:moveTo>
                    <a:cubicBezTo>
                      <a:pt x="31" y="3"/>
                      <a:pt x="55" y="12"/>
                      <a:pt x="45" y="22"/>
                    </a:cubicBezTo>
                    <a:cubicBezTo>
                      <a:pt x="38" y="30"/>
                      <a:pt x="9" y="30"/>
                      <a:pt x="4" y="25"/>
                    </a:cubicBezTo>
                    <a:cubicBezTo>
                      <a:pt x="0" y="21"/>
                      <a:pt x="22" y="0"/>
                      <a:pt x="31" y="3"/>
                    </a:cubicBezTo>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7" name="Freeform 738"/>
              <p:cNvSpPr/>
              <p:nvPr/>
            </p:nvSpPr>
            <p:spPr bwMode="auto">
              <a:xfrm>
                <a:off x="5115" y="1118"/>
                <a:ext cx="41" cy="11"/>
              </a:xfrm>
              <a:custGeom>
                <a:avLst/>
                <a:gdLst>
                  <a:gd name="T0" fmla="*/ 39 w 41"/>
                  <a:gd name="T1" fmla="*/ 0 h 11"/>
                  <a:gd name="T2" fmla="*/ 19 w 41"/>
                  <a:gd name="T3" fmla="*/ 8 h 11"/>
                  <a:gd name="T4" fmla="*/ 8 w 41"/>
                  <a:gd name="T5" fmla="*/ 9 h 11"/>
                  <a:gd name="T6" fmla="*/ 6 w 41"/>
                  <a:gd name="T7" fmla="*/ 9 h 11"/>
                  <a:gd name="T8" fmla="*/ 5 w 41"/>
                  <a:gd name="T9" fmla="*/ 9 h 11"/>
                  <a:gd name="T10" fmla="*/ 5 w 41"/>
                  <a:gd name="T11" fmla="*/ 10 h 11"/>
                  <a:gd name="T12" fmla="*/ 19 w 41"/>
                  <a:gd name="T13" fmla="*/ 11 h 11"/>
                  <a:gd name="T14" fmla="*/ 40 w 41"/>
                  <a:gd name="T15" fmla="*/ 2 h 11"/>
                  <a:gd name="T16" fmla="*/ 39 w 4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1">
                    <a:moveTo>
                      <a:pt x="39" y="0"/>
                    </a:moveTo>
                    <a:cubicBezTo>
                      <a:pt x="36" y="0"/>
                      <a:pt x="27" y="7"/>
                      <a:pt x="19" y="8"/>
                    </a:cubicBezTo>
                    <a:cubicBezTo>
                      <a:pt x="16" y="9"/>
                      <a:pt x="12" y="9"/>
                      <a:pt x="8" y="9"/>
                    </a:cubicBezTo>
                    <a:cubicBezTo>
                      <a:pt x="8" y="9"/>
                      <a:pt x="7" y="9"/>
                      <a:pt x="6" y="9"/>
                    </a:cubicBezTo>
                    <a:cubicBezTo>
                      <a:pt x="6" y="9"/>
                      <a:pt x="5" y="9"/>
                      <a:pt x="5" y="9"/>
                    </a:cubicBezTo>
                    <a:cubicBezTo>
                      <a:pt x="1" y="9"/>
                      <a:pt x="0" y="9"/>
                      <a:pt x="5" y="10"/>
                    </a:cubicBezTo>
                    <a:cubicBezTo>
                      <a:pt x="10" y="11"/>
                      <a:pt x="15" y="11"/>
                      <a:pt x="19" y="11"/>
                    </a:cubicBezTo>
                    <a:cubicBezTo>
                      <a:pt x="37" y="11"/>
                      <a:pt x="40" y="2"/>
                      <a:pt x="40" y="2"/>
                    </a:cubicBezTo>
                    <a:cubicBezTo>
                      <a:pt x="41" y="1"/>
                      <a:pt x="40" y="0"/>
                      <a:pt x="39" y="0"/>
                    </a:cubicBezTo>
                  </a:path>
                </a:pathLst>
              </a:custGeom>
              <a:solidFill>
                <a:srgbClr val="5858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8" name="Freeform 739"/>
              <p:cNvSpPr/>
              <p:nvPr/>
            </p:nvSpPr>
            <p:spPr bwMode="auto">
              <a:xfrm>
                <a:off x="5114" y="1157"/>
                <a:ext cx="21" cy="78"/>
              </a:xfrm>
              <a:custGeom>
                <a:avLst/>
                <a:gdLst>
                  <a:gd name="T0" fmla="*/ 21 w 21"/>
                  <a:gd name="T1" fmla="*/ 0 h 78"/>
                  <a:gd name="T2" fmla="*/ 20 w 21"/>
                  <a:gd name="T3" fmla="*/ 0 h 78"/>
                  <a:gd name="T4" fmla="*/ 1 w 21"/>
                  <a:gd name="T5" fmla="*/ 77 h 78"/>
                  <a:gd name="T6" fmla="*/ 1 w 21"/>
                  <a:gd name="T7" fmla="*/ 78 h 78"/>
                  <a:gd name="T8" fmla="*/ 21 w 21"/>
                  <a:gd name="T9" fmla="*/ 0 h 78"/>
                </a:gdLst>
                <a:ahLst/>
                <a:cxnLst>
                  <a:cxn ang="0">
                    <a:pos x="T0" y="T1"/>
                  </a:cxn>
                  <a:cxn ang="0">
                    <a:pos x="T2" y="T3"/>
                  </a:cxn>
                  <a:cxn ang="0">
                    <a:pos x="T4" y="T5"/>
                  </a:cxn>
                  <a:cxn ang="0">
                    <a:pos x="T6" y="T7"/>
                  </a:cxn>
                  <a:cxn ang="0">
                    <a:pos x="T8" y="T9"/>
                  </a:cxn>
                </a:cxnLst>
                <a:rect l="0" t="0" r="r" b="b"/>
                <a:pathLst>
                  <a:path w="21" h="78">
                    <a:moveTo>
                      <a:pt x="21" y="0"/>
                    </a:moveTo>
                    <a:cubicBezTo>
                      <a:pt x="20" y="0"/>
                      <a:pt x="20" y="0"/>
                      <a:pt x="20" y="0"/>
                    </a:cubicBezTo>
                    <a:cubicBezTo>
                      <a:pt x="1" y="77"/>
                      <a:pt x="1" y="77"/>
                      <a:pt x="1" y="77"/>
                    </a:cubicBezTo>
                    <a:cubicBezTo>
                      <a:pt x="0" y="77"/>
                      <a:pt x="1" y="78"/>
                      <a:pt x="1" y="78"/>
                    </a:cubicBezTo>
                    <a:cubicBezTo>
                      <a:pt x="21" y="0"/>
                      <a:pt x="21" y="0"/>
                      <a:pt x="21" y="0"/>
                    </a:cubicBezTo>
                  </a:path>
                </a:pathLst>
              </a:custGeom>
              <a:solidFill>
                <a:srgbClr val="EE96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9" name="Freeform 740"/>
              <p:cNvSpPr/>
              <p:nvPr/>
            </p:nvSpPr>
            <p:spPr bwMode="auto">
              <a:xfrm>
                <a:off x="5115" y="1153"/>
                <a:ext cx="23" cy="83"/>
              </a:xfrm>
              <a:custGeom>
                <a:avLst/>
                <a:gdLst>
                  <a:gd name="T0" fmla="*/ 20 w 23"/>
                  <a:gd name="T1" fmla="*/ 0 h 83"/>
                  <a:gd name="T2" fmla="*/ 19 w 23"/>
                  <a:gd name="T3" fmla="*/ 4 h 83"/>
                  <a:gd name="T4" fmla="*/ 20 w 23"/>
                  <a:gd name="T5" fmla="*/ 4 h 83"/>
                  <a:gd name="T6" fmla="*/ 0 w 23"/>
                  <a:gd name="T7" fmla="*/ 82 h 83"/>
                  <a:gd name="T8" fmla="*/ 1 w 23"/>
                  <a:gd name="T9" fmla="*/ 83 h 83"/>
                  <a:gd name="T10" fmla="*/ 1 w 23"/>
                  <a:gd name="T11" fmla="*/ 83 h 83"/>
                  <a:gd name="T12" fmla="*/ 3 w 23"/>
                  <a:gd name="T13" fmla="*/ 82 h 83"/>
                  <a:gd name="T14" fmla="*/ 23 w 23"/>
                  <a:gd name="T15" fmla="*/ 0 h 83"/>
                  <a:gd name="T16" fmla="*/ 22 w 23"/>
                  <a:gd name="T17" fmla="*/ 0 h 83"/>
                  <a:gd name="T18" fmla="*/ 20 w 23"/>
                  <a:gd name="T1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83">
                    <a:moveTo>
                      <a:pt x="20" y="0"/>
                    </a:moveTo>
                    <a:cubicBezTo>
                      <a:pt x="19" y="4"/>
                      <a:pt x="19" y="4"/>
                      <a:pt x="19" y="4"/>
                    </a:cubicBezTo>
                    <a:cubicBezTo>
                      <a:pt x="20" y="4"/>
                      <a:pt x="20" y="4"/>
                      <a:pt x="20" y="4"/>
                    </a:cubicBezTo>
                    <a:cubicBezTo>
                      <a:pt x="0" y="82"/>
                      <a:pt x="0" y="82"/>
                      <a:pt x="0" y="82"/>
                    </a:cubicBezTo>
                    <a:cubicBezTo>
                      <a:pt x="0" y="83"/>
                      <a:pt x="0" y="83"/>
                      <a:pt x="1" y="83"/>
                    </a:cubicBezTo>
                    <a:cubicBezTo>
                      <a:pt x="1" y="83"/>
                      <a:pt x="1" y="83"/>
                      <a:pt x="1" y="83"/>
                    </a:cubicBezTo>
                    <a:cubicBezTo>
                      <a:pt x="2" y="83"/>
                      <a:pt x="3" y="83"/>
                      <a:pt x="3" y="82"/>
                    </a:cubicBezTo>
                    <a:cubicBezTo>
                      <a:pt x="23" y="0"/>
                      <a:pt x="23" y="0"/>
                      <a:pt x="23" y="0"/>
                    </a:cubicBezTo>
                    <a:cubicBezTo>
                      <a:pt x="23" y="0"/>
                      <a:pt x="23" y="0"/>
                      <a:pt x="22" y="0"/>
                    </a:cubicBezTo>
                    <a:cubicBezTo>
                      <a:pt x="21" y="0"/>
                      <a:pt x="21" y="0"/>
                      <a:pt x="20" y="0"/>
                    </a:cubicBezTo>
                  </a:path>
                </a:pathLst>
              </a:custGeom>
              <a:solidFill>
                <a:srgbClr val="EE96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0" name="Freeform 741"/>
              <p:cNvSpPr/>
              <p:nvPr/>
            </p:nvSpPr>
            <p:spPr bwMode="auto">
              <a:xfrm>
                <a:off x="5135" y="1144"/>
                <a:ext cx="5" cy="9"/>
              </a:xfrm>
              <a:custGeom>
                <a:avLst/>
                <a:gdLst>
                  <a:gd name="T0" fmla="*/ 3 w 5"/>
                  <a:gd name="T1" fmla="*/ 0 h 9"/>
                  <a:gd name="T2" fmla="*/ 2 w 5"/>
                  <a:gd name="T3" fmla="*/ 1 h 9"/>
                  <a:gd name="T4" fmla="*/ 0 w 5"/>
                  <a:gd name="T5" fmla="*/ 9 h 9"/>
                  <a:gd name="T6" fmla="*/ 2 w 5"/>
                  <a:gd name="T7" fmla="*/ 9 h 9"/>
                  <a:gd name="T8" fmla="*/ 3 w 5"/>
                  <a:gd name="T9" fmla="*/ 9 h 9"/>
                  <a:gd name="T10" fmla="*/ 5 w 5"/>
                  <a:gd name="T11" fmla="*/ 2 h 9"/>
                  <a:gd name="T12" fmla="*/ 4 w 5"/>
                  <a:gd name="T13" fmla="*/ 0 h 9"/>
                  <a:gd name="T14" fmla="*/ 3 w 5"/>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3" y="0"/>
                    </a:moveTo>
                    <a:cubicBezTo>
                      <a:pt x="3" y="0"/>
                      <a:pt x="2" y="0"/>
                      <a:pt x="2" y="1"/>
                    </a:cubicBezTo>
                    <a:cubicBezTo>
                      <a:pt x="0" y="9"/>
                      <a:pt x="0" y="9"/>
                      <a:pt x="0" y="9"/>
                    </a:cubicBezTo>
                    <a:cubicBezTo>
                      <a:pt x="1" y="9"/>
                      <a:pt x="1" y="9"/>
                      <a:pt x="2" y="9"/>
                    </a:cubicBezTo>
                    <a:cubicBezTo>
                      <a:pt x="3" y="9"/>
                      <a:pt x="3" y="9"/>
                      <a:pt x="3" y="9"/>
                    </a:cubicBezTo>
                    <a:cubicBezTo>
                      <a:pt x="5" y="2"/>
                      <a:pt x="5" y="2"/>
                      <a:pt x="5" y="2"/>
                    </a:cubicBezTo>
                    <a:cubicBezTo>
                      <a:pt x="5" y="1"/>
                      <a:pt x="5" y="0"/>
                      <a:pt x="4" y="0"/>
                    </a:cubicBezTo>
                    <a:cubicBezTo>
                      <a:pt x="4" y="0"/>
                      <a:pt x="4" y="0"/>
                      <a:pt x="3" y="0"/>
                    </a:cubicBezTo>
                  </a:path>
                </a:pathLst>
              </a:custGeom>
              <a:solidFill>
                <a:srgbClr val="EE96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1" name="Freeform 742"/>
              <p:cNvSpPr>
                <a:spLocks noEditPoints="1"/>
              </p:cNvSpPr>
              <p:nvPr/>
            </p:nvSpPr>
            <p:spPr bwMode="auto">
              <a:xfrm>
                <a:off x="5146" y="1160"/>
                <a:ext cx="51" cy="32"/>
              </a:xfrm>
              <a:custGeom>
                <a:avLst/>
                <a:gdLst>
                  <a:gd name="T0" fmla="*/ 34 w 51"/>
                  <a:gd name="T1" fmla="*/ 21 h 32"/>
                  <a:gd name="T2" fmla="*/ 34 w 51"/>
                  <a:gd name="T3" fmla="*/ 22 h 32"/>
                  <a:gd name="T4" fmla="*/ 50 w 51"/>
                  <a:gd name="T5" fmla="*/ 32 h 32"/>
                  <a:gd name="T6" fmla="*/ 51 w 51"/>
                  <a:gd name="T7" fmla="*/ 32 h 32"/>
                  <a:gd name="T8" fmla="*/ 51 w 51"/>
                  <a:gd name="T9" fmla="*/ 31 h 32"/>
                  <a:gd name="T10" fmla="*/ 34 w 51"/>
                  <a:gd name="T11" fmla="*/ 21 h 32"/>
                  <a:gd name="T12" fmla="*/ 22 w 51"/>
                  <a:gd name="T13" fmla="*/ 13 h 32"/>
                  <a:gd name="T14" fmla="*/ 21 w 51"/>
                  <a:gd name="T15" fmla="*/ 14 h 32"/>
                  <a:gd name="T16" fmla="*/ 23 w 51"/>
                  <a:gd name="T17" fmla="*/ 15 h 32"/>
                  <a:gd name="T18" fmla="*/ 24 w 51"/>
                  <a:gd name="T19" fmla="*/ 14 h 32"/>
                  <a:gd name="T20" fmla="*/ 22 w 51"/>
                  <a:gd name="T21" fmla="*/ 13 h 32"/>
                  <a:gd name="T22" fmla="*/ 0 w 51"/>
                  <a:gd name="T23" fmla="*/ 0 h 32"/>
                  <a:gd name="T24" fmla="*/ 0 w 51"/>
                  <a:gd name="T25" fmla="*/ 0 h 32"/>
                  <a:gd name="T26" fmla="*/ 0 w 51"/>
                  <a:gd name="T27" fmla="*/ 1 h 32"/>
                  <a:gd name="T28" fmla="*/ 13 w 51"/>
                  <a:gd name="T29" fmla="*/ 9 h 32"/>
                  <a:gd name="T30" fmla="*/ 13 w 51"/>
                  <a:gd name="T31" fmla="*/ 8 h 32"/>
                  <a:gd name="T32" fmla="*/ 0 w 51"/>
                  <a:gd name="T3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2">
                    <a:moveTo>
                      <a:pt x="34" y="21"/>
                    </a:moveTo>
                    <a:cubicBezTo>
                      <a:pt x="34" y="21"/>
                      <a:pt x="34" y="22"/>
                      <a:pt x="34" y="22"/>
                    </a:cubicBezTo>
                    <a:cubicBezTo>
                      <a:pt x="50" y="32"/>
                      <a:pt x="50" y="32"/>
                      <a:pt x="50" y="32"/>
                    </a:cubicBezTo>
                    <a:cubicBezTo>
                      <a:pt x="51" y="32"/>
                      <a:pt x="51" y="32"/>
                      <a:pt x="51" y="32"/>
                    </a:cubicBezTo>
                    <a:cubicBezTo>
                      <a:pt x="51" y="31"/>
                      <a:pt x="51" y="31"/>
                      <a:pt x="51" y="31"/>
                    </a:cubicBezTo>
                    <a:cubicBezTo>
                      <a:pt x="34" y="21"/>
                      <a:pt x="34" y="21"/>
                      <a:pt x="34" y="21"/>
                    </a:cubicBezTo>
                    <a:moveTo>
                      <a:pt x="22" y="13"/>
                    </a:moveTo>
                    <a:cubicBezTo>
                      <a:pt x="22" y="14"/>
                      <a:pt x="22" y="14"/>
                      <a:pt x="21" y="14"/>
                    </a:cubicBezTo>
                    <a:cubicBezTo>
                      <a:pt x="23" y="15"/>
                      <a:pt x="23" y="15"/>
                      <a:pt x="23" y="15"/>
                    </a:cubicBezTo>
                    <a:cubicBezTo>
                      <a:pt x="24" y="15"/>
                      <a:pt x="24" y="15"/>
                      <a:pt x="24" y="14"/>
                    </a:cubicBezTo>
                    <a:cubicBezTo>
                      <a:pt x="22" y="13"/>
                      <a:pt x="22" y="13"/>
                      <a:pt x="22" y="13"/>
                    </a:cubicBezTo>
                    <a:moveTo>
                      <a:pt x="0" y="0"/>
                    </a:moveTo>
                    <a:cubicBezTo>
                      <a:pt x="0" y="0"/>
                      <a:pt x="0" y="0"/>
                      <a:pt x="0" y="0"/>
                    </a:cubicBezTo>
                    <a:cubicBezTo>
                      <a:pt x="0" y="1"/>
                      <a:pt x="0" y="1"/>
                      <a:pt x="0" y="1"/>
                    </a:cubicBezTo>
                    <a:cubicBezTo>
                      <a:pt x="13" y="9"/>
                      <a:pt x="13" y="9"/>
                      <a:pt x="13" y="9"/>
                    </a:cubicBezTo>
                    <a:cubicBezTo>
                      <a:pt x="13" y="8"/>
                      <a:pt x="13" y="8"/>
                      <a:pt x="13" y="8"/>
                    </a:cubicBezTo>
                    <a:cubicBezTo>
                      <a:pt x="0" y="0"/>
                      <a:pt x="0" y="0"/>
                      <a:pt x="0" y="0"/>
                    </a:cubicBezTo>
                  </a:path>
                </a:pathLst>
              </a:custGeom>
              <a:solidFill>
                <a:srgbClr val="EE96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2" name="Freeform 743"/>
              <p:cNvSpPr/>
              <p:nvPr/>
            </p:nvSpPr>
            <p:spPr bwMode="auto">
              <a:xfrm>
                <a:off x="5174" y="1177"/>
                <a:ext cx="0" cy="1"/>
              </a:xfrm>
              <a:custGeom>
                <a:avLst/>
                <a:gdLst>
                  <a:gd name="T0" fmla="*/ 0 h 1"/>
                  <a:gd name="T1" fmla="*/ 1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cubicBezTo>
                      <a:pt x="0" y="1"/>
                      <a:pt x="0" y="1"/>
                      <a:pt x="0" y="1"/>
                    </a:cubicBezTo>
                    <a:cubicBezTo>
                      <a:pt x="0" y="1"/>
                      <a:pt x="0" y="1"/>
                      <a:pt x="0" y="1"/>
                    </a:cubicBezTo>
                    <a:cubicBezTo>
                      <a:pt x="0" y="1"/>
                      <a:pt x="0" y="1"/>
                      <a:pt x="0" y="0"/>
                    </a:cubicBezTo>
                    <a:cubicBezTo>
                      <a:pt x="0" y="0"/>
                      <a:pt x="0" y="0"/>
                      <a:pt x="0" y="0"/>
                    </a:cubicBezTo>
                  </a:path>
                </a:pathLst>
              </a:custGeom>
              <a:solidFill>
                <a:srgbClr val="E5E1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3" name="Freeform 744"/>
              <p:cNvSpPr/>
              <p:nvPr/>
            </p:nvSpPr>
            <p:spPr bwMode="auto">
              <a:xfrm>
                <a:off x="5177" y="1180"/>
                <a:ext cx="3" cy="2"/>
              </a:xfrm>
              <a:custGeom>
                <a:avLst/>
                <a:gdLst>
                  <a:gd name="T0" fmla="*/ 1 w 3"/>
                  <a:gd name="T1" fmla="*/ 0 h 2"/>
                  <a:gd name="T2" fmla="*/ 0 w 3"/>
                  <a:gd name="T3" fmla="*/ 0 h 2"/>
                  <a:gd name="T4" fmla="*/ 3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1" y="0"/>
                      <a:pt x="1" y="0"/>
                      <a:pt x="0" y="0"/>
                    </a:cubicBezTo>
                    <a:cubicBezTo>
                      <a:pt x="3" y="2"/>
                      <a:pt x="3" y="2"/>
                      <a:pt x="3" y="2"/>
                    </a:cubicBezTo>
                    <a:cubicBezTo>
                      <a:pt x="3" y="2"/>
                      <a:pt x="3" y="1"/>
                      <a:pt x="3" y="1"/>
                    </a:cubicBezTo>
                    <a:cubicBezTo>
                      <a:pt x="1" y="0"/>
                      <a:pt x="1" y="0"/>
                      <a:pt x="1" y="0"/>
                    </a:cubicBezTo>
                  </a:path>
                </a:pathLst>
              </a:custGeom>
              <a:solidFill>
                <a:srgbClr val="9B98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4" name="Freeform 745"/>
              <p:cNvSpPr/>
              <p:nvPr/>
            </p:nvSpPr>
            <p:spPr bwMode="auto">
              <a:xfrm>
                <a:off x="5169" y="1174"/>
                <a:ext cx="5" cy="4"/>
              </a:xfrm>
              <a:custGeom>
                <a:avLst/>
                <a:gdLst>
                  <a:gd name="T0" fmla="*/ 1 w 5"/>
                  <a:gd name="T1" fmla="*/ 0 h 4"/>
                  <a:gd name="T2" fmla="*/ 0 w 5"/>
                  <a:gd name="T3" fmla="*/ 1 h 4"/>
                  <a:gd name="T4" fmla="*/ 5 w 5"/>
                  <a:gd name="T5" fmla="*/ 4 h 4"/>
                  <a:gd name="T6" fmla="*/ 5 w 5"/>
                  <a:gd name="T7" fmla="*/ 3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1" y="1"/>
                      <a:pt x="1" y="1"/>
                      <a:pt x="0" y="1"/>
                    </a:cubicBezTo>
                    <a:cubicBezTo>
                      <a:pt x="5" y="4"/>
                      <a:pt x="5" y="4"/>
                      <a:pt x="5" y="4"/>
                    </a:cubicBezTo>
                    <a:cubicBezTo>
                      <a:pt x="5" y="4"/>
                      <a:pt x="5" y="4"/>
                      <a:pt x="5" y="3"/>
                    </a:cubicBezTo>
                    <a:cubicBezTo>
                      <a:pt x="1" y="0"/>
                      <a:pt x="1" y="0"/>
                      <a:pt x="1" y="0"/>
                    </a:cubicBezTo>
                  </a:path>
                </a:pathLst>
              </a:custGeom>
              <a:solidFill>
                <a:srgbClr val="8E8D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5" name="Freeform 746"/>
              <p:cNvSpPr/>
              <p:nvPr/>
            </p:nvSpPr>
            <p:spPr bwMode="auto">
              <a:xfrm>
                <a:off x="5174" y="1177"/>
                <a:ext cx="4" cy="3"/>
              </a:xfrm>
              <a:custGeom>
                <a:avLst/>
                <a:gdLst>
                  <a:gd name="T0" fmla="*/ 0 w 4"/>
                  <a:gd name="T1" fmla="*/ 0 h 3"/>
                  <a:gd name="T2" fmla="*/ 0 w 4"/>
                  <a:gd name="T3" fmla="*/ 1 h 3"/>
                  <a:gd name="T4" fmla="*/ 3 w 4"/>
                  <a:gd name="T5" fmla="*/ 3 h 3"/>
                  <a:gd name="T6" fmla="*/ 4 w 4"/>
                  <a:gd name="T7" fmla="*/ 3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cubicBezTo>
                      <a:pt x="0" y="1"/>
                      <a:pt x="0" y="1"/>
                      <a:pt x="0" y="1"/>
                    </a:cubicBezTo>
                    <a:cubicBezTo>
                      <a:pt x="3" y="3"/>
                      <a:pt x="3" y="3"/>
                      <a:pt x="3" y="3"/>
                    </a:cubicBezTo>
                    <a:cubicBezTo>
                      <a:pt x="4" y="3"/>
                      <a:pt x="4" y="3"/>
                      <a:pt x="4" y="3"/>
                    </a:cubicBezTo>
                    <a:cubicBezTo>
                      <a:pt x="0" y="0"/>
                      <a:pt x="0" y="0"/>
                      <a:pt x="0" y="0"/>
                    </a:cubicBezTo>
                  </a:path>
                </a:pathLst>
              </a:custGeom>
              <a:solidFill>
                <a:srgbClr val="7775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6" name="Freeform 747"/>
              <p:cNvSpPr/>
              <p:nvPr/>
            </p:nvSpPr>
            <p:spPr bwMode="auto">
              <a:xfrm>
                <a:off x="5159" y="1168"/>
                <a:ext cx="7" cy="5"/>
              </a:xfrm>
              <a:custGeom>
                <a:avLst/>
                <a:gdLst>
                  <a:gd name="T0" fmla="*/ 0 w 7"/>
                  <a:gd name="T1" fmla="*/ 0 h 5"/>
                  <a:gd name="T2" fmla="*/ 0 w 7"/>
                  <a:gd name="T3" fmla="*/ 1 h 5"/>
                  <a:gd name="T4" fmla="*/ 6 w 7"/>
                  <a:gd name="T5" fmla="*/ 5 h 5"/>
                  <a:gd name="T6" fmla="*/ 7 w 7"/>
                  <a:gd name="T7" fmla="*/ 4 h 5"/>
                  <a:gd name="T8" fmla="*/ 0 w 7"/>
                  <a:gd name="T9" fmla="*/ 0 h 5"/>
                </a:gdLst>
                <a:ahLst/>
                <a:cxnLst>
                  <a:cxn ang="0">
                    <a:pos x="T0" y="T1"/>
                  </a:cxn>
                  <a:cxn ang="0">
                    <a:pos x="T2" y="T3"/>
                  </a:cxn>
                  <a:cxn ang="0">
                    <a:pos x="T4" y="T5"/>
                  </a:cxn>
                  <a:cxn ang="0">
                    <a:pos x="T6" y="T7"/>
                  </a:cxn>
                  <a:cxn ang="0">
                    <a:pos x="T8" y="T9"/>
                  </a:cxn>
                </a:cxnLst>
                <a:rect l="0" t="0" r="r" b="b"/>
                <a:pathLst>
                  <a:path w="7" h="5">
                    <a:moveTo>
                      <a:pt x="0" y="0"/>
                    </a:moveTo>
                    <a:cubicBezTo>
                      <a:pt x="0" y="0"/>
                      <a:pt x="0" y="0"/>
                      <a:pt x="0" y="1"/>
                    </a:cubicBezTo>
                    <a:cubicBezTo>
                      <a:pt x="6" y="5"/>
                      <a:pt x="6" y="5"/>
                      <a:pt x="6" y="5"/>
                    </a:cubicBezTo>
                    <a:cubicBezTo>
                      <a:pt x="6" y="5"/>
                      <a:pt x="7" y="4"/>
                      <a:pt x="7" y="4"/>
                    </a:cubicBezTo>
                    <a:cubicBezTo>
                      <a:pt x="0" y="0"/>
                      <a:pt x="0" y="0"/>
                      <a:pt x="0" y="0"/>
                    </a:cubicBezTo>
                  </a:path>
                </a:pathLst>
              </a:custGeom>
              <a:solidFill>
                <a:srgbClr val="ABA9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7" name="Freeform 748"/>
              <p:cNvSpPr/>
              <p:nvPr/>
            </p:nvSpPr>
            <p:spPr bwMode="auto">
              <a:xfrm>
                <a:off x="5165" y="1172"/>
                <a:ext cx="3" cy="2"/>
              </a:xfrm>
              <a:custGeom>
                <a:avLst/>
                <a:gdLst>
                  <a:gd name="T0" fmla="*/ 1 w 3"/>
                  <a:gd name="T1" fmla="*/ 0 h 2"/>
                  <a:gd name="T2" fmla="*/ 0 w 3"/>
                  <a:gd name="T3" fmla="*/ 1 h 2"/>
                  <a:gd name="T4" fmla="*/ 2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1" y="0"/>
                      <a:pt x="0" y="1"/>
                      <a:pt x="0" y="1"/>
                    </a:cubicBezTo>
                    <a:cubicBezTo>
                      <a:pt x="2" y="2"/>
                      <a:pt x="2" y="2"/>
                      <a:pt x="2" y="2"/>
                    </a:cubicBezTo>
                    <a:cubicBezTo>
                      <a:pt x="3" y="2"/>
                      <a:pt x="3" y="2"/>
                      <a:pt x="3" y="1"/>
                    </a:cubicBezTo>
                    <a:cubicBezTo>
                      <a:pt x="1" y="0"/>
                      <a:pt x="1" y="0"/>
                      <a:pt x="1" y="0"/>
                    </a:cubicBezTo>
                  </a:path>
                </a:pathLst>
              </a:custGeom>
              <a:solidFill>
                <a:srgbClr val="D6D9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8" name="Freeform 749"/>
              <p:cNvSpPr/>
              <p:nvPr/>
            </p:nvSpPr>
            <p:spPr bwMode="auto">
              <a:xfrm>
                <a:off x="5051" y="1228"/>
                <a:ext cx="15" cy="22"/>
              </a:xfrm>
              <a:custGeom>
                <a:avLst/>
                <a:gdLst>
                  <a:gd name="T0" fmla="*/ 8 w 15"/>
                  <a:gd name="T1" fmla="*/ 8 h 22"/>
                  <a:gd name="T2" fmla="*/ 0 w 15"/>
                  <a:gd name="T3" fmla="*/ 0 h 22"/>
                  <a:gd name="T4" fmla="*/ 6 w 15"/>
                  <a:gd name="T5" fmla="*/ 13 h 22"/>
                  <a:gd name="T6" fmla="*/ 7 w 15"/>
                  <a:gd name="T7" fmla="*/ 14 h 22"/>
                  <a:gd name="T8" fmla="*/ 15 w 15"/>
                  <a:gd name="T9" fmla="*/ 22 h 22"/>
                  <a:gd name="T10" fmla="*/ 14 w 15"/>
                  <a:gd name="T11" fmla="*/ 21 h 22"/>
                  <a:gd name="T12" fmla="*/ 8 w 15"/>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15" h="22">
                    <a:moveTo>
                      <a:pt x="8" y="8"/>
                    </a:moveTo>
                    <a:cubicBezTo>
                      <a:pt x="0" y="0"/>
                      <a:pt x="0" y="0"/>
                      <a:pt x="0" y="0"/>
                    </a:cubicBezTo>
                    <a:cubicBezTo>
                      <a:pt x="3" y="3"/>
                      <a:pt x="5" y="8"/>
                      <a:pt x="6" y="13"/>
                    </a:cubicBezTo>
                    <a:cubicBezTo>
                      <a:pt x="6" y="14"/>
                      <a:pt x="7" y="14"/>
                      <a:pt x="7" y="14"/>
                    </a:cubicBezTo>
                    <a:cubicBezTo>
                      <a:pt x="15" y="22"/>
                      <a:pt x="15" y="22"/>
                      <a:pt x="15" y="22"/>
                    </a:cubicBezTo>
                    <a:cubicBezTo>
                      <a:pt x="15" y="22"/>
                      <a:pt x="14" y="21"/>
                      <a:pt x="14" y="21"/>
                    </a:cubicBezTo>
                    <a:cubicBezTo>
                      <a:pt x="13" y="15"/>
                      <a:pt x="11" y="11"/>
                      <a:pt x="8" y="8"/>
                    </a:cubicBezTo>
                    <a:close/>
                  </a:path>
                </a:pathLst>
              </a:custGeom>
              <a:solidFill>
                <a:srgbClr val="5A5B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9" name="Freeform 750"/>
              <p:cNvSpPr/>
              <p:nvPr/>
            </p:nvSpPr>
            <p:spPr bwMode="auto">
              <a:xfrm>
                <a:off x="5023" y="1217"/>
                <a:ext cx="38" cy="16"/>
              </a:xfrm>
              <a:custGeom>
                <a:avLst/>
                <a:gdLst>
                  <a:gd name="T0" fmla="*/ 38 w 38"/>
                  <a:gd name="T1" fmla="*/ 16 h 16"/>
                  <a:gd name="T2" fmla="*/ 31 w 38"/>
                  <a:gd name="T3" fmla="*/ 10 h 16"/>
                  <a:gd name="T4" fmla="*/ 0 w 38"/>
                  <a:gd name="T5" fmla="*/ 4 h 16"/>
                  <a:gd name="T6" fmla="*/ 8 w 38"/>
                  <a:gd name="T7" fmla="*/ 12 h 16"/>
                  <a:gd name="T8" fmla="*/ 38 w 38"/>
                  <a:gd name="T9" fmla="*/ 16 h 16"/>
                </a:gdLst>
                <a:ahLst/>
                <a:cxnLst>
                  <a:cxn ang="0">
                    <a:pos x="T0" y="T1"/>
                  </a:cxn>
                  <a:cxn ang="0">
                    <a:pos x="T2" y="T3"/>
                  </a:cxn>
                  <a:cxn ang="0">
                    <a:pos x="T4" y="T5"/>
                  </a:cxn>
                  <a:cxn ang="0">
                    <a:pos x="T6" y="T7"/>
                  </a:cxn>
                  <a:cxn ang="0">
                    <a:pos x="T8" y="T9"/>
                  </a:cxn>
                </a:cxnLst>
                <a:rect l="0" t="0" r="r" b="b"/>
                <a:pathLst>
                  <a:path w="38" h="16">
                    <a:moveTo>
                      <a:pt x="38" y="16"/>
                    </a:moveTo>
                    <a:cubicBezTo>
                      <a:pt x="31" y="10"/>
                      <a:pt x="31" y="10"/>
                      <a:pt x="31" y="10"/>
                    </a:cubicBezTo>
                    <a:cubicBezTo>
                      <a:pt x="25" y="3"/>
                      <a:pt x="15" y="0"/>
                      <a:pt x="0" y="4"/>
                    </a:cubicBezTo>
                    <a:cubicBezTo>
                      <a:pt x="8" y="12"/>
                      <a:pt x="8" y="12"/>
                      <a:pt x="8" y="12"/>
                    </a:cubicBezTo>
                    <a:cubicBezTo>
                      <a:pt x="21" y="8"/>
                      <a:pt x="32" y="10"/>
                      <a:pt x="38" y="16"/>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0" name="Freeform 751"/>
              <p:cNvSpPr/>
              <p:nvPr/>
            </p:nvSpPr>
            <p:spPr bwMode="auto">
              <a:xfrm>
                <a:off x="4991" y="1221"/>
                <a:ext cx="40" cy="23"/>
              </a:xfrm>
              <a:custGeom>
                <a:avLst/>
                <a:gdLst>
                  <a:gd name="T0" fmla="*/ 40 w 40"/>
                  <a:gd name="T1" fmla="*/ 8 h 23"/>
                  <a:gd name="T2" fmla="*/ 32 w 40"/>
                  <a:gd name="T3" fmla="*/ 0 h 23"/>
                  <a:gd name="T4" fmla="*/ 0 w 40"/>
                  <a:gd name="T5" fmla="*/ 19 h 23"/>
                  <a:gd name="T6" fmla="*/ 9 w 40"/>
                  <a:gd name="T7" fmla="*/ 23 h 23"/>
                  <a:gd name="T8" fmla="*/ 40 w 40"/>
                  <a:gd name="T9" fmla="*/ 8 h 23"/>
                </a:gdLst>
                <a:ahLst/>
                <a:cxnLst>
                  <a:cxn ang="0">
                    <a:pos x="T0" y="T1"/>
                  </a:cxn>
                  <a:cxn ang="0">
                    <a:pos x="T2" y="T3"/>
                  </a:cxn>
                  <a:cxn ang="0">
                    <a:pos x="T4" y="T5"/>
                  </a:cxn>
                  <a:cxn ang="0">
                    <a:pos x="T6" y="T7"/>
                  </a:cxn>
                  <a:cxn ang="0">
                    <a:pos x="T8" y="T9"/>
                  </a:cxn>
                </a:cxnLst>
                <a:rect l="0" t="0" r="r" b="b"/>
                <a:pathLst>
                  <a:path w="40" h="23">
                    <a:moveTo>
                      <a:pt x="40" y="8"/>
                    </a:moveTo>
                    <a:cubicBezTo>
                      <a:pt x="32" y="0"/>
                      <a:pt x="32" y="0"/>
                      <a:pt x="32" y="0"/>
                    </a:cubicBezTo>
                    <a:cubicBezTo>
                      <a:pt x="24" y="2"/>
                      <a:pt x="10" y="10"/>
                      <a:pt x="0" y="19"/>
                    </a:cubicBezTo>
                    <a:cubicBezTo>
                      <a:pt x="9" y="23"/>
                      <a:pt x="9" y="23"/>
                      <a:pt x="9" y="23"/>
                    </a:cubicBezTo>
                    <a:cubicBezTo>
                      <a:pt x="16" y="18"/>
                      <a:pt x="32" y="10"/>
                      <a:pt x="40" y="8"/>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1" name="Freeform 752"/>
              <p:cNvSpPr/>
              <p:nvPr/>
            </p:nvSpPr>
            <p:spPr bwMode="auto">
              <a:xfrm>
                <a:off x="4990" y="1240"/>
                <a:ext cx="10" cy="5"/>
              </a:xfrm>
              <a:custGeom>
                <a:avLst/>
                <a:gdLst>
                  <a:gd name="T0" fmla="*/ 10 w 10"/>
                  <a:gd name="T1" fmla="*/ 4 h 5"/>
                  <a:gd name="T2" fmla="*/ 1 w 10"/>
                  <a:gd name="T3" fmla="*/ 0 h 5"/>
                  <a:gd name="T4" fmla="*/ 1 w 10"/>
                  <a:gd name="T5" fmla="*/ 0 h 5"/>
                  <a:gd name="T6" fmla="*/ 0 w 10"/>
                  <a:gd name="T7" fmla="*/ 0 h 5"/>
                  <a:gd name="T8" fmla="*/ 9 w 10"/>
                  <a:gd name="T9" fmla="*/ 5 h 5"/>
                  <a:gd name="T10" fmla="*/ 9 w 10"/>
                  <a:gd name="T11" fmla="*/ 5 h 5"/>
                  <a:gd name="T12" fmla="*/ 10 w 10"/>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10" h="5">
                    <a:moveTo>
                      <a:pt x="10" y="4"/>
                    </a:moveTo>
                    <a:lnTo>
                      <a:pt x="1" y="0"/>
                    </a:lnTo>
                    <a:lnTo>
                      <a:pt x="1" y="0"/>
                    </a:lnTo>
                    <a:lnTo>
                      <a:pt x="0" y="0"/>
                    </a:lnTo>
                    <a:lnTo>
                      <a:pt x="9" y="5"/>
                    </a:lnTo>
                    <a:lnTo>
                      <a:pt x="9" y="5"/>
                    </a:lnTo>
                    <a:lnTo>
                      <a:pt x="10" y="4"/>
                    </a:ln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2" name="Freeform 753"/>
              <p:cNvSpPr/>
              <p:nvPr/>
            </p:nvSpPr>
            <p:spPr bwMode="auto">
              <a:xfrm>
                <a:off x="4990" y="1240"/>
                <a:ext cx="9" cy="6"/>
              </a:xfrm>
              <a:custGeom>
                <a:avLst/>
                <a:gdLst>
                  <a:gd name="T0" fmla="*/ 9 w 9"/>
                  <a:gd name="T1" fmla="*/ 5 h 6"/>
                  <a:gd name="T2" fmla="*/ 0 w 9"/>
                  <a:gd name="T3" fmla="*/ 0 h 6"/>
                  <a:gd name="T4" fmla="*/ 0 w 9"/>
                  <a:gd name="T5" fmla="*/ 1 h 6"/>
                  <a:gd name="T6" fmla="*/ 9 w 9"/>
                  <a:gd name="T7" fmla="*/ 6 h 6"/>
                  <a:gd name="T8" fmla="*/ 9 w 9"/>
                  <a:gd name="T9" fmla="*/ 5 h 6"/>
                </a:gdLst>
                <a:ahLst/>
                <a:cxnLst>
                  <a:cxn ang="0">
                    <a:pos x="T0" y="T1"/>
                  </a:cxn>
                  <a:cxn ang="0">
                    <a:pos x="T2" y="T3"/>
                  </a:cxn>
                  <a:cxn ang="0">
                    <a:pos x="T4" y="T5"/>
                  </a:cxn>
                  <a:cxn ang="0">
                    <a:pos x="T6" y="T7"/>
                  </a:cxn>
                  <a:cxn ang="0">
                    <a:pos x="T8" y="T9"/>
                  </a:cxn>
                </a:cxnLst>
                <a:rect l="0" t="0" r="r" b="b"/>
                <a:pathLst>
                  <a:path w="9" h="6">
                    <a:moveTo>
                      <a:pt x="9" y="5"/>
                    </a:moveTo>
                    <a:cubicBezTo>
                      <a:pt x="0" y="0"/>
                      <a:pt x="0" y="0"/>
                      <a:pt x="0" y="0"/>
                    </a:cubicBezTo>
                    <a:cubicBezTo>
                      <a:pt x="0" y="1"/>
                      <a:pt x="0" y="1"/>
                      <a:pt x="0" y="1"/>
                    </a:cubicBezTo>
                    <a:cubicBezTo>
                      <a:pt x="9" y="6"/>
                      <a:pt x="9" y="6"/>
                      <a:pt x="9" y="6"/>
                    </a:cubicBezTo>
                    <a:cubicBezTo>
                      <a:pt x="8" y="6"/>
                      <a:pt x="8" y="5"/>
                      <a:pt x="9" y="5"/>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3" name="Freeform 754"/>
              <p:cNvSpPr/>
              <p:nvPr/>
            </p:nvSpPr>
            <p:spPr bwMode="auto">
              <a:xfrm>
                <a:off x="4998" y="1222"/>
                <a:ext cx="70" cy="29"/>
              </a:xfrm>
              <a:custGeom>
                <a:avLst/>
                <a:gdLst>
                  <a:gd name="T0" fmla="*/ 32 w 70"/>
                  <a:gd name="T1" fmla="*/ 6 h 29"/>
                  <a:gd name="T2" fmla="*/ 1 w 70"/>
                  <a:gd name="T3" fmla="*/ 23 h 29"/>
                  <a:gd name="T4" fmla="*/ 1 w 70"/>
                  <a:gd name="T5" fmla="*/ 24 h 29"/>
                  <a:gd name="T6" fmla="*/ 2 w 70"/>
                  <a:gd name="T7" fmla="*/ 24 h 29"/>
                  <a:gd name="T8" fmla="*/ 4 w 70"/>
                  <a:gd name="T9" fmla="*/ 23 h 29"/>
                  <a:gd name="T10" fmla="*/ 32 w 70"/>
                  <a:gd name="T11" fmla="*/ 9 h 29"/>
                  <a:gd name="T12" fmla="*/ 67 w 70"/>
                  <a:gd name="T13" fmla="*/ 27 h 29"/>
                  <a:gd name="T14" fmla="*/ 69 w 70"/>
                  <a:gd name="T15" fmla="*/ 29 h 29"/>
                  <a:gd name="T16" fmla="*/ 69 w 70"/>
                  <a:gd name="T17" fmla="*/ 29 h 29"/>
                  <a:gd name="T18" fmla="*/ 70 w 70"/>
                  <a:gd name="T19" fmla="*/ 27 h 29"/>
                  <a:gd name="T20" fmla="*/ 32 w 70"/>
                  <a:gd name="T21"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29">
                    <a:moveTo>
                      <a:pt x="32" y="6"/>
                    </a:moveTo>
                    <a:cubicBezTo>
                      <a:pt x="25" y="8"/>
                      <a:pt x="16" y="10"/>
                      <a:pt x="1" y="23"/>
                    </a:cubicBezTo>
                    <a:cubicBezTo>
                      <a:pt x="0" y="23"/>
                      <a:pt x="0" y="24"/>
                      <a:pt x="1" y="24"/>
                    </a:cubicBezTo>
                    <a:cubicBezTo>
                      <a:pt x="1" y="24"/>
                      <a:pt x="2" y="24"/>
                      <a:pt x="2" y="24"/>
                    </a:cubicBezTo>
                    <a:cubicBezTo>
                      <a:pt x="3" y="24"/>
                      <a:pt x="4" y="24"/>
                      <a:pt x="4" y="23"/>
                    </a:cubicBezTo>
                    <a:cubicBezTo>
                      <a:pt x="17" y="14"/>
                      <a:pt x="25" y="11"/>
                      <a:pt x="32" y="9"/>
                    </a:cubicBezTo>
                    <a:cubicBezTo>
                      <a:pt x="51" y="4"/>
                      <a:pt x="65" y="11"/>
                      <a:pt x="67" y="27"/>
                    </a:cubicBezTo>
                    <a:cubicBezTo>
                      <a:pt x="67" y="28"/>
                      <a:pt x="68" y="28"/>
                      <a:pt x="69" y="29"/>
                    </a:cubicBezTo>
                    <a:cubicBezTo>
                      <a:pt x="69" y="29"/>
                      <a:pt x="69" y="29"/>
                      <a:pt x="69" y="29"/>
                    </a:cubicBezTo>
                    <a:cubicBezTo>
                      <a:pt x="70" y="28"/>
                      <a:pt x="70" y="28"/>
                      <a:pt x="70" y="27"/>
                    </a:cubicBezTo>
                    <a:cubicBezTo>
                      <a:pt x="69" y="9"/>
                      <a:pt x="54" y="0"/>
                      <a:pt x="32" y="6"/>
                    </a:cubicBezTo>
                    <a:close/>
                  </a:path>
                </a:pathLst>
              </a:custGeom>
              <a:solidFill>
                <a:srgbClr val="BFC6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4" name="Freeform 755"/>
              <p:cNvSpPr/>
              <p:nvPr/>
            </p:nvSpPr>
            <p:spPr bwMode="auto">
              <a:xfrm>
                <a:off x="5027" y="1212"/>
                <a:ext cx="15" cy="22"/>
              </a:xfrm>
              <a:custGeom>
                <a:avLst/>
                <a:gdLst>
                  <a:gd name="T0" fmla="*/ 9 w 15"/>
                  <a:gd name="T1" fmla="*/ 22 h 22"/>
                  <a:gd name="T2" fmla="*/ 14 w 15"/>
                  <a:gd name="T3" fmla="*/ 19 h 22"/>
                  <a:gd name="T4" fmla="*/ 7 w 15"/>
                  <a:gd name="T5" fmla="*/ 2 h 22"/>
                  <a:gd name="T6" fmla="*/ 5 w 15"/>
                  <a:gd name="T7" fmla="*/ 0 h 22"/>
                  <a:gd name="T8" fmla="*/ 0 w 15"/>
                  <a:gd name="T9" fmla="*/ 3 h 22"/>
                  <a:gd name="T10" fmla="*/ 2 w 15"/>
                  <a:gd name="T11" fmla="*/ 4 h 22"/>
                  <a:gd name="T12" fmla="*/ 9 w 15"/>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15" h="22">
                    <a:moveTo>
                      <a:pt x="9" y="22"/>
                    </a:moveTo>
                    <a:cubicBezTo>
                      <a:pt x="14" y="19"/>
                      <a:pt x="14" y="19"/>
                      <a:pt x="14" y="19"/>
                    </a:cubicBezTo>
                    <a:cubicBezTo>
                      <a:pt x="15" y="14"/>
                      <a:pt x="12" y="6"/>
                      <a:pt x="7" y="2"/>
                    </a:cubicBezTo>
                    <a:cubicBezTo>
                      <a:pt x="6" y="1"/>
                      <a:pt x="5" y="0"/>
                      <a:pt x="5" y="0"/>
                    </a:cubicBezTo>
                    <a:cubicBezTo>
                      <a:pt x="0" y="3"/>
                      <a:pt x="0" y="3"/>
                      <a:pt x="0" y="3"/>
                    </a:cubicBezTo>
                    <a:cubicBezTo>
                      <a:pt x="1" y="3"/>
                      <a:pt x="1" y="4"/>
                      <a:pt x="2" y="4"/>
                    </a:cubicBezTo>
                    <a:cubicBezTo>
                      <a:pt x="7" y="9"/>
                      <a:pt x="11" y="16"/>
                      <a:pt x="9" y="22"/>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5" name="Freeform 756"/>
              <p:cNvSpPr/>
              <p:nvPr/>
            </p:nvSpPr>
            <p:spPr bwMode="auto">
              <a:xfrm>
                <a:off x="5020" y="1231"/>
                <a:ext cx="21" cy="76"/>
              </a:xfrm>
              <a:custGeom>
                <a:avLst/>
                <a:gdLst>
                  <a:gd name="T0" fmla="*/ 0 w 21"/>
                  <a:gd name="T1" fmla="*/ 75 h 76"/>
                  <a:gd name="T2" fmla="*/ 2 w 21"/>
                  <a:gd name="T3" fmla="*/ 75 h 76"/>
                  <a:gd name="T4" fmla="*/ 4 w 21"/>
                  <a:gd name="T5" fmla="*/ 72 h 76"/>
                  <a:gd name="T6" fmla="*/ 21 w 21"/>
                  <a:gd name="T7" fmla="*/ 0 h 76"/>
                  <a:gd name="T8" fmla="*/ 16 w 21"/>
                  <a:gd name="T9" fmla="*/ 3 h 76"/>
                  <a:gd name="T10" fmla="*/ 0 w 21"/>
                  <a:gd name="T11" fmla="*/ 75 h 76"/>
                </a:gdLst>
                <a:ahLst/>
                <a:cxnLst>
                  <a:cxn ang="0">
                    <a:pos x="T0" y="T1"/>
                  </a:cxn>
                  <a:cxn ang="0">
                    <a:pos x="T2" y="T3"/>
                  </a:cxn>
                  <a:cxn ang="0">
                    <a:pos x="T4" y="T5"/>
                  </a:cxn>
                  <a:cxn ang="0">
                    <a:pos x="T6" y="T7"/>
                  </a:cxn>
                  <a:cxn ang="0">
                    <a:pos x="T8" y="T9"/>
                  </a:cxn>
                  <a:cxn ang="0">
                    <a:pos x="T10" y="T11"/>
                  </a:cxn>
                </a:cxnLst>
                <a:rect l="0" t="0" r="r" b="b"/>
                <a:pathLst>
                  <a:path w="21" h="76">
                    <a:moveTo>
                      <a:pt x="0" y="75"/>
                    </a:moveTo>
                    <a:cubicBezTo>
                      <a:pt x="0" y="75"/>
                      <a:pt x="1" y="76"/>
                      <a:pt x="2" y="75"/>
                    </a:cubicBezTo>
                    <a:cubicBezTo>
                      <a:pt x="4" y="74"/>
                      <a:pt x="4" y="72"/>
                      <a:pt x="4" y="72"/>
                    </a:cubicBezTo>
                    <a:cubicBezTo>
                      <a:pt x="21" y="0"/>
                      <a:pt x="21" y="0"/>
                      <a:pt x="21" y="0"/>
                    </a:cubicBezTo>
                    <a:cubicBezTo>
                      <a:pt x="16" y="3"/>
                      <a:pt x="16" y="3"/>
                      <a:pt x="16" y="3"/>
                    </a:cubicBezTo>
                    <a:lnTo>
                      <a:pt x="0" y="75"/>
                    </a:lnTo>
                    <a:close/>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6" name="Freeform 757"/>
              <p:cNvSpPr/>
              <p:nvPr/>
            </p:nvSpPr>
            <p:spPr bwMode="auto">
              <a:xfrm>
                <a:off x="5016" y="1212"/>
                <a:ext cx="22" cy="94"/>
              </a:xfrm>
              <a:custGeom>
                <a:avLst/>
                <a:gdLst>
                  <a:gd name="T0" fmla="*/ 12 w 22"/>
                  <a:gd name="T1" fmla="*/ 8 h 94"/>
                  <a:gd name="T2" fmla="*/ 11 w 22"/>
                  <a:gd name="T3" fmla="*/ 7 h 94"/>
                  <a:gd name="T4" fmla="*/ 5 w 22"/>
                  <a:gd name="T5" fmla="*/ 9 h 94"/>
                  <a:gd name="T6" fmla="*/ 5 w 22"/>
                  <a:gd name="T7" fmla="*/ 9 h 94"/>
                  <a:gd name="T8" fmla="*/ 0 w 22"/>
                  <a:gd name="T9" fmla="*/ 11 h 94"/>
                  <a:gd name="T10" fmla="*/ 2 w 22"/>
                  <a:gd name="T11" fmla="*/ 6 h 94"/>
                  <a:gd name="T12" fmla="*/ 12 w 22"/>
                  <a:gd name="T13" fmla="*/ 2 h 94"/>
                  <a:gd name="T14" fmla="*/ 14 w 22"/>
                  <a:gd name="T15" fmla="*/ 4 h 94"/>
                  <a:gd name="T16" fmla="*/ 20 w 22"/>
                  <a:gd name="T17" fmla="*/ 22 h 94"/>
                  <a:gd name="T18" fmla="*/ 4 w 22"/>
                  <a:gd name="T19" fmla="*/ 94 h 94"/>
                  <a:gd name="T20" fmla="*/ 2 w 22"/>
                  <a:gd name="T21" fmla="*/ 93 h 94"/>
                  <a:gd name="T22" fmla="*/ 2 w 22"/>
                  <a:gd name="T23" fmla="*/ 92 h 94"/>
                  <a:gd name="T24" fmla="*/ 1 w 22"/>
                  <a:gd name="T25" fmla="*/ 90 h 94"/>
                  <a:gd name="T26" fmla="*/ 17 w 22"/>
                  <a:gd name="T27" fmla="*/ 19 h 94"/>
                  <a:gd name="T28" fmla="*/ 12 w 22"/>
                  <a:gd name="T29" fmla="*/ 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 h="94">
                    <a:moveTo>
                      <a:pt x="12" y="8"/>
                    </a:moveTo>
                    <a:cubicBezTo>
                      <a:pt x="12" y="7"/>
                      <a:pt x="11" y="7"/>
                      <a:pt x="11" y="7"/>
                    </a:cubicBezTo>
                    <a:cubicBezTo>
                      <a:pt x="8" y="5"/>
                      <a:pt x="6" y="6"/>
                      <a:pt x="5" y="9"/>
                    </a:cubicBezTo>
                    <a:cubicBezTo>
                      <a:pt x="5" y="9"/>
                      <a:pt x="5" y="9"/>
                      <a:pt x="5" y="9"/>
                    </a:cubicBezTo>
                    <a:cubicBezTo>
                      <a:pt x="4" y="10"/>
                      <a:pt x="1" y="11"/>
                      <a:pt x="0" y="11"/>
                    </a:cubicBezTo>
                    <a:cubicBezTo>
                      <a:pt x="2" y="6"/>
                      <a:pt x="2" y="6"/>
                      <a:pt x="2" y="6"/>
                    </a:cubicBezTo>
                    <a:cubicBezTo>
                      <a:pt x="3" y="1"/>
                      <a:pt x="8" y="0"/>
                      <a:pt x="12" y="2"/>
                    </a:cubicBezTo>
                    <a:cubicBezTo>
                      <a:pt x="13" y="3"/>
                      <a:pt x="14" y="3"/>
                      <a:pt x="14" y="4"/>
                    </a:cubicBezTo>
                    <a:cubicBezTo>
                      <a:pt x="20" y="8"/>
                      <a:pt x="22" y="16"/>
                      <a:pt x="20" y="22"/>
                    </a:cubicBezTo>
                    <a:cubicBezTo>
                      <a:pt x="4" y="94"/>
                      <a:pt x="4" y="94"/>
                      <a:pt x="4" y="94"/>
                    </a:cubicBezTo>
                    <a:cubicBezTo>
                      <a:pt x="2" y="93"/>
                      <a:pt x="2" y="93"/>
                      <a:pt x="2" y="93"/>
                    </a:cubicBezTo>
                    <a:cubicBezTo>
                      <a:pt x="2" y="92"/>
                      <a:pt x="2" y="92"/>
                      <a:pt x="2" y="92"/>
                    </a:cubicBezTo>
                    <a:cubicBezTo>
                      <a:pt x="1" y="92"/>
                      <a:pt x="0" y="91"/>
                      <a:pt x="1" y="90"/>
                    </a:cubicBezTo>
                    <a:cubicBezTo>
                      <a:pt x="17" y="19"/>
                      <a:pt x="17" y="19"/>
                      <a:pt x="17" y="19"/>
                    </a:cubicBezTo>
                    <a:cubicBezTo>
                      <a:pt x="18" y="15"/>
                      <a:pt x="16" y="10"/>
                      <a:pt x="12" y="8"/>
                    </a:cubicBezTo>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7" name="Freeform 758"/>
              <p:cNvSpPr/>
              <p:nvPr/>
            </p:nvSpPr>
            <p:spPr bwMode="auto">
              <a:xfrm>
                <a:off x="4994" y="1108"/>
                <a:ext cx="23" cy="13"/>
              </a:xfrm>
              <a:custGeom>
                <a:avLst/>
                <a:gdLst>
                  <a:gd name="T0" fmla="*/ 23 w 23"/>
                  <a:gd name="T1" fmla="*/ 13 h 13"/>
                  <a:gd name="T2" fmla="*/ 2 w 23"/>
                  <a:gd name="T3" fmla="*/ 1 h 13"/>
                  <a:gd name="T4" fmla="*/ 0 w 23"/>
                  <a:gd name="T5" fmla="*/ 1 h 13"/>
                  <a:gd name="T6" fmla="*/ 20 w 23"/>
                  <a:gd name="T7" fmla="*/ 13 h 13"/>
                  <a:gd name="T8" fmla="*/ 23 w 23"/>
                  <a:gd name="T9" fmla="*/ 13 h 13"/>
                </a:gdLst>
                <a:ahLst/>
                <a:cxnLst>
                  <a:cxn ang="0">
                    <a:pos x="T0" y="T1"/>
                  </a:cxn>
                  <a:cxn ang="0">
                    <a:pos x="T2" y="T3"/>
                  </a:cxn>
                  <a:cxn ang="0">
                    <a:pos x="T4" y="T5"/>
                  </a:cxn>
                  <a:cxn ang="0">
                    <a:pos x="T6" y="T7"/>
                  </a:cxn>
                  <a:cxn ang="0">
                    <a:pos x="T8" y="T9"/>
                  </a:cxn>
                </a:cxnLst>
                <a:rect l="0" t="0" r="r" b="b"/>
                <a:pathLst>
                  <a:path w="23" h="13">
                    <a:moveTo>
                      <a:pt x="23" y="13"/>
                    </a:moveTo>
                    <a:cubicBezTo>
                      <a:pt x="2" y="1"/>
                      <a:pt x="2" y="1"/>
                      <a:pt x="2" y="1"/>
                    </a:cubicBezTo>
                    <a:cubicBezTo>
                      <a:pt x="2" y="0"/>
                      <a:pt x="1" y="0"/>
                      <a:pt x="0" y="1"/>
                    </a:cubicBezTo>
                    <a:cubicBezTo>
                      <a:pt x="20" y="13"/>
                      <a:pt x="20" y="13"/>
                      <a:pt x="20" y="13"/>
                    </a:cubicBezTo>
                    <a:cubicBezTo>
                      <a:pt x="21" y="12"/>
                      <a:pt x="22" y="12"/>
                      <a:pt x="23" y="13"/>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8" name="Freeform 759"/>
              <p:cNvSpPr/>
              <p:nvPr/>
            </p:nvSpPr>
            <p:spPr bwMode="auto">
              <a:xfrm>
                <a:off x="4992" y="1109"/>
                <a:ext cx="22" cy="13"/>
              </a:xfrm>
              <a:custGeom>
                <a:avLst/>
                <a:gdLst>
                  <a:gd name="T0" fmla="*/ 22 w 22"/>
                  <a:gd name="T1" fmla="*/ 12 h 13"/>
                  <a:gd name="T2" fmla="*/ 2 w 22"/>
                  <a:gd name="T3" fmla="*/ 0 h 13"/>
                  <a:gd name="T4" fmla="*/ 0 w 22"/>
                  <a:gd name="T5" fmla="*/ 1 h 13"/>
                  <a:gd name="T6" fmla="*/ 21 w 22"/>
                  <a:gd name="T7" fmla="*/ 13 h 13"/>
                  <a:gd name="T8" fmla="*/ 22 w 22"/>
                  <a:gd name="T9" fmla="*/ 12 h 13"/>
                </a:gdLst>
                <a:ahLst/>
                <a:cxnLst>
                  <a:cxn ang="0">
                    <a:pos x="T0" y="T1"/>
                  </a:cxn>
                  <a:cxn ang="0">
                    <a:pos x="T2" y="T3"/>
                  </a:cxn>
                  <a:cxn ang="0">
                    <a:pos x="T4" y="T5"/>
                  </a:cxn>
                  <a:cxn ang="0">
                    <a:pos x="T6" y="T7"/>
                  </a:cxn>
                  <a:cxn ang="0">
                    <a:pos x="T8" y="T9"/>
                  </a:cxn>
                </a:cxnLst>
                <a:rect l="0" t="0" r="r" b="b"/>
                <a:pathLst>
                  <a:path w="22" h="13">
                    <a:moveTo>
                      <a:pt x="22" y="12"/>
                    </a:moveTo>
                    <a:cubicBezTo>
                      <a:pt x="2" y="0"/>
                      <a:pt x="2" y="0"/>
                      <a:pt x="2" y="0"/>
                    </a:cubicBezTo>
                    <a:cubicBezTo>
                      <a:pt x="1" y="0"/>
                      <a:pt x="1" y="0"/>
                      <a:pt x="0" y="1"/>
                    </a:cubicBezTo>
                    <a:cubicBezTo>
                      <a:pt x="21" y="13"/>
                      <a:pt x="21" y="13"/>
                      <a:pt x="21" y="13"/>
                    </a:cubicBezTo>
                    <a:cubicBezTo>
                      <a:pt x="21" y="13"/>
                      <a:pt x="22" y="12"/>
                      <a:pt x="22" y="12"/>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9" name="Freeform 760"/>
              <p:cNvSpPr/>
              <p:nvPr/>
            </p:nvSpPr>
            <p:spPr bwMode="auto">
              <a:xfrm>
                <a:off x="4991" y="1110"/>
                <a:ext cx="22" cy="14"/>
              </a:xfrm>
              <a:custGeom>
                <a:avLst/>
                <a:gdLst>
                  <a:gd name="T0" fmla="*/ 22 w 22"/>
                  <a:gd name="T1" fmla="*/ 12 h 14"/>
                  <a:gd name="T2" fmla="*/ 1 w 22"/>
                  <a:gd name="T3" fmla="*/ 0 h 14"/>
                  <a:gd name="T4" fmla="*/ 0 w 22"/>
                  <a:gd name="T5" fmla="*/ 2 h 14"/>
                  <a:gd name="T6" fmla="*/ 21 w 22"/>
                  <a:gd name="T7" fmla="*/ 14 h 14"/>
                  <a:gd name="T8" fmla="*/ 22 w 22"/>
                  <a:gd name="T9" fmla="*/ 12 h 14"/>
                </a:gdLst>
                <a:ahLst/>
                <a:cxnLst>
                  <a:cxn ang="0">
                    <a:pos x="T0" y="T1"/>
                  </a:cxn>
                  <a:cxn ang="0">
                    <a:pos x="T2" y="T3"/>
                  </a:cxn>
                  <a:cxn ang="0">
                    <a:pos x="T4" y="T5"/>
                  </a:cxn>
                  <a:cxn ang="0">
                    <a:pos x="T6" y="T7"/>
                  </a:cxn>
                  <a:cxn ang="0">
                    <a:pos x="T8" y="T9"/>
                  </a:cxn>
                </a:cxnLst>
                <a:rect l="0" t="0" r="r" b="b"/>
                <a:pathLst>
                  <a:path w="22" h="14">
                    <a:moveTo>
                      <a:pt x="22" y="12"/>
                    </a:moveTo>
                    <a:cubicBezTo>
                      <a:pt x="1" y="0"/>
                      <a:pt x="1" y="0"/>
                      <a:pt x="1" y="0"/>
                    </a:cubicBezTo>
                    <a:cubicBezTo>
                      <a:pt x="1" y="1"/>
                      <a:pt x="0" y="1"/>
                      <a:pt x="0" y="2"/>
                    </a:cubicBezTo>
                    <a:cubicBezTo>
                      <a:pt x="21" y="14"/>
                      <a:pt x="21" y="14"/>
                      <a:pt x="21" y="14"/>
                    </a:cubicBezTo>
                    <a:cubicBezTo>
                      <a:pt x="21" y="13"/>
                      <a:pt x="21" y="13"/>
                      <a:pt x="22" y="12"/>
                    </a:cubicBezTo>
                    <a:close/>
                  </a:path>
                </a:pathLst>
              </a:custGeom>
              <a:solidFill>
                <a:srgbClr val="B4B4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0" name="Freeform 761"/>
              <p:cNvSpPr/>
              <p:nvPr/>
            </p:nvSpPr>
            <p:spPr bwMode="auto">
              <a:xfrm>
                <a:off x="4991" y="1112"/>
                <a:ext cx="21" cy="17"/>
              </a:xfrm>
              <a:custGeom>
                <a:avLst/>
                <a:gdLst>
                  <a:gd name="T0" fmla="*/ 21 w 21"/>
                  <a:gd name="T1" fmla="*/ 12 h 17"/>
                  <a:gd name="T2" fmla="*/ 0 w 21"/>
                  <a:gd name="T3" fmla="*/ 0 h 17"/>
                  <a:gd name="T4" fmla="*/ 0 w 21"/>
                  <a:gd name="T5" fmla="*/ 2 h 17"/>
                  <a:gd name="T6" fmla="*/ 1 w 21"/>
                  <a:gd name="T7" fmla="*/ 5 h 17"/>
                  <a:gd name="T8" fmla="*/ 21 w 21"/>
                  <a:gd name="T9" fmla="*/ 17 h 17"/>
                  <a:gd name="T10" fmla="*/ 20 w 21"/>
                  <a:gd name="T11" fmla="*/ 15 h 17"/>
                  <a:gd name="T12" fmla="*/ 21 w 21"/>
                  <a:gd name="T13" fmla="*/ 12 h 17"/>
                </a:gdLst>
                <a:ahLst/>
                <a:cxnLst>
                  <a:cxn ang="0">
                    <a:pos x="T0" y="T1"/>
                  </a:cxn>
                  <a:cxn ang="0">
                    <a:pos x="T2" y="T3"/>
                  </a:cxn>
                  <a:cxn ang="0">
                    <a:pos x="T4" y="T5"/>
                  </a:cxn>
                  <a:cxn ang="0">
                    <a:pos x="T6" y="T7"/>
                  </a:cxn>
                  <a:cxn ang="0">
                    <a:pos x="T8" y="T9"/>
                  </a:cxn>
                  <a:cxn ang="0">
                    <a:pos x="T10" y="T11"/>
                  </a:cxn>
                  <a:cxn ang="0">
                    <a:pos x="T12" y="T13"/>
                  </a:cxn>
                </a:cxnLst>
                <a:rect l="0" t="0" r="r" b="b"/>
                <a:pathLst>
                  <a:path w="21" h="17">
                    <a:moveTo>
                      <a:pt x="21" y="12"/>
                    </a:moveTo>
                    <a:cubicBezTo>
                      <a:pt x="0" y="0"/>
                      <a:pt x="0" y="0"/>
                      <a:pt x="0" y="0"/>
                    </a:cubicBezTo>
                    <a:cubicBezTo>
                      <a:pt x="0" y="1"/>
                      <a:pt x="0" y="2"/>
                      <a:pt x="0" y="2"/>
                    </a:cubicBezTo>
                    <a:cubicBezTo>
                      <a:pt x="0" y="3"/>
                      <a:pt x="0" y="4"/>
                      <a:pt x="1" y="5"/>
                    </a:cubicBezTo>
                    <a:cubicBezTo>
                      <a:pt x="21" y="17"/>
                      <a:pt x="21" y="17"/>
                      <a:pt x="21" y="17"/>
                    </a:cubicBezTo>
                    <a:cubicBezTo>
                      <a:pt x="21" y="16"/>
                      <a:pt x="20" y="16"/>
                      <a:pt x="20" y="15"/>
                    </a:cubicBezTo>
                    <a:cubicBezTo>
                      <a:pt x="20" y="14"/>
                      <a:pt x="20" y="13"/>
                      <a:pt x="21" y="12"/>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1" name="Freeform 762"/>
              <p:cNvSpPr/>
              <p:nvPr/>
            </p:nvSpPr>
            <p:spPr bwMode="auto">
              <a:xfrm>
                <a:off x="5011" y="1120"/>
                <a:ext cx="7" cy="10"/>
              </a:xfrm>
              <a:custGeom>
                <a:avLst/>
                <a:gdLst>
                  <a:gd name="T0" fmla="*/ 3 w 7"/>
                  <a:gd name="T1" fmla="*/ 1 h 10"/>
                  <a:gd name="T2" fmla="*/ 0 w 7"/>
                  <a:gd name="T3" fmla="*/ 7 h 10"/>
                  <a:gd name="T4" fmla="*/ 3 w 7"/>
                  <a:gd name="T5" fmla="*/ 9 h 10"/>
                  <a:gd name="T6" fmla="*/ 7 w 7"/>
                  <a:gd name="T7" fmla="*/ 3 h 10"/>
                  <a:gd name="T8" fmla="*/ 3 w 7"/>
                  <a:gd name="T9" fmla="*/ 1 h 10"/>
                </a:gdLst>
                <a:ahLst/>
                <a:cxnLst>
                  <a:cxn ang="0">
                    <a:pos x="T0" y="T1"/>
                  </a:cxn>
                  <a:cxn ang="0">
                    <a:pos x="T2" y="T3"/>
                  </a:cxn>
                  <a:cxn ang="0">
                    <a:pos x="T4" y="T5"/>
                  </a:cxn>
                  <a:cxn ang="0">
                    <a:pos x="T6" y="T7"/>
                  </a:cxn>
                  <a:cxn ang="0">
                    <a:pos x="T8" y="T9"/>
                  </a:cxn>
                </a:cxnLst>
                <a:rect l="0" t="0" r="r" b="b"/>
                <a:pathLst>
                  <a:path w="7" h="10">
                    <a:moveTo>
                      <a:pt x="3" y="1"/>
                    </a:moveTo>
                    <a:cubicBezTo>
                      <a:pt x="2" y="2"/>
                      <a:pt x="0" y="5"/>
                      <a:pt x="0" y="7"/>
                    </a:cubicBezTo>
                    <a:cubicBezTo>
                      <a:pt x="0" y="9"/>
                      <a:pt x="2" y="10"/>
                      <a:pt x="3" y="9"/>
                    </a:cubicBezTo>
                    <a:cubicBezTo>
                      <a:pt x="5" y="7"/>
                      <a:pt x="7" y="5"/>
                      <a:pt x="7" y="3"/>
                    </a:cubicBezTo>
                    <a:cubicBezTo>
                      <a:pt x="7" y="1"/>
                      <a:pt x="5" y="0"/>
                      <a:pt x="3" y="1"/>
                    </a:cubicBezTo>
                    <a:close/>
                  </a:path>
                </a:pathLst>
              </a:custGeom>
              <a:solidFill>
                <a:srgbClr val="242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2" name="Freeform 763"/>
              <p:cNvSpPr/>
              <p:nvPr/>
            </p:nvSpPr>
            <p:spPr bwMode="auto">
              <a:xfrm>
                <a:off x="5024" y="1159"/>
                <a:ext cx="24" cy="58"/>
              </a:xfrm>
              <a:custGeom>
                <a:avLst/>
                <a:gdLst>
                  <a:gd name="T0" fmla="*/ 12 w 24"/>
                  <a:gd name="T1" fmla="*/ 0 h 58"/>
                  <a:gd name="T2" fmla="*/ 0 w 24"/>
                  <a:gd name="T3" fmla="*/ 52 h 58"/>
                  <a:gd name="T4" fmla="*/ 1 w 24"/>
                  <a:gd name="T5" fmla="*/ 55 h 58"/>
                  <a:gd name="T6" fmla="*/ 10 w 24"/>
                  <a:gd name="T7" fmla="*/ 58 h 58"/>
                  <a:gd name="T8" fmla="*/ 12 w 24"/>
                  <a:gd name="T9" fmla="*/ 55 h 58"/>
                  <a:gd name="T10" fmla="*/ 24 w 24"/>
                  <a:gd name="T11" fmla="*/ 2 h 58"/>
                  <a:gd name="T12" fmla="*/ 22 w 24"/>
                  <a:gd name="T13" fmla="*/ 5 h 58"/>
                  <a:gd name="T14" fmla="*/ 13 w 24"/>
                  <a:gd name="T15" fmla="*/ 2 h 58"/>
                  <a:gd name="T16" fmla="*/ 12 w 2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58">
                    <a:moveTo>
                      <a:pt x="12" y="0"/>
                    </a:moveTo>
                    <a:cubicBezTo>
                      <a:pt x="0" y="52"/>
                      <a:pt x="0" y="52"/>
                      <a:pt x="0" y="52"/>
                    </a:cubicBezTo>
                    <a:cubicBezTo>
                      <a:pt x="0" y="53"/>
                      <a:pt x="0" y="54"/>
                      <a:pt x="1" y="55"/>
                    </a:cubicBezTo>
                    <a:cubicBezTo>
                      <a:pt x="3" y="57"/>
                      <a:pt x="7" y="58"/>
                      <a:pt x="10" y="58"/>
                    </a:cubicBezTo>
                    <a:cubicBezTo>
                      <a:pt x="11" y="57"/>
                      <a:pt x="12" y="56"/>
                      <a:pt x="12" y="55"/>
                    </a:cubicBezTo>
                    <a:cubicBezTo>
                      <a:pt x="24" y="2"/>
                      <a:pt x="24" y="2"/>
                      <a:pt x="24" y="2"/>
                    </a:cubicBezTo>
                    <a:cubicBezTo>
                      <a:pt x="24" y="3"/>
                      <a:pt x="23" y="4"/>
                      <a:pt x="22" y="5"/>
                    </a:cubicBezTo>
                    <a:cubicBezTo>
                      <a:pt x="19" y="5"/>
                      <a:pt x="15" y="4"/>
                      <a:pt x="13" y="2"/>
                    </a:cubicBezTo>
                    <a:cubicBezTo>
                      <a:pt x="12" y="1"/>
                      <a:pt x="12" y="0"/>
                      <a:pt x="12" y="0"/>
                    </a:cubicBezTo>
                  </a:path>
                </a:pathLst>
              </a:custGeom>
              <a:solidFill>
                <a:srgbClr val="EF64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3" name="Freeform 764"/>
              <p:cNvSpPr/>
              <p:nvPr/>
            </p:nvSpPr>
            <p:spPr bwMode="auto">
              <a:xfrm>
                <a:off x="5035" y="1156"/>
                <a:ext cx="14" cy="8"/>
              </a:xfrm>
              <a:custGeom>
                <a:avLst/>
                <a:gdLst>
                  <a:gd name="T0" fmla="*/ 4 w 14"/>
                  <a:gd name="T1" fmla="*/ 0 h 8"/>
                  <a:gd name="T2" fmla="*/ 2 w 14"/>
                  <a:gd name="T3" fmla="*/ 5 h 8"/>
                  <a:gd name="T4" fmla="*/ 11 w 14"/>
                  <a:gd name="T5" fmla="*/ 8 h 8"/>
                  <a:gd name="T6" fmla="*/ 12 w 14"/>
                  <a:gd name="T7" fmla="*/ 3 h 8"/>
                  <a:gd name="T8" fmla="*/ 4 w 14"/>
                  <a:gd name="T9" fmla="*/ 0 h 8"/>
                </a:gdLst>
                <a:ahLst/>
                <a:cxnLst>
                  <a:cxn ang="0">
                    <a:pos x="T0" y="T1"/>
                  </a:cxn>
                  <a:cxn ang="0">
                    <a:pos x="T2" y="T3"/>
                  </a:cxn>
                  <a:cxn ang="0">
                    <a:pos x="T4" y="T5"/>
                  </a:cxn>
                  <a:cxn ang="0">
                    <a:pos x="T6" y="T7"/>
                  </a:cxn>
                  <a:cxn ang="0">
                    <a:pos x="T8" y="T9"/>
                  </a:cxn>
                </a:cxnLst>
                <a:rect l="0" t="0" r="r" b="b"/>
                <a:pathLst>
                  <a:path w="14" h="8">
                    <a:moveTo>
                      <a:pt x="4" y="0"/>
                    </a:moveTo>
                    <a:cubicBezTo>
                      <a:pt x="1" y="1"/>
                      <a:pt x="0" y="3"/>
                      <a:pt x="2" y="5"/>
                    </a:cubicBezTo>
                    <a:cubicBezTo>
                      <a:pt x="4" y="7"/>
                      <a:pt x="8" y="8"/>
                      <a:pt x="11" y="8"/>
                    </a:cubicBezTo>
                    <a:cubicBezTo>
                      <a:pt x="14" y="7"/>
                      <a:pt x="14" y="5"/>
                      <a:pt x="12" y="3"/>
                    </a:cubicBezTo>
                    <a:cubicBezTo>
                      <a:pt x="10" y="1"/>
                      <a:pt x="6" y="0"/>
                      <a:pt x="4" y="0"/>
                    </a:cubicBezTo>
                    <a:close/>
                  </a:path>
                </a:pathLst>
              </a:custGeom>
              <a:solidFill>
                <a:srgbClr val="FF81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4" name="Freeform 765"/>
              <p:cNvSpPr/>
              <p:nvPr/>
            </p:nvSpPr>
            <p:spPr bwMode="auto">
              <a:xfrm>
                <a:off x="5039" y="1151"/>
                <a:ext cx="9" cy="11"/>
              </a:xfrm>
              <a:custGeom>
                <a:avLst/>
                <a:gdLst>
                  <a:gd name="T0" fmla="*/ 2 w 9"/>
                  <a:gd name="T1" fmla="*/ 0 h 11"/>
                  <a:gd name="T2" fmla="*/ 0 w 9"/>
                  <a:gd name="T3" fmla="*/ 8 h 11"/>
                  <a:gd name="T4" fmla="*/ 1 w 9"/>
                  <a:gd name="T5" fmla="*/ 9 h 11"/>
                  <a:gd name="T6" fmla="*/ 6 w 9"/>
                  <a:gd name="T7" fmla="*/ 11 h 11"/>
                  <a:gd name="T8" fmla="*/ 7 w 9"/>
                  <a:gd name="T9" fmla="*/ 9 h 11"/>
                  <a:gd name="T10" fmla="*/ 9 w 9"/>
                  <a:gd name="T11" fmla="*/ 2 h 11"/>
                  <a:gd name="T12" fmla="*/ 7 w 9"/>
                  <a:gd name="T13" fmla="*/ 3 h 11"/>
                  <a:gd name="T14" fmla="*/ 3 w 9"/>
                  <a:gd name="T15" fmla="*/ 1 h 11"/>
                  <a:gd name="T16" fmla="*/ 2 w 9"/>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
                    <a:moveTo>
                      <a:pt x="2" y="0"/>
                    </a:moveTo>
                    <a:cubicBezTo>
                      <a:pt x="0" y="8"/>
                      <a:pt x="0" y="8"/>
                      <a:pt x="0" y="8"/>
                    </a:cubicBezTo>
                    <a:cubicBezTo>
                      <a:pt x="0" y="8"/>
                      <a:pt x="0" y="9"/>
                      <a:pt x="1" y="9"/>
                    </a:cubicBezTo>
                    <a:cubicBezTo>
                      <a:pt x="2" y="10"/>
                      <a:pt x="4" y="11"/>
                      <a:pt x="6" y="11"/>
                    </a:cubicBezTo>
                    <a:cubicBezTo>
                      <a:pt x="6" y="10"/>
                      <a:pt x="7" y="10"/>
                      <a:pt x="7" y="9"/>
                    </a:cubicBezTo>
                    <a:cubicBezTo>
                      <a:pt x="9" y="2"/>
                      <a:pt x="9" y="2"/>
                      <a:pt x="9" y="2"/>
                    </a:cubicBezTo>
                    <a:cubicBezTo>
                      <a:pt x="9" y="2"/>
                      <a:pt x="8" y="2"/>
                      <a:pt x="7" y="3"/>
                    </a:cubicBezTo>
                    <a:cubicBezTo>
                      <a:pt x="6" y="3"/>
                      <a:pt x="4" y="3"/>
                      <a:pt x="3" y="1"/>
                    </a:cubicBezTo>
                    <a:cubicBezTo>
                      <a:pt x="2" y="1"/>
                      <a:pt x="2" y="0"/>
                      <a:pt x="2" y="0"/>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5" name="Freeform 766"/>
              <p:cNvSpPr/>
              <p:nvPr/>
            </p:nvSpPr>
            <p:spPr bwMode="auto">
              <a:xfrm>
                <a:off x="5041" y="1149"/>
                <a:ext cx="7" cy="5"/>
              </a:xfrm>
              <a:custGeom>
                <a:avLst/>
                <a:gdLst>
                  <a:gd name="T0" fmla="*/ 1 w 7"/>
                  <a:gd name="T1" fmla="*/ 1 h 5"/>
                  <a:gd name="T2" fmla="*/ 1 w 7"/>
                  <a:gd name="T3" fmla="*/ 3 h 5"/>
                  <a:gd name="T4" fmla="*/ 5 w 7"/>
                  <a:gd name="T5" fmla="*/ 5 h 5"/>
                  <a:gd name="T6" fmla="*/ 6 w 7"/>
                  <a:gd name="T7" fmla="*/ 2 h 5"/>
                  <a:gd name="T8" fmla="*/ 1 w 7"/>
                  <a:gd name="T9" fmla="*/ 1 h 5"/>
                </a:gdLst>
                <a:ahLst/>
                <a:cxnLst>
                  <a:cxn ang="0">
                    <a:pos x="T0" y="T1"/>
                  </a:cxn>
                  <a:cxn ang="0">
                    <a:pos x="T2" y="T3"/>
                  </a:cxn>
                  <a:cxn ang="0">
                    <a:pos x="T4" y="T5"/>
                  </a:cxn>
                  <a:cxn ang="0">
                    <a:pos x="T6" y="T7"/>
                  </a:cxn>
                  <a:cxn ang="0">
                    <a:pos x="T8" y="T9"/>
                  </a:cxn>
                </a:cxnLst>
                <a:rect l="0" t="0" r="r" b="b"/>
                <a:pathLst>
                  <a:path w="7" h="5">
                    <a:moveTo>
                      <a:pt x="1" y="1"/>
                    </a:moveTo>
                    <a:cubicBezTo>
                      <a:pt x="0" y="1"/>
                      <a:pt x="0" y="2"/>
                      <a:pt x="1" y="3"/>
                    </a:cubicBezTo>
                    <a:cubicBezTo>
                      <a:pt x="2" y="5"/>
                      <a:pt x="4" y="5"/>
                      <a:pt x="5" y="5"/>
                    </a:cubicBezTo>
                    <a:cubicBezTo>
                      <a:pt x="7" y="4"/>
                      <a:pt x="7" y="3"/>
                      <a:pt x="6" y="2"/>
                    </a:cubicBezTo>
                    <a:cubicBezTo>
                      <a:pt x="5" y="1"/>
                      <a:pt x="3" y="0"/>
                      <a:pt x="1" y="1"/>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6" name="Freeform 767"/>
              <p:cNvSpPr/>
              <p:nvPr/>
            </p:nvSpPr>
            <p:spPr bwMode="auto">
              <a:xfrm>
                <a:off x="5013" y="1122"/>
                <a:ext cx="8" cy="4"/>
              </a:xfrm>
              <a:custGeom>
                <a:avLst/>
                <a:gdLst>
                  <a:gd name="T0" fmla="*/ 3 w 8"/>
                  <a:gd name="T1" fmla="*/ 0 h 4"/>
                  <a:gd name="T2" fmla="*/ 7 w 8"/>
                  <a:gd name="T3" fmla="*/ 1 h 4"/>
                  <a:gd name="T4" fmla="*/ 7 w 8"/>
                  <a:gd name="T5" fmla="*/ 2 h 4"/>
                  <a:gd name="T6" fmla="*/ 8 w 8"/>
                  <a:gd name="T7" fmla="*/ 3 h 4"/>
                  <a:gd name="T8" fmla="*/ 4 w 8"/>
                  <a:gd name="T9" fmla="*/ 4 h 4"/>
                  <a:gd name="T10" fmla="*/ 4 w 8"/>
                  <a:gd name="T11" fmla="*/ 4 h 4"/>
                  <a:gd name="T12" fmla="*/ 3 w 8"/>
                  <a:gd name="T13" fmla="*/ 3 h 4"/>
                  <a:gd name="T14" fmla="*/ 0 w 8"/>
                  <a:gd name="T15" fmla="*/ 1 h 4"/>
                  <a:gd name="T16" fmla="*/ 3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3" y="0"/>
                    </a:moveTo>
                    <a:lnTo>
                      <a:pt x="7" y="1"/>
                    </a:lnTo>
                    <a:lnTo>
                      <a:pt x="7" y="2"/>
                    </a:lnTo>
                    <a:lnTo>
                      <a:pt x="8" y="3"/>
                    </a:lnTo>
                    <a:lnTo>
                      <a:pt x="4" y="4"/>
                    </a:lnTo>
                    <a:lnTo>
                      <a:pt x="4" y="4"/>
                    </a:lnTo>
                    <a:lnTo>
                      <a:pt x="3" y="3"/>
                    </a:lnTo>
                    <a:lnTo>
                      <a:pt x="0" y="1"/>
                    </a:lnTo>
                    <a:lnTo>
                      <a:pt x="3" y="0"/>
                    </a:lnTo>
                    <a:close/>
                  </a:path>
                </a:pathLst>
              </a:custGeom>
              <a:solidFill>
                <a:srgbClr val="5E5E5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7" name="Freeform 768"/>
              <p:cNvSpPr/>
              <p:nvPr/>
            </p:nvSpPr>
            <p:spPr bwMode="auto">
              <a:xfrm>
                <a:off x="5017" y="1125"/>
                <a:ext cx="62" cy="40"/>
              </a:xfrm>
              <a:custGeom>
                <a:avLst/>
                <a:gdLst>
                  <a:gd name="T0" fmla="*/ 59 w 62"/>
                  <a:gd name="T1" fmla="*/ 35 h 40"/>
                  <a:gd name="T2" fmla="*/ 62 w 62"/>
                  <a:gd name="T3" fmla="*/ 33 h 40"/>
                  <a:gd name="T4" fmla="*/ 33 w 62"/>
                  <a:gd name="T5" fmla="*/ 27 h 40"/>
                  <a:gd name="T6" fmla="*/ 4 w 62"/>
                  <a:gd name="T7" fmla="*/ 0 h 40"/>
                  <a:gd name="T8" fmla="*/ 0 w 62"/>
                  <a:gd name="T9" fmla="*/ 1 h 40"/>
                  <a:gd name="T10" fmla="*/ 30 w 62"/>
                  <a:gd name="T11" fmla="*/ 28 h 40"/>
                  <a:gd name="T12" fmla="*/ 59 w 62"/>
                  <a:gd name="T13" fmla="*/ 35 h 40"/>
                </a:gdLst>
                <a:ahLst/>
                <a:cxnLst>
                  <a:cxn ang="0">
                    <a:pos x="T0" y="T1"/>
                  </a:cxn>
                  <a:cxn ang="0">
                    <a:pos x="T2" y="T3"/>
                  </a:cxn>
                  <a:cxn ang="0">
                    <a:pos x="T4" y="T5"/>
                  </a:cxn>
                  <a:cxn ang="0">
                    <a:pos x="T6" y="T7"/>
                  </a:cxn>
                  <a:cxn ang="0">
                    <a:pos x="T8" y="T9"/>
                  </a:cxn>
                  <a:cxn ang="0">
                    <a:pos x="T10" y="T11"/>
                  </a:cxn>
                  <a:cxn ang="0">
                    <a:pos x="T12" y="T13"/>
                  </a:cxn>
                </a:cxnLst>
                <a:rect l="0" t="0" r="r" b="b"/>
                <a:pathLst>
                  <a:path w="62" h="40">
                    <a:moveTo>
                      <a:pt x="59" y="35"/>
                    </a:moveTo>
                    <a:cubicBezTo>
                      <a:pt x="62" y="33"/>
                      <a:pt x="62" y="33"/>
                      <a:pt x="62" y="33"/>
                    </a:cubicBezTo>
                    <a:cubicBezTo>
                      <a:pt x="62" y="33"/>
                      <a:pt x="53" y="38"/>
                      <a:pt x="33" y="27"/>
                    </a:cubicBezTo>
                    <a:cubicBezTo>
                      <a:pt x="13" y="15"/>
                      <a:pt x="4" y="0"/>
                      <a:pt x="4" y="0"/>
                    </a:cubicBezTo>
                    <a:cubicBezTo>
                      <a:pt x="0" y="1"/>
                      <a:pt x="0" y="1"/>
                      <a:pt x="0" y="1"/>
                    </a:cubicBezTo>
                    <a:cubicBezTo>
                      <a:pt x="1" y="2"/>
                      <a:pt x="10" y="17"/>
                      <a:pt x="30" y="28"/>
                    </a:cubicBezTo>
                    <a:cubicBezTo>
                      <a:pt x="49" y="40"/>
                      <a:pt x="59" y="35"/>
                      <a:pt x="59" y="35"/>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8" name="Freeform 769"/>
              <p:cNvSpPr/>
              <p:nvPr/>
            </p:nvSpPr>
            <p:spPr bwMode="auto">
              <a:xfrm>
                <a:off x="5076" y="1158"/>
                <a:ext cx="3" cy="2"/>
              </a:xfrm>
              <a:custGeom>
                <a:avLst/>
                <a:gdLst>
                  <a:gd name="T0" fmla="*/ 0 w 3"/>
                  <a:gd name="T1" fmla="*/ 2 h 2"/>
                  <a:gd name="T2" fmla="*/ 3 w 3"/>
                  <a:gd name="T3" fmla="*/ 0 h 2"/>
                  <a:gd name="T4" fmla="*/ 3 w 3"/>
                  <a:gd name="T5" fmla="*/ 0 h 2"/>
                  <a:gd name="T6" fmla="*/ 0 w 3"/>
                  <a:gd name="T7" fmla="*/ 2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3" y="0"/>
                    </a:lnTo>
                    <a:lnTo>
                      <a:pt x="3" y="0"/>
                    </a:lnTo>
                    <a:lnTo>
                      <a:pt x="0" y="2"/>
                    </a:lnTo>
                    <a:lnTo>
                      <a:pt x="0" y="2"/>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9" name="Freeform 770"/>
              <p:cNvSpPr/>
              <p:nvPr/>
            </p:nvSpPr>
            <p:spPr bwMode="auto">
              <a:xfrm>
                <a:off x="5076" y="1158"/>
                <a:ext cx="23" cy="13"/>
              </a:xfrm>
              <a:custGeom>
                <a:avLst/>
                <a:gdLst>
                  <a:gd name="T0" fmla="*/ 19 w 23"/>
                  <a:gd name="T1" fmla="*/ 13 h 13"/>
                  <a:gd name="T2" fmla="*/ 23 w 23"/>
                  <a:gd name="T3" fmla="*/ 11 h 13"/>
                  <a:gd name="T4" fmla="*/ 3 w 23"/>
                  <a:gd name="T5" fmla="*/ 0 h 13"/>
                  <a:gd name="T6" fmla="*/ 0 w 23"/>
                  <a:gd name="T7" fmla="*/ 2 h 13"/>
                  <a:gd name="T8" fmla="*/ 19 w 23"/>
                  <a:gd name="T9" fmla="*/ 13 h 13"/>
                </a:gdLst>
                <a:ahLst/>
                <a:cxnLst>
                  <a:cxn ang="0">
                    <a:pos x="T0" y="T1"/>
                  </a:cxn>
                  <a:cxn ang="0">
                    <a:pos x="T2" y="T3"/>
                  </a:cxn>
                  <a:cxn ang="0">
                    <a:pos x="T4" y="T5"/>
                  </a:cxn>
                  <a:cxn ang="0">
                    <a:pos x="T6" y="T7"/>
                  </a:cxn>
                  <a:cxn ang="0">
                    <a:pos x="T8" y="T9"/>
                  </a:cxn>
                </a:cxnLst>
                <a:rect l="0" t="0" r="r" b="b"/>
                <a:pathLst>
                  <a:path w="23" h="13">
                    <a:moveTo>
                      <a:pt x="19" y="13"/>
                    </a:moveTo>
                    <a:lnTo>
                      <a:pt x="23" y="11"/>
                    </a:lnTo>
                    <a:lnTo>
                      <a:pt x="3" y="0"/>
                    </a:lnTo>
                    <a:lnTo>
                      <a:pt x="0" y="2"/>
                    </a:lnTo>
                    <a:lnTo>
                      <a:pt x="19" y="13"/>
                    </a:lnTo>
                    <a:close/>
                  </a:path>
                </a:pathLst>
              </a:custGeom>
              <a:solidFill>
                <a:srgbClr val="6B6B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0" name="Freeform 771"/>
              <p:cNvSpPr/>
              <p:nvPr/>
            </p:nvSpPr>
            <p:spPr bwMode="auto">
              <a:xfrm>
                <a:off x="5095" y="1169"/>
                <a:ext cx="4" cy="6"/>
              </a:xfrm>
              <a:custGeom>
                <a:avLst/>
                <a:gdLst>
                  <a:gd name="T0" fmla="*/ 0 w 4"/>
                  <a:gd name="T1" fmla="*/ 6 h 6"/>
                  <a:gd name="T2" fmla="*/ 4 w 4"/>
                  <a:gd name="T3" fmla="*/ 4 h 6"/>
                  <a:gd name="T4" fmla="*/ 4 w 4"/>
                  <a:gd name="T5" fmla="*/ 0 h 6"/>
                  <a:gd name="T6" fmla="*/ 0 w 4"/>
                  <a:gd name="T7" fmla="*/ 2 h 6"/>
                  <a:gd name="T8" fmla="*/ 0 w 4"/>
                  <a:gd name="T9" fmla="*/ 6 h 6"/>
                </a:gdLst>
                <a:ahLst/>
                <a:cxnLst>
                  <a:cxn ang="0">
                    <a:pos x="T0" y="T1"/>
                  </a:cxn>
                  <a:cxn ang="0">
                    <a:pos x="T2" y="T3"/>
                  </a:cxn>
                  <a:cxn ang="0">
                    <a:pos x="T4" y="T5"/>
                  </a:cxn>
                  <a:cxn ang="0">
                    <a:pos x="T6" y="T7"/>
                  </a:cxn>
                  <a:cxn ang="0">
                    <a:pos x="T8" y="T9"/>
                  </a:cxn>
                </a:cxnLst>
                <a:rect l="0" t="0" r="r" b="b"/>
                <a:pathLst>
                  <a:path w="4" h="6">
                    <a:moveTo>
                      <a:pt x="0" y="6"/>
                    </a:moveTo>
                    <a:lnTo>
                      <a:pt x="4" y="4"/>
                    </a:lnTo>
                    <a:lnTo>
                      <a:pt x="4" y="0"/>
                    </a:lnTo>
                    <a:lnTo>
                      <a:pt x="0" y="2"/>
                    </a:lnTo>
                    <a:lnTo>
                      <a:pt x="0" y="6"/>
                    </a:lnTo>
                    <a:close/>
                  </a:path>
                </a:pathLst>
              </a:custGeom>
              <a:solidFill>
                <a:srgbClr val="4242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1" name="Freeform 772"/>
              <p:cNvSpPr/>
              <p:nvPr/>
            </p:nvSpPr>
            <p:spPr bwMode="auto">
              <a:xfrm>
                <a:off x="5013" y="1123"/>
                <a:ext cx="82" cy="52"/>
              </a:xfrm>
              <a:custGeom>
                <a:avLst/>
                <a:gdLst>
                  <a:gd name="T0" fmla="*/ 0 w 82"/>
                  <a:gd name="T1" fmla="*/ 0 h 52"/>
                  <a:gd name="T2" fmla="*/ 0 w 82"/>
                  <a:gd name="T3" fmla="*/ 4 h 52"/>
                  <a:gd name="T4" fmla="*/ 3 w 82"/>
                  <a:gd name="T5" fmla="*/ 6 h 52"/>
                  <a:gd name="T6" fmla="*/ 34 w 82"/>
                  <a:gd name="T7" fmla="*/ 34 h 52"/>
                  <a:gd name="T8" fmla="*/ 64 w 82"/>
                  <a:gd name="T9" fmla="*/ 41 h 52"/>
                  <a:gd name="T10" fmla="*/ 82 w 82"/>
                  <a:gd name="T11" fmla="*/ 52 h 52"/>
                  <a:gd name="T12" fmla="*/ 82 w 82"/>
                  <a:gd name="T13" fmla="*/ 48 h 52"/>
                  <a:gd name="T14" fmla="*/ 63 w 82"/>
                  <a:gd name="T15" fmla="*/ 37 h 52"/>
                  <a:gd name="T16" fmla="*/ 63 w 82"/>
                  <a:gd name="T17" fmla="*/ 37 h 52"/>
                  <a:gd name="T18" fmla="*/ 34 w 82"/>
                  <a:gd name="T19" fmla="*/ 30 h 52"/>
                  <a:gd name="T20" fmla="*/ 4 w 82"/>
                  <a:gd name="T21" fmla="*/ 3 h 52"/>
                  <a:gd name="T22" fmla="*/ 4 w 82"/>
                  <a:gd name="T23" fmla="*/ 3 h 52"/>
                  <a:gd name="T24" fmla="*/ 3 w 82"/>
                  <a:gd name="T25" fmla="*/ 2 h 52"/>
                  <a:gd name="T26" fmla="*/ 0 w 82"/>
                  <a:gd name="T2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52">
                    <a:moveTo>
                      <a:pt x="0" y="0"/>
                    </a:moveTo>
                    <a:cubicBezTo>
                      <a:pt x="0" y="4"/>
                      <a:pt x="0" y="4"/>
                      <a:pt x="0" y="4"/>
                    </a:cubicBezTo>
                    <a:cubicBezTo>
                      <a:pt x="3" y="6"/>
                      <a:pt x="3" y="6"/>
                      <a:pt x="3" y="6"/>
                    </a:cubicBezTo>
                    <a:cubicBezTo>
                      <a:pt x="5" y="9"/>
                      <a:pt x="15" y="23"/>
                      <a:pt x="34" y="34"/>
                    </a:cubicBezTo>
                    <a:cubicBezTo>
                      <a:pt x="52" y="45"/>
                      <a:pt x="62" y="42"/>
                      <a:pt x="64" y="41"/>
                    </a:cubicBezTo>
                    <a:cubicBezTo>
                      <a:pt x="82" y="52"/>
                      <a:pt x="82" y="52"/>
                      <a:pt x="82" y="52"/>
                    </a:cubicBezTo>
                    <a:cubicBezTo>
                      <a:pt x="82" y="48"/>
                      <a:pt x="82" y="48"/>
                      <a:pt x="82" y="48"/>
                    </a:cubicBezTo>
                    <a:cubicBezTo>
                      <a:pt x="63" y="37"/>
                      <a:pt x="63" y="37"/>
                      <a:pt x="63" y="37"/>
                    </a:cubicBezTo>
                    <a:cubicBezTo>
                      <a:pt x="63" y="37"/>
                      <a:pt x="63" y="37"/>
                      <a:pt x="63" y="37"/>
                    </a:cubicBezTo>
                    <a:cubicBezTo>
                      <a:pt x="63" y="37"/>
                      <a:pt x="53" y="42"/>
                      <a:pt x="34" y="30"/>
                    </a:cubicBezTo>
                    <a:cubicBezTo>
                      <a:pt x="14" y="19"/>
                      <a:pt x="5" y="4"/>
                      <a:pt x="4" y="3"/>
                    </a:cubicBezTo>
                    <a:cubicBezTo>
                      <a:pt x="4" y="3"/>
                      <a:pt x="4" y="3"/>
                      <a:pt x="4" y="3"/>
                    </a:cubicBezTo>
                    <a:cubicBezTo>
                      <a:pt x="3" y="2"/>
                      <a:pt x="3" y="2"/>
                      <a:pt x="3" y="2"/>
                    </a:cubicBez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2" name="Freeform 773"/>
              <p:cNvSpPr/>
              <p:nvPr/>
            </p:nvSpPr>
            <p:spPr bwMode="auto">
              <a:xfrm>
                <a:off x="5029" y="1167"/>
                <a:ext cx="14" cy="47"/>
              </a:xfrm>
              <a:custGeom>
                <a:avLst/>
                <a:gdLst>
                  <a:gd name="T0" fmla="*/ 12 w 14"/>
                  <a:gd name="T1" fmla="*/ 0 h 47"/>
                  <a:gd name="T2" fmla="*/ 10 w 14"/>
                  <a:gd name="T3" fmla="*/ 1 h 47"/>
                  <a:gd name="T4" fmla="*/ 1 w 14"/>
                  <a:gd name="T5" fmla="*/ 45 h 47"/>
                  <a:gd name="T6" fmla="*/ 2 w 14"/>
                  <a:gd name="T7" fmla="*/ 47 h 47"/>
                  <a:gd name="T8" fmla="*/ 2 w 14"/>
                  <a:gd name="T9" fmla="*/ 47 h 47"/>
                  <a:gd name="T10" fmla="*/ 4 w 14"/>
                  <a:gd name="T11" fmla="*/ 46 h 47"/>
                  <a:gd name="T12" fmla="*/ 14 w 14"/>
                  <a:gd name="T13" fmla="*/ 2 h 47"/>
                  <a:gd name="T14" fmla="*/ 12 w 14"/>
                  <a:gd name="T15" fmla="*/ 0 h 47"/>
                  <a:gd name="T16" fmla="*/ 12 w 14"/>
                  <a:gd name="T1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7">
                    <a:moveTo>
                      <a:pt x="12" y="0"/>
                    </a:moveTo>
                    <a:cubicBezTo>
                      <a:pt x="11" y="0"/>
                      <a:pt x="11" y="1"/>
                      <a:pt x="10" y="1"/>
                    </a:cubicBezTo>
                    <a:cubicBezTo>
                      <a:pt x="1" y="45"/>
                      <a:pt x="1" y="45"/>
                      <a:pt x="1" y="45"/>
                    </a:cubicBezTo>
                    <a:cubicBezTo>
                      <a:pt x="0" y="46"/>
                      <a:pt x="1" y="47"/>
                      <a:pt x="2" y="47"/>
                    </a:cubicBezTo>
                    <a:cubicBezTo>
                      <a:pt x="2" y="47"/>
                      <a:pt x="2" y="47"/>
                      <a:pt x="2" y="47"/>
                    </a:cubicBezTo>
                    <a:cubicBezTo>
                      <a:pt x="3" y="47"/>
                      <a:pt x="4" y="47"/>
                      <a:pt x="4" y="46"/>
                    </a:cubicBezTo>
                    <a:cubicBezTo>
                      <a:pt x="14" y="2"/>
                      <a:pt x="14" y="2"/>
                      <a:pt x="14" y="2"/>
                    </a:cubicBezTo>
                    <a:cubicBezTo>
                      <a:pt x="14" y="1"/>
                      <a:pt x="13" y="0"/>
                      <a:pt x="12" y="0"/>
                    </a:cubicBezTo>
                    <a:cubicBezTo>
                      <a:pt x="12" y="0"/>
                      <a:pt x="12" y="0"/>
                      <a:pt x="12" y="0"/>
                    </a:cubicBezTo>
                  </a:path>
                </a:pathLst>
              </a:custGeom>
              <a:solidFill>
                <a:srgbClr val="F59A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3" name="Freeform 774"/>
              <p:cNvSpPr/>
              <p:nvPr/>
            </p:nvSpPr>
            <p:spPr bwMode="auto">
              <a:xfrm>
                <a:off x="5077" y="1164"/>
                <a:ext cx="19" cy="19"/>
              </a:xfrm>
              <a:custGeom>
                <a:avLst/>
                <a:gdLst>
                  <a:gd name="T0" fmla="*/ 0 w 19"/>
                  <a:gd name="T1" fmla="*/ 0 h 19"/>
                  <a:gd name="T2" fmla="*/ 1 w 19"/>
                  <a:gd name="T3" fmla="*/ 8 h 19"/>
                  <a:gd name="T4" fmla="*/ 16 w 19"/>
                  <a:gd name="T5" fmla="*/ 19 h 19"/>
                  <a:gd name="T6" fmla="*/ 16 w 19"/>
                  <a:gd name="T7" fmla="*/ 17 h 19"/>
                  <a:gd name="T8" fmla="*/ 4 w 19"/>
                  <a:gd name="T9" fmla="*/ 7 h 19"/>
                  <a:gd name="T10" fmla="*/ 5 w 19"/>
                  <a:gd name="T11" fmla="*/ 4 h 19"/>
                  <a:gd name="T12" fmla="*/ 0 w 19"/>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9" h="19">
                    <a:moveTo>
                      <a:pt x="0" y="0"/>
                    </a:moveTo>
                    <a:cubicBezTo>
                      <a:pt x="0" y="0"/>
                      <a:pt x="0" y="5"/>
                      <a:pt x="1" y="8"/>
                    </a:cubicBezTo>
                    <a:cubicBezTo>
                      <a:pt x="2" y="11"/>
                      <a:pt x="13" y="17"/>
                      <a:pt x="16" y="19"/>
                    </a:cubicBezTo>
                    <a:cubicBezTo>
                      <a:pt x="16" y="19"/>
                      <a:pt x="19" y="19"/>
                      <a:pt x="16" y="17"/>
                    </a:cubicBezTo>
                    <a:cubicBezTo>
                      <a:pt x="14" y="15"/>
                      <a:pt x="4" y="10"/>
                      <a:pt x="4" y="7"/>
                    </a:cubicBezTo>
                    <a:cubicBezTo>
                      <a:pt x="4" y="4"/>
                      <a:pt x="5" y="4"/>
                      <a:pt x="5" y="4"/>
                    </a:cubicBez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4" name="Freeform 775"/>
              <p:cNvSpPr/>
              <p:nvPr/>
            </p:nvSpPr>
            <p:spPr bwMode="auto">
              <a:xfrm>
                <a:off x="4993" y="1121"/>
                <a:ext cx="25" cy="12"/>
              </a:xfrm>
              <a:custGeom>
                <a:avLst/>
                <a:gdLst>
                  <a:gd name="T0" fmla="*/ 25 w 25"/>
                  <a:gd name="T1" fmla="*/ 9 h 12"/>
                  <a:gd name="T2" fmla="*/ 18 w 25"/>
                  <a:gd name="T3" fmla="*/ 12 h 12"/>
                  <a:gd name="T4" fmla="*/ 2 w 25"/>
                  <a:gd name="T5" fmla="*/ 3 h 12"/>
                  <a:gd name="T6" fmla="*/ 3 w 25"/>
                  <a:gd name="T7" fmla="*/ 2 h 12"/>
                  <a:gd name="T8" fmla="*/ 17 w 25"/>
                  <a:gd name="T9" fmla="*/ 8 h 12"/>
                  <a:gd name="T10" fmla="*/ 20 w 25"/>
                  <a:gd name="T11" fmla="*/ 6 h 12"/>
                  <a:gd name="T12" fmla="*/ 25 w 25"/>
                  <a:gd name="T13" fmla="*/ 9 h 12"/>
                </a:gdLst>
                <a:ahLst/>
                <a:cxnLst>
                  <a:cxn ang="0">
                    <a:pos x="T0" y="T1"/>
                  </a:cxn>
                  <a:cxn ang="0">
                    <a:pos x="T2" y="T3"/>
                  </a:cxn>
                  <a:cxn ang="0">
                    <a:pos x="T4" y="T5"/>
                  </a:cxn>
                  <a:cxn ang="0">
                    <a:pos x="T6" y="T7"/>
                  </a:cxn>
                  <a:cxn ang="0">
                    <a:pos x="T8" y="T9"/>
                  </a:cxn>
                  <a:cxn ang="0">
                    <a:pos x="T10" y="T11"/>
                  </a:cxn>
                  <a:cxn ang="0">
                    <a:pos x="T12" y="T13"/>
                  </a:cxn>
                </a:cxnLst>
                <a:rect l="0" t="0" r="r" b="b"/>
                <a:pathLst>
                  <a:path w="25" h="12">
                    <a:moveTo>
                      <a:pt x="25" y="9"/>
                    </a:moveTo>
                    <a:cubicBezTo>
                      <a:pt x="25" y="9"/>
                      <a:pt x="21" y="11"/>
                      <a:pt x="18" y="12"/>
                    </a:cubicBezTo>
                    <a:cubicBezTo>
                      <a:pt x="14" y="12"/>
                      <a:pt x="4" y="5"/>
                      <a:pt x="2" y="3"/>
                    </a:cubicBezTo>
                    <a:cubicBezTo>
                      <a:pt x="1" y="2"/>
                      <a:pt x="0" y="0"/>
                      <a:pt x="3" y="2"/>
                    </a:cubicBezTo>
                    <a:cubicBezTo>
                      <a:pt x="6" y="3"/>
                      <a:pt x="14" y="9"/>
                      <a:pt x="17" y="8"/>
                    </a:cubicBezTo>
                    <a:cubicBezTo>
                      <a:pt x="20" y="7"/>
                      <a:pt x="20" y="6"/>
                      <a:pt x="20" y="6"/>
                    </a:cubicBezTo>
                    <a:lnTo>
                      <a:pt x="25" y="9"/>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5" name="Freeform 776"/>
              <p:cNvSpPr/>
              <p:nvPr/>
            </p:nvSpPr>
            <p:spPr bwMode="auto">
              <a:xfrm>
                <a:off x="5082" y="1159"/>
                <a:ext cx="23" cy="13"/>
              </a:xfrm>
              <a:custGeom>
                <a:avLst/>
                <a:gdLst>
                  <a:gd name="T0" fmla="*/ 23 w 23"/>
                  <a:gd name="T1" fmla="*/ 12 h 13"/>
                  <a:gd name="T2" fmla="*/ 2 w 23"/>
                  <a:gd name="T3" fmla="*/ 0 h 13"/>
                  <a:gd name="T4" fmla="*/ 0 w 23"/>
                  <a:gd name="T5" fmla="*/ 0 h 13"/>
                  <a:gd name="T6" fmla="*/ 20 w 23"/>
                  <a:gd name="T7" fmla="*/ 13 h 13"/>
                  <a:gd name="T8" fmla="*/ 23 w 23"/>
                  <a:gd name="T9" fmla="*/ 12 h 13"/>
                </a:gdLst>
                <a:ahLst/>
                <a:cxnLst>
                  <a:cxn ang="0">
                    <a:pos x="T0" y="T1"/>
                  </a:cxn>
                  <a:cxn ang="0">
                    <a:pos x="T2" y="T3"/>
                  </a:cxn>
                  <a:cxn ang="0">
                    <a:pos x="T4" y="T5"/>
                  </a:cxn>
                  <a:cxn ang="0">
                    <a:pos x="T6" y="T7"/>
                  </a:cxn>
                  <a:cxn ang="0">
                    <a:pos x="T8" y="T9"/>
                  </a:cxn>
                </a:cxnLst>
                <a:rect l="0" t="0" r="r" b="b"/>
                <a:pathLst>
                  <a:path w="23" h="13">
                    <a:moveTo>
                      <a:pt x="23" y="12"/>
                    </a:moveTo>
                    <a:cubicBezTo>
                      <a:pt x="2" y="0"/>
                      <a:pt x="2" y="0"/>
                      <a:pt x="2" y="0"/>
                    </a:cubicBezTo>
                    <a:cubicBezTo>
                      <a:pt x="1" y="0"/>
                      <a:pt x="1" y="0"/>
                      <a:pt x="0" y="0"/>
                    </a:cubicBezTo>
                    <a:cubicBezTo>
                      <a:pt x="20" y="13"/>
                      <a:pt x="20" y="13"/>
                      <a:pt x="20" y="13"/>
                    </a:cubicBezTo>
                    <a:cubicBezTo>
                      <a:pt x="21" y="12"/>
                      <a:pt x="22" y="12"/>
                      <a:pt x="23" y="12"/>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6" name="Freeform 777"/>
              <p:cNvSpPr/>
              <p:nvPr/>
            </p:nvSpPr>
            <p:spPr bwMode="auto">
              <a:xfrm>
                <a:off x="5080" y="1159"/>
                <a:ext cx="22" cy="14"/>
              </a:xfrm>
              <a:custGeom>
                <a:avLst/>
                <a:gdLst>
                  <a:gd name="T0" fmla="*/ 22 w 22"/>
                  <a:gd name="T1" fmla="*/ 13 h 14"/>
                  <a:gd name="T2" fmla="*/ 2 w 22"/>
                  <a:gd name="T3" fmla="*/ 0 h 14"/>
                  <a:gd name="T4" fmla="*/ 0 w 22"/>
                  <a:gd name="T5" fmla="*/ 2 h 14"/>
                  <a:gd name="T6" fmla="*/ 21 w 22"/>
                  <a:gd name="T7" fmla="*/ 14 h 14"/>
                  <a:gd name="T8" fmla="*/ 22 w 22"/>
                  <a:gd name="T9" fmla="*/ 13 h 14"/>
                </a:gdLst>
                <a:ahLst/>
                <a:cxnLst>
                  <a:cxn ang="0">
                    <a:pos x="T0" y="T1"/>
                  </a:cxn>
                  <a:cxn ang="0">
                    <a:pos x="T2" y="T3"/>
                  </a:cxn>
                  <a:cxn ang="0">
                    <a:pos x="T4" y="T5"/>
                  </a:cxn>
                  <a:cxn ang="0">
                    <a:pos x="T6" y="T7"/>
                  </a:cxn>
                  <a:cxn ang="0">
                    <a:pos x="T8" y="T9"/>
                  </a:cxn>
                </a:cxnLst>
                <a:rect l="0" t="0" r="r" b="b"/>
                <a:pathLst>
                  <a:path w="22" h="14">
                    <a:moveTo>
                      <a:pt x="22" y="13"/>
                    </a:moveTo>
                    <a:cubicBezTo>
                      <a:pt x="2" y="0"/>
                      <a:pt x="2" y="0"/>
                      <a:pt x="2" y="0"/>
                    </a:cubicBezTo>
                    <a:cubicBezTo>
                      <a:pt x="1" y="1"/>
                      <a:pt x="1" y="1"/>
                      <a:pt x="0" y="2"/>
                    </a:cubicBezTo>
                    <a:cubicBezTo>
                      <a:pt x="21" y="14"/>
                      <a:pt x="21" y="14"/>
                      <a:pt x="21" y="14"/>
                    </a:cubicBezTo>
                    <a:cubicBezTo>
                      <a:pt x="21" y="13"/>
                      <a:pt x="22" y="13"/>
                      <a:pt x="22" y="13"/>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7" name="Freeform 778"/>
              <p:cNvSpPr/>
              <p:nvPr/>
            </p:nvSpPr>
            <p:spPr bwMode="auto">
              <a:xfrm>
                <a:off x="5079" y="1161"/>
                <a:ext cx="22" cy="14"/>
              </a:xfrm>
              <a:custGeom>
                <a:avLst/>
                <a:gdLst>
                  <a:gd name="T0" fmla="*/ 22 w 22"/>
                  <a:gd name="T1" fmla="*/ 12 h 14"/>
                  <a:gd name="T2" fmla="*/ 1 w 22"/>
                  <a:gd name="T3" fmla="*/ 0 h 14"/>
                  <a:gd name="T4" fmla="*/ 0 w 22"/>
                  <a:gd name="T5" fmla="*/ 2 h 14"/>
                  <a:gd name="T6" fmla="*/ 21 w 22"/>
                  <a:gd name="T7" fmla="*/ 14 h 14"/>
                  <a:gd name="T8" fmla="*/ 22 w 22"/>
                  <a:gd name="T9" fmla="*/ 12 h 14"/>
                </a:gdLst>
                <a:ahLst/>
                <a:cxnLst>
                  <a:cxn ang="0">
                    <a:pos x="T0" y="T1"/>
                  </a:cxn>
                  <a:cxn ang="0">
                    <a:pos x="T2" y="T3"/>
                  </a:cxn>
                  <a:cxn ang="0">
                    <a:pos x="T4" y="T5"/>
                  </a:cxn>
                  <a:cxn ang="0">
                    <a:pos x="T6" y="T7"/>
                  </a:cxn>
                  <a:cxn ang="0">
                    <a:pos x="T8" y="T9"/>
                  </a:cxn>
                </a:cxnLst>
                <a:rect l="0" t="0" r="r" b="b"/>
                <a:pathLst>
                  <a:path w="22" h="14">
                    <a:moveTo>
                      <a:pt x="22" y="12"/>
                    </a:moveTo>
                    <a:cubicBezTo>
                      <a:pt x="1" y="0"/>
                      <a:pt x="1" y="0"/>
                      <a:pt x="1" y="0"/>
                    </a:cubicBezTo>
                    <a:cubicBezTo>
                      <a:pt x="1" y="0"/>
                      <a:pt x="0" y="1"/>
                      <a:pt x="0" y="2"/>
                    </a:cubicBezTo>
                    <a:cubicBezTo>
                      <a:pt x="21" y="14"/>
                      <a:pt x="21" y="14"/>
                      <a:pt x="21" y="14"/>
                    </a:cubicBezTo>
                    <a:cubicBezTo>
                      <a:pt x="21" y="13"/>
                      <a:pt x="21" y="12"/>
                      <a:pt x="22" y="12"/>
                    </a:cubicBezTo>
                    <a:close/>
                  </a:path>
                </a:pathLst>
              </a:custGeom>
              <a:solidFill>
                <a:srgbClr val="B4B4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8" name="Freeform 779"/>
              <p:cNvSpPr/>
              <p:nvPr/>
            </p:nvSpPr>
            <p:spPr bwMode="auto">
              <a:xfrm>
                <a:off x="5078" y="1163"/>
                <a:ext cx="22" cy="16"/>
              </a:xfrm>
              <a:custGeom>
                <a:avLst/>
                <a:gdLst>
                  <a:gd name="T0" fmla="*/ 22 w 22"/>
                  <a:gd name="T1" fmla="*/ 12 h 16"/>
                  <a:gd name="T2" fmla="*/ 1 w 22"/>
                  <a:gd name="T3" fmla="*/ 0 h 16"/>
                  <a:gd name="T4" fmla="*/ 0 w 22"/>
                  <a:gd name="T5" fmla="*/ 2 h 16"/>
                  <a:gd name="T6" fmla="*/ 1 w 22"/>
                  <a:gd name="T7" fmla="*/ 4 h 16"/>
                  <a:gd name="T8" fmla="*/ 22 w 22"/>
                  <a:gd name="T9" fmla="*/ 16 h 16"/>
                  <a:gd name="T10" fmla="*/ 21 w 22"/>
                  <a:gd name="T11" fmla="*/ 14 h 16"/>
                  <a:gd name="T12" fmla="*/ 22 w 22"/>
                  <a:gd name="T13" fmla="*/ 12 h 16"/>
                </a:gdLst>
                <a:ahLst/>
                <a:cxnLst>
                  <a:cxn ang="0">
                    <a:pos x="T0" y="T1"/>
                  </a:cxn>
                  <a:cxn ang="0">
                    <a:pos x="T2" y="T3"/>
                  </a:cxn>
                  <a:cxn ang="0">
                    <a:pos x="T4" y="T5"/>
                  </a:cxn>
                  <a:cxn ang="0">
                    <a:pos x="T6" y="T7"/>
                  </a:cxn>
                  <a:cxn ang="0">
                    <a:pos x="T8" y="T9"/>
                  </a:cxn>
                  <a:cxn ang="0">
                    <a:pos x="T10" y="T11"/>
                  </a:cxn>
                  <a:cxn ang="0">
                    <a:pos x="T12" y="T13"/>
                  </a:cxn>
                </a:cxnLst>
                <a:rect l="0" t="0" r="r" b="b"/>
                <a:pathLst>
                  <a:path w="22" h="16">
                    <a:moveTo>
                      <a:pt x="22" y="12"/>
                    </a:moveTo>
                    <a:cubicBezTo>
                      <a:pt x="1" y="0"/>
                      <a:pt x="1" y="0"/>
                      <a:pt x="1" y="0"/>
                    </a:cubicBezTo>
                    <a:cubicBezTo>
                      <a:pt x="1" y="0"/>
                      <a:pt x="0" y="1"/>
                      <a:pt x="0" y="2"/>
                    </a:cubicBezTo>
                    <a:cubicBezTo>
                      <a:pt x="0" y="3"/>
                      <a:pt x="1" y="4"/>
                      <a:pt x="1" y="4"/>
                    </a:cubicBezTo>
                    <a:cubicBezTo>
                      <a:pt x="22" y="16"/>
                      <a:pt x="22" y="16"/>
                      <a:pt x="22" y="16"/>
                    </a:cubicBezTo>
                    <a:cubicBezTo>
                      <a:pt x="21" y="16"/>
                      <a:pt x="21" y="15"/>
                      <a:pt x="21" y="14"/>
                    </a:cubicBezTo>
                    <a:cubicBezTo>
                      <a:pt x="21" y="14"/>
                      <a:pt x="21" y="13"/>
                      <a:pt x="22" y="12"/>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9" name="Freeform 780"/>
              <p:cNvSpPr/>
              <p:nvPr/>
            </p:nvSpPr>
            <p:spPr bwMode="auto">
              <a:xfrm>
                <a:off x="5099" y="1171"/>
                <a:ext cx="7" cy="9"/>
              </a:xfrm>
              <a:custGeom>
                <a:avLst/>
                <a:gdLst>
                  <a:gd name="T0" fmla="*/ 3 w 7"/>
                  <a:gd name="T1" fmla="*/ 1 h 9"/>
                  <a:gd name="T2" fmla="*/ 0 w 7"/>
                  <a:gd name="T3" fmla="*/ 6 h 9"/>
                  <a:gd name="T4" fmla="*/ 3 w 7"/>
                  <a:gd name="T5" fmla="*/ 8 h 9"/>
                  <a:gd name="T6" fmla="*/ 7 w 7"/>
                  <a:gd name="T7" fmla="*/ 3 h 9"/>
                  <a:gd name="T8" fmla="*/ 3 w 7"/>
                  <a:gd name="T9" fmla="*/ 1 h 9"/>
                </a:gdLst>
                <a:ahLst/>
                <a:cxnLst>
                  <a:cxn ang="0">
                    <a:pos x="T0" y="T1"/>
                  </a:cxn>
                  <a:cxn ang="0">
                    <a:pos x="T2" y="T3"/>
                  </a:cxn>
                  <a:cxn ang="0">
                    <a:pos x="T4" y="T5"/>
                  </a:cxn>
                  <a:cxn ang="0">
                    <a:pos x="T6" y="T7"/>
                  </a:cxn>
                  <a:cxn ang="0">
                    <a:pos x="T8" y="T9"/>
                  </a:cxn>
                </a:cxnLst>
                <a:rect l="0" t="0" r="r" b="b"/>
                <a:pathLst>
                  <a:path w="7" h="9">
                    <a:moveTo>
                      <a:pt x="3" y="1"/>
                    </a:moveTo>
                    <a:cubicBezTo>
                      <a:pt x="1" y="2"/>
                      <a:pt x="0" y="4"/>
                      <a:pt x="0" y="6"/>
                    </a:cubicBezTo>
                    <a:cubicBezTo>
                      <a:pt x="0" y="8"/>
                      <a:pt x="1" y="9"/>
                      <a:pt x="3" y="8"/>
                    </a:cubicBezTo>
                    <a:cubicBezTo>
                      <a:pt x="5" y="7"/>
                      <a:pt x="7" y="5"/>
                      <a:pt x="7" y="3"/>
                    </a:cubicBezTo>
                    <a:cubicBezTo>
                      <a:pt x="7" y="0"/>
                      <a:pt x="5" y="0"/>
                      <a:pt x="3" y="1"/>
                    </a:cubicBezTo>
                    <a:close/>
                  </a:path>
                </a:pathLst>
              </a:custGeom>
              <a:solidFill>
                <a:srgbClr val="242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0" name="Freeform 781"/>
              <p:cNvSpPr/>
              <p:nvPr/>
            </p:nvSpPr>
            <p:spPr bwMode="auto">
              <a:xfrm>
                <a:off x="5213"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1" name="Freeform 782"/>
              <p:cNvSpPr/>
              <p:nvPr/>
            </p:nvSpPr>
            <p:spPr bwMode="auto">
              <a:xfrm>
                <a:off x="5213"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9B989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2" name="Rectangle 783"/>
              <p:cNvSpPr>
                <a:spLocks noChangeArrowheads="1"/>
              </p:cNvSpPr>
              <p:nvPr/>
            </p:nvSpPr>
            <p:spPr bwMode="auto">
              <a:xfrm>
                <a:off x="5208" y="1209"/>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493" name="Freeform 784"/>
              <p:cNvSpPr/>
              <p:nvPr/>
            </p:nvSpPr>
            <p:spPr bwMode="auto">
              <a:xfrm>
                <a:off x="5207" y="1209"/>
                <a:ext cx="1" cy="1"/>
              </a:xfrm>
              <a:custGeom>
                <a:avLst/>
                <a:gdLst>
                  <a:gd name="T0" fmla="*/ 1 w 1"/>
                  <a:gd name="T1" fmla="*/ 0 h 1"/>
                  <a:gd name="T2" fmla="*/ 0 w 1"/>
                  <a:gd name="T3" fmla="*/ 0 h 1"/>
                  <a:gd name="T4" fmla="*/ 1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1"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4" name="Rectangle 785"/>
              <p:cNvSpPr>
                <a:spLocks noChangeArrowheads="1"/>
              </p:cNvSpPr>
              <p:nvPr/>
            </p:nvSpPr>
            <p:spPr bwMode="auto">
              <a:xfrm>
                <a:off x="5214" y="1195"/>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495" name="Freeform 786"/>
              <p:cNvSpPr/>
              <p:nvPr/>
            </p:nvSpPr>
            <p:spPr bwMode="auto">
              <a:xfrm>
                <a:off x="5213" y="1195"/>
                <a:ext cx="2" cy="1"/>
              </a:xfrm>
              <a:custGeom>
                <a:avLst/>
                <a:gdLst>
                  <a:gd name="T0" fmla="*/ 2 w 2"/>
                  <a:gd name="T1" fmla="*/ 0 h 1"/>
                  <a:gd name="T2" fmla="*/ 1 w 2"/>
                  <a:gd name="T3" fmla="*/ 0 h 1"/>
                  <a:gd name="T4" fmla="*/ 0 w 2"/>
                  <a:gd name="T5" fmla="*/ 0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0"/>
                    </a:lnTo>
                    <a:lnTo>
                      <a:pt x="1" y="1"/>
                    </a:lnTo>
                    <a:lnTo>
                      <a:pt x="2"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6" name="Freeform 787"/>
              <p:cNvSpPr/>
              <p:nvPr/>
            </p:nvSpPr>
            <p:spPr bwMode="auto">
              <a:xfrm>
                <a:off x="5202" y="1212"/>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7" name="Rectangle 788"/>
              <p:cNvSpPr>
                <a:spLocks noChangeArrowheads="1"/>
              </p:cNvSpPr>
              <p:nvPr/>
            </p:nvSpPr>
            <p:spPr bwMode="auto">
              <a:xfrm>
                <a:off x="5202" y="1211"/>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498" name="Freeform 789"/>
              <p:cNvSpPr/>
              <p:nvPr/>
            </p:nvSpPr>
            <p:spPr bwMode="auto">
              <a:xfrm>
                <a:off x="5212" y="1190"/>
                <a:ext cx="1" cy="1"/>
              </a:xfrm>
              <a:custGeom>
                <a:avLst/>
                <a:gdLst>
                  <a:gd name="T0" fmla="*/ 1 w 1"/>
                  <a:gd name="T1" fmla="*/ 1 h 1"/>
                  <a:gd name="T2" fmla="*/ 0 w 1"/>
                  <a:gd name="T3" fmla="*/ 0 h 1"/>
                  <a:gd name="T4" fmla="*/ 0 w 1"/>
                  <a:gd name="T5" fmla="*/ 0 h 1"/>
                  <a:gd name="T6" fmla="*/ 0 w 1"/>
                  <a:gd name="T7" fmla="*/ 1 h 1"/>
                  <a:gd name="T8" fmla="*/ 1 w 1"/>
                  <a:gd name="T9" fmla="*/ 1 h 1"/>
                  <a:gd name="T10" fmla="*/ 1 w 1"/>
                  <a:gd name="T11" fmla="*/ 1 h 1"/>
                  <a:gd name="T12" fmla="*/ 1 w 1"/>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1" h="1">
                    <a:moveTo>
                      <a:pt x="1" y="1"/>
                    </a:moveTo>
                    <a:lnTo>
                      <a:pt x="0" y="0"/>
                    </a:lnTo>
                    <a:lnTo>
                      <a:pt x="0" y="0"/>
                    </a:lnTo>
                    <a:lnTo>
                      <a:pt x="0" y="1"/>
                    </a:lnTo>
                    <a:lnTo>
                      <a:pt x="1"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9" name="Rectangle 790"/>
              <p:cNvSpPr>
                <a:spLocks noChangeArrowheads="1"/>
              </p:cNvSpPr>
              <p:nvPr/>
            </p:nvSpPr>
            <p:spPr bwMode="auto">
              <a:xfrm>
                <a:off x="5212" y="1191"/>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500" name="Freeform 791"/>
              <p:cNvSpPr/>
              <p:nvPr/>
            </p:nvSpPr>
            <p:spPr bwMode="auto">
              <a:xfrm>
                <a:off x="5211" y="1191"/>
                <a:ext cx="2" cy="1"/>
              </a:xfrm>
              <a:custGeom>
                <a:avLst/>
                <a:gdLst>
                  <a:gd name="T0" fmla="*/ 2 w 2"/>
                  <a:gd name="T1" fmla="*/ 0 h 1"/>
                  <a:gd name="T2" fmla="*/ 1 w 2"/>
                  <a:gd name="T3" fmla="*/ 0 h 1"/>
                  <a:gd name="T4" fmla="*/ 0 w 2"/>
                  <a:gd name="T5" fmla="*/ 0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0"/>
                    </a:lnTo>
                    <a:lnTo>
                      <a:pt x="1" y="1"/>
                    </a:lnTo>
                    <a:lnTo>
                      <a:pt x="2"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1" name="Freeform 792"/>
              <p:cNvSpPr/>
              <p:nvPr/>
            </p:nvSpPr>
            <p:spPr bwMode="auto">
              <a:xfrm>
                <a:off x="5200" y="121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2" name="Freeform 793"/>
              <p:cNvSpPr/>
              <p:nvPr/>
            </p:nvSpPr>
            <p:spPr bwMode="auto">
              <a:xfrm>
                <a:off x="5199" y="121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3" name="Freeform 794"/>
              <p:cNvSpPr/>
              <p:nvPr/>
            </p:nvSpPr>
            <p:spPr bwMode="auto">
              <a:xfrm>
                <a:off x="5198" y="1211"/>
                <a:ext cx="2" cy="1"/>
              </a:xfrm>
              <a:custGeom>
                <a:avLst/>
                <a:gdLst>
                  <a:gd name="T0" fmla="*/ 1 w 2"/>
                  <a:gd name="T1" fmla="*/ 0 h 1"/>
                  <a:gd name="T2" fmla="*/ 0 w 2"/>
                  <a:gd name="T3" fmla="*/ 0 h 1"/>
                  <a:gd name="T4" fmla="*/ 1 w 2"/>
                  <a:gd name="T5" fmla="*/ 0 h 1"/>
                  <a:gd name="T6" fmla="*/ 2 w 2"/>
                  <a:gd name="T7" fmla="*/ 1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lnTo>
                      <a:pt x="0" y="0"/>
                    </a:lnTo>
                    <a:lnTo>
                      <a:pt x="1" y="0"/>
                    </a:lnTo>
                    <a:lnTo>
                      <a:pt x="2"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4" name="Freeform 795"/>
              <p:cNvSpPr/>
              <p:nvPr/>
            </p:nvSpPr>
            <p:spPr bwMode="auto">
              <a:xfrm>
                <a:off x="5198" y="1209"/>
                <a:ext cx="2" cy="2"/>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1"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5" name="Freeform 796"/>
              <p:cNvSpPr/>
              <p:nvPr/>
            </p:nvSpPr>
            <p:spPr bwMode="auto">
              <a:xfrm>
                <a:off x="5198" y="121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6" name="Freeform 797"/>
              <p:cNvSpPr/>
              <p:nvPr/>
            </p:nvSpPr>
            <p:spPr bwMode="auto">
              <a:xfrm>
                <a:off x="5198" y="1210"/>
                <a:ext cx="1" cy="1"/>
              </a:xfrm>
              <a:custGeom>
                <a:avLst/>
                <a:gdLst>
                  <a:gd name="T0" fmla="*/ 1 w 1"/>
                  <a:gd name="T1" fmla="*/ 1 h 1"/>
                  <a:gd name="T2" fmla="*/ 0 w 1"/>
                  <a:gd name="T3" fmla="*/ 0 h 1"/>
                  <a:gd name="T4" fmla="*/ 0 w 1"/>
                  <a:gd name="T5" fmla="*/ 1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7" name="Freeform 798"/>
              <p:cNvSpPr/>
              <p:nvPr/>
            </p:nvSpPr>
            <p:spPr bwMode="auto">
              <a:xfrm>
                <a:off x="5209" y="1191"/>
                <a:ext cx="3" cy="1"/>
              </a:xfrm>
              <a:custGeom>
                <a:avLst/>
                <a:gdLst>
                  <a:gd name="T0" fmla="*/ 3 w 3"/>
                  <a:gd name="T1" fmla="*/ 1 h 1"/>
                  <a:gd name="T2" fmla="*/ 2 w 3"/>
                  <a:gd name="T3" fmla="*/ 0 h 1"/>
                  <a:gd name="T4" fmla="*/ 0 w 3"/>
                  <a:gd name="T5" fmla="*/ 0 h 1"/>
                  <a:gd name="T6" fmla="*/ 1 w 3"/>
                  <a:gd name="T7" fmla="*/ 0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cubicBezTo>
                      <a:pt x="2" y="0"/>
                      <a:pt x="2" y="0"/>
                      <a:pt x="2" y="0"/>
                    </a:cubicBezTo>
                    <a:cubicBezTo>
                      <a:pt x="2" y="0"/>
                      <a:pt x="1" y="0"/>
                      <a:pt x="0" y="0"/>
                    </a:cubicBezTo>
                    <a:cubicBezTo>
                      <a:pt x="1" y="0"/>
                      <a:pt x="1" y="0"/>
                      <a:pt x="1" y="0"/>
                    </a:cubicBezTo>
                    <a:cubicBezTo>
                      <a:pt x="2" y="0"/>
                      <a:pt x="2" y="1"/>
                      <a:pt x="3" y="1"/>
                    </a:cubicBezTo>
                    <a:close/>
                  </a:path>
                </a:pathLst>
              </a:custGeom>
              <a:solidFill>
                <a:srgbClr val="4F4B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8" name="Rectangle 799"/>
              <p:cNvSpPr>
                <a:spLocks noChangeArrowheads="1"/>
              </p:cNvSpPr>
              <p:nvPr/>
            </p:nvSpPr>
            <p:spPr bwMode="auto">
              <a:xfrm>
                <a:off x="5209" y="1190"/>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509" name="Freeform 800"/>
              <p:cNvSpPr/>
              <p:nvPr/>
            </p:nvSpPr>
            <p:spPr bwMode="auto">
              <a:xfrm>
                <a:off x="5198" y="1207"/>
                <a:ext cx="2" cy="3"/>
              </a:xfrm>
              <a:custGeom>
                <a:avLst/>
                <a:gdLst>
                  <a:gd name="T0" fmla="*/ 1 w 2"/>
                  <a:gd name="T1" fmla="*/ 0 h 3"/>
                  <a:gd name="T2" fmla="*/ 0 w 2"/>
                  <a:gd name="T3" fmla="*/ 0 h 3"/>
                  <a:gd name="T4" fmla="*/ 1 w 2"/>
                  <a:gd name="T5" fmla="*/ 2 h 3"/>
                  <a:gd name="T6" fmla="*/ 2 w 2"/>
                  <a:gd name="T7" fmla="*/ 3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cubicBezTo>
                      <a:pt x="0" y="0"/>
                      <a:pt x="0" y="0"/>
                      <a:pt x="0" y="0"/>
                    </a:cubicBezTo>
                    <a:cubicBezTo>
                      <a:pt x="0" y="1"/>
                      <a:pt x="0" y="2"/>
                      <a:pt x="1" y="2"/>
                    </a:cubicBezTo>
                    <a:cubicBezTo>
                      <a:pt x="2" y="3"/>
                      <a:pt x="2" y="3"/>
                      <a:pt x="2" y="3"/>
                    </a:cubicBezTo>
                    <a:cubicBezTo>
                      <a:pt x="1" y="2"/>
                      <a:pt x="1" y="1"/>
                      <a:pt x="1" y="0"/>
                    </a:cubicBezTo>
                    <a:close/>
                  </a:path>
                </a:pathLst>
              </a:custGeom>
              <a:solidFill>
                <a:srgbClr val="7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0" name="Freeform 801"/>
              <p:cNvSpPr/>
              <p:nvPr/>
            </p:nvSpPr>
            <p:spPr bwMode="auto">
              <a:xfrm>
                <a:off x="5208" y="1190"/>
                <a:ext cx="2" cy="0"/>
              </a:xfrm>
              <a:custGeom>
                <a:avLst/>
                <a:gdLst>
                  <a:gd name="T0" fmla="*/ 2 w 2"/>
                  <a:gd name="T1" fmla="*/ 1 w 2"/>
                  <a:gd name="T2" fmla="*/ 0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1" y="0"/>
                    </a:lnTo>
                    <a:lnTo>
                      <a:pt x="0" y="0"/>
                    </a:lnTo>
                    <a:lnTo>
                      <a:pt x="0" y="0"/>
                    </a:lnTo>
                    <a:lnTo>
                      <a:pt x="2"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1" name="Freeform 802"/>
              <p:cNvSpPr/>
              <p:nvPr/>
            </p:nvSpPr>
            <p:spPr bwMode="auto">
              <a:xfrm>
                <a:off x="5207" y="1190"/>
                <a:ext cx="1" cy="1"/>
              </a:xfrm>
              <a:custGeom>
                <a:avLst/>
                <a:gdLst>
                  <a:gd name="T0" fmla="*/ 1 w 1"/>
                  <a:gd name="T1" fmla="*/ 0 h 1"/>
                  <a:gd name="T2" fmla="*/ 1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2" name="Freeform 803"/>
              <p:cNvSpPr/>
              <p:nvPr/>
            </p:nvSpPr>
            <p:spPr bwMode="auto">
              <a:xfrm>
                <a:off x="5207" y="1190"/>
                <a:ext cx="1" cy="2"/>
              </a:xfrm>
              <a:custGeom>
                <a:avLst/>
                <a:gdLst>
                  <a:gd name="T0" fmla="*/ 1 w 1"/>
                  <a:gd name="T1" fmla="*/ 1 h 2"/>
                  <a:gd name="T2" fmla="*/ 0 w 1"/>
                  <a:gd name="T3" fmla="*/ 0 h 2"/>
                  <a:gd name="T4" fmla="*/ 0 w 1"/>
                  <a:gd name="T5" fmla="*/ 1 h 2"/>
                  <a:gd name="T6" fmla="*/ 1 w 1"/>
                  <a:gd name="T7" fmla="*/ 2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0" y="0"/>
                    </a:lnTo>
                    <a:lnTo>
                      <a:pt x="0" y="1"/>
                    </a:lnTo>
                    <a:lnTo>
                      <a:pt x="1" y="2"/>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3" name="Freeform 804"/>
              <p:cNvSpPr/>
              <p:nvPr/>
            </p:nvSpPr>
            <p:spPr bwMode="auto">
              <a:xfrm>
                <a:off x="5207" y="119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4" name="Freeform 805"/>
              <p:cNvSpPr/>
              <p:nvPr/>
            </p:nvSpPr>
            <p:spPr bwMode="auto">
              <a:xfrm>
                <a:off x="5207" y="119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5" name="Freeform 806"/>
              <p:cNvSpPr/>
              <p:nvPr/>
            </p:nvSpPr>
            <p:spPr bwMode="auto">
              <a:xfrm>
                <a:off x="5207" y="119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6" name="Freeform 807"/>
              <p:cNvSpPr/>
              <p:nvPr/>
            </p:nvSpPr>
            <p:spPr bwMode="auto">
              <a:xfrm>
                <a:off x="5197" y="1207"/>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17" name="Group 1009"/>
            <p:cNvGrpSpPr/>
            <p:nvPr/>
          </p:nvGrpSpPr>
          <p:grpSpPr bwMode="auto">
            <a:xfrm>
              <a:off x="7756525" y="1555750"/>
              <a:ext cx="1847850" cy="4673600"/>
              <a:chOff x="4382" y="980"/>
              <a:chExt cx="1164" cy="2944"/>
            </a:xfrm>
          </p:grpSpPr>
          <p:sp>
            <p:nvSpPr>
              <p:cNvPr id="117" name="Freeform 809"/>
              <p:cNvSpPr/>
              <p:nvPr/>
            </p:nvSpPr>
            <p:spPr bwMode="auto">
              <a:xfrm>
                <a:off x="5204" y="1191"/>
                <a:ext cx="4" cy="3"/>
              </a:xfrm>
              <a:custGeom>
                <a:avLst/>
                <a:gdLst>
                  <a:gd name="T0" fmla="*/ 4 w 4"/>
                  <a:gd name="T1" fmla="*/ 1 h 3"/>
                  <a:gd name="T2" fmla="*/ 3 w 4"/>
                  <a:gd name="T3" fmla="*/ 0 h 3"/>
                  <a:gd name="T4" fmla="*/ 2 w 4"/>
                  <a:gd name="T5" fmla="*/ 1 h 3"/>
                  <a:gd name="T6" fmla="*/ 0 w 4"/>
                  <a:gd name="T7" fmla="*/ 2 h 3"/>
                  <a:gd name="T8" fmla="*/ 1 w 4"/>
                  <a:gd name="T9" fmla="*/ 3 h 3"/>
                  <a:gd name="T10" fmla="*/ 3 w 4"/>
                  <a:gd name="T11" fmla="*/ 1 h 3"/>
                  <a:gd name="T12" fmla="*/ 4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1"/>
                    </a:moveTo>
                    <a:cubicBezTo>
                      <a:pt x="3" y="0"/>
                      <a:pt x="3" y="0"/>
                      <a:pt x="3" y="0"/>
                    </a:cubicBezTo>
                    <a:cubicBezTo>
                      <a:pt x="3" y="1"/>
                      <a:pt x="2" y="1"/>
                      <a:pt x="2" y="1"/>
                    </a:cubicBezTo>
                    <a:cubicBezTo>
                      <a:pt x="1" y="1"/>
                      <a:pt x="1" y="2"/>
                      <a:pt x="0" y="2"/>
                    </a:cubicBezTo>
                    <a:cubicBezTo>
                      <a:pt x="1" y="3"/>
                      <a:pt x="1" y="3"/>
                      <a:pt x="1" y="3"/>
                    </a:cubicBezTo>
                    <a:cubicBezTo>
                      <a:pt x="1" y="2"/>
                      <a:pt x="2" y="2"/>
                      <a:pt x="3" y="1"/>
                    </a:cubicBezTo>
                    <a:cubicBezTo>
                      <a:pt x="3" y="1"/>
                      <a:pt x="3" y="1"/>
                      <a:pt x="4" y="1"/>
                    </a:cubicBezTo>
                    <a:close/>
                  </a:path>
                </a:pathLst>
              </a:custGeom>
              <a:solidFill>
                <a:srgbClr val="4F4B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 name="Freeform 810"/>
              <p:cNvSpPr/>
              <p:nvPr/>
            </p:nvSpPr>
            <p:spPr bwMode="auto">
              <a:xfrm>
                <a:off x="5197" y="1205"/>
                <a:ext cx="1" cy="2"/>
              </a:xfrm>
              <a:custGeom>
                <a:avLst/>
                <a:gdLst>
                  <a:gd name="T0" fmla="*/ 1 w 1"/>
                  <a:gd name="T1" fmla="*/ 1 h 2"/>
                  <a:gd name="T2" fmla="*/ 0 w 1"/>
                  <a:gd name="T3" fmla="*/ 0 h 2"/>
                  <a:gd name="T4" fmla="*/ 0 w 1"/>
                  <a:gd name="T5" fmla="*/ 2 h 2"/>
                  <a:gd name="T6" fmla="*/ 1 w 1"/>
                  <a:gd name="T7" fmla="*/ 2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0" y="0"/>
                    </a:lnTo>
                    <a:lnTo>
                      <a:pt x="0" y="2"/>
                    </a:lnTo>
                    <a:lnTo>
                      <a:pt x="1" y="2"/>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9" name="Freeform 811"/>
              <p:cNvSpPr/>
              <p:nvPr/>
            </p:nvSpPr>
            <p:spPr bwMode="auto">
              <a:xfrm>
                <a:off x="5197" y="1204"/>
                <a:ext cx="2" cy="1"/>
              </a:xfrm>
              <a:custGeom>
                <a:avLst/>
                <a:gdLst>
                  <a:gd name="T0" fmla="*/ 2 w 2"/>
                  <a:gd name="T1" fmla="*/ 1 h 1"/>
                  <a:gd name="T2" fmla="*/ 1 w 2"/>
                  <a:gd name="T3" fmla="*/ 0 h 1"/>
                  <a:gd name="T4" fmla="*/ 0 w 2"/>
                  <a:gd name="T5" fmla="*/ 1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0" name="Freeform 812"/>
              <p:cNvSpPr/>
              <p:nvPr/>
            </p:nvSpPr>
            <p:spPr bwMode="auto">
              <a:xfrm>
                <a:off x="5197" y="1205"/>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1" name="Freeform 813"/>
              <p:cNvSpPr/>
              <p:nvPr/>
            </p:nvSpPr>
            <p:spPr bwMode="auto">
              <a:xfrm>
                <a:off x="5197" y="1205"/>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2" name="Freeform 814"/>
              <p:cNvSpPr/>
              <p:nvPr/>
            </p:nvSpPr>
            <p:spPr bwMode="auto">
              <a:xfrm>
                <a:off x="5197" y="1205"/>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3" name="Freeform 815"/>
              <p:cNvSpPr/>
              <p:nvPr/>
            </p:nvSpPr>
            <p:spPr bwMode="auto">
              <a:xfrm>
                <a:off x="5198" y="1201"/>
                <a:ext cx="2" cy="4"/>
              </a:xfrm>
              <a:custGeom>
                <a:avLst/>
                <a:gdLst>
                  <a:gd name="T0" fmla="*/ 2 w 2"/>
                  <a:gd name="T1" fmla="*/ 0 h 4"/>
                  <a:gd name="T2" fmla="*/ 1 w 2"/>
                  <a:gd name="T3" fmla="*/ 0 h 4"/>
                  <a:gd name="T4" fmla="*/ 0 w 2"/>
                  <a:gd name="T5" fmla="*/ 3 h 4"/>
                  <a:gd name="T6" fmla="*/ 1 w 2"/>
                  <a:gd name="T7" fmla="*/ 4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1" y="0"/>
                      <a:pt x="1" y="0"/>
                      <a:pt x="1" y="0"/>
                    </a:cubicBezTo>
                    <a:cubicBezTo>
                      <a:pt x="0" y="1"/>
                      <a:pt x="0" y="2"/>
                      <a:pt x="0" y="3"/>
                    </a:cubicBezTo>
                    <a:cubicBezTo>
                      <a:pt x="1" y="4"/>
                      <a:pt x="1" y="4"/>
                      <a:pt x="1" y="4"/>
                    </a:cubicBezTo>
                    <a:cubicBezTo>
                      <a:pt x="1" y="3"/>
                      <a:pt x="1" y="1"/>
                      <a:pt x="2" y="0"/>
                    </a:cubicBezTo>
                    <a:close/>
                  </a:path>
                </a:pathLst>
              </a:custGeom>
              <a:solidFill>
                <a:srgbClr val="4F4B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4" name="Freeform 816"/>
              <p:cNvSpPr/>
              <p:nvPr/>
            </p:nvSpPr>
            <p:spPr bwMode="auto">
              <a:xfrm>
                <a:off x="5203" y="1192"/>
                <a:ext cx="2" cy="1"/>
              </a:xfrm>
              <a:custGeom>
                <a:avLst/>
                <a:gdLst>
                  <a:gd name="T0" fmla="*/ 2 w 2"/>
                  <a:gd name="T1" fmla="*/ 1 h 1"/>
                  <a:gd name="T2" fmla="*/ 1 w 2"/>
                  <a:gd name="T3" fmla="*/ 0 h 1"/>
                  <a:gd name="T4" fmla="*/ 0 w 2"/>
                  <a:gd name="T5" fmla="*/ 0 h 1"/>
                  <a:gd name="T6" fmla="*/ 0 w 2"/>
                  <a:gd name="T7" fmla="*/ 0 h 1"/>
                  <a:gd name="T8" fmla="*/ 1 w 2"/>
                  <a:gd name="T9" fmla="*/ 1 h 1"/>
                  <a:gd name="T10" fmla="*/ 1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lnTo>
                      <a:pt x="1" y="0"/>
                    </a:lnTo>
                    <a:lnTo>
                      <a:pt x="0" y="0"/>
                    </a:lnTo>
                    <a:lnTo>
                      <a:pt x="0" y="0"/>
                    </a:lnTo>
                    <a:lnTo>
                      <a:pt x="1"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5" name="Freeform 817"/>
              <p:cNvSpPr/>
              <p:nvPr/>
            </p:nvSpPr>
            <p:spPr bwMode="auto">
              <a:xfrm>
                <a:off x="5200" y="1195"/>
                <a:ext cx="3" cy="4"/>
              </a:xfrm>
              <a:custGeom>
                <a:avLst/>
                <a:gdLst>
                  <a:gd name="T0" fmla="*/ 3 w 3"/>
                  <a:gd name="T1" fmla="*/ 0 h 4"/>
                  <a:gd name="T2" fmla="*/ 2 w 3"/>
                  <a:gd name="T3" fmla="*/ 0 h 4"/>
                  <a:gd name="T4" fmla="*/ 1 w 3"/>
                  <a:gd name="T5" fmla="*/ 2 h 4"/>
                  <a:gd name="T6" fmla="*/ 0 w 3"/>
                  <a:gd name="T7" fmla="*/ 3 h 4"/>
                  <a:gd name="T8" fmla="*/ 1 w 3"/>
                  <a:gd name="T9" fmla="*/ 4 h 4"/>
                  <a:gd name="T10" fmla="*/ 2 w 3"/>
                  <a:gd name="T11" fmla="*/ 2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cubicBezTo>
                      <a:pt x="2" y="0"/>
                      <a:pt x="2" y="0"/>
                      <a:pt x="2" y="0"/>
                    </a:cubicBezTo>
                    <a:cubicBezTo>
                      <a:pt x="2" y="1"/>
                      <a:pt x="1" y="1"/>
                      <a:pt x="1" y="2"/>
                    </a:cubicBezTo>
                    <a:cubicBezTo>
                      <a:pt x="0" y="2"/>
                      <a:pt x="0" y="3"/>
                      <a:pt x="0" y="3"/>
                    </a:cubicBezTo>
                    <a:cubicBezTo>
                      <a:pt x="1" y="4"/>
                      <a:pt x="1" y="4"/>
                      <a:pt x="1" y="4"/>
                    </a:cubicBezTo>
                    <a:cubicBezTo>
                      <a:pt x="1" y="3"/>
                      <a:pt x="1" y="3"/>
                      <a:pt x="2" y="2"/>
                    </a:cubicBezTo>
                    <a:cubicBezTo>
                      <a:pt x="2" y="2"/>
                      <a:pt x="3" y="1"/>
                      <a:pt x="3" y="0"/>
                    </a:cubicBezTo>
                    <a:close/>
                  </a:path>
                </a:pathLst>
              </a:custGeom>
              <a:solidFill>
                <a:srgbClr val="4F4B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6" name="Freeform 818"/>
              <p:cNvSpPr/>
              <p:nvPr/>
            </p:nvSpPr>
            <p:spPr bwMode="auto">
              <a:xfrm>
                <a:off x="5202" y="1194"/>
                <a:ext cx="1" cy="1"/>
              </a:xfrm>
              <a:custGeom>
                <a:avLst/>
                <a:gdLst>
                  <a:gd name="T0" fmla="*/ 1 w 1"/>
                  <a:gd name="T1" fmla="*/ 1 h 1"/>
                  <a:gd name="T2" fmla="*/ 0 w 1"/>
                  <a:gd name="T3" fmla="*/ 0 h 1"/>
                  <a:gd name="T4" fmla="*/ 0 w 1"/>
                  <a:gd name="T5" fmla="*/ 1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7" name="Freeform 819"/>
              <p:cNvSpPr/>
              <p:nvPr/>
            </p:nvSpPr>
            <p:spPr bwMode="auto">
              <a:xfrm>
                <a:off x="5202" y="1192"/>
                <a:ext cx="2" cy="2"/>
              </a:xfrm>
              <a:custGeom>
                <a:avLst/>
                <a:gdLst>
                  <a:gd name="T0" fmla="*/ 2 w 2"/>
                  <a:gd name="T1" fmla="*/ 1 h 2"/>
                  <a:gd name="T2" fmla="*/ 1 w 2"/>
                  <a:gd name="T3" fmla="*/ 0 h 2"/>
                  <a:gd name="T4" fmla="*/ 0 w 2"/>
                  <a:gd name="T5" fmla="*/ 2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2"/>
                    </a:lnTo>
                    <a:lnTo>
                      <a:pt x="1"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8" name="Rectangle 820"/>
              <p:cNvSpPr>
                <a:spLocks noChangeArrowheads="1"/>
              </p:cNvSpPr>
              <p:nvPr/>
            </p:nvSpPr>
            <p:spPr bwMode="auto">
              <a:xfrm>
                <a:off x="5202" y="1194"/>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29" name="Rectangle 821"/>
              <p:cNvSpPr>
                <a:spLocks noChangeArrowheads="1"/>
              </p:cNvSpPr>
              <p:nvPr/>
            </p:nvSpPr>
            <p:spPr bwMode="auto">
              <a:xfrm>
                <a:off x="5202" y="1194"/>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30" name="Freeform 822"/>
              <p:cNvSpPr/>
              <p:nvPr/>
            </p:nvSpPr>
            <p:spPr bwMode="auto">
              <a:xfrm>
                <a:off x="5202" y="1194"/>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1" name="Freeform 823"/>
              <p:cNvSpPr/>
              <p:nvPr/>
            </p:nvSpPr>
            <p:spPr bwMode="auto">
              <a:xfrm>
                <a:off x="5199" y="1198"/>
                <a:ext cx="2" cy="1"/>
              </a:xfrm>
              <a:custGeom>
                <a:avLst/>
                <a:gdLst>
                  <a:gd name="T0" fmla="*/ 2 w 2"/>
                  <a:gd name="T1" fmla="*/ 1 h 1"/>
                  <a:gd name="T2" fmla="*/ 1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2" name="Freeform 824"/>
              <p:cNvSpPr/>
              <p:nvPr/>
            </p:nvSpPr>
            <p:spPr bwMode="auto">
              <a:xfrm>
                <a:off x="5198" y="120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3" name="Freeform 825"/>
              <p:cNvSpPr/>
              <p:nvPr/>
            </p:nvSpPr>
            <p:spPr bwMode="auto">
              <a:xfrm>
                <a:off x="5198" y="1200"/>
                <a:ext cx="1" cy="1"/>
              </a:xfrm>
              <a:custGeom>
                <a:avLst/>
                <a:gdLst>
                  <a:gd name="T0" fmla="*/ 1 w 1"/>
                  <a:gd name="T1" fmla="*/ 1 h 1"/>
                  <a:gd name="T2" fmla="*/ 0 w 1"/>
                  <a:gd name="T3" fmla="*/ 0 h 1"/>
                  <a:gd name="T4" fmla="*/ 0 w 1"/>
                  <a:gd name="T5" fmla="*/ 1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4" name="Freeform 826"/>
              <p:cNvSpPr/>
              <p:nvPr/>
            </p:nvSpPr>
            <p:spPr bwMode="auto">
              <a:xfrm>
                <a:off x="5198" y="1198"/>
                <a:ext cx="2" cy="3"/>
              </a:xfrm>
              <a:custGeom>
                <a:avLst/>
                <a:gdLst>
                  <a:gd name="T0" fmla="*/ 2 w 2"/>
                  <a:gd name="T1" fmla="*/ 1 h 3"/>
                  <a:gd name="T2" fmla="*/ 1 w 2"/>
                  <a:gd name="T3" fmla="*/ 0 h 3"/>
                  <a:gd name="T4" fmla="*/ 0 w 2"/>
                  <a:gd name="T5" fmla="*/ 2 h 3"/>
                  <a:gd name="T6" fmla="*/ 1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1" y="0"/>
                    </a:lnTo>
                    <a:lnTo>
                      <a:pt x="0" y="2"/>
                    </a:lnTo>
                    <a:lnTo>
                      <a:pt x="1" y="3"/>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5" name="Freeform 827"/>
              <p:cNvSpPr/>
              <p:nvPr/>
            </p:nvSpPr>
            <p:spPr bwMode="auto">
              <a:xfrm>
                <a:off x="5198" y="1190"/>
                <a:ext cx="17" cy="23"/>
              </a:xfrm>
              <a:custGeom>
                <a:avLst/>
                <a:gdLst>
                  <a:gd name="T0" fmla="*/ 10 w 17"/>
                  <a:gd name="T1" fmla="*/ 1 h 23"/>
                  <a:gd name="T2" fmla="*/ 9 w 17"/>
                  <a:gd name="T3" fmla="*/ 2 h 23"/>
                  <a:gd name="T4" fmla="*/ 7 w 17"/>
                  <a:gd name="T5" fmla="*/ 3 h 23"/>
                  <a:gd name="T6" fmla="*/ 6 w 17"/>
                  <a:gd name="T7" fmla="*/ 3 h 23"/>
                  <a:gd name="T8" fmla="*/ 5 w 17"/>
                  <a:gd name="T9" fmla="*/ 5 h 23"/>
                  <a:gd name="T10" fmla="*/ 4 w 17"/>
                  <a:gd name="T11" fmla="*/ 7 h 23"/>
                  <a:gd name="T12" fmla="*/ 2 w 17"/>
                  <a:gd name="T13" fmla="*/ 9 h 23"/>
                  <a:gd name="T14" fmla="*/ 2 w 17"/>
                  <a:gd name="T15" fmla="*/ 9 h 23"/>
                  <a:gd name="T16" fmla="*/ 1 w 17"/>
                  <a:gd name="T17" fmla="*/ 11 h 23"/>
                  <a:gd name="T18" fmla="*/ 1 w 17"/>
                  <a:gd name="T19" fmla="*/ 15 h 23"/>
                  <a:gd name="T20" fmla="*/ 0 w 17"/>
                  <a:gd name="T21" fmla="*/ 16 h 23"/>
                  <a:gd name="T22" fmla="*/ 0 w 17"/>
                  <a:gd name="T23" fmla="*/ 18 h 23"/>
                  <a:gd name="T24" fmla="*/ 2 w 17"/>
                  <a:gd name="T25" fmla="*/ 20 h 23"/>
                  <a:gd name="T26" fmla="*/ 1 w 17"/>
                  <a:gd name="T27" fmla="*/ 21 h 23"/>
                  <a:gd name="T28" fmla="*/ 2 w 17"/>
                  <a:gd name="T29" fmla="*/ 22 h 23"/>
                  <a:gd name="T30" fmla="*/ 3 w 17"/>
                  <a:gd name="T31" fmla="*/ 21 h 23"/>
                  <a:gd name="T32" fmla="*/ 5 w 17"/>
                  <a:gd name="T33" fmla="*/ 22 h 23"/>
                  <a:gd name="T34" fmla="*/ 7 w 17"/>
                  <a:gd name="T35" fmla="*/ 22 h 23"/>
                  <a:gd name="T36" fmla="*/ 7 w 17"/>
                  <a:gd name="T37" fmla="*/ 22 h 23"/>
                  <a:gd name="T38" fmla="*/ 9 w 17"/>
                  <a:gd name="T39" fmla="*/ 20 h 23"/>
                  <a:gd name="T40" fmla="*/ 10 w 17"/>
                  <a:gd name="T41" fmla="*/ 20 h 23"/>
                  <a:gd name="T42" fmla="*/ 11 w 17"/>
                  <a:gd name="T43" fmla="*/ 20 h 23"/>
                  <a:gd name="T44" fmla="*/ 12 w 17"/>
                  <a:gd name="T45" fmla="*/ 18 h 23"/>
                  <a:gd name="T46" fmla="*/ 14 w 17"/>
                  <a:gd name="T47" fmla="*/ 15 h 23"/>
                  <a:gd name="T48" fmla="*/ 15 w 17"/>
                  <a:gd name="T49" fmla="*/ 14 h 23"/>
                  <a:gd name="T50" fmla="*/ 15 w 17"/>
                  <a:gd name="T51" fmla="*/ 14 h 23"/>
                  <a:gd name="T52" fmla="*/ 16 w 17"/>
                  <a:gd name="T53" fmla="*/ 12 h 23"/>
                  <a:gd name="T54" fmla="*/ 16 w 17"/>
                  <a:gd name="T55" fmla="*/ 8 h 23"/>
                  <a:gd name="T56" fmla="*/ 17 w 17"/>
                  <a:gd name="T57" fmla="*/ 7 h 23"/>
                  <a:gd name="T58" fmla="*/ 17 w 17"/>
                  <a:gd name="T59" fmla="*/ 5 h 23"/>
                  <a:gd name="T60" fmla="*/ 15 w 17"/>
                  <a:gd name="T61" fmla="*/ 3 h 23"/>
                  <a:gd name="T62" fmla="*/ 16 w 17"/>
                  <a:gd name="T63" fmla="*/ 2 h 23"/>
                  <a:gd name="T64" fmla="*/ 15 w 17"/>
                  <a:gd name="T65" fmla="*/ 1 h 23"/>
                  <a:gd name="T66" fmla="*/ 14 w 17"/>
                  <a:gd name="T67" fmla="*/ 2 h 23"/>
                  <a:gd name="T68" fmla="*/ 12 w 17"/>
                  <a:gd name="T69" fmla="*/ 1 h 23"/>
                  <a:gd name="T70" fmla="*/ 10 w 17"/>
                  <a:gd name="T7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 h="23">
                    <a:moveTo>
                      <a:pt x="10" y="1"/>
                    </a:moveTo>
                    <a:cubicBezTo>
                      <a:pt x="10" y="1"/>
                      <a:pt x="10" y="1"/>
                      <a:pt x="10" y="1"/>
                    </a:cubicBezTo>
                    <a:cubicBezTo>
                      <a:pt x="10" y="2"/>
                      <a:pt x="10" y="2"/>
                      <a:pt x="10" y="2"/>
                    </a:cubicBezTo>
                    <a:cubicBezTo>
                      <a:pt x="9" y="2"/>
                      <a:pt x="9" y="2"/>
                      <a:pt x="9" y="2"/>
                    </a:cubicBezTo>
                    <a:cubicBezTo>
                      <a:pt x="8" y="3"/>
                      <a:pt x="7" y="3"/>
                      <a:pt x="7" y="4"/>
                    </a:cubicBezTo>
                    <a:cubicBezTo>
                      <a:pt x="7" y="3"/>
                      <a:pt x="7" y="3"/>
                      <a:pt x="7" y="3"/>
                    </a:cubicBezTo>
                    <a:cubicBezTo>
                      <a:pt x="6" y="3"/>
                      <a:pt x="6" y="3"/>
                      <a:pt x="6" y="3"/>
                    </a:cubicBezTo>
                    <a:cubicBezTo>
                      <a:pt x="6" y="3"/>
                      <a:pt x="6" y="3"/>
                      <a:pt x="6" y="3"/>
                    </a:cubicBezTo>
                    <a:cubicBezTo>
                      <a:pt x="5" y="4"/>
                      <a:pt x="5" y="4"/>
                      <a:pt x="5" y="4"/>
                    </a:cubicBezTo>
                    <a:cubicBezTo>
                      <a:pt x="5" y="5"/>
                      <a:pt x="5" y="5"/>
                      <a:pt x="5" y="5"/>
                    </a:cubicBezTo>
                    <a:cubicBezTo>
                      <a:pt x="5" y="5"/>
                      <a:pt x="5" y="5"/>
                      <a:pt x="5" y="5"/>
                    </a:cubicBezTo>
                    <a:cubicBezTo>
                      <a:pt x="5" y="6"/>
                      <a:pt x="4" y="7"/>
                      <a:pt x="4" y="7"/>
                    </a:cubicBezTo>
                    <a:cubicBezTo>
                      <a:pt x="3" y="8"/>
                      <a:pt x="3" y="8"/>
                      <a:pt x="3" y="9"/>
                    </a:cubicBezTo>
                    <a:cubicBezTo>
                      <a:pt x="2" y="9"/>
                      <a:pt x="2" y="9"/>
                      <a:pt x="2" y="9"/>
                    </a:cubicBezTo>
                    <a:cubicBezTo>
                      <a:pt x="2" y="9"/>
                      <a:pt x="2" y="9"/>
                      <a:pt x="2" y="9"/>
                    </a:cubicBezTo>
                    <a:cubicBezTo>
                      <a:pt x="2" y="9"/>
                      <a:pt x="2" y="9"/>
                      <a:pt x="2" y="9"/>
                    </a:cubicBezTo>
                    <a:cubicBezTo>
                      <a:pt x="1" y="11"/>
                      <a:pt x="1" y="11"/>
                      <a:pt x="1" y="11"/>
                    </a:cubicBezTo>
                    <a:cubicBezTo>
                      <a:pt x="1" y="11"/>
                      <a:pt x="1" y="11"/>
                      <a:pt x="1" y="11"/>
                    </a:cubicBezTo>
                    <a:cubicBezTo>
                      <a:pt x="2" y="11"/>
                      <a:pt x="2" y="11"/>
                      <a:pt x="2" y="11"/>
                    </a:cubicBezTo>
                    <a:cubicBezTo>
                      <a:pt x="1" y="12"/>
                      <a:pt x="1" y="14"/>
                      <a:pt x="1" y="15"/>
                    </a:cubicBezTo>
                    <a:cubicBezTo>
                      <a:pt x="0" y="15"/>
                      <a:pt x="0" y="15"/>
                      <a:pt x="0" y="15"/>
                    </a:cubicBezTo>
                    <a:cubicBezTo>
                      <a:pt x="0" y="16"/>
                      <a:pt x="0" y="16"/>
                      <a:pt x="0" y="16"/>
                    </a:cubicBezTo>
                    <a:cubicBezTo>
                      <a:pt x="0" y="17"/>
                      <a:pt x="0" y="17"/>
                      <a:pt x="0" y="17"/>
                    </a:cubicBezTo>
                    <a:cubicBezTo>
                      <a:pt x="0" y="18"/>
                      <a:pt x="0" y="18"/>
                      <a:pt x="0" y="18"/>
                    </a:cubicBezTo>
                    <a:cubicBezTo>
                      <a:pt x="1" y="17"/>
                      <a:pt x="1" y="17"/>
                      <a:pt x="1" y="17"/>
                    </a:cubicBezTo>
                    <a:cubicBezTo>
                      <a:pt x="1" y="18"/>
                      <a:pt x="1" y="19"/>
                      <a:pt x="2" y="20"/>
                    </a:cubicBezTo>
                    <a:cubicBezTo>
                      <a:pt x="1" y="21"/>
                      <a:pt x="1" y="21"/>
                      <a:pt x="1" y="21"/>
                    </a:cubicBezTo>
                    <a:cubicBezTo>
                      <a:pt x="1" y="21"/>
                      <a:pt x="1" y="21"/>
                      <a:pt x="1" y="21"/>
                    </a:cubicBezTo>
                    <a:cubicBezTo>
                      <a:pt x="2" y="22"/>
                      <a:pt x="2" y="22"/>
                      <a:pt x="2" y="22"/>
                    </a:cubicBezTo>
                    <a:cubicBezTo>
                      <a:pt x="2" y="22"/>
                      <a:pt x="2" y="22"/>
                      <a:pt x="2" y="22"/>
                    </a:cubicBezTo>
                    <a:cubicBezTo>
                      <a:pt x="2" y="22"/>
                      <a:pt x="2" y="22"/>
                      <a:pt x="2" y="22"/>
                    </a:cubicBezTo>
                    <a:cubicBezTo>
                      <a:pt x="3" y="21"/>
                      <a:pt x="3" y="21"/>
                      <a:pt x="3" y="21"/>
                    </a:cubicBezTo>
                    <a:cubicBezTo>
                      <a:pt x="4" y="21"/>
                      <a:pt x="4" y="22"/>
                      <a:pt x="5" y="21"/>
                    </a:cubicBezTo>
                    <a:cubicBezTo>
                      <a:pt x="5" y="22"/>
                      <a:pt x="5" y="22"/>
                      <a:pt x="5" y="22"/>
                    </a:cubicBezTo>
                    <a:cubicBezTo>
                      <a:pt x="5" y="23"/>
                      <a:pt x="5" y="23"/>
                      <a:pt x="5" y="23"/>
                    </a:cubicBezTo>
                    <a:cubicBezTo>
                      <a:pt x="7" y="22"/>
                      <a:pt x="7" y="22"/>
                      <a:pt x="7" y="22"/>
                    </a:cubicBezTo>
                    <a:cubicBezTo>
                      <a:pt x="7" y="22"/>
                      <a:pt x="7" y="22"/>
                      <a:pt x="7" y="22"/>
                    </a:cubicBezTo>
                    <a:cubicBezTo>
                      <a:pt x="7" y="22"/>
                      <a:pt x="7" y="22"/>
                      <a:pt x="7" y="22"/>
                    </a:cubicBezTo>
                    <a:cubicBezTo>
                      <a:pt x="7" y="21"/>
                      <a:pt x="7" y="21"/>
                      <a:pt x="7" y="21"/>
                    </a:cubicBezTo>
                    <a:cubicBezTo>
                      <a:pt x="8" y="21"/>
                      <a:pt x="8" y="21"/>
                      <a:pt x="9" y="20"/>
                    </a:cubicBezTo>
                    <a:cubicBezTo>
                      <a:pt x="9" y="20"/>
                      <a:pt x="10" y="20"/>
                      <a:pt x="10" y="19"/>
                    </a:cubicBezTo>
                    <a:cubicBezTo>
                      <a:pt x="10" y="20"/>
                      <a:pt x="10" y="20"/>
                      <a:pt x="10" y="20"/>
                    </a:cubicBezTo>
                    <a:cubicBezTo>
                      <a:pt x="11" y="20"/>
                      <a:pt x="11" y="20"/>
                      <a:pt x="11" y="20"/>
                    </a:cubicBezTo>
                    <a:cubicBezTo>
                      <a:pt x="11" y="20"/>
                      <a:pt x="11" y="20"/>
                      <a:pt x="11" y="20"/>
                    </a:cubicBezTo>
                    <a:cubicBezTo>
                      <a:pt x="12" y="19"/>
                      <a:pt x="12" y="19"/>
                      <a:pt x="12" y="19"/>
                    </a:cubicBezTo>
                    <a:cubicBezTo>
                      <a:pt x="12" y="18"/>
                      <a:pt x="12" y="18"/>
                      <a:pt x="12" y="18"/>
                    </a:cubicBezTo>
                    <a:cubicBezTo>
                      <a:pt x="12" y="18"/>
                      <a:pt x="12" y="18"/>
                      <a:pt x="12" y="18"/>
                    </a:cubicBezTo>
                    <a:cubicBezTo>
                      <a:pt x="13" y="17"/>
                      <a:pt x="13" y="16"/>
                      <a:pt x="14" y="15"/>
                    </a:cubicBezTo>
                    <a:cubicBezTo>
                      <a:pt x="14" y="15"/>
                      <a:pt x="14" y="15"/>
                      <a:pt x="14" y="14"/>
                    </a:cubicBezTo>
                    <a:cubicBezTo>
                      <a:pt x="15" y="14"/>
                      <a:pt x="15" y="14"/>
                      <a:pt x="15" y="14"/>
                    </a:cubicBezTo>
                    <a:cubicBezTo>
                      <a:pt x="15" y="14"/>
                      <a:pt x="15" y="14"/>
                      <a:pt x="15" y="14"/>
                    </a:cubicBezTo>
                    <a:cubicBezTo>
                      <a:pt x="15" y="14"/>
                      <a:pt x="15" y="14"/>
                      <a:pt x="15" y="14"/>
                    </a:cubicBezTo>
                    <a:cubicBezTo>
                      <a:pt x="16" y="12"/>
                      <a:pt x="16" y="12"/>
                      <a:pt x="16" y="12"/>
                    </a:cubicBezTo>
                    <a:cubicBezTo>
                      <a:pt x="16" y="12"/>
                      <a:pt x="16" y="12"/>
                      <a:pt x="16" y="12"/>
                    </a:cubicBezTo>
                    <a:cubicBezTo>
                      <a:pt x="16" y="12"/>
                      <a:pt x="16" y="12"/>
                      <a:pt x="16" y="12"/>
                    </a:cubicBezTo>
                    <a:cubicBezTo>
                      <a:pt x="16" y="10"/>
                      <a:pt x="16" y="9"/>
                      <a:pt x="16" y="8"/>
                    </a:cubicBezTo>
                    <a:cubicBezTo>
                      <a:pt x="17" y="7"/>
                      <a:pt x="17" y="7"/>
                      <a:pt x="17" y="7"/>
                    </a:cubicBezTo>
                    <a:cubicBezTo>
                      <a:pt x="17" y="7"/>
                      <a:pt x="17" y="7"/>
                      <a:pt x="17" y="7"/>
                    </a:cubicBezTo>
                    <a:cubicBezTo>
                      <a:pt x="17" y="5"/>
                      <a:pt x="17" y="5"/>
                      <a:pt x="17" y="5"/>
                    </a:cubicBezTo>
                    <a:cubicBezTo>
                      <a:pt x="17" y="5"/>
                      <a:pt x="17" y="5"/>
                      <a:pt x="17" y="5"/>
                    </a:cubicBezTo>
                    <a:cubicBezTo>
                      <a:pt x="16" y="6"/>
                      <a:pt x="16" y="6"/>
                      <a:pt x="16" y="6"/>
                    </a:cubicBezTo>
                    <a:cubicBezTo>
                      <a:pt x="16" y="5"/>
                      <a:pt x="16" y="4"/>
                      <a:pt x="15" y="3"/>
                    </a:cubicBezTo>
                    <a:cubicBezTo>
                      <a:pt x="16" y="2"/>
                      <a:pt x="16" y="2"/>
                      <a:pt x="16" y="2"/>
                    </a:cubicBezTo>
                    <a:cubicBezTo>
                      <a:pt x="16" y="2"/>
                      <a:pt x="16" y="2"/>
                      <a:pt x="16" y="2"/>
                    </a:cubicBezTo>
                    <a:cubicBezTo>
                      <a:pt x="15" y="1"/>
                      <a:pt x="15" y="1"/>
                      <a:pt x="15" y="1"/>
                    </a:cubicBezTo>
                    <a:cubicBezTo>
                      <a:pt x="15" y="1"/>
                      <a:pt x="15" y="1"/>
                      <a:pt x="15" y="1"/>
                    </a:cubicBezTo>
                    <a:cubicBezTo>
                      <a:pt x="15" y="1"/>
                      <a:pt x="15" y="1"/>
                      <a:pt x="15" y="1"/>
                    </a:cubicBezTo>
                    <a:cubicBezTo>
                      <a:pt x="14" y="2"/>
                      <a:pt x="14" y="2"/>
                      <a:pt x="14" y="2"/>
                    </a:cubicBezTo>
                    <a:cubicBezTo>
                      <a:pt x="13" y="2"/>
                      <a:pt x="13" y="1"/>
                      <a:pt x="12" y="1"/>
                    </a:cubicBezTo>
                    <a:cubicBezTo>
                      <a:pt x="12" y="1"/>
                      <a:pt x="12" y="1"/>
                      <a:pt x="12" y="1"/>
                    </a:cubicBezTo>
                    <a:cubicBezTo>
                      <a:pt x="12" y="0"/>
                      <a:pt x="12" y="0"/>
                      <a:pt x="12" y="0"/>
                    </a:cubicBezTo>
                    <a:cubicBezTo>
                      <a:pt x="10" y="0"/>
                      <a:pt x="10" y="0"/>
                      <a:pt x="10" y="0"/>
                    </a:cubicBezTo>
                    <a:lnTo>
                      <a:pt x="10" y="1"/>
                    </a:lnTo>
                    <a:close/>
                  </a:path>
                </a:pathLst>
              </a:custGeom>
              <a:solidFill>
                <a:srgbClr val="7F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6" name="Freeform 828"/>
              <p:cNvSpPr/>
              <p:nvPr/>
            </p:nvSpPr>
            <p:spPr bwMode="auto">
              <a:xfrm>
                <a:off x="5199" y="1198"/>
                <a:ext cx="1" cy="1"/>
              </a:xfrm>
              <a:custGeom>
                <a:avLst/>
                <a:gdLst>
                  <a:gd name="T0" fmla="*/ 1 w 1"/>
                  <a:gd name="T1" fmla="*/ 1 h 1"/>
                  <a:gd name="T2" fmla="*/ 0 w 1"/>
                  <a:gd name="T3" fmla="*/ 0 h 1"/>
                  <a:gd name="T4" fmla="*/ 0 w 1"/>
                  <a:gd name="T5" fmla="*/ 0 h 1"/>
                  <a:gd name="T6" fmla="*/ 0 w 1"/>
                  <a:gd name="T7" fmla="*/ 0 h 1"/>
                  <a:gd name="T8" fmla="*/ 1 w 1"/>
                  <a:gd name="T9" fmla="*/ 1 h 1"/>
                  <a:gd name="T10" fmla="*/ 1 w 1"/>
                  <a:gd name="T11" fmla="*/ 1 h 1"/>
                  <a:gd name="T12" fmla="*/ 1 w 1"/>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1" h="1">
                    <a:moveTo>
                      <a:pt x="1" y="1"/>
                    </a:moveTo>
                    <a:lnTo>
                      <a:pt x="0" y="0"/>
                    </a:lnTo>
                    <a:lnTo>
                      <a:pt x="0" y="0"/>
                    </a:lnTo>
                    <a:lnTo>
                      <a:pt x="0" y="0"/>
                    </a:lnTo>
                    <a:lnTo>
                      <a:pt x="1"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7" name="Freeform 829"/>
              <p:cNvSpPr/>
              <p:nvPr/>
            </p:nvSpPr>
            <p:spPr bwMode="auto">
              <a:xfrm>
                <a:off x="5199" y="1198"/>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8" name="Freeform 830"/>
              <p:cNvSpPr/>
              <p:nvPr/>
            </p:nvSpPr>
            <p:spPr bwMode="auto">
              <a:xfrm>
                <a:off x="5111" y="1260"/>
                <a:ext cx="5" cy="8"/>
              </a:xfrm>
              <a:custGeom>
                <a:avLst/>
                <a:gdLst>
                  <a:gd name="T0" fmla="*/ 2 w 5"/>
                  <a:gd name="T1" fmla="*/ 1 h 8"/>
                  <a:gd name="T2" fmla="*/ 0 w 5"/>
                  <a:gd name="T3" fmla="*/ 6 h 8"/>
                  <a:gd name="T4" fmla="*/ 2 w 5"/>
                  <a:gd name="T5" fmla="*/ 7 h 8"/>
                  <a:gd name="T6" fmla="*/ 5 w 5"/>
                  <a:gd name="T7" fmla="*/ 2 h 8"/>
                  <a:gd name="T8" fmla="*/ 2 w 5"/>
                  <a:gd name="T9" fmla="*/ 1 h 8"/>
                </a:gdLst>
                <a:ahLst/>
                <a:cxnLst>
                  <a:cxn ang="0">
                    <a:pos x="T0" y="T1"/>
                  </a:cxn>
                  <a:cxn ang="0">
                    <a:pos x="T2" y="T3"/>
                  </a:cxn>
                  <a:cxn ang="0">
                    <a:pos x="T4" y="T5"/>
                  </a:cxn>
                  <a:cxn ang="0">
                    <a:pos x="T6" y="T7"/>
                  </a:cxn>
                  <a:cxn ang="0">
                    <a:pos x="T8" y="T9"/>
                  </a:cxn>
                </a:cxnLst>
                <a:rect l="0" t="0" r="r" b="b"/>
                <a:pathLst>
                  <a:path w="5" h="8">
                    <a:moveTo>
                      <a:pt x="2" y="1"/>
                    </a:moveTo>
                    <a:cubicBezTo>
                      <a:pt x="1" y="2"/>
                      <a:pt x="0" y="4"/>
                      <a:pt x="0" y="6"/>
                    </a:cubicBezTo>
                    <a:cubicBezTo>
                      <a:pt x="0" y="7"/>
                      <a:pt x="1" y="8"/>
                      <a:pt x="2" y="7"/>
                    </a:cubicBezTo>
                    <a:cubicBezTo>
                      <a:pt x="4" y="6"/>
                      <a:pt x="5" y="4"/>
                      <a:pt x="5" y="2"/>
                    </a:cubicBezTo>
                    <a:cubicBezTo>
                      <a:pt x="5" y="1"/>
                      <a:pt x="4" y="0"/>
                      <a:pt x="2" y="1"/>
                    </a:cubicBez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9" name="Freeform 831"/>
              <p:cNvSpPr/>
              <p:nvPr/>
            </p:nvSpPr>
            <p:spPr bwMode="auto">
              <a:xfrm>
                <a:off x="5200" y="1201"/>
                <a:ext cx="4" cy="2"/>
              </a:xfrm>
              <a:custGeom>
                <a:avLst/>
                <a:gdLst>
                  <a:gd name="T0" fmla="*/ 4 w 4"/>
                  <a:gd name="T1" fmla="*/ 2 h 2"/>
                  <a:gd name="T2" fmla="*/ 0 w 4"/>
                  <a:gd name="T3" fmla="*/ 0 h 2"/>
                  <a:gd name="T4" fmla="*/ 0 w 4"/>
                  <a:gd name="T5" fmla="*/ 0 h 2"/>
                  <a:gd name="T6" fmla="*/ 4 w 4"/>
                  <a:gd name="T7" fmla="*/ 2 h 2"/>
                  <a:gd name="T8" fmla="*/ 4 w 4"/>
                  <a:gd name="T9" fmla="*/ 2 h 2"/>
                </a:gdLst>
                <a:ahLst/>
                <a:cxnLst>
                  <a:cxn ang="0">
                    <a:pos x="T0" y="T1"/>
                  </a:cxn>
                  <a:cxn ang="0">
                    <a:pos x="T2" y="T3"/>
                  </a:cxn>
                  <a:cxn ang="0">
                    <a:pos x="T4" y="T5"/>
                  </a:cxn>
                  <a:cxn ang="0">
                    <a:pos x="T6" y="T7"/>
                  </a:cxn>
                  <a:cxn ang="0">
                    <a:pos x="T8" y="T9"/>
                  </a:cxn>
                </a:cxnLst>
                <a:rect l="0" t="0" r="r" b="b"/>
                <a:pathLst>
                  <a:path w="4" h="2">
                    <a:moveTo>
                      <a:pt x="4" y="2"/>
                    </a:moveTo>
                    <a:lnTo>
                      <a:pt x="0" y="0"/>
                    </a:lnTo>
                    <a:lnTo>
                      <a:pt x="0" y="0"/>
                    </a:lnTo>
                    <a:lnTo>
                      <a:pt x="4" y="2"/>
                    </a:lnTo>
                    <a:lnTo>
                      <a:pt x="4" y="2"/>
                    </a:lnTo>
                    <a:close/>
                  </a:path>
                </a:pathLst>
              </a:custGeom>
              <a:solidFill>
                <a:srgbClr val="23440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0" name="Freeform 832"/>
              <p:cNvSpPr/>
              <p:nvPr/>
            </p:nvSpPr>
            <p:spPr bwMode="auto">
              <a:xfrm>
                <a:off x="5200" y="1201"/>
                <a:ext cx="4" cy="2"/>
              </a:xfrm>
              <a:custGeom>
                <a:avLst/>
                <a:gdLst>
                  <a:gd name="T0" fmla="*/ 4 w 4"/>
                  <a:gd name="T1" fmla="*/ 2 h 2"/>
                  <a:gd name="T2" fmla="*/ 0 w 4"/>
                  <a:gd name="T3" fmla="*/ 0 h 2"/>
                  <a:gd name="T4" fmla="*/ 0 w 4"/>
                  <a:gd name="T5" fmla="*/ 0 h 2"/>
                  <a:gd name="T6" fmla="*/ 3 w 4"/>
                  <a:gd name="T7" fmla="*/ 2 h 2"/>
                  <a:gd name="T8" fmla="*/ 4 w 4"/>
                  <a:gd name="T9" fmla="*/ 2 h 2"/>
                </a:gdLst>
                <a:ahLst/>
                <a:cxnLst>
                  <a:cxn ang="0">
                    <a:pos x="T0" y="T1"/>
                  </a:cxn>
                  <a:cxn ang="0">
                    <a:pos x="T2" y="T3"/>
                  </a:cxn>
                  <a:cxn ang="0">
                    <a:pos x="T4" y="T5"/>
                  </a:cxn>
                  <a:cxn ang="0">
                    <a:pos x="T6" y="T7"/>
                  </a:cxn>
                  <a:cxn ang="0">
                    <a:pos x="T8" y="T9"/>
                  </a:cxn>
                </a:cxnLst>
                <a:rect l="0" t="0" r="r" b="b"/>
                <a:pathLst>
                  <a:path w="4" h="2">
                    <a:moveTo>
                      <a:pt x="4" y="2"/>
                    </a:moveTo>
                    <a:lnTo>
                      <a:pt x="0" y="0"/>
                    </a:lnTo>
                    <a:lnTo>
                      <a:pt x="0" y="0"/>
                    </a:lnTo>
                    <a:lnTo>
                      <a:pt x="3" y="2"/>
                    </a:lnTo>
                    <a:lnTo>
                      <a:pt x="4" y="2"/>
                    </a:lnTo>
                    <a:close/>
                  </a:path>
                </a:pathLst>
              </a:custGeom>
              <a:solidFill>
                <a:srgbClr val="A7B4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1" name="Freeform 833"/>
              <p:cNvSpPr/>
              <p:nvPr/>
            </p:nvSpPr>
            <p:spPr bwMode="auto">
              <a:xfrm>
                <a:off x="5114" y="1199"/>
                <a:ext cx="90" cy="64"/>
              </a:xfrm>
              <a:custGeom>
                <a:avLst/>
                <a:gdLst>
                  <a:gd name="T0" fmla="*/ 1 w 90"/>
                  <a:gd name="T1" fmla="*/ 58 h 64"/>
                  <a:gd name="T2" fmla="*/ 85 w 90"/>
                  <a:gd name="T3" fmla="*/ 2 h 64"/>
                  <a:gd name="T4" fmla="*/ 86 w 90"/>
                  <a:gd name="T5" fmla="*/ 0 h 64"/>
                  <a:gd name="T6" fmla="*/ 90 w 90"/>
                  <a:gd name="T7" fmla="*/ 3 h 64"/>
                  <a:gd name="T8" fmla="*/ 89 w 90"/>
                  <a:gd name="T9" fmla="*/ 5 h 64"/>
                  <a:gd name="T10" fmla="*/ 0 w 90"/>
                  <a:gd name="T11" fmla="*/ 64 h 64"/>
                  <a:gd name="T12" fmla="*/ 1 w 90"/>
                  <a:gd name="T13" fmla="*/ 58 h 64"/>
                </a:gdLst>
                <a:ahLst/>
                <a:cxnLst>
                  <a:cxn ang="0">
                    <a:pos x="T0" y="T1"/>
                  </a:cxn>
                  <a:cxn ang="0">
                    <a:pos x="T2" y="T3"/>
                  </a:cxn>
                  <a:cxn ang="0">
                    <a:pos x="T4" y="T5"/>
                  </a:cxn>
                  <a:cxn ang="0">
                    <a:pos x="T6" y="T7"/>
                  </a:cxn>
                  <a:cxn ang="0">
                    <a:pos x="T8" y="T9"/>
                  </a:cxn>
                  <a:cxn ang="0">
                    <a:pos x="T10" y="T11"/>
                  </a:cxn>
                  <a:cxn ang="0">
                    <a:pos x="T12" y="T13"/>
                  </a:cxn>
                </a:cxnLst>
                <a:rect l="0" t="0" r="r" b="b"/>
                <a:pathLst>
                  <a:path w="90" h="64">
                    <a:moveTo>
                      <a:pt x="1" y="58"/>
                    </a:moveTo>
                    <a:cubicBezTo>
                      <a:pt x="85" y="2"/>
                      <a:pt x="85" y="2"/>
                      <a:pt x="85" y="2"/>
                    </a:cubicBezTo>
                    <a:cubicBezTo>
                      <a:pt x="86" y="2"/>
                      <a:pt x="86" y="1"/>
                      <a:pt x="86" y="0"/>
                    </a:cubicBezTo>
                    <a:cubicBezTo>
                      <a:pt x="90" y="3"/>
                      <a:pt x="90" y="3"/>
                      <a:pt x="90" y="3"/>
                    </a:cubicBezTo>
                    <a:cubicBezTo>
                      <a:pt x="90" y="3"/>
                      <a:pt x="90" y="4"/>
                      <a:pt x="89" y="5"/>
                    </a:cubicBezTo>
                    <a:cubicBezTo>
                      <a:pt x="0" y="64"/>
                      <a:pt x="0" y="64"/>
                      <a:pt x="0" y="64"/>
                    </a:cubicBezTo>
                    <a:lnTo>
                      <a:pt x="1" y="58"/>
                    </a:ln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2" name="Freeform 834"/>
              <p:cNvSpPr/>
              <p:nvPr/>
            </p:nvSpPr>
            <p:spPr bwMode="auto">
              <a:xfrm>
                <a:off x="5111" y="1154"/>
                <a:ext cx="99" cy="119"/>
              </a:xfrm>
              <a:custGeom>
                <a:avLst/>
                <a:gdLst>
                  <a:gd name="T0" fmla="*/ 30 w 99"/>
                  <a:gd name="T1" fmla="*/ 0 h 119"/>
                  <a:gd name="T2" fmla="*/ 26 w 99"/>
                  <a:gd name="T3" fmla="*/ 6 h 119"/>
                  <a:gd name="T4" fmla="*/ 93 w 99"/>
                  <a:gd name="T5" fmla="*/ 48 h 119"/>
                  <a:gd name="T6" fmla="*/ 93 w 99"/>
                  <a:gd name="T7" fmla="*/ 49 h 119"/>
                  <a:gd name="T8" fmla="*/ 92 w 99"/>
                  <a:gd name="T9" fmla="*/ 50 h 119"/>
                  <a:gd name="T10" fmla="*/ 0 w 99"/>
                  <a:gd name="T11" fmla="*/ 111 h 119"/>
                  <a:gd name="T12" fmla="*/ 1 w 99"/>
                  <a:gd name="T13" fmla="*/ 119 h 119"/>
                  <a:gd name="T14" fmla="*/ 93 w 99"/>
                  <a:gd name="T15" fmla="*/ 55 h 119"/>
                  <a:gd name="T16" fmla="*/ 98 w 99"/>
                  <a:gd name="T17" fmla="*/ 49 h 119"/>
                  <a:gd name="T18" fmla="*/ 96 w 99"/>
                  <a:gd name="T19" fmla="*/ 42 h 119"/>
                  <a:gd name="T20" fmla="*/ 30 w 99"/>
                  <a:gd name="T21"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9">
                    <a:moveTo>
                      <a:pt x="30" y="0"/>
                    </a:moveTo>
                    <a:cubicBezTo>
                      <a:pt x="26" y="6"/>
                      <a:pt x="26" y="6"/>
                      <a:pt x="26" y="6"/>
                    </a:cubicBezTo>
                    <a:cubicBezTo>
                      <a:pt x="93" y="48"/>
                      <a:pt x="93" y="48"/>
                      <a:pt x="93" y="48"/>
                    </a:cubicBezTo>
                    <a:cubicBezTo>
                      <a:pt x="93" y="48"/>
                      <a:pt x="93" y="49"/>
                      <a:pt x="93" y="49"/>
                    </a:cubicBezTo>
                    <a:cubicBezTo>
                      <a:pt x="92" y="50"/>
                      <a:pt x="92" y="50"/>
                      <a:pt x="92" y="50"/>
                    </a:cubicBezTo>
                    <a:cubicBezTo>
                      <a:pt x="0" y="111"/>
                      <a:pt x="0" y="111"/>
                      <a:pt x="0" y="111"/>
                    </a:cubicBezTo>
                    <a:cubicBezTo>
                      <a:pt x="1" y="119"/>
                      <a:pt x="1" y="119"/>
                      <a:pt x="1" y="119"/>
                    </a:cubicBezTo>
                    <a:cubicBezTo>
                      <a:pt x="93" y="55"/>
                      <a:pt x="93" y="55"/>
                      <a:pt x="93" y="55"/>
                    </a:cubicBezTo>
                    <a:cubicBezTo>
                      <a:pt x="95" y="54"/>
                      <a:pt x="97" y="52"/>
                      <a:pt x="98" y="49"/>
                    </a:cubicBezTo>
                    <a:cubicBezTo>
                      <a:pt x="99" y="46"/>
                      <a:pt x="98" y="43"/>
                      <a:pt x="96" y="42"/>
                    </a:cubicBezTo>
                    <a:lnTo>
                      <a:pt x="30" y="0"/>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3" name="Freeform 835"/>
              <p:cNvSpPr/>
              <p:nvPr/>
            </p:nvSpPr>
            <p:spPr bwMode="auto">
              <a:xfrm>
                <a:off x="5125" y="1264"/>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4" name="Freeform 836"/>
              <p:cNvSpPr/>
              <p:nvPr/>
            </p:nvSpPr>
            <p:spPr bwMode="auto">
              <a:xfrm>
                <a:off x="5124" y="1264"/>
                <a:ext cx="3" cy="1"/>
              </a:xfrm>
              <a:custGeom>
                <a:avLst/>
                <a:gdLst>
                  <a:gd name="T0" fmla="*/ 3 w 3"/>
                  <a:gd name="T1" fmla="*/ 1 h 1"/>
                  <a:gd name="T2" fmla="*/ 1 w 3"/>
                  <a:gd name="T3" fmla="*/ 0 h 1"/>
                  <a:gd name="T4" fmla="*/ 0 w 3"/>
                  <a:gd name="T5" fmla="*/ 0 h 1"/>
                  <a:gd name="T6" fmla="*/ 2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1" y="0"/>
                    </a:lnTo>
                    <a:lnTo>
                      <a:pt x="0" y="0"/>
                    </a:lnTo>
                    <a:lnTo>
                      <a:pt x="2" y="1"/>
                    </a:lnTo>
                    <a:lnTo>
                      <a:pt x="3" y="1"/>
                    </a:lnTo>
                    <a:close/>
                  </a:path>
                </a:pathLst>
              </a:custGeom>
              <a:solidFill>
                <a:srgbClr val="9B989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5" name="Freeform 837"/>
              <p:cNvSpPr/>
              <p:nvPr/>
            </p:nvSpPr>
            <p:spPr bwMode="auto">
              <a:xfrm>
                <a:off x="5115" y="1279"/>
                <a:ext cx="2" cy="1"/>
              </a:xfrm>
              <a:custGeom>
                <a:avLst/>
                <a:gdLst>
                  <a:gd name="T0" fmla="*/ 2 w 2"/>
                  <a:gd name="T1" fmla="*/ 0 h 1"/>
                  <a:gd name="T2" fmla="*/ 0 w 2"/>
                  <a:gd name="T3" fmla="*/ 0 h 1"/>
                  <a:gd name="T4" fmla="*/ 0 w 2"/>
                  <a:gd name="T5" fmla="*/ 0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0" y="0"/>
                    </a:lnTo>
                    <a:lnTo>
                      <a:pt x="2" y="1"/>
                    </a:lnTo>
                    <a:lnTo>
                      <a:pt x="2"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6" name="Freeform 838"/>
              <p:cNvSpPr/>
              <p:nvPr/>
            </p:nvSpPr>
            <p:spPr bwMode="auto">
              <a:xfrm>
                <a:off x="5115" y="1278"/>
                <a:ext cx="2" cy="1"/>
              </a:xfrm>
              <a:custGeom>
                <a:avLst/>
                <a:gdLst>
                  <a:gd name="T0" fmla="*/ 1 w 2"/>
                  <a:gd name="T1" fmla="*/ 0 h 1"/>
                  <a:gd name="T2" fmla="*/ 0 w 2"/>
                  <a:gd name="T3" fmla="*/ 0 h 1"/>
                  <a:gd name="T4" fmla="*/ 0 w 2"/>
                  <a:gd name="T5" fmla="*/ 1 h 1"/>
                  <a:gd name="T6" fmla="*/ 2 w 2"/>
                  <a:gd name="T7" fmla="*/ 1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lnTo>
                      <a:pt x="0" y="0"/>
                    </a:lnTo>
                    <a:lnTo>
                      <a:pt x="0" y="1"/>
                    </a:lnTo>
                    <a:lnTo>
                      <a:pt x="2"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7" name="Freeform 839"/>
              <p:cNvSpPr/>
              <p:nvPr/>
            </p:nvSpPr>
            <p:spPr bwMode="auto">
              <a:xfrm>
                <a:off x="5127" y="1252"/>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8" name="Freeform 840"/>
              <p:cNvSpPr/>
              <p:nvPr/>
            </p:nvSpPr>
            <p:spPr bwMode="auto">
              <a:xfrm>
                <a:off x="5126" y="1252"/>
                <a:ext cx="3" cy="2"/>
              </a:xfrm>
              <a:custGeom>
                <a:avLst/>
                <a:gdLst>
                  <a:gd name="T0" fmla="*/ 3 w 3"/>
                  <a:gd name="T1" fmla="*/ 1 h 2"/>
                  <a:gd name="T2" fmla="*/ 1 w 3"/>
                  <a:gd name="T3" fmla="*/ 0 h 2"/>
                  <a:gd name="T4" fmla="*/ 0 w 3"/>
                  <a:gd name="T5" fmla="*/ 1 h 2"/>
                  <a:gd name="T6" fmla="*/ 2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lnTo>
                      <a:pt x="1" y="0"/>
                    </a:lnTo>
                    <a:lnTo>
                      <a:pt x="0" y="1"/>
                    </a:lnTo>
                    <a:lnTo>
                      <a:pt x="2" y="2"/>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9" name="Freeform 841"/>
              <p:cNvSpPr/>
              <p:nvPr/>
            </p:nvSpPr>
            <p:spPr bwMode="auto">
              <a:xfrm>
                <a:off x="5106" y="1283"/>
                <a:ext cx="1" cy="2"/>
              </a:xfrm>
              <a:custGeom>
                <a:avLst/>
                <a:gdLst>
                  <a:gd name="T0" fmla="*/ 1 w 1"/>
                  <a:gd name="T1" fmla="*/ 1 h 2"/>
                  <a:gd name="T2" fmla="*/ 0 w 1"/>
                  <a:gd name="T3" fmla="*/ 0 h 2"/>
                  <a:gd name="T4" fmla="*/ 0 w 1"/>
                  <a:gd name="T5" fmla="*/ 1 h 2"/>
                  <a:gd name="T6" fmla="*/ 1 w 1"/>
                  <a:gd name="T7" fmla="*/ 2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0" y="0"/>
                    </a:lnTo>
                    <a:lnTo>
                      <a:pt x="0" y="1"/>
                    </a:lnTo>
                    <a:lnTo>
                      <a:pt x="1" y="2"/>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0" name="Freeform 842"/>
              <p:cNvSpPr/>
              <p:nvPr/>
            </p:nvSpPr>
            <p:spPr bwMode="auto">
              <a:xfrm>
                <a:off x="5106" y="1281"/>
                <a:ext cx="2" cy="3"/>
              </a:xfrm>
              <a:custGeom>
                <a:avLst/>
                <a:gdLst>
                  <a:gd name="T0" fmla="*/ 2 w 2"/>
                  <a:gd name="T1" fmla="*/ 1 h 3"/>
                  <a:gd name="T2" fmla="*/ 0 w 2"/>
                  <a:gd name="T3" fmla="*/ 0 h 3"/>
                  <a:gd name="T4" fmla="*/ 0 w 2"/>
                  <a:gd name="T5" fmla="*/ 2 h 3"/>
                  <a:gd name="T6" fmla="*/ 1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0" y="0"/>
                    </a:lnTo>
                    <a:lnTo>
                      <a:pt x="0" y="2"/>
                    </a:lnTo>
                    <a:lnTo>
                      <a:pt x="1" y="3"/>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1" name="Freeform 843"/>
              <p:cNvSpPr/>
              <p:nvPr/>
            </p:nvSpPr>
            <p:spPr bwMode="auto">
              <a:xfrm>
                <a:off x="5123" y="1244"/>
                <a:ext cx="2" cy="1"/>
              </a:xfrm>
              <a:custGeom>
                <a:avLst/>
                <a:gdLst>
                  <a:gd name="T0" fmla="*/ 2 w 2"/>
                  <a:gd name="T1" fmla="*/ 1 h 1"/>
                  <a:gd name="T2" fmla="*/ 1 w 2"/>
                  <a:gd name="T3" fmla="*/ 0 h 1"/>
                  <a:gd name="T4" fmla="*/ 0 w 2"/>
                  <a:gd name="T5" fmla="*/ 0 h 1"/>
                  <a:gd name="T6" fmla="*/ 0 w 2"/>
                  <a:gd name="T7" fmla="*/ 0 h 1"/>
                  <a:gd name="T8" fmla="*/ 2 w 2"/>
                  <a:gd name="T9" fmla="*/ 1 h 1"/>
                  <a:gd name="T10" fmla="*/ 2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lnTo>
                      <a:pt x="1" y="0"/>
                    </a:lnTo>
                    <a:lnTo>
                      <a:pt x="0" y="0"/>
                    </a:lnTo>
                    <a:lnTo>
                      <a:pt x="0" y="0"/>
                    </a:lnTo>
                    <a:lnTo>
                      <a:pt x="2" y="1"/>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2" name="Freeform 844"/>
              <p:cNvSpPr/>
              <p:nvPr/>
            </p:nvSpPr>
            <p:spPr bwMode="auto">
              <a:xfrm>
                <a:off x="5123" y="1244"/>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3" name="Freeform 845"/>
              <p:cNvSpPr/>
              <p:nvPr/>
            </p:nvSpPr>
            <p:spPr bwMode="auto">
              <a:xfrm>
                <a:off x="5122" y="1244"/>
                <a:ext cx="3" cy="3"/>
              </a:xfrm>
              <a:custGeom>
                <a:avLst/>
                <a:gdLst>
                  <a:gd name="T0" fmla="*/ 3 w 3"/>
                  <a:gd name="T1" fmla="*/ 1 h 3"/>
                  <a:gd name="T2" fmla="*/ 1 w 3"/>
                  <a:gd name="T3" fmla="*/ 0 h 3"/>
                  <a:gd name="T4" fmla="*/ 0 w 3"/>
                  <a:gd name="T5" fmla="*/ 2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lnTo>
                      <a:pt x="1" y="0"/>
                    </a:lnTo>
                    <a:lnTo>
                      <a:pt x="0" y="2"/>
                    </a:lnTo>
                    <a:lnTo>
                      <a:pt x="2" y="3"/>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4" name="Freeform 846"/>
              <p:cNvSpPr/>
              <p:nvPr/>
            </p:nvSpPr>
            <p:spPr bwMode="auto">
              <a:xfrm>
                <a:off x="5102" y="128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5" name="Freeform 847"/>
              <p:cNvSpPr/>
              <p:nvPr/>
            </p:nvSpPr>
            <p:spPr bwMode="auto">
              <a:xfrm>
                <a:off x="5100" y="1282"/>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6" name="Freeform 848"/>
              <p:cNvSpPr/>
              <p:nvPr/>
            </p:nvSpPr>
            <p:spPr bwMode="auto">
              <a:xfrm>
                <a:off x="5098" y="1281"/>
                <a:ext cx="3" cy="2"/>
              </a:xfrm>
              <a:custGeom>
                <a:avLst/>
                <a:gdLst>
                  <a:gd name="T0" fmla="*/ 2 w 3"/>
                  <a:gd name="T1" fmla="*/ 1 h 2"/>
                  <a:gd name="T2" fmla="*/ 0 w 3"/>
                  <a:gd name="T3" fmla="*/ 0 h 2"/>
                  <a:gd name="T4" fmla="*/ 2 w 3"/>
                  <a:gd name="T5" fmla="*/ 1 h 2"/>
                  <a:gd name="T6" fmla="*/ 3 w 3"/>
                  <a:gd name="T7" fmla="*/ 2 h 2"/>
                  <a:gd name="T8" fmla="*/ 2 w 3"/>
                  <a:gd name="T9" fmla="*/ 1 h 2"/>
                </a:gdLst>
                <a:ahLst/>
                <a:cxnLst>
                  <a:cxn ang="0">
                    <a:pos x="T0" y="T1"/>
                  </a:cxn>
                  <a:cxn ang="0">
                    <a:pos x="T2" y="T3"/>
                  </a:cxn>
                  <a:cxn ang="0">
                    <a:pos x="T4" y="T5"/>
                  </a:cxn>
                  <a:cxn ang="0">
                    <a:pos x="T6" y="T7"/>
                  </a:cxn>
                  <a:cxn ang="0">
                    <a:pos x="T8" y="T9"/>
                  </a:cxn>
                </a:cxnLst>
                <a:rect l="0" t="0" r="r" b="b"/>
                <a:pathLst>
                  <a:path w="3" h="2">
                    <a:moveTo>
                      <a:pt x="2" y="1"/>
                    </a:moveTo>
                    <a:lnTo>
                      <a:pt x="0" y="0"/>
                    </a:lnTo>
                    <a:lnTo>
                      <a:pt x="2" y="1"/>
                    </a:lnTo>
                    <a:lnTo>
                      <a:pt x="3"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7" name="Freeform 849"/>
              <p:cNvSpPr/>
              <p:nvPr/>
            </p:nvSpPr>
            <p:spPr bwMode="auto">
              <a:xfrm>
                <a:off x="5098" y="1278"/>
                <a:ext cx="3" cy="3"/>
              </a:xfrm>
              <a:custGeom>
                <a:avLst/>
                <a:gdLst>
                  <a:gd name="T0" fmla="*/ 3 w 3"/>
                  <a:gd name="T1" fmla="*/ 1 h 3"/>
                  <a:gd name="T2" fmla="*/ 2 w 3"/>
                  <a:gd name="T3" fmla="*/ 0 h 3"/>
                  <a:gd name="T4" fmla="*/ 0 w 3"/>
                  <a:gd name="T5" fmla="*/ 2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lnTo>
                      <a:pt x="2" y="0"/>
                    </a:lnTo>
                    <a:lnTo>
                      <a:pt x="0" y="2"/>
                    </a:lnTo>
                    <a:lnTo>
                      <a:pt x="2" y="3"/>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8" name="Freeform 850"/>
              <p:cNvSpPr/>
              <p:nvPr/>
            </p:nvSpPr>
            <p:spPr bwMode="auto">
              <a:xfrm>
                <a:off x="5098" y="1280"/>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9" name="Freeform 851"/>
              <p:cNvSpPr/>
              <p:nvPr/>
            </p:nvSpPr>
            <p:spPr bwMode="auto">
              <a:xfrm>
                <a:off x="5098" y="1280"/>
                <a:ext cx="2" cy="2"/>
              </a:xfrm>
              <a:custGeom>
                <a:avLst/>
                <a:gdLst>
                  <a:gd name="T0" fmla="*/ 2 w 2"/>
                  <a:gd name="T1" fmla="*/ 1 h 2"/>
                  <a:gd name="T2" fmla="*/ 0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0" name="Freeform 852"/>
              <p:cNvSpPr/>
              <p:nvPr/>
            </p:nvSpPr>
            <p:spPr bwMode="auto">
              <a:xfrm>
                <a:off x="5117" y="1245"/>
                <a:ext cx="7" cy="2"/>
              </a:xfrm>
              <a:custGeom>
                <a:avLst/>
                <a:gdLst>
                  <a:gd name="T0" fmla="*/ 7 w 7"/>
                  <a:gd name="T1" fmla="*/ 2 h 2"/>
                  <a:gd name="T2" fmla="*/ 5 w 7"/>
                  <a:gd name="T3" fmla="*/ 1 h 2"/>
                  <a:gd name="T4" fmla="*/ 0 w 7"/>
                  <a:gd name="T5" fmla="*/ 0 h 2"/>
                  <a:gd name="T6" fmla="*/ 2 w 7"/>
                  <a:gd name="T7" fmla="*/ 1 h 2"/>
                  <a:gd name="T8" fmla="*/ 7 w 7"/>
                  <a:gd name="T9" fmla="*/ 2 h 2"/>
                </a:gdLst>
                <a:ahLst/>
                <a:cxnLst>
                  <a:cxn ang="0">
                    <a:pos x="T0" y="T1"/>
                  </a:cxn>
                  <a:cxn ang="0">
                    <a:pos x="T2" y="T3"/>
                  </a:cxn>
                  <a:cxn ang="0">
                    <a:pos x="T4" y="T5"/>
                  </a:cxn>
                  <a:cxn ang="0">
                    <a:pos x="T6" y="T7"/>
                  </a:cxn>
                  <a:cxn ang="0">
                    <a:pos x="T8" y="T9"/>
                  </a:cxn>
                </a:cxnLst>
                <a:rect l="0" t="0" r="r" b="b"/>
                <a:pathLst>
                  <a:path w="7" h="2">
                    <a:moveTo>
                      <a:pt x="7" y="2"/>
                    </a:moveTo>
                    <a:cubicBezTo>
                      <a:pt x="5" y="1"/>
                      <a:pt x="5" y="1"/>
                      <a:pt x="5" y="1"/>
                    </a:cubicBezTo>
                    <a:cubicBezTo>
                      <a:pt x="4" y="0"/>
                      <a:pt x="2" y="0"/>
                      <a:pt x="0" y="0"/>
                    </a:cubicBezTo>
                    <a:cubicBezTo>
                      <a:pt x="2" y="1"/>
                      <a:pt x="2" y="1"/>
                      <a:pt x="2" y="1"/>
                    </a:cubicBezTo>
                    <a:cubicBezTo>
                      <a:pt x="4" y="1"/>
                      <a:pt x="5" y="1"/>
                      <a:pt x="7" y="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1" name="Freeform 853"/>
              <p:cNvSpPr/>
              <p:nvPr/>
            </p:nvSpPr>
            <p:spPr bwMode="auto">
              <a:xfrm>
                <a:off x="5117" y="1243"/>
                <a:ext cx="2" cy="1"/>
              </a:xfrm>
              <a:custGeom>
                <a:avLst/>
                <a:gdLst>
                  <a:gd name="T0" fmla="*/ 2 w 2"/>
                  <a:gd name="T1" fmla="*/ 1 h 1"/>
                  <a:gd name="T2" fmla="*/ 1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2" name="Freeform 854"/>
              <p:cNvSpPr/>
              <p:nvPr/>
            </p:nvSpPr>
            <p:spPr bwMode="auto">
              <a:xfrm>
                <a:off x="5098" y="1274"/>
                <a:ext cx="3" cy="5"/>
              </a:xfrm>
              <a:custGeom>
                <a:avLst/>
                <a:gdLst>
                  <a:gd name="T0" fmla="*/ 1 w 3"/>
                  <a:gd name="T1" fmla="*/ 0 h 5"/>
                  <a:gd name="T2" fmla="*/ 0 w 3"/>
                  <a:gd name="T3" fmla="*/ 0 h 5"/>
                  <a:gd name="T4" fmla="*/ 2 w 3"/>
                  <a:gd name="T5" fmla="*/ 4 h 5"/>
                  <a:gd name="T6" fmla="*/ 3 w 3"/>
                  <a:gd name="T7" fmla="*/ 5 h 5"/>
                  <a:gd name="T8" fmla="*/ 1 w 3"/>
                  <a:gd name="T9" fmla="*/ 0 h 5"/>
                </a:gdLst>
                <a:ahLst/>
                <a:cxnLst>
                  <a:cxn ang="0">
                    <a:pos x="T0" y="T1"/>
                  </a:cxn>
                  <a:cxn ang="0">
                    <a:pos x="T2" y="T3"/>
                  </a:cxn>
                  <a:cxn ang="0">
                    <a:pos x="T4" y="T5"/>
                  </a:cxn>
                  <a:cxn ang="0">
                    <a:pos x="T6" y="T7"/>
                  </a:cxn>
                  <a:cxn ang="0">
                    <a:pos x="T8" y="T9"/>
                  </a:cxn>
                </a:cxnLst>
                <a:rect l="0" t="0" r="r" b="b"/>
                <a:pathLst>
                  <a:path w="3" h="5">
                    <a:moveTo>
                      <a:pt x="1" y="0"/>
                    </a:moveTo>
                    <a:cubicBezTo>
                      <a:pt x="0" y="0"/>
                      <a:pt x="0" y="0"/>
                      <a:pt x="0" y="0"/>
                    </a:cubicBezTo>
                    <a:cubicBezTo>
                      <a:pt x="0" y="1"/>
                      <a:pt x="1" y="3"/>
                      <a:pt x="2" y="4"/>
                    </a:cubicBezTo>
                    <a:cubicBezTo>
                      <a:pt x="3" y="5"/>
                      <a:pt x="3" y="5"/>
                      <a:pt x="3" y="5"/>
                    </a:cubicBezTo>
                    <a:cubicBezTo>
                      <a:pt x="2" y="4"/>
                      <a:pt x="2" y="2"/>
                      <a:pt x="1" y="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3" name="Freeform 855"/>
              <p:cNvSpPr/>
              <p:nvPr/>
            </p:nvSpPr>
            <p:spPr bwMode="auto">
              <a:xfrm>
                <a:off x="5115" y="1243"/>
                <a:ext cx="4" cy="1"/>
              </a:xfrm>
              <a:custGeom>
                <a:avLst/>
                <a:gdLst>
                  <a:gd name="T0" fmla="*/ 4 w 4"/>
                  <a:gd name="T1" fmla="*/ 1 h 1"/>
                  <a:gd name="T2" fmla="*/ 2 w 4"/>
                  <a:gd name="T3" fmla="*/ 0 h 1"/>
                  <a:gd name="T4" fmla="*/ 0 w 4"/>
                  <a:gd name="T5" fmla="*/ 0 h 1"/>
                  <a:gd name="T6" fmla="*/ 2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4" y="1"/>
                    </a:moveTo>
                    <a:lnTo>
                      <a:pt x="2" y="0"/>
                    </a:lnTo>
                    <a:lnTo>
                      <a:pt x="0" y="0"/>
                    </a:lnTo>
                    <a:lnTo>
                      <a:pt x="2" y="1"/>
                    </a:lnTo>
                    <a:lnTo>
                      <a:pt x="4"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4" name="Freeform 856"/>
              <p:cNvSpPr/>
              <p:nvPr/>
            </p:nvSpPr>
            <p:spPr bwMode="auto">
              <a:xfrm>
                <a:off x="5115" y="1243"/>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5" name="Freeform 857"/>
              <p:cNvSpPr/>
              <p:nvPr/>
            </p:nvSpPr>
            <p:spPr bwMode="auto">
              <a:xfrm>
                <a:off x="5114" y="1244"/>
                <a:ext cx="2" cy="3"/>
              </a:xfrm>
              <a:custGeom>
                <a:avLst/>
                <a:gdLst>
                  <a:gd name="T0" fmla="*/ 2 w 2"/>
                  <a:gd name="T1" fmla="*/ 1 h 3"/>
                  <a:gd name="T2" fmla="*/ 0 w 2"/>
                  <a:gd name="T3" fmla="*/ 0 h 3"/>
                  <a:gd name="T4" fmla="*/ 0 w 2"/>
                  <a:gd name="T5" fmla="*/ 2 h 3"/>
                  <a:gd name="T6" fmla="*/ 2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0" y="0"/>
                    </a:lnTo>
                    <a:lnTo>
                      <a:pt x="0" y="2"/>
                    </a:lnTo>
                    <a:lnTo>
                      <a:pt x="2" y="3"/>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6" name="Freeform 858"/>
              <p:cNvSpPr/>
              <p:nvPr/>
            </p:nvSpPr>
            <p:spPr bwMode="auto">
              <a:xfrm>
                <a:off x="5115" y="1243"/>
                <a:ext cx="2" cy="1"/>
              </a:xfrm>
              <a:custGeom>
                <a:avLst/>
                <a:gdLst>
                  <a:gd name="T0" fmla="*/ 2 w 2"/>
                  <a:gd name="T1" fmla="*/ 1 h 1"/>
                  <a:gd name="T2" fmla="*/ 0 w 2"/>
                  <a:gd name="T3" fmla="*/ 0 h 1"/>
                  <a:gd name="T4" fmla="*/ 0 w 2"/>
                  <a:gd name="T5" fmla="*/ 1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7" name="Freeform 859"/>
              <p:cNvSpPr/>
              <p:nvPr/>
            </p:nvSpPr>
            <p:spPr bwMode="auto">
              <a:xfrm>
                <a:off x="5115" y="1244"/>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8" name="Freeform 860"/>
              <p:cNvSpPr/>
              <p:nvPr/>
            </p:nvSpPr>
            <p:spPr bwMode="auto">
              <a:xfrm>
                <a:off x="5114" y="1244"/>
                <a:ext cx="2" cy="1"/>
              </a:xfrm>
              <a:custGeom>
                <a:avLst/>
                <a:gdLst>
                  <a:gd name="T0" fmla="*/ 2 w 2"/>
                  <a:gd name="T1" fmla="*/ 1 h 1"/>
                  <a:gd name="T2" fmla="*/ 1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9" name="Freeform 861"/>
              <p:cNvSpPr/>
              <p:nvPr/>
            </p:nvSpPr>
            <p:spPr bwMode="auto">
              <a:xfrm>
                <a:off x="5096" y="1274"/>
                <a:ext cx="2" cy="1"/>
              </a:xfrm>
              <a:custGeom>
                <a:avLst/>
                <a:gdLst>
                  <a:gd name="T0" fmla="*/ 1 w 2"/>
                  <a:gd name="T1" fmla="*/ 1 h 1"/>
                  <a:gd name="T2" fmla="*/ 0 w 2"/>
                  <a:gd name="T3" fmla="*/ 0 h 1"/>
                  <a:gd name="T4" fmla="*/ 0 w 2"/>
                  <a:gd name="T5" fmla="*/ 0 h 1"/>
                  <a:gd name="T6" fmla="*/ 2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lnTo>
                      <a:pt x="0" y="0"/>
                    </a:lnTo>
                    <a:lnTo>
                      <a:pt x="0" y="0"/>
                    </a:lnTo>
                    <a:lnTo>
                      <a:pt x="2"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0" name="Freeform 862"/>
              <p:cNvSpPr/>
              <p:nvPr/>
            </p:nvSpPr>
            <p:spPr bwMode="auto">
              <a:xfrm>
                <a:off x="5109" y="1246"/>
                <a:ext cx="7" cy="4"/>
              </a:xfrm>
              <a:custGeom>
                <a:avLst/>
                <a:gdLst>
                  <a:gd name="T0" fmla="*/ 7 w 7"/>
                  <a:gd name="T1" fmla="*/ 1 h 4"/>
                  <a:gd name="T2" fmla="*/ 5 w 7"/>
                  <a:gd name="T3" fmla="*/ 0 h 4"/>
                  <a:gd name="T4" fmla="*/ 3 w 7"/>
                  <a:gd name="T5" fmla="*/ 1 h 4"/>
                  <a:gd name="T6" fmla="*/ 0 w 7"/>
                  <a:gd name="T7" fmla="*/ 3 h 4"/>
                  <a:gd name="T8" fmla="*/ 1 w 7"/>
                  <a:gd name="T9" fmla="*/ 4 h 4"/>
                  <a:gd name="T10" fmla="*/ 4 w 7"/>
                  <a:gd name="T11" fmla="*/ 2 h 4"/>
                  <a:gd name="T12" fmla="*/ 7 w 7"/>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7" y="1"/>
                    </a:moveTo>
                    <a:cubicBezTo>
                      <a:pt x="5" y="0"/>
                      <a:pt x="5" y="0"/>
                      <a:pt x="5" y="0"/>
                    </a:cubicBezTo>
                    <a:cubicBezTo>
                      <a:pt x="4" y="0"/>
                      <a:pt x="4" y="0"/>
                      <a:pt x="3" y="1"/>
                    </a:cubicBezTo>
                    <a:cubicBezTo>
                      <a:pt x="2" y="1"/>
                      <a:pt x="1" y="2"/>
                      <a:pt x="0" y="3"/>
                    </a:cubicBezTo>
                    <a:cubicBezTo>
                      <a:pt x="1" y="4"/>
                      <a:pt x="1" y="4"/>
                      <a:pt x="1" y="4"/>
                    </a:cubicBezTo>
                    <a:cubicBezTo>
                      <a:pt x="2" y="3"/>
                      <a:pt x="3" y="2"/>
                      <a:pt x="4" y="2"/>
                    </a:cubicBezTo>
                    <a:cubicBezTo>
                      <a:pt x="5" y="1"/>
                      <a:pt x="6" y="1"/>
                      <a:pt x="7"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1" name="Freeform 863"/>
              <p:cNvSpPr/>
              <p:nvPr/>
            </p:nvSpPr>
            <p:spPr bwMode="auto">
              <a:xfrm>
                <a:off x="5096" y="1271"/>
                <a:ext cx="1" cy="4"/>
              </a:xfrm>
              <a:custGeom>
                <a:avLst/>
                <a:gdLst>
                  <a:gd name="T0" fmla="*/ 1 w 1"/>
                  <a:gd name="T1" fmla="*/ 1 h 4"/>
                  <a:gd name="T2" fmla="*/ 0 w 1"/>
                  <a:gd name="T3" fmla="*/ 0 h 4"/>
                  <a:gd name="T4" fmla="*/ 0 w 1"/>
                  <a:gd name="T5" fmla="*/ 3 h 4"/>
                  <a:gd name="T6" fmla="*/ 1 w 1"/>
                  <a:gd name="T7" fmla="*/ 4 h 4"/>
                  <a:gd name="T8" fmla="*/ 1 w 1"/>
                  <a:gd name="T9" fmla="*/ 1 h 4"/>
                </a:gdLst>
                <a:ahLst/>
                <a:cxnLst>
                  <a:cxn ang="0">
                    <a:pos x="T0" y="T1"/>
                  </a:cxn>
                  <a:cxn ang="0">
                    <a:pos x="T2" y="T3"/>
                  </a:cxn>
                  <a:cxn ang="0">
                    <a:pos x="T4" y="T5"/>
                  </a:cxn>
                  <a:cxn ang="0">
                    <a:pos x="T6" y="T7"/>
                  </a:cxn>
                  <a:cxn ang="0">
                    <a:pos x="T8" y="T9"/>
                  </a:cxn>
                </a:cxnLst>
                <a:rect l="0" t="0" r="r" b="b"/>
                <a:pathLst>
                  <a:path w="1" h="4">
                    <a:moveTo>
                      <a:pt x="1" y="1"/>
                    </a:moveTo>
                    <a:lnTo>
                      <a:pt x="0" y="0"/>
                    </a:lnTo>
                    <a:lnTo>
                      <a:pt x="0" y="3"/>
                    </a:lnTo>
                    <a:lnTo>
                      <a:pt x="1" y="4"/>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2" name="Freeform 864"/>
              <p:cNvSpPr/>
              <p:nvPr/>
            </p:nvSpPr>
            <p:spPr bwMode="auto">
              <a:xfrm>
                <a:off x="5096" y="1270"/>
                <a:ext cx="3" cy="1"/>
              </a:xfrm>
              <a:custGeom>
                <a:avLst/>
                <a:gdLst>
                  <a:gd name="T0" fmla="*/ 3 w 3"/>
                  <a:gd name="T1" fmla="*/ 0 h 1"/>
                  <a:gd name="T2" fmla="*/ 2 w 3"/>
                  <a:gd name="T3" fmla="*/ 0 h 1"/>
                  <a:gd name="T4" fmla="*/ 0 w 3"/>
                  <a:gd name="T5" fmla="*/ 0 h 1"/>
                  <a:gd name="T6" fmla="*/ 2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lnTo>
                      <a:pt x="2" y="0"/>
                    </a:lnTo>
                    <a:lnTo>
                      <a:pt x="0" y="0"/>
                    </a:lnTo>
                    <a:lnTo>
                      <a:pt x="2" y="1"/>
                    </a:lnTo>
                    <a:lnTo>
                      <a:pt x="3"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3" name="Freeform 865"/>
              <p:cNvSpPr/>
              <p:nvPr/>
            </p:nvSpPr>
            <p:spPr bwMode="auto">
              <a:xfrm>
                <a:off x="5096" y="1270"/>
                <a:ext cx="2" cy="2"/>
              </a:xfrm>
              <a:custGeom>
                <a:avLst/>
                <a:gdLst>
                  <a:gd name="T0" fmla="*/ 2 w 2"/>
                  <a:gd name="T1" fmla="*/ 1 h 2"/>
                  <a:gd name="T2" fmla="*/ 0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4" name="Freeform 866"/>
              <p:cNvSpPr/>
              <p:nvPr/>
            </p:nvSpPr>
            <p:spPr bwMode="auto">
              <a:xfrm>
                <a:off x="5096" y="1271"/>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5" name="Freeform 867"/>
              <p:cNvSpPr/>
              <p:nvPr/>
            </p:nvSpPr>
            <p:spPr bwMode="auto">
              <a:xfrm>
                <a:off x="5096" y="1271"/>
                <a:ext cx="2" cy="1"/>
              </a:xfrm>
              <a:custGeom>
                <a:avLst/>
                <a:gdLst>
                  <a:gd name="T0" fmla="*/ 2 w 2"/>
                  <a:gd name="T1" fmla="*/ 1 h 1"/>
                  <a:gd name="T2" fmla="*/ 0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6" name="Freeform 868"/>
              <p:cNvSpPr/>
              <p:nvPr/>
            </p:nvSpPr>
            <p:spPr bwMode="auto">
              <a:xfrm>
                <a:off x="5098" y="1263"/>
                <a:ext cx="3" cy="7"/>
              </a:xfrm>
              <a:custGeom>
                <a:avLst/>
                <a:gdLst>
                  <a:gd name="T0" fmla="*/ 3 w 3"/>
                  <a:gd name="T1" fmla="*/ 1 h 7"/>
                  <a:gd name="T2" fmla="*/ 1 w 3"/>
                  <a:gd name="T3" fmla="*/ 0 h 7"/>
                  <a:gd name="T4" fmla="*/ 0 w 3"/>
                  <a:gd name="T5" fmla="*/ 7 h 7"/>
                  <a:gd name="T6" fmla="*/ 1 w 3"/>
                  <a:gd name="T7" fmla="*/ 7 h 7"/>
                  <a:gd name="T8" fmla="*/ 3 w 3"/>
                  <a:gd name="T9" fmla="*/ 1 h 7"/>
                </a:gdLst>
                <a:ahLst/>
                <a:cxnLst>
                  <a:cxn ang="0">
                    <a:pos x="T0" y="T1"/>
                  </a:cxn>
                  <a:cxn ang="0">
                    <a:pos x="T2" y="T3"/>
                  </a:cxn>
                  <a:cxn ang="0">
                    <a:pos x="T4" y="T5"/>
                  </a:cxn>
                  <a:cxn ang="0">
                    <a:pos x="T6" y="T7"/>
                  </a:cxn>
                  <a:cxn ang="0">
                    <a:pos x="T8" y="T9"/>
                  </a:cxn>
                </a:cxnLst>
                <a:rect l="0" t="0" r="r" b="b"/>
                <a:pathLst>
                  <a:path w="3" h="7">
                    <a:moveTo>
                      <a:pt x="3" y="1"/>
                    </a:moveTo>
                    <a:cubicBezTo>
                      <a:pt x="1" y="0"/>
                      <a:pt x="1" y="0"/>
                      <a:pt x="1" y="0"/>
                    </a:cubicBezTo>
                    <a:cubicBezTo>
                      <a:pt x="0" y="2"/>
                      <a:pt x="0" y="4"/>
                      <a:pt x="0" y="7"/>
                    </a:cubicBezTo>
                    <a:cubicBezTo>
                      <a:pt x="1" y="7"/>
                      <a:pt x="1" y="7"/>
                      <a:pt x="1" y="7"/>
                    </a:cubicBezTo>
                    <a:cubicBezTo>
                      <a:pt x="2" y="5"/>
                      <a:pt x="2" y="3"/>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7" name="Freeform 869"/>
              <p:cNvSpPr/>
              <p:nvPr/>
            </p:nvSpPr>
            <p:spPr bwMode="auto">
              <a:xfrm>
                <a:off x="5108" y="1248"/>
                <a:ext cx="2" cy="1"/>
              </a:xfrm>
              <a:custGeom>
                <a:avLst/>
                <a:gdLst>
                  <a:gd name="T0" fmla="*/ 2 w 2"/>
                  <a:gd name="T1" fmla="*/ 1 h 1"/>
                  <a:gd name="T2" fmla="*/ 0 w 2"/>
                  <a:gd name="T3" fmla="*/ 0 h 1"/>
                  <a:gd name="T4" fmla="*/ 0 w 2"/>
                  <a:gd name="T5" fmla="*/ 0 h 1"/>
                  <a:gd name="T6" fmla="*/ 0 w 2"/>
                  <a:gd name="T7" fmla="*/ 0 h 1"/>
                  <a:gd name="T8" fmla="*/ 1 w 2"/>
                  <a:gd name="T9" fmla="*/ 1 h 1"/>
                  <a:gd name="T10" fmla="*/ 1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lnTo>
                      <a:pt x="0" y="0"/>
                    </a:lnTo>
                    <a:lnTo>
                      <a:pt x="0" y="0"/>
                    </a:lnTo>
                    <a:lnTo>
                      <a:pt x="0" y="0"/>
                    </a:lnTo>
                    <a:lnTo>
                      <a:pt x="1"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8" name="Freeform 870"/>
              <p:cNvSpPr/>
              <p:nvPr/>
            </p:nvSpPr>
            <p:spPr bwMode="auto">
              <a:xfrm>
                <a:off x="5101" y="1252"/>
                <a:ext cx="6" cy="7"/>
              </a:xfrm>
              <a:custGeom>
                <a:avLst/>
                <a:gdLst>
                  <a:gd name="T0" fmla="*/ 6 w 6"/>
                  <a:gd name="T1" fmla="*/ 1 h 7"/>
                  <a:gd name="T2" fmla="*/ 4 w 6"/>
                  <a:gd name="T3" fmla="*/ 0 h 7"/>
                  <a:gd name="T4" fmla="*/ 2 w 6"/>
                  <a:gd name="T5" fmla="*/ 4 h 7"/>
                  <a:gd name="T6" fmla="*/ 0 w 6"/>
                  <a:gd name="T7" fmla="*/ 6 h 7"/>
                  <a:gd name="T8" fmla="*/ 2 w 6"/>
                  <a:gd name="T9" fmla="*/ 7 h 7"/>
                  <a:gd name="T10" fmla="*/ 3 w 6"/>
                  <a:gd name="T11" fmla="*/ 5 h 7"/>
                  <a:gd name="T12" fmla="*/ 6 w 6"/>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6" y="1"/>
                    </a:moveTo>
                    <a:cubicBezTo>
                      <a:pt x="4" y="0"/>
                      <a:pt x="4" y="0"/>
                      <a:pt x="4" y="0"/>
                    </a:cubicBezTo>
                    <a:cubicBezTo>
                      <a:pt x="4" y="1"/>
                      <a:pt x="3" y="3"/>
                      <a:pt x="2" y="4"/>
                    </a:cubicBezTo>
                    <a:cubicBezTo>
                      <a:pt x="1" y="5"/>
                      <a:pt x="1" y="6"/>
                      <a:pt x="0" y="6"/>
                    </a:cubicBezTo>
                    <a:cubicBezTo>
                      <a:pt x="2" y="7"/>
                      <a:pt x="2" y="7"/>
                      <a:pt x="2" y="7"/>
                    </a:cubicBezTo>
                    <a:cubicBezTo>
                      <a:pt x="2" y="7"/>
                      <a:pt x="3" y="6"/>
                      <a:pt x="3" y="5"/>
                    </a:cubicBezTo>
                    <a:cubicBezTo>
                      <a:pt x="4" y="4"/>
                      <a:pt x="5" y="2"/>
                      <a:pt x="6"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9" name="Freeform 871"/>
              <p:cNvSpPr/>
              <p:nvPr/>
            </p:nvSpPr>
            <p:spPr bwMode="auto">
              <a:xfrm>
                <a:off x="5105" y="1251"/>
                <a:ext cx="2" cy="2"/>
              </a:xfrm>
              <a:custGeom>
                <a:avLst/>
                <a:gdLst>
                  <a:gd name="T0" fmla="*/ 2 w 2"/>
                  <a:gd name="T1" fmla="*/ 1 h 2"/>
                  <a:gd name="T2" fmla="*/ 0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0" name="Freeform 872"/>
              <p:cNvSpPr/>
              <p:nvPr/>
            </p:nvSpPr>
            <p:spPr bwMode="auto">
              <a:xfrm>
                <a:off x="5105" y="1248"/>
                <a:ext cx="4" cy="3"/>
              </a:xfrm>
              <a:custGeom>
                <a:avLst/>
                <a:gdLst>
                  <a:gd name="T0" fmla="*/ 4 w 4"/>
                  <a:gd name="T1" fmla="*/ 1 h 3"/>
                  <a:gd name="T2" fmla="*/ 3 w 4"/>
                  <a:gd name="T3" fmla="*/ 0 h 3"/>
                  <a:gd name="T4" fmla="*/ 0 w 4"/>
                  <a:gd name="T5" fmla="*/ 2 h 3"/>
                  <a:gd name="T6" fmla="*/ 2 w 4"/>
                  <a:gd name="T7" fmla="*/ 3 h 3"/>
                  <a:gd name="T8" fmla="*/ 4 w 4"/>
                  <a:gd name="T9" fmla="*/ 1 h 3"/>
                </a:gdLst>
                <a:ahLst/>
                <a:cxnLst>
                  <a:cxn ang="0">
                    <a:pos x="T0" y="T1"/>
                  </a:cxn>
                  <a:cxn ang="0">
                    <a:pos x="T2" y="T3"/>
                  </a:cxn>
                  <a:cxn ang="0">
                    <a:pos x="T4" y="T5"/>
                  </a:cxn>
                  <a:cxn ang="0">
                    <a:pos x="T6" y="T7"/>
                  </a:cxn>
                  <a:cxn ang="0">
                    <a:pos x="T8" y="T9"/>
                  </a:cxn>
                </a:cxnLst>
                <a:rect l="0" t="0" r="r" b="b"/>
                <a:pathLst>
                  <a:path w="4" h="3">
                    <a:moveTo>
                      <a:pt x="4" y="1"/>
                    </a:moveTo>
                    <a:lnTo>
                      <a:pt x="3" y="0"/>
                    </a:lnTo>
                    <a:lnTo>
                      <a:pt x="0" y="2"/>
                    </a:lnTo>
                    <a:lnTo>
                      <a:pt x="2" y="3"/>
                    </a:lnTo>
                    <a:lnTo>
                      <a:pt x="4"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1" name="Freeform 873"/>
              <p:cNvSpPr/>
              <p:nvPr/>
            </p:nvSpPr>
            <p:spPr bwMode="auto">
              <a:xfrm>
                <a:off x="5105" y="1250"/>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2" name="Freeform 874"/>
              <p:cNvSpPr/>
              <p:nvPr/>
            </p:nvSpPr>
            <p:spPr bwMode="auto">
              <a:xfrm>
                <a:off x="5105" y="1250"/>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3" name="Freeform 875"/>
              <p:cNvSpPr/>
              <p:nvPr/>
            </p:nvSpPr>
            <p:spPr bwMode="auto">
              <a:xfrm>
                <a:off x="5105" y="1250"/>
                <a:ext cx="2" cy="2"/>
              </a:xfrm>
              <a:custGeom>
                <a:avLst/>
                <a:gdLst>
                  <a:gd name="T0" fmla="*/ 2 w 2"/>
                  <a:gd name="T1" fmla="*/ 1 h 2"/>
                  <a:gd name="T2" fmla="*/ 0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4" name="Freeform 876"/>
              <p:cNvSpPr/>
              <p:nvPr/>
            </p:nvSpPr>
            <p:spPr bwMode="auto">
              <a:xfrm>
                <a:off x="5100" y="1258"/>
                <a:ext cx="3" cy="1"/>
              </a:xfrm>
              <a:custGeom>
                <a:avLst/>
                <a:gdLst>
                  <a:gd name="T0" fmla="*/ 3 w 3"/>
                  <a:gd name="T1" fmla="*/ 1 h 1"/>
                  <a:gd name="T2" fmla="*/ 1 w 3"/>
                  <a:gd name="T3" fmla="*/ 0 h 1"/>
                  <a:gd name="T4" fmla="*/ 0 w 3"/>
                  <a:gd name="T5" fmla="*/ 0 h 1"/>
                  <a:gd name="T6" fmla="*/ 2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1" y="0"/>
                    </a:lnTo>
                    <a:lnTo>
                      <a:pt x="0" y="0"/>
                    </a:lnTo>
                    <a:lnTo>
                      <a:pt x="2" y="1"/>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5" name="Freeform 877"/>
              <p:cNvSpPr/>
              <p:nvPr/>
            </p:nvSpPr>
            <p:spPr bwMode="auto">
              <a:xfrm>
                <a:off x="5098" y="1262"/>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6" name="Freeform 878"/>
              <p:cNvSpPr/>
              <p:nvPr/>
            </p:nvSpPr>
            <p:spPr bwMode="auto">
              <a:xfrm>
                <a:off x="5098" y="1262"/>
                <a:ext cx="2" cy="1"/>
              </a:xfrm>
              <a:custGeom>
                <a:avLst/>
                <a:gdLst>
                  <a:gd name="T0" fmla="*/ 2 w 2"/>
                  <a:gd name="T1" fmla="*/ 1 h 1"/>
                  <a:gd name="T2" fmla="*/ 0 w 2"/>
                  <a:gd name="T3" fmla="*/ 0 h 1"/>
                  <a:gd name="T4" fmla="*/ 0 w 2"/>
                  <a:gd name="T5" fmla="*/ 1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1"/>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7" name="Freeform 879"/>
              <p:cNvSpPr/>
              <p:nvPr/>
            </p:nvSpPr>
            <p:spPr bwMode="auto">
              <a:xfrm>
                <a:off x="5098" y="1259"/>
                <a:ext cx="3" cy="4"/>
              </a:xfrm>
              <a:custGeom>
                <a:avLst/>
                <a:gdLst>
                  <a:gd name="T0" fmla="*/ 3 w 3"/>
                  <a:gd name="T1" fmla="*/ 1 h 4"/>
                  <a:gd name="T2" fmla="*/ 1 w 3"/>
                  <a:gd name="T3" fmla="*/ 0 h 4"/>
                  <a:gd name="T4" fmla="*/ 0 w 3"/>
                  <a:gd name="T5" fmla="*/ 3 h 4"/>
                  <a:gd name="T6" fmla="*/ 2 w 3"/>
                  <a:gd name="T7" fmla="*/ 4 h 4"/>
                  <a:gd name="T8" fmla="*/ 3 w 3"/>
                  <a:gd name="T9" fmla="*/ 1 h 4"/>
                </a:gdLst>
                <a:ahLst/>
                <a:cxnLst>
                  <a:cxn ang="0">
                    <a:pos x="T0" y="T1"/>
                  </a:cxn>
                  <a:cxn ang="0">
                    <a:pos x="T2" y="T3"/>
                  </a:cxn>
                  <a:cxn ang="0">
                    <a:pos x="T4" y="T5"/>
                  </a:cxn>
                  <a:cxn ang="0">
                    <a:pos x="T6" y="T7"/>
                  </a:cxn>
                  <a:cxn ang="0">
                    <a:pos x="T8" y="T9"/>
                  </a:cxn>
                </a:cxnLst>
                <a:rect l="0" t="0" r="r" b="b"/>
                <a:pathLst>
                  <a:path w="3" h="4">
                    <a:moveTo>
                      <a:pt x="3" y="1"/>
                    </a:moveTo>
                    <a:lnTo>
                      <a:pt x="1" y="0"/>
                    </a:lnTo>
                    <a:lnTo>
                      <a:pt x="0" y="3"/>
                    </a:lnTo>
                    <a:lnTo>
                      <a:pt x="2" y="4"/>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8" name="Freeform 880"/>
              <p:cNvSpPr/>
              <p:nvPr/>
            </p:nvSpPr>
            <p:spPr bwMode="auto">
              <a:xfrm>
                <a:off x="5097" y="1244"/>
                <a:ext cx="32" cy="41"/>
              </a:xfrm>
              <a:custGeom>
                <a:avLst/>
                <a:gdLst>
                  <a:gd name="T0" fmla="*/ 19 w 32"/>
                  <a:gd name="T1" fmla="*/ 1 h 41"/>
                  <a:gd name="T2" fmla="*/ 16 w 32"/>
                  <a:gd name="T3" fmla="*/ 4 h 41"/>
                  <a:gd name="T4" fmla="*/ 13 w 32"/>
                  <a:gd name="T5" fmla="*/ 5 h 41"/>
                  <a:gd name="T6" fmla="*/ 12 w 32"/>
                  <a:gd name="T7" fmla="*/ 5 h 41"/>
                  <a:gd name="T8" fmla="*/ 10 w 32"/>
                  <a:gd name="T9" fmla="*/ 8 h 41"/>
                  <a:gd name="T10" fmla="*/ 7 w 32"/>
                  <a:gd name="T11" fmla="*/ 13 h 41"/>
                  <a:gd name="T12" fmla="*/ 5 w 32"/>
                  <a:gd name="T13" fmla="*/ 15 h 41"/>
                  <a:gd name="T14" fmla="*/ 4 w 32"/>
                  <a:gd name="T15" fmla="*/ 16 h 41"/>
                  <a:gd name="T16" fmla="*/ 3 w 32"/>
                  <a:gd name="T17" fmla="*/ 19 h 41"/>
                  <a:gd name="T18" fmla="*/ 2 w 32"/>
                  <a:gd name="T19" fmla="*/ 26 h 41"/>
                  <a:gd name="T20" fmla="*/ 0 w 32"/>
                  <a:gd name="T21" fmla="*/ 28 h 41"/>
                  <a:gd name="T22" fmla="*/ 1 w 32"/>
                  <a:gd name="T23" fmla="*/ 31 h 41"/>
                  <a:gd name="T24" fmla="*/ 4 w 32"/>
                  <a:gd name="T25" fmla="*/ 35 h 41"/>
                  <a:gd name="T26" fmla="*/ 3 w 32"/>
                  <a:gd name="T27" fmla="*/ 38 h 41"/>
                  <a:gd name="T28" fmla="*/ 5 w 32"/>
                  <a:gd name="T29" fmla="*/ 39 h 41"/>
                  <a:gd name="T30" fmla="*/ 6 w 32"/>
                  <a:gd name="T31" fmla="*/ 37 h 41"/>
                  <a:gd name="T32" fmla="*/ 10 w 32"/>
                  <a:gd name="T33" fmla="*/ 40 h 41"/>
                  <a:gd name="T34" fmla="*/ 13 w 32"/>
                  <a:gd name="T35" fmla="*/ 40 h 41"/>
                  <a:gd name="T36" fmla="*/ 14 w 32"/>
                  <a:gd name="T37" fmla="*/ 39 h 41"/>
                  <a:gd name="T38" fmla="*/ 17 w 32"/>
                  <a:gd name="T39" fmla="*/ 36 h 41"/>
                  <a:gd name="T40" fmla="*/ 20 w 32"/>
                  <a:gd name="T41" fmla="*/ 35 h 41"/>
                  <a:gd name="T42" fmla="*/ 20 w 32"/>
                  <a:gd name="T43" fmla="*/ 35 h 41"/>
                  <a:gd name="T44" fmla="*/ 23 w 32"/>
                  <a:gd name="T45" fmla="*/ 32 h 41"/>
                  <a:gd name="T46" fmla="*/ 26 w 32"/>
                  <a:gd name="T47" fmla="*/ 27 h 41"/>
                  <a:gd name="T48" fmla="*/ 28 w 32"/>
                  <a:gd name="T49" fmla="*/ 25 h 41"/>
                  <a:gd name="T50" fmla="*/ 29 w 32"/>
                  <a:gd name="T51" fmla="*/ 25 h 41"/>
                  <a:gd name="T52" fmla="*/ 30 w 32"/>
                  <a:gd name="T53" fmla="*/ 21 h 41"/>
                  <a:gd name="T54" fmla="*/ 31 w 32"/>
                  <a:gd name="T55" fmla="*/ 14 h 41"/>
                  <a:gd name="T56" fmla="*/ 32 w 32"/>
                  <a:gd name="T57" fmla="*/ 12 h 41"/>
                  <a:gd name="T58" fmla="*/ 32 w 32"/>
                  <a:gd name="T59" fmla="*/ 9 h 41"/>
                  <a:gd name="T60" fmla="*/ 29 w 32"/>
                  <a:gd name="T61" fmla="*/ 5 h 41"/>
                  <a:gd name="T62" fmla="*/ 30 w 32"/>
                  <a:gd name="T63" fmla="*/ 2 h 41"/>
                  <a:gd name="T64" fmla="*/ 28 w 32"/>
                  <a:gd name="T65" fmla="*/ 1 h 41"/>
                  <a:gd name="T66" fmla="*/ 27 w 32"/>
                  <a:gd name="T67" fmla="*/ 3 h 41"/>
                  <a:gd name="T68" fmla="*/ 22 w 32"/>
                  <a:gd name="T69" fmla="*/ 0 h 41"/>
                  <a:gd name="T70" fmla="*/ 20 w 32"/>
                  <a:gd name="T7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 h="41">
                    <a:moveTo>
                      <a:pt x="20" y="0"/>
                    </a:moveTo>
                    <a:cubicBezTo>
                      <a:pt x="19" y="1"/>
                      <a:pt x="19" y="1"/>
                      <a:pt x="19" y="1"/>
                    </a:cubicBezTo>
                    <a:cubicBezTo>
                      <a:pt x="19" y="3"/>
                      <a:pt x="19" y="3"/>
                      <a:pt x="19" y="3"/>
                    </a:cubicBezTo>
                    <a:cubicBezTo>
                      <a:pt x="18" y="3"/>
                      <a:pt x="17" y="3"/>
                      <a:pt x="16" y="4"/>
                    </a:cubicBezTo>
                    <a:cubicBezTo>
                      <a:pt x="15" y="4"/>
                      <a:pt x="14" y="5"/>
                      <a:pt x="13" y="6"/>
                    </a:cubicBezTo>
                    <a:cubicBezTo>
                      <a:pt x="13" y="5"/>
                      <a:pt x="13" y="5"/>
                      <a:pt x="13" y="5"/>
                    </a:cubicBezTo>
                    <a:cubicBezTo>
                      <a:pt x="12" y="5"/>
                      <a:pt x="12" y="5"/>
                      <a:pt x="12" y="5"/>
                    </a:cubicBezTo>
                    <a:cubicBezTo>
                      <a:pt x="12" y="5"/>
                      <a:pt x="12" y="5"/>
                      <a:pt x="12" y="5"/>
                    </a:cubicBezTo>
                    <a:cubicBezTo>
                      <a:pt x="10" y="7"/>
                      <a:pt x="10" y="7"/>
                      <a:pt x="10" y="7"/>
                    </a:cubicBezTo>
                    <a:cubicBezTo>
                      <a:pt x="10" y="8"/>
                      <a:pt x="10" y="8"/>
                      <a:pt x="10" y="8"/>
                    </a:cubicBezTo>
                    <a:cubicBezTo>
                      <a:pt x="10" y="9"/>
                      <a:pt x="10" y="9"/>
                      <a:pt x="10" y="9"/>
                    </a:cubicBezTo>
                    <a:cubicBezTo>
                      <a:pt x="9" y="10"/>
                      <a:pt x="8" y="12"/>
                      <a:pt x="7" y="13"/>
                    </a:cubicBezTo>
                    <a:cubicBezTo>
                      <a:pt x="7" y="14"/>
                      <a:pt x="6" y="15"/>
                      <a:pt x="6" y="15"/>
                    </a:cubicBezTo>
                    <a:cubicBezTo>
                      <a:pt x="5" y="15"/>
                      <a:pt x="5" y="15"/>
                      <a:pt x="5" y="15"/>
                    </a:cubicBezTo>
                    <a:cubicBezTo>
                      <a:pt x="4" y="15"/>
                      <a:pt x="4" y="15"/>
                      <a:pt x="4" y="15"/>
                    </a:cubicBezTo>
                    <a:cubicBezTo>
                      <a:pt x="4" y="16"/>
                      <a:pt x="4" y="16"/>
                      <a:pt x="4" y="16"/>
                    </a:cubicBezTo>
                    <a:cubicBezTo>
                      <a:pt x="3" y="19"/>
                      <a:pt x="3" y="19"/>
                      <a:pt x="3" y="19"/>
                    </a:cubicBezTo>
                    <a:cubicBezTo>
                      <a:pt x="2" y="19"/>
                      <a:pt x="2" y="19"/>
                      <a:pt x="3" y="19"/>
                    </a:cubicBezTo>
                    <a:cubicBezTo>
                      <a:pt x="4" y="20"/>
                      <a:pt x="4" y="20"/>
                      <a:pt x="4" y="20"/>
                    </a:cubicBezTo>
                    <a:cubicBezTo>
                      <a:pt x="3" y="22"/>
                      <a:pt x="3" y="24"/>
                      <a:pt x="2" y="26"/>
                    </a:cubicBezTo>
                    <a:cubicBezTo>
                      <a:pt x="1" y="27"/>
                      <a:pt x="1" y="27"/>
                      <a:pt x="1" y="27"/>
                    </a:cubicBezTo>
                    <a:cubicBezTo>
                      <a:pt x="0" y="28"/>
                      <a:pt x="0" y="28"/>
                      <a:pt x="0" y="28"/>
                    </a:cubicBezTo>
                    <a:cubicBezTo>
                      <a:pt x="0" y="31"/>
                      <a:pt x="0" y="31"/>
                      <a:pt x="0" y="31"/>
                    </a:cubicBezTo>
                    <a:cubicBezTo>
                      <a:pt x="1" y="31"/>
                      <a:pt x="1" y="31"/>
                      <a:pt x="1" y="31"/>
                    </a:cubicBezTo>
                    <a:cubicBezTo>
                      <a:pt x="2" y="30"/>
                      <a:pt x="2" y="30"/>
                      <a:pt x="2" y="30"/>
                    </a:cubicBezTo>
                    <a:cubicBezTo>
                      <a:pt x="3" y="32"/>
                      <a:pt x="3" y="34"/>
                      <a:pt x="4" y="35"/>
                    </a:cubicBezTo>
                    <a:cubicBezTo>
                      <a:pt x="3" y="37"/>
                      <a:pt x="3" y="37"/>
                      <a:pt x="3" y="37"/>
                    </a:cubicBezTo>
                    <a:cubicBezTo>
                      <a:pt x="3" y="37"/>
                      <a:pt x="3" y="38"/>
                      <a:pt x="3" y="38"/>
                    </a:cubicBezTo>
                    <a:cubicBezTo>
                      <a:pt x="4" y="39"/>
                      <a:pt x="4" y="39"/>
                      <a:pt x="4" y="39"/>
                    </a:cubicBezTo>
                    <a:cubicBezTo>
                      <a:pt x="5" y="39"/>
                      <a:pt x="5" y="39"/>
                      <a:pt x="5" y="39"/>
                    </a:cubicBezTo>
                    <a:cubicBezTo>
                      <a:pt x="5" y="39"/>
                      <a:pt x="5" y="39"/>
                      <a:pt x="5" y="39"/>
                    </a:cubicBezTo>
                    <a:cubicBezTo>
                      <a:pt x="6" y="37"/>
                      <a:pt x="6" y="37"/>
                      <a:pt x="6" y="37"/>
                    </a:cubicBezTo>
                    <a:cubicBezTo>
                      <a:pt x="7" y="38"/>
                      <a:pt x="9" y="38"/>
                      <a:pt x="11" y="38"/>
                    </a:cubicBezTo>
                    <a:cubicBezTo>
                      <a:pt x="10" y="40"/>
                      <a:pt x="10" y="40"/>
                      <a:pt x="10" y="40"/>
                    </a:cubicBezTo>
                    <a:cubicBezTo>
                      <a:pt x="10" y="40"/>
                      <a:pt x="10" y="41"/>
                      <a:pt x="11" y="41"/>
                    </a:cubicBezTo>
                    <a:cubicBezTo>
                      <a:pt x="13" y="40"/>
                      <a:pt x="13" y="40"/>
                      <a:pt x="13" y="40"/>
                    </a:cubicBezTo>
                    <a:cubicBezTo>
                      <a:pt x="13" y="40"/>
                      <a:pt x="13" y="40"/>
                      <a:pt x="13" y="40"/>
                    </a:cubicBezTo>
                    <a:cubicBezTo>
                      <a:pt x="14" y="39"/>
                      <a:pt x="14" y="39"/>
                      <a:pt x="14" y="39"/>
                    </a:cubicBezTo>
                    <a:cubicBezTo>
                      <a:pt x="14" y="38"/>
                      <a:pt x="14" y="38"/>
                      <a:pt x="14" y="38"/>
                    </a:cubicBezTo>
                    <a:cubicBezTo>
                      <a:pt x="15" y="37"/>
                      <a:pt x="16" y="37"/>
                      <a:pt x="17" y="36"/>
                    </a:cubicBezTo>
                    <a:cubicBezTo>
                      <a:pt x="17" y="36"/>
                      <a:pt x="18" y="35"/>
                      <a:pt x="19" y="34"/>
                    </a:cubicBezTo>
                    <a:cubicBezTo>
                      <a:pt x="20" y="35"/>
                      <a:pt x="20" y="35"/>
                      <a:pt x="20" y="35"/>
                    </a:cubicBezTo>
                    <a:cubicBezTo>
                      <a:pt x="20" y="36"/>
                      <a:pt x="20" y="36"/>
                      <a:pt x="20" y="36"/>
                    </a:cubicBezTo>
                    <a:cubicBezTo>
                      <a:pt x="20" y="35"/>
                      <a:pt x="20" y="35"/>
                      <a:pt x="20" y="35"/>
                    </a:cubicBezTo>
                    <a:cubicBezTo>
                      <a:pt x="23" y="33"/>
                      <a:pt x="23" y="33"/>
                      <a:pt x="23" y="33"/>
                    </a:cubicBezTo>
                    <a:cubicBezTo>
                      <a:pt x="23" y="32"/>
                      <a:pt x="23" y="32"/>
                      <a:pt x="23" y="32"/>
                    </a:cubicBezTo>
                    <a:cubicBezTo>
                      <a:pt x="23" y="31"/>
                      <a:pt x="23" y="31"/>
                      <a:pt x="23" y="31"/>
                    </a:cubicBezTo>
                    <a:cubicBezTo>
                      <a:pt x="24" y="30"/>
                      <a:pt x="25" y="29"/>
                      <a:pt x="26" y="27"/>
                    </a:cubicBezTo>
                    <a:cubicBezTo>
                      <a:pt x="26" y="27"/>
                      <a:pt x="27" y="26"/>
                      <a:pt x="27" y="25"/>
                    </a:cubicBezTo>
                    <a:cubicBezTo>
                      <a:pt x="28" y="25"/>
                      <a:pt x="28" y="25"/>
                      <a:pt x="28" y="25"/>
                    </a:cubicBezTo>
                    <a:cubicBezTo>
                      <a:pt x="28" y="25"/>
                      <a:pt x="28" y="25"/>
                      <a:pt x="28" y="25"/>
                    </a:cubicBezTo>
                    <a:cubicBezTo>
                      <a:pt x="29" y="25"/>
                      <a:pt x="29" y="25"/>
                      <a:pt x="29" y="25"/>
                    </a:cubicBezTo>
                    <a:cubicBezTo>
                      <a:pt x="30" y="22"/>
                      <a:pt x="30" y="22"/>
                      <a:pt x="30" y="22"/>
                    </a:cubicBezTo>
                    <a:cubicBezTo>
                      <a:pt x="30" y="21"/>
                      <a:pt x="30" y="21"/>
                      <a:pt x="30" y="21"/>
                    </a:cubicBezTo>
                    <a:cubicBezTo>
                      <a:pt x="29" y="21"/>
                      <a:pt x="29" y="21"/>
                      <a:pt x="29" y="21"/>
                    </a:cubicBezTo>
                    <a:cubicBezTo>
                      <a:pt x="30" y="18"/>
                      <a:pt x="30" y="16"/>
                      <a:pt x="31" y="14"/>
                    </a:cubicBezTo>
                    <a:cubicBezTo>
                      <a:pt x="32" y="13"/>
                      <a:pt x="32" y="13"/>
                      <a:pt x="32" y="13"/>
                    </a:cubicBezTo>
                    <a:cubicBezTo>
                      <a:pt x="32" y="13"/>
                      <a:pt x="32" y="12"/>
                      <a:pt x="32" y="12"/>
                    </a:cubicBezTo>
                    <a:cubicBezTo>
                      <a:pt x="32" y="9"/>
                      <a:pt x="32" y="9"/>
                      <a:pt x="32" y="9"/>
                    </a:cubicBezTo>
                    <a:cubicBezTo>
                      <a:pt x="32" y="9"/>
                      <a:pt x="32" y="9"/>
                      <a:pt x="32" y="9"/>
                    </a:cubicBezTo>
                    <a:cubicBezTo>
                      <a:pt x="31" y="10"/>
                      <a:pt x="31" y="10"/>
                      <a:pt x="31" y="10"/>
                    </a:cubicBezTo>
                    <a:cubicBezTo>
                      <a:pt x="30" y="8"/>
                      <a:pt x="30" y="6"/>
                      <a:pt x="29" y="5"/>
                    </a:cubicBezTo>
                    <a:cubicBezTo>
                      <a:pt x="30" y="3"/>
                      <a:pt x="30" y="3"/>
                      <a:pt x="30" y="3"/>
                    </a:cubicBezTo>
                    <a:cubicBezTo>
                      <a:pt x="30" y="3"/>
                      <a:pt x="30" y="3"/>
                      <a:pt x="30" y="2"/>
                    </a:cubicBezTo>
                    <a:cubicBezTo>
                      <a:pt x="28" y="1"/>
                      <a:pt x="28" y="1"/>
                      <a:pt x="28" y="1"/>
                    </a:cubicBezTo>
                    <a:cubicBezTo>
                      <a:pt x="28" y="1"/>
                      <a:pt x="28" y="1"/>
                      <a:pt x="28" y="1"/>
                    </a:cubicBezTo>
                    <a:cubicBezTo>
                      <a:pt x="28" y="1"/>
                      <a:pt x="28" y="1"/>
                      <a:pt x="28" y="1"/>
                    </a:cubicBezTo>
                    <a:cubicBezTo>
                      <a:pt x="27" y="3"/>
                      <a:pt x="27" y="3"/>
                      <a:pt x="27" y="3"/>
                    </a:cubicBezTo>
                    <a:cubicBezTo>
                      <a:pt x="25" y="2"/>
                      <a:pt x="24" y="2"/>
                      <a:pt x="22" y="2"/>
                    </a:cubicBezTo>
                    <a:cubicBezTo>
                      <a:pt x="22" y="0"/>
                      <a:pt x="22" y="0"/>
                      <a:pt x="22" y="0"/>
                    </a:cubicBezTo>
                    <a:cubicBezTo>
                      <a:pt x="23" y="0"/>
                      <a:pt x="22" y="0"/>
                      <a:pt x="22" y="0"/>
                    </a:cubicBezTo>
                    <a:cubicBezTo>
                      <a:pt x="20" y="0"/>
                      <a:pt x="20" y="0"/>
                      <a:pt x="20" y="0"/>
                    </a:cubicBezTo>
                    <a:close/>
                  </a:path>
                </a:pathLst>
              </a:cu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9" name="Freeform 881"/>
              <p:cNvSpPr/>
              <p:nvPr/>
            </p:nvSpPr>
            <p:spPr bwMode="auto">
              <a:xfrm>
                <a:off x="5100" y="1258"/>
                <a:ext cx="2" cy="1"/>
              </a:xfrm>
              <a:custGeom>
                <a:avLst/>
                <a:gdLst>
                  <a:gd name="T0" fmla="*/ 2 w 2"/>
                  <a:gd name="T1" fmla="*/ 1 h 1"/>
                  <a:gd name="T2" fmla="*/ 0 w 2"/>
                  <a:gd name="T3" fmla="*/ 0 h 1"/>
                  <a:gd name="T4" fmla="*/ 0 w 2"/>
                  <a:gd name="T5" fmla="*/ 0 h 1"/>
                  <a:gd name="T6" fmla="*/ 0 w 2"/>
                  <a:gd name="T7" fmla="*/ 0 h 1"/>
                  <a:gd name="T8" fmla="*/ 1 w 2"/>
                  <a:gd name="T9" fmla="*/ 1 h 1"/>
                  <a:gd name="T10" fmla="*/ 1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lnTo>
                      <a:pt x="0" y="0"/>
                    </a:lnTo>
                    <a:lnTo>
                      <a:pt x="0" y="0"/>
                    </a:lnTo>
                    <a:lnTo>
                      <a:pt x="0" y="0"/>
                    </a:lnTo>
                    <a:lnTo>
                      <a:pt x="1"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0" name="Freeform 882"/>
              <p:cNvSpPr/>
              <p:nvPr/>
            </p:nvSpPr>
            <p:spPr bwMode="auto">
              <a:xfrm>
                <a:off x="5099" y="1258"/>
                <a:ext cx="2" cy="2"/>
              </a:xfrm>
              <a:custGeom>
                <a:avLst/>
                <a:gdLst>
                  <a:gd name="T0" fmla="*/ 2 w 2"/>
                  <a:gd name="T1" fmla="*/ 1 h 2"/>
                  <a:gd name="T2" fmla="*/ 1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1" name="Freeform 883"/>
              <p:cNvSpPr/>
              <p:nvPr/>
            </p:nvSpPr>
            <p:spPr bwMode="auto">
              <a:xfrm>
                <a:off x="5100" y="1249"/>
                <a:ext cx="26" cy="30"/>
              </a:xfrm>
              <a:custGeom>
                <a:avLst/>
                <a:gdLst>
                  <a:gd name="T0" fmla="*/ 24 w 26"/>
                  <a:gd name="T1" fmla="*/ 4 h 30"/>
                  <a:gd name="T2" fmla="*/ 26 w 26"/>
                  <a:gd name="T3" fmla="*/ 9 h 30"/>
                  <a:gd name="T4" fmla="*/ 12 w 26"/>
                  <a:gd name="T5" fmla="*/ 30 h 30"/>
                  <a:gd name="T6" fmla="*/ 0 w 26"/>
                  <a:gd name="T7" fmla="*/ 23 h 30"/>
                  <a:gd name="T8" fmla="*/ 13 w 26"/>
                  <a:gd name="T9" fmla="*/ 0 h 30"/>
                  <a:gd name="T10" fmla="*/ 24 w 26"/>
                  <a:gd name="T11" fmla="*/ 4 h 30"/>
                </a:gdLst>
                <a:ahLst/>
                <a:cxnLst>
                  <a:cxn ang="0">
                    <a:pos x="T0" y="T1"/>
                  </a:cxn>
                  <a:cxn ang="0">
                    <a:pos x="T2" y="T3"/>
                  </a:cxn>
                  <a:cxn ang="0">
                    <a:pos x="T4" y="T5"/>
                  </a:cxn>
                  <a:cxn ang="0">
                    <a:pos x="T6" y="T7"/>
                  </a:cxn>
                  <a:cxn ang="0">
                    <a:pos x="T8" y="T9"/>
                  </a:cxn>
                  <a:cxn ang="0">
                    <a:pos x="T10" y="T11"/>
                  </a:cxn>
                </a:cxnLst>
                <a:rect l="0" t="0" r="r" b="b"/>
                <a:pathLst>
                  <a:path w="26" h="30">
                    <a:moveTo>
                      <a:pt x="24" y="4"/>
                    </a:moveTo>
                    <a:lnTo>
                      <a:pt x="26" y="9"/>
                    </a:lnTo>
                    <a:lnTo>
                      <a:pt x="12" y="30"/>
                    </a:lnTo>
                    <a:lnTo>
                      <a:pt x="0" y="23"/>
                    </a:lnTo>
                    <a:lnTo>
                      <a:pt x="13" y="0"/>
                    </a:lnTo>
                    <a:lnTo>
                      <a:pt x="24" y="4"/>
                    </a:lnTo>
                    <a:close/>
                  </a:path>
                </a:pathLst>
              </a:custGeom>
              <a:solidFill>
                <a:srgbClr val="B7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2" name="Freeform 884"/>
              <p:cNvSpPr/>
              <p:nvPr/>
            </p:nvSpPr>
            <p:spPr bwMode="auto">
              <a:xfrm>
                <a:off x="5114" y="1268"/>
                <a:ext cx="3" cy="6"/>
              </a:xfrm>
              <a:custGeom>
                <a:avLst/>
                <a:gdLst>
                  <a:gd name="T0" fmla="*/ 2 w 3"/>
                  <a:gd name="T1" fmla="*/ 1 h 6"/>
                  <a:gd name="T2" fmla="*/ 0 w 3"/>
                  <a:gd name="T3" fmla="*/ 0 h 6"/>
                  <a:gd name="T4" fmla="*/ 2 w 3"/>
                  <a:gd name="T5" fmla="*/ 2 h 6"/>
                  <a:gd name="T6" fmla="*/ 1 w 3"/>
                  <a:gd name="T7" fmla="*/ 5 h 6"/>
                  <a:gd name="T8" fmla="*/ 2 w 3"/>
                  <a:gd name="T9" fmla="*/ 6 h 6"/>
                  <a:gd name="T10" fmla="*/ 3 w 3"/>
                  <a:gd name="T11" fmla="*/ 3 h 6"/>
                  <a:gd name="T12" fmla="*/ 2 w 3"/>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2" y="1"/>
                    </a:moveTo>
                    <a:cubicBezTo>
                      <a:pt x="0" y="0"/>
                      <a:pt x="0" y="0"/>
                      <a:pt x="0" y="0"/>
                    </a:cubicBezTo>
                    <a:cubicBezTo>
                      <a:pt x="1" y="0"/>
                      <a:pt x="2" y="1"/>
                      <a:pt x="2" y="2"/>
                    </a:cubicBezTo>
                    <a:cubicBezTo>
                      <a:pt x="2" y="3"/>
                      <a:pt x="1" y="4"/>
                      <a:pt x="1" y="5"/>
                    </a:cubicBezTo>
                    <a:cubicBezTo>
                      <a:pt x="2" y="6"/>
                      <a:pt x="2" y="6"/>
                      <a:pt x="2" y="6"/>
                    </a:cubicBezTo>
                    <a:cubicBezTo>
                      <a:pt x="3" y="5"/>
                      <a:pt x="3" y="4"/>
                      <a:pt x="3" y="3"/>
                    </a:cubicBezTo>
                    <a:cubicBezTo>
                      <a:pt x="3" y="2"/>
                      <a:pt x="3" y="1"/>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3" name="Freeform 885"/>
              <p:cNvSpPr/>
              <p:nvPr/>
            </p:nvSpPr>
            <p:spPr bwMode="auto">
              <a:xfrm>
                <a:off x="5113" y="1273"/>
                <a:ext cx="3" cy="3"/>
              </a:xfrm>
              <a:custGeom>
                <a:avLst/>
                <a:gdLst>
                  <a:gd name="T0" fmla="*/ 3 w 3"/>
                  <a:gd name="T1" fmla="*/ 1 h 3"/>
                  <a:gd name="T2" fmla="*/ 2 w 3"/>
                  <a:gd name="T3" fmla="*/ 0 h 3"/>
                  <a:gd name="T4" fmla="*/ 0 w 3"/>
                  <a:gd name="T5" fmla="*/ 3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0"/>
                      <a:pt x="2" y="0"/>
                      <a:pt x="2" y="0"/>
                    </a:cubicBezTo>
                    <a:cubicBezTo>
                      <a:pt x="1" y="1"/>
                      <a:pt x="1" y="2"/>
                      <a:pt x="0" y="3"/>
                    </a:cubicBezTo>
                    <a:cubicBezTo>
                      <a:pt x="2" y="3"/>
                      <a:pt x="2" y="3"/>
                      <a:pt x="2" y="3"/>
                    </a:cubicBezTo>
                    <a:cubicBezTo>
                      <a:pt x="3" y="3"/>
                      <a:pt x="3" y="2"/>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4" name="Freeform 886"/>
              <p:cNvSpPr/>
              <p:nvPr/>
            </p:nvSpPr>
            <p:spPr bwMode="auto">
              <a:xfrm>
                <a:off x="5112" y="1276"/>
                <a:ext cx="3" cy="2"/>
              </a:xfrm>
              <a:custGeom>
                <a:avLst/>
                <a:gdLst>
                  <a:gd name="T0" fmla="*/ 3 w 3"/>
                  <a:gd name="T1" fmla="*/ 0 h 2"/>
                  <a:gd name="T2" fmla="*/ 1 w 3"/>
                  <a:gd name="T3" fmla="*/ 0 h 2"/>
                  <a:gd name="T4" fmla="*/ 0 w 3"/>
                  <a:gd name="T5" fmla="*/ 1 h 2"/>
                  <a:gd name="T6" fmla="*/ 1 w 3"/>
                  <a:gd name="T7" fmla="*/ 2 h 2"/>
                  <a:gd name="T8" fmla="*/ 3 w 3"/>
                  <a:gd name="T9" fmla="*/ 0 h 2"/>
                </a:gdLst>
                <a:ahLst/>
                <a:cxnLst>
                  <a:cxn ang="0">
                    <a:pos x="T0" y="T1"/>
                  </a:cxn>
                  <a:cxn ang="0">
                    <a:pos x="T2" y="T3"/>
                  </a:cxn>
                  <a:cxn ang="0">
                    <a:pos x="T4" y="T5"/>
                  </a:cxn>
                  <a:cxn ang="0">
                    <a:pos x="T6" y="T7"/>
                  </a:cxn>
                  <a:cxn ang="0">
                    <a:pos x="T8" y="T9"/>
                  </a:cxn>
                </a:cxnLst>
                <a:rect l="0" t="0" r="r" b="b"/>
                <a:pathLst>
                  <a:path w="3" h="2">
                    <a:moveTo>
                      <a:pt x="3" y="0"/>
                    </a:moveTo>
                    <a:cubicBezTo>
                      <a:pt x="1" y="0"/>
                      <a:pt x="1" y="0"/>
                      <a:pt x="1" y="0"/>
                    </a:cubicBezTo>
                    <a:cubicBezTo>
                      <a:pt x="1" y="0"/>
                      <a:pt x="0" y="1"/>
                      <a:pt x="0" y="1"/>
                    </a:cubicBezTo>
                    <a:cubicBezTo>
                      <a:pt x="1" y="2"/>
                      <a:pt x="1" y="2"/>
                      <a:pt x="1" y="2"/>
                    </a:cubicBezTo>
                    <a:cubicBezTo>
                      <a:pt x="2" y="2"/>
                      <a:pt x="2" y="1"/>
                      <a:pt x="3" y="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5" name="Freeform 887"/>
              <p:cNvSpPr/>
              <p:nvPr/>
            </p:nvSpPr>
            <p:spPr bwMode="auto">
              <a:xfrm>
                <a:off x="5109" y="1277"/>
                <a:ext cx="4" cy="2"/>
              </a:xfrm>
              <a:custGeom>
                <a:avLst/>
                <a:gdLst>
                  <a:gd name="T0" fmla="*/ 4 w 4"/>
                  <a:gd name="T1" fmla="*/ 1 h 2"/>
                  <a:gd name="T2" fmla="*/ 3 w 4"/>
                  <a:gd name="T3" fmla="*/ 0 h 2"/>
                  <a:gd name="T4" fmla="*/ 0 w 4"/>
                  <a:gd name="T5" fmla="*/ 0 h 2"/>
                  <a:gd name="T6" fmla="*/ 1 w 4"/>
                  <a:gd name="T7" fmla="*/ 1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0"/>
                      <a:pt x="3" y="0"/>
                      <a:pt x="3" y="0"/>
                    </a:cubicBezTo>
                    <a:cubicBezTo>
                      <a:pt x="2" y="1"/>
                      <a:pt x="1" y="1"/>
                      <a:pt x="0" y="0"/>
                    </a:cubicBezTo>
                    <a:cubicBezTo>
                      <a:pt x="1" y="1"/>
                      <a:pt x="1" y="1"/>
                      <a:pt x="1" y="1"/>
                    </a:cubicBezTo>
                    <a:cubicBezTo>
                      <a:pt x="2" y="2"/>
                      <a:pt x="3" y="1"/>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6" name="Freeform 888"/>
              <p:cNvSpPr/>
              <p:nvPr/>
            </p:nvSpPr>
            <p:spPr bwMode="auto">
              <a:xfrm>
                <a:off x="5117" y="1263"/>
                <a:ext cx="4" cy="2"/>
              </a:xfrm>
              <a:custGeom>
                <a:avLst/>
                <a:gdLst>
                  <a:gd name="T0" fmla="*/ 4 w 4"/>
                  <a:gd name="T1" fmla="*/ 1 h 2"/>
                  <a:gd name="T2" fmla="*/ 3 w 4"/>
                  <a:gd name="T3" fmla="*/ 0 h 2"/>
                  <a:gd name="T4" fmla="*/ 0 w 4"/>
                  <a:gd name="T5" fmla="*/ 0 h 2"/>
                  <a:gd name="T6" fmla="*/ 1 w 4"/>
                  <a:gd name="T7" fmla="*/ 1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0"/>
                      <a:pt x="3" y="0"/>
                      <a:pt x="3" y="0"/>
                    </a:cubicBezTo>
                    <a:cubicBezTo>
                      <a:pt x="2" y="1"/>
                      <a:pt x="1" y="1"/>
                      <a:pt x="0" y="0"/>
                    </a:cubicBezTo>
                    <a:cubicBezTo>
                      <a:pt x="1" y="1"/>
                      <a:pt x="1" y="1"/>
                      <a:pt x="1" y="1"/>
                    </a:cubicBezTo>
                    <a:cubicBezTo>
                      <a:pt x="2" y="2"/>
                      <a:pt x="3" y="2"/>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7" name="Freeform 889"/>
              <p:cNvSpPr/>
              <p:nvPr/>
            </p:nvSpPr>
            <p:spPr bwMode="auto">
              <a:xfrm>
                <a:off x="5122" y="1254"/>
                <a:ext cx="3" cy="6"/>
              </a:xfrm>
              <a:custGeom>
                <a:avLst/>
                <a:gdLst>
                  <a:gd name="T0" fmla="*/ 2 w 3"/>
                  <a:gd name="T1" fmla="*/ 1 h 6"/>
                  <a:gd name="T2" fmla="*/ 0 w 3"/>
                  <a:gd name="T3" fmla="*/ 0 h 6"/>
                  <a:gd name="T4" fmla="*/ 1 w 3"/>
                  <a:gd name="T5" fmla="*/ 2 h 6"/>
                  <a:gd name="T6" fmla="*/ 1 w 3"/>
                  <a:gd name="T7" fmla="*/ 5 h 6"/>
                  <a:gd name="T8" fmla="*/ 2 w 3"/>
                  <a:gd name="T9" fmla="*/ 6 h 6"/>
                  <a:gd name="T10" fmla="*/ 3 w 3"/>
                  <a:gd name="T11" fmla="*/ 3 h 6"/>
                  <a:gd name="T12" fmla="*/ 2 w 3"/>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2" y="1"/>
                    </a:moveTo>
                    <a:cubicBezTo>
                      <a:pt x="0" y="0"/>
                      <a:pt x="0" y="0"/>
                      <a:pt x="0" y="0"/>
                    </a:cubicBezTo>
                    <a:cubicBezTo>
                      <a:pt x="1" y="0"/>
                      <a:pt x="1" y="1"/>
                      <a:pt x="1" y="2"/>
                    </a:cubicBezTo>
                    <a:cubicBezTo>
                      <a:pt x="1" y="3"/>
                      <a:pt x="1" y="4"/>
                      <a:pt x="1" y="5"/>
                    </a:cubicBezTo>
                    <a:cubicBezTo>
                      <a:pt x="2" y="6"/>
                      <a:pt x="2" y="6"/>
                      <a:pt x="2" y="6"/>
                    </a:cubicBezTo>
                    <a:cubicBezTo>
                      <a:pt x="3" y="5"/>
                      <a:pt x="3" y="4"/>
                      <a:pt x="3" y="3"/>
                    </a:cubicBezTo>
                    <a:cubicBezTo>
                      <a:pt x="3" y="2"/>
                      <a:pt x="3" y="1"/>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8" name="Freeform 890"/>
              <p:cNvSpPr/>
              <p:nvPr/>
            </p:nvSpPr>
            <p:spPr bwMode="auto">
              <a:xfrm>
                <a:off x="5121" y="1259"/>
                <a:ext cx="3" cy="4"/>
              </a:xfrm>
              <a:custGeom>
                <a:avLst/>
                <a:gdLst>
                  <a:gd name="T0" fmla="*/ 3 w 3"/>
                  <a:gd name="T1" fmla="*/ 1 h 4"/>
                  <a:gd name="T2" fmla="*/ 2 w 3"/>
                  <a:gd name="T3" fmla="*/ 0 h 4"/>
                  <a:gd name="T4" fmla="*/ 0 w 3"/>
                  <a:gd name="T5" fmla="*/ 3 h 4"/>
                  <a:gd name="T6" fmla="*/ 2 w 3"/>
                  <a:gd name="T7" fmla="*/ 4 h 4"/>
                  <a:gd name="T8" fmla="*/ 3 w 3"/>
                  <a:gd name="T9" fmla="*/ 1 h 4"/>
                </a:gdLst>
                <a:ahLst/>
                <a:cxnLst>
                  <a:cxn ang="0">
                    <a:pos x="T0" y="T1"/>
                  </a:cxn>
                  <a:cxn ang="0">
                    <a:pos x="T2" y="T3"/>
                  </a:cxn>
                  <a:cxn ang="0">
                    <a:pos x="T4" y="T5"/>
                  </a:cxn>
                  <a:cxn ang="0">
                    <a:pos x="T6" y="T7"/>
                  </a:cxn>
                  <a:cxn ang="0">
                    <a:pos x="T8" y="T9"/>
                  </a:cxn>
                </a:cxnLst>
                <a:rect l="0" t="0" r="r" b="b"/>
                <a:pathLst>
                  <a:path w="3" h="4">
                    <a:moveTo>
                      <a:pt x="3" y="1"/>
                    </a:moveTo>
                    <a:cubicBezTo>
                      <a:pt x="2" y="0"/>
                      <a:pt x="2" y="0"/>
                      <a:pt x="2" y="0"/>
                    </a:cubicBezTo>
                    <a:cubicBezTo>
                      <a:pt x="1" y="1"/>
                      <a:pt x="1" y="2"/>
                      <a:pt x="0" y="3"/>
                    </a:cubicBezTo>
                    <a:cubicBezTo>
                      <a:pt x="2" y="4"/>
                      <a:pt x="2" y="4"/>
                      <a:pt x="2" y="4"/>
                    </a:cubicBezTo>
                    <a:cubicBezTo>
                      <a:pt x="2" y="3"/>
                      <a:pt x="3" y="2"/>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9" name="Freeform 891"/>
              <p:cNvSpPr/>
              <p:nvPr/>
            </p:nvSpPr>
            <p:spPr bwMode="auto">
              <a:xfrm>
                <a:off x="5120" y="1262"/>
                <a:ext cx="3" cy="2"/>
              </a:xfrm>
              <a:custGeom>
                <a:avLst/>
                <a:gdLst>
                  <a:gd name="T0" fmla="*/ 3 w 3"/>
                  <a:gd name="T1" fmla="*/ 1 h 2"/>
                  <a:gd name="T2" fmla="*/ 1 w 3"/>
                  <a:gd name="T3" fmla="*/ 0 h 2"/>
                  <a:gd name="T4" fmla="*/ 0 w 3"/>
                  <a:gd name="T5" fmla="*/ 1 h 2"/>
                  <a:gd name="T6" fmla="*/ 1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1" y="0"/>
                      <a:pt x="1" y="0"/>
                      <a:pt x="1" y="0"/>
                    </a:cubicBezTo>
                    <a:cubicBezTo>
                      <a:pt x="1" y="0"/>
                      <a:pt x="0" y="1"/>
                      <a:pt x="0" y="1"/>
                    </a:cubicBezTo>
                    <a:cubicBezTo>
                      <a:pt x="1" y="2"/>
                      <a:pt x="1" y="2"/>
                      <a:pt x="1" y="2"/>
                    </a:cubicBezTo>
                    <a:cubicBezTo>
                      <a:pt x="2" y="2"/>
                      <a:pt x="2" y="1"/>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0" name="Freeform 892"/>
              <p:cNvSpPr/>
              <p:nvPr/>
            </p:nvSpPr>
            <p:spPr bwMode="auto">
              <a:xfrm>
                <a:off x="5106" y="1263"/>
                <a:ext cx="3" cy="7"/>
              </a:xfrm>
              <a:custGeom>
                <a:avLst/>
                <a:gdLst>
                  <a:gd name="T0" fmla="*/ 2 w 3"/>
                  <a:gd name="T1" fmla="*/ 1 h 7"/>
                  <a:gd name="T2" fmla="*/ 0 w 3"/>
                  <a:gd name="T3" fmla="*/ 0 h 7"/>
                  <a:gd name="T4" fmla="*/ 2 w 3"/>
                  <a:gd name="T5" fmla="*/ 3 h 7"/>
                  <a:gd name="T6" fmla="*/ 1 w 3"/>
                  <a:gd name="T7" fmla="*/ 6 h 7"/>
                  <a:gd name="T8" fmla="*/ 2 w 3"/>
                  <a:gd name="T9" fmla="*/ 7 h 7"/>
                  <a:gd name="T10" fmla="*/ 3 w 3"/>
                  <a:gd name="T11" fmla="*/ 4 h 7"/>
                  <a:gd name="T12" fmla="*/ 2 w 3"/>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1"/>
                    </a:moveTo>
                    <a:cubicBezTo>
                      <a:pt x="0" y="0"/>
                      <a:pt x="0" y="0"/>
                      <a:pt x="0" y="0"/>
                    </a:cubicBezTo>
                    <a:cubicBezTo>
                      <a:pt x="1" y="1"/>
                      <a:pt x="2" y="1"/>
                      <a:pt x="2" y="3"/>
                    </a:cubicBezTo>
                    <a:cubicBezTo>
                      <a:pt x="2" y="4"/>
                      <a:pt x="1" y="5"/>
                      <a:pt x="1" y="6"/>
                    </a:cubicBezTo>
                    <a:cubicBezTo>
                      <a:pt x="2" y="7"/>
                      <a:pt x="2" y="7"/>
                      <a:pt x="2" y="7"/>
                    </a:cubicBezTo>
                    <a:cubicBezTo>
                      <a:pt x="3" y="6"/>
                      <a:pt x="3" y="5"/>
                      <a:pt x="3" y="4"/>
                    </a:cubicBezTo>
                    <a:cubicBezTo>
                      <a:pt x="3" y="2"/>
                      <a:pt x="3" y="2"/>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1" name="Freeform 893"/>
              <p:cNvSpPr/>
              <p:nvPr/>
            </p:nvSpPr>
            <p:spPr bwMode="auto">
              <a:xfrm>
                <a:off x="5105" y="1269"/>
                <a:ext cx="3" cy="3"/>
              </a:xfrm>
              <a:custGeom>
                <a:avLst/>
                <a:gdLst>
                  <a:gd name="T0" fmla="*/ 3 w 3"/>
                  <a:gd name="T1" fmla="*/ 1 h 3"/>
                  <a:gd name="T2" fmla="*/ 2 w 3"/>
                  <a:gd name="T3" fmla="*/ 0 h 3"/>
                  <a:gd name="T4" fmla="*/ 0 w 3"/>
                  <a:gd name="T5" fmla="*/ 2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0"/>
                      <a:pt x="2" y="0"/>
                      <a:pt x="2" y="0"/>
                    </a:cubicBezTo>
                    <a:cubicBezTo>
                      <a:pt x="1" y="0"/>
                      <a:pt x="1" y="1"/>
                      <a:pt x="0" y="2"/>
                    </a:cubicBezTo>
                    <a:cubicBezTo>
                      <a:pt x="2" y="3"/>
                      <a:pt x="2" y="3"/>
                      <a:pt x="2" y="3"/>
                    </a:cubicBezTo>
                    <a:cubicBezTo>
                      <a:pt x="3" y="2"/>
                      <a:pt x="3" y="1"/>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2" name="Freeform 894"/>
              <p:cNvSpPr/>
              <p:nvPr/>
            </p:nvSpPr>
            <p:spPr bwMode="auto">
              <a:xfrm>
                <a:off x="5104" y="1271"/>
                <a:ext cx="3" cy="2"/>
              </a:xfrm>
              <a:custGeom>
                <a:avLst/>
                <a:gdLst>
                  <a:gd name="T0" fmla="*/ 3 w 3"/>
                  <a:gd name="T1" fmla="*/ 1 h 2"/>
                  <a:gd name="T2" fmla="*/ 1 w 3"/>
                  <a:gd name="T3" fmla="*/ 0 h 2"/>
                  <a:gd name="T4" fmla="*/ 0 w 3"/>
                  <a:gd name="T5" fmla="*/ 1 h 2"/>
                  <a:gd name="T6" fmla="*/ 1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1" y="0"/>
                      <a:pt x="1" y="0"/>
                      <a:pt x="1" y="0"/>
                    </a:cubicBezTo>
                    <a:cubicBezTo>
                      <a:pt x="1" y="1"/>
                      <a:pt x="0" y="1"/>
                      <a:pt x="0" y="1"/>
                    </a:cubicBezTo>
                    <a:cubicBezTo>
                      <a:pt x="1" y="2"/>
                      <a:pt x="1" y="2"/>
                      <a:pt x="1" y="2"/>
                    </a:cubicBezTo>
                    <a:cubicBezTo>
                      <a:pt x="2" y="2"/>
                      <a:pt x="2" y="1"/>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3" name="Freeform 895"/>
              <p:cNvSpPr/>
              <p:nvPr/>
            </p:nvSpPr>
            <p:spPr bwMode="auto">
              <a:xfrm>
                <a:off x="5101" y="1272"/>
                <a:ext cx="4" cy="2"/>
              </a:xfrm>
              <a:custGeom>
                <a:avLst/>
                <a:gdLst>
                  <a:gd name="T0" fmla="*/ 4 w 4"/>
                  <a:gd name="T1" fmla="*/ 1 h 2"/>
                  <a:gd name="T2" fmla="*/ 3 w 4"/>
                  <a:gd name="T3" fmla="*/ 0 h 2"/>
                  <a:gd name="T4" fmla="*/ 0 w 4"/>
                  <a:gd name="T5" fmla="*/ 1 h 2"/>
                  <a:gd name="T6" fmla="*/ 1 w 4"/>
                  <a:gd name="T7" fmla="*/ 2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0"/>
                      <a:pt x="3" y="0"/>
                      <a:pt x="3" y="0"/>
                    </a:cubicBezTo>
                    <a:cubicBezTo>
                      <a:pt x="2" y="1"/>
                      <a:pt x="1" y="1"/>
                      <a:pt x="0" y="1"/>
                    </a:cubicBezTo>
                    <a:cubicBezTo>
                      <a:pt x="1" y="2"/>
                      <a:pt x="1" y="2"/>
                      <a:pt x="1" y="2"/>
                    </a:cubicBezTo>
                    <a:cubicBezTo>
                      <a:pt x="2" y="2"/>
                      <a:pt x="3" y="2"/>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4" name="Freeform 896"/>
              <p:cNvSpPr/>
              <p:nvPr/>
            </p:nvSpPr>
            <p:spPr bwMode="auto">
              <a:xfrm>
                <a:off x="5109" y="1259"/>
                <a:ext cx="4" cy="1"/>
              </a:xfrm>
              <a:custGeom>
                <a:avLst/>
                <a:gdLst>
                  <a:gd name="T0" fmla="*/ 4 w 4"/>
                  <a:gd name="T1" fmla="*/ 1 h 1"/>
                  <a:gd name="T2" fmla="*/ 3 w 4"/>
                  <a:gd name="T3" fmla="*/ 0 h 1"/>
                  <a:gd name="T4" fmla="*/ 0 w 4"/>
                  <a:gd name="T5" fmla="*/ 0 h 1"/>
                  <a:gd name="T6" fmla="*/ 1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4" y="1"/>
                    </a:moveTo>
                    <a:cubicBezTo>
                      <a:pt x="3" y="0"/>
                      <a:pt x="3" y="0"/>
                      <a:pt x="3" y="0"/>
                    </a:cubicBezTo>
                    <a:cubicBezTo>
                      <a:pt x="2" y="0"/>
                      <a:pt x="1" y="0"/>
                      <a:pt x="0" y="0"/>
                    </a:cubicBezTo>
                    <a:cubicBezTo>
                      <a:pt x="1" y="1"/>
                      <a:pt x="1" y="1"/>
                      <a:pt x="1" y="1"/>
                    </a:cubicBezTo>
                    <a:cubicBezTo>
                      <a:pt x="2" y="1"/>
                      <a:pt x="3" y="1"/>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5" name="Freeform 897"/>
              <p:cNvSpPr/>
              <p:nvPr/>
            </p:nvSpPr>
            <p:spPr bwMode="auto">
              <a:xfrm>
                <a:off x="5114" y="1249"/>
                <a:ext cx="3" cy="7"/>
              </a:xfrm>
              <a:custGeom>
                <a:avLst/>
                <a:gdLst>
                  <a:gd name="T0" fmla="*/ 2 w 3"/>
                  <a:gd name="T1" fmla="*/ 1 h 7"/>
                  <a:gd name="T2" fmla="*/ 0 w 3"/>
                  <a:gd name="T3" fmla="*/ 0 h 7"/>
                  <a:gd name="T4" fmla="*/ 1 w 3"/>
                  <a:gd name="T5" fmla="*/ 3 h 7"/>
                  <a:gd name="T6" fmla="*/ 1 w 3"/>
                  <a:gd name="T7" fmla="*/ 6 h 7"/>
                  <a:gd name="T8" fmla="*/ 2 w 3"/>
                  <a:gd name="T9" fmla="*/ 7 h 7"/>
                  <a:gd name="T10" fmla="*/ 3 w 3"/>
                  <a:gd name="T11" fmla="*/ 4 h 7"/>
                  <a:gd name="T12" fmla="*/ 2 w 3"/>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1"/>
                    </a:moveTo>
                    <a:cubicBezTo>
                      <a:pt x="0" y="0"/>
                      <a:pt x="0" y="0"/>
                      <a:pt x="0" y="0"/>
                    </a:cubicBezTo>
                    <a:cubicBezTo>
                      <a:pt x="1" y="1"/>
                      <a:pt x="1" y="2"/>
                      <a:pt x="1" y="3"/>
                    </a:cubicBezTo>
                    <a:cubicBezTo>
                      <a:pt x="1" y="4"/>
                      <a:pt x="1" y="5"/>
                      <a:pt x="1" y="6"/>
                    </a:cubicBezTo>
                    <a:cubicBezTo>
                      <a:pt x="2" y="7"/>
                      <a:pt x="2" y="7"/>
                      <a:pt x="2" y="7"/>
                    </a:cubicBezTo>
                    <a:cubicBezTo>
                      <a:pt x="3" y="6"/>
                      <a:pt x="3" y="5"/>
                      <a:pt x="3" y="4"/>
                    </a:cubicBezTo>
                    <a:cubicBezTo>
                      <a:pt x="3" y="3"/>
                      <a:pt x="3" y="2"/>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6" name="Freeform 898"/>
              <p:cNvSpPr/>
              <p:nvPr/>
            </p:nvSpPr>
            <p:spPr bwMode="auto">
              <a:xfrm>
                <a:off x="5113" y="1255"/>
                <a:ext cx="3" cy="3"/>
              </a:xfrm>
              <a:custGeom>
                <a:avLst/>
                <a:gdLst>
                  <a:gd name="T0" fmla="*/ 3 w 3"/>
                  <a:gd name="T1" fmla="*/ 1 h 3"/>
                  <a:gd name="T2" fmla="*/ 2 w 3"/>
                  <a:gd name="T3" fmla="*/ 0 h 3"/>
                  <a:gd name="T4" fmla="*/ 0 w 3"/>
                  <a:gd name="T5" fmla="*/ 2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0"/>
                      <a:pt x="2" y="0"/>
                      <a:pt x="2" y="0"/>
                    </a:cubicBezTo>
                    <a:cubicBezTo>
                      <a:pt x="1" y="1"/>
                      <a:pt x="1" y="2"/>
                      <a:pt x="0" y="2"/>
                    </a:cubicBezTo>
                    <a:cubicBezTo>
                      <a:pt x="2" y="3"/>
                      <a:pt x="2" y="3"/>
                      <a:pt x="2" y="3"/>
                    </a:cubicBezTo>
                    <a:cubicBezTo>
                      <a:pt x="2" y="2"/>
                      <a:pt x="3" y="2"/>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7" name="Freeform 899"/>
              <p:cNvSpPr/>
              <p:nvPr/>
            </p:nvSpPr>
            <p:spPr bwMode="auto">
              <a:xfrm>
                <a:off x="5112" y="1257"/>
                <a:ext cx="3" cy="3"/>
              </a:xfrm>
              <a:custGeom>
                <a:avLst/>
                <a:gdLst>
                  <a:gd name="T0" fmla="*/ 3 w 3"/>
                  <a:gd name="T1" fmla="*/ 1 h 3"/>
                  <a:gd name="T2" fmla="*/ 1 w 3"/>
                  <a:gd name="T3" fmla="*/ 0 h 3"/>
                  <a:gd name="T4" fmla="*/ 0 w 3"/>
                  <a:gd name="T5" fmla="*/ 2 h 3"/>
                  <a:gd name="T6" fmla="*/ 1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1" y="0"/>
                      <a:pt x="1" y="0"/>
                      <a:pt x="1" y="0"/>
                    </a:cubicBezTo>
                    <a:cubicBezTo>
                      <a:pt x="1" y="1"/>
                      <a:pt x="0" y="1"/>
                      <a:pt x="0" y="2"/>
                    </a:cubicBezTo>
                    <a:cubicBezTo>
                      <a:pt x="1" y="3"/>
                      <a:pt x="1" y="3"/>
                      <a:pt x="1" y="3"/>
                    </a:cubicBezTo>
                    <a:cubicBezTo>
                      <a:pt x="2" y="2"/>
                      <a:pt x="2" y="2"/>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8" name="Freeform 900"/>
              <p:cNvSpPr>
                <a:spLocks noEditPoints="1"/>
              </p:cNvSpPr>
              <p:nvPr/>
            </p:nvSpPr>
            <p:spPr bwMode="auto">
              <a:xfrm>
                <a:off x="5099" y="1243"/>
                <a:ext cx="29" cy="42"/>
              </a:xfrm>
              <a:custGeom>
                <a:avLst/>
                <a:gdLst>
                  <a:gd name="T0" fmla="*/ 29 w 29"/>
                  <a:gd name="T1" fmla="*/ 13 h 42"/>
                  <a:gd name="T2" fmla="*/ 15 w 29"/>
                  <a:gd name="T3" fmla="*/ 37 h 42"/>
                  <a:gd name="T4" fmla="*/ 0 w 29"/>
                  <a:gd name="T5" fmla="*/ 29 h 42"/>
                  <a:gd name="T6" fmla="*/ 14 w 29"/>
                  <a:gd name="T7" fmla="*/ 5 h 42"/>
                  <a:gd name="T8" fmla="*/ 29 w 29"/>
                  <a:gd name="T9" fmla="*/ 13 h 42"/>
                  <a:gd name="T10" fmla="*/ 14 w 29"/>
                  <a:gd name="T11" fmla="*/ 17 h 42"/>
                  <a:gd name="T12" fmla="*/ 18 w 29"/>
                  <a:gd name="T13" fmla="*/ 10 h 42"/>
                  <a:gd name="T14" fmla="*/ 14 w 29"/>
                  <a:gd name="T15" fmla="*/ 8 h 42"/>
                  <a:gd name="T16" fmla="*/ 10 w 29"/>
                  <a:gd name="T17" fmla="*/ 14 h 42"/>
                  <a:gd name="T18" fmla="*/ 14 w 29"/>
                  <a:gd name="T19" fmla="*/ 17 h 42"/>
                  <a:gd name="T20" fmla="*/ 6 w 29"/>
                  <a:gd name="T21" fmla="*/ 30 h 42"/>
                  <a:gd name="T22" fmla="*/ 10 w 29"/>
                  <a:gd name="T23" fmla="*/ 24 h 42"/>
                  <a:gd name="T24" fmla="*/ 6 w 29"/>
                  <a:gd name="T25" fmla="*/ 21 h 42"/>
                  <a:gd name="T26" fmla="*/ 2 w 29"/>
                  <a:gd name="T27" fmla="*/ 28 h 42"/>
                  <a:gd name="T28" fmla="*/ 6 w 29"/>
                  <a:gd name="T29" fmla="*/ 30 h 42"/>
                  <a:gd name="T30" fmla="*/ 14 w 29"/>
                  <a:gd name="T31" fmla="*/ 35 h 42"/>
                  <a:gd name="T32" fmla="*/ 18 w 29"/>
                  <a:gd name="T33" fmla="*/ 28 h 42"/>
                  <a:gd name="T34" fmla="*/ 14 w 29"/>
                  <a:gd name="T35" fmla="*/ 26 h 42"/>
                  <a:gd name="T36" fmla="*/ 10 w 29"/>
                  <a:gd name="T37" fmla="*/ 33 h 42"/>
                  <a:gd name="T38" fmla="*/ 14 w 29"/>
                  <a:gd name="T39" fmla="*/ 35 h 42"/>
                  <a:gd name="T40" fmla="*/ 22 w 29"/>
                  <a:gd name="T41" fmla="*/ 21 h 42"/>
                  <a:gd name="T42" fmla="*/ 26 w 29"/>
                  <a:gd name="T43" fmla="*/ 14 h 42"/>
                  <a:gd name="T44" fmla="*/ 22 w 29"/>
                  <a:gd name="T45" fmla="*/ 12 h 42"/>
                  <a:gd name="T46" fmla="*/ 18 w 29"/>
                  <a:gd name="T47" fmla="*/ 19 h 42"/>
                  <a:gd name="T48" fmla="*/ 22 w 29"/>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42">
                    <a:moveTo>
                      <a:pt x="29" y="13"/>
                    </a:moveTo>
                    <a:cubicBezTo>
                      <a:pt x="29" y="22"/>
                      <a:pt x="22" y="33"/>
                      <a:pt x="15" y="37"/>
                    </a:cubicBezTo>
                    <a:cubicBezTo>
                      <a:pt x="7" y="42"/>
                      <a:pt x="0" y="38"/>
                      <a:pt x="0" y="29"/>
                    </a:cubicBezTo>
                    <a:cubicBezTo>
                      <a:pt x="0" y="20"/>
                      <a:pt x="7" y="9"/>
                      <a:pt x="14" y="5"/>
                    </a:cubicBezTo>
                    <a:cubicBezTo>
                      <a:pt x="22" y="0"/>
                      <a:pt x="29" y="4"/>
                      <a:pt x="29" y="13"/>
                    </a:cubicBezTo>
                    <a:close/>
                    <a:moveTo>
                      <a:pt x="14" y="17"/>
                    </a:moveTo>
                    <a:cubicBezTo>
                      <a:pt x="16" y="15"/>
                      <a:pt x="18" y="12"/>
                      <a:pt x="18" y="10"/>
                    </a:cubicBezTo>
                    <a:cubicBezTo>
                      <a:pt x="18" y="7"/>
                      <a:pt x="16" y="6"/>
                      <a:pt x="14" y="8"/>
                    </a:cubicBezTo>
                    <a:cubicBezTo>
                      <a:pt x="12" y="9"/>
                      <a:pt x="10" y="12"/>
                      <a:pt x="10" y="14"/>
                    </a:cubicBezTo>
                    <a:cubicBezTo>
                      <a:pt x="10" y="17"/>
                      <a:pt x="12" y="18"/>
                      <a:pt x="14" y="17"/>
                    </a:cubicBezTo>
                    <a:close/>
                    <a:moveTo>
                      <a:pt x="6" y="30"/>
                    </a:moveTo>
                    <a:cubicBezTo>
                      <a:pt x="8" y="29"/>
                      <a:pt x="10" y="26"/>
                      <a:pt x="10" y="24"/>
                    </a:cubicBezTo>
                    <a:cubicBezTo>
                      <a:pt x="10" y="21"/>
                      <a:pt x="8" y="20"/>
                      <a:pt x="6" y="21"/>
                    </a:cubicBezTo>
                    <a:cubicBezTo>
                      <a:pt x="4" y="23"/>
                      <a:pt x="2" y="26"/>
                      <a:pt x="2" y="28"/>
                    </a:cubicBezTo>
                    <a:cubicBezTo>
                      <a:pt x="2" y="31"/>
                      <a:pt x="4" y="32"/>
                      <a:pt x="6" y="30"/>
                    </a:cubicBezTo>
                    <a:close/>
                    <a:moveTo>
                      <a:pt x="14" y="35"/>
                    </a:moveTo>
                    <a:cubicBezTo>
                      <a:pt x="16" y="34"/>
                      <a:pt x="18" y="31"/>
                      <a:pt x="18" y="28"/>
                    </a:cubicBezTo>
                    <a:cubicBezTo>
                      <a:pt x="18" y="26"/>
                      <a:pt x="16" y="25"/>
                      <a:pt x="14" y="26"/>
                    </a:cubicBezTo>
                    <a:cubicBezTo>
                      <a:pt x="12" y="27"/>
                      <a:pt x="10" y="30"/>
                      <a:pt x="10" y="33"/>
                    </a:cubicBezTo>
                    <a:cubicBezTo>
                      <a:pt x="10" y="35"/>
                      <a:pt x="12" y="36"/>
                      <a:pt x="14" y="35"/>
                    </a:cubicBezTo>
                    <a:close/>
                    <a:moveTo>
                      <a:pt x="22" y="21"/>
                    </a:moveTo>
                    <a:cubicBezTo>
                      <a:pt x="24" y="20"/>
                      <a:pt x="26" y="17"/>
                      <a:pt x="26" y="14"/>
                    </a:cubicBezTo>
                    <a:cubicBezTo>
                      <a:pt x="26" y="12"/>
                      <a:pt x="24" y="11"/>
                      <a:pt x="22" y="12"/>
                    </a:cubicBezTo>
                    <a:cubicBezTo>
                      <a:pt x="20" y="13"/>
                      <a:pt x="18" y="16"/>
                      <a:pt x="18" y="19"/>
                    </a:cubicBezTo>
                    <a:cubicBezTo>
                      <a:pt x="18" y="21"/>
                      <a:pt x="20" y="22"/>
                      <a:pt x="22" y="21"/>
                    </a:cubicBezTo>
                    <a:close/>
                  </a:path>
                </a:pathLst>
              </a:cu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9" name="Freeform 901"/>
              <p:cNvSpPr/>
              <p:nvPr/>
            </p:nvSpPr>
            <p:spPr bwMode="auto">
              <a:xfrm>
                <a:off x="5123" y="1278"/>
                <a:ext cx="5" cy="6"/>
              </a:xfrm>
              <a:custGeom>
                <a:avLst/>
                <a:gdLst>
                  <a:gd name="T0" fmla="*/ 3 w 5"/>
                  <a:gd name="T1" fmla="*/ 6 h 6"/>
                  <a:gd name="T2" fmla="*/ 5 w 5"/>
                  <a:gd name="T3" fmla="*/ 5 h 6"/>
                  <a:gd name="T4" fmla="*/ 2 w 5"/>
                  <a:gd name="T5" fmla="*/ 0 h 6"/>
                  <a:gd name="T6" fmla="*/ 0 w 5"/>
                  <a:gd name="T7" fmla="*/ 1 h 6"/>
                  <a:gd name="T8" fmla="*/ 3 w 5"/>
                  <a:gd name="T9" fmla="*/ 6 h 6"/>
                </a:gdLst>
                <a:ahLst/>
                <a:cxnLst>
                  <a:cxn ang="0">
                    <a:pos x="T0" y="T1"/>
                  </a:cxn>
                  <a:cxn ang="0">
                    <a:pos x="T2" y="T3"/>
                  </a:cxn>
                  <a:cxn ang="0">
                    <a:pos x="T4" y="T5"/>
                  </a:cxn>
                  <a:cxn ang="0">
                    <a:pos x="T6" y="T7"/>
                  </a:cxn>
                  <a:cxn ang="0">
                    <a:pos x="T8" y="T9"/>
                  </a:cxn>
                </a:cxnLst>
                <a:rect l="0" t="0" r="r" b="b"/>
                <a:pathLst>
                  <a:path w="5" h="6">
                    <a:moveTo>
                      <a:pt x="3" y="6"/>
                    </a:moveTo>
                    <a:cubicBezTo>
                      <a:pt x="5" y="5"/>
                      <a:pt x="5" y="5"/>
                      <a:pt x="5" y="5"/>
                    </a:cubicBezTo>
                    <a:cubicBezTo>
                      <a:pt x="3" y="4"/>
                      <a:pt x="2" y="2"/>
                      <a:pt x="2" y="0"/>
                    </a:cubicBezTo>
                    <a:cubicBezTo>
                      <a:pt x="0" y="1"/>
                      <a:pt x="0" y="1"/>
                      <a:pt x="0" y="1"/>
                    </a:cubicBezTo>
                    <a:cubicBezTo>
                      <a:pt x="0" y="3"/>
                      <a:pt x="1" y="5"/>
                      <a:pt x="3" y="6"/>
                    </a:cubicBez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0" name="Freeform 902"/>
              <p:cNvSpPr/>
              <p:nvPr/>
            </p:nvSpPr>
            <p:spPr bwMode="auto">
              <a:xfrm>
                <a:off x="5123" y="1273"/>
                <a:ext cx="2" cy="6"/>
              </a:xfrm>
              <a:custGeom>
                <a:avLst/>
                <a:gdLst>
                  <a:gd name="T0" fmla="*/ 0 w 2"/>
                  <a:gd name="T1" fmla="*/ 6 h 6"/>
                  <a:gd name="T2" fmla="*/ 2 w 2"/>
                  <a:gd name="T3" fmla="*/ 5 h 6"/>
                  <a:gd name="T4" fmla="*/ 2 w 2"/>
                  <a:gd name="T5" fmla="*/ 0 h 6"/>
                  <a:gd name="T6" fmla="*/ 0 w 2"/>
                  <a:gd name="T7" fmla="*/ 1 h 6"/>
                  <a:gd name="T8" fmla="*/ 0 w 2"/>
                  <a:gd name="T9" fmla="*/ 6 h 6"/>
                </a:gdLst>
                <a:ahLst/>
                <a:cxnLst>
                  <a:cxn ang="0">
                    <a:pos x="T0" y="T1"/>
                  </a:cxn>
                  <a:cxn ang="0">
                    <a:pos x="T2" y="T3"/>
                  </a:cxn>
                  <a:cxn ang="0">
                    <a:pos x="T4" y="T5"/>
                  </a:cxn>
                  <a:cxn ang="0">
                    <a:pos x="T6" y="T7"/>
                  </a:cxn>
                  <a:cxn ang="0">
                    <a:pos x="T8" y="T9"/>
                  </a:cxn>
                </a:cxnLst>
                <a:rect l="0" t="0" r="r" b="b"/>
                <a:pathLst>
                  <a:path w="2" h="6">
                    <a:moveTo>
                      <a:pt x="0" y="6"/>
                    </a:moveTo>
                    <a:lnTo>
                      <a:pt x="2" y="5"/>
                    </a:lnTo>
                    <a:lnTo>
                      <a:pt x="2" y="0"/>
                    </a:lnTo>
                    <a:lnTo>
                      <a:pt x="0" y="1"/>
                    </a:lnTo>
                    <a:lnTo>
                      <a:pt x="0" y="6"/>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1" name="Freeform 903"/>
              <p:cNvSpPr/>
              <p:nvPr/>
            </p:nvSpPr>
            <p:spPr bwMode="auto">
              <a:xfrm>
                <a:off x="5112" y="1263"/>
                <a:ext cx="9" cy="5"/>
              </a:xfrm>
              <a:custGeom>
                <a:avLst/>
                <a:gdLst>
                  <a:gd name="T0" fmla="*/ 7 w 9"/>
                  <a:gd name="T1" fmla="*/ 5 h 5"/>
                  <a:gd name="T2" fmla="*/ 9 w 9"/>
                  <a:gd name="T3" fmla="*/ 4 h 5"/>
                  <a:gd name="T4" fmla="*/ 3 w 9"/>
                  <a:gd name="T5" fmla="*/ 0 h 5"/>
                  <a:gd name="T6" fmla="*/ 0 w 9"/>
                  <a:gd name="T7" fmla="*/ 1 h 5"/>
                  <a:gd name="T8" fmla="*/ 7 w 9"/>
                  <a:gd name="T9" fmla="*/ 5 h 5"/>
                </a:gdLst>
                <a:ahLst/>
                <a:cxnLst>
                  <a:cxn ang="0">
                    <a:pos x="T0" y="T1"/>
                  </a:cxn>
                  <a:cxn ang="0">
                    <a:pos x="T2" y="T3"/>
                  </a:cxn>
                  <a:cxn ang="0">
                    <a:pos x="T4" y="T5"/>
                  </a:cxn>
                  <a:cxn ang="0">
                    <a:pos x="T6" y="T7"/>
                  </a:cxn>
                  <a:cxn ang="0">
                    <a:pos x="T8" y="T9"/>
                  </a:cxn>
                </a:cxnLst>
                <a:rect l="0" t="0" r="r" b="b"/>
                <a:pathLst>
                  <a:path w="9" h="5">
                    <a:moveTo>
                      <a:pt x="7" y="5"/>
                    </a:moveTo>
                    <a:lnTo>
                      <a:pt x="9" y="4"/>
                    </a:lnTo>
                    <a:lnTo>
                      <a:pt x="3" y="0"/>
                    </a:lnTo>
                    <a:lnTo>
                      <a:pt x="0" y="1"/>
                    </a:lnTo>
                    <a:lnTo>
                      <a:pt x="7" y="5"/>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2" name="Freeform 904"/>
              <p:cNvSpPr/>
              <p:nvPr/>
            </p:nvSpPr>
            <p:spPr bwMode="auto">
              <a:xfrm>
                <a:off x="5119" y="1267"/>
                <a:ext cx="6" cy="7"/>
              </a:xfrm>
              <a:custGeom>
                <a:avLst/>
                <a:gdLst>
                  <a:gd name="T0" fmla="*/ 4 w 6"/>
                  <a:gd name="T1" fmla="*/ 7 h 7"/>
                  <a:gd name="T2" fmla="*/ 6 w 6"/>
                  <a:gd name="T3" fmla="*/ 6 h 7"/>
                  <a:gd name="T4" fmla="*/ 2 w 6"/>
                  <a:gd name="T5" fmla="*/ 0 h 7"/>
                  <a:gd name="T6" fmla="*/ 0 w 6"/>
                  <a:gd name="T7" fmla="*/ 1 h 7"/>
                  <a:gd name="T8" fmla="*/ 4 w 6"/>
                  <a:gd name="T9" fmla="*/ 7 h 7"/>
                </a:gdLst>
                <a:ahLst/>
                <a:cxnLst>
                  <a:cxn ang="0">
                    <a:pos x="T0" y="T1"/>
                  </a:cxn>
                  <a:cxn ang="0">
                    <a:pos x="T2" y="T3"/>
                  </a:cxn>
                  <a:cxn ang="0">
                    <a:pos x="T4" y="T5"/>
                  </a:cxn>
                  <a:cxn ang="0">
                    <a:pos x="T6" y="T7"/>
                  </a:cxn>
                  <a:cxn ang="0">
                    <a:pos x="T8" y="T9"/>
                  </a:cxn>
                </a:cxnLst>
                <a:rect l="0" t="0" r="r" b="b"/>
                <a:pathLst>
                  <a:path w="6" h="7">
                    <a:moveTo>
                      <a:pt x="4" y="7"/>
                    </a:moveTo>
                    <a:cubicBezTo>
                      <a:pt x="6" y="6"/>
                      <a:pt x="6" y="6"/>
                      <a:pt x="6" y="6"/>
                    </a:cubicBezTo>
                    <a:cubicBezTo>
                      <a:pt x="6" y="4"/>
                      <a:pt x="4" y="1"/>
                      <a:pt x="2" y="0"/>
                    </a:cubicBezTo>
                    <a:cubicBezTo>
                      <a:pt x="0" y="1"/>
                      <a:pt x="0" y="1"/>
                      <a:pt x="0" y="1"/>
                    </a:cubicBezTo>
                    <a:cubicBezTo>
                      <a:pt x="2" y="2"/>
                      <a:pt x="4" y="5"/>
                      <a:pt x="4" y="7"/>
                    </a:cubicBez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3" name="Freeform 905"/>
              <p:cNvSpPr/>
              <p:nvPr/>
            </p:nvSpPr>
            <p:spPr bwMode="auto">
              <a:xfrm>
                <a:off x="5126" y="1283"/>
                <a:ext cx="8" cy="5"/>
              </a:xfrm>
              <a:custGeom>
                <a:avLst/>
                <a:gdLst>
                  <a:gd name="T0" fmla="*/ 6 w 8"/>
                  <a:gd name="T1" fmla="*/ 5 h 5"/>
                  <a:gd name="T2" fmla="*/ 8 w 8"/>
                  <a:gd name="T3" fmla="*/ 3 h 5"/>
                  <a:gd name="T4" fmla="*/ 2 w 8"/>
                  <a:gd name="T5" fmla="*/ 0 h 5"/>
                  <a:gd name="T6" fmla="*/ 0 w 8"/>
                  <a:gd name="T7" fmla="*/ 1 h 5"/>
                  <a:gd name="T8" fmla="*/ 6 w 8"/>
                  <a:gd name="T9" fmla="*/ 5 h 5"/>
                </a:gdLst>
                <a:ahLst/>
                <a:cxnLst>
                  <a:cxn ang="0">
                    <a:pos x="T0" y="T1"/>
                  </a:cxn>
                  <a:cxn ang="0">
                    <a:pos x="T2" y="T3"/>
                  </a:cxn>
                  <a:cxn ang="0">
                    <a:pos x="T4" y="T5"/>
                  </a:cxn>
                  <a:cxn ang="0">
                    <a:pos x="T6" y="T7"/>
                  </a:cxn>
                  <a:cxn ang="0">
                    <a:pos x="T8" y="T9"/>
                  </a:cxn>
                </a:cxnLst>
                <a:rect l="0" t="0" r="r" b="b"/>
                <a:pathLst>
                  <a:path w="8" h="5">
                    <a:moveTo>
                      <a:pt x="6" y="5"/>
                    </a:moveTo>
                    <a:lnTo>
                      <a:pt x="8" y="3"/>
                    </a:lnTo>
                    <a:lnTo>
                      <a:pt x="2" y="0"/>
                    </a:lnTo>
                    <a:lnTo>
                      <a:pt x="0" y="1"/>
                    </a:lnTo>
                    <a:lnTo>
                      <a:pt x="6" y="5"/>
                    </a:lnTo>
                    <a:close/>
                  </a:path>
                </a:pathLst>
              </a:custGeom>
              <a:solidFill>
                <a:srgbClr val="284D1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4" name="Freeform 906"/>
              <p:cNvSpPr/>
              <p:nvPr/>
            </p:nvSpPr>
            <p:spPr bwMode="auto">
              <a:xfrm>
                <a:off x="5132" y="1286"/>
                <a:ext cx="2" cy="3"/>
              </a:xfrm>
              <a:custGeom>
                <a:avLst/>
                <a:gdLst>
                  <a:gd name="T0" fmla="*/ 0 w 2"/>
                  <a:gd name="T1" fmla="*/ 3 h 3"/>
                  <a:gd name="T2" fmla="*/ 2 w 2"/>
                  <a:gd name="T3" fmla="*/ 2 h 3"/>
                  <a:gd name="T4" fmla="*/ 2 w 2"/>
                  <a:gd name="T5" fmla="*/ 0 h 3"/>
                  <a:gd name="T6" fmla="*/ 0 w 2"/>
                  <a:gd name="T7" fmla="*/ 2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lnTo>
                      <a:pt x="2" y="2"/>
                    </a:lnTo>
                    <a:lnTo>
                      <a:pt x="2" y="0"/>
                    </a:lnTo>
                    <a:lnTo>
                      <a:pt x="0" y="2"/>
                    </a:lnTo>
                    <a:lnTo>
                      <a:pt x="0" y="3"/>
                    </a:lnTo>
                    <a:close/>
                  </a:path>
                </a:pathLst>
              </a:custGeom>
              <a:solidFill>
                <a:srgbClr val="1930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5" name="Freeform 907"/>
              <p:cNvSpPr/>
              <p:nvPr/>
            </p:nvSpPr>
            <p:spPr bwMode="auto">
              <a:xfrm>
                <a:off x="5112" y="1264"/>
                <a:ext cx="20" cy="25"/>
              </a:xfrm>
              <a:custGeom>
                <a:avLst/>
                <a:gdLst>
                  <a:gd name="T0" fmla="*/ 0 w 20"/>
                  <a:gd name="T1" fmla="*/ 0 h 25"/>
                  <a:gd name="T2" fmla="*/ 0 w 20"/>
                  <a:gd name="T3" fmla="*/ 1 h 25"/>
                  <a:gd name="T4" fmla="*/ 7 w 20"/>
                  <a:gd name="T5" fmla="*/ 5 h 25"/>
                  <a:gd name="T6" fmla="*/ 10 w 20"/>
                  <a:gd name="T7" fmla="*/ 10 h 25"/>
                  <a:gd name="T8" fmla="*/ 10 w 20"/>
                  <a:gd name="T9" fmla="*/ 15 h 25"/>
                  <a:gd name="T10" fmla="*/ 14 w 20"/>
                  <a:gd name="T11" fmla="*/ 21 h 25"/>
                  <a:gd name="T12" fmla="*/ 20 w 20"/>
                  <a:gd name="T13" fmla="*/ 25 h 25"/>
                  <a:gd name="T14" fmla="*/ 20 w 20"/>
                  <a:gd name="T15" fmla="*/ 24 h 25"/>
                  <a:gd name="T16" fmla="*/ 14 w 20"/>
                  <a:gd name="T17" fmla="*/ 20 h 25"/>
                  <a:gd name="T18" fmla="*/ 11 w 20"/>
                  <a:gd name="T19" fmla="*/ 15 h 25"/>
                  <a:gd name="T20" fmla="*/ 11 w 20"/>
                  <a:gd name="T21" fmla="*/ 10 h 25"/>
                  <a:gd name="T22" fmla="*/ 7 w 20"/>
                  <a:gd name="T23" fmla="*/ 4 h 25"/>
                  <a:gd name="T24" fmla="*/ 0 w 20"/>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5">
                    <a:moveTo>
                      <a:pt x="0" y="0"/>
                    </a:moveTo>
                    <a:cubicBezTo>
                      <a:pt x="0" y="1"/>
                      <a:pt x="0" y="1"/>
                      <a:pt x="0" y="1"/>
                    </a:cubicBezTo>
                    <a:cubicBezTo>
                      <a:pt x="7" y="5"/>
                      <a:pt x="7" y="5"/>
                      <a:pt x="7" y="5"/>
                    </a:cubicBezTo>
                    <a:cubicBezTo>
                      <a:pt x="9" y="6"/>
                      <a:pt x="10" y="8"/>
                      <a:pt x="10" y="10"/>
                    </a:cubicBezTo>
                    <a:cubicBezTo>
                      <a:pt x="10" y="15"/>
                      <a:pt x="10" y="15"/>
                      <a:pt x="10" y="15"/>
                    </a:cubicBezTo>
                    <a:cubicBezTo>
                      <a:pt x="10" y="17"/>
                      <a:pt x="11" y="20"/>
                      <a:pt x="14" y="21"/>
                    </a:cubicBezTo>
                    <a:cubicBezTo>
                      <a:pt x="20" y="25"/>
                      <a:pt x="20" y="25"/>
                      <a:pt x="20" y="25"/>
                    </a:cubicBezTo>
                    <a:cubicBezTo>
                      <a:pt x="20" y="24"/>
                      <a:pt x="20" y="24"/>
                      <a:pt x="20" y="24"/>
                    </a:cubicBezTo>
                    <a:cubicBezTo>
                      <a:pt x="14" y="20"/>
                      <a:pt x="14" y="20"/>
                      <a:pt x="14" y="20"/>
                    </a:cubicBezTo>
                    <a:cubicBezTo>
                      <a:pt x="12" y="19"/>
                      <a:pt x="11" y="17"/>
                      <a:pt x="11" y="15"/>
                    </a:cubicBezTo>
                    <a:cubicBezTo>
                      <a:pt x="11" y="10"/>
                      <a:pt x="11" y="10"/>
                      <a:pt x="11" y="10"/>
                    </a:cubicBezTo>
                    <a:cubicBezTo>
                      <a:pt x="11" y="8"/>
                      <a:pt x="9" y="5"/>
                      <a:pt x="7" y="4"/>
                    </a:cubicBezTo>
                    <a:lnTo>
                      <a:pt x="0" y="0"/>
                    </a:ln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6" name="Freeform 908"/>
              <p:cNvSpPr/>
              <p:nvPr/>
            </p:nvSpPr>
            <p:spPr bwMode="auto">
              <a:xfrm>
                <a:off x="5121" y="1286"/>
                <a:ext cx="25" cy="12"/>
              </a:xfrm>
              <a:custGeom>
                <a:avLst/>
                <a:gdLst>
                  <a:gd name="T0" fmla="*/ 0 w 25"/>
                  <a:gd name="T1" fmla="*/ 1 h 12"/>
                  <a:gd name="T2" fmla="*/ 12 w 25"/>
                  <a:gd name="T3" fmla="*/ 8 h 12"/>
                  <a:gd name="T4" fmla="*/ 21 w 25"/>
                  <a:gd name="T5" fmla="*/ 8 h 12"/>
                  <a:gd name="T6" fmla="*/ 23 w 25"/>
                  <a:gd name="T7" fmla="*/ 6 h 12"/>
                  <a:gd name="T8" fmla="*/ 25 w 25"/>
                  <a:gd name="T9" fmla="*/ 3 h 12"/>
                  <a:gd name="T10" fmla="*/ 25 w 25"/>
                  <a:gd name="T11" fmla="*/ 6 h 12"/>
                  <a:gd name="T12" fmla="*/ 23 w 25"/>
                  <a:gd name="T13" fmla="*/ 9 h 12"/>
                  <a:gd name="T14" fmla="*/ 21 w 25"/>
                  <a:gd name="T15" fmla="*/ 10 h 12"/>
                  <a:gd name="T16" fmla="*/ 12 w 25"/>
                  <a:gd name="T17" fmla="*/ 10 h 12"/>
                  <a:gd name="T18" fmla="*/ 0 w 25"/>
                  <a:gd name="T19" fmla="*/ 4 h 12"/>
                  <a:gd name="T20" fmla="*/ 0 w 25"/>
                  <a:gd name="T21" fmla="*/ 3 h 12"/>
                  <a:gd name="T22" fmla="*/ 0 w 25"/>
                  <a:gd name="T23" fmla="*/ 0 h 12"/>
                  <a:gd name="T24" fmla="*/ 0 w 25"/>
                  <a:gd name="T25"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12">
                    <a:moveTo>
                      <a:pt x="0" y="1"/>
                    </a:moveTo>
                    <a:cubicBezTo>
                      <a:pt x="12" y="8"/>
                      <a:pt x="12" y="8"/>
                      <a:pt x="12" y="8"/>
                    </a:cubicBezTo>
                    <a:cubicBezTo>
                      <a:pt x="14" y="9"/>
                      <a:pt x="18" y="9"/>
                      <a:pt x="21" y="8"/>
                    </a:cubicBezTo>
                    <a:cubicBezTo>
                      <a:pt x="23" y="6"/>
                      <a:pt x="23" y="6"/>
                      <a:pt x="23" y="6"/>
                    </a:cubicBezTo>
                    <a:cubicBezTo>
                      <a:pt x="25" y="5"/>
                      <a:pt x="25" y="4"/>
                      <a:pt x="25" y="3"/>
                    </a:cubicBezTo>
                    <a:cubicBezTo>
                      <a:pt x="25" y="6"/>
                      <a:pt x="25" y="6"/>
                      <a:pt x="25" y="6"/>
                    </a:cubicBezTo>
                    <a:cubicBezTo>
                      <a:pt x="25" y="7"/>
                      <a:pt x="25" y="8"/>
                      <a:pt x="23" y="9"/>
                    </a:cubicBezTo>
                    <a:cubicBezTo>
                      <a:pt x="21" y="10"/>
                      <a:pt x="21" y="10"/>
                      <a:pt x="21" y="10"/>
                    </a:cubicBezTo>
                    <a:cubicBezTo>
                      <a:pt x="18" y="12"/>
                      <a:pt x="14" y="12"/>
                      <a:pt x="12" y="10"/>
                    </a:cubicBezTo>
                    <a:cubicBezTo>
                      <a:pt x="0" y="4"/>
                      <a:pt x="0" y="4"/>
                      <a:pt x="0" y="4"/>
                    </a:cubicBezTo>
                    <a:cubicBezTo>
                      <a:pt x="0" y="3"/>
                      <a:pt x="0" y="3"/>
                      <a:pt x="0" y="3"/>
                    </a:cubicBezTo>
                    <a:cubicBezTo>
                      <a:pt x="0" y="0"/>
                      <a:pt x="0" y="0"/>
                      <a:pt x="0" y="0"/>
                    </a:cubicBezTo>
                    <a:lnTo>
                      <a:pt x="0" y="1"/>
                    </a:lnTo>
                    <a:close/>
                  </a:path>
                </a:pathLst>
              </a:custGeom>
              <a:solidFill>
                <a:srgbClr val="4E4E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7" name="Freeform 909"/>
              <p:cNvSpPr/>
              <p:nvPr/>
            </p:nvSpPr>
            <p:spPr bwMode="auto">
              <a:xfrm>
                <a:off x="5121" y="1280"/>
                <a:ext cx="26" cy="15"/>
              </a:xfrm>
              <a:custGeom>
                <a:avLst/>
                <a:gdLst>
                  <a:gd name="T0" fmla="*/ 0 w 26"/>
                  <a:gd name="T1" fmla="*/ 6 h 15"/>
                  <a:gd name="T2" fmla="*/ 0 w 26"/>
                  <a:gd name="T3" fmla="*/ 7 h 15"/>
                  <a:gd name="T4" fmla="*/ 12 w 26"/>
                  <a:gd name="T5" fmla="*/ 14 h 15"/>
                  <a:gd name="T6" fmla="*/ 21 w 26"/>
                  <a:gd name="T7" fmla="*/ 14 h 15"/>
                  <a:gd name="T8" fmla="*/ 23 w 26"/>
                  <a:gd name="T9" fmla="*/ 12 h 15"/>
                  <a:gd name="T10" fmla="*/ 23 w 26"/>
                  <a:gd name="T11" fmla="*/ 7 h 15"/>
                  <a:gd name="T12" fmla="*/ 12 w 26"/>
                  <a:gd name="T13" fmla="*/ 0 h 15"/>
                  <a:gd name="T14" fmla="*/ 10 w 26"/>
                  <a:gd name="T15" fmla="*/ 0 h 15"/>
                  <a:gd name="T16" fmla="*/ 0 w 26"/>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5">
                    <a:moveTo>
                      <a:pt x="0" y="6"/>
                    </a:moveTo>
                    <a:cubicBezTo>
                      <a:pt x="0" y="6"/>
                      <a:pt x="0" y="7"/>
                      <a:pt x="0" y="7"/>
                    </a:cubicBezTo>
                    <a:cubicBezTo>
                      <a:pt x="12" y="14"/>
                      <a:pt x="12" y="14"/>
                      <a:pt x="12" y="14"/>
                    </a:cubicBezTo>
                    <a:cubicBezTo>
                      <a:pt x="14" y="15"/>
                      <a:pt x="18" y="15"/>
                      <a:pt x="21" y="14"/>
                    </a:cubicBezTo>
                    <a:cubicBezTo>
                      <a:pt x="23" y="12"/>
                      <a:pt x="23" y="12"/>
                      <a:pt x="23" y="12"/>
                    </a:cubicBezTo>
                    <a:cubicBezTo>
                      <a:pt x="26" y="11"/>
                      <a:pt x="26" y="8"/>
                      <a:pt x="23" y="7"/>
                    </a:cubicBezTo>
                    <a:cubicBezTo>
                      <a:pt x="12" y="0"/>
                      <a:pt x="12" y="0"/>
                      <a:pt x="12" y="0"/>
                    </a:cubicBezTo>
                    <a:cubicBezTo>
                      <a:pt x="11" y="0"/>
                      <a:pt x="10" y="0"/>
                      <a:pt x="10" y="0"/>
                    </a:cubicBez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8" name="Freeform 910"/>
              <p:cNvSpPr/>
              <p:nvPr/>
            </p:nvSpPr>
            <p:spPr bwMode="auto">
              <a:xfrm>
                <a:off x="5207" y="1199"/>
                <a:ext cx="4" cy="1"/>
              </a:xfrm>
              <a:custGeom>
                <a:avLst/>
                <a:gdLst>
                  <a:gd name="T0" fmla="*/ 4 w 4"/>
                  <a:gd name="T1" fmla="*/ 1 h 1"/>
                  <a:gd name="T2" fmla="*/ 2 w 4"/>
                  <a:gd name="T3" fmla="*/ 0 h 1"/>
                  <a:gd name="T4" fmla="*/ 0 w 4"/>
                  <a:gd name="T5" fmla="*/ 0 h 1"/>
                  <a:gd name="T6" fmla="*/ 3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4" y="1"/>
                    </a:moveTo>
                    <a:cubicBezTo>
                      <a:pt x="2" y="0"/>
                      <a:pt x="2" y="0"/>
                      <a:pt x="2" y="0"/>
                    </a:cubicBezTo>
                    <a:cubicBezTo>
                      <a:pt x="1" y="0"/>
                      <a:pt x="1" y="0"/>
                      <a:pt x="0" y="0"/>
                    </a:cubicBezTo>
                    <a:cubicBezTo>
                      <a:pt x="3" y="1"/>
                      <a:pt x="3" y="1"/>
                      <a:pt x="3" y="1"/>
                    </a:cubicBezTo>
                    <a:cubicBezTo>
                      <a:pt x="3" y="1"/>
                      <a:pt x="4" y="1"/>
                      <a:pt x="4" y="1"/>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9" name="Freeform 911"/>
              <p:cNvSpPr/>
              <p:nvPr/>
            </p:nvSpPr>
            <p:spPr bwMode="auto">
              <a:xfrm>
                <a:off x="5206" y="1199"/>
                <a:ext cx="4" cy="2"/>
              </a:xfrm>
              <a:custGeom>
                <a:avLst/>
                <a:gdLst>
                  <a:gd name="T0" fmla="*/ 4 w 4"/>
                  <a:gd name="T1" fmla="*/ 1 h 2"/>
                  <a:gd name="T2" fmla="*/ 1 w 4"/>
                  <a:gd name="T3" fmla="*/ 0 h 2"/>
                  <a:gd name="T4" fmla="*/ 0 w 4"/>
                  <a:gd name="T5" fmla="*/ 1 h 2"/>
                  <a:gd name="T6" fmla="*/ 3 w 4"/>
                  <a:gd name="T7" fmla="*/ 2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lnTo>
                      <a:pt x="1" y="0"/>
                    </a:lnTo>
                    <a:lnTo>
                      <a:pt x="0" y="1"/>
                    </a:lnTo>
                    <a:lnTo>
                      <a:pt x="3" y="2"/>
                    </a:lnTo>
                    <a:lnTo>
                      <a:pt x="4" y="1"/>
                    </a:ln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0" name="Freeform 912"/>
              <p:cNvSpPr/>
              <p:nvPr/>
            </p:nvSpPr>
            <p:spPr bwMode="auto">
              <a:xfrm>
                <a:off x="5206" y="1200"/>
                <a:ext cx="3" cy="2"/>
              </a:xfrm>
              <a:custGeom>
                <a:avLst/>
                <a:gdLst>
                  <a:gd name="T0" fmla="*/ 3 w 3"/>
                  <a:gd name="T1" fmla="*/ 1 h 2"/>
                  <a:gd name="T2" fmla="*/ 0 w 3"/>
                  <a:gd name="T3" fmla="*/ 0 h 2"/>
                  <a:gd name="T4" fmla="*/ 0 w 3"/>
                  <a:gd name="T5" fmla="*/ 1 h 2"/>
                  <a:gd name="T6" fmla="*/ 2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0" y="0"/>
                      <a:pt x="0" y="0"/>
                      <a:pt x="0" y="0"/>
                    </a:cubicBezTo>
                    <a:cubicBezTo>
                      <a:pt x="0" y="0"/>
                      <a:pt x="0" y="0"/>
                      <a:pt x="0" y="1"/>
                    </a:cubicBezTo>
                    <a:cubicBezTo>
                      <a:pt x="2" y="2"/>
                      <a:pt x="2" y="2"/>
                      <a:pt x="2" y="2"/>
                    </a:cubicBezTo>
                    <a:cubicBezTo>
                      <a:pt x="2" y="2"/>
                      <a:pt x="3" y="2"/>
                      <a:pt x="3" y="1"/>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1" name="Freeform 913"/>
              <p:cNvSpPr/>
              <p:nvPr/>
            </p:nvSpPr>
            <p:spPr bwMode="auto">
              <a:xfrm>
                <a:off x="5205" y="1201"/>
                <a:ext cx="3" cy="4"/>
              </a:xfrm>
              <a:custGeom>
                <a:avLst/>
                <a:gdLst>
                  <a:gd name="T0" fmla="*/ 3 w 3"/>
                  <a:gd name="T1" fmla="*/ 1 h 4"/>
                  <a:gd name="T2" fmla="*/ 1 w 3"/>
                  <a:gd name="T3" fmla="*/ 0 h 4"/>
                  <a:gd name="T4" fmla="*/ 0 w 3"/>
                  <a:gd name="T5" fmla="*/ 1 h 4"/>
                  <a:gd name="T6" fmla="*/ 1 w 3"/>
                  <a:gd name="T7" fmla="*/ 3 h 4"/>
                  <a:gd name="T8" fmla="*/ 3 w 3"/>
                  <a:gd name="T9" fmla="*/ 4 h 4"/>
                  <a:gd name="T10" fmla="*/ 3 w 3"/>
                  <a:gd name="T11" fmla="*/ 3 h 4"/>
                  <a:gd name="T12" fmla="*/ 3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1"/>
                    </a:moveTo>
                    <a:cubicBezTo>
                      <a:pt x="1" y="0"/>
                      <a:pt x="1" y="0"/>
                      <a:pt x="1" y="0"/>
                    </a:cubicBezTo>
                    <a:cubicBezTo>
                      <a:pt x="1" y="0"/>
                      <a:pt x="0" y="1"/>
                      <a:pt x="0" y="1"/>
                    </a:cubicBezTo>
                    <a:cubicBezTo>
                      <a:pt x="0" y="2"/>
                      <a:pt x="1" y="2"/>
                      <a:pt x="1" y="3"/>
                    </a:cubicBezTo>
                    <a:cubicBezTo>
                      <a:pt x="3" y="4"/>
                      <a:pt x="3" y="4"/>
                      <a:pt x="3" y="4"/>
                    </a:cubicBezTo>
                    <a:cubicBezTo>
                      <a:pt x="3" y="4"/>
                      <a:pt x="3" y="3"/>
                      <a:pt x="3" y="3"/>
                    </a:cubicBezTo>
                    <a:cubicBezTo>
                      <a:pt x="3" y="2"/>
                      <a:pt x="3" y="2"/>
                      <a:pt x="3" y="1"/>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2" name="Freeform 914"/>
              <p:cNvSpPr/>
              <p:nvPr/>
            </p:nvSpPr>
            <p:spPr bwMode="auto">
              <a:xfrm>
                <a:off x="5208" y="1200"/>
                <a:ext cx="4" cy="6"/>
              </a:xfrm>
              <a:custGeom>
                <a:avLst/>
                <a:gdLst>
                  <a:gd name="T0" fmla="*/ 2 w 4"/>
                  <a:gd name="T1" fmla="*/ 0 h 6"/>
                  <a:gd name="T2" fmla="*/ 0 w 4"/>
                  <a:gd name="T3" fmla="*/ 4 h 6"/>
                  <a:gd name="T4" fmla="*/ 2 w 4"/>
                  <a:gd name="T5" fmla="*/ 5 h 6"/>
                  <a:gd name="T6" fmla="*/ 4 w 4"/>
                  <a:gd name="T7" fmla="*/ 2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1" y="1"/>
                      <a:pt x="0" y="3"/>
                      <a:pt x="0" y="4"/>
                    </a:cubicBezTo>
                    <a:cubicBezTo>
                      <a:pt x="0" y="5"/>
                      <a:pt x="1" y="6"/>
                      <a:pt x="2" y="5"/>
                    </a:cubicBezTo>
                    <a:cubicBezTo>
                      <a:pt x="3" y="4"/>
                      <a:pt x="4" y="3"/>
                      <a:pt x="4" y="2"/>
                    </a:cubicBezTo>
                    <a:cubicBezTo>
                      <a:pt x="4" y="0"/>
                      <a:pt x="3" y="0"/>
                      <a:pt x="2" y="0"/>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3" name="Freeform 915"/>
              <p:cNvSpPr/>
              <p:nvPr/>
            </p:nvSpPr>
            <p:spPr bwMode="auto">
              <a:xfrm>
                <a:off x="5095" y="1188"/>
                <a:ext cx="120" cy="98"/>
              </a:xfrm>
              <a:custGeom>
                <a:avLst/>
                <a:gdLst>
                  <a:gd name="T0" fmla="*/ 11 w 120"/>
                  <a:gd name="T1" fmla="*/ 98 h 98"/>
                  <a:gd name="T2" fmla="*/ 13 w 120"/>
                  <a:gd name="T3" fmla="*/ 98 h 98"/>
                  <a:gd name="T4" fmla="*/ 110 w 120"/>
                  <a:gd name="T5" fmla="*/ 24 h 98"/>
                  <a:gd name="T6" fmla="*/ 108 w 120"/>
                  <a:gd name="T7" fmla="*/ 25 h 98"/>
                  <a:gd name="T8" fmla="*/ 12 w 120"/>
                  <a:gd name="T9" fmla="*/ 97 h 98"/>
                  <a:gd name="T10" fmla="*/ 5 w 120"/>
                  <a:gd name="T11" fmla="*/ 94 h 98"/>
                  <a:gd name="T12" fmla="*/ 2 w 120"/>
                  <a:gd name="T13" fmla="*/ 86 h 98"/>
                  <a:gd name="T14" fmla="*/ 12 w 120"/>
                  <a:gd name="T15" fmla="*/ 62 h 98"/>
                  <a:gd name="T16" fmla="*/ 112 w 120"/>
                  <a:gd name="T17" fmla="*/ 3 h 98"/>
                  <a:gd name="T18" fmla="*/ 117 w 120"/>
                  <a:gd name="T19" fmla="*/ 3 h 98"/>
                  <a:gd name="T20" fmla="*/ 119 w 120"/>
                  <a:gd name="T21" fmla="*/ 7 h 98"/>
                  <a:gd name="T22" fmla="*/ 120 w 120"/>
                  <a:gd name="T23" fmla="*/ 7 h 98"/>
                  <a:gd name="T24" fmla="*/ 118 w 120"/>
                  <a:gd name="T25" fmla="*/ 2 h 98"/>
                  <a:gd name="T26" fmla="*/ 111 w 120"/>
                  <a:gd name="T27" fmla="*/ 2 h 98"/>
                  <a:gd name="T28" fmla="*/ 11 w 120"/>
                  <a:gd name="T29" fmla="*/ 61 h 98"/>
                  <a:gd name="T30" fmla="*/ 11 w 120"/>
                  <a:gd name="T31" fmla="*/ 61 h 98"/>
                  <a:gd name="T32" fmla="*/ 1 w 120"/>
                  <a:gd name="T33" fmla="*/ 86 h 98"/>
                  <a:gd name="T34" fmla="*/ 5 w 120"/>
                  <a:gd name="T35" fmla="*/ 95 h 98"/>
                  <a:gd name="T36" fmla="*/ 11 w 120"/>
                  <a:gd name="T3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 h="98">
                    <a:moveTo>
                      <a:pt x="11" y="98"/>
                    </a:moveTo>
                    <a:cubicBezTo>
                      <a:pt x="12" y="98"/>
                      <a:pt x="12" y="98"/>
                      <a:pt x="13" y="98"/>
                    </a:cubicBezTo>
                    <a:cubicBezTo>
                      <a:pt x="21" y="96"/>
                      <a:pt x="106" y="27"/>
                      <a:pt x="110" y="24"/>
                    </a:cubicBezTo>
                    <a:cubicBezTo>
                      <a:pt x="108" y="25"/>
                      <a:pt x="108" y="25"/>
                      <a:pt x="108" y="25"/>
                    </a:cubicBezTo>
                    <a:cubicBezTo>
                      <a:pt x="76" y="50"/>
                      <a:pt x="19" y="96"/>
                      <a:pt x="12" y="97"/>
                    </a:cubicBezTo>
                    <a:cubicBezTo>
                      <a:pt x="8" y="97"/>
                      <a:pt x="6" y="95"/>
                      <a:pt x="5" y="94"/>
                    </a:cubicBezTo>
                    <a:cubicBezTo>
                      <a:pt x="5" y="94"/>
                      <a:pt x="3" y="91"/>
                      <a:pt x="2" y="86"/>
                    </a:cubicBezTo>
                    <a:cubicBezTo>
                      <a:pt x="1" y="78"/>
                      <a:pt x="5" y="70"/>
                      <a:pt x="12" y="62"/>
                    </a:cubicBezTo>
                    <a:cubicBezTo>
                      <a:pt x="112" y="3"/>
                      <a:pt x="112" y="3"/>
                      <a:pt x="112" y="3"/>
                    </a:cubicBezTo>
                    <a:cubicBezTo>
                      <a:pt x="112" y="3"/>
                      <a:pt x="115" y="2"/>
                      <a:pt x="117" y="3"/>
                    </a:cubicBezTo>
                    <a:cubicBezTo>
                      <a:pt x="118" y="4"/>
                      <a:pt x="119" y="4"/>
                      <a:pt x="119" y="7"/>
                    </a:cubicBezTo>
                    <a:cubicBezTo>
                      <a:pt x="120" y="7"/>
                      <a:pt x="120" y="7"/>
                      <a:pt x="120" y="7"/>
                    </a:cubicBezTo>
                    <a:cubicBezTo>
                      <a:pt x="120" y="4"/>
                      <a:pt x="119" y="3"/>
                      <a:pt x="118" y="2"/>
                    </a:cubicBezTo>
                    <a:cubicBezTo>
                      <a:pt x="115" y="0"/>
                      <a:pt x="111" y="2"/>
                      <a:pt x="111" y="2"/>
                    </a:cubicBezTo>
                    <a:cubicBezTo>
                      <a:pt x="11" y="61"/>
                      <a:pt x="11" y="61"/>
                      <a:pt x="11" y="61"/>
                    </a:cubicBezTo>
                    <a:cubicBezTo>
                      <a:pt x="11" y="61"/>
                      <a:pt x="11" y="61"/>
                      <a:pt x="11" y="61"/>
                    </a:cubicBezTo>
                    <a:cubicBezTo>
                      <a:pt x="2" y="72"/>
                      <a:pt x="0" y="80"/>
                      <a:pt x="1" y="86"/>
                    </a:cubicBezTo>
                    <a:cubicBezTo>
                      <a:pt x="2" y="92"/>
                      <a:pt x="4" y="95"/>
                      <a:pt x="5" y="95"/>
                    </a:cubicBezTo>
                    <a:cubicBezTo>
                      <a:pt x="5" y="95"/>
                      <a:pt x="7" y="98"/>
                      <a:pt x="11" y="9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4" name="Freeform 916"/>
              <p:cNvSpPr/>
              <p:nvPr/>
            </p:nvSpPr>
            <p:spPr bwMode="auto">
              <a:xfrm>
                <a:off x="5204" y="1210"/>
                <a:ext cx="4" cy="3"/>
              </a:xfrm>
              <a:custGeom>
                <a:avLst/>
                <a:gdLst>
                  <a:gd name="T0" fmla="*/ 4 w 4"/>
                  <a:gd name="T1" fmla="*/ 0 h 3"/>
                  <a:gd name="T2" fmla="*/ 4 w 4"/>
                  <a:gd name="T3" fmla="*/ 0 h 3"/>
                  <a:gd name="T4" fmla="*/ 1 w 4"/>
                  <a:gd name="T5" fmla="*/ 2 h 3"/>
                  <a:gd name="T6" fmla="*/ 1 w 4"/>
                  <a:gd name="T7" fmla="*/ 1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cubicBezTo>
                      <a:pt x="4" y="0"/>
                      <a:pt x="4" y="0"/>
                      <a:pt x="4" y="0"/>
                    </a:cubicBezTo>
                    <a:cubicBezTo>
                      <a:pt x="4" y="0"/>
                      <a:pt x="0" y="3"/>
                      <a:pt x="1" y="2"/>
                    </a:cubicBezTo>
                    <a:cubicBezTo>
                      <a:pt x="1" y="1"/>
                      <a:pt x="1" y="1"/>
                      <a:pt x="1" y="1"/>
                    </a:cubicBez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5" name="Freeform 917"/>
              <p:cNvSpPr/>
              <p:nvPr/>
            </p:nvSpPr>
            <p:spPr bwMode="auto">
              <a:xfrm>
                <a:off x="5123" y="1243"/>
                <a:ext cx="7" cy="6"/>
              </a:xfrm>
              <a:custGeom>
                <a:avLst/>
                <a:gdLst>
                  <a:gd name="T0" fmla="*/ 3 w 7"/>
                  <a:gd name="T1" fmla="*/ 2 h 6"/>
                  <a:gd name="T2" fmla="*/ 0 w 7"/>
                  <a:gd name="T3" fmla="*/ 0 h 6"/>
                  <a:gd name="T4" fmla="*/ 4 w 7"/>
                  <a:gd name="T5" fmla="*/ 4 h 6"/>
                  <a:gd name="T6" fmla="*/ 7 w 7"/>
                  <a:gd name="T7" fmla="*/ 6 h 6"/>
                  <a:gd name="T8" fmla="*/ 3 w 7"/>
                  <a:gd name="T9" fmla="*/ 2 h 6"/>
                </a:gdLst>
                <a:ahLst/>
                <a:cxnLst>
                  <a:cxn ang="0">
                    <a:pos x="T0" y="T1"/>
                  </a:cxn>
                  <a:cxn ang="0">
                    <a:pos x="T2" y="T3"/>
                  </a:cxn>
                  <a:cxn ang="0">
                    <a:pos x="T4" y="T5"/>
                  </a:cxn>
                  <a:cxn ang="0">
                    <a:pos x="T6" y="T7"/>
                  </a:cxn>
                  <a:cxn ang="0">
                    <a:pos x="T8" y="T9"/>
                  </a:cxn>
                </a:cxnLst>
                <a:rect l="0" t="0" r="r" b="b"/>
                <a:pathLst>
                  <a:path w="7" h="6">
                    <a:moveTo>
                      <a:pt x="3" y="2"/>
                    </a:moveTo>
                    <a:cubicBezTo>
                      <a:pt x="0" y="0"/>
                      <a:pt x="0" y="0"/>
                      <a:pt x="0" y="0"/>
                    </a:cubicBezTo>
                    <a:cubicBezTo>
                      <a:pt x="2" y="1"/>
                      <a:pt x="4" y="4"/>
                      <a:pt x="4" y="4"/>
                    </a:cubicBezTo>
                    <a:cubicBezTo>
                      <a:pt x="7" y="6"/>
                      <a:pt x="7" y="6"/>
                      <a:pt x="7" y="6"/>
                    </a:cubicBezTo>
                    <a:cubicBezTo>
                      <a:pt x="7" y="6"/>
                      <a:pt x="6" y="3"/>
                      <a:pt x="3" y="2"/>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6" name="Freeform 918"/>
              <p:cNvSpPr/>
              <p:nvPr/>
            </p:nvSpPr>
            <p:spPr bwMode="auto">
              <a:xfrm>
                <a:off x="5118" y="1205"/>
                <a:ext cx="63" cy="33"/>
              </a:xfrm>
              <a:custGeom>
                <a:avLst/>
                <a:gdLst>
                  <a:gd name="T0" fmla="*/ 63 w 63"/>
                  <a:gd name="T1" fmla="*/ 4 h 33"/>
                  <a:gd name="T2" fmla="*/ 60 w 63"/>
                  <a:gd name="T3" fmla="*/ 2 h 33"/>
                  <a:gd name="T4" fmla="*/ 0 w 63"/>
                  <a:gd name="T5" fmla="*/ 31 h 33"/>
                  <a:gd name="T6" fmla="*/ 4 w 63"/>
                  <a:gd name="T7" fmla="*/ 33 h 33"/>
                  <a:gd name="T8" fmla="*/ 63 w 63"/>
                  <a:gd name="T9" fmla="*/ 4 h 33"/>
                </a:gdLst>
                <a:ahLst/>
                <a:cxnLst>
                  <a:cxn ang="0">
                    <a:pos x="T0" y="T1"/>
                  </a:cxn>
                  <a:cxn ang="0">
                    <a:pos x="T2" y="T3"/>
                  </a:cxn>
                  <a:cxn ang="0">
                    <a:pos x="T4" y="T5"/>
                  </a:cxn>
                  <a:cxn ang="0">
                    <a:pos x="T6" y="T7"/>
                  </a:cxn>
                  <a:cxn ang="0">
                    <a:pos x="T8" y="T9"/>
                  </a:cxn>
                </a:cxnLst>
                <a:rect l="0" t="0" r="r" b="b"/>
                <a:pathLst>
                  <a:path w="63" h="33">
                    <a:moveTo>
                      <a:pt x="63" y="4"/>
                    </a:moveTo>
                    <a:cubicBezTo>
                      <a:pt x="60" y="2"/>
                      <a:pt x="60" y="2"/>
                      <a:pt x="60" y="2"/>
                    </a:cubicBezTo>
                    <a:cubicBezTo>
                      <a:pt x="59" y="0"/>
                      <a:pt x="3" y="30"/>
                      <a:pt x="0" y="31"/>
                    </a:cubicBezTo>
                    <a:cubicBezTo>
                      <a:pt x="4" y="33"/>
                      <a:pt x="4" y="33"/>
                      <a:pt x="4" y="33"/>
                    </a:cubicBezTo>
                    <a:cubicBezTo>
                      <a:pt x="6" y="32"/>
                      <a:pt x="63" y="3"/>
                      <a:pt x="63" y="4"/>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7" name="Freeform 919"/>
              <p:cNvSpPr/>
              <p:nvPr/>
            </p:nvSpPr>
            <p:spPr bwMode="auto">
              <a:xfrm>
                <a:off x="5111" y="1236"/>
                <a:ext cx="11" cy="5"/>
              </a:xfrm>
              <a:custGeom>
                <a:avLst/>
                <a:gdLst>
                  <a:gd name="T0" fmla="*/ 11 w 11"/>
                  <a:gd name="T1" fmla="*/ 2 h 5"/>
                  <a:gd name="T2" fmla="*/ 7 w 11"/>
                  <a:gd name="T3" fmla="*/ 0 h 5"/>
                  <a:gd name="T4" fmla="*/ 0 w 11"/>
                  <a:gd name="T5" fmla="*/ 4 h 5"/>
                  <a:gd name="T6" fmla="*/ 3 w 11"/>
                  <a:gd name="T7" fmla="*/ 5 h 5"/>
                  <a:gd name="T8" fmla="*/ 11 w 11"/>
                  <a:gd name="T9" fmla="*/ 2 h 5"/>
                </a:gdLst>
                <a:ahLst/>
                <a:cxnLst>
                  <a:cxn ang="0">
                    <a:pos x="T0" y="T1"/>
                  </a:cxn>
                  <a:cxn ang="0">
                    <a:pos x="T2" y="T3"/>
                  </a:cxn>
                  <a:cxn ang="0">
                    <a:pos x="T4" y="T5"/>
                  </a:cxn>
                  <a:cxn ang="0">
                    <a:pos x="T6" y="T7"/>
                  </a:cxn>
                  <a:cxn ang="0">
                    <a:pos x="T8" y="T9"/>
                  </a:cxn>
                </a:cxnLst>
                <a:rect l="0" t="0" r="r" b="b"/>
                <a:pathLst>
                  <a:path w="11" h="5">
                    <a:moveTo>
                      <a:pt x="11" y="2"/>
                    </a:moveTo>
                    <a:cubicBezTo>
                      <a:pt x="7" y="0"/>
                      <a:pt x="7" y="0"/>
                      <a:pt x="7" y="0"/>
                    </a:cubicBezTo>
                    <a:cubicBezTo>
                      <a:pt x="5" y="1"/>
                      <a:pt x="2" y="2"/>
                      <a:pt x="0" y="4"/>
                    </a:cubicBezTo>
                    <a:cubicBezTo>
                      <a:pt x="3" y="5"/>
                      <a:pt x="3" y="5"/>
                      <a:pt x="3" y="5"/>
                    </a:cubicBezTo>
                    <a:cubicBezTo>
                      <a:pt x="5" y="4"/>
                      <a:pt x="8" y="3"/>
                      <a:pt x="11" y="2"/>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8" name="Freeform 920"/>
              <p:cNvSpPr/>
              <p:nvPr/>
            </p:nvSpPr>
            <p:spPr bwMode="auto">
              <a:xfrm>
                <a:off x="5099" y="1240"/>
                <a:ext cx="15" cy="11"/>
              </a:xfrm>
              <a:custGeom>
                <a:avLst/>
                <a:gdLst>
                  <a:gd name="T0" fmla="*/ 15 w 15"/>
                  <a:gd name="T1" fmla="*/ 1 h 11"/>
                  <a:gd name="T2" fmla="*/ 12 w 15"/>
                  <a:gd name="T3" fmla="*/ 0 h 11"/>
                  <a:gd name="T4" fmla="*/ 0 w 15"/>
                  <a:gd name="T5" fmla="*/ 9 h 11"/>
                  <a:gd name="T6" fmla="*/ 3 w 15"/>
                  <a:gd name="T7" fmla="*/ 11 h 11"/>
                  <a:gd name="T8" fmla="*/ 15 w 15"/>
                  <a:gd name="T9" fmla="*/ 1 h 11"/>
                </a:gdLst>
                <a:ahLst/>
                <a:cxnLst>
                  <a:cxn ang="0">
                    <a:pos x="T0" y="T1"/>
                  </a:cxn>
                  <a:cxn ang="0">
                    <a:pos x="T2" y="T3"/>
                  </a:cxn>
                  <a:cxn ang="0">
                    <a:pos x="T4" y="T5"/>
                  </a:cxn>
                  <a:cxn ang="0">
                    <a:pos x="T6" y="T7"/>
                  </a:cxn>
                  <a:cxn ang="0">
                    <a:pos x="T8" y="T9"/>
                  </a:cxn>
                </a:cxnLst>
                <a:rect l="0" t="0" r="r" b="b"/>
                <a:pathLst>
                  <a:path w="15" h="11">
                    <a:moveTo>
                      <a:pt x="15" y="1"/>
                    </a:moveTo>
                    <a:cubicBezTo>
                      <a:pt x="12" y="0"/>
                      <a:pt x="12" y="0"/>
                      <a:pt x="12" y="0"/>
                    </a:cubicBezTo>
                    <a:cubicBezTo>
                      <a:pt x="7" y="2"/>
                      <a:pt x="3" y="6"/>
                      <a:pt x="0" y="9"/>
                    </a:cubicBezTo>
                    <a:cubicBezTo>
                      <a:pt x="3" y="11"/>
                      <a:pt x="3" y="11"/>
                      <a:pt x="3" y="11"/>
                    </a:cubicBezTo>
                    <a:cubicBezTo>
                      <a:pt x="6" y="8"/>
                      <a:pt x="10" y="4"/>
                      <a:pt x="15" y="1"/>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9" name="Freeform 921"/>
              <p:cNvSpPr/>
              <p:nvPr/>
            </p:nvSpPr>
            <p:spPr bwMode="auto">
              <a:xfrm>
                <a:off x="5092" y="1249"/>
                <a:ext cx="10" cy="13"/>
              </a:xfrm>
              <a:custGeom>
                <a:avLst/>
                <a:gdLst>
                  <a:gd name="T0" fmla="*/ 10 w 10"/>
                  <a:gd name="T1" fmla="*/ 2 h 13"/>
                  <a:gd name="T2" fmla="*/ 7 w 10"/>
                  <a:gd name="T3" fmla="*/ 0 h 13"/>
                  <a:gd name="T4" fmla="*/ 0 w 10"/>
                  <a:gd name="T5" fmla="*/ 11 h 13"/>
                  <a:gd name="T6" fmla="*/ 3 w 10"/>
                  <a:gd name="T7" fmla="*/ 13 h 13"/>
                  <a:gd name="T8" fmla="*/ 10 w 10"/>
                  <a:gd name="T9" fmla="*/ 2 h 13"/>
                </a:gdLst>
                <a:ahLst/>
                <a:cxnLst>
                  <a:cxn ang="0">
                    <a:pos x="T0" y="T1"/>
                  </a:cxn>
                  <a:cxn ang="0">
                    <a:pos x="T2" y="T3"/>
                  </a:cxn>
                  <a:cxn ang="0">
                    <a:pos x="T4" y="T5"/>
                  </a:cxn>
                  <a:cxn ang="0">
                    <a:pos x="T6" y="T7"/>
                  </a:cxn>
                  <a:cxn ang="0">
                    <a:pos x="T8" y="T9"/>
                  </a:cxn>
                </a:cxnLst>
                <a:rect l="0" t="0" r="r" b="b"/>
                <a:pathLst>
                  <a:path w="10" h="13">
                    <a:moveTo>
                      <a:pt x="10" y="2"/>
                    </a:moveTo>
                    <a:cubicBezTo>
                      <a:pt x="7" y="0"/>
                      <a:pt x="7" y="0"/>
                      <a:pt x="7" y="0"/>
                    </a:cubicBezTo>
                    <a:cubicBezTo>
                      <a:pt x="4" y="4"/>
                      <a:pt x="2" y="7"/>
                      <a:pt x="0" y="11"/>
                    </a:cubicBezTo>
                    <a:cubicBezTo>
                      <a:pt x="3" y="13"/>
                      <a:pt x="3" y="13"/>
                      <a:pt x="3" y="13"/>
                    </a:cubicBezTo>
                    <a:cubicBezTo>
                      <a:pt x="5" y="9"/>
                      <a:pt x="7" y="6"/>
                      <a:pt x="10" y="2"/>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0" name="Freeform 922"/>
              <p:cNvSpPr/>
              <p:nvPr/>
            </p:nvSpPr>
            <p:spPr bwMode="auto">
              <a:xfrm>
                <a:off x="5087" y="1260"/>
                <a:ext cx="8" cy="26"/>
              </a:xfrm>
              <a:custGeom>
                <a:avLst/>
                <a:gdLst>
                  <a:gd name="T0" fmla="*/ 8 w 8"/>
                  <a:gd name="T1" fmla="*/ 2 h 26"/>
                  <a:gd name="T2" fmla="*/ 5 w 8"/>
                  <a:gd name="T3" fmla="*/ 0 h 26"/>
                  <a:gd name="T4" fmla="*/ 2 w 8"/>
                  <a:gd name="T5" fmla="*/ 24 h 26"/>
                  <a:gd name="T6" fmla="*/ 6 w 8"/>
                  <a:gd name="T7" fmla="*/ 26 h 26"/>
                  <a:gd name="T8" fmla="*/ 8 w 8"/>
                  <a:gd name="T9" fmla="*/ 2 h 26"/>
                </a:gdLst>
                <a:ahLst/>
                <a:cxnLst>
                  <a:cxn ang="0">
                    <a:pos x="T0" y="T1"/>
                  </a:cxn>
                  <a:cxn ang="0">
                    <a:pos x="T2" y="T3"/>
                  </a:cxn>
                  <a:cxn ang="0">
                    <a:pos x="T4" y="T5"/>
                  </a:cxn>
                  <a:cxn ang="0">
                    <a:pos x="T6" y="T7"/>
                  </a:cxn>
                  <a:cxn ang="0">
                    <a:pos x="T8" y="T9"/>
                  </a:cxn>
                </a:cxnLst>
                <a:rect l="0" t="0" r="r" b="b"/>
                <a:pathLst>
                  <a:path w="8" h="26">
                    <a:moveTo>
                      <a:pt x="8" y="2"/>
                    </a:moveTo>
                    <a:cubicBezTo>
                      <a:pt x="5" y="0"/>
                      <a:pt x="5" y="0"/>
                      <a:pt x="5" y="0"/>
                    </a:cubicBezTo>
                    <a:cubicBezTo>
                      <a:pt x="0" y="11"/>
                      <a:pt x="2" y="23"/>
                      <a:pt x="2" y="24"/>
                    </a:cubicBezTo>
                    <a:cubicBezTo>
                      <a:pt x="6" y="26"/>
                      <a:pt x="6" y="26"/>
                      <a:pt x="6" y="26"/>
                    </a:cubicBezTo>
                    <a:cubicBezTo>
                      <a:pt x="6" y="25"/>
                      <a:pt x="3" y="13"/>
                      <a:pt x="8" y="2"/>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1" name="Freeform 923"/>
              <p:cNvSpPr/>
              <p:nvPr/>
            </p:nvSpPr>
            <p:spPr bwMode="auto">
              <a:xfrm>
                <a:off x="5086" y="1208"/>
                <a:ext cx="98" cy="78"/>
              </a:xfrm>
              <a:custGeom>
                <a:avLst/>
                <a:gdLst>
                  <a:gd name="T0" fmla="*/ 28 w 98"/>
                  <a:gd name="T1" fmla="*/ 33 h 78"/>
                  <a:gd name="T2" fmla="*/ 7 w 98"/>
                  <a:gd name="T3" fmla="*/ 78 h 78"/>
                  <a:gd name="T4" fmla="*/ 11 w 98"/>
                  <a:gd name="T5" fmla="*/ 72 h 78"/>
                  <a:gd name="T6" fmla="*/ 29 w 98"/>
                  <a:gd name="T7" fmla="*/ 38 h 78"/>
                  <a:gd name="T8" fmla="*/ 29 w 98"/>
                  <a:gd name="T9" fmla="*/ 37 h 78"/>
                  <a:gd name="T10" fmla="*/ 44 w 98"/>
                  <a:gd name="T11" fmla="*/ 41 h 78"/>
                  <a:gd name="T12" fmla="*/ 60 w 98"/>
                  <a:gd name="T13" fmla="*/ 24 h 78"/>
                  <a:gd name="T14" fmla="*/ 90 w 98"/>
                  <a:gd name="T15" fmla="*/ 7 h 78"/>
                  <a:gd name="T16" fmla="*/ 95 w 98"/>
                  <a:gd name="T17" fmla="*/ 1 h 78"/>
                  <a:gd name="T18" fmla="*/ 36 w 98"/>
                  <a:gd name="T19" fmla="*/ 30 h 78"/>
                  <a:gd name="T20" fmla="*/ 28 w 98"/>
                  <a:gd name="T21" fmla="*/ 3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78">
                    <a:moveTo>
                      <a:pt x="28" y="33"/>
                    </a:moveTo>
                    <a:cubicBezTo>
                      <a:pt x="0" y="49"/>
                      <a:pt x="7" y="77"/>
                      <a:pt x="7" y="78"/>
                    </a:cubicBezTo>
                    <a:cubicBezTo>
                      <a:pt x="11" y="72"/>
                      <a:pt x="11" y="72"/>
                      <a:pt x="11" y="72"/>
                    </a:cubicBezTo>
                    <a:cubicBezTo>
                      <a:pt x="10" y="71"/>
                      <a:pt x="6" y="51"/>
                      <a:pt x="29" y="38"/>
                    </a:cubicBezTo>
                    <a:cubicBezTo>
                      <a:pt x="29" y="37"/>
                      <a:pt x="29" y="37"/>
                      <a:pt x="29" y="37"/>
                    </a:cubicBezTo>
                    <a:cubicBezTo>
                      <a:pt x="39" y="32"/>
                      <a:pt x="44" y="40"/>
                      <a:pt x="44" y="41"/>
                    </a:cubicBezTo>
                    <a:cubicBezTo>
                      <a:pt x="47" y="34"/>
                      <a:pt x="53" y="28"/>
                      <a:pt x="60" y="24"/>
                    </a:cubicBezTo>
                    <a:cubicBezTo>
                      <a:pt x="67" y="20"/>
                      <a:pt x="89" y="8"/>
                      <a:pt x="90" y="7"/>
                    </a:cubicBezTo>
                    <a:cubicBezTo>
                      <a:pt x="98" y="3"/>
                      <a:pt x="95" y="1"/>
                      <a:pt x="95" y="1"/>
                    </a:cubicBezTo>
                    <a:cubicBezTo>
                      <a:pt x="93" y="0"/>
                      <a:pt x="38" y="29"/>
                      <a:pt x="36" y="30"/>
                    </a:cubicBezTo>
                    <a:cubicBezTo>
                      <a:pt x="33" y="31"/>
                      <a:pt x="30" y="32"/>
                      <a:pt x="28" y="33"/>
                    </a:cubicBezTo>
                    <a:close/>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2" name="Freeform 924"/>
              <p:cNvSpPr/>
              <p:nvPr/>
            </p:nvSpPr>
            <p:spPr bwMode="auto">
              <a:xfrm>
                <a:off x="4992" y="1105"/>
                <a:ext cx="32" cy="21"/>
              </a:xfrm>
              <a:custGeom>
                <a:avLst/>
                <a:gdLst>
                  <a:gd name="T0" fmla="*/ 25 w 32"/>
                  <a:gd name="T1" fmla="*/ 3 h 21"/>
                  <a:gd name="T2" fmla="*/ 8 w 32"/>
                  <a:gd name="T3" fmla="*/ 1 h 21"/>
                  <a:gd name="T4" fmla="*/ 0 w 32"/>
                  <a:gd name="T5" fmla="*/ 9 h 21"/>
                  <a:gd name="T6" fmla="*/ 3 w 32"/>
                  <a:gd name="T7" fmla="*/ 18 h 21"/>
                  <a:gd name="T8" fmla="*/ 11 w 32"/>
                  <a:gd name="T9" fmla="*/ 21 h 21"/>
                  <a:gd name="T10" fmla="*/ 18 w 32"/>
                  <a:gd name="T11" fmla="*/ 16 h 21"/>
                  <a:gd name="T12" fmla="*/ 32 w 32"/>
                  <a:gd name="T13" fmla="*/ 12 h 21"/>
                  <a:gd name="T14" fmla="*/ 25 w 32"/>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1">
                    <a:moveTo>
                      <a:pt x="25" y="3"/>
                    </a:moveTo>
                    <a:cubicBezTo>
                      <a:pt x="25" y="3"/>
                      <a:pt x="10" y="0"/>
                      <a:pt x="8" y="1"/>
                    </a:cubicBezTo>
                    <a:cubicBezTo>
                      <a:pt x="5" y="2"/>
                      <a:pt x="1" y="7"/>
                      <a:pt x="0" y="9"/>
                    </a:cubicBezTo>
                    <a:cubicBezTo>
                      <a:pt x="0" y="11"/>
                      <a:pt x="1" y="17"/>
                      <a:pt x="3" y="18"/>
                    </a:cubicBezTo>
                    <a:cubicBezTo>
                      <a:pt x="5" y="19"/>
                      <a:pt x="9" y="21"/>
                      <a:pt x="11" y="21"/>
                    </a:cubicBezTo>
                    <a:cubicBezTo>
                      <a:pt x="13" y="21"/>
                      <a:pt x="16" y="17"/>
                      <a:pt x="18" y="16"/>
                    </a:cubicBezTo>
                    <a:cubicBezTo>
                      <a:pt x="20" y="15"/>
                      <a:pt x="29" y="19"/>
                      <a:pt x="32" y="12"/>
                    </a:cubicBezTo>
                    <a:cubicBezTo>
                      <a:pt x="32" y="11"/>
                      <a:pt x="31" y="6"/>
                      <a:pt x="25" y="3"/>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3" name="Freeform 925"/>
              <p:cNvSpPr/>
              <p:nvPr/>
            </p:nvSpPr>
            <p:spPr bwMode="auto">
              <a:xfrm>
                <a:off x="5101" y="1253"/>
                <a:ext cx="50" cy="45"/>
              </a:xfrm>
              <a:custGeom>
                <a:avLst/>
                <a:gdLst>
                  <a:gd name="T0" fmla="*/ 23 w 50"/>
                  <a:gd name="T1" fmla="*/ 8 h 45"/>
                  <a:gd name="T2" fmla="*/ 22 w 50"/>
                  <a:gd name="T3" fmla="*/ 14 h 45"/>
                  <a:gd name="T4" fmla="*/ 8 w 50"/>
                  <a:gd name="T5" fmla="*/ 26 h 45"/>
                  <a:gd name="T6" fmla="*/ 1 w 50"/>
                  <a:gd name="T7" fmla="*/ 35 h 45"/>
                  <a:gd name="T8" fmla="*/ 0 w 50"/>
                  <a:gd name="T9" fmla="*/ 40 h 45"/>
                  <a:gd name="T10" fmla="*/ 2 w 50"/>
                  <a:gd name="T11" fmla="*/ 44 h 45"/>
                  <a:gd name="T12" fmla="*/ 10 w 50"/>
                  <a:gd name="T13" fmla="*/ 45 h 45"/>
                  <a:gd name="T14" fmla="*/ 25 w 50"/>
                  <a:gd name="T15" fmla="*/ 38 h 45"/>
                  <a:gd name="T16" fmla="*/ 50 w 50"/>
                  <a:gd name="T17" fmla="*/ 20 h 45"/>
                  <a:gd name="T18" fmla="*/ 50 w 50"/>
                  <a:gd name="T19" fmla="*/ 17 h 45"/>
                  <a:gd name="T20" fmla="*/ 43 w 50"/>
                  <a:gd name="T21" fmla="*/ 0 h 45"/>
                  <a:gd name="T22" fmla="*/ 23 w 50"/>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45">
                    <a:moveTo>
                      <a:pt x="23" y="8"/>
                    </a:moveTo>
                    <a:cubicBezTo>
                      <a:pt x="22" y="14"/>
                      <a:pt x="22" y="14"/>
                      <a:pt x="22" y="14"/>
                    </a:cubicBezTo>
                    <a:cubicBezTo>
                      <a:pt x="8" y="26"/>
                      <a:pt x="8" y="26"/>
                      <a:pt x="8" y="26"/>
                    </a:cubicBezTo>
                    <a:cubicBezTo>
                      <a:pt x="8" y="26"/>
                      <a:pt x="3" y="32"/>
                      <a:pt x="1" y="35"/>
                    </a:cubicBezTo>
                    <a:cubicBezTo>
                      <a:pt x="0" y="36"/>
                      <a:pt x="0" y="38"/>
                      <a:pt x="0" y="40"/>
                    </a:cubicBezTo>
                    <a:cubicBezTo>
                      <a:pt x="0" y="41"/>
                      <a:pt x="1" y="43"/>
                      <a:pt x="2" y="44"/>
                    </a:cubicBezTo>
                    <a:cubicBezTo>
                      <a:pt x="4" y="45"/>
                      <a:pt x="7" y="45"/>
                      <a:pt x="10" y="45"/>
                    </a:cubicBezTo>
                    <a:cubicBezTo>
                      <a:pt x="18" y="45"/>
                      <a:pt x="25" y="38"/>
                      <a:pt x="25" y="38"/>
                    </a:cubicBezTo>
                    <a:cubicBezTo>
                      <a:pt x="26" y="37"/>
                      <a:pt x="50" y="20"/>
                      <a:pt x="50" y="20"/>
                    </a:cubicBezTo>
                    <a:cubicBezTo>
                      <a:pt x="50" y="20"/>
                      <a:pt x="50" y="19"/>
                      <a:pt x="50" y="17"/>
                    </a:cubicBezTo>
                    <a:cubicBezTo>
                      <a:pt x="48" y="8"/>
                      <a:pt x="43" y="0"/>
                      <a:pt x="43" y="0"/>
                    </a:cubicBezTo>
                    <a:lnTo>
                      <a:pt x="23" y="8"/>
                    </a:lnTo>
                    <a:close/>
                  </a:path>
                </a:pathLst>
              </a:custGeom>
              <a:solidFill>
                <a:srgbClr val="269F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4" name="Freeform 926"/>
              <p:cNvSpPr/>
              <p:nvPr/>
            </p:nvSpPr>
            <p:spPr bwMode="auto">
              <a:xfrm>
                <a:off x="5112" y="1274"/>
                <a:ext cx="14" cy="6"/>
              </a:xfrm>
              <a:custGeom>
                <a:avLst/>
                <a:gdLst>
                  <a:gd name="T0" fmla="*/ 13 w 14"/>
                  <a:gd name="T1" fmla="*/ 6 h 6"/>
                  <a:gd name="T2" fmla="*/ 14 w 14"/>
                  <a:gd name="T3" fmla="*/ 6 h 6"/>
                  <a:gd name="T4" fmla="*/ 14 w 14"/>
                  <a:gd name="T5" fmla="*/ 5 h 6"/>
                  <a:gd name="T6" fmla="*/ 6 w 14"/>
                  <a:gd name="T7" fmla="*/ 1 h 6"/>
                  <a:gd name="T8" fmla="*/ 0 w 14"/>
                  <a:gd name="T9" fmla="*/ 1 h 6"/>
                  <a:gd name="T10" fmla="*/ 0 w 14"/>
                  <a:gd name="T11" fmla="*/ 2 h 6"/>
                  <a:gd name="T12" fmla="*/ 1 w 14"/>
                  <a:gd name="T13" fmla="*/ 2 h 6"/>
                  <a:gd name="T14" fmla="*/ 6 w 14"/>
                  <a:gd name="T15" fmla="*/ 2 h 6"/>
                  <a:gd name="T16" fmla="*/ 13 w 14"/>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
                    <a:moveTo>
                      <a:pt x="13" y="6"/>
                    </a:moveTo>
                    <a:cubicBezTo>
                      <a:pt x="14" y="6"/>
                      <a:pt x="14" y="6"/>
                      <a:pt x="14" y="6"/>
                    </a:cubicBezTo>
                    <a:cubicBezTo>
                      <a:pt x="14" y="5"/>
                      <a:pt x="14" y="5"/>
                      <a:pt x="14" y="5"/>
                    </a:cubicBezTo>
                    <a:cubicBezTo>
                      <a:pt x="13" y="4"/>
                      <a:pt x="10" y="2"/>
                      <a:pt x="6" y="1"/>
                    </a:cubicBezTo>
                    <a:cubicBezTo>
                      <a:pt x="3" y="0"/>
                      <a:pt x="1" y="1"/>
                      <a:pt x="0" y="1"/>
                    </a:cubicBezTo>
                    <a:cubicBezTo>
                      <a:pt x="0" y="2"/>
                      <a:pt x="0" y="2"/>
                      <a:pt x="0" y="2"/>
                    </a:cubicBezTo>
                    <a:cubicBezTo>
                      <a:pt x="1" y="2"/>
                      <a:pt x="1" y="2"/>
                      <a:pt x="1" y="2"/>
                    </a:cubicBezTo>
                    <a:cubicBezTo>
                      <a:pt x="1" y="2"/>
                      <a:pt x="3" y="1"/>
                      <a:pt x="6" y="2"/>
                    </a:cubicBezTo>
                    <a:cubicBezTo>
                      <a:pt x="9" y="3"/>
                      <a:pt x="12" y="5"/>
                      <a:pt x="13" y="6"/>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5" name="Freeform 927"/>
              <p:cNvSpPr/>
              <p:nvPr/>
            </p:nvSpPr>
            <p:spPr bwMode="auto">
              <a:xfrm>
                <a:off x="5109" y="1277"/>
                <a:ext cx="14" cy="5"/>
              </a:xfrm>
              <a:custGeom>
                <a:avLst/>
                <a:gdLst>
                  <a:gd name="T0" fmla="*/ 14 w 14"/>
                  <a:gd name="T1" fmla="*/ 5 h 5"/>
                  <a:gd name="T2" fmla="*/ 14 w 14"/>
                  <a:gd name="T3" fmla="*/ 5 h 5"/>
                  <a:gd name="T4" fmla="*/ 14 w 14"/>
                  <a:gd name="T5" fmla="*/ 5 h 5"/>
                  <a:gd name="T6" fmla="*/ 7 w 14"/>
                  <a:gd name="T7" fmla="*/ 1 h 5"/>
                  <a:gd name="T8" fmla="*/ 1 w 14"/>
                  <a:gd name="T9" fmla="*/ 1 h 5"/>
                  <a:gd name="T10" fmla="*/ 0 w 14"/>
                  <a:gd name="T11" fmla="*/ 2 h 5"/>
                  <a:gd name="T12" fmla="*/ 1 w 14"/>
                  <a:gd name="T13" fmla="*/ 2 h 5"/>
                  <a:gd name="T14" fmla="*/ 6 w 14"/>
                  <a:gd name="T15" fmla="*/ 1 h 5"/>
                  <a:gd name="T16" fmla="*/ 14 w 14"/>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5">
                    <a:moveTo>
                      <a:pt x="14" y="5"/>
                    </a:moveTo>
                    <a:cubicBezTo>
                      <a:pt x="14" y="5"/>
                      <a:pt x="14" y="5"/>
                      <a:pt x="14" y="5"/>
                    </a:cubicBezTo>
                    <a:cubicBezTo>
                      <a:pt x="14" y="5"/>
                      <a:pt x="14" y="5"/>
                      <a:pt x="14" y="5"/>
                    </a:cubicBezTo>
                    <a:cubicBezTo>
                      <a:pt x="13" y="4"/>
                      <a:pt x="10" y="1"/>
                      <a:pt x="7" y="1"/>
                    </a:cubicBezTo>
                    <a:cubicBezTo>
                      <a:pt x="4" y="0"/>
                      <a:pt x="1" y="1"/>
                      <a:pt x="1" y="1"/>
                    </a:cubicBezTo>
                    <a:cubicBezTo>
                      <a:pt x="0" y="2"/>
                      <a:pt x="0" y="2"/>
                      <a:pt x="0" y="2"/>
                    </a:cubicBezTo>
                    <a:cubicBezTo>
                      <a:pt x="1" y="2"/>
                      <a:pt x="1" y="2"/>
                      <a:pt x="1" y="2"/>
                    </a:cubicBezTo>
                    <a:cubicBezTo>
                      <a:pt x="2" y="1"/>
                      <a:pt x="4" y="1"/>
                      <a:pt x="6" y="1"/>
                    </a:cubicBezTo>
                    <a:cubicBezTo>
                      <a:pt x="9" y="2"/>
                      <a:pt x="13" y="4"/>
                      <a:pt x="14" y="5"/>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6" name="Freeform 928"/>
              <p:cNvSpPr/>
              <p:nvPr/>
            </p:nvSpPr>
            <p:spPr bwMode="auto">
              <a:xfrm>
                <a:off x="5107" y="1280"/>
                <a:ext cx="14" cy="4"/>
              </a:xfrm>
              <a:custGeom>
                <a:avLst/>
                <a:gdLst>
                  <a:gd name="T0" fmla="*/ 14 w 14"/>
                  <a:gd name="T1" fmla="*/ 4 h 4"/>
                  <a:gd name="T2" fmla="*/ 14 w 14"/>
                  <a:gd name="T3" fmla="*/ 4 h 4"/>
                  <a:gd name="T4" fmla="*/ 14 w 14"/>
                  <a:gd name="T5" fmla="*/ 4 h 4"/>
                  <a:gd name="T6" fmla="*/ 6 w 14"/>
                  <a:gd name="T7" fmla="*/ 0 h 4"/>
                  <a:gd name="T8" fmla="*/ 0 w 14"/>
                  <a:gd name="T9" fmla="*/ 1 h 4"/>
                  <a:gd name="T10" fmla="*/ 0 w 14"/>
                  <a:gd name="T11" fmla="*/ 2 h 4"/>
                  <a:gd name="T12" fmla="*/ 1 w 14"/>
                  <a:gd name="T13" fmla="*/ 2 h 4"/>
                  <a:gd name="T14" fmla="*/ 6 w 14"/>
                  <a:gd name="T15" fmla="*/ 1 h 4"/>
                  <a:gd name="T16" fmla="*/ 14 w 14"/>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
                    <a:moveTo>
                      <a:pt x="14" y="4"/>
                    </a:moveTo>
                    <a:cubicBezTo>
                      <a:pt x="14" y="4"/>
                      <a:pt x="14" y="4"/>
                      <a:pt x="14" y="4"/>
                    </a:cubicBezTo>
                    <a:cubicBezTo>
                      <a:pt x="14" y="4"/>
                      <a:pt x="14" y="4"/>
                      <a:pt x="14" y="4"/>
                    </a:cubicBezTo>
                    <a:cubicBezTo>
                      <a:pt x="13" y="3"/>
                      <a:pt x="9" y="1"/>
                      <a:pt x="6" y="0"/>
                    </a:cubicBezTo>
                    <a:cubicBezTo>
                      <a:pt x="3" y="0"/>
                      <a:pt x="1" y="0"/>
                      <a:pt x="0" y="1"/>
                    </a:cubicBezTo>
                    <a:cubicBezTo>
                      <a:pt x="0" y="2"/>
                      <a:pt x="0" y="2"/>
                      <a:pt x="0" y="2"/>
                    </a:cubicBezTo>
                    <a:cubicBezTo>
                      <a:pt x="1" y="2"/>
                      <a:pt x="1" y="2"/>
                      <a:pt x="1" y="2"/>
                    </a:cubicBezTo>
                    <a:cubicBezTo>
                      <a:pt x="1" y="1"/>
                      <a:pt x="3" y="1"/>
                      <a:pt x="6" y="1"/>
                    </a:cubicBezTo>
                    <a:cubicBezTo>
                      <a:pt x="9" y="2"/>
                      <a:pt x="12" y="4"/>
                      <a:pt x="14" y="4"/>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7" name="Freeform 929"/>
              <p:cNvSpPr/>
              <p:nvPr/>
            </p:nvSpPr>
            <p:spPr bwMode="auto">
              <a:xfrm>
                <a:off x="5101" y="1285"/>
                <a:ext cx="21" cy="13"/>
              </a:xfrm>
              <a:custGeom>
                <a:avLst/>
                <a:gdLst>
                  <a:gd name="T0" fmla="*/ 1 w 21"/>
                  <a:gd name="T1" fmla="*/ 3 h 13"/>
                  <a:gd name="T2" fmla="*/ 2 w 21"/>
                  <a:gd name="T3" fmla="*/ 1 h 13"/>
                  <a:gd name="T4" fmla="*/ 10 w 21"/>
                  <a:gd name="T5" fmla="*/ 1 h 13"/>
                  <a:gd name="T6" fmla="*/ 21 w 21"/>
                  <a:gd name="T7" fmla="*/ 8 h 13"/>
                  <a:gd name="T8" fmla="*/ 6 w 21"/>
                  <a:gd name="T9" fmla="*/ 13 h 13"/>
                  <a:gd name="T10" fmla="*/ 6 w 21"/>
                  <a:gd name="T11" fmla="*/ 13 h 13"/>
                  <a:gd name="T12" fmla="*/ 2 w 21"/>
                  <a:gd name="T13" fmla="*/ 12 h 13"/>
                  <a:gd name="T14" fmla="*/ 0 w 21"/>
                  <a:gd name="T15" fmla="*/ 8 h 13"/>
                  <a:gd name="T16" fmla="*/ 1 w 21"/>
                  <a:gd name="T17"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3">
                    <a:moveTo>
                      <a:pt x="1" y="3"/>
                    </a:moveTo>
                    <a:cubicBezTo>
                      <a:pt x="1" y="2"/>
                      <a:pt x="2" y="2"/>
                      <a:pt x="2" y="1"/>
                    </a:cubicBezTo>
                    <a:cubicBezTo>
                      <a:pt x="3" y="1"/>
                      <a:pt x="5" y="0"/>
                      <a:pt x="10" y="1"/>
                    </a:cubicBezTo>
                    <a:cubicBezTo>
                      <a:pt x="17" y="3"/>
                      <a:pt x="21" y="8"/>
                      <a:pt x="21" y="8"/>
                    </a:cubicBezTo>
                    <a:cubicBezTo>
                      <a:pt x="21" y="8"/>
                      <a:pt x="17" y="11"/>
                      <a:pt x="6" y="13"/>
                    </a:cubicBezTo>
                    <a:cubicBezTo>
                      <a:pt x="6" y="13"/>
                      <a:pt x="6" y="13"/>
                      <a:pt x="6" y="13"/>
                    </a:cubicBezTo>
                    <a:cubicBezTo>
                      <a:pt x="4" y="13"/>
                      <a:pt x="3" y="12"/>
                      <a:pt x="2" y="12"/>
                    </a:cubicBezTo>
                    <a:cubicBezTo>
                      <a:pt x="1" y="11"/>
                      <a:pt x="0" y="9"/>
                      <a:pt x="0" y="8"/>
                    </a:cubicBezTo>
                    <a:cubicBezTo>
                      <a:pt x="0" y="6"/>
                      <a:pt x="0" y="4"/>
                      <a:pt x="1" y="3"/>
                    </a:cubicBezTo>
                    <a:close/>
                  </a:path>
                </a:pathLst>
              </a:custGeom>
              <a:solidFill>
                <a:srgbClr val="254B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8" name="Freeform 930"/>
              <p:cNvSpPr/>
              <p:nvPr/>
            </p:nvSpPr>
            <p:spPr bwMode="auto">
              <a:xfrm>
                <a:off x="5101" y="1270"/>
                <a:ext cx="50" cy="30"/>
              </a:xfrm>
              <a:custGeom>
                <a:avLst/>
                <a:gdLst>
                  <a:gd name="T0" fmla="*/ 0 w 50"/>
                  <a:gd name="T1" fmla="*/ 23 h 30"/>
                  <a:gd name="T2" fmla="*/ 9 w 50"/>
                  <a:gd name="T3" fmla="*/ 26 h 30"/>
                  <a:gd name="T4" fmla="*/ 47 w 50"/>
                  <a:gd name="T5" fmla="*/ 3 h 30"/>
                  <a:gd name="T6" fmla="*/ 50 w 50"/>
                  <a:gd name="T7" fmla="*/ 0 h 30"/>
                  <a:gd name="T8" fmla="*/ 50 w 50"/>
                  <a:gd name="T9" fmla="*/ 3 h 30"/>
                  <a:gd name="T10" fmla="*/ 49 w 50"/>
                  <a:gd name="T11" fmla="*/ 7 h 30"/>
                  <a:gd name="T12" fmla="*/ 29 w 50"/>
                  <a:gd name="T13" fmla="*/ 22 h 30"/>
                  <a:gd name="T14" fmla="*/ 10 w 50"/>
                  <a:gd name="T15" fmla="*/ 29 h 30"/>
                  <a:gd name="T16" fmla="*/ 1 w 50"/>
                  <a:gd name="T17" fmla="*/ 27 h 30"/>
                  <a:gd name="T18" fmla="*/ 0 w 50"/>
                  <a:gd name="T19"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30">
                    <a:moveTo>
                      <a:pt x="0" y="23"/>
                    </a:moveTo>
                    <a:cubicBezTo>
                      <a:pt x="1" y="25"/>
                      <a:pt x="7" y="26"/>
                      <a:pt x="9" y="26"/>
                    </a:cubicBezTo>
                    <a:cubicBezTo>
                      <a:pt x="23" y="26"/>
                      <a:pt x="46" y="4"/>
                      <a:pt x="47" y="3"/>
                    </a:cubicBezTo>
                    <a:cubicBezTo>
                      <a:pt x="49" y="1"/>
                      <a:pt x="50" y="0"/>
                      <a:pt x="50" y="0"/>
                    </a:cubicBezTo>
                    <a:cubicBezTo>
                      <a:pt x="50" y="3"/>
                      <a:pt x="50" y="3"/>
                      <a:pt x="50" y="3"/>
                    </a:cubicBezTo>
                    <a:cubicBezTo>
                      <a:pt x="50" y="3"/>
                      <a:pt x="50" y="6"/>
                      <a:pt x="49" y="7"/>
                    </a:cubicBezTo>
                    <a:cubicBezTo>
                      <a:pt x="48" y="8"/>
                      <a:pt x="31" y="21"/>
                      <a:pt x="29" y="22"/>
                    </a:cubicBezTo>
                    <a:cubicBezTo>
                      <a:pt x="29" y="22"/>
                      <a:pt x="19" y="30"/>
                      <a:pt x="10" y="29"/>
                    </a:cubicBezTo>
                    <a:cubicBezTo>
                      <a:pt x="7" y="29"/>
                      <a:pt x="3" y="29"/>
                      <a:pt x="1" y="27"/>
                    </a:cubicBezTo>
                    <a:cubicBezTo>
                      <a:pt x="0" y="26"/>
                      <a:pt x="0" y="22"/>
                      <a:pt x="0" y="23"/>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9" name="Freeform 931"/>
              <p:cNvSpPr/>
              <p:nvPr/>
            </p:nvSpPr>
            <p:spPr bwMode="auto">
              <a:xfrm>
                <a:off x="5102" y="1087"/>
                <a:ext cx="68" cy="186"/>
              </a:xfrm>
              <a:custGeom>
                <a:avLst/>
                <a:gdLst>
                  <a:gd name="T0" fmla="*/ 24 w 68"/>
                  <a:gd name="T1" fmla="*/ 21 h 186"/>
                  <a:gd name="T2" fmla="*/ 2 w 68"/>
                  <a:gd name="T3" fmla="*/ 108 h 186"/>
                  <a:gd name="T4" fmla="*/ 6 w 68"/>
                  <a:gd name="T5" fmla="*/ 134 h 186"/>
                  <a:gd name="T6" fmla="*/ 19 w 68"/>
                  <a:gd name="T7" fmla="*/ 181 h 186"/>
                  <a:gd name="T8" fmla="*/ 38 w 68"/>
                  <a:gd name="T9" fmla="*/ 182 h 186"/>
                  <a:gd name="T10" fmla="*/ 47 w 68"/>
                  <a:gd name="T11" fmla="*/ 174 h 186"/>
                  <a:gd name="T12" fmla="*/ 34 w 68"/>
                  <a:gd name="T13" fmla="*/ 120 h 186"/>
                  <a:gd name="T14" fmla="*/ 36 w 68"/>
                  <a:gd name="T15" fmla="*/ 101 h 186"/>
                  <a:gd name="T16" fmla="*/ 55 w 68"/>
                  <a:gd name="T17" fmla="*/ 51 h 186"/>
                  <a:gd name="T18" fmla="*/ 61 w 68"/>
                  <a:gd name="T19" fmla="*/ 11 h 186"/>
                  <a:gd name="T20" fmla="*/ 24 w 68"/>
                  <a:gd name="T21" fmla="*/ 2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86">
                    <a:moveTo>
                      <a:pt x="24" y="21"/>
                    </a:moveTo>
                    <a:cubicBezTo>
                      <a:pt x="24" y="21"/>
                      <a:pt x="6" y="81"/>
                      <a:pt x="2" y="108"/>
                    </a:cubicBezTo>
                    <a:cubicBezTo>
                      <a:pt x="0" y="117"/>
                      <a:pt x="6" y="134"/>
                      <a:pt x="6" y="134"/>
                    </a:cubicBezTo>
                    <a:cubicBezTo>
                      <a:pt x="19" y="181"/>
                      <a:pt x="19" y="181"/>
                      <a:pt x="19" y="181"/>
                    </a:cubicBezTo>
                    <a:cubicBezTo>
                      <a:pt x="19" y="181"/>
                      <a:pt x="29" y="186"/>
                      <a:pt x="38" y="182"/>
                    </a:cubicBezTo>
                    <a:cubicBezTo>
                      <a:pt x="46" y="177"/>
                      <a:pt x="47" y="174"/>
                      <a:pt x="47" y="174"/>
                    </a:cubicBezTo>
                    <a:cubicBezTo>
                      <a:pt x="47" y="174"/>
                      <a:pt x="41" y="141"/>
                      <a:pt x="34" y="120"/>
                    </a:cubicBezTo>
                    <a:cubicBezTo>
                      <a:pt x="32" y="111"/>
                      <a:pt x="36" y="101"/>
                      <a:pt x="36" y="101"/>
                    </a:cubicBezTo>
                    <a:cubicBezTo>
                      <a:pt x="55" y="51"/>
                      <a:pt x="55" y="51"/>
                      <a:pt x="55" y="51"/>
                    </a:cubicBezTo>
                    <a:cubicBezTo>
                      <a:pt x="55" y="51"/>
                      <a:pt x="68" y="26"/>
                      <a:pt x="61" y="11"/>
                    </a:cubicBezTo>
                    <a:cubicBezTo>
                      <a:pt x="56" y="0"/>
                      <a:pt x="24" y="21"/>
                      <a:pt x="24" y="21"/>
                    </a:cubicBezTo>
                    <a:close/>
                  </a:path>
                </a:pathLst>
              </a:custGeom>
              <a:solidFill>
                <a:srgbClr val="254B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0" name="Freeform 932"/>
              <p:cNvSpPr/>
              <p:nvPr/>
            </p:nvSpPr>
            <p:spPr bwMode="auto">
              <a:xfrm>
                <a:off x="5011" y="1030"/>
                <a:ext cx="83" cy="89"/>
              </a:xfrm>
              <a:custGeom>
                <a:avLst/>
                <a:gdLst>
                  <a:gd name="T0" fmla="*/ 8 w 83"/>
                  <a:gd name="T1" fmla="*/ 90 h 90"/>
                  <a:gd name="T2" fmla="*/ 39 w 83"/>
                  <a:gd name="T3" fmla="*/ 75 h 90"/>
                  <a:gd name="T4" fmla="*/ 54 w 83"/>
                  <a:gd name="T5" fmla="*/ 61 h 90"/>
                  <a:gd name="T6" fmla="*/ 78 w 83"/>
                  <a:gd name="T7" fmla="*/ 19 h 90"/>
                  <a:gd name="T8" fmla="*/ 56 w 83"/>
                  <a:gd name="T9" fmla="*/ 13 h 90"/>
                  <a:gd name="T10" fmla="*/ 35 w 83"/>
                  <a:gd name="T11" fmla="*/ 52 h 90"/>
                  <a:gd name="T12" fmla="*/ 25 w 83"/>
                  <a:gd name="T13" fmla="*/ 61 h 90"/>
                  <a:gd name="T14" fmla="*/ 0 w 83"/>
                  <a:gd name="T15" fmla="*/ 83 h 90"/>
                  <a:gd name="T16" fmla="*/ 8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8" y="90"/>
                    </a:moveTo>
                    <a:cubicBezTo>
                      <a:pt x="14" y="89"/>
                      <a:pt x="33" y="80"/>
                      <a:pt x="39" y="75"/>
                    </a:cubicBezTo>
                    <a:cubicBezTo>
                      <a:pt x="48" y="70"/>
                      <a:pt x="54" y="61"/>
                      <a:pt x="54" y="61"/>
                    </a:cubicBezTo>
                    <a:cubicBezTo>
                      <a:pt x="54" y="61"/>
                      <a:pt x="76" y="28"/>
                      <a:pt x="78" y="19"/>
                    </a:cubicBezTo>
                    <a:cubicBezTo>
                      <a:pt x="83" y="4"/>
                      <a:pt x="65" y="0"/>
                      <a:pt x="56" y="13"/>
                    </a:cubicBezTo>
                    <a:cubicBezTo>
                      <a:pt x="52" y="18"/>
                      <a:pt x="39" y="43"/>
                      <a:pt x="35" y="52"/>
                    </a:cubicBezTo>
                    <a:cubicBezTo>
                      <a:pt x="32" y="56"/>
                      <a:pt x="25" y="61"/>
                      <a:pt x="25" y="61"/>
                    </a:cubicBezTo>
                    <a:cubicBezTo>
                      <a:pt x="0" y="83"/>
                      <a:pt x="0" y="83"/>
                      <a:pt x="0" y="83"/>
                    </a:cubicBezTo>
                    <a:cubicBezTo>
                      <a:pt x="0" y="83"/>
                      <a:pt x="7" y="90"/>
                      <a:pt x="8" y="90"/>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1" name="Freeform 933"/>
              <p:cNvSpPr/>
              <p:nvPr/>
            </p:nvSpPr>
            <p:spPr bwMode="auto">
              <a:xfrm>
                <a:off x="5047" y="1033"/>
                <a:ext cx="37" cy="60"/>
              </a:xfrm>
              <a:custGeom>
                <a:avLst/>
                <a:gdLst>
                  <a:gd name="T0" fmla="*/ 32 w 37"/>
                  <a:gd name="T1" fmla="*/ 48 h 61"/>
                  <a:gd name="T2" fmla="*/ 0 w 37"/>
                  <a:gd name="T3" fmla="*/ 41 h 61"/>
                  <a:gd name="T4" fmla="*/ 6 w 37"/>
                  <a:gd name="T5" fmla="*/ 27 h 61"/>
                  <a:gd name="T6" fmla="*/ 12 w 37"/>
                  <a:gd name="T7" fmla="*/ 11 h 61"/>
                  <a:gd name="T8" fmla="*/ 35 w 37"/>
                  <a:gd name="T9" fmla="*/ 10 h 61"/>
                  <a:gd name="T10" fmla="*/ 32 w 37"/>
                  <a:gd name="T11" fmla="*/ 48 h 61"/>
                </a:gdLst>
                <a:ahLst/>
                <a:cxnLst>
                  <a:cxn ang="0">
                    <a:pos x="T0" y="T1"/>
                  </a:cxn>
                  <a:cxn ang="0">
                    <a:pos x="T2" y="T3"/>
                  </a:cxn>
                  <a:cxn ang="0">
                    <a:pos x="T4" y="T5"/>
                  </a:cxn>
                  <a:cxn ang="0">
                    <a:pos x="T6" y="T7"/>
                  </a:cxn>
                  <a:cxn ang="0">
                    <a:pos x="T8" y="T9"/>
                  </a:cxn>
                  <a:cxn ang="0">
                    <a:pos x="T10" y="T11"/>
                  </a:cxn>
                </a:cxnLst>
                <a:rect l="0" t="0" r="r" b="b"/>
                <a:pathLst>
                  <a:path w="37" h="61">
                    <a:moveTo>
                      <a:pt x="32" y="48"/>
                    </a:moveTo>
                    <a:cubicBezTo>
                      <a:pt x="32" y="48"/>
                      <a:pt x="14" y="61"/>
                      <a:pt x="0" y="41"/>
                    </a:cubicBezTo>
                    <a:cubicBezTo>
                      <a:pt x="0" y="41"/>
                      <a:pt x="2" y="36"/>
                      <a:pt x="6" y="27"/>
                    </a:cubicBezTo>
                    <a:cubicBezTo>
                      <a:pt x="10" y="19"/>
                      <a:pt x="10" y="12"/>
                      <a:pt x="12" y="11"/>
                    </a:cubicBezTo>
                    <a:cubicBezTo>
                      <a:pt x="15" y="9"/>
                      <a:pt x="29" y="0"/>
                      <a:pt x="35" y="10"/>
                    </a:cubicBezTo>
                    <a:cubicBezTo>
                      <a:pt x="37" y="13"/>
                      <a:pt x="32" y="48"/>
                      <a:pt x="32" y="48"/>
                    </a:cubicBezTo>
                    <a:close/>
                  </a:path>
                </a:pathLst>
              </a:custGeom>
              <a:solidFill>
                <a:srgbClr val="0489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2" name="Freeform 934"/>
              <p:cNvSpPr/>
              <p:nvPr/>
            </p:nvSpPr>
            <p:spPr bwMode="auto">
              <a:xfrm>
                <a:off x="5059" y="1016"/>
                <a:ext cx="118" cy="128"/>
              </a:xfrm>
              <a:custGeom>
                <a:avLst/>
                <a:gdLst>
                  <a:gd name="T0" fmla="*/ 0 w 118"/>
                  <a:gd name="T1" fmla="*/ 35 h 129"/>
                  <a:gd name="T2" fmla="*/ 29 w 118"/>
                  <a:gd name="T3" fmla="*/ 72 h 129"/>
                  <a:gd name="T4" fmla="*/ 43 w 118"/>
                  <a:gd name="T5" fmla="*/ 88 h 129"/>
                  <a:gd name="T6" fmla="*/ 35 w 118"/>
                  <a:gd name="T7" fmla="*/ 99 h 129"/>
                  <a:gd name="T8" fmla="*/ 48 w 118"/>
                  <a:gd name="T9" fmla="*/ 112 h 129"/>
                  <a:gd name="T10" fmla="*/ 99 w 118"/>
                  <a:gd name="T11" fmla="*/ 113 h 129"/>
                  <a:gd name="T12" fmla="*/ 118 w 118"/>
                  <a:gd name="T13" fmla="*/ 97 h 129"/>
                  <a:gd name="T14" fmla="*/ 91 w 118"/>
                  <a:gd name="T15" fmla="*/ 50 h 129"/>
                  <a:gd name="T16" fmla="*/ 68 w 118"/>
                  <a:gd name="T17" fmla="*/ 22 h 129"/>
                  <a:gd name="T18" fmla="*/ 12 w 118"/>
                  <a:gd name="T19" fmla="*/ 9 h 129"/>
                  <a:gd name="T20" fmla="*/ 0 w 118"/>
                  <a:gd name="T21" fmla="*/ 3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29">
                    <a:moveTo>
                      <a:pt x="0" y="35"/>
                    </a:moveTo>
                    <a:cubicBezTo>
                      <a:pt x="0" y="44"/>
                      <a:pt x="10" y="57"/>
                      <a:pt x="29" y="72"/>
                    </a:cubicBezTo>
                    <a:cubicBezTo>
                      <a:pt x="29" y="72"/>
                      <a:pt x="43" y="84"/>
                      <a:pt x="43" y="88"/>
                    </a:cubicBezTo>
                    <a:cubicBezTo>
                      <a:pt x="44" y="94"/>
                      <a:pt x="35" y="98"/>
                      <a:pt x="35" y="99"/>
                    </a:cubicBezTo>
                    <a:cubicBezTo>
                      <a:pt x="36" y="104"/>
                      <a:pt x="39" y="106"/>
                      <a:pt x="48" y="112"/>
                    </a:cubicBezTo>
                    <a:cubicBezTo>
                      <a:pt x="54" y="116"/>
                      <a:pt x="75" y="129"/>
                      <a:pt x="99" y="113"/>
                    </a:cubicBezTo>
                    <a:cubicBezTo>
                      <a:pt x="111" y="104"/>
                      <a:pt x="118" y="97"/>
                      <a:pt x="118" y="97"/>
                    </a:cubicBezTo>
                    <a:cubicBezTo>
                      <a:pt x="113" y="91"/>
                      <a:pt x="102" y="67"/>
                      <a:pt x="91" y="50"/>
                    </a:cubicBezTo>
                    <a:cubicBezTo>
                      <a:pt x="79" y="32"/>
                      <a:pt x="68" y="22"/>
                      <a:pt x="68" y="22"/>
                    </a:cubicBezTo>
                    <a:cubicBezTo>
                      <a:pt x="39" y="0"/>
                      <a:pt x="12" y="9"/>
                      <a:pt x="12" y="9"/>
                    </a:cubicBezTo>
                    <a:cubicBezTo>
                      <a:pt x="12" y="9"/>
                      <a:pt x="1" y="28"/>
                      <a:pt x="0" y="35"/>
                    </a:cubicBezTo>
                    <a:close/>
                  </a:path>
                </a:pathLst>
              </a:custGeom>
              <a:solidFill>
                <a:srgbClr val="0BA2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3" name="Freeform 935"/>
              <p:cNvSpPr/>
              <p:nvPr/>
            </p:nvSpPr>
            <p:spPr bwMode="auto">
              <a:xfrm>
                <a:off x="5075" y="1023"/>
                <a:ext cx="27" cy="38"/>
              </a:xfrm>
              <a:custGeom>
                <a:avLst/>
                <a:gdLst>
                  <a:gd name="T0" fmla="*/ 3 w 27"/>
                  <a:gd name="T1" fmla="*/ 15 h 38"/>
                  <a:gd name="T2" fmla="*/ 7 w 27"/>
                  <a:gd name="T3" fmla="*/ 35 h 38"/>
                  <a:gd name="T4" fmla="*/ 22 w 27"/>
                  <a:gd name="T5" fmla="*/ 23 h 38"/>
                  <a:gd name="T6" fmla="*/ 20 w 27"/>
                  <a:gd name="T7" fmla="*/ 4 h 38"/>
                  <a:gd name="T8" fmla="*/ 3 w 27"/>
                  <a:gd name="T9" fmla="*/ 15 h 38"/>
                </a:gdLst>
                <a:ahLst/>
                <a:cxnLst>
                  <a:cxn ang="0">
                    <a:pos x="T0" y="T1"/>
                  </a:cxn>
                  <a:cxn ang="0">
                    <a:pos x="T2" y="T3"/>
                  </a:cxn>
                  <a:cxn ang="0">
                    <a:pos x="T4" y="T5"/>
                  </a:cxn>
                  <a:cxn ang="0">
                    <a:pos x="T6" y="T7"/>
                  </a:cxn>
                  <a:cxn ang="0">
                    <a:pos x="T8" y="T9"/>
                  </a:cxn>
                </a:cxnLst>
                <a:rect l="0" t="0" r="r" b="b"/>
                <a:pathLst>
                  <a:path w="27" h="38">
                    <a:moveTo>
                      <a:pt x="3" y="15"/>
                    </a:moveTo>
                    <a:cubicBezTo>
                      <a:pt x="0" y="22"/>
                      <a:pt x="3" y="32"/>
                      <a:pt x="7" y="35"/>
                    </a:cubicBezTo>
                    <a:cubicBezTo>
                      <a:pt x="12" y="38"/>
                      <a:pt x="19" y="31"/>
                      <a:pt x="22" y="23"/>
                    </a:cubicBezTo>
                    <a:cubicBezTo>
                      <a:pt x="24" y="18"/>
                      <a:pt x="27" y="8"/>
                      <a:pt x="20" y="4"/>
                    </a:cubicBezTo>
                    <a:cubicBezTo>
                      <a:pt x="13" y="0"/>
                      <a:pt x="4" y="15"/>
                      <a:pt x="3" y="15"/>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4" name="Freeform 936"/>
              <p:cNvSpPr/>
              <p:nvPr/>
            </p:nvSpPr>
            <p:spPr bwMode="auto">
              <a:xfrm>
                <a:off x="5056" y="1020"/>
                <a:ext cx="46" cy="34"/>
              </a:xfrm>
              <a:custGeom>
                <a:avLst/>
                <a:gdLst>
                  <a:gd name="T0" fmla="*/ 28 w 46"/>
                  <a:gd name="T1" fmla="*/ 31 h 34"/>
                  <a:gd name="T2" fmla="*/ 39 w 46"/>
                  <a:gd name="T3" fmla="*/ 7 h 34"/>
                  <a:gd name="T4" fmla="*/ 19 w 46"/>
                  <a:gd name="T5" fmla="*/ 0 h 34"/>
                  <a:gd name="T6" fmla="*/ 6 w 46"/>
                  <a:gd name="T7" fmla="*/ 24 h 34"/>
                  <a:gd name="T8" fmla="*/ 18 w 46"/>
                  <a:gd name="T9" fmla="*/ 26 h 34"/>
                  <a:gd name="T10" fmla="*/ 28 w 46"/>
                  <a:gd name="T11" fmla="*/ 31 h 34"/>
                </a:gdLst>
                <a:ahLst/>
                <a:cxnLst>
                  <a:cxn ang="0">
                    <a:pos x="T0" y="T1"/>
                  </a:cxn>
                  <a:cxn ang="0">
                    <a:pos x="T2" y="T3"/>
                  </a:cxn>
                  <a:cxn ang="0">
                    <a:pos x="T4" y="T5"/>
                  </a:cxn>
                  <a:cxn ang="0">
                    <a:pos x="T6" y="T7"/>
                  </a:cxn>
                  <a:cxn ang="0">
                    <a:pos x="T8" y="T9"/>
                  </a:cxn>
                  <a:cxn ang="0">
                    <a:pos x="T10" y="T11"/>
                  </a:cxn>
                </a:cxnLst>
                <a:rect l="0" t="0" r="r" b="b"/>
                <a:pathLst>
                  <a:path w="46" h="34">
                    <a:moveTo>
                      <a:pt x="28" y="31"/>
                    </a:moveTo>
                    <a:cubicBezTo>
                      <a:pt x="38" y="34"/>
                      <a:pt x="46" y="9"/>
                      <a:pt x="39" y="7"/>
                    </a:cubicBezTo>
                    <a:cubicBezTo>
                      <a:pt x="35" y="6"/>
                      <a:pt x="19" y="0"/>
                      <a:pt x="19" y="0"/>
                    </a:cubicBezTo>
                    <a:cubicBezTo>
                      <a:pt x="19" y="0"/>
                      <a:pt x="0" y="21"/>
                      <a:pt x="6" y="24"/>
                    </a:cubicBezTo>
                    <a:cubicBezTo>
                      <a:pt x="8" y="25"/>
                      <a:pt x="15" y="26"/>
                      <a:pt x="18" y="26"/>
                    </a:cubicBezTo>
                    <a:cubicBezTo>
                      <a:pt x="25" y="27"/>
                      <a:pt x="28" y="31"/>
                      <a:pt x="28" y="31"/>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5" name="Freeform 937"/>
              <p:cNvSpPr/>
              <p:nvPr/>
            </p:nvSpPr>
            <p:spPr bwMode="auto">
              <a:xfrm>
                <a:off x="5058" y="1012"/>
                <a:ext cx="11" cy="18"/>
              </a:xfrm>
              <a:custGeom>
                <a:avLst/>
                <a:gdLst>
                  <a:gd name="T0" fmla="*/ 5 w 11"/>
                  <a:gd name="T1" fmla="*/ 0 h 18"/>
                  <a:gd name="T2" fmla="*/ 1 w 11"/>
                  <a:gd name="T3" fmla="*/ 6 h 18"/>
                  <a:gd name="T4" fmla="*/ 2 w 11"/>
                  <a:gd name="T5" fmla="*/ 15 h 18"/>
                  <a:gd name="T6" fmla="*/ 5 w 11"/>
                  <a:gd name="T7" fmla="*/ 17 h 18"/>
                  <a:gd name="T8" fmla="*/ 9 w 11"/>
                  <a:gd name="T9" fmla="*/ 12 h 18"/>
                  <a:gd name="T10" fmla="*/ 10 w 11"/>
                  <a:gd name="T11" fmla="*/ 8 h 18"/>
                  <a:gd name="T12" fmla="*/ 5 w 11"/>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1" h="18">
                    <a:moveTo>
                      <a:pt x="5" y="0"/>
                    </a:moveTo>
                    <a:cubicBezTo>
                      <a:pt x="0" y="1"/>
                      <a:pt x="1" y="6"/>
                      <a:pt x="1" y="6"/>
                    </a:cubicBezTo>
                    <a:cubicBezTo>
                      <a:pt x="2" y="15"/>
                      <a:pt x="2" y="15"/>
                      <a:pt x="2" y="15"/>
                    </a:cubicBezTo>
                    <a:cubicBezTo>
                      <a:pt x="2" y="15"/>
                      <a:pt x="3" y="17"/>
                      <a:pt x="5" y="17"/>
                    </a:cubicBezTo>
                    <a:cubicBezTo>
                      <a:pt x="8" y="18"/>
                      <a:pt x="8" y="15"/>
                      <a:pt x="9" y="12"/>
                    </a:cubicBezTo>
                    <a:cubicBezTo>
                      <a:pt x="10" y="8"/>
                      <a:pt x="10" y="8"/>
                      <a:pt x="10" y="8"/>
                    </a:cubicBezTo>
                    <a:cubicBezTo>
                      <a:pt x="11" y="4"/>
                      <a:pt x="10" y="0"/>
                      <a:pt x="5"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6" name="Freeform 938"/>
              <p:cNvSpPr/>
              <p:nvPr/>
            </p:nvSpPr>
            <p:spPr bwMode="auto">
              <a:xfrm>
                <a:off x="5031" y="997"/>
                <a:ext cx="45" cy="57"/>
              </a:xfrm>
              <a:custGeom>
                <a:avLst/>
                <a:gdLst>
                  <a:gd name="T0" fmla="*/ 20 w 45"/>
                  <a:gd name="T1" fmla="*/ 3 h 57"/>
                  <a:gd name="T2" fmla="*/ 20 w 45"/>
                  <a:gd name="T3" fmla="*/ 3 h 57"/>
                  <a:gd name="T4" fmla="*/ 38 w 45"/>
                  <a:gd name="T5" fmla="*/ 0 h 57"/>
                  <a:gd name="T6" fmla="*/ 44 w 45"/>
                  <a:gd name="T7" fmla="*/ 33 h 57"/>
                  <a:gd name="T8" fmla="*/ 45 w 45"/>
                  <a:gd name="T9" fmla="*/ 40 h 57"/>
                  <a:gd name="T10" fmla="*/ 42 w 45"/>
                  <a:gd name="T11" fmla="*/ 46 h 57"/>
                  <a:gd name="T12" fmla="*/ 35 w 45"/>
                  <a:gd name="T13" fmla="*/ 52 h 57"/>
                  <a:gd name="T14" fmla="*/ 25 w 45"/>
                  <a:gd name="T15" fmla="*/ 57 h 57"/>
                  <a:gd name="T16" fmla="*/ 20 w 45"/>
                  <a:gd name="T17" fmla="*/ 55 h 57"/>
                  <a:gd name="T18" fmla="*/ 14 w 45"/>
                  <a:gd name="T19" fmla="*/ 50 h 57"/>
                  <a:gd name="T20" fmla="*/ 3 w 45"/>
                  <a:gd name="T21" fmla="*/ 14 h 57"/>
                  <a:gd name="T22" fmla="*/ 0 w 45"/>
                  <a:gd name="T23" fmla="*/ 4 h 57"/>
                  <a:gd name="T24" fmla="*/ 20 w 45"/>
                  <a:gd name="T25" fmla="*/ 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57">
                    <a:moveTo>
                      <a:pt x="20" y="3"/>
                    </a:moveTo>
                    <a:cubicBezTo>
                      <a:pt x="20" y="3"/>
                      <a:pt x="20" y="3"/>
                      <a:pt x="20" y="3"/>
                    </a:cubicBezTo>
                    <a:cubicBezTo>
                      <a:pt x="38" y="0"/>
                      <a:pt x="38" y="0"/>
                      <a:pt x="38" y="0"/>
                    </a:cubicBezTo>
                    <a:cubicBezTo>
                      <a:pt x="44" y="33"/>
                      <a:pt x="44" y="33"/>
                      <a:pt x="44" y="33"/>
                    </a:cubicBezTo>
                    <a:cubicBezTo>
                      <a:pt x="44" y="36"/>
                      <a:pt x="45" y="38"/>
                      <a:pt x="45" y="40"/>
                    </a:cubicBezTo>
                    <a:cubicBezTo>
                      <a:pt x="45" y="42"/>
                      <a:pt x="44" y="44"/>
                      <a:pt x="42" y="46"/>
                    </a:cubicBezTo>
                    <a:cubicBezTo>
                      <a:pt x="42" y="46"/>
                      <a:pt x="39" y="49"/>
                      <a:pt x="35" y="52"/>
                    </a:cubicBezTo>
                    <a:cubicBezTo>
                      <a:pt x="34" y="53"/>
                      <a:pt x="29" y="57"/>
                      <a:pt x="25" y="57"/>
                    </a:cubicBezTo>
                    <a:cubicBezTo>
                      <a:pt x="23" y="56"/>
                      <a:pt x="20" y="55"/>
                      <a:pt x="20" y="55"/>
                    </a:cubicBezTo>
                    <a:cubicBezTo>
                      <a:pt x="17" y="54"/>
                      <a:pt x="16" y="53"/>
                      <a:pt x="14" y="50"/>
                    </a:cubicBezTo>
                    <a:cubicBezTo>
                      <a:pt x="12" y="46"/>
                      <a:pt x="3" y="14"/>
                      <a:pt x="3" y="14"/>
                    </a:cubicBezTo>
                    <a:cubicBezTo>
                      <a:pt x="0" y="4"/>
                      <a:pt x="0" y="4"/>
                      <a:pt x="0" y="4"/>
                    </a:cubicBezTo>
                    <a:lnTo>
                      <a:pt x="20" y="3"/>
                    </a:lnTo>
                    <a:close/>
                  </a:path>
                </a:pathLst>
              </a:custGeom>
              <a:solidFill>
                <a:srgbClr val="FFE1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7" name="Freeform 939"/>
              <p:cNvSpPr/>
              <p:nvPr/>
            </p:nvSpPr>
            <p:spPr bwMode="auto">
              <a:xfrm>
                <a:off x="5030" y="980"/>
                <a:ext cx="57" cy="46"/>
              </a:xfrm>
              <a:custGeom>
                <a:avLst/>
                <a:gdLst>
                  <a:gd name="T0" fmla="*/ 3 w 57"/>
                  <a:gd name="T1" fmla="*/ 15 h 46"/>
                  <a:gd name="T2" fmla="*/ 2 w 57"/>
                  <a:gd name="T3" fmla="*/ 27 h 46"/>
                  <a:gd name="T4" fmla="*/ 4 w 57"/>
                  <a:gd name="T5" fmla="*/ 31 h 46"/>
                  <a:gd name="T6" fmla="*/ 11 w 57"/>
                  <a:gd name="T7" fmla="*/ 28 h 46"/>
                  <a:gd name="T8" fmla="*/ 19 w 57"/>
                  <a:gd name="T9" fmla="*/ 33 h 46"/>
                  <a:gd name="T10" fmla="*/ 18 w 57"/>
                  <a:gd name="T11" fmla="*/ 27 h 46"/>
                  <a:gd name="T12" fmla="*/ 23 w 57"/>
                  <a:gd name="T13" fmla="*/ 32 h 46"/>
                  <a:gd name="T14" fmla="*/ 25 w 57"/>
                  <a:gd name="T15" fmla="*/ 29 h 46"/>
                  <a:gd name="T16" fmla="*/ 33 w 57"/>
                  <a:gd name="T17" fmla="*/ 39 h 46"/>
                  <a:gd name="T18" fmla="*/ 34 w 57"/>
                  <a:gd name="T19" fmla="*/ 42 h 46"/>
                  <a:gd name="T20" fmla="*/ 36 w 57"/>
                  <a:gd name="T21" fmla="*/ 45 h 46"/>
                  <a:gd name="T22" fmla="*/ 37 w 57"/>
                  <a:gd name="T23" fmla="*/ 42 h 46"/>
                  <a:gd name="T24" fmla="*/ 43 w 57"/>
                  <a:gd name="T25" fmla="*/ 37 h 46"/>
                  <a:gd name="T26" fmla="*/ 45 w 57"/>
                  <a:gd name="T27" fmla="*/ 46 h 46"/>
                  <a:gd name="T28" fmla="*/ 46 w 57"/>
                  <a:gd name="T29" fmla="*/ 46 h 46"/>
                  <a:gd name="T30" fmla="*/ 53 w 57"/>
                  <a:gd name="T31" fmla="*/ 42 h 46"/>
                  <a:gd name="T32" fmla="*/ 54 w 57"/>
                  <a:gd name="T33" fmla="*/ 35 h 46"/>
                  <a:gd name="T34" fmla="*/ 45 w 57"/>
                  <a:gd name="T35" fmla="*/ 8 h 46"/>
                  <a:gd name="T36" fmla="*/ 32 w 57"/>
                  <a:gd name="T37" fmla="*/ 1 h 46"/>
                  <a:gd name="T38" fmla="*/ 28 w 57"/>
                  <a:gd name="T39" fmla="*/ 3 h 46"/>
                  <a:gd name="T40" fmla="*/ 24 w 57"/>
                  <a:gd name="T41" fmla="*/ 0 h 46"/>
                  <a:gd name="T42" fmla="*/ 17 w 57"/>
                  <a:gd name="T43" fmla="*/ 5 h 46"/>
                  <a:gd name="T44" fmla="*/ 14 w 57"/>
                  <a:gd name="T45" fmla="*/ 4 h 46"/>
                  <a:gd name="T46" fmla="*/ 3 w 57"/>
                  <a:gd name="T47" fmla="*/ 1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 h="46">
                    <a:moveTo>
                      <a:pt x="3" y="15"/>
                    </a:moveTo>
                    <a:cubicBezTo>
                      <a:pt x="0" y="19"/>
                      <a:pt x="0" y="23"/>
                      <a:pt x="2" y="27"/>
                    </a:cubicBezTo>
                    <a:cubicBezTo>
                      <a:pt x="3" y="29"/>
                      <a:pt x="4" y="31"/>
                      <a:pt x="4" y="31"/>
                    </a:cubicBezTo>
                    <a:cubicBezTo>
                      <a:pt x="4" y="31"/>
                      <a:pt x="6" y="24"/>
                      <a:pt x="11" y="28"/>
                    </a:cubicBezTo>
                    <a:cubicBezTo>
                      <a:pt x="16" y="31"/>
                      <a:pt x="19" y="33"/>
                      <a:pt x="19" y="33"/>
                    </a:cubicBezTo>
                    <a:cubicBezTo>
                      <a:pt x="18" y="27"/>
                      <a:pt x="18" y="27"/>
                      <a:pt x="18" y="27"/>
                    </a:cubicBezTo>
                    <a:cubicBezTo>
                      <a:pt x="23" y="32"/>
                      <a:pt x="23" y="32"/>
                      <a:pt x="23" y="32"/>
                    </a:cubicBezTo>
                    <a:cubicBezTo>
                      <a:pt x="24" y="32"/>
                      <a:pt x="24" y="29"/>
                      <a:pt x="25" y="29"/>
                    </a:cubicBezTo>
                    <a:cubicBezTo>
                      <a:pt x="31" y="30"/>
                      <a:pt x="33" y="37"/>
                      <a:pt x="33" y="39"/>
                    </a:cubicBezTo>
                    <a:cubicBezTo>
                      <a:pt x="34" y="42"/>
                      <a:pt x="34" y="42"/>
                      <a:pt x="34" y="42"/>
                    </a:cubicBezTo>
                    <a:cubicBezTo>
                      <a:pt x="34" y="44"/>
                      <a:pt x="34" y="46"/>
                      <a:pt x="36" y="45"/>
                    </a:cubicBezTo>
                    <a:cubicBezTo>
                      <a:pt x="37" y="45"/>
                      <a:pt x="37" y="44"/>
                      <a:pt x="37" y="42"/>
                    </a:cubicBezTo>
                    <a:cubicBezTo>
                      <a:pt x="37" y="42"/>
                      <a:pt x="37" y="35"/>
                      <a:pt x="43" y="37"/>
                    </a:cubicBezTo>
                    <a:cubicBezTo>
                      <a:pt x="46" y="38"/>
                      <a:pt x="45" y="45"/>
                      <a:pt x="45" y="46"/>
                    </a:cubicBezTo>
                    <a:cubicBezTo>
                      <a:pt x="46" y="46"/>
                      <a:pt x="46" y="46"/>
                      <a:pt x="46" y="46"/>
                    </a:cubicBezTo>
                    <a:cubicBezTo>
                      <a:pt x="48" y="46"/>
                      <a:pt x="52" y="45"/>
                      <a:pt x="53" y="42"/>
                    </a:cubicBezTo>
                    <a:cubicBezTo>
                      <a:pt x="53" y="40"/>
                      <a:pt x="54" y="37"/>
                      <a:pt x="54" y="35"/>
                    </a:cubicBezTo>
                    <a:cubicBezTo>
                      <a:pt x="57" y="24"/>
                      <a:pt x="52" y="13"/>
                      <a:pt x="45" y="8"/>
                    </a:cubicBezTo>
                    <a:cubicBezTo>
                      <a:pt x="42" y="6"/>
                      <a:pt x="32" y="2"/>
                      <a:pt x="32" y="1"/>
                    </a:cubicBezTo>
                    <a:cubicBezTo>
                      <a:pt x="32" y="1"/>
                      <a:pt x="30" y="2"/>
                      <a:pt x="28" y="3"/>
                    </a:cubicBezTo>
                    <a:cubicBezTo>
                      <a:pt x="21" y="4"/>
                      <a:pt x="24" y="0"/>
                      <a:pt x="24" y="0"/>
                    </a:cubicBezTo>
                    <a:cubicBezTo>
                      <a:pt x="22" y="0"/>
                      <a:pt x="18" y="5"/>
                      <a:pt x="17" y="5"/>
                    </a:cubicBezTo>
                    <a:cubicBezTo>
                      <a:pt x="15" y="8"/>
                      <a:pt x="14" y="4"/>
                      <a:pt x="14" y="4"/>
                    </a:cubicBezTo>
                    <a:cubicBezTo>
                      <a:pt x="12" y="6"/>
                      <a:pt x="3" y="15"/>
                      <a:pt x="3" y="15"/>
                    </a:cubicBezTo>
                    <a:close/>
                  </a:path>
                </a:pathLst>
              </a:custGeom>
              <a:solidFill>
                <a:srgbClr val="633A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8" name="Freeform 940"/>
              <p:cNvSpPr/>
              <p:nvPr/>
            </p:nvSpPr>
            <p:spPr bwMode="auto">
              <a:xfrm>
                <a:off x="5067" y="1015"/>
                <a:ext cx="11" cy="18"/>
              </a:xfrm>
              <a:custGeom>
                <a:avLst/>
                <a:gdLst>
                  <a:gd name="T0" fmla="*/ 5 w 11"/>
                  <a:gd name="T1" fmla="*/ 1 h 18"/>
                  <a:gd name="T2" fmla="*/ 1 w 11"/>
                  <a:gd name="T3" fmla="*/ 8 h 18"/>
                  <a:gd name="T4" fmla="*/ 2 w 11"/>
                  <a:gd name="T5" fmla="*/ 16 h 18"/>
                  <a:gd name="T6" fmla="*/ 5 w 11"/>
                  <a:gd name="T7" fmla="*/ 18 h 18"/>
                  <a:gd name="T8" fmla="*/ 9 w 11"/>
                  <a:gd name="T9" fmla="*/ 12 h 18"/>
                  <a:gd name="T10" fmla="*/ 10 w 11"/>
                  <a:gd name="T11" fmla="*/ 8 h 18"/>
                  <a:gd name="T12" fmla="*/ 5 w 11"/>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1" h="18">
                    <a:moveTo>
                      <a:pt x="5" y="1"/>
                    </a:moveTo>
                    <a:cubicBezTo>
                      <a:pt x="0" y="1"/>
                      <a:pt x="1" y="8"/>
                      <a:pt x="1" y="8"/>
                    </a:cubicBezTo>
                    <a:cubicBezTo>
                      <a:pt x="2" y="16"/>
                      <a:pt x="2" y="16"/>
                      <a:pt x="2" y="16"/>
                    </a:cubicBezTo>
                    <a:cubicBezTo>
                      <a:pt x="2" y="16"/>
                      <a:pt x="3" y="18"/>
                      <a:pt x="5" y="18"/>
                    </a:cubicBezTo>
                    <a:cubicBezTo>
                      <a:pt x="8" y="18"/>
                      <a:pt x="8" y="15"/>
                      <a:pt x="9" y="12"/>
                    </a:cubicBezTo>
                    <a:cubicBezTo>
                      <a:pt x="10" y="8"/>
                      <a:pt x="10" y="8"/>
                      <a:pt x="10" y="8"/>
                    </a:cubicBezTo>
                    <a:cubicBezTo>
                      <a:pt x="11" y="4"/>
                      <a:pt x="9" y="0"/>
                      <a:pt x="5" y="1"/>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9" name="Freeform 941"/>
              <p:cNvSpPr/>
              <p:nvPr/>
            </p:nvSpPr>
            <p:spPr bwMode="auto">
              <a:xfrm>
                <a:off x="5093" y="1048"/>
                <a:ext cx="59" cy="113"/>
              </a:xfrm>
              <a:custGeom>
                <a:avLst/>
                <a:gdLst>
                  <a:gd name="T0" fmla="*/ 14 w 59"/>
                  <a:gd name="T1" fmla="*/ 22 h 114"/>
                  <a:gd name="T2" fmla="*/ 33 w 59"/>
                  <a:gd name="T3" fmla="*/ 57 h 114"/>
                  <a:gd name="T4" fmla="*/ 33 w 59"/>
                  <a:gd name="T5" fmla="*/ 61 h 114"/>
                  <a:gd name="T6" fmla="*/ 0 w 59"/>
                  <a:gd name="T7" fmla="*/ 109 h 114"/>
                  <a:gd name="T8" fmla="*/ 12 w 59"/>
                  <a:gd name="T9" fmla="*/ 114 h 114"/>
                  <a:gd name="T10" fmla="*/ 58 w 59"/>
                  <a:gd name="T11" fmla="*/ 59 h 114"/>
                  <a:gd name="T12" fmla="*/ 32 w 59"/>
                  <a:gd name="T13" fmla="*/ 5 h 114"/>
                  <a:gd name="T14" fmla="*/ 19 w 59"/>
                  <a:gd name="T15" fmla="*/ 2 h 114"/>
                  <a:gd name="T16" fmla="*/ 14 w 59"/>
                  <a:gd name="T17" fmla="*/ 2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14">
                    <a:moveTo>
                      <a:pt x="14" y="22"/>
                    </a:moveTo>
                    <a:cubicBezTo>
                      <a:pt x="33" y="57"/>
                      <a:pt x="33" y="57"/>
                      <a:pt x="33" y="57"/>
                    </a:cubicBezTo>
                    <a:cubicBezTo>
                      <a:pt x="33" y="57"/>
                      <a:pt x="35" y="59"/>
                      <a:pt x="33" y="61"/>
                    </a:cubicBezTo>
                    <a:cubicBezTo>
                      <a:pt x="26" y="74"/>
                      <a:pt x="0" y="109"/>
                      <a:pt x="0" y="109"/>
                    </a:cubicBezTo>
                    <a:cubicBezTo>
                      <a:pt x="0" y="109"/>
                      <a:pt x="9" y="114"/>
                      <a:pt x="12" y="114"/>
                    </a:cubicBezTo>
                    <a:cubicBezTo>
                      <a:pt x="14" y="114"/>
                      <a:pt x="56" y="77"/>
                      <a:pt x="58" y="59"/>
                    </a:cubicBezTo>
                    <a:cubicBezTo>
                      <a:pt x="59" y="48"/>
                      <a:pt x="40" y="14"/>
                      <a:pt x="32" y="5"/>
                    </a:cubicBezTo>
                    <a:cubicBezTo>
                      <a:pt x="27" y="0"/>
                      <a:pt x="24" y="2"/>
                      <a:pt x="19" y="2"/>
                    </a:cubicBezTo>
                    <a:cubicBezTo>
                      <a:pt x="13" y="3"/>
                      <a:pt x="14" y="15"/>
                      <a:pt x="14" y="22"/>
                    </a:cubicBezTo>
                    <a:close/>
                  </a:path>
                </a:pathLst>
              </a:custGeom>
              <a:solidFill>
                <a:srgbClr val="F4D8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0" name="Freeform 942"/>
              <p:cNvSpPr/>
              <p:nvPr/>
            </p:nvSpPr>
            <p:spPr bwMode="auto">
              <a:xfrm>
                <a:off x="5101" y="1042"/>
                <a:ext cx="45" cy="50"/>
              </a:xfrm>
              <a:custGeom>
                <a:avLst/>
                <a:gdLst>
                  <a:gd name="T0" fmla="*/ 17 w 45"/>
                  <a:gd name="T1" fmla="*/ 51 h 51"/>
                  <a:gd name="T2" fmla="*/ 35 w 45"/>
                  <a:gd name="T3" fmla="*/ 44 h 51"/>
                  <a:gd name="T4" fmla="*/ 44 w 45"/>
                  <a:gd name="T5" fmla="*/ 32 h 51"/>
                  <a:gd name="T6" fmla="*/ 21 w 45"/>
                  <a:gd name="T7" fmla="*/ 4 h 51"/>
                  <a:gd name="T8" fmla="*/ 5 w 45"/>
                  <a:gd name="T9" fmla="*/ 8 h 51"/>
                  <a:gd name="T10" fmla="*/ 5 w 45"/>
                  <a:gd name="T11" fmla="*/ 29 h 51"/>
                  <a:gd name="T12" fmla="*/ 17 w 4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45" h="51">
                    <a:moveTo>
                      <a:pt x="17" y="51"/>
                    </a:moveTo>
                    <a:cubicBezTo>
                      <a:pt x="17" y="51"/>
                      <a:pt x="29" y="49"/>
                      <a:pt x="35" y="44"/>
                    </a:cubicBezTo>
                    <a:cubicBezTo>
                      <a:pt x="45" y="36"/>
                      <a:pt x="44" y="32"/>
                      <a:pt x="44" y="32"/>
                    </a:cubicBezTo>
                    <a:cubicBezTo>
                      <a:pt x="44" y="32"/>
                      <a:pt x="28" y="7"/>
                      <a:pt x="21" y="4"/>
                    </a:cubicBezTo>
                    <a:cubicBezTo>
                      <a:pt x="12" y="0"/>
                      <a:pt x="8" y="4"/>
                      <a:pt x="5" y="8"/>
                    </a:cubicBezTo>
                    <a:cubicBezTo>
                      <a:pt x="3" y="11"/>
                      <a:pt x="0" y="20"/>
                      <a:pt x="5" y="29"/>
                    </a:cubicBezTo>
                    <a:cubicBezTo>
                      <a:pt x="12" y="42"/>
                      <a:pt x="17" y="51"/>
                      <a:pt x="17" y="51"/>
                    </a:cubicBezTo>
                    <a:close/>
                  </a:path>
                </a:pathLst>
              </a:custGeom>
              <a:solidFill>
                <a:srgbClr val="2AC3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1" name="Freeform 943"/>
              <p:cNvSpPr/>
              <p:nvPr/>
            </p:nvSpPr>
            <p:spPr bwMode="auto">
              <a:xfrm>
                <a:off x="5075" y="1149"/>
                <a:ext cx="37" cy="29"/>
              </a:xfrm>
              <a:custGeom>
                <a:avLst/>
                <a:gdLst>
                  <a:gd name="T0" fmla="*/ 24 w 37"/>
                  <a:gd name="T1" fmla="*/ 0 h 29"/>
                  <a:gd name="T2" fmla="*/ 7 w 37"/>
                  <a:gd name="T3" fmla="*/ 7 h 29"/>
                  <a:gd name="T4" fmla="*/ 1 w 37"/>
                  <a:gd name="T5" fmla="*/ 15 h 29"/>
                  <a:gd name="T6" fmla="*/ 5 w 37"/>
                  <a:gd name="T7" fmla="*/ 24 h 29"/>
                  <a:gd name="T8" fmla="*/ 16 w 37"/>
                  <a:gd name="T9" fmla="*/ 28 h 29"/>
                  <a:gd name="T10" fmla="*/ 20 w 37"/>
                  <a:gd name="T11" fmla="*/ 21 h 29"/>
                  <a:gd name="T12" fmla="*/ 30 w 37"/>
                  <a:gd name="T13" fmla="*/ 15 h 29"/>
                  <a:gd name="T14" fmla="*/ 24 w 37"/>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9">
                    <a:moveTo>
                      <a:pt x="24" y="0"/>
                    </a:moveTo>
                    <a:cubicBezTo>
                      <a:pt x="24" y="0"/>
                      <a:pt x="10" y="6"/>
                      <a:pt x="7" y="7"/>
                    </a:cubicBezTo>
                    <a:cubicBezTo>
                      <a:pt x="2" y="9"/>
                      <a:pt x="2" y="13"/>
                      <a:pt x="1" y="15"/>
                    </a:cubicBezTo>
                    <a:cubicBezTo>
                      <a:pt x="0" y="18"/>
                      <a:pt x="3" y="22"/>
                      <a:pt x="5" y="24"/>
                    </a:cubicBezTo>
                    <a:cubicBezTo>
                      <a:pt x="9" y="26"/>
                      <a:pt x="14" y="28"/>
                      <a:pt x="16" y="28"/>
                    </a:cubicBezTo>
                    <a:cubicBezTo>
                      <a:pt x="20" y="29"/>
                      <a:pt x="18" y="23"/>
                      <a:pt x="20" y="21"/>
                    </a:cubicBezTo>
                    <a:cubicBezTo>
                      <a:pt x="22" y="20"/>
                      <a:pt x="25" y="18"/>
                      <a:pt x="30" y="15"/>
                    </a:cubicBezTo>
                    <a:cubicBezTo>
                      <a:pt x="37" y="10"/>
                      <a:pt x="30" y="3"/>
                      <a:pt x="24" y="0"/>
                    </a:cubicBezTo>
                    <a:close/>
                  </a:path>
                </a:pathLst>
              </a:custGeom>
              <a:solidFill>
                <a:srgbClr val="F4D8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2" name="Freeform 944"/>
              <p:cNvSpPr/>
              <p:nvPr/>
            </p:nvSpPr>
            <p:spPr bwMode="auto">
              <a:xfrm>
                <a:off x="4382" y="3215"/>
                <a:ext cx="1164" cy="709"/>
              </a:xfrm>
              <a:custGeom>
                <a:avLst/>
                <a:gdLst>
                  <a:gd name="T0" fmla="*/ 31 w 1164"/>
                  <a:gd name="T1" fmla="*/ 335 h 710"/>
                  <a:gd name="T2" fmla="*/ 656 w 1164"/>
                  <a:gd name="T3" fmla="*/ 702 h 710"/>
                  <a:gd name="T4" fmla="*/ 701 w 1164"/>
                  <a:gd name="T5" fmla="*/ 702 h 710"/>
                  <a:gd name="T6" fmla="*/ 1133 w 1164"/>
                  <a:gd name="T7" fmla="*/ 453 h 710"/>
                  <a:gd name="T8" fmla="*/ 1133 w 1164"/>
                  <a:gd name="T9" fmla="*/ 375 h 710"/>
                  <a:gd name="T10" fmla="*/ 508 w 1164"/>
                  <a:gd name="T11" fmla="*/ 8 h 710"/>
                  <a:gd name="T12" fmla="*/ 463 w 1164"/>
                  <a:gd name="T13" fmla="*/ 8 h 710"/>
                  <a:gd name="T14" fmla="*/ 31 w 1164"/>
                  <a:gd name="T15" fmla="*/ 256 h 710"/>
                  <a:gd name="T16" fmla="*/ 31 w 1164"/>
                  <a:gd name="T17" fmla="*/ 335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4" h="710">
                    <a:moveTo>
                      <a:pt x="31" y="335"/>
                    </a:moveTo>
                    <a:cubicBezTo>
                      <a:pt x="656" y="702"/>
                      <a:pt x="656" y="702"/>
                      <a:pt x="656" y="702"/>
                    </a:cubicBezTo>
                    <a:cubicBezTo>
                      <a:pt x="670" y="710"/>
                      <a:pt x="687" y="710"/>
                      <a:pt x="701" y="702"/>
                    </a:cubicBezTo>
                    <a:cubicBezTo>
                      <a:pt x="1133" y="453"/>
                      <a:pt x="1133" y="453"/>
                      <a:pt x="1133" y="453"/>
                    </a:cubicBezTo>
                    <a:cubicBezTo>
                      <a:pt x="1163" y="436"/>
                      <a:pt x="1164" y="393"/>
                      <a:pt x="1133" y="375"/>
                    </a:cubicBezTo>
                    <a:cubicBezTo>
                      <a:pt x="508" y="8"/>
                      <a:pt x="508" y="8"/>
                      <a:pt x="508" y="8"/>
                    </a:cubicBezTo>
                    <a:cubicBezTo>
                      <a:pt x="494" y="0"/>
                      <a:pt x="477" y="0"/>
                      <a:pt x="463" y="8"/>
                    </a:cubicBezTo>
                    <a:cubicBezTo>
                      <a:pt x="31" y="256"/>
                      <a:pt x="31" y="256"/>
                      <a:pt x="31" y="256"/>
                    </a:cubicBezTo>
                    <a:cubicBezTo>
                      <a:pt x="1" y="274"/>
                      <a:pt x="0" y="317"/>
                      <a:pt x="31" y="335"/>
                    </a:cubicBezTo>
                  </a:path>
                </a:pathLst>
              </a:custGeom>
              <a:solidFill>
                <a:srgbClr val="21C1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3" name="Freeform 945"/>
              <p:cNvSpPr/>
              <p:nvPr/>
            </p:nvSpPr>
            <p:spPr bwMode="auto">
              <a:xfrm>
                <a:off x="5042" y="3866"/>
                <a:ext cx="44" cy="29"/>
              </a:xfrm>
              <a:custGeom>
                <a:avLst/>
                <a:gdLst>
                  <a:gd name="T0" fmla="*/ 44 w 44"/>
                  <a:gd name="T1" fmla="*/ 16 h 29"/>
                  <a:gd name="T2" fmla="*/ 0 w 44"/>
                  <a:gd name="T3" fmla="*/ 16 h 29"/>
                  <a:gd name="T4" fmla="*/ 9 w 44"/>
                  <a:gd name="T5" fmla="*/ 4 h 29"/>
                  <a:gd name="T6" fmla="*/ 24 w 44"/>
                  <a:gd name="T7" fmla="*/ 0 h 29"/>
                  <a:gd name="T8" fmla="*/ 44 w 44"/>
                  <a:gd name="T9" fmla="*/ 16 h 29"/>
                </a:gdLst>
                <a:ahLst/>
                <a:cxnLst>
                  <a:cxn ang="0">
                    <a:pos x="T0" y="T1"/>
                  </a:cxn>
                  <a:cxn ang="0">
                    <a:pos x="T2" y="T3"/>
                  </a:cxn>
                  <a:cxn ang="0">
                    <a:pos x="T4" y="T5"/>
                  </a:cxn>
                  <a:cxn ang="0">
                    <a:pos x="T6" y="T7"/>
                  </a:cxn>
                  <a:cxn ang="0">
                    <a:pos x="T8" y="T9"/>
                  </a:cxn>
                </a:cxnLst>
                <a:rect l="0" t="0" r="r" b="b"/>
                <a:pathLst>
                  <a:path w="44" h="29">
                    <a:moveTo>
                      <a:pt x="44" y="16"/>
                    </a:moveTo>
                    <a:cubicBezTo>
                      <a:pt x="44" y="16"/>
                      <a:pt x="25" y="29"/>
                      <a:pt x="0" y="16"/>
                    </a:cubicBezTo>
                    <a:cubicBezTo>
                      <a:pt x="9" y="4"/>
                      <a:pt x="9" y="4"/>
                      <a:pt x="9" y="4"/>
                    </a:cubicBezTo>
                    <a:cubicBezTo>
                      <a:pt x="24" y="0"/>
                      <a:pt x="24" y="0"/>
                      <a:pt x="24" y="0"/>
                    </a:cubicBezTo>
                    <a:lnTo>
                      <a:pt x="44" y="16"/>
                    </a:lnTo>
                    <a:close/>
                  </a:path>
                </a:pathLst>
              </a:custGeom>
              <a:solidFill>
                <a:srgbClr val="CCE0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4" name="Freeform 946"/>
              <p:cNvSpPr/>
              <p:nvPr/>
            </p:nvSpPr>
            <p:spPr bwMode="auto">
              <a:xfrm>
                <a:off x="4451" y="3481"/>
                <a:ext cx="613" cy="407"/>
              </a:xfrm>
              <a:custGeom>
                <a:avLst/>
                <a:gdLst>
                  <a:gd name="T0" fmla="*/ 613 w 613"/>
                  <a:gd name="T1" fmla="*/ 367 h 407"/>
                  <a:gd name="T2" fmla="*/ 613 w 613"/>
                  <a:gd name="T3" fmla="*/ 390 h 407"/>
                  <a:gd name="T4" fmla="*/ 592 w 613"/>
                  <a:gd name="T5" fmla="*/ 402 h 407"/>
                  <a:gd name="T6" fmla="*/ 11 w 613"/>
                  <a:gd name="T7" fmla="*/ 67 h 407"/>
                  <a:gd name="T8" fmla="*/ 0 w 613"/>
                  <a:gd name="T9" fmla="*/ 46 h 407"/>
                  <a:gd name="T10" fmla="*/ 0 w 613"/>
                  <a:gd name="T11" fmla="*/ 0 h 407"/>
                  <a:gd name="T12" fmla="*/ 613 w 613"/>
                  <a:gd name="T13" fmla="*/ 367 h 407"/>
                </a:gdLst>
                <a:ahLst/>
                <a:cxnLst>
                  <a:cxn ang="0">
                    <a:pos x="T0" y="T1"/>
                  </a:cxn>
                  <a:cxn ang="0">
                    <a:pos x="T2" y="T3"/>
                  </a:cxn>
                  <a:cxn ang="0">
                    <a:pos x="T4" y="T5"/>
                  </a:cxn>
                  <a:cxn ang="0">
                    <a:pos x="T6" y="T7"/>
                  </a:cxn>
                  <a:cxn ang="0">
                    <a:pos x="T8" y="T9"/>
                  </a:cxn>
                  <a:cxn ang="0">
                    <a:pos x="T10" y="T11"/>
                  </a:cxn>
                  <a:cxn ang="0">
                    <a:pos x="T12" y="T13"/>
                  </a:cxn>
                </a:cxnLst>
                <a:rect l="0" t="0" r="r" b="b"/>
                <a:pathLst>
                  <a:path w="613" h="407">
                    <a:moveTo>
                      <a:pt x="613" y="367"/>
                    </a:moveTo>
                    <a:cubicBezTo>
                      <a:pt x="613" y="390"/>
                      <a:pt x="613" y="390"/>
                      <a:pt x="613" y="390"/>
                    </a:cubicBezTo>
                    <a:cubicBezTo>
                      <a:pt x="613" y="401"/>
                      <a:pt x="602" y="407"/>
                      <a:pt x="592" y="402"/>
                    </a:cubicBezTo>
                    <a:cubicBezTo>
                      <a:pt x="11" y="67"/>
                      <a:pt x="11" y="67"/>
                      <a:pt x="11" y="67"/>
                    </a:cubicBezTo>
                    <a:cubicBezTo>
                      <a:pt x="4" y="62"/>
                      <a:pt x="0" y="55"/>
                      <a:pt x="0" y="46"/>
                    </a:cubicBezTo>
                    <a:cubicBezTo>
                      <a:pt x="0" y="0"/>
                      <a:pt x="0" y="0"/>
                      <a:pt x="0" y="0"/>
                    </a:cubicBezTo>
                    <a:lnTo>
                      <a:pt x="613" y="367"/>
                    </a:lnTo>
                    <a:close/>
                  </a:path>
                </a:pathLst>
              </a:custGeom>
              <a:solidFill>
                <a:srgbClr val="CCE0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5" name="Freeform 947"/>
              <p:cNvSpPr/>
              <p:nvPr/>
            </p:nvSpPr>
            <p:spPr bwMode="auto">
              <a:xfrm>
                <a:off x="5064" y="3590"/>
                <a:ext cx="423" cy="298"/>
              </a:xfrm>
              <a:custGeom>
                <a:avLst/>
                <a:gdLst>
                  <a:gd name="T0" fmla="*/ 0 w 423"/>
                  <a:gd name="T1" fmla="*/ 258 h 298"/>
                  <a:gd name="T2" fmla="*/ 423 w 423"/>
                  <a:gd name="T3" fmla="*/ 0 h 298"/>
                  <a:gd name="T4" fmla="*/ 423 w 423"/>
                  <a:gd name="T5" fmla="*/ 46 h 298"/>
                  <a:gd name="T6" fmla="*/ 411 w 423"/>
                  <a:gd name="T7" fmla="*/ 66 h 298"/>
                  <a:gd name="T8" fmla="*/ 22 w 423"/>
                  <a:gd name="T9" fmla="*/ 292 h 298"/>
                  <a:gd name="T10" fmla="*/ 0 w 423"/>
                  <a:gd name="T11" fmla="*/ 280 h 298"/>
                  <a:gd name="T12" fmla="*/ 0 w 423"/>
                  <a:gd name="T13" fmla="*/ 258 h 298"/>
                </a:gdLst>
                <a:ahLst/>
                <a:cxnLst>
                  <a:cxn ang="0">
                    <a:pos x="T0" y="T1"/>
                  </a:cxn>
                  <a:cxn ang="0">
                    <a:pos x="T2" y="T3"/>
                  </a:cxn>
                  <a:cxn ang="0">
                    <a:pos x="T4" y="T5"/>
                  </a:cxn>
                  <a:cxn ang="0">
                    <a:pos x="T6" y="T7"/>
                  </a:cxn>
                  <a:cxn ang="0">
                    <a:pos x="T8" y="T9"/>
                  </a:cxn>
                  <a:cxn ang="0">
                    <a:pos x="T10" y="T11"/>
                  </a:cxn>
                  <a:cxn ang="0">
                    <a:pos x="T12" y="T13"/>
                  </a:cxn>
                </a:cxnLst>
                <a:rect l="0" t="0" r="r" b="b"/>
                <a:pathLst>
                  <a:path w="423" h="298">
                    <a:moveTo>
                      <a:pt x="0" y="258"/>
                    </a:moveTo>
                    <a:cubicBezTo>
                      <a:pt x="423" y="0"/>
                      <a:pt x="423" y="0"/>
                      <a:pt x="423" y="0"/>
                    </a:cubicBezTo>
                    <a:cubicBezTo>
                      <a:pt x="423" y="46"/>
                      <a:pt x="423" y="46"/>
                      <a:pt x="423" y="46"/>
                    </a:cubicBezTo>
                    <a:cubicBezTo>
                      <a:pt x="423" y="54"/>
                      <a:pt x="419" y="62"/>
                      <a:pt x="411" y="66"/>
                    </a:cubicBezTo>
                    <a:cubicBezTo>
                      <a:pt x="22" y="292"/>
                      <a:pt x="22" y="292"/>
                      <a:pt x="22" y="292"/>
                    </a:cubicBezTo>
                    <a:cubicBezTo>
                      <a:pt x="13" y="298"/>
                      <a:pt x="0" y="291"/>
                      <a:pt x="0" y="280"/>
                    </a:cubicBezTo>
                    <a:lnTo>
                      <a:pt x="0" y="258"/>
                    </a:lnTo>
                    <a:close/>
                  </a:path>
                </a:pathLst>
              </a:custGeom>
              <a:solidFill>
                <a:srgbClr val="98A9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6" name="Freeform 948"/>
              <p:cNvSpPr/>
              <p:nvPr/>
            </p:nvSpPr>
            <p:spPr bwMode="auto">
              <a:xfrm>
                <a:off x="4446" y="3224"/>
                <a:ext cx="1046" cy="627"/>
              </a:xfrm>
              <a:custGeom>
                <a:avLst/>
                <a:gdLst>
                  <a:gd name="T0" fmla="*/ 19 w 1046"/>
                  <a:gd name="T1" fmla="*/ 234 h 627"/>
                  <a:gd name="T2" fmla="*/ 413 w 1046"/>
                  <a:gd name="T3" fmla="*/ 5 h 627"/>
                  <a:gd name="T4" fmla="*/ 442 w 1046"/>
                  <a:gd name="T5" fmla="*/ 5 h 627"/>
                  <a:gd name="T6" fmla="*/ 1027 w 1046"/>
                  <a:gd name="T7" fmla="*/ 342 h 627"/>
                  <a:gd name="T8" fmla="*/ 1027 w 1046"/>
                  <a:gd name="T9" fmla="*/ 393 h 627"/>
                  <a:gd name="T10" fmla="*/ 633 w 1046"/>
                  <a:gd name="T11" fmla="*/ 621 h 627"/>
                  <a:gd name="T12" fmla="*/ 604 w 1046"/>
                  <a:gd name="T13" fmla="*/ 622 h 627"/>
                  <a:gd name="T14" fmla="*/ 19 w 1046"/>
                  <a:gd name="T15" fmla="*/ 284 h 627"/>
                  <a:gd name="T16" fmla="*/ 19 w 1046"/>
                  <a:gd name="T17" fmla="*/ 234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6" h="627">
                    <a:moveTo>
                      <a:pt x="19" y="234"/>
                    </a:moveTo>
                    <a:cubicBezTo>
                      <a:pt x="413" y="5"/>
                      <a:pt x="413" y="5"/>
                      <a:pt x="413" y="5"/>
                    </a:cubicBezTo>
                    <a:cubicBezTo>
                      <a:pt x="422" y="0"/>
                      <a:pt x="433" y="0"/>
                      <a:pt x="442" y="5"/>
                    </a:cubicBezTo>
                    <a:cubicBezTo>
                      <a:pt x="1027" y="342"/>
                      <a:pt x="1027" y="342"/>
                      <a:pt x="1027" y="342"/>
                    </a:cubicBezTo>
                    <a:cubicBezTo>
                      <a:pt x="1046" y="354"/>
                      <a:pt x="1046" y="381"/>
                      <a:pt x="1027" y="393"/>
                    </a:cubicBezTo>
                    <a:cubicBezTo>
                      <a:pt x="633" y="621"/>
                      <a:pt x="633" y="621"/>
                      <a:pt x="633" y="621"/>
                    </a:cubicBezTo>
                    <a:cubicBezTo>
                      <a:pt x="624" y="627"/>
                      <a:pt x="613" y="627"/>
                      <a:pt x="604" y="622"/>
                    </a:cubicBezTo>
                    <a:cubicBezTo>
                      <a:pt x="19" y="284"/>
                      <a:pt x="19" y="284"/>
                      <a:pt x="19" y="284"/>
                    </a:cubicBezTo>
                    <a:cubicBezTo>
                      <a:pt x="0" y="273"/>
                      <a:pt x="0" y="245"/>
                      <a:pt x="19" y="234"/>
                    </a:cubicBezTo>
                  </a:path>
                </a:pathLst>
              </a:custGeom>
              <a:solidFill>
                <a:srgbClr val="2B3D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7" name="Freeform 949"/>
              <p:cNvSpPr/>
              <p:nvPr/>
            </p:nvSpPr>
            <p:spPr bwMode="auto">
              <a:xfrm>
                <a:off x="4500" y="3265"/>
                <a:ext cx="877" cy="507"/>
              </a:xfrm>
              <a:custGeom>
                <a:avLst/>
                <a:gdLst>
                  <a:gd name="T0" fmla="*/ 0 w 877"/>
                  <a:gd name="T1" fmla="*/ 232 h 507"/>
                  <a:gd name="T2" fmla="*/ 400 w 877"/>
                  <a:gd name="T3" fmla="*/ 0 h 507"/>
                  <a:gd name="T4" fmla="*/ 877 w 877"/>
                  <a:gd name="T5" fmla="*/ 276 h 507"/>
                  <a:gd name="T6" fmla="*/ 477 w 877"/>
                  <a:gd name="T7" fmla="*/ 507 h 507"/>
                  <a:gd name="T8" fmla="*/ 0 w 877"/>
                  <a:gd name="T9" fmla="*/ 232 h 507"/>
                </a:gdLst>
                <a:ahLst/>
                <a:cxnLst>
                  <a:cxn ang="0">
                    <a:pos x="T0" y="T1"/>
                  </a:cxn>
                  <a:cxn ang="0">
                    <a:pos x="T2" y="T3"/>
                  </a:cxn>
                  <a:cxn ang="0">
                    <a:pos x="T4" y="T5"/>
                  </a:cxn>
                  <a:cxn ang="0">
                    <a:pos x="T6" y="T7"/>
                  </a:cxn>
                  <a:cxn ang="0">
                    <a:pos x="T8" y="T9"/>
                  </a:cxn>
                </a:cxnLst>
                <a:rect l="0" t="0" r="r" b="b"/>
                <a:pathLst>
                  <a:path w="877" h="507">
                    <a:moveTo>
                      <a:pt x="0" y="232"/>
                    </a:moveTo>
                    <a:lnTo>
                      <a:pt x="400" y="0"/>
                    </a:lnTo>
                    <a:lnTo>
                      <a:pt x="877" y="276"/>
                    </a:lnTo>
                    <a:lnTo>
                      <a:pt x="477" y="507"/>
                    </a:lnTo>
                    <a:lnTo>
                      <a:pt x="0" y="232"/>
                    </a:lnTo>
                    <a:close/>
                  </a:path>
                </a:pathLst>
              </a:custGeom>
              <a:solidFill>
                <a:srgbClr val="37E2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8" name="Freeform 950"/>
              <p:cNvSpPr/>
              <p:nvPr/>
            </p:nvSpPr>
            <p:spPr bwMode="auto">
              <a:xfrm>
                <a:off x="4500" y="3265"/>
                <a:ext cx="877" cy="507"/>
              </a:xfrm>
              <a:custGeom>
                <a:avLst/>
                <a:gdLst>
                  <a:gd name="T0" fmla="*/ 0 w 877"/>
                  <a:gd name="T1" fmla="*/ 232 h 507"/>
                  <a:gd name="T2" fmla="*/ 400 w 877"/>
                  <a:gd name="T3" fmla="*/ 0 h 507"/>
                  <a:gd name="T4" fmla="*/ 877 w 877"/>
                  <a:gd name="T5" fmla="*/ 276 h 507"/>
                  <a:gd name="T6" fmla="*/ 477 w 877"/>
                  <a:gd name="T7" fmla="*/ 507 h 507"/>
                  <a:gd name="T8" fmla="*/ 0 w 877"/>
                  <a:gd name="T9" fmla="*/ 232 h 507"/>
                </a:gdLst>
                <a:ahLst/>
                <a:cxnLst>
                  <a:cxn ang="0">
                    <a:pos x="T0" y="T1"/>
                  </a:cxn>
                  <a:cxn ang="0">
                    <a:pos x="T2" y="T3"/>
                  </a:cxn>
                  <a:cxn ang="0">
                    <a:pos x="T4" y="T5"/>
                  </a:cxn>
                  <a:cxn ang="0">
                    <a:pos x="T6" y="T7"/>
                  </a:cxn>
                  <a:cxn ang="0">
                    <a:pos x="T8" y="T9"/>
                  </a:cxn>
                </a:cxnLst>
                <a:rect l="0" t="0" r="r" b="b"/>
                <a:pathLst>
                  <a:path w="877" h="507">
                    <a:moveTo>
                      <a:pt x="0" y="232"/>
                    </a:moveTo>
                    <a:lnTo>
                      <a:pt x="400" y="0"/>
                    </a:lnTo>
                    <a:lnTo>
                      <a:pt x="877" y="276"/>
                    </a:lnTo>
                    <a:lnTo>
                      <a:pt x="477" y="507"/>
                    </a:lnTo>
                    <a:lnTo>
                      <a:pt x="0" y="2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9" name="Freeform 951"/>
              <p:cNvSpPr/>
              <p:nvPr/>
            </p:nvSpPr>
            <p:spPr bwMode="auto">
              <a:xfrm>
                <a:off x="5042" y="3870"/>
                <a:ext cx="22" cy="19"/>
              </a:xfrm>
              <a:custGeom>
                <a:avLst/>
                <a:gdLst>
                  <a:gd name="T0" fmla="*/ 22 w 22"/>
                  <a:gd name="T1" fmla="*/ 0 h 19"/>
                  <a:gd name="T2" fmla="*/ 22 w 22"/>
                  <a:gd name="T3" fmla="*/ 18 h 19"/>
                  <a:gd name="T4" fmla="*/ 0 w 22"/>
                  <a:gd name="T5" fmla="*/ 12 h 19"/>
                  <a:gd name="T6" fmla="*/ 22 w 22"/>
                  <a:gd name="T7" fmla="*/ 0 h 19"/>
                </a:gdLst>
                <a:ahLst/>
                <a:cxnLst>
                  <a:cxn ang="0">
                    <a:pos x="T0" y="T1"/>
                  </a:cxn>
                  <a:cxn ang="0">
                    <a:pos x="T2" y="T3"/>
                  </a:cxn>
                  <a:cxn ang="0">
                    <a:pos x="T4" y="T5"/>
                  </a:cxn>
                  <a:cxn ang="0">
                    <a:pos x="T6" y="T7"/>
                  </a:cxn>
                </a:cxnLst>
                <a:rect l="0" t="0" r="r" b="b"/>
                <a:pathLst>
                  <a:path w="22" h="19">
                    <a:moveTo>
                      <a:pt x="22" y="0"/>
                    </a:moveTo>
                    <a:cubicBezTo>
                      <a:pt x="22" y="18"/>
                      <a:pt x="22" y="18"/>
                      <a:pt x="22" y="18"/>
                    </a:cubicBezTo>
                    <a:cubicBezTo>
                      <a:pt x="22" y="18"/>
                      <a:pt x="12" y="19"/>
                      <a:pt x="0" y="12"/>
                    </a:cubicBezTo>
                    <a:lnTo>
                      <a:pt x="22" y="0"/>
                    </a:lnTo>
                    <a:close/>
                  </a:path>
                </a:pathLst>
              </a:custGeom>
              <a:solidFill>
                <a:srgbClr val="CCE0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0" name="Freeform 952"/>
              <p:cNvSpPr/>
              <p:nvPr/>
            </p:nvSpPr>
            <p:spPr bwMode="auto">
              <a:xfrm>
                <a:off x="5064" y="3870"/>
                <a:ext cx="22" cy="18"/>
              </a:xfrm>
              <a:custGeom>
                <a:avLst/>
                <a:gdLst>
                  <a:gd name="T0" fmla="*/ 22 w 22"/>
                  <a:gd name="T1" fmla="*/ 12 h 18"/>
                  <a:gd name="T2" fmla="*/ 11 w 22"/>
                  <a:gd name="T3" fmla="*/ 17 h 18"/>
                  <a:gd name="T4" fmla="*/ 0 w 22"/>
                  <a:gd name="T5" fmla="*/ 18 h 18"/>
                  <a:gd name="T6" fmla="*/ 0 w 22"/>
                  <a:gd name="T7" fmla="*/ 0 h 18"/>
                  <a:gd name="T8" fmla="*/ 22 w 22"/>
                  <a:gd name="T9" fmla="*/ 12 h 18"/>
                </a:gdLst>
                <a:ahLst/>
                <a:cxnLst>
                  <a:cxn ang="0">
                    <a:pos x="T0" y="T1"/>
                  </a:cxn>
                  <a:cxn ang="0">
                    <a:pos x="T2" y="T3"/>
                  </a:cxn>
                  <a:cxn ang="0">
                    <a:pos x="T4" y="T5"/>
                  </a:cxn>
                  <a:cxn ang="0">
                    <a:pos x="T6" y="T7"/>
                  </a:cxn>
                  <a:cxn ang="0">
                    <a:pos x="T8" y="T9"/>
                  </a:cxn>
                </a:cxnLst>
                <a:rect l="0" t="0" r="r" b="b"/>
                <a:pathLst>
                  <a:path w="22" h="18">
                    <a:moveTo>
                      <a:pt x="22" y="12"/>
                    </a:moveTo>
                    <a:cubicBezTo>
                      <a:pt x="22" y="12"/>
                      <a:pt x="18" y="15"/>
                      <a:pt x="11" y="17"/>
                    </a:cubicBezTo>
                    <a:cubicBezTo>
                      <a:pt x="6" y="18"/>
                      <a:pt x="0" y="18"/>
                      <a:pt x="0" y="18"/>
                    </a:cubicBezTo>
                    <a:cubicBezTo>
                      <a:pt x="0" y="0"/>
                      <a:pt x="0" y="0"/>
                      <a:pt x="0" y="0"/>
                    </a:cubicBezTo>
                    <a:lnTo>
                      <a:pt x="22" y="12"/>
                    </a:lnTo>
                    <a:close/>
                  </a:path>
                </a:pathLst>
              </a:custGeom>
              <a:solidFill>
                <a:srgbClr val="98A9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1" name="Oval 953"/>
              <p:cNvSpPr>
                <a:spLocks noChangeArrowheads="1"/>
              </p:cNvSpPr>
              <p:nvPr/>
            </p:nvSpPr>
            <p:spPr bwMode="auto">
              <a:xfrm>
                <a:off x="4676" y="3353"/>
                <a:ext cx="23" cy="15"/>
              </a:xfrm>
              <a:prstGeom prst="ellipse">
                <a:avLst/>
              </a:prstGeom>
              <a:solidFill>
                <a:srgbClr val="1B2B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2" name="Oval 954"/>
              <p:cNvSpPr>
                <a:spLocks noChangeArrowheads="1"/>
              </p:cNvSpPr>
              <p:nvPr/>
            </p:nvSpPr>
            <p:spPr bwMode="auto">
              <a:xfrm>
                <a:off x="5200" y="3646"/>
                <a:ext cx="98" cy="64"/>
              </a:xfrm>
              <a:prstGeom prst="ellipse">
                <a:avLst/>
              </a:prstGeom>
              <a:solidFill>
                <a:srgbClr val="1B2B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3" name="Oval 955"/>
              <p:cNvSpPr>
                <a:spLocks noChangeArrowheads="1"/>
              </p:cNvSpPr>
              <p:nvPr/>
            </p:nvSpPr>
            <p:spPr bwMode="auto">
              <a:xfrm>
                <a:off x="5209" y="3652"/>
                <a:ext cx="80" cy="52"/>
              </a:xfrm>
              <a:prstGeom prst="ellipse">
                <a:avLst/>
              </a:prstGeom>
              <a:solidFill>
                <a:srgbClr val="2B3D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4" name="Freeform 956"/>
              <p:cNvSpPr/>
              <p:nvPr/>
            </p:nvSpPr>
            <p:spPr bwMode="auto">
              <a:xfrm>
                <a:off x="4823" y="3323"/>
                <a:ext cx="438" cy="261"/>
              </a:xfrm>
              <a:custGeom>
                <a:avLst/>
                <a:gdLst>
                  <a:gd name="T0" fmla="*/ 438 w 438"/>
                  <a:gd name="T1" fmla="*/ 253 h 261"/>
                  <a:gd name="T2" fmla="*/ 438 w 438"/>
                  <a:gd name="T3" fmla="*/ 261 h 261"/>
                  <a:gd name="T4" fmla="*/ 0 w 438"/>
                  <a:gd name="T5" fmla="*/ 7 h 261"/>
                  <a:gd name="T6" fmla="*/ 0 w 438"/>
                  <a:gd name="T7" fmla="*/ 0 h 261"/>
                  <a:gd name="T8" fmla="*/ 438 w 438"/>
                  <a:gd name="T9" fmla="*/ 253 h 261"/>
                </a:gdLst>
                <a:ahLst/>
                <a:cxnLst>
                  <a:cxn ang="0">
                    <a:pos x="T0" y="T1"/>
                  </a:cxn>
                  <a:cxn ang="0">
                    <a:pos x="T2" y="T3"/>
                  </a:cxn>
                  <a:cxn ang="0">
                    <a:pos x="T4" y="T5"/>
                  </a:cxn>
                  <a:cxn ang="0">
                    <a:pos x="T6" y="T7"/>
                  </a:cxn>
                  <a:cxn ang="0">
                    <a:pos x="T8" y="T9"/>
                  </a:cxn>
                </a:cxnLst>
                <a:rect l="0" t="0" r="r" b="b"/>
                <a:pathLst>
                  <a:path w="438" h="261">
                    <a:moveTo>
                      <a:pt x="438" y="253"/>
                    </a:moveTo>
                    <a:lnTo>
                      <a:pt x="438" y="261"/>
                    </a:lnTo>
                    <a:lnTo>
                      <a:pt x="0" y="7"/>
                    </a:lnTo>
                    <a:lnTo>
                      <a:pt x="0" y="0"/>
                    </a:lnTo>
                    <a:lnTo>
                      <a:pt x="438" y="253"/>
                    </a:lnTo>
                    <a:close/>
                  </a:path>
                </a:pathLst>
              </a:custGeom>
              <a:solidFill>
                <a:srgbClr val="9CD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5" name="Freeform 957"/>
              <p:cNvSpPr/>
              <p:nvPr/>
            </p:nvSpPr>
            <p:spPr bwMode="auto">
              <a:xfrm>
                <a:off x="5261" y="3532"/>
                <a:ext cx="76" cy="52"/>
              </a:xfrm>
              <a:custGeom>
                <a:avLst/>
                <a:gdLst>
                  <a:gd name="T0" fmla="*/ 0 w 76"/>
                  <a:gd name="T1" fmla="*/ 44 h 52"/>
                  <a:gd name="T2" fmla="*/ 76 w 76"/>
                  <a:gd name="T3" fmla="*/ 0 h 52"/>
                  <a:gd name="T4" fmla="*/ 76 w 76"/>
                  <a:gd name="T5" fmla="*/ 8 h 52"/>
                  <a:gd name="T6" fmla="*/ 0 w 76"/>
                  <a:gd name="T7" fmla="*/ 52 h 52"/>
                  <a:gd name="T8" fmla="*/ 0 w 76"/>
                  <a:gd name="T9" fmla="*/ 44 h 52"/>
                </a:gdLst>
                <a:ahLst/>
                <a:cxnLst>
                  <a:cxn ang="0">
                    <a:pos x="T0" y="T1"/>
                  </a:cxn>
                  <a:cxn ang="0">
                    <a:pos x="T2" y="T3"/>
                  </a:cxn>
                  <a:cxn ang="0">
                    <a:pos x="T4" y="T5"/>
                  </a:cxn>
                  <a:cxn ang="0">
                    <a:pos x="T6" y="T7"/>
                  </a:cxn>
                  <a:cxn ang="0">
                    <a:pos x="T8" y="T9"/>
                  </a:cxn>
                </a:cxnLst>
                <a:rect l="0" t="0" r="r" b="b"/>
                <a:pathLst>
                  <a:path w="76" h="52">
                    <a:moveTo>
                      <a:pt x="0" y="44"/>
                    </a:moveTo>
                    <a:lnTo>
                      <a:pt x="76" y="0"/>
                    </a:lnTo>
                    <a:lnTo>
                      <a:pt x="76" y="8"/>
                    </a:lnTo>
                    <a:lnTo>
                      <a:pt x="0" y="52"/>
                    </a:lnTo>
                    <a:lnTo>
                      <a:pt x="0" y="44"/>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6" name="Freeform 958"/>
              <p:cNvSpPr/>
              <p:nvPr/>
            </p:nvSpPr>
            <p:spPr bwMode="auto">
              <a:xfrm>
                <a:off x="4823" y="3279"/>
                <a:ext cx="514" cy="297"/>
              </a:xfrm>
              <a:custGeom>
                <a:avLst/>
                <a:gdLst>
                  <a:gd name="T0" fmla="*/ 0 w 514"/>
                  <a:gd name="T1" fmla="*/ 44 h 297"/>
                  <a:gd name="T2" fmla="*/ 76 w 514"/>
                  <a:gd name="T3" fmla="*/ 0 h 297"/>
                  <a:gd name="T4" fmla="*/ 514 w 514"/>
                  <a:gd name="T5" fmla="*/ 253 h 297"/>
                  <a:gd name="T6" fmla="*/ 438 w 514"/>
                  <a:gd name="T7" fmla="*/ 297 h 297"/>
                  <a:gd name="T8" fmla="*/ 0 w 514"/>
                  <a:gd name="T9" fmla="*/ 44 h 297"/>
                </a:gdLst>
                <a:ahLst/>
                <a:cxnLst>
                  <a:cxn ang="0">
                    <a:pos x="T0" y="T1"/>
                  </a:cxn>
                  <a:cxn ang="0">
                    <a:pos x="T2" y="T3"/>
                  </a:cxn>
                  <a:cxn ang="0">
                    <a:pos x="T4" y="T5"/>
                  </a:cxn>
                  <a:cxn ang="0">
                    <a:pos x="T6" y="T7"/>
                  </a:cxn>
                  <a:cxn ang="0">
                    <a:pos x="T8" y="T9"/>
                  </a:cxn>
                </a:cxnLst>
                <a:rect l="0" t="0" r="r" b="b"/>
                <a:pathLst>
                  <a:path w="514" h="297">
                    <a:moveTo>
                      <a:pt x="0" y="44"/>
                    </a:moveTo>
                    <a:lnTo>
                      <a:pt x="76" y="0"/>
                    </a:lnTo>
                    <a:lnTo>
                      <a:pt x="514" y="253"/>
                    </a:lnTo>
                    <a:lnTo>
                      <a:pt x="438" y="297"/>
                    </a:lnTo>
                    <a:lnTo>
                      <a:pt x="0" y="44"/>
                    </a:lnTo>
                    <a:close/>
                  </a:path>
                </a:pathLst>
              </a:custGeom>
              <a:solidFill>
                <a:srgbClr val="FCF8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7" name="Freeform 959"/>
              <p:cNvSpPr/>
              <p:nvPr/>
            </p:nvSpPr>
            <p:spPr bwMode="auto">
              <a:xfrm>
                <a:off x="4923" y="3211"/>
                <a:ext cx="48" cy="161"/>
              </a:xfrm>
              <a:custGeom>
                <a:avLst/>
                <a:gdLst>
                  <a:gd name="T0" fmla="*/ 48 w 48"/>
                  <a:gd name="T1" fmla="*/ 26 h 161"/>
                  <a:gd name="T2" fmla="*/ 48 w 48"/>
                  <a:gd name="T3" fmla="*/ 161 h 161"/>
                  <a:gd name="T4" fmla="*/ 0 w 48"/>
                  <a:gd name="T5" fmla="*/ 134 h 161"/>
                  <a:gd name="T6" fmla="*/ 0 w 48"/>
                  <a:gd name="T7" fmla="*/ 0 h 161"/>
                  <a:gd name="T8" fmla="*/ 48 w 48"/>
                  <a:gd name="T9" fmla="*/ 26 h 161"/>
                </a:gdLst>
                <a:ahLst/>
                <a:cxnLst>
                  <a:cxn ang="0">
                    <a:pos x="T0" y="T1"/>
                  </a:cxn>
                  <a:cxn ang="0">
                    <a:pos x="T2" y="T3"/>
                  </a:cxn>
                  <a:cxn ang="0">
                    <a:pos x="T4" y="T5"/>
                  </a:cxn>
                  <a:cxn ang="0">
                    <a:pos x="T6" y="T7"/>
                  </a:cxn>
                  <a:cxn ang="0">
                    <a:pos x="T8" y="T9"/>
                  </a:cxn>
                </a:cxnLst>
                <a:rect l="0" t="0" r="r" b="b"/>
                <a:pathLst>
                  <a:path w="48" h="161">
                    <a:moveTo>
                      <a:pt x="48" y="26"/>
                    </a:moveTo>
                    <a:lnTo>
                      <a:pt x="48" y="161"/>
                    </a:lnTo>
                    <a:lnTo>
                      <a:pt x="0" y="134"/>
                    </a:lnTo>
                    <a:lnTo>
                      <a:pt x="0" y="0"/>
                    </a:lnTo>
                    <a:lnTo>
                      <a:pt x="48" y="26"/>
                    </a:lnTo>
                    <a:close/>
                  </a:path>
                </a:pathLst>
              </a:custGeom>
              <a:solidFill>
                <a:srgbClr val="5FA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8" name="Freeform 960"/>
              <p:cNvSpPr/>
              <p:nvPr/>
            </p:nvSpPr>
            <p:spPr bwMode="auto">
              <a:xfrm>
                <a:off x="4971" y="3216"/>
                <a:ext cx="38" cy="156"/>
              </a:xfrm>
              <a:custGeom>
                <a:avLst/>
                <a:gdLst>
                  <a:gd name="T0" fmla="*/ 0 w 38"/>
                  <a:gd name="T1" fmla="*/ 21 h 156"/>
                  <a:gd name="T2" fmla="*/ 38 w 38"/>
                  <a:gd name="T3" fmla="*/ 0 h 156"/>
                  <a:gd name="T4" fmla="*/ 38 w 38"/>
                  <a:gd name="T5" fmla="*/ 134 h 156"/>
                  <a:gd name="T6" fmla="*/ 0 w 38"/>
                  <a:gd name="T7" fmla="*/ 156 h 156"/>
                  <a:gd name="T8" fmla="*/ 0 w 38"/>
                  <a:gd name="T9" fmla="*/ 21 h 156"/>
                </a:gdLst>
                <a:ahLst/>
                <a:cxnLst>
                  <a:cxn ang="0">
                    <a:pos x="T0" y="T1"/>
                  </a:cxn>
                  <a:cxn ang="0">
                    <a:pos x="T2" y="T3"/>
                  </a:cxn>
                  <a:cxn ang="0">
                    <a:pos x="T4" y="T5"/>
                  </a:cxn>
                  <a:cxn ang="0">
                    <a:pos x="T6" y="T7"/>
                  </a:cxn>
                  <a:cxn ang="0">
                    <a:pos x="T8" y="T9"/>
                  </a:cxn>
                </a:cxnLst>
                <a:rect l="0" t="0" r="r" b="b"/>
                <a:pathLst>
                  <a:path w="38" h="156">
                    <a:moveTo>
                      <a:pt x="0" y="21"/>
                    </a:moveTo>
                    <a:lnTo>
                      <a:pt x="38" y="0"/>
                    </a:lnTo>
                    <a:lnTo>
                      <a:pt x="38" y="134"/>
                    </a:lnTo>
                    <a:lnTo>
                      <a:pt x="0" y="156"/>
                    </a:lnTo>
                    <a:lnTo>
                      <a:pt x="0" y="21"/>
                    </a:lnTo>
                    <a:close/>
                  </a:path>
                </a:pathLst>
              </a:custGeom>
              <a:solidFill>
                <a:srgbClr val="7CC5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9" name="Freeform 961"/>
              <p:cNvSpPr/>
              <p:nvPr/>
            </p:nvSpPr>
            <p:spPr bwMode="auto">
              <a:xfrm>
                <a:off x="4923" y="3188"/>
                <a:ext cx="86" cy="49"/>
              </a:xfrm>
              <a:custGeom>
                <a:avLst/>
                <a:gdLst>
                  <a:gd name="T0" fmla="*/ 0 w 86"/>
                  <a:gd name="T1" fmla="*/ 23 h 49"/>
                  <a:gd name="T2" fmla="*/ 38 w 86"/>
                  <a:gd name="T3" fmla="*/ 0 h 49"/>
                  <a:gd name="T4" fmla="*/ 86 w 86"/>
                  <a:gd name="T5" fmla="*/ 28 h 49"/>
                  <a:gd name="T6" fmla="*/ 48 w 86"/>
                  <a:gd name="T7" fmla="*/ 49 h 49"/>
                  <a:gd name="T8" fmla="*/ 0 w 86"/>
                  <a:gd name="T9" fmla="*/ 23 h 49"/>
                </a:gdLst>
                <a:ahLst/>
                <a:cxnLst>
                  <a:cxn ang="0">
                    <a:pos x="T0" y="T1"/>
                  </a:cxn>
                  <a:cxn ang="0">
                    <a:pos x="T2" y="T3"/>
                  </a:cxn>
                  <a:cxn ang="0">
                    <a:pos x="T4" y="T5"/>
                  </a:cxn>
                  <a:cxn ang="0">
                    <a:pos x="T6" y="T7"/>
                  </a:cxn>
                  <a:cxn ang="0">
                    <a:pos x="T8" y="T9"/>
                  </a:cxn>
                </a:cxnLst>
                <a:rect l="0" t="0" r="r" b="b"/>
                <a:pathLst>
                  <a:path w="86" h="49">
                    <a:moveTo>
                      <a:pt x="0" y="23"/>
                    </a:moveTo>
                    <a:lnTo>
                      <a:pt x="38" y="0"/>
                    </a:lnTo>
                    <a:lnTo>
                      <a:pt x="86" y="28"/>
                    </a:lnTo>
                    <a:lnTo>
                      <a:pt x="48" y="49"/>
                    </a:lnTo>
                    <a:lnTo>
                      <a:pt x="0" y="23"/>
                    </a:lnTo>
                    <a:close/>
                  </a:path>
                </a:pathLst>
              </a:custGeom>
              <a:solidFill>
                <a:srgbClr val="98DD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0" name="Freeform 962"/>
              <p:cNvSpPr/>
              <p:nvPr/>
            </p:nvSpPr>
            <p:spPr bwMode="auto">
              <a:xfrm>
                <a:off x="5038" y="3233"/>
                <a:ext cx="48" cy="206"/>
              </a:xfrm>
              <a:custGeom>
                <a:avLst/>
                <a:gdLst>
                  <a:gd name="T0" fmla="*/ 48 w 48"/>
                  <a:gd name="T1" fmla="*/ 28 h 206"/>
                  <a:gd name="T2" fmla="*/ 48 w 48"/>
                  <a:gd name="T3" fmla="*/ 206 h 206"/>
                  <a:gd name="T4" fmla="*/ 0 w 48"/>
                  <a:gd name="T5" fmla="*/ 178 h 206"/>
                  <a:gd name="T6" fmla="*/ 0 w 48"/>
                  <a:gd name="T7" fmla="*/ 0 h 206"/>
                  <a:gd name="T8" fmla="*/ 48 w 48"/>
                  <a:gd name="T9" fmla="*/ 28 h 206"/>
                </a:gdLst>
                <a:ahLst/>
                <a:cxnLst>
                  <a:cxn ang="0">
                    <a:pos x="T0" y="T1"/>
                  </a:cxn>
                  <a:cxn ang="0">
                    <a:pos x="T2" y="T3"/>
                  </a:cxn>
                  <a:cxn ang="0">
                    <a:pos x="T4" y="T5"/>
                  </a:cxn>
                  <a:cxn ang="0">
                    <a:pos x="T6" y="T7"/>
                  </a:cxn>
                  <a:cxn ang="0">
                    <a:pos x="T8" y="T9"/>
                  </a:cxn>
                </a:cxnLst>
                <a:rect l="0" t="0" r="r" b="b"/>
                <a:pathLst>
                  <a:path w="48" h="206">
                    <a:moveTo>
                      <a:pt x="48" y="28"/>
                    </a:moveTo>
                    <a:lnTo>
                      <a:pt x="48" y="206"/>
                    </a:lnTo>
                    <a:lnTo>
                      <a:pt x="0" y="178"/>
                    </a:lnTo>
                    <a:lnTo>
                      <a:pt x="0" y="0"/>
                    </a:lnTo>
                    <a:lnTo>
                      <a:pt x="48" y="28"/>
                    </a:lnTo>
                    <a:close/>
                  </a:path>
                </a:pathLst>
              </a:custGeom>
              <a:solidFill>
                <a:srgbClr val="5FA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1" name="Freeform 963"/>
              <p:cNvSpPr/>
              <p:nvPr/>
            </p:nvSpPr>
            <p:spPr bwMode="auto">
              <a:xfrm>
                <a:off x="5086" y="3239"/>
                <a:ext cx="38" cy="200"/>
              </a:xfrm>
              <a:custGeom>
                <a:avLst/>
                <a:gdLst>
                  <a:gd name="T0" fmla="*/ 0 w 38"/>
                  <a:gd name="T1" fmla="*/ 22 h 200"/>
                  <a:gd name="T2" fmla="*/ 38 w 38"/>
                  <a:gd name="T3" fmla="*/ 0 h 200"/>
                  <a:gd name="T4" fmla="*/ 38 w 38"/>
                  <a:gd name="T5" fmla="*/ 177 h 200"/>
                  <a:gd name="T6" fmla="*/ 0 w 38"/>
                  <a:gd name="T7" fmla="*/ 200 h 200"/>
                  <a:gd name="T8" fmla="*/ 0 w 38"/>
                  <a:gd name="T9" fmla="*/ 22 h 200"/>
                </a:gdLst>
                <a:ahLst/>
                <a:cxnLst>
                  <a:cxn ang="0">
                    <a:pos x="T0" y="T1"/>
                  </a:cxn>
                  <a:cxn ang="0">
                    <a:pos x="T2" y="T3"/>
                  </a:cxn>
                  <a:cxn ang="0">
                    <a:pos x="T4" y="T5"/>
                  </a:cxn>
                  <a:cxn ang="0">
                    <a:pos x="T6" y="T7"/>
                  </a:cxn>
                  <a:cxn ang="0">
                    <a:pos x="T8" y="T9"/>
                  </a:cxn>
                </a:cxnLst>
                <a:rect l="0" t="0" r="r" b="b"/>
                <a:pathLst>
                  <a:path w="38" h="200">
                    <a:moveTo>
                      <a:pt x="0" y="22"/>
                    </a:moveTo>
                    <a:lnTo>
                      <a:pt x="38" y="0"/>
                    </a:lnTo>
                    <a:lnTo>
                      <a:pt x="38" y="177"/>
                    </a:lnTo>
                    <a:lnTo>
                      <a:pt x="0" y="200"/>
                    </a:lnTo>
                    <a:lnTo>
                      <a:pt x="0" y="22"/>
                    </a:lnTo>
                    <a:close/>
                  </a:path>
                </a:pathLst>
              </a:custGeom>
              <a:solidFill>
                <a:srgbClr val="7CC5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2" name="Freeform 964"/>
              <p:cNvSpPr/>
              <p:nvPr/>
            </p:nvSpPr>
            <p:spPr bwMode="auto">
              <a:xfrm>
                <a:off x="5038" y="3212"/>
                <a:ext cx="86" cy="49"/>
              </a:xfrm>
              <a:custGeom>
                <a:avLst/>
                <a:gdLst>
                  <a:gd name="T0" fmla="*/ 0 w 86"/>
                  <a:gd name="T1" fmla="*/ 21 h 49"/>
                  <a:gd name="T2" fmla="*/ 38 w 86"/>
                  <a:gd name="T3" fmla="*/ 0 h 49"/>
                  <a:gd name="T4" fmla="*/ 86 w 86"/>
                  <a:gd name="T5" fmla="*/ 27 h 49"/>
                  <a:gd name="T6" fmla="*/ 48 w 86"/>
                  <a:gd name="T7" fmla="*/ 49 h 49"/>
                  <a:gd name="T8" fmla="*/ 0 w 86"/>
                  <a:gd name="T9" fmla="*/ 21 h 49"/>
                </a:gdLst>
                <a:ahLst/>
                <a:cxnLst>
                  <a:cxn ang="0">
                    <a:pos x="T0" y="T1"/>
                  </a:cxn>
                  <a:cxn ang="0">
                    <a:pos x="T2" y="T3"/>
                  </a:cxn>
                  <a:cxn ang="0">
                    <a:pos x="T4" y="T5"/>
                  </a:cxn>
                  <a:cxn ang="0">
                    <a:pos x="T6" y="T7"/>
                  </a:cxn>
                  <a:cxn ang="0">
                    <a:pos x="T8" y="T9"/>
                  </a:cxn>
                </a:cxnLst>
                <a:rect l="0" t="0" r="r" b="b"/>
                <a:pathLst>
                  <a:path w="86" h="49">
                    <a:moveTo>
                      <a:pt x="0" y="21"/>
                    </a:moveTo>
                    <a:lnTo>
                      <a:pt x="38" y="0"/>
                    </a:lnTo>
                    <a:lnTo>
                      <a:pt x="86" y="27"/>
                    </a:lnTo>
                    <a:lnTo>
                      <a:pt x="48" y="49"/>
                    </a:lnTo>
                    <a:lnTo>
                      <a:pt x="0" y="21"/>
                    </a:lnTo>
                    <a:close/>
                  </a:path>
                </a:pathLst>
              </a:custGeom>
              <a:solidFill>
                <a:srgbClr val="98DD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3" name="Freeform 965"/>
              <p:cNvSpPr/>
              <p:nvPr/>
            </p:nvSpPr>
            <p:spPr bwMode="auto">
              <a:xfrm>
                <a:off x="5168" y="3238"/>
                <a:ext cx="48" cy="276"/>
              </a:xfrm>
              <a:custGeom>
                <a:avLst/>
                <a:gdLst>
                  <a:gd name="T0" fmla="*/ 48 w 48"/>
                  <a:gd name="T1" fmla="*/ 28 h 276"/>
                  <a:gd name="T2" fmla="*/ 48 w 48"/>
                  <a:gd name="T3" fmla="*/ 276 h 276"/>
                  <a:gd name="T4" fmla="*/ 0 w 48"/>
                  <a:gd name="T5" fmla="*/ 248 h 276"/>
                  <a:gd name="T6" fmla="*/ 0 w 48"/>
                  <a:gd name="T7" fmla="*/ 0 h 276"/>
                  <a:gd name="T8" fmla="*/ 48 w 48"/>
                  <a:gd name="T9" fmla="*/ 28 h 276"/>
                </a:gdLst>
                <a:ahLst/>
                <a:cxnLst>
                  <a:cxn ang="0">
                    <a:pos x="T0" y="T1"/>
                  </a:cxn>
                  <a:cxn ang="0">
                    <a:pos x="T2" y="T3"/>
                  </a:cxn>
                  <a:cxn ang="0">
                    <a:pos x="T4" y="T5"/>
                  </a:cxn>
                  <a:cxn ang="0">
                    <a:pos x="T6" y="T7"/>
                  </a:cxn>
                  <a:cxn ang="0">
                    <a:pos x="T8" y="T9"/>
                  </a:cxn>
                </a:cxnLst>
                <a:rect l="0" t="0" r="r" b="b"/>
                <a:pathLst>
                  <a:path w="48" h="276">
                    <a:moveTo>
                      <a:pt x="48" y="28"/>
                    </a:moveTo>
                    <a:lnTo>
                      <a:pt x="48" y="276"/>
                    </a:lnTo>
                    <a:lnTo>
                      <a:pt x="0" y="248"/>
                    </a:lnTo>
                    <a:lnTo>
                      <a:pt x="0" y="0"/>
                    </a:lnTo>
                    <a:lnTo>
                      <a:pt x="48" y="28"/>
                    </a:lnTo>
                    <a:close/>
                  </a:path>
                </a:pathLst>
              </a:custGeom>
              <a:solidFill>
                <a:srgbClr val="5FA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4" name="Freeform 966"/>
              <p:cNvSpPr/>
              <p:nvPr/>
            </p:nvSpPr>
            <p:spPr bwMode="auto">
              <a:xfrm>
                <a:off x="5216" y="3244"/>
                <a:ext cx="38" cy="270"/>
              </a:xfrm>
              <a:custGeom>
                <a:avLst/>
                <a:gdLst>
                  <a:gd name="T0" fmla="*/ 0 w 38"/>
                  <a:gd name="T1" fmla="*/ 22 h 270"/>
                  <a:gd name="T2" fmla="*/ 38 w 38"/>
                  <a:gd name="T3" fmla="*/ 0 h 270"/>
                  <a:gd name="T4" fmla="*/ 38 w 38"/>
                  <a:gd name="T5" fmla="*/ 248 h 270"/>
                  <a:gd name="T6" fmla="*/ 0 w 38"/>
                  <a:gd name="T7" fmla="*/ 270 h 270"/>
                  <a:gd name="T8" fmla="*/ 0 w 38"/>
                  <a:gd name="T9" fmla="*/ 22 h 270"/>
                </a:gdLst>
                <a:ahLst/>
                <a:cxnLst>
                  <a:cxn ang="0">
                    <a:pos x="T0" y="T1"/>
                  </a:cxn>
                  <a:cxn ang="0">
                    <a:pos x="T2" y="T3"/>
                  </a:cxn>
                  <a:cxn ang="0">
                    <a:pos x="T4" y="T5"/>
                  </a:cxn>
                  <a:cxn ang="0">
                    <a:pos x="T6" y="T7"/>
                  </a:cxn>
                  <a:cxn ang="0">
                    <a:pos x="T8" y="T9"/>
                  </a:cxn>
                </a:cxnLst>
                <a:rect l="0" t="0" r="r" b="b"/>
                <a:pathLst>
                  <a:path w="38" h="270">
                    <a:moveTo>
                      <a:pt x="0" y="22"/>
                    </a:moveTo>
                    <a:lnTo>
                      <a:pt x="38" y="0"/>
                    </a:lnTo>
                    <a:lnTo>
                      <a:pt x="38" y="248"/>
                    </a:lnTo>
                    <a:lnTo>
                      <a:pt x="0" y="270"/>
                    </a:lnTo>
                    <a:lnTo>
                      <a:pt x="0" y="22"/>
                    </a:lnTo>
                    <a:close/>
                  </a:path>
                </a:pathLst>
              </a:custGeom>
              <a:solidFill>
                <a:srgbClr val="7CC5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5" name="Freeform 967"/>
              <p:cNvSpPr/>
              <p:nvPr/>
            </p:nvSpPr>
            <p:spPr bwMode="auto">
              <a:xfrm>
                <a:off x="5168" y="3217"/>
                <a:ext cx="86" cy="49"/>
              </a:xfrm>
              <a:custGeom>
                <a:avLst/>
                <a:gdLst>
                  <a:gd name="T0" fmla="*/ 0 w 86"/>
                  <a:gd name="T1" fmla="*/ 21 h 49"/>
                  <a:gd name="T2" fmla="*/ 38 w 86"/>
                  <a:gd name="T3" fmla="*/ 0 h 49"/>
                  <a:gd name="T4" fmla="*/ 86 w 86"/>
                  <a:gd name="T5" fmla="*/ 27 h 49"/>
                  <a:gd name="T6" fmla="*/ 48 w 86"/>
                  <a:gd name="T7" fmla="*/ 49 h 49"/>
                  <a:gd name="T8" fmla="*/ 0 w 86"/>
                  <a:gd name="T9" fmla="*/ 21 h 49"/>
                </a:gdLst>
                <a:ahLst/>
                <a:cxnLst>
                  <a:cxn ang="0">
                    <a:pos x="T0" y="T1"/>
                  </a:cxn>
                  <a:cxn ang="0">
                    <a:pos x="T2" y="T3"/>
                  </a:cxn>
                  <a:cxn ang="0">
                    <a:pos x="T4" y="T5"/>
                  </a:cxn>
                  <a:cxn ang="0">
                    <a:pos x="T6" y="T7"/>
                  </a:cxn>
                  <a:cxn ang="0">
                    <a:pos x="T8" y="T9"/>
                  </a:cxn>
                </a:cxnLst>
                <a:rect l="0" t="0" r="r" b="b"/>
                <a:pathLst>
                  <a:path w="86" h="49">
                    <a:moveTo>
                      <a:pt x="0" y="21"/>
                    </a:moveTo>
                    <a:lnTo>
                      <a:pt x="38" y="0"/>
                    </a:lnTo>
                    <a:lnTo>
                      <a:pt x="86" y="27"/>
                    </a:lnTo>
                    <a:lnTo>
                      <a:pt x="48" y="49"/>
                    </a:lnTo>
                    <a:lnTo>
                      <a:pt x="0" y="21"/>
                    </a:lnTo>
                    <a:close/>
                  </a:path>
                </a:pathLst>
              </a:custGeom>
              <a:solidFill>
                <a:srgbClr val="98DD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6" name="Freeform 968"/>
              <p:cNvSpPr/>
              <p:nvPr/>
            </p:nvSpPr>
            <p:spPr bwMode="auto">
              <a:xfrm>
                <a:off x="4702" y="3403"/>
                <a:ext cx="134" cy="85"/>
              </a:xfrm>
              <a:custGeom>
                <a:avLst/>
                <a:gdLst>
                  <a:gd name="T0" fmla="*/ 134 w 134"/>
                  <a:gd name="T1" fmla="*/ 77 h 85"/>
                  <a:gd name="T2" fmla="*/ 134 w 134"/>
                  <a:gd name="T3" fmla="*/ 85 h 85"/>
                  <a:gd name="T4" fmla="*/ 0 w 134"/>
                  <a:gd name="T5" fmla="*/ 8 h 85"/>
                  <a:gd name="T6" fmla="*/ 0 w 134"/>
                  <a:gd name="T7" fmla="*/ 0 h 85"/>
                  <a:gd name="T8" fmla="*/ 134 w 134"/>
                  <a:gd name="T9" fmla="*/ 77 h 85"/>
                </a:gdLst>
                <a:ahLst/>
                <a:cxnLst>
                  <a:cxn ang="0">
                    <a:pos x="T0" y="T1"/>
                  </a:cxn>
                  <a:cxn ang="0">
                    <a:pos x="T2" y="T3"/>
                  </a:cxn>
                  <a:cxn ang="0">
                    <a:pos x="T4" y="T5"/>
                  </a:cxn>
                  <a:cxn ang="0">
                    <a:pos x="T6" y="T7"/>
                  </a:cxn>
                  <a:cxn ang="0">
                    <a:pos x="T8" y="T9"/>
                  </a:cxn>
                </a:cxnLst>
                <a:rect l="0" t="0" r="r" b="b"/>
                <a:pathLst>
                  <a:path w="134" h="85">
                    <a:moveTo>
                      <a:pt x="134" y="77"/>
                    </a:moveTo>
                    <a:lnTo>
                      <a:pt x="134" y="85"/>
                    </a:lnTo>
                    <a:lnTo>
                      <a:pt x="0" y="8"/>
                    </a:lnTo>
                    <a:lnTo>
                      <a:pt x="0" y="0"/>
                    </a:lnTo>
                    <a:lnTo>
                      <a:pt x="134" y="77"/>
                    </a:lnTo>
                    <a:close/>
                  </a:path>
                </a:pathLst>
              </a:custGeom>
              <a:solidFill>
                <a:srgbClr val="9CD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7" name="Freeform 969"/>
              <p:cNvSpPr/>
              <p:nvPr/>
            </p:nvSpPr>
            <p:spPr bwMode="auto">
              <a:xfrm>
                <a:off x="4836" y="3419"/>
                <a:ext cx="106" cy="69"/>
              </a:xfrm>
              <a:custGeom>
                <a:avLst/>
                <a:gdLst>
                  <a:gd name="T0" fmla="*/ 0 w 106"/>
                  <a:gd name="T1" fmla="*/ 61 h 69"/>
                  <a:gd name="T2" fmla="*/ 106 w 106"/>
                  <a:gd name="T3" fmla="*/ 0 h 69"/>
                  <a:gd name="T4" fmla="*/ 106 w 106"/>
                  <a:gd name="T5" fmla="*/ 7 h 69"/>
                  <a:gd name="T6" fmla="*/ 0 w 106"/>
                  <a:gd name="T7" fmla="*/ 69 h 69"/>
                  <a:gd name="T8" fmla="*/ 0 w 106"/>
                  <a:gd name="T9" fmla="*/ 61 h 69"/>
                </a:gdLst>
                <a:ahLst/>
                <a:cxnLst>
                  <a:cxn ang="0">
                    <a:pos x="T0" y="T1"/>
                  </a:cxn>
                  <a:cxn ang="0">
                    <a:pos x="T2" y="T3"/>
                  </a:cxn>
                  <a:cxn ang="0">
                    <a:pos x="T4" y="T5"/>
                  </a:cxn>
                  <a:cxn ang="0">
                    <a:pos x="T6" y="T7"/>
                  </a:cxn>
                  <a:cxn ang="0">
                    <a:pos x="T8" y="T9"/>
                  </a:cxn>
                </a:cxnLst>
                <a:rect l="0" t="0" r="r" b="b"/>
                <a:pathLst>
                  <a:path w="106" h="69">
                    <a:moveTo>
                      <a:pt x="0" y="61"/>
                    </a:moveTo>
                    <a:lnTo>
                      <a:pt x="106" y="0"/>
                    </a:lnTo>
                    <a:lnTo>
                      <a:pt x="106" y="7"/>
                    </a:lnTo>
                    <a:lnTo>
                      <a:pt x="0" y="69"/>
                    </a:lnTo>
                    <a:lnTo>
                      <a:pt x="0" y="61"/>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8" name="Freeform 970"/>
              <p:cNvSpPr/>
              <p:nvPr/>
            </p:nvSpPr>
            <p:spPr bwMode="auto">
              <a:xfrm>
                <a:off x="4702" y="3342"/>
                <a:ext cx="240" cy="138"/>
              </a:xfrm>
              <a:custGeom>
                <a:avLst/>
                <a:gdLst>
                  <a:gd name="T0" fmla="*/ 0 w 240"/>
                  <a:gd name="T1" fmla="*/ 61 h 138"/>
                  <a:gd name="T2" fmla="*/ 107 w 240"/>
                  <a:gd name="T3" fmla="*/ 0 h 138"/>
                  <a:gd name="T4" fmla="*/ 240 w 240"/>
                  <a:gd name="T5" fmla="*/ 77 h 138"/>
                  <a:gd name="T6" fmla="*/ 134 w 240"/>
                  <a:gd name="T7" fmla="*/ 138 h 138"/>
                  <a:gd name="T8" fmla="*/ 0 w 240"/>
                  <a:gd name="T9" fmla="*/ 61 h 138"/>
                </a:gdLst>
                <a:ahLst/>
                <a:cxnLst>
                  <a:cxn ang="0">
                    <a:pos x="T0" y="T1"/>
                  </a:cxn>
                  <a:cxn ang="0">
                    <a:pos x="T2" y="T3"/>
                  </a:cxn>
                  <a:cxn ang="0">
                    <a:pos x="T4" y="T5"/>
                  </a:cxn>
                  <a:cxn ang="0">
                    <a:pos x="T6" y="T7"/>
                  </a:cxn>
                  <a:cxn ang="0">
                    <a:pos x="T8" y="T9"/>
                  </a:cxn>
                </a:cxnLst>
                <a:rect l="0" t="0" r="r" b="b"/>
                <a:pathLst>
                  <a:path w="240" h="138">
                    <a:moveTo>
                      <a:pt x="0" y="61"/>
                    </a:moveTo>
                    <a:lnTo>
                      <a:pt x="107" y="0"/>
                    </a:lnTo>
                    <a:lnTo>
                      <a:pt x="240" y="77"/>
                    </a:lnTo>
                    <a:lnTo>
                      <a:pt x="134" y="138"/>
                    </a:lnTo>
                    <a:lnTo>
                      <a:pt x="0" y="61"/>
                    </a:lnTo>
                    <a:close/>
                  </a:path>
                </a:pathLst>
              </a:custGeom>
              <a:solidFill>
                <a:srgbClr val="FFFB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9" name="Freeform 971"/>
              <p:cNvSpPr/>
              <p:nvPr/>
            </p:nvSpPr>
            <p:spPr bwMode="auto">
              <a:xfrm>
                <a:off x="4744" y="3362"/>
                <a:ext cx="99" cy="58"/>
              </a:xfrm>
              <a:custGeom>
                <a:avLst/>
                <a:gdLst>
                  <a:gd name="T0" fmla="*/ 0 w 99"/>
                  <a:gd name="T1" fmla="*/ 47 h 58"/>
                  <a:gd name="T2" fmla="*/ 80 w 99"/>
                  <a:gd name="T3" fmla="*/ 0 h 58"/>
                  <a:gd name="T4" fmla="*/ 99 w 99"/>
                  <a:gd name="T5" fmla="*/ 11 h 58"/>
                  <a:gd name="T6" fmla="*/ 18 w 99"/>
                  <a:gd name="T7" fmla="*/ 58 h 58"/>
                  <a:gd name="T8" fmla="*/ 0 w 99"/>
                  <a:gd name="T9" fmla="*/ 47 h 58"/>
                </a:gdLst>
                <a:ahLst/>
                <a:cxnLst>
                  <a:cxn ang="0">
                    <a:pos x="T0" y="T1"/>
                  </a:cxn>
                  <a:cxn ang="0">
                    <a:pos x="T2" y="T3"/>
                  </a:cxn>
                  <a:cxn ang="0">
                    <a:pos x="T4" y="T5"/>
                  </a:cxn>
                  <a:cxn ang="0">
                    <a:pos x="T6" y="T7"/>
                  </a:cxn>
                  <a:cxn ang="0">
                    <a:pos x="T8" y="T9"/>
                  </a:cxn>
                </a:cxnLst>
                <a:rect l="0" t="0" r="r" b="b"/>
                <a:pathLst>
                  <a:path w="99" h="58">
                    <a:moveTo>
                      <a:pt x="0" y="47"/>
                    </a:moveTo>
                    <a:lnTo>
                      <a:pt x="80" y="0"/>
                    </a:lnTo>
                    <a:lnTo>
                      <a:pt x="99" y="11"/>
                    </a:lnTo>
                    <a:lnTo>
                      <a:pt x="18" y="58"/>
                    </a:lnTo>
                    <a:lnTo>
                      <a:pt x="0" y="47"/>
                    </a:lnTo>
                    <a:close/>
                  </a:path>
                </a:pathLst>
              </a:custGeom>
              <a:solidFill>
                <a:srgbClr val="A0DD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0" name="Freeform 972"/>
              <p:cNvSpPr/>
              <p:nvPr/>
            </p:nvSpPr>
            <p:spPr bwMode="auto">
              <a:xfrm>
                <a:off x="4779" y="3393"/>
                <a:ext cx="81" cy="47"/>
              </a:xfrm>
              <a:custGeom>
                <a:avLst/>
                <a:gdLst>
                  <a:gd name="T0" fmla="*/ 0 w 81"/>
                  <a:gd name="T1" fmla="*/ 36 h 47"/>
                  <a:gd name="T2" fmla="*/ 63 w 81"/>
                  <a:gd name="T3" fmla="*/ 0 h 47"/>
                  <a:gd name="T4" fmla="*/ 81 w 81"/>
                  <a:gd name="T5" fmla="*/ 11 h 47"/>
                  <a:gd name="T6" fmla="*/ 19 w 81"/>
                  <a:gd name="T7" fmla="*/ 47 h 47"/>
                  <a:gd name="T8" fmla="*/ 0 w 81"/>
                  <a:gd name="T9" fmla="*/ 36 h 47"/>
                </a:gdLst>
                <a:ahLst/>
                <a:cxnLst>
                  <a:cxn ang="0">
                    <a:pos x="T0" y="T1"/>
                  </a:cxn>
                  <a:cxn ang="0">
                    <a:pos x="T2" y="T3"/>
                  </a:cxn>
                  <a:cxn ang="0">
                    <a:pos x="T4" y="T5"/>
                  </a:cxn>
                  <a:cxn ang="0">
                    <a:pos x="T6" y="T7"/>
                  </a:cxn>
                  <a:cxn ang="0">
                    <a:pos x="T8" y="T9"/>
                  </a:cxn>
                </a:cxnLst>
                <a:rect l="0" t="0" r="r" b="b"/>
                <a:pathLst>
                  <a:path w="81" h="47">
                    <a:moveTo>
                      <a:pt x="0" y="36"/>
                    </a:moveTo>
                    <a:lnTo>
                      <a:pt x="63" y="0"/>
                    </a:lnTo>
                    <a:lnTo>
                      <a:pt x="81" y="11"/>
                    </a:lnTo>
                    <a:lnTo>
                      <a:pt x="19" y="47"/>
                    </a:lnTo>
                    <a:lnTo>
                      <a:pt x="0" y="36"/>
                    </a:lnTo>
                    <a:close/>
                  </a:path>
                </a:pathLst>
              </a:custGeom>
              <a:solidFill>
                <a:srgbClr val="A0DD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1" name="Freeform 973"/>
              <p:cNvSpPr/>
              <p:nvPr/>
            </p:nvSpPr>
            <p:spPr bwMode="auto">
              <a:xfrm>
                <a:off x="4815" y="3426"/>
                <a:ext cx="58" cy="35"/>
              </a:xfrm>
              <a:custGeom>
                <a:avLst/>
                <a:gdLst>
                  <a:gd name="T0" fmla="*/ 0 w 58"/>
                  <a:gd name="T1" fmla="*/ 24 h 35"/>
                  <a:gd name="T2" fmla="*/ 40 w 58"/>
                  <a:gd name="T3" fmla="*/ 0 h 35"/>
                  <a:gd name="T4" fmla="*/ 58 w 58"/>
                  <a:gd name="T5" fmla="*/ 11 h 35"/>
                  <a:gd name="T6" fmla="*/ 18 w 58"/>
                  <a:gd name="T7" fmla="*/ 35 h 35"/>
                  <a:gd name="T8" fmla="*/ 0 w 58"/>
                  <a:gd name="T9" fmla="*/ 24 h 35"/>
                </a:gdLst>
                <a:ahLst/>
                <a:cxnLst>
                  <a:cxn ang="0">
                    <a:pos x="T0" y="T1"/>
                  </a:cxn>
                  <a:cxn ang="0">
                    <a:pos x="T2" y="T3"/>
                  </a:cxn>
                  <a:cxn ang="0">
                    <a:pos x="T4" y="T5"/>
                  </a:cxn>
                  <a:cxn ang="0">
                    <a:pos x="T6" y="T7"/>
                  </a:cxn>
                  <a:cxn ang="0">
                    <a:pos x="T8" y="T9"/>
                  </a:cxn>
                </a:cxnLst>
                <a:rect l="0" t="0" r="r" b="b"/>
                <a:pathLst>
                  <a:path w="58" h="35">
                    <a:moveTo>
                      <a:pt x="0" y="24"/>
                    </a:moveTo>
                    <a:lnTo>
                      <a:pt x="40" y="0"/>
                    </a:lnTo>
                    <a:lnTo>
                      <a:pt x="58" y="11"/>
                    </a:lnTo>
                    <a:lnTo>
                      <a:pt x="18" y="35"/>
                    </a:lnTo>
                    <a:lnTo>
                      <a:pt x="0" y="24"/>
                    </a:lnTo>
                    <a:close/>
                  </a:path>
                </a:pathLst>
              </a:custGeom>
              <a:solidFill>
                <a:srgbClr val="A0DD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2" name="Freeform 974"/>
              <p:cNvSpPr/>
              <p:nvPr/>
            </p:nvSpPr>
            <p:spPr bwMode="auto">
              <a:xfrm>
                <a:off x="5034" y="3582"/>
                <a:ext cx="52" cy="27"/>
              </a:xfrm>
              <a:custGeom>
                <a:avLst/>
                <a:gdLst>
                  <a:gd name="T0" fmla="*/ 35 w 52"/>
                  <a:gd name="T1" fmla="*/ 0 h 27"/>
                  <a:gd name="T2" fmla="*/ 11 w 52"/>
                  <a:gd name="T3" fmla="*/ 4 h 27"/>
                  <a:gd name="T4" fmla="*/ 12 w 52"/>
                  <a:gd name="T5" fmla="*/ 19 h 27"/>
                  <a:gd name="T6" fmla="*/ 39 w 52"/>
                  <a:gd name="T7" fmla="*/ 27 h 27"/>
                  <a:gd name="T8" fmla="*/ 49 w 52"/>
                  <a:gd name="T9" fmla="*/ 4 h 27"/>
                  <a:gd name="T10" fmla="*/ 35 w 52"/>
                  <a:gd name="T11" fmla="*/ 0 h 27"/>
                </a:gdLst>
                <a:ahLst/>
                <a:cxnLst>
                  <a:cxn ang="0">
                    <a:pos x="T0" y="T1"/>
                  </a:cxn>
                  <a:cxn ang="0">
                    <a:pos x="T2" y="T3"/>
                  </a:cxn>
                  <a:cxn ang="0">
                    <a:pos x="T4" y="T5"/>
                  </a:cxn>
                  <a:cxn ang="0">
                    <a:pos x="T6" y="T7"/>
                  </a:cxn>
                  <a:cxn ang="0">
                    <a:pos x="T8" y="T9"/>
                  </a:cxn>
                  <a:cxn ang="0">
                    <a:pos x="T10" y="T11"/>
                  </a:cxn>
                </a:cxnLst>
                <a:rect l="0" t="0" r="r" b="b"/>
                <a:pathLst>
                  <a:path w="52" h="27">
                    <a:moveTo>
                      <a:pt x="35" y="0"/>
                    </a:moveTo>
                    <a:cubicBezTo>
                      <a:pt x="27" y="0"/>
                      <a:pt x="17" y="2"/>
                      <a:pt x="11" y="4"/>
                    </a:cubicBezTo>
                    <a:cubicBezTo>
                      <a:pt x="0" y="7"/>
                      <a:pt x="8" y="11"/>
                      <a:pt x="12" y="19"/>
                    </a:cubicBezTo>
                    <a:cubicBezTo>
                      <a:pt x="16" y="27"/>
                      <a:pt x="39" y="27"/>
                      <a:pt x="39" y="27"/>
                    </a:cubicBezTo>
                    <a:cubicBezTo>
                      <a:pt x="39" y="27"/>
                      <a:pt x="52" y="11"/>
                      <a:pt x="49" y="4"/>
                    </a:cubicBezTo>
                    <a:cubicBezTo>
                      <a:pt x="48" y="1"/>
                      <a:pt x="42" y="0"/>
                      <a:pt x="35" y="0"/>
                    </a:cubicBezTo>
                  </a:path>
                </a:pathLst>
              </a:custGeom>
              <a:solidFill>
                <a:srgbClr val="35C1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3" name="Freeform 975"/>
              <p:cNvSpPr/>
              <p:nvPr/>
            </p:nvSpPr>
            <p:spPr bwMode="auto">
              <a:xfrm>
                <a:off x="5101" y="3553"/>
                <a:ext cx="43" cy="27"/>
              </a:xfrm>
              <a:custGeom>
                <a:avLst/>
                <a:gdLst>
                  <a:gd name="T0" fmla="*/ 16 w 43"/>
                  <a:gd name="T1" fmla="*/ 0 h 27"/>
                  <a:gd name="T2" fmla="*/ 1 w 43"/>
                  <a:gd name="T3" fmla="*/ 8 h 27"/>
                  <a:gd name="T4" fmla="*/ 8 w 43"/>
                  <a:gd name="T5" fmla="*/ 16 h 27"/>
                  <a:gd name="T6" fmla="*/ 15 w 43"/>
                  <a:gd name="T7" fmla="*/ 25 h 27"/>
                  <a:gd name="T8" fmla="*/ 22 w 43"/>
                  <a:gd name="T9" fmla="*/ 27 h 27"/>
                  <a:gd name="T10" fmla="*/ 39 w 43"/>
                  <a:gd name="T11" fmla="*/ 12 h 27"/>
                  <a:gd name="T12" fmla="*/ 30 w 43"/>
                  <a:gd name="T13" fmla="*/ 4 h 27"/>
                  <a:gd name="T14" fmla="*/ 16 w 43"/>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7">
                    <a:moveTo>
                      <a:pt x="16" y="0"/>
                    </a:moveTo>
                    <a:cubicBezTo>
                      <a:pt x="7" y="0"/>
                      <a:pt x="0" y="4"/>
                      <a:pt x="1" y="8"/>
                    </a:cubicBezTo>
                    <a:cubicBezTo>
                      <a:pt x="1" y="15"/>
                      <a:pt x="7" y="15"/>
                      <a:pt x="8" y="16"/>
                    </a:cubicBezTo>
                    <a:cubicBezTo>
                      <a:pt x="12" y="17"/>
                      <a:pt x="4" y="19"/>
                      <a:pt x="15" y="25"/>
                    </a:cubicBezTo>
                    <a:cubicBezTo>
                      <a:pt x="16" y="26"/>
                      <a:pt x="19" y="27"/>
                      <a:pt x="22" y="27"/>
                    </a:cubicBezTo>
                    <a:cubicBezTo>
                      <a:pt x="31" y="27"/>
                      <a:pt x="43" y="21"/>
                      <a:pt x="39" y="12"/>
                    </a:cubicBezTo>
                    <a:cubicBezTo>
                      <a:pt x="37" y="6"/>
                      <a:pt x="30" y="4"/>
                      <a:pt x="30" y="4"/>
                    </a:cubicBezTo>
                    <a:cubicBezTo>
                      <a:pt x="25" y="1"/>
                      <a:pt x="20" y="0"/>
                      <a:pt x="16" y="0"/>
                    </a:cubicBezTo>
                  </a:path>
                </a:pathLst>
              </a:custGeom>
              <a:solidFill>
                <a:srgbClr val="35C1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4" name="Freeform 976"/>
              <p:cNvSpPr/>
              <p:nvPr/>
            </p:nvSpPr>
            <p:spPr bwMode="auto">
              <a:xfrm>
                <a:off x="5129" y="3568"/>
                <a:ext cx="4" cy="3"/>
              </a:xfrm>
              <a:custGeom>
                <a:avLst/>
                <a:gdLst>
                  <a:gd name="T0" fmla="*/ 0 w 4"/>
                  <a:gd name="T1" fmla="*/ 2 h 3"/>
                  <a:gd name="T2" fmla="*/ 4 w 4"/>
                  <a:gd name="T3" fmla="*/ 3 h 3"/>
                  <a:gd name="T4" fmla="*/ 4 w 4"/>
                  <a:gd name="T5" fmla="*/ 0 h 3"/>
                  <a:gd name="T6" fmla="*/ 0 w 4"/>
                  <a:gd name="T7" fmla="*/ 2 h 3"/>
                </a:gdLst>
                <a:ahLst/>
                <a:cxnLst>
                  <a:cxn ang="0">
                    <a:pos x="T0" y="T1"/>
                  </a:cxn>
                  <a:cxn ang="0">
                    <a:pos x="T2" y="T3"/>
                  </a:cxn>
                  <a:cxn ang="0">
                    <a:pos x="T4" y="T5"/>
                  </a:cxn>
                  <a:cxn ang="0">
                    <a:pos x="T6" y="T7"/>
                  </a:cxn>
                </a:cxnLst>
                <a:rect l="0" t="0" r="r" b="b"/>
                <a:pathLst>
                  <a:path w="4" h="3">
                    <a:moveTo>
                      <a:pt x="0" y="2"/>
                    </a:moveTo>
                    <a:lnTo>
                      <a:pt x="4" y="3"/>
                    </a:lnTo>
                    <a:lnTo>
                      <a:pt x="4" y="0"/>
                    </a:lnTo>
                    <a:lnTo>
                      <a:pt x="0" y="2"/>
                    </a:ln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5" name="Freeform 977"/>
              <p:cNvSpPr/>
              <p:nvPr/>
            </p:nvSpPr>
            <p:spPr bwMode="auto">
              <a:xfrm>
                <a:off x="5093" y="3453"/>
                <a:ext cx="32" cy="43"/>
              </a:xfrm>
              <a:custGeom>
                <a:avLst/>
                <a:gdLst>
                  <a:gd name="T0" fmla="*/ 0 w 32"/>
                  <a:gd name="T1" fmla="*/ 38 h 43"/>
                  <a:gd name="T2" fmla="*/ 9 w 32"/>
                  <a:gd name="T3" fmla="*/ 40 h 43"/>
                  <a:gd name="T4" fmla="*/ 14 w 32"/>
                  <a:gd name="T5" fmla="*/ 26 h 43"/>
                  <a:gd name="T6" fmla="*/ 25 w 32"/>
                  <a:gd name="T7" fmla="*/ 15 h 43"/>
                  <a:gd name="T8" fmla="*/ 29 w 32"/>
                  <a:gd name="T9" fmla="*/ 3 h 43"/>
                  <a:gd name="T10" fmla="*/ 17 w 32"/>
                  <a:gd name="T11" fmla="*/ 7 h 43"/>
                  <a:gd name="T12" fmla="*/ 5 w 32"/>
                  <a:gd name="T13" fmla="*/ 22 h 43"/>
                  <a:gd name="T14" fmla="*/ 0 w 32"/>
                  <a:gd name="T15" fmla="*/ 36 h 43"/>
                  <a:gd name="T16" fmla="*/ 0 w 32"/>
                  <a:gd name="T17"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3">
                    <a:moveTo>
                      <a:pt x="0" y="38"/>
                    </a:moveTo>
                    <a:cubicBezTo>
                      <a:pt x="1" y="41"/>
                      <a:pt x="8" y="43"/>
                      <a:pt x="9" y="40"/>
                    </a:cubicBezTo>
                    <a:cubicBezTo>
                      <a:pt x="11" y="36"/>
                      <a:pt x="12" y="30"/>
                      <a:pt x="14" y="26"/>
                    </a:cubicBezTo>
                    <a:cubicBezTo>
                      <a:pt x="17" y="22"/>
                      <a:pt x="25" y="15"/>
                      <a:pt x="25" y="15"/>
                    </a:cubicBezTo>
                    <a:cubicBezTo>
                      <a:pt x="25" y="15"/>
                      <a:pt x="32" y="7"/>
                      <a:pt x="29" y="3"/>
                    </a:cubicBezTo>
                    <a:cubicBezTo>
                      <a:pt x="27" y="0"/>
                      <a:pt x="21" y="0"/>
                      <a:pt x="17" y="7"/>
                    </a:cubicBezTo>
                    <a:cubicBezTo>
                      <a:pt x="15" y="9"/>
                      <a:pt x="5" y="22"/>
                      <a:pt x="5" y="22"/>
                    </a:cubicBezTo>
                    <a:cubicBezTo>
                      <a:pt x="0" y="36"/>
                      <a:pt x="0" y="36"/>
                      <a:pt x="0" y="36"/>
                    </a:cubicBezTo>
                    <a:cubicBezTo>
                      <a:pt x="0" y="36"/>
                      <a:pt x="0" y="36"/>
                      <a:pt x="0" y="38"/>
                    </a:cubicBezTo>
                    <a:close/>
                  </a:path>
                </a:pathLst>
              </a:custGeom>
              <a:solidFill>
                <a:srgbClr val="1414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6" name="Freeform 978"/>
              <p:cNvSpPr/>
              <p:nvPr/>
            </p:nvSpPr>
            <p:spPr bwMode="auto">
              <a:xfrm>
                <a:off x="5113" y="3453"/>
                <a:ext cx="20" cy="29"/>
              </a:xfrm>
              <a:custGeom>
                <a:avLst/>
                <a:gdLst>
                  <a:gd name="T0" fmla="*/ 20 w 20"/>
                  <a:gd name="T1" fmla="*/ 6 h 29"/>
                  <a:gd name="T2" fmla="*/ 14 w 20"/>
                  <a:gd name="T3" fmla="*/ 1 h 29"/>
                  <a:gd name="T4" fmla="*/ 4 w 20"/>
                  <a:gd name="T5" fmla="*/ 1 h 29"/>
                  <a:gd name="T6" fmla="*/ 0 w 20"/>
                  <a:gd name="T7" fmla="*/ 11 h 29"/>
                  <a:gd name="T8" fmla="*/ 3 w 20"/>
                  <a:gd name="T9" fmla="*/ 29 h 29"/>
                  <a:gd name="T10" fmla="*/ 13 w 20"/>
                  <a:gd name="T11" fmla="*/ 19 h 29"/>
                  <a:gd name="T12" fmla="*/ 20 w 20"/>
                  <a:gd name="T13" fmla="*/ 6 h 29"/>
                </a:gdLst>
                <a:ahLst/>
                <a:cxnLst>
                  <a:cxn ang="0">
                    <a:pos x="T0" y="T1"/>
                  </a:cxn>
                  <a:cxn ang="0">
                    <a:pos x="T2" y="T3"/>
                  </a:cxn>
                  <a:cxn ang="0">
                    <a:pos x="T4" y="T5"/>
                  </a:cxn>
                  <a:cxn ang="0">
                    <a:pos x="T6" y="T7"/>
                  </a:cxn>
                  <a:cxn ang="0">
                    <a:pos x="T8" y="T9"/>
                  </a:cxn>
                  <a:cxn ang="0">
                    <a:pos x="T10" y="T11"/>
                  </a:cxn>
                  <a:cxn ang="0">
                    <a:pos x="T12" y="T13"/>
                  </a:cxn>
                </a:cxnLst>
                <a:rect l="0" t="0" r="r" b="b"/>
                <a:pathLst>
                  <a:path w="20" h="29">
                    <a:moveTo>
                      <a:pt x="20" y="6"/>
                    </a:moveTo>
                    <a:cubicBezTo>
                      <a:pt x="20" y="6"/>
                      <a:pt x="17" y="2"/>
                      <a:pt x="14" y="1"/>
                    </a:cubicBezTo>
                    <a:cubicBezTo>
                      <a:pt x="12" y="0"/>
                      <a:pt x="4" y="1"/>
                      <a:pt x="4" y="1"/>
                    </a:cubicBezTo>
                    <a:cubicBezTo>
                      <a:pt x="4" y="1"/>
                      <a:pt x="0" y="11"/>
                      <a:pt x="0" y="11"/>
                    </a:cubicBezTo>
                    <a:cubicBezTo>
                      <a:pt x="0" y="12"/>
                      <a:pt x="3" y="29"/>
                      <a:pt x="3" y="29"/>
                    </a:cubicBezTo>
                    <a:cubicBezTo>
                      <a:pt x="13" y="19"/>
                      <a:pt x="13" y="19"/>
                      <a:pt x="13" y="19"/>
                    </a:cubicBezTo>
                    <a:lnTo>
                      <a:pt x="20" y="6"/>
                    </a:lnTo>
                    <a:close/>
                  </a:path>
                </a:pathLst>
              </a:custGeom>
              <a:solidFill>
                <a:srgbClr val="EDED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7" name="Rectangle 979"/>
              <p:cNvSpPr>
                <a:spLocks noChangeArrowheads="1"/>
              </p:cNvSpPr>
              <p:nvPr/>
            </p:nvSpPr>
            <p:spPr bwMode="auto">
              <a:xfrm>
                <a:off x="5121" y="3562"/>
                <a:ext cx="6" cy="3"/>
              </a:xfrm>
              <a:prstGeom prst="rect">
                <a:avLst/>
              </a:prstGeom>
              <a:solidFill>
                <a:srgbClr val="28282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88" name="Freeform 980"/>
              <p:cNvSpPr/>
              <p:nvPr/>
            </p:nvSpPr>
            <p:spPr bwMode="auto">
              <a:xfrm>
                <a:off x="5104" y="3555"/>
                <a:ext cx="25" cy="11"/>
              </a:xfrm>
              <a:custGeom>
                <a:avLst/>
                <a:gdLst>
                  <a:gd name="T0" fmla="*/ 14 w 25"/>
                  <a:gd name="T1" fmla="*/ 0 h 11"/>
                  <a:gd name="T2" fmla="*/ 12 w 25"/>
                  <a:gd name="T3" fmla="*/ 2 h 11"/>
                  <a:gd name="T4" fmla="*/ 1 w 25"/>
                  <a:gd name="T5" fmla="*/ 7 h 11"/>
                  <a:gd name="T6" fmla="*/ 0 w 25"/>
                  <a:gd name="T7" fmla="*/ 8 h 11"/>
                  <a:gd name="T8" fmla="*/ 0 w 25"/>
                  <a:gd name="T9" fmla="*/ 9 h 11"/>
                  <a:gd name="T10" fmla="*/ 4 w 25"/>
                  <a:gd name="T11" fmla="*/ 11 h 11"/>
                  <a:gd name="T12" fmla="*/ 13 w 25"/>
                  <a:gd name="T13" fmla="*/ 10 h 11"/>
                  <a:gd name="T14" fmla="*/ 18 w 25"/>
                  <a:gd name="T15" fmla="*/ 9 h 11"/>
                  <a:gd name="T16" fmla="*/ 20 w 25"/>
                  <a:gd name="T17" fmla="*/ 9 h 11"/>
                  <a:gd name="T18" fmla="*/ 20 w 25"/>
                  <a:gd name="T19" fmla="*/ 11 h 11"/>
                  <a:gd name="T20" fmla="*/ 24 w 25"/>
                  <a:gd name="T21" fmla="*/ 9 h 11"/>
                  <a:gd name="T22" fmla="*/ 24 w 25"/>
                  <a:gd name="T23" fmla="*/ 6 h 11"/>
                  <a:gd name="T24" fmla="*/ 25 w 25"/>
                  <a:gd name="T25" fmla="*/ 1 h 11"/>
                  <a:gd name="T26" fmla="*/ 14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14" y="0"/>
                    </a:moveTo>
                    <a:cubicBezTo>
                      <a:pt x="12" y="2"/>
                      <a:pt x="12" y="2"/>
                      <a:pt x="12" y="2"/>
                    </a:cubicBezTo>
                    <a:cubicBezTo>
                      <a:pt x="12" y="2"/>
                      <a:pt x="2" y="7"/>
                      <a:pt x="1" y="7"/>
                    </a:cubicBezTo>
                    <a:cubicBezTo>
                      <a:pt x="1" y="7"/>
                      <a:pt x="0" y="7"/>
                      <a:pt x="0" y="8"/>
                    </a:cubicBezTo>
                    <a:cubicBezTo>
                      <a:pt x="0" y="9"/>
                      <a:pt x="0" y="9"/>
                      <a:pt x="0" y="9"/>
                    </a:cubicBezTo>
                    <a:cubicBezTo>
                      <a:pt x="1" y="10"/>
                      <a:pt x="2" y="10"/>
                      <a:pt x="4" y="11"/>
                    </a:cubicBezTo>
                    <a:cubicBezTo>
                      <a:pt x="7" y="11"/>
                      <a:pt x="13" y="10"/>
                      <a:pt x="13" y="10"/>
                    </a:cubicBezTo>
                    <a:cubicBezTo>
                      <a:pt x="14" y="10"/>
                      <a:pt x="18" y="9"/>
                      <a:pt x="18" y="9"/>
                    </a:cubicBezTo>
                    <a:cubicBezTo>
                      <a:pt x="18" y="9"/>
                      <a:pt x="20" y="9"/>
                      <a:pt x="20" y="9"/>
                    </a:cubicBezTo>
                    <a:cubicBezTo>
                      <a:pt x="20" y="11"/>
                      <a:pt x="20" y="11"/>
                      <a:pt x="20" y="11"/>
                    </a:cubicBezTo>
                    <a:cubicBezTo>
                      <a:pt x="24" y="9"/>
                      <a:pt x="24" y="9"/>
                      <a:pt x="24" y="9"/>
                    </a:cubicBezTo>
                    <a:cubicBezTo>
                      <a:pt x="24" y="9"/>
                      <a:pt x="24" y="7"/>
                      <a:pt x="24" y="6"/>
                    </a:cubicBezTo>
                    <a:cubicBezTo>
                      <a:pt x="25" y="1"/>
                      <a:pt x="25" y="1"/>
                      <a:pt x="25" y="1"/>
                    </a:cubicBezTo>
                    <a:lnTo>
                      <a:pt x="14" y="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9" name="Freeform 981"/>
              <p:cNvSpPr/>
              <p:nvPr/>
            </p:nvSpPr>
            <p:spPr bwMode="auto">
              <a:xfrm>
                <a:off x="5104" y="3563"/>
                <a:ext cx="20" cy="4"/>
              </a:xfrm>
              <a:custGeom>
                <a:avLst/>
                <a:gdLst>
                  <a:gd name="T0" fmla="*/ 0 w 20"/>
                  <a:gd name="T1" fmla="*/ 1 h 4"/>
                  <a:gd name="T2" fmla="*/ 4 w 20"/>
                  <a:gd name="T3" fmla="*/ 2 h 4"/>
                  <a:gd name="T4" fmla="*/ 14 w 20"/>
                  <a:gd name="T5" fmla="*/ 1 h 4"/>
                  <a:gd name="T6" fmla="*/ 19 w 20"/>
                  <a:gd name="T7" fmla="*/ 0 h 4"/>
                  <a:gd name="T8" fmla="*/ 20 w 20"/>
                  <a:gd name="T9" fmla="*/ 1 h 4"/>
                  <a:gd name="T10" fmla="*/ 20 w 20"/>
                  <a:gd name="T11" fmla="*/ 2 h 4"/>
                  <a:gd name="T12" fmla="*/ 20 w 20"/>
                  <a:gd name="T13" fmla="*/ 1 h 4"/>
                  <a:gd name="T14" fmla="*/ 18 w 20"/>
                  <a:gd name="T15" fmla="*/ 2 h 4"/>
                  <a:gd name="T16" fmla="*/ 16 w 20"/>
                  <a:gd name="T17" fmla="*/ 2 h 4"/>
                  <a:gd name="T18" fmla="*/ 5 w 20"/>
                  <a:gd name="T19" fmla="*/ 3 h 4"/>
                  <a:gd name="T20" fmla="*/ 0 w 20"/>
                  <a:gd name="T21" fmla="*/ 1 h 4"/>
                  <a:gd name="T22" fmla="*/ 0 w 20"/>
                  <a:gd name="T23" fmla="*/ 0 h 4"/>
                  <a:gd name="T24" fmla="*/ 0 w 20"/>
                  <a:gd name="T2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4">
                    <a:moveTo>
                      <a:pt x="0" y="1"/>
                    </a:moveTo>
                    <a:cubicBezTo>
                      <a:pt x="1" y="2"/>
                      <a:pt x="3" y="2"/>
                      <a:pt x="4" y="2"/>
                    </a:cubicBezTo>
                    <a:cubicBezTo>
                      <a:pt x="8" y="3"/>
                      <a:pt x="14" y="1"/>
                      <a:pt x="14" y="1"/>
                    </a:cubicBezTo>
                    <a:cubicBezTo>
                      <a:pt x="16" y="0"/>
                      <a:pt x="18" y="0"/>
                      <a:pt x="19" y="0"/>
                    </a:cubicBezTo>
                    <a:cubicBezTo>
                      <a:pt x="19" y="0"/>
                      <a:pt x="20" y="0"/>
                      <a:pt x="20" y="1"/>
                    </a:cubicBezTo>
                    <a:cubicBezTo>
                      <a:pt x="20" y="2"/>
                      <a:pt x="20" y="2"/>
                      <a:pt x="20" y="2"/>
                    </a:cubicBezTo>
                    <a:cubicBezTo>
                      <a:pt x="20" y="1"/>
                      <a:pt x="20" y="1"/>
                      <a:pt x="20" y="1"/>
                    </a:cubicBezTo>
                    <a:cubicBezTo>
                      <a:pt x="20" y="1"/>
                      <a:pt x="18" y="2"/>
                      <a:pt x="18" y="2"/>
                    </a:cubicBezTo>
                    <a:cubicBezTo>
                      <a:pt x="18" y="1"/>
                      <a:pt x="18" y="1"/>
                      <a:pt x="16" y="2"/>
                    </a:cubicBezTo>
                    <a:cubicBezTo>
                      <a:pt x="16" y="2"/>
                      <a:pt x="9" y="4"/>
                      <a:pt x="5" y="3"/>
                    </a:cubicBezTo>
                    <a:cubicBezTo>
                      <a:pt x="3" y="3"/>
                      <a:pt x="1" y="3"/>
                      <a:pt x="0" y="1"/>
                    </a:cubicBezTo>
                    <a:cubicBezTo>
                      <a:pt x="0" y="1"/>
                      <a:pt x="0" y="0"/>
                      <a:pt x="0" y="0"/>
                    </a:cubicBezTo>
                    <a:lnTo>
                      <a:pt x="0" y="1"/>
                    </a:ln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0" name="Freeform 982"/>
              <p:cNvSpPr/>
              <p:nvPr/>
            </p:nvSpPr>
            <p:spPr bwMode="auto">
              <a:xfrm>
                <a:off x="5124" y="3562"/>
                <a:ext cx="4" cy="4"/>
              </a:xfrm>
              <a:custGeom>
                <a:avLst/>
                <a:gdLst>
                  <a:gd name="T0" fmla="*/ 0 w 4"/>
                  <a:gd name="T1" fmla="*/ 2 h 4"/>
                  <a:gd name="T2" fmla="*/ 4 w 4"/>
                  <a:gd name="T3" fmla="*/ 0 h 4"/>
                  <a:gd name="T4" fmla="*/ 4 w 4"/>
                  <a:gd name="T5" fmla="*/ 2 h 4"/>
                  <a:gd name="T6" fmla="*/ 0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4" y="0"/>
                    </a:lnTo>
                    <a:lnTo>
                      <a:pt x="4" y="2"/>
                    </a:lnTo>
                    <a:lnTo>
                      <a:pt x="0" y="4"/>
                    </a:lnTo>
                    <a:lnTo>
                      <a:pt x="0" y="2"/>
                    </a:ln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1" name="Freeform 983"/>
              <p:cNvSpPr/>
              <p:nvPr/>
            </p:nvSpPr>
            <p:spPr bwMode="auto">
              <a:xfrm>
                <a:off x="5113" y="3501"/>
                <a:ext cx="19" cy="64"/>
              </a:xfrm>
              <a:custGeom>
                <a:avLst/>
                <a:gdLst>
                  <a:gd name="T0" fmla="*/ 0 w 19"/>
                  <a:gd name="T1" fmla="*/ 2 h 64"/>
                  <a:gd name="T2" fmla="*/ 2 w 19"/>
                  <a:gd name="T3" fmla="*/ 54 h 64"/>
                  <a:gd name="T4" fmla="*/ 3 w 19"/>
                  <a:gd name="T5" fmla="*/ 57 h 64"/>
                  <a:gd name="T6" fmla="*/ 15 w 19"/>
                  <a:gd name="T7" fmla="*/ 59 h 64"/>
                  <a:gd name="T8" fmla="*/ 19 w 19"/>
                  <a:gd name="T9" fmla="*/ 0 h 64"/>
                  <a:gd name="T10" fmla="*/ 0 w 19"/>
                  <a:gd name="T11" fmla="*/ 2 h 64"/>
                </a:gdLst>
                <a:ahLst/>
                <a:cxnLst>
                  <a:cxn ang="0">
                    <a:pos x="T0" y="T1"/>
                  </a:cxn>
                  <a:cxn ang="0">
                    <a:pos x="T2" y="T3"/>
                  </a:cxn>
                  <a:cxn ang="0">
                    <a:pos x="T4" y="T5"/>
                  </a:cxn>
                  <a:cxn ang="0">
                    <a:pos x="T6" y="T7"/>
                  </a:cxn>
                  <a:cxn ang="0">
                    <a:pos x="T8" y="T9"/>
                  </a:cxn>
                  <a:cxn ang="0">
                    <a:pos x="T10" y="T11"/>
                  </a:cxn>
                </a:cxnLst>
                <a:rect l="0" t="0" r="r" b="b"/>
                <a:pathLst>
                  <a:path w="19" h="64">
                    <a:moveTo>
                      <a:pt x="0" y="2"/>
                    </a:moveTo>
                    <a:cubicBezTo>
                      <a:pt x="2" y="54"/>
                      <a:pt x="2" y="54"/>
                      <a:pt x="2" y="54"/>
                    </a:cubicBezTo>
                    <a:cubicBezTo>
                      <a:pt x="2" y="56"/>
                      <a:pt x="2" y="56"/>
                      <a:pt x="3" y="57"/>
                    </a:cubicBezTo>
                    <a:cubicBezTo>
                      <a:pt x="5" y="60"/>
                      <a:pt x="15" y="64"/>
                      <a:pt x="15" y="59"/>
                    </a:cubicBezTo>
                    <a:cubicBezTo>
                      <a:pt x="19" y="0"/>
                      <a:pt x="19" y="0"/>
                      <a:pt x="19" y="0"/>
                    </a:cubicBezTo>
                    <a:lnTo>
                      <a:pt x="0" y="2"/>
                    </a:lnTo>
                    <a:close/>
                  </a:path>
                </a:pathLst>
              </a:custGeom>
              <a:solidFill>
                <a:srgbClr val="1414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2" name="Freeform 984"/>
              <p:cNvSpPr/>
              <p:nvPr/>
            </p:nvSpPr>
            <p:spPr bwMode="auto">
              <a:xfrm>
                <a:off x="5113" y="3561"/>
                <a:ext cx="24" cy="16"/>
              </a:xfrm>
              <a:custGeom>
                <a:avLst/>
                <a:gdLst>
                  <a:gd name="T0" fmla="*/ 12 w 24"/>
                  <a:gd name="T1" fmla="*/ 1 h 16"/>
                  <a:gd name="T2" fmla="*/ 6 w 24"/>
                  <a:gd name="T3" fmla="*/ 6 h 16"/>
                  <a:gd name="T4" fmla="*/ 1 w 24"/>
                  <a:gd name="T5" fmla="*/ 10 h 16"/>
                  <a:gd name="T6" fmla="*/ 0 w 24"/>
                  <a:gd name="T7" fmla="*/ 12 h 16"/>
                  <a:gd name="T8" fmla="*/ 0 w 24"/>
                  <a:gd name="T9" fmla="*/ 13 h 16"/>
                  <a:gd name="T10" fmla="*/ 4 w 24"/>
                  <a:gd name="T11" fmla="*/ 15 h 16"/>
                  <a:gd name="T12" fmla="*/ 12 w 24"/>
                  <a:gd name="T13" fmla="*/ 13 h 16"/>
                  <a:gd name="T14" fmla="*/ 17 w 24"/>
                  <a:gd name="T15" fmla="*/ 10 h 16"/>
                  <a:gd name="T16" fmla="*/ 20 w 24"/>
                  <a:gd name="T17" fmla="*/ 9 h 16"/>
                  <a:gd name="T18" fmla="*/ 20 w 24"/>
                  <a:gd name="T19" fmla="*/ 10 h 16"/>
                  <a:gd name="T20" fmla="*/ 23 w 24"/>
                  <a:gd name="T21" fmla="*/ 8 h 16"/>
                  <a:gd name="T22" fmla="*/ 24 w 24"/>
                  <a:gd name="T23" fmla="*/ 6 h 16"/>
                  <a:gd name="T24" fmla="*/ 24 w 24"/>
                  <a:gd name="T25" fmla="*/ 0 h 16"/>
                  <a:gd name="T26" fmla="*/ 12 w 24"/>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6">
                    <a:moveTo>
                      <a:pt x="12" y="1"/>
                    </a:moveTo>
                    <a:cubicBezTo>
                      <a:pt x="6" y="6"/>
                      <a:pt x="6" y="6"/>
                      <a:pt x="6" y="6"/>
                    </a:cubicBezTo>
                    <a:cubicBezTo>
                      <a:pt x="6" y="6"/>
                      <a:pt x="2" y="9"/>
                      <a:pt x="1" y="10"/>
                    </a:cubicBezTo>
                    <a:cubicBezTo>
                      <a:pt x="0" y="10"/>
                      <a:pt x="0" y="11"/>
                      <a:pt x="0" y="12"/>
                    </a:cubicBezTo>
                    <a:cubicBezTo>
                      <a:pt x="0" y="12"/>
                      <a:pt x="0" y="13"/>
                      <a:pt x="0" y="13"/>
                    </a:cubicBezTo>
                    <a:cubicBezTo>
                      <a:pt x="1" y="14"/>
                      <a:pt x="3" y="14"/>
                      <a:pt x="4" y="15"/>
                    </a:cubicBezTo>
                    <a:cubicBezTo>
                      <a:pt x="8" y="16"/>
                      <a:pt x="12" y="13"/>
                      <a:pt x="12" y="13"/>
                    </a:cubicBezTo>
                    <a:cubicBezTo>
                      <a:pt x="13" y="13"/>
                      <a:pt x="17" y="10"/>
                      <a:pt x="17" y="10"/>
                    </a:cubicBezTo>
                    <a:cubicBezTo>
                      <a:pt x="18" y="9"/>
                      <a:pt x="19" y="9"/>
                      <a:pt x="20" y="9"/>
                    </a:cubicBezTo>
                    <a:cubicBezTo>
                      <a:pt x="20" y="10"/>
                      <a:pt x="20" y="10"/>
                      <a:pt x="20" y="10"/>
                    </a:cubicBezTo>
                    <a:cubicBezTo>
                      <a:pt x="23" y="8"/>
                      <a:pt x="23" y="8"/>
                      <a:pt x="23" y="8"/>
                    </a:cubicBezTo>
                    <a:cubicBezTo>
                      <a:pt x="23" y="8"/>
                      <a:pt x="24" y="6"/>
                      <a:pt x="24" y="6"/>
                    </a:cubicBezTo>
                    <a:cubicBezTo>
                      <a:pt x="24" y="0"/>
                      <a:pt x="24" y="0"/>
                      <a:pt x="24" y="0"/>
                    </a:cubicBezTo>
                    <a:lnTo>
                      <a:pt x="12" y="1"/>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3" name="Freeform 985"/>
              <p:cNvSpPr/>
              <p:nvPr/>
            </p:nvSpPr>
            <p:spPr bwMode="auto">
              <a:xfrm>
                <a:off x="5119" y="3505"/>
                <a:ext cx="19" cy="65"/>
              </a:xfrm>
              <a:custGeom>
                <a:avLst/>
                <a:gdLst>
                  <a:gd name="T0" fmla="*/ 0 w 19"/>
                  <a:gd name="T1" fmla="*/ 2 h 65"/>
                  <a:gd name="T2" fmla="*/ 3 w 19"/>
                  <a:gd name="T3" fmla="*/ 58 h 65"/>
                  <a:gd name="T4" fmla="*/ 5 w 19"/>
                  <a:gd name="T5" fmla="*/ 61 h 65"/>
                  <a:gd name="T6" fmla="*/ 17 w 19"/>
                  <a:gd name="T7" fmla="*/ 61 h 65"/>
                  <a:gd name="T8" fmla="*/ 18 w 19"/>
                  <a:gd name="T9" fmla="*/ 60 h 65"/>
                  <a:gd name="T10" fmla="*/ 19 w 19"/>
                  <a:gd name="T11" fmla="*/ 0 h 65"/>
                  <a:gd name="T12" fmla="*/ 0 w 19"/>
                  <a:gd name="T13" fmla="*/ 2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0" y="2"/>
                    </a:moveTo>
                    <a:cubicBezTo>
                      <a:pt x="3" y="58"/>
                      <a:pt x="3" y="58"/>
                      <a:pt x="3" y="58"/>
                    </a:cubicBezTo>
                    <a:cubicBezTo>
                      <a:pt x="3" y="59"/>
                      <a:pt x="3" y="60"/>
                      <a:pt x="5" y="61"/>
                    </a:cubicBezTo>
                    <a:cubicBezTo>
                      <a:pt x="13" y="65"/>
                      <a:pt x="17" y="61"/>
                      <a:pt x="17" y="61"/>
                    </a:cubicBezTo>
                    <a:cubicBezTo>
                      <a:pt x="18" y="61"/>
                      <a:pt x="18" y="61"/>
                      <a:pt x="18" y="60"/>
                    </a:cubicBezTo>
                    <a:cubicBezTo>
                      <a:pt x="19" y="0"/>
                      <a:pt x="19" y="0"/>
                      <a:pt x="19" y="0"/>
                    </a:cubicBezTo>
                    <a:lnTo>
                      <a:pt x="0" y="2"/>
                    </a:ln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4" name="Freeform 986"/>
              <p:cNvSpPr/>
              <p:nvPr/>
            </p:nvSpPr>
            <p:spPr bwMode="auto">
              <a:xfrm>
                <a:off x="5110" y="3452"/>
                <a:ext cx="30" cy="64"/>
              </a:xfrm>
              <a:custGeom>
                <a:avLst/>
                <a:gdLst>
                  <a:gd name="T0" fmla="*/ 4 w 30"/>
                  <a:gd name="T1" fmla="*/ 3 h 64"/>
                  <a:gd name="T2" fmla="*/ 10 w 30"/>
                  <a:gd name="T3" fmla="*/ 0 h 64"/>
                  <a:gd name="T4" fmla="*/ 5 w 30"/>
                  <a:gd name="T5" fmla="*/ 14 h 64"/>
                  <a:gd name="T6" fmla="*/ 7 w 30"/>
                  <a:gd name="T7" fmla="*/ 27 h 64"/>
                  <a:gd name="T8" fmla="*/ 16 w 30"/>
                  <a:gd name="T9" fmla="*/ 10 h 64"/>
                  <a:gd name="T10" fmla="*/ 20 w 30"/>
                  <a:gd name="T11" fmla="*/ 4 h 64"/>
                  <a:gd name="T12" fmla="*/ 19 w 30"/>
                  <a:gd name="T13" fmla="*/ 3 h 64"/>
                  <a:gd name="T14" fmla="*/ 19 w 30"/>
                  <a:gd name="T15" fmla="*/ 3 h 64"/>
                  <a:gd name="T16" fmla="*/ 30 w 30"/>
                  <a:gd name="T17" fmla="*/ 13 h 64"/>
                  <a:gd name="T18" fmla="*/ 29 w 30"/>
                  <a:gd name="T19" fmla="*/ 57 h 64"/>
                  <a:gd name="T20" fmla="*/ 27 w 30"/>
                  <a:gd name="T21" fmla="*/ 60 h 64"/>
                  <a:gd name="T22" fmla="*/ 17 w 30"/>
                  <a:gd name="T23" fmla="*/ 63 h 64"/>
                  <a:gd name="T24" fmla="*/ 3 w 30"/>
                  <a:gd name="T25" fmla="*/ 58 h 64"/>
                  <a:gd name="T26" fmla="*/ 1 w 30"/>
                  <a:gd name="T27" fmla="*/ 54 h 64"/>
                  <a:gd name="T28" fmla="*/ 0 w 30"/>
                  <a:gd name="T29" fmla="*/ 21 h 64"/>
                  <a:gd name="T30" fmla="*/ 4 w 30"/>
                  <a:gd name="T31"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64">
                    <a:moveTo>
                      <a:pt x="4" y="3"/>
                    </a:moveTo>
                    <a:cubicBezTo>
                      <a:pt x="5" y="0"/>
                      <a:pt x="8" y="0"/>
                      <a:pt x="10" y="0"/>
                    </a:cubicBezTo>
                    <a:cubicBezTo>
                      <a:pt x="8" y="2"/>
                      <a:pt x="5" y="7"/>
                      <a:pt x="5" y="14"/>
                    </a:cubicBezTo>
                    <a:cubicBezTo>
                      <a:pt x="5" y="18"/>
                      <a:pt x="7" y="27"/>
                      <a:pt x="7" y="27"/>
                    </a:cubicBezTo>
                    <a:cubicBezTo>
                      <a:pt x="7" y="27"/>
                      <a:pt x="14" y="12"/>
                      <a:pt x="16" y="10"/>
                    </a:cubicBezTo>
                    <a:cubicBezTo>
                      <a:pt x="20" y="6"/>
                      <a:pt x="20" y="4"/>
                      <a:pt x="20" y="4"/>
                    </a:cubicBezTo>
                    <a:cubicBezTo>
                      <a:pt x="19" y="3"/>
                      <a:pt x="19" y="3"/>
                      <a:pt x="19" y="3"/>
                    </a:cubicBezTo>
                    <a:cubicBezTo>
                      <a:pt x="19" y="3"/>
                      <a:pt x="19" y="3"/>
                      <a:pt x="19" y="3"/>
                    </a:cubicBezTo>
                    <a:cubicBezTo>
                      <a:pt x="19" y="3"/>
                      <a:pt x="30" y="10"/>
                      <a:pt x="30" y="13"/>
                    </a:cubicBezTo>
                    <a:cubicBezTo>
                      <a:pt x="29" y="57"/>
                      <a:pt x="29" y="57"/>
                      <a:pt x="29" y="57"/>
                    </a:cubicBezTo>
                    <a:cubicBezTo>
                      <a:pt x="29" y="57"/>
                      <a:pt x="29" y="60"/>
                      <a:pt x="27" y="60"/>
                    </a:cubicBezTo>
                    <a:cubicBezTo>
                      <a:pt x="27" y="60"/>
                      <a:pt x="20" y="63"/>
                      <a:pt x="17" y="63"/>
                    </a:cubicBezTo>
                    <a:cubicBezTo>
                      <a:pt x="12" y="64"/>
                      <a:pt x="3" y="58"/>
                      <a:pt x="3" y="58"/>
                    </a:cubicBezTo>
                    <a:cubicBezTo>
                      <a:pt x="1" y="57"/>
                      <a:pt x="1" y="55"/>
                      <a:pt x="1" y="54"/>
                    </a:cubicBezTo>
                    <a:cubicBezTo>
                      <a:pt x="0" y="21"/>
                      <a:pt x="0" y="21"/>
                      <a:pt x="0" y="21"/>
                    </a:cubicBezTo>
                    <a:cubicBezTo>
                      <a:pt x="0" y="11"/>
                      <a:pt x="2" y="7"/>
                      <a:pt x="4" y="3"/>
                    </a:cubicBez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5" name="Freeform 987"/>
              <p:cNvSpPr/>
              <p:nvPr/>
            </p:nvSpPr>
            <p:spPr bwMode="auto">
              <a:xfrm>
                <a:off x="5110" y="3452"/>
                <a:ext cx="30" cy="64"/>
              </a:xfrm>
              <a:custGeom>
                <a:avLst/>
                <a:gdLst>
                  <a:gd name="T0" fmla="*/ 4 w 30"/>
                  <a:gd name="T1" fmla="*/ 3 h 64"/>
                  <a:gd name="T2" fmla="*/ 10 w 30"/>
                  <a:gd name="T3" fmla="*/ 0 h 64"/>
                  <a:gd name="T4" fmla="*/ 5 w 30"/>
                  <a:gd name="T5" fmla="*/ 14 h 64"/>
                  <a:gd name="T6" fmla="*/ 7 w 30"/>
                  <a:gd name="T7" fmla="*/ 26 h 64"/>
                  <a:gd name="T8" fmla="*/ 16 w 30"/>
                  <a:gd name="T9" fmla="*/ 10 h 64"/>
                  <a:gd name="T10" fmla="*/ 20 w 30"/>
                  <a:gd name="T11" fmla="*/ 4 h 64"/>
                  <a:gd name="T12" fmla="*/ 19 w 30"/>
                  <a:gd name="T13" fmla="*/ 3 h 64"/>
                  <a:gd name="T14" fmla="*/ 19 w 30"/>
                  <a:gd name="T15" fmla="*/ 3 h 64"/>
                  <a:gd name="T16" fmla="*/ 30 w 30"/>
                  <a:gd name="T17" fmla="*/ 12 h 64"/>
                  <a:gd name="T18" fmla="*/ 29 w 30"/>
                  <a:gd name="T19" fmla="*/ 57 h 64"/>
                  <a:gd name="T20" fmla="*/ 27 w 30"/>
                  <a:gd name="T21" fmla="*/ 60 h 64"/>
                  <a:gd name="T22" fmla="*/ 17 w 30"/>
                  <a:gd name="T23" fmla="*/ 63 h 64"/>
                  <a:gd name="T24" fmla="*/ 3 w 30"/>
                  <a:gd name="T25" fmla="*/ 58 h 64"/>
                  <a:gd name="T26" fmla="*/ 1 w 30"/>
                  <a:gd name="T27" fmla="*/ 54 h 64"/>
                  <a:gd name="T28" fmla="*/ 0 w 30"/>
                  <a:gd name="T29" fmla="*/ 21 h 64"/>
                  <a:gd name="T30" fmla="*/ 4 w 30"/>
                  <a:gd name="T31"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64">
                    <a:moveTo>
                      <a:pt x="4" y="3"/>
                    </a:moveTo>
                    <a:cubicBezTo>
                      <a:pt x="5" y="0"/>
                      <a:pt x="8" y="0"/>
                      <a:pt x="10" y="0"/>
                    </a:cubicBezTo>
                    <a:cubicBezTo>
                      <a:pt x="8" y="2"/>
                      <a:pt x="5" y="7"/>
                      <a:pt x="5" y="14"/>
                    </a:cubicBezTo>
                    <a:cubicBezTo>
                      <a:pt x="5" y="18"/>
                      <a:pt x="7" y="26"/>
                      <a:pt x="7" y="26"/>
                    </a:cubicBezTo>
                    <a:cubicBezTo>
                      <a:pt x="7" y="26"/>
                      <a:pt x="14" y="12"/>
                      <a:pt x="16" y="10"/>
                    </a:cubicBezTo>
                    <a:cubicBezTo>
                      <a:pt x="20" y="6"/>
                      <a:pt x="20" y="4"/>
                      <a:pt x="20" y="4"/>
                    </a:cubicBezTo>
                    <a:cubicBezTo>
                      <a:pt x="19" y="3"/>
                      <a:pt x="19" y="3"/>
                      <a:pt x="19" y="3"/>
                    </a:cubicBezTo>
                    <a:cubicBezTo>
                      <a:pt x="19" y="3"/>
                      <a:pt x="19" y="3"/>
                      <a:pt x="19" y="3"/>
                    </a:cubicBezTo>
                    <a:cubicBezTo>
                      <a:pt x="19" y="3"/>
                      <a:pt x="30" y="10"/>
                      <a:pt x="30" y="12"/>
                    </a:cubicBezTo>
                    <a:cubicBezTo>
                      <a:pt x="29" y="57"/>
                      <a:pt x="29" y="57"/>
                      <a:pt x="29" y="57"/>
                    </a:cubicBezTo>
                    <a:cubicBezTo>
                      <a:pt x="29" y="57"/>
                      <a:pt x="29" y="60"/>
                      <a:pt x="27" y="60"/>
                    </a:cubicBezTo>
                    <a:cubicBezTo>
                      <a:pt x="27" y="60"/>
                      <a:pt x="20" y="63"/>
                      <a:pt x="17" y="63"/>
                    </a:cubicBezTo>
                    <a:cubicBezTo>
                      <a:pt x="12" y="64"/>
                      <a:pt x="3" y="58"/>
                      <a:pt x="3" y="58"/>
                    </a:cubicBezTo>
                    <a:cubicBezTo>
                      <a:pt x="1" y="57"/>
                      <a:pt x="1" y="55"/>
                      <a:pt x="1" y="54"/>
                    </a:cubicBezTo>
                    <a:cubicBezTo>
                      <a:pt x="0" y="21"/>
                      <a:pt x="0" y="21"/>
                      <a:pt x="0" y="21"/>
                    </a:cubicBezTo>
                    <a:cubicBezTo>
                      <a:pt x="0" y="11"/>
                      <a:pt x="2" y="7"/>
                      <a:pt x="4" y="3"/>
                    </a:cubicBez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6" name="Freeform 988"/>
              <p:cNvSpPr/>
              <p:nvPr/>
            </p:nvSpPr>
            <p:spPr bwMode="auto">
              <a:xfrm>
                <a:off x="5119" y="3443"/>
                <a:ext cx="10" cy="19"/>
              </a:xfrm>
              <a:custGeom>
                <a:avLst/>
                <a:gdLst>
                  <a:gd name="T0" fmla="*/ 0 w 10"/>
                  <a:gd name="T1" fmla="*/ 15 h 19"/>
                  <a:gd name="T2" fmla="*/ 10 w 10"/>
                  <a:gd name="T3" fmla="*/ 11 h 19"/>
                  <a:gd name="T4" fmla="*/ 10 w 10"/>
                  <a:gd name="T5" fmla="*/ 0 h 19"/>
                  <a:gd name="T6" fmla="*/ 0 w 10"/>
                  <a:gd name="T7" fmla="*/ 4 h 19"/>
                  <a:gd name="T8" fmla="*/ 0 w 10"/>
                  <a:gd name="T9" fmla="*/ 15 h 19"/>
                </a:gdLst>
                <a:ahLst/>
                <a:cxnLst>
                  <a:cxn ang="0">
                    <a:pos x="T0" y="T1"/>
                  </a:cxn>
                  <a:cxn ang="0">
                    <a:pos x="T2" y="T3"/>
                  </a:cxn>
                  <a:cxn ang="0">
                    <a:pos x="T4" y="T5"/>
                  </a:cxn>
                  <a:cxn ang="0">
                    <a:pos x="T6" y="T7"/>
                  </a:cxn>
                  <a:cxn ang="0">
                    <a:pos x="T8" y="T9"/>
                  </a:cxn>
                </a:cxnLst>
                <a:rect l="0" t="0" r="r" b="b"/>
                <a:pathLst>
                  <a:path w="10" h="19">
                    <a:moveTo>
                      <a:pt x="0" y="15"/>
                    </a:moveTo>
                    <a:cubicBezTo>
                      <a:pt x="4" y="19"/>
                      <a:pt x="7" y="14"/>
                      <a:pt x="10" y="11"/>
                    </a:cubicBezTo>
                    <a:cubicBezTo>
                      <a:pt x="10" y="0"/>
                      <a:pt x="10" y="0"/>
                      <a:pt x="10" y="0"/>
                    </a:cubicBezTo>
                    <a:cubicBezTo>
                      <a:pt x="0" y="4"/>
                      <a:pt x="0" y="4"/>
                      <a:pt x="0" y="4"/>
                    </a:cubicBezTo>
                    <a:lnTo>
                      <a:pt x="0" y="15"/>
                    </a:ln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7" name="Freeform 989"/>
              <p:cNvSpPr/>
              <p:nvPr/>
            </p:nvSpPr>
            <p:spPr bwMode="auto">
              <a:xfrm>
                <a:off x="5122" y="3437"/>
                <a:ext cx="5" cy="8"/>
              </a:xfrm>
              <a:custGeom>
                <a:avLst/>
                <a:gdLst>
                  <a:gd name="T0" fmla="*/ 3 w 5"/>
                  <a:gd name="T1" fmla="*/ 0 h 8"/>
                  <a:gd name="T2" fmla="*/ 0 w 5"/>
                  <a:gd name="T3" fmla="*/ 3 h 8"/>
                  <a:gd name="T4" fmla="*/ 0 w 5"/>
                  <a:gd name="T5" fmla="*/ 7 h 8"/>
                  <a:gd name="T6" fmla="*/ 1 w 5"/>
                  <a:gd name="T7" fmla="*/ 8 h 8"/>
                  <a:gd name="T8" fmla="*/ 4 w 5"/>
                  <a:gd name="T9" fmla="*/ 6 h 8"/>
                  <a:gd name="T10" fmla="*/ 5 w 5"/>
                  <a:gd name="T11" fmla="*/ 4 h 8"/>
                  <a:gd name="T12" fmla="*/ 3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3" y="0"/>
                    </a:moveTo>
                    <a:cubicBezTo>
                      <a:pt x="1" y="0"/>
                      <a:pt x="0" y="3"/>
                      <a:pt x="0" y="3"/>
                    </a:cubicBezTo>
                    <a:cubicBezTo>
                      <a:pt x="0" y="7"/>
                      <a:pt x="0" y="7"/>
                      <a:pt x="0" y="7"/>
                    </a:cubicBezTo>
                    <a:cubicBezTo>
                      <a:pt x="0" y="7"/>
                      <a:pt x="1" y="8"/>
                      <a:pt x="1" y="8"/>
                    </a:cubicBezTo>
                    <a:cubicBezTo>
                      <a:pt x="3" y="8"/>
                      <a:pt x="3" y="7"/>
                      <a:pt x="4" y="6"/>
                    </a:cubicBezTo>
                    <a:cubicBezTo>
                      <a:pt x="5" y="4"/>
                      <a:pt x="5" y="4"/>
                      <a:pt x="5" y="4"/>
                    </a:cubicBezTo>
                    <a:cubicBezTo>
                      <a:pt x="5" y="3"/>
                      <a:pt x="5" y="0"/>
                      <a:pt x="3"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8" name="Freeform 990"/>
              <p:cNvSpPr/>
              <p:nvPr/>
            </p:nvSpPr>
            <p:spPr bwMode="auto">
              <a:xfrm>
                <a:off x="5116" y="3478"/>
                <a:ext cx="1" cy="34"/>
              </a:xfrm>
              <a:custGeom>
                <a:avLst/>
                <a:gdLst>
                  <a:gd name="T0" fmla="*/ 0 w 1"/>
                  <a:gd name="T1" fmla="*/ 34 h 34"/>
                  <a:gd name="T2" fmla="*/ 0 w 1"/>
                  <a:gd name="T3" fmla="*/ 1 h 34"/>
                  <a:gd name="T4" fmla="*/ 1 w 1"/>
                  <a:gd name="T5" fmla="*/ 0 h 34"/>
                  <a:gd name="T6" fmla="*/ 1 w 1"/>
                  <a:gd name="T7" fmla="*/ 34 h 34"/>
                  <a:gd name="T8" fmla="*/ 0 w 1"/>
                  <a:gd name="T9" fmla="*/ 34 h 34"/>
                </a:gdLst>
                <a:ahLst/>
                <a:cxnLst>
                  <a:cxn ang="0">
                    <a:pos x="T0" y="T1"/>
                  </a:cxn>
                  <a:cxn ang="0">
                    <a:pos x="T2" y="T3"/>
                  </a:cxn>
                  <a:cxn ang="0">
                    <a:pos x="T4" y="T5"/>
                  </a:cxn>
                  <a:cxn ang="0">
                    <a:pos x="T6" y="T7"/>
                  </a:cxn>
                  <a:cxn ang="0">
                    <a:pos x="T8" y="T9"/>
                  </a:cxn>
                </a:cxnLst>
                <a:rect l="0" t="0" r="r" b="b"/>
                <a:pathLst>
                  <a:path w="1" h="34">
                    <a:moveTo>
                      <a:pt x="0" y="34"/>
                    </a:moveTo>
                    <a:cubicBezTo>
                      <a:pt x="0" y="1"/>
                      <a:pt x="0" y="1"/>
                      <a:pt x="0" y="1"/>
                    </a:cubicBezTo>
                    <a:cubicBezTo>
                      <a:pt x="0" y="1"/>
                      <a:pt x="1" y="1"/>
                      <a:pt x="1" y="0"/>
                    </a:cubicBezTo>
                    <a:cubicBezTo>
                      <a:pt x="1" y="34"/>
                      <a:pt x="1" y="34"/>
                      <a:pt x="1" y="34"/>
                    </a:cubicBezTo>
                    <a:lnTo>
                      <a:pt x="0" y="34"/>
                    </a:ln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9" name="Freeform 991"/>
              <p:cNvSpPr/>
              <p:nvPr/>
            </p:nvSpPr>
            <p:spPr bwMode="auto">
              <a:xfrm>
                <a:off x="5116" y="3459"/>
                <a:ext cx="6" cy="19"/>
              </a:xfrm>
              <a:custGeom>
                <a:avLst/>
                <a:gdLst>
                  <a:gd name="T0" fmla="*/ 3 w 6"/>
                  <a:gd name="T1" fmla="*/ 6 h 19"/>
                  <a:gd name="T2" fmla="*/ 3 w 6"/>
                  <a:gd name="T3" fmla="*/ 5 h 19"/>
                  <a:gd name="T4" fmla="*/ 3 w 6"/>
                  <a:gd name="T5" fmla="*/ 3 h 19"/>
                  <a:gd name="T6" fmla="*/ 5 w 6"/>
                  <a:gd name="T7" fmla="*/ 0 h 19"/>
                  <a:gd name="T8" fmla="*/ 6 w 6"/>
                  <a:gd name="T9" fmla="*/ 0 h 19"/>
                  <a:gd name="T10" fmla="*/ 6 w 6"/>
                  <a:gd name="T11" fmla="*/ 4 h 19"/>
                  <a:gd name="T12" fmla="*/ 5 w 6"/>
                  <a:gd name="T13" fmla="*/ 5 h 19"/>
                  <a:gd name="T14" fmla="*/ 4 w 6"/>
                  <a:gd name="T15" fmla="*/ 6 h 19"/>
                  <a:gd name="T16" fmla="*/ 3 w 6"/>
                  <a:gd name="T17" fmla="*/ 16 h 19"/>
                  <a:gd name="T18" fmla="*/ 1 w 6"/>
                  <a:gd name="T19" fmla="*/ 19 h 19"/>
                  <a:gd name="T20" fmla="*/ 0 w 6"/>
                  <a:gd name="T21" fmla="*/ 15 h 19"/>
                  <a:gd name="T22" fmla="*/ 3 w 6"/>
                  <a:gd name="T2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9">
                    <a:moveTo>
                      <a:pt x="3" y="6"/>
                    </a:moveTo>
                    <a:cubicBezTo>
                      <a:pt x="3" y="5"/>
                      <a:pt x="3" y="5"/>
                      <a:pt x="3" y="5"/>
                    </a:cubicBezTo>
                    <a:cubicBezTo>
                      <a:pt x="3" y="3"/>
                      <a:pt x="3" y="3"/>
                      <a:pt x="3" y="3"/>
                    </a:cubicBezTo>
                    <a:cubicBezTo>
                      <a:pt x="5" y="0"/>
                      <a:pt x="5" y="0"/>
                      <a:pt x="5" y="0"/>
                    </a:cubicBezTo>
                    <a:cubicBezTo>
                      <a:pt x="6" y="0"/>
                      <a:pt x="6" y="0"/>
                      <a:pt x="6" y="0"/>
                    </a:cubicBezTo>
                    <a:cubicBezTo>
                      <a:pt x="6" y="4"/>
                      <a:pt x="6" y="4"/>
                      <a:pt x="6" y="4"/>
                    </a:cubicBezTo>
                    <a:cubicBezTo>
                      <a:pt x="5" y="5"/>
                      <a:pt x="5" y="5"/>
                      <a:pt x="5" y="5"/>
                    </a:cubicBezTo>
                    <a:cubicBezTo>
                      <a:pt x="4" y="5"/>
                      <a:pt x="4" y="6"/>
                      <a:pt x="4" y="6"/>
                    </a:cubicBezTo>
                    <a:cubicBezTo>
                      <a:pt x="3" y="16"/>
                      <a:pt x="3" y="16"/>
                      <a:pt x="3" y="16"/>
                    </a:cubicBezTo>
                    <a:cubicBezTo>
                      <a:pt x="1" y="19"/>
                      <a:pt x="1" y="19"/>
                      <a:pt x="1" y="19"/>
                    </a:cubicBezTo>
                    <a:cubicBezTo>
                      <a:pt x="0" y="15"/>
                      <a:pt x="0" y="15"/>
                      <a:pt x="0" y="15"/>
                    </a:cubicBezTo>
                    <a:lnTo>
                      <a:pt x="3" y="6"/>
                    </a:lnTo>
                    <a:close/>
                  </a:path>
                </a:pathLst>
              </a:custGeom>
              <a:solidFill>
                <a:srgbClr val="160B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0" name="Freeform 992"/>
              <p:cNvSpPr/>
              <p:nvPr/>
            </p:nvSpPr>
            <p:spPr bwMode="auto">
              <a:xfrm>
                <a:off x="5112" y="3453"/>
                <a:ext cx="6" cy="26"/>
              </a:xfrm>
              <a:custGeom>
                <a:avLst/>
                <a:gdLst>
                  <a:gd name="T0" fmla="*/ 6 w 6"/>
                  <a:gd name="T1" fmla="*/ 1 h 26"/>
                  <a:gd name="T2" fmla="*/ 5 w 6"/>
                  <a:gd name="T3" fmla="*/ 0 h 26"/>
                  <a:gd name="T4" fmla="*/ 4 w 6"/>
                  <a:gd name="T5" fmla="*/ 0 h 26"/>
                  <a:gd name="T6" fmla="*/ 3 w 6"/>
                  <a:gd name="T7" fmla="*/ 2 h 26"/>
                  <a:gd name="T8" fmla="*/ 0 w 6"/>
                  <a:gd name="T9" fmla="*/ 8 h 26"/>
                  <a:gd name="T10" fmla="*/ 1 w 6"/>
                  <a:gd name="T11" fmla="*/ 10 h 26"/>
                  <a:gd name="T12" fmla="*/ 2 w 6"/>
                  <a:gd name="T13" fmla="*/ 12 h 26"/>
                  <a:gd name="T14" fmla="*/ 1 w 6"/>
                  <a:gd name="T15" fmla="*/ 14 h 26"/>
                  <a:gd name="T16" fmla="*/ 0 w 6"/>
                  <a:gd name="T17" fmla="*/ 17 h 26"/>
                  <a:gd name="T18" fmla="*/ 5 w 6"/>
                  <a:gd name="T19" fmla="*/ 26 h 26"/>
                  <a:gd name="T20" fmla="*/ 4 w 6"/>
                  <a:gd name="T21" fmla="*/ 16 h 26"/>
                  <a:gd name="T22" fmla="*/ 6 w 6"/>
                  <a:gd name="T23"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6">
                    <a:moveTo>
                      <a:pt x="6" y="1"/>
                    </a:moveTo>
                    <a:cubicBezTo>
                      <a:pt x="5" y="0"/>
                      <a:pt x="5" y="0"/>
                      <a:pt x="5" y="0"/>
                    </a:cubicBezTo>
                    <a:cubicBezTo>
                      <a:pt x="4" y="0"/>
                      <a:pt x="4" y="0"/>
                      <a:pt x="4" y="0"/>
                    </a:cubicBezTo>
                    <a:cubicBezTo>
                      <a:pt x="4" y="1"/>
                      <a:pt x="3" y="2"/>
                      <a:pt x="3" y="2"/>
                    </a:cubicBezTo>
                    <a:cubicBezTo>
                      <a:pt x="0" y="8"/>
                      <a:pt x="0" y="8"/>
                      <a:pt x="0" y="8"/>
                    </a:cubicBezTo>
                    <a:cubicBezTo>
                      <a:pt x="0" y="9"/>
                      <a:pt x="0" y="10"/>
                      <a:pt x="1" y="10"/>
                    </a:cubicBezTo>
                    <a:cubicBezTo>
                      <a:pt x="2" y="12"/>
                      <a:pt x="2" y="12"/>
                      <a:pt x="2" y="12"/>
                    </a:cubicBezTo>
                    <a:cubicBezTo>
                      <a:pt x="1" y="14"/>
                      <a:pt x="1" y="14"/>
                      <a:pt x="1" y="14"/>
                    </a:cubicBezTo>
                    <a:cubicBezTo>
                      <a:pt x="0" y="15"/>
                      <a:pt x="0" y="16"/>
                      <a:pt x="0" y="17"/>
                    </a:cubicBezTo>
                    <a:cubicBezTo>
                      <a:pt x="5" y="26"/>
                      <a:pt x="5" y="26"/>
                      <a:pt x="5" y="26"/>
                    </a:cubicBezTo>
                    <a:cubicBezTo>
                      <a:pt x="5" y="26"/>
                      <a:pt x="4" y="19"/>
                      <a:pt x="4" y="16"/>
                    </a:cubicBezTo>
                    <a:cubicBezTo>
                      <a:pt x="4" y="7"/>
                      <a:pt x="6" y="1"/>
                      <a:pt x="6" y="1"/>
                    </a:cubicBezTo>
                    <a:close/>
                  </a:path>
                </a:pathLst>
              </a:custGeom>
              <a:solidFill>
                <a:srgbClr val="7A79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1" name="Freeform 993"/>
              <p:cNvSpPr/>
              <p:nvPr/>
            </p:nvSpPr>
            <p:spPr bwMode="auto">
              <a:xfrm>
                <a:off x="5118" y="3452"/>
                <a:ext cx="3" cy="11"/>
              </a:xfrm>
              <a:custGeom>
                <a:avLst/>
                <a:gdLst>
                  <a:gd name="T0" fmla="*/ 3 w 3"/>
                  <a:gd name="T1" fmla="*/ 7 h 11"/>
                  <a:gd name="T2" fmla="*/ 2 w 3"/>
                  <a:gd name="T3" fmla="*/ 8 h 11"/>
                  <a:gd name="T4" fmla="*/ 1 w 3"/>
                  <a:gd name="T5" fmla="*/ 11 h 11"/>
                  <a:gd name="T6" fmla="*/ 0 w 3"/>
                  <a:gd name="T7" fmla="*/ 10 h 11"/>
                  <a:gd name="T8" fmla="*/ 0 w 3"/>
                  <a:gd name="T9" fmla="*/ 4 h 11"/>
                  <a:gd name="T10" fmla="*/ 1 w 3"/>
                  <a:gd name="T11" fmla="*/ 0 h 11"/>
                  <a:gd name="T12" fmla="*/ 1 w 3"/>
                  <a:gd name="T13" fmla="*/ 2 h 11"/>
                  <a:gd name="T14" fmla="*/ 3 w 3"/>
                  <a:gd name="T15" fmla="*/ 7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11">
                    <a:moveTo>
                      <a:pt x="3" y="7"/>
                    </a:moveTo>
                    <a:cubicBezTo>
                      <a:pt x="3" y="7"/>
                      <a:pt x="3" y="8"/>
                      <a:pt x="2" y="8"/>
                    </a:cubicBezTo>
                    <a:cubicBezTo>
                      <a:pt x="1" y="11"/>
                      <a:pt x="1" y="11"/>
                      <a:pt x="1" y="11"/>
                    </a:cubicBezTo>
                    <a:cubicBezTo>
                      <a:pt x="0" y="11"/>
                      <a:pt x="0" y="11"/>
                      <a:pt x="0" y="10"/>
                    </a:cubicBezTo>
                    <a:cubicBezTo>
                      <a:pt x="0" y="4"/>
                      <a:pt x="0" y="4"/>
                      <a:pt x="0" y="4"/>
                    </a:cubicBezTo>
                    <a:cubicBezTo>
                      <a:pt x="0" y="0"/>
                      <a:pt x="1" y="0"/>
                      <a:pt x="1" y="0"/>
                    </a:cubicBezTo>
                    <a:cubicBezTo>
                      <a:pt x="1" y="0"/>
                      <a:pt x="1" y="1"/>
                      <a:pt x="1" y="2"/>
                    </a:cubicBezTo>
                    <a:cubicBezTo>
                      <a:pt x="1" y="3"/>
                      <a:pt x="1" y="5"/>
                      <a:pt x="3"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2" name="Freeform 994"/>
              <p:cNvSpPr/>
              <p:nvPr/>
            </p:nvSpPr>
            <p:spPr bwMode="auto">
              <a:xfrm>
                <a:off x="5121" y="3452"/>
                <a:ext cx="10" cy="13"/>
              </a:xfrm>
              <a:custGeom>
                <a:avLst/>
                <a:gdLst>
                  <a:gd name="T0" fmla="*/ 8 w 10"/>
                  <a:gd name="T1" fmla="*/ 0 h 13"/>
                  <a:gd name="T2" fmla="*/ 7 w 10"/>
                  <a:gd name="T3" fmla="*/ 1 h 13"/>
                  <a:gd name="T4" fmla="*/ 0 w 10"/>
                  <a:gd name="T5" fmla="*/ 7 h 13"/>
                  <a:gd name="T6" fmla="*/ 0 w 10"/>
                  <a:gd name="T7" fmla="*/ 8 h 13"/>
                  <a:gd name="T8" fmla="*/ 1 w 10"/>
                  <a:gd name="T9" fmla="*/ 12 h 13"/>
                  <a:gd name="T10" fmla="*/ 2 w 10"/>
                  <a:gd name="T11" fmla="*/ 13 h 13"/>
                  <a:gd name="T12" fmla="*/ 7 w 10"/>
                  <a:gd name="T13" fmla="*/ 8 h 13"/>
                  <a:gd name="T14" fmla="*/ 9 w 10"/>
                  <a:gd name="T15" fmla="*/ 2 h 13"/>
                  <a:gd name="T16" fmla="*/ 8 w 10"/>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3">
                    <a:moveTo>
                      <a:pt x="8" y="0"/>
                    </a:moveTo>
                    <a:cubicBezTo>
                      <a:pt x="8" y="0"/>
                      <a:pt x="8" y="0"/>
                      <a:pt x="7" y="1"/>
                    </a:cubicBezTo>
                    <a:cubicBezTo>
                      <a:pt x="6" y="5"/>
                      <a:pt x="0" y="7"/>
                      <a:pt x="0" y="7"/>
                    </a:cubicBezTo>
                    <a:cubicBezTo>
                      <a:pt x="0" y="7"/>
                      <a:pt x="0" y="7"/>
                      <a:pt x="0" y="8"/>
                    </a:cubicBezTo>
                    <a:cubicBezTo>
                      <a:pt x="1" y="12"/>
                      <a:pt x="1" y="12"/>
                      <a:pt x="1" y="12"/>
                    </a:cubicBezTo>
                    <a:cubicBezTo>
                      <a:pt x="1" y="13"/>
                      <a:pt x="1" y="13"/>
                      <a:pt x="2" y="13"/>
                    </a:cubicBezTo>
                    <a:cubicBezTo>
                      <a:pt x="2" y="13"/>
                      <a:pt x="6" y="9"/>
                      <a:pt x="7" y="8"/>
                    </a:cubicBezTo>
                    <a:cubicBezTo>
                      <a:pt x="9" y="5"/>
                      <a:pt x="10" y="5"/>
                      <a:pt x="9" y="2"/>
                    </a:cubicBezTo>
                    <a:cubicBezTo>
                      <a:pt x="8" y="0"/>
                      <a:pt x="8" y="0"/>
                      <a:pt x="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3" name="Freeform 995"/>
              <p:cNvSpPr/>
              <p:nvPr/>
            </p:nvSpPr>
            <p:spPr bwMode="auto">
              <a:xfrm>
                <a:off x="5116" y="3454"/>
                <a:ext cx="16" cy="25"/>
              </a:xfrm>
              <a:custGeom>
                <a:avLst/>
                <a:gdLst>
                  <a:gd name="T0" fmla="*/ 14 w 16"/>
                  <a:gd name="T1" fmla="*/ 0 h 25"/>
                  <a:gd name="T2" fmla="*/ 15 w 16"/>
                  <a:gd name="T3" fmla="*/ 2 h 25"/>
                  <a:gd name="T4" fmla="*/ 16 w 16"/>
                  <a:gd name="T5" fmla="*/ 2 h 25"/>
                  <a:gd name="T6" fmla="*/ 16 w 16"/>
                  <a:gd name="T7" fmla="*/ 4 h 25"/>
                  <a:gd name="T8" fmla="*/ 13 w 16"/>
                  <a:gd name="T9" fmla="*/ 10 h 25"/>
                  <a:gd name="T10" fmla="*/ 11 w 16"/>
                  <a:gd name="T11" fmla="*/ 12 h 25"/>
                  <a:gd name="T12" fmla="*/ 8 w 16"/>
                  <a:gd name="T13" fmla="*/ 13 h 25"/>
                  <a:gd name="T14" fmla="*/ 9 w 16"/>
                  <a:gd name="T15" fmla="*/ 15 h 25"/>
                  <a:gd name="T16" fmla="*/ 9 w 16"/>
                  <a:gd name="T17" fmla="*/ 17 h 25"/>
                  <a:gd name="T18" fmla="*/ 0 w 16"/>
                  <a:gd name="T19" fmla="*/ 25 h 25"/>
                  <a:gd name="T20" fmla="*/ 7 w 16"/>
                  <a:gd name="T21" fmla="*/ 11 h 25"/>
                  <a:gd name="T22" fmla="*/ 14 w 1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5">
                    <a:moveTo>
                      <a:pt x="14" y="0"/>
                    </a:moveTo>
                    <a:cubicBezTo>
                      <a:pt x="15" y="2"/>
                      <a:pt x="15" y="2"/>
                      <a:pt x="15" y="2"/>
                    </a:cubicBezTo>
                    <a:cubicBezTo>
                      <a:pt x="16" y="2"/>
                      <a:pt x="16" y="2"/>
                      <a:pt x="16" y="2"/>
                    </a:cubicBezTo>
                    <a:cubicBezTo>
                      <a:pt x="16" y="3"/>
                      <a:pt x="16" y="4"/>
                      <a:pt x="16" y="4"/>
                    </a:cubicBezTo>
                    <a:cubicBezTo>
                      <a:pt x="13" y="10"/>
                      <a:pt x="13" y="10"/>
                      <a:pt x="13" y="10"/>
                    </a:cubicBezTo>
                    <a:cubicBezTo>
                      <a:pt x="13" y="12"/>
                      <a:pt x="12" y="12"/>
                      <a:pt x="11" y="12"/>
                    </a:cubicBezTo>
                    <a:cubicBezTo>
                      <a:pt x="8" y="13"/>
                      <a:pt x="8" y="13"/>
                      <a:pt x="8" y="13"/>
                    </a:cubicBezTo>
                    <a:cubicBezTo>
                      <a:pt x="9" y="15"/>
                      <a:pt x="9" y="15"/>
                      <a:pt x="9" y="15"/>
                    </a:cubicBezTo>
                    <a:cubicBezTo>
                      <a:pt x="10" y="16"/>
                      <a:pt x="9" y="17"/>
                      <a:pt x="9" y="17"/>
                    </a:cubicBezTo>
                    <a:cubicBezTo>
                      <a:pt x="0" y="25"/>
                      <a:pt x="0" y="25"/>
                      <a:pt x="0" y="25"/>
                    </a:cubicBezTo>
                    <a:cubicBezTo>
                      <a:pt x="0" y="25"/>
                      <a:pt x="2" y="19"/>
                      <a:pt x="7" y="11"/>
                    </a:cubicBezTo>
                    <a:cubicBezTo>
                      <a:pt x="9" y="9"/>
                      <a:pt x="14" y="0"/>
                      <a:pt x="14" y="0"/>
                    </a:cubicBezTo>
                    <a:close/>
                  </a:path>
                </a:pathLst>
              </a:custGeom>
              <a:solidFill>
                <a:srgbClr val="7A79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4" name="Freeform 996"/>
              <p:cNvSpPr/>
              <p:nvPr/>
            </p:nvSpPr>
            <p:spPr bwMode="auto">
              <a:xfrm>
                <a:off x="5112" y="3431"/>
                <a:ext cx="17" cy="26"/>
              </a:xfrm>
              <a:custGeom>
                <a:avLst/>
                <a:gdLst>
                  <a:gd name="T0" fmla="*/ 8 w 17"/>
                  <a:gd name="T1" fmla="*/ 0 h 26"/>
                  <a:gd name="T2" fmla="*/ 8 w 17"/>
                  <a:gd name="T3" fmla="*/ 0 h 26"/>
                  <a:gd name="T4" fmla="*/ 17 w 17"/>
                  <a:gd name="T5" fmla="*/ 0 h 26"/>
                  <a:gd name="T6" fmla="*/ 17 w 17"/>
                  <a:gd name="T7" fmla="*/ 16 h 26"/>
                  <a:gd name="T8" fmla="*/ 17 w 17"/>
                  <a:gd name="T9" fmla="*/ 18 h 26"/>
                  <a:gd name="T10" fmla="*/ 15 w 17"/>
                  <a:gd name="T11" fmla="*/ 21 h 26"/>
                  <a:gd name="T12" fmla="*/ 10 w 17"/>
                  <a:gd name="T13" fmla="*/ 24 h 26"/>
                  <a:gd name="T14" fmla="*/ 2 w 17"/>
                  <a:gd name="T15" fmla="*/ 21 h 26"/>
                  <a:gd name="T16" fmla="*/ 1 w 17"/>
                  <a:gd name="T17" fmla="*/ 16 h 26"/>
                  <a:gd name="T18" fmla="*/ 0 w 17"/>
                  <a:gd name="T19" fmla="*/ 7 h 26"/>
                  <a:gd name="T20" fmla="*/ 0 w 17"/>
                  <a:gd name="T21" fmla="*/ 1 h 26"/>
                  <a:gd name="T22" fmla="*/ 8 w 17"/>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6">
                    <a:moveTo>
                      <a:pt x="8" y="0"/>
                    </a:moveTo>
                    <a:cubicBezTo>
                      <a:pt x="8" y="0"/>
                      <a:pt x="8" y="0"/>
                      <a:pt x="8" y="0"/>
                    </a:cubicBezTo>
                    <a:cubicBezTo>
                      <a:pt x="17" y="0"/>
                      <a:pt x="17" y="0"/>
                      <a:pt x="17" y="0"/>
                    </a:cubicBezTo>
                    <a:cubicBezTo>
                      <a:pt x="17" y="16"/>
                      <a:pt x="17" y="16"/>
                      <a:pt x="17" y="16"/>
                    </a:cubicBezTo>
                    <a:cubicBezTo>
                      <a:pt x="17" y="17"/>
                      <a:pt x="17" y="18"/>
                      <a:pt x="17" y="18"/>
                    </a:cubicBezTo>
                    <a:cubicBezTo>
                      <a:pt x="17" y="19"/>
                      <a:pt x="16" y="20"/>
                      <a:pt x="15" y="21"/>
                    </a:cubicBezTo>
                    <a:cubicBezTo>
                      <a:pt x="15" y="21"/>
                      <a:pt x="13" y="23"/>
                      <a:pt x="10" y="24"/>
                    </a:cubicBezTo>
                    <a:cubicBezTo>
                      <a:pt x="9" y="24"/>
                      <a:pt x="3" y="26"/>
                      <a:pt x="2" y="21"/>
                    </a:cubicBezTo>
                    <a:cubicBezTo>
                      <a:pt x="1" y="19"/>
                      <a:pt x="1" y="17"/>
                      <a:pt x="1" y="16"/>
                    </a:cubicBezTo>
                    <a:cubicBezTo>
                      <a:pt x="0" y="7"/>
                      <a:pt x="0" y="7"/>
                      <a:pt x="0" y="7"/>
                    </a:cubicBezTo>
                    <a:cubicBezTo>
                      <a:pt x="0" y="1"/>
                      <a:pt x="0" y="1"/>
                      <a:pt x="0" y="1"/>
                    </a:cubicBezTo>
                    <a:lnTo>
                      <a:pt x="8" y="0"/>
                    </a:lnTo>
                    <a:close/>
                  </a:path>
                </a:pathLst>
              </a:custGeom>
              <a:solidFill>
                <a:srgbClr val="FFE1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5" name="Freeform 997"/>
              <p:cNvSpPr/>
              <p:nvPr/>
            </p:nvSpPr>
            <p:spPr bwMode="auto">
              <a:xfrm>
                <a:off x="5110" y="3421"/>
                <a:ext cx="28" cy="29"/>
              </a:xfrm>
              <a:custGeom>
                <a:avLst/>
                <a:gdLst>
                  <a:gd name="T0" fmla="*/ 2 w 28"/>
                  <a:gd name="T1" fmla="*/ 7 h 29"/>
                  <a:gd name="T2" fmla="*/ 1 w 28"/>
                  <a:gd name="T3" fmla="*/ 15 h 29"/>
                  <a:gd name="T4" fmla="*/ 2 w 28"/>
                  <a:gd name="T5" fmla="*/ 17 h 29"/>
                  <a:gd name="T6" fmla="*/ 2 w 28"/>
                  <a:gd name="T7" fmla="*/ 14 h 29"/>
                  <a:gd name="T8" fmla="*/ 5 w 28"/>
                  <a:gd name="T9" fmla="*/ 11 h 29"/>
                  <a:gd name="T10" fmla="*/ 13 w 28"/>
                  <a:gd name="T11" fmla="*/ 15 h 29"/>
                  <a:gd name="T12" fmla="*/ 14 w 28"/>
                  <a:gd name="T13" fmla="*/ 20 h 29"/>
                  <a:gd name="T14" fmla="*/ 14 w 28"/>
                  <a:gd name="T15" fmla="*/ 21 h 29"/>
                  <a:gd name="T16" fmla="*/ 15 w 28"/>
                  <a:gd name="T17" fmla="*/ 22 h 29"/>
                  <a:gd name="T18" fmla="*/ 16 w 28"/>
                  <a:gd name="T19" fmla="*/ 21 h 29"/>
                  <a:gd name="T20" fmla="*/ 19 w 28"/>
                  <a:gd name="T21" fmla="*/ 19 h 29"/>
                  <a:gd name="T22" fmla="*/ 19 w 28"/>
                  <a:gd name="T23" fmla="*/ 24 h 29"/>
                  <a:gd name="T24" fmla="*/ 19 w 28"/>
                  <a:gd name="T25" fmla="*/ 29 h 29"/>
                  <a:gd name="T26" fmla="*/ 20 w 28"/>
                  <a:gd name="T27" fmla="*/ 27 h 29"/>
                  <a:gd name="T28" fmla="*/ 23 w 28"/>
                  <a:gd name="T29" fmla="*/ 20 h 29"/>
                  <a:gd name="T30" fmla="*/ 8 w 28"/>
                  <a:gd name="T31" fmla="*/ 4 h 29"/>
                  <a:gd name="T32" fmla="*/ 2 w 28"/>
                  <a:gd name="T33"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9">
                    <a:moveTo>
                      <a:pt x="2" y="7"/>
                    </a:moveTo>
                    <a:cubicBezTo>
                      <a:pt x="0" y="9"/>
                      <a:pt x="1" y="12"/>
                      <a:pt x="1" y="15"/>
                    </a:cubicBezTo>
                    <a:cubicBezTo>
                      <a:pt x="1" y="16"/>
                      <a:pt x="2" y="17"/>
                      <a:pt x="2" y="17"/>
                    </a:cubicBezTo>
                    <a:cubicBezTo>
                      <a:pt x="2" y="17"/>
                      <a:pt x="2" y="15"/>
                      <a:pt x="2" y="14"/>
                    </a:cubicBezTo>
                    <a:cubicBezTo>
                      <a:pt x="2" y="12"/>
                      <a:pt x="4" y="11"/>
                      <a:pt x="5" y="11"/>
                    </a:cubicBezTo>
                    <a:cubicBezTo>
                      <a:pt x="6" y="12"/>
                      <a:pt x="12" y="14"/>
                      <a:pt x="13" y="15"/>
                    </a:cubicBezTo>
                    <a:cubicBezTo>
                      <a:pt x="14" y="16"/>
                      <a:pt x="15" y="18"/>
                      <a:pt x="14" y="20"/>
                    </a:cubicBezTo>
                    <a:cubicBezTo>
                      <a:pt x="14" y="21"/>
                      <a:pt x="14" y="21"/>
                      <a:pt x="14" y="21"/>
                    </a:cubicBezTo>
                    <a:cubicBezTo>
                      <a:pt x="14" y="22"/>
                      <a:pt x="14" y="23"/>
                      <a:pt x="15" y="22"/>
                    </a:cubicBezTo>
                    <a:cubicBezTo>
                      <a:pt x="16" y="22"/>
                      <a:pt x="16" y="22"/>
                      <a:pt x="16" y="21"/>
                    </a:cubicBezTo>
                    <a:cubicBezTo>
                      <a:pt x="16" y="21"/>
                      <a:pt x="17" y="19"/>
                      <a:pt x="19" y="19"/>
                    </a:cubicBezTo>
                    <a:cubicBezTo>
                      <a:pt x="21" y="19"/>
                      <a:pt x="19" y="23"/>
                      <a:pt x="19" y="24"/>
                    </a:cubicBezTo>
                    <a:cubicBezTo>
                      <a:pt x="19" y="29"/>
                      <a:pt x="19" y="29"/>
                      <a:pt x="19" y="29"/>
                    </a:cubicBezTo>
                    <a:cubicBezTo>
                      <a:pt x="19" y="29"/>
                      <a:pt x="19" y="28"/>
                      <a:pt x="20" y="27"/>
                    </a:cubicBezTo>
                    <a:cubicBezTo>
                      <a:pt x="22" y="23"/>
                      <a:pt x="23" y="21"/>
                      <a:pt x="23" y="20"/>
                    </a:cubicBezTo>
                    <a:cubicBezTo>
                      <a:pt x="28" y="9"/>
                      <a:pt x="19" y="0"/>
                      <a:pt x="8" y="4"/>
                    </a:cubicBezTo>
                    <a:cubicBezTo>
                      <a:pt x="6" y="4"/>
                      <a:pt x="2" y="7"/>
                      <a:pt x="2" y="7"/>
                    </a:cubicBezTo>
                    <a:close/>
                  </a:path>
                </a:pathLst>
              </a:custGeom>
              <a:solidFill>
                <a:srgbClr val="68400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6" name="Freeform 998"/>
              <p:cNvSpPr/>
              <p:nvPr/>
            </p:nvSpPr>
            <p:spPr bwMode="auto">
              <a:xfrm>
                <a:off x="5126" y="3440"/>
                <a:ext cx="5" cy="8"/>
              </a:xfrm>
              <a:custGeom>
                <a:avLst/>
                <a:gdLst>
                  <a:gd name="T0" fmla="*/ 3 w 5"/>
                  <a:gd name="T1" fmla="*/ 0 h 8"/>
                  <a:gd name="T2" fmla="*/ 0 w 5"/>
                  <a:gd name="T3" fmla="*/ 2 h 8"/>
                  <a:gd name="T4" fmla="*/ 0 w 5"/>
                  <a:gd name="T5" fmla="*/ 7 h 8"/>
                  <a:gd name="T6" fmla="*/ 1 w 5"/>
                  <a:gd name="T7" fmla="*/ 8 h 8"/>
                  <a:gd name="T8" fmla="*/ 3 w 5"/>
                  <a:gd name="T9" fmla="*/ 6 h 8"/>
                  <a:gd name="T10" fmla="*/ 4 w 5"/>
                  <a:gd name="T11" fmla="*/ 4 h 8"/>
                  <a:gd name="T12" fmla="*/ 3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3" y="0"/>
                    </a:moveTo>
                    <a:cubicBezTo>
                      <a:pt x="0" y="0"/>
                      <a:pt x="0" y="2"/>
                      <a:pt x="0" y="2"/>
                    </a:cubicBezTo>
                    <a:cubicBezTo>
                      <a:pt x="0" y="7"/>
                      <a:pt x="0" y="7"/>
                      <a:pt x="0" y="7"/>
                    </a:cubicBezTo>
                    <a:cubicBezTo>
                      <a:pt x="0" y="7"/>
                      <a:pt x="0" y="8"/>
                      <a:pt x="1" y="8"/>
                    </a:cubicBezTo>
                    <a:cubicBezTo>
                      <a:pt x="2" y="8"/>
                      <a:pt x="3" y="7"/>
                      <a:pt x="3" y="6"/>
                    </a:cubicBezTo>
                    <a:cubicBezTo>
                      <a:pt x="4" y="4"/>
                      <a:pt x="4" y="4"/>
                      <a:pt x="4" y="4"/>
                    </a:cubicBezTo>
                    <a:cubicBezTo>
                      <a:pt x="5" y="2"/>
                      <a:pt x="5" y="0"/>
                      <a:pt x="3"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7" name="Freeform 999"/>
              <p:cNvSpPr/>
              <p:nvPr/>
            </p:nvSpPr>
            <p:spPr bwMode="auto">
              <a:xfrm>
                <a:off x="5132" y="3512"/>
                <a:ext cx="6" cy="8"/>
              </a:xfrm>
              <a:custGeom>
                <a:avLst/>
                <a:gdLst>
                  <a:gd name="T0" fmla="*/ 6 w 6"/>
                  <a:gd name="T1" fmla="*/ 2 h 8"/>
                  <a:gd name="T2" fmla="*/ 3 w 6"/>
                  <a:gd name="T3" fmla="*/ 5 h 8"/>
                  <a:gd name="T4" fmla="*/ 0 w 6"/>
                  <a:gd name="T5" fmla="*/ 8 h 8"/>
                  <a:gd name="T6" fmla="*/ 0 w 6"/>
                  <a:gd name="T7" fmla="*/ 6 h 8"/>
                  <a:gd name="T8" fmla="*/ 1 w 6"/>
                  <a:gd name="T9" fmla="*/ 3 h 8"/>
                  <a:gd name="T10" fmla="*/ 4 w 6"/>
                  <a:gd name="T11" fmla="*/ 0 h 8"/>
                  <a:gd name="T12" fmla="*/ 6 w 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6" y="2"/>
                    </a:moveTo>
                    <a:cubicBezTo>
                      <a:pt x="6" y="4"/>
                      <a:pt x="4" y="5"/>
                      <a:pt x="3" y="5"/>
                    </a:cubicBezTo>
                    <a:cubicBezTo>
                      <a:pt x="2" y="5"/>
                      <a:pt x="2" y="8"/>
                      <a:pt x="0" y="8"/>
                    </a:cubicBezTo>
                    <a:cubicBezTo>
                      <a:pt x="0" y="8"/>
                      <a:pt x="0" y="7"/>
                      <a:pt x="0" y="6"/>
                    </a:cubicBezTo>
                    <a:cubicBezTo>
                      <a:pt x="0" y="6"/>
                      <a:pt x="0" y="4"/>
                      <a:pt x="1" y="3"/>
                    </a:cubicBezTo>
                    <a:cubicBezTo>
                      <a:pt x="3" y="0"/>
                      <a:pt x="3" y="0"/>
                      <a:pt x="4" y="0"/>
                    </a:cubicBezTo>
                    <a:cubicBezTo>
                      <a:pt x="6" y="0"/>
                      <a:pt x="6" y="1"/>
                      <a:pt x="6" y="2"/>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8" name="Freeform 1000"/>
              <p:cNvSpPr/>
              <p:nvPr/>
            </p:nvSpPr>
            <p:spPr bwMode="auto">
              <a:xfrm>
                <a:off x="5146" y="353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9" name="Freeform 1001"/>
              <p:cNvSpPr/>
              <p:nvPr/>
            </p:nvSpPr>
            <p:spPr bwMode="auto">
              <a:xfrm>
                <a:off x="5146" y="3516"/>
                <a:ext cx="7" cy="17"/>
              </a:xfrm>
              <a:custGeom>
                <a:avLst/>
                <a:gdLst>
                  <a:gd name="T0" fmla="*/ 0 w 7"/>
                  <a:gd name="T1" fmla="*/ 16 h 17"/>
                  <a:gd name="T2" fmla="*/ 7 w 7"/>
                  <a:gd name="T3" fmla="*/ 0 h 17"/>
                  <a:gd name="T4" fmla="*/ 7 w 7"/>
                  <a:gd name="T5" fmla="*/ 2 h 17"/>
                  <a:gd name="T6" fmla="*/ 7 w 7"/>
                  <a:gd name="T7" fmla="*/ 3 h 17"/>
                  <a:gd name="T8" fmla="*/ 0 w 7"/>
                  <a:gd name="T9" fmla="*/ 17 h 17"/>
                  <a:gd name="T10" fmla="*/ 0 w 7"/>
                  <a:gd name="T11" fmla="*/ 16 h 17"/>
                </a:gdLst>
                <a:ahLst/>
                <a:cxnLst>
                  <a:cxn ang="0">
                    <a:pos x="T0" y="T1"/>
                  </a:cxn>
                  <a:cxn ang="0">
                    <a:pos x="T2" y="T3"/>
                  </a:cxn>
                  <a:cxn ang="0">
                    <a:pos x="T4" y="T5"/>
                  </a:cxn>
                  <a:cxn ang="0">
                    <a:pos x="T6" y="T7"/>
                  </a:cxn>
                  <a:cxn ang="0">
                    <a:pos x="T8" y="T9"/>
                  </a:cxn>
                  <a:cxn ang="0">
                    <a:pos x="T10" y="T11"/>
                  </a:cxn>
                </a:cxnLst>
                <a:rect l="0" t="0" r="r" b="b"/>
                <a:pathLst>
                  <a:path w="7" h="17">
                    <a:moveTo>
                      <a:pt x="0" y="16"/>
                    </a:moveTo>
                    <a:cubicBezTo>
                      <a:pt x="6" y="8"/>
                      <a:pt x="7" y="1"/>
                      <a:pt x="7" y="0"/>
                    </a:cubicBezTo>
                    <a:cubicBezTo>
                      <a:pt x="7" y="2"/>
                      <a:pt x="7" y="2"/>
                      <a:pt x="7" y="2"/>
                    </a:cubicBezTo>
                    <a:cubicBezTo>
                      <a:pt x="7" y="3"/>
                      <a:pt x="7" y="3"/>
                      <a:pt x="7" y="3"/>
                    </a:cubicBezTo>
                    <a:cubicBezTo>
                      <a:pt x="6" y="5"/>
                      <a:pt x="5" y="11"/>
                      <a:pt x="0" y="17"/>
                    </a:cubicBezTo>
                    <a:lnTo>
                      <a:pt x="0" y="16"/>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0" name="Freeform 1002"/>
              <p:cNvSpPr/>
              <p:nvPr/>
            </p:nvSpPr>
            <p:spPr bwMode="auto">
              <a:xfrm>
                <a:off x="5132" y="3542"/>
                <a:ext cx="1" cy="1"/>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lnTo>
                      <a:pt x="0" y="1"/>
                    </a:lnTo>
                    <a:lnTo>
                      <a:pt x="1"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1" name="Freeform 1003"/>
              <p:cNvSpPr/>
              <p:nvPr/>
            </p:nvSpPr>
            <p:spPr bwMode="auto">
              <a:xfrm>
                <a:off x="5116" y="3550"/>
                <a:ext cx="8" cy="5"/>
              </a:xfrm>
              <a:custGeom>
                <a:avLst/>
                <a:gdLst>
                  <a:gd name="T0" fmla="*/ 8 w 8"/>
                  <a:gd name="T1" fmla="*/ 5 h 5"/>
                  <a:gd name="T2" fmla="*/ 1 w 8"/>
                  <a:gd name="T3" fmla="*/ 1 h 5"/>
                  <a:gd name="T4" fmla="*/ 0 w 8"/>
                  <a:gd name="T5" fmla="*/ 0 h 5"/>
                  <a:gd name="T6" fmla="*/ 8 w 8"/>
                  <a:gd name="T7" fmla="*/ 4 h 5"/>
                  <a:gd name="T8" fmla="*/ 8 w 8"/>
                  <a:gd name="T9" fmla="*/ 5 h 5"/>
                </a:gdLst>
                <a:ahLst/>
                <a:cxnLst>
                  <a:cxn ang="0">
                    <a:pos x="T0" y="T1"/>
                  </a:cxn>
                  <a:cxn ang="0">
                    <a:pos x="T2" y="T3"/>
                  </a:cxn>
                  <a:cxn ang="0">
                    <a:pos x="T4" y="T5"/>
                  </a:cxn>
                  <a:cxn ang="0">
                    <a:pos x="T6" y="T7"/>
                  </a:cxn>
                  <a:cxn ang="0">
                    <a:pos x="T8" y="T9"/>
                  </a:cxn>
                </a:cxnLst>
                <a:rect l="0" t="0" r="r" b="b"/>
                <a:pathLst>
                  <a:path w="8" h="5">
                    <a:moveTo>
                      <a:pt x="8" y="5"/>
                    </a:moveTo>
                    <a:cubicBezTo>
                      <a:pt x="1" y="1"/>
                      <a:pt x="1" y="1"/>
                      <a:pt x="1" y="1"/>
                    </a:cubicBezTo>
                    <a:cubicBezTo>
                      <a:pt x="1" y="0"/>
                      <a:pt x="0" y="0"/>
                      <a:pt x="0" y="0"/>
                    </a:cubicBezTo>
                    <a:cubicBezTo>
                      <a:pt x="8" y="4"/>
                      <a:pt x="8" y="4"/>
                      <a:pt x="8" y="4"/>
                    </a:cubicBezTo>
                    <a:cubicBezTo>
                      <a:pt x="8" y="4"/>
                      <a:pt x="8" y="5"/>
                      <a:pt x="8" y="5"/>
                    </a:cubicBezTo>
                    <a:close/>
                  </a:path>
                </a:pathLst>
              </a:custGeom>
              <a:solidFill>
                <a:srgbClr val="7239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2" name="Freeform 1004"/>
              <p:cNvSpPr/>
              <p:nvPr/>
            </p:nvSpPr>
            <p:spPr bwMode="auto">
              <a:xfrm>
                <a:off x="5124" y="3518"/>
                <a:ext cx="29" cy="37"/>
              </a:xfrm>
              <a:custGeom>
                <a:avLst/>
                <a:gdLst>
                  <a:gd name="T0" fmla="*/ 0 w 29"/>
                  <a:gd name="T1" fmla="*/ 15 h 37"/>
                  <a:gd name="T2" fmla="*/ 0 w 29"/>
                  <a:gd name="T3" fmla="*/ 17 h 37"/>
                  <a:gd name="T4" fmla="*/ 0 w 29"/>
                  <a:gd name="T5" fmla="*/ 17 h 37"/>
                  <a:gd name="T6" fmla="*/ 6 w 29"/>
                  <a:gd name="T7" fmla="*/ 24 h 37"/>
                  <a:gd name="T8" fmla="*/ 14 w 29"/>
                  <a:gd name="T9" fmla="*/ 22 h 37"/>
                  <a:gd name="T10" fmla="*/ 20 w 29"/>
                  <a:gd name="T11" fmla="*/ 18 h 37"/>
                  <a:gd name="T12" fmla="*/ 22 w 29"/>
                  <a:gd name="T13" fmla="*/ 15 h 37"/>
                  <a:gd name="T14" fmla="*/ 29 w 29"/>
                  <a:gd name="T15" fmla="*/ 1 h 37"/>
                  <a:gd name="T16" fmla="*/ 29 w 29"/>
                  <a:gd name="T17" fmla="*/ 0 h 37"/>
                  <a:gd name="T18" fmla="*/ 29 w 29"/>
                  <a:gd name="T19" fmla="*/ 19 h 37"/>
                  <a:gd name="T20" fmla="*/ 27 w 29"/>
                  <a:gd name="T21" fmla="*/ 22 h 37"/>
                  <a:gd name="T22" fmla="*/ 1 w 29"/>
                  <a:gd name="T23" fmla="*/ 37 h 37"/>
                  <a:gd name="T24" fmla="*/ 0 w 29"/>
                  <a:gd name="T25" fmla="*/ 36 h 37"/>
                  <a:gd name="T26" fmla="*/ 0 w 29"/>
                  <a:gd name="T27"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7">
                    <a:moveTo>
                      <a:pt x="0" y="15"/>
                    </a:moveTo>
                    <a:cubicBezTo>
                      <a:pt x="0" y="17"/>
                      <a:pt x="0" y="17"/>
                      <a:pt x="0" y="17"/>
                    </a:cubicBezTo>
                    <a:cubicBezTo>
                      <a:pt x="0" y="17"/>
                      <a:pt x="0" y="17"/>
                      <a:pt x="0" y="17"/>
                    </a:cubicBezTo>
                    <a:cubicBezTo>
                      <a:pt x="1" y="21"/>
                      <a:pt x="3" y="23"/>
                      <a:pt x="6" y="24"/>
                    </a:cubicBezTo>
                    <a:cubicBezTo>
                      <a:pt x="6" y="24"/>
                      <a:pt x="12" y="23"/>
                      <a:pt x="14" y="22"/>
                    </a:cubicBezTo>
                    <a:cubicBezTo>
                      <a:pt x="16" y="21"/>
                      <a:pt x="20" y="18"/>
                      <a:pt x="20" y="18"/>
                    </a:cubicBezTo>
                    <a:cubicBezTo>
                      <a:pt x="22" y="15"/>
                      <a:pt x="22" y="15"/>
                      <a:pt x="22" y="15"/>
                    </a:cubicBezTo>
                    <a:cubicBezTo>
                      <a:pt x="27" y="9"/>
                      <a:pt x="28" y="3"/>
                      <a:pt x="29" y="1"/>
                    </a:cubicBezTo>
                    <a:cubicBezTo>
                      <a:pt x="29" y="0"/>
                      <a:pt x="29" y="0"/>
                      <a:pt x="29" y="0"/>
                    </a:cubicBezTo>
                    <a:cubicBezTo>
                      <a:pt x="29" y="19"/>
                      <a:pt x="29" y="19"/>
                      <a:pt x="29" y="19"/>
                    </a:cubicBezTo>
                    <a:cubicBezTo>
                      <a:pt x="29" y="20"/>
                      <a:pt x="28" y="21"/>
                      <a:pt x="27" y="22"/>
                    </a:cubicBezTo>
                    <a:cubicBezTo>
                      <a:pt x="1" y="37"/>
                      <a:pt x="1" y="37"/>
                      <a:pt x="1" y="37"/>
                    </a:cubicBezTo>
                    <a:cubicBezTo>
                      <a:pt x="0" y="37"/>
                      <a:pt x="0" y="37"/>
                      <a:pt x="0" y="36"/>
                    </a:cubicBezTo>
                    <a:lnTo>
                      <a:pt x="0" y="15"/>
                    </a:ln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3" name="Freeform 1005"/>
              <p:cNvSpPr/>
              <p:nvPr/>
            </p:nvSpPr>
            <p:spPr bwMode="auto">
              <a:xfrm>
                <a:off x="5116" y="3529"/>
                <a:ext cx="8" cy="4"/>
              </a:xfrm>
              <a:custGeom>
                <a:avLst/>
                <a:gdLst>
                  <a:gd name="T0" fmla="*/ 8 w 8"/>
                  <a:gd name="T1" fmla="*/ 4 h 4"/>
                  <a:gd name="T2" fmla="*/ 0 w 8"/>
                  <a:gd name="T3" fmla="*/ 0 h 4"/>
                  <a:gd name="T4" fmla="*/ 0 w 8"/>
                  <a:gd name="T5" fmla="*/ 0 h 4"/>
                  <a:gd name="T6" fmla="*/ 8 w 8"/>
                  <a:gd name="T7" fmla="*/ 4 h 4"/>
                  <a:gd name="T8" fmla="*/ 8 w 8"/>
                  <a:gd name="T9" fmla="*/ 4 h 4"/>
                </a:gdLst>
                <a:ahLst/>
                <a:cxnLst>
                  <a:cxn ang="0">
                    <a:pos x="T0" y="T1"/>
                  </a:cxn>
                  <a:cxn ang="0">
                    <a:pos x="T2" y="T3"/>
                  </a:cxn>
                  <a:cxn ang="0">
                    <a:pos x="T4" y="T5"/>
                  </a:cxn>
                  <a:cxn ang="0">
                    <a:pos x="T6" y="T7"/>
                  </a:cxn>
                  <a:cxn ang="0">
                    <a:pos x="T8" y="T9"/>
                  </a:cxn>
                </a:cxnLst>
                <a:rect l="0" t="0" r="r" b="b"/>
                <a:pathLst>
                  <a:path w="8" h="4">
                    <a:moveTo>
                      <a:pt x="8" y="4"/>
                    </a:moveTo>
                    <a:lnTo>
                      <a:pt x="0" y="0"/>
                    </a:lnTo>
                    <a:lnTo>
                      <a:pt x="0" y="0"/>
                    </a:lnTo>
                    <a:lnTo>
                      <a:pt x="8" y="4"/>
                    </a:lnTo>
                    <a:lnTo>
                      <a:pt x="8" y="4"/>
                    </a:lnTo>
                    <a:close/>
                  </a:path>
                </a:pathLst>
              </a:custGeom>
              <a:solidFill>
                <a:srgbClr val="5C361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4" name="Freeform 1006"/>
              <p:cNvSpPr/>
              <p:nvPr/>
            </p:nvSpPr>
            <p:spPr bwMode="auto">
              <a:xfrm>
                <a:off x="5124" y="3533"/>
                <a:ext cx="6" cy="9"/>
              </a:xfrm>
              <a:custGeom>
                <a:avLst/>
                <a:gdLst>
                  <a:gd name="T0" fmla="*/ 0 w 6"/>
                  <a:gd name="T1" fmla="*/ 0 h 9"/>
                  <a:gd name="T2" fmla="*/ 6 w 6"/>
                  <a:gd name="T3" fmla="*/ 8 h 9"/>
                  <a:gd name="T4" fmla="*/ 6 w 6"/>
                  <a:gd name="T5" fmla="*/ 8 h 9"/>
                  <a:gd name="T6" fmla="*/ 6 w 6"/>
                  <a:gd name="T7" fmla="*/ 9 h 9"/>
                  <a:gd name="T8" fmla="*/ 0 w 6"/>
                  <a:gd name="T9" fmla="*/ 2 h 9"/>
                  <a:gd name="T10" fmla="*/ 0 w 6"/>
                  <a:gd name="T11" fmla="*/ 2 h 9"/>
                  <a:gd name="T12" fmla="*/ 0 w 6"/>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0" y="0"/>
                    </a:moveTo>
                    <a:cubicBezTo>
                      <a:pt x="0" y="5"/>
                      <a:pt x="3" y="7"/>
                      <a:pt x="6" y="8"/>
                    </a:cubicBezTo>
                    <a:cubicBezTo>
                      <a:pt x="6" y="8"/>
                      <a:pt x="6" y="8"/>
                      <a:pt x="6" y="8"/>
                    </a:cubicBezTo>
                    <a:cubicBezTo>
                      <a:pt x="6" y="9"/>
                      <a:pt x="6" y="9"/>
                      <a:pt x="6" y="9"/>
                    </a:cubicBezTo>
                    <a:cubicBezTo>
                      <a:pt x="3" y="8"/>
                      <a:pt x="1" y="6"/>
                      <a:pt x="0" y="2"/>
                    </a:cubicBezTo>
                    <a:cubicBezTo>
                      <a:pt x="0" y="2"/>
                      <a:pt x="0" y="2"/>
                      <a:pt x="0" y="2"/>
                    </a:cubicBezTo>
                    <a:lnTo>
                      <a:pt x="0"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5" name="Freeform 1007"/>
              <p:cNvSpPr/>
              <p:nvPr/>
            </p:nvSpPr>
            <p:spPr bwMode="auto">
              <a:xfrm>
                <a:off x="5124" y="3516"/>
                <a:ext cx="29" cy="25"/>
              </a:xfrm>
              <a:custGeom>
                <a:avLst/>
                <a:gdLst>
                  <a:gd name="T0" fmla="*/ 29 w 29"/>
                  <a:gd name="T1" fmla="*/ 0 h 25"/>
                  <a:gd name="T2" fmla="*/ 22 w 29"/>
                  <a:gd name="T3" fmla="*/ 16 h 25"/>
                  <a:gd name="T4" fmla="*/ 22 w 29"/>
                  <a:gd name="T5" fmla="*/ 15 h 25"/>
                  <a:gd name="T6" fmla="*/ 22 w 29"/>
                  <a:gd name="T7" fmla="*/ 15 h 25"/>
                  <a:gd name="T8" fmla="*/ 20 w 29"/>
                  <a:gd name="T9" fmla="*/ 16 h 25"/>
                  <a:gd name="T10" fmla="*/ 20 w 29"/>
                  <a:gd name="T11" fmla="*/ 17 h 25"/>
                  <a:gd name="T12" fmla="*/ 20 w 29"/>
                  <a:gd name="T13" fmla="*/ 19 h 25"/>
                  <a:gd name="T14" fmla="*/ 14 w 29"/>
                  <a:gd name="T15" fmla="*/ 23 h 25"/>
                  <a:gd name="T16" fmla="*/ 9 w 29"/>
                  <a:gd name="T17" fmla="*/ 25 h 25"/>
                  <a:gd name="T18" fmla="*/ 9 w 29"/>
                  <a:gd name="T19" fmla="*/ 23 h 25"/>
                  <a:gd name="T20" fmla="*/ 8 w 29"/>
                  <a:gd name="T21" fmla="*/ 23 h 25"/>
                  <a:gd name="T22" fmla="*/ 7 w 29"/>
                  <a:gd name="T23" fmla="*/ 24 h 25"/>
                  <a:gd name="T24" fmla="*/ 6 w 29"/>
                  <a:gd name="T25" fmla="*/ 25 h 25"/>
                  <a:gd name="T26" fmla="*/ 0 w 29"/>
                  <a:gd name="T27" fmla="*/ 17 h 25"/>
                  <a:gd name="T28" fmla="*/ 0 w 29"/>
                  <a:gd name="T29" fmla="*/ 17 h 25"/>
                  <a:gd name="T30" fmla="*/ 9 w 29"/>
                  <a:gd name="T31" fmla="*/ 12 h 25"/>
                  <a:gd name="T32" fmla="*/ 10 w 29"/>
                  <a:gd name="T33" fmla="*/ 11 h 25"/>
                  <a:gd name="T34" fmla="*/ 18 w 29"/>
                  <a:gd name="T35" fmla="*/ 6 h 25"/>
                  <a:gd name="T36" fmla="*/ 20 w 29"/>
                  <a:gd name="T37" fmla="*/ 6 h 25"/>
                  <a:gd name="T38" fmla="*/ 29 w 29"/>
                  <a:gd name="T3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25">
                    <a:moveTo>
                      <a:pt x="29" y="0"/>
                    </a:moveTo>
                    <a:cubicBezTo>
                      <a:pt x="29" y="1"/>
                      <a:pt x="28" y="8"/>
                      <a:pt x="22" y="16"/>
                    </a:cubicBezTo>
                    <a:cubicBezTo>
                      <a:pt x="22" y="15"/>
                      <a:pt x="22" y="15"/>
                      <a:pt x="22" y="15"/>
                    </a:cubicBezTo>
                    <a:cubicBezTo>
                      <a:pt x="22" y="15"/>
                      <a:pt x="22" y="15"/>
                      <a:pt x="22" y="15"/>
                    </a:cubicBezTo>
                    <a:cubicBezTo>
                      <a:pt x="20" y="16"/>
                      <a:pt x="20" y="16"/>
                      <a:pt x="20" y="16"/>
                    </a:cubicBezTo>
                    <a:cubicBezTo>
                      <a:pt x="20" y="16"/>
                      <a:pt x="20" y="17"/>
                      <a:pt x="20" y="17"/>
                    </a:cubicBezTo>
                    <a:cubicBezTo>
                      <a:pt x="20" y="19"/>
                      <a:pt x="20" y="19"/>
                      <a:pt x="20" y="19"/>
                    </a:cubicBezTo>
                    <a:cubicBezTo>
                      <a:pt x="18" y="20"/>
                      <a:pt x="16" y="22"/>
                      <a:pt x="14" y="23"/>
                    </a:cubicBezTo>
                    <a:cubicBezTo>
                      <a:pt x="12" y="24"/>
                      <a:pt x="10" y="25"/>
                      <a:pt x="9" y="25"/>
                    </a:cubicBezTo>
                    <a:cubicBezTo>
                      <a:pt x="9" y="23"/>
                      <a:pt x="9" y="23"/>
                      <a:pt x="9" y="23"/>
                    </a:cubicBezTo>
                    <a:cubicBezTo>
                      <a:pt x="9" y="23"/>
                      <a:pt x="8" y="23"/>
                      <a:pt x="8" y="23"/>
                    </a:cubicBezTo>
                    <a:cubicBezTo>
                      <a:pt x="7" y="24"/>
                      <a:pt x="7" y="24"/>
                      <a:pt x="7" y="24"/>
                    </a:cubicBezTo>
                    <a:cubicBezTo>
                      <a:pt x="6" y="24"/>
                      <a:pt x="6" y="24"/>
                      <a:pt x="6" y="25"/>
                    </a:cubicBezTo>
                    <a:cubicBezTo>
                      <a:pt x="3" y="24"/>
                      <a:pt x="0" y="22"/>
                      <a:pt x="0" y="17"/>
                    </a:cubicBezTo>
                    <a:cubicBezTo>
                      <a:pt x="0" y="17"/>
                      <a:pt x="0" y="17"/>
                      <a:pt x="0" y="17"/>
                    </a:cubicBezTo>
                    <a:cubicBezTo>
                      <a:pt x="9" y="12"/>
                      <a:pt x="9" y="12"/>
                      <a:pt x="9" y="12"/>
                    </a:cubicBezTo>
                    <a:cubicBezTo>
                      <a:pt x="10" y="11"/>
                      <a:pt x="10" y="11"/>
                      <a:pt x="10" y="11"/>
                    </a:cubicBezTo>
                    <a:cubicBezTo>
                      <a:pt x="18" y="6"/>
                      <a:pt x="18" y="6"/>
                      <a:pt x="18" y="6"/>
                    </a:cubicBezTo>
                    <a:cubicBezTo>
                      <a:pt x="20" y="6"/>
                      <a:pt x="20" y="6"/>
                      <a:pt x="20" y="6"/>
                    </a:cubicBezTo>
                    <a:lnTo>
                      <a:pt x="29" y="0"/>
                    </a:lnTo>
                    <a:close/>
                  </a:path>
                </a:pathLst>
              </a:custGeom>
              <a:solidFill>
                <a:srgbClr val="A568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6" name="Freeform 1008"/>
              <p:cNvSpPr/>
              <p:nvPr/>
            </p:nvSpPr>
            <p:spPr bwMode="auto">
              <a:xfrm>
                <a:off x="5116" y="3512"/>
                <a:ext cx="37" cy="43"/>
              </a:xfrm>
              <a:custGeom>
                <a:avLst/>
                <a:gdLst>
                  <a:gd name="T0" fmla="*/ 30 w 37"/>
                  <a:gd name="T1" fmla="*/ 0 h 43"/>
                  <a:gd name="T2" fmla="*/ 37 w 37"/>
                  <a:gd name="T3" fmla="*/ 4 h 43"/>
                  <a:gd name="T4" fmla="*/ 8 w 37"/>
                  <a:gd name="T5" fmla="*/ 21 h 43"/>
                  <a:gd name="T6" fmla="*/ 8 w 37"/>
                  <a:gd name="T7" fmla="*/ 23 h 43"/>
                  <a:gd name="T8" fmla="*/ 8 w 37"/>
                  <a:gd name="T9" fmla="*/ 42 h 43"/>
                  <a:gd name="T10" fmla="*/ 8 w 37"/>
                  <a:gd name="T11" fmla="*/ 43 h 43"/>
                  <a:gd name="T12" fmla="*/ 1 w 37"/>
                  <a:gd name="T13" fmla="*/ 39 h 43"/>
                  <a:gd name="T14" fmla="*/ 0 w 37"/>
                  <a:gd name="T15" fmla="*/ 38 h 43"/>
                  <a:gd name="T16" fmla="*/ 0 w 37"/>
                  <a:gd name="T17" fmla="*/ 17 h 43"/>
                  <a:gd name="T18" fmla="*/ 30 w 37"/>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3">
                    <a:moveTo>
                      <a:pt x="30" y="0"/>
                    </a:moveTo>
                    <a:cubicBezTo>
                      <a:pt x="37" y="4"/>
                      <a:pt x="37" y="4"/>
                      <a:pt x="37" y="4"/>
                    </a:cubicBezTo>
                    <a:cubicBezTo>
                      <a:pt x="8" y="21"/>
                      <a:pt x="8" y="21"/>
                      <a:pt x="8" y="21"/>
                    </a:cubicBezTo>
                    <a:cubicBezTo>
                      <a:pt x="8" y="23"/>
                      <a:pt x="8" y="23"/>
                      <a:pt x="8" y="23"/>
                    </a:cubicBezTo>
                    <a:cubicBezTo>
                      <a:pt x="8" y="42"/>
                      <a:pt x="8" y="42"/>
                      <a:pt x="8" y="42"/>
                    </a:cubicBezTo>
                    <a:cubicBezTo>
                      <a:pt x="8" y="42"/>
                      <a:pt x="8" y="43"/>
                      <a:pt x="8" y="43"/>
                    </a:cubicBezTo>
                    <a:cubicBezTo>
                      <a:pt x="1" y="39"/>
                      <a:pt x="1" y="39"/>
                      <a:pt x="1" y="39"/>
                    </a:cubicBezTo>
                    <a:cubicBezTo>
                      <a:pt x="1" y="38"/>
                      <a:pt x="0" y="38"/>
                      <a:pt x="0" y="38"/>
                    </a:cubicBezTo>
                    <a:cubicBezTo>
                      <a:pt x="0" y="17"/>
                      <a:pt x="0" y="17"/>
                      <a:pt x="0" y="17"/>
                    </a:cubicBezTo>
                    <a:lnTo>
                      <a:pt x="30" y="0"/>
                    </a:lnTo>
                    <a:close/>
                  </a:path>
                </a:pathLst>
              </a:custGeom>
              <a:solidFill>
                <a:srgbClr val="6D3B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sp>
          <p:nvSpPr>
            <p:cNvPr id="18" name="Freeform 1010"/>
            <p:cNvSpPr/>
            <p:nvPr/>
          </p:nvSpPr>
          <p:spPr bwMode="auto">
            <a:xfrm>
              <a:off x="8948738" y="5611813"/>
              <a:ext cx="17463" cy="11113"/>
            </a:xfrm>
            <a:custGeom>
              <a:avLst/>
              <a:gdLst>
                <a:gd name="T0" fmla="*/ 0 w 11"/>
                <a:gd name="T1" fmla="*/ 6 h 7"/>
                <a:gd name="T2" fmla="*/ 5 w 11"/>
                <a:gd name="T3" fmla="*/ 4 h 7"/>
                <a:gd name="T4" fmla="*/ 11 w 11"/>
                <a:gd name="T5" fmla="*/ 0 h 7"/>
                <a:gd name="T6" fmla="*/ 11 w 11"/>
                <a:gd name="T7" fmla="*/ 0 h 7"/>
                <a:gd name="T8" fmla="*/ 11 w 11"/>
                <a:gd name="T9" fmla="*/ 0 h 7"/>
                <a:gd name="T10" fmla="*/ 5 w 11"/>
                <a:gd name="T11" fmla="*/ 5 h 7"/>
                <a:gd name="T12" fmla="*/ 0 w 11"/>
                <a:gd name="T13" fmla="*/ 7 h 7"/>
                <a:gd name="T14" fmla="*/ 0 w 11"/>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0" y="6"/>
                  </a:moveTo>
                  <a:cubicBezTo>
                    <a:pt x="2" y="6"/>
                    <a:pt x="3" y="5"/>
                    <a:pt x="5" y="4"/>
                  </a:cubicBezTo>
                  <a:cubicBezTo>
                    <a:pt x="7" y="3"/>
                    <a:pt x="9" y="1"/>
                    <a:pt x="11" y="0"/>
                  </a:cubicBezTo>
                  <a:cubicBezTo>
                    <a:pt x="11" y="0"/>
                    <a:pt x="11" y="0"/>
                    <a:pt x="11" y="0"/>
                  </a:cubicBezTo>
                  <a:cubicBezTo>
                    <a:pt x="11" y="0"/>
                    <a:pt x="11" y="0"/>
                    <a:pt x="11" y="0"/>
                  </a:cubicBezTo>
                  <a:cubicBezTo>
                    <a:pt x="10" y="2"/>
                    <a:pt x="7" y="4"/>
                    <a:pt x="5" y="5"/>
                  </a:cubicBezTo>
                  <a:cubicBezTo>
                    <a:pt x="3" y="6"/>
                    <a:pt x="2" y="7"/>
                    <a:pt x="0" y="7"/>
                  </a:cubicBezTo>
                  <a:lnTo>
                    <a:pt x="0" y="6"/>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 name="Freeform 1011"/>
            <p:cNvSpPr/>
            <p:nvPr/>
          </p:nvSpPr>
          <p:spPr bwMode="auto">
            <a:xfrm>
              <a:off x="8943975" y="5622925"/>
              <a:ext cx="1588" cy="4763"/>
            </a:xfrm>
            <a:custGeom>
              <a:avLst/>
              <a:gdLst>
                <a:gd name="T0" fmla="*/ 1 w 1"/>
                <a:gd name="T1" fmla="*/ 1 h 3"/>
                <a:gd name="T2" fmla="*/ 1 w 1"/>
                <a:gd name="T3" fmla="*/ 2 h 3"/>
                <a:gd name="T4" fmla="*/ 1 w 1"/>
                <a:gd name="T5" fmla="*/ 3 h 3"/>
                <a:gd name="T6" fmla="*/ 0 w 1"/>
                <a:gd name="T7" fmla="*/ 2 h 3"/>
                <a:gd name="T8" fmla="*/ 0 w 1"/>
                <a:gd name="T9" fmla="*/ 2 h 3"/>
                <a:gd name="T10" fmla="*/ 0 w 1"/>
                <a:gd name="T11" fmla="*/ 0 h 3"/>
                <a:gd name="T12" fmla="*/ 1 w 1"/>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1"/>
                  </a:moveTo>
                  <a:lnTo>
                    <a:pt x="1" y="2"/>
                  </a:lnTo>
                  <a:lnTo>
                    <a:pt x="1" y="3"/>
                  </a:lnTo>
                  <a:lnTo>
                    <a:pt x="0" y="2"/>
                  </a:lnTo>
                  <a:lnTo>
                    <a:pt x="0" y="2"/>
                  </a:lnTo>
                  <a:lnTo>
                    <a:pt x="0" y="0"/>
                  </a:lnTo>
                  <a:lnTo>
                    <a:pt x="1" y="1"/>
                  </a:lnTo>
                  <a:close/>
                </a:path>
              </a:pathLst>
            </a:custGeom>
            <a:solidFill>
              <a:srgbClr val="7546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 name="Freeform 1012"/>
            <p:cNvSpPr/>
            <p:nvPr/>
          </p:nvSpPr>
          <p:spPr bwMode="auto">
            <a:xfrm>
              <a:off x="8943975" y="5621338"/>
              <a:ext cx="4763" cy="3175"/>
            </a:xfrm>
            <a:custGeom>
              <a:avLst/>
              <a:gdLst>
                <a:gd name="T0" fmla="*/ 1 w 3"/>
                <a:gd name="T1" fmla="*/ 2 h 2"/>
                <a:gd name="T2" fmla="*/ 0 w 3"/>
                <a:gd name="T3" fmla="*/ 1 h 2"/>
                <a:gd name="T4" fmla="*/ 3 w 3"/>
                <a:gd name="T5" fmla="*/ 0 h 2"/>
                <a:gd name="T6" fmla="*/ 3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0" y="1"/>
                  </a:lnTo>
                  <a:lnTo>
                    <a:pt x="3" y="0"/>
                  </a:lnTo>
                  <a:lnTo>
                    <a:pt x="3" y="0"/>
                  </a:lnTo>
                  <a:lnTo>
                    <a:pt x="1" y="2"/>
                  </a:lnTo>
                  <a:close/>
                </a:path>
              </a:pathLst>
            </a:custGeom>
            <a:solidFill>
              <a:srgbClr val="EB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 name="Freeform 1013"/>
            <p:cNvSpPr/>
            <p:nvPr/>
          </p:nvSpPr>
          <p:spPr bwMode="auto">
            <a:xfrm>
              <a:off x="8945563" y="5621338"/>
              <a:ext cx="3175" cy="4763"/>
            </a:xfrm>
            <a:custGeom>
              <a:avLst/>
              <a:gdLst>
                <a:gd name="T0" fmla="*/ 2 w 2"/>
                <a:gd name="T1" fmla="*/ 0 h 3"/>
                <a:gd name="T2" fmla="*/ 2 w 2"/>
                <a:gd name="T3" fmla="*/ 2 h 3"/>
                <a:gd name="T4" fmla="*/ 1 w 2"/>
                <a:gd name="T5" fmla="*/ 3 h 3"/>
                <a:gd name="T6" fmla="*/ 0 w 2"/>
                <a:gd name="T7" fmla="*/ 3 h 3"/>
                <a:gd name="T8" fmla="*/ 0 w 2"/>
                <a:gd name="T9" fmla="*/ 3 h 3"/>
                <a:gd name="T10" fmla="*/ 0 w 2"/>
                <a:gd name="T11" fmla="*/ 2 h 3"/>
                <a:gd name="T12" fmla="*/ 2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0"/>
                  </a:moveTo>
                  <a:cubicBezTo>
                    <a:pt x="2" y="2"/>
                    <a:pt x="2" y="2"/>
                    <a:pt x="2" y="2"/>
                  </a:cubicBezTo>
                  <a:cubicBezTo>
                    <a:pt x="2" y="2"/>
                    <a:pt x="2" y="3"/>
                    <a:pt x="1" y="3"/>
                  </a:cubicBezTo>
                  <a:cubicBezTo>
                    <a:pt x="0" y="3"/>
                    <a:pt x="0" y="3"/>
                    <a:pt x="0" y="3"/>
                  </a:cubicBezTo>
                  <a:cubicBezTo>
                    <a:pt x="0" y="3"/>
                    <a:pt x="0" y="3"/>
                    <a:pt x="0" y="3"/>
                  </a:cubicBezTo>
                  <a:cubicBezTo>
                    <a:pt x="0" y="2"/>
                    <a:pt x="0" y="2"/>
                    <a:pt x="0" y="2"/>
                  </a:cubicBezTo>
                  <a:lnTo>
                    <a:pt x="2" y="0"/>
                  </a:lnTo>
                  <a:close/>
                </a:path>
              </a:pathLst>
            </a:custGeom>
            <a:solidFill>
              <a:srgbClr val="D87A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 name="Freeform 1014"/>
            <p:cNvSpPr/>
            <p:nvPr/>
          </p:nvSpPr>
          <p:spPr bwMode="auto">
            <a:xfrm>
              <a:off x="8943975" y="5618163"/>
              <a:ext cx="4763" cy="6350"/>
            </a:xfrm>
            <a:custGeom>
              <a:avLst/>
              <a:gdLst>
                <a:gd name="T0" fmla="*/ 0 w 3"/>
                <a:gd name="T1" fmla="*/ 1 h 4"/>
                <a:gd name="T2" fmla="*/ 2 w 3"/>
                <a:gd name="T3" fmla="*/ 0 h 4"/>
                <a:gd name="T4" fmla="*/ 2 w 3"/>
                <a:gd name="T5" fmla="*/ 0 h 4"/>
                <a:gd name="T6" fmla="*/ 3 w 3"/>
                <a:gd name="T7" fmla="*/ 0 h 4"/>
                <a:gd name="T8" fmla="*/ 2 w 3"/>
                <a:gd name="T9" fmla="*/ 0 h 4"/>
                <a:gd name="T10" fmla="*/ 1 w 3"/>
                <a:gd name="T11" fmla="*/ 1 h 4"/>
                <a:gd name="T12" fmla="*/ 0 w 3"/>
                <a:gd name="T13" fmla="*/ 2 h 4"/>
                <a:gd name="T14" fmla="*/ 0 w 3"/>
                <a:gd name="T15" fmla="*/ 4 h 4"/>
                <a:gd name="T16" fmla="*/ 0 w 3"/>
                <a:gd name="T17" fmla="*/ 4 h 4"/>
                <a:gd name="T18" fmla="*/ 0 w 3"/>
                <a:gd name="T19" fmla="*/ 2 h 4"/>
                <a:gd name="T20" fmla="*/ 0 w 3"/>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0" y="1"/>
                  </a:moveTo>
                  <a:cubicBezTo>
                    <a:pt x="2" y="0"/>
                    <a:pt x="2" y="0"/>
                    <a:pt x="2" y="0"/>
                  </a:cubicBezTo>
                  <a:cubicBezTo>
                    <a:pt x="2" y="0"/>
                    <a:pt x="2" y="0"/>
                    <a:pt x="2" y="0"/>
                  </a:cubicBezTo>
                  <a:cubicBezTo>
                    <a:pt x="3" y="0"/>
                    <a:pt x="3" y="0"/>
                    <a:pt x="3" y="0"/>
                  </a:cubicBezTo>
                  <a:cubicBezTo>
                    <a:pt x="2" y="0"/>
                    <a:pt x="2" y="0"/>
                    <a:pt x="2" y="0"/>
                  </a:cubicBezTo>
                  <a:cubicBezTo>
                    <a:pt x="1" y="1"/>
                    <a:pt x="1" y="1"/>
                    <a:pt x="1" y="1"/>
                  </a:cubicBezTo>
                  <a:cubicBezTo>
                    <a:pt x="1" y="1"/>
                    <a:pt x="0" y="2"/>
                    <a:pt x="0" y="2"/>
                  </a:cubicBezTo>
                  <a:cubicBezTo>
                    <a:pt x="0" y="4"/>
                    <a:pt x="0" y="4"/>
                    <a:pt x="0" y="4"/>
                  </a:cubicBezTo>
                  <a:cubicBezTo>
                    <a:pt x="0" y="4"/>
                    <a:pt x="0" y="4"/>
                    <a:pt x="0" y="4"/>
                  </a:cubicBezTo>
                  <a:cubicBezTo>
                    <a:pt x="0" y="2"/>
                    <a:pt x="0" y="2"/>
                    <a:pt x="0" y="2"/>
                  </a:cubicBezTo>
                  <a:cubicBezTo>
                    <a:pt x="0" y="1"/>
                    <a:pt x="0" y="1"/>
                    <a:pt x="0" y="1"/>
                  </a:cubicBezTo>
                  <a:close/>
                </a:path>
              </a:pathLst>
            </a:custGeom>
            <a:solidFill>
              <a:srgbClr val="89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 name="Freeform 1015"/>
            <p:cNvSpPr/>
            <p:nvPr/>
          </p:nvSpPr>
          <p:spPr bwMode="auto">
            <a:xfrm>
              <a:off x="8943975" y="5618163"/>
              <a:ext cx="4763" cy="6350"/>
            </a:xfrm>
            <a:custGeom>
              <a:avLst/>
              <a:gdLst>
                <a:gd name="T0" fmla="*/ 2 w 3"/>
                <a:gd name="T1" fmla="*/ 0 h 4"/>
                <a:gd name="T2" fmla="*/ 3 w 3"/>
                <a:gd name="T3" fmla="*/ 1 h 4"/>
                <a:gd name="T4" fmla="*/ 3 w 3"/>
                <a:gd name="T5" fmla="*/ 2 h 4"/>
                <a:gd name="T6" fmla="*/ 0 w 3"/>
                <a:gd name="T7" fmla="*/ 4 h 4"/>
                <a:gd name="T8" fmla="*/ 0 w 3"/>
                <a:gd name="T9" fmla="*/ 2 h 4"/>
                <a:gd name="T10" fmla="*/ 1 w 3"/>
                <a:gd name="T11" fmla="*/ 1 h 4"/>
                <a:gd name="T12" fmla="*/ 2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0"/>
                  </a:moveTo>
                  <a:cubicBezTo>
                    <a:pt x="3" y="0"/>
                    <a:pt x="3" y="0"/>
                    <a:pt x="3" y="1"/>
                  </a:cubicBezTo>
                  <a:cubicBezTo>
                    <a:pt x="3" y="2"/>
                    <a:pt x="3" y="2"/>
                    <a:pt x="3" y="2"/>
                  </a:cubicBezTo>
                  <a:cubicBezTo>
                    <a:pt x="0" y="4"/>
                    <a:pt x="0" y="4"/>
                    <a:pt x="0" y="4"/>
                  </a:cubicBezTo>
                  <a:cubicBezTo>
                    <a:pt x="0" y="2"/>
                    <a:pt x="0" y="2"/>
                    <a:pt x="0" y="2"/>
                  </a:cubicBezTo>
                  <a:cubicBezTo>
                    <a:pt x="0" y="2"/>
                    <a:pt x="1" y="1"/>
                    <a:pt x="1" y="1"/>
                  </a:cubicBezTo>
                  <a:lnTo>
                    <a:pt x="2"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 name="Freeform 1016"/>
            <p:cNvSpPr/>
            <p:nvPr/>
          </p:nvSpPr>
          <p:spPr bwMode="auto">
            <a:xfrm>
              <a:off x="8966200" y="5611813"/>
              <a:ext cx="1588" cy="3175"/>
            </a:xfrm>
            <a:custGeom>
              <a:avLst/>
              <a:gdLst>
                <a:gd name="T0" fmla="*/ 0 w 1"/>
                <a:gd name="T1" fmla="*/ 0 h 2"/>
                <a:gd name="T2" fmla="*/ 0 w 1"/>
                <a:gd name="T3" fmla="*/ 1 h 2"/>
                <a:gd name="T4" fmla="*/ 1 w 1"/>
                <a:gd name="T5" fmla="*/ 2 h 2"/>
                <a:gd name="T6" fmla="*/ 0 w 1"/>
                <a:gd name="T7" fmla="*/ 2 h 2"/>
                <a:gd name="T8" fmla="*/ 0 w 1"/>
                <a:gd name="T9" fmla="*/ 1 h 2"/>
                <a:gd name="T10" fmla="*/ 0 w 1"/>
                <a:gd name="T11" fmla="*/ 0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lnTo>
                    <a:pt x="0" y="1"/>
                  </a:lnTo>
                  <a:lnTo>
                    <a:pt x="1" y="2"/>
                  </a:lnTo>
                  <a:lnTo>
                    <a:pt x="0" y="2"/>
                  </a:lnTo>
                  <a:lnTo>
                    <a:pt x="0" y="1"/>
                  </a:lnTo>
                  <a:lnTo>
                    <a:pt x="0" y="0"/>
                  </a:lnTo>
                  <a:lnTo>
                    <a:pt x="0" y="0"/>
                  </a:lnTo>
                  <a:close/>
                </a:path>
              </a:pathLst>
            </a:custGeom>
            <a:solidFill>
              <a:srgbClr val="7546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 name="Freeform 1017"/>
            <p:cNvSpPr/>
            <p:nvPr/>
          </p:nvSpPr>
          <p:spPr bwMode="auto">
            <a:xfrm>
              <a:off x="8966200" y="5608638"/>
              <a:ext cx="4763" cy="3175"/>
            </a:xfrm>
            <a:custGeom>
              <a:avLst/>
              <a:gdLst>
                <a:gd name="T0" fmla="*/ 0 w 3"/>
                <a:gd name="T1" fmla="*/ 2 h 2"/>
                <a:gd name="T2" fmla="*/ 0 w 3"/>
                <a:gd name="T3" fmla="*/ 2 h 2"/>
                <a:gd name="T4" fmla="*/ 2 w 3"/>
                <a:gd name="T5" fmla="*/ 0 h 2"/>
                <a:gd name="T6" fmla="*/ 3 w 3"/>
                <a:gd name="T7" fmla="*/ 0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0" y="2"/>
                  </a:lnTo>
                  <a:lnTo>
                    <a:pt x="2" y="0"/>
                  </a:lnTo>
                  <a:lnTo>
                    <a:pt x="3" y="0"/>
                  </a:lnTo>
                  <a:lnTo>
                    <a:pt x="0" y="2"/>
                  </a:lnTo>
                  <a:close/>
                </a:path>
              </a:pathLst>
            </a:custGeom>
            <a:solidFill>
              <a:srgbClr val="EB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 name="Freeform 1018"/>
            <p:cNvSpPr/>
            <p:nvPr/>
          </p:nvSpPr>
          <p:spPr bwMode="auto">
            <a:xfrm>
              <a:off x="8966200" y="5608638"/>
              <a:ext cx="4763" cy="6350"/>
            </a:xfrm>
            <a:custGeom>
              <a:avLst/>
              <a:gdLst>
                <a:gd name="T0" fmla="*/ 3 w 3"/>
                <a:gd name="T1" fmla="*/ 0 h 4"/>
                <a:gd name="T2" fmla="*/ 3 w 3"/>
                <a:gd name="T3" fmla="*/ 2 h 4"/>
                <a:gd name="T4" fmla="*/ 2 w 3"/>
                <a:gd name="T5" fmla="*/ 3 h 4"/>
                <a:gd name="T6" fmla="*/ 1 w 3"/>
                <a:gd name="T7" fmla="*/ 4 h 4"/>
                <a:gd name="T8" fmla="*/ 0 w 3"/>
                <a:gd name="T9" fmla="*/ 3 h 4"/>
                <a:gd name="T10" fmla="*/ 0 w 3"/>
                <a:gd name="T11" fmla="*/ 2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cubicBezTo>
                    <a:pt x="3" y="2"/>
                    <a:pt x="3" y="2"/>
                    <a:pt x="3" y="2"/>
                  </a:cubicBezTo>
                  <a:cubicBezTo>
                    <a:pt x="2" y="3"/>
                    <a:pt x="2" y="3"/>
                    <a:pt x="2" y="3"/>
                  </a:cubicBezTo>
                  <a:cubicBezTo>
                    <a:pt x="1" y="4"/>
                    <a:pt x="1" y="4"/>
                    <a:pt x="1" y="4"/>
                  </a:cubicBezTo>
                  <a:cubicBezTo>
                    <a:pt x="1" y="4"/>
                    <a:pt x="0" y="4"/>
                    <a:pt x="0" y="3"/>
                  </a:cubicBezTo>
                  <a:cubicBezTo>
                    <a:pt x="0" y="2"/>
                    <a:pt x="0" y="2"/>
                    <a:pt x="0" y="2"/>
                  </a:cubicBezTo>
                  <a:lnTo>
                    <a:pt x="3" y="0"/>
                  </a:lnTo>
                  <a:close/>
                </a:path>
              </a:pathLst>
            </a:custGeom>
            <a:solidFill>
              <a:srgbClr val="D87A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 name="Freeform 1019"/>
            <p:cNvSpPr/>
            <p:nvPr/>
          </p:nvSpPr>
          <p:spPr bwMode="auto">
            <a:xfrm>
              <a:off x="8966200" y="5605463"/>
              <a:ext cx="4763" cy="6350"/>
            </a:xfrm>
            <a:custGeom>
              <a:avLst/>
              <a:gdLst>
                <a:gd name="T0" fmla="*/ 0 w 3"/>
                <a:gd name="T1" fmla="*/ 1 h 4"/>
                <a:gd name="T2" fmla="*/ 2 w 3"/>
                <a:gd name="T3" fmla="*/ 0 h 4"/>
                <a:gd name="T4" fmla="*/ 2 w 3"/>
                <a:gd name="T5" fmla="*/ 0 h 4"/>
                <a:gd name="T6" fmla="*/ 3 w 3"/>
                <a:gd name="T7" fmla="*/ 0 h 4"/>
                <a:gd name="T8" fmla="*/ 2 w 3"/>
                <a:gd name="T9" fmla="*/ 0 h 4"/>
                <a:gd name="T10" fmla="*/ 1 w 3"/>
                <a:gd name="T11" fmla="*/ 1 h 4"/>
                <a:gd name="T12" fmla="*/ 1 w 3"/>
                <a:gd name="T13" fmla="*/ 1 h 4"/>
                <a:gd name="T14" fmla="*/ 1 w 3"/>
                <a:gd name="T15" fmla="*/ 1 h 4"/>
                <a:gd name="T16" fmla="*/ 0 w 3"/>
                <a:gd name="T17" fmla="*/ 2 h 4"/>
                <a:gd name="T18" fmla="*/ 0 w 3"/>
                <a:gd name="T19" fmla="*/ 4 h 4"/>
                <a:gd name="T20" fmla="*/ 0 w 3"/>
                <a:gd name="T21" fmla="*/ 4 h 4"/>
                <a:gd name="T22" fmla="*/ 0 w 3"/>
                <a:gd name="T23" fmla="*/ 2 h 4"/>
                <a:gd name="T24" fmla="*/ 0 w 3"/>
                <a:gd name="T2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4">
                  <a:moveTo>
                    <a:pt x="0" y="1"/>
                  </a:moveTo>
                  <a:cubicBezTo>
                    <a:pt x="2" y="0"/>
                    <a:pt x="2" y="0"/>
                    <a:pt x="2" y="0"/>
                  </a:cubicBezTo>
                  <a:cubicBezTo>
                    <a:pt x="2" y="0"/>
                    <a:pt x="2" y="0"/>
                    <a:pt x="2" y="0"/>
                  </a:cubicBezTo>
                  <a:cubicBezTo>
                    <a:pt x="3" y="0"/>
                    <a:pt x="3" y="0"/>
                    <a:pt x="3" y="0"/>
                  </a:cubicBezTo>
                  <a:cubicBezTo>
                    <a:pt x="2" y="0"/>
                    <a:pt x="2" y="0"/>
                    <a:pt x="2" y="0"/>
                  </a:cubicBezTo>
                  <a:cubicBezTo>
                    <a:pt x="1" y="1"/>
                    <a:pt x="1" y="1"/>
                    <a:pt x="1" y="1"/>
                  </a:cubicBezTo>
                  <a:cubicBezTo>
                    <a:pt x="1" y="1"/>
                    <a:pt x="1" y="1"/>
                    <a:pt x="1" y="1"/>
                  </a:cubicBezTo>
                  <a:cubicBezTo>
                    <a:pt x="1" y="1"/>
                    <a:pt x="1" y="1"/>
                    <a:pt x="1" y="1"/>
                  </a:cubicBezTo>
                  <a:cubicBezTo>
                    <a:pt x="0" y="2"/>
                    <a:pt x="0" y="2"/>
                    <a:pt x="0" y="2"/>
                  </a:cubicBezTo>
                  <a:cubicBezTo>
                    <a:pt x="0" y="4"/>
                    <a:pt x="0" y="4"/>
                    <a:pt x="0" y="4"/>
                  </a:cubicBezTo>
                  <a:cubicBezTo>
                    <a:pt x="0" y="4"/>
                    <a:pt x="0" y="4"/>
                    <a:pt x="0" y="4"/>
                  </a:cubicBezTo>
                  <a:cubicBezTo>
                    <a:pt x="0" y="2"/>
                    <a:pt x="0" y="2"/>
                    <a:pt x="0" y="2"/>
                  </a:cubicBezTo>
                  <a:cubicBezTo>
                    <a:pt x="0" y="2"/>
                    <a:pt x="0" y="1"/>
                    <a:pt x="0" y="1"/>
                  </a:cubicBezTo>
                  <a:close/>
                </a:path>
              </a:pathLst>
            </a:custGeom>
            <a:solidFill>
              <a:srgbClr val="89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 name="Freeform 1020"/>
            <p:cNvSpPr/>
            <p:nvPr/>
          </p:nvSpPr>
          <p:spPr bwMode="auto">
            <a:xfrm>
              <a:off x="8966200" y="5605463"/>
              <a:ext cx="4763" cy="6350"/>
            </a:xfrm>
            <a:custGeom>
              <a:avLst/>
              <a:gdLst>
                <a:gd name="T0" fmla="*/ 2 w 3"/>
                <a:gd name="T1" fmla="*/ 0 h 4"/>
                <a:gd name="T2" fmla="*/ 3 w 3"/>
                <a:gd name="T3" fmla="*/ 1 h 4"/>
                <a:gd name="T4" fmla="*/ 3 w 3"/>
                <a:gd name="T5" fmla="*/ 3 h 4"/>
                <a:gd name="T6" fmla="*/ 0 w 3"/>
                <a:gd name="T7" fmla="*/ 4 h 4"/>
                <a:gd name="T8" fmla="*/ 0 w 3"/>
                <a:gd name="T9" fmla="*/ 2 h 4"/>
                <a:gd name="T10" fmla="*/ 1 w 3"/>
                <a:gd name="T11" fmla="*/ 1 h 4"/>
                <a:gd name="T12" fmla="*/ 2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0"/>
                  </a:moveTo>
                  <a:cubicBezTo>
                    <a:pt x="3" y="0"/>
                    <a:pt x="3" y="0"/>
                    <a:pt x="3" y="1"/>
                  </a:cubicBezTo>
                  <a:cubicBezTo>
                    <a:pt x="3" y="3"/>
                    <a:pt x="3" y="3"/>
                    <a:pt x="3" y="3"/>
                  </a:cubicBezTo>
                  <a:cubicBezTo>
                    <a:pt x="0" y="4"/>
                    <a:pt x="0" y="4"/>
                    <a:pt x="0" y="4"/>
                  </a:cubicBezTo>
                  <a:cubicBezTo>
                    <a:pt x="0" y="2"/>
                    <a:pt x="0" y="2"/>
                    <a:pt x="0" y="2"/>
                  </a:cubicBezTo>
                  <a:cubicBezTo>
                    <a:pt x="0" y="2"/>
                    <a:pt x="0" y="1"/>
                    <a:pt x="1" y="1"/>
                  </a:cubicBezTo>
                  <a:lnTo>
                    <a:pt x="2"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 name="Freeform 1021"/>
            <p:cNvSpPr/>
            <p:nvPr/>
          </p:nvSpPr>
          <p:spPr bwMode="auto">
            <a:xfrm>
              <a:off x="8939213" y="5594350"/>
              <a:ext cx="1588" cy="1588"/>
            </a:xfrm>
            <a:custGeom>
              <a:avLst/>
              <a:gdLst>
                <a:gd name="T0" fmla="*/ 1 w 1"/>
                <a:gd name="T1" fmla="*/ 1 h 1"/>
                <a:gd name="T2" fmla="*/ 1 w 1"/>
                <a:gd name="T3" fmla="*/ 1 h 1"/>
                <a:gd name="T4" fmla="*/ 0 w 1"/>
                <a:gd name="T5" fmla="*/ 1 h 1"/>
                <a:gd name="T6" fmla="*/ 0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1" y="1"/>
                  </a:lnTo>
                  <a:lnTo>
                    <a:pt x="0" y="1"/>
                  </a:lnTo>
                  <a:lnTo>
                    <a:pt x="0" y="0"/>
                  </a:lnTo>
                  <a:lnTo>
                    <a:pt x="1" y="1"/>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 name="Freeform 1022"/>
            <p:cNvSpPr/>
            <p:nvPr/>
          </p:nvSpPr>
          <p:spPr bwMode="auto">
            <a:xfrm>
              <a:off x="8947150" y="5595938"/>
              <a:ext cx="0" cy="1588"/>
            </a:xfrm>
            <a:custGeom>
              <a:avLst/>
              <a:gdLst>
                <a:gd name="T0" fmla="*/ 0 h 1"/>
                <a:gd name="T1" fmla="*/ 1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lnTo>
                    <a:pt x="0" y="1"/>
                  </a:lnTo>
                  <a:lnTo>
                    <a:pt x="0" y="1"/>
                  </a:lnTo>
                  <a:lnTo>
                    <a:pt x="0" y="1"/>
                  </a:lnTo>
                  <a:lnTo>
                    <a:pt x="0"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 name="Freeform 1023"/>
            <p:cNvSpPr/>
            <p:nvPr/>
          </p:nvSpPr>
          <p:spPr bwMode="auto">
            <a:xfrm>
              <a:off x="8945563" y="5597525"/>
              <a:ext cx="1588" cy="1588"/>
            </a:xfrm>
            <a:custGeom>
              <a:avLst/>
              <a:gdLst>
                <a:gd name="T0" fmla="*/ 1 w 1"/>
                <a:gd name="T1" fmla="*/ 0 h 1"/>
                <a:gd name="T2" fmla="*/ 1 w 1"/>
                <a:gd name="T3" fmla="*/ 0 h 1"/>
                <a:gd name="T4" fmla="*/ 0 w 1"/>
                <a:gd name="T5" fmla="*/ 1 h 1"/>
                <a:gd name="T6" fmla="*/ 0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1"/>
                  </a:lnTo>
                  <a:lnTo>
                    <a:pt x="0" y="0"/>
                  </a:lnTo>
                  <a:lnTo>
                    <a:pt x="1"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 name="Freeform 1024"/>
            <p:cNvSpPr/>
            <p:nvPr/>
          </p:nvSpPr>
          <p:spPr bwMode="auto">
            <a:xfrm>
              <a:off x="8940800" y="5595938"/>
              <a:ext cx="3175" cy="3175"/>
            </a:xfrm>
            <a:custGeom>
              <a:avLst/>
              <a:gdLst>
                <a:gd name="T0" fmla="*/ 2 w 2"/>
                <a:gd name="T1" fmla="*/ 1 h 2"/>
                <a:gd name="T2" fmla="*/ 2 w 2"/>
                <a:gd name="T3" fmla="*/ 2 h 2"/>
                <a:gd name="T4" fmla="*/ 0 w 2"/>
                <a:gd name="T5" fmla="*/ 0 h 2"/>
                <a:gd name="T6" fmla="*/ 0 w 2"/>
                <a:gd name="T7" fmla="*/ 0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2" y="2"/>
                  </a:lnTo>
                  <a:lnTo>
                    <a:pt x="0" y="0"/>
                  </a:lnTo>
                  <a:lnTo>
                    <a:pt x="0" y="0"/>
                  </a:lnTo>
                  <a:lnTo>
                    <a:pt x="2" y="1"/>
                  </a:lnTo>
                  <a:close/>
                </a:path>
              </a:pathLst>
            </a:custGeom>
            <a:solidFill>
              <a:srgbClr val="FFC5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 name="Rectangle 1025"/>
            <p:cNvSpPr>
              <a:spLocks noChangeArrowheads="1"/>
            </p:cNvSpPr>
            <p:nvPr/>
          </p:nvSpPr>
          <p:spPr bwMode="auto">
            <a:xfrm>
              <a:off x="8943975" y="5597525"/>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35" name="Freeform 1026"/>
            <p:cNvSpPr/>
            <p:nvPr/>
          </p:nvSpPr>
          <p:spPr bwMode="auto">
            <a:xfrm>
              <a:off x="8940800" y="5592763"/>
              <a:ext cx="6350" cy="4763"/>
            </a:xfrm>
            <a:custGeom>
              <a:avLst/>
              <a:gdLst>
                <a:gd name="T0" fmla="*/ 4 w 4"/>
                <a:gd name="T1" fmla="*/ 2 h 3"/>
                <a:gd name="T2" fmla="*/ 4 w 4"/>
                <a:gd name="T3" fmla="*/ 3 h 3"/>
                <a:gd name="T4" fmla="*/ 3 w 4"/>
                <a:gd name="T5" fmla="*/ 3 h 3"/>
                <a:gd name="T6" fmla="*/ 2 w 4"/>
                <a:gd name="T7" fmla="*/ 3 h 3"/>
                <a:gd name="T8" fmla="*/ 0 w 4"/>
                <a:gd name="T9" fmla="*/ 2 h 3"/>
                <a:gd name="T10" fmla="*/ 0 w 4"/>
                <a:gd name="T11" fmla="*/ 1 h 3"/>
                <a:gd name="T12" fmla="*/ 0 w 4"/>
                <a:gd name="T13" fmla="*/ 0 h 3"/>
                <a:gd name="T14" fmla="*/ 2 w 4"/>
                <a:gd name="T15" fmla="*/ 0 h 3"/>
                <a:gd name="T16" fmla="*/ 4 w 4"/>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4" y="2"/>
                  </a:moveTo>
                  <a:lnTo>
                    <a:pt x="4" y="3"/>
                  </a:lnTo>
                  <a:lnTo>
                    <a:pt x="3" y="3"/>
                  </a:lnTo>
                  <a:lnTo>
                    <a:pt x="2" y="3"/>
                  </a:lnTo>
                  <a:lnTo>
                    <a:pt x="0" y="2"/>
                  </a:lnTo>
                  <a:lnTo>
                    <a:pt x="0" y="1"/>
                  </a:lnTo>
                  <a:lnTo>
                    <a:pt x="0" y="0"/>
                  </a:lnTo>
                  <a:lnTo>
                    <a:pt x="2" y="0"/>
                  </a:lnTo>
                  <a:lnTo>
                    <a:pt x="4" y="2"/>
                  </a:lnTo>
                  <a:close/>
                </a:path>
              </a:pathLst>
            </a:custGeom>
            <a:solidFill>
              <a:srgbClr val="FFB2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 name="Freeform 1027"/>
            <p:cNvSpPr/>
            <p:nvPr/>
          </p:nvSpPr>
          <p:spPr bwMode="auto">
            <a:xfrm>
              <a:off x="8955088" y="5586413"/>
              <a:ext cx="0" cy="1588"/>
            </a:xfrm>
            <a:custGeom>
              <a:avLst/>
              <a:gdLst>
                <a:gd name="T0" fmla="*/ 0 h 1"/>
                <a:gd name="T1" fmla="*/ 1 h 1"/>
                <a:gd name="T2" fmla="*/ 0 h 1"/>
                <a:gd name="T3" fmla="*/ 0 h 1"/>
                <a:gd name="T4" fmla="*/ 0 h 1"/>
              </a:gdLst>
              <a:ahLst/>
              <a:cxnLst>
                <a:cxn ang="0">
                  <a:pos x="0" y="T0"/>
                </a:cxn>
                <a:cxn ang="0">
                  <a:pos x="0" y="T1"/>
                </a:cxn>
                <a:cxn ang="0">
                  <a:pos x="0" y="T2"/>
                </a:cxn>
                <a:cxn ang="0">
                  <a:pos x="0" y="T3"/>
                </a:cxn>
                <a:cxn ang="0">
                  <a:pos x="0" y="T4"/>
                </a:cxn>
              </a:cxnLst>
              <a:rect l="0" t="0" r="r" b="b"/>
              <a:pathLst>
                <a:path h="1">
                  <a:moveTo>
                    <a:pt x="0" y="0"/>
                  </a:moveTo>
                  <a:lnTo>
                    <a:pt x="0" y="1"/>
                  </a:lnTo>
                  <a:lnTo>
                    <a:pt x="0" y="0"/>
                  </a:lnTo>
                  <a:lnTo>
                    <a:pt x="0" y="0"/>
                  </a:lnTo>
                  <a:lnTo>
                    <a:pt x="0"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 name="Freeform 1028"/>
            <p:cNvSpPr/>
            <p:nvPr/>
          </p:nvSpPr>
          <p:spPr bwMode="auto">
            <a:xfrm>
              <a:off x="8963025" y="5588000"/>
              <a:ext cx="0" cy="1588"/>
            </a:xfrm>
            <a:custGeom>
              <a:avLst/>
              <a:gdLst>
                <a:gd name="T0" fmla="*/ 0 h 1"/>
                <a:gd name="T1" fmla="*/ 0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lnTo>
                    <a:pt x="0" y="0"/>
                  </a:lnTo>
                  <a:lnTo>
                    <a:pt x="0" y="1"/>
                  </a:lnTo>
                  <a:lnTo>
                    <a:pt x="0" y="0"/>
                  </a:lnTo>
                  <a:lnTo>
                    <a:pt x="0"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 name="Rectangle 1029"/>
            <p:cNvSpPr>
              <a:spLocks noChangeArrowheads="1"/>
            </p:cNvSpPr>
            <p:nvPr/>
          </p:nvSpPr>
          <p:spPr bwMode="auto">
            <a:xfrm>
              <a:off x="8961438" y="5588000"/>
              <a:ext cx="1588" cy="1588"/>
            </a:xfrm>
            <a:prstGeom prst="rect">
              <a:avLst/>
            </a:prstGeom>
            <a:solidFill>
              <a:srgbClr val="EA92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39" name="Freeform 1030"/>
            <p:cNvSpPr/>
            <p:nvPr/>
          </p:nvSpPr>
          <p:spPr bwMode="auto">
            <a:xfrm>
              <a:off x="8955088" y="5586413"/>
              <a:ext cx="4763" cy="3175"/>
            </a:xfrm>
            <a:custGeom>
              <a:avLst/>
              <a:gdLst>
                <a:gd name="T0" fmla="*/ 3 w 3"/>
                <a:gd name="T1" fmla="*/ 1 h 2"/>
                <a:gd name="T2" fmla="*/ 3 w 3"/>
                <a:gd name="T3" fmla="*/ 2 h 2"/>
                <a:gd name="T4" fmla="*/ 0 w 3"/>
                <a:gd name="T5" fmla="*/ 1 h 2"/>
                <a:gd name="T6" fmla="*/ 0 w 3"/>
                <a:gd name="T7" fmla="*/ 0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lnTo>
                    <a:pt x="3" y="2"/>
                  </a:lnTo>
                  <a:lnTo>
                    <a:pt x="0" y="1"/>
                  </a:lnTo>
                  <a:lnTo>
                    <a:pt x="0" y="0"/>
                  </a:lnTo>
                  <a:lnTo>
                    <a:pt x="3" y="1"/>
                  </a:lnTo>
                  <a:close/>
                </a:path>
              </a:pathLst>
            </a:custGeom>
            <a:solidFill>
              <a:srgbClr val="FFC5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 name="Rectangle 1031"/>
            <p:cNvSpPr>
              <a:spLocks noChangeArrowheads="1"/>
            </p:cNvSpPr>
            <p:nvPr/>
          </p:nvSpPr>
          <p:spPr bwMode="auto">
            <a:xfrm>
              <a:off x="8959850" y="5588000"/>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41" name="Freeform 1032"/>
            <p:cNvSpPr/>
            <p:nvPr/>
          </p:nvSpPr>
          <p:spPr bwMode="auto">
            <a:xfrm>
              <a:off x="8955088" y="5584825"/>
              <a:ext cx="7938" cy="3175"/>
            </a:xfrm>
            <a:custGeom>
              <a:avLst/>
              <a:gdLst>
                <a:gd name="T0" fmla="*/ 5 w 5"/>
                <a:gd name="T1" fmla="*/ 1 h 2"/>
                <a:gd name="T2" fmla="*/ 5 w 5"/>
                <a:gd name="T3" fmla="*/ 2 h 2"/>
                <a:gd name="T4" fmla="*/ 4 w 5"/>
                <a:gd name="T5" fmla="*/ 2 h 2"/>
                <a:gd name="T6" fmla="*/ 3 w 5"/>
                <a:gd name="T7" fmla="*/ 2 h 2"/>
                <a:gd name="T8" fmla="*/ 0 w 5"/>
                <a:gd name="T9" fmla="*/ 1 h 2"/>
                <a:gd name="T10" fmla="*/ 0 w 5"/>
                <a:gd name="T11" fmla="*/ 0 h 2"/>
                <a:gd name="T12" fmla="*/ 1 w 5"/>
                <a:gd name="T13" fmla="*/ 0 h 2"/>
                <a:gd name="T14" fmla="*/ 2 w 5"/>
                <a:gd name="T15" fmla="*/ 0 h 2"/>
                <a:gd name="T16" fmla="*/ 5 w 5"/>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
                  <a:moveTo>
                    <a:pt x="5" y="1"/>
                  </a:moveTo>
                  <a:lnTo>
                    <a:pt x="5" y="2"/>
                  </a:lnTo>
                  <a:lnTo>
                    <a:pt x="4" y="2"/>
                  </a:lnTo>
                  <a:lnTo>
                    <a:pt x="3" y="2"/>
                  </a:lnTo>
                  <a:lnTo>
                    <a:pt x="0" y="1"/>
                  </a:lnTo>
                  <a:lnTo>
                    <a:pt x="0" y="0"/>
                  </a:lnTo>
                  <a:lnTo>
                    <a:pt x="1" y="0"/>
                  </a:lnTo>
                  <a:lnTo>
                    <a:pt x="2" y="0"/>
                  </a:lnTo>
                  <a:lnTo>
                    <a:pt x="5" y="1"/>
                  </a:lnTo>
                  <a:close/>
                </a:path>
              </a:pathLst>
            </a:custGeom>
            <a:solidFill>
              <a:srgbClr val="FFB2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 name="Freeform 1033"/>
            <p:cNvSpPr/>
            <p:nvPr/>
          </p:nvSpPr>
          <p:spPr bwMode="auto">
            <a:xfrm>
              <a:off x="8955088" y="5584825"/>
              <a:ext cx="3175" cy="3175"/>
            </a:xfrm>
            <a:custGeom>
              <a:avLst/>
              <a:gdLst>
                <a:gd name="T0" fmla="*/ 0 w 2"/>
                <a:gd name="T1" fmla="*/ 0 h 2"/>
                <a:gd name="T2" fmla="*/ 1 w 2"/>
                <a:gd name="T3" fmla="*/ 0 h 2"/>
                <a:gd name="T4" fmla="*/ 2 w 2"/>
                <a:gd name="T5" fmla="*/ 2 h 2"/>
                <a:gd name="T6" fmla="*/ 1 w 2"/>
                <a:gd name="T7" fmla="*/ 1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1" y="0"/>
                    <a:pt x="1" y="0"/>
                    <a:pt x="1" y="0"/>
                  </a:cubicBezTo>
                  <a:cubicBezTo>
                    <a:pt x="2" y="1"/>
                    <a:pt x="2" y="1"/>
                    <a:pt x="2" y="2"/>
                  </a:cubicBezTo>
                  <a:cubicBezTo>
                    <a:pt x="1" y="1"/>
                    <a:pt x="1" y="1"/>
                    <a:pt x="1" y="1"/>
                  </a:cubicBezTo>
                  <a:cubicBezTo>
                    <a:pt x="1" y="1"/>
                    <a:pt x="1" y="0"/>
                    <a:pt x="0" y="0"/>
                  </a:cubicBez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 name="Freeform 1034"/>
            <p:cNvSpPr/>
            <p:nvPr/>
          </p:nvSpPr>
          <p:spPr bwMode="auto">
            <a:xfrm>
              <a:off x="8955088" y="5584825"/>
              <a:ext cx="3175" cy="3175"/>
            </a:xfrm>
            <a:custGeom>
              <a:avLst/>
              <a:gdLst>
                <a:gd name="T0" fmla="*/ 2 w 2"/>
                <a:gd name="T1" fmla="*/ 2 h 2"/>
                <a:gd name="T2" fmla="*/ 1 w 2"/>
                <a:gd name="T3" fmla="*/ 1 h 2"/>
                <a:gd name="T4" fmla="*/ 0 w 2"/>
                <a:gd name="T5" fmla="*/ 0 h 2"/>
                <a:gd name="T6" fmla="*/ 1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1"/>
                    <a:pt x="1" y="1"/>
                    <a:pt x="1" y="1"/>
                  </a:cubicBezTo>
                  <a:cubicBezTo>
                    <a:pt x="1" y="1"/>
                    <a:pt x="1" y="0"/>
                    <a:pt x="0" y="0"/>
                  </a:cubicBezTo>
                  <a:cubicBezTo>
                    <a:pt x="1" y="0"/>
                    <a:pt x="1" y="0"/>
                    <a:pt x="1" y="0"/>
                  </a:cubicBezTo>
                  <a:cubicBezTo>
                    <a:pt x="2" y="1"/>
                    <a:pt x="2" y="1"/>
                    <a:pt x="2" y="2"/>
                  </a:cubicBez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 name="Freeform 1035"/>
            <p:cNvSpPr/>
            <p:nvPr/>
          </p:nvSpPr>
          <p:spPr bwMode="auto">
            <a:xfrm>
              <a:off x="8942388" y="5578475"/>
              <a:ext cx="15875" cy="17463"/>
            </a:xfrm>
            <a:custGeom>
              <a:avLst/>
              <a:gdLst>
                <a:gd name="T0" fmla="*/ 9 w 10"/>
                <a:gd name="T1" fmla="*/ 2 h 11"/>
                <a:gd name="T2" fmla="*/ 0 w 10"/>
                <a:gd name="T3" fmla="*/ 11 h 11"/>
                <a:gd name="T4" fmla="*/ 1 w 10"/>
                <a:gd name="T5" fmla="*/ 11 h 11"/>
                <a:gd name="T6" fmla="*/ 10 w 10"/>
                <a:gd name="T7" fmla="*/ 3 h 11"/>
                <a:gd name="T8" fmla="*/ 9 w 10"/>
                <a:gd name="T9" fmla="*/ 2 h 11"/>
              </a:gdLst>
              <a:ahLst/>
              <a:cxnLst>
                <a:cxn ang="0">
                  <a:pos x="T0" y="T1"/>
                </a:cxn>
                <a:cxn ang="0">
                  <a:pos x="T2" y="T3"/>
                </a:cxn>
                <a:cxn ang="0">
                  <a:pos x="T4" y="T5"/>
                </a:cxn>
                <a:cxn ang="0">
                  <a:pos x="T6" y="T7"/>
                </a:cxn>
                <a:cxn ang="0">
                  <a:pos x="T8" y="T9"/>
                </a:cxn>
              </a:cxnLst>
              <a:rect l="0" t="0" r="r" b="b"/>
              <a:pathLst>
                <a:path w="10" h="11">
                  <a:moveTo>
                    <a:pt x="9" y="2"/>
                  </a:moveTo>
                  <a:cubicBezTo>
                    <a:pt x="6" y="0"/>
                    <a:pt x="0" y="5"/>
                    <a:pt x="0" y="11"/>
                  </a:cubicBezTo>
                  <a:cubicBezTo>
                    <a:pt x="1" y="11"/>
                    <a:pt x="1" y="11"/>
                    <a:pt x="1" y="11"/>
                  </a:cubicBezTo>
                  <a:cubicBezTo>
                    <a:pt x="2" y="6"/>
                    <a:pt x="7" y="1"/>
                    <a:pt x="10" y="3"/>
                  </a:cubicBezTo>
                  <a:lnTo>
                    <a:pt x="9" y="2"/>
                  </a:ln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 name="Freeform 1036"/>
            <p:cNvSpPr/>
            <p:nvPr/>
          </p:nvSpPr>
          <p:spPr bwMode="auto">
            <a:xfrm>
              <a:off x="8943975" y="5581650"/>
              <a:ext cx="17463" cy="14288"/>
            </a:xfrm>
            <a:custGeom>
              <a:avLst/>
              <a:gdLst>
                <a:gd name="T0" fmla="*/ 5 w 11"/>
                <a:gd name="T1" fmla="*/ 1 h 9"/>
                <a:gd name="T2" fmla="*/ 11 w 11"/>
                <a:gd name="T3" fmla="*/ 3 h 9"/>
                <a:gd name="T4" fmla="*/ 9 w 11"/>
                <a:gd name="T5" fmla="*/ 4 h 9"/>
                <a:gd name="T6" fmla="*/ 5 w 11"/>
                <a:gd name="T7" fmla="*/ 3 h 9"/>
                <a:gd name="T8" fmla="*/ 1 w 11"/>
                <a:gd name="T9" fmla="*/ 9 h 9"/>
                <a:gd name="T10" fmla="*/ 0 w 11"/>
                <a:gd name="T11" fmla="*/ 9 h 9"/>
                <a:gd name="T12" fmla="*/ 5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5" y="1"/>
                  </a:moveTo>
                  <a:cubicBezTo>
                    <a:pt x="8" y="0"/>
                    <a:pt x="10" y="0"/>
                    <a:pt x="11" y="3"/>
                  </a:cubicBezTo>
                  <a:cubicBezTo>
                    <a:pt x="9" y="4"/>
                    <a:pt x="9" y="4"/>
                    <a:pt x="9" y="4"/>
                  </a:cubicBezTo>
                  <a:cubicBezTo>
                    <a:pt x="9" y="2"/>
                    <a:pt x="7" y="1"/>
                    <a:pt x="5" y="3"/>
                  </a:cubicBezTo>
                  <a:cubicBezTo>
                    <a:pt x="3" y="4"/>
                    <a:pt x="2" y="6"/>
                    <a:pt x="1" y="9"/>
                  </a:cubicBezTo>
                  <a:cubicBezTo>
                    <a:pt x="0" y="9"/>
                    <a:pt x="0" y="9"/>
                    <a:pt x="0" y="9"/>
                  </a:cubicBezTo>
                  <a:cubicBezTo>
                    <a:pt x="0" y="6"/>
                    <a:pt x="2" y="3"/>
                    <a:pt x="5" y="1"/>
                  </a:cubicBezTo>
                  <a:close/>
                </a:path>
              </a:pathLst>
            </a:custGeom>
            <a:solidFill>
              <a:srgbClr val="A568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 name="Freeform 1037"/>
            <p:cNvSpPr/>
            <p:nvPr/>
          </p:nvSpPr>
          <p:spPr bwMode="auto">
            <a:xfrm>
              <a:off x="8948738" y="5575300"/>
              <a:ext cx="14288" cy="17463"/>
            </a:xfrm>
            <a:custGeom>
              <a:avLst/>
              <a:gdLst>
                <a:gd name="T0" fmla="*/ 7 w 9"/>
                <a:gd name="T1" fmla="*/ 0 h 11"/>
                <a:gd name="T2" fmla="*/ 3 w 9"/>
                <a:gd name="T3" fmla="*/ 0 h 11"/>
                <a:gd name="T4" fmla="*/ 2 w 9"/>
                <a:gd name="T5" fmla="*/ 3 h 11"/>
                <a:gd name="T6" fmla="*/ 2 w 9"/>
                <a:gd name="T7" fmla="*/ 6 h 11"/>
                <a:gd name="T8" fmla="*/ 1 w 9"/>
                <a:gd name="T9" fmla="*/ 7 h 11"/>
                <a:gd name="T10" fmla="*/ 0 w 9"/>
                <a:gd name="T11" fmla="*/ 8 h 11"/>
                <a:gd name="T12" fmla="*/ 2 w 9"/>
                <a:gd name="T13" fmla="*/ 11 h 11"/>
                <a:gd name="T14" fmla="*/ 3 w 9"/>
                <a:gd name="T15" fmla="*/ 10 h 11"/>
                <a:gd name="T16" fmla="*/ 7 w 9"/>
                <a:gd name="T17" fmla="*/ 9 h 11"/>
                <a:gd name="T18" fmla="*/ 9 w 9"/>
                <a:gd name="T19" fmla="*/ 5 h 11"/>
                <a:gd name="T20" fmla="*/ 9 w 9"/>
                <a:gd name="T21" fmla="*/ 4 h 11"/>
                <a:gd name="T22" fmla="*/ 7 w 9"/>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1">
                  <a:moveTo>
                    <a:pt x="7" y="0"/>
                  </a:moveTo>
                  <a:cubicBezTo>
                    <a:pt x="3" y="0"/>
                    <a:pt x="3" y="0"/>
                    <a:pt x="3" y="0"/>
                  </a:cubicBezTo>
                  <a:cubicBezTo>
                    <a:pt x="2" y="3"/>
                    <a:pt x="2" y="3"/>
                    <a:pt x="2" y="3"/>
                  </a:cubicBezTo>
                  <a:cubicBezTo>
                    <a:pt x="2" y="6"/>
                    <a:pt x="2" y="6"/>
                    <a:pt x="2" y="6"/>
                  </a:cubicBezTo>
                  <a:cubicBezTo>
                    <a:pt x="2" y="6"/>
                    <a:pt x="2" y="7"/>
                    <a:pt x="1" y="7"/>
                  </a:cubicBezTo>
                  <a:cubicBezTo>
                    <a:pt x="0" y="8"/>
                    <a:pt x="0" y="8"/>
                    <a:pt x="0" y="8"/>
                  </a:cubicBezTo>
                  <a:cubicBezTo>
                    <a:pt x="0" y="8"/>
                    <a:pt x="0" y="11"/>
                    <a:pt x="2" y="11"/>
                  </a:cubicBezTo>
                  <a:cubicBezTo>
                    <a:pt x="3" y="11"/>
                    <a:pt x="3" y="10"/>
                    <a:pt x="3" y="10"/>
                  </a:cubicBezTo>
                  <a:cubicBezTo>
                    <a:pt x="4" y="10"/>
                    <a:pt x="6" y="10"/>
                    <a:pt x="7" y="9"/>
                  </a:cubicBezTo>
                  <a:cubicBezTo>
                    <a:pt x="9" y="9"/>
                    <a:pt x="9" y="5"/>
                    <a:pt x="9" y="5"/>
                  </a:cubicBezTo>
                  <a:cubicBezTo>
                    <a:pt x="9" y="4"/>
                    <a:pt x="9" y="4"/>
                    <a:pt x="9" y="4"/>
                  </a:cubicBezTo>
                  <a:cubicBezTo>
                    <a:pt x="9" y="2"/>
                    <a:pt x="9" y="0"/>
                    <a:pt x="7"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 name="Freeform 1038"/>
            <p:cNvSpPr/>
            <p:nvPr/>
          </p:nvSpPr>
          <p:spPr bwMode="auto">
            <a:xfrm>
              <a:off x="8943975" y="5494338"/>
              <a:ext cx="23813" cy="85725"/>
            </a:xfrm>
            <a:custGeom>
              <a:avLst/>
              <a:gdLst>
                <a:gd name="T0" fmla="*/ 9 w 15"/>
                <a:gd name="T1" fmla="*/ 54 h 54"/>
                <a:gd name="T2" fmla="*/ 11 w 15"/>
                <a:gd name="T3" fmla="*/ 54 h 54"/>
                <a:gd name="T4" fmla="*/ 13 w 15"/>
                <a:gd name="T5" fmla="*/ 52 h 54"/>
                <a:gd name="T6" fmla="*/ 14 w 15"/>
                <a:gd name="T7" fmla="*/ 28 h 54"/>
                <a:gd name="T8" fmla="*/ 12 w 15"/>
                <a:gd name="T9" fmla="*/ 10 h 54"/>
                <a:gd name="T10" fmla="*/ 6 w 15"/>
                <a:gd name="T11" fmla="*/ 0 h 54"/>
                <a:gd name="T12" fmla="*/ 1 w 15"/>
                <a:gd name="T13" fmla="*/ 9 h 54"/>
                <a:gd name="T14" fmla="*/ 4 w 15"/>
                <a:gd name="T15" fmla="*/ 29 h 54"/>
                <a:gd name="T16" fmla="*/ 4 w 15"/>
                <a:gd name="T17" fmla="*/ 52 h 54"/>
                <a:gd name="T18" fmla="*/ 9 w 15"/>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4">
                  <a:moveTo>
                    <a:pt x="9" y="54"/>
                  </a:moveTo>
                  <a:cubicBezTo>
                    <a:pt x="10" y="54"/>
                    <a:pt x="11" y="54"/>
                    <a:pt x="11" y="54"/>
                  </a:cubicBezTo>
                  <a:cubicBezTo>
                    <a:pt x="11" y="54"/>
                    <a:pt x="13" y="53"/>
                    <a:pt x="13" y="52"/>
                  </a:cubicBezTo>
                  <a:cubicBezTo>
                    <a:pt x="13" y="49"/>
                    <a:pt x="15" y="32"/>
                    <a:pt x="14" y="28"/>
                  </a:cubicBezTo>
                  <a:cubicBezTo>
                    <a:pt x="14" y="23"/>
                    <a:pt x="12" y="10"/>
                    <a:pt x="12" y="10"/>
                  </a:cubicBezTo>
                  <a:cubicBezTo>
                    <a:pt x="12" y="10"/>
                    <a:pt x="11" y="0"/>
                    <a:pt x="6" y="0"/>
                  </a:cubicBezTo>
                  <a:cubicBezTo>
                    <a:pt x="1" y="0"/>
                    <a:pt x="0" y="5"/>
                    <a:pt x="1" y="9"/>
                  </a:cubicBezTo>
                  <a:cubicBezTo>
                    <a:pt x="1" y="12"/>
                    <a:pt x="4" y="29"/>
                    <a:pt x="4" y="29"/>
                  </a:cubicBezTo>
                  <a:cubicBezTo>
                    <a:pt x="4" y="52"/>
                    <a:pt x="4" y="52"/>
                    <a:pt x="4" y="52"/>
                  </a:cubicBezTo>
                  <a:cubicBezTo>
                    <a:pt x="4" y="52"/>
                    <a:pt x="5" y="54"/>
                    <a:pt x="9" y="54"/>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 name="Freeform 1039"/>
            <p:cNvSpPr/>
            <p:nvPr/>
          </p:nvSpPr>
          <p:spPr bwMode="auto">
            <a:xfrm>
              <a:off x="8818563" y="5700713"/>
              <a:ext cx="44450" cy="20638"/>
            </a:xfrm>
            <a:custGeom>
              <a:avLst/>
              <a:gdLst>
                <a:gd name="T0" fmla="*/ 14 w 28"/>
                <a:gd name="T1" fmla="*/ 0 h 13"/>
                <a:gd name="T2" fmla="*/ 17 w 28"/>
                <a:gd name="T3" fmla="*/ 2 h 13"/>
                <a:gd name="T4" fmla="*/ 22 w 28"/>
                <a:gd name="T5" fmla="*/ 2 h 13"/>
                <a:gd name="T6" fmla="*/ 27 w 28"/>
                <a:gd name="T7" fmla="*/ 5 h 13"/>
                <a:gd name="T8" fmla="*/ 28 w 28"/>
                <a:gd name="T9" fmla="*/ 7 h 13"/>
                <a:gd name="T10" fmla="*/ 25 w 28"/>
                <a:gd name="T11" fmla="*/ 9 h 13"/>
                <a:gd name="T12" fmla="*/ 20 w 28"/>
                <a:gd name="T13" fmla="*/ 10 h 13"/>
                <a:gd name="T14" fmla="*/ 14 w 28"/>
                <a:gd name="T15" fmla="*/ 10 h 13"/>
                <a:gd name="T16" fmla="*/ 10 w 28"/>
                <a:gd name="T17" fmla="*/ 10 h 13"/>
                <a:gd name="T18" fmla="*/ 9 w 28"/>
                <a:gd name="T19" fmla="*/ 12 h 13"/>
                <a:gd name="T20" fmla="*/ 5 w 28"/>
                <a:gd name="T21" fmla="*/ 13 h 13"/>
                <a:gd name="T22" fmla="*/ 0 w 28"/>
                <a:gd name="T23" fmla="*/ 10 h 13"/>
                <a:gd name="T24" fmla="*/ 0 w 28"/>
                <a:gd name="T25" fmla="*/ 1 h 13"/>
                <a:gd name="T26" fmla="*/ 14 w 28"/>
                <a:gd name="T2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3">
                  <a:moveTo>
                    <a:pt x="14" y="0"/>
                  </a:moveTo>
                  <a:cubicBezTo>
                    <a:pt x="14" y="0"/>
                    <a:pt x="15" y="1"/>
                    <a:pt x="17" y="2"/>
                  </a:cubicBezTo>
                  <a:cubicBezTo>
                    <a:pt x="18" y="2"/>
                    <a:pt x="22" y="2"/>
                    <a:pt x="22" y="2"/>
                  </a:cubicBezTo>
                  <a:cubicBezTo>
                    <a:pt x="24" y="3"/>
                    <a:pt x="27" y="3"/>
                    <a:pt x="27" y="5"/>
                  </a:cubicBezTo>
                  <a:cubicBezTo>
                    <a:pt x="28" y="7"/>
                    <a:pt x="28" y="7"/>
                    <a:pt x="28" y="7"/>
                  </a:cubicBezTo>
                  <a:cubicBezTo>
                    <a:pt x="27" y="8"/>
                    <a:pt x="26" y="9"/>
                    <a:pt x="25" y="9"/>
                  </a:cubicBezTo>
                  <a:cubicBezTo>
                    <a:pt x="25" y="9"/>
                    <a:pt x="22" y="10"/>
                    <a:pt x="20" y="10"/>
                  </a:cubicBezTo>
                  <a:cubicBezTo>
                    <a:pt x="17" y="11"/>
                    <a:pt x="16" y="11"/>
                    <a:pt x="14" y="10"/>
                  </a:cubicBezTo>
                  <a:cubicBezTo>
                    <a:pt x="14" y="10"/>
                    <a:pt x="11" y="10"/>
                    <a:pt x="10" y="10"/>
                  </a:cubicBezTo>
                  <a:cubicBezTo>
                    <a:pt x="9" y="10"/>
                    <a:pt x="9" y="11"/>
                    <a:pt x="9" y="12"/>
                  </a:cubicBezTo>
                  <a:cubicBezTo>
                    <a:pt x="5" y="13"/>
                    <a:pt x="5" y="13"/>
                    <a:pt x="5" y="13"/>
                  </a:cubicBezTo>
                  <a:cubicBezTo>
                    <a:pt x="2" y="13"/>
                    <a:pt x="0" y="10"/>
                    <a:pt x="0" y="10"/>
                  </a:cubicBezTo>
                  <a:cubicBezTo>
                    <a:pt x="0" y="1"/>
                    <a:pt x="0" y="1"/>
                    <a:pt x="0" y="1"/>
                  </a:cubicBezTo>
                  <a:lnTo>
                    <a:pt x="14" y="0"/>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 name="Freeform 1040"/>
            <p:cNvSpPr/>
            <p:nvPr/>
          </p:nvSpPr>
          <p:spPr bwMode="auto">
            <a:xfrm>
              <a:off x="8832850" y="5710238"/>
              <a:ext cx="28575" cy="7938"/>
            </a:xfrm>
            <a:custGeom>
              <a:avLst/>
              <a:gdLst>
                <a:gd name="T0" fmla="*/ 2 w 18"/>
                <a:gd name="T1" fmla="*/ 4 h 5"/>
                <a:gd name="T2" fmla="*/ 9 w 18"/>
                <a:gd name="T3" fmla="*/ 4 h 5"/>
                <a:gd name="T4" fmla="*/ 16 w 18"/>
                <a:gd name="T5" fmla="*/ 2 h 5"/>
                <a:gd name="T6" fmla="*/ 18 w 18"/>
                <a:gd name="T7" fmla="*/ 0 h 5"/>
                <a:gd name="T8" fmla="*/ 18 w 18"/>
                <a:gd name="T9" fmla="*/ 1 h 5"/>
                <a:gd name="T10" fmla="*/ 16 w 18"/>
                <a:gd name="T11" fmla="*/ 3 h 5"/>
                <a:gd name="T12" fmla="*/ 11 w 18"/>
                <a:gd name="T13" fmla="*/ 4 h 5"/>
                <a:gd name="T14" fmla="*/ 5 w 18"/>
                <a:gd name="T15" fmla="*/ 5 h 5"/>
                <a:gd name="T16" fmla="*/ 2 w 18"/>
                <a:gd name="T17" fmla="*/ 4 h 5"/>
                <a:gd name="T18" fmla="*/ 0 w 18"/>
                <a:gd name="T19" fmla="*/ 4 h 5"/>
                <a:gd name="T20" fmla="*/ 2 w 18"/>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5">
                  <a:moveTo>
                    <a:pt x="2" y="4"/>
                  </a:moveTo>
                  <a:cubicBezTo>
                    <a:pt x="3" y="4"/>
                    <a:pt x="6" y="4"/>
                    <a:pt x="9" y="4"/>
                  </a:cubicBezTo>
                  <a:cubicBezTo>
                    <a:pt x="12" y="4"/>
                    <a:pt x="16" y="2"/>
                    <a:pt x="16" y="2"/>
                  </a:cubicBezTo>
                  <a:cubicBezTo>
                    <a:pt x="17" y="2"/>
                    <a:pt x="18" y="1"/>
                    <a:pt x="18" y="0"/>
                  </a:cubicBezTo>
                  <a:cubicBezTo>
                    <a:pt x="18" y="1"/>
                    <a:pt x="18" y="1"/>
                    <a:pt x="18" y="1"/>
                  </a:cubicBezTo>
                  <a:cubicBezTo>
                    <a:pt x="18" y="2"/>
                    <a:pt x="17" y="3"/>
                    <a:pt x="16" y="3"/>
                  </a:cubicBezTo>
                  <a:cubicBezTo>
                    <a:pt x="16" y="3"/>
                    <a:pt x="13" y="4"/>
                    <a:pt x="11" y="4"/>
                  </a:cubicBezTo>
                  <a:cubicBezTo>
                    <a:pt x="8" y="5"/>
                    <a:pt x="7" y="5"/>
                    <a:pt x="5" y="5"/>
                  </a:cubicBezTo>
                  <a:cubicBezTo>
                    <a:pt x="2" y="4"/>
                    <a:pt x="2" y="4"/>
                    <a:pt x="2" y="4"/>
                  </a:cubicBezTo>
                  <a:cubicBezTo>
                    <a:pt x="1" y="4"/>
                    <a:pt x="0" y="4"/>
                    <a:pt x="0" y="4"/>
                  </a:cubicBezTo>
                  <a:cubicBezTo>
                    <a:pt x="0" y="4"/>
                    <a:pt x="1" y="4"/>
                    <a:pt x="2" y="4"/>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 name="Freeform 1041"/>
            <p:cNvSpPr/>
            <p:nvPr/>
          </p:nvSpPr>
          <p:spPr bwMode="auto">
            <a:xfrm>
              <a:off x="8818563" y="5713413"/>
              <a:ext cx="14288" cy="7938"/>
            </a:xfrm>
            <a:custGeom>
              <a:avLst/>
              <a:gdLst>
                <a:gd name="T0" fmla="*/ 6 w 9"/>
                <a:gd name="T1" fmla="*/ 3 h 5"/>
                <a:gd name="T2" fmla="*/ 9 w 9"/>
                <a:gd name="T3" fmla="*/ 2 h 5"/>
                <a:gd name="T4" fmla="*/ 9 w 9"/>
                <a:gd name="T5" fmla="*/ 4 h 5"/>
                <a:gd name="T6" fmla="*/ 5 w 9"/>
                <a:gd name="T7" fmla="*/ 5 h 5"/>
                <a:gd name="T8" fmla="*/ 0 w 9"/>
                <a:gd name="T9" fmla="*/ 2 h 5"/>
                <a:gd name="T10" fmla="*/ 0 w 9"/>
                <a:gd name="T11" fmla="*/ 0 h 5"/>
                <a:gd name="T12" fmla="*/ 6 w 9"/>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6" y="3"/>
                  </a:moveTo>
                  <a:cubicBezTo>
                    <a:pt x="9" y="2"/>
                    <a:pt x="9" y="2"/>
                    <a:pt x="9" y="2"/>
                  </a:cubicBezTo>
                  <a:cubicBezTo>
                    <a:pt x="9" y="4"/>
                    <a:pt x="9" y="4"/>
                    <a:pt x="9" y="4"/>
                  </a:cubicBezTo>
                  <a:cubicBezTo>
                    <a:pt x="5" y="5"/>
                    <a:pt x="5" y="5"/>
                    <a:pt x="5" y="5"/>
                  </a:cubicBezTo>
                  <a:cubicBezTo>
                    <a:pt x="2" y="5"/>
                    <a:pt x="0" y="2"/>
                    <a:pt x="0" y="2"/>
                  </a:cubicBezTo>
                  <a:cubicBezTo>
                    <a:pt x="0" y="0"/>
                    <a:pt x="0" y="0"/>
                    <a:pt x="0" y="0"/>
                  </a:cubicBezTo>
                  <a:cubicBezTo>
                    <a:pt x="0" y="1"/>
                    <a:pt x="2" y="4"/>
                    <a:pt x="6" y="3"/>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 name="Freeform 1042"/>
            <p:cNvSpPr/>
            <p:nvPr/>
          </p:nvSpPr>
          <p:spPr bwMode="auto">
            <a:xfrm>
              <a:off x="8809038" y="5688013"/>
              <a:ext cx="36513" cy="23813"/>
            </a:xfrm>
            <a:custGeom>
              <a:avLst/>
              <a:gdLst>
                <a:gd name="T0" fmla="*/ 12 w 23"/>
                <a:gd name="T1" fmla="*/ 0 h 15"/>
                <a:gd name="T2" fmla="*/ 14 w 23"/>
                <a:gd name="T3" fmla="*/ 2 h 15"/>
                <a:gd name="T4" fmla="*/ 17 w 23"/>
                <a:gd name="T5" fmla="*/ 2 h 15"/>
                <a:gd name="T6" fmla="*/ 23 w 23"/>
                <a:gd name="T7" fmla="*/ 4 h 15"/>
                <a:gd name="T8" fmla="*/ 23 w 23"/>
                <a:gd name="T9" fmla="*/ 5 h 15"/>
                <a:gd name="T10" fmla="*/ 22 w 23"/>
                <a:gd name="T11" fmla="*/ 6 h 15"/>
                <a:gd name="T12" fmla="*/ 17 w 23"/>
                <a:gd name="T13" fmla="*/ 9 h 15"/>
                <a:gd name="T14" fmla="*/ 12 w 23"/>
                <a:gd name="T15" fmla="*/ 10 h 15"/>
                <a:gd name="T16" fmla="*/ 10 w 23"/>
                <a:gd name="T17" fmla="*/ 10 h 15"/>
                <a:gd name="T18" fmla="*/ 9 w 23"/>
                <a:gd name="T19" fmla="*/ 13 h 15"/>
                <a:gd name="T20" fmla="*/ 6 w 23"/>
                <a:gd name="T21" fmla="*/ 14 h 15"/>
                <a:gd name="T22" fmla="*/ 0 w 23"/>
                <a:gd name="T23" fmla="*/ 11 h 15"/>
                <a:gd name="T24" fmla="*/ 0 w 23"/>
                <a:gd name="T25" fmla="*/ 3 h 15"/>
                <a:gd name="T26" fmla="*/ 12 w 23"/>
                <a:gd name="T2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15">
                  <a:moveTo>
                    <a:pt x="12" y="0"/>
                  </a:moveTo>
                  <a:cubicBezTo>
                    <a:pt x="12" y="0"/>
                    <a:pt x="12" y="2"/>
                    <a:pt x="14" y="2"/>
                  </a:cubicBezTo>
                  <a:cubicBezTo>
                    <a:pt x="16" y="2"/>
                    <a:pt x="17" y="2"/>
                    <a:pt x="17" y="2"/>
                  </a:cubicBezTo>
                  <a:cubicBezTo>
                    <a:pt x="20" y="2"/>
                    <a:pt x="22" y="2"/>
                    <a:pt x="23" y="4"/>
                  </a:cubicBezTo>
                  <a:cubicBezTo>
                    <a:pt x="23" y="5"/>
                    <a:pt x="23" y="5"/>
                    <a:pt x="23" y="5"/>
                  </a:cubicBezTo>
                  <a:cubicBezTo>
                    <a:pt x="23" y="6"/>
                    <a:pt x="23" y="5"/>
                    <a:pt x="22" y="6"/>
                  </a:cubicBezTo>
                  <a:cubicBezTo>
                    <a:pt x="22" y="6"/>
                    <a:pt x="19" y="8"/>
                    <a:pt x="17" y="9"/>
                  </a:cubicBezTo>
                  <a:cubicBezTo>
                    <a:pt x="14" y="10"/>
                    <a:pt x="13" y="11"/>
                    <a:pt x="12" y="10"/>
                  </a:cubicBezTo>
                  <a:cubicBezTo>
                    <a:pt x="12" y="10"/>
                    <a:pt x="11" y="10"/>
                    <a:pt x="10" y="10"/>
                  </a:cubicBezTo>
                  <a:cubicBezTo>
                    <a:pt x="9" y="10"/>
                    <a:pt x="9" y="12"/>
                    <a:pt x="9" y="13"/>
                  </a:cubicBezTo>
                  <a:cubicBezTo>
                    <a:pt x="6" y="14"/>
                    <a:pt x="6" y="14"/>
                    <a:pt x="6" y="14"/>
                  </a:cubicBezTo>
                  <a:cubicBezTo>
                    <a:pt x="2" y="15"/>
                    <a:pt x="0" y="12"/>
                    <a:pt x="0" y="11"/>
                  </a:cubicBezTo>
                  <a:cubicBezTo>
                    <a:pt x="0" y="3"/>
                    <a:pt x="0" y="3"/>
                    <a:pt x="0" y="3"/>
                  </a:cubicBezTo>
                  <a:lnTo>
                    <a:pt x="12" y="0"/>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 name="Freeform 1043"/>
            <p:cNvSpPr/>
            <p:nvPr/>
          </p:nvSpPr>
          <p:spPr bwMode="auto">
            <a:xfrm>
              <a:off x="8823325" y="5694363"/>
              <a:ext cx="22225" cy="11113"/>
            </a:xfrm>
            <a:custGeom>
              <a:avLst/>
              <a:gdLst>
                <a:gd name="T0" fmla="*/ 2 w 14"/>
                <a:gd name="T1" fmla="*/ 6 h 7"/>
                <a:gd name="T2" fmla="*/ 7 w 14"/>
                <a:gd name="T3" fmla="*/ 5 h 7"/>
                <a:gd name="T4" fmla="*/ 12 w 14"/>
                <a:gd name="T5" fmla="*/ 2 h 7"/>
                <a:gd name="T6" fmla="*/ 14 w 14"/>
                <a:gd name="T7" fmla="*/ 0 h 7"/>
                <a:gd name="T8" fmla="*/ 14 w 14"/>
                <a:gd name="T9" fmla="*/ 1 h 7"/>
                <a:gd name="T10" fmla="*/ 12 w 14"/>
                <a:gd name="T11" fmla="*/ 3 h 7"/>
                <a:gd name="T12" fmla="*/ 8 w 14"/>
                <a:gd name="T13" fmla="*/ 5 h 7"/>
                <a:gd name="T14" fmla="*/ 4 w 14"/>
                <a:gd name="T15" fmla="*/ 6 h 7"/>
                <a:gd name="T16" fmla="*/ 1 w 14"/>
                <a:gd name="T17" fmla="*/ 6 h 7"/>
                <a:gd name="T18" fmla="*/ 0 w 14"/>
                <a:gd name="T19" fmla="*/ 7 h 7"/>
                <a:gd name="T20" fmla="*/ 2 w 14"/>
                <a:gd name="T2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7">
                  <a:moveTo>
                    <a:pt x="2" y="6"/>
                  </a:moveTo>
                  <a:cubicBezTo>
                    <a:pt x="3" y="6"/>
                    <a:pt x="4" y="6"/>
                    <a:pt x="7" y="5"/>
                  </a:cubicBezTo>
                  <a:cubicBezTo>
                    <a:pt x="9" y="4"/>
                    <a:pt x="12" y="2"/>
                    <a:pt x="12" y="2"/>
                  </a:cubicBezTo>
                  <a:cubicBezTo>
                    <a:pt x="13" y="1"/>
                    <a:pt x="14" y="1"/>
                    <a:pt x="14" y="0"/>
                  </a:cubicBezTo>
                  <a:cubicBezTo>
                    <a:pt x="14" y="1"/>
                    <a:pt x="14" y="1"/>
                    <a:pt x="14" y="1"/>
                  </a:cubicBezTo>
                  <a:cubicBezTo>
                    <a:pt x="14" y="2"/>
                    <a:pt x="13" y="2"/>
                    <a:pt x="12" y="3"/>
                  </a:cubicBezTo>
                  <a:cubicBezTo>
                    <a:pt x="12" y="3"/>
                    <a:pt x="10" y="5"/>
                    <a:pt x="8" y="5"/>
                  </a:cubicBezTo>
                  <a:cubicBezTo>
                    <a:pt x="5" y="6"/>
                    <a:pt x="5" y="6"/>
                    <a:pt x="4" y="6"/>
                  </a:cubicBezTo>
                  <a:cubicBezTo>
                    <a:pt x="4" y="6"/>
                    <a:pt x="2" y="6"/>
                    <a:pt x="1" y="6"/>
                  </a:cubicBezTo>
                  <a:cubicBezTo>
                    <a:pt x="1" y="6"/>
                    <a:pt x="0" y="7"/>
                    <a:pt x="0" y="7"/>
                  </a:cubicBezTo>
                  <a:cubicBezTo>
                    <a:pt x="0" y="7"/>
                    <a:pt x="0" y="6"/>
                    <a:pt x="2" y="6"/>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 name="Freeform 1044"/>
            <p:cNvSpPr/>
            <p:nvPr/>
          </p:nvSpPr>
          <p:spPr bwMode="auto">
            <a:xfrm>
              <a:off x="8809038" y="5703888"/>
              <a:ext cx="14288" cy="7938"/>
            </a:xfrm>
            <a:custGeom>
              <a:avLst/>
              <a:gdLst>
                <a:gd name="T0" fmla="*/ 6 w 9"/>
                <a:gd name="T1" fmla="*/ 3 h 5"/>
                <a:gd name="T2" fmla="*/ 9 w 9"/>
                <a:gd name="T3" fmla="*/ 2 h 5"/>
                <a:gd name="T4" fmla="*/ 9 w 9"/>
                <a:gd name="T5" fmla="*/ 3 h 5"/>
                <a:gd name="T6" fmla="*/ 6 w 9"/>
                <a:gd name="T7" fmla="*/ 4 h 5"/>
                <a:gd name="T8" fmla="*/ 0 w 9"/>
                <a:gd name="T9" fmla="*/ 1 h 5"/>
                <a:gd name="T10" fmla="*/ 0 w 9"/>
                <a:gd name="T11" fmla="*/ 0 h 5"/>
                <a:gd name="T12" fmla="*/ 6 w 9"/>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6" y="3"/>
                  </a:moveTo>
                  <a:cubicBezTo>
                    <a:pt x="9" y="2"/>
                    <a:pt x="9" y="2"/>
                    <a:pt x="9" y="2"/>
                  </a:cubicBezTo>
                  <a:cubicBezTo>
                    <a:pt x="9" y="3"/>
                    <a:pt x="9" y="3"/>
                    <a:pt x="9" y="3"/>
                  </a:cubicBezTo>
                  <a:cubicBezTo>
                    <a:pt x="6" y="4"/>
                    <a:pt x="6" y="4"/>
                    <a:pt x="6" y="4"/>
                  </a:cubicBezTo>
                  <a:cubicBezTo>
                    <a:pt x="2" y="5"/>
                    <a:pt x="0" y="2"/>
                    <a:pt x="0" y="1"/>
                  </a:cubicBezTo>
                  <a:cubicBezTo>
                    <a:pt x="0" y="0"/>
                    <a:pt x="0" y="0"/>
                    <a:pt x="0" y="0"/>
                  </a:cubicBezTo>
                  <a:cubicBezTo>
                    <a:pt x="0" y="1"/>
                    <a:pt x="2" y="4"/>
                    <a:pt x="6" y="3"/>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 name="Freeform 1045"/>
            <p:cNvSpPr/>
            <p:nvPr/>
          </p:nvSpPr>
          <p:spPr bwMode="auto">
            <a:xfrm>
              <a:off x="8810625" y="5614988"/>
              <a:ext cx="11113" cy="14288"/>
            </a:xfrm>
            <a:custGeom>
              <a:avLst/>
              <a:gdLst>
                <a:gd name="T0" fmla="*/ 0 w 7"/>
                <a:gd name="T1" fmla="*/ 2 h 9"/>
                <a:gd name="T2" fmla="*/ 3 w 7"/>
                <a:gd name="T3" fmla="*/ 5 h 9"/>
                <a:gd name="T4" fmla="*/ 5 w 7"/>
                <a:gd name="T5" fmla="*/ 8 h 9"/>
                <a:gd name="T6" fmla="*/ 7 w 7"/>
                <a:gd name="T7" fmla="*/ 8 h 9"/>
                <a:gd name="T8" fmla="*/ 5 w 7"/>
                <a:gd name="T9" fmla="*/ 3 h 9"/>
                <a:gd name="T10" fmla="*/ 2 w 7"/>
                <a:gd name="T11" fmla="*/ 0 h 9"/>
                <a:gd name="T12" fmla="*/ 0 w 7"/>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7" h="9">
                  <a:moveTo>
                    <a:pt x="0" y="2"/>
                  </a:moveTo>
                  <a:cubicBezTo>
                    <a:pt x="0" y="4"/>
                    <a:pt x="2" y="5"/>
                    <a:pt x="3" y="5"/>
                  </a:cubicBezTo>
                  <a:cubicBezTo>
                    <a:pt x="4" y="5"/>
                    <a:pt x="4" y="7"/>
                    <a:pt x="5" y="8"/>
                  </a:cubicBezTo>
                  <a:cubicBezTo>
                    <a:pt x="6" y="9"/>
                    <a:pt x="7" y="9"/>
                    <a:pt x="7" y="8"/>
                  </a:cubicBezTo>
                  <a:cubicBezTo>
                    <a:pt x="7" y="8"/>
                    <a:pt x="6" y="4"/>
                    <a:pt x="5" y="3"/>
                  </a:cubicBezTo>
                  <a:cubicBezTo>
                    <a:pt x="4" y="0"/>
                    <a:pt x="3" y="0"/>
                    <a:pt x="2" y="0"/>
                  </a:cubicBezTo>
                  <a:cubicBezTo>
                    <a:pt x="0" y="0"/>
                    <a:pt x="0" y="1"/>
                    <a:pt x="0" y="2"/>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 name="Freeform 1046"/>
            <p:cNvSpPr/>
            <p:nvPr/>
          </p:nvSpPr>
          <p:spPr bwMode="auto">
            <a:xfrm>
              <a:off x="8797925" y="5526088"/>
              <a:ext cx="23813" cy="87313"/>
            </a:xfrm>
            <a:custGeom>
              <a:avLst/>
              <a:gdLst>
                <a:gd name="T0" fmla="*/ 8 w 15"/>
                <a:gd name="T1" fmla="*/ 55 h 55"/>
                <a:gd name="T2" fmla="*/ 4 w 15"/>
                <a:gd name="T3" fmla="*/ 52 h 55"/>
                <a:gd name="T4" fmla="*/ 4 w 15"/>
                <a:gd name="T5" fmla="*/ 51 h 55"/>
                <a:gd name="T6" fmla="*/ 0 w 15"/>
                <a:gd name="T7" fmla="*/ 31 h 55"/>
                <a:gd name="T8" fmla="*/ 1 w 15"/>
                <a:gd name="T9" fmla="*/ 12 h 55"/>
                <a:gd name="T10" fmla="*/ 10 w 15"/>
                <a:gd name="T11" fmla="*/ 1 h 55"/>
                <a:gd name="T12" fmla="*/ 13 w 15"/>
                <a:gd name="T13" fmla="*/ 12 h 55"/>
                <a:gd name="T14" fmla="*/ 11 w 15"/>
                <a:gd name="T15" fmla="*/ 31 h 55"/>
                <a:gd name="T16" fmla="*/ 12 w 15"/>
                <a:gd name="T17" fmla="*/ 51 h 55"/>
                <a:gd name="T18" fmla="*/ 8 w 15"/>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5">
                  <a:moveTo>
                    <a:pt x="8" y="55"/>
                  </a:moveTo>
                  <a:cubicBezTo>
                    <a:pt x="7" y="55"/>
                    <a:pt x="4" y="52"/>
                    <a:pt x="4" y="52"/>
                  </a:cubicBezTo>
                  <a:cubicBezTo>
                    <a:pt x="4" y="52"/>
                    <a:pt x="4" y="52"/>
                    <a:pt x="4" y="51"/>
                  </a:cubicBezTo>
                  <a:cubicBezTo>
                    <a:pt x="3" y="48"/>
                    <a:pt x="0" y="35"/>
                    <a:pt x="0" y="31"/>
                  </a:cubicBezTo>
                  <a:cubicBezTo>
                    <a:pt x="0" y="25"/>
                    <a:pt x="1" y="12"/>
                    <a:pt x="1" y="12"/>
                  </a:cubicBezTo>
                  <a:cubicBezTo>
                    <a:pt x="1" y="12"/>
                    <a:pt x="2" y="0"/>
                    <a:pt x="10" y="1"/>
                  </a:cubicBezTo>
                  <a:cubicBezTo>
                    <a:pt x="15" y="2"/>
                    <a:pt x="13" y="8"/>
                    <a:pt x="13" y="12"/>
                  </a:cubicBezTo>
                  <a:cubicBezTo>
                    <a:pt x="13" y="15"/>
                    <a:pt x="11" y="31"/>
                    <a:pt x="11" y="31"/>
                  </a:cubicBezTo>
                  <a:cubicBezTo>
                    <a:pt x="12" y="51"/>
                    <a:pt x="12" y="51"/>
                    <a:pt x="12" y="51"/>
                  </a:cubicBezTo>
                  <a:cubicBezTo>
                    <a:pt x="12" y="51"/>
                    <a:pt x="11" y="55"/>
                    <a:pt x="8" y="55"/>
                  </a:cubicBez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 name="Freeform 1047"/>
            <p:cNvSpPr/>
            <p:nvPr/>
          </p:nvSpPr>
          <p:spPr bwMode="auto">
            <a:xfrm>
              <a:off x="8804275" y="5614988"/>
              <a:ext cx="12700" cy="22225"/>
            </a:xfrm>
            <a:custGeom>
              <a:avLst/>
              <a:gdLst>
                <a:gd name="T0" fmla="*/ 2 w 8"/>
                <a:gd name="T1" fmla="*/ 0 h 14"/>
                <a:gd name="T2" fmla="*/ 6 w 8"/>
                <a:gd name="T3" fmla="*/ 0 h 14"/>
                <a:gd name="T4" fmla="*/ 8 w 8"/>
                <a:gd name="T5" fmla="*/ 4 h 14"/>
                <a:gd name="T6" fmla="*/ 8 w 8"/>
                <a:gd name="T7" fmla="*/ 5 h 14"/>
                <a:gd name="T8" fmla="*/ 7 w 8"/>
                <a:gd name="T9" fmla="*/ 11 h 14"/>
                <a:gd name="T10" fmla="*/ 4 w 8"/>
                <a:gd name="T11" fmla="*/ 14 h 14"/>
                <a:gd name="T12" fmla="*/ 4 w 8"/>
                <a:gd name="T13" fmla="*/ 14 h 14"/>
                <a:gd name="T14" fmla="*/ 1 w 8"/>
                <a:gd name="T15" fmla="*/ 11 h 14"/>
                <a:gd name="T16" fmla="*/ 0 w 8"/>
                <a:gd name="T17" fmla="*/ 4 h 14"/>
                <a:gd name="T18" fmla="*/ 2 w 8"/>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4">
                  <a:moveTo>
                    <a:pt x="2" y="0"/>
                  </a:moveTo>
                  <a:cubicBezTo>
                    <a:pt x="6" y="0"/>
                    <a:pt x="6" y="0"/>
                    <a:pt x="6" y="0"/>
                  </a:cubicBezTo>
                  <a:cubicBezTo>
                    <a:pt x="8" y="4"/>
                    <a:pt x="8" y="4"/>
                    <a:pt x="8" y="4"/>
                  </a:cubicBezTo>
                  <a:cubicBezTo>
                    <a:pt x="8" y="5"/>
                    <a:pt x="8" y="5"/>
                    <a:pt x="8" y="5"/>
                  </a:cubicBezTo>
                  <a:cubicBezTo>
                    <a:pt x="7" y="11"/>
                    <a:pt x="7" y="11"/>
                    <a:pt x="7" y="11"/>
                  </a:cubicBezTo>
                  <a:cubicBezTo>
                    <a:pt x="7" y="11"/>
                    <a:pt x="8" y="14"/>
                    <a:pt x="4" y="14"/>
                  </a:cubicBezTo>
                  <a:cubicBezTo>
                    <a:pt x="2" y="14"/>
                    <a:pt x="4" y="14"/>
                    <a:pt x="4" y="14"/>
                  </a:cubicBezTo>
                  <a:cubicBezTo>
                    <a:pt x="1" y="14"/>
                    <a:pt x="1" y="11"/>
                    <a:pt x="1" y="11"/>
                  </a:cubicBezTo>
                  <a:cubicBezTo>
                    <a:pt x="0" y="4"/>
                    <a:pt x="0" y="4"/>
                    <a:pt x="0" y="4"/>
                  </a:cubicBezTo>
                  <a:cubicBezTo>
                    <a:pt x="0" y="2"/>
                    <a:pt x="0" y="0"/>
                    <a:pt x="2"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 name="Freeform 1048"/>
            <p:cNvSpPr/>
            <p:nvPr/>
          </p:nvSpPr>
          <p:spPr bwMode="auto">
            <a:xfrm>
              <a:off x="8802688" y="5607050"/>
              <a:ext cx="15875" cy="11113"/>
            </a:xfrm>
            <a:custGeom>
              <a:avLst/>
              <a:gdLst>
                <a:gd name="T0" fmla="*/ 10 w 10"/>
                <a:gd name="T1" fmla="*/ 5 h 7"/>
                <a:gd name="T2" fmla="*/ 7 w 10"/>
                <a:gd name="T3" fmla="*/ 7 h 7"/>
                <a:gd name="T4" fmla="*/ 3 w 10"/>
                <a:gd name="T5" fmla="*/ 7 h 7"/>
                <a:gd name="T6" fmla="*/ 1 w 10"/>
                <a:gd name="T7" fmla="*/ 5 h 7"/>
                <a:gd name="T8" fmla="*/ 0 w 10"/>
                <a:gd name="T9" fmla="*/ 1 h 7"/>
                <a:gd name="T10" fmla="*/ 1 w 10"/>
                <a:gd name="T11" fmla="*/ 0 h 7"/>
                <a:gd name="T12" fmla="*/ 1 w 10"/>
                <a:gd name="T13" fmla="*/ 1 h 7"/>
                <a:gd name="T14" fmla="*/ 5 w 10"/>
                <a:gd name="T15" fmla="*/ 3 h 7"/>
                <a:gd name="T16" fmla="*/ 9 w 10"/>
                <a:gd name="T17" fmla="*/ 0 h 7"/>
                <a:gd name="T18" fmla="*/ 10 w 10"/>
                <a:gd name="T19" fmla="*/ 1 h 7"/>
                <a:gd name="T20" fmla="*/ 10 w 10"/>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10" y="5"/>
                  </a:moveTo>
                  <a:cubicBezTo>
                    <a:pt x="10" y="5"/>
                    <a:pt x="9" y="7"/>
                    <a:pt x="7" y="7"/>
                  </a:cubicBezTo>
                  <a:cubicBezTo>
                    <a:pt x="4" y="7"/>
                    <a:pt x="3" y="7"/>
                    <a:pt x="3" y="7"/>
                  </a:cubicBezTo>
                  <a:cubicBezTo>
                    <a:pt x="2" y="6"/>
                    <a:pt x="1" y="6"/>
                    <a:pt x="1" y="5"/>
                  </a:cubicBezTo>
                  <a:cubicBezTo>
                    <a:pt x="1" y="5"/>
                    <a:pt x="0" y="2"/>
                    <a:pt x="0" y="1"/>
                  </a:cubicBezTo>
                  <a:cubicBezTo>
                    <a:pt x="0" y="0"/>
                    <a:pt x="1" y="0"/>
                    <a:pt x="1" y="0"/>
                  </a:cubicBezTo>
                  <a:cubicBezTo>
                    <a:pt x="1" y="1"/>
                    <a:pt x="1" y="1"/>
                    <a:pt x="1" y="1"/>
                  </a:cubicBezTo>
                  <a:cubicBezTo>
                    <a:pt x="1" y="2"/>
                    <a:pt x="2" y="3"/>
                    <a:pt x="5" y="3"/>
                  </a:cubicBezTo>
                  <a:cubicBezTo>
                    <a:pt x="9" y="3"/>
                    <a:pt x="9" y="0"/>
                    <a:pt x="9" y="0"/>
                  </a:cubicBezTo>
                  <a:cubicBezTo>
                    <a:pt x="10" y="0"/>
                    <a:pt x="10" y="1"/>
                    <a:pt x="10" y="1"/>
                  </a:cubicBezTo>
                  <a:lnTo>
                    <a:pt x="10" y="5"/>
                  </a:lnTo>
                  <a:close/>
                </a:path>
              </a:pathLst>
            </a:custGeom>
            <a:solidFill>
              <a:srgbClr val="E4E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 name="Freeform 1049"/>
            <p:cNvSpPr/>
            <p:nvPr/>
          </p:nvSpPr>
          <p:spPr bwMode="auto">
            <a:xfrm>
              <a:off x="8818563" y="5487988"/>
              <a:ext cx="31750" cy="41275"/>
            </a:xfrm>
            <a:custGeom>
              <a:avLst/>
              <a:gdLst>
                <a:gd name="T0" fmla="*/ 13 w 20"/>
                <a:gd name="T1" fmla="*/ 1 h 26"/>
                <a:gd name="T2" fmla="*/ 20 w 20"/>
                <a:gd name="T3" fmla="*/ 1 h 26"/>
                <a:gd name="T4" fmla="*/ 17 w 20"/>
                <a:gd name="T5" fmla="*/ 20 h 26"/>
                <a:gd name="T6" fmla="*/ 12 w 20"/>
                <a:gd name="T7" fmla="*/ 26 h 26"/>
                <a:gd name="T8" fmla="*/ 4 w 20"/>
                <a:gd name="T9" fmla="*/ 23 h 26"/>
                <a:gd name="T10" fmla="*/ 1 w 20"/>
                <a:gd name="T11" fmla="*/ 13 h 26"/>
                <a:gd name="T12" fmla="*/ 0 w 20"/>
                <a:gd name="T13" fmla="*/ 0 h 26"/>
                <a:gd name="T14" fmla="*/ 13 w 20"/>
                <a:gd name="T15" fmla="*/ 1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6">
                  <a:moveTo>
                    <a:pt x="13" y="1"/>
                  </a:moveTo>
                  <a:cubicBezTo>
                    <a:pt x="20" y="1"/>
                    <a:pt x="20" y="1"/>
                    <a:pt x="20" y="1"/>
                  </a:cubicBezTo>
                  <a:cubicBezTo>
                    <a:pt x="17" y="20"/>
                    <a:pt x="17" y="20"/>
                    <a:pt x="17" y="20"/>
                  </a:cubicBezTo>
                  <a:cubicBezTo>
                    <a:pt x="16" y="25"/>
                    <a:pt x="14" y="26"/>
                    <a:pt x="12" y="26"/>
                  </a:cubicBezTo>
                  <a:cubicBezTo>
                    <a:pt x="9" y="25"/>
                    <a:pt x="5" y="24"/>
                    <a:pt x="4" y="23"/>
                  </a:cubicBezTo>
                  <a:cubicBezTo>
                    <a:pt x="0" y="21"/>
                    <a:pt x="1" y="13"/>
                    <a:pt x="1" y="13"/>
                  </a:cubicBezTo>
                  <a:cubicBezTo>
                    <a:pt x="0" y="0"/>
                    <a:pt x="0" y="0"/>
                    <a:pt x="0" y="0"/>
                  </a:cubicBezTo>
                  <a:lnTo>
                    <a:pt x="13" y="1"/>
                  </a:lnTo>
                  <a:close/>
                </a:path>
              </a:pathLst>
            </a:custGeom>
            <a:solidFill>
              <a:srgbClr val="FFE1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 name="Freeform 1050"/>
            <p:cNvSpPr/>
            <p:nvPr/>
          </p:nvSpPr>
          <p:spPr bwMode="auto">
            <a:xfrm>
              <a:off x="8813800" y="5510213"/>
              <a:ext cx="34925" cy="98425"/>
            </a:xfrm>
            <a:custGeom>
              <a:avLst/>
              <a:gdLst>
                <a:gd name="T0" fmla="*/ 1 w 22"/>
                <a:gd name="T1" fmla="*/ 21 h 62"/>
                <a:gd name="T2" fmla="*/ 2 w 22"/>
                <a:gd name="T3" fmla="*/ 11 h 62"/>
                <a:gd name="T4" fmla="*/ 3 w 22"/>
                <a:gd name="T5" fmla="*/ 0 h 62"/>
                <a:gd name="T6" fmla="*/ 13 w 22"/>
                <a:gd name="T7" fmla="*/ 3 h 62"/>
                <a:gd name="T8" fmla="*/ 12 w 22"/>
                <a:gd name="T9" fmla="*/ 13 h 62"/>
                <a:gd name="T10" fmla="*/ 14 w 22"/>
                <a:gd name="T11" fmla="*/ 16 h 62"/>
                <a:gd name="T12" fmla="*/ 18 w 22"/>
                <a:gd name="T13" fmla="*/ 24 h 62"/>
                <a:gd name="T14" fmla="*/ 22 w 22"/>
                <a:gd name="T15" fmla="*/ 33 h 62"/>
                <a:gd name="T16" fmla="*/ 22 w 22"/>
                <a:gd name="T17" fmla="*/ 59 h 62"/>
                <a:gd name="T18" fmla="*/ 0 w 22"/>
                <a:gd name="T19" fmla="*/ 62 h 62"/>
                <a:gd name="T20" fmla="*/ 0 w 22"/>
                <a:gd name="T21" fmla="*/ 27 h 62"/>
                <a:gd name="T22" fmla="*/ 1 w 22"/>
                <a:gd name="T23" fmla="*/ 2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62">
                  <a:moveTo>
                    <a:pt x="1" y="21"/>
                  </a:moveTo>
                  <a:cubicBezTo>
                    <a:pt x="2" y="11"/>
                    <a:pt x="2" y="11"/>
                    <a:pt x="2" y="11"/>
                  </a:cubicBezTo>
                  <a:cubicBezTo>
                    <a:pt x="3" y="0"/>
                    <a:pt x="3" y="0"/>
                    <a:pt x="3" y="0"/>
                  </a:cubicBezTo>
                  <a:cubicBezTo>
                    <a:pt x="13" y="3"/>
                    <a:pt x="13" y="3"/>
                    <a:pt x="13" y="3"/>
                  </a:cubicBezTo>
                  <a:cubicBezTo>
                    <a:pt x="12" y="13"/>
                    <a:pt x="12" y="13"/>
                    <a:pt x="12" y="13"/>
                  </a:cubicBezTo>
                  <a:cubicBezTo>
                    <a:pt x="12" y="15"/>
                    <a:pt x="13" y="15"/>
                    <a:pt x="14" y="16"/>
                  </a:cubicBezTo>
                  <a:cubicBezTo>
                    <a:pt x="18" y="24"/>
                    <a:pt x="18" y="24"/>
                    <a:pt x="18" y="24"/>
                  </a:cubicBezTo>
                  <a:cubicBezTo>
                    <a:pt x="19" y="25"/>
                    <a:pt x="22" y="28"/>
                    <a:pt x="22" y="33"/>
                  </a:cubicBezTo>
                  <a:cubicBezTo>
                    <a:pt x="22" y="59"/>
                    <a:pt x="22" y="59"/>
                    <a:pt x="22" y="59"/>
                  </a:cubicBezTo>
                  <a:cubicBezTo>
                    <a:pt x="0" y="62"/>
                    <a:pt x="0" y="62"/>
                    <a:pt x="0" y="62"/>
                  </a:cubicBezTo>
                  <a:cubicBezTo>
                    <a:pt x="0" y="27"/>
                    <a:pt x="0" y="27"/>
                    <a:pt x="0" y="27"/>
                  </a:cubicBezTo>
                  <a:cubicBezTo>
                    <a:pt x="0" y="25"/>
                    <a:pt x="1" y="23"/>
                    <a:pt x="1" y="21"/>
                  </a:cubicBezTo>
                  <a:close/>
                </a:path>
              </a:pathLst>
            </a:custGeom>
            <a:solidFill>
              <a:srgbClr val="FFE1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 name="Freeform 1051"/>
            <p:cNvSpPr/>
            <p:nvPr/>
          </p:nvSpPr>
          <p:spPr bwMode="auto">
            <a:xfrm>
              <a:off x="8810625" y="5475288"/>
              <a:ext cx="41275" cy="47625"/>
            </a:xfrm>
            <a:custGeom>
              <a:avLst/>
              <a:gdLst>
                <a:gd name="T0" fmla="*/ 23 w 26"/>
                <a:gd name="T1" fmla="*/ 7 h 30"/>
                <a:gd name="T2" fmla="*/ 25 w 26"/>
                <a:gd name="T3" fmla="*/ 13 h 30"/>
                <a:gd name="T4" fmla="*/ 22 w 26"/>
                <a:gd name="T5" fmla="*/ 16 h 30"/>
                <a:gd name="T6" fmla="*/ 20 w 26"/>
                <a:gd name="T7" fmla="*/ 22 h 30"/>
                <a:gd name="T8" fmla="*/ 19 w 26"/>
                <a:gd name="T9" fmla="*/ 23 h 30"/>
                <a:gd name="T10" fmla="*/ 19 w 26"/>
                <a:gd name="T11" fmla="*/ 20 h 30"/>
                <a:gd name="T12" fmla="*/ 15 w 26"/>
                <a:gd name="T13" fmla="*/ 23 h 30"/>
                <a:gd name="T14" fmla="*/ 14 w 26"/>
                <a:gd name="T15" fmla="*/ 26 h 30"/>
                <a:gd name="T16" fmla="*/ 8 w 26"/>
                <a:gd name="T17" fmla="*/ 29 h 30"/>
                <a:gd name="T18" fmla="*/ 4 w 26"/>
                <a:gd name="T19" fmla="*/ 27 h 30"/>
                <a:gd name="T20" fmla="*/ 2 w 26"/>
                <a:gd name="T21" fmla="*/ 19 h 30"/>
                <a:gd name="T22" fmla="*/ 16 w 26"/>
                <a:gd name="T23" fmla="*/ 4 h 30"/>
                <a:gd name="T24" fmla="*/ 23 w 26"/>
                <a:gd name="T25" fmla="*/ 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0">
                  <a:moveTo>
                    <a:pt x="23" y="7"/>
                  </a:moveTo>
                  <a:cubicBezTo>
                    <a:pt x="26" y="8"/>
                    <a:pt x="25" y="13"/>
                    <a:pt x="25" y="13"/>
                  </a:cubicBezTo>
                  <a:cubicBezTo>
                    <a:pt x="22" y="16"/>
                    <a:pt x="22" y="16"/>
                    <a:pt x="22" y="16"/>
                  </a:cubicBezTo>
                  <a:cubicBezTo>
                    <a:pt x="20" y="22"/>
                    <a:pt x="20" y="22"/>
                    <a:pt x="20" y="22"/>
                  </a:cubicBezTo>
                  <a:cubicBezTo>
                    <a:pt x="20" y="23"/>
                    <a:pt x="19" y="24"/>
                    <a:pt x="19" y="23"/>
                  </a:cubicBezTo>
                  <a:cubicBezTo>
                    <a:pt x="18" y="22"/>
                    <a:pt x="19" y="21"/>
                    <a:pt x="19" y="20"/>
                  </a:cubicBezTo>
                  <a:cubicBezTo>
                    <a:pt x="18" y="20"/>
                    <a:pt x="17" y="19"/>
                    <a:pt x="15" y="23"/>
                  </a:cubicBezTo>
                  <a:cubicBezTo>
                    <a:pt x="14" y="26"/>
                    <a:pt x="14" y="26"/>
                    <a:pt x="14" y="26"/>
                  </a:cubicBezTo>
                  <a:cubicBezTo>
                    <a:pt x="13" y="30"/>
                    <a:pt x="10" y="30"/>
                    <a:pt x="8" y="29"/>
                  </a:cubicBezTo>
                  <a:cubicBezTo>
                    <a:pt x="8" y="29"/>
                    <a:pt x="5" y="28"/>
                    <a:pt x="4" y="27"/>
                  </a:cubicBezTo>
                  <a:cubicBezTo>
                    <a:pt x="4" y="26"/>
                    <a:pt x="2" y="20"/>
                    <a:pt x="2" y="19"/>
                  </a:cubicBezTo>
                  <a:cubicBezTo>
                    <a:pt x="0" y="12"/>
                    <a:pt x="3" y="0"/>
                    <a:pt x="16" y="4"/>
                  </a:cubicBezTo>
                  <a:cubicBezTo>
                    <a:pt x="20" y="5"/>
                    <a:pt x="23" y="7"/>
                    <a:pt x="23" y="7"/>
                  </a:cubicBezTo>
                  <a:close/>
                </a:path>
              </a:pathLst>
            </a:custGeom>
            <a:solidFill>
              <a:srgbClr val="3A200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 name="Freeform 1052"/>
            <p:cNvSpPr/>
            <p:nvPr/>
          </p:nvSpPr>
          <p:spPr bwMode="auto">
            <a:xfrm>
              <a:off x="8804275" y="5607050"/>
              <a:ext cx="31750" cy="98425"/>
            </a:xfrm>
            <a:custGeom>
              <a:avLst/>
              <a:gdLst>
                <a:gd name="T0" fmla="*/ 20 w 20"/>
                <a:gd name="T1" fmla="*/ 1 h 62"/>
                <a:gd name="T2" fmla="*/ 19 w 20"/>
                <a:gd name="T3" fmla="*/ 59 h 62"/>
                <a:gd name="T4" fmla="*/ 9 w 20"/>
                <a:gd name="T5" fmla="*/ 62 h 62"/>
                <a:gd name="T6" fmla="*/ 2 w 20"/>
                <a:gd name="T7" fmla="*/ 59 h 62"/>
                <a:gd name="T8" fmla="*/ 0 w 20"/>
                <a:gd name="T9" fmla="*/ 0 h 62"/>
                <a:gd name="T10" fmla="*/ 20 w 20"/>
                <a:gd name="T11" fmla="*/ 1 h 62"/>
              </a:gdLst>
              <a:ahLst/>
              <a:cxnLst>
                <a:cxn ang="0">
                  <a:pos x="T0" y="T1"/>
                </a:cxn>
                <a:cxn ang="0">
                  <a:pos x="T2" y="T3"/>
                </a:cxn>
                <a:cxn ang="0">
                  <a:pos x="T4" y="T5"/>
                </a:cxn>
                <a:cxn ang="0">
                  <a:pos x="T6" y="T7"/>
                </a:cxn>
                <a:cxn ang="0">
                  <a:pos x="T8" y="T9"/>
                </a:cxn>
                <a:cxn ang="0">
                  <a:pos x="T10" y="T11"/>
                </a:cxn>
              </a:cxnLst>
              <a:rect l="0" t="0" r="r" b="b"/>
              <a:pathLst>
                <a:path w="20" h="62">
                  <a:moveTo>
                    <a:pt x="20" y="1"/>
                  </a:moveTo>
                  <a:cubicBezTo>
                    <a:pt x="19" y="59"/>
                    <a:pt x="19" y="59"/>
                    <a:pt x="19" y="59"/>
                  </a:cubicBezTo>
                  <a:cubicBezTo>
                    <a:pt x="19" y="59"/>
                    <a:pt x="16" y="62"/>
                    <a:pt x="9" y="62"/>
                  </a:cubicBezTo>
                  <a:cubicBezTo>
                    <a:pt x="6" y="62"/>
                    <a:pt x="2" y="60"/>
                    <a:pt x="2" y="59"/>
                  </a:cubicBezTo>
                  <a:cubicBezTo>
                    <a:pt x="0" y="0"/>
                    <a:pt x="0" y="0"/>
                    <a:pt x="0" y="0"/>
                  </a:cubicBezTo>
                  <a:lnTo>
                    <a:pt x="20" y="1"/>
                  </a:ln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 name="Freeform 1053"/>
            <p:cNvSpPr/>
            <p:nvPr/>
          </p:nvSpPr>
          <p:spPr bwMode="auto">
            <a:xfrm>
              <a:off x="8812213" y="5618163"/>
              <a:ext cx="31750" cy="96838"/>
            </a:xfrm>
            <a:custGeom>
              <a:avLst/>
              <a:gdLst>
                <a:gd name="T0" fmla="*/ 20 w 20"/>
                <a:gd name="T1" fmla="*/ 0 h 61"/>
                <a:gd name="T2" fmla="*/ 18 w 20"/>
                <a:gd name="T3" fmla="*/ 51 h 61"/>
                <a:gd name="T4" fmla="*/ 19 w 20"/>
                <a:gd name="T5" fmla="*/ 53 h 61"/>
                <a:gd name="T6" fmla="*/ 19 w 20"/>
                <a:gd name="T7" fmla="*/ 55 h 61"/>
                <a:gd name="T8" fmla="*/ 9 w 20"/>
                <a:gd name="T9" fmla="*/ 61 h 61"/>
                <a:gd name="T10" fmla="*/ 4 w 20"/>
                <a:gd name="T11" fmla="*/ 59 h 61"/>
                <a:gd name="T12" fmla="*/ 0 w 20"/>
                <a:gd name="T13" fmla="*/ 0 h 61"/>
                <a:gd name="T14" fmla="*/ 20 w 20"/>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1">
                  <a:moveTo>
                    <a:pt x="20" y="0"/>
                  </a:moveTo>
                  <a:cubicBezTo>
                    <a:pt x="18" y="51"/>
                    <a:pt x="18" y="51"/>
                    <a:pt x="18" y="51"/>
                  </a:cubicBezTo>
                  <a:cubicBezTo>
                    <a:pt x="19" y="51"/>
                    <a:pt x="19" y="52"/>
                    <a:pt x="19" y="53"/>
                  </a:cubicBezTo>
                  <a:cubicBezTo>
                    <a:pt x="20" y="53"/>
                    <a:pt x="20" y="54"/>
                    <a:pt x="19" y="55"/>
                  </a:cubicBezTo>
                  <a:cubicBezTo>
                    <a:pt x="19" y="56"/>
                    <a:pt x="16" y="61"/>
                    <a:pt x="9" y="61"/>
                  </a:cubicBezTo>
                  <a:cubicBezTo>
                    <a:pt x="6" y="61"/>
                    <a:pt x="4" y="60"/>
                    <a:pt x="4" y="59"/>
                  </a:cubicBezTo>
                  <a:cubicBezTo>
                    <a:pt x="0" y="0"/>
                    <a:pt x="0" y="0"/>
                    <a:pt x="0" y="0"/>
                  </a:cubicBezTo>
                  <a:lnTo>
                    <a:pt x="20" y="0"/>
                  </a:ln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 name="Freeform 1054"/>
            <p:cNvSpPr/>
            <p:nvPr/>
          </p:nvSpPr>
          <p:spPr bwMode="auto">
            <a:xfrm>
              <a:off x="8815388" y="5522913"/>
              <a:ext cx="22225" cy="15875"/>
            </a:xfrm>
            <a:custGeom>
              <a:avLst/>
              <a:gdLst>
                <a:gd name="T0" fmla="*/ 2 w 14"/>
                <a:gd name="T1" fmla="*/ 0 h 10"/>
                <a:gd name="T2" fmla="*/ 0 w 14"/>
                <a:gd name="T3" fmla="*/ 1 h 10"/>
                <a:gd name="T4" fmla="*/ 0 w 14"/>
                <a:gd name="T5" fmla="*/ 2 h 10"/>
                <a:gd name="T6" fmla="*/ 0 w 14"/>
                <a:gd name="T7" fmla="*/ 3 h 10"/>
                <a:gd name="T8" fmla="*/ 11 w 14"/>
                <a:gd name="T9" fmla="*/ 8 h 10"/>
                <a:gd name="T10" fmla="*/ 14 w 14"/>
                <a:gd name="T11" fmla="*/ 10 h 10"/>
                <a:gd name="T12" fmla="*/ 13 w 14"/>
                <a:gd name="T13" fmla="*/ 8 h 10"/>
                <a:gd name="T14" fmla="*/ 7 w 14"/>
                <a:gd name="T15" fmla="*/ 2 h 10"/>
                <a:gd name="T16" fmla="*/ 2 w 14"/>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0">
                  <a:moveTo>
                    <a:pt x="2" y="0"/>
                  </a:moveTo>
                  <a:cubicBezTo>
                    <a:pt x="1" y="0"/>
                    <a:pt x="1" y="0"/>
                    <a:pt x="0" y="1"/>
                  </a:cubicBezTo>
                  <a:cubicBezTo>
                    <a:pt x="0" y="2"/>
                    <a:pt x="0" y="2"/>
                    <a:pt x="0" y="2"/>
                  </a:cubicBezTo>
                  <a:cubicBezTo>
                    <a:pt x="0" y="3"/>
                    <a:pt x="0" y="3"/>
                    <a:pt x="0" y="3"/>
                  </a:cubicBezTo>
                  <a:cubicBezTo>
                    <a:pt x="0" y="3"/>
                    <a:pt x="6" y="5"/>
                    <a:pt x="11" y="8"/>
                  </a:cubicBezTo>
                  <a:cubicBezTo>
                    <a:pt x="14" y="10"/>
                    <a:pt x="14" y="10"/>
                    <a:pt x="14" y="10"/>
                  </a:cubicBezTo>
                  <a:cubicBezTo>
                    <a:pt x="13" y="8"/>
                    <a:pt x="13" y="8"/>
                    <a:pt x="13" y="8"/>
                  </a:cubicBezTo>
                  <a:cubicBezTo>
                    <a:pt x="13" y="6"/>
                    <a:pt x="10" y="3"/>
                    <a:pt x="7" y="2"/>
                  </a:cubicBezTo>
                  <a:cubicBezTo>
                    <a:pt x="7" y="2"/>
                    <a:pt x="4" y="0"/>
                    <a:pt x="2" y="0"/>
                  </a:cubicBezTo>
                  <a:close/>
                </a:path>
              </a:pathLst>
            </a:custGeom>
            <a:solidFill>
              <a:srgbClr val="E4E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 name="Freeform 1055"/>
            <p:cNvSpPr/>
            <p:nvPr/>
          </p:nvSpPr>
          <p:spPr bwMode="auto">
            <a:xfrm>
              <a:off x="8836025" y="5507038"/>
              <a:ext cx="4763" cy="7938"/>
            </a:xfrm>
            <a:custGeom>
              <a:avLst/>
              <a:gdLst>
                <a:gd name="T0" fmla="*/ 3 w 3"/>
                <a:gd name="T1" fmla="*/ 0 h 5"/>
                <a:gd name="T2" fmla="*/ 1 w 3"/>
                <a:gd name="T3" fmla="*/ 2 h 5"/>
                <a:gd name="T4" fmla="*/ 1 w 3"/>
                <a:gd name="T5" fmla="*/ 4 h 5"/>
                <a:gd name="T6" fmla="*/ 2 w 3"/>
                <a:gd name="T7" fmla="*/ 5 h 5"/>
                <a:gd name="T8" fmla="*/ 2 w 3"/>
                <a:gd name="T9" fmla="*/ 2 h 5"/>
                <a:gd name="T10" fmla="*/ 3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3" y="0"/>
                  </a:moveTo>
                  <a:cubicBezTo>
                    <a:pt x="3" y="0"/>
                    <a:pt x="1" y="0"/>
                    <a:pt x="1" y="2"/>
                  </a:cubicBezTo>
                  <a:cubicBezTo>
                    <a:pt x="0" y="3"/>
                    <a:pt x="1" y="4"/>
                    <a:pt x="1" y="4"/>
                  </a:cubicBezTo>
                  <a:cubicBezTo>
                    <a:pt x="1" y="5"/>
                    <a:pt x="2" y="5"/>
                    <a:pt x="2" y="5"/>
                  </a:cubicBezTo>
                  <a:cubicBezTo>
                    <a:pt x="2" y="5"/>
                    <a:pt x="2" y="2"/>
                    <a:pt x="2" y="2"/>
                  </a:cubicBezTo>
                  <a:cubicBezTo>
                    <a:pt x="2" y="1"/>
                    <a:pt x="3" y="0"/>
                    <a:pt x="3" y="0"/>
                  </a:cubicBezTo>
                  <a:close/>
                </a:path>
              </a:pathLst>
            </a:custGeom>
            <a:solidFill>
              <a:srgbClr val="EFCF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 name="Freeform 1056"/>
            <p:cNvSpPr/>
            <p:nvPr/>
          </p:nvSpPr>
          <p:spPr bwMode="auto">
            <a:xfrm>
              <a:off x="8837613" y="5505450"/>
              <a:ext cx="4763" cy="12700"/>
            </a:xfrm>
            <a:custGeom>
              <a:avLst/>
              <a:gdLst>
                <a:gd name="T0" fmla="*/ 2 w 3"/>
                <a:gd name="T1" fmla="*/ 0 h 8"/>
                <a:gd name="T2" fmla="*/ 3 w 3"/>
                <a:gd name="T3" fmla="*/ 2 h 8"/>
                <a:gd name="T4" fmla="*/ 2 w 3"/>
                <a:gd name="T5" fmla="*/ 4 h 8"/>
                <a:gd name="T6" fmla="*/ 2 w 3"/>
                <a:gd name="T7" fmla="*/ 7 h 8"/>
                <a:gd name="T8" fmla="*/ 1 w 3"/>
                <a:gd name="T9" fmla="*/ 6 h 8"/>
                <a:gd name="T10" fmla="*/ 1 w 3"/>
                <a:gd name="T11" fmla="*/ 3 h 8"/>
                <a:gd name="T12" fmla="*/ 2 w 3"/>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2" y="0"/>
                  </a:moveTo>
                  <a:cubicBezTo>
                    <a:pt x="2" y="0"/>
                    <a:pt x="3" y="0"/>
                    <a:pt x="3" y="2"/>
                  </a:cubicBezTo>
                  <a:cubicBezTo>
                    <a:pt x="2" y="3"/>
                    <a:pt x="2" y="4"/>
                    <a:pt x="2" y="4"/>
                  </a:cubicBezTo>
                  <a:cubicBezTo>
                    <a:pt x="2" y="5"/>
                    <a:pt x="2" y="7"/>
                    <a:pt x="2" y="7"/>
                  </a:cubicBezTo>
                  <a:cubicBezTo>
                    <a:pt x="2" y="7"/>
                    <a:pt x="1" y="8"/>
                    <a:pt x="1" y="6"/>
                  </a:cubicBezTo>
                  <a:cubicBezTo>
                    <a:pt x="1" y="6"/>
                    <a:pt x="0" y="5"/>
                    <a:pt x="1" y="3"/>
                  </a:cubicBezTo>
                  <a:cubicBezTo>
                    <a:pt x="1" y="3"/>
                    <a:pt x="2" y="0"/>
                    <a:pt x="2"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 name="Freeform 1057"/>
            <p:cNvSpPr/>
            <p:nvPr/>
          </p:nvSpPr>
          <p:spPr bwMode="auto">
            <a:xfrm>
              <a:off x="8894763" y="5708650"/>
              <a:ext cx="1588" cy="1588"/>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lnTo>
                    <a:pt x="0" y="1"/>
                  </a:lnTo>
                  <a:lnTo>
                    <a:pt x="1"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 name="Freeform 1058"/>
            <p:cNvSpPr/>
            <p:nvPr/>
          </p:nvSpPr>
          <p:spPr bwMode="auto">
            <a:xfrm>
              <a:off x="8896350" y="5680075"/>
              <a:ext cx="9525" cy="26988"/>
            </a:xfrm>
            <a:custGeom>
              <a:avLst/>
              <a:gdLst>
                <a:gd name="T0" fmla="*/ 0 w 6"/>
                <a:gd name="T1" fmla="*/ 15 h 17"/>
                <a:gd name="T2" fmla="*/ 6 w 6"/>
                <a:gd name="T3" fmla="*/ 0 h 17"/>
                <a:gd name="T4" fmla="*/ 6 w 6"/>
                <a:gd name="T5" fmla="*/ 1 h 17"/>
                <a:gd name="T6" fmla="*/ 6 w 6"/>
                <a:gd name="T7" fmla="*/ 2 h 17"/>
                <a:gd name="T8" fmla="*/ 0 w 6"/>
                <a:gd name="T9" fmla="*/ 17 h 17"/>
                <a:gd name="T10" fmla="*/ 0 w 6"/>
                <a:gd name="T11" fmla="*/ 15 h 17"/>
              </a:gdLst>
              <a:ahLst/>
              <a:cxnLst>
                <a:cxn ang="0">
                  <a:pos x="T0" y="T1"/>
                </a:cxn>
                <a:cxn ang="0">
                  <a:pos x="T2" y="T3"/>
                </a:cxn>
                <a:cxn ang="0">
                  <a:pos x="T4" y="T5"/>
                </a:cxn>
                <a:cxn ang="0">
                  <a:pos x="T6" y="T7"/>
                </a:cxn>
                <a:cxn ang="0">
                  <a:pos x="T8" y="T9"/>
                </a:cxn>
                <a:cxn ang="0">
                  <a:pos x="T10" y="T11"/>
                </a:cxn>
              </a:cxnLst>
              <a:rect l="0" t="0" r="r" b="b"/>
              <a:pathLst>
                <a:path w="6" h="17">
                  <a:moveTo>
                    <a:pt x="0" y="15"/>
                  </a:moveTo>
                  <a:cubicBezTo>
                    <a:pt x="5" y="8"/>
                    <a:pt x="6" y="1"/>
                    <a:pt x="6" y="0"/>
                  </a:cubicBezTo>
                  <a:cubicBezTo>
                    <a:pt x="6" y="1"/>
                    <a:pt x="6" y="1"/>
                    <a:pt x="6" y="1"/>
                  </a:cubicBezTo>
                  <a:cubicBezTo>
                    <a:pt x="6" y="2"/>
                    <a:pt x="6" y="2"/>
                    <a:pt x="6" y="2"/>
                  </a:cubicBezTo>
                  <a:cubicBezTo>
                    <a:pt x="5" y="5"/>
                    <a:pt x="4" y="11"/>
                    <a:pt x="0" y="17"/>
                  </a:cubicBezTo>
                  <a:lnTo>
                    <a:pt x="0" y="15"/>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 name="Freeform 1059"/>
            <p:cNvSpPr/>
            <p:nvPr/>
          </p:nvSpPr>
          <p:spPr bwMode="auto">
            <a:xfrm>
              <a:off x="8874125" y="5721350"/>
              <a:ext cx="0" cy="1588"/>
            </a:xfrm>
            <a:custGeom>
              <a:avLst/>
              <a:gdLst>
                <a:gd name="T0" fmla="*/ 0 h 1"/>
                <a:gd name="T1" fmla="*/ 1 h 1"/>
                <a:gd name="T2" fmla="*/ 0 h 1"/>
              </a:gdLst>
              <a:ahLst/>
              <a:cxnLst>
                <a:cxn ang="0">
                  <a:pos x="0" y="T0"/>
                </a:cxn>
                <a:cxn ang="0">
                  <a:pos x="0" y="T1"/>
                </a:cxn>
                <a:cxn ang="0">
                  <a:pos x="0" y="T2"/>
                </a:cxn>
              </a:cxnLst>
              <a:rect l="0" t="0" r="r" b="b"/>
              <a:pathLst>
                <a:path h="1">
                  <a:moveTo>
                    <a:pt x="0" y="0"/>
                  </a:moveTo>
                  <a:lnTo>
                    <a:pt x="0" y="1"/>
                  </a:lnTo>
                  <a:lnTo>
                    <a:pt x="0"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 name="Freeform 1060"/>
            <p:cNvSpPr/>
            <p:nvPr/>
          </p:nvSpPr>
          <p:spPr bwMode="auto">
            <a:xfrm>
              <a:off x="8847138" y="5732463"/>
              <a:ext cx="12700" cy="9525"/>
            </a:xfrm>
            <a:custGeom>
              <a:avLst/>
              <a:gdLst>
                <a:gd name="T0" fmla="*/ 8 w 8"/>
                <a:gd name="T1" fmla="*/ 6 h 6"/>
                <a:gd name="T2" fmla="*/ 1 w 8"/>
                <a:gd name="T3" fmla="*/ 2 h 6"/>
                <a:gd name="T4" fmla="*/ 0 w 8"/>
                <a:gd name="T5" fmla="*/ 0 h 6"/>
                <a:gd name="T6" fmla="*/ 8 w 8"/>
                <a:gd name="T7" fmla="*/ 5 h 6"/>
                <a:gd name="T8" fmla="*/ 8 w 8"/>
                <a:gd name="T9" fmla="*/ 6 h 6"/>
              </a:gdLst>
              <a:ahLst/>
              <a:cxnLst>
                <a:cxn ang="0">
                  <a:pos x="T0" y="T1"/>
                </a:cxn>
                <a:cxn ang="0">
                  <a:pos x="T2" y="T3"/>
                </a:cxn>
                <a:cxn ang="0">
                  <a:pos x="T4" y="T5"/>
                </a:cxn>
                <a:cxn ang="0">
                  <a:pos x="T6" y="T7"/>
                </a:cxn>
                <a:cxn ang="0">
                  <a:pos x="T8" y="T9"/>
                </a:cxn>
              </a:cxnLst>
              <a:rect l="0" t="0" r="r" b="b"/>
              <a:pathLst>
                <a:path w="8" h="6">
                  <a:moveTo>
                    <a:pt x="8" y="6"/>
                  </a:moveTo>
                  <a:cubicBezTo>
                    <a:pt x="1" y="2"/>
                    <a:pt x="1" y="2"/>
                    <a:pt x="1" y="2"/>
                  </a:cubicBezTo>
                  <a:cubicBezTo>
                    <a:pt x="1" y="1"/>
                    <a:pt x="0" y="1"/>
                    <a:pt x="0" y="0"/>
                  </a:cubicBezTo>
                  <a:cubicBezTo>
                    <a:pt x="8" y="5"/>
                    <a:pt x="8" y="5"/>
                    <a:pt x="8" y="5"/>
                  </a:cubicBezTo>
                  <a:cubicBezTo>
                    <a:pt x="8" y="5"/>
                    <a:pt x="8" y="6"/>
                    <a:pt x="8" y="6"/>
                  </a:cubicBezTo>
                  <a:close/>
                </a:path>
              </a:pathLst>
            </a:custGeom>
            <a:solidFill>
              <a:srgbClr val="7239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 name="Freeform 1061"/>
            <p:cNvSpPr/>
            <p:nvPr/>
          </p:nvSpPr>
          <p:spPr bwMode="auto">
            <a:xfrm>
              <a:off x="8859838" y="5681663"/>
              <a:ext cx="46038" cy="60325"/>
            </a:xfrm>
            <a:custGeom>
              <a:avLst/>
              <a:gdLst>
                <a:gd name="T0" fmla="*/ 0 w 29"/>
                <a:gd name="T1" fmla="*/ 16 h 38"/>
                <a:gd name="T2" fmla="*/ 0 w 29"/>
                <a:gd name="T3" fmla="*/ 17 h 38"/>
                <a:gd name="T4" fmla="*/ 0 w 29"/>
                <a:gd name="T5" fmla="*/ 18 h 38"/>
                <a:gd name="T6" fmla="*/ 6 w 29"/>
                <a:gd name="T7" fmla="*/ 25 h 38"/>
                <a:gd name="T8" fmla="*/ 14 w 29"/>
                <a:gd name="T9" fmla="*/ 23 h 38"/>
                <a:gd name="T10" fmla="*/ 20 w 29"/>
                <a:gd name="T11" fmla="*/ 18 h 38"/>
                <a:gd name="T12" fmla="*/ 23 w 29"/>
                <a:gd name="T13" fmla="*/ 16 h 38"/>
                <a:gd name="T14" fmla="*/ 29 w 29"/>
                <a:gd name="T15" fmla="*/ 1 h 38"/>
                <a:gd name="T16" fmla="*/ 29 w 29"/>
                <a:gd name="T17" fmla="*/ 0 h 38"/>
                <a:gd name="T18" fmla="*/ 29 w 29"/>
                <a:gd name="T19" fmla="*/ 20 h 38"/>
                <a:gd name="T20" fmla="*/ 27 w 29"/>
                <a:gd name="T21" fmla="*/ 23 h 38"/>
                <a:gd name="T22" fmla="*/ 1 w 29"/>
                <a:gd name="T23" fmla="*/ 38 h 38"/>
                <a:gd name="T24" fmla="*/ 0 w 29"/>
                <a:gd name="T25" fmla="*/ 37 h 38"/>
                <a:gd name="T26" fmla="*/ 0 w 29"/>
                <a:gd name="T27" fmla="*/ 1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8">
                  <a:moveTo>
                    <a:pt x="0" y="16"/>
                  </a:moveTo>
                  <a:cubicBezTo>
                    <a:pt x="0" y="17"/>
                    <a:pt x="0" y="17"/>
                    <a:pt x="0" y="17"/>
                  </a:cubicBezTo>
                  <a:cubicBezTo>
                    <a:pt x="0" y="18"/>
                    <a:pt x="0" y="18"/>
                    <a:pt x="0" y="18"/>
                  </a:cubicBezTo>
                  <a:cubicBezTo>
                    <a:pt x="1" y="22"/>
                    <a:pt x="3" y="24"/>
                    <a:pt x="6" y="25"/>
                  </a:cubicBezTo>
                  <a:cubicBezTo>
                    <a:pt x="6" y="25"/>
                    <a:pt x="12" y="24"/>
                    <a:pt x="14" y="23"/>
                  </a:cubicBezTo>
                  <a:cubicBezTo>
                    <a:pt x="16" y="22"/>
                    <a:pt x="20" y="19"/>
                    <a:pt x="20" y="18"/>
                  </a:cubicBezTo>
                  <a:cubicBezTo>
                    <a:pt x="23" y="16"/>
                    <a:pt x="23" y="16"/>
                    <a:pt x="23" y="16"/>
                  </a:cubicBezTo>
                  <a:cubicBezTo>
                    <a:pt x="27" y="10"/>
                    <a:pt x="28" y="4"/>
                    <a:pt x="29" y="1"/>
                  </a:cubicBezTo>
                  <a:cubicBezTo>
                    <a:pt x="29" y="0"/>
                    <a:pt x="29" y="0"/>
                    <a:pt x="29" y="0"/>
                  </a:cubicBezTo>
                  <a:cubicBezTo>
                    <a:pt x="29" y="20"/>
                    <a:pt x="29" y="20"/>
                    <a:pt x="29" y="20"/>
                  </a:cubicBezTo>
                  <a:cubicBezTo>
                    <a:pt x="29" y="21"/>
                    <a:pt x="28" y="22"/>
                    <a:pt x="27" y="23"/>
                  </a:cubicBezTo>
                  <a:cubicBezTo>
                    <a:pt x="1" y="38"/>
                    <a:pt x="1" y="38"/>
                    <a:pt x="1" y="38"/>
                  </a:cubicBezTo>
                  <a:cubicBezTo>
                    <a:pt x="0" y="38"/>
                    <a:pt x="0" y="38"/>
                    <a:pt x="0" y="37"/>
                  </a:cubicBezTo>
                  <a:lnTo>
                    <a:pt x="0" y="16"/>
                  </a:ln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 name="Freeform 1062"/>
            <p:cNvSpPr/>
            <p:nvPr/>
          </p:nvSpPr>
          <p:spPr bwMode="auto">
            <a:xfrm>
              <a:off x="8847138" y="5700713"/>
              <a:ext cx="12700" cy="6350"/>
            </a:xfrm>
            <a:custGeom>
              <a:avLst/>
              <a:gdLst>
                <a:gd name="T0" fmla="*/ 8 w 8"/>
                <a:gd name="T1" fmla="*/ 4 h 4"/>
                <a:gd name="T2" fmla="*/ 0 w 8"/>
                <a:gd name="T3" fmla="*/ 0 h 4"/>
                <a:gd name="T4" fmla="*/ 0 w 8"/>
                <a:gd name="T5" fmla="*/ 0 h 4"/>
                <a:gd name="T6" fmla="*/ 8 w 8"/>
                <a:gd name="T7" fmla="*/ 4 h 4"/>
                <a:gd name="T8" fmla="*/ 8 w 8"/>
                <a:gd name="T9" fmla="*/ 4 h 4"/>
              </a:gdLst>
              <a:ahLst/>
              <a:cxnLst>
                <a:cxn ang="0">
                  <a:pos x="T0" y="T1"/>
                </a:cxn>
                <a:cxn ang="0">
                  <a:pos x="T2" y="T3"/>
                </a:cxn>
                <a:cxn ang="0">
                  <a:pos x="T4" y="T5"/>
                </a:cxn>
                <a:cxn ang="0">
                  <a:pos x="T6" y="T7"/>
                </a:cxn>
                <a:cxn ang="0">
                  <a:pos x="T8" y="T9"/>
                </a:cxn>
              </a:cxnLst>
              <a:rect l="0" t="0" r="r" b="b"/>
              <a:pathLst>
                <a:path w="8" h="4">
                  <a:moveTo>
                    <a:pt x="8" y="4"/>
                  </a:moveTo>
                  <a:lnTo>
                    <a:pt x="0" y="0"/>
                  </a:lnTo>
                  <a:lnTo>
                    <a:pt x="0" y="0"/>
                  </a:lnTo>
                  <a:lnTo>
                    <a:pt x="8" y="4"/>
                  </a:lnTo>
                  <a:lnTo>
                    <a:pt x="8" y="4"/>
                  </a:lnTo>
                  <a:close/>
                </a:path>
              </a:pathLst>
            </a:custGeom>
            <a:solidFill>
              <a:srgbClr val="5C361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 name="Freeform 1063"/>
            <p:cNvSpPr/>
            <p:nvPr/>
          </p:nvSpPr>
          <p:spPr bwMode="auto">
            <a:xfrm>
              <a:off x="8859838" y="5707063"/>
              <a:ext cx="9525" cy="14288"/>
            </a:xfrm>
            <a:custGeom>
              <a:avLst/>
              <a:gdLst>
                <a:gd name="T0" fmla="*/ 0 w 6"/>
                <a:gd name="T1" fmla="*/ 0 h 9"/>
                <a:gd name="T2" fmla="*/ 6 w 6"/>
                <a:gd name="T3" fmla="*/ 8 h 9"/>
                <a:gd name="T4" fmla="*/ 6 w 6"/>
                <a:gd name="T5" fmla="*/ 8 h 9"/>
                <a:gd name="T6" fmla="*/ 6 w 6"/>
                <a:gd name="T7" fmla="*/ 9 h 9"/>
                <a:gd name="T8" fmla="*/ 0 w 6"/>
                <a:gd name="T9" fmla="*/ 2 h 9"/>
                <a:gd name="T10" fmla="*/ 0 w 6"/>
                <a:gd name="T11" fmla="*/ 1 h 9"/>
                <a:gd name="T12" fmla="*/ 0 w 6"/>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0" y="0"/>
                  </a:moveTo>
                  <a:cubicBezTo>
                    <a:pt x="0" y="4"/>
                    <a:pt x="3" y="7"/>
                    <a:pt x="6" y="8"/>
                  </a:cubicBezTo>
                  <a:cubicBezTo>
                    <a:pt x="6" y="8"/>
                    <a:pt x="6" y="8"/>
                    <a:pt x="6" y="8"/>
                  </a:cubicBezTo>
                  <a:cubicBezTo>
                    <a:pt x="6" y="9"/>
                    <a:pt x="6" y="9"/>
                    <a:pt x="6" y="9"/>
                  </a:cubicBezTo>
                  <a:cubicBezTo>
                    <a:pt x="3" y="8"/>
                    <a:pt x="1" y="6"/>
                    <a:pt x="0" y="2"/>
                  </a:cubicBezTo>
                  <a:cubicBezTo>
                    <a:pt x="0" y="1"/>
                    <a:pt x="0" y="1"/>
                    <a:pt x="0" y="1"/>
                  </a:cubicBezTo>
                  <a:lnTo>
                    <a:pt x="0"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 name="Freeform 1064"/>
            <p:cNvSpPr/>
            <p:nvPr/>
          </p:nvSpPr>
          <p:spPr bwMode="auto">
            <a:xfrm>
              <a:off x="8859838" y="5680075"/>
              <a:ext cx="46038" cy="39688"/>
            </a:xfrm>
            <a:custGeom>
              <a:avLst/>
              <a:gdLst>
                <a:gd name="T0" fmla="*/ 29 w 29"/>
                <a:gd name="T1" fmla="*/ 0 h 25"/>
                <a:gd name="T2" fmla="*/ 23 w 29"/>
                <a:gd name="T3" fmla="*/ 15 h 25"/>
                <a:gd name="T4" fmla="*/ 23 w 29"/>
                <a:gd name="T5" fmla="*/ 15 h 25"/>
                <a:gd name="T6" fmla="*/ 22 w 29"/>
                <a:gd name="T7" fmla="*/ 15 h 25"/>
                <a:gd name="T8" fmla="*/ 20 w 29"/>
                <a:gd name="T9" fmla="*/ 16 h 25"/>
                <a:gd name="T10" fmla="*/ 20 w 29"/>
                <a:gd name="T11" fmla="*/ 17 h 25"/>
                <a:gd name="T12" fmla="*/ 20 w 29"/>
                <a:gd name="T13" fmla="*/ 19 h 25"/>
                <a:gd name="T14" fmla="*/ 14 w 29"/>
                <a:gd name="T15" fmla="*/ 23 h 25"/>
                <a:gd name="T16" fmla="*/ 9 w 29"/>
                <a:gd name="T17" fmla="*/ 25 h 25"/>
                <a:gd name="T18" fmla="*/ 9 w 29"/>
                <a:gd name="T19" fmla="*/ 23 h 25"/>
                <a:gd name="T20" fmla="*/ 8 w 29"/>
                <a:gd name="T21" fmla="*/ 23 h 25"/>
                <a:gd name="T22" fmla="*/ 7 w 29"/>
                <a:gd name="T23" fmla="*/ 24 h 25"/>
                <a:gd name="T24" fmla="*/ 6 w 29"/>
                <a:gd name="T25" fmla="*/ 25 h 25"/>
                <a:gd name="T26" fmla="*/ 0 w 29"/>
                <a:gd name="T27" fmla="*/ 17 h 25"/>
                <a:gd name="T28" fmla="*/ 0 w 29"/>
                <a:gd name="T29" fmla="*/ 17 h 25"/>
                <a:gd name="T30" fmla="*/ 9 w 29"/>
                <a:gd name="T31" fmla="*/ 12 h 25"/>
                <a:gd name="T32" fmla="*/ 10 w 29"/>
                <a:gd name="T33" fmla="*/ 11 h 25"/>
                <a:gd name="T34" fmla="*/ 18 w 29"/>
                <a:gd name="T35" fmla="*/ 6 h 25"/>
                <a:gd name="T36" fmla="*/ 20 w 29"/>
                <a:gd name="T37" fmla="*/ 5 h 25"/>
                <a:gd name="T38" fmla="*/ 29 w 29"/>
                <a:gd name="T3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25">
                  <a:moveTo>
                    <a:pt x="29" y="0"/>
                  </a:moveTo>
                  <a:cubicBezTo>
                    <a:pt x="29" y="1"/>
                    <a:pt x="28" y="8"/>
                    <a:pt x="23" y="15"/>
                  </a:cubicBezTo>
                  <a:cubicBezTo>
                    <a:pt x="23" y="15"/>
                    <a:pt x="23" y="15"/>
                    <a:pt x="23" y="15"/>
                  </a:cubicBezTo>
                  <a:cubicBezTo>
                    <a:pt x="23" y="15"/>
                    <a:pt x="22" y="15"/>
                    <a:pt x="22" y="15"/>
                  </a:cubicBezTo>
                  <a:cubicBezTo>
                    <a:pt x="20" y="16"/>
                    <a:pt x="20" y="16"/>
                    <a:pt x="20" y="16"/>
                  </a:cubicBezTo>
                  <a:cubicBezTo>
                    <a:pt x="20" y="16"/>
                    <a:pt x="20" y="16"/>
                    <a:pt x="20" y="17"/>
                  </a:cubicBezTo>
                  <a:cubicBezTo>
                    <a:pt x="20" y="19"/>
                    <a:pt x="20" y="19"/>
                    <a:pt x="20" y="19"/>
                  </a:cubicBezTo>
                  <a:cubicBezTo>
                    <a:pt x="18" y="20"/>
                    <a:pt x="16" y="22"/>
                    <a:pt x="14" y="23"/>
                  </a:cubicBezTo>
                  <a:cubicBezTo>
                    <a:pt x="12" y="24"/>
                    <a:pt x="11" y="25"/>
                    <a:pt x="9" y="25"/>
                  </a:cubicBezTo>
                  <a:cubicBezTo>
                    <a:pt x="9" y="23"/>
                    <a:pt x="9" y="23"/>
                    <a:pt x="9" y="23"/>
                  </a:cubicBezTo>
                  <a:cubicBezTo>
                    <a:pt x="9" y="23"/>
                    <a:pt x="9" y="23"/>
                    <a:pt x="8" y="23"/>
                  </a:cubicBezTo>
                  <a:cubicBezTo>
                    <a:pt x="7" y="24"/>
                    <a:pt x="7" y="24"/>
                    <a:pt x="7" y="24"/>
                  </a:cubicBezTo>
                  <a:cubicBezTo>
                    <a:pt x="6" y="24"/>
                    <a:pt x="6" y="24"/>
                    <a:pt x="6" y="25"/>
                  </a:cubicBezTo>
                  <a:cubicBezTo>
                    <a:pt x="3" y="24"/>
                    <a:pt x="0" y="21"/>
                    <a:pt x="0" y="17"/>
                  </a:cubicBezTo>
                  <a:cubicBezTo>
                    <a:pt x="0" y="17"/>
                    <a:pt x="0" y="17"/>
                    <a:pt x="0" y="17"/>
                  </a:cubicBezTo>
                  <a:cubicBezTo>
                    <a:pt x="9" y="12"/>
                    <a:pt x="9" y="12"/>
                    <a:pt x="9" y="12"/>
                  </a:cubicBezTo>
                  <a:cubicBezTo>
                    <a:pt x="10" y="11"/>
                    <a:pt x="10" y="11"/>
                    <a:pt x="10" y="11"/>
                  </a:cubicBezTo>
                  <a:cubicBezTo>
                    <a:pt x="18" y="6"/>
                    <a:pt x="18" y="6"/>
                    <a:pt x="18" y="6"/>
                  </a:cubicBezTo>
                  <a:cubicBezTo>
                    <a:pt x="20" y="5"/>
                    <a:pt x="20" y="5"/>
                    <a:pt x="20" y="5"/>
                  </a:cubicBezTo>
                  <a:lnTo>
                    <a:pt x="29" y="0"/>
                  </a:lnTo>
                  <a:close/>
                </a:path>
              </a:pathLst>
            </a:custGeom>
            <a:solidFill>
              <a:srgbClr val="A568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 name="Freeform 1065"/>
            <p:cNvSpPr/>
            <p:nvPr/>
          </p:nvSpPr>
          <p:spPr bwMode="auto">
            <a:xfrm>
              <a:off x="8847138" y="5673725"/>
              <a:ext cx="58738" cy="68263"/>
            </a:xfrm>
            <a:custGeom>
              <a:avLst/>
              <a:gdLst>
                <a:gd name="T0" fmla="*/ 30 w 37"/>
                <a:gd name="T1" fmla="*/ 0 h 43"/>
                <a:gd name="T2" fmla="*/ 37 w 37"/>
                <a:gd name="T3" fmla="*/ 4 h 43"/>
                <a:gd name="T4" fmla="*/ 8 w 37"/>
                <a:gd name="T5" fmla="*/ 21 h 43"/>
                <a:gd name="T6" fmla="*/ 8 w 37"/>
                <a:gd name="T7" fmla="*/ 22 h 43"/>
                <a:gd name="T8" fmla="*/ 8 w 37"/>
                <a:gd name="T9" fmla="*/ 42 h 43"/>
                <a:gd name="T10" fmla="*/ 8 w 37"/>
                <a:gd name="T11" fmla="*/ 43 h 43"/>
                <a:gd name="T12" fmla="*/ 1 w 37"/>
                <a:gd name="T13" fmla="*/ 39 h 43"/>
                <a:gd name="T14" fmla="*/ 0 w 37"/>
                <a:gd name="T15" fmla="*/ 37 h 43"/>
                <a:gd name="T16" fmla="*/ 0 w 37"/>
                <a:gd name="T17" fmla="*/ 17 h 43"/>
                <a:gd name="T18" fmla="*/ 30 w 37"/>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3">
                  <a:moveTo>
                    <a:pt x="30" y="0"/>
                  </a:moveTo>
                  <a:cubicBezTo>
                    <a:pt x="37" y="4"/>
                    <a:pt x="37" y="4"/>
                    <a:pt x="37" y="4"/>
                  </a:cubicBezTo>
                  <a:cubicBezTo>
                    <a:pt x="8" y="21"/>
                    <a:pt x="8" y="21"/>
                    <a:pt x="8" y="21"/>
                  </a:cubicBezTo>
                  <a:cubicBezTo>
                    <a:pt x="8" y="22"/>
                    <a:pt x="8" y="22"/>
                    <a:pt x="8" y="22"/>
                  </a:cubicBezTo>
                  <a:cubicBezTo>
                    <a:pt x="8" y="42"/>
                    <a:pt x="8" y="42"/>
                    <a:pt x="8" y="42"/>
                  </a:cubicBezTo>
                  <a:cubicBezTo>
                    <a:pt x="8" y="42"/>
                    <a:pt x="8" y="43"/>
                    <a:pt x="8" y="43"/>
                  </a:cubicBezTo>
                  <a:cubicBezTo>
                    <a:pt x="1" y="39"/>
                    <a:pt x="1" y="39"/>
                    <a:pt x="1" y="39"/>
                  </a:cubicBezTo>
                  <a:cubicBezTo>
                    <a:pt x="1" y="38"/>
                    <a:pt x="0" y="38"/>
                    <a:pt x="0" y="37"/>
                  </a:cubicBezTo>
                  <a:cubicBezTo>
                    <a:pt x="0" y="17"/>
                    <a:pt x="0" y="17"/>
                    <a:pt x="0" y="17"/>
                  </a:cubicBezTo>
                  <a:lnTo>
                    <a:pt x="30" y="0"/>
                  </a:lnTo>
                  <a:close/>
                </a:path>
              </a:pathLst>
            </a:custGeom>
            <a:solidFill>
              <a:srgbClr val="6D3B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 name="Freeform 1066"/>
            <p:cNvSpPr/>
            <p:nvPr/>
          </p:nvSpPr>
          <p:spPr bwMode="auto">
            <a:xfrm>
              <a:off x="8874125" y="5710238"/>
              <a:ext cx="19050" cy="11113"/>
            </a:xfrm>
            <a:custGeom>
              <a:avLst/>
              <a:gdLst>
                <a:gd name="T0" fmla="*/ 0 w 12"/>
                <a:gd name="T1" fmla="*/ 6 h 7"/>
                <a:gd name="T2" fmla="*/ 5 w 12"/>
                <a:gd name="T3" fmla="*/ 4 h 7"/>
                <a:gd name="T4" fmla="*/ 11 w 12"/>
                <a:gd name="T5" fmla="*/ 0 h 7"/>
                <a:gd name="T6" fmla="*/ 12 w 12"/>
                <a:gd name="T7" fmla="*/ 0 h 7"/>
                <a:gd name="T8" fmla="*/ 11 w 12"/>
                <a:gd name="T9" fmla="*/ 0 h 7"/>
                <a:gd name="T10" fmla="*/ 5 w 12"/>
                <a:gd name="T11" fmla="*/ 5 h 7"/>
                <a:gd name="T12" fmla="*/ 0 w 12"/>
                <a:gd name="T13" fmla="*/ 7 h 7"/>
                <a:gd name="T14" fmla="*/ 0 w 12"/>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7">
                  <a:moveTo>
                    <a:pt x="0" y="6"/>
                  </a:moveTo>
                  <a:cubicBezTo>
                    <a:pt x="2" y="5"/>
                    <a:pt x="3" y="5"/>
                    <a:pt x="5" y="4"/>
                  </a:cubicBezTo>
                  <a:cubicBezTo>
                    <a:pt x="8" y="2"/>
                    <a:pt x="9" y="1"/>
                    <a:pt x="11" y="0"/>
                  </a:cubicBezTo>
                  <a:cubicBezTo>
                    <a:pt x="12" y="0"/>
                    <a:pt x="12" y="0"/>
                    <a:pt x="12" y="0"/>
                  </a:cubicBezTo>
                  <a:cubicBezTo>
                    <a:pt x="11" y="0"/>
                    <a:pt x="11" y="0"/>
                    <a:pt x="11" y="0"/>
                  </a:cubicBezTo>
                  <a:cubicBezTo>
                    <a:pt x="10" y="2"/>
                    <a:pt x="8" y="4"/>
                    <a:pt x="5" y="5"/>
                  </a:cubicBezTo>
                  <a:cubicBezTo>
                    <a:pt x="3" y="6"/>
                    <a:pt x="2" y="7"/>
                    <a:pt x="0" y="7"/>
                  </a:cubicBezTo>
                  <a:lnTo>
                    <a:pt x="0" y="6"/>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 name="Freeform 1067"/>
            <p:cNvSpPr/>
            <p:nvPr/>
          </p:nvSpPr>
          <p:spPr bwMode="auto">
            <a:xfrm>
              <a:off x="8869363" y="5721350"/>
              <a:ext cx="1588" cy="3175"/>
            </a:xfrm>
            <a:custGeom>
              <a:avLst/>
              <a:gdLst>
                <a:gd name="T0" fmla="*/ 1 w 1"/>
                <a:gd name="T1" fmla="*/ 0 h 2"/>
                <a:gd name="T2" fmla="*/ 1 w 1"/>
                <a:gd name="T3" fmla="*/ 2 h 2"/>
                <a:gd name="T4" fmla="*/ 1 w 1"/>
                <a:gd name="T5" fmla="*/ 2 h 2"/>
                <a:gd name="T6" fmla="*/ 0 w 1"/>
                <a:gd name="T7" fmla="*/ 2 h 2"/>
                <a:gd name="T8" fmla="*/ 0 w 1"/>
                <a:gd name="T9" fmla="*/ 2 h 2"/>
                <a:gd name="T10" fmla="*/ 0 w 1"/>
                <a:gd name="T11" fmla="*/ 0 h 2"/>
                <a:gd name="T12" fmla="*/ 1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0"/>
                  </a:moveTo>
                  <a:lnTo>
                    <a:pt x="1" y="2"/>
                  </a:lnTo>
                  <a:lnTo>
                    <a:pt x="1" y="2"/>
                  </a:lnTo>
                  <a:lnTo>
                    <a:pt x="0" y="2"/>
                  </a:lnTo>
                  <a:lnTo>
                    <a:pt x="0" y="2"/>
                  </a:lnTo>
                  <a:lnTo>
                    <a:pt x="0" y="0"/>
                  </a:lnTo>
                  <a:lnTo>
                    <a:pt x="1" y="0"/>
                  </a:lnTo>
                  <a:close/>
                </a:path>
              </a:pathLst>
            </a:custGeom>
            <a:solidFill>
              <a:srgbClr val="7546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 name="Freeform 1068"/>
            <p:cNvSpPr/>
            <p:nvPr/>
          </p:nvSpPr>
          <p:spPr bwMode="auto">
            <a:xfrm>
              <a:off x="8869363" y="5719763"/>
              <a:ext cx="4763" cy="1588"/>
            </a:xfrm>
            <a:custGeom>
              <a:avLst/>
              <a:gdLst>
                <a:gd name="T0" fmla="*/ 1 w 3"/>
                <a:gd name="T1" fmla="*/ 1 h 1"/>
                <a:gd name="T2" fmla="*/ 0 w 3"/>
                <a:gd name="T3" fmla="*/ 1 h 1"/>
                <a:gd name="T4" fmla="*/ 3 w 3"/>
                <a:gd name="T5" fmla="*/ 0 h 1"/>
                <a:gd name="T6" fmla="*/ 3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0" y="1"/>
                  </a:lnTo>
                  <a:lnTo>
                    <a:pt x="3" y="0"/>
                  </a:lnTo>
                  <a:lnTo>
                    <a:pt x="3" y="0"/>
                  </a:lnTo>
                  <a:lnTo>
                    <a:pt x="1" y="1"/>
                  </a:lnTo>
                  <a:close/>
                </a:path>
              </a:pathLst>
            </a:custGeom>
            <a:solidFill>
              <a:srgbClr val="EB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 name="Freeform 1069"/>
            <p:cNvSpPr/>
            <p:nvPr/>
          </p:nvSpPr>
          <p:spPr bwMode="auto">
            <a:xfrm>
              <a:off x="8870950" y="5719763"/>
              <a:ext cx="3175" cy="4763"/>
            </a:xfrm>
            <a:custGeom>
              <a:avLst/>
              <a:gdLst>
                <a:gd name="T0" fmla="*/ 2 w 2"/>
                <a:gd name="T1" fmla="*/ 0 h 3"/>
                <a:gd name="T2" fmla="*/ 2 w 2"/>
                <a:gd name="T3" fmla="*/ 2 h 3"/>
                <a:gd name="T4" fmla="*/ 1 w 2"/>
                <a:gd name="T5" fmla="*/ 3 h 3"/>
                <a:gd name="T6" fmla="*/ 0 w 2"/>
                <a:gd name="T7" fmla="*/ 3 h 3"/>
                <a:gd name="T8" fmla="*/ 0 w 2"/>
                <a:gd name="T9" fmla="*/ 3 h 3"/>
                <a:gd name="T10" fmla="*/ 0 w 2"/>
                <a:gd name="T11" fmla="*/ 1 h 3"/>
                <a:gd name="T12" fmla="*/ 2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0"/>
                  </a:moveTo>
                  <a:cubicBezTo>
                    <a:pt x="2" y="2"/>
                    <a:pt x="2" y="2"/>
                    <a:pt x="2" y="2"/>
                  </a:cubicBezTo>
                  <a:cubicBezTo>
                    <a:pt x="2" y="2"/>
                    <a:pt x="2" y="2"/>
                    <a:pt x="1" y="3"/>
                  </a:cubicBezTo>
                  <a:cubicBezTo>
                    <a:pt x="0" y="3"/>
                    <a:pt x="0" y="3"/>
                    <a:pt x="0" y="3"/>
                  </a:cubicBezTo>
                  <a:cubicBezTo>
                    <a:pt x="0" y="3"/>
                    <a:pt x="0" y="3"/>
                    <a:pt x="0" y="3"/>
                  </a:cubicBezTo>
                  <a:cubicBezTo>
                    <a:pt x="0" y="1"/>
                    <a:pt x="0" y="1"/>
                    <a:pt x="0" y="1"/>
                  </a:cubicBezTo>
                  <a:lnTo>
                    <a:pt x="2" y="0"/>
                  </a:lnTo>
                  <a:close/>
                </a:path>
              </a:pathLst>
            </a:custGeom>
            <a:solidFill>
              <a:srgbClr val="D87A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 name="Freeform 1070"/>
            <p:cNvSpPr/>
            <p:nvPr/>
          </p:nvSpPr>
          <p:spPr bwMode="auto">
            <a:xfrm>
              <a:off x="8869363" y="5716588"/>
              <a:ext cx="4763" cy="6350"/>
            </a:xfrm>
            <a:custGeom>
              <a:avLst/>
              <a:gdLst>
                <a:gd name="T0" fmla="*/ 0 w 3"/>
                <a:gd name="T1" fmla="*/ 1 h 4"/>
                <a:gd name="T2" fmla="*/ 2 w 3"/>
                <a:gd name="T3" fmla="*/ 0 h 4"/>
                <a:gd name="T4" fmla="*/ 2 w 3"/>
                <a:gd name="T5" fmla="*/ 0 h 4"/>
                <a:gd name="T6" fmla="*/ 3 w 3"/>
                <a:gd name="T7" fmla="*/ 0 h 4"/>
                <a:gd name="T8" fmla="*/ 3 w 3"/>
                <a:gd name="T9" fmla="*/ 0 h 4"/>
                <a:gd name="T10" fmla="*/ 1 w 3"/>
                <a:gd name="T11" fmla="*/ 1 h 4"/>
                <a:gd name="T12" fmla="*/ 0 w 3"/>
                <a:gd name="T13" fmla="*/ 2 h 4"/>
                <a:gd name="T14" fmla="*/ 0 w 3"/>
                <a:gd name="T15" fmla="*/ 4 h 4"/>
                <a:gd name="T16" fmla="*/ 0 w 3"/>
                <a:gd name="T17" fmla="*/ 4 h 4"/>
                <a:gd name="T18" fmla="*/ 0 w 3"/>
                <a:gd name="T19" fmla="*/ 2 h 4"/>
                <a:gd name="T20" fmla="*/ 0 w 3"/>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0" y="1"/>
                  </a:moveTo>
                  <a:cubicBezTo>
                    <a:pt x="2" y="0"/>
                    <a:pt x="2" y="0"/>
                    <a:pt x="2" y="0"/>
                  </a:cubicBezTo>
                  <a:cubicBezTo>
                    <a:pt x="2" y="0"/>
                    <a:pt x="2" y="0"/>
                    <a:pt x="2" y="0"/>
                  </a:cubicBezTo>
                  <a:cubicBezTo>
                    <a:pt x="3" y="0"/>
                    <a:pt x="3" y="0"/>
                    <a:pt x="3" y="0"/>
                  </a:cubicBezTo>
                  <a:cubicBezTo>
                    <a:pt x="3" y="0"/>
                    <a:pt x="3" y="0"/>
                    <a:pt x="3" y="0"/>
                  </a:cubicBezTo>
                  <a:cubicBezTo>
                    <a:pt x="1" y="1"/>
                    <a:pt x="1" y="1"/>
                    <a:pt x="1" y="1"/>
                  </a:cubicBezTo>
                  <a:cubicBezTo>
                    <a:pt x="1" y="1"/>
                    <a:pt x="0" y="2"/>
                    <a:pt x="0" y="2"/>
                  </a:cubicBezTo>
                  <a:cubicBezTo>
                    <a:pt x="0" y="4"/>
                    <a:pt x="0" y="4"/>
                    <a:pt x="0" y="4"/>
                  </a:cubicBezTo>
                  <a:cubicBezTo>
                    <a:pt x="0" y="4"/>
                    <a:pt x="0" y="4"/>
                    <a:pt x="0" y="4"/>
                  </a:cubicBezTo>
                  <a:cubicBezTo>
                    <a:pt x="0" y="2"/>
                    <a:pt x="0" y="2"/>
                    <a:pt x="0" y="2"/>
                  </a:cubicBezTo>
                  <a:cubicBezTo>
                    <a:pt x="0" y="1"/>
                    <a:pt x="0" y="1"/>
                    <a:pt x="0" y="1"/>
                  </a:cubicBezTo>
                  <a:close/>
                </a:path>
              </a:pathLst>
            </a:custGeom>
            <a:solidFill>
              <a:srgbClr val="89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 name="Freeform 1071"/>
            <p:cNvSpPr/>
            <p:nvPr/>
          </p:nvSpPr>
          <p:spPr bwMode="auto">
            <a:xfrm>
              <a:off x="8869363" y="5716588"/>
              <a:ext cx="4763" cy="6350"/>
            </a:xfrm>
            <a:custGeom>
              <a:avLst/>
              <a:gdLst>
                <a:gd name="T0" fmla="*/ 3 w 3"/>
                <a:gd name="T1" fmla="*/ 0 h 4"/>
                <a:gd name="T2" fmla="*/ 3 w 3"/>
                <a:gd name="T3" fmla="*/ 0 h 4"/>
                <a:gd name="T4" fmla="*/ 3 w 3"/>
                <a:gd name="T5" fmla="*/ 2 h 4"/>
                <a:gd name="T6" fmla="*/ 0 w 3"/>
                <a:gd name="T7" fmla="*/ 4 h 4"/>
                <a:gd name="T8" fmla="*/ 0 w 3"/>
                <a:gd name="T9" fmla="*/ 2 h 4"/>
                <a:gd name="T10" fmla="*/ 1 w 3"/>
                <a:gd name="T11" fmla="*/ 1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cubicBezTo>
                    <a:pt x="3" y="0"/>
                    <a:pt x="3" y="0"/>
                    <a:pt x="3" y="0"/>
                  </a:cubicBezTo>
                  <a:cubicBezTo>
                    <a:pt x="3" y="2"/>
                    <a:pt x="3" y="2"/>
                    <a:pt x="3" y="2"/>
                  </a:cubicBezTo>
                  <a:cubicBezTo>
                    <a:pt x="0" y="4"/>
                    <a:pt x="0" y="4"/>
                    <a:pt x="0" y="4"/>
                  </a:cubicBezTo>
                  <a:cubicBezTo>
                    <a:pt x="0" y="2"/>
                    <a:pt x="0" y="2"/>
                    <a:pt x="0" y="2"/>
                  </a:cubicBezTo>
                  <a:cubicBezTo>
                    <a:pt x="0" y="2"/>
                    <a:pt x="1" y="1"/>
                    <a:pt x="1" y="1"/>
                  </a:cubicBezTo>
                  <a:lnTo>
                    <a:pt x="3"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 name="Freeform 1072"/>
            <p:cNvSpPr/>
            <p:nvPr/>
          </p:nvSpPr>
          <p:spPr bwMode="auto">
            <a:xfrm>
              <a:off x="8891588" y="5708650"/>
              <a:ext cx="1588" cy="4763"/>
            </a:xfrm>
            <a:custGeom>
              <a:avLst/>
              <a:gdLst>
                <a:gd name="T0" fmla="*/ 1 w 1"/>
                <a:gd name="T1" fmla="*/ 1 h 3"/>
                <a:gd name="T2" fmla="*/ 1 w 1"/>
                <a:gd name="T3" fmla="*/ 2 h 3"/>
                <a:gd name="T4" fmla="*/ 1 w 1"/>
                <a:gd name="T5" fmla="*/ 3 h 3"/>
                <a:gd name="T6" fmla="*/ 0 w 1"/>
                <a:gd name="T7" fmla="*/ 2 h 3"/>
                <a:gd name="T8" fmla="*/ 0 w 1"/>
                <a:gd name="T9" fmla="*/ 2 h 3"/>
                <a:gd name="T10" fmla="*/ 0 w 1"/>
                <a:gd name="T11" fmla="*/ 0 h 3"/>
                <a:gd name="T12" fmla="*/ 1 w 1"/>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1"/>
                  </a:moveTo>
                  <a:lnTo>
                    <a:pt x="1" y="2"/>
                  </a:lnTo>
                  <a:lnTo>
                    <a:pt x="1" y="3"/>
                  </a:lnTo>
                  <a:lnTo>
                    <a:pt x="0" y="2"/>
                  </a:lnTo>
                  <a:lnTo>
                    <a:pt x="0" y="2"/>
                  </a:lnTo>
                  <a:lnTo>
                    <a:pt x="0" y="0"/>
                  </a:lnTo>
                  <a:lnTo>
                    <a:pt x="1" y="1"/>
                  </a:lnTo>
                  <a:close/>
                </a:path>
              </a:pathLst>
            </a:custGeom>
            <a:solidFill>
              <a:srgbClr val="7546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 name="Freeform 1073"/>
            <p:cNvSpPr/>
            <p:nvPr/>
          </p:nvSpPr>
          <p:spPr bwMode="auto">
            <a:xfrm>
              <a:off x="8891588" y="5707063"/>
              <a:ext cx="4763" cy="3175"/>
            </a:xfrm>
            <a:custGeom>
              <a:avLst/>
              <a:gdLst>
                <a:gd name="T0" fmla="*/ 1 w 3"/>
                <a:gd name="T1" fmla="*/ 2 h 2"/>
                <a:gd name="T2" fmla="*/ 0 w 3"/>
                <a:gd name="T3" fmla="*/ 1 h 2"/>
                <a:gd name="T4" fmla="*/ 3 w 3"/>
                <a:gd name="T5" fmla="*/ 0 h 2"/>
                <a:gd name="T6" fmla="*/ 3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0" y="1"/>
                  </a:lnTo>
                  <a:lnTo>
                    <a:pt x="3" y="0"/>
                  </a:lnTo>
                  <a:lnTo>
                    <a:pt x="3" y="0"/>
                  </a:lnTo>
                  <a:lnTo>
                    <a:pt x="1" y="2"/>
                  </a:lnTo>
                  <a:close/>
                </a:path>
              </a:pathLst>
            </a:custGeom>
            <a:solidFill>
              <a:srgbClr val="EB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 name="Freeform 1074"/>
            <p:cNvSpPr/>
            <p:nvPr/>
          </p:nvSpPr>
          <p:spPr bwMode="auto">
            <a:xfrm>
              <a:off x="8893175" y="5707063"/>
              <a:ext cx="3175" cy="6350"/>
            </a:xfrm>
            <a:custGeom>
              <a:avLst/>
              <a:gdLst>
                <a:gd name="T0" fmla="*/ 2 w 2"/>
                <a:gd name="T1" fmla="*/ 0 h 4"/>
                <a:gd name="T2" fmla="*/ 2 w 2"/>
                <a:gd name="T3" fmla="*/ 2 h 4"/>
                <a:gd name="T4" fmla="*/ 1 w 2"/>
                <a:gd name="T5" fmla="*/ 3 h 4"/>
                <a:gd name="T6" fmla="*/ 0 w 2"/>
                <a:gd name="T7" fmla="*/ 3 h 4"/>
                <a:gd name="T8" fmla="*/ 0 w 2"/>
                <a:gd name="T9" fmla="*/ 3 h 4"/>
                <a:gd name="T10" fmla="*/ 0 w 2"/>
                <a:gd name="T11" fmla="*/ 2 h 4"/>
                <a:gd name="T12" fmla="*/ 2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cubicBezTo>
                    <a:pt x="2" y="2"/>
                    <a:pt x="2" y="2"/>
                    <a:pt x="2" y="2"/>
                  </a:cubicBezTo>
                  <a:cubicBezTo>
                    <a:pt x="2" y="2"/>
                    <a:pt x="2" y="3"/>
                    <a:pt x="1" y="3"/>
                  </a:cubicBezTo>
                  <a:cubicBezTo>
                    <a:pt x="0" y="3"/>
                    <a:pt x="0" y="3"/>
                    <a:pt x="0" y="3"/>
                  </a:cubicBezTo>
                  <a:cubicBezTo>
                    <a:pt x="0" y="4"/>
                    <a:pt x="0" y="4"/>
                    <a:pt x="0" y="3"/>
                  </a:cubicBezTo>
                  <a:cubicBezTo>
                    <a:pt x="0" y="2"/>
                    <a:pt x="0" y="2"/>
                    <a:pt x="0" y="2"/>
                  </a:cubicBezTo>
                  <a:lnTo>
                    <a:pt x="2" y="0"/>
                  </a:lnTo>
                  <a:close/>
                </a:path>
              </a:pathLst>
            </a:custGeom>
            <a:solidFill>
              <a:srgbClr val="D87A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 name="Freeform 1075"/>
            <p:cNvSpPr/>
            <p:nvPr/>
          </p:nvSpPr>
          <p:spPr bwMode="auto">
            <a:xfrm>
              <a:off x="8891588" y="5703888"/>
              <a:ext cx="4763" cy="6350"/>
            </a:xfrm>
            <a:custGeom>
              <a:avLst/>
              <a:gdLst>
                <a:gd name="T0" fmla="*/ 0 w 3"/>
                <a:gd name="T1" fmla="*/ 1 h 4"/>
                <a:gd name="T2" fmla="*/ 2 w 3"/>
                <a:gd name="T3" fmla="*/ 0 h 4"/>
                <a:gd name="T4" fmla="*/ 2 w 3"/>
                <a:gd name="T5" fmla="*/ 0 h 4"/>
                <a:gd name="T6" fmla="*/ 3 w 3"/>
                <a:gd name="T7" fmla="*/ 0 h 4"/>
                <a:gd name="T8" fmla="*/ 3 w 3"/>
                <a:gd name="T9" fmla="*/ 0 h 4"/>
                <a:gd name="T10" fmla="*/ 1 w 3"/>
                <a:gd name="T11" fmla="*/ 1 h 4"/>
                <a:gd name="T12" fmla="*/ 1 w 3"/>
                <a:gd name="T13" fmla="*/ 1 h 4"/>
                <a:gd name="T14" fmla="*/ 1 w 3"/>
                <a:gd name="T15" fmla="*/ 1 h 4"/>
                <a:gd name="T16" fmla="*/ 0 w 3"/>
                <a:gd name="T17" fmla="*/ 2 h 4"/>
                <a:gd name="T18" fmla="*/ 0 w 3"/>
                <a:gd name="T19" fmla="*/ 4 h 4"/>
                <a:gd name="T20" fmla="*/ 0 w 3"/>
                <a:gd name="T21" fmla="*/ 4 h 4"/>
                <a:gd name="T22" fmla="*/ 0 w 3"/>
                <a:gd name="T23" fmla="*/ 2 h 4"/>
                <a:gd name="T24" fmla="*/ 0 w 3"/>
                <a:gd name="T2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4">
                  <a:moveTo>
                    <a:pt x="0" y="1"/>
                  </a:moveTo>
                  <a:cubicBezTo>
                    <a:pt x="2" y="0"/>
                    <a:pt x="2" y="0"/>
                    <a:pt x="2" y="0"/>
                  </a:cubicBezTo>
                  <a:cubicBezTo>
                    <a:pt x="2" y="0"/>
                    <a:pt x="2" y="0"/>
                    <a:pt x="2" y="0"/>
                  </a:cubicBezTo>
                  <a:cubicBezTo>
                    <a:pt x="3" y="0"/>
                    <a:pt x="3" y="0"/>
                    <a:pt x="3" y="0"/>
                  </a:cubicBezTo>
                  <a:cubicBezTo>
                    <a:pt x="3" y="0"/>
                    <a:pt x="3" y="0"/>
                    <a:pt x="3" y="0"/>
                  </a:cubicBezTo>
                  <a:cubicBezTo>
                    <a:pt x="1" y="1"/>
                    <a:pt x="1" y="1"/>
                    <a:pt x="1" y="1"/>
                  </a:cubicBezTo>
                  <a:cubicBezTo>
                    <a:pt x="1" y="1"/>
                    <a:pt x="1" y="1"/>
                    <a:pt x="1" y="1"/>
                  </a:cubicBezTo>
                  <a:cubicBezTo>
                    <a:pt x="1" y="1"/>
                    <a:pt x="1" y="1"/>
                    <a:pt x="1" y="1"/>
                  </a:cubicBezTo>
                  <a:cubicBezTo>
                    <a:pt x="0" y="2"/>
                    <a:pt x="0" y="2"/>
                    <a:pt x="0" y="2"/>
                  </a:cubicBezTo>
                  <a:cubicBezTo>
                    <a:pt x="0" y="4"/>
                    <a:pt x="0" y="4"/>
                    <a:pt x="0" y="4"/>
                  </a:cubicBezTo>
                  <a:cubicBezTo>
                    <a:pt x="0" y="4"/>
                    <a:pt x="0" y="4"/>
                    <a:pt x="0" y="4"/>
                  </a:cubicBezTo>
                  <a:cubicBezTo>
                    <a:pt x="0" y="2"/>
                    <a:pt x="0" y="2"/>
                    <a:pt x="0" y="2"/>
                  </a:cubicBezTo>
                  <a:cubicBezTo>
                    <a:pt x="0" y="1"/>
                    <a:pt x="0" y="1"/>
                    <a:pt x="0" y="1"/>
                  </a:cubicBezTo>
                  <a:close/>
                </a:path>
              </a:pathLst>
            </a:custGeom>
            <a:solidFill>
              <a:srgbClr val="89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 name="Freeform 1076"/>
            <p:cNvSpPr/>
            <p:nvPr/>
          </p:nvSpPr>
          <p:spPr bwMode="auto">
            <a:xfrm>
              <a:off x="8891588" y="5703888"/>
              <a:ext cx="4763" cy="6350"/>
            </a:xfrm>
            <a:custGeom>
              <a:avLst/>
              <a:gdLst>
                <a:gd name="T0" fmla="*/ 3 w 3"/>
                <a:gd name="T1" fmla="*/ 0 h 4"/>
                <a:gd name="T2" fmla="*/ 3 w 3"/>
                <a:gd name="T3" fmla="*/ 0 h 4"/>
                <a:gd name="T4" fmla="*/ 3 w 3"/>
                <a:gd name="T5" fmla="*/ 2 h 4"/>
                <a:gd name="T6" fmla="*/ 0 w 3"/>
                <a:gd name="T7" fmla="*/ 4 h 4"/>
                <a:gd name="T8" fmla="*/ 0 w 3"/>
                <a:gd name="T9" fmla="*/ 2 h 4"/>
                <a:gd name="T10" fmla="*/ 1 w 3"/>
                <a:gd name="T11" fmla="*/ 1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cubicBezTo>
                    <a:pt x="3" y="0"/>
                    <a:pt x="3" y="0"/>
                    <a:pt x="3" y="0"/>
                  </a:cubicBezTo>
                  <a:cubicBezTo>
                    <a:pt x="3" y="2"/>
                    <a:pt x="3" y="2"/>
                    <a:pt x="3" y="2"/>
                  </a:cubicBezTo>
                  <a:cubicBezTo>
                    <a:pt x="0" y="4"/>
                    <a:pt x="0" y="4"/>
                    <a:pt x="0" y="4"/>
                  </a:cubicBezTo>
                  <a:cubicBezTo>
                    <a:pt x="0" y="2"/>
                    <a:pt x="0" y="2"/>
                    <a:pt x="0" y="2"/>
                  </a:cubicBezTo>
                  <a:cubicBezTo>
                    <a:pt x="0" y="2"/>
                    <a:pt x="1" y="1"/>
                    <a:pt x="1" y="1"/>
                  </a:cubicBezTo>
                  <a:lnTo>
                    <a:pt x="3"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 name="Rectangle 1077"/>
            <p:cNvSpPr>
              <a:spLocks noChangeArrowheads="1"/>
            </p:cNvSpPr>
            <p:nvPr/>
          </p:nvSpPr>
          <p:spPr bwMode="auto">
            <a:xfrm>
              <a:off x="8864600" y="5692775"/>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87" name="Rectangle 1078"/>
            <p:cNvSpPr>
              <a:spLocks noChangeArrowheads="1"/>
            </p:cNvSpPr>
            <p:nvPr/>
          </p:nvSpPr>
          <p:spPr bwMode="auto">
            <a:xfrm>
              <a:off x="8872538" y="5694363"/>
              <a:ext cx="1588" cy="1588"/>
            </a:xfrm>
            <a:prstGeom prst="rect">
              <a:avLst/>
            </a:prstGeom>
            <a:solidFill>
              <a:srgbClr val="EA92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88" name="Freeform 1079"/>
            <p:cNvSpPr/>
            <p:nvPr/>
          </p:nvSpPr>
          <p:spPr bwMode="auto">
            <a:xfrm>
              <a:off x="8870950" y="5694363"/>
              <a:ext cx="1588" cy="1588"/>
            </a:xfrm>
            <a:custGeom>
              <a:avLst/>
              <a:gdLst>
                <a:gd name="T0" fmla="*/ 1 w 1"/>
                <a:gd name="T1" fmla="*/ 0 h 1"/>
                <a:gd name="T2" fmla="*/ 1 w 1"/>
                <a:gd name="T3" fmla="*/ 1 h 1"/>
                <a:gd name="T4" fmla="*/ 0 w 1"/>
                <a:gd name="T5" fmla="*/ 1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1"/>
                  </a:lnTo>
                  <a:lnTo>
                    <a:pt x="0" y="1"/>
                  </a:lnTo>
                  <a:lnTo>
                    <a:pt x="0" y="1"/>
                  </a:lnTo>
                  <a:lnTo>
                    <a:pt x="1"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 name="Freeform 1080"/>
            <p:cNvSpPr/>
            <p:nvPr/>
          </p:nvSpPr>
          <p:spPr bwMode="auto">
            <a:xfrm>
              <a:off x="8866188" y="5692775"/>
              <a:ext cx="3175" cy="3175"/>
            </a:xfrm>
            <a:custGeom>
              <a:avLst/>
              <a:gdLst>
                <a:gd name="T0" fmla="*/ 2 w 2"/>
                <a:gd name="T1" fmla="*/ 2 h 2"/>
                <a:gd name="T2" fmla="*/ 2 w 2"/>
                <a:gd name="T3" fmla="*/ 2 h 2"/>
                <a:gd name="T4" fmla="*/ 0 w 2"/>
                <a:gd name="T5" fmla="*/ 1 h 2"/>
                <a:gd name="T6" fmla="*/ 0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2"/>
                  </a:lnTo>
                  <a:lnTo>
                    <a:pt x="0" y="1"/>
                  </a:lnTo>
                  <a:lnTo>
                    <a:pt x="0" y="0"/>
                  </a:lnTo>
                  <a:lnTo>
                    <a:pt x="2" y="2"/>
                  </a:lnTo>
                  <a:close/>
                </a:path>
              </a:pathLst>
            </a:custGeom>
            <a:solidFill>
              <a:srgbClr val="FFC5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 name="Rectangle 1081"/>
            <p:cNvSpPr>
              <a:spLocks noChangeArrowheads="1"/>
            </p:cNvSpPr>
            <p:nvPr/>
          </p:nvSpPr>
          <p:spPr bwMode="auto">
            <a:xfrm>
              <a:off x="8869363" y="5695950"/>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91" name="Freeform 1082"/>
            <p:cNvSpPr/>
            <p:nvPr/>
          </p:nvSpPr>
          <p:spPr bwMode="auto">
            <a:xfrm>
              <a:off x="8866188" y="5691188"/>
              <a:ext cx="6350" cy="4763"/>
            </a:xfrm>
            <a:custGeom>
              <a:avLst/>
              <a:gdLst>
                <a:gd name="T0" fmla="*/ 4 w 4"/>
                <a:gd name="T1" fmla="*/ 2 h 3"/>
                <a:gd name="T2" fmla="*/ 4 w 4"/>
                <a:gd name="T3" fmla="*/ 2 h 3"/>
                <a:gd name="T4" fmla="*/ 3 w 4"/>
                <a:gd name="T5" fmla="*/ 3 h 3"/>
                <a:gd name="T6" fmla="*/ 2 w 4"/>
                <a:gd name="T7" fmla="*/ 3 h 3"/>
                <a:gd name="T8" fmla="*/ 0 w 4"/>
                <a:gd name="T9" fmla="*/ 1 h 3"/>
                <a:gd name="T10" fmla="*/ 0 w 4"/>
                <a:gd name="T11" fmla="*/ 1 h 3"/>
                <a:gd name="T12" fmla="*/ 1 w 4"/>
                <a:gd name="T13" fmla="*/ 0 h 3"/>
                <a:gd name="T14" fmla="*/ 2 w 4"/>
                <a:gd name="T15" fmla="*/ 0 h 3"/>
                <a:gd name="T16" fmla="*/ 4 w 4"/>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4" y="2"/>
                  </a:moveTo>
                  <a:lnTo>
                    <a:pt x="4" y="2"/>
                  </a:lnTo>
                  <a:lnTo>
                    <a:pt x="3" y="3"/>
                  </a:lnTo>
                  <a:lnTo>
                    <a:pt x="2" y="3"/>
                  </a:lnTo>
                  <a:lnTo>
                    <a:pt x="0" y="1"/>
                  </a:lnTo>
                  <a:lnTo>
                    <a:pt x="0" y="1"/>
                  </a:lnTo>
                  <a:lnTo>
                    <a:pt x="1" y="0"/>
                  </a:lnTo>
                  <a:lnTo>
                    <a:pt x="2" y="0"/>
                  </a:lnTo>
                  <a:lnTo>
                    <a:pt x="4" y="2"/>
                  </a:lnTo>
                  <a:close/>
                </a:path>
              </a:pathLst>
            </a:custGeom>
            <a:solidFill>
              <a:srgbClr val="FFB2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 name="Freeform 1083"/>
            <p:cNvSpPr/>
            <p:nvPr/>
          </p:nvSpPr>
          <p:spPr bwMode="auto">
            <a:xfrm>
              <a:off x="8880475" y="5683250"/>
              <a:ext cx="0" cy="1588"/>
            </a:xfrm>
            <a:custGeom>
              <a:avLst/>
              <a:gdLst>
                <a:gd name="T0" fmla="*/ 1 h 1"/>
                <a:gd name="T1" fmla="*/ 1 h 1"/>
                <a:gd name="T2" fmla="*/ 1 h 1"/>
                <a:gd name="T3" fmla="*/ 0 h 1"/>
                <a:gd name="T4" fmla="*/ 1 h 1"/>
              </a:gdLst>
              <a:ahLst/>
              <a:cxnLst>
                <a:cxn ang="0">
                  <a:pos x="0" y="T0"/>
                </a:cxn>
                <a:cxn ang="0">
                  <a:pos x="0" y="T1"/>
                </a:cxn>
                <a:cxn ang="0">
                  <a:pos x="0" y="T2"/>
                </a:cxn>
                <a:cxn ang="0">
                  <a:pos x="0" y="T3"/>
                </a:cxn>
                <a:cxn ang="0">
                  <a:pos x="0" y="T4"/>
                </a:cxn>
              </a:cxnLst>
              <a:rect l="0" t="0" r="r" b="b"/>
              <a:pathLst>
                <a:path h="1">
                  <a:moveTo>
                    <a:pt x="0" y="1"/>
                  </a:moveTo>
                  <a:lnTo>
                    <a:pt x="0" y="1"/>
                  </a:lnTo>
                  <a:lnTo>
                    <a:pt x="0" y="1"/>
                  </a:lnTo>
                  <a:lnTo>
                    <a:pt x="0" y="0"/>
                  </a:lnTo>
                  <a:lnTo>
                    <a:pt x="0" y="1"/>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 name="Freeform 1084"/>
            <p:cNvSpPr/>
            <p:nvPr/>
          </p:nvSpPr>
          <p:spPr bwMode="auto">
            <a:xfrm>
              <a:off x="8888413" y="5684838"/>
              <a:ext cx="0" cy="1588"/>
            </a:xfrm>
            <a:custGeom>
              <a:avLst/>
              <a:gdLst>
                <a:gd name="T0" fmla="*/ 0 h 1"/>
                <a:gd name="T1" fmla="*/ 1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lnTo>
                    <a:pt x="0" y="1"/>
                  </a:lnTo>
                  <a:lnTo>
                    <a:pt x="0" y="1"/>
                  </a:lnTo>
                  <a:lnTo>
                    <a:pt x="0" y="1"/>
                  </a:lnTo>
                  <a:lnTo>
                    <a:pt x="0"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 name="Freeform 1085"/>
            <p:cNvSpPr/>
            <p:nvPr/>
          </p:nvSpPr>
          <p:spPr bwMode="auto">
            <a:xfrm>
              <a:off x="8886825" y="5686425"/>
              <a:ext cx="1588" cy="1588"/>
            </a:xfrm>
            <a:custGeom>
              <a:avLst/>
              <a:gdLst>
                <a:gd name="T0" fmla="*/ 1 w 1"/>
                <a:gd name="T1" fmla="*/ 0 h 1"/>
                <a:gd name="T2" fmla="*/ 1 w 1"/>
                <a:gd name="T3" fmla="*/ 0 h 1"/>
                <a:gd name="T4" fmla="*/ 0 w 1"/>
                <a:gd name="T5" fmla="*/ 1 h 1"/>
                <a:gd name="T6" fmla="*/ 0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1"/>
                  </a:lnTo>
                  <a:lnTo>
                    <a:pt x="0" y="0"/>
                  </a:lnTo>
                  <a:lnTo>
                    <a:pt x="1"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 name="Freeform 1086"/>
            <p:cNvSpPr/>
            <p:nvPr/>
          </p:nvSpPr>
          <p:spPr bwMode="auto">
            <a:xfrm>
              <a:off x="8880475" y="5684838"/>
              <a:ext cx="4763" cy="3175"/>
            </a:xfrm>
            <a:custGeom>
              <a:avLst/>
              <a:gdLst>
                <a:gd name="T0" fmla="*/ 3 w 3"/>
                <a:gd name="T1" fmla="*/ 1 h 2"/>
                <a:gd name="T2" fmla="*/ 3 w 3"/>
                <a:gd name="T3" fmla="*/ 2 h 2"/>
                <a:gd name="T4" fmla="*/ 0 w 3"/>
                <a:gd name="T5" fmla="*/ 0 h 2"/>
                <a:gd name="T6" fmla="*/ 0 w 3"/>
                <a:gd name="T7" fmla="*/ 0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lnTo>
                    <a:pt x="3" y="2"/>
                  </a:lnTo>
                  <a:lnTo>
                    <a:pt x="0" y="0"/>
                  </a:lnTo>
                  <a:lnTo>
                    <a:pt x="0" y="0"/>
                  </a:lnTo>
                  <a:lnTo>
                    <a:pt x="3" y="1"/>
                  </a:lnTo>
                  <a:close/>
                </a:path>
              </a:pathLst>
            </a:custGeom>
            <a:solidFill>
              <a:srgbClr val="FFC5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 name="Rectangle 1087"/>
            <p:cNvSpPr>
              <a:spLocks noChangeArrowheads="1"/>
            </p:cNvSpPr>
            <p:nvPr/>
          </p:nvSpPr>
          <p:spPr bwMode="auto">
            <a:xfrm>
              <a:off x="8885238" y="5686425"/>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97" name="Freeform 1088"/>
            <p:cNvSpPr/>
            <p:nvPr/>
          </p:nvSpPr>
          <p:spPr bwMode="auto">
            <a:xfrm>
              <a:off x="8880475" y="5683250"/>
              <a:ext cx="7938" cy="3175"/>
            </a:xfrm>
            <a:custGeom>
              <a:avLst/>
              <a:gdLst>
                <a:gd name="T0" fmla="*/ 5 w 5"/>
                <a:gd name="T1" fmla="*/ 1 h 2"/>
                <a:gd name="T2" fmla="*/ 5 w 5"/>
                <a:gd name="T3" fmla="*/ 2 h 2"/>
                <a:gd name="T4" fmla="*/ 4 w 5"/>
                <a:gd name="T5" fmla="*/ 2 h 2"/>
                <a:gd name="T6" fmla="*/ 3 w 5"/>
                <a:gd name="T7" fmla="*/ 2 h 2"/>
                <a:gd name="T8" fmla="*/ 0 w 5"/>
                <a:gd name="T9" fmla="*/ 1 h 2"/>
                <a:gd name="T10" fmla="*/ 0 w 5"/>
                <a:gd name="T11" fmla="*/ 0 h 2"/>
                <a:gd name="T12" fmla="*/ 1 w 5"/>
                <a:gd name="T13" fmla="*/ 0 h 2"/>
                <a:gd name="T14" fmla="*/ 2 w 5"/>
                <a:gd name="T15" fmla="*/ 0 h 2"/>
                <a:gd name="T16" fmla="*/ 5 w 5"/>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
                  <a:moveTo>
                    <a:pt x="5" y="1"/>
                  </a:moveTo>
                  <a:lnTo>
                    <a:pt x="5" y="2"/>
                  </a:lnTo>
                  <a:lnTo>
                    <a:pt x="4" y="2"/>
                  </a:lnTo>
                  <a:lnTo>
                    <a:pt x="3" y="2"/>
                  </a:lnTo>
                  <a:lnTo>
                    <a:pt x="0" y="1"/>
                  </a:lnTo>
                  <a:lnTo>
                    <a:pt x="0" y="0"/>
                  </a:lnTo>
                  <a:lnTo>
                    <a:pt x="1" y="0"/>
                  </a:lnTo>
                  <a:lnTo>
                    <a:pt x="2" y="0"/>
                  </a:lnTo>
                  <a:lnTo>
                    <a:pt x="5" y="1"/>
                  </a:lnTo>
                  <a:close/>
                </a:path>
              </a:pathLst>
            </a:custGeom>
            <a:solidFill>
              <a:srgbClr val="FFB2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 name="Freeform 1089"/>
            <p:cNvSpPr/>
            <p:nvPr/>
          </p:nvSpPr>
          <p:spPr bwMode="auto">
            <a:xfrm>
              <a:off x="8880475" y="5681663"/>
              <a:ext cx="3175" cy="4763"/>
            </a:xfrm>
            <a:custGeom>
              <a:avLst/>
              <a:gdLst>
                <a:gd name="T0" fmla="*/ 0 w 2"/>
                <a:gd name="T1" fmla="*/ 0 h 3"/>
                <a:gd name="T2" fmla="*/ 1 w 2"/>
                <a:gd name="T3" fmla="*/ 1 h 3"/>
                <a:gd name="T4" fmla="*/ 2 w 2"/>
                <a:gd name="T5" fmla="*/ 3 h 3"/>
                <a:gd name="T6" fmla="*/ 1 w 2"/>
                <a:gd name="T7" fmla="*/ 2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1" y="1"/>
                    <a:pt x="1" y="1"/>
                    <a:pt x="1" y="1"/>
                  </a:cubicBezTo>
                  <a:cubicBezTo>
                    <a:pt x="2" y="1"/>
                    <a:pt x="2" y="2"/>
                    <a:pt x="2" y="3"/>
                  </a:cubicBezTo>
                  <a:cubicBezTo>
                    <a:pt x="1" y="2"/>
                    <a:pt x="1" y="2"/>
                    <a:pt x="1" y="2"/>
                  </a:cubicBezTo>
                  <a:cubicBezTo>
                    <a:pt x="1" y="1"/>
                    <a:pt x="1" y="1"/>
                    <a:pt x="0" y="0"/>
                  </a:cubicBez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 name="Freeform 1090"/>
            <p:cNvSpPr/>
            <p:nvPr/>
          </p:nvSpPr>
          <p:spPr bwMode="auto">
            <a:xfrm>
              <a:off x="8880475" y="5681663"/>
              <a:ext cx="3175" cy="4763"/>
            </a:xfrm>
            <a:custGeom>
              <a:avLst/>
              <a:gdLst>
                <a:gd name="T0" fmla="*/ 2 w 2"/>
                <a:gd name="T1" fmla="*/ 3 h 3"/>
                <a:gd name="T2" fmla="*/ 1 w 2"/>
                <a:gd name="T3" fmla="*/ 2 h 3"/>
                <a:gd name="T4" fmla="*/ 0 w 2"/>
                <a:gd name="T5" fmla="*/ 0 h 3"/>
                <a:gd name="T6" fmla="*/ 1 w 2"/>
                <a:gd name="T7" fmla="*/ 1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2"/>
                    <a:pt x="1" y="2"/>
                    <a:pt x="1" y="2"/>
                  </a:cubicBezTo>
                  <a:cubicBezTo>
                    <a:pt x="1" y="1"/>
                    <a:pt x="1" y="1"/>
                    <a:pt x="0" y="0"/>
                  </a:cubicBezTo>
                  <a:cubicBezTo>
                    <a:pt x="1" y="1"/>
                    <a:pt x="1" y="1"/>
                    <a:pt x="1" y="1"/>
                  </a:cubicBezTo>
                  <a:cubicBezTo>
                    <a:pt x="2" y="1"/>
                    <a:pt x="2" y="2"/>
                    <a:pt x="2" y="3"/>
                  </a:cubicBez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 name="Freeform 1091"/>
            <p:cNvSpPr/>
            <p:nvPr/>
          </p:nvSpPr>
          <p:spPr bwMode="auto">
            <a:xfrm>
              <a:off x="8867775" y="5676900"/>
              <a:ext cx="15875" cy="17463"/>
            </a:xfrm>
            <a:custGeom>
              <a:avLst/>
              <a:gdLst>
                <a:gd name="T0" fmla="*/ 9 w 10"/>
                <a:gd name="T1" fmla="*/ 2 h 11"/>
                <a:gd name="T2" fmla="*/ 0 w 10"/>
                <a:gd name="T3" fmla="*/ 11 h 11"/>
                <a:gd name="T4" fmla="*/ 1 w 10"/>
                <a:gd name="T5" fmla="*/ 11 h 11"/>
                <a:gd name="T6" fmla="*/ 10 w 10"/>
                <a:gd name="T7" fmla="*/ 2 h 11"/>
                <a:gd name="T8" fmla="*/ 9 w 10"/>
                <a:gd name="T9" fmla="*/ 2 h 11"/>
              </a:gdLst>
              <a:ahLst/>
              <a:cxnLst>
                <a:cxn ang="0">
                  <a:pos x="T0" y="T1"/>
                </a:cxn>
                <a:cxn ang="0">
                  <a:pos x="T2" y="T3"/>
                </a:cxn>
                <a:cxn ang="0">
                  <a:pos x="T4" y="T5"/>
                </a:cxn>
                <a:cxn ang="0">
                  <a:pos x="T6" y="T7"/>
                </a:cxn>
                <a:cxn ang="0">
                  <a:pos x="T8" y="T9"/>
                </a:cxn>
              </a:cxnLst>
              <a:rect l="0" t="0" r="r" b="b"/>
              <a:pathLst>
                <a:path w="10" h="11">
                  <a:moveTo>
                    <a:pt x="9" y="2"/>
                  </a:moveTo>
                  <a:cubicBezTo>
                    <a:pt x="6" y="0"/>
                    <a:pt x="0" y="5"/>
                    <a:pt x="0" y="11"/>
                  </a:cubicBezTo>
                  <a:cubicBezTo>
                    <a:pt x="1" y="11"/>
                    <a:pt x="1" y="11"/>
                    <a:pt x="1" y="11"/>
                  </a:cubicBezTo>
                  <a:cubicBezTo>
                    <a:pt x="2" y="6"/>
                    <a:pt x="7" y="1"/>
                    <a:pt x="10" y="2"/>
                  </a:cubicBezTo>
                  <a:lnTo>
                    <a:pt x="9" y="2"/>
                  </a:ln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 name="Freeform 1092"/>
            <p:cNvSpPr/>
            <p:nvPr/>
          </p:nvSpPr>
          <p:spPr bwMode="auto">
            <a:xfrm>
              <a:off x="8869363" y="5678488"/>
              <a:ext cx="17463" cy="15875"/>
            </a:xfrm>
            <a:custGeom>
              <a:avLst/>
              <a:gdLst>
                <a:gd name="T0" fmla="*/ 5 w 11"/>
                <a:gd name="T1" fmla="*/ 2 h 10"/>
                <a:gd name="T2" fmla="*/ 11 w 11"/>
                <a:gd name="T3" fmla="*/ 4 h 10"/>
                <a:gd name="T4" fmla="*/ 9 w 11"/>
                <a:gd name="T5" fmla="*/ 5 h 10"/>
                <a:gd name="T6" fmla="*/ 5 w 11"/>
                <a:gd name="T7" fmla="*/ 3 h 10"/>
                <a:gd name="T8" fmla="*/ 1 w 11"/>
                <a:gd name="T9" fmla="*/ 9 h 10"/>
                <a:gd name="T10" fmla="*/ 0 w 11"/>
                <a:gd name="T11" fmla="*/ 10 h 10"/>
                <a:gd name="T12" fmla="*/ 5 w 11"/>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2"/>
                  </a:moveTo>
                  <a:cubicBezTo>
                    <a:pt x="8" y="0"/>
                    <a:pt x="10" y="1"/>
                    <a:pt x="11" y="4"/>
                  </a:cubicBezTo>
                  <a:cubicBezTo>
                    <a:pt x="9" y="5"/>
                    <a:pt x="9" y="5"/>
                    <a:pt x="9" y="5"/>
                  </a:cubicBezTo>
                  <a:cubicBezTo>
                    <a:pt x="9" y="3"/>
                    <a:pt x="7" y="2"/>
                    <a:pt x="5" y="3"/>
                  </a:cubicBezTo>
                  <a:cubicBezTo>
                    <a:pt x="3" y="4"/>
                    <a:pt x="2" y="7"/>
                    <a:pt x="1" y="9"/>
                  </a:cubicBezTo>
                  <a:cubicBezTo>
                    <a:pt x="0" y="10"/>
                    <a:pt x="0" y="10"/>
                    <a:pt x="0" y="10"/>
                  </a:cubicBezTo>
                  <a:cubicBezTo>
                    <a:pt x="0" y="7"/>
                    <a:pt x="3" y="3"/>
                    <a:pt x="5" y="2"/>
                  </a:cubicBezTo>
                  <a:close/>
                </a:path>
              </a:pathLst>
            </a:custGeom>
            <a:solidFill>
              <a:srgbClr val="A568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 name="Freeform 1093"/>
            <p:cNvSpPr/>
            <p:nvPr/>
          </p:nvSpPr>
          <p:spPr bwMode="auto">
            <a:xfrm>
              <a:off x="8807450" y="5613400"/>
              <a:ext cx="36513" cy="17463"/>
            </a:xfrm>
            <a:custGeom>
              <a:avLst/>
              <a:gdLst>
                <a:gd name="T0" fmla="*/ 22 w 23"/>
                <a:gd name="T1" fmla="*/ 8 h 11"/>
                <a:gd name="T2" fmla="*/ 10 w 23"/>
                <a:gd name="T3" fmla="*/ 9 h 11"/>
                <a:gd name="T4" fmla="*/ 0 w 23"/>
                <a:gd name="T5" fmla="*/ 3 h 11"/>
                <a:gd name="T6" fmla="*/ 0 w 23"/>
                <a:gd name="T7" fmla="*/ 0 h 11"/>
                <a:gd name="T8" fmla="*/ 21 w 23"/>
                <a:gd name="T9" fmla="*/ 3 h 11"/>
                <a:gd name="T10" fmla="*/ 22 w 23"/>
                <a:gd name="T11" fmla="*/ 8 h 11"/>
              </a:gdLst>
              <a:ahLst/>
              <a:cxnLst>
                <a:cxn ang="0">
                  <a:pos x="T0" y="T1"/>
                </a:cxn>
                <a:cxn ang="0">
                  <a:pos x="T2" y="T3"/>
                </a:cxn>
                <a:cxn ang="0">
                  <a:pos x="T4" y="T5"/>
                </a:cxn>
                <a:cxn ang="0">
                  <a:pos x="T6" y="T7"/>
                </a:cxn>
                <a:cxn ang="0">
                  <a:pos x="T8" y="T9"/>
                </a:cxn>
                <a:cxn ang="0">
                  <a:pos x="T10" y="T11"/>
                </a:cxn>
              </a:cxnLst>
              <a:rect l="0" t="0" r="r" b="b"/>
              <a:pathLst>
                <a:path w="23" h="11">
                  <a:moveTo>
                    <a:pt x="22" y="8"/>
                  </a:moveTo>
                  <a:cubicBezTo>
                    <a:pt x="22" y="8"/>
                    <a:pt x="15" y="11"/>
                    <a:pt x="10" y="9"/>
                  </a:cubicBezTo>
                  <a:cubicBezTo>
                    <a:pt x="5" y="7"/>
                    <a:pt x="0" y="3"/>
                    <a:pt x="0" y="3"/>
                  </a:cubicBezTo>
                  <a:cubicBezTo>
                    <a:pt x="0" y="0"/>
                    <a:pt x="0" y="0"/>
                    <a:pt x="0" y="0"/>
                  </a:cubicBezTo>
                  <a:cubicBezTo>
                    <a:pt x="0" y="0"/>
                    <a:pt x="19" y="4"/>
                    <a:pt x="21" y="3"/>
                  </a:cubicBezTo>
                  <a:cubicBezTo>
                    <a:pt x="23" y="2"/>
                    <a:pt x="22" y="8"/>
                    <a:pt x="22" y="8"/>
                  </a:cubicBez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 name="Freeform 1094"/>
            <p:cNvSpPr/>
            <p:nvPr/>
          </p:nvSpPr>
          <p:spPr bwMode="auto">
            <a:xfrm>
              <a:off x="8802688" y="5526088"/>
              <a:ext cx="47625" cy="101600"/>
            </a:xfrm>
            <a:custGeom>
              <a:avLst/>
              <a:gdLst>
                <a:gd name="T0" fmla="*/ 26 w 30"/>
                <a:gd name="T1" fmla="*/ 12 h 64"/>
                <a:gd name="T2" fmla="*/ 30 w 30"/>
                <a:gd name="T3" fmla="*/ 23 h 64"/>
                <a:gd name="T4" fmla="*/ 29 w 30"/>
                <a:gd name="T5" fmla="*/ 57 h 64"/>
                <a:gd name="T6" fmla="*/ 23 w 30"/>
                <a:gd name="T7" fmla="*/ 63 h 64"/>
                <a:gd name="T8" fmla="*/ 13 w 30"/>
                <a:gd name="T9" fmla="*/ 63 h 64"/>
                <a:gd name="T10" fmla="*/ 1 w 30"/>
                <a:gd name="T11" fmla="*/ 55 h 64"/>
                <a:gd name="T12" fmla="*/ 0 w 30"/>
                <a:gd name="T13" fmla="*/ 18 h 64"/>
                <a:gd name="T14" fmla="*/ 2 w 30"/>
                <a:gd name="T15" fmla="*/ 5 h 64"/>
                <a:gd name="T16" fmla="*/ 8 w 30"/>
                <a:gd name="T17" fmla="*/ 1 h 64"/>
                <a:gd name="T18" fmla="*/ 20 w 30"/>
                <a:gd name="T19" fmla="*/ 6 h 64"/>
                <a:gd name="T20" fmla="*/ 26 w 30"/>
                <a:gd name="T21"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64">
                  <a:moveTo>
                    <a:pt x="26" y="12"/>
                  </a:moveTo>
                  <a:cubicBezTo>
                    <a:pt x="29" y="14"/>
                    <a:pt x="30" y="16"/>
                    <a:pt x="30" y="23"/>
                  </a:cubicBezTo>
                  <a:cubicBezTo>
                    <a:pt x="29" y="57"/>
                    <a:pt x="29" y="57"/>
                    <a:pt x="29" y="57"/>
                  </a:cubicBezTo>
                  <a:cubicBezTo>
                    <a:pt x="29" y="58"/>
                    <a:pt x="29" y="62"/>
                    <a:pt x="23" y="63"/>
                  </a:cubicBezTo>
                  <a:cubicBezTo>
                    <a:pt x="20" y="63"/>
                    <a:pt x="17" y="64"/>
                    <a:pt x="13" y="63"/>
                  </a:cubicBezTo>
                  <a:cubicBezTo>
                    <a:pt x="11" y="62"/>
                    <a:pt x="1" y="57"/>
                    <a:pt x="1" y="55"/>
                  </a:cubicBezTo>
                  <a:cubicBezTo>
                    <a:pt x="0" y="18"/>
                    <a:pt x="0" y="18"/>
                    <a:pt x="0" y="18"/>
                  </a:cubicBezTo>
                  <a:cubicBezTo>
                    <a:pt x="1" y="13"/>
                    <a:pt x="1" y="8"/>
                    <a:pt x="2" y="5"/>
                  </a:cubicBezTo>
                  <a:cubicBezTo>
                    <a:pt x="3" y="0"/>
                    <a:pt x="8" y="1"/>
                    <a:pt x="8" y="1"/>
                  </a:cubicBezTo>
                  <a:cubicBezTo>
                    <a:pt x="8" y="1"/>
                    <a:pt x="16" y="3"/>
                    <a:pt x="20" y="6"/>
                  </a:cubicBezTo>
                  <a:cubicBezTo>
                    <a:pt x="22" y="8"/>
                    <a:pt x="22" y="8"/>
                    <a:pt x="26" y="12"/>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 name="Freeform 1095"/>
            <p:cNvSpPr/>
            <p:nvPr/>
          </p:nvSpPr>
          <p:spPr bwMode="auto">
            <a:xfrm>
              <a:off x="8880475" y="5541963"/>
              <a:ext cx="17463" cy="23813"/>
            </a:xfrm>
            <a:custGeom>
              <a:avLst/>
              <a:gdLst>
                <a:gd name="T0" fmla="*/ 9 w 11"/>
                <a:gd name="T1" fmla="*/ 1 h 15"/>
                <a:gd name="T2" fmla="*/ 6 w 11"/>
                <a:gd name="T3" fmla="*/ 0 h 15"/>
                <a:gd name="T4" fmla="*/ 3 w 11"/>
                <a:gd name="T5" fmla="*/ 3 h 15"/>
                <a:gd name="T6" fmla="*/ 3 w 11"/>
                <a:gd name="T7" fmla="*/ 4 h 15"/>
                <a:gd name="T8" fmla="*/ 1 w 11"/>
                <a:gd name="T9" fmla="*/ 8 h 15"/>
                <a:gd name="T10" fmla="*/ 2 w 11"/>
                <a:gd name="T11" fmla="*/ 13 h 15"/>
                <a:gd name="T12" fmla="*/ 3 w 11"/>
                <a:gd name="T13" fmla="*/ 13 h 15"/>
                <a:gd name="T14" fmla="*/ 6 w 11"/>
                <a:gd name="T15" fmla="*/ 12 h 15"/>
                <a:gd name="T16" fmla="*/ 10 w 11"/>
                <a:gd name="T17" fmla="*/ 5 h 15"/>
                <a:gd name="T18" fmla="*/ 9 w 11"/>
                <a:gd name="T19"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5">
                  <a:moveTo>
                    <a:pt x="9" y="1"/>
                  </a:moveTo>
                  <a:cubicBezTo>
                    <a:pt x="9" y="1"/>
                    <a:pt x="8" y="0"/>
                    <a:pt x="6" y="0"/>
                  </a:cubicBezTo>
                  <a:cubicBezTo>
                    <a:pt x="5" y="0"/>
                    <a:pt x="3" y="3"/>
                    <a:pt x="3" y="3"/>
                  </a:cubicBezTo>
                  <a:cubicBezTo>
                    <a:pt x="3" y="4"/>
                    <a:pt x="3" y="4"/>
                    <a:pt x="3" y="4"/>
                  </a:cubicBezTo>
                  <a:cubicBezTo>
                    <a:pt x="1" y="8"/>
                    <a:pt x="1" y="8"/>
                    <a:pt x="1" y="8"/>
                  </a:cubicBezTo>
                  <a:cubicBezTo>
                    <a:pt x="1" y="8"/>
                    <a:pt x="0" y="12"/>
                    <a:pt x="2" y="13"/>
                  </a:cubicBezTo>
                  <a:cubicBezTo>
                    <a:pt x="4" y="14"/>
                    <a:pt x="3" y="13"/>
                    <a:pt x="3" y="13"/>
                  </a:cubicBezTo>
                  <a:cubicBezTo>
                    <a:pt x="5" y="15"/>
                    <a:pt x="6" y="12"/>
                    <a:pt x="6" y="12"/>
                  </a:cubicBezTo>
                  <a:cubicBezTo>
                    <a:pt x="10" y="5"/>
                    <a:pt x="10" y="5"/>
                    <a:pt x="10" y="5"/>
                  </a:cubicBezTo>
                  <a:cubicBezTo>
                    <a:pt x="11" y="4"/>
                    <a:pt x="11" y="2"/>
                    <a:pt x="9" y="1"/>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 name="Freeform 1096"/>
            <p:cNvSpPr/>
            <p:nvPr/>
          </p:nvSpPr>
          <p:spPr bwMode="auto">
            <a:xfrm>
              <a:off x="8882063" y="5548313"/>
              <a:ext cx="19050" cy="19050"/>
            </a:xfrm>
            <a:custGeom>
              <a:avLst/>
              <a:gdLst>
                <a:gd name="T0" fmla="*/ 0 w 12"/>
                <a:gd name="T1" fmla="*/ 8 h 12"/>
                <a:gd name="T2" fmla="*/ 0 w 12"/>
                <a:gd name="T3" fmla="*/ 9 h 12"/>
                <a:gd name="T4" fmla="*/ 4 w 12"/>
                <a:gd name="T5" fmla="*/ 12 h 12"/>
                <a:gd name="T6" fmla="*/ 8 w 12"/>
                <a:gd name="T7" fmla="*/ 10 h 12"/>
                <a:gd name="T8" fmla="*/ 12 w 12"/>
                <a:gd name="T9" fmla="*/ 5 h 12"/>
                <a:gd name="T10" fmla="*/ 10 w 12"/>
                <a:gd name="T11" fmla="*/ 0 h 12"/>
                <a:gd name="T12" fmla="*/ 6 w 12"/>
                <a:gd name="T13" fmla="*/ 4 h 12"/>
                <a:gd name="T14" fmla="*/ 3 w 12"/>
                <a:gd name="T15" fmla="*/ 5 h 12"/>
                <a:gd name="T16" fmla="*/ 0 w 12"/>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0" y="8"/>
                  </a:moveTo>
                  <a:cubicBezTo>
                    <a:pt x="0" y="9"/>
                    <a:pt x="0" y="9"/>
                    <a:pt x="0" y="9"/>
                  </a:cubicBezTo>
                  <a:cubicBezTo>
                    <a:pt x="4" y="12"/>
                    <a:pt x="4" y="12"/>
                    <a:pt x="4" y="12"/>
                  </a:cubicBezTo>
                  <a:cubicBezTo>
                    <a:pt x="8" y="10"/>
                    <a:pt x="8" y="10"/>
                    <a:pt x="8" y="10"/>
                  </a:cubicBezTo>
                  <a:cubicBezTo>
                    <a:pt x="8" y="10"/>
                    <a:pt x="12" y="8"/>
                    <a:pt x="12" y="5"/>
                  </a:cubicBezTo>
                  <a:cubicBezTo>
                    <a:pt x="12" y="1"/>
                    <a:pt x="10" y="0"/>
                    <a:pt x="10" y="0"/>
                  </a:cubicBezTo>
                  <a:cubicBezTo>
                    <a:pt x="10" y="0"/>
                    <a:pt x="7" y="3"/>
                    <a:pt x="6" y="4"/>
                  </a:cubicBezTo>
                  <a:cubicBezTo>
                    <a:pt x="3" y="5"/>
                    <a:pt x="3" y="5"/>
                    <a:pt x="3" y="5"/>
                  </a:cubicBezTo>
                  <a:cubicBezTo>
                    <a:pt x="1" y="6"/>
                    <a:pt x="0" y="7"/>
                    <a:pt x="0" y="8"/>
                  </a:cubicBezTo>
                  <a:close/>
                </a:path>
              </a:pathLst>
            </a:custGeom>
            <a:solidFill>
              <a:srgbClr val="E8C7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 name="Freeform 1097"/>
            <p:cNvSpPr/>
            <p:nvPr/>
          </p:nvSpPr>
          <p:spPr bwMode="auto">
            <a:xfrm>
              <a:off x="8888413" y="5545138"/>
              <a:ext cx="9525" cy="17463"/>
            </a:xfrm>
            <a:custGeom>
              <a:avLst/>
              <a:gdLst>
                <a:gd name="T0" fmla="*/ 6 w 6"/>
                <a:gd name="T1" fmla="*/ 2 h 11"/>
                <a:gd name="T2" fmla="*/ 3 w 6"/>
                <a:gd name="T3" fmla="*/ 5 h 11"/>
                <a:gd name="T4" fmla="*/ 2 w 6"/>
                <a:gd name="T5" fmla="*/ 9 h 11"/>
                <a:gd name="T6" fmla="*/ 0 w 6"/>
                <a:gd name="T7" fmla="*/ 9 h 11"/>
                <a:gd name="T8" fmla="*/ 0 w 6"/>
                <a:gd name="T9" fmla="*/ 5 h 11"/>
                <a:gd name="T10" fmla="*/ 3 w 6"/>
                <a:gd name="T11" fmla="*/ 0 h 11"/>
                <a:gd name="T12" fmla="*/ 6 w 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6" y="2"/>
                  </a:moveTo>
                  <a:cubicBezTo>
                    <a:pt x="6" y="4"/>
                    <a:pt x="4" y="5"/>
                    <a:pt x="3" y="5"/>
                  </a:cubicBezTo>
                  <a:cubicBezTo>
                    <a:pt x="2" y="6"/>
                    <a:pt x="2" y="8"/>
                    <a:pt x="2" y="9"/>
                  </a:cubicBezTo>
                  <a:cubicBezTo>
                    <a:pt x="1" y="11"/>
                    <a:pt x="1" y="10"/>
                    <a:pt x="0" y="9"/>
                  </a:cubicBezTo>
                  <a:cubicBezTo>
                    <a:pt x="0" y="9"/>
                    <a:pt x="0" y="6"/>
                    <a:pt x="0" y="5"/>
                  </a:cubicBezTo>
                  <a:cubicBezTo>
                    <a:pt x="0" y="1"/>
                    <a:pt x="2" y="1"/>
                    <a:pt x="3" y="0"/>
                  </a:cubicBezTo>
                  <a:cubicBezTo>
                    <a:pt x="5" y="0"/>
                    <a:pt x="6" y="1"/>
                    <a:pt x="6" y="2"/>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 name="Freeform 1098"/>
            <p:cNvSpPr/>
            <p:nvPr/>
          </p:nvSpPr>
          <p:spPr bwMode="auto">
            <a:xfrm>
              <a:off x="8880475" y="5548313"/>
              <a:ext cx="12700" cy="14288"/>
            </a:xfrm>
            <a:custGeom>
              <a:avLst/>
              <a:gdLst>
                <a:gd name="T0" fmla="*/ 4 w 8"/>
                <a:gd name="T1" fmla="*/ 8 h 9"/>
                <a:gd name="T2" fmla="*/ 5 w 8"/>
                <a:gd name="T3" fmla="*/ 4 h 9"/>
                <a:gd name="T4" fmla="*/ 8 w 8"/>
                <a:gd name="T5" fmla="*/ 2 h 9"/>
                <a:gd name="T6" fmla="*/ 7 w 8"/>
                <a:gd name="T7" fmla="*/ 0 h 9"/>
                <a:gd name="T8" fmla="*/ 3 w 8"/>
                <a:gd name="T9" fmla="*/ 3 h 9"/>
                <a:gd name="T10" fmla="*/ 1 w 8"/>
                <a:gd name="T11" fmla="*/ 8 h 9"/>
                <a:gd name="T12" fmla="*/ 4 w 8"/>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4" y="8"/>
                  </a:moveTo>
                  <a:cubicBezTo>
                    <a:pt x="5" y="8"/>
                    <a:pt x="5" y="6"/>
                    <a:pt x="5" y="4"/>
                  </a:cubicBezTo>
                  <a:cubicBezTo>
                    <a:pt x="4" y="4"/>
                    <a:pt x="7" y="3"/>
                    <a:pt x="8" y="2"/>
                  </a:cubicBezTo>
                  <a:cubicBezTo>
                    <a:pt x="8" y="0"/>
                    <a:pt x="7" y="0"/>
                    <a:pt x="7" y="0"/>
                  </a:cubicBezTo>
                  <a:cubicBezTo>
                    <a:pt x="7" y="0"/>
                    <a:pt x="3" y="2"/>
                    <a:pt x="3" y="3"/>
                  </a:cubicBezTo>
                  <a:cubicBezTo>
                    <a:pt x="0" y="5"/>
                    <a:pt x="0" y="6"/>
                    <a:pt x="1" y="8"/>
                  </a:cubicBezTo>
                  <a:cubicBezTo>
                    <a:pt x="1" y="9"/>
                    <a:pt x="2" y="9"/>
                    <a:pt x="4" y="8"/>
                  </a:cubicBezTo>
                  <a:close/>
                </a:path>
              </a:pathLst>
            </a:custGeom>
            <a:solidFill>
              <a:srgbClr val="E8C7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 name="Freeform 1099"/>
            <p:cNvSpPr/>
            <p:nvPr/>
          </p:nvSpPr>
          <p:spPr bwMode="auto">
            <a:xfrm>
              <a:off x="8834438" y="5541963"/>
              <a:ext cx="57150" cy="50800"/>
            </a:xfrm>
            <a:custGeom>
              <a:avLst/>
              <a:gdLst>
                <a:gd name="T0" fmla="*/ 10 w 36"/>
                <a:gd name="T1" fmla="*/ 5 h 32"/>
                <a:gd name="T2" fmla="*/ 0 w 36"/>
                <a:gd name="T3" fmla="*/ 7 h 32"/>
                <a:gd name="T4" fmla="*/ 2 w 36"/>
                <a:gd name="T5" fmla="*/ 15 h 32"/>
                <a:gd name="T6" fmla="*/ 17 w 36"/>
                <a:gd name="T7" fmla="*/ 31 h 32"/>
                <a:gd name="T8" fmla="*/ 35 w 36"/>
                <a:gd name="T9" fmla="*/ 16 h 32"/>
                <a:gd name="T10" fmla="*/ 28 w 36"/>
                <a:gd name="T11" fmla="*/ 13 h 32"/>
                <a:gd name="T12" fmla="*/ 19 w 36"/>
                <a:gd name="T13" fmla="*/ 21 h 32"/>
                <a:gd name="T14" fmla="*/ 10 w 36"/>
                <a:gd name="T15" fmla="*/ 5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2">
                  <a:moveTo>
                    <a:pt x="10" y="5"/>
                  </a:moveTo>
                  <a:cubicBezTo>
                    <a:pt x="7" y="2"/>
                    <a:pt x="1" y="0"/>
                    <a:pt x="0" y="7"/>
                  </a:cubicBezTo>
                  <a:cubicBezTo>
                    <a:pt x="0" y="9"/>
                    <a:pt x="0" y="12"/>
                    <a:pt x="2" y="15"/>
                  </a:cubicBezTo>
                  <a:cubicBezTo>
                    <a:pt x="6" y="22"/>
                    <a:pt x="13" y="30"/>
                    <a:pt x="17" y="31"/>
                  </a:cubicBezTo>
                  <a:cubicBezTo>
                    <a:pt x="21" y="32"/>
                    <a:pt x="36" y="19"/>
                    <a:pt x="35" y="16"/>
                  </a:cubicBezTo>
                  <a:cubicBezTo>
                    <a:pt x="35" y="14"/>
                    <a:pt x="31" y="10"/>
                    <a:pt x="28" y="13"/>
                  </a:cubicBezTo>
                  <a:cubicBezTo>
                    <a:pt x="26" y="15"/>
                    <a:pt x="20" y="21"/>
                    <a:pt x="19" y="21"/>
                  </a:cubicBezTo>
                  <a:cubicBezTo>
                    <a:pt x="18" y="21"/>
                    <a:pt x="12" y="10"/>
                    <a:pt x="10" y="5"/>
                  </a:cubicBezTo>
                  <a:close/>
                </a:path>
              </a:pathLst>
            </a:custGeom>
            <a:solidFill>
              <a:srgbClr val="5654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 name="Freeform 1100"/>
            <p:cNvSpPr/>
            <p:nvPr/>
          </p:nvSpPr>
          <p:spPr bwMode="auto">
            <a:xfrm>
              <a:off x="8916988" y="5665788"/>
              <a:ext cx="31750" cy="12700"/>
            </a:xfrm>
            <a:custGeom>
              <a:avLst/>
              <a:gdLst>
                <a:gd name="T0" fmla="*/ 0 w 20"/>
                <a:gd name="T1" fmla="*/ 4 h 8"/>
                <a:gd name="T2" fmla="*/ 4 w 20"/>
                <a:gd name="T3" fmla="*/ 6 h 8"/>
                <a:gd name="T4" fmla="*/ 12 w 20"/>
                <a:gd name="T5" fmla="*/ 5 h 8"/>
                <a:gd name="T6" fmla="*/ 17 w 20"/>
                <a:gd name="T7" fmla="*/ 1 h 8"/>
                <a:gd name="T8" fmla="*/ 20 w 20"/>
                <a:gd name="T9" fmla="*/ 1 h 8"/>
                <a:gd name="T10" fmla="*/ 20 w 20"/>
                <a:gd name="T11" fmla="*/ 1 h 8"/>
                <a:gd name="T12" fmla="*/ 19 w 20"/>
                <a:gd name="T13" fmla="*/ 1 h 8"/>
                <a:gd name="T14" fmla="*/ 17 w 20"/>
                <a:gd name="T15" fmla="*/ 2 h 8"/>
                <a:gd name="T16" fmla="*/ 12 w 20"/>
                <a:gd name="T17" fmla="*/ 5 h 8"/>
                <a:gd name="T18" fmla="*/ 4 w 20"/>
                <a:gd name="T19" fmla="*/ 7 h 8"/>
                <a:gd name="T20" fmla="*/ 0 w 20"/>
                <a:gd name="T21" fmla="*/ 5 h 8"/>
                <a:gd name="T22" fmla="*/ 0 w 20"/>
                <a:gd name="T2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8">
                  <a:moveTo>
                    <a:pt x="0" y="4"/>
                  </a:moveTo>
                  <a:cubicBezTo>
                    <a:pt x="1" y="5"/>
                    <a:pt x="3" y="6"/>
                    <a:pt x="4" y="6"/>
                  </a:cubicBezTo>
                  <a:cubicBezTo>
                    <a:pt x="9" y="7"/>
                    <a:pt x="12" y="5"/>
                    <a:pt x="12" y="5"/>
                  </a:cubicBezTo>
                  <a:cubicBezTo>
                    <a:pt x="13" y="4"/>
                    <a:pt x="17" y="1"/>
                    <a:pt x="17" y="1"/>
                  </a:cubicBezTo>
                  <a:cubicBezTo>
                    <a:pt x="17" y="1"/>
                    <a:pt x="19" y="0"/>
                    <a:pt x="20" y="1"/>
                  </a:cubicBezTo>
                  <a:cubicBezTo>
                    <a:pt x="20" y="1"/>
                    <a:pt x="20" y="1"/>
                    <a:pt x="20" y="1"/>
                  </a:cubicBezTo>
                  <a:cubicBezTo>
                    <a:pt x="19" y="1"/>
                    <a:pt x="19" y="1"/>
                    <a:pt x="19" y="1"/>
                  </a:cubicBezTo>
                  <a:cubicBezTo>
                    <a:pt x="19" y="0"/>
                    <a:pt x="17" y="2"/>
                    <a:pt x="17" y="2"/>
                  </a:cubicBezTo>
                  <a:cubicBezTo>
                    <a:pt x="17" y="2"/>
                    <a:pt x="13" y="5"/>
                    <a:pt x="12" y="5"/>
                  </a:cubicBezTo>
                  <a:cubicBezTo>
                    <a:pt x="12" y="5"/>
                    <a:pt x="8" y="8"/>
                    <a:pt x="4" y="7"/>
                  </a:cubicBezTo>
                  <a:cubicBezTo>
                    <a:pt x="3" y="7"/>
                    <a:pt x="1" y="6"/>
                    <a:pt x="0" y="5"/>
                  </a:cubicBezTo>
                  <a:lnTo>
                    <a:pt x="0" y="4"/>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 name="Freeform 1101"/>
            <p:cNvSpPr/>
            <p:nvPr/>
          </p:nvSpPr>
          <p:spPr bwMode="auto">
            <a:xfrm>
              <a:off x="8948738" y="5662613"/>
              <a:ext cx="4763" cy="6350"/>
            </a:xfrm>
            <a:custGeom>
              <a:avLst/>
              <a:gdLst>
                <a:gd name="T0" fmla="*/ 0 w 3"/>
                <a:gd name="T1" fmla="*/ 3 h 4"/>
                <a:gd name="T2" fmla="*/ 2 w 3"/>
                <a:gd name="T3" fmla="*/ 2 h 4"/>
                <a:gd name="T4" fmla="*/ 3 w 3"/>
                <a:gd name="T5" fmla="*/ 0 h 4"/>
                <a:gd name="T6" fmla="*/ 3 w 3"/>
                <a:gd name="T7" fmla="*/ 2 h 4"/>
                <a:gd name="T8" fmla="*/ 2 w 3"/>
                <a:gd name="T9" fmla="*/ 3 h 4"/>
                <a:gd name="T10" fmla="*/ 0 w 3"/>
                <a:gd name="T11" fmla="*/ 4 h 4"/>
                <a:gd name="T12" fmla="*/ 0 w 3"/>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3"/>
                  </a:moveTo>
                  <a:cubicBezTo>
                    <a:pt x="0" y="3"/>
                    <a:pt x="1" y="2"/>
                    <a:pt x="2" y="2"/>
                  </a:cubicBezTo>
                  <a:cubicBezTo>
                    <a:pt x="3" y="1"/>
                    <a:pt x="3" y="0"/>
                    <a:pt x="3" y="0"/>
                  </a:cubicBezTo>
                  <a:cubicBezTo>
                    <a:pt x="3" y="2"/>
                    <a:pt x="3" y="2"/>
                    <a:pt x="3" y="2"/>
                  </a:cubicBezTo>
                  <a:cubicBezTo>
                    <a:pt x="3" y="2"/>
                    <a:pt x="3" y="2"/>
                    <a:pt x="2" y="3"/>
                  </a:cubicBezTo>
                  <a:cubicBezTo>
                    <a:pt x="2" y="3"/>
                    <a:pt x="0" y="4"/>
                    <a:pt x="0" y="4"/>
                  </a:cubicBezTo>
                  <a:lnTo>
                    <a:pt x="0" y="3"/>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 name="Freeform 1102"/>
            <p:cNvSpPr/>
            <p:nvPr/>
          </p:nvSpPr>
          <p:spPr bwMode="auto">
            <a:xfrm>
              <a:off x="7993063" y="5554663"/>
              <a:ext cx="684213" cy="407988"/>
            </a:xfrm>
            <a:custGeom>
              <a:avLst/>
              <a:gdLst>
                <a:gd name="T0" fmla="*/ 431 w 431"/>
                <a:gd name="T1" fmla="*/ 249 h 257"/>
                <a:gd name="T2" fmla="*/ 431 w 431"/>
                <a:gd name="T3" fmla="*/ 257 h 257"/>
                <a:gd name="T4" fmla="*/ 0 w 431"/>
                <a:gd name="T5" fmla="*/ 7 h 257"/>
                <a:gd name="T6" fmla="*/ 0 w 431"/>
                <a:gd name="T7" fmla="*/ 0 h 257"/>
                <a:gd name="T8" fmla="*/ 431 w 431"/>
                <a:gd name="T9" fmla="*/ 249 h 257"/>
              </a:gdLst>
              <a:ahLst/>
              <a:cxnLst>
                <a:cxn ang="0">
                  <a:pos x="T0" y="T1"/>
                </a:cxn>
                <a:cxn ang="0">
                  <a:pos x="T2" y="T3"/>
                </a:cxn>
                <a:cxn ang="0">
                  <a:pos x="T4" y="T5"/>
                </a:cxn>
                <a:cxn ang="0">
                  <a:pos x="T6" y="T7"/>
                </a:cxn>
                <a:cxn ang="0">
                  <a:pos x="T8" y="T9"/>
                </a:cxn>
              </a:cxnLst>
              <a:rect l="0" t="0" r="r" b="b"/>
              <a:pathLst>
                <a:path w="431" h="257">
                  <a:moveTo>
                    <a:pt x="431" y="249"/>
                  </a:moveTo>
                  <a:lnTo>
                    <a:pt x="431" y="257"/>
                  </a:lnTo>
                  <a:lnTo>
                    <a:pt x="0" y="7"/>
                  </a:lnTo>
                  <a:lnTo>
                    <a:pt x="0" y="0"/>
                  </a:lnTo>
                  <a:lnTo>
                    <a:pt x="431" y="249"/>
                  </a:lnTo>
                  <a:close/>
                </a:path>
              </a:pathLst>
            </a:custGeom>
            <a:solidFill>
              <a:srgbClr val="9CD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 name="Freeform 1103"/>
            <p:cNvSpPr/>
            <p:nvPr/>
          </p:nvSpPr>
          <p:spPr bwMode="auto">
            <a:xfrm>
              <a:off x="8670925" y="5810250"/>
              <a:ext cx="241300" cy="152400"/>
            </a:xfrm>
            <a:custGeom>
              <a:avLst/>
              <a:gdLst>
                <a:gd name="T0" fmla="*/ 0 w 152"/>
                <a:gd name="T1" fmla="*/ 88 h 96"/>
                <a:gd name="T2" fmla="*/ 152 w 152"/>
                <a:gd name="T3" fmla="*/ 0 h 96"/>
                <a:gd name="T4" fmla="*/ 152 w 152"/>
                <a:gd name="T5" fmla="*/ 8 h 96"/>
                <a:gd name="T6" fmla="*/ 4 w 152"/>
                <a:gd name="T7" fmla="*/ 96 h 96"/>
                <a:gd name="T8" fmla="*/ 0 w 152"/>
                <a:gd name="T9" fmla="*/ 88 h 96"/>
              </a:gdLst>
              <a:ahLst/>
              <a:cxnLst>
                <a:cxn ang="0">
                  <a:pos x="T0" y="T1"/>
                </a:cxn>
                <a:cxn ang="0">
                  <a:pos x="T2" y="T3"/>
                </a:cxn>
                <a:cxn ang="0">
                  <a:pos x="T4" y="T5"/>
                </a:cxn>
                <a:cxn ang="0">
                  <a:pos x="T6" y="T7"/>
                </a:cxn>
                <a:cxn ang="0">
                  <a:pos x="T8" y="T9"/>
                </a:cxn>
              </a:cxnLst>
              <a:rect l="0" t="0" r="r" b="b"/>
              <a:pathLst>
                <a:path w="152" h="96">
                  <a:moveTo>
                    <a:pt x="0" y="88"/>
                  </a:moveTo>
                  <a:lnTo>
                    <a:pt x="152" y="0"/>
                  </a:lnTo>
                  <a:lnTo>
                    <a:pt x="152" y="8"/>
                  </a:lnTo>
                  <a:lnTo>
                    <a:pt x="4" y="96"/>
                  </a:lnTo>
                  <a:lnTo>
                    <a:pt x="0" y="88"/>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 name="Freeform 1104"/>
            <p:cNvSpPr/>
            <p:nvPr/>
          </p:nvSpPr>
          <p:spPr bwMode="auto">
            <a:xfrm>
              <a:off x="7996238" y="5418138"/>
              <a:ext cx="914400" cy="531813"/>
            </a:xfrm>
            <a:custGeom>
              <a:avLst/>
              <a:gdLst>
                <a:gd name="T0" fmla="*/ 576 w 576"/>
                <a:gd name="T1" fmla="*/ 247 h 335"/>
                <a:gd name="T2" fmla="*/ 149 w 576"/>
                <a:gd name="T3" fmla="*/ 0 h 335"/>
                <a:gd name="T4" fmla="*/ 0 w 576"/>
                <a:gd name="T5" fmla="*/ 87 h 335"/>
                <a:gd name="T6" fmla="*/ 427 w 576"/>
                <a:gd name="T7" fmla="*/ 335 h 335"/>
                <a:gd name="T8" fmla="*/ 576 w 576"/>
                <a:gd name="T9" fmla="*/ 247 h 335"/>
              </a:gdLst>
              <a:ahLst/>
              <a:cxnLst>
                <a:cxn ang="0">
                  <a:pos x="T0" y="T1"/>
                </a:cxn>
                <a:cxn ang="0">
                  <a:pos x="T2" y="T3"/>
                </a:cxn>
                <a:cxn ang="0">
                  <a:pos x="T4" y="T5"/>
                </a:cxn>
                <a:cxn ang="0">
                  <a:pos x="T6" y="T7"/>
                </a:cxn>
                <a:cxn ang="0">
                  <a:pos x="T8" y="T9"/>
                </a:cxn>
              </a:cxnLst>
              <a:rect l="0" t="0" r="r" b="b"/>
              <a:pathLst>
                <a:path w="576" h="335">
                  <a:moveTo>
                    <a:pt x="576" y="247"/>
                  </a:moveTo>
                  <a:lnTo>
                    <a:pt x="149" y="0"/>
                  </a:lnTo>
                  <a:lnTo>
                    <a:pt x="0" y="87"/>
                  </a:lnTo>
                  <a:lnTo>
                    <a:pt x="427" y="335"/>
                  </a:lnTo>
                  <a:lnTo>
                    <a:pt x="576" y="247"/>
                  </a:lnTo>
                  <a:close/>
                </a:path>
              </a:pathLst>
            </a:custGeom>
            <a:solidFill>
              <a:srgbClr val="FFFB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 name="Freeform 1105"/>
            <p:cNvSpPr/>
            <p:nvPr/>
          </p:nvSpPr>
          <p:spPr bwMode="auto">
            <a:xfrm>
              <a:off x="8197850" y="5461000"/>
              <a:ext cx="493713" cy="296863"/>
            </a:xfrm>
            <a:custGeom>
              <a:avLst/>
              <a:gdLst>
                <a:gd name="T0" fmla="*/ 305 w 311"/>
                <a:gd name="T1" fmla="*/ 171 h 187"/>
                <a:gd name="T2" fmla="*/ 14 w 311"/>
                <a:gd name="T3" fmla="*/ 1 h 187"/>
                <a:gd name="T4" fmla="*/ 5 w 311"/>
                <a:gd name="T5" fmla="*/ 1 h 187"/>
                <a:gd name="T6" fmla="*/ 5 w 311"/>
                <a:gd name="T7" fmla="*/ 16 h 187"/>
                <a:gd name="T8" fmla="*/ 297 w 311"/>
                <a:gd name="T9" fmla="*/ 185 h 187"/>
                <a:gd name="T10" fmla="*/ 306 w 311"/>
                <a:gd name="T11" fmla="*/ 185 h 187"/>
                <a:gd name="T12" fmla="*/ 305 w 311"/>
                <a:gd name="T13" fmla="*/ 171 h 187"/>
              </a:gdLst>
              <a:ahLst/>
              <a:cxnLst>
                <a:cxn ang="0">
                  <a:pos x="T0" y="T1"/>
                </a:cxn>
                <a:cxn ang="0">
                  <a:pos x="T2" y="T3"/>
                </a:cxn>
                <a:cxn ang="0">
                  <a:pos x="T4" y="T5"/>
                </a:cxn>
                <a:cxn ang="0">
                  <a:pos x="T6" y="T7"/>
                </a:cxn>
                <a:cxn ang="0">
                  <a:pos x="T8" y="T9"/>
                </a:cxn>
                <a:cxn ang="0">
                  <a:pos x="T10" y="T11"/>
                </a:cxn>
                <a:cxn ang="0">
                  <a:pos x="T12" y="T13"/>
                </a:cxn>
              </a:cxnLst>
              <a:rect l="0" t="0" r="r" b="b"/>
              <a:pathLst>
                <a:path w="311" h="187">
                  <a:moveTo>
                    <a:pt x="305" y="171"/>
                  </a:moveTo>
                  <a:cubicBezTo>
                    <a:pt x="14" y="1"/>
                    <a:pt x="14" y="1"/>
                    <a:pt x="14" y="1"/>
                  </a:cubicBezTo>
                  <a:cubicBezTo>
                    <a:pt x="11" y="0"/>
                    <a:pt x="8" y="0"/>
                    <a:pt x="5" y="1"/>
                  </a:cubicBezTo>
                  <a:cubicBezTo>
                    <a:pt x="0" y="4"/>
                    <a:pt x="0" y="12"/>
                    <a:pt x="5" y="16"/>
                  </a:cubicBezTo>
                  <a:cubicBezTo>
                    <a:pt x="297" y="185"/>
                    <a:pt x="297" y="185"/>
                    <a:pt x="297" y="185"/>
                  </a:cubicBezTo>
                  <a:cubicBezTo>
                    <a:pt x="300" y="187"/>
                    <a:pt x="303" y="187"/>
                    <a:pt x="306" y="185"/>
                  </a:cubicBezTo>
                  <a:cubicBezTo>
                    <a:pt x="311" y="182"/>
                    <a:pt x="311" y="174"/>
                    <a:pt x="305" y="171"/>
                  </a:cubicBezTo>
                  <a:close/>
                </a:path>
              </a:pathLst>
            </a:custGeom>
            <a:solidFill>
              <a:srgbClr val="FFED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 name="Freeform 1106"/>
            <p:cNvSpPr/>
            <p:nvPr/>
          </p:nvSpPr>
          <p:spPr bwMode="auto">
            <a:xfrm>
              <a:off x="8139113" y="5494338"/>
              <a:ext cx="266700" cy="163513"/>
            </a:xfrm>
            <a:custGeom>
              <a:avLst/>
              <a:gdLst>
                <a:gd name="T0" fmla="*/ 162 w 168"/>
                <a:gd name="T1" fmla="*/ 87 h 103"/>
                <a:gd name="T2" fmla="*/ 14 w 168"/>
                <a:gd name="T3" fmla="*/ 1 h 103"/>
                <a:gd name="T4" fmla="*/ 6 w 168"/>
                <a:gd name="T5" fmla="*/ 2 h 103"/>
                <a:gd name="T6" fmla="*/ 6 w 168"/>
                <a:gd name="T7" fmla="*/ 16 h 103"/>
                <a:gd name="T8" fmla="*/ 154 w 168"/>
                <a:gd name="T9" fmla="*/ 102 h 103"/>
                <a:gd name="T10" fmla="*/ 162 w 168"/>
                <a:gd name="T11" fmla="*/ 102 h 103"/>
                <a:gd name="T12" fmla="*/ 162 w 168"/>
                <a:gd name="T13" fmla="*/ 87 h 103"/>
              </a:gdLst>
              <a:ahLst/>
              <a:cxnLst>
                <a:cxn ang="0">
                  <a:pos x="T0" y="T1"/>
                </a:cxn>
                <a:cxn ang="0">
                  <a:pos x="T2" y="T3"/>
                </a:cxn>
                <a:cxn ang="0">
                  <a:pos x="T4" y="T5"/>
                </a:cxn>
                <a:cxn ang="0">
                  <a:pos x="T6" y="T7"/>
                </a:cxn>
                <a:cxn ang="0">
                  <a:pos x="T8" y="T9"/>
                </a:cxn>
                <a:cxn ang="0">
                  <a:pos x="T10" y="T11"/>
                </a:cxn>
                <a:cxn ang="0">
                  <a:pos x="T12" y="T13"/>
                </a:cxn>
              </a:cxnLst>
              <a:rect l="0" t="0" r="r" b="b"/>
              <a:pathLst>
                <a:path w="168" h="103">
                  <a:moveTo>
                    <a:pt x="162" y="87"/>
                  </a:moveTo>
                  <a:cubicBezTo>
                    <a:pt x="14" y="1"/>
                    <a:pt x="14" y="1"/>
                    <a:pt x="14" y="1"/>
                  </a:cubicBezTo>
                  <a:cubicBezTo>
                    <a:pt x="12" y="0"/>
                    <a:pt x="9" y="0"/>
                    <a:pt x="6" y="2"/>
                  </a:cubicBezTo>
                  <a:cubicBezTo>
                    <a:pt x="0" y="5"/>
                    <a:pt x="1" y="13"/>
                    <a:pt x="6" y="16"/>
                  </a:cubicBezTo>
                  <a:cubicBezTo>
                    <a:pt x="154" y="102"/>
                    <a:pt x="154" y="102"/>
                    <a:pt x="154" y="102"/>
                  </a:cubicBezTo>
                  <a:cubicBezTo>
                    <a:pt x="157" y="103"/>
                    <a:pt x="160" y="103"/>
                    <a:pt x="162" y="102"/>
                  </a:cubicBezTo>
                  <a:cubicBezTo>
                    <a:pt x="168" y="98"/>
                    <a:pt x="168" y="90"/>
                    <a:pt x="162" y="87"/>
                  </a:cubicBezTo>
                  <a:close/>
                </a:path>
              </a:pathLst>
            </a:custGeom>
            <a:solidFill>
              <a:srgbClr val="FFED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 name="Freeform 1107"/>
            <p:cNvSpPr/>
            <p:nvPr/>
          </p:nvSpPr>
          <p:spPr bwMode="auto">
            <a:xfrm>
              <a:off x="8075613" y="5530850"/>
              <a:ext cx="419100" cy="252413"/>
            </a:xfrm>
            <a:custGeom>
              <a:avLst/>
              <a:gdLst>
                <a:gd name="T0" fmla="*/ 258 w 264"/>
                <a:gd name="T1" fmla="*/ 143 h 159"/>
                <a:gd name="T2" fmla="*/ 14 w 264"/>
                <a:gd name="T3" fmla="*/ 1 h 159"/>
                <a:gd name="T4" fmla="*/ 6 w 264"/>
                <a:gd name="T5" fmla="*/ 2 h 159"/>
                <a:gd name="T6" fmla="*/ 6 w 264"/>
                <a:gd name="T7" fmla="*/ 16 h 159"/>
                <a:gd name="T8" fmla="*/ 250 w 264"/>
                <a:gd name="T9" fmla="*/ 158 h 159"/>
                <a:gd name="T10" fmla="*/ 258 w 264"/>
                <a:gd name="T11" fmla="*/ 158 h 159"/>
                <a:gd name="T12" fmla="*/ 258 w 264"/>
                <a:gd name="T13" fmla="*/ 143 h 159"/>
              </a:gdLst>
              <a:ahLst/>
              <a:cxnLst>
                <a:cxn ang="0">
                  <a:pos x="T0" y="T1"/>
                </a:cxn>
                <a:cxn ang="0">
                  <a:pos x="T2" y="T3"/>
                </a:cxn>
                <a:cxn ang="0">
                  <a:pos x="T4" y="T5"/>
                </a:cxn>
                <a:cxn ang="0">
                  <a:pos x="T6" y="T7"/>
                </a:cxn>
                <a:cxn ang="0">
                  <a:pos x="T8" y="T9"/>
                </a:cxn>
                <a:cxn ang="0">
                  <a:pos x="T10" y="T11"/>
                </a:cxn>
                <a:cxn ang="0">
                  <a:pos x="T12" y="T13"/>
                </a:cxn>
              </a:cxnLst>
              <a:rect l="0" t="0" r="r" b="b"/>
              <a:pathLst>
                <a:path w="264" h="159">
                  <a:moveTo>
                    <a:pt x="258" y="143"/>
                  </a:moveTo>
                  <a:cubicBezTo>
                    <a:pt x="14" y="1"/>
                    <a:pt x="14" y="1"/>
                    <a:pt x="14" y="1"/>
                  </a:cubicBezTo>
                  <a:cubicBezTo>
                    <a:pt x="12" y="0"/>
                    <a:pt x="8" y="0"/>
                    <a:pt x="6" y="2"/>
                  </a:cubicBezTo>
                  <a:cubicBezTo>
                    <a:pt x="0" y="5"/>
                    <a:pt x="0" y="13"/>
                    <a:pt x="6" y="16"/>
                  </a:cubicBezTo>
                  <a:cubicBezTo>
                    <a:pt x="250" y="158"/>
                    <a:pt x="250" y="158"/>
                    <a:pt x="250" y="158"/>
                  </a:cubicBezTo>
                  <a:cubicBezTo>
                    <a:pt x="252" y="159"/>
                    <a:pt x="256" y="159"/>
                    <a:pt x="258" y="158"/>
                  </a:cubicBezTo>
                  <a:cubicBezTo>
                    <a:pt x="264" y="154"/>
                    <a:pt x="264" y="146"/>
                    <a:pt x="258" y="143"/>
                  </a:cubicBezTo>
                  <a:close/>
                </a:path>
              </a:pathLst>
            </a:custGeom>
            <a:solidFill>
              <a:srgbClr val="FFED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9.4  </a:t>
            </a:r>
            <a:r>
              <a:rPr lang="zh-CN" altLang="en-US" sz="2800" b="1" dirty="0">
                <a:solidFill>
                  <a:schemeClr val="bg1"/>
                </a:solidFill>
              </a:rPr>
              <a:t>绘制柱状图实战</a:t>
            </a:r>
            <a:endParaRPr lang="zh-CN" altLang="en-US" sz="2800" b="1" dirty="0">
              <a:solidFill>
                <a:schemeClr val="bg1"/>
              </a:solidFill>
            </a:endParaRPr>
          </a:p>
        </p:txBody>
      </p:sp>
      <p:sp>
        <p:nvSpPr>
          <p:cNvPr id="10" name="矩形: 圆角 4"/>
          <p:cNvSpPr/>
          <p:nvPr/>
        </p:nvSpPr>
        <p:spPr>
          <a:xfrm>
            <a:off x="900585" y="940952"/>
            <a:ext cx="903501"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smtClean="0">
                <a:solidFill>
                  <a:schemeClr val="tx1"/>
                </a:solidFill>
              </a:rPr>
              <a:t>例</a:t>
            </a:r>
            <a:r>
              <a:rPr lang="en-US" altLang="zh-CN" dirty="0" smtClean="0">
                <a:solidFill>
                  <a:schemeClr val="tx1"/>
                </a:solidFill>
              </a:rPr>
              <a:t>9.7</a:t>
            </a:r>
            <a:endParaRPr lang="zh-CN" altLang="en-US" dirty="0">
              <a:solidFill>
                <a:schemeClr val="tx1"/>
              </a:solidFill>
            </a:endParaRPr>
          </a:p>
        </p:txBody>
      </p:sp>
      <p:sp>
        <p:nvSpPr>
          <p:cNvPr id="11" name="矩形 10"/>
          <p:cNvSpPr/>
          <p:nvPr/>
        </p:nvSpPr>
        <p:spPr>
          <a:xfrm>
            <a:off x="842920" y="1633633"/>
            <a:ext cx="10393491" cy="2492990"/>
          </a:xfrm>
          <a:prstGeom prst="rect">
            <a:avLst/>
          </a:prstGeom>
        </p:spPr>
        <p:txBody>
          <a:bodyPr wrap="square">
            <a:spAutoFit/>
          </a:bodyPr>
          <a:lstStyle/>
          <a:p>
            <a:pPr indent="457200">
              <a:lnSpc>
                <a:spcPct val="130000"/>
              </a:lnSpc>
            </a:pPr>
            <a:r>
              <a:rPr lang="zh-CN" altLang="en-US" sz="2000" dirty="0"/>
              <a:t>“集体过马路”是网友对集体闯红灯现象的一种调侃，即“凑够一撮人就可以走了，与红绿灯无关”。出现这种现象的原因之一是很多人认为法不责众，从而不顾交通法规和安全，但这种危险的过马路方式造成了很多不同程度的交通事故和人员伤亡。某城市在多个路口对行人过马路的方式进行了随机调查。在所有参与调查的市民中，“从不闯红灯”、“跟从别人闯红灯”、“带头闯红灯”的人数如表</a:t>
            </a:r>
            <a:r>
              <a:rPr lang="en-US" altLang="zh-CN" sz="2000" dirty="0"/>
              <a:t>9-6</a:t>
            </a:r>
            <a:r>
              <a:rPr lang="zh-CN" altLang="en-US" sz="2000" dirty="0"/>
              <a:t>所示，针对这组调查数据，编写程序绘制柱状图进行展示和对比。</a:t>
            </a:r>
            <a:endParaRPr lang="zh-CN" altLang="en-US" sz="2000" dirty="0"/>
          </a:p>
        </p:txBody>
      </p:sp>
      <p:sp>
        <p:nvSpPr>
          <p:cNvPr id="12" name="文本框 11"/>
          <p:cNvSpPr txBox="1"/>
          <p:nvPr/>
        </p:nvSpPr>
        <p:spPr>
          <a:xfrm>
            <a:off x="1495973" y="4193539"/>
            <a:ext cx="3768006" cy="553998"/>
          </a:xfrm>
          <a:prstGeom prst="rect">
            <a:avLst/>
          </a:prstGeom>
          <a:noFill/>
        </p:spPr>
        <p:txBody>
          <a:bodyPr wrap="square" rtlCol="0">
            <a:spAutoFit/>
          </a:bodyPr>
          <a:lstStyle/>
          <a:p>
            <a:pPr algn="just">
              <a:lnSpc>
                <a:spcPct val="150000"/>
              </a:lnSpc>
              <a:spcAft>
                <a:spcPts val="600"/>
              </a:spcAft>
            </a:pPr>
            <a:r>
              <a:rPr lang="zh-CN" altLang="en-US" sz="2000" dirty="0">
                <a:latin typeface="+mn-ea"/>
              </a:rPr>
              <a:t>源码见配套资源。</a:t>
            </a:r>
            <a:endParaRPr lang="zh-CN" altLang="en-US" sz="2000" dirty="0">
              <a:latin typeface="+mn-ea"/>
            </a:endParaRPr>
          </a:p>
        </p:txBody>
      </p:sp>
      <p:sp>
        <p:nvSpPr>
          <p:cNvPr id="13" name="python-language-logotype_2181"/>
          <p:cNvSpPr>
            <a:spLocks noChangeAspect="1"/>
          </p:cNvSpPr>
          <p:nvPr/>
        </p:nvSpPr>
        <p:spPr bwMode="auto">
          <a:xfrm>
            <a:off x="900585" y="4193539"/>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graphicFrame>
        <p:nvGraphicFramePr>
          <p:cNvPr id="8" name="表格 7"/>
          <p:cNvGraphicFramePr>
            <a:graphicFrameLocks noGrp="1"/>
          </p:cNvGraphicFramePr>
          <p:nvPr/>
        </p:nvGraphicFramePr>
        <p:xfrm>
          <a:off x="2998246" y="4814453"/>
          <a:ext cx="6269322" cy="1339456"/>
        </p:xfrm>
        <a:graphic>
          <a:graphicData uri="http://schemas.openxmlformats.org/drawingml/2006/table">
            <a:tbl>
              <a:tblPr firstRow="1" bandRow="1">
                <a:tableStyleId>{5C22544A-7EE6-4342-B048-85BDC9FD1C3A}</a:tableStyleId>
              </a:tblPr>
              <a:tblGrid>
                <a:gridCol w="1224000"/>
                <a:gridCol w="1368000"/>
                <a:gridCol w="2013278"/>
                <a:gridCol w="1664044"/>
              </a:tblGrid>
              <a:tr h="449770">
                <a:tc>
                  <a:txBody>
                    <a:bodyPr/>
                    <a:lstStyle/>
                    <a:p>
                      <a:pPr algn="ctr"/>
                      <a:endParaRPr lang="zh-CN" altLang="en-US" dirty="0" smtClean="0"/>
                    </a:p>
                  </a:txBody>
                  <a:tcPr anchor="ctr"/>
                </a:tc>
                <a:tc>
                  <a:txBody>
                    <a:bodyPr/>
                    <a:lstStyle/>
                    <a:p>
                      <a:pPr algn="ctr"/>
                      <a:r>
                        <a:rPr lang="zh-CN" altLang="en-US" dirty="0" smtClean="0"/>
                        <a:t>从不闯红灯</a:t>
                      </a:r>
                      <a:endParaRPr lang="zh-CN" altLang="en-US" dirty="0" smtClean="0"/>
                    </a:p>
                  </a:txBody>
                  <a:tcPr anchor="ctr"/>
                </a:tc>
                <a:tc>
                  <a:txBody>
                    <a:bodyPr/>
                    <a:lstStyle/>
                    <a:p>
                      <a:pPr algn="ctr"/>
                      <a:r>
                        <a:rPr lang="zh-CN" altLang="en-US" dirty="0" smtClean="0"/>
                        <a:t>跟从别人闯红灯</a:t>
                      </a:r>
                      <a:endParaRPr lang="zh-CN" altLang="en-US" dirty="0" smtClean="0"/>
                    </a:p>
                  </a:txBody>
                  <a:tcPr anchor="ctr"/>
                </a:tc>
                <a:tc>
                  <a:txBody>
                    <a:bodyPr/>
                    <a:lstStyle/>
                    <a:p>
                      <a:pPr algn="ctr"/>
                      <a:r>
                        <a:rPr lang="zh-CN" altLang="en-US" dirty="0" smtClean="0"/>
                        <a:t>带头闯红灯</a:t>
                      </a:r>
                      <a:endParaRPr lang="zh-CN" altLang="en-US" dirty="0" smtClean="0"/>
                    </a:p>
                  </a:txBody>
                  <a:tcPr anchor="ctr"/>
                </a:tc>
              </a:tr>
              <a:tr h="444843">
                <a:tc>
                  <a:txBody>
                    <a:bodyPr/>
                    <a:lstStyle/>
                    <a:p>
                      <a:pPr algn="ctr"/>
                      <a:r>
                        <a:rPr lang="zh-CN" altLang="en-US" dirty="0" smtClean="0"/>
                        <a:t>男性</a:t>
                      </a:r>
                      <a:endParaRPr lang="zh-CN" altLang="en-US" dirty="0" smtClean="0"/>
                    </a:p>
                  </a:txBody>
                  <a:tcPr anchor="ctr"/>
                </a:tc>
                <a:tc>
                  <a:txBody>
                    <a:bodyPr/>
                    <a:lstStyle/>
                    <a:p>
                      <a:pPr algn="ctr"/>
                      <a:r>
                        <a:rPr lang="en-US" altLang="zh-CN" dirty="0" smtClean="0"/>
                        <a:t>450</a:t>
                      </a:r>
                      <a:endParaRPr lang="zh-CN" altLang="en-US" dirty="0"/>
                    </a:p>
                  </a:txBody>
                  <a:tcPr anchor="ctr"/>
                </a:tc>
                <a:tc>
                  <a:txBody>
                    <a:bodyPr/>
                    <a:lstStyle/>
                    <a:p>
                      <a:pPr algn="ctr"/>
                      <a:r>
                        <a:rPr lang="en-US" altLang="zh-CN" dirty="0" smtClean="0"/>
                        <a:t>800</a:t>
                      </a:r>
                      <a:endParaRPr lang="zh-CN" altLang="en-US" dirty="0"/>
                    </a:p>
                  </a:txBody>
                  <a:tcPr anchor="ctr"/>
                </a:tc>
                <a:tc>
                  <a:txBody>
                    <a:bodyPr/>
                    <a:lstStyle/>
                    <a:p>
                      <a:pPr algn="ctr"/>
                      <a:r>
                        <a:rPr lang="en-US" altLang="zh-CN" dirty="0" smtClean="0"/>
                        <a:t>200</a:t>
                      </a:r>
                      <a:endParaRPr lang="zh-CN" altLang="en-US" dirty="0"/>
                    </a:p>
                  </a:txBody>
                  <a:tcPr anchor="ctr"/>
                </a:tc>
              </a:tr>
              <a:tr h="444843">
                <a:tc>
                  <a:txBody>
                    <a:bodyPr/>
                    <a:lstStyle/>
                    <a:p>
                      <a:pPr algn="ctr"/>
                      <a:r>
                        <a:rPr lang="zh-CN" altLang="en-US" dirty="0" smtClean="0"/>
                        <a:t>女性</a:t>
                      </a:r>
                      <a:endParaRPr lang="zh-CN" altLang="en-US" dirty="0" smtClean="0"/>
                    </a:p>
                  </a:txBody>
                  <a:tcPr anchor="ctr"/>
                </a:tc>
                <a:tc>
                  <a:txBody>
                    <a:bodyPr/>
                    <a:lstStyle/>
                    <a:p>
                      <a:pPr algn="ctr"/>
                      <a:r>
                        <a:rPr lang="en-US" altLang="zh-CN" dirty="0" smtClean="0"/>
                        <a:t>150</a:t>
                      </a:r>
                      <a:endParaRPr lang="zh-CN" altLang="en-US" dirty="0"/>
                    </a:p>
                  </a:txBody>
                  <a:tcPr anchor="ctr"/>
                </a:tc>
                <a:tc>
                  <a:txBody>
                    <a:bodyPr/>
                    <a:lstStyle/>
                    <a:p>
                      <a:pPr algn="ctr"/>
                      <a:r>
                        <a:rPr lang="en-US" altLang="zh-CN" dirty="0" smtClean="0"/>
                        <a:t>100</a:t>
                      </a:r>
                      <a:endParaRPr lang="zh-CN" altLang="en-US" dirty="0"/>
                    </a:p>
                  </a:txBody>
                  <a:tcPr anchor="ctr"/>
                </a:tc>
                <a:tc>
                  <a:txBody>
                    <a:bodyPr/>
                    <a:lstStyle/>
                    <a:p>
                      <a:pPr algn="ctr"/>
                      <a:r>
                        <a:rPr lang="en-US" altLang="zh-CN" dirty="0" smtClean="0"/>
                        <a:t>300</a:t>
                      </a:r>
                      <a:endParaRPr lang="zh-CN" altLang="en-US" dirty="0"/>
                    </a:p>
                  </a:txBody>
                  <a:tcPr anchor="ct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9.5  </a:t>
            </a:r>
            <a:r>
              <a:rPr lang="zh-CN" altLang="en-US" sz="2800" b="1" dirty="0">
                <a:solidFill>
                  <a:schemeClr val="bg1"/>
                </a:solidFill>
              </a:rPr>
              <a:t>绘制饼状图实战</a:t>
            </a:r>
            <a:endParaRPr lang="zh-CN" altLang="en-US" sz="2800" b="1" dirty="0">
              <a:solidFill>
                <a:schemeClr val="bg1"/>
              </a:solidFill>
            </a:endParaRPr>
          </a:p>
        </p:txBody>
      </p:sp>
      <p:sp>
        <p:nvSpPr>
          <p:cNvPr id="10" name="矩形: 圆角 4"/>
          <p:cNvSpPr/>
          <p:nvPr/>
        </p:nvSpPr>
        <p:spPr>
          <a:xfrm>
            <a:off x="900585" y="1690594"/>
            <a:ext cx="903501"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smtClean="0">
                <a:solidFill>
                  <a:schemeClr val="tx1"/>
                </a:solidFill>
              </a:rPr>
              <a:t>例</a:t>
            </a:r>
            <a:r>
              <a:rPr lang="en-US" altLang="zh-CN" dirty="0" smtClean="0">
                <a:solidFill>
                  <a:schemeClr val="tx1"/>
                </a:solidFill>
              </a:rPr>
              <a:t>9.8</a:t>
            </a:r>
            <a:endParaRPr lang="zh-CN" altLang="en-US" dirty="0">
              <a:solidFill>
                <a:schemeClr val="tx1"/>
              </a:solidFill>
            </a:endParaRPr>
          </a:p>
        </p:txBody>
      </p:sp>
      <p:sp>
        <p:nvSpPr>
          <p:cNvPr id="11" name="矩形 10"/>
          <p:cNvSpPr/>
          <p:nvPr/>
        </p:nvSpPr>
        <p:spPr>
          <a:xfrm>
            <a:off x="842920" y="2383275"/>
            <a:ext cx="5491977" cy="1692771"/>
          </a:xfrm>
          <a:prstGeom prst="rect">
            <a:avLst/>
          </a:prstGeom>
        </p:spPr>
        <p:txBody>
          <a:bodyPr wrap="square">
            <a:spAutoFit/>
          </a:bodyPr>
          <a:lstStyle/>
          <a:p>
            <a:pPr indent="457200">
              <a:lnSpc>
                <a:spcPct val="130000"/>
              </a:lnSpc>
            </a:pPr>
            <a:r>
              <a:rPr lang="zh-CN" altLang="en-US" sz="2000" dirty="0"/>
              <a:t>已知某班级的数据结构、线性代数、英语和</a:t>
            </a:r>
            <a:r>
              <a:rPr lang="en-US" altLang="zh-CN" sz="2000" dirty="0"/>
              <a:t>Python</a:t>
            </a:r>
            <a:r>
              <a:rPr lang="zh-CN" altLang="en-US" sz="2000" dirty="0"/>
              <a:t>课程考试成绩，要求绘制饼状图显示每门课的成绩中优（</a:t>
            </a:r>
            <a:r>
              <a:rPr lang="en-US" altLang="zh-CN" sz="2000" dirty="0"/>
              <a:t>85</a:t>
            </a:r>
            <a:r>
              <a:rPr lang="zh-CN" altLang="en-US" sz="2000" dirty="0"/>
              <a:t>分以上）、及格（</a:t>
            </a:r>
            <a:r>
              <a:rPr lang="en-US" altLang="zh-CN" sz="2000" dirty="0"/>
              <a:t>60-84</a:t>
            </a:r>
            <a:r>
              <a:rPr lang="zh-CN" altLang="en-US" sz="2000" dirty="0"/>
              <a:t>分）、不及格（</a:t>
            </a:r>
            <a:r>
              <a:rPr lang="en-US" altLang="zh-CN" sz="2000" dirty="0"/>
              <a:t>60</a:t>
            </a:r>
            <a:r>
              <a:rPr lang="zh-CN" altLang="en-US" sz="2000" dirty="0"/>
              <a:t>分以下）的占比。</a:t>
            </a:r>
            <a:endParaRPr lang="zh-CN" altLang="en-US" sz="2000" dirty="0"/>
          </a:p>
        </p:txBody>
      </p:sp>
      <p:sp>
        <p:nvSpPr>
          <p:cNvPr id="12" name="文本框 11"/>
          <p:cNvSpPr txBox="1"/>
          <p:nvPr/>
        </p:nvSpPr>
        <p:spPr>
          <a:xfrm>
            <a:off x="1495973" y="4306026"/>
            <a:ext cx="3768006" cy="553998"/>
          </a:xfrm>
          <a:prstGeom prst="rect">
            <a:avLst/>
          </a:prstGeom>
          <a:noFill/>
        </p:spPr>
        <p:txBody>
          <a:bodyPr wrap="square" rtlCol="0">
            <a:spAutoFit/>
          </a:bodyPr>
          <a:lstStyle/>
          <a:p>
            <a:pPr algn="just">
              <a:lnSpc>
                <a:spcPct val="150000"/>
              </a:lnSpc>
              <a:spcAft>
                <a:spcPts val="600"/>
              </a:spcAft>
            </a:pPr>
            <a:r>
              <a:rPr lang="zh-CN" altLang="en-US" sz="2000" dirty="0">
                <a:latin typeface="+mn-ea"/>
              </a:rPr>
              <a:t>源码见配套资源。</a:t>
            </a:r>
            <a:endParaRPr lang="zh-CN" altLang="en-US" sz="2000" dirty="0">
              <a:latin typeface="+mn-ea"/>
            </a:endParaRPr>
          </a:p>
        </p:txBody>
      </p:sp>
      <p:sp>
        <p:nvSpPr>
          <p:cNvPr id="13" name="python-language-logotype_2181"/>
          <p:cNvSpPr>
            <a:spLocks noChangeAspect="1"/>
          </p:cNvSpPr>
          <p:nvPr/>
        </p:nvSpPr>
        <p:spPr bwMode="auto">
          <a:xfrm>
            <a:off x="900585" y="4306026"/>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pic>
        <p:nvPicPr>
          <p:cNvPr id="9" name="Picture 61" descr="S}MA${Q$8)71[B1L8IR)4]A"/>
          <p:cNvPicPr>
            <a:picLocks noChangeAspect="1"/>
          </p:cNvPicPr>
          <p:nvPr/>
        </p:nvPicPr>
        <p:blipFill>
          <a:blip r:embed="rId1"/>
          <a:stretch>
            <a:fillRect/>
          </a:stretch>
        </p:blipFill>
        <p:spPr>
          <a:xfrm>
            <a:off x="6256398" y="1623592"/>
            <a:ext cx="4775835" cy="401383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9.6  </a:t>
            </a:r>
            <a:r>
              <a:rPr lang="zh-CN" altLang="en-US" sz="2800" b="1" dirty="0">
                <a:solidFill>
                  <a:schemeClr val="bg1"/>
                </a:solidFill>
              </a:rPr>
              <a:t>绘制雷达图实战</a:t>
            </a:r>
            <a:endParaRPr lang="zh-CN" altLang="en-US" sz="2800" b="1" dirty="0">
              <a:solidFill>
                <a:schemeClr val="bg1"/>
              </a:solidFill>
            </a:endParaRPr>
          </a:p>
        </p:txBody>
      </p:sp>
      <p:sp>
        <p:nvSpPr>
          <p:cNvPr id="10" name="矩形: 圆角 4"/>
          <p:cNvSpPr/>
          <p:nvPr/>
        </p:nvSpPr>
        <p:spPr>
          <a:xfrm>
            <a:off x="900585" y="1476410"/>
            <a:ext cx="903501"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smtClean="0">
                <a:solidFill>
                  <a:schemeClr val="tx1"/>
                </a:solidFill>
              </a:rPr>
              <a:t>例</a:t>
            </a:r>
            <a:r>
              <a:rPr lang="en-US" altLang="zh-CN" dirty="0" smtClean="0">
                <a:solidFill>
                  <a:schemeClr val="tx1"/>
                </a:solidFill>
              </a:rPr>
              <a:t>9.9</a:t>
            </a:r>
            <a:endParaRPr lang="zh-CN" altLang="en-US" dirty="0">
              <a:solidFill>
                <a:schemeClr val="tx1"/>
              </a:solidFill>
            </a:endParaRPr>
          </a:p>
        </p:txBody>
      </p:sp>
      <p:sp>
        <p:nvSpPr>
          <p:cNvPr id="11" name="矩形 10"/>
          <p:cNvSpPr/>
          <p:nvPr/>
        </p:nvSpPr>
        <p:spPr>
          <a:xfrm>
            <a:off x="842920" y="2169091"/>
            <a:ext cx="10467631" cy="2853602"/>
          </a:xfrm>
          <a:prstGeom prst="rect">
            <a:avLst/>
          </a:prstGeom>
        </p:spPr>
        <p:txBody>
          <a:bodyPr wrap="square">
            <a:spAutoFit/>
          </a:bodyPr>
          <a:lstStyle/>
          <a:p>
            <a:pPr indent="457200">
              <a:lnSpc>
                <a:spcPct val="130000"/>
              </a:lnSpc>
            </a:pPr>
            <a:r>
              <a:rPr lang="zh-CN" altLang="en-US" sz="2000" dirty="0"/>
              <a:t>很多学校的毕业证和学位证只能体现一种学习经历或者证明达到该学习阶段的最低要求，并不能体现学生的综合能力以及擅长的学科与领域，所以大部分单位在招聘时往往还需要借助于成绩单进行综合考察。但单独的表格式成绩单不是很直观，并且存在造假的可能。在证书上列出学生所有课程的成绩不太现实，但是可以考虑把每个学生的专业核心课成绩绘制成雷达图印在学位证书上，这样既可以让用人单位非常直观地了解学生综合能力，也比单独打印的成绩单要权威和正式很多。编写程序，根据某学生的部分专业核心课程和成绩清单绘制雷达图。</a:t>
            </a:r>
            <a:endParaRPr lang="zh-CN" altLang="en-US" sz="2000" dirty="0"/>
          </a:p>
        </p:txBody>
      </p:sp>
      <p:sp>
        <p:nvSpPr>
          <p:cNvPr id="12" name="文本框 11"/>
          <p:cNvSpPr txBox="1"/>
          <p:nvPr/>
        </p:nvSpPr>
        <p:spPr>
          <a:xfrm>
            <a:off x="1495973" y="5252673"/>
            <a:ext cx="3768006" cy="553998"/>
          </a:xfrm>
          <a:prstGeom prst="rect">
            <a:avLst/>
          </a:prstGeom>
          <a:noFill/>
        </p:spPr>
        <p:txBody>
          <a:bodyPr wrap="square" rtlCol="0">
            <a:spAutoFit/>
          </a:bodyPr>
          <a:lstStyle/>
          <a:p>
            <a:pPr algn="just">
              <a:lnSpc>
                <a:spcPct val="150000"/>
              </a:lnSpc>
              <a:spcAft>
                <a:spcPts val="600"/>
              </a:spcAft>
            </a:pPr>
            <a:r>
              <a:rPr lang="zh-CN" altLang="en-US" sz="2000" dirty="0">
                <a:latin typeface="+mn-ea"/>
              </a:rPr>
              <a:t>源码见配套资源。</a:t>
            </a:r>
            <a:endParaRPr lang="zh-CN" altLang="en-US" sz="2000" dirty="0">
              <a:latin typeface="+mn-ea"/>
            </a:endParaRPr>
          </a:p>
        </p:txBody>
      </p:sp>
      <p:sp>
        <p:nvSpPr>
          <p:cNvPr id="13" name="python-language-logotype_2181"/>
          <p:cNvSpPr>
            <a:spLocks noChangeAspect="1"/>
          </p:cNvSpPr>
          <p:nvPr/>
        </p:nvSpPr>
        <p:spPr bwMode="auto">
          <a:xfrm>
            <a:off x="900585" y="5252673"/>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9.6  </a:t>
            </a:r>
            <a:r>
              <a:rPr lang="zh-CN" altLang="en-US" sz="2800" b="1" dirty="0">
                <a:solidFill>
                  <a:schemeClr val="bg1"/>
                </a:solidFill>
              </a:rPr>
              <a:t>绘制雷达图实战</a:t>
            </a:r>
            <a:endParaRPr lang="zh-CN" altLang="en-US" sz="2800" b="1" dirty="0">
              <a:solidFill>
                <a:schemeClr val="bg1"/>
              </a:solidFill>
            </a:endParaRPr>
          </a:p>
        </p:txBody>
      </p:sp>
      <p:sp>
        <p:nvSpPr>
          <p:cNvPr id="10" name="矩形: 圆角 4"/>
          <p:cNvSpPr/>
          <p:nvPr/>
        </p:nvSpPr>
        <p:spPr>
          <a:xfrm>
            <a:off x="900585" y="922327"/>
            <a:ext cx="903501"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smtClean="0">
                <a:solidFill>
                  <a:schemeClr val="tx1"/>
                </a:solidFill>
              </a:rPr>
              <a:t>例</a:t>
            </a:r>
            <a:r>
              <a:rPr lang="en-US" altLang="zh-CN" dirty="0" smtClean="0">
                <a:solidFill>
                  <a:schemeClr val="tx1"/>
                </a:solidFill>
              </a:rPr>
              <a:t>9.10</a:t>
            </a:r>
            <a:endParaRPr lang="zh-CN" altLang="en-US" dirty="0">
              <a:solidFill>
                <a:schemeClr val="tx1"/>
              </a:solidFill>
            </a:endParaRPr>
          </a:p>
        </p:txBody>
      </p:sp>
      <p:sp>
        <p:nvSpPr>
          <p:cNvPr id="11" name="矩形 10"/>
          <p:cNvSpPr/>
          <p:nvPr/>
        </p:nvSpPr>
        <p:spPr>
          <a:xfrm>
            <a:off x="842920" y="1385028"/>
            <a:ext cx="10467631" cy="1253164"/>
          </a:xfrm>
          <a:prstGeom prst="rect">
            <a:avLst/>
          </a:prstGeom>
        </p:spPr>
        <p:txBody>
          <a:bodyPr wrap="square">
            <a:spAutoFit/>
          </a:bodyPr>
          <a:lstStyle/>
          <a:p>
            <a:pPr indent="457200">
              <a:lnSpc>
                <a:spcPct val="130000"/>
              </a:lnSpc>
            </a:pPr>
            <a:r>
              <a:rPr lang="zh-CN" altLang="en-US" sz="2000" dirty="0"/>
              <a:t>为了分析家庭开销的详细情况，也为了更好地进行家庭理财，张三对</a:t>
            </a:r>
            <a:r>
              <a:rPr lang="en-US" altLang="zh-CN" sz="2000" dirty="0"/>
              <a:t>2018</a:t>
            </a:r>
            <a:r>
              <a:rPr lang="zh-CN" altLang="en-US" sz="2000" dirty="0"/>
              <a:t>年全年每个月的蔬菜、水果、肉类、日用品、旅游、随礼等各项支出做了详细记录，如表</a:t>
            </a:r>
            <a:r>
              <a:rPr lang="en-US" altLang="zh-CN" sz="2000" dirty="0"/>
              <a:t>9-8</a:t>
            </a:r>
            <a:r>
              <a:rPr lang="zh-CN" altLang="en-US" sz="2000" dirty="0"/>
              <a:t>所示。编写程序，根据张三的家庭开销情况绘制雷达图。</a:t>
            </a:r>
            <a:endParaRPr lang="zh-CN" altLang="en-US" sz="2000" dirty="0"/>
          </a:p>
        </p:txBody>
      </p:sp>
      <p:sp>
        <p:nvSpPr>
          <p:cNvPr id="12" name="文本框 11"/>
          <p:cNvSpPr txBox="1"/>
          <p:nvPr/>
        </p:nvSpPr>
        <p:spPr>
          <a:xfrm>
            <a:off x="1495973" y="2638192"/>
            <a:ext cx="3768006" cy="553998"/>
          </a:xfrm>
          <a:prstGeom prst="rect">
            <a:avLst/>
          </a:prstGeom>
          <a:noFill/>
        </p:spPr>
        <p:txBody>
          <a:bodyPr wrap="square" rtlCol="0">
            <a:spAutoFit/>
          </a:bodyPr>
          <a:lstStyle/>
          <a:p>
            <a:pPr algn="just">
              <a:lnSpc>
                <a:spcPct val="150000"/>
              </a:lnSpc>
              <a:spcAft>
                <a:spcPts val="600"/>
              </a:spcAft>
            </a:pPr>
            <a:r>
              <a:rPr lang="zh-CN" altLang="en-US" sz="2000" dirty="0">
                <a:latin typeface="+mn-ea"/>
              </a:rPr>
              <a:t>源码见配套资源。</a:t>
            </a:r>
            <a:endParaRPr lang="zh-CN" altLang="en-US" sz="2000" dirty="0">
              <a:latin typeface="+mn-ea"/>
            </a:endParaRPr>
          </a:p>
        </p:txBody>
      </p:sp>
      <p:sp>
        <p:nvSpPr>
          <p:cNvPr id="13" name="python-language-logotype_2181"/>
          <p:cNvSpPr>
            <a:spLocks noChangeAspect="1"/>
          </p:cNvSpPr>
          <p:nvPr/>
        </p:nvSpPr>
        <p:spPr bwMode="auto">
          <a:xfrm>
            <a:off x="900585" y="2638192"/>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graphicFrame>
        <p:nvGraphicFramePr>
          <p:cNvPr id="7" name="表格 6"/>
          <p:cNvGraphicFramePr>
            <a:graphicFrameLocks noGrp="1"/>
          </p:cNvGraphicFramePr>
          <p:nvPr/>
        </p:nvGraphicFramePr>
        <p:xfrm>
          <a:off x="1095305" y="3331398"/>
          <a:ext cx="10402252" cy="3221770"/>
        </p:xfrm>
        <a:graphic>
          <a:graphicData uri="http://schemas.openxmlformats.org/drawingml/2006/table">
            <a:tbl>
              <a:tblPr firstRow="1" bandRow="1">
                <a:tableStyleId>{5C22544A-7EE6-4342-B048-85BDC9FD1C3A}</a:tableStyleId>
              </a:tblPr>
              <a:tblGrid>
                <a:gridCol w="898252"/>
                <a:gridCol w="792000"/>
                <a:gridCol w="792000"/>
                <a:gridCol w="792000"/>
                <a:gridCol w="792000"/>
                <a:gridCol w="792000"/>
                <a:gridCol w="792000"/>
                <a:gridCol w="792000"/>
                <a:gridCol w="792000"/>
                <a:gridCol w="792000"/>
                <a:gridCol w="792000"/>
                <a:gridCol w="792000"/>
                <a:gridCol w="792000"/>
              </a:tblGrid>
              <a:tr h="449770">
                <a:tc>
                  <a:txBody>
                    <a:bodyPr/>
                    <a:lstStyle/>
                    <a:p>
                      <a:pPr algn="ctr"/>
                      <a:r>
                        <a:rPr lang="zh-CN" altLang="en-US" dirty="0" smtClean="0"/>
                        <a:t>月份</a:t>
                      </a:r>
                      <a:endParaRPr lang="zh-CN" altLang="en-US" dirty="0" smtClean="0"/>
                    </a:p>
                  </a:txBody>
                  <a:tcPr anchor="ctr"/>
                </a:tc>
                <a:tc>
                  <a:txBody>
                    <a:bodyPr/>
                    <a:lstStyle/>
                    <a:p>
                      <a:pPr algn="ctr"/>
                      <a:r>
                        <a:rPr lang="en-US" altLang="zh-CN" dirty="0" smtClean="0"/>
                        <a:t>1</a:t>
                      </a:r>
                      <a:endParaRPr lang="en-US" altLang="zh-CN" dirty="0" smtClean="0"/>
                    </a:p>
                  </a:txBody>
                  <a:tcPr anchor="ctr"/>
                </a:tc>
                <a:tc>
                  <a:txBody>
                    <a:bodyPr/>
                    <a:lstStyle/>
                    <a:p>
                      <a:pPr algn="ctr"/>
                      <a:r>
                        <a:rPr lang="en-US" altLang="zh-CN" dirty="0" smtClean="0"/>
                        <a:t>2</a:t>
                      </a:r>
                      <a:endParaRPr lang="zh-CN" altLang="en-US" dirty="0"/>
                    </a:p>
                  </a:txBody>
                  <a:tcPr anchor="ctr"/>
                </a:tc>
                <a:tc>
                  <a:txBody>
                    <a:bodyPr/>
                    <a:lstStyle/>
                    <a:p>
                      <a:pPr algn="ctr"/>
                      <a:r>
                        <a:rPr lang="en-US" altLang="zh-CN" dirty="0" smtClean="0"/>
                        <a:t>3</a:t>
                      </a:r>
                      <a:endParaRPr lang="zh-CN" altLang="en-US" dirty="0"/>
                    </a:p>
                  </a:txBody>
                  <a:tcPr anchor="ctr"/>
                </a:tc>
                <a:tc>
                  <a:txBody>
                    <a:bodyPr/>
                    <a:lstStyle/>
                    <a:p>
                      <a:pPr algn="ctr"/>
                      <a:r>
                        <a:rPr lang="en-US" altLang="zh-CN" dirty="0" smtClean="0"/>
                        <a:t>4</a:t>
                      </a:r>
                      <a:endParaRPr lang="zh-CN" altLang="en-US" dirty="0"/>
                    </a:p>
                  </a:txBody>
                  <a:tcPr anchor="ctr"/>
                </a:tc>
                <a:tc>
                  <a:txBody>
                    <a:bodyPr/>
                    <a:lstStyle/>
                    <a:p>
                      <a:pPr algn="ctr"/>
                      <a:r>
                        <a:rPr lang="en-US" altLang="zh-CN" dirty="0" smtClean="0"/>
                        <a:t>5</a:t>
                      </a:r>
                      <a:endParaRPr lang="zh-CN" altLang="en-US" dirty="0"/>
                    </a:p>
                  </a:txBody>
                  <a:tcPr anchor="ctr"/>
                </a:tc>
                <a:tc>
                  <a:txBody>
                    <a:bodyPr/>
                    <a:lstStyle/>
                    <a:p>
                      <a:pPr algn="ctr"/>
                      <a:r>
                        <a:rPr lang="en-US" altLang="zh-CN" dirty="0" smtClean="0"/>
                        <a:t>6</a:t>
                      </a:r>
                      <a:endParaRPr lang="zh-CN" altLang="en-US" dirty="0"/>
                    </a:p>
                  </a:txBody>
                  <a:tcPr anchor="ctr"/>
                </a:tc>
                <a:tc>
                  <a:txBody>
                    <a:bodyPr/>
                    <a:lstStyle/>
                    <a:p>
                      <a:pPr algn="ctr"/>
                      <a:r>
                        <a:rPr lang="en-US" altLang="zh-CN" dirty="0" smtClean="0"/>
                        <a:t>7</a:t>
                      </a:r>
                      <a:endParaRPr lang="zh-CN" altLang="en-US" dirty="0"/>
                    </a:p>
                  </a:txBody>
                  <a:tcPr anchor="ctr"/>
                </a:tc>
                <a:tc>
                  <a:txBody>
                    <a:bodyPr/>
                    <a:lstStyle/>
                    <a:p>
                      <a:pPr algn="ctr"/>
                      <a:r>
                        <a:rPr lang="en-US" altLang="zh-CN" dirty="0" smtClean="0"/>
                        <a:t>8</a:t>
                      </a:r>
                      <a:endParaRPr lang="zh-CN" altLang="en-US" dirty="0"/>
                    </a:p>
                  </a:txBody>
                  <a:tcPr anchor="ctr"/>
                </a:tc>
                <a:tc>
                  <a:txBody>
                    <a:bodyPr/>
                    <a:lstStyle/>
                    <a:p>
                      <a:pPr algn="ctr"/>
                      <a:r>
                        <a:rPr lang="en-US" altLang="zh-CN" dirty="0" smtClean="0"/>
                        <a:t>9</a:t>
                      </a:r>
                      <a:endParaRPr lang="zh-CN" altLang="en-US" dirty="0"/>
                    </a:p>
                  </a:txBody>
                  <a:tcPr anchor="ctr"/>
                </a:tc>
                <a:tc>
                  <a:txBody>
                    <a:bodyPr/>
                    <a:lstStyle/>
                    <a:p>
                      <a:pPr algn="ctr"/>
                      <a:r>
                        <a:rPr lang="en-US" altLang="zh-CN" dirty="0" smtClean="0"/>
                        <a:t>10</a:t>
                      </a:r>
                      <a:endParaRPr lang="zh-CN" altLang="en-US" dirty="0"/>
                    </a:p>
                  </a:txBody>
                  <a:tcPr anchor="ctr"/>
                </a:tc>
                <a:tc>
                  <a:txBody>
                    <a:bodyPr/>
                    <a:lstStyle/>
                    <a:p>
                      <a:pPr algn="ctr"/>
                      <a:r>
                        <a:rPr lang="en-US" altLang="zh-CN" dirty="0" smtClean="0"/>
                        <a:t>11</a:t>
                      </a:r>
                      <a:endParaRPr lang="zh-CN" altLang="en-US" dirty="0"/>
                    </a:p>
                  </a:txBody>
                  <a:tcPr anchor="ctr"/>
                </a:tc>
                <a:tc>
                  <a:txBody>
                    <a:bodyPr/>
                    <a:lstStyle/>
                    <a:p>
                      <a:pPr algn="ctr"/>
                      <a:r>
                        <a:rPr lang="en-US" altLang="zh-CN" dirty="0" smtClean="0"/>
                        <a:t>12</a:t>
                      </a:r>
                      <a:endParaRPr lang="zh-CN" altLang="en-US" dirty="0"/>
                    </a:p>
                  </a:txBody>
                  <a:tcPr anchor="ctr"/>
                </a:tc>
              </a:tr>
              <a:tr h="396000">
                <a:tc>
                  <a:txBody>
                    <a:bodyPr/>
                    <a:lstStyle/>
                    <a:p>
                      <a:pPr algn="ctr"/>
                      <a:r>
                        <a:rPr lang="zh-CN" altLang="en-US" dirty="0" smtClean="0"/>
                        <a:t>蔬菜</a:t>
                      </a:r>
                      <a:endParaRPr lang="zh-CN" altLang="en-US" dirty="0"/>
                    </a:p>
                  </a:txBody>
                  <a:tcPr anchor="ctr"/>
                </a:tc>
                <a:tc>
                  <a:txBody>
                    <a:bodyPr/>
                    <a:lstStyle/>
                    <a:p>
                      <a:pPr algn="ctr"/>
                      <a:r>
                        <a:rPr lang="en-US" altLang="zh-CN" dirty="0" smtClean="0"/>
                        <a:t>1350</a:t>
                      </a:r>
                      <a:endParaRPr lang="zh-CN" altLang="en-US" dirty="0"/>
                    </a:p>
                  </a:txBody>
                  <a:tcPr anchor="ctr"/>
                </a:tc>
                <a:tc>
                  <a:txBody>
                    <a:bodyPr/>
                    <a:lstStyle/>
                    <a:p>
                      <a:pPr algn="ctr"/>
                      <a:r>
                        <a:rPr lang="en-US" altLang="zh-CN" dirty="0" smtClean="0"/>
                        <a:t>1500</a:t>
                      </a:r>
                      <a:endParaRPr lang="zh-CN" altLang="en-US" dirty="0"/>
                    </a:p>
                  </a:txBody>
                  <a:tcPr anchor="ctr"/>
                </a:tc>
                <a:tc>
                  <a:txBody>
                    <a:bodyPr/>
                    <a:lstStyle/>
                    <a:p>
                      <a:pPr algn="ctr"/>
                      <a:r>
                        <a:rPr lang="en-US" altLang="zh-CN" dirty="0" smtClean="0"/>
                        <a:t>1330</a:t>
                      </a:r>
                      <a:endParaRPr lang="zh-CN" altLang="en-US" dirty="0"/>
                    </a:p>
                  </a:txBody>
                  <a:tcPr anchor="ctr"/>
                </a:tc>
                <a:tc>
                  <a:txBody>
                    <a:bodyPr/>
                    <a:lstStyle/>
                    <a:p>
                      <a:pPr algn="ctr"/>
                      <a:r>
                        <a:rPr lang="en-US" altLang="zh-CN" dirty="0" smtClean="0"/>
                        <a:t>1550</a:t>
                      </a:r>
                      <a:endParaRPr lang="zh-CN" altLang="en-US" dirty="0"/>
                    </a:p>
                  </a:txBody>
                  <a:tcPr anchor="ctr"/>
                </a:tc>
                <a:tc>
                  <a:txBody>
                    <a:bodyPr/>
                    <a:lstStyle/>
                    <a:p>
                      <a:pPr algn="ctr"/>
                      <a:r>
                        <a:rPr lang="en-US" altLang="zh-CN" dirty="0" smtClean="0"/>
                        <a:t>900</a:t>
                      </a:r>
                      <a:endParaRPr lang="zh-CN" altLang="en-US" dirty="0"/>
                    </a:p>
                  </a:txBody>
                  <a:tcPr anchor="ctr"/>
                </a:tc>
                <a:tc>
                  <a:txBody>
                    <a:bodyPr/>
                    <a:lstStyle/>
                    <a:p>
                      <a:pPr algn="ctr"/>
                      <a:r>
                        <a:rPr lang="en-US" altLang="zh-CN" dirty="0" smtClean="0"/>
                        <a:t>1400</a:t>
                      </a:r>
                      <a:endParaRPr lang="zh-CN" altLang="en-US" dirty="0"/>
                    </a:p>
                  </a:txBody>
                  <a:tcPr anchor="ctr"/>
                </a:tc>
                <a:tc>
                  <a:txBody>
                    <a:bodyPr/>
                    <a:lstStyle/>
                    <a:p>
                      <a:pPr algn="ctr"/>
                      <a:r>
                        <a:rPr lang="en-US" altLang="zh-CN" dirty="0" smtClean="0"/>
                        <a:t>980</a:t>
                      </a:r>
                      <a:endParaRPr lang="zh-CN" altLang="en-US" dirty="0"/>
                    </a:p>
                  </a:txBody>
                  <a:tcPr anchor="ctr"/>
                </a:tc>
                <a:tc>
                  <a:txBody>
                    <a:bodyPr/>
                    <a:lstStyle/>
                    <a:p>
                      <a:pPr algn="ctr"/>
                      <a:r>
                        <a:rPr lang="en-US" altLang="zh-CN" dirty="0" smtClean="0"/>
                        <a:t>1100</a:t>
                      </a:r>
                      <a:endParaRPr lang="zh-CN" altLang="en-US" dirty="0"/>
                    </a:p>
                  </a:txBody>
                  <a:tcPr anchor="ctr"/>
                </a:tc>
                <a:tc>
                  <a:txBody>
                    <a:bodyPr/>
                    <a:lstStyle/>
                    <a:p>
                      <a:pPr algn="ctr"/>
                      <a:r>
                        <a:rPr lang="en-US" altLang="zh-CN" dirty="0" smtClean="0"/>
                        <a:t>1370</a:t>
                      </a:r>
                      <a:endParaRPr lang="zh-CN" altLang="en-US" dirty="0"/>
                    </a:p>
                  </a:txBody>
                  <a:tcPr anchor="ctr"/>
                </a:tc>
                <a:tc>
                  <a:txBody>
                    <a:bodyPr/>
                    <a:lstStyle/>
                    <a:p>
                      <a:pPr algn="ctr"/>
                      <a:r>
                        <a:rPr lang="en-US" altLang="zh-CN" dirty="0" smtClean="0"/>
                        <a:t>1250</a:t>
                      </a:r>
                      <a:endParaRPr lang="zh-CN" altLang="en-US" dirty="0"/>
                    </a:p>
                  </a:txBody>
                  <a:tcPr anchor="ctr"/>
                </a:tc>
                <a:tc>
                  <a:txBody>
                    <a:bodyPr/>
                    <a:lstStyle/>
                    <a:p>
                      <a:pPr algn="ctr"/>
                      <a:r>
                        <a:rPr lang="en-US" altLang="zh-CN" dirty="0" smtClean="0"/>
                        <a:t>1000</a:t>
                      </a:r>
                      <a:endParaRPr lang="zh-CN" altLang="en-US" dirty="0"/>
                    </a:p>
                  </a:txBody>
                  <a:tcPr anchor="ctr"/>
                </a:tc>
                <a:tc>
                  <a:txBody>
                    <a:bodyPr/>
                    <a:lstStyle/>
                    <a:p>
                      <a:pPr algn="ctr"/>
                      <a:r>
                        <a:rPr lang="en-US" altLang="zh-CN" dirty="0" smtClean="0"/>
                        <a:t>1100</a:t>
                      </a:r>
                      <a:endParaRPr lang="zh-CN" altLang="en-US" dirty="0"/>
                    </a:p>
                  </a:txBody>
                  <a:tcPr anchor="ctr"/>
                </a:tc>
              </a:tr>
              <a:tr h="396000">
                <a:tc>
                  <a:txBody>
                    <a:bodyPr/>
                    <a:lstStyle/>
                    <a:p>
                      <a:pPr algn="ctr"/>
                      <a:r>
                        <a:rPr lang="zh-CN" altLang="en-US" dirty="0" smtClean="0"/>
                        <a:t>水果</a:t>
                      </a:r>
                      <a:endParaRPr lang="zh-CN" altLang="en-US" dirty="0"/>
                    </a:p>
                  </a:txBody>
                  <a:tcPr anchor="ctr"/>
                </a:tc>
                <a:tc>
                  <a:txBody>
                    <a:bodyPr/>
                    <a:lstStyle/>
                    <a:p>
                      <a:pPr algn="ctr"/>
                      <a:r>
                        <a:rPr lang="en-US" altLang="zh-CN" dirty="0" smtClean="0"/>
                        <a:t>400</a:t>
                      </a:r>
                      <a:endParaRPr lang="zh-CN" altLang="en-US" dirty="0"/>
                    </a:p>
                  </a:txBody>
                  <a:tcPr anchor="ctr"/>
                </a:tc>
                <a:tc>
                  <a:txBody>
                    <a:bodyPr/>
                    <a:lstStyle/>
                    <a:p>
                      <a:pPr algn="ctr"/>
                      <a:r>
                        <a:rPr lang="en-US" altLang="zh-CN" dirty="0" smtClean="0"/>
                        <a:t>600</a:t>
                      </a:r>
                      <a:endParaRPr lang="zh-CN" altLang="en-US" dirty="0"/>
                    </a:p>
                  </a:txBody>
                  <a:tcPr anchor="ctr"/>
                </a:tc>
                <a:tc>
                  <a:txBody>
                    <a:bodyPr/>
                    <a:lstStyle/>
                    <a:p>
                      <a:pPr algn="ctr"/>
                      <a:r>
                        <a:rPr lang="en-US" altLang="zh-CN" dirty="0" smtClean="0"/>
                        <a:t>580</a:t>
                      </a:r>
                      <a:endParaRPr lang="zh-CN" altLang="en-US" dirty="0"/>
                    </a:p>
                  </a:txBody>
                  <a:tcPr anchor="ctr"/>
                </a:tc>
                <a:tc>
                  <a:txBody>
                    <a:bodyPr/>
                    <a:lstStyle/>
                    <a:p>
                      <a:pPr algn="ctr"/>
                      <a:r>
                        <a:rPr lang="en-US" altLang="zh-CN" dirty="0" smtClean="0"/>
                        <a:t>620</a:t>
                      </a:r>
                      <a:endParaRPr lang="zh-CN" altLang="en-US" dirty="0"/>
                    </a:p>
                  </a:txBody>
                  <a:tcPr anchor="ctr"/>
                </a:tc>
                <a:tc>
                  <a:txBody>
                    <a:bodyPr/>
                    <a:lstStyle/>
                    <a:p>
                      <a:pPr algn="ctr"/>
                      <a:r>
                        <a:rPr lang="en-US" altLang="zh-CN" dirty="0" smtClean="0"/>
                        <a:t>700</a:t>
                      </a:r>
                      <a:endParaRPr lang="zh-CN" altLang="en-US" dirty="0"/>
                    </a:p>
                  </a:txBody>
                  <a:tcPr anchor="ctr"/>
                </a:tc>
                <a:tc>
                  <a:txBody>
                    <a:bodyPr/>
                    <a:lstStyle/>
                    <a:p>
                      <a:pPr algn="ctr"/>
                      <a:r>
                        <a:rPr lang="en-US" altLang="zh-CN" dirty="0" smtClean="0"/>
                        <a:t>650</a:t>
                      </a:r>
                      <a:endParaRPr lang="zh-CN" altLang="en-US" dirty="0"/>
                    </a:p>
                  </a:txBody>
                  <a:tcPr anchor="ctr"/>
                </a:tc>
                <a:tc>
                  <a:txBody>
                    <a:bodyPr/>
                    <a:lstStyle/>
                    <a:p>
                      <a:pPr algn="ctr"/>
                      <a:r>
                        <a:rPr lang="en-US" altLang="zh-CN" dirty="0" smtClean="0"/>
                        <a:t>860</a:t>
                      </a:r>
                      <a:endParaRPr lang="zh-CN" altLang="en-US" dirty="0"/>
                    </a:p>
                  </a:txBody>
                  <a:tcPr anchor="ctr"/>
                </a:tc>
                <a:tc>
                  <a:txBody>
                    <a:bodyPr/>
                    <a:lstStyle/>
                    <a:p>
                      <a:pPr algn="ctr"/>
                      <a:r>
                        <a:rPr lang="en-US" altLang="zh-CN" dirty="0" smtClean="0"/>
                        <a:t>900</a:t>
                      </a:r>
                      <a:endParaRPr lang="zh-CN" altLang="en-US" dirty="0"/>
                    </a:p>
                  </a:txBody>
                  <a:tcPr anchor="ctr"/>
                </a:tc>
                <a:tc>
                  <a:txBody>
                    <a:bodyPr/>
                    <a:lstStyle/>
                    <a:p>
                      <a:pPr algn="ctr"/>
                      <a:r>
                        <a:rPr lang="en-US" altLang="zh-CN" dirty="0" smtClean="0"/>
                        <a:t>880</a:t>
                      </a:r>
                      <a:endParaRPr lang="zh-CN" altLang="en-US" dirty="0"/>
                    </a:p>
                  </a:txBody>
                  <a:tcPr anchor="ctr"/>
                </a:tc>
                <a:tc>
                  <a:txBody>
                    <a:bodyPr/>
                    <a:lstStyle/>
                    <a:p>
                      <a:pPr algn="ctr"/>
                      <a:r>
                        <a:rPr lang="en-US" altLang="zh-CN" dirty="0" smtClean="0"/>
                        <a:t>900</a:t>
                      </a:r>
                      <a:endParaRPr lang="zh-CN" altLang="en-US" dirty="0"/>
                    </a:p>
                  </a:txBody>
                  <a:tcPr anchor="ctr"/>
                </a:tc>
                <a:tc>
                  <a:txBody>
                    <a:bodyPr/>
                    <a:lstStyle/>
                    <a:p>
                      <a:pPr algn="ctr"/>
                      <a:r>
                        <a:rPr lang="en-US" altLang="zh-CN" dirty="0" smtClean="0"/>
                        <a:t>600</a:t>
                      </a:r>
                      <a:endParaRPr lang="zh-CN" altLang="en-US" dirty="0"/>
                    </a:p>
                  </a:txBody>
                  <a:tcPr anchor="ctr"/>
                </a:tc>
                <a:tc>
                  <a:txBody>
                    <a:bodyPr/>
                    <a:lstStyle/>
                    <a:p>
                      <a:pPr algn="ctr"/>
                      <a:r>
                        <a:rPr lang="en-US" altLang="zh-CN" dirty="0" smtClean="0"/>
                        <a:t>600</a:t>
                      </a:r>
                      <a:endParaRPr lang="zh-CN" altLang="en-US" dirty="0"/>
                    </a:p>
                  </a:txBody>
                  <a:tcPr anchor="ctr"/>
                </a:tc>
              </a:tr>
              <a:tr h="396000">
                <a:tc>
                  <a:txBody>
                    <a:bodyPr/>
                    <a:lstStyle/>
                    <a:p>
                      <a:pPr algn="ctr"/>
                      <a:r>
                        <a:rPr lang="zh-CN" altLang="en-US" dirty="0" smtClean="0"/>
                        <a:t>肉类</a:t>
                      </a:r>
                      <a:endParaRPr lang="zh-CN" altLang="en-US" dirty="0"/>
                    </a:p>
                  </a:txBody>
                  <a:tcPr anchor="ctr"/>
                </a:tc>
                <a:tc>
                  <a:txBody>
                    <a:bodyPr/>
                    <a:lstStyle/>
                    <a:p>
                      <a:pPr algn="ctr"/>
                      <a:r>
                        <a:rPr lang="en-US" altLang="zh-CN" dirty="0" smtClean="0"/>
                        <a:t>480</a:t>
                      </a:r>
                      <a:endParaRPr lang="zh-CN" altLang="en-US" dirty="0"/>
                    </a:p>
                  </a:txBody>
                  <a:tcPr anchor="ctr"/>
                </a:tc>
                <a:tc>
                  <a:txBody>
                    <a:bodyPr/>
                    <a:lstStyle/>
                    <a:p>
                      <a:pPr algn="ctr"/>
                      <a:r>
                        <a:rPr lang="en-US" altLang="zh-CN" dirty="0" smtClean="0"/>
                        <a:t>700</a:t>
                      </a:r>
                      <a:endParaRPr lang="zh-CN" altLang="en-US" dirty="0"/>
                    </a:p>
                  </a:txBody>
                  <a:tcPr anchor="ctr"/>
                </a:tc>
                <a:tc>
                  <a:txBody>
                    <a:bodyPr/>
                    <a:lstStyle/>
                    <a:p>
                      <a:pPr algn="ctr"/>
                      <a:r>
                        <a:rPr lang="en-US" altLang="zh-CN" dirty="0" smtClean="0"/>
                        <a:t>370</a:t>
                      </a:r>
                      <a:endParaRPr lang="zh-CN" altLang="en-US" dirty="0"/>
                    </a:p>
                  </a:txBody>
                  <a:tcPr anchor="ctr"/>
                </a:tc>
                <a:tc>
                  <a:txBody>
                    <a:bodyPr/>
                    <a:lstStyle/>
                    <a:p>
                      <a:pPr algn="ctr"/>
                      <a:r>
                        <a:rPr lang="en-US" altLang="zh-CN" dirty="0" smtClean="0"/>
                        <a:t>440</a:t>
                      </a:r>
                      <a:endParaRPr lang="zh-CN" altLang="en-US" dirty="0"/>
                    </a:p>
                  </a:txBody>
                  <a:tcPr anchor="ctr"/>
                </a:tc>
                <a:tc>
                  <a:txBody>
                    <a:bodyPr/>
                    <a:lstStyle/>
                    <a:p>
                      <a:pPr algn="ctr"/>
                      <a:r>
                        <a:rPr lang="en-US" altLang="zh-CN" dirty="0" smtClean="0"/>
                        <a:t>500</a:t>
                      </a:r>
                      <a:endParaRPr lang="zh-CN" altLang="en-US" dirty="0"/>
                    </a:p>
                  </a:txBody>
                  <a:tcPr anchor="ctr"/>
                </a:tc>
                <a:tc>
                  <a:txBody>
                    <a:bodyPr/>
                    <a:lstStyle/>
                    <a:p>
                      <a:pPr algn="ctr"/>
                      <a:r>
                        <a:rPr lang="en-US" altLang="zh-CN" dirty="0" smtClean="0"/>
                        <a:t>400</a:t>
                      </a:r>
                      <a:endParaRPr lang="zh-CN" altLang="en-US" dirty="0"/>
                    </a:p>
                  </a:txBody>
                  <a:tcPr anchor="ctr"/>
                </a:tc>
                <a:tc>
                  <a:txBody>
                    <a:bodyPr/>
                    <a:lstStyle/>
                    <a:p>
                      <a:pPr algn="ctr"/>
                      <a:r>
                        <a:rPr lang="en-US" altLang="zh-CN" dirty="0" smtClean="0"/>
                        <a:t>360</a:t>
                      </a:r>
                      <a:endParaRPr lang="zh-CN" altLang="en-US" dirty="0"/>
                    </a:p>
                  </a:txBody>
                  <a:tcPr anchor="ctr"/>
                </a:tc>
                <a:tc>
                  <a:txBody>
                    <a:bodyPr/>
                    <a:lstStyle/>
                    <a:p>
                      <a:pPr algn="ctr"/>
                      <a:r>
                        <a:rPr lang="en-US" altLang="zh-CN" dirty="0" smtClean="0"/>
                        <a:t>380</a:t>
                      </a:r>
                      <a:endParaRPr lang="zh-CN" altLang="en-US" dirty="0"/>
                    </a:p>
                  </a:txBody>
                  <a:tcPr anchor="ctr"/>
                </a:tc>
                <a:tc>
                  <a:txBody>
                    <a:bodyPr/>
                    <a:lstStyle/>
                    <a:p>
                      <a:pPr algn="ctr"/>
                      <a:r>
                        <a:rPr lang="en-US" altLang="zh-CN" dirty="0" smtClean="0"/>
                        <a:t>480</a:t>
                      </a:r>
                      <a:endParaRPr lang="zh-CN" altLang="en-US" dirty="0"/>
                    </a:p>
                  </a:txBody>
                  <a:tcPr anchor="ctr"/>
                </a:tc>
                <a:tc>
                  <a:txBody>
                    <a:bodyPr/>
                    <a:lstStyle/>
                    <a:p>
                      <a:pPr algn="ctr"/>
                      <a:r>
                        <a:rPr lang="en-US" altLang="zh-CN" dirty="0" smtClean="0"/>
                        <a:t>600</a:t>
                      </a:r>
                      <a:endParaRPr lang="zh-CN" altLang="en-US" dirty="0"/>
                    </a:p>
                  </a:txBody>
                  <a:tcPr anchor="ctr"/>
                </a:tc>
                <a:tc>
                  <a:txBody>
                    <a:bodyPr/>
                    <a:lstStyle/>
                    <a:p>
                      <a:pPr algn="ctr"/>
                      <a:r>
                        <a:rPr lang="en-US" altLang="zh-CN" dirty="0" smtClean="0"/>
                        <a:t>600</a:t>
                      </a:r>
                      <a:endParaRPr lang="zh-CN" altLang="en-US" dirty="0"/>
                    </a:p>
                  </a:txBody>
                  <a:tcPr anchor="ctr"/>
                </a:tc>
                <a:tc>
                  <a:txBody>
                    <a:bodyPr/>
                    <a:lstStyle/>
                    <a:p>
                      <a:pPr algn="ctr"/>
                      <a:r>
                        <a:rPr lang="en-US" altLang="zh-CN" dirty="0" smtClean="0"/>
                        <a:t>400</a:t>
                      </a:r>
                      <a:endParaRPr lang="zh-CN" altLang="en-US" dirty="0"/>
                    </a:p>
                  </a:txBody>
                  <a:tcPr anchor="ctr"/>
                </a:tc>
              </a:tr>
              <a:tr h="396000">
                <a:tc>
                  <a:txBody>
                    <a:bodyPr/>
                    <a:lstStyle/>
                    <a:p>
                      <a:pPr algn="ctr"/>
                      <a:r>
                        <a:rPr lang="zh-CN" altLang="en-US" dirty="0" smtClean="0"/>
                        <a:t>日用</a:t>
                      </a:r>
                      <a:endParaRPr lang="zh-CN" altLang="en-US" dirty="0"/>
                    </a:p>
                  </a:txBody>
                  <a:tcPr anchor="ctr"/>
                </a:tc>
                <a:tc>
                  <a:txBody>
                    <a:bodyPr/>
                    <a:lstStyle/>
                    <a:p>
                      <a:pPr algn="ctr"/>
                      <a:r>
                        <a:rPr lang="en-US" altLang="zh-CN" dirty="0" smtClean="0"/>
                        <a:t>1100</a:t>
                      </a:r>
                      <a:endParaRPr lang="zh-CN" altLang="en-US" dirty="0"/>
                    </a:p>
                  </a:txBody>
                  <a:tcPr anchor="ctr"/>
                </a:tc>
                <a:tc>
                  <a:txBody>
                    <a:bodyPr/>
                    <a:lstStyle/>
                    <a:p>
                      <a:pPr algn="ctr"/>
                      <a:r>
                        <a:rPr lang="en-US" altLang="zh-CN" dirty="0" smtClean="0"/>
                        <a:t>1400</a:t>
                      </a:r>
                      <a:endParaRPr lang="zh-CN" altLang="en-US" dirty="0"/>
                    </a:p>
                  </a:txBody>
                  <a:tcPr anchor="ctr"/>
                </a:tc>
                <a:tc>
                  <a:txBody>
                    <a:bodyPr/>
                    <a:lstStyle/>
                    <a:p>
                      <a:pPr algn="ctr"/>
                      <a:r>
                        <a:rPr lang="en-US" altLang="zh-CN" dirty="0" smtClean="0"/>
                        <a:t>1040</a:t>
                      </a:r>
                      <a:endParaRPr lang="zh-CN" altLang="en-US" dirty="0"/>
                    </a:p>
                  </a:txBody>
                  <a:tcPr anchor="ctr"/>
                </a:tc>
                <a:tc>
                  <a:txBody>
                    <a:bodyPr/>
                    <a:lstStyle/>
                    <a:p>
                      <a:pPr algn="ctr"/>
                      <a:r>
                        <a:rPr lang="en-US" altLang="zh-CN" dirty="0" smtClean="0"/>
                        <a:t>1300</a:t>
                      </a:r>
                      <a:endParaRPr lang="zh-CN" altLang="en-US" dirty="0"/>
                    </a:p>
                  </a:txBody>
                  <a:tcPr anchor="ctr"/>
                </a:tc>
                <a:tc>
                  <a:txBody>
                    <a:bodyPr/>
                    <a:lstStyle/>
                    <a:p>
                      <a:pPr algn="ctr"/>
                      <a:r>
                        <a:rPr lang="en-US" altLang="zh-CN" dirty="0" smtClean="0"/>
                        <a:t>1200</a:t>
                      </a:r>
                      <a:endParaRPr lang="zh-CN" altLang="en-US" dirty="0"/>
                    </a:p>
                  </a:txBody>
                  <a:tcPr anchor="ctr"/>
                </a:tc>
                <a:tc>
                  <a:txBody>
                    <a:bodyPr/>
                    <a:lstStyle/>
                    <a:p>
                      <a:pPr algn="ctr"/>
                      <a:r>
                        <a:rPr lang="en-US" altLang="zh-CN" dirty="0" smtClean="0"/>
                        <a:t>1300</a:t>
                      </a:r>
                      <a:endParaRPr lang="zh-CN" altLang="en-US" dirty="0"/>
                    </a:p>
                  </a:txBody>
                  <a:tcPr anchor="ctr"/>
                </a:tc>
                <a:tc>
                  <a:txBody>
                    <a:bodyPr/>
                    <a:lstStyle/>
                    <a:p>
                      <a:pPr algn="ctr"/>
                      <a:r>
                        <a:rPr lang="en-US" altLang="zh-CN" dirty="0" smtClean="0"/>
                        <a:t>1000</a:t>
                      </a:r>
                      <a:endParaRPr lang="zh-CN" altLang="en-US" dirty="0"/>
                    </a:p>
                  </a:txBody>
                  <a:tcPr anchor="ctr"/>
                </a:tc>
                <a:tc>
                  <a:txBody>
                    <a:bodyPr/>
                    <a:lstStyle/>
                    <a:p>
                      <a:pPr algn="ctr"/>
                      <a:r>
                        <a:rPr lang="en-US" altLang="zh-CN" dirty="0" smtClean="0"/>
                        <a:t>1200</a:t>
                      </a:r>
                      <a:endParaRPr lang="zh-CN" altLang="en-US" dirty="0"/>
                    </a:p>
                  </a:txBody>
                  <a:tcPr anchor="ctr"/>
                </a:tc>
                <a:tc>
                  <a:txBody>
                    <a:bodyPr/>
                    <a:lstStyle/>
                    <a:p>
                      <a:pPr algn="ctr"/>
                      <a:r>
                        <a:rPr lang="en-US" altLang="zh-CN" dirty="0" smtClean="0"/>
                        <a:t>950</a:t>
                      </a:r>
                      <a:endParaRPr lang="zh-CN" altLang="en-US" dirty="0"/>
                    </a:p>
                  </a:txBody>
                  <a:tcPr anchor="ctr"/>
                </a:tc>
                <a:tc>
                  <a:txBody>
                    <a:bodyPr/>
                    <a:lstStyle/>
                    <a:p>
                      <a:pPr algn="ctr"/>
                      <a:r>
                        <a:rPr lang="en-US" altLang="zh-CN" dirty="0" smtClean="0"/>
                        <a:t>1000</a:t>
                      </a:r>
                      <a:endParaRPr lang="zh-CN" altLang="en-US" dirty="0"/>
                    </a:p>
                  </a:txBody>
                  <a:tcPr anchor="ctr"/>
                </a:tc>
                <a:tc>
                  <a:txBody>
                    <a:bodyPr/>
                    <a:lstStyle/>
                    <a:p>
                      <a:pPr algn="ctr"/>
                      <a:r>
                        <a:rPr lang="en-US" altLang="zh-CN" dirty="0" smtClean="0"/>
                        <a:t>900</a:t>
                      </a:r>
                      <a:endParaRPr lang="zh-CN" altLang="en-US" dirty="0"/>
                    </a:p>
                  </a:txBody>
                  <a:tcPr anchor="ctr"/>
                </a:tc>
                <a:tc>
                  <a:txBody>
                    <a:bodyPr/>
                    <a:lstStyle/>
                    <a:p>
                      <a:pPr algn="ctr"/>
                      <a:r>
                        <a:rPr lang="en-US" altLang="zh-CN" dirty="0" smtClean="0"/>
                        <a:t>950</a:t>
                      </a:r>
                      <a:endParaRPr lang="zh-CN" altLang="en-US" dirty="0"/>
                    </a:p>
                  </a:txBody>
                  <a:tcPr anchor="ctr"/>
                </a:tc>
              </a:tr>
              <a:tr h="396000">
                <a:tc>
                  <a:txBody>
                    <a:bodyPr/>
                    <a:lstStyle/>
                    <a:p>
                      <a:pPr algn="ctr"/>
                      <a:r>
                        <a:rPr lang="zh-CN" altLang="en-US" dirty="0" smtClean="0"/>
                        <a:t>衣服</a:t>
                      </a:r>
                      <a:endParaRPr lang="zh-CN" altLang="en-US" dirty="0"/>
                    </a:p>
                  </a:txBody>
                  <a:tcPr anchor="ctr"/>
                </a:tc>
                <a:tc>
                  <a:txBody>
                    <a:bodyPr/>
                    <a:lstStyle/>
                    <a:p>
                      <a:pPr algn="ctr"/>
                      <a:r>
                        <a:rPr lang="en-US" altLang="zh-CN" dirty="0" smtClean="0"/>
                        <a:t>650</a:t>
                      </a:r>
                      <a:endParaRPr lang="zh-CN" altLang="en-US" dirty="0"/>
                    </a:p>
                  </a:txBody>
                  <a:tcPr anchor="ctr"/>
                </a:tc>
                <a:tc>
                  <a:txBody>
                    <a:bodyPr/>
                    <a:lstStyle/>
                    <a:p>
                      <a:pPr algn="ctr"/>
                      <a:r>
                        <a:rPr lang="en-US" altLang="zh-CN" dirty="0" smtClean="0"/>
                        <a:t>3500</a:t>
                      </a:r>
                      <a:endParaRPr lang="zh-CN" altLang="en-US" dirty="0"/>
                    </a:p>
                  </a:txBody>
                  <a:tcPr anchor="ctr"/>
                </a:tc>
                <a:tc>
                  <a:txBody>
                    <a:bodyPr/>
                    <a:lstStyle/>
                    <a:p>
                      <a:pPr algn="ctr"/>
                      <a:r>
                        <a:rPr lang="en-US" altLang="zh-CN" dirty="0" smtClean="0"/>
                        <a:t>0</a:t>
                      </a:r>
                      <a:endParaRPr lang="zh-CN" altLang="en-US" dirty="0"/>
                    </a:p>
                  </a:txBody>
                  <a:tcPr anchor="ctr"/>
                </a:tc>
                <a:tc>
                  <a:txBody>
                    <a:bodyPr/>
                    <a:lstStyle/>
                    <a:p>
                      <a:pPr algn="ctr"/>
                      <a:r>
                        <a:rPr lang="en-US" altLang="zh-CN" dirty="0" smtClean="0"/>
                        <a:t>300</a:t>
                      </a:r>
                      <a:endParaRPr lang="zh-CN" altLang="en-US" dirty="0"/>
                    </a:p>
                  </a:txBody>
                  <a:tcPr anchor="ctr"/>
                </a:tc>
                <a:tc>
                  <a:txBody>
                    <a:bodyPr/>
                    <a:lstStyle/>
                    <a:p>
                      <a:pPr algn="ctr"/>
                      <a:r>
                        <a:rPr lang="en-US" altLang="zh-CN" dirty="0" smtClean="0"/>
                        <a:t>300</a:t>
                      </a:r>
                      <a:endParaRPr lang="zh-CN" altLang="en-US" dirty="0"/>
                    </a:p>
                  </a:txBody>
                  <a:tcPr anchor="ctr"/>
                </a:tc>
                <a:tc>
                  <a:txBody>
                    <a:bodyPr/>
                    <a:lstStyle/>
                    <a:p>
                      <a:pPr algn="ctr"/>
                      <a:r>
                        <a:rPr lang="en-US" altLang="zh-CN" dirty="0" smtClean="0"/>
                        <a:t>3000</a:t>
                      </a:r>
                      <a:endParaRPr lang="zh-CN" altLang="en-US" dirty="0"/>
                    </a:p>
                  </a:txBody>
                  <a:tcPr anchor="ctr"/>
                </a:tc>
                <a:tc>
                  <a:txBody>
                    <a:bodyPr/>
                    <a:lstStyle/>
                    <a:p>
                      <a:pPr algn="ctr"/>
                      <a:r>
                        <a:rPr lang="en-US" altLang="zh-CN" dirty="0" smtClean="0"/>
                        <a:t>1400</a:t>
                      </a:r>
                      <a:endParaRPr lang="zh-CN" altLang="en-US" dirty="0"/>
                    </a:p>
                  </a:txBody>
                  <a:tcPr anchor="ctr"/>
                </a:tc>
                <a:tc>
                  <a:txBody>
                    <a:bodyPr/>
                    <a:lstStyle/>
                    <a:p>
                      <a:pPr algn="ctr"/>
                      <a:r>
                        <a:rPr lang="en-US" altLang="zh-CN" dirty="0" smtClean="0"/>
                        <a:t>500</a:t>
                      </a:r>
                      <a:endParaRPr lang="zh-CN" altLang="en-US" dirty="0"/>
                    </a:p>
                  </a:txBody>
                  <a:tcPr anchor="ctr"/>
                </a:tc>
                <a:tc>
                  <a:txBody>
                    <a:bodyPr/>
                    <a:lstStyle/>
                    <a:p>
                      <a:pPr algn="ctr"/>
                      <a:r>
                        <a:rPr lang="en-US" altLang="zh-CN" dirty="0" smtClean="0"/>
                        <a:t>800</a:t>
                      </a:r>
                      <a:endParaRPr lang="zh-CN" altLang="en-US" dirty="0"/>
                    </a:p>
                  </a:txBody>
                  <a:tcPr anchor="ctr"/>
                </a:tc>
                <a:tc>
                  <a:txBody>
                    <a:bodyPr/>
                    <a:lstStyle/>
                    <a:p>
                      <a:pPr algn="ctr"/>
                      <a:r>
                        <a:rPr lang="en-US" altLang="zh-CN" dirty="0" smtClean="0"/>
                        <a:t>2000</a:t>
                      </a:r>
                      <a:endParaRPr lang="zh-CN" altLang="en-US" dirty="0"/>
                    </a:p>
                  </a:txBody>
                  <a:tcPr anchor="ctr"/>
                </a:tc>
                <a:tc>
                  <a:txBody>
                    <a:bodyPr/>
                    <a:lstStyle/>
                    <a:p>
                      <a:pPr algn="ctr"/>
                      <a:r>
                        <a:rPr lang="en-US" altLang="zh-CN" dirty="0" smtClean="0"/>
                        <a:t>0</a:t>
                      </a:r>
                      <a:endParaRPr lang="zh-CN" altLang="en-US" dirty="0"/>
                    </a:p>
                  </a:txBody>
                  <a:tcPr anchor="ctr"/>
                </a:tc>
                <a:tc>
                  <a:txBody>
                    <a:bodyPr/>
                    <a:lstStyle/>
                    <a:p>
                      <a:pPr algn="ctr"/>
                      <a:r>
                        <a:rPr lang="en-US" altLang="zh-CN" dirty="0" smtClean="0"/>
                        <a:t>0</a:t>
                      </a:r>
                      <a:endParaRPr lang="zh-CN" altLang="en-US" dirty="0"/>
                    </a:p>
                  </a:txBody>
                  <a:tcPr anchor="ctr"/>
                </a:tc>
              </a:tr>
              <a:tr h="396000">
                <a:tc>
                  <a:txBody>
                    <a:bodyPr/>
                    <a:lstStyle/>
                    <a:p>
                      <a:pPr algn="ctr"/>
                      <a:r>
                        <a:rPr lang="zh-CN" altLang="en-US" dirty="0" smtClean="0"/>
                        <a:t>旅游</a:t>
                      </a:r>
                      <a:endParaRPr lang="zh-CN" altLang="en-US" dirty="0"/>
                    </a:p>
                  </a:txBody>
                  <a:tcPr anchor="ctr"/>
                </a:tc>
                <a:tc>
                  <a:txBody>
                    <a:bodyPr/>
                    <a:lstStyle/>
                    <a:p>
                      <a:pPr algn="ctr"/>
                      <a:r>
                        <a:rPr lang="en-US" altLang="zh-CN" dirty="0" smtClean="0"/>
                        <a:t>4000</a:t>
                      </a:r>
                      <a:endParaRPr lang="zh-CN" altLang="en-US" dirty="0"/>
                    </a:p>
                  </a:txBody>
                  <a:tcPr anchor="ctr"/>
                </a:tc>
                <a:tc>
                  <a:txBody>
                    <a:bodyPr/>
                    <a:lstStyle/>
                    <a:p>
                      <a:pPr algn="ctr"/>
                      <a:r>
                        <a:rPr lang="en-US" altLang="zh-CN" dirty="0" smtClean="0"/>
                        <a:t>1800</a:t>
                      </a:r>
                      <a:endParaRPr lang="zh-CN" altLang="en-US" dirty="0"/>
                    </a:p>
                  </a:txBody>
                  <a:tcPr anchor="ctr"/>
                </a:tc>
                <a:tc>
                  <a:txBody>
                    <a:bodyPr/>
                    <a:lstStyle/>
                    <a:p>
                      <a:pPr algn="ctr"/>
                      <a:r>
                        <a:rPr lang="en-US" altLang="zh-CN" dirty="0" smtClean="0"/>
                        <a:t>0</a:t>
                      </a:r>
                      <a:endParaRPr lang="zh-CN" altLang="en-US" dirty="0"/>
                    </a:p>
                  </a:txBody>
                  <a:tcPr anchor="ctr"/>
                </a:tc>
                <a:tc>
                  <a:txBody>
                    <a:bodyPr/>
                    <a:lstStyle/>
                    <a:p>
                      <a:pPr algn="ctr"/>
                      <a:r>
                        <a:rPr lang="en-US" altLang="zh-CN" dirty="0" smtClean="0"/>
                        <a:t>0</a:t>
                      </a:r>
                      <a:endParaRPr lang="zh-CN" altLang="en-US" dirty="0"/>
                    </a:p>
                  </a:txBody>
                  <a:tcPr anchor="ctr"/>
                </a:tc>
                <a:tc>
                  <a:txBody>
                    <a:bodyPr/>
                    <a:lstStyle/>
                    <a:p>
                      <a:pPr algn="ctr"/>
                      <a:r>
                        <a:rPr lang="en-US" altLang="zh-CN" dirty="0" smtClean="0"/>
                        <a:t>0</a:t>
                      </a:r>
                      <a:endParaRPr lang="zh-CN" altLang="en-US" dirty="0"/>
                    </a:p>
                  </a:txBody>
                  <a:tcPr anchor="ctr"/>
                </a:tc>
                <a:tc>
                  <a:txBody>
                    <a:bodyPr/>
                    <a:lstStyle/>
                    <a:p>
                      <a:pPr algn="ctr"/>
                      <a:r>
                        <a:rPr lang="en-US" altLang="zh-CN" dirty="0" smtClean="0"/>
                        <a:t>0</a:t>
                      </a:r>
                      <a:endParaRPr lang="zh-CN" altLang="en-US" dirty="0"/>
                    </a:p>
                  </a:txBody>
                  <a:tcPr anchor="ctr"/>
                </a:tc>
                <a:tc>
                  <a:txBody>
                    <a:bodyPr/>
                    <a:lstStyle/>
                    <a:p>
                      <a:pPr algn="ctr"/>
                      <a:r>
                        <a:rPr lang="en-US" altLang="zh-CN" dirty="0" smtClean="0"/>
                        <a:t>0</a:t>
                      </a:r>
                      <a:endParaRPr lang="zh-CN" altLang="en-US" dirty="0"/>
                    </a:p>
                  </a:txBody>
                  <a:tcPr anchor="ctr"/>
                </a:tc>
                <a:tc>
                  <a:txBody>
                    <a:bodyPr/>
                    <a:lstStyle/>
                    <a:p>
                      <a:pPr algn="ctr"/>
                      <a:r>
                        <a:rPr lang="en-US" altLang="zh-CN" dirty="0" smtClean="0"/>
                        <a:t>4000</a:t>
                      </a:r>
                      <a:endParaRPr lang="zh-CN" altLang="en-US" dirty="0"/>
                    </a:p>
                  </a:txBody>
                  <a:tcPr anchor="ctr"/>
                </a:tc>
                <a:tc>
                  <a:txBody>
                    <a:bodyPr/>
                    <a:lstStyle/>
                    <a:p>
                      <a:pPr algn="ctr"/>
                      <a:r>
                        <a:rPr lang="en-US" altLang="zh-CN" dirty="0" smtClean="0"/>
                        <a:t>0</a:t>
                      </a:r>
                      <a:endParaRPr lang="zh-CN" altLang="en-US" dirty="0"/>
                    </a:p>
                  </a:txBody>
                  <a:tcPr anchor="ctr"/>
                </a:tc>
                <a:tc>
                  <a:txBody>
                    <a:bodyPr/>
                    <a:lstStyle/>
                    <a:p>
                      <a:pPr algn="ctr"/>
                      <a:r>
                        <a:rPr lang="en-US" altLang="zh-CN" dirty="0" smtClean="0"/>
                        <a:t>0</a:t>
                      </a:r>
                      <a:endParaRPr lang="zh-CN" altLang="en-US" dirty="0"/>
                    </a:p>
                  </a:txBody>
                  <a:tcPr anchor="ctr"/>
                </a:tc>
                <a:tc>
                  <a:txBody>
                    <a:bodyPr/>
                    <a:lstStyle/>
                    <a:p>
                      <a:pPr algn="ctr"/>
                      <a:r>
                        <a:rPr lang="en-US" altLang="zh-CN" dirty="0" smtClean="0"/>
                        <a:t>0</a:t>
                      </a:r>
                      <a:endParaRPr lang="zh-CN" altLang="en-US" dirty="0"/>
                    </a:p>
                  </a:txBody>
                  <a:tcPr anchor="ctr"/>
                </a:tc>
                <a:tc>
                  <a:txBody>
                    <a:bodyPr/>
                    <a:lstStyle/>
                    <a:p>
                      <a:pPr algn="ctr"/>
                      <a:r>
                        <a:rPr lang="en-US" altLang="zh-CN" dirty="0" smtClean="0"/>
                        <a:t>0</a:t>
                      </a:r>
                      <a:endParaRPr lang="zh-CN" altLang="en-US" dirty="0"/>
                    </a:p>
                  </a:txBody>
                  <a:tcPr anchor="ctr"/>
                </a:tc>
              </a:tr>
              <a:tr h="396000">
                <a:tc>
                  <a:txBody>
                    <a:bodyPr/>
                    <a:lstStyle/>
                    <a:p>
                      <a:pPr algn="ctr"/>
                      <a:r>
                        <a:rPr lang="zh-CN" altLang="en-US" dirty="0" smtClean="0"/>
                        <a:t>随礼</a:t>
                      </a:r>
                      <a:endParaRPr lang="zh-CN" altLang="en-US" dirty="0"/>
                    </a:p>
                  </a:txBody>
                  <a:tcPr anchor="ctr"/>
                </a:tc>
                <a:tc>
                  <a:txBody>
                    <a:bodyPr/>
                    <a:lstStyle/>
                    <a:p>
                      <a:pPr algn="ctr"/>
                      <a:r>
                        <a:rPr lang="en-US" altLang="zh-CN" dirty="0" smtClean="0"/>
                        <a:t>0</a:t>
                      </a:r>
                      <a:endParaRPr lang="zh-CN" altLang="en-US" dirty="0"/>
                    </a:p>
                  </a:txBody>
                  <a:tcPr anchor="ctr"/>
                </a:tc>
                <a:tc>
                  <a:txBody>
                    <a:bodyPr/>
                    <a:lstStyle/>
                    <a:p>
                      <a:pPr algn="ctr"/>
                      <a:r>
                        <a:rPr lang="en-US" altLang="zh-CN" dirty="0" smtClean="0"/>
                        <a:t>4000</a:t>
                      </a:r>
                      <a:endParaRPr lang="zh-CN" altLang="en-US" dirty="0"/>
                    </a:p>
                  </a:txBody>
                  <a:tcPr anchor="ctr"/>
                </a:tc>
                <a:tc>
                  <a:txBody>
                    <a:bodyPr/>
                    <a:lstStyle/>
                    <a:p>
                      <a:pPr algn="ctr"/>
                      <a:r>
                        <a:rPr lang="en-US" altLang="zh-CN" dirty="0" smtClean="0"/>
                        <a:t>0</a:t>
                      </a:r>
                      <a:endParaRPr lang="zh-CN" altLang="en-US" dirty="0"/>
                    </a:p>
                  </a:txBody>
                  <a:tcPr anchor="ctr"/>
                </a:tc>
                <a:tc>
                  <a:txBody>
                    <a:bodyPr/>
                    <a:lstStyle/>
                    <a:p>
                      <a:pPr algn="ctr"/>
                      <a:r>
                        <a:rPr lang="en-US" altLang="zh-CN" dirty="0" smtClean="0"/>
                        <a:t>600</a:t>
                      </a:r>
                      <a:endParaRPr lang="zh-CN" altLang="en-US" dirty="0"/>
                    </a:p>
                  </a:txBody>
                  <a:tcPr anchor="ctr"/>
                </a:tc>
                <a:tc>
                  <a:txBody>
                    <a:bodyPr/>
                    <a:lstStyle/>
                    <a:p>
                      <a:pPr algn="ctr"/>
                      <a:r>
                        <a:rPr lang="en-US" altLang="zh-CN" dirty="0" smtClean="0"/>
                        <a:t>0</a:t>
                      </a:r>
                      <a:endParaRPr lang="zh-CN" altLang="en-US" dirty="0"/>
                    </a:p>
                  </a:txBody>
                  <a:tcPr anchor="ctr"/>
                </a:tc>
                <a:tc>
                  <a:txBody>
                    <a:bodyPr/>
                    <a:lstStyle/>
                    <a:p>
                      <a:pPr algn="ctr"/>
                      <a:r>
                        <a:rPr lang="en-US" altLang="zh-CN" dirty="0" smtClean="0"/>
                        <a:t>1000</a:t>
                      </a:r>
                      <a:endParaRPr lang="zh-CN" altLang="en-US" dirty="0"/>
                    </a:p>
                  </a:txBody>
                  <a:tcPr anchor="ctr"/>
                </a:tc>
                <a:tc>
                  <a:txBody>
                    <a:bodyPr/>
                    <a:lstStyle/>
                    <a:p>
                      <a:pPr algn="ctr"/>
                      <a:r>
                        <a:rPr lang="en-US" altLang="zh-CN" dirty="0" smtClean="0"/>
                        <a:t>600</a:t>
                      </a:r>
                      <a:endParaRPr lang="zh-CN" altLang="en-US" dirty="0"/>
                    </a:p>
                  </a:txBody>
                  <a:tcPr anchor="ctr"/>
                </a:tc>
                <a:tc>
                  <a:txBody>
                    <a:bodyPr/>
                    <a:lstStyle/>
                    <a:p>
                      <a:pPr algn="ctr"/>
                      <a:r>
                        <a:rPr lang="en-US" altLang="zh-CN" dirty="0" smtClean="0"/>
                        <a:t>1800</a:t>
                      </a:r>
                      <a:endParaRPr lang="zh-CN" altLang="en-US" dirty="0"/>
                    </a:p>
                  </a:txBody>
                  <a:tcPr anchor="ctr"/>
                </a:tc>
                <a:tc>
                  <a:txBody>
                    <a:bodyPr/>
                    <a:lstStyle/>
                    <a:p>
                      <a:pPr algn="ctr"/>
                      <a:r>
                        <a:rPr lang="en-US" altLang="zh-CN" dirty="0" smtClean="0"/>
                        <a:t>800</a:t>
                      </a:r>
                      <a:endParaRPr lang="zh-CN" altLang="en-US" dirty="0"/>
                    </a:p>
                  </a:txBody>
                  <a:tcPr anchor="ctr"/>
                </a:tc>
                <a:tc>
                  <a:txBody>
                    <a:bodyPr/>
                    <a:lstStyle/>
                    <a:p>
                      <a:pPr algn="ctr"/>
                      <a:r>
                        <a:rPr lang="en-US" altLang="zh-CN" dirty="0" smtClean="0"/>
                        <a:t>0</a:t>
                      </a:r>
                      <a:endParaRPr lang="zh-CN" altLang="en-US" dirty="0"/>
                    </a:p>
                  </a:txBody>
                  <a:tcPr anchor="ctr"/>
                </a:tc>
                <a:tc>
                  <a:txBody>
                    <a:bodyPr/>
                    <a:lstStyle/>
                    <a:p>
                      <a:pPr algn="ctr"/>
                      <a:r>
                        <a:rPr lang="en-US" altLang="zh-CN" dirty="0" smtClean="0"/>
                        <a:t>0</a:t>
                      </a:r>
                      <a:endParaRPr lang="zh-CN" altLang="en-US" dirty="0"/>
                    </a:p>
                  </a:txBody>
                  <a:tcPr anchor="ctr"/>
                </a:tc>
                <a:tc>
                  <a:txBody>
                    <a:bodyPr/>
                    <a:lstStyle/>
                    <a:p>
                      <a:pPr algn="ctr"/>
                      <a:r>
                        <a:rPr lang="en-US" altLang="zh-CN" dirty="0" smtClean="0"/>
                        <a:t>1000</a:t>
                      </a:r>
                      <a:endParaRPr lang="zh-CN" altLang="en-US" dirty="0"/>
                    </a:p>
                  </a:txBody>
                  <a:tcPr anchor="ct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9.7  </a:t>
            </a:r>
            <a:r>
              <a:rPr lang="zh-CN" altLang="en-US" sz="2800" b="1" dirty="0">
                <a:solidFill>
                  <a:schemeClr val="bg1"/>
                </a:solidFill>
              </a:rPr>
              <a:t>绘制三维图形实战</a:t>
            </a:r>
            <a:endParaRPr lang="zh-CN" altLang="en-US" sz="2800" b="1" dirty="0">
              <a:solidFill>
                <a:schemeClr val="bg1"/>
              </a:solidFill>
            </a:endParaRPr>
          </a:p>
        </p:txBody>
      </p:sp>
      <p:sp>
        <p:nvSpPr>
          <p:cNvPr id="12" name="文本框 11"/>
          <p:cNvSpPr txBox="1"/>
          <p:nvPr/>
        </p:nvSpPr>
        <p:spPr>
          <a:xfrm>
            <a:off x="1495973" y="1237760"/>
            <a:ext cx="9855768" cy="499624"/>
          </a:xfrm>
          <a:prstGeom prst="rect">
            <a:avLst/>
          </a:prstGeom>
          <a:noFill/>
        </p:spPr>
        <p:txBody>
          <a:bodyPr wrap="square" rtlCol="0">
            <a:spAutoFit/>
          </a:bodyPr>
          <a:lstStyle/>
          <a:p>
            <a:pPr algn="just">
              <a:lnSpc>
                <a:spcPct val="150000"/>
              </a:lnSpc>
              <a:spcAft>
                <a:spcPts val="600"/>
              </a:spcAft>
            </a:pPr>
            <a:r>
              <a:rPr lang="zh-CN" altLang="en-US" sz="2000" dirty="0">
                <a:latin typeface="+mn-ea"/>
              </a:rPr>
              <a:t>如果要绘制三维图形，首先需要使用下面的语句导入相应的对象：</a:t>
            </a:r>
            <a:endParaRPr lang="zh-CN" altLang="en-US" sz="2000" dirty="0">
              <a:latin typeface="+mn-ea"/>
            </a:endParaRPr>
          </a:p>
        </p:txBody>
      </p:sp>
      <p:sp>
        <p:nvSpPr>
          <p:cNvPr id="13" name="python-language-logotype_2181"/>
          <p:cNvSpPr>
            <a:spLocks noChangeAspect="1"/>
          </p:cNvSpPr>
          <p:nvPr/>
        </p:nvSpPr>
        <p:spPr bwMode="auto">
          <a:xfrm>
            <a:off x="900585" y="1237760"/>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sp>
        <p:nvSpPr>
          <p:cNvPr id="8" name="矩形: 圆角 4"/>
          <p:cNvSpPr/>
          <p:nvPr/>
        </p:nvSpPr>
        <p:spPr>
          <a:xfrm>
            <a:off x="2745156" y="1983672"/>
            <a:ext cx="4866605" cy="60053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l"/>
            <a:r>
              <a:rPr lang="en-US" altLang="zh-CN" dirty="0">
                <a:solidFill>
                  <a:schemeClr val="tx1"/>
                </a:solidFill>
              </a:rPr>
              <a:t>from mpl_toolkits.mplot3d import Axes3D</a:t>
            </a:r>
            <a:endParaRPr lang="en-US" altLang="zh-CN" dirty="0">
              <a:solidFill>
                <a:schemeClr val="tx1"/>
              </a:solidFill>
            </a:endParaRPr>
          </a:p>
        </p:txBody>
      </p:sp>
      <p:sp>
        <p:nvSpPr>
          <p:cNvPr id="9" name="文本框 8"/>
          <p:cNvSpPr txBox="1"/>
          <p:nvPr/>
        </p:nvSpPr>
        <p:spPr>
          <a:xfrm>
            <a:off x="1495973" y="2830491"/>
            <a:ext cx="9855768" cy="499624"/>
          </a:xfrm>
          <a:prstGeom prst="rect">
            <a:avLst/>
          </a:prstGeom>
          <a:noFill/>
        </p:spPr>
        <p:txBody>
          <a:bodyPr wrap="square" rtlCol="0">
            <a:spAutoFit/>
          </a:bodyPr>
          <a:lstStyle/>
          <a:p>
            <a:pPr algn="just">
              <a:lnSpc>
                <a:spcPct val="150000"/>
              </a:lnSpc>
              <a:spcAft>
                <a:spcPts val="600"/>
              </a:spcAft>
            </a:pPr>
            <a:r>
              <a:rPr lang="zh-CN" altLang="en-US" sz="2000" dirty="0">
                <a:latin typeface="+mn-ea"/>
              </a:rPr>
              <a:t>然后使用下面的两种方式之一声明要创建三维子图：</a:t>
            </a:r>
            <a:endParaRPr lang="zh-CN" altLang="en-US" sz="2000" dirty="0">
              <a:latin typeface="+mn-ea"/>
            </a:endParaRPr>
          </a:p>
        </p:txBody>
      </p:sp>
      <p:sp>
        <p:nvSpPr>
          <p:cNvPr id="14" name="python-language-logotype_2181"/>
          <p:cNvSpPr>
            <a:spLocks noChangeAspect="1"/>
          </p:cNvSpPr>
          <p:nvPr/>
        </p:nvSpPr>
        <p:spPr bwMode="auto">
          <a:xfrm>
            <a:off x="900585" y="2830491"/>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sp>
        <p:nvSpPr>
          <p:cNvPr id="15" name="矩形: 圆角 4"/>
          <p:cNvSpPr/>
          <p:nvPr/>
        </p:nvSpPr>
        <p:spPr>
          <a:xfrm>
            <a:off x="2745156" y="3576403"/>
            <a:ext cx="4866605" cy="846819"/>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l"/>
            <a:r>
              <a:rPr lang="fr-FR" altLang="zh-CN" dirty="0">
                <a:solidFill>
                  <a:schemeClr val="tx1"/>
                </a:solidFill>
              </a:rPr>
              <a:t>ax = fig.gca(projection='3d')</a:t>
            </a:r>
            <a:endParaRPr lang="fr-FR" altLang="zh-CN" dirty="0">
              <a:solidFill>
                <a:schemeClr val="tx1"/>
              </a:solidFill>
            </a:endParaRPr>
          </a:p>
          <a:p>
            <a:pPr algn="l"/>
            <a:r>
              <a:rPr lang="fr-FR" altLang="zh-CN" dirty="0">
                <a:solidFill>
                  <a:schemeClr val="tx1"/>
                </a:solidFill>
              </a:rPr>
              <a:t>ax = plt.subplot(111, projection='3d')</a:t>
            </a:r>
            <a:endParaRPr lang="fr-FR" altLang="zh-CN" dirty="0">
              <a:solidFill>
                <a:schemeClr val="tx1"/>
              </a:solidFill>
            </a:endParaRPr>
          </a:p>
        </p:txBody>
      </p:sp>
      <p:sp>
        <p:nvSpPr>
          <p:cNvPr id="16" name="文本框 15"/>
          <p:cNvSpPr txBox="1"/>
          <p:nvPr/>
        </p:nvSpPr>
        <p:spPr>
          <a:xfrm>
            <a:off x="1495973" y="4669510"/>
            <a:ext cx="9855768" cy="961289"/>
          </a:xfrm>
          <a:prstGeom prst="rect">
            <a:avLst/>
          </a:prstGeom>
          <a:noFill/>
        </p:spPr>
        <p:txBody>
          <a:bodyPr wrap="square" rtlCol="0">
            <a:spAutoFit/>
          </a:bodyPr>
          <a:lstStyle/>
          <a:p>
            <a:pPr algn="just">
              <a:lnSpc>
                <a:spcPct val="150000"/>
              </a:lnSpc>
              <a:spcAft>
                <a:spcPts val="600"/>
              </a:spcAft>
            </a:pPr>
            <a:r>
              <a:rPr lang="zh-CN" altLang="en-US" sz="2000" dirty="0">
                <a:latin typeface="+mn-ea"/>
              </a:rPr>
              <a:t>接下来就可以使用</a:t>
            </a:r>
            <a:r>
              <a:rPr lang="en-US" altLang="zh-CN" sz="2000" dirty="0">
                <a:latin typeface="+mn-ea"/>
              </a:rPr>
              <a:t>ax</a:t>
            </a:r>
            <a:r>
              <a:rPr lang="zh-CN" altLang="en-US" sz="2000" dirty="0">
                <a:latin typeface="+mn-ea"/>
              </a:rPr>
              <a:t>的</a:t>
            </a:r>
            <a:r>
              <a:rPr lang="en-US" altLang="zh-CN" sz="2000" dirty="0">
                <a:latin typeface="+mn-ea"/>
              </a:rPr>
              <a:t>plot()</a:t>
            </a:r>
            <a:r>
              <a:rPr lang="zh-CN" altLang="en-US" sz="2000" dirty="0">
                <a:latin typeface="+mn-ea"/>
              </a:rPr>
              <a:t>方法绘制三维曲线、</a:t>
            </a:r>
            <a:r>
              <a:rPr lang="en-US" altLang="zh-CN" sz="2000" dirty="0" err="1">
                <a:latin typeface="+mn-ea"/>
              </a:rPr>
              <a:t>plot_surface</a:t>
            </a:r>
            <a:r>
              <a:rPr lang="en-US" altLang="zh-CN" sz="2000" dirty="0">
                <a:latin typeface="+mn-ea"/>
              </a:rPr>
              <a:t>()</a:t>
            </a:r>
            <a:r>
              <a:rPr lang="zh-CN" altLang="en-US" sz="2000" dirty="0">
                <a:latin typeface="+mn-ea"/>
              </a:rPr>
              <a:t>方法绘制三维曲面、</a:t>
            </a:r>
            <a:r>
              <a:rPr lang="en-US" altLang="zh-CN" sz="2000" dirty="0">
                <a:latin typeface="+mn-ea"/>
              </a:rPr>
              <a:t>scatter()</a:t>
            </a:r>
            <a:r>
              <a:rPr lang="zh-CN" altLang="en-US" sz="2000" dirty="0">
                <a:latin typeface="+mn-ea"/>
              </a:rPr>
              <a:t>方法绘制三维散点图或</a:t>
            </a:r>
            <a:r>
              <a:rPr lang="en-US" altLang="zh-CN" sz="2000" dirty="0">
                <a:latin typeface="+mn-ea"/>
              </a:rPr>
              <a:t>bar3d()</a:t>
            </a:r>
            <a:r>
              <a:rPr lang="zh-CN" altLang="en-US" sz="2000" dirty="0">
                <a:latin typeface="+mn-ea"/>
              </a:rPr>
              <a:t>方法绘制三维柱状图了。</a:t>
            </a:r>
            <a:endParaRPr lang="zh-CN" altLang="en-US" sz="2000" dirty="0">
              <a:latin typeface="+mn-ea"/>
            </a:endParaRPr>
          </a:p>
        </p:txBody>
      </p:sp>
      <p:sp>
        <p:nvSpPr>
          <p:cNvPr id="17" name="python-language-logotype_2181"/>
          <p:cNvSpPr>
            <a:spLocks noChangeAspect="1"/>
          </p:cNvSpPr>
          <p:nvPr/>
        </p:nvSpPr>
        <p:spPr bwMode="auto">
          <a:xfrm>
            <a:off x="900585" y="4669510"/>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9.7  </a:t>
            </a:r>
            <a:r>
              <a:rPr lang="zh-CN" altLang="en-US" sz="2800" b="1" dirty="0">
                <a:solidFill>
                  <a:schemeClr val="bg1"/>
                </a:solidFill>
              </a:rPr>
              <a:t>绘制三维图形实战</a:t>
            </a:r>
            <a:endParaRPr lang="zh-CN" altLang="en-US" sz="2800" b="1" dirty="0">
              <a:solidFill>
                <a:schemeClr val="bg1"/>
              </a:solidFill>
            </a:endParaRPr>
          </a:p>
        </p:txBody>
      </p:sp>
      <p:sp>
        <p:nvSpPr>
          <p:cNvPr id="11" name="矩形: 圆角 4"/>
          <p:cNvSpPr/>
          <p:nvPr/>
        </p:nvSpPr>
        <p:spPr>
          <a:xfrm>
            <a:off x="900585" y="2495224"/>
            <a:ext cx="903501"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smtClean="0">
                <a:solidFill>
                  <a:schemeClr val="tx1"/>
                </a:solidFill>
              </a:rPr>
              <a:t>例</a:t>
            </a:r>
            <a:r>
              <a:rPr lang="en-US" altLang="zh-CN" dirty="0" smtClean="0">
                <a:solidFill>
                  <a:schemeClr val="tx1"/>
                </a:solidFill>
              </a:rPr>
              <a:t>9.11</a:t>
            </a:r>
            <a:endParaRPr lang="zh-CN" altLang="en-US" dirty="0">
              <a:solidFill>
                <a:schemeClr val="tx1"/>
              </a:solidFill>
            </a:endParaRPr>
          </a:p>
        </p:txBody>
      </p:sp>
      <p:sp>
        <p:nvSpPr>
          <p:cNvPr id="18" name="矩形 17"/>
          <p:cNvSpPr/>
          <p:nvPr/>
        </p:nvSpPr>
        <p:spPr>
          <a:xfrm>
            <a:off x="842920" y="3253669"/>
            <a:ext cx="5374863" cy="892552"/>
          </a:xfrm>
          <a:prstGeom prst="rect">
            <a:avLst/>
          </a:prstGeom>
        </p:spPr>
        <p:txBody>
          <a:bodyPr wrap="square">
            <a:spAutoFit/>
          </a:bodyPr>
          <a:lstStyle/>
          <a:p>
            <a:pPr indent="457200">
              <a:lnSpc>
                <a:spcPct val="130000"/>
              </a:lnSpc>
            </a:pPr>
            <a:r>
              <a:rPr lang="zh-CN" altLang="en-US" sz="2000" dirty="0"/>
              <a:t>首先生成测试数据</a:t>
            </a:r>
            <a:r>
              <a:rPr lang="en-US" altLang="zh-CN" sz="2000" dirty="0"/>
              <a:t>x</a:t>
            </a:r>
            <a:r>
              <a:rPr lang="zh-CN" altLang="en-US" sz="2000" dirty="0"/>
              <a:t>、</a:t>
            </a:r>
            <a:r>
              <a:rPr lang="en-US" altLang="zh-CN" sz="2000" dirty="0"/>
              <a:t>y</a:t>
            </a:r>
            <a:r>
              <a:rPr lang="zh-CN" altLang="en-US" sz="2000" dirty="0"/>
              <a:t>、</a:t>
            </a:r>
            <a:r>
              <a:rPr lang="en-US" altLang="zh-CN" sz="2000" dirty="0"/>
              <a:t>z</a:t>
            </a:r>
            <a:r>
              <a:rPr lang="zh-CN" altLang="en-US" sz="2000" dirty="0"/>
              <a:t>，然后绘制三维曲线，并设置图例的字体和字号。</a:t>
            </a:r>
            <a:endParaRPr lang="zh-CN" altLang="en-US" sz="2000" dirty="0"/>
          </a:p>
        </p:txBody>
      </p:sp>
      <p:sp>
        <p:nvSpPr>
          <p:cNvPr id="19" name="文本框 18"/>
          <p:cNvSpPr txBox="1"/>
          <p:nvPr/>
        </p:nvSpPr>
        <p:spPr>
          <a:xfrm>
            <a:off x="1495973" y="4466622"/>
            <a:ext cx="3768006" cy="553998"/>
          </a:xfrm>
          <a:prstGeom prst="rect">
            <a:avLst/>
          </a:prstGeom>
          <a:noFill/>
        </p:spPr>
        <p:txBody>
          <a:bodyPr wrap="square" rtlCol="0">
            <a:spAutoFit/>
          </a:bodyPr>
          <a:lstStyle/>
          <a:p>
            <a:pPr algn="just">
              <a:lnSpc>
                <a:spcPct val="150000"/>
              </a:lnSpc>
              <a:spcAft>
                <a:spcPts val="600"/>
              </a:spcAft>
            </a:pPr>
            <a:r>
              <a:rPr lang="zh-CN" altLang="en-US" sz="2000" dirty="0">
                <a:latin typeface="+mn-ea"/>
              </a:rPr>
              <a:t>源码见配套资源。</a:t>
            </a:r>
            <a:endParaRPr lang="zh-CN" altLang="en-US" sz="2000" dirty="0">
              <a:latin typeface="+mn-ea"/>
            </a:endParaRPr>
          </a:p>
        </p:txBody>
      </p:sp>
      <p:sp>
        <p:nvSpPr>
          <p:cNvPr id="21" name="python-language-logotype_2181"/>
          <p:cNvSpPr>
            <a:spLocks noChangeAspect="1"/>
          </p:cNvSpPr>
          <p:nvPr/>
        </p:nvSpPr>
        <p:spPr bwMode="auto">
          <a:xfrm>
            <a:off x="900585" y="4466622"/>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pic>
        <p:nvPicPr>
          <p:cNvPr id="22" name="Picture 29" descr="LWF1$KA9QFW3U%2Y(3MA`OI"/>
          <p:cNvPicPr>
            <a:picLocks noChangeAspect="1"/>
          </p:cNvPicPr>
          <p:nvPr/>
        </p:nvPicPr>
        <p:blipFill>
          <a:blip r:embed="rId1"/>
          <a:stretch>
            <a:fillRect/>
          </a:stretch>
        </p:blipFill>
        <p:spPr>
          <a:xfrm>
            <a:off x="6217783" y="2062119"/>
            <a:ext cx="4809490" cy="404495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9.7  </a:t>
            </a:r>
            <a:r>
              <a:rPr lang="zh-CN" altLang="en-US" sz="2800" b="1" dirty="0">
                <a:solidFill>
                  <a:schemeClr val="bg1"/>
                </a:solidFill>
              </a:rPr>
              <a:t>绘制三维图形实战</a:t>
            </a:r>
            <a:endParaRPr lang="zh-CN" altLang="en-US" sz="2800" b="1" dirty="0">
              <a:solidFill>
                <a:schemeClr val="bg1"/>
              </a:solidFill>
            </a:endParaRPr>
          </a:p>
        </p:txBody>
      </p:sp>
      <p:sp>
        <p:nvSpPr>
          <p:cNvPr id="11" name="矩形: 圆角 4"/>
          <p:cNvSpPr/>
          <p:nvPr/>
        </p:nvSpPr>
        <p:spPr>
          <a:xfrm>
            <a:off x="900585" y="2495224"/>
            <a:ext cx="903501"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smtClean="0">
                <a:solidFill>
                  <a:schemeClr val="tx1"/>
                </a:solidFill>
              </a:rPr>
              <a:t>例</a:t>
            </a:r>
            <a:r>
              <a:rPr lang="en-US" altLang="zh-CN" dirty="0" smtClean="0">
                <a:solidFill>
                  <a:schemeClr val="tx1"/>
                </a:solidFill>
              </a:rPr>
              <a:t>9.12</a:t>
            </a:r>
            <a:endParaRPr lang="zh-CN" altLang="en-US" dirty="0">
              <a:solidFill>
                <a:schemeClr val="tx1"/>
              </a:solidFill>
            </a:endParaRPr>
          </a:p>
        </p:txBody>
      </p:sp>
      <p:sp>
        <p:nvSpPr>
          <p:cNvPr id="18" name="矩形 17"/>
          <p:cNvSpPr/>
          <p:nvPr/>
        </p:nvSpPr>
        <p:spPr>
          <a:xfrm>
            <a:off x="842920" y="3253669"/>
            <a:ext cx="5374863" cy="853054"/>
          </a:xfrm>
          <a:prstGeom prst="rect">
            <a:avLst/>
          </a:prstGeom>
        </p:spPr>
        <p:txBody>
          <a:bodyPr wrap="square">
            <a:spAutoFit/>
          </a:bodyPr>
          <a:lstStyle/>
          <a:p>
            <a:pPr indent="457200">
              <a:lnSpc>
                <a:spcPct val="130000"/>
              </a:lnSpc>
            </a:pPr>
            <a:r>
              <a:rPr lang="zh-CN" altLang="en-US" sz="2000" dirty="0"/>
              <a:t>首先生成一组测试数据，然后绘制三维曲面，并设置坐标轴的标签和图形标题。</a:t>
            </a:r>
            <a:endParaRPr lang="zh-CN" altLang="en-US" sz="2000" dirty="0"/>
          </a:p>
        </p:txBody>
      </p:sp>
      <p:sp>
        <p:nvSpPr>
          <p:cNvPr id="19" name="文本框 18"/>
          <p:cNvSpPr txBox="1"/>
          <p:nvPr/>
        </p:nvSpPr>
        <p:spPr>
          <a:xfrm>
            <a:off x="1495973" y="4466622"/>
            <a:ext cx="3768006" cy="553998"/>
          </a:xfrm>
          <a:prstGeom prst="rect">
            <a:avLst/>
          </a:prstGeom>
          <a:noFill/>
        </p:spPr>
        <p:txBody>
          <a:bodyPr wrap="square" rtlCol="0">
            <a:spAutoFit/>
          </a:bodyPr>
          <a:lstStyle/>
          <a:p>
            <a:pPr algn="just">
              <a:lnSpc>
                <a:spcPct val="150000"/>
              </a:lnSpc>
              <a:spcAft>
                <a:spcPts val="600"/>
              </a:spcAft>
            </a:pPr>
            <a:r>
              <a:rPr lang="zh-CN" altLang="en-US" sz="2000" dirty="0">
                <a:latin typeface="+mn-ea"/>
              </a:rPr>
              <a:t>源码见配套资源。</a:t>
            </a:r>
            <a:endParaRPr lang="zh-CN" altLang="en-US" sz="2000" dirty="0">
              <a:latin typeface="+mn-ea"/>
            </a:endParaRPr>
          </a:p>
        </p:txBody>
      </p:sp>
      <p:sp>
        <p:nvSpPr>
          <p:cNvPr id="21" name="python-language-logotype_2181"/>
          <p:cNvSpPr>
            <a:spLocks noChangeAspect="1"/>
          </p:cNvSpPr>
          <p:nvPr/>
        </p:nvSpPr>
        <p:spPr bwMode="auto">
          <a:xfrm>
            <a:off x="900585" y="4466622"/>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pic>
        <p:nvPicPr>
          <p:cNvPr id="8" name="Picture 25" descr="S2P]9]Y]T7Z}J%JJU7DNVJ8"/>
          <p:cNvPicPr>
            <a:picLocks noChangeAspect="1"/>
          </p:cNvPicPr>
          <p:nvPr/>
        </p:nvPicPr>
        <p:blipFill>
          <a:blip r:embed="rId1"/>
          <a:stretch>
            <a:fillRect/>
          </a:stretch>
        </p:blipFill>
        <p:spPr>
          <a:xfrm>
            <a:off x="6125588" y="1809664"/>
            <a:ext cx="5259705" cy="419163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9.7  </a:t>
            </a:r>
            <a:r>
              <a:rPr lang="zh-CN" altLang="en-US" sz="2800" b="1" dirty="0">
                <a:solidFill>
                  <a:schemeClr val="bg1"/>
                </a:solidFill>
              </a:rPr>
              <a:t>绘制三维图形实战</a:t>
            </a:r>
            <a:endParaRPr lang="zh-CN" altLang="en-US" sz="2800" b="1" dirty="0">
              <a:solidFill>
                <a:schemeClr val="bg1"/>
              </a:solidFill>
            </a:endParaRPr>
          </a:p>
        </p:txBody>
      </p:sp>
      <p:sp>
        <p:nvSpPr>
          <p:cNvPr id="11" name="矩形: 圆角 4"/>
          <p:cNvSpPr/>
          <p:nvPr/>
        </p:nvSpPr>
        <p:spPr>
          <a:xfrm>
            <a:off x="900585" y="2495224"/>
            <a:ext cx="903501"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smtClean="0">
                <a:solidFill>
                  <a:schemeClr val="tx1"/>
                </a:solidFill>
              </a:rPr>
              <a:t>例</a:t>
            </a:r>
            <a:r>
              <a:rPr lang="en-US" altLang="zh-CN" dirty="0" smtClean="0">
                <a:solidFill>
                  <a:schemeClr val="tx1"/>
                </a:solidFill>
              </a:rPr>
              <a:t>9.13</a:t>
            </a:r>
            <a:endParaRPr lang="zh-CN" altLang="en-US" dirty="0">
              <a:solidFill>
                <a:schemeClr val="tx1"/>
              </a:solidFill>
            </a:endParaRPr>
          </a:p>
        </p:txBody>
      </p:sp>
      <p:sp>
        <p:nvSpPr>
          <p:cNvPr id="18" name="矩形 17"/>
          <p:cNvSpPr/>
          <p:nvPr/>
        </p:nvSpPr>
        <p:spPr>
          <a:xfrm>
            <a:off x="842920" y="3253669"/>
            <a:ext cx="5582594" cy="892552"/>
          </a:xfrm>
          <a:prstGeom prst="rect">
            <a:avLst/>
          </a:prstGeom>
        </p:spPr>
        <p:txBody>
          <a:bodyPr wrap="square">
            <a:spAutoFit/>
          </a:bodyPr>
          <a:lstStyle/>
          <a:p>
            <a:pPr indent="457200">
              <a:lnSpc>
                <a:spcPct val="130000"/>
              </a:lnSpc>
            </a:pPr>
            <a:r>
              <a:rPr lang="zh-CN" altLang="en-US" sz="2000" dirty="0"/>
              <a:t>生成随机测试数据，然后绘制三维柱状图，所有的柱统一使用红色，并且宽度和厚度都为</a:t>
            </a:r>
            <a:r>
              <a:rPr lang="en-US" altLang="zh-CN" sz="2000" dirty="0"/>
              <a:t>1</a:t>
            </a:r>
            <a:r>
              <a:rPr lang="zh-CN" altLang="en-US" sz="2000" dirty="0"/>
              <a:t>。</a:t>
            </a:r>
            <a:endParaRPr lang="zh-CN" altLang="en-US" sz="2000" dirty="0"/>
          </a:p>
        </p:txBody>
      </p:sp>
      <p:sp>
        <p:nvSpPr>
          <p:cNvPr id="19" name="文本框 18"/>
          <p:cNvSpPr txBox="1"/>
          <p:nvPr/>
        </p:nvSpPr>
        <p:spPr>
          <a:xfrm>
            <a:off x="1495973" y="4466622"/>
            <a:ext cx="3768006" cy="553998"/>
          </a:xfrm>
          <a:prstGeom prst="rect">
            <a:avLst/>
          </a:prstGeom>
          <a:noFill/>
        </p:spPr>
        <p:txBody>
          <a:bodyPr wrap="square" rtlCol="0">
            <a:spAutoFit/>
          </a:bodyPr>
          <a:lstStyle/>
          <a:p>
            <a:pPr algn="just">
              <a:lnSpc>
                <a:spcPct val="150000"/>
              </a:lnSpc>
              <a:spcAft>
                <a:spcPts val="600"/>
              </a:spcAft>
            </a:pPr>
            <a:r>
              <a:rPr lang="zh-CN" altLang="en-US" sz="2000" dirty="0">
                <a:latin typeface="+mn-ea"/>
              </a:rPr>
              <a:t>源码见配套资源。</a:t>
            </a:r>
            <a:endParaRPr lang="zh-CN" altLang="en-US" sz="2000" dirty="0">
              <a:latin typeface="+mn-ea"/>
            </a:endParaRPr>
          </a:p>
        </p:txBody>
      </p:sp>
      <p:sp>
        <p:nvSpPr>
          <p:cNvPr id="21" name="python-language-logotype_2181"/>
          <p:cNvSpPr>
            <a:spLocks noChangeAspect="1"/>
          </p:cNvSpPr>
          <p:nvPr/>
        </p:nvSpPr>
        <p:spPr bwMode="auto">
          <a:xfrm>
            <a:off x="900585" y="4466622"/>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pic>
        <p:nvPicPr>
          <p:cNvPr id="9" name="Picture 26" descr="{G1[G$VTLKC66NSQZ2M8C`B"/>
          <p:cNvPicPr>
            <a:picLocks noChangeAspect="1"/>
          </p:cNvPicPr>
          <p:nvPr/>
        </p:nvPicPr>
        <p:blipFill>
          <a:blip r:embed="rId1"/>
          <a:stretch>
            <a:fillRect/>
          </a:stretch>
        </p:blipFill>
        <p:spPr>
          <a:xfrm>
            <a:off x="6762030" y="2155496"/>
            <a:ext cx="4989830" cy="398145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9.7  </a:t>
            </a:r>
            <a:r>
              <a:rPr lang="zh-CN" altLang="en-US" sz="2800" b="1" dirty="0">
                <a:solidFill>
                  <a:schemeClr val="bg1"/>
                </a:solidFill>
              </a:rPr>
              <a:t>绘制三维图形实战</a:t>
            </a:r>
            <a:endParaRPr lang="zh-CN" altLang="en-US" sz="2800" b="1" dirty="0">
              <a:solidFill>
                <a:schemeClr val="bg1"/>
              </a:solidFill>
            </a:endParaRPr>
          </a:p>
        </p:txBody>
      </p:sp>
      <p:sp>
        <p:nvSpPr>
          <p:cNvPr id="11" name="矩形: 圆角 4"/>
          <p:cNvSpPr/>
          <p:nvPr/>
        </p:nvSpPr>
        <p:spPr>
          <a:xfrm>
            <a:off x="900585" y="2495224"/>
            <a:ext cx="903501"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smtClean="0">
                <a:solidFill>
                  <a:schemeClr val="tx1"/>
                </a:solidFill>
              </a:rPr>
              <a:t>例</a:t>
            </a:r>
            <a:r>
              <a:rPr lang="en-US" altLang="zh-CN" dirty="0" smtClean="0">
                <a:solidFill>
                  <a:schemeClr val="tx1"/>
                </a:solidFill>
              </a:rPr>
              <a:t>9.14</a:t>
            </a:r>
            <a:endParaRPr lang="zh-CN" altLang="en-US" dirty="0">
              <a:solidFill>
                <a:schemeClr val="tx1"/>
              </a:solidFill>
            </a:endParaRPr>
          </a:p>
        </p:txBody>
      </p:sp>
      <p:sp>
        <p:nvSpPr>
          <p:cNvPr id="18" name="矩形 17"/>
          <p:cNvSpPr/>
          <p:nvPr/>
        </p:nvSpPr>
        <p:spPr>
          <a:xfrm>
            <a:off x="842920" y="3253669"/>
            <a:ext cx="5582594" cy="853054"/>
          </a:xfrm>
          <a:prstGeom prst="rect">
            <a:avLst/>
          </a:prstGeom>
        </p:spPr>
        <p:txBody>
          <a:bodyPr wrap="square">
            <a:spAutoFit/>
          </a:bodyPr>
          <a:lstStyle/>
          <a:p>
            <a:pPr indent="457200">
              <a:lnSpc>
                <a:spcPct val="130000"/>
              </a:lnSpc>
            </a:pPr>
            <a:r>
              <a:rPr lang="zh-CN" altLang="en-US" sz="2000" dirty="0"/>
              <a:t>生成测试数据，绘制三维柱状图，设置每个柱的颜色随机，且宽度和厚度都为</a:t>
            </a:r>
            <a:r>
              <a:rPr lang="en-US" altLang="zh-CN" sz="2000" dirty="0"/>
              <a:t>1</a:t>
            </a:r>
            <a:r>
              <a:rPr lang="zh-CN" altLang="en-US" sz="2000" dirty="0"/>
              <a:t>。</a:t>
            </a:r>
            <a:endParaRPr lang="zh-CN" altLang="en-US" sz="2000" dirty="0"/>
          </a:p>
        </p:txBody>
      </p:sp>
      <p:sp>
        <p:nvSpPr>
          <p:cNvPr id="19" name="文本框 18"/>
          <p:cNvSpPr txBox="1"/>
          <p:nvPr/>
        </p:nvSpPr>
        <p:spPr>
          <a:xfrm>
            <a:off x="1495973" y="4466622"/>
            <a:ext cx="3768006" cy="553998"/>
          </a:xfrm>
          <a:prstGeom prst="rect">
            <a:avLst/>
          </a:prstGeom>
          <a:noFill/>
        </p:spPr>
        <p:txBody>
          <a:bodyPr wrap="square" rtlCol="0">
            <a:spAutoFit/>
          </a:bodyPr>
          <a:lstStyle/>
          <a:p>
            <a:pPr algn="just">
              <a:lnSpc>
                <a:spcPct val="150000"/>
              </a:lnSpc>
              <a:spcAft>
                <a:spcPts val="600"/>
              </a:spcAft>
            </a:pPr>
            <a:r>
              <a:rPr lang="zh-CN" altLang="en-US" sz="2000" dirty="0">
                <a:latin typeface="+mn-ea"/>
              </a:rPr>
              <a:t>源码见配套资源。</a:t>
            </a:r>
            <a:endParaRPr lang="zh-CN" altLang="en-US" sz="2000" dirty="0">
              <a:latin typeface="+mn-ea"/>
            </a:endParaRPr>
          </a:p>
        </p:txBody>
      </p:sp>
      <p:sp>
        <p:nvSpPr>
          <p:cNvPr id="21" name="python-language-logotype_2181"/>
          <p:cNvSpPr>
            <a:spLocks noChangeAspect="1"/>
          </p:cNvSpPr>
          <p:nvPr/>
        </p:nvSpPr>
        <p:spPr bwMode="auto">
          <a:xfrm>
            <a:off x="900585" y="4466622"/>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pic>
        <p:nvPicPr>
          <p:cNvPr id="8" name="Picture 27" descr="9E9$2CJDR31SJB_5`1_390S"/>
          <p:cNvPicPr>
            <a:picLocks noChangeAspect="1"/>
          </p:cNvPicPr>
          <p:nvPr/>
        </p:nvPicPr>
        <p:blipFill>
          <a:blip r:embed="rId1"/>
          <a:stretch>
            <a:fillRect/>
          </a:stretch>
        </p:blipFill>
        <p:spPr>
          <a:xfrm>
            <a:off x="6466705" y="1980908"/>
            <a:ext cx="5122545" cy="381571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1844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6" name="组合 5"/>
          <p:cNvGrpSpPr/>
          <p:nvPr/>
        </p:nvGrpSpPr>
        <p:grpSpPr>
          <a:xfrm>
            <a:off x="8974745" y="-235136"/>
            <a:ext cx="3119443" cy="3497030"/>
            <a:chOff x="7553325" y="1555750"/>
            <a:chExt cx="4564063" cy="5116513"/>
          </a:xfrm>
        </p:grpSpPr>
        <p:grpSp>
          <p:nvGrpSpPr>
            <p:cNvPr id="7" name="Group 205"/>
            <p:cNvGrpSpPr/>
            <p:nvPr/>
          </p:nvGrpSpPr>
          <p:grpSpPr bwMode="auto">
            <a:xfrm>
              <a:off x="8518525" y="2327276"/>
              <a:ext cx="3598863" cy="3641725"/>
              <a:chOff x="4862" y="1466"/>
              <a:chExt cx="2267" cy="2294"/>
            </a:xfrm>
          </p:grpSpPr>
          <p:sp>
            <p:nvSpPr>
              <p:cNvPr id="910" name="Freeform 8"/>
              <p:cNvSpPr/>
              <p:nvPr/>
            </p:nvSpPr>
            <p:spPr bwMode="auto">
              <a:xfrm>
                <a:off x="4862" y="2381"/>
                <a:ext cx="2267" cy="1379"/>
              </a:xfrm>
              <a:custGeom>
                <a:avLst/>
                <a:gdLst>
                  <a:gd name="T0" fmla="*/ 66 w 2266"/>
                  <a:gd name="T1" fmla="*/ 723 h 1381"/>
                  <a:gd name="T2" fmla="*/ 1171 w 2266"/>
                  <a:gd name="T3" fmla="*/ 1364 h 1381"/>
                  <a:gd name="T4" fmla="*/ 1268 w 2266"/>
                  <a:gd name="T5" fmla="*/ 1364 h 1381"/>
                  <a:gd name="T6" fmla="*/ 2200 w 2266"/>
                  <a:gd name="T7" fmla="*/ 828 h 1381"/>
                  <a:gd name="T8" fmla="*/ 2200 w 2266"/>
                  <a:gd name="T9" fmla="*/ 658 h 1381"/>
                  <a:gd name="T10" fmla="*/ 1095 w 2266"/>
                  <a:gd name="T11" fmla="*/ 18 h 1381"/>
                  <a:gd name="T12" fmla="*/ 998 w 2266"/>
                  <a:gd name="T13" fmla="*/ 17 h 1381"/>
                  <a:gd name="T14" fmla="*/ 66 w 2266"/>
                  <a:gd name="T15" fmla="*/ 554 h 1381"/>
                  <a:gd name="T16" fmla="*/ 66 w 2266"/>
                  <a:gd name="T17" fmla="*/ 723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6" h="1381">
                    <a:moveTo>
                      <a:pt x="66" y="723"/>
                    </a:moveTo>
                    <a:cubicBezTo>
                      <a:pt x="1171" y="1364"/>
                      <a:pt x="1171" y="1364"/>
                      <a:pt x="1171" y="1364"/>
                    </a:cubicBezTo>
                    <a:cubicBezTo>
                      <a:pt x="1201" y="1381"/>
                      <a:pt x="1238" y="1381"/>
                      <a:pt x="1268" y="1364"/>
                    </a:cubicBezTo>
                    <a:cubicBezTo>
                      <a:pt x="2200" y="828"/>
                      <a:pt x="2200" y="828"/>
                      <a:pt x="2200" y="828"/>
                    </a:cubicBezTo>
                    <a:cubicBezTo>
                      <a:pt x="2265" y="790"/>
                      <a:pt x="2266" y="696"/>
                      <a:pt x="2200" y="658"/>
                    </a:cubicBezTo>
                    <a:cubicBezTo>
                      <a:pt x="1095" y="18"/>
                      <a:pt x="1095" y="18"/>
                      <a:pt x="1095" y="18"/>
                    </a:cubicBezTo>
                    <a:cubicBezTo>
                      <a:pt x="1065" y="0"/>
                      <a:pt x="1028" y="0"/>
                      <a:pt x="998" y="17"/>
                    </a:cubicBezTo>
                    <a:cubicBezTo>
                      <a:pt x="66" y="554"/>
                      <a:pt x="66" y="554"/>
                      <a:pt x="66" y="554"/>
                    </a:cubicBezTo>
                    <a:cubicBezTo>
                      <a:pt x="1" y="591"/>
                      <a:pt x="0" y="685"/>
                      <a:pt x="66" y="723"/>
                    </a:cubicBezTo>
                  </a:path>
                </a:pathLst>
              </a:custGeom>
              <a:solidFill>
                <a:srgbClr val="21C1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1" name="Freeform 9"/>
              <p:cNvSpPr/>
              <p:nvPr/>
            </p:nvSpPr>
            <p:spPr bwMode="auto">
              <a:xfrm>
                <a:off x="5844" y="1489"/>
                <a:ext cx="1153" cy="1675"/>
              </a:xfrm>
              <a:custGeom>
                <a:avLst/>
                <a:gdLst>
                  <a:gd name="T0" fmla="*/ 4 w 1153"/>
                  <a:gd name="T1" fmla="*/ 0 h 1675"/>
                  <a:gd name="T2" fmla="*/ 0 w 1153"/>
                  <a:gd name="T3" fmla="*/ 1011 h 1675"/>
                  <a:gd name="T4" fmla="*/ 1149 w 1153"/>
                  <a:gd name="T5" fmla="*/ 1675 h 1675"/>
                  <a:gd name="T6" fmla="*/ 1153 w 1153"/>
                  <a:gd name="T7" fmla="*/ 663 h 1675"/>
                  <a:gd name="T8" fmla="*/ 4 w 1153"/>
                  <a:gd name="T9" fmla="*/ 0 h 1675"/>
                </a:gdLst>
                <a:ahLst/>
                <a:cxnLst>
                  <a:cxn ang="0">
                    <a:pos x="T0" y="T1"/>
                  </a:cxn>
                  <a:cxn ang="0">
                    <a:pos x="T2" y="T3"/>
                  </a:cxn>
                  <a:cxn ang="0">
                    <a:pos x="T4" y="T5"/>
                  </a:cxn>
                  <a:cxn ang="0">
                    <a:pos x="T6" y="T7"/>
                  </a:cxn>
                  <a:cxn ang="0">
                    <a:pos x="T8" y="T9"/>
                  </a:cxn>
                </a:cxnLst>
                <a:rect l="0" t="0" r="r" b="b"/>
                <a:pathLst>
                  <a:path w="1153" h="1675">
                    <a:moveTo>
                      <a:pt x="4" y="0"/>
                    </a:moveTo>
                    <a:lnTo>
                      <a:pt x="0" y="1011"/>
                    </a:lnTo>
                    <a:lnTo>
                      <a:pt x="1149" y="1675"/>
                    </a:lnTo>
                    <a:lnTo>
                      <a:pt x="1153" y="663"/>
                    </a:lnTo>
                    <a:lnTo>
                      <a:pt x="4" y="0"/>
                    </a:lnTo>
                    <a:close/>
                  </a:path>
                </a:pathLst>
              </a:custGeom>
              <a:solidFill>
                <a:srgbClr val="2A3C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2" name="Freeform 10"/>
              <p:cNvSpPr/>
              <p:nvPr/>
            </p:nvSpPr>
            <p:spPr bwMode="auto">
              <a:xfrm>
                <a:off x="6993" y="2129"/>
                <a:ext cx="42" cy="1035"/>
              </a:xfrm>
              <a:custGeom>
                <a:avLst/>
                <a:gdLst>
                  <a:gd name="T0" fmla="*/ 0 w 42"/>
                  <a:gd name="T1" fmla="*/ 1035 h 1035"/>
                  <a:gd name="T2" fmla="*/ 39 w 42"/>
                  <a:gd name="T3" fmla="*/ 1012 h 1035"/>
                  <a:gd name="T4" fmla="*/ 42 w 42"/>
                  <a:gd name="T5" fmla="*/ 0 h 1035"/>
                  <a:gd name="T6" fmla="*/ 4 w 42"/>
                  <a:gd name="T7" fmla="*/ 23 h 1035"/>
                  <a:gd name="T8" fmla="*/ 0 w 42"/>
                  <a:gd name="T9" fmla="*/ 1035 h 1035"/>
                </a:gdLst>
                <a:ahLst/>
                <a:cxnLst>
                  <a:cxn ang="0">
                    <a:pos x="T0" y="T1"/>
                  </a:cxn>
                  <a:cxn ang="0">
                    <a:pos x="T2" y="T3"/>
                  </a:cxn>
                  <a:cxn ang="0">
                    <a:pos x="T4" y="T5"/>
                  </a:cxn>
                  <a:cxn ang="0">
                    <a:pos x="T6" y="T7"/>
                  </a:cxn>
                  <a:cxn ang="0">
                    <a:pos x="T8" y="T9"/>
                  </a:cxn>
                </a:cxnLst>
                <a:rect l="0" t="0" r="r" b="b"/>
                <a:pathLst>
                  <a:path w="42" h="1035">
                    <a:moveTo>
                      <a:pt x="0" y="1035"/>
                    </a:moveTo>
                    <a:lnTo>
                      <a:pt x="39" y="1012"/>
                    </a:lnTo>
                    <a:lnTo>
                      <a:pt x="42" y="0"/>
                    </a:lnTo>
                    <a:lnTo>
                      <a:pt x="4" y="23"/>
                    </a:lnTo>
                    <a:lnTo>
                      <a:pt x="0" y="1035"/>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3" name="Freeform 11"/>
              <p:cNvSpPr/>
              <p:nvPr/>
            </p:nvSpPr>
            <p:spPr bwMode="auto">
              <a:xfrm>
                <a:off x="5848" y="1466"/>
                <a:ext cx="1187" cy="686"/>
              </a:xfrm>
              <a:custGeom>
                <a:avLst/>
                <a:gdLst>
                  <a:gd name="T0" fmla="*/ 1149 w 1187"/>
                  <a:gd name="T1" fmla="*/ 686 h 686"/>
                  <a:gd name="T2" fmla="*/ 1187 w 1187"/>
                  <a:gd name="T3" fmla="*/ 663 h 686"/>
                  <a:gd name="T4" fmla="*/ 38 w 1187"/>
                  <a:gd name="T5" fmla="*/ 0 h 686"/>
                  <a:gd name="T6" fmla="*/ 0 w 1187"/>
                  <a:gd name="T7" fmla="*/ 23 h 686"/>
                  <a:gd name="T8" fmla="*/ 1149 w 1187"/>
                  <a:gd name="T9" fmla="*/ 686 h 686"/>
                </a:gdLst>
                <a:ahLst/>
                <a:cxnLst>
                  <a:cxn ang="0">
                    <a:pos x="T0" y="T1"/>
                  </a:cxn>
                  <a:cxn ang="0">
                    <a:pos x="T2" y="T3"/>
                  </a:cxn>
                  <a:cxn ang="0">
                    <a:pos x="T4" y="T5"/>
                  </a:cxn>
                  <a:cxn ang="0">
                    <a:pos x="T6" y="T7"/>
                  </a:cxn>
                  <a:cxn ang="0">
                    <a:pos x="T8" y="T9"/>
                  </a:cxn>
                </a:cxnLst>
                <a:rect l="0" t="0" r="r" b="b"/>
                <a:pathLst>
                  <a:path w="1187" h="686">
                    <a:moveTo>
                      <a:pt x="1149" y="686"/>
                    </a:moveTo>
                    <a:lnTo>
                      <a:pt x="1187" y="663"/>
                    </a:lnTo>
                    <a:lnTo>
                      <a:pt x="38" y="0"/>
                    </a:lnTo>
                    <a:lnTo>
                      <a:pt x="0" y="23"/>
                    </a:lnTo>
                    <a:lnTo>
                      <a:pt x="1149" y="686"/>
                    </a:lnTo>
                    <a:close/>
                  </a:path>
                </a:pathLst>
              </a:custGeom>
              <a:solidFill>
                <a:srgbClr val="EEFF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4" name="Freeform 12"/>
              <p:cNvSpPr/>
              <p:nvPr/>
            </p:nvSpPr>
            <p:spPr bwMode="auto">
              <a:xfrm>
                <a:off x="4963" y="2454"/>
                <a:ext cx="2031" cy="1167"/>
              </a:xfrm>
              <a:custGeom>
                <a:avLst/>
                <a:gdLst>
                  <a:gd name="T0" fmla="*/ 0 w 2031"/>
                  <a:gd name="T1" fmla="*/ 500 h 1167"/>
                  <a:gd name="T2" fmla="*/ 1152 w 2031"/>
                  <a:gd name="T3" fmla="*/ 1167 h 1167"/>
                  <a:gd name="T4" fmla="*/ 2031 w 2031"/>
                  <a:gd name="T5" fmla="*/ 667 h 1167"/>
                  <a:gd name="T6" fmla="*/ 881 w 2031"/>
                  <a:gd name="T7" fmla="*/ 0 h 1167"/>
                  <a:gd name="T8" fmla="*/ 0 w 2031"/>
                  <a:gd name="T9" fmla="*/ 500 h 1167"/>
                </a:gdLst>
                <a:ahLst/>
                <a:cxnLst>
                  <a:cxn ang="0">
                    <a:pos x="T0" y="T1"/>
                  </a:cxn>
                  <a:cxn ang="0">
                    <a:pos x="T2" y="T3"/>
                  </a:cxn>
                  <a:cxn ang="0">
                    <a:pos x="T4" y="T5"/>
                  </a:cxn>
                  <a:cxn ang="0">
                    <a:pos x="T6" y="T7"/>
                  </a:cxn>
                  <a:cxn ang="0">
                    <a:pos x="T8" y="T9"/>
                  </a:cxn>
                </a:cxnLst>
                <a:rect l="0" t="0" r="r" b="b"/>
                <a:pathLst>
                  <a:path w="2031" h="1167">
                    <a:moveTo>
                      <a:pt x="0" y="500"/>
                    </a:moveTo>
                    <a:lnTo>
                      <a:pt x="1152" y="1167"/>
                    </a:lnTo>
                    <a:lnTo>
                      <a:pt x="2031" y="667"/>
                    </a:lnTo>
                    <a:lnTo>
                      <a:pt x="881" y="0"/>
                    </a:lnTo>
                    <a:lnTo>
                      <a:pt x="0" y="500"/>
                    </a:lnTo>
                    <a:close/>
                  </a:path>
                </a:pathLst>
              </a:custGeom>
              <a:solidFill>
                <a:srgbClr val="EEF6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5" name="Freeform 13"/>
              <p:cNvSpPr/>
              <p:nvPr/>
            </p:nvSpPr>
            <p:spPr bwMode="auto">
              <a:xfrm>
                <a:off x="4963" y="2454"/>
                <a:ext cx="2031" cy="1167"/>
              </a:xfrm>
              <a:custGeom>
                <a:avLst/>
                <a:gdLst>
                  <a:gd name="T0" fmla="*/ 0 w 2031"/>
                  <a:gd name="T1" fmla="*/ 500 h 1167"/>
                  <a:gd name="T2" fmla="*/ 1152 w 2031"/>
                  <a:gd name="T3" fmla="*/ 1167 h 1167"/>
                  <a:gd name="T4" fmla="*/ 2031 w 2031"/>
                  <a:gd name="T5" fmla="*/ 667 h 1167"/>
                  <a:gd name="T6" fmla="*/ 881 w 2031"/>
                  <a:gd name="T7" fmla="*/ 0 h 1167"/>
                  <a:gd name="T8" fmla="*/ 0 w 2031"/>
                  <a:gd name="T9" fmla="*/ 500 h 1167"/>
                </a:gdLst>
                <a:ahLst/>
                <a:cxnLst>
                  <a:cxn ang="0">
                    <a:pos x="T0" y="T1"/>
                  </a:cxn>
                  <a:cxn ang="0">
                    <a:pos x="T2" y="T3"/>
                  </a:cxn>
                  <a:cxn ang="0">
                    <a:pos x="T4" y="T5"/>
                  </a:cxn>
                  <a:cxn ang="0">
                    <a:pos x="T6" y="T7"/>
                  </a:cxn>
                  <a:cxn ang="0">
                    <a:pos x="T8" y="T9"/>
                  </a:cxn>
                </a:cxnLst>
                <a:rect l="0" t="0" r="r" b="b"/>
                <a:pathLst>
                  <a:path w="2031" h="1167">
                    <a:moveTo>
                      <a:pt x="0" y="500"/>
                    </a:moveTo>
                    <a:lnTo>
                      <a:pt x="1152" y="1167"/>
                    </a:lnTo>
                    <a:lnTo>
                      <a:pt x="2031" y="667"/>
                    </a:lnTo>
                    <a:lnTo>
                      <a:pt x="881" y="0"/>
                    </a:lnTo>
                    <a:lnTo>
                      <a:pt x="0" y="5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6" name="Freeform 14"/>
              <p:cNvSpPr/>
              <p:nvPr/>
            </p:nvSpPr>
            <p:spPr bwMode="auto">
              <a:xfrm>
                <a:off x="4963" y="2954"/>
                <a:ext cx="1150" cy="710"/>
              </a:xfrm>
              <a:custGeom>
                <a:avLst/>
                <a:gdLst>
                  <a:gd name="T0" fmla="*/ 0 w 1150"/>
                  <a:gd name="T1" fmla="*/ 0 h 710"/>
                  <a:gd name="T2" fmla="*/ 0 w 1150"/>
                  <a:gd name="T3" fmla="*/ 44 h 710"/>
                  <a:gd name="T4" fmla="*/ 1150 w 1150"/>
                  <a:gd name="T5" fmla="*/ 710 h 710"/>
                  <a:gd name="T6" fmla="*/ 1150 w 1150"/>
                  <a:gd name="T7" fmla="*/ 666 h 710"/>
                  <a:gd name="T8" fmla="*/ 0 w 1150"/>
                  <a:gd name="T9" fmla="*/ 0 h 710"/>
                </a:gdLst>
                <a:ahLst/>
                <a:cxnLst>
                  <a:cxn ang="0">
                    <a:pos x="T0" y="T1"/>
                  </a:cxn>
                  <a:cxn ang="0">
                    <a:pos x="T2" y="T3"/>
                  </a:cxn>
                  <a:cxn ang="0">
                    <a:pos x="T4" y="T5"/>
                  </a:cxn>
                  <a:cxn ang="0">
                    <a:pos x="T6" y="T7"/>
                  </a:cxn>
                  <a:cxn ang="0">
                    <a:pos x="T8" y="T9"/>
                  </a:cxn>
                </a:cxnLst>
                <a:rect l="0" t="0" r="r" b="b"/>
                <a:pathLst>
                  <a:path w="1150" h="710">
                    <a:moveTo>
                      <a:pt x="0" y="0"/>
                    </a:moveTo>
                    <a:lnTo>
                      <a:pt x="0" y="44"/>
                    </a:lnTo>
                    <a:lnTo>
                      <a:pt x="1150" y="710"/>
                    </a:lnTo>
                    <a:lnTo>
                      <a:pt x="1150" y="666"/>
                    </a:lnTo>
                    <a:lnTo>
                      <a:pt x="0" y="0"/>
                    </a:lnTo>
                    <a:close/>
                  </a:path>
                </a:pathLst>
              </a:custGeom>
              <a:solidFill>
                <a:srgbClr val="9CD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7" name="Freeform 15"/>
              <p:cNvSpPr/>
              <p:nvPr/>
            </p:nvSpPr>
            <p:spPr bwMode="auto">
              <a:xfrm>
                <a:off x="6113" y="3120"/>
                <a:ext cx="880" cy="544"/>
              </a:xfrm>
              <a:custGeom>
                <a:avLst/>
                <a:gdLst>
                  <a:gd name="T0" fmla="*/ 0 w 880"/>
                  <a:gd name="T1" fmla="*/ 500 h 544"/>
                  <a:gd name="T2" fmla="*/ 0 w 880"/>
                  <a:gd name="T3" fmla="*/ 544 h 544"/>
                  <a:gd name="T4" fmla="*/ 880 w 880"/>
                  <a:gd name="T5" fmla="*/ 44 h 544"/>
                  <a:gd name="T6" fmla="*/ 880 w 880"/>
                  <a:gd name="T7" fmla="*/ 0 h 544"/>
                  <a:gd name="T8" fmla="*/ 0 w 880"/>
                  <a:gd name="T9" fmla="*/ 500 h 544"/>
                </a:gdLst>
                <a:ahLst/>
                <a:cxnLst>
                  <a:cxn ang="0">
                    <a:pos x="T0" y="T1"/>
                  </a:cxn>
                  <a:cxn ang="0">
                    <a:pos x="T2" y="T3"/>
                  </a:cxn>
                  <a:cxn ang="0">
                    <a:pos x="T4" y="T5"/>
                  </a:cxn>
                  <a:cxn ang="0">
                    <a:pos x="T6" y="T7"/>
                  </a:cxn>
                  <a:cxn ang="0">
                    <a:pos x="T8" y="T9"/>
                  </a:cxn>
                </a:cxnLst>
                <a:rect l="0" t="0" r="r" b="b"/>
                <a:pathLst>
                  <a:path w="880" h="544">
                    <a:moveTo>
                      <a:pt x="0" y="500"/>
                    </a:moveTo>
                    <a:lnTo>
                      <a:pt x="0" y="544"/>
                    </a:lnTo>
                    <a:lnTo>
                      <a:pt x="880" y="44"/>
                    </a:lnTo>
                    <a:lnTo>
                      <a:pt x="880" y="0"/>
                    </a:lnTo>
                    <a:lnTo>
                      <a:pt x="0" y="500"/>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8" name="Freeform 16"/>
              <p:cNvSpPr/>
              <p:nvPr/>
            </p:nvSpPr>
            <p:spPr bwMode="auto">
              <a:xfrm>
                <a:off x="5877" y="1561"/>
                <a:ext cx="1068" cy="1462"/>
              </a:xfrm>
              <a:custGeom>
                <a:avLst/>
                <a:gdLst>
                  <a:gd name="T0" fmla="*/ 2 w 1068"/>
                  <a:gd name="T1" fmla="*/ 22 h 1464"/>
                  <a:gd name="T2" fmla="*/ 0 w 1068"/>
                  <a:gd name="T3" fmla="*/ 843 h 1464"/>
                  <a:gd name="T4" fmla="*/ 9 w 1068"/>
                  <a:gd name="T5" fmla="*/ 858 h 1464"/>
                  <a:gd name="T6" fmla="*/ 1039 w 1068"/>
                  <a:gd name="T7" fmla="*/ 1457 h 1464"/>
                  <a:gd name="T8" fmla="*/ 1066 w 1068"/>
                  <a:gd name="T9" fmla="*/ 1442 h 1464"/>
                  <a:gd name="T10" fmla="*/ 1068 w 1068"/>
                  <a:gd name="T11" fmla="*/ 621 h 1464"/>
                  <a:gd name="T12" fmla="*/ 1060 w 1068"/>
                  <a:gd name="T13" fmla="*/ 605 h 1464"/>
                  <a:gd name="T14" fmla="*/ 29 w 1068"/>
                  <a:gd name="T15" fmla="*/ 6 h 1464"/>
                  <a:gd name="T16" fmla="*/ 2 w 1068"/>
                  <a:gd name="T17" fmla="*/ 22 h 1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8" h="1464">
                    <a:moveTo>
                      <a:pt x="2" y="22"/>
                    </a:moveTo>
                    <a:cubicBezTo>
                      <a:pt x="0" y="843"/>
                      <a:pt x="0" y="843"/>
                      <a:pt x="0" y="843"/>
                    </a:cubicBezTo>
                    <a:cubicBezTo>
                      <a:pt x="0" y="849"/>
                      <a:pt x="3" y="855"/>
                      <a:pt x="9" y="858"/>
                    </a:cubicBezTo>
                    <a:cubicBezTo>
                      <a:pt x="1039" y="1457"/>
                      <a:pt x="1039" y="1457"/>
                      <a:pt x="1039" y="1457"/>
                    </a:cubicBezTo>
                    <a:cubicBezTo>
                      <a:pt x="1051" y="1464"/>
                      <a:pt x="1066" y="1456"/>
                      <a:pt x="1066" y="1442"/>
                    </a:cubicBezTo>
                    <a:cubicBezTo>
                      <a:pt x="1068" y="621"/>
                      <a:pt x="1068" y="621"/>
                      <a:pt x="1068" y="621"/>
                    </a:cubicBezTo>
                    <a:cubicBezTo>
                      <a:pt x="1068" y="614"/>
                      <a:pt x="1065" y="609"/>
                      <a:pt x="1060" y="605"/>
                    </a:cubicBezTo>
                    <a:cubicBezTo>
                      <a:pt x="29" y="6"/>
                      <a:pt x="29" y="6"/>
                      <a:pt x="29" y="6"/>
                    </a:cubicBezTo>
                    <a:cubicBezTo>
                      <a:pt x="17" y="0"/>
                      <a:pt x="2" y="8"/>
                      <a:pt x="2" y="22"/>
                    </a:cubicBezTo>
                    <a:close/>
                  </a:path>
                </a:pathLst>
              </a:custGeom>
              <a:solidFill>
                <a:srgbClr val="7EC5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9" name="Freeform 17"/>
              <p:cNvSpPr/>
              <p:nvPr/>
            </p:nvSpPr>
            <p:spPr bwMode="auto">
              <a:xfrm>
                <a:off x="5922" y="1624"/>
                <a:ext cx="973" cy="1329"/>
              </a:xfrm>
              <a:custGeom>
                <a:avLst/>
                <a:gdLst>
                  <a:gd name="T0" fmla="*/ 2 w 973"/>
                  <a:gd name="T1" fmla="*/ 23 h 1331"/>
                  <a:gd name="T2" fmla="*/ 0 w 973"/>
                  <a:gd name="T3" fmla="*/ 765 h 1331"/>
                  <a:gd name="T4" fmla="*/ 9 w 973"/>
                  <a:gd name="T5" fmla="*/ 781 h 1331"/>
                  <a:gd name="T6" fmla="*/ 943 w 973"/>
                  <a:gd name="T7" fmla="*/ 1324 h 1331"/>
                  <a:gd name="T8" fmla="*/ 971 w 973"/>
                  <a:gd name="T9" fmla="*/ 1308 h 1331"/>
                  <a:gd name="T10" fmla="*/ 973 w 973"/>
                  <a:gd name="T11" fmla="*/ 566 h 1331"/>
                  <a:gd name="T12" fmla="*/ 964 w 973"/>
                  <a:gd name="T13" fmla="*/ 550 h 1331"/>
                  <a:gd name="T14" fmla="*/ 30 w 973"/>
                  <a:gd name="T15" fmla="*/ 7 h 1331"/>
                  <a:gd name="T16" fmla="*/ 2 w 973"/>
                  <a:gd name="T17" fmla="*/ 23 h 1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3" h="1331">
                    <a:moveTo>
                      <a:pt x="2" y="23"/>
                    </a:moveTo>
                    <a:cubicBezTo>
                      <a:pt x="0" y="765"/>
                      <a:pt x="0" y="765"/>
                      <a:pt x="0" y="765"/>
                    </a:cubicBezTo>
                    <a:cubicBezTo>
                      <a:pt x="0" y="772"/>
                      <a:pt x="4" y="778"/>
                      <a:pt x="9" y="781"/>
                    </a:cubicBezTo>
                    <a:cubicBezTo>
                      <a:pt x="943" y="1324"/>
                      <a:pt x="943" y="1324"/>
                      <a:pt x="943" y="1324"/>
                    </a:cubicBezTo>
                    <a:cubicBezTo>
                      <a:pt x="955" y="1331"/>
                      <a:pt x="971" y="1322"/>
                      <a:pt x="971" y="1308"/>
                    </a:cubicBezTo>
                    <a:cubicBezTo>
                      <a:pt x="973" y="566"/>
                      <a:pt x="973" y="566"/>
                      <a:pt x="973" y="566"/>
                    </a:cubicBezTo>
                    <a:cubicBezTo>
                      <a:pt x="973" y="559"/>
                      <a:pt x="970" y="553"/>
                      <a:pt x="964" y="550"/>
                    </a:cubicBezTo>
                    <a:cubicBezTo>
                      <a:pt x="30" y="7"/>
                      <a:pt x="30" y="7"/>
                      <a:pt x="30" y="7"/>
                    </a:cubicBezTo>
                    <a:cubicBezTo>
                      <a:pt x="18" y="0"/>
                      <a:pt x="3" y="9"/>
                      <a:pt x="2" y="23"/>
                    </a:cubicBezTo>
                    <a:close/>
                  </a:path>
                </a:pathLst>
              </a:custGeom>
              <a:solidFill>
                <a:srgbClr val="BAE1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0" name="Freeform 18"/>
              <p:cNvSpPr/>
              <p:nvPr/>
            </p:nvSpPr>
            <p:spPr bwMode="auto">
              <a:xfrm>
                <a:off x="5473" y="3100"/>
                <a:ext cx="360" cy="221"/>
              </a:xfrm>
              <a:custGeom>
                <a:avLst/>
                <a:gdLst>
                  <a:gd name="T0" fmla="*/ 14 w 359"/>
                  <a:gd name="T1" fmla="*/ 112 h 222"/>
                  <a:gd name="T2" fmla="*/ 195 w 359"/>
                  <a:gd name="T3" fmla="*/ 218 h 222"/>
                  <a:gd name="T4" fmla="*/ 216 w 359"/>
                  <a:gd name="T5" fmla="*/ 218 h 222"/>
                  <a:gd name="T6" fmla="*/ 345 w 359"/>
                  <a:gd name="T7" fmla="*/ 144 h 222"/>
                  <a:gd name="T8" fmla="*/ 345 w 359"/>
                  <a:gd name="T9" fmla="*/ 109 h 222"/>
                  <a:gd name="T10" fmla="*/ 163 w 359"/>
                  <a:gd name="T11" fmla="*/ 4 h 222"/>
                  <a:gd name="T12" fmla="*/ 143 w 359"/>
                  <a:gd name="T13" fmla="*/ 3 h 222"/>
                  <a:gd name="T14" fmla="*/ 14 w 359"/>
                  <a:gd name="T15" fmla="*/ 77 h 222"/>
                  <a:gd name="T16" fmla="*/ 14 w 359"/>
                  <a:gd name="T17" fmla="*/ 11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222">
                    <a:moveTo>
                      <a:pt x="14" y="112"/>
                    </a:moveTo>
                    <a:cubicBezTo>
                      <a:pt x="195" y="218"/>
                      <a:pt x="195" y="218"/>
                      <a:pt x="195" y="218"/>
                    </a:cubicBezTo>
                    <a:cubicBezTo>
                      <a:pt x="202" y="222"/>
                      <a:pt x="209" y="222"/>
                      <a:pt x="216" y="218"/>
                    </a:cubicBezTo>
                    <a:cubicBezTo>
                      <a:pt x="345" y="144"/>
                      <a:pt x="345" y="144"/>
                      <a:pt x="345" y="144"/>
                    </a:cubicBezTo>
                    <a:cubicBezTo>
                      <a:pt x="359" y="137"/>
                      <a:pt x="359" y="117"/>
                      <a:pt x="345" y="109"/>
                    </a:cubicBezTo>
                    <a:cubicBezTo>
                      <a:pt x="163" y="4"/>
                      <a:pt x="163" y="4"/>
                      <a:pt x="163" y="4"/>
                    </a:cubicBezTo>
                    <a:cubicBezTo>
                      <a:pt x="157" y="0"/>
                      <a:pt x="149" y="0"/>
                      <a:pt x="143" y="3"/>
                    </a:cubicBezTo>
                    <a:cubicBezTo>
                      <a:pt x="14" y="77"/>
                      <a:pt x="14" y="77"/>
                      <a:pt x="14" y="77"/>
                    </a:cubicBezTo>
                    <a:cubicBezTo>
                      <a:pt x="0" y="85"/>
                      <a:pt x="0" y="105"/>
                      <a:pt x="14" y="112"/>
                    </a:cubicBezTo>
                    <a:close/>
                  </a:path>
                </a:pathLst>
              </a:custGeom>
              <a:solidFill>
                <a:srgbClr val="D7E5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1" name="Freeform 19"/>
              <p:cNvSpPr/>
              <p:nvPr/>
            </p:nvSpPr>
            <p:spPr bwMode="auto">
              <a:xfrm>
                <a:off x="5326" y="2530"/>
                <a:ext cx="1474" cy="879"/>
              </a:xfrm>
              <a:custGeom>
                <a:avLst/>
                <a:gdLst>
                  <a:gd name="T0" fmla="*/ 26 w 1473"/>
                  <a:gd name="T1" fmla="*/ 361 h 880"/>
                  <a:gd name="T2" fmla="*/ 903 w 1473"/>
                  <a:gd name="T3" fmla="*/ 873 h 880"/>
                  <a:gd name="T4" fmla="*/ 942 w 1473"/>
                  <a:gd name="T5" fmla="*/ 874 h 880"/>
                  <a:gd name="T6" fmla="*/ 1447 w 1473"/>
                  <a:gd name="T7" fmla="*/ 586 h 880"/>
                  <a:gd name="T8" fmla="*/ 1447 w 1473"/>
                  <a:gd name="T9" fmla="*/ 519 h 880"/>
                  <a:gd name="T10" fmla="*/ 570 w 1473"/>
                  <a:gd name="T11" fmla="*/ 7 h 880"/>
                  <a:gd name="T12" fmla="*/ 531 w 1473"/>
                  <a:gd name="T13" fmla="*/ 7 h 880"/>
                  <a:gd name="T14" fmla="*/ 26 w 1473"/>
                  <a:gd name="T15" fmla="*/ 295 h 880"/>
                  <a:gd name="T16" fmla="*/ 26 w 1473"/>
                  <a:gd name="T17" fmla="*/ 361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3" h="880">
                    <a:moveTo>
                      <a:pt x="26" y="361"/>
                    </a:moveTo>
                    <a:cubicBezTo>
                      <a:pt x="903" y="873"/>
                      <a:pt x="903" y="873"/>
                      <a:pt x="903" y="873"/>
                    </a:cubicBezTo>
                    <a:cubicBezTo>
                      <a:pt x="915" y="880"/>
                      <a:pt x="930" y="880"/>
                      <a:pt x="942" y="874"/>
                    </a:cubicBezTo>
                    <a:cubicBezTo>
                      <a:pt x="1447" y="586"/>
                      <a:pt x="1447" y="586"/>
                      <a:pt x="1447" y="586"/>
                    </a:cubicBezTo>
                    <a:cubicBezTo>
                      <a:pt x="1473" y="571"/>
                      <a:pt x="1473" y="534"/>
                      <a:pt x="1447" y="519"/>
                    </a:cubicBezTo>
                    <a:cubicBezTo>
                      <a:pt x="570" y="7"/>
                      <a:pt x="570" y="7"/>
                      <a:pt x="570" y="7"/>
                    </a:cubicBezTo>
                    <a:cubicBezTo>
                      <a:pt x="558" y="0"/>
                      <a:pt x="543" y="0"/>
                      <a:pt x="531" y="7"/>
                    </a:cubicBezTo>
                    <a:cubicBezTo>
                      <a:pt x="26" y="295"/>
                      <a:pt x="26" y="295"/>
                      <a:pt x="26" y="295"/>
                    </a:cubicBezTo>
                    <a:cubicBezTo>
                      <a:pt x="0" y="309"/>
                      <a:pt x="0" y="346"/>
                      <a:pt x="26" y="361"/>
                    </a:cubicBezTo>
                    <a:close/>
                  </a:path>
                </a:pathLst>
              </a:custGeom>
              <a:solidFill>
                <a:srgbClr val="D7E5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2" name="Freeform 20"/>
              <p:cNvSpPr/>
              <p:nvPr/>
            </p:nvSpPr>
            <p:spPr bwMode="auto">
              <a:xfrm>
                <a:off x="5815" y="2547"/>
                <a:ext cx="122" cy="71"/>
              </a:xfrm>
              <a:custGeom>
                <a:avLst/>
                <a:gdLst>
                  <a:gd name="T0" fmla="*/ 122 w 122"/>
                  <a:gd name="T1" fmla="*/ 46 h 71"/>
                  <a:gd name="T2" fmla="*/ 79 w 122"/>
                  <a:gd name="T3" fmla="*/ 71 h 71"/>
                  <a:gd name="T4" fmla="*/ 0 w 122"/>
                  <a:gd name="T5" fmla="*/ 26 h 71"/>
                  <a:gd name="T6" fmla="*/ 44 w 122"/>
                  <a:gd name="T7" fmla="*/ 0 h 71"/>
                  <a:gd name="T8" fmla="*/ 122 w 122"/>
                  <a:gd name="T9" fmla="*/ 46 h 71"/>
                </a:gdLst>
                <a:ahLst/>
                <a:cxnLst>
                  <a:cxn ang="0">
                    <a:pos x="T0" y="T1"/>
                  </a:cxn>
                  <a:cxn ang="0">
                    <a:pos x="T2" y="T3"/>
                  </a:cxn>
                  <a:cxn ang="0">
                    <a:pos x="T4" y="T5"/>
                  </a:cxn>
                  <a:cxn ang="0">
                    <a:pos x="T6" y="T7"/>
                  </a:cxn>
                  <a:cxn ang="0">
                    <a:pos x="T8" y="T9"/>
                  </a:cxn>
                </a:cxnLst>
                <a:rect l="0" t="0" r="r" b="b"/>
                <a:pathLst>
                  <a:path w="122" h="71">
                    <a:moveTo>
                      <a:pt x="122" y="46"/>
                    </a:moveTo>
                    <a:lnTo>
                      <a:pt x="79" y="71"/>
                    </a:lnTo>
                    <a:lnTo>
                      <a:pt x="0" y="26"/>
                    </a:lnTo>
                    <a:lnTo>
                      <a:pt x="44" y="0"/>
                    </a:lnTo>
                    <a:lnTo>
                      <a:pt x="122" y="46"/>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3" name="Freeform 21"/>
              <p:cNvSpPr/>
              <p:nvPr/>
            </p:nvSpPr>
            <p:spPr bwMode="auto">
              <a:xfrm>
                <a:off x="5893" y="2593"/>
                <a:ext cx="44" cy="34"/>
              </a:xfrm>
              <a:custGeom>
                <a:avLst/>
                <a:gdLst>
                  <a:gd name="T0" fmla="*/ 44 w 44"/>
                  <a:gd name="T1" fmla="*/ 0 h 34"/>
                  <a:gd name="T2" fmla="*/ 44 w 44"/>
                  <a:gd name="T3" fmla="*/ 9 h 34"/>
                  <a:gd name="T4" fmla="*/ 0 w 44"/>
                  <a:gd name="T5" fmla="*/ 34 h 34"/>
                  <a:gd name="T6" fmla="*/ 1 w 44"/>
                  <a:gd name="T7" fmla="*/ 25 h 34"/>
                  <a:gd name="T8" fmla="*/ 44 w 44"/>
                  <a:gd name="T9" fmla="*/ 0 h 34"/>
                </a:gdLst>
                <a:ahLst/>
                <a:cxnLst>
                  <a:cxn ang="0">
                    <a:pos x="T0" y="T1"/>
                  </a:cxn>
                  <a:cxn ang="0">
                    <a:pos x="T2" y="T3"/>
                  </a:cxn>
                  <a:cxn ang="0">
                    <a:pos x="T4" y="T5"/>
                  </a:cxn>
                  <a:cxn ang="0">
                    <a:pos x="T6" y="T7"/>
                  </a:cxn>
                  <a:cxn ang="0">
                    <a:pos x="T8" y="T9"/>
                  </a:cxn>
                </a:cxnLst>
                <a:rect l="0" t="0" r="r" b="b"/>
                <a:pathLst>
                  <a:path w="44" h="34">
                    <a:moveTo>
                      <a:pt x="44" y="0"/>
                    </a:moveTo>
                    <a:lnTo>
                      <a:pt x="44" y="9"/>
                    </a:lnTo>
                    <a:lnTo>
                      <a:pt x="0" y="34"/>
                    </a:lnTo>
                    <a:lnTo>
                      <a:pt x="1" y="25"/>
                    </a:lnTo>
                    <a:lnTo>
                      <a:pt x="44"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4" name="Freeform 22"/>
              <p:cNvSpPr/>
              <p:nvPr/>
            </p:nvSpPr>
            <p:spPr bwMode="auto">
              <a:xfrm>
                <a:off x="5815" y="2573"/>
                <a:ext cx="79" cy="54"/>
              </a:xfrm>
              <a:custGeom>
                <a:avLst/>
                <a:gdLst>
                  <a:gd name="T0" fmla="*/ 79 w 79"/>
                  <a:gd name="T1" fmla="*/ 45 h 54"/>
                  <a:gd name="T2" fmla="*/ 78 w 79"/>
                  <a:gd name="T3" fmla="*/ 54 h 54"/>
                  <a:gd name="T4" fmla="*/ 0 w 79"/>
                  <a:gd name="T5" fmla="*/ 9 h 54"/>
                  <a:gd name="T6" fmla="*/ 0 w 79"/>
                  <a:gd name="T7" fmla="*/ 0 h 54"/>
                  <a:gd name="T8" fmla="*/ 79 w 79"/>
                  <a:gd name="T9" fmla="*/ 45 h 54"/>
                </a:gdLst>
                <a:ahLst/>
                <a:cxnLst>
                  <a:cxn ang="0">
                    <a:pos x="T0" y="T1"/>
                  </a:cxn>
                  <a:cxn ang="0">
                    <a:pos x="T2" y="T3"/>
                  </a:cxn>
                  <a:cxn ang="0">
                    <a:pos x="T4" y="T5"/>
                  </a:cxn>
                  <a:cxn ang="0">
                    <a:pos x="T6" y="T7"/>
                  </a:cxn>
                  <a:cxn ang="0">
                    <a:pos x="T8" y="T9"/>
                  </a:cxn>
                </a:cxnLst>
                <a:rect l="0" t="0" r="r" b="b"/>
                <a:pathLst>
                  <a:path w="79" h="54">
                    <a:moveTo>
                      <a:pt x="79" y="45"/>
                    </a:moveTo>
                    <a:lnTo>
                      <a:pt x="78" y="54"/>
                    </a:lnTo>
                    <a:lnTo>
                      <a:pt x="0" y="9"/>
                    </a:lnTo>
                    <a:lnTo>
                      <a:pt x="0" y="0"/>
                    </a:lnTo>
                    <a:lnTo>
                      <a:pt x="79" y="4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5" name="Freeform 23"/>
              <p:cNvSpPr/>
              <p:nvPr/>
            </p:nvSpPr>
            <p:spPr bwMode="auto">
              <a:xfrm>
                <a:off x="5910" y="2603"/>
                <a:ext cx="122" cy="71"/>
              </a:xfrm>
              <a:custGeom>
                <a:avLst/>
                <a:gdLst>
                  <a:gd name="T0" fmla="*/ 122 w 122"/>
                  <a:gd name="T1" fmla="*/ 46 h 71"/>
                  <a:gd name="T2" fmla="*/ 79 w 122"/>
                  <a:gd name="T3" fmla="*/ 71 h 71"/>
                  <a:gd name="T4" fmla="*/ 0 w 122"/>
                  <a:gd name="T5" fmla="*/ 26 h 71"/>
                  <a:gd name="T6" fmla="*/ 44 w 122"/>
                  <a:gd name="T7" fmla="*/ 0 h 71"/>
                  <a:gd name="T8" fmla="*/ 122 w 122"/>
                  <a:gd name="T9" fmla="*/ 46 h 71"/>
                </a:gdLst>
                <a:ahLst/>
                <a:cxnLst>
                  <a:cxn ang="0">
                    <a:pos x="T0" y="T1"/>
                  </a:cxn>
                  <a:cxn ang="0">
                    <a:pos x="T2" y="T3"/>
                  </a:cxn>
                  <a:cxn ang="0">
                    <a:pos x="T4" y="T5"/>
                  </a:cxn>
                  <a:cxn ang="0">
                    <a:pos x="T6" y="T7"/>
                  </a:cxn>
                  <a:cxn ang="0">
                    <a:pos x="T8" y="T9"/>
                  </a:cxn>
                </a:cxnLst>
                <a:rect l="0" t="0" r="r" b="b"/>
                <a:pathLst>
                  <a:path w="122" h="71">
                    <a:moveTo>
                      <a:pt x="122" y="46"/>
                    </a:moveTo>
                    <a:lnTo>
                      <a:pt x="79" y="71"/>
                    </a:lnTo>
                    <a:lnTo>
                      <a:pt x="0" y="26"/>
                    </a:lnTo>
                    <a:lnTo>
                      <a:pt x="44" y="0"/>
                    </a:lnTo>
                    <a:lnTo>
                      <a:pt x="122" y="46"/>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6" name="Freeform 24"/>
              <p:cNvSpPr/>
              <p:nvPr/>
            </p:nvSpPr>
            <p:spPr bwMode="auto">
              <a:xfrm>
                <a:off x="5989" y="2649"/>
                <a:ext cx="43" cy="34"/>
              </a:xfrm>
              <a:custGeom>
                <a:avLst/>
                <a:gdLst>
                  <a:gd name="T0" fmla="*/ 43 w 43"/>
                  <a:gd name="T1" fmla="*/ 0 h 34"/>
                  <a:gd name="T2" fmla="*/ 43 w 43"/>
                  <a:gd name="T3" fmla="*/ 8 h 34"/>
                  <a:gd name="T4" fmla="*/ 0 w 43"/>
                  <a:gd name="T5" fmla="*/ 34 h 34"/>
                  <a:gd name="T6" fmla="*/ 0 w 43"/>
                  <a:gd name="T7" fmla="*/ 25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8"/>
                    </a:lnTo>
                    <a:lnTo>
                      <a:pt x="0" y="34"/>
                    </a:lnTo>
                    <a:lnTo>
                      <a:pt x="0" y="25"/>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7" name="Freeform 25"/>
              <p:cNvSpPr/>
              <p:nvPr/>
            </p:nvSpPr>
            <p:spPr bwMode="auto">
              <a:xfrm>
                <a:off x="5910" y="2629"/>
                <a:ext cx="79" cy="54"/>
              </a:xfrm>
              <a:custGeom>
                <a:avLst/>
                <a:gdLst>
                  <a:gd name="T0" fmla="*/ 79 w 79"/>
                  <a:gd name="T1" fmla="*/ 45 h 54"/>
                  <a:gd name="T2" fmla="*/ 79 w 79"/>
                  <a:gd name="T3" fmla="*/ 54 h 54"/>
                  <a:gd name="T4" fmla="*/ 0 w 79"/>
                  <a:gd name="T5" fmla="*/ 9 h 54"/>
                  <a:gd name="T6" fmla="*/ 0 w 79"/>
                  <a:gd name="T7" fmla="*/ 0 h 54"/>
                  <a:gd name="T8" fmla="*/ 79 w 79"/>
                  <a:gd name="T9" fmla="*/ 45 h 54"/>
                </a:gdLst>
                <a:ahLst/>
                <a:cxnLst>
                  <a:cxn ang="0">
                    <a:pos x="T0" y="T1"/>
                  </a:cxn>
                  <a:cxn ang="0">
                    <a:pos x="T2" y="T3"/>
                  </a:cxn>
                  <a:cxn ang="0">
                    <a:pos x="T4" y="T5"/>
                  </a:cxn>
                  <a:cxn ang="0">
                    <a:pos x="T6" y="T7"/>
                  </a:cxn>
                  <a:cxn ang="0">
                    <a:pos x="T8" y="T9"/>
                  </a:cxn>
                </a:cxnLst>
                <a:rect l="0" t="0" r="r" b="b"/>
                <a:pathLst>
                  <a:path w="79" h="54">
                    <a:moveTo>
                      <a:pt x="79" y="45"/>
                    </a:moveTo>
                    <a:lnTo>
                      <a:pt x="79" y="54"/>
                    </a:lnTo>
                    <a:lnTo>
                      <a:pt x="0" y="9"/>
                    </a:lnTo>
                    <a:lnTo>
                      <a:pt x="0" y="0"/>
                    </a:lnTo>
                    <a:lnTo>
                      <a:pt x="79" y="4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8" name="Freeform 26"/>
              <p:cNvSpPr/>
              <p:nvPr/>
            </p:nvSpPr>
            <p:spPr bwMode="auto">
              <a:xfrm>
                <a:off x="6011" y="2662"/>
                <a:ext cx="121" cy="70"/>
              </a:xfrm>
              <a:custGeom>
                <a:avLst/>
                <a:gdLst>
                  <a:gd name="T0" fmla="*/ 121 w 121"/>
                  <a:gd name="T1" fmla="*/ 45 h 70"/>
                  <a:gd name="T2" fmla="*/ 78 w 121"/>
                  <a:gd name="T3" fmla="*/ 70 h 70"/>
                  <a:gd name="T4" fmla="*/ 0 w 121"/>
                  <a:gd name="T5" fmla="*/ 25 h 70"/>
                  <a:gd name="T6" fmla="*/ 43 w 121"/>
                  <a:gd name="T7" fmla="*/ 0 h 70"/>
                  <a:gd name="T8" fmla="*/ 121 w 121"/>
                  <a:gd name="T9" fmla="*/ 45 h 70"/>
                </a:gdLst>
                <a:ahLst/>
                <a:cxnLst>
                  <a:cxn ang="0">
                    <a:pos x="T0" y="T1"/>
                  </a:cxn>
                  <a:cxn ang="0">
                    <a:pos x="T2" y="T3"/>
                  </a:cxn>
                  <a:cxn ang="0">
                    <a:pos x="T4" y="T5"/>
                  </a:cxn>
                  <a:cxn ang="0">
                    <a:pos x="T6" y="T7"/>
                  </a:cxn>
                  <a:cxn ang="0">
                    <a:pos x="T8" y="T9"/>
                  </a:cxn>
                </a:cxnLst>
                <a:rect l="0" t="0" r="r" b="b"/>
                <a:pathLst>
                  <a:path w="121" h="70">
                    <a:moveTo>
                      <a:pt x="121" y="45"/>
                    </a:moveTo>
                    <a:lnTo>
                      <a:pt x="78" y="70"/>
                    </a:lnTo>
                    <a:lnTo>
                      <a:pt x="0" y="25"/>
                    </a:lnTo>
                    <a:lnTo>
                      <a:pt x="43" y="0"/>
                    </a:lnTo>
                    <a:lnTo>
                      <a:pt x="121"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9" name="Freeform 27"/>
              <p:cNvSpPr/>
              <p:nvPr/>
            </p:nvSpPr>
            <p:spPr bwMode="auto">
              <a:xfrm>
                <a:off x="6089" y="2707"/>
                <a:ext cx="43" cy="34"/>
              </a:xfrm>
              <a:custGeom>
                <a:avLst/>
                <a:gdLst>
                  <a:gd name="T0" fmla="*/ 43 w 43"/>
                  <a:gd name="T1" fmla="*/ 0 h 34"/>
                  <a:gd name="T2" fmla="*/ 43 w 43"/>
                  <a:gd name="T3" fmla="*/ 9 h 34"/>
                  <a:gd name="T4" fmla="*/ 0 w 43"/>
                  <a:gd name="T5" fmla="*/ 34 h 34"/>
                  <a:gd name="T6" fmla="*/ 0 w 43"/>
                  <a:gd name="T7" fmla="*/ 25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9"/>
                    </a:lnTo>
                    <a:lnTo>
                      <a:pt x="0" y="34"/>
                    </a:lnTo>
                    <a:lnTo>
                      <a:pt x="0" y="25"/>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0" name="Freeform 28"/>
              <p:cNvSpPr/>
              <p:nvPr/>
            </p:nvSpPr>
            <p:spPr bwMode="auto">
              <a:xfrm>
                <a:off x="6011" y="2687"/>
                <a:ext cx="78" cy="54"/>
              </a:xfrm>
              <a:custGeom>
                <a:avLst/>
                <a:gdLst>
                  <a:gd name="T0" fmla="*/ 78 w 78"/>
                  <a:gd name="T1" fmla="*/ 45 h 54"/>
                  <a:gd name="T2" fmla="*/ 78 w 78"/>
                  <a:gd name="T3" fmla="*/ 54 h 54"/>
                  <a:gd name="T4" fmla="*/ 0 w 78"/>
                  <a:gd name="T5" fmla="*/ 9 h 54"/>
                  <a:gd name="T6" fmla="*/ 0 w 78"/>
                  <a:gd name="T7" fmla="*/ 0 h 54"/>
                  <a:gd name="T8" fmla="*/ 78 w 78"/>
                  <a:gd name="T9" fmla="*/ 45 h 54"/>
                </a:gdLst>
                <a:ahLst/>
                <a:cxnLst>
                  <a:cxn ang="0">
                    <a:pos x="T0" y="T1"/>
                  </a:cxn>
                  <a:cxn ang="0">
                    <a:pos x="T2" y="T3"/>
                  </a:cxn>
                  <a:cxn ang="0">
                    <a:pos x="T4" y="T5"/>
                  </a:cxn>
                  <a:cxn ang="0">
                    <a:pos x="T6" y="T7"/>
                  </a:cxn>
                  <a:cxn ang="0">
                    <a:pos x="T8" y="T9"/>
                  </a:cxn>
                </a:cxnLst>
                <a:rect l="0" t="0" r="r" b="b"/>
                <a:pathLst>
                  <a:path w="78" h="54">
                    <a:moveTo>
                      <a:pt x="78" y="45"/>
                    </a:moveTo>
                    <a:lnTo>
                      <a:pt x="78" y="54"/>
                    </a:lnTo>
                    <a:lnTo>
                      <a:pt x="0" y="9"/>
                    </a:lnTo>
                    <a:lnTo>
                      <a:pt x="0" y="0"/>
                    </a:lnTo>
                    <a:lnTo>
                      <a:pt x="78" y="4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1" name="Freeform 29"/>
              <p:cNvSpPr/>
              <p:nvPr/>
            </p:nvSpPr>
            <p:spPr bwMode="auto">
              <a:xfrm>
                <a:off x="6115" y="2722"/>
                <a:ext cx="121" cy="71"/>
              </a:xfrm>
              <a:custGeom>
                <a:avLst/>
                <a:gdLst>
                  <a:gd name="T0" fmla="*/ 121 w 121"/>
                  <a:gd name="T1" fmla="*/ 46 h 71"/>
                  <a:gd name="T2" fmla="*/ 78 w 121"/>
                  <a:gd name="T3" fmla="*/ 71 h 71"/>
                  <a:gd name="T4" fmla="*/ 0 w 121"/>
                  <a:gd name="T5" fmla="*/ 25 h 71"/>
                  <a:gd name="T6" fmla="*/ 43 w 121"/>
                  <a:gd name="T7" fmla="*/ 0 h 71"/>
                  <a:gd name="T8" fmla="*/ 121 w 121"/>
                  <a:gd name="T9" fmla="*/ 46 h 71"/>
                </a:gdLst>
                <a:ahLst/>
                <a:cxnLst>
                  <a:cxn ang="0">
                    <a:pos x="T0" y="T1"/>
                  </a:cxn>
                  <a:cxn ang="0">
                    <a:pos x="T2" y="T3"/>
                  </a:cxn>
                  <a:cxn ang="0">
                    <a:pos x="T4" y="T5"/>
                  </a:cxn>
                  <a:cxn ang="0">
                    <a:pos x="T6" y="T7"/>
                  </a:cxn>
                  <a:cxn ang="0">
                    <a:pos x="T8" y="T9"/>
                  </a:cxn>
                </a:cxnLst>
                <a:rect l="0" t="0" r="r" b="b"/>
                <a:pathLst>
                  <a:path w="121" h="71">
                    <a:moveTo>
                      <a:pt x="121" y="46"/>
                    </a:moveTo>
                    <a:lnTo>
                      <a:pt x="78" y="71"/>
                    </a:lnTo>
                    <a:lnTo>
                      <a:pt x="0" y="25"/>
                    </a:lnTo>
                    <a:lnTo>
                      <a:pt x="43" y="0"/>
                    </a:lnTo>
                    <a:lnTo>
                      <a:pt x="121" y="46"/>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2" name="Freeform 30"/>
              <p:cNvSpPr/>
              <p:nvPr/>
            </p:nvSpPr>
            <p:spPr bwMode="auto">
              <a:xfrm>
                <a:off x="6193" y="2768"/>
                <a:ext cx="43" cy="34"/>
              </a:xfrm>
              <a:custGeom>
                <a:avLst/>
                <a:gdLst>
                  <a:gd name="T0" fmla="*/ 43 w 43"/>
                  <a:gd name="T1" fmla="*/ 0 h 34"/>
                  <a:gd name="T2" fmla="*/ 43 w 43"/>
                  <a:gd name="T3" fmla="*/ 8 h 34"/>
                  <a:gd name="T4" fmla="*/ 0 w 43"/>
                  <a:gd name="T5" fmla="*/ 34 h 34"/>
                  <a:gd name="T6" fmla="*/ 0 w 43"/>
                  <a:gd name="T7" fmla="*/ 25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8"/>
                    </a:lnTo>
                    <a:lnTo>
                      <a:pt x="0" y="34"/>
                    </a:lnTo>
                    <a:lnTo>
                      <a:pt x="0" y="25"/>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3" name="Freeform 31"/>
              <p:cNvSpPr/>
              <p:nvPr/>
            </p:nvSpPr>
            <p:spPr bwMode="auto">
              <a:xfrm>
                <a:off x="6115" y="2747"/>
                <a:ext cx="78" cy="55"/>
              </a:xfrm>
              <a:custGeom>
                <a:avLst/>
                <a:gdLst>
                  <a:gd name="T0" fmla="*/ 78 w 78"/>
                  <a:gd name="T1" fmla="*/ 46 h 55"/>
                  <a:gd name="T2" fmla="*/ 78 w 78"/>
                  <a:gd name="T3" fmla="*/ 55 h 55"/>
                  <a:gd name="T4" fmla="*/ 0 w 78"/>
                  <a:gd name="T5" fmla="*/ 9 h 55"/>
                  <a:gd name="T6" fmla="*/ 0 w 78"/>
                  <a:gd name="T7" fmla="*/ 0 h 55"/>
                  <a:gd name="T8" fmla="*/ 78 w 78"/>
                  <a:gd name="T9" fmla="*/ 46 h 55"/>
                </a:gdLst>
                <a:ahLst/>
                <a:cxnLst>
                  <a:cxn ang="0">
                    <a:pos x="T0" y="T1"/>
                  </a:cxn>
                  <a:cxn ang="0">
                    <a:pos x="T2" y="T3"/>
                  </a:cxn>
                  <a:cxn ang="0">
                    <a:pos x="T4" y="T5"/>
                  </a:cxn>
                  <a:cxn ang="0">
                    <a:pos x="T6" y="T7"/>
                  </a:cxn>
                  <a:cxn ang="0">
                    <a:pos x="T8" y="T9"/>
                  </a:cxn>
                </a:cxnLst>
                <a:rect l="0" t="0" r="r" b="b"/>
                <a:pathLst>
                  <a:path w="78" h="55">
                    <a:moveTo>
                      <a:pt x="78" y="46"/>
                    </a:moveTo>
                    <a:lnTo>
                      <a:pt x="78" y="55"/>
                    </a:lnTo>
                    <a:lnTo>
                      <a:pt x="0" y="9"/>
                    </a:lnTo>
                    <a:lnTo>
                      <a:pt x="0" y="0"/>
                    </a:lnTo>
                    <a:lnTo>
                      <a:pt x="78"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4" name="Freeform 32"/>
              <p:cNvSpPr/>
              <p:nvPr/>
            </p:nvSpPr>
            <p:spPr bwMode="auto">
              <a:xfrm>
                <a:off x="6217" y="2782"/>
                <a:ext cx="122" cy="71"/>
              </a:xfrm>
              <a:custGeom>
                <a:avLst/>
                <a:gdLst>
                  <a:gd name="T0" fmla="*/ 122 w 122"/>
                  <a:gd name="T1" fmla="*/ 45 h 71"/>
                  <a:gd name="T2" fmla="*/ 79 w 122"/>
                  <a:gd name="T3" fmla="*/ 71 h 71"/>
                  <a:gd name="T4" fmla="*/ 0 w 122"/>
                  <a:gd name="T5" fmla="*/ 25 h 71"/>
                  <a:gd name="T6" fmla="*/ 44 w 122"/>
                  <a:gd name="T7" fmla="*/ 0 h 71"/>
                  <a:gd name="T8" fmla="*/ 122 w 122"/>
                  <a:gd name="T9" fmla="*/ 45 h 71"/>
                </a:gdLst>
                <a:ahLst/>
                <a:cxnLst>
                  <a:cxn ang="0">
                    <a:pos x="T0" y="T1"/>
                  </a:cxn>
                  <a:cxn ang="0">
                    <a:pos x="T2" y="T3"/>
                  </a:cxn>
                  <a:cxn ang="0">
                    <a:pos x="T4" y="T5"/>
                  </a:cxn>
                  <a:cxn ang="0">
                    <a:pos x="T6" y="T7"/>
                  </a:cxn>
                  <a:cxn ang="0">
                    <a:pos x="T8" y="T9"/>
                  </a:cxn>
                </a:cxnLst>
                <a:rect l="0" t="0" r="r" b="b"/>
                <a:pathLst>
                  <a:path w="122" h="71">
                    <a:moveTo>
                      <a:pt x="122" y="45"/>
                    </a:moveTo>
                    <a:lnTo>
                      <a:pt x="79" y="71"/>
                    </a:lnTo>
                    <a:lnTo>
                      <a:pt x="0" y="25"/>
                    </a:lnTo>
                    <a:lnTo>
                      <a:pt x="44" y="0"/>
                    </a:lnTo>
                    <a:lnTo>
                      <a:pt x="122"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5" name="Freeform 33"/>
              <p:cNvSpPr/>
              <p:nvPr/>
            </p:nvSpPr>
            <p:spPr bwMode="auto">
              <a:xfrm>
                <a:off x="6296" y="2827"/>
                <a:ext cx="43" cy="34"/>
              </a:xfrm>
              <a:custGeom>
                <a:avLst/>
                <a:gdLst>
                  <a:gd name="T0" fmla="*/ 43 w 43"/>
                  <a:gd name="T1" fmla="*/ 0 h 34"/>
                  <a:gd name="T2" fmla="*/ 43 w 43"/>
                  <a:gd name="T3" fmla="*/ 9 h 34"/>
                  <a:gd name="T4" fmla="*/ 0 w 43"/>
                  <a:gd name="T5" fmla="*/ 34 h 34"/>
                  <a:gd name="T6" fmla="*/ 0 w 43"/>
                  <a:gd name="T7" fmla="*/ 26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9"/>
                    </a:lnTo>
                    <a:lnTo>
                      <a:pt x="0" y="34"/>
                    </a:lnTo>
                    <a:lnTo>
                      <a:pt x="0" y="26"/>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6" name="Freeform 34"/>
              <p:cNvSpPr/>
              <p:nvPr/>
            </p:nvSpPr>
            <p:spPr bwMode="auto">
              <a:xfrm>
                <a:off x="6217" y="2807"/>
                <a:ext cx="79" cy="54"/>
              </a:xfrm>
              <a:custGeom>
                <a:avLst/>
                <a:gdLst>
                  <a:gd name="T0" fmla="*/ 79 w 79"/>
                  <a:gd name="T1" fmla="*/ 46 h 54"/>
                  <a:gd name="T2" fmla="*/ 79 w 79"/>
                  <a:gd name="T3" fmla="*/ 54 h 54"/>
                  <a:gd name="T4" fmla="*/ 0 w 79"/>
                  <a:gd name="T5" fmla="*/ 9 h 54"/>
                  <a:gd name="T6" fmla="*/ 0 w 79"/>
                  <a:gd name="T7" fmla="*/ 0 h 54"/>
                  <a:gd name="T8" fmla="*/ 79 w 79"/>
                  <a:gd name="T9" fmla="*/ 46 h 54"/>
                </a:gdLst>
                <a:ahLst/>
                <a:cxnLst>
                  <a:cxn ang="0">
                    <a:pos x="T0" y="T1"/>
                  </a:cxn>
                  <a:cxn ang="0">
                    <a:pos x="T2" y="T3"/>
                  </a:cxn>
                  <a:cxn ang="0">
                    <a:pos x="T4" y="T5"/>
                  </a:cxn>
                  <a:cxn ang="0">
                    <a:pos x="T6" y="T7"/>
                  </a:cxn>
                  <a:cxn ang="0">
                    <a:pos x="T8" y="T9"/>
                  </a:cxn>
                </a:cxnLst>
                <a:rect l="0" t="0" r="r" b="b"/>
                <a:pathLst>
                  <a:path w="79" h="54">
                    <a:moveTo>
                      <a:pt x="79" y="46"/>
                    </a:moveTo>
                    <a:lnTo>
                      <a:pt x="79" y="54"/>
                    </a:lnTo>
                    <a:lnTo>
                      <a:pt x="0" y="9"/>
                    </a:lnTo>
                    <a:lnTo>
                      <a:pt x="0" y="0"/>
                    </a:lnTo>
                    <a:lnTo>
                      <a:pt x="79"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7" name="Freeform 35"/>
              <p:cNvSpPr/>
              <p:nvPr/>
            </p:nvSpPr>
            <p:spPr bwMode="auto">
              <a:xfrm>
                <a:off x="6328" y="2846"/>
                <a:ext cx="121" cy="71"/>
              </a:xfrm>
              <a:custGeom>
                <a:avLst/>
                <a:gdLst>
                  <a:gd name="T0" fmla="*/ 121 w 121"/>
                  <a:gd name="T1" fmla="*/ 45 h 71"/>
                  <a:gd name="T2" fmla="*/ 78 w 121"/>
                  <a:gd name="T3" fmla="*/ 71 h 71"/>
                  <a:gd name="T4" fmla="*/ 0 w 121"/>
                  <a:gd name="T5" fmla="*/ 25 h 71"/>
                  <a:gd name="T6" fmla="*/ 43 w 121"/>
                  <a:gd name="T7" fmla="*/ 0 h 71"/>
                  <a:gd name="T8" fmla="*/ 121 w 121"/>
                  <a:gd name="T9" fmla="*/ 45 h 71"/>
                </a:gdLst>
                <a:ahLst/>
                <a:cxnLst>
                  <a:cxn ang="0">
                    <a:pos x="T0" y="T1"/>
                  </a:cxn>
                  <a:cxn ang="0">
                    <a:pos x="T2" y="T3"/>
                  </a:cxn>
                  <a:cxn ang="0">
                    <a:pos x="T4" y="T5"/>
                  </a:cxn>
                  <a:cxn ang="0">
                    <a:pos x="T6" y="T7"/>
                  </a:cxn>
                  <a:cxn ang="0">
                    <a:pos x="T8" y="T9"/>
                  </a:cxn>
                </a:cxnLst>
                <a:rect l="0" t="0" r="r" b="b"/>
                <a:pathLst>
                  <a:path w="121" h="71">
                    <a:moveTo>
                      <a:pt x="121" y="45"/>
                    </a:moveTo>
                    <a:lnTo>
                      <a:pt x="78" y="71"/>
                    </a:lnTo>
                    <a:lnTo>
                      <a:pt x="0" y="25"/>
                    </a:lnTo>
                    <a:lnTo>
                      <a:pt x="43" y="0"/>
                    </a:lnTo>
                    <a:lnTo>
                      <a:pt x="121"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8" name="Freeform 36"/>
              <p:cNvSpPr/>
              <p:nvPr/>
            </p:nvSpPr>
            <p:spPr bwMode="auto">
              <a:xfrm>
                <a:off x="6406" y="2891"/>
                <a:ext cx="43" cy="34"/>
              </a:xfrm>
              <a:custGeom>
                <a:avLst/>
                <a:gdLst>
                  <a:gd name="T0" fmla="*/ 43 w 43"/>
                  <a:gd name="T1" fmla="*/ 0 h 34"/>
                  <a:gd name="T2" fmla="*/ 43 w 43"/>
                  <a:gd name="T3" fmla="*/ 9 h 34"/>
                  <a:gd name="T4" fmla="*/ 0 w 43"/>
                  <a:gd name="T5" fmla="*/ 34 h 34"/>
                  <a:gd name="T6" fmla="*/ 0 w 43"/>
                  <a:gd name="T7" fmla="*/ 26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9"/>
                    </a:lnTo>
                    <a:lnTo>
                      <a:pt x="0" y="34"/>
                    </a:lnTo>
                    <a:lnTo>
                      <a:pt x="0" y="26"/>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9" name="Freeform 37"/>
              <p:cNvSpPr/>
              <p:nvPr/>
            </p:nvSpPr>
            <p:spPr bwMode="auto">
              <a:xfrm>
                <a:off x="6328" y="2871"/>
                <a:ext cx="78" cy="54"/>
              </a:xfrm>
              <a:custGeom>
                <a:avLst/>
                <a:gdLst>
                  <a:gd name="T0" fmla="*/ 78 w 78"/>
                  <a:gd name="T1" fmla="*/ 46 h 54"/>
                  <a:gd name="T2" fmla="*/ 78 w 78"/>
                  <a:gd name="T3" fmla="*/ 54 h 54"/>
                  <a:gd name="T4" fmla="*/ 0 w 78"/>
                  <a:gd name="T5" fmla="*/ 9 h 54"/>
                  <a:gd name="T6" fmla="*/ 0 w 78"/>
                  <a:gd name="T7" fmla="*/ 0 h 54"/>
                  <a:gd name="T8" fmla="*/ 78 w 78"/>
                  <a:gd name="T9" fmla="*/ 46 h 54"/>
                </a:gdLst>
                <a:ahLst/>
                <a:cxnLst>
                  <a:cxn ang="0">
                    <a:pos x="T0" y="T1"/>
                  </a:cxn>
                  <a:cxn ang="0">
                    <a:pos x="T2" y="T3"/>
                  </a:cxn>
                  <a:cxn ang="0">
                    <a:pos x="T4" y="T5"/>
                  </a:cxn>
                  <a:cxn ang="0">
                    <a:pos x="T6" y="T7"/>
                  </a:cxn>
                  <a:cxn ang="0">
                    <a:pos x="T8" y="T9"/>
                  </a:cxn>
                </a:cxnLst>
                <a:rect l="0" t="0" r="r" b="b"/>
                <a:pathLst>
                  <a:path w="78" h="54">
                    <a:moveTo>
                      <a:pt x="78" y="46"/>
                    </a:moveTo>
                    <a:lnTo>
                      <a:pt x="78" y="54"/>
                    </a:lnTo>
                    <a:lnTo>
                      <a:pt x="0" y="9"/>
                    </a:lnTo>
                    <a:lnTo>
                      <a:pt x="0" y="0"/>
                    </a:lnTo>
                    <a:lnTo>
                      <a:pt x="78"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0" name="Freeform 38"/>
              <p:cNvSpPr/>
              <p:nvPr/>
            </p:nvSpPr>
            <p:spPr bwMode="auto">
              <a:xfrm>
                <a:off x="6429" y="2905"/>
                <a:ext cx="122" cy="71"/>
              </a:xfrm>
              <a:custGeom>
                <a:avLst/>
                <a:gdLst>
                  <a:gd name="T0" fmla="*/ 122 w 122"/>
                  <a:gd name="T1" fmla="*/ 46 h 71"/>
                  <a:gd name="T2" fmla="*/ 78 w 122"/>
                  <a:gd name="T3" fmla="*/ 71 h 71"/>
                  <a:gd name="T4" fmla="*/ 0 w 122"/>
                  <a:gd name="T5" fmla="*/ 25 h 71"/>
                  <a:gd name="T6" fmla="*/ 44 w 122"/>
                  <a:gd name="T7" fmla="*/ 0 h 71"/>
                  <a:gd name="T8" fmla="*/ 122 w 122"/>
                  <a:gd name="T9" fmla="*/ 46 h 71"/>
                </a:gdLst>
                <a:ahLst/>
                <a:cxnLst>
                  <a:cxn ang="0">
                    <a:pos x="T0" y="T1"/>
                  </a:cxn>
                  <a:cxn ang="0">
                    <a:pos x="T2" y="T3"/>
                  </a:cxn>
                  <a:cxn ang="0">
                    <a:pos x="T4" y="T5"/>
                  </a:cxn>
                  <a:cxn ang="0">
                    <a:pos x="T6" y="T7"/>
                  </a:cxn>
                  <a:cxn ang="0">
                    <a:pos x="T8" y="T9"/>
                  </a:cxn>
                </a:cxnLst>
                <a:rect l="0" t="0" r="r" b="b"/>
                <a:pathLst>
                  <a:path w="122" h="71">
                    <a:moveTo>
                      <a:pt x="122" y="46"/>
                    </a:moveTo>
                    <a:lnTo>
                      <a:pt x="78" y="71"/>
                    </a:lnTo>
                    <a:lnTo>
                      <a:pt x="0" y="25"/>
                    </a:lnTo>
                    <a:lnTo>
                      <a:pt x="44" y="0"/>
                    </a:lnTo>
                    <a:lnTo>
                      <a:pt x="122" y="46"/>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1" name="Freeform 39"/>
              <p:cNvSpPr/>
              <p:nvPr/>
            </p:nvSpPr>
            <p:spPr bwMode="auto">
              <a:xfrm>
                <a:off x="6507" y="2951"/>
                <a:ext cx="44" cy="34"/>
              </a:xfrm>
              <a:custGeom>
                <a:avLst/>
                <a:gdLst>
                  <a:gd name="T0" fmla="*/ 44 w 44"/>
                  <a:gd name="T1" fmla="*/ 0 h 34"/>
                  <a:gd name="T2" fmla="*/ 44 w 44"/>
                  <a:gd name="T3" fmla="*/ 8 h 34"/>
                  <a:gd name="T4" fmla="*/ 0 w 44"/>
                  <a:gd name="T5" fmla="*/ 34 h 34"/>
                  <a:gd name="T6" fmla="*/ 0 w 44"/>
                  <a:gd name="T7" fmla="*/ 25 h 34"/>
                  <a:gd name="T8" fmla="*/ 44 w 44"/>
                  <a:gd name="T9" fmla="*/ 0 h 34"/>
                </a:gdLst>
                <a:ahLst/>
                <a:cxnLst>
                  <a:cxn ang="0">
                    <a:pos x="T0" y="T1"/>
                  </a:cxn>
                  <a:cxn ang="0">
                    <a:pos x="T2" y="T3"/>
                  </a:cxn>
                  <a:cxn ang="0">
                    <a:pos x="T4" y="T5"/>
                  </a:cxn>
                  <a:cxn ang="0">
                    <a:pos x="T6" y="T7"/>
                  </a:cxn>
                  <a:cxn ang="0">
                    <a:pos x="T8" y="T9"/>
                  </a:cxn>
                </a:cxnLst>
                <a:rect l="0" t="0" r="r" b="b"/>
                <a:pathLst>
                  <a:path w="44" h="34">
                    <a:moveTo>
                      <a:pt x="44" y="0"/>
                    </a:moveTo>
                    <a:lnTo>
                      <a:pt x="44" y="8"/>
                    </a:lnTo>
                    <a:lnTo>
                      <a:pt x="0" y="34"/>
                    </a:lnTo>
                    <a:lnTo>
                      <a:pt x="0" y="25"/>
                    </a:lnTo>
                    <a:lnTo>
                      <a:pt x="44"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2" name="Freeform 40"/>
              <p:cNvSpPr/>
              <p:nvPr/>
            </p:nvSpPr>
            <p:spPr bwMode="auto">
              <a:xfrm>
                <a:off x="6429" y="2930"/>
                <a:ext cx="78" cy="55"/>
              </a:xfrm>
              <a:custGeom>
                <a:avLst/>
                <a:gdLst>
                  <a:gd name="T0" fmla="*/ 78 w 78"/>
                  <a:gd name="T1" fmla="*/ 46 h 55"/>
                  <a:gd name="T2" fmla="*/ 78 w 78"/>
                  <a:gd name="T3" fmla="*/ 55 h 55"/>
                  <a:gd name="T4" fmla="*/ 0 w 78"/>
                  <a:gd name="T5" fmla="*/ 9 h 55"/>
                  <a:gd name="T6" fmla="*/ 0 w 78"/>
                  <a:gd name="T7" fmla="*/ 0 h 55"/>
                  <a:gd name="T8" fmla="*/ 78 w 78"/>
                  <a:gd name="T9" fmla="*/ 46 h 55"/>
                </a:gdLst>
                <a:ahLst/>
                <a:cxnLst>
                  <a:cxn ang="0">
                    <a:pos x="T0" y="T1"/>
                  </a:cxn>
                  <a:cxn ang="0">
                    <a:pos x="T2" y="T3"/>
                  </a:cxn>
                  <a:cxn ang="0">
                    <a:pos x="T4" y="T5"/>
                  </a:cxn>
                  <a:cxn ang="0">
                    <a:pos x="T6" y="T7"/>
                  </a:cxn>
                  <a:cxn ang="0">
                    <a:pos x="T8" y="T9"/>
                  </a:cxn>
                </a:cxnLst>
                <a:rect l="0" t="0" r="r" b="b"/>
                <a:pathLst>
                  <a:path w="78" h="55">
                    <a:moveTo>
                      <a:pt x="78" y="46"/>
                    </a:moveTo>
                    <a:lnTo>
                      <a:pt x="78" y="55"/>
                    </a:lnTo>
                    <a:lnTo>
                      <a:pt x="0" y="9"/>
                    </a:lnTo>
                    <a:lnTo>
                      <a:pt x="0" y="0"/>
                    </a:lnTo>
                    <a:lnTo>
                      <a:pt x="78"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3" name="Freeform 41"/>
              <p:cNvSpPr/>
              <p:nvPr/>
            </p:nvSpPr>
            <p:spPr bwMode="auto">
              <a:xfrm>
                <a:off x="6531" y="2964"/>
                <a:ext cx="121" cy="71"/>
              </a:xfrm>
              <a:custGeom>
                <a:avLst/>
                <a:gdLst>
                  <a:gd name="T0" fmla="*/ 121 w 121"/>
                  <a:gd name="T1" fmla="*/ 45 h 71"/>
                  <a:gd name="T2" fmla="*/ 78 w 121"/>
                  <a:gd name="T3" fmla="*/ 71 h 71"/>
                  <a:gd name="T4" fmla="*/ 0 w 121"/>
                  <a:gd name="T5" fmla="*/ 25 h 71"/>
                  <a:gd name="T6" fmla="*/ 43 w 121"/>
                  <a:gd name="T7" fmla="*/ 0 h 71"/>
                  <a:gd name="T8" fmla="*/ 121 w 121"/>
                  <a:gd name="T9" fmla="*/ 45 h 71"/>
                </a:gdLst>
                <a:ahLst/>
                <a:cxnLst>
                  <a:cxn ang="0">
                    <a:pos x="T0" y="T1"/>
                  </a:cxn>
                  <a:cxn ang="0">
                    <a:pos x="T2" y="T3"/>
                  </a:cxn>
                  <a:cxn ang="0">
                    <a:pos x="T4" y="T5"/>
                  </a:cxn>
                  <a:cxn ang="0">
                    <a:pos x="T6" y="T7"/>
                  </a:cxn>
                  <a:cxn ang="0">
                    <a:pos x="T8" y="T9"/>
                  </a:cxn>
                </a:cxnLst>
                <a:rect l="0" t="0" r="r" b="b"/>
                <a:pathLst>
                  <a:path w="121" h="71">
                    <a:moveTo>
                      <a:pt x="121" y="45"/>
                    </a:moveTo>
                    <a:lnTo>
                      <a:pt x="78" y="71"/>
                    </a:lnTo>
                    <a:lnTo>
                      <a:pt x="0" y="25"/>
                    </a:lnTo>
                    <a:lnTo>
                      <a:pt x="43" y="0"/>
                    </a:lnTo>
                    <a:lnTo>
                      <a:pt x="121"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4" name="Freeform 42"/>
              <p:cNvSpPr/>
              <p:nvPr/>
            </p:nvSpPr>
            <p:spPr bwMode="auto">
              <a:xfrm>
                <a:off x="6609" y="3010"/>
                <a:ext cx="43" cy="34"/>
              </a:xfrm>
              <a:custGeom>
                <a:avLst/>
                <a:gdLst>
                  <a:gd name="T0" fmla="*/ 43 w 43"/>
                  <a:gd name="T1" fmla="*/ 0 h 34"/>
                  <a:gd name="T2" fmla="*/ 43 w 43"/>
                  <a:gd name="T3" fmla="*/ 8 h 34"/>
                  <a:gd name="T4" fmla="*/ 0 w 43"/>
                  <a:gd name="T5" fmla="*/ 34 h 34"/>
                  <a:gd name="T6" fmla="*/ 0 w 43"/>
                  <a:gd name="T7" fmla="*/ 25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8"/>
                    </a:lnTo>
                    <a:lnTo>
                      <a:pt x="0" y="34"/>
                    </a:lnTo>
                    <a:lnTo>
                      <a:pt x="0" y="25"/>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5" name="Freeform 43"/>
              <p:cNvSpPr/>
              <p:nvPr/>
            </p:nvSpPr>
            <p:spPr bwMode="auto">
              <a:xfrm>
                <a:off x="6531" y="2989"/>
                <a:ext cx="78" cy="55"/>
              </a:xfrm>
              <a:custGeom>
                <a:avLst/>
                <a:gdLst>
                  <a:gd name="T0" fmla="*/ 78 w 78"/>
                  <a:gd name="T1" fmla="*/ 46 h 55"/>
                  <a:gd name="T2" fmla="*/ 78 w 78"/>
                  <a:gd name="T3" fmla="*/ 55 h 55"/>
                  <a:gd name="T4" fmla="*/ 0 w 78"/>
                  <a:gd name="T5" fmla="*/ 9 h 55"/>
                  <a:gd name="T6" fmla="*/ 0 w 78"/>
                  <a:gd name="T7" fmla="*/ 0 h 55"/>
                  <a:gd name="T8" fmla="*/ 78 w 78"/>
                  <a:gd name="T9" fmla="*/ 46 h 55"/>
                </a:gdLst>
                <a:ahLst/>
                <a:cxnLst>
                  <a:cxn ang="0">
                    <a:pos x="T0" y="T1"/>
                  </a:cxn>
                  <a:cxn ang="0">
                    <a:pos x="T2" y="T3"/>
                  </a:cxn>
                  <a:cxn ang="0">
                    <a:pos x="T4" y="T5"/>
                  </a:cxn>
                  <a:cxn ang="0">
                    <a:pos x="T6" y="T7"/>
                  </a:cxn>
                  <a:cxn ang="0">
                    <a:pos x="T8" y="T9"/>
                  </a:cxn>
                </a:cxnLst>
                <a:rect l="0" t="0" r="r" b="b"/>
                <a:pathLst>
                  <a:path w="78" h="55">
                    <a:moveTo>
                      <a:pt x="78" y="46"/>
                    </a:moveTo>
                    <a:lnTo>
                      <a:pt x="78" y="55"/>
                    </a:lnTo>
                    <a:lnTo>
                      <a:pt x="0" y="9"/>
                    </a:lnTo>
                    <a:lnTo>
                      <a:pt x="0" y="0"/>
                    </a:lnTo>
                    <a:lnTo>
                      <a:pt x="78"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6" name="Freeform 44"/>
              <p:cNvSpPr/>
              <p:nvPr/>
            </p:nvSpPr>
            <p:spPr bwMode="auto">
              <a:xfrm>
                <a:off x="6645" y="3031"/>
                <a:ext cx="122" cy="70"/>
              </a:xfrm>
              <a:custGeom>
                <a:avLst/>
                <a:gdLst>
                  <a:gd name="T0" fmla="*/ 122 w 122"/>
                  <a:gd name="T1" fmla="*/ 45 h 70"/>
                  <a:gd name="T2" fmla="*/ 78 w 122"/>
                  <a:gd name="T3" fmla="*/ 70 h 70"/>
                  <a:gd name="T4" fmla="*/ 0 w 122"/>
                  <a:gd name="T5" fmla="*/ 25 h 70"/>
                  <a:gd name="T6" fmla="*/ 43 w 122"/>
                  <a:gd name="T7" fmla="*/ 0 h 70"/>
                  <a:gd name="T8" fmla="*/ 122 w 122"/>
                  <a:gd name="T9" fmla="*/ 45 h 70"/>
                </a:gdLst>
                <a:ahLst/>
                <a:cxnLst>
                  <a:cxn ang="0">
                    <a:pos x="T0" y="T1"/>
                  </a:cxn>
                  <a:cxn ang="0">
                    <a:pos x="T2" y="T3"/>
                  </a:cxn>
                  <a:cxn ang="0">
                    <a:pos x="T4" y="T5"/>
                  </a:cxn>
                  <a:cxn ang="0">
                    <a:pos x="T6" y="T7"/>
                  </a:cxn>
                  <a:cxn ang="0">
                    <a:pos x="T8" y="T9"/>
                  </a:cxn>
                </a:cxnLst>
                <a:rect l="0" t="0" r="r" b="b"/>
                <a:pathLst>
                  <a:path w="122" h="70">
                    <a:moveTo>
                      <a:pt x="122" y="45"/>
                    </a:moveTo>
                    <a:lnTo>
                      <a:pt x="78" y="70"/>
                    </a:lnTo>
                    <a:lnTo>
                      <a:pt x="0" y="25"/>
                    </a:lnTo>
                    <a:lnTo>
                      <a:pt x="43" y="0"/>
                    </a:lnTo>
                    <a:lnTo>
                      <a:pt x="122"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7" name="Freeform 45"/>
              <p:cNvSpPr/>
              <p:nvPr/>
            </p:nvSpPr>
            <p:spPr bwMode="auto">
              <a:xfrm>
                <a:off x="6723" y="3076"/>
                <a:ext cx="44" cy="34"/>
              </a:xfrm>
              <a:custGeom>
                <a:avLst/>
                <a:gdLst>
                  <a:gd name="T0" fmla="*/ 44 w 44"/>
                  <a:gd name="T1" fmla="*/ 0 h 34"/>
                  <a:gd name="T2" fmla="*/ 44 w 44"/>
                  <a:gd name="T3" fmla="*/ 9 h 34"/>
                  <a:gd name="T4" fmla="*/ 0 w 44"/>
                  <a:gd name="T5" fmla="*/ 34 h 34"/>
                  <a:gd name="T6" fmla="*/ 0 w 44"/>
                  <a:gd name="T7" fmla="*/ 25 h 34"/>
                  <a:gd name="T8" fmla="*/ 44 w 44"/>
                  <a:gd name="T9" fmla="*/ 0 h 34"/>
                </a:gdLst>
                <a:ahLst/>
                <a:cxnLst>
                  <a:cxn ang="0">
                    <a:pos x="T0" y="T1"/>
                  </a:cxn>
                  <a:cxn ang="0">
                    <a:pos x="T2" y="T3"/>
                  </a:cxn>
                  <a:cxn ang="0">
                    <a:pos x="T4" y="T5"/>
                  </a:cxn>
                  <a:cxn ang="0">
                    <a:pos x="T6" y="T7"/>
                  </a:cxn>
                  <a:cxn ang="0">
                    <a:pos x="T8" y="T9"/>
                  </a:cxn>
                </a:cxnLst>
                <a:rect l="0" t="0" r="r" b="b"/>
                <a:pathLst>
                  <a:path w="44" h="34">
                    <a:moveTo>
                      <a:pt x="44" y="0"/>
                    </a:moveTo>
                    <a:lnTo>
                      <a:pt x="44" y="9"/>
                    </a:lnTo>
                    <a:lnTo>
                      <a:pt x="0" y="34"/>
                    </a:lnTo>
                    <a:lnTo>
                      <a:pt x="0" y="25"/>
                    </a:lnTo>
                    <a:lnTo>
                      <a:pt x="44"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8" name="Freeform 46"/>
              <p:cNvSpPr/>
              <p:nvPr/>
            </p:nvSpPr>
            <p:spPr bwMode="auto">
              <a:xfrm>
                <a:off x="6645" y="3056"/>
                <a:ext cx="78" cy="54"/>
              </a:xfrm>
              <a:custGeom>
                <a:avLst/>
                <a:gdLst>
                  <a:gd name="T0" fmla="*/ 78 w 78"/>
                  <a:gd name="T1" fmla="*/ 45 h 54"/>
                  <a:gd name="T2" fmla="*/ 78 w 78"/>
                  <a:gd name="T3" fmla="*/ 54 h 54"/>
                  <a:gd name="T4" fmla="*/ 0 w 78"/>
                  <a:gd name="T5" fmla="*/ 9 h 54"/>
                  <a:gd name="T6" fmla="*/ 0 w 78"/>
                  <a:gd name="T7" fmla="*/ 0 h 54"/>
                  <a:gd name="T8" fmla="*/ 78 w 78"/>
                  <a:gd name="T9" fmla="*/ 45 h 54"/>
                </a:gdLst>
                <a:ahLst/>
                <a:cxnLst>
                  <a:cxn ang="0">
                    <a:pos x="T0" y="T1"/>
                  </a:cxn>
                  <a:cxn ang="0">
                    <a:pos x="T2" y="T3"/>
                  </a:cxn>
                  <a:cxn ang="0">
                    <a:pos x="T4" y="T5"/>
                  </a:cxn>
                  <a:cxn ang="0">
                    <a:pos x="T6" y="T7"/>
                  </a:cxn>
                  <a:cxn ang="0">
                    <a:pos x="T8" y="T9"/>
                  </a:cxn>
                </a:cxnLst>
                <a:rect l="0" t="0" r="r" b="b"/>
                <a:pathLst>
                  <a:path w="78" h="54">
                    <a:moveTo>
                      <a:pt x="78" y="45"/>
                    </a:moveTo>
                    <a:lnTo>
                      <a:pt x="78" y="54"/>
                    </a:lnTo>
                    <a:lnTo>
                      <a:pt x="0" y="9"/>
                    </a:lnTo>
                    <a:lnTo>
                      <a:pt x="0" y="0"/>
                    </a:lnTo>
                    <a:lnTo>
                      <a:pt x="78" y="4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9" name="Freeform 47"/>
              <p:cNvSpPr/>
              <p:nvPr/>
            </p:nvSpPr>
            <p:spPr bwMode="auto">
              <a:xfrm>
                <a:off x="5730" y="2587"/>
                <a:ext cx="120" cy="70"/>
              </a:xfrm>
              <a:custGeom>
                <a:avLst/>
                <a:gdLst>
                  <a:gd name="T0" fmla="*/ 120 w 120"/>
                  <a:gd name="T1" fmla="*/ 35 h 70"/>
                  <a:gd name="T2" fmla="*/ 61 w 120"/>
                  <a:gd name="T3" fmla="*/ 70 h 70"/>
                  <a:gd name="T4" fmla="*/ 0 w 120"/>
                  <a:gd name="T5" fmla="*/ 35 h 70"/>
                  <a:gd name="T6" fmla="*/ 60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1" y="70"/>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0" name="Freeform 48"/>
              <p:cNvSpPr/>
              <p:nvPr/>
            </p:nvSpPr>
            <p:spPr bwMode="auto">
              <a:xfrm>
                <a:off x="5791" y="2622"/>
                <a:ext cx="59" cy="43"/>
              </a:xfrm>
              <a:custGeom>
                <a:avLst/>
                <a:gdLst>
                  <a:gd name="T0" fmla="*/ 59 w 59"/>
                  <a:gd name="T1" fmla="*/ 0 h 43"/>
                  <a:gd name="T2" fmla="*/ 59 w 59"/>
                  <a:gd name="T3" fmla="*/ 9 h 43"/>
                  <a:gd name="T4" fmla="*/ 0 w 59"/>
                  <a:gd name="T5" fmla="*/ 43 h 43"/>
                  <a:gd name="T6" fmla="*/ 0 w 59"/>
                  <a:gd name="T7" fmla="*/ 35 h 43"/>
                  <a:gd name="T8" fmla="*/ 59 w 59"/>
                  <a:gd name="T9" fmla="*/ 0 h 43"/>
                </a:gdLst>
                <a:ahLst/>
                <a:cxnLst>
                  <a:cxn ang="0">
                    <a:pos x="T0" y="T1"/>
                  </a:cxn>
                  <a:cxn ang="0">
                    <a:pos x="T2" y="T3"/>
                  </a:cxn>
                  <a:cxn ang="0">
                    <a:pos x="T4" y="T5"/>
                  </a:cxn>
                  <a:cxn ang="0">
                    <a:pos x="T6" y="T7"/>
                  </a:cxn>
                  <a:cxn ang="0">
                    <a:pos x="T8" y="T9"/>
                  </a:cxn>
                </a:cxnLst>
                <a:rect l="0" t="0" r="r" b="b"/>
                <a:pathLst>
                  <a:path w="59" h="43">
                    <a:moveTo>
                      <a:pt x="59" y="0"/>
                    </a:moveTo>
                    <a:lnTo>
                      <a:pt x="59" y="9"/>
                    </a:lnTo>
                    <a:lnTo>
                      <a:pt x="0" y="43"/>
                    </a:lnTo>
                    <a:lnTo>
                      <a:pt x="0" y="35"/>
                    </a:lnTo>
                    <a:lnTo>
                      <a:pt x="59"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1" name="Freeform 49"/>
              <p:cNvSpPr/>
              <p:nvPr/>
            </p:nvSpPr>
            <p:spPr bwMode="auto">
              <a:xfrm>
                <a:off x="5730" y="2622"/>
                <a:ext cx="61" cy="43"/>
              </a:xfrm>
              <a:custGeom>
                <a:avLst/>
                <a:gdLst>
                  <a:gd name="T0" fmla="*/ 61 w 61"/>
                  <a:gd name="T1" fmla="*/ 35 h 43"/>
                  <a:gd name="T2" fmla="*/ 61 w 61"/>
                  <a:gd name="T3" fmla="*/ 43 h 43"/>
                  <a:gd name="T4" fmla="*/ 0 w 61"/>
                  <a:gd name="T5" fmla="*/ 9 h 43"/>
                  <a:gd name="T6" fmla="*/ 0 w 61"/>
                  <a:gd name="T7" fmla="*/ 0 h 43"/>
                  <a:gd name="T8" fmla="*/ 61 w 61"/>
                  <a:gd name="T9" fmla="*/ 35 h 43"/>
                </a:gdLst>
                <a:ahLst/>
                <a:cxnLst>
                  <a:cxn ang="0">
                    <a:pos x="T0" y="T1"/>
                  </a:cxn>
                  <a:cxn ang="0">
                    <a:pos x="T2" y="T3"/>
                  </a:cxn>
                  <a:cxn ang="0">
                    <a:pos x="T4" y="T5"/>
                  </a:cxn>
                  <a:cxn ang="0">
                    <a:pos x="T6" y="T7"/>
                  </a:cxn>
                  <a:cxn ang="0">
                    <a:pos x="T8" y="T9"/>
                  </a:cxn>
                </a:cxnLst>
                <a:rect l="0" t="0" r="r" b="b"/>
                <a:pathLst>
                  <a:path w="61" h="43">
                    <a:moveTo>
                      <a:pt x="61" y="35"/>
                    </a:moveTo>
                    <a:lnTo>
                      <a:pt x="61" y="43"/>
                    </a:lnTo>
                    <a:lnTo>
                      <a:pt x="0" y="9"/>
                    </a:lnTo>
                    <a:lnTo>
                      <a:pt x="0"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2" name="Freeform 50"/>
              <p:cNvSpPr/>
              <p:nvPr/>
            </p:nvSpPr>
            <p:spPr bwMode="auto">
              <a:xfrm>
                <a:off x="5817" y="2638"/>
                <a:ext cx="120" cy="69"/>
              </a:xfrm>
              <a:custGeom>
                <a:avLst/>
                <a:gdLst>
                  <a:gd name="T0" fmla="*/ 120 w 120"/>
                  <a:gd name="T1" fmla="*/ 34 h 69"/>
                  <a:gd name="T2" fmla="*/ 61 w 120"/>
                  <a:gd name="T3" fmla="*/ 69 h 69"/>
                  <a:gd name="T4" fmla="*/ 0 w 120"/>
                  <a:gd name="T5" fmla="*/ 34 h 69"/>
                  <a:gd name="T6" fmla="*/ 60 w 120"/>
                  <a:gd name="T7" fmla="*/ 0 h 69"/>
                  <a:gd name="T8" fmla="*/ 120 w 120"/>
                  <a:gd name="T9" fmla="*/ 34 h 69"/>
                </a:gdLst>
                <a:ahLst/>
                <a:cxnLst>
                  <a:cxn ang="0">
                    <a:pos x="T0" y="T1"/>
                  </a:cxn>
                  <a:cxn ang="0">
                    <a:pos x="T2" y="T3"/>
                  </a:cxn>
                  <a:cxn ang="0">
                    <a:pos x="T4" y="T5"/>
                  </a:cxn>
                  <a:cxn ang="0">
                    <a:pos x="T6" y="T7"/>
                  </a:cxn>
                  <a:cxn ang="0">
                    <a:pos x="T8" y="T9"/>
                  </a:cxn>
                </a:cxnLst>
                <a:rect l="0" t="0" r="r" b="b"/>
                <a:pathLst>
                  <a:path w="120" h="69">
                    <a:moveTo>
                      <a:pt x="120" y="34"/>
                    </a:moveTo>
                    <a:lnTo>
                      <a:pt x="61" y="69"/>
                    </a:lnTo>
                    <a:lnTo>
                      <a:pt x="0" y="34"/>
                    </a:lnTo>
                    <a:lnTo>
                      <a:pt x="60" y="0"/>
                    </a:lnTo>
                    <a:lnTo>
                      <a:pt x="120"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3" name="Freeform 51"/>
              <p:cNvSpPr/>
              <p:nvPr/>
            </p:nvSpPr>
            <p:spPr bwMode="auto">
              <a:xfrm>
                <a:off x="5878" y="2672"/>
                <a:ext cx="59" cy="44"/>
              </a:xfrm>
              <a:custGeom>
                <a:avLst/>
                <a:gdLst>
                  <a:gd name="T0" fmla="*/ 59 w 59"/>
                  <a:gd name="T1" fmla="*/ 0 h 44"/>
                  <a:gd name="T2" fmla="*/ 59 w 59"/>
                  <a:gd name="T3" fmla="*/ 9 h 44"/>
                  <a:gd name="T4" fmla="*/ 0 w 59"/>
                  <a:gd name="T5" fmla="*/ 44 h 44"/>
                  <a:gd name="T6" fmla="*/ 0 w 59"/>
                  <a:gd name="T7" fmla="*/ 35 h 44"/>
                  <a:gd name="T8" fmla="*/ 59 w 59"/>
                  <a:gd name="T9" fmla="*/ 0 h 44"/>
                </a:gdLst>
                <a:ahLst/>
                <a:cxnLst>
                  <a:cxn ang="0">
                    <a:pos x="T0" y="T1"/>
                  </a:cxn>
                  <a:cxn ang="0">
                    <a:pos x="T2" y="T3"/>
                  </a:cxn>
                  <a:cxn ang="0">
                    <a:pos x="T4" y="T5"/>
                  </a:cxn>
                  <a:cxn ang="0">
                    <a:pos x="T6" y="T7"/>
                  </a:cxn>
                  <a:cxn ang="0">
                    <a:pos x="T8" y="T9"/>
                  </a:cxn>
                </a:cxnLst>
                <a:rect l="0" t="0" r="r" b="b"/>
                <a:pathLst>
                  <a:path w="59" h="44">
                    <a:moveTo>
                      <a:pt x="59" y="0"/>
                    </a:moveTo>
                    <a:lnTo>
                      <a:pt x="59" y="9"/>
                    </a:lnTo>
                    <a:lnTo>
                      <a:pt x="0" y="44"/>
                    </a:lnTo>
                    <a:lnTo>
                      <a:pt x="0" y="35"/>
                    </a:lnTo>
                    <a:lnTo>
                      <a:pt x="59"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4" name="Freeform 52"/>
              <p:cNvSpPr/>
              <p:nvPr/>
            </p:nvSpPr>
            <p:spPr bwMode="auto">
              <a:xfrm>
                <a:off x="5817" y="2672"/>
                <a:ext cx="61" cy="44"/>
              </a:xfrm>
              <a:custGeom>
                <a:avLst/>
                <a:gdLst>
                  <a:gd name="T0" fmla="*/ 61 w 61"/>
                  <a:gd name="T1" fmla="*/ 35 h 44"/>
                  <a:gd name="T2" fmla="*/ 61 w 61"/>
                  <a:gd name="T3" fmla="*/ 44 h 44"/>
                  <a:gd name="T4" fmla="*/ 0 w 61"/>
                  <a:gd name="T5" fmla="*/ 9 h 44"/>
                  <a:gd name="T6" fmla="*/ 0 w 61"/>
                  <a:gd name="T7" fmla="*/ 0 h 44"/>
                  <a:gd name="T8" fmla="*/ 61 w 61"/>
                  <a:gd name="T9" fmla="*/ 35 h 44"/>
                </a:gdLst>
                <a:ahLst/>
                <a:cxnLst>
                  <a:cxn ang="0">
                    <a:pos x="T0" y="T1"/>
                  </a:cxn>
                  <a:cxn ang="0">
                    <a:pos x="T2" y="T3"/>
                  </a:cxn>
                  <a:cxn ang="0">
                    <a:pos x="T4" y="T5"/>
                  </a:cxn>
                  <a:cxn ang="0">
                    <a:pos x="T6" y="T7"/>
                  </a:cxn>
                  <a:cxn ang="0">
                    <a:pos x="T8" y="T9"/>
                  </a:cxn>
                </a:cxnLst>
                <a:rect l="0" t="0" r="r" b="b"/>
                <a:pathLst>
                  <a:path w="61" h="44">
                    <a:moveTo>
                      <a:pt x="61" y="35"/>
                    </a:moveTo>
                    <a:lnTo>
                      <a:pt x="61" y="44"/>
                    </a:lnTo>
                    <a:lnTo>
                      <a:pt x="0" y="9"/>
                    </a:lnTo>
                    <a:lnTo>
                      <a:pt x="0"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5" name="Freeform 53"/>
              <p:cNvSpPr/>
              <p:nvPr/>
            </p:nvSpPr>
            <p:spPr bwMode="auto">
              <a:xfrm>
                <a:off x="5900" y="2686"/>
                <a:ext cx="120" cy="70"/>
              </a:xfrm>
              <a:custGeom>
                <a:avLst/>
                <a:gdLst>
                  <a:gd name="T0" fmla="*/ 120 w 120"/>
                  <a:gd name="T1" fmla="*/ 35 h 70"/>
                  <a:gd name="T2" fmla="*/ 61 w 120"/>
                  <a:gd name="T3" fmla="*/ 70 h 70"/>
                  <a:gd name="T4" fmla="*/ 0 w 120"/>
                  <a:gd name="T5" fmla="*/ 35 h 70"/>
                  <a:gd name="T6" fmla="*/ 60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1" y="70"/>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6" name="Freeform 54"/>
              <p:cNvSpPr/>
              <p:nvPr/>
            </p:nvSpPr>
            <p:spPr bwMode="auto">
              <a:xfrm>
                <a:off x="5961" y="2721"/>
                <a:ext cx="59" cy="43"/>
              </a:xfrm>
              <a:custGeom>
                <a:avLst/>
                <a:gdLst>
                  <a:gd name="T0" fmla="*/ 59 w 59"/>
                  <a:gd name="T1" fmla="*/ 0 h 43"/>
                  <a:gd name="T2" fmla="*/ 59 w 59"/>
                  <a:gd name="T3" fmla="*/ 9 h 43"/>
                  <a:gd name="T4" fmla="*/ 0 w 59"/>
                  <a:gd name="T5" fmla="*/ 43 h 43"/>
                  <a:gd name="T6" fmla="*/ 0 w 59"/>
                  <a:gd name="T7" fmla="*/ 35 h 43"/>
                  <a:gd name="T8" fmla="*/ 59 w 59"/>
                  <a:gd name="T9" fmla="*/ 0 h 43"/>
                </a:gdLst>
                <a:ahLst/>
                <a:cxnLst>
                  <a:cxn ang="0">
                    <a:pos x="T0" y="T1"/>
                  </a:cxn>
                  <a:cxn ang="0">
                    <a:pos x="T2" y="T3"/>
                  </a:cxn>
                  <a:cxn ang="0">
                    <a:pos x="T4" y="T5"/>
                  </a:cxn>
                  <a:cxn ang="0">
                    <a:pos x="T6" y="T7"/>
                  </a:cxn>
                  <a:cxn ang="0">
                    <a:pos x="T8" y="T9"/>
                  </a:cxn>
                </a:cxnLst>
                <a:rect l="0" t="0" r="r" b="b"/>
                <a:pathLst>
                  <a:path w="59" h="43">
                    <a:moveTo>
                      <a:pt x="59" y="0"/>
                    </a:moveTo>
                    <a:lnTo>
                      <a:pt x="59" y="9"/>
                    </a:lnTo>
                    <a:lnTo>
                      <a:pt x="0" y="43"/>
                    </a:lnTo>
                    <a:lnTo>
                      <a:pt x="0" y="35"/>
                    </a:lnTo>
                    <a:lnTo>
                      <a:pt x="59"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7" name="Freeform 55"/>
              <p:cNvSpPr/>
              <p:nvPr/>
            </p:nvSpPr>
            <p:spPr bwMode="auto">
              <a:xfrm>
                <a:off x="5900" y="2721"/>
                <a:ext cx="61" cy="43"/>
              </a:xfrm>
              <a:custGeom>
                <a:avLst/>
                <a:gdLst>
                  <a:gd name="T0" fmla="*/ 61 w 61"/>
                  <a:gd name="T1" fmla="*/ 35 h 43"/>
                  <a:gd name="T2" fmla="*/ 61 w 61"/>
                  <a:gd name="T3" fmla="*/ 43 h 43"/>
                  <a:gd name="T4" fmla="*/ 0 w 61"/>
                  <a:gd name="T5" fmla="*/ 9 h 43"/>
                  <a:gd name="T6" fmla="*/ 0 w 61"/>
                  <a:gd name="T7" fmla="*/ 0 h 43"/>
                  <a:gd name="T8" fmla="*/ 61 w 61"/>
                  <a:gd name="T9" fmla="*/ 35 h 43"/>
                </a:gdLst>
                <a:ahLst/>
                <a:cxnLst>
                  <a:cxn ang="0">
                    <a:pos x="T0" y="T1"/>
                  </a:cxn>
                  <a:cxn ang="0">
                    <a:pos x="T2" y="T3"/>
                  </a:cxn>
                  <a:cxn ang="0">
                    <a:pos x="T4" y="T5"/>
                  </a:cxn>
                  <a:cxn ang="0">
                    <a:pos x="T6" y="T7"/>
                  </a:cxn>
                  <a:cxn ang="0">
                    <a:pos x="T8" y="T9"/>
                  </a:cxn>
                </a:cxnLst>
                <a:rect l="0" t="0" r="r" b="b"/>
                <a:pathLst>
                  <a:path w="61" h="43">
                    <a:moveTo>
                      <a:pt x="61" y="35"/>
                    </a:moveTo>
                    <a:lnTo>
                      <a:pt x="61" y="43"/>
                    </a:lnTo>
                    <a:lnTo>
                      <a:pt x="0" y="9"/>
                    </a:lnTo>
                    <a:lnTo>
                      <a:pt x="0"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8" name="Freeform 56"/>
              <p:cNvSpPr/>
              <p:nvPr/>
            </p:nvSpPr>
            <p:spPr bwMode="auto">
              <a:xfrm>
                <a:off x="5991" y="2738"/>
                <a:ext cx="120" cy="70"/>
              </a:xfrm>
              <a:custGeom>
                <a:avLst/>
                <a:gdLst>
                  <a:gd name="T0" fmla="*/ 120 w 120"/>
                  <a:gd name="T1" fmla="*/ 35 h 70"/>
                  <a:gd name="T2" fmla="*/ 60 w 120"/>
                  <a:gd name="T3" fmla="*/ 70 h 70"/>
                  <a:gd name="T4" fmla="*/ 0 w 120"/>
                  <a:gd name="T5" fmla="*/ 35 h 70"/>
                  <a:gd name="T6" fmla="*/ 59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0" y="70"/>
                    </a:lnTo>
                    <a:lnTo>
                      <a:pt x="0" y="35"/>
                    </a:lnTo>
                    <a:lnTo>
                      <a:pt x="59"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9" name="Freeform 57"/>
              <p:cNvSpPr/>
              <p:nvPr/>
            </p:nvSpPr>
            <p:spPr bwMode="auto">
              <a:xfrm>
                <a:off x="6051" y="2773"/>
                <a:ext cx="60" cy="44"/>
              </a:xfrm>
              <a:custGeom>
                <a:avLst/>
                <a:gdLst>
                  <a:gd name="T0" fmla="*/ 60 w 60"/>
                  <a:gd name="T1" fmla="*/ 0 h 44"/>
                  <a:gd name="T2" fmla="*/ 59 w 60"/>
                  <a:gd name="T3" fmla="*/ 9 h 44"/>
                  <a:gd name="T4" fmla="*/ 0 w 60"/>
                  <a:gd name="T5" fmla="*/ 44 h 44"/>
                  <a:gd name="T6" fmla="*/ 0 w 60"/>
                  <a:gd name="T7" fmla="*/ 35 h 44"/>
                  <a:gd name="T8" fmla="*/ 60 w 60"/>
                  <a:gd name="T9" fmla="*/ 0 h 44"/>
                </a:gdLst>
                <a:ahLst/>
                <a:cxnLst>
                  <a:cxn ang="0">
                    <a:pos x="T0" y="T1"/>
                  </a:cxn>
                  <a:cxn ang="0">
                    <a:pos x="T2" y="T3"/>
                  </a:cxn>
                  <a:cxn ang="0">
                    <a:pos x="T4" y="T5"/>
                  </a:cxn>
                  <a:cxn ang="0">
                    <a:pos x="T6" y="T7"/>
                  </a:cxn>
                  <a:cxn ang="0">
                    <a:pos x="T8" y="T9"/>
                  </a:cxn>
                </a:cxnLst>
                <a:rect l="0" t="0" r="r" b="b"/>
                <a:pathLst>
                  <a:path w="60" h="44">
                    <a:moveTo>
                      <a:pt x="60" y="0"/>
                    </a:moveTo>
                    <a:lnTo>
                      <a:pt x="59" y="9"/>
                    </a:lnTo>
                    <a:lnTo>
                      <a:pt x="0" y="44"/>
                    </a:lnTo>
                    <a:lnTo>
                      <a:pt x="0" y="35"/>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0" name="Freeform 58"/>
              <p:cNvSpPr/>
              <p:nvPr/>
            </p:nvSpPr>
            <p:spPr bwMode="auto">
              <a:xfrm>
                <a:off x="5990" y="2773"/>
                <a:ext cx="61" cy="44"/>
              </a:xfrm>
              <a:custGeom>
                <a:avLst/>
                <a:gdLst>
                  <a:gd name="T0" fmla="*/ 61 w 61"/>
                  <a:gd name="T1" fmla="*/ 35 h 44"/>
                  <a:gd name="T2" fmla="*/ 61 w 61"/>
                  <a:gd name="T3" fmla="*/ 44 h 44"/>
                  <a:gd name="T4" fmla="*/ 0 w 61"/>
                  <a:gd name="T5" fmla="*/ 9 h 44"/>
                  <a:gd name="T6" fmla="*/ 1 w 61"/>
                  <a:gd name="T7" fmla="*/ 0 h 44"/>
                  <a:gd name="T8" fmla="*/ 61 w 61"/>
                  <a:gd name="T9" fmla="*/ 35 h 44"/>
                </a:gdLst>
                <a:ahLst/>
                <a:cxnLst>
                  <a:cxn ang="0">
                    <a:pos x="T0" y="T1"/>
                  </a:cxn>
                  <a:cxn ang="0">
                    <a:pos x="T2" y="T3"/>
                  </a:cxn>
                  <a:cxn ang="0">
                    <a:pos x="T4" y="T5"/>
                  </a:cxn>
                  <a:cxn ang="0">
                    <a:pos x="T6" y="T7"/>
                  </a:cxn>
                  <a:cxn ang="0">
                    <a:pos x="T8" y="T9"/>
                  </a:cxn>
                </a:cxnLst>
                <a:rect l="0" t="0" r="r" b="b"/>
                <a:pathLst>
                  <a:path w="61" h="44">
                    <a:moveTo>
                      <a:pt x="61" y="35"/>
                    </a:moveTo>
                    <a:lnTo>
                      <a:pt x="61" y="44"/>
                    </a:lnTo>
                    <a:lnTo>
                      <a:pt x="0" y="9"/>
                    </a:lnTo>
                    <a:lnTo>
                      <a:pt x="1"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1" name="Freeform 59"/>
              <p:cNvSpPr/>
              <p:nvPr/>
            </p:nvSpPr>
            <p:spPr bwMode="auto">
              <a:xfrm>
                <a:off x="6076" y="2788"/>
                <a:ext cx="120" cy="70"/>
              </a:xfrm>
              <a:custGeom>
                <a:avLst/>
                <a:gdLst>
                  <a:gd name="T0" fmla="*/ 120 w 120"/>
                  <a:gd name="T1" fmla="*/ 35 h 70"/>
                  <a:gd name="T2" fmla="*/ 60 w 120"/>
                  <a:gd name="T3" fmla="*/ 70 h 70"/>
                  <a:gd name="T4" fmla="*/ 0 w 120"/>
                  <a:gd name="T5" fmla="*/ 35 h 70"/>
                  <a:gd name="T6" fmla="*/ 60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0" y="70"/>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2" name="Freeform 60"/>
              <p:cNvSpPr/>
              <p:nvPr/>
            </p:nvSpPr>
            <p:spPr bwMode="auto">
              <a:xfrm>
                <a:off x="6136" y="2823"/>
                <a:ext cx="60" cy="43"/>
              </a:xfrm>
              <a:custGeom>
                <a:avLst/>
                <a:gdLst>
                  <a:gd name="T0" fmla="*/ 60 w 60"/>
                  <a:gd name="T1" fmla="*/ 0 h 43"/>
                  <a:gd name="T2" fmla="*/ 60 w 60"/>
                  <a:gd name="T3" fmla="*/ 9 h 43"/>
                  <a:gd name="T4" fmla="*/ 0 w 60"/>
                  <a:gd name="T5" fmla="*/ 43 h 43"/>
                  <a:gd name="T6" fmla="*/ 0 w 60"/>
                  <a:gd name="T7" fmla="*/ 35 h 43"/>
                  <a:gd name="T8" fmla="*/ 60 w 60"/>
                  <a:gd name="T9" fmla="*/ 0 h 43"/>
                </a:gdLst>
                <a:ahLst/>
                <a:cxnLst>
                  <a:cxn ang="0">
                    <a:pos x="T0" y="T1"/>
                  </a:cxn>
                  <a:cxn ang="0">
                    <a:pos x="T2" y="T3"/>
                  </a:cxn>
                  <a:cxn ang="0">
                    <a:pos x="T4" y="T5"/>
                  </a:cxn>
                  <a:cxn ang="0">
                    <a:pos x="T6" y="T7"/>
                  </a:cxn>
                  <a:cxn ang="0">
                    <a:pos x="T8" y="T9"/>
                  </a:cxn>
                </a:cxnLst>
                <a:rect l="0" t="0" r="r" b="b"/>
                <a:pathLst>
                  <a:path w="60" h="43">
                    <a:moveTo>
                      <a:pt x="60" y="0"/>
                    </a:moveTo>
                    <a:lnTo>
                      <a:pt x="60" y="9"/>
                    </a:lnTo>
                    <a:lnTo>
                      <a:pt x="0" y="43"/>
                    </a:lnTo>
                    <a:lnTo>
                      <a:pt x="0" y="35"/>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3" name="Freeform 61"/>
              <p:cNvSpPr/>
              <p:nvPr/>
            </p:nvSpPr>
            <p:spPr bwMode="auto">
              <a:xfrm>
                <a:off x="6076" y="2823"/>
                <a:ext cx="60" cy="43"/>
              </a:xfrm>
              <a:custGeom>
                <a:avLst/>
                <a:gdLst>
                  <a:gd name="T0" fmla="*/ 60 w 60"/>
                  <a:gd name="T1" fmla="*/ 35 h 43"/>
                  <a:gd name="T2" fmla="*/ 60 w 60"/>
                  <a:gd name="T3" fmla="*/ 43 h 43"/>
                  <a:gd name="T4" fmla="*/ 0 w 60"/>
                  <a:gd name="T5" fmla="*/ 9 h 43"/>
                  <a:gd name="T6" fmla="*/ 0 w 60"/>
                  <a:gd name="T7" fmla="*/ 0 h 43"/>
                  <a:gd name="T8" fmla="*/ 60 w 60"/>
                  <a:gd name="T9" fmla="*/ 35 h 43"/>
                </a:gdLst>
                <a:ahLst/>
                <a:cxnLst>
                  <a:cxn ang="0">
                    <a:pos x="T0" y="T1"/>
                  </a:cxn>
                  <a:cxn ang="0">
                    <a:pos x="T2" y="T3"/>
                  </a:cxn>
                  <a:cxn ang="0">
                    <a:pos x="T4" y="T5"/>
                  </a:cxn>
                  <a:cxn ang="0">
                    <a:pos x="T6" y="T7"/>
                  </a:cxn>
                  <a:cxn ang="0">
                    <a:pos x="T8" y="T9"/>
                  </a:cxn>
                </a:cxnLst>
                <a:rect l="0" t="0" r="r" b="b"/>
                <a:pathLst>
                  <a:path w="60" h="43">
                    <a:moveTo>
                      <a:pt x="60" y="35"/>
                    </a:moveTo>
                    <a:lnTo>
                      <a:pt x="60" y="43"/>
                    </a:lnTo>
                    <a:lnTo>
                      <a:pt x="0" y="9"/>
                    </a:lnTo>
                    <a:lnTo>
                      <a:pt x="0" y="0"/>
                    </a:lnTo>
                    <a:lnTo>
                      <a:pt x="60"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4" name="Freeform 62"/>
              <p:cNvSpPr/>
              <p:nvPr/>
            </p:nvSpPr>
            <p:spPr bwMode="auto">
              <a:xfrm>
                <a:off x="6164" y="2839"/>
                <a:ext cx="120" cy="70"/>
              </a:xfrm>
              <a:custGeom>
                <a:avLst/>
                <a:gdLst>
                  <a:gd name="T0" fmla="*/ 120 w 120"/>
                  <a:gd name="T1" fmla="*/ 35 h 70"/>
                  <a:gd name="T2" fmla="*/ 60 w 120"/>
                  <a:gd name="T3" fmla="*/ 70 h 70"/>
                  <a:gd name="T4" fmla="*/ 0 w 120"/>
                  <a:gd name="T5" fmla="*/ 35 h 70"/>
                  <a:gd name="T6" fmla="*/ 60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0" y="70"/>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5" name="Freeform 63"/>
              <p:cNvSpPr/>
              <p:nvPr/>
            </p:nvSpPr>
            <p:spPr bwMode="auto">
              <a:xfrm>
                <a:off x="6224" y="2874"/>
                <a:ext cx="60" cy="43"/>
              </a:xfrm>
              <a:custGeom>
                <a:avLst/>
                <a:gdLst>
                  <a:gd name="T0" fmla="*/ 60 w 60"/>
                  <a:gd name="T1" fmla="*/ 0 h 43"/>
                  <a:gd name="T2" fmla="*/ 60 w 60"/>
                  <a:gd name="T3" fmla="*/ 9 h 43"/>
                  <a:gd name="T4" fmla="*/ 0 w 60"/>
                  <a:gd name="T5" fmla="*/ 43 h 43"/>
                  <a:gd name="T6" fmla="*/ 0 w 60"/>
                  <a:gd name="T7" fmla="*/ 35 h 43"/>
                  <a:gd name="T8" fmla="*/ 60 w 60"/>
                  <a:gd name="T9" fmla="*/ 0 h 43"/>
                </a:gdLst>
                <a:ahLst/>
                <a:cxnLst>
                  <a:cxn ang="0">
                    <a:pos x="T0" y="T1"/>
                  </a:cxn>
                  <a:cxn ang="0">
                    <a:pos x="T2" y="T3"/>
                  </a:cxn>
                  <a:cxn ang="0">
                    <a:pos x="T4" y="T5"/>
                  </a:cxn>
                  <a:cxn ang="0">
                    <a:pos x="T6" y="T7"/>
                  </a:cxn>
                  <a:cxn ang="0">
                    <a:pos x="T8" y="T9"/>
                  </a:cxn>
                </a:cxnLst>
                <a:rect l="0" t="0" r="r" b="b"/>
                <a:pathLst>
                  <a:path w="60" h="43">
                    <a:moveTo>
                      <a:pt x="60" y="0"/>
                    </a:moveTo>
                    <a:lnTo>
                      <a:pt x="60" y="9"/>
                    </a:lnTo>
                    <a:lnTo>
                      <a:pt x="0" y="43"/>
                    </a:lnTo>
                    <a:lnTo>
                      <a:pt x="0" y="35"/>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6" name="Freeform 64"/>
              <p:cNvSpPr/>
              <p:nvPr/>
            </p:nvSpPr>
            <p:spPr bwMode="auto">
              <a:xfrm>
                <a:off x="6164" y="2874"/>
                <a:ext cx="60" cy="43"/>
              </a:xfrm>
              <a:custGeom>
                <a:avLst/>
                <a:gdLst>
                  <a:gd name="T0" fmla="*/ 60 w 60"/>
                  <a:gd name="T1" fmla="*/ 35 h 43"/>
                  <a:gd name="T2" fmla="*/ 60 w 60"/>
                  <a:gd name="T3" fmla="*/ 43 h 43"/>
                  <a:gd name="T4" fmla="*/ 0 w 60"/>
                  <a:gd name="T5" fmla="*/ 9 h 43"/>
                  <a:gd name="T6" fmla="*/ 0 w 60"/>
                  <a:gd name="T7" fmla="*/ 0 h 43"/>
                  <a:gd name="T8" fmla="*/ 60 w 60"/>
                  <a:gd name="T9" fmla="*/ 35 h 43"/>
                </a:gdLst>
                <a:ahLst/>
                <a:cxnLst>
                  <a:cxn ang="0">
                    <a:pos x="T0" y="T1"/>
                  </a:cxn>
                  <a:cxn ang="0">
                    <a:pos x="T2" y="T3"/>
                  </a:cxn>
                  <a:cxn ang="0">
                    <a:pos x="T4" y="T5"/>
                  </a:cxn>
                  <a:cxn ang="0">
                    <a:pos x="T6" y="T7"/>
                  </a:cxn>
                  <a:cxn ang="0">
                    <a:pos x="T8" y="T9"/>
                  </a:cxn>
                </a:cxnLst>
                <a:rect l="0" t="0" r="r" b="b"/>
                <a:pathLst>
                  <a:path w="60" h="43">
                    <a:moveTo>
                      <a:pt x="60" y="35"/>
                    </a:moveTo>
                    <a:lnTo>
                      <a:pt x="60" y="43"/>
                    </a:lnTo>
                    <a:lnTo>
                      <a:pt x="0" y="9"/>
                    </a:lnTo>
                    <a:lnTo>
                      <a:pt x="0" y="0"/>
                    </a:lnTo>
                    <a:lnTo>
                      <a:pt x="60"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7" name="Freeform 65"/>
              <p:cNvSpPr/>
              <p:nvPr/>
            </p:nvSpPr>
            <p:spPr bwMode="auto">
              <a:xfrm>
                <a:off x="6257" y="2894"/>
                <a:ext cx="120" cy="69"/>
              </a:xfrm>
              <a:custGeom>
                <a:avLst/>
                <a:gdLst>
                  <a:gd name="T0" fmla="*/ 120 w 120"/>
                  <a:gd name="T1" fmla="*/ 34 h 69"/>
                  <a:gd name="T2" fmla="*/ 61 w 120"/>
                  <a:gd name="T3" fmla="*/ 69 h 69"/>
                  <a:gd name="T4" fmla="*/ 0 w 120"/>
                  <a:gd name="T5" fmla="*/ 34 h 69"/>
                  <a:gd name="T6" fmla="*/ 60 w 120"/>
                  <a:gd name="T7" fmla="*/ 0 h 69"/>
                  <a:gd name="T8" fmla="*/ 120 w 120"/>
                  <a:gd name="T9" fmla="*/ 34 h 69"/>
                </a:gdLst>
                <a:ahLst/>
                <a:cxnLst>
                  <a:cxn ang="0">
                    <a:pos x="T0" y="T1"/>
                  </a:cxn>
                  <a:cxn ang="0">
                    <a:pos x="T2" y="T3"/>
                  </a:cxn>
                  <a:cxn ang="0">
                    <a:pos x="T4" y="T5"/>
                  </a:cxn>
                  <a:cxn ang="0">
                    <a:pos x="T6" y="T7"/>
                  </a:cxn>
                  <a:cxn ang="0">
                    <a:pos x="T8" y="T9"/>
                  </a:cxn>
                </a:cxnLst>
                <a:rect l="0" t="0" r="r" b="b"/>
                <a:pathLst>
                  <a:path w="120" h="69">
                    <a:moveTo>
                      <a:pt x="120" y="34"/>
                    </a:moveTo>
                    <a:lnTo>
                      <a:pt x="61" y="69"/>
                    </a:lnTo>
                    <a:lnTo>
                      <a:pt x="0" y="34"/>
                    </a:lnTo>
                    <a:lnTo>
                      <a:pt x="60" y="0"/>
                    </a:lnTo>
                    <a:lnTo>
                      <a:pt x="120"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8" name="Freeform 66"/>
              <p:cNvSpPr/>
              <p:nvPr/>
            </p:nvSpPr>
            <p:spPr bwMode="auto">
              <a:xfrm>
                <a:off x="6318" y="2928"/>
                <a:ext cx="59" cy="44"/>
              </a:xfrm>
              <a:custGeom>
                <a:avLst/>
                <a:gdLst>
                  <a:gd name="T0" fmla="*/ 59 w 59"/>
                  <a:gd name="T1" fmla="*/ 0 h 44"/>
                  <a:gd name="T2" fmla="*/ 59 w 59"/>
                  <a:gd name="T3" fmla="*/ 9 h 44"/>
                  <a:gd name="T4" fmla="*/ 0 w 59"/>
                  <a:gd name="T5" fmla="*/ 44 h 44"/>
                  <a:gd name="T6" fmla="*/ 0 w 59"/>
                  <a:gd name="T7" fmla="*/ 35 h 44"/>
                  <a:gd name="T8" fmla="*/ 59 w 59"/>
                  <a:gd name="T9" fmla="*/ 0 h 44"/>
                </a:gdLst>
                <a:ahLst/>
                <a:cxnLst>
                  <a:cxn ang="0">
                    <a:pos x="T0" y="T1"/>
                  </a:cxn>
                  <a:cxn ang="0">
                    <a:pos x="T2" y="T3"/>
                  </a:cxn>
                  <a:cxn ang="0">
                    <a:pos x="T4" y="T5"/>
                  </a:cxn>
                  <a:cxn ang="0">
                    <a:pos x="T6" y="T7"/>
                  </a:cxn>
                  <a:cxn ang="0">
                    <a:pos x="T8" y="T9"/>
                  </a:cxn>
                </a:cxnLst>
                <a:rect l="0" t="0" r="r" b="b"/>
                <a:pathLst>
                  <a:path w="59" h="44">
                    <a:moveTo>
                      <a:pt x="59" y="0"/>
                    </a:moveTo>
                    <a:lnTo>
                      <a:pt x="59" y="9"/>
                    </a:lnTo>
                    <a:lnTo>
                      <a:pt x="0" y="44"/>
                    </a:lnTo>
                    <a:lnTo>
                      <a:pt x="0" y="35"/>
                    </a:lnTo>
                    <a:lnTo>
                      <a:pt x="59"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9" name="Freeform 67"/>
              <p:cNvSpPr/>
              <p:nvPr/>
            </p:nvSpPr>
            <p:spPr bwMode="auto">
              <a:xfrm>
                <a:off x="6257" y="2928"/>
                <a:ext cx="61" cy="44"/>
              </a:xfrm>
              <a:custGeom>
                <a:avLst/>
                <a:gdLst>
                  <a:gd name="T0" fmla="*/ 61 w 61"/>
                  <a:gd name="T1" fmla="*/ 35 h 44"/>
                  <a:gd name="T2" fmla="*/ 61 w 61"/>
                  <a:gd name="T3" fmla="*/ 44 h 44"/>
                  <a:gd name="T4" fmla="*/ 0 w 61"/>
                  <a:gd name="T5" fmla="*/ 9 h 44"/>
                  <a:gd name="T6" fmla="*/ 0 w 61"/>
                  <a:gd name="T7" fmla="*/ 0 h 44"/>
                  <a:gd name="T8" fmla="*/ 61 w 61"/>
                  <a:gd name="T9" fmla="*/ 35 h 44"/>
                </a:gdLst>
                <a:ahLst/>
                <a:cxnLst>
                  <a:cxn ang="0">
                    <a:pos x="T0" y="T1"/>
                  </a:cxn>
                  <a:cxn ang="0">
                    <a:pos x="T2" y="T3"/>
                  </a:cxn>
                  <a:cxn ang="0">
                    <a:pos x="T4" y="T5"/>
                  </a:cxn>
                  <a:cxn ang="0">
                    <a:pos x="T6" y="T7"/>
                  </a:cxn>
                  <a:cxn ang="0">
                    <a:pos x="T8" y="T9"/>
                  </a:cxn>
                </a:cxnLst>
                <a:rect l="0" t="0" r="r" b="b"/>
                <a:pathLst>
                  <a:path w="61" h="44">
                    <a:moveTo>
                      <a:pt x="61" y="35"/>
                    </a:moveTo>
                    <a:lnTo>
                      <a:pt x="61" y="44"/>
                    </a:lnTo>
                    <a:lnTo>
                      <a:pt x="0" y="9"/>
                    </a:lnTo>
                    <a:lnTo>
                      <a:pt x="0"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0" name="Freeform 68"/>
              <p:cNvSpPr/>
              <p:nvPr/>
            </p:nvSpPr>
            <p:spPr bwMode="auto">
              <a:xfrm>
                <a:off x="6349" y="2947"/>
                <a:ext cx="120" cy="69"/>
              </a:xfrm>
              <a:custGeom>
                <a:avLst/>
                <a:gdLst>
                  <a:gd name="T0" fmla="*/ 120 w 120"/>
                  <a:gd name="T1" fmla="*/ 35 h 69"/>
                  <a:gd name="T2" fmla="*/ 60 w 120"/>
                  <a:gd name="T3" fmla="*/ 69 h 69"/>
                  <a:gd name="T4" fmla="*/ 0 w 120"/>
                  <a:gd name="T5" fmla="*/ 35 h 69"/>
                  <a:gd name="T6" fmla="*/ 60 w 120"/>
                  <a:gd name="T7" fmla="*/ 0 h 69"/>
                  <a:gd name="T8" fmla="*/ 120 w 120"/>
                  <a:gd name="T9" fmla="*/ 35 h 69"/>
                </a:gdLst>
                <a:ahLst/>
                <a:cxnLst>
                  <a:cxn ang="0">
                    <a:pos x="T0" y="T1"/>
                  </a:cxn>
                  <a:cxn ang="0">
                    <a:pos x="T2" y="T3"/>
                  </a:cxn>
                  <a:cxn ang="0">
                    <a:pos x="T4" y="T5"/>
                  </a:cxn>
                  <a:cxn ang="0">
                    <a:pos x="T6" y="T7"/>
                  </a:cxn>
                  <a:cxn ang="0">
                    <a:pos x="T8" y="T9"/>
                  </a:cxn>
                </a:cxnLst>
                <a:rect l="0" t="0" r="r" b="b"/>
                <a:pathLst>
                  <a:path w="120" h="69">
                    <a:moveTo>
                      <a:pt x="120" y="35"/>
                    </a:moveTo>
                    <a:lnTo>
                      <a:pt x="60" y="69"/>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1" name="Freeform 69"/>
              <p:cNvSpPr/>
              <p:nvPr/>
            </p:nvSpPr>
            <p:spPr bwMode="auto">
              <a:xfrm>
                <a:off x="6409" y="2982"/>
                <a:ext cx="60" cy="43"/>
              </a:xfrm>
              <a:custGeom>
                <a:avLst/>
                <a:gdLst>
                  <a:gd name="T0" fmla="*/ 60 w 60"/>
                  <a:gd name="T1" fmla="*/ 0 h 43"/>
                  <a:gd name="T2" fmla="*/ 60 w 60"/>
                  <a:gd name="T3" fmla="*/ 8 h 43"/>
                  <a:gd name="T4" fmla="*/ 0 w 60"/>
                  <a:gd name="T5" fmla="*/ 43 h 43"/>
                  <a:gd name="T6" fmla="*/ 0 w 60"/>
                  <a:gd name="T7" fmla="*/ 34 h 43"/>
                  <a:gd name="T8" fmla="*/ 60 w 60"/>
                  <a:gd name="T9" fmla="*/ 0 h 43"/>
                </a:gdLst>
                <a:ahLst/>
                <a:cxnLst>
                  <a:cxn ang="0">
                    <a:pos x="T0" y="T1"/>
                  </a:cxn>
                  <a:cxn ang="0">
                    <a:pos x="T2" y="T3"/>
                  </a:cxn>
                  <a:cxn ang="0">
                    <a:pos x="T4" y="T5"/>
                  </a:cxn>
                  <a:cxn ang="0">
                    <a:pos x="T6" y="T7"/>
                  </a:cxn>
                  <a:cxn ang="0">
                    <a:pos x="T8" y="T9"/>
                  </a:cxn>
                </a:cxnLst>
                <a:rect l="0" t="0" r="r" b="b"/>
                <a:pathLst>
                  <a:path w="60" h="43">
                    <a:moveTo>
                      <a:pt x="60" y="0"/>
                    </a:moveTo>
                    <a:lnTo>
                      <a:pt x="60" y="8"/>
                    </a:lnTo>
                    <a:lnTo>
                      <a:pt x="0" y="43"/>
                    </a:lnTo>
                    <a:lnTo>
                      <a:pt x="0" y="34"/>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2" name="Freeform 70"/>
              <p:cNvSpPr/>
              <p:nvPr/>
            </p:nvSpPr>
            <p:spPr bwMode="auto">
              <a:xfrm>
                <a:off x="6349" y="2982"/>
                <a:ext cx="60" cy="43"/>
              </a:xfrm>
              <a:custGeom>
                <a:avLst/>
                <a:gdLst>
                  <a:gd name="T0" fmla="*/ 60 w 60"/>
                  <a:gd name="T1" fmla="*/ 34 h 43"/>
                  <a:gd name="T2" fmla="*/ 60 w 60"/>
                  <a:gd name="T3" fmla="*/ 43 h 43"/>
                  <a:gd name="T4" fmla="*/ 0 w 60"/>
                  <a:gd name="T5" fmla="*/ 8 h 43"/>
                  <a:gd name="T6" fmla="*/ 0 w 60"/>
                  <a:gd name="T7" fmla="*/ 0 h 43"/>
                  <a:gd name="T8" fmla="*/ 60 w 60"/>
                  <a:gd name="T9" fmla="*/ 34 h 43"/>
                </a:gdLst>
                <a:ahLst/>
                <a:cxnLst>
                  <a:cxn ang="0">
                    <a:pos x="T0" y="T1"/>
                  </a:cxn>
                  <a:cxn ang="0">
                    <a:pos x="T2" y="T3"/>
                  </a:cxn>
                  <a:cxn ang="0">
                    <a:pos x="T4" y="T5"/>
                  </a:cxn>
                  <a:cxn ang="0">
                    <a:pos x="T6" y="T7"/>
                  </a:cxn>
                  <a:cxn ang="0">
                    <a:pos x="T8" y="T9"/>
                  </a:cxn>
                </a:cxnLst>
                <a:rect l="0" t="0" r="r" b="b"/>
                <a:pathLst>
                  <a:path w="60" h="43">
                    <a:moveTo>
                      <a:pt x="60" y="34"/>
                    </a:moveTo>
                    <a:lnTo>
                      <a:pt x="60" y="43"/>
                    </a:lnTo>
                    <a:lnTo>
                      <a:pt x="0" y="8"/>
                    </a:lnTo>
                    <a:lnTo>
                      <a:pt x="0" y="0"/>
                    </a:lnTo>
                    <a:lnTo>
                      <a:pt x="60"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3" name="Freeform 71"/>
              <p:cNvSpPr/>
              <p:nvPr/>
            </p:nvSpPr>
            <p:spPr bwMode="auto">
              <a:xfrm>
                <a:off x="6448" y="3005"/>
                <a:ext cx="120" cy="69"/>
              </a:xfrm>
              <a:custGeom>
                <a:avLst/>
                <a:gdLst>
                  <a:gd name="T0" fmla="*/ 120 w 120"/>
                  <a:gd name="T1" fmla="*/ 35 h 69"/>
                  <a:gd name="T2" fmla="*/ 60 w 120"/>
                  <a:gd name="T3" fmla="*/ 69 h 69"/>
                  <a:gd name="T4" fmla="*/ 0 w 120"/>
                  <a:gd name="T5" fmla="*/ 35 h 69"/>
                  <a:gd name="T6" fmla="*/ 60 w 120"/>
                  <a:gd name="T7" fmla="*/ 0 h 69"/>
                  <a:gd name="T8" fmla="*/ 120 w 120"/>
                  <a:gd name="T9" fmla="*/ 35 h 69"/>
                </a:gdLst>
                <a:ahLst/>
                <a:cxnLst>
                  <a:cxn ang="0">
                    <a:pos x="T0" y="T1"/>
                  </a:cxn>
                  <a:cxn ang="0">
                    <a:pos x="T2" y="T3"/>
                  </a:cxn>
                  <a:cxn ang="0">
                    <a:pos x="T4" y="T5"/>
                  </a:cxn>
                  <a:cxn ang="0">
                    <a:pos x="T6" y="T7"/>
                  </a:cxn>
                  <a:cxn ang="0">
                    <a:pos x="T8" y="T9"/>
                  </a:cxn>
                </a:cxnLst>
                <a:rect l="0" t="0" r="r" b="b"/>
                <a:pathLst>
                  <a:path w="120" h="69">
                    <a:moveTo>
                      <a:pt x="120" y="35"/>
                    </a:moveTo>
                    <a:lnTo>
                      <a:pt x="60" y="69"/>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4" name="Freeform 72"/>
              <p:cNvSpPr/>
              <p:nvPr/>
            </p:nvSpPr>
            <p:spPr bwMode="auto">
              <a:xfrm>
                <a:off x="6508" y="3040"/>
                <a:ext cx="60" cy="43"/>
              </a:xfrm>
              <a:custGeom>
                <a:avLst/>
                <a:gdLst>
                  <a:gd name="T0" fmla="*/ 60 w 60"/>
                  <a:gd name="T1" fmla="*/ 0 h 43"/>
                  <a:gd name="T2" fmla="*/ 60 w 60"/>
                  <a:gd name="T3" fmla="*/ 8 h 43"/>
                  <a:gd name="T4" fmla="*/ 0 w 60"/>
                  <a:gd name="T5" fmla="*/ 43 h 43"/>
                  <a:gd name="T6" fmla="*/ 0 w 60"/>
                  <a:gd name="T7" fmla="*/ 34 h 43"/>
                  <a:gd name="T8" fmla="*/ 60 w 60"/>
                  <a:gd name="T9" fmla="*/ 0 h 43"/>
                </a:gdLst>
                <a:ahLst/>
                <a:cxnLst>
                  <a:cxn ang="0">
                    <a:pos x="T0" y="T1"/>
                  </a:cxn>
                  <a:cxn ang="0">
                    <a:pos x="T2" y="T3"/>
                  </a:cxn>
                  <a:cxn ang="0">
                    <a:pos x="T4" y="T5"/>
                  </a:cxn>
                  <a:cxn ang="0">
                    <a:pos x="T6" y="T7"/>
                  </a:cxn>
                  <a:cxn ang="0">
                    <a:pos x="T8" y="T9"/>
                  </a:cxn>
                </a:cxnLst>
                <a:rect l="0" t="0" r="r" b="b"/>
                <a:pathLst>
                  <a:path w="60" h="43">
                    <a:moveTo>
                      <a:pt x="60" y="0"/>
                    </a:moveTo>
                    <a:lnTo>
                      <a:pt x="60" y="8"/>
                    </a:lnTo>
                    <a:lnTo>
                      <a:pt x="0" y="43"/>
                    </a:lnTo>
                    <a:lnTo>
                      <a:pt x="0" y="34"/>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5" name="Freeform 73"/>
              <p:cNvSpPr/>
              <p:nvPr/>
            </p:nvSpPr>
            <p:spPr bwMode="auto">
              <a:xfrm>
                <a:off x="6448" y="3040"/>
                <a:ext cx="60" cy="43"/>
              </a:xfrm>
              <a:custGeom>
                <a:avLst/>
                <a:gdLst>
                  <a:gd name="T0" fmla="*/ 60 w 60"/>
                  <a:gd name="T1" fmla="*/ 34 h 43"/>
                  <a:gd name="T2" fmla="*/ 60 w 60"/>
                  <a:gd name="T3" fmla="*/ 43 h 43"/>
                  <a:gd name="T4" fmla="*/ 0 w 60"/>
                  <a:gd name="T5" fmla="*/ 8 h 43"/>
                  <a:gd name="T6" fmla="*/ 0 w 60"/>
                  <a:gd name="T7" fmla="*/ 0 h 43"/>
                  <a:gd name="T8" fmla="*/ 60 w 60"/>
                  <a:gd name="T9" fmla="*/ 34 h 43"/>
                </a:gdLst>
                <a:ahLst/>
                <a:cxnLst>
                  <a:cxn ang="0">
                    <a:pos x="T0" y="T1"/>
                  </a:cxn>
                  <a:cxn ang="0">
                    <a:pos x="T2" y="T3"/>
                  </a:cxn>
                  <a:cxn ang="0">
                    <a:pos x="T4" y="T5"/>
                  </a:cxn>
                  <a:cxn ang="0">
                    <a:pos x="T6" y="T7"/>
                  </a:cxn>
                  <a:cxn ang="0">
                    <a:pos x="T8" y="T9"/>
                  </a:cxn>
                </a:cxnLst>
                <a:rect l="0" t="0" r="r" b="b"/>
                <a:pathLst>
                  <a:path w="60" h="43">
                    <a:moveTo>
                      <a:pt x="60" y="34"/>
                    </a:moveTo>
                    <a:lnTo>
                      <a:pt x="60" y="43"/>
                    </a:lnTo>
                    <a:lnTo>
                      <a:pt x="0" y="8"/>
                    </a:lnTo>
                    <a:lnTo>
                      <a:pt x="0" y="0"/>
                    </a:lnTo>
                    <a:lnTo>
                      <a:pt x="60"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6" name="Freeform 74"/>
              <p:cNvSpPr/>
              <p:nvPr/>
            </p:nvSpPr>
            <p:spPr bwMode="auto">
              <a:xfrm>
                <a:off x="6552" y="3065"/>
                <a:ext cx="147" cy="85"/>
              </a:xfrm>
              <a:custGeom>
                <a:avLst/>
                <a:gdLst>
                  <a:gd name="T0" fmla="*/ 147 w 147"/>
                  <a:gd name="T1" fmla="*/ 51 h 85"/>
                  <a:gd name="T2" fmla="*/ 87 w 147"/>
                  <a:gd name="T3" fmla="*/ 85 h 85"/>
                  <a:gd name="T4" fmla="*/ 0 w 147"/>
                  <a:gd name="T5" fmla="*/ 34 h 85"/>
                  <a:gd name="T6" fmla="*/ 59 w 147"/>
                  <a:gd name="T7" fmla="*/ 0 h 85"/>
                  <a:gd name="T8" fmla="*/ 147 w 147"/>
                  <a:gd name="T9" fmla="*/ 51 h 85"/>
                </a:gdLst>
                <a:ahLst/>
                <a:cxnLst>
                  <a:cxn ang="0">
                    <a:pos x="T0" y="T1"/>
                  </a:cxn>
                  <a:cxn ang="0">
                    <a:pos x="T2" y="T3"/>
                  </a:cxn>
                  <a:cxn ang="0">
                    <a:pos x="T4" y="T5"/>
                  </a:cxn>
                  <a:cxn ang="0">
                    <a:pos x="T6" y="T7"/>
                  </a:cxn>
                  <a:cxn ang="0">
                    <a:pos x="T8" y="T9"/>
                  </a:cxn>
                </a:cxnLst>
                <a:rect l="0" t="0" r="r" b="b"/>
                <a:pathLst>
                  <a:path w="147" h="85">
                    <a:moveTo>
                      <a:pt x="147" y="51"/>
                    </a:moveTo>
                    <a:lnTo>
                      <a:pt x="87" y="85"/>
                    </a:lnTo>
                    <a:lnTo>
                      <a:pt x="0" y="34"/>
                    </a:lnTo>
                    <a:lnTo>
                      <a:pt x="59" y="0"/>
                    </a:lnTo>
                    <a:lnTo>
                      <a:pt x="147" y="51"/>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7" name="Freeform 75"/>
              <p:cNvSpPr/>
              <p:nvPr/>
            </p:nvSpPr>
            <p:spPr bwMode="auto">
              <a:xfrm>
                <a:off x="6639" y="3115"/>
                <a:ext cx="60" cy="44"/>
              </a:xfrm>
              <a:custGeom>
                <a:avLst/>
                <a:gdLst>
                  <a:gd name="T0" fmla="*/ 60 w 60"/>
                  <a:gd name="T1" fmla="*/ 0 h 44"/>
                  <a:gd name="T2" fmla="*/ 60 w 60"/>
                  <a:gd name="T3" fmla="*/ 9 h 44"/>
                  <a:gd name="T4" fmla="*/ 0 w 60"/>
                  <a:gd name="T5" fmla="*/ 44 h 44"/>
                  <a:gd name="T6" fmla="*/ 0 w 60"/>
                  <a:gd name="T7" fmla="*/ 35 h 44"/>
                  <a:gd name="T8" fmla="*/ 60 w 60"/>
                  <a:gd name="T9" fmla="*/ 0 h 44"/>
                </a:gdLst>
                <a:ahLst/>
                <a:cxnLst>
                  <a:cxn ang="0">
                    <a:pos x="T0" y="T1"/>
                  </a:cxn>
                  <a:cxn ang="0">
                    <a:pos x="T2" y="T3"/>
                  </a:cxn>
                  <a:cxn ang="0">
                    <a:pos x="T4" y="T5"/>
                  </a:cxn>
                  <a:cxn ang="0">
                    <a:pos x="T6" y="T7"/>
                  </a:cxn>
                  <a:cxn ang="0">
                    <a:pos x="T8" y="T9"/>
                  </a:cxn>
                </a:cxnLst>
                <a:rect l="0" t="0" r="r" b="b"/>
                <a:pathLst>
                  <a:path w="60" h="44">
                    <a:moveTo>
                      <a:pt x="60" y="0"/>
                    </a:moveTo>
                    <a:lnTo>
                      <a:pt x="60" y="9"/>
                    </a:lnTo>
                    <a:lnTo>
                      <a:pt x="0" y="44"/>
                    </a:lnTo>
                    <a:lnTo>
                      <a:pt x="0" y="35"/>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8" name="Freeform 76"/>
              <p:cNvSpPr/>
              <p:nvPr/>
            </p:nvSpPr>
            <p:spPr bwMode="auto">
              <a:xfrm>
                <a:off x="6552" y="3099"/>
                <a:ext cx="87" cy="60"/>
              </a:xfrm>
              <a:custGeom>
                <a:avLst/>
                <a:gdLst>
                  <a:gd name="T0" fmla="*/ 87 w 87"/>
                  <a:gd name="T1" fmla="*/ 51 h 60"/>
                  <a:gd name="T2" fmla="*/ 87 w 87"/>
                  <a:gd name="T3" fmla="*/ 60 h 60"/>
                  <a:gd name="T4" fmla="*/ 0 w 87"/>
                  <a:gd name="T5" fmla="*/ 9 h 60"/>
                  <a:gd name="T6" fmla="*/ 0 w 87"/>
                  <a:gd name="T7" fmla="*/ 0 h 60"/>
                  <a:gd name="T8" fmla="*/ 87 w 87"/>
                  <a:gd name="T9" fmla="*/ 51 h 60"/>
                </a:gdLst>
                <a:ahLst/>
                <a:cxnLst>
                  <a:cxn ang="0">
                    <a:pos x="T0" y="T1"/>
                  </a:cxn>
                  <a:cxn ang="0">
                    <a:pos x="T2" y="T3"/>
                  </a:cxn>
                  <a:cxn ang="0">
                    <a:pos x="T4" y="T5"/>
                  </a:cxn>
                  <a:cxn ang="0">
                    <a:pos x="T6" y="T7"/>
                  </a:cxn>
                  <a:cxn ang="0">
                    <a:pos x="T8" y="T9"/>
                  </a:cxn>
                </a:cxnLst>
                <a:rect l="0" t="0" r="r" b="b"/>
                <a:pathLst>
                  <a:path w="87" h="60">
                    <a:moveTo>
                      <a:pt x="87" y="51"/>
                    </a:moveTo>
                    <a:lnTo>
                      <a:pt x="87" y="60"/>
                    </a:lnTo>
                    <a:lnTo>
                      <a:pt x="0" y="9"/>
                    </a:lnTo>
                    <a:lnTo>
                      <a:pt x="0" y="0"/>
                    </a:lnTo>
                    <a:lnTo>
                      <a:pt x="87" y="51"/>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9" name="Freeform 77"/>
              <p:cNvSpPr/>
              <p:nvPr/>
            </p:nvSpPr>
            <p:spPr bwMode="auto">
              <a:xfrm>
                <a:off x="5784" y="2716"/>
                <a:ext cx="114" cy="66"/>
              </a:xfrm>
              <a:custGeom>
                <a:avLst/>
                <a:gdLst>
                  <a:gd name="T0" fmla="*/ 114 w 114"/>
                  <a:gd name="T1" fmla="*/ 33 h 66"/>
                  <a:gd name="T2" fmla="*/ 57 w 114"/>
                  <a:gd name="T3" fmla="*/ 66 h 66"/>
                  <a:gd name="T4" fmla="*/ 0 w 114"/>
                  <a:gd name="T5" fmla="*/ 33 h 66"/>
                  <a:gd name="T6" fmla="*/ 57 w 114"/>
                  <a:gd name="T7" fmla="*/ 0 h 66"/>
                  <a:gd name="T8" fmla="*/ 114 w 114"/>
                  <a:gd name="T9" fmla="*/ 33 h 66"/>
                </a:gdLst>
                <a:ahLst/>
                <a:cxnLst>
                  <a:cxn ang="0">
                    <a:pos x="T0" y="T1"/>
                  </a:cxn>
                  <a:cxn ang="0">
                    <a:pos x="T2" y="T3"/>
                  </a:cxn>
                  <a:cxn ang="0">
                    <a:pos x="T4" y="T5"/>
                  </a:cxn>
                  <a:cxn ang="0">
                    <a:pos x="T6" y="T7"/>
                  </a:cxn>
                  <a:cxn ang="0">
                    <a:pos x="T8" y="T9"/>
                  </a:cxn>
                </a:cxnLst>
                <a:rect l="0" t="0" r="r" b="b"/>
                <a:pathLst>
                  <a:path w="114" h="66">
                    <a:moveTo>
                      <a:pt x="114" y="33"/>
                    </a:moveTo>
                    <a:lnTo>
                      <a:pt x="57" y="66"/>
                    </a:lnTo>
                    <a:lnTo>
                      <a:pt x="0" y="33"/>
                    </a:lnTo>
                    <a:lnTo>
                      <a:pt x="57" y="0"/>
                    </a:lnTo>
                    <a:lnTo>
                      <a:pt x="114"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0" name="Freeform 78"/>
              <p:cNvSpPr/>
              <p:nvPr/>
            </p:nvSpPr>
            <p:spPr bwMode="auto">
              <a:xfrm>
                <a:off x="5841" y="2749"/>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1" name="Freeform 79"/>
              <p:cNvSpPr/>
              <p:nvPr/>
            </p:nvSpPr>
            <p:spPr bwMode="auto">
              <a:xfrm>
                <a:off x="5784" y="2749"/>
                <a:ext cx="57" cy="42"/>
              </a:xfrm>
              <a:custGeom>
                <a:avLst/>
                <a:gdLst>
                  <a:gd name="T0" fmla="*/ 57 w 57"/>
                  <a:gd name="T1" fmla="*/ 33 h 42"/>
                  <a:gd name="T2" fmla="*/ 57 w 57"/>
                  <a:gd name="T3" fmla="*/ 42 h 42"/>
                  <a:gd name="T4" fmla="*/ 0 w 57"/>
                  <a:gd name="T5" fmla="*/ 8 h 42"/>
                  <a:gd name="T6" fmla="*/ 0 w 57"/>
                  <a:gd name="T7" fmla="*/ 0 h 42"/>
                  <a:gd name="T8" fmla="*/ 57 w 57"/>
                  <a:gd name="T9" fmla="*/ 33 h 42"/>
                </a:gdLst>
                <a:ahLst/>
                <a:cxnLst>
                  <a:cxn ang="0">
                    <a:pos x="T0" y="T1"/>
                  </a:cxn>
                  <a:cxn ang="0">
                    <a:pos x="T2" y="T3"/>
                  </a:cxn>
                  <a:cxn ang="0">
                    <a:pos x="T4" y="T5"/>
                  </a:cxn>
                  <a:cxn ang="0">
                    <a:pos x="T6" y="T7"/>
                  </a:cxn>
                  <a:cxn ang="0">
                    <a:pos x="T8" y="T9"/>
                  </a:cxn>
                </a:cxnLst>
                <a:rect l="0" t="0" r="r" b="b"/>
                <a:pathLst>
                  <a:path w="57" h="42">
                    <a:moveTo>
                      <a:pt x="57" y="33"/>
                    </a:moveTo>
                    <a:lnTo>
                      <a:pt x="57" y="42"/>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2" name="Freeform 80"/>
              <p:cNvSpPr/>
              <p:nvPr/>
            </p:nvSpPr>
            <p:spPr bwMode="auto">
              <a:xfrm>
                <a:off x="5647" y="2637"/>
                <a:ext cx="116" cy="66"/>
              </a:xfrm>
              <a:custGeom>
                <a:avLst/>
                <a:gdLst>
                  <a:gd name="T0" fmla="*/ 116 w 116"/>
                  <a:gd name="T1" fmla="*/ 33 h 66"/>
                  <a:gd name="T2" fmla="*/ 59 w 116"/>
                  <a:gd name="T3" fmla="*/ 66 h 66"/>
                  <a:gd name="T4" fmla="*/ 0 w 116"/>
                  <a:gd name="T5" fmla="*/ 33 h 66"/>
                  <a:gd name="T6" fmla="*/ 58 w 116"/>
                  <a:gd name="T7" fmla="*/ 0 h 66"/>
                  <a:gd name="T8" fmla="*/ 116 w 116"/>
                  <a:gd name="T9" fmla="*/ 33 h 66"/>
                </a:gdLst>
                <a:ahLst/>
                <a:cxnLst>
                  <a:cxn ang="0">
                    <a:pos x="T0" y="T1"/>
                  </a:cxn>
                  <a:cxn ang="0">
                    <a:pos x="T2" y="T3"/>
                  </a:cxn>
                  <a:cxn ang="0">
                    <a:pos x="T4" y="T5"/>
                  </a:cxn>
                  <a:cxn ang="0">
                    <a:pos x="T6" y="T7"/>
                  </a:cxn>
                  <a:cxn ang="0">
                    <a:pos x="T8" y="T9"/>
                  </a:cxn>
                </a:cxnLst>
                <a:rect l="0" t="0" r="r" b="b"/>
                <a:pathLst>
                  <a:path w="116" h="66">
                    <a:moveTo>
                      <a:pt x="116" y="33"/>
                    </a:moveTo>
                    <a:lnTo>
                      <a:pt x="59" y="66"/>
                    </a:lnTo>
                    <a:lnTo>
                      <a:pt x="0" y="33"/>
                    </a:lnTo>
                    <a:lnTo>
                      <a:pt x="58" y="0"/>
                    </a:lnTo>
                    <a:lnTo>
                      <a:pt x="116"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3" name="Freeform 81"/>
              <p:cNvSpPr/>
              <p:nvPr/>
            </p:nvSpPr>
            <p:spPr bwMode="auto">
              <a:xfrm>
                <a:off x="5706" y="2670"/>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4" name="Freeform 82"/>
              <p:cNvSpPr/>
              <p:nvPr/>
            </p:nvSpPr>
            <p:spPr bwMode="auto">
              <a:xfrm>
                <a:off x="5647" y="2670"/>
                <a:ext cx="59" cy="42"/>
              </a:xfrm>
              <a:custGeom>
                <a:avLst/>
                <a:gdLst>
                  <a:gd name="T0" fmla="*/ 59 w 59"/>
                  <a:gd name="T1" fmla="*/ 33 h 42"/>
                  <a:gd name="T2" fmla="*/ 59 w 59"/>
                  <a:gd name="T3" fmla="*/ 42 h 42"/>
                  <a:gd name="T4" fmla="*/ 0 w 59"/>
                  <a:gd name="T5" fmla="*/ 9 h 42"/>
                  <a:gd name="T6" fmla="*/ 0 w 59"/>
                  <a:gd name="T7" fmla="*/ 0 h 42"/>
                  <a:gd name="T8" fmla="*/ 59 w 59"/>
                  <a:gd name="T9" fmla="*/ 33 h 42"/>
                </a:gdLst>
                <a:ahLst/>
                <a:cxnLst>
                  <a:cxn ang="0">
                    <a:pos x="T0" y="T1"/>
                  </a:cxn>
                  <a:cxn ang="0">
                    <a:pos x="T2" y="T3"/>
                  </a:cxn>
                  <a:cxn ang="0">
                    <a:pos x="T4" y="T5"/>
                  </a:cxn>
                  <a:cxn ang="0">
                    <a:pos x="T6" y="T7"/>
                  </a:cxn>
                  <a:cxn ang="0">
                    <a:pos x="T8" y="T9"/>
                  </a:cxn>
                </a:cxnLst>
                <a:rect l="0" t="0" r="r" b="b"/>
                <a:pathLst>
                  <a:path w="59" h="42">
                    <a:moveTo>
                      <a:pt x="59" y="33"/>
                    </a:moveTo>
                    <a:lnTo>
                      <a:pt x="59" y="42"/>
                    </a:lnTo>
                    <a:lnTo>
                      <a:pt x="0" y="9"/>
                    </a:lnTo>
                    <a:lnTo>
                      <a:pt x="0" y="0"/>
                    </a:lnTo>
                    <a:lnTo>
                      <a:pt x="59"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5" name="Freeform 83"/>
              <p:cNvSpPr/>
              <p:nvPr/>
            </p:nvSpPr>
            <p:spPr bwMode="auto">
              <a:xfrm>
                <a:off x="5684" y="2657"/>
                <a:ext cx="114" cy="67"/>
              </a:xfrm>
              <a:custGeom>
                <a:avLst/>
                <a:gdLst>
                  <a:gd name="T0" fmla="*/ 114 w 114"/>
                  <a:gd name="T1" fmla="*/ 34 h 67"/>
                  <a:gd name="T2" fmla="*/ 57 w 114"/>
                  <a:gd name="T3" fmla="*/ 67 h 67"/>
                  <a:gd name="T4" fmla="*/ 0 w 114"/>
                  <a:gd name="T5" fmla="*/ 34 h 67"/>
                  <a:gd name="T6" fmla="*/ 57 w 114"/>
                  <a:gd name="T7" fmla="*/ 0 h 67"/>
                  <a:gd name="T8" fmla="*/ 114 w 114"/>
                  <a:gd name="T9" fmla="*/ 34 h 67"/>
                </a:gdLst>
                <a:ahLst/>
                <a:cxnLst>
                  <a:cxn ang="0">
                    <a:pos x="T0" y="T1"/>
                  </a:cxn>
                  <a:cxn ang="0">
                    <a:pos x="T2" y="T3"/>
                  </a:cxn>
                  <a:cxn ang="0">
                    <a:pos x="T4" y="T5"/>
                  </a:cxn>
                  <a:cxn ang="0">
                    <a:pos x="T6" y="T7"/>
                  </a:cxn>
                  <a:cxn ang="0">
                    <a:pos x="T8" y="T9"/>
                  </a:cxn>
                </a:cxnLst>
                <a:rect l="0" t="0" r="r" b="b"/>
                <a:pathLst>
                  <a:path w="114" h="67">
                    <a:moveTo>
                      <a:pt x="114" y="34"/>
                    </a:moveTo>
                    <a:lnTo>
                      <a:pt x="57" y="67"/>
                    </a:lnTo>
                    <a:lnTo>
                      <a:pt x="0" y="34"/>
                    </a:lnTo>
                    <a:lnTo>
                      <a:pt x="57" y="0"/>
                    </a:lnTo>
                    <a:lnTo>
                      <a:pt x="114"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6" name="Freeform 84"/>
              <p:cNvSpPr/>
              <p:nvPr/>
            </p:nvSpPr>
            <p:spPr bwMode="auto">
              <a:xfrm>
                <a:off x="5741" y="2691"/>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7" name="Freeform 85"/>
              <p:cNvSpPr/>
              <p:nvPr/>
            </p:nvSpPr>
            <p:spPr bwMode="auto">
              <a:xfrm>
                <a:off x="5683" y="2691"/>
                <a:ext cx="58" cy="41"/>
              </a:xfrm>
              <a:custGeom>
                <a:avLst/>
                <a:gdLst>
                  <a:gd name="T0" fmla="*/ 58 w 58"/>
                  <a:gd name="T1" fmla="*/ 33 h 41"/>
                  <a:gd name="T2" fmla="*/ 58 w 58"/>
                  <a:gd name="T3" fmla="*/ 41 h 41"/>
                  <a:gd name="T4" fmla="*/ 0 w 58"/>
                  <a:gd name="T5" fmla="*/ 8 h 41"/>
                  <a:gd name="T6" fmla="*/ 1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1"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8" name="Freeform 86"/>
              <p:cNvSpPr/>
              <p:nvPr/>
            </p:nvSpPr>
            <p:spPr bwMode="auto">
              <a:xfrm>
                <a:off x="5868" y="2765"/>
                <a:ext cx="115" cy="66"/>
              </a:xfrm>
              <a:custGeom>
                <a:avLst/>
                <a:gdLst>
                  <a:gd name="T0" fmla="*/ 115 w 115"/>
                  <a:gd name="T1" fmla="*/ 33 h 66"/>
                  <a:gd name="T2" fmla="*/ 58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9" name="Freeform 87"/>
              <p:cNvSpPr/>
              <p:nvPr/>
            </p:nvSpPr>
            <p:spPr bwMode="auto">
              <a:xfrm>
                <a:off x="5926" y="2798"/>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0" name="Freeform 88"/>
              <p:cNvSpPr/>
              <p:nvPr/>
            </p:nvSpPr>
            <p:spPr bwMode="auto">
              <a:xfrm>
                <a:off x="5868" y="2798"/>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1" name="Freeform 89"/>
              <p:cNvSpPr/>
              <p:nvPr/>
            </p:nvSpPr>
            <p:spPr bwMode="auto">
              <a:xfrm>
                <a:off x="5959" y="2818"/>
                <a:ext cx="115" cy="66"/>
              </a:xfrm>
              <a:custGeom>
                <a:avLst/>
                <a:gdLst>
                  <a:gd name="T0" fmla="*/ 115 w 115"/>
                  <a:gd name="T1" fmla="*/ 33 h 66"/>
                  <a:gd name="T2" fmla="*/ 57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7"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2" name="Freeform 90"/>
              <p:cNvSpPr/>
              <p:nvPr/>
            </p:nvSpPr>
            <p:spPr bwMode="auto">
              <a:xfrm>
                <a:off x="6016" y="2851"/>
                <a:ext cx="58" cy="41"/>
              </a:xfrm>
              <a:custGeom>
                <a:avLst/>
                <a:gdLst>
                  <a:gd name="T0" fmla="*/ 58 w 58"/>
                  <a:gd name="T1" fmla="*/ 0 h 41"/>
                  <a:gd name="T2" fmla="*/ 58 w 58"/>
                  <a:gd name="T3" fmla="*/ 8 h 41"/>
                  <a:gd name="T4" fmla="*/ 0 w 58"/>
                  <a:gd name="T5" fmla="*/ 41 h 41"/>
                  <a:gd name="T6" fmla="*/ 0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3" name="Freeform 91"/>
              <p:cNvSpPr/>
              <p:nvPr/>
            </p:nvSpPr>
            <p:spPr bwMode="auto">
              <a:xfrm>
                <a:off x="5959" y="2851"/>
                <a:ext cx="57" cy="41"/>
              </a:xfrm>
              <a:custGeom>
                <a:avLst/>
                <a:gdLst>
                  <a:gd name="T0" fmla="*/ 57 w 57"/>
                  <a:gd name="T1" fmla="*/ 33 h 41"/>
                  <a:gd name="T2" fmla="*/ 57 w 57"/>
                  <a:gd name="T3" fmla="*/ 41 h 41"/>
                  <a:gd name="T4" fmla="*/ 0 w 57"/>
                  <a:gd name="T5" fmla="*/ 8 h 41"/>
                  <a:gd name="T6" fmla="*/ 0 w 57"/>
                  <a:gd name="T7" fmla="*/ 0 h 41"/>
                  <a:gd name="T8" fmla="*/ 57 w 57"/>
                  <a:gd name="T9" fmla="*/ 33 h 41"/>
                </a:gdLst>
                <a:ahLst/>
                <a:cxnLst>
                  <a:cxn ang="0">
                    <a:pos x="T0" y="T1"/>
                  </a:cxn>
                  <a:cxn ang="0">
                    <a:pos x="T2" y="T3"/>
                  </a:cxn>
                  <a:cxn ang="0">
                    <a:pos x="T4" y="T5"/>
                  </a:cxn>
                  <a:cxn ang="0">
                    <a:pos x="T6" y="T7"/>
                  </a:cxn>
                  <a:cxn ang="0">
                    <a:pos x="T8" y="T9"/>
                  </a:cxn>
                </a:cxnLst>
                <a:rect l="0" t="0" r="r" b="b"/>
                <a:pathLst>
                  <a:path w="57" h="41">
                    <a:moveTo>
                      <a:pt x="57" y="33"/>
                    </a:moveTo>
                    <a:lnTo>
                      <a:pt x="57" y="41"/>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4" name="Freeform 92"/>
              <p:cNvSpPr/>
              <p:nvPr/>
            </p:nvSpPr>
            <p:spPr bwMode="auto">
              <a:xfrm>
                <a:off x="6050" y="2871"/>
                <a:ext cx="115" cy="66"/>
              </a:xfrm>
              <a:custGeom>
                <a:avLst/>
                <a:gdLst>
                  <a:gd name="T0" fmla="*/ 115 w 115"/>
                  <a:gd name="T1" fmla="*/ 33 h 66"/>
                  <a:gd name="T2" fmla="*/ 57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7"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5" name="Freeform 93"/>
              <p:cNvSpPr/>
              <p:nvPr/>
            </p:nvSpPr>
            <p:spPr bwMode="auto">
              <a:xfrm>
                <a:off x="6107" y="2904"/>
                <a:ext cx="58" cy="41"/>
              </a:xfrm>
              <a:custGeom>
                <a:avLst/>
                <a:gdLst>
                  <a:gd name="T0" fmla="*/ 58 w 58"/>
                  <a:gd name="T1" fmla="*/ 0 h 41"/>
                  <a:gd name="T2" fmla="*/ 58 w 58"/>
                  <a:gd name="T3" fmla="*/ 8 h 41"/>
                  <a:gd name="T4" fmla="*/ 0 w 58"/>
                  <a:gd name="T5" fmla="*/ 41 h 41"/>
                  <a:gd name="T6" fmla="*/ 0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6" name="Freeform 94"/>
              <p:cNvSpPr/>
              <p:nvPr/>
            </p:nvSpPr>
            <p:spPr bwMode="auto">
              <a:xfrm>
                <a:off x="6050" y="2904"/>
                <a:ext cx="57" cy="41"/>
              </a:xfrm>
              <a:custGeom>
                <a:avLst/>
                <a:gdLst>
                  <a:gd name="T0" fmla="*/ 57 w 57"/>
                  <a:gd name="T1" fmla="*/ 33 h 41"/>
                  <a:gd name="T2" fmla="*/ 57 w 57"/>
                  <a:gd name="T3" fmla="*/ 41 h 41"/>
                  <a:gd name="T4" fmla="*/ 0 w 57"/>
                  <a:gd name="T5" fmla="*/ 8 h 41"/>
                  <a:gd name="T6" fmla="*/ 0 w 57"/>
                  <a:gd name="T7" fmla="*/ 0 h 41"/>
                  <a:gd name="T8" fmla="*/ 57 w 57"/>
                  <a:gd name="T9" fmla="*/ 33 h 41"/>
                </a:gdLst>
                <a:ahLst/>
                <a:cxnLst>
                  <a:cxn ang="0">
                    <a:pos x="T0" y="T1"/>
                  </a:cxn>
                  <a:cxn ang="0">
                    <a:pos x="T2" y="T3"/>
                  </a:cxn>
                  <a:cxn ang="0">
                    <a:pos x="T4" y="T5"/>
                  </a:cxn>
                  <a:cxn ang="0">
                    <a:pos x="T6" y="T7"/>
                  </a:cxn>
                  <a:cxn ang="0">
                    <a:pos x="T8" y="T9"/>
                  </a:cxn>
                </a:cxnLst>
                <a:rect l="0" t="0" r="r" b="b"/>
                <a:pathLst>
                  <a:path w="57" h="41">
                    <a:moveTo>
                      <a:pt x="57" y="33"/>
                    </a:moveTo>
                    <a:lnTo>
                      <a:pt x="57" y="41"/>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7" name="Freeform 95"/>
              <p:cNvSpPr/>
              <p:nvPr/>
            </p:nvSpPr>
            <p:spPr bwMode="auto">
              <a:xfrm>
                <a:off x="6141" y="2923"/>
                <a:ext cx="115" cy="67"/>
              </a:xfrm>
              <a:custGeom>
                <a:avLst/>
                <a:gdLst>
                  <a:gd name="T0" fmla="*/ 115 w 115"/>
                  <a:gd name="T1" fmla="*/ 34 h 67"/>
                  <a:gd name="T2" fmla="*/ 58 w 115"/>
                  <a:gd name="T3" fmla="*/ 67 h 67"/>
                  <a:gd name="T4" fmla="*/ 0 w 115"/>
                  <a:gd name="T5" fmla="*/ 34 h 67"/>
                  <a:gd name="T6" fmla="*/ 58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8"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8" name="Freeform 96"/>
              <p:cNvSpPr/>
              <p:nvPr/>
            </p:nvSpPr>
            <p:spPr bwMode="auto">
              <a:xfrm>
                <a:off x="6199" y="2957"/>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9" name="Freeform 97"/>
              <p:cNvSpPr/>
              <p:nvPr/>
            </p:nvSpPr>
            <p:spPr bwMode="auto">
              <a:xfrm>
                <a:off x="6141" y="2957"/>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0" name="Freeform 98"/>
              <p:cNvSpPr/>
              <p:nvPr/>
            </p:nvSpPr>
            <p:spPr bwMode="auto">
              <a:xfrm>
                <a:off x="6235" y="2978"/>
                <a:ext cx="115" cy="67"/>
              </a:xfrm>
              <a:custGeom>
                <a:avLst/>
                <a:gdLst>
                  <a:gd name="T0" fmla="*/ 115 w 115"/>
                  <a:gd name="T1" fmla="*/ 33 h 67"/>
                  <a:gd name="T2" fmla="*/ 58 w 115"/>
                  <a:gd name="T3" fmla="*/ 67 h 67"/>
                  <a:gd name="T4" fmla="*/ 0 w 115"/>
                  <a:gd name="T5" fmla="*/ 33 h 67"/>
                  <a:gd name="T6" fmla="*/ 57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8" y="67"/>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1" name="Freeform 99"/>
              <p:cNvSpPr/>
              <p:nvPr/>
            </p:nvSpPr>
            <p:spPr bwMode="auto">
              <a:xfrm>
                <a:off x="6293" y="3011"/>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2" name="Freeform 100"/>
              <p:cNvSpPr/>
              <p:nvPr/>
            </p:nvSpPr>
            <p:spPr bwMode="auto">
              <a:xfrm>
                <a:off x="6235" y="3011"/>
                <a:ext cx="58" cy="42"/>
              </a:xfrm>
              <a:custGeom>
                <a:avLst/>
                <a:gdLst>
                  <a:gd name="T0" fmla="*/ 58 w 58"/>
                  <a:gd name="T1" fmla="*/ 34 h 42"/>
                  <a:gd name="T2" fmla="*/ 58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3" name="Freeform 101"/>
              <p:cNvSpPr/>
              <p:nvPr/>
            </p:nvSpPr>
            <p:spPr bwMode="auto">
              <a:xfrm>
                <a:off x="6322" y="3028"/>
                <a:ext cx="115" cy="67"/>
              </a:xfrm>
              <a:custGeom>
                <a:avLst/>
                <a:gdLst>
                  <a:gd name="T0" fmla="*/ 115 w 115"/>
                  <a:gd name="T1" fmla="*/ 34 h 67"/>
                  <a:gd name="T2" fmla="*/ 58 w 115"/>
                  <a:gd name="T3" fmla="*/ 67 h 67"/>
                  <a:gd name="T4" fmla="*/ 0 w 115"/>
                  <a:gd name="T5" fmla="*/ 34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4" name="Freeform 102"/>
              <p:cNvSpPr/>
              <p:nvPr/>
            </p:nvSpPr>
            <p:spPr bwMode="auto">
              <a:xfrm>
                <a:off x="6379" y="3062"/>
                <a:ext cx="58" cy="41"/>
              </a:xfrm>
              <a:custGeom>
                <a:avLst/>
                <a:gdLst>
                  <a:gd name="T0" fmla="*/ 58 w 58"/>
                  <a:gd name="T1" fmla="*/ 0 h 41"/>
                  <a:gd name="T2" fmla="*/ 58 w 58"/>
                  <a:gd name="T3" fmla="*/ 8 h 41"/>
                  <a:gd name="T4" fmla="*/ 0 w 58"/>
                  <a:gd name="T5" fmla="*/ 41 h 41"/>
                  <a:gd name="T6" fmla="*/ 1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1"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5" name="Freeform 103"/>
              <p:cNvSpPr/>
              <p:nvPr/>
            </p:nvSpPr>
            <p:spPr bwMode="auto">
              <a:xfrm>
                <a:off x="6322" y="3062"/>
                <a:ext cx="58" cy="41"/>
              </a:xfrm>
              <a:custGeom>
                <a:avLst/>
                <a:gdLst>
                  <a:gd name="T0" fmla="*/ 58 w 58"/>
                  <a:gd name="T1" fmla="*/ 33 h 41"/>
                  <a:gd name="T2" fmla="*/ 57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7"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6" name="Freeform 104"/>
              <p:cNvSpPr/>
              <p:nvPr/>
            </p:nvSpPr>
            <p:spPr bwMode="auto">
              <a:xfrm>
                <a:off x="6408" y="3079"/>
                <a:ext cx="115" cy="66"/>
              </a:xfrm>
              <a:custGeom>
                <a:avLst/>
                <a:gdLst>
                  <a:gd name="T0" fmla="*/ 115 w 115"/>
                  <a:gd name="T1" fmla="*/ 33 h 66"/>
                  <a:gd name="T2" fmla="*/ 58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7" name="Freeform 105"/>
              <p:cNvSpPr/>
              <p:nvPr/>
            </p:nvSpPr>
            <p:spPr bwMode="auto">
              <a:xfrm>
                <a:off x="6466" y="3112"/>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8" name="Freeform 106"/>
              <p:cNvSpPr/>
              <p:nvPr/>
            </p:nvSpPr>
            <p:spPr bwMode="auto">
              <a:xfrm>
                <a:off x="6408" y="3112"/>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9" name="Freeform 107"/>
              <p:cNvSpPr/>
              <p:nvPr/>
            </p:nvSpPr>
            <p:spPr bwMode="auto">
              <a:xfrm>
                <a:off x="6499" y="3132"/>
                <a:ext cx="115" cy="66"/>
              </a:xfrm>
              <a:custGeom>
                <a:avLst/>
                <a:gdLst>
                  <a:gd name="T0" fmla="*/ 115 w 115"/>
                  <a:gd name="T1" fmla="*/ 33 h 66"/>
                  <a:gd name="T2" fmla="*/ 57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7"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0" name="Freeform 108"/>
              <p:cNvSpPr/>
              <p:nvPr/>
            </p:nvSpPr>
            <p:spPr bwMode="auto">
              <a:xfrm>
                <a:off x="6556" y="3165"/>
                <a:ext cx="58" cy="42"/>
              </a:xfrm>
              <a:custGeom>
                <a:avLst/>
                <a:gdLst>
                  <a:gd name="T0" fmla="*/ 58 w 58"/>
                  <a:gd name="T1" fmla="*/ 0 h 42"/>
                  <a:gd name="T2" fmla="*/ 58 w 58"/>
                  <a:gd name="T3" fmla="*/ 9 h 42"/>
                  <a:gd name="T4" fmla="*/ 0 w 58"/>
                  <a:gd name="T5" fmla="*/ 42 h 42"/>
                  <a:gd name="T6" fmla="*/ 0 w 58"/>
                  <a:gd name="T7" fmla="*/ 33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1" name="Freeform 109"/>
              <p:cNvSpPr/>
              <p:nvPr/>
            </p:nvSpPr>
            <p:spPr bwMode="auto">
              <a:xfrm>
                <a:off x="6499" y="3165"/>
                <a:ext cx="57" cy="42"/>
              </a:xfrm>
              <a:custGeom>
                <a:avLst/>
                <a:gdLst>
                  <a:gd name="T0" fmla="*/ 57 w 57"/>
                  <a:gd name="T1" fmla="*/ 33 h 42"/>
                  <a:gd name="T2" fmla="*/ 57 w 57"/>
                  <a:gd name="T3" fmla="*/ 42 h 42"/>
                  <a:gd name="T4" fmla="*/ 0 w 57"/>
                  <a:gd name="T5" fmla="*/ 8 h 42"/>
                  <a:gd name="T6" fmla="*/ 0 w 57"/>
                  <a:gd name="T7" fmla="*/ 0 h 42"/>
                  <a:gd name="T8" fmla="*/ 57 w 57"/>
                  <a:gd name="T9" fmla="*/ 33 h 42"/>
                </a:gdLst>
                <a:ahLst/>
                <a:cxnLst>
                  <a:cxn ang="0">
                    <a:pos x="T0" y="T1"/>
                  </a:cxn>
                  <a:cxn ang="0">
                    <a:pos x="T2" y="T3"/>
                  </a:cxn>
                  <a:cxn ang="0">
                    <a:pos x="T4" y="T5"/>
                  </a:cxn>
                  <a:cxn ang="0">
                    <a:pos x="T6" y="T7"/>
                  </a:cxn>
                  <a:cxn ang="0">
                    <a:pos x="T8" y="T9"/>
                  </a:cxn>
                </a:cxnLst>
                <a:rect l="0" t="0" r="r" b="b"/>
                <a:pathLst>
                  <a:path w="57" h="42">
                    <a:moveTo>
                      <a:pt x="57" y="33"/>
                    </a:moveTo>
                    <a:lnTo>
                      <a:pt x="57" y="42"/>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2" name="Freeform 110"/>
              <p:cNvSpPr/>
              <p:nvPr/>
            </p:nvSpPr>
            <p:spPr bwMode="auto">
              <a:xfrm>
                <a:off x="5560" y="2687"/>
                <a:ext cx="170" cy="98"/>
              </a:xfrm>
              <a:custGeom>
                <a:avLst/>
                <a:gdLst>
                  <a:gd name="T0" fmla="*/ 170 w 170"/>
                  <a:gd name="T1" fmla="*/ 65 h 98"/>
                  <a:gd name="T2" fmla="*/ 112 w 170"/>
                  <a:gd name="T3" fmla="*/ 98 h 98"/>
                  <a:gd name="T4" fmla="*/ 0 w 170"/>
                  <a:gd name="T5" fmla="*/ 33 h 98"/>
                  <a:gd name="T6" fmla="*/ 57 w 170"/>
                  <a:gd name="T7" fmla="*/ 0 h 98"/>
                  <a:gd name="T8" fmla="*/ 170 w 170"/>
                  <a:gd name="T9" fmla="*/ 65 h 98"/>
                </a:gdLst>
                <a:ahLst/>
                <a:cxnLst>
                  <a:cxn ang="0">
                    <a:pos x="T0" y="T1"/>
                  </a:cxn>
                  <a:cxn ang="0">
                    <a:pos x="T2" y="T3"/>
                  </a:cxn>
                  <a:cxn ang="0">
                    <a:pos x="T4" y="T5"/>
                  </a:cxn>
                  <a:cxn ang="0">
                    <a:pos x="T6" y="T7"/>
                  </a:cxn>
                  <a:cxn ang="0">
                    <a:pos x="T8" y="T9"/>
                  </a:cxn>
                </a:cxnLst>
                <a:rect l="0" t="0" r="r" b="b"/>
                <a:pathLst>
                  <a:path w="170" h="98">
                    <a:moveTo>
                      <a:pt x="170" y="65"/>
                    </a:moveTo>
                    <a:lnTo>
                      <a:pt x="112" y="98"/>
                    </a:lnTo>
                    <a:lnTo>
                      <a:pt x="0" y="33"/>
                    </a:lnTo>
                    <a:lnTo>
                      <a:pt x="57" y="0"/>
                    </a:lnTo>
                    <a:lnTo>
                      <a:pt x="170" y="6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3" name="Freeform 111"/>
              <p:cNvSpPr/>
              <p:nvPr/>
            </p:nvSpPr>
            <p:spPr bwMode="auto">
              <a:xfrm>
                <a:off x="5672" y="2752"/>
                <a:ext cx="58" cy="42"/>
              </a:xfrm>
              <a:custGeom>
                <a:avLst/>
                <a:gdLst>
                  <a:gd name="T0" fmla="*/ 58 w 58"/>
                  <a:gd name="T1" fmla="*/ 0 h 42"/>
                  <a:gd name="T2" fmla="*/ 58 w 58"/>
                  <a:gd name="T3" fmla="*/ 9 h 42"/>
                  <a:gd name="T4" fmla="*/ 0 w 58"/>
                  <a:gd name="T5" fmla="*/ 42 h 42"/>
                  <a:gd name="T6" fmla="*/ 0 w 58"/>
                  <a:gd name="T7" fmla="*/ 33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4" name="Freeform 112"/>
              <p:cNvSpPr/>
              <p:nvPr/>
            </p:nvSpPr>
            <p:spPr bwMode="auto">
              <a:xfrm>
                <a:off x="5560" y="2720"/>
                <a:ext cx="112" cy="74"/>
              </a:xfrm>
              <a:custGeom>
                <a:avLst/>
                <a:gdLst>
                  <a:gd name="T0" fmla="*/ 112 w 112"/>
                  <a:gd name="T1" fmla="*/ 65 h 74"/>
                  <a:gd name="T2" fmla="*/ 112 w 112"/>
                  <a:gd name="T3" fmla="*/ 74 h 74"/>
                  <a:gd name="T4" fmla="*/ 0 w 112"/>
                  <a:gd name="T5" fmla="*/ 9 h 74"/>
                  <a:gd name="T6" fmla="*/ 0 w 112"/>
                  <a:gd name="T7" fmla="*/ 0 h 74"/>
                  <a:gd name="T8" fmla="*/ 112 w 112"/>
                  <a:gd name="T9" fmla="*/ 65 h 74"/>
                </a:gdLst>
                <a:ahLst/>
                <a:cxnLst>
                  <a:cxn ang="0">
                    <a:pos x="T0" y="T1"/>
                  </a:cxn>
                  <a:cxn ang="0">
                    <a:pos x="T2" y="T3"/>
                  </a:cxn>
                  <a:cxn ang="0">
                    <a:pos x="T4" y="T5"/>
                  </a:cxn>
                  <a:cxn ang="0">
                    <a:pos x="T6" y="T7"/>
                  </a:cxn>
                  <a:cxn ang="0">
                    <a:pos x="T8" y="T9"/>
                  </a:cxn>
                </a:cxnLst>
                <a:rect l="0" t="0" r="r" b="b"/>
                <a:pathLst>
                  <a:path w="112" h="74">
                    <a:moveTo>
                      <a:pt x="112" y="65"/>
                    </a:moveTo>
                    <a:lnTo>
                      <a:pt x="112" y="74"/>
                    </a:lnTo>
                    <a:lnTo>
                      <a:pt x="0" y="9"/>
                    </a:lnTo>
                    <a:lnTo>
                      <a:pt x="0" y="0"/>
                    </a:lnTo>
                    <a:lnTo>
                      <a:pt x="112" y="6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5" name="Freeform 113"/>
              <p:cNvSpPr/>
              <p:nvPr/>
            </p:nvSpPr>
            <p:spPr bwMode="auto">
              <a:xfrm>
                <a:off x="5719" y="2780"/>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6" name="Freeform 114"/>
              <p:cNvSpPr/>
              <p:nvPr/>
            </p:nvSpPr>
            <p:spPr bwMode="auto">
              <a:xfrm>
                <a:off x="5777" y="2813"/>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7" name="Freeform 115"/>
              <p:cNvSpPr/>
              <p:nvPr/>
            </p:nvSpPr>
            <p:spPr bwMode="auto">
              <a:xfrm>
                <a:off x="5719" y="2813"/>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8" name="Freeform 116"/>
              <p:cNvSpPr/>
              <p:nvPr/>
            </p:nvSpPr>
            <p:spPr bwMode="auto">
              <a:xfrm>
                <a:off x="5630" y="2728"/>
                <a:ext cx="116" cy="67"/>
              </a:xfrm>
              <a:custGeom>
                <a:avLst/>
                <a:gdLst>
                  <a:gd name="T0" fmla="*/ 116 w 116"/>
                  <a:gd name="T1" fmla="*/ 34 h 67"/>
                  <a:gd name="T2" fmla="*/ 59 w 116"/>
                  <a:gd name="T3" fmla="*/ 67 h 67"/>
                  <a:gd name="T4" fmla="*/ 0 w 116"/>
                  <a:gd name="T5" fmla="*/ 34 h 67"/>
                  <a:gd name="T6" fmla="*/ 58 w 116"/>
                  <a:gd name="T7" fmla="*/ 0 h 67"/>
                  <a:gd name="T8" fmla="*/ 116 w 116"/>
                  <a:gd name="T9" fmla="*/ 34 h 67"/>
                </a:gdLst>
                <a:ahLst/>
                <a:cxnLst>
                  <a:cxn ang="0">
                    <a:pos x="T0" y="T1"/>
                  </a:cxn>
                  <a:cxn ang="0">
                    <a:pos x="T2" y="T3"/>
                  </a:cxn>
                  <a:cxn ang="0">
                    <a:pos x="T4" y="T5"/>
                  </a:cxn>
                  <a:cxn ang="0">
                    <a:pos x="T6" y="T7"/>
                  </a:cxn>
                  <a:cxn ang="0">
                    <a:pos x="T8" y="T9"/>
                  </a:cxn>
                </a:cxnLst>
                <a:rect l="0" t="0" r="r" b="b"/>
                <a:pathLst>
                  <a:path w="116" h="67">
                    <a:moveTo>
                      <a:pt x="116" y="34"/>
                    </a:moveTo>
                    <a:lnTo>
                      <a:pt x="59" y="67"/>
                    </a:lnTo>
                    <a:lnTo>
                      <a:pt x="0" y="34"/>
                    </a:lnTo>
                    <a:lnTo>
                      <a:pt x="58" y="0"/>
                    </a:lnTo>
                    <a:lnTo>
                      <a:pt x="116"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9" name="Freeform 117"/>
              <p:cNvSpPr/>
              <p:nvPr/>
            </p:nvSpPr>
            <p:spPr bwMode="auto">
              <a:xfrm>
                <a:off x="5689" y="2762"/>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0" name="Freeform 118"/>
              <p:cNvSpPr/>
              <p:nvPr/>
            </p:nvSpPr>
            <p:spPr bwMode="auto">
              <a:xfrm>
                <a:off x="5630" y="2762"/>
                <a:ext cx="59" cy="41"/>
              </a:xfrm>
              <a:custGeom>
                <a:avLst/>
                <a:gdLst>
                  <a:gd name="T0" fmla="*/ 59 w 59"/>
                  <a:gd name="T1" fmla="*/ 33 h 41"/>
                  <a:gd name="T2" fmla="*/ 59 w 59"/>
                  <a:gd name="T3" fmla="*/ 41 h 41"/>
                  <a:gd name="T4" fmla="*/ 0 w 59"/>
                  <a:gd name="T5" fmla="*/ 8 h 41"/>
                  <a:gd name="T6" fmla="*/ 0 w 59"/>
                  <a:gd name="T7" fmla="*/ 0 h 41"/>
                  <a:gd name="T8" fmla="*/ 59 w 59"/>
                  <a:gd name="T9" fmla="*/ 33 h 41"/>
                </a:gdLst>
                <a:ahLst/>
                <a:cxnLst>
                  <a:cxn ang="0">
                    <a:pos x="T0" y="T1"/>
                  </a:cxn>
                  <a:cxn ang="0">
                    <a:pos x="T2" y="T3"/>
                  </a:cxn>
                  <a:cxn ang="0">
                    <a:pos x="T4" y="T5"/>
                  </a:cxn>
                  <a:cxn ang="0">
                    <a:pos x="T6" y="T7"/>
                  </a:cxn>
                  <a:cxn ang="0">
                    <a:pos x="T8" y="T9"/>
                  </a:cxn>
                </a:cxnLst>
                <a:rect l="0" t="0" r="r" b="b"/>
                <a:pathLst>
                  <a:path w="59" h="41">
                    <a:moveTo>
                      <a:pt x="59" y="33"/>
                    </a:moveTo>
                    <a:lnTo>
                      <a:pt x="59" y="41"/>
                    </a:lnTo>
                    <a:lnTo>
                      <a:pt x="0" y="8"/>
                    </a:lnTo>
                    <a:lnTo>
                      <a:pt x="0" y="0"/>
                    </a:lnTo>
                    <a:lnTo>
                      <a:pt x="59"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1" name="Freeform 119"/>
              <p:cNvSpPr/>
              <p:nvPr/>
            </p:nvSpPr>
            <p:spPr bwMode="auto">
              <a:xfrm>
                <a:off x="5814" y="2834"/>
                <a:ext cx="115" cy="67"/>
              </a:xfrm>
              <a:custGeom>
                <a:avLst/>
                <a:gdLst>
                  <a:gd name="T0" fmla="*/ 115 w 115"/>
                  <a:gd name="T1" fmla="*/ 33 h 67"/>
                  <a:gd name="T2" fmla="*/ 57 w 115"/>
                  <a:gd name="T3" fmla="*/ 67 h 67"/>
                  <a:gd name="T4" fmla="*/ 0 w 115"/>
                  <a:gd name="T5" fmla="*/ 33 h 67"/>
                  <a:gd name="T6" fmla="*/ 57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7" y="67"/>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2" name="Freeform 120"/>
              <p:cNvSpPr/>
              <p:nvPr/>
            </p:nvSpPr>
            <p:spPr bwMode="auto">
              <a:xfrm>
                <a:off x="5871" y="2867"/>
                <a:ext cx="58" cy="42"/>
              </a:xfrm>
              <a:custGeom>
                <a:avLst/>
                <a:gdLst>
                  <a:gd name="T0" fmla="*/ 58 w 58"/>
                  <a:gd name="T1" fmla="*/ 0 h 42"/>
                  <a:gd name="T2" fmla="*/ 58 w 58"/>
                  <a:gd name="T3" fmla="*/ 9 h 42"/>
                  <a:gd name="T4" fmla="*/ 0 w 58"/>
                  <a:gd name="T5" fmla="*/ 42 h 42"/>
                  <a:gd name="T6" fmla="*/ 0 w 58"/>
                  <a:gd name="T7" fmla="*/ 34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4"/>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3" name="Freeform 121"/>
              <p:cNvSpPr/>
              <p:nvPr/>
            </p:nvSpPr>
            <p:spPr bwMode="auto">
              <a:xfrm>
                <a:off x="5814" y="2867"/>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4" name="Freeform 122"/>
              <p:cNvSpPr/>
              <p:nvPr/>
            </p:nvSpPr>
            <p:spPr bwMode="auto">
              <a:xfrm>
                <a:off x="5906" y="2888"/>
                <a:ext cx="115" cy="67"/>
              </a:xfrm>
              <a:custGeom>
                <a:avLst/>
                <a:gdLst>
                  <a:gd name="T0" fmla="*/ 115 w 115"/>
                  <a:gd name="T1" fmla="*/ 34 h 67"/>
                  <a:gd name="T2" fmla="*/ 58 w 115"/>
                  <a:gd name="T3" fmla="*/ 67 h 67"/>
                  <a:gd name="T4" fmla="*/ 0 w 115"/>
                  <a:gd name="T5" fmla="*/ 33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3"/>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5" name="Freeform 123"/>
              <p:cNvSpPr/>
              <p:nvPr/>
            </p:nvSpPr>
            <p:spPr bwMode="auto">
              <a:xfrm>
                <a:off x="5963" y="2922"/>
                <a:ext cx="58" cy="41"/>
              </a:xfrm>
              <a:custGeom>
                <a:avLst/>
                <a:gdLst>
                  <a:gd name="T0" fmla="*/ 58 w 58"/>
                  <a:gd name="T1" fmla="*/ 0 h 41"/>
                  <a:gd name="T2" fmla="*/ 58 w 58"/>
                  <a:gd name="T3" fmla="*/ 8 h 41"/>
                  <a:gd name="T4" fmla="*/ 0 w 58"/>
                  <a:gd name="T5" fmla="*/ 41 h 41"/>
                  <a:gd name="T6" fmla="*/ 1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1"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6" name="Freeform 124"/>
              <p:cNvSpPr/>
              <p:nvPr/>
            </p:nvSpPr>
            <p:spPr bwMode="auto">
              <a:xfrm>
                <a:off x="5906" y="2921"/>
                <a:ext cx="58" cy="42"/>
              </a:xfrm>
              <a:custGeom>
                <a:avLst/>
                <a:gdLst>
                  <a:gd name="T0" fmla="*/ 58 w 58"/>
                  <a:gd name="T1" fmla="*/ 34 h 42"/>
                  <a:gd name="T2" fmla="*/ 57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7"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7" name="Freeform 125"/>
              <p:cNvSpPr/>
              <p:nvPr/>
            </p:nvSpPr>
            <p:spPr bwMode="auto">
              <a:xfrm>
                <a:off x="5992" y="2938"/>
                <a:ext cx="115" cy="67"/>
              </a:xfrm>
              <a:custGeom>
                <a:avLst/>
                <a:gdLst>
                  <a:gd name="T0" fmla="*/ 115 w 115"/>
                  <a:gd name="T1" fmla="*/ 34 h 67"/>
                  <a:gd name="T2" fmla="*/ 58 w 115"/>
                  <a:gd name="T3" fmla="*/ 67 h 67"/>
                  <a:gd name="T4" fmla="*/ 0 w 115"/>
                  <a:gd name="T5" fmla="*/ 34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8" name="Freeform 126"/>
              <p:cNvSpPr/>
              <p:nvPr/>
            </p:nvSpPr>
            <p:spPr bwMode="auto">
              <a:xfrm>
                <a:off x="6049" y="2972"/>
                <a:ext cx="58" cy="41"/>
              </a:xfrm>
              <a:custGeom>
                <a:avLst/>
                <a:gdLst>
                  <a:gd name="T0" fmla="*/ 58 w 58"/>
                  <a:gd name="T1" fmla="*/ 0 h 41"/>
                  <a:gd name="T2" fmla="*/ 58 w 58"/>
                  <a:gd name="T3" fmla="*/ 8 h 41"/>
                  <a:gd name="T4" fmla="*/ 0 w 58"/>
                  <a:gd name="T5" fmla="*/ 41 h 41"/>
                  <a:gd name="T6" fmla="*/ 1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1"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9" name="Freeform 127"/>
              <p:cNvSpPr/>
              <p:nvPr/>
            </p:nvSpPr>
            <p:spPr bwMode="auto">
              <a:xfrm>
                <a:off x="5992" y="2972"/>
                <a:ext cx="58" cy="41"/>
              </a:xfrm>
              <a:custGeom>
                <a:avLst/>
                <a:gdLst>
                  <a:gd name="T0" fmla="*/ 58 w 58"/>
                  <a:gd name="T1" fmla="*/ 33 h 41"/>
                  <a:gd name="T2" fmla="*/ 57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7"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0" name="Freeform 128"/>
              <p:cNvSpPr/>
              <p:nvPr/>
            </p:nvSpPr>
            <p:spPr bwMode="auto">
              <a:xfrm>
                <a:off x="6081" y="2990"/>
                <a:ext cx="115" cy="67"/>
              </a:xfrm>
              <a:custGeom>
                <a:avLst/>
                <a:gdLst>
                  <a:gd name="T0" fmla="*/ 115 w 115"/>
                  <a:gd name="T1" fmla="*/ 33 h 67"/>
                  <a:gd name="T2" fmla="*/ 58 w 115"/>
                  <a:gd name="T3" fmla="*/ 67 h 67"/>
                  <a:gd name="T4" fmla="*/ 0 w 115"/>
                  <a:gd name="T5" fmla="*/ 33 h 67"/>
                  <a:gd name="T6" fmla="*/ 58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8" y="67"/>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1" name="Freeform 129"/>
              <p:cNvSpPr/>
              <p:nvPr/>
            </p:nvSpPr>
            <p:spPr bwMode="auto">
              <a:xfrm>
                <a:off x="6139" y="3023"/>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2" name="Freeform 130"/>
              <p:cNvSpPr/>
              <p:nvPr/>
            </p:nvSpPr>
            <p:spPr bwMode="auto">
              <a:xfrm>
                <a:off x="6081" y="3023"/>
                <a:ext cx="58" cy="42"/>
              </a:xfrm>
              <a:custGeom>
                <a:avLst/>
                <a:gdLst>
                  <a:gd name="T0" fmla="*/ 58 w 58"/>
                  <a:gd name="T1" fmla="*/ 34 h 42"/>
                  <a:gd name="T2" fmla="*/ 58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3" name="Freeform 131"/>
              <p:cNvSpPr/>
              <p:nvPr/>
            </p:nvSpPr>
            <p:spPr bwMode="auto">
              <a:xfrm>
                <a:off x="6175" y="3044"/>
                <a:ext cx="114" cy="67"/>
              </a:xfrm>
              <a:custGeom>
                <a:avLst/>
                <a:gdLst>
                  <a:gd name="T0" fmla="*/ 114 w 114"/>
                  <a:gd name="T1" fmla="*/ 33 h 67"/>
                  <a:gd name="T2" fmla="*/ 57 w 114"/>
                  <a:gd name="T3" fmla="*/ 67 h 67"/>
                  <a:gd name="T4" fmla="*/ 0 w 114"/>
                  <a:gd name="T5" fmla="*/ 33 h 67"/>
                  <a:gd name="T6" fmla="*/ 57 w 114"/>
                  <a:gd name="T7" fmla="*/ 0 h 67"/>
                  <a:gd name="T8" fmla="*/ 114 w 114"/>
                  <a:gd name="T9" fmla="*/ 33 h 67"/>
                </a:gdLst>
                <a:ahLst/>
                <a:cxnLst>
                  <a:cxn ang="0">
                    <a:pos x="T0" y="T1"/>
                  </a:cxn>
                  <a:cxn ang="0">
                    <a:pos x="T2" y="T3"/>
                  </a:cxn>
                  <a:cxn ang="0">
                    <a:pos x="T4" y="T5"/>
                  </a:cxn>
                  <a:cxn ang="0">
                    <a:pos x="T6" y="T7"/>
                  </a:cxn>
                  <a:cxn ang="0">
                    <a:pos x="T8" y="T9"/>
                  </a:cxn>
                </a:cxnLst>
                <a:rect l="0" t="0" r="r" b="b"/>
                <a:pathLst>
                  <a:path w="114" h="67">
                    <a:moveTo>
                      <a:pt x="114" y="33"/>
                    </a:moveTo>
                    <a:lnTo>
                      <a:pt x="57" y="67"/>
                    </a:lnTo>
                    <a:lnTo>
                      <a:pt x="0" y="33"/>
                    </a:lnTo>
                    <a:lnTo>
                      <a:pt x="57" y="0"/>
                    </a:lnTo>
                    <a:lnTo>
                      <a:pt x="114"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4" name="Freeform 132"/>
              <p:cNvSpPr/>
              <p:nvPr/>
            </p:nvSpPr>
            <p:spPr bwMode="auto">
              <a:xfrm>
                <a:off x="6232" y="3077"/>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5" name="Freeform 133"/>
              <p:cNvSpPr/>
              <p:nvPr/>
            </p:nvSpPr>
            <p:spPr bwMode="auto">
              <a:xfrm>
                <a:off x="6175" y="3077"/>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6" name="Freeform 134"/>
              <p:cNvSpPr/>
              <p:nvPr/>
            </p:nvSpPr>
            <p:spPr bwMode="auto">
              <a:xfrm>
                <a:off x="6267" y="3098"/>
                <a:ext cx="115" cy="67"/>
              </a:xfrm>
              <a:custGeom>
                <a:avLst/>
                <a:gdLst>
                  <a:gd name="T0" fmla="*/ 115 w 115"/>
                  <a:gd name="T1" fmla="*/ 34 h 67"/>
                  <a:gd name="T2" fmla="*/ 58 w 115"/>
                  <a:gd name="T3" fmla="*/ 67 h 67"/>
                  <a:gd name="T4" fmla="*/ 0 w 115"/>
                  <a:gd name="T5" fmla="*/ 34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7" name="Freeform 135"/>
              <p:cNvSpPr/>
              <p:nvPr/>
            </p:nvSpPr>
            <p:spPr bwMode="auto">
              <a:xfrm>
                <a:off x="6325" y="3132"/>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8" name="Freeform 136"/>
              <p:cNvSpPr/>
              <p:nvPr/>
            </p:nvSpPr>
            <p:spPr bwMode="auto">
              <a:xfrm>
                <a:off x="6267" y="3132"/>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9" name="Freeform 137"/>
              <p:cNvSpPr/>
              <p:nvPr/>
            </p:nvSpPr>
            <p:spPr bwMode="auto">
              <a:xfrm>
                <a:off x="6354" y="3149"/>
                <a:ext cx="115" cy="67"/>
              </a:xfrm>
              <a:custGeom>
                <a:avLst/>
                <a:gdLst>
                  <a:gd name="T0" fmla="*/ 115 w 115"/>
                  <a:gd name="T1" fmla="*/ 33 h 67"/>
                  <a:gd name="T2" fmla="*/ 58 w 115"/>
                  <a:gd name="T3" fmla="*/ 67 h 67"/>
                  <a:gd name="T4" fmla="*/ 0 w 115"/>
                  <a:gd name="T5" fmla="*/ 33 h 67"/>
                  <a:gd name="T6" fmla="*/ 58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8" y="67"/>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0" name="Freeform 138"/>
              <p:cNvSpPr/>
              <p:nvPr/>
            </p:nvSpPr>
            <p:spPr bwMode="auto">
              <a:xfrm>
                <a:off x="6412" y="3182"/>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1" name="Freeform 139"/>
              <p:cNvSpPr/>
              <p:nvPr/>
            </p:nvSpPr>
            <p:spPr bwMode="auto">
              <a:xfrm>
                <a:off x="6354" y="3182"/>
                <a:ext cx="58" cy="42"/>
              </a:xfrm>
              <a:custGeom>
                <a:avLst/>
                <a:gdLst>
                  <a:gd name="T0" fmla="*/ 58 w 58"/>
                  <a:gd name="T1" fmla="*/ 34 h 42"/>
                  <a:gd name="T2" fmla="*/ 58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2" name="Freeform 140"/>
              <p:cNvSpPr/>
              <p:nvPr/>
            </p:nvSpPr>
            <p:spPr bwMode="auto">
              <a:xfrm>
                <a:off x="6412" y="3182"/>
                <a:ext cx="115" cy="66"/>
              </a:xfrm>
              <a:custGeom>
                <a:avLst/>
                <a:gdLst>
                  <a:gd name="T0" fmla="*/ 115 w 115"/>
                  <a:gd name="T1" fmla="*/ 34 h 66"/>
                  <a:gd name="T2" fmla="*/ 58 w 115"/>
                  <a:gd name="T3" fmla="*/ 66 h 66"/>
                  <a:gd name="T4" fmla="*/ 0 w 115"/>
                  <a:gd name="T5" fmla="*/ 34 h 66"/>
                  <a:gd name="T6" fmla="*/ 57 w 115"/>
                  <a:gd name="T7" fmla="*/ 0 h 66"/>
                  <a:gd name="T8" fmla="*/ 115 w 115"/>
                  <a:gd name="T9" fmla="*/ 34 h 66"/>
                </a:gdLst>
                <a:ahLst/>
                <a:cxnLst>
                  <a:cxn ang="0">
                    <a:pos x="T0" y="T1"/>
                  </a:cxn>
                  <a:cxn ang="0">
                    <a:pos x="T2" y="T3"/>
                  </a:cxn>
                  <a:cxn ang="0">
                    <a:pos x="T4" y="T5"/>
                  </a:cxn>
                  <a:cxn ang="0">
                    <a:pos x="T6" y="T7"/>
                  </a:cxn>
                  <a:cxn ang="0">
                    <a:pos x="T8" y="T9"/>
                  </a:cxn>
                </a:cxnLst>
                <a:rect l="0" t="0" r="r" b="b"/>
                <a:pathLst>
                  <a:path w="115" h="66">
                    <a:moveTo>
                      <a:pt x="115" y="34"/>
                    </a:moveTo>
                    <a:lnTo>
                      <a:pt x="58" y="66"/>
                    </a:lnTo>
                    <a:lnTo>
                      <a:pt x="0" y="34"/>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3" name="Freeform 141"/>
              <p:cNvSpPr/>
              <p:nvPr/>
            </p:nvSpPr>
            <p:spPr bwMode="auto">
              <a:xfrm>
                <a:off x="6470" y="3216"/>
                <a:ext cx="57" cy="40"/>
              </a:xfrm>
              <a:custGeom>
                <a:avLst/>
                <a:gdLst>
                  <a:gd name="T0" fmla="*/ 57 w 57"/>
                  <a:gd name="T1" fmla="*/ 0 h 40"/>
                  <a:gd name="T2" fmla="*/ 57 w 57"/>
                  <a:gd name="T3" fmla="*/ 8 h 40"/>
                  <a:gd name="T4" fmla="*/ 0 w 57"/>
                  <a:gd name="T5" fmla="*/ 40 h 40"/>
                  <a:gd name="T6" fmla="*/ 0 w 57"/>
                  <a:gd name="T7" fmla="*/ 32 h 40"/>
                  <a:gd name="T8" fmla="*/ 57 w 57"/>
                  <a:gd name="T9" fmla="*/ 0 h 40"/>
                </a:gdLst>
                <a:ahLst/>
                <a:cxnLst>
                  <a:cxn ang="0">
                    <a:pos x="T0" y="T1"/>
                  </a:cxn>
                  <a:cxn ang="0">
                    <a:pos x="T2" y="T3"/>
                  </a:cxn>
                  <a:cxn ang="0">
                    <a:pos x="T4" y="T5"/>
                  </a:cxn>
                  <a:cxn ang="0">
                    <a:pos x="T6" y="T7"/>
                  </a:cxn>
                  <a:cxn ang="0">
                    <a:pos x="T8" y="T9"/>
                  </a:cxn>
                </a:cxnLst>
                <a:rect l="0" t="0" r="r" b="b"/>
                <a:pathLst>
                  <a:path w="57" h="40">
                    <a:moveTo>
                      <a:pt x="57" y="0"/>
                    </a:moveTo>
                    <a:lnTo>
                      <a:pt x="57" y="8"/>
                    </a:lnTo>
                    <a:lnTo>
                      <a:pt x="0" y="40"/>
                    </a:lnTo>
                    <a:lnTo>
                      <a:pt x="0" y="32"/>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4" name="Freeform 142"/>
              <p:cNvSpPr/>
              <p:nvPr/>
            </p:nvSpPr>
            <p:spPr bwMode="auto">
              <a:xfrm>
                <a:off x="6412" y="3216"/>
                <a:ext cx="58" cy="40"/>
              </a:xfrm>
              <a:custGeom>
                <a:avLst/>
                <a:gdLst>
                  <a:gd name="T0" fmla="*/ 58 w 58"/>
                  <a:gd name="T1" fmla="*/ 32 h 40"/>
                  <a:gd name="T2" fmla="*/ 58 w 58"/>
                  <a:gd name="T3" fmla="*/ 40 h 40"/>
                  <a:gd name="T4" fmla="*/ 0 w 58"/>
                  <a:gd name="T5" fmla="*/ 8 h 40"/>
                  <a:gd name="T6" fmla="*/ 0 w 58"/>
                  <a:gd name="T7" fmla="*/ 0 h 40"/>
                  <a:gd name="T8" fmla="*/ 58 w 58"/>
                  <a:gd name="T9" fmla="*/ 32 h 40"/>
                </a:gdLst>
                <a:ahLst/>
                <a:cxnLst>
                  <a:cxn ang="0">
                    <a:pos x="T0" y="T1"/>
                  </a:cxn>
                  <a:cxn ang="0">
                    <a:pos x="T2" y="T3"/>
                  </a:cxn>
                  <a:cxn ang="0">
                    <a:pos x="T4" y="T5"/>
                  </a:cxn>
                  <a:cxn ang="0">
                    <a:pos x="T6" y="T7"/>
                  </a:cxn>
                  <a:cxn ang="0">
                    <a:pos x="T8" y="T9"/>
                  </a:cxn>
                </a:cxnLst>
                <a:rect l="0" t="0" r="r" b="b"/>
                <a:pathLst>
                  <a:path w="58" h="40">
                    <a:moveTo>
                      <a:pt x="58" y="32"/>
                    </a:moveTo>
                    <a:lnTo>
                      <a:pt x="58" y="40"/>
                    </a:lnTo>
                    <a:lnTo>
                      <a:pt x="0" y="8"/>
                    </a:lnTo>
                    <a:lnTo>
                      <a:pt x="0" y="0"/>
                    </a:lnTo>
                    <a:lnTo>
                      <a:pt x="58" y="32"/>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5" name="Freeform 143"/>
              <p:cNvSpPr/>
              <p:nvPr/>
            </p:nvSpPr>
            <p:spPr bwMode="auto">
              <a:xfrm>
                <a:off x="5465" y="2741"/>
                <a:ext cx="169" cy="98"/>
              </a:xfrm>
              <a:custGeom>
                <a:avLst/>
                <a:gdLst>
                  <a:gd name="T0" fmla="*/ 169 w 169"/>
                  <a:gd name="T1" fmla="*/ 65 h 98"/>
                  <a:gd name="T2" fmla="*/ 112 w 169"/>
                  <a:gd name="T3" fmla="*/ 98 h 98"/>
                  <a:gd name="T4" fmla="*/ 0 w 169"/>
                  <a:gd name="T5" fmla="*/ 33 h 98"/>
                  <a:gd name="T6" fmla="*/ 57 w 169"/>
                  <a:gd name="T7" fmla="*/ 0 h 98"/>
                  <a:gd name="T8" fmla="*/ 169 w 169"/>
                  <a:gd name="T9" fmla="*/ 65 h 98"/>
                </a:gdLst>
                <a:ahLst/>
                <a:cxnLst>
                  <a:cxn ang="0">
                    <a:pos x="T0" y="T1"/>
                  </a:cxn>
                  <a:cxn ang="0">
                    <a:pos x="T2" y="T3"/>
                  </a:cxn>
                  <a:cxn ang="0">
                    <a:pos x="T4" y="T5"/>
                  </a:cxn>
                  <a:cxn ang="0">
                    <a:pos x="T6" y="T7"/>
                  </a:cxn>
                  <a:cxn ang="0">
                    <a:pos x="T8" y="T9"/>
                  </a:cxn>
                </a:cxnLst>
                <a:rect l="0" t="0" r="r" b="b"/>
                <a:pathLst>
                  <a:path w="169" h="98">
                    <a:moveTo>
                      <a:pt x="169" y="65"/>
                    </a:moveTo>
                    <a:lnTo>
                      <a:pt x="112" y="98"/>
                    </a:lnTo>
                    <a:lnTo>
                      <a:pt x="0" y="33"/>
                    </a:lnTo>
                    <a:lnTo>
                      <a:pt x="57" y="0"/>
                    </a:lnTo>
                    <a:lnTo>
                      <a:pt x="169" y="6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6" name="Freeform 144"/>
              <p:cNvSpPr/>
              <p:nvPr/>
            </p:nvSpPr>
            <p:spPr bwMode="auto">
              <a:xfrm>
                <a:off x="5577" y="2806"/>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7" name="Freeform 145"/>
              <p:cNvSpPr/>
              <p:nvPr/>
            </p:nvSpPr>
            <p:spPr bwMode="auto">
              <a:xfrm>
                <a:off x="5465" y="2774"/>
                <a:ext cx="112" cy="74"/>
              </a:xfrm>
              <a:custGeom>
                <a:avLst/>
                <a:gdLst>
                  <a:gd name="T0" fmla="*/ 112 w 112"/>
                  <a:gd name="T1" fmla="*/ 65 h 74"/>
                  <a:gd name="T2" fmla="*/ 112 w 112"/>
                  <a:gd name="T3" fmla="*/ 74 h 74"/>
                  <a:gd name="T4" fmla="*/ 0 w 112"/>
                  <a:gd name="T5" fmla="*/ 9 h 74"/>
                  <a:gd name="T6" fmla="*/ 0 w 112"/>
                  <a:gd name="T7" fmla="*/ 0 h 74"/>
                  <a:gd name="T8" fmla="*/ 112 w 112"/>
                  <a:gd name="T9" fmla="*/ 65 h 74"/>
                </a:gdLst>
                <a:ahLst/>
                <a:cxnLst>
                  <a:cxn ang="0">
                    <a:pos x="T0" y="T1"/>
                  </a:cxn>
                  <a:cxn ang="0">
                    <a:pos x="T2" y="T3"/>
                  </a:cxn>
                  <a:cxn ang="0">
                    <a:pos x="T4" y="T5"/>
                  </a:cxn>
                  <a:cxn ang="0">
                    <a:pos x="T6" y="T7"/>
                  </a:cxn>
                  <a:cxn ang="0">
                    <a:pos x="T8" y="T9"/>
                  </a:cxn>
                </a:cxnLst>
                <a:rect l="0" t="0" r="r" b="b"/>
                <a:pathLst>
                  <a:path w="112" h="74">
                    <a:moveTo>
                      <a:pt x="112" y="65"/>
                    </a:moveTo>
                    <a:lnTo>
                      <a:pt x="112" y="74"/>
                    </a:lnTo>
                    <a:lnTo>
                      <a:pt x="0" y="9"/>
                    </a:lnTo>
                    <a:lnTo>
                      <a:pt x="0" y="0"/>
                    </a:lnTo>
                    <a:lnTo>
                      <a:pt x="112" y="6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8" name="Freeform 146"/>
              <p:cNvSpPr/>
              <p:nvPr/>
            </p:nvSpPr>
            <p:spPr bwMode="auto">
              <a:xfrm>
                <a:off x="5655" y="2852"/>
                <a:ext cx="116" cy="67"/>
              </a:xfrm>
              <a:custGeom>
                <a:avLst/>
                <a:gdLst>
                  <a:gd name="T0" fmla="*/ 116 w 116"/>
                  <a:gd name="T1" fmla="*/ 33 h 67"/>
                  <a:gd name="T2" fmla="*/ 59 w 116"/>
                  <a:gd name="T3" fmla="*/ 67 h 67"/>
                  <a:gd name="T4" fmla="*/ 0 w 116"/>
                  <a:gd name="T5" fmla="*/ 33 h 67"/>
                  <a:gd name="T6" fmla="*/ 59 w 116"/>
                  <a:gd name="T7" fmla="*/ 0 h 67"/>
                  <a:gd name="T8" fmla="*/ 116 w 116"/>
                  <a:gd name="T9" fmla="*/ 33 h 67"/>
                </a:gdLst>
                <a:ahLst/>
                <a:cxnLst>
                  <a:cxn ang="0">
                    <a:pos x="T0" y="T1"/>
                  </a:cxn>
                  <a:cxn ang="0">
                    <a:pos x="T2" y="T3"/>
                  </a:cxn>
                  <a:cxn ang="0">
                    <a:pos x="T4" y="T5"/>
                  </a:cxn>
                  <a:cxn ang="0">
                    <a:pos x="T6" y="T7"/>
                  </a:cxn>
                  <a:cxn ang="0">
                    <a:pos x="T8" y="T9"/>
                  </a:cxn>
                </a:cxnLst>
                <a:rect l="0" t="0" r="r" b="b"/>
                <a:pathLst>
                  <a:path w="116" h="67">
                    <a:moveTo>
                      <a:pt x="116" y="33"/>
                    </a:moveTo>
                    <a:lnTo>
                      <a:pt x="59" y="67"/>
                    </a:lnTo>
                    <a:lnTo>
                      <a:pt x="0" y="33"/>
                    </a:lnTo>
                    <a:lnTo>
                      <a:pt x="59" y="0"/>
                    </a:lnTo>
                    <a:lnTo>
                      <a:pt x="116"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9" name="Freeform 147"/>
              <p:cNvSpPr/>
              <p:nvPr/>
            </p:nvSpPr>
            <p:spPr bwMode="auto">
              <a:xfrm>
                <a:off x="5714" y="2885"/>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0" name="Freeform 148"/>
              <p:cNvSpPr/>
              <p:nvPr/>
            </p:nvSpPr>
            <p:spPr bwMode="auto">
              <a:xfrm>
                <a:off x="5655" y="2885"/>
                <a:ext cx="59" cy="42"/>
              </a:xfrm>
              <a:custGeom>
                <a:avLst/>
                <a:gdLst>
                  <a:gd name="T0" fmla="*/ 59 w 59"/>
                  <a:gd name="T1" fmla="*/ 34 h 42"/>
                  <a:gd name="T2" fmla="*/ 59 w 59"/>
                  <a:gd name="T3" fmla="*/ 42 h 42"/>
                  <a:gd name="T4" fmla="*/ 0 w 59"/>
                  <a:gd name="T5" fmla="*/ 9 h 42"/>
                  <a:gd name="T6" fmla="*/ 0 w 59"/>
                  <a:gd name="T7" fmla="*/ 0 h 42"/>
                  <a:gd name="T8" fmla="*/ 59 w 59"/>
                  <a:gd name="T9" fmla="*/ 34 h 42"/>
                </a:gdLst>
                <a:ahLst/>
                <a:cxnLst>
                  <a:cxn ang="0">
                    <a:pos x="T0" y="T1"/>
                  </a:cxn>
                  <a:cxn ang="0">
                    <a:pos x="T2" y="T3"/>
                  </a:cxn>
                  <a:cxn ang="0">
                    <a:pos x="T4" y="T5"/>
                  </a:cxn>
                  <a:cxn ang="0">
                    <a:pos x="T6" y="T7"/>
                  </a:cxn>
                  <a:cxn ang="0">
                    <a:pos x="T8" y="T9"/>
                  </a:cxn>
                </a:cxnLst>
                <a:rect l="0" t="0" r="r" b="b"/>
                <a:pathLst>
                  <a:path w="59" h="42">
                    <a:moveTo>
                      <a:pt x="59" y="34"/>
                    </a:moveTo>
                    <a:lnTo>
                      <a:pt x="59" y="42"/>
                    </a:lnTo>
                    <a:lnTo>
                      <a:pt x="0" y="9"/>
                    </a:lnTo>
                    <a:lnTo>
                      <a:pt x="0" y="0"/>
                    </a:lnTo>
                    <a:lnTo>
                      <a:pt x="59"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1" name="Freeform 149"/>
              <p:cNvSpPr/>
              <p:nvPr/>
            </p:nvSpPr>
            <p:spPr bwMode="auto">
              <a:xfrm>
                <a:off x="5536" y="2782"/>
                <a:ext cx="114" cy="67"/>
              </a:xfrm>
              <a:custGeom>
                <a:avLst/>
                <a:gdLst>
                  <a:gd name="T0" fmla="*/ 114 w 114"/>
                  <a:gd name="T1" fmla="*/ 34 h 67"/>
                  <a:gd name="T2" fmla="*/ 57 w 114"/>
                  <a:gd name="T3" fmla="*/ 67 h 67"/>
                  <a:gd name="T4" fmla="*/ 0 w 114"/>
                  <a:gd name="T5" fmla="*/ 34 h 67"/>
                  <a:gd name="T6" fmla="*/ 57 w 114"/>
                  <a:gd name="T7" fmla="*/ 0 h 67"/>
                  <a:gd name="T8" fmla="*/ 114 w 114"/>
                  <a:gd name="T9" fmla="*/ 34 h 67"/>
                </a:gdLst>
                <a:ahLst/>
                <a:cxnLst>
                  <a:cxn ang="0">
                    <a:pos x="T0" y="T1"/>
                  </a:cxn>
                  <a:cxn ang="0">
                    <a:pos x="T2" y="T3"/>
                  </a:cxn>
                  <a:cxn ang="0">
                    <a:pos x="T4" y="T5"/>
                  </a:cxn>
                  <a:cxn ang="0">
                    <a:pos x="T6" y="T7"/>
                  </a:cxn>
                  <a:cxn ang="0">
                    <a:pos x="T8" y="T9"/>
                  </a:cxn>
                </a:cxnLst>
                <a:rect l="0" t="0" r="r" b="b"/>
                <a:pathLst>
                  <a:path w="114" h="67">
                    <a:moveTo>
                      <a:pt x="114" y="34"/>
                    </a:moveTo>
                    <a:lnTo>
                      <a:pt x="57" y="67"/>
                    </a:lnTo>
                    <a:lnTo>
                      <a:pt x="0" y="34"/>
                    </a:lnTo>
                    <a:lnTo>
                      <a:pt x="57" y="0"/>
                    </a:lnTo>
                    <a:lnTo>
                      <a:pt x="114"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2" name="Freeform 150"/>
              <p:cNvSpPr/>
              <p:nvPr/>
            </p:nvSpPr>
            <p:spPr bwMode="auto">
              <a:xfrm>
                <a:off x="5593" y="2816"/>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3" name="Freeform 151"/>
              <p:cNvSpPr/>
              <p:nvPr/>
            </p:nvSpPr>
            <p:spPr bwMode="auto">
              <a:xfrm>
                <a:off x="5536" y="2816"/>
                <a:ext cx="57" cy="41"/>
              </a:xfrm>
              <a:custGeom>
                <a:avLst/>
                <a:gdLst>
                  <a:gd name="T0" fmla="*/ 57 w 57"/>
                  <a:gd name="T1" fmla="*/ 33 h 41"/>
                  <a:gd name="T2" fmla="*/ 57 w 57"/>
                  <a:gd name="T3" fmla="*/ 41 h 41"/>
                  <a:gd name="T4" fmla="*/ 0 w 57"/>
                  <a:gd name="T5" fmla="*/ 8 h 41"/>
                  <a:gd name="T6" fmla="*/ 0 w 57"/>
                  <a:gd name="T7" fmla="*/ 0 h 41"/>
                  <a:gd name="T8" fmla="*/ 57 w 57"/>
                  <a:gd name="T9" fmla="*/ 33 h 41"/>
                </a:gdLst>
                <a:ahLst/>
                <a:cxnLst>
                  <a:cxn ang="0">
                    <a:pos x="T0" y="T1"/>
                  </a:cxn>
                  <a:cxn ang="0">
                    <a:pos x="T2" y="T3"/>
                  </a:cxn>
                  <a:cxn ang="0">
                    <a:pos x="T4" y="T5"/>
                  </a:cxn>
                  <a:cxn ang="0">
                    <a:pos x="T6" y="T7"/>
                  </a:cxn>
                  <a:cxn ang="0">
                    <a:pos x="T8" y="T9"/>
                  </a:cxn>
                </a:cxnLst>
                <a:rect l="0" t="0" r="r" b="b"/>
                <a:pathLst>
                  <a:path w="57" h="41">
                    <a:moveTo>
                      <a:pt x="57" y="33"/>
                    </a:moveTo>
                    <a:lnTo>
                      <a:pt x="57" y="41"/>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4" name="Freeform 152"/>
              <p:cNvSpPr/>
              <p:nvPr/>
            </p:nvSpPr>
            <p:spPr bwMode="auto">
              <a:xfrm>
                <a:off x="5564" y="2799"/>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5" name="Freeform 153"/>
              <p:cNvSpPr/>
              <p:nvPr/>
            </p:nvSpPr>
            <p:spPr bwMode="auto">
              <a:xfrm>
                <a:off x="5622" y="2832"/>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6" name="Freeform 154"/>
              <p:cNvSpPr/>
              <p:nvPr/>
            </p:nvSpPr>
            <p:spPr bwMode="auto">
              <a:xfrm>
                <a:off x="5564" y="2832"/>
                <a:ext cx="58" cy="42"/>
              </a:xfrm>
              <a:custGeom>
                <a:avLst/>
                <a:gdLst>
                  <a:gd name="T0" fmla="*/ 58 w 58"/>
                  <a:gd name="T1" fmla="*/ 33 h 42"/>
                  <a:gd name="T2" fmla="*/ 58 w 58"/>
                  <a:gd name="T3" fmla="*/ 42 h 42"/>
                  <a:gd name="T4" fmla="*/ 0 w 58"/>
                  <a:gd name="T5" fmla="*/ 9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9"/>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7" name="Freeform 155"/>
              <p:cNvSpPr/>
              <p:nvPr/>
            </p:nvSpPr>
            <p:spPr bwMode="auto">
              <a:xfrm>
                <a:off x="5751" y="2907"/>
                <a:ext cx="115" cy="66"/>
              </a:xfrm>
              <a:custGeom>
                <a:avLst/>
                <a:gdLst>
                  <a:gd name="T0" fmla="*/ 115 w 115"/>
                  <a:gd name="T1" fmla="*/ 33 h 66"/>
                  <a:gd name="T2" fmla="*/ 57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7"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8" name="Freeform 156"/>
              <p:cNvSpPr/>
              <p:nvPr/>
            </p:nvSpPr>
            <p:spPr bwMode="auto">
              <a:xfrm>
                <a:off x="5808" y="2940"/>
                <a:ext cx="58" cy="42"/>
              </a:xfrm>
              <a:custGeom>
                <a:avLst/>
                <a:gdLst>
                  <a:gd name="T0" fmla="*/ 58 w 58"/>
                  <a:gd name="T1" fmla="*/ 0 h 42"/>
                  <a:gd name="T2" fmla="*/ 58 w 58"/>
                  <a:gd name="T3" fmla="*/ 8 h 42"/>
                  <a:gd name="T4" fmla="*/ 0 w 58"/>
                  <a:gd name="T5" fmla="*/ 42 h 42"/>
                  <a:gd name="T6" fmla="*/ 0 w 58"/>
                  <a:gd name="T7" fmla="*/ 33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8"/>
                    </a:lnTo>
                    <a:lnTo>
                      <a:pt x="0" y="42"/>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9" name="Freeform 157"/>
              <p:cNvSpPr/>
              <p:nvPr/>
            </p:nvSpPr>
            <p:spPr bwMode="auto">
              <a:xfrm>
                <a:off x="5751" y="2940"/>
                <a:ext cx="57" cy="42"/>
              </a:xfrm>
              <a:custGeom>
                <a:avLst/>
                <a:gdLst>
                  <a:gd name="T0" fmla="*/ 57 w 57"/>
                  <a:gd name="T1" fmla="*/ 33 h 42"/>
                  <a:gd name="T2" fmla="*/ 57 w 57"/>
                  <a:gd name="T3" fmla="*/ 42 h 42"/>
                  <a:gd name="T4" fmla="*/ 0 w 57"/>
                  <a:gd name="T5" fmla="*/ 8 h 42"/>
                  <a:gd name="T6" fmla="*/ 0 w 57"/>
                  <a:gd name="T7" fmla="*/ 0 h 42"/>
                  <a:gd name="T8" fmla="*/ 57 w 57"/>
                  <a:gd name="T9" fmla="*/ 33 h 42"/>
                </a:gdLst>
                <a:ahLst/>
                <a:cxnLst>
                  <a:cxn ang="0">
                    <a:pos x="T0" y="T1"/>
                  </a:cxn>
                  <a:cxn ang="0">
                    <a:pos x="T2" y="T3"/>
                  </a:cxn>
                  <a:cxn ang="0">
                    <a:pos x="T4" y="T5"/>
                  </a:cxn>
                  <a:cxn ang="0">
                    <a:pos x="T6" y="T7"/>
                  </a:cxn>
                  <a:cxn ang="0">
                    <a:pos x="T8" y="T9"/>
                  </a:cxn>
                </a:cxnLst>
                <a:rect l="0" t="0" r="r" b="b"/>
                <a:pathLst>
                  <a:path w="57" h="42">
                    <a:moveTo>
                      <a:pt x="57" y="33"/>
                    </a:moveTo>
                    <a:lnTo>
                      <a:pt x="57" y="42"/>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0" name="Freeform 158"/>
              <p:cNvSpPr/>
              <p:nvPr/>
            </p:nvSpPr>
            <p:spPr bwMode="auto">
              <a:xfrm>
                <a:off x="5847" y="2963"/>
                <a:ext cx="115" cy="66"/>
              </a:xfrm>
              <a:custGeom>
                <a:avLst/>
                <a:gdLst>
                  <a:gd name="T0" fmla="*/ 115 w 115"/>
                  <a:gd name="T1" fmla="*/ 33 h 66"/>
                  <a:gd name="T2" fmla="*/ 58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1" name="Freeform 159"/>
              <p:cNvSpPr/>
              <p:nvPr/>
            </p:nvSpPr>
            <p:spPr bwMode="auto">
              <a:xfrm>
                <a:off x="5905" y="2996"/>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2" name="Freeform 160"/>
              <p:cNvSpPr/>
              <p:nvPr/>
            </p:nvSpPr>
            <p:spPr bwMode="auto">
              <a:xfrm>
                <a:off x="5847" y="2996"/>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3" name="Freeform 161"/>
              <p:cNvSpPr/>
              <p:nvPr/>
            </p:nvSpPr>
            <p:spPr bwMode="auto">
              <a:xfrm>
                <a:off x="5939" y="3017"/>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4" name="Freeform 162"/>
              <p:cNvSpPr/>
              <p:nvPr/>
            </p:nvSpPr>
            <p:spPr bwMode="auto">
              <a:xfrm>
                <a:off x="5997" y="3050"/>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5" name="Freeform 163"/>
              <p:cNvSpPr/>
              <p:nvPr/>
            </p:nvSpPr>
            <p:spPr bwMode="auto">
              <a:xfrm>
                <a:off x="5939" y="3050"/>
                <a:ext cx="58" cy="42"/>
              </a:xfrm>
              <a:custGeom>
                <a:avLst/>
                <a:gdLst>
                  <a:gd name="T0" fmla="*/ 58 w 58"/>
                  <a:gd name="T1" fmla="*/ 33 h 42"/>
                  <a:gd name="T2" fmla="*/ 58 w 58"/>
                  <a:gd name="T3" fmla="*/ 42 h 42"/>
                  <a:gd name="T4" fmla="*/ 0 w 58"/>
                  <a:gd name="T5" fmla="*/ 9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9"/>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6" name="Freeform 164"/>
              <p:cNvSpPr/>
              <p:nvPr/>
            </p:nvSpPr>
            <p:spPr bwMode="auto">
              <a:xfrm>
                <a:off x="6036" y="3074"/>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7" name="Freeform 165"/>
              <p:cNvSpPr/>
              <p:nvPr/>
            </p:nvSpPr>
            <p:spPr bwMode="auto">
              <a:xfrm>
                <a:off x="6094" y="3107"/>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8" name="Freeform 166"/>
              <p:cNvSpPr/>
              <p:nvPr/>
            </p:nvSpPr>
            <p:spPr bwMode="auto">
              <a:xfrm>
                <a:off x="6036" y="3107"/>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9" name="Freeform 167"/>
              <p:cNvSpPr/>
              <p:nvPr/>
            </p:nvSpPr>
            <p:spPr bwMode="auto">
              <a:xfrm>
                <a:off x="6130" y="3127"/>
                <a:ext cx="115" cy="67"/>
              </a:xfrm>
              <a:custGeom>
                <a:avLst/>
                <a:gdLst>
                  <a:gd name="T0" fmla="*/ 115 w 115"/>
                  <a:gd name="T1" fmla="*/ 34 h 67"/>
                  <a:gd name="T2" fmla="*/ 57 w 115"/>
                  <a:gd name="T3" fmla="*/ 67 h 67"/>
                  <a:gd name="T4" fmla="*/ 0 w 115"/>
                  <a:gd name="T5" fmla="*/ 33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7" y="67"/>
                    </a:lnTo>
                    <a:lnTo>
                      <a:pt x="0" y="33"/>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0" name="Freeform 168"/>
              <p:cNvSpPr/>
              <p:nvPr/>
            </p:nvSpPr>
            <p:spPr bwMode="auto">
              <a:xfrm>
                <a:off x="6187" y="3161"/>
                <a:ext cx="58" cy="41"/>
              </a:xfrm>
              <a:custGeom>
                <a:avLst/>
                <a:gdLst>
                  <a:gd name="T0" fmla="*/ 58 w 58"/>
                  <a:gd name="T1" fmla="*/ 0 h 41"/>
                  <a:gd name="T2" fmla="*/ 58 w 58"/>
                  <a:gd name="T3" fmla="*/ 8 h 41"/>
                  <a:gd name="T4" fmla="*/ 0 w 58"/>
                  <a:gd name="T5" fmla="*/ 41 h 41"/>
                  <a:gd name="T6" fmla="*/ 0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1" name="Freeform 169"/>
              <p:cNvSpPr/>
              <p:nvPr/>
            </p:nvSpPr>
            <p:spPr bwMode="auto">
              <a:xfrm>
                <a:off x="6130" y="3160"/>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2" name="Freeform 170"/>
              <p:cNvSpPr/>
              <p:nvPr/>
            </p:nvSpPr>
            <p:spPr bwMode="auto">
              <a:xfrm>
                <a:off x="6230" y="3186"/>
                <a:ext cx="115" cy="65"/>
              </a:xfrm>
              <a:custGeom>
                <a:avLst/>
                <a:gdLst>
                  <a:gd name="T0" fmla="*/ 115 w 115"/>
                  <a:gd name="T1" fmla="*/ 33 h 65"/>
                  <a:gd name="T2" fmla="*/ 57 w 115"/>
                  <a:gd name="T3" fmla="*/ 65 h 65"/>
                  <a:gd name="T4" fmla="*/ 0 w 115"/>
                  <a:gd name="T5" fmla="*/ 33 h 65"/>
                  <a:gd name="T6" fmla="*/ 57 w 115"/>
                  <a:gd name="T7" fmla="*/ 0 h 65"/>
                  <a:gd name="T8" fmla="*/ 115 w 115"/>
                  <a:gd name="T9" fmla="*/ 33 h 65"/>
                </a:gdLst>
                <a:ahLst/>
                <a:cxnLst>
                  <a:cxn ang="0">
                    <a:pos x="T0" y="T1"/>
                  </a:cxn>
                  <a:cxn ang="0">
                    <a:pos x="T2" y="T3"/>
                  </a:cxn>
                  <a:cxn ang="0">
                    <a:pos x="T4" y="T5"/>
                  </a:cxn>
                  <a:cxn ang="0">
                    <a:pos x="T6" y="T7"/>
                  </a:cxn>
                  <a:cxn ang="0">
                    <a:pos x="T8" y="T9"/>
                  </a:cxn>
                </a:cxnLst>
                <a:rect l="0" t="0" r="r" b="b"/>
                <a:pathLst>
                  <a:path w="115" h="65">
                    <a:moveTo>
                      <a:pt x="115" y="33"/>
                    </a:moveTo>
                    <a:lnTo>
                      <a:pt x="57" y="65"/>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3" name="Freeform 171"/>
              <p:cNvSpPr/>
              <p:nvPr/>
            </p:nvSpPr>
            <p:spPr bwMode="auto">
              <a:xfrm>
                <a:off x="6287" y="3219"/>
                <a:ext cx="58" cy="40"/>
              </a:xfrm>
              <a:custGeom>
                <a:avLst/>
                <a:gdLst>
                  <a:gd name="T0" fmla="*/ 58 w 58"/>
                  <a:gd name="T1" fmla="*/ 0 h 40"/>
                  <a:gd name="T2" fmla="*/ 58 w 58"/>
                  <a:gd name="T3" fmla="*/ 7 h 40"/>
                  <a:gd name="T4" fmla="*/ 0 w 58"/>
                  <a:gd name="T5" fmla="*/ 40 h 40"/>
                  <a:gd name="T6" fmla="*/ 0 w 58"/>
                  <a:gd name="T7" fmla="*/ 32 h 40"/>
                  <a:gd name="T8" fmla="*/ 58 w 58"/>
                  <a:gd name="T9" fmla="*/ 0 h 40"/>
                </a:gdLst>
                <a:ahLst/>
                <a:cxnLst>
                  <a:cxn ang="0">
                    <a:pos x="T0" y="T1"/>
                  </a:cxn>
                  <a:cxn ang="0">
                    <a:pos x="T2" y="T3"/>
                  </a:cxn>
                  <a:cxn ang="0">
                    <a:pos x="T4" y="T5"/>
                  </a:cxn>
                  <a:cxn ang="0">
                    <a:pos x="T6" y="T7"/>
                  </a:cxn>
                  <a:cxn ang="0">
                    <a:pos x="T8" y="T9"/>
                  </a:cxn>
                </a:cxnLst>
                <a:rect l="0" t="0" r="r" b="b"/>
                <a:pathLst>
                  <a:path w="58" h="40">
                    <a:moveTo>
                      <a:pt x="58" y="0"/>
                    </a:moveTo>
                    <a:lnTo>
                      <a:pt x="58" y="7"/>
                    </a:lnTo>
                    <a:lnTo>
                      <a:pt x="0" y="40"/>
                    </a:lnTo>
                    <a:lnTo>
                      <a:pt x="0" y="32"/>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4" name="Freeform 172"/>
              <p:cNvSpPr/>
              <p:nvPr/>
            </p:nvSpPr>
            <p:spPr bwMode="auto">
              <a:xfrm>
                <a:off x="6230" y="3219"/>
                <a:ext cx="57" cy="40"/>
              </a:xfrm>
              <a:custGeom>
                <a:avLst/>
                <a:gdLst>
                  <a:gd name="T0" fmla="*/ 57 w 57"/>
                  <a:gd name="T1" fmla="*/ 32 h 40"/>
                  <a:gd name="T2" fmla="*/ 57 w 57"/>
                  <a:gd name="T3" fmla="*/ 40 h 40"/>
                  <a:gd name="T4" fmla="*/ 0 w 57"/>
                  <a:gd name="T5" fmla="*/ 7 h 40"/>
                  <a:gd name="T6" fmla="*/ 0 w 57"/>
                  <a:gd name="T7" fmla="*/ 0 h 40"/>
                  <a:gd name="T8" fmla="*/ 57 w 57"/>
                  <a:gd name="T9" fmla="*/ 32 h 40"/>
                </a:gdLst>
                <a:ahLst/>
                <a:cxnLst>
                  <a:cxn ang="0">
                    <a:pos x="T0" y="T1"/>
                  </a:cxn>
                  <a:cxn ang="0">
                    <a:pos x="T2" y="T3"/>
                  </a:cxn>
                  <a:cxn ang="0">
                    <a:pos x="T4" y="T5"/>
                  </a:cxn>
                  <a:cxn ang="0">
                    <a:pos x="T6" y="T7"/>
                  </a:cxn>
                  <a:cxn ang="0">
                    <a:pos x="T8" y="T9"/>
                  </a:cxn>
                </a:cxnLst>
                <a:rect l="0" t="0" r="r" b="b"/>
                <a:pathLst>
                  <a:path w="57" h="40">
                    <a:moveTo>
                      <a:pt x="57" y="32"/>
                    </a:moveTo>
                    <a:lnTo>
                      <a:pt x="57" y="40"/>
                    </a:lnTo>
                    <a:lnTo>
                      <a:pt x="0" y="7"/>
                    </a:lnTo>
                    <a:lnTo>
                      <a:pt x="0" y="0"/>
                    </a:lnTo>
                    <a:lnTo>
                      <a:pt x="57" y="32"/>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5" name="Freeform 173"/>
              <p:cNvSpPr/>
              <p:nvPr/>
            </p:nvSpPr>
            <p:spPr bwMode="auto">
              <a:xfrm>
                <a:off x="6260" y="3203"/>
                <a:ext cx="115" cy="66"/>
              </a:xfrm>
              <a:custGeom>
                <a:avLst/>
                <a:gdLst>
                  <a:gd name="T0" fmla="*/ 115 w 115"/>
                  <a:gd name="T1" fmla="*/ 32 h 66"/>
                  <a:gd name="T2" fmla="*/ 57 w 115"/>
                  <a:gd name="T3" fmla="*/ 66 h 66"/>
                  <a:gd name="T4" fmla="*/ 0 w 115"/>
                  <a:gd name="T5" fmla="*/ 32 h 66"/>
                  <a:gd name="T6" fmla="*/ 57 w 115"/>
                  <a:gd name="T7" fmla="*/ 0 h 66"/>
                  <a:gd name="T8" fmla="*/ 115 w 115"/>
                  <a:gd name="T9" fmla="*/ 32 h 66"/>
                </a:gdLst>
                <a:ahLst/>
                <a:cxnLst>
                  <a:cxn ang="0">
                    <a:pos x="T0" y="T1"/>
                  </a:cxn>
                  <a:cxn ang="0">
                    <a:pos x="T2" y="T3"/>
                  </a:cxn>
                  <a:cxn ang="0">
                    <a:pos x="T4" y="T5"/>
                  </a:cxn>
                  <a:cxn ang="0">
                    <a:pos x="T6" y="T7"/>
                  </a:cxn>
                  <a:cxn ang="0">
                    <a:pos x="T8" y="T9"/>
                  </a:cxn>
                </a:cxnLst>
                <a:rect l="0" t="0" r="r" b="b"/>
                <a:pathLst>
                  <a:path w="115" h="66">
                    <a:moveTo>
                      <a:pt x="115" y="32"/>
                    </a:moveTo>
                    <a:lnTo>
                      <a:pt x="57" y="66"/>
                    </a:lnTo>
                    <a:lnTo>
                      <a:pt x="0" y="32"/>
                    </a:lnTo>
                    <a:lnTo>
                      <a:pt x="57" y="0"/>
                    </a:lnTo>
                    <a:lnTo>
                      <a:pt x="115" y="32"/>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6" name="Freeform 174"/>
              <p:cNvSpPr/>
              <p:nvPr/>
            </p:nvSpPr>
            <p:spPr bwMode="auto">
              <a:xfrm>
                <a:off x="6317" y="3235"/>
                <a:ext cx="58" cy="42"/>
              </a:xfrm>
              <a:custGeom>
                <a:avLst/>
                <a:gdLst>
                  <a:gd name="T0" fmla="*/ 58 w 58"/>
                  <a:gd name="T1" fmla="*/ 0 h 42"/>
                  <a:gd name="T2" fmla="*/ 58 w 58"/>
                  <a:gd name="T3" fmla="*/ 9 h 42"/>
                  <a:gd name="T4" fmla="*/ 0 w 58"/>
                  <a:gd name="T5" fmla="*/ 42 h 42"/>
                  <a:gd name="T6" fmla="*/ 0 w 58"/>
                  <a:gd name="T7" fmla="*/ 34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4"/>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7" name="Freeform 175"/>
              <p:cNvSpPr/>
              <p:nvPr/>
            </p:nvSpPr>
            <p:spPr bwMode="auto">
              <a:xfrm>
                <a:off x="6260" y="3235"/>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8" name="Freeform 176"/>
              <p:cNvSpPr/>
              <p:nvPr/>
            </p:nvSpPr>
            <p:spPr bwMode="auto">
              <a:xfrm>
                <a:off x="6317" y="3235"/>
                <a:ext cx="115" cy="67"/>
              </a:xfrm>
              <a:custGeom>
                <a:avLst/>
                <a:gdLst>
                  <a:gd name="T0" fmla="*/ 115 w 115"/>
                  <a:gd name="T1" fmla="*/ 34 h 67"/>
                  <a:gd name="T2" fmla="*/ 58 w 115"/>
                  <a:gd name="T3" fmla="*/ 67 h 67"/>
                  <a:gd name="T4" fmla="*/ 0 w 115"/>
                  <a:gd name="T5" fmla="*/ 34 h 67"/>
                  <a:gd name="T6" fmla="*/ 58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8"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9" name="Freeform 177"/>
              <p:cNvSpPr/>
              <p:nvPr/>
            </p:nvSpPr>
            <p:spPr bwMode="auto">
              <a:xfrm>
                <a:off x="6375" y="3269"/>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0" name="Freeform 178"/>
              <p:cNvSpPr/>
              <p:nvPr/>
            </p:nvSpPr>
            <p:spPr bwMode="auto">
              <a:xfrm>
                <a:off x="6317" y="3269"/>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1" name="Freeform 179"/>
              <p:cNvSpPr/>
              <p:nvPr/>
            </p:nvSpPr>
            <p:spPr bwMode="auto">
              <a:xfrm>
                <a:off x="5445" y="2855"/>
                <a:ext cx="114" cy="66"/>
              </a:xfrm>
              <a:custGeom>
                <a:avLst/>
                <a:gdLst>
                  <a:gd name="T0" fmla="*/ 114 w 114"/>
                  <a:gd name="T1" fmla="*/ 33 h 66"/>
                  <a:gd name="T2" fmla="*/ 57 w 114"/>
                  <a:gd name="T3" fmla="*/ 66 h 66"/>
                  <a:gd name="T4" fmla="*/ 0 w 114"/>
                  <a:gd name="T5" fmla="*/ 33 h 66"/>
                  <a:gd name="T6" fmla="*/ 57 w 114"/>
                  <a:gd name="T7" fmla="*/ 0 h 66"/>
                  <a:gd name="T8" fmla="*/ 114 w 114"/>
                  <a:gd name="T9" fmla="*/ 33 h 66"/>
                </a:gdLst>
                <a:ahLst/>
                <a:cxnLst>
                  <a:cxn ang="0">
                    <a:pos x="T0" y="T1"/>
                  </a:cxn>
                  <a:cxn ang="0">
                    <a:pos x="T2" y="T3"/>
                  </a:cxn>
                  <a:cxn ang="0">
                    <a:pos x="T4" y="T5"/>
                  </a:cxn>
                  <a:cxn ang="0">
                    <a:pos x="T6" y="T7"/>
                  </a:cxn>
                  <a:cxn ang="0">
                    <a:pos x="T8" y="T9"/>
                  </a:cxn>
                </a:cxnLst>
                <a:rect l="0" t="0" r="r" b="b"/>
                <a:pathLst>
                  <a:path w="114" h="66">
                    <a:moveTo>
                      <a:pt x="114" y="33"/>
                    </a:moveTo>
                    <a:lnTo>
                      <a:pt x="57" y="66"/>
                    </a:lnTo>
                    <a:lnTo>
                      <a:pt x="0" y="33"/>
                    </a:lnTo>
                    <a:lnTo>
                      <a:pt x="57" y="0"/>
                    </a:lnTo>
                    <a:lnTo>
                      <a:pt x="114"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2" name="Freeform 180"/>
              <p:cNvSpPr/>
              <p:nvPr/>
            </p:nvSpPr>
            <p:spPr bwMode="auto">
              <a:xfrm>
                <a:off x="5502" y="2888"/>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3" name="Freeform 181"/>
              <p:cNvSpPr/>
              <p:nvPr/>
            </p:nvSpPr>
            <p:spPr bwMode="auto">
              <a:xfrm>
                <a:off x="5445" y="2888"/>
                <a:ext cx="57" cy="42"/>
              </a:xfrm>
              <a:custGeom>
                <a:avLst/>
                <a:gdLst>
                  <a:gd name="T0" fmla="*/ 57 w 57"/>
                  <a:gd name="T1" fmla="*/ 33 h 42"/>
                  <a:gd name="T2" fmla="*/ 57 w 57"/>
                  <a:gd name="T3" fmla="*/ 42 h 42"/>
                  <a:gd name="T4" fmla="*/ 0 w 57"/>
                  <a:gd name="T5" fmla="*/ 8 h 42"/>
                  <a:gd name="T6" fmla="*/ 0 w 57"/>
                  <a:gd name="T7" fmla="*/ 0 h 42"/>
                  <a:gd name="T8" fmla="*/ 57 w 57"/>
                  <a:gd name="T9" fmla="*/ 33 h 42"/>
                </a:gdLst>
                <a:ahLst/>
                <a:cxnLst>
                  <a:cxn ang="0">
                    <a:pos x="T0" y="T1"/>
                  </a:cxn>
                  <a:cxn ang="0">
                    <a:pos x="T2" y="T3"/>
                  </a:cxn>
                  <a:cxn ang="0">
                    <a:pos x="T4" y="T5"/>
                  </a:cxn>
                  <a:cxn ang="0">
                    <a:pos x="T6" y="T7"/>
                  </a:cxn>
                  <a:cxn ang="0">
                    <a:pos x="T8" y="T9"/>
                  </a:cxn>
                </a:cxnLst>
                <a:rect l="0" t="0" r="r" b="b"/>
                <a:pathLst>
                  <a:path w="57" h="42">
                    <a:moveTo>
                      <a:pt x="57" y="33"/>
                    </a:moveTo>
                    <a:lnTo>
                      <a:pt x="57" y="42"/>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4" name="Freeform 182"/>
              <p:cNvSpPr/>
              <p:nvPr/>
            </p:nvSpPr>
            <p:spPr bwMode="auto">
              <a:xfrm>
                <a:off x="5358" y="2804"/>
                <a:ext cx="115" cy="67"/>
              </a:xfrm>
              <a:custGeom>
                <a:avLst/>
                <a:gdLst>
                  <a:gd name="T0" fmla="*/ 115 w 115"/>
                  <a:gd name="T1" fmla="*/ 34 h 67"/>
                  <a:gd name="T2" fmla="*/ 58 w 115"/>
                  <a:gd name="T3" fmla="*/ 67 h 67"/>
                  <a:gd name="T4" fmla="*/ 0 w 115"/>
                  <a:gd name="T5" fmla="*/ 34 h 67"/>
                  <a:gd name="T6" fmla="*/ 58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8"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5" name="Freeform 183"/>
              <p:cNvSpPr/>
              <p:nvPr/>
            </p:nvSpPr>
            <p:spPr bwMode="auto">
              <a:xfrm>
                <a:off x="5416" y="2838"/>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6" name="Freeform 184"/>
              <p:cNvSpPr/>
              <p:nvPr/>
            </p:nvSpPr>
            <p:spPr bwMode="auto">
              <a:xfrm>
                <a:off x="5358" y="2838"/>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7" name="Freeform 185"/>
              <p:cNvSpPr/>
              <p:nvPr/>
            </p:nvSpPr>
            <p:spPr bwMode="auto">
              <a:xfrm>
                <a:off x="5645" y="2972"/>
                <a:ext cx="116" cy="66"/>
              </a:xfrm>
              <a:custGeom>
                <a:avLst/>
                <a:gdLst>
                  <a:gd name="T0" fmla="*/ 116 w 116"/>
                  <a:gd name="T1" fmla="*/ 33 h 66"/>
                  <a:gd name="T2" fmla="*/ 59 w 116"/>
                  <a:gd name="T3" fmla="*/ 66 h 66"/>
                  <a:gd name="T4" fmla="*/ 0 w 116"/>
                  <a:gd name="T5" fmla="*/ 33 h 66"/>
                  <a:gd name="T6" fmla="*/ 58 w 116"/>
                  <a:gd name="T7" fmla="*/ 0 h 66"/>
                  <a:gd name="T8" fmla="*/ 116 w 116"/>
                  <a:gd name="T9" fmla="*/ 33 h 66"/>
                </a:gdLst>
                <a:ahLst/>
                <a:cxnLst>
                  <a:cxn ang="0">
                    <a:pos x="T0" y="T1"/>
                  </a:cxn>
                  <a:cxn ang="0">
                    <a:pos x="T2" y="T3"/>
                  </a:cxn>
                  <a:cxn ang="0">
                    <a:pos x="T4" y="T5"/>
                  </a:cxn>
                  <a:cxn ang="0">
                    <a:pos x="T6" y="T7"/>
                  </a:cxn>
                  <a:cxn ang="0">
                    <a:pos x="T8" y="T9"/>
                  </a:cxn>
                </a:cxnLst>
                <a:rect l="0" t="0" r="r" b="b"/>
                <a:pathLst>
                  <a:path w="116" h="66">
                    <a:moveTo>
                      <a:pt x="116" y="33"/>
                    </a:moveTo>
                    <a:lnTo>
                      <a:pt x="59" y="66"/>
                    </a:lnTo>
                    <a:lnTo>
                      <a:pt x="0" y="33"/>
                    </a:lnTo>
                    <a:lnTo>
                      <a:pt x="58" y="0"/>
                    </a:lnTo>
                    <a:lnTo>
                      <a:pt x="116"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8" name="Freeform 186"/>
              <p:cNvSpPr/>
              <p:nvPr/>
            </p:nvSpPr>
            <p:spPr bwMode="auto">
              <a:xfrm>
                <a:off x="5704" y="3005"/>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9" name="Freeform 187"/>
              <p:cNvSpPr/>
              <p:nvPr/>
            </p:nvSpPr>
            <p:spPr bwMode="auto">
              <a:xfrm>
                <a:off x="5645" y="3005"/>
                <a:ext cx="59" cy="41"/>
              </a:xfrm>
              <a:custGeom>
                <a:avLst/>
                <a:gdLst>
                  <a:gd name="T0" fmla="*/ 59 w 59"/>
                  <a:gd name="T1" fmla="*/ 33 h 41"/>
                  <a:gd name="T2" fmla="*/ 59 w 59"/>
                  <a:gd name="T3" fmla="*/ 41 h 41"/>
                  <a:gd name="T4" fmla="*/ 0 w 59"/>
                  <a:gd name="T5" fmla="*/ 8 h 41"/>
                  <a:gd name="T6" fmla="*/ 0 w 59"/>
                  <a:gd name="T7" fmla="*/ 0 h 41"/>
                  <a:gd name="T8" fmla="*/ 59 w 59"/>
                  <a:gd name="T9" fmla="*/ 33 h 41"/>
                </a:gdLst>
                <a:ahLst/>
                <a:cxnLst>
                  <a:cxn ang="0">
                    <a:pos x="T0" y="T1"/>
                  </a:cxn>
                  <a:cxn ang="0">
                    <a:pos x="T2" y="T3"/>
                  </a:cxn>
                  <a:cxn ang="0">
                    <a:pos x="T4" y="T5"/>
                  </a:cxn>
                  <a:cxn ang="0">
                    <a:pos x="T6" y="T7"/>
                  </a:cxn>
                  <a:cxn ang="0">
                    <a:pos x="T8" y="T9"/>
                  </a:cxn>
                </a:cxnLst>
                <a:rect l="0" t="0" r="r" b="b"/>
                <a:pathLst>
                  <a:path w="59" h="41">
                    <a:moveTo>
                      <a:pt x="59" y="33"/>
                    </a:moveTo>
                    <a:lnTo>
                      <a:pt x="59" y="41"/>
                    </a:lnTo>
                    <a:lnTo>
                      <a:pt x="0" y="8"/>
                    </a:lnTo>
                    <a:lnTo>
                      <a:pt x="0" y="0"/>
                    </a:lnTo>
                    <a:lnTo>
                      <a:pt x="59"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0" name="Freeform 188"/>
              <p:cNvSpPr/>
              <p:nvPr/>
            </p:nvSpPr>
            <p:spPr bwMode="auto">
              <a:xfrm>
                <a:off x="5938" y="3142"/>
                <a:ext cx="115" cy="66"/>
              </a:xfrm>
              <a:custGeom>
                <a:avLst/>
                <a:gdLst>
                  <a:gd name="T0" fmla="*/ 115 w 115"/>
                  <a:gd name="T1" fmla="*/ 33 h 66"/>
                  <a:gd name="T2" fmla="*/ 58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1" name="Freeform 189"/>
              <p:cNvSpPr/>
              <p:nvPr/>
            </p:nvSpPr>
            <p:spPr bwMode="auto">
              <a:xfrm>
                <a:off x="5996" y="3175"/>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2" name="Freeform 190"/>
              <p:cNvSpPr/>
              <p:nvPr/>
            </p:nvSpPr>
            <p:spPr bwMode="auto">
              <a:xfrm>
                <a:off x="5938" y="3175"/>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3" name="Freeform 191"/>
              <p:cNvSpPr/>
              <p:nvPr/>
            </p:nvSpPr>
            <p:spPr bwMode="auto">
              <a:xfrm>
                <a:off x="6024" y="3192"/>
                <a:ext cx="115" cy="65"/>
              </a:xfrm>
              <a:custGeom>
                <a:avLst/>
                <a:gdLst>
                  <a:gd name="T0" fmla="*/ 115 w 115"/>
                  <a:gd name="T1" fmla="*/ 32 h 65"/>
                  <a:gd name="T2" fmla="*/ 58 w 115"/>
                  <a:gd name="T3" fmla="*/ 65 h 65"/>
                  <a:gd name="T4" fmla="*/ 0 w 115"/>
                  <a:gd name="T5" fmla="*/ 32 h 65"/>
                  <a:gd name="T6" fmla="*/ 58 w 115"/>
                  <a:gd name="T7" fmla="*/ 0 h 65"/>
                  <a:gd name="T8" fmla="*/ 115 w 115"/>
                  <a:gd name="T9" fmla="*/ 32 h 65"/>
                </a:gdLst>
                <a:ahLst/>
                <a:cxnLst>
                  <a:cxn ang="0">
                    <a:pos x="T0" y="T1"/>
                  </a:cxn>
                  <a:cxn ang="0">
                    <a:pos x="T2" y="T3"/>
                  </a:cxn>
                  <a:cxn ang="0">
                    <a:pos x="T4" y="T5"/>
                  </a:cxn>
                  <a:cxn ang="0">
                    <a:pos x="T6" y="T7"/>
                  </a:cxn>
                  <a:cxn ang="0">
                    <a:pos x="T8" y="T9"/>
                  </a:cxn>
                </a:cxnLst>
                <a:rect l="0" t="0" r="r" b="b"/>
                <a:pathLst>
                  <a:path w="115" h="65">
                    <a:moveTo>
                      <a:pt x="115" y="32"/>
                    </a:moveTo>
                    <a:lnTo>
                      <a:pt x="58" y="65"/>
                    </a:lnTo>
                    <a:lnTo>
                      <a:pt x="0" y="32"/>
                    </a:lnTo>
                    <a:lnTo>
                      <a:pt x="58" y="0"/>
                    </a:lnTo>
                    <a:lnTo>
                      <a:pt x="115" y="32"/>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4" name="Freeform 192"/>
              <p:cNvSpPr/>
              <p:nvPr/>
            </p:nvSpPr>
            <p:spPr bwMode="auto">
              <a:xfrm>
                <a:off x="6082" y="3224"/>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5" name="Freeform 193"/>
              <p:cNvSpPr/>
              <p:nvPr/>
            </p:nvSpPr>
            <p:spPr bwMode="auto">
              <a:xfrm>
                <a:off x="6024" y="3224"/>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6" name="Freeform 194"/>
              <p:cNvSpPr/>
              <p:nvPr/>
            </p:nvSpPr>
            <p:spPr bwMode="auto">
              <a:xfrm>
                <a:off x="6113" y="3257"/>
                <a:ext cx="74" cy="43"/>
              </a:xfrm>
              <a:custGeom>
                <a:avLst/>
                <a:gdLst>
                  <a:gd name="T0" fmla="*/ 74 w 74"/>
                  <a:gd name="T1" fmla="*/ 21 h 43"/>
                  <a:gd name="T2" fmla="*/ 37 w 74"/>
                  <a:gd name="T3" fmla="*/ 43 h 43"/>
                  <a:gd name="T4" fmla="*/ 0 w 74"/>
                  <a:gd name="T5" fmla="*/ 21 h 43"/>
                  <a:gd name="T6" fmla="*/ 37 w 74"/>
                  <a:gd name="T7" fmla="*/ 0 h 43"/>
                  <a:gd name="T8" fmla="*/ 74 w 74"/>
                  <a:gd name="T9" fmla="*/ 21 h 43"/>
                </a:gdLst>
                <a:ahLst/>
                <a:cxnLst>
                  <a:cxn ang="0">
                    <a:pos x="T0" y="T1"/>
                  </a:cxn>
                  <a:cxn ang="0">
                    <a:pos x="T2" y="T3"/>
                  </a:cxn>
                  <a:cxn ang="0">
                    <a:pos x="T4" y="T5"/>
                  </a:cxn>
                  <a:cxn ang="0">
                    <a:pos x="T6" y="T7"/>
                  </a:cxn>
                  <a:cxn ang="0">
                    <a:pos x="T8" y="T9"/>
                  </a:cxn>
                </a:cxnLst>
                <a:rect l="0" t="0" r="r" b="b"/>
                <a:pathLst>
                  <a:path w="74" h="43">
                    <a:moveTo>
                      <a:pt x="74" y="21"/>
                    </a:moveTo>
                    <a:lnTo>
                      <a:pt x="37" y="43"/>
                    </a:lnTo>
                    <a:lnTo>
                      <a:pt x="0" y="21"/>
                    </a:lnTo>
                    <a:lnTo>
                      <a:pt x="37" y="0"/>
                    </a:lnTo>
                    <a:lnTo>
                      <a:pt x="74" y="21"/>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7" name="Freeform 195"/>
              <p:cNvSpPr/>
              <p:nvPr/>
            </p:nvSpPr>
            <p:spPr bwMode="auto">
              <a:xfrm>
                <a:off x="6150" y="3278"/>
                <a:ext cx="37" cy="27"/>
              </a:xfrm>
              <a:custGeom>
                <a:avLst/>
                <a:gdLst>
                  <a:gd name="T0" fmla="*/ 37 w 37"/>
                  <a:gd name="T1" fmla="*/ 0 h 27"/>
                  <a:gd name="T2" fmla="*/ 37 w 37"/>
                  <a:gd name="T3" fmla="*/ 6 h 27"/>
                  <a:gd name="T4" fmla="*/ 0 w 37"/>
                  <a:gd name="T5" fmla="*/ 27 h 27"/>
                  <a:gd name="T6" fmla="*/ 0 w 37"/>
                  <a:gd name="T7" fmla="*/ 22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lnTo>
                      <a:pt x="37" y="6"/>
                    </a:lnTo>
                    <a:lnTo>
                      <a:pt x="0" y="27"/>
                    </a:lnTo>
                    <a:lnTo>
                      <a:pt x="0" y="22"/>
                    </a:lnTo>
                    <a:lnTo>
                      <a:pt x="3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8" name="Freeform 196"/>
              <p:cNvSpPr/>
              <p:nvPr/>
            </p:nvSpPr>
            <p:spPr bwMode="auto">
              <a:xfrm>
                <a:off x="6113" y="3278"/>
                <a:ext cx="37" cy="27"/>
              </a:xfrm>
              <a:custGeom>
                <a:avLst/>
                <a:gdLst>
                  <a:gd name="T0" fmla="*/ 37 w 37"/>
                  <a:gd name="T1" fmla="*/ 22 h 27"/>
                  <a:gd name="T2" fmla="*/ 37 w 37"/>
                  <a:gd name="T3" fmla="*/ 27 h 27"/>
                  <a:gd name="T4" fmla="*/ 0 w 37"/>
                  <a:gd name="T5" fmla="*/ 6 h 27"/>
                  <a:gd name="T6" fmla="*/ 0 w 37"/>
                  <a:gd name="T7" fmla="*/ 0 h 27"/>
                  <a:gd name="T8" fmla="*/ 37 w 37"/>
                  <a:gd name="T9" fmla="*/ 22 h 27"/>
                </a:gdLst>
                <a:ahLst/>
                <a:cxnLst>
                  <a:cxn ang="0">
                    <a:pos x="T0" y="T1"/>
                  </a:cxn>
                  <a:cxn ang="0">
                    <a:pos x="T2" y="T3"/>
                  </a:cxn>
                  <a:cxn ang="0">
                    <a:pos x="T4" y="T5"/>
                  </a:cxn>
                  <a:cxn ang="0">
                    <a:pos x="T6" y="T7"/>
                  </a:cxn>
                  <a:cxn ang="0">
                    <a:pos x="T8" y="T9"/>
                  </a:cxn>
                </a:cxnLst>
                <a:rect l="0" t="0" r="r" b="b"/>
                <a:pathLst>
                  <a:path w="37" h="27">
                    <a:moveTo>
                      <a:pt x="37" y="22"/>
                    </a:moveTo>
                    <a:lnTo>
                      <a:pt x="37" y="27"/>
                    </a:lnTo>
                    <a:lnTo>
                      <a:pt x="0" y="6"/>
                    </a:lnTo>
                    <a:lnTo>
                      <a:pt x="0" y="0"/>
                    </a:lnTo>
                    <a:lnTo>
                      <a:pt x="37" y="22"/>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9" name="Freeform 197"/>
              <p:cNvSpPr/>
              <p:nvPr/>
            </p:nvSpPr>
            <p:spPr bwMode="auto">
              <a:xfrm>
                <a:off x="6172" y="3291"/>
                <a:ext cx="74" cy="43"/>
              </a:xfrm>
              <a:custGeom>
                <a:avLst/>
                <a:gdLst>
                  <a:gd name="T0" fmla="*/ 74 w 74"/>
                  <a:gd name="T1" fmla="*/ 22 h 43"/>
                  <a:gd name="T2" fmla="*/ 38 w 74"/>
                  <a:gd name="T3" fmla="*/ 43 h 43"/>
                  <a:gd name="T4" fmla="*/ 0 w 74"/>
                  <a:gd name="T5" fmla="*/ 22 h 43"/>
                  <a:gd name="T6" fmla="*/ 37 w 74"/>
                  <a:gd name="T7" fmla="*/ 0 h 43"/>
                  <a:gd name="T8" fmla="*/ 74 w 74"/>
                  <a:gd name="T9" fmla="*/ 22 h 43"/>
                </a:gdLst>
                <a:ahLst/>
                <a:cxnLst>
                  <a:cxn ang="0">
                    <a:pos x="T0" y="T1"/>
                  </a:cxn>
                  <a:cxn ang="0">
                    <a:pos x="T2" y="T3"/>
                  </a:cxn>
                  <a:cxn ang="0">
                    <a:pos x="T4" y="T5"/>
                  </a:cxn>
                  <a:cxn ang="0">
                    <a:pos x="T6" y="T7"/>
                  </a:cxn>
                  <a:cxn ang="0">
                    <a:pos x="T8" y="T9"/>
                  </a:cxn>
                </a:cxnLst>
                <a:rect l="0" t="0" r="r" b="b"/>
                <a:pathLst>
                  <a:path w="74" h="43">
                    <a:moveTo>
                      <a:pt x="74" y="22"/>
                    </a:moveTo>
                    <a:lnTo>
                      <a:pt x="38" y="43"/>
                    </a:lnTo>
                    <a:lnTo>
                      <a:pt x="0" y="22"/>
                    </a:lnTo>
                    <a:lnTo>
                      <a:pt x="37" y="0"/>
                    </a:lnTo>
                    <a:lnTo>
                      <a:pt x="74" y="22"/>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0" name="Freeform 198"/>
              <p:cNvSpPr/>
              <p:nvPr/>
            </p:nvSpPr>
            <p:spPr bwMode="auto">
              <a:xfrm>
                <a:off x="6209" y="3313"/>
                <a:ext cx="37" cy="27"/>
              </a:xfrm>
              <a:custGeom>
                <a:avLst/>
                <a:gdLst>
                  <a:gd name="T0" fmla="*/ 37 w 37"/>
                  <a:gd name="T1" fmla="*/ 0 h 27"/>
                  <a:gd name="T2" fmla="*/ 37 w 37"/>
                  <a:gd name="T3" fmla="*/ 5 h 27"/>
                  <a:gd name="T4" fmla="*/ 0 w 37"/>
                  <a:gd name="T5" fmla="*/ 27 h 27"/>
                  <a:gd name="T6" fmla="*/ 1 w 37"/>
                  <a:gd name="T7" fmla="*/ 21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lnTo>
                      <a:pt x="37" y="5"/>
                    </a:lnTo>
                    <a:lnTo>
                      <a:pt x="0" y="27"/>
                    </a:lnTo>
                    <a:lnTo>
                      <a:pt x="1" y="21"/>
                    </a:lnTo>
                    <a:lnTo>
                      <a:pt x="3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1" name="Freeform 199"/>
              <p:cNvSpPr/>
              <p:nvPr/>
            </p:nvSpPr>
            <p:spPr bwMode="auto">
              <a:xfrm>
                <a:off x="6172" y="3313"/>
                <a:ext cx="38" cy="27"/>
              </a:xfrm>
              <a:custGeom>
                <a:avLst/>
                <a:gdLst>
                  <a:gd name="T0" fmla="*/ 38 w 38"/>
                  <a:gd name="T1" fmla="*/ 21 h 27"/>
                  <a:gd name="T2" fmla="*/ 37 w 38"/>
                  <a:gd name="T3" fmla="*/ 27 h 27"/>
                  <a:gd name="T4" fmla="*/ 0 w 38"/>
                  <a:gd name="T5" fmla="*/ 5 h 27"/>
                  <a:gd name="T6" fmla="*/ 0 w 38"/>
                  <a:gd name="T7" fmla="*/ 0 h 27"/>
                  <a:gd name="T8" fmla="*/ 38 w 38"/>
                  <a:gd name="T9" fmla="*/ 21 h 27"/>
                </a:gdLst>
                <a:ahLst/>
                <a:cxnLst>
                  <a:cxn ang="0">
                    <a:pos x="T0" y="T1"/>
                  </a:cxn>
                  <a:cxn ang="0">
                    <a:pos x="T2" y="T3"/>
                  </a:cxn>
                  <a:cxn ang="0">
                    <a:pos x="T4" y="T5"/>
                  </a:cxn>
                  <a:cxn ang="0">
                    <a:pos x="T6" y="T7"/>
                  </a:cxn>
                  <a:cxn ang="0">
                    <a:pos x="T8" y="T9"/>
                  </a:cxn>
                </a:cxnLst>
                <a:rect l="0" t="0" r="r" b="b"/>
                <a:pathLst>
                  <a:path w="38" h="27">
                    <a:moveTo>
                      <a:pt x="38" y="21"/>
                    </a:moveTo>
                    <a:lnTo>
                      <a:pt x="37" y="27"/>
                    </a:lnTo>
                    <a:lnTo>
                      <a:pt x="0" y="5"/>
                    </a:lnTo>
                    <a:lnTo>
                      <a:pt x="0" y="0"/>
                    </a:lnTo>
                    <a:lnTo>
                      <a:pt x="38" y="21"/>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2" name="Freeform 200"/>
              <p:cNvSpPr/>
              <p:nvPr/>
            </p:nvSpPr>
            <p:spPr bwMode="auto">
              <a:xfrm>
                <a:off x="6221" y="3263"/>
                <a:ext cx="75" cy="43"/>
              </a:xfrm>
              <a:custGeom>
                <a:avLst/>
                <a:gdLst>
                  <a:gd name="T0" fmla="*/ 75 w 75"/>
                  <a:gd name="T1" fmla="*/ 21 h 43"/>
                  <a:gd name="T2" fmla="*/ 38 w 75"/>
                  <a:gd name="T3" fmla="*/ 43 h 43"/>
                  <a:gd name="T4" fmla="*/ 0 w 75"/>
                  <a:gd name="T5" fmla="*/ 21 h 43"/>
                  <a:gd name="T6" fmla="*/ 37 w 75"/>
                  <a:gd name="T7" fmla="*/ 0 h 43"/>
                  <a:gd name="T8" fmla="*/ 75 w 75"/>
                  <a:gd name="T9" fmla="*/ 21 h 43"/>
                </a:gdLst>
                <a:ahLst/>
                <a:cxnLst>
                  <a:cxn ang="0">
                    <a:pos x="T0" y="T1"/>
                  </a:cxn>
                  <a:cxn ang="0">
                    <a:pos x="T2" y="T3"/>
                  </a:cxn>
                  <a:cxn ang="0">
                    <a:pos x="T4" y="T5"/>
                  </a:cxn>
                  <a:cxn ang="0">
                    <a:pos x="T6" y="T7"/>
                  </a:cxn>
                  <a:cxn ang="0">
                    <a:pos x="T8" y="T9"/>
                  </a:cxn>
                </a:cxnLst>
                <a:rect l="0" t="0" r="r" b="b"/>
                <a:pathLst>
                  <a:path w="75" h="43">
                    <a:moveTo>
                      <a:pt x="75" y="21"/>
                    </a:moveTo>
                    <a:lnTo>
                      <a:pt x="38" y="43"/>
                    </a:lnTo>
                    <a:lnTo>
                      <a:pt x="0" y="21"/>
                    </a:lnTo>
                    <a:lnTo>
                      <a:pt x="37" y="0"/>
                    </a:lnTo>
                    <a:lnTo>
                      <a:pt x="75" y="21"/>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3" name="Freeform 201"/>
              <p:cNvSpPr/>
              <p:nvPr/>
            </p:nvSpPr>
            <p:spPr bwMode="auto">
              <a:xfrm>
                <a:off x="6259" y="3284"/>
                <a:ext cx="37" cy="27"/>
              </a:xfrm>
              <a:custGeom>
                <a:avLst/>
                <a:gdLst>
                  <a:gd name="T0" fmla="*/ 37 w 37"/>
                  <a:gd name="T1" fmla="*/ 0 h 27"/>
                  <a:gd name="T2" fmla="*/ 37 w 37"/>
                  <a:gd name="T3" fmla="*/ 6 h 27"/>
                  <a:gd name="T4" fmla="*/ 0 w 37"/>
                  <a:gd name="T5" fmla="*/ 27 h 27"/>
                  <a:gd name="T6" fmla="*/ 0 w 37"/>
                  <a:gd name="T7" fmla="*/ 22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lnTo>
                      <a:pt x="37" y="6"/>
                    </a:lnTo>
                    <a:lnTo>
                      <a:pt x="0" y="27"/>
                    </a:lnTo>
                    <a:lnTo>
                      <a:pt x="0" y="22"/>
                    </a:lnTo>
                    <a:lnTo>
                      <a:pt x="3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4" name="Freeform 202"/>
              <p:cNvSpPr/>
              <p:nvPr/>
            </p:nvSpPr>
            <p:spPr bwMode="auto">
              <a:xfrm>
                <a:off x="6221" y="3284"/>
                <a:ext cx="38" cy="27"/>
              </a:xfrm>
              <a:custGeom>
                <a:avLst/>
                <a:gdLst>
                  <a:gd name="T0" fmla="*/ 38 w 38"/>
                  <a:gd name="T1" fmla="*/ 22 h 27"/>
                  <a:gd name="T2" fmla="*/ 38 w 38"/>
                  <a:gd name="T3" fmla="*/ 27 h 27"/>
                  <a:gd name="T4" fmla="*/ 0 w 38"/>
                  <a:gd name="T5" fmla="*/ 6 h 27"/>
                  <a:gd name="T6" fmla="*/ 0 w 38"/>
                  <a:gd name="T7" fmla="*/ 0 h 27"/>
                  <a:gd name="T8" fmla="*/ 38 w 38"/>
                  <a:gd name="T9" fmla="*/ 22 h 27"/>
                </a:gdLst>
                <a:ahLst/>
                <a:cxnLst>
                  <a:cxn ang="0">
                    <a:pos x="T0" y="T1"/>
                  </a:cxn>
                  <a:cxn ang="0">
                    <a:pos x="T2" y="T3"/>
                  </a:cxn>
                  <a:cxn ang="0">
                    <a:pos x="T4" y="T5"/>
                  </a:cxn>
                  <a:cxn ang="0">
                    <a:pos x="T6" y="T7"/>
                  </a:cxn>
                  <a:cxn ang="0">
                    <a:pos x="T8" y="T9"/>
                  </a:cxn>
                </a:cxnLst>
                <a:rect l="0" t="0" r="r" b="b"/>
                <a:pathLst>
                  <a:path w="38" h="27">
                    <a:moveTo>
                      <a:pt x="38" y="22"/>
                    </a:moveTo>
                    <a:lnTo>
                      <a:pt x="38" y="27"/>
                    </a:lnTo>
                    <a:lnTo>
                      <a:pt x="0" y="6"/>
                    </a:lnTo>
                    <a:lnTo>
                      <a:pt x="0" y="0"/>
                    </a:lnTo>
                    <a:lnTo>
                      <a:pt x="38" y="22"/>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5" name="Freeform 203"/>
              <p:cNvSpPr/>
              <p:nvPr/>
            </p:nvSpPr>
            <p:spPr bwMode="auto">
              <a:xfrm>
                <a:off x="6231" y="3325"/>
                <a:ext cx="74" cy="43"/>
              </a:xfrm>
              <a:custGeom>
                <a:avLst/>
                <a:gdLst>
                  <a:gd name="T0" fmla="*/ 74 w 74"/>
                  <a:gd name="T1" fmla="*/ 22 h 43"/>
                  <a:gd name="T2" fmla="*/ 37 w 74"/>
                  <a:gd name="T3" fmla="*/ 43 h 43"/>
                  <a:gd name="T4" fmla="*/ 0 w 74"/>
                  <a:gd name="T5" fmla="*/ 22 h 43"/>
                  <a:gd name="T6" fmla="*/ 37 w 74"/>
                  <a:gd name="T7" fmla="*/ 0 h 43"/>
                  <a:gd name="T8" fmla="*/ 74 w 74"/>
                  <a:gd name="T9" fmla="*/ 22 h 43"/>
                </a:gdLst>
                <a:ahLst/>
                <a:cxnLst>
                  <a:cxn ang="0">
                    <a:pos x="T0" y="T1"/>
                  </a:cxn>
                  <a:cxn ang="0">
                    <a:pos x="T2" y="T3"/>
                  </a:cxn>
                  <a:cxn ang="0">
                    <a:pos x="T4" y="T5"/>
                  </a:cxn>
                  <a:cxn ang="0">
                    <a:pos x="T6" y="T7"/>
                  </a:cxn>
                  <a:cxn ang="0">
                    <a:pos x="T8" y="T9"/>
                  </a:cxn>
                </a:cxnLst>
                <a:rect l="0" t="0" r="r" b="b"/>
                <a:pathLst>
                  <a:path w="74" h="43">
                    <a:moveTo>
                      <a:pt x="74" y="22"/>
                    </a:moveTo>
                    <a:lnTo>
                      <a:pt x="37" y="43"/>
                    </a:lnTo>
                    <a:lnTo>
                      <a:pt x="0" y="22"/>
                    </a:lnTo>
                    <a:lnTo>
                      <a:pt x="37" y="0"/>
                    </a:lnTo>
                    <a:lnTo>
                      <a:pt x="74" y="22"/>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6" name="Freeform 204"/>
              <p:cNvSpPr/>
              <p:nvPr/>
            </p:nvSpPr>
            <p:spPr bwMode="auto">
              <a:xfrm>
                <a:off x="6268" y="3347"/>
                <a:ext cx="37" cy="27"/>
              </a:xfrm>
              <a:custGeom>
                <a:avLst/>
                <a:gdLst>
                  <a:gd name="T0" fmla="*/ 37 w 37"/>
                  <a:gd name="T1" fmla="*/ 0 h 27"/>
                  <a:gd name="T2" fmla="*/ 37 w 37"/>
                  <a:gd name="T3" fmla="*/ 5 h 27"/>
                  <a:gd name="T4" fmla="*/ 0 w 37"/>
                  <a:gd name="T5" fmla="*/ 27 h 27"/>
                  <a:gd name="T6" fmla="*/ 0 w 37"/>
                  <a:gd name="T7" fmla="*/ 21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lnTo>
                      <a:pt x="37" y="5"/>
                    </a:lnTo>
                    <a:lnTo>
                      <a:pt x="0" y="27"/>
                    </a:lnTo>
                    <a:lnTo>
                      <a:pt x="0" y="21"/>
                    </a:lnTo>
                    <a:lnTo>
                      <a:pt x="3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8" name="Group 406"/>
            <p:cNvGrpSpPr/>
            <p:nvPr/>
          </p:nvGrpSpPr>
          <p:grpSpPr bwMode="auto">
            <a:xfrm>
              <a:off x="9583738" y="2571750"/>
              <a:ext cx="2016125" cy="4100513"/>
              <a:chOff x="5533" y="1620"/>
              <a:chExt cx="1270" cy="2583"/>
            </a:xfrm>
          </p:grpSpPr>
          <p:sp>
            <p:nvSpPr>
              <p:cNvPr id="710" name="Freeform 206"/>
              <p:cNvSpPr/>
              <p:nvPr/>
            </p:nvSpPr>
            <p:spPr bwMode="auto">
              <a:xfrm>
                <a:off x="6231" y="3347"/>
                <a:ext cx="37" cy="27"/>
              </a:xfrm>
              <a:custGeom>
                <a:avLst/>
                <a:gdLst>
                  <a:gd name="T0" fmla="*/ 37 w 37"/>
                  <a:gd name="T1" fmla="*/ 21 h 27"/>
                  <a:gd name="T2" fmla="*/ 37 w 37"/>
                  <a:gd name="T3" fmla="*/ 27 h 27"/>
                  <a:gd name="T4" fmla="*/ 0 w 37"/>
                  <a:gd name="T5" fmla="*/ 5 h 27"/>
                  <a:gd name="T6" fmla="*/ 0 w 37"/>
                  <a:gd name="T7" fmla="*/ 0 h 27"/>
                  <a:gd name="T8" fmla="*/ 37 w 37"/>
                  <a:gd name="T9" fmla="*/ 21 h 27"/>
                </a:gdLst>
                <a:ahLst/>
                <a:cxnLst>
                  <a:cxn ang="0">
                    <a:pos x="T0" y="T1"/>
                  </a:cxn>
                  <a:cxn ang="0">
                    <a:pos x="T2" y="T3"/>
                  </a:cxn>
                  <a:cxn ang="0">
                    <a:pos x="T4" y="T5"/>
                  </a:cxn>
                  <a:cxn ang="0">
                    <a:pos x="T6" y="T7"/>
                  </a:cxn>
                  <a:cxn ang="0">
                    <a:pos x="T8" y="T9"/>
                  </a:cxn>
                </a:cxnLst>
                <a:rect l="0" t="0" r="r" b="b"/>
                <a:pathLst>
                  <a:path w="37" h="27">
                    <a:moveTo>
                      <a:pt x="37" y="21"/>
                    </a:moveTo>
                    <a:lnTo>
                      <a:pt x="37" y="27"/>
                    </a:lnTo>
                    <a:lnTo>
                      <a:pt x="0" y="5"/>
                    </a:lnTo>
                    <a:lnTo>
                      <a:pt x="0" y="0"/>
                    </a:lnTo>
                    <a:lnTo>
                      <a:pt x="37" y="21"/>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1" name="Freeform 207"/>
              <p:cNvSpPr/>
              <p:nvPr/>
            </p:nvSpPr>
            <p:spPr bwMode="auto">
              <a:xfrm>
                <a:off x="5533" y="2906"/>
                <a:ext cx="115" cy="67"/>
              </a:xfrm>
              <a:custGeom>
                <a:avLst/>
                <a:gdLst>
                  <a:gd name="T0" fmla="*/ 115 w 115"/>
                  <a:gd name="T1" fmla="*/ 34 h 67"/>
                  <a:gd name="T2" fmla="*/ 58 w 115"/>
                  <a:gd name="T3" fmla="*/ 67 h 67"/>
                  <a:gd name="T4" fmla="*/ 0 w 115"/>
                  <a:gd name="T5" fmla="*/ 34 h 67"/>
                  <a:gd name="T6" fmla="*/ 58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8"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2" name="Freeform 208"/>
              <p:cNvSpPr/>
              <p:nvPr/>
            </p:nvSpPr>
            <p:spPr bwMode="auto">
              <a:xfrm>
                <a:off x="5591" y="2940"/>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3" name="Freeform 209"/>
              <p:cNvSpPr/>
              <p:nvPr/>
            </p:nvSpPr>
            <p:spPr bwMode="auto">
              <a:xfrm>
                <a:off x="5533" y="2940"/>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4" name="Freeform 210"/>
              <p:cNvSpPr/>
              <p:nvPr/>
            </p:nvSpPr>
            <p:spPr bwMode="auto">
              <a:xfrm>
                <a:off x="5549" y="2915"/>
                <a:ext cx="114" cy="67"/>
              </a:xfrm>
              <a:custGeom>
                <a:avLst/>
                <a:gdLst>
                  <a:gd name="T0" fmla="*/ 114 w 114"/>
                  <a:gd name="T1" fmla="*/ 33 h 67"/>
                  <a:gd name="T2" fmla="*/ 57 w 114"/>
                  <a:gd name="T3" fmla="*/ 67 h 67"/>
                  <a:gd name="T4" fmla="*/ 0 w 114"/>
                  <a:gd name="T5" fmla="*/ 33 h 67"/>
                  <a:gd name="T6" fmla="*/ 57 w 114"/>
                  <a:gd name="T7" fmla="*/ 0 h 67"/>
                  <a:gd name="T8" fmla="*/ 114 w 114"/>
                  <a:gd name="T9" fmla="*/ 33 h 67"/>
                </a:gdLst>
                <a:ahLst/>
                <a:cxnLst>
                  <a:cxn ang="0">
                    <a:pos x="T0" y="T1"/>
                  </a:cxn>
                  <a:cxn ang="0">
                    <a:pos x="T2" y="T3"/>
                  </a:cxn>
                  <a:cxn ang="0">
                    <a:pos x="T4" y="T5"/>
                  </a:cxn>
                  <a:cxn ang="0">
                    <a:pos x="T6" y="T7"/>
                  </a:cxn>
                  <a:cxn ang="0">
                    <a:pos x="T8" y="T9"/>
                  </a:cxn>
                </a:cxnLst>
                <a:rect l="0" t="0" r="r" b="b"/>
                <a:pathLst>
                  <a:path w="114" h="67">
                    <a:moveTo>
                      <a:pt x="114" y="33"/>
                    </a:moveTo>
                    <a:lnTo>
                      <a:pt x="57" y="67"/>
                    </a:lnTo>
                    <a:lnTo>
                      <a:pt x="0" y="33"/>
                    </a:lnTo>
                    <a:lnTo>
                      <a:pt x="57" y="0"/>
                    </a:lnTo>
                    <a:lnTo>
                      <a:pt x="114"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5" name="Freeform 211"/>
              <p:cNvSpPr/>
              <p:nvPr/>
            </p:nvSpPr>
            <p:spPr bwMode="auto">
              <a:xfrm>
                <a:off x="5606" y="2948"/>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6" name="Freeform 212"/>
              <p:cNvSpPr/>
              <p:nvPr/>
            </p:nvSpPr>
            <p:spPr bwMode="auto">
              <a:xfrm>
                <a:off x="5548" y="2948"/>
                <a:ext cx="58" cy="42"/>
              </a:xfrm>
              <a:custGeom>
                <a:avLst/>
                <a:gdLst>
                  <a:gd name="T0" fmla="*/ 58 w 58"/>
                  <a:gd name="T1" fmla="*/ 34 h 42"/>
                  <a:gd name="T2" fmla="*/ 58 w 58"/>
                  <a:gd name="T3" fmla="*/ 42 h 42"/>
                  <a:gd name="T4" fmla="*/ 0 w 58"/>
                  <a:gd name="T5" fmla="*/ 9 h 42"/>
                  <a:gd name="T6" fmla="*/ 1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1"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7" name="Freeform 213"/>
              <p:cNvSpPr/>
              <p:nvPr/>
            </p:nvSpPr>
            <p:spPr bwMode="auto">
              <a:xfrm>
                <a:off x="5684" y="2993"/>
                <a:ext cx="115" cy="67"/>
              </a:xfrm>
              <a:custGeom>
                <a:avLst/>
                <a:gdLst>
                  <a:gd name="T0" fmla="*/ 115 w 115"/>
                  <a:gd name="T1" fmla="*/ 33 h 67"/>
                  <a:gd name="T2" fmla="*/ 57 w 115"/>
                  <a:gd name="T3" fmla="*/ 67 h 67"/>
                  <a:gd name="T4" fmla="*/ 0 w 115"/>
                  <a:gd name="T5" fmla="*/ 33 h 67"/>
                  <a:gd name="T6" fmla="*/ 57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7" y="67"/>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8" name="Freeform 214"/>
              <p:cNvSpPr/>
              <p:nvPr/>
            </p:nvSpPr>
            <p:spPr bwMode="auto">
              <a:xfrm>
                <a:off x="5741" y="3026"/>
                <a:ext cx="58" cy="42"/>
              </a:xfrm>
              <a:custGeom>
                <a:avLst/>
                <a:gdLst>
                  <a:gd name="T0" fmla="*/ 58 w 58"/>
                  <a:gd name="T1" fmla="*/ 0 h 42"/>
                  <a:gd name="T2" fmla="*/ 58 w 58"/>
                  <a:gd name="T3" fmla="*/ 9 h 42"/>
                  <a:gd name="T4" fmla="*/ 0 w 58"/>
                  <a:gd name="T5" fmla="*/ 42 h 42"/>
                  <a:gd name="T6" fmla="*/ 0 w 58"/>
                  <a:gd name="T7" fmla="*/ 34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4"/>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9" name="Freeform 215"/>
              <p:cNvSpPr/>
              <p:nvPr/>
            </p:nvSpPr>
            <p:spPr bwMode="auto">
              <a:xfrm>
                <a:off x="5684" y="3026"/>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0" name="Freeform 216"/>
              <p:cNvSpPr/>
              <p:nvPr/>
            </p:nvSpPr>
            <p:spPr bwMode="auto">
              <a:xfrm>
                <a:off x="5741" y="3027"/>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1" name="Freeform 217"/>
              <p:cNvSpPr/>
              <p:nvPr/>
            </p:nvSpPr>
            <p:spPr bwMode="auto">
              <a:xfrm>
                <a:off x="5799" y="3060"/>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2" name="Freeform 218"/>
              <p:cNvSpPr/>
              <p:nvPr/>
            </p:nvSpPr>
            <p:spPr bwMode="auto">
              <a:xfrm>
                <a:off x="5741" y="3060"/>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3" name="Freeform 219"/>
              <p:cNvSpPr/>
              <p:nvPr/>
            </p:nvSpPr>
            <p:spPr bwMode="auto">
              <a:xfrm>
                <a:off x="5796" y="3058"/>
                <a:ext cx="115" cy="67"/>
              </a:xfrm>
              <a:custGeom>
                <a:avLst/>
                <a:gdLst>
                  <a:gd name="T0" fmla="*/ 115 w 115"/>
                  <a:gd name="T1" fmla="*/ 33 h 67"/>
                  <a:gd name="T2" fmla="*/ 58 w 115"/>
                  <a:gd name="T3" fmla="*/ 67 h 67"/>
                  <a:gd name="T4" fmla="*/ 0 w 115"/>
                  <a:gd name="T5" fmla="*/ 33 h 67"/>
                  <a:gd name="T6" fmla="*/ 57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8" y="67"/>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4" name="Freeform 220"/>
              <p:cNvSpPr/>
              <p:nvPr/>
            </p:nvSpPr>
            <p:spPr bwMode="auto">
              <a:xfrm>
                <a:off x="5854" y="3091"/>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5" name="Freeform 221"/>
              <p:cNvSpPr/>
              <p:nvPr/>
            </p:nvSpPr>
            <p:spPr bwMode="auto">
              <a:xfrm>
                <a:off x="5796" y="3091"/>
                <a:ext cx="58" cy="42"/>
              </a:xfrm>
              <a:custGeom>
                <a:avLst/>
                <a:gdLst>
                  <a:gd name="T0" fmla="*/ 58 w 58"/>
                  <a:gd name="T1" fmla="*/ 34 h 42"/>
                  <a:gd name="T2" fmla="*/ 58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6" name="Freeform 222"/>
              <p:cNvSpPr/>
              <p:nvPr/>
            </p:nvSpPr>
            <p:spPr bwMode="auto">
              <a:xfrm>
                <a:off x="5854" y="3091"/>
                <a:ext cx="114" cy="67"/>
              </a:xfrm>
              <a:custGeom>
                <a:avLst/>
                <a:gdLst>
                  <a:gd name="T0" fmla="*/ 114 w 114"/>
                  <a:gd name="T1" fmla="*/ 34 h 67"/>
                  <a:gd name="T2" fmla="*/ 57 w 114"/>
                  <a:gd name="T3" fmla="*/ 67 h 67"/>
                  <a:gd name="T4" fmla="*/ 0 w 114"/>
                  <a:gd name="T5" fmla="*/ 34 h 67"/>
                  <a:gd name="T6" fmla="*/ 57 w 114"/>
                  <a:gd name="T7" fmla="*/ 0 h 67"/>
                  <a:gd name="T8" fmla="*/ 114 w 114"/>
                  <a:gd name="T9" fmla="*/ 34 h 67"/>
                </a:gdLst>
                <a:ahLst/>
                <a:cxnLst>
                  <a:cxn ang="0">
                    <a:pos x="T0" y="T1"/>
                  </a:cxn>
                  <a:cxn ang="0">
                    <a:pos x="T2" y="T3"/>
                  </a:cxn>
                  <a:cxn ang="0">
                    <a:pos x="T4" y="T5"/>
                  </a:cxn>
                  <a:cxn ang="0">
                    <a:pos x="T6" y="T7"/>
                  </a:cxn>
                  <a:cxn ang="0">
                    <a:pos x="T8" y="T9"/>
                  </a:cxn>
                </a:cxnLst>
                <a:rect l="0" t="0" r="r" b="b"/>
                <a:pathLst>
                  <a:path w="114" h="67">
                    <a:moveTo>
                      <a:pt x="114" y="34"/>
                    </a:moveTo>
                    <a:lnTo>
                      <a:pt x="57" y="67"/>
                    </a:lnTo>
                    <a:lnTo>
                      <a:pt x="0" y="34"/>
                    </a:lnTo>
                    <a:lnTo>
                      <a:pt x="57" y="0"/>
                    </a:lnTo>
                    <a:lnTo>
                      <a:pt x="114"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7" name="Freeform 223"/>
              <p:cNvSpPr/>
              <p:nvPr/>
            </p:nvSpPr>
            <p:spPr bwMode="auto">
              <a:xfrm>
                <a:off x="5911" y="3125"/>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8" name="Freeform 224"/>
              <p:cNvSpPr/>
              <p:nvPr/>
            </p:nvSpPr>
            <p:spPr bwMode="auto">
              <a:xfrm>
                <a:off x="5854" y="3125"/>
                <a:ext cx="57" cy="41"/>
              </a:xfrm>
              <a:custGeom>
                <a:avLst/>
                <a:gdLst>
                  <a:gd name="T0" fmla="*/ 57 w 57"/>
                  <a:gd name="T1" fmla="*/ 33 h 41"/>
                  <a:gd name="T2" fmla="*/ 57 w 57"/>
                  <a:gd name="T3" fmla="*/ 41 h 41"/>
                  <a:gd name="T4" fmla="*/ 0 w 57"/>
                  <a:gd name="T5" fmla="*/ 8 h 41"/>
                  <a:gd name="T6" fmla="*/ 0 w 57"/>
                  <a:gd name="T7" fmla="*/ 0 h 41"/>
                  <a:gd name="T8" fmla="*/ 57 w 57"/>
                  <a:gd name="T9" fmla="*/ 33 h 41"/>
                </a:gdLst>
                <a:ahLst/>
                <a:cxnLst>
                  <a:cxn ang="0">
                    <a:pos x="T0" y="T1"/>
                  </a:cxn>
                  <a:cxn ang="0">
                    <a:pos x="T2" y="T3"/>
                  </a:cxn>
                  <a:cxn ang="0">
                    <a:pos x="T4" y="T5"/>
                  </a:cxn>
                  <a:cxn ang="0">
                    <a:pos x="T6" y="T7"/>
                  </a:cxn>
                  <a:cxn ang="0">
                    <a:pos x="T8" y="T9"/>
                  </a:cxn>
                </a:cxnLst>
                <a:rect l="0" t="0" r="r" b="b"/>
                <a:pathLst>
                  <a:path w="57" h="41">
                    <a:moveTo>
                      <a:pt x="57" y="33"/>
                    </a:moveTo>
                    <a:lnTo>
                      <a:pt x="57" y="41"/>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9" name="Freeform 225"/>
              <p:cNvSpPr/>
              <p:nvPr/>
            </p:nvSpPr>
            <p:spPr bwMode="auto">
              <a:xfrm>
                <a:off x="5944" y="1660"/>
                <a:ext cx="19" cy="24"/>
              </a:xfrm>
              <a:custGeom>
                <a:avLst/>
                <a:gdLst>
                  <a:gd name="T0" fmla="*/ 10 w 19"/>
                  <a:gd name="T1" fmla="*/ 2 h 24"/>
                  <a:gd name="T2" fmla="*/ 18 w 19"/>
                  <a:gd name="T3" fmla="*/ 14 h 24"/>
                  <a:gd name="T4" fmla="*/ 12 w 19"/>
                  <a:gd name="T5" fmla="*/ 23 h 24"/>
                  <a:gd name="T6" fmla="*/ 10 w 19"/>
                  <a:gd name="T7" fmla="*/ 22 h 24"/>
                  <a:gd name="T8" fmla="*/ 2 w 19"/>
                  <a:gd name="T9" fmla="*/ 10 h 24"/>
                  <a:gd name="T10" fmla="*/ 7 w 19"/>
                  <a:gd name="T11" fmla="*/ 1 h 24"/>
                  <a:gd name="T12" fmla="*/ 10 w 19"/>
                  <a:gd name="T13" fmla="*/ 2 h 24"/>
                </a:gdLst>
                <a:ahLst/>
                <a:cxnLst>
                  <a:cxn ang="0">
                    <a:pos x="T0" y="T1"/>
                  </a:cxn>
                  <a:cxn ang="0">
                    <a:pos x="T2" y="T3"/>
                  </a:cxn>
                  <a:cxn ang="0">
                    <a:pos x="T4" y="T5"/>
                  </a:cxn>
                  <a:cxn ang="0">
                    <a:pos x="T6" y="T7"/>
                  </a:cxn>
                  <a:cxn ang="0">
                    <a:pos x="T8" y="T9"/>
                  </a:cxn>
                  <a:cxn ang="0">
                    <a:pos x="T10" y="T11"/>
                  </a:cxn>
                  <a:cxn ang="0">
                    <a:pos x="T12" y="T13"/>
                  </a:cxn>
                </a:cxnLst>
                <a:rect l="0" t="0" r="r" b="b"/>
                <a:pathLst>
                  <a:path w="19" h="24">
                    <a:moveTo>
                      <a:pt x="10" y="2"/>
                    </a:moveTo>
                    <a:cubicBezTo>
                      <a:pt x="13" y="4"/>
                      <a:pt x="17" y="9"/>
                      <a:pt x="18" y="14"/>
                    </a:cubicBezTo>
                    <a:cubicBezTo>
                      <a:pt x="19" y="20"/>
                      <a:pt x="17" y="24"/>
                      <a:pt x="12" y="23"/>
                    </a:cubicBezTo>
                    <a:cubicBezTo>
                      <a:pt x="11" y="23"/>
                      <a:pt x="11" y="23"/>
                      <a:pt x="10" y="22"/>
                    </a:cubicBezTo>
                    <a:cubicBezTo>
                      <a:pt x="6" y="20"/>
                      <a:pt x="3" y="15"/>
                      <a:pt x="2" y="10"/>
                    </a:cubicBezTo>
                    <a:cubicBezTo>
                      <a:pt x="0" y="4"/>
                      <a:pt x="3" y="0"/>
                      <a:pt x="7" y="1"/>
                    </a:cubicBezTo>
                    <a:cubicBezTo>
                      <a:pt x="8" y="1"/>
                      <a:pt x="9" y="2"/>
                      <a:pt x="10" y="2"/>
                    </a:cubicBezTo>
                    <a:close/>
                  </a:path>
                </a:pathLst>
              </a:custGeom>
              <a:solidFill>
                <a:srgbClr val="FF61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0" name="Freeform 226"/>
              <p:cNvSpPr/>
              <p:nvPr/>
            </p:nvSpPr>
            <p:spPr bwMode="auto">
              <a:xfrm>
                <a:off x="5975" y="1678"/>
                <a:ext cx="19" cy="24"/>
              </a:xfrm>
              <a:custGeom>
                <a:avLst/>
                <a:gdLst>
                  <a:gd name="T0" fmla="*/ 9 w 19"/>
                  <a:gd name="T1" fmla="*/ 2 h 24"/>
                  <a:gd name="T2" fmla="*/ 18 w 19"/>
                  <a:gd name="T3" fmla="*/ 14 h 24"/>
                  <a:gd name="T4" fmla="*/ 12 w 19"/>
                  <a:gd name="T5" fmla="*/ 23 h 24"/>
                  <a:gd name="T6" fmla="*/ 9 w 19"/>
                  <a:gd name="T7" fmla="*/ 22 h 24"/>
                  <a:gd name="T8" fmla="*/ 1 w 19"/>
                  <a:gd name="T9" fmla="*/ 11 h 24"/>
                  <a:gd name="T10" fmla="*/ 7 w 19"/>
                  <a:gd name="T11" fmla="*/ 1 h 24"/>
                  <a:gd name="T12" fmla="*/ 9 w 19"/>
                  <a:gd name="T13" fmla="*/ 2 h 24"/>
                </a:gdLst>
                <a:ahLst/>
                <a:cxnLst>
                  <a:cxn ang="0">
                    <a:pos x="T0" y="T1"/>
                  </a:cxn>
                  <a:cxn ang="0">
                    <a:pos x="T2" y="T3"/>
                  </a:cxn>
                  <a:cxn ang="0">
                    <a:pos x="T4" y="T5"/>
                  </a:cxn>
                  <a:cxn ang="0">
                    <a:pos x="T6" y="T7"/>
                  </a:cxn>
                  <a:cxn ang="0">
                    <a:pos x="T8" y="T9"/>
                  </a:cxn>
                  <a:cxn ang="0">
                    <a:pos x="T10" y="T11"/>
                  </a:cxn>
                  <a:cxn ang="0">
                    <a:pos x="T12" y="T13"/>
                  </a:cxn>
                </a:cxnLst>
                <a:rect l="0" t="0" r="r" b="b"/>
                <a:pathLst>
                  <a:path w="19" h="24">
                    <a:moveTo>
                      <a:pt x="9" y="2"/>
                    </a:moveTo>
                    <a:cubicBezTo>
                      <a:pt x="13" y="5"/>
                      <a:pt x="16" y="9"/>
                      <a:pt x="18" y="14"/>
                    </a:cubicBezTo>
                    <a:cubicBezTo>
                      <a:pt x="19" y="20"/>
                      <a:pt x="16" y="24"/>
                      <a:pt x="12" y="23"/>
                    </a:cubicBezTo>
                    <a:cubicBezTo>
                      <a:pt x="11" y="23"/>
                      <a:pt x="10" y="23"/>
                      <a:pt x="9" y="22"/>
                    </a:cubicBezTo>
                    <a:cubicBezTo>
                      <a:pt x="6" y="20"/>
                      <a:pt x="2" y="16"/>
                      <a:pt x="1" y="11"/>
                    </a:cubicBezTo>
                    <a:cubicBezTo>
                      <a:pt x="0" y="5"/>
                      <a:pt x="2" y="0"/>
                      <a:pt x="7" y="1"/>
                    </a:cubicBezTo>
                    <a:cubicBezTo>
                      <a:pt x="8" y="2"/>
                      <a:pt x="8" y="2"/>
                      <a:pt x="9" y="2"/>
                    </a:cubicBezTo>
                    <a:close/>
                  </a:path>
                </a:pathLst>
              </a:custGeom>
              <a:solidFill>
                <a:srgbClr val="FFC1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1" name="Freeform 227"/>
              <p:cNvSpPr/>
              <p:nvPr/>
            </p:nvSpPr>
            <p:spPr bwMode="auto">
              <a:xfrm>
                <a:off x="6005" y="1697"/>
                <a:ext cx="19" cy="24"/>
              </a:xfrm>
              <a:custGeom>
                <a:avLst/>
                <a:gdLst>
                  <a:gd name="T0" fmla="*/ 10 w 19"/>
                  <a:gd name="T1" fmla="*/ 2 h 24"/>
                  <a:gd name="T2" fmla="*/ 18 w 19"/>
                  <a:gd name="T3" fmla="*/ 14 h 24"/>
                  <a:gd name="T4" fmla="*/ 12 w 19"/>
                  <a:gd name="T5" fmla="*/ 23 h 24"/>
                  <a:gd name="T6" fmla="*/ 10 w 19"/>
                  <a:gd name="T7" fmla="*/ 22 h 24"/>
                  <a:gd name="T8" fmla="*/ 2 w 19"/>
                  <a:gd name="T9" fmla="*/ 10 h 24"/>
                  <a:gd name="T10" fmla="*/ 7 w 19"/>
                  <a:gd name="T11" fmla="*/ 1 h 24"/>
                  <a:gd name="T12" fmla="*/ 10 w 19"/>
                  <a:gd name="T13" fmla="*/ 2 h 24"/>
                </a:gdLst>
                <a:ahLst/>
                <a:cxnLst>
                  <a:cxn ang="0">
                    <a:pos x="T0" y="T1"/>
                  </a:cxn>
                  <a:cxn ang="0">
                    <a:pos x="T2" y="T3"/>
                  </a:cxn>
                  <a:cxn ang="0">
                    <a:pos x="T4" y="T5"/>
                  </a:cxn>
                  <a:cxn ang="0">
                    <a:pos x="T6" y="T7"/>
                  </a:cxn>
                  <a:cxn ang="0">
                    <a:pos x="T8" y="T9"/>
                  </a:cxn>
                  <a:cxn ang="0">
                    <a:pos x="T10" y="T11"/>
                  </a:cxn>
                  <a:cxn ang="0">
                    <a:pos x="T12" y="T13"/>
                  </a:cxn>
                </a:cxnLst>
                <a:rect l="0" t="0" r="r" b="b"/>
                <a:pathLst>
                  <a:path w="19" h="24">
                    <a:moveTo>
                      <a:pt x="10" y="2"/>
                    </a:moveTo>
                    <a:cubicBezTo>
                      <a:pt x="13" y="4"/>
                      <a:pt x="17" y="9"/>
                      <a:pt x="18" y="14"/>
                    </a:cubicBezTo>
                    <a:cubicBezTo>
                      <a:pt x="19" y="20"/>
                      <a:pt x="17" y="24"/>
                      <a:pt x="12" y="23"/>
                    </a:cubicBezTo>
                    <a:cubicBezTo>
                      <a:pt x="11" y="23"/>
                      <a:pt x="11" y="22"/>
                      <a:pt x="10" y="22"/>
                    </a:cubicBezTo>
                    <a:cubicBezTo>
                      <a:pt x="6" y="20"/>
                      <a:pt x="3" y="15"/>
                      <a:pt x="2" y="10"/>
                    </a:cubicBezTo>
                    <a:cubicBezTo>
                      <a:pt x="0" y="4"/>
                      <a:pt x="3" y="0"/>
                      <a:pt x="7" y="1"/>
                    </a:cubicBezTo>
                    <a:cubicBezTo>
                      <a:pt x="8" y="1"/>
                      <a:pt x="9" y="1"/>
                      <a:pt x="10" y="2"/>
                    </a:cubicBezTo>
                    <a:close/>
                  </a:path>
                </a:pathLst>
              </a:custGeom>
              <a:solidFill>
                <a:srgbClr val="28CA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2" name="Freeform 228"/>
              <p:cNvSpPr/>
              <p:nvPr/>
            </p:nvSpPr>
            <p:spPr bwMode="auto">
              <a:xfrm>
                <a:off x="5706" y="1620"/>
                <a:ext cx="1097" cy="1487"/>
              </a:xfrm>
              <a:custGeom>
                <a:avLst/>
                <a:gdLst>
                  <a:gd name="T0" fmla="*/ 3 w 1097"/>
                  <a:gd name="T1" fmla="*/ 42 h 1489"/>
                  <a:gd name="T2" fmla="*/ 0 w 1097"/>
                  <a:gd name="T3" fmla="*/ 850 h 1489"/>
                  <a:gd name="T4" fmla="*/ 17 w 1097"/>
                  <a:gd name="T5" fmla="*/ 879 h 1489"/>
                  <a:gd name="T6" fmla="*/ 1045 w 1097"/>
                  <a:gd name="T7" fmla="*/ 1476 h 1489"/>
                  <a:gd name="T8" fmla="*/ 1095 w 1097"/>
                  <a:gd name="T9" fmla="*/ 1448 h 1489"/>
                  <a:gd name="T10" fmla="*/ 1097 w 1097"/>
                  <a:gd name="T11" fmla="*/ 639 h 1489"/>
                  <a:gd name="T12" fmla="*/ 1081 w 1097"/>
                  <a:gd name="T13" fmla="*/ 610 h 1489"/>
                  <a:gd name="T14" fmla="*/ 53 w 1097"/>
                  <a:gd name="T15" fmla="*/ 13 h 1489"/>
                  <a:gd name="T16" fmla="*/ 3 w 1097"/>
                  <a:gd name="T17" fmla="*/ 42 h 1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7" h="1489">
                    <a:moveTo>
                      <a:pt x="3" y="42"/>
                    </a:moveTo>
                    <a:cubicBezTo>
                      <a:pt x="0" y="850"/>
                      <a:pt x="0" y="850"/>
                      <a:pt x="0" y="850"/>
                    </a:cubicBezTo>
                    <a:cubicBezTo>
                      <a:pt x="0" y="862"/>
                      <a:pt x="6" y="873"/>
                      <a:pt x="17" y="879"/>
                    </a:cubicBezTo>
                    <a:cubicBezTo>
                      <a:pt x="1045" y="1476"/>
                      <a:pt x="1045" y="1476"/>
                      <a:pt x="1045" y="1476"/>
                    </a:cubicBezTo>
                    <a:cubicBezTo>
                      <a:pt x="1067" y="1489"/>
                      <a:pt x="1095" y="1473"/>
                      <a:pt x="1095" y="1448"/>
                    </a:cubicBezTo>
                    <a:cubicBezTo>
                      <a:pt x="1097" y="639"/>
                      <a:pt x="1097" y="639"/>
                      <a:pt x="1097" y="639"/>
                    </a:cubicBezTo>
                    <a:cubicBezTo>
                      <a:pt x="1097" y="627"/>
                      <a:pt x="1091" y="616"/>
                      <a:pt x="1081" y="610"/>
                    </a:cubicBezTo>
                    <a:cubicBezTo>
                      <a:pt x="53" y="13"/>
                      <a:pt x="53" y="13"/>
                      <a:pt x="53" y="13"/>
                    </a:cubicBezTo>
                    <a:cubicBezTo>
                      <a:pt x="31" y="0"/>
                      <a:pt x="3" y="16"/>
                      <a:pt x="3" y="42"/>
                    </a:cubicBezTo>
                    <a:close/>
                  </a:path>
                </a:pathLst>
              </a:custGeom>
              <a:solidFill>
                <a:srgbClr val="F0F1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pic>
            <p:nvPicPr>
              <p:cNvPr id="733" name="Picture 229"/>
              <p:cNvPicPr>
                <a:picLocks noChangeAspect="1" noChangeArrowheads="1"/>
              </p:cNvPicPr>
              <p:nvPr/>
            </p:nvPicPr>
            <p:blipFill>
              <a:blip r:embed="rId1" cstate="email"/>
              <a:srcRect/>
              <a:stretch>
                <a:fillRect/>
              </a:stretch>
            </p:blipFill>
            <p:spPr bwMode="auto">
              <a:xfrm>
                <a:off x="5839" y="1897"/>
                <a:ext cx="849"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4" name="Freeform 230"/>
              <p:cNvSpPr/>
              <p:nvPr/>
            </p:nvSpPr>
            <p:spPr bwMode="auto">
              <a:xfrm>
                <a:off x="5834" y="1977"/>
                <a:ext cx="858" cy="514"/>
              </a:xfrm>
              <a:custGeom>
                <a:avLst/>
                <a:gdLst>
                  <a:gd name="T0" fmla="*/ 14 w 858"/>
                  <a:gd name="T1" fmla="*/ 39 h 514"/>
                  <a:gd name="T2" fmla="*/ 13 w 858"/>
                  <a:gd name="T3" fmla="*/ 37 h 514"/>
                  <a:gd name="T4" fmla="*/ 14 w 858"/>
                  <a:gd name="T5" fmla="*/ 39 h 514"/>
                  <a:gd name="T6" fmla="*/ 14 w 858"/>
                  <a:gd name="T7" fmla="*/ 39 h 514"/>
                  <a:gd name="T8" fmla="*/ 13 w 858"/>
                  <a:gd name="T9" fmla="*/ 37 h 514"/>
                  <a:gd name="T10" fmla="*/ 14 w 858"/>
                  <a:gd name="T11" fmla="*/ 39 h 514"/>
                  <a:gd name="T12" fmla="*/ 35 w 858"/>
                  <a:gd name="T13" fmla="*/ 28 h 514"/>
                  <a:gd name="T14" fmla="*/ 86 w 858"/>
                  <a:gd name="T15" fmla="*/ 16 h 514"/>
                  <a:gd name="T16" fmla="*/ 166 w 858"/>
                  <a:gd name="T17" fmla="*/ 48 h 514"/>
                  <a:gd name="T18" fmla="*/ 253 w 858"/>
                  <a:gd name="T19" fmla="*/ 181 h 514"/>
                  <a:gd name="T20" fmla="*/ 353 w 858"/>
                  <a:gd name="T21" fmla="*/ 331 h 514"/>
                  <a:gd name="T22" fmla="*/ 454 w 858"/>
                  <a:gd name="T23" fmla="*/ 368 h 514"/>
                  <a:gd name="T24" fmla="*/ 539 w 858"/>
                  <a:gd name="T25" fmla="*/ 344 h 514"/>
                  <a:gd name="T26" fmla="*/ 596 w 858"/>
                  <a:gd name="T27" fmla="*/ 318 h 514"/>
                  <a:gd name="T28" fmla="*/ 665 w 858"/>
                  <a:gd name="T29" fmla="*/ 306 h 514"/>
                  <a:gd name="T30" fmla="*/ 720 w 858"/>
                  <a:gd name="T31" fmla="*/ 315 h 514"/>
                  <a:gd name="T32" fmla="*/ 793 w 858"/>
                  <a:gd name="T33" fmla="*/ 374 h 514"/>
                  <a:gd name="T34" fmla="*/ 841 w 858"/>
                  <a:gd name="T35" fmla="*/ 507 h 514"/>
                  <a:gd name="T36" fmla="*/ 850 w 858"/>
                  <a:gd name="T37" fmla="*/ 513 h 514"/>
                  <a:gd name="T38" fmla="*/ 857 w 858"/>
                  <a:gd name="T39" fmla="*/ 504 h 514"/>
                  <a:gd name="T40" fmla="*/ 827 w 858"/>
                  <a:gd name="T41" fmla="*/ 402 h 514"/>
                  <a:gd name="T42" fmla="*/ 754 w 858"/>
                  <a:gd name="T43" fmla="*/ 314 h 514"/>
                  <a:gd name="T44" fmla="*/ 665 w 858"/>
                  <a:gd name="T45" fmla="*/ 290 h 514"/>
                  <a:gd name="T46" fmla="*/ 591 w 858"/>
                  <a:gd name="T47" fmla="*/ 302 h 514"/>
                  <a:gd name="T48" fmla="*/ 530 w 858"/>
                  <a:gd name="T49" fmla="*/ 330 h 514"/>
                  <a:gd name="T50" fmla="*/ 454 w 858"/>
                  <a:gd name="T51" fmla="*/ 352 h 514"/>
                  <a:gd name="T52" fmla="*/ 363 w 858"/>
                  <a:gd name="T53" fmla="*/ 318 h 514"/>
                  <a:gd name="T54" fmla="*/ 268 w 858"/>
                  <a:gd name="T55" fmla="*/ 175 h 514"/>
                  <a:gd name="T56" fmla="*/ 176 w 858"/>
                  <a:gd name="T57" fmla="*/ 35 h 514"/>
                  <a:gd name="T58" fmla="*/ 86 w 858"/>
                  <a:gd name="T59" fmla="*/ 0 h 514"/>
                  <a:gd name="T60" fmla="*/ 27 w 858"/>
                  <a:gd name="T61" fmla="*/ 13 h 514"/>
                  <a:gd name="T62" fmla="*/ 4 w 858"/>
                  <a:gd name="T63" fmla="*/ 27 h 514"/>
                  <a:gd name="T64" fmla="*/ 3 w 858"/>
                  <a:gd name="T65" fmla="*/ 38 h 514"/>
                  <a:gd name="T66" fmla="*/ 14 w 858"/>
                  <a:gd name="T67" fmla="*/ 39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58" h="514">
                    <a:moveTo>
                      <a:pt x="14" y="39"/>
                    </a:moveTo>
                    <a:cubicBezTo>
                      <a:pt x="13" y="37"/>
                      <a:pt x="13" y="37"/>
                      <a:pt x="13" y="37"/>
                    </a:cubicBezTo>
                    <a:cubicBezTo>
                      <a:pt x="14" y="39"/>
                      <a:pt x="14" y="39"/>
                      <a:pt x="14" y="39"/>
                    </a:cubicBezTo>
                    <a:cubicBezTo>
                      <a:pt x="14" y="39"/>
                      <a:pt x="14" y="39"/>
                      <a:pt x="14" y="39"/>
                    </a:cubicBezTo>
                    <a:cubicBezTo>
                      <a:pt x="13" y="37"/>
                      <a:pt x="13" y="37"/>
                      <a:pt x="13" y="37"/>
                    </a:cubicBezTo>
                    <a:cubicBezTo>
                      <a:pt x="14" y="39"/>
                      <a:pt x="14" y="39"/>
                      <a:pt x="14" y="39"/>
                    </a:cubicBezTo>
                    <a:cubicBezTo>
                      <a:pt x="14" y="39"/>
                      <a:pt x="22" y="33"/>
                      <a:pt x="35" y="28"/>
                    </a:cubicBezTo>
                    <a:cubicBezTo>
                      <a:pt x="47" y="22"/>
                      <a:pt x="65" y="16"/>
                      <a:pt x="86" y="16"/>
                    </a:cubicBezTo>
                    <a:cubicBezTo>
                      <a:pt x="110" y="16"/>
                      <a:pt x="137" y="24"/>
                      <a:pt x="166" y="48"/>
                    </a:cubicBezTo>
                    <a:cubicBezTo>
                      <a:pt x="195" y="72"/>
                      <a:pt x="225" y="113"/>
                      <a:pt x="253" y="181"/>
                    </a:cubicBezTo>
                    <a:cubicBezTo>
                      <a:pt x="284" y="256"/>
                      <a:pt x="318" y="303"/>
                      <a:pt x="353" y="331"/>
                    </a:cubicBezTo>
                    <a:cubicBezTo>
                      <a:pt x="389" y="359"/>
                      <a:pt x="424" y="368"/>
                      <a:pt x="454" y="368"/>
                    </a:cubicBezTo>
                    <a:cubicBezTo>
                      <a:pt x="498" y="368"/>
                      <a:pt x="531" y="349"/>
                      <a:pt x="539" y="344"/>
                    </a:cubicBezTo>
                    <a:cubicBezTo>
                      <a:pt x="554" y="334"/>
                      <a:pt x="574" y="325"/>
                      <a:pt x="596" y="318"/>
                    </a:cubicBezTo>
                    <a:cubicBezTo>
                      <a:pt x="617" y="310"/>
                      <a:pt x="641" y="306"/>
                      <a:pt x="665" y="306"/>
                    </a:cubicBezTo>
                    <a:cubicBezTo>
                      <a:pt x="683" y="306"/>
                      <a:pt x="702" y="309"/>
                      <a:pt x="720" y="315"/>
                    </a:cubicBezTo>
                    <a:cubicBezTo>
                      <a:pt x="746" y="325"/>
                      <a:pt x="771" y="343"/>
                      <a:pt x="793" y="374"/>
                    </a:cubicBezTo>
                    <a:cubicBezTo>
                      <a:pt x="814" y="404"/>
                      <a:pt x="831" y="447"/>
                      <a:pt x="841" y="507"/>
                    </a:cubicBezTo>
                    <a:cubicBezTo>
                      <a:pt x="842" y="511"/>
                      <a:pt x="846" y="514"/>
                      <a:pt x="850" y="513"/>
                    </a:cubicBezTo>
                    <a:cubicBezTo>
                      <a:pt x="855" y="512"/>
                      <a:pt x="858" y="508"/>
                      <a:pt x="857" y="504"/>
                    </a:cubicBezTo>
                    <a:cubicBezTo>
                      <a:pt x="850" y="463"/>
                      <a:pt x="840" y="429"/>
                      <a:pt x="827" y="402"/>
                    </a:cubicBezTo>
                    <a:cubicBezTo>
                      <a:pt x="808" y="360"/>
                      <a:pt x="782" y="332"/>
                      <a:pt x="754" y="314"/>
                    </a:cubicBezTo>
                    <a:cubicBezTo>
                      <a:pt x="726" y="297"/>
                      <a:pt x="695" y="290"/>
                      <a:pt x="665" y="290"/>
                    </a:cubicBezTo>
                    <a:cubicBezTo>
                      <a:pt x="639" y="290"/>
                      <a:pt x="614" y="295"/>
                      <a:pt x="591" y="302"/>
                    </a:cubicBezTo>
                    <a:cubicBezTo>
                      <a:pt x="568" y="310"/>
                      <a:pt x="547" y="320"/>
                      <a:pt x="530" y="330"/>
                    </a:cubicBezTo>
                    <a:cubicBezTo>
                      <a:pt x="524" y="335"/>
                      <a:pt x="493" y="352"/>
                      <a:pt x="454" y="352"/>
                    </a:cubicBezTo>
                    <a:cubicBezTo>
                      <a:pt x="427" y="352"/>
                      <a:pt x="396" y="344"/>
                      <a:pt x="363" y="318"/>
                    </a:cubicBezTo>
                    <a:cubicBezTo>
                      <a:pt x="331" y="292"/>
                      <a:pt x="298" y="248"/>
                      <a:pt x="268" y="175"/>
                    </a:cubicBezTo>
                    <a:cubicBezTo>
                      <a:pt x="239" y="105"/>
                      <a:pt x="208" y="62"/>
                      <a:pt x="176" y="35"/>
                    </a:cubicBezTo>
                    <a:cubicBezTo>
                      <a:pt x="145" y="9"/>
                      <a:pt x="113" y="0"/>
                      <a:pt x="86" y="0"/>
                    </a:cubicBezTo>
                    <a:cubicBezTo>
                      <a:pt x="62" y="0"/>
                      <a:pt x="42" y="7"/>
                      <a:pt x="27" y="13"/>
                    </a:cubicBezTo>
                    <a:cubicBezTo>
                      <a:pt x="13" y="20"/>
                      <a:pt x="5" y="26"/>
                      <a:pt x="4" y="27"/>
                    </a:cubicBezTo>
                    <a:cubicBezTo>
                      <a:pt x="1" y="29"/>
                      <a:pt x="0" y="34"/>
                      <a:pt x="3" y="38"/>
                    </a:cubicBezTo>
                    <a:cubicBezTo>
                      <a:pt x="6" y="41"/>
                      <a:pt x="11" y="42"/>
                      <a:pt x="14" y="39"/>
                    </a:cubicBezTo>
                    <a:close/>
                  </a:path>
                </a:pathLst>
              </a:custGeom>
              <a:solidFill>
                <a:srgbClr val="25CE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pic>
            <p:nvPicPr>
              <p:cNvPr id="735" name="Picture 231"/>
              <p:cNvPicPr>
                <a:picLocks noChangeAspect="1" noChangeArrowheads="1"/>
              </p:cNvPicPr>
              <p:nvPr/>
            </p:nvPicPr>
            <p:blipFill>
              <a:blip r:embed="rId2" cstate="email"/>
              <a:srcRect/>
              <a:stretch>
                <a:fillRect/>
              </a:stretch>
            </p:blipFill>
            <p:spPr bwMode="auto">
              <a:xfrm>
                <a:off x="5839" y="2266"/>
                <a:ext cx="819"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6" name="Freeform 232"/>
              <p:cNvSpPr>
                <a:spLocks noEditPoints="1"/>
              </p:cNvSpPr>
              <p:nvPr/>
            </p:nvSpPr>
            <p:spPr bwMode="auto">
              <a:xfrm>
                <a:off x="5610" y="2237"/>
                <a:ext cx="455" cy="1003"/>
              </a:xfrm>
              <a:custGeom>
                <a:avLst/>
                <a:gdLst>
                  <a:gd name="T0" fmla="*/ 442 w 454"/>
                  <a:gd name="T1" fmla="*/ 69 h 1005"/>
                  <a:gd name="T2" fmla="*/ 415 w 454"/>
                  <a:gd name="T3" fmla="*/ 146 h 1005"/>
                  <a:gd name="T4" fmla="*/ 304 w 454"/>
                  <a:gd name="T5" fmla="*/ 86 h 1005"/>
                  <a:gd name="T6" fmla="*/ 331 w 454"/>
                  <a:gd name="T7" fmla="*/ 10 h 1005"/>
                  <a:gd name="T8" fmla="*/ 327 w 454"/>
                  <a:gd name="T9" fmla="*/ 2 h 1005"/>
                  <a:gd name="T10" fmla="*/ 320 w 454"/>
                  <a:gd name="T11" fmla="*/ 4 h 1005"/>
                  <a:gd name="T12" fmla="*/ 1 w 454"/>
                  <a:gd name="T13" fmla="*/ 930 h 1005"/>
                  <a:gd name="T14" fmla="*/ 4 w 454"/>
                  <a:gd name="T15" fmla="*/ 938 h 1005"/>
                  <a:gd name="T16" fmla="*/ 11 w 454"/>
                  <a:gd name="T17" fmla="*/ 936 h 1005"/>
                  <a:gd name="T18" fmla="*/ 29 w 454"/>
                  <a:gd name="T19" fmla="*/ 886 h 1005"/>
                  <a:gd name="T20" fmla="*/ 140 w 454"/>
                  <a:gd name="T21" fmla="*/ 945 h 1005"/>
                  <a:gd name="T22" fmla="*/ 123 w 454"/>
                  <a:gd name="T23" fmla="*/ 996 h 1005"/>
                  <a:gd name="T24" fmla="*/ 126 w 454"/>
                  <a:gd name="T25" fmla="*/ 1003 h 1005"/>
                  <a:gd name="T26" fmla="*/ 133 w 454"/>
                  <a:gd name="T27" fmla="*/ 1001 h 1005"/>
                  <a:gd name="T28" fmla="*/ 453 w 454"/>
                  <a:gd name="T29" fmla="*/ 75 h 1005"/>
                  <a:gd name="T30" fmla="*/ 449 w 454"/>
                  <a:gd name="T31" fmla="*/ 67 h 1005"/>
                  <a:gd name="T32" fmla="*/ 442 w 454"/>
                  <a:gd name="T33" fmla="*/ 69 h 1005"/>
                  <a:gd name="T34" fmla="*/ 412 w 454"/>
                  <a:gd name="T35" fmla="*/ 156 h 1005"/>
                  <a:gd name="T36" fmla="*/ 376 w 454"/>
                  <a:gd name="T37" fmla="*/ 259 h 1005"/>
                  <a:gd name="T38" fmla="*/ 265 w 454"/>
                  <a:gd name="T39" fmla="*/ 199 h 1005"/>
                  <a:gd name="T40" fmla="*/ 301 w 454"/>
                  <a:gd name="T41" fmla="*/ 97 h 1005"/>
                  <a:gd name="T42" fmla="*/ 412 w 454"/>
                  <a:gd name="T43" fmla="*/ 156 h 1005"/>
                  <a:gd name="T44" fmla="*/ 110 w 454"/>
                  <a:gd name="T45" fmla="*/ 650 h 1005"/>
                  <a:gd name="T46" fmla="*/ 145 w 454"/>
                  <a:gd name="T47" fmla="*/ 548 h 1005"/>
                  <a:gd name="T48" fmla="*/ 256 w 454"/>
                  <a:gd name="T49" fmla="*/ 607 h 1005"/>
                  <a:gd name="T50" fmla="*/ 221 w 454"/>
                  <a:gd name="T51" fmla="*/ 710 h 1005"/>
                  <a:gd name="T52" fmla="*/ 110 w 454"/>
                  <a:gd name="T53" fmla="*/ 650 h 1005"/>
                  <a:gd name="T54" fmla="*/ 218 w 454"/>
                  <a:gd name="T55" fmla="*/ 720 h 1005"/>
                  <a:gd name="T56" fmla="*/ 182 w 454"/>
                  <a:gd name="T57" fmla="*/ 823 h 1005"/>
                  <a:gd name="T58" fmla="*/ 71 w 454"/>
                  <a:gd name="T59" fmla="*/ 763 h 1005"/>
                  <a:gd name="T60" fmla="*/ 106 w 454"/>
                  <a:gd name="T61" fmla="*/ 660 h 1005"/>
                  <a:gd name="T62" fmla="*/ 218 w 454"/>
                  <a:gd name="T63" fmla="*/ 720 h 1005"/>
                  <a:gd name="T64" fmla="*/ 149 w 454"/>
                  <a:gd name="T65" fmla="*/ 538 h 1005"/>
                  <a:gd name="T66" fmla="*/ 184 w 454"/>
                  <a:gd name="T67" fmla="*/ 435 h 1005"/>
                  <a:gd name="T68" fmla="*/ 295 w 454"/>
                  <a:gd name="T69" fmla="*/ 494 h 1005"/>
                  <a:gd name="T70" fmla="*/ 260 w 454"/>
                  <a:gd name="T71" fmla="*/ 597 h 1005"/>
                  <a:gd name="T72" fmla="*/ 149 w 454"/>
                  <a:gd name="T73" fmla="*/ 538 h 1005"/>
                  <a:gd name="T74" fmla="*/ 188 w 454"/>
                  <a:gd name="T75" fmla="*/ 425 h 1005"/>
                  <a:gd name="T76" fmla="*/ 223 w 454"/>
                  <a:gd name="T77" fmla="*/ 322 h 1005"/>
                  <a:gd name="T78" fmla="*/ 334 w 454"/>
                  <a:gd name="T79" fmla="*/ 381 h 1005"/>
                  <a:gd name="T80" fmla="*/ 299 w 454"/>
                  <a:gd name="T81" fmla="*/ 484 h 1005"/>
                  <a:gd name="T82" fmla="*/ 188 w 454"/>
                  <a:gd name="T83" fmla="*/ 425 h 1005"/>
                  <a:gd name="T84" fmla="*/ 226 w 454"/>
                  <a:gd name="T85" fmla="*/ 312 h 1005"/>
                  <a:gd name="T86" fmla="*/ 262 w 454"/>
                  <a:gd name="T87" fmla="*/ 209 h 1005"/>
                  <a:gd name="T88" fmla="*/ 373 w 454"/>
                  <a:gd name="T89" fmla="*/ 269 h 1005"/>
                  <a:gd name="T90" fmla="*/ 338 w 454"/>
                  <a:gd name="T91" fmla="*/ 371 h 1005"/>
                  <a:gd name="T92" fmla="*/ 226 w 454"/>
                  <a:gd name="T93" fmla="*/ 312 h 1005"/>
                  <a:gd name="T94" fmla="*/ 32 w 454"/>
                  <a:gd name="T95" fmla="*/ 876 h 1005"/>
                  <a:gd name="T96" fmla="*/ 68 w 454"/>
                  <a:gd name="T97" fmla="*/ 773 h 1005"/>
                  <a:gd name="T98" fmla="*/ 179 w 454"/>
                  <a:gd name="T99" fmla="*/ 833 h 1005"/>
                  <a:gd name="T100" fmla="*/ 143 w 454"/>
                  <a:gd name="T101" fmla="*/ 935 h 1005"/>
                  <a:gd name="T102" fmla="*/ 32 w 454"/>
                  <a:gd name="T103" fmla="*/ 876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54" h="1005">
                    <a:moveTo>
                      <a:pt x="442" y="69"/>
                    </a:moveTo>
                    <a:cubicBezTo>
                      <a:pt x="415" y="146"/>
                      <a:pt x="415" y="146"/>
                      <a:pt x="415" y="146"/>
                    </a:cubicBezTo>
                    <a:cubicBezTo>
                      <a:pt x="304" y="86"/>
                      <a:pt x="304" y="86"/>
                      <a:pt x="304" y="86"/>
                    </a:cubicBezTo>
                    <a:cubicBezTo>
                      <a:pt x="331" y="10"/>
                      <a:pt x="331" y="10"/>
                      <a:pt x="331" y="10"/>
                    </a:cubicBezTo>
                    <a:cubicBezTo>
                      <a:pt x="332" y="7"/>
                      <a:pt x="330" y="3"/>
                      <a:pt x="327" y="2"/>
                    </a:cubicBezTo>
                    <a:cubicBezTo>
                      <a:pt x="324" y="0"/>
                      <a:pt x="321" y="1"/>
                      <a:pt x="320" y="4"/>
                    </a:cubicBezTo>
                    <a:cubicBezTo>
                      <a:pt x="1" y="930"/>
                      <a:pt x="1" y="930"/>
                      <a:pt x="1" y="930"/>
                    </a:cubicBezTo>
                    <a:cubicBezTo>
                      <a:pt x="0" y="933"/>
                      <a:pt x="1" y="937"/>
                      <a:pt x="4" y="938"/>
                    </a:cubicBezTo>
                    <a:cubicBezTo>
                      <a:pt x="7" y="940"/>
                      <a:pt x="10" y="939"/>
                      <a:pt x="11" y="936"/>
                    </a:cubicBezTo>
                    <a:cubicBezTo>
                      <a:pt x="29" y="886"/>
                      <a:pt x="29" y="886"/>
                      <a:pt x="29" y="886"/>
                    </a:cubicBezTo>
                    <a:cubicBezTo>
                      <a:pt x="140" y="945"/>
                      <a:pt x="140" y="945"/>
                      <a:pt x="140" y="945"/>
                    </a:cubicBezTo>
                    <a:cubicBezTo>
                      <a:pt x="123" y="996"/>
                      <a:pt x="123" y="996"/>
                      <a:pt x="123" y="996"/>
                    </a:cubicBezTo>
                    <a:cubicBezTo>
                      <a:pt x="122" y="998"/>
                      <a:pt x="123" y="1002"/>
                      <a:pt x="126" y="1003"/>
                    </a:cubicBezTo>
                    <a:cubicBezTo>
                      <a:pt x="129" y="1005"/>
                      <a:pt x="132" y="1004"/>
                      <a:pt x="133" y="1001"/>
                    </a:cubicBezTo>
                    <a:cubicBezTo>
                      <a:pt x="453" y="75"/>
                      <a:pt x="453" y="75"/>
                      <a:pt x="453" y="75"/>
                    </a:cubicBezTo>
                    <a:cubicBezTo>
                      <a:pt x="454" y="72"/>
                      <a:pt x="452" y="68"/>
                      <a:pt x="449" y="67"/>
                    </a:cubicBezTo>
                    <a:cubicBezTo>
                      <a:pt x="446" y="65"/>
                      <a:pt x="443" y="66"/>
                      <a:pt x="442" y="69"/>
                    </a:cubicBezTo>
                    <a:close/>
                    <a:moveTo>
                      <a:pt x="412" y="156"/>
                    </a:moveTo>
                    <a:cubicBezTo>
                      <a:pt x="376" y="259"/>
                      <a:pt x="376" y="259"/>
                      <a:pt x="376" y="259"/>
                    </a:cubicBezTo>
                    <a:cubicBezTo>
                      <a:pt x="265" y="199"/>
                      <a:pt x="265" y="199"/>
                      <a:pt x="265" y="199"/>
                    </a:cubicBezTo>
                    <a:cubicBezTo>
                      <a:pt x="301" y="97"/>
                      <a:pt x="301" y="97"/>
                      <a:pt x="301" y="97"/>
                    </a:cubicBezTo>
                    <a:lnTo>
                      <a:pt x="412" y="156"/>
                    </a:lnTo>
                    <a:close/>
                    <a:moveTo>
                      <a:pt x="110" y="650"/>
                    </a:moveTo>
                    <a:cubicBezTo>
                      <a:pt x="145" y="548"/>
                      <a:pt x="145" y="548"/>
                      <a:pt x="145" y="548"/>
                    </a:cubicBezTo>
                    <a:cubicBezTo>
                      <a:pt x="256" y="607"/>
                      <a:pt x="256" y="607"/>
                      <a:pt x="256" y="607"/>
                    </a:cubicBezTo>
                    <a:cubicBezTo>
                      <a:pt x="221" y="710"/>
                      <a:pt x="221" y="710"/>
                      <a:pt x="221" y="710"/>
                    </a:cubicBezTo>
                    <a:lnTo>
                      <a:pt x="110" y="650"/>
                    </a:lnTo>
                    <a:close/>
                    <a:moveTo>
                      <a:pt x="218" y="720"/>
                    </a:moveTo>
                    <a:cubicBezTo>
                      <a:pt x="182" y="823"/>
                      <a:pt x="182" y="823"/>
                      <a:pt x="182" y="823"/>
                    </a:cubicBezTo>
                    <a:cubicBezTo>
                      <a:pt x="71" y="763"/>
                      <a:pt x="71" y="763"/>
                      <a:pt x="71" y="763"/>
                    </a:cubicBezTo>
                    <a:cubicBezTo>
                      <a:pt x="106" y="660"/>
                      <a:pt x="106" y="660"/>
                      <a:pt x="106" y="660"/>
                    </a:cubicBezTo>
                    <a:lnTo>
                      <a:pt x="218" y="720"/>
                    </a:lnTo>
                    <a:close/>
                    <a:moveTo>
                      <a:pt x="149" y="538"/>
                    </a:moveTo>
                    <a:cubicBezTo>
                      <a:pt x="184" y="435"/>
                      <a:pt x="184" y="435"/>
                      <a:pt x="184" y="435"/>
                    </a:cubicBezTo>
                    <a:cubicBezTo>
                      <a:pt x="295" y="494"/>
                      <a:pt x="295" y="494"/>
                      <a:pt x="295" y="494"/>
                    </a:cubicBezTo>
                    <a:cubicBezTo>
                      <a:pt x="260" y="597"/>
                      <a:pt x="260" y="597"/>
                      <a:pt x="260" y="597"/>
                    </a:cubicBezTo>
                    <a:lnTo>
                      <a:pt x="149" y="538"/>
                    </a:lnTo>
                    <a:close/>
                    <a:moveTo>
                      <a:pt x="188" y="425"/>
                    </a:moveTo>
                    <a:cubicBezTo>
                      <a:pt x="223" y="322"/>
                      <a:pt x="223" y="322"/>
                      <a:pt x="223" y="322"/>
                    </a:cubicBezTo>
                    <a:cubicBezTo>
                      <a:pt x="334" y="381"/>
                      <a:pt x="334" y="381"/>
                      <a:pt x="334" y="381"/>
                    </a:cubicBezTo>
                    <a:cubicBezTo>
                      <a:pt x="299" y="484"/>
                      <a:pt x="299" y="484"/>
                      <a:pt x="299" y="484"/>
                    </a:cubicBezTo>
                    <a:lnTo>
                      <a:pt x="188" y="425"/>
                    </a:lnTo>
                    <a:close/>
                    <a:moveTo>
                      <a:pt x="226" y="312"/>
                    </a:moveTo>
                    <a:cubicBezTo>
                      <a:pt x="262" y="209"/>
                      <a:pt x="262" y="209"/>
                      <a:pt x="262" y="209"/>
                    </a:cubicBezTo>
                    <a:cubicBezTo>
                      <a:pt x="373" y="269"/>
                      <a:pt x="373" y="269"/>
                      <a:pt x="373" y="269"/>
                    </a:cubicBezTo>
                    <a:cubicBezTo>
                      <a:pt x="338" y="371"/>
                      <a:pt x="338" y="371"/>
                      <a:pt x="338" y="371"/>
                    </a:cubicBezTo>
                    <a:lnTo>
                      <a:pt x="226" y="312"/>
                    </a:lnTo>
                    <a:close/>
                    <a:moveTo>
                      <a:pt x="32" y="876"/>
                    </a:moveTo>
                    <a:cubicBezTo>
                      <a:pt x="68" y="773"/>
                      <a:pt x="68" y="773"/>
                      <a:pt x="68" y="773"/>
                    </a:cubicBezTo>
                    <a:cubicBezTo>
                      <a:pt x="179" y="833"/>
                      <a:pt x="179" y="833"/>
                      <a:pt x="179" y="833"/>
                    </a:cubicBezTo>
                    <a:cubicBezTo>
                      <a:pt x="143" y="935"/>
                      <a:pt x="143" y="935"/>
                      <a:pt x="143" y="935"/>
                    </a:cubicBezTo>
                    <a:lnTo>
                      <a:pt x="32" y="876"/>
                    </a:lnTo>
                    <a:close/>
                  </a:path>
                </a:pathLst>
              </a:custGeom>
              <a:solidFill>
                <a:srgbClr val="5055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7" name="Freeform 233"/>
              <p:cNvSpPr/>
              <p:nvPr/>
            </p:nvSpPr>
            <p:spPr bwMode="auto">
              <a:xfrm>
                <a:off x="5792" y="2251"/>
                <a:ext cx="69" cy="90"/>
              </a:xfrm>
              <a:custGeom>
                <a:avLst/>
                <a:gdLst>
                  <a:gd name="T0" fmla="*/ 53 w 69"/>
                  <a:gd name="T1" fmla="*/ 3 h 90"/>
                  <a:gd name="T2" fmla="*/ 5 w 69"/>
                  <a:gd name="T3" fmla="*/ 59 h 90"/>
                  <a:gd name="T4" fmla="*/ 11 w 69"/>
                  <a:gd name="T5" fmla="*/ 81 h 90"/>
                  <a:gd name="T6" fmla="*/ 67 w 69"/>
                  <a:gd name="T7" fmla="*/ 90 h 90"/>
                  <a:gd name="T8" fmla="*/ 69 w 69"/>
                  <a:gd name="T9" fmla="*/ 35 h 90"/>
                  <a:gd name="T10" fmla="*/ 53 w 69"/>
                  <a:gd name="T11" fmla="*/ 3 h 90"/>
                </a:gdLst>
                <a:ahLst/>
                <a:cxnLst>
                  <a:cxn ang="0">
                    <a:pos x="T0" y="T1"/>
                  </a:cxn>
                  <a:cxn ang="0">
                    <a:pos x="T2" y="T3"/>
                  </a:cxn>
                  <a:cxn ang="0">
                    <a:pos x="T4" y="T5"/>
                  </a:cxn>
                  <a:cxn ang="0">
                    <a:pos x="T6" y="T7"/>
                  </a:cxn>
                  <a:cxn ang="0">
                    <a:pos x="T8" y="T9"/>
                  </a:cxn>
                  <a:cxn ang="0">
                    <a:pos x="T10" y="T11"/>
                  </a:cxn>
                </a:cxnLst>
                <a:rect l="0" t="0" r="r" b="b"/>
                <a:pathLst>
                  <a:path w="69" h="90">
                    <a:moveTo>
                      <a:pt x="53" y="3"/>
                    </a:moveTo>
                    <a:cubicBezTo>
                      <a:pt x="53" y="3"/>
                      <a:pt x="37" y="0"/>
                      <a:pt x="5" y="59"/>
                    </a:cubicBezTo>
                    <a:cubicBezTo>
                      <a:pt x="1" y="66"/>
                      <a:pt x="0" y="77"/>
                      <a:pt x="11" y="81"/>
                    </a:cubicBezTo>
                    <a:cubicBezTo>
                      <a:pt x="22" y="85"/>
                      <a:pt x="67" y="90"/>
                      <a:pt x="67" y="90"/>
                    </a:cubicBezTo>
                    <a:cubicBezTo>
                      <a:pt x="69" y="35"/>
                      <a:pt x="69" y="35"/>
                      <a:pt x="69" y="35"/>
                    </a:cubicBezTo>
                    <a:lnTo>
                      <a:pt x="53" y="3"/>
                    </a:lnTo>
                    <a:close/>
                  </a:path>
                </a:pathLst>
              </a:custGeom>
              <a:solidFill>
                <a:srgbClr val="DBB2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8" name="Freeform 234"/>
              <p:cNvSpPr/>
              <p:nvPr/>
            </p:nvSpPr>
            <p:spPr bwMode="auto">
              <a:xfrm>
                <a:off x="5808" y="2251"/>
                <a:ext cx="49" cy="59"/>
              </a:xfrm>
              <a:custGeom>
                <a:avLst/>
                <a:gdLst>
                  <a:gd name="T0" fmla="*/ 32 w 49"/>
                  <a:gd name="T1" fmla="*/ 0 h 59"/>
                  <a:gd name="T2" fmla="*/ 43 w 49"/>
                  <a:gd name="T3" fmla="*/ 3 h 59"/>
                  <a:gd name="T4" fmla="*/ 49 w 49"/>
                  <a:gd name="T5" fmla="*/ 26 h 59"/>
                  <a:gd name="T6" fmla="*/ 35 w 49"/>
                  <a:gd name="T7" fmla="*/ 56 h 59"/>
                  <a:gd name="T8" fmla="*/ 0 w 49"/>
                  <a:gd name="T9" fmla="*/ 41 h 59"/>
                  <a:gd name="T10" fmla="*/ 32 w 49"/>
                  <a:gd name="T11" fmla="*/ 0 h 59"/>
                </a:gdLst>
                <a:ahLst/>
                <a:cxnLst>
                  <a:cxn ang="0">
                    <a:pos x="T0" y="T1"/>
                  </a:cxn>
                  <a:cxn ang="0">
                    <a:pos x="T2" y="T3"/>
                  </a:cxn>
                  <a:cxn ang="0">
                    <a:pos x="T4" y="T5"/>
                  </a:cxn>
                  <a:cxn ang="0">
                    <a:pos x="T6" y="T7"/>
                  </a:cxn>
                  <a:cxn ang="0">
                    <a:pos x="T8" y="T9"/>
                  </a:cxn>
                  <a:cxn ang="0">
                    <a:pos x="T10" y="T11"/>
                  </a:cxn>
                </a:cxnLst>
                <a:rect l="0" t="0" r="r" b="b"/>
                <a:pathLst>
                  <a:path w="49" h="59">
                    <a:moveTo>
                      <a:pt x="32" y="0"/>
                    </a:moveTo>
                    <a:cubicBezTo>
                      <a:pt x="33" y="0"/>
                      <a:pt x="42" y="2"/>
                      <a:pt x="43" y="3"/>
                    </a:cubicBezTo>
                    <a:cubicBezTo>
                      <a:pt x="49" y="26"/>
                      <a:pt x="49" y="26"/>
                      <a:pt x="49" y="26"/>
                    </a:cubicBezTo>
                    <a:cubicBezTo>
                      <a:pt x="45" y="40"/>
                      <a:pt x="35" y="56"/>
                      <a:pt x="35" y="56"/>
                    </a:cubicBezTo>
                    <a:cubicBezTo>
                      <a:pt x="17" y="59"/>
                      <a:pt x="5" y="48"/>
                      <a:pt x="0" y="41"/>
                    </a:cubicBezTo>
                    <a:cubicBezTo>
                      <a:pt x="15" y="5"/>
                      <a:pt x="21" y="2"/>
                      <a:pt x="32" y="0"/>
                    </a:cubicBezTo>
                    <a:close/>
                  </a:path>
                </a:pathLst>
              </a:custGeom>
              <a:solidFill>
                <a:srgbClr val="EFCA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9" name="Freeform 235"/>
              <p:cNvSpPr/>
              <p:nvPr/>
            </p:nvSpPr>
            <p:spPr bwMode="auto">
              <a:xfrm>
                <a:off x="5800" y="2385"/>
                <a:ext cx="88" cy="180"/>
              </a:xfrm>
              <a:custGeom>
                <a:avLst/>
                <a:gdLst>
                  <a:gd name="T0" fmla="*/ 88 w 88"/>
                  <a:gd name="T1" fmla="*/ 9 h 181"/>
                  <a:gd name="T2" fmla="*/ 78 w 88"/>
                  <a:gd name="T3" fmla="*/ 111 h 181"/>
                  <a:gd name="T4" fmla="*/ 43 w 88"/>
                  <a:gd name="T5" fmla="*/ 153 h 181"/>
                  <a:gd name="T6" fmla="*/ 15 w 88"/>
                  <a:gd name="T7" fmla="*/ 181 h 181"/>
                  <a:gd name="T8" fmla="*/ 0 w 88"/>
                  <a:gd name="T9" fmla="*/ 151 h 181"/>
                  <a:gd name="T10" fmla="*/ 40 w 88"/>
                  <a:gd name="T11" fmla="*/ 106 h 181"/>
                  <a:gd name="T12" fmla="*/ 43 w 88"/>
                  <a:gd name="T13" fmla="*/ 19 h 181"/>
                  <a:gd name="T14" fmla="*/ 88 w 88"/>
                  <a:gd name="T15" fmla="*/ 9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81">
                    <a:moveTo>
                      <a:pt x="88" y="9"/>
                    </a:moveTo>
                    <a:cubicBezTo>
                      <a:pt x="87" y="16"/>
                      <a:pt x="83" y="87"/>
                      <a:pt x="78" y="111"/>
                    </a:cubicBezTo>
                    <a:cubicBezTo>
                      <a:pt x="74" y="128"/>
                      <a:pt x="43" y="153"/>
                      <a:pt x="43" y="153"/>
                    </a:cubicBezTo>
                    <a:cubicBezTo>
                      <a:pt x="33" y="162"/>
                      <a:pt x="15" y="181"/>
                      <a:pt x="15" y="181"/>
                    </a:cubicBezTo>
                    <a:cubicBezTo>
                      <a:pt x="9" y="155"/>
                      <a:pt x="2" y="153"/>
                      <a:pt x="0" y="151"/>
                    </a:cubicBezTo>
                    <a:cubicBezTo>
                      <a:pt x="0" y="151"/>
                      <a:pt x="18" y="130"/>
                      <a:pt x="40" y="106"/>
                    </a:cubicBezTo>
                    <a:cubicBezTo>
                      <a:pt x="52" y="94"/>
                      <a:pt x="43" y="48"/>
                      <a:pt x="43" y="19"/>
                    </a:cubicBezTo>
                    <a:cubicBezTo>
                      <a:pt x="43" y="9"/>
                      <a:pt x="88" y="0"/>
                      <a:pt x="88" y="9"/>
                    </a:cubicBezTo>
                    <a:close/>
                  </a:path>
                </a:pathLst>
              </a:custGeom>
              <a:solidFill>
                <a:srgbClr val="3769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0" name="Freeform 236"/>
              <p:cNvSpPr/>
              <p:nvPr/>
            </p:nvSpPr>
            <p:spPr bwMode="auto">
              <a:xfrm>
                <a:off x="5778" y="2531"/>
                <a:ext cx="51" cy="77"/>
              </a:xfrm>
              <a:custGeom>
                <a:avLst/>
                <a:gdLst>
                  <a:gd name="T0" fmla="*/ 36 w 51"/>
                  <a:gd name="T1" fmla="*/ 21 h 77"/>
                  <a:gd name="T2" fmla="*/ 23 w 51"/>
                  <a:gd name="T3" fmla="*/ 1 h 77"/>
                  <a:gd name="T4" fmla="*/ 9 w 51"/>
                  <a:gd name="T5" fmla="*/ 8 h 77"/>
                  <a:gd name="T6" fmla="*/ 6 w 51"/>
                  <a:gd name="T7" fmla="*/ 24 h 77"/>
                  <a:gd name="T8" fmla="*/ 20 w 51"/>
                  <a:gd name="T9" fmla="*/ 46 h 77"/>
                  <a:gd name="T10" fmla="*/ 36 w 51"/>
                  <a:gd name="T11" fmla="*/ 70 h 77"/>
                  <a:gd name="T12" fmla="*/ 47 w 51"/>
                  <a:gd name="T13" fmla="*/ 65 h 77"/>
                  <a:gd name="T14" fmla="*/ 45 w 51"/>
                  <a:gd name="T15" fmla="*/ 27 h 77"/>
                  <a:gd name="T16" fmla="*/ 36 w 51"/>
                  <a:gd name="T17" fmla="*/ 2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77">
                    <a:moveTo>
                      <a:pt x="36" y="21"/>
                    </a:moveTo>
                    <a:cubicBezTo>
                      <a:pt x="36" y="21"/>
                      <a:pt x="34" y="0"/>
                      <a:pt x="23" y="1"/>
                    </a:cubicBezTo>
                    <a:cubicBezTo>
                      <a:pt x="20" y="1"/>
                      <a:pt x="13" y="5"/>
                      <a:pt x="9" y="8"/>
                    </a:cubicBezTo>
                    <a:cubicBezTo>
                      <a:pt x="7" y="10"/>
                      <a:pt x="0" y="16"/>
                      <a:pt x="6" y="24"/>
                    </a:cubicBezTo>
                    <a:cubicBezTo>
                      <a:pt x="9" y="29"/>
                      <a:pt x="15" y="36"/>
                      <a:pt x="20" y="46"/>
                    </a:cubicBezTo>
                    <a:cubicBezTo>
                      <a:pt x="25" y="55"/>
                      <a:pt x="33" y="68"/>
                      <a:pt x="36" y="70"/>
                    </a:cubicBezTo>
                    <a:cubicBezTo>
                      <a:pt x="43" y="75"/>
                      <a:pt x="51" y="77"/>
                      <a:pt x="47" y="65"/>
                    </a:cubicBezTo>
                    <a:cubicBezTo>
                      <a:pt x="44" y="55"/>
                      <a:pt x="39" y="34"/>
                      <a:pt x="45" y="27"/>
                    </a:cubicBezTo>
                    <a:cubicBezTo>
                      <a:pt x="49" y="22"/>
                      <a:pt x="36" y="21"/>
                      <a:pt x="36" y="21"/>
                    </a:cubicBezTo>
                    <a:close/>
                  </a:path>
                </a:pathLst>
              </a:custGeom>
              <a:solidFill>
                <a:srgbClr val="F769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1" name="Freeform 237"/>
              <p:cNvSpPr/>
              <p:nvPr/>
            </p:nvSpPr>
            <p:spPr bwMode="auto">
              <a:xfrm>
                <a:off x="5779" y="2540"/>
                <a:ext cx="47" cy="66"/>
              </a:xfrm>
              <a:custGeom>
                <a:avLst/>
                <a:gdLst>
                  <a:gd name="T0" fmla="*/ 47 w 47"/>
                  <a:gd name="T1" fmla="*/ 63 h 66"/>
                  <a:gd name="T2" fmla="*/ 39 w 47"/>
                  <a:gd name="T3" fmla="*/ 52 h 66"/>
                  <a:gd name="T4" fmla="*/ 24 w 47"/>
                  <a:gd name="T5" fmla="*/ 26 h 66"/>
                  <a:gd name="T6" fmla="*/ 11 w 47"/>
                  <a:gd name="T7" fmla="*/ 3 h 66"/>
                  <a:gd name="T8" fmla="*/ 7 w 47"/>
                  <a:gd name="T9" fmla="*/ 0 h 66"/>
                  <a:gd name="T10" fmla="*/ 5 w 47"/>
                  <a:gd name="T11" fmla="*/ 15 h 66"/>
                  <a:gd name="T12" fmla="*/ 19 w 47"/>
                  <a:gd name="T13" fmla="*/ 37 h 66"/>
                  <a:gd name="T14" fmla="*/ 35 w 47"/>
                  <a:gd name="T15" fmla="*/ 61 h 66"/>
                  <a:gd name="T16" fmla="*/ 47 w 47"/>
                  <a:gd name="T17"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6">
                    <a:moveTo>
                      <a:pt x="47" y="63"/>
                    </a:moveTo>
                    <a:cubicBezTo>
                      <a:pt x="46" y="59"/>
                      <a:pt x="41" y="55"/>
                      <a:pt x="39" y="52"/>
                    </a:cubicBezTo>
                    <a:cubicBezTo>
                      <a:pt x="36" y="48"/>
                      <a:pt x="26" y="32"/>
                      <a:pt x="24" y="26"/>
                    </a:cubicBezTo>
                    <a:cubicBezTo>
                      <a:pt x="21" y="20"/>
                      <a:pt x="19" y="9"/>
                      <a:pt x="11" y="3"/>
                    </a:cubicBezTo>
                    <a:cubicBezTo>
                      <a:pt x="10" y="1"/>
                      <a:pt x="8" y="1"/>
                      <a:pt x="7" y="0"/>
                    </a:cubicBezTo>
                    <a:cubicBezTo>
                      <a:pt x="4" y="3"/>
                      <a:pt x="0" y="9"/>
                      <a:pt x="5" y="15"/>
                    </a:cubicBezTo>
                    <a:cubicBezTo>
                      <a:pt x="8" y="20"/>
                      <a:pt x="14" y="27"/>
                      <a:pt x="19" y="37"/>
                    </a:cubicBezTo>
                    <a:cubicBezTo>
                      <a:pt x="24" y="46"/>
                      <a:pt x="32" y="59"/>
                      <a:pt x="35" y="61"/>
                    </a:cubicBezTo>
                    <a:cubicBezTo>
                      <a:pt x="40" y="65"/>
                      <a:pt x="45" y="66"/>
                      <a:pt x="47" y="63"/>
                    </a:cubicBezTo>
                    <a:close/>
                  </a:path>
                </a:pathLst>
              </a:custGeom>
              <a:solidFill>
                <a:srgbClr val="FA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2" name="Freeform 238"/>
              <p:cNvSpPr/>
              <p:nvPr/>
            </p:nvSpPr>
            <p:spPr bwMode="auto">
              <a:xfrm>
                <a:off x="5781" y="2544"/>
                <a:ext cx="42" cy="62"/>
              </a:xfrm>
              <a:custGeom>
                <a:avLst/>
                <a:gdLst>
                  <a:gd name="T0" fmla="*/ 42 w 42"/>
                  <a:gd name="T1" fmla="*/ 61 h 62"/>
                  <a:gd name="T2" fmla="*/ 42 w 42"/>
                  <a:gd name="T3" fmla="*/ 60 h 62"/>
                  <a:gd name="T4" fmla="*/ 19 w 42"/>
                  <a:gd name="T5" fmla="*/ 25 h 62"/>
                  <a:gd name="T6" fmla="*/ 4 w 42"/>
                  <a:gd name="T7" fmla="*/ 1 h 62"/>
                  <a:gd name="T8" fmla="*/ 2 w 42"/>
                  <a:gd name="T9" fmla="*/ 0 h 62"/>
                  <a:gd name="T10" fmla="*/ 3 w 42"/>
                  <a:gd name="T11" fmla="*/ 11 h 62"/>
                  <a:gd name="T12" fmla="*/ 15 w 42"/>
                  <a:gd name="T13" fmla="*/ 38 h 62"/>
                  <a:gd name="T14" fmla="*/ 26 w 42"/>
                  <a:gd name="T15" fmla="*/ 54 h 62"/>
                  <a:gd name="T16" fmla="*/ 42 w 42"/>
                  <a:gd name="T17" fmla="*/ 6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62">
                    <a:moveTo>
                      <a:pt x="42" y="61"/>
                    </a:moveTo>
                    <a:cubicBezTo>
                      <a:pt x="42" y="60"/>
                      <a:pt x="42" y="60"/>
                      <a:pt x="42" y="60"/>
                    </a:cubicBezTo>
                    <a:cubicBezTo>
                      <a:pt x="40" y="56"/>
                      <a:pt x="24" y="38"/>
                      <a:pt x="19" y="25"/>
                    </a:cubicBezTo>
                    <a:cubicBezTo>
                      <a:pt x="14" y="12"/>
                      <a:pt x="14" y="5"/>
                      <a:pt x="4" y="1"/>
                    </a:cubicBezTo>
                    <a:cubicBezTo>
                      <a:pt x="4" y="0"/>
                      <a:pt x="3" y="0"/>
                      <a:pt x="2" y="0"/>
                    </a:cubicBezTo>
                    <a:cubicBezTo>
                      <a:pt x="1" y="3"/>
                      <a:pt x="0" y="7"/>
                      <a:pt x="3" y="11"/>
                    </a:cubicBezTo>
                    <a:cubicBezTo>
                      <a:pt x="6" y="16"/>
                      <a:pt x="14" y="27"/>
                      <a:pt x="15" y="38"/>
                    </a:cubicBezTo>
                    <a:cubicBezTo>
                      <a:pt x="17" y="46"/>
                      <a:pt x="23" y="52"/>
                      <a:pt x="26" y="54"/>
                    </a:cubicBezTo>
                    <a:cubicBezTo>
                      <a:pt x="29" y="57"/>
                      <a:pt x="39" y="62"/>
                      <a:pt x="42" y="61"/>
                    </a:cubicBezTo>
                    <a:close/>
                  </a:path>
                </a:pathLst>
              </a:custGeom>
              <a:solidFill>
                <a:srgbClr val="8195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3" name="Freeform 239"/>
              <p:cNvSpPr/>
              <p:nvPr/>
            </p:nvSpPr>
            <p:spPr bwMode="auto">
              <a:xfrm>
                <a:off x="5951" y="2259"/>
                <a:ext cx="28" cy="55"/>
              </a:xfrm>
              <a:custGeom>
                <a:avLst/>
                <a:gdLst>
                  <a:gd name="T0" fmla="*/ 4 w 28"/>
                  <a:gd name="T1" fmla="*/ 34 h 55"/>
                  <a:gd name="T2" fmla="*/ 1 w 28"/>
                  <a:gd name="T3" fmla="*/ 17 h 55"/>
                  <a:gd name="T4" fmla="*/ 5 w 28"/>
                  <a:gd name="T5" fmla="*/ 12 h 55"/>
                  <a:gd name="T6" fmla="*/ 10 w 28"/>
                  <a:gd name="T7" fmla="*/ 12 h 55"/>
                  <a:gd name="T8" fmla="*/ 15 w 28"/>
                  <a:gd name="T9" fmla="*/ 2 h 55"/>
                  <a:gd name="T10" fmla="*/ 22 w 28"/>
                  <a:gd name="T11" fmla="*/ 5 h 55"/>
                  <a:gd name="T12" fmla="*/ 27 w 28"/>
                  <a:gd name="T13" fmla="*/ 23 h 55"/>
                  <a:gd name="T14" fmla="*/ 16 w 28"/>
                  <a:gd name="T15" fmla="*/ 48 h 55"/>
                  <a:gd name="T16" fmla="*/ 4 w 28"/>
                  <a:gd name="T17" fmla="*/ 3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55">
                    <a:moveTo>
                      <a:pt x="4" y="34"/>
                    </a:moveTo>
                    <a:cubicBezTo>
                      <a:pt x="4" y="34"/>
                      <a:pt x="0" y="21"/>
                      <a:pt x="1" y="17"/>
                    </a:cubicBezTo>
                    <a:cubicBezTo>
                      <a:pt x="2" y="13"/>
                      <a:pt x="3" y="13"/>
                      <a:pt x="5" y="12"/>
                    </a:cubicBezTo>
                    <a:cubicBezTo>
                      <a:pt x="6" y="11"/>
                      <a:pt x="10" y="12"/>
                      <a:pt x="10" y="12"/>
                    </a:cubicBezTo>
                    <a:cubicBezTo>
                      <a:pt x="10" y="12"/>
                      <a:pt x="14" y="2"/>
                      <a:pt x="15" y="2"/>
                    </a:cubicBezTo>
                    <a:cubicBezTo>
                      <a:pt x="16" y="2"/>
                      <a:pt x="20" y="0"/>
                      <a:pt x="22" y="5"/>
                    </a:cubicBezTo>
                    <a:cubicBezTo>
                      <a:pt x="28" y="17"/>
                      <a:pt x="27" y="23"/>
                      <a:pt x="27" y="23"/>
                    </a:cubicBezTo>
                    <a:cubicBezTo>
                      <a:pt x="27" y="23"/>
                      <a:pt x="19" y="45"/>
                      <a:pt x="16" y="48"/>
                    </a:cubicBezTo>
                    <a:cubicBezTo>
                      <a:pt x="10" y="55"/>
                      <a:pt x="4" y="34"/>
                      <a:pt x="4" y="34"/>
                    </a:cubicBez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4" name="Freeform 240"/>
              <p:cNvSpPr/>
              <p:nvPr/>
            </p:nvSpPr>
            <p:spPr bwMode="auto">
              <a:xfrm>
                <a:off x="5846" y="2227"/>
                <a:ext cx="35" cy="49"/>
              </a:xfrm>
              <a:custGeom>
                <a:avLst/>
                <a:gdLst>
                  <a:gd name="T0" fmla="*/ 0 w 35"/>
                  <a:gd name="T1" fmla="*/ 29 h 49"/>
                  <a:gd name="T2" fmla="*/ 12 w 35"/>
                  <a:gd name="T3" fmla="*/ 6 h 49"/>
                  <a:gd name="T4" fmla="*/ 35 w 35"/>
                  <a:gd name="T5" fmla="*/ 9 h 49"/>
                  <a:gd name="T6" fmla="*/ 29 w 35"/>
                  <a:gd name="T7" fmla="*/ 38 h 49"/>
                  <a:gd name="T8" fmla="*/ 0 w 35"/>
                  <a:gd name="T9" fmla="*/ 29 h 49"/>
                </a:gdLst>
                <a:ahLst/>
                <a:cxnLst>
                  <a:cxn ang="0">
                    <a:pos x="T0" y="T1"/>
                  </a:cxn>
                  <a:cxn ang="0">
                    <a:pos x="T2" y="T3"/>
                  </a:cxn>
                  <a:cxn ang="0">
                    <a:pos x="T4" y="T5"/>
                  </a:cxn>
                  <a:cxn ang="0">
                    <a:pos x="T6" y="T7"/>
                  </a:cxn>
                  <a:cxn ang="0">
                    <a:pos x="T8" y="T9"/>
                  </a:cxn>
                </a:cxnLst>
                <a:rect l="0" t="0" r="r" b="b"/>
                <a:pathLst>
                  <a:path w="35" h="49">
                    <a:moveTo>
                      <a:pt x="0" y="29"/>
                    </a:moveTo>
                    <a:cubicBezTo>
                      <a:pt x="0" y="29"/>
                      <a:pt x="8" y="19"/>
                      <a:pt x="12" y="6"/>
                    </a:cubicBezTo>
                    <a:cubicBezTo>
                      <a:pt x="13" y="0"/>
                      <a:pt x="35" y="9"/>
                      <a:pt x="35" y="9"/>
                    </a:cubicBezTo>
                    <a:cubicBezTo>
                      <a:pt x="35" y="9"/>
                      <a:pt x="32" y="26"/>
                      <a:pt x="29" y="38"/>
                    </a:cubicBezTo>
                    <a:cubicBezTo>
                      <a:pt x="26" y="49"/>
                      <a:pt x="3" y="34"/>
                      <a:pt x="0" y="29"/>
                    </a:cubicBez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5" name="Freeform 241"/>
              <p:cNvSpPr/>
              <p:nvPr/>
            </p:nvSpPr>
            <p:spPr bwMode="auto">
              <a:xfrm>
                <a:off x="5881" y="2581"/>
                <a:ext cx="71" cy="42"/>
              </a:xfrm>
              <a:custGeom>
                <a:avLst/>
                <a:gdLst>
                  <a:gd name="T0" fmla="*/ 6 w 71"/>
                  <a:gd name="T1" fmla="*/ 13 h 42"/>
                  <a:gd name="T2" fmla="*/ 0 w 71"/>
                  <a:gd name="T3" fmla="*/ 26 h 42"/>
                  <a:gd name="T4" fmla="*/ 2 w 71"/>
                  <a:gd name="T5" fmla="*/ 38 h 42"/>
                  <a:gd name="T6" fmla="*/ 16 w 71"/>
                  <a:gd name="T7" fmla="*/ 41 h 42"/>
                  <a:gd name="T8" fmla="*/ 33 w 71"/>
                  <a:gd name="T9" fmla="*/ 35 h 42"/>
                  <a:gd name="T10" fmla="*/ 46 w 71"/>
                  <a:gd name="T11" fmla="*/ 32 h 42"/>
                  <a:gd name="T12" fmla="*/ 71 w 71"/>
                  <a:gd name="T13" fmla="*/ 18 h 42"/>
                  <a:gd name="T14" fmla="*/ 70 w 71"/>
                  <a:gd name="T15" fmla="*/ 8 h 42"/>
                  <a:gd name="T16" fmla="*/ 32 w 71"/>
                  <a:gd name="T17" fmla="*/ 10 h 42"/>
                  <a:gd name="T18" fmla="*/ 6 w 71"/>
                  <a:gd name="T19"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42">
                    <a:moveTo>
                      <a:pt x="6" y="13"/>
                    </a:moveTo>
                    <a:cubicBezTo>
                      <a:pt x="6" y="13"/>
                      <a:pt x="0" y="18"/>
                      <a:pt x="0" y="26"/>
                    </a:cubicBezTo>
                    <a:cubicBezTo>
                      <a:pt x="0" y="34"/>
                      <a:pt x="0" y="37"/>
                      <a:pt x="2" y="38"/>
                    </a:cubicBezTo>
                    <a:cubicBezTo>
                      <a:pt x="4" y="40"/>
                      <a:pt x="11" y="42"/>
                      <a:pt x="16" y="41"/>
                    </a:cubicBezTo>
                    <a:cubicBezTo>
                      <a:pt x="21" y="41"/>
                      <a:pt x="29" y="36"/>
                      <a:pt x="33" y="35"/>
                    </a:cubicBezTo>
                    <a:cubicBezTo>
                      <a:pt x="36" y="33"/>
                      <a:pt x="34" y="34"/>
                      <a:pt x="46" y="32"/>
                    </a:cubicBezTo>
                    <a:cubicBezTo>
                      <a:pt x="64" y="28"/>
                      <a:pt x="69" y="22"/>
                      <a:pt x="71" y="18"/>
                    </a:cubicBezTo>
                    <a:cubicBezTo>
                      <a:pt x="71" y="16"/>
                      <a:pt x="71" y="9"/>
                      <a:pt x="70" y="8"/>
                    </a:cubicBezTo>
                    <a:cubicBezTo>
                      <a:pt x="59" y="0"/>
                      <a:pt x="36" y="15"/>
                      <a:pt x="32" y="10"/>
                    </a:cubicBezTo>
                    <a:cubicBezTo>
                      <a:pt x="27" y="5"/>
                      <a:pt x="6" y="13"/>
                      <a:pt x="6" y="13"/>
                    </a:cubicBezTo>
                    <a:close/>
                  </a:path>
                </a:pathLst>
              </a:custGeom>
              <a:solidFill>
                <a:srgbClr val="FA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6" name="Freeform 242"/>
              <p:cNvSpPr/>
              <p:nvPr/>
            </p:nvSpPr>
            <p:spPr bwMode="auto">
              <a:xfrm>
                <a:off x="5881" y="2584"/>
                <a:ext cx="72" cy="34"/>
              </a:xfrm>
              <a:custGeom>
                <a:avLst/>
                <a:gdLst>
                  <a:gd name="T0" fmla="*/ 5 w 72"/>
                  <a:gd name="T1" fmla="*/ 5 h 34"/>
                  <a:gd name="T2" fmla="*/ 0 w 72"/>
                  <a:gd name="T3" fmla="*/ 18 h 34"/>
                  <a:gd name="T4" fmla="*/ 2 w 72"/>
                  <a:gd name="T5" fmla="*/ 31 h 34"/>
                  <a:gd name="T6" fmla="*/ 15 w 72"/>
                  <a:gd name="T7" fmla="*/ 33 h 34"/>
                  <a:gd name="T8" fmla="*/ 26 w 72"/>
                  <a:gd name="T9" fmla="*/ 30 h 34"/>
                  <a:gd name="T10" fmla="*/ 43 w 72"/>
                  <a:gd name="T11" fmla="*/ 26 h 34"/>
                  <a:gd name="T12" fmla="*/ 71 w 72"/>
                  <a:gd name="T13" fmla="*/ 9 h 34"/>
                  <a:gd name="T14" fmla="*/ 55 w 72"/>
                  <a:gd name="T15" fmla="*/ 1 h 34"/>
                  <a:gd name="T16" fmla="*/ 31 w 72"/>
                  <a:gd name="T17" fmla="*/ 2 h 34"/>
                  <a:gd name="T18" fmla="*/ 5 w 72"/>
                  <a:gd name="T19"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34">
                    <a:moveTo>
                      <a:pt x="5" y="5"/>
                    </a:moveTo>
                    <a:cubicBezTo>
                      <a:pt x="5" y="5"/>
                      <a:pt x="1" y="9"/>
                      <a:pt x="0" y="18"/>
                    </a:cubicBezTo>
                    <a:cubicBezTo>
                      <a:pt x="0" y="24"/>
                      <a:pt x="0" y="29"/>
                      <a:pt x="2" y="31"/>
                    </a:cubicBezTo>
                    <a:cubicBezTo>
                      <a:pt x="4" y="32"/>
                      <a:pt x="9" y="34"/>
                      <a:pt x="15" y="33"/>
                    </a:cubicBezTo>
                    <a:cubicBezTo>
                      <a:pt x="19" y="33"/>
                      <a:pt x="23" y="32"/>
                      <a:pt x="26" y="30"/>
                    </a:cubicBezTo>
                    <a:cubicBezTo>
                      <a:pt x="31" y="28"/>
                      <a:pt x="34" y="28"/>
                      <a:pt x="43" y="26"/>
                    </a:cubicBezTo>
                    <a:cubicBezTo>
                      <a:pt x="57" y="23"/>
                      <a:pt x="70" y="15"/>
                      <a:pt x="71" y="9"/>
                    </a:cubicBezTo>
                    <a:cubicBezTo>
                      <a:pt x="72" y="5"/>
                      <a:pt x="66" y="0"/>
                      <a:pt x="55" y="1"/>
                    </a:cubicBezTo>
                    <a:cubicBezTo>
                      <a:pt x="40" y="3"/>
                      <a:pt x="34" y="3"/>
                      <a:pt x="31" y="2"/>
                    </a:cubicBezTo>
                    <a:cubicBezTo>
                      <a:pt x="24" y="0"/>
                      <a:pt x="5" y="5"/>
                      <a:pt x="5" y="5"/>
                    </a:cubicBezTo>
                    <a:close/>
                  </a:path>
                </a:pathLst>
              </a:custGeom>
              <a:solidFill>
                <a:srgbClr val="F769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7" name="Freeform 243"/>
              <p:cNvSpPr/>
              <p:nvPr/>
            </p:nvSpPr>
            <p:spPr bwMode="auto">
              <a:xfrm>
                <a:off x="5849" y="2333"/>
                <a:ext cx="87" cy="277"/>
              </a:xfrm>
              <a:custGeom>
                <a:avLst/>
                <a:gdLst>
                  <a:gd name="T0" fmla="*/ 46 w 87"/>
                  <a:gd name="T1" fmla="*/ 50 h 278"/>
                  <a:gd name="T2" fmla="*/ 83 w 87"/>
                  <a:gd name="T3" fmla="*/ 151 h 278"/>
                  <a:gd name="T4" fmla="*/ 82 w 87"/>
                  <a:gd name="T5" fmla="*/ 192 h 278"/>
                  <a:gd name="T6" fmla="*/ 67 w 87"/>
                  <a:gd name="T7" fmla="*/ 258 h 278"/>
                  <a:gd name="T8" fmla="*/ 56 w 87"/>
                  <a:gd name="T9" fmla="*/ 272 h 278"/>
                  <a:gd name="T10" fmla="*/ 32 w 87"/>
                  <a:gd name="T11" fmla="*/ 267 h 278"/>
                  <a:gd name="T12" fmla="*/ 38 w 87"/>
                  <a:gd name="T13" fmla="*/ 223 h 278"/>
                  <a:gd name="T14" fmla="*/ 49 w 87"/>
                  <a:gd name="T15" fmla="*/ 173 h 278"/>
                  <a:gd name="T16" fmla="*/ 4 w 87"/>
                  <a:gd name="T17" fmla="*/ 83 h 278"/>
                  <a:gd name="T18" fmla="*/ 46 w 87"/>
                  <a:gd name="T19" fmla="*/ 5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278">
                    <a:moveTo>
                      <a:pt x="46" y="50"/>
                    </a:moveTo>
                    <a:cubicBezTo>
                      <a:pt x="75" y="119"/>
                      <a:pt x="84" y="154"/>
                      <a:pt x="83" y="151"/>
                    </a:cubicBezTo>
                    <a:cubicBezTo>
                      <a:pt x="86" y="158"/>
                      <a:pt x="87" y="173"/>
                      <a:pt x="82" y="192"/>
                    </a:cubicBezTo>
                    <a:cubicBezTo>
                      <a:pt x="75" y="216"/>
                      <a:pt x="66" y="260"/>
                      <a:pt x="67" y="258"/>
                    </a:cubicBezTo>
                    <a:cubicBezTo>
                      <a:pt x="66" y="259"/>
                      <a:pt x="66" y="265"/>
                      <a:pt x="56" y="272"/>
                    </a:cubicBezTo>
                    <a:cubicBezTo>
                      <a:pt x="47" y="278"/>
                      <a:pt x="30" y="278"/>
                      <a:pt x="32" y="267"/>
                    </a:cubicBezTo>
                    <a:cubicBezTo>
                      <a:pt x="32" y="267"/>
                      <a:pt x="34" y="245"/>
                      <a:pt x="38" y="223"/>
                    </a:cubicBezTo>
                    <a:cubicBezTo>
                      <a:pt x="43" y="200"/>
                      <a:pt x="50" y="177"/>
                      <a:pt x="49" y="173"/>
                    </a:cubicBezTo>
                    <a:cubicBezTo>
                      <a:pt x="47" y="148"/>
                      <a:pt x="12" y="108"/>
                      <a:pt x="4" y="83"/>
                    </a:cubicBezTo>
                    <a:cubicBezTo>
                      <a:pt x="0" y="73"/>
                      <a:pt x="25" y="0"/>
                      <a:pt x="46" y="50"/>
                    </a:cubicBezTo>
                    <a:close/>
                  </a:path>
                </a:pathLst>
              </a:custGeom>
              <a:solidFill>
                <a:srgbClr val="4F81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8" name="Freeform 244"/>
              <p:cNvSpPr/>
              <p:nvPr/>
            </p:nvSpPr>
            <p:spPr bwMode="auto">
              <a:xfrm>
                <a:off x="5853" y="2186"/>
                <a:ext cx="49" cy="63"/>
              </a:xfrm>
              <a:custGeom>
                <a:avLst/>
                <a:gdLst>
                  <a:gd name="T0" fmla="*/ 31 w 49"/>
                  <a:gd name="T1" fmla="*/ 0 h 63"/>
                  <a:gd name="T2" fmla="*/ 49 w 49"/>
                  <a:gd name="T3" fmla="*/ 0 h 63"/>
                  <a:gd name="T4" fmla="*/ 47 w 49"/>
                  <a:gd name="T5" fmla="*/ 47 h 63"/>
                  <a:gd name="T6" fmla="*/ 37 w 49"/>
                  <a:gd name="T7" fmla="*/ 63 h 63"/>
                  <a:gd name="T8" fmla="*/ 14 w 49"/>
                  <a:gd name="T9" fmla="*/ 56 h 63"/>
                  <a:gd name="T10" fmla="*/ 4 w 49"/>
                  <a:gd name="T11" fmla="*/ 34 h 63"/>
                  <a:gd name="T12" fmla="*/ 0 w 49"/>
                  <a:gd name="T13" fmla="*/ 3 h 63"/>
                  <a:gd name="T14" fmla="*/ 31 w 49"/>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63">
                    <a:moveTo>
                      <a:pt x="31" y="0"/>
                    </a:moveTo>
                    <a:cubicBezTo>
                      <a:pt x="49" y="0"/>
                      <a:pt x="49" y="0"/>
                      <a:pt x="49" y="0"/>
                    </a:cubicBezTo>
                    <a:cubicBezTo>
                      <a:pt x="47" y="47"/>
                      <a:pt x="47" y="47"/>
                      <a:pt x="47" y="47"/>
                    </a:cubicBezTo>
                    <a:cubicBezTo>
                      <a:pt x="46" y="60"/>
                      <a:pt x="41" y="63"/>
                      <a:pt x="37" y="63"/>
                    </a:cubicBezTo>
                    <a:cubicBezTo>
                      <a:pt x="28" y="63"/>
                      <a:pt x="19" y="59"/>
                      <a:pt x="14" y="56"/>
                    </a:cubicBezTo>
                    <a:cubicBezTo>
                      <a:pt x="5" y="51"/>
                      <a:pt x="4" y="35"/>
                      <a:pt x="4" y="34"/>
                    </a:cubicBezTo>
                    <a:cubicBezTo>
                      <a:pt x="0" y="3"/>
                      <a:pt x="0" y="3"/>
                      <a:pt x="0" y="3"/>
                    </a:cubicBezTo>
                    <a:lnTo>
                      <a:pt x="31" y="0"/>
                    </a:ln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9" name="Freeform 245"/>
              <p:cNvSpPr/>
              <p:nvPr/>
            </p:nvSpPr>
            <p:spPr bwMode="auto">
              <a:xfrm>
                <a:off x="5844" y="2170"/>
                <a:ext cx="60" cy="70"/>
              </a:xfrm>
              <a:custGeom>
                <a:avLst/>
                <a:gdLst>
                  <a:gd name="T0" fmla="*/ 60 w 60"/>
                  <a:gd name="T1" fmla="*/ 11 h 70"/>
                  <a:gd name="T2" fmla="*/ 57 w 60"/>
                  <a:gd name="T3" fmla="*/ 23 h 70"/>
                  <a:gd name="T4" fmla="*/ 50 w 60"/>
                  <a:gd name="T5" fmla="*/ 44 h 70"/>
                  <a:gd name="T6" fmla="*/ 47 w 60"/>
                  <a:gd name="T7" fmla="*/ 50 h 70"/>
                  <a:gd name="T8" fmla="*/ 37 w 60"/>
                  <a:gd name="T9" fmla="*/ 46 h 70"/>
                  <a:gd name="T10" fmla="*/ 27 w 60"/>
                  <a:gd name="T11" fmla="*/ 62 h 70"/>
                  <a:gd name="T12" fmla="*/ 13 w 60"/>
                  <a:gd name="T13" fmla="*/ 66 h 70"/>
                  <a:gd name="T14" fmla="*/ 8 w 60"/>
                  <a:gd name="T15" fmla="*/ 51 h 70"/>
                  <a:gd name="T16" fmla="*/ 4 w 60"/>
                  <a:gd name="T17" fmla="*/ 13 h 70"/>
                  <a:gd name="T18" fmla="*/ 37 w 60"/>
                  <a:gd name="T19" fmla="*/ 2 h 70"/>
                  <a:gd name="T20" fmla="*/ 60 w 60"/>
                  <a:gd name="T21" fmla="*/ 1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0">
                    <a:moveTo>
                      <a:pt x="60" y="11"/>
                    </a:moveTo>
                    <a:cubicBezTo>
                      <a:pt x="59" y="15"/>
                      <a:pt x="58" y="24"/>
                      <a:pt x="57" y="23"/>
                    </a:cubicBezTo>
                    <a:cubicBezTo>
                      <a:pt x="47" y="18"/>
                      <a:pt x="50" y="39"/>
                      <a:pt x="50" y="44"/>
                    </a:cubicBezTo>
                    <a:cubicBezTo>
                      <a:pt x="50" y="44"/>
                      <a:pt x="49" y="51"/>
                      <a:pt x="47" y="50"/>
                    </a:cubicBezTo>
                    <a:cubicBezTo>
                      <a:pt x="45" y="50"/>
                      <a:pt x="46" y="31"/>
                      <a:pt x="37" y="46"/>
                    </a:cubicBezTo>
                    <a:cubicBezTo>
                      <a:pt x="37" y="46"/>
                      <a:pt x="31" y="58"/>
                      <a:pt x="27" y="62"/>
                    </a:cubicBezTo>
                    <a:cubicBezTo>
                      <a:pt x="18" y="70"/>
                      <a:pt x="12" y="66"/>
                      <a:pt x="13" y="66"/>
                    </a:cubicBezTo>
                    <a:cubicBezTo>
                      <a:pt x="13" y="67"/>
                      <a:pt x="11" y="61"/>
                      <a:pt x="8" y="51"/>
                    </a:cubicBezTo>
                    <a:cubicBezTo>
                      <a:pt x="3" y="31"/>
                      <a:pt x="0" y="21"/>
                      <a:pt x="4" y="13"/>
                    </a:cubicBezTo>
                    <a:cubicBezTo>
                      <a:pt x="9" y="4"/>
                      <a:pt x="24" y="0"/>
                      <a:pt x="37" y="2"/>
                    </a:cubicBezTo>
                    <a:cubicBezTo>
                      <a:pt x="47" y="4"/>
                      <a:pt x="60" y="11"/>
                      <a:pt x="60" y="11"/>
                    </a:cubicBezTo>
                    <a:close/>
                  </a:path>
                </a:pathLst>
              </a:custGeom>
              <a:solidFill>
                <a:srgbClr val="CE780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0" name="Freeform 246"/>
              <p:cNvSpPr/>
              <p:nvPr/>
            </p:nvSpPr>
            <p:spPr bwMode="auto">
              <a:xfrm>
                <a:off x="5884" y="2210"/>
                <a:ext cx="5" cy="14"/>
              </a:xfrm>
              <a:custGeom>
                <a:avLst/>
                <a:gdLst>
                  <a:gd name="T0" fmla="*/ 5 w 5"/>
                  <a:gd name="T1" fmla="*/ 0 h 14"/>
                  <a:gd name="T2" fmla="*/ 1 w 5"/>
                  <a:gd name="T3" fmla="*/ 5 h 14"/>
                  <a:gd name="T4" fmla="*/ 2 w 5"/>
                  <a:gd name="T5" fmla="*/ 12 h 14"/>
                  <a:gd name="T6" fmla="*/ 5 w 5"/>
                  <a:gd name="T7" fmla="*/ 14 h 14"/>
                  <a:gd name="T8" fmla="*/ 5 w 5"/>
                  <a:gd name="T9" fmla="*/ 5 h 14"/>
                  <a:gd name="T10" fmla="*/ 5 w 5"/>
                  <a:gd name="T11" fmla="*/ 0 h 14"/>
                </a:gdLst>
                <a:ahLst/>
                <a:cxnLst>
                  <a:cxn ang="0">
                    <a:pos x="T0" y="T1"/>
                  </a:cxn>
                  <a:cxn ang="0">
                    <a:pos x="T2" y="T3"/>
                  </a:cxn>
                  <a:cxn ang="0">
                    <a:pos x="T4" y="T5"/>
                  </a:cxn>
                  <a:cxn ang="0">
                    <a:pos x="T6" y="T7"/>
                  </a:cxn>
                  <a:cxn ang="0">
                    <a:pos x="T8" y="T9"/>
                  </a:cxn>
                  <a:cxn ang="0">
                    <a:pos x="T10" y="T11"/>
                  </a:cxn>
                </a:cxnLst>
                <a:rect l="0" t="0" r="r" b="b"/>
                <a:pathLst>
                  <a:path w="5" h="14">
                    <a:moveTo>
                      <a:pt x="5" y="0"/>
                    </a:moveTo>
                    <a:cubicBezTo>
                      <a:pt x="5" y="0"/>
                      <a:pt x="2" y="1"/>
                      <a:pt x="1" y="5"/>
                    </a:cubicBezTo>
                    <a:cubicBezTo>
                      <a:pt x="0" y="8"/>
                      <a:pt x="1" y="11"/>
                      <a:pt x="2" y="12"/>
                    </a:cubicBezTo>
                    <a:cubicBezTo>
                      <a:pt x="4" y="13"/>
                      <a:pt x="5" y="14"/>
                      <a:pt x="5" y="14"/>
                    </a:cubicBezTo>
                    <a:cubicBezTo>
                      <a:pt x="5" y="14"/>
                      <a:pt x="5" y="6"/>
                      <a:pt x="5" y="5"/>
                    </a:cubicBezTo>
                    <a:cubicBezTo>
                      <a:pt x="5" y="4"/>
                      <a:pt x="5" y="0"/>
                      <a:pt x="5" y="0"/>
                    </a:cubicBezTo>
                    <a:close/>
                  </a:path>
                </a:pathLst>
              </a:custGeom>
              <a:solidFill>
                <a:srgbClr val="EFCCA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1" name="Freeform 247"/>
              <p:cNvSpPr/>
              <p:nvPr/>
            </p:nvSpPr>
            <p:spPr bwMode="auto">
              <a:xfrm>
                <a:off x="5887" y="2208"/>
                <a:ext cx="6" cy="18"/>
              </a:xfrm>
              <a:custGeom>
                <a:avLst/>
                <a:gdLst>
                  <a:gd name="T0" fmla="*/ 4 w 6"/>
                  <a:gd name="T1" fmla="*/ 0 h 18"/>
                  <a:gd name="T2" fmla="*/ 5 w 6"/>
                  <a:gd name="T3" fmla="*/ 3 h 18"/>
                  <a:gd name="T4" fmla="*/ 3 w 6"/>
                  <a:gd name="T5" fmla="*/ 10 h 18"/>
                  <a:gd name="T6" fmla="*/ 4 w 6"/>
                  <a:gd name="T7" fmla="*/ 16 h 18"/>
                  <a:gd name="T8" fmla="*/ 1 w 6"/>
                  <a:gd name="T9" fmla="*/ 16 h 18"/>
                  <a:gd name="T10" fmla="*/ 0 w 6"/>
                  <a:gd name="T11" fmla="*/ 8 h 18"/>
                  <a:gd name="T12" fmla="*/ 4 w 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6" h="18">
                    <a:moveTo>
                      <a:pt x="4" y="0"/>
                    </a:moveTo>
                    <a:cubicBezTo>
                      <a:pt x="4" y="0"/>
                      <a:pt x="6" y="0"/>
                      <a:pt x="5" y="3"/>
                    </a:cubicBezTo>
                    <a:cubicBezTo>
                      <a:pt x="3" y="6"/>
                      <a:pt x="3" y="8"/>
                      <a:pt x="3" y="10"/>
                    </a:cubicBezTo>
                    <a:cubicBezTo>
                      <a:pt x="3" y="12"/>
                      <a:pt x="4" y="16"/>
                      <a:pt x="4" y="16"/>
                    </a:cubicBezTo>
                    <a:cubicBezTo>
                      <a:pt x="4" y="16"/>
                      <a:pt x="3" y="18"/>
                      <a:pt x="1" y="16"/>
                    </a:cubicBezTo>
                    <a:cubicBezTo>
                      <a:pt x="1" y="14"/>
                      <a:pt x="0" y="12"/>
                      <a:pt x="0" y="8"/>
                    </a:cubicBezTo>
                    <a:cubicBezTo>
                      <a:pt x="0" y="7"/>
                      <a:pt x="2" y="0"/>
                      <a:pt x="4" y="0"/>
                    </a:cubicBezTo>
                    <a:close/>
                  </a:path>
                </a:pathLst>
              </a:custGeom>
              <a:solidFill>
                <a:srgbClr val="F7DD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2" name="Freeform 248"/>
              <p:cNvSpPr/>
              <p:nvPr/>
            </p:nvSpPr>
            <p:spPr bwMode="auto">
              <a:xfrm>
                <a:off x="5825" y="2250"/>
                <a:ext cx="90" cy="206"/>
              </a:xfrm>
              <a:custGeom>
                <a:avLst/>
                <a:gdLst>
                  <a:gd name="T0" fmla="*/ 15 w 90"/>
                  <a:gd name="T1" fmla="*/ 165 h 206"/>
                  <a:gd name="T2" fmla="*/ 8 w 90"/>
                  <a:gd name="T3" fmla="*/ 93 h 206"/>
                  <a:gd name="T4" fmla="*/ 0 w 90"/>
                  <a:gd name="T5" fmla="*/ 36 h 206"/>
                  <a:gd name="T6" fmla="*/ 11 w 90"/>
                  <a:gd name="T7" fmla="*/ 2 h 206"/>
                  <a:gd name="T8" fmla="*/ 28 w 90"/>
                  <a:gd name="T9" fmla="*/ 3 h 206"/>
                  <a:gd name="T10" fmla="*/ 69 w 90"/>
                  <a:gd name="T11" fmla="*/ 26 h 206"/>
                  <a:gd name="T12" fmla="*/ 78 w 90"/>
                  <a:gd name="T13" fmla="*/ 65 h 206"/>
                  <a:gd name="T14" fmla="*/ 77 w 90"/>
                  <a:gd name="T15" fmla="*/ 124 h 206"/>
                  <a:gd name="T16" fmla="*/ 90 w 90"/>
                  <a:gd name="T17" fmla="*/ 181 h 206"/>
                  <a:gd name="T18" fmla="*/ 15 w 90"/>
                  <a:gd name="T19" fmla="*/ 165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206">
                    <a:moveTo>
                      <a:pt x="15" y="165"/>
                    </a:moveTo>
                    <a:cubicBezTo>
                      <a:pt x="13" y="148"/>
                      <a:pt x="10" y="106"/>
                      <a:pt x="8" y="93"/>
                    </a:cubicBezTo>
                    <a:cubicBezTo>
                      <a:pt x="5" y="77"/>
                      <a:pt x="0" y="51"/>
                      <a:pt x="0" y="36"/>
                    </a:cubicBezTo>
                    <a:cubicBezTo>
                      <a:pt x="1" y="18"/>
                      <a:pt x="3" y="7"/>
                      <a:pt x="11" y="2"/>
                    </a:cubicBezTo>
                    <a:cubicBezTo>
                      <a:pt x="14" y="0"/>
                      <a:pt x="23" y="2"/>
                      <a:pt x="28" y="3"/>
                    </a:cubicBezTo>
                    <a:cubicBezTo>
                      <a:pt x="47" y="10"/>
                      <a:pt x="64" y="19"/>
                      <a:pt x="69" y="26"/>
                    </a:cubicBezTo>
                    <a:cubicBezTo>
                      <a:pt x="78" y="40"/>
                      <a:pt x="77" y="57"/>
                      <a:pt x="78" y="65"/>
                    </a:cubicBezTo>
                    <a:cubicBezTo>
                      <a:pt x="79" y="75"/>
                      <a:pt x="76" y="108"/>
                      <a:pt x="77" y="124"/>
                    </a:cubicBezTo>
                    <a:cubicBezTo>
                      <a:pt x="79" y="154"/>
                      <a:pt x="88" y="175"/>
                      <a:pt x="90" y="181"/>
                    </a:cubicBezTo>
                    <a:cubicBezTo>
                      <a:pt x="90" y="181"/>
                      <a:pt x="22" y="206"/>
                      <a:pt x="15" y="165"/>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3" name="Freeform 249"/>
              <p:cNvSpPr/>
              <p:nvPr/>
            </p:nvSpPr>
            <p:spPr bwMode="auto">
              <a:xfrm>
                <a:off x="5863" y="2269"/>
                <a:ext cx="108" cy="82"/>
              </a:xfrm>
              <a:custGeom>
                <a:avLst/>
                <a:gdLst>
                  <a:gd name="T0" fmla="*/ 18 w 108"/>
                  <a:gd name="T1" fmla="*/ 3 h 82"/>
                  <a:gd name="T2" fmla="*/ 39 w 108"/>
                  <a:gd name="T3" fmla="*/ 18 h 82"/>
                  <a:gd name="T4" fmla="*/ 63 w 108"/>
                  <a:gd name="T5" fmla="*/ 47 h 82"/>
                  <a:gd name="T6" fmla="*/ 71 w 108"/>
                  <a:gd name="T7" fmla="*/ 51 h 82"/>
                  <a:gd name="T8" fmla="*/ 97 w 108"/>
                  <a:gd name="T9" fmla="*/ 18 h 82"/>
                  <a:gd name="T10" fmla="*/ 104 w 108"/>
                  <a:gd name="T11" fmla="*/ 19 h 82"/>
                  <a:gd name="T12" fmla="*/ 108 w 108"/>
                  <a:gd name="T13" fmla="*/ 29 h 82"/>
                  <a:gd name="T14" fmla="*/ 76 w 108"/>
                  <a:gd name="T15" fmla="*/ 78 h 82"/>
                  <a:gd name="T16" fmla="*/ 59 w 108"/>
                  <a:gd name="T17" fmla="*/ 76 h 82"/>
                  <a:gd name="T18" fmla="*/ 12 w 108"/>
                  <a:gd name="T19" fmla="*/ 30 h 82"/>
                  <a:gd name="T20" fmla="*/ 18 w 108"/>
                  <a:gd name="T21" fmla="*/ 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82">
                    <a:moveTo>
                      <a:pt x="18" y="3"/>
                    </a:moveTo>
                    <a:cubicBezTo>
                      <a:pt x="18" y="3"/>
                      <a:pt x="24" y="0"/>
                      <a:pt x="39" y="18"/>
                    </a:cubicBezTo>
                    <a:cubicBezTo>
                      <a:pt x="51" y="33"/>
                      <a:pt x="58" y="41"/>
                      <a:pt x="63" y="47"/>
                    </a:cubicBezTo>
                    <a:cubicBezTo>
                      <a:pt x="66" y="51"/>
                      <a:pt x="69" y="53"/>
                      <a:pt x="71" y="51"/>
                    </a:cubicBezTo>
                    <a:cubicBezTo>
                      <a:pt x="83" y="43"/>
                      <a:pt x="97" y="18"/>
                      <a:pt x="97" y="18"/>
                    </a:cubicBezTo>
                    <a:cubicBezTo>
                      <a:pt x="97" y="18"/>
                      <a:pt x="101" y="14"/>
                      <a:pt x="104" y="19"/>
                    </a:cubicBezTo>
                    <a:cubicBezTo>
                      <a:pt x="108" y="25"/>
                      <a:pt x="108" y="29"/>
                      <a:pt x="108" y="29"/>
                    </a:cubicBezTo>
                    <a:cubicBezTo>
                      <a:pt x="108" y="29"/>
                      <a:pt x="95" y="69"/>
                      <a:pt x="76" y="78"/>
                    </a:cubicBezTo>
                    <a:cubicBezTo>
                      <a:pt x="69" y="81"/>
                      <a:pt x="67" y="82"/>
                      <a:pt x="59" y="76"/>
                    </a:cubicBezTo>
                    <a:cubicBezTo>
                      <a:pt x="39" y="60"/>
                      <a:pt x="12" y="30"/>
                      <a:pt x="12" y="30"/>
                    </a:cubicBezTo>
                    <a:cubicBezTo>
                      <a:pt x="12" y="30"/>
                      <a:pt x="0" y="10"/>
                      <a:pt x="18" y="3"/>
                    </a:cubicBez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4" name="Freeform 250"/>
              <p:cNvSpPr/>
              <p:nvPr/>
            </p:nvSpPr>
            <p:spPr bwMode="auto">
              <a:xfrm>
                <a:off x="5862" y="2270"/>
                <a:ext cx="55" cy="57"/>
              </a:xfrm>
              <a:custGeom>
                <a:avLst/>
                <a:gdLst>
                  <a:gd name="T0" fmla="*/ 19 w 55"/>
                  <a:gd name="T1" fmla="*/ 2 h 57"/>
                  <a:gd name="T2" fmla="*/ 44 w 55"/>
                  <a:gd name="T3" fmla="*/ 19 h 57"/>
                  <a:gd name="T4" fmla="*/ 55 w 55"/>
                  <a:gd name="T5" fmla="*/ 34 h 57"/>
                  <a:gd name="T6" fmla="*/ 31 w 55"/>
                  <a:gd name="T7" fmla="*/ 57 h 57"/>
                  <a:gd name="T8" fmla="*/ 13 w 55"/>
                  <a:gd name="T9" fmla="*/ 29 h 57"/>
                  <a:gd name="T10" fmla="*/ 19 w 55"/>
                  <a:gd name="T11" fmla="*/ 2 h 57"/>
                </a:gdLst>
                <a:ahLst/>
                <a:cxnLst>
                  <a:cxn ang="0">
                    <a:pos x="T0" y="T1"/>
                  </a:cxn>
                  <a:cxn ang="0">
                    <a:pos x="T2" y="T3"/>
                  </a:cxn>
                  <a:cxn ang="0">
                    <a:pos x="T4" y="T5"/>
                  </a:cxn>
                  <a:cxn ang="0">
                    <a:pos x="T6" y="T7"/>
                  </a:cxn>
                  <a:cxn ang="0">
                    <a:pos x="T8" y="T9"/>
                  </a:cxn>
                  <a:cxn ang="0">
                    <a:pos x="T10" y="T11"/>
                  </a:cxn>
                </a:cxnLst>
                <a:rect l="0" t="0" r="r" b="b"/>
                <a:pathLst>
                  <a:path w="55" h="57">
                    <a:moveTo>
                      <a:pt x="19" y="2"/>
                    </a:moveTo>
                    <a:cubicBezTo>
                      <a:pt x="26" y="0"/>
                      <a:pt x="32" y="4"/>
                      <a:pt x="44" y="19"/>
                    </a:cubicBezTo>
                    <a:cubicBezTo>
                      <a:pt x="49" y="25"/>
                      <a:pt x="52" y="30"/>
                      <a:pt x="55" y="34"/>
                    </a:cubicBezTo>
                    <a:cubicBezTo>
                      <a:pt x="51" y="44"/>
                      <a:pt x="38" y="53"/>
                      <a:pt x="31" y="57"/>
                    </a:cubicBezTo>
                    <a:cubicBezTo>
                      <a:pt x="18" y="44"/>
                      <a:pt x="13" y="29"/>
                      <a:pt x="13" y="29"/>
                    </a:cubicBezTo>
                    <a:cubicBezTo>
                      <a:pt x="13" y="29"/>
                      <a:pt x="0" y="6"/>
                      <a:pt x="19" y="2"/>
                    </a:cubicBezTo>
                    <a:close/>
                  </a:path>
                </a:pathLst>
              </a:custGeom>
              <a:solidFill>
                <a:srgbClr val="FFE3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5" name="Freeform 251"/>
              <p:cNvSpPr/>
              <p:nvPr/>
            </p:nvSpPr>
            <p:spPr bwMode="auto">
              <a:xfrm>
                <a:off x="5995" y="3871"/>
                <a:ext cx="169" cy="241"/>
              </a:xfrm>
              <a:custGeom>
                <a:avLst/>
                <a:gdLst>
                  <a:gd name="T0" fmla="*/ 169 w 169"/>
                  <a:gd name="T1" fmla="*/ 96 h 241"/>
                  <a:gd name="T2" fmla="*/ 169 w 169"/>
                  <a:gd name="T3" fmla="*/ 241 h 241"/>
                  <a:gd name="T4" fmla="*/ 0 w 169"/>
                  <a:gd name="T5" fmla="*/ 143 h 241"/>
                  <a:gd name="T6" fmla="*/ 1 w 169"/>
                  <a:gd name="T7" fmla="*/ 0 h 241"/>
                  <a:gd name="T8" fmla="*/ 169 w 169"/>
                  <a:gd name="T9" fmla="*/ 96 h 241"/>
                </a:gdLst>
                <a:ahLst/>
                <a:cxnLst>
                  <a:cxn ang="0">
                    <a:pos x="T0" y="T1"/>
                  </a:cxn>
                  <a:cxn ang="0">
                    <a:pos x="T2" y="T3"/>
                  </a:cxn>
                  <a:cxn ang="0">
                    <a:pos x="T4" y="T5"/>
                  </a:cxn>
                  <a:cxn ang="0">
                    <a:pos x="T6" y="T7"/>
                  </a:cxn>
                  <a:cxn ang="0">
                    <a:pos x="T8" y="T9"/>
                  </a:cxn>
                </a:cxnLst>
                <a:rect l="0" t="0" r="r" b="b"/>
                <a:pathLst>
                  <a:path w="169" h="241">
                    <a:moveTo>
                      <a:pt x="169" y="96"/>
                    </a:moveTo>
                    <a:lnTo>
                      <a:pt x="169" y="241"/>
                    </a:lnTo>
                    <a:lnTo>
                      <a:pt x="0" y="143"/>
                    </a:lnTo>
                    <a:lnTo>
                      <a:pt x="1" y="0"/>
                    </a:lnTo>
                    <a:lnTo>
                      <a:pt x="169" y="96"/>
                    </a:ln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6" name="Freeform 252"/>
              <p:cNvSpPr/>
              <p:nvPr/>
            </p:nvSpPr>
            <p:spPr bwMode="auto">
              <a:xfrm>
                <a:off x="6164" y="3890"/>
                <a:ext cx="134" cy="222"/>
              </a:xfrm>
              <a:custGeom>
                <a:avLst/>
                <a:gdLst>
                  <a:gd name="T0" fmla="*/ 0 w 134"/>
                  <a:gd name="T1" fmla="*/ 77 h 222"/>
                  <a:gd name="T2" fmla="*/ 134 w 134"/>
                  <a:gd name="T3" fmla="*/ 0 h 222"/>
                  <a:gd name="T4" fmla="*/ 134 w 134"/>
                  <a:gd name="T5" fmla="*/ 144 h 222"/>
                  <a:gd name="T6" fmla="*/ 0 w 134"/>
                  <a:gd name="T7" fmla="*/ 222 h 222"/>
                  <a:gd name="T8" fmla="*/ 0 w 134"/>
                  <a:gd name="T9" fmla="*/ 77 h 222"/>
                </a:gdLst>
                <a:ahLst/>
                <a:cxnLst>
                  <a:cxn ang="0">
                    <a:pos x="T0" y="T1"/>
                  </a:cxn>
                  <a:cxn ang="0">
                    <a:pos x="T2" y="T3"/>
                  </a:cxn>
                  <a:cxn ang="0">
                    <a:pos x="T4" y="T5"/>
                  </a:cxn>
                  <a:cxn ang="0">
                    <a:pos x="T6" y="T7"/>
                  </a:cxn>
                  <a:cxn ang="0">
                    <a:pos x="T8" y="T9"/>
                  </a:cxn>
                </a:cxnLst>
                <a:rect l="0" t="0" r="r" b="b"/>
                <a:pathLst>
                  <a:path w="134" h="222">
                    <a:moveTo>
                      <a:pt x="0" y="77"/>
                    </a:moveTo>
                    <a:lnTo>
                      <a:pt x="134" y="0"/>
                    </a:lnTo>
                    <a:lnTo>
                      <a:pt x="134" y="144"/>
                    </a:lnTo>
                    <a:lnTo>
                      <a:pt x="0" y="222"/>
                    </a:lnTo>
                    <a:lnTo>
                      <a:pt x="0" y="77"/>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7" name="Freeform 253"/>
              <p:cNvSpPr/>
              <p:nvPr/>
            </p:nvSpPr>
            <p:spPr bwMode="auto">
              <a:xfrm>
                <a:off x="5996" y="3793"/>
                <a:ext cx="302" cy="174"/>
              </a:xfrm>
              <a:custGeom>
                <a:avLst/>
                <a:gdLst>
                  <a:gd name="T0" fmla="*/ 0 w 302"/>
                  <a:gd name="T1" fmla="*/ 78 h 174"/>
                  <a:gd name="T2" fmla="*/ 134 w 302"/>
                  <a:gd name="T3" fmla="*/ 0 h 174"/>
                  <a:gd name="T4" fmla="*/ 302 w 302"/>
                  <a:gd name="T5" fmla="*/ 97 h 174"/>
                  <a:gd name="T6" fmla="*/ 168 w 302"/>
                  <a:gd name="T7" fmla="*/ 174 h 174"/>
                  <a:gd name="T8" fmla="*/ 0 w 302"/>
                  <a:gd name="T9" fmla="*/ 78 h 174"/>
                </a:gdLst>
                <a:ahLst/>
                <a:cxnLst>
                  <a:cxn ang="0">
                    <a:pos x="T0" y="T1"/>
                  </a:cxn>
                  <a:cxn ang="0">
                    <a:pos x="T2" y="T3"/>
                  </a:cxn>
                  <a:cxn ang="0">
                    <a:pos x="T4" y="T5"/>
                  </a:cxn>
                  <a:cxn ang="0">
                    <a:pos x="T6" y="T7"/>
                  </a:cxn>
                  <a:cxn ang="0">
                    <a:pos x="T8" y="T9"/>
                  </a:cxn>
                </a:cxnLst>
                <a:rect l="0" t="0" r="r" b="b"/>
                <a:pathLst>
                  <a:path w="302" h="174">
                    <a:moveTo>
                      <a:pt x="0" y="78"/>
                    </a:moveTo>
                    <a:lnTo>
                      <a:pt x="134" y="0"/>
                    </a:lnTo>
                    <a:lnTo>
                      <a:pt x="302" y="97"/>
                    </a:lnTo>
                    <a:lnTo>
                      <a:pt x="168" y="174"/>
                    </a:lnTo>
                    <a:lnTo>
                      <a:pt x="0" y="7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8" name="Freeform 254"/>
              <p:cNvSpPr/>
              <p:nvPr/>
            </p:nvSpPr>
            <p:spPr bwMode="auto">
              <a:xfrm>
                <a:off x="5867" y="3951"/>
                <a:ext cx="236" cy="252"/>
              </a:xfrm>
              <a:custGeom>
                <a:avLst/>
                <a:gdLst>
                  <a:gd name="T0" fmla="*/ 32 w 236"/>
                  <a:gd name="T1" fmla="*/ 72 h 252"/>
                  <a:gd name="T2" fmla="*/ 36 w 236"/>
                  <a:gd name="T3" fmla="*/ 140 h 252"/>
                  <a:gd name="T4" fmla="*/ 92 w 236"/>
                  <a:gd name="T5" fmla="*/ 184 h 252"/>
                  <a:gd name="T6" fmla="*/ 160 w 236"/>
                  <a:gd name="T7" fmla="*/ 228 h 252"/>
                  <a:gd name="T8" fmla="*/ 194 w 236"/>
                  <a:gd name="T9" fmla="*/ 128 h 252"/>
                  <a:gd name="T10" fmla="*/ 148 w 236"/>
                  <a:gd name="T11" fmla="*/ 92 h 252"/>
                  <a:gd name="T12" fmla="*/ 32 w 236"/>
                  <a:gd name="T13" fmla="*/ 72 h 252"/>
                </a:gdLst>
                <a:ahLst/>
                <a:cxnLst>
                  <a:cxn ang="0">
                    <a:pos x="T0" y="T1"/>
                  </a:cxn>
                  <a:cxn ang="0">
                    <a:pos x="T2" y="T3"/>
                  </a:cxn>
                  <a:cxn ang="0">
                    <a:pos x="T4" y="T5"/>
                  </a:cxn>
                  <a:cxn ang="0">
                    <a:pos x="T6" y="T7"/>
                  </a:cxn>
                  <a:cxn ang="0">
                    <a:pos x="T8" y="T9"/>
                  </a:cxn>
                  <a:cxn ang="0">
                    <a:pos x="T10" y="T11"/>
                  </a:cxn>
                  <a:cxn ang="0">
                    <a:pos x="T12" y="T13"/>
                  </a:cxn>
                </a:cxnLst>
                <a:rect l="0" t="0" r="r" b="b"/>
                <a:pathLst>
                  <a:path w="236" h="252">
                    <a:moveTo>
                      <a:pt x="32" y="72"/>
                    </a:moveTo>
                    <a:cubicBezTo>
                      <a:pt x="32" y="72"/>
                      <a:pt x="0" y="120"/>
                      <a:pt x="36" y="140"/>
                    </a:cubicBezTo>
                    <a:cubicBezTo>
                      <a:pt x="72" y="160"/>
                      <a:pt x="84" y="156"/>
                      <a:pt x="92" y="184"/>
                    </a:cubicBezTo>
                    <a:cubicBezTo>
                      <a:pt x="100" y="212"/>
                      <a:pt x="104" y="252"/>
                      <a:pt x="160" y="228"/>
                    </a:cubicBezTo>
                    <a:cubicBezTo>
                      <a:pt x="216" y="204"/>
                      <a:pt x="236" y="140"/>
                      <a:pt x="194" y="128"/>
                    </a:cubicBezTo>
                    <a:cubicBezTo>
                      <a:pt x="152" y="116"/>
                      <a:pt x="148" y="92"/>
                      <a:pt x="148" y="92"/>
                    </a:cubicBezTo>
                    <a:cubicBezTo>
                      <a:pt x="148" y="92"/>
                      <a:pt x="72" y="0"/>
                      <a:pt x="32" y="72"/>
                    </a:cubicBezTo>
                    <a:close/>
                  </a:path>
                </a:pathLst>
              </a:custGeom>
              <a:solidFill>
                <a:srgbClr val="21C1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9" name="Freeform 255"/>
              <p:cNvSpPr/>
              <p:nvPr/>
            </p:nvSpPr>
            <p:spPr bwMode="auto">
              <a:xfrm>
                <a:off x="5922" y="4033"/>
                <a:ext cx="85" cy="46"/>
              </a:xfrm>
              <a:custGeom>
                <a:avLst/>
                <a:gdLst>
                  <a:gd name="T0" fmla="*/ 43 w 85"/>
                  <a:gd name="T1" fmla="*/ 5 h 46"/>
                  <a:gd name="T2" fmla="*/ 36 w 85"/>
                  <a:gd name="T3" fmla="*/ 12 h 46"/>
                  <a:gd name="T4" fmla="*/ 1 w 85"/>
                  <a:gd name="T5" fmla="*/ 35 h 46"/>
                  <a:gd name="T6" fmla="*/ 1 w 85"/>
                  <a:gd name="T7" fmla="*/ 40 h 46"/>
                  <a:gd name="T8" fmla="*/ 2 w 85"/>
                  <a:gd name="T9" fmla="*/ 42 h 46"/>
                  <a:gd name="T10" fmla="*/ 14 w 85"/>
                  <a:gd name="T11" fmla="*/ 46 h 46"/>
                  <a:gd name="T12" fmla="*/ 44 w 85"/>
                  <a:gd name="T13" fmla="*/ 39 h 46"/>
                  <a:gd name="T14" fmla="*/ 81 w 85"/>
                  <a:gd name="T15" fmla="*/ 28 h 46"/>
                  <a:gd name="T16" fmla="*/ 84 w 85"/>
                  <a:gd name="T17" fmla="*/ 17 h 46"/>
                  <a:gd name="T18" fmla="*/ 83 w 85"/>
                  <a:gd name="T19" fmla="*/ 0 h 46"/>
                  <a:gd name="T20" fmla="*/ 43 w 85"/>
                  <a:gd name="T21"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46">
                    <a:moveTo>
                      <a:pt x="43" y="5"/>
                    </a:moveTo>
                    <a:cubicBezTo>
                      <a:pt x="36" y="12"/>
                      <a:pt x="36" y="12"/>
                      <a:pt x="36" y="12"/>
                    </a:cubicBezTo>
                    <a:cubicBezTo>
                      <a:pt x="36" y="12"/>
                      <a:pt x="1" y="32"/>
                      <a:pt x="1" y="35"/>
                    </a:cubicBezTo>
                    <a:cubicBezTo>
                      <a:pt x="0" y="35"/>
                      <a:pt x="1" y="37"/>
                      <a:pt x="1" y="40"/>
                    </a:cubicBezTo>
                    <a:cubicBezTo>
                      <a:pt x="1" y="41"/>
                      <a:pt x="1" y="41"/>
                      <a:pt x="2" y="42"/>
                    </a:cubicBezTo>
                    <a:cubicBezTo>
                      <a:pt x="5" y="45"/>
                      <a:pt x="10" y="46"/>
                      <a:pt x="14" y="46"/>
                    </a:cubicBezTo>
                    <a:cubicBezTo>
                      <a:pt x="24" y="46"/>
                      <a:pt x="44" y="39"/>
                      <a:pt x="44" y="39"/>
                    </a:cubicBezTo>
                    <a:cubicBezTo>
                      <a:pt x="47" y="37"/>
                      <a:pt x="78" y="33"/>
                      <a:pt x="81" y="28"/>
                    </a:cubicBezTo>
                    <a:cubicBezTo>
                      <a:pt x="83" y="25"/>
                      <a:pt x="84" y="20"/>
                      <a:pt x="84" y="17"/>
                    </a:cubicBezTo>
                    <a:cubicBezTo>
                      <a:pt x="85" y="6"/>
                      <a:pt x="83" y="0"/>
                      <a:pt x="83" y="0"/>
                    </a:cubicBezTo>
                    <a:lnTo>
                      <a:pt x="43" y="5"/>
                    </a:lnTo>
                    <a:close/>
                  </a:path>
                </a:pathLst>
              </a:custGeom>
              <a:solidFill>
                <a:srgbClr val="D5DF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0" name="Freeform 256"/>
              <p:cNvSpPr/>
              <p:nvPr/>
            </p:nvSpPr>
            <p:spPr bwMode="auto">
              <a:xfrm>
                <a:off x="5973" y="4115"/>
                <a:ext cx="80" cy="50"/>
              </a:xfrm>
              <a:custGeom>
                <a:avLst/>
                <a:gdLst>
                  <a:gd name="T0" fmla="*/ 39 w 80"/>
                  <a:gd name="T1" fmla="*/ 0 h 50"/>
                  <a:gd name="T2" fmla="*/ 18 w 80"/>
                  <a:gd name="T3" fmla="*/ 21 h 50"/>
                  <a:gd name="T4" fmla="*/ 1 w 80"/>
                  <a:gd name="T5" fmla="*/ 32 h 50"/>
                  <a:gd name="T6" fmla="*/ 1 w 80"/>
                  <a:gd name="T7" fmla="*/ 37 h 50"/>
                  <a:gd name="T8" fmla="*/ 3 w 80"/>
                  <a:gd name="T9" fmla="*/ 45 h 50"/>
                  <a:gd name="T10" fmla="*/ 16 w 80"/>
                  <a:gd name="T11" fmla="*/ 49 h 50"/>
                  <a:gd name="T12" fmla="*/ 43 w 80"/>
                  <a:gd name="T13" fmla="*/ 40 h 50"/>
                  <a:gd name="T14" fmla="*/ 78 w 80"/>
                  <a:gd name="T15" fmla="*/ 18 h 50"/>
                  <a:gd name="T16" fmla="*/ 80 w 80"/>
                  <a:gd name="T17" fmla="*/ 14 h 50"/>
                  <a:gd name="T18" fmla="*/ 80 w 80"/>
                  <a:gd name="T19" fmla="*/ 6 h 50"/>
                  <a:gd name="T20" fmla="*/ 39 w 80"/>
                  <a:gd name="T2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50">
                    <a:moveTo>
                      <a:pt x="39" y="0"/>
                    </a:moveTo>
                    <a:cubicBezTo>
                      <a:pt x="18" y="21"/>
                      <a:pt x="18" y="21"/>
                      <a:pt x="18" y="21"/>
                    </a:cubicBezTo>
                    <a:cubicBezTo>
                      <a:pt x="18" y="21"/>
                      <a:pt x="4" y="29"/>
                      <a:pt x="1" y="32"/>
                    </a:cubicBezTo>
                    <a:cubicBezTo>
                      <a:pt x="1" y="33"/>
                      <a:pt x="0" y="35"/>
                      <a:pt x="1" y="37"/>
                    </a:cubicBezTo>
                    <a:cubicBezTo>
                      <a:pt x="1" y="39"/>
                      <a:pt x="2" y="45"/>
                      <a:pt x="3" y="45"/>
                    </a:cubicBezTo>
                    <a:cubicBezTo>
                      <a:pt x="6" y="48"/>
                      <a:pt x="9" y="49"/>
                      <a:pt x="16" y="49"/>
                    </a:cubicBezTo>
                    <a:cubicBezTo>
                      <a:pt x="30" y="50"/>
                      <a:pt x="43" y="40"/>
                      <a:pt x="43" y="40"/>
                    </a:cubicBezTo>
                    <a:cubicBezTo>
                      <a:pt x="45" y="39"/>
                      <a:pt x="78" y="18"/>
                      <a:pt x="78" y="18"/>
                    </a:cubicBezTo>
                    <a:cubicBezTo>
                      <a:pt x="78" y="18"/>
                      <a:pt x="80" y="17"/>
                      <a:pt x="80" y="14"/>
                    </a:cubicBezTo>
                    <a:cubicBezTo>
                      <a:pt x="80" y="6"/>
                      <a:pt x="80" y="6"/>
                      <a:pt x="80" y="6"/>
                    </a:cubicBezTo>
                    <a:lnTo>
                      <a:pt x="39"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1" name="Freeform 257"/>
              <p:cNvSpPr/>
              <p:nvPr/>
            </p:nvSpPr>
            <p:spPr bwMode="auto">
              <a:xfrm>
                <a:off x="5973" y="4102"/>
                <a:ext cx="80" cy="57"/>
              </a:xfrm>
              <a:custGeom>
                <a:avLst/>
                <a:gdLst>
                  <a:gd name="T0" fmla="*/ 38 w 80"/>
                  <a:gd name="T1" fmla="*/ 8 h 57"/>
                  <a:gd name="T2" fmla="*/ 28 w 80"/>
                  <a:gd name="T3" fmla="*/ 18 h 57"/>
                  <a:gd name="T4" fmla="*/ 17 w 80"/>
                  <a:gd name="T5" fmla="*/ 29 h 57"/>
                  <a:gd name="T6" fmla="*/ 3 w 80"/>
                  <a:gd name="T7" fmla="*/ 43 h 57"/>
                  <a:gd name="T8" fmla="*/ 1 w 80"/>
                  <a:gd name="T9" fmla="*/ 49 h 57"/>
                  <a:gd name="T10" fmla="*/ 2 w 80"/>
                  <a:gd name="T11" fmla="*/ 53 h 57"/>
                  <a:gd name="T12" fmla="*/ 16 w 80"/>
                  <a:gd name="T13" fmla="*/ 57 h 57"/>
                  <a:gd name="T14" fmla="*/ 43 w 80"/>
                  <a:gd name="T15" fmla="*/ 48 h 57"/>
                  <a:gd name="T16" fmla="*/ 79 w 80"/>
                  <a:gd name="T17" fmla="*/ 25 h 57"/>
                  <a:gd name="T18" fmla="*/ 80 w 80"/>
                  <a:gd name="T19" fmla="*/ 22 h 57"/>
                  <a:gd name="T20" fmla="*/ 80 w 80"/>
                  <a:gd name="T21" fmla="*/ 13 h 57"/>
                  <a:gd name="T22" fmla="*/ 76 w 80"/>
                  <a:gd name="T23" fmla="*/ 0 h 57"/>
                  <a:gd name="T24" fmla="*/ 38 w 80"/>
                  <a:gd name="T25" fmla="*/ 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7">
                    <a:moveTo>
                      <a:pt x="38" y="8"/>
                    </a:moveTo>
                    <a:cubicBezTo>
                      <a:pt x="28" y="18"/>
                      <a:pt x="28" y="18"/>
                      <a:pt x="28" y="18"/>
                    </a:cubicBezTo>
                    <a:cubicBezTo>
                      <a:pt x="17" y="29"/>
                      <a:pt x="17" y="29"/>
                      <a:pt x="17" y="29"/>
                    </a:cubicBezTo>
                    <a:cubicBezTo>
                      <a:pt x="17" y="29"/>
                      <a:pt x="7" y="40"/>
                      <a:pt x="3" y="43"/>
                    </a:cubicBezTo>
                    <a:cubicBezTo>
                      <a:pt x="1" y="44"/>
                      <a:pt x="0" y="47"/>
                      <a:pt x="1" y="49"/>
                    </a:cubicBezTo>
                    <a:cubicBezTo>
                      <a:pt x="1" y="50"/>
                      <a:pt x="1" y="52"/>
                      <a:pt x="2" y="53"/>
                    </a:cubicBezTo>
                    <a:cubicBezTo>
                      <a:pt x="6" y="55"/>
                      <a:pt x="11" y="56"/>
                      <a:pt x="16" y="57"/>
                    </a:cubicBezTo>
                    <a:cubicBezTo>
                      <a:pt x="30" y="57"/>
                      <a:pt x="43" y="48"/>
                      <a:pt x="43" y="48"/>
                    </a:cubicBezTo>
                    <a:cubicBezTo>
                      <a:pt x="45" y="46"/>
                      <a:pt x="70" y="31"/>
                      <a:pt x="79" y="25"/>
                    </a:cubicBezTo>
                    <a:cubicBezTo>
                      <a:pt x="80" y="24"/>
                      <a:pt x="80" y="22"/>
                      <a:pt x="80" y="22"/>
                    </a:cubicBezTo>
                    <a:cubicBezTo>
                      <a:pt x="80" y="22"/>
                      <a:pt x="80" y="16"/>
                      <a:pt x="80" y="13"/>
                    </a:cubicBezTo>
                    <a:cubicBezTo>
                      <a:pt x="80" y="5"/>
                      <a:pt x="76" y="0"/>
                      <a:pt x="76" y="0"/>
                    </a:cubicBezTo>
                    <a:lnTo>
                      <a:pt x="38" y="8"/>
                    </a:lnTo>
                    <a:close/>
                  </a:path>
                </a:pathLst>
              </a:custGeom>
              <a:solidFill>
                <a:srgbClr val="373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2" name="Freeform 258"/>
              <p:cNvSpPr/>
              <p:nvPr/>
            </p:nvSpPr>
            <p:spPr bwMode="auto">
              <a:xfrm>
                <a:off x="5992" y="4127"/>
                <a:ext cx="21" cy="9"/>
              </a:xfrm>
              <a:custGeom>
                <a:avLst/>
                <a:gdLst>
                  <a:gd name="T0" fmla="*/ 20 w 21"/>
                  <a:gd name="T1" fmla="*/ 8 h 9"/>
                  <a:gd name="T2" fmla="*/ 18 w 21"/>
                  <a:gd name="T3" fmla="*/ 9 h 9"/>
                  <a:gd name="T4" fmla="*/ 8 w 21"/>
                  <a:gd name="T5" fmla="*/ 3 h 9"/>
                  <a:gd name="T6" fmla="*/ 2 w 21"/>
                  <a:gd name="T7" fmla="*/ 3 h 9"/>
                  <a:gd name="T8" fmla="*/ 0 w 21"/>
                  <a:gd name="T9" fmla="*/ 3 h 9"/>
                  <a:gd name="T10" fmla="*/ 0 w 21"/>
                  <a:gd name="T11" fmla="*/ 2 h 9"/>
                  <a:gd name="T12" fmla="*/ 9 w 21"/>
                  <a:gd name="T13" fmla="*/ 1 h 9"/>
                  <a:gd name="T14" fmla="*/ 20 w 21"/>
                  <a:gd name="T15" fmla="*/ 7 h 9"/>
                  <a:gd name="T16" fmla="*/ 20 w 21"/>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
                    <a:moveTo>
                      <a:pt x="20" y="8"/>
                    </a:moveTo>
                    <a:cubicBezTo>
                      <a:pt x="20" y="9"/>
                      <a:pt x="19" y="9"/>
                      <a:pt x="18" y="9"/>
                    </a:cubicBezTo>
                    <a:cubicBezTo>
                      <a:pt x="16" y="7"/>
                      <a:pt x="12" y="4"/>
                      <a:pt x="8" y="3"/>
                    </a:cubicBezTo>
                    <a:cubicBezTo>
                      <a:pt x="5" y="3"/>
                      <a:pt x="3" y="3"/>
                      <a:pt x="2" y="3"/>
                    </a:cubicBezTo>
                    <a:cubicBezTo>
                      <a:pt x="1" y="4"/>
                      <a:pt x="1" y="4"/>
                      <a:pt x="0" y="3"/>
                    </a:cubicBezTo>
                    <a:cubicBezTo>
                      <a:pt x="0" y="3"/>
                      <a:pt x="0" y="2"/>
                      <a:pt x="0" y="2"/>
                    </a:cubicBezTo>
                    <a:cubicBezTo>
                      <a:pt x="2" y="1"/>
                      <a:pt x="5" y="0"/>
                      <a:pt x="9" y="1"/>
                    </a:cubicBezTo>
                    <a:cubicBezTo>
                      <a:pt x="13" y="3"/>
                      <a:pt x="18" y="6"/>
                      <a:pt x="20" y="7"/>
                    </a:cubicBezTo>
                    <a:cubicBezTo>
                      <a:pt x="21" y="7"/>
                      <a:pt x="21" y="8"/>
                      <a:pt x="20" y="8"/>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3" name="Freeform 259"/>
              <p:cNvSpPr/>
              <p:nvPr/>
            </p:nvSpPr>
            <p:spPr bwMode="auto">
              <a:xfrm>
                <a:off x="5922" y="4029"/>
                <a:ext cx="85" cy="46"/>
              </a:xfrm>
              <a:custGeom>
                <a:avLst/>
                <a:gdLst>
                  <a:gd name="T0" fmla="*/ 42 w 85"/>
                  <a:gd name="T1" fmla="*/ 5 h 46"/>
                  <a:gd name="T2" fmla="*/ 31 w 85"/>
                  <a:gd name="T3" fmla="*/ 17 h 46"/>
                  <a:gd name="T4" fmla="*/ 3 w 85"/>
                  <a:gd name="T5" fmla="*/ 34 h 46"/>
                  <a:gd name="T6" fmla="*/ 0 w 85"/>
                  <a:gd name="T7" fmla="*/ 39 h 46"/>
                  <a:gd name="T8" fmla="*/ 1 w 85"/>
                  <a:gd name="T9" fmla="*/ 42 h 46"/>
                  <a:gd name="T10" fmla="*/ 14 w 85"/>
                  <a:gd name="T11" fmla="*/ 46 h 46"/>
                  <a:gd name="T12" fmla="*/ 44 w 85"/>
                  <a:gd name="T13" fmla="*/ 39 h 46"/>
                  <a:gd name="T14" fmla="*/ 83 w 85"/>
                  <a:gd name="T15" fmla="*/ 27 h 46"/>
                  <a:gd name="T16" fmla="*/ 85 w 85"/>
                  <a:gd name="T17" fmla="*/ 16 h 46"/>
                  <a:gd name="T18" fmla="*/ 82 w 85"/>
                  <a:gd name="T19" fmla="*/ 0 h 46"/>
                  <a:gd name="T20" fmla="*/ 42 w 85"/>
                  <a:gd name="T21"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46">
                    <a:moveTo>
                      <a:pt x="42" y="5"/>
                    </a:moveTo>
                    <a:cubicBezTo>
                      <a:pt x="31" y="17"/>
                      <a:pt x="31" y="17"/>
                      <a:pt x="31" y="17"/>
                    </a:cubicBezTo>
                    <a:cubicBezTo>
                      <a:pt x="31" y="17"/>
                      <a:pt x="5" y="33"/>
                      <a:pt x="3" y="34"/>
                    </a:cubicBezTo>
                    <a:cubicBezTo>
                      <a:pt x="2" y="35"/>
                      <a:pt x="0" y="37"/>
                      <a:pt x="0" y="39"/>
                    </a:cubicBezTo>
                    <a:cubicBezTo>
                      <a:pt x="1" y="40"/>
                      <a:pt x="1" y="41"/>
                      <a:pt x="1" y="42"/>
                    </a:cubicBezTo>
                    <a:cubicBezTo>
                      <a:pt x="4" y="45"/>
                      <a:pt x="9" y="46"/>
                      <a:pt x="14" y="46"/>
                    </a:cubicBezTo>
                    <a:cubicBezTo>
                      <a:pt x="24" y="46"/>
                      <a:pt x="44" y="39"/>
                      <a:pt x="44" y="39"/>
                    </a:cubicBezTo>
                    <a:cubicBezTo>
                      <a:pt x="46" y="37"/>
                      <a:pt x="79" y="32"/>
                      <a:pt x="83" y="27"/>
                    </a:cubicBezTo>
                    <a:cubicBezTo>
                      <a:pt x="85" y="24"/>
                      <a:pt x="85" y="19"/>
                      <a:pt x="85" y="16"/>
                    </a:cubicBezTo>
                    <a:cubicBezTo>
                      <a:pt x="85" y="7"/>
                      <a:pt x="82" y="0"/>
                      <a:pt x="82" y="0"/>
                    </a:cubicBezTo>
                    <a:lnTo>
                      <a:pt x="42" y="5"/>
                    </a:lnTo>
                    <a:close/>
                  </a:path>
                </a:pathLst>
              </a:custGeom>
              <a:solidFill>
                <a:srgbClr val="373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4" name="Freeform 260"/>
              <p:cNvSpPr/>
              <p:nvPr/>
            </p:nvSpPr>
            <p:spPr bwMode="auto">
              <a:xfrm>
                <a:off x="6009" y="3871"/>
                <a:ext cx="164" cy="258"/>
              </a:xfrm>
              <a:custGeom>
                <a:avLst/>
                <a:gdLst>
                  <a:gd name="T0" fmla="*/ 163 w 164"/>
                  <a:gd name="T1" fmla="*/ 0 h 259"/>
                  <a:gd name="T2" fmla="*/ 110 w 164"/>
                  <a:gd name="T3" fmla="*/ 32 h 259"/>
                  <a:gd name="T4" fmla="*/ 15 w 164"/>
                  <a:gd name="T5" fmla="*/ 129 h 259"/>
                  <a:gd name="T6" fmla="*/ 1 w 164"/>
                  <a:gd name="T7" fmla="*/ 240 h 259"/>
                  <a:gd name="T8" fmla="*/ 44 w 164"/>
                  <a:gd name="T9" fmla="*/ 236 h 259"/>
                  <a:gd name="T10" fmla="*/ 58 w 164"/>
                  <a:gd name="T11" fmla="*/ 143 h 259"/>
                  <a:gd name="T12" fmla="*/ 67 w 164"/>
                  <a:gd name="T13" fmla="*/ 124 h 259"/>
                  <a:gd name="T14" fmla="*/ 135 w 164"/>
                  <a:gd name="T15" fmla="*/ 81 h 259"/>
                  <a:gd name="T16" fmla="*/ 164 w 164"/>
                  <a:gd name="T17" fmla="*/ 40 h 259"/>
                  <a:gd name="T18" fmla="*/ 163 w 164"/>
                  <a:gd name="T1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259">
                    <a:moveTo>
                      <a:pt x="163" y="0"/>
                    </a:moveTo>
                    <a:cubicBezTo>
                      <a:pt x="110" y="32"/>
                      <a:pt x="110" y="32"/>
                      <a:pt x="110" y="32"/>
                    </a:cubicBezTo>
                    <a:cubicBezTo>
                      <a:pt x="110" y="32"/>
                      <a:pt x="21" y="85"/>
                      <a:pt x="15" y="129"/>
                    </a:cubicBezTo>
                    <a:cubicBezTo>
                      <a:pt x="14" y="145"/>
                      <a:pt x="9" y="186"/>
                      <a:pt x="1" y="240"/>
                    </a:cubicBezTo>
                    <a:cubicBezTo>
                      <a:pt x="0" y="246"/>
                      <a:pt x="21" y="259"/>
                      <a:pt x="44" y="236"/>
                    </a:cubicBezTo>
                    <a:cubicBezTo>
                      <a:pt x="46" y="234"/>
                      <a:pt x="58" y="145"/>
                      <a:pt x="58" y="143"/>
                    </a:cubicBezTo>
                    <a:cubicBezTo>
                      <a:pt x="58" y="143"/>
                      <a:pt x="59" y="133"/>
                      <a:pt x="67" y="124"/>
                    </a:cubicBezTo>
                    <a:cubicBezTo>
                      <a:pt x="73" y="118"/>
                      <a:pt x="135" y="81"/>
                      <a:pt x="135" y="81"/>
                    </a:cubicBezTo>
                    <a:cubicBezTo>
                      <a:pt x="135" y="81"/>
                      <a:pt x="164" y="70"/>
                      <a:pt x="164" y="40"/>
                    </a:cubicBezTo>
                    <a:cubicBezTo>
                      <a:pt x="164" y="33"/>
                      <a:pt x="163" y="0"/>
                      <a:pt x="163" y="0"/>
                    </a:cubicBezTo>
                    <a:close/>
                  </a:path>
                </a:pathLst>
              </a:custGeom>
              <a:solidFill>
                <a:srgbClr val="D339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5" name="Freeform 261"/>
              <p:cNvSpPr/>
              <p:nvPr/>
            </p:nvSpPr>
            <p:spPr bwMode="auto">
              <a:xfrm>
                <a:off x="6055" y="3730"/>
                <a:ext cx="91" cy="57"/>
              </a:xfrm>
              <a:custGeom>
                <a:avLst/>
                <a:gdLst>
                  <a:gd name="T0" fmla="*/ 79 w 91"/>
                  <a:gd name="T1" fmla="*/ 40 h 57"/>
                  <a:gd name="T2" fmla="*/ 83 w 91"/>
                  <a:gd name="T3" fmla="*/ 19 h 57"/>
                  <a:gd name="T4" fmla="*/ 31 w 91"/>
                  <a:gd name="T5" fmla="*/ 0 h 57"/>
                  <a:gd name="T6" fmla="*/ 0 w 91"/>
                  <a:gd name="T7" fmla="*/ 11 h 57"/>
                  <a:gd name="T8" fmla="*/ 20 w 91"/>
                  <a:gd name="T9" fmla="*/ 57 h 57"/>
                  <a:gd name="T10" fmla="*/ 79 w 91"/>
                  <a:gd name="T11" fmla="*/ 40 h 57"/>
                </a:gdLst>
                <a:ahLst/>
                <a:cxnLst>
                  <a:cxn ang="0">
                    <a:pos x="T0" y="T1"/>
                  </a:cxn>
                  <a:cxn ang="0">
                    <a:pos x="T2" y="T3"/>
                  </a:cxn>
                  <a:cxn ang="0">
                    <a:pos x="T4" y="T5"/>
                  </a:cxn>
                  <a:cxn ang="0">
                    <a:pos x="T6" y="T7"/>
                  </a:cxn>
                  <a:cxn ang="0">
                    <a:pos x="T8" y="T9"/>
                  </a:cxn>
                  <a:cxn ang="0">
                    <a:pos x="T10" y="T11"/>
                  </a:cxn>
                </a:cxnLst>
                <a:rect l="0" t="0" r="r" b="b"/>
                <a:pathLst>
                  <a:path w="91" h="57">
                    <a:moveTo>
                      <a:pt x="79" y="40"/>
                    </a:moveTo>
                    <a:cubicBezTo>
                      <a:pt x="79" y="40"/>
                      <a:pt x="91" y="29"/>
                      <a:pt x="83" y="19"/>
                    </a:cubicBezTo>
                    <a:cubicBezTo>
                      <a:pt x="75" y="9"/>
                      <a:pt x="52" y="0"/>
                      <a:pt x="31" y="0"/>
                    </a:cubicBezTo>
                    <a:cubicBezTo>
                      <a:pt x="10" y="0"/>
                      <a:pt x="0" y="11"/>
                      <a:pt x="0" y="11"/>
                    </a:cubicBezTo>
                    <a:cubicBezTo>
                      <a:pt x="20" y="57"/>
                      <a:pt x="20" y="57"/>
                      <a:pt x="20" y="57"/>
                    </a:cubicBezTo>
                    <a:lnTo>
                      <a:pt x="79" y="40"/>
                    </a:lnTo>
                    <a:close/>
                  </a:path>
                </a:pathLst>
              </a:custGeom>
              <a:solidFill>
                <a:srgbClr val="2EDB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6" name="Freeform 262"/>
              <p:cNvSpPr/>
              <p:nvPr/>
            </p:nvSpPr>
            <p:spPr bwMode="auto">
              <a:xfrm>
                <a:off x="5992" y="3741"/>
                <a:ext cx="74" cy="139"/>
              </a:xfrm>
              <a:custGeom>
                <a:avLst/>
                <a:gdLst>
                  <a:gd name="T0" fmla="*/ 32 w 74"/>
                  <a:gd name="T1" fmla="*/ 124 h 139"/>
                  <a:gd name="T2" fmla="*/ 67 w 74"/>
                  <a:gd name="T3" fmla="*/ 68 h 139"/>
                  <a:gd name="T4" fmla="*/ 62 w 74"/>
                  <a:gd name="T5" fmla="*/ 2 h 139"/>
                  <a:gd name="T6" fmla="*/ 35 w 74"/>
                  <a:gd name="T7" fmla="*/ 44 h 139"/>
                  <a:gd name="T8" fmla="*/ 6 w 74"/>
                  <a:gd name="T9" fmla="*/ 110 h 139"/>
                  <a:gd name="T10" fmla="*/ 4 w 74"/>
                  <a:gd name="T11" fmla="*/ 139 h 139"/>
                  <a:gd name="T12" fmla="*/ 32 w 74"/>
                  <a:gd name="T13" fmla="*/ 124 h 139"/>
                </a:gdLst>
                <a:ahLst/>
                <a:cxnLst>
                  <a:cxn ang="0">
                    <a:pos x="T0" y="T1"/>
                  </a:cxn>
                  <a:cxn ang="0">
                    <a:pos x="T2" y="T3"/>
                  </a:cxn>
                  <a:cxn ang="0">
                    <a:pos x="T4" y="T5"/>
                  </a:cxn>
                  <a:cxn ang="0">
                    <a:pos x="T6" y="T7"/>
                  </a:cxn>
                  <a:cxn ang="0">
                    <a:pos x="T8" y="T9"/>
                  </a:cxn>
                  <a:cxn ang="0">
                    <a:pos x="T10" y="T11"/>
                  </a:cxn>
                  <a:cxn ang="0">
                    <a:pos x="T12" y="T13"/>
                  </a:cxn>
                </a:cxnLst>
                <a:rect l="0" t="0" r="r" b="b"/>
                <a:pathLst>
                  <a:path w="74" h="139">
                    <a:moveTo>
                      <a:pt x="32" y="124"/>
                    </a:moveTo>
                    <a:cubicBezTo>
                      <a:pt x="36" y="119"/>
                      <a:pt x="67" y="68"/>
                      <a:pt x="67" y="68"/>
                    </a:cubicBezTo>
                    <a:cubicBezTo>
                      <a:pt x="67" y="68"/>
                      <a:pt x="74" y="5"/>
                      <a:pt x="62" y="2"/>
                    </a:cubicBezTo>
                    <a:cubicBezTo>
                      <a:pt x="49" y="0"/>
                      <a:pt x="43" y="19"/>
                      <a:pt x="35" y="44"/>
                    </a:cubicBezTo>
                    <a:cubicBezTo>
                      <a:pt x="33" y="50"/>
                      <a:pt x="8" y="104"/>
                      <a:pt x="6" y="110"/>
                    </a:cubicBezTo>
                    <a:cubicBezTo>
                      <a:pt x="0" y="123"/>
                      <a:pt x="4" y="139"/>
                      <a:pt x="4" y="139"/>
                    </a:cubicBezTo>
                    <a:cubicBezTo>
                      <a:pt x="4" y="139"/>
                      <a:pt x="24" y="132"/>
                      <a:pt x="32" y="124"/>
                    </a:cubicBezTo>
                    <a:close/>
                  </a:path>
                </a:pathLst>
              </a:custGeom>
              <a:solidFill>
                <a:srgbClr val="0FA5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7" name="Freeform 263"/>
              <p:cNvSpPr/>
              <p:nvPr/>
            </p:nvSpPr>
            <p:spPr bwMode="auto">
              <a:xfrm>
                <a:off x="5962" y="3860"/>
                <a:ext cx="147" cy="184"/>
              </a:xfrm>
              <a:custGeom>
                <a:avLst/>
                <a:gdLst>
                  <a:gd name="T0" fmla="*/ 147 w 147"/>
                  <a:gd name="T1" fmla="*/ 0 h 185"/>
                  <a:gd name="T2" fmla="*/ 113 w 147"/>
                  <a:gd name="T3" fmla="*/ 17 h 185"/>
                  <a:gd name="T4" fmla="*/ 29 w 147"/>
                  <a:gd name="T5" fmla="*/ 63 h 185"/>
                  <a:gd name="T6" fmla="*/ 9 w 147"/>
                  <a:gd name="T7" fmla="*/ 96 h 185"/>
                  <a:gd name="T8" fmla="*/ 2 w 147"/>
                  <a:gd name="T9" fmla="*/ 169 h 185"/>
                  <a:gd name="T10" fmla="*/ 5 w 147"/>
                  <a:gd name="T11" fmla="*/ 180 h 185"/>
                  <a:gd name="T12" fmla="*/ 29 w 147"/>
                  <a:gd name="T13" fmla="*/ 181 h 185"/>
                  <a:gd name="T14" fmla="*/ 44 w 147"/>
                  <a:gd name="T15" fmla="*/ 173 h 185"/>
                  <a:gd name="T16" fmla="*/ 56 w 147"/>
                  <a:gd name="T17" fmla="*/ 93 h 185"/>
                  <a:gd name="T18" fmla="*/ 119 w 147"/>
                  <a:gd name="T19" fmla="*/ 69 h 185"/>
                  <a:gd name="T20" fmla="*/ 145 w 147"/>
                  <a:gd name="T21" fmla="*/ 39 h 185"/>
                  <a:gd name="T22" fmla="*/ 147 w 147"/>
                  <a:gd name="T23"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185">
                    <a:moveTo>
                      <a:pt x="147" y="0"/>
                    </a:moveTo>
                    <a:cubicBezTo>
                      <a:pt x="113" y="17"/>
                      <a:pt x="113" y="17"/>
                      <a:pt x="113" y="17"/>
                    </a:cubicBezTo>
                    <a:cubicBezTo>
                      <a:pt x="29" y="63"/>
                      <a:pt x="29" y="63"/>
                      <a:pt x="29" y="63"/>
                    </a:cubicBezTo>
                    <a:cubicBezTo>
                      <a:pt x="29" y="63"/>
                      <a:pt x="11" y="70"/>
                      <a:pt x="9" y="96"/>
                    </a:cubicBezTo>
                    <a:cubicBezTo>
                      <a:pt x="7" y="115"/>
                      <a:pt x="2" y="169"/>
                      <a:pt x="2" y="169"/>
                    </a:cubicBezTo>
                    <a:cubicBezTo>
                      <a:pt x="0" y="176"/>
                      <a:pt x="1" y="178"/>
                      <a:pt x="5" y="180"/>
                    </a:cubicBezTo>
                    <a:cubicBezTo>
                      <a:pt x="15" y="185"/>
                      <a:pt x="29" y="181"/>
                      <a:pt x="29" y="181"/>
                    </a:cubicBezTo>
                    <a:cubicBezTo>
                      <a:pt x="33" y="180"/>
                      <a:pt x="42" y="177"/>
                      <a:pt x="44" y="173"/>
                    </a:cubicBezTo>
                    <a:cubicBezTo>
                      <a:pt x="56" y="93"/>
                      <a:pt x="56" y="93"/>
                      <a:pt x="56" y="93"/>
                    </a:cubicBezTo>
                    <a:cubicBezTo>
                      <a:pt x="119" y="69"/>
                      <a:pt x="119" y="69"/>
                      <a:pt x="119" y="69"/>
                    </a:cubicBezTo>
                    <a:cubicBezTo>
                      <a:pt x="119" y="69"/>
                      <a:pt x="144" y="58"/>
                      <a:pt x="145" y="39"/>
                    </a:cubicBezTo>
                    <a:cubicBezTo>
                      <a:pt x="146" y="32"/>
                      <a:pt x="147" y="0"/>
                      <a:pt x="147" y="0"/>
                    </a:cubicBezTo>
                    <a:close/>
                  </a:path>
                </a:pathLst>
              </a:custGeom>
              <a:solidFill>
                <a:srgbClr val="AD22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8" name="Freeform 264"/>
              <p:cNvSpPr/>
              <p:nvPr/>
            </p:nvSpPr>
            <p:spPr bwMode="auto">
              <a:xfrm>
                <a:off x="6036" y="3732"/>
                <a:ext cx="148" cy="208"/>
              </a:xfrm>
              <a:custGeom>
                <a:avLst/>
                <a:gdLst>
                  <a:gd name="T0" fmla="*/ 4 w 148"/>
                  <a:gd name="T1" fmla="*/ 19 h 209"/>
                  <a:gd name="T2" fmla="*/ 11 w 148"/>
                  <a:gd name="T3" fmla="*/ 76 h 209"/>
                  <a:gd name="T4" fmla="*/ 34 w 148"/>
                  <a:gd name="T5" fmla="*/ 126 h 209"/>
                  <a:gd name="T6" fmla="*/ 31 w 148"/>
                  <a:gd name="T7" fmla="*/ 154 h 209"/>
                  <a:gd name="T8" fmla="*/ 111 w 148"/>
                  <a:gd name="T9" fmla="*/ 206 h 209"/>
                  <a:gd name="T10" fmla="*/ 135 w 148"/>
                  <a:gd name="T11" fmla="*/ 195 h 209"/>
                  <a:gd name="T12" fmla="*/ 141 w 148"/>
                  <a:gd name="T13" fmla="*/ 140 h 209"/>
                  <a:gd name="T14" fmla="*/ 110 w 148"/>
                  <a:gd name="T15" fmla="*/ 35 h 209"/>
                  <a:gd name="T16" fmla="*/ 75 w 148"/>
                  <a:gd name="T17" fmla="*/ 11 h 209"/>
                  <a:gd name="T18" fmla="*/ 29 w 148"/>
                  <a:gd name="T19" fmla="*/ 0 h 209"/>
                  <a:gd name="T20" fmla="*/ 27 w 148"/>
                  <a:gd name="T21" fmla="*/ 3 h 209"/>
                  <a:gd name="T22" fmla="*/ 4 w 148"/>
                  <a:gd name="T23" fmla="*/ 1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09">
                    <a:moveTo>
                      <a:pt x="4" y="19"/>
                    </a:moveTo>
                    <a:cubicBezTo>
                      <a:pt x="2" y="36"/>
                      <a:pt x="0" y="47"/>
                      <a:pt x="11" y="76"/>
                    </a:cubicBezTo>
                    <a:cubicBezTo>
                      <a:pt x="34" y="126"/>
                      <a:pt x="34" y="126"/>
                      <a:pt x="34" y="126"/>
                    </a:cubicBezTo>
                    <a:cubicBezTo>
                      <a:pt x="41" y="148"/>
                      <a:pt x="27" y="145"/>
                      <a:pt x="31" y="154"/>
                    </a:cubicBezTo>
                    <a:cubicBezTo>
                      <a:pt x="43" y="186"/>
                      <a:pt x="95" y="209"/>
                      <a:pt x="111" y="206"/>
                    </a:cubicBezTo>
                    <a:cubicBezTo>
                      <a:pt x="128" y="203"/>
                      <a:pt x="135" y="195"/>
                      <a:pt x="135" y="195"/>
                    </a:cubicBezTo>
                    <a:cubicBezTo>
                      <a:pt x="148" y="175"/>
                      <a:pt x="141" y="138"/>
                      <a:pt x="141" y="140"/>
                    </a:cubicBezTo>
                    <a:cubicBezTo>
                      <a:pt x="141" y="140"/>
                      <a:pt x="122" y="60"/>
                      <a:pt x="110" y="35"/>
                    </a:cubicBezTo>
                    <a:cubicBezTo>
                      <a:pt x="107" y="27"/>
                      <a:pt x="87" y="16"/>
                      <a:pt x="75" y="11"/>
                    </a:cubicBezTo>
                    <a:cubicBezTo>
                      <a:pt x="69" y="8"/>
                      <a:pt x="29" y="0"/>
                      <a:pt x="29" y="0"/>
                    </a:cubicBezTo>
                    <a:cubicBezTo>
                      <a:pt x="27" y="3"/>
                      <a:pt x="27" y="3"/>
                      <a:pt x="27" y="3"/>
                    </a:cubicBezTo>
                    <a:cubicBezTo>
                      <a:pt x="27" y="3"/>
                      <a:pt x="5" y="7"/>
                      <a:pt x="4" y="19"/>
                    </a:cubicBezTo>
                  </a:path>
                </a:pathLst>
              </a:custGeom>
              <a:solidFill>
                <a:srgbClr val="1EC1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9" name="Freeform 265"/>
              <p:cNvSpPr/>
              <p:nvPr/>
            </p:nvSpPr>
            <p:spPr bwMode="auto">
              <a:xfrm>
                <a:off x="6026" y="3932"/>
                <a:ext cx="5" cy="5"/>
              </a:xfrm>
              <a:custGeom>
                <a:avLst/>
                <a:gdLst>
                  <a:gd name="T0" fmla="*/ 5 w 5"/>
                  <a:gd name="T1" fmla="*/ 0 h 5"/>
                  <a:gd name="T2" fmla="*/ 5 w 5"/>
                  <a:gd name="T3" fmla="*/ 2 h 5"/>
                  <a:gd name="T4" fmla="*/ 0 w 5"/>
                  <a:gd name="T5" fmla="*/ 5 h 5"/>
                  <a:gd name="T6" fmla="*/ 0 w 5"/>
                  <a:gd name="T7" fmla="*/ 3 h 5"/>
                  <a:gd name="T8" fmla="*/ 5 w 5"/>
                  <a:gd name="T9" fmla="*/ 0 h 5"/>
                </a:gdLst>
                <a:ahLst/>
                <a:cxnLst>
                  <a:cxn ang="0">
                    <a:pos x="T0" y="T1"/>
                  </a:cxn>
                  <a:cxn ang="0">
                    <a:pos x="T2" y="T3"/>
                  </a:cxn>
                  <a:cxn ang="0">
                    <a:pos x="T4" y="T5"/>
                  </a:cxn>
                  <a:cxn ang="0">
                    <a:pos x="T6" y="T7"/>
                  </a:cxn>
                  <a:cxn ang="0">
                    <a:pos x="T8" y="T9"/>
                  </a:cxn>
                </a:cxnLst>
                <a:rect l="0" t="0" r="r" b="b"/>
                <a:pathLst>
                  <a:path w="5" h="5">
                    <a:moveTo>
                      <a:pt x="5" y="0"/>
                    </a:moveTo>
                    <a:lnTo>
                      <a:pt x="5" y="2"/>
                    </a:lnTo>
                    <a:lnTo>
                      <a:pt x="0" y="5"/>
                    </a:lnTo>
                    <a:lnTo>
                      <a:pt x="0" y="3"/>
                    </a:lnTo>
                    <a:lnTo>
                      <a:pt x="5" y="0"/>
                    </a:lnTo>
                    <a:close/>
                  </a:path>
                </a:pathLst>
              </a:custGeom>
              <a:solidFill>
                <a:srgbClr val="3939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0" name="Freeform 266"/>
              <p:cNvSpPr/>
              <p:nvPr/>
            </p:nvSpPr>
            <p:spPr bwMode="auto">
              <a:xfrm>
                <a:off x="6033" y="3928"/>
                <a:ext cx="5" cy="5"/>
              </a:xfrm>
              <a:custGeom>
                <a:avLst/>
                <a:gdLst>
                  <a:gd name="T0" fmla="*/ 5 w 5"/>
                  <a:gd name="T1" fmla="*/ 0 h 5"/>
                  <a:gd name="T2" fmla="*/ 5 w 5"/>
                  <a:gd name="T3" fmla="*/ 2 h 5"/>
                  <a:gd name="T4" fmla="*/ 0 w 5"/>
                  <a:gd name="T5" fmla="*/ 5 h 5"/>
                  <a:gd name="T6" fmla="*/ 0 w 5"/>
                  <a:gd name="T7" fmla="*/ 3 h 5"/>
                  <a:gd name="T8" fmla="*/ 5 w 5"/>
                  <a:gd name="T9" fmla="*/ 0 h 5"/>
                </a:gdLst>
                <a:ahLst/>
                <a:cxnLst>
                  <a:cxn ang="0">
                    <a:pos x="T0" y="T1"/>
                  </a:cxn>
                  <a:cxn ang="0">
                    <a:pos x="T2" y="T3"/>
                  </a:cxn>
                  <a:cxn ang="0">
                    <a:pos x="T4" y="T5"/>
                  </a:cxn>
                  <a:cxn ang="0">
                    <a:pos x="T6" y="T7"/>
                  </a:cxn>
                  <a:cxn ang="0">
                    <a:pos x="T8" y="T9"/>
                  </a:cxn>
                </a:cxnLst>
                <a:rect l="0" t="0" r="r" b="b"/>
                <a:pathLst>
                  <a:path w="5" h="5">
                    <a:moveTo>
                      <a:pt x="5" y="0"/>
                    </a:moveTo>
                    <a:lnTo>
                      <a:pt x="5" y="2"/>
                    </a:lnTo>
                    <a:lnTo>
                      <a:pt x="0" y="5"/>
                    </a:lnTo>
                    <a:lnTo>
                      <a:pt x="0" y="3"/>
                    </a:lnTo>
                    <a:lnTo>
                      <a:pt x="5" y="0"/>
                    </a:lnTo>
                    <a:close/>
                  </a:path>
                </a:pathLst>
              </a:custGeom>
              <a:solidFill>
                <a:srgbClr val="3939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1" name="Freeform 267"/>
              <p:cNvSpPr/>
              <p:nvPr/>
            </p:nvSpPr>
            <p:spPr bwMode="auto">
              <a:xfrm>
                <a:off x="6026" y="3932"/>
                <a:ext cx="5" cy="4"/>
              </a:xfrm>
              <a:custGeom>
                <a:avLst/>
                <a:gdLst>
                  <a:gd name="T0" fmla="*/ 0 w 5"/>
                  <a:gd name="T1" fmla="*/ 4 h 4"/>
                  <a:gd name="T2" fmla="*/ 5 w 5"/>
                  <a:gd name="T3" fmla="*/ 2 h 4"/>
                  <a:gd name="T4" fmla="*/ 5 w 5"/>
                  <a:gd name="T5" fmla="*/ 0 h 4"/>
                  <a:gd name="T6" fmla="*/ 0 w 5"/>
                  <a:gd name="T7" fmla="*/ 3 h 4"/>
                  <a:gd name="T8" fmla="*/ 0 w 5"/>
                  <a:gd name="T9" fmla="*/ 4 h 4"/>
                </a:gdLst>
                <a:ahLst/>
                <a:cxnLst>
                  <a:cxn ang="0">
                    <a:pos x="T0" y="T1"/>
                  </a:cxn>
                  <a:cxn ang="0">
                    <a:pos x="T2" y="T3"/>
                  </a:cxn>
                  <a:cxn ang="0">
                    <a:pos x="T4" y="T5"/>
                  </a:cxn>
                  <a:cxn ang="0">
                    <a:pos x="T6" y="T7"/>
                  </a:cxn>
                  <a:cxn ang="0">
                    <a:pos x="T8" y="T9"/>
                  </a:cxn>
                </a:cxnLst>
                <a:rect l="0" t="0" r="r" b="b"/>
                <a:pathLst>
                  <a:path w="5" h="4">
                    <a:moveTo>
                      <a:pt x="0" y="4"/>
                    </a:moveTo>
                    <a:lnTo>
                      <a:pt x="5" y="2"/>
                    </a:lnTo>
                    <a:lnTo>
                      <a:pt x="5" y="0"/>
                    </a:lnTo>
                    <a:lnTo>
                      <a:pt x="0" y="3"/>
                    </a:lnTo>
                    <a:lnTo>
                      <a:pt x="0" y="4"/>
                    </a:lnTo>
                    <a:close/>
                  </a:path>
                </a:pathLst>
              </a:custGeom>
              <a:solidFill>
                <a:srgbClr val="1C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2" name="Freeform 268"/>
              <p:cNvSpPr/>
              <p:nvPr/>
            </p:nvSpPr>
            <p:spPr bwMode="auto">
              <a:xfrm>
                <a:off x="6034" y="3928"/>
                <a:ext cx="4" cy="4"/>
              </a:xfrm>
              <a:custGeom>
                <a:avLst/>
                <a:gdLst>
                  <a:gd name="T0" fmla="*/ 0 w 4"/>
                  <a:gd name="T1" fmla="*/ 4 h 4"/>
                  <a:gd name="T2" fmla="*/ 4 w 4"/>
                  <a:gd name="T3" fmla="*/ 1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1"/>
                    </a:lnTo>
                    <a:lnTo>
                      <a:pt x="4" y="0"/>
                    </a:lnTo>
                    <a:lnTo>
                      <a:pt x="0" y="2"/>
                    </a:lnTo>
                    <a:lnTo>
                      <a:pt x="0" y="4"/>
                    </a:lnTo>
                    <a:close/>
                  </a:path>
                </a:pathLst>
              </a:custGeom>
              <a:solidFill>
                <a:srgbClr val="1C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3" name="Freeform 269"/>
              <p:cNvSpPr/>
              <p:nvPr/>
            </p:nvSpPr>
            <p:spPr bwMode="auto">
              <a:xfrm>
                <a:off x="5985" y="3869"/>
                <a:ext cx="48" cy="27"/>
              </a:xfrm>
              <a:custGeom>
                <a:avLst/>
                <a:gdLst>
                  <a:gd name="T0" fmla="*/ 3 w 48"/>
                  <a:gd name="T1" fmla="*/ 15 h 27"/>
                  <a:gd name="T2" fmla="*/ 3 w 48"/>
                  <a:gd name="T3" fmla="*/ 9 h 27"/>
                  <a:gd name="T4" fmla="*/ 15 w 48"/>
                  <a:gd name="T5" fmla="*/ 1 h 27"/>
                  <a:gd name="T6" fmla="*/ 25 w 48"/>
                  <a:gd name="T7" fmla="*/ 1 h 27"/>
                  <a:gd name="T8" fmla="*/ 45 w 48"/>
                  <a:gd name="T9" fmla="*/ 12 h 27"/>
                  <a:gd name="T10" fmla="*/ 46 w 48"/>
                  <a:gd name="T11" fmla="*/ 18 h 27"/>
                  <a:gd name="T12" fmla="*/ 33 w 48"/>
                  <a:gd name="T13" fmla="*/ 26 h 27"/>
                  <a:gd name="T14" fmla="*/ 23 w 48"/>
                  <a:gd name="T15" fmla="*/ 26 h 27"/>
                  <a:gd name="T16" fmla="*/ 3 w 48"/>
                  <a:gd name="T17"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7">
                    <a:moveTo>
                      <a:pt x="3" y="15"/>
                    </a:moveTo>
                    <a:cubicBezTo>
                      <a:pt x="0" y="13"/>
                      <a:pt x="0" y="11"/>
                      <a:pt x="3" y="9"/>
                    </a:cubicBezTo>
                    <a:cubicBezTo>
                      <a:pt x="15" y="1"/>
                      <a:pt x="15" y="1"/>
                      <a:pt x="15" y="1"/>
                    </a:cubicBezTo>
                    <a:cubicBezTo>
                      <a:pt x="18" y="0"/>
                      <a:pt x="23" y="0"/>
                      <a:pt x="25" y="1"/>
                    </a:cubicBezTo>
                    <a:cubicBezTo>
                      <a:pt x="45" y="12"/>
                      <a:pt x="45" y="12"/>
                      <a:pt x="45" y="12"/>
                    </a:cubicBezTo>
                    <a:cubicBezTo>
                      <a:pt x="48" y="14"/>
                      <a:pt x="48" y="16"/>
                      <a:pt x="46" y="18"/>
                    </a:cubicBezTo>
                    <a:cubicBezTo>
                      <a:pt x="33" y="26"/>
                      <a:pt x="33" y="26"/>
                      <a:pt x="33" y="26"/>
                    </a:cubicBezTo>
                    <a:cubicBezTo>
                      <a:pt x="30" y="27"/>
                      <a:pt x="26" y="27"/>
                      <a:pt x="23" y="26"/>
                    </a:cubicBezTo>
                    <a:lnTo>
                      <a:pt x="3" y="15"/>
                    </a:lnTo>
                    <a:close/>
                  </a:path>
                </a:pathLst>
              </a:custGeom>
              <a:solidFill>
                <a:srgbClr val="9E9D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4" name="Freeform 270"/>
              <p:cNvSpPr/>
              <p:nvPr/>
            </p:nvSpPr>
            <p:spPr bwMode="auto">
              <a:xfrm>
                <a:off x="5932" y="3916"/>
                <a:ext cx="186" cy="66"/>
              </a:xfrm>
              <a:custGeom>
                <a:avLst/>
                <a:gdLst>
                  <a:gd name="T0" fmla="*/ 107 w 186"/>
                  <a:gd name="T1" fmla="*/ 61 h 67"/>
                  <a:gd name="T2" fmla="*/ 0 w 186"/>
                  <a:gd name="T3" fmla="*/ 0 h 67"/>
                  <a:gd name="T4" fmla="*/ 0 w 186"/>
                  <a:gd name="T5" fmla="*/ 3 h 67"/>
                  <a:gd name="T6" fmla="*/ 3 w 186"/>
                  <a:gd name="T7" fmla="*/ 8 h 67"/>
                  <a:gd name="T8" fmla="*/ 104 w 186"/>
                  <a:gd name="T9" fmla="*/ 66 h 67"/>
                  <a:gd name="T10" fmla="*/ 110 w 186"/>
                  <a:gd name="T11" fmla="*/ 66 h 67"/>
                  <a:gd name="T12" fmla="*/ 184 w 186"/>
                  <a:gd name="T13" fmla="*/ 22 h 67"/>
                  <a:gd name="T14" fmla="*/ 186 w 186"/>
                  <a:gd name="T15" fmla="*/ 19 h 67"/>
                  <a:gd name="T16" fmla="*/ 186 w 186"/>
                  <a:gd name="T17" fmla="*/ 17 h 67"/>
                  <a:gd name="T18" fmla="*/ 107 w 186"/>
                  <a:gd name="T19" fmla="*/ 6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67">
                    <a:moveTo>
                      <a:pt x="107" y="61"/>
                    </a:moveTo>
                    <a:cubicBezTo>
                      <a:pt x="0" y="0"/>
                      <a:pt x="0" y="0"/>
                      <a:pt x="0" y="0"/>
                    </a:cubicBezTo>
                    <a:cubicBezTo>
                      <a:pt x="0" y="3"/>
                      <a:pt x="0" y="3"/>
                      <a:pt x="0" y="3"/>
                    </a:cubicBezTo>
                    <a:cubicBezTo>
                      <a:pt x="0" y="5"/>
                      <a:pt x="2" y="7"/>
                      <a:pt x="3" y="8"/>
                    </a:cubicBezTo>
                    <a:cubicBezTo>
                      <a:pt x="104" y="66"/>
                      <a:pt x="104" y="66"/>
                      <a:pt x="104" y="66"/>
                    </a:cubicBezTo>
                    <a:cubicBezTo>
                      <a:pt x="106" y="67"/>
                      <a:pt x="108" y="67"/>
                      <a:pt x="110" y="66"/>
                    </a:cubicBezTo>
                    <a:cubicBezTo>
                      <a:pt x="184" y="22"/>
                      <a:pt x="184" y="22"/>
                      <a:pt x="184" y="22"/>
                    </a:cubicBezTo>
                    <a:cubicBezTo>
                      <a:pt x="185" y="22"/>
                      <a:pt x="186" y="20"/>
                      <a:pt x="186" y="19"/>
                    </a:cubicBezTo>
                    <a:cubicBezTo>
                      <a:pt x="186" y="17"/>
                      <a:pt x="186" y="17"/>
                      <a:pt x="186" y="17"/>
                    </a:cubicBezTo>
                    <a:lnTo>
                      <a:pt x="107" y="61"/>
                    </a:lnTo>
                    <a:close/>
                  </a:path>
                </a:pathLst>
              </a:custGeom>
              <a:solidFill>
                <a:srgbClr val="8484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5" name="Freeform 271"/>
              <p:cNvSpPr/>
              <p:nvPr/>
            </p:nvSpPr>
            <p:spPr bwMode="auto">
              <a:xfrm>
                <a:off x="5932" y="3879"/>
                <a:ext cx="187" cy="97"/>
              </a:xfrm>
              <a:custGeom>
                <a:avLst/>
                <a:gdLst>
                  <a:gd name="T0" fmla="*/ 184 w 187"/>
                  <a:gd name="T1" fmla="*/ 51 h 98"/>
                  <a:gd name="T2" fmla="*/ 184 w 187"/>
                  <a:gd name="T3" fmla="*/ 57 h 98"/>
                  <a:gd name="T4" fmla="*/ 107 w 187"/>
                  <a:gd name="T5" fmla="*/ 98 h 98"/>
                  <a:gd name="T6" fmla="*/ 0 w 187"/>
                  <a:gd name="T7" fmla="*/ 37 h 98"/>
                  <a:gd name="T8" fmla="*/ 77 w 187"/>
                  <a:gd name="T9" fmla="*/ 2 h 98"/>
                  <a:gd name="T10" fmla="*/ 88 w 187"/>
                  <a:gd name="T11" fmla="*/ 2 h 98"/>
                  <a:gd name="T12" fmla="*/ 184 w 187"/>
                  <a:gd name="T13" fmla="*/ 51 h 98"/>
                </a:gdLst>
                <a:ahLst/>
                <a:cxnLst>
                  <a:cxn ang="0">
                    <a:pos x="T0" y="T1"/>
                  </a:cxn>
                  <a:cxn ang="0">
                    <a:pos x="T2" y="T3"/>
                  </a:cxn>
                  <a:cxn ang="0">
                    <a:pos x="T4" y="T5"/>
                  </a:cxn>
                  <a:cxn ang="0">
                    <a:pos x="T6" y="T7"/>
                  </a:cxn>
                  <a:cxn ang="0">
                    <a:pos x="T8" y="T9"/>
                  </a:cxn>
                  <a:cxn ang="0">
                    <a:pos x="T10" y="T11"/>
                  </a:cxn>
                  <a:cxn ang="0">
                    <a:pos x="T12" y="T13"/>
                  </a:cxn>
                </a:cxnLst>
                <a:rect l="0" t="0" r="r" b="b"/>
                <a:pathLst>
                  <a:path w="187" h="98">
                    <a:moveTo>
                      <a:pt x="184" y="51"/>
                    </a:moveTo>
                    <a:cubicBezTo>
                      <a:pt x="187" y="52"/>
                      <a:pt x="187" y="56"/>
                      <a:pt x="184" y="57"/>
                    </a:cubicBezTo>
                    <a:cubicBezTo>
                      <a:pt x="107" y="98"/>
                      <a:pt x="107" y="98"/>
                      <a:pt x="107" y="98"/>
                    </a:cubicBezTo>
                    <a:cubicBezTo>
                      <a:pt x="0" y="37"/>
                      <a:pt x="0" y="37"/>
                      <a:pt x="0" y="37"/>
                    </a:cubicBezTo>
                    <a:cubicBezTo>
                      <a:pt x="77" y="2"/>
                      <a:pt x="77" y="2"/>
                      <a:pt x="77" y="2"/>
                    </a:cubicBezTo>
                    <a:cubicBezTo>
                      <a:pt x="81" y="0"/>
                      <a:pt x="85" y="0"/>
                      <a:pt x="88" y="2"/>
                    </a:cubicBezTo>
                    <a:lnTo>
                      <a:pt x="184" y="51"/>
                    </a:lnTo>
                    <a:close/>
                  </a:path>
                </a:pathLst>
              </a:custGeom>
              <a:solidFill>
                <a:srgbClr val="EAE9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6" name="Freeform 272"/>
              <p:cNvSpPr/>
              <p:nvPr/>
            </p:nvSpPr>
            <p:spPr bwMode="auto">
              <a:xfrm>
                <a:off x="5945" y="3890"/>
                <a:ext cx="138" cy="80"/>
              </a:xfrm>
              <a:custGeom>
                <a:avLst/>
                <a:gdLst>
                  <a:gd name="T0" fmla="*/ 136 w 138"/>
                  <a:gd name="T1" fmla="*/ 56 h 81"/>
                  <a:gd name="T2" fmla="*/ 134 w 138"/>
                  <a:gd name="T3" fmla="*/ 61 h 81"/>
                  <a:gd name="T4" fmla="*/ 100 w 138"/>
                  <a:gd name="T5" fmla="*/ 80 h 81"/>
                  <a:gd name="T6" fmla="*/ 92 w 138"/>
                  <a:gd name="T7" fmla="*/ 78 h 81"/>
                  <a:gd name="T8" fmla="*/ 2 w 138"/>
                  <a:gd name="T9" fmla="*/ 26 h 81"/>
                  <a:gd name="T10" fmla="*/ 2 w 138"/>
                  <a:gd name="T11" fmla="*/ 22 h 81"/>
                  <a:gd name="T12" fmla="*/ 35 w 138"/>
                  <a:gd name="T13" fmla="*/ 2 h 81"/>
                  <a:gd name="T14" fmla="*/ 40 w 138"/>
                  <a:gd name="T15" fmla="*/ 1 h 81"/>
                  <a:gd name="T16" fmla="*/ 136 w 138"/>
                  <a:gd name="T17" fmla="*/ 5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81">
                    <a:moveTo>
                      <a:pt x="136" y="56"/>
                    </a:moveTo>
                    <a:cubicBezTo>
                      <a:pt x="137" y="57"/>
                      <a:pt x="138" y="59"/>
                      <a:pt x="134" y="61"/>
                    </a:cubicBezTo>
                    <a:cubicBezTo>
                      <a:pt x="100" y="80"/>
                      <a:pt x="100" y="80"/>
                      <a:pt x="100" y="80"/>
                    </a:cubicBezTo>
                    <a:cubicBezTo>
                      <a:pt x="97" y="81"/>
                      <a:pt x="95" y="80"/>
                      <a:pt x="92" y="78"/>
                    </a:cubicBezTo>
                    <a:cubicBezTo>
                      <a:pt x="2" y="26"/>
                      <a:pt x="2" y="26"/>
                      <a:pt x="2" y="26"/>
                    </a:cubicBezTo>
                    <a:cubicBezTo>
                      <a:pt x="0" y="25"/>
                      <a:pt x="0" y="23"/>
                      <a:pt x="2" y="22"/>
                    </a:cubicBezTo>
                    <a:cubicBezTo>
                      <a:pt x="35" y="2"/>
                      <a:pt x="35" y="2"/>
                      <a:pt x="35" y="2"/>
                    </a:cubicBezTo>
                    <a:cubicBezTo>
                      <a:pt x="37" y="1"/>
                      <a:pt x="39" y="0"/>
                      <a:pt x="40" y="1"/>
                    </a:cubicBezTo>
                    <a:lnTo>
                      <a:pt x="136" y="56"/>
                    </a:lnTo>
                    <a:close/>
                  </a:path>
                </a:pathLst>
              </a:custGeom>
              <a:solidFill>
                <a:srgbClr val="8986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7" name="Freeform 273"/>
              <p:cNvSpPr/>
              <p:nvPr/>
            </p:nvSpPr>
            <p:spPr bwMode="auto">
              <a:xfrm>
                <a:off x="5994" y="3900"/>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7"/>
                      <a:pt x="6" y="7"/>
                      <a:pt x="6" y="7"/>
                    </a:cubicBezTo>
                    <a:cubicBezTo>
                      <a:pt x="6" y="7"/>
                      <a:pt x="5" y="7"/>
                      <a:pt x="5" y="7"/>
                    </a:cubicBezTo>
                    <a:cubicBezTo>
                      <a:pt x="0" y="4"/>
                      <a:pt x="0" y="4"/>
                      <a:pt x="0" y="4"/>
                    </a:cubicBezTo>
                    <a:cubicBezTo>
                      <a:pt x="0" y="4"/>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8" name="Freeform 274"/>
              <p:cNvSpPr/>
              <p:nvPr/>
            </p:nvSpPr>
            <p:spPr bwMode="auto">
              <a:xfrm>
                <a:off x="5971" y="3924"/>
                <a:ext cx="12" cy="7"/>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6" y="7"/>
                      <a:pt x="5" y="7"/>
                    </a:cubicBezTo>
                    <a:cubicBezTo>
                      <a:pt x="1" y="4"/>
                      <a:pt x="1" y="4"/>
                      <a:pt x="1" y="4"/>
                    </a:cubicBezTo>
                    <a:cubicBezTo>
                      <a:pt x="0" y="4"/>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9" name="Freeform 275"/>
              <p:cNvSpPr/>
              <p:nvPr/>
            </p:nvSpPr>
            <p:spPr bwMode="auto">
              <a:xfrm>
                <a:off x="5979" y="3929"/>
                <a:ext cx="12" cy="6"/>
              </a:xfrm>
              <a:custGeom>
                <a:avLst/>
                <a:gdLst>
                  <a:gd name="T0" fmla="*/ 11 w 12"/>
                  <a:gd name="T1" fmla="*/ 3 h 6"/>
                  <a:gd name="T2" fmla="*/ 11 w 12"/>
                  <a:gd name="T3" fmla="*/ 3 h 6"/>
                  <a:gd name="T4" fmla="*/ 7 w 12"/>
                  <a:gd name="T5" fmla="*/ 6 h 6"/>
                  <a:gd name="T6" fmla="*/ 5 w 12"/>
                  <a:gd name="T7" fmla="*/ 6 h 6"/>
                  <a:gd name="T8" fmla="*/ 1 w 12"/>
                  <a:gd name="T9" fmla="*/ 3 h 6"/>
                  <a:gd name="T10" fmla="*/ 1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3"/>
                    </a:cubicBezTo>
                    <a:cubicBezTo>
                      <a:pt x="7" y="6"/>
                      <a:pt x="7" y="6"/>
                      <a:pt x="7" y="6"/>
                    </a:cubicBezTo>
                    <a:cubicBezTo>
                      <a:pt x="6" y="6"/>
                      <a:pt x="6" y="6"/>
                      <a:pt x="5" y="6"/>
                    </a:cubicBezTo>
                    <a:cubicBezTo>
                      <a:pt x="1" y="3"/>
                      <a:pt x="1" y="3"/>
                      <a:pt x="1" y="3"/>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0" name="Freeform 276"/>
              <p:cNvSpPr/>
              <p:nvPr/>
            </p:nvSpPr>
            <p:spPr bwMode="auto">
              <a:xfrm>
                <a:off x="5987" y="3933"/>
                <a:ext cx="12" cy="6"/>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6" y="7"/>
                      <a:pt x="5" y="7"/>
                    </a:cubicBezTo>
                    <a:cubicBezTo>
                      <a:pt x="1" y="4"/>
                      <a:pt x="1" y="4"/>
                      <a:pt x="1" y="4"/>
                    </a:cubicBezTo>
                    <a:cubicBezTo>
                      <a:pt x="0" y="4"/>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1" name="Freeform 277"/>
              <p:cNvSpPr/>
              <p:nvPr/>
            </p:nvSpPr>
            <p:spPr bwMode="auto">
              <a:xfrm>
                <a:off x="5970" y="3896"/>
                <a:ext cx="19" cy="11"/>
              </a:xfrm>
              <a:custGeom>
                <a:avLst/>
                <a:gdLst>
                  <a:gd name="T0" fmla="*/ 19 w 19"/>
                  <a:gd name="T1" fmla="*/ 8 h 11"/>
                  <a:gd name="T2" fmla="*/ 19 w 19"/>
                  <a:gd name="T3" fmla="*/ 8 h 11"/>
                  <a:gd name="T4" fmla="*/ 14 w 19"/>
                  <a:gd name="T5" fmla="*/ 11 h 11"/>
                  <a:gd name="T6" fmla="*/ 13 w 19"/>
                  <a:gd name="T7" fmla="*/ 11 h 11"/>
                  <a:gd name="T8" fmla="*/ 0 w 19"/>
                  <a:gd name="T9" fmla="*/ 4 h 11"/>
                  <a:gd name="T10" fmla="*/ 0 w 19"/>
                  <a:gd name="T11" fmla="*/ 3 h 11"/>
                  <a:gd name="T12" fmla="*/ 5 w 19"/>
                  <a:gd name="T13" fmla="*/ 0 h 11"/>
                  <a:gd name="T14" fmla="*/ 6 w 19"/>
                  <a:gd name="T15" fmla="*/ 0 h 11"/>
                  <a:gd name="T16" fmla="*/ 19 w 19"/>
                  <a:gd name="T1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9" y="8"/>
                    </a:moveTo>
                    <a:cubicBezTo>
                      <a:pt x="19" y="8"/>
                      <a:pt x="19" y="8"/>
                      <a:pt x="19" y="8"/>
                    </a:cubicBezTo>
                    <a:cubicBezTo>
                      <a:pt x="14" y="11"/>
                      <a:pt x="14" y="11"/>
                      <a:pt x="14" y="11"/>
                    </a:cubicBezTo>
                    <a:cubicBezTo>
                      <a:pt x="14" y="11"/>
                      <a:pt x="13" y="11"/>
                      <a:pt x="13" y="11"/>
                    </a:cubicBezTo>
                    <a:cubicBezTo>
                      <a:pt x="0" y="4"/>
                      <a:pt x="0" y="4"/>
                      <a:pt x="0" y="4"/>
                    </a:cubicBezTo>
                    <a:cubicBezTo>
                      <a:pt x="0" y="4"/>
                      <a:pt x="0" y="3"/>
                      <a:pt x="0" y="3"/>
                    </a:cubicBezTo>
                    <a:cubicBezTo>
                      <a:pt x="5" y="0"/>
                      <a:pt x="5" y="0"/>
                      <a:pt x="5" y="0"/>
                    </a:cubicBezTo>
                    <a:cubicBezTo>
                      <a:pt x="5" y="0"/>
                      <a:pt x="6" y="0"/>
                      <a:pt x="6" y="0"/>
                    </a:cubicBezTo>
                    <a:lnTo>
                      <a:pt x="19" y="8"/>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2" name="Freeform 278"/>
              <p:cNvSpPr/>
              <p:nvPr/>
            </p:nvSpPr>
            <p:spPr bwMode="auto">
              <a:xfrm>
                <a:off x="5985" y="3905"/>
                <a:ext cx="12" cy="7"/>
              </a:xfrm>
              <a:custGeom>
                <a:avLst/>
                <a:gdLst>
                  <a:gd name="T0" fmla="*/ 12 w 12"/>
                  <a:gd name="T1" fmla="*/ 3 h 7"/>
                  <a:gd name="T2" fmla="*/ 12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3"/>
                      <a:pt x="12" y="3"/>
                      <a:pt x="12" y="4"/>
                    </a:cubicBezTo>
                    <a:cubicBezTo>
                      <a:pt x="7" y="6"/>
                      <a:pt x="7" y="6"/>
                      <a:pt x="7" y="6"/>
                    </a:cubicBezTo>
                    <a:cubicBezTo>
                      <a:pt x="7" y="7"/>
                      <a:pt x="6" y="7"/>
                      <a:pt x="5" y="6"/>
                    </a:cubicBezTo>
                    <a:cubicBezTo>
                      <a:pt x="1" y="4"/>
                      <a:pt x="1" y="4"/>
                      <a:pt x="1" y="4"/>
                    </a:cubicBezTo>
                    <a:cubicBezTo>
                      <a:pt x="0" y="3"/>
                      <a:pt x="0" y="3"/>
                      <a:pt x="1" y="3"/>
                    </a:cubicBezTo>
                    <a:cubicBezTo>
                      <a:pt x="5" y="0"/>
                      <a:pt x="5" y="0"/>
                      <a:pt x="5" y="0"/>
                    </a:cubicBezTo>
                    <a:cubicBezTo>
                      <a:pt x="6" y="0"/>
                      <a:pt x="6" y="0"/>
                      <a:pt x="7" y="0"/>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3" name="Freeform 279"/>
              <p:cNvSpPr/>
              <p:nvPr/>
            </p:nvSpPr>
            <p:spPr bwMode="auto">
              <a:xfrm>
                <a:off x="5994" y="3910"/>
                <a:ext cx="12" cy="7"/>
              </a:xfrm>
              <a:custGeom>
                <a:avLst/>
                <a:gdLst>
                  <a:gd name="T0" fmla="*/ 11 w 12"/>
                  <a:gd name="T1" fmla="*/ 3 h 7"/>
                  <a:gd name="T2" fmla="*/ 11 w 12"/>
                  <a:gd name="T3" fmla="*/ 4 h 7"/>
                  <a:gd name="T4" fmla="*/ 7 w 12"/>
                  <a:gd name="T5" fmla="*/ 6 h 7"/>
                  <a:gd name="T6" fmla="*/ 5 w 12"/>
                  <a:gd name="T7" fmla="*/ 6 h 7"/>
                  <a:gd name="T8" fmla="*/ 0 w 12"/>
                  <a:gd name="T9" fmla="*/ 4 h 7"/>
                  <a:gd name="T10" fmla="*/ 0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3"/>
                      <a:pt x="11" y="4"/>
                    </a:cubicBezTo>
                    <a:cubicBezTo>
                      <a:pt x="7" y="6"/>
                      <a:pt x="7" y="6"/>
                      <a:pt x="7" y="6"/>
                    </a:cubicBezTo>
                    <a:cubicBezTo>
                      <a:pt x="6" y="7"/>
                      <a:pt x="5" y="7"/>
                      <a:pt x="5" y="6"/>
                    </a:cubicBezTo>
                    <a:cubicBezTo>
                      <a:pt x="0" y="4"/>
                      <a:pt x="0" y="4"/>
                      <a:pt x="0" y="4"/>
                    </a:cubicBezTo>
                    <a:cubicBezTo>
                      <a:pt x="0" y="3"/>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4" name="Freeform 280"/>
              <p:cNvSpPr/>
              <p:nvPr/>
            </p:nvSpPr>
            <p:spPr bwMode="auto">
              <a:xfrm>
                <a:off x="6002" y="3914"/>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1 h 7"/>
                  <a:gd name="T14" fmla="*/ 7 w 12"/>
                  <a:gd name="T15" fmla="*/ 1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4"/>
                      <a:pt x="12" y="4"/>
                      <a:pt x="11" y="4"/>
                    </a:cubicBezTo>
                    <a:cubicBezTo>
                      <a:pt x="7" y="7"/>
                      <a:pt x="7" y="7"/>
                      <a:pt x="7" y="7"/>
                    </a:cubicBezTo>
                    <a:cubicBezTo>
                      <a:pt x="6" y="7"/>
                      <a:pt x="5" y="7"/>
                      <a:pt x="5" y="7"/>
                    </a:cubicBezTo>
                    <a:cubicBezTo>
                      <a:pt x="0" y="4"/>
                      <a:pt x="0" y="4"/>
                      <a:pt x="0" y="4"/>
                    </a:cubicBezTo>
                    <a:cubicBezTo>
                      <a:pt x="0" y="4"/>
                      <a:pt x="0" y="4"/>
                      <a:pt x="0" y="3"/>
                    </a:cubicBezTo>
                    <a:cubicBezTo>
                      <a:pt x="5" y="1"/>
                      <a:pt x="5" y="1"/>
                      <a:pt x="5" y="1"/>
                    </a:cubicBezTo>
                    <a:cubicBezTo>
                      <a:pt x="5" y="0"/>
                      <a:pt x="6" y="0"/>
                      <a:pt x="7"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5" name="Freeform 281"/>
              <p:cNvSpPr/>
              <p:nvPr/>
            </p:nvSpPr>
            <p:spPr bwMode="auto">
              <a:xfrm>
                <a:off x="6010" y="3919"/>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5" y="7"/>
                      <a:pt x="5" y="7"/>
                    </a:cubicBezTo>
                    <a:cubicBezTo>
                      <a:pt x="0" y="4"/>
                      <a:pt x="0" y="4"/>
                      <a:pt x="0" y="4"/>
                    </a:cubicBezTo>
                    <a:cubicBezTo>
                      <a:pt x="0" y="4"/>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6" name="Freeform 282"/>
              <p:cNvSpPr/>
              <p:nvPr/>
            </p:nvSpPr>
            <p:spPr bwMode="auto">
              <a:xfrm>
                <a:off x="5962" y="3900"/>
                <a:ext cx="20" cy="12"/>
              </a:xfrm>
              <a:custGeom>
                <a:avLst/>
                <a:gdLst>
                  <a:gd name="T0" fmla="*/ 19 w 20"/>
                  <a:gd name="T1" fmla="*/ 8 h 12"/>
                  <a:gd name="T2" fmla="*/ 19 w 20"/>
                  <a:gd name="T3" fmla="*/ 9 h 12"/>
                  <a:gd name="T4" fmla="*/ 15 w 20"/>
                  <a:gd name="T5" fmla="*/ 12 h 12"/>
                  <a:gd name="T6" fmla="*/ 13 w 20"/>
                  <a:gd name="T7" fmla="*/ 12 h 12"/>
                  <a:gd name="T8" fmla="*/ 0 w 20"/>
                  <a:gd name="T9" fmla="*/ 4 h 12"/>
                  <a:gd name="T10" fmla="*/ 0 w 20"/>
                  <a:gd name="T11" fmla="*/ 3 h 12"/>
                  <a:gd name="T12" fmla="*/ 5 w 20"/>
                  <a:gd name="T13" fmla="*/ 1 h 12"/>
                  <a:gd name="T14" fmla="*/ 7 w 20"/>
                  <a:gd name="T15" fmla="*/ 1 h 12"/>
                  <a:gd name="T16" fmla="*/ 19 w 20"/>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19" y="8"/>
                    </a:moveTo>
                    <a:cubicBezTo>
                      <a:pt x="20" y="8"/>
                      <a:pt x="20" y="9"/>
                      <a:pt x="19" y="9"/>
                    </a:cubicBezTo>
                    <a:cubicBezTo>
                      <a:pt x="15" y="12"/>
                      <a:pt x="15" y="12"/>
                      <a:pt x="15" y="12"/>
                    </a:cubicBezTo>
                    <a:cubicBezTo>
                      <a:pt x="14" y="12"/>
                      <a:pt x="13" y="12"/>
                      <a:pt x="13" y="12"/>
                    </a:cubicBezTo>
                    <a:cubicBezTo>
                      <a:pt x="0" y="4"/>
                      <a:pt x="0" y="4"/>
                      <a:pt x="0" y="4"/>
                    </a:cubicBezTo>
                    <a:cubicBezTo>
                      <a:pt x="0" y="4"/>
                      <a:pt x="0" y="4"/>
                      <a:pt x="0" y="3"/>
                    </a:cubicBezTo>
                    <a:cubicBezTo>
                      <a:pt x="5" y="1"/>
                      <a:pt x="5" y="1"/>
                      <a:pt x="5" y="1"/>
                    </a:cubicBezTo>
                    <a:cubicBezTo>
                      <a:pt x="5" y="0"/>
                      <a:pt x="6" y="0"/>
                      <a:pt x="7" y="1"/>
                    </a:cubicBezTo>
                    <a:lnTo>
                      <a:pt x="19" y="8"/>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7" name="Freeform 283"/>
              <p:cNvSpPr/>
              <p:nvPr/>
            </p:nvSpPr>
            <p:spPr bwMode="auto">
              <a:xfrm>
                <a:off x="5978" y="3910"/>
                <a:ext cx="12" cy="6"/>
              </a:xfrm>
              <a:custGeom>
                <a:avLst/>
                <a:gdLst>
                  <a:gd name="T0" fmla="*/ 11 w 12"/>
                  <a:gd name="T1" fmla="*/ 3 h 6"/>
                  <a:gd name="T2" fmla="*/ 11 w 12"/>
                  <a:gd name="T3" fmla="*/ 4 h 6"/>
                  <a:gd name="T4" fmla="*/ 7 w 12"/>
                  <a:gd name="T5" fmla="*/ 6 h 6"/>
                  <a:gd name="T6" fmla="*/ 5 w 12"/>
                  <a:gd name="T7" fmla="*/ 6 h 6"/>
                  <a:gd name="T8" fmla="*/ 0 w 12"/>
                  <a:gd name="T9" fmla="*/ 4 h 6"/>
                  <a:gd name="T10" fmla="*/ 0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4"/>
                    </a:cubicBezTo>
                    <a:cubicBezTo>
                      <a:pt x="7" y="6"/>
                      <a:pt x="7" y="6"/>
                      <a:pt x="7" y="6"/>
                    </a:cubicBezTo>
                    <a:cubicBezTo>
                      <a:pt x="6" y="6"/>
                      <a:pt x="5" y="6"/>
                      <a:pt x="5" y="6"/>
                    </a:cubicBezTo>
                    <a:cubicBezTo>
                      <a:pt x="0" y="4"/>
                      <a:pt x="0" y="4"/>
                      <a:pt x="0" y="4"/>
                    </a:cubicBezTo>
                    <a:cubicBezTo>
                      <a:pt x="0" y="3"/>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8" name="Freeform 284"/>
              <p:cNvSpPr/>
              <p:nvPr/>
            </p:nvSpPr>
            <p:spPr bwMode="auto">
              <a:xfrm>
                <a:off x="5986" y="3915"/>
                <a:ext cx="12" cy="6"/>
              </a:xfrm>
              <a:custGeom>
                <a:avLst/>
                <a:gdLst>
                  <a:gd name="T0" fmla="*/ 11 w 12"/>
                  <a:gd name="T1" fmla="*/ 3 h 6"/>
                  <a:gd name="T2" fmla="*/ 11 w 12"/>
                  <a:gd name="T3" fmla="*/ 3 h 6"/>
                  <a:gd name="T4" fmla="*/ 7 w 12"/>
                  <a:gd name="T5" fmla="*/ 6 h 6"/>
                  <a:gd name="T6" fmla="*/ 5 w 12"/>
                  <a:gd name="T7" fmla="*/ 6 h 6"/>
                  <a:gd name="T8" fmla="*/ 1 w 12"/>
                  <a:gd name="T9" fmla="*/ 3 h 6"/>
                  <a:gd name="T10" fmla="*/ 1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3"/>
                    </a:cubicBezTo>
                    <a:cubicBezTo>
                      <a:pt x="7" y="6"/>
                      <a:pt x="7" y="6"/>
                      <a:pt x="7" y="6"/>
                    </a:cubicBezTo>
                    <a:cubicBezTo>
                      <a:pt x="6" y="6"/>
                      <a:pt x="6" y="6"/>
                      <a:pt x="5" y="6"/>
                    </a:cubicBezTo>
                    <a:cubicBezTo>
                      <a:pt x="1" y="3"/>
                      <a:pt x="1" y="3"/>
                      <a:pt x="1" y="3"/>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9" name="Freeform 285"/>
              <p:cNvSpPr/>
              <p:nvPr/>
            </p:nvSpPr>
            <p:spPr bwMode="auto">
              <a:xfrm>
                <a:off x="5994" y="3919"/>
                <a:ext cx="12" cy="7"/>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1 h 7"/>
                  <a:gd name="T14" fmla="*/ 7 w 12"/>
                  <a:gd name="T15" fmla="*/ 1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6" y="7"/>
                      <a:pt x="5" y="7"/>
                    </a:cubicBezTo>
                    <a:cubicBezTo>
                      <a:pt x="1" y="4"/>
                      <a:pt x="1" y="4"/>
                      <a:pt x="1" y="4"/>
                    </a:cubicBezTo>
                    <a:cubicBezTo>
                      <a:pt x="0" y="4"/>
                      <a:pt x="0" y="3"/>
                      <a:pt x="1" y="3"/>
                    </a:cubicBezTo>
                    <a:cubicBezTo>
                      <a:pt x="5" y="1"/>
                      <a:pt x="5" y="1"/>
                      <a:pt x="5" y="1"/>
                    </a:cubicBezTo>
                    <a:cubicBezTo>
                      <a:pt x="6" y="0"/>
                      <a:pt x="6" y="0"/>
                      <a:pt x="7"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0" name="Freeform 286"/>
              <p:cNvSpPr/>
              <p:nvPr/>
            </p:nvSpPr>
            <p:spPr bwMode="auto">
              <a:xfrm>
                <a:off x="5995" y="3938"/>
                <a:ext cx="12" cy="6"/>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3"/>
                      <a:pt x="11" y="4"/>
                    </a:cubicBezTo>
                    <a:cubicBezTo>
                      <a:pt x="7" y="6"/>
                      <a:pt x="7" y="6"/>
                      <a:pt x="7" y="6"/>
                    </a:cubicBezTo>
                    <a:cubicBezTo>
                      <a:pt x="6" y="7"/>
                      <a:pt x="6" y="7"/>
                      <a:pt x="5" y="6"/>
                    </a:cubicBezTo>
                    <a:cubicBezTo>
                      <a:pt x="1" y="4"/>
                      <a:pt x="1" y="4"/>
                      <a:pt x="1" y="4"/>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1" name="Freeform 287"/>
              <p:cNvSpPr/>
              <p:nvPr/>
            </p:nvSpPr>
            <p:spPr bwMode="auto">
              <a:xfrm>
                <a:off x="6018" y="3924"/>
                <a:ext cx="12" cy="6"/>
              </a:xfrm>
              <a:custGeom>
                <a:avLst/>
                <a:gdLst>
                  <a:gd name="T0" fmla="*/ 11 w 12"/>
                  <a:gd name="T1" fmla="*/ 3 h 6"/>
                  <a:gd name="T2" fmla="*/ 11 w 12"/>
                  <a:gd name="T3" fmla="*/ 4 h 6"/>
                  <a:gd name="T4" fmla="*/ 7 w 12"/>
                  <a:gd name="T5" fmla="*/ 6 h 6"/>
                  <a:gd name="T6" fmla="*/ 5 w 12"/>
                  <a:gd name="T7" fmla="*/ 6 h 6"/>
                  <a:gd name="T8" fmla="*/ 0 w 12"/>
                  <a:gd name="T9" fmla="*/ 4 h 6"/>
                  <a:gd name="T10" fmla="*/ 0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4"/>
                    </a:cubicBezTo>
                    <a:cubicBezTo>
                      <a:pt x="7" y="6"/>
                      <a:pt x="7" y="6"/>
                      <a:pt x="7" y="6"/>
                    </a:cubicBezTo>
                    <a:cubicBezTo>
                      <a:pt x="6" y="6"/>
                      <a:pt x="5" y="6"/>
                      <a:pt x="5" y="6"/>
                    </a:cubicBezTo>
                    <a:cubicBezTo>
                      <a:pt x="0" y="4"/>
                      <a:pt x="0" y="4"/>
                      <a:pt x="0" y="4"/>
                    </a:cubicBezTo>
                    <a:cubicBezTo>
                      <a:pt x="0" y="3"/>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2" name="Freeform 288"/>
              <p:cNvSpPr/>
              <p:nvPr/>
            </p:nvSpPr>
            <p:spPr bwMode="auto">
              <a:xfrm>
                <a:off x="6002" y="3924"/>
                <a:ext cx="12" cy="7"/>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3"/>
                      <a:pt x="11" y="4"/>
                    </a:cubicBezTo>
                    <a:cubicBezTo>
                      <a:pt x="7" y="6"/>
                      <a:pt x="7" y="6"/>
                      <a:pt x="7" y="6"/>
                    </a:cubicBezTo>
                    <a:cubicBezTo>
                      <a:pt x="6" y="7"/>
                      <a:pt x="6" y="7"/>
                      <a:pt x="5" y="6"/>
                    </a:cubicBezTo>
                    <a:cubicBezTo>
                      <a:pt x="1" y="4"/>
                      <a:pt x="1" y="4"/>
                      <a:pt x="1" y="4"/>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3" name="Freeform 289"/>
              <p:cNvSpPr/>
              <p:nvPr/>
            </p:nvSpPr>
            <p:spPr bwMode="auto">
              <a:xfrm>
                <a:off x="6010" y="3929"/>
                <a:ext cx="12" cy="6"/>
              </a:xfrm>
              <a:custGeom>
                <a:avLst/>
                <a:gdLst>
                  <a:gd name="T0" fmla="*/ 11 w 12"/>
                  <a:gd name="T1" fmla="*/ 2 h 6"/>
                  <a:gd name="T2" fmla="*/ 12 w 12"/>
                  <a:gd name="T3" fmla="*/ 3 h 6"/>
                  <a:gd name="T4" fmla="*/ 7 w 12"/>
                  <a:gd name="T5" fmla="*/ 6 h 6"/>
                  <a:gd name="T6" fmla="*/ 5 w 12"/>
                  <a:gd name="T7" fmla="*/ 6 h 6"/>
                  <a:gd name="T8" fmla="*/ 1 w 12"/>
                  <a:gd name="T9" fmla="*/ 3 h 6"/>
                  <a:gd name="T10" fmla="*/ 1 w 12"/>
                  <a:gd name="T11" fmla="*/ 2 h 6"/>
                  <a:gd name="T12" fmla="*/ 5 w 12"/>
                  <a:gd name="T13" fmla="*/ 0 h 6"/>
                  <a:gd name="T14" fmla="*/ 7 w 12"/>
                  <a:gd name="T15" fmla="*/ 0 h 6"/>
                  <a:gd name="T16" fmla="*/ 11 w 12"/>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2"/>
                    </a:moveTo>
                    <a:cubicBezTo>
                      <a:pt x="12" y="3"/>
                      <a:pt x="12" y="3"/>
                      <a:pt x="12" y="3"/>
                    </a:cubicBezTo>
                    <a:cubicBezTo>
                      <a:pt x="7" y="6"/>
                      <a:pt x="7" y="6"/>
                      <a:pt x="7" y="6"/>
                    </a:cubicBezTo>
                    <a:cubicBezTo>
                      <a:pt x="6" y="6"/>
                      <a:pt x="6" y="6"/>
                      <a:pt x="5" y="6"/>
                    </a:cubicBezTo>
                    <a:cubicBezTo>
                      <a:pt x="1" y="3"/>
                      <a:pt x="1" y="3"/>
                      <a:pt x="1" y="3"/>
                    </a:cubicBezTo>
                    <a:cubicBezTo>
                      <a:pt x="0" y="3"/>
                      <a:pt x="0" y="3"/>
                      <a:pt x="1" y="2"/>
                    </a:cubicBezTo>
                    <a:cubicBezTo>
                      <a:pt x="5" y="0"/>
                      <a:pt x="5" y="0"/>
                      <a:pt x="5" y="0"/>
                    </a:cubicBezTo>
                    <a:cubicBezTo>
                      <a:pt x="6" y="0"/>
                      <a:pt x="6" y="0"/>
                      <a:pt x="7" y="0"/>
                    </a:cubicBezTo>
                    <a:lnTo>
                      <a:pt x="11" y="2"/>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4" name="Freeform 290"/>
              <p:cNvSpPr/>
              <p:nvPr/>
            </p:nvSpPr>
            <p:spPr bwMode="auto">
              <a:xfrm>
                <a:off x="5979" y="3919"/>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1 h 7"/>
                  <a:gd name="T14" fmla="*/ 6 w 11"/>
                  <a:gd name="T15" fmla="*/ 1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4"/>
                      <a:pt x="11" y="4"/>
                      <a:pt x="11" y="4"/>
                    </a:cubicBezTo>
                    <a:cubicBezTo>
                      <a:pt x="6" y="7"/>
                      <a:pt x="6" y="7"/>
                      <a:pt x="6" y="7"/>
                    </a:cubicBezTo>
                    <a:cubicBezTo>
                      <a:pt x="6" y="7"/>
                      <a:pt x="5" y="7"/>
                      <a:pt x="5" y="7"/>
                    </a:cubicBezTo>
                    <a:cubicBezTo>
                      <a:pt x="0" y="4"/>
                      <a:pt x="0" y="4"/>
                      <a:pt x="0" y="4"/>
                    </a:cubicBezTo>
                    <a:cubicBezTo>
                      <a:pt x="0" y="4"/>
                      <a:pt x="0" y="4"/>
                      <a:pt x="0" y="3"/>
                    </a:cubicBezTo>
                    <a:cubicBezTo>
                      <a:pt x="5" y="1"/>
                      <a:pt x="5" y="1"/>
                      <a:pt x="5" y="1"/>
                    </a:cubicBezTo>
                    <a:cubicBezTo>
                      <a:pt x="5" y="0"/>
                      <a:pt x="6" y="0"/>
                      <a:pt x="6"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5" name="Freeform 291"/>
              <p:cNvSpPr/>
              <p:nvPr/>
            </p:nvSpPr>
            <p:spPr bwMode="auto">
              <a:xfrm>
                <a:off x="5987" y="3924"/>
                <a:ext cx="11" cy="7"/>
              </a:xfrm>
              <a:custGeom>
                <a:avLst/>
                <a:gdLst>
                  <a:gd name="T0" fmla="*/ 11 w 11"/>
                  <a:gd name="T1" fmla="*/ 3 h 7"/>
                  <a:gd name="T2" fmla="*/ 11 w 11"/>
                  <a:gd name="T3" fmla="*/ 4 h 7"/>
                  <a:gd name="T4" fmla="*/ 6 w 11"/>
                  <a:gd name="T5" fmla="*/ 6 h 7"/>
                  <a:gd name="T6" fmla="*/ 5 w 11"/>
                  <a:gd name="T7" fmla="*/ 6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6"/>
                      <a:pt x="6" y="6"/>
                      <a:pt x="6" y="6"/>
                    </a:cubicBezTo>
                    <a:cubicBezTo>
                      <a:pt x="6" y="7"/>
                      <a:pt x="5" y="7"/>
                      <a:pt x="5" y="6"/>
                    </a:cubicBezTo>
                    <a:cubicBezTo>
                      <a:pt x="0" y="4"/>
                      <a:pt x="0" y="4"/>
                      <a:pt x="0" y="4"/>
                    </a:cubicBezTo>
                    <a:cubicBezTo>
                      <a:pt x="0" y="4"/>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6" name="Freeform 292"/>
              <p:cNvSpPr/>
              <p:nvPr/>
            </p:nvSpPr>
            <p:spPr bwMode="auto">
              <a:xfrm>
                <a:off x="5995" y="3929"/>
                <a:ext cx="11" cy="6"/>
              </a:xfrm>
              <a:custGeom>
                <a:avLst/>
                <a:gdLst>
                  <a:gd name="T0" fmla="*/ 11 w 11"/>
                  <a:gd name="T1" fmla="*/ 3 h 6"/>
                  <a:gd name="T2" fmla="*/ 11 w 11"/>
                  <a:gd name="T3" fmla="*/ 3 h 6"/>
                  <a:gd name="T4" fmla="*/ 6 w 11"/>
                  <a:gd name="T5" fmla="*/ 6 h 6"/>
                  <a:gd name="T6" fmla="*/ 5 w 11"/>
                  <a:gd name="T7" fmla="*/ 6 h 6"/>
                  <a:gd name="T8" fmla="*/ 0 w 11"/>
                  <a:gd name="T9" fmla="*/ 3 h 6"/>
                  <a:gd name="T10" fmla="*/ 0 w 11"/>
                  <a:gd name="T11" fmla="*/ 3 h 6"/>
                  <a:gd name="T12" fmla="*/ 5 w 11"/>
                  <a:gd name="T13" fmla="*/ 0 h 6"/>
                  <a:gd name="T14" fmla="*/ 6 w 11"/>
                  <a:gd name="T15" fmla="*/ 0 h 6"/>
                  <a:gd name="T16" fmla="*/ 11 w 11"/>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3"/>
                    </a:moveTo>
                    <a:cubicBezTo>
                      <a:pt x="11" y="3"/>
                      <a:pt x="11" y="3"/>
                      <a:pt x="11" y="3"/>
                    </a:cubicBezTo>
                    <a:cubicBezTo>
                      <a:pt x="6" y="6"/>
                      <a:pt x="6" y="6"/>
                      <a:pt x="6" y="6"/>
                    </a:cubicBezTo>
                    <a:cubicBezTo>
                      <a:pt x="6" y="6"/>
                      <a:pt x="5" y="6"/>
                      <a:pt x="5" y="6"/>
                    </a:cubicBezTo>
                    <a:cubicBezTo>
                      <a:pt x="0" y="3"/>
                      <a:pt x="0" y="3"/>
                      <a:pt x="0" y="3"/>
                    </a:cubicBezTo>
                    <a:cubicBezTo>
                      <a:pt x="0" y="3"/>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7" name="Freeform 293"/>
              <p:cNvSpPr/>
              <p:nvPr/>
            </p:nvSpPr>
            <p:spPr bwMode="auto">
              <a:xfrm>
                <a:off x="6003" y="3933"/>
                <a:ext cx="11" cy="6"/>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7"/>
                      <a:pt x="6" y="7"/>
                      <a:pt x="6" y="7"/>
                    </a:cubicBezTo>
                    <a:cubicBezTo>
                      <a:pt x="6" y="7"/>
                      <a:pt x="5" y="7"/>
                      <a:pt x="5" y="7"/>
                    </a:cubicBezTo>
                    <a:cubicBezTo>
                      <a:pt x="0" y="4"/>
                      <a:pt x="0" y="4"/>
                      <a:pt x="0" y="4"/>
                    </a:cubicBezTo>
                    <a:cubicBezTo>
                      <a:pt x="0" y="4"/>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8" name="Freeform 294"/>
              <p:cNvSpPr/>
              <p:nvPr/>
            </p:nvSpPr>
            <p:spPr bwMode="auto">
              <a:xfrm>
                <a:off x="6003" y="3941"/>
                <a:ext cx="12" cy="7"/>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1 h 7"/>
                  <a:gd name="T14" fmla="*/ 7 w 12"/>
                  <a:gd name="T15" fmla="*/ 1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4"/>
                      <a:pt x="12" y="4"/>
                      <a:pt x="11" y="4"/>
                    </a:cubicBezTo>
                    <a:cubicBezTo>
                      <a:pt x="7" y="7"/>
                      <a:pt x="7" y="7"/>
                      <a:pt x="7" y="7"/>
                    </a:cubicBezTo>
                    <a:cubicBezTo>
                      <a:pt x="6" y="7"/>
                      <a:pt x="6" y="7"/>
                      <a:pt x="5" y="7"/>
                    </a:cubicBezTo>
                    <a:cubicBezTo>
                      <a:pt x="1" y="4"/>
                      <a:pt x="1" y="4"/>
                      <a:pt x="1" y="4"/>
                    </a:cubicBezTo>
                    <a:cubicBezTo>
                      <a:pt x="0" y="4"/>
                      <a:pt x="0" y="4"/>
                      <a:pt x="1" y="3"/>
                    </a:cubicBezTo>
                    <a:cubicBezTo>
                      <a:pt x="5" y="1"/>
                      <a:pt x="5" y="1"/>
                      <a:pt x="5" y="1"/>
                    </a:cubicBezTo>
                    <a:cubicBezTo>
                      <a:pt x="6" y="0"/>
                      <a:pt x="6" y="0"/>
                      <a:pt x="7"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9" name="Freeform 295"/>
              <p:cNvSpPr/>
              <p:nvPr/>
            </p:nvSpPr>
            <p:spPr bwMode="auto">
              <a:xfrm>
                <a:off x="6027" y="3929"/>
                <a:ext cx="12" cy="7"/>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6"/>
                      <a:pt x="7" y="6"/>
                      <a:pt x="7" y="6"/>
                    </a:cubicBezTo>
                    <a:cubicBezTo>
                      <a:pt x="6" y="7"/>
                      <a:pt x="6" y="7"/>
                      <a:pt x="5" y="6"/>
                    </a:cubicBezTo>
                    <a:cubicBezTo>
                      <a:pt x="1" y="4"/>
                      <a:pt x="1" y="4"/>
                      <a:pt x="1" y="4"/>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0" name="Freeform 296"/>
              <p:cNvSpPr/>
              <p:nvPr/>
            </p:nvSpPr>
            <p:spPr bwMode="auto">
              <a:xfrm>
                <a:off x="6018" y="3933"/>
                <a:ext cx="12" cy="6"/>
              </a:xfrm>
              <a:custGeom>
                <a:avLst/>
                <a:gdLst>
                  <a:gd name="T0" fmla="*/ 12 w 12"/>
                  <a:gd name="T1" fmla="*/ 3 h 7"/>
                  <a:gd name="T2" fmla="*/ 12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3"/>
                      <a:pt x="12" y="4"/>
                      <a:pt x="12" y="4"/>
                    </a:cubicBezTo>
                    <a:cubicBezTo>
                      <a:pt x="7" y="7"/>
                      <a:pt x="7" y="7"/>
                      <a:pt x="7" y="7"/>
                    </a:cubicBezTo>
                    <a:cubicBezTo>
                      <a:pt x="7" y="7"/>
                      <a:pt x="6" y="7"/>
                      <a:pt x="5" y="7"/>
                    </a:cubicBezTo>
                    <a:cubicBezTo>
                      <a:pt x="1" y="4"/>
                      <a:pt x="1" y="4"/>
                      <a:pt x="1" y="4"/>
                    </a:cubicBezTo>
                    <a:cubicBezTo>
                      <a:pt x="0" y="4"/>
                      <a:pt x="0" y="3"/>
                      <a:pt x="1" y="3"/>
                    </a:cubicBezTo>
                    <a:cubicBezTo>
                      <a:pt x="5" y="0"/>
                      <a:pt x="5" y="0"/>
                      <a:pt x="5" y="0"/>
                    </a:cubicBezTo>
                    <a:cubicBezTo>
                      <a:pt x="6" y="0"/>
                      <a:pt x="6" y="0"/>
                      <a:pt x="7" y="0"/>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1" name="Freeform 297"/>
              <p:cNvSpPr/>
              <p:nvPr/>
            </p:nvSpPr>
            <p:spPr bwMode="auto">
              <a:xfrm>
                <a:off x="6011" y="3938"/>
                <a:ext cx="11" cy="6"/>
              </a:xfrm>
              <a:custGeom>
                <a:avLst/>
                <a:gdLst>
                  <a:gd name="T0" fmla="*/ 11 w 11"/>
                  <a:gd name="T1" fmla="*/ 3 h 7"/>
                  <a:gd name="T2" fmla="*/ 11 w 11"/>
                  <a:gd name="T3" fmla="*/ 4 h 7"/>
                  <a:gd name="T4" fmla="*/ 6 w 11"/>
                  <a:gd name="T5" fmla="*/ 6 h 7"/>
                  <a:gd name="T6" fmla="*/ 5 w 11"/>
                  <a:gd name="T7" fmla="*/ 6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3"/>
                      <a:pt x="11" y="4"/>
                    </a:cubicBezTo>
                    <a:cubicBezTo>
                      <a:pt x="6" y="6"/>
                      <a:pt x="6" y="6"/>
                      <a:pt x="6" y="6"/>
                    </a:cubicBezTo>
                    <a:cubicBezTo>
                      <a:pt x="6" y="7"/>
                      <a:pt x="5" y="7"/>
                      <a:pt x="5" y="6"/>
                    </a:cubicBezTo>
                    <a:cubicBezTo>
                      <a:pt x="0" y="4"/>
                      <a:pt x="0" y="4"/>
                      <a:pt x="0" y="4"/>
                    </a:cubicBezTo>
                    <a:cubicBezTo>
                      <a:pt x="0" y="3"/>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2" name="Freeform 298"/>
              <p:cNvSpPr/>
              <p:nvPr/>
            </p:nvSpPr>
            <p:spPr bwMode="auto">
              <a:xfrm>
                <a:off x="5947" y="3910"/>
                <a:ext cx="12" cy="7"/>
              </a:xfrm>
              <a:custGeom>
                <a:avLst/>
                <a:gdLst>
                  <a:gd name="T0" fmla="*/ 12 w 12"/>
                  <a:gd name="T1" fmla="*/ 3 h 7"/>
                  <a:gd name="T2" fmla="*/ 12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3"/>
                      <a:pt x="12" y="4"/>
                      <a:pt x="12" y="4"/>
                    </a:cubicBezTo>
                    <a:cubicBezTo>
                      <a:pt x="7" y="7"/>
                      <a:pt x="7" y="7"/>
                      <a:pt x="7" y="7"/>
                    </a:cubicBezTo>
                    <a:cubicBezTo>
                      <a:pt x="7" y="7"/>
                      <a:pt x="6" y="7"/>
                      <a:pt x="5" y="7"/>
                    </a:cubicBezTo>
                    <a:cubicBezTo>
                      <a:pt x="1" y="4"/>
                      <a:pt x="1" y="4"/>
                      <a:pt x="1" y="4"/>
                    </a:cubicBezTo>
                    <a:cubicBezTo>
                      <a:pt x="0" y="4"/>
                      <a:pt x="0" y="3"/>
                      <a:pt x="1" y="3"/>
                    </a:cubicBezTo>
                    <a:cubicBezTo>
                      <a:pt x="5" y="0"/>
                      <a:pt x="5" y="0"/>
                      <a:pt x="5" y="0"/>
                    </a:cubicBezTo>
                    <a:cubicBezTo>
                      <a:pt x="6" y="0"/>
                      <a:pt x="6" y="0"/>
                      <a:pt x="7" y="0"/>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3" name="Freeform 299"/>
              <p:cNvSpPr/>
              <p:nvPr/>
            </p:nvSpPr>
            <p:spPr bwMode="auto">
              <a:xfrm>
                <a:off x="5955" y="3914"/>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1 h 7"/>
                  <a:gd name="T14" fmla="*/ 7 w 12"/>
                  <a:gd name="T15" fmla="*/ 1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4"/>
                      <a:pt x="12" y="4"/>
                      <a:pt x="11" y="4"/>
                    </a:cubicBezTo>
                    <a:cubicBezTo>
                      <a:pt x="7" y="7"/>
                      <a:pt x="7" y="7"/>
                      <a:pt x="7" y="7"/>
                    </a:cubicBezTo>
                    <a:cubicBezTo>
                      <a:pt x="6" y="7"/>
                      <a:pt x="5" y="7"/>
                      <a:pt x="5" y="7"/>
                    </a:cubicBezTo>
                    <a:cubicBezTo>
                      <a:pt x="0" y="4"/>
                      <a:pt x="0" y="4"/>
                      <a:pt x="0" y="4"/>
                    </a:cubicBezTo>
                    <a:cubicBezTo>
                      <a:pt x="0" y="4"/>
                      <a:pt x="0" y="4"/>
                      <a:pt x="0" y="3"/>
                    </a:cubicBezTo>
                    <a:cubicBezTo>
                      <a:pt x="5" y="1"/>
                      <a:pt x="5" y="1"/>
                      <a:pt x="5" y="1"/>
                    </a:cubicBezTo>
                    <a:cubicBezTo>
                      <a:pt x="5" y="0"/>
                      <a:pt x="6" y="0"/>
                      <a:pt x="7"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4" name="Freeform 300"/>
              <p:cNvSpPr/>
              <p:nvPr/>
            </p:nvSpPr>
            <p:spPr bwMode="auto">
              <a:xfrm>
                <a:off x="5963" y="3919"/>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5" y="7"/>
                      <a:pt x="5" y="7"/>
                    </a:cubicBezTo>
                    <a:cubicBezTo>
                      <a:pt x="0" y="4"/>
                      <a:pt x="0" y="4"/>
                      <a:pt x="0" y="4"/>
                    </a:cubicBezTo>
                    <a:cubicBezTo>
                      <a:pt x="0" y="4"/>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5" name="Freeform 301"/>
              <p:cNvSpPr/>
              <p:nvPr/>
            </p:nvSpPr>
            <p:spPr bwMode="auto">
              <a:xfrm>
                <a:off x="6003" y="3906"/>
                <a:ext cx="43" cy="25"/>
              </a:xfrm>
              <a:custGeom>
                <a:avLst/>
                <a:gdLst>
                  <a:gd name="T0" fmla="*/ 43 w 43"/>
                  <a:gd name="T1" fmla="*/ 21 h 25"/>
                  <a:gd name="T2" fmla="*/ 43 w 43"/>
                  <a:gd name="T3" fmla="*/ 22 h 25"/>
                  <a:gd name="T4" fmla="*/ 38 w 43"/>
                  <a:gd name="T5" fmla="*/ 25 h 25"/>
                  <a:gd name="T6" fmla="*/ 37 w 43"/>
                  <a:gd name="T7" fmla="*/ 25 h 25"/>
                  <a:gd name="T8" fmla="*/ 0 w 43"/>
                  <a:gd name="T9" fmla="*/ 4 h 25"/>
                  <a:gd name="T10" fmla="*/ 0 w 43"/>
                  <a:gd name="T11" fmla="*/ 3 h 25"/>
                  <a:gd name="T12" fmla="*/ 5 w 43"/>
                  <a:gd name="T13" fmla="*/ 0 h 25"/>
                  <a:gd name="T14" fmla="*/ 6 w 43"/>
                  <a:gd name="T15" fmla="*/ 0 h 25"/>
                  <a:gd name="T16" fmla="*/ 43 w 43"/>
                  <a:gd name="T17"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5">
                    <a:moveTo>
                      <a:pt x="43" y="21"/>
                    </a:moveTo>
                    <a:cubicBezTo>
                      <a:pt x="43" y="22"/>
                      <a:pt x="43" y="22"/>
                      <a:pt x="43" y="22"/>
                    </a:cubicBezTo>
                    <a:cubicBezTo>
                      <a:pt x="38" y="25"/>
                      <a:pt x="38" y="25"/>
                      <a:pt x="38" y="25"/>
                    </a:cubicBezTo>
                    <a:cubicBezTo>
                      <a:pt x="38" y="25"/>
                      <a:pt x="37" y="25"/>
                      <a:pt x="37" y="25"/>
                    </a:cubicBezTo>
                    <a:cubicBezTo>
                      <a:pt x="0" y="4"/>
                      <a:pt x="0" y="4"/>
                      <a:pt x="0" y="4"/>
                    </a:cubicBezTo>
                    <a:cubicBezTo>
                      <a:pt x="0" y="3"/>
                      <a:pt x="0" y="3"/>
                      <a:pt x="0" y="3"/>
                    </a:cubicBezTo>
                    <a:cubicBezTo>
                      <a:pt x="5" y="0"/>
                      <a:pt x="5" y="0"/>
                      <a:pt x="5" y="0"/>
                    </a:cubicBezTo>
                    <a:cubicBezTo>
                      <a:pt x="5" y="0"/>
                      <a:pt x="6" y="0"/>
                      <a:pt x="6" y="0"/>
                    </a:cubicBezTo>
                    <a:lnTo>
                      <a:pt x="43" y="21"/>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6" name="Freeform 302"/>
              <p:cNvSpPr/>
              <p:nvPr/>
            </p:nvSpPr>
            <p:spPr bwMode="auto">
              <a:xfrm>
                <a:off x="6043" y="3929"/>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5" y="7"/>
                      <a:pt x="5" y="7"/>
                    </a:cubicBezTo>
                    <a:cubicBezTo>
                      <a:pt x="0" y="4"/>
                      <a:pt x="0" y="4"/>
                      <a:pt x="0" y="4"/>
                    </a:cubicBezTo>
                    <a:cubicBezTo>
                      <a:pt x="0" y="4"/>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7" name="Freeform 303"/>
              <p:cNvSpPr/>
              <p:nvPr/>
            </p:nvSpPr>
            <p:spPr bwMode="auto">
              <a:xfrm>
                <a:off x="6051" y="3934"/>
                <a:ext cx="12" cy="6"/>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6"/>
                      <a:pt x="7" y="6"/>
                      <a:pt x="7" y="6"/>
                    </a:cubicBezTo>
                    <a:cubicBezTo>
                      <a:pt x="6" y="7"/>
                      <a:pt x="6" y="7"/>
                      <a:pt x="5" y="6"/>
                    </a:cubicBezTo>
                    <a:cubicBezTo>
                      <a:pt x="1" y="4"/>
                      <a:pt x="1" y="4"/>
                      <a:pt x="1" y="4"/>
                    </a:cubicBezTo>
                    <a:cubicBezTo>
                      <a:pt x="0" y="4"/>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8" name="Freeform 304"/>
              <p:cNvSpPr/>
              <p:nvPr/>
            </p:nvSpPr>
            <p:spPr bwMode="auto">
              <a:xfrm>
                <a:off x="6035" y="3934"/>
                <a:ext cx="12" cy="5"/>
              </a:xfrm>
              <a:custGeom>
                <a:avLst/>
                <a:gdLst>
                  <a:gd name="T0" fmla="*/ 11 w 12"/>
                  <a:gd name="T1" fmla="*/ 3 h 6"/>
                  <a:gd name="T2" fmla="*/ 11 w 12"/>
                  <a:gd name="T3" fmla="*/ 4 h 6"/>
                  <a:gd name="T4" fmla="*/ 7 w 12"/>
                  <a:gd name="T5" fmla="*/ 6 h 6"/>
                  <a:gd name="T6" fmla="*/ 5 w 12"/>
                  <a:gd name="T7" fmla="*/ 6 h 6"/>
                  <a:gd name="T8" fmla="*/ 0 w 12"/>
                  <a:gd name="T9" fmla="*/ 4 h 6"/>
                  <a:gd name="T10" fmla="*/ 0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4"/>
                    </a:cubicBezTo>
                    <a:cubicBezTo>
                      <a:pt x="7" y="6"/>
                      <a:pt x="7" y="6"/>
                      <a:pt x="7" y="6"/>
                    </a:cubicBezTo>
                    <a:cubicBezTo>
                      <a:pt x="6" y="6"/>
                      <a:pt x="5" y="6"/>
                      <a:pt x="5" y="6"/>
                    </a:cubicBezTo>
                    <a:cubicBezTo>
                      <a:pt x="0" y="4"/>
                      <a:pt x="0" y="4"/>
                      <a:pt x="0" y="4"/>
                    </a:cubicBezTo>
                    <a:cubicBezTo>
                      <a:pt x="0" y="3"/>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9" name="Freeform 305"/>
              <p:cNvSpPr/>
              <p:nvPr/>
            </p:nvSpPr>
            <p:spPr bwMode="auto">
              <a:xfrm>
                <a:off x="5955" y="3905"/>
                <a:ext cx="11" cy="7"/>
              </a:xfrm>
              <a:custGeom>
                <a:avLst/>
                <a:gdLst>
                  <a:gd name="T0" fmla="*/ 11 w 11"/>
                  <a:gd name="T1" fmla="*/ 3 h 7"/>
                  <a:gd name="T2" fmla="*/ 11 w 11"/>
                  <a:gd name="T3" fmla="*/ 4 h 7"/>
                  <a:gd name="T4" fmla="*/ 6 w 11"/>
                  <a:gd name="T5" fmla="*/ 6 h 7"/>
                  <a:gd name="T6" fmla="*/ 5 w 11"/>
                  <a:gd name="T7" fmla="*/ 6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6"/>
                      <a:pt x="6" y="6"/>
                      <a:pt x="6" y="6"/>
                    </a:cubicBezTo>
                    <a:cubicBezTo>
                      <a:pt x="6" y="7"/>
                      <a:pt x="5" y="7"/>
                      <a:pt x="5" y="6"/>
                    </a:cubicBezTo>
                    <a:cubicBezTo>
                      <a:pt x="0" y="4"/>
                      <a:pt x="0" y="4"/>
                      <a:pt x="0" y="4"/>
                    </a:cubicBezTo>
                    <a:cubicBezTo>
                      <a:pt x="0" y="4"/>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0" name="Freeform 306"/>
              <p:cNvSpPr/>
              <p:nvPr/>
            </p:nvSpPr>
            <p:spPr bwMode="auto">
              <a:xfrm>
                <a:off x="5963" y="3910"/>
                <a:ext cx="11" cy="6"/>
              </a:xfrm>
              <a:custGeom>
                <a:avLst/>
                <a:gdLst>
                  <a:gd name="T0" fmla="*/ 11 w 11"/>
                  <a:gd name="T1" fmla="*/ 3 h 6"/>
                  <a:gd name="T2" fmla="*/ 11 w 11"/>
                  <a:gd name="T3" fmla="*/ 3 h 6"/>
                  <a:gd name="T4" fmla="*/ 6 w 11"/>
                  <a:gd name="T5" fmla="*/ 6 h 6"/>
                  <a:gd name="T6" fmla="*/ 5 w 11"/>
                  <a:gd name="T7" fmla="*/ 6 h 6"/>
                  <a:gd name="T8" fmla="*/ 0 w 11"/>
                  <a:gd name="T9" fmla="*/ 3 h 6"/>
                  <a:gd name="T10" fmla="*/ 0 w 11"/>
                  <a:gd name="T11" fmla="*/ 3 h 6"/>
                  <a:gd name="T12" fmla="*/ 5 w 11"/>
                  <a:gd name="T13" fmla="*/ 0 h 6"/>
                  <a:gd name="T14" fmla="*/ 6 w 11"/>
                  <a:gd name="T15" fmla="*/ 0 h 6"/>
                  <a:gd name="T16" fmla="*/ 11 w 11"/>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3"/>
                    </a:moveTo>
                    <a:cubicBezTo>
                      <a:pt x="11" y="3"/>
                      <a:pt x="11" y="3"/>
                      <a:pt x="11" y="3"/>
                    </a:cubicBezTo>
                    <a:cubicBezTo>
                      <a:pt x="6" y="6"/>
                      <a:pt x="6" y="6"/>
                      <a:pt x="6" y="6"/>
                    </a:cubicBezTo>
                    <a:cubicBezTo>
                      <a:pt x="6" y="6"/>
                      <a:pt x="5" y="6"/>
                      <a:pt x="5" y="6"/>
                    </a:cubicBezTo>
                    <a:cubicBezTo>
                      <a:pt x="0" y="3"/>
                      <a:pt x="0" y="3"/>
                      <a:pt x="0" y="3"/>
                    </a:cubicBezTo>
                    <a:cubicBezTo>
                      <a:pt x="0" y="3"/>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1" name="Freeform 307"/>
              <p:cNvSpPr/>
              <p:nvPr/>
            </p:nvSpPr>
            <p:spPr bwMode="auto">
              <a:xfrm>
                <a:off x="5971" y="3914"/>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1 h 7"/>
                  <a:gd name="T14" fmla="*/ 6 w 11"/>
                  <a:gd name="T15" fmla="*/ 1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7"/>
                      <a:pt x="6" y="7"/>
                      <a:pt x="6" y="7"/>
                    </a:cubicBezTo>
                    <a:cubicBezTo>
                      <a:pt x="6" y="7"/>
                      <a:pt x="5" y="7"/>
                      <a:pt x="5" y="7"/>
                    </a:cubicBezTo>
                    <a:cubicBezTo>
                      <a:pt x="0" y="4"/>
                      <a:pt x="0" y="4"/>
                      <a:pt x="0" y="4"/>
                    </a:cubicBezTo>
                    <a:cubicBezTo>
                      <a:pt x="0" y="4"/>
                      <a:pt x="0" y="3"/>
                      <a:pt x="0" y="3"/>
                    </a:cubicBezTo>
                    <a:cubicBezTo>
                      <a:pt x="5" y="1"/>
                      <a:pt x="5" y="1"/>
                      <a:pt x="5" y="1"/>
                    </a:cubicBezTo>
                    <a:cubicBezTo>
                      <a:pt x="5" y="0"/>
                      <a:pt x="6" y="0"/>
                      <a:pt x="6"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2" name="Freeform 308"/>
              <p:cNvSpPr/>
              <p:nvPr/>
            </p:nvSpPr>
            <p:spPr bwMode="auto">
              <a:xfrm>
                <a:off x="6026" y="3938"/>
                <a:ext cx="12" cy="6"/>
              </a:xfrm>
              <a:custGeom>
                <a:avLst/>
                <a:gdLst>
                  <a:gd name="T0" fmla="*/ 12 w 12"/>
                  <a:gd name="T1" fmla="*/ 3 h 7"/>
                  <a:gd name="T2" fmla="*/ 12 w 12"/>
                  <a:gd name="T3" fmla="*/ 4 h 7"/>
                  <a:gd name="T4" fmla="*/ 7 w 12"/>
                  <a:gd name="T5" fmla="*/ 7 h 7"/>
                  <a:gd name="T6" fmla="*/ 6 w 12"/>
                  <a:gd name="T7" fmla="*/ 7 h 7"/>
                  <a:gd name="T8" fmla="*/ 1 w 12"/>
                  <a:gd name="T9" fmla="*/ 4 h 7"/>
                  <a:gd name="T10" fmla="*/ 1 w 12"/>
                  <a:gd name="T11" fmla="*/ 3 h 7"/>
                  <a:gd name="T12" fmla="*/ 5 w 12"/>
                  <a:gd name="T13" fmla="*/ 1 h 7"/>
                  <a:gd name="T14" fmla="*/ 7 w 12"/>
                  <a:gd name="T15" fmla="*/ 1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4"/>
                      <a:pt x="12" y="4"/>
                      <a:pt x="12" y="4"/>
                    </a:cubicBezTo>
                    <a:cubicBezTo>
                      <a:pt x="7" y="7"/>
                      <a:pt x="7" y="7"/>
                      <a:pt x="7" y="7"/>
                    </a:cubicBezTo>
                    <a:cubicBezTo>
                      <a:pt x="7" y="7"/>
                      <a:pt x="6" y="7"/>
                      <a:pt x="6" y="7"/>
                    </a:cubicBezTo>
                    <a:cubicBezTo>
                      <a:pt x="1" y="4"/>
                      <a:pt x="1" y="4"/>
                      <a:pt x="1" y="4"/>
                    </a:cubicBezTo>
                    <a:cubicBezTo>
                      <a:pt x="0" y="4"/>
                      <a:pt x="0" y="4"/>
                      <a:pt x="1" y="3"/>
                    </a:cubicBezTo>
                    <a:cubicBezTo>
                      <a:pt x="5" y="1"/>
                      <a:pt x="5" y="1"/>
                      <a:pt x="5" y="1"/>
                    </a:cubicBezTo>
                    <a:cubicBezTo>
                      <a:pt x="6" y="0"/>
                      <a:pt x="7" y="0"/>
                      <a:pt x="7" y="1"/>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3" name="Freeform 309"/>
              <p:cNvSpPr/>
              <p:nvPr/>
            </p:nvSpPr>
            <p:spPr bwMode="auto">
              <a:xfrm>
                <a:off x="6035" y="3942"/>
                <a:ext cx="12" cy="7"/>
              </a:xfrm>
              <a:custGeom>
                <a:avLst/>
                <a:gdLst>
                  <a:gd name="T0" fmla="*/ 12 w 12"/>
                  <a:gd name="T1" fmla="*/ 3 h 7"/>
                  <a:gd name="T2" fmla="*/ 12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3"/>
                      <a:pt x="12" y="3"/>
                      <a:pt x="12" y="4"/>
                    </a:cubicBezTo>
                    <a:cubicBezTo>
                      <a:pt x="7" y="6"/>
                      <a:pt x="7" y="6"/>
                      <a:pt x="7" y="6"/>
                    </a:cubicBezTo>
                    <a:cubicBezTo>
                      <a:pt x="7" y="7"/>
                      <a:pt x="6" y="7"/>
                      <a:pt x="5" y="6"/>
                    </a:cubicBezTo>
                    <a:cubicBezTo>
                      <a:pt x="1" y="4"/>
                      <a:pt x="1" y="4"/>
                      <a:pt x="1" y="4"/>
                    </a:cubicBezTo>
                    <a:cubicBezTo>
                      <a:pt x="0" y="3"/>
                      <a:pt x="0" y="3"/>
                      <a:pt x="1" y="3"/>
                    </a:cubicBezTo>
                    <a:cubicBezTo>
                      <a:pt x="5" y="0"/>
                      <a:pt x="5" y="0"/>
                      <a:pt x="5" y="0"/>
                    </a:cubicBezTo>
                    <a:cubicBezTo>
                      <a:pt x="6" y="0"/>
                      <a:pt x="7" y="0"/>
                      <a:pt x="7" y="0"/>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4" name="Freeform 310"/>
              <p:cNvSpPr/>
              <p:nvPr/>
            </p:nvSpPr>
            <p:spPr bwMode="auto">
              <a:xfrm>
                <a:off x="6043" y="3946"/>
                <a:ext cx="20" cy="12"/>
              </a:xfrm>
              <a:custGeom>
                <a:avLst/>
                <a:gdLst>
                  <a:gd name="T0" fmla="*/ 19 w 20"/>
                  <a:gd name="T1" fmla="*/ 8 h 12"/>
                  <a:gd name="T2" fmla="*/ 19 w 20"/>
                  <a:gd name="T3" fmla="*/ 9 h 12"/>
                  <a:gd name="T4" fmla="*/ 15 w 20"/>
                  <a:gd name="T5" fmla="*/ 12 h 12"/>
                  <a:gd name="T6" fmla="*/ 13 w 20"/>
                  <a:gd name="T7" fmla="*/ 12 h 12"/>
                  <a:gd name="T8" fmla="*/ 0 w 20"/>
                  <a:gd name="T9" fmla="*/ 4 h 12"/>
                  <a:gd name="T10" fmla="*/ 0 w 20"/>
                  <a:gd name="T11" fmla="*/ 3 h 12"/>
                  <a:gd name="T12" fmla="*/ 5 w 20"/>
                  <a:gd name="T13" fmla="*/ 1 h 12"/>
                  <a:gd name="T14" fmla="*/ 7 w 20"/>
                  <a:gd name="T15" fmla="*/ 1 h 12"/>
                  <a:gd name="T16" fmla="*/ 19 w 20"/>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19" y="8"/>
                    </a:moveTo>
                    <a:cubicBezTo>
                      <a:pt x="20" y="8"/>
                      <a:pt x="20" y="9"/>
                      <a:pt x="19" y="9"/>
                    </a:cubicBezTo>
                    <a:cubicBezTo>
                      <a:pt x="15" y="12"/>
                      <a:pt x="15" y="12"/>
                      <a:pt x="15" y="12"/>
                    </a:cubicBezTo>
                    <a:cubicBezTo>
                      <a:pt x="14" y="12"/>
                      <a:pt x="13" y="12"/>
                      <a:pt x="13" y="12"/>
                    </a:cubicBezTo>
                    <a:cubicBezTo>
                      <a:pt x="0" y="4"/>
                      <a:pt x="0" y="4"/>
                      <a:pt x="0" y="4"/>
                    </a:cubicBezTo>
                    <a:cubicBezTo>
                      <a:pt x="0" y="4"/>
                      <a:pt x="0" y="4"/>
                      <a:pt x="0" y="3"/>
                    </a:cubicBezTo>
                    <a:cubicBezTo>
                      <a:pt x="5" y="1"/>
                      <a:pt x="5" y="1"/>
                      <a:pt x="5" y="1"/>
                    </a:cubicBezTo>
                    <a:cubicBezTo>
                      <a:pt x="5" y="0"/>
                      <a:pt x="6" y="0"/>
                      <a:pt x="7" y="1"/>
                    </a:cubicBezTo>
                    <a:lnTo>
                      <a:pt x="19" y="8"/>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5" name="Freeform 311"/>
              <p:cNvSpPr/>
              <p:nvPr/>
            </p:nvSpPr>
            <p:spPr bwMode="auto">
              <a:xfrm>
                <a:off x="6019" y="3941"/>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1 h 7"/>
                  <a:gd name="T14" fmla="*/ 6 w 11"/>
                  <a:gd name="T15" fmla="*/ 1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4"/>
                      <a:pt x="11" y="4"/>
                      <a:pt x="11" y="4"/>
                    </a:cubicBezTo>
                    <a:cubicBezTo>
                      <a:pt x="6" y="7"/>
                      <a:pt x="6" y="7"/>
                      <a:pt x="6" y="7"/>
                    </a:cubicBezTo>
                    <a:cubicBezTo>
                      <a:pt x="6" y="7"/>
                      <a:pt x="5" y="7"/>
                      <a:pt x="5" y="7"/>
                    </a:cubicBezTo>
                    <a:cubicBezTo>
                      <a:pt x="0" y="4"/>
                      <a:pt x="0" y="4"/>
                      <a:pt x="0" y="4"/>
                    </a:cubicBezTo>
                    <a:cubicBezTo>
                      <a:pt x="0" y="4"/>
                      <a:pt x="0" y="4"/>
                      <a:pt x="0" y="3"/>
                    </a:cubicBezTo>
                    <a:cubicBezTo>
                      <a:pt x="5" y="1"/>
                      <a:pt x="5" y="1"/>
                      <a:pt x="5" y="1"/>
                    </a:cubicBezTo>
                    <a:cubicBezTo>
                      <a:pt x="5" y="0"/>
                      <a:pt x="6" y="0"/>
                      <a:pt x="6"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6" name="Freeform 312"/>
              <p:cNvSpPr/>
              <p:nvPr/>
            </p:nvSpPr>
            <p:spPr bwMode="auto">
              <a:xfrm>
                <a:off x="6027" y="3946"/>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1 h 7"/>
                  <a:gd name="T14" fmla="*/ 6 w 11"/>
                  <a:gd name="T15" fmla="*/ 1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4"/>
                      <a:pt x="11" y="4"/>
                      <a:pt x="11" y="4"/>
                    </a:cubicBezTo>
                    <a:cubicBezTo>
                      <a:pt x="6" y="7"/>
                      <a:pt x="6" y="7"/>
                      <a:pt x="6" y="7"/>
                    </a:cubicBezTo>
                    <a:cubicBezTo>
                      <a:pt x="6" y="7"/>
                      <a:pt x="5" y="7"/>
                      <a:pt x="5" y="7"/>
                    </a:cubicBezTo>
                    <a:cubicBezTo>
                      <a:pt x="0" y="4"/>
                      <a:pt x="0" y="4"/>
                      <a:pt x="0" y="4"/>
                    </a:cubicBezTo>
                    <a:cubicBezTo>
                      <a:pt x="0" y="4"/>
                      <a:pt x="0" y="4"/>
                      <a:pt x="0" y="3"/>
                    </a:cubicBezTo>
                    <a:cubicBezTo>
                      <a:pt x="5" y="1"/>
                      <a:pt x="5" y="1"/>
                      <a:pt x="5" y="1"/>
                    </a:cubicBezTo>
                    <a:cubicBezTo>
                      <a:pt x="5" y="0"/>
                      <a:pt x="6" y="0"/>
                      <a:pt x="6"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7" name="Freeform 313"/>
              <p:cNvSpPr/>
              <p:nvPr/>
            </p:nvSpPr>
            <p:spPr bwMode="auto">
              <a:xfrm>
                <a:off x="6035" y="3951"/>
                <a:ext cx="19" cy="11"/>
              </a:xfrm>
              <a:custGeom>
                <a:avLst/>
                <a:gdLst>
                  <a:gd name="T0" fmla="*/ 19 w 19"/>
                  <a:gd name="T1" fmla="*/ 7 h 11"/>
                  <a:gd name="T2" fmla="*/ 19 w 19"/>
                  <a:gd name="T3" fmla="*/ 8 h 11"/>
                  <a:gd name="T4" fmla="*/ 14 w 19"/>
                  <a:gd name="T5" fmla="*/ 11 h 11"/>
                  <a:gd name="T6" fmla="*/ 13 w 19"/>
                  <a:gd name="T7" fmla="*/ 11 h 11"/>
                  <a:gd name="T8" fmla="*/ 0 w 19"/>
                  <a:gd name="T9" fmla="*/ 4 h 11"/>
                  <a:gd name="T10" fmla="*/ 0 w 19"/>
                  <a:gd name="T11" fmla="*/ 3 h 11"/>
                  <a:gd name="T12" fmla="*/ 5 w 19"/>
                  <a:gd name="T13" fmla="*/ 0 h 11"/>
                  <a:gd name="T14" fmla="*/ 6 w 19"/>
                  <a:gd name="T15" fmla="*/ 0 h 11"/>
                  <a:gd name="T16" fmla="*/ 19 w 19"/>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9" y="7"/>
                    </a:moveTo>
                    <a:cubicBezTo>
                      <a:pt x="19" y="8"/>
                      <a:pt x="19" y="8"/>
                      <a:pt x="19" y="8"/>
                    </a:cubicBezTo>
                    <a:cubicBezTo>
                      <a:pt x="14" y="11"/>
                      <a:pt x="14" y="11"/>
                      <a:pt x="14" y="11"/>
                    </a:cubicBezTo>
                    <a:cubicBezTo>
                      <a:pt x="14" y="11"/>
                      <a:pt x="13" y="11"/>
                      <a:pt x="13" y="11"/>
                    </a:cubicBezTo>
                    <a:cubicBezTo>
                      <a:pt x="0" y="4"/>
                      <a:pt x="0" y="4"/>
                      <a:pt x="0" y="4"/>
                    </a:cubicBezTo>
                    <a:cubicBezTo>
                      <a:pt x="0" y="3"/>
                      <a:pt x="0" y="3"/>
                      <a:pt x="0" y="3"/>
                    </a:cubicBezTo>
                    <a:cubicBezTo>
                      <a:pt x="5" y="0"/>
                      <a:pt x="5" y="0"/>
                      <a:pt x="5" y="0"/>
                    </a:cubicBezTo>
                    <a:cubicBezTo>
                      <a:pt x="5" y="0"/>
                      <a:pt x="6" y="0"/>
                      <a:pt x="6" y="0"/>
                    </a:cubicBezTo>
                    <a:lnTo>
                      <a:pt x="19" y="7"/>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8" name="Freeform 314"/>
              <p:cNvSpPr/>
              <p:nvPr/>
            </p:nvSpPr>
            <p:spPr bwMode="auto">
              <a:xfrm>
                <a:off x="6011" y="3946"/>
                <a:ext cx="12" cy="7"/>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3"/>
                      <a:pt x="11" y="4"/>
                    </a:cubicBezTo>
                    <a:cubicBezTo>
                      <a:pt x="7" y="6"/>
                      <a:pt x="7" y="6"/>
                      <a:pt x="7" y="6"/>
                    </a:cubicBezTo>
                    <a:cubicBezTo>
                      <a:pt x="6" y="7"/>
                      <a:pt x="6" y="7"/>
                      <a:pt x="5" y="6"/>
                    </a:cubicBezTo>
                    <a:cubicBezTo>
                      <a:pt x="1" y="4"/>
                      <a:pt x="1" y="4"/>
                      <a:pt x="1" y="4"/>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9" name="Freeform 315"/>
              <p:cNvSpPr/>
              <p:nvPr/>
            </p:nvSpPr>
            <p:spPr bwMode="auto">
              <a:xfrm>
                <a:off x="6027" y="3955"/>
                <a:ext cx="20" cy="12"/>
              </a:xfrm>
              <a:custGeom>
                <a:avLst/>
                <a:gdLst>
                  <a:gd name="T0" fmla="*/ 19 w 20"/>
                  <a:gd name="T1" fmla="*/ 8 h 12"/>
                  <a:gd name="T2" fmla="*/ 19 w 20"/>
                  <a:gd name="T3" fmla="*/ 9 h 12"/>
                  <a:gd name="T4" fmla="*/ 15 w 20"/>
                  <a:gd name="T5" fmla="*/ 11 h 12"/>
                  <a:gd name="T6" fmla="*/ 13 w 20"/>
                  <a:gd name="T7" fmla="*/ 11 h 12"/>
                  <a:gd name="T8" fmla="*/ 1 w 20"/>
                  <a:gd name="T9" fmla="*/ 4 h 12"/>
                  <a:gd name="T10" fmla="*/ 1 w 20"/>
                  <a:gd name="T11" fmla="*/ 3 h 12"/>
                  <a:gd name="T12" fmla="*/ 5 w 20"/>
                  <a:gd name="T13" fmla="*/ 0 h 12"/>
                  <a:gd name="T14" fmla="*/ 7 w 20"/>
                  <a:gd name="T15" fmla="*/ 0 h 12"/>
                  <a:gd name="T16" fmla="*/ 19 w 20"/>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19" y="8"/>
                    </a:moveTo>
                    <a:cubicBezTo>
                      <a:pt x="20" y="8"/>
                      <a:pt x="20" y="8"/>
                      <a:pt x="19" y="9"/>
                    </a:cubicBezTo>
                    <a:cubicBezTo>
                      <a:pt x="15" y="11"/>
                      <a:pt x="15" y="11"/>
                      <a:pt x="15" y="11"/>
                    </a:cubicBezTo>
                    <a:cubicBezTo>
                      <a:pt x="14" y="12"/>
                      <a:pt x="14" y="12"/>
                      <a:pt x="13" y="11"/>
                    </a:cubicBezTo>
                    <a:cubicBezTo>
                      <a:pt x="1" y="4"/>
                      <a:pt x="1" y="4"/>
                      <a:pt x="1" y="4"/>
                    </a:cubicBezTo>
                    <a:cubicBezTo>
                      <a:pt x="0" y="4"/>
                      <a:pt x="0" y="3"/>
                      <a:pt x="1" y="3"/>
                    </a:cubicBezTo>
                    <a:cubicBezTo>
                      <a:pt x="5" y="0"/>
                      <a:pt x="5" y="0"/>
                      <a:pt x="5" y="0"/>
                    </a:cubicBezTo>
                    <a:cubicBezTo>
                      <a:pt x="6" y="0"/>
                      <a:pt x="6" y="0"/>
                      <a:pt x="7" y="0"/>
                    </a:cubicBezTo>
                    <a:lnTo>
                      <a:pt x="19" y="8"/>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0" name="Freeform 316"/>
              <p:cNvSpPr/>
              <p:nvPr/>
            </p:nvSpPr>
            <p:spPr bwMode="auto">
              <a:xfrm>
                <a:off x="6059" y="3938"/>
                <a:ext cx="12" cy="6"/>
              </a:xfrm>
              <a:custGeom>
                <a:avLst/>
                <a:gdLst>
                  <a:gd name="T0" fmla="*/ 11 w 12"/>
                  <a:gd name="T1" fmla="*/ 2 h 6"/>
                  <a:gd name="T2" fmla="*/ 11 w 12"/>
                  <a:gd name="T3" fmla="*/ 3 h 6"/>
                  <a:gd name="T4" fmla="*/ 7 w 12"/>
                  <a:gd name="T5" fmla="*/ 6 h 6"/>
                  <a:gd name="T6" fmla="*/ 5 w 12"/>
                  <a:gd name="T7" fmla="*/ 6 h 6"/>
                  <a:gd name="T8" fmla="*/ 1 w 12"/>
                  <a:gd name="T9" fmla="*/ 3 h 6"/>
                  <a:gd name="T10" fmla="*/ 1 w 12"/>
                  <a:gd name="T11" fmla="*/ 2 h 6"/>
                  <a:gd name="T12" fmla="*/ 5 w 12"/>
                  <a:gd name="T13" fmla="*/ 0 h 6"/>
                  <a:gd name="T14" fmla="*/ 7 w 12"/>
                  <a:gd name="T15" fmla="*/ 0 h 6"/>
                  <a:gd name="T16" fmla="*/ 11 w 12"/>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2"/>
                    </a:moveTo>
                    <a:cubicBezTo>
                      <a:pt x="12" y="3"/>
                      <a:pt x="12" y="3"/>
                      <a:pt x="11" y="3"/>
                    </a:cubicBezTo>
                    <a:cubicBezTo>
                      <a:pt x="7" y="6"/>
                      <a:pt x="7" y="6"/>
                      <a:pt x="7" y="6"/>
                    </a:cubicBezTo>
                    <a:cubicBezTo>
                      <a:pt x="6" y="6"/>
                      <a:pt x="6" y="6"/>
                      <a:pt x="5" y="6"/>
                    </a:cubicBezTo>
                    <a:cubicBezTo>
                      <a:pt x="1" y="3"/>
                      <a:pt x="1" y="3"/>
                      <a:pt x="1" y="3"/>
                    </a:cubicBezTo>
                    <a:cubicBezTo>
                      <a:pt x="0" y="3"/>
                      <a:pt x="0" y="3"/>
                      <a:pt x="1" y="2"/>
                    </a:cubicBezTo>
                    <a:cubicBezTo>
                      <a:pt x="5" y="0"/>
                      <a:pt x="5" y="0"/>
                      <a:pt x="5" y="0"/>
                    </a:cubicBezTo>
                    <a:cubicBezTo>
                      <a:pt x="6" y="0"/>
                      <a:pt x="6" y="0"/>
                      <a:pt x="7" y="0"/>
                    </a:cubicBezTo>
                    <a:lnTo>
                      <a:pt x="11" y="2"/>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1" name="Freeform 317"/>
              <p:cNvSpPr/>
              <p:nvPr/>
            </p:nvSpPr>
            <p:spPr bwMode="auto">
              <a:xfrm>
                <a:off x="6067" y="3942"/>
                <a:ext cx="12" cy="7"/>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6" y="7"/>
                      <a:pt x="5" y="7"/>
                    </a:cubicBezTo>
                    <a:cubicBezTo>
                      <a:pt x="1" y="4"/>
                      <a:pt x="1" y="4"/>
                      <a:pt x="1" y="4"/>
                    </a:cubicBezTo>
                    <a:cubicBezTo>
                      <a:pt x="0" y="4"/>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2" name="Freeform 318"/>
              <p:cNvSpPr/>
              <p:nvPr/>
            </p:nvSpPr>
            <p:spPr bwMode="auto">
              <a:xfrm>
                <a:off x="6059" y="3941"/>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3" name="Freeform 319"/>
              <p:cNvSpPr/>
              <p:nvPr/>
            </p:nvSpPr>
            <p:spPr bwMode="auto">
              <a:xfrm>
                <a:off x="6064" y="3941"/>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4" name="Freeform 320"/>
              <p:cNvSpPr/>
              <p:nvPr/>
            </p:nvSpPr>
            <p:spPr bwMode="auto">
              <a:xfrm>
                <a:off x="6067" y="3945"/>
                <a:ext cx="5" cy="4"/>
              </a:xfrm>
              <a:custGeom>
                <a:avLst/>
                <a:gdLst>
                  <a:gd name="T0" fmla="*/ 5 w 5"/>
                  <a:gd name="T1" fmla="*/ 4 h 4"/>
                  <a:gd name="T2" fmla="*/ 1 w 5"/>
                  <a:gd name="T3" fmla="*/ 1 h 4"/>
                  <a:gd name="T4" fmla="*/ 0 w 5"/>
                  <a:gd name="T5" fmla="*/ 0 h 4"/>
                  <a:gd name="T6" fmla="*/ 0 w 5"/>
                  <a:gd name="T7" fmla="*/ 1 h 4"/>
                  <a:gd name="T8" fmla="*/ 1 w 5"/>
                  <a:gd name="T9" fmla="*/ 2 h 4"/>
                  <a:gd name="T10" fmla="*/ 5 w 5"/>
                  <a:gd name="T11" fmla="*/ 4 h 4"/>
                  <a:gd name="T12" fmla="*/ 5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1" y="1"/>
                    </a:lnTo>
                    <a:lnTo>
                      <a:pt x="0" y="0"/>
                    </a:lnTo>
                    <a:lnTo>
                      <a:pt x="0" y="1"/>
                    </a:lnTo>
                    <a:lnTo>
                      <a:pt x="1" y="2"/>
                    </a:lnTo>
                    <a:lnTo>
                      <a:pt x="5" y="4"/>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5" name="Freeform 321"/>
              <p:cNvSpPr/>
              <p:nvPr/>
            </p:nvSpPr>
            <p:spPr bwMode="auto">
              <a:xfrm>
                <a:off x="6072" y="3945"/>
                <a:ext cx="7" cy="5"/>
              </a:xfrm>
              <a:custGeom>
                <a:avLst/>
                <a:gdLst>
                  <a:gd name="T0" fmla="*/ 7 w 7"/>
                  <a:gd name="T1" fmla="*/ 0 h 5"/>
                  <a:gd name="T2" fmla="*/ 6 w 7"/>
                  <a:gd name="T3" fmla="*/ 1 h 5"/>
                  <a:gd name="T4" fmla="*/ 2 w 7"/>
                  <a:gd name="T5" fmla="*/ 4 h 5"/>
                  <a:gd name="T6" fmla="*/ 0 w 7"/>
                  <a:gd name="T7" fmla="*/ 4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4"/>
                      <a:pt x="2" y="4"/>
                      <a:pt x="2" y="4"/>
                    </a:cubicBezTo>
                    <a:cubicBezTo>
                      <a:pt x="1" y="4"/>
                      <a:pt x="1" y="4"/>
                      <a:pt x="0" y="4"/>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6" name="Freeform 322"/>
              <p:cNvSpPr/>
              <p:nvPr/>
            </p:nvSpPr>
            <p:spPr bwMode="auto">
              <a:xfrm>
                <a:off x="5994" y="3904"/>
                <a:ext cx="5" cy="4"/>
              </a:xfrm>
              <a:custGeom>
                <a:avLst/>
                <a:gdLst>
                  <a:gd name="T0" fmla="*/ 5 w 5"/>
                  <a:gd name="T1" fmla="*/ 3 h 4"/>
                  <a:gd name="T2" fmla="*/ 0 w 5"/>
                  <a:gd name="T3" fmla="*/ 0 h 4"/>
                  <a:gd name="T4" fmla="*/ 0 w 5"/>
                  <a:gd name="T5" fmla="*/ 0 h 4"/>
                  <a:gd name="T6" fmla="*/ 0 w 5"/>
                  <a:gd name="T7" fmla="*/ 0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0"/>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7" name="Freeform 323"/>
              <p:cNvSpPr/>
              <p:nvPr/>
            </p:nvSpPr>
            <p:spPr bwMode="auto">
              <a:xfrm>
                <a:off x="5999" y="3904"/>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0"/>
                      <a:pt x="6" y="0"/>
                      <a:pt x="6"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8" name="Freeform 324"/>
              <p:cNvSpPr/>
              <p:nvPr/>
            </p:nvSpPr>
            <p:spPr bwMode="auto">
              <a:xfrm>
                <a:off x="5971" y="3927"/>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9" name="Freeform 325"/>
              <p:cNvSpPr/>
              <p:nvPr/>
            </p:nvSpPr>
            <p:spPr bwMode="auto">
              <a:xfrm>
                <a:off x="5976" y="3927"/>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0" name="Freeform 326"/>
              <p:cNvSpPr/>
              <p:nvPr/>
            </p:nvSpPr>
            <p:spPr bwMode="auto">
              <a:xfrm>
                <a:off x="5979" y="3932"/>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1" name="Freeform 327"/>
              <p:cNvSpPr/>
              <p:nvPr/>
            </p:nvSpPr>
            <p:spPr bwMode="auto">
              <a:xfrm>
                <a:off x="5984" y="3932"/>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2" name="Freeform 328"/>
              <p:cNvSpPr/>
              <p:nvPr/>
            </p:nvSpPr>
            <p:spPr bwMode="auto">
              <a:xfrm>
                <a:off x="5987" y="3937"/>
                <a:ext cx="5" cy="3"/>
              </a:xfrm>
              <a:custGeom>
                <a:avLst/>
                <a:gdLst>
                  <a:gd name="T0" fmla="*/ 5 w 5"/>
                  <a:gd name="T1" fmla="*/ 2 h 3"/>
                  <a:gd name="T2" fmla="*/ 1 w 5"/>
                  <a:gd name="T3" fmla="*/ 0 h 3"/>
                  <a:gd name="T4" fmla="*/ 0 w 5"/>
                  <a:gd name="T5" fmla="*/ 0 h 3"/>
                  <a:gd name="T6" fmla="*/ 0 w 5"/>
                  <a:gd name="T7" fmla="*/ 1 h 3"/>
                  <a:gd name="T8" fmla="*/ 1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1" y="0"/>
                    </a:lnTo>
                    <a:lnTo>
                      <a:pt x="0" y="0"/>
                    </a:lnTo>
                    <a:lnTo>
                      <a:pt x="0" y="1"/>
                    </a:lnTo>
                    <a:lnTo>
                      <a:pt x="1"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3" name="Freeform 329"/>
              <p:cNvSpPr/>
              <p:nvPr/>
            </p:nvSpPr>
            <p:spPr bwMode="auto">
              <a:xfrm>
                <a:off x="5992" y="3937"/>
                <a:ext cx="7" cy="3"/>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4" name="Freeform 330"/>
              <p:cNvSpPr/>
              <p:nvPr/>
            </p:nvSpPr>
            <p:spPr bwMode="auto">
              <a:xfrm>
                <a:off x="5970" y="3899"/>
                <a:ext cx="13" cy="9"/>
              </a:xfrm>
              <a:custGeom>
                <a:avLst/>
                <a:gdLst>
                  <a:gd name="T0" fmla="*/ 13 w 13"/>
                  <a:gd name="T1" fmla="*/ 8 h 9"/>
                  <a:gd name="T2" fmla="*/ 0 w 13"/>
                  <a:gd name="T3" fmla="*/ 1 h 9"/>
                  <a:gd name="T4" fmla="*/ 0 w 13"/>
                  <a:gd name="T5" fmla="*/ 0 h 9"/>
                  <a:gd name="T6" fmla="*/ 0 w 13"/>
                  <a:gd name="T7" fmla="*/ 1 h 9"/>
                  <a:gd name="T8" fmla="*/ 0 w 13"/>
                  <a:gd name="T9" fmla="*/ 2 h 9"/>
                  <a:gd name="T10" fmla="*/ 13 w 13"/>
                  <a:gd name="T11" fmla="*/ 9 h 9"/>
                  <a:gd name="T12" fmla="*/ 13 w 13"/>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13" y="8"/>
                    </a:moveTo>
                    <a:lnTo>
                      <a:pt x="0" y="1"/>
                    </a:lnTo>
                    <a:lnTo>
                      <a:pt x="0" y="0"/>
                    </a:lnTo>
                    <a:lnTo>
                      <a:pt x="0" y="1"/>
                    </a:lnTo>
                    <a:lnTo>
                      <a:pt x="0" y="2"/>
                    </a:lnTo>
                    <a:lnTo>
                      <a:pt x="13" y="9"/>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5" name="Freeform 331"/>
              <p:cNvSpPr/>
              <p:nvPr/>
            </p:nvSpPr>
            <p:spPr bwMode="auto">
              <a:xfrm>
                <a:off x="5983" y="3904"/>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6" name="Freeform 332"/>
              <p:cNvSpPr/>
              <p:nvPr/>
            </p:nvSpPr>
            <p:spPr bwMode="auto">
              <a:xfrm>
                <a:off x="5985" y="3908"/>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7" name="Freeform 333"/>
              <p:cNvSpPr/>
              <p:nvPr/>
            </p:nvSpPr>
            <p:spPr bwMode="auto">
              <a:xfrm>
                <a:off x="5990" y="3908"/>
                <a:ext cx="7" cy="4"/>
              </a:xfrm>
              <a:custGeom>
                <a:avLst/>
                <a:gdLst>
                  <a:gd name="T0" fmla="*/ 7 w 7"/>
                  <a:gd name="T1" fmla="*/ 0 h 4"/>
                  <a:gd name="T2" fmla="*/ 7 w 7"/>
                  <a:gd name="T3" fmla="*/ 1 h 4"/>
                  <a:gd name="T4" fmla="*/ 2 w 7"/>
                  <a:gd name="T5" fmla="*/ 3 h 4"/>
                  <a:gd name="T6" fmla="*/ 0 w 7"/>
                  <a:gd name="T7" fmla="*/ 3 h 4"/>
                  <a:gd name="T8" fmla="*/ 0 w 7"/>
                  <a:gd name="T9" fmla="*/ 4 h 4"/>
                  <a:gd name="T10" fmla="*/ 2 w 7"/>
                  <a:gd name="T11" fmla="*/ 4 h 4"/>
                  <a:gd name="T12" fmla="*/ 7 w 7"/>
                  <a:gd name="T13" fmla="*/ 2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7" y="1"/>
                      <a:pt x="7" y="1"/>
                      <a:pt x="7" y="1"/>
                    </a:cubicBezTo>
                    <a:cubicBezTo>
                      <a:pt x="2" y="3"/>
                      <a:pt x="2" y="3"/>
                      <a:pt x="2" y="3"/>
                    </a:cubicBezTo>
                    <a:cubicBezTo>
                      <a:pt x="2" y="4"/>
                      <a:pt x="1" y="4"/>
                      <a:pt x="0" y="3"/>
                    </a:cubicBezTo>
                    <a:cubicBezTo>
                      <a:pt x="0" y="4"/>
                      <a:pt x="0" y="4"/>
                      <a:pt x="0" y="4"/>
                    </a:cubicBezTo>
                    <a:cubicBezTo>
                      <a:pt x="1" y="4"/>
                      <a:pt x="2" y="4"/>
                      <a:pt x="2" y="4"/>
                    </a:cubicBezTo>
                    <a:cubicBezTo>
                      <a:pt x="7" y="2"/>
                      <a:pt x="7" y="2"/>
                      <a:pt x="7"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8" name="Freeform 334"/>
              <p:cNvSpPr/>
              <p:nvPr/>
            </p:nvSpPr>
            <p:spPr bwMode="auto">
              <a:xfrm>
                <a:off x="5994" y="3913"/>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9" name="Freeform 335"/>
              <p:cNvSpPr/>
              <p:nvPr/>
            </p:nvSpPr>
            <p:spPr bwMode="auto">
              <a:xfrm>
                <a:off x="5999" y="3913"/>
                <a:ext cx="6" cy="4"/>
              </a:xfrm>
              <a:custGeom>
                <a:avLst/>
                <a:gdLst>
                  <a:gd name="T0" fmla="*/ 6 w 6"/>
                  <a:gd name="T1" fmla="*/ 0 h 4"/>
                  <a:gd name="T2" fmla="*/ 6 w 6"/>
                  <a:gd name="T3" fmla="*/ 1 h 4"/>
                  <a:gd name="T4" fmla="*/ 2 w 6"/>
                  <a:gd name="T5" fmla="*/ 3 h 4"/>
                  <a:gd name="T6" fmla="*/ 0 w 6"/>
                  <a:gd name="T7" fmla="*/ 3 h 4"/>
                  <a:gd name="T8" fmla="*/ 0 w 6"/>
                  <a:gd name="T9" fmla="*/ 4 h 4"/>
                  <a:gd name="T10" fmla="*/ 2 w 6"/>
                  <a:gd name="T11" fmla="*/ 4 h 4"/>
                  <a:gd name="T12" fmla="*/ 6 w 6"/>
                  <a:gd name="T13" fmla="*/ 2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1"/>
                      <a:pt x="6" y="1"/>
                      <a:pt x="6" y="1"/>
                    </a:cubicBezTo>
                    <a:cubicBezTo>
                      <a:pt x="2" y="3"/>
                      <a:pt x="2" y="3"/>
                      <a:pt x="2" y="3"/>
                    </a:cubicBezTo>
                    <a:cubicBezTo>
                      <a:pt x="1" y="4"/>
                      <a:pt x="0" y="4"/>
                      <a:pt x="0" y="3"/>
                    </a:cubicBezTo>
                    <a:cubicBezTo>
                      <a:pt x="0" y="4"/>
                      <a:pt x="0" y="4"/>
                      <a:pt x="0" y="4"/>
                    </a:cubicBezTo>
                    <a:cubicBezTo>
                      <a:pt x="0" y="4"/>
                      <a:pt x="1" y="4"/>
                      <a:pt x="2"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0" name="Freeform 336"/>
              <p:cNvSpPr/>
              <p:nvPr/>
            </p:nvSpPr>
            <p:spPr bwMode="auto">
              <a:xfrm>
                <a:off x="6002" y="3918"/>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1" name="Freeform 337"/>
              <p:cNvSpPr/>
              <p:nvPr/>
            </p:nvSpPr>
            <p:spPr bwMode="auto">
              <a:xfrm>
                <a:off x="6007" y="3918"/>
                <a:ext cx="6" cy="4"/>
              </a:xfrm>
              <a:custGeom>
                <a:avLst/>
                <a:gdLst>
                  <a:gd name="T0" fmla="*/ 6 w 6"/>
                  <a:gd name="T1" fmla="*/ 0 h 4"/>
                  <a:gd name="T2" fmla="*/ 6 w 6"/>
                  <a:gd name="T3" fmla="*/ 0 h 4"/>
                  <a:gd name="T4" fmla="*/ 2 w 6"/>
                  <a:gd name="T5" fmla="*/ 3 h 4"/>
                  <a:gd name="T6" fmla="*/ 0 w 6"/>
                  <a:gd name="T7" fmla="*/ 3 h 4"/>
                  <a:gd name="T8" fmla="*/ 0 w 6"/>
                  <a:gd name="T9" fmla="*/ 4 h 4"/>
                  <a:gd name="T10" fmla="*/ 2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2" name="Freeform 338"/>
              <p:cNvSpPr/>
              <p:nvPr/>
            </p:nvSpPr>
            <p:spPr bwMode="auto">
              <a:xfrm>
                <a:off x="6010" y="3922"/>
                <a:ext cx="5" cy="4"/>
              </a:xfrm>
              <a:custGeom>
                <a:avLst/>
                <a:gdLst>
                  <a:gd name="T0" fmla="*/ 5 w 5"/>
                  <a:gd name="T1" fmla="*/ 4 h 4"/>
                  <a:gd name="T2" fmla="*/ 0 w 5"/>
                  <a:gd name="T3" fmla="*/ 1 h 4"/>
                  <a:gd name="T4" fmla="*/ 0 w 5"/>
                  <a:gd name="T5" fmla="*/ 0 h 4"/>
                  <a:gd name="T6" fmla="*/ 0 w 5"/>
                  <a:gd name="T7" fmla="*/ 1 h 4"/>
                  <a:gd name="T8" fmla="*/ 0 w 5"/>
                  <a:gd name="T9" fmla="*/ 2 h 4"/>
                  <a:gd name="T10" fmla="*/ 5 w 5"/>
                  <a:gd name="T11" fmla="*/ 4 h 4"/>
                  <a:gd name="T12" fmla="*/ 5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0" y="1"/>
                    </a:lnTo>
                    <a:lnTo>
                      <a:pt x="0" y="0"/>
                    </a:lnTo>
                    <a:lnTo>
                      <a:pt x="0" y="1"/>
                    </a:lnTo>
                    <a:lnTo>
                      <a:pt x="0" y="2"/>
                    </a:lnTo>
                    <a:lnTo>
                      <a:pt x="5" y="4"/>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3" name="Freeform 339"/>
              <p:cNvSpPr/>
              <p:nvPr/>
            </p:nvSpPr>
            <p:spPr bwMode="auto">
              <a:xfrm>
                <a:off x="6015" y="3922"/>
                <a:ext cx="7" cy="5"/>
              </a:xfrm>
              <a:custGeom>
                <a:avLst/>
                <a:gdLst>
                  <a:gd name="T0" fmla="*/ 7 w 7"/>
                  <a:gd name="T1" fmla="*/ 0 h 5"/>
                  <a:gd name="T2" fmla="*/ 6 w 7"/>
                  <a:gd name="T3" fmla="*/ 1 h 5"/>
                  <a:gd name="T4" fmla="*/ 2 w 7"/>
                  <a:gd name="T5" fmla="*/ 4 h 5"/>
                  <a:gd name="T6" fmla="*/ 0 w 7"/>
                  <a:gd name="T7" fmla="*/ 4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4"/>
                      <a:pt x="2" y="4"/>
                      <a:pt x="2" y="4"/>
                    </a:cubicBezTo>
                    <a:cubicBezTo>
                      <a:pt x="1" y="4"/>
                      <a:pt x="0" y="4"/>
                      <a:pt x="0" y="4"/>
                    </a:cubicBezTo>
                    <a:cubicBezTo>
                      <a:pt x="0" y="4"/>
                      <a:pt x="0" y="4"/>
                      <a:pt x="0" y="4"/>
                    </a:cubicBezTo>
                    <a:cubicBezTo>
                      <a:pt x="0"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4" name="Freeform 340"/>
              <p:cNvSpPr/>
              <p:nvPr/>
            </p:nvSpPr>
            <p:spPr bwMode="auto">
              <a:xfrm>
                <a:off x="5962" y="3904"/>
                <a:ext cx="13" cy="8"/>
              </a:xfrm>
              <a:custGeom>
                <a:avLst/>
                <a:gdLst>
                  <a:gd name="T0" fmla="*/ 13 w 13"/>
                  <a:gd name="T1" fmla="*/ 8 h 8"/>
                  <a:gd name="T2" fmla="*/ 0 w 13"/>
                  <a:gd name="T3" fmla="*/ 0 h 8"/>
                  <a:gd name="T4" fmla="*/ 0 w 13"/>
                  <a:gd name="T5" fmla="*/ 0 h 8"/>
                  <a:gd name="T6" fmla="*/ 0 w 13"/>
                  <a:gd name="T7" fmla="*/ 1 h 8"/>
                  <a:gd name="T8" fmla="*/ 0 w 13"/>
                  <a:gd name="T9" fmla="*/ 1 h 8"/>
                  <a:gd name="T10" fmla="*/ 13 w 13"/>
                  <a:gd name="T11" fmla="*/ 8 h 8"/>
                  <a:gd name="T12" fmla="*/ 13 w 1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3" h="8">
                    <a:moveTo>
                      <a:pt x="13" y="8"/>
                    </a:moveTo>
                    <a:lnTo>
                      <a:pt x="0" y="0"/>
                    </a:lnTo>
                    <a:lnTo>
                      <a:pt x="0" y="0"/>
                    </a:lnTo>
                    <a:lnTo>
                      <a:pt x="0" y="1"/>
                    </a:lnTo>
                    <a:lnTo>
                      <a:pt x="0" y="1"/>
                    </a:lnTo>
                    <a:lnTo>
                      <a:pt x="13" y="8"/>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5" name="Freeform 341"/>
              <p:cNvSpPr/>
              <p:nvPr/>
            </p:nvSpPr>
            <p:spPr bwMode="auto">
              <a:xfrm>
                <a:off x="5975" y="3908"/>
                <a:ext cx="6" cy="5"/>
              </a:xfrm>
              <a:custGeom>
                <a:avLst/>
                <a:gdLst>
                  <a:gd name="T0" fmla="*/ 6 w 6"/>
                  <a:gd name="T1" fmla="*/ 0 h 5"/>
                  <a:gd name="T2" fmla="*/ 6 w 6"/>
                  <a:gd name="T3" fmla="*/ 1 h 5"/>
                  <a:gd name="T4" fmla="*/ 2 w 6"/>
                  <a:gd name="T5" fmla="*/ 4 h 5"/>
                  <a:gd name="T6" fmla="*/ 0 w 6"/>
                  <a:gd name="T7" fmla="*/ 4 h 5"/>
                  <a:gd name="T8" fmla="*/ 0 w 6"/>
                  <a:gd name="T9" fmla="*/ 4 h 5"/>
                  <a:gd name="T10" fmla="*/ 2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2" y="4"/>
                      <a:pt x="2" y="4"/>
                      <a:pt x="2" y="4"/>
                    </a:cubicBezTo>
                    <a:cubicBezTo>
                      <a:pt x="1" y="4"/>
                      <a:pt x="0" y="4"/>
                      <a:pt x="0" y="4"/>
                    </a:cubicBezTo>
                    <a:cubicBezTo>
                      <a:pt x="0" y="4"/>
                      <a:pt x="0" y="4"/>
                      <a:pt x="0" y="4"/>
                    </a:cubicBezTo>
                    <a:cubicBezTo>
                      <a:pt x="0" y="5"/>
                      <a:pt x="1" y="5"/>
                      <a:pt x="2"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6" name="Freeform 342"/>
              <p:cNvSpPr/>
              <p:nvPr/>
            </p:nvSpPr>
            <p:spPr bwMode="auto">
              <a:xfrm>
                <a:off x="5978" y="3913"/>
                <a:ext cx="5" cy="4"/>
              </a:xfrm>
              <a:custGeom>
                <a:avLst/>
                <a:gdLst>
                  <a:gd name="T0" fmla="*/ 5 w 5"/>
                  <a:gd name="T1" fmla="*/ 3 h 4"/>
                  <a:gd name="T2" fmla="*/ 0 w 5"/>
                  <a:gd name="T3" fmla="*/ 1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7" name="Freeform 343"/>
              <p:cNvSpPr/>
              <p:nvPr/>
            </p:nvSpPr>
            <p:spPr bwMode="auto">
              <a:xfrm>
                <a:off x="5983" y="3913"/>
                <a:ext cx="7" cy="4"/>
              </a:xfrm>
              <a:custGeom>
                <a:avLst/>
                <a:gdLst>
                  <a:gd name="T0" fmla="*/ 7 w 7"/>
                  <a:gd name="T1" fmla="*/ 0 h 4"/>
                  <a:gd name="T2" fmla="*/ 6 w 7"/>
                  <a:gd name="T3" fmla="*/ 1 h 4"/>
                  <a:gd name="T4" fmla="*/ 2 w 7"/>
                  <a:gd name="T5" fmla="*/ 3 h 4"/>
                  <a:gd name="T6" fmla="*/ 0 w 7"/>
                  <a:gd name="T7" fmla="*/ 3 h 4"/>
                  <a:gd name="T8" fmla="*/ 0 w 7"/>
                  <a:gd name="T9" fmla="*/ 4 h 4"/>
                  <a:gd name="T10" fmla="*/ 2 w 7"/>
                  <a:gd name="T11" fmla="*/ 4 h 4"/>
                  <a:gd name="T12" fmla="*/ 6 w 7"/>
                  <a:gd name="T13" fmla="*/ 1 h 4"/>
                  <a:gd name="T14" fmla="*/ 6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1"/>
                      <a:pt x="6" y="1"/>
                      <a:pt x="6" y="1"/>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6" y="1"/>
                      <a:pt x="6" y="1"/>
                      <a:pt x="6"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8" name="Freeform 344"/>
              <p:cNvSpPr/>
              <p:nvPr/>
            </p:nvSpPr>
            <p:spPr bwMode="auto">
              <a:xfrm>
                <a:off x="5986" y="3918"/>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9" name="Freeform 345"/>
              <p:cNvSpPr/>
              <p:nvPr/>
            </p:nvSpPr>
            <p:spPr bwMode="auto">
              <a:xfrm>
                <a:off x="5991" y="3918"/>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0" name="Freeform 346"/>
              <p:cNvSpPr/>
              <p:nvPr/>
            </p:nvSpPr>
            <p:spPr bwMode="auto">
              <a:xfrm>
                <a:off x="5994" y="3923"/>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1" name="Freeform 347"/>
              <p:cNvSpPr/>
              <p:nvPr/>
            </p:nvSpPr>
            <p:spPr bwMode="auto">
              <a:xfrm>
                <a:off x="5999" y="3923"/>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2" name="Freeform 348"/>
              <p:cNvSpPr/>
              <p:nvPr/>
            </p:nvSpPr>
            <p:spPr bwMode="auto">
              <a:xfrm>
                <a:off x="5995" y="3940"/>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3" name="Freeform 349"/>
              <p:cNvSpPr/>
              <p:nvPr/>
            </p:nvSpPr>
            <p:spPr bwMode="auto">
              <a:xfrm>
                <a:off x="6000" y="3940"/>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4" name="Freeform 350"/>
              <p:cNvSpPr/>
              <p:nvPr/>
            </p:nvSpPr>
            <p:spPr bwMode="auto">
              <a:xfrm>
                <a:off x="6018" y="3927"/>
                <a:ext cx="5" cy="4"/>
              </a:xfrm>
              <a:custGeom>
                <a:avLst/>
                <a:gdLst>
                  <a:gd name="T0" fmla="*/ 5 w 5"/>
                  <a:gd name="T1" fmla="*/ 3 h 4"/>
                  <a:gd name="T2" fmla="*/ 0 w 5"/>
                  <a:gd name="T3" fmla="*/ 1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5" name="Freeform 351"/>
              <p:cNvSpPr/>
              <p:nvPr/>
            </p:nvSpPr>
            <p:spPr bwMode="auto">
              <a:xfrm>
                <a:off x="6023" y="3927"/>
                <a:ext cx="7" cy="4"/>
              </a:xfrm>
              <a:custGeom>
                <a:avLst/>
                <a:gdLst>
                  <a:gd name="T0" fmla="*/ 7 w 7"/>
                  <a:gd name="T1" fmla="*/ 0 h 4"/>
                  <a:gd name="T2" fmla="*/ 6 w 7"/>
                  <a:gd name="T3" fmla="*/ 1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1"/>
                      <a:pt x="6" y="1"/>
                      <a:pt x="6" y="1"/>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6" name="Freeform 352"/>
              <p:cNvSpPr/>
              <p:nvPr/>
            </p:nvSpPr>
            <p:spPr bwMode="auto">
              <a:xfrm>
                <a:off x="6002" y="3927"/>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7" name="Freeform 353"/>
              <p:cNvSpPr/>
              <p:nvPr/>
            </p:nvSpPr>
            <p:spPr bwMode="auto">
              <a:xfrm>
                <a:off x="6007" y="3927"/>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8" name="Freeform 354"/>
              <p:cNvSpPr/>
              <p:nvPr/>
            </p:nvSpPr>
            <p:spPr bwMode="auto">
              <a:xfrm>
                <a:off x="6010" y="3932"/>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9" name="Freeform 355"/>
              <p:cNvSpPr/>
              <p:nvPr/>
            </p:nvSpPr>
            <p:spPr bwMode="auto">
              <a:xfrm>
                <a:off x="6015" y="3932"/>
                <a:ext cx="7" cy="4"/>
              </a:xfrm>
              <a:custGeom>
                <a:avLst/>
                <a:gdLst>
                  <a:gd name="T0" fmla="*/ 7 w 7"/>
                  <a:gd name="T1" fmla="*/ 0 h 4"/>
                  <a:gd name="T2" fmla="*/ 7 w 7"/>
                  <a:gd name="T3" fmla="*/ 0 h 4"/>
                  <a:gd name="T4" fmla="*/ 2 w 7"/>
                  <a:gd name="T5" fmla="*/ 3 h 4"/>
                  <a:gd name="T6" fmla="*/ 0 w 7"/>
                  <a:gd name="T7" fmla="*/ 3 h 4"/>
                  <a:gd name="T8" fmla="*/ 0 w 7"/>
                  <a:gd name="T9" fmla="*/ 4 h 4"/>
                  <a:gd name="T10" fmla="*/ 2 w 7"/>
                  <a:gd name="T11" fmla="*/ 4 h 4"/>
                  <a:gd name="T12" fmla="*/ 7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7" y="0"/>
                      <a:pt x="7" y="0"/>
                      <a:pt x="7" y="0"/>
                    </a:cubicBezTo>
                    <a:cubicBezTo>
                      <a:pt x="2" y="3"/>
                      <a:pt x="2" y="3"/>
                      <a:pt x="2" y="3"/>
                    </a:cubicBezTo>
                    <a:cubicBezTo>
                      <a:pt x="1" y="3"/>
                      <a:pt x="1" y="3"/>
                      <a:pt x="0" y="3"/>
                    </a:cubicBezTo>
                    <a:cubicBezTo>
                      <a:pt x="0" y="4"/>
                      <a:pt x="0" y="4"/>
                      <a:pt x="0" y="4"/>
                    </a:cubicBezTo>
                    <a:cubicBezTo>
                      <a:pt x="1" y="4"/>
                      <a:pt x="1" y="4"/>
                      <a:pt x="2" y="4"/>
                    </a:cubicBezTo>
                    <a:cubicBezTo>
                      <a:pt x="7" y="1"/>
                      <a:pt x="7" y="1"/>
                      <a:pt x="7"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0" name="Freeform 356"/>
              <p:cNvSpPr/>
              <p:nvPr/>
            </p:nvSpPr>
            <p:spPr bwMode="auto">
              <a:xfrm>
                <a:off x="5979" y="3923"/>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1" name="Freeform 357"/>
              <p:cNvSpPr/>
              <p:nvPr/>
            </p:nvSpPr>
            <p:spPr bwMode="auto">
              <a:xfrm>
                <a:off x="5984" y="3923"/>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2" name="Freeform 358"/>
              <p:cNvSpPr/>
              <p:nvPr/>
            </p:nvSpPr>
            <p:spPr bwMode="auto">
              <a:xfrm>
                <a:off x="5987" y="3927"/>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3" name="Freeform 359"/>
              <p:cNvSpPr/>
              <p:nvPr/>
            </p:nvSpPr>
            <p:spPr bwMode="auto">
              <a:xfrm>
                <a:off x="5992" y="3927"/>
                <a:ext cx="6" cy="5"/>
              </a:xfrm>
              <a:custGeom>
                <a:avLst/>
                <a:gdLst>
                  <a:gd name="T0" fmla="*/ 6 w 6"/>
                  <a:gd name="T1" fmla="*/ 0 h 5"/>
                  <a:gd name="T2" fmla="*/ 6 w 6"/>
                  <a:gd name="T3" fmla="*/ 1 h 5"/>
                  <a:gd name="T4" fmla="*/ 1 w 6"/>
                  <a:gd name="T5" fmla="*/ 3 h 5"/>
                  <a:gd name="T6" fmla="*/ 0 w 6"/>
                  <a:gd name="T7" fmla="*/ 3 h 5"/>
                  <a:gd name="T8" fmla="*/ 0 w 6"/>
                  <a:gd name="T9" fmla="*/ 4 h 5"/>
                  <a:gd name="T10" fmla="*/ 1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1" y="3"/>
                      <a:pt x="1" y="3"/>
                      <a:pt x="1" y="3"/>
                    </a:cubicBezTo>
                    <a:cubicBezTo>
                      <a:pt x="1" y="4"/>
                      <a:pt x="0" y="4"/>
                      <a:pt x="0" y="3"/>
                    </a:cubicBezTo>
                    <a:cubicBezTo>
                      <a:pt x="0" y="4"/>
                      <a:pt x="0" y="4"/>
                      <a:pt x="0" y="4"/>
                    </a:cubicBezTo>
                    <a:cubicBezTo>
                      <a:pt x="0" y="5"/>
                      <a:pt x="1" y="5"/>
                      <a:pt x="1"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4" name="Freeform 360"/>
              <p:cNvSpPr/>
              <p:nvPr/>
            </p:nvSpPr>
            <p:spPr bwMode="auto">
              <a:xfrm>
                <a:off x="5995" y="3932"/>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5" name="Freeform 361"/>
              <p:cNvSpPr/>
              <p:nvPr/>
            </p:nvSpPr>
            <p:spPr bwMode="auto">
              <a:xfrm>
                <a:off x="6000" y="3932"/>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6" name="Freeform 362"/>
              <p:cNvSpPr/>
              <p:nvPr/>
            </p:nvSpPr>
            <p:spPr bwMode="auto">
              <a:xfrm>
                <a:off x="6003" y="3937"/>
                <a:ext cx="5" cy="3"/>
              </a:xfrm>
              <a:custGeom>
                <a:avLst/>
                <a:gdLst>
                  <a:gd name="T0" fmla="*/ 5 w 5"/>
                  <a:gd name="T1" fmla="*/ 2 h 3"/>
                  <a:gd name="T2" fmla="*/ 0 w 5"/>
                  <a:gd name="T3" fmla="*/ 0 h 3"/>
                  <a:gd name="T4" fmla="*/ 0 w 5"/>
                  <a:gd name="T5" fmla="*/ 0 h 3"/>
                  <a:gd name="T6" fmla="*/ 0 w 5"/>
                  <a:gd name="T7" fmla="*/ 1 h 3"/>
                  <a:gd name="T8" fmla="*/ 0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0" y="0"/>
                    </a:lnTo>
                    <a:lnTo>
                      <a:pt x="0" y="0"/>
                    </a:lnTo>
                    <a:lnTo>
                      <a:pt x="0" y="1"/>
                    </a:lnTo>
                    <a:lnTo>
                      <a:pt x="0"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7" name="Freeform 363"/>
              <p:cNvSpPr/>
              <p:nvPr/>
            </p:nvSpPr>
            <p:spPr bwMode="auto">
              <a:xfrm>
                <a:off x="6008" y="3937"/>
                <a:ext cx="6" cy="3"/>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8" name="Freeform 364"/>
              <p:cNvSpPr/>
              <p:nvPr/>
            </p:nvSpPr>
            <p:spPr bwMode="auto">
              <a:xfrm>
                <a:off x="6003" y="3945"/>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9" name="Freeform 365"/>
              <p:cNvSpPr/>
              <p:nvPr/>
            </p:nvSpPr>
            <p:spPr bwMode="auto">
              <a:xfrm>
                <a:off x="6008" y="3945"/>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0" name="Freeform 366"/>
              <p:cNvSpPr/>
              <p:nvPr/>
            </p:nvSpPr>
            <p:spPr bwMode="auto">
              <a:xfrm>
                <a:off x="6026" y="3932"/>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1" name="Freeform 367"/>
              <p:cNvSpPr/>
              <p:nvPr/>
            </p:nvSpPr>
            <p:spPr bwMode="auto">
              <a:xfrm>
                <a:off x="6032" y="3932"/>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2" name="Freeform 368"/>
              <p:cNvSpPr/>
              <p:nvPr/>
            </p:nvSpPr>
            <p:spPr bwMode="auto">
              <a:xfrm>
                <a:off x="6018" y="3937"/>
                <a:ext cx="5" cy="3"/>
              </a:xfrm>
              <a:custGeom>
                <a:avLst/>
                <a:gdLst>
                  <a:gd name="T0" fmla="*/ 5 w 5"/>
                  <a:gd name="T1" fmla="*/ 2 h 3"/>
                  <a:gd name="T2" fmla="*/ 1 w 5"/>
                  <a:gd name="T3" fmla="*/ 0 h 3"/>
                  <a:gd name="T4" fmla="*/ 0 w 5"/>
                  <a:gd name="T5" fmla="*/ 0 h 3"/>
                  <a:gd name="T6" fmla="*/ 0 w 5"/>
                  <a:gd name="T7" fmla="*/ 0 h 3"/>
                  <a:gd name="T8" fmla="*/ 1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1" y="0"/>
                    </a:lnTo>
                    <a:lnTo>
                      <a:pt x="0" y="0"/>
                    </a:lnTo>
                    <a:lnTo>
                      <a:pt x="0" y="0"/>
                    </a:lnTo>
                    <a:lnTo>
                      <a:pt x="1"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3" name="Freeform 369"/>
              <p:cNvSpPr/>
              <p:nvPr/>
            </p:nvSpPr>
            <p:spPr bwMode="auto">
              <a:xfrm>
                <a:off x="6023" y="3937"/>
                <a:ext cx="7" cy="3"/>
              </a:xfrm>
              <a:custGeom>
                <a:avLst/>
                <a:gdLst>
                  <a:gd name="T0" fmla="*/ 7 w 7"/>
                  <a:gd name="T1" fmla="*/ 0 h 4"/>
                  <a:gd name="T2" fmla="*/ 7 w 7"/>
                  <a:gd name="T3" fmla="*/ 0 h 4"/>
                  <a:gd name="T4" fmla="*/ 2 w 7"/>
                  <a:gd name="T5" fmla="*/ 3 h 4"/>
                  <a:gd name="T6" fmla="*/ 0 w 7"/>
                  <a:gd name="T7" fmla="*/ 3 h 4"/>
                  <a:gd name="T8" fmla="*/ 0 w 7"/>
                  <a:gd name="T9" fmla="*/ 4 h 4"/>
                  <a:gd name="T10" fmla="*/ 2 w 7"/>
                  <a:gd name="T11" fmla="*/ 4 h 4"/>
                  <a:gd name="T12" fmla="*/ 7 w 7"/>
                  <a:gd name="T13" fmla="*/ 1 h 4"/>
                  <a:gd name="T14" fmla="*/ 7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7" y="0"/>
                    </a:moveTo>
                    <a:cubicBezTo>
                      <a:pt x="7" y="0"/>
                      <a:pt x="7" y="0"/>
                      <a:pt x="7" y="0"/>
                    </a:cubicBezTo>
                    <a:cubicBezTo>
                      <a:pt x="2" y="3"/>
                      <a:pt x="2" y="3"/>
                      <a:pt x="2" y="3"/>
                    </a:cubicBezTo>
                    <a:cubicBezTo>
                      <a:pt x="2" y="3"/>
                      <a:pt x="1" y="3"/>
                      <a:pt x="0" y="3"/>
                    </a:cubicBezTo>
                    <a:cubicBezTo>
                      <a:pt x="0" y="4"/>
                      <a:pt x="0" y="4"/>
                      <a:pt x="0" y="4"/>
                    </a:cubicBezTo>
                    <a:cubicBezTo>
                      <a:pt x="1" y="4"/>
                      <a:pt x="2" y="4"/>
                      <a:pt x="2" y="4"/>
                    </a:cubicBezTo>
                    <a:cubicBezTo>
                      <a:pt x="7" y="1"/>
                      <a:pt x="7" y="1"/>
                      <a:pt x="7" y="1"/>
                    </a:cubicBezTo>
                    <a:cubicBezTo>
                      <a:pt x="7" y="0"/>
                      <a:pt x="7" y="0"/>
                      <a:pt x="7"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4" name="Freeform 370"/>
              <p:cNvSpPr/>
              <p:nvPr/>
            </p:nvSpPr>
            <p:spPr bwMode="auto">
              <a:xfrm>
                <a:off x="6011" y="3940"/>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5" name="Freeform 371"/>
              <p:cNvSpPr/>
              <p:nvPr/>
            </p:nvSpPr>
            <p:spPr bwMode="auto">
              <a:xfrm>
                <a:off x="6016" y="3940"/>
                <a:ext cx="6" cy="5"/>
              </a:xfrm>
              <a:custGeom>
                <a:avLst/>
                <a:gdLst>
                  <a:gd name="T0" fmla="*/ 6 w 6"/>
                  <a:gd name="T1" fmla="*/ 0 h 5"/>
                  <a:gd name="T2" fmla="*/ 6 w 6"/>
                  <a:gd name="T3" fmla="*/ 1 h 5"/>
                  <a:gd name="T4" fmla="*/ 1 w 6"/>
                  <a:gd name="T5" fmla="*/ 3 h 5"/>
                  <a:gd name="T6" fmla="*/ 0 w 6"/>
                  <a:gd name="T7" fmla="*/ 3 h 5"/>
                  <a:gd name="T8" fmla="*/ 0 w 6"/>
                  <a:gd name="T9" fmla="*/ 4 h 5"/>
                  <a:gd name="T10" fmla="*/ 1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1" y="3"/>
                      <a:pt x="1" y="3"/>
                      <a:pt x="1" y="3"/>
                    </a:cubicBezTo>
                    <a:cubicBezTo>
                      <a:pt x="1" y="4"/>
                      <a:pt x="0" y="4"/>
                      <a:pt x="0" y="3"/>
                    </a:cubicBezTo>
                    <a:cubicBezTo>
                      <a:pt x="0" y="4"/>
                      <a:pt x="0" y="4"/>
                      <a:pt x="0" y="4"/>
                    </a:cubicBezTo>
                    <a:cubicBezTo>
                      <a:pt x="0" y="5"/>
                      <a:pt x="1" y="5"/>
                      <a:pt x="1"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6" name="Freeform 372"/>
              <p:cNvSpPr/>
              <p:nvPr/>
            </p:nvSpPr>
            <p:spPr bwMode="auto">
              <a:xfrm>
                <a:off x="5947" y="3913"/>
                <a:ext cx="5" cy="4"/>
              </a:xfrm>
              <a:custGeom>
                <a:avLst/>
                <a:gdLst>
                  <a:gd name="T0" fmla="*/ 5 w 5"/>
                  <a:gd name="T1" fmla="*/ 4 h 4"/>
                  <a:gd name="T2" fmla="*/ 1 w 5"/>
                  <a:gd name="T3" fmla="*/ 1 h 4"/>
                  <a:gd name="T4" fmla="*/ 0 w 5"/>
                  <a:gd name="T5" fmla="*/ 0 h 4"/>
                  <a:gd name="T6" fmla="*/ 0 w 5"/>
                  <a:gd name="T7" fmla="*/ 1 h 4"/>
                  <a:gd name="T8" fmla="*/ 1 w 5"/>
                  <a:gd name="T9" fmla="*/ 2 h 4"/>
                  <a:gd name="T10" fmla="*/ 5 w 5"/>
                  <a:gd name="T11" fmla="*/ 4 h 4"/>
                  <a:gd name="T12" fmla="*/ 5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1" y="1"/>
                    </a:lnTo>
                    <a:lnTo>
                      <a:pt x="0" y="0"/>
                    </a:lnTo>
                    <a:lnTo>
                      <a:pt x="0" y="1"/>
                    </a:lnTo>
                    <a:lnTo>
                      <a:pt x="1" y="2"/>
                    </a:lnTo>
                    <a:lnTo>
                      <a:pt x="5" y="4"/>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7" name="Freeform 373"/>
              <p:cNvSpPr/>
              <p:nvPr/>
            </p:nvSpPr>
            <p:spPr bwMode="auto">
              <a:xfrm>
                <a:off x="5952" y="3913"/>
                <a:ext cx="7" cy="5"/>
              </a:xfrm>
              <a:custGeom>
                <a:avLst/>
                <a:gdLst>
                  <a:gd name="T0" fmla="*/ 7 w 7"/>
                  <a:gd name="T1" fmla="*/ 0 h 5"/>
                  <a:gd name="T2" fmla="*/ 7 w 7"/>
                  <a:gd name="T3" fmla="*/ 1 h 5"/>
                  <a:gd name="T4" fmla="*/ 2 w 7"/>
                  <a:gd name="T5" fmla="*/ 3 h 5"/>
                  <a:gd name="T6" fmla="*/ 0 w 7"/>
                  <a:gd name="T7" fmla="*/ 3 h 5"/>
                  <a:gd name="T8" fmla="*/ 0 w 7"/>
                  <a:gd name="T9" fmla="*/ 4 h 5"/>
                  <a:gd name="T10" fmla="*/ 2 w 7"/>
                  <a:gd name="T11" fmla="*/ 4 h 5"/>
                  <a:gd name="T12" fmla="*/ 7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7" y="1"/>
                      <a:pt x="7" y="1"/>
                      <a:pt x="7" y="1"/>
                    </a:cubicBezTo>
                    <a:cubicBezTo>
                      <a:pt x="2" y="3"/>
                      <a:pt x="2" y="3"/>
                      <a:pt x="2" y="3"/>
                    </a:cubicBezTo>
                    <a:cubicBezTo>
                      <a:pt x="2" y="4"/>
                      <a:pt x="1" y="4"/>
                      <a:pt x="0" y="3"/>
                    </a:cubicBezTo>
                    <a:cubicBezTo>
                      <a:pt x="0" y="4"/>
                      <a:pt x="0" y="4"/>
                      <a:pt x="0" y="4"/>
                    </a:cubicBezTo>
                    <a:cubicBezTo>
                      <a:pt x="1" y="5"/>
                      <a:pt x="2" y="5"/>
                      <a:pt x="2" y="4"/>
                    </a:cubicBezTo>
                    <a:cubicBezTo>
                      <a:pt x="7" y="2"/>
                      <a:pt x="7" y="2"/>
                      <a:pt x="7"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8" name="Freeform 374"/>
              <p:cNvSpPr/>
              <p:nvPr/>
            </p:nvSpPr>
            <p:spPr bwMode="auto">
              <a:xfrm>
                <a:off x="5955" y="3918"/>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9" name="Freeform 375"/>
              <p:cNvSpPr/>
              <p:nvPr/>
            </p:nvSpPr>
            <p:spPr bwMode="auto">
              <a:xfrm>
                <a:off x="5960" y="3918"/>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0" name="Freeform 376"/>
              <p:cNvSpPr/>
              <p:nvPr/>
            </p:nvSpPr>
            <p:spPr bwMode="auto">
              <a:xfrm>
                <a:off x="5963" y="3922"/>
                <a:ext cx="5" cy="5"/>
              </a:xfrm>
              <a:custGeom>
                <a:avLst/>
                <a:gdLst>
                  <a:gd name="T0" fmla="*/ 5 w 5"/>
                  <a:gd name="T1" fmla="*/ 4 h 5"/>
                  <a:gd name="T2" fmla="*/ 0 w 5"/>
                  <a:gd name="T3" fmla="*/ 1 h 5"/>
                  <a:gd name="T4" fmla="*/ 0 w 5"/>
                  <a:gd name="T5" fmla="*/ 0 h 5"/>
                  <a:gd name="T6" fmla="*/ 0 w 5"/>
                  <a:gd name="T7" fmla="*/ 1 h 5"/>
                  <a:gd name="T8" fmla="*/ 0 w 5"/>
                  <a:gd name="T9" fmla="*/ 2 h 5"/>
                  <a:gd name="T10" fmla="*/ 5 w 5"/>
                  <a:gd name="T11" fmla="*/ 5 h 5"/>
                  <a:gd name="T12" fmla="*/ 5 w 5"/>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4"/>
                    </a:moveTo>
                    <a:lnTo>
                      <a:pt x="0" y="1"/>
                    </a:lnTo>
                    <a:lnTo>
                      <a:pt x="0" y="0"/>
                    </a:lnTo>
                    <a:lnTo>
                      <a:pt x="0" y="1"/>
                    </a:lnTo>
                    <a:lnTo>
                      <a:pt x="0" y="2"/>
                    </a:lnTo>
                    <a:lnTo>
                      <a:pt x="5" y="5"/>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1" name="Freeform 377"/>
              <p:cNvSpPr/>
              <p:nvPr/>
            </p:nvSpPr>
            <p:spPr bwMode="auto">
              <a:xfrm>
                <a:off x="5968" y="3922"/>
                <a:ext cx="7" cy="5"/>
              </a:xfrm>
              <a:custGeom>
                <a:avLst/>
                <a:gdLst>
                  <a:gd name="T0" fmla="*/ 7 w 7"/>
                  <a:gd name="T1" fmla="*/ 0 h 5"/>
                  <a:gd name="T2" fmla="*/ 6 w 7"/>
                  <a:gd name="T3" fmla="*/ 1 h 5"/>
                  <a:gd name="T4" fmla="*/ 2 w 7"/>
                  <a:gd name="T5" fmla="*/ 4 h 5"/>
                  <a:gd name="T6" fmla="*/ 0 w 7"/>
                  <a:gd name="T7" fmla="*/ 4 h 5"/>
                  <a:gd name="T8" fmla="*/ 0 w 7"/>
                  <a:gd name="T9" fmla="*/ 5 h 5"/>
                  <a:gd name="T10" fmla="*/ 2 w 7"/>
                  <a:gd name="T11" fmla="*/ 5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4"/>
                      <a:pt x="2" y="4"/>
                      <a:pt x="2" y="4"/>
                    </a:cubicBezTo>
                    <a:cubicBezTo>
                      <a:pt x="1" y="4"/>
                      <a:pt x="0" y="4"/>
                      <a:pt x="0" y="4"/>
                    </a:cubicBezTo>
                    <a:cubicBezTo>
                      <a:pt x="0" y="5"/>
                      <a:pt x="0" y="5"/>
                      <a:pt x="0" y="5"/>
                    </a:cubicBezTo>
                    <a:cubicBezTo>
                      <a:pt x="0" y="5"/>
                      <a:pt x="1" y="5"/>
                      <a:pt x="2" y="5"/>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2" name="Freeform 378"/>
              <p:cNvSpPr/>
              <p:nvPr/>
            </p:nvSpPr>
            <p:spPr bwMode="auto">
              <a:xfrm>
                <a:off x="6003" y="3909"/>
                <a:ext cx="37" cy="23"/>
              </a:xfrm>
              <a:custGeom>
                <a:avLst/>
                <a:gdLst>
                  <a:gd name="T0" fmla="*/ 37 w 37"/>
                  <a:gd name="T1" fmla="*/ 22 h 23"/>
                  <a:gd name="T2" fmla="*/ 0 w 37"/>
                  <a:gd name="T3" fmla="*/ 1 h 23"/>
                  <a:gd name="T4" fmla="*/ 0 w 37"/>
                  <a:gd name="T5" fmla="*/ 0 h 23"/>
                  <a:gd name="T6" fmla="*/ 0 w 37"/>
                  <a:gd name="T7" fmla="*/ 1 h 23"/>
                  <a:gd name="T8" fmla="*/ 0 w 37"/>
                  <a:gd name="T9" fmla="*/ 2 h 23"/>
                  <a:gd name="T10" fmla="*/ 37 w 37"/>
                  <a:gd name="T11" fmla="*/ 23 h 23"/>
                  <a:gd name="T12" fmla="*/ 37 w 37"/>
                  <a:gd name="T13" fmla="*/ 22 h 23"/>
                </a:gdLst>
                <a:ahLst/>
                <a:cxnLst>
                  <a:cxn ang="0">
                    <a:pos x="T0" y="T1"/>
                  </a:cxn>
                  <a:cxn ang="0">
                    <a:pos x="T2" y="T3"/>
                  </a:cxn>
                  <a:cxn ang="0">
                    <a:pos x="T4" y="T5"/>
                  </a:cxn>
                  <a:cxn ang="0">
                    <a:pos x="T6" y="T7"/>
                  </a:cxn>
                  <a:cxn ang="0">
                    <a:pos x="T8" y="T9"/>
                  </a:cxn>
                  <a:cxn ang="0">
                    <a:pos x="T10" y="T11"/>
                  </a:cxn>
                  <a:cxn ang="0">
                    <a:pos x="T12" y="T13"/>
                  </a:cxn>
                </a:cxnLst>
                <a:rect l="0" t="0" r="r" b="b"/>
                <a:pathLst>
                  <a:path w="37" h="23">
                    <a:moveTo>
                      <a:pt x="37" y="22"/>
                    </a:moveTo>
                    <a:cubicBezTo>
                      <a:pt x="0" y="1"/>
                      <a:pt x="0" y="1"/>
                      <a:pt x="0" y="1"/>
                    </a:cubicBezTo>
                    <a:cubicBezTo>
                      <a:pt x="0" y="0"/>
                      <a:pt x="0" y="0"/>
                      <a:pt x="0" y="0"/>
                    </a:cubicBezTo>
                    <a:cubicBezTo>
                      <a:pt x="0" y="1"/>
                      <a:pt x="0" y="1"/>
                      <a:pt x="0" y="1"/>
                    </a:cubicBezTo>
                    <a:cubicBezTo>
                      <a:pt x="0" y="1"/>
                      <a:pt x="0" y="1"/>
                      <a:pt x="0" y="2"/>
                    </a:cubicBezTo>
                    <a:cubicBezTo>
                      <a:pt x="37" y="23"/>
                      <a:pt x="37" y="23"/>
                      <a:pt x="37" y="23"/>
                    </a:cubicBezTo>
                    <a:lnTo>
                      <a:pt x="37" y="2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3" name="Freeform 379"/>
              <p:cNvSpPr/>
              <p:nvPr/>
            </p:nvSpPr>
            <p:spPr bwMode="auto">
              <a:xfrm>
                <a:off x="6043" y="3933"/>
                <a:ext cx="5" cy="4"/>
              </a:xfrm>
              <a:custGeom>
                <a:avLst/>
                <a:gdLst>
                  <a:gd name="T0" fmla="*/ 5 w 5"/>
                  <a:gd name="T1" fmla="*/ 3 h 4"/>
                  <a:gd name="T2" fmla="*/ 0 w 5"/>
                  <a:gd name="T3" fmla="*/ 0 h 4"/>
                  <a:gd name="T4" fmla="*/ 0 w 5"/>
                  <a:gd name="T5" fmla="*/ 0 h 4"/>
                  <a:gd name="T6" fmla="*/ 0 w 5"/>
                  <a:gd name="T7" fmla="*/ 0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0"/>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4" name="Freeform 380"/>
              <p:cNvSpPr/>
              <p:nvPr/>
            </p:nvSpPr>
            <p:spPr bwMode="auto">
              <a:xfrm>
                <a:off x="6048" y="3933"/>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7" y="0"/>
                    </a:moveTo>
                    <a:cubicBezTo>
                      <a:pt x="6" y="0"/>
                      <a:pt x="6" y="0"/>
                      <a:pt x="6" y="0"/>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7" y="0"/>
                      <a:pt x="7" y="0"/>
                      <a:pt x="7"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5" name="Freeform 381"/>
              <p:cNvSpPr/>
              <p:nvPr/>
            </p:nvSpPr>
            <p:spPr bwMode="auto">
              <a:xfrm>
                <a:off x="6040" y="3928"/>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6" name="Freeform 382"/>
              <p:cNvSpPr/>
              <p:nvPr/>
            </p:nvSpPr>
            <p:spPr bwMode="auto">
              <a:xfrm>
                <a:off x="6051" y="3937"/>
                <a:ext cx="5" cy="3"/>
              </a:xfrm>
              <a:custGeom>
                <a:avLst/>
                <a:gdLst>
                  <a:gd name="T0" fmla="*/ 5 w 5"/>
                  <a:gd name="T1" fmla="*/ 2 h 3"/>
                  <a:gd name="T2" fmla="*/ 1 w 5"/>
                  <a:gd name="T3" fmla="*/ 1 h 3"/>
                  <a:gd name="T4" fmla="*/ 0 w 5"/>
                  <a:gd name="T5" fmla="*/ 0 h 3"/>
                  <a:gd name="T6" fmla="*/ 0 w 5"/>
                  <a:gd name="T7" fmla="*/ 1 h 3"/>
                  <a:gd name="T8" fmla="*/ 1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1" y="1"/>
                    </a:lnTo>
                    <a:lnTo>
                      <a:pt x="0" y="0"/>
                    </a:lnTo>
                    <a:lnTo>
                      <a:pt x="0" y="1"/>
                    </a:lnTo>
                    <a:lnTo>
                      <a:pt x="1"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7" name="Freeform 383"/>
              <p:cNvSpPr/>
              <p:nvPr/>
            </p:nvSpPr>
            <p:spPr bwMode="auto">
              <a:xfrm>
                <a:off x="6056" y="3937"/>
                <a:ext cx="7" cy="4"/>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8" name="Freeform 384"/>
              <p:cNvSpPr/>
              <p:nvPr/>
            </p:nvSpPr>
            <p:spPr bwMode="auto">
              <a:xfrm>
                <a:off x="5978" y="3891"/>
                <a:ext cx="19" cy="11"/>
              </a:xfrm>
              <a:custGeom>
                <a:avLst/>
                <a:gdLst>
                  <a:gd name="T0" fmla="*/ 19 w 19"/>
                  <a:gd name="T1" fmla="*/ 7 h 11"/>
                  <a:gd name="T2" fmla="*/ 19 w 19"/>
                  <a:gd name="T3" fmla="*/ 8 h 11"/>
                  <a:gd name="T4" fmla="*/ 14 w 19"/>
                  <a:gd name="T5" fmla="*/ 11 h 11"/>
                  <a:gd name="T6" fmla="*/ 13 w 19"/>
                  <a:gd name="T7" fmla="*/ 11 h 11"/>
                  <a:gd name="T8" fmla="*/ 0 w 19"/>
                  <a:gd name="T9" fmla="*/ 4 h 11"/>
                  <a:gd name="T10" fmla="*/ 0 w 19"/>
                  <a:gd name="T11" fmla="*/ 3 h 11"/>
                  <a:gd name="T12" fmla="*/ 5 w 19"/>
                  <a:gd name="T13" fmla="*/ 0 h 11"/>
                  <a:gd name="T14" fmla="*/ 6 w 19"/>
                  <a:gd name="T15" fmla="*/ 0 h 11"/>
                  <a:gd name="T16" fmla="*/ 19 w 19"/>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9" y="7"/>
                    </a:moveTo>
                    <a:cubicBezTo>
                      <a:pt x="19" y="8"/>
                      <a:pt x="19" y="8"/>
                      <a:pt x="19" y="8"/>
                    </a:cubicBezTo>
                    <a:cubicBezTo>
                      <a:pt x="14" y="11"/>
                      <a:pt x="14" y="11"/>
                      <a:pt x="14" y="11"/>
                    </a:cubicBezTo>
                    <a:cubicBezTo>
                      <a:pt x="14" y="11"/>
                      <a:pt x="13" y="11"/>
                      <a:pt x="13" y="11"/>
                    </a:cubicBezTo>
                    <a:cubicBezTo>
                      <a:pt x="0" y="4"/>
                      <a:pt x="0" y="4"/>
                      <a:pt x="0" y="4"/>
                    </a:cubicBezTo>
                    <a:cubicBezTo>
                      <a:pt x="0" y="3"/>
                      <a:pt x="0" y="3"/>
                      <a:pt x="0" y="3"/>
                    </a:cubicBezTo>
                    <a:cubicBezTo>
                      <a:pt x="5" y="0"/>
                      <a:pt x="5" y="0"/>
                      <a:pt x="5" y="0"/>
                    </a:cubicBezTo>
                    <a:cubicBezTo>
                      <a:pt x="5" y="0"/>
                      <a:pt x="6" y="0"/>
                      <a:pt x="6" y="0"/>
                    </a:cubicBezTo>
                    <a:lnTo>
                      <a:pt x="19" y="7"/>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9" name="Freeform 385"/>
              <p:cNvSpPr/>
              <p:nvPr/>
            </p:nvSpPr>
            <p:spPr bwMode="auto">
              <a:xfrm>
                <a:off x="5978" y="3894"/>
                <a:ext cx="13" cy="9"/>
              </a:xfrm>
              <a:custGeom>
                <a:avLst/>
                <a:gdLst>
                  <a:gd name="T0" fmla="*/ 13 w 13"/>
                  <a:gd name="T1" fmla="*/ 8 h 9"/>
                  <a:gd name="T2" fmla="*/ 0 w 13"/>
                  <a:gd name="T3" fmla="*/ 1 h 9"/>
                  <a:gd name="T4" fmla="*/ 0 w 13"/>
                  <a:gd name="T5" fmla="*/ 0 h 9"/>
                  <a:gd name="T6" fmla="*/ 0 w 13"/>
                  <a:gd name="T7" fmla="*/ 1 h 9"/>
                  <a:gd name="T8" fmla="*/ 0 w 13"/>
                  <a:gd name="T9" fmla="*/ 2 h 9"/>
                  <a:gd name="T10" fmla="*/ 13 w 13"/>
                  <a:gd name="T11" fmla="*/ 9 h 9"/>
                  <a:gd name="T12" fmla="*/ 13 w 13"/>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13" y="8"/>
                    </a:moveTo>
                    <a:lnTo>
                      <a:pt x="0" y="1"/>
                    </a:lnTo>
                    <a:lnTo>
                      <a:pt x="0" y="0"/>
                    </a:lnTo>
                    <a:lnTo>
                      <a:pt x="0" y="1"/>
                    </a:lnTo>
                    <a:lnTo>
                      <a:pt x="0" y="2"/>
                    </a:lnTo>
                    <a:lnTo>
                      <a:pt x="13" y="9"/>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0" name="Freeform 386"/>
              <p:cNvSpPr/>
              <p:nvPr/>
            </p:nvSpPr>
            <p:spPr bwMode="auto">
              <a:xfrm>
                <a:off x="5991" y="3899"/>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1" name="Freeform 387"/>
              <p:cNvSpPr/>
              <p:nvPr/>
            </p:nvSpPr>
            <p:spPr bwMode="auto">
              <a:xfrm>
                <a:off x="6035" y="3937"/>
                <a:ext cx="5" cy="3"/>
              </a:xfrm>
              <a:custGeom>
                <a:avLst/>
                <a:gdLst>
                  <a:gd name="T0" fmla="*/ 5 w 5"/>
                  <a:gd name="T1" fmla="*/ 2 h 3"/>
                  <a:gd name="T2" fmla="*/ 0 w 5"/>
                  <a:gd name="T3" fmla="*/ 1 h 3"/>
                  <a:gd name="T4" fmla="*/ 0 w 5"/>
                  <a:gd name="T5" fmla="*/ 0 h 3"/>
                  <a:gd name="T6" fmla="*/ 0 w 5"/>
                  <a:gd name="T7" fmla="*/ 1 h 3"/>
                  <a:gd name="T8" fmla="*/ 0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0" y="1"/>
                    </a:lnTo>
                    <a:lnTo>
                      <a:pt x="0" y="0"/>
                    </a:lnTo>
                    <a:lnTo>
                      <a:pt x="0" y="1"/>
                    </a:lnTo>
                    <a:lnTo>
                      <a:pt x="0"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2" name="Freeform 388"/>
              <p:cNvSpPr/>
              <p:nvPr/>
            </p:nvSpPr>
            <p:spPr bwMode="auto">
              <a:xfrm>
                <a:off x="6040" y="3937"/>
                <a:ext cx="6" cy="3"/>
              </a:xfrm>
              <a:custGeom>
                <a:avLst/>
                <a:gdLst>
                  <a:gd name="T0" fmla="*/ 6 w 6"/>
                  <a:gd name="T1" fmla="*/ 0 h 4"/>
                  <a:gd name="T2" fmla="*/ 6 w 6"/>
                  <a:gd name="T3" fmla="*/ 1 h 4"/>
                  <a:gd name="T4" fmla="*/ 2 w 6"/>
                  <a:gd name="T5" fmla="*/ 3 h 4"/>
                  <a:gd name="T6" fmla="*/ 0 w 6"/>
                  <a:gd name="T7" fmla="*/ 3 h 4"/>
                  <a:gd name="T8" fmla="*/ 0 w 6"/>
                  <a:gd name="T9" fmla="*/ 4 h 4"/>
                  <a:gd name="T10" fmla="*/ 2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1"/>
                      <a:pt x="6" y="1"/>
                      <a:pt x="6" y="1"/>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3" name="Freeform 389"/>
              <p:cNvSpPr/>
              <p:nvPr/>
            </p:nvSpPr>
            <p:spPr bwMode="auto">
              <a:xfrm>
                <a:off x="5955" y="3908"/>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4" name="Freeform 390"/>
              <p:cNvSpPr/>
              <p:nvPr/>
            </p:nvSpPr>
            <p:spPr bwMode="auto">
              <a:xfrm>
                <a:off x="5960" y="3908"/>
                <a:ext cx="6" cy="5"/>
              </a:xfrm>
              <a:custGeom>
                <a:avLst/>
                <a:gdLst>
                  <a:gd name="T0" fmla="*/ 6 w 6"/>
                  <a:gd name="T1" fmla="*/ 0 h 5"/>
                  <a:gd name="T2" fmla="*/ 6 w 6"/>
                  <a:gd name="T3" fmla="*/ 1 h 5"/>
                  <a:gd name="T4" fmla="*/ 1 w 6"/>
                  <a:gd name="T5" fmla="*/ 3 h 5"/>
                  <a:gd name="T6" fmla="*/ 0 w 6"/>
                  <a:gd name="T7" fmla="*/ 3 h 5"/>
                  <a:gd name="T8" fmla="*/ 0 w 6"/>
                  <a:gd name="T9" fmla="*/ 4 h 5"/>
                  <a:gd name="T10" fmla="*/ 1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1" y="3"/>
                      <a:pt x="1" y="3"/>
                      <a:pt x="1" y="3"/>
                    </a:cubicBezTo>
                    <a:cubicBezTo>
                      <a:pt x="1" y="4"/>
                      <a:pt x="0" y="4"/>
                      <a:pt x="0" y="3"/>
                    </a:cubicBezTo>
                    <a:cubicBezTo>
                      <a:pt x="0" y="4"/>
                      <a:pt x="0" y="4"/>
                      <a:pt x="0" y="4"/>
                    </a:cubicBezTo>
                    <a:cubicBezTo>
                      <a:pt x="0" y="5"/>
                      <a:pt x="1" y="5"/>
                      <a:pt x="1"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5" name="Freeform 391"/>
              <p:cNvSpPr/>
              <p:nvPr/>
            </p:nvSpPr>
            <p:spPr bwMode="auto">
              <a:xfrm>
                <a:off x="5963" y="3913"/>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6" name="Freeform 392"/>
              <p:cNvSpPr/>
              <p:nvPr/>
            </p:nvSpPr>
            <p:spPr bwMode="auto">
              <a:xfrm>
                <a:off x="5968" y="3913"/>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7" name="Freeform 393"/>
              <p:cNvSpPr/>
              <p:nvPr/>
            </p:nvSpPr>
            <p:spPr bwMode="auto">
              <a:xfrm>
                <a:off x="5971" y="3918"/>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8" name="Freeform 394"/>
              <p:cNvSpPr/>
              <p:nvPr/>
            </p:nvSpPr>
            <p:spPr bwMode="auto">
              <a:xfrm>
                <a:off x="5976" y="3918"/>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9" name="Freeform 395"/>
              <p:cNvSpPr/>
              <p:nvPr/>
            </p:nvSpPr>
            <p:spPr bwMode="auto">
              <a:xfrm>
                <a:off x="6026" y="3940"/>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0" name="Freeform 396"/>
              <p:cNvSpPr/>
              <p:nvPr/>
            </p:nvSpPr>
            <p:spPr bwMode="auto">
              <a:xfrm>
                <a:off x="6032" y="3941"/>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1" name="Freeform 397"/>
              <p:cNvSpPr/>
              <p:nvPr/>
            </p:nvSpPr>
            <p:spPr bwMode="auto">
              <a:xfrm>
                <a:off x="6036" y="3945"/>
                <a:ext cx="4" cy="4"/>
              </a:xfrm>
              <a:custGeom>
                <a:avLst/>
                <a:gdLst>
                  <a:gd name="T0" fmla="*/ 4 w 4"/>
                  <a:gd name="T1" fmla="*/ 3 h 4"/>
                  <a:gd name="T2" fmla="*/ 0 w 4"/>
                  <a:gd name="T3" fmla="*/ 1 h 4"/>
                  <a:gd name="T4" fmla="*/ 0 w 4"/>
                  <a:gd name="T5" fmla="*/ 0 h 4"/>
                  <a:gd name="T6" fmla="*/ 0 w 4"/>
                  <a:gd name="T7" fmla="*/ 1 h 4"/>
                  <a:gd name="T8" fmla="*/ 0 w 4"/>
                  <a:gd name="T9" fmla="*/ 2 h 4"/>
                  <a:gd name="T10" fmla="*/ 4 w 4"/>
                  <a:gd name="T11" fmla="*/ 4 h 4"/>
                  <a:gd name="T12" fmla="*/ 4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3"/>
                    </a:moveTo>
                    <a:lnTo>
                      <a:pt x="0" y="1"/>
                    </a:lnTo>
                    <a:lnTo>
                      <a:pt x="0" y="0"/>
                    </a:lnTo>
                    <a:lnTo>
                      <a:pt x="0" y="1"/>
                    </a:lnTo>
                    <a:lnTo>
                      <a:pt x="0" y="2"/>
                    </a:lnTo>
                    <a:lnTo>
                      <a:pt x="4" y="4"/>
                    </a:lnTo>
                    <a:lnTo>
                      <a:pt x="4"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2" name="Freeform 398"/>
              <p:cNvSpPr/>
              <p:nvPr/>
            </p:nvSpPr>
            <p:spPr bwMode="auto">
              <a:xfrm>
                <a:off x="6040" y="3945"/>
                <a:ext cx="7" cy="5"/>
              </a:xfrm>
              <a:custGeom>
                <a:avLst/>
                <a:gdLst>
                  <a:gd name="T0" fmla="*/ 7 w 7"/>
                  <a:gd name="T1" fmla="*/ 0 h 5"/>
                  <a:gd name="T2" fmla="*/ 7 w 7"/>
                  <a:gd name="T3" fmla="*/ 1 h 5"/>
                  <a:gd name="T4" fmla="*/ 2 w 7"/>
                  <a:gd name="T5" fmla="*/ 3 h 5"/>
                  <a:gd name="T6" fmla="*/ 0 w 7"/>
                  <a:gd name="T7" fmla="*/ 3 h 5"/>
                  <a:gd name="T8" fmla="*/ 0 w 7"/>
                  <a:gd name="T9" fmla="*/ 4 h 5"/>
                  <a:gd name="T10" fmla="*/ 2 w 7"/>
                  <a:gd name="T11" fmla="*/ 4 h 5"/>
                  <a:gd name="T12" fmla="*/ 7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7" y="1"/>
                      <a:pt x="7" y="1"/>
                      <a:pt x="7" y="1"/>
                    </a:cubicBezTo>
                    <a:cubicBezTo>
                      <a:pt x="2" y="3"/>
                      <a:pt x="2" y="3"/>
                      <a:pt x="2" y="3"/>
                    </a:cubicBezTo>
                    <a:cubicBezTo>
                      <a:pt x="2" y="4"/>
                      <a:pt x="1" y="4"/>
                      <a:pt x="0" y="3"/>
                    </a:cubicBezTo>
                    <a:cubicBezTo>
                      <a:pt x="0" y="4"/>
                      <a:pt x="0" y="4"/>
                      <a:pt x="0" y="4"/>
                    </a:cubicBezTo>
                    <a:cubicBezTo>
                      <a:pt x="1" y="5"/>
                      <a:pt x="2" y="5"/>
                      <a:pt x="2" y="4"/>
                    </a:cubicBezTo>
                    <a:cubicBezTo>
                      <a:pt x="7" y="2"/>
                      <a:pt x="7" y="2"/>
                      <a:pt x="7"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3" name="Freeform 399"/>
              <p:cNvSpPr/>
              <p:nvPr/>
            </p:nvSpPr>
            <p:spPr bwMode="auto">
              <a:xfrm>
                <a:off x="6043" y="3950"/>
                <a:ext cx="13" cy="8"/>
              </a:xfrm>
              <a:custGeom>
                <a:avLst/>
                <a:gdLst>
                  <a:gd name="T0" fmla="*/ 13 w 13"/>
                  <a:gd name="T1" fmla="*/ 8 h 8"/>
                  <a:gd name="T2" fmla="*/ 0 w 13"/>
                  <a:gd name="T3" fmla="*/ 0 h 8"/>
                  <a:gd name="T4" fmla="*/ 0 w 13"/>
                  <a:gd name="T5" fmla="*/ 0 h 8"/>
                  <a:gd name="T6" fmla="*/ 0 w 13"/>
                  <a:gd name="T7" fmla="*/ 1 h 8"/>
                  <a:gd name="T8" fmla="*/ 0 w 13"/>
                  <a:gd name="T9" fmla="*/ 1 h 8"/>
                  <a:gd name="T10" fmla="*/ 13 w 13"/>
                  <a:gd name="T11" fmla="*/ 8 h 8"/>
                  <a:gd name="T12" fmla="*/ 13 w 1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3" h="8">
                    <a:moveTo>
                      <a:pt x="13" y="8"/>
                    </a:moveTo>
                    <a:lnTo>
                      <a:pt x="0" y="0"/>
                    </a:lnTo>
                    <a:lnTo>
                      <a:pt x="0" y="0"/>
                    </a:lnTo>
                    <a:lnTo>
                      <a:pt x="0" y="1"/>
                    </a:lnTo>
                    <a:lnTo>
                      <a:pt x="0" y="1"/>
                    </a:lnTo>
                    <a:lnTo>
                      <a:pt x="13" y="8"/>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4" name="Freeform 400"/>
              <p:cNvSpPr/>
              <p:nvPr/>
            </p:nvSpPr>
            <p:spPr bwMode="auto">
              <a:xfrm>
                <a:off x="6056" y="3954"/>
                <a:ext cx="6" cy="5"/>
              </a:xfrm>
              <a:custGeom>
                <a:avLst/>
                <a:gdLst>
                  <a:gd name="T0" fmla="*/ 6 w 6"/>
                  <a:gd name="T1" fmla="*/ 0 h 5"/>
                  <a:gd name="T2" fmla="*/ 6 w 6"/>
                  <a:gd name="T3" fmla="*/ 1 h 5"/>
                  <a:gd name="T4" fmla="*/ 2 w 6"/>
                  <a:gd name="T5" fmla="*/ 4 h 5"/>
                  <a:gd name="T6" fmla="*/ 0 w 6"/>
                  <a:gd name="T7" fmla="*/ 4 h 5"/>
                  <a:gd name="T8" fmla="*/ 0 w 6"/>
                  <a:gd name="T9" fmla="*/ 4 h 5"/>
                  <a:gd name="T10" fmla="*/ 2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2" y="4"/>
                      <a:pt x="2" y="4"/>
                      <a:pt x="2" y="4"/>
                    </a:cubicBezTo>
                    <a:cubicBezTo>
                      <a:pt x="1" y="4"/>
                      <a:pt x="0" y="4"/>
                      <a:pt x="0" y="4"/>
                    </a:cubicBezTo>
                    <a:cubicBezTo>
                      <a:pt x="0" y="4"/>
                      <a:pt x="0" y="4"/>
                      <a:pt x="0" y="4"/>
                    </a:cubicBezTo>
                    <a:cubicBezTo>
                      <a:pt x="0" y="5"/>
                      <a:pt x="1" y="5"/>
                      <a:pt x="2"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5" name="Freeform 401"/>
              <p:cNvSpPr/>
              <p:nvPr/>
            </p:nvSpPr>
            <p:spPr bwMode="auto">
              <a:xfrm>
                <a:off x="6019" y="3945"/>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6" name="Freeform 402"/>
              <p:cNvSpPr/>
              <p:nvPr/>
            </p:nvSpPr>
            <p:spPr bwMode="auto">
              <a:xfrm>
                <a:off x="6024" y="3945"/>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7" name="Freeform 403"/>
              <p:cNvSpPr/>
              <p:nvPr/>
            </p:nvSpPr>
            <p:spPr bwMode="auto">
              <a:xfrm>
                <a:off x="6027" y="3949"/>
                <a:ext cx="5" cy="5"/>
              </a:xfrm>
              <a:custGeom>
                <a:avLst/>
                <a:gdLst>
                  <a:gd name="T0" fmla="*/ 5 w 5"/>
                  <a:gd name="T1" fmla="*/ 4 h 5"/>
                  <a:gd name="T2" fmla="*/ 0 w 5"/>
                  <a:gd name="T3" fmla="*/ 1 h 5"/>
                  <a:gd name="T4" fmla="*/ 0 w 5"/>
                  <a:gd name="T5" fmla="*/ 0 h 5"/>
                  <a:gd name="T6" fmla="*/ 0 w 5"/>
                  <a:gd name="T7" fmla="*/ 1 h 5"/>
                  <a:gd name="T8" fmla="*/ 0 w 5"/>
                  <a:gd name="T9" fmla="*/ 2 h 5"/>
                  <a:gd name="T10" fmla="*/ 5 w 5"/>
                  <a:gd name="T11" fmla="*/ 5 h 5"/>
                  <a:gd name="T12" fmla="*/ 5 w 5"/>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4"/>
                    </a:moveTo>
                    <a:lnTo>
                      <a:pt x="0" y="1"/>
                    </a:lnTo>
                    <a:lnTo>
                      <a:pt x="0" y="0"/>
                    </a:lnTo>
                    <a:lnTo>
                      <a:pt x="0" y="1"/>
                    </a:lnTo>
                    <a:lnTo>
                      <a:pt x="0" y="2"/>
                    </a:lnTo>
                    <a:lnTo>
                      <a:pt x="5" y="5"/>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8" name="Freeform 404"/>
              <p:cNvSpPr/>
              <p:nvPr/>
            </p:nvSpPr>
            <p:spPr bwMode="auto">
              <a:xfrm>
                <a:off x="6032" y="3950"/>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9" name="Freeform 405"/>
              <p:cNvSpPr/>
              <p:nvPr/>
            </p:nvSpPr>
            <p:spPr bwMode="auto">
              <a:xfrm>
                <a:off x="6035" y="3954"/>
                <a:ext cx="13" cy="9"/>
              </a:xfrm>
              <a:custGeom>
                <a:avLst/>
                <a:gdLst>
                  <a:gd name="T0" fmla="*/ 13 w 13"/>
                  <a:gd name="T1" fmla="*/ 8 h 9"/>
                  <a:gd name="T2" fmla="*/ 0 w 13"/>
                  <a:gd name="T3" fmla="*/ 1 h 9"/>
                  <a:gd name="T4" fmla="*/ 0 w 13"/>
                  <a:gd name="T5" fmla="*/ 0 h 9"/>
                  <a:gd name="T6" fmla="*/ 0 w 13"/>
                  <a:gd name="T7" fmla="*/ 1 h 9"/>
                  <a:gd name="T8" fmla="*/ 0 w 13"/>
                  <a:gd name="T9" fmla="*/ 2 h 9"/>
                  <a:gd name="T10" fmla="*/ 13 w 13"/>
                  <a:gd name="T11" fmla="*/ 9 h 9"/>
                  <a:gd name="T12" fmla="*/ 13 w 13"/>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13" y="8"/>
                    </a:moveTo>
                    <a:lnTo>
                      <a:pt x="0" y="1"/>
                    </a:lnTo>
                    <a:lnTo>
                      <a:pt x="0" y="0"/>
                    </a:lnTo>
                    <a:lnTo>
                      <a:pt x="0" y="1"/>
                    </a:lnTo>
                    <a:lnTo>
                      <a:pt x="0" y="2"/>
                    </a:lnTo>
                    <a:lnTo>
                      <a:pt x="13" y="9"/>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9" name="Group 607"/>
            <p:cNvGrpSpPr/>
            <p:nvPr/>
          </p:nvGrpSpPr>
          <p:grpSpPr bwMode="auto">
            <a:xfrm>
              <a:off x="7553325" y="1758950"/>
              <a:ext cx="4235450" cy="4800600"/>
              <a:chOff x="4254" y="1108"/>
              <a:chExt cx="2668" cy="3024"/>
            </a:xfrm>
          </p:grpSpPr>
          <p:sp>
            <p:nvSpPr>
              <p:cNvPr id="510" name="Freeform 407"/>
              <p:cNvSpPr/>
              <p:nvPr/>
            </p:nvSpPr>
            <p:spPr bwMode="auto">
              <a:xfrm>
                <a:off x="6048" y="3959"/>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1" name="Freeform 408"/>
              <p:cNvSpPr/>
              <p:nvPr/>
            </p:nvSpPr>
            <p:spPr bwMode="auto">
              <a:xfrm>
                <a:off x="6011" y="3949"/>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2" name="Freeform 409"/>
              <p:cNvSpPr/>
              <p:nvPr/>
            </p:nvSpPr>
            <p:spPr bwMode="auto">
              <a:xfrm>
                <a:off x="6016" y="3949"/>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3" name="Freeform 410"/>
              <p:cNvSpPr/>
              <p:nvPr/>
            </p:nvSpPr>
            <p:spPr bwMode="auto">
              <a:xfrm>
                <a:off x="6019" y="3954"/>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4" name="Freeform 411"/>
              <p:cNvSpPr/>
              <p:nvPr/>
            </p:nvSpPr>
            <p:spPr bwMode="auto">
              <a:xfrm>
                <a:off x="6024" y="3954"/>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5" name="Freeform 412"/>
              <p:cNvSpPr/>
              <p:nvPr/>
            </p:nvSpPr>
            <p:spPr bwMode="auto">
              <a:xfrm>
                <a:off x="6019" y="3951"/>
                <a:ext cx="12" cy="6"/>
              </a:xfrm>
              <a:custGeom>
                <a:avLst/>
                <a:gdLst>
                  <a:gd name="T0" fmla="*/ 11 w 12"/>
                  <a:gd name="T1" fmla="*/ 2 h 6"/>
                  <a:gd name="T2" fmla="*/ 11 w 12"/>
                  <a:gd name="T3" fmla="*/ 3 h 6"/>
                  <a:gd name="T4" fmla="*/ 7 w 12"/>
                  <a:gd name="T5" fmla="*/ 6 h 6"/>
                  <a:gd name="T6" fmla="*/ 5 w 12"/>
                  <a:gd name="T7" fmla="*/ 6 h 6"/>
                  <a:gd name="T8" fmla="*/ 1 w 12"/>
                  <a:gd name="T9" fmla="*/ 3 h 6"/>
                  <a:gd name="T10" fmla="*/ 1 w 12"/>
                  <a:gd name="T11" fmla="*/ 2 h 6"/>
                  <a:gd name="T12" fmla="*/ 5 w 12"/>
                  <a:gd name="T13" fmla="*/ 0 h 6"/>
                  <a:gd name="T14" fmla="*/ 7 w 12"/>
                  <a:gd name="T15" fmla="*/ 0 h 6"/>
                  <a:gd name="T16" fmla="*/ 11 w 12"/>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2"/>
                    </a:moveTo>
                    <a:cubicBezTo>
                      <a:pt x="12" y="3"/>
                      <a:pt x="12" y="3"/>
                      <a:pt x="11" y="3"/>
                    </a:cubicBezTo>
                    <a:cubicBezTo>
                      <a:pt x="7" y="6"/>
                      <a:pt x="7" y="6"/>
                      <a:pt x="7" y="6"/>
                    </a:cubicBezTo>
                    <a:cubicBezTo>
                      <a:pt x="6" y="6"/>
                      <a:pt x="6" y="6"/>
                      <a:pt x="5" y="6"/>
                    </a:cubicBezTo>
                    <a:cubicBezTo>
                      <a:pt x="1" y="3"/>
                      <a:pt x="1" y="3"/>
                      <a:pt x="1" y="3"/>
                    </a:cubicBezTo>
                    <a:cubicBezTo>
                      <a:pt x="0" y="3"/>
                      <a:pt x="0" y="3"/>
                      <a:pt x="1" y="2"/>
                    </a:cubicBezTo>
                    <a:cubicBezTo>
                      <a:pt x="5" y="0"/>
                      <a:pt x="5" y="0"/>
                      <a:pt x="5" y="0"/>
                    </a:cubicBezTo>
                    <a:cubicBezTo>
                      <a:pt x="6" y="0"/>
                      <a:pt x="6" y="0"/>
                      <a:pt x="7" y="0"/>
                    </a:cubicBezTo>
                    <a:lnTo>
                      <a:pt x="11" y="2"/>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6" name="Freeform 413"/>
              <p:cNvSpPr/>
              <p:nvPr/>
            </p:nvSpPr>
            <p:spPr bwMode="auto">
              <a:xfrm>
                <a:off x="6027" y="3959"/>
                <a:ext cx="13" cy="8"/>
              </a:xfrm>
              <a:custGeom>
                <a:avLst/>
                <a:gdLst>
                  <a:gd name="T0" fmla="*/ 13 w 13"/>
                  <a:gd name="T1" fmla="*/ 7 h 8"/>
                  <a:gd name="T2" fmla="*/ 1 w 13"/>
                  <a:gd name="T3" fmla="*/ 0 h 8"/>
                  <a:gd name="T4" fmla="*/ 0 w 13"/>
                  <a:gd name="T5" fmla="*/ 0 h 8"/>
                  <a:gd name="T6" fmla="*/ 0 w 13"/>
                  <a:gd name="T7" fmla="*/ 0 h 8"/>
                  <a:gd name="T8" fmla="*/ 1 w 13"/>
                  <a:gd name="T9" fmla="*/ 1 h 8"/>
                  <a:gd name="T10" fmla="*/ 13 w 13"/>
                  <a:gd name="T11" fmla="*/ 8 h 8"/>
                  <a:gd name="T12" fmla="*/ 13 w 13"/>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3" h="8">
                    <a:moveTo>
                      <a:pt x="13" y="7"/>
                    </a:moveTo>
                    <a:lnTo>
                      <a:pt x="1" y="0"/>
                    </a:lnTo>
                    <a:lnTo>
                      <a:pt x="0" y="0"/>
                    </a:lnTo>
                    <a:lnTo>
                      <a:pt x="0" y="0"/>
                    </a:lnTo>
                    <a:lnTo>
                      <a:pt x="1" y="1"/>
                    </a:lnTo>
                    <a:lnTo>
                      <a:pt x="13" y="8"/>
                    </a:lnTo>
                    <a:lnTo>
                      <a:pt x="13" y="7"/>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7" name="Freeform 414"/>
              <p:cNvSpPr/>
              <p:nvPr/>
            </p:nvSpPr>
            <p:spPr bwMode="auto">
              <a:xfrm>
                <a:off x="6040" y="3963"/>
                <a:ext cx="7" cy="4"/>
              </a:xfrm>
              <a:custGeom>
                <a:avLst/>
                <a:gdLst>
                  <a:gd name="T0" fmla="*/ 7 w 7"/>
                  <a:gd name="T1" fmla="*/ 0 h 4"/>
                  <a:gd name="T2" fmla="*/ 6 w 7"/>
                  <a:gd name="T3" fmla="*/ 1 h 4"/>
                  <a:gd name="T4" fmla="*/ 2 w 7"/>
                  <a:gd name="T5" fmla="*/ 3 h 4"/>
                  <a:gd name="T6" fmla="*/ 0 w 7"/>
                  <a:gd name="T7" fmla="*/ 3 h 4"/>
                  <a:gd name="T8" fmla="*/ 0 w 7"/>
                  <a:gd name="T9" fmla="*/ 4 h 4"/>
                  <a:gd name="T10" fmla="*/ 2 w 7"/>
                  <a:gd name="T11" fmla="*/ 4 h 4"/>
                  <a:gd name="T12" fmla="*/ 6 w 7"/>
                  <a:gd name="T13" fmla="*/ 2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1"/>
                      <a:pt x="6" y="1"/>
                      <a:pt x="6" y="1"/>
                    </a:cubicBezTo>
                    <a:cubicBezTo>
                      <a:pt x="2" y="3"/>
                      <a:pt x="2" y="3"/>
                      <a:pt x="2" y="3"/>
                    </a:cubicBezTo>
                    <a:cubicBezTo>
                      <a:pt x="1" y="4"/>
                      <a:pt x="1" y="4"/>
                      <a:pt x="0" y="3"/>
                    </a:cubicBezTo>
                    <a:cubicBezTo>
                      <a:pt x="0" y="4"/>
                      <a:pt x="0" y="4"/>
                      <a:pt x="0" y="4"/>
                    </a:cubicBezTo>
                    <a:cubicBezTo>
                      <a:pt x="1" y="4"/>
                      <a:pt x="1" y="4"/>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8" name="Freeform 415"/>
              <p:cNvSpPr/>
              <p:nvPr/>
            </p:nvSpPr>
            <p:spPr bwMode="auto">
              <a:xfrm>
                <a:off x="6043" y="3938"/>
                <a:ext cx="28" cy="15"/>
              </a:xfrm>
              <a:custGeom>
                <a:avLst/>
                <a:gdLst>
                  <a:gd name="T0" fmla="*/ 27 w 28"/>
                  <a:gd name="T1" fmla="*/ 12 h 16"/>
                  <a:gd name="T2" fmla="*/ 27 w 28"/>
                  <a:gd name="T3" fmla="*/ 13 h 16"/>
                  <a:gd name="T4" fmla="*/ 23 w 28"/>
                  <a:gd name="T5" fmla="*/ 16 h 16"/>
                  <a:gd name="T6" fmla="*/ 21 w 28"/>
                  <a:gd name="T7" fmla="*/ 16 h 16"/>
                  <a:gd name="T8" fmla="*/ 1 w 28"/>
                  <a:gd name="T9" fmla="*/ 4 h 16"/>
                  <a:gd name="T10" fmla="*/ 1 w 28"/>
                  <a:gd name="T11" fmla="*/ 3 h 16"/>
                  <a:gd name="T12" fmla="*/ 5 w 28"/>
                  <a:gd name="T13" fmla="*/ 1 h 16"/>
                  <a:gd name="T14" fmla="*/ 7 w 28"/>
                  <a:gd name="T15" fmla="*/ 1 h 16"/>
                  <a:gd name="T16" fmla="*/ 27 w 28"/>
                  <a:gd name="T1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6">
                    <a:moveTo>
                      <a:pt x="27" y="12"/>
                    </a:moveTo>
                    <a:cubicBezTo>
                      <a:pt x="28" y="13"/>
                      <a:pt x="28" y="13"/>
                      <a:pt x="27" y="13"/>
                    </a:cubicBezTo>
                    <a:cubicBezTo>
                      <a:pt x="23" y="16"/>
                      <a:pt x="23" y="16"/>
                      <a:pt x="23" y="16"/>
                    </a:cubicBezTo>
                    <a:cubicBezTo>
                      <a:pt x="22" y="16"/>
                      <a:pt x="21" y="16"/>
                      <a:pt x="21" y="16"/>
                    </a:cubicBezTo>
                    <a:cubicBezTo>
                      <a:pt x="1" y="4"/>
                      <a:pt x="1" y="4"/>
                      <a:pt x="1" y="4"/>
                    </a:cubicBezTo>
                    <a:cubicBezTo>
                      <a:pt x="0" y="4"/>
                      <a:pt x="0" y="4"/>
                      <a:pt x="1" y="3"/>
                    </a:cubicBezTo>
                    <a:cubicBezTo>
                      <a:pt x="5" y="1"/>
                      <a:pt x="5" y="1"/>
                      <a:pt x="5" y="1"/>
                    </a:cubicBezTo>
                    <a:cubicBezTo>
                      <a:pt x="6" y="0"/>
                      <a:pt x="6" y="0"/>
                      <a:pt x="7" y="1"/>
                    </a:cubicBezTo>
                    <a:lnTo>
                      <a:pt x="27" y="12"/>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9" name="Freeform 416"/>
              <p:cNvSpPr/>
              <p:nvPr/>
            </p:nvSpPr>
            <p:spPr bwMode="auto">
              <a:xfrm>
                <a:off x="6043" y="3941"/>
                <a:ext cx="21" cy="13"/>
              </a:xfrm>
              <a:custGeom>
                <a:avLst/>
                <a:gdLst>
                  <a:gd name="T0" fmla="*/ 21 w 21"/>
                  <a:gd name="T1" fmla="*/ 12 h 13"/>
                  <a:gd name="T2" fmla="*/ 1 w 21"/>
                  <a:gd name="T3" fmla="*/ 0 h 13"/>
                  <a:gd name="T4" fmla="*/ 0 w 21"/>
                  <a:gd name="T5" fmla="*/ 0 h 13"/>
                  <a:gd name="T6" fmla="*/ 0 w 21"/>
                  <a:gd name="T7" fmla="*/ 1 h 13"/>
                  <a:gd name="T8" fmla="*/ 1 w 21"/>
                  <a:gd name="T9" fmla="*/ 1 h 13"/>
                  <a:gd name="T10" fmla="*/ 21 w 21"/>
                  <a:gd name="T11" fmla="*/ 13 h 13"/>
                  <a:gd name="T12" fmla="*/ 21 w 21"/>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21" h="13">
                    <a:moveTo>
                      <a:pt x="21" y="12"/>
                    </a:moveTo>
                    <a:lnTo>
                      <a:pt x="1" y="0"/>
                    </a:lnTo>
                    <a:lnTo>
                      <a:pt x="0" y="0"/>
                    </a:lnTo>
                    <a:lnTo>
                      <a:pt x="0" y="1"/>
                    </a:lnTo>
                    <a:lnTo>
                      <a:pt x="1" y="1"/>
                    </a:lnTo>
                    <a:lnTo>
                      <a:pt x="21" y="13"/>
                    </a:lnTo>
                    <a:lnTo>
                      <a:pt x="21" y="1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0" name="Freeform 417"/>
              <p:cNvSpPr/>
              <p:nvPr/>
            </p:nvSpPr>
            <p:spPr bwMode="auto">
              <a:xfrm>
                <a:off x="6064" y="3950"/>
                <a:ext cx="6" cy="4"/>
              </a:xfrm>
              <a:custGeom>
                <a:avLst/>
                <a:gdLst>
                  <a:gd name="T0" fmla="*/ 6 w 6"/>
                  <a:gd name="T1" fmla="*/ 0 h 4"/>
                  <a:gd name="T2" fmla="*/ 6 w 6"/>
                  <a:gd name="T3" fmla="*/ 0 h 4"/>
                  <a:gd name="T4" fmla="*/ 2 w 6"/>
                  <a:gd name="T5" fmla="*/ 3 h 4"/>
                  <a:gd name="T6" fmla="*/ 0 w 6"/>
                  <a:gd name="T7" fmla="*/ 3 h 4"/>
                  <a:gd name="T8" fmla="*/ 0 w 6"/>
                  <a:gd name="T9" fmla="*/ 4 h 4"/>
                  <a:gd name="T10" fmla="*/ 2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1" name="Freeform 418"/>
              <p:cNvSpPr/>
              <p:nvPr/>
            </p:nvSpPr>
            <p:spPr bwMode="auto">
              <a:xfrm>
                <a:off x="6054" y="3968"/>
                <a:ext cx="4" cy="4"/>
              </a:xfrm>
              <a:custGeom>
                <a:avLst/>
                <a:gdLst>
                  <a:gd name="T0" fmla="*/ 0 w 4"/>
                  <a:gd name="T1" fmla="*/ 4 h 4"/>
                  <a:gd name="T2" fmla="*/ 4 w 4"/>
                  <a:gd name="T3" fmla="*/ 1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1"/>
                    </a:lnTo>
                    <a:lnTo>
                      <a:pt x="4" y="0"/>
                    </a:lnTo>
                    <a:lnTo>
                      <a:pt x="0" y="2"/>
                    </a:lnTo>
                    <a:lnTo>
                      <a:pt x="0" y="4"/>
                    </a:lnTo>
                    <a:close/>
                  </a:path>
                </a:pathLst>
              </a:custGeom>
              <a:solidFill>
                <a:srgbClr val="1C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2" name="Freeform 419"/>
              <p:cNvSpPr/>
              <p:nvPr/>
            </p:nvSpPr>
            <p:spPr bwMode="auto">
              <a:xfrm>
                <a:off x="6061" y="3964"/>
                <a:ext cx="4" cy="4"/>
              </a:xfrm>
              <a:custGeom>
                <a:avLst/>
                <a:gdLst>
                  <a:gd name="T0" fmla="*/ 0 w 4"/>
                  <a:gd name="T1" fmla="*/ 4 h 4"/>
                  <a:gd name="T2" fmla="*/ 4 w 4"/>
                  <a:gd name="T3" fmla="*/ 1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1"/>
                    </a:lnTo>
                    <a:lnTo>
                      <a:pt x="4" y="0"/>
                    </a:lnTo>
                    <a:lnTo>
                      <a:pt x="0" y="2"/>
                    </a:lnTo>
                    <a:lnTo>
                      <a:pt x="0" y="4"/>
                    </a:lnTo>
                    <a:close/>
                  </a:path>
                </a:pathLst>
              </a:custGeom>
              <a:solidFill>
                <a:srgbClr val="1C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3" name="Freeform 420"/>
              <p:cNvSpPr/>
              <p:nvPr/>
            </p:nvSpPr>
            <p:spPr bwMode="auto">
              <a:xfrm>
                <a:off x="5994" y="3851"/>
                <a:ext cx="34" cy="72"/>
              </a:xfrm>
              <a:custGeom>
                <a:avLst/>
                <a:gdLst>
                  <a:gd name="T0" fmla="*/ 32 w 34"/>
                  <a:gd name="T1" fmla="*/ 55 h 72"/>
                  <a:gd name="T2" fmla="*/ 32 w 34"/>
                  <a:gd name="T3" fmla="*/ 12 h 72"/>
                  <a:gd name="T4" fmla="*/ 12 w 34"/>
                  <a:gd name="T5" fmla="*/ 3 h 72"/>
                  <a:gd name="T6" fmla="*/ 2 w 34"/>
                  <a:gd name="T7" fmla="*/ 13 h 72"/>
                  <a:gd name="T8" fmla="*/ 2 w 34"/>
                  <a:gd name="T9" fmla="*/ 36 h 72"/>
                  <a:gd name="T10" fmla="*/ 8 w 34"/>
                  <a:gd name="T11" fmla="*/ 72 h 72"/>
                  <a:gd name="T12" fmla="*/ 32 w 34"/>
                  <a:gd name="T13" fmla="*/ 55 h 72"/>
                </a:gdLst>
                <a:ahLst/>
                <a:cxnLst>
                  <a:cxn ang="0">
                    <a:pos x="T0" y="T1"/>
                  </a:cxn>
                  <a:cxn ang="0">
                    <a:pos x="T2" y="T3"/>
                  </a:cxn>
                  <a:cxn ang="0">
                    <a:pos x="T4" y="T5"/>
                  </a:cxn>
                  <a:cxn ang="0">
                    <a:pos x="T6" y="T7"/>
                  </a:cxn>
                  <a:cxn ang="0">
                    <a:pos x="T8" y="T9"/>
                  </a:cxn>
                  <a:cxn ang="0">
                    <a:pos x="T10" y="T11"/>
                  </a:cxn>
                  <a:cxn ang="0">
                    <a:pos x="T12" y="T13"/>
                  </a:cxn>
                </a:cxnLst>
                <a:rect l="0" t="0" r="r" b="b"/>
                <a:pathLst>
                  <a:path w="34" h="72">
                    <a:moveTo>
                      <a:pt x="32" y="55"/>
                    </a:moveTo>
                    <a:cubicBezTo>
                      <a:pt x="32" y="55"/>
                      <a:pt x="30" y="21"/>
                      <a:pt x="32" y="12"/>
                    </a:cubicBezTo>
                    <a:cubicBezTo>
                      <a:pt x="34" y="4"/>
                      <a:pt x="20" y="0"/>
                      <a:pt x="12" y="3"/>
                    </a:cubicBezTo>
                    <a:cubicBezTo>
                      <a:pt x="6" y="5"/>
                      <a:pt x="3" y="7"/>
                      <a:pt x="2" y="13"/>
                    </a:cubicBezTo>
                    <a:cubicBezTo>
                      <a:pt x="0" y="20"/>
                      <a:pt x="2" y="34"/>
                      <a:pt x="2" y="36"/>
                    </a:cubicBezTo>
                    <a:cubicBezTo>
                      <a:pt x="4" y="60"/>
                      <a:pt x="8" y="72"/>
                      <a:pt x="8" y="72"/>
                    </a:cubicBezTo>
                    <a:lnTo>
                      <a:pt x="32" y="55"/>
                    </a:lnTo>
                    <a:close/>
                  </a:path>
                </a:pathLst>
              </a:custGeom>
              <a:solidFill>
                <a:srgbClr val="1EC1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4" name="Freeform 421"/>
              <p:cNvSpPr/>
              <p:nvPr/>
            </p:nvSpPr>
            <p:spPr bwMode="auto">
              <a:xfrm>
                <a:off x="6003" y="3890"/>
                <a:ext cx="24" cy="29"/>
              </a:xfrm>
              <a:custGeom>
                <a:avLst/>
                <a:gdLst>
                  <a:gd name="T0" fmla="*/ 5 w 24"/>
                  <a:gd name="T1" fmla="*/ 13 h 29"/>
                  <a:gd name="T2" fmla="*/ 10 w 24"/>
                  <a:gd name="T3" fmla="*/ 16 h 29"/>
                  <a:gd name="T4" fmla="*/ 16 w 24"/>
                  <a:gd name="T5" fmla="*/ 21 h 29"/>
                  <a:gd name="T6" fmla="*/ 22 w 24"/>
                  <a:gd name="T7" fmla="*/ 23 h 29"/>
                  <a:gd name="T8" fmla="*/ 22 w 24"/>
                  <a:gd name="T9" fmla="*/ 14 h 29"/>
                  <a:gd name="T10" fmla="*/ 4 w 24"/>
                  <a:gd name="T11" fmla="*/ 2 h 29"/>
                  <a:gd name="T12" fmla="*/ 5 w 24"/>
                  <a:gd name="T13" fmla="*/ 13 h 29"/>
                </a:gdLst>
                <a:ahLst/>
                <a:cxnLst>
                  <a:cxn ang="0">
                    <a:pos x="T0" y="T1"/>
                  </a:cxn>
                  <a:cxn ang="0">
                    <a:pos x="T2" y="T3"/>
                  </a:cxn>
                  <a:cxn ang="0">
                    <a:pos x="T4" y="T5"/>
                  </a:cxn>
                  <a:cxn ang="0">
                    <a:pos x="T6" y="T7"/>
                  </a:cxn>
                  <a:cxn ang="0">
                    <a:pos x="T8" y="T9"/>
                  </a:cxn>
                  <a:cxn ang="0">
                    <a:pos x="T10" y="T11"/>
                  </a:cxn>
                  <a:cxn ang="0">
                    <a:pos x="T12" y="T13"/>
                  </a:cxn>
                </a:cxnLst>
                <a:rect l="0" t="0" r="r" b="b"/>
                <a:pathLst>
                  <a:path w="24" h="29">
                    <a:moveTo>
                      <a:pt x="5" y="13"/>
                    </a:moveTo>
                    <a:cubicBezTo>
                      <a:pt x="7" y="17"/>
                      <a:pt x="6" y="17"/>
                      <a:pt x="10" y="16"/>
                    </a:cubicBezTo>
                    <a:cubicBezTo>
                      <a:pt x="12" y="15"/>
                      <a:pt x="17" y="16"/>
                      <a:pt x="16" y="21"/>
                    </a:cubicBezTo>
                    <a:cubicBezTo>
                      <a:pt x="16" y="25"/>
                      <a:pt x="20" y="29"/>
                      <a:pt x="22" y="23"/>
                    </a:cubicBezTo>
                    <a:cubicBezTo>
                      <a:pt x="22" y="22"/>
                      <a:pt x="24" y="17"/>
                      <a:pt x="22" y="14"/>
                    </a:cubicBezTo>
                    <a:cubicBezTo>
                      <a:pt x="15" y="2"/>
                      <a:pt x="8" y="0"/>
                      <a:pt x="4" y="2"/>
                    </a:cubicBezTo>
                    <a:cubicBezTo>
                      <a:pt x="0" y="4"/>
                      <a:pt x="3" y="8"/>
                      <a:pt x="5" y="13"/>
                    </a:cubicBezTo>
                    <a:close/>
                  </a:path>
                </a:pathLst>
              </a:custGeom>
              <a:solidFill>
                <a:srgbClr val="F2CE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5" name="Freeform 422"/>
              <p:cNvSpPr/>
              <p:nvPr/>
            </p:nvSpPr>
            <p:spPr bwMode="auto">
              <a:xfrm>
                <a:off x="5993" y="3892"/>
                <a:ext cx="33" cy="41"/>
              </a:xfrm>
              <a:custGeom>
                <a:avLst/>
                <a:gdLst>
                  <a:gd name="T0" fmla="*/ 5 w 33"/>
                  <a:gd name="T1" fmla="*/ 4 h 41"/>
                  <a:gd name="T2" fmla="*/ 15 w 33"/>
                  <a:gd name="T3" fmla="*/ 0 h 41"/>
                  <a:gd name="T4" fmla="*/ 26 w 33"/>
                  <a:gd name="T5" fmla="*/ 6 h 41"/>
                  <a:gd name="T6" fmla="*/ 27 w 33"/>
                  <a:gd name="T7" fmla="*/ 8 h 41"/>
                  <a:gd name="T8" fmla="*/ 30 w 33"/>
                  <a:gd name="T9" fmla="*/ 23 h 41"/>
                  <a:gd name="T10" fmla="*/ 33 w 33"/>
                  <a:gd name="T11" fmla="*/ 39 h 41"/>
                  <a:gd name="T12" fmla="*/ 29 w 33"/>
                  <a:gd name="T13" fmla="*/ 39 h 41"/>
                  <a:gd name="T14" fmla="*/ 24 w 33"/>
                  <a:gd name="T15" fmla="*/ 30 h 41"/>
                  <a:gd name="T16" fmla="*/ 9 w 33"/>
                  <a:gd name="T17" fmla="*/ 29 h 41"/>
                  <a:gd name="T18" fmla="*/ 3 w 33"/>
                  <a:gd name="T19" fmla="*/ 15 h 41"/>
                  <a:gd name="T20" fmla="*/ 5 w 33"/>
                  <a:gd name="T21"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41">
                    <a:moveTo>
                      <a:pt x="5" y="4"/>
                    </a:moveTo>
                    <a:cubicBezTo>
                      <a:pt x="5" y="4"/>
                      <a:pt x="12" y="0"/>
                      <a:pt x="15" y="0"/>
                    </a:cubicBezTo>
                    <a:cubicBezTo>
                      <a:pt x="23" y="0"/>
                      <a:pt x="26" y="6"/>
                      <a:pt x="26" y="6"/>
                    </a:cubicBezTo>
                    <a:cubicBezTo>
                      <a:pt x="27" y="8"/>
                      <a:pt x="27" y="8"/>
                      <a:pt x="27" y="8"/>
                    </a:cubicBezTo>
                    <a:cubicBezTo>
                      <a:pt x="30" y="23"/>
                      <a:pt x="30" y="23"/>
                      <a:pt x="30" y="23"/>
                    </a:cubicBezTo>
                    <a:cubicBezTo>
                      <a:pt x="30" y="23"/>
                      <a:pt x="33" y="34"/>
                      <a:pt x="33" y="39"/>
                    </a:cubicBezTo>
                    <a:cubicBezTo>
                      <a:pt x="33" y="41"/>
                      <a:pt x="31" y="41"/>
                      <a:pt x="29" y="39"/>
                    </a:cubicBezTo>
                    <a:cubicBezTo>
                      <a:pt x="28" y="38"/>
                      <a:pt x="26" y="30"/>
                      <a:pt x="24" y="30"/>
                    </a:cubicBezTo>
                    <a:cubicBezTo>
                      <a:pt x="15" y="32"/>
                      <a:pt x="9" y="29"/>
                      <a:pt x="9" y="29"/>
                    </a:cubicBezTo>
                    <a:cubicBezTo>
                      <a:pt x="3" y="15"/>
                      <a:pt x="3" y="15"/>
                      <a:pt x="3" y="15"/>
                    </a:cubicBezTo>
                    <a:cubicBezTo>
                      <a:pt x="1" y="11"/>
                      <a:pt x="0" y="6"/>
                      <a:pt x="5" y="4"/>
                    </a:cubicBezTo>
                    <a:close/>
                  </a:path>
                </a:pathLst>
              </a:custGeom>
              <a:solidFill>
                <a:srgbClr val="F2CE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6" name="Freeform 423"/>
              <p:cNvSpPr/>
              <p:nvPr/>
            </p:nvSpPr>
            <p:spPr bwMode="auto">
              <a:xfrm>
                <a:off x="5934" y="3840"/>
                <a:ext cx="108" cy="136"/>
              </a:xfrm>
              <a:custGeom>
                <a:avLst/>
                <a:gdLst>
                  <a:gd name="T0" fmla="*/ 6 w 108"/>
                  <a:gd name="T1" fmla="*/ 1 h 137"/>
                  <a:gd name="T2" fmla="*/ 1 w 108"/>
                  <a:gd name="T3" fmla="*/ 1 h 137"/>
                  <a:gd name="T4" fmla="*/ 0 w 108"/>
                  <a:gd name="T5" fmla="*/ 1 h 137"/>
                  <a:gd name="T6" fmla="*/ 103 w 108"/>
                  <a:gd name="T7" fmla="*/ 62 h 137"/>
                  <a:gd name="T8" fmla="*/ 105 w 108"/>
                  <a:gd name="T9" fmla="*/ 137 h 137"/>
                  <a:gd name="T10" fmla="*/ 108 w 108"/>
                  <a:gd name="T11" fmla="*/ 136 h 137"/>
                  <a:gd name="T12" fmla="*/ 108 w 108"/>
                  <a:gd name="T13" fmla="*/ 64 h 137"/>
                  <a:gd name="T14" fmla="*/ 103 w 108"/>
                  <a:gd name="T15" fmla="*/ 57 h 137"/>
                  <a:gd name="T16" fmla="*/ 6 w 108"/>
                  <a:gd name="T17" fmla="*/ 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37">
                    <a:moveTo>
                      <a:pt x="6" y="1"/>
                    </a:moveTo>
                    <a:cubicBezTo>
                      <a:pt x="5" y="0"/>
                      <a:pt x="3" y="0"/>
                      <a:pt x="1" y="1"/>
                    </a:cubicBezTo>
                    <a:cubicBezTo>
                      <a:pt x="0" y="1"/>
                      <a:pt x="0" y="1"/>
                      <a:pt x="0" y="1"/>
                    </a:cubicBezTo>
                    <a:cubicBezTo>
                      <a:pt x="103" y="62"/>
                      <a:pt x="103" y="62"/>
                      <a:pt x="103" y="62"/>
                    </a:cubicBezTo>
                    <a:cubicBezTo>
                      <a:pt x="105" y="137"/>
                      <a:pt x="105" y="137"/>
                      <a:pt x="105" y="137"/>
                    </a:cubicBezTo>
                    <a:cubicBezTo>
                      <a:pt x="108" y="136"/>
                      <a:pt x="108" y="136"/>
                      <a:pt x="108" y="136"/>
                    </a:cubicBezTo>
                    <a:cubicBezTo>
                      <a:pt x="108" y="64"/>
                      <a:pt x="108" y="64"/>
                      <a:pt x="108" y="64"/>
                    </a:cubicBezTo>
                    <a:cubicBezTo>
                      <a:pt x="108" y="61"/>
                      <a:pt x="106" y="58"/>
                      <a:pt x="103" y="57"/>
                    </a:cubicBezTo>
                    <a:lnTo>
                      <a:pt x="6" y="1"/>
                    </a:lnTo>
                    <a:close/>
                  </a:path>
                </a:pathLst>
              </a:custGeom>
              <a:solidFill>
                <a:srgbClr val="8E8D8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7" name="Freeform 424"/>
              <p:cNvSpPr/>
              <p:nvPr/>
            </p:nvSpPr>
            <p:spPr bwMode="auto">
              <a:xfrm>
                <a:off x="5932" y="3841"/>
                <a:ext cx="107" cy="135"/>
              </a:xfrm>
              <a:custGeom>
                <a:avLst/>
                <a:gdLst>
                  <a:gd name="T0" fmla="*/ 103 w 107"/>
                  <a:gd name="T1" fmla="*/ 57 h 136"/>
                  <a:gd name="T2" fmla="*/ 107 w 107"/>
                  <a:gd name="T3" fmla="*/ 65 h 136"/>
                  <a:gd name="T4" fmla="*/ 107 w 107"/>
                  <a:gd name="T5" fmla="*/ 136 h 136"/>
                  <a:gd name="T6" fmla="*/ 0 w 107"/>
                  <a:gd name="T7" fmla="*/ 75 h 136"/>
                  <a:gd name="T8" fmla="*/ 0 w 107"/>
                  <a:gd name="T9" fmla="*/ 3 h 136"/>
                  <a:gd name="T10" fmla="*/ 5 w 107"/>
                  <a:gd name="T11" fmla="*/ 1 h 136"/>
                  <a:gd name="T12" fmla="*/ 103 w 107"/>
                  <a:gd name="T13" fmla="*/ 57 h 136"/>
                </a:gdLst>
                <a:ahLst/>
                <a:cxnLst>
                  <a:cxn ang="0">
                    <a:pos x="T0" y="T1"/>
                  </a:cxn>
                  <a:cxn ang="0">
                    <a:pos x="T2" y="T3"/>
                  </a:cxn>
                  <a:cxn ang="0">
                    <a:pos x="T4" y="T5"/>
                  </a:cxn>
                  <a:cxn ang="0">
                    <a:pos x="T6" y="T7"/>
                  </a:cxn>
                  <a:cxn ang="0">
                    <a:pos x="T8" y="T9"/>
                  </a:cxn>
                  <a:cxn ang="0">
                    <a:pos x="T10" y="T11"/>
                  </a:cxn>
                  <a:cxn ang="0">
                    <a:pos x="T12" y="T13"/>
                  </a:cxn>
                </a:cxnLst>
                <a:rect l="0" t="0" r="r" b="b"/>
                <a:pathLst>
                  <a:path w="107" h="136">
                    <a:moveTo>
                      <a:pt x="103" y="57"/>
                    </a:moveTo>
                    <a:cubicBezTo>
                      <a:pt x="105" y="59"/>
                      <a:pt x="107" y="62"/>
                      <a:pt x="107" y="65"/>
                    </a:cubicBezTo>
                    <a:cubicBezTo>
                      <a:pt x="107" y="136"/>
                      <a:pt x="107" y="136"/>
                      <a:pt x="107" y="136"/>
                    </a:cubicBezTo>
                    <a:cubicBezTo>
                      <a:pt x="0" y="75"/>
                      <a:pt x="0" y="75"/>
                      <a:pt x="0" y="75"/>
                    </a:cubicBezTo>
                    <a:cubicBezTo>
                      <a:pt x="0" y="3"/>
                      <a:pt x="0" y="3"/>
                      <a:pt x="0" y="3"/>
                    </a:cubicBezTo>
                    <a:cubicBezTo>
                      <a:pt x="0" y="1"/>
                      <a:pt x="3" y="0"/>
                      <a:pt x="5" y="1"/>
                    </a:cubicBezTo>
                    <a:lnTo>
                      <a:pt x="103" y="57"/>
                    </a:lnTo>
                    <a:close/>
                  </a:path>
                </a:pathLst>
              </a:custGeom>
              <a:solidFill>
                <a:srgbClr val="D8D7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8" name="Freeform 425"/>
              <p:cNvSpPr/>
              <p:nvPr/>
            </p:nvSpPr>
            <p:spPr bwMode="auto">
              <a:xfrm>
                <a:off x="6079" y="3907"/>
                <a:ext cx="6" cy="10"/>
              </a:xfrm>
              <a:custGeom>
                <a:avLst/>
                <a:gdLst>
                  <a:gd name="T0" fmla="*/ 2 w 6"/>
                  <a:gd name="T1" fmla="*/ 0 h 10"/>
                  <a:gd name="T2" fmla="*/ 6 w 6"/>
                  <a:gd name="T3" fmla="*/ 6 h 10"/>
                  <a:gd name="T4" fmla="*/ 4 w 6"/>
                  <a:gd name="T5" fmla="*/ 10 h 10"/>
                  <a:gd name="T6" fmla="*/ 0 w 6"/>
                  <a:gd name="T7" fmla="*/ 6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cubicBezTo>
                      <a:pt x="2" y="0"/>
                      <a:pt x="5" y="4"/>
                      <a:pt x="6" y="6"/>
                    </a:cubicBezTo>
                    <a:cubicBezTo>
                      <a:pt x="6" y="8"/>
                      <a:pt x="6" y="10"/>
                      <a:pt x="4" y="10"/>
                    </a:cubicBezTo>
                    <a:cubicBezTo>
                      <a:pt x="2" y="10"/>
                      <a:pt x="0" y="6"/>
                      <a:pt x="0" y="6"/>
                    </a:cubicBezTo>
                    <a:lnTo>
                      <a:pt x="2" y="0"/>
                    </a:lnTo>
                    <a:close/>
                  </a:path>
                </a:pathLst>
              </a:custGeom>
              <a:solidFill>
                <a:srgbClr val="7B87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9" name="Freeform 426"/>
              <p:cNvSpPr/>
              <p:nvPr/>
            </p:nvSpPr>
            <p:spPr bwMode="auto">
              <a:xfrm>
                <a:off x="6040" y="3894"/>
                <a:ext cx="41" cy="17"/>
              </a:xfrm>
              <a:custGeom>
                <a:avLst/>
                <a:gdLst>
                  <a:gd name="T0" fmla="*/ 28 w 41"/>
                  <a:gd name="T1" fmla="*/ 16 h 17"/>
                  <a:gd name="T2" fmla="*/ 17 w 41"/>
                  <a:gd name="T3" fmla="*/ 8 h 17"/>
                  <a:gd name="T4" fmla="*/ 4 w 41"/>
                  <a:gd name="T5" fmla="*/ 8 h 17"/>
                  <a:gd name="T6" fmla="*/ 2 w 41"/>
                  <a:gd name="T7" fmla="*/ 2 h 17"/>
                  <a:gd name="T8" fmla="*/ 16 w 41"/>
                  <a:gd name="T9" fmla="*/ 1 h 17"/>
                  <a:gd name="T10" fmla="*/ 39 w 41"/>
                  <a:gd name="T11" fmla="*/ 7 h 17"/>
                  <a:gd name="T12" fmla="*/ 28 w 41"/>
                  <a:gd name="T13" fmla="*/ 16 h 17"/>
                </a:gdLst>
                <a:ahLst/>
                <a:cxnLst>
                  <a:cxn ang="0">
                    <a:pos x="T0" y="T1"/>
                  </a:cxn>
                  <a:cxn ang="0">
                    <a:pos x="T2" y="T3"/>
                  </a:cxn>
                  <a:cxn ang="0">
                    <a:pos x="T4" y="T5"/>
                  </a:cxn>
                  <a:cxn ang="0">
                    <a:pos x="T6" y="T7"/>
                  </a:cxn>
                  <a:cxn ang="0">
                    <a:pos x="T8" y="T9"/>
                  </a:cxn>
                  <a:cxn ang="0">
                    <a:pos x="T10" y="T11"/>
                  </a:cxn>
                  <a:cxn ang="0">
                    <a:pos x="T12" y="T13"/>
                  </a:cxn>
                </a:cxnLst>
                <a:rect l="0" t="0" r="r" b="b"/>
                <a:pathLst>
                  <a:path w="41" h="17">
                    <a:moveTo>
                      <a:pt x="28" y="16"/>
                    </a:moveTo>
                    <a:cubicBezTo>
                      <a:pt x="24" y="17"/>
                      <a:pt x="19" y="12"/>
                      <a:pt x="17" y="8"/>
                    </a:cubicBezTo>
                    <a:cubicBezTo>
                      <a:pt x="17" y="7"/>
                      <a:pt x="8" y="9"/>
                      <a:pt x="4" y="8"/>
                    </a:cubicBezTo>
                    <a:cubicBezTo>
                      <a:pt x="0" y="7"/>
                      <a:pt x="1" y="3"/>
                      <a:pt x="2" y="2"/>
                    </a:cubicBezTo>
                    <a:cubicBezTo>
                      <a:pt x="2" y="1"/>
                      <a:pt x="7" y="1"/>
                      <a:pt x="16" y="1"/>
                    </a:cubicBezTo>
                    <a:cubicBezTo>
                      <a:pt x="28" y="0"/>
                      <a:pt x="38" y="2"/>
                      <a:pt x="39" y="7"/>
                    </a:cubicBezTo>
                    <a:cubicBezTo>
                      <a:pt x="41" y="11"/>
                      <a:pt x="33" y="14"/>
                      <a:pt x="28" y="16"/>
                    </a:cubicBezTo>
                    <a:close/>
                  </a:path>
                </a:pathLst>
              </a:custGeom>
              <a:solidFill>
                <a:srgbClr val="F2CE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0" name="Freeform 427"/>
              <p:cNvSpPr/>
              <p:nvPr/>
            </p:nvSpPr>
            <p:spPr bwMode="auto">
              <a:xfrm>
                <a:off x="6028" y="3894"/>
                <a:ext cx="58" cy="34"/>
              </a:xfrm>
              <a:custGeom>
                <a:avLst/>
                <a:gdLst>
                  <a:gd name="T0" fmla="*/ 56 w 58"/>
                  <a:gd name="T1" fmla="*/ 13 h 34"/>
                  <a:gd name="T2" fmla="*/ 47 w 58"/>
                  <a:gd name="T3" fmla="*/ 2 h 34"/>
                  <a:gd name="T4" fmla="*/ 18 w 58"/>
                  <a:gd name="T5" fmla="*/ 8 h 34"/>
                  <a:gd name="T6" fmla="*/ 1 w 58"/>
                  <a:gd name="T7" fmla="*/ 24 h 34"/>
                  <a:gd name="T8" fmla="*/ 5 w 58"/>
                  <a:gd name="T9" fmla="*/ 29 h 34"/>
                  <a:gd name="T10" fmla="*/ 20 w 58"/>
                  <a:gd name="T11" fmla="*/ 31 h 34"/>
                  <a:gd name="T12" fmla="*/ 39 w 58"/>
                  <a:gd name="T13" fmla="*/ 25 h 34"/>
                  <a:gd name="T14" fmla="*/ 56 w 58"/>
                  <a:gd name="T15" fmla="*/ 13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34">
                    <a:moveTo>
                      <a:pt x="56" y="13"/>
                    </a:moveTo>
                    <a:cubicBezTo>
                      <a:pt x="53" y="0"/>
                      <a:pt x="47" y="2"/>
                      <a:pt x="47" y="2"/>
                    </a:cubicBezTo>
                    <a:cubicBezTo>
                      <a:pt x="47" y="2"/>
                      <a:pt x="23" y="5"/>
                      <a:pt x="18" y="8"/>
                    </a:cubicBezTo>
                    <a:cubicBezTo>
                      <a:pt x="14" y="10"/>
                      <a:pt x="2" y="21"/>
                      <a:pt x="1" y="24"/>
                    </a:cubicBezTo>
                    <a:cubicBezTo>
                      <a:pt x="0" y="27"/>
                      <a:pt x="5" y="29"/>
                      <a:pt x="5" y="29"/>
                    </a:cubicBezTo>
                    <a:cubicBezTo>
                      <a:pt x="12" y="34"/>
                      <a:pt x="20" y="31"/>
                      <a:pt x="20" y="31"/>
                    </a:cubicBezTo>
                    <a:cubicBezTo>
                      <a:pt x="39" y="25"/>
                      <a:pt x="39" y="25"/>
                      <a:pt x="39" y="25"/>
                    </a:cubicBezTo>
                    <a:cubicBezTo>
                      <a:pt x="58" y="20"/>
                      <a:pt x="57" y="19"/>
                      <a:pt x="56" y="13"/>
                    </a:cubicBezTo>
                    <a:close/>
                  </a:path>
                </a:pathLst>
              </a:custGeom>
              <a:solidFill>
                <a:srgbClr val="F2CE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1" name="Freeform 428"/>
              <p:cNvSpPr/>
              <p:nvPr/>
            </p:nvSpPr>
            <p:spPr bwMode="auto">
              <a:xfrm>
                <a:off x="6075" y="3749"/>
                <a:ext cx="105" cy="168"/>
              </a:xfrm>
              <a:custGeom>
                <a:avLst/>
                <a:gdLst>
                  <a:gd name="T0" fmla="*/ 7 w 105"/>
                  <a:gd name="T1" fmla="*/ 156 h 168"/>
                  <a:gd name="T2" fmla="*/ 8 w 105"/>
                  <a:gd name="T3" fmla="*/ 168 h 168"/>
                  <a:gd name="T4" fmla="*/ 82 w 105"/>
                  <a:gd name="T5" fmla="*/ 143 h 168"/>
                  <a:gd name="T6" fmla="*/ 99 w 105"/>
                  <a:gd name="T7" fmla="*/ 111 h 168"/>
                  <a:gd name="T8" fmla="*/ 72 w 105"/>
                  <a:gd name="T9" fmla="*/ 19 h 168"/>
                  <a:gd name="T10" fmla="*/ 45 w 105"/>
                  <a:gd name="T11" fmla="*/ 41 h 168"/>
                  <a:gd name="T12" fmla="*/ 60 w 105"/>
                  <a:gd name="T13" fmla="*/ 94 h 168"/>
                  <a:gd name="T14" fmla="*/ 56 w 105"/>
                  <a:gd name="T15" fmla="*/ 118 h 168"/>
                  <a:gd name="T16" fmla="*/ 0 w 105"/>
                  <a:gd name="T17" fmla="*/ 147 h 168"/>
                  <a:gd name="T18" fmla="*/ 7 w 105"/>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68">
                    <a:moveTo>
                      <a:pt x="7" y="156"/>
                    </a:moveTo>
                    <a:cubicBezTo>
                      <a:pt x="9" y="163"/>
                      <a:pt x="8" y="168"/>
                      <a:pt x="8" y="168"/>
                    </a:cubicBezTo>
                    <a:cubicBezTo>
                      <a:pt x="27" y="164"/>
                      <a:pt x="69" y="148"/>
                      <a:pt x="82" y="143"/>
                    </a:cubicBezTo>
                    <a:cubicBezTo>
                      <a:pt x="105" y="133"/>
                      <a:pt x="99" y="111"/>
                      <a:pt x="99" y="111"/>
                    </a:cubicBezTo>
                    <a:cubicBezTo>
                      <a:pt x="99" y="111"/>
                      <a:pt x="91" y="56"/>
                      <a:pt x="72" y="19"/>
                    </a:cubicBezTo>
                    <a:cubicBezTo>
                      <a:pt x="62" y="0"/>
                      <a:pt x="43" y="18"/>
                      <a:pt x="45" y="41"/>
                    </a:cubicBezTo>
                    <a:cubicBezTo>
                      <a:pt x="47" y="54"/>
                      <a:pt x="52" y="76"/>
                      <a:pt x="60" y="94"/>
                    </a:cubicBezTo>
                    <a:cubicBezTo>
                      <a:pt x="67" y="108"/>
                      <a:pt x="56" y="118"/>
                      <a:pt x="56" y="118"/>
                    </a:cubicBezTo>
                    <a:cubicBezTo>
                      <a:pt x="0" y="147"/>
                      <a:pt x="0" y="147"/>
                      <a:pt x="0" y="147"/>
                    </a:cubicBezTo>
                    <a:cubicBezTo>
                      <a:pt x="0" y="147"/>
                      <a:pt x="4" y="150"/>
                      <a:pt x="7" y="156"/>
                    </a:cubicBezTo>
                    <a:close/>
                  </a:path>
                </a:pathLst>
              </a:custGeom>
              <a:solidFill>
                <a:srgbClr val="2EDB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2" name="Freeform 429"/>
              <p:cNvSpPr/>
              <p:nvPr/>
            </p:nvSpPr>
            <p:spPr bwMode="auto">
              <a:xfrm>
                <a:off x="6052" y="3738"/>
                <a:ext cx="64" cy="76"/>
              </a:xfrm>
              <a:custGeom>
                <a:avLst/>
                <a:gdLst>
                  <a:gd name="T0" fmla="*/ 64 w 64"/>
                  <a:gd name="T1" fmla="*/ 7 h 76"/>
                  <a:gd name="T2" fmla="*/ 59 w 64"/>
                  <a:gd name="T3" fmla="*/ 5 h 76"/>
                  <a:gd name="T4" fmla="*/ 43 w 64"/>
                  <a:gd name="T5" fmla="*/ 2 h 76"/>
                  <a:gd name="T6" fmla="*/ 17 w 64"/>
                  <a:gd name="T7" fmla="*/ 0 h 76"/>
                  <a:gd name="T8" fmla="*/ 16 w 64"/>
                  <a:gd name="T9" fmla="*/ 1 h 76"/>
                  <a:gd name="T10" fmla="*/ 0 w 64"/>
                  <a:gd name="T11" fmla="*/ 42 h 76"/>
                  <a:gd name="T12" fmla="*/ 19 w 64"/>
                  <a:gd name="T13" fmla="*/ 76 h 76"/>
                  <a:gd name="T14" fmla="*/ 20 w 64"/>
                  <a:gd name="T15" fmla="*/ 54 h 76"/>
                  <a:gd name="T16" fmla="*/ 36 w 64"/>
                  <a:gd name="T17" fmla="*/ 30 h 76"/>
                  <a:gd name="T18" fmla="*/ 64 w 64"/>
                  <a:gd name="T19" fmla="*/ 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76">
                    <a:moveTo>
                      <a:pt x="64" y="7"/>
                    </a:moveTo>
                    <a:cubicBezTo>
                      <a:pt x="62" y="6"/>
                      <a:pt x="61" y="5"/>
                      <a:pt x="59" y="5"/>
                    </a:cubicBezTo>
                    <a:cubicBezTo>
                      <a:pt x="57" y="4"/>
                      <a:pt x="54" y="3"/>
                      <a:pt x="43" y="2"/>
                    </a:cubicBezTo>
                    <a:cubicBezTo>
                      <a:pt x="17" y="0"/>
                      <a:pt x="17" y="0"/>
                      <a:pt x="17" y="0"/>
                    </a:cubicBezTo>
                    <a:cubicBezTo>
                      <a:pt x="16" y="1"/>
                      <a:pt x="16" y="1"/>
                      <a:pt x="16" y="1"/>
                    </a:cubicBezTo>
                    <a:cubicBezTo>
                      <a:pt x="0" y="42"/>
                      <a:pt x="0" y="42"/>
                      <a:pt x="0" y="42"/>
                    </a:cubicBezTo>
                    <a:cubicBezTo>
                      <a:pt x="19" y="76"/>
                      <a:pt x="19" y="76"/>
                      <a:pt x="19" y="76"/>
                    </a:cubicBezTo>
                    <a:cubicBezTo>
                      <a:pt x="20" y="54"/>
                      <a:pt x="20" y="54"/>
                      <a:pt x="20" y="54"/>
                    </a:cubicBezTo>
                    <a:cubicBezTo>
                      <a:pt x="36" y="30"/>
                      <a:pt x="36" y="30"/>
                      <a:pt x="36" y="30"/>
                    </a:cubicBezTo>
                    <a:lnTo>
                      <a:pt x="64" y="7"/>
                    </a:lnTo>
                    <a:close/>
                  </a:path>
                </a:pathLst>
              </a:custGeom>
              <a:solidFill>
                <a:srgbClr val="205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3" name="Freeform 430"/>
              <p:cNvSpPr/>
              <p:nvPr/>
            </p:nvSpPr>
            <p:spPr bwMode="auto">
              <a:xfrm>
                <a:off x="6030" y="3707"/>
                <a:ext cx="74" cy="75"/>
              </a:xfrm>
              <a:custGeom>
                <a:avLst/>
                <a:gdLst>
                  <a:gd name="T0" fmla="*/ 27 w 74"/>
                  <a:gd name="T1" fmla="*/ 59 h 75"/>
                  <a:gd name="T2" fmla="*/ 37 w 74"/>
                  <a:gd name="T3" fmla="*/ 74 h 75"/>
                  <a:gd name="T4" fmla="*/ 66 w 74"/>
                  <a:gd name="T5" fmla="*/ 48 h 75"/>
                  <a:gd name="T6" fmla="*/ 67 w 74"/>
                  <a:gd name="T7" fmla="*/ 38 h 75"/>
                  <a:gd name="T8" fmla="*/ 47 w 74"/>
                  <a:gd name="T9" fmla="*/ 27 h 75"/>
                  <a:gd name="T10" fmla="*/ 32 w 74"/>
                  <a:gd name="T11" fmla="*/ 0 h 75"/>
                  <a:gd name="T12" fmla="*/ 0 w 74"/>
                  <a:gd name="T13" fmla="*/ 43 h 75"/>
                  <a:gd name="T14" fmla="*/ 27 w 74"/>
                  <a:gd name="T15" fmla="*/ 59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75">
                    <a:moveTo>
                      <a:pt x="27" y="59"/>
                    </a:moveTo>
                    <a:cubicBezTo>
                      <a:pt x="27" y="61"/>
                      <a:pt x="29" y="75"/>
                      <a:pt x="37" y="74"/>
                    </a:cubicBezTo>
                    <a:cubicBezTo>
                      <a:pt x="54" y="72"/>
                      <a:pt x="60" y="52"/>
                      <a:pt x="66" y="48"/>
                    </a:cubicBezTo>
                    <a:cubicBezTo>
                      <a:pt x="69" y="47"/>
                      <a:pt x="74" y="41"/>
                      <a:pt x="67" y="38"/>
                    </a:cubicBezTo>
                    <a:cubicBezTo>
                      <a:pt x="59" y="36"/>
                      <a:pt x="49" y="30"/>
                      <a:pt x="47" y="27"/>
                    </a:cubicBezTo>
                    <a:cubicBezTo>
                      <a:pt x="42" y="21"/>
                      <a:pt x="32" y="0"/>
                      <a:pt x="32" y="0"/>
                    </a:cubicBezTo>
                    <a:cubicBezTo>
                      <a:pt x="0" y="43"/>
                      <a:pt x="0" y="43"/>
                      <a:pt x="0" y="43"/>
                    </a:cubicBezTo>
                    <a:cubicBezTo>
                      <a:pt x="27" y="59"/>
                      <a:pt x="27" y="59"/>
                      <a:pt x="27" y="59"/>
                    </a:cubicBezTo>
                  </a:path>
                </a:pathLst>
              </a:custGeom>
              <a:solidFill>
                <a:srgbClr val="E0A7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4" name="Freeform 431"/>
              <p:cNvSpPr/>
              <p:nvPr/>
            </p:nvSpPr>
            <p:spPr bwMode="auto">
              <a:xfrm>
                <a:off x="6043" y="3758"/>
                <a:ext cx="29" cy="57"/>
              </a:xfrm>
              <a:custGeom>
                <a:avLst/>
                <a:gdLst>
                  <a:gd name="T0" fmla="*/ 9 w 29"/>
                  <a:gd name="T1" fmla="*/ 0 h 57"/>
                  <a:gd name="T2" fmla="*/ 15 w 29"/>
                  <a:gd name="T3" fmla="*/ 6 h 57"/>
                  <a:gd name="T4" fmla="*/ 14 w 29"/>
                  <a:gd name="T5" fmla="*/ 22 h 57"/>
                  <a:gd name="T6" fmla="*/ 28 w 29"/>
                  <a:gd name="T7" fmla="*/ 55 h 57"/>
                  <a:gd name="T8" fmla="*/ 28 w 29"/>
                  <a:gd name="T9" fmla="*/ 57 h 57"/>
                  <a:gd name="T10" fmla="*/ 10 w 29"/>
                  <a:gd name="T11" fmla="*/ 28 h 57"/>
                  <a:gd name="T12" fmla="*/ 0 w 29"/>
                  <a:gd name="T13" fmla="*/ 1 h 57"/>
                  <a:gd name="T14" fmla="*/ 9 w 29"/>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57">
                    <a:moveTo>
                      <a:pt x="9" y="0"/>
                    </a:moveTo>
                    <a:cubicBezTo>
                      <a:pt x="15" y="6"/>
                      <a:pt x="15" y="6"/>
                      <a:pt x="15" y="6"/>
                    </a:cubicBezTo>
                    <a:cubicBezTo>
                      <a:pt x="15" y="6"/>
                      <a:pt x="12" y="14"/>
                      <a:pt x="14" y="22"/>
                    </a:cubicBezTo>
                    <a:cubicBezTo>
                      <a:pt x="16" y="28"/>
                      <a:pt x="25" y="51"/>
                      <a:pt x="28" y="55"/>
                    </a:cubicBezTo>
                    <a:cubicBezTo>
                      <a:pt x="29" y="56"/>
                      <a:pt x="28" y="57"/>
                      <a:pt x="28" y="57"/>
                    </a:cubicBezTo>
                    <a:cubicBezTo>
                      <a:pt x="28" y="57"/>
                      <a:pt x="18" y="38"/>
                      <a:pt x="10" y="28"/>
                    </a:cubicBezTo>
                    <a:cubicBezTo>
                      <a:pt x="1" y="18"/>
                      <a:pt x="0" y="1"/>
                      <a:pt x="0" y="1"/>
                    </a:cubicBezTo>
                    <a:lnTo>
                      <a:pt x="9" y="0"/>
                    </a:lnTo>
                    <a:close/>
                  </a:path>
                </a:pathLst>
              </a:custGeom>
              <a:solidFill>
                <a:srgbClr val="2EDB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5" name="Freeform 432"/>
              <p:cNvSpPr/>
              <p:nvPr/>
            </p:nvSpPr>
            <p:spPr bwMode="auto">
              <a:xfrm>
                <a:off x="6070" y="3733"/>
                <a:ext cx="69" cy="82"/>
              </a:xfrm>
              <a:custGeom>
                <a:avLst/>
                <a:gdLst>
                  <a:gd name="T0" fmla="*/ 1 w 69"/>
                  <a:gd name="T1" fmla="*/ 82 h 82"/>
                  <a:gd name="T2" fmla="*/ 38 w 69"/>
                  <a:gd name="T3" fmla="*/ 25 h 82"/>
                  <a:gd name="T4" fmla="*/ 68 w 69"/>
                  <a:gd name="T5" fmla="*/ 24 h 82"/>
                  <a:gd name="T6" fmla="*/ 56 w 69"/>
                  <a:gd name="T7" fmla="*/ 9 h 82"/>
                  <a:gd name="T8" fmla="*/ 27 w 69"/>
                  <a:gd name="T9" fmla="*/ 8 h 82"/>
                  <a:gd name="T10" fmla="*/ 5 w 69"/>
                  <a:gd name="T11" fmla="*/ 41 h 82"/>
                  <a:gd name="T12" fmla="*/ 1 w 6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69" h="82">
                    <a:moveTo>
                      <a:pt x="1" y="82"/>
                    </a:moveTo>
                    <a:cubicBezTo>
                      <a:pt x="1" y="82"/>
                      <a:pt x="20" y="32"/>
                      <a:pt x="38" y="25"/>
                    </a:cubicBezTo>
                    <a:cubicBezTo>
                      <a:pt x="55" y="17"/>
                      <a:pt x="68" y="24"/>
                      <a:pt x="68" y="24"/>
                    </a:cubicBezTo>
                    <a:cubicBezTo>
                      <a:pt x="68" y="24"/>
                      <a:pt x="69" y="19"/>
                      <a:pt x="56" y="9"/>
                    </a:cubicBezTo>
                    <a:cubicBezTo>
                      <a:pt x="44" y="0"/>
                      <a:pt x="35" y="2"/>
                      <a:pt x="27" y="8"/>
                    </a:cubicBezTo>
                    <a:cubicBezTo>
                      <a:pt x="18" y="14"/>
                      <a:pt x="10" y="29"/>
                      <a:pt x="5" y="41"/>
                    </a:cubicBezTo>
                    <a:cubicBezTo>
                      <a:pt x="0" y="55"/>
                      <a:pt x="1" y="82"/>
                      <a:pt x="1" y="82"/>
                    </a:cubicBezTo>
                    <a:close/>
                  </a:path>
                </a:pathLst>
              </a:custGeom>
              <a:solidFill>
                <a:srgbClr val="2EDB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6" name="Freeform 433"/>
              <p:cNvSpPr/>
              <p:nvPr/>
            </p:nvSpPr>
            <p:spPr bwMode="auto">
              <a:xfrm>
                <a:off x="5999" y="4119"/>
                <a:ext cx="21" cy="9"/>
              </a:xfrm>
              <a:custGeom>
                <a:avLst/>
                <a:gdLst>
                  <a:gd name="T0" fmla="*/ 20 w 21"/>
                  <a:gd name="T1" fmla="*/ 8 h 9"/>
                  <a:gd name="T2" fmla="*/ 19 w 21"/>
                  <a:gd name="T3" fmla="*/ 8 h 9"/>
                  <a:gd name="T4" fmla="*/ 8 w 21"/>
                  <a:gd name="T5" fmla="*/ 3 h 9"/>
                  <a:gd name="T6" fmla="*/ 2 w 21"/>
                  <a:gd name="T7" fmla="*/ 3 h 9"/>
                  <a:gd name="T8" fmla="*/ 0 w 21"/>
                  <a:gd name="T9" fmla="*/ 3 h 9"/>
                  <a:gd name="T10" fmla="*/ 0 w 21"/>
                  <a:gd name="T11" fmla="*/ 2 h 9"/>
                  <a:gd name="T12" fmla="*/ 9 w 21"/>
                  <a:gd name="T13" fmla="*/ 1 h 9"/>
                  <a:gd name="T14" fmla="*/ 20 w 21"/>
                  <a:gd name="T15" fmla="*/ 7 h 9"/>
                  <a:gd name="T16" fmla="*/ 20 w 21"/>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
                    <a:moveTo>
                      <a:pt x="20" y="8"/>
                    </a:moveTo>
                    <a:cubicBezTo>
                      <a:pt x="20" y="9"/>
                      <a:pt x="19" y="9"/>
                      <a:pt x="19" y="8"/>
                    </a:cubicBezTo>
                    <a:cubicBezTo>
                      <a:pt x="16" y="7"/>
                      <a:pt x="12" y="4"/>
                      <a:pt x="8" y="3"/>
                    </a:cubicBezTo>
                    <a:cubicBezTo>
                      <a:pt x="6" y="2"/>
                      <a:pt x="3" y="3"/>
                      <a:pt x="2" y="3"/>
                    </a:cubicBezTo>
                    <a:cubicBezTo>
                      <a:pt x="2" y="4"/>
                      <a:pt x="1" y="4"/>
                      <a:pt x="0" y="3"/>
                    </a:cubicBezTo>
                    <a:cubicBezTo>
                      <a:pt x="0" y="3"/>
                      <a:pt x="0" y="2"/>
                      <a:pt x="0" y="2"/>
                    </a:cubicBezTo>
                    <a:cubicBezTo>
                      <a:pt x="2" y="1"/>
                      <a:pt x="5" y="0"/>
                      <a:pt x="9" y="1"/>
                    </a:cubicBezTo>
                    <a:cubicBezTo>
                      <a:pt x="13" y="2"/>
                      <a:pt x="18" y="6"/>
                      <a:pt x="20" y="7"/>
                    </a:cubicBezTo>
                    <a:cubicBezTo>
                      <a:pt x="21" y="7"/>
                      <a:pt x="21" y="8"/>
                      <a:pt x="20" y="8"/>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7" name="Freeform 434"/>
              <p:cNvSpPr/>
              <p:nvPr/>
            </p:nvSpPr>
            <p:spPr bwMode="auto">
              <a:xfrm>
                <a:off x="5995" y="4123"/>
                <a:ext cx="21" cy="9"/>
              </a:xfrm>
              <a:custGeom>
                <a:avLst/>
                <a:gdLst>
                  <a:gd name="T0" fmla="*/ 20 w 21"/>
                  <a:gd name="T1" fmla="*/ 8 h 9"/>
                  <a:gd name="T2" fmla="*/ 19 w 21"/>
                  <a:gd name="T3" fmla="*/ 9 h 9"/>
                  <a:gd name="T4" fmla="*/ 8 w 21"/>
                  <a:gd name="T5" fmla="*/ 3 h 9"/>
                  <a:gd name="T6" fmla="*/ 2 w 21"/>
                  <a:gd name="T7" fmla="*/ 3 h 9"/>
                  <a:gd name="T8" fmla="*/ 0 w 21"/>
                  <a:gd name="T9" fmla="*/ 3 h 9"/>
                  <a:gd name="T10" fmla="*/ 0 w 21"/>
                  <a:gd name="T11" fmla="*/ 2 h 9"/>
                  <a:gd name="T12" fmla="*/ 9 w 21"/>
                  <a:gd name="T13" fmla="*/ 1 h 9"/>
                  <a:gd name="T14" fmla="*/ 20 w 21"/>
                  <a:gd name="T15" fmla="*/ 7 h 9"/>
                  <a:gd name="T16" fmla="*/ 20 w 21"/>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
                    <a:moveTo>
                      <a:pt x="20" y="8"/>
                    </a:moveTo>
                    <a:cubicBezTo>
                      <a:pt x="20" y="9"/>
                      <a:pt x="19" y="9"/>
                      <a:pt x="19" y="9"/>
                    </a:cubicBezTo>
                    <a:cubicBezTo>
                      <a:pt x="16" y="7"/>
                      <a:pt x="12" y="4"/>
                      <a:pt x="8" y="3"/>
                    </a:cubicBezTo>
                    <a:cubicBezTo>
                      <a:pt x="6" y="3"/>
                      <a:pt x="3" y="3"/>
                      <a:pt x="2" y="3"/>
                    </a:cubicBezTo>
                    <a:cubicBezTo>
                      <a:pt x="2" y="4"/>
                      <a:pt x="1" y="4"/>
                      <a:pt x="0" y="3"/>
                    </a:cubicBezTo>
                    <a:cubicBezTo>
                      <a:pt x="0" y="3"/>
                      <a:pt x="0" y="2"/>
                      <a:pt x="0" y="2"/>
                    </a:cubicBezTo>
                    <a:cubicBezTo>
                      <a:pt x="2" y="1"/>
                      <a:pt x="5" y="0"/>
                      <a:pt x="9" y="1"/>
                    </a:cubicBezTo>
                    <a:cubicBezTo>
                      <a:pt x="13" y="2"/>
                      <a:pt x="18" y="6"/>
                      <a:pt x="20" y="7"/>
                    </a:cubicBezTo>
                    <a:cubicBezTo>
                      <a:pt x="21" y="7"/>
                      <a:pt x="21" y="8"/>
                      <a:pt x="20" y="8"/>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8" name="Freeform 435"/>
              <p:cNvSpPr/>
              <p:nvPr/>
            </p:nvSpPr>
            <p:spPr bwMode="auto">
              <a:xfrm>
                <a:off x="5953" y="4043"/>
                <a:ext cx="7" cy="9"/>
              </a:xfrm>
              <a:custGeom>
                <a:avLst/>
                <a:gdLst>
                  <a:gd name="T0" fmla="*/ 6 w 7"/>
                  <a:gd name="T1" fmla="*/ 9 h 9"/>
                  <a:gd name="T2" fmla="*/ 5 w 7"/>
                  <a:gd name="T3" fmla="*/ 8 h 9"/>
                  <a:gd name="T4" fmla="*/ 2 w 7"/>
                  <a:gd name="T5" fmla="*/ 3 h 9"/>
                  <a:gd name="T6" fmla="*/ 1 w 7"/>
                  <a:gd name="T7" fmla="*/ 2 h 9"/>
                  <a:gd name="T8" fmla="*/ 1 w 7"/>
                  <a:gd name="T9" fmla="*/ 0 h 9"/>
                  <a:gd name="T10" fmla="*/ 2 w 7"/>
                  <a:gd name="T11" fmla="*/ 1 h 9"/>
                  <a:gd name="T12" fmla="*/ 7 w 7"/>
                  <a:gd name="T13" fmla="*/ 8 h 9"/>
                  <a:gd name="T14" fmla="*/ 6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6" y="9"/>
                    </a:moveTo>
                    <a:cubicBezTo>
                      <a:pt x="6" y="9"/>
                      <a:pt x="5" y="9"/>
                      <a:pt x="5" y="8"/>
                    </a:cubicBezTo>
                    <a:cubicBezTo>
                      <a:pt x="4" y="6"/>
                      <a:pt x="3" y="4"/>
                      <a:pt x="2" y="3"/>
                    </a:cubicBezTo>
                    <a:cubicBezTo>
                      <a:pt x="2" y="2"/>
                      <a:pt x="1" y="2"/>
                      <a:pt x="1" y="2"/>
                    </a:cubicBezTo>
                    <a:cubicBezTo>
                      <a:pt x="0" y="1"/>
                      <a:pt x="1" y="0"/>
                      <a:pt x="1" y="0"/>
                    </a:cubicBezTo>
                    <a:cubicBezTo>
                      <a:pt x="2" y="0"/>
                      <a:pt x="2" y="0"/>
                      <a:pt x="2" y="1"/>
                    </a:cubicBezTo>
                    <a:cubicBezTo>
                      <a:pt x="5" y="2"/>
                      <a:pt x="6" y="6"/>
                      <a:pt x="7" y="8"/>
                    </a:cubicBezTo>
                    <a:cubicBezTo>
                      <a:pt x="7" y="8"/>
                      <a:pt x="7" y="9"/>
                      <a:pt x="6" y="9"/>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9" name="Freeform 436"/>
              <p:cNvSpPr/>
              <p:nvPr/>
            </p:nvSpPr>
            <p:spPr bwMode="auto">
              <a:xfrm>
                <a:off x="5949" y="4045"/>
                <a:ext cx="7" cy="9"/>
              </a:xfrm>
              <a:custGeom>
                <a:avLst/>
                <a:gdLst>
                  <a:gd name="T0" fmla="*/ 6 w 7"/>
                  <a:gd name="T1" fmla="*/ 9 h 9"/>
                  <a:gd name="T2" fmla="*/ 5 w 7"/>
                  <a:gd name="T3" fmla="*/ 8 h 9"/>
                  <a:gd name="T4" fmla="*/ 2 w 7"/>
                  <a:gd name="T5" fmla="*/ 3 h 9"/>
                  <a:gd name="T6" fmla="*/ 0 w 7"/>
                  <a:gd name="T7" fmla="*/ 1 h 9"/>
                  <a:gd name="T8" fmla="*/ 1 w 7"/>
                  <a:gd name="T9" fmla="*/ 0 h 9"/>
                  <a:gd name="T10" fmla="*/ 2 w 7"/>
                  <a:gd name="T11" fmla="*/ 1 h 9"/>
                  <a:gd name="T12" fmla="*/ 7 w 7"/>
                  <a:gd name="T13" fmla="*/ 8 h 9"/>
                  <a:gd name="T14" fmla="*/ 6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6" y="9"/>
                    </a:moveTo>
                    <a:cubicBezTo>
                      <a:pt x="5" y="9"/>
                      <a:pt x="5" y="9"/>
                      <a:pt x="5" y="8"/>
                    </a:cubicBezTo>
                    <a:cubicBezTo>
                      <a:pt x="4" y="6"/>
                      <a:pt x="3" y="4"/>
                      <a:pt x="2" y="3"/>
                    </a:cubicBezTo>
                    <a:cubicBezTo>
                      <a:pt x="1" y="2"/>
                      <a:pt x="1" y="2"/>
                      <a:pt x="0" y="1"/>
                    </a:cubicBezTo>
                    <a:cubicBezTo>
                      <a:pt x="0" y="1"/>
                      <a:pt x="1" y="0"/>
                      <a:pt x="1" y="0"/>
                    </a:cubicBezTo>
                    <a:cubicBezTo>
                      <a:pt x="1" y="0"/>
                      <a:pt x="2" y="0"/>
                      <a:pt x="2" y="1"/>
                    </a:cubicBezTo>
                    <a:cubicBezTo>
                      <a:pt x="4" y="1"/>
                      <a:pt x="6" y="6"/>
                      <a:pt x="7" y="8"/>
                    </a:cubicBezTo>
                    <a:cubicBezTo>
                      <a:pt x="7" y="8"/>
                      <a:pt x="6" y="9"/>
                      <a:pt x="6" y="9"/>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0" name="Freeform 437"/>
              <p:cNvSpPr/>
              <p:nvPr/>
            </p:nvSpPr>
            <p:spPr bwMode="auto">
              <a:xfrm>
                <a:off x="5946" y="4047"/>
                <a:ext cx="6" cy="9"/>
              </a:xfrm>
              <a:custGeom>
                <a:avLst/>
                <a:gdLst>
                  <a:gd name="T0" fmla="*/ 5 w 6"/>
                  <a:gd name="T1" fmla="*/ 9 h 9"/>
                  <a:gd name="T2" fmla="*/ 4 w 6"/>
                  <a:gd name="T3" fmla="*/ 8 h 9"/>
                  <a:gd name="T4" fmla="*/ 1 w 6"/>
                  <a:gd name="T5" fmla="*/ 3 h 9"/>
                  <a:gd name="T6" fmla="*/ 0 w 6"/>
                  <a:gd name="T7" fmla="*/ 2 h 9"/>
                  <a:gd name="T8" fmla="*/ 1 w 6"/>
                  <a:gd name="T9" fmla="*/ 0 h 9"/>
                  <a:gd name="T10" fmla="*/ 2 w 6"/>
                  <a:gd name="T11" fmla="*/ 1 h 9"/>
                  <a:gd name="T12" fmla="*/ 6 w 6"/>
                  <a:gd name="T13" fmla="*/ 8 h 9"/>
                  <a:gd name="T14" fmla="*/ 5 w 6"/>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9">
                    <a:moveTo>
                      <a:pt x="5" y="9"/>
                    </a:moveTo>
                    <a:cubicBezTo>
                      <a:pt x="5" y="9"/>
                      <a:pt x="4" y="9"/>
                      <a:pt x="4" y="8"/>
                    </a:cubicBezTo>
                    <a:cubicBezTo>
                      <a:pt x="4" y="6"/>
                      <a:pt x="3" y="4"/>
                      <a:pt x="1" y="3"/>
                    </a:cubicBezTo>
                    <a:cubicBezTo>
                      <a:pt x="1" y="2"/>
                      <a:pt x="0" y="2"/>
                      <a:pt x="0" y="2"/>
                    </a:cubicBezTo>
                    <a:cubicBezTo>
                      <a:pt x="0" y="1"/>
                      <a:pt x="0" y="0"/>
                      <a:pt x="1" y="0"/>
                    </a:cubicBezTo>
                    <a:cubicBezTo>
                      <a:pt x="1" y="0"/>
                      <a:pt x="1" y="0"/>
                      <a:pt x="2" y="1"/>
                    </a:cubicBezTo>
                    <a:cubicBezTo>
                      <a:pt x="4" y="2"/>
                      <a:pt x="5" y="6"/>
                      <a:pt x="6" y="8"/>
                    </a:cubicBezTo>
                    <a:cubicBezTo>
                      <a:pt x="6" y="8"/>
                      <a:pt x="6" y="9"/>
                      <a:pt x="5" y="9"/>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1" name="Freeform 438"/>
              <p:cNvSpPr/>
              <p:nvPr/>
            </p:nvSpPr>
            <p:spPr bwMode="auto">
              <a:xfrm>
                <a:off x="6011" y="3725"/>
                <a:ext cx="23" cy="18"/>
              </a:xfrm>
              <a:custGeom>
                <a:avLst/>
                <a:gdLst>
                  <a:gd name="T0" fmla="*/ 23 w 23"/>
                  <a:gd name="T1" fmla="*/ 2 h 18"/>
                  <a:gd name="T2" fmla="*/ 22 w 23"/>
                  <a:gd name="T3" fmla="*/ 1 h 18"/>
                  <a:gd name="T4" fmla="*/ 15 w 23"/>
                  <a:gd name="T5" fmla="*/ 0 h 18"/>
                  <a:gd name="T6" fmla="*/ 12 w 23"/>
                  <a:gd name="T7" fmla="*/ 1 h 18"/>
                  <a:gd name="T8" fmla="*/ 0 w 23"/>
                  <a:gd name="T9" fmla="*/ 16 h 18"/>
                  <a:gd name="T10" fmla="*/ 0 w 23"/>
                  <a:gd name="T11" fmla="*/ 16 h 18"/>
                  <a:gd name="T12" fmla="*/ 0 w 23"/>
                  <a:gd name="T13" fmla="*/ 16 h 18"/>
                  <a:gd name="T14" fmla="*/ 1 w 23"/>
                  <a:gd name="T15" fmla="*/ 18 h 18"/>
                  <a:gd name="T16" fmla="*/ 1 w 23"/>
                  <a:gd name="T17" fmla="*/ 18 h 18"/>
                  <a:gd name="T18" fmla="*/ 13 w 23"/>
                  <a:gd name="T19" fmla="*/ 3 h 18"/>
                  <a:gd name="T20" fmla="*/ 15 w 23"/>
                  <a:gd name="T21" fmla="*/ 2 h 18"/>
                  <a:gd name="T22" fmla="*/ 21 w 23"/>
                  <a:gd name="T23" fmla="*/ 3 h 18"/>
                  <a:gd name="T24" fmla="*/ 22 w 23"/>
                  <a:gd name="T25" fmla="*/ 2 h 18"/>
                  <a:gd name="T26" fmla="*/ 23 w 23"/>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18">
                    <a:moveTo>
                      <a:pt x="23" y="2"/>
                    </a:moveTo>
                    <a:cubicBezTo>
                      <a:pt x="22" y="1"/>
                      <a:pt x="22" y="1"/>
                      <a:pt x="22" y="1"/>
                    </a:cubicBezTo>
                    <a:cubicBezTo>
                      <a:pt x="15" y="0"/>
                      <a:pt x="15" y="0"/>
                      <a:pt x="15" y="0"/>
                    </a:cubicBezTo>
                    <a:cubicBezTo>
                      <a:pt x="13" y="0"/>
                      <a:pt x="12" y="1"/>
                      <a:pt x="12" y="1"/>
                    </a:cubicBezTo>
                    <a:cubicBezTo>
                      <a:pt x="0" y="16"/>
                      <a:pt x="0" y="16"/>
                      <a:pt x="0" y="16"/>
                    </a:cubicBezTo>
                    <a:cubicBezTo>
                      <a:pt x="0" y="16"/>
                      <a:pt x="0" y="16"/>
                      <a:pt x="0" y="16"/>
                    </a:cubicBezTo>
                    <a:cubicBezTo>
                      <a:pt x="0" y="15"/>
                      <a:pt x="0" y="15"/>
                      <a:pt x="0" y="16"/>
                    </a:cubicBezTo>
                    <a:cubicBezTo>
                      <a:pt x="1" y="18"/>
                      <a:pt x="1" y="18"/>
                      <a:pt x="1" y="18"/>
                    </a:cubicBezTo>
                    <a:cubicBezTo>
                      <a:pt x="1" y="18"/>
                      <a:pt x="1" y="18"/>
                      <a:pt x="1" y="18"/>
                    </a:cubicBezTo>
                    <a:cubicBezTo>
                      <a:pt x="13" y="3"/>
                      <a:pt x="13" y="3"/>
                      <a:pt x="13" y="3"/>
                    </a:cubicBezTo>
                    <a:cubicBezTo>
                      <a:pt x="13" y="2"/>
                      <a:pt x="14" y="2"/>
                      <a:pt x="15" y="2"/>
                    </a:cubicBezTo>
                    <a:cubicBezTo>
                      <a:pt x="21" y="3"/>
                      <a:pt x="21" y="3"/>
                      <a:pt x="21" y="3"/>
                    </a:cubicBezTo>
                    <a:cubicBezTo>
                      <a:pt x="21" y="3"/>
                      <a:pt x="22" y="3"/>
                      <a:pt x="22" y="2"/>
                    </a:cubicBezTo>
                    <a:cubicBezTo>
                      <a:pt x="23" y="2"/>
                      <a:pt x="23" y="2"/>
                      <a:pt x="23" y="2"/>
                    </a:cubicBezTo>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2" name="Freeform 439"/>
              <p:cNvSpPr/>
              <p:nvPr/>
            </p:nvSpPr>
            <p:spPr bwMode="auto">
              <a:xfrm>
                <a:off x="5997" y="3682"/>
                <a:ext cx="75" cy="90"/>
              </a:xfrm>
              <a:custGeom>
                <a:avLst/>
                <a:gdLst>
                  <a:gd name="T0" fmla="*/ 29 w 75"/>
                  <a:gd name="T1" fmla="*/ 8 h 90"/>
                  <a:gd name="T2" fmla="*/ 29 w 75"/>
                  <a:gd name="T3" fmla="*/ 8 h 90"/>
                  <a:gd name="T4" fmla="*/ 57 w 75"/>
                  <a:gd name="T5" fmla="*/ 0 h 90"/>
                  <a:gd name="T6" fmla="*/ 73 w 75"/>
                  <a:gd name="T7" fmla="*/ 49 h 90"/>
                  <a:gd name="T8" fmla="*/ 75 w 75"/>
                  <a:gd name="T9" fmla="*/ 58 h 90"/>
                  <a:gd name="T10" fmla="*/ 72 w 75"/>
                  <a:gd name="T11" fmla="*/ 69 h 90"/>
                  <a:gd name="T12" fmla="*/ 65 w 75"/>
                  <a:gd name="T13" fmla="*/ 79 h 90"/>
                  <a:gd name="T14" fmla="*/ 56 w 75"/>
                  <a:gd name="T15" fmla="*/ 88 h 90"/>
                  <a:gd name="T16" fmla="*/ 45 w 75"/>
                  <a:gd name="T17" fmla="*/ 89 h 90"/>
                  <a:gd name="T18" fmla="*/ 30 w 75"/>
                  <a:gd name="T19" fmla="*/ 74 h 90"/>
                  <a:gd name="T20" fmla="*/ 9 w 75"/>
                  <a:gd name="T21" fmla="*/ 39 h 90"/>
                  <a:gd name="T22" fmla="*/ 0 w 75"/>
                  <a:gd name="T23" fmla="*/ 13 h 90"/>
                  <a:gd name="T24" fmla="*/ 29 w 75"/>
                  <a:gd name="T25" fmla="*/ 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90">
                    <a:moveTo>
                      <a:pt x="29" y="8"/>
                    </a:moveTo>
                    <a:cubicBezTo>
                      <a:pt x="29" y="8"/>
                      <a:pt x="29" y="8"/>
                      <a:pt x="29" y="8"/>
                    </a:cubicBezTo>
                    <a:cubicBezTo>
                      <a:pt x="57" y="0"/>
                      <a:pt x="57" y="0"/>
                      <a:pt x="57" y="0"/>
                    </a:cubicBezTo>
                    <a:cubicBezTo>
                      <a:pt x="73" y="49"/>
                      <a:pt x="73" y="49"/>
                      <a:pt x="73" y="49"/>
                    </a:cubicBezTo>
                    <a:cubicBezTo>
                      <a:pt x="74" y="52"/>
                      <a:pt x="75" y="55"/>
                      <a:pt x="75" y="58"/>
                    </a:cubicBezTo>
                    <a:cubicBezTo>
                      <a:pt x="75" y="61"/>
                      <a:pt x="75" y="65"/>
                      <a:pt x="72" y="69"/>
                    </a:cubicBezTo>
                    <a:cubicBezTo>
                      <a:pt x="72" y="69"/>
                      <a:pt x="69" y="73"/>
                      <a:pt x="65" y="79"/>
                    </a:cubicBezTo>
                    <a:cubicBezTo>
                      <a:pt x="62" y="82"/>
                      <a:pt x="60" y="85"/>
                      <a:pt x="56" y="88"/>
                    </a:cubicBezTo>
                    <a:cubicBezTo>
                      <a:pt x="53" y="90"/>
                      <a:pt x="45" y="89"/>
                      <a:pt x="45" y="89"/>
                    </a:cubicBezTo>
                    <a:cubicBezTo>
                      <a:pt x="40" y="88"/>
                      <a:pt x="35" y="82"/>
                      <a:pt x="30" y="74"/>
                    </a:cubicBezTo>
                    <a:cubicBezTo>
                      <a:pt x="9" y="39"/>
                      <a:pt x="9" y="39"/>
                      <a:pt x="9" y="39"/>
                    </a:cubicBezTo>
                    <a:cubicBezTo>
                      <a:pt x="0" y="13"/>
                      <a:pt x="0" y="13"/>
                      <a:pt x="0" y="13"/>
                    </a:cubicBezTo>
                    <a:cubicBezTo>
                      <a:pt x="29" y="8"/>
                      <a:pt x="29" y="8"/>
                      <a:pt x="29" y="8"/>
                    </a:cubicBezTo>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3" name="Freeform 440"/>
              <p:cNvSpPr/>
              <p:nvPr/>
            </p:nvSpPr>
            <p:spPr bwMode="auto">
              <a:xfrm>
                <a:off x="5990" y="3647"/>
                <a:ext cx="89" cy="88"/>
              </a:xfrm>
              <a:custGeom>
                <a:avLst/>
                <a:gdLst>
                  <a:gd name="T0" fmla="*/ 11 w 89"/>
                  <a:gd name="T1" fmla="*/ 42 h 88"/>
                  <a:gd name="T2" fmla="*/ 9 w 89"/>
                  <a:gd name="T3" fmla="*/ 74 h 88"/>
                  <a:gd name="T4" fmla="*/ 20 w 89"/>
                  <a:gd name="T5" fmla="*/ 87 h 88"/>
                  <a:gd name="T6" fmla="*/ 41 w 89"/>
                  <a:gd name="T7" fmla="*/ 66 h 88"/>
                  <a:gd name="T8" fmla="*/ 53 w 89"/>
                  <a:gd name="T9" fmla="*/ 64 h 88"/>
                  <a:gd name="T10" fmla="*/ 69 w 89"/>
                  <a:gd name="T11" fmla="*/ 82 h 88"/>
                  <a:gd name="T12" fmla="*/ 67 w 89"/>
                  <a:gd name="T13" fmla="*/ 70 h 88"/>
                  <a:gd name="T14" fmla="*/ 73 w 89"/>
                  <a:gd name="T15" fmla="*/ 64 h 88"/>
                  <a:gd name="T16" fmla="*/ 79 w 89"/>
                  <a:gd name="T17" fmla="*/ 77 h 88"/>
                  <a:gd name="T18" fmla="*/ 88 w 89"/>
                  <a:gd name="T19" fmla="*/ 88 h 88"/>
                  <a:gd name="T20" fmla="*/ 86 w 89"/>
                  <a:gd name="T21" fmla="*/ 73 h 88"/>
                  <a:gd name="T22" fmla="*/ 88 w 89"/>
                  <a:gd name="T23" fmla="*/ 56 h 88"/>
                  <a:gd name="T24" fmla="*/ 21 w 89"/>
                  <a:gd name="T25" fmla="*/ 29 h 88"/>
                  <a:gd name="T26" fmla="*/ 0 w 89"/>
                  <a:gd name="T27" fmla="*/ 56 h 88"/>
                  <a:gd name="T28" fmla="*/ 7 w 89"/>
                  <a:gd name="T29" fmla="*/ 46 h 88"/>
                  <a:gd name="T30" fmla="*/ 11 w 89"/>
                  <a:gd name="T31" fmla="*/ 4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88">
                    <a:moveTo>
                      <a:pt x="11" y="42"/>
                    </a:moveTo>
                    <a:cubicBezTo>
                      <a:pt x="5" y="49"/>
                      <a:pt x="0" y="64"/>
                      <a:pt x="9" y="74"/>
                    </a:cubicBezTo>
                    <a:cubicBezTo>
                      <a:pt x="10" y="76"/>
                      <a:pt x="20" y="88"/>
                      <a:pt x="20" y="87"/>
                    </a:cubicBezTo>
                    <a:cubicBezTo>
                      <a:pt x="23" y="83"/>
                      <a:pt x="34" y="74"/>
                      <a:pt x="41" y="66"/>
                    </a:cubicBezTo>
                    <a:cubicBezTo>
                      <a:pt x="41" y="66"/>
                      <a:pt x="46" y="59"/>
                      <a:pt x="53" y="64"/>
                    </a:cubicBezTo>
                    <a:cubicBezTo>
                      <a:pt x="59" y="68"/>
                      <a:pt x="69" y="82"/>
                      <a:pt x="69" y="82"/>
                    </a:cubicBezTo>
                    <a:cubicBezTo>
                      <a:pt x="70" y="83"/>
                      <a:pt x="67" y="75"/>
                      <a:pt x="67" y="70"/>
                    </a:cubicBezTo>
                    <a:cubicBezTo>
                      <a:pt x="67" y="70"/>
                      <a:pt x="69" y="65"/>
                      <a:pt x="73" y="64"/>
                    </a:cubicBezTo>
                    <a:cubicBezTo>
                      <a:pt x="79" y="63"/>
                      <a:pt x="79" y="76"/>
                      <a:pt x="79" y="77"/>
                    </a:cubicBezTo>
                    <a:cubicBezTo>
                      <a:pt x="88" y="88"/>
                      <a:pt x="88" y="88"/>
                      <a:pt x="88" y="88"/>
                    </a:cubicBezTo>
                    <a:cubicBezTo>
                      <a:pt x="88" y="88"/>
                      <a:pt x="85" y="85"/>
                      <a:pt x="86" y="73"/>
                    </a:cubicBezTo>
                    <a:cubicBezTo>
                      <a:pt x="87" y="62"/>
                      <a:pt x="87" y="59"/>
                      <a:pt x="88" y="56"/>
                    </a:cubicBezTo>
                    <a:cubicBezTo>
                      <a:pt x="89" y="30"/>
                      <a:pt x="59" y="0"/>
                      <a:pt x="21" y="29"/>
                    </a:cubicBezTo>
                    <a:cubicBezTo>
                      <a:pt x="18" y="31"/>
                      <a:pt x="1" y="44"/>
                      <a:pt x="0" y="56"/>
                    </a:cubicBezTo>
                    <a:cubicBezTo>
                      <a:pt x="0" y="57"/>
                      <a:pt x="4" y="48"/>
                      <a:pt x="7" y="46"/>
                    </a:cubicBezTo>
                    <a:cubicBezTo>
                      <a:pt x="11" y="44"/>
                      <a:pt x="11" y="42"/>
                      <a:pt x="11" y="42"/>
                    </a:cubicBezTo>
                  </a:path>
                </a:pathLst>
              </a:custGeom>
              <a:solidFill>
                <a:srgbClr val="26150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4" name="Freeform 441"/>
              <p:cNvSpPr/>
              <p:nvPr/>
            </p:nvSpPr>
            <p:spPr bwMode="auto">
              <a:xfrm>
                <a:off x="6048" y="3714"/>
                <a:ext cx="27" cy="16"/>
              </a:xfrm>
              <a:custGeom>
                <a:avLst/>
                <a:gdLst>
                  <a:gd name="T0" fmla="*/ 27 w 27"/>
                  <a:gd name="T1" fmla="*/ 3 h 16"/>
                  <a:gd name="T2" fmla="*/ 26 w 27"/>
                  <a:gd name="T3" fmla="*/ 2 h 16"/>
                  <a:gd name="T4" fmla="*/ 15 w 27"/>
                  <a:gd name="T5" fmla="*/ 0 h 16"/>
                  <a:gd name="T6" fmla="*/ 11 w 27"/>
                  <a:gd name="T7" fmla="*/ 2 h 16"/>
                  <a:gd name="T8" fmla="*/ 0 w 27"/>
                  <a:gd name="T9" fmla="*/ 14 h 16"/>
                  <a:gd name="T10" fmla="*/ 0 w 27"/>
                  <a:gd name="T11" fmla="*/ 15 h 16"/>
                  <a:gd name="T12" fmla="*/ 1 w 27"/>
                  <a:gd name="T13" fmla="*/ 16 h 16"/>
                  <a:gd name="T14" fmla="*/ 2 w 27"/>
                  <a:gd name="T15" fmla="*/ 16 h 16"/>
                  <a:gd name="T16" fmla="*/ 12 w 27"/>
                  <a:gd name="T17" fmla="*/ 3 h 16"/>
                  <a:gd name="T18" fmla="*/ 14 w 27"/>
                  <a:gd name="T19" fmla="*/ 3 h 16"/>
                  <a:gd name="T20" fmla="*/ 24 w 27"/>
                  <a:gd name="T21" fmla="*/ 5 h 16"/>
                  <a:gd name="T22" fmla="*/ 26 w 27"/>
                  <a:gd name="T23" fmla="*/ 4 h 16"/>
                  <a:gd name="T24" fmla="*/ 27 w 27"/>
                  <a:gd name="T25"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16">
                    <a:moveTo>
                      <a:pt x="27" y="3"/>
                    </a:moveTo>
                    <a:cubicBezTo>
                      <a:pt x="26" y="2"/>
                      <a:pt x="26" y="2"/>
                      <a:pt x="26" y="2"/>
                    </a:cubicBezTo>
                    <a:cubicBezTo>
                      <a:pt x="15" y="0"/>
                      <a:pt x="15" y="0"/>
                      <a:pt x="15" y="0"/>
                    </a:cubicBezTo>
                    <a:cubicBezTo>
                      <a:pt x="13" y="0"/>
                      <a:pt x="12" y="1"/>
                      <a:pt x="11" y="2"/>
                    </a:cubicBezTo>
                    <a:cubicBezTo>
                      <a:pt x="0" y="14"/>
                      <a:pt x="0" y="14"/>
                      <a:pt x="0" y="14"/>
                    </a:cubicBezTo>
                    <a:cubicBezTo>
                      <a:pt x="0" y="15"/>
                      <a:pt x="0" y="15"/>
                      <a:pt x="0" y="15"/>
                    </a:cubicBezTo>
                    <a:cubicBezTo>
                      <a:pt x="1" y="16"/>
                      <a:pt x="1" y="16"/>
                      <a:pt x="1" y="16"/>
                    </a:cubicBezTo>
                    <a:cubicBezTo>
                      <a:pt x="2" y="16"/>
                      <a:pt x="2" y="16"/>
                      <a:pt x="2" y="16"/>
                    </a:cubicBezTo>
                    <a:cubicBezTo>
                      <a:pt x="12" y="3"/>
                      <a:pt x="12" y="3"/>
                      <a:pt x="12" y="3"/>
                    </a:cubicBezTo>
                    <a:cubicBezTo>
                      <a:pt x="13" y="3"/>
                      <a:pt x="13" y="3"/>
                      <a:pt x="14" y="3"/>
                    </a:cubicBezTo>
                    <a:cubicBezTo>
                      <a:pt x="24" y="5"/>
                      <a:pt x="24" y="5"/>
                      <a:pt x="24" y="5"/>
                    </a:cubicBezTo>
                    <a:cubicBezTo>
                      <a:pt x="25" y="5"/>
                      <a:pt x="25" y="5"/>
                      <a:pt x="26" y="4"/>
                    </a:cubicBezTo>
                    <a:cubicBezTo>
                      <a:pt x="27" y="3"/>
                      <a:pt x="27" y="3"/>
                      <a:pt x="27" y="3"/>
                    </a:cubicBezTo>
                  </a:path>
                </a:pathLst>
              </a:custGeom>
              <a:solidFill>
                <a:srgbClr val="048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5" name="Freeform 442"/>
              <p:cNvSpPr/>
              <p:nvPr/>
            </p:nvSpPr>
            <p:spPr bwMode="auto">
              <a:xfrm>
                <a:off x="6030" y="3728"/>
                <a:ext cx="21" cy="14"/>
              </a:xfrm>
              <a:custGeom>
                <a:avLst/>
                <a:gdLst>
                  <a:gd name="T0" fmla="*/ 18 w 21"/>
                  <a:gd name="T1" fmla="*/ 0 h 14"/>
                  <a:gd name="T2" fmla="*/ 14 w 21"/>
                  <a:gd name="T3" fmla="*/ 1 h 14"/>
                  <a:gd name="T4" fmla="*/ 14 w 21"/>
                  <a:gd name="T5" fmla="*/ 1 h 14"/>
                  <a:gd name="T6" fmla="*/ 2 w 21"/>
                  <a:gd name="T7" fmla="*/ 5 h 14"/>
                  <a:gd name="T8" fmla="*/ 0 w 21"/>
                  <a:gd name="T9" fmla="*/ 6 h 14"/>
                  <a:gd name="T10" fmla="*/ 1 w 21"/>
                  <a:gd name="T11" fmla="*/ 9 h 14"/>
                  <a:gd name="T12" fmla="*/ 4 w 21"/>
                  <a:gd name="T13" fmla="*/ 11 h 14"/>
                  <a:gd name="T14" fmla="*/ 9 w 21"/>
                  <a:gd name="T15" fmla="*/ 14 h 14"/>
                  <a:gd name="T16" fmla="*/ 11 w 21"/>
                  <a:gd name="T17" fmla="*/ 14 h 14"/>
                  <a:gd name="T18" fmla="*/ 14 w 21"/>
                  <a:gd name="T19" fmla="*/ 14 h 14"/>
                  <a:gd name="T20" fmla="*/ 18 w 21"/>
                  <a:gd name="T21" fmla="*/ 11 h 14"/>
                  <a:gd name="T22" fmla="*/ 21 w 21"/>
                  <a:gd name="T23" fmla="*/ 8 h 14"/>
                  <a:gd name="T24" fmla="*/ 20 w 21"/>
                  <a:gd name="T25" fmla="*/ 1 h 14"/>
                  <a:gd name="T26" fmla="*/ 20 w 21"/>
                  <a:gd name="T27" fmla="*/ 2 h 14"/>
                  <a:gd name="T28" fmla="*/ 19 w 21"/>
                  <a:gd name="T29" fmla="*/ 2 h 14"/>
                  <a:gd name="T30" fmla="*/ 18 w 21"/>
                  <a:gd name="T31" fmla="*/ 1 h 14"/>
                  <a:gd name="T32" fmla="*/ 18 w 21"/>
                  <a:gd name="T33" fmla="*/ 0 h 14"/>
                  <a:gd name="T34" fmla="*/ 18 w 21"/>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14">
                    <a:moveTo>
                      <a:pt x="18" y="0"/>
                    </a:moveTo>
                    <a:cubicBezTo>
                      <a:pt x="17" y="0"/>
                      <a:pt x="15" y="1"/>
                      <a:pt x="14" y="1"/>
                    </a:cubicBezTo>
                    <a:cubicBezTo>
                      <a:pt x="14" y="1"/>
                      <a:pt x="14" y="1"/>
                      <a:pt x="14" y="1"/>
                    </a:cubicBezTo>
                    <a:cubicBezTo>
                      <a:pt x="2" y="5"/>
                      <a:pt x="2" y="5"/>
                      <a:pt x="2" y="5"/>
                    </a:cubicBezTo>
                    <a:cubicBezTo>
                      <a:pt x="1" y="5"/>
                      <a:pt x="0" y="6"/>
                      <a:pt x="0" y="6"/>
                    </a:cubicBezTo>
                    <a:cubicBezTo>
                      <a:pt x="0" y="7"/>
                      <a:pt x="0" y="8"/>
                      <a:pt x="1" y="9"/>
                    </a:cubicBezTo>
                    <a:cubicBezTo>
                      <a:pt x="3" y="11"/>
                      <a:pt x="4" y="11"/>
                      <a:pt x="4" y="11"/>
                    </a:cubicBezTo>
                    <a:cubicBezTo>
                      <a:pt x="4" y="11"/>
                      <a:pt x="6" y="14"/>
                      <a:pt x="9" y="14"/>
                    </a:cubicBezTo>
                    <a:cubicBezTo>
                      <a:pt x="10" y="14"/>
                      <a:pt x="10" y="14"/>
                      <a:pt x="11" y="14"/>
                    </a:cubicBezTo>
                    <a:cubicBezTo>
                      <a:pt x="14" y="14"/>
                      <a:pt x="14" y="14"/>
                      <a:pt x="14" y="14"/>
                    </a:cubicBezTo>
                    <a:cubicBezTo>
                      <a:pt x="18" y="13"/>
                      <a:pt x="18" y="12"/>
                      <a:pt x="18" y="11"/>
                    </a:cubicBezTo>
                    <a:cubicBezTo>
                      <a:pt x="18" y="11"/>
                      <a:pt x="20" y="10"/>
                      <a:pt x="21" y="8"/>
                    </a:cubicBezTo>
                    <a:cubicBezTo>
                      <a:pt x="21" y="7"/>
                      <a:pt x="21" y="3"/>
                      <a:pt x="20" y="1"/>
                    </a:cubicBezTo>
                    <a:cubicBezTo>
                      <a:pt x="20" y="2"/>
                      <a:pt x="20" y="2"/>
                      <a:pt x="20" y="2"/>
                    </a:cubicBezTo>
                    <a:cubicBezTo>
                      <a:pt x="19" y="2"/>
                      <a:pt x="19" y="2"/>
                      <a:pt x="19" y="2"/>
                    </a:cubicBezTo>
                    <a:cubicBezTo>
                      <a:pt x="18" y="1"/>
                      <a:pt x="18" y="1"/>
                      <a:pt x="18" y="1"/>
                    </a:cubicBezTo>
                    <a:cubicBezTo>
                      <a:pt x="18" y="0"/>
                      <a:pt x="18" y="0"/>
                      <a:pt x="18" y="0"/>
                    </a:cubicBezTo>
                    <a:cubicBezTo>
                      <a:pt x="18" y="0"/>
                      <a:pt x="18" y="0"/>
                      <a:pt x="18" y="0"/>
                    </a:cubicBezTo>
                  </a:path>
                </a:pathLst>
              </a:custGeom>
              <a:solidFill>
                <a:srgbClr val="D6BA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6" name="Freeform 443"/>
              <p:cNvSpPr/>
              <p:nvPr/>
            </p:nvSpPr>
            <p:spPr bwMode="auto">
              <a:xfrm>
                <a:off x="6048" y="3728"/>
                <a:ext cx="2" cy="2"/>
              </a:xfrm>
              <a:custGeom>
                <a:avLst/>
                <a:gdLst>
                  <a:gd name="T0" fmla="*/ 1 w 2"/>
                  <a:gd name="T1" fmla="*/ 0 h 2"/>
                  <a:gd name="T2" fmla="*/ 0 w 2"/>
                  <a:gd name="T3" fmla="*/ 0 h 2"/>
                  <a:gd name="T4" fmla="*/ 0 w 2"/>
                  <a:gd name="T5" fmla="*/ 0 h 2"/>
                  <a:gd name="T6" fmla="*/ 0 w 2"/>
                  <a:gd name="T7" fmla="*/ 1 h 2"/>
                  <a:gd name="T8" fmla="*/ 1 w 2"/>
                  <a:gd name="T9" fmla="*/ 2 h 2"/>
                  <a:gd name="T10" fmla="*/ 2 w 2"/>
                  <a:gd name="T11" fmla="*/ 2 h 2"/>
                  <a:gd name="T12" fmla="*/ 2 w 2"/>
                  <a:gd name="T13" fmla="*/ 1 h 2"/>
                  <a:gd name="T14" fmla="*/ 2 w 2"/>
                  <a:gd name="T15" fmla="*/ 1 h 2"/>
                  <a:gd name="T16" fmla="*/ 1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1" y="0"/>
                    </a:moveTo>
                    <a:cubicBezTo>
                      <a:pt x="0" y="0"/>
                      <a:pt x="0" y="0"/>
                      <a:pt x="0" y="0"/>
                    </a:cubicBezTo>
                    <a:cubicBezTo>
                      <a:pt x="0" y="0"/>
                      <a:pt x="0" y="0"/>
                      <a:pt x="0" y="0"/>
                    </a:cubicBezTo>
                    <a:cubicBezTo>
                      <a:pt x="0" y="1"/>
                      <a:pt x="0" y="1"/>
                      <a:pt x="0" y="1"/>
                    </a:cubicBezTo>
                    <a:cubicBezTo>
                      <a:pt x="1" y="2"/>
                      <a:pt x="1" y="2"/>
                      <a:pt x="1" y="2"/>
                    </a:cubicBezTo>
                    <a:cubicBezTo>
                      <a:pt x="2" y="2"/>
                      <a:pt x="2" y="2"/>
                      <a:pt x="2" y="2"/>
                    </a:cubicBezTo>
                    <a:cubicBezTo>
                      <a:pt x="2" y="1"/>
                      <a:pt x="2" y="1"/>
                      <a:pt x="2" y="1"/>
                    </a:cubicBezTo>
                    <a:cubicBezTo>
                      <a:pt x="2" y="1"/>
                      <a:pt x="2" y="1"/>
                      <a:pt x="2" y="1"/>
                    </a:cubicBezTo>
                    <a:cubicBezTo>
                      <a:pt x="2" y="0"/>
                      <a:pt x="1" y="0"/>
                      <a:pt x="1" y="0"/>
                    </a:cubicBezTo>
                  </a:path>
                </a:pathLst>
              </a:custGeom>
              <a:solidFill>
                <a:srgbClr val="258C6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7" name="Freeform 444"/>
              <p:cNvSpPr/>
              <p:nvPr/>
            </p:nvSpPr>
            <p:spPr bwMode="auto">
              <a:xfrm>
                <a:off x="6008" y="3736"/>
                <a:ext cx="14" cy="11"/>
              </a:xfrm>
              <a:custGeom>
                <a:avLst/>
                <a:gdLst>
                  <a:gd name="T0" fmla="*/ 6 w 14"/>
                  <a:gd name="T1" fmla="*/ 0 h 11"/>
                  <a:gd name="T2" fmla="*/ 2 w 14"/>
                  <a:gd name="T3" fmla="*/ 1 h 11"/>
                  <a:gd name="T4" fmla="*/ 1 w 14"/>
                  <a:gd name="T5" fmla="*/ 2 h 11"/>
                  <a:gd name="T6" fmla="*/ 2 w 14"/>
                  <a:gd name="T7" fmla="*/ 5 h 11"/>
                  <a:gd name="T8" fmla="*/ 4 w 14"/>
                  <a:gd name="T9" fmla="*/ 8 h 11"/>
                  <a:gd name="T10" fmla="*/ 11 w 14"/>
                  <a:gd name="T11" fmla="*/ 11 h 11"/>
                  <a:gd name="T12" fmla="*/ 12 w 14"/>
                  <a:gd name="T13" fmla="*/ 11 h 11"/>
                  <a:gd name="T14" fmla="*/ 14 w 14"/>
                  <a:gd name="T15" fmla="*/ 10 h 11"/>
                  <a:gd name="T16" fmla="*/ 8 w 14"/>
                  <a:gd name="T17" fmla="*/ 2 h 11"/>
                  <a:gd name="T18" fmla="*/ 4 w 14"/>
                  <a:gd name="T19" fmla="*/ 7 h 11"/>
                  <a:gd name="T20" fmla="*/ 4 w 14"/>
                  <a:gd name="T21" fmla="*/ 7 h 11"/>
                  <a:gd name="T22" fmla="*/ 3 w 14"/>
                  <a:gd name="T23" fmla="*/ 5 h 11"/>
                  <a:gd name="T24" fmla="*/ 3 w 14"/>
                  <a:gd name="T25" fmla="*/ 4 h 11"/>
                  <a:gd name="T26" fmla="*/ 3 w 14"/>
                  <a:gd name="T27" fmla="*/ 4 h 11"/>
                  <a:gd name="T28" fmla="*/ 3 w 14"/>
                  <a:gd name="T29" fmla="*/ 5 h 11"/>
                  <a:gd name="T30" fmla="*/ 3 w 14"/>
                  <a:gd name="T31" fmla="*/ 5 h 11"/>
                  <a:gd name="T32" fmla="*/ 3 w 14"/>
                  <a:gd name="T33" fmla="*/ 5 h 11"/>
                  <a:gd name="T34" fmla="*/ 3 w 14"/>
                  <a:gd name="T35" fmla="*/ 4 h 11"/>
                  <a:gd name="T36" fmla="*/ 6 w 14"/>
                  <a:gd name="T3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1">
                    <a:moveTo>
                      <a:pt x="6" y="0"/>
                    </a:moveTo>
                    <a:cubicBezTo>
                      <a:pt x="2" y="1"/>
                      <a:pt x="2" y="1"/>
                      <a:pt x="2" y="1"/>
                    </a:cubicBezTo>
                    <a:cubicBezTo>
                      <a:pt x="1" y="1"/>
                      <a:pt x="1" y="2"/>
                      <a:pt x="1" y="2"/>
                    </a:cubicBezTo>
                    <a:cubicBezTo>
                      <a:pt x="0" y="2"/>
                      <a:pt x="0" y="3"/>
                      <a:pt x="2" y="5"/>
                    </a:cubicBezTo>
                    <a:cubicBezTo>
                      <a:pt x="4" y="7"/>
                      <a:pt x="4" y="8"/>
                      <a:pt x="4" y="8"/>
                    </a:cubicBezTo>
                    <a:cubicBezTo>
                      <a:pt x="4" y="8"/>
                      <a:pt x="7" y="11"/>
                      <a:pt x="11" y="11"/>
                    </a:cubicBezTo>
                    <a:cubicBezTo>
                      <a:pt x="11" y="11"/>
                      <a:pt x="11" y="11"/>
                      <a:pt x="12" y="11"/>
                    </a:cubicBezTo>
                    <a:cubicBezTo>
                      <a:pt x="12" y="11"/>
                      <a:pt x="13" y="10"/>
                      <a:pt x="14" y="10"/>
                    </a:cubicBezTo>
                    <a:cubicBezTo>
                      <a:pt x="8" y="2"/>
                      <a:pt x="8" y="2"/>
                      <a:pt x="8" y="2"/>
                    </a:cubicBezTo>
                    <a:cubicBezTo>
                      <a:pt x="4" y="7"/>
                      <a:pt x="4" y="7"/>
                      <a:pt x="4" y="7"/>
                    </a:cubicBezTo>
                    <a:cubicBezTo>
                      <a:pt x="4" y="7"/>
                      <a:pt x="4" y="7"/>
                      <a:pt x="4" y="7"/>
                    </a:cubicBezTo>
                    <a:cubicBezTo>
                      <a:pt x="3" y="5"/>
                      <a:pt x="3" y="5"/>
                      <a:pt x="3" y="5"/>
                    </a:cubicBezTo>
                    <a:cubicBezTo>
                      <a:pt x="3" y="4"/>
                      <a:pt x="3" y="4"/>
                      <a:pt x="3" y="4"/>
                    </a:cubicBezTo>
                    <a:cubicBezTo>
                      <a:pt x="3" y="4"/>
                      <a:pt x="3" y="4"/>
                      <a:pt x="3" y="4"/>
                    </a:cubicBezTo>
                    <a:cubicBezTo>
                      <a:pt x="3" y="5"/>
                      <a:pt x="3" y="5"/>
                      <a:pt x="3" y="5"/>
                    </a:cubicBezTo>
                    <a:cubicBezTo>
                      <a:pt x="3" y="5"/>
                      <a:pt x="3" y="5"/>
                      <a:pt x="3" y="5"/>
                    </a:cubicBezTo>
                    <a:cubicBezTo>
                      <a:pt x="3" y="5"/>
                      <a:pt x="3" y="5"/>
                      <a:pt x="3" y="5"/>
                    </a:cubicBezTo>
                    <a:cubicBezTo>
                      <a:pt x="3" y="4"/>
                      <a:pt x="3" y="4"/>
                      <a:pt x="3" y="4"/>
                    </a:cubicBezTo>
                    <a:cubicBezTo>
                      <a:pt x="6" y="0"/>
                      <a:pt x="6" y="0"/>
                      <a:pt x="6" y="0"/>
                    </a:cubicBezTo>
                  </a:path>
                </a:pathLst>
              </a:custGeom>
              <a:solidFill>
                <a:srgbClr val="50B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8" name="Freeform 445"/>
              <p:cNvSpPr>
                <a:spLocks noEditPoints="1"/>
              </p:cNvSpPr>
              <p:nvPr/>
            </p:nvSpPr>
            <p:spPr bwMode="auto">
              <a:xfrm>
                <a:off x="6011" y="3736"/>
                <a:ext cx="5" cy="7"/>
              </a:xfrm>
              <a:custGeom>
                <a:avLst/>
                <a:gdLst>
                  <a:gd name="T0" fmla="*/ 0 w 5"/>
                  <a:gd name="T1" fmla="*/ 4 h 7"/>
                  <a:gd name="T2" fmla="*/ 0 w 5"/>
                  <a:gd name="T3" fmla="*/ 5 h 7"/>
                  <a:gd name="T4" fmla="*/ 0 w 5"/>
                  <a:gd name="T5" fmla="*/ 5 h 7"/>
                  <a:gd name="T6" fmla="*/ 0 w 5"/>
                  <a:gd name="T7" fmla="*/ 5 h 7"/>
                  <a:gd name="T8" fmla="*/ 0 w 5"/>
                  <a:gd name="T9" fmla="*/ 4 h 7"/>
                  <a:gd name="T10" fmla="*/ 4 w 5"/>
                  <a:gd name="T11" fmla="*/ 0 h 7"/>
                  <a:gd name="T12" fmla="*/ 3 w 5"/>
                  <a:gd name="T13" fmla="*/ 0 h 7"/>
                  <a:gd name="T14" fmla="*/ 0 w 5"/>
                  <a:gd name="T15" fmla="*/ 4 h 7"/>
                  <a:gd name="T16" fmla="*/ 0 w 5"/>
                  <a:gd name="T17" fmla="*/ 4 h 7"/>
                  <a:gd name="T18" fmla="*/ 0 w 5"/>
                  <a:gd name="T19" fmla="*/ 5 h 7"/>
                  <a:gd name="T20" fmla="*/ 1 w 5"/>
                  <a:gd name="T21" fmla="*/ 7 h 7"/>
                  <a:gd name="T22" fmla="*/ 1 w 5"/>
                  <a:gd name="T23" fmla="*/ 7 h 7"/>
                  <a:gd name="T24" fmla="*/ 5 w 5"/>
                  <a:gd name="T25" fmla="*/ 2 h 7"/>
                  <a:gd name="T26" fmla="*/ 4 w 5"/>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7">
                    <a:moveTo>
                      <a:pt x="0" y="4"/>
                    </a:moveTo>
                    <a:cubicBezTo>
                      <a:pt x="0" y="4"/>
                      <a:pt x="0" y="4"/>
                      <a:pt x="0" y="5"/>
                    </a:cubicBezTo>
                    <a:cubicBezTo>
                      <a:pt x="0" y="5"/>
                      <a:pt x="0" y="5"/>
                      <a:pt x="0" y="5"/>
                    </a:cubicBezTo>
                    <a:cubicBezTo>
                      <a:pt x="0" y="5"/>
                      <a:pt x="0" y="5"/>
                      <a:pt x="0" y="5"/>
                    </a:cubicBezTo>
                    <a:cubicBezTo>
                      <a:pt x="0" y="4"/>
                      <a:pt x="0" y="4"/>
                      <a:pt x="0" y="4"/>
                    </a:cubicBezTo>
                    <a:moveTo>
                      <a:pt x="4" y="0"/>
                    </a:moveTo>
                    <a:cubicBezTo>
                      <a:pt x="3" y="0"/>
                      <a:pt x="3" y="0"/>
                      <a:pt x="3" y="0"/>
                    </a:cubicBezTo>
                    <a:cubicBezTo>
                      <a:pt x="0" y="4"/>
                      <a:pt x="0" y="4"/>
                      <a:pt x="0" y="4"/>
                    </a:cubicBezTo>
                    <a:cubicBezTo>
                      <a:pt x="0" y="4"/>
                      <a:pt x="0" y="4"/>
                      <a:pt x="0" y="4"/>
                    </a:cubicBezTo>
                    <a:cubicBezTo>
                      <a:pt x="0" y="4"/>
                      <a:pt x="0" y="4"/>
                      <a:pt x="0" y="5"/>
                    </a:cubicBezTo>
                    <a:cubicBezTo>
                      <a:pt x="1" y="7"/>
                      <a:pt x="1" y="7"/>
                      <a:pt x="1" y="7"/>
                    </a:cubicBezTo>
                    <a:cubicBezTo>
                      <a:pt x="1" y="7"/>
                      <a:pt x="1" y="7"/>
                      <a:pt x="1" y="7"/>
                    </a:cubicBezTo>
                    <a:cubicBezTo>
                      <a:pt x="5" y="2"/>
                      <a:pt x="5" y="2"/>
                      <a:pt x="5" y="2"/>
                    </a:cubicBezTo>
                    <a:cubicBezTo>
                      <a:pt x="4" y="0"/>
                      <a:pt x="4" y="0"/>
                      <a:pt x="4" y="0"/>
                    </a:cubicBezTo>
                  </a:path>
                </a:pathLst>
              </a:custGeom>
              <a:solidFill>
                <a:srgbClr val="5258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9" name="Freeform 446"/>
              <p:cNvSpPr/>
              <p:nvPr/>
            </p:nvSpPr>
            <p:spPr bwMode="auto">
              <a:xfrm>
                <a:off x="6015" y="3736"/>
                <a:ext cx="11" cy="10"/>
              </a:xfrm>
              <a:custGeom>
                <a:avLst/>
                <a:gdLst>
                  <a:gd name="T0" fmla="*/ 4 w 11"/>
                  <a:gd name="T1" fmla="*/ 0 h 10"/>
                  <a:gd name="T2" fmla="*/ 2 w 11"/>
                  <a:gd name="T3" fmla="*/ 0 h 10"/>
                  <a:gd name="T4" fmla="*/ 2 w 11"/>
                  <a:gd name="T5" fmla="*/ 0 h 10"/>
                  <a:gd name="T6" fmla="*/ 0 w 11"/>
                  <a:gd name="T7" fmla="*/ 0 h 10"/>
                  <a:gd name="T8" fmla="*/ 1 w 11"/>
                  <a:gd name="T9" fmla="*/ 2 h 10"/>
                  <a:gd name="T10" fmla="*/ 7 w 11"/>
                  <a:gd name="T11" fmla="*/ 10 h 10"/>
                  <a:gd name="T12" fmla="*/ 8 w 11"/>
                  <a:gd name="T13" fmla="*/ 10 h 10"/>
                  <a:gd name="T14" fmla="*/ 11 w 11"/>
                  <a:gd name="T15" fmla="*/ 7 h 10"/>
                  <a:gd name="T16" fmla="*/ 10 w 11"/>
                  <a:gd name="T17" fmla="*/ 4 h 10"/>
                  <a:gd name="T18" fmla="*/ 9 w 11"/>
                  <a:gd name="T19" fmla="*/ 3 h 10"/>
                  <a:gd name="T20" fmla="*/ 8 w 11"/>
                  <a:gd name="T21" fmla="*/ 1 h 10"/>
                  <a:gd name="T22" fmla="*/ 4 w 11"/>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10">
                    <a:moveTo>
                      <a:pt x="4" y="0"/>
                    </a:moveTo>
                    <a:cubicBezTo>
                      <a:pt x="3" y="0"/>
                      <a:pt x="2" y="0"/>
                      <a:pt x="2" y="0"/>
                    </a:cubicBezTo>
                    <a:cubicBezTo>
                      <a:pt x="2" y="0"/>
                      <a:pt x="2" y="0"/>
                      <a:pt x="2" y="0"/>
                    </a:cubicBezTo>
                    <a:cubicBezTo>
                      <a:pt x="0" y="0"/>
                      <a:pt x="0" y="0"/>
                      <a:pt x="0" y="0"/>
                    </a:cubicBezTo>
                    <a:cubicBezTo>
                      <a:pt x="1" y="2"/>
                      <a:pt x="1" y="2"/>
                      <a:pt x="1" y="2"/>
                    </a:cubicBezTo>
                    <a:cubicBezTo>
                      <a:pt x="7" y="10"/>
                      <a:pt x="7" y="10"/>
                      <a:pt x="7" y="10"/>
                    </a:cubicBezTo>
                    <a:cubicBezTo>
                      <a:pt x="7" y="10"/>
                      <a:pt x="8" y="10"/>
                      <a:pt x="8" y="10"/>
                    </a:cubicBezTo>
                    <a:cubicBezTo>
                      <a:pt x="9" y="10"/>
                      <a:pt x="10" y="8"/>
                      <a:pt x="11" y="7"/>
                    </a:cubicBezTo>
                    <a:cubicBezTo>
                      <a:pt x="11" y="6"/>
                      <a:pt x="11" y="5"/>
                      <a:pt x="10" y="4"/>
                    </a:cubicBezTo>
                    <a:cubicBezTo>
                      <a:pt x="10" y="4"/>
                      <a:pt x="9" y="3"/>
                      <a:pt x="9" y="3"/>
                    </a:cubicBezTo>
                    <a:cubicBezTo>
                      <a:pt x="8" y="1"/>
                      <a:pt x="8" y="1"/>
                      <a:pt x="8" y="1"/>
                    </a:cubicBezTo>
                    <a:cubicBezTo>
                      <a:pt x="7" y="0"/>
                      <a:pt x="5" y="0"/>
                      <a:pt x="4" y="0"/>
                    </a:cubicBezTo>
                  </a:path>
                </a:pathLst>
              </a:custGeom>
              <a:solidFill>
                <a:srgbClr val="C1B0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0" name="Freeform 447"/>
              <p:cNvSpPr/>
              <p:nvPr/>
            </p:nvSpPr>
            <p:spPr bwMode="auto">
              <a:xfrm>
                <a:off x="6024" y="3736"/>
                <a:ext cx="8" cy="5"/>
              </a:xfrm>
              <a:custGeom>
                <a:avLst/>
                <a:gdLst>
                  <a:gd name="T0" fmla="*/ 1 w 8"/>
                  <a:gd name="T1" fmla="*/ 5 h 5"/>
                  <a:gd name="T2" fmla="*/ 2 w 8"/>
                  <a:gd name="T3" fmla="*/ 5 h 5"/>
                  <a:gd name="T4" fmla="*/ 4 w 8"/>
                  <a:gd name="T5" fmla="*/ 4 h 5"/>
                  <a:gd name="T6" fmla="*/ 7 w 8"/>
                  <a:gd name="T7" fmla="*/ 4 h 5"/>
                  <a:gd name="T8" fmla="*/ 8 w 8"/>
                  <a:gd name="T9" fmla="*/ 2 h 5"/>
                  <a:gd name="T10" fmla="*/ 3 w 8"/>
                  <a:gd name="T11" fmla="*/ 2 h 5"/>
                  <a:gd name="T12" fmla="*/ 1 w 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5"/>
                    </a:moveTo>
                    <a:cubicBezTo>
                      <a:pt x="1" y="5"/>
                      <a:pt x="1" y="5"/>
                      <a:pt x="2" y="5"/>
                    </a:cubicBezTo>
                    <a:cubicBezTo>
                      <a:pt x="2" y="5"/>
                      <a:pt x="2" y="4"/>
                      <a:pt x="4" y="4"/>
                    </a:cubicBezTo>
                    <a:cubicBezTo>
                      <a:pt x="6" y="3"/>
                      <a:pt x="7" y="4"/>
                      <a:pt x="7" y="4"/>
                    </a:cubicBezTo>
                    <a:cubicBezTo>
                      <a:pt x="8" y="4"/>
                      <a:pt x="8" y="2"/>
                      <a:pt x="8" y="2"/>
                    </a:cubicBezTo>
                    <a:cubicBezTo>
                      <a:pt x="8" y="2"/>
                      <a:pt x="6" y="0"/>
                      <a:pt x="3" y="2"/>
                    </a:cubicBezTo>
                    <a:cubicBezTo>
                      <a:pt x="0" y="3"/>
                      <a:pt x="1" y="5"/>
                      <a:pt x="1" y="5"/>
                    </a:cubicBezTo>
                    <a:close/>
                  </a:path>
                </a:pathLst>
              </a:custGeom>
              <a:solidFill>
                <a:srgbClr val="048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1" name="Freeform 448"/>
              <p:cNvSpPr>
                <a:spLocks noEditPoints="1"/>
              </p:cNvSpPr>
              <p:nvPr/>
            </p:nvSpPr>
            <p:spPr bwMode="auto">
              <a:xfrm>
                <a:off x="6028" y="3726"/>
                <a:ext cx="25" cy="19"/>
              </a:xfrm>
              <a:custGeom>
                <a:avLst/>
                <a:gdLst>
                  <a:gd name="T0" fmla="*/ 6 w 25"/>
                  <a:gd name="T1" fmla="*/ 16 h 19"/>
                  <a:gd name="T2" fmla="*/ 2 w 25"/>
                  <a:gd name="T3" fmla="*/ 13 h 19"/>
                  <a:gd name="T4" fmla="*/ 1 w 25"/>
                  <a:gd name="T5" fmla="*/ 8 h 19"/>
                  <a:gd name="T6" fmla="*/ 5 w 25"/>
                  <a:gd name="T7" fmla="*/ 5 h 19"/>
                  <a:gd name="T8" fmla="*/ 15 w 25"/>
                  <a:gd name="T9" fmla="*/ 2 h 19"/>
                  <a:gd name="T10" fmla="*/ 21 w 25"/>
                  <a:gd name="T11" fmla="*/ 0 h 19"/>
                  <a:gd name="T12" fmla="*/ 24 w 25"/>
                  <a:gd name="T13" fmla="*/ 3 h 19"/>
                  <a:gd name="T14" fmla="*/ 24 w 25"/>
                  <a:gd name="T15" fmla="*/ 11 h 19"/>
                  <a:gd name="T16" fmla="*/ 20 w 25"/>
                  <a:gd name="T17" fmla="*/ 16 h 19"/>
                  <a:gd name="T18" fmla="*/ 15 w 25"/>
                  <a:gd name="T19" fmla="*/ 17 h 19"/>
                  <a:gd name="T20" fmla="*/ 15 w 25"/>
                  <a:gd name="T21" fmla="*/ 17 h 19"/>
                  <a:gd name="T22" fmla="*/ 6 w 25"/>
                  <a:gd name="T23" fmla="*/ 16 h 19"/>
                  <a:gd name="T24" fmla="*/ 4 w 25"/>
                  <a:gd name="T25" fmla="*/ 8 h 19"/>
                  <a:gd name="T26" fmla="*/ 3 w 25"/>
                  <a:gd name="T27" fmla="*/ 9 h 19"/>
                  <a:gd name="T28" fmla="*/ 4 w 25"/>
                  <a:gd name="T29" fmla="*/ 11 h 19"/>
                  <a:gd name="T30" fmla="*/ 7 w 25"/>
                  <a:gd name="T31" fmla="*/ 14 h 19"/>
                  <a:gd name="T32" fmla="*/ 13 w 25"/>
                  <a:gd name="T33" fmla="*/ 16 h 19"/>
                  <a:gd name="T34" fmla="*/ 22 w 25"/>
                  <a:gd name="T35" fmla="*/ 11 h 19"/>
                  <a:gd name="T36" fmla="*/ 22 w 25"/>
                  <a:gd name="T37" fmla="*/ 5 h 19"/>
                  <a:gd name="T38" fmla="*/ 16 w 25"/>
                  <a:gd name="T39" fmla="*/ 4 h 19"/>
                  <a:gd name="T40" fmla="*/ 4 w 25"/>
                  <a:gd name="T41"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19">
                    <a:moveTo>
                      <a:pt x="6" y="16"/>
                    </a:moveTo>
                    <a:cubicBezTo>
                      <a:pt x="6" y="16"/>
                      <a:pt x="3" y="14"/>
                      <a:pt x="2" y="13"/>
                    </a:cubicBezTo>
                    <a:cubicBezTo>
                      <a:pt x="1" y="11"/>
                      <a:pt x="0" y="9"/>
                      <a:pt x="1" y="8"/>
                    </a:cubicBezTo>
                    <a:cubicBezTo>
                      <a:pt x="1" y="6"/>
                      <a:pt x="5" y="5"/>
                      <a:pt x="5" y="5"/>
                    </a:cubicBezTo>
                    <a:cubicBezTo>
                      <a:pt x="15" y="2"/>
                      <a:pt x="15" y="2"/>
                      <a:pt x="15" y="2"/>
                    </a:cubicBezTo>
                    <a:cubicBezTo>
                      <a:pt x="21" y="0"/>
                      <a:pt x="21" y="0"/>
                      <a:pt x="21" y="0"/>
                    </a:cubicBezTo>
                    <a:cubicBezTo>
                      <a:pt x="22" y="0"/>
                      <a:pt x="22" y="0"/>
                      <a:pt x="24" y="3"/>
                    </a:cubicBezTo>
                    <a:cubicBezTo>
                      <a:pt x="24" y="4"/>
                      <a:pt x="25" y="9"/>
                      <a:pt x="24" y="11"/>
                    </a:cubicBezTo>
                    <a:cubicBezTo>
                      <a:pt x="23" y="14"/>
                      <a:pt x="20" y="16"/>
                      <a:pt x="20" y="16"/>
                    </a:cubicBezTo>
                    <a:cubicBezTo>
                      <a:pt x="20" y="16"/>
                      <a:pt x="19" y="16"/>
                      <a:pt x="15" y="17"/>
                    </a:cubicBezTo>
                    <a:cubicBezTo>
                      <a:pt x="15" y="17"/>
                      <a:pt x="15" y="17"/>
                      <a:pt x="15" y="17"/>
                    </a:cubicBezTo>
                    <a:cubicBezTo>
                      <a:pt x="10" y="19"/>
                      <a:pt x="7" y="16"/>
                      <a:pt x="6" y="16"/>
                    </a:cubicBezTo>
                    <a:close/>
                    <a:moveTo>
                      <a:pt x="4" y="8"/>
                    </a:moveTo>
                    <a:cubicBezTo>
                      <a:pt x="4" y="8"/>
                      <a:pt x="3" y="8"/>
                      <a:pt x="3" y="9"/>
                    </a:cubicBezTo>
                    <a:cubicBezTo>
                      <a:pt x="3" y="9"/>
                      <a:pt x="3" y="10"/>
                      <a:pt x="4" y="11"/>
                    </a:cubicBezTo>
                    <a:cubicBezTo>
                      <a:pt x="5" y="13"/>
                      <a:pt x="7" y="14"/>
                      <a:pt x="7" y="14"/>
                    </a:cubicBezTo>
                    <a:cubicBezTo>
                      <a:pt x="7" y="14"/>
                      <a:pt x="10" y="16"/>
                      <a:pt x="13" y="16"/>
                    </a:cubicBezTo>
                    <a:cubicBezTo>
                      <a:pt x="17" y="16"/>
                      <a:pt x="22" y="14"/>
                      <a:pt x="22" y="11"/>
                    </a:cubicBezTo>
                    <a:cubicBezTo>
                      <a:pt x="23" y="8"/>
                      <a:pt x="22" y="6"/>
                      <a:pt x="22" y="5"/>
                    </a:cubicBezTo>
                    <a:cubicBezTo>
                      <a:pt x="21" y="3"/>
                      <a:pt x="17" y="3"/>
                      <a:pt x="16" y="4"/>
                    </a:cubicBezTo>
                    <a:lnTo>
                      <a:pt x="4" y="8"/>
                    </a:lnTo>
                    <a:close/>
                  </a:path>
                </a:pathLst>
              </a:custGeom>
              <a:solidFill>
                <a:srgbClr val="048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2" name="Freeform 449"/>
              <p:cNvSpPr>
                <a:spLocks noEditPoints="1"/>
              </p:cNvSpPr>
              <p:nvPr/>
            </p:nvSpPr>
            <p:spPr bwMode="auto">
              <a:xfrm>
                <a:off x="6006" y="3733"/>
                <a:ext cx="21" cy="16"/>
              </a:xfrm>
              <a:custGeom>
                <a:avLst/>
                <a:gdLst>
                  <a:gd name="T0" fmla="*/ 5 w 21"/>
                  <a:gd name="T1" fmla="*/ 10 h 16"/>
                  <a:gd name="T2" fmla="*/ 3 w 21"/>
                  <a:gd name="T3" fmla="*/ 8 h 16"/>
                  <a:gd name="T4" fmla="*/ 1 w 21"/>
                  <a:gd name="T5" fmla="*/ 4 h 16"/>
                  <a:gd name="T6" fmla="*/ 3 w 21"/>
                  <a:gd name="T7" fmla="*/ 3 h 16"/>
                  <a:gd name="T8" fmla="*/ 10 w 21"/>
                  <a:gd name="T9" fmla="*/ 2 h 16"/>
                  <a:gd name="T10" fmla="*/ 11 w 21"/>
                  <a:gd name="T11" fmla="*/ 1 h 16"/>
                  <a:gd name="T12" fmla="*/ 18 w 21"/>
                  <a:gd name="T13" fmla="*/ 4 h 16"/>
                  <a:gd name="T14" fmla="*/ 19 w 21"/>
                  <a:gd name="T15" fmla="*/ 5 h 16"/>
                  <a:gd name="T16" fmla="*/ 20 w 21"/>
                  <a:gd name="T17" fmla="*/ 6 h 16"/>
                  <a:gd name="T18" fmla="*/ 21 w 21"/>
                  <a:gd name="T19" fmla="*/ 11 h 16"/>
                  <a:gd name="T20" fmla="*/ 17 w 21"/>
                  <a:gd name="T21" fmla="*/ 14 h 16"/>
                  <a:gd name="T22" fmla="*/ 15 w 21"/>
                  <a:gd name="T23" fmla="*/ 14 h 16"/>
                  <a:gd name="T24" fmla="*/ 5 w 21"/>
                  <a:gd name="T25" fmla="*/ 10 h 16"/>
                  <a:gd name="T26" fmla="*/ 11 w 21"/>
                  <a:gd name="T27" fmla="*/ 4 h 16"/>
                  <a:gd name="T28" fmla="*/ 5 w 21"/>
                  <a:gd name="T29" fmla="*/ 5 h 16"/>
                  <a:gd name="T30" fmla="*/ 4 w 21"/>
                  <a:gd name="T31" fmla="*/ 6 h 16"/>
                  <a:gd name="T32" fmla="*/ 5 w 21"/>
                  <a:gd name="T33" fmla="*/ 8 h 16"/>
                  <a:gd name="T34" fmla="*/ 15 w 21"/>
                  <a:gd name="T35" fmla="*/ 12 h 16"/>
                  <a:gd name="T36" fmla="*/ 19 w 21"/>
                  <a:gd name="T37" fmla="*/ 10 h 16"/>
                  <a:gd name="T38" fmla="*/ 18 w 21"/>
                  <a:gd name="T39" fmla="*/ 7 h 16"/>
                  <a:gd name="T40" fmla="*/ 17 w 21"/>
                  <a:gd name="T41" fmla="*/ 6 h 16"/>
                  <a:gd name="T42" fmla="*/ 16 w 21"/>
                  <a:gd name="T43" fmla="*/ 5 h 16"/>
                  <a:gd name="T44" fmla="*/ 11 w 21"/>
                  <a:gd name="T4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16">
                    <a:moveTo>
                      <a:pt x="5" y="10"/>
                    </a:moveTo>
                    <a:cubicBezTo>
                      <a:pt x="5" y="10"/>
                      <a:pt x="4" y="10"/>
                      <a:pt x="3" y="8"/>
                    </a:cubicBezTo>
                    <a:cubicBezTo>
                      <a:pt x="1" y="7"/>
                      <a:pt x="0" y="6"/>
                      <a:pt x="1" y="4"/>
                    </a:cubicBezTo>
                    <a:cubicBezTo>
                      <a:pt x="1" y="4"/>
                      <a:pt x="2" y="3"/>
                      <a:pt x="3" y="3"/>
                    </a:cubicBezTo>
                    <a:cubicBezTo>
                      <a:pt x="10" y="2"/>
                      <a:pt x="10" y="2"/>
                      <a:pt x="10" y="2"/>
                    </a:cubicBezTo>
                    <a:cubicBezTo>
                      <a:pt x="11" y="1"/>
                      <a:pt x="11" y="1"/>
                      <a:pt x="11" y="1"/>
                    </a:cubicBezTo>
                    <a:cubicBezTo>
                      <a:pt x="11" y="1"/>
                      <a:pt x="16" y="0"/>
                      <a:pt x="18" y="4"/>
                    </a:cubicBezTo>
                    <a:cubicBezTo>
                      <a:pt x="19" y="5"/>
                      <a:pt x="19" y="5"/>
                      <a:pt x="19" y="5"/>
                    </a:cubicBezTo>
                    <a:cubicBezTo>
                      <a:pt x="19" y="5"/>
                      <a:pt x="20" y="6"/>
                      <a:pt x="20" y="6"/>
                    </a:cubicBezTo>
                    <a:cubicBezTo>
                      <a:pt x="21" y="8"/>
                      <a:pt x="21" y="9"/>
                      <a:pt x="21" y="11"/>
                    </a:cubicBezTo>
                    <a:cubicBezTo>
                      <a:pt x="20" y="13"/>
                      <a:pt x="17" y="14"/>
                      <a:pt x="17" y="14"/>
                    </a:cubicBezTo>
                    <a:cubicBezTo>
                      <a:pt x="15" y="14"/>
                      <a:pt x="15" y="14"/>
                      <a:pt x="15" y="14"/>
                    </a:cubicBezTo>
                    <a:cubicBezTo>
                      <a:pt x="9" y="16"/>
                      <a:pt x="5" y="11"/>
                      <a:pt x="5" y="10"/>
                    </a:cubicBezTo>
                    <a:close/>
                    <a:moveTo>
                      <a:pt x="11" y="4"/>
                    </a:moveTo>
                    <a:cubicBezTo>
                      <a:pt x="5" y="5"/>
                      <a:pt x="5" y="5"/>
                      <a:pt x="5" y="5"/>
                    </a:cubicBezTo>
                    <a:cubicBezTo>
                      <a:pt x="4" y="5"/>
                      <a:pt x="4" y="5"/>
                      <a:pt x="4" y="6"/>
                    </a:cubicBezTo>
                    <a:cubicBezTo>
                      <a:pt x="4" y="6"/>
                      <a:pt x="3" y="6"/>
                      <a:pt x="5" y="8"/>
                    </a:cubicBezTo>
                    <a:cubicBezTo>
                      <a:pt x="10" y="14"/>
                      <a:pt x="15" y="12"/>
                      <a:pt x="15" y="12"/>
                    </a:cubicBezTo>
                    <a:cubicBezTo>
                      <a:pt x="15" y="12"/>
                      <a:pt x="18" y="12"/>
                      <a:pt x="19" y="10"/>
                    </a:cubicBezTo>
                    <a:cubicBezTo>
                      <a:pt x="19" y="9"/>
                      <a:pt x="19" y="8"/>
                      <a:pt x="18" y="7"/>
                    </a:cubicBezTo>
                    <a:cubicBezTo>
                      <a:pt x="18" y="7"/>
                      <a:pt x="18" y="7"/>
                      <a:pt x="17" y="6"/>
                    </a:cubicBezTo>
                    <a:cubicBezTo>
                      <a:pt x="16" y="5"/>
                      <a:pt x="16" y="5"/>
                      <a:pt x="16" y="5"/>
                    </a:cubicBezTo>
                    <a:cubicBezTo>
                      <a:pt x="15" y="3"/>
                      <a:pt x="12" y="4"/>
                      <a:pt x="11" y="4"/>
                    </a:cubicBezTo>
                    <a:close/>
                  </a:path>
                </a:pathLst>
              </a:custGeom>
              <a:solidFill>
                <a:srgbClr val="048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3" name="Freeform 450"/>
              <p:cNvSpPr/>
              <p:nvPr/>
            </p:nvSpPr>
            <p:spPr bwMode="auto">
              <a:xfrm>
                <a:off x="6055" y="3710"/>
                <a:ext cx="17" cy="27"/>
              </a:xfrm>
              <a:custGeom>
                <a:avLst/>
                <a:gdLst>
                  <a:gd name="T0" fmla="*/ 7 w 17"/>
                  <a:gd name="T1" fmla="*/ 0 h 27"/>
                  <a:gd name="T2" fmla="*/ 2 w 17"/>
                  <a:gd name="T3" fmla="*/ 11 h 27"/>
                  <a:gd name="T4" fmla="*/ 6 w 17"/>
                  <a:gd name="T5" fmla="*/ 23 h 27"/>
                  <a:gd name="T6" fmla="*/ 10 w 17"/>
                  <a:gd name="T7" fmla="*/ 27 h 27"/>
                  <a:gd name="T8" fmla="*/ 15 w 17"/>
                  <a:gd name="T9" fmla="*/ 19 h 27"/>
                  <a:gd name="T10" fmla="*/ 16 w 17"/>
                  <a:gd name="T11" fmla="*/ 12 h 27"/>
                  <a:gd name="T12" fmla="*/ 7 w 17"/>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17" h="27">
                    <a:moveTo>
                      <a:pt x="7" y="0"/>
                    </a:moveTo>
                    <a:cubicBezTo>
                      <a:pt x="0" y="0"/>
                      <a:pt x="2" y="11"/>
                      <a:pt x="2" y="11"/>
                    </a:cubicBezTo>
                    <a:cubicBezTo>
                      <a:pt x="6" y="23"/>
                      <a:pt x="6" y="23"/>
                      <a:pt x="6" y="23"/>
                    </a:cubicBezTo>
                    <a:cubicBezTo>
                      <a:pt x="6" y="23"/>
                      <a:pt x="7" y="27"/>
                      <a:pt x="10" y="27"/>
                    </a:cubicBezTo>
                    <a:cubicBezTo>
                      <a:pt x="13" y="26"/>
                      <a:pt x="15" y="23"/>
                      <a:pt x="15" y="19"/>
                    </a:cubicBezTo>
                    <a:cubicBezTo>
                      <a:pt x="15" y="19"/>
                      <a:pt x="16" y="12"/>
                      <a:pt x="16" y="12"/>
                    </a:cubicBezTo>
                    <a:cubicBezTo>
                      <a:pt x="17" y="6"/>
                      <a:pt x="14" y="0"/>
                      <a:pt x="7" y="0"/>
                    </a:cubicBezTo>
                    <a:close/>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4" name="Freeform 451"/>
              <p:cNvSpPr/>
              <p:nvPr/>
            </p:nvSpPr>
            <p:spPr bwMode="auto">
              <a:xfrm>
                <a:off x="6399" y="3947"/>
                <a:ext cx="15" cy="49"/>
              </a:xfrm>
              <a:custGeom>
                <a:avLst/>
                <a:gdLst>
                  <a:gd name="T0" fmla="*/ 15 w 15"/>
                  <a:gd name="T1" fmla="*/ 8 h 49"/>
                  <a:gd name="T2" fmla="*/ 14 w 15"/>
                  <a:gd name="T3" fmla="*/ 49 h 49"/>
                  <a:gd name="T4" fmla="*/ 0 w 15"/>
                  <a:gd name="T5" fmla="*/ 41 h 49"/>
                  <a:gd name="T6" fmla="*/ 1 w 15"/>
                  <a:gd name="T7" fmla="*/ 0 h 49"/>
                  <a:gd name="T8" fmla="*/ 15 w 15"/>
                  <a:gd name="T9" fmla="*/ 8 h 49"/>
                </a:gdLst>
                <a:ahLst/>
                <a:cxnLst>
                  <a:cxn ang="0">
                    <a:pos x="T0" y="T1"/>
                  </a:cxn>
                  <a:cxn ang="0">
                    <a:pos x="T2" y="T3"/>
                  </a:cxn>
                  <a:cxn ang="0">
                    <a:pos x="T4" y="T5"/>
                  </a:cxn>
                  <a:cxn ang="0">
                    <a:pos x="T6" y="T7"/>
                  </a:cxn>
                  <a:cxn ang="0">
                    <a:pos x="T8" y="T9"/>
                  </a:cxn>
                </a:cxnLst>
                <a:rect l="0" t="0" r="r" b="b"/>
                <a:pathLst>
                  <a:path w="15" h="49">
                    <a:moveTo>
                      <a:pt x="15" y="8"/>
                    </a:moveTo>
                    <a:lnTo>
                      <a:pt x="14" y="49"/>
                    </a:lnTo>
                    <a:lnTo>
                      <a:pt x="0" y="41"/>
                    </a:lnTo>
                    <a:lnTo>
                      <a:pt x="1" y="0"/>
                    </a:lnTo>
                    <a:lnTo>
                      <a:pt x="15" y="8"/>
                    </a:lnTo>
                    <a:close/>
                  </a:path>
                </a:pathLst>
              </a:custGeom>
              <a:solidFill>
                <a:srgbClr val="1E2C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5" name="Freeform 452"/>
              <p:cNvSpPr/>
              <p:nvPr/>
            </p:nvSpPr>
            <p:spPr bwMode="auto">
              <a:xfrm>
                <a:off x="6413" y="3947"/>
                <a:ext cx="14" cy="49"/>
              </a:xfrm>
              <a:custGeom>
                <a:avLst/>
                <a:gdLst>
                  <a:gd name="T0" fmla="*/ 1 w 14"/>
                  <a:gd name="T1" fmla="*/ 8 h 49"/>
                  <a:gd name="T2" fmla="*/ 14 w 14"/>
                  <a:gd name="T3" fmla="*/ 0 h 49"/>
                  <a:gd name="T4" fmla="*/ 14 w 14"/>
                  <a:gd name="T5" fmla="*/ 42 h 49"/>
                  <a:gd name="T6" fmla="*/ 0 w 14"/>
                  <a:gd name="T7" fmla="*/ 49 h 49"/>
                  <a:gd name="T8" fmla="*/ 1 w 14"/>
                  <a:gd name="T9" fmla="*/ 8 h 49"/>
                </a:gdLst>
                <a:ahLst/>
                <a:cxnLst>
                  <a:cxn ang="0">
                    <a:pos x="T0" y="T1"/>
                  </a:cxn>
                  <a:cxn ang="0">
                    <a:pos x="T2" y="T3"/>
                  </a:cxn>
                  <a:cxn ang="0">
                    <a:pos x="T4" y="T5"/>
                  </a:cxn>
                  <a:cxn ang="0">
                    <a:pos x="T6" y="T7"/>
                  </a:cxn>
                  <a:cxn ang="0">
                    <a:pos x="T8" y="T9"/>
                  </a:cxn>
                </a:cxnLst>
                <a:rect l="0" t="0" r="r" b="b"/>
                <a:pathLst>
                  <a:path w="14" h="49">
                    <a:moveTo>
                      <a:pt x="1" y="8"/>
                    </a:moveTo>
                    <a:lnTo>
                      <a:pt x="14" y="0"/>
                    </a:lnTo>
                    <a:lnTo>
                      <a:pt x="14" y="42"/>
                    </a:lnTo>
                    <a:lnTo>
                      <a:pt x="0" y="49"/>
                    </a:lnTo>
                    <a:lnTo>
                      <a:pt x="1" y="8"/>
                    </a:lnTo>
                    <a:close/>
                  </a:path>
                </a:pathLst>
              </a:custGeom>
              <a:solidFill>
                <a:srgbClr val="414E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6" name="Freeform 453"/>
              <p:cNvSpPr/>
              <p:nvPr/>
            </p:nvSpPr>
            <p:spPr bwMode="auto">
              <a:xfrm>
                <a:off x="6400" y="3939"/>
                <a:ext cx="27" cy="16"/>
              </a:xfrm>
              <a:custGeom>
                <a:avLst/>
                <a:gdLst>
                  <a:gd name="T0" fmla="*/ 0 w 27"/>
                  <a:gd name="T1" fmla="*/ 8 h 16"/>
                  <a:gd name="T2" fmla="*/ 13 w 27"/>
                  <a:gd name="T3" fmla="*/ 0 h 16"/>
                  <a:gd name="T4" fmla="*/ 27 w 27"/>
                  <a:gd name="T5" fmla="*/ 8 h 16"/>
                  <a:gd name="T6" fmla="*/ 14 w 27"/>
                  <a:gd name="T7" fmla="*/ 16 h 16"/>
                  <a:gd name="T8" fmla="*/ 0 w 27"/>
                  <a:gd name="T9" fmla="*/ 8 h 16"/>
                </a:gdLst>
                <a:ahLst/>
                <a:cxnLst>
                  <a:cxn ang="0">
                    <a:pos x="T0" y="T1"/>
                  </a:cxn>
                  <a:cxn ang="0">
                    <a:pos x="T2" y="T3"/>
                  </a:cxn>
                  <a:cxn ang="0">
                    <a:pos x="T4" y="T5"/>
                  </a:cxn>
                  <a:cxn ang="0">
                    <a:pos x="T6" y="T7"/>
                  </a:cxn>
                  <a:cxn ang="0">
                    <a:pos x="T8" y="T9"/>
                  </a:cxn>
                </a:cxnLst>
                <a:rect l="0" t="0" r="r" b="b"/>
                <a:pathLst>
                  <a:path w="27" h="16">
                    <a:moveTo>
                      <a:pt x="0" y="8"/>
                    </a:moveTo>
                    <a:lnTo>
                      <a:pt x="13" y="0"/>
                    </a:lnTo>
                    <a:lnTo>
                      <a:pt x="27" y="8"/>
                    </a:lnTo>
                    <a:lnTo>
                      <a:pt x="14" y="16"/>
                    </a:lnTo>
                    <a:lnTo>
                      <a:pt x="0" y="8"/>
                    </a:lnTo>
                    <a:close/>
                  </a:path>
                </a:pathLst>
              </a:custGeom>
              <a:solidFill>
                <a:srgbClr val="99A5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7" name="Freeform 454"/>
              <p:cNvSpPr/>
              <p:nvPr/>
            </p:nvSpPr>
            <p:spPr bwMode="auto">
              <a:xfrm>
                <a:off x="6347" y="3863"/>
                <a:ext cx="68" cy="100"/>
              </a:xfrm>
              <a:custGeom>
                <a:avLst/>
                <a:gdLst>
                  <a:gd name="T0" fmla="*/ 68 w 68"/>
                  <a:gd name="T1" fmla="*/ 39 h 100"/>
                  <a:gd name="T2" fmla="*/ 68 w 68"/>
                  <a:gd name="T3" fmla="*/ 100 h 100"/>
                  <a:gd name="T4" fmla="*/ 0 w 68"/>
                  <a:gd name="T5" fmla="*/ 62 h 100"/>
                  <a:gd name="T6" fmla="*/ 0 w 68"/>
                  <a:gd name="T7" fmla="*/ 0 h 100"/>
                  <a:gd name="T8" fmla="*/ 68 w 68"/>
                  <a:gd name="T9" fmla="*/ 39 h 100"/>
                </a:gdLst>
                <a:ahLst/>
                <a:cxnLst>
                  <a:cxn ang="0">
                    <a:pos x="T0" y="T1"/>
                  </a:cxn>
                  <a:cxn ang="0">
                    <a:pos x="T2" y="T3"/>
                  </a:cxn>
                  <a:cxn ang="0">
                    <a:pos x="T4" y="T5"/>
                  </a:cxn>
                  <a:cxn ang="0">
                    <a:pos x="T6" y="T7"/>
                  </a:cxn>
                  <a:cxn ang="0">
                    <a:pos x="T8" y="T9"/>
                  </a:cxn>
                </a:cxnLst>
                <a:rect l="0" t="0" r="r" b="b"/>
                <a:pathLst>
                  <a:path w="68" h="100">
                    <a:moveTo>
                      <a:pt x="68" y="39"/>
                    </a:moveTo>
                    <a:lnTo>
                      <a:pt x="68" y="100"/>
                    </a:lnTo>
                    <a:lnTo>
                      <a:pt x="0" y="62"/>
                    </a:lnTo>
                    <a:lnTo>
                      <a:pt x="0" y="0"/>
                    </a:lnTo>
                    <a:lnTo>
                      <a:pt x="68" y="39"/>
                    </a:lnTo>
                    <a:close/>
                  </a:path>
                </a:pathLst>
              </a:custGeom>
              <a:solidFill>
                <a:srgbClr val="078A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8" name="Freeform 455"/>
              <p:cNvSpPr/>
              <p:nvPr/>
            </p:nvSpPr>
            <p:spPr bwMode="auto">
              <a:xfrm>
                <a:off x="6415" y="3865"/>
                <a:ext cx="64" cy="98"/>
              </a:xfrm>
              <a:custGeom>
                <a:avLst/>
                <a:gdLst>
                  <a:gd name="T0" fmla="*/ 0 w 64"/>
                  <a:gd name="T1" fmla="*/ 37 h 98"/>
                  <a:gd name="T2" fmla="*/ 64 w 64"/>
                  <a:gd name="T3" fmla="*/ 0 h 98"/>
                  <a:gd name="T4" fmla="*/ 64 w 64"/>
                  <a:gd name="T5" fmla="*/ 62 h 98"/>
                  <a:gd name="T6" fmla="*/ 0 w 64"/>
                  <a:gd name="T7" fmla="*/ 98 h 98"/>
                  <a:gd name="T8" fmla="*/ 0 w 64"/>
                  <a:gd name="T9" fmla="*/ 37 h 98"/>
                </a:gdLst>
                <a:ahLst/>
                <a:cxnLst>
                  <a:cxn ang="0">
                    <a:pos x="T0" y="T1"/>
                  </a:cxn>
                  <a:cxn ang="0">
                    <a:pos x="T2" y="T3"/>
                  </a:cxn>
                  <a:cxn ang="0">
                    <a:pos x="T4" y="T5"/>
                  </a:cxn>
                  <a:cxn ang="0">
                    <a:pos x="T6" y="T7"/>
                  </a:cxn>
                  <a:cxn ang="0">
                    <a:pos x="T8" y="T9"/>
                  </a:cxn>
                </a:cxnLst>
                <a:rect l="0" t="0" r="r" b="b"/>
                <a:pathLst>
                  <a:path w="64" h="98">
                    <a:moveTo>
                      <a:pt x="0" y="37"/>
                    </a:moveTo>
                    <a:lnTo>
                      <a:pt x="64" y="0"/>
                    </a:lnTo>
                    <a:lnTo>
                      <a:pt x="64" y="62"/>
                    </a:lnTo>
                    <a:lnTo>
                      <a:pt x="0" y="98"/>
                    </a:lnTo>
                    <a:lnTo>
                      <a:pt x="0" y="37"/>
                    </a:lnTo>
                    <a:close/>
                  </a:path>
                </a:pathLst>
              </a:custGeom>
              <a:solidFill>
                <a:srgbClr val="15D8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9" name="Freeform 456"/>
              <p:cNvSpPr/>
              <p:nvPr/>
            </p:nvSpPr>
            <p:spPr bwMode="auto">
              <a:xfrm>
                <a:off x="6347" y="3826"/>
                <a:ext cx="132" cy="76"/>
              </a:xfrm>
              <a:custGeom>
                <a:avLst/>
                <a:gdLst>
                  <a:gd name="T0" fmla="*/ 0 w 132"/>
                  <a:gd name="T1" fmla="*/ 37 h 76"/>
                  <a:gd name="T2" fmla="*/ 64 w 132"/>
                  <a:gd name="T3" fmla="*/ 0 h 76"/>
                  <a:gd name="T4" fmla="*/ 132 w 132"/>
                  <a:gd name="T5" fmla="*/ 39 h 76"/>
                  <a:gd name="T6" fmla="*/ 68 w 132"/>
                  <a:gd name="T7" fmla="*/ 76 h 76"/>
                  <a:gd name="T8" fmla="*/ 0 w 132"/>
                  <a:gd name="T9" fmla="*/ 37 h 76"/>
                </a:gdLst>
                <a:ahLst/>
                <a:cxnLst>
                  <a:cxn ang="0">
                    <a:pos x="T0" y="T1"/>
                  </a:cxn>
                  <a:cxn ang="0">
                    <a:pos x="T2" y="T3"/>
                  </a:cxn>
                  <a:cxn ang="0">
                    <a:pos x="T4" y="T5"/>
                  </a:cxn>
                  <a:cxn ang="0">
                    <a:pos x="T6" y="T7"/>
                  </a:cxn>
                  <a:cxn ang="0">
                    <a:pos x="T8" y="T9"/>
                  </a:cxn>
                </a:cxnLst>
                <a:rect l="0" t="0" r="r" b="b"/>
                <a:pathLst>
                  <a:path w="132" h="76">
                    <a:moveTo>
                      <a:pt x="0" y="37"/>
                    </a:moveTo>
                    <a:lnTo>
                      <a:pt x="64" y="0"/>
                    </a:lnTo>
                    <a:lnTo>
                      <a:pt x="132" y="39"/>
                    </a:lnTo>
                    <a:lnTo>
                      <a:pt x="68" y="76"/>
                    </a:lnTo>
                    <a:lnTo>
                      <a:pt x="0" y="37"/>
                    </a:lnTo>
                    <a:close/>
                  </a:path>
                </a:pathLst>
              </a:custGeom>
              <a:solidFill>
                <a:srgbClr val="12E4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0" name="Freeform 457"/>
              <p:cNvSpPr/>
              <p:nvPr/>
            </p:nvSpPr>
            <p:spPr bwMode="auto">
              <a:xfrm>
                <a:off x="6368" y="3834"/>
                <a:ext cx="46" cy="54"/>
              </a:xfrm>
              <a:custGeom>
                <a:avLst/>
                <a:gdLst>
                  <a:gd name="T0" fmla="*/ 46 w 46"/>
                  <a:gd name="T1" fmla="*/ 27 h 54"/>
                  <a:gd name="T2" fmla="*/ 46 w 46"/>
                  <a:gd name="T3" fmla="*/ 54 h 54"/>
                  <a:gd name="T4" fmla="*/ 0 w 46"/>
                  <a:gd name="T5" fmla="*/ 27 h 54"/>
                  <a:gd name="T6" fmla="*/ 0 w 46"/>
                  <a:gd name="T7" fmla="*/ 0 h 54"/>
                  <a:gd name="T8" fmla="*/ 46 w 46"/>
                  <a:gd name="T9" fmla="*/ 27 h 54"/>
                </a:gdLst>
                <a:ahLst/>
                <a:cxnLst>
                  <a:cxn ang="0">
                    <a:pos x="T0" y="T1"/>
                  </a:cxn>
                  <a:cxn ang="0">
                    <a:pos x="T2" y="T3"/>
                  </a:cxn>
                  <a:cxn ang="0">
                    <a:pos x="T4" y="T5"/>
                  </a:cxn>
                  <a:cxn ang="0">
                    <a:pos x="T6" y="T7"/>
                  </a:cxn>
                  <a:cxn ang="0">
                    <a:pos x="T8" y="T9"/>
                  </a:cxn>
                </a:cxnLst>
                <a:rect l="0" t="0" r="r" b="b"/>
                <a:pathLst>
                  <a:path w="46" h="54">
                    <a:moveTo>
                      <a:pt x="46" y="27"/>
                    </a:moveTo>
                    <a:lnTo>
                      <a:pt x="46" y="54"/>
                    </a:lnTo>
                    <a:lnTo>
                      <a:pt x="0" y="27"/>
                    </a:lnTo>
                    <a:lnTo>
                      <a:pt x="0" y="0"/>
                    </a:lnTo>
                    <a:lnTo>
                      <a:pt x="46" y="27"/>
                    </a:lnTo>
                    <a:close/>
                  </a:path>
                </a:pathLst>
              </a:custGeom>
              <a:solidFill>
                <a:srgbClr val="078A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1" name="Freeform 458"/>
              <p:cNvSpPr/>
              <p:nvPr/>
            </p:nvSpPr>
            <p:spPr bwMode="auto">
              <a:xfrm>
                <a:off x="6414" y="3835"/>
                <a:ext cx="44" cy="53"/>
              </a:xfrm>
              <a:custGeom>
                <a:avLst/>
                <a:gdLst>
                  <a:gd name="T0" fmla="*/ 0 w 44"/>
                  <a:gd name="T1" fmla="*/ 26 h 53"/>
                  <a:gd name="T2" fmla="*/ 44 w 44"/>
                  <a:gd name="T3" fmla="*/ 0 h 53"/>
                  <a:gd name="T4" fmla="*/ 44 w 44"/>
                  <a:gd name="T5" fmla="*/ 28 h 53"/>
                  <a:gd name="T6" fmla="*/ 0 w 44"/>
                  <a:gd name="T7" fmla="*/ 53 h 53"/>
                  <a:gd name="T8" fmla="*/ 0 w 44"/>
                  <a:gd name="T9" fmla="*/ 26 h 53"/>
                </a:gdLst>
                <a:ahLst/>
                <a:cxnLst>
                  <a:cxn ang="0">
                    <a:pos x="T0" y="T1"/>
                  </a:cxn>
                  <a:cxn ang="0">
                    <a:pos x="T2" y="T3"/>
                  </a:cxn>
                  <a:cxn ang="0">
                    <a:pos x="T4" y="T5"/>
                  </a:cxn>
                  <a:cxn ang="0">
                    <a:pos x="T6" y="T7"/>
                  </a:cxn>
                  <a:cxn ang="0">
                    <a:pos x="T8" y="T9"/>
                  </a:cxn>
                </a:cxnLst>
                <a:rect l="0" t="0" r="r" b="b"/>
                <a:pathLst>
                  <a:path w="44" h="53">
                    <a:moveTo>
                      <a:pt x="0" y="26"/>
                    </a:moveTo>
                    <a:lnTo>
                      <a:pt x="44" y="0"/>
                    </a:lnTo>
                    <a:lnTo>
                      <a:pt x="44" y="28"/>
                    </a:lnTo>
                    <a:lnTo>
                      <a:pt x="0" y="53"/>
                    </a:lnTo>
                    <a:lnTo>
                      <a:pt x="0" y="26"/>
                    </a:lnTo>
                    <a:close/>
                  </a:path>
                </a:pathLst>
              </a:custGeom>
              <a:solidFill>
                <a:srgbClr val="15D8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2" name="Freeform 459"/>
              <p:cNvSpPr/>
              <p:nvPr/>
            </p:nvSpPr>
            <p:spPr bwMode="auto">
              <a:xfrm>
                <a:off x="6368" y="3808"/>
                <a:ext cx="90" cy="53"/>
              </a:xfrm>
              <a:custGeom>
                <a:avLst/>
                <a:gdLst>
                  <a:gd name="T0" fmla="*/ 0 w 90"/>
                  <a:gd name="T1" fmla="*/ 26 h 53"/>
                  <a:gd name="T2" fmla="*/ 44 w 90"/>
                  <a:gd name="T3" fmla="*/ 0 h 53"/>
                  <a:gd name="T4" fmla="*/ 90 w 90"/>
                  <a:gd name="T5" fmla="*/ 27 h 53"/>
                  <a:gd name="T6" fmla="*/ 46 w 90"/>
                  <a:gd name="T7" fmla="*/ 53 h 53"/>
                  <a:gd name="T8" fmla="*/ 0 w 90"/>
                  <a:gd name="T9" fmla="*/ 26 h 53"/>
                </a:gdLst>
                <a:ahLst/>
                <a:cxnLst>
                  <a:cxn ang="0">
                    <a:pos x="T0" y="T1"/>
                  </a:cxn>
                  <a:cxn ang="0">
                    <a:pos x="T2" y="T3"/>
                  </a:cxn>
                  <a:cxn ang="0">
                    <a:pos x="T4" y="T5"/>
                  </a:cxn>
                  <a:cxn ang="0">
                    <a:pos x="T6" y="T7"/>
                  </a:cxn>
                  <a:cxn ang="0">
                    <a:pos x="T8" y="T9"/>
                  </a:cxn>
                </a:cxnLst>
                <a:rect l="0" t="0" r="r" b="b"/>
                <a:pathLst>
                  <a:path w="90" h="53">
                    <a:moveTo>
                      <a:pt x="0" y="26"/>
                    </a:moveTo>
                    <a:lnTo>
                      <a:pt x="44" y="0"/>
                    </a:lnTo>
                    <a:lnTo>
                      <a:pt x="90" y="27"/>
                    </a:lnTo>
                    <a:lnTo>
                      <a:pt x="46" y="53"/>
                    </a:lnTo>
                    <a:lnTo>
                      <a:pt x="0" y="26"/>
                    </a:lnTo>
                    <a:close/>
                  </a:path>
                </a:pathLst>
              </a:custGeom>
              <a:solidFill>
                <a:srgbClr val="12E4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3" name="Freeform 460"/>
              <p:cNvSpPr/>
              <p:nvPr/>
            </p:nvSpPr>
            <p:spPr bwMode="auto">
              <a:xfrm>
                <a:off x="6384" y="3812"/>
                <a:ext cx="31" cy="36"/>
              </a:xfrm>
              <a:custGeom>
                <a:avLst/>
                <a:gdLst>
                  <a:gd name="T0" fmla="*/ 31 w 31"/>
                  <a:gd name="T1" fmla="*/ 18 h 36"/>
                  <a:gd name="T2" fmla="*/ 31 w 31"/>
                  <a:gd name="T3" fmla="*/ 36 h 36"/>
                  <a:gd name="T4" fmla="*/ 0 w 31"/>
                  <a:gd name="T5" fmla="*/ 18 h 36"/>
                  <a:gd name="T6" fmla="*/ 0 w 31"/>
                  <a:gd name="T7" fmla="*/ 0 h 36"/>
                  <a:gd name="T8" fmla="*/ 31 w 31"/>
                  <a:gd name="T9" fmla="*/ 18 h 36"/>
                </a:gdLst>
                <a:ahLst/>
                <a:cxnLst>
                  <a:cxn ang="0">
                    <a:pos x="T0" y="T1"/>
                  </a:cxn>
                  <a:cxn ang="0">
                    <a:pos x="T2" y="T3"/>
                  </a:cxn>
                  <a:cxn ang="0">
                    <a:pos x="T4" y="T5"/>
                  </a:cxn>
                  <a:cxn ang="0">
                    <a:pos x="T6" y="T7"/>
                  </a:cxn>
                  <a:cxn ang="0">
                    <a:pos x="T8" y="T9"/>
                  </a:cxn>
                </a:cxnLst>
                <a:rect l="0" t="0" r="r" b="b"/>
                <a:pathLst>
                  <a:path w="31" h="36">
                    <a:moveTo>
                      <a:pt x="31" y="18"/>
                    </a:moveTo>
                    <a:lnTo>
                      <a:pt x="31" y="36"/>
                    </a:lnTo>
                    <a:lnTo>
                      <a:pt x="0" y="18"/>
                    </a:lnTo>
                    <a:lnTo>
                      <a:pt x="0" y="0"/>
                    </a:lnTo>
                    <a:lnTo>
                      <a:pt x="31" y="18"/>
                    </a:lnTo>
                    <a:close/>
                  </a:path>
                </a:pathLst>
              </a:custGeom>
              <a:solidFill>
                <a:srgbClr val="078A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4" name="Freeform 461"/>
              <p:cNvSpPr/>
              <p:nvPr/>
            </p:nvSpPr>
            <p:spPr bwMode="auto">
              <a:xfrm>
                <a:off x="6415" y="3813"/>
                <a:ext cx="30" cy="35"/>
              </a:xfrm>
              <a:custGeom>
                <a:avLst/>
                <a:gdLst>
                  <a:gd name="T0" fmla="*/ 0 w 30"/>
                  <a:gd name="T1" fmla="*/ 17 h 35"/>
                  <a:gd name="T2" fmla="*/ 30 w 30"/>
                  <a:gd name="T3" fmla="*/ 0 h 35"/>
                  <a:gd name="T4" fmla="*/ 29 w 30"/>
                  <a:gd name="T5" fmla="*/ 18 h 35"/>
                  <a:gd name="T6" fmla="*/ 0 w 30"/>
                  <a:gd name="T7" fmla="*/ 35 h 35"/>
                  <a:gd name="T8" fmla="*/ 0 w 30"/>
                  <a:gd name="T9" fmla="*/ 17 h 35"/>
                </a:gdLst>
                <a:ahLst/>
                <a:cxnLst>
                  <a:cxn ang="0">
                    <a:pos x="T0" y="T1"/>
                  </a:cxn>
                  <a:cxn ang="0">
                    <a:pos x="T2" y="T3"/>
                  </a:cxn>
                  <a:cxn ang="0">
                    <a:pos x="T4" y="T5"/>
                  </a:cxn>
                  <a:cxn ang="0">
                    <a:pos x="T6" y="T7"/>
                  </a:cxn>
                  <a:cxn ang="0">
                    <a:pos x="T8" y="T9"/>
                  </a:cxn>
                </a:cxnLst>
                <a:rect l="0" t="0" r="r" b="b"/>
                <a:pathLst>
                  <a:path w="30" h="35">
                    <a:moveTo>
                      <a:pt x="0" y="17"/>
                    </a:moveTo>
                    <a:lnTo>
                      <a:pt x="30" y="0"/>
                    </a:lnTo>
                    <a:lnTo>
                      <a:pt x="29" y="18"/>
                    </a:lnTo>
                    <a:lnTo>
                      <a:pt x="0" y="35"/>
                    </a:lnTo>
                    <a:lnTo>
                      <a:pt x="0" y="17"/>
                    </a:lnTo>
                    <a:close/>
                  </a:path>
                </a:pathLst>
              </a:custGeom>
              <a:solidFill>
                <a:srgbClr val="15D8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5" name="Freeform 462"/>
              <p:cNvSpPr/>
              <p:nvPr/>
            </p:nvSpPr>
            <p:spPr bwMode="auto">
              <a:xfrm>
                <a:off x="6384" y="3795"/>
                <a:ext cx="61" cy="35"/>
              </a:xfrm>
              <a:custGeom>
                <a:avLst/>
                <a:gdLst>
                  <a:gd name="T0" fmla="*/ 0 w 61"/>
                  <a:gd name="T1" fmla="*/ 17 h 35"/>
                  <a:gd name="T2" fmla="*/ 30 w 61"/>
                  <a:gd name="T3" fmla="*/ 0 h 35"/>
                  <a:gd name="T4" fmla="*/ 61 w 61"/>
                  <a:gd name="T5" fmla="*/ 18 h 35"/>
                  <a:gd name="T6" fmla="*/ 31 w 61"/>
                  <a:gd name="T7" fmla="*/ 35 h 35"/>
                  <a:gd name="T8" fmla="*/ 0 w 61"/>
                  <a:gd name="T9" fmla="*/ 17 h 35"/>
                </a:gdLst>
                <a:ahLst/>
                <a:cxnLst>
                  <a:cxn ang="0">
                    <a:pos x="T0" y="T1"/>
                  </a:cxn>
                  <a:cxn ang="0">
                    <a:pos x="T2" y="T3"/>
                  </a:cxn>
                  <a:cxn ang="0">
                    <a:pos x="T4" y="T5"/>
                  </a:cxn>
                  <a:cxn ang="0">
                    <a:pos x="T6" y="T7"/>
                  </a:cxn>
                  <a:cxn ang="0">
                    <a:pos x="T8" y="T9"/>
                  </a:cxn>
                </a:cxnLst>
                <a:rect l="0" t="0" r="r" b="b"/>
                <a:pathLst>
                  <a:path w="61" h="35">
                    <a:moveTo>
                      <a:pt x="0" y="17"/>
                    </a:moveTo>
                    <a:lnTo>
                      <a:pt x="30" y="0"/>
                    </a:lnTo>
                    <a:lnTo>
                      <a:pt x="61" y="18"/>
                    </a:lnTo>
                    <a:lnTo>
                      <a:pt x="31" y="35"/>
                    </a:lnTo>
                    <a:lnTo>
                      <a:pt x="0" y="17"/>
                    </a:lnTo>
                    <a:close/>
                  </a:path>
                </a:pathLst>
              </a:custGeom>
              <a:solidFill>
                <a:srgbClr val="12E4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6" name="Freeform 463"/>
              <p:cNvSpPr/>
              <p:nvPr/>
            </p:nvSpPr>
            <p:spPr bwMode="auto">
              <a:xfrm>
                <a:off x="4254" y="1863"/>
                <a:ext cx="1124" cy="693"/>
              </a:xfrm>
              <a:custGeom>
                <a:avLst/>
                <a:gdLst>
                  <a:gd name="T0" fmla="*/ 32 w 1124"/>
                  <a:gd name="T1" fmla="*/ 626 h 694"/>
                  <a:gd name="T2" fmla="*/ 125 w 1124"/>
                  <a:gd name="T3" fmla="*/ 685 h 694"/>
                  <a:gd name="T4" fmla="*/ 174 w 1124"/>
                  <a:gd name="T5" fmla="*/ 685 h 694"/>
                  <a:gd name="T6" fmla="*/ 1091 w 1124"/>
                  <a:gd name="T7" fmla="*/ 152 h 694"/>
                  <a:gd name="T8" fmla="*/ 1091 w 1124"/>
                  <a:gd name="T9" fmla="*/ 67 h 694"/>
                  <a:gd name="T10" fmla="*/ 999 w 1124"/>
                  <a:gd name="T11" fmla="*/ 9 h 694"/>
                  <a:gd name="T12" fmla="*/ 949 w 1124"/>
                  <a:gd name="T13" fmla="*/ 9 h 694"/>
                  <a:gd name="T14" fmla="*/ 32 w 1124"/>
                  <a:gd name="T15" fmla="*/ 541 h 694"/>
                  <a:gd name="T16" fmla="*/ 32 w 1124"/>
                  <a:gd name="T17" fmla="*/ 626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4" h="694">
                    <a:moveTo>
                      <a:pt x="32" y="626"/>
                    </a:moveTo>
                    <a:cubicBezTo>
                      <a:pt x="125" y="685"/>
                      <a:pt x="125" y="685"/>
                      <a:pt x="125" y="685"/>
                    </a:cubicBezTo>
                    <a:cubicBezTo>
                      <a:pt x="140" y="694"/>
                      <a:pt x="159" y="694"/>
                      <a:pt x="174" y="685"/>
                    </a:cubicBezTo>
                    <a:cubicBezTo>
                      <a:pt x="1091" y="152"/>
                      <a:pt x="1091" y="152"/>
                      <a:pt x="1091" y="152"/>
                    </a:cubicBezTo>
                    <a:cubicBezTo>
                      <a:pt x="1124" y="133"/>
                      <a:pt x="1124" y="86"/>
                      <a:pt x="1091" y="67"/>
                    </a:cubicBezTo>
                    <a:cubicBezTo>
                      <a:pt x="999" y="9"/>
                      <a:pt x="999" y="9"/>
                      <a:pt x="999" y="9"/>
                    </a:cubicBezTo>
                    <a:cubicBezTo>
                      <a:pt x="984" y="0"/>
                      <a:pt x="965" y="0"/>
                      <a:pt x="949" y="9"/>
                    </a:cubicBezTo>
                    <a:cubicBezTo>
                      <a:pt x="32" y="541"/>
                      <a:pt x="32" y="541"/>
                      <a:pt x="32" y="541"/>
                    </a:cubicBezTo>
                    <a:cubicBezTo>
                      <a:pt x="0" y="560"/>
                      <a:pt x="0" y="607"/>
                      <a:pt x="32" y="626"/>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p>
            </p:txBody>
          </p:sp>
          <p:sp>
            <p:nvSpPr>
              <p:cNvPr id="567" name="Freeform 464"/>
              <p:cNvSpPr/>
              <p:nvPr/>
            </p:nvSpPr>
            <p:spPr bwMode="auto">
              <a:xfrm>
                <a:off x="4337" y="1188"/>
                <a:ext cx="959" cy="1301"/>
              </a:xfrm>
              <a:custGeom>
                <a:avLst/>
                <a:gdLst>
                  <a:gd name="T0" fmla="*/ 957 w 959"/>
                  <a:gd name="T1" fmla="*/ 37 h 1302"/>
                  <a:gd name="T2" fmla="*/ 959 w 959"/>
                  <a:gd name="T3" fmla="*/ 744 h 1302"/>
                  <a:gd name="T4" fmla="*/ 945 w 959"/>
                  <a:gd name="T5" fmla="*/ 769 h 1302"/>
                  <a:gd name="T6" fmla="*/ 45 w 959"/>
                  <a:gd name="T7" fmla="*/ 1291 h 1302"/>
                  <a:gd name="T8" fmla="*/ 2 w 959"/>
                  <a:gd name="T9" fmla="*/ 1266 h 1302"/>
                  <a:gd name="T10" fmla="*/ 0 w 959"/>
                  <a:gd name="T11" fmla="*/ 559 h 1302"/>
                  <a:gd name="T12" fmla="*/ 14 w 959"/>
                  <a:gd name="T13" fmla="*/ 533 h 1302"/>
                  <a:gd name="T14" fmla="*/ 913 w 959"/>
                  <a:gd name="T15" fmla="*/ 11 h 1302"/>
                  <a:gd name="T16" fmla="*/ 957 w 959"/>
                  <a:gd name="T17" fmla="*/ 37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9" h="1302">
                    <a:moveTo>
                      <a:pt x="957" y="37"/>
                    </a:moveTo>
                    <a:cubicBezTo>
                      <a:pt x="959" y="744"/>
                      <a:pt x="959" y="744"/>
                      <a:pt x="959" y="744"/>
                    </a:cubicBezTo>
                    <a:cubicBezTo>
                      <a:pt x="959" y="754"/>
                      <a:pt x="954" y="764"/>
                      <a:pt x="945" y="769"/>
                    </a:cubicBezTo>
                    <a:cubicBezTo>
                      <a:pt x="45" y="1291"/>
                      <a:pt x="45" y="1291"/>
                      <a:pt x="45" y="1291"/>
                    </a:cubicBezTo>
                    <a:cubicBezTo>
                      <a:pt x="26" y="1302"/>
                      <a:pt x="2" y="1288"/>
                      <a:pt x="2" y="1266"/>
                    </a:cubicBezTo>
                    <a:cubicBezTo>
                      <a:pt x="0" y="559"/>
                      <a:pt x="0" y="559"/>
                      <a:pt x="0" y="559"/>
                    </a:cubicBezTo>
                    <a:cubicBezTo>
                      <a:pt x="0" y="548"/>
                      <a:pt x="5" y="539"/>
                      <a:pt x="14" y="533"/>
                    </a:cubicBezTo>
                    <a:cubicBezTo>
                      <a:pt x="913" y="11"/>
                      <a:pt x="913" y="11"/>
                      <a:pt x="913" y="11"/>
                    </a:cubicBezTo>
                    <a:cubicBezTo>
                      <a:pt x="933" y="0"/>
                      <a:pt x="957" y="14"/>
                      <a:pt x="957" y="37"/>
                    </a:cubicBezTo>
                  </a:path>
                </a:pathLst>
              </a:custGeom>
              <a:solidFill>
                <a:srgbClr val="AEF4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8" name="Freeform 465"/>
              <p:cNvSpPr/>
              <p:nvPr/>
            </p:nvSpPr>
            <p:spPr bwMode="auto">
              <a:xfrm>
                <a:off x="4358" y="1198"/>
                <a:ext cx="959" cy="1301"/>
              </a:xfrm>
              <a:custGeom>
                <a:avLst/>
                <a:gdLst>
                  <a:gd name="T0" fmla="*/ 957 w 959"/>
                  <a:gd name="T1" fmla="*/ 37 h 1302"/>
                  <a:gd name="T2" fmla="*/ 959 w 959"/>
                  <a:gd name="T3" fmla="*/ 744 h 1302"/>
                  <a:gd name="T4" fmla="*/ 945 w 959"/>
                  <a:gd name="T5" fmla="*/ 769 h 1302"/>
                  <a:gd name="T6" fmla="*/ 45 w 959"/>
                  <a:gd name="T7" fmla="*/ 1291 h 1302"/>
                  <a:gd name="T8" fmla="*/ 2 w 959"/>
                  <a:gd name="T9" fmla="*/ 1266 h 1302"/>
                  <a:gd name="T10" fmla="*/ 0 w 959"/>
                  <a:gd name="T11" fmla="*/ 559 h 1302"/>
                  <a:gd name="T12" fmla="*/ 14 w 959"/>
                  <a:gd name="T13" fmla="*/ 533 h 1302"/>
                  <a:gd name="T14" fmla="*/ 913 w 959"/>
                  <a:gd name="T15" fmla="*/ 11 h 1302"/>
                  <a:gd name="T16" fmla="*/ 957 w 959"/>
                  <a:gd name="T17" fmla="*/ 37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9" h="1302">
                    <a:moveTo>
                      <a:pt x="957" y="37"/>
                    </a:moveTo>
                    <a:cubicBezTo>
                      <a:pt x="959" y="744"/>
                      <a:pt x="959" y="744"/>
                      <a:pt x="959" y="744"/>
                    </a:cubicBezTo>
                    <a:cubicBezTo>
                      <a:pt x="959" y="754"/>
                      <a:pt x="954" y="764"/>
                      <a:pt x="945" y="769"/>
                    </a:cubicBezTo>
                    <a:cubicBezTo>
                      <a:pt x="45" y="1291"/>
                      <a:pt x="45" y="1291"/>
                      <a:pt x="45" y="1291"/>
                    </a:cubicBezTo>
                    <a:cubicBezTo>
                      <a:pt x="26" y="1302"/>
                      <a:pt x="2" y="1288"/>
                      <a:pt x="2" y="1266"/>
                    </a:cubicBezTo>
                    <a:cubicBezTo>
                      <a:pt x="0" y="559"/>
                      <a:pt x="0" y="559"/>
                      <a:pt x="0" y="559"/>
                    </a:cubicBezTo>
                    <a:cubicBezTo>
                      <a:pt x="0" y="548"/>
                      <a:pt x="5" y="539"/>
                      <a:pt x="14" y="533"/>
                    </a:cubicBezTo>
                    <a:cubicBezTo>
                      <a:pt x="913" y="11"/>
                      <a:pt x="913" y="11"/>
                      <a:pt x="913" y="11"/>
                    </a:cubicBezTo>
                    <a:cubicBezTo>
                      <a:pt x="933" y="0"/>
                      <a:pt x="957" y="14"/>
                      <a:pt x="957" y="37"/>
                    </a:cubicBezTo>
                  </a:path>
                </a:pathLst>
              </a:custGeom>
              <a:solidFill>
                <a:srgbClr val="F0F1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9" name="Freeform 466"/>
              <p:cNvSpPr/>
              <p:nvPr/>
            </p:nvSpPr>
            <p:spPr bwMode="auto">
              <a:xfrm>
                <a:off x="4908" y="1888"/>
                <a:ext cx="150" cy="106"/>
              </a:xfrm>
              <a:custGeom>
                <a:avLst/>
                <a:gdLst>
                  <a:gd name="T0" fmla="*/ 146 w 150"/>
                  <a:gd name="T1" fmla="*/ 15 h 106"/>
                  <a:gd name="T2" fmla="*/ 0 w 150"/>
                  <a:gd name="T3" fmla="*/ 106 h 106"/>
                  <a:gd name="T4" fmla="*/ 0 w 150"/>
                  <a:gd name="T5" fmla="*/ 88 h 106"/>
                  <a:gd name="T6" fmla="*/ 146 w 150"/>
                  <a:gd name="T7" fmla="*/ 1 h 106"/>
                  <a:gd name="T8" fmla="*/ 150 w 150"/>
                  <a:gd name="T9" fmla="*/ 4 h 106"/>
                  <a:gd name="T10" fmla="*/ 150 w 150"/>
                  <a:gd name="T11" fmla="*/ 9 h 106"/>
                  <a:gd name="T12" fmla="*/ 146 w 150"/>
                  <a:gd name="T13" fmla="*/ 15 h 106"/>
                </a:gdLst>
                <a:ahLst/>
                <a:cxnLst>
                  <a:cxn ang="0">
                    <a:pos x="T0" y="T1"/>
                  </a:cxn>
                  <a:cxn ang="0">
                    <a:pos x="T2" y="T3"/>
                  </a:cxn>
                  <a:cxn ang="0">
                    <a:pos x="T4" y="T5"/>
                  </a:cxn>
                  <a:cxn ang="0">
                    <a:pos x="T6" y="T7"/>
                  </a:cxn>
                  <a:cxn ang="0">
                    <a:pos x="T8" y="T9"/>
                  </a:cxn>
                  <a:cxn ang="0">
                    <a:pos x="T10" y="T11"/>
                  </a:cxn>
                  <a:cxn ang="0">
                    <a:pos x="T12" y="T13"/>
                  </a:cxn>
                </a:cxnLst>
                <a:rect l="0" t="0" r="r" b="b"/>
                <a:pathLst>
                  <a:path w="150" h="106">
                    <a:moveTo>
                      <a:pt x="146" y="15"/>
                    </a:moveTo>
                    <a:cubicBezTo>
                      <a:pt x="0" y="106"/>
                      <a:pt x="0" y="106"/>
                      <a:pt x="0" y="106"/>
                    </a:cubicBezTo>
                    <a:cubicBezTo>
                      <a:pt x="0" y="88"/>
                      <a:pt x="0" y="88"/>
                      <a:pt x="0" y="88"/>
                    </a:cubicBezTo>
                    <a:cubicBezTo>
                      <a:pt x="146" y="1"/>
                      <a:pt x="146" y="1"/>
                      <a:pt x="146" y="1"/>
                    </a:cubicBezTo>
                    <a:cubicBezTo>
                      <a:pt x="148" y="0"/>
                      <a:pt x="150" y="1"/>
                      <a:pt x="150" y="4"/>
                    </a:cubicBezTo>
                    <a:cubicBezTo>
                      <a:pt x="150" y="9"/>
                      <a:pt x="150" y="9"/>
                      <a:pt x="150" y="9"/>
                    </a:cubicBezTo>
                    <a:cubicBezTo>
                      <a:pt x="150" y="12"/>
                      <a:pt x="148" y="14"/>
                      <a:pt x="146" y="15"/>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0" name="Freeform 467"/>
              <p:cNvSpPr/>
              <p:nvPr/>
            </p:nvSpPr>
            <p:spPr bwMode="auto">
              <a:xfrm>
                <a:off x="4519" y="2131"/>
                <a:ext cx="155" cy="96"/>
              </a:xfrm>
              <a:custGeom>
                <a:avLst/>
                <a:gdLst>
                  <a:gd name="T0" fmla="*/ 151 w 155"/>
                  <a:gd name="T1" fmla="*/ 14 h 96"/>
                  <a:gd name="T2" fmla="*/ 11 w 155"/>
                  <a:gd name="T3" fmla="*/ 94 h 96"/>
                  <a:gd name="T4" fmla="*/ 1 w 155"/>
                  <a:gd name="T5" fmla="*/ 92 h 96"/>
                  <a:gd name="T6" fmla="*/ 4 w 155"/>
                  <a:gd name="T7" fmla="*/ 82 h 96"/>
                  <a:gd name="T8" fmla="*/ 144 w 155"/>
                  <a:gd name="T9" fmla="*/ 2 h 96"/>
                  <a:gd name="T10" fmla="*/ 153 w 155"/>
                  <a:gd name="T11" fmla="*/ 5 h 96"/>
                  <a:gd name="T12" fmla="*/ 151 w 155"/>
                  <a:gd name="T13" fmla="*/ 14 h 96"/>
                </a:gdLst>
                <a:ahLst/>
                <a:cxnLst>
                  <a:cxn ang="0">
                    <a:pos x="T0" y="T1"/>
                  </a:cxn>
                  <a:cxn ang="0">
                    <a:pos x="T2" y="T3"/>
                  </a:cxn>
                  <a:cxn ang="0">
                    <a:pos x="T4" y="T5"/>
                  </a:cxn>
                  <a:cxn ang="0">
                    <a:pos x="T6" y="T7"/>
                  </a:cxn>
                  <a:cxn ang="0">
                    <a:pos x="T8" y="T9"/>
                  </a:cxn>
                  <a:cxn ang="0">
                    <a:pos x="T10" y="T11"/>
                  </a:cxn>
                  <a:cxn ang="0">
                    <a:pos x="T12" y="T13"/>
                  </a:cxn>
                </a:cxnLst>
                <a:rect l="0" t="0" r="r" b="b"/>
                <a:pathLst>
                  <a:path w="155" h="96">
                    <a:moveTo>
                      <a:pt x="151" y="14"/>
                    </a:moveTo>
                    <a:cubicBezTo>
                      <a:pt x="11" y="94"/>
                      <a:pt x="11" y="94"/>
                      <a:pt x="11" y="94"/>
                    </a:cubicBezTo>
                    <a:cubicBezTo>
                      <a:pt x="8" y="96"/>
                      <a:pt x="3" y="95"/>
                      <a:pt x="1" y="92"/>
                    </a:cubicBezTo>
                    <a:cubicBezTo>
                      <a:pt x="0" y="88"/>
                      <a:pt x="1" y="84"/>
                      <a:pt x="4" y="82"/>
                    </a:cubicBezTo>
                    <a:cubicBezTo>
                      <a:pt x="144" y="2"/>
                      <a:pt x="144" y="2"/>
                      <a:pt x="144" y="2"/>
                    </a:cubicBezTo>
                    <a:cubicBezTo>
                      <a:pt x="147" y="0"/>
                      <a:pt x="151" y="1"/>
                      <a:pt x="153" y="5"/>
                    </a:cubicBezTo>
                    <a:cubicBezTo>
                      <a:pt x="155" y="8"/>
                      <a:pt x="154" y="12"/>
                      <a:pt x="151" y="14"/>
                    </a:cubicBezTo>
                    <a:close/>
                  </a:path>
                </a:pathLst>
              </a:custGeom>
              <a:solidFill>
                <a:srgbClr val="00CA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1" name="Freeform 468"/>
              <p:cNvSpPr/>
              <p:nvPr/>
            </p:nvSpPr>
            <p:spPr bwMode="auto">
              <a:xfrm>
                <a:off x="4519" y="2212"/>
                <a:ext cx="113" cy="71"/>
              </a:xfrm>
              <a:custGeom>
                <a:avLst/>
                <a:gdLst>
                  <a:gd name="T0" fmla="*/ 109 w 113"/>
                  <a:gd name="T1" fmla="*/ 14 h 71"/>
                  <a:gd name="T2" fmla="*/ 11 w 113"/>
                  <a:gd name="T3" fmla="*/ 69 h 71"/>
                  <a:gd name="T4" fmla="*/ 1 w 113"/>
                  <a:gd name="T5" fmla="*/ 67 h 71"/>
                  <a:gd name="T6" fmla="*/ 4 w 113"/>
                  <a:gd name="T7" fmla="*/ 57 h 71"/>
                  <a:gd name="T8" fmla="*/ 102 w 113"/>
                  <a:gd name="T9" fmla="*/ 2 h 71"/>
                  <a:gd name="T10" fmla="*/ 111 w 113"/>
                  <a:gd name="T11" fmla="*/ 4 h 71"/>
                  <a:gd name="T12" fmla="*/ 109 w 113"/>
                  <a:gd name="T13" fmla="*/ 14 h 71"/>
                </a:gdLst>
                <a:ahLst/>
                <a:cxnLst>
                  <a:cxn ang="0">
                    <a:pos x="T0" y="T1"/>
                  </a:cxn>
                  <a:cxn ang="0">
                    <a:pos x="T2" y="T3"/>
                  </a:cxn>
                  <a:cxn ang="0">
                    <a:pos x="T4" y="T5"/>
                  </a:cxn>
                  <a:cxn ang="0">
                    <a:pos x="T6" y="T7"/>
                  </a:cxn>
                  <a:cxn ang="0">
                    <a:pos x="T8" y="T9"/>
                  </a:cxn>
                  <a:cxn ang="0">
                    <a:pos x="T10" y="T11"/>
                  </a:cxn>
                  <a:cxn ang="0">
                    <a:pos x="T12" y="T13"/>
                  </a:cxn>
                </a:cxnLst>
                <a:rect l="0" t="0" r="r" b="b"/>
                <a:pathLst>
                  <a:path w="113" h="71">
                    <a:moveTo>
                      <a:pt x="109" y="14"/>
                    </a:moveTo>
                    <a:cubicBezTo>
                      <a:pt x="11" y="69"/>
                      <a:pt x="11" y="69"/>
                      <a:pt x="11" y="69"/>
                    </a:cubicBezTo>
                    <a:cubicBezTo>
                      <a:pt x="8" y="71"/>
                      <a:pt x="3" y="70"/>
                      <a:pt x="1" y="67"/>
                    </a:cubicBezTo>
                    <a:cubicBezTo>
                      <a:pt x="0" y="63"/>
                      <a:pt x="1" y="59"/>
                      <a:pt x="4" y="57"/>
                    </a:cubicBezTo>
                    <a:cubicBezTo>
                      <a:pt x="102" y="2"/>
                      <a:pt x="102" y="2"/>
                      <a:pt x="102" y="2"/>
                    </a:cubicBezTo>
                    <a:cubicBezTo>
                      <a:pt x="105" y="0"/>
                      <a:pt x="109" y="1"/>
                      <a:pt x="111" y="4"/>
                    </a:cubicBezTo>
                    <a:cubicBezTo>
                      <a:pt x="113" y="8"/>
                      <a:pt x="112" y="12"/>
                      <a:pt x="109" y="14"/>
                    </a:cubicBezTo>
                    <a:close/>
                  </a:path>
                </a:pathLst>
              </a:custGeom>
              <a:solidFill>
                <a:srgbClr val="00CA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2" name="Freeform 469"/>
              <p:cNvSpPr/>
              <p:nvPr/>
            </p:nvSpPr>
            <p:spPr bwMode="auto">
              <a:xfrm>
                <a:off x="4764" y="1872"/>
                <a:ext cx="144" cy="122"/>
              </a:xfrm>
              <a:custGeom>
                <a:avLst/>
                <a:gdLst>
                  <a:gd name="T0" fmla="*/ 144 w 144"/>
                  <a:gd name="T1" fmla="*/ 122 h 122"/>
                  <a:gd name="T2" fmla="*/ 0 w 144"/>
                  <a:gd name="T3" fmla="*/ 11 h 122"/>
                  <a:gd name="T4" fmla="*/ 9 w 144"/>
                  <a:gd name="T5" fmla="*/ 0 h 122"/>
                  <a:gd name="T6" fmla="*/ 144 w 144"/>
                  <a:gd name="T7" fmla="*/ 104 h 122"/>
                  <a:gd name="T8" fmla="*/ 144 w 144"/>
                  <a:gd name="T9" fmla="*/ 122 h 122"/>
                </a:gdLst>
                <a:ahLst/>
                <a:cxnLst>
                  <a:cxn ang="0">
                    <a:pos x="T0" y="T1"/>
                  </a:cxn>
                  <a:cxn ang="0">
                    <a:pos x="T2" y="T3"/>
                  </a:cxn>
                  <a:cxn ang="0">
                    <a:pos x="T4" y="T5"/>
                  </a:cxn>
                  <a:cxn ang="0">
                    <a:pos x="T6" y="T7"/>
                  </a:cxn>
                  <a:cxn ang="0">
                    <a:pos x="T8" y="T9"/>
                  </a:cxn>
                </a:cxnLst>
                <a:rect l="0" t="0" r="r" b="b"/>
                <a:pathLst>
                  <a:path w="144" h="122">
                    <a:moveTo>
                      <a:pt x="144" y="122"/>
                    </a:moveTo>
                    <a:lnTo>
                      <a:pt x="0" y="11"/>
                    </a:lnTo>
                    <a:lnTo>
                      <a:pt x="9" y="0"/>
                    </a:lnTo>
                    <a:lnTo>
                      <a:pt x="144" y="104"/>
                    </a:lnTo>
                    <a:lnTo>
                      <a:pt x="144" y="12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3" name="Freeform 470"/>
              <p:cNvSpPr/>
              <p:nvPr/>
            </p:nvSpPr>
            <p:spPr bwMode="auto">
              <a:xfrm>
                <a:off x="4504" y="1727"/>
                <a:ext cx="294" cy="359"/>
              </a:xfrm>
              <a:custGeom>
                <a:avLst/>
                <a:gdLst>
                  <a:gd name="T0" fmla="*/ 294 w 294"/>
                  <a:gd name="T1" fmla="*/ 121 h 360"/>
                  <a:gd name="T2" fmla="*/ 147 w 294"/>
                  <a:gd name="T3" fmla="*/ 327 h 360"/>
                  <a:gd name="T4" fmla="*/ 0 w 294"/>
                  <a:gd name="T5" fmla="*/ 239 h 360"/>
                  <a:gd name="T6" fmla="*/ 147 w 294"/>
                  <a:gd name="T7" fmla="*/ 33 h 360"/>
                  <a:gd name="T8" fmla="*/ 294 w 294"/>
                  <a:gd name="T9" fmla="*/ 121 h 360"/>
                </a:gdLst>
                <a:ahLst/>
                <a:cxnLst>
                  <a:cxn ang="0">
                    <a:pos x="T0" y="T1"/>
                  </a:cxn>
                  <a:cxn ang="0">
                    <a:pos x="T2" y="T3"/>
                  </a:cxn>
                  <a:cxn ang="0">
                    <a:pos x="T4" y="T5"/>
                  </a:cxn>
                  <a:cxn ang="0">
                    <a:pos x="T6" y="T7"/>
                  </a:cxn>
                  <a:cxn ang="0">
                    <a:pos x="T8" y="T9"/>
                  </a:cxn>
                </a:cxnLst>
                <a:rect l="0" t="0" r="r" b="b"/>
                <a:pathLst>
                  <a:path w="294" h="360">
                    <a:moveTo>
                      <a:pt x="294" y="121"/>
                    </a:moveTo>
                    <a:cubicBezTo>
                      <a:pt x="294" y="202"/>
                      <a:pt x="228" y="294"/>
                      <a:pt x="147" y="327"/>
                    </a:cubicBezTo>
                    <a:cubicBezTo>
                      <a:pt x="66" y="360"/>
                      <a:pt x="0" y="320"/>
                      <a:pt x="0" y="239"/>
                    </a:cubicBezTo>
                    <a:cubicBezTo>
                      <a:pt x="0" y="158"/>
                      <a:pt x="66" y="66"/>
                      <a:pt x="147" y="33"/>
                    </a:cubicBezTo>
                    <a:cubicBezTo>
                      <a:pt x="228" y="0"/>
                      <a:pt x="294" y="40"/>
                      <a:pt x="294" y="121"/>
                    </a:cubicBezTo>
                    <a:close/>
                  </a:path>
                </a:pathLst>
              </a:custGeom>
              <a:solidFill>
                <a:srgbClr val="90E2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4" name="Freeform 471"/>
              <p:cNvSpPr/>
              <p:nvPr/>
            </p:nvSpPr>
            <p:spPr bwMode="auto">
              <a:xfrm>
                <a:off x="4545" y="1744"/>
                <a:ext cx="210" cy="163"/>
              </a:xfrm>
              <a:custGeom>
                <a:avLst/>
                <a:gdLst>
                  <a:gd name="T0" fmla="*/ 108 w 210"/>
                  <a:gd name="T1" fmla="*/ 164 h 164"/>
                  <a:gd name="T2" fmla="*/ 210 w 210"/>
                  <a:gd name="T3" fmla="*/ 17 h 164"/>
                  <a:gd name="T4" fmla="*/ 106 w 210"/>
                  <a:gd name="T5" fmla="*/ 16 h 164"/>
                  <a:gd name="T6" fmla="*/ 0 w 210"/>
                  <a:gd name="T7" fmla="*/ 103 h 164"/>
                  <a:gd name="T8" fmla="*/ 108 w 210"/>
                  <a:gd name="T9" fmla="*/ 164 h 164"/>
                </a:gdLst>
                <a:ahLst/>
                <a:cxnLst>
                  <a:cxn ang="0">
                    <a:pos x="T0" y="T1"/>
                  </a:cxn>
                  <a:cxn ang="0">
                    <a:pos x="T2" y="T3"/>
                  </a:cxn>
                  <a:cxn ang="0">
                    <a:pos x="T4" y="T5"/>
                  </a:cxn>
                  <a:cxn ang="0">
                    <a:pos x="T6" y="T7"/>
                  </a:cxn>
                  <a:cxn ang="0">
                    <a:pos x="T8" y="T9"/>
                  </a:cxn>
                </a:cxnLst>
                <a:rect l="0" t="0" r="r" b="b"/>
                <a:pathLst>
                  <a:path w="210" h="164">
                    <a:moveTo>
                      <a:pt x="108" y="164"/>
                    </a:moveTo>
                    <a:cubicBezTo>
                      <a:pt x="210" y="17"/>
                      <a:pt x="210" y="17"/>
                      <a:pt x="210" y="17"/>
                    </a:cubicBezTo>
                    <a:cubicBezTo>
                      <a:pt x="183" y="1"/>
                      <a:pt x="147" y="0"/>
                      <a:pt x="106" y="16"/>
                    </a:cubicBezTo>
                    <a:cubicBezTo>
                      <a:pt x="64" y="33"/>
                      <a:pt x="27" y="65"/>
                      <a:pt x="0" y="103"/>
                    </a:cubicBezTo>
                    <a:lnTo>
                      <a:pt x="108" y="164"/>
                    </a:lnTo>
                    <a:close/>
                  </a:path>
                </a:pathLst>
              </a:cu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5" name="Freeform 472"/>
              <p:cNvSpPr/>
              <p:nvPr/>
            </p:nvSpPr>
            <p:spPr bwMode="auto">
              <a:xfrm>
                <a:off x="4649" y="1761"/>
                <a:ext cx="149" cy="166"/>
              </a:xfrm>
              <a:custGeom>
                <a:avLst/>
                <a:gdLst>
                  <a:gd name="T0" fmla="*/ 84 w 149"/>
                  <a:gd name="T1" fmla="*/ 167 h 167"/>
                  <a:gd name="T2" fmla="*/ 137 w 149"/>
                  <a:gd name="T3" fmla="*/ 149 h 167"/>
                  <a:gd name="T4" fmla="*/ 149 w 149"/>
                  <a:gd name="T5" fmla="*/ 87 h 167"/>
                  <a:gd name="T6" fmla="*/ 106 w 149"/>
                  <a:gd name="T7" fmla="*/ 0 h 167"/>
                  <a:gd name="T8" fmla="*/ 0 w 149"/>
                  <a:gd name="T9" fmla="*/ 145 h 167"/>
                  <a:gd name="T10" fmla="*/ 84 w 149"/>
                  <a:gd name="T11" fmla="*/ 167 h 167"/>
                </a:gdLst>
                <a:ahLst/>
                <a:cxnLst>
                  <a:cxn ang="0">
                    <a:pos x="T0" y="T1"/>
                  </a:cxn>
                  <a:cxn ang="0">
                    <a:pos x="T2" y="T3"/>
                  </a:cxn>
                  <a:cxn ang="0">
                    <a:pos x="T4" y="T5"/>
                  </a:cxn>
                  <a:cxn ang="0">
                    <a:pos x="T6" y="T7"/>
                  </a:cxn>
                  <a:cxn ang="0">
                    <a:pos x="T8" y="T9"/>
                  </a:cxn>
                  <a:cxn ang="0">
                    <a:pos x="T10" y="T11"/>
                  </a:cxn>
                </a:cxnLst>
                <a:rect l="0" t="0" r="r" b="b"/>
                <a:pathLst>
                  <a:path w="149" h="167">
                    <a:moveTo>
                      <a:pt x="84" y="167"/>
                    </a:moveTo>
                    <a:cubicBezTo>
                      <a:pt x="137" y="149"/>
                      <a:pt x="137" y="149"/>
                      <a:pt x="137" y="149"/>
                    </a:cubicBezTo>
                    <a:cubicBezTo>
                      <a:pt x="144" y="128"/>
                      <a:pt x="149" y="107"/>
                      <a:pt x="149" y="87"/>
                    </a:cubicBezTo>
                    <a:cubicBezTo>
                      <a:pt x="149" y="46"/>
                      <a:pt x="132" y="16"/>
                      <a:pt x="106" y="0"/>
                    </a:cubicBezTo>
                    <a:cubicBezTo>
                      <a:pt x="0" y="145"/>
                      <a:pt x="0" y="145"/>
                      <a:pt x="0" y="145"/>
                    </a:cubicBezTo>
                    <a:lnTo>
                      <a:pt x="84" y="167"/>
                    </a:ln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6" name="Freeform 473"/>
              <p:cNvSpPr/>
              <p:nvPr/>
            </p:nvSpPr>
            <p:spPr bwMode="auto">
              <a:xfrm>
                <a:off x="4649" y="1903"/>
                <a:ext cx="139" cy="151"/>
              </a:xfrm>
              <a:custGeom>
                <a:avLst/>
                <a:gdLst>
                  <a:gd name="T0" fmla="*/ 0 w 139"/>
                  <a:gd name="T1" fmla="*/ 151 h 151"/>
                  <a:gd name="T2" fmla="*/ 0 w 139"/>
                  <a:gd name="T3" fmla="*/ 151 h 151"/>
                  <a:gd name="T4" fmla="*/ 139 w 139"/>
                  <a:gd name="T5" fmla="*/ 0 h 151"/>
                  <a:gd name="T6" fmla="*/ 0 w 139"/>
                  <a:gd name="T7" fmla="*/ 2 h 151"/>
                  <a:gd name="T8" fmla="*/ 0 w 139"/>
                  <a:gd name="T9" fmla="*/ 151 h 151"/>
                </a:gdLst>
                <a:ahLst/>
                <a:cxnLst>
                  <a:cxn ang="0">
                    <a:pos x="T0" y="T1"/>
                  </a:cxn>
                  <a:cxn ang="0">
                    <a:pos x="T2" y="T3"/>
                  </a:cxn>
                  <a:cxn ang="0">
                    <a:pos x="T4" y="T5"/>
                  </a:cxn>
                  <a:cxn ang="0">
                    <a:pos x="T6" y="T7"/>
                  </a:cxn>
                  <a:cxn ang="0">
                    <a:pos x="T8" y="T9"/>
                  </a:cxn>
                </a:cxnLst>
                <a:rect l="0" t="0" r="r" b="b"/>
                <a:pathLst>
                  <a:path w="139" h="151">
                    <a:moveTo>
                      <a:pt x="0" y="151"/>
                    </a:moveTo>
                    <a:cubicBezTo>
                      <a:pt x="0" y="151"/>
                      <a:pt x="0" y="151"/>
                      <a:pt x="0" y="151"/>
                    </a:cubicBezTo>
                    <a:cubicBezTo>
                      <a:pt x="63" y="126"/>
                      <a:pt x="118" y="64"/>
                      <a:pt x="139" y="0"/>
                    </a:cubicBezTo>
                    <a:cubicBezTo>
                      <a:pt x="0" y="2"/>
                      <a:pt x="0" y="2"/>
                      <a:pt x="0" y="2"/>
                    </a:cubicBezTo>
                    <a:lnTo>
                      <a:pt x="0" y="151"/>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7" name="Freeform 474"/>
              <p:cNvSpPr/>
              <p:nvPr/>
            </p:nvSpPr>
            <p:spPr bwMode="auto">
              <a:xfrm>
                <a:off x="5091" y="1724"/>
                <a:ext cx="14" cy="156"/>
              </a:xfrm>
              <a:custGeom>
                <a:avLst/>
                <a:gdLst>
                  <a:gd name="T0" fmla="*/ 7 w 14"/>
                  <a:gd name="T1" fmla="*/ 157 h 157"/>
                  <a:gd name="T2" fmla="*/ 7 w 14"/>
                  <a:gd name="T3" fmla="*/ 157 h 157"/>
                  <a:gd name="T4" fmla="*/ 0 w 14"/>
                  <a:gd name="T5" fmla="*/ 150 h 157"/>
                  <a:gd name="T6" fmla="*/ 0 w 14"/>
                  <a:gd name="T7" fmla="*/ 7 h 157"/>
                  <a:gd name="T8" fmla="*/ 7 w 14"/>
                  <a:gd name="T9" fmla="*/ 0 h 157"/>
                  <a:gd name="T10" fmla="*/ 14 w 14"/>
                  <a:gd name="T11" fmla="*/ 7 h 157"/>
                  <a:gd name="T12" fmla="*/ 14 w 14"/>
                  <a:gd name="T13" fmla="*/ 150 h 157"/>
                  <a:gd name="T14" fmla="*/ 7 w 14"/>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7">
                    <a:moveTo>
                      <a:pt x="7" y="157"/>
                    </a:moveTo>
                    <a:cubicBezTo>
                      <a:pt x="7" y="157"/>
                      <a:pt x="7" y="157"/>
                      <a:pt x="7" y="157"/>
                    </a:cubicBezTo>
                    <a:cubicBezTo>
                      <a:pt x="3" y="157"/>
                      <a:pt x="0" y="154"/>
                      <a:pt x="0" y="150"/>
                    </a:cubicBezTo>
                    <a:cubicBezTo>
                      <a:pt x="0" y="7"/>
                      <a:pt x="0" y="7"/>
                      <a:pt x="0" y="7"/>
                    </a:cubicBezTo>
                    <a:cubicBezTo>
                      <a:pt x="0" y="3"/>
                      <a:pt x="3" y="0"/>
                      <a:pt x="7" y="0"/>
                    </a:cubicBezTo>
                    <a:cubicBezTo>
                      <a:pt x="10" y="0"/>
                      <a:pt x="14" y="3"/>
                      <a:pt x="14" y="7"/>
                    </a:cubicBezTo>
                    <a:cubicBezTo>
                      <a:pt x="14" y="150"/>
                      <a:pt x="14" y="150"/>
                      <a:pt x="14" y="150"/>
                    </a:cubicBezTo>
                    <a:cubicBezTo>
                      <a:pt x="14" y="154"/>
                      <a:pt x="10" y="157"/>
                      <a:pt x="7" y="157"/>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8" name="Freeform 475"/>
              <p:cNvSpPr/>
              <p:nvPr/>
            </p:nvSpPr>
            <p:spPr bwMode="auto">
              <a:xfrm>
                <a:off x="5140" y="1696"/>
                <a:ext cx="14" cy="156"/>
              </a:xfrm>
              <a:custGeom>
                <a:avLst/>
                <a:gdLst>
                  <a:gd name="T0" fmla="*/ 7 w 14"/>
                  <a:gd name="T1" fmla="*/ 157 h 157"/>
                  <a:gd name="T2" fmla="*/ 7 w 14"/>
                  <a:gd name="T3" fmla="*/ 157 h 157"/>
                  <a:gd name="T4" fmla="*/ 0 w 14"/>
                  <a:gd name="T5" fmla="*/ 150 h 157"/>
                  <a:gd name="T6" fmla="*/ 0 w 14"/>
                  <a:gd name="T7" fmla="*/ 7 h 157"/>
                  <a:gd name="T8" fmla="*/ 7 w 14"/>
                  <a:gd name="T9" fmla="*/ 0 h 157"/>
                  <a:gd name="T10" fmla="*/ 14 w 14"/>
                  <a:gd name="T11" fmla="*/ 7 h 157"/>
                  <a:gd name="T12" fmla="*/ 14 w 14"/>
                  <a:gd name="T13" fmla="*/ 150 h 157"/>
                  <a:gd name="T14" fmla="*/ 7 w 14"/>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7">
                    <a:moveTo>
                      <a:pt x="7" y="157"/>
                    </a:moveTo>
                    <a:cubicBezTo>
                      <a:pt x="7" y="157"/>
                      <a:pt x="7" y="157"/>
                      <a:pt x="7" y="157"/>
                    </a:cubicBezTo>
                    <a:cubicBezTo>
                      <a:pt x="3" y="157"/>
                      <a:pt x="0" y="154"/>
                      <a:pt x="0" y="150"/>
                    </a:cubicBezTo>
                    <a:cubicBezTo>
                      <a:pt x="0" y="7"/>
                      <a:pt x="0" y="7"/>
                      <a:pt x="0" y="7"/>
                    </a:cubicBezTo>
                    <a:cubicBezTo>
                      <a:pt x="0" y="3"/>
                      <a:pt x="3" y="0"/>
                      <a:pt x="7" y="0"/>
                    </a:cubicBezTo>
                    <a:cubicBezTo>
                      <a:pt x="10" y="0"/>
                      <a:pt x="14" y="3"/>
                      <a:pt x="14" y="7"/>
                    </a:cubicBezTo>
                    <a:cubicBezTo>
                      <a:pt x="14" y="150"/>
                      <a:pt x="14" y="150"/>
                      <a:pt x="14" y="150"/>
                    </a:cubicBezTo>
                    <a:cubicBezTo>
                      <a:pt x="14" y="154"/>
                      <a:pt x="10" y="157"/>
                      <a:pt x="7" y="157"/>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9" name="Freeform 476"/>
              <p:cNvSpPr/>
              <p:nvPr/>
            </p:nvSpPr>
            <p:spPr bwMode="auto">
              <a:xfrm>
                <a:off x="5189" y="1668"/>
                <a:ext cx="14" cy="156"/>
              </a:xfrm>
              <a:custGeom>
                <a:avLst/>
                <a:gdLst>
                  <a:gd name="T0" fmla="*/ 7 w 14"/>
                  <a:gd name="T1" fmla="*/ 157 h 157"/>
                  <a:gd name="T2" fmla="*/ 7 w 14"/>
                  <a:gd name="T3" fmla="*/ 157 h 157"/>
                  <a:gd name="T4" fmla="*/ 0 w 14"/>
                  <a:gd name="T5" fmla="*/ 150 h 157"/>
                  <a:gd name="T6" fmla="*/ 0 w 14"/>
                  <a:gd name="T7" fmla="*/ 7 h 157"/>
                  <a:gd name="T8" fmla="*/ 7 w 14"/>
                  <a:gd name="T9" fmla="*/ 0 h 157"/>
                  <a:gd name="T10" fmla="*/ 14 w 14"/>
                  <a:gd name="T11" fmla="*/ 7 h 157"/>
                  <a:gd name="T12" fmla="*/ 14 w 14"/>
                  <a:gd name="T13" fmla="*/ 150 h 157"/>
                  <a:gd name="T14" fmla="*/ 7 w 14"/>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7">
                    <a:moveTo>
                      <a:pt x="7" y="157"/>
                    </a:moveTo>
                    <a:cubicBezTo>
                      <a:pt x="7" y="157"/>
                      <a:pt x="7" y="157"/>
                      <a:pt x="7" y="157"/>
                    </a:cubicBezTo>
                    <a:cubicBezTo>
                      <a:pt x="3" y="157"/>
                      <a:pt x="0" y="154"/>
                      <a:pt x="0" y="150"/>
                    </a:cubicBezTo>
                    <a:cubicBezTo>
                      <a:pt x="0" y="7"/>
                      <a:pt x="0" y="7"/>
                      <a:pt x="0" y="7"/>
                    </a:cubicBezTo>
                    <a:cubicBezTo>
                      <a:pt x="0" y="3"/>
                      <a:pt x="3" y="0"/>
                      <a:pt x="7" y="0"/>
                    </a:cubicBezTo>
                    <a:cubicBezTo>
                      <a:pt x="10" y="0"/>
                      <a:pt x="14" y="3"/>
                      <a:pt x="14" y="7"/>
                    </a:cubicBezTo>
                    <a:cubicBezTo>
                      <a:pt x="14" y="150"/>
                      <a:pt x="14" y="150"/>
                      <a:pt x="14" y="150"/>
                    </a:cubicBezTo>
                    <a:cubicBezTo>
                      <a:pt x="14" y="154"/>
                      <a:pt x="10" y="157"/>
                      <a:pt x="7" y="157"/>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0" name="Freeform 477"/>
              <p:cNvSpPr/>
              <p:nvPr/>
            </p:nvSpPr>
            <p:spPr bwMode="auto">
              <a:xfrm>
                <a:off x="5241" y="1640"/>
                <a:ext cx="14" cy="156"/>
              </a:xfrm>
              <a:custGeom>
                <a:avLst/>
                <a:gdLst>
                  <a:gd name="T0" fmla="*/ 7 w 14"/>
                  <a:gd name="T1" fmla="*/ 157 h 157"/>
                  <a:gd name="T2" fmla="*/ 7 w 14"/>
                  <a:gd name="T3" fmla="*/ 157 h 157"/>
                  <a:gd name="T4" fmla="*/ 0 w 14"/>
                  <a:gd name="T5" fmla="*/ 150 h 157"/>
                  <a:gd name="T6" fmla="*/ 0 w 14"/>
                  <a:gd name="T7" fmla="*/ 7 h 157"/>
                  <a:gd name="T8" fmla="*/ 7 w 14"/>
                  <a:gd name="T9" fmla="*/ 0 h 157"/>
                  <a:gd name="T10" fmla="*/ 14 w 14"/>
                  <a:gd name="T11" fmla="*/ 7 h 157"/>
                  <a:gd name="T12" fmla="*/ 14 w 14"/>
                  <a:gd name="T13" fmla="*/ 150 h 157"/>
                  <a:gd name="T14" fmla="*/ 7 w 14"/>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7">
                    <a:moveTo>
                      <a:pt x="7" y="157"/>
                    </a:moveTo>
                    <a:cubicBezTo>
                      <a:pt x="7" y="157"/>
                      <a:pt x="7" y="157"/>
                      <a:pt x="7" y="157"/>
                    </a:cubicBezTo>
                    <a:cubicBezTo>
                      <a:pt x="3" y="157"/>
                      <a:pt x="0" y="154"/>
                      <a:pt x="0" y="150"/>
                    </a:cubicBezTo>
                    <a:cubicBezTo>
                      <a:pt x="0" y="7"/>
                      <a:pt x="0" y="7"/>
                      <a:pt x="0" y="7"/>
                    </a:cubicBezTo>
                    <a:cubicBezTo>
                      <a:pt x="0" y="3"/>
                      <a:pt x="3" y="0"/>
                      <a:pt x="7" y="0"/>
                    </a:cubicBezTo>
                    <a:cubicBezTo>
                      <a:pt x="11" y="0"/>
                      <a:pt x="14" y="3"/>
                      <a:pt x="14" y="7"/>
                    </a:cubicBezTo>
                    <a:cubicBezTo>
                      <a:pt x="14" y="150"/>
                      <a:pt x="14" y="150"/>
                      <a:pt x="14" y="150"/>
                    </a:cubicBezTo>
                    <a:cubicBezTo>
                      <a:pt x="14" y="154"/>
                      <a:pt x="11" y="157"/>
                      <a:pt x="7" y="157"/>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1" name="Freeform 478"/>
              <p:cNvSpPr/>
              <p:nvPr/>
            </p:nvSpPr>
            <p:spPr bwMode="auto">
              <a:xfrm>
                <a:off x="4915" y="1868"/>
                <a:ext cx="121" cy="75"/>
              </a:xfrm>
              <a:custGeom>
                <a:avLst/>
                <a:gdLst>
                  <a:gd name="T0" fmla="*/ 117 w 121"/>
                  <a:gd name="T1" fmla="*/ 14 h 75"/>
                  <a:gd name="T2" fmla="*/ 11 w 121"/>
                  <a:gd name="T3" fmla="*/ 73 h 75"/>
                  <a:gd name="T4" fmla="*/ 1 w 121"/>
                  <a:gd name="T5" fmla="*/ 71 h 75"/>
                  <a:gd name="T6" fmla="*/ 4 w 121"/>
                  <a:gd name="T7" fmla="*/ 61 h 75"/>
                  <a:gd name="T8" fmla="*/ 110 w 121"/>
                  <a:gd name="T9" fmla="*/ 2 h 75"/>
                  <a:gd name="T10" fmla="*/ 119 w 121"/>
                  <a:gd name="T11" fmla="*/ 4 h 75"/>
                  <a:gd name="T12" fmla="*/ 117 w 121"/>
                  <a:gd name="T13" fmla="*/ 14 h 75"/>
                </a:gdLst>
                <a:ahLst/>
                <a:cxnLst>
                  <a:cxn ang="0">
                    <a:pos x="T0" y="T1"/>
                  </a:cxn>
                  <a:cxn ang="0">
                    <a:pos x="T2" y="T3"/>
                  </a:cxn>
                  <a:cxn ang="0">
                    <a:pos x="T4" y="T5"/>
                  </a:cxn>
                  <a:cxn ang="0">
                    <a:pos x="T6" y="T7"/>
                  </a:cxn>
                  <a:cxn ang="0">
                    <a:pos x="T8" y="T9"/>
                  </a:cxn>
                  <a:cxn ang="0">
                    <a:pos x="T10" y="T11"/>
                  </a:cxn>
                  <a:cxn ang="0">
                    <a:pos x="T12" y="T13"/>
                  </a:cxn>
                </a:cxnLst>
                <a:rect l="0" t="0" r="r" b="b"/>
                <a:pathLst>
                  <a:path w="121" h="75">
                    <a:moveTo>
                      <a:pt x="117" y="14"/>
                    </a:moveTo>
                    <a:cubicBezTo>
                      <a:pt x="11" y="73"/>
                      <a:pt x="11" y="73"/>
                      <a:pt x="11" y="73"/>
                    </a:cubicBezTo>
                    <a:cubicBezTo>
                      <a:pt x="8" y="75"/>
                      <a:pt x="3" y="74"/>
                      <a:pt x="1" y="71"/>
                    </a:cubicBezTo>
                    <a:cubicBezTo>
                      <a:pt x="0" y="67"/>
                      <a:pt x="1" y="63"/>
                      <a:pt x="4" y="61"/>
                    </a:cubicBezTo>
                    <a:cubicBezTo>
                      <a:pt x="110" y="2"/>
                      <a:pt x="110" y="2"/>
                      <a:pt x="110" y="2"/>
                    </a:cubicBezTo>
                    <a:cubicBezTo>
                      <a:pt x="113" y="0"/>
                      <a:pt x="117" y="1"/>
                      <a:pt x="119" y="4"/>
                    </a:cubicBezTo>
                    <a:cubicBezTo>
                      <a:pt x="121" y="8"/>
                      <a:pt x="120" y="12"/>
                      <a:pt x="117" y="14"/>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2" name="Freeform 479"/>
              <p:cNvSpPr/>
              <p:nvPr/>
            </p:nvSpPr>
            <p:spPr bwMode="auto">
              <a:xfrm>
                <a:off x="4919" y="1848"/>
                <a:ext cx="89" cy="55"/>
              </a:xfrm>
              <a:custGeom>
                <a:avLst/>
                <a:gdLst>
                  <a:gd name="T0" fmla="*/ 85 w 89"/>
                  <a:gd name="T1" fmla="*/ 14 h 55"/>
                  <a:gd name="T2" fmla="*/ 11 w 89"/>
                  <a:gd name="T3" fmla="*/ 53 h 55"/>
                  <a:gd name="T4" fmla="*/ 1 w 89"/>
                  <a:gd name="T5" fmla="*/ 51 h 55"/>
                  <a:gd name="T6" fmla="*/ 4 w 89"/>
                  <a:gd name="T7" fmla="*/ 41 h 55"/>
                  <a:gd name="T8" fmla="*/ 78 w 89"/>
                  <a:gd name="T9" fmla="*/ 2 h 55"/>
                  <a:gd name="T10" fmla="*/ 87 w 89"/>
                  <a:gd name="T11" fmla="*/ 4 h 55"/>
                  <a:gd name="T12" fmla="*/ 85 w 89"/>
                  <a:gd name="T13" fmla="*/ 14 h 55"/>
                </a:gdLst>
                <a:ahLst/>
                <a:cxnLst>
                  <a:cxn ang="0">
                    <a:pos x="T0" y="T1"/>
                  </a:cxn>
                  <a:cxn ang="0">
                    <a:pos x="T2" y="T3"/>
                  </a:cxn>
                  <a:cxn ang="0">
                    <a:pos x="T4" y="T5"/>
                  </a:cxn>
                  <a:cxn ang="0">
                    <a:pos x="T6" y="T7"/>
                  </a:cxn>
                  <a:cxn ang="0">
                    <a:pos x="T8" y="T9"/>
                  </a:cxn>
                  <a:cxn ang="0">
                    <a:pos x="T10" y="T11"/>
                  </a:cxn>
                  <a:cxn ang="0">
                    <a:pos x="T12" y="T13"/>
                  </a:cxn>
                </a:cxnLst>
                <a:rect l="0" t="0" r="r" b="b"/>
                <a:pathLst>
                  <a:path w="89" h="55">
                    <a:moveTo>
                      <a:pt x="85" y="14"/>
                    </a:moveTo>
                    <a:cubicBezTo>
                      <a:pt x="11" y="53"/>
                      <a:pt x="11" y="53"/>
                      <a:pt x="11" y="53"/>
                    </a:cubicBezTo>
                    <a:cubicBezTo>
                      <a:pt x="8" y="55"/>
                      <a:pt x="3" y="54"/>
                      <a:pt x="1" y="51"/>
                    </a:cubicBezTo>
                    <a:cubicBezTo>
                      <a:pt x="0" y="47"/>
                      <a:pt x="1" y="43"/>
                      <a:pt x="4" y="41"/>
                    </a:cubicBezTo>
                    <a:cubicBezTo>
                      <a:pt x="78" y="2"/>
                      <a:pt x="78" y="2"/>
                      <a:pt x="78" y="2"/>
                    </a:cubicBezTo>
                    <a:cubicBezTo>
                      <a:pt x="81" y="0"/>
                      <a:pt x="85" y="1"/>
                      <a:pt x="87" y="4"/>
                    </a:cubicBezTo>
                    <a:cubicBezTo>
                      <a:pt x="89" y="8"/>
                      <a:pt x="88" y="12"/>
                      <a:pt x="85" y="14"/>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3" name="Freeform 480"/>
              <p:cNvSpPr/>
              <p:nvPr/>
            </p:nvSpPr>
            <p:spPr bwMode="auto">
              <a:xfrm>
                <a:off x="6573" y="3229"/>
                <a:ext cx="21" cy="29"/>
              </a:xfrm>
              <a:custGeom>
                <a:avLst/>
                <a:gdLst>
                  <a:gd name="T0" fmla="*/ 11 w 21"/>
                  <a:gd name="T1" fmla="*/ 1 h 29"/>
                  <a:gd name="T2" fmla="*/ 15 w 21"/>
                  <a:gd name="T3" fmla="*/ 21 h 29"/>
                  <a:gd name="T4" fmla="*/ 21 w 21"/>
                  <a:gd name="T5" fmla="*/ 27 h 29"/>
                  <a:gd name="T6" fmla="*/ 17 w 21"/>
                  <a:gd name="T7" fmla="*/ 28 h 29"/>
                  <a:gd name="T8" fmla="*/ 0 w 21"/>
                  <a:gd name="T9" fmla="*/ 0 h 29"/>
                  <a:gd name="T10" fmla="*/ 11 w 21"/>
                  <a:gd name="T11" fmla="*/ 1 h 29"/>
                </a:gdLst>
                <a:ahLst/>
                <a:cxnLst>
                  <a:cxn ang="0">
                    <a:pos x="T0" y="T1"/>
                  </a:cxn>
                  <a:cxn ang="0">
                    <a:pos x="T2" y="T3"/>
                  </a:cxn>
                  <a:cxn ang="0">
                    <a:pos x="T4" y="T5"/>
                  </a:cxn>
                  <a:cxn ang="0">
                    <a:pos x="T6" y="T7"/>
                  </a:cxn>
                  <a:cxn ang="0">
                    <a:pos x="T8" y="T9"/>
                  </a:cxn>
                  <a:cxn ang="0">
                    <a:pos x="T10" y="T11"/>
                  </a:cxn>
                </a:cxnLst>
                <a:rect l="0" t="0" r="r" b="b"/>
                <a:pathLst>
                  <a:path w="21" h="29">
                    <a:moveTo>
                      <a:pt x="11" y="1"/>
                    </a:moveTo>
                    <a:cubicBezTo>
                      <a:pt x="11" y="1"/>
                      <a:pt x="11" y="14"/>
                      <a:pt x="15" y="21"/>
                    </a:cubicBezTo>
                    <a:cubicBezTo>
                      <a:pt x="16" y="25"/>
                      <a:pt x="21" y="27"/>
                      <a:pt x="21" y="27"/>
                    </a:cubicBezTo>
                    <a:cubicBezTo>
                      <a:pt x="21" y="27"/>
                      <a:pt x="18" y="29"/>
                      <a:pt x="17" y="28"/>
                    </a:cubicBezTo>
                    <a:cubicBezTo>
                      <a:pt x="10" y="25"/>
                      <a:pt x="0" y="0"/>
                      <a:pt x="0" y="0"/>
                    </a:cubicBezTo>
                    <a:cubicBezTo>
                      <a:pt x="11" y="1"/>
                      <a:pt x="11" y="1"/>
                      <a:pt x="11" y="1"/>
                    </a:cubicBezTo>
                  </a:path>
                </a:pathLst>
              </a:custGeom>
              <a:solidFill>
                <a:srgbClr val="3315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4" name="Freeform 481"/>
              <p:cNvSpPr/>
              <p:nvPr/>
            </p:nvSpPr>
            <p:spPr bwMode="auto">
              <a:xfrm>
                <a:off x="6543" y="3229"/>
                <a:ext cx="46" cy="39"/>
              </a:xfrm>
              <a:custGeom>
                <a:avLst/>
                <a:gdLst>
                  <a:gd name="T0" fmla="*/ 40 w 46"/>
                  <a:gd name="T1" fmla="*/ 0 h 39"/>
                  <a:gd name="T2" fmla="*/ 41 w 46"/>
                  <a:gd name="T3" fmla="*/ 20 h 39"/>
                  <a:gd name="T4" fmla="*/ 46 w 46"/>
                  <a:gd name="T5" fmla="*/ 31 h 39"/>
                  <a:gd name="T6" fmla="*/ 34 w 46"/>
                  <a:gd name="T7" fmla="*/ 35 h 39"/>
                  <a:gd name="T8" fmla="*/ 0 w 46"/>
                  <a:gd name="T9" fmla="*/ 30 h 39"/>
                  <a:gd name="T10" fmla="*/ 35 w 46"/>
                  <a:gd name="T11" fmla="*/ 4 h 39"/>
                  <a:gd name="T12" fmla="*/ 40 w 46"/>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46" h="39">
                    <a:moveTo>
                      <a:pt x="40" y="0"/>
                    </a:moveTo>
                    <a:cubicBezTo>
                      <a:pt x="40" y="0"/>
                      <a:pt x="40" y="12"/>
                      <a:pt x="41" y="20"/>
                    </a:cubicBezTo>
                    <a:cubicBezTo>
                      <a:pt x="42" y="27"/>
                      <a:pt x="46" y="31"/>
                      <a:pt x="46" y="31"/>
                    </a:cubicBezTo>
                    <a:cubicBezTo>
                      <a:pt x="46" y="31"/>
                      <a:pt x="38" y="34"/>
                      <a:pt x="34" y="35"/>
                    </a:cubicBezTo>
                    <a:cubicBezTo>
                      <a:pt x="22" y="39"/>
                      <a:pt x="0" y="30"/>
                      <a:pt x="0" y="30"/>
                    </a:cubicBezTo>
                    <a:cubicBezTo>
                      <a:pt x="35" y="4"/>
                      <a:pt x="35" y="4"/>
                      <a:pt x="35" y="4"/>
                    </a:cubicBezTo>
                    <a:cubicBezTo>
                      <a:pt x="40" y="0"/>
                      <a:pt x="40" y="0"/>
                      <a:pt x="40" y="0"/>
                    </a:cubicBezTo>
                  </a:path>
                </a:pathLst>
              </a:custGeom>
              <a:solidFill>
                <a:srgbClr val="3315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5" name="Freeform 482"/>
              <p:cNvSpPr/>
              <p:nvPr/>
            </p:nvSpPr>
            <p:spPr bwMode="auto">
              <a:xfrm>
                <a:off x="6562" y="3358"/>
                <a:ext cx="33" cy="34"/>
              </a:xfrm>
              <a:custGeom>
                <a:avLst/>
                <a:gdLst>
                  <a:gd name="T0" fmla="*/ 33 w 33"/>
                  <a:gd name="T1" fmla="*/ 16 h 34"/>
                  <a:gd name="T2" fmla="*/ 22 w 33"/>
                  <a:gd name="T3" fmla="*/ 29 h 34"/>
                  <a:gd name="T4" fmla="*/ 8 w 33"/>
                  <a:gd name="T5" fmla="*/ 33 h 34"/>
                  <a:gd name="T6" fmla="*/ 2 w 33"/>
                  <a:gd name="T7" fmla="*/ 31 h 34"/>
                  <a:gd name="T8" fmla="*/ 11 w 33"/>
                  <a:gd name="T9" fmla="*/ 0 h 34"/>
                  <a:gd name="T10" fmla="*/ 33 w 33"/>
                  <a:gd name="T11" fmla="*/ 1 h 34"/>
                  <a:gd name="T12" fmla="*/ 33 w 33"/>
                  <a:gd name="T13" fmla="*/ 16 h 34"/>
                </a:gdLst>
                <a:ahLst/>
                <a:cxnLst>
                  <a:cxn ang="0">
                    <a:pos x="T0" y="T1"/>
                  </a:cxn>
                  <a:cxn ang="0">
                    <a:pos x="T2" y="T3"/>
                  </a:cxn>
                  <a:cxn ang="0">
                    <a:pos x="T4" y="T5"/>
                  </a:cxn>
                  <a:cxn ang="0">
                    <a:pos x="T6" y="T7"/>
                  </a:cxn>
                  <a:cxn ang="0">
                    <a:pos x="T8" y="T9"/>
                  </a:cxn>
                  <a:cxn ang="0">
                    <a:pos x="T10" y="T11"/>
                  </a:cxn>
                  <a:cxn ang="0">
                    <a:pos x="T12" y="T13"/>
                  </a:cxn>
                </a:cxnLst>
                <a:rect l="0" t="0" r="r" b="b"/>
                <a:pathLst>
                  <a:path w="33" h="34">
                    <a:moveTo>
                      <a:pt x="33" y="16"/>
                    </a:moveTo>
                    <a:cubicBezTo>
                      <a:pt x="33" y="16"/>
                      <a:pt x="24" y="27"/>
                      <a:pt x="22" y="29"/>
                    </a:cubicBezTo>
                    <a:cubicBezTo>
                      <a:pt x="19" y="31"/>
                      <a:pt x="10" y="33"/>
                      <a:pt x="8" y="33"/>
                    </a:cubicBezTo>
                    <a:cubicBezTo>
                      <a:pt x="5" y="33"/>
                      <a:pt x="3" y="34"/>
                      <a:pt x="2" y="31"/>
                    </a:cubicBezTo>
                    <a:cubicBezTo>
                      <a:pt x="0" y="27"/>
                      <a:pt x="11" y="0"/>
                      <a:pt x="11" y="0"/>
                    </a:cubicBezTo>
                    <a:cubicBezTo>
                      <a:pt x="33" y="1"/>
                      <a:pt x="33" y="1"/>
                      <a:pt x="33" y="1"/>
                    </a:cubicBezTo>
                    <a:lnTo>
                      <a:pt x="33" y="16"/>
                    </a:lnTo>
                    <a:close/>
                  </a:path>
                </a:pathLst>
              </a:custGeom>
              <a:solidFill>
                <a:srgbClr val="352F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6" name="Freeform 483"/>
              <p:cNvSpPr/>
              <p:nvPr/>
            </p:nvSpPr>
            <p:spPr bwMode="auto">
              <a:xfrm>
                <a:off x="6558" y="3258"/>
                <a:ext cx="53" cy="76"/>
              </a:xfrm>
              <a:custGeom>
                <a:avLst/>
                <a:gdLst>
                  <a:gd name="T0" fmla="*/ 53 w 53"/>
                  <a:gd name="T1" fmla="*/ 71 h 76"/>
                  <a:gd name="T2" fmla="*/ 44 w 53"/>
                  <a:gd name="T3" fmla="*/ 76 h 76"/>
                  <a:gd name="T4" fmla="*/ 20 w 53"/>
                  <a:gd name="T5" fmla="*/ 66 h 76"/>
                  <a:gd name="T6" fmla="*/ 14 w 53"/>
                  <a:gd name="T7" fmla="*/ 58 h 76"/>
                  <a:gd name="T8" fmla="*/ 6 w 53"/>
                  <a:gd name="T9" fmla="*/ 23 h 76"/>
                  <a:gd name="T10" fmla="*/ 8 w 53"/>
                  <a:gd name="T11" fmla="*/ 1 h 76"/>
                  <a:gd name="T12" fmla="*/ 22 w 53"/>
                  <a:gd name="T13" fmla="*/ 23 h 76"/>
                  <a:gd name="T14" fmla="*/ 24 w 53"/>
                  <a:gd name="T15" fmla="*/ 52 h 76"/>
                  <a:gd name="T16" fmla="*/ 25 w 53"/>
                  <a:gd name="T17" fmla="*/ 53 h 76"/>
                  <a:gd name="T18" fmla="*/ 53 w 53"/>
                  <a:gd name="T19" fmla="*/ 7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76">
                    <a:moveTo>
                      <a:pt x="53" y="71"/>
                    </a:moveTo>
                    <a:cubicBezTo>
                      <a:pt x="44" y="76"/>
                      <a:pt x="44" y="76"/>
                      <a:pt x="44" y="76"/>
                    </a:cubicBezTo>
                    <a:cubicBezTo>
                      <a:pt x="27" y="70"/>
                      <a:pt x="25" y="70"/>
                      <a:pt x="20" y="66"/>
                    </a:cubicBezTo>
                    <a:cubicBezTo>
                      <a:pt x="17" y="64"/>
                      <a:pt x="14" y="61"/>
                      <a:pt x="14" y="58"/>
                    </a:cubicBezTo>
                    <a:cubicBezTo>
                      <a:pt x="6" y="23"/>
                      <a:pt x="6" y="23"/>
                      <a:pt x="6" y="23"/>
                    </a:cubicBezTo>
                    <a:cubicBezTo>
                      <a:pt x="2" y="17"/>
                      <a:pt x="0" y="2"/>
                      <a:pt x="8" y="1"/>
                    </a:cubicBezTo>
                    <a:cubicBezTo>
                      <a:pt x="19" y="0"/>
                      <a:pt x="21" y="18"/>
                      <a:pt x="22" y="23"/>
                    </a:cubicBezTo>
                    <a:cubicBezTo>
                      <a:pt x="23" y="30"/>
                      <a:pt x="24" y="47"/>
                      <a:pt x="24" y="52"/>
                    </a:cubicBezTo>
                    <a:cubicBezTo>
                      <a:pt x="24" y="52"/>
                      <a:pt x="25" y="53"/>
                      <a:pt x="25" y="53"/>
                    </a:cubicBezTo>
                    <a:lnTo>
                      <a:pt x="53" y="71"/>
                    </a:lnTo>
                    <a:close/>
                  </a:path>
                </a:pathLst>
              </a:custGeom>
              <a:solidFill>
                <a:srgbClr val="CEA5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7" name="Freeform 484"/>
              <p:cNvSpPr/>
              <p:nvPr/>
            </p:nvSpPr>
            <p:spPr bwMode="auto">
              <a:xfrm>
                <a:off x="6551" y="3242"/>
                <a:ext cx="17" cy="32"/>
              </a:xfrm>
              <a:custGeom>
                <a:avLst/>
                <a:gdLst>
                  <a:gd name="T0" fmla="*/ 14 w 17"/>
                  <a:gd name="T1" fmla="*/ 27 h 32"/>
                  <a:gd name="T2" fmla="*/ 0 w 17"/>
                  <a:gd name="T3" fmla="*/ 19 h 32"/>
                  <a:gd name="T4" fmla="*/ 1 w 17"/>
                  <a:gd name="T5" fmla="*/ 0 h 32"/>
                  <a:gd name="T6" fmla="*/ 17 w 17"/>
                  <a:gd name="T7" fmla="*/ 3 h 32"/>
                  <a:gd name="T8" fmla="*/ 14 w 17"/>
                  <a:gd name="T9" fmla="*/ 27 h 32"/>
                </a:gdLst>
                <a:ahLst/>
                <a:cxnLst>
                  <a:cxn ang="0">
                    <a:pos x="T0" y="T1"/>
                  </a:cxn>
                  <a:cxn ang="0">
                    <a:pos x="T2" y="T3"/>
                  </a:cxn>
                  <a:cxn ang="0">
                    <a:pos x="T4" y="T5"/>
                  </a:cxn>
                  <a:cxn ang="0">
                    <a:pos x="T6" y="T7"/>
                  </a:cxn>
                  <a:cxn ang="0">
                    <a:pos x="T8" y="T9"/>
                  </a:cxn>
                </a:cxnLst>
                <a:rect l="0" t="0" r="r" b="b"/>
                <a:pathLst>
                  <a:path w="17" h="32">
                    <a:moveTo>
                      <a:pt x="14" y="27"/>
                    </a:moveTo>
                    <a:cubicBezTo>
                      <a:pt x="7" y="32"/>
                      <a:pt x="4" y="25"/>
                      <a:pt x="0" y="19"/>
                    </a:cubicBezTo>
                    <a:cubicBezTo>
                      <a:pt x="1" y="0"/>
                      <a:pt x="1" y="0"/>
                      <a:pt x="1" y="0"/>
                    </a:cubicBezTo>
                    <a:cubicBezTo>
                      <a:pt x="17" y="3"/>
                      <a:pt x="17" y="3"/>
                      <a:pt x="17" y="3"/>
                    </a:cubicBezTo>
                    <a:cubicBezTo>
                      <a:pt x="14" y="27"/>
                      <a:pt x="14" y="27"/>
                      <a:pt x="14" y="27"/>
                    </a:cubicBezTo>
                  </a:path>
                </a:pathLst>
              </a:custGeom>
              <a:solidFill>
                <a:srgbClr val="CEA5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8" name="Freeform 485"/>
              <p:cNvSpPr/>
              <p:nvPr/>
            </p:nvSpPr>
            <p:spPr bwMode="auto">
              <a:xfrm>
                <a:off x="6534" y="3229"/>
                <a:ext cx="15" cy="22"/>
              </a:xfrm>
              <a:custGeom>
                <a:avLst/>
                <a:gdLst>
                  <a:gd name="T0" fmla="*/ 10 w 15"/>
                  <a:gd name="T1" fmla="*/ 0 h 22"/>
                  <a:gd name="T2" fmla="*/ 5 w 15"/>
                  <a:gd name="T3" fmla="*/ 17 h 22"/>
                  <a:gd name="T4" fmla="*/ 0 w 15"/>
                  <a:gd name="T5" fmla="*/ 21 h 22"/>
                  <a:gd name="T6" fmla="*/ 5 w 15"/>
                  <a:gd name="T7" fmla="*/ 21 h 22"/>
                  <a:gd name="T8" fmla="*/ 15 w 15"/>
                  <a:gd name="T9" fmla="*/ 11 h 22"/>
                  <a:gd name="T10" fmla="*/ 10 w 15"/>
                  <a:gd name="T11" fmla="*/ 0 h 22"/>
                </a:gdLst>
                <a:ahLst/>
                <a:cxnLst>
                  <a:cxn ang="0">
                    <a:pos x="T0" y="T1"/>
                  </a:cxn>
                  <a:cxn ang="0">
                    <a:pos x="T2" y="T3"/>
                  </a:cxn>
                  <a:cxn ang="0">
                    <a:pos x="T4" y="T5"/>
                  </a:cxn>
                  <a:cxn ang="0">
                    <a:pos x="T6" y="T7"/>
                  </a:cxn>
                  <a:cxn ang="0">
                    <a:pos x="T8" y="T9"/>
                  </a:cxn>
                  <a:cxn ang="0">
                    <a:pos x="T10" y="T11"/>
                  </a:cxn>
                </a:cxnLst>
                <a:rect l="0" t="0" r="r" b="b"/>
                <a:pathLst>
                  <a:path w="15" h="22">
                    <a:moveTo>
                      <a:pt x="10" y="0"/>
                    </a:moveTo>
                    <a:cubicBezTo>
                      <a:pt x="10" y="0"/>
                      <a:pt x="7" y="15"/>
                      <a:pt x="5" y="17"/>
                    </a:cubicBezTo>
                    <a:cubicBezTo>
                      <a:pt x="2" y="21"/>
                      <a:pt x="0" y="21"/>
                      <a:pt x="0" y="21"/>
                    </a:cubicBezTo>
                    <a:cubicBezTo>
                      <a:pt x="0" y="21"/>
                      <a:pt x="1" y="22"/>
                      <a:pt x="5" y="21"/>
                    </a:cubicBezTo>
                    <a:cubicBezTo>
                      <a:pt x="9" y="20"/>
                      <a:pt x="15" y="11"/>
                      <a:pt x="15" y="11"/>
                    </a:cubicBezTo>
                    <a:lnTo>
                      <a:pt x="10" y="0"/>
                    </a:lnTo>
                    <a:close/>
                  </a:path>
                </a:pathLst>
              </a:custGeom>
              <a:solidFill>
                <a:srgbClr val="3315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9" name="Freeform 486"/>
              <p:cNvSpPr/>
              <p:nvPr/>
            </p:nvSpPr>
            <p:spPr bwMode="auto">
              <a:xfrm>
                <a:off x="6580" y="3316"/>
                <a:ext cx="54" cy="21"/>
              </a:xfrm>
              <a:custGeom>
                <a:avLst/>
                <a:gdLst>
                  <a:gd name="T0" fmla="*/ 54 w 54"/>
                  <a:gd name="T1" fmla="*/ 8 h 21"/>
                  <a:gd name="T2" fmla="*/ 16 w 54"/>
                  <a:gd name="T3" fmla="*/ 0 h 21"/>
                  <a:gd name="T4" fmla="*/ 0 w 54"/>
                  <a:gd name="T5" fmla="*/ 21 h 21"/>
                  <a:gd name="T6" fmla="*/ 3 w 54"/>
                  <a:gd name="T7" fmla="*/ 21 h 21"/>
                  <a:gd name="T8" fmla="*/ 17 w 54"/>
                  <a:gd name="T9" fmla="*/ 3 h 21"/>
                  <a:gd name="T10" fmla="*/ 52 w 54"/>
                  <a:gd name="T11" fmla="*/ 11 h 21"/>
                  <a:gd name="T12" fmla="*/ 54 w 54"/>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54" h="21">
                    <a:moveTo>
                      <a:pt x="54" y="8"/>
                    </a:moveTo>
                    <a:lnTo>
                      <a:pt x="16" y="0"/>
                    </a:lnTo>
                    <a:lnTo>
                      <a:pt x="0" y="21"/>
                    </a:lnTo>
                    <a:lnTo>
                      <a:pt x="3" y="21"/>
                    </a:lnTo>
                    <a:lnTo>
                      <a:pt x="17" y="3"/>
                    </a:lnTo>
                    <a:lnTo>
                      <a:pt x="52" y="11"/>
                    </a:lnTo>
                    <a:lnTo>
                      <a:pt x="54" y="8"/>
                    </a:lnTo>
                    <a:close/>
                  </a:path>
                </a:pathLst>
              </a:custGeom>
              <a:solidFill>
                <a:srgbClr val="7A7A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0" name="Freeform 487"/>
              <p:cNvSpPr/>
              <p:nvPr/>
            </p:nvSpPr>
            <p:spPr bwMode="auto">
              <a:xfrm>
                <a:off x="6586" y="3326"/>
                <a:ext cx="2" cy="1"/>
              </a:xfrm>
              <a:custGeom>
                <a:avLst/>
                <a:gdLst>
                  <a:gd name="T0" fmla="*/ 0 w 2"/>
                  <a:gd name="T1" fmla="*/ 1 h 1"/>
                  <a:gd name="T2" fmla="*/ 1 w 2"/>
                  <a:gd name="T3" fmla="*/ 1 h 1"/>
                  <a:gd name="T4" fmla="*/ 2 w 2"/>
                  <a:gd name="T5" fmla="*/ 0 h 1"/>
                  <a:gd name="T6" fmla="*/ 1 w 2"/>
                  <a:gd name="T7" fmla="*/ 0 h 1"/>
                  <a:gd name="T8" fmla="*/ 0 w 2"/>
                  <a:gd name="T9" fmla="*/ 1 h 1"/>
                </a:gdLst>
                <a:ahLst/>
                <a:cxnLst>
                  <a:cxn ang="0">
                    <a:pos x="T0" y="T1"/>
                  </a:cxn>
                  <a:cxn ang="0">
                    <a:pos x="T2" y="T3"/>
                  </a:cxn>
                  <a:cxn ang="0">
                    <a:pos x="T4" y="T5"/>
                  </a:cxn>
                  <a:cxn ang="0">
                    <a:pos x="T6" y="T7"/>
                  </a:cxn>
                  <a:cxn ang="0">
                    <a:pos x="T8" y="T9"/>
                  </a:cxn>
                </a:cxnLst>
                <a:rect l="0" t="0" r="r" b="b"/>
                <a:pathLst>
                  <a:path w="2" h="1">
                    <a:moveTo>
                      <a:pt x="0" y="1"/>
                    </a:moveTo>
                    <a:cubicBezTo>
                      <a:pt x="0" y="1"/>
                      <a:pt x="1" y="1"/>
                      <a:pt x="1" y="1"/>
                    </a:cubicBezTo>
                    <a:cubicBezTo>
                      <a:pt x="2" y="1"/>
                      <a:pt x="2" y="1"/>
                      <a:pt x="2" y="0"/>
                    </a:cubicBezTo>
                    <a:cubicBezTo>
                      <a:pt x="2" y="0"/>
                      <a:pt x="1" y="0"/>
                      <a:pt x="1" y="0"/>
                    </a:cubicBezTo>
                    <a:cubicBezTo>
                      <a:pt x="0" y="0"/>
                      <a:pt x="0" y="0"/>
                      <a:pt x="0" y="1"/>
                    </a:cubicBezTo>
                    <a:close/>
                  </a:path>
                </a:pathLst>
              </a:custGeom>
              <a:solidFill>
                <a:srgbClr val="8687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1" name="Freeform 488"/>
              <p:cNvSpPr/>
              <p:nvPr/>
            </p:nvSpPr>
            <p:spPr bwMode="auto">
              <a:xfrm>
                <a:off x="6586" y="3326"/>
                <a:ext cx="2" cy="1"/>
              </a:xfrm>
              <a:custGeom>
                <a:avLst/>
                <a:gdLst>
                  <a:gd name="T0" fmla="*/ 0 w 2"/>
                  <a:gd name="T1" fmla="*/ 1 h 1"/>
                  <a:gd name="T2" fmla="*/ 1 w 2"/>
                  <a:gd name="T3" fmla="*/ 1 h 1"/>
                  <a:gd name="T4" fmla="*/ 2 w 2"/>
                  <a:gd name="T5" fmla="*/ 1 h 1"/>
                  <a:gd name="T6" fmla="*/ 1 w 2"/>
                  <a:gd name="T7" fmla="*/ 0 h 1"/>
                  <a:gd name="T8" fmla="*/ 0 w 2"/>
                  <a:gd name="T9" fmla="*/ 1 h 1"/>
                </a:gdLst>
                <a:ahLst/>
                <a:cxnLst>
                  <a:cxn ang="0">
                    <a:pos x="T0" y="T1"/>
                  </a:cxn>
                  <a:cxn ang="0">
                    <a:pos x="T2" y="T3"/>
                  </a:cxn>
                  <a:cxn ang="0">
                    <a:pos x="T4" y="T5"/>
                  </a:cxn>
                  <a:cxn ang="0">
                    <a:pos x="T6" y="T7"/>
                  </a:cxn>
                  <a:cxn ang="0">
                    <a:pos x="T8" y="T9"/>
                  </a:cxn>
                </a:cxnLst>
                <a:rect l="0" t="0" r="r" b="b"/>
                <a:pathLst>
                  <a:path w="2" h="1">
                    <a:moveTo>
                      <a:pt x="0" y="1"/>
                    </a:moveTo>
                    <a:lnTo>
                      <a:pt x="1" y="1"/>
                    </a:lnTo>
                    <a:lnTo>
                      <a:pt x="2" y="1"/>
                    </a:lnTo>
                    <a:lnTo>
                      <a:pt x="1" y="0"/>
                    </a:lnTo>
                    <a:lnTo>
                      <a:pt x="0" y="1"/>
                    </a:lnTo>
                    <a:close/>
                  </a:path>
                </a:pathLst>
              </a:custGeom>
              <a:solidFill>
                <a:srgbClr val="6D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2" name="Freeform 489"/>
              <p:cNvSpPr/>
              <p:nvPr/>
            </p:nvSpPr>
            <p:spPr bwMode="auto">
              <a:xfrm>
                <a:off x="6581" y="3318"/>
                <a:ext cx="52" cy="25"/>
              </a:xfrm>
              <a:custGeom>
                <a:avLst/>
                <a:gdLst>
                  <a:gd name="T0" fmla="*/ 0 w 52"/>
                  <a:gd name="T1" fmla="*/ 19 h 25"/>
                  <a:gd name="T2" fmla="*/ 37 w 52"/>
                  <a:gd name="T3" fmla="*/ 25 h 25"/>
                  <a:gd name="T4" fmla="*/ 52 w 52"/>
                  <a:gd name="T5" fmla="*/ 7 h 25"/>
                  <a:gd name="T6" fmla="*/ 16 w 52"/>
                  <a:gd name="T7" fmla="*/ 0 h 25"/>
                  <a:gd name="T8" fmla="*/ 0 w 52"/>
                  <a:gd name="T9" fmla="*/ 19 h 25"/>
                </a:gdLst>
                <a:ahLst/>
                <a:cxnLst>
                  <a:cxn ang="0">
                    <a:pos x="T0" y="T1"/>
                  </a:cxn>
                  <a:cxn ang="0">
                    <a:pos x="T2" y="T3"/>
                  </a:cxn>
                  <a:cxn ang="0">
                    <a:pos x="T4" y="T5"/>
                  </a:cxn>
                  <a:cxn ang="0">
                    <a:pos x="T6" y="T7"/>
                  </a:cxn>
                  <a:cxn ang="0">
                    <a:pos x="T8" y="T9"/>
                  </a:cxn>
                </a:cxnLst>
                <a:rect l="0" t="0" r="r" b="b"/>
                <a:pathLst>
                  <a:path w="52" h="25">
                    <a:moveTo>
                      <a:pt x="0" y="19"/>
                    </a:moveTo>
                    <a:lnTo>
                      <a:pt x="37" y="25"/>
                    </a:lnTo>
                    <a:lnTo>
                      <a:pt x="52" y="7"/>
                    </a:lnTo>
                    <a:lnTo>
                      <a:pt x="16" y="0"/>
                    </a:lnTo>
                    <a:lnTo>
                      <a:pt x="0" y="19"/>
                    </a:lnTo>
                    <a:close/>
                  </a:path>
                </a:pathLst>
              </a:custGeom>
              <a:solidFill>
                <a:srgbClr val="DFEAE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3" name="Freeform 490"/>
              <p:cNvSpPr>
                <a:spLocks noEditPoints="1"/>
              </p:cNvSpPr>
              <p:nvPr/>
            </p:nvSpPr>
            <p:spPr bwMode="auto">
              <a:xfrm>
                <a:off x="6575" y="3314"/>
                <a:ext cx="63" cy="32"/>
              </a:xfrm>
              <a:custGeom>
                <a:avLst/>
                <a:gdLst>
                  <a:gd name="T0" fmla="*/ 19 w 63"/>
                  <a:gd name="T1" fmla="*/ 2 h 32"/>
                  <a:gd name="T2" fmla="*/ 22 w 63"/>
                  <a:gd name="T3" fmla="*/ 1 h 32"/>
                  <a:gd name="T4" fmla="*/ 62 w 63"/>
                  <a:gd name="T5" fmla="*/ 8 h 32"/>
                  <a:gd name="T6" fmla="*/ 63 w 63"/>
                  <a:gd name="T7" fmla="*/ 9 h 32"/>
                  <a:gd name="T8" fmla="*/ 45 w 63"/>
                  <a:gd name="T9" fmla="*/ 31 h 32"/>
                  <a:gd name="T10" fmla="*/ 42 w 63"/>
                  <a:gd name="T11" fmla="*/ 32 h 32"/>
                  <a:gd name="T12" fmla="*/ 2 w 63"/>
                  <a:gd name="T13" fmla="*/ 25 h 32"/>
                  <a:gd name="T14" fmla="*/ 1 w 63"/>
                  <a:gd name="T15" fmla="*/ 23 h 32"/>
                  <a:gd name="T16" fmla="*/ 19 w 63"/>
                  <a:gd name="T17" fmla="*/ 2 h 32"/>
                  <a:gd name="T18" fmla="*/ 42 w 63"/>
                  <a:gd name="T19" fmla="*/ 29 h 32"/>
                  <a:gd name="T20" fmla="*/ 58 w 63"/>
                  <a:gd name="T21" fmla="*/ 10 h 32"/>
                  <a:gd name="T22" fmla="*/ 22 w 63"/>
                  <a:gd name="T23" fmla="*/ 4 h 32"/>
                  <a:gd name="T24" fmla="*/ 6 w 63"/>
                  <a:gd name="T25" fmla="*/ 22 h 32"/>
                  <a:gd name="T26" fmla="*/ 42 w 63"/>
                  <a:gd name="T27" fmla="*/ 29 h 32"/>
                  <a:gd name="T28" fmla="*/ 53 w 63"/>
                  <a:gd name="T29" fmla="*/ 20 h 32"/>
                  <a:gd name="T30" fmla="*/ 53 w 63"/>
                  <a:gd name="T31" fmla="*/ 19 h 32"/>
                  <a:gd name="T32" fmla="*/ 51 w 63"/>
                  <a:gd name="T33" fmla="*/ 20 h 32"/>
                  <a:gd name="T34" fmla="*/ 51 w 63"/>
                  <a:gd name="T35" fmla="*/ 21 h 32"/>
                  <a:gd name="T36" fmla="*/ 53 w 63"/>
                  <a:gd name="T37" fmla="*/ 20 h 32"/>
                  <a:gd name="T38" fmla="*/ 11 w 63"/>
                  <a:gd name="T39" fmla="*/ 13 h 32"/>
                  <a:gd name="T40" fmla="*/ 12 w 63"/>
                  <a:gd name="T41" fmla="*/ 13 h 32"/>
                  <a:gd name="T42" fmla="*/ 13 w 63"/>
                  <a:gd name="T43" fmla="*/ 13 h 32"/>
                  <a:gd name="T44" fmla="*/ 12 w 63"/>
                  <a:gd name="T45" fmla="*/ 12 h 32"/>
                  <a:gd name="T46" fmla="*/ 11 w 63"/>
                  <a:gd name="T47"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32">
                    <a:moveTo>
                      <a:pt x="19" y="2"/>
                    </a:moveTo>
                    <a:cubicBezTo>
                      <a:pt x="20" y="1"/>
                      <a:pt x="21" y="0"/>
                      <a:pt x="22" y="1"/>
                    </a:cubicBezTo>
                    <a:cubicBezTo>
                      <a:pt x="62" y="8"/>
                      <a:pt x="62" y="8"/>
                      <a:pt x="62" y="8"/>
                    </a:cubicBezTo>
                    <a:cubicBezTo>
                      <a:pt x="63" y="8"/>
                      <a:pt x="63" y="9"/>
                      <a:pt x="63" y="9"/>
                    </a:cubicBezTo>
                    <a:cubicBezTo>
                      <a:pt x="45" y="31"/>
                      <a:pt x="45" y="31"/>
                      <a:pt x="45" y="31"/>
                    </a:cubicBezTo>
                    <a:cubicBezTo>
                      <a:pt x="44" y="32"/>
                      <a:pt x="43" y="32"/>
                      <a:pt x="42" y="32"/>
                    </a:cubicBezTo>
                    <a:cubicBezTo>
                      <a:pt x="2" y="25"/>
                      <a:pt x="2" y="25"/>
                      <a:pt x="2" y="25"/>
                    </a:cubicBezTo>
                    <a:cubicBezTo>
                      <a:pt x="1" y="25"/>
                      <a:pt x="0" y="24"/>
                      <a:pt x="1" y="23"/>
                    </a:cubicBezTo>
                    <a:lnTo>
                      <a:pt x="19" y="2"/>
                    </a:lnTo>
                    <a:close/>
                    <a:moveTo>
                      <a:pt x="42" y="29"/>
                    </a:moveTo>
                    <a:cubicBezTo>
                      <a:pt x="58" y="10"/>
                      <a:pt x="58" y="10"/>
                      <a:pt x="58" y="10"/>
                    </a:cubicBezTo>
                    <a:cubicBezTo>
                      <a:pt x="22" y="4"/>
                      <a:pt x="22" y="4"/>
                      <a:pt x="22" y="4"/>
                    </a:cubicBezTo>
                    <a:cubicBezTo>
                      <a:pt x="6" y="22"/>
                      <a:pt x="6" y="22"/>
                      <a:pt x="6" y="22"/>
                    </a:cubicBezTo>
                    <a:lnTo>
                      <a:pt x="42" y="29"/>
                    </a:lnTo>
                    <a:close/>
                    <a:moveTo>
                      <a:pt x="53" y="20"/>
                    </a:moveTo>
                    <a:cubicBezTo>
                      <a:pt x="53" y="19"/>
                      <a:pt x="53" y="19"/>
                      <a:pt x="53" y="19"/>
                    </a:cubicBezTo>
                    <a:cubicBezTo>
                      <a:pt x="52" y="19"/>
                      <a:pt x="51" y="19"/>
                      <a:pt x="51" y="20"/>
                    </a:cubicBezTo>
                    <a:cubicBezTo>
                      <a:pt x="50" y="20"/>
                      <a:pt x="50" y="21"/>
                      <a:pt x="51" y="21"/>
                    </a:cubicBezTo>
                    <a:cubicBezTo>
                      <a:pt x="52" y="21"/>
                      <a:pt x="53" y="20"/>
                      <a:pt x="53" y="20"/>
                    </a:cubicBezTo>
                    <a:close/>
                    <a:moveTo>
                      <a:pt x="11" y="13"/>
                    </a:moveTo>
                    <a:cubicBezTo>
                      <a:pt x="12" y="13"/>
                      <a:pt x="12" y="13"/>
                      <a:pt x="12" y="13"/>
                    </a:cubicBezTo>
                    <a:cubicBezTo>
                      <a:pt x="13" y="13"/>
                      <a:pt x="13" y="13"/>
                      <a:pt x="13" y="13"/>
                    </a:cubicBezTo>
                    <a:cubicBezTo>
                      <a:pt x="12" y="12"/>
                      <a:pt x="12" y="12"/>
                      <a:pt x="12" y="12"/>
                    </a:cubicBezTo>
                    <a:lnTo>
                      <a:pt x="11" y="13"/>
                    </a:lnTo>
                    <a:close/>
                  </a:path>
                </a:pathLst>
              </a:custGeom>
              <a:solidFill>
                <a:srgbClr val="A7A9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4" name="Freeform 491"/>
              <p:cNvSpPr/>
              <p:nvPr/>
            </p:nvSpPr>
            <p:spPr bwMode="auto">
              <a:xfrm>
                <a:off x="6576" y="3322"/>
                <a:ext cx="63" cy="27"/>
              </a:xfrm>
              <a:custGeom>
                <a:avLst/>
                <a:gdLst>
                  <a:gd name="T0" fmla="*/ 62 w 63"/>
                  <a:gd name="T1" fmla="*/ 0 h 27"/>
                  <a:gd name="T2" fmla="*/ 62 w 63"/>
                  <a:gd name="T3" fmla="*/ 1 h 27"/>
                  <a:gd name="T4" fmla="*/ 44 w 63"/>
                  <a:gd name="T5" fmla="*/ 23 h 27"/>
                  <a:gd name="T6" fmla="*/ 41 w 63"/>
                  <a:gd name="T7" fmla="*/ 24 h 27"/>
                  <a:gd name="T8" fmla="*/ 1 w 63"/>
                  <a:gd name="T9" fmla="*/ 17 h 27"/>
                  <a:gd name="T10" fmla="*/ 0 w 63"/>
                  <a:gd name="T11" fmla="*/ 16 h 27"/>
                  <a:gd name="T12" fmla="*/ 1 w 63"/>
                  <a:gd name="T13" fmla="*/ 19 h 27"/>
                  <a:gd name="T14" fmla="*/ 2 w 63"/>
                  <a:gd name="T15" fmla="*/ 20 h 27"/>
                  <a:gd name="T16" fmla="*/ 42 w 63"/>
                  <a:gd name="T17" fmla="*/ 27 h 27"/>
                  <a:gd name="T18" fmla="*/ 45 w 63"/>
                  <a:gd name="T19" fmla="*/ 26 h 27"/>
                  <a:gd name="T20" fmla="*/ 63 w 63"/>
                  <a:gd name="T21" fmla="*/ 4 h 27"/>
                  <a:gd name="T22" fmla="*/ 63 w 63"/>
                  <a:gd name="T23" fmla="*/ 3 h 27"/>
                  <a:gd name="T24" fmla="*/ 62 w 63"/>
                  <a:gd name="T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27">
                    <a:moveTo>
                      <a:pt x="62" y="0"/>
                    </a:moveTo>
                    <a:cubicBezTo>
                      <a:pt x="62" y="1"/>
                      <a:pt x="62" y="1"/>
                      <a:pt x="62" y="1"/>
                    </a:cubicBezTo>
                    <a:cubicBezTo>
                      <a:pt x="44" y="23"/>
                      <a:pt x="44" y="23"/>
                      <a:pt x="44" y="23"/>
                    </a:cubicBezTo>
                    <a:cubicBezTo>
                      <a:pt x="43" y="24"/>
                      <a:pt x="42" y="24"/>
                      <a:pt x="41" y="24"/>
                    </a:cubicBezTo>
                    <a:cubicBezTo>
                      <a:pt x="1" y="17"/>
                      <a:pt x="1" y="17"/>
                      <a:pt x="1" y="17"/>
                    </a:cubicBezTo>
                    <a:cubicBezTo>
                      <a:pt x="0" y="17"/>
                      <a:pt x="0" y="17"/>
                      <a:pt x="0" y="16"/>
                    </a:cubicBezTo>
                    <a:cubicBezTo>
                      <a:pt x="0" y="17"/>
                      <a:pt x="0" y="18"/>
                      <a:pt x="1" y="19"/>
                    </a:cubicBezTo>
                    <a:cubicBezTo>
                      <a:pt x="1" y="19"/>
                      <a:pt x="1" y="20"/>
                      <a:pt x="2" y="20"/>
                    </a:cubicBezTo>
                    <a:cubicBezTo>
                      <a:pt x="42" y="27"/>
                      <a:pt x="42" y="27"/>
                      <a:pt x="42" y="27"/>
                    </a:cubicBezTo>
                    <a:cubicBezTo>
                      <a:pt x="43" y="27"/>
                      <a:pt x="44" y="26"/>
                      <a:pt x="45" y="26"/>
                    </a:cubicBezTo>
                    <a:cubicBezTo>
                      <a:pt x="63" y="4"/>
                      <a:pt x="63" y="4"/>
                      <a:pt x="63" y="4"/>
                    </a:cubicBezTo>
                    <a:cubicBezTo>
                      <a:pt x="63" y="4"/>
                      <a:pt x="63" y="3"/>
                      <a:pt x="63" y="3"/>
                    </a:cubicBezTo>
                    <a:lnTo>
                      <a:pt x="62" y="0"/>
                    </a:lnTo>
                    <a:close/>
                  </a:path>
                </a:pathLst>
              </a:custGeom>
              <a:solidFill>
                <a:srgbClr val="BFC1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5" name="Freeform 492"/>
              <p:cNvSpPr/>
              <p:nvPr/>
            </p:nvSpPr>
            <p:spPr bwMode="auto">
              <a:xfrm>
                <a:off x="6625" y="3333"/>
                <a:ext cx="3" cy="2"/>
              </a:xfrm>
              <a:custGeom>
                <a:avLst/>
                <a:gdLst>
                  <a:gd name="T0" fmla="*/ 0 w 3"/>
                  <a:gd name="T1" fmla="*/ 1 h 2"/>
                  <a:gd name="T2" fmla="*/ 0 w 3"/>
                  <a:gd name="T3" fmla="*/ 2 h 2"/>
                  <a:gd name="T4" fmla="*/ 1 w 3"/>
                  <a:gd name="T5" fmla="*/ 2 h 2"/>
                  <a:gd name="T6" fmla="*/ 3 w 3"/>
                  <a:gd name="T7" fmla="*/ 1 h 2"/>
                  <a:gd name="T8" fmla="*/ 3 w 3"/>
                  <a:gd name="T9" fmla="*/ 0 h 2"/>
                  <a:gd name="T10" fmla="*/ 3 w 3"/>
                  <a:gd name="T11" fmla="*/ 0 h 2"/>
                  <a:gd name="T12" fmla="*/ 3 w 3"/>
                  <a:gd name="T13" fmla="*/ 1 h 2"/>
                  <a:gd name="T14" fmla="*/ 1 w 3"/>
                  <a:gd name="T15" fmla="*/ 2 h 2"/>
                  <a:gd name="T16" fmla="*/ 0 w 3"/>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0" y="1"/>
                    </a:moveTo>
                    <a:cubicBezTo>
                      <a:pt x="0" y="2"/>
                      <a:pt x="0" y="2"/>
                      <a:pt x="0" y="2"/>
                    </a:cubicBezTo>
                    <a:cubicBezTo>
                      <a:pt x="0" y="2"/>
                      <a:pt x="1" y="2"/>
                      <a:pt x="1" y="2"/>
                    </a:cubicBezTo>
                    <a:cubicBezTo>
                      <a:pt x="2" y="2"/>
                      <a:pt x="3" y="2"/>
                      <a:pt x="3" y="1"/>
                    </a:cubicBezTo>
                    <a:cubicBezTo>
                      <a:pt x="3" y="0"/>
                      <a:pt x="3" y="0"/>
                      <a:pt x="3" y="0"/>
                    </a:cubicBezTo>
                    <a:cubicBezTo>
                      <a:pt x="3" y="0"/>
                      <a:pt x="3" y="0"/>
                      <a:pt x="3" y="0"/>
                    </a:cubicBezTo>
                    <a:cubicBezTo>
                      <a:pt x="3" y="1"/>
                      <a:pt x="3" y="1"/>
                      <a:pt x="3" y="1"/>
                    </a:cubicBezTo>
                    <a:cubicBezTo>
                      <a:pt x="3" y="2"/>
                      <a:pt x="2" y="2"/>
                      <a:pt x="1" y="2"/>
                    </a:cubicBezTo>
                    <a:cubicBezTo>
                      <a:pt x="1" y="2"/>
                      <a:pt x="0" y="2"/>
                      <a:pt x="0" y="1"/>
                    </a:cubicBezTo>
                    <a:close/>
                  </a:path>
                </a:pathLst>
              </a:custGeom>
              <a:solidFill>
                <a:srgbClr val="D1D1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6" name="Freeform 493"/>
              <p:cNvSpPr/>
              <p:nvPr/>
            </p:nvSpPr>
            <p:spPr bwMode="auto">
              <a:xfrm>
                <a:off x="6625" y="3333"/>
                <a:ext cx="4" cy="2"/>
              </a:xfrm>
              <a:custGeom>
                <a:avLst/>
                <a:gdLst>
                  <a:gd name="T0" fmla="*/ 0 w 4"/>
                  <a:gd name="T1" fmla="*/ 1 h 2"/>
                  <a:gd name="T2" fmla="*/ 1 w 4"/>
                  <a:gd name="T3" fmla="*/ 2 h 2"/>
                  <a:gd name="T4" fmla="*/ 3 w 4"/>
                  <a:gd name="T5" fmla="*/ 1 h 2"/>
                  <a:gd name="T6" fmla="*/ 3 w 4"/>
                  <a:gd name="T7" fmla="*/ 0 h 2"/>
                  <a:gd name="T8" fmla="*/ 0 w 4"/>
                  <a:gd name="T9" fmla="*/ 1 h 2"/>
                </a:gdLst>
                <a:ahLst/>
                <a:cxnLst>
                  <a:cxn ang="0">
                    <a:pos x="T0" y="T1"/>
                  </a:cxn>
                  <a:cxn ang="0">
                    <a:pos x="T2" y="T3"/>
                  </a:cxn>
                  <a:cxn ang="0">
                    <a:pos x="T4" y="T5"/>
                  </a:cxn>
                  <a:cxn ang="0">
                    <a:pos x="T6" y="T7"/>
                  </a:cxn>
                  <a:cxn ang="0">
                    <a:pos x="T8" y="T9"/>
                  </a:cxn>
                </a:cxnLst>
                <a:rect l="0" t="0" r="r" b="b"/>
                <a:pathLst>
                  <a:path w="4" h="2">
                    <a:moveTo>
                      <a:pt x="0" y="1"/>
                    </a:moveTo>
                    <a:cubicBezTo>
                      <a:pt x="0" y="1"/>
                      <a:pt x="0" y="2"/>
                      <a:pt x="1" y="2"/>
                    </a:cubicBezTo>
                    <a:cubicBezTo>
                      <a:pt x="2" y="2"/>
                      <a:pt x="3" y="2"/>
                      <a:pt x="3" y="1"/>
                    </a:cubicBezTo>
                    <a:cubicBezTo>
                      <a:pt x="4" y="0"/>
                      <a:pt x="3" y="0"/>
                      <a:pt x="3" y="0"/>
                    </a:cubicBezTo>
                    <a:cubicBezTo>
                      <a:pt x="2" y="0"/>
                      <a:pt x="1" y="0"/>
                      <a:pt x="0" y="1"/>
                    </a:cubicBezTo>
                    <a:close/>
                  </a:path>
                </a:pathLst>
              </a:custGeom>
              <a:solidFill>
                <a:srgbClr val="C1C7C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7" name="Freeform 494"/>
              <p:cNvSpPr/>
              <p:nvPr/>
            </p:nvSpPr>
            <p:spPr bwMode="auto">
              <a:xfrm>
                <a:off x="6628" y="3332"/>
                <a:ext cx="4" cy="6"/>
              </a:xfrm>
              <a:custGeom>
                <a:avLst/>
                <a:gdLst>
                  <a:gd name="T0" fmla="*/ 4 w 4"/>
                  <a:gd name="T1" fmla="*/ 1 h 6"/>
                  <a:gd name="T2" fmla="*/ 3 w 4"/>
                  <a:gd name="T3" fmla="*/ 0 h 6"/>
                  <a:gd name="T4" fmla="*/ 0 w 4"/>
                  <a:gd name="T5" fmla="*/ 5 h 6"/>
                  <a:gd name="T6" fmla="*/ 0 w 4"/>
                  <a:gd name="T7" fmla="*/ 6 h 6"/>
                  <a:gd name="T8" fmla="*/ 4 w 4"/>
                  <a:gd name="T9" fmla="*/ 1 h 6"/>
                </a:gdLst>
                <a:ahLst/>
                <a:cxnLst>
                  <a:cxn ang="0">
                    <a:pos x="T0" y="T1"/>
                  </a:cxn>
                  <a:cxn ang="0">
                    <a:pos x="T2" y="T3"/>
                  </a:cxn>
                  <a:cxn ang="0">
                    <a:pos x="T4" y="T5"/>
                  </a:cxn>
                  <a:cxn ang="0">
                    <a:pos x="T6" y="T7"/>
                  </a:cxn>
                  <a:cxn ang="0">
                    <a:pos x="T8" y="T9"/>
                  </a:cxn>
                </a:cxnLst>
                <a:rect l="0" t="0" r="r" b="b"/>
                <a:pathLst>
                  <a:path w="4" h="6">
                    <a:moveTo>
                      <a:pt x="4" y="1"/>
                    </a:moveTo>
                    <a:lnTo>
                      <a:pt x="3" y="0"/>
                    </a:lnTo>
                    <a:lnTo>
                      <a:pt x="0" y="5"/>
                    </a:lnTo>
                    <a:lnTo>
                      <a:pt x="0" y="6"/>
                    </a:lnTo>
                    <a:lnTo>
                      <a:pt x="4" y="1"/>
                    </a:ln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8" name="Freeform 495"/>
              <p:cNvSpPr/>
              <p:nvPr/>
            </p:nvSpPr>
            <p:spPr bwMode="auto">
              <a:xfrm>
                <a:off x="6628" y="3333"/>
                <a:ext cx="4" cy="5"/>
              </a:xfrm>
              <a:custGeom>
                <a:avLst/>
                <a:gdLst>
                  <a:gd name="T0" fmla="*/ 4 w 4"/>
                  <a:gd name="T1" fmla="*/ 0 h 5"/>
                  <a:gd name="T2" fmla="*/ 3 w 4"/>
                  <a:gd name="T3" fmla="*/ 0 h 5"/>
                  <a:gd name="T4" fmla="*/ 0 w 4"/>
                  <a:gd name="T5" fmla="*/ 4 h 5"/>
                  <a:gd name="T6" fmla="*/ 0 w 4"/>
                  <a:gd name="T7" fmla="*/ 5 h 5"/>
                  <a:gd name="T8" fmla="*/ 4 w 4"/>
                  <a:gd name="T9" fmla="*/ 0 h 5"/>
                </a:gdLst>
                <a:ahLst/>
                <a:cxnLst>
                  <a:cxn ang="0">
                    <a:pos x="T0" y="T1"/>
                  </a:cxn>
                  <a:cxn ang="0">
                    <a:pos x="T2" y="T3"/>
                  </a:cxn>
                  <a:cxn ang="0">
                    <a:pos x="T4" y="T5"/>
                  </a:cxn>
                  <a:cxn ang="0">
                    <a:pos x="T6" y="T7"/>
                  </a:cxn>
                  <a:cxn ang="0">
                    <a:pos x="T8" y="T9"/>
                  </a:cxn>
                </a:cxnLst>
                <a:rect l="0" t="0" r="r" b="b"/>
                <a:pathLst>
                  <a:path w="4" h="5">
                    <a:moveTo>
                      <a:pt x="4" y="0"/>
                    </a:moveTo>
                    <a:lnTo>
                      <a:pt x="3" y="0"/>
                    </a:lnTo>
                    <a:lnTo>
                      <a:pt x="0" y="4"/>
                    </a:lnTo>
                    <a:lnTo>
                      <a:pt x="0" y="5"/>
                    </a:lnTo>
                    <a:lnTo>
                      <a:pt x="4" y="0"/>
                    </a:lnTo>
                    <a:close/>
                  </a:path>
                </a:pathLst>
              </a:custGeom>
              <a:solidFill>
                <a:srgbClr val="5B5B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9" name="Freeform 496"/>
              <p:cNvSpPr/>
              <p:nvPr/>
            </p:nvSpPr>
            <p:spPr bwMode="auto">
              <a:xfrm>
                <a:off x="6582" y="3340"/>
                <a:ext cx="2" cy="2"/>
              </a:xfrm>
              <a:custGeom>
                <a:avLst/>
                <a:gdLst>
                  <a:gd name="T0" fmla="*/ 0 w 2"/>
                  <a:gd name="T1" fmla="*/ 0 h 2"/>
                  <a:gd name="T2" fmla="*/ 1 w 2"/>
                  <a:gd name="T3" fmla="*/ 0 h 2"/>
                  <a:gd name="T4" fmla="*/ 1 w 2"/>
                  <a:gd name="T5" fmla="*/ 1 h 2"/>
                  <a:gd name="T6" fmla="*/ 2 w 2"/>
                  <a:gd name="T7" fmla="*/ 2 h 2"/>
                  <a:gd name="T8" fmla="*/ 2 w 2"/>
                  <a:gd name="T9" fmla="*/ 2 h 2"/>
                  <a:gd name="T10" fmla="*/ 0 w 2"/>
                  <a:gd name="T11" fmla="*/ 2 h 2"/>
                  <a:gd name="T12" fmla="*/ 0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0" y="0"/>
                    </a:moveTo>
                    <a:lnTo>
                      <a:pt x="1" y="0"/>
                    </a:lnTo>
                    <a:lnTo>
                      <a:pt x="1" y="1"/>
                    </a:lnTo>
                    <a:lnTo>
                      <a:pt x="2" y="2"/>
                    </a:lnTo>
                    <a:lnTo>
                      <a:pt x="2" y="2"/>
                    </a:lnTo>
                    <a:lnTo>
                      <a:pt x="0" y="2"/>
                    </a:lnTo>
                    <a:lnTo>
                      <a:pt x="0" y="0"/>
                    </a:lnTo>
                    <a:close/>
                  </a:path>
                </a:pathLst>
              </a:custGeom>
              <a:solidFill>
                <a:srgbClr val="50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0" name="Freeform 497"/>
              <p:cNvSpPr/>
              <p:nvPr/>
            </p:nvSpPr>
            <p:spPr bwMode="auto">
              <a:xfrm>
                <a:off x="6582" y="3340"/>
                <a:ext cx="2" cy="2"/>
              </a:xfrm>
              <a:custGeom>
                <a:avLst/>
                <a:gdLst>
                  <a:gd name="T0" fmla="*/ 1 w 2"/>
                  <a:gd name="T1" fmla="*/ 1 h 2"/>
                  <a:gd name="T2" fmla="*/ 1 w 2"/>
                  <a:gd name="T3" fmla="*/ 0 h 2"/>
                  <a:gd name="T4" fmla="*/ 0 w 2"/>
                  <a:gd name="T5" fmla="*/ 0 h 2"/>
                  <a:gd name="T6" fmla="*/ 0 w 2"/>
                  <a:gd name="T7" fmla="*/ 2 h 2"/>
                  <a:gd name="T8" fmla="*/ 2 w 2"/>
                  <a:gd name="T9" fmla="*/ 2 h 2"/>
                  <a:gd name="T10" fmla="*/ 1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1" y="1"/>
                    </a:moveTo>
                    <a:lnTo>
                      <a:pt x="1" y="0"/>
                    </a:lnTo>
                    <a:lnTo>
                      <a:pt x="0" y="0"/>
                    </a:lnTo>
                    <a:lnTo>
                      <a:pt x="0" y="2"/>
                    </a:lnTo>
                    <a:lnTo>
                      <a:pt x="2" y="2"/>
                    </a:lnTo>
                    <a:lnTo>
                      <a:pt x="1" y="1"/>
                    </a:lnTo>
                    <a:close/>
                  </a:path>
                </a:pathLst>
              </a:custGeom>
              <a:solidFill>
                <a:srgbClr val="5E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1" name="Freeform 498"/>
              <p:cNvSpPr/>
              <p:nvPr/>
            </p:nvSpPr>
            <p:spPr bwMode="auto">
              <a:xfrm>
                <a:off x="6581" y="3340"/>
                <a:ext cx="2" cy="2"/>
              </a:xfrm>
              <a:custGeom>
                <a:avLst/>
                <a:gdLst>
                  <a:gd name="T0" fmla="*/ 1 w 2"/>
                  <a:gd name="T1" fmla="*/ 0 h 2"/>
                  <a:gd name="T2" fmla="*/ 1 w 2"/>
                  <a:gd name="T3" fmla="*/ 0 h 2"/>
                  <a:gd name="T4" fmla="*/ 0 w 2"/>
                  <a:gd name="T5" fmla="*/ 1 h 2"/>
                  <a:gd name="T6" fmla="*/ 0 w 2"/>
                  <a:gd name="T7" fmla="*/ 1 h 2"/>
                  <a:gd name="T8" fmla="*/ 1 w 2"/>
                  <a:gd name="T9" fmla="*/ 1 h 2"/>
                  <a:gd name="T10" fmla="*/ 1 w 2"/>
                  <a:gd name="T11" fmla="*/ 2 h 2"/>
                  <a:gd name="T12" fmla="*/ 1 w 2"/>
                  <a:gd name="T13" fmla="*/ 2 h 2"/>
                  <a:gd name="T14" fmla="*/ 2 w 2"/>
                  <a:gd name="T15" fmla="*/ 2 h 2"/>
                  <a:gd name="T16" fmla="*/ 2 w 2"/>
                  <a:gd name="T17" fmla="*/ 2 h 2"/>
                  <a:gd name="T18" fmla="*/ 1 w 2"/>
                  <a:gd name="T19" fmla="*/ 0 h 2"/>
                  <a:gd name="T20" fmla="*/ 1 w 2"/>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2">
                    <a:moveTo>
                      <a:pt x="1" y="0"/>
                    </a:moveTo>
                    <a:lnTo>
                      <a:pt x="1" y="0"/>
                    </a:lnTo>
                    <a:lnTo>
                      <a:pt x="0" y="1"/>
                    </a:lnTo>
                    <a:lnTo>
                      <a:pt x="0" y="1"/>
                    </a:lnTo>
                    <a:lnTo>
                      <a:pt x="1" y="1"/>
                    </a:lnTo>
                    <a:lnTo>
                      <a:pt x="1" y="2"/>
                    </a:lnTo>
                    <a:lnTo>
                      <a:pt x="1" y="2"/>
                    </a:lnTo>
                    <a:lnTo>
                      <a:pt x="2" y="2"/>
                    </a:lnTo>
                    <a:lnTo>
                      <a:pt x="2" y="2"/>
                    </a:lnTo>
                    <a:lnTo>
                      <a:pt x="1" y="0"/>
                    </a:lnTo>
                    <a:lnTo>
                      <a:pt x="1" y="0"/>
                    </a:lnTo>
                    <a:close/>
                  </a:path>
                </a:pathLst>
              </a:custGeom>
              <a:solidFill>
                <a:srgbClr val="A7A9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2" name="Freeform 499"/>
              <p:cNvSpPr/>
              <p:nvPr/>
            </p:nvSpPr>
            <p:spPr bwMode="auto">
              <a:xfrm>
                <a:off x="6581" y="3341"/>
                <a:ext cx="1" cy="2"/>
              </a:xfrm>
              <a:custGeom>
                <a:avLst/>
                <a:gdLst>
                  <a:gd name="T0" fmla="*/ 0 w 1"/>
                  <a:gd name="T1" fmla="*/ 0 h 2"/>
                  <a:gd name="T2" fmla="*/ 1 w 1"/>
                  <a:gd name="T3" fmla="*/ 0 h 2"/>
                  <a:gd name="T4" fmla="*/ 1 w 1"/>
                  <a:gd name="T5" fmla="*/ 1 h 2"/>
                  <a:gd name="T6" fmla="*/ 1 w 1"/>
                  <a:gd name="T7" fmla="*/ 2 h 2"/>
                  <a:gd name="T8" fmla="*/ 1 w 1"/>
                  <a:gd name="T9" fmla="*/ 1 h 2"/>
                  <a:gd name="T10" fmla="*/ 0 w 1"/>
                  <a:gd name="T11" fmla="*/ 0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lnTo>
                      <a:pt x="1" y="0"/>
                    </a:lnTo>
                    <a:lnTo>
                      <a:pt x="1" y="1"/>
                    </a:lnTo>
                    <a:lnTo>
                      <a:pt x="1" y="2"/>
                    </a:lnTo>
                    <a:lnTo>
                      <a:pt x="1" y="1"/>
                    </a:lnTo>
                    <a:lnTo>
                      <a:pt x="0" y="0"/>
                    </a:lnTo>
                    <a:lnTo>
                      <a:pt x="0" y="0"/>
                    </a:lnTo>
                    <a:close/>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3" name="Freeform 500"/>
              <p:cNvSpPr/>
              <p:nvPr/>
            </p:nvSpPr>
            <p:spPr bwMode="auto">
              <a:xfrm>
                <a:off x="6582" y="3340"/>
                <a:ext cx="2" cy="2"/>
              </a:xfrm>
              <a:custGeom>
                <a:avLst/>
                <a:gdLst>
                  <a:gd name="T0" fmla="*/ 0 w 2"/>
                  <a:gd name="T1" fmla="*/ 0 h 2"/>
                  <a:gd name="T2" fmla="*/ 1 w 2"/>
                  <a:gd name="T3" fmla="*/ 2 h 2"/>
                  <a:gd name="T4" fmla="*/ 2 w 2"/>
                  <a:gd name="T5" fmla="*/ 2 h 2"/>
                  <a:gd name="T6" fmla="*/ 1 w 2"/>
                  <a:gd name="T7" fmla="*/ 1 h 2"/>
                  <a:gd name="T8" fmla="*/ 1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1" y="2"/>
                    </a:lnTo>
                    <a:lnTo>
                      <a:pt x="2" y="2"/>
                    </a:lnTo>
                    <a:lnTo>
                      <a:pt x="1" y="1"/>
                    </a:lnTo>
                    <a:lnTo>
                      <a:pt x="1" y="0"/>
                    </a:lnTo>
                    <a:lnTo>
                      <a:pt x="0" y="0"/>
                    </a:lnTo>
                    <a:close/>
                  </a:path>
                </a:pathLst>
              </a:custGeom>
              <a:solidFill>
                <a:srgbClr val="D643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4" name="Freeform 501"/>
              <p:cNvSpPr/>
              <p:nvPr/>
            </p:nvSpPr>
            <p:spPr bwMode="auto">
              <a:xfrm>
                <a:off x="6582" y="3325"/>
                <a:ext cx="28" cy="12"/>
              </a:xfrm>
              <a:custGeom>
                <a:avLst/>
                <a:gdLst>
                  <a:gd name="T0" fmla="*/ 3 w 28"/>
                  <a:gd name="T1" fmla="*/ 2 h 12"/>
                  <a:gd name="T2" fmla="*/ 13 w 28"/>
                  <a:gd name="T3" fmla="*/ 0 h 12"/>
                  <a:gd name="T4" fmla="*/ 27 w 28"/>
                  <a:gd name="T5" fmla="*/ 4 h 12"/>
                  <a:gd name="T6" fmla="*/ 26 w 28"/>
                  <a:gd name="T7" fmla="*/ 5 h 12"/>
                  <a:gd name="T8" fmla="*/ 19 w 28"/>
                  <a:gd name="T9" fmla="*/ 5 h 12"/>
                  <a:gd name="T10" fmla="*/ 18 w 28"/>
                  <a:gd name="T11" fmla="*/ 9 h 12"/>
                  <a:gd name="T12" fmla="*/ 14 w 28"/>
                  <a:gd name="T13" fmla="*/ 12 h 12"/>
                  <a:gd name="T14" fmla="*/ 11 w 28"/>
                  <a:gd name="T15" fmla="*/ 10 h 12"/>
                  <a:gd name="T16" fmla="*/ 2 w 28"/>
                  <a:gd name="T17" fmla="*/ 9 h 12"/>
                  <a:gd name="T18" fmla="*/ 3 w 28"/>
                  <a:gd name="T1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12">
                    <a:moveTo>
                      <a:pt x="3" y="2"/>
                    </a:moveTo>
                    <a:cubicBezTo>
                      <a:pt x="3" y="2"/>
                      <a:pt x="11" y="0"/>
                      <a:pt x="13" y="0"/>
                    </a:cubicBezTo>
                    <a:cubicBezTo>
                      <a:pt x="16" y="0"/>
                      <a:pt x="27" y="4"/>
                      <a:pt x="27" y="4"/>
                    </a:cubicBezTo>
                    <a:cubicBezTo>
                      <a:pt x="27" y="4"/>
                      <a:pt x="28" y="5"/>
                      <a:pt x="26" y="5"/>
                    </a:cubicBezTo>
                    <a:cubicBezTo>
                      <a:pt x="25" y="5"/>
                      <a:pt x="19" y="5"/>
                      <a:pt x="19" y="5"/>
                    </a:cubicBezTo>
                    <a:cubicBezTo>
                      <a:pt x="19" y="5"/>
                      <a:pt x="18" y="8"/>
                      <a:pt x="18" y="9"/>
                    </a:cubicBezTo>
                    <a:cubicBezTo>
                      <a:pt x="17" y="10"/>
                      <a:pt x="16" y="12"/>
                      <a:pt x="14" y="12"/>
                    </a:cubicBezTo>
                    <a:cubicBezTo>
                      <a:pt x="11" y="12"/>
                      <a:pt x="11" y="10"/>
                      <a:pt x="11" y="10"/>
                    </a:cubicBezTo>
                    <a:cubicBezTo>
                      <a:pt x="11" y="10"/>
                      <a:pt x="5" y="10"/>
                      <a:pt x="2" y="9"/>
                    </a:cubicBezTo>
                    <a:cubicBezTo>
                      <a:pt x="0" y="9"/>
                      <a:pt x="1" y="4"/>
                      <a:pt x="3" y="2"/>
                    </a:cubicBezTo>
                    <a:close/>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5" name="Freeform 502"/>
              <p:cNvSpPr/>
              <p:nvPr/>
            </p:nvSpPr>
            <p:spPr bwMode="auto">
              <a:xfrm>
                <a:off x="6551" y="3416"/>
                <a:ext cx="80" cy="56"/>
              </a:xfrm>
              <a:custGeom>
                <a:avLst/>
                <a:gdLst>
                  <a:gd name="T0" fmla="*/ 12 w 80"/>
                  <a:gd name="T1" fmla="*/ 8 h 56"/>
                  <a:gd name="T2" fmla="*/ 4 w 80"/>
                  <a:gd name="T3" fmla="*/ 20 h 56"/>
                  <a:gd name="T4" fmla="*/ 24 w 80"/>
                  <a:gd name="T5" fmla="*/ 52 h 56"/>
                  <a:gd name="T6" fmla="*/ 60 w 80"/>
                  <a:gd name="T7" fmla="*/ 52 h 56"/>
                  <a:gd name="T8" fmla="*/ 68 w 80"/>
                  <a:gd name="T9" fmla="*/ 32 h 56"/>
                  <a:gd name="T10" fmla="*/ 12 w 80"/>
                  <a:gd name="T11" fmla="*/ 8 h 56"/>
                </a:gdLst>
                <a:ahLst/>
                <a:cxnLst>
                  <a:cxn ang="0">
                    <a:pos x="T0" y="T1"/>
                  </a:cxn>
                  <a:cxn ang="0">
                    <a:pos x="T2" y="T3"/>
                  </a:cxn>
                  <a:cxn ang="0">
                    <a:pos x="T4" y="T5"/>
                  </a:cxn>
                  <a:cxn ang="0">
                    <a:pos x="T6" y="T7"/>
                  </a:cxn>
                  <a:cxn ang="0">
                    <a:pos x="T8" y="T9"/>
                  </a:cxn>
                  <a:cxn ang="0">
                    <a:pos x="T10" y="T11"/>
                  </a:cxn>
                </a:cxnLst>
                <a:rect l="0" t="0" r="r" b="b"/>
                <a:pathLst>
                  <a:path w="80" h="56">
                    <a:moveTo>
                      <a:pt x="12" y="8"/>
                    </a:moveTo>
                    <a:cubicBezTo>
                      <a:pt x="12" y="8"/>
                      <a:pt x="0" y="8"/>
                      <a:pt x="4" y="20"/>
                    </a:cubicBezTo>
                    <a:cubicBezTo>
                      <a:pt x="8" y="32"/>
                      <a:pt x="4" y="52"/>
                      <a:pt x="24" y="52"/>
                    </a:cubicBezTo>
                    <a:cubicBezTo>
                      <a:pt x="44" y="52"/>
                      <a:pt x="52" y="48"/>
                      <a:pt x="60" y="52"/>
                    </a:cubicBezTo>
                    <a:cubicBezTo>
                      <a:pt x="68" y="56"/>
                      <a:pt x="80" y="40"/>
                      <a:pt x="68" y="32"/>
                    </a:cubicBezTo>
                    <a:cubicBezTo>
                      <a:pt x="56" y="24"/>
                      <a:pt x="32" y="0"/>
                      <a:pt x="12" y="8"/>
                    </a:cubicBezTo>
                    <a:close/>
                  </a:path>
                </a:pathLst>
              </a:custGeom>
              <a:solidFill>
                <a:srgbClr val="1BB2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6" name="Freeform 503"/>
              <p:cNvSpPr/>
              <p:nvPr/>
            </p:nvSpPr>
            <p:spPr bwMode="auto">
              <a:xfrm>
                <a:off x="6531" y="3341"/>
                <a:ext cx="78" cy="118"/>
              </a:xfrm>
              <a:custGeom>
                <a:avLst/>
                <a:gdLst>
                  <a:gd name="T0" fmla="*/ 76 w 78"/>
                  <a:gd name="T1" fmla="*/ 109 h 118"/>
                  <a:gd name="T2" fmla="*/ 64 w 78"/>
                  <a:gd name="T3" fmla="*/ 98 h 118"/>
                  <a:gd name="T4" fmla="*/ 62 w 78"/>
                  <a:gd name="T5" fmla="*/ 83 h 118"/>
                  <a:gd name="T6" fmla="*/ 66 w 78"/>
                  <a:gd name="T7" fmla="*/ 48 h 118"/>
                  <a:gd name="T8" fmla="*/ 61 w 78"/>
                  <a:gd name="T9" fmla="*/ 31 h 118"/>
                  <a:gd name="T10" fmla="*/ 36 w 78"/>
                  <a:gd name="T11" fmla="*/ 7 h 118"/>
                  <a:gd name="T12" fmla="*/ 12 w 78"/>
                  <a:gd name="T13" fmla="*/ 9 h 118"/>
                  <a:gd name="T14" fmla="*/ 6 w 78"/>
                  <a:gd name="T15" fmla="*/ 24 h 118"/>
                  <a:gd name="T16" fmla="*/ 44 w 78"/>
                  <a:gd name="T17" fmla="*/ 46 h 118"/>
                  <a:gd name="T18" fmla="*/ 45 w 78"/>
                  <a:gd name="T19" fmla="*/ 57 h 118"/>
                  <a:gd name="T20" fmla="*/ 50 w 78"/>
                  <a:gd name="T21" fmla="*/ 95 h 118"/>
                  <a:gd name="T22" fmla="*/ 50 w 78"/>
                  <a:gd name="T23" fmla="*/ 95 h 118"/>
                  <a:gd name="T24" fmla="*/ 50 w 78"/>
                  <a:gd name="T25" fmla="*/ 100 h 118"/>
                  <a:gd name="T26" fmla="*/ 52 w 78"/>
                  <a:gd name="T27" fmla="*/ 104 h 118"/>
                  <a:gd name="T28" fmla="*/ 63 w 78"/>
                  <a:gd name="T29" fmla="*/ 113 h 118"/>
                  <a:gd name="T30" fmla="*/ 76 w 78"/>
                  <a:gd name="T31" fmla="*/ 115 h 118"/>
                  <a:gd name="T32" fmla="*/ 76 w 78"/>
                  <a:gd name="T33" fmla="*/ 110 h 118"/>
                  <a:gd name="T34" fmla="*/ 76 w 78"/>
                  <a:gd name="T35" fmla="*/ 10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118">
                    <a:moveTo>
                      <a:pt x="76" y="109"/>
                    </a:moveTo>
                    <a:cubicBezTo>
                      <a:pt x="76" y="109"/>
                      <a:pt x="66" y="99"/>
                      <a:pt x="64" y="98"/>
                    </a:cubicBezTo>
                    <a:cubicBezTo>
                      <a:pt x="61" y="95"/>
                      <a:pt x="62" y="83"/>
                      <a:pt x="62" y="83"/>
                    </a:cubicBezTo>
                    <a:cubicBezTo>
                      <a:pt x="66" y="48"/>
                      <a:pt x="66" y="48"/>
                      <a:pt x="66" y="48"/>
                    </a:cubicBezTo>
                    <a:cubicBezTo>
                      <a:pt x="66" y="45"/>
                      <a:pt x="68" y="39"/>
                      <a:pt x="61" y="31"/>
                    </a:cubicBezTo>
                    <a:cubicBezTo>
                      <a:pt x="36" y="7"/>
                      <a:pt x="36" y="7"/>
                      <a:pt x="36" y="7"/>
                    </a:cubicBezTo>
                    <a:cubicBezTo>
                      <a:pt x="36" y="7"/>
                      <a:pt x="18" y="0"/>
                      <a:pt x="12" y="9"/>
                    </a:cubicBezTo>
                    <a:cubicBezTo>
                      <a:pt x="6" y="18"/>
                      <a:pt x="0" y="18"/>
                      <a:pt x="6" y="24"/>
                    </a:cubicBezTo>
                    <a:cubicBezTo>
                      <a:pt x="6" y="24"/>
                      <a:pt x="40" y="42"/>
                      <a:pt x="44" y="46"/>
                    </a:cubicBezTo>
                    <a:cubicBezTo>
                      <a:pt x="47" y="49"/>
                      <a:pt x="45" y="56"/>
                      <a:pt x="45" y="57"/>
                    </a:cubicBezTo>
                    <a:cubicBezTo>
                      <a:pt x="43" y="69"/>
                      <a:pt x="50" y="93"/>
                      <a:pt x="50" y="95"/>
                    </a:cubicBezTo>
                    <a:cubicBezTo>
                      <a:pt x="50" y="95"/>
                      <a:pt x="50" y="95"/>
                      <a:pt x="50" y="95"/>
                    </a:cubicBezTo>
                    <a:cubicBezTo>
                      <a:pt x="50" y="100"/>
                      <a:pt x="50" y="100"/>
                      <a:pt x="50" y="100"/>
                    </a:cubicBezTo>
                    <a:cubicBezTo>
                      <a:pt x="50" y="101"/>
                      <a:pt x="50" y="102"/>
                      <a:pt x="52" y="104"/>
                    </a:cubicBezTo>
                    <a:cubicBezTo>
                      <a:pt x="53" y="106"/>
                      <a:pt x="63" y="113"/>
                      <a:pt x="63" y="113"/>
                    </a:cubicBezTo>
                    <a:cubicBezTo>
                      <a:pt x="63" y="113"/>
                      <a:pt x="70" y="118"/>
                      <a:pt x="76" y="115"/>
                    </a:cubicBezTo>
                    <a:cubicBezTo>
                      <a:pt x="78" y="113"/>
                      <a:pt x="78" y="111"/>
                      <a:pt x="76" y="110"/>
                    </a:cubicBezTo>
                    <a:lnTo>
                      <a:pt x="76" y="109"/>
                    </a:ln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7" name="Freeform 504"/>
              <p:cNvSpPr/>
              <p:nvPr/>
            </p:nvSpPr>
            <p:spPr bwMode="auto">
              <a:xfrm>
                <a:off x="6579" y="3440"/>
                <a:ext cx="34" cy="22"/>
              </a:xfrm>
              <a:custGeom>
                <a:avLst/>
                <a:gdLst>
                  <a:gd name="T0" fmla="*/ 32 w 34"/>
                  <a:gd name="T1" fmla="*/ 20 h 22"/>
                  <a:gd name="T2" fmla="*/ 33 w 34"/>
                  <a:gd name="T3" fmla="*/ 15 h 22"/>
                  <a:gd name="T4" fmla="*/ 29 w 34"/>
                  <a:gd name="T5" fmla="*/ 13 h 22"/>
                  <a:gd name="T6" fmla="*/ 24 w 34"/>
                  <a:gd name="T7" fmla="*/ 17 h 22"/>
                  <a:gd name="T8" fmla="*/ 14 w 34"/>
                  <a:gd name="T9" fmla="*/ 14 h 22"/>
                  <a:gd name="T10" fmla="*/ 7 w 34"/>
                  <a:gd name="T11" fmla="*/ 9 h 22"/>
                  <a:gd name="T12" fmla="*/ 1 w 34"/>
                  <a:gd name="T13" fmla="*/ 0 h 22"/>
                  <a:gd name="T14" fmla="*/ 0 w 34"/>
                  <a:gd name="T15" fmla="*/ 2 h 22"/>
                  <a:gd name="T16" fmla="*/ 1 w 34"/>
                  <a:gd name="T17" fmla="*/ 8 h 22"/>
                  <a:gd name="T18" fmla="*/ 4 w 34"/>
                  <a:gd name="T19" fmla="*/ 12 h 22"/>
                  <a:gd name="T20" fmla="*/ 19 w 34"/>
                  <a:gd name="T21" fmla="*/ 20 h 22"/>
                  <a:gd name="T22" fmla="*/ 32 w 34"/>
                  <a:gd name="T23"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2">
                    <a:moveTo>
                      <a:pt x="32" y="20"/>
                    </a:moveTo>
                    <a:cubicBezTo>
                      <a:pt x="34" y="18"/>
                      <a:pt x="33" y="16"/>
                      <a:pt x="33" y="15"/>
                    </a:cubicBezTo>
                    <a:cubicBezTo>
                      <a:pt x="31" y="13"/>
                      <a:pt x="29" y="13"/>
                      <a:pt x="29" y="13"/>
                    </a:cubicBezTo>
                    <a:cubicBezTo>
                      <a:pt x="31" y="15"/>
                      <a:pt x="19" y="18"/>
                      <a:pt x="24" y="17"/>
                    </a:cubicBezTo>
                    <a:cubicBezTo>
                      <a:pt x="27" y="16"/>
                      <a:pt x="18" y="16"/>
                      <a:pt x="14" y="14"/>
                    </a:cubicBezTo>
                    <a:cubicBezTo>
                      <a:pt x="12" y="13"/>
                      <a:pt x="9" y="10"/>
                      <a:pt x="7" y="9"/>
                    </a:cubicBezTo>
                    <a:cubicBezTo>
                      <a:pt x="2" y="4"/>
                      <a:pt x="1" y="0"/>
                      <a:pt x="1" y="0"/>
                    </a:cubicBezTo>
                    <a:cubicBezTo>
                      <a:pt x="1" y="0"/>
                      <a:pt x="0" y="0"/>
                      <a:pt x="0" y="2"/>
                    </a:cubicBezTo>
                    <a:cubicBezTo>
                      <a:pt x="0" y="6"/>
                      <a:pt x="1" y="8"/>
                      <a:pt x="1" y="8"/>
                    </a:cubicBezTo>
                    <a:cubicBezTo>
                      <a:pt x="1" y="8"/>
                      <a:pt x="2" y="11"/>
                      <a:pt x="4" y="12"/>
                    </a:cubicBezTo>
                    <a:cubicBezTo>
                      <a:pt x="8" y="14"/>
                      <a:pt x="14" y="18"/>
                      <a:pt x="19" y="20"/>
                    </a:cubicBezTo>
                    <a:cubicBezTo>
                      <a:pt x="23" y="22"/>
                      <a:pt x="29" y="22"/>
                      <a:pt x="32" y="20"/>
                    </a:cubicBezTo>
                    <a:close/>
                  </a:path>
                </a:pathLst>
              </a:custGeom>
              <a:solidFill>
                <a:srgbClr val="D4DB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8" name="Freeform 505"/>
              <p:cNvSpPr/>
              <p:nvPr/>
            </p:nvSpPr>
            <p:spPr bwMode="auto">
              <a:xfrm>
                <a:off x="6578" y="3436"/>
                <a:ext cx="35" cy="25"/>
              </a:xfrm>
              <a:custGeom>
                <a:avLst/>
                <a:gdLst>
                  <a:gd name="T0" fmla="*/ 33 w 35"/>
                  <a:gd name="T1" fmla="*/ 23 h 25"/>
                  <a:gd name="T2" fmla="*/ 30 w 35"/>
                  <a:gd name="T3" fmla="*/ 15 h 25"/>
                  <a:gd name="T4" fmla="*/ 29 w 35"/>
                  <a:gd name="T5" fmla="*/ 14 h 25"/>
                  <a:gd name="T6" fmla="*/ 26 w 35"/>
                  <a:gd name="T7" fmla="*/ 19 h 25"/>
                  <a:gd name="T8" fmla="*/ 16 w 35"/>
                  <a:gd name="T9" fmla="*/ 17 h 25"/>
                  <a:gd name="T10" fmla="*/ 7 w 35"/>
                  <a:gd name="T11" fmla="*/ 10 h 25"/>
                  <a:gd name="T12" fmla="*/ 3 w 35"/>
                  <a:gd name="T13" fmla="*/ 0 h 25"/>
                  <a:gd name="T14" fmla="*/ 1 w 35"/>
                  <a:gd name="T15" fmla="*/ 7 h 25"/>
                  <a:gd name="T16" fmla="*/ 8 w 35"/>
                  <a:gd name="T17" fmla="*/ 16 h 25"/>
                  <a:gd name="T18" fmla="*/ 20 w 35"/>
                  <a:gd name="T19" fmla="*/ 23 h 25"/>
                  <a:gd name="T20" fmla="*/ 33 w 35"/>
                  <a:gd name="T21"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25">
                    <a:moveTo>
                      <a:pt x="33" y="23"/>
                    </a:moveTo>
                    <a:cubicBezTo>
                      <a:pt x="35" y="21"/>
                      <a:pt x="35" y="19"/>
                      <a:pt x="30" y="15"/>
                    </a:cubicBezTo>
                    <a:cubicBezTo>
                      <a:pt x="29" y="14"/>
                      <a:pt x="29" y="14"/>
                      <a:pt x="29" y="14"/>
                    </a:cubicBezTo>
                    <a:cubicBezTo>
                      <a:pt x="30" y="16"/>
                      <a:pt x="30" y="18"/>
                      <a:pt x="26" y="19"/>
                    </a:cubicBezTo>
                    <a:cubicBezTo>
                      <a:pt x="23" y="20"/>
                      <a:pt x="20" y="19"/>
                      <a:pt x="16" y="17"/>
                    </a:cubicBezTo>
                    <a:cubicBezTo>
                      <a:pt x="14" y="15"/>
                      <a:pt x="10" y="14"/>
                      <a:pt x="7" y="10"/>
                    </a:cubicBezTo>
                    <a:cubicBezTo>
                      <a:pt x="2" y="5"/>
                      <a:pt x="3" y="0"/>
                      <a:pt x="3" y="0"/>
                    </a:cubicBezTo>
                    <a:cubicBezTo>
                      <a:pt x="3" y="0"/>
                      <a:pt x="0" y="3"/>
                      <a:pt x="1" y="7"/>
                    </a:cubicBezTo>
                    <a:cubicBezTo>
                      <a:pt x="2" y="12"/>
                      <a:pt x="8" y="16"/>
                      <a:pt x="8" y="16"/>
                    </a:cubicBezTo>
                    <a:cubicBezTo>
                      <a:pt x="11" y="19"/>
                      <a:pt x="15" y="22"/>
                      <a:pt x="20" y="23"/>
                    </a:cubicBezTo>
                    <a:cubicBezTo>
                      <a:pt x="26" y="25"/>
                      <a:pt x="31" y="24"/>
                      <a:pt x="33" y="23"/>
                    </a:cubicBezTo>
                    <a:close/>
                  </a:path>
                </a:pathLst>
              </a:custGeom>
              <a:solidFill>
                <a:srgbClr val="4F1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9" name="Freeform 506"/>
              <p:cNvSpPr/>
              <p:nvPr/>
            </p:nvSpPr>
            <p:spPr bwMode="auto">
              <a:xfrm>
                <a:off x="6552" y="3345"/>
                <a:ext cx="68" cy="112"/>
              </a:xfrm>
              <a:custGeom>
                <a:avLst/>
                <a:gdLst>
                  <a:gd name="T0" fmla="*/ 35 w 68"/>
                  <a:gd name="T1" fmla="*/ 108 h 112"/>
                  <a:gd name="T2" fmla="*/ 33 w 68"/>
                  <a:gd name="T3" fmla="*/ 95 h 112"/>
                  <a:gd name="T4" fmla="*/ 37 w 68"/>
                  <a:gd name="T5" fmla="*/ 81 h 112"/>
                  <a:gd name="T6" fmla="*/ 59 w 68"/>
                  <a:gd name="T7" fmla="*/ 50 h 112"/>
                  <a:gd name="T8" fmla="*/ 65 w 68"/>
                  <a:gd name="T9" fmla="*/ 38 h 112"/>
                  <a:gd name="T10" fmla="*/ 60 w 68"/>
                  <a:gd name="T11" fmla="*/ 21 h 112"/>
                  <a:gd name="T12" fmla="*/ 49 w 68"/>
                  <a:gd name="T13" fmla="*/ 12 h 112"/>
                  <a:gd name="T14" fmla="*/ 10 w 68"/>
                  <a:gd name="T15" fmla="*/ 0 h 112"/>
                  <a:gd name="T16" fmla="*/ 27 w 68"/>
                  <a:gd name="T17" fmla="*/ 19 h 112"/>
                  <a:gd name="T18" fmla="*/ 40 w 68"/>
                  <a:gd name="T19" fmla="*/ 46 h 112"/>
                  <a:gd name="T20" fmla="*/ 40 w 68"/>
                  <a:gd name="T21" fmla="*/ 50 h 112"/>
                  <a:gd name="T22" fmla="*/ 22 w 68"/>
                  <a:gd name="T23" fmla="*/ 79 h 112"/>
                  <a:gd name="T24" fmla="*/ 18 w 68"/>
                  <a:gd name="T25" fmla="*/ 85 h 112"/>
                  <a:gd name="T26" fmla="*/ 17 w 68"/>
                  <a:gd name="T27" fmla="*/ 90 h 112"/>
                  <a:gd name="T28" fmla="*/ 22 w 68"/>
                  <a:gd name="T29" fmla="*/ 104 h 112"/>
                  <a:gd name="T30" fmla="*/ 31 w 68"/>
                  <a:gd name="T31" fmla="*/ 112 h 112"/>
                  <a:gd name="T32" fmla="*/ 35 w 68"/>
                  <a:gd name="T33" fmla="*/ 10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112">
                    <a:moveTo>
                      <a:pt x="35" y="108"/>
                    </a:moveTo>
                    <a:cubicBezTo>
                      <a:pt x="34" y="107"/>
                      <a:pt x="33" y="97"/>
                      <a:pt x="33" y="95"/>
                    </a:cubicBezTo>
                    <a:cubicBezTo>
                      <a:pt x="32" y="89"/>
                      <a:pt x="37" y="81"/>
                      <a:pt x="37" y="81"/>
                    </a:cubicBezTo>
                    <a:cubicBezTo>
                      <a:pt x="59" y="50"/>
                      <a:pt x="59" y="50"/>
                      <a:pt x="59" y="50"/>
                    </a:cubicBezTo>
                    <a:cubicBezTo>
                      <a:pt x="60" y="48"/>
                      <a:pt x="64" y="41"/>
                      <a:pt x="65" y="38"/>
                    </a:cubicBezTo>
                    <a:cubicBezTo>
                      <a:pt x="68" y="29"/>
                      <a:pt x="61" y="23"/>
                      <a:pt x="60" y="21"/>
                    </a:cubicBezTo>
                    <a:cubicBezTo>
                      <a:pt x="49" y="12"/>
                      <a:pt x="49" y="12"/>
                      <a:pt x="49" y="12"/>
                    </a:cubicBezTo>
                    <a:cubicBezTo>
                      <a:pt x="10" y="0"/>
                      <a:pt x="10" y="0"/>
                      <a:pt x="10" y="0"/>
                    </a:cubicBezTo>
                    <a:cubicBezTo>
                      <a:pt x="0" y="4"/>
                      <a:pt x="30" y="15"/>
                      <a:pt x="27" y="19"/>
                    </a:cubicBezTo>
                    <a:cubicBezTo>
                      <a:pt x="27" y="19"/>
                      <a:pt x="38" y="41"/>
                      <a:pt x="40" y="46"/>
                    </a:cubicBezTo>
                    <a:cubicBezTo>
                      <a:pt x="40" y="47"/>
                      <a:pt x="41" y="50"/>
                      <a:pt x="40" y="50"/>
                    </a:cubicBezTo>
                    <a:cubicBezTo>
                      <a:pt x="38" y="54"/>
                      <a:pt x="27" y="72"/>
                      <a:pt x="22" y="79"/>
                    </a:cubicBezTo>
                    <a:cubicBezTo>
                      <a:pt x="18" y="85"/>
                      <a:pt x="18" y="85"/>
                      <a:pt x="18" y="85"/>
                    </a:cubicBezTo>
                    <a:cubicBezTo>
                      <a:pt x="17" y="87"/>
                      <a:pt x="17" y="87"/>
                      <a:pt x="17" y="90"/>
                    </a:cubicBezTo>
                    <a:cubicBezTo>
                      <a:pt x="17" y="93"/>
                      <a:pt x="22" y="104"/>
                      <a:pt x="22" y="104"/>
                    </a:cubicBezTo>
                    <a:cubicBezTo>
                      <a:pt x="22" y="104"/>
                      <a:pt x="25" y="111"/>
                      <a:pt x="31" y="112"/>
                    </a:cubicBezTo>
                    <a:cubicBezTo>
                      <a:pt x="34" y="112"/>
                      <a:pt x="35" y="110"/>
                      <a:pt x="35" y="108"/>
                    </a:cubicBezTo>
                    <a:close/>
                  </a:path>
                </a:pathLst>
              </a:custGeom>
              <a:solidFill>
                <a:srgbClr val="CCA2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0" name="Freeform 507"/>
              <p:cNvSpPr/>
              <p:nvPr/>
            </p:nvSpPr>
            <p:spPr bwMode="auto">
              <a:xfrm>
                <a:off x="6565" y="3430"/>
                <a:ext cx="23" cy="33"/>
              </a:xfrm>
              <a:custGeom>
                <a:avLst/>
                <a:gdLst>
                  <a:gd name="T0" fmla="*/ 20 w 23"/>
                  <a:gd name="T1" fmla="*/ 33 h 33"/>
                  <a:gd name="T2" fmla="*/ 23 w 23"/>
                  <a:gd name="T3" fmla="*/ 30 h 33"/>
                  <a:gd name="T4" fmla="*/ 21 w 23"/>
                  <a:gd name="T5" fmla="*/ 26 h 33"/>
                  <a:gd name="T6" fmla="*/ 15 w 23"/>
                  <a:gd name="T7" fmla="*/ 26 h 33"/>
                  <a:gd name="T8" fmla="*/ 8 w 23"/>
                  <a:gd name="T9" fmla="*/ 18 h 33"/>
                  <a:gd name="T10" fmla="*/ 5 w 23"/>
                  <a:gd name="T11" fmla="*/ 10 h 33"/>
                  <a:gd name="T12" fmla="*/ 5 w 23"/>
                  <a:gd name="T13" fmla="*/ 0 h 33"/>
                  <a:gd name="T14" fmla="*/ 3 w 23"/>
                  <a:gd name="T15" fmla="*/ 3 h 33"/>
                  <a:gd name="T16" fmla="*/ 2 w 23"/>
                  <a:gd name="T17" fmla="*/ 7 h 33"/>
                  <a:gd name="T18" fmla="*/ 2 w 23"/>
                  <a:gd name="T19" fmla="*/ 11 h 33"/>
                  <a:gd name="T20" fmla="*/ 8 w 23"/>
                  <a:gd name="T21" fmla="*/ 26 h 33"/>
                  <a:gd name="T22" fmla="*/ 20 w 23"/>
                  <a:gd name="T2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3">
                    <a:moveTo>
                      <a:pt x="20" y="33"/>
                    </a:moveTo>
                    <a:cubicBezTo>
                      <a:pt x="22" y="33"/>
                      <a:pt x="23" y="30"/>
                      <a:pt x="23" y="30"/>
                    </a:cubicBezTo>
                    <a:cubicBezTo>
                      <a:pt x="23" y="27"/>
                      <a:pt x="21" y="26"/>
                      <a:pt x="21" y="26"/>
                    </a:cubicBezTo>
                    <a:cubicBezTo>
                      <a:pt x="21" y="28"/>
                      <a:pt x="10" y="25"/>
                      <a:pt x="15" y="26"/>
                    </a:cubicBezTo>
                    <a:cubicBezTo>
                      <a:pt x="17" y="27"/>
                      <a:pt x="10" y="21"/>
                      <a:pt x="8" y="18"/>
                    </a:cubicBezTo>
                    <a:cubicBezTo>
                      <a:pt x="7" y="16"/>
                      <a:pt x="6" y="12"/>
                      <a:pt x="5" y="10"/>
                    </a:cubicBezTo>
                    <a:cubicBezTo>
                      <a:pt x="3" y="3"/>
                      <a:pt x="5" y="0"/>
                      <a:pt x="5" y="0"/>
                    </a:cubicBezTo>
                    <a:cubicBezTo>
                      <a:pt x="5" y="0"/>
                      <a:pt x="4" y="1"/>
                      <a:pt x="3" y="3"/>
                    </a:cubicBezTo>
                    <a:cubicBezTo>
                      <a:pt x="1" y="6"/>
                      <a:pt x="2" y="7"/>
                      <a:pt x="2" y="7"/>
                    </a:cubicBezTo>
                    <a:cubicBezTo>
                      <a:pt x="2" y="7"/>
                      <a:pt x="0" y="8"/>
                      <a:pt x="2" y="11"/>
                    </a:cubicBezTo>
                    <a:cubicBezTo>
                      <a:pt x="3" y="15"/>
                      <a:pt x="5" y="21"/>
                      <a:pt x="8" y="26"/>
                    </a:cubicBezTo>
                    <a:cubicBezTo>
                      <a:pt x="11" y="30"/>
                      <a:pt x="16" y="33"/>
                      <a:pt x="20" y="33"/>
                    </a:cubicBezTo>
                    <a:close/>
                  </a:path>
                </a:pathLst>
              </a:custGeom>
              <a:solidFill>
                <a:srgbClr val="D4DB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1" name="Freeform 508"/>
              <p:cNvSpPr/>
              <p:nvPr/>
            </p:nvSpPr>
            <p:spPr bwMode="auto">
              <a:xfrm>
                <a:off x="6566" y="3427"/>
                <a:ext cx="23" cy="35"/>
              </a:xfrm>
              <a:custGeom>
                <a:avLst/>
                <a:gdLst>
                  <a:gd name="T0" fmla="*/ 19 w 23"/>
                  <a:gd name="T1" fmla="*/ 35 h 35"/>
                  <a:gd name="T2" fmla="*/ 21 w 23"/>
                  <a:gd name="T3" fmla="*/ 27 h 35"/>
                  <a:gd name="T4" fmla="*/ 21 w 23"/>
                  <a:gd name="T5" fmla="*/ 26 h 35"/>
                  <a:gd name="T6" fmla="*/ 16 w 23"/>
                  <a:gd name="T7" fmla="*/ 28 h 35"/>
                  <a:gd name="T8" fmla="*/ 8 w 23"/>
                  <a:gd name="T9" fmla="*/ 20 h 35"/>
                  <a:gd name="T10" fmla="*/ 4 w 23"/>
                  <a:gd name="T11" fmla="*/ 10 h 35"/>
                  <a:gd name="T12" fmla="*/ 6 w 23"/>
                  <a:gd name="T13" fmla="*/ 0 h 35"/>
                  <a:gd name="T14" fmla="*/ 1 w 23"/>
                  <a:gd name="T15" fmla="*/ 4 h 35"/>
                  <a:gd name="T16" fmla="*/ 0 w 23"/>
                  <a:gd name="T17" fmla="*/ 10 h 35"/>
                  <a:gd name="T18" fmla="*/ 2 w 23"/>
                  <a:gd name="T19" fmla="*/ 14 h 35"/>
                  <a:gd name="T20" fmla="*/ 8 w 23"/>
                  <a:gd name="T21" fmla="*/ 28 h 35"/>
                  <a:gd name="T22" fmla="*/ 19 w 23"/>
                  <a:gd name="T23"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5">
                    <a:moveTo>
                      <a:pt x="19" y="35"/>
                    </a:moveTo>
                    <a:cubicBezTo>
                      <a:pt x="22" y="35"/>
                      <a:pt x="23" y="33"/>
                      <a:pt x="21" y="27"/>
                    </a:cubicBezTo>
                    <a:cubicBezTo>
                      <a:pt x="21" y="26"/>
                      <a:pt x="21" y="26"/>
                      <a:pt x="21" y="26"/>
                    </a:cubicBezTo>
                    <a:cubicBezTo>
                      <a:pt x="21" y="28"/>
                      <a:pt x="20" y="30"/>
                      <a:pt x="16" y="28"/>
                    </a:cubicBezTo>
                    <a:cubicBezTo>
                      <a:pt x="13" y="27"/>
                      <a:pt x="10" y="24"/>
                      <a:pt x="8" y="20"/>
                    </a:cubicBezTo>
                    <a:cubicBezTo>
                      <a:pt x="7" y="18"/>
                      <a:pt x="5" y="15"/>
                      <a:pt x="4" y="10"/>
                    </a:cubicBezTo>
                    <a:cubicBezTo>
                      <a:pt x="3" y="4"/>
                      <a:pt x="6" y="0"/>
                      <a:pt x="6" y="0"/>
                    </a:cubicBezTo>
                    <a:cubicBezTo>
                      <a:pt x="6" y="0"/>
                      <a:pt x="3" y="0"/>
                      <a:pt x="1" y="4"/>
                    </a:cubicBezTo>
                    <a:cubicBezTo>
                      <a:pt x="0" y="8"/>
                      <a:pt x="0" y="10"/>
                      <a:pt x="0" y="10"/>
                    </a:cubicBezTo>
                    <a:cubicBezTo>
                      <a:pt x="2" y="14"/>
                      <a:pt x="2" y="14"/>
                      <a:pt x="2" y="14"/>
                    </a:cubicBezTo>
                    <a:cubicBezTo>
                      <a:pt x="3" y="18"/>
                      <a:pt x="5" y="23"/>
                      <a:pt x="8" y="28"/>
                    </a:cubicBezTo>
                    <a:cubicBezTo>
                      <a:pt x="12" y="33"/>
                      <a:pt x="16" y="35"/>
                      <a:pt x="19" y="35"/>
                    </a:cubicBezTo>
                    <a:close/>
                  </a:path>
                </a:pathLst>
              </a:custGeom>
              <a:solidFill>
                <a:srgbClr val="4F1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2" name="Freeform 509"/>
              <p:cNvSpPr/>
              <p:nvPr/>
            </p:nvSpPr>
            <p:spPr bwMode="auto">
              <a:xfrm>
                <a:off x="6529" y="3333"/>
                <a:ext cx="78" cy="57"/>
              </a:xfrm>
              <a:custGeom>
                <a:avLst/>
                <a:gdLst>
                  <a:gd name="T0" fmla="*/ 49 w 78"/>
                  <a:gd name="T1" fmla="*/ 7 h 57"/>
                  <a:gd name="T2" fmla="*/ 69 w 78"/>
                  <a:gd name="T3" fmla="*/ 21 h 57"/>
                  <a:gd name="T4" fmla="*/ 78 w 78"/>
                  <a:gd name="T5" fmla="*/ 29 h 57"/>
                  <a:gd name="T6" fmla="*/ 69 w 78"/>
                  <a:gd name="T7" fmla="*/ 29 h 57"/>
                  <a:gd name="T8" fmla="*/ 50 w 78"/>
                  <a:gd name="T9" fmla="*/ 35 h 57"/>
                  <a:gd name="T10" fmla="*/ 35 w 78"/>
                  <a:gd name="T11" fmla="*/ 57 h 57"/>
                  <a:gd name="T12" fmla="*/ 29 w 78"/>
                  <a:gd name="T13" fmla="*/ 50 h 57"/>
                  <a:gd name="T14" fmla="*/ 0 w 78"/>
                  <a:gd name="T15" fmla="*/ 23 h 57"/>
                  <a:gd name="T16" fmla="*/ 2 w 78"/>
                  <a:gd name="T17" fmla="*/ 3 h 57"/>
                  <a:gd name="T18" fmla="*/ 29 w 78"/>
                  <a:gd name="T19" fmla="*/ 10 h 57"/>
                  <a:gd name="T20" fmla="*/ 43 w 78"/>
                  <a:gd name="T21" fmla="*/ 0 h 57"/>
                  <a:gd name="T22" fmla="*/ 49 w 78"/>
                  <a:gd name="T23" fmla="*/ 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57">
                    <a:moveTo>
                      <a:pt x="49" y="7"/>
                    </a:moveTo>
                    <a:cubicBezTo>
                      <a:pt x="52" y="10"/>
                      <a:pt x="68" y="21"/>
                      <a:pt x="69" y="21"/>
                    </a:cubicBezTo>
                    <a:cubicBezTo>
                      <a:pt x="77" y="27"/>
                      <a:pt x="78" y="29"/>
                      <a:pt x="78" y="29"/>
                    </a:cubicBezTo>
                    <a:cubicBezTo>
                      <a:pt x="78" y="29"/>
                      <a:pt x="75" y="28"/>
                      <a:pt x="69" y="29"/>
                    </a:cubicBezTo>
                    <a:cubicBezTo>
                      <a:pt x="62" y="31"/>
                      <a:pt x="56" y="33"/>
                      <a:pt x="50" y="35"/>
                    </a:cubicBezTo>
                    <a:cubicBezTo>
                      <a:pt x="39" y="41"/>
                      <a:pt x="35" y="57"/>
                      <a:pt x="35" y="57"/>
                    </a:cubicBezTo>
                    <a:cubicBezTo>
                      <a:pt x="35" y="57"/>
                      <a:pt x="32" y="52"/>
                      <a:pt x="29" y="50"/>
                    </a:cubicBezTo>
                    <a:cubicBezTo>
                      <a:pt x="26" y="48"/>
                      <a:pt x="2" y="40"/>
                      <a:pt x="0" y="23"/>
                    </a:cubicBezTo>
                    <a:cubicBezTo>
                      <a:pt x="0" y="18"/>
                      <a:pt x="0" y="12"/>
                      <a:pt x="2" y="3"/>
                    </a:cubicBezTo>
                    <a:cubicBezTo>
                      <a:pt x="2" y="3"/>
                      <a:pt x="10" y="14"/>
                      <a:pt x="29" y="10"/>
                    </a:cubicBezTo>
                    <a:cubicBezTo>
                      <a:pt x="43" y="7"/>
                      <a:pt x="43" y="0"/>
                      <a:pt x="43" y="0"/>
                    </a:cubicBezTo>
                    <a:cubicBezTo>
                      <a:pt x="43" y="1"/>
                      <a:pt x="45" y="4"/>
                      <a:pt x="49" y="7"/>
                    </a:cubicBezTo>
                    <a:close/>
                  </a:path>
                </a:pathLst>
              </a:custGeom>
              <a:solidFill>
                <a:srgbClr val="5B53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3" name="Freeform 510"/>
              <p:cNvSpPr/>
              <p:nvPr/>
            </p:nvSpPr>
            <p:spPr bwMode="auto">
              <a:xfrm>
                <a:off x="6527" y="3256"/>
                <a:ext cx="52" cy="97"/>
              </a:xfrm>
              <a:custGeom>
                <a:avLst/>
                <a:gdLst>
                  <a:gd name="T0" fmla="*/ 44 w 52"/>
                  <a:gd name="T1" fmla="*/ 4 h 97"/>
                  <a:gd name="T2" fmla="*/ 50 w 52"/>
                  <a:gd name="T3" fmla="*/ 32 h 97"/>
                  <a:gd name="T4" fmla="*/ 51 w 52"/>
                  <a:gd name="T5" fmla="*/ 40 h 97"/>
                  <a:gd name="T6" fmla="*/ 47 w 52"/>
                  <a:gd name="T7" fmla="*/ 48 h 97"/>
                  <a:gd name="T8" fmla="*/ 44 w 52"/>
                  <a:gd name="T9" fmla="*/ 62 h 97"/>
                  <a:gd name="T10" fmla="*/ 46 w 52"/>
                  <a:gd name="T11" fmla="*/ 79 h 97"/>
                  <a:gd name="T12" fmla="*/ 35 w 52"/>
                  <a:gd name="T13" fmla="*/ 88 h 97"/>
                  <a:gd name="T14" fmla="*/ 3 w 52"/>
                  <a:gd name="T15" fmla="*/ 87 h 97"/>
                  <a:gd name="T16" fmla="*/ 2 w 52"/>
                  <a:gd name="T17" fmla="*/ 84 h 97"/>
                  <a:gd name="T18" fmla="*/ 5 w 52"/>
                  <a:gd name="T19" fmla="*/ 75 h 97"/>
                  <a:gd name="T20" fmla="*/ 8 w 52"/>
                  <a:gd name="T21" fmla="*/ 61 h 97"/>
                  <a:gd name="T22" fmla="*/ 9 w 52"/>
                  <a:gd name="T23" fmla="*/ 54 h 97"/>
                  <a:gd name="T24" fmla="*/ 5 w 52"/>
                  <a:gd name="T25" fmla="*/ 37 h 97"/>
                  <a:gd name="T26" fmla="*/ 4 w 52"/>
                  <a:gd name="T27" fmla="*/ 19 h 97"/>
                  <a:gd name="T28" fmla="*/ 23 w 52"/>
                  <a:gd name="T29" fmla="*/ 3 h 97"/>
                  <a:gd name="T30" fmla="*/ 29 w 52"/>
                  <a:gd name="T31" fmla="*/ 2 h 97"/>
                  <a:gd name="T32" fmla="*/ 44 w 52"/>
                  <a:gd name="T33" fmla="*/ 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97">
                    <a:moveTo>
                      <a:pt x="44" y="4"/>
                    </a:moveTo>
                    <a:cubicBezTo>
                      <a:pt x="50" y="32"/>
                      <a:pt x="50" y="32"/>
                      <a:pt x="50" y="32"/>
                    </a:cubicBezTo>
                    <a:cubicBezTo>
                      <a:pt x="50" y="32"/>
                      <a:pt x="52" y="37"/>
                      <a:pt x="51" y="40"/>
                    </a:cubicBezTo>
                    <a:cubicBezTo>
                      <a:pt x="51" y="44"/>
                      <a:pt x="47" y="48"/>
                      <a:pt x="47" y="48"/>
                    </a:cubicBezTo>
                    <a:cubicBezTo>
                      <a:pt x="45" y="52"/>
                      <a:pt x="43" y="56"/>
                      <a:pt x="44" y="62"/>
                    </a:cubicBezTo>
                    <a:cubicBezTo>
                      <a:pt x="46" y="79"/>
                      <a:pt x="46" y="79"/>
                      <a:pt x="46" y="79"/>
                    </a:cubicBezTo>
                    <a:cubicBezTo>
                      <a:pt x="46" y="79"/>
                      <a:pt x="46" y="83"/>
                      <a:pt x="35" y="88"/>
                    </a:cubicBezTo>
                    <a:cubicBezTo>
                      <a:pt x="9" y="97"/>
                      <a:pt x="3" y="87"/>
                      <a:pt x="3" y="87"/>
                    </a:cubicBezTo>
                    <a:cubicBezTo>
                      <a:pt x="3" y="87"/>
                      <a:pt x="2" y="85"/>
                      <a:pt x="2" y="84"/>
                    </a:cubicBezTo>
                    <a:cubicBezTo>
                      <a:pt x="3" y="80"/>
                      <a:pt x="4" y="77"/>
                      <a:pt x="5" y="75"/>
                    </a:cubicBezTo>
                    <a:cubicBezTo>
                      <a:pt x="8" y="61"/>
                      <a:pt x="8" y="61"/>
                      <a:pt x="8" y="61"/>
                    </a:cubicBezTo>
                    <a:cubicBezTo>
                      <a:pt x="8" y="59"/>
                      <a:pt x="9" y="57"/>
                      <a:pt x="9" y="54"/>
                    </a:cubicBezTo>
                    <a:cubicBezTo>
                      <a:pt x="5" y="37"/>
                      <a:pt x="5" y="37"/>
                      <a:pt x="5" y="37"/>
                    </a:cubicBezTo>
                    <a:cubicBezTo>
                      <a:pt x="5" y="37"/>
                      <a:pt x="0" y="24"/>
                      <a:pt x="4" y="19"/>
                    </a:cubicBezTo>
                    <a:cubicBezTo>
                      <a:pt x="8" y="13"/>
                      <a:pt x="19" y="5"/>
                      <a:pt x="23" y="3"/>
                    </a:cubicBezTo>
                    <a:cubicBezTo>
                      <a:pt x="24" y="3"/>
                      <a:pt x="27" y="2"/>
                      <a:pt x="29" y="2"/>
                    </a:cubicBezTo>
                    <a:cubicBezTo>
                      <a:pt x="29" y="2"/>
                      <a:pt x="39" y="0"/>
                      <a:pt x="44" y="4"/>
                    </a:cubicBezTo>
                    <a:close/>
                  </a:path>
                </a:pathLst>
              </a:custGeom>
              <a:solidFill>
                <a:srgbClr val="C91D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4" name="Freeform 511"/>
              <p:cNvSpPr/>
              <p:nvPr/>
            </p:nvSpPr>
            <p:spPr bwMode="auto">
              <a:xfrm>
                <a:off x="6526" y="3272"/>
                <a:ext cx="62" cy="68"/>
              </a:xfrm>
              <a:custGeom>
                <a:avLst/>
                <a:gdLst>
                  <a:gd name="T0" fmla="*/ 62 w 62"/>
                  <a:gd name="T1" fmla="*/ 54 h 68"/>
                  <a:gd name="T2" fmla="*/ 59 w 62"/>
                  <a:gd name="T3" fmla="*/ 58 h 68"/>
                  <a:gd name="T4" fmla="*/ 59 w 62"/>
                  <a:gd name="T5" fmla="*/ 62 h 68"/>
                  <a:gd name="T6" fmla="*/ 15 w 62"/>
                  <a:gd name="T7" fmla="*/ 62 h 68"/>
                  <a:gd name="T8" fmla="*/ 8 w 62"/>
                  <a:gd name="T9" fmla="*/ 55 h 68"/>
                  <a:gd name="T10" fmla="*/ 1 w 62"/>
                  <a:gd name="T11" fmla="*/ 16 h 68"/>
                  <a:gd name="T12" fmla="*/ 12 w 62"/>
                  <a:gd name="T13" fmla="*/ 1 h 68"/>
                  <a:gd name="T14" fmla="*/ 21 w 62"/>
                  <a:gd name="T15" fmla="*/ 24 h 68"/>
                  <a:gd name="T16" fmla="*/ 24 w 62"/>
                  <a:gd name="T17" fmla="*/ 45 h 68"/>
                  <a:gd name="T18" fmla="*/ 28 w 62"/>
                  <a:gd name="T19" fmla="*/ 50 h 68"/>
                  <a:gd name="T20" fmla="*/ 62 w 62"/>
                  <a:gd name="T21" fmla="*/ 5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68">
                    <a:moveTo>
                      <a:pt x="62" y="54"/>
                    </a:moveTo>
                    <a:cubicBezTo>
                      <a:pt x="62" y="54"/>
                      <a:pt x="59" y="56"/>
                      <a:pt x="59" y="58"/>
                    </a:cubicBezTo>
                    <a:cubicBezTo>
                      <a:pt x="58" y="60"/>
                      <a:pt x="59" y="62"/>
                      <a:pt x="59" y="62"/>
                    </a:cubicBezTo>
                    <a:cubicBezTo>
                      <a:pt x="59" y="62"/>
                      <a:pt x="30" y="68"/>
                      <a:pt x="15" y="62"/>
                    </a:cubicBezTo>
                    <a:cubicBezTo>
                      <a:pt x="9" y="60"/>
                      <a:pt x="8" y="55"/>
                      <a:pt x="8" y="55"/>
                    </a:cubicBezTo>
                    <a:cubicBezTo>
                      <a:pt x="1" y="16"/>
                      <a:pt x="1" y="16"/>
                      <a:pt x="1" y="16"/>
                    </a:cubicBezTo>
                    <a:cubicBezTo>
                      <a:pt x="0" y="4"/>
                      <a:pt x="6" y="0"/>
                      <a:pt x="12" y="1"/>
                    </a:cubicBezTo>
                    <a:cubicBezTo>
                      <a:pt x="19" y="3"/>
                      <a:pt x="21" y="18"/>
                      <a:pt x="21" y="24"/>
                    </a:cubicBezTo>
                    <a:cubicBezTo>
                      <a:pt x="21" y="29"/>
                      <a:pt x="23" y="40"/>
                      <a:pt x="24" y="45"/>
                    </a:cubicBezTo>
                    <a:cubicBezTo>
                      <a:pt x="25" y="49"/>
                      <a:pt x="26" y="49"/>
                      <a:pt x="28" y="50"/>
                    </a:cubicBezTo>
                    <a:lnTo>
                      <a:pt x="62" y="54"/>
                    </a:lnTo>
                    <a:close/>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5" name="Freeform 512"/>
              <p:cNvSpPr/>
              <p:nvPr/>
            </p:nvSpPr>
            <p:spPr bwMode="auto">
              <a:xfrm>
                <a:off x="6553" y="3229"/>
                <a:ext cx="30" cy="36"/>
              </a:xfrm>
              <a:custGeom>
                <a:avLst/>
                <a:gdLst>
                  <a:gd name="T0" fmla="*/ 21 w 30"/>
                  <a:gd name="T1" fmla="*/ 0 h 36"/>
                  <a:gd name="T2" fmla="*/ 30 w 30"/>
                  <a:gd name="T3" fmla="*/ 10 h 36"/>
                  <a:gd name="T4" fmla="*/ 25 w 30"/>
                  <a:gd name="T5" fmla="*/ 27 h 36"/>
                  <a:gd name="T6" fmla="*/ 14 w 30"/>
                  <a:gd name="T7" fmla="*/ 36 h 36"/>
                  <a:gd name="T8" fmla="*/ 7 w 30"/>
                  <a:gd name="T9" fmla="*/ 32 h 36"/>
                  <a:gd name="T10" fmla="*/ 1 w 30"/>
                  <a:gd name="T11" fmla="*/ 26 h 36"/>
                  <a:gd name="T12" fmla="*/ 1 w 30"/>
                  <a:gd name="T13" fmla="*/ 13 h 36"/>
                  <a:gd name="T14" fmla="*/ 21 w 30"/>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6">
                    <a:moveTo>
                      <a:pt x="21" y="0"/>
                    </a:moveTo>
                    <a:cubicBezTo>
                      <a:pt x="29" y="0"/>
                      <a:pt x="30" y="5"/>
                      <a:pt x="30" y="10"/>
                    </a:cubicBezTo>
                    <a:cubicBezTo>
                      <a:pt x="29" y="15"/>
                      <a:pt x="25" y="27"/>
                      <a:pt x="25" y="27"/>
                    </a:cubicBezTo>
                    <a:cubicBezTo>
                      <a:pt x="23" y="33"/>
                      <a:pt x="18" y="36"/>
                      <a:pt x="14" y="36"/>
                    </a:cubicBezTo>
                    <a:cubicBezTo>
                      <a:pt x="12" y="35"/>
                      <a:pt x="10" y="35"/>
                      <a:pt x="7" y="32"/>
                    </a:cubicBezTo>
                    <a:cubicBezTo>
                      <a:pt x="5" y="30"/>
                      <a:pt x="3" y="29"/>
                      <a:pt x="1" y="26"/>
                    </a:cubicBezTo>
                    <a:cubicBezTo>
                      <a:pt x="1" y="26"/>
                      <a:pt x="0" y="16"/>
                      <a:pt x="1" y="13"/>
                    </a:cubicBezTo>
                    <a:cubicBezTo>
                      <a:pt x="1" y="7"/>
                      <a:pt x="9" y="0"/>
                      <a:pt x="21" y="0"/>
                    </a:cubicBezTo>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6" name="Freeform 513"/>
              <p:cNvSpPr/>
              <p:nvPr/>
            </p:nvSpPr>
            <p:spPr bwMode="auto">
              <a:xfrm>
                <a:off x="6544" y="3239"/>
                <a:ext cx="16" cy="6"/>
              </a:xfrm>
              <a:custGeom>
                <a:avLst/>
                <a:gdLst>
                  <a:gd name="T0" fmla="*/ 0 w 16"/>
                  <a:gd name="T1" fmla="*/ 4 h 6"/>
                  <a:gd name="T2" fmla="*/ 0 w 16"/>
                  <a:gd name="T3" fmla="*/ 4 h 6"/>
                  <a:gd name="T4" fmla="*/ 5 w 16"/>
                  <a:gd name="T5" fmla="*/ 1 h 6"/>
                  <a:gd name="T6" fmla="*/ 8 w 16"/>
                  <a:gd name="T7" fmla="*/ 1 h 6"/>
                  <a:gd name="T8" fmla="*/ 16 w 16"/>
                  <a:gd name="T9" fmla="*/ 5 h 6"/>
                  <a:gd name="T10" fmla="*/ 16 w 16"/>
                  <a:gd name="T11" fmla="*/ 5 h 6"/>
                  <a:gd name="T12" fmla="*/ 15 w 16"/>
                  <a:gd name="T13" fmla="*/ 6 h 6"/>
                  <a:gd name="T14" fmla="*/ 15 w 16"/>
                  <a:gd name="T15" fmla="*/ 6 h 6"/>
                  <a:gd name="T16" fmla="*/ 7 w 16"/>
                  <a:gd name="T17" fmla="*/ 2 h 6"/>
                  <a:gd name="T18" fmla="*/ 6 w 16"/>
                  <a:gd name="T19" fmla="*/ 2 h 6"/>
                  <a:gd name="T20" fmla="*/ 1 w 16"/>
                  <a:gd name="T21" fmla="*/ 5 h 6"/>
                  <a:gd name="T22" fmla="*/ 1 w 16"/>
                  <a:gd name="T23" fmla="*/ 5 h 6"/>
                  <a:gd name="T24" fmla="*/ 0 w 16"/>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6">
                    <a:moveTo>
                      <a:pt x="0" y="4"/>
                    </a:moveTo>
                    <a:cubicBezTo>
                      <a:pt x="0" y="4"/>
                      <a:pt x="0" y="4"/>
                      <a:pt x="0" y="4"/>
                    </a:cubicBezTo>
                    <a:cubicBezTo>
                      <a:pt x="5" y="1"/>
                      <a:pt x="5" y="1"/>
                      <a:pt x="5" y="1"/>
                    </a:cubicBezTo>
                    <a:cubicBezTo>
                      <a:pt x="6" y="0"/>
                      <a:pt x="7" y="0"/>
                      <a:pt x="8" y="1"/>
                    </a:cubicBezTo>
                    <a:cubicBezTo>
                      <a:pt x="16" y="5"/>
                      <a:pt x="16" y="5"/>
                      <a:pt x="16" y="5"/>
                    </a:cubicBezTo>
                    <a:cubicBezTo>
                      <a:pt x="16" y="5"/>
                      <a:pt x="16" y="5"/>
                      <a:pt x="16" y="5"/>
                    </a:cubicBezTo>
                    <a:cubicBezTo>
                      <a:pt x="15" y="6"/>
                      <a:pt x="15" y="6"/>
                      <a:pt x="15" y="6"/>
                    </a:cubicBezTo>
                    <a:cubicBezTo>
                      <a:pt x="15" y="6"/>
                      <a:pt x="15" y="6"/>
                      <a:pt x="15" y="6"/>
                    </a:cubicBezTo>
                    <a:cubicBezTo>
                      <a:pt x="7" y="2"/>
                      <a:pt x="7" y="2"/>
                      <a:pt x="7" y="2"/>
                    </a:cubicBezTo>
                    <a:cubicBezTo>
                      <a:pt x="6" y="2"/>
                      <a:pt x="6" y="2"/>
                      <a:pt x="6" y="2"/>
                    </a:cubicBezTo>
                    <a:cubicBezTo>
                      <a:pt x="1" y="5"/>
                      <a:pt x="1" y="5"/>
                      <a:pt x="1" y="5"/>
                    </a:cubicBezTo>
                    <a:cubicBezTo>
                      <a:pt x="1" y="5"/>
                      <a:pt x="1" y="5"/>
                      <a:pt x="1" y="5"/>
                    </a:cubicBezTo>
                    <a:cubicBezTo>
                      <a:pt x="0" y="4"/>
                      <a:pt x="0" y="4"/>
                      <a:pt x="0" y="4"/>
                    </a:cubicBezTo>
                  </a:path>
                </a:pathLst>
              </a:custGeom>
              <a:solidFill>
                <a:srgbClr val="6D1A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7" name="Freeform 514"/>
              <p:cNvSpPr/>
              <p:nvPr/>
            </p:nvSpPr>
            <p:spPr bwMode="auto">
              <a:xfrm>
                <a:off x="6558" y="3243"/>
                <a:ext cx="12" cy="7"/>
              </a:xfrm>
              <a:custGeom>
                <a:avLst/>
                <a:gdLst>
                  <a:gd name="T0" fmla="*/ 11 w 12"/>
                  <a:gd name="T1" fmla="*/ 0 h 7"/>
                  <a:gd name="T2" fmla="*/ 3 w 12"/>
                  <a:gd name="T3" fmla="*/ 0 h 7"/>
                  <a:gd name="T4" fmla="*/ 3 w 12"/>
                  <a:gd name="T5" fmla="*/ 0 h 7"/>
                  <a:gd name="T6" fmla="*/ 3 w 12"/>
                  <a:gd name="T7" fmla="*/ 0 h 7"/>
                  <a:gd name="T8" fmla="*/ 3 w 12"/>
                  <a:gd name="T9" fmla="*/ 0 h 7"/>
                  <a:gd name="T10" fmla="*/ 2 w 12"/>
                  <a:gd name="T11" fmla="*/ 0 h 7"/>
                  <a:gd name="T12" fmla="*/ 1 w 12"/>
                  <a:gd name="T13" fmla="*/ 1 h 7"/>
                  <a:gd name="T14" fmla="*/ 2 w 12"/>
                  <a:gd name="T15" fmla="*/ 1 h 7"/>
                  <a:gd name="T16" fmla="*/ 2 w 12"/>
                  <a:gd name="T17" fmla="*/ 1 h 7"/>
                  <a:gd name="T18" fmla="*/ 1 w 12"/>
                  <a:gd name="T19" fmla="*/ 2 h 7"/>
                  <a:gd name="T20" fmla="*/ 1 w 12"/>
                  <a:gd name="T21" fmla="*/ 2 h 7"/>
                  <a:gd name="T22" fmla="*/ 0 w 12"/>
                  <a:gd name="T23" fmla="*/ 1 h 7"/>
                  <a:gd name="T24" fmla="*/ 2 w 12"/>
                  <a:gd name="T25" fmla="*/ 5 h 7"/>
                  <a:gd name="T26" fmla="*/ 3 w 12"/>
                  <a:gd name="T27" fmla="*/ 6 h 7"/>
                  <a:gd name="T28" fmla="*/ 5 w 12"/>
                  <a:gd name="T29" fmla="*/ 7 h 7"/>
                  <a:gd name="T30" fmla="*/ 6 w 12"/>
                  <a:gd name="T31" fmla="*/ 7 h 7"/>
                  <a:gd name="T32" fmla="*/ 8 w 12"/>
                  <a:gd name="T33" fmla="*/ 6 h 7"/>
                  <a:gd name="T34" fmla="*/ 11 w 12"/>
                  <a:gd name="T35" fmla="*/ 3 h 7"/>
                  <a:gd name="T36" fmla="*/ 12 w 12"/>
                  <a:gd name="T37" fmla="*/ 2 h 7"/>
                  <a:gd name="T38" fmla="*/ 12 w 12"/>
                  <a:gd name="T39" fmla="*/ 0 h 7"/>
                  <a:gd name="T40" fmla="*/ 11 w 12"/>
                  <a:gd name="T4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7">
                    <a:moveTo>
                      <a:pt x="11" y="0"/>
                    </a:moveTo>
                    <a:cubicBezTo>
                      <a:pt x="3" y="0"/>
                      <a:pt x="3" y="0"/>
                      <a:pt x="3" y="0"/>
                    </a:cubicBezTo>
                    <a:cubicBezTo>
                      <a:pt x="3" y="0"/>
                      <a:pt x="3" y="0"/>
                      <a:pt x="3" y="0"/>
                    </a:cubicBezTo>
                    <a:cubicBezTo>
                      <a:pt x="3" y="0"/>
                      <a:pt x="3" y="0"/>
                      <a:pt x="3" y="0"/>
                    </a:cubicBezTo>
                    <a:cubicBezTo>
                      <a:pt x="3" y="0"/>
                      <a:pt x="3" y="0"/>
                      <a:pt x="3" y="0"/>
                    </a:cubicBezTo>
                    <a:cubicBezTo>
                      <a:pt x="2" y="0"/>
                      <a:pt x="2" y="0"/>
                      <a:pt x="2" y="0"/>
                    </a:cubicBezTo>
                    <a:cubicBezTo>
                      <a:pt x="2" y="0"/>
                      <a:pt x="2" y="0"/>
                      <a:pt x="1" y="1"/>
                    </a:cubicBezTo>
                    <a:cubicBezTo>
                      <a:pt x="2" y="1"/>
                      <a:pt x="2" y="1"/>
                      <a:pt x="2" y="1"/>
                    </a:cubicBezTo>
                    <a:cubicBezTo>
                      <a:pt x="2" y="1"/>
                      <a:pt x="2" y="1"/>
                      <a:pt x="2" y="1"/>
                    </a:cubicBezTo>
                    <a:cubicBezTo>
                      <a:pt x="1" y="2"/>
                      <a:pt x="1" y="2"/>
                      <a:pt x="1" y="2"/>
                    </a:cubicBezTo>
                    <a:cubicBezTo>
                      <a:pt x="1" y="2"/>
                      <a:pt x="1" y="2"/>
                      <a:pt x="1" y="2"/>
                    </a:cubicBezTo>
                    <a:cubicBezTo>
                      <a:pt x="0" y="1"/>
                      <a:pt x="0" y="1"/>
                      <a:pt x="0" y="1"/>
                    </a:cubicBezTo>
                    <a:cubicBezTo>
                      <a:pt x="1" y="2"/>
                      <a:pt x="1" y="5"/>
                      <a:pt x="2" y="5"/>
                    </a:cubicBezTo>
                    <a:cubicBezTo>
                      <a:pt x="2" y="6"/>
                      <a:pt x="3" y="6"/>
                      <a:pt x="3" y="6"/>
                    </a:cubicBezTo>
                    <a:cubicBezTo>
                      <a:pt x="4" y="6"/>
                      <a:pt x="4" y="7"/>
                      <a:pt x="5" y="7"/>
                    </a:cubicBezTo>
                    <a:cubicBezTo>
                      <a:pt x="5" y="7"/>
                      <a:pt x="6" y="7"/>
                      <a:pt x="6" y="7"/>
                    </a:cubicBezTo>
                    <a:cubicBezTo>
                      <a:pt x="8" y="6"/>
                      <a:pt x="8" y="6"/>
                      <a:pt x="8" y="6"/>
                    </a:cubicBezTo>
                    <a:cubicBezTo>
                      <a:pt x="10" y="6"/>
                      <a:pt x="11" y="3"/>
                      <a:pt x="11" y="3"/>
                    </a:cubicBezTo>
                    <a:cubicBezTo>
                      <a:pt x="11" y="3"/>
                      <a:pt x="11" y="3"/>
                      <a:pt x="12" y="2"/>
                    </a:cubicBezTo>
                    <a:cubicBezTo>
                      <a:pt x="12" y="1"/>
                      <a:pt x="12" y="1"/>
                      <a:pt x="12" y="0"/>
                    </a:cubicBezTo>
                    <a:cubicBezTo>
                      <a:pt x="11" y="0"/>
                      <a:pt x="11" y="0"/>
                      <a:pt x="11" y="0"/>
                    </a:cubicBezTo>
                  </a:path>
                </a:pathLst>
              </a:custGeom>
              <a:solidFill>
                <a:srgbClr val="D6BA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8" name="Freeform 515"/>
              <p:cNvSpPr/>
              <p:nvPr/>
            </p:nvSpPr>
            <p:spPr bwMode="auto">
              <a:xfrm>
                <a:off x="6558" y="3244"/>
                <a:ext cx="2" cy="1"/>
              </a:xfrm>
              <a:custGeom>
                <a:avLst/>
                <a:gdLst>
                  <a:gd name="T0" fmla="*/ 1 w 2"/>
                  <a:gd name="T1" fmla="*/ 0 h 1"/>
                  <a:gd name="T2" fmla="*/ 0 w 2"/>
                  <a:gd name="T3" fmla="*/ 0 h 1"/>
                  <a:gd name="T4" fmla="*/ 0 w 2"/>
                  <a:gd name="T5" fmla="*/ 0 h 1"/>
                  <a:gd name="T6" fmla="*/ 1 w 2"/>
                  <a:gd name="T7" fmla="*/ 1 h 1"/>
                  <a:gd name="T8" fmla="*/ 1 w 2"/>
                  <a:gd name="T9" fmla="*/ 1 h 1"/>
                  <a:gd name="T10" fmla="*/ 2 w 2"/>
                  <a:gd name="T11" fmla="*/ 0 h 1"/>
                  <a:gd name="T12" fmla="*/ 2 w 2"/>
                  <a:gd name="T13" fmla="*/ 0 h 1"/>
                  <a:gd name="T14" fmla="*/ 1 w 2"/>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
                    <a:moveTo>
                      <a:pt x="1" y="0"/>
                    </a:moveTo>
                    <a:cubicBezTo>
                      <a:pt x="1" y="0"/>
                      <a:pt x="1" y="0"/>
                      <a:pt x="0" y="0"/>
                    </a:cubicBezTo>
                    <a:cubicBezTo>
                      <a:pt x="0" y="0"/>
                      <a:pt x="0" y="0"/>
                      <a:pt x="0" y="0"/>
                    </a:cubicBezTo>
                    <a:cubicBezTo>
                      <a:pt x="1" y="1"/>
                      <a:pt x="1" y="1"/>
                      <a:pt x="1" y="1"/>
                    </a:cubicBezTo>
                    <a:cubicBezTo>
                      <a:pt x="1" y="1"/>
                      <a:pt x="1" y="1"/>
                      <a:pt x="1" y="1"/>
                    </a:cubicBezTo>
                    <a:cubicBezTo>
                      <a:pt x="2" y="0"/>
                      <a:pt x="2" y="0"/>
                      <a:pt x="2" y="0"/>
                    </a:cubicBezTo>
                    <a:cubicBezTo>
                      <a:pt x="2" y="0"/>
                      <a:pt x="2" y="0"/>
                      <a:pt x="2" y="0"/>
                    </a:cubicBezTo>
                    <a:cubicBezTo>
                      <a:pt x="1" y="0"/>
                      <a:pt x="1" y="0"/>
                      <a:pt x="1" y="0"/>
                    </a:cubicBezTo>
                  </a:path>
                </a:pathLst>
              </a:custGeom>
              <a:solidFill>
                <a:srgbClr val="7339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9" name="Freeform 516"/>
              <p:cNvSpPr/>
              <p:nvPr/>
            </p:nvSpPr>
            <p:spPr bwMode="auto">
              <a:xfrm>
                <a:off x="6570" y="3244"/>
                <a:ext cx="3" cy="2"/>
              </a:xfrm>
              <a:custGeom>
                <a:avLst/>
                <a:gdLst>
                  <a:gd name="T0" fmla="*/ 3 w 3"/>
                  <a:gd name="T1" fmla="*/ 1 h 2"/>
                  <a:gd name="T2" fmla="*/ 3 w 3"/>
                  <a:gd name="T3" fmla="*/ 2 h 2"/>
                  <a:gd name="T4" fmla="*/ 2 w 3"/>
                  <a:gd name="T5" fmla="*/ 1 h 2"/>
                  <a:gd name="T6" fmla="*/ 0 w 3"/>
                  <a:gd name="T7" fmla="*/ 2 h 2"/>
                  <a:gd name="T8" fmla="*/ 0 w 3"/>
                  <a:gd name="T9" fmla="*/ 2 h 2"/>
                  <a:gd name="T10" fmla="*/ 2 w 3"/>
                  <a:gd name="T11" fmla="*/ 0 h 2"/>
                  <a:gd name="T12" fmla="*/ 3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1"/>
                    </a:moveTo>
                    <a:cubicBezTo>
                      <a:pt x="3" y="1"/>
                      <a:pt x="3" y="2"/>
                      <a:pt x="3" y="2"/>
                    </a:cubicBezTo>
                    <a:cubicBezTo>
                      <a:pt x="3" y="2"/>
                      <a:pt x="3" y="1"/>
                      <a:pt x="2" y="1"/>
                    </a:cubicBezTo>
                    <a:cubicBezTo>
                      <a:pt x="1" y="1"/>
                      <a:pt x="0" y="2"/>
                      <a:pt x="0" y="2"/>
                    </a:cubicBezTo>
                    <a:cubicBezTo>
                      <a:pt x="0" y="2"/>
                      <a:pt x="0" y="2"/>
                      <a:pt x="0" y="2"/>
                    </a:cubicBezTo>
                    <a:cubicBezTo>
                      <a:pt x="0" y="2"/>
                      <a:pt x="0" y="0"/>
                      <a:pt x="2" y="0"/>
                    </a:cubicBezTo>
                    <a:cubicBezTo>
                      <a:pt x="3" y="0"/>
                      <a:pt x="3" y="1"/>
                      <a:pt x="3" y="1"/>
                    </a:cubicBezTo>
                  </a:path>
                </a:pathLst>
              </a:custGeom>
              <a:solidFill>
                <a:srgbClr val="6D1A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0" name="Freeform 517"/>
              <p:cNvSpPr>
                <a:spLocks noEditPoints="1"/>
              </p:cNvSpPr>
              <p:nvPr/>
            </p:nvSpPr>
            <p:spPr bwMode="auto">
              <a:xfrm>
                <a:off x="6558" y="3242"/>
                <a:ext cx="13" cy="8"/>
              </a:xfrm>
              <a:custGeom>
                <a:avLst/>
                <a:gdLst>
                  <a:gd name="T0" fmla="*/ 7 w 13"/>
                  <a:gd name="T1" fmla="*/ 8 h 8"/>
                  <a:gd name="T2" fmla="*/ 7 w 13"/>
                  <a:gd name="T3" fmla="*/ 8 h 8"/>
                  <a:gd name="T4" fmla="*/ 4 w 13"/>
                  <a:gd name="T5" fmla="*/ 8 h 8"/>
                  <a:gd name="T6" fmla="*/ 1 w 13"/>
                  <a:gd name="T7" fmla="*/ 7 h 8"/>
                  <a:gd name="T8" fmla="*/ 0 w 13"/>
                  <a:gd name="T9" fmla="*/ 3 h 8"/>
                  <a:gd name="T10" fmla="*/ 1 w 13"/>
                  <a:gd name="T11" fmla="*/ 1 h 8"/>
                  <a:gd name="T12" fmla="*/ 4 w 13"/>
                  <a:gd name="T13" fmla="*/ 0 h 8"/>
                  <a:gd name="T14" fmla="*/ 10 w 13"/>
                  <a:gd name="T15" fmla="*/ 0 h 8"/>
                  <a:gd name="T16" fmla="*/ 12 w 13"/>
                  <a:gd name="T17" fmla="*/ 1 h 8"/>
                  <a:gd name="T18" fmla="*/ 13 w 13"/>
                  <a:gd name="T19" fmla="*/ 3 h 8"/>
                  <a:gd name="T20" fmla="*/ 11 w 13"/>
                  <a:gd name="T21" fmla="*/ 6 h 8"/>
                  <a:gd name="T22" fmla="*/ 7 w 13"/>
                  <a:gd name="T23" fmla="*/ 8 h 8"/>
                  <a:gd name="T24" fmla="*/ 4 w 13"/>
                  <a:gd name="T25" fmla="*/ 2 h 8"/>
                  <a:gd name="T26" fmla="*/ 1 w 13"/>
                  <a:gd name="T27" fmla="*/ 3 h 8"/>
                  <a:gd name="T28" fmla="*/ 2 w 13"/>
                  <a:gd name="T29" fmla="*/ 6 h 8"/>
                  <a:gd name="T30" fmla="*/ 8 w 13"/>
                  <a:gd name="T31" fmla="*/ 7 h 8"/>
                  <a:gd name="T32" fmla="*/ 10 w 13"/>
                  <a:gd name="T33" fmla="*/ 5 h 8"/>
                  <a:gd name="T34" fmla="*/ 11 w 13"/>
                  <a:gd name="T35" fmla="*/ 3 h 8"/>
                  <a:gd name="T36" fmla="*/ 11 w 13"/>
                  <a:gd name="T37" fmla="*/ 1 h 8"/>
                  <a:gd name="T38" fmla="*/ 10 w 13"/>
                  <a:gd name="T39" fmla="*/ 1 h 8"/>
                  <a:gd name="T40" fmla="*/ 4 w 13"/>
                  <a:gd name="T4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 h="8">
                    <a:moveTo>
                      <a:pt x="7" y="8"/>
                    </a:moveTo>
                    <a:cubicBezTo>
                      <a:pt x="7" y="8"/>
                      <a:pt x="7" y="8"/>
                      <a:pt x="7" y="8"/>
                    </a:cubicBezTo>
                    <a:cubicBezTo>
                      <a:pt x="5" y="8"/>
                      <a:pt x="4" y="8"/>
                      <a:pt x="4" y="8"/>
                    </a:cubicBezTo>
                    <a:cubicBezTo>
                      <a:pt x="4" y="8"/>
                      <a:pt x="2" y="8"/>
                      <a:pt x="1" y="7"/>
                    </a:cubicBezTo>
                    <a:cubicBezTo>
                      <a:pt x="0" y="6"/>
                      <a:pt x="0" y="4"/>
                      <a:pt x="0" y="3"/>
                    </a:cubicBezTo>
                    <a:cubicBezTo>
                      <a:pt x="0" y="1"/>
                      <a:pt x="0" y="1"/>
                      <a:pt x="1" y="1"/>
                    </a:cubicBezTo>
                    <a:cubicBezTo>
                      <a:pt x="4" y="0"/>
                      <a:pt x="4" y="0"/>
                      <a:pt x="4" y="0"/>
                    </a:cubicBezTo>
                    <a:cubicBezTo>
                      <a:pt x="10" y="0"/>
                      <a:pt x="10" y="0"/>
                      <a:pt x="10" y="0"/>
                    </a:cubicBezTo>
                    <a:cubicBezTo>
                      <a:pt x="10" y="0"/>
                      <a:pt x="11" y="0"/>
                      <a:pt x="12" y="1"/>
                    </a:cubicBezTo>
                    <a:cubicBezTo>
                      <a:pt x="13" y="1"/>
                      <a:pt x="13" y="2"/>
                      <a:pt x="13" y="3"/>
                    </a:cubicBezTo>
                    <a:cubicBezTo>
                      <a:pt x="12" y="4"/>
                      <a:pt x="11" y="6"/>
                      <a:pt x="11" y="6"/>
                    </a:cubicBezTo>
                    <a:cubicBezTo>
                      <a:pt x="11" y="6"/>
                      <a:pt x="10" y="8"/>
                      <a:pt x="7" y="8"/>
                    </a:cubicBezTo>
                    <a:close/>
                    <a:moveTo>
                      <a:pt x="4" y="2"/>
                    </a:moveTo>
                    <a:cubicBezTo>
                      <a:pt x="3" y="2"/>
                      <a:pt x="1" y="2"/>
                      <a:pt x="1" y="3"/>
                    </a:cubicBezTo>
                    <a:cubicBezTo>
                      <a:pt x="1" y="4"/>
                      <a:pt x="1" y="5"/>
                      <a:pt x="2" y="6"/>
                    </a:cubicBezTo>
                    <a:cubicBezTo>
                      <a:pt x="3" y="8"/>
                      <a:pt x="6" y="8"/>
                      <a:pt x="8" y="7"/>
                    </a:cubicBezTo>
                    <a:cubicBezTo>
                      <a:pt x="9" y="7"/>
                      <a:pt x="10" y="5"/>
                      <a:pt x="10" y="5"/>
                    </a:cubicBezTo>
                    <a:cubicBezTo>
                      <a:pt x="10" y="5"/>
                      <a:pt x="11" y="4"/>
                      <a:pt x="11" y="3"/>
                    </a:cubicBezTo>
                    <a:cubicBezTo>
                      <a:pt x="12" y="2"/>
                      <a:pt x="12" y="2"/>
                      <a:pt x="11" y="1"/>
                    </a:cubicBezTo>
                    <a:cubicBezTo>
                      <a:pt x="10" y="1"/>
                      <a:pt x="10" y="1"/>
                      <a:pt x="10" y="1"/>
                    </a:cubicBezTo>
                    <a:lnTo>
                      <a:pt x="4" y="2"/>
                    </a:lnTo>
                    <a:close/>
                  </a:path>
                </a:pathLst>
              </a:custGeom>
              <a:solidFill>
                <a:srgbClr val="6D1A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1" name="Freeform 518"/>
              <p:cNvSpPr/>
              <p:nvPr/>
            </p:nvSpPr>
            <p:spPr bwMode="auto">
              <a:xfrm>
                <a:off x="6584" y="3243"/>
                <a:ext cx="0" cy="2"/>
              </a:xfrm>
              <a:custGeom>
                <a:avLst/>
                <a:gdLst>
                  <a:gd name="T0" fmla="*/ 0 h 2"/>
                  <a:gd name="T1" fmla="*/ 2 h 2"/>
                  <a:gd name="T2" fmla="*/ 1 h 2"/>
                  <a:gd name="T3" fmla="*/ 0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1"/>
                      <a:pt x="0" y="2"/>
                    </a:cubicBezTo>
                    <a:cubicBezTo>
                      <a:pt x="0" y="2"/>
                      <a:pt x="0" y="1"/>
                      <a:pt x="0" y="1"/>
                    </a:cubicBezTo>
                    <a:cubicBezTo>
                      <a:pt x="0" y="0"/>
                      <a:pt x="0" y="0"/>
                      <a:pt x="0" y="0"/>
                    </a:cubicBezTo>
                    <a:cubicBezTo>
                      <a:pt x="0" y="0"/>
                      <a:pt x="0" y="0"/>
                      <a:pt x="0" y="0"/>
                    </a:cubicBezTo>
                  </a:path>
                </a:pathLst>
              </a:custGeom>
              <a:solidFill>
                <a:srgbClr val="4836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2" name="Freeform 519"/>
              <p:cNvSpPr/>
              <p:nvPr/>
            </p:nvSpPr>
            <p:spPr bwMode="auto">
              <a:xfrm>
                <a:off x="6580" y="3242"/>
                <a:ext cx="4" cy="6"/>
              </a:xfrm>
              <a:custGeom>
                <a:avLst/>
                <a:gdLst>
                  <a:gd name="T0" fmla="*/ 3 w 4"/>
                  <a:gd name="T1" fmla="*/ 0 h 6"/>
                  <a:gd name="T2" fmla="*/ 2 w 4"/>
                  <a:gd name="T3" fmla="*/ 0 h 6"/>
                  <a:gd name="T4" fmla="*/ 0 w 4"/>
                  <a:gd name="T5" fmla="*/ 6 h 6"/>
                  <a:gd name="T6" fmla="*/ 3 w 4"/>
                  <a:gd name="T7" fmla="*/ 4 h 6"/>
                  <a:gd name="T8" fmla="*/ 4 w 4"/>
                  <a:gd name="T9" fmla="*/ 3 h 6"/>
                  <a:gd name="T10" fmla="*/ 4 w 4"/>
                  <a:gd name="T11" fmla="*/ 1 h 6"/>
                  <a:gd name="T12" fmla="*/ 3 w 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3" y="0"/>
                    </a:moveTo>
                    <a:cubicBezTo>
                      <a:pt x="2" y="0"/>
                      <a:pt x="2" y="0"/>
                      <a:pt x="2" y="0"/>
                    </a:cubicBezTo>
                    <a:cubicBezTo>
                      <a:pt x="2" y="2"/>
                      <a:pt x="1" y="4"/>
                      <a:pt x="0" y="6"/>
                    </a:cubicBezTo>
                    <a:cubicBezTo>
                      <a:pt x="3" y="6"/>
                      <a:pt x="3" y="4"/>
                      <a:pt x="3" y="4"/>
                    </a:cubicBezTo>
                    <a:cubicBezTo>
                      <a:pt x="3" y="4"/>
                      <a:pt x="3" y="3"/>
                      <a:pt x="4" y="3"/>
                    </a:cubicBezTo>
                    <a:cubicBezTo>
                      <a:pt x="4" y="2"/>
                      <a:pt x="4" y="1"/>
                      <a:pt x="4" y="1"/>
                    </a:cubicBezTo>
                    <a:cubicBezTo>
                      <a:pt x="3" y="0"/>
                      <a:pt x="3" y="0"/>
                      <a:pt x="3" y="0"/>
                    </a:cubicBezTo>
                  </a:path>
                </a:pathLst>
              </a:custGeom>
              <a:solidFill>
                <a:srgbClr val="4836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3" name="Freeform 520"/>
              <p:cNvSpPr/>
              <p:nvPr/>
            </p:nvSpPr>
            <p:spPr bwMode="auto">
              <a:xfrm>
                <a:off x="6573" y="3242"/>
                <a:ext cx="9" cy="7"/>
              </a:xfrm>
              <a:custGeom>
                <a:avLst/>
                <a:gdLst>
                  <a:gd name="T0" fmla="*/ 9 w 9"/>
                  <a:gd name="T1" fmla="*/ 0 h 7"/>
                  <a:gd name="T2" fmla="*/ 3 w 9"/>
                  <a:gd name="T3" fmla="*/ 1 h 7"/>
                  <a:gd name="T4" fmla="*/ 3 w 9"/>
                  <a:gd name="T5" fmla="*/ 1 h 7"/>
                  <a:gd name="T6" fmla="*/ 3 w 9"/>
                  <a:gd name="T7" fmla="*/ 1 h 7"/>
                  <a:gd name="T8" fmla="*/ 2 w 9"/>
                  <a:gd name="T9" fmla="*/ 1 h 7"/>
                  <a:gd name="T10" fmla="*/ 2 w 9"/>
                  <a:gd name="T11" fmla="*/ 1 h 7"/>
                  <a:gd name="T12" fmla="*/ 0 w 9"/>
                  <a:gd name="T13" fmla="*/ 2 h 7"/>
                  <a:gd name="T14" fmla="*/ 1 w 9"/>
                  <a:gd name="T15" fmla="*/ 5 h 7"/>
                  <a:gd name="T16" fmla="*/ 3 w 9"/>
                  <a:gd name="T17" fmla="*/ 7 h 7"/>
                  <a:gd name="T18" fmla="*/ 5 w 9"/>
                  <a:gd name="T19" fmla="*/ 7 h 7"/>
                  <a:gd name="T20" fmla="*/ 6 w 9"/>
                  <a:gd name="T21" fmla="*/ 7 h 7"/>
                  <a:gd name="T22" fmla="*/ 7 w 9"/>
                  <a:gd name="T23" fmla="*/ 6 h 7"/>
                  <a:gd name="T24" fmla="*/ 7 w 9"/>
                  <a:gd name="T25" fmla="*/ 6 h 7"/>
                  <a:gd name="T26" fmla="*/ 9 w 9"/>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9" y="0"/>
                    </a:moveTo>
                    <a:cubicBezTo>
                      <a:pt x="3" y="1"/>
                      <a:pt x="3" y="1"/>
                      <a:pt x="3" y="1"/>
                    </a:cubicBezTo>
                    <a:cubicBezTo>
                      <a:pt x="3" y="1"/>
                      <a:pt x="3" y="1"/>
                      <a:pt x="3" y="1"/>
                    </a:cubicBezTo>
                    <a:cubicBezTo>
                      <a:pt x="3" y="1"/>
                      <a:pt x="3" y="1"/>
                      <a:pt x="3" y="1"/>
                    </a:cubicBezTo>
                    <a:cubicBezTo>
                      <a:pt x="3" y="1"/>
                      <a:pt x="2" y="1"/>
                      <a:pt x="2" y="1"/>
                    </a:cubicBezTo>
                    <a:cubicBezTo>
                      <a:pt x="2" y="1"/>
                      <a:pt x="2" y="1"/>
                      <a:pt x="2" y="1"/>
                    </a:cubicBezTo>
                    <a:cubicBezTo>
                      <a:pt x="1" y="1"/>
                      <a:pt x="0" y="1"/>
                      <a:pt x="0" y="2"/>
                    </a:cubicBezTo>
                    <a:cubicBezTo>
                      <a:pt x="0" y="2"/>
                      <a:pt x="1" y="5"/>
                      <a:pt x="1" y="5"/>
                    </a:cubicBezTo>
                    <a:cubicBezTo>
                      <a:pt x="2" y="6"/>
                      <a:pt x="3" y="7"/>
                      <a:pt x="3" y="7"/>
                    </a:cubicBezTo>
                    <a:cubicBezTo>
                      <a:pt x="3" y="7"/>
                      <a:pt x="3" y="7"/>
                      <a:pt x="5" y="7"/>
                    </a:cubicBezTo>
                    <a:cubicBezTo>
                      <a:pt x="5" y="7"/>
                      <a:pt x="5" y="7"/>
                      <a:pt x="6" y="7"/>
                    </a:cubicBezTo>
                    <a:cubicBezTo>
                      <a:pt x="7" y="6"/>
                      <a:pt x="7" y="6"/>
                      <a:pt x="7" y="6"/>
                    </a:cubicBezTo>
                    <a:cubicBezTo>
                      <a:pt x="7" y="6"/>
                      <a:pt x="7" y="6"/>
                      <a:pt x="7" y="6"/>
                    </a:cubicBezTo>
                    <a:cubicBezTo>
                      <a:pt x="8" y="4"/>
                      <a:pt x="9" y="2"/>
                      <a:pt x="9" y="0"/>
                    </a:cubicBezTo>
                  </a:path>
                </a:pathLst>
              </a:custGeom>
              <a:solidFill>
                <a:srgbClr val="D6BA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4" name="Freeform 521"/>
              <p:cNvSpPr>
                <a:spLocks noEditPoints="1"/>
              </p:cNvSpPr>
              <p:nvPr/>
            </p:nvSpPr>
            <p:spPr bwMode="auto">
              <a:xfrm>
                <a:off x="6573" y="3241"/>
                <a:ext cx="12" cy="9"/>
              </a:xfrm>
              <a:custGeom>
                <a:avLst/>
                <a:gdLst>
                  <a:gd name="T0" fmla="*/ 7 w 12"/>
                  <a:gd name="T1" fmla="*/ 8 h 9"/>
                  <a:gd name="T2" fmla="*/ 6 w 12"/>
                  <a:gd name="T3" fmla="*/ 8 h 9"/>
                  <a:gd name="T4" fmla="*/ 4 w 12"/>
                  <a:gd name="T5" fmla="*/ 8 h 9"/>
                  <a:gd name="T6" fmla="*/ 1 w 12"/>
                  <a:gd name="T7" fmla="*/ 7 h 9"/>
                  <a:gd name="T8" fmla="*/ 0 w 12"/>
                  <a:gd name="T9" fmla="*/ 4 h 9"/>
                  <a:gd name="T10" fmla="*/ 2 w 12"/>
                  <a:gd name="T11" fmla="*/ 1 h 9"/>
                  <a:gd name="T12" fmla="*/ 4 w 12"/>
                  <a:gd name="T13" fmla="*/ 1 h 9"/>
                  <a:gd name="T14" fmla="*/ 9 w 12"/>
                  <a:gd name="T15" fmla="*/ 1 h 9"/>
                  <a:gd name="T16" fmla="*/ 11 w 12"/>
                  <a:gd name="T17" fmla="*/ 1 h 9"/>
                  <a:gd name="T18" fmla="*/ 12 w 12"/>
                  <a:gd name="T19" fmla="*/ 4 h 9"/>
                  <a:gd name="T20" fmla="*/ 10 w 12"/>
                  <a:gd name="T21" fmla="*/ 6 h 9"/>
                  <a:gd name="T22" fmla="*/ 7 w 12"/>
                  <a:gd name="T23" fmla="*/ 8 h 9"/>
                  <a:gd name="T24" fmla="*/ 3 w 12"/>
                  <a:gd name="T25" fmla="*/ 2 h 9"/>
                  <a:gd name="T26" fmla="*/ 1 w 12"/>
                  <a:gd name="T27" fmla="*/ 4 h 9"/>
                  <a:gd name="T28" fmla="*/ 2 w 12"/>
                  <a:gd name="T29" fmla="*/ 7 h 9"/>
                  <a:gd name="T30" fmla="*/ 7 w 12"/>
                  <a:gd name="T31" fmla="*/ 7 h 9"/>
                  <a:gd name="T32" fmla="*/ 10 w 12"/>
                  <a:gd name="T33" fmla="*/ 5 h 9"/>
                  <a:gd name="T34" fmla="*/ 11 w 12"/>
                  <a:gd name="T35" fmla="*/ 3 h 9"/>
                  <a:gd name="T36" fmla="*/ 11 w 12"/>
                  <a:gd name="T37" fmla="*/ 2 h 9"/>
                  <a:gd name="T38" fmla="*/ 10 w 12"/>
                  <a:gd name="T39" fmla="*/ 2 h 9"/>
                  <a:gd name="T40" fmla="*/ 3 w 12"/>
                  <a:gd name="T4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9">
                    <a:moveTo>
                      <a:pt x="7" y="8"/>
                    </a:moveTo>
                    <a:cubicBezTo>
                      <a:pt x="6" y="8"/>
                      <a:pt x="6" y="8"/>
                      <a:pt x="6" y="8"/>
                    </a:cubicBezTo>
                    <a:cubicBezTo>
                      <a:pt x="4" y="9"/>
                      <a:pt x="4" y="9"/>
                      <a:pt x="4" y="8"/>
                    </a:cubicBezTo>
                    <a:cubicBezTo>
                      <a:pt x="4" y="8"/>
                      <a:pt x="2" y="8"/>
                      <a:pt x="1" y="7"/>
                    </a:cubicBezTo>
                    <a:cubicBezTo>
                      <a:pt x="0" y="6"/>
                      <a:pt x="0" y="4"/>
                      <a:pt x="0" y="4"/>
                    </a:cubicBezTo>
                    <a:cubicBezTo>
                      <a:pt x="0" y="2"/>
                      <a:pt x="1" y="1"/>
                      <a:pt x="2" y="1"/>
                    </a:cubicBezTo>
                    <a:cubicBezTo>
                      <a:pt x="4" y="1"/>
                      <a:pt x="4" y="1"/>
                      <a:pt x="4" y="1"/>
                    </a:cubicBezTo>
                    <a:cubicBezTo>
                      <a:pt x="9" y="1"/>
                      <a:pt x="9" y="1"/>
                      <a:pt x="9" y="1"/>
                    </a:cubicBezTo>
                    <a:cubicBezTo>
                      <a:pt x="9" y="1"/>
                      <a:pt x="11" y="0"/>
                      <a:pt x="11" y="1"/>
                    </a:cubicBezTo>
                    <a:cubicBezTo>
                      <a:pt x="12" y="2"/>
                      <a:pt x="12" y="3"/>
                      <a:pt x="12" y="4"/>
                    </a:cubicBezTo>
                    <a:cubicBezTo>
                      <a:pt x="11" y="5"/>
                      <a:pt x="10" y="6"/>
                      <a:pt x="10" y="6"/>
                    </a:cubicBezTo>
                    <a:cubicBezTo>
                      <a:pt x="10" y="6"/>
                      <a:pt x="9" y="8"/>
                      <a:pt x="7" y="8"/>
                    </a:cubicBezTo>
                    <a:close/>
                    <a:moveTo>
                      <a:pt x="3" y="2"/>
                    </a:moveTo>
                    <a:cubicBezTo>
                      <a:pt x="3" y="2"/>
                      <a:pt x="1" y="3"/>
                      <a:pt x="1" y="4"/>
                    </a:cubicBezTo>
                    <a:cubicBezTo>
                      <a:pt x="1" y="4"/>
                      <a:pt x="1" y="5"/>
                      <a:pt x="2" y="7"/>
                    </a:cubicBezTo>
                    <a:cubicBezTo>
                      <a:pt x="3" y="8"/>
                      <a:pt x="5" y="8"/>
                      <a:pt x="7" y="7"/>
                    </a:cubicBezTo>
                    <a:cubicBezTo>
                      <a:pt x="9" y="7"/>
                      <a:pt x="10" y="5"/>
                      <a:pt x="10" y="5"/>
                    </a:cubicBezTo>
                    <a:cubicBezTo>
                      <a:pt x="10" y="5"/>
                      <a:pt x="10" y="4"/>
                      <a:pt x="11" y="3"/>
                    </a:cubicBezTo>
                    <a:cubicBezTo>
                      <a:pt x="11" y="3"/>
                      <a:pt x="11" y="2"/>
                      <a:pt x="11" y="2"/>
                    </a:cubicBezTo>
                    <a:cubicBezTo>
                      <a:pt x="10" y="2"/>
                      <a:pt x="10" y="2"/>
                      <a:pt x="10" y="2"/>
                    </a:cubicBezTo>
                    <a:lnTo>
                      <a:pt x="3" y="2"/>
                    </a:lnTo>
                    <a:close/>
                  </a:path>
                </a:pathLst>
              </a:custGeom>
              <a:solidFill>
                <a:srgbClr val="6D1A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5" name="Freeform 522"/>
              <p:cNvSpPr/>
              <p:nvPr/>
            </p:nvSpPr>
            <p:spPr bwMode="auto">
              <a:xfrm>
                <a:off x="6537" y="3213"/>
                <a:ext cx="49" cy="53"/>
              </a:xfrm>
              <a:custGeom>
                <a:avLst/>
                <a:gdLst>
                  <a:gd name="T0" fmla="*/ 13 w 49"/>
                  <a:gd name="T1" fmla="*/ 44 h 54"/>
                  <a:gd name="T2" fmla="*/ 9 w 49"/>
                  <a:gd name="T3" fmla="*/ 53 h 54"/>
                  <a:gd name="T4" fmla="*/ 6 w 49"/>
                  <a:gd name="T5" fmla="*/ 51 h 54"/>
                  <a:gd name="T6" fmla="*/ 0 w 49"/>
                  <a:gd name="T7" fmla="*/ 42 h 54"/>
                  <a:gd name="T8" fmla="*/ 6 w 49"/>
                  <a:gd name="T9" fmla="*/ 23 h 54"/>
                  <a:gd name="T10" fmla="*/ 26 w 49"/>
                  <a:gd name="T11" fmla="*/ 1 h 54"/>
                  <a:gd name="T12" fmla="*/ 46 w 49"/>
                  <a:gd name="T13" fmla="*/ 12 h 54"/>
                  <a:gd name="T14" fmla="*/ 46 w 49"/>
                  <a:gd name="T15" fmla="*/ 24 h 54"/>
                  <a:gd name="T16" fmla="*/ 37 w 49"/>
                  <a:gd name="T17" fmla="*/ 20 h 54"/>
                  <a:gd name="T18" fmla="*/ 21 w 49"/>
                  <a:gd name="T19" fmla="*/ 32 h 54"/>
                  <a:gd name="T20" fmla="*/ 12 w 49"/>
                  <a:gd name="T21" fmla="*/ 54 h 54"/>
                  <a:gd name="T22" fmla="*/ 13 w 49"/>
                  <a:gd name="T23" fmla="*/ 4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54">
                    <a:moveTo>
                      <a:pt x="13" y="44"/>
                    </a:moveTo>
                    <a:cubicBezTo>
                      <a:pt x="13" y="44"/>
                      <a:pt x="12" y="51"/>
                      <a:pt x="9" y="53"/>
                    </a:cubicBezTo>
                    <a:cubicBezTo>
                      <a:pt x="8" y="53"/>
                      <a:pt x="7" y="53"/>
                      <a:pt x="6" y="51"/>
                    </a:cubicBezTo>
                    <a:cubicBezTo>
                      <a:pt x="2" y="47"/>
                      <a:pt x="0" y="43"/>
                      <a:pt x="0" y="42"/>
                    </a:cubicBezTo>
                    <a:cubicBezTo>
                      <a:pt x="9" y="35"/>
                      <a:pt x="5" y="27"/>
                      <a:pt x="6" y="23"/>
                    </a:cubicBezTo>
                    <a:cubicBezTo>
                      <a:pt x="7" y="9"/>
                      <a:pt x="14" y="2"/>
                      <a:pt x="26" y="1"/>
                    </a:cubicBezTo>
                    <a:cubicBezTo>
                      <a:pt x="34" y="0"/>
                      <a:pt x="43" y="6"/>
                      <a:pt x="46" y="12"/>
                    </a:cubicBezTo>
                    <a:cubicBezTo>
                      <a:pt x="49" y="19"/>
                      <a:pt x="46" y="25"/>
                      <a:pt x="46" y="24"/>
                    </a:cubicBezTo>
                    <a:cubicBezTo>
                      <a:pt x="46" y="24"/>
                      <a:pt x="42" y="17"/>
                      <a:pt x="37" y="20"/>
                    </a:cubicBezTo>
                    <a:cubicBezTo>
                      <a:pt x="28" y="27"/>
                      <a:pt x="21" y="29"/>
                      <a:pt x="21" y="32"/>
                    </a:cubicBezTo>
                    <a:cubicBezTo>
                      <a:pt x="16" y="51"/>
                      <a:pt x="13" y="53"/>
                      <a:pt x="12" y="54"/>
                    </a:cubicBezTo>
                    <a:cubicBezTo>
                      <a:pt x="14" y="51"/>
                      <a:pt x="13" y="44"/>
                      <a:pt x="13" y="44"/>
                    </a:cubicBezTo>
                    <a:close/>
                  </a:path>
                </a:pathLst>
              </a:custGeom>
              <a:solidFill>
                <a:srgbClr val="3315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6" name="Freeform 523"/>
              <p:cNvSpPr/>
              <p:nvPr/>
            </p:nvSpPr>
            <p:spPr bwMode="auto">
              <a:xfrm>
                <a:off x="6500" y="1473"/>
                <a:ext cx="422" cy="261"/>
              </a:xfrm>
              <a:custGeom>
                <a:avLst/>
                <a:gdLst>
                  <a:gd name="T0" fmla="*/ 410 w 422"/>
                  <a:gd name="T1" fmla="*/ 235 h 261"/>
                  <a:gd name="T2" fmla="*/ 375 w 422"/>
                  <a:gd name="T3" fmla="*/ 258 h 261"/>
                  <a:gd name="T4" fmla="*/ 356 w 422"/>
                  <a:gd name="T5" fmla="*/ 258 h 261"/>
                  <a:gd name="T6" fmla="*/ 12 w 422"/>
                  <a:gd name="T7" fmla="*/ 58 h 261"/>
                  <a:gd name="T8" fmla="*/ 12 w 422"/>
                  <a:gd name="T9" fmla="*/ 26 h 261"/>
                  <a:gd name="T10" fmla="*/ 47 w 422"/>
                  <a:gd name="T11" fmla="*/ 4 h 261"/>
                  <a:gd name="T12" fmla="*/ 65 w 422"/>
                  <a:gd name="T13" fmla="*/ 4 h 261"/>
                  <a:gd name="T14" fmla="*/ 410 w 422"/>
                  <a:gd name="T15" fmla="*/ 203 h 261"/>
                  <a:gd name="T16" fmla="*/ 410 w 422"/>
                  <a:gd name="T17" fmla="*/ 23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2" h="261">
                    <a:moveTo>
                      <a:pt x="410" y="235"/>
                    </a:moveTo>
                    <a:cubicBezTo>
                      <a:pt x="375" y="258"/>
                      <a:pt x="375" y="258"/>
                      <a:pt x="375" y="258"/>
                    </a:cubicBezTo>
                    <a:cubicBezTo>
                      <a:pt x="369" y="261"/>
                      <a:pt x="362" y="261"/>
                      <a:pt x="356" y="258"/>
                    </a:cubicBezTo>
                    <a:cubicBezTo>
                      <a:pt x="12" y="58"/>
                      <a:pt x="12" y="58"/>
                      <a:pt x="12" y="58"/>
                    </a:cubicBezTo>
                    <a:cubicBezTo>
                      <a:pt x="0" y="50"/>
                      <a:pt x="0" y="33"/>
                      <a:pt x="12" y="26"/>
                    </a:cubicBezTo>
                    <a:cubicBezTo>
                      <a:pt x="47" y="4"/>
                      <a:pt x="47" y="4"/>
                      <a:pt x="47" y="4"/>
                    </a:cubicBezTo>
                    <a:cubicBezTo>
                      <a:pt x="52" y="0"/>
                      <a:pt x="60" y="0"/>
                      <a:pt x="65" y="4"/>
                    </a:cubicBezTo>
                    <a:cubicBezTo>
                      <a:pt x="410" y="203"/>
                      <a:pt x="410" y="203"/>
                      <a:pt x="410" y="203"/>
                    </a:cubicBezTo>
                    <a:cubicBezTo>
                      <a:pt x="422" y="211"/>
                      <a:pt x="422" y="228"/>
                      <a:pt x="410" y="235"/>
                    </a:cubicBezTo>
                    <a:close/>
                  </a:path>
                </a:pathLst>
              </a:custGeom>
              <a:solidFill>
                <a:srgbClr val="1CB57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7" name="Freeform 524"/>
              <p:cNvSpPr/>
              <p:nvPr/>
            </p:nvSpPr>
            <p:spPr bwMode="auto">
              <a:xfrm>
                <a:off x="6541" y="1226"/>
                <a:ext cx="354" cy="481"/>
              </a:xfrm>
              <a:custGeom>
                <a:avLst/>
                <a:gdLst>
                  <a:gd name="T0" fmla="*/ 0 w 354"/>
                  <a:gd name="T1" fmla="*/ 13 h 481"/>
                  <a:gd name="T2" fmla="*/ 0 w 354"/>
                  <a:gd name="T3" fmla="*/ 275 h 481"/>
                  <a:gd name="T4" fmla="*/ 5 w 354"/>
                  <a:gd name="T5" fmla="*/ 284 h 481"/>
                  <a:gd name="T6" fmla="*/ 337 w 354"/>
                  <a:gd name="T7" fmla="*/ 477 h 481"/>
                  <a:gd name="T8" fmla="*/ 353 w 354"/>
                  <a:gd name="T9" fmla="*/ 468 h 481"/>
                  <a:gd name="T10" fmla="*/ 354 w 354"/>
                  <a:gd name="T11" fmla="*/ 206 h 481"/>
                  <a:gd name="T12" fmla="*/ 349 w 354"/>
                  <a:gd name="T13" fmla="*/ 197 h 481"/>
                  <a:gd name="T14" fmla="*/ 16 w 354"/>
                  <a:gd name="T15" fmla="*/ 4 h 481"/>
                  <a:gd name="T16" fmla="*/ 0 w 354"/>
                  <a:gd name="T17" fmla="*/ 13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481">
                    <a:moveTo>
                      <a:pt x="0" y="13"/>
                    </a:moveTo>
                    <a:cubicBezTo>
                      <a:pt x="0" y="275"/>
                      <a:pt x="0" y="275"/>
                      <a:pt x="0" y="275"/>
                    </a:cubicBezTo>
                    <a:cubicBezTo>
                      <a:pt x="0" y="278"/>
                      <a:pt x="2" y="282"/>
                      <a:pt x="5" y="284"/>
                    </a:cubicBezTo>
                    <a:cubicBezTo>
                      <a:pt x="337" y="477"/>
                      <a:pt x="337" y="477"/>
                      <a:pt x="337" y="477"/>
                    </a:cubicBezTo>
                    <a:cubicBezTo>
                      <a:pt x="344" y="481"/>
                      <a:pt x="353" y="476"/>
                      <a:pt x="353" y="468"/>
                    </a:cubicBezTo>
                    <a:cubicBezTo>
                      <a:pt x="354" y="206"/>
                      <a:pt x="354" y="206"/>
                      <a:pt x="354" y="206"/>
                    </a:cubicBezTo>
                    <a:cubicBezTo>
                      <a:pt x="354" y="203"/>
                      <a:pt x="352" y="199"/>
                      <a:pt x="349" y="197"/>
                    </a:cubicBezTo>
                    <a:cubicBezTo>
                      <a:pt x="16" y="4"/>
                      <a:pt x="16" y="4"/>
                      <a:pt x="16" y="4"/>
                    </a:cubicBezTo>
                    <a:cubicBezTo>
                      <a:pt x="9" y="0"/>
                      <a:pt x="0" y="5"/>
                      <a:pt x="0" y="13"/>
                    </a:cubicBezTo>
                    <a:close/>
                  </a:path>
                </a:pathLst>
              </a:custGeom>
              <a:solidFill>
                <a:srgbClr val="AEF4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8" name="Freeform 525"/>
              <p:cNvSpPr/>
              <p:nvPr/>
            </p:nvSpPr>
            <p:spPr bwMode="auto">
              <a:xfrm>
                <a:off x="6534" y="1232"/>
                <a:ext cx="355" cy="481"/>
              </a:xfrm>
              <a:custGeom>
                <a:avLst/>
                <a:gdLst>
                  <a:gd name="T0" fmla="*/ 1 w 355"/>
                  <a:gd name="T1" fmla="*/ 13 h 481"/>
                  <a:gd name="T2" fmla="*/ 0 w 355"/>
                  <a:gd name="T3" fmla="*/ 275 h 481"/>
                  <a:gd name="T4" fmla="*/ 6 w 355"/>
                  <a:gd name="T5" fmla="*/ 284 h 481"/>
                  <a:gd name="T6" fmla="*/ 338 w 355"/>
                  <a:gd name="T7" fmla="*/ 477 h 481"/>
                  <a:gd name="T8" fmla="*/ 354 w 355"/>
                  <a:gd name="T9" fmla="*/ 468 h 481"/>
                  <a:gd name="T10" fmla="*/ 355 w 355"/>
                  <a:gd name="T11" fmla="*/ 206 h 481"/>
                  <a:gd name="T12" fmla="*/ 350 w 355"/>
                  <a:gd name="T13" fmla="*/ 197 h 481"/>
                  <a:gd name="T14" fmla="*/ 17 w 355"/>
                  <a:gd name="T15" fmla="*/ 4 h 481"/>
                  <a:gd name="T16" fmla="*/ 1 w 355"/>
                  <a:gd name="T17" fmla="*/ 13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481">
                    <a:moveTo>
                      <a:pt x="1" y="13"/>
                    </a:moveTo>
                    <a:cubicBezTo>
                      <a:pt x="0" y="275"/>
                      <a:pt x="0" y="275"/>
                      <a:pt x="0" y="275"/>
                    </a:cubicBezTo>
                    <a:cubicBezTo>
                      <a:pt x="0" y="278"/>
                      <a:pt x="2" y="282"/>
                      <a:pt x="6" y="284"/>
                    </a:cubicBezTo>
                    <a:cubicBezTo>
                      <a:pt x="338" y="477"/>
                      <a:pt x="338" y="477"/>
                      <a:pt x="338" y="477"/>
                    </a:cubicBezTo>
                    <a:cubicBezTo>
                      <a:pt x="345" y="481"/>
                      <a:pt x="354" y="476"/>
                      <a:pt x="354" y="468"/>
                    </a:cubicBezTo>
                    <a:cubicBezTo>
                      <a:pt x="355" y="206"/>
                      <a:pt x="355" y="206"/>
                      <a:pt x="355" y="206"/>
                    </a:cubicBezTo>
                    <a:cubicBezTo>
                      <a:pt x="355" y="203"/>
                      <a:pt x="353" y="199"/>
                      <a:pt x="350" y="197"/>
                    </a:cubicBezTo>
                    <a:cubicBezTo>
                      <a:pt x="17" y="4"/>
                      <a:pt x="17" y="4"/>
                      <a:pt x="17" y="4"/>
                    </a:cubicBezTo>
                    <a:cubicBezTo>
                      <a:pt x="10" y="0"/>
                      <a:pt x="1" y="5"/>
                      <a:pt x="1" y="13"/>
                    </a:cubicBezTo>
                    <a:close/>
                  </a:path>
                </a:pathLst>
              </a:custGeom>
              <a:solidFill>
                <a:srgbClr val="F0F1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9" name="Freeform 526"/>
              <p:cNvSpPr/>
              <p:nvPr/>
            </p:nvSpPr>
            <p:spPr bwMode="auto">
              <a:xfrm>
                <a:off x="6563" y="1277"/>
                <a:ext cx="80" cy="79"/>
              </a:xfrm>
              <a:custGeom>
                <a:avLst/>
                <a:gdLst>
                  <a:gd name="T0" fmla="*/ 73 w 80"/>
                  <a:gd name="T1" fmla="*/ 78 h 79"/>
                  <a:gd name="T2" fmla="*/ 2 w 80"/>
                  <a:gd name="T3" fmla="*/ 36 h 79"/>
                  <a:gd name="T4" fmla="*/ 0 w 80"/>
                  <a:gd name="T5" fmla="*/ 32 h 79"/>
                  <a:gd name="T6" fmla="*/ 0 w 80"/>
                  <a:gd name="T7" fmla="*/ 6 h 79"/>
                  <a:gd name="T8" fmla="*/ 7 w 80"/>
                  <a:gd name="T9" fmla="*/ 2 h 79"/>
                  <a:gd name="T10" fmla="*/ 78 w 80"/>
                  <a:gd name="T11" fmla="*/ 44 h 79"/>
                  <a:gd name="T12" fmla="*/ 80 w 80"/>
                  <a:gd name="T13" fmla="*/ 48 h 79"/>
                  <a:gd name="T14" fmla="*/ 80 w 80"/>
                  <a:gd name="T15" fmla="*/ 74 h 79"/>
                  <a:gd name="T16" fmla="*/ 73 w 80"/>
                  <a:gd name="T17" fmla="*/ 7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79">
                    <a:moveTo>
                      <a:pt x="73" y="78"/>
                    </a:moveTo>
                    <a:cubicBezTo>
                      <a:pt x="2" y="36"/>
                      <a:pt x="2" y="36"/>
                      <a:pt x="2" y="36"/>
                    </a:cubicBezTo>
                    <a:cubicBezTo>
                      <a:pt x="1" y="35"/>
                      <a:pt x="0" y="33"/>
                      <a:pt x="0" y="32"/>
                    </a:cubicBezTo>
                    <a:cubicBezTo>
                      <a:pt x="0" y="6"/>
                      <a:pt x="0" y="6"/>
                      <a:pt x="0" y="6"/>
                    </a:cubicBezTo>
                    <a:cubicBezTo>
                      <a:pt x="0" y="2"/>
                      <a:pt x="4" y="0"/>
                      <a:pt x="7" y="2"/>
                    </a:cubicBezTo>
                    <a:cubicBezTo>
                      <a:pt x="78" y="44"/>
                      <a:pt x="78" y="44"/>
                      <a:pt x="78" y="44"/>
                    </a:cubicBezTo>
                    <a:cubicBezTo>
                      <a:pt x="79" y="45"/>
                      <a:pt x="80" y="46"/>
                      <a:pt x="80" y="48"/>
                    </a:cubicBezTo>
                    <a:cubicBezTo>
                      <a:pt x="80" y="74"/>
                      <a:pt x="80" y="74"/>
                      <a:pt x="80" y="74"/>
                    </a:cubicBezTo>
                    <a:cubicBezTo>
                      <a:pt x="80" y="77"/>
                      <a:pt x="76" y="79"/>
                      <a:pt x="73" y="78"/>
                    </a:cubicBezTo>
                    <a:close/>
                  </a:path>
                </a:pathLst>
              </a:custGeom>
              <a:solidFill>
                <a:srgbClr val="BAE1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0" name="Freeform 527"/>
              <p:cNvSpPr/>
              <p:nvPr/>
            </p:nvSpPr>
            <p:spPr bwMode="auto">
              <a:xfrm>
                <a:off x="6563" y="1417"/>
                <a:ext cx="176" cy="135"/>
              </a:xfrm>
              <a:custGeom>
                <a:avLst/>
                <a:gdLst>
                  <a:gd name="T0" fmla="*/ 169 w 176"/>
                  <a:gd name="T1" fmla="*/ 134 h 135"/>
                  <a:gd name="T2" fmla="*/ 2 w 176"/>
                  <a:gd name="T3" fmla="*/ 36 h 135"/>
                  <a:gd name="T4" fmla="*/ 0 w 176"/>
                  <a:gd name="T5" fmla="*/ 32 h 135"/>
                  <a:gd name="T6" fmla="*/ 0 w 176"/>
                  <a:gd name="T7" fmla="*/ 6 h 135"/>
                  <a:gd name="T8" fmla="*/ 7 w 176"/>
                  <a:gd name="T9" fmla="*/ 2 h 135"/>
                  <a:gd name="T10" fmla="*/ 174 w 176"/>
                  <a:gd name="T11" fmla="*/ 100 h 135"/>
                  <a:gd name="T12" fmla="*/ 176 w 176"/>
                  <a:gd name="T13" fmla="*/ 104 h 135"/>
                  <a:gd name="T14" fmla="*/ 176 w 176"/>
                  <a:gd name="T15" fmla="*/ 130 h 135"/>
                  <a:gd name="T16" fmla="*/ 169 w 176"/>
                  <a:gd name="T17"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35">
                    <a:moveTo>
                      <a:pt x="169" y="134"/>
                    </a:moveTo>
                    <a:cubicBezTo>
                      <a:pt x="2" y="36"/>
                      <a:pt x="2" y="36"/>
                      <a:pt x="2" y="36"/>
                    </a:cubicBezTo>
                    <a:cubicBezTo>
                      <a:pt x="1" y="35"/>
                      <a:pt x="0" y="33"/>
                      <a:pt x="0" y="32"/>
                    </a:cubicBezTo>
                    <a:cubicBezTo>
                      <a:pt x="0" y="6"/>
                      <a:pt x="0" y="6"/>
                      <a:pt x="0" y="6"/>
                    </a:cubicBezTo>
                    <a:cubicBezTo>
                      <a:pt x="0" y="2"/>
                      <a:pt x="4" y="0"/>
                      <a:pt x="7" y="2"/>
                    </a:cubicBezTo>
                    <a:cubicBezTo>
                      <a:pt x="174" y="100"/>
                      <a:pt x="174" y="100"/>
                      <a:pt x="174" y="100"/>
                    </a:cubicBezTo>
                    <a:cubicBezTo>
                      <a:pt x="175" y="101"/>
                      <a:pt x="176" y="102"/>
                      <a:pt x="176" y="104"/>
                    </a:cubicBezTo>
                    <a:cubicBezTo>
                      <a:pt x="176" y="130"/>
                      <a:pt x="176" y="130"/>
                      <a:pt x="176" y="130"/>
                    </a:cubicBezTo>
                    <a:cubicBezTo>
                      <a:pt x="176" y="133"/>
                      <a:pt x="172" y="135"/>
                      <a:pt x="169" y="134"/>
                    </a:cubicBezTo>
                    <a:close/>
                  </a:path>
                </a:pathLst>
              </a:custGeom>
              <a:solidFill>
                <a:srgbClr val="7EC5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1" name="Freeform 528"/>
              <p:cNvSpPr/>
              <p:nvPr/>
            </p:nvSpPr>
            <p:spPr bwMode="auto">
              <a:xfrm>
                <a:off x="6563" y="1357"/>
                <a:ext cx="292" cy="203"/>
              </a:xfrm>
              <a:custGeom>
                <a:avLst/>
                <a:gdLst>
                  <a:gd name="T0" fmla="*/ 285 w 292"/>
                  <a:gd name="T1" fmla="*/ 202 h 203"/>
                  <a:gd name="T2" fmla="*/ 2 w 292"/>
                  <a:gd name="T3" fmla="*/ 36 h 203"/>
                  <a:gd name="T4" fmla="*/ 0 w 292"/>
                  <a:gd name="T5" fmla="*/ 32 h 203"/>
                  <a:gd name="T6" fmla="*/ 0 w 292"/>
                  <a:gd name="T7" fmla="*/ 6 h 203"/>
                  <a:gd name="T8" fmla="*/ 7 w 292"/>
                  <a:gd name="T9" fmla="*/ 2 h 203"/>
                  <a:gd name="T10" fmla="*/ 290 w 292"/>
                  <a:gd name="T11" fmla="*/ 168 h 203"/>
                  <a:gd name="T12" fmla="*/ 292 w 292"/>
                  <a:gd name="T13" fmla="*/ 172 h 203"/>
                  <a:gd name="T14" fmla="*/ 292 w 292"/>
                  <a:gd name="T15" fmla="*/ 198 h 203"/>
                  <a:gd name="T16" fmla="*/ 285 w 292"/>
                  <a:gd name="T17" fmla="*/ 20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2" h="203">
                    <a:moveTo>
                      <a:pt x="285" y="202"/>
                    </a:moveTo>
                    <a:cubicBezTo>
                      <a:pt x="2" y="36"/>
                      <a:pt x="2" y="36"/>
                      <a:pt x="2" y="36"/>
                    </a:cubicBezTo>
                    <a:cubicBezTo>
                      <a:pt x="1" y="35"/>
                      <a:pt x="0" y="33"/>
                      <a:pt x="0" y="32"/>
                    </a:cubicBezTo>
                    <a:cubicBezTo>
                      <a:pt x="0" y="6"/>
                      <a:pt x="0" y="6"/>
                      <a:pt x="0" y="6"/>
                    </a:cubicBezTo>
                    <a:cubicBezTo>
                      <a:pt x="0" y="2"/>
                      <a:pt x="4" y="0"/>
                      <a:pt x="7" y="2"/>
                    </a:cubicBezTo>
                    <a:cubicBezTo>
                      <a:pt x="290" y="168"/>
                      <a:pt x="290" y="168"/>
                      <a:pt x="290" y="168"/>
                    </a:cubicBezTo>
                    <a:cubicBezTo>
                      <a:pt x="291" y="169"/>
                      <a:pt x="292" y="170"/>
                      <a:pt x="292" y="172"/>
                    </a:cubicBezTo>
                    <a:cubicBezTo>
                      <a:pt x="292" y="198"/>
                      <a:pt x="292" y="198"/>
                      <a:pt x="292" y="198"/>
                    </a:cubicBezTo>
                    <a:cubicBezTo>
                      <a:pt x="292" y="201"/>
                      <a:pt x="288" y="203"/>
                      <a:pt x="285" y="202"/>
                    </a:cubicBezTo>
                    <a:close/>
                  </a:path>
                </a:pathLst>
              </a:custGeom>
              <a:solidFill>
                <a:srgbClr val="7EC5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2" name="Freeform 529"/>
              <p:cNvSpPr/>
              <p:nvPr/>
            </p:nvSpPr>
            <p:spPr bwMode="auto">
              <a:xfrm>
                <a:off x="6799" y="1427"/>
                <a:ext cx="16" cy="36"/>
              </a:xfrm>
              <a:custGeom>
                <a:avLst/>
                <a:gdLst>
                  <a:gd name="T0" fmla="*/ 12 w 16"/>
                  <a:gd name="T1" fmla="*/ 35 h 36"/>
                  <a:gd name="T2" fmla="*/ 2 w 16"/>
                  <a:gd name="T3" fmla="*/ 29 h 36"/>
                  <a:gd name="T4" fmla="*/ 0 w 16"/>
                  <a:gd name="T5" fmla="*/ 26 h 36"/>
                  <a:gd name="T6" fmla="*/ 0 w 16"/>
                  <a:gd name="T7" fmla="*/ 3 h 36"/>
                  <a:gd name="T8" fmla="*/ 4 w 16"/>
                  <a:gd name="T9" fmla="*/ 1 h 36"/>
                  <a:gd name="T10" fmla="*/ 15 w 16"/>
                  <a:gd name="T11" fmla="*/ 7 h 36"/>
                  <a:gd name="T12" fmla="*/ 16 w 16"/>
                  <a:gd name="T13" fmla="*/ 9 h 36"/>
                  <a:gd name="T14" fmla="*/ 16 w 16"/>
                  <a:gd name="T15" fmla="*/ 33 h 36"/>
                  <a:gd name="T16" fmla="*/ 12 w 16"/>
                  <a:gd name="T1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6">
                    <a:moveTo>
                      <a:pt x="12" y="35"/>
                    </a:moveTo>
                    <a:cubicBezTo>
                      <a:pt x="2" y="29"/>
                      <a:pt x="2" y="29"/>
                      <a:pt x="2" y="29"/>
                    </a:cubicBezTo>
                    <a:cubicBezTo>
                      <a:pt x="1" y="28"/>
                      <a:pt x="0" y="27"/>
                      <a:pt x="0" y="26"/>
                    </a:cubicBezTo>
                    <a:cubicBezTo>
                      <a:pt x="0" y="3"/>
                      <a:pt x="0" y="3"/>
                      <a:pt x="0" y="3"/>
                    </a:cubicBezTo>
                    <a:cubicBezTo>
                      <a:pt x="0" y="1"/>
                      <a:pt x="2" y="0"/>
                      <a:pt x="4" y="1"/>
                    </a:cubicBezTo>
                    <a:cubicBezTo>
                      <a:pt x="15" y="7"/>
                      <a:pt x="15" y="7"/>
                      <a:pt x="15" y="7"/>
                    </a:cubicBezTo>
                    <a:cubicBezTo>
                      <a:pt x="16" y="8"/>
                      <a:pt x="16" y="9"/>
                      <a:pt x="16" y="9"/>
                    </a:cubicBezTo>
                    <a:cubicBezTo>
                      <a:pt x="16" y="33"/>
                      <a:pt x="16" y="33"/>
                      <a:pt x="16" y="33"/>
                    </a:cubicBezTo>
                    <a:cubicBezTo>
                      <a:pt x="16" y="35"/>
                      <a:pt x="14" y="36"/>
                      <a:pt x="12" y="35"/>
                    </a:cubicBezTo>
                    <a:close/>
                  </a:path>
                </a:pathLst>
              </a:custGeom>
              <a:solidFill>
                <a:srgbClr val="FFC1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3" name="Freeform 530"/>
              <p:cNvSpPr/>
              <p:nvPr/>
            </p:nvSpPr>
            <p:spPr bwMode="auto">
              <a:xfrm>
                <a:off x="6820" y="1424"/>
                <a:ext cx="16" cy="52"/>
              </a:xfrm>
              <a:custGeom>
                <a:avLst/>
                <a:gdLst>
                  <a:gd name="T0" fmla="*/ 12 w 16"/>
                  <a:gd name="T1" fmla="*/ 50 h 52"/>
                  <a:gd name="T2" fmla="*/ 1 w 16"/>
                  <a:gd name="T3" fmla="*/ 44 h 52"/>
                  <a:gd name="T4" fmla="*/ 0 w 16"/>
                  <a:gd name="T5" fmla="*/ 42 h 52"/>
                  <a:gd name="T6" fmla="*/ 0 w 16"/>
                  <a:gd name="T7" fmla="*/ 3 h 52"/>
                  <a:gd name="T8" fmla="*/ 4 w 16"/>
                  <a:gd name="T9" fmla="*/ 1 h 52"/>
                  <a:gd name="T10" fmla="*/ 14 w 16"/>
                  <a:gd name="T11" fmla="*/ 8 h 52"/>
                  <a:gd name="T12" fmla="*/ 16 w 16"/>
                  <a:gd name="T13" fmla="*/ 10 h 52"/>
                  <a:gd name="T14" fmla="*/ 16 w 16"/>
                  <a:gd name="T15" fmla="*/ 49 h 52"/>
                  <a:gd name="T16" fmla="*/ 12 w 16"/>
                  <a:gd name="T17" fmla="*/ 5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2">
                    <a:moveTo>
                      <a:pt x="12" y="50"/>
                    </a:moveTo>
                    <a:cubicBezTo>
                      <a:pt x="1" y="44"/>
                      <a:pt x="1" y="44"/>
                      <a:pt x="1" y="44"/>
                    </a:cubicBezTo>
                    <a:cubicBezTo>
                      <a:pt x="0" y="44"/>
                      <a:pt x="0" y="43"/>
                      <a:pt x="0" y="42"/>
                    </a:cubicBezTo>
                    <a:cubicBezTo>
                      <a:pt x="0" y="3"/>
                      <a:pt x="0" y="3"/>
                      <a:pt x="0" y="3"/>
                    </a:cubicBezTo>
                    <a:cubicBezTo>
                      <a:pt x="0" y="1"/>
                      <a:pt x="2" y="0"/>
                      <a:pt x="4" y="1"/>
                    </a:cubicBezTo>
                    <a:cubicBezTo>
                      <a:pt x="14" y="8"/>
                      <a:pt x="14" y="8"/>
                      <a:pt x="14" y="8"/>
                    </a:cubicBezTo>
                    <a:cubicBezTo>
                      <a:pt x="15" y="8"/>
                      <a:pt x="16" y="9"/>
                      <a:pt x="16" y="10"/>
                    </a:cubicBezTo>
                    <a:cubicBezTo>
                      <a:pt x="16" y="49"/>
                      <a:pt x="16" y="49"/>
                      <a:pt x="16" y="49"/>
                    </a:cubicBezTo>
                    <a:cubicBezTo>
                      <a:pt x="16" y="51"/>
                      <a:pt x="13" y="52"/>
                      <a:pt x="12" y="50"/>
                    </a:cubicBezTo>
                    <a:close/>
                  </a:path>
                </a:pathLst>
              </a:custGeom>
              <a:solidFill>
                <a:srgbClr val="FFC1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4" name="Freeform 531"/>
              <p:cNvSpPr/>
              <p:nvPr/>
            </p:nvSpPr>
            <p:spPr bwMode="auto">
              <a:xfrm>
                <a:off x="6839" y="1460"/>
                <a:ext cx="16" cy="27"/>
              </a:xfrm>
              <a:custGeom>
                <a:avLst/>
                <a:gdLst>
                  <a:gd name="T0" fmla="*/ 12 w 16"/>
                  <a:gd name="T1" fmla="*/ 26 h 27"/>
                  <a:gd name="T2" fmla="*/ 1 w 16"/>
                  <a:gd name="T3" fmla="*/ 20 h 27"/>
                  <a:gd name="T4" fmla="*/ 0 w 16"/>
                  <a:gd name="T5" fmla="*/ 17 h 27"/>
                  <a:gd name="T6" fmla="*/ 0 w 16"/>
                  <a:gd name="T7" fmla="*/ 3 h 27"/>
                  <a:gd name="T8" fmla="*/ 4 w 16"/>
                  <a:gd name="T9" fmla="*/ 1 h 27"/>
                  <a:gd name="T10" fmla="*/ 14 w 16"/>
                  <a:gd name="T11" fmla="*/ 7 h 27"/>
                  <a:gd name="T12" fmla="*/ 16 w 16"/>
                  <a:gd name="T13" fmla="*/ 9 h 27"/>
                  <a:gd name="T14" fmla="*/ 16 w 16"/>
                  <a:gd name="T15" fmla="*/ 24 h 27"/>
                  <a:gd name="T16" fmla="*/ 12 w 16"/>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7">
                    <a:moveTo>
                      <a:pt x="12" y="26"/>
                    </a:moveTo>
                    <a:cubicBezTo>
                      <a:pt x="1" y="20"/>
                      <a:pt x="1" y="20"/>
                      <a:pt x="1" y="20"/>
                    </a:cubicBezTo>
                    <a:cubicBezTo>
                      <a:pt x="0" y="19"/>
                      <a:pt x="0" y="18"/>
                      <a:pt x="0" y="17"/>
                    </a:cubicBezTo>
                    <a:cubicBezTo>
                      <a:pt x="0" y="3"/>
                      <a:pt x="0" y="3"/>
                      <a:pt x="0" y="3"/>
                    </a:cubicBezTo>
                    <a:cubicBezTo>
                      <a:pt x="0" y="1"/>
                      <a:pt x="2" y="0"/>
                      <a:pt x="4" y="1"/>
                    </a:cubicBezTo>
                    <a:cubicBezTo>
                      <a:pt x="14" y="7"/>
                      <a:pt x="14" y="7"/>
                      <a:pt x="14" y="7"/>
                    </a:cubicBezTo>
                    <a:cubicBezTo>
                      <a:pt x="15" y="8"/>
                      <a:pt x="16" y="8"/>
                      <a:pt x="16" y="9"/>
                    </a:cubicBezTo>
                    <a:cubicBezTo>
                      <a:pt x="16" y="24"/>
                      <a:pt x="16" y="24"/>
                      <a:pt x="16" y="24"/>
                    </a:cubicBezTo>
                    <a:cubicBezTo>
                      <a:pt x="16" y="26"/>
                      <a:pt x="14" y="27"/>
                      <a:pt x="12" y="26"/>
                    </a:cubicBezTo>
                    <a:close/>
                  </a:path>
                </a:pathLst>
              </a:custGeom>
              <a:solidFill>
                <a:srgbClr val="FFC1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5" name="Freeform 532"/>
              <p:cNvSpPr>
                <a:spLocks noEditPoints="1"/>
              </p:cNvSpPr>
              <p:nvPr/>
            </p:nvSpPr>
            <p:spPr bwMode="auto">
              <a:xfrm>
                <a:off x="4950" y="1231"/>
                <a:ext cx="210" cy="141"/>
              </a:xfrm>
              <a:custGeom>
                <a:avLst/>
                <a:gdLst>
                  <a:gd name="T0" fmla="*/ 160 w 210"/>
                  <a:gd name="T1" fmla="*/ 24 h 141"/>
                  <a:gd name="T2" fmla="*/ 159 w 210"/>
                  <a:gd name="T3" fmla="*/ 25 h 141"/>
                  <a:gd name="T4" fmla="*/ 159 w 210"/>
                  <a:gd name="T5" fmla="*/ 26 h 141"/>
                  <a:gd name="T6" fmla="*/ 160 w 210"/>
                  <a:gd name="T7" fmla="*/ 24 h 141"/>
                  <a:gd name="T8" fmla="*/ 206 w 210"/>
                  <a:gd name="T9" fmla="*/ 0 h 141"/>
                  <a:gd name="T10" fmla="*/ 187 w 210"/>
                  <a:gd name="T11" fmla="*/ 6 h 141"/>
                  <a:gd name="T12" fmla="*/ 167 w 210"/>
                  <a:gd name="T13" fmla="*/ 19 h 141"/>
                  <a:gd name="T14" fmla="*/ 162 w 210"/>
                  <a:gd name="T15" fmla="*/ 41 h 141"/>
                  <a:gd name="T16" fmla="*/ 152 w 210"/>
                  <a:gd name="T17" fmla="*/ 30 h 141"/>
                  <a:gd name="T18" fmla="*/ 162 w 210"/>
                  <a:gd name="T19" fmla="*/ 41 h 141"/>
                  <a:gd name="T20" fmla="*/ 154 w 210"/>
                  <a:gd name="T21" fmla="*/ 37 h 141"/>
                  <a:gd name="T22" fmla="*/ 143 w 210"/>
                  <a:gd name="T23" fmla="*/ 24 h 141"/>
                  <a:gd name="T24" fmla="*/ 73 w 210"/>
                  <a:gd name="T25" fmla="*/ 60 h 141"/>
                  <a:gd name="T26" fmla="*/ 70 w 210"/>
                  <a:gd name="T27" fmla="*/ 75 h 141"/>
                  <a:gd name="T28" fmla="*/ 68 w 210"/>
                  <a:gd name="T29" fmla="*/ 74 h 141"/>
                  <a:gd name="T30" fmla="*/ 68 w 210"/>
                  <a:gd name="T31" fmla="*/ 73 h 141"/>
                  <a:gd name="T32" fmla="*/ 67 w 210"/>
                  <a:gd name="T33" fmla="*/ 71 h 141"/>
                  <a:gd name="T34" fmla="*/ 68 w 210"/>
                  <a:gd name="T35" fmla="*/ 63 h 141"/>
                  <a:gd name="T36" fmla="*/ 0 w 210"/>
                  <a:gd name="T37" fmla="*/ 120 h 141"/>
                  <a:gd name="T38" fmla="*/ 3 w 210"/>
                  <a:gd name="T39" fmla="*/ 141 h 141"/>
                  <a:gd name="T40" fmla="*/ 210 w 210"/>
                  <a:gd name="T41" fmla="*/ 21 h 141"/>
                  <a:gd name="T42" fmla="*/ 206 w 210"/>
                  <a:gd name="T43" fmla="*/ 2 h 141"/>
                  <a:gd name="T44" fmla="*/ 206 w 210"/>
                  <a:gd name="T4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0" h="141">
                    <a:moveTo>
                      <a:pt x="160" y="24"/>
                    </a:moveTo>
                    <a:cubicBezTo>
                      <a:pt x="159" y="25"/>
                      <a:pt x="159" y="25"/>
                      <a:pt x="159" y="25"/>
                    </a:cubicBezTo>
                    <a:cubicBezTo>
                      <a:pt x="159" y="26"/>
                      <a:pt x="159" y="26"/>
                      <a:pt x="159" y="26"/>
                    </a:cubicBezTo>
                    <a:cubicBezTo>
                      <a:pt x="160" y="24"/>
                      <a:pt x="160" y="24"/>
                      <a:pt x="160" y="24"/>
                    </a:cubicBezTo>
                    <a:moveTo>
                      <a:pt x="206" y="0"/>
                    </a:moveTo>
                    <a:cubicBezTo>
                      <a:pt x="200" y="2"/>
                      <a:pt x="194" y="4"/>
                      <a:pt x="187" y="6"/>
                    </a:cubicBezTo>
                    <a:cubicBezTo>
                      <a:pt x="167" y="19"/>
                      <a:pt x="167" y="19"/>
                      <a:pt x="167" y="19"/>
                    </a:cubicBezTo>
                    <a:cubicBezTo>
                      <a:pt x="162" y="41"/>
                      <a:pt x="162" y="41"/>
                      <a:pt x="162" y="41"/>
                    </a:cubicBezTo>
                    <a:cubicBezTo>
                      <a:pt x="152" y="30"/>
                      <a:pt x="152" y="30"/>
                      <a:pt x="152" y="30"/>
                    </a:cubicBezTo>
                    <a:cubicBezTo>
                      <a:pt x="162" y="41"/>
                      <a:pt x="162" y="41"/>
                      <a:pt x="162" y="41"/>
                    </a:cubicBezTo>
                    <a:cubicBezTo>
                      <a:pt x="154" y="37"/>
                      <a:pt x="154" y="37"/>
                      <a:pt x="154" y="37"/>
                    </a:cubicBezTo>
                    <a:cubicBezTo>
                      <a:pt x="143" y="24"/>
                      <a:pt x="143" y="24"/>
                      <a:pt x="143" y="24"/>
                    </a:cubicBezTo>
                    <a:cubicBezTo>
                      <a:pt x="119" y="35"/>
                      <a:pt x="95" y="48"/>
                      <a:pt x="73" y="60"/>
                    </a:cubicBezTo>
                    <a:cubicBezTo>
                      <a:pt x="70" y="75"/>
                      <a:pt x="70" y="75"/>
                      <a:pt x="70" y="75"/>
                    </a:cubicBezTo>
                    <a:cubicBezTo>
                      <a:pt x="68" y="74"/>
                      <a:pt x="68" y="74"/>
                      <a:pt x="68" y="74"/>
                    </a:cubicBezTo>
                    <a:cubicBezTo>
                      <a:pt x="68" y="73"/>
                      <a:pt x="68" y="73"/>
                      <a:pt x="68" y="73"/>
                    </a:cubicBezTo>
                    <a:cubicBezTo>
                      <a:pt x="67" y="73"/>
                      <a:pt x="66" y="72"/>
                      <a:pt x="67" y="71"/>
                    </a:cubicBezTo>
                    <a:cubicBezTo>
                      <a:pt x="68" y="63"/>
                      <a:pt x="68" y="63"/>
                      <a:pt x="68" y="63"/>
                    </a:cubicBezTo>
                    <a:cubicBezTo>
                      <a:pt x="35" y="83"/>
                      <a:pt x="9" y="104"/>
                      <a:pt x="0" y="120"/>
                    </a:cubicBezTo>
                    <a:cubicBezTo>
                      <a:pt x="0" y="120"/>
                      <a:pt x="0" y="130"/>
                      <a:pt x="3" y="141"/>
                    </a:cubicBezTo>
                    <a:cubicBezTo>
                      <a:pt x="210" y="21"/>
                      <a:pt x="210" y="21"/>
                      <a:pt x="210" y="21"/>
                    </a:cubicBezTo>
                    <a:cubicBezTo>
                      <a:pt x="207" y="16"/>
                      <a:pt x="206" y="9"/>
                      <a:pt x="206" y="2"/>
                    </a:cubicBezTo>
                    <a:cubicBezTo>
                      <a:pt x="206" y="1"/>
                      <a:pt x="206" y="0"/>
                      <a:pt x="206" y="0"/>
                    </a:cubicBezTo>
                  </a:path>
                </a:pathLst>
              </a:custGeom>
              <a:solidFill>
                <a:srgbClr val="1B9D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6" name="Freeform 533"/>
              <p:cNvSpPr>
                <a:spLocks noEditPoints="1"/>
              </p:cNvSpPr>
              <p:nvPr/>
            </p:nvSpPr>
            <p:spPr bwMode="auto">
              <a:xfrm>
                <a:off x="4953" y="1225"/>
                <a:ext cx="290" cy="165"/>
              </a:xfrm>
              <a:custGeom>
                <a:avLst/>
                <a:gdLst>
                  <a:gd name="T0" fmla="*/ 207 w 290"/>
                  <a:gd name="T1" fmla="*/ 27 h 165"/>
                  <a:gd name="T2" fmla="*/ 0 w 290"/>
                  <a:gd name="T3" fmla="*/ 147 h 165"/>
                  <a:gd name="T4" fmla="*/ 8 w 290"/>
                  <a:gd name="T5" fmla="*/ 165 h 165"/>
                  <a:gd name="T6" fmla="*/ 220 w 290"/>
                  <a:gd name="T7" fmla="*/ 41 h 165"/>
                  <a:gd name="T8" fmla="*/ 207 w 290"/>
                  <a:gd name="T9" fmla="*/ 27 h 165"/>
                  <a:gd name="T10" fmla="*/ 289 w 290"/>
                  <a:gd name="T11" fmla="*/ 0 h 165"/>
                  <a:gd name="T12" fmla="*/ 287 w 290"/>
                  <a:gd name="T13" fmla="*/ 3 h 165"/>
                  <a:gd name="T14" fmla="*/ 290 w 290"/>
                  <a:gd name="T15" fmla="*/ 1 h 165"/>
                  <a:gd name="T16" fmla="*/ 289 w 290"/>
                  <a:gd name="T1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165">
                    <a:moveTo>
                      <a:pt x="207" y="27"/>
                    </a:moveTo>
                    <a:cubicBezTo>
                      <a:pt x="0" y="147"/>
                      <a:pt x="0" y="147"/>
                      <a:pt x="0" y="147"/>
                    </a:cubicBezTo>
                    <a:cubicBezTo>
                      <a:pt x="2" y="153"/>
                      <a:pt x="4" y="160"/>
                      <a:pt x="8" y="165"/>
                    </a:cubicBezTo>
                    <a:cubicBezTo>
                      <a:pt x="220" y="41"/>
                      <a:pt x="220" y="41"/>
                      <a:pt x="220" y="41"/>
                    </a:cubicBezTo>
                    <a:cubicBezTo>
                      <a:pt x="214" y="39"/>
                      <a:pt x="210" y="34"/>
                      <a:pt x="207" y="27"/>
                    </a:cubicBezTo>
                    <a:moveTo>
                      <a:pt x="289" y="0"/>
                    </a:moveTo>
                    <a:cubicBezTo>
                      <a:pt x="288" y="1"/>
                      <a:pt x="288" y="2"/>
                      <a:pt x="287" y="3"/>
                    </a:cubicBezTo>
                    <a:cubicBezTo>
                      <a:pt x="290" y="1"/>
                      <a:pt x="290" y="1"/>
                      <a:pt x="290" y="1"/>
                    </a:cubicBezTo>
                    <a:cubicBezTo>
                      <a:pt x="289" y="1"/>
                      <a:pt x="289" y="1"/>
                      <a:pt x="289" y="0"/>
                    </a:cubicBezTo>
                  </a:path>
                </a:pathLst>
              </a:custGeom>
              <a:solidFill>
                <a:srgbClr val="8BC3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7" name="Freeform 534"/>
              <p:cNvSpPr/>
              <p:nvPr/>
            </p:nvSpPr>
            <p:spPr bwMode="auto">
              <a:xfrm>
                <a:off x="4961" y="1226"/>
                <a:ext cx="312" cy="176"/>
              </a:xfrm>
              <a:custGeom>
                <a:avLst/>
                <a:gdLst>
                  <a:gd name="T0" fmla="*/ 282 w 312"/>
                  <a:gd name="T1" fmla="*/ 0 h 176"/>
                  <a:gd name="T2" fmla="*/ 279 w 312"/>
                  <a:gd name="T3" fmla="*/ 2 h 176"/>
                  <a:gd name="T4" fmla="*/ 246 w 312"/>
                  <a:gd name="T5" fmla="*/ 36 h 176"/>
                  <a:gd name="T6" fmla="*/ 223 w 312"/>
                  <a:gd name="T7" fmla="*/ 42 h 176"/>
                  <a:gd name="T8" fmla="*/ 212 w 312"/>
                  <a:gd name="T9" fmla="*/ 40 h 176"/>
                  <a:gd name="T10" fmla="*/ 0 w 312"/>
                  <a:gd name="T11" fmla="*/ 164 h 176"/>
                  <a:gd name="T12" fmla="*/ 23 w 312"/>
                  <a:gd name="T13" fmla="*/ 176 h 176"/>
                  <a:gd name="T14" fmla="*/ 61 w 312"/>
                  <a:gd name="T15" fmla="*/ 161 h 176"/>
                  <a:gd name="T16" fmla="*/ 164 w 312"/>
                  <a:gd name="T17" fmla="*/ 104 h 176"/>
                  <a:gd name="T18" fmla="*/ 173 w 312"/>
                  <a:gd name="T19" fmla="*/ 105 h 176"/>
                  <a:gd name="T20" fmla="*/ 177 w 312"/>
                  <a:gd name="T21" fmla="*/ 105 h 176"/>
                  <a:gd name="T22" fmla="*/ 237 w 312"/>
                  <a:gd name="T23" fmla="*/ 57 h 176"/>
                  <a:gd name="T24" fmla="*/ 282 w 312"/>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2" h="176">
                    <a:moveTo>
                      <a:pt x="282" y="0"/>
                    </a:moveTo>
                    <a:cubicBezTo>
                      <a:pt x="279" y="2"/>
                      <a:pt x="279" y="2"/>
                      <a:pt x="279" y="2"/>
                    </a:cubicBezTo>
                    <a:cubicBezTo>
                      <a:pt x="270" y="16"/>
                      <a:pt x="259" y="28"/>
                      <a:pt x="246" y="36"/>
                    </a:cubicBezTo>
                    <a:cubicBezTo>
                      <a:pt x="238" y="40"/>
                      <a:pt x="230" y="42"/>
                      <a:pt x="223" y="42"/>
                    </a:cubicBezTo>
                    <a:cubicBezTo>
                      <a:pt x="219" y="42"/>
                      <a:pt x="216" y="42"/>
                      <a:pt x="212" y="40"/>
                    </a:cubicBezTo>
                    <a:cubicBezTo>
                      <a:pt x="0" y="164"/>
                      <a:pt x="0" y="164"/>
                      <a:pt x="0" y="164"/>
                    </a:cubicBezTo>
                    <a:cubicBezTo>
                      <a:pt x="5" y="171"/>
                      <a:pt x="12" y="176"/>
                      <a:pt x="23" y="176"/>
                    </a:cubicBezTo>
                    <a:cubicBezTo>
                      <a:pt x="33" y="176"/>
                      <a:pt x="45" y="172"/>
                      <a:pt x="61" y="161"/>
                    </a:cubicBezTo>
                    <a:cubicBezTo>
                      <a:pt x="125" y="119"/>
                      <a:pt x="141" y="104"/>
                      <a:pt x="164" y="104"/>
                    </a:cubicBezTo>
                    <a:cubicBezTo>
                      <a:pt x="167" y="104"/>
                      <a:pt x="170" y="105"/>
                      <a:pt x="173" y="105"/>
                    </a:cubicBezTo>
                    <a:cubicBezTo>
                      <a:pt x="174" y="105"/>
                      <a:pt x="175" y="105"/>
                      <a:pt x="177" y="105"/>
                    </a:cubicBezTo>
                    <a:cubicBezTo>
                      <a:pt x="203" y="105"/>
                      <a:pt x="226" y="65"/>
                      <a:pt x="237" y="57"/>
                    </a:cubicBezTo>
                    <a:cubicBezTo>
                      <a:pt x="248" y="49"/>
                      <a:pt x="312" y="22"/>
                      <a:pt x="282" y="0"/>
                    </a:cubicBezTo>
                  </a:path>
                </a:pathLst>
              </a:custGeom>
              <a:solidFill>
                <a:srgbClr val="C0C1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8" name="Freeform 535"/>
              <p:cNvSpPr/>
              <p:nvPr/>
            </p:nvSpPr>
            <p:spPr bwMode="auto">
              <a:xfrm>
                <a:off x="5165" y="1219"/>
                <a:ext cx="53" cy="28"/>
              </a:xfrm>
              <a:custGeom>
                <a:avLst/>
                <a:gdLst>
                  <a:gd name="T0" fmla="*/ 52 w 53"/>
                  <a:gd name="T1" fmla="*/ 0 h 28"/>
                  <a:gd name="T2" fmla="*/ 0 w 53"/>
                  <a:gd name="T3" fmla="*/ 9 h 28"/>
                  <a:gd name="T4" fmla="*/ 4 w 53"/>
                  <a:gd name="T5" fmla="*/ 28 h 28"/>
                  <a:gd name="T6" fmla="*/ 53 w 53"/>
                  <a:gd name="T7" fmla="*/ 0 h 28"/>
                  <a:gd name="T8" fmla="*/ 52 w 53"/>
                  <a:gd name="T9" fmla="*/ 0 h 28"/>
                </a:gdLst>
                <a:ahLst/>
                <a:cxnLst>
                  <a:cxn ang="0">
                    <a:pos x="T0" y="T1"/>
                  </a:cxn>
                  <a:cxn ang="0">
                    <a:pos x="T2" y="T3"/>
                  </a:cxn>
                  <a:cxn ang="0">
                    <a:pos x="T4" y="T5"/>
                  </a:cxn>
                  <a:cxn ang="0">
                    <a:pos x="T6" y="T7"/>
                  </a:cxn>
                  <a:cxn ang="0">
                    <a:pos x="T8" y="T9"/>
                  </a:cxn>
                </a:cxnLst>
                <a:rect l="0" t="0" r="r" b="b"/>
                <a:pathLst>
                  <a:path w="53" h="28">
                    <a:moveTo>
                      <a:pt x="52" y="0"/>
                    </a:moveTo>
                    <a:cubicBezTo>
                      <a:pt x="38" y="0"/>
                      <a:pt x="20" y="3"/>
                      <a:pt x="0" y="9"/>
                    </a:cubicBezTo>
                    <a:cubicBezTo>
                      <a:pt x="0" y="17"/>
                      <a:pt x="1" y="23"/>
                      <a:pt x="4" y="28"/>
                    </a:cubicBezTo>
                    <a:cubicBezTo>
                      <a:pt x="53" y="0"/>
                      <a:pt x="53" y="0"/>
                      <a:pt x="53" y="0"/>
                    </a:cubicBezTo>
                    <a:cubicBezTo>
                      <a:pt x="52" y="0"/>
                      <a:pt x="52" y="0"/>
                      <a:pt x="52" y="0"/>
                    </a:cubicBezTo>
                  </a:path>
                </a:pathLst>
              </a:custGeom>
              <a:solidFill>
                <a:srgbClr val="1B9D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9" name="Freeform 536"/>
              <p:cNvSpPr/>
              <p:nvPr/>
            </p:nvSpPr>
            <p:spPr bwMode="auto">
              <a:xfrm>
                <a:off x="5169" y="1219"/>
                <a:ext cx="67" cy="39"/>
              </a:xfrm>
              <a:custGeom>
                <a:avLst/>
                <a:gdLst>
                  <a:gd name="T0" fmla="*/ 49 w 67"/>
                  <a:gd name="T1" fmla="*/ 0 h 39"/>
                  <a:gd name="T2" fmla="*/ 0 w 67"/>
                  <a:gd name="T3" fmla="*/ 28 h 39"/>
                  <a:gd name="T4" fmla="*/ 19 w 67"/>
                  <a:gd name="T5" fmla="*/ 39 h 39"/>
                  <a:gd name="T6" fmla="*/ 20 w 67"/>
                  <a:gd name="T7" fmla="*/ 39 h 39"/>
                  <a:gd name="T8" fmla="*/ 56 w 67"/>
                  <a:gd name="T9" fmla="*/ 18 h 39"/>
                  <a:gd name="T10" fmla="*/ 67 w 67"/>
                  <a:gd name="T11" fmla="*/ 3 h 39"/>
                  <a:gd name="T12" fmla="*/ 67 w 67"/>
                  <a:gd name="T13" fmla="*/ 3 h 39"/>
                  <a:gd name="T14" fmla="*/ 49 w 67"/>
                  <a:gd name="T15" fmla="*/ 0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39">
                    <a:moveTo>
                      <a:pt x="49" y="0"/>
                    </a:moveTo>
                    <a:cubicBezTo>
                      <a:pt x="0" y="28"/>
                      <a:pt x="0" y="28"/>
                      <a:pt x="0" y="28"/>
                    </a:cubicBezTo>
                    <a:cubicBezTo>
                      <a:pt x="4" y="35"/>
                      <a:pt x="11" y="39"/>
                      <a:pt x="19" y="39"/>
                    </a:cubicBezTo>
                    <a:cubicBezTo>
                      <a:pt x="19" y="39"/>
                      <a:pt x="19" y="39"/>
                      <a:pt x="20" y="39"/>
                    </a:cubicBezTo>
                    <a:cubicBezTo>
                      <a:pt x="56" y="18"/>
                      <a:pt x="56" y="18"/>
                      <a:pt x="56" y="18"/>
                    </a:cubicBezTo>
                    <a:cubicBezTo>
                      <a:pt x="60" y="13"/>
                      <a:pt x="63" y="8"/>
                      <a:pt x="67" y="3"/>
                    </a:cubicBezTo>
                    <a:cubicBezTo>
                      <a:pt x="67" y="3"/>
                      <a:pt x="67" y="3"/>
                      <a:pt x="67" y="3"/>
                    </a:cubicBezTo>
                    <a:cubicBezTo>
                      <a:pt x="62" y="1"/>
                      <a:pt x="56" y="0"/>
                      <a:pt x="49" y="0"/>
                    </a:cubicBezTo>
                  </a:path>
                </a:pathLst>
              </a:custGeom>
              <a:solidFill>
                <a:srgbClr val="8BC3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0" name="Freeform 537"/>
              <p:cNvSpPr/>
              <p:nvPr/>
            </p:nvSpPr>
            <p:spPr bwMode="auto">
              <a:xfrm>
                <a:off x="5189" y="1237"/>
                <a:ext cx="36" cy="21"/>
              </a:xfrm>
              <a:custGeom>
                <a:avLst/>
                <a:gdLst>
                  <a:gd name="T0" fmla="*/ 36 w 36"/>
                  <a:gd name="T1" fmla="*/ 0 h 21"/>
                  <a:gd name="T2" fmla="*/ 0 w 36"/>
                  <a:gd name="T3" fmla="*/ 21 h 21"/>
                  <a:gd name="T4" fmla="*/ 18 w 36"/>
                  <a:gd name="T5" fmla="*/ 15 h 21"/>
                  <a:gd name="T6" fmla="*/ 36 w 36"/>
                  <a:gd name="T7" fmla="*/ 0 h 21"/>
                </a:gdLst>
                <a:ahLst/>
                <a:cxnLst>
                  <a:cxn ang="0">
                    <a:pos x="T0" y="T1"/>
                  </a:cxn>
                  <a:cxn ang="0">
                    <a:pos x="T2" y="T3"/>
                  </a:cxn>
                  <a:cxn ang="0">
                    <a:pos x="T4" y="T5"/>
                  </a:cxn>
                  <a:cxn ang="0">
                    <a:pos x="T6" y="T7"/>
                  </a:cxn>
                </a:cxnLst>
                <a:rect l="0" t="0" r="r" b="b"/>
                <a:pathLst>
                  <a:path w="36" h="21">
                    <a:moveTo>
                      <a:pt x="36" y="0"/>
                    </a:moveTo>
                    <a:cubicBezTo>
                      <a:pt x="0" y="21"/>
                      <a:pt x="0" y="21"/>
                      <a:pt x="0" y="21"/>
                    </a:cubicBezTo>
                    <a:cubicBezTo>
                      <a:pt x="5" y="20"/>
                      <a:pt x="11" y="19"/>
                      <a:pt x="18" y="15"/>
                    </a:cubicBezTo>
                    <a:cubicBezTo>
                      <a:pt x="24" y="11"/>
                      <a:pt x="30" y="6"/>
                      <a:pt x="36" y="0"/>
                    </a:cubicBezTo>
                  </a:path>
                </a:pathLst>
              </a:custGeom>
              <a:solidFill>
                <a:srgbClr val="C0C1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1" name="Freeform 538"/>
              <p:cNvSpPr>
                <a:spLocks noEditPoints="1"/>
              </p:cNvSpPr>
              <p:nvPr/>
            </p:nvSpPr>
            <p:spPr bwMode="auto">
              <a:xfrm>
                <a:off x="5186" y="1256"/>
                <a:ext cx="20" cy="6"/>
              </a:xfrm>
              <a:custGeom>
                <a:avLst/>
                <a:gdLst>
                  <a:gd name="T0" fmla="*/ 0 w 20"/>
                  <a:gd name="T1" fmla="*/ 6 h 6"/>
                  <a:gd name="T2" fmla="*/ 0 w 20"/>
                  <a:gd name="T3" fmla="*/ 6 h 6"/>
                  <a:gd name="T4" fmla="*/ 0 w 20"/>
                  <a:gd name="T5" fmla="*/ 6 h 6"/>
                  <a:gd name="T6" fmla="*/ 0 w 20"/>
                  <a:gd name="T7" fmla="*/ 6 h 6"/>
                  <a:gd name="T8" fmla="*/ 20 w 20"/>
                  <a:gd name="T9" fmla="*/ 0 h 6"/>
                  <a:gd name="T10" fmla="*/ 1 w 20"/>
                  <a:gd name="T11" fmla="*/ 6 h 6"/>
                  <a:gd name="T12" fmla="*/ 20 w 2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0" h="6">
                    <a:moveTo>
                      <a:pt x="0" y="6"/>
                    </a:moveTo>
                    <a:cubicBezTo>
                      <a:pt x="0" y="6"/>
                      <a:pt x="0" y="6"/>
                      <a:pt x="0" y="6"/>
                    </a:cubicBezTo>
                    <a:cubicBezTo>
                      <a:pt x="0" y="6"/>
                      <a:pt x="0" y="6"/>
                      <a:pt x="0" y="6"/>
                    </a:cubicBezTo>
                    <a:cubicBezTo>
                      <a:pt x="0" y="6"/>
                      <a:pt x="0" y="6"/>
                      <a:pt x="0" y="6"/>
                    </a:cubicBezTo>
                    <a:moveTo>
                      <a:pt x="20" y="0"/>
                    </a:moveTo>
                    <a:cubicBezTo>
                      <a:pt x="13" y="4"/>
                      <a:pt x="6" y="6"/>
                      <a:pt x="1" y="6"/>
                    </a:cubicBezTo>
                    <a:cubicBezTo>
                      <a:pt x="6" y="6"/>
                      <a:pt x="13" y="4"/>
                      <a:pt x="20" y="0"/>
                    </a:cubicBezTo>
                  </a:path>
                </a:pathLst>
              </a:custGeom>
              <a:solidFill>
                <a:srgbClr val="C0C1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2" name="Freeform 539"/>
              <p:cNvSpPr/>
              <p:nvPr/>
            </p:nvSpPr>
            <p:spPr bwMode="auto">
              <a:xfrm>
                <a:off x="5098" y="1240"/>
                <a:ext cx="5" cy="6"/>
              </a:xfrm>
              <a:custGeom>
                <a:avLst/>
                <a:gdLst>
                  <a:gd name="T0" fmla="*/ 3 w 5"/>
                  <a:gd name="T1" fmla="*/ 6 h 6"/>
                  <a:gd name="T2" fmla="*/ 5 w 5"/>
                  <a:gd name="T3" fmla="*/ 5 h 6"/>
                  <a:gd name="T4" fmla="*/ 3 w 5"/>
                  <a:gd name="T5" fmla="*/ 0 h 6"/>
                  <a:gd name="T6" fmla="*/ 0 w 5"/>
                  <a:gd name="T7" fmla="*/ 1 h 6"/>
                  <a:gd name="T8" fmla="*/ 3 w 5"/>
                  <a:gd name="T9" fmla="*/ 6 h 6"/>
                </a:gdLst>
                <a:ahLst/>
                <a:cxnLst>
                  <a:cxn ang="0">
                    <a:pos x="T0" y="T1"/>
                  </a:cxn>
                  <a:cxn ang="0">
                    <a:pos x="T2" y="T3"/>
                  </a:cxn>
                  <a:cxn ang="0">
                    <a:pos x="T4" y="T5"/>
                  </a:cxn>
                  <a:cxn ang="0">
                    <a:pos x="T6" y="T7"/>
                  </a:cxn>
                  <a:cxn ang="0">
                    <a:pos x="T8" y="T9"/>
                  </a:cxn>
                </a:cxnLst>
                <a:rect l="0" t="0" r="r" b="b"/>
                <a:pathLst>
                  <a:path w="5" h="6">
                    <a:moveTo>
                      <a:pt x="3" y="6"/>
                    </a:moveTo>
                    <a:cubicBezTo>
                      <a:pt x="5" y="5"/>
                      <a:pt x="5" y="5"/>
                      <a:pt x="5" y="5"/>
                    </a:cubicBezTo>
                    <a:cubicBezTo>
                      <a:pt x="4" y="4"/>
                      <a:pt x="3" y="2"/>
                      <a:pt x="3" y="0"/>
                    </a:cubicBezTo>
                    <a:cubicBezTo>
                      <a:pt x="0" y="1"/>
                      <a:pt x="0" y="1"/>
                      <a:pt x="0" y="1"/>
                    </a:cubicBezTo>
                    <a:cubicBezTo>
                      <a:pt x="0" y="3"/>
                      <a:pt x="2" y="5"/>
                      <a:pt x="3" y="6"/>
                    </a:cubicBez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3" name="Freeform 540"/>
              <p:cNvSpPr/>
              <p:nvPr/>
            </p:nvSpPr>
            <p:spPr bwMode="auto">
              <a:xfrm>
                <a:off x="5098" y="1235"/>
                <a:ext cx="3" cy="6"/>
              </a:xfrm>
              <a:custGeom>
                <a:avLst/>
                <a:gdLst>
                  <a:gd name="T0" fmla="*/ 0 w 3"/>
                  <a:gd name="T1" fmla="*/ 6 h 6"/>
                  <a:gd name="T2" fmla="*/ 3 w 3"/>
                  <a:gd name="T3" fmla="*/ 5 h 6"/>
                  <a:gd name="T4" fmla="*/ 3 w 3"/>
                  <a:gd name="T5" fmla="*/ 0 h 6"/>
                  <a:gd name="T6" fmla="*/ 0 w 3"/>
                  <a:gd name="T7" fmla="*/ 2 h 6"/>
                  <a:gd name="T8" fmla="*/ 0 w 3"/>
                  <a:gd name="T9" fmla="*/ 6 h 6"/>
                </a:gdLst>
                <a:ahLst/>
                <a:cxnLst>
                  <a:cxn ang="0">
                    <a:pos x="T0" y="T1"/>
                  </a:cxn>
                  <a:cxn ang="0">
                    <a:pos x="T2" y="T3"/>
                  </a:cxn>
                  <a:cxn ang="0">
                    <a:pos x="T4" y="T5"/>
                  </a:cxn>
                  <a:cxn ang="0">
                    <a:pos x="T6" y="T7"/>
                  </a:cxn>
                  <a:cxn ang="0">
                    <a:pos x="T8" y="T9"/>
                  </a:cxn>
                </a:cxnLst>
                <a:rect l="0" t="0" r="r" b="b"/>
                <a:pathLst>
                  <a:path w="3" h="6">
                    <a:moveTo>
                      <a:pt x="0" y="6"/>
                    </a:moveTo>
                    <a:lnTo>
                      <a:pt x="3" y="5"/>
                    </a:lnTo>
                    <a:lnTo>
                      <a:pt x="3" y="0"/>
                    </a:lnTo>
                    <a:lnTo>
                      <a:pt x="0" y="2"/>
                    </a:lnTo>
                    <a:lnTo>
                      <a:pt x="0" y="6"/>
                    </a:ln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4" name="Freeform 541"/>
              <p:cNvSpPr/>
              <p:nvPr/>
            </p:nvSpPr>
            <p:spPr bwMode="auto">
              <a:xfrm>
                <a:off x="5088" y="1225"/>
                <a:ext cx="9" cy="5"/>
              </a:xfrm>
              <a:custGeom>
                <a:avLst/>
                <a:gdLst>
                  <a:gd name="T0" fmla="*/ 7 w 9"/>
                  <a:gd name="T1" fmla="*/ 5 h 5"/>
                  <a:gd name="T2" fmla="*/ 9 w 9"/>
                  <a:gd name="T3" fmla="*/ 4 h 5"/>
                  <a:gd name="T4" fmla="*/ 2 w 9"/>
                  <a:gd name="T5" fmla="*/ 0 h 5"/>
                  <a:gd name="T6" fmla="*/ 0 w 9"/>
                  <a:gd name="T7" fmla="*/ 1 h 5"/>
                  <a:gd name="T8" fmla="*/ 7 w 9"/>
                  <a:gd name="T9" fmla="*/ 5 h 5"/>
                </a:gdLst>
                <a:ahLst/>
                <a:cxnLst>
                  <a:cxn ang="0">
                    <a:pos x="T0" y="T1"/>
                  </a:cxn>
                  <a:cxn ang="0">
                    <a:pos x="T2" y="T3"/>
                  </a:cxn>
                  <a:cxn ang="0">
                    <a:pos x="T4" y="T5"/>
                  </a:cxn>
                  <a:cxn ang="0">
                    <a:pos x="T6" y="T7"/>
                  </a:cxn>
                  <a:cxn ang="0">
                    <a:pos x="T8" y="T9"/>
                  </a:cxn>
                </a:cxnLst>
                <a:rect l="0" t="0" r="r" b="b"/>
                <a:pathLst>
                  <a:path w="9" h="5">
                    <a:moveTo>
                      <a:pt x="7" y="5"/>
                    </a:moveTo>
                    <a:lnTo>
                      <a:pt x="9" y="4"/>
                    </a:lnTo>
                    <a:lnTo>
                      <a:pt x="2" y="0"/>
                    </a:lnTo>
                    <a:lnTo>
                      <a:pt x="0" y="1"/>
                    </a:lnTo>
                    <a:lnTo>
                      <a:pt x="7" y="5"/>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5" name="Freeform 542"/>
              <p:cNvSpPr/>
              <p:nvPr/>
            </p:nvSpPr>
            <p:spPr bwMode="auto">
              <a:xfrm>
                <a:off x="5095" y="1229"/>
                <a:ext cx="6" cy="8"/>
              </a:xfrm>
              <a:custGeom>
                <a:avLst/>
                <a:gdLst>
                  <a:gd name="T0" fmla="*/ 3 w 6"/>
                  <a:gd name="T1" fmla="*/ 8 h 8"/>
                  <a:gd name="T2" fmla="*/ 6 w 6"/>
                  <a:gd name="T3" fmla="*/ 6 h 8"/>
                  <a:gd name="T4" fmla="*/ 2 w 6"/>
                  <a:gd name="T5" fmla="*/ 0 h 8"/>
                  <a:gd name="T6" fmla="*/ 0 w 6"/>
                  <a:gd name="T7" fmla="*/ 1 h 8"/>
                  <a:gd name="T8" fmla="*/ 3 w 6"/>
                  <a:gd name="T9" fmla="*/ 8 h 8"/>
                </a:gdLst>
                <a:ahLst/>
                <a:cxnLst>
                  <a:cxn ang="0">
                    <a:pos x="T0" y="T1"/>
                  </a:cxn>
                  <a:cxn ang="0">
                    <a:pos x="T2" y="T3"/>
                  </a:cxn>
                  <a:cxn ang="0">
                    <a:pos x="T4" y="T5"/>
                  </a:cxn>
                  <a:cxn ang="0">
                    <a:pos x="T6" y="T7"/>
                  </a:cxn>
                  <a:cxn ang="0">
                    <a:pos x="T8" y="T9"/>
                  </a:cxn>
                </a:cxnLst>
                <a:rect l="0" t="0" r="r" b="b"/>
                <a:pathLst>
                  <a:path w="6" h="8">
                    <a:moveTo>
                      <a:pt x="3" y="8"/>
                    </a:moveTo>
                    <a:cubicBezTo>
                      <a:pt x="6" y="6"/>
                      <a:pt x="6" y="6"/>
                      <a:pt x="6" y="6"/>
                    </a:cubicBezTo>
                    <a:cubicBezTo>
                      <a:pt x="6" y="4"/>
                      <a:pt x="4" y="1"/>
                      <a:pt x="2" y="0"/>
                    </a:cubicBezTo>
                    <a:cubicBezTo>
                      <a:pt x="0" y="1"/>
                      <a:pt x="0" y="1"/>
                      <a:pt x="0" y="1"/>
                    </a:cubicBezTo>
                    <a:cubicBezTo>
                      <a:pt x="2" y="2"/>
                      <a:pt x="3" y="5"/>
                      <a:pt x="3" y="8"/>
                    </a:cubicBez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6" name="Freeform 543"/>
              <p:cNvSpPr/>
              <p:nvPr/>
            </p:nvSpPr>
            <p:spPr bwMode="auto">
              <a:xfrm>
                <a:off x="5101" y="1245"/>
                <a:ext cx="9" cy="5"/>
              </a:xfrm>
              <a:custGeom>
                <a:avLst/>
                <a:gdLst>
                  <a:gd name="T0" fmla="*/ 7 w 9"/>
                  <a:gd name="T1" fmla="*/ 5 h 5"/>
                  <a:gd name="T2" fmla="*/ 9 w 9"/>
                  <a:gd name="T3" fmla="*/ 4 h 5"/>
                  <a:gd name="T4" fmla="*/ 2 w 9"/>
                  <a:gd name="T5" fmla="*/ 0 h 5"/>
                  <a:gd name="T6" fmla="*/ 0 w 9"/>
                  <a:gd name="T7" fmla="*/ 1 h 5"/>
                  <a:gd name="T8" fmla="*/ 7 w 9"/>
                  <a:gd name="T9" fmla="*/ 5 h 5"/>
                </a:gdLst>
                <a:ahLst/>
                <a:cxnLst>
                  <a:cxn ang="0">
                    <a:pos x="T0" y="T1"/>
                  </a:cxn>
                  <a:cxn ang="0">
                    <a:pos x="T2" y="T3"/>
                  </a:cxn>
                  <a:cxn ang="0">
                    <a:pos x="T4" y="T5"/>
                  </a:cxn>
                  <a:cxn ang="0">
                    <a:pos x="T6" y="T7"/>
                  </a:cxn>
                  <a:cxn ang="0">
                    <a:pos x="T8" y="T9"/>
                  </a:cxn>
                </a:cxnLst>
                <a:rect l="0" t="0" r="r" b="b"/>
                <a:pathLst>
                  <a:path w="9" h="5">
                    <a:moveTo>
                      <a:pt x="7" y="5"/>
                    </a:moveTo>
                    <a:lnTo>
                      <a:pt x="9" y="4"/>
                    </a:lnTo>
                    <a:lnTo>
                      <a:pt x="2" y="0"/>
                    </a:lnTo>
                    <a:lnTo>
                      <a:pt x="0" y="1"/>
                    </a:lnTo>
                    <a:lnTo>
                      <a:pt x="7" y="5"/>
                    </a:ln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7" name="Freeform 544"/>
              <p:cNvSpPr/>
              <p:nvPr/>
            </p:nvSpPr>
            <p:spPr bwMode="auto">
              <a:xfrm>
                <a:off x="5108" y="1249"/>
                <a:ext cx="2" cy="2"/>
              </a:xfrm>
              <a:custGeom>
                <a:avLst/>
                <a:gdLst>
                  <a:gd name="T0" fmla="*/ 0 w 2"/>
                  <a:gd name="T1" fmla="*/ 2 h 2"/>
                  <a:gd name="T2" fmla="*/ 2 w 2"/>
                  <a:gd name="T3" fmla="*/ 1 h 2"/>
                  <a:gd name="T4" fmla="*/ 2 w 2"/>
                  <a:gd name="T5" fmla="*/ 0 h 2"/>
                  <a:gd name="T6" fmla="*/ 0 w 2"/>
                  <a:gd name="T7" fmla="*/ 1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1"/>
                    </a:lnTo>
                    <a:lnTo>
                      <a:pt x="2" y="0"/>
                    </a:lnTo>
                    <a:lnTo>
                      <a:pt x="0" y="1"/>
                    </a:lnTo>
                    <a:lnTo>
                      <a:pt x="0" y="2"/>
                    </a:lnTo>
                    <a:close/>
                  </a:path>
                </a:pathLst>
              </a:custGeom>
              <a:solidFill>
                <a:srgbClr val="1930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8" name="Freeform 545"/>
              <p:cNvSpPr/>
              <p:nvPr/>
            </p:nvSpPr>
            <p:spPr bwMode="auto">
              <a:xfrm>
                <a:off x="5088" y="1226"/>
                <a:ext cx="20" cy="25"/>
              </a:xfrm>
              <a:custGeom>
                <a:avLst/>
                <a:gdLst>
                  <a:gd name="T0" fmla="*/ 0 w 20"/>
                  <a:gd name="T1" fmla="*/ 0 h 25"/>
                  <a:gd name="T2" fmla="*/ 0 w 20"/>
                  <a:gd name="T3" fmla="*/ 1 h 25"/>
                  <a:gd name="T4" fmla="*/ 7 w 20"/>
                  <a:gd name="T5" fmla="*/ 5 h 25"/>
                  <a:gd name="T6" fmla="*/ 9 w 20"/>
                  <a:gd name="T7" fmla="*/ 10 h 25"/>
                  <a:gd name="T8" fmla="*/ 9 w 20"/>
                  <a:gd name="T9" fmla="*/ 15 h 25"/>
                  <a:gd name="T10" fmla="*/ 13 w 20"/>
                  <a:gd name="T11" fmla="*/ 21 h 25"/>
                  <a:gd name="T12" fmla="*/ 20 w 20"/>
                  <a:gd name="T13" fmla="*/ 25 h 25"/>
                  <a:gd name="T14" fmla="*/ 20 w 20"/>
                  <a:gd name="T15" fmla="*/ 24 h 25"/>
                  <a:gd name="T16" fmla="*/ 13 w 20"/>
                  <a:gd name="T17" fmla="*/ 20 h 25"/>
                  <a:gd name="T18" fmla="*/ 10 w 20"/>
                  <a:gd name="T19" fmla="*/ 15 h 25"/>
                  <a:gd name="T20" fmla="*/ 10 w 20"/>
                  <a:gd name="T21" fmla="*/ 11 h 25"/>
                  <a:gd name="T22" fmla="*/ 7 w 20"/>
                  <a:gd name="T23" fmla="*/ 4 h 25"/>
                  <a:gd name="T24" fmla="*/ 0 w 20"/>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5">
                    <a:moveTo>
                      <a:pt x="0" y="0"/>
                    </a:moveTo>
                    <a:cubicBezTo>
                      <a:pt x="0" y="1"/>
                      <a:pt x="0" y="1"/>
                      <a:pt x="0" y="1"/>
                    </a:cubicBezTo>
                    <a:cubicBezTo>
                      <a:pt x="7" y="5"/>
                      <a:pt x="7" y="5"/>
                      <a:pt x="7" y="5"/>
                    </a:cubicBezTo>
                    <a:cubicBezTo>
                      <a:pt x="8" y="6"/>
                      <a:pt x="9" y="8"/>
                      <a:pt x="9" y="10"/>
                    </a:cubicBezTo>
                    <a:cubicBezTo>
                      <a:pt x="9" y="15"/>
                      <a:pt x="9" y="15"/>
                      <a:pt x="9" y="15"/>
                    </a:cubicBezTo>
                    <a:cubicBezTo>
                      <a:pt x="9" y="17"/>
                      <a:pt x="11" y="20"/>
                      <a:pt x="13" y="21"/>
                    </a:cubicBezTo>
                    <a:cubicBezTo>
                      <a:pt x="20" y="25"/>
                      <a:pt x="20" y="25"/>
                      <a:pt x="20" y="25"/>
                    </a:cubicBezTo>
                    <a:cubicBezTo>
                      <a:pt x="20" y="24"/>
                      <a:pt x="20" y="24"/>
                      <a:pt x="20" y="24"/>
                    </a:cubicBezTo>
                    <a:cubicBezTo>
                      <a:pt x="13" y="20"/>
                      <a:pt x="13" y="20"/>
                      <a:pt x="13" y="20"/>
                    </a:cubicBezTo>
                    <a:cubicBezTo>
                      <a:pt x="12" y="19"/>
                      <a:pt x="10" y="17"/>
                      <a:pt x="10" y="15"/>
                    </a:cubicBezTo>
                    <a:cubicBezTo>
                      <a:pt x="10" y="11"/>
                      <a:pt x="10" y="11"/>
                      <a:pt x="10" y="11"/>
                    </a:cubicBezTo>
                    <a:cubicBezTo>
                      <a:pt x="10" y="8"/>
                      <a:pt x="9" y="5"/>
                      <a:pt x="7" y="4"/>
                    </a:cubicBezTo>
                    <a:lnTo>
                      <a:pt x="0" y="0"/>
                    </a:ln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9" name="Freeform 546"/>
              <p:cNvSpPr/>
              <p:nvPr/>
            </p:nvSpPr>
            <p:spPr bwMode="auto">
              <a:xfrm>
                <a:off x="5078" y="1223"/>
                <a:ext cx="2" cy="5"/>
              </a:xfrm>
              <a:custGeom>
                <a:avLst/>
                <a:gdLst>
                  <a:gd name="T0" fmla="*/ 0 w 2"/>
                  <a:gd name="T1" fmla="*/ 0 h 5"/>
                  <a:gd name="T2" fmla="*/ 0 w 2"/>
                  <a:gd name="T3" fmla="*/ 2 h 5"/>
                  <a:gd name="T4" fmla="*/ 2 w 2"/>
                  <a:gd name="T5" fmla="*/ 5 h 5"/>
                  <a:gd name="T6" fmla="*/ 2 w 2"/>
                  <a:gd name="T7" fmla="*/ 2 h 5"/>
                  <a:gd name="T8" fmla="*/ 0 w 2"/>
                  <a:gd name="T9" fmla="*/ 0 h 5"/>
                </a:gdLst>
                <a:ahLst/>
                <a:cxnLst>
                  <a:cxn ang="0">
                    <a:pos x="T0" y="T1"/>
                  </a:cxn>
                  <a:cxn ang="0">
                    <a:pos x="T2" y="T3"/>
                  </a:cxn>
                  <a:cxn ang="0">
                    <a:pos x="T4" y="T5"/>
                  </a:cxn>
                  <a:cxn ang="0">
                    <a:pos x="T6" y="T7"/>
                  </a:cxn>
                  <a:cxn ang="0">
                    <a:pos x="T8" y="T9"/>
                  </a:cxn>
                </a:cxnLst>
                <a:rect l="0" t="0" r="r" b="b"/>
                <a:pathLst>
                  <a:path w="2" h="5">
                    <a:moveTo>
                      <a:pt x="0" y="0"/>
                    </a:moveTo>
                    <a:cubicBezTo>
                      <a:pt x="0" y="2"/>
                      <a:pt x="0" y="2"/>
                      <a:pt x="0" y="2"/>
                    </a:cubicBezTo>
                    <a:cubicBezTo>
                      <a:pt x="0" y="3"/>
                      <a:pt x="0" y="4"/>
                      <a:pt x="2" y="5"/>
                    </a:cubicBezTo>
                    <a:cubicBezTo>
                      <a:pt x="2" y="2"/>
                      <a:pt x="2" y="2"/>
                      <a:pt x="2" y="2"/>
                    </a:cubicBezTo>
                    <a:cubicBezTo>
                      <a:pt x="0" y="2"/>
                      <a:pt x="0" y="1"/>
                      <a:pt x="0" y="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0" name="Freeform 547"/>
              <p:cNvSpPr/>
              <p:nvPr/>
            </p:nvSpPr>
            <p:spPr bwMode="auto">
              <a:xfrm>
                <a:off x="5101" y="1225"/>
                <a:ext cx="0" cy="3"/>
              </a:xfrm>
              <a:custGeom>
                <a:avLst/>
                <a:gdLst>
                  <a:gd name="T0" fmla="*/ 2 h 3"/>
                  <a:gd name="T1" fmla="*/ 0 h 3"/>
                  <a:gd name="T2" fmla="*/ 1 h 3"/>
                  <a:gd name="T3" fmla="*/ 3 h 3"/>
                  <a:gd name="T4" fmla="*/ 2 h 3"/>
                </a:gdLst>
                <a:ahLst/>
                <a:cxnLst>
                  <a:cxn ang="0">
                    <a:pos x="0" y="T0"/>
                  </a:cxn>
                  <a:cxn ang="0">
                    <a:pos x="0" y="T1"/>
                  </a:cxn>
                  <a:cxn ang="0">
                    <a:pos x="0" y="T2"/>
                  </a:cxn>
                  <a:cxn ang="0">
                    <a:pos x="0" y="T3"/>
                  </a:cxn>
                  <a:cxn ang="0">
                    <a:pos x="0" y="T4"/>
                  </a:cxn>
                </a:cxnLst>
                <a:rect l="0" t="0" r="r" b="b"/>
                <a:pathLst>
                  <a:path h="3">
                    <a:moveTo>
                      <a:pt x="0" y="2"/>
                    </a:moveTo>
                    <a:lnTo>
                      <a:pt x="0" y="0"/>
                    </a:lnTo>
                    <a:lnTo>
                      <a:pt x="0" y="1"/>
                    </a:lnTo>
                    <a:lnTo>
                      <a:pt x="0" y="3"/>
                    </a:lnTo>
                    <a:lnTo>
                      <a:pt x="0" y="2"/>
                    </a:lnTo>
                    <a:close/>
                  </a:path>
                </a:pathLst>
              </a:custGeom>
              <a:solidFill>
                <a:srgbClr val="4E4E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1" name="Freeform 548"/>
              <p:cNvSpPr/>
              <p:nvPr/>
            </p:nvSpPr>
            <p:spPr bwMode="auto">
              <a:xfrm>
                <a:off x="5101" y="1225"/>
                <a:ext cx="0" cy="3"/>
              </a:xfrm>
              <a:custGeom>
                <a:avLst/>
                <a:gdLst>
                  <a:gd name="T0" fmla="*/ 1 h 3"/>
                  <a:gd name="T1" fmla="*/ 3 h 3"/>
                  <a:gd name="T2" fmla="*/ 2 h 3"/>
                  <a:gd name="T3" fmla="*/ 0 h 3"/>
                  <a:gd name="T4" fmla="*/ 1 h 3"/>
                </a:gdLst>
                <a:ahLst/>
                <a:cxnLst>
                  <a:cxn ang="0">
                    <a:pos x="0" y="T0"/>
                  </a:cxn>
                  <a:cxn ang="0">
                    <a:pos x="0" y="T1"/>
                  </a:cxn>
                  <a:cxn ang="0">
                    <a:pos x="0" y="T2"/>
                  </a:cxn>
                  <a:cxn ang="0">
                    <a:pos x="0" y="T3"/>
                  </a:cxn>
                  <a:cxn ang="0">
                    <a:pos x="0" y="T4"/>
                  </a:cxn>
                </a:cxnLst>
                <a:rect l="0" t="0" r="r" b="b"/>
                <a:pathLst>
                  <a:path h="3">
                    <a:moveTo>
                      <a:pt x="0" y="1"/>
                    </a:moveTo>
                    <a:lnTo>
                      <a:pt x="0" y="3"/>
                    </a:lnTo>
                    <a:lnTo>
                      <a:pt x="0" y="2"/>
                    </a:lnTo>
                    <a:lnTo>
                      <a:pt x="0" y="0"/>
                    </a:lnTo>
                    <a:lnTo>
                      <a:pt x="0" y="1"/>
                    </a:lnTo>
                    <a:close/>
                  </a:path>
                </a:pathLst>
              </a:custGeom>
              <a:solidFill>
                <a:srgbClr val="4E4E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2" name="Freeform 549"/>
              <p:cNvSpPr/>
              <p:nvPr/>
            </p:nvSpPr>
            <p:spPr bwMode="auto">
              <a:xfrm>
                <a:off x="5080" y="1225"/>
                <a:ext cx="10" cy="8"/>
              </a:xfrm>
              <a:custGeom>
                <a:avLst/>
                <a:gdLst>
                  <a:gd name="T0" fmla="*/ 0 w 10"/>
                  <a:gd name="T1" fmla="*/ 0 h 8"/>
                  <a:gd name="T2" fmla="*/ 0 w 10"/>
                  <a:gd name="T3" fmla="*/ 3 h 8"/>
                  <a:gd name="T4" fmla="*/ 10 w 10"/>
                  <a:gd name="T5" fmla="*/ 8 h 8"/>
                  <a:gd name="T6" fmla="*/ 10 w 10"/>
                  <a:gd name="T7" fmla="*/ 6 h 8"/>
                  <a:gd name="T8" fmla="*/ 0 w 10"/>
                  <a:gd name="T9" fmla="*/ 0 h 8"/>
                </a:gdLst>
                <a:ahLst/>
                <a:cxnLst>
                  <a:cxn ang="0">
                    <a:pos x="T0" y="T1"/>
                  </a:cxn>
                  <a:cxn ang="0">
                    <a:pos x="T2" y="T3"/>
                  </a:cxn>
                  <a:cxn ang="0">
                    <a:pos x="T4" y="T5"/>
                  </a:cxn>
                  <a:cxn ang="0">
                    <a:pos x="T6" y="T7"/>
                  </a:cxn>
                  <a:cxn ang="0">
                    <a:pos x="T8" y="T9"/>
                  </a:cxn>
                </a:cxnLst>
                <a:rect l="0" t="0" r="r" b="b"/>
                <a:pathLst>
                  <a:path w="10" h="8">
                    <a:moveTo>
                      <a:pt x="0" y="0"/>
                    </a:moveTo>
                    <a:lnTo>
                      <a:pt x="0" y="3"/>
                    </a:lnTo>
                    <a:lnTo>
                      <a:pt x="10" y="8"/>
                    </a:lnTo>
                    <a:lnTo>
                      <a:pt x="10" y="6"/>
                    </a:lnTo>
                    <a:lnTo>
                      <a:pt x="0" y="0"/>
                    </a:ln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3" name="Freeform 550"/>
              <p:cNvSpPr/>
              <p:nvPr/>
            </p:nvSpPr>
            <p:spPr bwMode="auto">
              <a:xfrm>
                <a:off x="5091" y="1226"/>
                <a:ext cx="10" cy="7"/>
              </a:xfrm>
              <a:custGeom>
                <a:avLst/>
                <a:gdLst>
                  <a:gd name="T0" fmla="*/ 0 w 10"/>
                  <a:gd name="T1" fmla="*/ 5 h 7"/>
                  <a:gd name="T2" fmla="*/ 0 w 10"/>
                  <a:gd name="T3" fmla="*/ 7 h 7"/>
                  <a:gd name="T4" fmla="*/ 10 w 10"/>
                  <a:gd name="T5" fmla="*/ 2 h 7"/>
                  <a:gd name="T6" fmla="*/ 10 w 10"/>
                  <a:gd name="T7" fmla="*/ 0 h 7"/>
                  <a:gd name="T8" fmla="*/ 0 w 10"/>
                  <a:gd name="T9" fmla="*/ 5 h 7"/>
                </a:gdLst>
                <a:ahLst/>
                <a:cxnLst>
                  <a:cxn ang="0">
                    <a:pos x="T0" y="T1"/>
                  </a:cxn>
                  <a:cxn ang="0">
                    <a:pos x="T2" y="T3"/>
                  </a:cxn>
                  <a:cxn ang="0">
                    <a:pos x="T4" y="T5"/>
                  </a:cxn>
                  <a:cxn ang="0">
                    <a:pos x="T6" y="T7"/>
                  </a:cxn>
                  <a:cxn ang="0">
                    <a:pos x="T8" y="T9"/>
                  </a:cxn>
                </a:cxnLst>
                <a:rect l="0" t="0" r="r" b="b"/>
                <a:pathLst>
                  <a:path w="10" h="7">
                    <a:moveTo>
                      <a:pt x="0" y="5"/>
                    </a:moveTo>
                    <a:lnTo>
                      <a:pt x="0" y="7"/>
                    </a:lnTo>
                    <a:lnTo>
                      <a:pt x="10" y="2"/>
                    </a:lnTo>
                    <a:lnTo>
                      <a:pt x="10" y="0"/>
                    </a:lnTo>
                    <a:lnTo>
                      <a:pt x="0" y="5"/>
                    </a:ln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4" name="Freeform 551"/>
              <p:cNvSpPr/>
              <p:nvPr/>
            </p:nvSpPr>
            <p:spPr bwMode="auto">
              <a:xfrm>
                <a:off x="5090" y="1231"/>
                <a:ext cx="1" cy="3"/>
              </a:xfrm>
              <a:custGeom>
                <a:avLst/>
                <a:gdLst>
                  <a:gd name="T0" fmla="*/ 0 w 1"/>
                  <a:gd name="T1" fmla="*/ 0 h 3"/>
                  <a:gd name="T2" fmla="*/ 0 w 1"/>
                  <a:gd name="T3" fmla="*/ 2 h 3"/>
                  <a:gd name="T4" fmla="*/ 1 w 1"/>
                  <a:gd name="T5" fmla="*/ 2 h 3"/>
                  <a:gd name="T6" fmla="*/ 1 w 1"/>
                  <a:gd name="T7" fmla="*/ 0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0" y="2"/>
                      <a:pt x="0" y="2"/>
                      <a:pt x="0" y="2"/>
                    </a:cubicBezTo>
                    <a:cubicBezTo>
                      <a:pt x="0" y="3"/>
                      <a:pt x="1" y="3"/>
                      <a:pt x="1" y="2"/>
                    </a:cubicBezTo>
                    <a:cubicBezTo>
                      <a:pt x="1" y="0"/>
                      <a:pt x="1" y="0"/>
                      <a:pt x="1" y="0"/>
                    </a:cubicBezTo>
                    <a:cubicBezTo>
                      <a:pt x="1" y="0"/>
                      <a:pt x="0" y="0"/>
                      <a:pt x="0" y="0"/>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5" name="Freeform 552"/>
              <p:cNvSpPr/>
              <p:nvPr/>
            </p:nvSpPr>
            <p:spPr bwMode="auto">
              <a:xfrm>
                <a:off x="5090" y="1231"/>
                <a:ext cx="1" cy="3"/>
              </a:xfrm>
              <a:custGeom>
                <a:avLst/>
                <a:gdLst>
                  <a:gd name="T0" fmla="*/ 0 w 1"/>
                  <a:gd name="T1" fmla="*/ 0 h 3"/>
                  <a:gd name="T2" fmla="*/ 0 w 1"/>
                  <a:gd name="T3" fmla="*/ 2 h 3"/>
                  <a:gd name="T4" fmla="*/ 1 w 1"/>
                  <a:gd name="T5" fmla="*/ 2 h 3"/>
                  <a:gd name="T6" fmla="*/ 1 w 1"/>
                  <a:gd name="T7" fmla="*/ 0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0" y="2"/>
                      <a:pt x="0" y="2"/>
                      <a:pt x="0" y="2"/>
                    </a:cubicBezTo>
                    <a:cubicBezTo>
                      <a:pt x="0" y="3"/>
                      <a:pt x="1" y="3"/>
                      <a:pt x="1" y="2"/>
                    </a:cubicBezTo>
                    <a:cubicBezTo>
                      <a:pt x="1" y="0"/>
                      <a:pt x="1" y="0"/>
                      <a:pt x="1" y="0"/>
                    </a:cubicBezTo>
                    <a:cubicBezTo>
                      <a:pt x="1" y="0"/>
                      <a:pt x="0" y="0"/>
                      <a:pt x="0" y="0"/>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6" name="Freeform 553"/>
              <p:cNvSpPr/>
              <p:nvPr/>
            </p:nvSpPr>
            <p:spPr bwMode="auto">
              <a:xfrm>
                <a:off x="5077" y="1217"/>
                <a:ext cx="24" cy="14"/>
              </a:xfrm>
              <a:custGeom>
                <a:avLst/>
                <a:gdLst>
                  <a:gd name="T0" fmla="*/ 3 w 24"/>
                  <a:gd name="T1" fmla="*/ 3 h 14"/>
                  <a:gd name="T2" fmla="*/ 3 w 24"/>
                  <a:gd name="T3" fmla="*/ 8 h 14"/>
                  <a:gd name="T4" fmla="*/ 13 w 24"/>
                  <a:gd name="T5" fmla="*/ 14 h 14"/>
                  <a:gd name="T6" fmla="*/ 14 w 24"/>
                  <a:gd name="T7" fmla="*/ 14 h 14"/>
                  <a:gd name="T8" fmla="*/ 24 w 24"/>
                  <a:gd name="T9" fmla="*/ 9 h 14"/>
                  <a:gd name="T10" fmla="*/ 24 w 24"/>
                  <a:gd name="T11" fmla="*/ 7 h 14"/>
                  <a:gd name="T12" fmla="*/ 14 w 24"/>
                  <a:gd name="T13" fmla="*/ 2 h 14"/>
                  <a:gd name="T14" fmla="*/ 5 w 24"/>
                  <a:gd name="T15" fmla="*/ 2 h 14"/>
                  <a:gd name="T16" fmla="*/ 3 w 24"/>
                  <a:gd name="T1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3" y="3"/>
                    </a:moveTo>
                    <a:cubicBezTo>
                      <a:pt x="0" y="5"/>
                      <a:pt x="0" y="7"/>
                      <a:pt x="3" y="8"/>
                    </a:cubicBezTo>
                    <a:cubicBezTo>
                      <a:pt x="13" y="14"/>
                      <a:pt x="13" y="14"/>
                      <a:pt x="13" y="14"/>
                    </a:cubicBezTo>
                    <a:cubicBezTo>
                      <a:pt x="13" y="14"/>
                      <a:pt x="14" y="14"/>
                      <a:pt x="14" y="14"/>
                    </a:cubicBezTo>
                    <a:cubicBezTo>
                      <a:pt x="24" y="9"/>
                      <a:pt x="24" y="9"/>
                      <a:pt x="24" y="9"/>
                    </a:cubicBezTo>
                    <a:cubicBezTo>
                      <a:pt x="24" y="8"/>
                      <a:pt x="24" y="8"/>
                      <a:pt x="24" y="7"/>
                    </a:cubicBezTo>
                    <a:cubicBezTo>
                      <a:pt x="14" y="2"/>
                      <a:pt x="14" y="2"/>
                      <a:pt x="14" y="2"/>
                    </a:cubicBezTo>
                    <a:cubicBezTo>
                      <a:pt x="12" y="0"/>
                      <a:pt x="8" y="0"/>
                      <a:pt x="5" y="2"/>
                    </a:cubicBezTo>
                    <a:lnTo>
                      <a:pt x="3" y="3"/>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7" name="Freeform 554"/>
              <p:cNvSpPr/>
              <p:nvPr/>
            </p:nvSpPr>
            <p:spPr bwMode="auto">
              <a:xfrm>
                <a:off x="5043" y="1198"/>
                <a:ext cx="52" cy="42"/>
              </a:xfrm>
              <a:custGeom>
                <a:avLst/>
                <a:gdLst>
                  <a:gd name="T0" fmla="*/ 26 w 52"/>
                  <a:gd name="T1" fmla="*/ 6 h 42"/>
                  <a:gd name="T2" fmla="*/ 24 w 52"/>
                  <a:gd name="T3" fmla="*/ 11 h 42"/>
                  <a:gd name="T4" fmla="*/ 10 w 52"/>
                  <a:gd name="T5" fmla="*/ 22 h 42"/>
                  <a:gd name="T6" fmla="*/ 1 w 52"/>
                  <a:gd name="T7" fmla="*/ 30 h 42"/>
                  <a:gd name="T8" fmla="*/ 0 w 52"/>
                  <a:gd name="T9" fmla="*/ 35 h 42"/>
                  <a:gd name="T10" fmla="*/ 1 w 52"/>
                  <a:gd name="T11" fmla="*/ 39 h 42"/>
                  <a:gd name="T12" fmla="*/ 9 w 52"/>
                  <a:gd name="T13" fmla="*/ 42 h 42"/>
                  <a:gd name="T14" fmla="*/ 25 w 52"/>
                  <a:gd name="T15" fmla="*/ 36 h 42"/>
                  <a:gd name="T16" fmla="*/ 52 w 52"/>
                  <a:gd name="T17" fmla="*/ 20 h 42"/>
                  <a:gd name="T18" fmla="*/ 52 w 52"/>
                  <a:gd name="T19" fmla="*/ 16 h 42"/>
                  <a:gd name="T20" fmla="*/ 47 w 52"/>
                  <a:gd name="T21" fmla="*/ 0 h 42"/>
                  <a:gd name="T22" fmla="*/ 26 w 52"/>
                  <a:gd name="T23"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26" y="6"/>
                    </a:moveTo>
                    <a:cubicBezTo>
                      <a:pt x="24" y="11"/>
                      <a:pt x="24" y="11"/>
                      <a:pt x="24" y="11"/>
                    </a:cubicBezTo>
                    <a:cubicBezTo>
                      <a:pt x="10" y="22"/>
                      <a:pt x="10" y="22"/>
                      <a:pt x="10" y="22"/>
                    </a:cubicBezTo>
                    <a:cubicBezTo>
                      <a:pt x="10" y="22"/>
                      <a:pt x="4" y="27"/>
                      <a:pt x="1" y="30"/>
                    </a:cubicBezTo>
                    <a:cubicBezTo>
                      <a:pt x="0" y="31"/>
                      <a:pt x="0" y="34"/>
                      <a:pt x="0" y="35"/>
                    </a:cubicBezTo>
                    <a:cubicBezTo>
                      <a:pt x="0" y="36"/>
                      <a:pt x="1" y="39"/>
                      <a:pt x="1" y="39"/>
                    </a:cubicBezTo>
                    <a:cubicBezTo>
                      <a:pt x="3" y="41"/>
                      <a:pt x="6" y="41"/>
                      <a:pt x="9" y="42"/>
                    </a:cubicBezTo>
                    <a:cubicBezTo>
                      <a:pt x="17" y="42"/>
                      <a:pt x="25" y="36"/>
                      <a:pt x="25" y="36"/>
                    </a:cubicBezTo>
                    <a:cubicBezTo>
                      <a:pt x="26" y="35"/>
                      <a:pt x="52" y="20"/>
                      <a:pt x="52" y="20"/>
                    </a:cubicBezTo>
                    <a:cubicBezTo>
                      <a:pt x="52" y="20"/>
                      <a:pt x="52" y="18"/>
                      <a:pt x="52" y="16"/>
                    </a:cubicBezTo>
                    <a:cubicBezTo>
                      <a:pt x="51" y="6"/>
                      <a:pt x="47" y="0"/>
                      <a:pt x="47" y="0"/>
                    </a:cubicBezTo>
                    <a:lnTo>
                      <a:pt x="26" y="6"/>
                    </a:lnTo>
                    <a:close/>
                  </a:path>
                </a:pathLst>
              </a:custGeom>
              <a:solidFill>
                <a:srgbClr val="269F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8" name="Freeform 555"/>
              <p:cNvSpPr/>
              <p:nvPr/>
            </p:nvSpPr>
            <p:spPr bwMode="auto">
              <a:xfrm>
                <a:off x="5056" y="1216"/>
                <a:ext cx="13" cy="7"/>
              </a:xfrm>
              <a:custGeom>
                <a:avLst/>
                <a:gdLst>
                  <a:gd name="T0" fmla="*/ 13 w 13"/>
                  <a:gd name="T1" fmla="*/ 7 h 7"/>
                  <a:gd name="T2" fmla="*/ 13 w 13"/>
                  <a:gd name="T3" fmla="*/ 7 h 7"/>
                  <a:gd name="T4" fmla="*/ 13 w 13"/>
                  <a:gd name="T5" fmla="*/ 6 h 7"/>
                  <a:gd name="T6" fmla="*/ 6 w 13"/>
                  <a:gd name="T7" fmla="*/ 1 h 7"/>
                  <a:gd name="T8" fmla="*/ 0 w 13"/>
                  <a:gd name="T9" fmla="*/ 1 h 7"/>
                  <a:gd name="T10" fmla="*/ 0 w 13"/>
                  <a:gd name="T11" fmla="*/ 1 h 7"/>
                  <a:gd name="T12" fmla="*/ 0 w 13"/>
                  <a:gd name="T13" fmla="*/ 2 h 7"/>
                  <a:gd name="T14" fmla="*/ 6 w 13"/>
                  <a:gd name="T15" fmla="*/ 2 h 7"/>
                  <a:gd name="T16" fmla="*/ 13 w 13"/>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
                    <a:moveTo>
                      <a:pt x="13" y="7"/>
                    </a:moveTo>
                    <a:cubicBezTo>
                      <a:pt x="13" y="7"/>
                      <a:pt x="13" y="7"/>
                      <a:pt x="13" y="7"/>
                    </a:cubicBezTo>
                    <a:cubicBezTo>
                      <a:pt x="13" y="6"/>
                      <a:pt x="13" y="6"/>
                      <a:pt x="13" y="6"/>
                    </a:cubicBezTo>
                    <a:cubicBezTo>
                      <a:pt x="13" y="5"/>
                      <a:pt x="9" y="2"/>
                      <a:pt x="6" y="1"/>
                    </a:cubicBezTo>
                    <a:cubicBezTo>
                      <a:pt x="3" y="0"/>
                      <a:pt x="1" y="0"/>
                      <a:pt x="0" y="1"/>
                    </a:cubicBezTo>
                    <a:cubicBezTo>
                      <a:pt x="0" y="1"/>
                      <a:pt x="0" y="1"/>
                      <a:pt x="0" y="1"/>
                    </a:cubicBezTo>
                    <a:cubicBezTo>
                      <a:pt x="0" y="2"/>
                      <a:pt x="0" y="2"/>
                      <a:pt x="0" y="2"/>
                    </a:cubicBezTo>
                    <a:cubicBezTo>
                      <a:pt x="1" y="1"/>
                      <a:pt x="3" y="1"/>
                      <a:pt x="6" y="2"/>
                    </a:cubicBezTo>
                    <a:cubicBezTo>
                      <a:pt x="8" y="3"/>
                      <a:pt x="11" y="6"/>
                      <a:pt x="13" y="7"/>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9" name="Freeform 556"/>
              <p:cNvSpPr/>
              <p:nvPr/>
            </p:nvSpPr>
            <p:spPr bwMode="auto">
              <a:xfrm>
                <a:off x="5053" y="1218"/>
                <a:ext cx="14" cy="7"/>
              </a:xfrm>
              <a:custGeom>
                <a:avLst/>
                <a:gdLst>
                  <a:gd name="T0" fmla="*/ 13 w 14"/>
                  <a:gd name="T1" fmla="*/ 7 h 7"/>
                  <a:gd name="T2" fmla="*/ 13 w 14"/>
                  <a:gd name="T3" fmla="*/ 7 h 7"/>
                  <a:gd name="T4" fmla="*/ 14 w 14"/>
                  <a:gd name="T5" fmla="*/ 6 h 7"/>
                  <a:gd name="T6" fmla="*/ 6 w 14"/>
                  <a:gd name="T7" fmla="*/ 1 h 7"/>
                  <a:gd name="T8" fmla="*/ 0 w 14"/>
                  <a:gd name="T9" fmla="*/ 1 h 7"/>
                  <a:gd name="T10" fmla="*/ 0 w 14"/>
                  <a:gd name="T11" fmla="*/ 2 h 7"/>
                  <a:gd name="T12" fmla="*/ 0 w 14"/>
                  <a:gd name="T13" fmla="*/ 2 h 7"/>
                  <a:gd name="T14" fmla="*/ 6 w 14"/>
                  <a:gd name="T15" fmla="*/ 2 h 7"/>
                  <a:gd name="T16" fmla="*/ 13 w 1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7">
                    <a:moveTo>
                      <a:pt x="13" y="7"/>
                    </a:moveTo>
                    <a:cubicBezTo>
                      <a:pt x="13" y="7"/>
                      <a:pt x="13" y="7"/>
                      <a:pt x="13" y="7"/>
                    </a:cubicBezTo>
                    <a:cubicBezTo>
                      <a:pt x="14" y="6"/>
                      <a:pt x="14" y="6"/>
                      <a:pt x="14" y="6"/>
                    </a:cubicBezTo>
                    <a:cubicBezTo>
                      <a:pt x="13" y="5"/>
                      <a:pt x="9" y="3"/>
                      <a:pt x="6" y="1"/>
                    </a:cubicBezTo>
                    <a:cubicBezTo>
                      <a:pt x="3" y="0"/>
                      <a:pt x="1" y="1"/>
                      <a:pt x="0" y="1"/>
                    </a:cubicBezTo>
                    <a:cubicBezTo>
                      <a:pt x="0" y="2"/>
                      <a:pt x="0" y="2"/>
                      <a:pt x="0" y="2"/>
                    </a:cubicBezTo>
                    <a:cubicBezTo>
                      <a:pt x="0" y="2"/>
                      <a:pt x="0" y="2"/>
                      <a:pt x="0" y="2"/>
                    </a:cubicBezTo>
                    <a:cubicBezTo>
                      <a:pt x="1" y="2"/>
                      <a:pt x="3" y="1"/>
                      <a:pt x="6" y="2"/>
                    </a:cubicBezTo>
                    <a:cubicBezTo>
                      <a:pt x="9" y="3"/>
                      <a:pt x="12" y="6"/>
                      <a:pt x="13" y="7"/>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0" name="Freeform 557"/>
              <p:cNvSpPr/>
              <p:nvPr/>
            </p:nvSpPr>
            <p:spPr bwMode="auto">
              <a:xfrm>
                <a:off x="5050" y="1221"/>
                <a:ext cx="14" cy="6"/>
              </a:xfrm>
              <a:custGeom>
                <a:avLst/>
                <a:gdLst>
                  <a:gd name="T0" fmla="*/ 13 w 14"/>
                  <a:gd name="T1" fmla="*/ 6 h 6"/>
                  <a:gd name="T2" fmla="*/ 14 w 14"/>
                  <a:gd name="T3" fmla="*/ 6 h 6"/>
                  <a:gd name="T4" fmla="*/ 14 w 14"/>
                  <a:gd name="T5" fmla="*/ 5 h 6"/>
                  <a:gd name="T6" fmla="*/ 6 w 14"/>
                  <a:gd name="T7" fmla="*/ 1 h 6"/>
                  <a:gd name="T8" fmla="*/ 0 w 14"/>
                  <a:gd name="T9" fmla="*/ 1 h 6"/>
                  <a:gd name="T10" fmla="*/ 0 w 14"/>
                  <a:gd name="T11" fmla="*/ 2 h 6"/>
                  <a:gd name="T12" fmla="*/ 1 w 14"/>
                  <a:gd name="T13" fmla="*/ 2 h 6"/>
                  <a:gd name="T14" fmla="*/ 6 w 14"/>
                  <a:gd name="T15" fmla="*/ 2 h 6"/>
                  <a:gd name="T16" fmla="*/ 13 w 14"/>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
                    <a:moveTo>
                      <a:pt x="13" y="6"/>
                    </a:moveTo>
                    <a:cubicBezTo>
                      <a:pt x="14" y="6"/>
                      <a:pt x="14" y="6"/>
                      <a:pt x="14" y="6"/>
                    </a:cubicBezTo>
                    <a:cubicBezTo>
                      <a:pt x="14" y="5"/>
                      <a:pt x="14" y="5"/>
                      <a:pt x="14" y="5"/>
                    </a:cubicBezTo>
                    <a:cubicBezTo>
                      <a:pt x="13" y="4"/>
                      <a:pt x="10" y="2"/>
                      <a:pt x="6" y="1"/>
                    </a:cubicBezTo>
                    <a:cubicBezTo>
                      <a:pt x="4" y="0"/>
                      <a:pt x="1" y="0"/>
                      <a:pt x="0" y="1"/>
                    </a:cubicBezTo>
                    <a:cubicBezTo>
                      <a:pt x="0" y="2"/>
                      <a:pt x="0" y="2"/>
                      <a:pt x="0" y="2"/>
                    </a:cubicBezTo>
                    <a:cubicBezTo>
                      <a:pt x="1" y="2"/>
                      <a:pt x="1" y="2"/>
                      <a:pt x="1" y="2"/>
                    </a:cubicBezTo>
                    <a:cubicBezTo>
                      <a:pt x="2" y="1"/>
                      <a:pt x="4" y="1"/>
                      <a:pt x="6" y="2"/>
                    </a:cubicBezTo>
                    <a:cubicBezTo>
                      <a:pt x="9" y="2"/>
                      <a:pt x="12" y="5"/>
                      <a:pt x="13" y="6"/>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1" name="Freeform 558"/>
              <p:cNvSpPr/>
              <p:nvPr/>
            </p:nvSpPr>
            <p:spPr bwMode="auto">
              <a:xfrm>
                <a:off x="5043" y="1226"/>
                <a:ext cx="21" cy="13"/>
              </a:xfrm>
              <a:custGeom>
                <a:avLst/>
                <a:gdLst>
                  <a:gd name="T0" fmla="*/ 1 w 21"/>
                  <a:gd name="T1" fmla="*/ 2 h 13"/>
                  <a:gd name="T2" fmla="*/ 3 w 21"/>
                  <a:gd name="T3" fmla="*/ 1 h 13"/>
                  <a:gd name="T4" fmla="*/ 11 w 21"/>
                  <a:gd name="T5" fmla="*/ 2 h 13"/>
                  <a:gd name="T6" fmla="*/ 21 w 21"/>
                  <a:gd name="T7" fmla="*/ 9 h 13"/>
                  <a:gd name="T8" fmla="*/ 6 w 21"/>
                  <a:gd name="T9" fmla="*/ 13 h 13"/>
                  <a:gd name="T10" fmla="*/ 5 w 21"/>
                  <a:gd name="T11" fmla="*/ 13 h 13"/>
                  <a:gd name="T12" fmla="*/ 1 w 21"/>
                  <a:gd name="T13" fmla="*/ 11 h 13"/>
                  <a:gd name="T14" fmla="*/ 0 w 21"/>
                  <a:gd name="T15" fmla="*/ 7 h 13"/>
                  <a:gd name="T16" fmla="*/ 1 w 21"/>
                  <a:gd name="T1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3">
                    <a:moveTo>
                      <a:pt x="1" y="2"/>
                    </a:moveTo>
                    <a:cubicBezTo>
                      <a:pt x="2" y="2"/>
                      <a:pt x="2" y="1"/>
                      <a:pt x="3" y="1"/>
                    </a:cubicBezTo>
                    <a:cubicBezTo>
                      <a:pt x="4" y="0"/>
                      <a:pt x="6" y="0"/>
                      <a:pt x="11" y="2"/>
                    </a:cubicBezTo>
                    <a:cubicBezTo>
                      <a:pt x="17" y="4"/>
                      <a:pt x="21" y="9"/>
                      <a:pt x="21" y="9"/>
                    </a:cubicBezTo>
                    <a:cubicBezTo>
                      <a:pt x="21" y="9"/>
                      <a:pt x="17" y="12"/>
                      <a:pt x="6" y="13"/>
                    </a:cubicBezTo>
                    <a:cubicBezTo>
                      <a:pt x="5" y="13"/>
                      <a:pt x="5" y="13"/>
                      <a:pt x="5" y="13"/>
                    </a:cubicBezTo>
                    <a:cubicBezTo>
                      <a:pt x="4" y="13"/>
                      <a:pt x="2" y="12"/>
                      <a:pt x="1" y="11"/>
                    </a:cubicBezTo>
                    <a:cubicBezTo>
                      <a:pt x="1" y="11"/>
                      <a:pt x="0" y="8"/>
                      <a:pt x="0" y="7"/>
                    </a:cubicBezTo>
                    <a:cubicBezTo>
                      <a:pt x="0" y="6"/>
                      <a:pt x="0" y="3"/>
                      <a:pt x="1" y="2"/>
                    </a:cubicBezTo>
                    <a:close/>
                  </a:path>
                </a:pathLst>
              </a:custGeom>
              <a:solidFill>
                <a:srgbClr val="254B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2" name="Freeform 559"/>
              <p:cNvSpPr/>
              <p:nvPr/>
            </p:nvSpPr>
            <p:spPr bwMode="auto">
              <a:xfrm>
                <a:off x="5043" y="1215"/>
                <a:ext cx="52" cy="27"/>
              </a:xfrm>
              <a:custGeom>
                <a:avLst/>
                <a:gdLst>
                  <a:gd name="T0" fmla="*/ 0 w 52"/>
                  <a:gd name="T1" fmla="*/ 18 h 27"/>
                  <a:gd name="T2" fmla="*/ 9 w 52"/>
                  <a:gd name="T3" fmla="*/ 22 h 27"/>
                  <a:gd name="T4" fmla="*/ 49 w 52"/>
                  <a:gd name="T5" fmla="*/ 3 h 27"/>
                  <a:gd name="T6" fmla="*/ 52 w 52"/>
                  <a:gd name="T7" fmla="*/ 0 h 27"/>
                  <a:gd name="T8" fmla="*/ 52 w 52"/>
                  <a:gd name="T9" fmla="*/ 3 h 27"/>
                  <a:gd name="T10" fmla="*/ 50 w 52"/>
                  <a:gd name="T11" fmla="*/ 8 h 27"/>
                  <a:gd name="T12" fmla="*/ 29 w 52"/>
                  <a:gd name="T13" fmla="*/ 20 h 27"/>
                  <a:gd name="T14" fmla="*/ 9 w 52"/>
                  <a:gd name="T15" fmla="*/ 26 h 27"/>
                  <a:gd name="T16" fmla="*/ 0 w 52"/>
                  <a:gd name="T17" fmla="*/ 22 h 27"/>
                  <a:gd name="T18" fmla="*/ 0 w 52"/>
                  <a:gd name="T19"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27">
                    <a:moveTo>
                      <a:pt x="0" y="18"/>
                    </a:moveTo>
                    <a:cubicBezTo>
                      <a:pt x="0" y="20"/>
                      <a:pt x="6" y="22"/>
                      <a:pt x="9" y="22"/>
                    </a:cubicBezTo>
                    <a:cubicBezTo>
                      <a:pt x="23" y="24"/>
                      <a:pt x="48" y="4"/>
                      <a:pt x="49" y="3"/>
                    </a:cubicBezTo>
                    <a:cubicBezTo>
                      <a:pt x="51" y="1"/>
                      <a:pt x="52" y="0"/>
                      <a:pt x="52" y="0"/>
                    </a:cubicBezTo>
                    <a:cubicBezTo>
                      <a:pt x="52" y="3"/>
                      <a:pt x="52" y="3"/>
                      <a:pt x="52" y="3"/>
                    </a:cubicBezTo>
                    <a:cubicBezTo>
                      <a:pt x="52" y="3"/>
                      <a:pt x="52" y="7"/>
                      <a:pt x="50" y="8"/>
                    </a:cubicBezTo>
                    <a:cubicBezTo>
                      <a:pt x="49" y="9"/>
                      <a:pt x="31" y="19"/>
                      <a:pt x="29" y="20"/>
                    </a:cubicBezTo>
                    <a:cubicBezTo>
                      <a:pt x="29" y="20"/>
                      <a:pt x="18" y="27"/>
                      <a:pt x="9" y="26"/>
                    </a:cubicBezTo>
                    <a:cubicBezTo>
                      <a:pt x="6" y="25"/>
                      <a:pt x="2" y="25"/>
                      <a:pt x="0" y="22"/>
                    </a:cubicBezTo>
                    <a:cubicBezTo>
                      <a:pt x="0" y="22"/>
                      <a:pt x="0" y="18"/>
                      <a:pt x="0" y="18"/>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3" name="Freeform 560"/>
              <p:cNvSpPr/>
              <p:nvPr/>
            </p:nvSpPr>
            <p:spPr bwMode="auto">
              <a:xfrm>
                <a:off x="5023" y="1108"/>
                <a:ext cx="105" cy="107"/>
              </a:xfrm>
              <a:custGeom>
                <a:avLst/>
                <a:gdLst>
                  <a:gd name="T0" fmla="*/ 84 w 105"/>
                  <a:gd name="T1" fmla="*/ 0 h 107"/>
                  <a:gd name="T2" fmla="*/ 24 w 105"/>
                  <a:gd name="T3" fmla="*/ 25 h 107"/>
                  <a:gd name="T4" fmla="*/ 16 w 105"/>
                  <a:gd name="T5" fmla="*/ 56 h 107"/>
                  <a:gd name="T6" fmla="*/ 45 w 105"/>
                  <a:gd name="T7" fmla="*/ 102 h 107"/>
                  <a:gd name="T8" fmla="*/ 62 w 105"/>
                  <a:gd name="T9" fmla="*/ 105 h 107"/>
                  <a:gd name="T10" fmla="*/ 71 w 105"/>
                  <a:gd name="T11" fmla="*/ 93 h 107"/>
                  <a:gd name="T12" fmla="*/ 48 w 105"/>
                  <a:gd name="T13" fmla="*/ 52 h 107"/>
                  <a:gd name="T14" fmla="*/ 52 w 105"/>
                  <a:gd name="T15" fmla="*/ 48 h 107"/>
                  <a:gd name="T16" fmla="*/ 105 w 105"/>
                  <a:gd name="T17" fmla="*/ 25 h 107"/>
                  <a:gd name="T18" fmla="*/ 84 w 105"/>
                  <a:gd name="T1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07">
                    <a:moveTo>
                      <a:pt x="84" y="0"/>
                    </a:moveTo>
                    <a:cubicBezTo>
                      <a:pt x="24" y="25"/>
                      <a:pt x="24" y="25"/>
                      <a:pt x="24" y="25"/>
                    </a:cubicBezTo>
                    <a:cubicBezTo>
                      <a:pt x="24" y="25"/>
                      <a:pt x="0" y="34"/>
                      <a:pt x="16" y="56"/>
                    </a:cubicBezTo>
                    <a:cubicBezTo>
                      <a:pt x="29" y="75"/>
                      <a:pt x="45" y="102"/>
                      <a:pt x="45" y="102"/>
                    </a:cubicBezTo>
                    <a:cubicBezTo>
                      <a:pt x="45" y="102"/>
                      <a:pt x="56" y="107"/>
                      <a:pt x="62" y="105"/>
                    </a:cubicBezTo>
                    <a:cubicBezTo>
                      <a:pt x="71" y="101"/>
                      <a:pt x="71" y="93"/>
                      <a:pt x="71" y="93"/>
                    </a:cubicBezTo>
                    <a:cubicBezTo>
                      <a:pt x="71" y="93"/>
                      <a:pt x="59" y="67"/>
                      <a:pt x="48" y="52"/>
                    </a:cubicBezTo>
                    <a:cubicBezTo>
                      <a:pt x="47" y="51"/>
                      <a:pt x="52" y="48"/>
                      <a:pt x="52" y="48"/>
                    </a:cubicBezTo>
                    <a:cubicBezTo>
                      <a:pt x="105" y="25"/>
                      <a:pt x="105" y="25"/>
                      <a:pt x="105" y="25"/>
                    </a:cubicBezTo>
                    <a:cubicBezTo>
                      <a:pt x="84" y="0"/>
                      <a:pt x="84" y="0"/>
                      <a:pt x="84" y="0"/>
                    </a:cubicBezTo>
                  </a:path>
                </a:pathLst>
              </a:custGeom>
              <a:solidFill>
                <a:srgbClr val="163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4" name="Freeform 561"/>
              <p:cNvSpPr/>
              <p:nvPr/>
            </p:nvSpPr>
            <p:spPr bwMode="auto">
              <a:xfrm>
                <a:off x="5095" y="1192"/>
                <a:ext cx="97" cy="65"/>
              </a:xfrm>
              <a:custGeom>
                <a:avLst/>
                <a:gdLst>
                  <a:gd name="T0" fmla="*/ 92 w 97"/>
                  <a:gd name="T1" fmla="*/ 2 h 65"/>
                  <a:gd name="T2" fmla="*/ 92 w 97"/>
                  <a:gd name="T3" fmla="*/ 2 h 65"/>
                  <a:gd name="T4" fmla="*/ 92 w 97"/>
                  <a:gd name="T5" fmla="*/ 1 h 65"/>
                  <a:gd name="T6" fmla="*/ 93 w 97"/>
                  <a:gd name="T7" fmla="*/ 1 h 65"/>
                  <a:gd name="T8" fmla="*/ 93 w 97"/>
                  <a:gd name="T9" fmla="*/ 1 h 65"/>
                  <a:gd name="T10" fmla="*/ 93 w 97"/>
                  <a:gd name="T11" fmla="*/ 1 h 65"/>
                  <a:gd name="T12" fmla="*/ 93 w 97"/>
                  <a:gd name="T13" fmla="*/ 0 h 65"/>
                  <a:gd name="T14" fmla="*/ 96 w 97"/>
                  <a:gd name="T15" fmla="*/ 3 h 65"/>
                  <a:gd name="T16" fmla="*/ 97 w 97"/>
                  <a:gd name="T17" fmla="*/ 3 h 65"/>
                  <a:gd name="T18" fmla="*/ 96 w 97"/>
                  <a:gd name="T19" fmla="*/ 3 h 65"/>
                  <a:gd name="T20" fmla="*/ 96 w 97"/>
                  <a:gd name="T21" fmla="*/ 3 h 65"/>
                  <a:gd name="T22" fmla="*/ 96 w 97"/>
                  <a:gd name="T23" fmla="*/ 4 h 65"/>
                  <a:gd name="T24" fmla="*/ 96 w 97"/>
                  <a:gd name="T25" fmla="*/ 4 h 65"/>
                  <a:gd name="T26" fmla="*/ 96 w 97"/>
                  <a:gd name="T27" fmla="*/ 4 h 65"/>
                  <a:gd name="T28" fmla="*/ 96 w 97"/>
                  <a:gd name="T29" fmla="*/ 4 h 65"/>
                  <a:gd name="T30" fmla="*/ 96 w 97"/>
                  <a:gd name="T31" fmla="*/ 4 h 65"/>
                  <a:gd name="T32" fmla="*/ 4 w 97"/>
                  <a:gd name="T33" fmla="*/ 65 h 65"/>
                  <a:gd name="T34" fmla="*/ 0 w 97"/>
                  <a:gd name="T35" fmla="*/ 63 h 65"/>
                  <a:gd name="T36" fmla="*/ 92 w 97"/>
                  <a:gd name="T37"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65">
                    <a:moveTo>
                      <a:pt x="92" y="2"/>
                    </a:moveTo>
                    <a:lnTo>
                      <a:pt x="92" y="2"/>
                    </a:lnTo>
                    <a:lnTo>
                      <a:pt x="92" y="1"/>
                    </a:lnTo>
                    <a:lnTo>
                      <a:pt x="93" y="1"/>
                    </a:lnTo>
                    <a:lnTo>
                      <a:pt x="93" y="1"/>
                    </a:lnTo>
                    <a:lnTo>
                      <a:pt x="93" y="1"/>
                    </a:lnTo>
                    <a:lnTo>
                      <a:pt x="93" y="0"/>
                    </a:lnTo>
                    <a:lnTo>
                      <a:pt x="96" y="3"/>
                    </a:lnTo>
                    <a:lnTo>
                      <a:pt x="97" y="3"/>
                    </a:lnTo>
                    <a:lnTo>
                      <a:pt x="96" y="3"/>
                    </a:lnTo>
                    <a:lnTo>
                      <a:pt x="96" y="3"/>
                    </a:lnTo>
                    <a:lnTo>
                      <a:pt x="96" y="4"/>
                    </a:lnTo>
                    <a:lnTo>
                      <a:pt x="96" y="4"/>
                    </a:lnTo>
                    <a:lnTo>
                      <a:pt x="96" y="4"/>
                    </a:lnTo>
                    <a:lnTo>
                      <a:pt x="96" y="4"/>
                    </a:lnTo>
                    <a:lnTo>
                      <a:pt x="96" y="4"/>
                    </a:lnTo>
                    <a:lnTo>
                      <a:pt x="4" y="65"/>
                    </a:lnTo>
                    <a:lnTo>
                      <a:pt x="0" y="63"/>
                    </a:lnTo>
                    <a:lnTo>
                      <a:pt x="92" y="2"/>
                    </a:ln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5" name="Freeform 562"/>
              <p:cNvSpPr/>
              <p:nvPr/>
            </p:nvSpPr>
            <p:spPr bwMode="auto">
              <a:xfrm>
                <a:off x="5095" y="1192"/>
                <a:ext cx="97" cy="65"/>
              </a:xfrm>
              <a:custGeom>
                <a:avLst/>
                <a:gdLst>
                  <a:gd name="T0" fmla="*/ 92 w 97"/>
                  <a:gd name="T1" fmla="*/ 2 h 65"/>
                  <a:gd name="T2" fmla="*/ 92 w 97"/>
                  <a:gd name="T3" fmla="*/ 2 h 65"/>
                  <a:gd name="T4" fmla="*/ 92 w 97"/>
                  <a:gd name="T5" fmla="*/ 1 h 65"/>
                  <a:gd name="T6" fmla="*/ 93 w 97"/>
                  <a:gd name="T7" fmla="*/ 1 h 65"/>
                  <a:gd name="T8" fmla="*/ 93 w 97"/>
                  <a:gd name="T9" fmla="*/ 1 h 65"/>
                  <a:gd name="T10" fmla="*/ 93 w 97"/>
                  <a:gd name="T11" fmla="*/ 1 h 65"/>
                  <a:gd name="T12" fmla="*/ 93 w 97"/>
                  <a:gd name="T13" fmla="*/ 0 h 65"/>
                  <a:gd name="T14" fmla="*/ 96 w 97"/>
                  <a:gd name="T15" fmla="*/ 3 h 65"/>
                  <a:gd name="T16" fmla="*/ 97 w 97"/>
                  <a:gd name="T17" fmla="*/ 3 h 65"/>
                  <a:gd name="T18" fmla="*/ 96 w 97"/>
                  <a:gd name="T19" fmla="*/ 3 h 65"/>
                  <a:gd name="T20" fmla="*/ 96 w 97"/>
                  <a:gd name="T21" fmla="*/ 3 h 65"/>
                  <a:gd name="T22" fmla="*/ 96 w 97"/>
                  <a:gd name="T23" fmla="*/ 4 h 65"/>
                  <a:gd name="T24" fmla="*/ 96 w 97"/>
                  <a:gd name="T25" fmla="*/ 4 h 65"/>
                  <a:gd name="T26" fmla="*/ 96 w 97"/>
                  <a:gd name="T27" fmla="*/ 4 h 65"/>
                  <a:gd name="T28" fmla="*/ 96 w 97"/>
                  <a:gd name="T29" fmla="*/ 4 h 65"/>
                  <a:gd name="T30" fmla="*/ 96 w 97"/>
                  <a:gd name="T31" fmla="*/ 4 h 65"/>
                  <a:gd name="T32" fmla="*/ 4 w 97"/>
                  <a:gd name="T33" fmla="*/ 65 h 65"/>
                  <a:gd name="T34" fmla="*/ 0 w 97"/>
                  <a:gd name="T35" fmla="*/ 63 h 65"/>
                  <a:gd name="T36" fmla="*/ 92 w 97"/>
                  <a:gd name="T37"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65">
                    <a:moveTo>
                      <a:pt x="92" y="2"/>
                    </a:moveTo>
                    <a:lnTo>
                      <a:pt x="92" y="2"/>
                    </a:lnTo>
                    <a:lnTo>
                      <a:pt x="92" y="1"/>
                    </a:lnTo>
                    <a:lnTo>
                      <a:pt x="93" y="1"/>
                    </a:lnTo>
                    <a:lnTo>
                      <a:pt x="93" y="1"/>
                    </a:lnTo>
                    <a:lnTo>
                      <a:pt x="93" y="1"/>
                    </a:lnTo>
                    <a:lnTo>
                      <a:pt x="93" y="0"/>
                    </a:lnTo>
                    <a:lnTo>
                      <a:pt x="96" y="3"/>
                    </a:lnTo>
                    <a:lnTo>
                      <a:pt x="97" y="3"/>
                    </a:lnTo>
                    <a:lnTo>
                      <a:pt x="96" y="3"/>
                    </a:lnTo>
                    <a:lnTo>
                      <a:pt x="96" y="3"/>
                    </a:lnTo>
                    <a:lnTo>
                      <a:pt x="96" y="4"/>
                    </a:lnTo>
                    <a:lnTo>
                      <a:pt x="96" y="4"/>
                    </a:lnTo>
                    <a:lnTo>
                      <a:pt x="96" y="4"/>
                    </a:lnTo>
                    <a:lnTo>
                      <a:pt x="96" y="4"/>
                    </a:lnTo>
                    <a:lnTo>
                      <a:pt x="96" y="4"/>
                    </a:lnTo>
                    <a:lnTo>
                      <a:pt x="4" y="65"/>
                    </a:lnTo>
                    <a:lnTo>
                      <a:pt x="0" y="63"/>
                    </a:lnTo>
                    <a:lnTo>
                      <a:pt x="9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6" name="Freeform 563"/>
              <p:cNvSpPr/>
              <p:nvPr/>
            </p:nvSpPr>
            <p:spPr bwMode="auto">
              <a:xfrm>
                <a:off x="5124" y="1152"/>
                <a:ext cx="67" cy="43"/>
              </a:xfrm>
              <a:custGeom>
                <a:avLst/>
                <a:gdLst>
                  <a:gd name="T0" fmla="*/ 4 w 67"/>
                  <a:gd name="T1" fmla="*/ 2 h 43"/>
                  <a:gd name="T2" fmla="*/ 0 w 67"/>
                  <a:gd name="T3" fmla="*/ 0 h 43"/>
                  <a:gd name="T4" fmla="*/ 64 w 67"/>
                  <a:gd name="T5" fmla="*/ 40 h 43"/>
                  <a:gd name="T6" fmla="*/ 67 w 67"/>
                  <a:gd name="T7" fmla="*/ 43 h 43"/>
                  <a:gd name="T8" fmla="*/ 4 w 67"/>
                  <a:gd name="T9" fmla="*/ 2 h 43"/>
                </a:gdLst>
                <a:ahLst/>
                <a:cxnLst>
                  <a:cxn ang="0">
                    <a:pos x="T0" y="T1"/>
                  </a:cxn>
                  <a:cxn ang="0">
                    <a:pos x="T2" y="T3"/>
                  </a:cxn>
                  <a:cxn ang="0">
                    <a:pos x="T4" y="T5"/>
                  </a:cxn>
                  <a:cxn ang="0">
                    <a:pos x="T6" y="T7"/>
                  </a:cxn>
                  <a:cxn ang="0">
                    <a:pos x="T8" y="T9"/>
                  </a:cxn>
                </a:cxnLst>
                <a:rect l="0" t="0" r="r" b="b"/>
                <a:pathLst>
                  <a:path w="67" h="43">
                    <a:moveTo>
                      <a:pt x="4" y="2"/>
                    </a:moveTo>
                    <a:lnTo>
                      <a:pt x="0" y="0"/>
                    </a:lnTo>
                    <a:lnTo>
                      <a:pt x="64" y="40"/>
                    </a:lnTo>
                    <a:lnTo>
                      <a:pt x="67" y="43"/>
                    </a:lnTo>
                    <a:lnTo>
                      <a:pt x="4" y="2"/>
                    </a:lnTo>
                    <a:close/>
                  </a:path>
                </a:pathLst>
              </a:custGeom>
              <a:solidFill>
                <a:srgbClr val="1324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7" name="Freeform 564"/>
              <p:cNvSpPr/>
              <p:nvPr/>
            </p:nvSpPr>
            <p:spPr bwMode="auto">
              <a:xfrm>
                <a:off x="5124" y="1152"/>
                <a:ext cx="67" cy="43"/>
              </a:xfrm>
              <a:custGeom>
                <a:avLst/>
                <a:gdLst>
                  <a:gd name="T0" fmla="*/ 4 w 67"/>
                  <a:gd name="T1" fmla="*/ 2 h 43"/>
                  <a:gd name="T2" fmla="*/ 0 w 67"/>
                  <a:gd name="T3" fmla="*/ 0 h 43"/>
                  <a:gd name="T4" fmla="*/ 64 w 67"/>
                  <a:gd name="T5" fmla="*/ 40 h 43"/>
                  <a:gd name="T6" fmla="*/ 67 w 67"/>
                  <a:gd name="T7" fmla="*/ 43 h 43"/>
                  <a:gd name="T8" fmla="*/ 4 w 67"/>
                  <a:gd name="T9" fmla="*/ 2 h 43"/>
                </a:gdLst>
                <a:ahLst/>
                <a:cxnLst>
                  <a:cxn ang="0">
                    <a:pos x="T0" y="T1"/>
                  </a:cxn>
                  <a:cxn ang="0">
                    <a:pos x="T2" y="T3"/>
                  </a:cxn>
                  <a:cxn ang="0">
                    <a:pos x="T4" y="T5"/>
                  </a:cxn>
                  <a:cxn ang="0">
                    <a:pos x="T6" y="T7"/>
                  </a:cxn>
                  <a:cxn ang="0">
                    <a:pos x="T8" y="T9"/>
                  </a:cxn>
                </a:cxnLst>
                <a:rect l="0" t="0" r="r" b="b"/>
                <a:pathLst>
                  <a:path w="67" h="43">
                    <a:moveTo>
                      <a:pt x="4" y="2"/>
                    </a:moveTo>
                    <a:lnTo>
                      <a:pt x="0" y="0"/>
                    </a:lnTo>
                    <a:lnTo>
                      <a:pt x="64" y="40"/>
                    </a:lnTo>
                    <a:lnTo>
                      <a:pt x="67" y="43"/>
                    </a:lnTo>
                    <a:lnTo>
                      <a:pt x="4"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8" name="Freeform 565"/>
              <p:cNvSpPr/>
              <p:nvPr/>
            </p:nvSpPr>
            <p:spPr bwMode="auto">
              <a:xfrm>
                <a:off x="5124" y="1146"/>
                <a:ext cx="8" cy="8"/>
              </a:xfrm>
              <a:custGeom>
                <a:avLst/>
                <a:gdLst>
                  <a:gd name="T0" fmla="*/ 8 w 8"/>
                  <a:gd name="T1" fmla="*/ 2 h 8"/>
                  <a:gd name="T2" fmla="*/ 4 w 8"/>
                  <a:gd name="T3" fmla="*/ 0 h 8"/>
                  <a:gd name="T4" fmla="*/ 0 w 8"/>
                  <a:gd name="T5" fmla="*/ 6 h 8"/>
                  <a:gd name="T6" fmla="*/ 4 w 8"/>
                  <a:gd name="T7" fmla="*/ 8 h 8"/>
                  <a:gd name="T8" fmla="*/ 8 w 8"/>
                  <a:gd name="T9" fmla="*/ 2 h 8"/>
                </a:gdLst>
                <a:ahLst/>
                <a:cxnLst>
                  <a:cxn ang="0">
                    <a:pos x="T0" y="T1"/>
                  </a:cxn>
                  <a:cxn ang="0">
                    <a:pos x="T2" y="T3"/>
                  </a:cxn>
                  <a:cxn ang="0">
                    <a:pos x="T4" y="T5"/>
                  </a:cxn>
                  <a:cxn ang="0">
                    <a:pos x="T6" y="T7"/>
                  </a:cxn>
                  <a:cxn ang="0">
                    <a:pos x="T8" y="T9"/>
                  </a:cxn>
                </a:cxnLst>
                <a:rect l="0" t="0" r="r" b="b"/>
                <a:pathLst>
                  <a:path w="8" h="8">
                    <a:moveTo>
                      <a:pt x="8" y="2"/>
                    </a:moveTo>
                    <a:lnTo>
                      <a:pt x="4" y="0"/>
                    </a:lnTo>
                    <a:lnTo>
                      <a:pt x="0" y="6"/>
                    </a:lnTo>
                    <a:lnTo>
                      <a:pt x="4" y="8"/>
                    </a:lnTo>
                    <a:lnTo>
                      <a:pt x="8" y="2"/>
                    </a:lnTo>
                    <a:close/>
                  </a:path>
                </a:pathLst>
              </a:custGeom>
              <a:solidFill>
                <a:srgbClr val="23440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9" name="Freeform 566"/>
              <p:cNvSpPr/>
              <p:nvPr/>
            </p:nvSpPr>
            <p:spPr bwMode="auto">
              <a:xfrm>
                <a:off x="5099" y="1148"/>
                <a:ext cx="99" cy="113"/>
              </a:xfrm>
              <a:custGeom>
                <a:avLst/>
                <a:gdLst>
                  <a:gd name="T0" fmla="*/ 33 w 99"/>
                  <a:gd name="T1" fmla="*/ 0 h 113"/>
                  <a:gd name="T2" fmla="*/ 29 w 99"/>
                  <a:gd name="T3" fmla="*/ 6 h 113"/>
                  <a:gd name="T4" fmla="*/ 92 w 99"/>
                  <a:gd name="T5" fmla="*/ 47 h 113"/>
                  <a:gd name="T6" fmla="*/ 93 w 99"/>
                  <a:gd name="T7" fmla="*/ 47 h 113"/>
                  <a:gd name="T8" fmla="*/ 92 w 99"/>
                  <a:gd name="T9" fmla="*/ 48 h 113"/>
                  <a:gd name="T10" fmla="*/ 0 w 99"/>
                  <a:gd name="T11" fmla="*/ 109 h 113"/>
                  <a:gd name="T12" fmla="*/ 2 w 99"/>
                  <a:gd name="T13" fmla="*/ 113 h 113"/>
                  <a:gd name="T14" fmla="*/ 92 w 99"/>
                  <a:gd name="T15" fmla="*/ 54 h 113"/>
                  <a:gd name="T16" fmla="*/ 98 w 99"/>
                  <a:gd name="T17" fmla="*/ 47 h 113"/>
                  <a:gd name="T18" fmla="*/ 96 w 99"/>
                  <a:gd name="T19" fmla="*/ 40 h 113"/>
                  <a:gd name="T20" fmla="*/ 33 w 99"/>
                  <a:gd name="T21"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3">
                    <a:moveTo>
                      <a:pt x="33" y="0"/>
                    </a:moveTo>
                    <a:cubicBezTo>
                      <a:pt x="29" y="6"/>
                      <a:pt x="29" y="6"/>
                      <a:pt x="29" y="6"/>
                    </a:cubicBezTo>
                    <a:cubicBezTo>
                      <a:pt x="92" y="47"/>
                      <a:pt x="92" y="47"/>
                      <a:pt x="92" y="47"/>
                    </a:cubicBezTo>
                    <a:cubicBezTo>
                      <a:pt x="93" y="47"/>
                      <a:pt x="93" y="47"/>
                      <a:pt x="93" y="47"/>
                    </a:cubicBezTo>
                    <a:cubicBezTo>
                      <a:pt x="92" y="48"/>
                      <a:pt x="92" y="48"/>
                      <a:pt x="92" y="48"/>
                    </a:cubicBezTo>
                    <a:cubicBezTo>
                      <a:pt x="0" y="109"/>
                      <a:pt x="0" y="109"/>
                      <a:pt x="0" y="109"/>
                    </a:cubicBezTo>
                    <a:cubicBezTo>
                      <a:pt x="2" y="113"/>
                      <a:pt x="2" y="113"/>
                      <a:pt x="2" y="113"/>
                    </a:cubicBezTo>
                    <a:cubicBezTo>
                      <a:pt x="92" y="54"/>
                      <a:pt x="92" y="54"/>
                      <a:pt x="92" y="54"/>
                    </a:cubicBezTo>
                    <a:cubicBezTo>
                      <a:pt x="95" y="52"/>
                      <a:pt x="98" y="50"/>
                      <a:pt x="98" y="47"/>
                    </a:cubicBezTo>
                    <a:cubicBezTo>
                      <a:pt x="99" y="44"/>
                      <a:pt x="98" y="41"/>
                      <a:pt x="96" y="40"/>
                    </a:cubicBezTo>
                    <a:cubicBezTo>
                      <a:pt x="33" y="0"/>
                      <a:pt x="33" y="0"/>
                      <a:pt x="33" y="0"/>
                    </a:cubicBezTo>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0" name="Freeform 567"/>
              <p:cNvSpPr/>
              <p:nvPr/>
            </p:nvSpPr>
            <p:spPr bwMode="auto">
              <a:xfrm>
                <a:off x="5001" y="1243"/>
                <a:ext cx="15" cy="51"/>
              </a:xfrm>
              <a:custGeom>
                <a:avLst/>
                <a:gdLst>
                  <a:gd name="T0" fmla="*/ 10 w 15"/>
                  <a:gd name="T1" fmla="*/ 3 h 51"/>
                  <a:gd name="T2" fmla="*/ 15 w 15"/>
                  <a:gd name="T3" fmla="*/ 0 h 51"/>
                  <a:gd name="T4" fmla="*/ 3 w 15"/>
                  <a:gd name="T5" fmla="*/ 51 h 51"/>
                  <a:gd name="T6" fmla="*/ 0 w 15"/>
                  <a:gd name="T7" fmla="*/ 48 h 51"/>
                  <a:gd name="T8" fmla="*/ 10 w 15"/>
                  <a:gd name="T9" fmla="*/ 3 h 51"/>
                </a:gdLst>
                <a:ahLst/>
                <a:cxnLst>
                  <a:cxn ang="0">
                    <a:pos x="T0" y="T1"/>
                  </a:cxn>
                  <a:cxn ang="0">
                    <a:pos x="T2" y="T3"/>
                  </a:cxn>
                  <a:cxn ang="0">
                    <a:pos x="T4" y="T5"/>
                  </a:cxn>
                  <a:cxn ang="0">
                    <a:pos x="T6" y="T7"/>
                  </a:cxn>
                  <a:cxn ang="0">
                    <a:pos x="T8" y="T9"/>
                  </a:cxn>
                </a:cxnLst>
                <a:rect l="0" t="0" r="r" b="b"/>
                <a:pathLst>
                  <a:path w="15" h="51">
                    <a:moveTo>
                      <a:pt x="10" y="3"/>
                    </a:moveTo>
                    <a:cubicBezTo>
                      <a:pt x="11" y="2"/>
                      <a:pt x="14" y="1"/>
                      <a:pt x="15" y="0"/>
                    </a:cubicBezTo>
                    <a:cubicBezTo>
                      <a:pt x="3" y="51"/>
                      <a:pt x="3" y="51"/>
                      <a:pt x="3" y="51"/>
                    </a:cubicBezTo>
                    <a:cubicBezTo>
                      <a:pt x="0" y="48"/>
                      <a:pt x="0" y="48"/>
                      <a:pt x="0" y="48"/>
                    </a:cubicBezTo>
                    <a:lnTo>
                      <a:pt x="10" y="3"/>
                    </a:lnTo>
                    <a:close/>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1" name="Freeform 568"/>
              <p:cNvSpPr/>
              <p:nvPr/>
            </p:nvSpPr>
            <p:spPr bwMode="auto">
              <a:xfrm>
                <a:off x="5004" y="1218"/>
                <a:ext cx="22" cy="76"/>
              </a:xfrm>
              <a:custGeom>
                <a:avLst/>
                <a:gdLst>
                  <a:gd name="T0" fmla="*/ 0 w 22"/>
                  <a:gd name="T1" fmla="*/ 76 h 76"/>
                  <a:gd name="T2" fmla="*/ 5 w 22"/>
                  <a:gd name="T3" fmla="*/ 73 h 76"/>
                  <a:gd name="T4" fmla="*/ 22 w 22"/>
                  <a:gd name="T5" fmla="*/ 0 h 76"/>
                  <a:gd name="T6" fmla="*/ 17 w 22"/>
                  <a:gd name="T7" fmla="*/ 3 h 76"/>
                  <a:gd name="T8" fmla="*/ 0 w 22"/>
                  <a:gd name="T9" fmla="*/ 76 h 76"/>
                </a:gdLst>
                <a:ahLst/>
                <a:cxnLst>
                  <a:cxn ang="0">
                    <a:pos x="T0" y="T1"/>
                  </a:cxn>
                  <a:cxn ang="0">
                    <a:pos x="T2" y="T3"/>
                  </a:cxn>
                  <a:cxn ang="0">
                    <a:pos x="T4" y="T5"/>
                  </a:cxn>
                  <a:cxn ang="0">
                    <a:pos x="T6" y="T7"/>
                  </a:cxn>
                  <a:cxn ang="0">
                    <a:pos x="T8" y="T9"/>
                  </a:cxn>
                </a:cxnLst>
                <a:rect l="0" t="0" r="r" b="b"/>
                <a:pathLst>
                  <a:path w="22" h="76">
                    <a:moveTo>
                      <a:pt x="0" y="76"/>
                    </a:moveTo>
                    <a:lnTo>
                      <a:pt x="5" y="73"/>
                    </a:lnTo>
                    <a:lnTo>
                      <a:pt x="22" y="0"/>
                    </a:lnTo>
                    <a:lnTo>
                      <a:pt x="17" y="3"/>
                    </a:lnTo>
                    <a:lnTo>
                      <a:pt x="0" y="76"/>
                    </a:ln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2" name="Freeform 569"/>
              <p:cNvSpPr/>
              <p:nvPr/>
            </p:nvSpPr>
            <p:spPr bwMode="auto">
              <a:xfrm>
                <a:off x="5007" y="1288"/>
                <a:ext cx="6" cy="3"/>
              </a:xfrm>
              <a:custGeom>
                <a:avLst/>
                <a:gdLst>
                  <a:gd name="T0" fmla="*/ 6 w 6"/>
                  <a:gd name="T1" fmla="*/ 3 h 3"/>
                  <a:gd name="T2" fmla="*/ 2 w 6"/>
                  <a:gd name="T3" fmla="*/ 0 h 3"/>
                  <a:gd name="T4" fmla="*/ 0 w 6"/>
                  <a:gd name="T5" fmla="*/ 1 h 3"/>
                  <a:gd name="T6" fmla="*/ 4 w 6"/>
                  <a:gd name="T7" fmla="*/ 3 h 3"/>
                  <a:gd name="T8" fmla="*/ 6 w 6"/>
                  <a:gd name="T9" fmla="*/ 3 h 3"/>
                </a:gdLst>
                <a:ahLst/>
                <a:cxnLst>
                  <a:cxn ang="0">
                    <a:pos x="T0" y="T1"/>
                  </a:cxn>
                  <a:cxn ang="0">
                    <a:pos x="T2" y="T3"/>
                  </a:cxn>
                  <a:cxn ang="0">
                    <a:pos x="T4" y="T5"/>
                  </a:cxn>
                  <a:cxn ang="0">
                    <a:pos x="T6" y="T7"/>
                  </a:cxn>
                  <a:cxn ang="0">
                    <a:pos x="T8" y="T9"/>
                  </a:cxn>
                </a:cxnLst>
                <a:rect l="0" t="0" r="r" b="b"/>
                <a:pathLst>
                  <a:path w="6" h="3">
                    <a:moveTo>
                      <a:pt x="6" y="3"/>
                    </a:moveTo>
                    <a:cubicBezTo>
                      <a:pt x="2" y="0"/>
                      <a:pt x="2" y="0"/>
                      <a:pt x="2" y="0"/>
                    </a:cubicBezTo>
                    <a:cubicBezTo>
                      <a:pt x="2" y="0"/>
                      <a:pt x="1" y="0"/>
                      <a:pt x="0" y="1"/>
                    </a:cubicBezTo>
                    <a:cubicBezTo>
                      <a:pt x="4" y="3"/>
                      <a:pt x="4" y="3"/>
                      <a:pt x="4" y="3"/>
                    </a:cubicBezTo>
                    <a:cubicBezTo>
                      <a:pt x="5" y="2"/>
                      <a:pt x="5" y="2"/>
                      <a:pt x="6"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3" name="Freeform 570"/>
              <p:cNvSpPr/>
              <p:nvPr/>
            </p:nvSpPr>
            <p:spPr bwMode="auto">
              <a:xfrm>
                <a:off x="5006" y="1289"/>
                <a:ext cx="5" cy="3"/>
              </a:xfrm>
              <a:custGeom>
                <a:avLst/>
                <a:gdLst>
                  <a:gd name="T0" fmla="*/ 5 w 5"/>
                  <a:gd name="T1" fmla="*/ 2 h 3"/>
                  <a:gd name="T2" fmla="*/ 1 w 5"/>
                  <a:gd name="T3" fmla="*/ 0 h 3"/>
                  <a:gd name="T4" fmla="*/ 0 w 5"/>
                  <a:gd name="T5" fmla="*/ 1 h 3"/>
                  <a:gd name="T6" fmla="*/ 4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1" y="0"/>
                      <a:pt x="1" y="0"/>
                      <a:pt x="1" y="0"/>
                    </a:cubicBezTo>
                    <a:cubicBezTo>
                      <a:pt x="1" y="0"/>
                      <a:pt x="0" y="0"/>
                      <a:pt x="0" y="1"/>
                    </a:cubicBezTo>
                    <a:cubicBezTo>
                      <a:pt x="4" y="3"/>
                      <a:pt x="4" y="3"/>
                      <a:pt x="4" y="3"/>
                    </a:cubicBezTo>
                    <a:cubicBezTo>
                      <a:pt x="4" y="2"/>
                      <a:pt x="4" y="2"/>
                      <a:pt x="5" y="2"/>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4" name="Freeform 571"/>
              <p:cNvSpPr/>
              <p:nvPr/>
            </p:nvSpPr>
            <p:spPr bwMode="auto">
              <a:xfrm>
                <a:off x="5005" y="1290"/>
                <a:ext cx="5" cy="4"/>
              </a:xfrm>
              <a:custGeom>
                <a:avLst/>
                <a:gdLst>
                  <a:gd name="T0" fmla="*/ 5 w 5"/>
                  <a:gd name="T1" fmla="*/ 2 h 4"/>
                  <a:gd name="T2" fmla="*/ 1 w 5"/>
                  <a:gd name="T3" fmla="*/ 0 h 4"/>
                  <a:gd name="T4" fmla="*/ 0 w 5"/>
                  <a:gd name="T5" fmla="*/ 1 h 4"/>
                  <a:gd name="T6" fmla="*/ 3 w 5"/>
                  <a:gd name="T7" fmla="*/ 4 h 4"/>
                  <a:gd name="T8" fmla="*/ 5 w 5"/>
                  <a:gd name="T9" fmla="*/ 2 h 4"/>
                </a:gdLst>
                <a:ahLst/>
                <a:cxnLst>
                  <a:cxn ang="0">
                    <a:pos x="T0" y="T1"/>
                  </a:cxn>
                  <a:cxn ang="0">
                    <a:pos x="T2" y="T3"/>
                  </a:cxn>
                  <a:cxn ang="0">
                    <a:pos x="T4" y="T5"/>
                  </a:cxn>
                  <a:cxn ang="0">
                    <a:pos x="T6" y="T7"/>
                  </a:cxn>
                  <a:cxn ang="0">
                    <a:pos x="T8" y="T9"/>
                  </a:cxn>
                </a:cxnLst>
                <a:rect l="0" t="0" r="r" b="b"/>
                <a:pathLst>
                  <a:path w="5" h="4">
                    <a:moveTo>
                      <a:pt x="5" y="2"/>
                    </a:moveTo>
                    <a:cubicBezTo>
                      <a:pt x="1" y="0"/>
                      <a:pt x="1" y="0"/>
                      <a:pt x="1" y="0"/>
                    </a:cubicBezTo>
                    <a:cubicBezTo>
                      <a:pt x="0" y="0"/>
                      <a:pt x="0" y="1"/>
                      <a:pt x="0" y="1"/>
                    </a:cubicBezTo>
                    <a:cubicBezTo>
                      <a:pt x="3" y="4"/>
                      <a:pt x="3" y="4"/>
                      <a:pt x="3" y="4"/>
                    </a:cubicBezTo>
                    <a:cubicBezTo>
                      <a:pt x="4" y="3"/>
                      <a:pt x="4" y="2"/>
                      <a:pt x="5" y="2"/>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5" name="Freeform 572"/>
              <p:cNvSpPr/>
              <p:nvPr/>
            </p:nvSpPr>
            <p:spPr bwMode="auto">
              <a:xfrm>
                <a:off x="5004" y="1291"/>
                <a:ext cx="5" cy="7"/>
              </a:xfrm>
              <a:custGeom>
                <a:avLst/>
                <a:gdLst>
                  <a:gd name="T0" fmla="*/ 4 w 5"/>
                  <a:gd name="T1" fmla="*/ 3 h 7"/>
                  <a:gd name="T2" fmla="*/ 1 w 5"/>
                  <a:gd name="T3" fmla="*/ 0 h 7"/>
                  <a:gd name="T4" fmla="*/ 0 w 5"/>
                  <a:gd name="T5" fmla="*/ 3 h 7"/>
                  <a:gd name="T6" fmla="*/ 1 w 5"/>
                  <a:gd name="T7" fmla="*/ 4 h 7"/>
                  <a:gd name="T8" fmla="*/ 5 w 5"/>
                  <a:gd name="T9" fmla="*/ 7 h 7"/>
                  <a:gd name="T10" fmla="*/ 4 w 5"/>
                  <a:gd name="T11" fmla="*/ 5 h 7"/>
                  <a:gd name="T12" fmla="*/ 4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3"/>
                    </a:moveTo>
                    <a:cubicBezTo>
                      <a:pt x="1" y="0"/>
                      <a:pt x="1" y="0"/>
                      <a:pt x="1" y="0"/>
                    </a:cubicBezTo>
                    <a:cubicBezTo>
                      <a:pt x="0" y="1"/>
                      <a:pt x="0" y="2"/>
                      <a:pt x="0" y="3"/>
                    </a:cubicBezTo>
                    <a:cubicBezTo>
                      <a:pt x="0" y="3"/>
                      <a:pt x="1" y="4"/>
                      <a:pt x="1" y="4"/>
                    </a:cubicBezTo>
                    <a:cubicBezTo>
                      <a:pt x="5" y="7"/>
                      <a:pt x="5" y="7"/>
                      <a:pt x="5" y="7"/>
                    </a:cubicBezTo>
                    <a:cubicBezTo>
                      <a:pt x="4" y="6"/>
                      <a:pt x="4" y="6"/>
                      <a:pt x="4" y="5"/>
                    </a:cubicBezTo>
                    <a:cubicBezTo>
                      <a:pt x="4" y="4"/>
                      <a:pt x="4" y="3"/>
                      <a:pt x="4"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6" name="Freeform 573"/>
              <p:cNvSpPr/>
              <p:nvPr/>
            </p:nvSpPr>
            <p:spPr bwMode="auto">
              <a:xfrm>
                <a:off x="5008" y="1290"/>
                <a:ext cx="6" cy="8"/>
              </a:xfrm>
              <a:custGeom>
                <a:avLst/>
                <a:gdLst>
                  <a:gd name="T0" fmla="*/ 3 w 6"/>
                  <a:gd name="T1" fmla="*/ 1 h 8"/>
                  <a:gd name="T2" fmla="*/ 0 w 6"/>
                  <a:gd name="T3" fmla="*/ 6 h 8"/>
                  <a:gd name="T4" fmla="*/ 3 w 6"/>
                  <a:gd name="T5" fmla="*/ 8 h 8"/>
                  <a:gd name="T6" fmla="*/ 6 w 6"/>
                  <a:gd name="T7" fmla="*/ 3 h 8"/>
                  <a:gd name="T8" fmla="*/ 3 w 6"/>
                  <a:gd name="T9" fmla="*/ 1 h 8"/>
                </a:gdLst>
                <a:ahLst/>
                <a:cxnLst>
                  <a:cxn ang="0">
                    <a:pos x="T0" y="T1"/>
                  </a:cxn>
                  <a:cxn ang="0">
                    <a:pos x="T2" y="T3"/>
                  </a:cxn>
                  <a:cxn ang="0">
                    <a:pos x="T4" y="T5"/>
                  </a:cxn>
                  <a:cxn ang="0">
                    <a:pos x="T6" y="T7"/>
                  </a:cxn>
                  <a:cxn ang="0">
                    <a:pos x="T8" y="T9"/>
                  </a:cxn>
                </a:cxnLst>
                <a:rect l="0" t="0" r="r" b="b"/>
                <a:pathLst>
                  <a:path w="6" h="8">
                    <a:moveTo>
                      <a:pt x="3" y="1"/>
                    </a:moveTo>
                    <a:cubicBezTo>
                      <a:pt x="1" y="2"/>
                      <a:pt x="0" y="4"/>
                      <a:pt x="0" y="6"/>
                    </a:cubicBezTo>
                    <a:cubicBezTo>
                      <a:pt x="0" y="8"/>
                      <a:pt x="1" y="8"/>
                      <a:pt x="3" y="8"/>
                    </a:cubicBezTo>
                    <a:cubicBezTo>
                      <a:pt x="4" y="7"/>
                      <a:pt x="6" y="4"/>
                      <a:pt x="6" y="3"/>
                    </a:cubicBezTo>
                    <a:cubicBezTo>
                      <a:pt x="6" y="1"/>
                      <a:pt x="4" y="0"/>
                      <a:pt x="3" y="1"/>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7" name="Freeform 574"/>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8" name="Freeform 575"/>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9" name="Freeform 576"/>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0" name="Freeform 577"/>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1" name="Freeform 578"/>
              <p:cNvSpPr/>
              <p:nvPr/>
            </p:nvSpPr>
            <p:spPr bwMode="auto">
              <a:xfrm>
                <a:off x="4989" y="1243"/>
                <a:ext cx="24" cy="19"/>
              </a:xfrm>
              <a:custGeom>
                <a:avLst/>
                <a:gdLst>
                  <a:gd name="T0" fmla="*/ 24 w 24"/>
                  <a:gd name="T1" fmla="*/ 2 h 19"/>
                  <a:gd name="T2" fmla="*/ 20 w 24"/>
                  <a:gd name="T3" fmla="*/ 0 h 19"/>
                  <a:gd name="T4" fmla="*/ 0 w 24"/>
                  <a:gd name="T5" fmla="*/ 16 h 19"/>
                  <a:gd name="T6" fmla="*/ 4 w 24"/>
                  <a:gd name="T7" fmla="*/ 19 h 19"/>
                  <a:gd name="T8" fmla="*/ 24 w 24"/>
                  <a:gd name="T9" fmla="*/ 2 h 19"/>
                </a:gdLst>
                <a:ahLst/>
                <a:cxnLst>
                  <a:cxn ang="0">
                    <a:pos x="T0" y="T1"/>
                  </a:cxn>
                  <a:cxn ang="0">
                    <a:pos x="T2" y="T3"/>
                  </a:cxn>
                  <a:cxn ang="0">
                    <a:pos x="T4" y="T5"/>
                  </a:cxn>
                  <a:cxn ang="0">
                    <a:pos x="T6" y="T7"/>
                  </a:cxn>
                  <a:cxn ang="0">
                    <a:pos x="T8" y="T9"/>
                  </a:cxn>
                </a:cxnLst>
                <a:rect l="0" t="0" r="r" b="b"/>
                <a:pathLst>
                  <a:path w="24" h="19">
                    <a:moveTo>
                      <a:pt x="24" y="2"/>
                    </a:moveTo>
                    <a:cubicBezTo>
                      <a:pt x="20" y="0"/>
                      <a:pt x="20" y="0"/>
                      <a:pt x="20" y="0"/>
                    </a:cubicBezTo>
                    <a:cubicBezTo>
                      <a:pt x="13" y="4"/>
                      <a:pt x="6" y="10"/>
                      <a:pt x="0" y="16"/>
                    </a:cubicBezTo>
                    <a:cubicBezTo>
                      <a:pt x="4" y="19"/>
                      <a:pt x="4" y="19"/>
                      <a:pt x="4" y="19"/>
                    </a:cubicBezTo>
                    <a:cubicBezTo>
                      <a:pt x="10" y="12"/>
                      <a:pt x="17" y="6"/>
                      <a:pt x="24"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2" name="Freeform 579"/>
              <p:cNvSpPr/>
              <p:nvPr/>
            </p:nvSpPr>
            <p:spPr bwMode="auto">
              <a:xfrm>
                <a:off x="4971" y="1259"/>
                <a:ext cx="22" cy="31"/>
              </a:xfrm>
              <a:custGeom>
                <a:avLst/>
                <a:gdLst>
                  <a:gd name="T0" fmla="*/ 22 w 22"/>
                  <a:gd name="T1" fmla="*/ 3 h 31"/>
                  <a:gd name="T2" fmla="*/ 18 w 22"/>
                  <a:gd name="T3" fmla="*/ 0 h 31"/>
                  <a:gd name="T4" fmla="*/ 0 w 22"/>
                  <a:gd name="T5" fmla="*/ 28 h 31"/>
                  <a:gd name="T6" fmla="*/ 5 w 22"/>
                  <a:gd name="T7" fmla="*/ 31 h 31"/>
                  <a:gd name="T8" fmla="*/ 22 w 22"/>
                  <a:gd name="T9" fmla="*/ 3 h 31"/>
                </a:gdLst>
                <a:ahLst/>
                <a:cxnLst>
                  <a:cxn ang="0">
                    <a:pos x="T0" y="T1"/>
                  </a:cxn>
                  <a:cxn ang="0">
                    <a:pos x="T2" y="T3"/>
                  </a:cxn>
                  <a:cxn ang="0">
                    <a:pos x="T4" y="T5"/>
                  </a:cxn>
                  <a:cxn ang="0">
                    <a:pos x="T6" y="T7"/>
                  </a:cxn>
                  <a:cxn ang="0">
                    <a:pos x="T8" y="T9"/>
                  </a:cxn>
                </a:cxnLst>
                <a:rect l="0" t="0" r="r" b="b"/>
                <a:pathLst>
                  <a:path w="22" h="31">
                    <a:moveTo>
                      <a:pt x="22" y="3"/>
                    </a:moveTo>
                    <a:cubicBezTo>
                      <a:pt x="18" y="0"/>
                      <a:pt x="18" y="0"/>
                      <a:pt x="18" y="0"/>
                    </a:cubicBezTo>
                    <a:cubicBezTo>
                      <a:pt x="11" y="8"/>
                      <a:pt x="5" y="18"/>
                      <a:pt x="0" y="28"/>
                    </a:cubicBezTo>
                    <a:cubicBezTo>
                      <a:pt x="5" y="31"/>
                      <a:pt x="5" y="31"/>
                      <a:pt x="5" y="31"/>
                    </a:cubicBezTo>
                    <a:cubicBezTo>
                      <a:pt x="9" y="21"/>
                      <a:pt x="15" y="11"/>
                      <a:pt x="22" y="3"/>
                    </a:cubicBezTo>
                    <a:close/>
                  </a:path>
                </a:pathLst>
              </a:custGeom>
              <a:solidFill>
                <a:srgbClr val="D6D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3" name="Freeform 580"/>
              <p:cNvSpPr/>
              <p:nvPr/>
            </p:nvSpPr>
            <p:spPr bwMode="auto">
              <a:xfrm>
                <a:off x="4964" y="1287"/>
                <a:ext cx="17" cy="66"/>
              </a:xfrm>
              <a:custGeom>
                <a:avLst/>
                <a:gdLst>
                  <a:gd name="T0" fmla="*/ 12 w 17"/>
                  <a:gd name="T1" fmla="*/ 3 h 66"/>
                  <a:gd name="T2" fmla="*/ 7 w 17"/>
                  <a:gd name="T3" fmla="*/ 0 h 66"/>
                  <a:gd name="T4" fmla="*/ 0 w 17"/>
                  <a:gd name="T5" fmla="*/ 34 h 66"/>
                  <a:gd name="T6" fmla="*/ 13 w 17"/>
                  <a:gd name="T7" fmla="*/ 63 h 66"/>
                  <a:gd name="T8" fmla="*/ 17 w 17"/>
                  <a:gd name="T9" fmla="*/ 66 h 66"/>
                  <a:gd name="T10" fmla="*/ 4 w 17"/>
                  <a:gd name="T11" fmla="*/ 37 h 66"/>
                  <a:gd name="T12" fmla="*/ 12 w 17"/>
                  <a:gd name="T13" fmla="*/ 3 h 66"/>
                </a:gdLst>
                <a:ahLst/>
                <a:cxnLst>
                  <a:cxn ang="0">
                    <a:pos x="T0" y="T1"/>
                  </a:cxn>
                  <a:cxn ang="0">
                    <a:pos x="T2" y="T3"/>
                  </a:cxn>
                  <a:cxn ang="0">
                    <a:pos x="T4" y="T5"/>
                  </a:cxn>
                  <a:cxn ang="0">
                    <a:pos x="T6" y="T7"/>
                  </a:cxn>
                  <a:cxn ang="0">
                    <a:pos x="T8" y="T9"/>
                  </a:cxn>
                  <a:cxn ang="0">
                    <a:pos x="T10" y="T11"/>
                  </a:cxn>
                  <a:cxn ang="0">
                    <a:pos x="T12" y="T13"/>
                  </a:cxn>
                </a:cxnLst>
                <a:rect l="0" t="0" r="r" b="b"/>
                <a:pathLst>
                  <a:path w="17" h="66">
                    <a:moveTo>
                      <a:pt x="12" y="3"/>
                    </a:moveTo>
                    <a:cubicBezTo>
                      <a:pt x="7" y="0"/>
                      <a:pt x="7" y="0"/>
                      <a:pt x="7" y="0"/>
                    </a:cubicBezTo>
                    <a:cubicBezTo>
                      <a:pt x="2" y="11"/>
                      <a:pt x="0" y="23"/>
                      <a:pt x="0" y="34"/>
                    </a:cubicBezTo>
                    <a:cubicBezTo>
                      <a:pt x="0" y="48"/>
                      <a:pt x="5" y="58"/>
                      <a:pt x="13" y="63"/>
                    </a:cubicBezTo>
                    <a:cubicBezTo>
                      <a:pt x="17" y="66"/>
                      <a:pt x="17" y="66"/>
                      <a:pt x="17" y="66"/>
                    </a:cubicBezTo>
                    <a:cubicBezTo>
                      <a:pt x="9" y="61"/>
                      <a:pt x="4" y="51"/>
                      <a:pt x="4" y="37"/>
                    </a:cubicBezTo>
                    <a:cubicBezTo>
                      <a:pt x="4" y="26"/>
                      <a:pt x="7" y="14"/>
                      <a:pt x="12" y="3"/>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4" name="Freeform 581"/>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5" name="Freeform 582"/>
              <p:cNvSpPr/>
              <p:nvPr/>
            </p:nvSpPr>
            <p:spPr bwMode="auto">
              <a:xfrm>
                <a:off x="5041" y="1240"/>
                <a:ext cx="18" cy="65"/>
              </a:xfrm>
              <a:custGeom>
                <a:avLst/>
                <a:gdLst>
                  <a:gd name="T0" fmla="*/ 4 w 18"/>
                  <a:gd name="T1" fmla="*/ 2 h 65"/>
                  <a:gd name="T2" fmla="*/ 0 w 18"/>
                  <a:gd name="T3" fmla="*/ 0 h 65"/>
                  <a:gd name="T4" fmla="*/ 13 w 18"/>
                  <a:gd name="T5" fmla="*/ 29 h 65"/>
                  <a:gd name="T6" fmla="*/ 5 w 18"/>
                  <a:gd name="T7" fmla="*/ 63 h 65"/>
                  <a:gd name="T8" fmla="*/ 10 w 18"/>
                  <a:gd name="T9" fmla="*/ 65 h 65"/>
                  <a:gd name="T10" fmla="*/ 18 w 18"/>
                  <a:gd name="T11" fmla="*/ 31 h 65"/>
                  <a:gd name="T12" fmla="*/ 4 w 18"/>
                  <a:gd name="T13" fmla="*/ 2 h 65"/>
                </a:gdLst>
                <a:ahLst/>
                <a:cxnLst>
                  <a:cxn ang="0">
                    <a:pos x="T0" y="T1"/>
                  </a:cxn>
                  <a:cxn ang="0">
                    <a:pos x="T2" y="T3"/>
                  </a:cxn>
                  <a:cxn ang="0">
                    <a:pos x="T4" y="T5"/>
                  </a:cxn>
                  <a:cxn ang="0">
                    <a:pos x="T6" y="T7"/>
                  </a:cxn>
                  <a:cxn ang="0">
                    <a:pos x="T8" y="T9"/>
                  </a:cxn>
                  <a:cxn ang="0">
                    <a:pos x="T10" y="T11"/>
                  </a:cxn>
                  <a:cxn ang="0">
                    <a:pos x="T12" y="T13"/>
                  </a:cxn>
                </a:cxnLst>
                <a:rect l="0" t="0" r="r" b="b"/>
                <a:pathLst>
                  <a:path w="18" h="65">
                    <a:moveTo>
                      <a:pt x="4" y="2"/>
                    </a:moveTo>
                    <a:cubicBezTo>
                      <a:pt x="0" y="0"/>
                      <a:pt x="0" y="0"/>
                      <a:pt x="0" y="0"/>
                    </a:cubicBezTo>
                    <a:cubicBezTo>
                      <a:pt x="8" y="4"/>
                      <a:pt x="13" y="14"/>
                      <a:pt x="13" y="29"/>
                    </a:cubicBezTo>
                    <a:cubicBezTo>
                      <a:pt x="13" y="40"/>
                      <a:pt x="10" y="51"/>
                      <a:pt x="5" y="63"/>
                    </a:cubicBezTo>
                    <a:cubicBezTo>
                      <a:pt x="10" y="65"/>
                      <a:pt x="10" y="65"/>
                      <a:pt x="10" y="65"/>
                    </a:cubicBezTo>
                    <a:cubicBezTo>
                      <a:pt x="15" y="54"/>
                      <a:pt x="18" y="42"/>
                      <a:pt x="18" y="31"/>
                    </a:cubicBezTo>
                    <a:cubicBezTo>
                      <a:pt x="18" y="17"/>
                      <a:pt x="13" y="7"/>
                      <a:pt x="4"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6" name="Freeform 583"/>
              <p:cNvSpPr/>
              <p:nvPr/>
            </p:nvSpPr>
            <p:spPr bwMode="auto">
              <a:xfrm>
                <a:off x="5029" y="1303"/>
                <a:ext cx="22" cy="30"/>
              </a:xfrm>
              <a:custGeom>
                <a:avLst/>
                <a:gdLst>
                  <a:gd name="T0" fmla="*/ 22 w 22"/>
                  <a:gd name="T1" fmla="*/ 2 h 30"/>
                  <a:gd name="T2" fmla="*/ 17 w 22"/>
                  <a:gd name="T3" fmla="*/ 0 h 30"/>
                  <a:gd name="T4" fmla="*/ 0 w 22"/>
                  <a:gd name="T5" fmla="*/ 27 h 30"/>
                  <a:gd name="T6" fmla="*/ 4 w 22"/>
                  <a:gd name="T7" fmla="*/ 30 h 30"/>
                  <a:gd name="T8" fmla="*/ 22 w 22"/>
                  <a:gd name="T9" fmla="*/ 2 h 30"/>
                </a:gdLst>
                <a:ahLst/>
                <a:cxnLst>
                  <a:cxn ang="0">
                    <a:pos x="T0" y="T1"/>
                  </a:cxn>
                  <a:cxn ang="0">
                    <a:pos x="T2" y="T3"/>
                  </a:cxn>
                  <a:cxn ang="0">
                    <a:pos x="T4" y="T5"/>
                  </a:cxn>
                  <a:cxn ang="0">
                    <a:pos x="T6" y="T7"/>
                  </a:cxn>
                  <a:cxn ang="0">
                    <a:pos x="T8" y="T9"/>
                  </a:cxn>
                </a:cxnLst>
                <a:rect l="0" t="0" r="r" b="b"/>
                <a:pathLst>
                  <a:path w="22" h="30">
                    <a:moveTo>
                      <a:pt x="22" y="2"/>
                    </a:moveTo>
                    <a:cubicBezTo>
                      <a:pt x="17" y="0"/>
                      <a:pt x="17" y="0"/>
                      <a:pt x="17" y="0"/>
                    </a:cubicBezTo>
                    <a:cubicBezTo>
                      <a:pt x="13" y="10"/>
                      <a:pt x="7" y="19"/>
                      <a:pt x="0" y="27"/>
                    </a:cubicBezTo>
                    <a:cubicBezTo>
                      <a:pt x="4" y="30"/>
                      <a:pt x="4" y="30"/>
                      <a:pt x="4" y="30"/>
                    </a:cubicBezTo>
                    <a:cubicBezTo>
                      <a:pt x="11" y="22"/>
                      <a:pt x="17" y="12"/>
                      <a:pt x="22" y="2"/>
                    </a:cubicBezTo>
                    <a:close/>
                  </a:path>
                </a:pathLst>
              </a:custGeom>
              <a:solidFill>
                <a:srgbClr val="B9B9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7" name="Freeform 584"/>
              <p:cNvSpPr/>
              <p:nvPr/>
            </p:nvSpPr>
            <p:spPr bwMode="auto">
              <a:xfrm>
                <a:off x="5009" y="1330"/>
                <a:ext cx="24" cy="19"/>
              </a:xfrm>
              <a:custGeom>
                <a:avLst/>
                <a:gdLst>
                  <a:gd name="T0" fmla="*/ 24 w 24"/>
                  <a:gd name="T1" fmla="*/ 3 h 19"/>
                  <a:gd name="T2" fmla="*/ 20 w 24"/>
                  <a:gd name="T3" fmla="*/ 0 h 19"/>
                  <a:gd name="T4" fmla="*/ 0 w 24"/>
                  <a:gd name="T5" fmla="*/ 17 h 19"/>
                  <a:gd name="T6" fmla="*/ 4 w 24"/>
                  <a:gd name="T7" fmla="*/ 19 h 19"/>
                  <a:gd name="T8" fmla="*/ 24 w 24"/>
                  <a:gd name="T9" fmla="*/ 3 h 19"/>
                </a:gdLst>
                <a:ahLst/>
                <a:cxnLst>
                  <a:cxn ang="0">
                    <a:pos x="T0" y="T1"/>
                  </a:cxn>
                  <a:cxn ang="0">
                    <a:pos x="T2" y="T3"/>
                  </a:cxn>
                  <a:cxn ang="0">
                    <a:pos x="T4" y="T5"/>
                  </a:cxn>
                  <a:cxn ang="0">
                    <a:pos x="T6" y="T7"/>
                  </a:cxn>
                  <a:cxn ang="0">
                    <a:pos x="T8" y="T9"/>
                  </a:cxn>
                </a:cxnLst>
                <a:rect l="0" t="0" r="r" b="b"/>
                <a:pathLst>
                  <a:path w="24" h="19">
                    <a:moveTo>
                      <a:pt x="24" y="3"/>
                    </a:moveTo>
                    <a:cubicBezTo>
                      <a:pt x="20" y="0"/>
                      <a:pt x="20" y="0"/>
                      <a:pt x="20" y="0"/>
                    </a:cubicBezTo>
                    <a:cubicBezTo>
                      <a:pt x="14" y="7"/>
                      <a:pt x="7" y="13"/>
                      <a:pt x="0" y="17"/>
                    </a:cubicBezTo>
                    <a:cubicBezTo>
                      <a:pt x="4" y="19"/>
                      <a:pt x="4" y="19"/>
                      <a:pt x="4" y="19"/>
                    </a:cubicBezTo>
                    <a:cubicBezTo>
                      <a:pt x="12" y="15"/>
                      <a:pt x="18" y="10"/>
                      <a:pt x="24"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8" name="Freeform 585"/>
              <p:cNvSpPr/>
              <p:nvPr/>
            </p:nvSpPr>
            <p:spPr bwMode="auto">
              <a:xfrm>
                <a:off x="5039" y="1244"/>
                <a:ext cx="16" cy="61"/>
              </a:xfrm>
              <a:custGeom>
                <a:avLst/>
                <a:gdLst>
                  <a:gd name="T0" fmla="*/ 4 w 16"/>
                  <a:gd name="T1" fmla="*/ 2 h 61"/>
                  <a:gd name="T2" fmla="*/ 0 w 16"/>
                  <a:gd name="T3" fmla="*/ 0 h 61"/>
                  <a:gd name="T4" fmla="*/ 12 w 16"/>
                  <a:gd name="T5" fmla="*/ 26 h 61"/>
                  <a:gd name="T6" fmla="*/ 5 w 16"/>
                  <a:gd name="T7" fmla="*/ 58 h 61"/>
                  <a:gd name="T8" fmla="*/ 9 w 16"/>
                  <a:gd name="T9" fmla="*/ 61 h 61"/>
                  <a:gd name="T10" fmla="*/ 16 w 16"/>
                  <a:gd name="T11" fmla="*/ 29 h 61"/>
                  <a:gd name="T12" fmla="*/ 4 w 16"/>
                  <a:gd name="T13" fmla="*/ 2 h 61"/>
                </a:gdLst>
                <a:ahLst/>
                <a:cxnLst>
                  <a:cxn ang="0">
                    <a:pos x="T0" y="T1"/>
                  </a:cxn>
                  <a:cxn ang="0">
                    <a:pos x="T2" y="T3"/>
                  </a:cxn>
                  <a:cxn ang="0">
                    <a:pos x="T4" y="T5"/>
                  </a:cxn>
                  <a:cxn ang="0">
                    <a:pos x="T6" y="T7"/>
                  </a:cxn>
                  <a:cxn ang="0">
                    <a:pos x="T8" y="T9"/>
                  </a:cxn>
                  <a:cxn ang="0">
                    <a:pos x="T10" y="T11"/>
                  </a:cxn>
                  <a:cxn ang="0">
                    <a:pos x="T12" y="T13"/>
                  </a:cxn>
                </a:cxnLst>
                <a:rect l="0" t="0" r="r" b="b"/>
                <a:pathLst>
                  <a:path w="16" h="61">
                    <a:moveTo>
                      <a:pt x="4" y="2"/>
                    </a:moveTo>
                    <a:cubicBezTo>
                      <a:pt x="0" y="0"/>
                      <a:pt x="0" y="0"/>
                      <a:pt x="0" y="0"/>
                    </a:cubicBezTo>
                    <a:cubicBezTo>
                      <a:pt x="7" y="4"/>
                      <a:pt x="12" y="13"/>
                      <a:pt x="12" y="26"/>
                    </a:cubicBezTo>
                    <a:cubicBezTo>
                      <a:pt x="12" y="37"/>
                      <a:pt x="9" y="48"/>
                      <a:pt x="5" y="58"/>
                    </a:cubicBezTo>
                    <a:cubicBezTo>
                      <a:pt x="9" y="61"/>
                      <a:pt x="9" y="61"/>
                      <a:pt x="9" y="61"/>
                    </a:cubicBezTo>
                    <a:cubicBezTo>
                      <a:pt x="14" y="50"/>
                      <a:pt x="16" y="39"/>
                      <a:pt x="16" y="29"/>
                    </a:cubicBezTo>
                    <a:cubicBezTo>
                      <a:pt x="16" y="16"/>
                      <a:pt x="12" y="7"/>
                      <a:pt x="4"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9" name="Freeform 586"/>
              <p:cNvSpPr/>
              <p:nvPr/>
            </p:nvSpPr>
            <p:spPr bwMode="auto">
              <a:xfrm>
                <a:off x="5027" y="1302"/>
                <a:ext cx="21" cy="28"/>
              </a:xfrm>
              <a:custGeom>
                <a:avLst/>
                <a:gdLst>
                  <a:gd name="T0" fmla="*/ 21 w 21"/>
                  <a:gd name="T1" fmla="*/ 3 h 28"/>
                  <a:gd name="T2" fmla="*/ 17 w 21"/>
                  <a:gd name="T3" fmla="*/ 0 h 28"/>
                  <a:gd name="T4" fmla="*/ 0 w 21"/>
                  <a:gd name="T5" fmla="*/ 26 h 28"/>
                  <a:gd name="T6" fmla="*/ 5 w 21"/>
                  <a:gd name="T7" fmla="*/ 28 h 28"/>
                  <a:gd name="T8" fmla="*/ 21 w 21"/>
                  <a:gd name="T9" fmla="*/ 3 h 28"/>
                </a:gdLst>
                <a:ahLst/>
                <a:cxnLst>
                  <a:cxn ang="0">
                    <a:pos x="T0" y="T1"/>
                  </a:cxn>
                  <a:cxn ang="0">
                    <a:pos x="T2" y="T3"/>
                  </a:cxn>
                  <a:cxn ang="0">
                    <a:pos x="T4" y="T5"/>
                  </a:cxn>
                  <a:cxn ang="0">
                    <a:pos x="T6" y="T7"/>
                  </a:cxn>
                  <a:cxn ang="0">
                    <a:pos x="T8" y="T9"/>
                  </a:cxn>
                </a:cxnLst>
                <a:rect l="0" t="0" r="r" b="b"/>
                <a:pathLst>
                  <a:path w="21" h="28">
                    <a:moveTo>
                      <a:pt x="21" y="3"/>
                    </a:moveTo>
                    <a:cubicBezTo>
                      <a:pt x="17" y="0"/>
                      <a:pt x="17" y="0"/>
                      <a:pt x="17" y="0"/>
                    </a:cubicBezTo>
                    <a:cubicBezTo>
                      <a:pt x="13" y="9"/>
                      <a:pt x="7" y="18"/>
                      <a:pt x="0" y="26"/>
                    </a:cubicBezTo>
                    <a:cubicBezTo>
                      <a:pt x="5" y="28"/>
                      <a:pt x="5" y="28"/>
                      <a:pt x="5" y="28"/>
                    </a:cubicBezTo>
                    <a:cubicBezTo>
                      <a:pt x="11" y="21"/>
                      <a:pt x="17" y="12"/>
                      <a:pt x="21" y="3"/>
                    </a:cubicBezTo>
                    <a:close/>
                  </a:path>
                </a:pathLst>
              </a:custGeom>
              <a:solidFill>
                <a:srgbClr val="D6D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0" name="Freeform 587"/>
              <p:cNvSpPr/>
              <p:nvPr/>
            </p:nvSpPr>
            <p:spPr bwMode="auto">
              <a:xfrm>
                <a:off x="5009" y="1328"/>
                <a:ext cx="23" cy="18"/>
              </a:xfrm>
              <a:custGeom>
                <a:avLst/>
                <a:gdLst>
                  <a:gd name="T0" fmla="*/ 23 w 23"/>
                  <a:gd name="T1" fmla="*/ 2 h 18"/>
                  <a:gd name="T2" fmla="*/ 18 w 23"/>
                  <a:gd name="T3" fmla="*/ 0 h 18"/>
                  <a:gd name="T4" fmla="*/ 0 w 23"/>
                  <a:gd name="T5" fmla="*/ 15 h 18"/>
                  <a:gd name="T6" fmla="*/ 4 w 23"/>
                  <a:gd name="T7" fmla="*/ 18 h 18"/>
                  <a:gd name="T8" fmla="*/ 23 w 23"/>
                  <a:gd name="T9" fmla="*/ 2 h 18"/>
                </a:gdLst>
                <a:ahLst/>
                <a:cxnLst>
                  <a:cxn ang="0">
                    <a:pos x="T0" y="T1"/>
                  </a:cxn>
                  <a:cxn ang="0">
                    <a:pos x="T2" y="T3"/>
                  </a:cxn>
                  <a:cxn ang="0">
                    <a:pos x="T4" y="T5"/>
                  </a:cxn>
                  <a:cxn ang="0">
                    <a:pos x="T6" y="T7"/>
                  </a:cxn>
                  <a:cxn ang="0">
                    <a:pos x="T8" y="T9"/>
                  </a:cxn>
                </a:cxnLst>
                <a:rect l="0" t="0" r="r" b="b"/>
                <a:pathLst>
                  <a:path w="23" h="18">
                    <a:moveTo>
                      <a:pt x="23" y="2"/>
                    </a:moveTo>
                    <a:cubicBezTo>
                      <a:pt x="18" y="0"/>
                      <a:pt x="18" y="0"/>
                      <a:pt x="18" y="0"/>
                    </a:cubicBezTo>
                    <a:cubicBezTo>
                      <a:pt x="13" y="6"/>
                      <a:pt x="7" y="11"/>
                      <a:pt x="0" y="15"/>
                    </a:cubicBezTo>
                    <a:cubicBezTo>
                      <a:pt x="4" y="18"/>
                      <a:pt x="4" y="18"/>
                      <a:pt x="4" y="18"/>
                    </a:cubicBezTo>
                    <a:cubicBezTo>
                      <a:pt x="11" y="14"/>
                      <a:pt x="17" y="9"/>
                      <a:pt x="23"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1" name="Freeform 588"/>
              <p:cNvSpPr/>
              <p:nvPr/>
            </p:nvSpPr>
            <p:spPr bwMode="auto">
              <a:xfrm>
                <a:off x="4979" y="1343"/>
                <a:ext cx="34" cy="10"/>
              </a:xfrm>
              <a:custGeom>
                <a:avLst/>
                <a:gdLst>
                  <a:gd name="T0" fmla="*/ 34 w 34"/>
                  <a:gd name="T1" fmla="*/ 3 h 10"/>
                  <a:gd name="T2" fmla="*/ 30 w 34"/>
                  <a:gd name="T3" fmla="*/ 0 h 10"/>
                  <a:gd name="T4" fmla="*/ 0 w 34"/>
                  <a:gd name="T5" fmla="*/ 3 h 10"/>
                  <a:gd name="T6" fmla="*/ 5 w 34"/>
                  <a:gd name="T7" fmla="*/ 6 h 10"/>
                  <a:gd name="T8" fmla="*/ 34 w 34"/>
                  <a:gd name="T9" fmla="*/ 3 h 10"/>
                </a:gdLst>
                <a:ahLst/>
                <a:cxnLst>
                  <a:cxn ang="0">
                    <a:pos x="T0" y="T1"/>
                  </a:cxn>
                  <a:cxn ang="0">
                    <a:pos x="T2" y="T3"/>
                  </a:cxn>
                  <a:cxn ang="0">
                    <a:pos x="T4" y="T5"/>
                  </a:cxn>
                  <a:cxn ang="0">
                    <a:pos x="T6" y="T7"/>
                  </a:cxn>
                  <a:cxn ang="0">
                    <a:pos x="T8" y="T9"/>
                  </a:cxn>
                </a:cxnLst>
                <a:rect l="0" t="0" r="r" b="b"/>
                <a:pathLst>
                  <a:path w="34" h="10">
                    <a:moveTo>
                      <a:pt x="34" y="3"/>
                    </a:moveTo>
                    <a:cubicBezTo>
                      <a:pt x="30" y="0"/>
                      <a:pt x="30" y="0"/>
                      <a:pt x="30" y="0"/>
                    </a:cubicBezTo>
                    <a:cubicBezTo>
                      <a:pt x="18" y="7"/>
                      <a:pt x="8" y="7"/>
                      <a:pt x="0" y="3"/>
                    </a:cubicBezTo>
                    <a:cubicBezTo>
                      <a:pt x="5" y="6"/>
                      <a:pt x="5" y="6"/>
                      <a:pt x="5" y="6"/>
                    </a:cubicBezTo>
                    <a:cubicBezTo>
                      <a:pt x="12" y="10"/>
                      <a:pt x="23" y="9"/>
                      <a:pt x="34" y="3"/>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2" name="Freeform 589"/>
              <p:cNvSpPr/>
              <p:nvPr/>
            </p:nvSpPr>
            <p:spPr bwMode="auto">
              <a:xfrm>
                <a:off x="5009" y="1235"/>
                <a:ext cx="36" cy="10"/>
              </a:xfrm>
              <a:custGeom>
                <a:avLst/>
                <a:gdLst>
                  <a:gd name="T0" fmla="*/ 36 w 36"/>
                  <a:gd name="T1" fmla="*/ 7 h 10"/>
                  <a:gd name="T2" fmla="*/ 32 w 36"/>
                  <a:gd name="T3" fmla="*/ 5 h 10"/>
                  <a:gd name="T4" fmla="*/ 0 w 36"/>
                  <a:gd name="T5" fmla="*/ 8 h 10"/>
                  <a:gd name="T6" fmla="*/ 4 w 36"/>
                  <a:gd name="T7" fmla="*/ 10 h 10"/>
                  <a:gd name="T8" fmla="*/ 36 w 36"/>
                  <a:gd name="T9" fmla="*/ 7 h 10"/>
                </a:gdLst>
                <a:ahLst/>
                <a:cxnLst>
                  <a:cxn ang="0">
                    <a:pos x="T0" y="T1"/>
                  </a:cxn>
                  <a:cxn ang="0">
                    <a:pos x="T2" y="T3"/>
                  </a:cxn>
                  <a:cxn ang="0">
                    <a:pos x="T4" y="T5"/>
                  </a:cxn>
                  <a:cxn ang="0">
                    <a:pos x="T6" y="T7"/>
                  </a:cxn>
                  <a:cxn ang="0">
                    <a:pos x="T8" y="T9"/>
                  </a:cxn>
                </a:cxnLst>
                <a:rect l="0" t="0" r="r" b="b"/>
                <a:pathLst>
                  <a:path w="36" h="10">
                    <a:moveTo>
                      <a:pt x="36" y="7"/>
                    </a:moveTo>
                    <a:cubicBezTo>
                      <a:pt x="32" y="5"/>
                      <a:pt x="32" y="5"/>
                      <a:pt x="32" y="5"/>
                    </a:cubicBezTo>
                    <a:cubicBezTo>
                      <a:pt x="24" y="0"/>
                      <a:pt x="12" y="0"/>
                      <a:pt x="0" y="8"/>
                    </a:cubicBezTo>
                    <a:cubicBezTo>
                      <a:pt x="4" y="10"/>
                      <a:pt x="4" y="10"/>
                      <a:pt x="4" y="10"/>
                    </a:cubicBezTo>
                    <a:cubicBezTo>
                      <a:pt x="17" y="3"/>
                      <a:pt x="28" y="2"/>
                      <a:pt x="36" y="7"/>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3" name="Freeform 590"/>
              <p:cNvSpPr/>
              <p:nvPr/>
            </p:nvSpPr>
            <p:spPr bwMode="auto">
              <a:xfrm>
                <a:off x="5009" y="1228"/>
                <a:ext cx="40" cy="11"/>
              </a:xfrm>
              <a:custGeom>
                <a:avLst/>
                <a:gdLst>
                  <a:gd name="T0" fmla="*/ 40 w 40"/>
                  <a:gd name="T1" fmla="*/ 8 h 11"/>
                  <a:gd name="T2" fmla="*/ 36 w 40"/>
                  <a:gd name="T3" fmla="*/ 5 h 11"/>
                  <a:gd name="T4" fmla="*/ 0 w 40"/>
                  <a:gd name="T5" fmla="*/ 9 h 11"/>
                  <a:gd name="T6" fmla="*/ 4 w 40"/>
                  <a:gd name="T7" fmla="*/ 11 h 11"/>
                  <a:gd name="T8" fmla="*/ 40 w 40"/>
                  <a:gd name="T9" fmla="*/ 8 h 11"/>
                </a:gdLst>
                <a:ahLst/>
                <a:cxnLst>
                  <a:cxn ang="0">
                    <a:pos x="T0" y="T1"/>
                  </a:cxn>
                  <a:cxn ang="0">
                    <a:pos x="T2" y="T3"/>
                  </a:cxn>
                  <a:cxn ang="0">
                    <a:pos x="T4" y="T5"/>
                  </a:cxn>
                  <a:cxn ang="0">
                    <a:pos x="T6" y="T7"/>
                  </a:cxn>
                  <a:cxn ang="0">
                    <a:pos x="T8" y="T9"/>
                  </a:cxn>
                </a:cxnLst>
                <a:rect l="0" t="0" r="r" b="b"/>
                <a:pathLst>
                  <a:path w="40" h="11">
                    <a:moveTo>
                      <a:pt x="40" y="8"/>
                    </a:moveTo>
                    <a:cubicBezTo>
                      <a:pt x="36" y="5"/>
                      <a:pt x="36" y="5"/>
                      <a:pt x="36" y="5"/>
                    </a:cubicBezTo>
                    <a:cubicBezTo>
                      <a:pt x="26" y="0"/>
                      <a:pt x="14" y="1"/>
                      <a:pt x="0" y="9"/>
                    </a:cubicBezTo>
                    <a:cubicBezTo>
                      <a:pt x="4" y="11"/>
                      <a:pt x="4" y="11"/>
                      <a:pt x="4" y="11"/>
                    </a:cubicBezTo>
                    <a:cubicBezTo>
                      <a:pt x="18" y="3"/>
                      <a:pt x="31" y="2"/>
                      <a:pt x="40" y="8"/>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4" name="Freeform 591"/>
              <p:cNvSpPr>
                <a:spLocks noEditPoints="1"/>
              </p:cNvSpPr>
              <p:nvPr/>
            </p:nvSpPr>
            <p:spPr bwMode="auto">
              <a:xfrm>
                <a:off x="4968" y="1231"/>
                <a:ext cx="91" cy="133"/>
              </a:xfrm>
              <a:custGeom>
                <a:avLst/>
                <a:gdLst>
                  <a:gd name="T0" fmla="*/ 91 w 91"/>
                  <a:gd name="T1" fmla="*/ 40 h 133"/>
                  <a:gd name="T2" fmla="*/ 45 w 91"/>
                  <a:gd name="T3" fmla="*/ 118 h 133"/>
                  <a:gd name="T4" fmla="*/ 0 w 91"/>
                  <a:gd name="T5" fmla="*/ 93 h 133"/>
                  <a:gd name="T6" fmla="*/ 45 w 91"/>
                  <a:gd name="T7" fmla="*/ 14 h 133"/>
                  <a:gd name="T8" fmla="*/ 91 w 91"/>
                  <a:gd name="T9" fmla="*/ 40 h 133"/>
                  <a:gd name="T10" fmla="*/ 45 w 91"/>
                  <a:gd name="T11" fmla="*/ 115 h 133"/>
                  <a:gd name="T12" fmla="*/ 87 w 91"/>
                  <a:gd name="T13" fmla="*/ 42 h 133"/>
                  <a:gd name="T14" fmla="*/ 45 w 91"/>
                  <a:gd name="T15" fmla="*/ 18 h 133"/>
                  <a:gd name="T16" fmla="*/ 3 w 91"/>
                  <a:gd name="T17" fmla="*/ 91 h 133"/>
                  <a:gd name="T18" fmla="*/ 45 w 91"/>
                  <a:gd name="T19" fmla="*/ 11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33">
                    <a:moveTo>
                      <a:pt x="91" y="40"/>
                    </a:moveTo>
                    <a:cubicBezTo>
                      <a:pt x="91" y="69"/>
                      <a:pt x="70" y="104"/>
                      <a:pt x="45" y="118"/>
                    </a:cubicBezTo>
                    <a:cubicBezTo>
                      <a:pt x="21" y="133"/>
                      <a:pt x="0" y="121"/>
                      <a:pt x="0" y="93"/>
                    </a:cubicBezTo>
                    <a:cubicBezTo>
                      <a:pt x="0" y="64"/>
                      <a:pt x="20" y="29"/>
                      <a:pt x="45" y="14"/>
                    </a:cubicBezTo>
                    <a:cubicBezTo>
                      <a:pt x="70" y="0"/>
                      <a:pt x="91" y="12"/>
                      <a:pt x="91" y="40"/>
                    </a:cubicBezTo>
                    <a:close/>
                    <a:moveTo>
                      <a:pt x="45" y="115"/>
                    </a:moveTo>
                    <a:cubicBezTo>
                      <a:pt x="69" y="101"/>
                      <a:pt x="87" y="69"/>
                      <a:pt x="87" y="42"/>
                    </a:cubicBezTo>
                    <a:cubicBezTo>
                      <a:pt x="87" y="15"/>
                      <a:pt x="68" y="5"/>
                      <a:pt x="45" y="18"/>
                    </a:cubicBezTo>
                    <a:cubicBezTo>
                      <a:pt x="22" y="31"/>
                      <a:pt x="3" y="64"/>
                      <a:pt x="3" y="91"/>
                    </a:cubicBezTo>
                    <a:cubicBezTo>
                      <a:pt x="3" y="117"/>
                      <a:pt x="22" y="128"/>
                      <a:pt x="45" y="115"/>
                    </a:cubicBezTo>
                    <a:close/>
                  </a:path>
                </a:pathLst>
              </a:custGeom>
              <a:solidFill>
                <a:srgbClr val="636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5" name="Freeform 592"/>
              <p:cNvSpPr/>
              <p:nvPr/>
            </p:nvSpPr>
            <p:spPr bwMode="auto">
              <a:xfrm>
                <a:off x="4987" y="1237"/>
                <a:ext cx="26" cy="21"/>
              </a:xfrm>
              <a:custGeom>
                <a:avLst/>
                <a:gdLst>
                  <a:gd name="T0" fmla="*/ 26 w 26"/>
                  <a:gd name="T1" fmla="*/ 2 h 21"/>
                  <a:gd name="T2" fmla="*/ 22 w 26"/>
                  <a:gd name="T3" fmla="*/ 0 h 21"/>
                  <a:gd name="T4" fmla="*/ 0 w 26"/>
                  <a:gd name="T5" fmla="*/ 18 h 21"/>
                  <a:gd name="T6" fmla="*/ 4 w 26"/>
                  <a:gd name="T7" fmla="*/ 21 h 21"/>
                  <a:gd name="T8" fmla="*/ 26 w 26"/>
                  <a:gd name="T9" fmla="*/ 2 h 21"/>
                </a:gdLst>
                <a:ahLst/>
                <a:cxnLst>
                  <a:cxn ang="0">
                    <a:pos x="T0" y="T1"/>
                  </a:cxn>
                  <a:cxn ang="0">
                    <a:pos x="T2" y="T3"/>
                  </a:cxn>
                  <a:cxn ang="0">
                    <a:pos x="T4" y="T5"/>
                  </a:cxn>
                  <a:cxn ang="0">
                    <a:pos x="T6" y="T7"/>
                  </a:cxn>
                  <a:cxn ang="0">
                    <a:pos x="T8" y="T9"/>
                  </a:cxn>
                </a:cxnLst>
                <a:rect l="0" t="0" r="r" b="b"/>
                <a:pathLst>
                  <a:path w="26" h="21">
                    <a:moveTo>
                      <a:pt x="26" y="2"/>
                    </a:moveTo>
                    <a:cubicBezTo>
                      <a:pt x="22" y="0"/>
                      <a:pt x="22" y="0"/>
                      <a:pt x="22" y="0"/>
                    </a:cubicBezTo>
                    <a:cubicBezTo>
                      <a:pt x="14" y="4"/>
                      <a:pt x="6" y="11"/>
                      <a:pt x="0" y="18"/>
                    </a:cubicBezTo>
                    <a:cubicBezTo>
                      <a:pt x="4" y="21"/>
                      <a:pt x="4" y="21"/>
                      <a:pt x="4" y="21"/>
                    </a:cubicBezTo>
                    <a:cubicBezTo>
                      <a:pt x="11" y="13"/>
                      <a:pt x="18" y="7"/>
                      <a:pt x="2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6" name="Freeform 593"/>
              <p:cNvSpPr/>
              <p:nvPr/>
            </p:nvSpPr>
            <p:spPr bwMode="auto">
              <a:xfrm>
                <a:off x="4967" y="1255"/>
                <a:ext cx="24" cy="34"/>
              </a:xfrm>
              <a:custGeom>
                <a:avLst/>
                <a:gdLst>
                  <a:gd name="T0" fmla="*/ 24 w 24"/>
                  <a:gd name="T1" fmla="*/ 3 h 34"/>
                  <a:gd name="T2" fmla="*/ 20 w 24"/>
                  <a:gd name="T3" fmla="*/ 0 h 34"/>
                  <a:gd name="T4" fmla="*/ 0 w 24"/>
                  <a:gd name="T5" fmla="*/ 31 h 34"/>
                  <a:gd name="T6" fmla="*/ 5 w 24"/>
                  <a:gd name="T7" fmla="*/ 34 h 34"/>
                  <a:gd name="T8" fmla="*/ 24 w 24"/>
                  <a:gd name="T9" fmla="*/ 3 h 34"/>
                </a:gdLst>
                <a:ahLst/>
                <a:cxnLst>
                  <a:cxn ang="0">
                    <a:pos x="T0" y="T1"/>
                  </a:cxn>
                  <a:cxn ang="0">
                    <a:pos x="T2" y="T3"/>
                  </a:cxn>
                  <a:cxn ang="0">
                    <a:pos x="T4" y="T5"/>
                  </a:cxn>
                  <a:cxn ang="0">
                    <a:pos x="T6" y="T7"/>
                  </a:cxn>
                  <a:cxn ang="0">
                    <a:pos x="T8" y="T9"/>
                  </a:cxn>
                </a:cxnLst>
                <a:rect l="0" t="0" r="r" b="b"/>
                <a:pathLst>
                  <a:path w="24" h="34">
                    <a:moveTo>
                      <a:pt x="24" y="3"/>
                    </a:moveTo>
                    <a:cubicBezTo>
                      <a:pt x="20" y="0"/>
                      <a:pt x="20" y="0"/>
                      <a:pt x="20" y="0"/>
                    </a:cubicBezTo>
                    <a:cubicBezTo>
                      <a:pt x="12" y="9"/>
                      <a:pt x="5" y="20"/>
                      <a:pt x="0" y="31"/>
                    </a:cubicBezTo>
                    <a:cubicBezTo>
                      <a:pt x="5" y="34"/>
                      <a:pt x="5" y="34"/>
                      <a:pt x="5" y="34"/>
                    </a:cubicBezTo>
                    <a:cubicBezTo>
                      <a:pt x="9" y="23"/>
                      <a:pt x="16" y="12"/>
                      <a:pt x="24"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7" name="Freeform 594"/>
              <p:cNvSpPr/>
              <p:nvPr/>
            </p:nvSpPr>
            <p:spPr bwMode="auto">
              <a:xfrm>
                <a:off x="4958" y="1286"/>
                <a:ext cx="20" cy="73"/>
              </a:xfrm>
              <a:custGeom>
                <a:avLst/>
                <a:gdLst>
                  <a:gd name="T0" fmla="*/ 14 w 20"/>
                  <a:gd name="T1" fmla="*/ 3 h 73"/>
                  <a:gd name="T2" fmla="*/ 9 w 20"/>
                  <a:gd name="T3" fmla="*/ 0 h 73"/>
                  <a:gd name="T4" fmla="*/ 0 w 20"/>
                  <a:gd name="T5" fmla="*/ 38 h 73"/>
                  <a:gd name="T6" fmla="*/ 15 w 20"/>
                  <a:gd name="T7" fmla="*/ 70 h 73"/>
                  <a:gd name="T8" fmla="*/ 20 w 20"/>
                  <a:gd name="T9" fmla="*/ 73 h 73"/>
                  <a:gd name="T10" fmla="*/ 5 w 20"/>
                  <a:gd name="T11" fmla="*/ 41 h 73"/>
                  <a:gd name="T12" fmla="*/ 14 w 20"/>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20" h="73">
                    <a:moveTo>
                      <a:pt x="14" y="3"/>
                    </a:moveTo>
                    <a:cubicBezTo>
                      <a:pt x="9" y="0"/>
                      <a:pt x="9" y="0"/>
                      <a:pt x="9" y="0"/>
                    </a:cubicBezTo>
                    <a:cubicBezTo>
                      <a:pt x="4" y="13"/>
                      <a:pt x="0" y="26"/>
                      <a:pt x="0" y="38"/>
                    </a:cubicBezTo>
                    <a:cubicBezTo>
                      <a:pt x="0" y="54"/>
                      <a:pt x="6" y="65"/>
                      <a:pt x="15" y="70"/>
                    </a:cubicBezTo>
                    <a:cubicBezTo>
                      <a:pt x="20" y="73"/>
                      <a:pt x="20" y="73"/>
                      <a:pt x="20" y="73"/>
                    </a:cubicBezTo>
                    <a:cubicBezTo>
                      <a:pt x="10" y="68"/>
                      <a:pt x="5" y="56"/>
                      <a:pt x="5" y="41"/>
                    </a:cubicBezTo>
                    <a:cubicBezTo>
                      <a:pt x="5" y="28"/>
                      <a:pt x="8" y="15"/>
                      <a:pt x="14"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8" name="Freeform 595"/>
              <p:cNvSpPr>
                <a:spLocks noEditPoints="1"/>
              </p:cNvSpPr>
              <p:nvPr/>
            </p:nvSpPr>
            <p:spPr bwMode="auto">
              <a:xfrm>
                <a:off x="4963" y="1223"/>
                <a:ext cx="101" cy="149"/>
              </a:xfrm>
              <a:custGeom>
                <a:avLst/>
                <a:gdLst>
                  <a:gd name="T0" fmla="*/ 101 w 101"/>
                  <a:gd name="T1" fmla="*/ 45 h 149"/>
                  <a:gd name="T2" fmla="*/ 51 w 101"/>
                  <a:gd name="T3" fmla="*/ 132 h 149"/>
                  <a:gd name="T4" fmla="*/ 0 w 101"/>
                  <a:gd name="T5" fmla="*/ 104 h 149"/>
                  <a:gd name="T6" fmla="*/ 50 w 101"/>
                  <a:gd name="T7" fmla="*/ 16 h 149"/>
                  <a:gd name="T8" fmla="*/ 101 w 101"/>
                  <a:gd name="T9" fmla="*/ 45 h 149"/>
                  <a:gd name="T10" fmla="*/ 50 w 101"/>
                  <a:gd name="T11" fmla="*/ 126 h 149"/>
                  <a:gd name="T12" fmla="*/ 96 w 101"/>
                  <a:gd name="T13" fmla="*/ 48 h 149"/>
                  <a:gd name="T14" fmla="*/ 50 w 101"/>
                  <a:gd name="T15" fmla="*/ 22 h 149"/>
                  <a:gd name="T16" fmla="*/ 5 w 101"/>
                  <a:gd name="T17" fmla="*/ 101 h 149"/>
                  <a:gd name="T18" fmla="*/ 50 w 101"/>
                  <a:gd name="T19" fmla="*/ 126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49">
                    <a:moveTo>
                      <a:pt x="101" y="45"/>
                    </a:moveTo>
                    <a:cubicBezTo>
                      <a:pt x="101" y="77"/>
                      <a:pt x="78" y="116"/>
                      <a:pt x="51" y="132"/>
                    </a:cubicBezTo>
                    <a:cubicBezTo>
                      <a:pt x="23" y="149"/>
                      <a:pt x="0" y="136"/>
                      <a:pt x="0" y="104"/>
                    </a:cubicBezTo>
                    <a:cubicBezTo>
                      <a:pt x="0" y="72"/>
                      <a:pt x="22" y="32"/>
                      <a:pt x="50" y="16"/>
                    </a:cubicBezTo>
                    <a:cubicBezTo>
                      <a:pt x="78" y="0"/>
                      <a:pt x="101" y="13"/>
                      <a:pt x="101" y="45"/>
                    </a:cubicBezTo>
                    <a:close/>
                    <a:moveTo>
                      <a:pt x="50" y="126"/>
                    </a:moveTo>
                    <a:cubicBezTo>
                      <a:pt x="75" y="112"/>
                      <a:pt x="96" y="77"/>
                      <a:pt x="96" y="48"/>
                    </a:cubicBezTo>
                    <a:cubicBezTo>
                      <a:pt x="96" y="20"/>
                      <a:pt x="75" y="8"/>
                      <a:pt x="50" y="22"/>
                    </a:cubicBezTo>
                    <a:cubicBezTo>
                      <a:pt x="25" y="37"/>
                      <a:pt x="5" y="72"/>
                      <a:pt x="5" y="101"/>
                    </a:cubicBezTo>
                    <a:cubicBezTo>
                      <a:pt x="5" y="129"/>
                      <a:pt x="26" y="141"/>
                      <a:pt x="50" y="126"/>
                    </a:cubicBezTo>
                    <a:close/>
                  </a:path>
                </a:pathLst>
              </a:custGeom>
              <a:solidFill>
                <a:srgbClr val="2A2A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9" name="Freeform 596"/>
              <p:cNvSpPr/>
              <p:nvPr/>
            </p:nvSpPr>
            <p:spPr bwMode="auto">
              <a:xfrm>
                <a:off x="5013" y="1297"/>
                <a:ext cx="20" cy="28"/>
              </a:xfrm>
              <a:custGeom>
                <a:avLst/>
                <a:gdLst>
                  <a:gd name="T0" fmla="*/ 1 w 20"/>
                  <a:gd name="T1" fmla="*/ 1 h 28"/>
                  <a:gd name="T2" fmla="*/ 0 w 20"/>
                  <a:gd name="T3" fmla="*/ 0 h 28"/>
                  <a:gd name="T4" fmla="*/ 19 w 20"/>
                  <a:gd name="T5" fmla="*/ 28 h 28"/>
                  <a:gd name="T6" fmla="*/ 20 w 20"/>
                  <a:gd name="T7" fmla="*/ 28 h 28"/>
                  <a:gd name="T8" fmla="*/ 1 w 20"/>
                  <a:gd name="T9" fmla="*/ 1 h 28"/>
                </a:gdLst>
                <a:ahLst/>
                <a:cxnLst>
                  <a:cxn ang="0">
                    <a:pos x="T0" y="T1"/>
                  </a:cxn>
                  <a:cxn ang="0">
                    <a:pos x="T2" y="T3"/>
                  </a:cxn>
                  <a:cxn ang="0">
                    <a:pos x="T4" y="T5"/>
                  </a:cxn>
                  <a:cxn ang="0">
                    <a:pos x="T6" y="T7"/>
                  </a:cxn>
                  <a:cxn ang="0">
                    <a:pos x="T8" y="T9"/>
                  </a:cxn>
                </a:cxnLst>
                <a:rect l="0" t="0" r="r" b="b"/>
                <a:pathLst>
                  <a:path w="20" h="28">
                    <a:moveTo>
                      <a:pt x="1" y="1"/>
                    </a:moveTo>
                    <a:lnTo>
                      <a:pt x="0" y="0"/>
                    </a:lnTo>
                    <a:lnTo>
                      <a:pt x="19" y="28"/>
                    </a:lnTo>
                    <a:lnTo>
                      <a:pt x="20" y="28"/>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0" name="Freeform 597"/>
              <p:cNvSpPr/>
              <p:nvPr/>
            </p:nvSpPr>
            <p:spPr bwMode="auto">
              <a:xfrm>
                <a:off x="5014" y="1295"/>
                <a:ext cx="34" cy="5"/>
              </a:xfrm>
              <a:custGeom>
                <a:avLst/>
                <a:gdLst>
                  <a:gd name="T0" fmla="*/ 34 w 34"/>
                  <a:gd name="T1" fmla="*/ 5 h 5"/>
                  <a:gd name="T2" fmla="*/ 33 w 34"/>
                  <a:gd name="T3" fmla="*/ 5 h 5"/>
                  <a:gd name="T4" fmla="*/ 0 w 34"/>
                  <a:gd name="T5" fmla="*/ 0 h 5"/>
                  <a:gd name="T6" fmla="*/ 1 w 34"/>
                  <a:gd name="T7" fmla="*/ 1 h 5"/>
                  <a:gd name="T8" fmla="*/ 34 w 34"/>
                  <a:gd name="T9" fmla="*/ 5 h 5"/>
                </a:gdLst>
                <a:ahLst/>
                <a:cxnLst>
                  <a:cxn ang="0">
                    <a:pos x="T0" y="T1"/>
                  </a:cxn>
                  <a:cxn ang="0">
                    <a:pos x="T2" y="T3"/>
                  </a:cxn>
                  <a:cxn ang="0">
                    <a:pos x="T4" y="T5"/>
                  </a:cxn>
                  <a:cxn ang="0">
                    <a:pos x="T6" y="T7"/>
                  </a:cxn>
                  <a:cxn ang="0">
                    <a:pos x="T8" y="T9"/>
                  </a:cxn>
                </a:cxnLst>
                <a:rect l="0" t="0" r="r" b="b"/>
                <a:pathLst>
                  <a:path w="34" h="5">
                    <a:moveTo>
                      <a:pt x="34" y="5"/>
                    </a:moveTo>
                    <a:lnTo>
                      <a:pt x="33" y="5"/>
                    </a:lnTo>
                    <a:lnTo>
                      <a:pt x="0" y="0"/>
                    </a:lnTo>
                    <a:lnTo>
                      <a:pt x="1" y="1"/>
                    </a:lnTo>
                    <a:lnTo>
                      <a:pt x="34" y="5"/>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1" name="Freeform 598"/>
              <p:cNvSpPr/>
              <p:nvPr/>
            </p:nvSpPr>
            <p:spPr bwMode="auto">
              <a:xfrm>
                <a:off x="5014" y="1272"/>
                <a:ext cx="40" cy="23"/>
              </a:xfrm>
              <a:custGeom>
                <a:avLst/>
                <a:gdLst>
                  <a:gd name="T0" fmla="*/ 40 w 40"/>
                  <a:gd name="T1" fmla="*/ 1 h 23"/>
                  <a:gd name="T2" fmla="*/ 38 w 40"/>
                  <a:gd name="T3" fmla="*/ 0 h 23"/>
                  <a:gd name="T4" fmla="*/ 0 w 40"/>
                  <a:gd name="T5" fmla="*/ 22 h 23"/>
                  <a:gd name="T6" fmla="*/ 1 w 40"/>
                  <a:gd name="T7" fmla="*/ 23 h 23"/>
                  <a:gd name="T8" fmla="*/ 40 w 40"/>
                  <a:gd name="T9" fmla="*/ 1 h 23"/>
                </a:gdLst>
                <a:ahLst/>
                <a:cxnLst>
                  <a:cxn ang="0">
                    <a:pos x="T0" y="T1"/>
                  </a:cxn>
                  <a:cxn ang="0">
                    <a:pos x="T2" y="T3"/>
                  </a:cxn>
                  <a:cxn ang="0">
                    <a:pos x="T4" y="T5"/>
                  </a:cxn>
                  <a:cxn ang="0">
                    <a:pos x="T6" y="T7"/>
                  </a:cxn>
                  <a:cxn ang="0">
                    <a:pos x="T8" y="T9"/>
                  </a:cxn>
                </a:cxnLst>
                <a:rect l="0" t="0" r="r" b="b"/>
                <a:pathLst>
                  <a:path w="40" h="23">
                    <a:moveTo>
                      <a:pt x="40" y="1"/>
                    </a:moveTo>
                    <a:lnTo>
                      <a:pt x="38" y="0"/>
                    </a:lnTo>
                    <a:lnTo>
                      <a:pt x="0" y="22"/>
                    </a:lnTo>
                    <a:lnTo>
                      <a:pt x="1" y="23"/>
                    </a:lnTo>
                    <a:lnTo>
                      <a:pt x="40" y="1"/>
                    </a:lnTo>
                    <a:close/>
                  </a:path>
                </a:pathLst>
              </a:custGeom>
              <a:solidFill>
                <a:srgbClr val="847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2" name="Freeform 599"/>
              <p:cNvSpPr/>
              <p:nvPr/>
            </p:nvSpPr>
            <p:spPr bwMode="auto">
              <a:xfrm>
                <a:off x="5012" y="1298"/>
                <a:ext cx="1" cy="45"/>
              </a:xfrm>
              <a:custGeom>
                <a:avLst/>
                <a:gdLst>
                  <a:gd name="T0" fmla="*/ 1 w 1"/>
                  <a:gd name="T1" fmla="*/ 1 h 45"/>
                  <a:gd name="T2" fmla="*/ 0 w 1"/>
                  <a:gd name="T3" fmla="*/ 0 h 45"/>
                  <a:gd name="T4" fmla="*/ 0 w 1"/>
                  <a:gd name="T5" fmla="*/ 45 h 45"/>
                  <a:gd name="T6" fmla="*/ 1 w 1"/>
                  <a:gd name="T7" fmla="*/ 45 h 45"/>
                  <a:gd name="T8" fmla="*/ 1 w 1"/>
                  <a:gd name="T9" fmla="*/ 1 h 45"/>
                </a:gdLst>
                <a:ahLst/>
                <a:cxnLst>
                  <a:cxn ang="0">
                    <a:pos x="T0" y="T1"/>
                  </a:cxn>
                  <a:cxn ang="0">
                    <a:pos x="T2" y="T3"/>
                  </a:cxn>
                  <a:cxn ang="0">
                    <a:pos x="T4" y="T5"/>
                  </a:cxn>
                  <a:cxn ang="0">
                    <a:pos x="T6" y="T7"/>
                  </a:cxn>
                  <a:cxn ang="0">
                    <a:pos x="T8" y="T9"/>
                  </a:cxn>
                </a:cxnLst>
                <a:rect l="0" t="0" r="r" b="b"/>
                <a:pathLst>
                  <a:path w="1" h="45">
                    <a:moveTo>
                      <a:pt x="1" y="1"/>
                    </a:moveTo>
                    <a:lnTo>
                      <a:pt x="0" y="0"/>
                    </a:lnTo>
                    <a:lnTo>
                      <a:pt x="0" y="45"/>
                    </a:lnTo>
                    <a:lnTo>
                      <a:pt x="1" y="45"/>
                    </a:lnTo>
                    <a:lnTo>
                      <a:pt x="1" y="1"/>
                    </a:lnTo>
                    <a:close/>
                  </a:path>
                </a:pathLst>
              </a:custGeom>
              <a:solidFill>
                <a:srgbClr val="7670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3" name="Freeform 600"/>
              <p:cNvSpPr/>
              <p:nvPr/>
            </p:nvSpPr>
            <p:spPr bwMode="auto">
              <a:xfrm>
                <a:off x="5013" y="1295"/>
                <a:ext cx="2" cy="1"/>
              </a:xfrm>
              <a:custGeom>
                <a:avLst/>
                <a:gdLst>
                  <a:gd name="T0" fmla="*/ 2 w 2"/>
                  <a:gd name="T1" fmla="*/ 1 h 1"/>
                  <a:gd name="T2" fmla="*/ 1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2"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4" name="Freeform 601"/>
              <p:cNvSpPr/>
              <p:nvPr/>
            </p:nvSpPr>
            <p:spPr bwMode="auto">
              <a:xfrm>
                <a:off x="5015" y="1273"/>
                <a:ext cx="39" cy="23"/>
              </a:xfrm>
              <a:custGeom>
                <a:avLst/>
                <a:gdLst>
                  <a:gd name="T0" fmla="*/ 39 w 39"/>
                  <a:gd name="T1" fmla="*/ 0 h 23"/>
                  <a:gd name="T2" fmla="*/ 0 w 39"/>
                  <a:gd name="T3" fmla="*/ 22 h 23"/>
                  <a:gd name="T4" fmla="*/ 0 w 39"/>
                  <a:gd name="T5" fmla="*/ 23 h 23"/>
                  <a:gd name="T6" fmla="*/ 0 w 39"/>
                  <a:gd name="T7" fmla="*/ 23 h 23"/>
                  <a:gd name="T8" fmla="*/ 39 w 39"/>
                  <a:gd name="T9" fmla="*/ 1 h 23"/>
                  <a:gd name="T10" fmla="*/ 39 w 39"/>
                  <a:gd name="T11" fmla="*/ 0 h 23"/>
                </a:gdLst>
                <a:ahLst/>
                <a:cxnLst>
                  <a:cxn ang="0">
                    <a:pos x="T0" y="T1"/>
                  </a:cxn>
                  <a:cxn ang="0">
                    <a:pos x="T2" y="T3"/>
                  </a:cxn>
                  <a:cxn ang="0">
                    <a:pos x="T4" y="T5"/>
                  </a:cxn>
                  <a:cxn ang="0">
                    <a:pos x="T6" y="T7"/>
                  </a:cxn>
                  <a:cxn ang="0">
                    <a:pos x="T8" y="T9"/>
                  </a:cxn>
                  <a:cxn ang="0">
                    <a:pos x="T10" y="T11"/>
                  </a:cxn>
                </a:cxnLst>
                <a:rect l="0" t="0" r="r" b="b"/>
                <a:pathLst>
                  <a:path w="39" h="23">
                    <a:moveTo>
                      <a:pt x="39" y="0"/>
                    </a:moveTo>
                    <a:lnTo>
                      <a:pt x="0" y="22"/>
                    </a:lnTo>
                    <a:lnTo>
                      <a:pt x="0" y="23"/>
                    </a:lnTo>
                    <a:lnTo>
                      <a:pt x="0" y="23"/>
                    </a:lnTo>
                    <a:lnTo>
                      <a:pt x="39" y="1"/>
                    </a:lnTo>
                    <a:lnTo>
                      <a:pt x="39"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5" name="Freeform 602"/>
              <p:cNvSpPr/>
              <p:nvPr/>
            </p:nvSpPr>
            <p:spPr bwMode="auto">
              <a:xfrm>
                <a:off x="5013" y="1294"/>
                <a:ext cx="2" cy="2"/>
              </a:xfrm>
              <a:custGeom>
                <a:avLst/>
                <a:gdLst>
                  <a:gd name="T0" fmla="*/ 2 w 2"/>
                  <a:gd name="T1" fmla="*/ 1 h 2"/>
                  <a:gd name="T2" fmla="*/ 1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2" y="2"/>
                    </a:lnTo>
                    <a:lnTo>
                      <a:pt x="2"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6" name="Freeform 603"/>
              <p:cNvSpPr/>
              <p:nvPr/>
            </p:nvSpPr>
            <p:spPr bwMode="auto">
              <a:xfrm>
                <a:off x="5012" y="1297"/>
                <a:ext cx="2" cy="1"/>
              </a:xfrm>
              <a:custGeom>
                <a:avLst/>
                <a:gdLst>
                  <a:gd name="T0" fmla="*/ 2 w 2"/>
                  <a:gd name="T1" fmla="*/ 0 h 1"/>
                  <a:gd name="T2" fmla="*/ 0 w 2"/>
                  <a:gd name="T3" fmla="*/ 0 h 1"/>
                  <a:gd name="T4" fmla="*/ 1 w 2"/>
                  <a:gd name="T5" fmla="*/ 0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1" y="0"/>
                    </a:lnTo>
                    <a:lnTo>
                      <a:pt x="2" y="1"/>
                    </a:lnTo>
                    <a:lnTo>
                      <a:pt x="2"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7" name="Freeform 604"/>
              <p:cNvSpPr/>
              <p:nvPr/>
            </p:nvSpPr>
            <p:spPr bwMode="auto">
              <a:xfrm>
                <a:off x="5012" y="1297"/>
                <a:ext cx="2" cy="2"/>
              </a:xfrm>
              <a:custGeom>
                <a:avLst/>
                <a:gdLst>
                  <a:gd name="T0" fmla="*/ 2 w 2"/>
                  <a:gd name="T1" fmla="*/ 0 h 2"/>
                  <a:gd name="T2" fmla="*/ 0 w 2"/>
                  <a:gd name="T3" fmla="*/ 0 h 2"/>
                  <a:gd name="T4" fmla="*/ 0 w 2"/>
                  <a:gd name="T5" fmla="*/ 1 h 2"/>
                  <a:gd name="T6" fmla="*/ 1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0"/>
                    </a:lnTo>
                    <a:lnTo>
                      <a:pt x="0" y="1"/>
                    </a:lnTo>
                    <a:lnTo>
                      <a:pt x="1" y="2"/>
                    </a:lnTo>
                    <a:lnTo>
                      <a:pt x="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8" name="Freeform 605"/>
              <p:cNvSpPr/>
              <p:nvPr/>
            </p:nvSpPr>
            <p:spPr bwMode="auto">
              <a:xfrm>
                <a:off x="5013" y="1297"/>
                <a:ext cx="1" cy="46"/>
              </a:xfrm>
              <a:custGeom>
                <a:avLst/>
                <a:gdLst>
                  <a:gd name="T0" fmla="*/ 1 w 1"/>
                  <a:gd name="T1" fmla="*/ 1 h 46"/>
                  <a:gd name="T2" fmla="*/ 1 w 1"/>
                  <a:gd name="T3" fmla="*/ 0 h 46"/>
                  <a:gd name="T4" fmla="*/ 0 w 1"/>
                  <a:gd name="T5" fmla="*/ 2 h 46"/>
                  <a:gd name="T6" fmla="*/ 0 w 1"/>
                  <a:gd name="T7" fmla="*/ 46 h 46"/>
                  <a:gd name="T8" fmla="*/ 1 w 1"/>
                  <a:gd name="T9" fmla="*/ 46 h 46"/>
                  <a:gd name="T10" fmla="*/ 1 w 1"/>
                  <a:gd name="T11" fmla="*/ 1 h 46"/>
                </a:gdLst>
                <a:ahLst/>
                <a:cxnLst>
                  <a:cxn ang="0">
                    <a:pos x="T0" y="T1"/>
                  </a:cxn>
                  <a:cxn ang="0">
                    <a:pos x="T2" y="T3"/>
                  </a:cxn>
                  <a:cxn ang="0">
                    <a:pos x="T4" y="T5"/>
                  </a:cxn>
                  <a:cxn ang="0">
                    <a:pos x="T6" y="T7"/>
                  </a:cxn>
                  <a:cxn ang="0">
                    <a:pos x="T8" y="T9"/>
                  </a:cxn>
                  <a:cxn ang="0">
                    <a:pos x="T10" y="T11"/>
                  </a:cxn>
                </a:cxnLst>
                <a:rect l="0" t="0" r="r" b="b"/>
                <a:pathLst>
                  <a:path w="1" h="46">
                    <a:moveTo>
                      <a:pt x="1" y="1"/>
                    </a:moveTo>
                    <a:lnTo>
                      <a:pt x="1" y="0"/>
                    </a:lnTo>
                    <a:lnTo>
                      <a:pt x="0" y="2"/>
                    </a:lnTo>
                    <a:lnTo>
                      <a:pt x="0" y="46"/>
                    </a:lnTo>
                    <a:lnTo>
                      <a:pt x="1" y="46"/>
                    </a:lnTo>
                    <a:lnTo>
                      <a:pt x="1" y="1"/>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9" name="Freeform 606"/>
              <p:cNvSpPr/>
              <p:nvPr/>
            </p:nvSpPr>
            <p:spPr bwMode="auto">
              <a:xfrm>
                <a:off x="5013" y="1295"/>
                <a:ext cx="2" cy="1"/>
              </a:xfrm>
              <a:custGeom>
                <a:avLst/>
                <a:gdLst>
                  <a:gd name="T0" fmla="*/ 2 w 2"/>
                  <a:gd name="T1" fmla="*/ 1 h 1"/>
                  <a:gd name="T2" fmla="*/ 0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10" name="Group 808"/>
            <p:cNvGrpSpPr/>
            <p:nvPr/>
          </p:nvGrpSpPr>
          <p:grpSpPr bwMode="auto">
            <a:xfrm>
              <a:off x="8691563" y="1751013"/>
              <a:ext cx="454025" cy="392113"/>
              <a:chOff x="4971" y="1103"/>
              <a:chExt cx="286" cy="247"/>
            </a:xfrm>
          </p:grpSpPr>
          <p:sp>
            <p:nvSpPr>
              <p:cNvPr id="310" name="Freeform 608"/>
              <p:cNvSpPr/>
              <p:nvPr/>
            </p:nvSpPr>
            <p:spPr bwMode="auto">
              <a:xfrm>
                <a:off x="5014" y="1252"/>
                <a:ext cx="35" cy="42"/>
              </a:xfrm>
              <a:custGeom>
                <a:avLst/>
                <a:gdLst>
                  <a:gd name="T0" fmla="*/ 35 w 35"/>
                  <a:gd name="T1" fmla="*/ 1 h 42"/>
                  <a:gd name="T2" fmla="*/ 33 w 35"/>
                  <a:gd name="T3" fmla="*/ 0 h 42"/>
                  <a:gd name="T4" fmla="*/ 0 w 35"/>
                  <a:gd name="T5" fmla="*/ 42 h 42"/>
                  <a:gd name="T6" fmla="*/ 1 w 35"/>
                  <a:gd name="T7" fmla="*/ 42 h 42"/>
                  <a:gd name="T8" fmla="*/ 35 w 35"/>
                  <a:gd name="T9" fmla="*/ 1 h 42"/>
                </a:gdLst>
                <a:ahLst/>
                <a:cxnLst>
                  <a:cxn ang="0">
                    <a:pos x="T0" y="T1"/>
                  </a:cxn>
                  <a:cxn ang="0">
                    <a:pos x="T2" y="T3"/>
                  </a:cxn>
                  <a:cxn ang="0">
                    <a:pos x="T4" y="T5"/>
                  </a:cxn>
                  <a:cxn ang="0">
                    <a:pos x="T6" y="T7"/>
                  </a:cxn>
                  <a:cxn ang="0">
                    <a:pos x="T8" y="T9"/>
                  </a:cxn>
                </a:cxnLst>
                <a:rect l="0" t="0" r="r" b="b"/>
                <a:pathLst>
                  <a:path w="35" h="42">
                    <a:moveTo>
                      <a:pt x="35" y="1"/>
                    </a:moveTo>
                    <a:lnTo>
                      <a:pt x="33" y="0"/>
                    </a:lnTo>
                    <a:lnTo>
                      <a:pt x="0" y="42"/>
                    </a:lnTo>
                    <a:lnTo>
                      <a:pt x="1" y="42"/>
                    </a:lnTo>
                    <a:lnTo>
                      <a:pt x="35"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1" name="Freeform 609"/>
              <p:cNvSpPr/>
              <p:nvPr/>
            </p:nvSpPr>
            <p:spPr bwMode="auto">
              <a:xfrm>
                <a:off x="5013" y="1294"/>
                <a:ext cx="2" cy="2"/>
              </a:xfrm>
              <a:custGeom>
                <a:avLst/>
                <a:gdLst>
                  <a:gd name="T0" fmla="*/ 2 w 2"/>
                  <a:gd name="T1" fmla="*/ 0 h 2"/>
                  <a:gd name="T2" fmla="*/ 1 w 2"/>
                  <a:gd name="T3" fmla="*/ 0 h 2"/>
                  <a:gd name="T4" fmla="*/ 0 w 2"/>
                  <a:gd name="T5" fmla="*/ 1 h 2"/>
                  <a:gd name="T6" fmla="*/ 1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1" y="0"/>
                    </a:lnTo>
                    <a:lnTo>
                      <a:pt x="0" y="1"/>
                    </a:lnTo>
                    <a:lnTo>
                      <a:pt x="1" y="2"/>
                    </a:lnTo>
                    <a:lnTo>
                      <a:pt x="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2" name="Freeform 610"/>
              <p:cNvSpPr/>
              <p:nvPr/>
            </p:nvSpPr>
            <p:spPr bwMode="auto">
              <a:xfrm>
                <a:off x="5014" y="1253"/>
                <a:ext cx="35" cy="43"/>
              </a:xfrm>
              <a:custGeom>
                <a:avLst/>
                <a:gdLst>
                  <a:gd name="T0" fmla="*/ 35 w 35"/>
                  <a:gd name="T1" fmla="*/ 0 h 43"/>
                  <a:gd name="T2" fmla="*/ 1 w 35"/>
                  <a:gd name="T3" fmla="*/ 41 h 43"/>
                  <a:gd name="T4" fmla="*/ 0 w 35"/>
                  <a:gd name="T5" fmla="*/ 43 h 43"/>
                  <a:gd name="T6" fmla="*/ 1 w 35"/>
                  <a:gd name="T7" fmla="*/ 43 h 43"/>
                  <a:gd name="T8" fmla="*/ 1 w 35"/>
                  <a:gd name="T9" fmla="*/ 42 h 43"/>
                  <a:gd name="T10" fmla="*/ 35 w 35"/>
                  <a:gd name="T11" fmla="*/ 0 h 43"/>
                  <a:gd name="T12" fmla="*/ 35 w 3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35" h="43">
                    <a:moveTo>
                      <a:pt x="35" y="0"/>
                    </a:moveTo>
                    <a:lnTo>
                      <a:pt x="1" y="41"/>
                    </a:lnTo>
                    <a:lnTo>
                      <a:pt x="0" y="43"/>
                    </a:lnTo>
                    <a:lnTo>
                      <a:pt x="1" y="43"/>
                    </a:lnTo>
                    <a:lnTo>
                      <a:pt x="1" y="42"/>
                    </a:lnTo>
                    <a:lnTo>
                      <a:pt x="35" y="0"/>
                    </a:lnTo>
                    <a:lnTo>
                      <a:pt x="35"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3" name="Freeform 611"/>
              <p:cNvSpPr/>
              <p:nvPr/>
            </p:nvSpPr>
            <p:spPr bwMode="auto">
              <a:xfrm>
                <a:off x="5013" y="1295"/>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4" name="Freeform 612"/>
              <p:cNvSpPr/>
              <p:nvPr/>
            </p:nvSpPr>
            <p:spPr bwMode="auto">
              <a:xfrm>
                <a:off x="5012" y="1296"/>
                <a:ext cx="3" cy="1"/>
              </a:xfrm>
              <a:custGeom>
                <a:avLst/>
                <a:gdLst>
                  <a:gd name="T0" fmla="*/ 3 w 3"/>
                  <a:gd name="T1" fmla="*/ 1 h 1"/>
                  <a:gd name="T2" fmla="*/ 2 w 3"/>
                  <a:gd name="T3" fmla="*/ 1 h 1"/>
                  <a:gd name="T4" fmla="*/ 0 w 3"/>
                  <a:gd name="T5" fmla="*/ 0 h 1"/>
                  <a:gd name="T6" fmla="*/ 1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2" y="1"/>
                    </a:lnTo>
                    <a:lnTo>
                      <a:pt x="0" y="0"/>
                    </a:lnTo>
                    <a:lnTo>
                      <a:pt x="1" y="1"/>
                    </a:lnTo>
                    <a:lnTo>
                      <a:pt x="3"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5" name="Freeform 613"/>
              <p:cNvSpPr/>
              <p:nvPr/>
            </p:nvSpPr>
            <p:spPr bwMode="auto">
              <a:xfrm>
                <a:off x="5012" y="1296"/>
                <a:ext cx="2" cy="1"/>
              </a:xfrm>
              <a:custGeom>
                <a:avLst/>
                <a:gdLst>
                  <a:gd name="T0" fmla="*/ 1 w 2"/>
                  <a:gd name="T1" fmla="*/ 1 h 1"/>
                  <a:gd name="T2" fmla="*/ 0 w 2"/>
                  <a:gd name="T3" fmla="*/ 0 h 1"/>
                  <a:gd name="T4" fmla="*/ 0 w 2"/>
                  <a:gd name="T5" fmla="*/ 1 h 1"/>
                  <a:gd name="T6" fmla="*/ 2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lnTo>
                      <a:pt x="0" y="0"/>
                    </a:lnTo>
                    <a:lnTo>
                      <a:pt x="0" y="1"/>
                    </a:lnTo>
                    <a:lnTo>
                      <a:pt x="2" y="1"/>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6" name="Freeform 614"/>
              <p:cNvSpPr/>
              <p:nvPr/>
            </p:nvSpPr>
            <p:spPr bwMode="auto">
              <a:xfrm>
                <a:off x="5013" y="1297"/>
                <a:ext cx="21" cy="28"/>
              </a:xfrm>
              <a:custGeom>
                <a:avLst/>
                <a:gdLst>
                  <a:gd name="T0" fmla="*/ 21 w 21"/>
                  <a:gd name="T1" fmla="*/ 27 h 28"/>
                  <a:gd name="T2" fmla="*/ 2 w 21"/>
                  <a:gd name="T3" fmla="*/ 0 h 28"/>
                  <a:gd name="T4" fmla="*/ 0 w 21"/>
                  <a:gd name="T5" fmla="*/ 0 h 28"/>
                  <a:gd name="T6" fmla="*/ 1 w 21"/>
                  <a:gd name="T7" fmla="*/ 0 h 28"/>
                  <a:gd name="T8" fmla="*/ 1 w 21"/>
                  <a:gd name="T9" fmla="*/ 1 h 28"/>
                  <a:gd name="T10" fmla="*/ 20 w 21"/>
                  <a:gd name="T11" fmla="*/ 28 h 28"/>
                  <a:gd name="T12" fmla="*/ 21 w 21"/>
                  <a:gd name="T13" fmla="*/ 27 h 28"/>
                </a:gdLst>
                <a:ahLst/>
                <a:cxnLst>
                  <a:cxn ang="0">
                    <a:pos x="T0" y="T1"/>
                  </a:cxn>
                  <a:cxn ang="0">
                    <a:pos x="T2" y="T3"/>
                  </a:cxn>
                  <a:cxn ang="0">
                    <a:pos x="T4" y="T5"/>
                  </a:cxn>
                  <a:cxn ang="0">
                    <a:pos x="T6" y="T7"/>
                  </a:cxn>
                  <a:cxn ang="0">
                    <a:pos x="T8" y="T9"/>
                  </a:cxn>
                  <a:cxn ang="0">
                    <a:pos x="T10" y="T11"/>
                  </a:cxn>
                  <a:cxn ang="0">
                    <a:pos x="T12" y="T13"/>
                  </a:cxn>
                </a:cxnLst>
                <a:rect l="0" t="0" r="r" b="b"/>
                <a:pathLst>
                  <a:path w="21" h="28">
                    <a:moveTo>
                      <a:pt x="21" y="27"/>
                    </a:moveTo>
                    <a:lnTo>
                      <a:pt x="2" y="0"/>
                    </a:lnTo>
                    <a:lnTo>
                      <a:pt x="0" y="0"/>
                    </a:lnTo>
                    <a:lnTo>
                      <a:pt x="1" y="0"/>
                    </a:lnTo>
                    <a:lnTo>
                      <a:pt x="1" y="1"/>
                    </a:lnTo>
                    <a:lnTo>
                      <a:pt x="20" y="28"/>
                    </a:lnTo>
                    <a:lnTo>
                      <a:pt x="21" y="27"/>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7" name="Freeform 615"/>
              <p:cNvSpPr/>
              <p:nvPr/>
            </p:nvSpPr>
            <p:spPr bwMode="auto">
              <a:xfrm>
                <a:off x="4990" y="1298"/>
                <a:ext cx="22" cy="52"/>
              </a:xfrm>
              <a:custGeom>
                <a:avLst/>
                <a:gdLst>
                  <a:gd name="T0" fmla="*/ 22 w 22"/>
                  <a:gd name="T1" fmla="*/ 1 h 52"/>
                  <a:gd name="T2" fmla="*/ 21 w 22"/>
                  <a:gd name="T3" fmla="*/ 0 h 52"/>
                  <a:gd name="T4" fmla="*/ 0 w 22"/>
                  <a:gd name="T5" fmla="*/ 51 h 52"/>
                  <a:gd name="T6" fmla="*/ 1 w 22"/>
                  <a:gd name="T7" fmla="*/ 52 h 52"/>
                  <a:gd name="T8" fmla="*/ 22 w 22"/>
                  <a:gd name="T9" fmla="*/ 1 h 52"/>
                </a:gdLst>
                <a:ahLst/>
                <a:cxnLst>
                  <a:cxn ang="0">
                    <a:pos x="T0" y="T1"/>
                  </a:cxn>
                  <a:cxn ang="0">
                    <a:pos x="T2" y="T3"/>
                  </a:cxn>
                  <a:cxn ang="0">
                    <a:pos x="T4" y="T5"/>
                  </a:cxn>
                  <a:cxn ang="0">
                    <a:pos x="T6" y="T7"/>
                  </a:cxn>
                  <a:cxn ang="0">
                    <a:pos x="T8" y="T9"/>
                  </a:cxn>
                </a:cxnLst>
                <a:rect l="0" t="0" r="r" b="b"/>
                <a:pathLst>
                  <a:path w="22" h="52">
                    <a:moveTo>
                      <a:pt x="22" y="1"/>
                    </a:moveTo>
                    <a:lnTo>
                      <a:pt x="21" y="0"/>
                    </a:lnTo>
                    <a:lnTo>
                      <a:pt x="0" y="51"/>
                    </a:lnTo>
                    <a:lnTo>
                      <a:pt x="1" y="52"/>
                    </a:lnTo>
                    <a:lnTo>
                      <a:pt x="2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8" name="Freeform 616"/>
              <p:cNvSpPr/>
              <p:nvPr/>
            </p:nvSpPr>
            <p:spPr bwMode="auto">
              <a:xfrm>
                <a:off x="5012" y="1296"/>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9" name="Freeform 617"/>
              <p:cNvSpPr/>
              <p:nvPr/>
            </p:nvSpPr>
            <p:spPr bwMode="auto">
              <a:xfrm>
                <a:off x="4991" y="1297"/>
                <a:ext cx="23" cy="53"/>
              </a:xfrm>
              <a:custGeom>
                <a:avLst/>
                <a:gdLst>
                  <a:gd name="T0" fmla="*/ 21 w 23"/>
                  <a:gd name="T1" fmla="*/ 2 h 53"/>
                  <a:gd name="T2" fmla="*/ 0 w 23"/>
                  <a:gd name="T3" fmla="*/ 53 h 53"/>
                  <a:gd name="T4" fmla="*/ 1 w 23"/>
                  <a:gd name="T5" fmla="*/ 53 h 53"/>
                  <a:gd name="T6" fmla="*/ 22 w 23"/>
                  <a:gd name="T7" fmla="*/ 2 h 53"/>
                  <a:gd name="T8" fmla="*/ 23 w 23"/>
                  <a:gd name="T9" fmla="*/ 0 h 53"/>
                  <a:gd name="T10" fmla="*/ 22 w 23"/>
                  <a:gd name="T11" fmla="*/ 0 h 53"/>
                  <a:gd name="T12" fmla="*/ 22 w 23"/>
                  <a:gd name="T13" fmla="*/ 0 h 53"/>
                  <a:gd name="T14" fmla="*/ 21 w 23"/>
                  <a:gd name="T15" fmla="*/ 2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53">
                    <a:moveTo>
                      <a:pt x="21" y="2"/>
                    </a:moveTo>
                    <a:lnTo>
                      <a:pt x="0" y="53"/>
                    </a:lnTo>
                    <a:lnTo>
                      <a:pt x="1" y="53"/>
                    </a:lnTo>
                    <a:lnTo>
                      <a:pt x="22" y="2"/>
                    </a:lnTo>
                    <a:lnTo>
                      <a:pt x="23" y="0"/>
                    </a:lnTo>
                    <a:lnTo>
                      <a:pt x="22" y="0"/>
                    </a:lnTo>
                    <a:lnTo>
                      <a:pt x="22" y="0"/>
                    </a:lnTo>
                    <a:lnTo>
                      <a:pt x="21" y="2"/>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0" name="Freeform 618"/>
              <p:cNvSpPr/>
              <p:nvPr/>
            </p:nvSpPr>
            <p:spPr bwMode="auto">
              <a:xfrm>
                <a:off x="5011" y="1296"/>
                <a:ext cx="2" cy="3"/>
              </a:xfrm>
              <a:custGeom>
                <a:avLst/>
                <a:gdLst>
                  <a:gd name="T0" fmla="*/ 2 w 2"/>
                  <a:gd name="T1" fmla="*/ 1 h 3"/>
                  <a:gd name="T2" fmla="*/ 1 w 2"/>
                  <a:gd name="T3" fmla="*/ 0 h 3"/>
                  <a:gd name="T4" fmla="*/ 0 w 2"/>
                  <a:gd name="T5" fmla="*/ 2 h 3"/>
                  <a:gd name="T6" fmla="*/ 1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1" y="0"/>
                    </a:lnTo>
                    <a:lnTo>
                      <a:pt x="0" y="2"/>
                    </a:lnTo>
                    <a:lnTo>
                      <a:pt x="1" y="3"/>
                    </a:lnTo>
                    <a:lnTo>
                      <a:pt x="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1" name="Freeform 619"/>
              <p:cNvSpPr/>
              <p:nvPr/>
            </p:nvSpPr>
            <p:spPr bwMode="auto">
              <a:xfrm>
                <a:off x="5012" y="1295"/>
                <a:ext cx="2" cy="1"/>
              </a:xfrm>
              <a:custGeom>
                <a:avLst/>
                <a:gdLst>
                  <a:gd name="T0" fmla="*/ 2 w 2"/>
                  <a:gd name="T1" fmla="*/ 0 h 1"/>
                  <a:gd name="T2" fmla="*/ 0 w 2"/>
                  <a:gd name="T3" fmla="*/ 0 h 1"/>
                  <a:gd name="T4" fmla="*/ 1 w 2"/>
                  <a:gd name="T5" fmla="*/ 0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1" y="0"/>
                    </a:lnTo>
                    <a:lnTo>
                      <a:pt x="2" y="1"/>
                    </a:lnTo>
                    <a:lnTo>
                      <a:pt x="2"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2" name="Freeform 620"/>
              <p:cNvSpPr/>
              <p:nvPr/>
            </p:nvSpPr>
            <p:spPr bwMode="auto">
              <a:xfrm>
                <a:off x="5012" y="1296"/>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3" name="Freeform 621"/>
              <p:cNvSpPr/>
              <p:nvPr/>
            </p:nvSpPr>
            <p:spPr bwMode="auto">
              <a:xfrm>
                <a:off x="5012" y="1294"/>
                <a:ext cx="2" cy="1"/>
              </a:xfrm>
              <a:custGeom>
                <a:avLst/>
                <a:gdLst>
                  <a:gd name="T0" fmla="*/ 2 w 2"/>
                  <a:gd name="T1" fmla="*/ 0 h 1"/>
                  <a:gd name="T2" fmla="*/ 1 w 2"/>
                  <a:gd name="T3" fmla="*/ 0 h 1"/>
                  <a:gd name="T4" fmla="*/ 0 w 2"/>
                  <a:gd name="T5" fmla="*/ 1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1"/>
                    </a:lnTo>
                    <a:lnTo>
                      <a:pt x="2" y="1"/>
                    </a:lnTo>
                    <a:lnTo>
                      <a:pt x="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4" name="Freeform 622"/>
              <p:cNvSpPr/>
              <p:nvPr/>
            </p:nvSpPr>
            <p:spPr bwMode="auto">
              <a:xfrm>
                <a:off x="5011" y="1296"/>
                <a:ext cx="2" cy="2"/>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1" y="2"/>
                    </a:lnTo>
                    <a:lnTo>
                      <a:pt x="2"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5" name="Freeform 623"/>
              <p:cNvSpPr/>
              <p:nvPr/>
            </p:nvSpPr>
            <p:spPr bwMode="auto">
              <a:xfrm>
                <a:off x="5011" y="1296"/>
                <a:ext cx="2" cy="1"/>
              </a:xfrm>
              <a:custGeom>
                <a:avLst/>
                <a:gdLst>
                  <a:gd name="T0" fmla="*/ 2 w 2"/>
                  <a:gd name="T1" fmla="*/ 1 h 1"/>
                  <a:gd name="T2" fmla="*/ 1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6" name="Freeform 624"/>
              <p:cNvSpPr/>
              <p:nvPr/>
            </p:nvSpPr>
            <p:spPr bwMode="auto">
              <a:xfrm>
                <a:off x="5012" y="1294"/>
                <a:ext cx="2" cy="1"/>
              </a:xfrm>
              <a:custGeom>
                <a:avLst/>
                <a:gdLst>
                  <a:gd name="T0" fmla="*/ 1 w 2"/>
                  <a:gd name="T1" fmla="*/ 1 h 1"/>
                  <a:gd name="T2" fmla="*/ 0 w 2"/>
                  <a:gd name="T3" fmla="*/ 0 h 1"/>
                  <a:gd name="T4" fmla="*/ 0 w 2"/>
                  <a:gd name="T5" fmla="*/ 1 h 1"/>
                  <a:gd name="T6" fmla="*/ 2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lnTo>
                      <a:pt x="0" y="0"/>
                    </a:lnTo>
                    <a:lnTo>
                      <a:pt x="0" y="1"/>
                    </a:lnTo>
                    <a:lnTo>
                      <a:pt x="2" y="1"/>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7" name="Freeform 625"/>
              <p:cNvSpPr/>
              <p:nvPr/>
            </p:nvSpPr>
            <p:spPr bwMode="auto">
              <a:xfrm>
                <a:off x="5011" y="1295"/>
                <a:ext cx="3" cy="1"/>
              </a:xfrm>
              <a:custGeom>
                <a:avLst/>
                <a:gdLst>
                  <a:gd name="T0" fmla="*/ 3 w 3"/>
                  <a:gd name="T1" fmla="*/ 1 h 1"/>
                  <a:gd name="T2" fmla="*/ 2 w 3"/>
                  <a:gd name="T3" fmla="*/ 0 h 1"/>
                  <a:gd name="T4" fmla="*/ 0 w 3"/>
                  <a:gd name="T5" fmla="*/ 0 h 1"/>
                  <a:gd name="T6" fmla="*/ 1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2" y="0"/>
                    </a:lnTo>
                    <a:lnTo>
                      <a:pt x="0" y="0"/>
                    </a:lnTo>
                    <a:lnTo>
                      <a:pt x="1" y="1"/>
                    </a:lnTo>
                    <a:lnTo>
                      <a:pt x="3"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8" name="Freeform 626"/>
              <p:cNvSpPr/>
              <p:nvPr/>
            </p:nvSpPr>
            <p:spPr bwMode="auto">
              <a:xfrm>
                <a:off x="5014" y="1243"/>
                <a:ext cx="21" cy="53"/>
              </a:xfrm>
              <a:custGeom>
                <a:avLst/>
                <a:gdLst>
                  <a:gd name="T0" fmla="*/ 21 w 21"/>
                  <a:gd name="T1" fmla="*/ 0 h 53"/>
                  <a:gd name="T2" fmla="*/ 0 w 21"/>
                  <a:gd name="T3" fmla="*/ 51 h 53"/>
                  <a:gd name="T4" fmla="*/ 0 w 21"/>
                  <a:gd name="T5" fmla="*/ 52 h 53"/>
                  <a:gd name="T6" fmla="*/ 0 w 21"/>
                  <a:gd name="T7" fmla="*/ 53 h 53"/>
                  <a:gd name="T8" fmla="*/ 0 w 21"/>
                  <a:gd name="T9" fmla="*/ 53 h 53"/>
                  <a:gd name="T10" fmla="*/ 1 w 21"/>
                  <a:gd name="T11" fmla="*/ 51 h 53"/>
                  <a:gd name="T12" fmla="*/ 21 w 21"/>
                  <a:gd name="T13" fmla="*/ 1 h 53"/>
                  <a:gd name="T14" fmla="*/ 21 w 21"/>
                  <a:gd name="T15" fmla="*/ 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3">
                    <a:moveTo>
                      <a:pt x="21" y="0"/>
                    </a:moveTo>
                    <a:lnTo>
                      <a:pt x="0" y="51"/>
                    </a:lnTo>
                    <a:lnTo>
                      <a:pt x="0" y="52"/>
                    </a:lnTo>
                    <a:lnTo>
                      <a:pt x="0" y="53"/>
                    </a:lnTo>
                    <a:lnTo>
                      <a:pt x="0" y="53"/>
                    </a:lnTo>
                    <a:lnTo>
                      <a:pt x="1" y="51"/>
                    </a:lnTo>
                    <a:lnTo>
                      <a:pt x="21" y="1"/>
                    </a:lnTo>
                    <a:lnTo>
                      <a:pt x="2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9" name="Freeform 627"/>
              <p:cNvSpPr/>
              <p:nvPr/>
            </p:nvSpPr>
            <p:spPr bwMode="auto">
              <a:xfrm>
                <a:off x="5013" y="1243"/>
                <a:ext cx="22" cy="51"/>
              </a:xfrm>
              <a:custGeom>
                <a:avLst/>
                <a:gdLst>
                  <a:gd name="T0" fmla="*/ 22 w 22"/>
                  <a:gd name="T1" fmla="*/ 0 h 51"/>
                  <a:gd name="T2" fmla="*/ 20 w 22"/>
                  <a:gd name="T3" fmla="*/ 0 h 51"/>
                  <a:gd name="T4" fmla="*/ 0 w 22"/>
                  <a:gd name="T5" fmla="*/ 51 h 51"/>
                  <a:gd name="T6" fmla="*/ 1 w 22"/>
                  <a:gd name="T7" fmla="*/ 51 h 51"/>
                  <a:gd name="T8" fmla="*/ 22 w 22"/>
                  <a:gd name="T9" fmla="*/ 0 h 51"/>
                </a:gdLst>
                <a:ahLst/>
                <a:cxnLst>
                  <a:cxn ang="0">
                    <a:pos x="T0" y="T1"/>
                  </a:cxn>
                  <a:cxn ang="0">
                    <a:pos x="T2" y="T3"/>
                  </a:cxn>
                  <a:cxn ang="0">
                    <a:pos x="T4" y="T5"/>
                  </a:cxn>
                  <a:cxn ang="0">
                    <a:pos x="T6" y="T7"/>
                  </a:cxn>
                  <a:cxn ang="0">
                    <a:pos x="T8" y="T9"/>
                  </a:cxn>
                </a:cxnLst>
                <a:rect l="0" t="0" r="r" b="b"/>
                <a:pathLst>
                  <a:path w="22" h="51">
                    <a:moveTo>
                      <a:pt x="22" y="0"/>
                    </a:moveTo>
                    <a:lnTo>
                      <a:pt x="20" y="0"/>
                    </a:lnTo>
                    <a:lnTo>
                      <a:pt x="0" y="51"/>
                    </a:lnTo>
                    <a:lnTo>
                      <a:pt x="1" y="51"/>
                    </a:lnTo>
                    <a:lnTo>
                      <a:pt x="2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0" name="Freeform 628"/>
              <p:cNvSpPr/>
              <p:nvPr/>
            </p:nvSpPr>
            <p:spPr bwMode="auto">
              <a:xfrm>
                <a:off x="4976" y="1297"/>
                <a:ext cx="36" cy="45"/>
              </a:xfrm>
              <a:custGeom>
                <a:avLst/>
                <a:gdLst>
                  <a:gd name="T0" fmla="*/ 36 w 36"/>
                  <a:gd name="T1" fmla="*/ 1 h 45"/>
                  <a:gd name="T2" fmla="*/ 35 w 36"/>
                  <a:gd name="T3" fmla="*/ 0 h 45"/>
                  <a:gd name="T4" fmla="*/ 0 w 36"/>
                  <a:gd name="T5" fmla="*/ 44 h 45"/>
                  <a:gd name="T6" fmla="*/ 0 w 36"/>
                  <a:gd name="T7" fmla="*/ 45 h 45"/>
                  <a:gd name="T8" fmla="*/ 36 w 36"/>
                  <a:gd name="T9" fmla="*/ 1 h 45"/>
                </a:gdLst>
                <a:ahLst/>
                <a:cxnLst>
                  <a:cxn ang="0">
                    <a:pos x="T0" y="T1"/>
                  </a:cxn>
                  <a:cxn ang="0">
                    <a:pos x="T2" y="T3"/>
                  </a:cxn>
                  <a:cxn ang="0">
                    <a:pos x="T4" y="T5"/>
                  </a:cxn>
                  <a:cxn ang="0">
                    <a:pos x="T6" y="T7"/>
                  </a:cxn>
                  <a:cxn ang="0">
                    <a:pos x="T8" y="T9"/>
                  </a:cxn>
                </a:cxnLst>
                <a:rect l="0" t="0" r="r" b="b"/>
                <a:pathLst>
                  <a:path w="36" h="45">
                    <a:moveTo>
                      <a:pt x="36" y="1"/>
                    </a:moveTo>
                    <a:lnTo>
                      <a:pt x="35" y="0"/>
                    </a:lnTo>
                    <a:lnTo>
                      <a:pt x="0" y="44"/>
                    </a:lnTo>
                    <a:lnTo>
                      <a:pt x="0" y="45"/>
                    </a:lnTo>
                    <a:lnTo>
                      <a:pt x="36"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1" name="Freeform 629"/>
              <p:cNvSpPr/>
              <p:nvPr/>
            </p:nvSpPr>
            <p:spPr bwMode="auto">
              <a:xfrm>
                <a:off x="4976" y="1297"/>
                <a:ext cx="37" cy="45"/>
              </a:xfrm>
              <a:custGeom>
                <a:avLst/>
                <a:gdLst>
                  <a:gd name="T0" fmla="*/ 36 w 37"/>
                  <a:gd name="T1" fmla="*/ 1 h 45"/>
                  <a:gd name="T2" fmla="*/ 0 w 37"/>
                  <a:gd name="T3" fmla="*/ 45 h 45"/>
                  <a:gd name="T4" fmla="*/ 1 w 37"/>
                  <a:gd name="T5" fmla="*/ 45 h 45"/>
                  <a:gd name="T6" fmla="*/ 36 w 37"/>
                  <a:gd name="T7" fmla="*/ 2 h 45"/>
                  <a:gd name="T8" fmla="*/ 37 w 37"/>
                  <a:gd name="T9" fmla="*/ 0 h 45"/>
                  <a:gd name="T10" fmla="*/ 37 w 37"/>
                  <a:gd name="T11" fmla="*/ 0 h 45"/>
                  <a:gd name="T12" fmla="*/ 36 w 37"/>
                  <a:gd name="T13" fmla="*/ 1 h 45"/>
                </a:gdLst>
                <a:ahLst/>
                <a:cxnLst>
                  <a:cxn ang="0">
                    <a:pos x="T0" y="T1"/>
                  </a:cxn>
                  <a:cxn ang="0">
                    <a:pos x="T2" y="T3"/>
                  </a:cxn>
                  <a:cxn ang="0">
                    <a:pos x="T4" y="T5"/>
                  </a:cxn>
                  <a:cxn ang="0">
                    <a:pos x="T6" y="T7"/>
                  </a:cxn>
                  <a:cxn ang="0">
                    <a:pos x="T8" y="T9"/>
                  </a:cxn>
                  <a:cxn ang="0">
                    <a:pos x="T10" y="T11"/>
                  </a:cxn>
                  <a:cxn ang="0">
                    <a:pos x="T12" y="T13"/>
                  </a:cxn>
                </a:cxnLst>
                <a:rect l="0" t="0" r="r" b="b"/>
                <a:pathLst>
                  <a:path w="37" h="45">
                    <a:moveTo>
                      <a:pt x="36" y="1"/>
                    </a:moveTo>
                    <a:lnTo>
                      <a:pt x="0" y="45"/>
                    </a:lnTo>
                    <a:lnTo>
                      <a:pt x="1" y="45"/>
                    </a:lnTo>
                    <a:lnTo>
                      <a:pt x="36" y="2"/>
                    </a:lnTo>
                    <a:lnTo>
                      <a:pt x="37" y="0"/>
                    </a:lnTo>
                    <a:lnTo>
                      <a:pt x="37" y="0"/>
                    </a:lnTo>
                    <a:lnTo>
                      <a:pt x="36" y="1"/>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2" name="Freeform 630"/>
              <p:cNvSpPr/>
              <p:nvPr/>
            </p:nvSpPr>
            <p:spPr bwMode="auto">
              <a:xfrm>
                <a:off x="4971" y="1297"/>
                <a:ext cx="42" cy="24"/>
              </a:xfrm>
              <a:custGeom>
                <a:avLst/>
                <a:gdLst>
                  <a:gd name="T0" fmla="*/ 41 w 42"/>
                  <a:gd name="T1" fmla="*/ 0 h 24"/>
                  <a:gd name="T2" fmla="*/ 0 w 42"/>
                  <a:gd name="T3" fmla="*/ 23 h 24"/>
                  <a:gd name="T4" fmla="*/ 0 w 42"/>
                  <a:gd name="T5" fmla="*/ 24 h 24"/>
                  <a:gd name="T6" fmla="*/ 41 w 42"/>
                  <a:gd name="T7" fmla="*/ 1 h 24"/>
                  <a:gd name="T8" fmla="*/ 42 w 42"/>
                  <a:gd name="T9" fmla="*/ 0 h 24"/>
                  <a:gd name="T10" fmla="*/ 41 w 42"/>
                  <a:gd name="T11" fmla="*/ 0 h 24"/>
                </a:gdLst>
                <a:ahLst/>
                <a:cxnLst>
                  <a:cxn ang="0">
                    <a:pos x="T0" y="T1"/>
                  </a:cxn>
                  <a:cxn ang="0">
                    <a:pos x="T2" y="T3"/>
                  </a:cxn>
                  <a:cxn ang="0">
                    <a:pos x="T4" y="T5"/>
                  </a:cxn>
                  <a:cxn ang="0">
                    <a:pos x="T6" y="T7"/>
                  </a:cxn>
                  <a:cxn ang="0">
                    <a:pos x="T8" y="T9"/>
                  </a:cxn>
                  <a:cxn ang="0">
                    <a:pos x="T10" y="T11"/>
                  </a:cxn>
                </a:cxnLst>
                <a:rect l="0" t="0" r="r" b="b"/>
                <a:pathLst>
                  <a:path w="42" h="24">
                    <a:moveTo>
                      <a:pt x="41" y="0"/>
                    </a:moveTo>
                    <a:lnTo>
                      <a:pt x="0" y="23"/>
                    </a:lnTo>
                    <a:lnTo>
                      <a:pt x="0" y="24"/>
                    </a:lnTo>
                    <a:lnTo>
                      <a:pt x="41" y="1"/>
                    </a:lnTo>
                    <a:lnTo>
                      <a:pt x="42" y="0"/>
                    </a:lnTo>
                    <a:lnTo>
                      <a:pt x="4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3" name="Freeform 631"/>
              <p:cNvSpPr/>
              <p:nvPr/>
            </p:nvSpPr>
            <p:spPr bwMode="auto">
              <a:xfrm>
                <a:off x="4971" y="1296"/>
                <a:ext cx="41" cy="24"/>
              </a:xfrm>
              <a:custGeom>
                <a:avLst/>
                <a:gdLst>
                  <a:gd name="T0" fmla="*/ 41 w 41"/>
                  <a:gd name="T1" fmla="*/ 1 h 24"/>
                  <a:gd name="T2" fmla="*/ 40 w 41"/>
                  <a:gd name="T3" fmla="*/ 0 h 24"/>
                  <a:gd name="T4" fmla="*/ 0 w 41"/>
                  <a:gd name="T5" fmla="*/ 23 h 24"/>
                  <a:gd name="T6" fmla="*/ 0 w 41"/>
                  <a:gd name="T7" fmla="*/ 24 h 24"/>
                  <a:gd name="T8" fmla="*/ 41 w 41"/>
                  <a:gd name="T9" fmla="*/ 1 h 24"/>
                </a:gdLst>
                <a:ahLst/>
                <a:cxnLst>
                  <a:cxn ang="0">
                    <a:pos x="T0" y="T1"/>
                  </a:cxn>
                  <a:cxn ang="0">
                    <a:pos x="T2" y="T3"/>
                  </a:cxn>
                  <a:cxn ang="0">
                    <a:pos x="T4" y="T5"/>
                  </a:cxn>
                  <a:cxn ang="0">
                    <a:pos x="T6" y="T7"/>
                  </a:cxn>
                  <a:cxn ang="0">
                    <a:pos x="T8" y="T9"/>
                  </a:cxn>
                </a:cxnLst>
                <a:rect l="0" t="0" r="r" b="b"/>
                <a:pathLst>
                  <a:path w="41" h="24">
                    <a:moveTo>
                      <a:pt x="41" y="1"/>
                    </a:moveTo>
                    <a:lnTo>
                      <a:pt x="40" y="0"/>
                    </a:lnTo>
                    <a:lnTo>
                      <a:pt x="0" y="23"/>
                    </a:lnTo>
                    <a:lnTo>
                      <a:pt x="0" y="24"/>
                    </a:lnTo>
                    <a:lnTo>
                      <a:pt x="41" y="1"/>
                    </a:lnTo>
                    <a:close/>
                  </a:path>
                </a:pathLst>
              </a:custGeom>
              <a:solidFill>
                <a:srgbClr val="847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4" name="Freeform 632"/>
              <p:cNvSpPr/>
              <p:nvPr/>
            </p:nvSpPr>
            <p:spPr bwMode="auto">
              <a:xfrm>
                <a:off x="5013" y="1249"/>
                <a:ext cx="1" cy="46"/>
              </a:xfrm>
              <a:custGeom>
                <a:avLst/>
                <a:gdLst>
                  <a:gd name="T0" fmla="*/ 1 w 1"/>
                  <a:gd name="T1" fmla="*/ 0 h 46"/>
                  <a:gd name="T2" fmla="*/ 0 w 1"/>
                  <a:gd name="T3" fmla="*/ 0 h 46"/>
                  <a:gd name="T4" fmla="*/ 0 w 1"/>
                  <a:gd name="T5" fmla="*/ 46 h 46"/>
                  <a:gd name="T6" fmla="*/ 1 w 1"/>
                  <a:gd name="T7" fmla="*/ 46 h 46"/>
                  <a:gd name="T8" fmla="*/ 1 w 1"/>
                  <a:gd name="T9" fmla="*/ 45 h 46"/>
                  <a:gd name="T10" fmla="*/ 1 w 1"/>
                  <a:gd name="T11" fmla="*/ 0 h 46"/>
                </a:gdLst>
                <a:ahLst/>
                <a:cxnLst>
                  <a:cxn ang="0">
                    <a:pos x="T0" y="T1"/>
                  </a:cxn>
                  <a:cxn ang="0">
                    <a:pos x="T2" y="T3"/>
                  </a:cxn>
                  <a:cxn ang="0">
                    <a:pos x="T4" y="T5"/>
                  </a:cxn>
                  <a:cxn ang="0">
                    <a:pos x="T6" y="T7"/>
                  </a:cxn>
                  <a:cxn ang="0">
                    <a:pos x="T8" y="T9"/>
                  </a:cxn>
                  <a:cxn ang="0">
                    <a:pos x="T10" y="T11"/>
                  </a:cxn>
                </a:cxnLst>
                <a:rect l="0" t="0" r="r" b="b"/>
                <a:pathLst>
                  <a:path w="1" h="46">
                    <a:moveTo>
                      <a:pt x="1" y="0"/>
                    </a:moveTo>
                    <a:lnTo>
                      <a:pt x="0" y="0"/>
                    </a:lnTo>
                    <a:lnTo>
                      <a:pt x="0" y="46"/>
                    </a:lnTo>
                    <a:lnTo>
                      <a:pt x="1" y="46"/>
                    </a:lnTo>
                    <a:lnTo>
                      <a:pt x="1" y="45"/>
                    </a:lnTo>
                    <a:lnTo>
                      <a:pt x="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5" name="Freeform 633"/>
              <p:cNvSpPr/>
              <p:nvPr/>
            </p:nvSpPr>
            <p:spPr bwMode="auto">
              <a:xfrm>
                <a:off x="5012" y="1249"/>
                <a:ext cx="1" cy="46"/>
              </a:xfrm>
              <a:custGeom>
                <a:avLst/>
                <a:gdLst>
                  <a:gd name="T0" fmla="*/ 1 w 1"/>
                  <a:gd name="T1" fmla="*/ 0 h 46"/>
                  <a:gd name="T2" fmla="*/ 0 w 1"/>
                  <a:gd name="T3" fmla="*/ 1 h 46"/>
                  <a:gd name="T4" fmla="*/ 0 w 1"/>
                  <a:gd name="T5" fmla="*/ 45 h 46"/>
                  <a:gd name="T6" fmla="*/ 1 w 1"/>
                  <a:gd name="T7" fmla="*/ 46 h 46"/>
                  <a:gd name="T8" fmla="*/ 1 w 1"/>
                  <a:gd name="T9" fmla="*/ 0 h 46"/>
                </a:gdLst>
                <a:ahLst/>
                <a:cxnLst>
                  <a:cxn ang="0">
                    <a:pos x="T0" y="T1"/>
                  </a:cxn>
                  <a:cxn ang="0">
                    <a:pos x="T2" y="T3"/>
                  </a:cxn>
                  <a:cxn ang="0">
                    <a:pos x="T4" y="T5"/>
                  </a:cxn>
                  <a:cxn ang="0">
                    <a:pos x="T6" y="T7"/>
                  </a:cxn>
                  <a:cxn ang="0">
                    <a:pos x="T8" y="T9"/>
                  </a:cxn>
                </a:cxnLst>
                <a:rect l="0" t="0" r="r" b="b"/>
                <a:pathLst>
                  <a:path w="1" h="46">
                    <a:moveTo>
                      <a:pt x="1" y="0"/>
                    </a:moveTo>
                    <a:lnTo>
                      <a:pt x="0" y="1"/>
                    </a:lnTo>
                    <a:lnTo>
                      <a:pt x="0" y="45"/>
                    </a:lnTo>
                    <a:lnTo>
                      <a:pt x="1" y="46"/>
                    </a:lnTo>
                    <a:lnTo>
                      <a:pt x="1" y="0"/>
                    </a:lnTo>
                    <a:close/>
                  </a:path>
                </a:pathLst>
              </a:custGeom>
              <a:solidFill>
                <a:srgbClr val="7670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6" name="Freeform 634"/>
              <p:cNvSpPr/>
              <p:nvPr/>
            </p:nvSpPr>
            <p:spPr bwMode="auto">
              <a:xfrm>
                <a:off x="4992" y="1266"/>
                <a:ext cx="22" cy="30"/>
              </a:xfrm>
              <a:custGeom>
                <a:avLst/>
                <a:gdLst>
                  <a:gd name="T0" fmla="*/ 1 w 22"/>
                  <a:gd name="T1" fmla="*/ 0 h 30"/>
                  <a:gd name="T2" fmla="*/ 0 w 22"/>
                  <a:gd name="T3" fmla="*/ 1 h 30"/>
                  <a:gd name="T4" fmla="*/ 20 w 22"/>
                  <a:gd name="T5" fmla="*/ 30 h 30"/>
                  <a:gd name="T6" fmla="*/ 22 w 22"/>
                  <a:gd name="T7" fmla="*/ 30 h 30"/>
                  <a:gd name="T8" fmla="*/ 22 w 22"/>
                  <a:gd name="T9" fmla="*/ 29 h 30"/>
                  <a:gd name="T10" fmla="*/ 21 w 22"/>
                  <a:gd name="T11" fmla="*/ 29 h 30"/>
                  <a:gd name="T12" fmla="*/ 1 w 22"/>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2" h="30">
                    <a:moveTo>
                      <a:pt x="1" y="0"/>
                    </a:moveTo>
                    <a:lnTo>
                      <a:pt x="0" y="1"/>
                    </a:lnTo>
                    <a:lnTo>
                      <a:pt x="20" y="30"/>
                    </a:lnTo>
                    <a:lnTo>
                      <a:pt x="22" y="30"/>
                    </a:lnTo>
                    <a:lnTo>
                      <a:pt x="22" y="29"/>
                    </a:lnTo>
                    <a:lnTo>
                      <a:pt x="21" y="29"/>
                    </a:lnTo>
                    <a:lnTo>
                      <a:pt x="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7" name="Freeform 635"/>
              <p:cNvSpPr/>
              <p:nvPr/>
            </p:nvSpPr>
            <p:spPr bwMode="auto">
              <a:xfrm>
                <a:off x="4992" y="1267"/>
                <a:ext cx="20" cy="29"/>
              </a:xfrm>
              <a:custGeom>
                <a:avLst/>
                <a:gdLst>
                  <a:gd name="T0" fmla="*/ 0 w 20"/>
                  <a:gd name="T1" fmla="*/ 0 h 29"/>
                  <a:gd name="T2" fmla="*/ 0 w 20"/>
                  <a:gd name="T3" fmla="*/ 1 h 29"/>
                  <a:gd name="T4" fmla="*/ 19 w 20"/>
                  <a:gd name="T5" fmla="*/ 28 h 29"/>
                  <a:gd name="T6" fmla="*/ 20 w 20"/>
                  <a:gd name="T7" fmla="*/ 29 h 29"/>
                  <a:gd name="T8" fmla="*/ 0 w 20"/>
                  <a:gd name="T9" fmla="*/ 0 h 29"/>
                </a:gdLst>
                <a:ahLst/>
                <a:cxnLst>
                  <a:cxn ang="0">
                    <a:pos x="T0" y="T1"/>
                  </a:cxn>
                  <a:cxn ang="0">
                    <a:pos x="T2" y="T3"/>
                  </a:cxn>
                  <a:cxn ang="0">
                    <a:pos x="T4" y="T5"/>
                  </a:cxn>
                  <a:cxn ang="0">
                    <a:pos x="T6" y="T7"/>
                  </a:cxn>
                  <a:cxn ang="0">
                    <a:pos x="T8" y="T9"/>
                  </a:cxn>
                </a:cxnLst>
                <a:rect l="0" t="0" r="r" b="b"/>
                <a:pathLst>
                  <a:path w="20" h="29">
                    <a:moveTo>
                      <a:pt x="0" y="0"/>
                    </a:moveTo>
                    <a:lnTo>
                      <a:pt x="0" y="1"/>
                    </a:lnTo>
                    <a:lnTo>
                      <a:pt x="19" y="28"/>
                    </a:lnTo>
                    <a:lnTo>
                      <a:pt x="20" y="29"/>
                    </a:lnTo>
                    <a:lnTo>
                      <a:pt x="0"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8" name="Freeform 636"/>
              <p:cNvSpPr/>
              <p:nvPr/>
            </p:nvSpPr>
            <p:spPr bwMode="auto">
              <a:xfrm>
                <a:off x="4978" y="1291"/>
                <a:ext cx="70" cy="10"/>
              </a:xfrm>
              <a:custGeom>
                <a:avLst/>
                <a:gdLst>
                  <a:gd name="T0" fmla="*/ 0 w 70"/>
                  <a:gd name="T1" fmla="*/ 0 h 10"/>
                  <a:gd name="T2" fmla="*/ 0 w 70"/>
                  <a:gd name="T3" fmla="*/ 2 h 10"/>
                  <a:gd name="T4" fmla="*/ 34 w 70"/>
                  <a:gd name="T5" fmla="*/ 6 h 10"/>
                  <a:gd name="T6" fmla="*/ 35 w 70"/>
                  <a:gd name="T7" fmla="*/ 6 h 10"/>
                  <a:gd name="T8" fmla="*/ 35 w 70"/>
                  <a:gd name="T9" fmla="*/ 6 h 10"/>
                  <a:gd name="T10" fmla="*/ 35 w 70"/>
                  <a:gd name="T11" fmla="*/ 6 h 10"/>
                  <a:gd name="T12" fmla="*/ 37 w 70"/>
                  <a:gd name="T13" fmla="*/ 6 h 10"/>
                  <a:gd name="T14" fmla="*/ 69 w 70"/>
                  <a:gd name="T15" fmla="*/ 10 h 10"/>
                  <a:gd name="T16" fmla="*/ 70 w 70"/>
                  <a:gd name="T17" fmla="*/ 9 h 10"/>
                  <a:gd name="T18" fmla="*/ 37 w 70"/>
                  <a:gd name="T19" fmla="*/ 5 h 10"/>
                  <a:gd name="T20" fmla="*/ 37 w 70"/>
                  <a:gd name="T21" fmla="*/ 5 h 10"/>
                  <a:gd name="T22" fmla="*/ 36 w 70"/>
                  <a:gd name="T23" fmla="*/ 5 h 10"/>
                  <a:gd name="T24" fmla="*/ 36 w 70"/>
                  <a:gd name="T25" fmla="*/ 5 h 10"/>
                  <a:gd name="T26" fmla="*/ 34 w 70"/>
                  <a:gd name="T27" fmla="*/ 5 h 10"/>
                  <a:gd name="T28" fmla="*/ 0 w 70"/>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10">
                    <a:moveTo>
                      <a:pt x="0" y="0"/>
                    </a:moveTo>
                    <a:lnTo>
                      <a:pt x="0" y="2"/>
                    </a:lnTo>
                    <a:lnTo>
                      <a:pt x="34" y="6"/>
                    </a:lnTo>
                    <a:lnTo>
                      <a:pt x="35" y="6"/>
                    </a:lnTo>
                    <a:lnTo>
                      <a:pt x="35" y="6"/>
                    </a:lnTo>
                    <a:lnTo>
                      <a:pt x="35" y="6"/>
                    </a:lnTo>
                    <a:lnTo>
                      <a:pt x="37" y="6"/>
                    </a:lnTo>
                    <a:lnTo>
                      <a:pt x="69" y="10"/>
                    </a:lnTo>
                    <a:lnTo>
                      <a:pt x="70" y="9"/>
                    </a:lnTo>
                    <a:lnTo>
                      <a:pt x="37" y="5"/>
                    </a:lnTo>
                    <a:lnTo>
                      <a:pt x="37" y="5"/>
                    </a:lnTo>
                    <a:lnTo>
                      <a:pt x="36" y="5"/>
                    </a:lnTo>
                    <a:lnTo>
                      <a:pt x="36" y="5"/>
                    </a:lnTo>
                    <a:lnTo>
                      <a:pt x="34" y="5"/>
                    </a:lnTo>
                    <a:lnTo>
                      <a:pt x="0"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9" name="Freeform 637"/>
              <p:cNvSpPr/>
              <p:nvPr/>
            </p:nvSpPr>
            <p:spPr bwMode="auto">
              <a:xfrm>
                <a:off x="4978" y="1291"/>
                <a:ext cx="34" cy="5"/>
              </a:xfrm>
              <a:custGeom>
                <a:avLst/>
                <a:gdLst>
                  <a:gd name="T0" fmla="*/ 34 w 34"/>
                  <a:gd name="T1" fmla="*/ 5 h 5"/>
                  <a:gd name="T2" fmla="*/ 33 w 34"/>
                  <a:gd name="T3" fmla="*/ 4 h 5"/>
                  <a:gd name="T4" fmla="*/ 0 w 34"/>
                  <a:gd name="T5" fmla="*/ 0 h 5"/>
                  <a:gd name="T6" fmla="*/ 0 w 34"/>
                  <a:gd name="T7" fmla="*/ 0 h 5"/>
                  <a:gd name="T8" fmla="*/ 34 w 34"/>
                  <a:gd name="T9" fmla="*/ 5 h 5"/>
                </a:gdLst>
                <a:ahLst/>
                <a:cxnLst>
                  <a:cxn ang="0">
                    <a:pos x="T0" y="T1"/>
                  </a:cxn>
                  <a:cxn ang="0">
                    <a:pos x="T2" y="T3"/>
                  </a:cxn>
                  <a:cxn ang="0">
                    <a:pos x="T4" y="T5"/>
                  </a:cxn>
                  <a:cxn ang="0">
                    <a:pos x="T6" y="T7"/>
                  </a:cxn>
                  <a:cxn ang="0">
                    <a:pos x="T8" y="T9"/>
                  </a:cxn>
                </a:cxnLst>
                <a:rect l="0" t="0" r="r" b="b"/>
                <a:pathLst>
                  <a:path w="34" h="5">
                    <a:moveTo>
                      <a:pt x="34" y="5"/>
                    </a:moveTo>
                    <a:lnTo>
                      <a:pt x="33" y="4"/>
                    </a:lnTo>
                    <a:lnTo>
                      <a:pt x="0" y="0"/>
                    </a:lnTo>
                    <a:lnTo>
                      <a:pt x="0" y="0"/>
                    </a:lnTo>
                    <a:lnTo>
                      <a:pt x="34" y="5"/>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0" name="Freeform 638"/>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1" name="Freeform 639"/>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2" name="Freeform 640"/>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3" name="Freeform 641"/>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4" name="Freeform 642"/>
              <p:cNvSpPr/>
              <p:nvPr/>
            </p:nvSpPr>
            <p:spPr bwMode="auto">
              <a:xfrm>
                <a:off x="5182" y="1149"/>
                <a:ext cx="24" cy="19"/>
              </a:xfrm>
              <a:custGeom>
                <a:avLst/>
                <a:gdLst>
                  <a:gd name="T0" fmla="*/ 24 w 24"/>
                  <a:gd name="T1" fmla="*/ 2 h 19"/>
                  <a:gd name="T2" fmla="*/ 20 w 24"/>
                  <a:gd name="T3" fmla="*/ 0 h 19"/>
                  <a:gd name="T4" fmla="*/ 0 w 24"/>
                  <a:gd name="T5" fmla="*/ 16 h 19"/>
                  <a:gd name="T6" fmla="*/ 5 w 24"/>
                  <a:gd name="T7" fmla="*/ 19 h 19"/>
                  <a:gd name="T8" fmla="*/ 24 w 24"/>
                  <a:gd name="T9" fmla="*/ 2 h 19"/>
                </a:gdLst>
                <a:ahLst/>
                <a:cxnLst>
                  <a:cxn ang="0">
                    <a:pos x="T0" y="T1"/>
                  </a:cxn>
                  <a:cxn ang="0">
                    <a:pos x="T2" y="T3"/>
                  </a:cxn>
                  <a:cxn ang="0">
                    <a:pos x="T4" y="T5"/>
                  </a:cxn>
                  <a:cxn ang="0">
                    <a:pos x="T6" y="T7"/>
                  </a:cxn>
                  <a:cxn ang="0">
                    <a:pos x="T8" y="T9"/>
                  </a:cxn>
                </a:cxnLst>
                <a:rect l="0" t="0" r="r" b="b"/>
                <a:pathLst>
                  <a:path w="24" h="19">
                    <a:moveTo>
                      <a:pt x="24" y="2"/>
                    </a:moveTo>
                    <a:cubicBezTo>
                      <a:pt x="20" y="0"/>
                      <a:pt x="20" y="0"/>
                      <a:pt x="20" y="0"/>
                    </a:cubicBezTo>
                    <a:cubicBezTo>
                      <a:pt x="13" y="4"/>
                      <a:pt x="6" y="10"/>
                      <a:pt x="0" y="16"/>
                    </a:cubicBezTo>
                    <a:cubicBezTo>
                      <a:pt x="5" y="19"/>
                      <a:pt x="5" y="19"/>
                      <a:pt x="5" y="19"/>
                    </a:cubicBezTo>
                    <a:cubicBezTo>
                      <a:pt x="11" y="12"/>
                      <a:pt x="17" y="7"/>
                      <a:pt x="24"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5" name="Freeform 643"/>
              <p:cNvSpPr/>
              <p:nvPr/>
            </p:nvSpPr>
            <p:spPr bwMode="auto">
              <a:xfrm>
                <a:off x="5165" y="1165"/>
                <a:ext cx="22" cy="31"/>
              </a:xfrm>
              <a:custGeom>
                <a:avLst/>
                <a:gdLst>
                  <a:gd name="T0" fmla="*/ 22 w 22"/>
                  <a:gd name="T1" fmla="*/ 3 h 31"/>
                  <a:gd name="T2" fmla="*/ 17 w 22"/>
                  <a:gd name="T3" fmla="*/ 0 h 31"/>
                  <a:gd name="T4" fmla="*/ 0 w 22"/>
                  <a:gd name="T5" fmla="*/ 28 h 31"/>
                  <a:gd name="T6" fmla="*/ 4 w 22"/>
                  <a:gd name="T7" fmla="*/ 31 h 31"/>
                  <a:gd name="T8" fmla="*/ 22 w 22"/>
                  <a:gd name="T9" fmla="*/ 3 h 31"/>
                </a:gdLst>
                <a:ahLst/>
                <a:cxnLst>
                  <a:cxn ang="0">
                    <a:pos x="T0" y="T1"/>
                  </a:cxn>
                  <a:cxn ang="0">
                    <a:pos x="T2" y="T3"/>
                  </a:cxn>
                  <a:cxn ang="0">
                    <a:pos x="T4" y="T5"/>
                  </a:cxn>
                  <a:cxn ang="0">
                    <a:pos x="T6" y="T7"/>
                  </a:cxn>
                  <a:cxn ang="0">
                    <a:pos x="T8" y="T9"/>
                  </a:cxn>
                </a:cxnLst>
                <a:rect l="0" t="0" r="r" b="b"/>
                <a:pathLst>
                  <a:path w="22" h="31">
                    <a:moveTo>
                      <a:pt x="22" y="3"/>
                    </a:moveTo>
                    <a:cubicBezTo>
                      <a:pt x="17" y="0"/>
                      <a:pt x="17" y="0"/>
                      <a:pt x="17" y="0"/>
                    </a:cubicBezTo>
                    <a:cubicBezTo>
                      <a:pt x="10" y="9"/>
                      <a:pt x="4" y="18"/>
                      <a:pt x="0" y="28"/>
                    </a:cubicBezTo>
                    <a:cubicBezTo>
                      <a:pt x="4" y="31"/>
                      <a:pt x="4" y="31"/>
                      <a:pt x="4" y="31"/>
                    </a:cubicBezTo>
                    <a:cubicBezTo>
                      <a:pt x="9" y="21"/>
                      <a:pt x="15" y="11"/>
                      <a:pt x="22" y="3"/>
                    </a:cubicBezTo>
                  </a:path>
                </a:pathLst>
              </a:custGeom>
              <a:solidFill>
                <a:srgbClr val="D6D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6" name="Freeform 644"/>
              <p:cNvSpPr/>
              <p:nvPr/>
            </p:nvSpPr>
            <p:spPr bwMode="auto">
              <a:xfrm>
                <a:off x="5157" y="1193"/>
                <a:ext cx="18" cy="66"/>
              </a:xfrm>
              <a:custGeom>
                <a:avLst/>
                <a:gdLst>
                  <a:gd name="T0" fmla="*/ 12 w 18"/>
                  <a:gd name="T1" fmla="*/ 3 h 66"/>
                  <a:gd name="T2" fmla="*/ 8 w 18"/>
                  <a:gd name="T3" fmla="*/ 0 h 66"/>
                  <a:gd name="T4" fmla="*/ 0 w 18"/>
                  <a:gd name="T5" fmla="*/ 34 h 66"/>
                  <a:gd name="T6" fmla="*/ 13 w 18"/>
                  <a:gd name="T7" fmla="*/ 63 h 66"/>
                  <a:gd name="T8" fmla="*/ 18 w 18"/>
                  <a:gd name="T9" fmla="*/ 66 h 66"/>
                  <a:gd name="T10" fmla="*/ 4 w 18"/>
                  <a:gd name="T11" fmla="*/ 37 h 66"/>
                  <a:gd name="T12" fmla="*/ 12 w 18"/>
                  <a:gd name="T13" fmla="*/ 3 h 66"/>
                </a:gdLst>
                <a:ahLst/>
                <a:cxnLst>
                  <a:cxn ang="0">
                    <a:pos x="T0" y="T1"/>
                  </a:cxn>
                  <a:cxn ang="0">
                    <a:pos x="T2" y="T3"/>
                  </a:cxn>
                  <a:cxn ang="0">
                    <a:pos x="T4" y="T5"/>
                  </a:cxn>
                  <a:cxn ang="0">
                    <a:pos x="T6" y="T7"/>
                  </a:cxn>
                  <a:cxn ang="0">
                    <a:pos x="T8" y="T9"/>
                  </a:cxn>
                  <a:cxn ang="0">
                    <a:pos x="T10" y="T11"/>
                  </a:cxn>
                  <a:cxn ang="0">
                    <a:pos x="T12" y="T13"/>
                  </a:cxn>
                </a:cxnLst>
                <a:rect l="0" t="0" r="r" b="b"/>
                <a:pathLst>
                  <a:path w="18" h="66">
                    <a:moveTo>
                      <a:pt x="12" y="3"/>
                    </a:moveTo>
                    <a:cubicBezTo>
                      <a:pt x="8" y="0"/>
                      <a:pt x="8" y="0"/>
                      <a:pt x="8" y="0"/>
                    </a:cubicBezTo>
                    <a:cubicBezTo>
                      <a:pt x="3" y="11"/>
                      <a:pt x="0" y="23"/>
                      <a:pt x="0" y="34"/>
                    </a:cubicBezTo>
                    <a:cubicBezTo>
                      <a:pt x="0" y="48"/>
                      <a:pt x="5" y="58"/>
                      <a:pt x="13" y="63"/>
                    </a:cubicBezTo>
                    <a:cubicBezTo>
                      <a:pt x="18" y="66"/>
                      <a:pt x="18" y="66"/>
                      <a:pt x="18" y="66"/>
                    </a:cubicBezTo>
                    <a:cubicBezTo>
                      <a:pt x="9" y="61"/>
                      <a:pt x="4" y="51"/>
                      <a:pt x="4" y="37"/>
                    </a:cubicBezTo>
                    <a:cubicBezTo>
                      <a:pt x="4" y="26"/>
                      <a:pt x="7" y="14"/>
                      <a:pt x="12" y="3"/>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7" name="Freeform 645"/>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8" name="Freeform 646"/>
              <p:cNvSpPr/>
              <p:nvPr/>
            </p:nvSpPr>
            <p:spPr bwMode="auto">
              <a:xfrm>
                <a:off x="5234" y="1146"/>
                <a:ext cx="18" cy="65"/>
              </a:xfrm>
              <a:custGeom>
                <a:avLst/>
                <a:gdLst>
                  <a:gd name="T0" fmla="*/ 5 w 18"/>
                  <a:gd name="T1" fmla="*/ 2 h 65"/>
                  <a:gd name="T2" fmla="*/ 0 w 18"/>
                  <a:gd name="T3" fmla="*/ 0 h 65"/>
                  <a:gd name="T4" fmla="*/ 13 w 18"/>
                  <a:gd name="T5" fmla="*/ 29 h 65"/>
                  <a:gd name="T6" fmla="*/ 6 w 18"/>
                  <a:gd name="T7" fmla="*/ 63 h 65"/>
                  <a:gd name="T8" fmla="*/ 10 w 18"/>
                  <a:gd name="T9" fmla="*/ 65 h 65"/>
                  <a:gd name="T10" fmla="*/ 18 w 18"/>
                  <a:gd name="T11" fmla="*/ 31 h 65"/>
                  <a:gd name="T12" fmla="*/ 5 w 18"/>
                  <a:gd name="T13" fmla="*/ 2 h 65"/>
                </a:gdLst>
                <a:ahLst/>
                <a:cxnLst>
                  <a:cxn ang="0">
                    <a:pos x="T0" y="T1"/>
                  </a:cxn>
                  <a:cxn ang="0">
                    <a:pos x="T2" y="T3"/>
                  </a:cxn>
                  <a:cxn ang="0">
                    <a:pos x="T4" y="T5"/>
                  </a:cxn>
                  <a:cxn ang="0">
                    <a:pos x="T6" y="T7"/>
                  </a:cxn>
                  <a:cxn ang="0">
                    <a:pos x="T8" y="T9"/>
                  </a:cxn>
                  <a:cxn ang="0">
                    <a:pos x="T10" y="T11"/>
                  </a:cxn>
                  <a:cxn ang="0">
                    <a:pos x="T12" y="T13"/>
                  </a:cxn>
                </a:cxnLst>
                <a:rect l="0" t="0" r="r" b="b"/>
                <a:pathLst>
                  <a:path w="18" h="65">
                    <a:moveTo>
                      <a:pt x="5" y="2"/>
                    </a:moveTo>
                    <a:cubicBezTo>
                      <a:pt x="0" y="0"/>
                      <a:pt x="0" y="0"/>
                      <a:pt x="0" y="0"/>
                    </a:cubicBezTo>
                    <a:cubicBezTo>
                      <a:pt x="8" y="4"/>
                      <a:pt x="13" y="14"/>
                      <a:pt x="13" y="29"/>
                    </a:cubicBezTo>
                    <a:cubicBezTo>
                      <a:pt x="13" y="40"/>
                      <a:pt x="11" y="51"/>
                      <a:pt x="6" y="63"/>
                    </a:cubicBezTo>
                    <a:cubicBezTo>
                      <a:pt x="10" y="65"/>
                      <a:pt x="10" y="65"/>
                      <a:pt x="10" y="65"/>
                    </a:cubicBezTo>
                    <a:cubicBezTo>
                      <a:pt x="15" y="54"/>
                      <a:pt x="18" y="42"/>
                      <a:pt x="18" y="31"/>
                    </a:cubicBezTo>
                    <a:cubicBezTo>
                      <a:pt x="18" y="17"/>
                      <a:pt x="13" y="7"/>
                      <a:pt x="5"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9" name="Freeform 647"/>
              <p:cNvSpPr/>
              <p:nvPr/>
            </p:nvSpPr>
            <p:spPr bwMode="auto">
              <a:xfrm>
                <a:off x="5222" y="1209"/>
                <a:ext cx="22" cy="30"/>
              </a:xfrm>
              <a:custGeom>
                <a:avLst/>
                <a:gdLst>
                  <a:gd name="T0" fmla="*/ 22 w 22"/>
                  <a:gd name="T1" fmla="*/ 2 h 30"/>
                  <a:gd name="T2" fmla="*/ 18 w 22"/>
                  <a:gd name="T3" fmla="*/ 0 h 30"/>
                  <a:gd name="T4" fmla="*/ 0 w 22"/>
                  <a:gd name="T5" fmla="*/ 27 h 30"/>
                  <a:gd name="T6" fmla="*/ 4 w 22"/>
                  <a:gd name="T7" fmla="*/ 30 h 30"/>
                  <a:gd name="T8" fmla="*/ 22 w 22"/>
                  <a:gd name="T9" fmla="*/ 2 h 30"/>
                </a:gdLst>
                <a:ahLst/>
                <a:cxnLst>
                  <a:cxn ang="0">
                    <a:pos x="T0" y="T1"/>
                  </a:cxn>
                  <a:cxn ang="0">
                    <a:pos x="T2" y="T3"/>
                  </a:cxn>
                  <a:cxn ang="0">
                    <a:pos x="T4" y="T5"/>
                  </a:cxn>
                  <a:cxn ang="0">
                    <a:pos x="T6" y="T7"/>
                  </a:cxn>
                  <a:cxn ang="0">
                    <a:pos x="T8" y="T9"/>
                  </a:cxn>
                </a:cxnLst>
                <a:rect l="0" t="0" r="r" b="b"/>
                <a:pathLst>
                  <a:path w="22" h="30">
                    <a:moveTo>
                      <a:pt x="22" y="2"/>
                    </a:moveTo>
                    <a:cubicBezTo>
                      <a:pt x="18" y="0"/>
                      <a:pt x="18" y="0"/>
                      <a:pt x="18" y="0"/>
                    </a:cubicBezTo>
                    <a:cubicBezTo>
                      <a:pt x="13" y="10"/>
                      <a:pt x="7" y="19"/>
                      <a:pt x="0" y="27"/>
                    </a:cubicBezTo>
                    <a:cubicBezTo>
                      <a:pt x="4" y="30"/>
                      <a:pt x="4" y="30"/>
                      <a:pt x="4" y="30"/>
                    </a:cubicBezTo>
                    <a:cubicBezTo>
                      <a:pt x="12" y="22"/>
                      <a:pt x="18" y="12"/>
                      <a:pt x="22" y="2"/>
                    </a:cubicBezTo>
                    <a:close/>
                  </a:path>
                </a:pathLst>
              </a:custGeom>
              <a:solidFill>
                <a:srgbClr val="B9B9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0" name="Freeform 648"/>
              <p:cNvSpPr/>
              <p:nvPr/>
            </p:nvSpPr>
            <p:spPr bwMode="auto">
              <a:xfrm>
                <a:off x="5202" y="1236"/>
                <a:ext cx="24" cy="20"/>
              </a:xfrm>
              <a:custGeom>
                <a:avLst/>
                <a:gdLst>
                  <a:gd name="T0" fmla="*/ 24 w 24"/>
                  <a:gd name="T1" fmla="*/ 3 h 20"/>
                  <a:gd name="T2" fmla="*/ 20 w 24"/>
                  <a:gd name="T3" fmla="*/ 0 h 20"/>
                  <a:gd name="T4" fmla="*/ 0 w 24"/>
                  <a:gd name="T5" fmla="*/ 17 h 20"/>
                  <a:gd name="T6" fmla="*/ 5 w 24"/>
                  <a:gd name="T7" fmla="*/ 20 h 20"/>
                  <a:gd name="T8" fmla="*/ 24 w 24"/>
                  <a:gd name="T9" fmla="*/ 3 h 20"/>
                </a:gdLst>
                <a:ahLst/>
                <a:cxnLst>
                  <a:cxn ang="0">
                    <a:pos x="T0" y="T1"/>
                  </a:cxn>
                  <a:cxn ang="0">
                    <a:pos x="T2" y="T3"/>
                  </a:cxn>
                  <a:cxn ang="0">
                    <a:pos x="T4" y="T5"/>
                  </a:cxn>
                  <a:cxn ang="0">
                    <a:pos x="T6" y="T7"/>
                  </a:cxn>
                  <a:cxn ang="0">
                    <a:pos x="T8" y="T9"/>
                  </a:cxn>
                </a:cxnLst>
                <a:rect l="0" t="0" r="r" b="b"/>
                <a:pathLst>
                  <a:path w="24" h="20">
                    <a:moveTo>
                      <a:pt x="24" y="3"/>
                    </a:moveTo>
                    <a:cubicBezTo>
                      <a:pt x="20" y="0"/>
                      <a:pt x="20" y="0"/>
                      <a:pt x="20" y="0"/>
                    </a:cubicBezTo>
                    <a:cubicBezTo>
                      <a:pt x="14" y="7"/>
                      <a:pt x="7" y="13"/>
                      <a:pt x="0" y="17"/>
                    </a:cubicBezTo>
                    <a:cubicBezTo>
                      <a:pt x="5" y="20"/>
                      <a:pt x="5" y="20"/>
                      <a:pt x="5" y="20"/>
                    </a:cubicBezTo>
                    <a:cubicBezTo>
                      <a:pt x="12" y="15"/>
                      <a:pt x="19" y="10"/>
                      <a:pt x="24"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1" name="Freeform 649"/>
              <p:cNvSpPr/>
              <p:nvPr/>
            </p:nvSpPr>
            <p:spPr bwMode="auto">
              <a:xfrm>
                <a:off x="5232" y="1150"/>
                <a:ext cx="17" cy="61"/>
              </a:xfrm>
              <a:custGeom>
                <a:avLst/>
                <a:gdLst>
                  <a:gd name="T0" fmla="*/ 4 w 17"/>
                  <a:gd name="T1" fmla="*/ 2 h 61"/>
                  <a:gd name="T2" fmla="*/ 0 w 17"/>
                  <a:gd name="T3" fmla="*/ 0 h 61"/>
                  <a:gd name="T4" fmla="*/ 12 w 17"/>
                  <a:gd name="T5" fmla="*/ 27 h 61"/>
                  <a:gd name="T6" fmla="*/ 5 w 17"/>
                  <a:gd name="T7" fmla="*/ 58 h 61"/>
                  <a:gd name="T8" fmla="*/ 9 w 17"/>
                  <a:gd name="T9" fmla="*/ 61 h 61"/>
                  <a:gd name="T10" fmla="*/ 17 w 17"/>
                  <a:gd name="T11" fmla="*/ 29 h 61"/>
                  <a:gd name="T12" fmla="*/ 4 w 17"/>
                  <a:gd name="T13" fmla="*/ 2 h 61"/>
                </a:gdLst>
                <a:ahLst/>
                <a:cxnLst>
                  <a:cxn ang="0">
                    <a:pos x="T0" y="T1"/>
                  </a:cxn>
                  <a:cxn ang="0">
                    <a:pos x="T2" y="T3"/>
                  </a:cxn>
                  <a:cxn ang="0">
                    <a:pos x="T4" y="T5"/>
                  </a:cxn>
                  <a:cxn ang="0">
                    <a:pos x="T6" y="T7"/>
                  </a:cxn>
                  <a:cxn ang="0">
                    <a:pos x="T8" y="T9"/>
                  </a:cxn>
                  <a:cxn ang="0">
                    <a:pos x="T10" y="T11"/>
                  </a:cxn>
                  <a:cxn ang="0">
                    <a:pos x="T12" y="T13"/>
                  </a:cxn>
                </a:cxnLst>
                <a:rect l="0" t="0" r="r" b="b"/>
                <a:pathLst>
                  <a:path w="17" h="61">
                    <a:moveTo>
                      <a:pt x="4" y="2"/>
                    </a:moveTo>
                    <a:cubicBezTo>
                      <a:pt x="0" y="0"/>
                      <a:pt x="0" y="0"/>
                      <a:pt x="0" y="0"/>
                    </a:cubicBezTo>
                    <a:cubicBezTo>
                      <a:pt x="7" y="4"/>
                      <a:pt x="12" y="13"/>
                      <a:pt x="12" y="27"/>
                    </a:cubicBezTo>
                    <a:cubicBezTo>
                      <a:pt x="12" y="37"/>
                      <a:pt x="9" y="48"/>
                      <a:pt x="5" y="58"/>
                    </a:cubicBezTo>
                    <a:cubicBezTo>
                      <a:pt x="9" y="61"/>
                      <a:pt x="9" y="61"/>
                      <a:pt x="9" y="61"/>
                    </a:cubicBezTo>
                    <a:cubicBezTo>
                      <a:pt x="14" y="50"/>
                      <a:pt x="17" y="39"/>
                      <a:pt x="17" y="29"/>
                    </a:cubicBezTo>
                    <a:cubicBezTo>
                      <a:pt x="17" y="16"/>
                      <a:pt x="12" y="7"/>
                      <a:pt x="4"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2" name="Freeform 650"/>
              <p:cNvSpPr/>
              <p:nvPr/>
            </p:nvSpPr>
            <p:spPr bwMode="auto">
              <a:xfrm>
                <a:off x="5221" y="1208"/>
                <a:ext cx="20" cy="28"/>
              </a:xfrm>
              <a:custGeom>
                <a:avLst/>
                <a:gdLst>
                  <a:gd name="T0" fmla="*/ 20 w 20"/>
                  <a:gd name="T1" fmla="*/ 3 h 28"/>
                  <a:gd name="T2" fmla="*/ 16 w 20"/>
                  <a:gd name="T3" fmla="*/ 0 h 28"/>
                  <a:gd name="T4" fmla="*/ 0 w 20"/>
                  <a:gd name="T5" fmla="*/ 26 h 28"/>
                  <a:gd name="T6" fmla="*/ 4 w 20"/>
                  <a:gd name="T7" fmla="*/ 28 h 28"/>
                  <a:gd name="T8" fmla="*/ 20 w 20"/>
                  <a:gd name="T9" fmla="*/ 3 h 28"/>
                </a:gdLst>
                <a:ahLst/>
                <a:cxnLst>
                  <a:cxn ang="0">
                    <a:pos x="T0" y="T1"/>
                  </a:cxn>
                  <a:cxn ang="0">
                    <a:pos x="T2" y="T3"/>
                  </a:cxn>
                  <a:cxn ang="0">
                    <a:pos x="T4" y="T5"/>
                  </a:cxn>
                  <a:cxn ang="0">
                    <a:pos x="T6" y="T7"/>
                  </a:cxn>
                  <a:cxn ang="0">
                    <a:pos x="T8" y="T9"/>
                  </a:cxn>
                </a:cxnLst>
                <a:rect l="0" t="0" r="r" b="b"/>
                <a:pathLst>
                  <a:path w="20" h="28">
                    <a:moveTo>
                      <a:pt x="20" y="3"/>
                    </a:moveTo>
                    <a:cubicBezTo>
                      <a:pt x="16" y="0"/>
                      <a:pt x="16" y="0"/>
                      <a:pt x="16" y="0"/>
                    </a:cubicBezTo>
                    <a:cubicBezTo>
                      <a:pt x="12" y="9"/>
                      <a:pt x="6" y="18"/>
                      <a:pt x="0" y="26"/>
                    </a:cubicBezTo>
                    <a:cubicBezTo>
                      <a:pt x="4" y="28"/>
                      <a:pt x="4" y="28"/>
                      <a:pt x="4" y="28"/>
                    </a:cubicBezTo>
                    <a:cubicBezTo>
                      <a:pt x="11" y="21"/>
                      <a:pt x="16" y="12"/>
                      <a:pt x="20" y="3"/>
                    </a:cubicBezTo>
                    <a:close/>
                  </a:path>
                </a:pathLst>
              </a:custGeom>
              <a:solidFill>
                <a:srgbClr val="D6D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3" name="Freeform 651"/>
              <p:cNvSpPr/>
              <p:nvPr/>
            </p:nvSpPr>
            <p:spPr bwMode="auto">
              <a:xfrm>
                <a:off x="5202" y="1234"/>
                <a:ext cx="23" cy="18"/>
              </a:xfrm>
              <a:custGeom>
                <a:avLst/>
                <a:gdLst>
                  <a:gd name="T0" fmla="*/ 23 w 23"/>
                  <a:gd name="T1" fmla="*/ 2 h 18"/>
                  <a:gd name="T2" fmla="*/ 19 w 23"/>
                  <a:gd name="T3" fmla="*/ 0 h 18"/>
                  <a:gd name="T4" fmla="*/ 0 w 23"/>
                  <a:gd name="T5" fmla="*/ 15 h 18"/>
                  <a:gd name="T6" fmla="*/ 5 w 23"/>
                  <a:gd name="T7" fmla="*/ 18 h 18"/>
                  <a:gd name="T8" fmla="*/ 23 w 23"/>
                  <a:gd name="T9" fmla="*/ 2 h 18"/>
                </a:gdLst>
                <a:ahLst/>
                <a:cxnLst>
                  <a:cxn ang="0">
                    <a:pos x="T0" y="T1"/>
                  </a:cxn>
                  <a:cxn ang="0">
                    <a:pos x="T2" y="T3"/>
                  </a:cxn>
                  <a:cxn ang="0">
                    <a:pos x="T4" y="T5"/>
                  </a:cxn>
                  <a:cxn ang="0">
                    <a:pos x="T6" y="T7"/>
                  </a:cxn>
                  <a:cxn ang="0">
                    <a:pos x="T8" y="T9"/>
                  </a:cxn>
                </a:cxnLst>
                <a:rect l="0" t="0" r="r" b="b"/>
                <a:pathLst>
                  <a:path w="23" h="18">
                    <a:moveTo>
                      <a:pt x="23" y="2"/>
                    </a:moveTo>
                    <a:cubicBezTo>
                      <a:pt x="19" y="0"/>
                      <a:pt x="19" y="0"/>
                      <a:pt x="19" y="0"/>
                    </a:cubicBezTo>
                    <a:cubicBezTo>
                      <a:pt x="13" y="6"/>
                      <a:pt x="7" y="11"/>
                      <a:pt x="0" y="15"/>
                    </a:cubicBezTo>
                    <a:cubicBezTo>
                      <a:pt x="5" y="18"/>
                      <a:pt x="5" y="18"/>
                      <a:pt x="5" y="18"/>
                    </a:cubicBezTo>
                    <a:cubicBezTo>
                      <a:pt x="11" y="14"/>
                      <a:pt x="18" y="9"/>
                      <a:pt x="23"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4" name="Freeform 652"/>
              <p:cNvSpPr/>
              <p:nvPr/>
            </p:nvSpPr>
            <p:spPr bwMode="auto">
              <a:xfrm>
                <a:off x="5172" y="1249"/>
                <a:ext cx="35" cy="10"/>
              </a:xfrm>
              <a:custGeom>
                <a:avLst/>
                <a:gdLst>
                  <a:gd name="T0" fmla="*/ 35 w 35"/>
                  <a:gd name="T1" fmla="*/ 3 h 10"/>
                  <a:gd name="T2" fmla="*/ 30 w 35"/>
                  <a:gd name="T3" fmla="*/ 0 h 10"/>
                  <a:gd name="T4" fmla="*/ 0 w 35"/>
                  <a:gd name="T5" fmla="*/ 3 h 10"/>
                  <a:gd name="T6" fmla="*/ 5 w 35"/>
                  <a:gd name="T7" fmla="*/ 6 h 10"/>
                  <a:gd name="T8" fmla="*/ 35 w 35"/>
                  <a:gd name="T9" fmla="*/ 3 h 10"/>
                </a:gdLst>
                <a:ahLst/>
                <a:cxnLst>
                  <a:cxn ang="0">
                    <a:pos x="T0" y="T1"/>
                  </a:cxn>
                  <a:cxn ang="0">
                    <a:pos x="T2" y="T3"/>
                  </a:cxn>
                  <a:cxn ang="0">
                    <a:pos x="T4" y="T5"/>
                  </a:cxn>
                  <a:cxn ang="0">
                    <a:pos x="T6" y="T7"/>
                  </a:cxn>
                  <a:cxn ang="0">
                    <a:pos x="T8" y="T9"/>
                  </a:cxn>
                </a:cxnLst>
                <a:rect l="0" t="0" r="r" b="b"/>
                <a:pathLst>
                  <a:path w="35" h="10">
                    <a:moveTo>
                      <a:pt x="35" y="3"/>
                    </a:moveTo>
                    <a:cubicBezTo>
                      <a:pt x="30" y="0"/>
                      <a:pt x="30" y="0"/>
                      <a:pt x="30" y="0"/>
                    </a:cubicBezTo>
                    <a:cubicBezTo>
                      <a:pt x="19" y="7"/>
                      <a:pt x="8" y="8"/>
                      <a:pt x="0" y="3"/>
                    </a:cubicBezTo>
                    <a:cubicBezTo>
                      <a:pt x="5" y="6"/>
                      <a:pt x="5" y="6"/>
                      <a:pt x="5" y="6"/>
                    </a:cubicBezTo>
                    <a:cubicBezTo>
                      <a:pt x="12" y="10"/>
                      <a:pt x="23" y="10"/>
                      <a:pt x="35" y="3"/>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5" name="Freeform 653"/>
              <p:cNvSpPr/>
              <p:nvPr/>
            </p:nvSpPr>
            <p:spPr bwMode="auto">
              <a:xfrm>
                <a:off x="5202" y="1141"/>
                <a:ext cx="37" cy="10"/>
              </a:xfrm>
              <a:custGeom>
                <a:avLst/>
                <a:gdLst>
                  <a:gd name="T0" fmla="*/ 37 w 37"/>
                  <a:gd name="T1" fmla="*/ 7 h 10"/>
                  <a:gd name="T2" fmla="*/ 32 w 37"/>
                  <a:gd name="T3" fmla="*/ 5 h 10"/>
                  <a:gd name="T4" fmla="*/ 0 w 37"/>
                  <a:gd name="T5" fmla="*/ 8 h 10"/>
                  <a:gd name="T6" fmla="*/ 4 w 37"/>
                  <a:gd name="T7" fmla="*/ 10 h 10"/>
                  <a:gd name="T8" fmla="*/ 37 w 37"/>
                  <a:gd name="T9" fmla="*/ 7 h 10"/>
                </a:gdLst>
                <a:ahLst/>
                <a:cxnLst>
                  <a:cxn ang="0">
                    <a:pos x="T0" y="T1"/>
                  </a:cxn>
                  <a:cxn ang="0">
                    <a:pos x="T2" y="T3"/>
                  </a:cxn>
                  <a:cxn ang="0">
                    <a:pos x="T4" y="T5"/>
                  </a:cxn>
                  <a:cxn ang="0">
                    <a:pos x="T6" y="T7"/>
                  </a:cxn>
                  <a:cxn ang="0">
                    <a:pos x="T8" y="T9"/>
                  </a:cxn>
                </a:cxnLst>
                <a:rect l="0" t="0" r="r" b="b"/>
                <a:pathLst>
                  <a:path w="37" h="10">
                    <a:moveTo>
                      <a:pt x="37" y="7"/>
                    </a:moveTo>
                    <a:cubicBezTo>
                      <a:pt x="32" y="5"/>
                      <a:pt x="32" y="5"/>
                      <a:pt x="32" y="5"/>
                    </a:cubicBezTo>
                    <a:cubicBezTo>
                      <a:pt x="24" y="0"/>
                      <a:pt x="13" y="1"/>
                      <a:pt x="0" y="8"/>
                    </a:cubicBezTo>
                    <a:cubicBezTo>
                      <a:pt x="4" y="10"/>
                      <a:pt x="4" y="10"/>
                      <a:pt x="4" y="10"/>
                    </a:cubicBezTo>
                    <a:cubicBezTo>
                      <a:pt x="17" y="3"/>
                      <a:pt x="28" y="3"/>
                      <a:pt x="37" y="7"/>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6" name="Freeform 654"/>
              <p:cNvSpPr/>
              <p:nvPr/>
            </p:nvSpPr>
            <p:spPr bwMode="auto">
              <a:xfrm>
                <a:off x="5202" y="1134"/>
                <a:ext cx="40" cy="11"/>
              </a:xfrm>
              <a:custGeom>
                <a:avLst/>
                <a:gdLst>
                  <a:gd name="T0" fmla="*/ 40 w 40"/>
                  <a:gd name="T1" fmla="*/ 8 h 11"/>
                  <a:gd name="T2" fmla="*/ 36 w 40"/>
                  <a:gd name="T3" fmla="*/ 5 h 11"/>
                  <a:gd name="T4" fmla="*/ 0 w 40"/>
                  <a:gd name="T5" fmla="*/ 9 h 11"/>
                  <a:gd name="T6" fmla="*/ 4 w 40"/>
                  <a:gd name="T7" fmla="*/ 11 h 11"/>
                  <a:gd name="T8" fmla="*/ 40 w 40"/>
                  <a:gd name="T9" fmla="*/ 8 h 11"/>
                </a:gdLst>
                <a:ahLst/>
                <a:cxnLst>
                  <a:cxn ang="0">
                    <a:pos x="T0" y="T1"/>
                  </a:cxn>
                  <a:cxn ang="0">
                    <a:pos x="T2" y="T3"/>
                  </a:cxn>
                  <a:cxn ang="0">
                    <a:pos x="T4" y="T5"/>
                  </a:cxn>
                  <a:cxn ang="0">
                    <a:pos x="T6" y="T7"/>
                  </a:cxn>
                  <a:cxn ang="0">
                    <a:pos x="T8" y="T9"/>
                  </a:cxn>
                </a:cxnLst>
                <a:rect l="0" t="0" r="r" b="b"/>
                <a:pathLst>
                  <a:path w="40" h="11">
                    <a:moveTo>
                      <a:pt x="40" y="8"/>
                    </a:moveTo>
                    <a:cubicBezTo>
                      <a:pt x="36" y="5"/>
                      <a:pt x="36" y="5"/>
                      <a:pt x="36" y="5"/>
                    </a:cubicBezTo>
                    <a:cubicBezTo>
                      <a:pt x="27" y="0"/>
                      <a:pt x="14" y="1"/>
                      <a:pt x="0" y="9"/>
                    </a:cubicBezTo>
                    <a:cubicBezTo>
                      <a:pt x="4" y="11"/>
                      <a:pt x="4" y="11"/>
                      <a:pt x="4" y="11"/>
                    </a:cubicBezTo>
                    <a:cubicBezTo>
                      <a:pt x="18" y="3"/>
                      <a:pt x="31" y="3"/>
                      <a:pt x="40" y="8"/>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7" name="Freeform 655"/>
              <p:cNvSpPr>
                <a:spLocks noEditPoints="1"/>
              </p:cNvSpPr>
              <p:nvPr/>
            </p:nvSpPr>
            <p:spPr bwMode="auto">
              <a:xfrm>
                <a:off x="5161" y="1137"/>
                <a:ext cx="91" cy="133"/>
              </a:xfrm>
              <a:custGeom>
                <a:avLst/>
                <a:gdLst>
                  <a:gd name="T0" fmla="*/ 91 w 91"/>
                  <a:gd name="T1" fmla="*/ 40 h 133"/>
                  <a:gd name="T2" fmla="*/ 46 w 91"/>
                  <a:gd name="T3" fmla="*/ 119 h 133"/>
                  <a:gd name="T4" fmla="*/ 0 w 91"/>
                  <a:gd name="T5" fmla="*/ 93 h 133"/>
                  <a:gd name="T6" fmla="*/ 45 w 91"/>
                  <a:gd name="T7" fmla="*/ 14 h 133"/>
                  <a:gd name="T8" fmla="*/ 91 w 91"/>
                  <a:gd name="T9" fmla="*/ 40 h 133"/>
                  <a:gd name="T10" fmla="*/ 46 w 91"/>
                  <a:gd name="T11" fmla="*/ 115 h 133"/>
                  <a:gd name="T12" fmla="*/ 88 w 91"/>
                  <a:gd name="T13" fmla="*/ 42 h 133"/>
                  <a:gd name="T14" fmla="*/ 45 w 91"/>
                  <a:gd name="T15" fmla="*/ 18 h 133"/>
                  <a:gd name="T16" fmla="*/ 4 w 91"/>
                  <a:gd name="T17" fmla="*/ 91 h 133"/>
                  <a:gd name="T18" fmla="*/ 46 w 91"/>
                  <a:gd name="T19" fmla="*/ 11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33">
                    <a:moveTo>
                      <a:pt x="91" y="40"/>
                    </a:moveTo>
                    <a:cubicBezTo>
                      <a:pt x="91" y="69"/>
                      <a:pt x="71" y="104"/>
                      <a:pt x="46" y="119"/>
                    </a:cubicBezTo>
                    <a:cubicBezTo>
                      <a:pt x="21" y="133"/>
                      <a:pt x="0" y="121"/>
                      <a:pt x="0" y="93"/>
                    </a:cubicBezTo>
                    <a:cubicBezTo>
                      <a:pt x="0" y="64"/>
                      <a:pt x="20" y="29"/>
                      <a:pt x="45" y="14"/>
                    </a:cubicBezTo>
                    <a:cubicBezTo>
                      <a:pt x="70" y="0"/>
                      <a:pt x="91" y="12"/>
                      <a:pt x="91" y="40"/>
                    </a:cubicBezTo>
                    <a:moveTo>
                      <a:pt x="46" y="115"/>
                    </a:moveTo>
                    <a:cubicBezTo>
                      <a:pt x="69" y="101"/>
                      <a:pt x="88" y="69"/>
                      <a:pt x="88" y="42"/>
                    </a:cubicBezTo>
                    <a:cubicBezTo>
                      <a:pt x="88" y="16"/>
                      <a:pt x="69" y="5"/>
                      <a:pt x="45" y="18"/>
                    </a:cubicBezTo>
                    <a:cubicBezTo>
                      <a:pt x="22" y="32"/>
                      <a:pt x="3" y="64"/>
                      <a:pt x="4" y="91"/>
                    </a:cubicBezTo>
                    <a:cubicBezTo>
                      <a:pt x="4" y="117"/>
                      <a:pt x="23" y="128"/>
                      <a:pt x="46" y="115"/>
                    </a:cubicBezTo>
                  </a:path>
                </a:pathLst>
              </a:custGeom>
              <a:solidFill>
                <a:srgbClr val="636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8" name="Freeform 656"/>
              <p:cNvSpPr/>
              <p:nvPr/>
            </p:nvSpPr>
            <p:spPr bwMode="auto">
              <a:xfrm>
                <a:off x="5180" y="1143"/>
                <a:ext cx="26" cy="21"/>
              </a:xfrm>
              <a:custGeom>
                <a:avLst/>
                <a:gdLst>
                  <a:gd name="T0" fmla="*/ 26 w 26"/>
                  <a:gd name="T1" fmla="*/ 2 h 21"/>
                  <a:gd name="T2" fmla="*/ 22 w 26"/>
                  <a:gd name="T3" fmla="*/ 0 h 21"/>
                  <a:gd name="T4" fmla="*/ 0 w 26"/>
                  <a:gd name="T5" fmla="*/ 18 h 21"/>
                  <a:gd name="T6" fmla="*/ 4 w 26"/>
                  <a:gd name="T7" fmla="*/ 21 h 21"/>
                  <a:gd name="T8" fmla="*/ 26 w 26"/>
                  <a:gd name="T9" fmla="*/ 2 h 21"/>
                </a:gdLst>
                <a:ahLst/>
                <a:cxnLst>
                  <a:cxn ang="0">
                    <a:pos x="T0" y="T1"/>
                  </a:cxn>
                  <a:cxn ang="0">
                    <a:pos x="T2" y="T3"/>
                  </a:cxn>
                  <a:cxn ang="0">
                    <a:pos x="T4" y="T5"/>
                  </a:cxn>
                  <a:cxn ang="0">
                    <a:pos x="T6" y="T7"/>
                  </a:cxn>
                  <a:cxn ang="0">
                    <a:pos x="T8" y="T9"/>
                  </a:cxn>
                </a:cxnLst>
                <a:rect l="0" t="0" r="r" b="b"/>
                <a:pathLst>
                  <a:path w="26" h="21">
                    <a:moveTo>
                      <a:pt x="26" y="2"/>
                    </a:moveTo>
                    <a:cubicBezTo>
                      <a:pt x="22" y="0"/>
                      <a:pt x="22" y="0"/>
                      <a:pt x="22" y="0"/>
                    </a:cubicBezTo>
                    <a:cubicBezTo>
                      <a:pt x="14" y="4"/>
                      <a:pt x="7" y="11"/>
                      <a:pt x="0" y="18"/>
                    </a:cubicBezTo>
                    <a:cubicBezTo>
                      <a:pt x="4" y="21"/>
                      <a:pt x="4" y="21"/>
                      <a:pt x="4" y="21"/>
                    </a:cubicBezTo>
                    <a:cubicBezTo>
                      <a:pt x="11" y="13"/>
                      <a:pt x="19" y="7"/>
                      <a:pt x="2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9" name="Freeform 657"/>
              <p:cNvSpPr/>
              <p:nvPr/>
            </p:nvSpPr>
            <p:spPr bwMode="auto">
              <a:xfrm>
                <a:off x="5160" y="1161"/>
                <a:ext cx="24" cy="34"/>
              </a:xfrm>
              <a:custGeom>
                <a:avLst/>
                <a:gdLst>
                  <a:gd name="T0" fmla="*/ 24 w 24"/>
                  <a:gd name="T1" fmla="*/ 3 h 34"/>
                  <a:gd name="T2" fmla="*/ 20 w 24"/>
                  <a:gd name="T3" fmla="*/ 0 h 34"/>
                  <a:gd name="T4" fmla="*/ 0 w 24"/>
                  <a:gd name="T5" fmla="*/ 31 h 34"/>
                  <a:gd name="T6" fmla="*/ 5 w 24"/>
                  <a:gd name="T7" fmla="*/ 34 h 34"/>
                  <a:gd name="T8" fmla="*/ 24 w 24"/>
                  <a:gd name="T9" fmla="*/ 3 h 34"/>
                </a:gdLst>
                <a:ahLst/>
                <a:cxnLst>
                  <a:cxn ang="0">
                    <a:pos x="T0" y="T1"/>
                  </a:cxn>
                  <a:cxn ang="0">
                    <a:pos x="T2" y="T3"/>
                  </a:cxn>
                  <a:cxn ang="0">
                    <a:pos x="T4" y="T5"/>
                  </a:cxn>
                  <a:cxn ang="0">
                    <a:pos x="T6" y="T7"/>
                  </a:cxn>
                  <a:cxn ang="0">
                    <a:pos x="T8" y="T9"/>
                  </a:cxn>
                </a:cxnLst>
                <a:rect l="0" t="0" r="r" b="b"/>
                <a:pathLst>
                  <a:path w="24" h="34">
                    <a:moveTo>
                      <a:pt x="24" y="3"/>
                    </a:moveTo>
                    <a:cubicBezTo>
                      <a:pt x="20" y="0"/>
                      <a:pt x="20" y="0"/>
                      <a:pt x="20" y="0"/>
                    </a:cubicBezTo>
                    <a:cubicBezTo>
                      <a:pt x="12" y="9"/>
                      <a:pt x="5" y="20"/>
                      <a:pt x="0" y="31"/>
                    </a:cubicBezTo>
                    <a:cubicBezTo>
                      <a:pt x="5" y="34"/>
                      <a:pt x="5" y="34"/>
                      <a:pt x="5" y="34"/>
                    </a:cubicBezTo>
                    <a:cubicBezTo>
                      <a:pt x="10" y="23"/>
                      <a:pt x="16" y="12"/>
                      <a:pt x="24" y="3"/>
                    </a:cubicBezTo>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0" name="Freeform 658"/>
              <p:cNvSpPr/>
              <p:nvPr/>
            </p:nvSpPr>
            <p:spPr bwMode="auto">
              <a:xfrm>
                <a:off x="5152" y="1192"/>
                <a:ext cx="19" cy="73"/>
              </a:xfrm>
              <a:custGeom>
                <a:avLst/>
                <a:gdLst>
                  <a:gd name="T0" fmla="*/ 13 w 19"/>
                  <a:gd name="T1" fmla="*/ 3 h 73"/>
                  <a:gd name="T2" fmla="*/ 8 w 19"/>
                  <a:gd name="T3" fmla="*/ 0 h 73"/>
                  <a:gd name="T4" fmla="*/ 0 w 19"/>
                  <a:gd name="T5" fmla="*/ 38 h 73"/>
                  <a:gd name="T6" fmla="*/ 14 w 19"/>
                  <a:gd name="T7" fmla="*/ 70 h 73"/>
                  <a:gd name="T8" fmla="*/ 19 w 19"/>
                  <a:gd name="T9" fmla="*/ 73 h 73"/>
                  <a:gd name="T10" fmla="*/ 4 w 19"/>
                  <a:gd name="T11" fmla="*/ 41 h 73"/>
                  <a:gd name="T12" fmla="*/ 13 w 19"/>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19" h="73">
                    <a:moveTo>
                      <a:pt x="13" y="3"/>
                    </a:moveTo>
                    <a:cubicBezTo>
                      <a:pt x="8" y="0"/>
                      <a:pt x="8" y="0"/>
                      <a:pt x="8" y="0"/>
                    </a:cubicBezTo>
                    <a:cubicBezTo>
                      <a:pt x="3" y="13"/>
                      <a:pt x="0" y="26"/>
                      <a:pt x="0" y="38"/>
                    </a:cubicBezTo>
                    <a:cubicBezTo>
                      <a:pt x="0" y="54"/>
                      <a:pt x="5" y="65"/>
                      <a:pt x="14" y="70"/>
                    </a:cubicBezTo>
                    <a:cubicBezTo>
                      <a:pt x="19" y="73"/>
                      <a:pt x="19" y="73"/>
                      <a:pt x="19" y="73"/>
                    </a:cubicBezTo>
                    <a:cubicBezTo>
                      <a:pt x="10" y="68"/>
                      <a:pt x="4" y="57"/>
                      <a:pt x="4" y="41"/>
                    </a:cubicBezTo>
                    <a:cubicBezTo>
                      <a:pt x="4" y="29"/>
                      <a:pt x="7" y="15"/>
                      <a:pt x="13"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1" name="Freeform 659"/>
              <p:cNvSpPr>
                <a:spLocks noEditPoints="1"/>
              </p:cNvSpPr>
              <p:nvPr/>
            </p:nvSpPr>
            <p:spPr bwMode="auto">
              <a:xfrm>
                <a:off x="5156" y="1129"/>
                <a:ext cx="101" cy="149"/>
              </a:xfrm>
              <a:custGeom>
                <a:avLst/>
                <a:gdLst>
                  <a:gd name="T0" fmla="*/ 101 w 101"/>
                  <a:gd name="T1" fmla="*/ 45 h 149"/>
                  <a:gd name="T2" fmla="*/ 51 w 101"/>
                  <a:gd name="T3" fmla="*/ 133 h 149"/>
                  <a:gd name="T4" fmla="*/ 0 w 101"/>
                  <a:gd name="T5" fmla="*/ 104 h 149"/>
                  <a:gd name="T6" fmla="*/ 50 w 101"/>
                  <a:gd name="T7" fmla="*/ 16 h 149"/>
                  <a:gd name="T8" fmla="*/ 101 w 101"/>
                  <a:gd name="T9" fmla="*/ 45 h 149"/>
                  <a:gd name="T10" fmla="*/ 51 w 101"/>
                  <a:gd name="T11" fmla="*/ 127 h 149"/>
                  <a:gd name="T12" fmla="*/ 96 w 101"/>
                  <a:gd name="T13" fmla="*/ 48 h 149"/>
                  <a:gd name="T14" fmla="*/ 50 w 101"/>
                  <a:gd name="T15" fmla="*/ 22 h 149"/>
                  <a:gd name="T16" fmla="*/ 5 w 101"/>
                  <a:gd name="T17" fmla="*/ 101 h 149"/>
                  <a:gd name="T18" fmla="*/ 51 w 101"/>
                  <a:gd name="T19" fmla="*/ 12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49">
                    <a:moveTo>
                      <a:pt x="101" y="45"/>
                    </a:moveTo>
                    <a:cubicBezTo>
                      <a:pt x="101" y="77"/>
                      <a:pt x="79" y="116"/>
                      <a:pt x="51" y="133"/>
                    </a:cubicBezTo>
                    <a:cubicBezTo>
                      <a:pt x="23" y="149"/>
                      <a:pt x="0" y="136"/>
                      <a:pt x="0" y="104"/>
                    </a:cubicBezTo>
                    <a:cubicBezTo>
                      <a:pt x="0" y="72"/>
                      <a:pt x="23" y="33"/>
                      <a:pt x="50" y="16"/>
                    </a:cubicBezTo>
                    <a:cubicBezTo>
                      <a:pt x="78" y="0"/>
                      <a:pt x="101" y="13"/>
                      <a:pt x="101" y="45"/>
                    </a:cubicBezTo>
                    <a:moveTo>
                      <a:pt x="51" y="127"/>
                    </a:moveTo>
                    <a:cubicBezTo>
                      <a:pt x="76" y="112"/>
                      <a:pt x="96" y="77"/>
                      <a:pt x="96" y="48"/>
                    </a:cubicBezTo>
                    <a:cubicBezTo>
                      <a:pt x="96" y="20"/>
                      <a:pt x="75" y="8"/>
                      <a:pt x="50" y="22"/>
                    </a:cubicBezTo>
                    <a:cubicBezTo>
                      <a:pt x="25" y="37"/>
                      <a:pt x="5" y="72"/>
                      <a:pt x="5" y="101"/>
                    </a:cubicBezTo>
                    <a:cubicBezTo>
                      <a:pt x="5" y="129"/>
                      <a:pt x="26" y="141"/>
                      <a:pt x="51" y="127"/>
                    </a:cubicBezTo>
                  </a:path>
                </a:pathLst>
              </a:custGeom>
              <a:solidFill>
                <a:srgbClr val="2A2A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2" name="Freeform 660"/>
              <p:cNvSpPr/>
              <p:nvPr/>
            </p:nvSpPr>
            <p:spPr bwMode="auto">
              <a:xfrm>
                <a:off x="5206" y="1204"/>
                <a:ext cx="20" cy="27"/>
              </a:xfrm>
              <a:custGeom>
                <a:avLst/>
                <a:gdLst>
                  <a:gd name="T0" fmla="*/ 1 w 20"/>
                  <a:gd name="T1" fmla="*/ 0 h 27"/>
                  <a:gd name="T2" fmla="*/ 0 w 20"/>
                  <a:gd name="T3" fmla="*/ 0 h 27"/>
                  <a:gd name="T4" fmla="*/ 19 w 20"/>
                  <a:gd name="T5" fmla="*/ 27 h 27"/>
                  <a:gd name="T6" fmla="*/ 20 w 20"/>
                  <a:gd name="T7" fmla="*/ 27 h 27"/>
                  <a:gd name="T8" fmla="*/ 1 w 20"/>
                  <a:gd name="T9" fmla="*/ 0 h 27"/>
                </a:gdLst>
                <a:ahLst/>
                <a:cxnLst>
                  <a:cxn ang="0">
                    <a:pos x="T0" y="T1"/>
                  </a:cxn>
                  <a:cxn ang="0">
                    <a:pos x="T2" y="T3"/>
                  </a:cxn>
                  <a:cxn ang="0">
                    <a:pos x="T4" y="T5"/>
                  </a:cxn>
                  <a:cxn ang="0">
                    <a:pos x="T6" y="T7"/>
                  </a:cxn>
                  <a:cxn ang="0">
                    <a:pos x="T8" y="T9"/>
                  </a:cxn>
                </a:cxnLst>
                <a:rect l="0" t="0" r="r" b="b"/>
                <a:pathLst>
                  <a:path w="20" h="27">
                    <a:moveTo>
                      <a:pt x="1" y="0"/>
                    </a:moveTo>
                    <a:lnTo>
                      <a:pt x="0" y="0"/>
                    </a:lnTo>
                    <a:lnTo>
                      <a:pt x="19" y="27"/>
                    </a:lnTo>
                    <a:lnTo>
                      <a:pt x="20" y="27"/>
                    </a:lnTo>
                    <a:lnTo>
                      <a:pt x="1"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3" name="Freeform 661"/>
              <p:cNvSpPr/>
              <p:nvPr/>
            </p:nvSpPr>
            <p:spPr bwMode="auto">
              <a:xfrm>
                <a:off x="5207" y="1201"/>
                <a:ext cx="34" cy="5"/>
              </a:xfrm>
              <a:custGeom>
                <a:avLst/>
                <a:gdLst>
                  <a:gd name="T0" fmla="*/ 34 w 34"/>
                  <a:gd name="T1" fmla="*/ 5 h 5"/>
                  <a:gd name="T2" fmla="*/ 33 w 34"/>
                  <a:gd name="T3" fmla="*/ 5 h 5"/>
                  <a:gd name="T4" fmla="*/ 0 w 34"/>
                  <a:gd name="T5" fmla="*/ 0 h 5"/>
                  <a:gd name="T6" fmla="*/ 1 w 34"/>
                  <a:gd name="T7" fmla="*/ 1 h 5"/>
                  <a:gd name="T8" fmla="*/ 34 w 34"/>
                  <a:gd name="T9" fmla="*/ 5 h 5"/>
                </a:gdLst>
                <a:ahLst/>
                <a:cxnLst>
                  <a:cxn ang="0">
                    <a:pos x="T0" y="T1"/>
                  </a:cxn>
                  <a:cxn ang="0">
                    <a:pos x="T2" y="T3"/>
                  </a:cxn>
                  <a:cxn ang="0">
                    <a:pos x="T4" y="T5"/>
                  </a:cxn>
                  <a:cxn ang="0">
                    <a:pos x="T6" y="T7"/>
                  </a:cxn>
                  <a:cxn ang="0">
                    <a:pos x="T8" y="T9"/>
                  </a:cxn>
                </a:cxnLst>
                <a:rect l="0" t="0" r="r" b="b"/>
                <a:pathLst>
                  <a:path w="34" h="5">
                    <a:moveTo>
                      <a:pt x="34" y="5"/>
                    </a:moveTo>
                    <a:lnTo>
                      <a:pt x="33" y="5"/>
                    </a:lnTo>
                    <a:lnTo>
                      <a:pt x="0" y="0"/>
                    </a:lnTo>
                    <a:lnTo>
                      <a:pt x="1" y="1"/>
                    </a:lnTo>
                    <a:lnTo>
                      <a:pt x="34" y="5"/>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4" name="Freeform 662"/>
              <p:cNvSpPr/>
              <p:nvPr/>
            </p:nvSpPr>
            <p:spPr bwMode="auto">
              <a:xfrm>
                <a:off x="5207" y="1178"/>
                <a:ext cx="40" cy="23"/>
              </a:xfrm>
              <a:custGeom>
                <a:avLst/>
                <a:gdLst>
                  <a:gd name="T0" fmla="*/ 40 w 40"/>
                  <a:gd name="T1" fmla="*/ 1 h 23"/>
                  <a:gd name="T2" fmla="*/ 39 w 40"/>
                  <a:gd name="T3" fmla="*/ 0 h 23"/>
                  <a:gd name="T4" fmla="*/ 0 w 40"/>
                  <a:gd name="T5" fmla="*/ 22 h 23"/>
                  <a:gd name="T6" fmla="*/ 2 w 40"/>
                  <a:gd name="T7" fmla="*/ 23 h 23"/>
                  <a:gd name="T8" fmla="*/ 40 w 40"/>
                  <a:gd name="T9" fmla="*/ 1 h 23"/>
                </a:gdLst>
                <a:ahLst/>
                <a:cxnLst>
                  <a:cxn ang="0">
                    <a:pos x="T0" y="T1"/>
                  </a:cxn>
                  <a:cxn ang="0">
                    <a:pos x="T2" y="T3"/>
                  </a:cxn>
                  <a:cxn ang="0">
                    <a:pos x="T4" y="T5"/>
                  </a:cxn>
                  <a:cxn ang="0">
                    <a:pos x="T6" y="T7"/>
                  </a:cxn>
                  <a:cxn ang="0">
                    <a:pos x="T8" y="T9"/>
                  </a:cxn>
                </a:cxnLst>
                <a:rect l="0" t="0" r="r" b="b"/>
                <a:pathLst>
                  <a:path w="40" h="23">
                    <a:moveTo>
                      <a:pt x="40" y="1"/>
                    </a:moveTo>
                    <a:lnTo>
                      <a:pt x="39" y="0"/>
                    </a:lnTo>
                    <a:lnTo>
                      <a:pt x="0" y="22"/>
                    </a:lnTo>
                    <a:lnTo>
                      <a:pt x="2" y="23"/>
                    </a:lnTo>
                    <a:lnTo>
                      <a:pt x="40" y="1"/>
                    </a:lnTo>
                    <a:close/>
                  </a:path>
                </a:pathLst>
              </a:custGeom>
              <a:solidFill>
                <a:srgbClr val="847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5" name="Freeform 663"/>
              <p:cNvSpPr/>
              <p:nvPr/>
            </p:nvSpPr>
            <p:spPr bwMode="auto">
              <a:xfrm>
                <a:off x="5205" y="1204"/>
                <a:ext cx="2" cy="45"/>
              </a:xfrm>
              <a:custGeom>
                <a:avLst/>
                <a:gdLst>
                  <a:gd name="T0" fmla="*/ 1 w 2"/>
                  <a:gd name="T1" fmla="*/ 1 h 45"/>
                  <a:gd name="T2" fmla="*/ 0 w 2"/>
                  <a:gd name="T3" fmla="*/ 0 h 45"/>
                  <a:gd name="T4" fmla="*/ 0 w 2"/>
                  <a:gd name="T5" fmla="*/ 45 h 45"/>
                  <a:gd name="T6" fmla="*/ 2 w 2"/>
                  <a:gd name="T7" fmla="*/ 45 h 45"/>
                  <a:gd name="T8" fmla="*/ 1 w 2"/>
                  <a:gd name="T9" fmla="*/ 1 h 45"/>
                </a:gdLst>
                <a:ahLst/>
                <a:cxnLst>
                  <a:cxn ang="0">
                    <a:pos x="T0" y="T1"/>
                  </a:cxn>
                  <a:cxn ang="0">
                    <a:pos x="T2" y="T3"/>
                  </a:cxn>
                  <a:cxn ang="0">
                    <a:pos x="T4" y="T5"/>
                  </a:cxn>
                  <a:cxn ang="0">
                    <a:pos x="T6" y="T7"/>
                  </a:cxn>
                  <a:cxn ang="0">
                    <a:pos x="T8" y="T9"/>
                  </a:cxn>
                </a:cxnLst>
                <a:rect l="0" t="0" r="r" b="b"/>
                <a:pathLst>
                  <a:path w="2" h="45">
                    <a:moveTo>
                      <a:pt x="1" y="1"/>
                    </a:moveTo>
                    <a:lnTo>
                      <a:pt x="0" y="0"/>
                    </a:lnTo>
                    <a:lnTo>
                      <a:pt x="0" y="45"/>
                    </a:lnTo>
                    <a:lnTo>
                      <a:pt x="2" y="45"/>
                    </a:lnTo>
                    <a:lnTo>
                      <a:pt x="1" y="1"/>
                    </a:lnTo>
                    <a:close/>
                  </a:path>
                </a:pathLst>
              </a:custGeom>
              <a:solidFill>
                <a:srgbClr val="7670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6" name="Freeform 664"/>
              <p:cNvSpPr/>
              <p:nvPr/>
            </p:nvSpPr>
            <p:spPr bwMode="auto">
              <a:xfrm>
                <a:off x="5207"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7" name="Freeform 665"/>
              <p:cNvSpPr/>
              <p:nvPr/>
            </p:nvSpPr>
            <p:spPr bwMode="auto">
              <a:xfrm>
                <a:off x="5208" y="1179"/>
                <a:ext cx="39" cy="23"/>
              </a:xfrm>
              <a:custGeom>
                <a:avLst/>
                <a:gdLst>
                  <a:gd name="T0" fmla="*/ 39 w 39"/>
                  <a:gd name="T1" fmla="*/ 0 h 23"/>
                  <a:gd name="T2" fmla="*/ 1 w 39"/>
                  <a:gd name="T3" fmla="*/ 22 h 23"/>
                  <a:gd name="T4" fmla="*/ 0 w 39"/>
                  <a:gd name="T5" fmla="*/ 23 h 23"/>
                  <a:gd name="T6" fmla="*/ 0 w 39"/>
                  <a:gd name="T7" fmla="*/ 23 h 23"/>
                  <a:gd name="T8" fmla="*/ 39 w 39"/>
                  <a:gd name="T9" fmla="*/ 1 h 23"/>
                  <a:gd name="T10" fmla="*/ 39 w 39"/>
                  <a:gd name="T11" fmla="*/ 0 h 23"/>
                </a:gdLst>
                <a:ahLst/>
                <a:cxnLst>
                  <a:cxn ang="0">
                    <a:pos x="T0" y="T1"/>
                  </a:cxn>
                  <a:cxn ang="0">
                    <a:pos x="T2" y="T3"/>
                  </a:cxn>
                  <a:cxn ang="0">
                    <a:pos x="T4" y="T5"/>
                  </a:cxn>
                  <a:cxn ang="0">
                    <a:pos x="T6" y="T7"/>
                  </a:cxn>
                  <a:cxn ang="0">
                    <a:pos x="T8" y="T9"/>
                  </a:cxn>
                  <a:cxn ang="0">
                    <a:pos x="T10" y="T11"/>
                  </a:cxn>
                </a:cxnLst>
                <a:rect l="0" t="0" r="r" b="b"/>
                <a:pathLst>
                  <a:path w="39" h="23">
                    <a:moveTo>
                      <a:pt x="39" y="0"/>
                    </a:moveTo>
                    <a:lnTo>
                      <a:pt x="1" y="22"/>
                    </a:lnTo>
                    <a:lnTo>
                      <a:pt x="0" y="23"/>
                    </a:lnTo>
                    <a:lnTo>
                      <a:pt x="0" y="23"/>
                    </a:lnTo>
                    <a:lnTo>
                      <a:pt x="39" y="1"/>
                    </a:lnTo>
                    <a:lnTo>
                      <a:pt x="39"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8" name="Freeform 666"/>
              <p:cNvSpPr/>
              <p:nvPr/>
            </p:nvSpPr>
            <p:spPr bwMode="auto">
              <a:xfrm>
                <a:off x="5207" y="1200"/>
                <a:ext cx="2" cy="2"/>
              </a:xfrm>
              <a:custGeom>
                <a:avLst/>
                <a:gdLst>
                  <a:gd name="T0" fmla="*/ 2 w 2"/>
                  <a:gd name="T1" fmla="*/ 1 h 2"/>
                  <a:gd name="T2" fmla="*/ 0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1" y="2"/>
                    </a:lnTo>
                    <a:lnTo>
                      <a:pt x="2"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9" name="Freeform 667"/>
              <p:cNvSpPr/>
              <p:nvPr/>
            </p:nvSpPr>
            <p:spPr bwMode="auto">
              <a:xfrm>
                <a:off x="5206" y="1203"/>
                <a:ext cx="1" cy="1"/>
              </a:xfrm>
              <a:custGeom>
                <a:avLst/>
                <a:gdLst>
                  <a:gd name="T0" fmla="*/ 1 w 1"/>
                  <a:gd name="T1" fmla="*/ 1 h 1"/>
                  <a:gd name="T2" fmla="*/ 0 w 1"/>
                  <a:gd name="T3" fmla="*/ 0 h 1"/>
                  <a:gd name="T4" fmla="*/ 0 w 1"/>
                  <a:gd name="T5" fmla="*/ 1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1"/>
                    </a:lnTo>
                    <a:lnTo>
                      <a:pt x="1" y="1"/>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0" name="Freeform 668"/>
              <p:cNvSpPr/>
              <p:nvPr/>
            </p:nvSpPr>
            <p:spPr bwMode="auto">
              <a:xfrm>
                <a:off x="5205" y="1203"/>
                <a:ext cx="2" cy="2"/>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1" y="2"/>
                    </a:lnTo>
                    <a:lnTo>
                      <a:pt x="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1" name="Freeform 669"/>
              <p:cNvSpPr/>
              <p:nvPr/>
            </p:nvSpPr>
            <p:spPr bwMode="auto">
              <a:xfrm>
                <a:off x="5206" y="1204"/>
                <a:ext cx="1" cy="45"/>
              </a:xfrm>
              <a:custGeom>
                <a:avLst/>
                <a:gdLst>
                  <a:gd name="T0" fmla="*/ 1 w 1"/>
                  <a:gd name="T1" fmla="*/ 0 h 45"/>
                  <a:gd name="T2" fmla="*/ 1 w 1"/>
                  <a:gd name="T3" fmla="*/ 0 h 45"/>
                  <a:gd name="T4" fmla="*/ 0 w 1"/>
                  <a:gd name="T5" fmla="*/ 1 h 45"/>
                  <a:gd name="T6" fmla="*/ 1 w 1"/>
                  <a:gd name="T7" fmla="*/ 45 h 45"/>
                  <a:gd name="T8" fmla="*/ 1 w 1"/>
                  <a:gd name="T9" fmla="*/ 45 h 45"/>
                  <a:gd name="T10" fmla="*/ 1 w 1"/>
                  <a:gd name="T11" fmla="*/ 0 h 45"/>
                </a:gdLst>
                <a:ahLst/>
                <a:cxnLst>
                  <a:cxn ang="0">
                    <a:pos x="T0" y="T1"/>
                  </a:cxn>
                  <a:cxn ang="0">
                    <a:pos x="T2" y="T3"/>
                  </a:cxn>
                  <a:cxn ang="0">
                    <a:pos x="T4" y="T5"/>
                  </a:cxn>
                  <a:cxn ang="0">
                    <a:pos x="T6" y="T7"/>
                  </a:cxn>
                  <a:cxn ang="0">
                    <a:pos x="T8" y="T9"/>
                  </a:cxn>
                  <a:cxn ang="0">
                    <a:pos x="T10" y="T11"/>
                  </a:cxn>
                </a:cxnLst>
                <a:rect l="0" t="0" r="r" b="b"/>
                <a:pathLst>
                  <a:path w="1" h="45">
                    <a:moveTo>
                      <a:pt x="1" y="0"/>
                    </a:moveTo>
                    <a:lnTo>
                      <a:pt x="1" y="0"/>
                    </a:lnTo>
                    <a:lnTo>
                      <a:pt x="0" y="1"/>
                    </a:lnTo>
                    <a:lnTo>
                      <a:pt x="1" y="45"/>
                    </a:lnTo>
                    <a:lnTo>
                      <a:pt x="1" y="45"/>
                    </a:lnTo>
                    <a:lnTo>
                      <a:pt x="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2" name="Freeform 670"/>
              <p:cNvSpPr/>
              <p:nvPr/>
            </p:nvSpPr>
            <p:spPr bwMode="auto">
              <a:xfrm>
                <a:off x="5206" y="1201"/>
                <a:ext cx="2" cy="1"/>
              </a:xfrm>
              <a:custGeom>
                <a:avLst/>
                <a:gdLst>
                  <a:gd name="T0" fmla="*/ 2 w 2"/>
                  <a:gd name="T1" fmla="*/ 1 h 1"/>
                  <a:gd name="T2" fmla="*/ 1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3" name="Freeform 671"/>
              <p:cNvSpPr/>
              <p:nvPr/>
            </p:nvSpPr>
            <p:spPr bwMode="auto">
              <a:xfrm>
                <a:off x="5207" y="1158"/>
                <a:ext cx="35" cy="42"/>
              </a:xfrm>
              <a:custGeom>
                <a:avLst/>
                <a:gdLst>
                  <a:gd name="T0" fmla="*/ 35 w 35"/>
                  <a:gd name="T1" fmla="*/ 1 h 42"/>
                  <a:gd name="T2" fmla="*/ 34 w 35"/>
                  <a:gd name="T3" fmla="*/ 0 h 42"/>
                  <a:gd name="T4" fmla="*/ 0 w 35"/>
                  <a:gd name="T5" fmla="*/ 42 h 42"/>
                  <a:gd name="T6" fmla="*/ 1 w 35"/>
                  <a:gd name="T7" fmla="*/ 42 h 42"/>
                  <a:gd name="T8" fmla="*/ 35 w 35"/>
                  <a:gd name="T9" fmla="*/ 1 h 42"/>
                </a:gdLst>
                <a:ahLst/>
                <a:cxnLst>
                  <a:cxn ang="0">
                    <a:pos x="T0" y="T1"/>
                  </a:cxn>
                  <a:cxn ang="0">
                    <a:pos x="T2" y="T3"/>
                  </a:cxn>
                  <a:cxn ang="0">
                    <a:pos x="T4" y="T5"/>
                  </a:cxn>
                  <a:cxn ang="0">
                    <a:pos x="T6" y="T7"/>
                  </a:cxn>
                  <a:cxn ang="0">
                    <a:pos x="T8" y="T9"/>
                  </a:cxn>
                </a:cxnLst>
                <a:rect l="0" t="0" r="r" b="b"/>
                <a:pathLst>
                  <a:path w="35" h="42">
                    <a:moveTo>
                      <a:pt x="35" y="1"/>
                    </a:moveTo>
                    <a:lnTo>
                      <a:pt x="34" y="0"/>
                    </a:lnTo>
                    <a:lnTo>
                      <a:pt x="0" y="42"/>
                    </a:lnTo>
                    <a:lnTo>
                      <a:pt x="1" y="42"/>
                    </a:lnTo>
                    <a:lnTo>
                      <a:pt x="35"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4" name="Freeform 672"/>
              <p:cNvSpPr/>
              <p:nvPr/>
            </p:nvSpPr>
            <p:spPr bwMode="auto">
              <a:xfrm>
                <a:off x="5206" y="1200"/>
                <a:ext cx="2" cy="2"/>
              </a:xfrm>
              <a:custGeom>
                <a:avLst/>
                <a:gdLst>
                  <a:gd name="T0" fmla="*/ 2 w 2"/>
                  <a:gd name="T1" fmla="*/ 0 h 2"/>
                  <a:gd name="T2" fmla="*/ 1 w 2"/>
                  <a:gd name="T3" fmla="*/ 0 h 2"/>
                  <a:gd name="T4" fmla="*/ 0 w 2"/>
                  <a:gd name="T5" fmla="*/ 1 h 2"/>
                  <a:gd name="T6" fmla="*/ 1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1" y="0"/>
                    </a:lnTo>
                    <a:lnTo>
                      <a:pt x="0" y="1"/>
                    </a:lnTo>
                    <a:lnTo>
                      <a:pt x="1" y="2"/>
                    </a:lnTo>
                    <a:lnTo>
                      <a:pt x="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5" name="Freeform 673"/>
              <p:cNvSpPr/>
              <p:nvPr/>
            </p:nvSpPr>
            <p:spPr bwMode="auto">
              <a:xfrm>
                <a:off x="5207" y="1159"/>
                <a:ext cx="35" cy="43"/>
              </a:xfrm>
              <a:custGeom>
                <a:avLst/>
                <a:gdLst>
                  <a:gd name="T0" fmla="*/ 35 w 35"/>
                  <a:gd name="T1" fmla="*/ 0 h 43"/>
                  <a:gd name="T2" fmla="*/ 1 w 35"/>
                  <a:gd name="T3" fmla="*/ 41 h 43"/>
                  <a:gd name="T4" fmla="*/ 0 w 35"/>
                  <a:gd name="T5" fmla="*/ 43 h 43"/>
                  <a:gd name="T6" fmla="*/ 1 w 35"/>
                  <a:gd name="T7" fmla="*/ 43 h 43"/>
                  <a:gd name="T8" fmla="*/ 2 w 35"/>
                  <a:gd name="T9" fmla="*/ 42 h 43"/>
                  <a:gd name="T10" fmla="*/ 35 w 35"/>
                  <a:gd name="T11" fmla="*/ 0 h 43"/>
                  <a:gd name="T12" fmla="*/ 35 w 3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35" h="43">
                    <a:moveTo>
                      <a:pt x="35" y="0"/>
                    </a:moveTo>
                    <a:lnTo>
                      <a:pt x="1" y="41"/>
                    </a:lnTo>
                    <a:lnTo>
                      <a:pt x="0" y="43"/>
                    </a:lnTo>
                    <a:lnTo>
                      <a:pt x="1" y="43"/>
                    </a:lnTo>
                    <a:lnTo>
                      <a:pt x="2" y="42"/>
                    </a:lnTo>
                    <a:lnTo>
                      <a:pt x="35" y="0"/>
                    </a:lnTo>
                    <a:lnTo>
                      <a:pt x="35"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6" name="Freeform 674"/>
              <p:cNvSpPr/>
              <p:nvPr/>
            </p:nvSpPr>
            <p:spPr bwMode="auto">
              <a:xfrm>
                <a:off x="5206"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7" name="Freeform 675"/>
              <p:cNvSpPr/>
              <p:nvPr/>
            </p:nvSpPr>
            <p:spPr bwMode="auto">
              <a:xfrm>
                <a:off x="5205" y="1202"/>
                <a:ext cx="3" cy="1"/>
              </a:xfrm>
              <a:custGeom>
                <a:avLst/>
                <a:gdLst>
                  <a:gd name="T0" fmla="*/ 3 w 3"/>
                  <a:gd name="T1" fmla="*/ 1 h 1"/>
                  <a:gd name="T2" fmla="*/ 2 w 3"/>
                  <a:gd name="T3" fmla="*/ 1 h 1"/>
                  <a:gd name="T4" fmla="*/ 0 w 3"/>
                  <a:gd name="T5" fmla="*/ 0 h 1"/>
                  <a:gd name="T6" fmla="*/ 2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2" y="1"/>
                    </a:lnTo>
                    <a:lnTo>
                      <a:pt x="0" y="0"/>
                    </a:lnTo>
                    <a:lnTo>
                      <a:pt x="2" y="1"/>
                    </a:lnTo>
                    <a:lnTo>
                      <a:pt x="3"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8" name="Freeform 676"/>
              <p:cNvSpPr/>
              <p:nvPr/>
            </p:nvSpPr>
            <p:spPr bwMode="auto">
              <a:xfrm>
                <a:off x="5205" y="1202"/>
                <a:ext cx="2" cy="2"/>
              </a:xfrm>
              <a:custGeom>
                <a:avLst/>
                <a:gdLst>
                  <a:gd name="T0" fmla="*/ 2 w 2"/>
                  <a:gd name="T1" fmla="*/ 1 h 2"/>
                  <a:gd name="T2" fmla="*/ 0 w 2"/>
                  <a:gd name="T3" fmla="*/ 0 h 2"/>
                  <a:gd name="T4" fmla="*/ 1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1" y="1"/>
                    </a:lnTo>
                    <a:lnTo>
                      <a:pt x="2" y="2"/>
                    </a:lnTo>
                    <a:lnTo>
                      <a:pt x="2"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9" name="Freeform 677"/>
              <p:cNvSpPr/>
              <p:nvPr/>
            </p:nvSpPr>
            <p:spPr bwMode="auto">
              <a:xfrm>
                <a:off x="5207" y="1203"/>
                <a:ext cx="20" cy="28"/>
              </a:xfrm>
              <a:custGeom>
                <a:avLst/>
                <a:gdLst>
                  <a:gd name="T0" fmla="*/ 20 w 20"/>
                  <a:gd name="T1" fmla="*/ 27 h 28"/>
                  <a:gd name="T2" fmla="*/ 1 w 20"/>
                  <a:gd name="T3" fmla="*/ 0 h 28"/>
                  <a:gd name="T4" fmla="*/ 0 w 20"/>
                  <a:gd name="T5" fmla="*/ 0 h 28"/>
                  <a:gd name="T6" fmla="*/ 0 w 20"/>
                  <a:gd name="T7" fmla="*/ 1 h 28"/>
                  <a:gd name="T8" fmla="*/ 0 w 20"/>
                  <a:gd name="T9" fmla="*/ 1 h 28"/>
                  <a:gd name="T10" fmla="*/ 19 w 20"/>
                  <a:gd name="T11" fmla="*/ 28 h 28"/>
                  <a:gd name="T12" fmla="*/ 20 w 20"/>
                  <a:gd name="T13" fmla="*/ 27 h 28"/>
                </a:gdLst>
                <a:ahLst/>
                <a:cxnLst>
                  <a:cxn ang="0">
                    <a:pos x="T0" y="T1"/>
                  </a:cxn>
                  <a:cxn ang="0">
                    <a:pos x="T2" y="T3"/>
                  </a:cxn>
                  <a:cxn ang="0">
                    <a:pos x="T4" y="T5"/>
                  </a:cxn>
                  <a:cxn ang="0">
                    <a:pos x="T6" y="T7"/>
                  </a:cxn>
                  <a:cxn ang="0">
                    <a:pos x="T8" y="T9"/>
                  </a:cxn>
                  <a:cxn ang="0">
                    <a:pos x="T10" y="T11"/>
                  </a:cxn>
                  <a:cxn ang="0">
                    <a:pos x="T12" y="T13"/>
                  </a:cxn>
                </a:cxnLst>
                <a:rect l="0" t="0" r="r" b="b"/>
                <a:pathLst>
                  <a:path w="20" h="28">
                    <a:moveTo>
                      <a:pt x="20" y="27"/>
                    </a:moveTo>
                    <a:lnTo>
                      <a:pt x="1" y="0"/>
                    </a:lnTo>
                    <a:lnTo>
                      <a:pt x="0" y="0"/>
                    </a:lnTo>
                    <a:lnTo>
                      <a:pt x="0" y="1"/>
                    </a:lnTo>
                    <a:lnTo>
                      <a:pt x="0" y="1"/>
                    </a:lnTo>
                    <a:lnTo>
                      <a:pt x="19" y="28"/>
                    </a:lnTo>
                    <a:lnTo>
                      <a:pt x="20" y="27"/>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0" name="Freeform 678"/>
              <p:cNvSpPr/>
              <p:nvPr/>
            </p:nvSpPr>
            <p:spPr bwMode="auto">
              <a:xfrm>
                <a:off x="5184" y="1204"/>
                <a:ext cx="22" cy="52"/>
              </a:xfrm>
              <a:custGeom>
                <a:avLst/>
                <a:gdLst>
                  <a:gd name="T0" fmla="*/ 22 w 22"/>
                  <a:gd name="T1" fmla="*/ 1 h 52"/>
                  <a:gd name="T2" fmla="*/ 20 w 22"/>
                  <a:gd name="T3" fmla="*/ 0 h 52"/>
                  <a:gd name="T4" fmla="*/ 0 w 22"/>
                  <a:gd name="T5" fmla="*/ 52 h 52"/>
                  <a:gd name="T6" fmla="*/ 1 w 22"/>
                  <a:gd name="T7" fmla="*/ 52 h 52"/>
                  <a:gd name="T8" fmla="*/ 22 w 22"/>
                  <a:gd name="T9" fmla="*/ 1 h 52"/>
                </a:gdLst>
                <a:ahLst/>
                <a:cxnLst>
                  <a:cxn ang="0">
                    <a:pos x="T0" y="T1"/>
                  </a:cxn>
                  <a:cxn ang="0">
                    <a:pos x="T2" y="T3"/>
                  </a:cxn>
                  <a:cxn ang="0">
                    <a:pos x="T4" y="T5"/>
                  </a:cxn>
                  <a:cxn ang="0">
                    <a:pos x="T6" y="T7"/>
                  </a:cxn>
                  <a:cxn ang="0">
                    <a:pos x="T8" y="T9"/>
                  </a:cxn>
                </a:cxnLst>
                <a:rect l="0" t="0" r="r" b="b"/>
                <a:pathLst>
                  <a:path w="22" h="52">
                    <a:moveTo>
                      <a:pt x="22" y="1"/>
                    </a:moveTo>
                    <a:lnTo>
                      <a:pt x="20" y="0"/>
                    </a:lnTo>
                    <a:lnTo>
                      <a:pt x="0" y="52"/>
                    </a:lnTo>
                    <a:lnTo>
                      <a:pt x="1" y="52"/>
                    </a:lnTo>
                    <a:lnTo>
                      <a:pt x="2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1" name="Freeform 679"/>
              <p:cNvSpPr/>
              <p:nvPr/>
            </p:nvSpPr>
            <p:spPr bwMode="auto">
              <a:xfrm>
                <a:off x="5205" y="1202"/>
                <a:ext cx="2" cy="1"/>
              </a:xfrm>
              <a:custGeom>
                <a:avLst/>
                <a:gdLst>
                  <a:gd name="T0" fmla="*/ 2 w 2"/>
                  <a:gd name="T1" fmla="*/ 1 h 1"/>
                  <a:gd name="T2" fmla="*/ 0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2" name="Freeform 680"/>
              <p:cNvSpPr/>
              <p:nvPr/>
            </p:nvSpPr>
            <p:spPr bwMode="auto">
              <a:xfrm>
                <a:off x="5185" y="1203"/>
                <a:ext cx="22" cy="53"/>
              </a:xfrm>
              <a:custGeom>
                <a:avLst/>
                <a:gdLst>
                  <a:gd name="T0" fmla="*/ 21 w 22"/>
                  <a:gd name="T1" fmla="*/ 2 h 53"/>
                  <a:gd name="T2" fmla="*/ 0 w 22"/>
                  <a:gd name="T3" fmla="*/ 53 h 53"/>
                  <a:gd name="T4" fmla="*/ 0 w 22"/>
                  <a:gd name="T5" fmla="*/ 53 h 53"/>
                  <a:gd name="T6" fmla="*/ 21 w 22"/>
                  <a:gd name="T7" fmla="*/ 2 h 53"/>
                  <a:gd name="T8" fmla="*/ 22 w 22"/>
                  <a:gd name="T9" fmla="*/ 1 h 53"/>
                  <a:gd name="T10" fmla="*/ 22 w 22"/>
                  <a:gd name="T11" fmla="*/ 0 h 53"/>
                  <a:gd name="T12" fmla="*/ 21 w 22"/>
                  <a:gd name="T13" fmla="*/ 0 h 53"/>
                  <a:gd name="T14" fmla="*/ 21 w 22"/>
                  <a:gd name="T15" fmla="*/ 2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53">
                    <a:moveTo>
                      <a:pt x="21" y="2"/>
                    </a:moveTo>
                    <a:lnTo>
                      <a:pt x="0" y="53"/>
                    </a:lnTo>
                    <a:lnTo>
                      <a:pt x="0" y="53"/>
                    </a:lnTo>
                    <a:lnTo>
                      <a:pt x="21" y="2"/>
                    </a:lnTo>
                    <a:lnTo>
                      <a:pt x="22" y="1"/>
                    </a:lnTo>
                    <a:lnTo>
                      <a:pt x="22" y="0"/>
                    </a:lnTo>
                    <a:lnTo>
                      <a:pt x="21" y="0"/>
                    </a:lnTo>
                    <a:lnTo>
                      <a:pt x="21" y="2"/>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3" name="Freeform 681"/>
              <p:cNvSpPr/>
              <p:nvPr/>
            </p:nvSpPr>
            <p:spPr bwMode="auto">
              <a:xfrm>
                <a:off x="5204" y="1202"/>
                <a:ext cx="2" cy="3"/>
              </a:xfrm>
              <a:custGeom>
                <a:avLst/>
                <a:gdLst>
                  <a:gd name="T0" fmla="*/ 2 w 2"/>
                  <a:gd name="T1" fmla="*/ 1 h 3"/>
                  <a:gd name="T2" fmla="*/ 1 w 2"/>
                  <a:gd name="T3" fmla="*/ 0 h 3"/>
                  <a:gd name="T4" fmla="*/ 0 w 2"/>
                  <a:gd name="T5" fmla="*/ 2 h 3"/>
                  <a:gd name="T6" fmla="*/ 2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1" y="0"/>
                    </a:lnTo>
                    <a:lnTo>
                      <a:pt x="0" y="2"/>
                    </a:lnTo>
                    <a:lnTo>
                      <a:pt x="2" y="3"/>
                    </a:lnTo>
                    <a:lnTo>
                      <a:pt x="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4" name="Freeform 682"/>
              <p:cNvSpPr/>
              <p:nvPr/>
            </p:nvSpPr>
            <p:spPr bwMode="auto">
              <a:xfrm>
                <a:off x="5206"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5" name="Freeform 683"/>
              <p:cNvSpPr/>
              <p:nvPr/>
            </p:nvSpPr>
            <p:spPr bwMode="auto">
              <a:xfrm>
                <a:off x="5205" y="1202"/>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6" name="Freeform 684"/>
              <p:cNvSpPr/>
              <p:nvPr/>
            </p:nvSpPr>
            <p:spPr bwMode="auto">
              <a:xfrm>
                <a:off x="5206" y="1200"/>
                <a:ext cx="1" cy="2"/>
              </a:xfrm>
              <a:custGeom>
                <a:avLst/>
                <a:gdLst>
                  <a:gd name="T0" fmla="*/ 1 w 1"/>
                  <a:gd name="T1" fmla="*/ 0 h 2"/>
                  <a:gd name="T2" fmla="*/ 0 w 1"/>
                  <a:gd name="T3" fmla="*/ 0 h 2"/>
                  <a:gd name="T4" fmla="*/ 0 w 1"/>
                  <a:gd name="T5" fmla="*/ 1 h 2"/>
                  <a:gd name="T6" fmla="*/ 1 w 1"/>
                  <a:gd name="T7" fmla="*/ 2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lnTo>
                      <a:pt x="0" y="0"/>
                    </a:lnTo>
                    <a:lnTo>
                      <a:pt x="0" y="1"/>
                    </a:lnTo>
                    <a:lnTo>
                      <a:pt x="1" y="2"/>
                    </a:lnTo>
                    <a:lnTo>
                      <a:pt x="1"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7" name="Freeform 685"/>
              <p:cNvSpPr/>
              <p:nvPr/>
            </p:nvSpPr>
            <p:spPr bwMode="auto">
              <a:xfrm>
                <a:off x="5204" y="1202"/>
                <a:ext cx="2" cy="2"/>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1" y="2"/>
                    </a:lnTo>
                    <a:lnTo>
                      <a:pt x="2"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8" name="Freeform 686"/>
              <p:cNvSpPr/>
              <p:nvPr/>
            </p:nvSpPr>
            <p:spPr bwMode="auto">
              <a:xfrm>
                <a:off x="5204" y="1202"/>
                <a:ext cx="2" cy="1"/>
              </a:xfrm>
              <a:custGeom>
                <a:avLst/>
                <a:gdLst>
                  <a:gd name="T0" fmla="*/ 2 w 2"/>
                  <a:gd name="T1" fmla="*/ 1 h 1"/>
                  <a:gd name="T2" fmla="*/ 1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9" name="Freeform 687"/>
              <p:cNvSpPr/>
              <p:nvPr/>
            </p:nvSpPr>
            <p:spPr bwMode="auto">
              <a:xfrm>
                <a:off x="5205" y="1200"/>
                <a:ext cx="2" cy="2"/>
              </a:xfrm>
              <a:custGeom>
                <a:avLst/>
                <a:gdLst>
                  <a:gd name="T0" fmla="*/ 1 w 2"/>
                  <a:gd name="T1" fmla="*/ 1 h 2"/>
                  <a:gd name="T2" fmla="*/ 0 w 2"/>
                  <a:gd name="T3" fmla="*/ 0 h 2"/>
                  <a:gd name="T4" fmla="*/ 1 w 2"/>
                  <a:gd name="T5" fmla="*/ 1 h 2"/>
                  <a:gd name="T6" fmla="*/ 2 w 2"/>
                  <a:gd name="T7" fmla="*/ 2 h 2"/>
                  <a:gd name="T8" fmla="*/ 1 w 2"/>
                  <a:gd name="T9" fmla="*/ 1 h 2"/>
                </a:gdLst>
                <a:ahLst/>
                <a:cxnLst>
                  <a:cxn ang="0">
                    <a:pos x="T0" y="T1"/>
                  </a:cxn>
                  <a:cxn ang="0">
                    <a:pos x="T2" y="T3"/>
                  </a:cxn>
                  <a:cxn ang="0">
                    <a:pos x="T4" y="T5"/>
                  </a:cxn>
                  <a:cxn ang="0">
                    <a:pos x="T6" y="T7"/>
                  </a:cxn>
                  <a:cxn ang="0">
                    <a:pos x="T8" y="T9"/>
                  </a:cxn>
                </a:cxnLst>
                <a:rect l="0" t="0" r="r" b="b"/>
                <a:pathLst>
                  <a:path w="2" h="2">
                    <a:moveTo>
                      <a:pt x="1" y="1"/>
                    </a:moveTo>
                    <a:lnTo>
                      <a:pt x="0" y="0"/>
                    </a:lnTo>
                    <a:lnTo>
                      <a:pt x="1" y="1"/>
                    </a:lnTo>
                    <a:lnTo>
                      <a:pt x="2" y="2"/>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0" name="Freeform 688"/>
              <p:cNvSpPr/>
              <p:nvPr/>
            </p:nvSpPr>
            <p:spPr bwMode="auto">
              <a:xfrm>
                <a:off x="5204" y="1201"/>
                <a:ext cx="3" cy="1"/>
              </a:xfrm>
              <a:custGeom>
                <a:avLst/>
                <a:gdLst>
                  <a:gd name="T0" fmla="*/ 3 w 3"/>
                  <a:gd name="T1" fmla="*/ 1 h 1"/>
                  <a:gd name="T2" fmla="*/ 2 w 3"/>
                  <a:gd name="T3" fmla="*/ 0 h 1"/>
                  <a:gd name="T4" fmla="*/ 0 w 3"/>
                  <a:gd name="T5" fmla="*/ 0 h 1"/>
                  <a:gd name="T6" fmla="*/ 2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2" y="0"/>
                    </a:lnTo>
                    <a:lnTo>
                      <a:pt x="0" y="0"/>
                    </a:lnTo>
                    <a:lnTo>
                      <a:pt x="2" y="1"/>
                    </a:lnTo>
                    <a:lnTo>
                      <a:pt x="3"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1" name="Freeform 689"/>
              <p:cNvSpPr/>
              <p:nvPr/>
            </p:nvSpPr>
            <p:spPr bwMode="auto">
              <a:xfrm>
                <a:off x="5207" y="1150"/>
                <a:ext cx="22" cy="52"/>
              </a:xfrm>
              <a:custGeom>
                <a:avLst/>
                <a:gdLst>
                  <a:gd name="T0" fmla="*/ 21 w 22"/>
                  <a:gd name="T1" fmla="*/ 0 h 52"/>
                  <a:gd name="T2" fmla="*/ 0 w 22"/>
                  <a:gd name="T3" fmla="*/ 50 h 52"/>
                  <a:gd name="T4" fmla="*/ 0 w 22"/>
                  <a:gd name="T5" fmla="*/ 52 h 52"/>
                  <a:gd name="T6" fmla="*/ 0 w 22"/>
                  <a:gd name="T7" fmla="*/ 52 h 52"/>
                  <a:gd name="T8" fmla="*/ 0 w 22"/>
                  <a:gd name="T9" fmla="*/ 52 h 52"/>
                  <a:gd name="T10" fmla="*/ 1 w 22"/>
                  <a:gd name="T11" fmla="*/ 50 h 52"/>
                  <a:gd name="T12" fmla="*/ 22 w 22"/>
                  <a:gd name="T13" fmla="*/ 0 h 52"/>
                  <a:gd name="T14" fmla="*/ 21 w 22"/>
                  <a:gd name="T15" fmla="*/ 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52">
                    <a:moveTo>
                      <a:pt x="21" y="0"/>
                    </a:moveTo>
                    <a:lnTo>
                      <a:pt x="0" y="50"/>
                    </a:lnTo>
                    <a:lnTo>
                      <a:pt x="0" y="52"/>
                    </a:lnTo>
                    <a:lnTo>
                      <a:pt x="0" y="52"/>
                    </a:lnTo>
                    <a:lnTo>
                      <a:pt x="0" y="52"/>
                    </a:lnTo>
                    <a:lnTo>
                      <a:pt x="1" y="50"/>
                    </a:lnTo>
                    <a:lnTo>
                      <a:pt x="22" y="0"/>
                    </a:lnTo>
                    <a:lnTo>
                      <a:pt x="2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2" name="Freeform 690"/>
              <p:cNvSpPr/>
              <p:nvPr/>
            </p:nvSpPr>
            <p:spPr bwMode="auto">
              <a:xfrm>
                <a:off x="5206" y="1149"/>
                <a:ext cx="22" cy="51"/>
              </a:xfrm>
              <a:custGeom>
                <a:avLst/>
                <a:gdLst>
                  <a:gd name="T0" fmla="*/ 22 w 22"/>
                  <a:gd name="T1" fmla="*/ 1 h 51"/>
                  <a:gd name="T2" fmla="*/ 20 w 22"/>
                  <a:gd name="T3" fmla="*/ 0 h 51"/>
                  <a:gd name="T4" fmla="*/ 0 w 22"/>
                  <a:gd name="T5" fmla="*/ 51 h 51"/>
                  <a:gd name="T6" fmla="*/ 1 w 22"/>
                  <a:gd name="T7" fmla="*/ 51 h 51"/>
                  <a:gd name="T8" fmla="*/ 22 w 22"/>
                  <a:gd name="T9" fmla="*/ 1 h 51"/>
                </a:gdLst>
                <a:ahLst/>
                <a:cxnLst>
                  <a:cxn ang="0">
                    <a:pos x="T0" y="T1"/>
                  </a:cxn>
                  <a:cxn ang="0">
                    <a:pos x="T2" y="T3"/>
                  </a:cxn>
                  <a:cxn ang="0">
                    <a:pos x="T4" y="T5"/>
                  </a:cxn>
                  <a:cxn ang="0">
                    <a:pos x="T6" y="T7"/>
                  </a:cxn>
                  <a:cxn ang="0">
                    <a:pos x="T8" y="T9"/>
                  </a:cxn>
                </a:cxnLst>
                <a:rect l="0" t="0" r="r" b="b"/>
                <a:pathLst>
                  <a:path w="22" h="51">
                    <a:moveTo>
                      <a:pt x="22" y="1"/>
                    </a:moveTo>
                    <a:lnTo>
                      <a:pt x="20" y="0"/>
                    </a:lnTo>
                    <a:lnTo>
                      <a:pt x="0" y="51"/>
                    </a:lnTo>
                    <a:lnTo>
                      <a:pt x="1" y="51"/>
                    </a:lnTo>
                    <a:lnTo>
                      <a:pt x="2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3" name="Freeform 691"/>
              <p:cNvSpPr/>
              <p:nvPr/>
            </p:nvSpPr>
            <p:spPr bwMode="auto">
              <a:xfrm>
                <a:off x="5169" y="1203"/>
                <a:ext cx="36" cy="45"/>
              </a:xfrm>
              <a:custGeom>
                <a:avLst/>
                <a:gdLst>
                  <a:gd name="T0" fmla="*/ 36 w 36"/>
                  <a:gd name="T1" fmla="*/ 1 h 45"/>
                  <a:gd name="T2" fmla="*/ 35 w 36"/>
                  <a:gd name="T3" fmla="*/ 0 h 45"/>
                  <a:gd name="T4" fmla="*/ 0 w 36"/>
                  <a:gd name="T5" fmla="*/ 44 h 45"/>
                  <a:gd name="T6" fmla="*/ 1 w 36"/>
                  <a:gd name="T7" fmla="*/ 45 h 45"/>
                  <a:gd name="T8" fmla="*/ 36 w 36"/>
                  <a:gd name="T9" fmla="*/ 1 h 45"/>
                </a:gdLst>
                <a:ahLst/>
                <a:cxnLst>
                  <a:cxn ang="0">
                    <a:pos x="T0" y="T1"/>
                  </a:cxn>
                  <a:cxn ang="0">
                    <a:pos x="T2" y="T3"/>
                  </a:cxn>
                  <a:cxn ang="0">
                    <a:pos x="T4" y="T5"/>
                  </a:cxn>
                  <a:cxn ang="0">
                    <a:pos x="T6" y="T7"/>
                  </a:cxn>
                  <a:cxn ang="0">
                    <a:pos x="T8" y="T9"/>
                  </a:cxn>
                </a:cxnLst>
                <a:rect l="0" t="0" r="r" b="b"/>
                <a:pathLst>
                  <a:path w="36" h="45">
                    <a:moveTo>
                      <a:pt x="36" y="1"/>
                    </a:moveTo>
                    <a:lnTo>
                      <a:pt x="35" y="0"/>
                    </a:lnTo>
                    <a:lnTo>
                      <a:pt x="0" y="44"/>
                    </a:lnTo>
                    <a:lnTo>
                      <a:pt x="1" y="45"/>
                    </a:lnTo>
                    <a:lnTo>
                      <a:pt x="36"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4" name="Freeform 692"/>
              <p:cNvSpPr/>
              <p:nvPr/>
            </p:nvSpPr>
            <p:spPr bwMode="auto">
              <a:xfrm>
                <a:off x="5170" y="1203"/>
                <a:ext cx="36" cy="46"/>
              </a:xfrm>
              <a:custGeom>
                <a:avLst/>
                <a:gdLst>
                  <a:gd name="T0" fmla="*/ 35 w 36"/>
                  <a:gd name="T1" fmla="*/ 1 h 46"/>
                  <a:gd name="T2" fmla="*/ 0 w 36"/>
                  <a:gd name="T3" fmla="*/ 45 h 46"/>
                  <a:gd name="T4" fmla="*/ 0 w 36"/>
                  <a:gd name="T5" fmla="*/ 46 h 46"/>
                  <a:gd name="T6" fmla="*/ 36 w 36"/>
                  <a:gd name="T7" fmla="*/ 2 h 46"/>
                  <a:gd name="T8" fmla="*/ 36 w 36"/>
                  <a:gd name="T9" fmla="*/ 0 h 46"/>
                  <a:gd name="T10" fmla="*/ 36 w 36"/>
                  <a:gd name="T11" fmla="*/ 0 h 46"/>
                  <a:gd name="T12" fmla="*/ 35 w 36"/>
                  <a:gd name="T13" fmla="*/ 1 h 46"/>
                </a:gdLst>
                <a:ahLst/>
                <a:cxnLst>
                  <a:cxn ang="0">
                    <a:pos x="T0" y="T1"/>
                  </a:cxn>
                  <a:cxn ang="0">
                    <a:pos x="T2" y="T3"/>
                  </a:cxn>
                  <a:cxn ang="0">
                    <a:pos x="T4" y="T5"/>
                  </a:cxn>
                  <a:cxn ang="0">
                    <a:pos x="T6" y="T7"/>
                  </a:cxn>
                  <a:cxn ang="0">
                    <a:pos x="T8" y="T9"/>
                  </a:cxn>
                  <a:cxn ang="0">
                    <a:pos x="T10" y="T11"/>
                  </a:cxn>
                  <a:cxn ang="0">
                    <a:pos x="T12" y="T13"/>
                  </a:cxn>
                </a:cxnLst>
                <a:rect l="0" t="0" r="r" b="b"/>
                <a:pathLst>
                  <a:path w="36" h="46">
                    <a:moveTo>
                      <a:pt x="35" y="1"/>
                    </a:moveTo>
                    <a:lnTo>
                      <a:pt x="0" y="45"/>
                    </a:lnTo>
                    <a:lnTo>
                      <a:pt x="0" y="46"/>
                    </a:lnTo>
                    <a:lnTo>
                      <a:pt x="36" y="2"/>
                    </a:lnTo>
                    <a:lnTo>
                      <a:pt x="36" y="0"/>
                    </a:lnTo>
                    <a:lnTo>
                      <a:pt x="36" y="0"/>
                    </a:lnTo>
                    <a:lnTo>
                      <a:pt x="35" y="1"/>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5" name="Freeform 693"/>
              <p:cNvSpPr/>
              <p:nvPr/>
            </p:nvSpPr>
            <p:spPr bwMode="auto">
              <a:xfrm>
                <a:off x="5165" y="1203"/>
                <a:ext cx="41" cy="25"/>
              </a:xfrm>
              <a:custGeom>
                <a:avLst/>
                <a:gdLst>
                  <a:gd name="T0" fmla="*/ 40 w 41"/>
                  <a:gd name="T1" fmla="*/ 0 h 25"/>
                  <a:gd name="T2" fmla="*/ 0 w 41"/>
                  <a:gd name="T3" fmla="*/ 23 h 25"/>
                  <a:gd name="T4" fmla="*/ 0 w 41"/>
                  <a:gd name="T5" fmla="*/ 25 h 25"/>
                  <a:gd name="T6" fmla="*/ 40 w 41"/>
                  <a:gd name="T7" fmla="*/ 1 h 25"/>
                  <a:gd name="T8" fmla="*/ 41 w 41"/>
                  <a:gd name="T9" fmla="*/ 0 h 25"/>
                  <a:gd name="T10" fmla="*/ 40 w 41"/>
                  <a:gd name="T11" fmla="*/ 0 h 25"/>
                </a:gdLst>
                <a:ahLst/>
                <a:cxnLst>
                  <a:cxn ang="0">
                    <a:pos x="T0" y="T1"/>
                  </a:cxn>
                  <a:cxn ang="0">
                    <a:pos x="T2" y="T3"/>
                  </a:cxn>
                  <a:cxn ang="0">
                    <a:pos x="T4" y="T5"/>
                  </a:cxn>
                  <a:cxn ang="0">
                    <a:pos x="T6" y="T7"/>
                  </a:cxn>
                  <a:cxn ang="0">
                    <a:pos x="T8" y="T9"/>
                  </a:cxn>
                  <a:cxn ang="0">
                    <a:pos x="T10" y="T11"/>
                  </a:cxn>
                </a:cxnLst>
                <a:rect l="0" t="0" r="r" b="b"/>
                <a:pathLst>
                  <a:path w="41" h="25">
                    <a:moveTo>
                      <a:pt x="40" y="0"/>
                    </a:moveTo>
                    <a:lnTo>
                      <a:pt x="0" y="23"/>
                    </a:lnTo>
                    <a:lnTo>
                      <a:pt x="0" y="25"/>
                    </a:lnTo>
                    <a:lnTo>
                      <a:pt x="40" y="1"/>
                    </a:lnTo>
                    <a:lnTo>
                      <a:pt x="41" y="0"/>
                    </a:lnTo>
                    <a:lnTo>
                      <a:pt x="40"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6" name="Freeform 694"/>
              <p:cNvSpPr/>
              <p:nvPr/>
            </p:nvSpPr>
            <p:spPr bwMode="auto">
              <a:xfrm>
                <a:off x="5165" y="1202"/>
                <a:ext cx="40" cy="25"/>
              </a:xfrm>
              <a:custGeom>
                <a:avLst/>
                <a:gdLst>
                  <a:gd name="T0" fmla="*/ 40 w 40"/>
                  <a:gd name="T1" fmla="*/ 1 h 25"/>
                  <a:gd name="T2" fmla="*/ 39 w 40"/>
                  <a:gd name="T3" fmla="*/ 0 h 25"/>
                  <a:gd name="T4" fmla="*/ 0 w 40"/>
                  <a:gd name="T5" fmla="*/ 23 h 25"/>
                  <a:gd name="T6" fmla="*/ 0 w 40"/>
                  <a:gd name="T7" fmla="*/ 25 h 25"/>
                  <a:gd name="T8" fmla="*/ 40 w 40"/>
                  <a:gd name="T9" fmla="*/ 1 h 25"/>
                </a:gdLst>
                <a:ahLst/>
                <a:cxnLst>
                  <a:cxn ang="0">
                    <a:pos x="T0" y="T1"/>
                  </a:cxn>
                  <a:cxn ang="0">
                    <a:pos x="T2" y="T3"/>
                  </a:cxn>
                  <a:cxn ang="0">
                    <a:pos x="T4" y="T5"/>
                  </a:cxn>
                  <a:cxn ang="0">
                    <a:pos x="T6" y="T7"/>
                  </a:cxn>
                  <a:cxn ang="0">
                    <a:pos x="T8" y="T9"/>
                  </a:cxn>
                </a:cxnLst>
                <a:rect l="0" t="0" r="r" b="b"/>
                <a:pathLst>
                  <a:path w="40" h="25">
                    <a:moveTo>
                      <a:pt x="40" y="1"/>
                    </a:moveTo>
                    <a:lnTo>
                      <a:pt x="39" y="0"/>
                    </a:lnTo>
                    <a:lnTo>
                      <a:pt x="0" y="23"/>
                    </a:lnTo>
                    <a:lnTo>
                      <a:pt x="0" y="25"/>
                    </a:lnTo>
                    <a:lnTo>
                      <a:pt x="40" y="1"/>
                    </a:lnTo>
                    <a:close/>
                  </a:path>
                </a:pathLst>
              </a:custGeom>
              <a:solidFill>
                <a:srgbClr val="847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7" name="Freeform 695"/>
              <p:cNvSpPr/>
              <p:nvPr/>
            </p:nvSpPr>
            <p:spPr bwMode="auto">
              <a:xfrm>
                <a:off x="5206" y="1155"/>
                <a:ext cx="1" cy="47"/>
              </a:xfrm>
              <a:custGeom>
                <a:avLst/>
                <a:gdLst>
                  <a:gd name="T0" fmla="*/ 1 w 1"/>
                  <a:gd name="T1" fmla="*/ 0 h 47"/>
                  <a:gd name="T2" fmla="*/ 0 w 1"/>
                  <a:gd name="T3" fmla="*/ 0 h 47"/>
                  <a:gd name="T4" fmla="*/ 0 w 1"/>
                  <a:gd name="T5" fmla="*/ 46 h 47"/>
                  <a:gd name="T6" fmla="*/ 1 w 1"/>
                  <a:gd name="T7" fmla="*/ 47 h 47"/>
                  <a:gd name="T8" fmla="*/ 1 w 1"/>
                  <a:gd name="T9" fmla="*/ 45 h 47"/>
                  <a:gd name="T10" fmla="*/ 1 w 1"/>
                  <a:gd name="T11" fmla="*/ 0 h 47"/>
                </a:gdLst>
                <a:ahLst/>
                <a:cxnLst>
                  <a:cxn ang="0">
                    <a:pos x="T0" y="T1"/>
                  </a:cxn>
                  <a:cxn ang="0">
                    <a:pos x="T2" y="T3"/>
                  </a:cxn>
                  <a:cxn ang="0">
                    <a:pos x="T4" y="T5"/>
                  </a:cxn>
                  <a:cxn ang="0">
                    <a:pos x="T6" y="T7"/>
                  </a:cxn>
                  <a:cxn ang="0">
                    <a:pos x="T8" y="T9"/>
                  </a:cxn>
                  <a:cxn ang="0">
                    <a:pos x="T10" y="T11"/>
                  </a:cxn>
                </a:cxnLst>
                <a:rect l="0" t="0" r="r" b="b"/>
                <a:pathLst>
                  <a:path w="1" h="47">
                    <a:moveTo>
                      <a:pt x="1" y="0"/>
                    </a:moveTo>
                    <a:lnTo>
                      <a:pt x="0" y="0"/>
                    </a:lnTo>
                    <a:lnTo>
                      <a:pt x="0" y="46"/>
                    </a:lnTo>
                    <a:lnTo>
                      <a:pt x="1" y="47"/>
                    </a:lnTo>
                    <a:lnTo>
                      <a:pt x="1" y="45"/>
                    </a:lnTo>
                    <a:lnTo>
                      <a:pt x="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8" name="Freeform 696"/>
              <p:cNvSpPr/>
              <p:nvPr/>
            </p:nvSpPr>
            <p:spPr bwMode="auto">
              <a:xfrm>
                <a:off x="5205" y="1155"/>
                <a:ext cx="1" cy="46"/>
              </a:xfrm>
              <a:custGeom>
                <a:avLst/>
                <a:gdLst>
                  <a:gd name="T0" fmla="*/ 1 w 1"/>
                  <a:gd name="T1" fmla="*/ 0 h 46"/>
                  <a:gd name="T2" fmla="*/ 0 w 1"/>
                  <a:gd name="T3" fmla="*/ 1 h 46"/>
                  <a:gd name="T4" fmla="*/ 0 w 1"/>
                  <a:gd name="T5" fmla="*/ 45 h 46"/>
                  <a:gd name="T6" fmla="*/ 1 w 1"/>
                  <a:gd name="T7" fmla="*/ 46 h 46"/>
                  <a:gd name="T8" fmla="*/ 1 w 1"/>
                  <a:gd name="T9" fmla="*/ 0 h 46"/>
                </a:gdLst>
                <a:ahLst/>
                <a:cxnLst>
                  <a:cxn ang="0">
                    <a:pos x="T0" y="T1"/>
                  </a:cxn>
                  <a:cxn ang="0">
                    <a:pos x="T2" y="T3"/>
                  </a:cxn>
                  <a:cxn ang="0">
                    <a:pos x="T4" y="T5"/>
                  </a:cxn>
                  <a:cxn ang="0">
                    <a:pos x="T6" y="T7"/>
                  </a:cxn>
                  <a:cxn ang="0">
                    <a:pos x="T8" y="T9"/>
                  </a:cxn>
                </a:cxnLst>
                <a:rect l="0" t="0" r="r" b="b"/>
                <a:pathLst>
                  <a:path w="1" h="46">
                    <a:moveTo>
                      <a:pt x="1" y="0"/>
                    </a:moveTo>
                    <a:lnTo>
                      <a:pt x="0" y="1"/>
                    </a:lnTo>
                    <a:lnTo>
                      <a:pt x="0" y="45"/>
                    </a:lnTo>
                    <a:lnTo>
                      <a:pt x="1" y="46"/>
                    </a:lnTo>
                    <a:lnTo>
                      <a:pt x="1" y="0"/>
                    </a:lnTo>
                    <a:close/>
                  </a:path>
                </a:pathLst>
              </a:custGeom>
              <a:solidFill>
                <a:srgbClr val="7670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9" name="Freeform 697"/>
              <p:cNvSpPr/>
              <p:nvPr/>
            </p:nvSpPr>
            <p:spPr bwMode="auto">
              <a:xfrm>
                <a:off x="5186" y="1173"/>
                <a:ext cx="21" cy="29"/>
              </a:xfrm>
              <a:custGeom>
                <a:avLst/>
                <a:gdLst>
                  <a:gd name="T0" fmla="*/ 0 w 21"/>
                  <a:gd name="T1" fmla="*/ 0 h 29"/>
                  <a:gd name="T2" fmla="*/ 0 w 21"/>
                  <a:gd name="T3" fmla="*/ 0 h 29"/>
                  <a:gd name="T4" fmla="*/ 20 w 21"/>
                  <a:gd name="T5" fmla="*/ 29 h 29"/>
                  <a:gd name="T6" fmla="*/ 21 w 21"/>
                  <a:gd name="T7" fmla="*/ 29 h 29"/>
                  <a:gd name="T8" fmla="*/ 21 w 21"/>
                  <a:gd name="T9" fmla="*/ 29 h 29"/>
                  <a:gd name="T10" fmla="*/ 20 w 21"/>
                  <a:gd name="T11" fmla="*/ 28 h 29"/>
                  <a:gd name="T12" fmla="*/ 0 w 2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1" h="29">
                    <a:moveTo>
                      <a:pt x="0" y="0"/>
                    </a:moveTo>
                    <a:lnTo>
                      <a:pt x="0" y="0"/>
                    </a:lnTo>
                    <a:lnTo>
                      <a:pt x="20" y="29"/>
                    </a:lnTo>
                    <a:lnTo>
                      <a:pt x="21" y="29"/>
                    </a:lnTo>
                    <a:lnTo>
                      <a:pt x="21" y="29"/>
                    </a:lnTo>
                    <a:lnTo>
                      <a:pt x="20" y="28"/>
                    </a:lnTo>
                    <a:lnTo>
                      <a:pt x="0"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0" name="Freeform 698"/>
              <p:cNvSpPr/>
              <p:nvPr/>
            </p:nvSpPr>
            <p:spPr bwMode="auto">
              <a:xfrm>
                <a:off x="5186" y="1173"/>
                <a:ext cx="21" cy="29"/>
              </a:xfrm>
              <a:custGeom>
                <a:avLst/>
                <a:gdLst>
                  <a:gd name="T0" fmla="*/ 0 w 21"/>
                  <a:gd name="T1" fmla="*/ 0 h 29"/>
                  <a:gd name="T2" fmla="*/ 0 w 21"/>
                  <a:gd name="T3" fmla="*/ 0 h 29"/>
                  <a:gd name="T4" fmla="*/ 20 w 21"/>
                  <a:gd name="T5" fmla="*/ 29 h 29"/>
                  <a:gd name="T6" fmla="*/ 21 w 21"/>
                  <a:gd name="T7" fmla="*/ 29 h 29"/>
                  <a:gd name="T8" fmla="*/ 21 w 21"/>
                  <a:gd name="T9" fmla="*/ 29 h 29"/>
                  <a:gd name="T10" fmla="*/ 20 w 21"/>
                  <a:gd name="T11" fmla="*/ 28 h 29"/>
                  <a:gd name="T12" fmla="*/ 0 w 2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1" h="29">
                    <a:moveTo>
                      <a:pt x="0" y="0"/>
                    </a:moveTo>
                    <a:lnTo>
                      <a:pt x="0" y="0"/>
                    </a:lnTo>
                    <a:lnTo>
                      <a:pt x="20" y="29"/>
                    </a:lnTo>
                    <a:lnTo>
                      <a:pt x="21" y="29"/>
                    </a:lnTo>
                    <a:lnTo>
                      <a:pt x="21" y="29"/>
                    </a:lnTo>
                    <a:lnTo>
                      <a:pt x="20" y="2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1" name="Freeform 699"/>
              <p:cNvSpPr/>
              <p:nvPr/>
            </p:nvSpPr>
            <p:spPr bwMode="auto">
              <a:xfrm>
                <a:off x="5185" y="1173"/>
                <a:ext cx="21" cy="29"/>
              </a:xfrm>
              <a:custGeom>
                <a:avLst/>
                <a:gdLst>
                  <a:gd name="T0" fmla="*/ 1 w 21"/>
                  <a:gd name="T1" fmla="*/ 0 h 29"/>
                  <a:gd name="T2" fmla="*/ 0 w 21"/>
                  <a:gd name="T3" fmla="*/ 1 h 29"/>
                  <a:gd name="T4" fmla="*/ 19 w 21"/>
                  <a:gd name="T5" fmla="*/ 28 h 29"/>
                  <a:gd name="T6" fmla="*/ 21 w 21"/>
                  <a:gd name="T7" fmla="*/ 29 h 29"/>
                  <a:gd name="T8" fmla="*/ 1 w 21"/>
                  <a:gd name="T9" fmla="*/ 0 h 29"/>
                </a:gdLst>
                <a:ahLst/>
                <a:cxnLst>
                  <a:cxn ang="0">
                    <a:pos x="T0" y="T1"/>
                  </a:cxn>
                  <a:cxn ang="0">
                    <a:pos x="T2" y="T3"/>
                  </a:cxn>
                  <a:cxn ang="0">
                    <a:pos x="T4" y="T5"/>
                  </a:cxn>
                  <a:cxn ang="0">
                    <a:pos x="T6" y="T7"/>
                  </a:cxn>
                  <a:cxn ang="0">
                    <a:pos x="T8" y="T9"/>
                  </a:cxn>
                </a:cxnLst>
                <a:rect l="0" t="0" r="r" b="b"/>
                <a:pathLst>
                  <a:path w="21" h="29">
                    <a:moveTo>
                      <a:pt x="1" y="0"/>
                    </a:moveTo>
                    <a:lnTo>
                      <a:pt x="0" y="1"/>
                    </a:lnTo>
                    <a:lnTo>
                      <a:pt x="19" y="28"/>
                    </a:lnTo>
                    <a:lnTo>
                      <a:pt x="21" y="29"/>
                    </a:lnTo>
                    <a:lnTo>
                      <a:pt x="1"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2" name="Freeform 700"/>
              <p:cNvSpPr/>
              <p:nvPr/>
            </p:nvSpPr>
            <p:spPr bwMode="auto">
              <a:xfrm>
                <a:off x="5185" y="1173"/>
                <a:ext cx="21" cy="29"/>
              </a:xfrm>
              <a:custGeom>
                <a:avLst/>
                <a:gdLst>
                  <a:gd name="T0" fmla="*/ 1 w 21"/>
                  <a:gd name="T1" fmla="*/ 0 h 29"/>
                  <a:gd name="T2" fmla="*/ 0 w 21"/>
                  <a:gd name="T3" fmla="*/ 1 h 29"/>
                  <a:gd name="T4" fmla="*/ 19 w 21"/>
                  <a:gd name="T5" fmla="*/ 28 h 29"/>
                  <a:gd name="T6" fmla="*/ 21 w 21"/>
                  <a:gd name="T7" fmla="*/ 29 h 29"/>
                  <a:gd name="T8" fmla="*/ 1 w 21"/>
                  <a:gd name="T9" fmla="*/ 0 h 29"/>
                </a:gdLst>
                <a:ahLst/>
                <a:cxnLst>
                  <a:cxn ang="0">
                    <a:pos x="T0" y="T1"/>
                  </a:cxn>
                  <a:cxn ang="0">
                    <a:pos x="T2" y="T3"/>
                  </a:cxn>
                  <a:cxn ang="0">
                    <a:pos x="T4" y="T5"/>
                  </a:cxn>
                  <a:cxn ang="0">
                    <a:pos x="T6" y="T7"/>
                  </a:cxn>
                  <a:cxn ang="0">
                    <a:pos x="T8" y="T9"/>
                  </a:cxn>
                </a:cxnLst>
                <a:rect l="0" t="0" r="r" b="b"/>
                <a:pathLst>
                  <a:path w="21" h="29">
                    <a:moveTo>
                      <a:pt x="1" y="0"/>
                    </a:moveTo>
                    <a:lnTo>
                      <a:pt x="0" y="1"/>
                    </a:lnTo>
                    <a:lnTo>
                      <a:pt x="19" y="28"/>
                    </a:lnTo>
                    <a:lnTo>
                      <a:pt x="21" y="29"/>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3" name="Freeform 701"/>
              <p:cNvSpPr/>
              <p:nvPr/>
            </p:nvSpPr>
            <p:spPr bwMode="auto">
              <a:xfrm>
                <a:off x="5171" y="1197"/>
                <a:ext cx="70" cy="10"/>
              </a:xfrm>
              <a:custGeom>
                <a:avLst/>
                <a:gdLst>
                  <a:gd name="T0" fmla="*/ 0 w 70"/>
                  <a:gd name="T1" fmla="*/ 0 h 10"/>
                  <a:gd name="T2" fmla="*/ 0 w 70"/>
                  <a:gd name="T3" fmla="*/ 2 h 10"/>
                  <a:gd name="T4" fmla="*/ 34 w 70"/>
                  <a:gd name="T5" fmla="*/ 6 h 10"/>
                  <a:gd name="T6" fmla="*/ 35 w 70"/>
                  <a:gd name="T7" fmla="*/ 6 h 10"/>
                  <a:gd name="T8" fmla="*/ 35 w 70"/>
                  <a:gd name="T9" fmla="*/ 6 h 10"/>
                  <a:gd name="T10" fmla="*/ 36 w 70"/>
                  <a:gd name="T11" fmla="*/ 6 h 10"/>
                  <a:gd name="T12" fmla="*/ 37 w 70"/>
                  <a:gd name="T13" fmla="*/ 6 h 10"/>
                  <a:gd name="T14" fmla="*/ 70 w 70"/>
                  <a:gd name="T15" fmla="*/ 10 h 10"/>
                  <a:gd name="T16" fmla="*/ 70 w 70"/>
                  <a:gd name="T17" fmla="*/ 9 h 10"/>
                  <a:gd name="T18" fmla="*/ 37 w 70"/>
                  <a:gd name="T19" fmla="*/ 5 h 10"/>
                  <a:gd name="T20" fmla="*/ 37 w 70"/>
                  <a:gd name="T21" fmla="*/ 5 h 10"/>
                  <a:gd name="T22" fmla="*/ 36 w 70"/>
                  <a:gd name="T23" fmla="*/ 5 h 10"/>
                  <a:gd name="T24" fmla="*/ 36 w 70"/>
                  <a:gd name="T25" fmla="*/ 5 h 10"/>
                  <a:gd name="T26" fmla="*/ 35 w 70"/>
                  <a:gd name="T27" fmla="*/ 5 h 10"/>
                  <a:gd name="T28" fmla="*/ 0 w 70"/>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10">
                    <a:moveTo>
                      <a:pt x="0" y="0"/>
                    </a:moveTo>
                    <a:lnTo>
                      <a:pt x="0" y="2"/>
                    </a:lnTo>
                    <a:lnTo>
                      <a:pt x="34" y="6"/>
                    </a:lnTo>
                    <a:lnTo>
                      <a:pt x="35" y="6"/>
                    </a:lnTo>
                    <a:lnTo>
                      <a:pt x="35" y="6"/>
                    </a:lnTo>
                    <a:lnTo>
                      <a:pt x="36" y="6"/>
                    </a:lnTo>
                    <a:lnTo>
                      <a:pt x="37" y="6"/>
                    </a:lnTo>
                    <a:lnTo>
                      <a:pt x="70" y="10"/>
                    </a:lnTo>
                    <a:lnTo>
                      <a:pt x="70" y="9"/>
                    </a:lnTo>
                    <a:lnTo>
                      <a:pt x="37" y="5"/>
                    </a:lnTo>
                    <a:lnTo>
                      <a:pt x="37" y="5"/>
                    </a:lnTo>
                    <a:lnTo>
                      <a:pt x="36" y="5"/>
                    </a:lnTo>
                    <a:lnTo>
                      <a:pt x="36" y="5"/>
                    </a:lnTo>
                    <a:lnTo>
                      <a:pt x="35" y="5"/>
                    </a:lnTo>
                    <a:lnTo>
                      <a:pt x="0"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4" name="Freeform 702"/>
              <p:cNvSpPr/>
              <p:nvPr/>
            </p:nvSpPr>
            <p:spPr bwMode="auto">
              <a:xfrm>
                <a:off x="5171" y="1197"/>
                <a:ext cx="35" cy="5"/>
              </a:xfrm>
              <a:custGeom>
                <a:avLst/>
                <a:gdLst>
                  <a:gd name="T0" fmla="*/ 35 w 35"/>
                  <a:gd name="T1" fmla="*/ 5 h 5"/>
                  <a:gd name="T2" fmla="*/ 33 w 35"/>
                  <a:gd name="T3" fmla="*/ 4 h 5"/>
                  <a:gd name="T4" fmla="*/ 1 w 35"/>
                  <a:gd name="T5" fmla="*/ 0 h 5"/>
                  <a:gd name="T6" fmla="*/ 0 w 35"/>
                  <a:gd name="T7" fmla="*/ 0 h 5"/>
                  <a:gd name="T8" fmla="*/ 35 w 35"/>
                  <a:gd name="T9" fmla="*/ 5 h 5"/>
                </a:gdLst>
                <a:ahLst/>
                <a:cxnLst>
                  <a:cxn ang="0">
                    <a:pos x="T0" y="T1"/>
                  </a:cxn>
                  <a:cxn ang="0">
                    <a:pos x="T2" y="T3"/>
                  </a:cxn>
                  <a:cxn ang="0">
                    <a:pos x="T4" y="T5"/>
                  </a:cxn>
                  <a:cxn ang="0">
                    <a:pos x="T6" y="T7"/>
                  </a:cxn>
                  <a:cxn ang="0">
                    <a:pos x="T8" y="T9"/>
                  </a:cxn>
                </a:cxnLst>
                <a:rect l="0" t="0" r="r" b="b"/>
                <a:pathLst>
                  <a:path w="35" h="5">
                    <a:moveTo>
                      <a:pt x="35" y="5"/>
                    </a:moveTo>
                    <a:lnTo>
                      <a:pt x="33" y="4"/>
                    </a:lnTo>
                    <a:lnTo>
                      <a:pt x="1" y="0"/>
                    </a:lnTo>
                    <a:lnTo>
                      <a:pt x="0" y="0"/>
                    </a:lnTo>
                    <a:lnTo>
                      <a:pt x="35" y="5"/>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5" name="Freeform 703"/>
              <p:cNvSpPr/>
              <p:nvPr/>
            </p:nvSpPr>
            <p:spPr bwMode="auto">
              <a:xfrm>
                <a:off x="5103" y="1246"/>
                <a:ext cx="9" cy="5"/>
              </a:xfrm>
              <a:custGeom>
                <a:avLst/>
                <a:gdLst>
                  <a:gd name="T0" fmla="*/ 6 w 9"/>
                  <a:gd name="T1" fmla="*/ 5 h 5"/>
                  <a:gd name="T2" fmla="*/ 9 w 9"/>
                  <a:gd name="T3" fmla="*/ 4 h 5"/>
                  <a:gd name="T4" fmla="*/ 2 w 9"/>
                  <a:gd name="T5" fmla="*/ 0 h 5"/>
                  <a:gd name="T6" fmla="*/ 0 w 9"/>
                  <a:gd name="T7" fmla="*/ 1 h 5"/>
                  <a:gd name="T8" fmla="*/ 6 w 9"/>
                  <a:gd name="T9" fmla="*/ 5 h 5"/>
                </a:gdLst>
                <a:ahLst/>
                <a:cxnLst>
                  <a:cxn ang="0">
                    <a:pos x="T0" y="T1"/>
                  </a:cxn>
                  <a:cxn ang="0">
                    <a:pos x="T2" y="T3"/>
                  </a:cxn>
                  <a:cxn ang="0">
                    <a:pos x="T4" y="T5"/>
                  </a:cxn>
                  <a:cxn ang="0">
                    <a:pos x="T6" y="T7"/>
                  </a:cxn>
                  <a:cxn ang="0">
                    <a:pos x="T8" y="T9"/>
                  </a:cxn>
                </a:cxnLst>
                <a:rect l="0" t="0" r="r" b="b"/>
                <a:pathLst>
                  <a:path w="9" h="5">
                    <a:moveTo>
                      <a:pt x="6" y="5"/>
                    </a:moveTo>
                    <a:lnTo>
                      <a:pt x="9" y="4"/>
                    </a:lnTo>
                    <a:lnTo>
                      <a:pt x="2" y="0"/>
                    </a:lnTo>
                    <a:lnTo>
                      <a:pt x="0" y="1"/>
                    </a:lnTo>
                    <a:lnTo>
                      <a:pt x="6" y="5"/>
                    </a:ln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6" name="Freeform 704"/>
              <p:cNvSpPr/>
              <p:nvPr/>
            </p:nvSpPr>
            <p:spPr bwMode="auto">
              <a:xfrm>
                <a:off x="5109" y="1250"/>
                <a:ext cx="3" cy="3"/>
              </a:xfrm>
              <a:custGeom>
                <a:avLst/>
                <a:gdLst>
                  <a:gd name="T0" fmla="*/ 0 w 3"/>
                  <a:gd name="T1" fmla="*/ 3 h 3"/>
                  <a:gd name="T2" fmla="*/ 2 w 3"/>
                  <a:gd name="T3" fmla="*/ 1 h 3"/>
                  <a:gd name="T4" fmla="*/ 3 w 3"/>
                  <a:gd name="T5" fmla="*/ 0 h 3"/>
                  <a:gd name="T6" fmla="*/ 0 w 3"/>
                  <a:gd name="T7" fmla="*/ 1 h 3"/>
                  <a:gd name="T8" fmla="*/ 0 w 3"/>
                  <a:gd name="T9" fmla="*/ 3 h 3"/>
                </a:gdLst>
                <a:ahLst/>
                <a:cxnLst>
                  <a:cxn ang="0">
                    <a:pos x="T0" y="T1"/>
                  </a:cxn>
                  <a:cxn ang="0">
                    <a:pos x="T2" y="T3"/>
                  </a:cxn>
                  <a:cxn ang="0">
                    <a:pos x="T4" y="T5"/>
                  </a:cxn>
                  <a:cxn ang="0">
                    <a:pos x="T6" y="T7"/>
                  </a:cxn>
                  <a:cxn ang="0">
                    <a:pos x="T8" y="T9"/>
                  </a:cxn>
                </a:cxnLst>
                <a:rect l="0" t="0" r="r" b="b"/>
                <a:pathLst>
                  <a:path w="3" h="3">
                    <a:moveTo>
                      <a:pt x="0" y="3"/>
                    </a:moveTo>
                    <a:lnTo>
                      <a:pt x="2" y="1"/>
                    </a:lnTo>
                    <a:lnTo>
                      <a:pt x="3" y="0"/>
                    </a:lnTo>
                    <a:lnTo>
                      <a:pt x="0" y="1"/>
                    </a:lnTo>
                    <a:lnTo>
                      <a:pt x="0" y="3"/>
                    </a:lnTo>
                    <a:close/>
                  </a:path>
                </a:pathLst>
              </a:custGeom>
              <a:solidFill>
                <a:srgbClr val="1930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7" name="Freeform 705"/>
              <p:cNvSpPr/>
              <p:nvPr/>
            </p:nvSpPr>
            <p:spPr bwMode="auto">
              <a:xfrm>
                <a:off x="5079" y="1224"/>
                <a:ext cx="2" cy="5"/>
              </a:xfrm>
              <a:custGeom>
                <a:avLst/>
                <a:gdLst>
                  <a:gd name="T0" fmla="*/ 0 w 2"/>
                  <a:gd name="T1" fmla="*/ 0 h 5"/>
                  <a:gd name="T2" fmla="*/ 0 w 2"/>
                  <a:gd name="T3" fmla="*/ 2 h 5"/>
                  <a:gd name="T4" fmla="*/ 2 w 2"/>
                  <a:gd name="T5" fmla="*/ 5 h 5"/>
                  <a:gd name="T6" fmla="*/ 2 w 2"/>
                  <a:gd name="T7" fmla="*/ 3 h 5"/>
                  <a:gd name="T8" fmla="*/ 0 w 2"/>
                  <a:gd name="T9" fmla="*/ 0 h 5"/>
                </a:gdLst>
                <a:ahLst/>
                <a:cxnLst>
                  <a:cxn ang="0">
                    <a:pos x="T0" y="T1"/>
                  </a:cxn>
                  <a:cxn ang="0">
                    <a:pos x="T2" y="T3"/>
                  </a:cxn>
                  <a:cxn ang="0">
                    <a:pos x="T4" y="T5"/>
                  </a:cxn>
                  <a:cxn ang="0">
                    <a:pos x="T6" y="T7"/>
                  </a:cxn>
                  <a:cxn ang="0">
                    <a:pos x="T8" y="T9"/>
                  </a:cxn>
                </a:cxnLst>
                <a:rect l="0" t="0" r="r" b="b"/>
                <a:pathLst>
                  <a:path w="2" h="5">
                    <a:moveTo>
                      <a:pt x="0" y="0"/>
                    </a:moveTo>
                    <a:cubicBezTo>
                      <a:pt x="0" y="2"/>
                      <a:pt x="0" y="2"/>
                      <a:pt x="0" y="2"/>
                    </a:cubicBezTo>
                    <a:cubicBezTo>
                      <a:pt x="0" y="3"/>
                      <a:pt x="1" y="4"/>
                      <a:pt x="2" y="5"/>
                    </a:cubicBezTo>
                    <a:cubicBezTo>
                      <a:pt x="2" y="3"/>
                      <a:pt x="2" y="3"/>
                      <a:pt x="2" y="3"/>
                    </a:cubicBezTo>
                    <a:cubicBezTo>
                      <a:pt x="1" y="2"/>
                      <a:pt x="0" y="1"/>
                      <a:pt x="0" y="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8" name="Freeform 706"/>
              <p:cNvSpPr/>
              <p:nvPr/>
            </p:nvSpPr>
            <p:spPr bwMode="auto">
              <a:xfrm>
                <a:off x="5144" y="1129"/>
                <a:ext cx="70" cy="83"/>
              </a:xfrm>
              <a:custGeom>
                <a:avLst/>
                <a:gdLst>
                  <a:gd name="T0" fmla="*/ 11 w 70"/>
                  <a:gd name="T1" fmla="*/ 47 h 83"/>
                  <a:gd name="T2" fmla="*/ 27 w 70"/>
                  <a:gd name="T3" fmla="*/ 21 h 83"/>
                  <a:gd name="T4" fmla="*/ 43 w 70"/>
                  <a:gd name="T5" fmla="*/ 7 h 83"/>
                  <a:gd name="T6" fmla="*/ 62 w 70"/>
                  <a:gd name="T7" fmla="*/ 1 h 83"/>
                  <a:gd name="T8" fmla="*/ 63 w 70"/>
                  <a:gd name="T9" fmla="*/ 1 h 83"/>
                  <a:gd name="T10" fmla="*/ 70 w 70"/>
                  <a:gd name="T11" fmla="*/ 5 h 83"/>
                  <a:gd name="T12" fmla="*/ 69 w 70"/>
                  <a:gd name="T13" fmla="*/ 5 h 83"/>
                  <a:gd name="T14" fmla="*/ 50 w 70"/>
                  <a:gd name="T15" fmla="*/ 11 h 83"/>
                  <a:gd name="T16" fmla="*/ 34 w 70"/>
                  <a:gd name="T17" fmla="*/ 26 h 83"/>
                  <a:gd name="T18" fmla="*/ 19 w 70"/>
                  <a:gd name="T19" fmla="*/ 49 h 83"/>
                  <a:gd name="T20" fmla="*/ 8 w 70"/>
                  <a:gd name="T21" fmla="*/ 82 h 83"/>
                  <a:gd name="T22" fmla="*/ 8 w 70"/>
                  <a:gd name="T23" fmla="*/ 83 h 83"/>
                  <a:gd name="T24" fmla="*/ 2 w 70"/>
                  <a:gd name="T25" fmla="*/ 79 h 83"/>
                  <a:gd name="T26" fmla="*/ 11 w 70"/>
                  <a:gd name="T27" fmla="*/ 4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83">
                    <a:moveTo>
                      <a:pt x="11" y="47"/>
                    </a:moveTo>
                    <a:cubicBezTo>
                      <a:pt x="15" y="37"/>
                      <a:pt x="21" y="29"/>
                      <a:pt x="27" y="21"/>
                    </a:cubicBezTo>
                    <a:cubicBezTo>
                      <a:pt x="32" y="16"/>
                      <a:pt x="37" y="11"/>
                      <a:pt x="43" y="7"/>
                    </a:cubicBezTo>
                    <a:cubicBezTo>
                      <a:pt x="49" y="4"/>
                      <a:pt x="57" y="0"/>
                      <a:pt x="62" y="1"/>
                    </a:cubicBezTo>
                    <a:cubicBezTo>
                      <a:pt x="63" y="1"/>
                      <a:pt x="63" y="1"/>
                      <a:pt x="63" y="1"/>
                    </a:cubicBezTo>
                    <a:cubicBezTo>
                      <a:pt x="70" y="5"/>
                      <a:pt x="70" y="5"/>
                      <a:pt x="70" y="5"/>
                    </a:cubicBezTo>
                    <a:cubicBezTo>
                      <a:pt x="69" y="5"/>
                      <a:pt x="69" y="5"/>
                      <a:pt x="69" y="5"/>
                    </a:cubicBezTo>
                    <a:cubicBezTo>
                      <a:pt x="64" y="4"/>
                      <a:pt x="56" y="8"/>
                      <a:pt x="50" y="11"/>
                    </a:cubicBezTo>
                    <a:cubicBezTo>
                      <a:pt x="44" y="15"/>
                      <a:pt x="39" y="20"/>
                      <a:pt x="34" y="26"/>
                    </a:cubicBezTo>
                    <a:cubicBezTo>
                      <a:pt x="28" y="33"/>
                      <a:pt x="23" y="41"/>
                      <a:pt x="19" y="49"/>
                    </a:cubicBezTo>
                    <a:cubicBezTo>
                      <a:pt x="16" y="56"/>
                      <a:pt x="8" y="76"/>
                      <a:pt x="8" y="82"/>
                    </a:cubicBezTo>
                    <a:cubicBezTo>
                      <a:pt x="8" y="83"/>
                      <a:pt x="8" y="83"/>
                      <a:pt x="8" y="83"/>
                    </a:cubicBezTo>
                    <a:cubicBezTo>
                      <a:pt x="8" y="83"/>
                      <a:pt x="2" y="83"/>
                      <a:pt x="2" y="79"/>
                    </a:cubicBezTo>
                    <a:cubicBezTo>
                      <a:pt x="0" y="71"/>
                      <a:pt x="8" y="54"/>
                      <a:pt x="11" y="47"/>
                    </a:cubicBezTo>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9" name="Freeform 707"/>
              <p:cNvSpPr/>
              <p:nvPr/>
            </p:nvSpPr>
            <p:spPr bwMode="auto">
              <a:xfrm>
                <a:off x="5152" y="1133"/>
                <a:ext cx="62" cy="79"/>
              </a:xfrm>
              <a:custGeom>
                <a:avLst/>
                <a:gdLst>
                  <a:gd name="T0" fmla="*/ 41 w 62"/>
                  <a:gd name="T1" fmla="*/ 7 h 79"/>
                  <a:gd name="T2" fmla="*/ 0 w 62"/>
                  <a:gd name="T3" fmla="*/ 78 h 79"/>
                  <a:gd name="T4" fmla="*/ 0 w 62"/>
                  <a:gd name="T5" fmla="*/ 79 h 79"/>
                  <a:gd name="T6" fmla="*/ 1 w 62"/>
                  <a:gd name="T7" fmla="*/ 79 h 79"/>
                  <a:gd name="T8" fmla="*/ 2 w 62"/>
                  <a:gd name="T9" fmla="*/ 76 h 79"/>
                  <a:gd name="T10" fmla="*/ 42 w 62"/>
                  <a:gd name="T11" fmla="*/ 10 h 79"/>
                  <a:gd name="T12" fmla="*/ 59 w 62"/>
                  <a:gd name="T13" fmla="*/ 3 h 79"/>
                  <a:gd name="T14" fmla="*/ 60 w 62"/>
                  <a:gd name="T15" fmla="*/ 3 h 79"/>
                  <a:gd name="T16" fmla="*/ 61 w 62"/>
                  <a:gd name="T17" fmla="*/ 2 h 79"/>
                  <a:gd name="T18" fmla="*/ 61 w 62"/>
                  <a:gd name="T19" fmla="*/ 1 h 79"/>
                  <a:gd name="T20" fmla="*/ 41 w 62"/>
                  <a:gd name="T21" fmla="*/ 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79">
                    <a:moveTo>
                      <a:pt x="41" y="7"/>
                    </a:moveTo>
                    <a:cubicBezTo>
                      <a:pt x="20" y="20"/>
                      <a:pt x="2" y="56"/>
                      <a:pt x="0" y="78"/>
                    </a:cubicBezTo>
                    <a:cubicBezTo>
                      <a:pt x="0" y="79"/>
                      <a:pt x="0" y="79"/>
                      <a:pt x="0" y="79"/>
                    </a:cubicBezTo>
                    <a:cubicBezTo>
                      <a:pt x="1" y="79"/>
                      <a:pt x="1" y="79"/>
                      <a:pt x="1" y="79"/>
                    </a:cubicBezTo>
                    <a:cubicBezTo>
                      <a:pt x="1" y="78"/>
                      <a:pt x="2" y="77"/>
                      <a:pt x="2" y="76"/>
                    </a:cubicBezTo>
                    <a:cubicBezTo>
                      <a:pt x="9" y="48"/>
                      <a:pt x="25" y="20"/>
                      <a:pt x="42" y="10"/>
                    </a:cubicBezTo>
                    <a:cubicBezTo>
                      <a:pt x="48" y="7"/>
                      <a:pt x="54" y="4"/>
                      <a:pt x="59" y="3"/>
                    </a:cubicBezTo>
                    <a:cubicBezTo>
                      <a:pt x="59" y="3"/>
                      <a:pt x="60" y="3"/>
                      <a:pt x="60" y="3"/>
                    </a:cubicBezTo>
                    <a:cubicBezTo>
                      <a:pt x="61" y="3"/>
                      <a:pt x="61" y="2"/>
                      <a:pt x="61" y="2"/>
                    </a:cubicBezTo>
                    <a:cubicBezTo>
                      <a:pt x="62" y="1"/>
                      <a:pt x="62" y="1"/>
                      <a:pt x="61" y="1"/>
                    </a:cubicBezTo>
                    <a:cubicBezTo>
                      <a:pt x="56" y="0"/>
                      <a:pt x="48" y="4"/>
                      <a:pt x="41" y="7"/>
                    </a:cubicBezTo>
                  </a:path>
                </a:pathLst>
              </a:custGeom>
              <a:solidFill>
                <a:srgbClr val="BFC6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0" name="Freeform 708"/>
              <p:cNvSpPr/>
              <p:nvPr/>
            </p:nvSpPr>
            <p:spPr bwMode="auto">
              <a:xfrm>
                <a:off x="5021" y="1216"/>
                <a:ext cx="6" cy="5"/>
              </a:xfrm>
              <a:custGeom>
                <a:avLst/>
                <a:gdLst>
                  <a:gd name="T0" fmla="*/ 0 w 6"/>
                  <a:gd name="T1" fmla="*/ 5 h 5"/>
                  <a:gd name="T2" fmla="*/ 5 w 6"/>
                  <a:gd name="T3" fmla="*/ 2 h 5"/>
                  <a:gd name="T4" fmla="*/ 6 w 6"/>
                  <a:gd name="T5" fmla="*/ 0 h 5"/>
                  <a:gd name="T6" fmla="*/ 2 w 6"/>
                  <a:gd name="T7" fmla="*/ 2 h 5"/>
                  <a:gd name="T8" fmla="*/ 0 w 6"/>
                  <a:gd name="T9" fmla="*/ 5 h 5"/>
                </a:gdLst>
                <a:ahLst/>
                <a:cxnLst>
                  <a:cxn ang="0">
                    <a:pos x="T0" y="T1"/>
                  </a:cxn>
                  <a:cxn ang="0">
                    <a:pos x="T2" y="T3"/>
                  </a:cxn>
                  <a:cxn ang="0">
                    <a:pos x="T4" y="T5"/>
                  </a:cxn>
                  <a:cxn ang="0">
                    <a:pos x="T6" y="T7"/>
                  </a:cxn>
                  <a:cxn ang="0">
                    <a:pos x="T8" y="T9"/>
                  </a:cxn>
                </a:cxnLst>
                <a:rect l="0" t="0" r="r" b="b"/>
                <a:pathLst>
                  <a:path w="6" h="5">
                    <a:moveTo>
                      <a:pt x="0" y="5"/>
                    </a:moveTo>
                    <a:cubicBezTo>
                      <a:pt x="5" y="2"/>
                      <a:pt x="5" y="2"/>
                      <a:pt x="5" y="2"/>
                    </a:cubicBezTo>
                    <a:cubicBezTo>
                      <a:pt x="5" y="1"/>
                      <a:pt x="5" y="0"/>
                      <a:pt x="6" y="0"/>
                    </a:cubicBezTo>
                    <a:cubicBezTo>
                      <a:pt x="2" y="2"/>
                      <a:pt x="2" y="2"/>
                      <a:pt x="2" y="2"/>
                    </a:cubicBezTo>
                    <a:cubicBezTo>
                      <a:pt x="1" y="3"/>
                      <a:pt x="0" y="4"/>
                      <a:pt x="0" y="5"/>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1" name="Freeform 709"/>
              <p:cNvSpPr/>
              <p:nvPr/>
            </p:nvSpPr>
            <p:spPr bwMode="auto">
              <a:xfrm>
                <a:off x="5020" y="1210"/>
                <a:ext cx="12" cy="5"/>
              </a:xfrm>
              <a:custGeom>
                <a:avLst/>
                <a:gdLst>
                  <a:gd name="T0" fmla="*/ 7 w 12"/>
                  <a:gd name="T1" fmla="*/ 5 h 5"/>
                  <a:gd name="T2" fmla="*/ 12 w 12"/>
                  <a:gd name="T3" fmla="*/ 2 h 5"/>
                  <a:gd name="T4" fmla="*/ 5 w 12"/>
                  <a:gd name="T5" fmla="*/ 1 h 5"/>
                  <a:gd name="T6" fmla="*/ 0 w 12"/>
                  <a:gd name="T7" fmla="*/ 4 h 5"/>
                  <a:gd name="T8" fmla="*/ 7 w 12"/>
                  <a:gd name="T9" fmla="*/ 5 h 5"/>
                </a:gdLst>
                <a:ahLst/>
                <a:cxnLst>
                  <a:cxn ang="0">
                    <a:pos x="T0" y="T1"/>
                  </a:cxn>
                  <a:cxn ang="0">
                    <a:pos x="T2" y="T3"/>
                  </a:cxn>
                  <a:cxn ang="0">
                    <a:pos x="T4" y="T5"/>
                  </a:cxn>
                  <a:cxn ang="0">
                    <a:pos x="T6" y="T7"/>
                  </a:cxn>
                  <a:cxn ang="0">
                    <a:pos x="T8" y="T9"/>
                  </a:cxn>
                </a:cxnLst>
                <a:rect l="0" t="0" r="r" b="b"/>
                <a:pathLst>
                  <a:path w="12" h="5">
                    <a:moveTo>
                      <a:pt x="7" y="5"/>
                    </a:moveTo>
                    <a:cubicBezTo>
                      <a:pt x="12" y="2"/>
                      <a:pt x="12" y="2"/>
                      <a:pt x="12" y="2"/>
                    </a:cubicBezTo>
                    <a:cubicBezTo>
                      <a:pt x="9" y="0"/>
                      <a:pt x="6" y="0"/>
                      <a:pt x="5" y="1"/>
                    </a:cubicBezTo>
                    <a:cubicBezTo>
                      <a:pt x="0" y="4"/>
                      <a:pt x="0" y="4"/>
                      <a:pt x="0" y="4"/>
                    </a:cubicBezTo>
                    <a:cubicBezTo>
                      <a:pt x="2" y="3"/>
                      <a:pt x="4" y="3"/>
                      <a:pt x="7" y="5"/>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2" name="Freeform 710"/>
              <p:cNvSpPr/>
              <p:nvPr/>
            </p:nvSpPr>
            <p:spPr bwMode="auto">
              <a:xfrm>
                <a:off x="5106" y="1148"/>
                <a:ext cx="36" cy="106"/>
              </a:xfrm>
              <a:custGeom>
                <a:avLst/>
                <a:gdLst>
                  <a:gd name="T0" fmla="*/ 36 w 36"/>
                  <a:gd name="T1" fmla="*/ 6 h 106"/>
                  <a:gd name="T2" fmla="*/ 26 w 36"/>
                  <a:gd name="T3" fmla="*/ 0 h 106"/>
                  <a:gd name="T4" fmla="*/ 0 w 36"/>
                  <a:gd name="T5" fmla="*/ 101 h 106"/>
                  <a:gd name="T6" fmla="*/ 10 w 36"/>
                  <a:gd name="T7" fmla="*/ 106 h 106"/>
                  <a:gd name="T8" fmla="*/ 36 w 36"/>
                  <a:gd name="T9" fmla="*/ 6 h 106"/>
                </a:gdLst>
                <a:ahLst/>
                <a:cxnLst>
                  <a:cxn ang="0">
                    <a:pos x="T0" y="T1"/>
                  </a:cxn>
                  <a:cxn ang="0">
                    <a:pos x="T2" y="T3"/>
                  </a:cxn>
                  <a:cxn ang="0">
                    <a:pos x="T4" y="T5"/>
                  </a:cxn>
                  <a:cxn ang="0">
                    <a:pos x="T6" y="T7"/>
                  </a:cxn>
                  <a:cxn ang="0">
                    <a:pos x="T8" y="T9"/>
                  </a:cxn>
                </a:cxnLst>
                <a:rect l="0" t="0" r="r" b="b"/>
                <a:pathLst>
                  <a:path w="36" h="106">
                    <a:moveTo>
                      <a:pt x="36" y="6"/>
                    </a:moveTo>
                    <a:lnTo>
                      <a:pt x="26" y="0"/>
                    </a:lnTo>
                    <a:lnTo>
                      <a:pt x="0" y="101"/>
                    </a:lnTo>
                    <a:lnTo>
                      <a:pt x="10" y="106"/>
                    </a:lnTo>
                    <a:lnTo>
                      <a:pt x="36" y="6"/>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3" name="Freeform 711"/>
              <p:cNvSpPr/>
              <p:nvPr/>
            </p:nvSpPr>
            <p:spPr bwMode="auto">
              <a:xfrm>
                <a:off x="5106" y="1148"/>
                <a:ext cx="36" cy="106"/>
              </a:xfrm>
              <a:custGeom>
                <a:avLst/>
                <a:gdLst>
                  <a:gd name="T0" fmla="*/ 36 w 36"/>
                  <a:gd name="T1" fmla="*/ 6 h 106"/>
                  <a:gd name="T2" fmla="*/ 26 w 36"/>
                  <a:gd name="T3" fmla="*/ 0 h 106"/>
                  <a:gd name="T4" fmla="*/ 0 w 36"/>
                  <a:gd name="T5" fmla="*/ 101 h 106"/>
                  <a:gd name="T6" fmla="*/ 10 w 36"/>
                  <a:gd name="T7" fmla="*/ 106 h 106"/>
                  <a:gd name="T8" fmla="*/ 36 w 36"/>
                  <a:gd name="T9" fmla="*/ 6 h 106"/>
                </a:gdLst>
                <a:ahLst/>
                <a:cxnLst>
                  <a:cxn ang="0">
                    <a:pos x="T0" y="T1"/>
                  </a:cxn>
                  <a:cxn ang="0">
                    <a:pos x="T2" y="T3"/>
                  </a:cxn>
                  <a:cxn ang="0">
                    <a:pos x="T4" y="T5"/>
                  </a:cxn>
                  <a:cxn ang="0">
                    <a:pos x="T6" y="T7"/>
                  </a:cxn>
                  <a:cxn ang="0">
                    <a:pos x="T8" y="T9"/>
                  </a:cxn>
                </a:cxnLst>
                <a:rect l="0" t="0" r="r" b="b"/>
                <a:pathLst>
                  <a:path w="36" h="106">
                    <a:moveTo>
                      <a:pt x="36" y="6"/>
                    </a:moveTo>
                    <a:lnTo>
                      <a:pt x="26" y="0"/>
                    </a:lnTo>
                    <a:lnTo>
                      <a:pt x="0" y="101"/>
                    </a:lnTo>
                    <a:lnTo>
                      <a:pt x="10" y="106"/>
                    </a:lnTo>
                    <a:lnTo>
                      <a:pt x="36"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4" name="Freeform 712"/>
              <p:cNvSpPr/>
              <p:nvPr/>
            </p:nvSpPr>
            <p:spPr bwMode="auto">
              <a:xfrm>
                <a:off x="5131" y="1134"/>
                <a:ext cx="15" cy="5"/>
              </a:xfrm>
              <a:custGeom>
                <a:avLst/>
                <a:gdLst>
                  <a:gd name="T0" fmla="*/ 15 w 15"/>
                  <a:gd name="T1" fmla="*/ 4 h 5"/>
                  <a:gd name="T2" fmla="*/ 7 w 15"/>
                  <a:gd name="T3" fmla="*/ 0 h 5"/>
                  <a:gd name="T4" fmla="*/ 0 w 15"/>
                  <a:gd name="T5" fmla="*/ 1 h 5"/>
                  <a:gd name="T6" fmla="*/ 8 w 15"/>
                  <a:gd name="T7" fmla="*/ 5 h 5"/>
                  <a:gd name="T8" fmla="*/ 15 w 15"/>
                  <a:gd name="T9" fmla="*/ 4 h 5"/>
                </a:gdLst>
                <a:ahLst/>
                <a:cxnLst>
                  <a:cxn ang="0">
                    <a:pos x="T0" y="T1"/>
                  </a:cxn>
                  <a:cxn ang="0">
                    <a:pos x="T2" y="T3"/>
                  </a:cxn>
                  <a:cxn ang="0">
                    <a:pos x="T4" y="T5"/>
                  </a:cxn>
                  <a:cxn ang="0">
                    <a:pos x="T6" y="T7"/>
                  </a:cxn>
                  <a:cxn ang="0">
                    <a:pos x="T8" y="T9"/>
                  </a:cxn>
                </a:cxnLst>
                <a:rect l="0" t="0" r="r" b="b"/>
                <a:pathLst>
                  <a:path w="15" h="5">
                    <a:moveTo>
                      <a:pt x="15" y="4"/>
                    </a:moveTo>
                    <a:lnTo>
                      <a:pt x="7" y="0"/>
                    </a:lnTo>
                    <a:lnTo>
                      <a:pt x="0" y="1"/>
                    </a:lnTo>
                    <a:lnTo>
                      <a:pt x="8" y="5"/>
                    </a:lnTo>
                    <a:lnTo>
                      <a:pt x="15" y="4"/>
                    </a:lnTo>
                    <a:close/>
                  </a:path>
                </a:pathLst>
              </a:custGeom>
              <a:solidFill>
                <a:srgbClr val="2E58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5" name="Freeform 713"/>
              <p:cNvSpPr/>
              <p:nvPr/>
            </p:nvSpPr>
            <p:spPr bwMode="auto">
              <a:xfrm>
                <a:off x="5128" y="1135"/>
                <a:ext cx="11" cy="14"/>
              </a:xfrm>
              <a:custGeom>
                <a:avLst/>
                <a:gdLst>
                  <a:gd name="T0" fmla="*/ 11 w 11"/>
                  <a:gd name="T1" fmla="*/ 4 h 14"/>
                  <a:gd name="T2" fmla="*/ 3 w 11"/>
                  <a:gd name="T3" fmla="*/ 0 h 14"/>
                  <a:gd name="T4" fmla="*/ 0 w 11"/>
                  <a:gd name="T5" fmla="*/ 14 h 14"/>
                  <a:gd name="T6" fmla="*/ 9 w 11"/>
                  <a:gd name="T7" fmla="*/ 13 h 14"/>
                  <a:gd name="T8" fmla="*/ 11 w 11"/>
                  <a:gd name="T9" fmla="*/ 4 h 14"/>
                </a:gdLst>
                <a:ahLst/>
                <a:cxnLst>
                  <a:cxn ang="0">
                    <a:pos x="T0" y="T1"/>
                  </a:cxn>
                  <a:cxn ang="0">
                    <a:pos x="T2" y="T3"/>
                  </a:cxn>
                  <a:cxn ang="0">
                    <a:pos x="T4" y="T5"/>
                  </a:cxn>
                  <a:cxn ang="0">
                    <a:pos x="T6" y="T7"/>
                  </a:cxn>
                  <a:cxn ang="0">
                    <a:pos x="T8" y="T9"/>
                  </a:cxn>
                </a:cxnLst>
                <a:rect l="0" t="0" r="r" b="b"/>
                <a:pathLst>
                  <a:path w="11" h="14">
                    <a:moveTo>
                      <a:pt x="11" y="4"/>
                    </a:moveTo>
                    <a:lnTo>
                      <a:pt x="3" y="0"/>
                    </a:lnTo>
                    <a:lnTo>
                      <a:pt x="0" y="14"/>
                    </a:lnTo>
                    <a:lnTo>
                      <a:pt x="9" y="13"/>
                    </a:lnTo>
                    <a:lnTo>
                      <a:pt x="11" y="4"/>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6" name="Freeform 714"/>
              <p:cNvSpPr/>
              <p:nvPr/>
            </p:nvSpPr>
            <p:spPr bwMode="auto">
              <a:xfrm>
                <a:off x="5128" y="1135"/>
                <a:ext cx="11" cy="14"/>
              </a:xfrm>
              <a:custGeom>
                <a:avLst/>
                <a:gdLst>
                  <a:gd name="T0" fmla="*/ 11 w 11"/>
                  <a:gd name="T1" fmla="*/ 4 h 14"/>
                  <a:gd name="T2" fmla="*/ 3 w 11"/>
                  <a:gd name="T3" fmla="*/ 0 h 14"/>
                  <a:gd name="T4" fmla="*/ 0 w 11"/>
                  <a:gd name="T5" fmla="*/ 14 h 14"/>
                  <a:gd name="T6" fmla="*/ 9 w 11"/>
                  <a:gd name="T7" fmla="*/ 13 h 14"/>
                  <a:gd name="T8" fmla="*/ 11 w 11"/>
                  <a:gd name="T9" fmla="*/ 4 h 14"/>
                </a:gdLst>
                <a:ahLst/>
                <a:cxnLst>
                  <a:cxn ang="0">
                    <a:pos x="T0" y="T1"/>
                  </a:cxn>
                  <a:cxn ang="0">
                    <a:pos x="T2" y="T3"/>
                  </a:cxn>
                  <a:cxn ang="0">
                    <a:pos x="T4" y="T5"/>
                  </a:cxn>
                  <a:cxn ang="0">
                    <a:pos x="T6" y="T7"/>
                  </a:cxn>
                  <a:cxn ang="0">
                    <a:pos x="T8" y="T9"/>
                  </a:cxn>
                </a:cxnLst>
                <a:rect l="0" t="0" r="r" b="b"/>
                <a:pathLst>
                  <a:path w="11" h="14">
                    <a:moveTo>
                      <a:pt x="11" y="4"/>
                    </a:moveTo>
                    <a:lnTo>
                      <a:pt x="3" y="0"/>
                    </a:lnTo>
                    <a:lnTo>
                      <a:pt x="0" y="14"/>
                    </a:lnTo>
                    <a:lnTo>
                      <a:pt x="9" y="13"/>
                    </a:lnTo>
                    <a:lnTo>
                      <a:pt x="11"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7" name="Freeform 715"/>
              <p:cNvSpPr/>
              <p:nvPr/>
            </p:nvSpPr>
            <p:spPr bwMode="auto">
              <a:xfrm>
                <a:off x="5034" y="1185"/>
                <a:ext cx="78" cy="87"/>
              </a:xfrm>
              <a:custGeom>
                <a:avLst/>
                <a:gdLst>
                  <a:gd name="T0" fmla="*/ 7 w 78"/>
                  <a:gd name="T1" fmla="*/ 5 h 87"/>
                  <a:gd name="T2" fmla="*/ 0 w 78"/>
                  <a:gd name="T3" fmla="*/ 0 h 87"/>
                  <a:gd name="T4" fmla="*/ 70 w 78"/>
                  <a:gd name="T5" fmla="*/ 83 h 87"/>
                  <a:gd name="T6" fmla="*/ 78 w 78"/>
                  <a:gd name="T7" fmla="*/ 87 h 87"/>
                  <a:gd name="T8" fmla="*/ 7 w 78"/>
                  <a:gd name="T9" fmla="*/ 5 h 87"/>
                </a:gdLst>
                <a:ahLst/>
                <a:cxnLst>
                  <a:cxn ang="0">
                    <a:pos x="T0" y="T1"/>
                  </a:cxn>
                  <a:cxn ang="0">
                    <a:pos x="T2" y="T3"/>
                  </a:cxn>
                  <a:cxn ang="0">
                    <a:pos x="T4" y="T5"/>
                  </a:cxn>
                  <a:cxn ang="0">
                    <a:pos x="T6" y="T7"/>
                  </a:cxn>
                  <a:cxn ang="0">
                    <a:pos x="T8" y="T9"/>
                  </a:cxn>
                </a:cxnLst>
                <a:rect l="0" t="0" r="r" b="b"/>
                <a:pathLst>
                  <a:path w="78" h="87">
                    <a:moveTo>
                      <a:pt x="7" y="5"/>
                    </a:moveTo>
                    <a:lnTo>
                      <a:pt x="0" y="0"/>
                    </a:lnTo>
                    <a:lnTo>
                      <a:pt x="70" y="83"/>
                    </a:lnTo>
                    <a:lnTo>
                      <a:pt x="78" y="87"/>
                    </a:lnTo>
                    <a:lnTo>
                      <a:pt x="7" y="5"/>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8" name="Freeform 716"/>
              <p:cNvSpPr/>
              <p:nvPr/>
            </p:nvSpPr>
            <p:spPr bwMode="auto">
              <a:xfrm>
                <a:off x="5034" y="1185"/>
                <a:ext cx="78" cy="87"/>
              </a:xfrm>
              <a:custGeom>
                <a:avLst/>
                <a:gdLst>
                  <a:gd name="T0" fmla="*/ 7 w 78"/>
                  <a:gd name="T1" fmla="*/ 5 h 87"/>
                  <a:gd name="T2" fmla="*/ 0 w 78"/>
                  <a:gd name="T3" fmla="*/ 0 h 87"/>
                  <a:gd name="T4" fmla="*/ 70 w 78"/>
                  <a:gd name="T5" fmla="*/ 83 h 87"/>
                  <a:gd name="T6" fmla="*/ 78 w 78"/>
                  <a:gd name="T7" fmla="*/ 87 h 87"/>
                  <a:gd name="T8" fmla="*/ 7 w 78"/>
                  <a:gd name="T9" fmla="*/ 5 h 87"/>
                </a:gdLst>
                <a:ahLst/>
                <a:cxnLst>
                  <a:cxn ang="0">
                    <a:pos x="T0" y="T1"/>
                  </a:cxn>
                  <a:cxn ang="0">
                    <a:pos x="T2" y="T3"/>
                  </a:cxn>
                  <a:cxn ang="0">
                    <a:pos x="T4" y="T5"/>
                  </a:cxn>
                  <a:cxn ang="0">
                    <a:pos x="T6" y="T7"/>
                  </a:cxn>
                  <a:cxn ang="0">
                    <a:pos x="T8" y="T9"/>
                  </a:cxn>
                </a:cxnLst>
                <a:rect l="0" t="0" r="r" b="b"/>
                <a:pathLst>
                  <a:path w="78" h="87">
                    <a:moveTo>
                      <a:pt x="7" y="5"/>
                    </a:moveTo>
                    <a:lnTo>
                      <a:pt x="0" y="0"/>
                    </a:lnTo>
                    <a:lnTo>
                      <a:pt x="70" y="83"/>
                    </a:lnTo>
                    <a:lnTo>
                      <a:pt x="78" y="87"/>
                    </a:lnTo>
                    <a:lnTo>
                      <a:pt x="7"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9" name="Freeform 717"/>
              <p:cNvSpPr/>
              <p:nvPr/>
            </p:nvSpPr>
            <p:spPr bwMode="auto">
              <a:xfrm>
                <a:off x="5037" y="1146"/>
                <a:ext cx="99" cy="28"/>
              </a:xfrm>
              <a:custGeom>
                <a:avLst/>
                <a:gdLst>
                  <a:gd name="T0" fmla="*/ 99 w 99"/>
                  <a:gd name="T1" fmla="*/ 4 h 28"/>
                  <a:gd name="T2" fmla="*/ 91 w 99"/>
                  <a:gd name="T3" fmla="*/ 0 h 28"/>
                  <a:gd name="T4" fmla="*/ 0 w 99"/>
                  <a:gd name="T5" fmla="*/ 23 h 28"/>
                  <a:gd name="T6" fmla="*/ 8 w 99"/>
                  <a:gd name="T7" fmla="*/ 28 h 28"/>
                  <a:gd name="T8" fmla="*/ 99 w 99"/>
                  <a:gd name="T9" fmla="*/ 4 h 28"/>
                </a:gdLst>
                <a:ahLst/>
                <a:cxnLst>
                  <a:cxn ang="0">
                    <a:pos x="T0" y="T1"/>
                  </a:cxn>
                  <a:cxn ang="0">
                    <a:pos x="T2" y="T3"/>
                  </a:cxn>
                  <a:cxn ang="0">
                    <a:pos x="T4" y="T5"/>
                  </a:cxn>
                  <a:cxn ang="0">
                    <a:pos x="T6" y="T7"/>
                  </a:cxn>
                  <a:cxn ang="0">
                    <a:pos x="T8" y="T9"/>
                  </a:cxn>
                </a:cxnLst>
                <a:rect l="0" t="0" r="r" b="b"/>
                <a:pathLst>
                  <a:path w="99" h="28">
                    <a:moveTo>
                      <a:pt x="99" y="4"/>
                    </a:moveTo>
                    <a:lnTo>
                      <a:pt x="91" y="0"/>
                    </a:lnTo>
                    <a:lnTo>
                      <a:pt x="0" y="23"/>
                    </a:lnTo>
                    <a:lnTo>
                      <a:pt x="8" y="28"/>
                    </a:lnTo>
                    <a:lnTo>
                      <a:pt x="99" y="4"/>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0" name="Freeform 718"/>
              <p:cNvSpPr/>
              <p:nvPr/>
            </p:nvSpPr>
            <p:spPr bwMode="auto">
              <a:xfrm>
                <a:off x="5037" y="1146"/>
                <a:ext cx="99" cy="28"/>
              </a:xfrm>
              <a:custGeom>
                <a:avLst/>
                <a:gdLst>
                  <a:gd name="T0" fmla="*/ 99 w 99"/>
                  <a:gd name="T1" fmla="*/ 4 h 28"/>
                  <a:gd name="T2" fmla="*/ 91 w 99"/>
                  <a:gd name="T3" fmla="*/ 0 h 28"/>
                  <a:gd name="T4" fmla="*/ 0 w 99"/>
                  <a:gd name="T5" fmla="*/ 23 h 28"/>
                  <a:gd name="T6" fmla="*/ 8 w 99"/>
                  <a:gd name="T7" fmla="*/ 28 h 28"/>
                  <a:gd name="T8" fmla="*/ 99 w 99"/>
                  <a:gd name="T9" fmla="*/ 4 h 28"/>
                </a:gdLst>
                <a:ahLst/>
                <a:cxnLst>
                  <a:cxn ang="0">
                    <a:pos x="T0" y="T1"/>
                  </a:cxn>
                  <a:cxn ang="0">
                    <a:pos x="T2" y="T3"/>
                  </a:cxn>
                  <a:cxn ang="0">
                    <a:pos x="T4" y="T5"/>
                  </a:cxn>
                  <a:cxn ang="0">
                    <a:pos x="T6" y="T7"/>
                  </a:cxn>
                  <a:cxn ang="0">
                    <a:pos x="T8" y="T9"/>
                  </a:cxn>
                </a:cxnLst>
                <a:rect l="0" t="0" r="r" b="b"/>
                <a:pathLst>
                  <a:path w="99" h="28">
                    <a:moveTo>
                      <a:pt x="99" y="4"/>
                    </a:moveTo>
                    <a:lnTo>
                      <a:pt x="91" y="0"/>
                    </a:lnTo>
                    <a:lnTo>
                      <a:pt x="0" y="23"/>
                    </a:lnTo>
                    <a:lnTo>
                      <a:pt x="8" y="28"/>
                    </a:lnTo>
                    <a:lnTo>
                      <a:pt x="99"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1" name="Freeform 719"/>
              <p:cNvSpPr/>
              <p:nvPr/>
            </p:nvSpPr>
            <p:spPr bwMode="auto">
              <a:xfrm>
                <a:off x="5034" y="1166"/>
                <a:ext cx="12" cy="24"/>
              </a:xfrm>
              <a:custGeom>
                <a:avLst/>
                <a:gdLst>
                  <a:gd name="T0" fmla="*/ 12 w 12"/>
                  <a:gd name="T1" fmla="*/ 5 h 24"/>
                  <a:gd name="T2" fmla="*/ 4 w 12"/>
                  <a:gd name="T3" fmla="*/ 0 h 24"/>
                  <a:gd name="T4" fmla="*/ 0 w 12"/>
                  <a:gd name="T5" fmla="*/ 19 h 24"/>
                  <a:gd name="T6" fmla="*/ 7 w 12"/>
                  <a:gd name="T7" fmla="*/ 24 h 24"/>
                  <a:gd name="T8" fmla="*/ 12 w 12"/>
                  <a:gd name="T9" fmla="*/ 5 h 24"/>
                </a:gdLst>
                <a:ahLst/>
                <a:cxnLst>
                  <a:cxn ang="0">
                    <a:pos x="T0" y="T1"/>
                  </a:cxn>
                  <a:cxn ang="0">
                    <a:pos x="T2" y="T3"/>
                  </a:cxn>
                  <a:cxn ang="0">
                    <a:pos x="T4" y="T5"/>
                  </a:cxn>
                  <a:cxn ang="0">
                    <a:pos x="T6" y="T7"/>
                  </a:cxn>
                  <a:cxn ang="0">
                    <a:pos x="T8" y="T9"/>
                  </a:cxn>
                </a:cxnLst>
                <a:rect l="0" t="0" r="r" b="b"/>
                <a:pathLst>
                  <a:path w="12" h="24">
                    <a:moveTo>
                      <a:pt x="12" y="5"/>
                    </a:moveTo>
                    <a:lnTo>
                      <a:pt x="4" y="0"/>
                    </a:lnTo>
                    <a:lnTo>
                      <a:pt x="0" y="19"/>
                    </a:lnTo>
                    <a:lnTo>
                      <a:pt x="7" y="24"/>
                    </a:lnTo>
                    <a:lnTo>
                      <a:pt x="12" y="5"/>
                    </a:lnTo>
                    <a:close/>
                  </a:path>
                </a:pathLst>
              </a:custGeom>
              <a:solidFill>
                <a:srgbClr val="3B72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2" name="Freeform 720"/>
              <p:cNvSpPr/>
              <p:nvPr/>
            </p:nvSpPr>
            <p:spPr bwMode="auto">
              <a:xfrm>
                <a:off x="5034" y="1166"/>
                <a:ext cx="12" cy="24"/>
              </a:xfrm>
              <a:custGeom>
                <a:avLst/>
                <a:gdLst>
                  <a:gd name="T0" fmla="*/ 12 w 12"/>
                  <a:gd name="T1" fmla="*/ 5 h 24"/>
                  <a:gd name="T2" fmla="*/ 4 w 12"/>
                  <a:gd name="T3" fmla="*/ 0 h 24"/>
                  <a:gd name="T4" fmla="*/ 0 w 12"/>
                  <a:gd name="T5" fmla="*/ 19 h 24"/>
                  <a:gd name="T6" fmla="*/ 7 w 12"/>
                  <a:gd name="T7" fmla="*/ 24 h 24"/>
                  <a:gd name="T8" fmla="*/ 12 w 12"/>
                  <a:gd name="T9" fmla="*/ 5 h 24"/>
                </a:gdLst>
                <a:ahLst/>
                <a:cxnLst>
                  <a:cxn ang="0">
                    <a:pos x="T0" y="T1"/>
                  </a:cxn>
                  <a:cxn ang="0">
                    <a:pos x="T2" y="T3"/>
                  </a:cxn>
                  <a:cxn ang="0">
                    <a:pos x="T4" y="T5"/>
                  </a:cxn>
                  <a:cxn ang="0">
                    <a:pos x="T6" y="T7"/>
                  </a:cxn>
                  <a:cxn ang="0">
                    <a:pos x="T8" y="T9"/>
                  </a:cxn>
                </a:cxnLst>
                <a:rect l="0" t="0" r="r" b="b"/>
                <a:pathLst>
                  <a:path w="12" h="24">
                    <a:moveTo>
                      <a:pt x="12" y="5"/>
                    </a:moveTo>
                    <a:lnTo>
                      <a:pt x="4" y="0"/>
                    </a:lnTo>
                    <a:lnTo>
                      <a:pt x="0" y="19"/>
                    </a:lnTo>
                    <a:lnTo>
                      <a:pt x="7" y="24"/>
                    </a:lnTo>
                    <a:lnTo>
                      <a:pt x="12"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3" name="Freeform 721"/>
              <p:cNvSpPr>
                <a:spLocks noEditPoints="1"/>
              </p:cNvSpPr>
              <p:nvPr/>
            </p:nvSpPr>
            <p:spPr bwMode="auto">
              <a:xfrm>
                <a:off x="5041" y="1138"/>
                <a:ext cx="105" cy="134"/>
              </a:xfrm>
              <a:custGeom>
                <a:avLst/>
                <a:gdLst>
                  <a:gd name="T0" fmla="*/ 96 w 105"/>
                  <a:gd name="T1" fmla="*/ 10 h 134"/>
                  <a:gd name="T2" fmla="*/ 98 w 105"/>
                  <a:gd name="T3" fmla="*/ 1 h 134"/>
                  <a:gd name="T4" fmla="*/ 105 w 105"/>
                  <a:gd name="T5" fmla="*/ 0 h 134"/>
                  <a:gd name="T6" fmla="*/ 71 w 105"/>
                  <a:gd name="T7" fmla="*/ 134 h 134"/>
                  <a:gd name="T8" fmla="*/ 0 w 105"/>
                  <a:gd name="T9" fmla="*/ 52 h 134"/>
                  <a:gd name="T10" fmla="*/ 5 w 105"/>
                  <a:gd name="T11" fmla="*/ 33 h 134"/>
                  <a:gd name="T12" fmla="*/ 96 w 105"/>
                  <a:gd name="T13" fmla="*/ 10 h 134"/>
                  <a:gd name="T14" fmla="*/ 68 w 105"/>
                  <a:gd name="T15" fmla="*/ 119 h 134"/>
                  <a:gd name="T16" fmla="*/ 94 w 105"/>
                  <a:gd name="T17" fmla="*/ 19 h 134"/>
                  <a:gd name="T18" fmla="*/ 9 w 105"/>
                  <a:gd name="T19" fmla="*/ 40 h 134"/>
                  <a:gd name="T20" fmla="*/ 8 w 105"/>
                  <a:gd name="T21" fmla="*/ 46 h 134"/>
                  <a:gd name="T22" fmla="*/ 68 w 105"/>
                  <a:gd name="T23" fmla="*/ 11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34">
                    <a:moveTo>
                      <a:pt x="96" y="10"/>
                    </a:moveTo>
                    <a:lnTo>
                      <a:pt x="98" y="1"/>
                    </a:lnTo>
                    <a:lnTo>
                      <a:pt x="105" y="0"/>
                    </a:lnTo>
                    <a:lnTo>
                      <a:pt x="71" y="134"/>
                    </a:lnTo>
                    <a:lnTo>
                      <a:pt x="0" y="52"/>
                    </a:lnTo>
                    <a:lnTo>
                      <a:pt x="5" y="33"/>
                    </a:lnTo>
                    <a:lnTo>
                      <a:pt x="96" y="10"/>
                    </a:lnTo>
                    <a:close/>
                    <a:moveTo>
                      <a:pt x="68" y="119"/>
                    </a:moveTo>
                    <a:lnTo>
                      <a:pt x="94" y="19"/>
                    </a:lnTo>
                    <a:lnTo>
                      <a:pt x="9" y="40"/>
                    </a:lnTo>
                    <a:lnTo>
                      <a:pt x="8" y="46"/>
                    </a:lnTo>
                    <a:lnTo>
                      <a:pt x="68" y="119"/>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4" name="Freeform 722"/>
              <p:cNvSpPr>
                <a:spLocks noEditPoints="1"/>
              </p:cNvSpPr>
              <p:nvPr/>
            </p:nvSpPr>
            <p:spPr bwMode="auto">
              <a:xfrm>
                <a:off x="5041" y="1138"/>
                <a:ext cx="105" cy="134"/>
              </a:xfrm>
              <a:custGeom>
                <a:avLst/>
                <a:gdLst>
                  <a:gd name="T0" fmla="*/ 96 w 105"/>
                  <a:gd name="T1" fmla="*/ 10 h 134"/>
                  <a:gd name="T2" fmla="*/ 98 w 105"/>
                  <a:gd name="T3" fmla="*/ 1 h 134"/>
                  <a:gd name="T4" fmla="*/ 105 w 105"/>
                  <a:gd name="T5" fmla="*/ 0 h 134"/>
                  <a:gd name="T6" fmla="*/ 71 w 105"/>
                  <a:gd name="T7" fmla="*/ 134 h 134"/>
                  <a:gd name="T8" fmla="*/ 0 w 105"/>
                  <a:gd name="T9" fmla="*/ 52 h 134"/>
                  <a:gd name="T10" fmla="*/ 5 w 105"/>
                  <a:gd name="T11" fmla="*/ 33 h 134"/>
                  <a:gd name="T12" fmla="*/ 96 w 105"/>
                  <a:gd name="T13" fmla="*/ 10 h 134"/>
                  <a:gd name="T14" fmla="*/ 68 w 105"/>
                  <a:gd name="T15" fmla="*/ 119 h 134"/>
                  <a:gd name="T16" fmla="*/ 94 w 105"/>
                  <a:gd name="T17" fmla="*/ 19 h 134"/>
                  <a:gd name="T18" fmla="*/ 9 w 105"/>
                  <a:gd name="T19" fmla="*/ 40 h 134"/>
                  <a:gd name="T20" fmla="*/ 8 w 105"/>
                  <a:gd name="T21" fmla="*/ 46 h 134"/>
                  <a:gd name="T22" fmla="*/ 68 w 105"/>
                  <a:gd name="T23" fmla="*/ 11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34">
                    <a:moveTo>
                      <a:pt x="96" y="10"/>
                    </a:moveTo>
                    <a:lnTo>
                      <a:pt x="98" y="1"/>
                    </a:lnTo>
                    <a:lnTo>
                      <a:pt x="105" y="0"/>
                    </a:lnTo>
                    <a:lnTo>
                      <a:pt x="71" y="134"/>
                    </a:lnTo>
                    <a:lnTo>
                      <a:pt x="0" y="52"/>
                    </a:lnTo>
                    <a:lnTo>
                      <a:pt x="5" y="33"/>
                    </a:lnTo>
                    <a:lnTo>
                      <a:pt x="96" y="10"/>
                    </a:lnTo>
                    <a:moveTo>
                      <a:pt x="68" y="119"/>
                    </a:moveTo>
                    <a:lnTo>
                      <a:pt x="94" y="19"/>
                    </a:lnTo>
                    <a:lnTo>
                      <a:pt x="9" y="40"/>
                    </a:lnTo>
                    <a:lnTo>
                      <a:pt x="8" y="46"/>
                    </a:lnTo>
                    <a:lnTo>
                      <a:pt x="68" y="1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5" name="Freeform 723"/>
              <p:cNvSpPr/>
              <p:nvPr/>
            </p:nvSpPr>
            <p:spPr bwMode="auto">
              <a:xfrm>
                <a:off x="5128" y="1135"/>
                <a:ext cx="18" cy="19"/>
              </a:xfrm>
              <a:custGeom>
                <a:avLst/>
                <a:gdLst>
                  <a:gd name="T0" fmla="*/ 3 w 18"/>
                  <a:gd name="T1" fmla="*/ 0 h 19"/>
                  <a:gd name="T2" fmla="*/ 0 w 18"/>
                  <a:gd name="T3" fmla="*/ 11 h 19"/>
                  <a:gd name="T4" fmla="*/ 1 w 18"/>
                  <a:gd name="T5" fmla="*/ 15 h 19"/>
                  <a:gd name="T6" fmla="*/ 12 w 18"/>
                  <a:gd name="T7" fmla="*/ 18 h 19"/>
                  <a:gd name="T8" fmla="*/ 15 w 18"/>
                  <a:gd name="T9" fmla="*/ 15 h 19"/>
                  <a:gd name="T10" fmla="*/ 18 w 18"/>
                  <a:gd name="T11" fmla="*/ 4 h 19"/>
                  <a:gd name="T12" fmla="*/ 15 w 18"/>
                  <a:gd name="T13" fmla="*/ 6 h 19"/>
                  <a:gd name="T14" fmla="*/ 4 w 18"/>
                  <a:gd name="T15" fmla="*/ 4 h 19"/>
                  <a:gd name="T16" fmla="*/ 3 w 18"/>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9">
                    <a:moveTo>
                      <a:pt x="3" y="0"/>
                    </a:moveTo>
                    <a:cubicBezTo>
                      <a:pt x="0" y="11"/>
                      <a:pt x="0" y="11"/>
                      <a:pt x="0" y="11"/>
                    </a:cubicBezTo>
                    <a:cubicBezTo>
                      <a:pt x="0" y="12"/>
                      <a:pt x="0" y="14"/>
                      <a:pt x="1" y="15"/>
                    </a:cubicBezTo>
                    <a:cubicBezTo>
                      <a:pt x="4" y="17"/>
                      <a:pt x="8" y="19"/>
                      <a:pt x="12" y="18"/>
                    </a:cubicBezTo>
                    <a:cubicBezTo>
                      <a:pt x="13" y="17"/>
                      <a:pt x="14" y="16"/>
                      <a:pt x="15" y="15"/>
                    </a:cubicBezTo>
                    <a:cubicBezTo>
                      <a:pt x="18" y="4"/>
                      <a:pt x="18" y="4"/>
                      <a:pt x="18" y="4"/>
                    </a:cubicBezTo>
                    <a:cubicBezTo>
                      <a:pt x="17" y="5"/>
                      <a:pt x="16" y="6"/>
                      <a:pt x="15" y="6"/>
                    </a:cubicBezTo>
                    <a:cubicBezTo>
                      <a:pt x="11" y="7"/>
                      <a:pt x="7" y="6"/>
                      <a:pt x="4" y="4"/>
                    </a:cubicBezTo>
                    <a:cubicBezTo>
                      <a:pt x="3" y="2"/>
                      <a:pt x="2" y="1"/>
                      <a:pt x="3" y="0"/>
                    </a:cubicBezTo>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6" name="Freeform 724"/>
              <p:cNvSpPr/>
              <p:nvPr/>
            </p:nvSpPr>
            <p:spPr bwMode="auto">
              <a:xfrm>
                <a:off x="5130" y="1132"/>
                <a:ext cx="17" cy="10"/>
              </a:xfrm>
              <a:custGeom>
                <a:avLst/>
                <a:gdLst>
                  <a:gd name="T0" fmla="*/ 4 w 17"/>
                  <a:gd name="T1" fmla="*/ 0 h 10"/>
                  <a:gd name="T2" fmla="*/ 2 w 17"/>
                  <a:gd name="T3" fmla="*/ 7 h 10"/>
                  <a:gd name="T4" fmla="*/ 13 w 17"/>
                  <a:gd name="T5" fmla="*/ 9 h 10"/>
                  <a:gd name="T6" fmla="*/ 14 w 17"/>
                  <a:gd name="T7" fmla="*/ 3 h 10"/>
                  <a:gd name="T8" fmla="*/ 4 w 17"/>
                  <a:gd name="T9" fmla="*/ 0 h 10"/>
                </a:gdLst>
                <a:ahLst/>
                <a:cxnLst>
                  <a:cxn ang="0">
                    <a:pos x="T0" y="T1"/>
                  </a:cxn>
                  <a:cxn ang="0">
                    <a:pos x="T2" y="T3"/>
                  </a:cxn>
                  <a:cxn ang="0">
                    <a:pos x="T4" y="T5"/>
                  </a:cxn>
                  <a:cxn ang="0">
                    <a:pos x="T6" y="T7"/>
                  </a:cxn>
                  <a:cxn ang="0">
                    <a:pos x="T8" y="T9"/>
                  </a:cxn>
                </a:cxnLst>
                <a:rect l="0" t="0" r="r" b="b"/>
                <a:pathLst>
                  <a:path w="17" h="10">
                    <a:moveTo>
                      <a:pt x="4" y="0"/>
                    </a:moveTo>
                    <a:cubicBezTo>
                      <a:pt x="0" y="1"/>
                      <a:pt x="0" y="4"/>
                      <a:pt x="2" y="7"/>
                    </a:cubicBezTo>
                    <a:cubicBezTo>
                      <a:pt x="5" y="9"/>
                      <a:pt x="9" y="10"/>
                      <a:pt x="13" y="9"/>
                    </a:cubicBezTo>
                    <a:cubicBezTo>
                      <a:pt x="16" y="8"/>
                      <a:pt x="17" y="6"/>
                      <a:pt x="14" y="3"/>
                    </a:cubicBezTo>
                    <a:cubicBezTo>
                      <a:pt x="12" y="1"/>
                      <a:pt x="7" y="0"/>
                      <a:pt x="4" y="0"/>
                    </a:cubicBezTo>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7" name="Freeform 725"/>
              <p:cNvSpPr/>
              <p:nvPr/>
            </p:nvSpPr>
            <p:spPr bwMode="auto">
              <a:xfrm>
                <a:off x="5135" y="1128"/>
                <a:ext cx="8" cy="11"/>
              </a:xfrm>
              <a:custGeom>
                <a:avLst/>
                <a:gdLst>
                  <a:gd name="T0" fmla="*/ 2 w 8"/>
                  <a:gd name="T1" fmla="*/ 0 h 11"/>
                  <a:gd name="T2" fmla="*/ 0 w 8"/>
                  <a:gd name="T3" fmla="*/ 7 h 11"/>
                  <a:gd name="T4" fmla="*/ 0 w 8"/>
                  <a:gd name="T5" fmla="*/ 9 h 11"/>
                  <a:gd name="T6" fmla="*/ 5 w 8"/>
                  <a:gd name="T7" fmla="*/ 10 h 11"/>
                  <a:gd name="T8" fmla="*/ 6 w 8"/>
                  <a:gd name="T9" fmla="*/ 9 h 11"/>
                  <a:gd name="T10" fmla="*/ 8 w 8"/>
                  <a:gd name="T11" fmla="*/ 1 h 11"/>
                  <a:gd name="T12" fmla="*/ 7 w 8"/>
                  <a:gd name="T13" fmla="*/ 2 h 11"/>
                  <a:gd name="T14" fmla="*/ 2 w 8"/>
                  <a:gd name="T15" fmla="*/ 1 h 11"/>
                  <a:gd name="T16" fmla="*/ 2 w 8"/>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1">
                    <a:moveTo>
                      <a:pt x="2" y="0"/>
                    </a:moveTo>
                    <a:cubicBezTo>
                      <a:pt x="0" y="7"/>
                      <a:pt x="0" y="7"/>
                      <a:pt x="0" y="7"/>
                    </a:cubicBezTo>
                    <a:cubicBezTo>
                      <a:pt x="0" y="8"/>
                      <a:pt x="0" y="9"/>
                      <a:pt x="0" y="9"/>
                    </a:cubicBezTo>
                    <a:cubicBezTo>
                      <a:pt x="1" y="10"/>
                      <a:pt x="4" y="11"/>
                      <a:pt x="5" y="10"/>
                    </a:cubicBezTo>
                    <a:cubicBezTo>
                      <a:pt x="6" y="10"/>
                      <a:pt x="6" y="10"/>
                      <a:pt x="6" y="9"/>
                    </a:cubicBezTo>
                    <a:cubicBezTo>
                      <a:pt x="8" y="1"/>
                      <a:pt x="8" y="1"/>
                      <a:pt x="8" y="1"/>
                    </a:cubicBezTo>
                    <a:cubicBezTo>
                      <a:pt x="8" y="2"/>
                      <a:pt x="8" y="2"/>
                      <a:pt x="7" y="2"/>
                    </a:cubicBezTo>
                    <a:cubicBezTo>
                      <a:pt x="6" y="3"/>
                      <a:pt x="3" y="2"/>
                      <a:pt x="2" y="1"/>
                    </a:cubicBezTo>
                    <a:cubicBezTo>
                      <a:pt x="2" y="1"/>
                      <a:pt x="2" y="0"/>
                      <a:pt x="2" y="0"/>
                    </a:cubicBezTo>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8" name="Freeform 726"/>
              <p:cNvSpPr/>
              <p:nvPr/>
            </p:nvSpPr>
            <p:spPr bwMode="auto">
              <a:xfrm>
                <a:off x="5136" y="1126"/>
                <a:ext cx="8" cy="5"/>
              </a:xfrm>
              <a:custGeom>
                <a:avLst/>
                <a:gdLst>
                  <a:gd name="T0" fmla="*/ 2 w 8"/>
                  <a:gd name="T1" fmla="*/ 0 h 5"/>
                  <a:gd name="T2" fmla="*/ 1 w 8"/>
                  <a:gd name="T3" fmla="*/ 3 h 5"/>
                  <a:gd name="T4" fmla="*/ 6 w 8"/>
                  <a:gd name="T5" fmla="*/ 4 h 5"/>
                  <a:gd name="T6" fmla="*/ 7 w 8"/>
                  <a:gd name="T7" fmla="*/ 2 h 5"/>
                  <a:gd name="T8" fmla="*/ 2 w 8"/>
                  <a:gd name="T9" fmla="*/ 0 h 5"/>
                </a:gdLst>
                <a:ahLst/>
                <a:cxnLst>
                  <a:cxn ang="0">
                    <a:pos x="T0" y="T1"/>
                  </a:cxn>
                  <a:cxn ang="0">
                    <a:pos x="T2" y="T3"/>
                  </a:cxn>
                  <a:cxn ang="0">
                    <a:pos x="T4" y="T5"/>
                  </a:cxn>
                  <a:cxn ang="0">
                    <a:pos x="T6" y="T7"/>
                  </a:cxn>
                  <a:cxn ang="0">
                    <a:pos x="T8" y="T9"/>
                  </a:cxn>
                </a:cxnLst>
                <a:rect l="0" t="0" r="r" b="b"/>
                <a:pathLst>
                  <a:path w="8" h="5">
                    <a:moveTo>
                      <a:pt x="2" y="0"/>
                    </a:moveTo>
                    <a:cubicBezTo>
                      <a:pt x="1" y="1"/>
                      <a:pt x="0" y="2"/>
                      <a:pt x="1" y="3"/>
                    </a:cubicBezTo>
                    <a:cubicBezTo>
                      <a:pt x="2" y="4"/>
                      <a:pt x="5" y="5"/>
                      <a:pt x="6" y="4"/>
                    </a:cubicBezTo>
                    <a:cubicBezTo>
                      <a:pt x="8" y="4"/>
                      <a:pt x="8" y="3"/>
                      <a:pt x="7" y="2"/>
                    </a:cubicBezTo>
                    <a:cubicBezTo>
                      <a:pt x="6" y="1"/>
                      <a:pt x="4" y="0"/>
                      <a:pt x="2" y="0"/>
                    </a:cubicBezTo>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9" name="Freeform 727"/>
              <p:cNvSpPr/>
              <p:nvPr/>
            </p:nvSpPr>
            <p:spPr bwMode="auto">
              <a:xfrm>
                <a:off x="5015" y="1293"/>
                <a:ext cx="6" cy="3"/>
              </a:xfrm>
              <a:custGeom>
                <a:avLst/>
                <a:gdLst>
                  <a:gd name="T0" fmla="*/ 6 w 6"/>
                  <a:gd name="T1" fmla="*/ 3 h 3"/>
                  <a:gd name="T2" fmla="*/ 2 w 6"/>
                  <a:gd name="T3" fmla="*/ 0 h 3"/>
                  <a:gd name="T4" fmla="*/ 0 w 6"/>
                  <a:gd name="T5" fmla="*/ 0 h 3"/>
                  <a:gd name="T6" fmla="*/ 4 w 6"/>
                  <a:gd name="T7" fmla="*/ 3 h 3"/>
                  <a:gd name="T8" fmla="*/ 6 w 6"/>
                  <a:gd name="T9" fmla="*/ 3 h 3"/>
                </a:gdLst>
                <a:ahLst/>
                <a:cxnLst>
                  <a:cxn ang="0">
                    <a:pos x="T0" y="T1"/>
                  </a:cxn>
                  <a:cxn ang="0">
                    <a:pos x="T2" y="T3"/>
                  </a:cxn>
                  <a:cxn ang="0">
                    <a:pos x="T4" y="T5"/>
                  </a:cxn>
                  <a:cxn ang="0">
                    <a:pos x="T6" y="T7"/>
                  </a:cxn>
                  <a:cxn ang="0">
                    <a:pos x="T8" y="T9"/>
                  </a:cxn>
                </a:cxnLst>
                <a:rect l="0" t="0" r="r" b="b"/>
                <a:pathLst>
                  <a:path w="6" h="3">
                    <a:moveTo>
                      <a:pt x="6" y="3"/>
                    </a:moveTo>
                    <a:cubicBezTo>
                      <a:pt x="2" y="0"/>
                      <a:pt x="2" y="0"/>
                      <a:pt x="2" y="0"/>
                    </a:cubicBezTo>
                    <a:cubicBezTo>
                      <a:pt x="2" y="0"/>
                      <a:pt x="1" y="0"/>
                      <a:pt x="0" y="0"/>
                    </a:cubicBezTo>
                    <a:cubicBezTo>
                      <a:pt x="4" y="3"/>
                      <a:pt x="4" y="3"/>
                      <a:pt x="4" y="3"/>
                    </a:cubicBezTo>
                    <a:cubicBezTo>
                      <a:pt x="5" y="2"/>
                      <a:pt x="5" y="2"/>
                      <a:pt x="6"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0" name="Freeform 728"/>
              <p:cNvSpPr/>
              <p:nvPr/>
            </p:nvSpPr>
            <p:spPr bwMode="auto">
              <a:xfrm>
                <a:off x="5014" y="1293"/>
                <a:ext cx="5" cy="4"/>
              </a:xfrm>
              <a:custGeom>
                <a:avLst/>
                <a:gdLst>
                  <a:gd name="T0" fmla="*/ 5 w 5"/>
                  <a:gd name="T1" fmla="*/ 3 h 4"/>
                  <a:gd name="T2" fmla="*/ 1 w 5"/>
                  <a:gd name="T3" fmla="*/ 0 h 4"/>
                  <a:gd name="T4" fmla="*/ 0 w 5"/>
                  <a:gd name="T5" fmla="*/ 1 h 4"/>
                  <a:gd name="T6" fmla="*/ 3 w 5"/>
                  <a:gd name="T7" fmla="*/ 4 h 4"/>
                  <a:gd name="T8" fmla="*/ 5 w 5"/>
                  <a:gd name="T9" fmla="*/ 3 h 4"/>
                </a:gdLst>
                <a:ahLst/>
                <a:cxnLst>
                  <a:cxn ang="0">
                    <a:pos x="T0" y="T1"/>
                  </a:cxn>
                  <a:cxn ang="0">
                    <a:pos x="T2" y="T3"/>
                  </a:cxn>
                  <a:cxn ang="0">
                    <a:pos x="T4" y="T5"/>
                  </a:cxn>
                  <a:cxn ang="0">
                    <a:pos x="T6" y="T7"/>
                  </a:cxn>
                  <a:cxn ang="0">
                    <a:pos x="T8" y="T9"/>
                  </a:cxn>
                </a:cxnLst>
                <a:rect l="0" t="0" r="r" b="b"/>
                <a:pathLst>
                  <a:path w="5" h="4">
                    <a:moveTo>
                      <a:pt x="5" y="3"/>
                    </a:moveTo>
                    <a:cubicBezTo>
                      <a:pt x="1" y="0"/>
                      <a:pt x="1" y="0"/>
                      <a:pt x="1" y="0"/>
                    </a:cubicBezTo>
                    <a:cubicBezTo>
                      <a:pt x="1" y="1"/>
                      <a:pt x="0" y="1"/>
                      <a:pt x="0" y="1"/>
                    </a:cubicBezTo>
                    <a:cubicBezTo>
                      <a:pt x="3" y="4"/>
                      <a:pt x="3" y="4"/>
                      <a:pt x="3" y="4"/>
                    </a:cubicBezTo>
                    <a:cubicBezTo>
                      <a:pt x="4" y="3"/>
                      <a:pt x="4" y="3"/>
                      <a:pt x="5"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1" name="Freeform 729"/>
              <p:cNvSpPr/>
              <p:nvPr/>
            </p:nvSpPr>
            <p:spPr bwMode="auto">
              <a:xfrm>
                <a:off x="5013" y="1294"/>
                <a:ext cx="4" cy="5"/>
              </a:xfrm>
              <a:custGeom>
                <a:avLst/>
                <a:gdLst>
                  <a:gd name="T0" fmla="*/ 4 w 4"/>
                  <a:gd name="T1" fmla="*/ 3 h 5"/>
                  <a:gd name="T2" fmla="*/ 1 w 4"/>
                  <a:gd name="T3" fmla="*/ 0 h 5"/>
                  <a:gd name="T4" fmla="*/ 0 w 4"/>
                  <a:gd name="T5" fmla="*/ 2 h 5"/>
                  <a:gd name="T6" fmla="*/ 3 w 4"/>
                  <a:gd name="T7" fmla="*/ 5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1" y="0"/>
                      <a:pt x="1" y="0"/>
                      <a:pt x="1" y="0"/>
                    </a:cubicBezTo>
                    <a:cubicBezTo>
                      <a:pt x="0" y="1"/>
                      <a:pt x="0" y="2"/>
                      <a:pt x="0" y="2"/>
                    </a:cubicBezTo>
                    <a:cubicBezTo>
                      <a:pt x="3" y="5"/>
                      <a:pt x="3" y="5"/>
                      <a:pt x="3" y="5"/>
                    </a:cubicBezTo>
                    <a:cubicBezTo>
                      <a:pt x="4" y="4"/>
                      <a:pt x="4" y="3"/>
                      <a:pt x="4"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2" name="Freeform 730"/>
              <p:cNvSpPr/>
              <p:nvPr/>
            </p:nvSpPr>
            <p:spPr bwMode="auto">
              <a:xfrm>
                <a:off x="5012" y="1296"/>
                <a:ext cx="5" cy="7"/>
              </a:xfrm>
              <a:custGeom>
                <a:avLst/>
                <a:gdLst>
                  <a:gd name="T0" fmla="*/ 4 w 5"/>
                  <a:gd name="T1" fmla="*/ 3 h 7"/>
                  <a:gd name="T2" fmla="*/ 1 w 5"/>
                  <a:gd name="T3" fmla="*/ 0 h 7"/>
                  <a:gd name="T4" fmla="*/ 0 w 5"/>
                  <a:gd name="T5" fmla="*/ 2 h 7"/>
                  <a:gd name="T6" fmla="*/ 1 w 5"/>
                  <a:gd name="T7" fmla="*/ 4 h 7"/>
                  <a:gd name="T8" fmla="*/ 5 w 5"/>
                  <a:gd name="T9" fmla="*/ 7 h 7"/>
                  <a:gd name="T10" fmla="*/ 4 w 5"/>
                  <a:gd name="T11" fmla="*/ 5 h 7"/>
                  <a:gd name="T12" fmla="*/ 4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3"/>
                    </a:moveTo>
                    <a:cubicBezTo>
                      <a:pt x="1" y="0"/>
                      <a:pt x="1" y="0"/>
                      <a:pt x="1" y="0"/>
                    </a:cubicBezTo>
                    <a:cubicBezTo>
                      <a:pt x="0" y="1"/>
                      <a:pt x="0" y="2"/>
                      <a:pt x="0" y="2"/>
                    </a:cubicBezTo>
                    <a:cubicBezTo>
                      <a:pt x="0" y="3"/>
                      <a:pt x="1" y="4"/>
                      <a:pt x="1" y="4"/>
                    </a:cubicBezTo>
                    <a:cubicBezTo>
                      <a:pt x="5" y="7"/>
                      <a:pt x="5" y="7"/>
                      <a:pt x="5" y="7"/>
                    </a:cubicBezTo>
                    <a:cubicBezTo>
                      <a:pt x="4" y="6"/>
                      <a:pt x="4" y="6"/>
                      <a:pt x="4" y="5"/>
                    </a:cubicBezTo>
                    <a:cubicBezTo>
                      <a:pt x="4" y="4"/>
                      <a:pt x="4" y="3"/>
                      <a:pt x="4"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3" name="Freeform 731"/>
              <p:cNvSpPr/>
              <p:nvPr/>
            </p:nvSpPr>
            <p:spPr bwMode="auto">
              <a:xfrm>
                <a:off x="5016" y="1295"/>
                <a:ext cx="6" cy="8"/>
              </a:xfrm>
              <a:custGeom>
                <a:avLst/>
                <a:gdLst>
                  <a:gd name="T0" fmla="*/ 3 w 6"/>
                  <a:gd name="T1" fmla="*/ 1 h 8"/>
                  <a:gd name="T2" fmla="*/ 0 w 6"/>
                  <a:gd name="T3" fmla="*/ 6 h 8"/>
                  <a:gd name="T4" fmla="*/ 3 w 6"/>
                  <a:gd name="T5" fmla="*/ 7 h 8"/>
                  <a:gd name="T6" fmla="*/ 6 w 6"/>
                  <a:gd name="T7" fmla="*/ 2 h 8"/>
                  <a:gd name="T8" fmla="*/ 3 w 6"/>
                  <a:gd name="T9" fmla="*/ 1 h 8"/>
                </a:gdLst>
                <a:ahLst/>
                <a:cxnLst>
                  <a:cxn ang="0">
                    <a:pos x="T0" y="T1"/>
                  </a:cxn>
                  <a:cxn ang="0">
                    <a:pos x="T2" y="T3"/>
                  </a:cxn>
                  <a:cxn ang="0">
                    <a:pos x="T4" y="T5"/>
                  </a:cxn>
                  <a:cxn ang="0">
                    <a:pos x="T6" y="T7"/>
                  </a:cxn>
                  <a:cxn ang="0">
                    <a:pos x="T8" y="T9"/>
                  </a:cxn>
                </a:cxnLst>
                <a:rect l="0" t="0" r="r" b="b"/>
                <a:pathLst>
                  <a:path w="6" h="8">
                    <a:moveTo>
                      <a:pt x="3" y="1"/>
                    </a:moveTo>
                    <a:cubicBezTo>
                      <a:pt x="1" y="2"/>
                      <a:pt x="0" y="4"/>
                      <a:pt x="0" y="6"/>
                    </a:cubicBezTo>
                    <a:cubicBezTo>
                      <a:pt x="0" y="8"/>
                      <a:pt x="1" y="8"/>
                      <a:pt x="3" y="7"/>
                    </a:cubicBezTo>
                    <a:cubicBezTo>
                      <a:pt x="4" y="6"/>
                      <a:pt x="6" y="4"/>
                      <a:pt x="6" y="2"/>
                    </a:cubicBezTo>
                    <a:cubicBezTo>
                      <a:pt x="6" y="1"/>
                      <a:pt x="4" y="0"/>
                      <a:pt x="3" y="1"/>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4" name="Freeform 732"/>
              <p:cNvSpPr/>
              <p:nvPr/>
            </p:nvSpPr>
            <p:spPr bwMode="auto">
              <a:xfrm>
                <a:off x="5206" y="1197"/>
                <a:ext cx="5" cy="3"/>
              </a:xfrm>
              <a:custGeom>
                <a:avLst/>
                <a:gdLst>
                  <a:gd name="T0" fmla="*/ 5 w 5"/>
                  <a:gd name="T1" fmla="*/ 3 h 3"/>
                  <a:gd name="T2" fmla="*/ 2 w 5"/>
                  <a:gd name="T3" fmla="*/ 0 h 3"/>
                  <a:gd name="T4" fmla="*/ 0 w 5"/>
                  <a:gd name="T5" fmla="*/ 0 h 3"/>
                  <a:gd name="T6" fmla="*/ 3 w 5"/>
                  <a:gd name="T7" fmla="*/ 3 h 3"/>
                  <a:gd name="T8" fmla="*/ 5 w 5"/>
                  <a:gd name="T9" fmla="*/ 3 h 3"/>
                </a:gdLst>
                <a:ahLst/>
                <a:cxnLst>
                  <a:cxn ang="0">
                    <a:pos x="T0" y="T1"/>
                  </a:cxn>
                  <a:cxn ang="0">
                    <a:pos x="T2" y="T3"/>
                  </a:cxn>
                  <a:cxn ang="0">
                    <a:pos x="T4" y="T5"/>
                  </a:cxn>
                  <a:cxn ang="0">
                    <a:pos x="T6" y="T7"/>
                  </a:cxn>
                  <a:cxn ang="0">
                    <a:pos x="T8" y="T9"/>
                  </a:cxn>
                </a:cxnLst>
                <a:rect l="0" t="0" r="r" b="b"/>
                <a:pathLst>
                  <a:path w="5" h="3">
                    <a:moveTo>
                      <a:pt x="5" y="3"/>
                    </a:moveTo>
                    <a:cubicBezTo>
                      <a:pt x="2" y="0"/>
                      <a:pt x="2" y="0"/>
                      <a:pt x="2" y="0"/>
                    </a:cubicBezTo>
                    <a:cubicBezTo>
                      <a:pt x="1" y="0"/>
                      <a:pt x="0" y="0"/>
                      <a:pt x="0" y="0"/>
                    </a:cubicBezTo>
                    <a:cubicBezTo>
                      <a:pt x="3" y="3"/>
                      <a:pt x="3" y="3"/>
                      <a:pt x="3" y="3"/>
                    </a:cubicBezTo>
                    <a:cubicBezTo>
                      <a:pt x="4" y="2"/>
                      <a:pt x="5" y="2"/>
                      <a:pt x="5" y="3"/>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5" name="Freeform 733"/>
              <p:cNvSpPr/>
              <p:nvPr/>
            </p:nvSpPr>
            <p:spPr bwMode="auto">
              <a:xfrm>
                <a:off x="5204" y="1197"/>
                <a:ext cx="5" cy="4"/>
              </a:xfrm>
              <a:custGeom>
                <a:avLst/>
                <a:gdLst>
                  <a:gd name="T0" fmla="*/ 5 w 5"/>
                  <a:gd name="T1" fmla="*/ 3 h 4"/>
                  <a:gd name="T2" fmla="*/ 2 w 5"/>
                  <a:gd name="T3" fmla="*/ 0 h 4"/>
                  <a:gd name="T4" fmla="*/ 0 w 5"/>
                  <a:gd name="T5" fmla="*/ 2 h 4"/>
                  <a:gd name="T6" fmla="*/ 4 w 5"/>
                  <a:gd name="T7" fmla="*/ 4 h 4"/>
                  <a:gd name="T8" fmla="*/ 5 w 5"/>
                  <a:gd name="T9" fmla="*/ 3 h 4"/>
                </a:gdLst>
                <a:ahLst/>
                <a:cxnLst>
                  <a:cxn ang="0">
                    <a:pos x="T0" y="T1"/>
                  </a:cxn>
                  <a:cxn ang="0">
                    <a:pos x="T2" y="T3"/>
                  </a:cxn>
                  <a:cxn ang="0">
                    <a:pos x="T4" y="T5"/>
                  </a:cxn>
                  <a:cxn ang="0">
                    <a:pos x="T6" y="T7"/>
                  </a:cxn>
                  <a:cxn ang="0">
                    <a:pos x="T8" y="T9"/>
                  </a:cxn>
                </a:cxnLst>
                <a:rect l="0" t="0" r="r" b="b"/>
                <a:pathLst>
                  <a:path w="5" h="4">
                    <a:moveTo>
                      <a:pt x="5" y="3"/>
                    </a:moveTo>
                    <a:cubicBezTo>
                      <a:pt x="2" y="0"/>
                      <a:pt x="2" y="0"/>
                      <a:pt x="2" y="0"/>
                    </a:cubicBezTo>
                    <a:cubicBezTo>
                      <a:pt x="1" y="1"/>
                      <a:pt x="1" y="1"/>
                      <a:pt x="0" y="2"/>
                    </a:cubicBezTo>
                    <a:cubicBezTo>
                      <a:pt x="4" y="4"/>
                      <a:pt x="4" y="4"/>
                      <a:pt x="4" y="4"/>
                    </a:cubicBezTo>
                    <a:cubicBezTo>
                      <a:pt x="4" y="3"/>
                      <a:pt x="5" y="3"/>
                      <a:pt x="5" y="3"/>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6" name="Freeform 734"/>
              <p:cNvSpPr/>
              <p:nvPr/>
            </p:nvSpPr>
            <p:spPr bwMode="auto">
              <a:xfrm>
                <a:off x="5203" y="1199"/>
                <a:ext cx="5" cy="4"/>
              </a:xfrm>
              <a:custGeom>
                <a:avLst/>
                <a:gdLst>
                  <a:gd name="T0" fmla="*/ 5 w 5"/>
                  <a:gd name="T1" fmla="*/ 2 h 4"/>
                  <a:gd name="T2" fmla="*/ 1 w 5"/>
                  <a:gd name="T3" fmla="*/ 0 h 4"/>
                  <a:gd name="T4" fmla="*/ 0 w 5"/>
                  <a:gd name="T5" fmla="*/ 1 h 4"/>
                  <a:gd name="T6" fmla="*/ 4 w 5"/>
                  <a:gd name="T7" fmla="*/ 4 h 4"/>
                  <a:gd name="T8" fmla="*/ 5 w 5"/>
                  <a:gd name="T9" fmla="*/ 2 h 4"/>
                </a:gdLst>
                <a:ahLst/>
                <a:cxnLst>
                  <a:cxn ang="0">
                    <a:pos x="T0" y="T1"/>
                  </a:cxn>
                  <a:cxn ang="0">
                    <a:pos x="T2" y="T3"/>
                  </a:cxn>
                  <a:cxn ang="0">
                    <a:pos x="T4" y="T5"/>
                  </a:cxn>
                  <a:cxn ang="0">
                    <a:pos x="T6" y="T7"/>
                  </a:cxn>
                  <a:cxn ang="0">
                    <a:pos x="T8" y="T9"/>
                  </a:cxn>
                </a:cxnLst>
                <a:rect l="0" t="0" r="r" b="b"/>
                <a:pathLst>
                  <a:path w="5" h="4">
                    <a:moveTo>
                      <a:pt x="5" y="2"/>
                    </a:moveTo>
                    <a:cubicBezTo>
                      <a:pt x="1" y="0"/>
                      <a:pt x="1" y="0"/>
                      <a:pt x="1" y="0"/>
                    </a:cubicBezTo>
                    <a:cubicBezTo>
                      <a:pt x="1" y="0"/>
                      <a:pt x="0" y="1"/>
                      <a:pt x="0" y="1"/>
                    </a:cubicBezTo>
                    <a:cubicBezTo>
                      <a:pt x="4" y="4"/>
                      <a:pt x="4" y="4"/>
                      <a:pt x="4" y="4"/>
                    </a:cubicBezTo>
                    <a:cubicBezTo>
                      <a:pt x="4" y="3"/>
                      <a:pt x="4" y="2"/>
                      <a:pt x="5" y="2"/>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7" name="Freeform 735"/>
              <p:cNvSpPr/>
              <p:nvPr/>
            </p:nvSpPr>
            <p:spPr bwMode="auto">
              <a:xfrm>
                <a:off x="5203" y="1200"/>
                <a:ext cx="4" cy="7"/>
              </a:xfrm>
              <a:custGeom>
                <a:avLst/>
                <a:gdLst>
                  <a:gd name="T0" fmla="*/ 4 w 4"/>
                  <a:gd name="T1" fmla="*/ 3 h 7"/>
                  <a:gd name="T2" fmla="*/ 0 w 4"/>
                  <a:gd name="T3" fmla="*/ 0 h 7"/>
                  <a:gd name="T4" fmla="*/ 0 w 4"/>
                  <a:gd name="T5" fmla="*/ 3 h 7"/>
                  <a:gd name="T6" fmla="*/ 0 w 4"/>
                  <a:gd name="T7" fmla="*/ 4 h 7"/>
                  <a:gd name="T8" fmla="*/ 4 w 4"/>
                  <a:gd name="T9" fmla="*/ 7 h 7"/>
                  <a:gd name="T10" fmla="*/ 3 w 4"/>
                  <a:gd name="T11" fmla="*/ 5 h 7"/>
                  <a:gd name="T12" fmla="*/ 4 w 4"/>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4" y="3"/>
                    </a:moveTo>
                    <a:cubicBezTo>
                      <a:pt x="0" y="0"/>
                      <a:pt x="0" y="0"/>
                      <a:pt x="0" y="0"/>
                    </a:cubicBezTo>
                    <a:cubicBezTo>
                      <a:pt x="0" y="1"/>
                      <a:pt x="0" y="2"/>
                      <a:pt x="0" y="3"/>
                    </a:cubicBezTo>
                    <a:cubicBezTo>
                      <a:pt x="0" y="3"/>
                      <a:pt x="0" y="4"/>
                      <a:pt x="0" y="4"/>
                    </a:cubicBezTo>
                    <a:cubicBezTo>
                      <a:pt x="4" y="7"/>
                      <a:pt x="4" y="7"/>
                      <a:pt x="4" y="7"/>
                    </a:cubicBezTo>
                    <a:cubicBezTo>
                      <a:pt x="4" y="6"/>
                      <a:pt x="3" y="6"/>
                      <a:pt x="3" y="5"/>
                    </a:cubicBezTo>
                    <a:cubicBezTo>
                      <a:pt x="3" y="4"/>
                      <a:pt x="3" y="3"/>
                      <a:pt x="4" y="3"/>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8" name="Freeform 736"/>
              <p:cNvSpPr/>
              <p:nvPr/>
            </p:nvSpPr>
            <p:spPr bwMode="auto">
              <a:xfrm>
                <a:off x="5206" y="1199"/>
                <a:ext cx="6" cy="8"/>
              </a:xfrm>
              <a:custGeom>
                <a:avLst/>
                <a:gdLst>
                  <a:gd name="T0" fmla="*/ 3 w 6"/>
                  <a:gd name="T1" fmla="*/ 1 h 8"/>
                  <a:gd name="T2" fmla="*/ 0 w 6"/>
                  <a:gd name="T3" fmla="*/ 6 h 8"/>
                  <a:gd name="T4" fmla="*/ 3 w 6"/>
                  <a:gd name="T5" fmla="*/ 8 h 8"/>
                  <a:gd name="T6" fmla="*/ 6 w 6"/>
                  <a:gd name="T7" fmla="*/ 2 h 8"/>
                  <a:gd name="T8" fmla="*/ 3 w 6"/>
                  <a:gd name="T9" fmla="*/ 1 h 8"/>
                </a:gdLst>
                <a:ahLst/>
                <a:cxnLst>
                  <a:cxn ang="0">
                    <a:pos x="T0" y="T1"/>
                  </a:cxn>
                  <a:cxn ang="0">
                    <a:pos x="T2" y="T3"/>
                  </a:cxn>
                  <a:cxn ang="0">
                    <a:pos x="T4" y="T5"/>
                  </a:cxn>
                  <a:cxn ang="0">
                    <a:pos x="T6" y="T7"/>
                  </a:cxn>
                  <a:cxn ang="0">
                    <a:pos x="T8" y="T9"/>
                  </a:cxn>
                </a:cxnLst>
                <a:rect l="0" t="0" r="r" b="b"/>
                <a:pathLst>
                  <a:path w="6" h="8">
                    <a:moveTo>
                      <a:pt x="3" y="1"/>
                    </a:moveTo>
                    <a:cubicBezTo>
                      <a:pt x="2" y="2"/>
                      <a:pt x="0" y="4"/>
                      <a:pt x="0" y="6"/>
                    </a:cubicBezTo>
                    <a:cubicBezTo>
                      <a:pt x="0" y="8"/>
                      <a:pt x="2" y="8"/>
                      <a:pt x="3" y="8"/>
                    </a:cubicBezTo>
                    <a:cubicBezTo>
                      <a:pt x="5" y="7"/>
                      <a:pt x="6" y="4"/>
                      <a:pt x="6" y="2"/>
                    </a:cubicBezTo>
                    <a:cubicBezTo>
                      <a:pt x="6" y="1"/>
                      <a:pt x="5" y="0"/>
                      <a:pt x="3" y="1"/>
                    </a:cubicBezTo>
                    <a:close/>
                  </a:path>
                </a:pathLst>
              </a:custGeom>
              <a:solidFill>
                <a:srgbClr val="D3D3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9" name="Freeform 737"/>
              <p:cNvSpPr/>
              <p:nvPr/>
            </p:nvSpPr>
            <p:spPr bwMode="auto">
              <a:xfrm>
                <a:off x="5110" y="1103"/>
                <a:ext cx="55" cy="30"/>
              </a:xfrm>
              <a:custGeom>
                <a:avLst/>
                <a:gdLst>
                  <a:gd name="T0" fmla="*/ 31 w 55"/>
                  <a:gd name="T1" fmla="*/ 3 h 30"/>
                  <a:gd name="T2" fmla="*/ 45 w 55"/>
                  <a:gd name="T3" fmla="*/ 22 h 30"/>
                  <a:gd name="T4" fmla="*/ 4 w 55"/>
                  <a:gd name="T5" fmla="*/ 25 h 30"/>
                  <a:gd name="T6" fmla="*/ 31 w 55"/>
                  <a:gd name="T7" fmla="*/ 3 h 30"/>
                </a:gdLst>
                <a:ahLst/>
                <a:cxnLst>
                  <a:cxn ang="0">
                    <a:pos x="T0" y="T1"/>
                  </a:cxn>
                  <a:cxn ang="0">
                    <a:pos x="T2" y="T3"/>
                  </a:cxn>
                  <a:cxn ang="0">
                    <a:pos x="T4" y="T5"/>
                  </a:cxn>
                  <a:cxn ang="0">
                    <a:pos x="T6" y="T7"/>
                  </a:cxn>
                </a:cxnLst>
                <a:rect l="0" t="0" r="r" b="b"/>
                <a:pathLst>
                  <a:path w="55" h="30">
                    <a:moveTo>
                      <a:pt x="31" y="3"/>
                    </a:moveTo>
                    <a:cubicBezTo>
                      <a:pt x="31" y="3"/>
                      <a:pt x="55" y="12"/>
                      <a:pt x="45" y="22"/>
                    </a:cubicBezTo>
                    <a:cubicBezTo>
                      <a:pt x="38" y="30"/>
                      <a:pt x="9" y="30"/>
                      <a:pt x="4" y="25"/>
                    </a:cubicBezTo>
                    <a:cubicBezTo>
                      <a:pt x="0" y="21"/>
                      <a:pt x="22" y="0"/>
                      <a:pt x="31" y="3"/>
                    </a:cubicBezTo>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0" name="Freeform 738"/>
              <p:cNvSpPr/>
              <p:nvPr/>
            </p:nvSpPr>
            <p:spPr bwMode="auto">
              <a:xfrm>
                <a:off x="5115" y="1118"/>
                <a:ext cx="41" cy="11"/>
              </a:xfrm>
              <a:custGeom>
                <a:avLst/>
                <a:gdLst>
                  <a:gd name="T0" fmla="*/ 39 w 41"/>
                  <a:gd name="T1" fmla="*/ 0 h 11"/>
                  <a:gd name="T2" fmla="*/ 19 w 41"/>
                  <a:gd name="T3" fmla="*/ 8 h 11"/>
                  <a:gd name="T4" fmla="*/ 8 w 41"/>
                  <a:gd name="T5" fmla="*/ 9 h 11"/>
                  <a:gd name="T6" fmla="*/ 6 w 41"/>
                  <a:gd name="T7" fmla="*/ 9 h 11"/>
                  <a:gd name="T8" fmla="*/ 5 w 41"/>
                  <a:gd name="T9" fmla="*/ 9 h 11"/>
                  <a:gd name="T10" fmla="*/ 5 w 41"/>
                  <a:gd name="T11" fmla="*/ 10 h 11"/>
                  <a:gd name="T12" fmla="*/ 19 w 41"/>
                  <a:gd name="T13" fmla="*/ 11 h 11"/>
                  <a:gd name="T14" fmla="*/ 40 w 41"/>
                  <a:gd name="T15" fmla="*/ 2 h 11"/>
                  <a:gd name="T16" fmla="*/ 39 w 4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1">
                    <a:moveTo>
                      <a:pt x="39" y="0"/>
                    </a:moveTo>
                    <a:cubicBezTo>
                      <a:pt x="36" y="0"/>
                      <a:pt x="27" y="7"/>
                      <a:pt x="19" y="8"/>
                    </a:cubicBezTo>
                    <a:cubicBezTo>
                      <a:pt x="16" y="9"/>
                      <a:pt x="12" y="9"/>
                      <a:pt x="8" y="9"/>
                    </a:cubicBezTo>
                    <a:cubicBezTo>
                      <a:pt x="8" y="9"/>
                      <a:pt x="7" y="9"/>
                      <a:pt x="6" y="9"/>
                    </a:cubicBezTo>
                    <a:cubicBezTo>
                      <a:pt x="6" y="9"/>
                      <a:pt x="5" y="9"/>
                      <a:pt x="5" y="9"/>
                    </a:cubicBezTo>
                    <a:cubicBezTo>
                      <a:pt x="1" y="9"/>
                      <a:pt x="0" y="9"/>
                      <a:pt x="5" y="10"/>
                    </a:cubicBezTo>
                    <a:cubicBezTo>
                      <a:pt x="10" y="11"/>
                      <a:pt x="15" y="11"/>
                      <a:pt x="19" y="11"/>
                    </a:cubicBezTo>
                    <a:cubicBezTo>
                      <a:pt x="37" y="11"/>
                      <a:pt x="40" y="2"/>
                      <a:pt x="40" y="2"/>
                    </a:cubicBezTo>
                    <a:cubicBezTo>
                      <a:pt x="41" y="1"/>
                      <a:pt x="40" y="0"/>
                      <a:pt x="39" y="0"/>
                    </a:cubicBezTo>
                  </a:path>
                </a:pathLst>
              </a:custGeom>
              <a:solidFill>
                <a:srgbClr val="5858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1" name="Freeform 739"/>
              <p:cNvSpPr/>
              <p:nvPr/>
            </p:nvSpPr>
            <p:spPr bwMode="auto">
              <a:xfrm>
                <a:off x="5114" y="1157"/>
                <a:ext cx="21" cy="78"/>
              </a:xfrm>
              <a:custGeom>
                <a:avLst/>
                <a:gdLst>
                  <a:gd name="T0" fmla="*/ 21 w 21"/>
                  <a:gd name="T1" fmla="*/ 0 h 78"/>
                  <a:gd name="T2" fmla="*/ 20 w 21"/>
                  <a:gd name="T3" fmla="*/ 0 h 78"/>
                  <a:gd name="T4" fmla="*/ 1 w 21"/>
                  <a:gd name="T5" fmla="*/ 77 h 78"/>
                  <a:gd name="T6" fmla="*/ 1 w 21"/>
                  <a:gd name="T7" fmla="*/ 78 h 78"/>
                  <a:gd name="T8" fmla="*/ 21 w 21"/>
                  <a:gd name="T9" fmla="*/ 0 h 78"/>
                </a:gdLst>
                <a:ahLst/>
                <a:cxnLst>
                  <a:cxn ang="0">
                    <a:pos x="T0" y="T1"/>
                  </a:cxn>
                  <a:cxn ang="0">
                    <a:pos x="T2" y="T3"/>
                  </a:cxn>
                  <a:cxn ang="0">
                    <a:pos x="T4" y="T5"/>
                  </a:cxn>
                  <a:cxn ang="0">
                    <a:pos x="T6" y="T7"/>
                  </a:cxn>
                  <a:cxn ang="0">
                    <a:pos x="T8" y="T9"/>
                  </a:cxn>
                </a:cxnLst>
                <a:rect l="0" t="0" r="r" b="b"/>
                <a:pathLst>
                  <a:path w="21" h="78">
                    <a:moveTo>
                      <a:pt x="21" y="0"/>
                    </a:moveTo>
                    <a:cubicBezTo>
                      <a:pt x="20" y="0"/>
                      <a:pt x="20" y="0"/>
                      <a:pt x="20" y="0"/>
                    </a:cubicBezTo>
                    <a:cubicBezTo>
                      <a:pt x="1" y="77"/>
                      <a:pt x="1" y="77"/>
                      <a:pt x="1" y="77"/>
                    </a:cubicBezTo>
                    <a:cubicBezTo>
                      <a:pt x="0" y="77"/>
                      <a:pt x="1" y="78"/>
                      <a:pt x="1" y="78"/>
                    </a:cubicBezTo>
                    <a:cubicBezTo>
                      <a:pt x="21" y="0"/>
                      <a:pt x="21" y="0"/>
                      <a:pt x="21" y="0"/>
                    </a:cubicBezTo>
                  </a:path>
                </a:pathLst>
              </a:custGeom>
              <a:solidFill>
                <a:srgbClr val="EE96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2" name="Freeform 740"/>
              <p:cNvSpPr/>
              <p:nvPr/>
            </p:nvSpPr>
            <p:spPr bwMode="auto">
              <a:xfrm>
                <a:off x="5115" y="1153"/>
                <a:ext cx="23" cy="83"/>
              </a:xfrm>
              <a:custGeom>
                <a:avLst/>
                <a:gdLst>
                  <a:gd name="T0" fmla="*/ 20 w 23"/>
                  <a:gd name="T1" fmla="*/ 0 h 83"/>
                  <a:gd name="T2" fmla="*/ 19 w 23"/>
                  <a:gd name="T3" fmla="*/ 4 h 83"/>
                  <a:gd name="T4" fmla="*/ 20 w 23"/>
                  <a:gd name="T5" fmla="*/ 4 h 83"/>
                  <a:gd name="T6" fmla="*/ 0 w 23"/>
                  <a:gd name="T7" fmla="*/ 82 h 83"/>
                  <a:gd name="T8" fmla="*/ 1 w 23"/>
                  <a:gd name="T9" fmla="*/ 83 h 83"/>
                  <a:gd name="T10" fmla="*/ 1 w 23"/>
                  <a:gd name="T11" fmla="*/ 83 h 83"/>
                  <a:gd name="T12" fmla="*/ 3 w 23"/>
                  <a:gd name="T13" fmla="*/ 82 h 83"/>
                  <a:gd name="T14" fmla="*/ 23 w 23"/>
                  <a:gd name="T15" fmla="*/ 0 h 83"/>
                  <a:gd name="T16" fmla="*/ 22 w 23"/>
                  <a:gd name="T17" fmla="*/ 0 h 83"/>
                  <a:gd name="T18" fmla="*/ 20 w 23"/>
                  <a:gd name="T1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83">
                    <a:moveTo>
                      <a:pt x="20" y="0"/>
                    </a:moveTo>
                    <a:cubicBezTo>
                      <a:pt x="19" y="4"/>
                      <a:pt x="19" y="4"/>
                      <a:pt x="19" y="4"/>
                    </a:cubicBezTo>
                    <a:cubicBezTo>
                      <a:pt x="20" y="4"/>
                      <a:pt x="20" y="4"/>
                      <a:pt x="20" y="4"/>
                    </a:cubicBezTo>
                    <a:cubicBezTo>
                      <a:pt x="0" y="82"/>
                      <a:pt x="0" y="82"/>
                      <a:pt x="0" y="82"/>
                    </a:cubicBezTo>
                    <a:cubicBezTo>
                      <a:pt x="0" y="83"/>
                      <a:pt x="0" y="83"/>
                      <a:pt x="1" y="83"/>
                    </a:cubicBezTo>
                    <a:cubicBezTo>
                      <a:pt x="1" y="83"/>
                      <a:pt x="1" y="83"/>
                      <a:pt x="1" y="83"/>
                    </a:cubicBezTo>
                    <a:cubicBezTo>
                      <a:pt x="2" y="83"/>
                      <a:pt x="3" y="83"/>
                      <a:pt x="3" y="82"/>
                    </a:cubicBezTo>
                    <a:cubicBezTo>
                      <a:pt x="23" y="0"/>
                      <a:pt x="23" y="0"/>
                      <a:pt x="23" y="0"/>
                    </a:cubicBezTo>
                    <a:cubicBezTo>
                      <a:pt x="23" y="0"/>
                      <a:pt x="23" y="0"/>
                      <a:pt x="22" y="0"/>
                    </a:cubicBezTo>
                    <a:cubicBezTo>
                      <a:pt x="21" y="0"/>
                      <a:pt x="21" y="0"/>
                      <a:pt x="20" y="0"/>
                    </a:cubicBezTo>
                  </a:path>
                </a:pathLst>
              </a:custGeom>
              <a:solidFill>
                <a:srgbClr val="EE96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3" name="Freeform 741"/>
              <p:cNvSpPr/>
              <p:nvPr/>
            </p:nvSpPr>
            <p:spPr bwMode="auto">
              <a:xfrm>
                <a:off x="5135" y="1144"/>
                <a:ext cx="5" cy="9"/>
              </a:xfrm>
              <a:custGeom>
                <a:avLst/>
                <a:gdLst>
                  <a:gd name="T0" fmla="*/ 3 w 5"/>
                  <a:gd name="T1" fmla="*/ 0 h 9"/>
                  <a:gd name="T2" fmla="*/ 2 w 5"/>
                  <a:gd name="T3" fmla="*/ 1 h 9"/>
                  <a:gd name="T4" fmla="*/ 0 w 5"/>
                  <a:gd name="T5" fmla="*/ 9 h 9"/>
                  <a:gd name="T6" fmla="*/ 2 w 5"/>
                  <a:gd name="T7" fmla="*/ 9 h 9"/>
                  <a:gd name="T8" fmla="*/ 3 w 5"/>
                  <a:gd name="T9" fmla="*/ 9 h 9"/>
                  <a:gd name="T10" fmla="*/ 5 w 5"/>
                  <a:gd name="T11" fmla="*/ 2 h 9"/>
                  <a:gd name="T12" fmla="*/ 4 w 5"/>
                  <a:gd name="T13" fmla="*/ 0 h 9"/>
                  <a:gd name="T14" fmla="*/ 3 w 5"/>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3" y="0"/>
                    </a:moveTo>
                    <a:cubicBezTo>
                      <a:pt x="3" y="0"/>
                      <a:pt x="2" y="0"/>
                      <a:pt x="2" y="1"/>
                    </a:cubicBezTo>
                    <a:cubicBezTo>
                      <a:pt x="0" y="9"/>
                      <a:pt x="0" y="9"/>
                      <a:pt x="0" y="9"/>
                    </a:cubicBezTo>
                    <a:cubicBezTo>
                      <a:pt x="1" y="9"/>
                      <a:pt x="1" y="9"/>
                      <a:pt x="2" y="9"/>
                    </a:cubicBezTo>
                    <a:cubicBezTo>
                      <a:pt x="3" y="9"/>
                      <a:pt x="3" y="9"/>
                      <a:pt x="3" y="9"/>
                    </a:cubicBezTo>
                    <a:cubicBezTo>
                      <a:pt x="5" y="2"/>
                      <a:pt x="5" y="2"/>
                      <a:pt x="5" y="2"/>
                    </a:cubicBezTo>
                    <a:cubicBezTo>
                      <a:pt x="5" y="1"/>
                      <a:pt x="5" y="0"/>
                      <a:pt x="4" y="0"/>
                    </a:cubicBezTo>
                    <a:cubicBezTo>
                      <a:pt x="4" y="0"/>
                      <a:pt x="4" y="0"/>
                      <a:pt x="3" y="0"/>
                    </a:cubicBezTo>
                  </a:path>
                </a:pathLst>
              </a:custGeom>
              <a:solidFill>
                <a:srgbClr val="EE96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4" name="Freeform 742"/>
              <p:cNvSpPr>
                <a:spLocks noEditPoints="1"/>
              </p:cNvSpPr>
              <p:nvPr/>
            </p:nvSpPr>
            <p:spPr bwMode="auto">
              <a:xfrm>
                <a:off x="5146" y="1160"/>
                <a:ext cx="51" cy="32"/>
              </a:xfrm>
              <a:custGeom>
                <a:avLst/>
                <a:gdLst>
                  <a:gd name="T0" fmla="*/ 34 w 51"/>
                  <a:gd name="T1" fmla="*/ 21 h 32"/>
                  <a:gd name="T2" fmla="*/ 34 w 51"/>
                  <a:gd name="T3" fmla="*/ 22 h 32"/>
                  <a:gd name="T4" fmla="*/ 50 w 51"/>
                  <a:gd name="T5" fmla="*/ 32 h 32"/>
                  <a:gd name="T6" fmla="*/ 51 w 51"/>
                  <a:gd name="T7" fmla="*/ 32 h 32"/>
                  <a:gd name="T8" fmla="*/ 51 w 51"/>
                  <a:gd name="T9" fmla="*/ 31 h 32"/>
                  <a:gd name="T10" fmla="*/ 34 w 51"/>
                  <a:gd name="T11" fmla="*/ 21 h 32"/>
                  <a:gd name="T12" fmla="*/ 22 w 51"/>
                  <a:gd name="T13" fmla="*/ 13 h 32"/>
                  <a:gd name="T14" fmla="*/ 21 w 51"/>
                  <a:gd name="T15" fmla="*/ 14 h 32"/>
                  <a:gd name="T16" fmla="*/ 23 w 51"/>
                  <a:gd name="T17" fmla="*/ 15 h 32"/>
                  <a:gd name="T18" fmla="*/ 24 w 51"/>
                  <a:gd name="T19" fmla="*/ 14 h 32"/>
                  <a:gd name="T20" fmla="*/ 22 w 51"/>
                  <a:gd name="T21" fmla="*/ 13 h 32"/>
                  <a:gd name="T22" fmla="*/ 0 w 51"/>
                  <a:gd name="T23" fmla="*/ 0 h 32"/>
                  <a:gd name="T24" fmla="*/ 0 w 51"/>
                  <a:gd name="T25" fmla="*/ 0 h 32"/>
                  <a:gd name="T26" fmla="*/ 0 w 51"/>
                  <a:gd name="T27" fmla="*/ 1 h 32"/>
                  <a:gd name="T28" fmla="*/ 13 w 51"/>
                  <a:gd name="T29" fmla="*/ 9 h 32"/>
                  <a:gd name="T30" fmla="*/ 13 w 51"/>
                  <a:gd name="T31" fmla="*/ 8 h 32"/>
                  <a:gd name="T32" fmla="*/ 0 w 51"/>
                  <a:gd name="T3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2">
                    <a:moveTo>
                      <a:pt x="34" y="21"/>
                    </a:moveTo>
                    <a:cubicBezTo>
                      <a:pt x="34" y="21"/>
                      <a:pt x="34" y="22"/>
                      <a:pt x="34" y="22"/>
                    </a:cubicBezTo>
                    <a:cubicBezTo>
                      <a:pt x="50" y="32"/>
                      <a:pt x="50" y="32"/>
                      <a:pt x="50" y="32"/>
                    </a:cubicBezTo>
                    <a:cubicBezTo>
                      <a:pt x="51" y="32"/>
                      <a:pt x="51" y="32"/>
                      <a:pt x="51" y="32"/>
                    </a:cubicBezTo>
                    <a:cubicBezTo>
                      <a:pt x="51" y="31"/>
                      <a:pt x="51" y="31"/>
                      <a:pt x="51" y="31"/>
                    </a:cubicBezTo>
                    <a:cubicBezTo>
                      <a:pt x="34" y="21"/>
                      <a:pt x="34" y="21"/>
                      <a:pt x="34" y="21"/>
                    </a:cubicBezTo>
                    <a:moveTo>
                      <a:pt x="22" y="13"/>
                    </a:moveTo>
                    <a:cubicBezTo>
                      <a:pt x="22" y="14"/>
                      <a:pt x="22" y="14"/>
                      <a:pt x="21" y="14"/>
                    </a:cubicBezTo>
                    <a:cubicBezTo>
                      <a:pt x="23" y="15"/>
                      <a:pt x="23" y="15"/>
                      <a:pt x="23" y="15"/>
                    </a:cubicBezTo>
                    <a:cubicBezTo>
                      <a:pt x="24" y="15"/>
                      <a:pt x="24" y="15"/>
                      <a:pt x="24" y="14"/>
                    </a:cubicBezTo>
                    <a:cubicBezTo>
                      <a:pt x="22" y="13"/>
                      <a:pt x="22" y="13"/>
                      <a:pt x="22" y="13"/>
                    </a:cubicBezTo>
                    <a:moveTo>
                      <a:pt x="0" y="0"/>
                    </a:moveTo>
                    <a:cubicBezTo>
                      <a:pt x="0" y="0"/>
                      <a:pt x="0" y="0"/>
                      <a:pt x="0" y="0"/>
                    </a:cubicBezTo>
                    <a:cubicBezTo>
                      <a:pt x="0" y="1"/>
                      <a:pt x="0" y="1"/>
                      <a:pt x="0" y="1"/>
                    </a:cubicBezTo>
                    <a:cubicBezTo>
                      <a:pt x="13" y="9"/>
                      <a:pt x="13" y="9"/>
                      <a:pt x="13" y="9"/>
                    </a:cubicBezTo>
                    <a:cubicBezTo>
                      <a:pt x="13" y="8"/>
                      <a:pt x="13" y="8"/>
                      <a:pt x="13" y="8"/>
                    </a:cubicBezTo>
                    <a:cubicBezTo>
                      <a:pt x="0" y="0"/>
                      <a:pt x="0" y="0"/>
                      <a:pt x="0" y="0"/>
                    </a:cubicBezTo>
                  </a:path>
                </a:pathLst>
              </a:custGeom>
              <a:solidFill>
                <a:srgbClr val="EE96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5" name="Freeform 743"/>
              <p:cNvSpPr/>
              <p:nvPr/>
            </p:nvSpPr>
            <p:spPr bwMode="auto">
              <a:xfrm>
                <a:off x="5174" y="1177"/>
                <a:ext cx="0" cy="1"/>
              </a:xfrm>
              <a:custGeom>
                <a:avLst/>
                <a:gdLst>
                  <a:gd name="T0" fmla="*/ 0 h 1"/>
                  <a:gd name="T1" fmla="*/ 1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cubicBezTo>
                      <a:pt x="0" y="1"/>
                      <a:pt x="0" y="1"/>
                      <a:pt x="0" y="1"/>
                    </a:cubicBezTo>
                    <a:cubicBezTo>
                      <a:pt x="0" y="1"/>
                      <a:pt x="0" y="1"/>
                      <a:pt x="0" y="1"/>
                    </a:cubicBezTo>
                    <a:cubicBezTo>
                      <a:pt x="0" y="1"/>
                      <a:pt x="0" y="1"/>
                      <a:pt x="0" y="0"/>
                    </a:cubicBezTo>
                    <a:cubicBezTo>
                      <a:pt x="0" y="0"/>
                      <a:pt x="0" y="0"/>
                      <a:pt x="0" y="0"/>
                    </a:cubicBezTo>
                  </a:path>
                </a:pathLst>
              </a:custGeom>
              <a:solidFill>
                <a:srgbClr val="E5E1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6" name="Freeform 744"/>
              <p:cNvSpPr/>
              <p:nvPr/>
            </p:nvSpPr>
            <p:spPr bwMode="auto">
              <a:xfrm>
                <a:off x="5177" y="1180"/>
                <a:ext cx="3" cy="2"/>
              </a:xfrm>
              <a:custGeom>
                <a:avLst/>
                <a:gdLst>
                  <a:gd name="T0" fmla="*/ 1 w 3"/>
                  <a:gd name="T1" fmla="*/ 0 h 2"/>
                  <a:gd name="T2" fmla="*/ 0 w 3"/>
                  <a:gd name="T3" fmla="*/ 0 h 2"/>
                  <a:gd name="T4" fmla="*/ 3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1" y="0"/>
                      <a:pt x="1" y="0"/>
                      <a:pt x="0" y="0"/>
                    </a:cubicBezTo>
                    <a:cubicBezTo>
                      <a:pt x="3" y="2"/>
                      <a:pt x="3" y="2"/>
                      <a:pt x="3" y="2"/>
                    </a:cubicBezTo>
                    <a:cubicBezTo>
                      <a:pt x="3" y="2"/>
                      <a:pt x="3" y="1"/>
                      <a:pt x="3" y="1"/>
                    </a:cubicBezTo>
                    <a:cubicBezTo>
                      <a:pt x="1" y="0"/>
                      <a:pt x="1" y="0"/>
                      <a:pt x="1" y="0"/>
                    </a:cubicBezTo>
                  </a:path>
                </a:pathLst>
              </a:custGeom>
              <a:solidFill>
                <a:srgbClr val="9B98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7" name="Freeform 745"/>
              <p:cNvSpPr/>
              <p:nvPr/>
            </p:nvSpPr>
            <p:spPr bwMode="auto">
              <a:xfrm>
                <a:off x="5169" y="1174"/>
                <a:ext cx="5" cy="4"/>
              </a:xfrm>
              <a:custGeom>
                <a:avLst/>
                <a:gdLst>
                  <a:gd name="T0" fmla="*/ 1 w 5"/>
                  <a:gd name="T1" fmla="*/ 0 h 4"/>
                  <a:gd name="T2" fmla="*/ 0 w 5"/>
                  <a:gd name="T3" fmla="*/ 1 h 4"/>
                  <a:gd name="T4" fmla="*/ 5 w 5"/>
                  <a:gd name="T5" fmla="*/ 4 h 4"/>
                  <a:gd name="T6" fmla="*/ 5 w 5"/>
                  <a:gd name="T7" fmla="*/ 3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1" y="1"/>
                      <a:pt x="1" y="1"/>
                      <a:pt x="0" y="1"/>
                    </a:cubicBezTo>
                    <a:cubicBezTo>
                      <a:pt x="5" y="4"/>
                      <a:pt x="5" y="4"/>
                      <a:pt x="5" y="4"/>
                    </a:cubicBezTo>
                    <a:cubicBezTo>
                      <a:pt x="5" y="4"/>
                      <a:pt x="5" y="4"/>
                      <a:pt x="5" y="3"/>
                    </a:cubicBezTo>
                    <a:cubicBezTo>
                      <a:pt x="1" y="0"/>
                      <a:pt x="1" y="0"/>
                      <a:pt x="1" y="0"/>
                    </a:cubicBezTo>
                  </a:path>
                </a:pathLst>
              </a:custGeom>
              <a:solidFill>
                <a:srgbClr val="8E8D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8" name="Freeform 746"/>
              <p:cNvSpPr/>
              <p:nvPr/>
            </p:nvSpPr>
            <p:spPr bwMode="auto">
              <a:xfrm>
                <a:off x="5174" y="1177"/>
                <a:ext cx="4" cy="3"/>
              </a:xfrm>
              <a:custGeom>
                <a:avLst/>
                <a:gdLst>
                  <a:gd name="T0" fmla="*/ 0 w 4"/>
                  <a:gd name="T1" fmla="*/ 0 h 3"/>
                  <a:gd name="T2" fmla="*/ 0 w 4"/>
                  <a:gd name="T3" fmla="*/ 1 h 3"/>
                  <a:gd name="T4" fmla="*/ 3 w 4"/>
                  <a:gd name="T5" fmla="*/ 3 h 3"/>
                  <a:gd name="T6" fmla="*/ 4 w 4"/>
                  <a:gd name="T7" fmla="*/ 3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cubicBezTo>
                      <a:pt x="0" y="1"/>
                      <a:pt x="0" y="1"/>
                      <a:pt x="0" y="1"/>
                    </a:cubicBezTo>
                    <a:cubicBezTo>
                      <a:pt x="3" y="3"/>
                      <a:pt x="3" y="3"/>
                      <a:pt x="3" y="3"/>
                    </a:cubicBezTo>
                    <a:cubicBezTo>
                      <a:pt x="4" y="3"/>
                      <a:pt x="4" y="3"/>
                      <a:pt x="4" y="3"/>
                    </a:cubicBezTo>
                    <a:cubicBezTo>
                      <a:pt x="0" y="0"/>
                      <a:pt x="0" y="0"/>
                      <a:pt x="0" y="0"/>
                    </a:cubicBezTo>
                  </a:path>
                </a:pathLst>
              </a:custGeom>
              <a:solidFill>
                <a:srgbClr val="7775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9" name="Freeform 747"/>
              <p:cNvSpPr/>
              <p:nvPr/>
            </p:nvSpPr>
            <p:spPr bwMode="auto">
              <a:xfrm>
                <a:off x="5159" y="1168"/>
                <a:ext cx="7" cy="5"/>
              </a:xfrm>
              <a:custGeom>
                <a:avLst/>
                <a:gdLst>
                  <a:gd name="T0" fmla="*/ 0 w 7"/>
                  <a:gd name="T1" fmla="*/ 0 h 5"/>
                  <a:gd name="T2" fmla="*/ 0 w 7"/>
                  <a:gd name="T3" fmla="*/ 1 h 5"/>
                  <a:gd name="T4" fmla="*/ 6 w 7"/>
                  <a:gd name="T5" fmla="*/ 5 h 5"/>
                  <a:gd name="T6" fmla="*/ 7 w 7"/>
                  <a:gd name="T7" fmla="*/ 4 h 5"/>
                  <a:gd name="T8" fmla="*/ 0 w 7"/>
                  <a:gd name="T9" fmla="*/ 0 h 5"/>
                </a:gdLst>
                <a:ahLst/>
                <a:cxnLst>
                  <a:cxn ang="0">
                    <a:pos x="T0" y="T1"/>
                  </a:cxn>
                  <a:cxn ang="0">
                    <a:pos x="T2" y="T3"/>
                  </a:cxn>
                  <a:cxn ang="0">
                    <a:pos x="T4" y="T5"/>
                  </a:cxn>
                  <a:cxn ang="0">
                    <a:pos x="T6" y="T7"/>
                  </a:cxn>
                  <a:cxn ang="0">
                    <a:pos x="T8" y="T9"/>
                  </a:cxn>
                </a:cxnLst>
                <a:rect l="0" t="0" r="r" b="b"/>
                <a:pathLst>
                  <a:path w="7" h="5">
                    <a:moveTo>
                      <a:pt x="0" y="0"/>
                    </a:moveTo>
                    <a:cubicBezTo>
                      <a:pt x="0" y="0"/>
                      <a:pt x="0" y="0"/>
                      <a:pt x="0" y="1"/>
                    </a:cubicBezTo>
                    <a:cubicBezTo>
                      <a:pt x="6" y="5"/>
                      <a:pt x="6" y="5"/>
                      <a:pt x="6" y="5"/>
                    </a:cubicBezTo>
                    <a:cubicBezTo>
                      <a:pt x="6" y="5"/>
                      <a:pt x="7" y="4"/>
                      <a:pt x="7" y="4"/>
                    </a:cubicBezTo>
                    <a:cubicBezTo>
                      <a:pt x="0" y="0"/>
                      <a:pt x="0" y="0"/>
                      <a:pt x="0" y="0"/>
                    </a:cubicBezTo>
                  </a:path>
                </a:pathLst>
              </a:custGeom>
              <a:solidFill>
                <a:srgbClr val="ABA9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0" name="Freeform 748"/>
              <p:cNvSpPr/>
              <p:nvPr/>
            </p:nvSpPr>
            <p:spPr bwMode="auto">
              <a:xfrm>
                <a:off x="5165" y="1172"/>
                <a:ext cx="3" cy="2"/>
              </a:xfrm>
              <a:custGeom>
                <a:avLst/>
                <a:gdLst>
                  <a:gd name="T0" fmla="*/ 1 w 3"/>
                  <a:gd name="T1" fmla="*/ 0 h 2"/>
                  <a:gd name="T2" fmla="*/ 0 w 3"/>
                  <a:gd name="T3" fmla="*/ 1 h 2"/>
                  <a:gd name="T4" fmla="*/ 2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1" y="0"/>
                      <a:pt x="0" y="1"/>
                      <a:pt x="0" y="1"/>
                    </a:cubicBezTo>
                    <a:cubicBezTo>
                      <a:pt x="2" y="2"/>
                      <a:pt x="2" y="2"/>
                      <a:pt x="2" y="2"/>
                    </a:cubicBezTo>
                    <a:cubicBezTo>
                      <a:pt x="3" y="2"/>
                      <a:pt x="3" y="2"/>
                      <a:pt x="3" y="1"/>
                    </a:cubicBezTo>
                    <a:cubicBezTo>
                      <a:pt x="1" y="0"/>
                      <a:pt x="1" y="0"/>
                      <a:pt x="1" y="0"/>
                    </a:cubicBezTo>
                  </a:path>
                </a:pathLst>
              </a:custGeom>
              <a:solidFill>
                <a:srgbClr val="D6D9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1" name="Freeform 749"/>
              <p:cNvSpPr/>
              <p:nvPr/>
            </p:nvSpPr>
            <p:spPr bwMode="auto">
              <a:xfrm>
                <a:off x="5051" y="1228"/>
                <a:ext cx="15" cy="22"/>
              </a:xfrm>
              <a:custGeom>
                <a:avLst/>
                <a:gdLst>
                  <a:gd name="T0" fmla="*/ 8 w 15"/>
                  <a:gd name="T1" fmla="*/ 8 h 22"/>
                  <a:gd name="T2" fmla="*/ 0 w 15"/>
                  <a:gd name="T3" fmla="*/ 0 h 22"/>
                  <a:gd name="T4" fmla="*/ 6 w 15"/>
                  <a:gd name="T5" fmla="*/ 13 h 22"/>
                  <a:gd name="T6" fmla="*/ 7 w 15"/>
                  <a:gd name="T7" fmla="*/ 14 h 22"/>
                  <a:gd name="T8" fmla="*/ 15 w 15"/>
                  <a:gd name="T9" fmla="*/ 22 h 22"/>
                  <a:gd name="T10" fmla="*/ 14 w 15"/>
                  <a:gd name="T11" fmla="*/ 21 h 22"/>
                  <a:gd name="T12" fmla="*/ 8 w 15"/>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15" h="22">
                    <a:moveTo>
                      <a:pt x="8" y="8"/>
                    </a:moveTo>
                    <a:cubicBezTo>
                      <a:pt x="0" y="0"/>
                      <a:pt x="0" y="0"/>
                      <a:pt x="0" y="0"/>
                    </a:cubicBezTo>
                    <a:cubicBezTo>
                      <a:pt x="3" y="3"/>
                      <a:pt x="5" y="8"/>
                      <a:pt x="6" y="13"/>
                    </a:cubicBezTo>
                    <a:cubicBezTo>
                      <a:pt x="6" y="14"/>
                      <a:pt x="7" y="14"/>
                      <a:pt x="7" y="14"/>
                    </a:cubicBezTo>
                    <a:cubicBezTo>
                      <a:pt x="15" y="22"/>
                      <a:pt x="15" y="22"/>
                      <a:pt x="15" y="22"/>
                    </a:cubicBezTo>
                    <a:cubicBezTo>
                      <a:pt x="15" y="22"/>
                      <a:pt x="14" y="21"/>
                      <a:pt x="14" y="21"/>
                    </a:cubicBezTo>
                    <a:cubicBezTo>
                      <a:pt x="13" y="15"/>
                      <a:pt x="11" y="11"/>
                      <a:pt x="8" y="8"/>
                    </a:cubicBezTo>
                    <a:close/>
                  </a:path>
                </a:pathLst>
              </a:custGeom>
              <a:solidFill>
                <a:srgbClr val="5A5B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2" name="Freeform 750"/>
              <p:cNvSpPr/>
              <p:nvPr/>
            </p:nvSpPr>
            <p:spPr bwMode="auto">
              <a:xfrm>
                <a:off x="5023" y="1217"/>
                <a:ext cx="38" cy="16"/>
              </a:xfrm>
              <a:custGeom>
                <a:avLst/>
                <a:gdLst>
                  <a:gd name="T0" fmla="*/ 38 w 38"/>
                  <a:gd name="T1" fmla="*/ 16 h 16"/>
                  <a:gd name="T2" fmla="*/ 31 w 38"/>
                  <a:gd name="T3" fmla="*/ 10 h 16"/>
                  <a:gd name="T4" fmla="*/ 0 w 38"/>
                  <a:gd name="T5" fmla="*/ 4 h 16"/>
                  <a:gd name="T6" fmla="*/ 8 w 38"/>
                  <a:gd name="T7" fmla="*/ 12 h 16"/>
                  <a:gd name="T8" fmla="*/ 38 w 38"/>
                  <a:gd name="T9" fmla="*/ 16 h 16"/>
                </a:gdLst>
                <a:ahLst/>
                <a:cxnLst>
                  <a:cxn ang="0">
                    <a:pos x="T0" y="T1"/>
                  </a:cxn>
                  <a:cxn ang="0">
                    <a:pos x="T2" y="T3"/>
                  </a:cxn>
                  <a:cxn ang="0">
                    <a:pos x="T4" y="T5"/>
                  </a:cxn>
                  <a:cxn ang="0">
                    <a:pos x="T6" y="T7"/>
                  </a:cxn>
                  <a:cxn ang="0">
                    <a:pos x="T8" y="T9"/>
                  </a:cxn>
                </a:cxnLst>
                <a:rect l="0" t="0" r="r" b="b"/>
                <a:pathLst>
                  <a:path w="38" h="16">
                    <a:moveTo>
                      <a:pt x="38" y="16"/>
                    </a:moveTo>
                    <a:cubicBezTo>
                      <a:pt x="31" y="10"/>
                      <a:pt x="31" y="10"/>
                      <a:pt x="31" y="10"/>
                    </a:cubicBezTo>
                    <a:cubicBezTo>
                      <a:pt x="25" y="3"/>
                      <a:pt x="15" y="0"/>
                      <a:pt x="0" y="4"/>
                    </a:cubicBezTo>
                    <a:cubicBezTo>
                      <a:pt x="8" y="12"/>
                      <a:pt x="8" y="12"/>
                      <a:pt x="8" y="12"/>
                    </a:cubicBezTo>
                    <a:cubicBezTo>
                      <a:pt x="21" y="8"/>
                      <a:pt x="32" y="10"/>
                      <a:pt x="38" y="16"/>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3" name="Freeform 751"/>
              <p:cNvSpPr/>
              <p:nvPr/>
            </p:nvSpPr>
            <p:spPr bwMode="auto">
              <a:xfrm>
                <a:off x="4991" y="1221"/>
                <a:ext cx="40" cy="23"/>
              </a:xfrm>
              <a:custGeom>
                <a:avLst/>
                <a:gdLst>
                  <a:gd name="T0" fmla="*/ 40 w 40"/>
                  <a:gd name="T1" fmla="*/ 8 h 23"/>
                  <a:gd name="T2" fmla="*/ 32 w 40"/>
                  <a:gd name="T3" fmla="*/ 0 h 23"/>
                  <a:gd name="T4" fmla="*/ 0 w 40"/>
                  <a:gd name="T5" fmla="*/ 19 h 23"/>
                  <a:gd name="T6" fmla="*/ 9 w 40"/>
                  <a:gd name="T7" fmla="*/ 23 h 23"/>
                  <a:gd name="T8" fmla="*/ 40 w 40"/>
                  <a:gd name="T9" fmla="*/ 8 h 23"/>
                </a:gdLst>
                <a:ahLst/>
                <a:cxnLst>
                  <a:cxn ang="0">
                    <a:pos x="T0" y="T1"/>
                  </a:cxn>
                  <a:cxn ang="0">
                    <a:pos x="T2" y="T3"/>
                  </a:cxn>
                  <a:cxn ang="0">
                    <a:pos x="T4" y="T5"/>
                  </a:cxn>
                  <a:cxn ang="0">
                    <a:pos x="T6" y="T7"/>
                  </a:cxn>
                  <a:cxn ang="0">
                    <a:pos x="T8" y="T9"/>
                  </a:cxn>
                </a:cxnLst>
                <a:rect l="0" t="0" r="r" b="b"/>
                <a:pathLst>
                  <a:path w="40" h="23">
                    <a:moveTo>
                      <a:pt x="40" y="8"/>
                    </a:moveTo>
                    <a:cubicBezTo>
                      <a:pt x="32" y="0"/>
                      <a:pt x="32" y="0"/>
                      <a:pt x="32" y="0"/>
                    </a:cubicBezTo>
                    <a:cubicBezTo>
                      <a:pt x="24" y="2"/>
                      <a:pt x="10" y="10"/>
                      <a:pt x="0" y="19"/>
                    </a:cubicBezTo>
                    <a:cubicBezTo>
                      <a:pt x="9" y="23"/>
                      <a:pt x="9" y="23"/>
                      <a:pt x="9" y="23"/>
                    </a:cubicBezTo>
                    <a:cubicBezTo>
                      <a:pt x="16" y="18"/>
                      <a:pt x="32" y="10"/>
                      <a:pt x="40" y="8"/>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4" name="Freeform 752"/>
              <p:cNvSpPr/>
              <p:nvPr/>
            </p:nvSpPr>
            <p:spPr bwMode="auto">
              <a:xfrm>
                <a:off x="4990" y="1240"/>
                <a:ext cx="10" cy="5"/>
              </a:xfrm>
              <a:custGeom>
                <a:avLst/>
                <a:gdLst>
                  <a:gd name="T0" fmla="*/ 10 w 10"/>
                  <a:gd name="T1" fmla="*/ 4 h 5"/>
                  <a:gd name="T2" fmla="*/ 1 w 10"/>
                  <a:gd name="T3" fmla="*/ 0 h 5"/>
                  <a:gd name="T4" fmla="*/ 1 w 10"/>
                  <a:gd name="T5" fmla="*/ 0 h 5"/>
                  <a:gd name="T6" fmla="*/ 0 w 10"/>
                  <a:gd name="T7" fmla="*/ 0 h 5"/>
                  <a:gd name="T8" fmla="*/ 9 w 10"/>
                  <a:gd name="T9" fmla="*/ 5 h 5"/>
                  <a:gd name="T10" fmla="*/ 9 w 10"/>
                  <a:gd name="T11" fmla="*/ 5 h 5"/>
                  <a:gd name="T12" fmla="*/ 10 w 10"/>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10" h="5">
                    <a:moveTo>
                      <a:pt x="10" y="4"/>
                    </a:moveTo>
                    <a:lnTo>
                      <a:pt x="1" y="0"/>
                    </a:lnTo>
                    <a:lnTo>
                      <a:pt x="1" y="0"/>
                    </a:lnTo>
                    <a:lnTo>
                      <a:pt x="0" y="0"/>
                    </a:lnTo>
                    <a:lnTo>
                      <a:pt x="9" y="5"/>
                    </a:lnTo>
                    <a:lnTo>
                      <a:pt x="9" y="5"/>
                    </a:lnTo>
                    <a:lnTo>
                      <a:pt x="10" y="4"/>
                    </a:ln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5" name="Freeform 753"/>
              <p:cNvSpPr/>
              <p:nvPr/>
            </p:nvSpPr>
            <p:spPr bwMode="auto">
              <a:xfrm>
                <a:off x="4990" y="1240"/>
                <a:ext cx="9" cy="6"/>
              </a:xfrm>
              <a:custGeom>
                <a:avLst/>
                <a:gdLst>
                  <a:gd name="T0" fmla="*/ 9 w 9"/>
                  <a:gd name="T1" fmla="*/ 5 h 6"/>
                  <a:gd name="T2" fmla="*/ 0 w 9"/>
                  <a:gd name="T3" fmla="*/ 0 h 6"/>
                  <a:gd name="T4" fmla="*/ 0 w 9"/>
                  <a:gd name="T5" fmla="*/ 1 h 6"/>
                  <a:gd name="T6" fmla="*/ 9 w 9"/>
                  <a:gd name="T7" fmla="*/ 6 h 6"/>
                  <a:gd name="T8" fmla="*/ 9 w 9"/>
                  <a:gd name="T9" fmla="*/ 5 h 6"/>
                </a:gdLst>
                <a:ahLst/>
                <a:cxnLst>
                  <a:cxn ang="0">
                    <a:pos x="T0" y="T1"/>
                  </a:cxn>
                  <a:cxn ang="0">
                    <a:pos x="T2" y="T3"/>
                  </a:cxn>
                  <a:cxn ang="0">
                    <a:pos x="T4" y="T5"/>
                  </a:cxn>
                  <a:cxn ang="0">
                    <a:pos x="T6" y="T7"/>
                  </a:cxn>
                  <a:cxn ang="0">
                    <a:pos x="T8" y="T9"/>
                  </a:cxn>
                </a:cxnLst>
                <a:rect l="0" t="0" r="r" b="b"/>
                <a:pathLst>
                  <a:path w="9" h="6">
                    <a:moveTo>
                      <a:pt x="9" y="5"/>
                    </a:moveTo>
                    <a:cubicBezTo>
                      <a:pt x="0" y="0"/>
                      <a:pt x="0" y="0"/>
                      <a:pt x="0" y="0"/>
                    </a:cubicBezTo>
                    <a:cubicBezTo>
                      <a:pt x="0" y="1"/>
                      <a:pt x="0" y="1"/>
                      <a:pt x="0" y="1"/>
                    </a:cubicBezTo>
                    <a:cubicBezTo>
                      <a:pt x="9" y="6"/>
                      <a:pt x="9" y="6"/>
                      <a:pt x="9" y="6"/>
                    </a:cubicBezTo>
                    <a:cubicBezTo>
                      <a:pt x="8" y="6"/>
                      <a:pt x="8" y="5"/>
                      <a:pt x="9" y="5"/>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6" name="Freeform 754"/>
              <p:cNvSpPr/>
              <p:nvPr/>
            </p:nvSpPr>
            <p:spPr bwMode="auto">
              <a:xfrm>
                <a:off x="4998" y="1222"/>
                <a:ext cx="70" cy="29"/>
              </a:xfrm>
              <a:custGeom>
                <a:avLst/>
                <a:gdLst>
                  <a:gd name="T0" fmla="*/ 32 w 70"/>
                  <a:gd name="T1" fmla="*/ 6 h 29"/>
                  <a:gd name="T2" fmla="*/ 1 w 70"/>
                  <a:gd name="T3" fmla="*/ 23 h 29"/>
                  <a:gd name="T4" fmla="*/ 1 w 70"/>
                  <a:gd name="T5" fmla="*/ 24 h 29"/>
                  <a:gd name="T6" fmla="*/ 2 w 70"/>
                  <a:gd name="T7" fmla="*/ 24 h 29"/>
                  <a:gd name="T8" fmla="*/ 4 w 70"/>
                  <a:gd name="T9" fmla="*/ 23 h 29"/>
                  <a:gd name="T10" fmla="*/ 32 w 70"/>
                  <a:gd name="T11" fmla="*/ 9 h 29"/>
                  <a:gd name="T12" fmla="*/ 67 w 70"/>
                  <a:gd name="T13" fmla="*/ 27 h 29"/>
                  <a:gd name="T14" fmla="*/ 69 w 70"/>
                  <a:gd name="T15" fmla="*/ 29 h 29"/>
                  <a:gd name="T16" fmla="*/ 69 w 70"/>
                  <a:gd name="T17" fmla="*/ 29 h 29"/>
                  <a:gd name="T18" fmla="*/ 70 w 70"/>
                  <a:gd name="T19" fmla="*/ 27 h 29"/>
                  <a:gd name="T20" fmla="*/ 32 w 70"/>
                  <a:gd name="T21"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29">
                    <a:moveTo>
                      <a:pt x="32" y="6"/>
                    </a:moveTo>
                    <a:cubicBezTo>
                      <a:pt x="25" y="8"/>
                      <a:pt x="16" y="10"/>
                      <a:pt x="1" y="23"/>
                    </a:cubicBezTo>
                    <a:cubicBezTo>
                      <a:pt x="0" y="23"/>
                      <a:pt x="0" y="24"/>
                      <a:pt x="1" y="24"/>
                    </a:cubicBezTo>
                    <a:cubicBezTo>
                      <a:pt x="1" y="24"/>
                      <a:pt x="2" y="24"/>
                      <a:pt x="2" y="24"/>
                    </a:cubicBezTo>
                    <a:cubicBezTo>
                      <a:pt x="3" y="24"/>
                      <a:pt x="4" y="24"/>
                      <a:pt x="4" y="23"/>
                    </a:cubicBezTo>
                    <a:cubicBezTo>
                      <a:pt x="17" y="14"/>
                      <a:pt x="25" y="11"/>
                      <a:pt x="32" y="9"/>
                    </a:cubicBezTo>
                    <a:cubicBezTo>
                      <a:pt x="51" y="4"/>
                      <a:pt x="65" y="11"/>
                      <a:pt x="67" y="27"/>
                    </a:cubicBezTo>
                    <a:cubicBezTo>
                      <a:pt x="67" y="28"/>
                      <a:pt x="68" y="28"/>
                      <a:pt x="69" y="29"/>
                    </a:cubicBezTo>
                    <a:cubicBezTo>
                      <a:pt x="69" y="29"/>
                      <a:pt x="69" y="29"/>
                      <a:pt x="69" y="29"/>
                    </a:cubicBezTo>
                    <a:cubicBezTo>
                      <a:pt x="70" y="28"/>
                      <a:pt x="70" y="28"/>
                      <a:pt x="70" y="27"/>
                    </a:cubicBezTo>
                    <a:cubicBezTo>
                      <a:pt x="69" y="9"/>
                      <a:pt x="54" y="0"/>
                      <a:pt x="32" y="6"/>
                    </a:cubicBezTo>
                    <a:close/>
                  </a:path>
                </a:pathLst>
              </a:custGeom>
              <a:solidFill>
                <a:srgbClr val="BFC6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7" name="Freeform 755"/>
              <p:cNvSpPr/>
              <p:nvPr/>
            </p:nvSpPr>
            <p:spPr bwMode="auto">
              <a:xfrm>
                <a:off x="5027" y="1212"/>
                <a:ext cx="15" cy="22"/>
              </a:xfrm>
              <a:custGeom>
                <a:avLst/>
                <a:gdLst>
                  <a:gd name="T0" fmla="*/ 9 w 15"/>
                  <a:gd name="T1" fmla="*/ 22 h 22"/>
                  <a:gd name="T2" fmla="*/ 14 w 15"/>
                  <a:gd name="T3" fmla="*/ 19 h 22"/>
                  <a:gd name="T4" fmla="*/ 7 w 15"/>
                  <a:gd name="T5" fmla="*/ 2 h 22"/>
                  <a:gd name="T6" fmla="*/ 5 w 15"/>
                  <a:gd name="T7" fmla="*/ 0 h 22"/>
                  <a:gd name="T8" fmla="*/ 0 w 15"/>
                  <a:gd name="T9" fmla="*/ 3 h 22"/>
                  <a:gd name="T10" fmla="*/ 2 w 15"/>
                  <a:gd name="T11" fmla="*/ 4 h 22"/>
                  <a:gd name="T12" fmla="*/ 9 w 15"/>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15" h="22">
                    <a:moveTo>
                      <a:pt x="9" y="22"/>
                    </a:moveTo>
                    <a:cubicBezTo>
                      <a:pt x="14" y="19"/>
                      <a:pt x="14" y="19"/>
                      <a:pt x="14" y="19"/>
                    </a:cubicBezTo>
                    <a:cubicBezTo>
                      <a:pt x="15" y="14"/>
                      <a:pt x="12" y="6"/>
                      <a:pt x="7" y="2"/>
                    </a:cubicBezTo>
                    <a:cubicBezTo>
                      <a:pt x="6" y="1"/>
                      <a:pt x="5" y="0"/>
                      <a:pt x="5" y="0"/>
                    </a:cubicBezTo>
                    <a:cubicBezTo>
                      <a:pt x="0" y="3"/>
                      <a:pt x="0" y="3"/>
                      <a:pt x="0" y="3"/>
                    </a:cubicBezTo>
                    <a:cubicBezTo>
                      <a:pt x="1" y="3"/>
                      <a:pt x="1" y="4"/>
                      <a:pt x="2" y="4"/>
                    </a:cubicBezTo>
                    <a:cubicBezTo>
                      <a:pt x="7" y="9"/>
                      <a:pt x="11" y="16"/>
                      <a:pt x="9" y="22"/>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8" name="Freeform 756"/>
              <p:cNvSpPr/>
              <p:nvPr/>
            </p:nvSpPr>
            <p:spPr bwMode="auto">
              <a:xfrm>
                <a:off x="5020" y="1231"/>
                <a:ext cx="21" cy="76"/>
              </a:xfrm>
              <a:custGeom>
                <a:avLst/>
                <a:gdLst>
                  <a:gd name="T0" fmla="*/ 0 w 21"/>
                  <a:gd name="T1" fmla="*/ 75 h 76"/>
                  <a:gd name="T2" fmla="*/ 2 w 21"/>
                  <a:gd name="T3" fmla="*/ 75 h 76"/>
                  <a:gd name="T4" fmla="*/ 4 w 21"/>
                  <a:gd name="T5" fmla="*/ 72 h 76"/>
                  <a:gd name="T6" fmla="*/ 21 w 21"/>
                  <a:gd name="T7" fmla="*/ 0 h 76"/>
                  <a:gd name="T8" fmla="*/ 16 w 21"/>
                  <a:gd name="T9" fmla="*/ 3 h 76"/>
                  <a:gd name="T10" fmla="*/ 0 w 21"/>
                  <a:gd name="T11" fmla="*/ 75 h 76"/>
                </a:gdLst>
                <a:ahLst/>
                <a:cxnLst>
                  <a:cxn ang="0">
                    <a:pos x="T0" y="T1"/>
                  </a:cxn>
                  <a:cxn ang="0">
                    <a:pos x="T2" y="T3"/>
                  </a:cxn>
                  <a:cxn ang="0">
                    <a:pos x="T4" y="T5"/>
                  </a:cxn>
                  <a:cxn ang="0">
                    <a:pos x="T6" y="T7"/>
                  </a:cxn>
                  <a:cxn ang="0">
                    <a:pos x="T8" y="T9"/>
                  </a:cxn>
                  <a:cxn ang="0">
                    <a:pos x="T10" y="T11"/>
                  </a:cxn>
                </a:cxnLst>
                <a:rect l="0" t="0" r="r" b="b"/>
                <a:pathLst>
                  <a:path w="21" h="76">
                    <a:moveTo>
                      <a:pt x="0" y="75"/>
                    </a:moveTo>
                    <a:cubicBezTo>
                      <a:pt x="0" y="75"/>
                      <a:pt x="1" y="76"/>
                      <a:pt x="2" y="75"/>
                    </a:cubicBezTo>
                    <a:cubicBezTo>
                      <a:pt x="4" y="74"/>
                      <a:pt x="4" y="72"/>
                      <a:pt x="4" y="72"/>
                    </a:cubicBezTo>
                    <a:cubicBezTo>
                      <a:pt x="21" y="0"/>
                      <a:pt x="21" y="0"/>
                      <a:pt x="21" y="0"/>
                    </a:cubicBezTo>
                    <a:cubicBezTo>
                      <a:pt x="16" y="3"/>
                      <a:pt x="16" y="3"/>
                      <a:pt x="16" y="3"/>
                    </a:cubicBezTo>
                    <a:lnTo>
                      <a:pt x="0" y="75"/>
                    </a:lnTo>
                    <a:close/>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9" name="Freeform 757"/>
              <p:cNvSpPr/>
              <p:nvPr/>
            </p:nvSpPr>
            <p:spPr bwMode="auto">
              <a:xfrm>
                <a:off x="5016" y="1212"/>
                <a:ext cx="22" cy="94"/>
              </a:xfrm>
              <a:custGeom>
                <a:avLst/>
                <a:gdLst>
                  <a:gd name="T0" fmla="*/ 12 w 22"/>
                  <a:gd name="T1" fmla="*/ 8 h 94"/>
                  <a:gd name="T2" fmla="*/ 11 w 22"/>
                  <a:gd name="T3" fmla="*/ 7 h 94"/>
                  <a:gd name="T4" fmla="*/ 5 w 22"/>
                  <a:gd name="T5" fmla="*/ 9 h 94"/>
                  <a:gd name="T6" fmla="*/ 5 w 22"/>
                  <a:gd name="T7" fmla="*/ 9 h 94"/>
                  <a:gd name="T8" fmla="*/ 0 w 22"/>
                  <a:gd name="T9" fmla="*/ 11 h 94"/>
                  <a:gd name="T10" fmla="*/ 2 w 22"/>
                  <a:gd name="T11" fmla="*/ 6 h 94"/>
                  <a:gd name="T12" fmla="*/ 12 w 22"/>
                  <a:gd name="T13" fmla="*/ 2 h 94"/>
                  <a:gd name="T14" fmla="*/ 14 w 22"/>
                  <a:gd name="T15" fmla="*/ 4 h 94"/>
                  <a:gd name="T16" fmla="*/ 20 w 22"/>
                  <a:gd name="T17" fmla="*/ 22 h 94"/>
                  <a:gd name="T18" fmla="*/ 4 w 22"/>
                  <a:gd name="T19" fmla="*/ 94 h 94"/>
                  <a:gd name="T20" fmla="*/ 2 w 22"/>
                  <a:gd name="T21" fmla="*/ 93 h 94"/>
                  <a:gd name="T22" fmla="*/ 2 w 22"/>
                  <a:gd name="T23" fmla="*/ 92 h 94"/>
                  <a:gd name="T24" fmla="*/ 1 w 22"/>
                  <a:gd name="T25" fmla="*/ 90 h 94"/>
                  <a:gd name="T26" fmla="*/ 17 w 22"/>
                  <a:gd name="T27" fmla="*/ 19 h 94"/>
                  <a:gd name="T28" fmla="*/ 12 w 22"/>
                  <a:gd name="T29" fmla="*/ 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 h="94">
                    <a:moveTo>
                      <a:pt x="12" y="8"/>
                    </a:moveTo>
                    <a:cubicBezTo>
                      <a:pt x="12" y="7"/>
                      <a:pt x="11" y="7"/>
                      <a:pt x="11" y="7"/>
                    </a:cubicBezTo>
                    <a:cubicBezTo>
                      <a:pt x="8" y="5"/>
                      <a:pt x="6" y="6"/>
                      <a:pt x="5" y="9"/>
                    </a:cubicBezTo>
                    <a:cubicBezTo>
                      <a:pt x="5" y="9"/>
                      <a:pt x="5" y="9"/>
                      <a:pt x="5" y="9"/>
                    </a:cubicBezTo>
                    <a:cubicBezTo>
                      <a:pt x="4" y="10"/>
                      <a:pt x="1" y="11"/>
                      <a:pt x="0" y="11"/>
                    </a:cubicBezTo>
                    <a:cubicBezTo>
                      <a:pt x="2" y="6"/>
                      <a:pt x="2" y="6"/>
                      <a:pt x="2" y="6"/>
                    </a:cubicBezTo>
                    <a:cubicBezTo>
                      <a:pt x="3" y="1"/>
                      <a:pt x="8" y="0"/>
                      <a:pt x="12" y="2"/>
                    </a:cubicBezTo>
                    <a:cubicBezTo>
                      <a:pt x="13" y="3"/>
                      <a:pt x="14" y="3"/>
                      <a:pt x="14" y="4"/>
                    </a:cubicBezTo>
                    <a:cubicBezTo>
                      <a:pt x="20" y="8"/>
                      <a:pt x="22" y="16"/>
                      <a:pt x="20" y="22"/>
                    </a:cubicBezTo>
                    <a:cubicBezTo>
                      <a:pt x="4" y="94"/>
                      <a:pt x="4" y="94"/>
                      <a:pt x="4" y="94"/>
                    </a:cubicBezTo>
                    <a:cubicBezTo>
                      <a:pt x="2" y="93"/>
                      <a:pt x="2" y="93"/>
                      <a:pt x="2" y="93"/>
                    </a:cubicBezTo>
                    <a:cubicBezTo>
                      <a:pt x="2" y="92"/>
                      <a:pt x="2" y="92"/>
                      <a:pt x="2" y="92"/>
                    </a:cubicBezTo>
                    <a:cubicBezTo>
                      <a:pt x="1" y="92"/>
                      <a:pt x="0" y="91"/>
                      <a:pt x="1" y="90"/>
                    </a:cubicBezTo>
                    <a:cubicBezTo>
                      <a:pt x="17" y="19"/>
                      <a:pt x="17" y="19"/>
                      <a:pt x="17" y="19"/>
                    </a:cubicBezTo>
                    <a:cubicBezTo>
                      <a:pt x="18" y="15"/>
                      <a:pt x="16" y="10"/>
                      <a:pt x="12" y="8"/>
                    </a:cubicBezTo>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0" name="Freeform 758"/>
              <p:cNvSpPr/>
              <p:nvPr/>
            </p:nvSpPr>
            <p:spPr bwMode="auto">
              <a:xfrm>
                <a:off x="4994" y="1108"/>
                <a:ext cx="23" cy="13"/>
              </a:xfrm>
              <a:custGeom>
                <a:avLst/>
                <a:gdLst>
                  <a:gd name="T0" fmla="*/ 23 w 23"/>
                  <a:gd name="T1" fmla="*/ 13 h 13"/>
                  <a:gd name="T2" fmla="*/ 2 w 23"/>
                  <a:gd name="T3" fmla="*/ 1 h 13"/>
                  <a:gd name="T4" fmla="*/ 0 w 23"/>
                  <a:gd name="T5" fmla="*/ 1 h 13"/>
                  <a:gd name="T6" fmla="*/ 20 w 23"/>
                  <a:gd name="T7" fmla="*/ 13 h 13"/>
                  <a:gd name="T8" fmla="*/ 23 w 23"/>
                  <a:gd name="T9" fmla="*/ 13 h 13"/>
                </a:gdLst>
                <a:ahLst/>
                <a:cxnLst>
                  <a:cxn ang="0">
                    <a:pos x="T0" y="T1"/>
                  </a:cxn>
                  <a:cxn ang="0">
                    <a:pos x="T2" y="T3"/>
                  </a:cxn>
                  <a:cxn ang="0">
                    <a:pos x="T4" y="T5"/>
                  </a:cxn>
                  <a:cxn ang="0">
                    <a:pos x="T6" y="T7"/>
                  </a:cxn>
                  <a:cxn ang="0">
                    <a:pos x="T8" y="T9"/>
                  </a:cxn>
                </a:cxnLst>
                <a:rect l="0" t="0" r="r" b="b"/>
                <a:pathLst>
                  <a:path w="23" h="13">
                    <a:moveTo>
                      <a:pt x="23" y="13"/>
                    </a:moveTo>
                    <a:cubicBezTo>
                      <a:pt x="2" y="1"/>
                      <a:pt x="2" y="1"/>
                      <a:pt x="2" y="1"/>
                    </a:cubicBezTo>
                    <a:cubicBezTo>
                      <a:pt x="2" y="0"/>
                      <a:pt x="1" y="0"/>
                      <a:pt x="0" y="1"/>
                    </a:cubicBezTo>
                    <a:cubicBezTo>
                      <a:pt x="20" y="13"/>
                      <a:pt x="20" y="13"/>
                      <a:pt x="20" y="13"/>
                    </a:cubicBezTo>
                    <a:cubicBezTo>
                      <a:pt x="21" y="12"/>
                      <a:pt x="22" y="12"/>
                      <a:pt x="23" y="13"/>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1" name="Freeform 759"/>
              <p:cNvSpPr/>
              <p:nvPr/>
            </p:nvSpPr>
            <p:spPr bwMode="auto">
              <a:xfrm>
                <a:off x="4992" y="1109"/>
                <a:ext cx="22" cy="13"/>
              </a:xfrm>
              <a:custGeom>
                <a:avLst/>
                <a:gdLst>
                  <a:gd name="T0" fmla="*/ 22 w 22"/>
                  <a:gd name="T1" fmla="*/ 12 h 13"/>
                  <a:gd name="T2" fmla="*/ 2 w 22"/>
                  <a:gd name="T3" fmla="*/ 0 h 13"/>
                  <a:gd name="T4" fmla="*/ 0 w 22"/>
                  <a:gd name="T5" fmla="*/ 1 h 13"/>
                  <a:gd name="T6" fmla="*/ 21 w 22"/>
                  <a:gd name="T7" fmla="*/ 13 h 13"/>
                  <a:gd name="T8" fmla="*/ 22 w 22"/>
                  <a:gd name="T9" fmla="*/ 12 h 13"/>
                </a:gdLst>
                <a:ahLst/>
                <a:cxnLst>
                  <a:cxn ang="0">
                    <a:pos x="T0" y="T1"/>
                  </a:cxn>
                  <a:cxn ang="0">
                    <a:pos x="T2" y="T3"/>
                  </a:cxn>
                  <a:cxn ang="0">
                    <a:pos x="T4" y="T5"/>
                  </a:cxn>
                  <a:cxn ang="0">
                    <a:pos x="T6" y="T7"/>
                  </a:cxn>
                  <a:cxn ang="0">
                    <a:pos x="T8" y="T9"/>
                  </a:cxn>
                </a:cxnLst>
                <a:rect l="0" t="0" r="r" b="b"/>
                <a:pathLst>
                  <a:path w="22" h="13">
                    <a:moveTo>
                      <a:pt x="22" y="12"/>
                    </a:moveTo>
                    <a:cubicBezTo>
                      <a:pt x="2" y="0"/>
                      <a:pt x="2" y="0"/>
                      <a:pt x="2" y="0"/>
                    </a:cubicBezTo>
                    <a:cubicBezTo>
                      <a:pt x="1" y="0"/>
                      <a:pt x="1" y="0"/>
                      <a:pt x="0" y="1"/>
                    </a:cubicBezTo>
                    <a:cubicBezTo>
                      <a:pt x="21" y="13"/>
                      <a:pt x="21" y="13"/>
                      <a:pt x="21" y="13"/>
                    </a:cubicBezTo>
                    <a:cubicBezTo>
                      <a:pt x="21" y="13"/>
                      <a:pt x="22" y="12"/>
                      <a:pt x="22" y="12"/>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2" name="Freeform 760"/>
              <p:cNvSpPr/>
              <p:nvPr/>
            </p:nvSpPr>
            <p:spPr bwMode="auto">
              <a:xfrm>
                <a:off x="4991" y="1110"/>
                <a:ext cx="22" cy="14"/>
              </a:xfrm>
              <a:custGeom>
                <a:avLst/>
                <a:gdLst>
                  <a:gd name="T0" fmla="*/ 22 w 22"/>
                  <a:gd name="T1" fmla="*/ 12 h 14"/>
                  <a:gd name="T2" fmla="*/ 1 w 22"/>
                  <a:gd name="T3" fmla="*/ 0 h 14"/>
                  <a:gd name="T4" fmla="*/ 0 w 22"/>
                  <a:gd name="T5" fmla="*/ 2 h 14"/>
                  <a:gd name="T6" fmla="*/ 21 w 22"/>
                  <a:gd name="T7" fmla="*/ 14 h 14"/>
                  <a:gd name="T8" fmla="*/ 22 w 22"/>
                  <a:gd name="T9" fmla="*/ 12 h 14"/>
                </a:gdLst>
                <a:ahLst/>
                <a:cxnLst>
                  <a:cxn ang="0">
                    <a:pos x="T0" y="T1"/>
                  </a:cxn>
                  <a:cxn ang="0">
                    <a:pos x="T2" y="T3"/>
                  </a:cxn>
                  <a:cxn ang="0">
                    <a:pos x="T4" y="T5"/>
                  </a:cxn>
                  <a:cxn ang="0">
                    <a:pos x="T6" y="T7"/>
                  </a:cxn>
                  <a:cxn ang="0">
                    <a:pos x="T8" y="T9"/>
                  </a:cxn>
                </a:cxnLst>
                <a:rect l="0" t="0" r="r" b="b"/>
                <a:pathLst>
                  <a:path w="22" h="14">
                    <a:moveTo>
                      <a:pt x="22" y="12"/>
                    </a:moveTo>
                    <a:cubicBezTo>
                      <a:pt x="1" y="0"/>
                      <a:pt x="1" y="0"/>
                      <a:pt x="1" y="0"/>
                    </a:cubicBezTo>
                    <a:cubicBezTo>
                      <a:pt x="1" y="1"/>
                      <a:pt x="0" y="1"/>
                      <a:pt x="0" y="2"/>
                    </a:cubicBezTo>
                    <a:cubicBezTo>
                      <a:pt x="21" y="14"/>
                      <a:pt x="21" y="14"/>
                      <a:pt x="21" y="14"/>
                    </a:cubicBezTo>
                    <a:cubicBezTo>
                      <a:pt x="21" y="13"/>
                      <a:pt x="21" y="13"/>
                      <a:pt x="22" y="12"/>
                    </a:cubicBezTo>
                    <a:close/>
                  </a:path>
                </a:pathLst>
              </a:custGeom>
              <a:solidFill>
                <a:srgbClr val="B4B4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3" name="Freeform 761"/>
              <p:cNvSpPr/>
              <p:nvPr/>
            </p:nvSpPr>
            <p:spPr bwMode="auto">
              <a:xfrm>
                <a:off x="4991" y="1112"/>
                <a:ext cx="21" cy="17"/>
              </a:xfrm>
              <a:custGeom>
                <a:avLst/>
                <a:gdLst>
                  <a:gd name="T0" fmla="*/ 21 w 21"/>
                  <a:gd name="T1" fmla="*/ 12 h 17"/>
                  <a:gd name="T2" fmla="*/ 0 w 21"/>
                  <a:gd name="T3" fmla="*/ 0 h 17"/>
                  <a:gd name="T4" fmla="*/ 0 w 21"/>
                  <a:gd name="T5" fmla="*/ 2 h 17"/>
                  <a:gd name="T6" fmla="*/ 1 w 21"/>
                  <a:gd name="T7" fmla="*/ 5 h 17"/>
                  <a:gd name="T8" fmla="*/ 21 w 21"/>
                  <a:gd name="T9" fmla="*/ 17 h 17"/>
                  <a:gd name="T10" fmla="*/ 20 w 21"/>
                  <a:gd name="T11" fmla="*/ 15 h 17"/>
                  <a:gd name="T12" fmla="*/ 21 w 21"/>
                  <a:gd name="T13" fmla="*/ 12 h 17"/>
                </a:gdLst>
                <a:ahLst/>
                <a:cxnLst>
                  <a:cxn ang="0">
                    <a:pos x="T0" y="T1"/>
                  </a:cxn>
                  <a:cxn ang="0">
                    <a:pos x="T2" y="T3"/>
                  </a:cxn>
                  <a:cxn ang="0">
                    <a:pos x="T4" y="T5"/>
                  </a:cxn>
                  <a:cxn ang="0">
                    <a:pos x="T6" y="T7"/>
                  </a:cxn>
                  <a:cxn ang="0">
                    <a:pos x="T8" y="T9"/>
                  </a:cxn>
                  <a:cxn ang="0">
                    <a:pos x="T10" y="T11"/>
                  </a:cxn>
                  <a:cxn ang="0">
                    <a:pos x="T12" y="T13"/>
                  </a:cxn>
                </a:cxnLst>
                <a:rect l="0" t="0" r="r" b="b"/>
                <a:pathLst>
                  <a:path w="21" h="17">
                    <a:moveTo>
                      <a:pt x="21" y="12"/>
                    </a:moveTo>
                    <a:cubicBezTo>
                      <a:pt x="0" y="0"/>
                      <a:pt x="0" y="0"/>
                      <a:pt x="0" y="0"/>
                    </a:cubicBezTo>
                    <a:cubicBezTo>
                      <a:pt x="0" y="1"/>
                      <a:pt x="0" y="2"/>
                      <a:pt x="0" y="2"/>
                    </a:cubicBezTo>
                    <a:cubicBezTo>
                      <a:pt x="0" y="3"/>
                      <a:pt x="0" y="4"/>
                      <a:pt x="1" y="5"/>
                    </a:cubicBezTo>
                    <a:cubicBezTo>
                      <a:pt x="21" y="17"/>
                      <a:pt x="21" y="17"/>
                      <a:pt x="21" y="17"/>
                    </a:cubicBezTo>
                    <a:cubicBezTo>
                      <a:pt x="21" y="16"/>
                      <a:pt x="20" y="16"/>
                      <a:pt x="20" y="15"/>
                    </a:cubicBezTo>
                    <a:cubicBezTo>
                      <a:pt x="20" y="14"/>
                      <a:pt x="20" y="13"/>
                      <a:pt x="21" y="12"/>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4" name="Freeform 762"/>
              <p:cNvSpPr/>
              <p:nvPr/>
            </p:nvSpPr>
            <p:spPr bwMode="auto">
              <a:xfrm>
                <a:off x="5011" y="1120"/>
                <a:ext cx="7" cy="10"/>
              </a:xfrm>
              <a:custGeom>
                <a:avLst/>
                <a:gdLst>
                  <a:gd name="T0" fmla="*/ 3 w 7"/>
                  <a:gd name="T1" fmla="*/ 1 h 10"/>
                  <a:gd name="T2" fmla="*/ 0 w 7"/>
                  <a:gd name="T3" fmla="*/ 7 h 10"/>
                  <a:gd name="T4" fmla="*/ 3 w 7"/>
                  <a:gd name="T5" fmla="*/ 9 h 10"/>
                  <a:gd name="T6" fmla="*/ 7 w 7"/>
                  <a:gd name="T7" fmla="*/ 3 h 10"/>
                  <a:gd name="T8" fmla="*/ 3 w 7"/>
                  <a:gd name="T9" fmla="*/ 1 h 10"/>
                </a:gdLst>
                <a:ahLst/>
                <a:cxnLst>
                  <a:cxn ang="0">
                    <a:pos x="T0" y="T1"/>
                  </a:cxn>
                  <a:cxn ang="0">
                    <a:pos x="T2" y="T3"/>
                  </a:cxn>
                  <a:cxn ang="0">
                    <a:pos x="T4" y="T5"/>
                  </a:cxn>
                  <a:cxn ang="0">
                    <a:pos x="T6" y="T7"/>
                  </a:cxn>
                  <a:cxn ang="0">
                    <a:pos x="T8" y="T9"/>
                  </a:cxn>
                </a:cxnLst>
                <a:rect l="0" t="0" r="r" b="b"/>
                <a:pathLst>
                  <a:path w="7" h="10">
                    <a:moveTo>
                      <a:pt x="3" y="1"/>
                    </a:moveTo>
                    <a:cubicBezTo>
                      <a:pt x="2" y="2"/>
                      <a:pt x="0" y="5"/>
                      <a:pt x="0" y="7"/>
                    </a:cubicBezTo>
                    <a:cubicBezTo>
                      <a:pt x="0" y="9"/>
                      <a:pt x="2" y="10"/>
                      <a:pt x="3" y="9"/>
                    </a:cubicBezTo>
                    <a:cubicBezTo>
                      <a:pt x="5" y="7"/>
                      <a:pt x="7" y="5"/>
                      <a:pt x="7" y="3"/>
                    </a:cubicBezTo>
                    <a:cubicBezTo>
                      <a:pt x="7" y="1"/>
                      <a:pt x="5" y="0"/>
                      <a:pt x="3" y="1"/>
                    </a:cubicBezTo>
                    <a:close/>
                  </a:path>
                </a:pathLst>
              </a:custGeom>
              <a:solidFill>
                <a:srgbClr val="242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5" name="Freeform 763"/>
              <p:cNvSpPr/>
              <p:nvPr/>
            </p:nvSpPr>
            <p:spPr bwMode="auto">
              <a:xfrm>
                <a:off x="5024" y="1159"/>
                <a:ext cx="24" cy="58"/>
              </a:xfrm>
              <a:custGeom>
                <a:avLst/>
                <a:gdLst>
                  <a:gd name="T0" fmla="*/ 12 w 24"/>
                  <a:gd name="T1" fmla="*/ 0 h 58"/>
                  <a:gd name="T2" fmla="*/ 0 w 24"/>
                  <a:gd name="T3" fmla="*/ 52 h 58"/>
                  <a:gd name="T4" fmla="*/ 1 w 24"/>
                  <a:gd name="T5" fmla="*/ 55 h 58"/>
                  <a:gd name="T6" fmla="*/ 10 w 24"/>
                  <a:gd name="T7" fmla="*/ 58 h 58"/>
                  <a:gd name="T8" fmla="*/ 12 w 24"/>
                  <a:gd name="T9" fmla="*/ 55 h 58"/>
                  <a:gd name="T10" fmla="*/ 24 w 24"/>
                  <a:gd name="T11" fmla="*/ 2 h 58"/>
                  <a:gd name="T12" fmla="*/ 22 w 24"/>
                  <a:gd name="T13" fmla="*/ 5 h 58"/>
                  <a:gd name="T14" fmla="*/ 13 w 24"/>
                  <a:gd name="T15" fmla="*/ 2 h 58"/>
                  <a:gd name="T16" fmla="*/ 12 w 2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58">
                    <a:moveTo>
                      <a:pt x="12" y="0"/>
                    </a:moveTo>
                    <a:cubicBezTo>
                      <a:pt x="0" y="52"/>
                      <a:pt x="0" y="52"/>
                      <a:pt x="0" y="52"/>
                    </a:cubicBezTo>
                    <a:cubicBezTo>
                      <a:pt x="0" y="53"/>
                      <a:pt x="0" y="54"/>
                      <a:pt x="1" y="55"/>
                    </a:cubicBezTo>
                    <a:cubicBezTo>
                      <a:pt x="3" y="57"/>
                      <a:pt x="7" y="58"/>
                      <a:pt x="10" y="58"/>
                    </a:cubicBezTo>
                    <a:cubicBezTo>
                      <a:pt x="11" y="57"/>
                      <a:pt x="12" y="56"/>
                      <a:pt x="12" y="55"/>
                    </a:cubicBezTo>
                    <a:cubicBezTo>
                      <a:pt x="24" y="2"/>
                      <a:pt x="24" y="2"/>
                      <a:pt x="24" y="2"/>
                    </a:cubicBezTo>
                    <a:cubicBezTo>
                      <a:pt x="24" y="3"/>
                      <a:pt x="23" y="4"/>
                      <a:pt x="22" y="5"/>
                    </a:cubicBezTo>
                    <a:cubicBezTo>
                      <a:pt x="19" y="5"/>
                      <a:pt x="15" y="4"/>
                      <a:pt x="13" y="2"/>
                    </a:cubicBezTo>
                    <a:cubicBezTo>
                      <a:pt x="12" y="1"/>
                      <a:pt x="12" y="0"/>
                      <a:pt x="12" y="0"/>
                    </a:cubicBezTo>
                  </a:path>
                </a:pathLst>
              </a:custGeom>
              <a:solidFill>
                <a:srgbClr val="EF64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6" name="Freeform 764"/>
              <p:cNvSpPr/>
              <p:nvPr/>
            </p:nvSpPr>
            <p:spPr bwMode="auto">
              <a:xfrm>
                <a:off x="5035" y="1156"/>
                <a:ext cx="14" cy="8"/>
              </a:xfrm>
              <a:custGeom>
                <a:avLst/>
                <a:gdLst>
                  <a:gd name="T0" fmla="*/ 4 w 14"/>
                  <a:gd name="T1" fmla="*/ 0 h 8"/>
                  <a:gd name="T2" fmla="*/ 2 w 14"/>
                  <a:gd name="T3" fmla="*/ 5 h 8"/>
                  <a:gd name="T4" fmla="*/ 11 w 14"/>
                  <a:gd name="T5" fmla="*/ 8 h 8"/>
                  <a:gd name="T6" fmla="*/ 12 w 14"/>
                  <a:gd name="T7" fmla="*/ 3 h 8"/>
                  <a:gd name="T8" fmla="*/ 4 w 14"/>
                  <a:gd name="T9" fmla="*/ 0 h 8"/>
                </a:gdLst>
                <a:ahLst/>
                <a:cxnLst>
                  <a:cxn ang="0">
                    <a:pos x="T0" y="T1"/>
                  </a:cxn>
                  <a:cxn ang="0">
                    <a:pos x="T2" y="T3"/>
                  </a:cxn>
                  <a:cxn ang="0">
                    <a:pos x="T4" y="T5"/>
                  </a:cxn>
                  <a:cxn ang="0">
                    <a:pos x="T6" y="T7"/>
                  </a:cxn>
                  <a:cxn ang="0">
                    <a:pos x="T8" y="T9"/>
                  </a:cxn>
                </a:cxnLst>
                <a:rect l="0" t="0" r="r" b="b"/>
                <a:pathLst>
                  <a:path w="14" h="8">
                    <a:moveTo>
                      <a:pt x="4" y="0"/>
                    </a:moveTo>
                    <a:cubicBezTo>
                      <a:pt x="1" y="1"/>
                      <a:pt x="0" y="3"/>
                      <a:pt x="2" y="5"/>
                    </a:cubicBezTo>
                    <a:cubicBezTo>
                      <a:pt x="4" y="7"/>
                      <a:pt x="8" y="8"/>
                      <a:pt x="11" y="8"/>
                    </a:cubicBezTo>
                    <a:cubicBezTo>
                      <a:pt x="14" y="7"/>
                      <a:pt x="14" y="5"/>
                      <a:pt x="12" y="3"/>
                    </a:cubicBezTo>
                    <a:cubicBezTo>
                      <a:pt x="10" y="1"/>
                      <a:pt x="6" y="0"/>
                      <a:pt x="4" y="0"/>
                    </a:cubicBezTo>
                    <a:close/>
                  </a:path>
                </a:pathLst>
              </a:custGeom>
              <a:solidFill>
                <a:srgbClr val="FF81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7" name="Freeform 765"/>
              <p:cNvSpPr/>
              <p:nvPr/>
            </p:nvSpPr>
            <p:spPr bwMode="auto">
              <a:xfrm>
                <a:off x="5039" y="1151"/>
                <a:ext cx="9" cy="11"/>
              </a:xfrm>
              <a:custGeom>
                <a:avLst/>
                <a:gdLst>
                  <a:gd name="T0" fmla="*/ 2 w 9"/>
                  <a:gd name="T1" fmla="*/ 0 h 11"/>
                  <a:gd name="T2" fmla="*/ 0 w 9"/>
                  <a:gd name="T3" fmla="*/ 8 h 11"/>
                  <a:gd name="T4" fmla="*/ 1 w 9"/>
                  <a:gd name="T5" fmla="*/ 9 h 11"/>
                  <a:gd name="T6" fmla="*/ 6 w 9"/>
                  <a:gd name="T7" fmla="*/ 11 h 11"/>
                  <a:gd name="T8" fmla="*/ 7 w 9"/>
                  <a:gd name="T9" fmla="*/ 9 h 11"/>
                  <a:gd name="T10" fmla="*/ 9 w 9"/>
                  <a:gd name="T11" fmla="*/ 2 h 11"/>
                  <a:gd name="T12" fmla="*/ 7 w 9"/>
                  <a:gd name="T13" fmla="*/ 3 h 11"/>
                  <a:gd name="T14" fmla="*/ 3 w 9"/>
                  <a:gd name="T15" fmla="*/ 1 h 11"/>
                  <a:gd name="T16" fmla="*/ 2 w 9"/>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
                    <a:moveTo>
                      <a:pt x="2" y="0"/>
                    </a:moveTo>
                    <a:cubicBezTo>
                      <a:pt x="0" y="8"/>
                      <a:pt x="0" y="8"/>
                      <a:pt x="0" y="8"/>
                    </a:cubicBezTo>
                    <a:cubicBezTo>
                      <a:pt x="0" y="8"/>
                      <a:pt x="0" y="9"/>
                      <a:pt x="1" y="9"/>
                    </a:cubicBezTo>
                    <a:cubicBezTo>
                      <a:pt x="2" y="10"/>
                      <a:pt x="4" y="11"/>
                      <a:pt x="6" y="11"/>
                    </a:cubicBezTo>
                    <a:cubicBezTo>
                      <a:pt x="6" y="10"/>
                      <a:pt x="7" y="10"/>
                      <a:pt x="7" y="9"/>
                    </a:cubicBezTo>
                    <a:cubicBezTo>
                      <a:pt x="9" y="2"/>
                      <a:pt x="9" y="2"/>
                      <a:pt x="9" y="2"/>
                    </a:cubicBezTo>
                    <a:cubicBezTo>
                      <a:pt x="9" y="2"/>
                      <a:pt x="8" y="2"/>
                      <a:pt x="7" y="3"/>
                    </a:cubicBezTo>
                    <a:cubicBezTo>
                      <a:pt x="6" y="3"/>
                      <a:pt x="4" y="3"/>
                      <a:pt x="3" y="1"/>
                    </a:cubicBezTo>
                    <a:cubicBezTo>
                      <a:pt x="2" y="1"/>
                      <a:pt x="2" y="0"/>
                      <a:pt x="2" y="0"/>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8" name="Freeform 766"/>
              <p:cNvSpPr/>
              <p:nvPr/>
            </p:nvSpPr>
            <p:spPr bwMode="auto">
              <a:xfrm>
                <a:off x="5041" y="1149"/>
                <a:ext cx="7" cy="5"/>
              </a:xfrm>
              <a:custGeom>
                <a:avLst/>
                <a:gdLst>
                  <a:gd name="T0" fmla="*/ 1 w 7"/>
                  <a:gd name="T1" fmla="*/ 1 h 5"/>
                  <a:gd name="T2" fmla="*/ 1 w 7"/>
                  <a:gd name="T3" fmla="*/ 3 h 5"/>
                  <a:gd name="T4" fmla="*/ 5 w 7"/>
                  <a:gd name="T5" fmla="*/ 5 h 5"/>
                  <a:gd name="T6" fmla="*/ 6 w 7"/>
                  <a:gd name="T7" fmla="*/ 2 h 5"/>
                  <a:gd name="T8" fmla="*/ 1 w 7"/>
                  <a:gd name="T9" fmla="*/ 1 h 5"/>
                </a:gdLst>
                <a:ahLst/>
                <a:cxnLst>
                  <a:cxn ang="0">
                    <a:pos x="T0" y="T1"/>
                  </a:cxn>
                  <a:cxn ang="0">
                    <a:pos x="T2" y="T3"/>
                  </a:cxn>
                  <a:cxn ang="0">
                    <a:pos x="T4" y="T5"/>
                  </a:cxn>
                  <a:cxn ang="0">
                    <a:pos x="T6" y="T7"/>
                  </a:cxn>
                  <a:cxn ang="0">
                    <a:pos x="T8" y="T9"/>
                  </a:cxn>
                </a:cxnLst>
                <a:rect l="0" t="0" r="r" b="b"/>
                <a:pathLst>
                  <a:path w="7" h="5">
                    <a:moveTo>
                      <a:pt x="1" y="1"/>
                    </a:moveTo>
                    <a:cubicBezTo>
                      <a:pt x="0" y="1"/>
                      <a:pt x="0" y="2"/>
                      <a:pt x="1" y="3"/>
                    </a:cubicBezTo>
                    <a:cubicBezTo>
                      <a:pt x="2" y="5"/>
                      <a:pt x="4" y="5"/>
                      <a:pt x="5" y="5"/>
                    </a:cubicBezTo>
                    <a:cubicBezTo>
                      <a:pt x="7" y="4"/>
                      <a:pt x="7" y="3"/>
                      <a:pt x="6" y="2"/>
                    </a:cubicBezTo>
                    <a:cubicBezTo>
                      <a:pt x="5" y="1"/>
                      <a:pt x="3" y="0"/>
                      <a:pt x="1" y="1"/>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9" name="Freeform 767"/>
              <p:cNvSpPr/>
              <p:nvPr/>
            </p:nvSpPr>
            <p:spPr bwMode="auto">
              <a:xfrm>
                <a:off x="5013" y="1122"/>
                <a:ext cx="8" cy="4"/>
              </a:xfrm>
              <a:custGeom>
                <a:avLst/>
                <a:gdLst>
                  <a:gd name="T0" fmla="*/ 3 w 8"/>
                  <a:gd name="T1" fmla="*/ 0 h 4"/>
                  <a:gd name="T2" fmla="*/ 7 w 8"/>
                  <a:gd name="T3" fmla="*/ 1 h 4"/>
                  <a:gd name="T4" fmla="*/ 7 w 8"/>
                  <a:gd name="T5" fmla="*/ 2 h 4"/>
                  <a:gd name="T6" fmla="*/ 8 w 8"/>
                  <a:gd name="T7" fmla="*/ 3 h 4"/>
                  <a:gd name="T8" fmla="*/ 4 w 8"/>
                  <a:gd name="T9" fmla="*/ 4 h 4"/>
                  <a:gd name="T10" fmla="*/ 4 w 8"/>
                  <a:gd name="T11" fmla="*/ 4 h 4"/>
                  <a:gd name="T12" fmla="*/ 3 w 8"/>
                  <a:gd name="T13" fmla="*/ 3 h 4"/>
                  <a:gd name="T14" fmla="*/ 0 w 8"/>
                  <a:gd name="T15" fmla="*/ 1 h 4"/>
                  <a:gd name="T16" fmla="*/ 3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3" y="0"/>
                    </a:moveTo>
                    <a:lnTo>
                      <a:pt x="7" y="1"/>
                    </a:lnTo>
                    <a:lnTo>
                      <a:pt x="7" y="2"/>
                    </a:lnTo>
                    <a:lnTo>
                      <a:pt x="8" y="3"/>
                    </a:lnTo>
                    <a:lnTo>
                      <a:pt x="4" y="4"/>
                    </a:lnTo>
                    <a:lnTo>
                      <a:pt x="4" y="4"/>
                    </a:lnTo>
                    <a:lnTo>
                      <a:pt x="3" y="3"/>
                    </a:lnTo>
                    <a:lnTo>
                      <a:pt x="0" y="1"/>
                    </a:lnTo>
                    <a:lnTo>
                      <a:pt x="3" y="0"/>
                    </a:lnTo>
                    <a:close/>
                  </a:path>
                </a:pathLst>
              </a:custGeom>
              <a:solidFill>
                <a:srgbClr val="5E5E5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0" name="Freeform 768"/>
              <p:cNvSpPr/>
              <p:nvPr/>
            </p:nvSpPr>
            <p:spPr bwMode="auto">
              <a:xfrm>
                <a:off x="5017" y="1125"/>
                <a:ext cx="62" cy="40"/>
              </a:xfrm>
              <a:custGeom>
                <a:avLst/>
                <a:gdLst>
                  <a:gd name="T0" fmla="*/ 59 w 62"/>
                  <a:gd name="T1" fmla="*/ 35 h 40"/>
                  <a:gd name="T2" fmla="*/ 62 w 62"/>
                  <a:gd name="T3" fmla="*/ 33 h 40"/>
                  <a:gd name="T4" fmla="*/ 33 w 62"/>
                  <a:gd name="T5" fmla="*/ 27 h 40"/>
                  <a:gd name="T6" fmla="*/ 4 w 62"/>
                  <a:gd name="T7" fmla="*/ 0 h 40"/>
                  <a:gd name="T8" fmla="*/ 0 w 62"/>
                  <a:gd name="T9" fmla="*/ 1 h 40"/>
                  <a:gd name="T10" fmla="*/ 30 w 62"/>
                  <a:gd name="T11" fmla="*/ 28 h 40"/>
                  <a:gd name="T12" fmla="*/ 59 w 62"/>
                  <a:gd name="T13" fmla="*/ 35 h 40"/>
                </a:gdLst>
                <a:ahLst/>
                <a:cxnLst>
                  <a:cxn ang="0">
                    <a:pos x="T0" y="T1"/>
                  </a:cxn>
                  <a:cxn ang="0">
                    <a:pos x="T2" y="T3"/>
                  </a:cxn>
                  <a:cxn ang="0">
                    <a:pos x="T4" y="T5"/>
                  </a:cxn>
                  <a:cxn ang="0">
                    <a:pos x="T6" y="T7"/>
                  </a:cxn>
                  <a:cxn ang="0">
                    <a:pos x="T8" y="T9"/>
                  </a:cxn>
                  <a:cxn ang="0">
                    <a:pos x="T10" y="T11"/>
                  </a:cxn>
                  <a:cxn ang="0">
                    <a:pos x="T12" y="T13"/>
                  </a:cxn>
                </a:cxnLst>
                <a:rect l="0" t="0" r="r" b="b"/>
                <a:pathLst>
                  <a:path w="62" h="40">
                    <a:moveTo>
                      <a:pt x="59" y="35"/>
                    </a:moveTo>
                    <a:cubicBezTo>
                      <a:pt x="62" y="33"/>
                      <a:pt x="62" y="33"/>
                      <a:pt x="62" y="33"/>
                    </a:cubicBezTo>
                    <a:cubicBezTo>
                      <a:pt x="62" y="33"/>
                      <a:pt x="53" y="38"/>
                      <a:pt x="33" y="27"/>
                    </a:cubicBezTo>
                    <a:cubicBezTo>
                      <a:pt x="13" y="15"/>
                      <a:pt x="4" y="0"/>
                      <a:pt x="4" y="0"/>
                    </a:cubicBezTo>
                    <a:cubicBezTo>
                      <a:pt x="0" y="1"/>
                      <a:pt x="0" y="1"/>
                      <a:pt x="0" y="1"/>
                    </a:cubicBezTo>
                    <a:cubicBezTo>
                      <a:pt x="1" y="2"/>
                      <a:pt x="10" y="17"/>
                      <a:pt x="30" y="28"/>
                    </a:cubicBezTo>
                    <a:cubicBezTo>
                      <a:pt x="49" y="40"/>
                      <a:pt x="59" y="35"/>
                      <a:pt x="59" y="35"/>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1" name="Freeform 769"/>
              <p:cNvSpPr/>
              <p:nvPr/>
            </p:nvSpPr>
            <p:spPr bwMode="auto">
              <a:xfrm>
                <a:off x="5076" y="1158"/>
                <a:ext cx="3" cy="2"/>
              </a:xfrm>
              <a:custGeom>
                <a:avLst/>
                <a:gdLst>
                  <a:gd name="T0" fmla="*/ 0 w 3"/>
                  <a:gd name="T1" fmla="*/ 2 h 2"/>
                  <a:gd name="T2" fmla="*/ 3 w 3"/>
                  <a:gd name="T3" fmla="*/ 0 h 2"/>
                  <a:gd name="T4" fmla="*/ 3 w 3"/>
                  <a:gd name="T5" fmla="*/ 0 h 2"/>
                  <a:gd name="T6" fmla="*/ 0 w 3"/>
                  <a:gd name="T7" fmla="*/ 2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3" y="0"/>
                    </a:lnTo>
                    <a:lnTo>
                      <a:pt x="3" y="0"/>
                    </a:lnTo>
                    <a:lnTo>
                      <a:pt x="0" y="2"/>
                    </a:lnTo>
                    <a:lnTo>
                      <a:pt x="0" y="2"/>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2" name="Freeform 770"/>
              <p:cNvSpPr/>
              <p:nvPr/>
            </p:nvSpPr>
            <p:spPr bwMode="auto">
              <a:xfrm>
                <a:off x="5076" y="1158"/>
                <a:ext cx="23" cy="13"/>
              </a:xfrm>
              <a:custGeom>
                <a:avLst/>
                <a:gdLst>
                  <a:gd name="T0" fmla="*/ 19 w 23"/>
                  <a:gd name="T1" fmla="*/ 13 h 13"/>
                  <a:gd name="T2" fmla="*/ 23 w 23"/>
                  <a:gd name="T3" fmla="*/ 11 h 13"/>
                  <a:gd name="T4" fmla="*/ 3 w 23"/>
                  <a:gd name="T5" fmla="*/ 0 h 13"/>
                  <a:gd name="T6" fmla="*/ 0 w 23"/>
                  <a:gd name="T7" fmla="*/ 2 h 13"/>
                  <a:gd name="T8" fmla="*/ 19 w 23"/>
                  <a:gd name="T9" fmla="*/ 13 h 13"/>
                </a:gdLst>
                <a:ahLst/>
                <a:cxnLst>
                  <a:cxn ang="0">
                    <a:pos x="T0" y="T1"/>
                  </a:cxn>
                  <a:cxn ang="0">
                    <a:pos x="T2" y="T3"/>
                  </a:cxn>
                  <a:cxn ang="0">
                    <a:pos x="T4" y="T5"/>
                  </a:cxn>
                  <a:cxn ang="0">
                    <a:pos x="T6" y="T7"/>
                  </a:cxn>
                  <a:cxn ang="0">
                    <a:pos x="T8" y="T9"/>
                  </a:cxn>
                </a:cxnLst>
                <a:rect l="0" t="0" r="r" b="b"/>
                <a:pathLst>
                  <a:path w="23" h="13">
                    <a:moveTo>
                      <a:pt x="19" y="13"/>
                    </a:moveTo>
                    <a:lnTo>
                      <a:pt x="23" y="11"/>
                    </a:lnTo>
                    <a:lnTo>
                      <a:pt x="3" y="0"/>
                    </a:lnTo>
                    <a:lnTo>
                      <a:pt x="0" y="2"/>
                    </a:lnTo>
                    <a:lnTo>
                      <a:pt x="19" y="13"/>
                    </a:lnTo>
                    <a:close/>
                  </a:path>
                </a:pathLst>
              </a:custGeom>
              <a:solidFill>
                <a:srgbClr val="6B6B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3" name="Freeform 771"/>
              <p:cNvSpPr/>
              <p:nvPr/>
            </p:nvSpPr>
            <p:spPr bwMode="auto">
              <a:xfrm>
                <a:off x="5095" y="1169"/>
                <a:ext cx="4" cy="6"/>
              </a:xfrm>
              <a:custGeom>
                <a:avLst/>
                <a:gdLst>
                  <a:gd name="T0" fmla="*/ 0 w 4"/>
                  <a:gd name="T1" fmla="*/ 6 h 6"/>
                  <a:gd name="T2" fmla="*/ 4 w 4"/>
                  <a:gd name="T3" fmla="*/ 4 h 6"/>
                  <a:gd name="T4" fmla="*/ 4 w 4"/>
                  <a:gd name="T5" fmla="*/ 0 h 6"/>
                  <a:gd name="T6" fmla="*/ 0 w 4"/>
                  <a:gd name="T7" fmla="*/ 2 h 6"/>
                  <a:gd name="T8" fmla="*/ 0 w 4"/>
                  <a:gd name="T9" fmla="*/ 6 h 6"/>
                </a:gdLst>
                <a:ahLst/>
                <a:cxnLst>
                  <a:cxn ang="0">
                    <a:pos x="T0" y="T1"/>
                  </a:cxn>
                  <a:cxn ang="0">
                    <a:pos x="T2" y="T3"/>
                  </a:cxn>
                  <a:cxn ang="0">
                    <a:pos x="T4" y="T5"/>
                  </a:cxn>
                  <a:cxn ang="0">
                    <a:pos x="T6" y="T7"/>
                  </a:cxn>
                  <a:cxn ang="0">
                    <a:pos x="T8" y="T9"/>
                  </a:cxn>
                </a:cxnLst>
                <a:rect l="0" t="0" r="r" b="b"/>
                <a:pathLst>
                  <a:path w="4" h="6">
                    <a:moveTo>
                      <a:pt x="0" y="6"/>
                    </a:moveTo>
                    <a:lnTo>
                      <a:pt x="4" y="4"/>
                    </a:lnTo>
                    <a:lnTo>
                      <a:pt x="4" y="0"/>
                    </a:lnTo>
                    <a:lnTo>
                      <a:pt x="0" y="2"/>
                    </a:lnTo>
                    <a:lnTo>
                      <a:pt x="0" y="6"/>
                    </a:lnTo>
                    <a:close/>
                  </a:path>
                </a:pathLst>
              </a:custGeom>
              <a:solidFill>
                <a:srgbClr val="4242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4" name="Freeform 772"/>
              <p:cNvSpPr/>
              <p:nvPr/>
            </p:nvSpPr>
            <p:spPr bwMode="auto">
              <a:xfrm>
                <a:off x="5013" y="1123"/>
                <a:ext cx="82" cy="52"/>
              </a:xfrm>
              <a:custGeom>
                <a:avLst/>
                <a:gdLst>
                  <a:gd name="T0" fmla="*/ 0 w 82"/>
                  <a:gd name="T1" fmla="*/ 0 h 52"/>
                  <a:gd name="T2" fmla="*/ 0 w 82"/>
                  <a:gd name="T3" fmla="*/ 4 h 52"/>
                  <a:gd name="T4" fmla="*/ 3 w 82"/>
                  <a:gd name="T5" fmla="*/ 6 h 52"/>
                  <a:gd name="T6" fmla="*/ 34 w 82"/>
                  <a:gd name="T7" fmla="*/ 34 h 52"/>
                  <a:gd name="T8" fmla="*/ 64 w 82"/>
                  <a:gd name="T9" fmla="*/ 41 h 52"/>
                  <a:gd name="T10" fmla="*/ 82 w 82"/>
                  <a:gd name="T11" fmla="*/ 52 h 52"/>
                  <a:gd name="T12" fmla="*/ 82 w 82"/>
                  <a:gd name="T13" fmla="*/ 48 h 52"/>
                  <a:gd name="T14" fmla="*/ 63 w 82"/>
                  <a:gd name="T15" fmla="*/ 37 h 52"/>
                  <a:gd name="T16" fmla="*/ 63 w 82"/>
                  <a:gd name="T17" fmla="*/ 37 h 52"/>
                  <a:gd name="T18" fmla="*/ 34 w 82"/>
                  <a:gd name="T19" fmla="*/ 30 h 52"/>
                  <a:gd name="T20" fmla="*/ 4 w 82"/>
                  <a:gd name="T21" fmla="*/ 3 h 52"/>
                  <a:gd name="T22" fmla="*/ 4 w 82"/>
                  <a:gd name="T23" fmla="*/ 3 h 52"/>
                  <a:gd name="T24" fmla="*/ 3 w 82"/>
                  <a:gd name="T25" fmla="*/ 2 h 52"/>
                  <a:gd name="T26" fmla="*/ 0 w 82"/>
                  <a:gd name="T2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52">
                    <a:moveTo>
                      <a:pt x="0" y="0"/>
                    </a:moveTo>
                    <a:cubicBezTo>
                      <a:pt x="0" y="4"/>
                      <a:pt x="0" y="4"/>
                      <a:pt x="0" y="4"/>
                    </a:cubicBezTo>
                    <a:cubicBezTo>
                      <a:pt x="3" y="6"/>
                      <a:pt x="3" y="6"/>
                      <a:pt x="3" y="6"/>
                    </a:cubicBezTo>
                    <a:cubicBezTo>
                      <a:pt x="5" y="9"/>
                      <a:pt x="15" y="23"/>
                      <a:pt x="34" y="34"/>
                    </a:cubicBezTo>
                    <a:cubicBezTo>
                      <a:pt x="52" y="45"/>
                      <a:pt x="62" y="42"/>
                      <a:pt x="64" y="41"/>
                    </a:cubicBezTo>
                    <a:cubicBezTo>
                      <a:pt x="82" y="52"/>
                      <a:pt x="82" y="52"/>
                      <a:pt x="82" y="52"/>
                    </a:cubicBezTo>
                    <a:cubicBezTo>
                      <a:pt x="82" y="48"/>
                      <a:pt x="82" y="48"/>
                      <a:pt x="82" y="48"/>
                    </a:cubicBezTo>
                    <a:cubicBezTo>
                      <a:pt x="63" y="37"/>
                      <a:pt x="63" y="37"/>
                      <a:pt x="63" y="37"/>
                    </a:cubicBezTo>
                    <a:cubicBezTo>
                      <a:pt x="63" y="37"/>
                      <a:pt x="63" y="37"/>
                      <a:pt x="63" y="37"/>
                    </a:cubicBezTo>
                    <a:cubicBezTo>
                      <a:pt x="63" y="37"/>
                      <a:pt x="53" y="42"/>
                      <a:pt x="34" y="30"/>
                    </a:cubicBezTo>
                    <a:cubicBezTo>
                      <a:pt x="14" y="19"/>
                      <a:pt x="5" y="4"/>
                      <a:pt x="4" y="3"/>
                    </a:cubicBezTo>
                    <a:cubicBezTo>
                      <a:pt x="4" y="3"/>
                      <a:pt x="4" y="3"/>
                      <a:pt x="4" y="3"/>
                    </a:cubicBezTo>
                    <a:cubicBezTo>
                      <a:pt x="3" y="2"/>
                      <a:pt x="3" y="2"/>
                      <a:pt x="3" y="2"/>
                    </a:cubicBez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5" name="Freeform 773"/>
              <p:cNvSpPr/>
              <p:nvPr/>
            </p:nvSpPr>
            <p:spPr bwMode="auto">
              <a:xfrm>
                <a:off x="5029" y="1167"/>
                <a:ext cx="14" cy="47"/>
              </a:xfrm>
              <a:custGeom>
                <a:avLst/>
                <a:gdLst>
                  <a:gd name="T0" fmla="*/ 12 w 14"/>
                  <a:gd name="T1" fmla="*/ 0 h 47"/>
                  <a:gd name="T2" fmla="*/ 10 w 14"/>
                  <a:gd name="T3" fmla="*/ 1 h 47"/>
                  <a:gd name="T4" fmla="*/ 1 w 14"/>
                  <a:gd name="T5" fmla="*/ 45 h 47"/>
                  <a:gd name="T6" fmla="*/ 2 w 14"/>
                  <a:gd name="T7" fmla="*/ 47 h 47"/>
                  <a:gd name="T8" fmla="*/ 2 w 14"/>
                  <a:gd name="T9" fmla="*/ 47 h 47"/>
                  <a:gd name="T10" fmla="*/ 4 w 14"/>
                  <a:gd name="T11" fmla="*/ 46 h 47"/>
                  <a:gd name="T12" fmla="*/ 14 w 14"/>
                  <a:gd name="T13" fmla="*/ 2 h 47"/>
                  <a:gd name="T14" fmla="*/ 12 w 14"/>
                  <a:gd name="T15" fmla="*/ 0 h 47"/>
                  <a:gd name="T16" fmla="*/ 12 w 14"/>
                  <a:gd name="T1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7">
                    <a:moveTo>
                      <a:pt x="12" y="0"/>
                    </a:moveTo>
                    <a:cubicBezTo>
                      <a:pt x="11" y="0"/>
                      <a:pt x="11" y="1"/>
                      <a:pt x="10" y="1"/>
                    </a:cubicBezTo>
                    <a:cubicBezTo>
                      <a:pt x="1" y="45"/>
                      <a:pt x="1" y="45"/>
                      <a:pt x="1" y="45"/>
                    </a:cubicBezTo>
                    <a:cubicBezTo>
                      <a:pt x="0" y="46"/>
                      <a:pt x="1" y="47"/>
                      <a:pt x="2" y="47"/>
                    </a:cubicBezTo>
                    <a:cubicBezTo>
                      <a:pt x="2" y="47"/>
                      <a:pt x="2" y="47"/>
                      <a:pt x="2" y="47"/>
                    </a:cubicBezTo>
                    <a:cubicBezTo>
                      <a:pt x="3" y="47"/>
                      <a:pt x="4" y="47"/>
                      <a:pt x="4" y="46"/>
                    </a:cubicBezTo>
                    <a:cubicBezTo>
                      <a:pt x="14" y="2"/>
                      <a:pt x="14" y="2"/>
                      <a:pt x="14" y="2"/>
                    </a:cubicBezTo>
                    <a:cubicBezTo>
                      <a:pt x="14" y="1"/>
                      <a:pt x="13" y="0"/>
                      <a:pt x="12" y="0"/>
                    </a:cubicBezTo>
                    <a:cubicBezTo>
                      <a:pt x="12" y="0"/>
                      <a:pt x="12" y="0"/>
                      <a:pt x="12" y="0"/>
                    </a:cubicBezTo>
                  </a:path>
                </a:pathLst>
              </a:custGeom>
              <a:solidFill>
                <a:srgbClr val="F59A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6" name="Freeform 774"/>
              <p:cNvSpPr/>
              <p:nvPr/>
            </p:nvSpPr>
            <p:spPr bwMode="auto">
              <a:xfrm>
                <a:off x="5077" y="1164"/>
                <a:ext cx="19" cy="19"/>
              </a:xfrm>
              <a:custGeom>
                <a:avLst/>
                <a:gdLst>
                  <a:gd name="T0" fmla="*/ 0 w 19"/>
                  <a:gd name="T1" fmla="*/ 0 h 19"/>
                  <a:gd name="T2" fmla="*/ 1 w 19"/>
                  <a:gd name="T3" fmla="*/ 8 h 19"/>
                  <a:gd name="T4" fmla="*/ 16 w 19"/>
                  <a:gd name="T5" fmla="*/ 19 h 19"/>
                  <a:gd name="T6" fmla="*/ 16 w 19"/>
                  <a:gd name="T7" fmla="*/ 17 h 19"/>
                  <a:gd name="T8" fmla="*/ 4 w 19"/>
                  <a:gd name="T9" fmla="*/ 7 h 19"/>
                  <a:gd name="T10" fmla="*/ 5 w 19"/>
                  <a:gd name="T11" fmla="*/ 4 h 19"/>
                  <a:gd name="T12" fmla="*/ 0 w 19"/>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9" h="19">
                    <a:moveTo>
                      <a:pt x="0" y="0"/>
                    </a:moveTo>
                    <a:cubicBezTo>
                      <a:pt x="0" y="0"/>
                      <a:pt x="0" y="5"/>
                      <a:pt x="1" y="8"/>
                    </a:cubicBezTo>
                    <a:cubicBezTo>
                      <a:pt x="2" y="11"/>
                      <a:pt x="13" y="17"/>
                      <a:pt x="16" y="19"/>
                    </a:cubicBezTo>
                    <a:cubicBezTo>
                      <a:pt x="16" y="19"/>
                      <a:pt x="19" y="19"/>
                      <a:pt x="16" y="17"/>
                    </a:cubicBezTo>
                    <a:cubicBezTo>
                      <a:pt x="14" y="15"/>
                      <a:pt x="4" y="10"/>
                      <a:pt x="4" y="7"/>
                    </a:cubicBezTo>
                    <a:cubicBezTo>
                      <a:pt x="4" y="4"/>
                      <a:pt x="5" y="4"/>
                      <a:pt x="5" y="4"/>
                    </a:cubicBez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7" name="Freeform 775"/>
              <p:cNvSpPr/>
              <p:nvPr/>
            </p:nvSpPr>
            <p:spPr bwMode="auto">
              <a:xfrm>
                <a:off x="4993" y="1121"/>
                <a:ext cx="25" cy="12"/>
              </a:xfrm>
              <a:custGeom>
                <a:avLst/>
                <a:gdLst>
                  <a:gd name="T0" fmla="*/ 25 w 25"/>
                  <a:gd name="T1" fmla="*/ 9 h 12"/>
                  <a:gd name="T2" fmla="*/ 18 w 25"/>
                  <a:gd name="T3" fmla="*/ 12 h 12"/>
                  <a:gd name="T4" fmla="*/ 2 w 25"/>
                  <a:gd name="T5" fmla="*/ 3 h 12"/>
                  <a:gd name="T6" fmla="*/ 3 w 25"/>
                  <a:gd name="T7" fmla="*/ 2 h 12"/>
                  <a:gd name="T8" fmla="*/ 17 w 25"/>
                  <a:gd name="T9" fmla="*/ 8 h 12"/>
                  <a:gd name="T10" fmla="*/ 20 w 25"/>
                  <a:gd name="T11" fmla="*/ 6 h 12"/>
                  <a:gd name="T12" fmla="*/ 25 w 25"/>
                  <a:gd name="T13" fmla="*/ 9 h 12"/>
                </a:gdLst>
                <a:ahLst/>
                <a:cxnLst>
                  <a:cxn ang="0">
                    <a:pos x="T0" y="T1"/>
                  </a:cxn>
                  <a:cxn ang="0">
                    <a:pos x="T2" y="T3"/>
                  </a:cxn>
                  <a:cxn ang="0">
                    <a:pos x="T4" y="T5"/>
                  </a:cxn>
                  <a:cxn ang="0">
                    <a:pos x="T6" y="T7"/>
                  </a:cxn>
                  <a:cxn ang="0">
                    <a:pos x="T8" y="T9"/>
                  </a:cxn>
                  <a:cxn ang="0">
                    <a:pos x="T10" y="T11"/>
                  </a:cxn>
                  <a:cxn ang="0">
                    <a:pos x="T12" y="T13"/>
                  </a:cxn>
                </a:cxnLst>
                <a:rect l="0" t="0" r="r" b="b"/>
                <a:pathLst>
                  <a:path w="25" h="12">
                    <a:moveTo>
                      <a:pt x="25" y="9"/>
                    </a:moveTo>
                    <a:cubicBezTo>
                      <a:pt x="25" y="9"/>
                      <a:pt x="21" y="11"/>
                      <a:pt x="18" y="12"/>
                    </a:cubicBezTo>
                    <a:cubicBezTo>
                      <a:pt x="14" y="12"/>
                      <a:pt x="4" y="5"/>
                      <a:pt x="2" y="3"/>
                    </a:cubicBezTo>
                    <a:cubicBezTo>
                      <a:pt x="1" y="2"/>
                      <a:pt x="0" y="0"/>
                      <a:pt x="3" y="2"/>
                    </a:cubicBezTo>
                    <a:cubicBezTo>
                      <a:pt x="6" y="3"/>
                      <a:pt x="14" y="9"/>
                      <a:pt x="17" y="8"/>
                    </a:cubicBezTo>
                    <a:cubicBezTo>
                      <a:pt x="20" y="7"/>
                      <a:pt x="20" y="6"/>
                      <a:pt x="20" y="6"/>
                    </a:cubicBezTo>
                    <a:lnTo>
                      <a:pt x="25" y="9"/>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8" name="Freeform 776"/>
              <p:cNvSpPr/>
              <p:nvPr/>
            </p:nvSpPr>
            <p:spPr bwMode="auto">
              <a:xfrm>
                <a:off x="5082" y="1159"/>
                <a:ext cx="23" cy="13"/>
              </a:xfrm>
              <a:custGeom>
                <a:avLst/>
                <a:gdLst>
                  <a:gd name="T0" fmla="*/ 23 w 23"/>
                  <a:gd name="T1" fmla="*/ 12 h 13"/>
                  <a:gd name="T2" fmla="*/ 2 w 23"/>
                  <a:gd name="T3" fmla="*/ 0 h 13"/>
                  <a:gd name="T4" fmla="*/ 0 w 23"/>
                  <a:gd name="T5" fmla="*/ 0 h 13"/>
                  <a:gd name="T6" fmla="*/ 20 w 23"/>
                  <a:gd name="T7" fmla="*/ 13 h 13"/>
                  <a:gd name="T8" fmla="*/ 23 w 23"/>
                  <a:gd name="T9" fmla="*/ 12 h 13"/>
                </a:gdLst>
                <a:ahLst/>
                <a:cxnLst>
                  <a:cxn ang="0">
                    <a:pos x="T0" y="T1"/>
                  </a:cxn>
                  <a:cxn ang="0">
                    <a:pos x="T2" y="T3"/>
                  </a:cxn>
                  <a:cxn ang="0">
                    <a:pos x="T4" y="T5"/>
                  </a:cxn>
                  <a:cxn ang="0">
                    <a:pos x="T6" y="T7"/>
                  </a:cxn>
                  <a:cxn ang="0">
                    <a:pos x="T8" y="T9"/>
                  </a:cxn>
                </a:cxnLst>
                <a:rect l="0" t="0" r="r" b="b"/>
                <a:pathLst>
                  <a:path w="23" h="13">
                    <a:moveTo>
                      <a:pt x="23" y="12"/>
                    </a:moveTo>
                    <a:cubicBezTo>
                      <a:pt x="2" y="0"/>
                      <a:pt x="2" y="0"/>
                      <a:pt x="2" y="0"/>
                    </a:cubicBezTo>
                    <a:cubicBezTo>
                      <a:pt x="1" y="0"/>
                      <a:pt x="1" y="0"/>
                      <a:pt x="0" y="0"/>
                    </a:cubicBezTo>
                    <a:cubicBezTo>
                      <a:pt x="20" y="13"/>
                      <a:pt x="20" y="13"/>
                      <a:pt x="20" y="13"/>
                    </a:cubicBezTo>
                    <a:cubicBezTo>
                      <a:pt x="21" y="12"/>
                      <a:pt x="22" y="12"/>
                      <a:pt x="23" y="12"/>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9" name="Freeform 777"/>
              <p:cNvSpPr/>
              <p:nvPr/>
            </p:nvSpPr>
            <p:spPr bwMode="auto">
              <a:xfrm>
                <a:off x="5080" y="1159"/>
                <a:ext cx="22" cy="14"/>
              </a:xfrm>
              <a:custGeom>
                <a:avLst/>
                <a:gdLst>
                  <a:gd name="T0" fmla="*/ 22 w 22"/>
                  <a:gd name="T1" fmla="*/ 13 h 14"/>
                  <a:gd name="T2" fmla="*/ 2 w 22"/>
                  <a:gd name="T3" fmla="*/ 0 h 14"/>
                  <a:gd name="T4" fmla="*/ 0 w 22"/>
                  <a:gd name="T5" fmla="*/ 2 h 14"/>
                  <a:gd name="T6" fmla="*/ 21 w 22"/>
                  <a:gd name="T7" fmla="*/ 14 h 14"/>
                  <a:gd name="T8" fmla="*/ 22 w 22"/>
                  <a:gd name="T9" fmla="*/ 13 h 14"/>
                </a:gdLst>
                <a:ahLst/>
                <a:cxnLst>
                  <a:cxn ang="0">
                    <a:pos x="T0" y="T1"/>
                  </a:cxn>
                  <a:cxn ang="0">
                    <a:pos x="T2" y="T3"/>
                  </a:cxn>
                  <a:cxn ang="0">
                    <a:pos x="T4" y="T5"/>
                  </a:cxn>
                  <a:cxn ang="0">
                    <a:pos x="T6" y="T7"/>
                  </a:cxn>
                  <a:cxn ang="0">
                    <a:pos x="T8" y="T9"/>
                  </a:cxn>
                </a:cxnLst>
                <a:rect l="0" t="0" r="r" b="b"/>
                <a:pathLst>
                  <a:path w="22" h="14">
                    <a:moveTo>
                      <a:pt x="22" y="13"/>
                    </a:moveTo>
                    <a:cubicBezTo>
                      <a:pt x="2" y="0"/>
                      <a:pt x="2" y="0"/>
                      <a:pt x="2" y="0"/>
                    </a:cubicBezTo>
                    <a:cubicBezTo>
                      <a:pt x="1" y="1"/>
                      <a:pt x="1" y="1"/>
                      <a:pt x="0" y="2"/>
                    </a:cubicBezTo>
                    <a:cubicBezTo>
                      <a:pt x="21" y="14"/>
                      <a:pt x="21" y="14"/>
                      <a:pt x="21" y="14"/>
                    </a:cubicBezTo>
                    <a:cubicBezTo>
                      <a:pt x="21" y="13"/>
                      <a:pt x="22" y="13"/>
                      <a:pt x="22" y="13"/>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0" name="Freeform 778"/>
              <p:cNvSpPr/>
              <p:nvPr/>
            </p:nvSpPr>
            <p:spPr bwMode="auto">
              <a:xfrm>
                <a:off x="5079" y="1161"/>
                <a:ext cx="22" cy="14"/>
              </a:xfrm>
              <a:custGeom>
                <a:avLst/>
                <a:gdLst>
                  <a:gd name="T0" fmla="*/ 22 w 22"/>
                  <a:gd name="T1" fmla="*/ 12 h 14"/>
                  <a:gd name="T2" fmla="*/ 1 w 22"/>
                  <a:gd name="T3" fmla="*/ 0 h 14"/>
                  <a:gd name="T4" fmla="*/ 0 w 22"/>
                  <a:gd name="T5" fmla="*/ 2 h 14"/>
                  <a:gd name="T6" fmla="*/ 21 w 22"/>
                  <a:gd name="T7" fmla="*/ 14 h 14"/>
                  <a:gd name="T8" fmla="*/ 22 w 22"/>
                  <a:gd name="T9" fmla="*/ 12 h 14"/>
                </a:gdLst>
                <a:ahLst/>
                <a:cxnLst>
                  <a:cxn ang="0">
                    <a:pos x="T0" y="T1"/>
                  </a:cxn>
                  <a:cxn ang="0">
                    <a:pos x="T2" y="T3"/>
                  </a:cxn>
                  <a:cxn ang="0">
                    <a:pos x="T4" y="T5"/>
                  </a:cxn>
                  <a:cxn ang="0">
                    <a:pos x="T6" y="T7"/>
                  </a:cxn>
                  <a:cxn ang="0">
                    <a:pos x="T8" y="T9"/>
                  </a:cxn>
                </a:cxnLst>
                <a:rect l="0" t="0" r="r" b="b"/>
                <a:pathLst>
                  <a:path w="22" h="14">
                    <a:moveTo>
                      <a:pt x="22" y="12"/>
                    </a:moveTo>
                    <a:cubicBezTo>
                      <a:pt x="1" y="0"/>
                      <a:pt x="1" y="0"/>
                      <a:pt x="1" y="0"/>
                    </a:cubicBezTo>
                    <a:cubicBezTo>
                      <a:pt x="1" y="0"/>
                      <a:pt x="0" y="1"/>
                      <a:pt x="0" y="2"/>
                    </a:cubicBezTo>
                    <a:cubicBezTo>
                      <a:pt x="21" y="14"/>
                      <a:pt x="21" y="14"/>
                      <a:pt x="21" y="14"/>
                    </a:cubicBezTo>
                    <a:cubicBezTo>
                      <a:pt x="21" y="13"/>
                      <a:pt x="21" y="12"/>
                      <a:pt x="22" y="12"/>
                    </a:cubicBezTo>
                    <a:close/>
                  </a:path>
                </a:pathLst>
              </a:custGeom>
              <a:solidFill>
                <a:srgbClr val="B4B4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1" name="Freeform 779"/>
              <p:cNvSpPr/>
              <p:nvPr/>
            </p:nvSpPr>
            <p:spPr bwMode="auto">
              <a:xfrm>
                <a:off x="5078" y="1163"/>
                <a:ext cx="22" cy="16"/>
              </a:xfrm>
              <a:custGeom>
                <a:avLst/>
                <a:gdLst>
                  <a:gd name="T0" fmla="*/ 22 w 22"/>
                  <a:gd name="T1" fmla="*/ 12 h 16"/>
                  <a:gd name="T2" fmla="*/ 1 w 22"/>
                  <a:gd name="T3" fmla="*/ 0 h 16"/>
                  <a:gd name="T4" fmla="*/ 0 w 22"/>
                  <a:gd name="T5" fmla="*/ 2 h 16"/>
                  <a:gd name="T6" fmla="*/ 1 w 22"/>
                  <a:gd name="T7" fmla="*/ 4 h 16"/>
                  <a:gd name="T8" fmla="*/ 22 w 22"/>
                  <a:gd name="T9" fmla="*/ 16 h 16"/>
                  <a:gd name="T10" fmla="*/ 21 w 22"/>
                  <a:gd name="T11" fmla="*/ 14 h 16"/>
                  <a:gd name="T12" fmla="*/ 22 w 22"/>
                  <a:gd name="T13" fmla="*/ 12 h 16"/>
                </a:gdLst>
                <a:ahLst/>
                <a:cxnLst>
                  <a:cxn ang="0">
                    <a:pos x="T0" y="T1"/>
                  </a:cxn>
                  <a:cxn ang="0">
                    <a:pos x="T2" y="T3"/>
                  </a:cxn>
                  <a:cxn ang="0">
                    <a:pos x="T4" y="T5"/>
                  </a:cxn>
                  <a:cxn ang="0">
                    <a:pos x="T6" y="T7"/>
                  </a:cxn>
                  <a:cxn ang="0">
                    <a:pos x="T8" y="T9"/>
                  </a:cxn>
                  <a:cxn ang="0">
                    <a:pos x="T10" y="T11"/>
                  </a:cxn>
                  <a:cxn ang="0">
                    <a:pos x="T12" y="T13"/>
                  </a:cxn>
                </a:cxnLst>
                <a:rect l="0" t="0" r="r" b="b"/>
                <a:pathLst>
                  <a:path w="22" h="16">
                    <a:moveTo>
                      <a:pt x="22" y="12"/>
                    </a:moveTo>
                    <a:cubicBezTo>
                      <a:pt x="1" y="0"/>
                      <a:pt x="1" y="0"/>
                      <a:pt x="1" y="0"/>
                    </a:cubicBezTo>
                    <a:cubicBezTo>
                      <a:pt x="1" y="0"/>
                      <a:pt x="0" y="1"/>
                      <a:pt x="0" y="2"/>
                    </a:cubicBezTo>
                    <a:cubicBezTo>
                      <a:pt x="0" y="3"/>
                      <a:pt x="1" y="4"/>
                      <a:pt x="1" y="4"/>
                    </a:cubicBezTo>
                    <a:cubicBezTo>
                      <a:pt x="22" y="16"/>
                      <a:pt x="22" y="16"/>
                      <a:pt x="22" y="16"/>
                    </a:cubicBezTo>
                    <a:cubicBezTo>
                      <a:pt x="21" y="16"/>
                      <a:pt x="21" y="15"/>
                      <a:pt x="21" y="14"/>
                    </a:cubicBezTo>
                    <a:cubicBezTo>
                      <a:pt x="21" y="14"/>
                      <a:pt x="21" y="13"/>
                      <a:pt x="22" y="12"/>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2" name="Freeform 780"/>
              <p:cNvSpPr/>
              <p:nvPr/>
            </p:nvSpPr>
            <p:spPr bwMode="auto">
              <a:xfrm>
                <a:off x="5099" y="1171"/>
                <a:ext cx="7" cy="9"/>
              </a:xfrm>
              <a:custGeom>
                <a:avLst/>
                <a:gdLst>
                  <a:gd name="T0" fmla="*/ 3 w 7"/>
                  <a:gd name="T1" fmla="*/ 1 h 9"/>
                  <a:gd name="T2" fmla="*/ 0 w 7"/>
                  <a:gd name="T3" fmla="*/ 6 h 9"/>
                  <a:gd name="T4" fmla="*/ 3 w 7"/>
                  <a:gd name="T5" fmla="*/ 8 h 9"/>
                  <a:gd name="T6" fmla="*/ 7 w 7"/>
                  <a:gd name="T7" fmla="*/ 3 h 9"/>
                  <a:gd name="T8" fmla="*/ 3 w 7"/>
                  <a:gd name="T9" fmla="*/ 1 h 9"/>
                </a:gdLst>
                <a:ahLst/>
                <a:cxnLst>
                  <a:cxn ang="0">
                    <a:pos x="T0" y="T1"/>
                  </a:cxn>
                  <a:cxn ang="0">
                    <a:pos x="T2" y="T3"/>
                  </a:cxn>
                  <a:cxn ang="0">
                    <a:pos x="T4" y="T5"/>
                  </a:cxn>
                  <a:cxn ang="0">
                    <a:pos x="T6" y="T7"/>
                  </a:cxn>
                  <a:cxn ang="0">
                    <a:pos x="T8" y="T9"/>
                  </a:cxn>
                </a:cxnLst>
                <a:rect l="0" t="0" r="r" b="b"/>
                <a:pathLst>
                  <a:path w="7" h="9">
                    <a:moveTo>
                      <a:pt x="3" y="1"/>
                    </a:moveTo>
                    <a:cubicBezTo>
                      <a:pt x="1" y="2"/>
                      <a:pt x="0" y="4"/>
                      <a:pt x="0" y="6"/>
                    </a:cubicBezTo>
                    <a:cubicBezTo>
                      <a:pt x="0" y="8"/>
                      <a:pt x="1" y="9"/>
                      <a:pt x="3" y="8"/>
                    </a:cubicBezTo>
                    <a:cubicBezTo>
                      <a:pt x="5" y="7"/>
                      <a:pt x="7" y="5"/>
                      <a:pt x="7" y="3"/>
                    </a:cubicBezTo>
                    <a:cubicBezTo>
                      <a:pt x="7" y="0"/>
                      <a:pt x="5" y="0"/>
                      <a:pt x="3" y="1"/>
                    </a:cubicBezTo>
                    <a:close/>
                  </a:path>
                </a:pathLst>
              </a:custGeom>
              <a:solidFill>
                <a:srgbClr val="242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3" name="Freeform 781"/>
              <p:cNvSpPr/>
              <p:nvPr/>
            </p:nvSpPr>
            <p:spPr bwMode="auto">
              <a:xfrm>
                <a:off x="5213"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4" name="Freeform 782"/>
              <p:cNvSpPr/>
              <p:nvPr/>
            </p:nvSpPr>
            <p:spPr bwMode="auto">
              <a:xfrm>
                <a:off x="5213"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9B989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5" name="Rectangle 783"/>
              <p:cNvSpPr>
                <a:spLocks noChangeArrowheads="1"/>
              </p:cNvSpPr>
              <p:nvPr/>
            </p:nvSpPr>
            <p:spPr bwMode="auto">
              <a:xfrm>
                <a:off x="5208" y="1209"/>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486" name="Freeform 784"/>
              <p:cNvSpPr/>
              <p:nvPr/>
            </p:nvSpPr>
            <p:spPr bwMode="auto">
              <a:xfrm>
                <a:off x="5207" y="1209"/>
                <a:ext cx="1" cy="1"/>
              </a:xfrm>
              <a:custGeom>
                <a:avLst/>
                <a:gdLst>
                  <a:gd name="T0" fmla="*/ 1 w 1"/>
                  <a:gd name="T1" fmla="*/ 0 h 1"/>
                  <a:gd name="T2" fmla="*/ 0 w 1"/>
                  <a:gd name="T3" fmla="*/ 0 h 1"/>
                  <a:gd name="T4" fmla="*/ 1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1"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7" name="Rectangle 785"/>
              <p:cNvSpPr>
                <a:spLocks noChangeArrowheads="1"/>
              </p:cNvSpPr>
              <p:nvPr/>
            </p:nvSpPr>
            <p:spPr bwMode="auto">
              <a:xfrm>
                <a:off x="5214" y="1195"/>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488" name="Freeform 786"/>
              <p:cNvSpPr/>
              <p:nvPr/>
            </p:nvSpPr>
            <p:spPr bwMode="auto">
              <a:xfrm>
                <a:off x="5213" y="1195"/>
                <a:ext cx="2" cy="1"/>
              </a:xfrm>
              <a:custGeom>
                <a:avLst/>
                <a:gdLst>
                  <a:gd name="T0" fmla="*/ 2 w 2"/>
                  <a:gd name="T1" fmla="*/ 0 h 1"/>
                  <a:gd name="T2" fmla="*/ 1 w 2"/>
                  <a:gd name="T3" fmla="*/ 0 h 1"/>
                  <a:gd name="T4" fmla="*/ 0 w 2"/>
                  <a:gd name="T5" fmla="*/ 0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0"/>
                    </a:lnTo>
                    <a:lnTo>
                      <a:pt x="1" y="1"/>
                    </a:lnTo>
                    <a:lnTo>
                      <a:pt x="2"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9" name="Freeform 787"/>
              <p:cNvSpPr/>
              <p:nvPr/>
            </p:nvSpPr>
            <p:spPr bwMode="auto">
              <a:xfrm>
                <a:off x="5202" y="1212"/>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0" name="Rectangle 788"/>
              <p:cNvSpPr>
                <a:spLocks noChangeArrowheads="1"/>
              </p:cNvSpPr>
              <p:nvPr/>
            </p:nvSpPr>
            <p:spPr bwMode="auto">
              <a:xfrm>
                <a:off x="5202" y="1211"/>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491" name="Freeform 789"/>
              <p:cNvSpPr/>
              <p:nvPr/>
            </p:nvSpPr>
            <p:spPr bwMode="auto">
              <a:xfrm>
                <a:off x="5212" y="1190"/>
                <a:ext cx="1" cy="1"/>
              </a:xfrm>
              <a:custGeom>
                <a:avLst/>
                <a:gdLst>
                  <a:gd name="T0" fmla="*/ 1 w 1"/>
                  <a:gd name="T1" fmla="*/ 1 h 1"/>
                  <a:gd name="T2" fmla="*/ 0 w 1"/>
                  <a:gd name="T3" fmla="*/ 0 h 1"/>
                  <a:gd name="T4" fmla="*/ 0 w 1"/>
                  <a:gd name="T5" fmla="*/ 0 h 1"/>
                  <a:gd name="T6" fmla="*/ 0 w 1"/>
                  <a:gd name="T7" fmla="*/ 1 h 1"/>
                  <a:gd name="T8" fmla="*/ 1 w 1"/>
                  <a:gd name="T9" fmla="*/ 1 h 1"/>
                  <a:gd name="T10" fmla="*/ 1 w 1"/>
                  <a:gd name="T11" fmla="*/ 1 h 1"/>
                  <a:gd name="T12" fmla="*/ 1 w 1"/>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1" h="1">
                    <a:moveTo>
                      <a:pt x="1" y="1"/>
                    </a:moveTo>
                    <a:lnTo>
                      <a:pt x="0" y="0"/>
                    </a:lnTo>
                    <a:lnTo>
                      <a:pt x="0" y="0"/>
                    </a:lnTo>
                    <a:lnTo>
                      <a:pt x="0" y="1"/>
                    </a:lnTo>
                    <a:lnTo>
                      <a:pt x="1"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2" name="Rectangle 790"/>
              <p:cNvSpPr>
                <a:spLocks noChangeArrowheads="1"/>
              </p:cNvSpPr>
              <p:nvPr/>
            </p:nvSpPr>
            <p:spPr bwMode="auto">
              <a:xfrm>
                <a:off x="5212" y="1191"/>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493" name="Freeform 791"/>
              <p:cNvSpPr/>
              <p:nvPr/>
            </p:nvSpPr>
            <p:spPr bwMode="auto">
              <a:xfrm>
                <a:off x="5211" y="1191"/>
                <a:ext cx="2" cy="1"/>
              </a:xfrm>
              <a:custGeom>
                <a:avLst/>
                <a:gdLst>
                  <a:gd name="T0" fmla="*/ 2 w 2"/>
                  <a:gd name="T1" fmla="*/ 0 h 1"/>
                  <a:gd name="T2" fmla="*/ 1 w 2"/>
                  <a:gd name="T3" fmla="*/ 0 h 1"/>
                  <a:gd name="T4" fmla="*/ 0 w 2"/>
                  <a:gd name="T5" fmla="*/ 0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0"/>
                    </a:lnTo>
                    <a:lnTo>
                      <a:pt x="1" y="1"/>
                    </a:lnTo>
                    <a:lnTo>
                      <a:pt x="2"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4" name="Freeform 792"/>
              <p:cNvSpPr/>
              <p:nvPr/>
            </p:nvSpPr>
            <p:spPr bwMode="auto">
              <a:xfrm>
                <a:off x="5200" y="121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5" name="Freeform 793"/>
              <p:cNvSpPr/>
              <p:nvPr/>
            </p:nvSpPr>
            <p:spPr bwMode="auto">
              <a:xfrm>
                <a:off x="5199" y="121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6" name="Freeform 794"/>
              <p:cNvSpPr/>
              <p:nvPr/>
            </p:nvSpPr>
            <p:spPr bwMode="auto">
              <a:xfrm>
                <a:off x="5198" y="1211"/>
                <a:ext cx="2" cy="1"/>
              </a:xfrm>
              <a:custGeom>
                <a:avLst/>
                <a:gdLst>
                  <a:gd name="T0" fmla="*/ 1 w 2"/>
                  <a:gd name="T1" fmla="*/ 0 h 1"/>
                  <a:gd name="T2" fmla="*/ 0 w 2"/>
                  <a:gd name="T3" fmla="*/ 0 h 1"/>
                  <a:gd name="T4" fmla="*/ 1 w 2"/>
                  <a:gd name="T5" fmla="*/ 0 h 1"/>
                  <a:gd name="T6" fmla="*/ 2 w 2"/>
                  <a:gd name="T7" fmla="*/ 1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lnTo>
                      <a:pt x="0" y="0"/>
                    </a:lnTo>
                    <a:lnTo>
                      <a:pt x="1" y="0"/>
                    </a:lnTo>
                    <a:lnTo>
                      <a:pt x="2"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7" name="Freeform 795"/>
              <p:cNvSpPr/>
              <p:nvPr/>
            </p:nvSpPr>
            <p:spPr bwMode="auto">
              <a:xfrm>
                <a:off x="5198" y="1209"/>
                <a:ext cx="2" cy="2"/>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1"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8" name="Freeform 796"/>
              <p:cNvSpPr/>
              <p:nvPr/>
            </p:nvSpPr>
            <p:spPr bwMode="auto">
              <a:xfrm>
                <a:off x="5198" y="121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9" name="Freeform 797"/>
              <p:cNvSpPr/>
              <p:nvPr/>
            </p:nvSpPr>
            <p:spPr bwMode="auto">
              <a:xfrm>
                <a:off x="5198" y="1210"/>
                <a:ext cx="1" cy="1"/>
              </a:xfrm>
              <a:custGeom>
                <a:avLst/>
                <a:gdLst>
                  <a:gd name="T0" fmla="*/ 1 w 1"/>
                  <a:gd name="T1" fmla="*/ 1 h 1"/>
                  <a:gd name="T2" fmla="*/ 0 w 1"/>
                  <a:gd name="T3" fmla="*/ 0 h 1"/>
                  <a:gd name="T4" fmla="*/ 0 w 1"/>
                  <a:gd name="T5" fmla="*/ 1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0" name="Freeform 798"/>
              <p:cNvSpPr/>
              <p:nvPr/>
            </p:nvSpPr>
            <p:spPr bwMode="auto">
              <a:xfrm>
                <a:off x="5209" y="1191"/>
                <a:ext cx="3" cy="1"/>
              </a:xfrm>
              <a:custGeom>
                <a:avLst/>
                <a:gdLst>
                  <a:gd name="T0" fmla="*/ 3 w 3"/>
                  <a:gd name="T1" fmla="*/ 1 h 1"/>
                  <a:gd name="T2" fmla="*/ 2 w 3"/>
                  <a:gd name="T3" fmla="*/ 0 h 1"/>
                  <a:gd name="T4" fmla="*/ 0 w 3"/>
                  <a:gd name="T5" fmla="*/ 0 h 1"/>
                  <a:gd name="T6" fmla="*/ 1 w 3"/>
                  <a:gd name="T7" fmla="*/ 0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cubicBezTo>
                      <a:pt x="2" y="0"/>
                      <a:pt x="2" y="0"/>
                      <a:pt x="2" y="0"/>
                    </a:cubicBezTo>
                    <a:cubicBezTo>
                      <a:pt x="2" y="0"/>
                      <a:pt x="1" y="0"/>
                      <a:pt x="0" y="0"/>
                    </a:cubicBezTo>
                    <a:cubicBezTo>
                      <a:pt x="1" y="0"/>
                      <a:pt x="1" y="0"/>
                      <a:pt x="1" y="0"/>
                    </a:cubicBezTo>
                    <a:cubicBezTo>
                      <a:pt x="2" y="0"/>
                      <a:pt x="2" y="1"/>
                      <a:pt x="3" y="1"/>
                    </a:cubicBezTo>
                    <a:close/>
                  </a:path>
                </a:pathLst>
              </a:custGeom>
              <a:solidFill>
                <a:srgbClr val="4F4B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1" name="Rectangle 799"/>
              <p:cNvSpPr>
                <a:spLocks noChangeArrowheads="1"/>
              </p:cNvSpPr>
              <p:nvPr/>
            </p:nvSpPr>
            <p:spPr bwMode="auto">
              <a:xfrm>
                <a:off x="5209" y="1190"/>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502" name="Freeform 800"/>
              <p:cNvSpPr/>
              <p:nvPr/>
            </p:nvSpPr>
            <p:spPr bwMode="auto">
              <a:xfrm>
                <a:off x="5198" y="1207"/>
                <a:ext cx="2" cy="3"/>
              </a:xfrm>
              <a:custGeom>
                <a:avLst/>
                <a:gdLst>
                  <a:gd name="T0" fmla="*/ 1 w 2"/>
                  <a:gd name="T1" fmla="*/ 0 h 3"/>
                  <a:gd name="T2" fmla="*/ 0 w 2"/>
                  <a:gd name="T3" fmla="*/ 0 h 3"/>
                  <a:gd name="T4" fmla="*/ 1 w 2"/>
                  <a:gd name="T5" fmla="*/ 2 h 3"/>
                  <a:gd name="T6" fmla="*/ 2 w 2"/>
                  <a:gd name="T7" fmla="*/ 3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cubicBezTo>
                      <a:pt x="0" y="0"/>
                      <a:pt x="0" y="0"/>
                      <a:pt x="0" y="0"/>
                    </a:cubicBezTo>
                    <a:cubicBezTo>
                      <a:pt x="0" y="1"/>
                      <a:pt x="0" y="2"/>
                      <a:pt x="1" y="2"/>
                    </a:cubicBezTo>
                    <a:cubicBezTo>
                      <a:pt x="2" y="3"/>
                      <a:pt x="2" y="3"/>
                      <a:pt x="2" y="3"/>
                    </a:cubicBezTo>
                    <a:cubicBezTo>
                      <a:pt x="1" y="2"/>
                      <a:pt x="1" y="1"/>
                      <a:pt x="1" y="0"/>
                    </a:cubicBezTo>
                    <a:close/>
                  </a:path>
                </a:pathLst>
              </a:custGeom>
              <a:solidFill>
                <a:srgbClr val="7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3" name="Freeform 801"/>
              <p:cNvSpPr/>
              <p:nvPr/>
            </p:nvSpPr>
            <p:spPr bwMode="auto">
              <a:xfrm>
                <a:off x="5208" y="1190"/>
                <a:ext cx="2" cy="0"/>
              </a:xfrm>
              <a:custGeom>
                <a:avLst/>
                <a:gdLst>
                  <a:gd name="T0" fmla="*/ 2 w 2"/>
                  <a:gd name="T1" fmla="*/ 1 w 2"/>
                  <a:gd name="T2" fmla="*/ 0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1" y="0"/>
                    </a:lnTo>
                    <a:lnTo>
                      <a:pt x="0" y="0"/>
                    </a:lnTo>
                    <a:lnTo>
                      <a:pt x="0" y="0"/>
                    </a:lnTo>
                    <a:lnTo>
                      <a:pt x="2"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4" name="Freeform 802"/>
              <p:cNvSpPr/>
              <p:nvPr/>
            </p:nvSpPr>
            <p:spPr bwMode="auto">
              <a:xfrm>
                <a:off x="5207" y="1190"/>
                <a:ext cx="1" cy="1"/>
              </a:xfrm>
              <a:custGeom>
                <a:avLst/>
                <a:gdLst>
                  <a:gd name="T0" fmla="*/ 1 w 1"/>
                  <a:gd name="T1" fmla="*/ 0 h 1"/>
                  <a:gd name="T2" fmla="*/ 1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5" name="Freeform 803"/>
              <p:cNvSpPr/>
              <p:nvPr/>
            </p:nvSpPr>
            <p:spPr bwMode="auto">
              <a:xfrm>
                <a:off x="5207" y="1190"/>
                <a:ext cx="1" cy="2"/>
              </a:xfrm>
              <a:custGeom>
                <a:avLst/>
                <a:gdLst>
                  <a:gd name="T0" fmla="*/ 1 w 1"/>
                  <a:gd name="T1" fmla="*/ 1 h 2"/>
                  <a:gd name="T2" fmla="*/ 0 w 1"/>
                  <a:gd name="T3" fmla="*/ 0 h 2"/>
                  <a:gd name="T4" fmla="*/ 0 w 1"/>
                  <a:gd name="T5" fmla="*/ 1 h 2"/>
                  <a:gd name="T6" fmla="*/ 1 w 1"/>
                  <a:gd name="T7" fmla="*/ 2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0" y="0"/>
                    </a:lnTo>
                    <a:lnTo>
                      <a:pt x="0" y="1"/>
                    </a:lnTo>
                    <a:lnTo>
                      <a:pt x="1" y="2"/>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6" name="Freeform 804"/>
              <p:cNvSpPr/>
              <p:nvPr/>
            </p:nvSpPr>
            <p:spPr bwMode="auto">
              <a:xfrm>
                <a:off x="5207" y="119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7" name="Freeform 805"/>
              <p:cNvSpPr/>
              <p:nvPr/>
            </p:nvSpPr>
            <p:spPr bwMode="auto">
              <a:xfrm>
                <a:off x="5207" y="119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8" name="Freeform 806"/>
              <p:cNvSpPr/>
              <p:nvPr/>
            </p:nvSpPr>
            <p:spPr bwMode="auto">
              <a:xfrm>
                <a:off x="5207" y="119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9" name="Freeform 807"/>
              <p:cNvSpPr/>
              <p:nvPr/>
            </p:nvSpPr>
            <p:spPr bwMode="auto">
              <a:xfrm>
                <a:off x="5197" y="1207"/>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11" name="Group 1009"/>
            <p:cNvGrpSpPr/>
            <p:nvPr/>
          </p:nvGrpSpPr>
          <p:grpSpPr bwMode="auto">
            <a:xfrm>
              <a:off x="7756525" y="1555750"/>
              <a:ext cx="1847850" cy="4673600"/>
              <a:chOff x="4382" y="980"/>
              <a:chExt cx="1164" cy="2944"/>
            </a:xfrm>
          </p:grpSpPr>
          <p:sp>
            <p:nvSpPr>
              <p:cNvPr id="110" name="Freeform 809"/>
              <p:cNvSpPr/>
              <p:nvPr/>
            </p:nvSpPr>
            <p:spPr bwMode="auto">
              <a:xfrm>
                <a:off x="5204" y="1191"/>
                <a:ext cx="4" cy="3"/>
              </a:xfrm>
              <a:custGeom>
                <a:avLst/>
                <a:gdLst>
                  <a:gd name="T0" fmla="*/ 4 w 4"/>
                  <a:gd name="T1" fmla="*/ 1 h 3"/>
                  <a:gd name="T2" fmla="*/ 3 w 4"/>
                  <a:gd name="T3" fmla="*/ 0 h 3"/>
                  <a:gd name="T4" fmla="*/ 2 w 4"/>
                  <a:gd name="T5" fmla="*/ 1 h 3"/>
                  <a:gd name="T6" fmla="*/ 0 w 4"/>
                  <a:gd name="T7" fmla="*/ 2 h 3"/>
                  <a:gd name="T8" fmla="*/ 1 w 4"/>
                  <a:gd name="T9" fmla="*/ 3 h 3"/>
                  <a:gd name="T10" fmla="*/ 3 w 4"/>
                  <a:gd name="T11" fmla="*/ 1 h 3"/>
                  <a:gd name="T12" fmla="*/ 4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1"/>
                    </a:moveTo>
                    <a:cubicBezTo>
                      <a:pt x="3" y="0"/>
                      <a:pt x="3" y="0"/>
                      <a:pt x="3" y="0"/>
                    </a:cubicBezTo>
                    <a:cubicBezTo>
                      <a:pt x="3" y="1"/>
                      <a:pt x="2" y="1"/>
                      <a:pt x="2" y="1"/>
                    </a:cubicBezTo>
                    <a:cubicBezTo>
                      <a:pt x="1" y="1"/>
                      <a:pt x="1" y="2"/>
                      <a:pt x="0" y="2"/>
                    </a:cubicBezTo>
                    <a:cubicBezTo>
                      <a:pt x="1" y="3"/>
                      <a:pt x="1" y="3"/>
                      <a:pt x="1" y="3"/>
                    </a:cubicBezTo>
                    <a:cubicBezTo>
                      <a:pt x="1" y="2"/>
                      <a:pt x="2" y="2"/>
                      <a:pt x="3" y="1"/>
                    </a:cubicBezTo>
                    <a:cubicBezTo>
                      <a:pt x="3" y="1"/>
                      <a:pt x="3" y="1"/>
                      <a:pt x="4" y="1"/>
                    </a:cubicBezTo>
                    <a:close/>
                  </a:path>
                </a:pathLst>
              </a:custGeom>
              <a:solidFill>
                <a:srgbClr val="4F4B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 name="Freeform 810"/>
              <p:cNvSpPr/>
              <p:nvPr/>
            </p:nvSpPr>
            <p:spPr bwMode="auto">
              <a:xfrm>
                <a:off x="5197" y="1205"/>
                <a:ext cx="1" cy="2"/>
              </a:xfrm>
              <a:custGeom>
                <a:avLst/>
                <a:gdLst>
                  <a:gd name="T0" fmla="*/ 1 w 1"/>
                  <a:gd name="T1" fmla="*/ 1 h 2"/>
                  <a:gd name="T2" fmla="*/ 0 w 1"/>
                  <a:gd name="T3" fmla="*/ 0 h 2"/>
                  <a:gd name="T4" fmla="*/ 0 w 1"/>
                  <a:gd name="T5" fmla="*/ 2 h 2"/>
                  <a:gd name="T6" fmla="*/ 1 w 1"/>
                  <a:gd name="T7" fmla="*/ 2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0" y="0"/>
                    </a:lnTo>
                    <a:lnTo>
                      <a:pt x="0" y="2"/>
                    </a:lnTo>
                    <a:lnTo>
                      <a:pt x="1" y="2"/>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 name="Freeform 811"/>
              <p:cNvSpPr/>
              <p:nvPr/>
            </p:nvSpPr>
            <p:spPr bwMode="auto">
              <a:xfrm>
                <a:off x="5197" y="1204"/>
                <a:ext cx="2" cy="1"/>
              </a:xfrm>
              <a:custGeom>
                <a:avLst/>
                <a:gdLst>
                  <a:gd name="T0" fmla="*/ 2 w 2"/>
                  <a:gd name="T1" fmla="*/ 1 h 1"/>
                  <a:gd name="T2" fmla="*/ 1 w 2"/>
                  <a:gd name="T3" fmla="*/ 0 h 1"/>
                  <a:gd name="T4" fmla="*/ 0 w 2"/>
                  <a:gd name="T5" fmla="*/ 1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 name="Freeform 812"/>
              <p:cNvSpPr/>
              <p:nvPr/>
            </p:nvSpPr>
            <p:spPr bwMode="auto">
              <a:xfrm>
                <a:off x="5197" y="1205"/>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 name="Freeform 813"/>
              <p:cNvSpPr/>
              <p:nvPr/>
            </p:nvSpPr>
            <p:spPr bwMode="auto">
              <a:xfrm>
                <a:off x="5197" y="1205"/>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 name="Freeform 814"/>
              <p:cNvSpPr/>
              <p:nvPr/>
            </p:nvSpPr>
            <p:spPr bwMode="auto">
              <a:xfrm>
                <a:off x="5197" y="1205"/>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 name="Freeform 815"/>
              <p:cNvSpPr/>
              <p:nvPr/>
            </p:nvSpPr>
            <p:spPr bwMode="auto">
              <a:xfrm>
                <a:off x="5198" y="1201"/>
                <a:ext cx="2" cy="4"/>
              </a:xfrm>
              <a:custGeom>
                <a:avLst/>
                <a:gdLst>
                  <a:gd name="T0" fmla="*/ 2 w 2"/>
                  <a:gd name="T1" fmla="*/ 0 h 4"/>
                  <a:gd name="T2" fmla="*/ 1 w 2"/>
                  <a:gd name="T3" fmla="*/ 0 h 4"/>
                  <a:gd name="T4" fmla="*/ 0 w 2"/>
                  <a:gd name="T5" fmla="*/ 3 h 4"/>
                  <a:gd name="T6" fmla="*/ 1 w 2"/>
                  <a:gd name="T7" fmla="*/ 4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1" y="0"/>
                      <a:pt x="1" y="0"/>
                      <a:pt x="1" y="0"/>
                    </a:cubicBezTo>
                    <a:cubicBezTo>
                      <a:pt x="0" y="1"/>
                      <a:pt x="0" y="2"/>
                      <a:pt x="0" y="3"/>
                    </a:cubicBezTo>
                    <a:cubicBezTo>
                      <a:pt x="1" y="4"/>
                      <a:pt x="1" y="4"/>
                      <a:pt x="1" y="4"/>
                    </a:cubicBezTo>
                    <a:cubicBezTo>
                      <a:pt x="1" y="3"/>
                      <a:pt x="1" y="1"/>
                      <a:pt x="2" y="0"/>
                    </a:cubicBezTo>
                    <a:close/>
                  </a:path>
                </a:pathLst>
              </a:custGeom>
              <a:solidFill>
                <a:srgbClr val="4F4B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 name="Freeform 816"/>
              <p:cNvSpPr/>
              <p:nvPr/>
            </p:nvSpPr>
            <p:spPr bwMode="auto">
              <a:xfrm>
                <a:off x="5203" y="1192"/>
                <a:ext cx="2" cy="1"/>
              </a:xfrm>
              <a:custGeom>
                <a:avLst/>
                <a:gdLst>
                  <a:gd name="T0" fmla="*/ 2 w 2"/>
                  <a:gd name="T1" fmla="*/ 1 h 1"/>
                  <a:gd name="T2" fmla="*/ 1 w 2"/>
                  <a:gd name="T3" fmla="*/ 0 h 1"/>
                  <a:gd name="T4" fmla="*/ 0 w 2"/>
                  <a:gd name="T5" fmla="*/ 0 h 1"/>
                  <a:gd name="T6" fmla="*/ 0 w 2"/>
                  <a:gd name="T7" fmla="*/ 0 h 1"/>
                  <a:gd name="T8" fmla="*/ 1 w 2"/>
                  <a:gd name="T9" fmla="*/ 1 h 1"/>
                  <a:gd name="T10" fmla="*/ 1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lnTo>
                      <a:pt x="1" y="0"/>
                    </a:lnTo>
                    <a:lnTo>
                      <a:pt x="0" y="0"/>
                    </a:lnTo>
                    <a:lnTo>
                      <a:pt x="0" y="0"/>
                    </a:lnTo>
                    <a:lnTo>
                      <a:pt x="1"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 name="Freeform 817"/>
              <p:cNvSpPr/>
              <p:nvPr/>
            </p:nvSpPr>
            <p:spPr bwMode="auto">
              <a:xfrm>
                <a:off x="5200" y="1195"/>
                <a:ext cx="3" cy="4"/>
              </a:xfrm>
              <a:custGeom>
                <a:avLst/>
                <a:gdLst>
                  <a:gd name="T0" fmla="*/ 3 w 3"/>
                  <a:gd name="T1" fmla="*/ 0 h 4"/>
                  <a:gd name="T2" fmla="*/ 2 w 3"/>
                  <a:gd name="T3" fmla="*/ 0 h 4"/>
                  <a:gd name="T4" fmla="*/ 1 w 3"/>
                  <a:gd name="T5" fmla="*/ 2 h 4"/>
                  <a:gd name="T6" fmla="*/ 0 w 3"/>
                  <a:gd name="T7" fmla="*/ 3 h 4"/>
                  <a:gd name="T8" fmla="*/ 1 w 3"/>
                  <a:gd name="T9" fmla="*/ 4 h 4"/>
                  <a:gd name="T10" fmla="*/ 2 w 3"/>
                  <a:gd name="T11" fmla="*/ 2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cubicBezTo>
                      <a:pt x="2" y="0"/>
                      <a:pt x="2" y="0"/>
                      <a:pt x="2" y="0"/>
                    </a:cubicBezTo>
                    <a:cubicBezTo>
                      <a:pt x="2" y="1"/>
                      <a:pt x="1" y="1"/>
                      <a:pt x="1" y="2"/>
                    </a:cubicBezTo>
                    <a:cubicBezTo>
                      <a:pt x="0" y="2"/>
                      <a:pt x="0" y="3"/>
                      <a:pt x="0" y="3"/>
                    </a:cubicBezTo>
                    <a:cubicBezTo>
                      <a:pt x="1" y="4"/>
                      <a:pt x="1" y="4"/>
                      <a:pt x="1" y="4"/>
                    </a:cubicBezTo>
                    <a:cubicBezTo>
                      <a:pt x="1" y="3"/>
                      <a:pt x="1" y="3"/>
                      <a:pt x="2" y="2"/>
                    </a:cubicBezTo>
                    <a:cubicBezTo>
                      <a:pt x="2" y="2"/>
                      <a:pt x="3" y="1"/>
                      <a:pt x="3" y="0"/>
                    </a:cubicBezTo>
                    <a:close/>
                  </a:path>
                </a:pathLst>
              </a:custGeom>
              <a:solidFill>
                <a:srgbClr val="4F4B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9" name="Freeform 818"/>
              <p:cNvSpPr/>
              <p:nvPr/>
            </p:nvSpPr>
            <p:spPr bwMode="auto">
              <a:xfrm>
                <a:off x="5202" y="1194"/>
                <a:ext cx="1" cy="1"/>
              </a:xfrm>
              <a:custGeom>
                <a:avLst/>
                <a:gdLst>
                  <a:gd name="T0" fmla="*/ 1 w 1"/>
                  <a:gd name="T1" fmla="*/ 1 h 1"/>
                  <a:gd name="T2" fmla="*/ 0 w 1"/>
                  <a:gd name="T3" fmla="*/ 0 h 1"/>
                  <a:gd name="T4" fmla="*/ 0 w 1"/>
                  <a:gd name="T5" fmla="*/ 1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0" name="Freeform 819"/>
              <p:cNvSpPr/>
              <p:nvPr/>
            </p:nvSpPr>
            <p:spPr bwMode="auto">
              <a:xfrm>
                <a:off x="5202" y="1192"/>
                <a:ext cx="2" cy="2"/>
              </a:xfrm>
              <a:custGeom>
                <a:avLst/>
                <a:gdLst>
                  <a:gd name="T0" fmla="*/ 2 w 2"/>
                  <a:gd name="T1" fmla="*/ 1 h 2"/>
                  <a:gd name="T2" fmla="*/ 1 w 2"/>
                  <a:gd name="T3" fmla="*/ 0 h 2"/>
                  <a:gd name="T4" fmla="*/ 0 w 2"/>
                  <a:gd name="T5" fmla="*/ 2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2"/>
                    </a:lnTo>
                    <a:lnTo>
                      <a:pt x="1"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1" name="Rectangle 820"/>
              <p:cNvSpPr>
                <a:spLocks noChangeArrowheads="1"/>
              </p:cNvSpPr>
              <p:nvPr/>
            </p:nvSpPr>
            <p:spPr bwMode="auto">
              <a:xfrm>
                <a:off x="5202" y="1194"/>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22" name="Rectangle 821"/>
              <p:cNvSpPr>
                <a:spLocks noChangeArrowheads="1"/>
              </p:cNvSpPr>
              <p:nvPr/>
            </p:nvSpPr>
            <p:spPr bwMode="auto">
              <a:xfrm>
                <a:off x="5202" y="1194"/>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23" name="Freeform 822"/>
              <p:cNvSpPr/>
              <p:nvPr/>
            </p:nvSpPr>
            <p:spPr bwMode="auto">
              <a:xfrm>
                <a:off x="5202" y="1194"/>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4" name="Freeform 823"/>
              <p:cNvSpPr/>
              <p:nvPr/>
            </p:nvSpPr>
            <p:spPr bwMode="auto">
              <a:xfrm>
                <a:off x="5199" y="1198"/>
                <a:ext cx="2" cy="1"/>
              </a:xfrm>
              <a:custGeom>
                <a:avLst/>
                <a:gdLst>
                  <a:gd name="T0" fmla="*/ 2 w 2"/>
                  <a:gd name="T1" fmla="*/ 1 h 1"/>
                  <a:gd name="T2" fmla="*/ 1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5" name="Freeform 824"/>
              <p:cNvSpPr/>
              <p:nvPr/>
            </p:nvSpPr>
            <p:spPr bwMode="auto">
              <a:xfrm>
                <a:off x="5198" y="120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6" name="Freeform 825"/>
              <p:cNvSpPr/>
              <p:nvPr/>
            </p:nvSpPr>
            <p:spPr bwMode="auto">
              <a:xfrm>
                <a:off x="5198" y="1200"/>
                <a:ext cx="1" cy="1"/>
              </a:xfrm>
              <a:custGeom>
                <a:avLst/>
                <a:gdLst>
                  <a:gd name="T0" fmla="*/ 1 w 1"/>
                  <a:gd name="T1" fmla="*/ 1 h 1"/>
                  <a:gd name="T2" fmla="*/ 0 w 1"/>
                  <a:gd name="T3" fmla="*/ 0 h 1"/>
                  <a:gd name="T4" fmla="*/ 0 w 1"/>
                  <a:gd name="T5" fmla="*/ 1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7" name="Freeform 826"/>
              <p:cNvSpPr/>
              <p:nvPr/>
            </p:nvSpPr>
            <p:spPr bwMode="auto">
              <a:xfrm>
                <a:off x="5198" y="1198"/>
                <a:ext cx="2" cy="3"/>
              </a:xfrm>
              <a:custGeom>
                <a:avLst/>
                <a:gdLst>
                  <a:gd name="T0" fmla="*/ 2 w 2"/>
                  <a:gd name="T1" fmla="*/ 1 h 3"/>
                  <a:gd name="T2" fmla="*/ 1 w 2"/>
                  <a:gd name="T3" fmla="*/ 0 h 3"/>
                  <a:gd name="T4" fmla="*/ 0 w 2"/>
                  <a:gd name="T5" fmla="*/ 2 h 3"/>
                  <a:gd name="T6" fmla="*/ 1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1" y="0"/>
                    </a:lnTo>
                    <a:lnTo>
                      <a:pt x="0" y="2"/>
                    </a:lnTo>
                    <a:lnTo>
                      <a:pt x="1" y="3"/>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8" name="Freeform 827"/>
              <p:cNvSpPr/>
              <p:nvPr/>
            </p:nvSpPr>
            <p:spPr bwMode="auto">
              <a:xfrm>
                <a:off x="5198" y="1190"/>
                <a:ext cx="17" cy="23"/>
              </a:xfrm>
              <a:custGeom>
                <a:avLst/>
                <a:gdLst>
                  <a:gd name="T0" fmla="*/ 10 w 17"/>
                  <a:gd name="T1" fmla="*/ 1 h 23"/>
                  <a:gd name="T2" fmla="*/ 9 w 17"/>
                  <a:gd name="T3" fmla="*/ 2 h 23"/>
                  <a:gd name="T4" fmla="*/ 7 w 17"/>
                  <a:gd name="T5" fmla="*/ 3 h 23"/>
                  <a:gd name="T6" fmla="*/ 6 w 17"/>
                  <a:gd name="T7" fmla="*/ 3 h 23"/>
                  <a:gd name="T8" fmla="*/ 5 w 17"/>
                  <a:gd name="T9" fmla="*/ 5 h 23"/>
                  <a:gd name="T10" fmla="*/ 4 w 17"/>
                  <a:gd name="T11" fmla="*/ 7 h 23"/>
                  <a:gd name="T12" fmla="*/ 2 w 17"/>
                  <a:gd name="T13" fmla="*/ 9 h 23"/>
                  <a:gd name="T14" fmla="*/ 2 w 17"/>
                  <a:gd name="T15" fmla="*/ 9 h 23"/>
                  <a:gd name="T16" fmla="*/ 1 w 17"/>
                  <a:gd name="T17" fmla="*/ 11 h 23"/>
                  <a:gd name="T18" fmla="*/ 1 w 17"/>
                  <a:gd name="T19" fmla="*/ 15 h 23"/>
                  <a:gd name="T20" fmla="*/ 0 w 17"/>
                  <a:gd name="T21" fmla="*/ 16 h 23"/>
                  <a:gd name="T22" fmla="*/ 0 w 17"/>
                  <a:gd name="T23" fmla="*/ 18 h 23"/>
                  <a:gd name="T24" fmla="*/ 2 w 17"/>
                  <a:gd name="T25" fmla="*/ 20 h 23"/>
                  <a:gd name="T26" fmla="*/ 1 w 17"/>
                  <a:gd name="T27" fmla="*/ 21 h 23"/>
                  <a:gd name="T28" fmla="*/ 2 w 17"/>
                  <a:gd name="T29" fmla="*/ 22 h 23"/>
                  <a:gd name="T30" fmla="*/ 3 w 17"/>
                  <a:gd name="T31" fmla="*/ 21 h 23"/>
                  <a:gd name="T32" fmla="*/ 5 w 17"/>
                  <a:gd name="T33" fmla="*/ 22 h 23"/>
                  <a:gd name="T34" fmla="*/ 7 w 17"/>
                  <a:gd name="T35" fmla="*/ 22 h 23"/>
                  <a:gd name="T36" fmla="*/ 7 w 17"/>
                  <a:gd name="T37" fmla="*/ 22 h 23"/>
                  <a:gd name="T38" fmla="*/ 9 w 17"/>
                  <a:gd name="T39" fmla="*/ 20 h 23"/>
                  <a:gd name="T40" fmla="*/ 10 w 17"/>
                  <a:gd name="T41" fmla="*/ 20 h 23"/>
                  <a:gd name="T42" fmla="*/ 11 w 17"/>
                  <a:gd name="T43" fmla="*/ 20 h 23"/>
                  <a:gd name="T44" fmla="*/ 12 w 17"/>
                  <a:gd name="T45" fmla="*/ 18 h 23"/>
                  <a:gd name="T46" fmla="*/ 14 w 17"/>
                  <a:gd name="T47" fmla="*/ 15 h 23"/>
                  <a:gd name="T48" fmla="*/ 15 w 17"/>
                  <a:gd name="T49" fmla="*/ 14 h 23"/>
                  <a:gd name="T50" fmla="*/ 15 w 17"/>
                  <a:gd name="T51" fmla="*/ 14 h 23"/>
                  <a:gd name="T52" fmla="*/ 16 w 17"/>
                  <a:gd name="T53" fmla="*/ 12 h 23"/>
                  <a:gd name="T54" fmla="*/ 16 w 17"/>
                  <a:gd name="T55" fmla="*/ 8 h 23"/>
                  <a:gd name="T56" fmla="*/ 17 w 17"/>
                  <a:gd name="T57" fmla="*/ 7 h 23"/>
                  <a:gd name="T58" fmla="*/ 17 w 17"/>
                  <a:gd name="T59" fmla="*/ 5 h 23"/>
                  <a:gd name="T60" fmla="*/ 15 w 17"/>
                  <a:gd name="T61" fmla="*/ 3 h 23"/>
                  <a:gd name="T62" fmla="*/ 16 w 17"/>
                  <a:gd name="T63" fmla="*/ 2 h 23"/>
                  <a:gd name="T64" fmla="*/ 15 w 17"/>
                  <a:gd name="T65" fmla="*/ 1 h 23"/>
                  <a:gd name="T66" fmla="*/ 14 w 17"/>
                  <a:gd name="T67" fmla="*/ 2 h 23"/>
                  <a:gd name="T68" fmla="*/ 12 w 17"/>
                  <a:gd name="T69" fmla="*/ 1 h 23"/>
                  <a:gd name="T70" fmla="*/ 10 w 17"/>
                  <a:gd name="T7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 h="23">
                    <a:moveTo>
                      <a:pt x="10" y="1"/>
                    </a:moveTo>
                    <a:cubicBezTo>
                      <a:pt x="10" y="1"/>
                      <a:pt x="10" y="1"/>
                      <a:pt x="10" y="1"/>
                    </a:cubicBezTo>
                    <a:cubicBezTo>
                      <a:pt x="10" y="2"/>
                      <a:pt x="10" y="2"/>
                      <a:pt x="10" y="2"/>
                    </a:cubicBezTo>
                    <a:cubicBezTo>
                      <a:pt x="9" y="2"/>
                      <a:pt x="9" y="2"/>
                      <a:pt x="9" y="2"/>
                    </a:cubicBezTo>
                    <a:cubicBezTo>
                      <a:pt x="8" y="3"/>
                      <a:pt x="7" y="3"/>
                      <a:pt x="7" y="4"/>
                    </a:cubicBezTo>
                    <a:cubicBezTo>
                      <a:pt x="7" y="3"/>
                      <a:pt x="7" y="3"/>
                      <a:pt x="7" y="3"/>
                    </a:cubicBezTo>
                    <a:cubicBezTo>
                      <a:pt x="6" y="3"/>
                      <a:pt x="6" y="3"/>
                      <a:pt x="6" y="3"/>
                    </a:cubicBezTo>
                    <a:cubicBezTo>
                      <a:pt x="6" y="3"/>
                      <a:pt x="6" y="3"/>
                      <a:pt x="6" y="3"/>
                    </a:cubicBezTo>
                    <a:cubicBezTo>
                      <a:pt x="5" y="4"/>
                      <a:pt x="5" y="4"/>
                      <a:pt x="5" y="4"/>
                    </a:cubicBezTo>
                    <a:cubicBezTo>
                      <a:pt x="5" y="5"/>
                      <a:pt x="5" y="5"/>
                      <a:pt x="5" y="5"/>
                    </a:cubicBezTo>
                    <a:cubicBezTo>
                      <a:pt x="5" y="5"/>
                      <a:pt x="5" y="5"/>
                      <a:pt x="5" y="5"/>
                    </a:cubicBezTo>
                    <a:cubicBezTo>
                      <a:pt x="5" y="6"/>
                      <a:pt x="4" y="7"/>
                      <a:pt x="4" y="7"/>
                    </a:cubicBezTo>
                    <a:cubicBezTo>
                      <a:pt x="3" y="8"/>
                      <a:pt x="3" y="8"/>
                      <a:pt x="3" y="9"/>
                    </a:cubicBezTo>
                    <a:cubicBezTo>
                      <a:pt x="2" y="9"/>
                      <a:pt x="2" y="9"/>
                      <a:pt x="2" y="9"/>
                    </a:cubicBezTo>
                    <a:cubicBezTo>
                      <a:pt x="2" y="9"/>
                      <a:pt x="2" y="9"/>
                      <a:pt x="2" y="9"/>
                    </a:cubicBezTo>
                    <a:cubicBezTo>
                      <a:pt x="2" y="9"/>
                      <a:pt x="2" y="9"/>
                      <a:pt x="2" y="9"/>
                    </a:cubicBezTo>
                    <a:cubicBezTo>
                      <a:pt x="1" y="11"/>
                      <a:pt x="1" y="11"/>
                      <a:pt x="1" y="11"/>
                    </a:cubicBezTo>
                    <a:cubicBezTo>
                      <a:pt x="1" y="11"/>
                      <a:pt x="1" y="11"/>
                      <a:pt x="1" y="11"/>
                    </a:cubicBezTo>
                    <a:cubicBezTo>
                      <a:pt x="2" y="11"/>
                      <a:pt x="2" y="11"/>
                      <a:pt x="2" y="11"/>
                    </a:cubicBezTo>
                    <a:cubicBezTo>
                      <a:pt x="1" y="12"/>
                      <a:pt x="1" y="14"/>
                      <a:pt x="1" y="15"/>
                    </a:cubicBezTo>
                    <a:cubicBezTo>
                      <a:pt x="0" y="15"/>
                      <a:pt x="0" y="15"/>
                      <a:pt x="0" y="15"/>
                    </a:cubicBezTo>
                    <a:cubicBezTo>
                      <a:pt x="0" y="16"/>
                      <a:pt x="0" y="16"/>
                      <a:pt x="0" y="16"/>
                    </a:cubicBezTo>
                    <a:cubicBezTo>
                      <a:pt x="0" y="17"/>
                      <a:pt x="0" y="17"/>
                      <a:pt x="0" y="17"/>
                    </a:cubicBezTo>
                    <a:cubicBezTo>
                      <a:pt x="0" y="18"/>
                      <a:pt x="0" y="18"/>
                      <a:pt x="0" y="18"/>
                    </a:cubicBezTo>
                    <a:cubicBezTo>
                      <a:pt x="1" y="17"/>
                      <a:pt x="1" y="17"/>
                      <a:pt x="1" y="17"/>
                    </a:cubicBezTo>
                    <a:cubicBezTo>
                      <a:pt x="1" y="18"/>
                      <a:pt x="1" y="19"/>
                      <a:pt x="2" y="20"/>
                    </a:cubicBezTo>
                    <a:cubicBezTo>
                      <a:pt x="1" y="21"/>
                      <a:pt x="1" y="21"/>
                      <a:pt x="1" y="21"/>
                    </a:cubicBezTo>
                    <a:cubicBezTo>
                      <a:pt x="1" y="21"/>
                      <a:pt x="1" y="21"/>
                      <a:pt x="1" y="21"/>
                    </a:cubicBezTo>
                    <a:cubicBezTo>
                      <a:pt x="2" y="22"/>
                      <a:pt x="2" y="22"/>
                      <a:pt x="2" y="22"/>
                    </a:cubicBezTo>
                    <a:cubicBezTo>
                      <a:pt x="2" y="22"/>
                      <a:pt x="2" y="22"/>
                      <a:pt x="2" y="22"/>
                    </a:cubicBezTo>
                    <a:cubicBezTo>
                      <a:pt x="2" y="22"/>
                      <a:pt x="2" y="22"/>
                      <a:pt x="2" y="22"/>
                    </a:cubicBezTo>
                    <a:cubicBezTo>
                      <a:pt x="3" y="21"/>
                      <a:pt x="3" y="21"/>
                      <a:pt x="3" y="21"/>
                    </a:cubicBezTo>
                    <a:cubicBezTo>
                      <a:pt x="4" y="21"/>
                      <a:pt x="4" y="22"/>
                      <a:pt x="5" y="21"/>
                    </a:cubicBezTo>
                    <a:cubicBezTo>
                      <a:pt x="5" y="22"/>
                      <a:pt x="5" y="22"/>
                      <a:pt x="5" y="22"/>
                    </a:cubicBezTo>
                    <a:cubicBezTo>
                      <a:pt x="5" y="23"/>
                      <a:pt x="5" y="23"/>
                      <a:pt x="5" y="23"/>
                    </a:cubicBezTo>
                    <a:cubicBezTo>
                      <a:pt x="7" y="22"/>
                      <a:pt x="7" y="22"/>
                      <a:pt x="7" y="22"/>
                    </a:cubicBezTo>
                    <a:cubicBezTo>
                      <a:pt x="7" y="22"/>
                      <a:pt x="7" y="22"/>
                      <a:pt x="7" y="22"/>
                    </a:cubicBezTo>
                    <a:cubicBezTo>
                      <a:pt x="7" y="22"/>
                      <a:pt x="7" y="22"/>
                      <a:pt x="7" y="22"/>
                    </a:cubicBezTo>
                    <a:cubicBezTo>
                      <a:pt x="7" y="21"/>
                      <a:pt x="7" y="21"/>
                      <a:pt x="7" y="21"/>
                    </a:cubicBezTo>
                    <a:cubicBezTo>
                      <a:pt x="8" y="21"/>
                      <a:pt x="8" y="21"/>
                      <a:pt x="9" y="20"/>
                    </a:cubicBezTo>
                    <a:cubicBezTo>
                      <a:pt x="9" y="20"/>
                      <a:pt x="10" y="20"/>
                      <a:pt x="10" y="19"/>
                    </a:cubicBezTo>
                    <a:cubicBezTo>
                      <a:pt x="10" y="20"/>
                      <a:pt x="10" y="20"/>
                      <a:pt x="10" y="20"/>
                    </a:cubicBezTo>
                    <a:cubicBezTo>
                      <a:pt x="11" y="20"/>
                      <a:pt x="11" y="20"/>
                      <a:pt x="11" y="20"/>
                    </a:cubicBezTo>
                    <a:cubicBezTo>
                      <a:pt x="11" y="20"/>
                      <a:pt x="11" y="20"/>
                      <a:pt x="11" y="20"/>
                    </a:cubicBezTo>
                    <a:cubicBezTo>
                      <a:pt x="12" y="19"/>
                      <a:pt x="12" y="19"/>
                      <a:pt x="12" y="19"/>
                    </a:cubicBezTo>
                    <a:cubicBezTo>
                      <a:pt x="12" y="18"/>
                      <a:pt x="12" y="18"/>
                      <a:pt x="12" y="18"/>
                    </a:cubicBezTo>
                    <a:cubicBezTo>
                      <a:pt x="12" y="18"/>
                      <a:pt x="12" y="18"/>
                      <a:pt x="12" y="18"/>
                    </a:cubicBezTo>
                    <a:cubicBezTo>
                      <a:pt x="13" y="17"/>
                      <a:pt x="13" y="16"/>
                      <a:pt x="14" y="15"/>
                    </a:cubicBezTo>
                    <a:cubicBezTo>
                      <a:pt x="14" y="15"/>
                      <a:pt x="14" y="15"/>
                      <a:pt x="14" y="14"/>
                    </a:cubicBezTo>
                    <a:cubicBezTo>
                      <a:pt x="15" y="14"/>
                      <a:pt x="15" y="14"/>
                      <a:pt x="15" y="14"/>
                    </a:cubicBezTo>
                    <a:cubicBezTo>
                      <a:pt x="15" y="14"/>
                      <a:pt x="15" y="14"/>
                      <a:pt x="15" y="14"/>
                    </a:cubicBezTo>
                    <a:cubicBezTo>
                      <a:pt x="15" y="14"/>
                      <a:pt x="15" y="14"/>
                      <a:pt x="15" y="14"/>
                    </a:cubicBezTo>
                    <a:cubicBezTo>
                      <a:pt x="16" y="12"/>
                      <a:pt x="16" y="12"/>
                      <a:pt x="16" y="12"/>
                    </a:cubicBezTo>
                    <a:cubicBezTo>
                      <a:pt x="16" y="12"/>
                      <a:pt x="16" y="12"/>
                      <a:pt x="16" y="12"/>
                    </a:cubicBezTo>
                    <a:cubicBezTo>
                      <a:pt x="16" y="12"/>
                      <a:pt x="16" y="12"/>
                      <a:pt x="16" y="12"/>
                    </a:cubicBezTo>
                    <a:cubicBezTo>
                      <a:pt x="16" y="10"/>
                      <a:pt x="16" y="9"/>
                      <a:pt x="16" y="8"/>
                    </a:cubicBezTo>
                    <a:cubicBezTo>
                      <a:pt x="17" y="7"/>
                      <a:pt x="17" y="7"/>
                      <a:pt x="17" y="7"/>
                    </a:cubicBezTo>
                    <a:cubicBezTo>
                      <a:pt x="17" y="7"/>
                      <a:pt x="17" y="7"/>
                      <a:pt x="17" y="7"/>
                    </a:cubicBezTo>
                    <a:cubicBezTo>
                      <a:pt x="17" y="5"/>
                      <a:pt x="17" y="5"/>
                      <a:pt x="17" y="5"/>
                    </a:cubicBezTo>
                    <a:cubicBezTo>
                      <a:pt x="17" y="5"/>
                      <a:pt x="17" y="5"/>
                      <a:pt x="17" y="5"/>
                    </a:cubicBezTo>
                    <a:cubicBezTo>
                      <a:pt x="16" y="6"/>
                      <a:pt x="16" y="6"/>
                      <a:pt x="16" y="6"/>
                    </a:cubicBezTo>
                    <a:cubicBezTo>
                      <a:pt x="16" y="5"/>
                      <a:pt x="16" y="4"/>
                      <a:pt x="15" y="3"/>
                    </a:cubicBezTo>
                    <a:cubicBezTo>
                      <a:pt x="16" y="2"/>
                      <a:pt x="16" y="2"/>
                      <a:pt x="16" y="2"/>
                    </a:cubicBezTo>
                    <a:cubicBezTo>
                      <a:pt x="16" y="2"/>
                      <a:pt x="16" y="2"/>
                      <a:pt x="16" y="2"/>
                    </a:cubicBezTo>
                    <a:cubicBezTo>
                      <a:pt x="15" y="1"/>
                      <a:pt x="15" y="1"/>
                      <a:pt x="15" y="1"/>
                    </a:cubicBezTo>
                    <a:cubicBezTo>
                      <a:pt x="15" y="1"/>
                      <a:pt x="15" y="1"/>
                      <a:pt x="15" y="1"/>
                    </a:cubicBezTo>
                    <a:cubicBezTo>
                      <a:pt x="15" y="1"/>
                      <a:pt x="15" y="1"/>
                      <a:pt x="15" y="1"/>
                    </a:cubicBezTo>
                    <a:cubicBezTo>
                      <a:pt x="14" y="2"/>
                      <a:pt x="14" y="2"/>
                      <a:pt x="14" y="2"/>
                    </a:cubicBezTo>
                    <a:cubicBezTo>
                      <a:pt x="13" y="2"/>
                      <a:pt x="13" y="1"/>
                      <a:pt x="12" y="1"/>
                    </a:cubicBezTo>
                    <a:cubicBezTo>
                      <a:pt x="12" y="1"/>
                      <a:pt x="12" y="1"/>
                      <a:pt x="12" y="1"/>
                    </a:cubicBezTo>
                    <a:cubicBezTo>
                      <a:pt x="12" y="0"/>
                      <a:pt x="12" y="0"/>
                      <a:pt x="12" y="0"/>
                    </a:cubicBezTo>
                    <a:cubicBezTo>
                      <a:pt x="10" y="0"/>
                      <a:pt x="10" y="0"/>
                      <a:pt x="10" y="0"/>
                    </a:cubicBezTo>
                    <a:lnTo>
                      <a:pt x="10" y="1"/>
                    </a:lnTo>
                    <a:close/>
                  </a:path>
                </a:pathLst>
              </a:custGeom>
              <a:solidFill>
                <a:srgbClr val="7F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9" name="Freeform 828"/>
              <p:cNvSpPr/>
              <p:nvPr/>
            </p:nvSpPr>
            <p:spPr bwMode="auto">
              <a:xfrm>
                <a:off x="5199" y="1198"/>
                <a:ext cx="1" cy="1"/>
              </a:xfrm>
              <a:custGeom>
                <a:avLst/>
                <a:gdLst>
                  <a:gd name="T0" fmla="*/ 1 w 1"/>
                  <a:gd name="T1" fmla="*/ 1 h 1"/>
                  <a:gd name="T2" fmla="*/ 0 w 1"/>
                  <a:gd name="T3" fmla="*/ 0 h 1"/>
                  <a:gd name="T4" fmla="*/ 0 w 1"/>
                  <a:gd name="T5" fmla="*/ 0 h 1"/>
                  <a:gd name="T6" fmla="*/ 0 w 1"/>
                  <a:gd name="T7" fmla="*/ 0 h 1"/>
                  <a:gd name="T8" fmla="*/ 1 w 1"/>
                  <a:gd name="T9" fmla="*/ 1 h 1"/>
                  <a:gd name="T10" fmla="*/ 1 w 1"/>
                  <a:gd name="T11" fmla="*/ 1 h 1"/>
                  <a:gd name="T12" fmla="*/ 1 w 1"/>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1" h="1">
                    <a:moveTo>
                      <a:pt x="1" y="1"/>
                    </a:moveTo>
                    <a:lnTo>
                      <a:pt x="0" y="0"/>
                    </a:lnTo>
                    <a:lnTo>
                      <a:pt x="0" y="0"/>
                    </a:lnTo>
                    <a:lnTo>
                      <a:pt x="0" y="0"/>
                    </a:lnTo>
                    <a:lnTo>
                      <a:pt x="1"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0" name="Freeform 829"/>
              <p:cNvSpPr/>
              <p:nvPr/>
            </p:nvSpPr>
            <p:spPr bwMode="auto">
              <a:xfrm>
                <a:off x="5199" y="1198"/>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1" name="Freeform 830"/>
              <p:cNvSpPr/>
              <p:nvPr/>
            </p:nvSpPr>
            <p:spPr bwMode="auto">
              <a:xfrm>
                <a:off x="5111" y="1260"/>
                <a:ext cx="5" cy="8"/>
              </a:xfrm>
              <a:custGeom>
                <a:avLst/>
                <a:gdLst>
                  <a:gd name="T0" fmla="*/ 2 w 5"/>
                  <a:gd name="T1" fmla="*/ 1 h 8"/>
                  <a:gd name="T2" fmla="*/ 0 w 5"/>
                  <a:gd name="T3" fmla="*/ 6 h 8"/>
                  <a:gd name="T4" fmla="*/ 2 w 5"/>
                  <a:gd name="T5" fmla="*/ 7 h 8"/>
                  <a:gd name="T6" fmla="*/ 5 w 5"/>
                  <a:gd name="T7" fmla="*/ 2 h 8"/>
                  <a:gd name="T8" fmla="*/ 2 w 5"/>
                  <a:gd name="T9" fmla="*/ 1 h 8"/>
                </a:gdLst>
                <a:ahLst/>
                <a:cxnLst>
                  <a:cxn ang="0">
                    <a:pos x="T0" y="T1"/>
                  </a:cxn>
                  <a:cxn ang="0">
                    <a:pos x="T2" y="T3"/>
                  </a:cxn>
                  <a:cxn ang="0">
                    <a:pos x="T4" y="T5"/>
                  </a:cxn>
                  <a:cxn ang="0">
                    <a:pos x="T6" y="T7"/>
                  </a:cxn>
                  <a:cxn ang="0">
                    <a:pos x="T8" y="T9"/>
                  </a:cxn>
                </a:cxnLst>
                <a:rect l="0" t="0" r="r" b="b"/>
                <a:pathLst>
                  <a:path w="5" h="8">
                    <a:moveTo>
                      <a:pt x="2" y="1"/>
                    </a:moveTo>
                    <a:cubicBezTo>
                      <a:pt x="1" y="2"/>
                      <a:pt x="0" y="4"/>
                      <a:pt x="0" y="6"/>
                    </a:cubicBezTo>
                    <a:cubicBezTo>
                      <a:pt x="0" y="7"/>
                      <a:pt x="1" y="8"/>
                      <a:pt x="2" y="7"/>
                    </a:cubicBezTo>
                    <a:cubicBezTo>
                      <a:pt x="4" y="6"/>
                      <a:pt x="5" y="4"/>
                      <a:pt x="5" y="2"/>
                    </a:cubicBezTo>
                    <a:cubicBezTo>
                      <a:pt x="5" y="1"/>
                      <a:pt x="4" y="0"/>
                      <a:pt x="2" y="1"/>
                    </a:cubicBez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2" name="Freeform 831"/>
              <p:cNvSpPr/>
              <p:nvPr/>
            </p:nvSpPr>
            <p:spPr bwMode="auto">
              <a:xfrm>
                <a:off x="5200" y="1201"/>
                <a:ext cx="4" cy="2"/>
              </a:xfrm>
              <a:custGeom>
                <a:avLst/>
                <a:gdLst>
                  <a:gd name="T0" fmla="*/ 4 w 4"/>
                  <a:gd name="T1" fmla="*/ 2 h 2"/>
                  <a:gd name="T2" fmla="*/ 0 w 4"/>
                  <a:gd name="T3" fmla="*/ 0 h 2"/>
                  <a:gd name="T4" fmla="*/ 0 w 4"/>
                  <a:gd name="T5" fmla="*/ 0 h 2"/>
                  <a:gd name="T6" fmla="*/ 4 w 4"/>
                  <a:gd name="T7" fmla="*/ 2 h 2"/>
                  <a:gd name="T8" fmla="*/ 4 w 4"/>
                  <a:gd name="T9" fmla="*/ 2 h 2"/>
                </a:gdLst>
                <a:ahLst/>
                <a:cxnLst>
                  <a:cxn ang="0">
                    <a:pos x="T0" y="T1"/>
                  </a:cxn>
                  <a:cxn ang="0">
                    <a:pos x="T2" y="T3"/>
                  </a:cxn>
                  <a:cxn ang="0">
                    <a:pos x="T4" y="T5"/>
                  </a:cxn>
                  <a:cxn ang="0">
                    <a:pos x="T6" y="T7"/>
                  </a:cxn>
                  <a:cxn ang="0">
                    <a:pos x="T8" y="T9"/>
                  </a:cxn>
                </a:cxnLst>
                <a:rect l="0" t="0" r="r" b="b"/>
                <a:pathLst>
                  <a:path w="4" h="2">
                    <a:moveTo>
                      <a:pt x="4" y="2"/>
                    </a:moveTo>
                    <a:lnTo>
                      <a:pt x="0" y="0"/>
                    </a:lnTo>
                    <a:lnTo>
                      <a:pt x="0" y="0"/>
                    </a:lnTo>
                    <a:lnTo>
                      <a:pt x="4" y="2"/>
                    </a:lnTo>
                    <a:lnTo>
                      <a:pt x="4" y="2"/>
                    </a:lnTo>
                    <a:close/>
                  </a:path>
                </a:pathLst>
              </a:custGeom>
              <a:solidFill>
                <a:srgbClr val="23440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3" name="Freeform 832"/>
              <p:cNvSpPr/>
              <p:nvPr/>
            </p:nvSpPr>
            <p:spPr bwMode="auto">
              <a:xfrm>
                <a:off x="5200" y="1201"/>
                <a:ext cx="4" cy="2"/>
              </a:xfrm>
              <a:custGeom>
                <a:avLst/>
                <a:gdLst>
                  <a:gd name="T0" fmla="*/ 4 w 4"/>
                  <a:gd name="T1" fmla="*/ 2 h 2"/>
                  <a:gd name="T2" fmla="*/ 0 w 4"/>
                  <a:gd name="T3" fmla="*/ 0 h 2"/>
                  <a:gd name="T4" fmla="*/ 0 w 4"/>
                  <a:gd name="T5" fmla="*/ 0 h 2"/>
                  <a:gd name="T6" fmla="*/ 3 w 4"/>
                  <a:gd name="T7" fmla="*/ 2 h 2"/>
                  <a:gd name="T8" fmla="*/ 4 w 4"/>
                  <a:gd name="T9" fmla="*/ 2 h 2"/>
                </a:gdLst>
                <a:ahLst/>
                <a:cxnLst>
                  <a:cxn ang="0">
                    <a:pos x="T0" y="T1"/>
                  </a:cxn>
                  <a:cxn ang="0">
                    <a:pos x="T2" y="T3"/>
                  </a:cxn>
                  <a:cxn ang="0">
                    <a:pos x="T4" y="T5"/>
                  </a:cxn>
                  <a:cxn ang="0">
                    <a:pos x="T6" y="T7"/>
                  </a:cxn>
                  <a:cxn ang="0">
                    <a:pos x="T8" y="T9"/>
                  </a:cxn>
                </a:cxnLst>
                <a:rect l="0" t="0" r="r" b="b"/>
                <a:pathLst>
                  <a:path w="4" h="2">
                    <a:moveTo>
                      <a:pt x="4" y="2"/>
                    </a:moveTo>
                    <a:lnTo>
                      <a:pt x="0" y="0"/>
                    </a:lnTo>
                    <a:lnTo>
                      <a:pt x="0" y="0"/>
                    </a:lnTo>
                    <a:lnTo>
                      <a:pt x="3" y="2"/>
                    </a:lnTo>
                    <a:lnTo>
                      <a:pt x="4" y="2"/>
                    </a:lnTo>
                    <a:close/>
                  </a:path>
                </a:pathLst>
              </a:custGeom>
              <a:solidFill>
                <a:srgbClr val="A7B4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4" name="Freeform 833"/>
              <p:cNvSpPr/>
              <p:nvPr/>
            </p:nvSpPr>
            <p:spPr bwMode="auto">
              <a:xfrm>
                <a:off x="5114" y="1199"/>
                <a:ext cx="90" cy="64"/>
              </a:xfrm>
              <a:custGeom>
                <a:avLst/>
                <a:gdLst>
                  <a:gd name="T0" fmla="*/ 1 w 90"/>
                  <a:gd name="T1" fmla="*/ 58 h 64"/>
                  <a:gd name="T2" fmla="*/ 85 w 90"/>
                  <a:gd name="T3" fmla="*/ 2 h 64"/>
                  <a:gd name="T4" fmla="*/ 86 w 90"/>
                  <a:gd name="T5" fmla="*/ 0 h 64"/>
                  <a:gd name="T6" fmla="*/ 90 w 90"/>
                  <a:gd name="T7" fmla="*/ 3 h 64"/>
                  <a:gd name="T8" fmla="*/ 89 w 90"/>
                  <a:gd name="T9" fmla="*/ 5 h 64"/>
                  <a:gd name="T10" fmla="*/ 0 w 90"/>
                  <a:gd name="T11" fmla="*/ 64 h 64"/>
                  <a:gd name="T12" fmla="*/ 1 w 90"/>
                  <a:gd name="T13" fmla="*/ 58 h 64"/>
                </a:gdLst>
                <a:ahLst/>
                <a:cxnLst>
                  <a:cxn ang="0">
                    <a:pos x="T0" y="T1"/>
                  </a:cxn>
                  <a:cxn ang="0">
                    <a:pos x="T2" y="T3"/>
                  </a:cxn>
                  <a:cxn ang="0">
                    <a:pos x="T4" y="T5"/>
                  </a:cxn>
                  <a:cxn ang="0">
                    <a:pos x="T6" y="T7"/>
                  </a:cxn>
                  <a:cxn ang="0">
                    <a:pos x="T8" y="T9"/>
                  </a:cxn>
                  <a:cxn ang="0">
                    <a:pos x="T10" y="T11"/>
                  </a:cxn>
                  <a:cxn ang="0">
                    <a:pos x="T12" y="T13"/>
                  </a:cxn>
                </a:cxnLst>
                <a:rect l="0" t="0" r="r" b="b"/>
                <a:pathLst>
                  <a:path w="90" h="64">
                    <a:moveTo>
                      <a:pt x="1" y="58"/>
                    </a:moveTo>
                    <a:cubicBezTo>
                      <a:pt x="85" y="2"/>
                      <a:pt x="85" y="2"/>
                      <a:pt x="85" y="2"/>
                    </a:cubicBezTo>
                    <a:cubicBezTo>
                      <a:pt x="86" y="2"/>
                      <a:pt x="86" y="1"/>
                      <a:pt x="86" y="0"/>
                    </a:cubicBezTo>
                    <a:cubicBezTo>
                      <a:pt x="90" y="3"/>
                      <a:pt x="90" y="3"/>
                      <a:pt x="90" y="3"/>
                    </a:cubicBezTo>
                    <a:cubicBezTo>
                      <a:pt x="90" y="3"/>
                      <a:pt x="90" y="4"/>
                      <a:pt x="89" y="5"/>
                    </a:cubicBezTo>
                    <a:cubicBezTo>
                      <a:pt x="0" y="64"/>
                      <a:pt x="0" y="64"/>
                      <a:pt x="0" y="64"/>
                    </a:cubicBezTo>
                    <a:lnTo>
                      <a:pt x="1" y="58"/>
                    </a:ln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5" name="Freeform 834"/>
              <p:cNvSpPr/>
              <p:nvPr/>
            </p:nvSpPr>
            <p:spPr bwMode="auto">
              <a:xfrm>
                <a:off x="5111" y="1154"/>
                <a:ext cx="99" cy="119"/>
              </a:xfrm>
              <a:custGeom>
                <a:avLst/>
                <a:gdLst>
                  <a:gd name="T0" fmla="*/ 30 w 99"/>
                  <a:gd name="T1" fmla="*/ 0 h 119"/>
                  <a:gd name="T2" fmla="*/ 26 w 99"/>
                  <a:gd name="T3" fmla="*/ 6 h 119"/>
                  <a:gd name="T4" fmla="*/ 93 w 99"/>
                  <a:gd name="T5" fmla="*/ 48 h 119"/>
                  <a:gd name="T6" fmla="*/ 93 w 99"/>
                  <a:gd name="T7" fmla="*/ 49 h 119"/>
                  <a:gd name="T8" fmla="*/ 92 w 99"/>
                  <a:gd name="T9" fmla="*/ 50 h 119"/>
                  <a:gd name="T10" fmla="*/ 0 w 99"/>
                  <a:gd name="T11" fmla="*/ 111 h 119"/>
                  <a:gd name="T12" fmla="*/ 1 w 99"/>
                  <a:gd name="T13" fmla="*/ 119 h 119"/>
                  <a:gd name="T14" fmla="*/ 93 w 99"/>
                  <a:gd name="T15" fmla="*/ 55 h 119"/>
                  <a:gd name="T16" fmla="*/ 98 w 99"/>
                  <a:gd name="T17" fmla="*/ 49 h 119"/>
                  <a:gd name="T18" fmla="*/ 96 w 99"/>
                  <a:gd name="T19" fmla="*/ 42 h 119"/>
                  <a:gd name="T20" fmla="*/ 30 w 99"/>
                  <a:gd name="T21"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9">
                    <a:moveTo>
                      <a:pt x="30" y="0"/>
                    </a:moveTo>
                    <a:cubicBezTo>
                      <a:pt x="26" y="6"/>
                      <a:pt x="26" y="6"/>
                      <a:pt x="26" y="6"/>
                    </a:cubicBezTo>
                    <a:cubicBezTo>
                      <a:pt x="93" y="48"/>
                      <a:pt x="93" y="48"/>
                      <a:pt x="93" y="48"/>
                    </a:cubicBezTo>
                    <a:cubicBezTo>
                      <a:pt x="93" y="48"/>
                      <a:pt x="93" y="49"/>
                      <a:pt x="93" y="49"/>
                    </a:cubicBezTo>
                    <a:cubicBezTo>
                      <a:pt x="92" y="50"/>
                      <a:pt x="92" y="50"/>
                      <a:pt x="92" y="50"/>
                    </a:cubicBezTo>
                    <a:cubicBezTo>
                      <a:pt x="0" y="111"/>
                      <a:pt x="0" y="111"/>
                      <a:pt x="0" y="111"/>
                    </a:cubicBezTo>
                    <a:cubicBezTo>
                      <a:pt x="1" y="119"/>
                      <a:pt x="1" y="119"/>
                      <a:pt x="1" y="119"/>
                    </a:cubicBezTo>
                    <a:cubicBezTo>
                      <a:pt x="93" y="55"/>
                      <a:pt x="93" y="55"/>
                      <a:pt x="93" y="55"/>
                    </a:cubicBezTo>
                    <a:cubicBezTo>
                      <a:pt x="95" y="54"/>
                      <a:pt x="97" y="52"/>
                      <a:pt x="98" y="49"/>
                    </a:cubicBezTo>
                    <a:cubicBezTo>
                      <a:pt x="99" y="46"/>
                      <a:pt x="98" y="43"/>
                      <a:pt x="96" y="42"/>
                    </a:cubicBezTo>
                    <a:lnTo>
                      <a:pt x="30" y="0"/>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6" name="Freeform 835"/>
              <p:cNvSpPr/>
              <p:nvPr/>
            </p:nvSpPr>
            <p:spPr bwMode="auto">
              <a:xfrm>
                <a:off x="5125" y="1264"/>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7" name="Freeform 836"/>
              <p:cNvSpPr/>
              <p:nvPr/>
            </p:nvSpPr>
            <p:spPr bwMode="auto">
              <a:xfrm>
                <a:off x="5124" y="1264"/>
                <a:ext cx="3" cy="1"/>
              </a:xfrm>
              <a:custGeom>
                <a:avLst/>
                <a:gdLst>
                  <a:gd name="T0" fmla="*/ 3 w 3"/>
                  <a:gd name="T1" fmla="*/ 1 h 1"/>
                  <a:gd name="T2" fmla="*/ 1 w 3"/>
                  <a:gd name="T3" fmla="*/ 0 h 1"/>
                  <a:gd name="T4" fmla="*/ 0 w 3"/>
                  <a:gd name="T5" fmla="*/ 0 h 1"/>
                  <a:gd name="T6" fmla="*/ 2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1" y="0"/>
                    </a:lnTo>
                    <a:lnTo>
                      <a:pt x="0" y="0"/>
                    </a:lnTo>
                    <a:lnTo>
                      <a:pt x="2" y="1"/>
                    </a:lnTo>
                    <a:lnTo>
                      <a:pt x="3" y="1"/>
                    </a:lnTo>
                    <a:close/>
                  </a:path>
                </a:pathLst>
              </a:custGeom>
              <a:solidFill>
                <a:srgbClr val="9B989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8" name="Freeform 837"/>
              <p:cNvSpPr/>
              <p:nvPr/>
            </p:nvSpPr>
            <p:spPr bwMode="auto">
              <a:xfrm>
                <a:off x="5115" y="1279"/>
                <a:ext cx="2" cy="1"/>
              </a:xfrm>
              <a:custGeom>
                <a:avLst/>
                <a:gdLst>
                  <a:gd name="T0" fmla="*/ 2 w 2"/>
                  <a:gd name="T1" fmla="*/ 0 h 1"/>
                  <a:gd name="T2" fmla="*/ 0 w 2"/>
                  <a:gd name="T3" fmla="*/ 0 h 1"/>
                  <a:gd name="T4" fmla="*/ 0 w 2"/>
                  <a:gd name="T5" fmla="*/ 0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0" y="0"/>
                    </a:lnTo>
                    <a:lnTo>
                      <a:pt x="2" y="1"/>
                    </a:lnTo>
                    <a:lnTo>
                      <a:pt x="2"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9" name="Freeform 838"/>
              <p:cNvSpPr/>
              <p:nvPr/>
            </p:nvSpPr>
            <p:spPr bwMode="auto">
              <a:xfrm>
                <a:off x="5115" y="1278"/>
                <a:ext cx="2" cy="1"/>
              </a:xfrm>
              <a:custGeom>
                <a:avLst/>
                <a:gdLst>
                  <a:gd name="T0" fmla="*/ 1 w 2"/>
                  <a:gd name="T1" fmla="*/ 0 h 1"/>
                  <a:gd name="T2" fmla="*/ 0 w 2"/>
                  <a:gd name="T3" fmla="*/ 0 h 1"/>
                  <a:gd name="T4" fmla="*/ 0 w 2"/>
                  <a:gd name="T5" fmla="*/ 1 h 1"/>
                  <a:gd name="T6" fmla="*/ 2 w 2"/>
                  <a:gd name="T7" fmla="*/ 1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lnTo>
                      <a:pt x="0" y="0"/>
                    </a:lnTo>
                    <a:lnTo>
                      <a:pt x="0" y="1"/>
                    </a:lnTo>
                    <a:lnTo>
                      <a:pt x="2"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0" name="Freeform 839"/>
              <p:cNvSpPr/>
              <p:nvPr/>
            </p:nvSpPr>
            <p:spPr bwMode="auto">
              <a:xfrm>
                <a:off x="5127" y="1252"/>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1" name="Freeform 840"/>
              <p:cNvSpPr/>
              <p:nvPr/>
            </p:nvSpPr>
            <p:spPr bwMode="auto">
              <a:xfrm>
                <a:off x="5126" y="1252"/>
                <a:ext cx="3" cy="2"/>
              </a:xfrm>
              <a:custGeom>
                <a:avLst/>
                <a:gdLst>
                  <a:gd name="T0" fmla="*/ 3 w 3"/>
                  <a:gd name="T1" fmla="*/ 1 h 2"/>
                  <a:gd name="T2" fmla="*/ 1 w 3"/>
                  <a:gd name="T3" fmla="*/ 0 h 2"/>
                  <a:gd name="T4" fmla="*/ 0 w 3"/>
                  <a:gd name="T5" fmla="*/ 1 h 2"/>
                  <a:gd name="T6" fmla="*/ 2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lnTo>
                      <a:pt x="1" y="0"/>
                    </a:lnTo>
                    <a:lnTo>
                      <a:pt x="0" y="1"/>
                    </a:lnTo>
                    <a:lnTo>
                      <a:pt x="2" y="2"/>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2" name="Freeform 841"/>
              <p:cNvSpPr/>
              <p:nvPr/>
            </p:nvSpPr>
            <p:spPr bwMode="auto">
              <a:xfrm>
                <a:off x="5106" y="1283"/>
                <a:ext cx="1" cy="2"/>
              </a:xfrm>
              <a:custGeom>
                <a:avLst/>
                <a:gdLst>
                  <a:gd name="T0" fmla="*/ 1 w 1"/>
                  <a:gd name="T1" fmla="*/ 1 h 2"/>
                  <a:gd name="T2" fmla="*/ 0 w 1"/>
                  <a:gd name="T3" fmla="*/ 0 h 2"/>
                  <a:gd name="T4" fmla="*/ 0 w 1"/>
                  <a:gd name="T5" fmla="*/ 1 h 2"/>
                  <a:gd name="T6" fmla="*/ 1 w 1"/>
                  <a:gd name="T7" fmla="*/ 2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0" y="0"/>
                    </a:lnTo>
                    <a:lnTo>
                      <a:pt x="0" y="1"/>
                    </a:lnTo>
                    <a:lnTo>
                      <a:pt x="1" y="2"/>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3" name="Freeform 842"/>
              <p:cNvSpPr/>
              <p:nvPr/>
            </p:nvSpPr>
            <p:spPr bwMode="auto">
              <a:xfrm>
                <a:off x="5106" y="1281"/>
                <a:ext cx="2" cy="3"/>
              </a:xfrm>
              <a:custGeom>
                <a:avLst/>
                <a:gdLst>
                  <a:gd name="T0" fmla="*/ 2 w 2"/>
                  <a:gd name="T1" fmla="*/ 1 h 3"/>
                  <a:gd name="T2" fmla="*/ 0 w 2"/>
                  <a:gd name="T3" fmla="*/ 0 h 3"/>
                  <a:gd name="T4" fmla="*/ 0 w 2"/>
                  <a:gd name="T5" fmla="*/ 2 h 3"/>
                  <a:gd name="T6" fmla="*/ 1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0" y="0"/>
                    </a:lnTo>
                    <a:lnTo>
                      <a:pt x="0" y="2"/>
                    </a:lnTo>
                    <a:lnTo>
                      <a:pt x="1" y="3"/>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4" name="Freeform 843"/>
              <p:cNvSpPr/>
              <p:nvPr/>
            </p:nvSpPr>
            <p:spPr bwMode="auto">
              <a:xfrm>
                <a:off x="5123" y="1244"/>
                <a:ext cx="2" cy="1"/>
              </a:xfrm>
              <a:custGeom>
                <a:avLst/>
                <a:gdLst>
                  <a:gd name="T0" fmla="*/ 2 w 2"/>
                  <a:gd name="T1" fmla="*/ 1 h 1"/>
                  <a:gd name="T2" fmla="*/ 1 w 2"/>
                  <a:gd name="T3" fmla="*/ 0 h 1"/>
                  <a:gd name="T4" fmla="*/ 0 w 2"/>
                  <a:gd name="T5" fmla="*/ 0 h 1"/>
                  <a:gd name="T6" fmla="*/ 0 w 2"/>
                  <a:gd name="T7" fmla="*/ 0 h 1"/>
                  <a:gd name="T8" fmla="*/ 2 w 2"/>
                  <a:gd name="T9" fmla="*/ 1 h 1"/>
                  <a:gd name="T10" fmla="*/ 2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lnTo>
                      <a:pt x="1" y="0"/>
                    </a:lnTo>
                    <a:lnTo>
                      <a:pt x="0" y="0"/>
                    </a:lnTo>
                    <a:lnTo>
                      <a:pt x="0" y="0"/>
                    </a:lnTo>
                    <a:lnTo>
                      <a:pt x="2" y="1"/>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5" name="Freeform 844"/>
              <p:cNvSpPr/>
              <p:nvPr/>
            </p:nvSpPr>
            <p:spPr bwMode="auto">
              <a:xfrm>
                <a:off x="5123" y="1244"/>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6" name="Freeform 845"/>
              <p:cNvSpPr/>
              <p:nvPr/>
            </p:nvSpPr>
            <p:spPr bwMode="auto">
              <a:xfrm>
                <a:off x="5122" y="1244"/>
                <a:ext cx="3" cy="3"/>
              </a:xfrm>
              <a:custGeom>
                <a:avLst/>
                <a:gdLst>
                  <a:gd name="T0" fmla="*/ 3 w 3"/>
                  <a:gd name="T1" fmla="*/ 1 h 3"/>
                  <a:gd name="T2" fmla="*/ 1 w 3"/>
                  <a:gd name="T3" fmla="*/ 0 h 3"/>
                  <a:gd name="T4" fmla="*/ 0 w 3"/>
                  <a:gd name="T5" fmla="*/ 2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lnTo>
                      <a:pt x="1" y="0"/>
                    </a:lnTo>
                    <a:lnTo>
                      <a:pt x="0" y="2"/>
                    </a:lnTo>
                    <a:lnTo>
                      <a:pt x="2" y="3"/>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7" name="Freeform 846"/>
              <p:cNvSpPr/>
              <p:nvPr/>
            </p:nvSpPr>
            <p:spPr bwMode="auto">
              <a:xfrm>
                <a:off x="5102" y="128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8" name="Freeform 847"/>
              <p:cNvSpPr/>
              <p:nvPr/>
            </p:nvSpPr>
            <p:spPr bwMode="auto">
              <a:xfrm>
                <a:off x="5100" y="1282"/>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9" name="Freeform 848"/>
              <p:cNvSpPr/>
              <p:nvPr/>
            </p:nvSpPr>
            <p:spPr bwMode="auto">
              <a:xfrm>
                <a:off x="5098" y="1281"/>
                <a:ext cx="3" cy="2"/>
              </a:xfrm>
              <a:custGeom>
                <a:avLst/>
                <a:gdLst>
                  <a:gd name="T0" fmla="*/ 2 w 3"/>
                  <a:gd name="T1" fmla="*/ 1 h 2"/>
                  <a:gd name="T2" fmla="*/ 0 w 3"/>
                  <a:gd name="T3" fmla="*/ 0 h 2"/>
                  <a:gd name="T4" fmla="*/ 2 w 3"/>
                  <a:gd name="T5" fmla="*/ 1 h 2"/>
                  <a:gd name="T6" fmla="*/ 3 w 3"/>
                  <a:gd name="T7" fmla="*/ 2 h 2"/>
                  <a:gd name="T8" fmla="*/ 2 w 3"/>
                  <a:gd name="T9" fmla="*/ 1 h 2"/>
                </a:gdLst>
                <a:ahLst/>
                <a:cxnLst>
                  <a:cxn ang="0">
                    <a:pos x="T0" y="T1"/>
                  </a:cxn>
                  <a:cxn ang="0">
                    <a:pos x="T2" y="T3"/>
                  </a:cxn>
                  <a:cxn ang="0">
                    <a:pos x="T4" y="T5"/>
                  </a:cxn>
                  <a:cxn ang="0">
                    <a:pos x="T6" y="T7"/>
                  </a:cxn>
                  <a:cxn ang="0">
                    <a:pos x="T8" y="T9"/>
                  </a:cxn>
                </a:cxnLst>
                <a:rect l="0" t="0" r="r" b="b"/>
                <a:pathLst>
                  <a:path w="3" h="2">
                    <a:moveTo>
                      <a:pt x="2" y="1"/>
                    </a:moveTo>
                    <a:lnTo>
                      <a:pt x="0" y="0"/>
                    </a:lnTo>
                    <a:lnTo>
                      <a:pt x="2" y="1"/>
                    </a:lnTo>
                    <a:lnTo>
                      <a:pt x="3"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0" name="Freeform 849"/>
              <p:cNvSpPr/>
              <p:nvPr/>
            </p:nvSpPr>
            <p:spPr bwMode="auto">
              <a:xfrm>
                <a:off x="5098" y="1278"/>
                <a:ext cx="3" cy="3"/>
              </a:xfrm>
              <a:custGeom>
                <a:avLst/>
                <a:gdLst>
                  <a:gd name="T0" fmla="*/ 3 w 3"/>
                  <a:gd name="T1" fmla="*/ 1 h 3"/>
                  <a:gd name="T2" fmla="*/ 2 w 3"/>
                  <a:gd name="T3" fmla="*/ 0 h 3"/>
                  <a:gd name="T4" fmla="*/ 0 w 3"/>
                  <a:gd name="T5" fmla="*/ 2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lnTo>
                      <a:pt x="2" y="0"/>
                    </a:lnTo>
                    <a:lnTo>
                      <a:pt x="0" y="2"/>
                    </a:lnTo>
                    <a:lnTo>
                      <a:pt x="2" y="3"/>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1" name="Freeform 850"/>
              <p:cNvSpPr/>
              <p:nvPr/>
            </p:nvSpPr>
            <p:spPr bwMode="auto">
              <a:xfrm>
                <a:off x="5098" y="1280"/>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2" name="Freeform 851"/>
              <p:cNvSpPr/>
              <p:nvPr/>
            </p:nvSpPr>
            <p:spPr bwMode="auto">
              <a:xfrm>
                <a:off x="5098" y="1280"/>
                <a:ext cx="2" cy="2"/>
              </a:xfrm>
              <a:custGeom>
                <a:avLst/>
                <a:gdLst>
                  <a:gd name="T0" fmla="*/ 2 w 2"/>
                  <a:gd name="T1" fmla="*/ 1 h 2"/>
                  <a:gd name="T2" fmla="*/ 0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3" name="Freeform 852"/>
              <p:cNvSpPr/>
              <p:nvPr/>
            </p:nvSpPr>
            <p:spPr bwMode="auto">
              <a:xfrm>
                <a:off x="5117" y="1245"/>
                <a:ext cx="7" cy="2"/>
              </a:xfrm>
              <a:custGeom>
                <a:avLst/>
                <a:gdLst>
                  <a:gd name="T0" fmla="*/ 7 w 7"/>
                  <a:gd name="T1" fmla="*/ 2 h 2"/>
                  <a:gd name="T2" fmla="*/ 5 w 7"/>
                  <a:gd name="T3" fmla="*/ 1 h 2"/>
                  <a:gd name="T4" fmla="*/ 0 w 7"/>
                  <a:gd name="T5" fmla="*/ 0 h 2"/>
                  <a:gd name="T6" fmla="*/ 2 w 7"/>
                  <a:gd name="T7" fmla="*/ 1 h 2"/>
                  <a:gd name="T8" fmla="*/ 7 w 7"/>
                  <a:gd name="T9" fmla="*/ 2 h 2"/>
                </a:gdLst>
                <a:ahLst/>
                <a:cxnLst>
                  <a:cxn ang="0">
                    <a:pos x="T0" y="T1"/>
                  </a:cxn>
                  <a:cxn ang="0">
                    <a:pos x="T2" y="T3"/>
                  </a:cxn>
                  <a:cxn ang="0">
                    <a:pos x="T4" y="T5"/>
                  </a:cxn>
                  <a:cxn ang="0">
                    <a:pos x="T6" y="T7"/>
                  </a:cxn>
                  <a:cxn ang="0">
                    <a:pos x="T8" y="T9"/>
                  </a:cxn>
                </a:cxnLst>
                <a:rect l="0" t="0" r="r" b="b"/>
                <a:pathLst>
                  <a:path w="7" h="2">
                    <a:moveTo>
                      <a:pt x="7" y="2"/>
                    </a:moveTo>
                    <a:cubicBezTo>
                      <a:pt x="5" y="1"/>
                      <a:pt x="5" y="1"/>
                      <a:pt x="5" y="1"/>
                    </a:cubicBezTo>
                    <a:cubicBezTo>
                      <a:pt x="4" y="0"/>
                      <a:pt x="2" y="0"/>
                      <a:pt x="0" y="0"/>
                    </a:cubicBezTo>
                    <a:cubicBezTo>
                      <a:pt x="2" y="1"/>
                      <a:pt x="2" y="1"/>
                      <a:pt x="2" y="1"/>
                    </a:cubicBezTo>
                    <a:cubicBezTo>
                      <a:pt x="4" y="1"/>
                      <a:pt x="5" y="1"/>
                      <a:pt x="7" y="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4" name="Freeform 853"/>
              <p:cNvSpPr/>
              <p:nvPr/>
            </p:nvSpPr>
            <p:spPr bwMode="auto">
              <a:xfrm>
                <a:off x="5117" y="1243"/>
                <a:ext cx="2" cy="1"/>
              </a:xfrm>
              <a:custGeom>
                <a:avLst/>
                <a:gdLst>
                  <a:gd name="T0" fmla="*/ 2 w 2"/>
                  <a:gd name="T1" fmla="*/ 1 h 1"/>
                  <a:gd name="T2" fmla="*/ 1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5" name="Freeform 854"/>
              <p:cNvSpPr/>
              <p:nvPr/>
            </p:nvSpPr>
            <p:spPr bwMode="auto">
              <a:xfrm>
                <a:off x="5098" y="1274"/>
                <a:ext cx="3" cy="5"/>
              </a:xfrm>
              <a:custGeom>
                <a:avLst/>
                <a:gdLst>
                  <a:gd name="T0" fmla="*/ 1 w 3"/>
                  <a:gd name="T1" fmla="*/ 0 h 5"/>
                  <a:gd name="T2" fmla="*/ 0 w 3"/>
                  <a:gd name="T3" fmla="*/ 0 h 5"/>
                  <a:gd name="T4" fmla="*/ 2 w 3"/>
                  <a:gd name="T5" fmla="*/ 4 h 5"/>
                  <a:gd name="T6" fmla="*/ 3 w 3"/>
                  <a:gd name="T7" fmla="*/ 5 h 5"/>
                  <a:gd name="T8" fmla="*/ 1 w 3"/>
                  <a:gd name="T9" fmla="*/ 0 h 5"/>
                </a:gdLst>
                <a:ahLst/>
                <a:cxnLst>
                  <a:cxn ang="0">
                    <a:pos x="T0" y="T1"/>
                  </a:cxn>
                  <a:cxn ang="0">
                    <a:pos x="T2" y="T3"/>
                  </a:cxn>
                  <a:cxn ang="0">
                    <a:pos x="T4" y="T5"/>
                  </a:cxn>
                  <a:cxn ang="0">
                    <a:pos x="T6" y="T7"/>
                  </a:cxn>
                  <a:cxn ang="0">
                    <a:pos x="T8" y="T9"/>
                  </a:cxn>
                </a:cxnLst>
                <a:rect l="0" t="0" r="r" b="b"/>
                <a:pathLst>
                  <a:path w="3" h="5">
                    <a:moveTo>
                      <a:pt x="1" y="0"/>
                    </a:moveTo>
                    <a:cubicBezTo>
                      <a:pt x="0" y="0"/>
                      <a:pt x="0" y="0"/>
                      <a:pt x="0" y="0"/>
                    </a:cubicBezTo>
                    <a:cubicBezTo>
                      <a:pt x="0" y="1"/>
                      <a:pt x="1" y="3"/>
                      <a:pt x="2" y="4"/>
                    </a:cubicBezTo>
                    <a:cubicBezTo>
                      <a:pt x="3" y="5"/>
                      <a:pt x="3" y="5"/>
                      <a:pt x="3" y="5"/>
                    </a:cubicBezTo>
                    <a:cubicBezTo>
                      <a:pt x="2" y="4"/>
                      <a:pt x="2" y="2"/>
                      <a:pt x="1" y="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6" name="Freeform 855"/>
              <p:cNvSpPr/>
              <p:nvPr/>
            </p:nvSpPr>
            <p:spPr bwMode="auto">
              <a:xfrm>
                <a:off x="5115" y="1243"/>
                <a:ext cx="4" cy="1"/>
              </a:xfrm>
              <a:custGeom>
                <a:avLst/>
                <a:gdLst>
                  <a:gd name="T0" fmla="*/ 4 w 4"/>
                  <a:gd name="T1" fmla="*/ 1 h 1"/>
                  <a:gd name="T2" fmla="*/ 2 w 4"/>
                  <a:gd name="T3" fmla="*/ 0 h 1"/>
                  <a:gd name="T4" fmla="*/ 0 w 4"/>
                  <a:gd name="T5" fmla="*/ 0 h 1"/>
                  <a:gd name="T6" fmla="*/ 2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4" y="1"/>
                    </a:moveTo>
                    <a:lnTo>
                      <a:pt x="2" y="0"/>
                    </a:lnTo>
                    <a:lnTo>
                      <a:pt x="0" y="0"/>
                    </a:lnTo>
                    <a:lnTo>
                      <a:pt x="2" y="1"/>
                    </a:lnTo>
                    <a:lnTo>
                      <a:pt x="4"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7" name="Freeform 856"/>
              <p:cNvSpPr/>
              <p:nvPr/>
            </p:nvSpPr>
            <p:spPr bwMode="auto">
              <a:xfrm>
                <a:off x="5115" y="1243"/>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8" name="Freeform 857"/>
              <p:cNvSpPr/>
              <p:nvPr/>
            </p:nvSpPr>
            <p:spPr bwMode="auto">
              <a:xfrm>
                <a:off x="5114" y="1244"/>
                <a:ext cx="2" cy="3"/>
              </a:xfrm>
              <a:custGeom>
                <a:avLst/>
                <a:gdLst>
                  <a:gd name="T0" fmla="*/ 2 w 2"/>
                  <a:gd name="T1" fmla="*/ 1 h 3"/>
                  <a:gd name="T2" fmla="*/ 0 w 2"/>
                  <a:gd name="T3" fmla="*/ 0 h 3"/>
                  <a:gd name="T4" fmla="*/ 0 w 2"/>
                  <a:gd name="T5" fmla="*/ 2 h 3"/>
                  <a:gd name="T6" fmla="*/ 2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0" y="0"/>
                    </a:lnTo>
                    <a:lnTo>
                      <a:pt x="0" y="2"/>
                    </a:lnTo>
                    <a:lnTo>
                      <a:pt x="2" y="3"/>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9" name="Freeform 858"/>
              <p:cNvSpPr/>
              <p:nvPr/>
            </p:nvSpPr>
            <p:spPr bwMode="auto">
              <a:xfrm>
                <a:off x="5115" y="1243"/>
                <a:ext cx="2" cy="1"/>
              </a:xfrm>
              <a:custGeom>
                <a:avLst/>
                <a:gdLst>
                  <a:gd name="T0" fmla="*/ 2 w 2"/>
                  <a:gd name="T1" fmla="*/ 1 h 1"/>
                  <a:gd name="T2" fmla="*/ 0 w 2"/>
                  <a:gd name="T3" fmla="*/ 0 h 1"/>
                  <a:gd name="T4" fmla="*/ 0 w 2"/>
                  <a:gd name="T5" fmla="*/ 1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0" name="Freeform 859"/>
              <p:cNvSpPr/>
              <p:nvPr/>
            </p:nvSpPr>
            <p:spPr bwMode="auto">
              <a:xfrm>
                <a:off x="5115" y="1244"/>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1" name="Freeform 860"/>
              <p:cNvSpPr/>
              <p:nvPr/>
            </p:nvSpPr>
            <p:spPr bwMode="auto">
              <a:xfrm>
                <a:off x="5114" y="1244"/>
                <a:ext cx="2" cy="1"/>
              </a:xfrm>
              <a:custGeom>
                <a:avLst/>
                <a:gdLst>
                  <a:gd name="T0" fmla="*/ 2 w 2"/>
                  <a:gd name="T1" fmla="*/ 1 h 1"/>
                  <a:gd name="T2" fmla="*/ 1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2" name="Freeform 861"/>
              <p:cNvSpPr/>
              <p:nvPr/>
            </p:nvSpPr>
            <p:spPr bwMode="auto">
              <a:xfrm>
                <a:off x="5096" y="1274"/>
                <a:ext cx="2" cy="1"/>
              </a:xfrm>
              <a:custGeom>
                <a:avLst/>
                <a:gdLst>
                  <a:gd name="T0" fmla="*/ 1 w 2"/>
                  <a:gd name="T1" fmla="*/ 1 h 1"/>
                  <a:gd name="T2" fmla="*/ 0 w 2"/>
                  <a:gd name="T3" fmla="*/ 0 h 1"/>
                  <a:gd name="T4" fmla="*/ 0 w 2"/>
                  <a:gd name="T5" fmla="*/ 0 h 1"/>
                  <a:gd name="T6" fmla="*/ 2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lnTo>
                      <a:pt x="0" y="0"/>
                    </a:lnTo>
                    <a:lnTo>
                      <a:pt x="0" y="0"/>
                    </a:lnTo>
                    <a:lnTo>
                      <a:pt x="2"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3" name="Freeform 862"/>
              <p:cNvSpPr/>
              <p:nvPr/>
            </p:nvSpPr>
            <p:spPr bwMode="auto">
              <a:xfrm>
                <a:off x="5109" y="1246"/>
                <a:ext cx="7" cy="4"/>
              </a:xfrm>
              <a:custGeom>
                <a:avLst/>
                <a:gdLst>
                  <a:gd name="T0" fmla="*/ 7 w 7"/>
                  <a:gd name="T1" fmla="*/ 1 h 4"/>
                  <a:gd name="T2" fmla="*/ 5 w 7"/>
                  <a:gd name="T3" fmla="*/ 0 h 4"/>
                  <a:gd name="T4" fmla="*/ 3 w 7"/>
                  <a:gd name="T5" fmla="*/ 1 h 4"/>
                  <a:gd name="T6" fmla="*/ 0 w 7"/>
                  <a:gd name="T7" fmla="*/ 3 h 4"/>
                  <a:gd name="T8" fmla="*/ 1 w 7"/>
                  <a:gd name="T9" fmla="*/ 4 h 4"/>
                  <a:gd name="T10" fmla="*/ 4 w 7"/>
                  <a:gd name="T11" fmla="*/ 2 h 4"/>
                  <a:gd name="T12" fmla="*/ 7 w 7"/>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7" y="1"/>
                    </a:moveTo>
                    <a:cubicBezTo>
                      <a:pt x="5" y="0"/>
                      <a:pt x="5" y="0"/>
                      <a:pt x="5" y="0"/>
                    </a:cubicBezTo>
                    <a:cubicBezTo>
                      <a:pt x="4" y="0"/>
                      <a:pt x="4" y="0"/>
                      <a:pt x="3" y="1"/>
                    </a:cubicBezTo>
                    <a:cubicBezTo>
                      <a:pt x="2" y="1"/>
                      <a:pt x="1" y="2"/>
                      <a:pt x="0" y="3"/>
                    </a:cubicBezTo>
                    <a:cubicBezTo>
                      <a:pt x="1" y="4"/>
                      <a:pt x="1" y="4"/>
                      <a:pt x="1" y="4"/>
                    </a:cubicBezTo>
                    <a:cubicBezTo>
                      <a:pt x="2" y="3"/>
                      <a:pt x="3" y="2"/>
                      <a:pt x="4" y="2"/>
                    </a:cubicBezTo>
                    <a:cubicBezTo>
                      <a:pt x="5" y="1"/>
                      <a:pt x="6" y="1"/>
                      <a:pt x="7"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4" name="Freeform 863"/>
              <p:cNvSpPr/>
              <p:nvPr/>
            </p:nvSpPr>
            <p:spPr bwMode="auto">
              <a:xfrm>
                <a:off x="5096" y="1271"/>
                <a:ext cx="1" cy="4"/>
              </a:xfrm>
              <a:custGeom>
                <a:avLst/>
                <a:gdLst>
                  <a:gd name="T0" fmla="*/ 1 w 1"/>
                  <a:gd name="T1" fmla="*/ 1 h 4"/>
                  <a:gd name="T2" fmla="*/ 0 w 1"/>
                  <a:gd name="T3" fmla="*/ 0 h 4"/>
                  <a:gd name="T4" fmla="*/ 0 w 1"/>
                  <a:gd name="T5" fmla="*/ 3 h 4"/>
                  <a:gd name="T6" fmla="*/ 1 w 1"/>
                  <a:gd name="T7" fmla="*/ 4 h 4"/>
                  <a:gd name="T8" fmla="*/ 1 w 1"/>
                  <a:gd name="T9" fmla="*/ 1 h 4"/>
                </a:gdLst>
                <a:ahLst/>
                <a:cxnLst>
                  <a:cxn ang="0">
                    <a:pos x="T0" y="T1"/>
                  </a:cxn>
                  <a:cxn ang="0">
                    <a:pos x="T2" y="T3"/>
                  </a:cxn>
                  <a:cxn ang="0">
                    <a:pos x="T4" y="T5"/>
                  </a:cxn>
                  <a:cxn ang="0">
                    <a:pos x="T6" y="T7"/>
                  </a:cxn>
                  <a:cxn ang="0">
                    <a:pos x="T8" y="T9"/>
                  </a:cxn>
                </a:cxnLst>
                <a:rect l="0" t="0" r="r" b="b"/>
                <a:pathLst>
                  <a:path w="1" h="4">
                    <a:moveTo>
                      <a:pt x="1" y="1"/>
                    </a:moveTo>
                    <a:lnTo>
                      <a:pt x="0" y="0"/>
                    </a:lnTo>
                    <a:lnTo>
                      <a:pt x="0" y="3"/>
                    </a:lnTo>
                    <a:lnTo>
                      <a:pt x="1" y="4"/>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5" name="Freeform 864"/>
              <p:cNvSpPr/>
              <p:nvPr/>
            </p:nvSpPr>
            <p:spPr bwMode="auto">
              <a:xfrm>
                <a:off x="5096" y="1270"/>
                <a:ext cx="3" cy="1"/>
              </a:xfrm>
              <a:custGeom>
                <a:avLst/>
                <a:gdLst>
                  <a:gd name="T0" fmla="*/ 3 w 3"/>
                  <a:gd name="T1" fmla="*/ 0 h 1"/>
                  <a:gd name="T2" fmla="*/ 2 w 3"/>
                  <a:gd name="T3" fmla="*/ 0 h 1"/>
                  <a:gd name="T4" fmla="*/ 0 w 3"/>
                  <a:gd name="T5" fmla="*/ 0 h 1"/>
                  <a:gd name="T6" fmla="*/ 2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lnTo>
                      <a:pt x="2" y="0"/>
                    </a:lnTo>
                    <a:lnTo>
                      <a:pt x="0" y="0"/>
                    </a:lnTo>
                    <a:lnTo>
                      <a:pt x="2" y="1"/>
                    </a:lnTo>
                    <a:lnTo>
                      <a:pt x="3"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6" name="Freeform 865"/>
              <p:cNvSpPr/>
              <p:nvPr/>
            </p:nvSpPr>
            <p:spPr bwMode="auto">
              <a:xfrm>
                <a:off x="5096" y="1270"/>
                <a:ext cx="2" cy="2"/>
              </a:xfrm>
              <a:custGeom>
                <a:avLst/>
                <a:gdLst>
                  <a:gd name="T0" fmla="*/ 2 w 2"/>
                  <a:gd name="T1" fmla="*/ 1 h 2"/>
                  <a:gd name="T2" fmla="*/ 0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7" name="Freeform 866"/>
              <p:cNvSpPr/>
              <p:nvPr/>
            </p:nvSpPr>
            <p:spPr bwMode="auto">
              <a:xfrm>
                <a:off x="5096" y="1271"/>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8" name="Freeform 867"/>
              <p:cNvSpPr/>
              <p:nvPr/>
            </p:nvSpPr>
            <p:spPr bwMode="auto">
              <a:xfrm>
                <a:off x="5096" y="1271"/>
                <a:ext cx="2" cy="1"/>
              </a:xfrm>
              <a:custGeom>
                <a:avLst/>
                <a:gdLst>
                  <a:gd name="T0" fmla="*/ 2 w 2"/>
                  <a:gd name="T1" fmla="*/ 1 h 1"/>
                  <a:gd name="T2" fmla="*/ 0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9" name="Freeform 868"/>
              <p:cNvSpPr/>
              <p:nvPr/>
            </p:nvSpPr>
            <p:spPr bwMode="auto">
              <a:xfrm>
                <a:off x="5098" y="1263"/>
                <a:ext cx="3" cy="7"/>
              </a:xfrm>
              <a:custGeom>
                <a:avLst/>
                <a:gdLst>
                  <a:gd name="T0" fmla="*/ 3 w 3"/>
                  <a:gd name="T1" fmla="*/ 1 h 7"/>
                  <a:gd name="T2" fmla="*/ 1 w 3"/>
                  <a:gd name="T3" fmla="*/ 0 h 7"/>
                  <a:gd name="T4" fmla="*/ 0 w 3"/>
                  <a:gd name="T5" fmla="*/ 7 h 7"/>
                  <a:gd name="T6" fmla="*/ 1 w 3"/>
                  <a:gd name="T7" fmla="*/ 7 h 7"/>
                  <a:gd name="T8" fmla="*/ 3 w 3"/>
                  <a:gd name="T9" fmla="*/ 1 h 7"/>
                </a:gdLst>
                <a:ahLst/>
                <a:cxnLst>
                  <a:cxn ang="0">
                    <a:pos x="T0" y="T1"/>
                  </a:cxn>
                  <a:cxn ang="0">
                    <a:pos x="T2" y="T3"/>
                  </a:cxn>
                  <a:cxn ang="0">
                    <a:pos x="T4" y="T5"/>
                  </a:cxn>
                  <a:cxn ang="0">
                    <a:pos x="T6" y="T7"/>
                  </a:cxn>
                  <a:cxn ang="0">
                    <a:pos x="T8" y="T9"/>
                  </a:cxn>
                </a:cxnLst>
                <a:rect l="0" t="0" r="r" b="b"/>
                <a:pathLst>
                  <a:path w="3" h="7">
                    <a:moveTo>
                      <a:pt x="3" y="1"/>
                    </a:moveTo>
                    <a:cubicBezTo>
                      <a:pt x="1" y="0"/>
                      <a:pt x="1" y="0"/>
                      <a:pt x="1" y="0"/>
                    </a:cubicBezTo>
                    <a:cubicBezTo>
                      <a:pt x="0" y="2"/>
                      <a:pt x="0" y="4"/>
                      <a:pt x="0" y="7"/>
                    </a:cubicBezTo>
                    <a:cubicBezTo>
                      <a:pt x="1" y="7"/>
                      <a:pt x="1" y="7"/>
                      <a:pt x="1" y="7"/>
                    </a:cubicBezTo>
                    <a:cubicBezTo>
                      <a:pt x="2" y="5"/>
                      <a:pt x="2" y="3"/>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0" name="Freeform 869"/>
              <p:cNvSpPr/>
              <p:nvPr/>
            </p:nvSpPr>
            <p:spPr bwMode="auto">
              <a:xfrm>
                <a:off x="5108" y="1248"/>
                <a:ext cx="2" cy="1"/>
              </a:xfrm>
              <a:custGeom>
                <a:avLst/>
                <a:gdLst>
                  <a:gd name="T0" fmla="*/ 2 w 2"/>
                  <a:gd name="T1" fmla="*/ 1 h 1"/>
                  <a:gd name="T2" fmla="*/ 0 w 2"/>
                  <a:gd name="T3" fmla="*/ 0 h 1"/>
                  <a:gd name="T4" fmla="*/ 0 w 2"/>
                  <a:gd name="T5" fmla="*/ 0 h 1"/>
                  <a:gd name="T6" fmla="*/ 0 w 2"/>
                  <a:gd name="T7" fmla="*/ 0 h 1"/>
                  <a:gd name="T8" fmla="*/ 1 w 2"/>
                  <a:gd name="T9" fmla="*/ 1 h 1"/>
                  <a:gd name="T10" fmla="*/ 1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lnTo>
                      <a:pt x="0" y="0"/>
                    </a:lnTo>
                    <a:lnTo>
                      <a:pt x="0" y="0"/>
                    </a:lnTo>
                    <a:lnTo>
                      <a:pt x="0" y="0"/>
                    </a:lnTo>
                    <a:lnTo>
                      <a:pt x="1"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1" name="Freeform 870"/>
              <p:cNvSpPr/>
              <p:nvPr/>
            </p:nvSpPr>
            <p:spPr bwMode="auto">
              <a:xfrm>
                <a:off x="5101" y="1252"/>
                <a:ext cx="6" cy="7"/>
              </a:xfrm>
              <a:custGeom>
                <a:avLst/>
                <a:gdLst>
                  <a:gd name="T0" fmla="*/ 6 w 6"/>
                  <a:gd name="T1" fmla="*/ 1 h 7"/>
                  <a:gd name="T2" fmla="*/ 4 w 6"/>
                  <a:gd name="T3" fmla="*/ 0 h 7"/>
                  <a:gd name="T4" fmla="*/ 2 w 6"/>
                  <a:gd name="T5" fmla="*/ 4 h 7"/>
                  <a:gd name="T6" fmla="*/ 0 w 6"/>
                  <a:gd name="T7" fmla="*/ 6 h 7"/>
                  <a:gd name="T8" fmla="*/ 2 w 6"/>
                  <a:gd name="T9" fmla="*/ 7 h 7"/>
                  <a:gd name="T10" fmla="*/ 3 w 6"/>
                  <a:gd name="T11" fmla="*/ 5 h 7"/>
                  <a:gd name="T12" fmla="*/ 6 w 6"/>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6" y="1"/>
                    </a:moveTo>
                    <a:cubicBezTo>
                      <a:pt x="4" y="0"/>
                      <a:pt x="4" y="0"/>
                      <a:pt x="4" y="0"/>
                    </a:cubicBezTo>
                    <a:cubicBezTo>
                      <a:pt x="4" y="1"/>
                      <a:pt x="3" y="3"/>
                      <a:pt x="2" y="4"/>
                    </a:cubicBezTo>
                    <a:cubicBezTo>
                      <a:pt x="1" y="5"/>
                      <a:pt x="1" y="6"/>
                      <a:pt x="0" y="6"/>
                    </a:cubicBezTo>
                    <a:cubicBezTo>
                      <a:pt x="2" y="7"/>
                      <a:pt x="2" y="7"/>
                      <a:pt x="2" y="7"/>
                    </a:cubicBezTo>
                    <a:cubicBezTo>
                      <a:pt x="2" y="7"/>
                      <a:pt x="3" y="6"/>
                      <a:pt x="3" y="5"/>
                    </a:cubicBezTo>
                    <a:cubicBezTo>
                      <a:pt x="4" y="4"/>
                      <a:pt x="5" y="2"/>
                      <a:pt x="6"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2" name="Freeform 871"/>
              <p:cNvSpPr/>
              <p:nvPr/>
            </p:nvSpPr>
            <p:spPr bwMode="auto">
              <a:xfrm>
                <a:off x="5105" y="1251"/>
                <a:ext cx="2" cy="2"/>
              </a:xfrm>
              <a:custGeom>
                <a:avLst/>
                <a:gdLst>
                  <a:gd name="T0" fmla="*/ 2 w 2"/>
                  <a:gd name="T1" fmla="*/ 1 h 2"/>
                  <a:gd name="T2" fmla="*/ 0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3" name="Freeform 872"/>
              <p:cNvSpPr/>
              <p:nvPr/>
            </p:nvSpPr>
            <p:spPr bwMode="auto">
              <a:xfrm>
                <a:off x="5105" y="1248"/>
                <a:ext cx="4" cy="3"/>
              </a:xfrm>
              <a:custGeom>
                <a:avLst/>
                <a:gdLst>
                  <a:gd name="T0" fmla="*/ 4 w 4"/>
                  <a:gd name="T1" fmla="*/ 1 h 3"/>
                  <a:gd name="T2" fmla="*/ 3 w 4"/>
                  <a:gd name="T3" fmla="*/ 0 h 3"/>
                  <a:gd name="T4" fmla="*/ 0 w 4"/>
                  <a:gd name="T5" fmla="*/ 2 h 3"/>
                  <a:gd name="T6" fmla="*/ 2 w 4"/>
                  <a:gd name="T7" fmla="*/ 3 h 3"/>
                  <a:gd name="T8" fmla="*/ 4 w 4"/>
                  <a:gd name="T9" fmla="*/ 1 h 3"/>
                </a:gdLst>
                <a:ahLst/>
                <a:cxnLst>
                  <a:cxn ang="0">
                    <a:pos x="T0" y="T1"/>
                  </a:cxn>
                  <a:cxn ang="0">
                    <a:pos x="T2" y="T3"/>
                  </a:cxn>
                  <a:cxn ang="0">
                    <a:pos x="T4" y="T5"/>
                  </a:cxn>
                  <a:cxn ang="0">
                    <a:pos x="T6" y="T7"/>
                  </a:cxn>
                  <a:cxn ang="0">
                    <a:pos x="T8" y="T9"/>
                  </a:cxn>
                </a:cxnLst>
                <a:rect l="0" t="0" r="r" b="b"/>
                <a:pathLst>
                  <a:path w="4" h="3">
                    <a:moveTo>
                      <a:pt x="4" y="1"/>
                    </a:moveTo>
                    <a:lnTo>
                      <a:pt x="3" y="0"/>
                    </a:lnTo>
                    <a:lnTo>
                      <a:pt x="0" y="2"/>
                    </a:lnTo>
                    <a:lnTo>
                      <a:pt x="2" y="3"/>
                    </a:lnTo>
                    <a:lnTo>
                      <a:pt x="4"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4" name="Freeform 873"/>
              <p:cNvSpPr/>
              <p:nvPr/>
            </p:nvSpPr>
            <p:spPr bwMode="auto">
              <a:xfrm>
                <a:off x="5105" y="1250"/>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5" name="Freeform 874"/>
              <p:cNvSpPr/>
              <p:nvPr/>
            </p:nvSpPr>
            <p:spPr bwMode="auto">
              <a:xfrm>
                <a:off x="5105" y="1250"/>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6" name="Freeform 875"/>
              <p:cNvSpPr/>
              <p:nvPr/>
            </p:nvSpPr>
            <p:spPr bwMode="auto">
              <a:xfrm>
                <a:off x="5105" y="1250"/>
                <a:ext cx="2" cy="2"/>
              </a:xfrm>
              <a:custGeom>
                <a:avLst/>
                <a:gdLst>
                  <a:gd name="T0" fmla="*/ 2 w 2"/>
                  <a:gd name="T1" fmla="*/ 1 h 2"/>
                  <a:gd name="T2" fmla="*/ 0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7" name="Freeform 876"/>
              <p:cNvSpPr/>
              <p:nvPr/>
            </p:nvSpPr>
            <p:spPr bwMode="auto">
              <a:xfrm>
                <a:off x="5100" y="1258"/>
                <a:ext cx="3" cy="1"/>
              </a:xfrm>
              <a:custGeom>
                <a:avLst/>
                <a:gdLst>
                  <a:gd name="T0" fmla="*/ 3 w 3"/>
                  <a:gd name="T1" fmla="*/ 1 h 1"/>
                  <a:gd name="T2" fmla="*/ 1 w 3"/>
                  <a:gd name="T3" fmla="*/ 0 h 1"/>
                  <a:gd name="T4" fmla="*/ 0 w 3"/>
                  <a:gd name="T5" fmla="*/ 0 h 1"/>
                  <a:gd name="T6" fmla="*/ 2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1" y="0"/>
                    </a:lnTo>
                    <a:lnTo>
                      <a:pt x="0" y="0"/>
                    </a:lnTo>
                    <a:lnTo>
                      <a:pt x="2" y="1"/>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8" name="Freeform 877"/>
              <p:cNvSpPr/>
              <p:nvPr/>
            </p:nvSpPr>
            <p:spPr bwMode="auto">
              <a:xfrm>
                <a:off x="5098" y="1262"/>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9" name="Freeform 878"/>
              <p:cNvSpPr/>
              <p:nvPr/>
            </p:nvSpPr>
            <p:spPr bwMode="auto">
              <a:xfrm>
                <a:off x="5098" y="1262"/>
                <a:ext cx="2" cy="1"/>
              </a:xfrm>
              <a:custGeom>
                <a:avLst/>
                <a:gdLst>
                  <a:gd name="T0" fmla="*/ 2 w 2"/>
                  <a:gd name="T1" fmla="*/ 1 h 1"/>
                  <a:gd name="T2" fmla="*/ 0 w 2"/>
                  <a:gd name="T3" fmla="*/ 0 h 1"/>
                  <a:gd name="T4" fmla="*/ 0 w 2"/>
                  <a:gd name="T5" fmla="*/ 1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1"/>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0" name="Freeform 879"/>
              <p:cNvSpPr/>
              <p:nvPr/>
            </p:nvSpPr>
            <p:spPr bwMode="auto">
              <a:xfrm>
                <a:off x="5098" y="1259"/>
                <a:ext cx="3" cy="4"/>
              </a:xfrm>
              <a:custGeom>
                <a:avLst/>
                <a:gdLst>
                  <a:gd name="T0" fmla="*/ 3 w 3"/>
                  <a:gd name="T1" fmla="*/ 1 h 4"/>
                  <a:gd name="T2" fmla="*/ 1 w 3"/>
                  <a:gd name="T3" fmla="*/ 0 h 4"/>
                  <a:gd name="T4" fmla="*/ 0 w 3"/>
                  <a:gd name="T5" fmla="*/ 3 h 4"/>
                  <a:gd name="T6" fmla="*/ 2 w 3"/>
                  <a:gd name="T7" fmla="*/ 4 h 4"/>
                  <a:gd name="T8" fmla="*/ 3 w 3"/>
                  <a:gd name="T9" fmla="*/ 1 h 4"/>
                </a:gdLst>
                <a:ahLst/>
                <a:cxnLst>
                  <a:cxn ang="0">
                    <a:pos x="T0" y="T1"/>
                  </a:cxn>
                  <a:cxn ang="0">
                    <a:pos x="T2" y="T3"/>
                  </a:cxn>
                  <a:cxn ang="0">
                    <a:pos x="T4" y="T5"/>
                  </a:cxn>
                  <a:cxn ang="0">
                    <a:pos x="T6" y="T7"/>
                  </a:cxn>
                  <a:cxn ang="0">
                    <a:pos x="T8" y="T9"/>
                  </a:cxn>
                </a:cxnLst>
                <a:rect l="0" t="0" r="r" b="b"/>
                <a:pathLst>
                  <a:path w="3" h="4">
                    <a:moveTo>
                      <a:pt x="3" y="1"/>
                    </a:moveTo>
                    <a:lnTo>
                      <a:pt x="1" y="0"/>
                    </a:lnTo>
                    <a:lnTo>
                      <a:pt x="0" y="3"/>
                    </a:lnTo>
                    <a:lnTo>
                      <a:pt x="2" y="4"/>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1" name="Freeform 880"/>
              <p:cNvSpPr/>
              <p:nvPr/>
            </p:nvSpPr>
            <p:spPr bwMode="auto">
              <a:xfrm>
                <a:off x="5097" y="1244"/>
                <a:ext cx="32" cy="41"/>
              </a:xfrm>
              <a:custGeom>
                <a:avLst/>
                <a:gdLst>
                  <a:gd name="T0" fmla="*/ 19 w 32"/>
                  <a:gd name="T1" fmla="*/ 1 h 41"/>
                  <a:gd name="T2" fmla="*/ 16 w 32"/>
                  <a:gd name="T3" fmla="*/ 4 h 41"/>
                  <a:gd name="T4" fmla="*/ 13 w 32"/>
                  <a:gd name="T5" fmla="*/ 5 h 41"/>
                  <a:gd name="T6" fmla="*/ 12 w 32"/>
                  <a:gd name="T7" fmla="*/ 5 h 41"/>
                  <a:gd name="T8" fmla="*/ 10 w 32"/>
                  <a:gd name="T9" fmla="*/ 8 h 41"/>
                  <a:gd name="T10" fmla="*/ 7 w 32"/>
                  <a:gd name="T11" fmla="*/ 13 h 41"/>
                  <a:gd name="T12" fmla="*/ 5 w 32"/>
                  <a:gd name="T13" fmla="*/ 15 h 41"/>
                  <a:gd name="T14" fmla="*/ 4 w 32"/>
                  <a:gd name="T15" fmla="*/ 16 h 41"/>
                  <a:gd name="T16" fmla="*/ 3 w 32"/>
                  <a:gd name="T17" fmla="*/ 19 h 41"/>
                  <a:gd name="T18" fmla="*/ 2 w 32"/>
                  <a:gd name="T19" fmla="*/ 26 h 41"/>
                  <a:gd name="T20" fmla="*/ 0 w 32"/>
                  <a:gd name="T21" fmla="*/ 28 h 41"/>
                  <a:gd name="T22" fmla="*/ 1 w 32"/>
                  <a:gd name="T23" fmla="*/ 31 h 41"/>
                  <a:gd name="T24" fmla="*/ 4 w 32"/>
                  <a:gd name="T25" fmla="*/ 35 h 41"/>
                  <a:gd name="T26" fmla="*/ 3 w 32"/>
                  <a:gd name="T27" fmla="*/ 38 h 41"/>
                  <a:gd name="T28" fmla="*/ 5 w 32"/>
                  <a:gd name="T29" fmla="*/ 39 h 41"/>
                  <a:gd name="T30" fmla="*/ 6 w 32"/>
                  <a:gd name="T31" fmla="*/ 37 h 41"/>
                  <a:gd name="T32" fmla="*/ 10 w 32"/>
                  <a:gd name="T33" fmla="*/ 40 h 41"/>
                  <a:gd name="T34" fmla="*/ 13 w 32"/>
                  <a:gd name="T35" fmla="*/ 40 h 41"/>
                  <a:gd name="T36" fmla="*/ 14 w 32"/>
                  <a:gd name="T37" fmla="*/ 39 h 41"/>
                  <a:gd name="T38" fmla="*/ 17 w 32"/>
                  <a:gd name="T39" fmla="*/ 36 h 41"/>
                  <a:gd name="T40" fmla="*/ 20 w 32"/>
                  <a:gd name="T41" fmla="*/ 35 h 41"/>
                  <a:gd name="T42" fmla="*/ 20 w 32"/>
                  <a:gd name="T43" fmla="*/ 35 h 41"/>
                  <a:gd name="T44" fmla="*/ 23 w 32"/>
                  <a:gd name="T45" fmla="*/ 32 h 41"/>
                  <a:gd name="T46" fmla="*/ 26 w 32"/>
                  <a:gd name="T47" fmla="*/ 27 h 41"/>
                  <a:gd name="T48" fmla="*/ 28 w 32"/>
                  <a:gd name="T49" fmla="*/ 25 h 41"/>
                  <a:gd name="T50" fmla="*/ 29 w 32"/>
                  <a:gd name="T51" fmla="*/ 25 h 41"/>
                  <a:gd name="T52" fmla="*/ 30 w 32"/>
                  <a:gd name="T53" fmla="*/ 21 h 41"/>
                  <a:gd name="T54" fmla="*/ 31 w 32"/>
                  <a:gd name="T55" fmla="*/ 14 h 41"/>
                  <a:gd name="T56" fmla="*/ 32 w 32"/>
                  <a:gd name="T57" fmla="*/ 12 h 41"/>
                  <a:gd name="T58" fmla="*/ 32 w 32"/>
                  <a:gd name="T59" fmla="*/ 9 h 41"/>
                  <a:gd name="T60" fmla="*/ 29 w 32"/>
                  <a:gd name="T61" fmla="*/ 5 h 41"/>
                  <a:gd name="T62" fmla="*/ 30 w 32"/>
                  <a:gd name="T63" fmla="*/ 2 h 41"/>
                  <a:gd name="T64" fmla="*/ 28 w 32"/>
                  <a:gd name="T65" fmla="*/ 1 h 41"/>
                  <a:gd name="T66" fmla="*/ 27 w 32"/>
                  <a:gd name="T67" fmla="*/ 3 h 41"/>
                  <a:gd name="T68" fmla="*/ 22 w 32"/>
                  <a:gd name="T69" fmla="*/ 0 h 41"/>
                  <a:gd name="T70" fmla="*/ 20 w 32"/>
                  <a:gd name="T7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 h="41">
                    <a:moveTo>
                      <a:pt x="20" y="0"/>
                    </a:moveTo>
                    <a:cubicBezTo>
                      <a:pt x="19" y="1"/>
                      <a:pt x="19" y="1"/>
                      <a:pt x="19" y="1"/>
                    </a:cubicBezTo>
                    <a:cubicBezTo>
                      <a:pt x="19" y="3"/>
                      <a:pt x="19" y="3"/>
                      <a:pt x="19" y="3"/>
                    </a:cubicBezTo>
                    <a:cubicBezTo>
                      <a:pt x="18" y="3"/>
                      <a:pt x="17" y="3"/>
                      <a:pt x="16" y="4"/>
                    </a:cubicBezTo>
                    <a:cubicBezTo>
                      <a:pt x="15" y="4"/>
                      <a:pt x="14" y="5"/>
                      <a:pt x="13" y="6"/>
                    </a:cubicBezTo>
                    <a:cubicBezTo>
                      <a:pt x="13" y="5"/>
                      <a:pt x="13" y="5"/>
                      <a:pt x="13" y="5"/>
                    </a:cubicBezTo>
                    <a:cubicBezTo>
                      <a:pt x="12" y="5"/>
                      <a:pt x="12" y="5"/>
                      <a:pt x="12" y="5"/>
                    </a:cubicBezTo>
                    <a:cubicBezTo>
                      <a:pt x="12" y="5"/>
                      <a:pt x="12" y="5"/>
                      <a:pt x="12" y="5"/>
                    </a:cubicBezTo>
                    <a:cubicBezTo>
                      <a:pt x="10" y="7"/>
                      <a:pt x="10" y="7"/>
                      <a:pt x="10" y="7"/>
                    </a:cubicBezTo>
                    <a:cubicBezTo>
                      <a:pt x="10" y="8"/>
                      <a:pt x="10" y="8"/>
                      <a:pt x="10" y="8"/>
                    </a:cubicBezTo>
                    <a:cubicBezTo>
                      <a:pt x="10" y="9"/>
                      <a:pt x="10" y="9"/>
                      <a:pt x="10" y="9"/>
                    </a:cubicBezTo>
                    <a:cubicBezTo>
                      <a:pt x="9" y="10"/>
                      <a:pt x="8" y="12"/>
                      <a:pt x="7" y="13"/>
                    </a:cubicBezTo>
                    <a:cubicBezTo>
                      <a:pt x="7" y="14"/>
                      <a:pt x="6" y="15"/>
                      <a:pt x="6" y="15"/>
                    </a:cubicBezTo>
                    <a:cubicBezTo>
                      <a:pt x="5" y="15"/>
                      <a:pt x="5" y="15"/>
                      <a:pt x="5" y="15"/>
                    </a:cubicBezTo>
                    <a:cubicBezTo>
                      <a:pt x="4" y="15"/>
                      <a:pt x="4" y="15"/>
                      <a:pt x="4" y="15"/>
                    </a:cubicBezTo>
                    <a:cubicBezTo>
                      <a:pt x="4" y="16"/>
                      <a:pt x="4" y="16"/>
                      <a:pt x="4" y="16"/>
                    </a:cubicBezTo>
                    <a:cubicBezTo>
                      <a:pt x="3" y="19"/>
                      <a:pt x="3" y="19"/>
                      <a:pt x="3" y="19"/>
                    </a:cubicBezTo>
                    <a:cubicBezTo>
                      <a:pt x="2" y="19"/>
                      <a:pt x="2" y="19"/>
                      <a:pt x="3" y="19"/>
                    </a:cubicBezTo>
                    <a:cubicBezTo>
                      <a:pt x="4" y="20"/>
                      <a:pt x="4" y="20"/>
                      <a:pt x="4" y="20"/>
                    </a:cubicBezTo>
                    <a:cubicBezTo>
                      <a:pt x="3" y="22"/>
                      <a:pt x="3" y="24"/>
                      <a:pt x="2" y="26"/>
                    </a:cubicBezTo>
                    <a:cubicBezTo>
                      <a:pt x="1" y="27"/>
                      <a:pt x="1" y="27"/>
                      <a:pt x="1" y="27"/>
                    </a:cubicBezTo>
                    <a:cubicBezTo>
                      <a:pt x="0" y="28"/>
                      <a:pt x="0" y="28"/>
                      <a:pt x="0" y="28"/>
                    </a:cubicBezTo>
                    <a:cubicBezTo>
                      <a:pt x="0" y="31"/>
                      <a:pt x="0" y="31"/>
                      <a:pt x="0" y="31"/>
                    </a:cubicBezTo>
                    <a:cubicBezTo>
                      <a:pt x="1" y="31"/>
                      <a:pt x="1" y="31"/>
                      <a:pt x="1" y="31"/>
                    </a:cubicBezTo>
                    <a:cubicBezTo>
                      <a:pt x="2" y="30"/>
                      <a:pt x="2" y="30"/>
                      <a:pt x="2" y="30"/>
                    </a:cubicBezTo>
                    <a:cubicBezTo>
                      <a:pt x="3" y="32"/>
                      <a:pt x="3" y="34"/>
                      <a:pt x="4" y="35"/>
                    </a:cubicBezTo>
                    <a:cubicBezTo>
                      <a:pt x="3" y="37"/>
                      <a:pt x="3" y="37"/>
                      <a:pt x="3" y="37"/>
                    </a:cubicBezTo>
                    <a:cubicBezTo>
                      <a:pt x="3" y="37"/>
                      <a:pt x="3" y="38"/>
                      <a:pt x="3" y="38"/>
                    </a:cubicBezTo>
                    <a:cubicBezTo>
                      <a:pt x="4" y="39"/>
                      <a:pt x="4" y="39"/>
                      <a:pt x="4" y="39"/>
                    </a:cubicBezTo>
                    <a:cubicBezTo>
                      <a:pt x="5" y="39"/>
                      <a:pt x="5" y="39"/>
                      <a:pt x="5" y="39"/>
                    </a:cubicBezTo>
                    <a:cubicBezTo>
                      <a:pt x="5" y="39"/>
                      <a:pt x="5" y="39"/>
                      <a:pt x="5" y="39"/>
                    </a:cubicBezTo>
                    <a:cubicBezTo>
                      <a:pt x="6" y="37"/>
                      <a:pt x="6" y="37"/>
                      <a:pt x="6" y="37"/>
                    </a:cubicBezTo>
                    <a:cubicBezTo>
                      <a:pt x="7" y="38"/>
                      <a:pt x="9" y="38"/>
                      <a:pt x="11" y="38"/>
                    </a:cubicBezTo>
                    <a:cubicBezTo>
                      <a:pt x="10" y="40"/>
                      <a:pt x="10" y="40"/>
                      <a:pt x="10" y="40"/>
                    </a:cubicBezTo>
                    <a:cubicBezTo>
                      <a:pt x="10" y="40"/>
                      <a:pt x="10" y="41"/>
                      <a:pt x="11" y="41"/>
                    </a:cubicBezTo>
                    <a:cubicBezTo>
                      <a:pt x="13" y="40"/>
                      <a:pt x="13" y="40"/>
                      <a:pt x="13" y="40"/>
                    </a:cubicBezTo>
                    <a:cubicBezTo>
                      <a:pt x="13" y="40"/>
                      <a:pt x="13" y="40"/>
                      <a:pt x="13" y="40"/>
                    </a:cubicBezTo>
                    <a:cubicBezTo>
                      <a:pt x="14" y="39"/>
                      <a:pt x="14" y="39"/>
                      <a:pt x="14" y="39"/>
                    </a:cubicBezTo>
                    <a:cubicBezTo>
                      <a:pt x="14" y="38"/>
                      <a:pt x="14" y="38"/>
                      <a:pt x="14" y="38"/>
                    </a:cubicBezTo>
                    <a:cubicBezTo>
                      <a:pt x="15" y="37"/>
                      <a:pt x="16" y="37"/>
                      <a:pt x="17" y="36"/>
                    </a:cubicBezTo>
                    <a:cubicBezTo>
                      <a:pt x="17" y="36"/>
                      <a:pt x="18" y="35"/>
                      <a:pt x="19" y="34"/>
                    </a:cubicBezTo>
                    <a:cubicBezTo>
                      <a:pt x="20" y="35"/>
                      <a:pt x="20" y="35"/>
                      <a:pt x="20" y="35"/>
                    </a:cubicBezTo>
                    <a:cubicBezTo>
                      <a:pt x="20" y="36"/>
                      <a:pt x="20" y="36"/>
                      <a:pt x="20" y="36"/>
                    </a:cubicBezTo>
                    <a:cubicBezTo>
                      <a:pt x="20" y="35"/>
                      <a:pt x="20" y="35"/>
                      <a:pt x="20" y="35"/>
                    </a:cubicBezTo>
                    <a:cubicBezTo>
                      <a:pt x="23" y="33"/>
                      <a:pt x="23" y="33"/>
                      <a:pt x="23" y="33"/>
                    </a:cubicBezTo>
                    <a:cubicBezTo>
                      <a:pt x="23" y="32"/>
                      <a:pt x="23" y="32"/>
                      <a:pt x="23" y="32"/>
                    </a:cubicBezTo>
                    <a:cubicBezTo>
                      <a:pt x="23" y="31"/>
                      <a:pt x="23" y="31"/>
                      <a:pt x="23" y="31"/>
                    </a:cubicBezTo>
                    <a:cubicBezTo>
                      <a:pt x="24" y="30"/>
                      <a:pt x="25" y="29"/>
                      <a:pt x="26" y="27"/>
                    </a:cubicBezTo>
                    <a:cubicBezTo>
                      <a:pt x="26" y="27"/>
                      <a:pt x="27" y="26"/>
                      <a:pt x="27" y="25"/>
                    </a:cubicBezTo>
                    <a:cubicBezTo>
                      <a:pt x="28" y="25"/>
                      <a:pt x="28" y="25"/>
                      <a:pt x="28" y="25"/>
                    </a:cubicBezTo>
                    <a:cubicBezTo>
                      <a:pt x="28" y="25"/>
                      <a:pt x="28" y="25"/>
                      <a:pt x="28" y="25"/>
                    </a:cubicBezTo>
                    <a:cubicBezTo>
                      <a:pt x="29" y="25"/>
                      <a:pt x="29" y="25"/>
                      <a:pt x="29" y="25"/>
                    </a:cubicBezTo>
                    <a:cubicBezTo>
                      <a:pt x="30" y="22"/>
                      <a:pt x="30" y="22"/>
                      <a:pt x="30" y="22"/>
                    </a:cubicBezTo>
                    <a:cubicBezTo>
                      <a:pt x="30" y="21"/>
                      <a:pt x="30" y="21"/>
                      <a:pt x="30" y="21"/>
                    </a:cubicBezTo>
                    <a:cubicBezTo>
                      <a:pt x="29" y="21"/>
                      <a:pt x="29" y="21"/>
                      <a:pt x="29" y="21"/>
                    </a:cubicBezTo>
                    <a:cubicBezTo>
                      <a:pt x="30" y="18"/>
                      <a:pt x="30" y="16"/>
                      <a:pt x="31" y="14"/>
                    </a:cubicBezTo>
                    <a:cubicBezTo>
                      <a:pt x="32" y="13"/>
                      <a:pt x="32" y="13"/>
                      <a:pt x="32" y="13"/>
                    </a:cubicBezTo>
                    <a:cubicBezTo>
                      <a:pt x="32" y="13"/>
                      <a:pt x="32" y="12"/>
                      <a:pt x="32" y="12"/>
                    </a:cubicBezTo>
                    <a:cubicBezTo>
                      <a:pt x="32" y="9"/>
                      <a:pt x="32" y="9"/>
                      <a:pt x="32" y="9"/>
                    </a:cubicBezTo>
                    <a:cubicBezTo>
                      <a:pt x="32" y="9"/>
                      <a:pt x="32" y="9"/>
                      <a:pt x="32" y="9"/>
                    </a:cubicBezTo>
                    <a:cubicBezTo>
                      <a:pt x="31" y="10"/>
                      <a:pt x="31" y="10"/>
                      <a:pt x="31" y="10"/>
                    </a:cubicBezTo>
                    <a:cubicBezTo>
                      <a:pt x="30" y="8"/>
                      <a:pt x="30" y="6"/>
                      <a:pt x="29" y="5"/>
                    </a:cubicBezTo>
                    <a:cubicBezTo>
                      <a:pt x="30" y="3"/>
                      <a:pt x="30" y="3"/>
                      <a:pt x="30" y="3"/>
                    </a:cubicBezTo>
                    <a:cubicBezTo>
                      <a:pt x="30" y="3"/>
                      <a:pt x="30" y="3"/>
                      <a:pt x="30" y="2"/>
                    </a:cubicBezTo>
                    <a:cubicBezTo>
                      <a:pt x="28" y="1"/>
                      <a:pt x="28" y="1"/>
                      <a:pt x="28" y="1"/>
                    </a:cubicBezTo>
                    <a:cubicBezTo>
                      <a:pt x="28" y="1"/>
                      <a:pt x="28" y="1"/>
                      <a:pt x="28" y="1"/>
                    </a:cubicBezTo>
                    <a:cubicBezTo>
                      <a:pt x="28" y="1"/>
                      <a:pt x="28" y="1"/>
                      <a:pt x="28" y="1"/>
                    </a:cubicBezTo>
                    <a:cubicBezTo>
                      <a:pt x="27" y="3"/>
                      <a:pt x="27" y="3"/>
                      <a:pt x="27" y="3"/>
                    </a:cubicBezTo>
                    <a:cubicBezTo>
                      <a:pt x="25" y="2"/>
                      <a:pt x="24" y="2"/>
                      <a:pt x="22" y="2"/>
                    </a:cubicBezTo>
                    <a:cubicBezTo>
                      <a:pt x="22" y="0"/>
                      <a:pt x="22" y="0"/>
                      <a:pt x="22" y="0"/>
                    </a:cubicBezTo>
                    <a:cubicBezTo>
                      <a:pt x="23" y="0"/>
                      <a:pt x="22" y="0"/>
                      <a:pt x="22" y="0"/>
                    </a:cubicBezTo>
                    <a:cubicBezTo>
                      <a:pt x="20" y="0"/>
                      <a:pt x="20" y="0"/>
                      <a:pt x="20" y="0"/>
                    </a:cubicBezTo>
                    <a:close/>
                  </a:path>
                </a:pathLst>
              </a:cu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2" name="Freeform 881"/>
              <p:cNvSpPr/>
              <p:nvPr/>
            </p:nvSpPr>
            <p:spPr bwMode="auto">
              <a:xfrm>
                <a:off x="5100" y="1258"/>
                <a:ext cx="2" cy="1"/>
              </a:xfrm>
              <a:custGeom>
                <a:avLst/>
                <a:gdLst>
                  <a:gd name="T0" fmla="*/ 2 w 2"/>
                  <a:gd name="T1" fmla="*/ 1 h 1"/>
                  <a:gd name="T2" fmla="*/ 0 w 2"/>
                  <a:gd name="T3" fmla="*/ 0 h 1"/>
                  <a:gd name="T4" fmla="*/ 0 w 2"/>
                  <a:gd name="T5" fmla="*/ 0 h 1"/>
                  <a:gd name="T6" fmla="*/ 0 w 2"/>
                  <a:gd name="T7" fmla="*/ 0 h 1"/>
                  <a:gd name="T8" fmla="*/ 1 w 2"/>
                  <a:gd name="T9" fmla="*/ 1 h 1"/>
                  <a:gd name="T10" fmla="*/ 1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lnTo>
                      <a:pt x="0" y="0"/>
                    </a:lnTo>
                    <a:lnTo>
                      <a:pt x="0" y="0"/>
                    </a:lnTo>
                    <a:lnTo>
                      <a:pt x="0" y="0"/>
                    </a:lnTo>
                    <a:lnTo>
                      <a:pt x="1"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3" name="Freeform 882"/>
              <p:cNvSpPr/>
              <p:nvPr/>
            </p:nvSpPr>
            <p:spPr bwMode="auto">
              <a:xfrm>
                <a:off x="5099" y="1258"/>
                <a:ext cx="2" cy="2"/>
              </a:xfrm>
              <a:custGeom>
                <a:avLst/>
                <a:gdLst>
                  <a:gd name="T0" fmla="*/ 2 w 2"/>
                  <a:gd name="T1" fmla="*/ 1 h 2"/>
                  <a:gd name="T2" fmla="*/ 1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4" name="Freeform 883"/>
              <p:cNvSpPr/>
              <p:nvPr/>
            </p:nvSpPr>
            <p:spPr bwMode="auto">
              <a:xfrm>
                <a:off x="5100" y="1249"/>
                <a:ext cx="26" cy="30"/>
              </a:xfrm>
              <a:custGeom>
                <a:avLst/>
                <a:gdLst>
                  <a:gd name="T0" fmla="*/ 24 w 26"/>
                  <a:gd name="T1" fmla="*/ 4 h 30"/>
                  <a:gd name="T2" fmla="*/ 26 w 26"/>
                  <a:gd name="T3" fmla="*/ 9 h 30"/>
                  <a:gd name="T4" fmla="*/ 12 w 26"/>
                  <a:gd name="T5" fmla="*/ 30 h 30"/>
                  <a:gd name="T6" fmla="*/ 0 w 26"/>
                  <a:gd name="T7" fmla="*/ 23 h 30"/>
                  <a:gd name="T8" fmla="*/ 13 w 26"/>
                  <a:gd name="T9" fmla="*/ 0 h 30"/>
                  <a:gd name="T10" fmla="*/ 24 w 26"/>
                  <a:gd name="T11" fmla="*/ 4 h 30"/>
                </a:gdLst>
                <a:ahLst/>
                <a:cxnLst>
                  <a:cxn ang="0">
                    <a:pos x="T0" y="T1"/>
                  </a:cxn>
                  <a:cxn ang="0">
                    <a:pos x="T2" y="T3"/>
                  </a:cxn>
                  <a:cxn ang="0">
                    <a:pos x="T4" y="T5"/>
                  </a:cxn>
                  <a:cxn ang="0">
                    <a:pos x="T6" y="T7"/>
                  </a:cxn>
                  <a:cxn ang="0">
                    <a:pos x="T8" y="T9"/>
                  </a:cxn>
                  <a:cxn ang="0">
                    <a:pos x="T10" y="T11"/>
                  </a:cxn>
                </a:cxnLst>
                <a:rect l="0" t="0" r="r" b="b"/>
                <a:pathLst>
                  <a:path w="26" h="30">
                    <a:moveTo>
                      <a:pt x="24" y="4"/>
                    </a:moveTo>
                    <a:lnTo>
                      <a:pt x="26" y="9"/>
                    </a:lnTo>
                    <a:lnTo>
                      <a:pt x="12" y="30"/>
                    </a:lnTo>
                    <a:lnTo>
                      <a:pt x="0" y="23"/>
                    </a:lnTo>
                    <a:lnTo>
                      <a:pt x="13" y="0"/>
                    </a:lnTo>
                    <a:lnTo>
                      <a:pt x="24" y="4"/>
                    </a:lnTo>
                    <a:close/>
                  </a:path>
                </a:pathLst>
              </a:custGeom>
              <a:solidFill>
                <a:srgbClr val="B7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5" name="Freeform 884"/>
              <p:cNvSpPr/>
              <p:nvPr/>
            </p:nvSpPr>
            <p:spPr bwMode="auto">
              <a:xfrm>
                <a:off x="5114" y="1268"/>
                <a:ext cx="3" cy="6"/>
              </a:xfrm>
              <a:custGeom>
                <a:avLst/>
                <a:gdLst>
                  <a:gd name="T0" fmla="*/ 2 w 3"/>
                  <a:gd name="T1" fmla="*/ 1 h 6"/>
                  <a:gd name="T2" fmla="*/ 0 w 3"/>
                  <a:gd name="T3" fmla="*/ 0 h 6"/>
                  <a:gd name="T4" fmla="*/ 2 w 3"/>
                  <a:gd name="T5" fmla="*/ 2 h 6"/>
                  <a:gd name="T6" fmla="*/ 1 w 3"/>
                  <a:gd name="T7" fmla="*/ 5 h 6"/>
                  <a:gd name="T8" fmla="*/ 2 w 3"/>
                  <a:gd name="T9" fmla="*/ 6 h 6"/>
                  <a:gd name="T10" fmla="*/ 3 w 3"/>
                  <a:gd name="T11" fmla="*/ 3 h 6"/>
                  <a:gd name="T12" fmla="*/ 2 w 3"/>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2" y="1"/>
                    </a:moveTo>
                    <a:cubicBezTo>
                      <a:pt x="0" y="0"/>
                      <a:pt x="0" y="0"/>
                      <a:pt x="0" y="0"/>
                    </a:cubicBezTo>
                    <a:cubicBezTo>
                      <a:pt x="1" y="0"/>
                      <a:pt x="2" y="1"/>
                      <a:pt x="2" y="2"/>
                    </a:cubicBezTo>
                    <a:cubicBezTo>
                      <a:pt x="2" y="3"/>
                      <a:pt x="1" y="4"/>
                      <a:pt x="1" y="5"/>
                    </a:cubicBezTo>
                    <a:cubicBezTo>
                      <a:pt x="2" y="6"/>
                      <a:pt x="2" y="6"/>
                      <a:pt x="2" y="6"/>
                    </a:cubicBezTo>
                    <a:cubicBezTo>
                      <a:pt x="3" y="5"/>
                      <a:pt x="3" y="4"/>
                      <a:pt x="3" y="3"/>
                    </a:cubicBezTo>
                    <a:cubicBezTo>
                      <a:pt x="3" y="2"/>
                      <a:pt x="3" y="1"/>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6" name="Freeform 885"/>
              <p:cNvSpPr/>
              <p:nvPr/>
            </p:nvSpPr>
            <p:spPr bwMode="auto">
              <a:xfrm>
                <a:off x="5113" y="1273"/>
                <a:ext cx="3" cy="3"/>
              </a:xfrm>
              <a:custGeom>
                <a:avLst/>
                <a:gdLst>
                  <a:gd name="T0" fmla="*/ 3 w 3"/>
                  <a:gd name="T1" fmla="*/ 1 h 3"/>
                  <a:gd name="T2" fmla="*/ 2 w 3"/>
                  <a:gd name="T3" fmla="*/ 0 h 3"/>
                  <a:gd name="T4" fmla="*/ 0 w 3"/>
                  <a:gd name="T5" fmla="*/ 3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0"/>
                      <a:pt x="2" y="0"/>
                      <a:pt x="2" y="0"/>
                    </a:cubicBezTo>
                    <a:cubicBezTo>
                      <a:pt x="1" y="1"/>
                      <a:pt x="1" y="2"/>
                      <a:pt x="0" y="3"/>
                    </a:cubicBezTo>
                    <a:cubicBezTo>
                      <a:pt x="2" y="3"/>
                      <a:pt x="2" y="3"/>
                      <a:pt x="2" y="3"/>
                    </a:cubicBezTo>
                    <a:cubicBezTo>
                      <a:pt x="3" y="3"/>
                      <a:pt x="3" y="2"/>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7" name="Freeform 886"/>
              <p:cNvSpPr/>
              <p:nvPr/>
            </p:nvSpPr>
            <p:spPr bwMode="auto">
              <a:xfrm>
                <a:off x="5112" y="1276"/>
                <a:ext cx="3" cy="2"/>
              </a:xfrm>
              <a:custGeom>
                <a:avLst/>
                <a:gdLst>
                  <a:gd name="T0" fmla="*/ 3 w 3"/>
                  <a:gd name="T1" fmla="*/ 0 h 2"/>
                  <a:gd name="T2" fmla="*/ 1 w 3"/>
                  <a:gd name="T3" fmla="*/ 0 h 2"/>
                  <a:gd name="T4" fmla="*/ 0 w 3"/>
                  <a:gd name="T5" fmla="*/ 1 h 2"/>
                  <a:gd name="T6" fmla="*/ 1 w 3"/>
                  <a:gd name="T7" fmla="*/ 2 h 2"/>
                  <a:gd name="T8" fmla="*/ 3 w 3"/>
                  <a:gd name="T9" fmla="*/ 0 h 2"/>
                </a:gdLst>
                <a:ahLst/>
                <a:cxnLst>
                  <a:cxn ang="0">
                    <a:pos x="T0" y="T1"/>
                  </a:cxn>
                  <a:cxn ang="0">
                    <a:pos x="T2" y="T3"/>
                  </a:cxn>
                  <a:cxn ang="0">
                    <a:pos x="T4" y="T5"/>
                  </a:cxn>
                  <a:cxn ang="0">
                    <a:pos x="T6" y="T7"/>
                  </a:cxn>
                  <a:cxn ang="0">
                    <a:pos x="T8" y="T9"/>
                  </a:cxn>
                </a:cxnLst>
                <a:rect l="0" t="0" r="r" b="b"/>
                <a:pathLst>
                  <a:path w="3" h="2">
                    <a:moveTo>
                      <a:pt x="3" y="0"/>
                    </a:moveTo>
                    <a:cubicBezTo>
                      <a:pt x="1" y="0"/>
                      <a:pt x="1" y="0"/>
                      <a:pt x="1" y="0"/>
                    </a:cubicBezTo>
                    <a:cubicBezTo>
                      <a:pt x="1" y="0"/>
                      <a:pt x="0" y="1"/>
                      <a:pt x="0" y="1"/>
                    </a:cubicBezTo>
                    <a:cubicBezTo>
                      <a:pt x="1" y="2"/>
                      <a:pt x="1" y="2"/>
                      <a:pt x="1" y="2"/>
                    </a:cubicBezTo>
                    <a:cubicBezTo>
                      <a:pt x="2" y="2"/>
                      <a:pt x="2" y="1"/>
                      <a:pt x="3" y="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8" name="Freeform 887"/>
              <p:cNvSpPr/>
              <p:nvPr/>
            </p:nvSpPr>
            <p:spPr bwMode="auto">
              <a:xfrm>
                <a:off x="5109" y="1277"/>
                <a:ext cx="4" cy="2"/>
              </a:xfrm>
              <a:custGeom>
                <a:avLst/>
                <a:gdLst>
                  <a:gd name="T0" fmla="*/ 4 w 4"/>
                  <a:gd name="T1" fmla="*/ 1 h 2"/>
                  <a:gd name="T2" fmla="*/ 3 w 4"/>
                  <a:gd name="T3" fmla="*/ 0 h 2"/>
                  <a:gd name="T4" fmla="*/ 0 w 4"/>
                  <a:gd name="T5" fmla="*/ 0 h 2"/>
                  <a:gd name="T6" fmla="*/ 1 w 4"/>
                  <a:gd name="T7" fmla="*/ 1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0"/>
                      <a:pt x="3" y="0"/>
                      <a:pt x="3" y="0"/>
                    </a:cubicBezTo>
                    <a:cubicBezTo>
                      <a:pt x="2" y="1"/>
                      <a:pt x="1" y="1"/>
                      <a:pt x="0" y="0"/>
                    </a:cubicBezTo>
                    <a:cubicBezTo>
                      <a:pt x="1" y="1"/>
                      <a:pt x="1" y="1"/>
                      <a:pt x="1" y="1"/>
                    </a:cubicBezTo>
                    <a:cubicBezTo>
                      <a:pt x="2" y="2"/>
                      <a:pt x="3" y="1"/>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9" name="Freeform 888"/>
              <p:cNvSpPr/>
              <p:nvPr/>
            </p:nvSpPr>
            <p:spPr bwMode="auto">
              <a:xfrm>
                <a:off x="5117" y="1263"/>
                <a:ext cx="4" cy="2"/>
              </a:xfrm>
              <a:custGeom>
                <a:avLst/>
                <a:gdLst>
                  <a:gd name="T0" fmla="*/ 4 w 4"/>
                  <a:gd name="T1" fmla="*/ 1 h 2"/>
                  <a:gd name="T2" fmla="*/ 3 w 4"/>
                  <a:gd name="T3" fmla="*/ 0 h 2"/>
                  <a:gd name="T4" fmla="*/ 0 w 4"/>
                  <a:gd name="T5" fmla="*/ 0 h 2"/>
                  <a:gd name="T6" fmla="*/ 1 w 4"/>
                  <a:gd name="T7" fmla="*/ 1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0"/>
                      <a:pt x="3" y="0"/>
                      <a:pt x="3" y="0"/>
                    </a:cubicBezTo>
                    <a:cubicBezTo>
                      <a:pt x="2" y="1"/>
                      <a:pt x="1" y="1"/>
                      <a:pt x="0" y="0"/>
                    </a:cubicBezTo>
                    <a:cubicBezTo>
                      <a:pt x="1" y="1"/>
                      <a:pt x="1" y="1"/>
                      <a:pt x="1" y="1"/>
                    </a:cubicBezTo>
                    <a:cubicBezTo>
                      <a:pt x="2" y="2"/>
                      <a:pt x="3" y="2"/>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0" name="Freeform 889"/>
              <p:cNvSpPr/>
              <p:nvPr/>
            </p:nvSpPr>
            <p:spPr bwMode="auto">
              <a:xfrm>
                <a:off x="5122" y="1254"/>
                <a:ext cx="3" cy="6"/>
              </a:xfrm>
              <a:custGeom>
                <a:avLst/>
                <a:gdLst>
                  <a:gd name="T0" fmla="*/ 2 w 3"/>
                  <a:gd name="T1" fmla="*/ 1 h 6"/>
                  <a:gd name="T2" fmla="*/ 0 w 3"/>
                  <a:gd name="T3" fmla="*/ 0 h 6"/>
                  <a:gd name="T4" fmla="*/ 1 w 3"/>
                  <a:gd name="T5" fmla="*/ 2 h 6"/>
                  <a:gd name="T6" fmla="*/ 1 w 3"/>
                  <a:gd name="T7" fmla="*/ 5 h 6"/>
                  <a:gd name="T8" fmla="*/ 2 w 3"/>
                  <a:gd name="T9" fmla="*/ 6 h 6"/>
                  <a:gd name="T10" fmla="*/ 3 w 3"/>
                  <a:gd name="T11" fmla="*/ 3 h 6"/>
                  <a:gd name="T12" fmla="*/ 2 w 3"/>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2" y="1"/>
                    </a:moveTo>
                    <a:cubicBezTo>
                      <a:pt x="0" y="0"/>
                      <a:pt x="0" y="0"/>
                      <a:pt x="0" y="0"/>
                    </a:cubicBezTo>
                    <a:cubicBezTo>
                      <a:pt x="1" y="0"/>
                      <a:pt x="1" y="1"/>
                      <a:pt x="1" y="2"/>
                    </a:cubicBezTo>
                    <a:cubicBezTo>
                      <a:pt x="1" y="3"/>
                      <a:pt x="1" y="4"/>
                      <a:pt x="1" y="5"/>
                    </a:cubicBezTo>
                    <a:cubicBezTo>
                      <a:pt x="2" y="6"/>
                      <a:pt x="2" y="6"/>
                      <a:pt x="2" y="6"/>
                    </a:cubicBezTo>
                    <a:cubicBezTo>
                      <a:pt x="3" y="5"/>
                      <a:pt x="3" y="4"/>
                      <a:pt x="3" y="3"/>
                    </a:cubicBezTo>
                    <a:cubicBezTo>
                      <a:pt x="3" y="2"/>
                      <a:pt x="3" y="1"/>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1" name="Freeform 890"/>
              <p:cNvSpPr/>
              <p:nvPr/>
            </p:nvSpPr>
            <p:spPr bwMode="auto">
              <a:xfrm>
                <a:off x="5121" y="1259"/>
                <a:ext cx="3" cy="4"/>
              </a:xfrm>
              <a:custGeom>
                <a:avLst/>
                <a:gdLst>
                  <a:gd name="T0" fmla="*/ 3 w 3"/>
                  <a:gd name="T1" fmla="*/ 1 h 4"/>
                  <a:gd name="T2" fmla="*/ 2 w 3"/>
                  <a:gd name="T3" fmla="*/ 0 h 4"/>
                  <a:gd name="T4" fmla="*/ 0 w 3"/>
                  <a:gd name="T5" fmla="*/ 3 h 4"/>
                  <a:gd name="T6" fmla="*/ 2 w 3"/>
                  <a:gd name="T7" fmla="*/ 4 h 4"/>
                  <a:gd name="T8" fmla="*/ 3 w 3"/>
                  <a:gd name="T9" fmla="*/ 1 h 4"/>
                </a:gdLst>
                <a:ahLst/>
                <a:cxnLst>
                  <a:cxn ang="0">
                    <a:pos x="T0" y="T1"/>
                  </a:cxn>
                  <a:cxn ang="0">
                    <a:pos x="T2" y="T3"/>
                  </a:cxn>
                  <a:cxn ang="0">
                    <a:pos x="T4" y="T5"/>
                  </a:cxn>
                  <a:cxn ang="0">
                    <a:pos x="T6" y="T7"/>
                  </a:cxn>
                  <a:cxn ang="0">
                    <a:pos x="T8" y="T9"/>
                  </a:cxn>
                </a:cxnLst>
                <a:rect l="0" t="0" r="r" b="b"/>
                <a:pathLst>
                  <a:path w="3" h="4">
                    <a:moveTo>
                      <a:pt x="3" y="1"/>
                    </a:moveTo>
                    <a:cubicBezTo>
                      <a:pt x="2" y="0"/>
                      <a:pt x="2" y="0"/>
                      <a:pt x="2" y="0"/>
                    </a:cubicBezTo>
                    <a:cubicBezTo>
                      <a:pt x="1" y="1"/>
                      <a:pt x="1" y="2"/>
                      <a:pt x="0" y="3"/>
                    </a:cubicBezTo>
                    <a:cubicBezTo>
                      <a:pt x="2" y="4"/>
                      <a:pt x="2" y="4"/>
                      <a:pt x="2" y="4"/>
                    </a:cubicBezTo>
                    <a:cubicBezTo>
                      <a:pt x="2" y="3"/>
                      <a:pt x="3" y="2"/>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2" name="Freeform 891"/>
              <p:cNvSpPr/>
              <p:nvPr/>
            </p:nvSpPr>
            <p:spPr bwMode="auto">
              <a:xfrm>
                <a:off x="5120" y="1262"/>
                <a:ext cx="3" cy="2"/>
              </a:xfrm>
              <a:custGeom>
                <a:avLst/>
                <a:gdLst>
                  <a:gd name="T0" fmla="*/ 3 w 3"/>
                  <a:gd name="T1" fmla="*/ 1 h 2"/>
                  <a:gd name="T2" fmla="*/ 1 w 3"/>
                  <a:gd name="T3" fmla="*/ 0 h 2"/>
                  <a:gd name="T4" fmla="*/ 0 w 3"/>
                  <a:gd name="T5" fmla="*/ 1 h 2"/>
                  <a:gd name="T6" fmla="*/ 1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1" y="0"/>
                      <a:pt x="1" y="0"/>
                      <a:pt x="1" y="0"/>
                    </a:cubicBezTo>
                    <a:cubicBezTo>
                      <a:pt x="1" y="0"/>
                      <a:pt x="0" y="1"/>
                      <a:pt x="0" y="1"/>
                    </a:cubicBezTo>
                    <a:cubicBezTo>
                      <a:pt x="1" y="2"/>
                      <a:pt x="1" y="2"/>
                      <a:pt x="1" y="2"/>
                    </a:cubicBezTo>
                    <a:cubicBezTo>
                      <a:pt x="2" y="2"/>
                      <a:pt x="2" y="1"/>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3" name="Freeform 892"/>
              <p:cNvSpPr/>
              <p:nvPr/>
            </p:nvSpPr>
            <p:spPr bwMode="auto">
              <a:xfrm>
                <a:off x="5106" y="1263"/>
                <a:ext cx="3" cy="7"/>
              </a:xfrm>
              <a:custGeom>
                <a:avLst/>
                <a:gdLst>
                  <a:gd name="T0" fmla="*/ 2 w 3"/>
                  <a:gd name="T1" fmla="*/ 1 h 7"/>
                  <a:gd name="T2" fmla="*/ 0 w 3"/>
                  <a:gd name="T3" fmla="*/ 0 h 7"/>
                  <a:gd name="T4" fmla="*/ 2 w 3"/>
                  <a:gd name="T5" fmla="*/ 3 h 7"/>
                  <a:gd name="T6" fmla="*/ 1 w 3"/>
                  <a:gd name="T7" fmla="*/ 6 h 7"/>
                  <a:gd name="T8" fmla="*/ 2 w 3"/>
                  <a:gd name="T9" fmla="*/ 7 h 7"/>
                  <a:gd name="T10" fmla="*/ 3 w 3"/>
                  <a:gd name="T11" fmla="*/ 4 h 7"/>
                  <a:gd name="T12" fmla="*/ 2 w 3"/>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1"/>
                    </a:moveTo>
                    <a:cubicBezTo>
                      <a:pt x="0" y="0"/>
                      <a:pt x="0" y="0"/>
                      <a:pt x="0" y="0"/>
                    </a:cubicBezTo>
                    <a:cubicBezTo>
                      <a:pt x="1" y="1"/>
                      <a:pt x="2" y="1"/>
                      <a:pt x="2" y="3"/>
                    </a:cubicBezTo>
                    <a:cubicBezTo>
                      <a:pt x="2" y="4"/>
                      <a:pt x="1" y="5"/>
                      <a:pt x="1" y="6"/>
                    </a:cubicBezTo>
                    <a:cubicBezTo>
                      <a:pt x="2" y="7"/>
                      <a:pt x="2" y="7"/>
                      <a:pt x="2" y="7"/>
                    </a:cubicBezTo>
                    <a:cubicBezTo>
                      <a:pt x="3" y="6"/>
                      <a:pt x="3" y="5"/>
                      <a:pt x="3" y="4"/>
                    </a:cubicBezTo>
                    <a:cubicBezTo>
                      <a:pt x="3" y="2"/>
                      <a:pt x="3" y="2"/>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4" name="Freeform 893"/>
              <p:cNvSpPr/>
              <p:nvPr/>
            </p:nvSpPr>
            <p:spPr bwMode="auto">
              <a:xfrm>
                <a:off x="5105" y="1269"/>
                <a:ext cx="3" cy="3"/>
              </a:xfrm>
              <a:custGeom>
                <a:avLst/>
                <a:gdLst>
                  <a:gd name="T0" fmla="*/ 3 w 3"/>
                  <a:gd name="T1" fmla="*/ 1 h 3"/>
                  <a:gd name="T2" fmla="*/ 2 w 3"/>
                  <a:gd name="T3" fmla="*/ 0 h 3"/>
                  <a:gd name="T4" fmla="*/ 0 w 3"/>
                  <a:gd name="T5" fmla="*/ 2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0"/>
                      <a:pt x="2" y="0"/>
                      <a:pt x="2" y="0"/>
                    </a:cubicBezTo>
                    <a:cubicBezTo>
                      <a:pt x="1" y="0"/>
                      <a:pt x="1" y="1"/>
                      <a:pt x="0" y="2"/>
                    </a:cubicBezTo>
                    <a:cubicBezTo>
                      <a:pt x="2" y="3"/>
                      <a:pt x="2" y="3"/>
                      <a:pt x="2" y="3"/>
                    </a:cubicBezTo>
                    <a:cubicBezTo>
                      <a:pt x="3" y="2"/>
                      <a:pt x="3" y="1"/>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5" name="Freeform 894"/>
              <p:cNvSpPr/>
              <p:nvPr/>
            </p:nvSpPr>
            <p:spPr bwMode="auto">
              <a:xfrm>
                <a:off x="5104" y="1271"/>
                <a:ext cx="3" cy="2"/>
              </a:xfrm>
              <a:custGeom>
                <a:avLst/>
                <a:gdLst>
                  <a:gd name="T0" fmla="*/ 3 w 3"/>
                  <a:gd name="T1" fmla="*/ 1 h 2"/>
                  <a:gd name="T2" fmla="*/ 1 w 3"/>
                  <a:gd name="T3" fmla="*/ 0 h 2"/>
                  <a:gd name="T4" fmla="*/ 0 w 3"/>
                  <a:gd name="T5" fmla="*/ 1 h 2"/>
                  <a:gd name="T6" fmla="*/ 1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1" y="0"/>
                      <a:pt x="1" y="0"/>
                      <a:pt x="1" y="0"/>
                    </a:cubicBezTo>
                    <a:cubicBezTo>
                      <a:pt x="1" y="1"/>
                      <a:pt x="0" y="1"/>
                      <a:pt x="0" y="1"/>
                    </a:cubicBezTo>
                    <a:cubicBezTo>
                      <a:pt x="1" y="2"/>
                      <a:pt x="1" y="2"/>
                      <a:pt x="1" y="2"/>
                    </a:cubicBezTo>
                    <a:cubicBezTo>
                      <a:pt x="2" y="2"/>
                      <a:pt x="2" y="1"/>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6" name="Freeform 895"/>
              <p:cNvSpPr/>
              <p:nvPr/>
            </p:nvSpPr>
            <p:spPr bwMode="auto">
              <a:xfrm>
                <a:off x="5101" y="1272"/>
                <a:ext cx="4" cy="2"/>
              </a:xfrm>
              <a:custGeom>
                <a:avLst/>
                <a:gdLst>
                  <a:gd name="T0" fmla="*/ 4 w 4"/>
                  <a:gd name="T1" fmla="*/ 1 h 2"/>
                  <a:gd name="T2" fmla="*/ 3 w 4"/>
                  <a:gd name="T3" fmla="*/ 0 h 2"/>
                  <a:gd name="T4" fmla="*/ 0 w 4"/>
                  <a:gd name="T5" fmla="*/ 1 h 2"/>
                  <a:gd name="T6" fmla="*/ 1 w 4"/>
                  <a:gd name="T7" fmla="*/ 2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0"/>
                      <a:pt x="3" y="0"/>
                      <a:pt x="3" y="0"/>
                    </a:cubicBezTo>
                    <a:cubicBezTo>
                      <a:pt x="2" y="1"/>
                      <a:pt x="1" y="1"/>
                      <a:pt x="0" y="1"/>
                    </a:cubicBezTo>
                    <a:cubicBezTo>
                      <a:pt x="1" y="2"/>
                      <a:pt x="1" y="2"/>
                      <a:pt x="1" y="2"/>
                    </a:cubicBezTo>
                    <a:cubicBezTo>
                      <a:pt x="2" y="2"/>
                      <a:pt x="3" y="2"/>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7" name="Freeform 896"/>
              <p:cNvSpPr/>
              <p:nvPr/>
            </p:nvSpPr>
            <p:spPr bwMode="auto">
              <a:xfrm>
                <a:off x="5109" y="1259"/>
                <a:ext cx="4" cy="1"/>
              </a:xfrm>
              <a:custGeom>
                <a:avLst/>
                <a:gdLst>
                  <a:gd name="T0" fmla="*/ 4 w 4"/>
                  <a:gd name="T1" fmla="*/ 1 h 1"/>
                  <a:gd name="T2" fmla="*/ 3 w 4"/>
                  <a:gd name="T3" fmla="*/ 0 h 1"/>
                  <a:gd name="T4" fmla="*/ 0 w 4"/>
                  <a:gd name="T5" fmla="*/ 0 h 1"/>
                  <a:gd name="T6" fmla="*/ 1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4" y="1"/>
                    </a:moveTo>
                    <a:cubicBezTo>
                      <a:pt x="3" y="0"/>
                      <a:pt x="3" y="0"/>
                      <a:pt x="3" y="0"/>
                    </a:cubicBezTo>
                    <a:cubicBezTo>
                      <a:pt x="2" y="0"/>
                      <a:pt x="1" y="0"/>
                      <a:pt x="0" y="0"/>
                    </a:cubicBezTo>
                    <a:cubicBezTo>
                      <a:pt x="1" y="1"/>
                      <a:pt x="1" y="1"/>
                      <a:pt x="1" y="1"/>
                    </a:cubicBezTo>
                    <a:cubicBezTo>
                      <a:pt x="2" y="1"/>
                      <a:pt x="3" y="1"/>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8" name="Freeform 897"/>
              <p:cNvSpPr/>
              <p:nvPr/>
            </p:nvSpPr>
            <p:spPr bwMode="auto">
              <a:xfrm>
                <a:off x="5114" y="1249"/>
                <a:ext cx="3" cy="7"/>
              </a:xfrm>
              <a:custGeom>
                <a:avLst/>
                <a:gdLst>
                  <a:gd name="T0" fmla="*/ 2 w 3"/>
                  <a:gd name="T1" fmla="*/ 1 h 7"/>
                  <a:gd name="T2" fmla="*/ 0 w 3"/>
                  <a:gd name="T3" fmla="*/ 0 h 7"/>
                  <a:gd name="T4" fmla="*/ 1 w 3"/>
                  <a:gd name="T5" fmla="*/ 3 h 7"/>
                  <a:gd name="T6" fmla="*/ 1 w 3"/>
                  <a:gd name="T7" fmla="*/ 6 h 7"/>
                  <a:gd name="T8" fmla="*/ 2 w 3"/>
                  <a:gd name="T9" fmla="*/ 7 h 7"/>
                  <a:gd name="T10" fmla="*/ 3 w 3"/>
                  <a:gd name="T11" fmla="*/ 4 h 7"/>
                  <a:gd name="T12" fmla="*/ 2 w 3"/>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1"/>
                    </a:moveTo>
                    <a:cubicBezTo>
                      <a:pt x="0" y="0"/>
                      <a:pt x="0" y="0"/>
                      <a:pt x="0" y="0"/>
                    </a:cubicBezTo>
                    <a:cubicBezTo>
                      <a:pt x="1" y="1"/>
                      <a:pt x="1" y="2"/>
                      <a:pt x="1" y="3"/>
                    </a:cubicBezTo>
                    <a:cubicBezTo>
                      <a:pt x="1" y="4"/>
                      <a:pt x="1" y="5"/>
                      <a:pt x="1" y="6"/>
                    </a:cubicBezTo>
                    <a:cubicBezTo>
                      <a:pt x="2" y="7"/>
                      <a:pt x="2" y="7"/>
                      <a:pt x="2" y="7"/>
                    </a:cubicBezTo>
                    <a:cubicBezTo>
                      <a:pt x="3" y="6"/>
                      <a:pt x="3" y="5"/>
                      <a:pt x="3" y="4"/>
                    </a:cubicBezTo>
                    <a:cubicBezTo>
                      <a:pt x="3" y="3"/>
                      <a:pt x="3" y="2"/>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9" name="Freeform 898"/>
              <p:cNvSpPr/>
              <p:nvPr/>
            </p:nvSpPr>
            <p:spPr bwMode="auto">
              <a:xfrm>
                <a:off x="5113" y="1255"/>
                <a:ext cx="3" cy="3"/>
              </a:xfrm>
              <a:custGeom>
                <a:avLst/>
                <a:gdLst>
                  <a:gd name="T0" fmla="*/ 3 w 3"/>
                  <a:gd name="T1" fmla="*/ 1 h 3"/>
                  <a:gd name="T2" fmla="*/ 2 w 3"/>
                  <a:gd name="T3" fmla="*/ 0 h 3"/>
                  <a:gd name="T4" fmla="*/ 0 w 3"/>
                  <a:gd name="T5" fmla="*/ 2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0"/>
                      <a:pt x="2" y="0"/>
                      <a:pt x="2" y="0"/>
                    </a:cubicBezTo>
                    <a:cubicBezTo>
                      <a:pt x="1" y="1"/>
                      <a:pt x="1" y="2"/>
                      <a:pt x="0" y="2"/>
                    </a:cubicBezTo>
                    <a:cubicBezTo>
                      <a:pt x="2" y="3"/>
                      <a:pt x="2" y="3"/>
                      <a:pt x="2" y="3"/>
                    </a:cubicBezTo>
                    <a:cubicBezTo>
                      <a:pt x="2" y="2"/>
                      <a:pt x="3" y="2"/>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0" name="Freeform 899"/>
              <p:cNvSpPr/>
              <p:nvPr/>
            </p:nvSpPr>
            <p:spPr bwMode="auto">
              <a:xfrm>
                <a:off x="5112" y="1257"/>
                <a:ext cx="3" cy="3"/>
              </a:xfrm>
              <a:custGeom>
                <a:avLst/>
                <a:gdLst>
                  <a:gd name="T0" fmla="*/ 3 w 3"/>
                  <a:gd name="T1" fmla="*/ 1 h 3"/>
                  <a:gd name="T2" fmla="*/ 1 w 3"/>
                  <a:gd name="T3" fmla="*/ 0 h 3"/>
                  <a:gd name="T4" fmla="*/ 0 w 3"/>
                  <a:gd name="T5" fmla="*/ 2 h 3"/>
                  <a:gd name="T6" fmla="*/ 1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1" y="0"/>
                      <a:pt x="1" y="0"/>
                      <a:pt x="1" y="0"/>
                    </a:cubicBezTo>
                    <a:cubicBezTo>
                      <a:pt x="1" y="1"/>
                      <a:pt x="0" y="1"/>
                      <a:pt x="0" y="2"/>
                    </a:cubicBezTo>
                    <a:cubicBezTo>
                      <a:pt x="1" y="3"/>
                      <a:pt x="1" y="3"/>
                      <a:pt x="1" y="3"/>
                    </a:cubicBezTo>
                    <a:cubicBezTo>
                      <a:pt x="2" y="2"/>
                      <a:pt x="2" y="2"/>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1" name="Freeform 900"/>
              <p:cNvSpPr>
                <a:spLocks noEditPoints="1"/>
              </p:cNvSpPr>
              <p:nvPr/>
            </p:nvSpPr>
            <p:spPr bwMode="auto">
              <a:xfrm>
                <a:off x="5099" y="1243"/>
                <a:ext cx="29" cy="42"/>
              </a:xfrm>
              <a:custGeom>
                <a:avLst/>
                <a:gdLst>
                  <a:gd name="T0" fmla="*/ 29 w 29"/>
                  <a:gd name="T1" fmla="*/ 13 h 42"/>
                  <a:gd name="T2" fmla="*/ 15 w 29"/>
                  <a:gd name="T3" fmla="*/ 37 h 42"/>
                  <a:gd name="T4" fmla="*/ 0 w 29"/>
                  <a:gd name="T5" fmla="*/ 29 h 42"/>
                  <a:gd name="T6" fmla="*/ 14 w 29"/>
                  <a:gd name="T7" fmla="*/ 5 h 42"/>
                  <a:gd name="T8" fmla="*/ 29 w 29"/>
                  <a:gd name="T9" fmla="*/ 13 h 42"/>
                  <a:gd name="T10" fmla="*/ 14 w 29"/>
                  <a:gd name="T11" fmla="*/ 17 h 42"/>
                  <a:gd name="T12" fmla="*/ 18 w 29"/>
                  <a:gd name="T13" fmla="*/ 10 h 42"/>
                  <a:gd name="T14" fmla="*/ 14 w 29"/>
                  <a:gd name="T15" fmla="*/ 8 h 42"/>
                  <a:gd name="T16" fmla="*/ 10 w 29"/>
                  <a:gd name="T17" fmla="*/ 14 h 42"/>
                  <a:gd name="T18" fmla="*/ 14 w 29"/>
                  <a:gd name="T19" fmla="*/ 17 h 42"/>
                  <a:gd name="T20" fmla="*/ 6 w 29"/>
                  <a:gd name="T21" fmla="*/ 30 h 42"/>
                  <a:gd name="T22" fmla="*/ 10 w 29"/>
                  <a:gd name="T23" fmla="*/ 24 h 42"/>
                  <a:gd name="T24" fmla="*/ 6 w 29"/>
                  <a:gd name="T25" fmla="*/ 21 h 42"/>
                  <a:gd name="T26" fmla="*/ 2 w 29"/>
                  <a:gd name="T27" fmla="*/ 28 h 42"/>
                  <a:gd name="T28" fmla="*/ 6 w 29"/>
                  <a:gd name="T29" fmla="*/ 30 h 42"/>
                  <a:gd name="T30" fmla="*/ 14 w 29"/>
                  <a:gd name="T31" fmla="*/ 35 h 42"/>
                  <a:gd name="T32" fmla="*/ 18 w 29"/>
                  <a:gd name="T33" fmla="*/ 28 h 42"/>
                  <a:gd name="T34" fmla="*/ 14 w 29"/>
                  <a:gd name="T35" fmla="*/ 26 h 42"/>
                  <a:gd name="T36" fmla="*/ 10 w 29"/>
                  <a:gd name="T37" fmla="*/ 33 h 42"/>
                  <a:gd name="T38" fmla="*/ 14 w 29"/>
                  <a:gd name="T39" fmla="*/ 35 h 42"/>
                  <a:gd name="T40" fmla="*/ 22 w 29"/>
                  <a:gd name="T41" fmla="*/ 21 h 42"/>
                  <a:gd name="T42" fmla="*/ 26 w 29"/>
                  <a:gd name="T43" fmla="*/ 14 h 42"/>
                  <a:gd name="T44" fmla="*/ 22 w 29"/>
                  <a:gd name="T45" fmla="*/ 12 h 42"/>
                  <a:gd name="T46" fmla="*/ 18 w 29"/>
                  <a:gd name="T47" fmla="*/ 19 h 42"/>
                  <a:gd name="T48" fmla="*/ 22 w 29"/>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42">
                    <a:moveTo>
                      <a:pt x="29" y="13"/>
                    </a:moveTo>
                    <a:cubicBezTo>
                      <a:pt x="29" y="22"/>
                      <a:pt x="22" y="33"/>
                      <a:pt x="15" y="37"/>
                    </a:cubicBezTo>
                    <a:cubicBezTo>
                      <a:pt x="7" y="42"/>
                      <a:pt x="0" y="38"/>
                      <a:pt x="0" y="29"/>
                    </a:cubicBezTo>
                    <a:cubicBezTo>
                      <a:pt x="0" y="20"/>
                      <a:pt x="7" y="9"/>
                      <a:pt x="14" y="5"/>
                    </a:cubicBezTo>
                    <a:cubicBezTo>
                      <a:pt x="22" y="0"/>
                      <a:pt x="29" y="4"/>
                      <a:pt x="29" y="13"/>
                    </a:cubicBezTo>
                    <a:close/>
                    <a:moveTo>
                      <a:pt x="14" y="17"/>
                    </a:moveTo>
                    <a:cubicBezTo>
                      <a:pt x="16" y="15"/>
                      <a:pt x="18" y="12"/>
                      <a:pt x="18" y="10"/>
                    </a:cubicBezTo>
                    <a:cubicBezTo>
                      <a:pt x="18" y="7"/>
                      <a:pt x="16" y="6"/>
                      <a:pt x="14" y="8"/>
                    </a:cubicBezTo>
                    <a:cubicBezTo>
                      <a:pt x="12" y="9"/>
                      <a:pt x="10" y="12"/>
                      <a:pt x="10" y="14"/>
                    </a:cubicBezTo>
                    <a:cubicBezTo>
                      <a:pt x="10" y="17"/>
                      <a:pt x="12" y="18"/>
                      <a:pt x="14" y="17"/>
                    </a:cubicBezTo>
                    <a:close/>
                    <a:moveTo>
                      <a:pt x="6" y="30"/>
                    </a:moveTo>
                    <a:cubicBezTo>
                      <a:pt x="8" y="29"/>
                      <a:pt x="10" y="26"/>
                      <a:pt x="10" y="24"/>
                    </a:cubicBezTo>
                    <a:cubicBezTo>
                      <a:pt x="10" y="21"/>
                      <a:pt x="8" y="20"/>
                      <a:pt x="6" y="21"/>
                    </a:cubicBezTo>
                    <a:cubicBezTo>
                      <a:pt x="4" y="23"/>
                      <a:pt x="2" y="26"/>
                      <a:pt x="2" y="28"/>
                    </a:cubicBezTo>
                    <a:cubicBezTo>
                      <a:pt x="2" y="31"/>
                      <a:pt x="4" y="32"/>
                      <a:pt x="6" y="30"/>
                    </a:cubicBezTo>
                    <a:close/>
                    <a:moveTo>
                      <a:pt x="14" y="35"/>
                    </a:moveTo>
                    <a:cubicBezTo>
                      <a:pt x="16" y="34"/>
                      <a:pt x="18" y="31"/>
                      <a:pt x="18" y="28"/>
                    </a:cubicBezTo>
                    <a:cubicBezTo>
                      <a:pt x="18" y="26"/>
                      <a:pt x="16" y="25"/>
                      <a:pt x="14" y="26"/>
                    </a:cubicBezTo>
                    <a:cubicBezTo>
                      <a:pt x="12" y="27"/>
                      <a:pt x="10" y="30"/>
                      <a:pt x="10" y="33"/>
                    </a:cubicBezTo>
                    <a:cubicBezTo>
                      <a:pt x="10" y="35"/>
                      <a:pt x="12" y="36"/>
                      <a:pt x="14" y="35"/>
                    </a:cubicBezTo>
                    <a:close/>
                    <a:moveTo>
                      <a:pt x="22" y="21"/>
                    </a:moveTo>
                    <a:cubicBezTo>
                      <a:pt x="24" y="20"/>
                      <a:pt x="26" y="17"/>
                      <a:pt x="26" y="14"/>
                    </a:cubicBezTo>
                    <a:cubicBezTo>
                      <a:pt x="26" y="12"/>
                      <a:pt x="24" y="11"/>
                      <a:pt x="22" y="12"/>
                    </a:cubicBezTo>
                    <a:cubicBezTo>
                      <a:pt x="20" y="13"/>
                      <a:pt x="18" y="16"/>
                      <a:pt x="18" y="19"/>
                    </a:cubicBezTo>
                    <a:cubicBezTo>
                      <a:pt x="18" y="21"/>
                      <a:pt x="20" y="22"/>
                      <a:pt x="22" y="21"/>
                    </a:cubicBezTo>
                    <a:close/>
                  </a:path>
                </a:pathLst>
              </a:cu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2" name="Freeform 901"/>
              <p:cNvSpPr/>
              <p:nvPr/>
            </p:nvSpPr>
            <p:spPr bwMode="auto">
              <a:xfrm>
                <a:off x="5123" y="1278"/>
                <a:ext cx="5" cy="6"/>
              </a:xfrm>
              <a:custGeom>
                <a:avLst/>
                <a:gdLst>
                  <a:gd name="T0" fmla="*/ 3 w 5"/>
                  <a:gd name="T1" fmla="*/ 6 h 6"/>
                  <a:gd name="T2" fmla="*/ 5 w 5"/>
                  <a:gd name="T3" fmla="*/ 5 h 6"/>
                  <a:gd name="T4" fmla="*/ 2 w 5"/>
                  <a:gd name="T5" fmla="*/ 0 h 6"/>
                  <a:gd name="T6" fmla="*/ 0 w 5"/>
                  <a:gd name="T7" fmla="*/ 1 h 6"/>
                  <a:gd name="T8" fmla="*/ 3 w 5"/>
                  <a:gd name="T9" fmla="*/ 6 h 6"/>
                </a:gdLst>
                <a:ahLst/>
                <a:cxnLst>
                  <a:cxn ang="0">
                    <a:pos x="T0" y="T1"/>
                  </a:cxn>
                  <a:cxn ang="0">
                    <a:pos x="T2" y="T3"/>
                  </a:cxn>
                  <a:cxn ang="0">
                    <a:pos x="T4" y="T5"/>
                  </a:cxn>
                  <a:cxn ang="0">
                    <a:pos x="T6" y="T7"/>
                  </a:cxn>
                  <a:cxn ang="0">
                    <a:pos x="T8" y="T9"/>
                  </a:cxn>
                </a:cxnLst>
                <a:rect l="0" t="0" r="r" b="b"/>
                <a:pathLst>
                  <a:path w="5" h="6">
                    <a:moveTo>
                      <a:pt x="3" y="6"/>
                    </a:moveTo>
                    <a:cubicBezTo>
                      <a:pt x="5" y="5"/>
                      <a:pt x="5" y="5"/>
                      <a:pt x="5" y="5"/>
                    </a:cubicBezTo>
                    <a:cubicBezTo>
                      <a:pt x="3" y="4"/>
                      <a:pt x="2" y="2"/>
                      <a:pt x="2" y="0"/>
                    </a:cubicBezTo>
                    <a:cubicBezTo>
                      <a:pt x="0" y="1"/>
                      <a:pt x="0" y="1"/>
                      <a:pt x="0" y="1"/>
                    </a:cubicBezTo>
                    <a:cubicBezTo>
                      <a:pt x="0" y="3"/>
                      <a:pt x="1" y="5"/>
                      <a:pt x="3" y="6"/>
                    </a:cubicBez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3" name="Freeform 902"/>
              <p:cNvSpPr/>
              <p:nvPr/>
            </p:nvSpPr>
            <p:spPr bwMode="auto">
              <a:xfrm>
                <a:off x="5123" y="1273"/>
                <a:ext cx="2" cy="6"/>
              </a:xfrm>
              <a:custGeom>
                <a:avLst/>
                <a:gdLst>
                  <a:gd name="T0" fmla="*/ 0 w 2"/>
                  <a:gd name="T1" fmla="*/ 6 h 6"/>
                  <a:gd name="T2" fmla="*/ 2 w 2"/>
                  <a:gd name="T3" fmla="*/ 5 h 6"/>
                  <a:gd name="T4" fmla="*/ 2 w 2"/>
                  <a:gd name="T5" fmla="*/ 0 h 6"/>
                  <a:gd name="T6" fmla="*/ 0 w 2"/>
                  <a:gd name="T7" fmla="*/ 1 h 6"/>
                  <a:gd name="T8" fmla="*/ 0 w 2"/>
                  <a:gd name="T9" fmla="*/ 6 h 6"/>
                </a:gdLst>
                <a:ahLst/>
                <a:cxnLst>
                  <a:cxn ang="0">
                    <a:pos x="T0" y="T1"/>
                  </a:cxn>
                  <a:cxn ang="0">
                    <a:pos x="T2" y="T3"/>
                  </a:cxn>
                  <a:cxn ang="0">
                    <a:pos x="T4" y="T5"/>
                  </a:cxn>
                  <a:cxn ang="0">
                    <a:pos x="T6" y="T7"/>
                  </a:cxn>
                  <a:cxn ang="0">
                    <a:pos x="T8" y="T9"/>
                  </a:cxn>
                </a:cxnLst>
                <a:rect l="0" t="0" r="r" b="b"/>
                <a:pathLst>
                  <a:path w="2" h="6">
                    <a:moveTo>
                      <a:pt x="0" y="6"/>
                    </a:moveTo>
                    <a:lnTo>
                      <a:pt x="2" y="5"/>
                    </a:lnTo>
                    <a:lnTo>
                      <a:pt x="2" y="0"/>
                    </a:lnTo>
                    <a:lnTo>
                      <a:pt x="0" y="1"/>
                    </a:lnTo>
                    <a:lnTo>
                      <a:pt x="0" y="6"/>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4" name="Freeform 903"/>
              <p:cNvSpPr/>
              <p:nvPr/>
            </p:nvSpPr>
            <p:spPr bwMode="auto">
              <a:xfrm>
                <a:off x="5112" y="1263"/>
                <a:ext cx="9" cy="5"/>
              </a:xfrm>
              <a:custGeom>
                <a:avLst/>
                <a:gdLst>
                  <a:gd name="T0" fmla="*/ 7 w 9"/>
                  <a:gd name="T1" fmla="*/ 5 h 5"/>
                  <a:gd name="T2" fmla="*/ 9 w 9"/>
                  <a:gd name="T3" fmla="*/ 4 h 5"/>
                  <a:gd name="T4" fmla="*/ 3 w 9"/>
                  <a:gd name="T5" fmla="*/ 0 h 5"/>
                  <a:gd name="T6" fmla="*/ 0 w 9"/>
                  <a:gd name="T7" fmla="*/ 1 h 5"/>
                  <a:gd name="T8" fmla="*/ 7 w 9"/>
                  <a:gd name="T9" fmla="*/ 5 h 5"/>
                </a:gdLst>
                <a:ahLst/>
                <a:cxnLst>
                  <a:cxn ang="0">
                    <a:pos x="T0" y="T1"/>
                  </a:cxn>
                  <a:cxn ang="0">
                    <a:pos x="T2" y="T3"/>
                  </a:cxn>
                  <a:cxn ang="0">
                    <a:pos x="T4" y="T5"/>
                  </a:cxn>
                  <a:cxn ang="0">
                    <a:pos x="T6" y="T7"/>
                  </a:cxn>
                  <a:cxn ang="0">
                    <a:pos x="T8" y="T9"/>
                  </a:cxn>
                </a:cxnLst>
                <a:rect l="0" t="0" r="r" b="b"/>
                <a:pathLst>
                  <a:path w="9" h="5">
                    <a:moveTo>
                      <a:pt x="7" y="5"/>
                    </a:moveTo>
                    <a:lnTo>
                      <a:pt x="9" y="4"/>
                    </a:lnTo>
                    <a:lnTo>
                      <a:pt x="3" y="0"/>
                    </a:lnTo>
                    <a:lnTo>
                      <a:pt x="0" y="1"/>
                    </a:lnTo>
                    <a:lnTo>
                      <a:pt x="7" y="5"/>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5" name="Freeform 904"/>
              <p:cNvSpPr/>
              <p:nvPr/>
            </p:nvSpPr>
            <p:spPr bwMode="auto">
              <a:xfrm>
                <a:off x="5119" y="1267"/>
                <a:ext cx="6" cy="7"/>
              </a:xfrm>
              <a:custGeom>
                <a:avLst/>
                <a:gdLst>
                  <a:gd name="T0" fmla="*/ 4 w 6"/>
                  <a:gd name="T1" fmla="*/ 7 h 7"/>
                  <a:gd name="T2" fmla="*/ 6 w 6"/>
                  <a:gd name="T3" fmla="*/ 6 h 7"/>
                  <a:gd name="T4" fmla="*/ 2 w 6"/>
                  <a:gd name="T5" fmla="*/ 0 h 7"/>
                  <a:gd name="T6" fmla="*/ 0 w 6"/>
                  <a:gd name="T7" fmla="*/ 1 h 7"/>
                  <a:gd name="T8" fmla="*/ 4 w 6"/>
                  <a:gd name="T9" fmla="*/ 7 h 7"/>
                </a:gdLst>
                <a:ahLst/>
                <a:cxnLst>
                  <a:cxn ang="0">
                    <a:pos x="T0" y="T1"/>
                  </a:cxn>
                  <a:cxn ang="0">
                    <a:pos x="T2" y="T3"/>
                  </a:cxn>
                  <a:cxn ang="0">
                    <a:pos x="T4" y="T5"/>
                  </a:cxn>
                  <a:cxn ang="0">
                    <a:pos x="T6" y="T7"/>
                  </a:cxn>
                  <a:cxn ang="0">
                    <a:pos x="T8" y="T9"/>
                  </a:cxn>
                </a:cxnLst>
                <a:rect l="0" t="0" r="r" b="b"/>
                <a:pathLst>
                  <a:path w="6" h="7">
                    <a:moveTo>
                      <a:pt x="4" y="7"/>
                    </a:moveTo>
                    <a:cubicBezTo>
                      <a:pt x="6" y="6"/>
                      <a:pt x="6" y="6"/>
                      <a:pt x="6" y="6"/>
                    </a:cubicBezTo>
                    <a:cubicBezTo>
                      <a:pt x="6" y="4"/>
                      <a:pt x="4" y="1"/>
                      <a:pt x="2" y="0"/>
                    </a:cubicBezTo>
                    <a:cubicBezTo>
                      <a:pt x="0" y="1"/>
                      <a:pt x="0" y="1"/>
                      <a:pt x="0" y="1"/>
                    </a:cubicBezTo>
                    <a:cubicBezTo>
                      <a:pt x="2" y="2"/>
                      <a:pt x="4" y="5"/>
                      <a:pt x="4" y="7"/>
                    </a:cubicBez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6" name="Freeform 905"/>
              <p:cNvSpPr/>
              <p:nvPr/>
            </p:nvSpPr>
            <p:spPr bwMode="auto">
              <a:xfrm>
                <a:off x="5126" y="1283"/>
                <a:ext cx="8" cy="5"/>
              </a:xfrm>
              <a:custGeom>
                <a:avLst/>
                <a:gdLst>
                  <a:gd name="T0" fmla="*/ 6 w 8"/>
                  <a:gd name="T1" fmla="*/ 5 h 5"/>
                  <a:gd name="T2" fmla="*/ 8 w 8"/>
                  <a:gd name="T3" fmla="*/ 3 h 5"/>
                  <a:gd name="T4" fmla="*/ 2 w 8"/>
                  <a:gd name="T5" fmla="*/ 0 h 5"/>
                  <a:gd name="T6" fmla="*/ 0 w 8"/>
                  <a:gd name="T7" fmla="*/ 1 h 5"/>
                  <a:gd name="T8" fmla="*/ 6 w 8"/>
                  <a:gd name="T9" fmla="*/ 5 h 5"/>
                </a:gdLst>
                <a:ahLst/>
                <a:cxnLst>
                  <a:cxn ang="0">
                    <a:pos x="T0" y="T1"/>
                  </a:cxn>
                  <a:cxn ang="0">
                    <a:pos x="T2" y="T3"/>
                  </a:cxn>
                  <a:cxn ang="0">
                    <a:pos x="T4" y="T5"/>
                  </a:cxn>
                  <a:cxn ang="0">
                    <a:pos x="T6" y="T7"/>
                  </a:cxn>
                  <a:cxn ang="0">
                    <a:pos x="T8" y="T9"/>
                  </a:cxn>
                </a:cxnLst>
                <a:rect l="0" t="0" r="r" b="b"/>
                <a:pathLst>
                  <a:path w="8" h="5">
                    <a:moveTo>
                      <a:pt x="6" y="5"/>
                    </a:moveTo>
                    <a:lnTo>
                      <a:pt x="8" y="3"/>
                    </a:lnTo>
                    <a:lnTo>
                      <a:pt x="2" y="0"/>
                    </a:lnTo>
                    <a:lnTo>
                      <a:pt x="0" y="1"/>
                    </a:lnTo>
                    <a:lnTo>
                      <a:pt x="6" y="5"/>
                    </a:lnTo>
                    <a:close/>
                  </a:path>
                </a:pathLst>
              </a:custGeom>
              <a:solidFill>
                <a:srgbClr val="284D1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7" name="Freeform 906"/>
              <p:cNvSpPr/>
              <p:nvPr/>
            </p:nvSpPr>
            <p:spPr bwMode="auto">
              <a:xfrm>
                <a:off x="5132" y="1286"/>
                <a:ext cx="2" cy="3"/>
              </a:xfrm>
              <a:custGeom>
                <a:avLst/>
                <a:gdLst>
                  <a:gd name="T0" fmla="*/ 0 w 2"/>
                  <a:gd name="T1" fmla="*/ 3 h 3"/>
                  <a:gd name="T2" fmla="*/ 2 w 2"/>
                  <a:gd name="T3" fmla="*/ 2 h 3"/>
                  <a:gd name="T4" fmla="*/ 2 w 2"/>
                  <a:gd name="T5" fmla="*/ 0 h 3"/>
                  <a:gd name="T6" fmla="*/ 0 w 2"/>
                  <a:gd name="T7" fmla="*/ 2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lnTo>
                      <a:pt x="2" y="2"/>
                    </a:lnTo>
                    <a:lnTo>
                      <a:pt x="2" y="0"/>
                    </a:lnTo>
                    <a:lnTo>
                      <a:pt x="0" y="2"/>
                    </a:lnTo>
                    <a:lnTo>
                      <a:pt x="0" y="3"/>
                    </a:lnTo>
                    <a:close/>
                  </a:path>
                </a:pathLst>
              </a:custGeom>
              <a:solidFill>
                <a:srgbClr val="1930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8" name="Freeform 907"/>
              <p:cNvSpPr/>
              <p:nvPr/>
            </p:nvSpPr>
            <p:spPr bwMode="auto">
              <a:xfrm>
                <a:off x="5112" y="1264"/>
                <a:ext cx="20" cy="25"/>
              </a:xfrm>
              <a:custGeom>
                <a:avLst/>
                <a:gdLst>
                  <a:gd name="T0" fmla="*/ 0 w 20"/>
                  <a:gd name="T1" fmla="*/ 0 h 25"/>
                  <a:gd name="T2" fmla="*/ 0 w 20"/>
                  <a:gd name="T3" fmla="*/ 1 h 25"/>
                  <a:gd name="T4" fmla="*/ 7 w 20"/>
                  <a:gd name="T5" fmla="*/ 5 h 25"/>
                  <a:gd name="T6" fmla="*/ 10 w 20"/>
                  <a:gd name="T7" fmla="*/ 10 h 25"/>
                  <a:gd name="T8" fmla="*/ 10 w 20"/>
                  <a:gd name="T9" fmla="*/ 15 h 25"/>
                  <a:gd name="T10" fmla="*/ 14 w 20"/>
                  <a:gd name="T11" fmla="*/ 21 h 25"/>
                  <a:gd name="T12" fmla="*/ 20 w 20"/>
                  <a:gd name="T13" fmla="*/ 25 h 25"/>
                  <a:gd name="T14" fmla="*/ 20 w 20"/>
                  <a:gd name="T15" fmla="*/ 24 h 25"/>
                  <a:gd name="T16" fmla="*/ 14 w 20"/>
                  <a:gd name="T17" fmla="*/ 20 h 25"/>
                  <a:gd name="T18" fmla="*/ 11 w 20"/>
                  <a:gd name="T19" fmla="*/ 15 h 25"/>
                  <a:gd name="T20" fmla="*/ 11 w 20"/>
                  <a:gd name="T21" fmla="*/ 10 h 25"/>
                  <a:gd name="T22" fmla="*/ 7 w 20"/>
                  <a:gd name="T23" fmla="*/ 4 h 25"/>
                  <a:gd name="T24" fmla="*/ 0 w 20"/>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5">
                    <a:moveTo>
                      <a:pt x="0" y="0"/>
                    </a:moveTo>
                    <a:cubicBezTo>
                      <a:pt x="0" y="1"/>
                      <a:pt x="0" y="1"/>
                      <a:pt x="0" y="1"/>
                    </a:cubicBezTo>
                    <a:cubicBezTo>
                      <a:pt x="7" y="5"/>
                      <a:pt x="7" y="5"/>
                      <a:pt x="7" y="5"/>
                    </a:cubicBezTo>
                    <a:cubicBezTo>
                      <a:pt x="9" y="6"/>
                      <a:pt x="10" y="8"/>
                      <a:pt x="10" y="10"/>
                    </a:cubicBezTo>
                    <a:cubicBezTo>
                      <a:pt x="10" y="15"/>
                      <a:pt x="10" y="15"/>
                      <a:pt x="10" y="15"/>
                    </a:cubicBezTo>
                    <a:cubicBezTo>
                      <a:pt x="10" y="17"/>
                      <a:pt x="11" y="20"/>
                      <a:pt x="14" y="21"/>
                    </a:cubicBezTo>
                    <a:cubicBezTo>
                      <a:pt x="20" y="25"/>
                      <a:pt x="20" y="25"/>
                      <a:pt x="20" y="25"/>
                    </a:cubicBezTo>
                    <a:cubicBezTo>
                      <a:pt x="20" y="24"/>
                      <a:pt x="20" y="24"/>
                      <a:pt x="20" y="24"/>
                    </a:cubicBezTo>
                    <a:cubicBezTo>
                      <a:pt x="14" y="20"/>
                      <a:pt x="14" y="20"/>
                      <a:pt x="14" y="20"/>
                    </a:cubicBezTo>
                    <a:cubicBezTo>
                      <a:pt x="12" y="19"/>
                      <a:pt x="11" y="17"/>
                      <a:pt x="11" y="15"/>
                    </a:cubicBezTo>
                    <a:cubicBezTo>
                      <a:pt x="11" y="10"/>
                      <a:pt x="11" y="10"/>
                      <a:pt x="11" y="10"/>
                    </a:cubicBezTo>
                    <a:cubicBezTo>
                      <a:pt x="11" y="8"/>
                      <a:pt x="9" y="5"/>
                      <a:pt x="7" y="4"/>
                    </a:cubicBezTo>
                    <a:lnTo>
                      <a:pt x="0" y="0"/>
                    </a:ln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9" name="Freeform 908"/>
              <p:cNvSpPr/>
              <p:nvPr/>
            </p:nvSpPr>
            <p:spPr bwMode="auto">
              <a:xfrm>
                <a:off x="5121" y="1286"/>
                <a:ext cx="25" cy="12"/>
              </a:xfrm>
              <a:custGeom>
                <a:avLst/>
                <a:gdLst>
                  <a:gd name="T0" fmla="*/ 0 w 25"/>
                  <a:gd name="T1" fmla="*/ 1 h 12"/>
                  <a:gd name="T2" fmla="*/ 12 w 25"/>
                  <a:gd name="T3" fmla="*/ 8 h 12"/>
                  <a:gd name="T4" fmla="*/ 21 w 25"/>
                  <a:gd name="T5" fmla="*/ 8 h 12"/>
                  <a:gd name="T6" fmla="*/ 23 w 25"/>
                  <a:gd name="T7" fmla="*/ 6 h 12"/>
                  <a:gd name="T8" fmla="*/ 25 w 25"/>
                  <a:gd name="T9" fmla="*/ 3 h 12"/>
                  <a:gd name="T10" fmla="*/ 25 w 25"/>
                  <a:gd name="T11" fmla="*/ 6 h 12"/>
                  <a:gd name="T12" fmla="*/ 23 w 25"/>
                  <a:gd name="T13" fmla="*/ 9 h 12"/>
                  <a:gd name="T14" fmla="*/ 21 w 25"/>
                  <a:gd name="T15" fmla="*/ 10 h 12"/>
                  <a:gd name="T16" fmla="*/ 12 w 25"/>
                  <a:gd name="T17" fmla="*/ 10 h 12"/>
                  <a:gd name="T18" fmla="*/ 0 w 25"/>
                  <a:gd name="T19" fmla="*/ 4 h 12"/>
                  <a:gd name="T20" fmla="*/ 0 w 25"/>
                  <a:gd name="T21" fmla="*/ 3 h 12"/>
                  <a:gd name="T22" fmla="*/ 0 w 25"/>
                  <a:gd name="T23" fmla="*/ 0 h 12"/>
                  <a:gd name="T24" fmla="*/ 0 w 25"/>
                  <a:gd name="T25"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12">
                    <a:moveTo>
                      <a:pt x="0" y="1"/>
                    </a:moveTo>
                    <a:cubicBezTo>
                      <a:pt x="12" y="8"/>
                      <a:pt x="12" y="8"/>
                      <a:pt x="12" y="8"/>
                    </a:cubicBezTo>
                    <a:cubicBezTo>
                      <a:pt x="14" y="9"/>
                      <a:pt x="18" y="9"/>
                      <a:pt x="21" y="8"/>
                    </a:cubicBezTo>
                    <a:cubicBezTo>
                      <a:pt x="23" y="6"/>
                      <a:pt x="23" y="6"/>
                      <a:pt x="23" y="6"/>
                    </a:cubicBezTo>
                    <a:cubicBezTo>
                      <a:pt x="25" y="5"/>
                      <a:pt x="25" y="4"/>
                      <a:pt x="25" y="3"/>
                    </a:cubicBezTo>
                    <a:cubicBezTo>
                      <a:pt x="25" y="6"/>
                      <a:pt x="25" y="6"/>
                      <a:pt x="25" y="6"/>
                    </a:cubicBezTo>
                    <a:cubicBezTo>
                      <a:pt x="25" y="7"/>
                      <a:pt x="25" y="8"/>
                      <a:pt x="23" y="9"/>
                    </a:cubicBezTo>
                    <a:cubicBezTo>
                      <a:pt x="21" y="10"/>
                      <a:pt x="21" y="10"/>
                      <a:pt x="21" y="10"/>
                    </a:cubicBezTo>
                    <a:cubicBezTo>
                      <a:pt x="18" y="12"/>
                      <a:pt x="14" y="12"/>
                      <a:pt x="12" y="10"/>
                    </a:cubicBezTo>
                    <a:cubicBezTo>
                      <a:pt x="0" y="4"/>
                      <a:pt x="0" y="4"/>
                      <a:pt x="0" y="4"/>
                    </a:cubicBezTo>
                    <a:cubicBezTo>
                      <a:pt x="0" y="3"/>
                      <a:pt x="0" y="3"/>
                      <a:pt x="0" y="3"/>
                    </a:cubicBezTo>
                    <a:cubicBezTo>
                      <a:pt x="0" y="0"/>
                      <a:pt x="0" y="0"/>
                      <a:pt x="0" y="0"/>
                    </a:cubicBezTo>
                    <a:lnTo>
                      <a:pt x="0" y="1"/>
                    </a:lnTo>
                    <a:close/>
                  </a:path>
                </a:pathLst>
              </a:custGeom>
              <a:solidFill>
                <a:srgbClr val="4E4E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0" name="Freeform 909"/>
              <p:cNvSpPr/>
              <p:nvPr/>
            </p:nvSpPr>
            <p:spPr bwMode="auto">
              <a:xfrm>
                <a:off x="5121" y="1280"/>
                <a:ext cx="26" cy="15"/>
              </a:xfrm>
              <a:custGeom>
                <a:avLst/>
                <a:gdLst>
                  <a:gd name="T0" fmla="*/ 0 w 26"/>
                  <a:gd name="T1" fmla="*/ 6 h 15"/>
                  <a:gd name="T2" fmla="*/ 0 w 26"/>
                  <a:gd name="T3" fmla="*/ 7 h 15"/>
                  <a:gd name="T4" fmla="*/ 12 w 26"/>
                  <a:gd name="T5" fmla="*/ 14 h 15"/>
                  <a:gd name="T6" fmla="*/ 21 w 26"/>
                  <a:gd name="T7" fmla="*/ 14 h 15"/>
                  <a:gd name="T8" fmla="*/ 23 w 26"/>
                  <a:gd name="T9" fmla="*/ 12 h 15"/>
                  <a:gd name="T10" fmla="*/ 23 w 26"/>
                  <a:gd name="T11" fmla="*/ 7 h 15"/>
                  <a:gd name="T12" fmla="*/ 12 w 26"/>
                  <a:gd name="T13" fmla="*/ 0 h 15"/>
                  <a:gd name="T14" fmla="*/ 10 w 26"/>
                  <a:gd name="T15" fmla="*/ 0 h 15"/>
                  <a:gd name="T16" fmla="*/ 0 w 26"/>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5">
                    <a:moveTo>
                      <a:pt x="0" y="6"/>
                    </a:moveTo>
                    <a:cubicBezTo>
                      <a:pt x="0" y="6"/>
                      <a:pt x="0" y="7"/>
                      <a:pt x="0" y="7"/>
                    </a:cubicBezTo>
                    <a:cubicBezTo>
                      <a:pt x="12" y="14"/>
                      <a:pt x="12" y="14"/>
                      <a:pt x="12" y="14"/>
                    </a:cubicBezTo>
                    <a:cubicBezTo>
                      <a:pt x="14" y="15"/>
                      <a:pt x="18" y="15"/>
                      <a:pt x="21" y="14"/>
                    </a:cubicBezTo>
                    <a:cubicBezTo>
                      <a:pt x="23" y="12"/>
                      <a:pt x="23" y="12"/>
                      <a:pt x="23" y="12"/>
                    </a:cubicBezTo>
                    <a:cubicBezTo>
                      <a:pt x="26" y="11"/>
                      <a:pt x="26" y="8"/>
                      <a:pt x="23" y="7"/>
                    </a:cubicBezTo>
                    <a:cubicBezTo>
                      <a:pt x="12" y="0"/>
                      <a:pt x="12" y="0"/>
                      <a:pt x="12" y="0"/>
                    </a:cubicBezTo>
                    <a:cubicBezTo>
                      <a:pt x="11" y="0"/>
                      <a:pt x="10" y="0"/>
                      <a:pt x="10" y="0"/>
                    </a:cubicBez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1" name="Freeform 910"/>
              <p:cNvSpPr/>
              <p:nvPr/>
            </p:nvSpPr>
            <p:spPr bwMode="auto">
              <a:xfrm>
                <a:off x="5207" y="1199"/>
                <a:ext cx="4" cy="1"/>
              </a:xfrm>
              <a:custGeom>
                <a:avLst/>
                <a:gdLst>
                  <a:gd name="T0" fmla="*/ 4 w 4"/>
                  <a:gd name="T1" fmla="*/ 1 h 1"/>
                  <a:gd name="T2" fmla="*/ 2 w 4"/>
                  <a:gd name="T3" fmla="*/ 0 h 1"/>
                  <a:gd name="T4" fmla="*/ 0 w 4"/>
                  <a:gd name="T5" fmla="*/ 0 h 1"/>
                  <a:gd name="T6" fmla="*/ 3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4" y="1"/>
                    </a:moveTo>
                    <a:cubicBezTo>
                      <a:pt x="2" y="0"/>
                      <a:pt x="2" y="0"/>
                      <a:pt x="2" y="0"/>
                    </a:cubicBezTo>
                    <a:cubicBezTo>
                      <a:pt x="1" y="0"/>
                      <a:pt x="1" y="0"/>
                      <a:pt x="0" y="0"/>
                    </a:cubicBezTo>
                    <a:cubicBezTo>
                      <a:pt x="3" y="1"/>
                      <a:pt x="3" y="1"/>
                      <a:pt x="3" y="1"/>
                    </a:cubicBezTo>
                    <a:cubicBezTo>
                      <a:pt x="3" y="1"/>
                      <a:pt x="4" y="1"/>
                      <a:pt x="4" y="1"/>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2" name="Freeform 911"/>
              <p:cNvSpPr/>
              <p:nvPr/>
            </p:nvSpPr>
            <p:spPr bwMode="auto">
              <a:xfrm>
                <a:off x="5206" y="1199"/>
                <a:ext cx="4" cy="2"/>
              </a:xfrm>
              <a:custGeom>
                <a:avLst/>
                <a:gdLst>
                  <a:gd name="T0" fmla="*/ 4 w 4"/>
                  <a:gd name="T1" fmla="*/ 1 h 2"/>
                  <a:gd name="T2" fmla="*/ 1 w 4"/>
                  <a:gd name="T3" fmla="*/ 0 h 2"/>
                  <a:gd name="T4" fmla="*/ 0 w 4"/>
                  <a:gd name="T5" fmla="*/ 1 h 2"/>
                  <a:gd name="T6" fmla="*/ 3 w 4"/>
                  <a:gd name="T7" fmla="*/ 2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lnTo>
                      <a:pt x="1" y="0"/>
                    </a:lnTo>
                    <a:lnTo>
                      <a:pt x="0" y="1"/>
                    </a:lnTo>
                    <a:lnTo>
                      <a:pt x="3" y="2"/>
                    </a:lnTo>
                    <a:lnTo>
                      <a:pt x="4" y="1"/>
                    </a:ln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3" name="Freeform 912"/>
              <p:cNvSpPr/>
              <p:nvPr/>
            </p:nvSpPr>
            <p:spPr bwMode="auto">
              <a:xfrm>
                <a:off x="5206" y="1200"/>
                <a:ext cx="3" cy="2"/>
              </a:xfrm>
              <a:custGeom>
                <a:avLst/>
                <a:gdLst>
                  <a:gd name="T0" fmla="*/ 3 w 3"/>
                  <a:gd name="T1" fmla="*/ 1 h 2"/>
                  <a:gd name="T2" fmla="*/ 0 w 3"/>
                  <a:gd name="T3" fmla="*/ 0 h 2"/>
                  <a:gd name="T4" fmla="*/ 0 w 3"/>
                  <a:gd name="T5" fmla="*/ 1 h 2"/>
                  <a:gd name="T6" fmla="*/ 2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0" y="0"/>
                      <a:pt x="0" y="0"/>
                      <a:pt x="0" y="0"/>
                    </a:cubicBezTo>
                    <a:cubicBezTo>
                      <a:pt x="0" y="0"/>
                      <a:pt x="0" y="0"/>
                      <a:pt x="0" y="1"/>
                    </a:cubicBezTo>
                    <a:cubicBezTo>
                      <a:pt x="2" y="2"/>
                      <a:pt x="2" y="2"/>
                      <a:pt x="2" y="2"/>
                    </a:cubicBezTo>
                    <a:cubicBezTo>
                      <a:pt x="2" y="2"/>
                      <a:pt x="3" y="2"/>
                      <a:pt x="3" y="1"/>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4" name="Freeform 913"/>
              <p:cNvSpPr/>
              <p:nvPr/>
            </p:nvSpPr>
            <p:spPr bwMode="auto">
              <a:xfrm>
                <a:off x="5205" y="1201"/>
                <a:ext cx="3" cy="4"/>
              </a:xfrm>
              <a:custGeom>
                <a:avLst/>
                <a:gdLst>
                  <a:gd name="T0" fmla="*/ 3 w 3"/>
                  <a:gd name="T1" fmla="*/ 1 h 4"/>
                  <a:gd name="T2" fmla="*/ 1 w 3"/>
                  <a:gd name="T3" fmla="*/ 0 h 4"/>
                  <a:gd name="T4" fmla="*/ 0 w 3"/>
                  <a:gd name="T5" fmla="*/ 1 h 4"/>
                  <a:gd name="T6" fmla="*/ 1 w 3"/>
                  <a:gd name="T7" fmla="*/ 3 h 4"/>
                  <a:gd name="T8" fmla="*/ 3 w 3"/>
                  <a:gd name="T9" fmla="*/ 4 h 4"/>
                  <a:gd name="T10" fmla="*/ 3 w 3"/>
                  <a:gd name="T11" fmla="*/ 3 h 4"/>
                  <a:gd name="T12" fmla="*/ 3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1"/>
                    </a:moveTo>
                    <a:cubicBezTo>
                      <a:pt x="1" y="0"/>
                      <a:pt x="1" y="0"/>
                      <a:pt x="1" y="0"/>
                    </a:cubicBezTo>
                    <a:cubicBezTo>
                      <a:pt x="1" y="0"/>
                      <a:pt x="0" y="1"/>
                      <a:pt x="0" y="1"/>
                    </a:cubicBezTo>
                    <a:cubicBezTo>
                      <a:pt x="0" y="2"/>
                      <a:pt x="1" y="2"/>
                      <a:pt x="1" y="3"/>
                    </a:cubicBezTo>
                    <a:cubicBezTo>
                      <a:pt x="3" y="4"/>
                      <a:pt x="3" y="4"/>
                      <a:pt x="3" y="4"/>
                    </a:cubicBezTo>
                    <a:cubicBezTo>
                      <a:pt x="3" y="4"/>
                      <a:pt x="3" y="3"/>
                      <a:pt x="3" y="3"/>
                    </a:cubicBezTo>
                    <a:cubicBezTo>
                      <a:pt x="3" y="2"/>
                      <a:pt x="3" y="2"/>
                      <a:pt x="3" y="1"/>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5" name="Freeform 914"/>
              <p:cNvSpPr/>
              <p:nvPr/>
            </p:nvSpPr>
            <p:spPr bwMode="auto">
              <a:xfrm>
                <a:off x="5208" y="1200"/>
                <a:ext cx="4" cy="6"/>
              </a:xfrm>
              <a:custGeom>
                <a:avLst/>
                <a:gdLst>
                  <a:gd name="T0" fmla="*/ 2 w 4"/>
                  <a:gd name="T1" fmla="*/ 0 h 6"/>
                  <a:gd name="T2" fmla="*/ 0 w 4"/>
                  <a:gd name="T3" fmla="*/ 4 h 6"/>
                  <a:gd name="T4" fmla="*/ 2 w 4"/>
                  <a:gd name="T5" fmla="*/ 5 h 6"/>
                  <a:gd name="T6" fmla="*/ 4 w 4"/>
                  <a:gd name="T7" fmla="*/ 2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1" y="1"/>
                      <a:pt x="0" y="3"/>
                      <a:pt x="0" y="4"/>
                    </a:cubicBezTo>
                    <a:cubicBezTo>
                      <a:pt x="0" y="5"/>
                      <a:pt x="1" y="6"/>
                      <a:pt x="2" y="5"/>
                    </a:cubicBezTo>
                    <a:cubicBezTo>
                      <a:pt x="3" y="4"/>
                      <a:pt x="4" y="3"/>
                      <a:pt x="4" y="2"/>
                    </a:cubicBezTo>
                    <a:cubicBezTo>
                      <a:pt x="4" y="0"/>
                      <a:pt x="3" y="0"/>
                      <a:pt x="2" y="0"/>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6" name="Freeform 915"/>
              <p:cNvSpPr/>
              <p:nvPr/>
            </p:nvSpPr>
            <p:spPr bwMode="auto">
              <a:xfrm>
                <a:off x="5095" y="1188"/>
                <a:ext cx="120" cy="98"/>
              </a:xfrm>
              <a:custGeom>
                <a:avLst/>
                <a:gdLst>
                  <a:gd name="T0" fmla="*/ 11 w 120"/>
                  <a:gd name="T1" fmla="*/ 98 h 98"/>
                  <a:gd name="T2" fmla="*/ 13 w 120"/>
                  <a:gd name="T3" fmla="*/ 98 h 98"/>
                  <a:gd name="T4" fmla="*/ 110 w 120"/>
                  <a:gd name="T5" fmla="*/ 24 h 98"/>
                  <a:gd name="T6" fmla="*/ 108 w 120"/>
                  <a:gd name="T7" fmla="*/ 25 h 98"/>
                  <a:gd name="T8" fmla="*/ 12 w 120"/>
                  <a:gd name="T9" fmla="*/ 97 h 98"/>
                  <a:gd name="T10" fmla="*/ 5 w 120"/>
                  <a:gd name="T11" fmla="*/ 94 h 98"/>
                  <a:gd name="T12" fmla="*/ 2 w 120"/>
                  <a:gd name="T13" fmla="*/ 86 h 98"/>
                  <a:gd name="T14" fmla="*/ 12 w 120"/>
                  <a:gd name="T15" fmla="*/ 62 h 98"/>
                  <a:gd name="T16" fmla="*/ 112 w 120"/>
                  <a:gd name="T17" fmla="*/ 3 h 98"/>
                  <a:gd name="T18" fmla="*/ 117 w 120"/>
                  <a:gd name="T19" fmla="*/ 3 h 98"/>
                  <a:gd name="T20" fmla="*/ 119 w 120"/>
                  <a:gd name="T21" fmla="*/ 7 h 98"/>
                  <a:gd name="T22" fmla="*/ 120 w 120"/>
                  <a:gd name="T23" fmla="*/ 7 h 98"/>
                  <a:gd name="T24" fmla="*/ 118 w 120"/>
                  <a:gd name="T25" fmla="*/ 2 h 98"/>
                  <a:gd name="T26" fmla="*/ 111 w 120"/>
                  <a:gd name="T27" fmla="*/ 2 h 98"/>
                  <a:gd name="T28" fmla="*/ 11 w 120"/>
                  <a:gd name="T29" fmla="*/ 61 h 98"/>
                  <a:gd name="T30" fmla="*/ 11 w 120"/>
                  <a:gd name="T31" fmla="*/ 61 h 98"/>
                  <a:gd name="T32" fmla="*/ 1 w 120"/>
                  <a:gd name="T33" fmla="*/ 86 h 98"/>
                  <a:gd name="T34" fmla="*/ 5 w 120"/>
                  <a:gd name="T35" fmla="*/ 95 h 98"/>
                  <a:gd name="T36" fmla="*/ 11 w 120"/>
                  <a:gd name="T3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 h="98">
                    <a:moveTo>
                      <a:pt x="11" y="98"/>
                    </a:moveTo>
                    <a:cubicBezTo>
                      <a:pt x="12" y="98"/>
                      <a:pt x="12" y="98"/>
                      <a:pt x="13" y="98"/>
                    </a:cubicBezTo>
                    <a:cubicBezTo>
                      <a:pt x="21" y="96"/>
                      <a:pt x="106" y="27"/>
                      <a:pt x="110" y="24"/>
                    </a:cubicBezTo>
                    <a:cubicBezTo>
                      <a:pt x="108" y="25"/>
                      <a:pt x="108" y="25"/>
                      <a:pt x="108" y="25"/>
                    </a:cubicBezTo>
                    <a:cubicBezTo>
                      <a:pt x="76" y="50"/>
                      <a:pt x="19" y="96"/>
                      <a:pt x="12" y="97"/>
                    </a:cubicBezTo>
                    <a:cubicBezTo>
                      <a:pt x="8" y="97"/>
                      <a:pt x="6" y="95"/>
                      <a:pt x="5" y="94"/>
                    </a:cubicBezTo>
                    <a:cubicBezTo>
                      <a:pt x="5" y="94"/>
                      <a:pt x="3" y="91"/>
                      <a:pt x="2" y="86"/>
                    </a:cubicBezTo>
                    <a:cubicBezTo>
                      <a:pt x="1" y="78"/>
                      <a:pt x="5" y="70"/>
                      <a:pt x="12" y="62"/>
                    </a:cubicBezTo>
                    <a:cubicBezTo>
                      <a:pt x="112" y="3"/>
                      <a:pt x="112" y="3"/>
                      <a:pt x="112" y="3"/>
                    </a:cubicBezTo>
                    <a:cubicBezTo>
                      <a:pt x="112" y="3"/>
                      <a:pt x="115" y="2"/>
                      <a:pt x="117" y="3"/>
                    </a:cubicBezTo>
                    <a:cubicBezTo>
                      <a:pt x="118" y="4"/>
                      <a:pt x="119" y="4"/>
                      <a:pt x="119" y="7"/>
                    </a:cubicBezTo>
                    <a:cubicBezTo>
                      <a:pt x="120" y="7"/>
                      <a:pt x="120" y="7"/>
                      <a:pt x="120" y="7"/>
                    </a:cubicBezTo>
                    <a:cubicBezTo>
                      <a:pt x="120" y="4"/>
                      <a:pt x="119" y="3"/>
                      <a:pt x="118" y="2"/>
                    </a:cubicBezTo>
                    <a:cubicBezTo>
                      <a:pt x="115" y="0"/>
                      <a:pt x="111" y="2"/>
                      <a:pt x="111" y="2"/>
                    </a:cubicBezTo>
                    <a:cubicBezTo>
                      <a:pt x="11" y="61"/>
                      <a:pt x="11" y="61"/>
                      <a:pt x="11" y="61"/>
                    </a:cubicBezTo>
                    <a:cubicBezTo>
                      <a:pt x="11" y="61"/>
                      <a:pt x="11" y="61"/>
                      <a:pt x="11" y="61"/>
                    </a:cubicBezTo>
                    <a:cubicBezTo>
                      <a:pt x="2" y="72"/>
                      <a:pt x="0" y="80"/>
                      <a:pt x="1" y="86"/>
                    </a:cubicBezTo>
                    <a:cubicBezTo>
                      <a:pt x="2" y="92"/>
                      <a:pt x="4" y="95"/>
                      <a:pt x="5" y="95"/>
                    </a:cubicBezTo>
                    <a:cubicBezTo>
                      <a:pt x="5" y="95"/>
                      <a:pt x="7" y="98"/>
                      <a:pt x="11" y="9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7" name="Freeform 916"/>
              <p:cNvSpPr/>
              <p:nvPr/>
            </p:nvSpPr>
            <p:spPr bwMode="auto">
              <a:xfrm>
                <a:off x="5204" y="1210"/>
                <a:ext cx="4" cy="3"/>
              </a:xfrm>
              <a:custGeom>
                <a:avLst/>
                <a:gdLst>
                  <a:gd name="T0" fmla="*/ 4 w 4"/>
                  <a:gd name="T1" fmla="*/ 0 h 3"/>
                  <a:gd name="T2" fmla="*/ 4 w 4"/>
                  <a:gd name="T3" fmla="*/ 0 h 3"/>
                  <a:gd name="T4" fmla="*/ 1 w 4"/>
                  <a:gd name="T5" fmla="*/ 2 h 3"/>
                  <a:gd name="T6" fmla="*/ 1 w 4"/>
                  <a:gd name="T7" fmla="*/ 1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cubicBezTo>
                      <a:pt x="4" y="0"/>
                      <a:pt x="4" y="0"/>
                      <a:pt x="4" y="0"/>
                    </a:cubicBezTo>
                    <a:cubicBezTo>
                      <a:pt x="4" y="0"/>
                      <a:pt x="0" y="3"/>
                      <a:pt x="1" y="2"/>
                    </a:cubicBezTo>
                    <a:cubicBezTo>
                      <a:pt x="1" y="1"/>
                      <a:pt x="1" y="1"/>
                      <a:pt x="1" y="1"/>
                    </a:cubicBez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8" name="Freeform 917"/>
              <p:cNvSpPr/>
              <p:nvPr/>
            </p:nvSpPr>
            <p:spPr bwMode="auto">
              <a:xfrm>
                <a:off x="5123" y="1243"/>
                <a:ext cx="7" cy="6"/>
              </a:xfrm>
              <a:custGeom>
                <a:avLst/>
                <a:gdLst>
                  <a:gd name="T0" fmla="*/ 3 w 7"/>
                  <a:gd name="T1" fmla="*/ 2 h 6"/>
                  <a:gd name="T2" fmla="*/ 0 w 7"/>
                  <a:gd name="T3" fmla="*/ 0 h 6"/>
                  <a:gd name="T4" fmla="*/ 4 w 7"/>
                  <a:gd name="T5" fmla="*/ 4 h 6"/>
                  <a:gd name="T6" fmla="*/ 7 w 7"/>
                  <a:gd name="T7" fmla="*/ 6 h 6"/>
                  <a:gd name="T8" fmla="*/ 3 w 7"/>
                  <a:gd name="T9" fmla="*/ 2 h 6"/>
                </a:gdLst>
                <a:ahLst/>
                <a:cxnLst>
                  <a:cxn ang="0">
                    <a:pos x="T0" y="T1"/>
                  </a:cxn>
                  <a:cxn ang="0">
                    <a:pos x="T2" y="T3"/>
                  </a:cxn>
                  <a:cxn ang="0">
                    <a:pos x="T4" y="T5"/>
                  </a:cxn>
                  <a:cxn ang="0">
                    <a:pos x="T6" y="T7"/>
                  </a:cxn>
                  <a:cxn ang="0">
                    <a:pos x="T8" y="T9"/>
                  </a:cxn>
                </a:cxnLst>
                <a:rect l="0" t="0" r="r" b="b"/>
                <a:pathLst>
                  <a:path w="7" h="6">
                    <a:moveTo>
                      <a:pt x="3" y="2"/>
                    </a:moveTo>
                    <a:cubicBezTo>
                      <a:pt x="0" y="0"/>
                      <a:pt x="0" y="0"/>
                      <a:pt x="0" y="0"/>
                    </a:cubicBezTo>
                    <a:cubicBezTo>
                      <a:pt x="2" y="1"/>
                      <a:pt x="4" y="4"/>
                      <a:pt x="4" y="4"/>
                    </a:cubicBezTo>
                    <a:cubicBezTo>
                      <a:pt x="7" y="6"/>
                      <a:pt x="7" y="6"/>
                      <a:pt x="7" y="6"/>
                    </a:cubicBezTo>
                    <a:cubicBezTo>
                      <a:pt x="7" y="6"/>
                      <a:pt x="6" y="3"/>
                      <a:pt x="3" y="2"/>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9" name="Freeform 918"/>
              <p:cNvSpPr/>
              <p:nvPr/>
            </p:nvSpPr>
            <p:spPr bwMode="auto">
              <a:xfrm>
                <a:off x="5118" y="1205"/>
                <a:ext cx="63" cy="33"/>
              </a:xfrm>
              <a:custGeom>
                <a:avLst/>
                <a:gdLst>
                  <a:gd name="T0" fmla="*/ 63 w 63"/>
                  <a:gd name="T1" fmla="*/ 4 h 33"/>
                  <a:gd name="T2" fmla="*/ 60 w 63"/>
                  <a:gd name="T3" fmla="*/ 2 h 33"/>
                  <a:gd name="T4" fmla="*/ 0 w 63"/>
                  <a:gd name="T5" fmla="*/ 31 h 33"/>
                  <a:gd name="T6" fmla="*/ 4 w 63"/>
                  <a:gd name="T7" fmla="*/ 33 h 33"/>
                  <a:gd name="T8" fmla="*/ 63 w 63"/>
                  <a:gd name="T9" fmla="*/ 4 h 33"/>
                </a:gdLst>
                <a:ahLst/>
                <a:cxnLst>
                  <a:cxn ang="0">
                    <a:pos x="T0" y="T1"/>
                  </a:cxn>
                  <a:cxn ang="0">
                    <a:pos x="T2" y="T3"/>
                  </a:cxn>
                  <a:cxn ang="0">
                    <a:pos x="T4" y="T5"/>
                  </a:cxn>
                  <a:cxn ang="0">
                    <a:pos x="T6" y="T7"/>
                  </a:cxn>
                  <a:cxn ang="0">
                    <a:pos x="T8" y="T9"/>
                  </a:cxn>
                </a:cxnLst>
                <a:rect l="0" t="0" r="r" b="b"/>
                <a:pathLst>
                  <a:path w="63" h="33">
                    <a:moveTo>
                      <a:pt x="63" y="4"/>
                    </a:moveTo>
                    <a:cubicBezTo>
                      <a:pt x="60" y="2"/>
                      <a:pt x="60" y="2"/>
                      <a:pt x="60" y="2"/>
                    </a:cubicBezTo>
                    <a:cubicBezTo>
                      <a:pt x="59" y="0"/>
                      <a:pt x="3" y="30"/>
                      <a:pt x="0" y="31"/>
                    </a:cubicBezTo>
                    <a:cubicBezTo>
                      <a:pt x="4" y="33"/>
                      <a:pt x="4" y="33"/>
                      <a:pt x="4" y="33"/>
                    </a:cubicBezTo>
                    <a:cubicBezTo>
                      <a:pt x="6" y="32"/>
                      <a:pt x="63" y="3"/>
                      <a:pt x="63" y="4"/>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0" name="Freeform 919"/>
              <p:cNvSpPr/>
              <p:nvPr/>
            </p:nvSpPr>
            <p:spPr bwMode="auto">
              <a:xfrm>
                <a:off x="5111" y="1236"/>
                <a:ext cx="11" cy="5"/>
              </a:xfrm>
              <a:custGeom>
                <a:avLst/>
                <a:gdLst>
                  <a:gd name="T0" fmla="*/ 11 w 11"/>
                  <a:gd name="T1" fmla="*/ 2 h 5"/>
                  <a:gd name="T2" fmla="*/ 7 w 11"/>
                  <a:gd name="T3" fmla="*/ 0 h 5"/>
                  <a:gd name="T4" fmla="*/ 0 w 11"/>
                  <a:gd name="T5" fmla="*/ 4 h 5"/>
                  <a:gd name="T6" fmla="*/ 3 w 11"/>
                  <a:gd name="T7" fmla="*/ 5 h 5"/>
                  <a:gd name="T8" fmla="*/ 11 w 11"/>
                  <a:gd name="T9" fmla="*/ 2 h 5"/>
                </a:gdLst>
                <a:ahLst/>
                <a:cxnLst>
                  <a:cxn ang="0">
                    <a:pos x="T0" y="T1"/>
                  </a:cxn>
                  <a:cxn ang="0">
                    <a:pos x="T2" y="T3"/>
                  </a:cxn>
                  <a:cxn ang="0">
                    <a:pos x="T4" y="T5"/>
                  </a:cxn>
                  <a:cxn ang="0">
                    <a:pos x="T6" y="T7"/>
                  </a:cxn>
                  <a:cxn ang="0">
                    <a:pos x="T8" y="T9"/>
                  </a:cxn>
                </a:cxnLst>
                <a:rect l="0" t="0" r="r" b="b"/>
                <a:pathLst>
                  <a:path w="11" h="5">
                    <a:moveTo>
                      <a:pt x="11" y="2"/>
                    </a:moveTo>
                    <a:cubicBezTo>
                      <a:pt x="7" y="0"/>
                      <a:pt x="7" y="0"/>
                      <a:pt x="7" y="0"/>
                    </a:cubicBezTo>
                    <a:cubicBezTo>
                      <a:pt x="5" y="1"/>
                      <a:pt x="2" y="2"/>
                      <a:pt x="0" y="4"/>
                    </a:cubicBezTo>
                    <a:cubicBezTo>
                      <a:pt x="3" y="5"/>
                      <a:pt x="3" y="5"/>
                      <a:pt x="3" y="5"/>
                    </a:cubicBezTo>
                    <a:cubicBezTo>
                      <a:pt x="5" y="4"/>
                      <a:pt x="8" y="3"/>
                      <a:pt x="11" y="2"/>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1" name="Freeform 920"/>
              <p:cNvSpPr/>
              <p:nvPr/>
            </p:nvSpPr>
            <p:spPr bwMode="auto">
              <a:xfrm>
                <a:off x="5099" y="1240"/>
                <a:ext cx="15" cy="11"/>
              </a:xfrm>
              <a:custGeom>
                <a:avLst/>
                <a:gdLst>
                  <a:gd name="T0" fmla="*/ 15 w 15"/>
                  <a:gd name="T1" fmla="*/ 1 h 11"/>
                  <a:gd name="T2" fmla="*/ 12 w 15"/>
                  <a:gd name="T3" fmla="*/ 0 h 11"/>
                  <a:gd name="T4" fmla="*/ 0 w 15"/>
                  <a:gd name="T5" fmla="*/ 9 h 11"/>
                  <a:gd name="T6" fmla="*/ 3 w 15"/>
                  <a:gd name="T7" fmla="*/ 11 h 11"/>
                  <a:gd name="T8" fmla="*/ 15 w 15"/>
                  <a:gd name="T9" fmla="*/ 1 h 11"/>
                </a:gdLst>
                <a:ahLst/>
                <a:cxnLst>
                  <a:cxn ang="0">
                    <a:pos x="T0" y="T1"/>
                  </a:cxn>
                  <a:cxn ang="0">
                    <a:pos x="T2" y="T3"/>
                  </a:cxn>
                  <a:cxn ang="0">
                    <a:pos x="T4" y="T5"/>
                  </a:cxn>
                  <a:cxn ang="0">
                    <a:pos x="T6" y="T7"/>
                  </a:cxn>
                  <a:cxn ang="0">
                    <a:pos x="T8" y="T9"/>
                  </a:cxn>
                </a:cxnLst>
                <a:rect l="0" t="0" r="r" b="b"/>
                <a:pathLst>
                  <a:path w="15" h="11">
                    <a:moveTo>
                      <a:pt x="15" y="1"/>
                    </a:moveTo>
                    <a:cubicBezTo>
                      <a:pt x="12" y="0"/>
                      <a:pt x="12" y="0"/>
                      <a:pt x="12" y="0"/>
                    </a:cubicBezTo>
                    <a:cubicBezTo>
                      <a:pt x="7" y="2"/>
                      <a:pt x="3" y="6"/>
                      <a:pt x="0" y="9"/>
                    </a:cubicBezTo>
                    <a:cubicBezTo>
                      <a:pt x="3" y="11"/>
                      <a:pt x="3" y="11"/>
                      <a:pt x="3" y="11"/>
                    </a:cubicBezTo>
                    <a:cubicBezTo>
                      <a:pt x="6" y="8"/>
                      <a:pt x="10" y="4"/>
                      <a:pt x="15" y="1"/>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2" name="Freeform 921"/>
              <p:cNvSpPr/>
              <p:nvPr/>
            </p:nvSpPr>
            <p:spPr bwMode="auto">
              <a:xfrm>
                <a:off x="5092" y="1249"/>
                <a:ext cx="10" cy="13"/>
              </a:xfrm>
              <a:custGeom>
                <a:avLst/>
                <a:gdLst>
                  <a:gd name="T0" fmla="*/ 10 w 10"/>
                  <a:gd name="T1" fmla="*/ 2 h 13"/>
                  <a:gd name="T2" fmla="*/ 7 w 10"/>
                  <a:gd name="T3" fmla="*/ 0 h 13"/>
                  <a:gd name="T4" fmla="*/ 0 w 10"/>
                  <a:gd name="T5" fmla="*/ 11 h 13"/>
                  <a:gd name="T6" fmla="*/ 3 w 10"/>
                  <a:gd name="T7" fmla="*/ 13 h 13"/>
                  <a:gd name="T8" fmla="*/ 10 w 10"/>
                  <a:gd name="T9" fmla="*/ 2 h 13"/>
                </a:gdLst>
                <a:ahLst/>
                <a:cxnLst>
                  <a:cxn ang="0">
                    <a:pos x="T0" y="T1"/>
                  </a:cxn>
                  <a:cxn ang="0">
                    <a:pos x="T2" y="T3"/>
                  </a:cxn>
                  <a:cxn ang="0">
                    <a:pos x="T4" y="T5"/>
                  </a:cxn>
                  <a:cxn ang="0">
                    <a:pos x="T6" y="T7"/>
                  </a:cxn>
                  <a:cxn ang="0">
                    <a:pos x="T8" y="T9"/>
                  </a:cxn>
                </a:cxnLst>
                <a:rect l="0" t="0" r="r" b="b"/>
                <a:pathLst>
                  <a:path w="10" h="13">
                    <a:moveTo>
                      <a:pt x="10" y="2"/>
                    </a:moveTo>
                    <a:cubicBezTo>
                      <a:pt x="7" y="0"/>
                      <a:pt x="7" y="0"/>
                      <a:pt x="7" y="0"/>
                    </a:cubicBezTo>
                    <a:cubicBezTo>
                      <a:pt x="4" y="4"/>
                      <a:pt x="2" y="7"/>
                      <a:pt x="0" y="11"/>
                    </a:cubicBezTo>
                    <a:cubicBezTo>
                      <a:pt x="3" y="13"/>
                      <a:pt x="3" y="13"/>
                      <a:pt x="3" y="13"/>
                    </a:cubicBezTo>
                    <a:cubicBezTo>
                      <a:pt x="5" y="9"/>
                      <a:pt x="7" y="6"/>
                      <a:pt x="10" y="2"/>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3" name="Freeform 922"/>
              <p:cNvSpPr/>
              <p:nvPr/>
            </p:nvSpPr>
            <p:spPr bwMode="auto">
              <a:xfrm>
                <a:off x="5087" y="1260"/>
                <a:ext cx="8" cy="26"/>
              </a:xfrm>
              <a:custGeom>
                <a:avLst/>
                <a:gdLst>
                  <a:gd name="T0" fmla="*/ 8 w 8"/>
                  <a:gd name="T1" fmla="*/ 2 h 26"/>
                  <a:gd name="T2" fmla="*/ 5 w 8"/>
                  <a:gd name="T3" fmla="*/ 0 h 26"/>
                  <a:gd name="T4" fmla="*/ 2 w 8"/>
                  <a:gd name="T5" fmla="*/ 24 h 26"/>
                  <a:gd name="T6" fmla="*/ 6 w 8"/>
                  <a:gd name="T7" fmla="*/ 26 h 26"/>
                  <a:gd name="T8" fmla="*/ 8 w 8"/>
                  <a:gd name="T9" fmla="*/ 2 h 26"/>
                </a:gdLst>
                <a:ahLst/>
                <a:cxnLst>
                  <a:cxn ang="0">
                    <a:pos x="T0" y="T1"/>
                  </a:cxn>
                  <a:cxn ang="0">
                    <a:pos x="T2" y="T3"/>
                  </a:cxn>
                  <a:cxn ang="0">
                    <a:pos x="T4" y="T5"/>
                  </a:cxn>
                  <a:cxn ang="0">
                    <a:pos x="T6" y="T7"/>
                  </a:cxn>
                  <a:cxn ang="0">
                    <a:pos x="T8" y="T9"/>
                  </a:cxn>
                </a:cxnLst>
                <a:rect l="0" t="0" r="r" b="b"/>
                <a:pathLst>
                  <a:path w="8" h="26">
                    <a:moveTo>
                      <a:pt x="8" y="2"/>
                    </a:moveTo>
                    <a:cubicBezTo>
                      <a:pt x="5" y="0"/>
                      <a:pt x="5" y="0"/>
                      <a:pt x="5" y="0"/>
                    </a:cubicBezTo>
                    <a:cubicBezTo>
                      <a:pt x="0" y="11"/>
                      <a:pt x="2" y="23"/>
                      <a:pt x="2" y="24"/>
                    </a:cubicBezTo>
                    <a:cubicBezTo>
                      <a:pt x="6" y="26"/>
                      <a:pt x="6" y="26"/>
                      <a:pt x="6" y="26"/>
                    </a:cubicBezTo>
                    <a:cubicBezTo>
                      <a:pt x="6" y="25"/>
                      <a:pt x="3" y="13"/>
                      <a:pt x="8" y="2"/>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4" name="Freeform 923"/>
              <p:cNvSpPr/>
              <p:nvPr/>
            </p:nvSpPr>
            <p:spPr bwMode="auto">
              <a:xfrm>
                <a:off x="5086" y="1208"/>
                <a:ext cx="98" cy="78"/>
              </a:xfrm>
              <a:custGeom>
                <a:avLst/>
                <a:gdLst>
                  <a:gd name="T0" fmla="*/ 28 w 98"/>
                  <a:gd name="T1" fmla="*/ 33 h 78"/>
                  <a:gd name="T2" fmla="*/ 7 w 98"/>
                  <a:gd name="T3" fmla="*/ 78 h 78"/>
                  <a:gd name="T4" fmla="*/ 11 w 98"/>
                  <a:gd name="T5" fmla="*/ 72 h 78"/>
                  <a:gd name="T6" fmla="*/ 29 w 98"/>
                  <a:gd name="T7" fmla="*/ 38 h 78"/>
                  <a:gd name="T8" fmla="*/ 29 w 98"/>
                  <a:gd name="T9" fmla="*/ 37 h 78"/>
                  <a:gd name="T10" fmla="*/ 44 w 98"/>
                  <a:gd name="T11" fmla="*/ 41 h 78"/>
                  <a:gd name="T12" fmla="*/ 60 w 98"/>
                  <a:gd name="T13" fmla="*/ 24 h 78"/>
                  <a:gd name="T14" fmla="*/ 90 w 98"/>
                  <a:gd name="T15" fmla="*/ 7 h 78"/>
                  <a:gd name="T16" fmla="*/ 95 w 98"/>
                  <a:gd name="T17" fmla="*/ 1 h 78"/>
                  <a:gd name="T18" fmla="*/ 36 w 98"/>
                  <a:gd name="T19" fmla="*/ 30 h 78"/>
                  <a:gd name="T20" fmla="*/ 28 w 98"/>
                  <a:gd name="T21" fmla="*/ 3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78">
                    <a:moveTo>
                      <a:pt x="28" y="33"/>
                    </a:moveTo>
                    <a:cubicBezTo>
                      <a:pt x="0" y="49"/>
                      <a:pt x="7" y="77"/>
                      <a:pt x="7" y="78"/>
                    </a:cubicBezTo>
                    <a:cubicBezTo>
                      <a:pt x="11" y="72"/>
                      <a:pt x="11" y="72"/>
                      <a:pt x="11" y="72"/>
                    </a:cubicBezTo>
                    <a:cubicBezTo>
                      <a:pt x="10" y="71"/>
                      <a:pt x="6" y="51"/>
                      <a:pt x="29" y="38"/>
                    </a:cubicBezTo>
                    <a:cubicBezTo>
                      <a:pt x="29" y="37"/>
                      <a:pt x="29" y="37"/>
                      <a:pt x="29" y="37"/>
                    </a:cubicBezTo>
                    <a:cubicBezTo>
                      <a:pt x="39" y="32"/>
                      <a:pt x="44" y="40"/>
                      <a:pt x="44" y="41"/>
                    </a:cubicBezTo>
                    <a:cubicBezTo>
                      <a:pt x="47" y="34"/>
                      <a:pt x="53" y="28"/>
                      <a:pt x="60" y="24"/>
                    </a:cubicBezTo>
                    <a:cubicBezTo>
                      <a:pt x="67" y="20"/>
                      <a:pt x="89" y="8"/>
                      <a:pt x="90" y="7"/>
                    </a:cubicBezTo>
                    <a:cubicBezTo>
                      <a:pt x="98" y="3"/>
                      <a:pt x="95" y="1"/>
                      <a:pt x="95" y="1"/>
                    </a:cubicBezTo>
                    <a:cubicBezTo>
                      <a:pt x="93" y="0"/>
                      <a:pt x="38" y="29"/>
                      <a:pt x="36" y="30"/>
                    </a:cubicBezTo>
                    <a:cubicBezTo>
                      <a:pt x="33" y="31"/>
                      <a:pt x="30" y="32"/>
                      <a:pt x="28" y="33"/>
                    </a:cubicBezTo>
                    <a:close/>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5" name="Freeform 924"/>
              <p:cNvSpPr/>
              <p:nvPr/>
            </p:nvSpPr>
            <p:spPr bwMode="auto">
              <a:xfrm>
                <a:off x="4992" y="1105"/>
                <a:ext cx="32" cy="21"/>
              </a:xfrm>
              <a:custGeom>
                <a:avLst/>
                <a:gdLst>
                  <a:gd name="T0" fmla="*/ 25 w 32"/>
                  <a:gd name="T1" fmla="*/ 3 h 21"/>
                  <a:gd name="T2" fmla="*/ 8 w 32"/>
                  <a:gd name="T3" fmla="*/ 1 h 21"/>
                  <a:gd name="T4" fmla="*/ 0 w 32"/>
                  <a:gd name="T5" fmla="*/ 9 h 21"/>
                  <a:gd name="T6" fmla="*/ 3 w 32"/>
                  <a:gd name="T7" fmla="*/ 18 h 21"/>
                  <a:gd name="T8" fmla="*/ 11 w 32"/>
                  <a:gd name="T9" fmla="*/ 21 h 21"/>
                  <a:gd name="T10" fmla="*/ 18 w 32"/>
                  <a:gd name="T11" fmla="*/ 16 h 21"/>
                  <a:gd name="T12" fmla="*/ 32 w 32"/>
                  <a:gd name="T13" fmla="*/ 12 h 21"/>
                  <a:gd name="T14" fmla="*/ 25 w 32"/>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1">
                    <a:moveTo>
                      <a:pt x="25" y="3"/>
                    </a:moveTo>
                    <a:cubicBezTo>
                      <a:pt x="25" y="3"/>
                      <a:pt x="10" y="0"/>
                      <a:pt x="8" y="1"/>
                    </a:cubicBezTo>
                    <a:cubicBezTo>
                      <a:pt x="5" y="2"/>
                      <a:pt x="1" y="7"/>
                      <a:pt x="0" y="9"/>
                    </a:cubicBezTo>
                    <a:cubicBezTo>
                      <a:pt x="0" y="11"/>
                      <a:pt x="1" y="17"/>
                      <a:pt x="3" y="18"/>
                    </a:cubicBezTo>
                    <a:cubicBezTo>
                      <a:pt x="5" y="19"/>
                      <a:pt x="9" y="21"/>
                      <a:pt x="11" y="21"/>
                    </a:cubicBezTo>
                    <a:cubicBezTo>
                      <a:pt x="13" y="21"/>
                      <a:pt x="16" y="17"/>
                      <a:pt x="18" y="16"/>
                    </a:cubicBezTo>
                    <a:cubicBezTo>
                      <a:pt x="20" y="15"/>
                      <a:pt x="29" y="19"/>
                      <a:pt x="32" y="12"/>
                    </a:cubicBezTo>
                    <a:cubicBezTo>
                      <a:pt x="32" y="11"/>
                      <a:pt x="31" y="6"/>
                      <a:pt x="25" y="3"/>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6" name="Freeform 925"/>
              <p:cNvSpPr/>
              <p:nvPr/>
            </p:nvSpPr>
            <p:spPr bwMode="auto">
              <a:xfrm>
                <a:off x="5101" y="1253"/>
                <a:ext cx="50" cy="45"/>
              </a:xfrm>
              <a:custGeom>
                <a:avLst/>
                <a:gdLst>
                  <a:gd name="T0" fmla="*/ 23 w 50"/>
                  <a:gd name="T1" fmla="*/ 8 h 45"/>
                  <a:gd name="T2" fmla="*/ 22 w 50"/>
                  <a:gd name="T3" fmla="*/ 14 h 45"/>
                  <a:gd name="T4" fmla="*/ 8 w 50"/>
                  <a:gd name="T5" fmla="*/ 26 h 45"/>
                  <a:gd name="T6" fmla="*/ 1 w 50"/>
                  <a:gd name="T7" fmla="*/ 35 h 45"/>
                  <a:gd name="T8" fmla="*/ 0 w 50"/>
                  <a:gd name="T9" fmla="*/ 40 h 45"/>
                  <a:gd name="T10" fmla="*/ 2 w 50"/>
                  <a:gd name="T11" fmla="*/ 44 h 45"/>
                  <a:gd name="T12" fmla="*/ 10 w 50"/>
                  <a:gd name="T13" fmla="*/ 45 h 45"/>
                  <a:gd name="T14" fmla="*/ 25 w 50"/>
                  <a:gd name="T15" fmla="*/ 38 h 45"/>
                  <a:gd name="T16" fmla="*/ 50 w 50"/>
                  <a:gd name="T17" fmla="*/ 20 h 45"/>
                  <a:gd name="T18" fmla="*/ 50 w 50"/>
                  <a:gd name="T19" fmla="*/ 17 h 45"/>
                  <a:gd name="T20" fmla="*/ 43 w 50"/>
                  <a:gd name="T21" fmla="*/ 0 h 45"/>
                  <a:gd name="T22" fmla="*/ 23 w 50"/>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45">
                    <a:moveTo>
                      <a:pt x="23" y="8"/>
                    </a:moveTo>
                    <a:cubicBezTo>
                      <a:pt x="22" y="14"/>
                      <a:pt x="22" y="14"/>
                      <a:pt x="22" y="14"/>
                    </a:cubicBezTo>
                    <a:cubicBezTo>
                      <a:pt x="8" y="26"/>
                      <a:pt x="8" y="26"/>
                      <a:pt x="8" y="26"/>
                    </a:cubicBezTo>
                    <a:cubicBezTo>
                      <a:pt x="8" y="26"/>
                      <a:pt x="3" y="32"/>
                      <a:pt x="1" y="35"/>
                    </a:cubicBezTo>
                    <a:cubicBezTo>
                      <a:pt x="0" y="36"/>
                      <a:pt x="0" y="38"/>
                      <a:pt x="0" y="40"/>
                    </a:cubicBezTo>
                    <a:cubicBezTo>
                      <a:pt x="0" y="41"/>
                      <a:pt x="1" y="43"/>
                      <a:pt x="2" y="44"/>
                    </a:cubicBezTo>
                    <a:cubicBezTo>
                      <a:pt x="4" y="45"/>
                      <a:pt x="7" y="45"/>
                      <a:pt x="10" y="45"/>
                    </a:cubicBezTo>
                    <a:cubicBezTo>
                      <a:pt x="18" y="45"/>
                      <a:pt x="25" y="38"/>
                      <a:pt x="25" y="38"/>
                    </a:cubicBezTo>
                    <a:cubicBezTo>
                      <a:pt x="26" y="37"/>
                      <a:pt x="50" y="20"/>
                      <a:pt x="50" y="20"/>
                    </a:cubicBezTo>
                    <a:cubicBezTo>
                      <a:pt x="50" y="20"/>
                      <a:pt x="50" y="19"/>
                      <a:pt x="50" y="17"/>
                    </a:cubicBezTo>
                    <a:cubicBezTo>
                      <a:pt x="48" y="8"/>
                      <a:pt x="43" y="0"/>
                      <a:pt x="43" y="0"/>
                    </a:cubicBezTo>
                    <a:lnTo>
                      <a:pt x="23" y="8"/>
                    </a:lnTo>
                    <a:close/>
                  </a:path>
                </a:pathLst>
              </a:custGeom>
              <a:solidFill>
                <a:srgbClr val="269F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7" name="Freeform 926"/>
              <p:cNvSpPr/>
              <p:nvPr/>
            </p:nvSpPr>
            <p:spPr bwMode="auto">
              <a:xfrm>
                <a:off x="5112" y="1274"/>
                <a:ext cx="14" cy="6"/>
              </a:xfrm>
              <a:custGeom>
                <a:avLst/>
                <a:gdLst>
                  <a:gd name="T0" fmla="*/ 13 w 14"/>
                  <a:gd name="T1" fmla="*/ 6 h 6"/>
                  <a:gd name="T2" fmla="*/ 14 w 14"/>
                  <a:gd name="T3" fmla="*/ 6 h 6"/>
                  <a:gd name="T4" fmla="*/ 14 w 14"/>
                  <a:gd name="T5" fmla="*/ 5 h 6"/>
                  <a:gd name="T6" fmla="*/ 6 w 14"/>
                  <a:gd name="T7" fmla="*/ 1 h 6"/>
                  <a:gd name="T8" fmla="*/ 0 w 14"/>
                  <a:gd name="T9" fmla="*/ 1 h 6"/>
                  <a:gd name="T10" fmla="*/ 0 w 14"/>
                  <a:gd name="T11" fmla="*/ 2 h 6"/>
                  <a:gd name="T12" fmla="*/ 1 w 14"/>
                  <a:gd name="T13" fmla="*/ 2 h 6"/>
                  <a:gd name="T14" fmla="*/ 6 w 14"/>
                  <a:gd name="T15" fmla="*/ 2 h 6"/>
                  <a:gd name="T16" fmla="*/ 13 w 14"/>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
                    <a:moveTo>
                      <a:pt x="13" y="6"/>
                    </a:moveTo>
                    <a:cubicBezTo>
                      <a:pt x="14" y="6"/>
                      <a:pt x="14" y="6"/>
                      <a:pt x="14" y="6"/>
                    </a:cubicBezTo>
                    <a:cubicBezTo>
                      <a:pt x="14" y="5"/>
                      <a:pt x="14" y="5"/>
                      <a:pt x="14" y="5"/>
                    </a:cubicBezTo>
                    <a:cubicBezTo>
                      <a:pt x="13" y="4"/>
                      <a:pt x="10" y="2"/>
                      <a:pt x="6" y="1"/>
                    </a:cubicBezTo>
                    <a:cubicBezTo>
                      <a:pt x="3" y="0"/>
                      <a:pt x="1" y="1"/>
                      <a:pt x="0" y="1"/>
                    </a:cubicBezTo>
                    <a:cubicBezTo>
                      <a:pt x="0" y="2"/>
                      <a:pt x="0" y="2"/>
                      <a:pt x="0" y="2"/>
                    </a:cubicBezTo>
                    <a:cubicBezTo>
                      <a:pt x="1" y="2"/>
                      <a:pt x="1" y="2"/>
                      <a:pt x="1" y="2"/>
                    </a:cubicBezTo>
                    <a:cubicBezTo>
                      <a:pt x="1" y="2"/>
                      <a:pt x="3" y="1"/>
                      <a:pt x="6" y="2"/>
                    </a:cubicBezTo>
                    <a:cubicBezTo>
                      <a:pt x="9" y="3"/>
                      <a:pt x="12" y="5"/>
                      <a:pt x="13" y="6"/>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8" name="Freeform 927"/>
              <p:cNvSpPr/>
              <p:nvPr/>
            </p:nvSpPr>
            <p:spPr bwMode="auto">
              <a:xfrm>
                <a:off x="5109" y="1277"/>
                <a:ext cx="14" cy="5"/>
              </a:xfrm>
              <a:custGeom>
                <a:avLst/>
                <a:gdLst>
                  <a:gd name="T0" fmla="*/ 14 w 14"/>
                  <a:gd name="T1" fmla="*/ 5 h 5"/>
                  <a:gd name="T2" fmla="*/ 14 w 14"/>
                  <a:gd name="T3" fmla="*/ 5 h 5"/>
                  <a:gd name="T4" fmla="*/ 14 w 14"/>
                  <a:gd name="T5" fmla="*/ 5 h 5"/>
                  <a:gd name="T6" fmla="*/ 7 w 14"/>
                  <a:gd name="T7" fmla="*/ 1 h 5"/>
                  <a:gd name="T8" fmla="*/ 1 w 14"/>
                  <a:gd name="T9" fmla="*/ 1 h 5"/>
                  <a:gd name="T10" fmla="*/ 0 w 14"/>
                  <a:gd name="T11" fmla="*/ 2 h 5"/>
                  <a:gd name="T12" fmla="*/ 1 w 14"/>
                  <a:gd name="T13" fmla="*/ 2 h 5"/>
                  <a:gd name="T14" fmla="*/ 6 w 14"/>
                  <a:gd name="T15" fmla="*/ 1 h 5"/>
                  <a:gd name="T16" fmla="*/ 14 w 14"/>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5">
                    <a:moveTo>
                      <a:pt x="14" y="5"/>
                    </a:moveTo>
                    <a:cubicBezTo>
                      <a:pt x="14" y="5"/>
                      <a:pt x="14" y="5"/>
                      <a:pt x="14" y="5"/>
                    </a:cubicBezTo>
                    <a:cubicBezTo>
                      <a:pt x="14" y="5"/>
                      <a:pt x="14" y="5"/>
                      <a:pt x="14" y="5"/>
                    </a:cubicBezTo>
                    <a:cubicBezTo>
                      <a:pt x="13" y="4"/>
                      <a:pt x="10" y="1"/>
                      <a:pt x="7" y="1"/>
                    </a:cubicBezTo>
                    <a:cubicBezTo>
                      <a:pt x="4" y="0"/>
                      <a:pt x="1" y="1"/>
                      <a:pt x="1" y="1"/>
                    </a:cubicBezTo>
                    <a:cubicBezTo>
                      <a:pt x="0" y="2"/>
                      <a:pt x="0" y="2"/>
                      <a:pt x="0" y="2"/>
                    </a:cubicBezTo>
                    <a:cubicBezTo>
                      <a:pt x="1" y="2"/>
                      <a:pt x="1" y="2"/>
                      <a:pt x="1" y="2"/>
                    </a:cubicBezTo>
                    <a:cubicBezTo>
                      <a:pt x="2" y="1"/>
                      <a:pt x="4" y="1"/>
                      <a:pt x="6" y="1"/>
                    </a:cubicBezTo>
                    <a:cubicBezTo>
                      <a:pt x="9" y="2"/>
                      <a:pt x="13" y="4"/>
                      <a:pt x="14" y="5"/>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9" name="Freeform 928"/>
              <p:cNvSpPr/>
              <p:nvPr/>
            </p:nvSpPr>
            <p:spPr bwMode="auto">
              <a:xfrm>
                <a:off x="5107" y="1280"/>
                <a:ext cx="14" cy="4"/>
              </a:xfrm>
              <a:custGeom>
                <a:avLst/>
                <a:gdLst>
                  <a:gd name="T0" fmla="*/ 14 w 14"/>
                  <a:gd name="T1" fmla="*/ 4 h 4"/>
                  <a:gd name="T2" fmla="*/ 14 w 14"/>
                  <a:gd name="T3" fmla="*/ 4 h 4"/>
                  <a:gd name="T4" fmla="*/ 14 w 14"/>
                  <a:gd name="T5" fmla="*/ 4 h 4"/>
                  <a:gd name="T6" fmla="*/ 6 w 14"/>
                  <a:gd name="T7" fmla="*/ 0 h 4"/>
                  <a:gd name="T8" fmla="*/ 0 w 14"/>
                  <a:gd name="T9" fmla="*/ 1 h 4"/>
                  <a:gd name="T10" fmla="*/ 0 w 14"/>
                  <a:gd name="T11" fmla="*/ 2 h 4"/>
                  <a:gd name="T12" fmla="*/ 1 w 14"/>
                  <a:gd name="T13" fmla="*/ 2 h 4"/>
                  <a:gd name="T14" fmla="*/ 6 w 14"/>
                  <a:gd name="T15" fmla="*/ 1 h 4"/>
                  <a:gd name="T16" fmla="*/ 14 w 14"/>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
                    <a:moveTo>
                      <a:pt x="14" y="4"/>
                    </a:moveTo>
                    <a:cubicBezTo>
                      <a:pt x="14" y="4"/>
                      <a:pt x="14" y="4"/>
                      <a:pt x="14" y="4"/>
                    </a:cubicBezTo>
                    <a:cubicBezTo>
                      <a:pt x="14" y="4"/>
                      <a:pt x="14" y="4"/>
                      <a:pt x="14" y="4"/>
                    </a:cubicBezTo>
                    <a:cubicBezTo>
                      <a:pt x="13" y="3"/>
                      <a:pt x="9" y="1"/>
                      <a:pt x="6" y="0"/>
                    </a:cubicBezTo>
                    <a:cubicBezTo>
                      <a:pt x="3" y="0"/>
                      <a:pt x="1" y="0"/>
                      <a:pt x="0" y="1"/>
                    </a:cubicBezTo>
                    <a:cubicBezTo>
                      <a:pt x="0" y="2"/>
                      <a:pt x="0" y="2"/>
                      <a:pt x="0" y="2"/>
                    </a:cubicBezTo>
                    <a:cubicBezTo>
                      <a:pt x="1" y="2"/>
                      <a:pt x="1" y="2"/>
                      <a:pt x="1" y="2"/>
                    </a:cubicBezTo>
                    <a:cubicBezTo>
                      <a:pt x="1" y="1"/>
                      <a:pt x="3" y="1"/>
                      <a:pt x="6" y="1"/>
                    </a:cubicBezTo>
                    <a:cubicBezTo>
                      <a:pt x="9" y="2"/>
                      <a:pt x="12" y="4"/>
                      <a:pt x="14" y="4"/>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0" name="Freeform 929"/>
              <p:cNvSpPr/>
              <p:nvPr/>
            </p:nvSpPr>
            <p:spPr bwMode="auto">
              <a:xfrm>
                <a:off x="5101" y="1285"/>
                <a:ext cx="21" cy="13"/>
              </a:xfrm>
              <a:custGeom>
                <a:avLst/>
                <a:gdLst>
                  <a:gd name="T0" fmla="*/ 1 w 21"/>
                  <a:gd name="T1" fmla="*/ 3 h 13"/>
                  <a:gd name="T2" fmla="*/ 2 w 21"/>
                  <a:gd name="T3" fmla="*/ 1 h 13"/>
                  <a:gd name="T4" fmla="*/ 10 w 21"/>
                  <a:gd name="T5" fmla="*/ 1 h 13"/>
                  <a:gd name="T6" fmla="*/ 21 w 21"/>
                  <a:gd name="T7" fmla="*/ 8 h 13"/>
                  <a:gd name="T8" fmla="*/ 6 w 21"/>
                  <a:gd name="T9" fmla="*/ 13 h 13"/>
                  <a:gd name="T10" fmla="*/ 6 w 21"/>
                  <a:gd name="T11" fmla="*/ 13 h 13"/>
                  <a:gd name="T12" fmla="*/ 2 w 21"/>
                  <a:gd name="T13" fmla="*/ 12 h 13"/>
                  <a:gd name="T14" fmla="*/ 0 w 21"/>
                  <a:gd name="T15" fmla="*/ 8 h 13"/>
                  <a:gd name="T16" fmla="*/ 1 w 21"/>
                  <a:gd name="T17"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3">
                    <a:moveTo>
                      <a:pt x="1" y="3"/>
                    </a:moveTo>
                    <a:cubicBezTo>
                      <a:pt x="1" y="2"/>
                      <a:pt x="2" y="2"/>
                      <a:pt x="2" y="1"/>
                    </a:cubicBezTo>
                    <a:cubicBezTo>
                      <a:pt x="3" y="1"/>
                      <a:pt x="5" y="0"/>
                      <a:pt x="10" y="1"/>
                    </a:cubicBezTo>
                    <a:cubicBezTo>
                      <a:pt x="17" y="3"/>
                      <a:pt x="21" y="8"/>
                      <a:pt x="21" y="8"/>
                    </a:cubicBezTo>
                    <a:cubicBezTo>
                      <a:pt x="21" y="8"/>
                      <a:pt x="17" y="11"/>
                      <a:pt x="6" y="13"/>
                    </a:cubicBezTo>
                    <a:cubicBezTo>
                      <a:pt x="6" y="13"/>
                      <a:pt x="6" y="13"/>
                      <a:pt x="6" y="13"/>
                    </a:cubicBezTo>
                    <a:cubicBezTo>
                      <a:pt x="4" y="13"/>
                      <a:pt x="3" y="12"/>
                      <a:pt x="2" y="12"/>
                    </a:cubicBezTo>
                    <a:cubicBezTo>
                      <a:pt x="1" y="11"/>
                      <a:pt x="0" y="9"/>
                      <a:pt x="0" y="8"/>
                    </a:cubicBezTo>
                    <a:cubicBezTo>
                      <a:pt x="0" y="6"/>
                      <a:pt x="0" y="4"/>
                      <a:pt x="1" y="3"/>
                    </a:cubicBezTo>
                    <a:close/>
                  </a:path>
                </a:pathLst>
              </a:custGeom>
              <a:solidFill>
                <a:srgbClr val="254B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1" name="Freeform 930"/>
              <p:cNvSpPr/>
              <p:nvPr/>
            </p:nvSpPr>
            <p:spPr bwMode="auto">
              <a:xfrm>
                <a:off x="5101" y="1270"/>
                <a:ext cx="50" cy="30"/>
              </a:xfrm>
              <a:custGeom>
                <a:avLst/>
                <a:gdLst>
                  <a:gd name="T0" fmla="*/ 0 w 50"/>
                  <a:gd name="T1" fmla="*/ 23 h 30"/>
                  <a:gd name="T2" fmla="*/ 9 w 50"/>
                  <a:gd name="T3" fmla="*/ 26 h 30"/>
                  <a:gd name="T4" fmla="*/ 47 w 50"/>
                  <a:gd name="T5" fmla="*/ 3 h 30"/>
                  <a:gd name="T6" fmla="*/ 50 w 50"/>
                  <a:gd name="T7" fmla="*/ 0 h 30"/>
                  <a:gd name="T8" fmla="*/ 50 w 50"/>
                  <a:gd name="T9" fmla="*/ 3 h 30"/>
                  <a:gd name="T10" fmla="*/ 49 w 50"/>
                  <a:gd name="T11" fmla="*/ 7 h 30"/>
                  <a:gd name="T12" fmla="*/ 29 w 50"/>
                  <a:gd name="T13" fmla="*/ 22 h 30"/>
                  <a:gd name="T14" fmla="*/ 10 w 50"/>
                  <a:gd name="T15" fmla="*/ 29 h 30"/>
                  <a:gd name="T16" fmla="*/ 1 w 50"/>
                  <a:gd name="T17" fmla="*/ 27 h 30"/>
                  <a:gd name="T18" fmla="*/ 0 w 50"/>
                  <a:gd name="T19"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30">
                    <a:moveTo>
                      <a:pt x="0" y="23"/>
                    </a:moveTo>
                    <a:cubicBezTo>
                      <a:pt x="1" y="25"/>
                      <a:pt x="7" y="26"/>
                      <a:pt x="9" y="26"/>
                    </a:cubicBezTo>
                    <a:cubicBezTo>
                      <a:pt x="23" y="26"/>
                      <a:pt x="46" y="4"/>
                      <a:pt x="47" y="3"/>
                    </a:cubicBezTo>
                    <a:cubicBezTo>
                      <a:pt x="49" y="1"/>
                      <a:pt x="50" y="0"/>
                      <a:pt x="50" y="0"/>
                    </a:cubicBezTo>
                    <a:cubicBezTo>
                      <a:pt x="50" y="3"/>
                      <a:pt x="50" y="3"/>
                      <a:pt x="50" y="3"/>
                    </a:cubicBezTo>
                    <a:cubicBezTo>
                      <a:pt x="50" y="3"/>
                      <a:pt x="50" y="6"/>
                      <a:pt x="49" y="7"/>
                    </a:cubicBezTo>
                    <a:cubicBezTo>
                      <a:pt x="48" y="8"/>
                      <a:pt x="31" y="21"/>
                      <a:pt x="29" y="22"/>
                    </a:cubicBezTo>
                    <a:cubicBezTo>
                      <a:pt x="29" y="22"/>
                      <a:pt x="19" y="30"/>
                      <a:pt x="10" y="29"/>
                    </a:cubicBezTo>
                    <a:cubicBezTo>
                      <a:pt x="7" y="29"/>
                      <a:pt x="3" y="29"/>
                      <a:pt x="1" y="27"/>
                    </a:cubicBezTo>
                    <a:cubicBezTo>
                      <a:pt x="0" y="26"/>
                      <a:pt x="0" y="22"/>
                      <a:pt x="0" y="23"/>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2" name="Freeform 931"/>
              <p:cNvSpPr/>
              <p:nvPr/>
            </p:nvSpPr>
            <p:spPr bwMode="auto">
              <a:xfrm>
                <a:off x="5102" y="1087"/>
                <a:ext cx="68" cy="186"/>
              </a:xfrm>
              <a:custGeom>
                <a:avLst/>
                <a:gdLst>
                  <a:gd name="T0" fmla="*/ 24 w 68"/>
                  <a:gd name="T1" fmla="*/ 21 h 186"/>
                  <a:gd name="T2" fmla="*/ 2 w 68"/>
                  <a:gd name="T3" fmla="*/ 108 h 186"/>
                  <a:gd name="T4" fmla="*/ 6 w 68"/>
                  <a:gd name="T5" fmla="*/ 134 h 186"/>
                  <a:gd name="T6" fmla="*/ 19 w 68"/>
                  <a:gd name="T7" fmla="*/ 181 h 186"/>
                  <a:gd name="T8" fmla="*/ 38 w 68"/>
                  <a:gd name="T9" fmla="*/ 182 h 186"/>
                  <a:gd name="T10" fmla="*/ 47 w 68"/>
                  <a:gd name="T11" fmla="*/ 174 h 186"/>
                  <a:gd name="T12" fmla="*/ 34 w 68"/>
                  <a:gd name="T13" fmla="*/ 120 h 186"/>
                  <a:gd name="T14" fmla="*/ 36 w 68"/>
                  <a:gd name="T15" fmla="*/ 101 h 186"/>
                  <a:gd name="T16" fmla="*/ 55 w 68"/>
                  <a:gd name="T17" fmla="*/ 51 h 186"/>
                  <a:gd name="T18" fmla="*/ 61 w 68"/>
                  <a:gd name="T19" fmla="*/ 11 h 186"/>
                  <a:gd name="T20" fmla="*/ 24 w 68"/>
                  <a:gd name="T21" fmla="*/ 2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86">
                    <a:moveTo>
                      <a:pt x="24" y="21"/>
                    </a:moveTo>
                    <a:cubicBezTo>
                      <a:pt x="24" y="21"/>
                      <a:pt x="6" y="81"/>
                      <a:pt x="2" y="108"/>
                    </a:cubicBezTo>
                    <a:cubicBezTo>
                      <a:pt x="0" y="117"/>
                      <a:pt x="6" y="134"/>
                      <a:pt x="6" y="134"/>
                    </a:cubicBezTo>
                    <a:cubicBezTo>
                      <a:pt x="19" y="181"/>
                      <a:pt x="19" y="181"/>
                      <a:pt x="19" y="181"/>
                    </a:cubicBezTo>
                    <a:cubicBezTo>
                      <a:pt x="19" y="181"/>
                      <a:pt x="29" y="186"/>
                      <a:pt x="38" y="182"/>
                    </a:cubicBezTo>
                    <a:cubicBezTo>
                      <a:pt x="46" y="177"/>
                      <a:pt x="47" y="174"/>
                      <a:pt x="47" y="174"/>
                    </a:cubicBezTo>
                    <a:cubicBezTo>
                      <a:pt x="47" y="174"/>
                      <a:pt x="41" y="141"/>
                      <a:pt x="34" y="120"/>
                    </a:cubicBezTo>
                    <a:cubicBezTo>
                      <a:pt x="32" y="111"/>
                      <a:pt x="36" y="101"/>
                      <a:pt x="36" y="101"/>
                    </a:cubicBezTo>
                    <a:cubicBezTo>
                      <a:pt x="55" y="51"/>
                      <a:pt x="55" y="51"/>
                      <a:pt x="55" y="51"/>
                    </a:cubicBezTo>
                    <a:cubicBezTo>
                      <a:pt x="55" y="51"/>
                      <a:pt x="68" y="26"/>
                      <a:pt x="61" y="11"/>
                    </a:cubicBezTo>
                    <a:cubicBezTo>
                      <a:pt x="56" y="0"/>
                      <a:pt x="24" y="21"/>
                      <a:pt x="24" y="21"/>
                    </a:cubicBezTo>
                    <a:close/>
                  </a:path>
                </a:pathLst>
              </a:custGeom>
              <a:solidFill>
                <a:srgbClr val="254B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3" name="Freeform 932"/>
              <p:cNvSpPr/>
              <p:nvPr/>
            </p:nvSpPr>
            <p:spPr bwMode="auto">
              <a:xfrm>
                <a:off x="5011" y="1030"/>
                <a:ext cx="83" cy="89"/>
              </a:xfrm>
              <a:custGeom>
                <a:avLst/>
                <a:gdLst>
                  <a:gd name="T0" fmla="*/ 8 w 83"/>
                  <a:gd name="T1" fmla="*/ 90 h 90"/>
                  <a:gd name="T2" fmla="*/ 39 w 83"/>
                  <a:gd name="T3" fmla="*/ 75 h 90"/>
                  <a:gd name="T4" fmla="*/ 54 w 83"/>
                  <a:gd name="T5" fmla="*/ 61 h 90"/>
                  <a:gd name="T6" fmla="*/ 78 w 83"/>
                  <a:gd name="T7" fmla="*/ 19 h 90"/>
                  <a:gd name="T8" fmla="*/ 56 w 83"/>
                  <a:gd name="T9" fmla="*/ 13 h 90"/>
                  <a:gd name="T10" fmla="*/ 35 w 83"/>
                  <a:gd name="T11" fmla="*/ 52 h 90"/>
                  <a:gd name="T12" fmla="*/ 25 w 83"/>
                  <a:gd name="T13" fmla="*/ 61 h 90"/>
                  <a:gd name="T14" fmla="*/ 0 w 83"/>
                  <a:gd name="T15" fmla="*/ 83 h 90"/>
                  <a:gd name="T16" fmla="*/ 8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8" y="90"/>
                    </a:moveTo>
                    <a:cubicBezTo>
                      <a:pt x="14" y="89"/>
                      <a:pt x="33" y="80"/>
                      <a:pt x="39" y="75"/>
                    </a:cubicBezTo>
                    <a:cubicBezTo>
                      <a:pt x="48" y="70"/>
                      <a:pt x="54" y="61"/>
                      <a:pt x="54" y="61"/>
                    </a:cubicBezTo>
                    <a:cubicBezTo>
                      <a:pt x="54" y="61"/>
                      <a:pt x="76" y="28"/>
                      <a:pt x="78" y="19"/>
                    </a:cubicBezTo>
                    <a:cubicBezTo>
                      <a:pt x="83" y="4"/>
                      <a:pt x="65" y="0"/>
                      <a:pt x="56" y="13"/>
                    </a:cubicBezTo>
                    <a:cubicBezTo>
                      <a:pt x="52" y="18"/>
                      <a:pt x="39" y="43"/>
                      <a:pt x="35" y="52"/>
                    </a:cubicBezTo>
                    <a:cubicBezTo>
                      <a:pt x="32" y="56"/>
                      <a:pt x="25" y="61"/>
                      <a:pt x="25" y="61"/>
                    </a:cubicBezTo>
                    <a:cubicBezTo>
                      <a:pt x="0" y="83"/>
                      <a:pt x="0" y="83"/>
                      <a:pt x="0" y="83"/>
                    </a:cubicBezTo>
                    <a:cubicBezTo>
                      <a:pt x="0" y="83"/>
                      <a:pt x="7" y="90"/>
                      <a:pt x="8" y="90"/>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4" name="Freeform 933"/>
              <p:cNvSpPr/>
              <p:nvPr/>
            </p:nvSpPr>
            <p:spPr bwMode="auto">
              <a:xfrm>
                <a:off x="5047" y="1033"/>
                <a:ext cx="37" cy="60"/>
              </a:xfrm>
              <a:custGeom>
                <a:avLst/>
                <a:gdLst>
                  <a:gd name="T0" fmla="*/ 32 w 37"/>
                  <a:gd name="T1" fmla="*/ 48 h 61"/>
                  <a:gd name="T2" fmla="*/ 0 w 37"/>
                  <a:gd name="T3" fmla="*/ 41 h 61"/>
                  <a:gd name="T4" fmla="*/ 6 w 37"/>
                  <a:gd name="T5" fmla="*/ 27 h 61"/>
                  <a:gd name="T6" fmla="*/ 12 w 37"/>
                  <a:gd name="T7" fmla="*/ 11 h 61"/>
                  <a:gd name="T8" fmla="*/ 35 w 37"/>
                  <a:gd name="T9" fmla="*/ 10 h 61"/>
                  <a:gd name="T10" fmla="*/ 32 w 37"/>
                  <a:gd name="T11" fmla="*/ 48 h 61"/>
                </a:gdLst>
                <a:ahLst/>
                <a:cxnLst>
                  <a:cxn ang="0">
                    <a:pos x="T0" y="T1"/>
                  </a:cxn>
                  <a:cxn ang="0">
                    <a:pos x="T2" y="T3"/>
                  </a:cxn>
                  <a:cxn ang="0">
                    <a:pos x="T4" y="T5"/>
                  </a:cxn>
                  <a:cxn ang="0">
                    <a:pos x="T6" y="T7"/>
                  </a:cxn>
                  <a:cxn ang="0">
                    <a:pos x="T8" y="T9"/>
                  </a:cxn>
                  <a:cxn ang="0">
                    <a:pos x="T10" y="T11"/>
                  </a:cxn>
                </a:cxnLst>
                <a:rect l="0" t="0" r="r" b="b"/>
                <a:pathLst>
                  <a:path w="37" h="61">
                    <a:moveTo>
                      <a:pt x="32" y="48"/>
                    </a:moveTo>
                    <a:cubicBezTo>
                      <a:pt x="32" y="48"/>
                      <a:pt x="14" y="61"/>
                      <a:pt x="0" y="41"/>
                    </a:cubicBezTo>
                    <a:cubicBezTo>
                      <a:pt x="0" y="41"/>
                      <a:pt x="2" y="36"/>
                      <a:pt x="6" y="27"/>
                    </a:cubicBezTo>
                    <a:cubicBezTo>
                      <a:pt x="10" y="19"/>
                      <a:pt x="10" y="12"/>
                      <a:pt x="12" y="11"/>
                    </a:cubicBezTo>
                    <a:cubicBezTo>
                      <a:pt x="15" y="9"/>
                      <a:pt x="29" y="0"/>
                      <a:pt x="35" y="10"/>
                    </a:cubicBezTo>
                    <a:cubicBezTo>
                      <a:pt x="37" y="13"/>
                      <a:pt x="32" y="48"/>
                      <a:pt x="32" y="48"/>
                    </a:cubicBezTo>
                    <a:close/>
                  </a:path>
                </a:pathLst>
              </a:custGeom>
              <a:solidFill>
                <a:srgbClr val="0489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5" name="Freeform 934"/>
              <p:cNvSpPr/>
              <p:nvPr/>
            </p:nvSpPr>
            <p:spPr bwMode="auto">
              <a:xfrm>
                <a:off x="5059" y="1016"/>
                <a:ext cx="118" cy="128"/>
              </a:xfrm>
              <a:custGeom>
                <a:avLst/>
                <a:gdLst>
                  <a:gd name="T0" fmla="*/ 0 w 118"/>
                  <a:gd name="T1" fmla="*/ 35 h 129"/>
                  <a:gd name="T2" fmla="*/ 29 w 118"/>
                  <a:gd name="T3" fmla="*/ 72 h 129"/>
                  <a:gd name="T4" fmla="*/ 43 w 118"/>
                  <a:gd name="T5" fmla="*/ 88 h 129"/>
                  <a:gd name="T6" fmla="*/ 35 w 118"/>
                  <a:gd name="T7" fmla="*/ 99 h 129"/>
                  <a:gd name="T8" fmla="*/ 48 w 118"/>
                  <a:gd name="T9" fmla="*/ 112 h 129"/>
                  <a:gd name="T10" fmla="*/ 99 w 118"/>
                  <a:gd name="T11" fmla="*/ 113 h 129"/>
                  <a:gd name="T12" fmla="*/ 118 w 118"/>
                  <a:gd name="T13" fmla="*/ 97 h 129"/>
                  <a:gd name="T14" fmla="*/ 91 w 118"/>
                  <a:gd name="T15" fmla="*/ 50 h 129"/>
                  <a:gd name="T16" fmla="*/ 68 w 118"/>
                  <a:gd name="T17" fmla="*/ 22 h 129"/>
                  <a:gd name="T18" fmla="*/ 12 w 118"/>
                  <a:gd name="T19" fmla="*/ 9 h 129"/>
                  <a:gd name="T20" fmla="*/ 0 w 118"/>
                  <a:gd name="T21" fmla="*/ 3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29">
                    <a:moveTo>
                      <a:pt x="0" y="35"/>
                    </a:moveTo>
                    <a:cubicBezTo>
                      <a:pt x="0" y="44"/>
                      <a:pt x="10" y="57"/>
                      <a:pt x="29" y="72"/>
                    </a:cubicBezTo>
                    <a:cubicBezTo>
                      <a:pt x="29" y="72"/>
                      <a:pt x="43" y="84"/>
                      <a:pt x="43" y="88"/>
                    </a:cubicBezTo>
                    <a:cubicBezTo>
                      <a:pt x="44" y="94"/>
                      <a:pt x="35" y="98"/>
                      <a:pt x="35" y="99"/>
                    </a:cubicBezTo>
                    <a:cubicBezTo>
                      <a:pt x="36" y="104"/>
                      <a:pt x="39" y="106"/>
                      <a:pt x="48" y="112"/>
                    </a:cubicBezTo>
                    <a:cubicBezTo>
                      <a:pt x="54" y="116"/>
                      <a:pt x="75" y="129"/>
                      <a:pt x="99" y="113"/>
                    </a:cubicBezTo>
                    <a:cubicBezTo>
                      <a:pt x="111" y="104"/>
                      <a:pt x="118" y="97"/>
                      <a:pt x="118" y="97"/>
                    </a:cubicBezTo>
                    <a:cubicBezTo>
                      <a:pt x="113" y="91"/>
                      <a:pt x="102" y="67"/>
                      <a:pt x="91" y="50"/>
                    </a:cubicBezTo>
                    <a:cubicBezTo>
                      <a:pt x="79" y="32"/>
                      <a:pt x="68" y="22"/>
                      <a:pt x="68" y="22"/>
                    </a:cubicBezTo>
                    <a:cubicBezTo>
                      <a:pt x="39" y="0"/>
                      <a:pt x="12" y="9"/>
                      <a:pt x="12" y="9"/>
                    </a:cubicBezTo>
                    <a:cubicBezTo>
                      <a:pt x="12" y="9"/>
                      <a:pt x="1" y="28"/>
                      <a:pt x="0" y="35"/>
                    </a:cubicBezTo>
                    <a:close/>
                  </a:path>
                </a:pathLst>
              </a:custGeom>
              <a:solidFill>
                <a:srgbClr val="0BA2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6" name="Freeform 935"/>
              <p:cNvSpPr/>
              <p:nvPr/>
            </p:nvSpPr>
            <p:spPr bwMode="auto">
              <a:xfrm>
                <a:off x="5075" y="1023"/>
                <a:ext cx="27" cy="38"/>
              </a:xfrm>
              <a:custGeom>
                <a:avLst/>
                <a:gdLst>
                  <a:gd name="T0" fmla="*/ 3 w 27"/>
                  <a:gd name="T1" fmla="*/ 15 h 38"/>
                  <a:gd name="T2" fmla="*/ 7 w 27"/>
                  <a:gd name="T3" fmla="*/ 35 h 38"/>
                  <a:gd name="T4" fmla="*/ 22 w 27"/>
                  <a:gd name="T5" fmla="*/ 23 h 38"/>
                  <a:gd name="T6" fmla="*/ 20 w 27"/>
                  <a:gd name="T7" fmla="*/ 4 h 38"/>
                  <a:gd name="T8" fmla="*/ 3 w 27"/>
                  <a:gd name="T9" fmla="*/ 15 h 38"/>
                </a:gdLst>
                <a:ahLst/>
                <a:cxnLst>
                  <a:cxn ang="0">
                    <a:pos x="T0" y="T1"/>
                  </a:cxn>
                  <a:cxn ang="0">
                    <a:pos x="T2" y="T3"/>
                  </a:cxn>
                  <a:cxn ang="0">
                    <a:pos x="T4" y="T5"/>
                  </a:cxn>
                  <a:cxn ang="0">
                    <a:pos x="T6" y="T7"/>
                  </a:cxn>
                  <a:cxn ang="0">
                    <a:pos x="T8" y="T9"/>
                  </a:cxn>
                </a:cxnLst>
                <a:rect l="0" t="0" r="r" b="b"/>
                <a:pathLst>
                  <a:path w="27" h="38">
                    <a:moveTo>
                      <a:pt x="3" y="15"/>
                    </a:moveTo>
                    <a:cubicBezTo>
                      <a:pt x="0" y="22"/>
                      <a:pt x="3" y="32"/>
                      <a:pt x="7" y="35"/>
                    </a:cubicBezTo>
                    <a:cubicBezTo>
                      <a:pt x="12" y="38"/>
                      <a:pt x="19" y="31"/>
                      <a:pt x="22" y="23"/>
                    </a:cubicBezTo>
                    <a:cubicBezTo>
                      <a:pt x="24" y="18"/>
                      <a:pt x="27" y="8"/>
                      <a:pt x="20" y="4"/>
                    </a:cubicBezTo>
                    <a:cubicBezTo>
                      <a:pt x="13" y="0"/>
                      <a:pt x="4" y="15"/>
                      <a:pt x="3" y="15"/>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7" name="Freeform 936"/>
              <p:cNvSpPr/>
              <p:nvPr/>
            </p:nvSpPr>
            <p:spPr bwMode="auto">
              <a:xfrm>
                <a:off x="5056" y="1020"/>
                <a:ext cx="46" cy="34"/>
              </a:xfrm>
              <a:custGeom>
                <a:avLst/>
                <a:gdLst>
                  <a:gd name="T0" fmla="*/ 28 w 46"/>
                  <a:gd name="T1" fmla="*/ 31 h 34"/>
                  <a:gd name="T2" fmla="*/ 39 w 46"/>
                  <a:gd name="T3" fmla="*/ 7 h 34"/>
                  <a:gd name="T4" fmla="*/ 19 w 46"/>
                  <a:gd name="T5" fmla="*/ 0 h 34"/>
                  <a:gd name="T6" fmla="*/ 6 w 46"/>
                  <a:gd name="T7" fmla="*/ 24 h 34"/>
                  <a:gd name="T8" fmla="*/ 18 w 46"/>
                  <a:gd name="T9" fmla="*/ 26 h 34"/>
                  <a:gd name="T10" fmla="*/ 28 w 46"/>
                  <a:gd name="T11" fmla="*/ 31 h 34"/>
                </a:gdLst>
                <a:ahLst/>
                <a:cxnLst>
                  <a:cxn ang="0">
                    <a:pos x="T0" y="T1"/>
                  </a:cxn>
                  <a:cxn ang="0">
                    <a:pos x="T2" y="T3"/>
                  </a:cxn>
                  <a:cxn ang="0">
                    <a:pos x="T4" y="T5"/>
                  </a:cxn>
                  <a:cxn ang="0">
                    <a:pos x="T6" y="T7"/>
                  </a:cxn>
                  <a:cxn ang="0">
                    <a:pos x="T8" y="T9"/>
                  </a:cxn>
                  <a:cxn ang="0">
                    <a:pos x="T10" y="T11"/>
                  </a:cxn>
                </a:cxnLst>
                <a:rect l="0" t="0" r="r" b="b"/>
                <a:pathLst>
                  <a:path w="46" h="34">
                    <a:moveTo>
                      <a:pt x="28" y="31"/>
                    </a:moveTo>
                    <a:cubicBezTo>
                      <a:pt x="38" y="34"/>
                      <a:pt x="46" y="9"/>
                      <a:pt x="39" y="7"/>
                    </a:cubicBezTo>
                    <a:cubicBezTo>
                      <a:pt x="35" y="6"/>
                      <a:pt x="19" y="0"/>
                      <a:pt x="19" y="0"/>
                    </a:cubicBezTo>
                    <a:cubicBezTo>
                      <a:pt x="19" y="0"/>
                      <a:pt x="0" y="21"/>
                      <a:pt x="6" y="24"/>
                    </a:cubicBezTo>
                    <a:cubicBezTo>
                      <a:pt x="8" y="25"/>
                      <a:pt x="15" y="26"/>
                      <a:pt x="18" y="26"/>
                    </a:cubicBezTo>
                    <a:cubicBezTo>
                      <a:pt x="25" y="27"/>
                      <a:pt x="28" y="31"/>
                      <a:pt x="28" y="31"/>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8" name="Freeform 937"/>
              <p:cNvSpPr/>
              <p:nvPr/>
            </p:nvSpPr>
            <p:spPr bwMode="auto">
              <a:xfrm>
                <a:off x="5058" y="1012"/>
                <a:ext cx="11" cy="18"/>
              </a:xfrm>
              <a:custGeom>
                <a:avLst/>
                <a:gdLst>
                  <a:gd name="T0" fmla="*/ 5 w 11"/>
                  <a:gd name="T1" fmla="*/ 0 h 18"/>
                  <a:gd name="T2" fmla="*/ 1 w 11"/>
                  <a:gd name="T3" fmla="*/ 6 h 18"/>
                  <a:gd name="T4" fmla="*/ 2 w 11"/>
                  <a:gd name="T5" fmla="*/ 15 h 18"/>
                  <a:gd name="T6" fmla="*/ 5 w 11"/>
                  <a:gd name="T7" fmla="*/ 17 h 18"/>
                  <a:gd name="T8" fmla="*/ 9 w 11"/>
                  <a:gd name="T9" fmla="*/ 12 h 18"/>
                  <a:gd name="T10" fmla="*/ 10 w 11"/>
                  <a:gd name="T11" fmla="*/ 8 h 18"/>
                  <a:gd name="T12" fmla="*/ 5 w 11"/>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1" h="18">
                    <a:moveTo>
                      <a:pt x="5" y="0"/>
                    </a:moveTo>
                    <a:cubicBezTo>
                      <a:pt x="0" y="1"/>
                      <a:pt x="1" y="6"/>
                      <a:pt x="1" y="6"/>
                    </a:cubicBezTo>
                    <a:cubicBezTo>
                      <a:pt x="2" y="15"/>
                      <a:pt x="2" y="15"/>
                      <a:pt x="2" y="15"/>
                    </a:cubicBezTo>
                    <a:cubicBezTo>
                      <a:pt x="2" y="15"/>
                      <a:pt x="3" y="17"/>
                      <a:pt x="5" y="17"/>
                    </a:cubicBezTo>
                    <a:cubicBezTo>
                      <a:pt x="8" y="18"/>
                      <a:pt x="8" y="15"/>
                      <a:pt x="9" y="12"/>
                    </a:cubicBezTo>
                    <a:cubicBezTo>
                      <a:pt x="10" y="8"/>
                      <a:pt x="10" y="8"/>
                      <a:pt x="10" y="8"/>
                    </a:cubicBezTo>
                    <a:cubicBezTo>
                      <a:pt x="11" y="4"/>
                      <a:pt x="10" y="0"/>
                      <a:pt x="5"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9" name="Freeform 938"/>
              <p:cNvSpPr/>
              <p:nvPr/>
            </p:nvSpPr>
            <p:spPr bwMode="auto">
              <a:xfrm>
                <a:off x="5031" y="997"/>
                <a:ext cx="45" cy="57"/>
              </a:xfrm>
              <a:custGeom>
                <a:avLst/>
                <a:gdLst>
                  <a:gd name="T0" fmla="*/ 20 w 45"/>
                  <a:gd name="T1" fmla="*/ 3 h 57"/>
                  <a:gd name="T2" fmla="*/ 20 w 45"/>
                  <a:gd name="T3" fmla="*/ 3 h 57"/>
                  <a:gd name="T4" fmla="*/ 38 w 45"/>
                  <a:gd name="T5" fmla="*/ 0 h 57"/>
                  <a:gd name="T6" fmla="*/ 44 w 45"/>
                  <a:gd name="T7" fmla="*/ 33 h 57"/>
                  <a:gd name="T8" fmla="*/ 45 w 45"/>
                  <a:gd name="T9" fmla="*/ 40 h 57"/>
                  <a:gd name="T10" fmla="*/ 42 w 45"/>
                  <a:gd name="T11" fmla="*/ 46 h 57"/>
                  <a:gd name="T12" fmla="*/ 35 w 45"/>
                  <a:gd name="T13" fmla="*/ 52 h 57"/>
                  <a:gd name="T14" fmla="*/ 25 w 45"/>
                  <a:gd name="T15" fmla="*/ 57 h 57"/>
                  <a:gd name="T16" fmla="*/ 20 w 45"/>
                  <a:gd name="T17" fmla="*/ 55 h 57"/>
                  <a:gd name="T18" fmla="*/ 14 w 45"/>
                  <a:gd name="T19" fmla="*/ 50 h 57"/>
                  <a:gd name="T20" fmla="*/ 3 w 45"/>
                  <a:gd name="T21" fmla="*/ 14 h 57"/>
                  <a:gd name="T22" fmla="*/ 0 w 45"/>
                  <a:gd name="T23" fmla="*/ 4 h 57"/>
                  <a:gd name="T24" fmla="*/ 20 w 45"/>
                  <a:gd name="T25" fmla="*/ 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57">
                    <a:moveTo>
                      <a:pt x="20" y="3"/>
                    </a:moveTo>
                    <a:cubicBezTo>
                      <a:pt x="20" y="3"/>
                      <a:pt x="20" y="3"/>
                      <a:pt x="20" y="3"/>
                    </a:cubicBezTo>
                    <a:cubicBezTo>
                      <a:pt x="38" y="0"/>
                      <a:pt x="38" y="0"/>
                      <a:pt x="38" y="0"/>
                    </a:cubicBezTo>
                    <a:cubicBezTo>
                      <a:pt x="44" y="33"/>
                      <a:pt x="44" y="33"/>
                      <a:pt x="44" y="33"/>
                    </a:cubicBezTo>
                    <a:cubicBezTo>
                      <a:pt x="44" y="36"/>
                      <a:pt x="45" y="38"/>
                      <a:pt x="45" y="40"/>
                    </a:cubicBezTo>
                    <a:cubicBezTo>
                      <a:pt x="45" y="42"/>
                      <a:pt x="44" y="44"/>
                      <a:pt x="42" y="46"/>
                    </a:cubicBezTo>
                    <a:cubicBezTo>
                      <a:pt x="42" y="46"/>
                      <a:pt x="39" y="49"/>
                      <a:pt x="35" y="52"/>
                    </a:cubicBezTo>
                    <a:cubicBezTo>
                      <a:pt x="34" y="53"/>
                      <a:pt x="29" y="57"/>
                      <a:pt x="25" y="57"/>
                    </a:cubicBezTo>
                    <a:cubicBezTo>
                      <a:pt x="23" y="56"/>
                      <a:pt x="20" y="55"/>
                      <a:pt x="20" y="55"/>
                    </a:cubicBezTo>
                    <a:cubicBezTo>
                      <a:pt x="17" y="54"/>
                      <a:pt x="16" y="53"/>
                      <a:pt x="14" y="50"/>
                    </a:cubicBezTo>
                    <a:cubicBezTo>
                      <a:pt x="12" y="46"/>
                      <a:pt x="3" y="14"/>
                      <a:pt x="3" y="14"/>
                    </a:cubicBezTo>
                    <a:cubicBezTo>
                      <a:pt x="0" y="4"/>
                      <a:pt x="0" y="4"/>
                      <a:pt x="0" y="4"/>
                    </a:cubicBezTo>
                    <a:lnTo>
                      <a:pt x="20" y="3"/>
                    </a:lnTo>
                    <a:close/>
                  </a:path>
                </a:pathLst>
              </a:custGeom>
              <a:solidFill>
                <a:srgbClr val="FFE1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0" name="Freeform 939"/>
              <p:cNvSpPr/>
              <p:nvPr/>
            </p:nvSpPr>
            <p:spPr bwMode="auto">
              <a:xfrm>
                <a:off x="5030" y="980"/>
                <a:ext cx="57" cy="46"/>
              </a:xfrm>
              <a:custGeom>
                <a:avLst/>
                <a:gdLst>
                  <a:gd name="T0" fmla="*/ 3 w 57"/>
                  <a:gd name="T1" fmla="*/ 15 h 46"/>
                  <a:gd name="T2" fmla="*/ 2 w 57"/>
                  <a:gd name="T3" fmla="*/ 27 h 46"/>
                  <a:gd name="T4" fmla="*/ 4 w 57"/>
                  <a:gd name="T5" fmla="*/ 31 h 46"/>
                  <a:gd name="T6" fmla="*/ 11 w 57"/>
                  <a:gd name="T7" fmla="*/ 28 h 46"/>
                  <a:gd name="T8" fmla="*/ 19 w 57"/>
                  <a:gd name="T9" fmla="*/ 33 h 46"/>
                  <a:gd name="T10" fmla="*/ 18 w 57"/>
                  <a:gd name="T11" fmla="*/ 27 h 46"/>
                  <a:gd name="T12" fmla="*/ 23 w 57"/>
                  <a:gd name="T13" fmla="*/ 32 h 46"/>
                  <a:gd name="T14" fmla="*/ 25 w 57"/>
                  <a:gd name="T15" fmla="*/ 29 h 46"/>
                  <a:gd name="T16" fmla="*/ 33 w 57"/>
                  <a:gd name="T17" fmla="*/ 39 h 46"/>
                  <a:gd name="T18" fmla="*/ 34 w 57"/>
                  <a:gd name="T19" fmla="*/ 42 h 46"/>
                  <a:gd name="T20" fmla="*/ 36 w 57"/>
                  <a:gd name="T21" fmla="*/ 45 h 46"/>
                  <a:gd name="T22" fmla="*/ 37 w 57"/>
                  <a:gd name="T23" fmla="*/ 42 h 46"/>
                  <a:gd name="T24" fmla="*/ 43 w 57"/>
                  <a:gd name="T25" fmla="*/ 37 h 46"/>
                  <a:gd name="T26" fmla="*/ 45 w 57"/>
                  <a:gd name="T27" fmla="*/ 46 h 46"/>
                  <a:gd name="T28" fmla="*/ 46 w 57"/>
                  <a:gd name="T29" fmla="*/ 46 h 46"/>
                  <a:gd name="T30" fmla="*/ 53 w 57"/>
                  <a:gd name="T31" fmla="*/ 42 h 46"/>
                  <a:gd name="T32" fmla="*/ 54 w 57"/>
                  <a:gd name="T33" fmla="*/ 35 h 46"/>
                  <a:gd name="T34" fmla="*/ 45 w 57"/>
                  <a:gd name="T35" fmla="*/ 8 h 46"/>
                  <a:gd name="T36" fmla="*/ 32 w 57"/>
                  <a:gd name="T37" fmla="*/ 1 h 46"/>
                  <a:gd name="T38" fmla="*/ 28 w 57"/>
                  <a:gd name="T39" fmla="*/ 3 h 46"/>
                  <a:gd name="T40" fmla="*/ 24 w 57"/>
                  <a:gd name="T41" fmla="*/ 0 h 46"/>
                  <a:gd name="T42" fmla="*/ 17 w 57"/>
                  <a:gd name="T43" fmla="*/ 5 h 46"/>
                  <a:gd name="T44" fmla="*/ 14 w 57"/>
                  <a:gd name="T45" fmla="*/ 4 h 46"/>
                  <a:gd name="T46" fmla="*/ 3 w 57"/>
                  <a:gd name="T47" fmla="*/ 1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 h="46">
                    <a:moveTo>
                      <a:pt x="3" y="15"/>
                    </a:moveTo>
                    <a:cubicBezTo>
                      <a:pt x="0" y="19"/>
                      <a:pt x="0" y="23"/>
                      <a:pt x="2" y="27"/>
                    </a:cubicBezTo>
                    <a:cubicBezTo>
                      <a:pt x="3" y="29"/>
                      <a:pt x="4" y="31"/>
                      <a:pt x="4" y="31"/>
                    </a:cubicBezTo>
                    <a:cubicBezTo>
                      <a:pt x="4" y="31"/>
                      <a:pt x="6" y="24"/>
                      <a:pt x="11" y="28"/>
                    </a:cubicBezTo>
                    <a:cubicBezTo>
                      <a:pt x="16" y="31"/>
                      <a:pt x="19" y="33"/>
                      <a:pt x="19" y="33"/>
                    </a:cubicBezTo>
                    <a:cubicBezTo>
                      <a:pt x="18" y="27"/>
                      <a:pt x="18" y="27"/>
                      <a:pt x="18" y="27"/>
                    </a:cubicBezTo>
                    <a:cubicBezTo>
                      <a:pt x="23" y="32"/>
                      <a:pt x="23" y="32"/>
                      <a:pt x="23" y="32"/>
                    </a:cubicBezTo>
                    <a:cubicBezTo>
                      <a:pt x="24" y="32"/>
                      <a:pt x="24" y="29"/>
                      <a:pt x="25" y="29"/>
                    </a:cubicBezTo>
                    <a:cubicBezTo>
                      <a:pt x="31" y="30"/>
                      <a:pt x="33" y="37"/>
                      <a:pt x="33" y="39"/>
                    </a:cubicBezTo>
                    <a:cubicBezTo>
                      <a:pt x="34" y="42"/>
                      <a:pt x="34" y="42"/>
                      <a:pt x="34" y="42"/>
                    </a:cubicBezTo>
                    <a:cubicBezTo>
                      <a:pt x="34" y="44"/>
                      <a:pt x="34" y="46"/>
                      <a:pt x="36" y="45"/>
                    </a:cubicBezTo>
                    <a:cubicBezTo>
                      <a:pt x="37" y="45"/>
                      <a:pt x="37" y="44"/>
                      <a:pt x="37" y="42"/>
                    </a:cubicBezTo>
                    <a:cubicBezTo>
                      <a:pt x="37" y="42"/>
                      <a:pt x="37" y="35"/>
                      <a:pt x="43" y="37"/>
                    </a:cubicBezTo>
                    <a:cubicBezTo>
                      <a:pt x="46" y="38"/>
                      <a:pt x="45" y="45"/>
                      <a:pt x="45" y="46"/>
                    </a:cubicBezTo>
                    <a:cubicBezTo>
                      <a:pt x="46" y="46"/>
                      <a:pt x="46" y="46"/>
                      <a:pt x="46" y="46"/>
                    </a:cubicBezTo>
                    <a:cubicBezTo>
                      <a:pt x="48" y="46"/>
                      <a:pt x="52" y="45"/>
                      <a:pt x="53" y="42"/>
                    </a:cubicBezTo>
                    <a:cubicBezTo>
                      <a:pt x="53" y="40"/>
                      <a:pt x="54" y="37"/>
                      <a:pt x="54" y="35"/>
                    </a:cubicBezTo>
                    <a:cubicBezTo>
                      <a:pt x="57" y="24"/>
                      <a:pt x="52" y="13"/>
                      <a:pt x="45" y="8"/>
                    </a:cubicBezTo>
                    <a:cubicBezTo>
                      <a:pt x="42" y="6"/>
                      <a:pt x="32" y="2"/>
                      <a:pt x="32" y="1"/>
                    </a:cubicBezTo>
                    <a:cubicBezTo>
                      <a:pt x="32" y="1"/>
                      <a:pt x="30" y="2"/>
                      <a:pt x="28" y="3"/>
                    </a:cubicBezTo>
                    <a:cubicBezTo>
                      <a:pt x="21" y="4"/>
                      <a:pt x="24" y="0"/>
                      <a:pt x="24" y="0"/>
                    </a:cubicBezTo>
                    <a:cubicBezTo>
                      <a:pt x="22" y="0"/>
                      <a:pt x="18" y="5"/>
                      <a:pt x="17" y="5"/>
                    </a:cubicBezTo>
                    <a:cubicBezTo>
                      <a:pt x="15" y="8"/>
                      <a:pt x="14" y="4"/>
                      <a:pt x="14" y="4"/>
                    </a:cubicBezTo>
                    <a:cubicBezTo>
                      <a:pt x="12" y="6"/>
                      <a:pt x="3" y="15"/>
                      <a:pt x="3" y="15"/>
                    </a:cubicBezTo>
                    <a:close/>
                  </a:path>
                </a:pathLst>
              </a:custGeom>
              <a:solidFill>
                <a:srgbClr val="633A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1" name="Freeform 940"/>
              <p:cNvSpPr/>
              <p:nvPr/>
            </p:nvSpPr>
            <p:spPr bwMode="auto">
              <a:xfrm>
                <a:off x="5067" y="1015"/>
                <a:ext cx="11" cy="18"/>
              </a:xfrm>
              <a:custGeom>
                <a:avLst/>
                <a:gdLst>
                  <a:gd name="T0" fmla="*/ 5 w 11"/>
                  <a:gd name="T1" fmla="*/ 1 h 18"/>
                  <a:gd name="T2" fmla="*/ 1 w 11"/>
                  <a:gd name="T3" fmla="*/ 8 h 18"/>
                  <a:gd name="T4" fmla="*/ 2 w 11"/>
                  <a:gd name="T5" fmla="*/ 16 h 18"/>
                  <a:gd name="T6" fmla="*/ 5 w 11"/>
                  <a:gd name="T7" fmla="*/ 18 h 18"/>
                  <a:gd name="T8" fmla="*/ 9 w 11"/>
                  <a:gd name="T9" fmla="*/ 12 h 18"/>
                  <a:gd name="T10" fmla="*/ 10 w 11"/>
                  <a:gd name="T11" fmla="*/ 8 h 18"/>
                  <a:gd name="T12" fmla="*/ 5 w 11"/>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1" h="18">
                    <a:moveTo>
                      <a:pt x="5" y="1"/>
                    </a:moveTo>
                    <a:cubicBezTo>
                      <a:pt x="0" y="1"/>
                      <a:pt x="1" y="8"/>
                      <a:pt x="1" y="8"/>
                    </a:cubicBezTo>
                    <a:cubicBezTo>
                      <a:pt x="2" y="16"/>
                      <a:pt x="2" y="16"/>
                      <a:pt x="2" y="16"/>
                    </a:cubicBezTo>
                    <a:cubicBezTo>
                      <a:pt x="2" y="16"/>
                      <a:pt x="3" y="18"/>
                      <a:pt x="5" y="18"/>
                    </a:cubicBezTo>
                    <a:cubicBezTo>
                      <a:pt x="8" y="18"/>
                      <a:pt x="8" y="15"/>
                      <a:pt x="9" y="12"/>
                    </a:cubicBezTo>
                    <a:cubicBezTo>
                      <a:pt x="10" y="8"/>
                      <a:pt x="10" y="8"/>
                      <a:pt x="10" y="8"/>
                    </a:cubicBezTo>
                    <a:cubicBezTo>
                      <a:pt x="11" y="4"/>
                      <a:pt x="9" y="0"/>
                      <a:pt x="5" y="1"/>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2" name="Freeform 941"/>
              <p:cNvSpPr/>
              <p:nvPr/>
            </p:nvSpPr>
            <p:spPr bwMode="auto">
              <a:xfrm>
                <a:off x="5093" y="1048"/>
                <a:ext cx="59" cy="113"/>
              </a:xfrm>
              <a:custGeom>
                <a:avLst/>
                <a:gdLst>
                  <a:gd name="T0" fmla="*/ 14 w 59"/>
                  <a:gd name="T1" fmla="*/ 22 h 114"/>
                  <a:gd name="T2" fmla="*/ 33 w 59"/>
                  <a:gd name="T3" fmla="*/ 57 h 114"/>
                  <a:gd name="T4" fmla="*/ 33 w 59"/>
                  <a:gd name="T5" fmla="*/ 61 h 114"/>
                  <a:gd name="T6" fmla="*/ 0 w 59"/>
                  <a:gd name="T7" fmla="*/ 109 h 114"/>
                  <a:gd name="T8" fmla="*/ 12 w 59"/>
                  <a:gd name="T9" fmla="*/ 114 h 114"/>
                  <a:gd name="T10" fmla="*/ 58 w 59"/>
                  <a:gd name="T11" fmla="*/ 59 h 114"/>
                  <a:gd name="T12" fmla="*/ 32 w 59"/>
                  <a:gd name="T13" fmla="*/ 5 h 114"/>
                  <a:gd name="T14" fmla="*/ 19 w 59"/>
                  <a:gd name="T15" fmla="*/ 2 h 114"/>
                  <a:gd name="T16" fmla="*/ 14 w 59"/>
                  <a:gd name="T17" fmla="*/ 2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14">
                    <a:moveTo>
                      <a:pt x="14" y="22"/>
                    </a:moveTo>
                    <a:cubicBezTo>
                      <a:pt x="33" y="57"/>
                      <a:pt x="33" y="57"/>
                      <a:pt x="33" y="57"/>
                    </a:cubicBezTo>
                    <a:cubicBezTo>
                      <a:pt x="33" y="57"/>
                      <a:pt x="35" y="59"/>
                      <a:pt x="33" y="61"/>
                    </a:cubicBezTo>
                    <a:cubicBezTo>
                      <a:pt x="26" y="74"/>
                      <a:pt x="0" y="109"/>
                      <a:pt x="0" y="109"/>
                    </a:cubicBezTo>
                    <a:cubicBezTo>
                      <a:pt x="0" y="109"/>
                      <a:pt x="9" y="114"/>
                      <a:pt x="12" y="114"/>
                    </a:cubicBezTo>
                    <a:cubicBezTo>
                      <a:pt x="14" y="114"/>
                      <a:pt x="56" y="77"/>
                      <a:pt x="58" y="59"/>
                    </a:cubicBezTo>
                    <a:cubicBezTo>
                      <a:pt x="59" y="48"/>
                      <a:pt x="40" y="14"/>
                      <a:pt x="32" y="5"/>
                    </a:cubicBezTo>
                    <a:cubicBezTo>
                      <a:pt x="27" y="0"/>
                      <a:pt x="24" y="2"/>
                      <a:pt x="19" y="2"/>
                    </a:cubicBezTo>
                    <a:cubicBezTo>
                      <a:pt x="13" y="3"/>
                      <a:pt x="14" y="15"/>
                      <a:pt x="14" y="22"/>
                    </a:cubicBezTo>
                    <a:close/>
                  </a:path>
                </a:pathLst>
              </a:custGeom>
              <a:solidFill>
                <a:srgbClr val="F4D8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3" name="Freeform 942"/>
              <p:cNvSpPr/>
              <p:nvPr/>
            </p:nvSpPr>
            <p:spPr bwMode="auto">
              <a:xfrm>
                <a:off x="5101" y="1042"/>
                <a:ext cx="45" cy="50"/>
              </a:xfrm>
              <a:custGeom>
                <a:avLst/>
                <a:gdLst>
                  <a:gd name="T0" fmla="*/ 17 w 45"/>
                  <a:gd name="T1" fmla="*/ 51 h 51"/>
                  <a:gd name="T2" fmla="*/ 35 w 45"/>
                  <a:gd name="T3" fmla="*/ 44 h 51"/>
                  <a:gd name="T4" fmla="*/ 44 w 45"/>
                  <a:gd name="T5" fmla="*/ 32 h 51"/>
                  <a:gd name="T6" fmla="*/ 21 w 45"/>
                  <a:gd name="T7" fmla="*/ 4 h 51"/>
                  <a:gd name="T8" fmla="*/ 5 w 45"/>
                  <a:gd name="T9" fmla="*/ 8 h 51"/>
                  <a:gd name="T10" fmla="*/ 5 w 45"/>
                  <a:gd name="T11" fmla="*/ 29 h 51"/>
                  <a:gd name="T12" fmla="*/ 17 w 4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45" h="51">
                    <a:moveTo>
                      <a:pt x="17" y="51"/>
                    </a:moveTo>
                    <a:cubicBezTo>
                      <a:pt x="17" y="51"/>
                      <a:pt x="29" y="49"/>
                      <a:pt x="35" y="44"/>
                    </a:cubicBezTo>
                    <a:cubicBezTo>
                      <a:pt x="45" y="36"/>
                      <a:pt x="44" y="32"/>
                      <a:pt x="44" y="32"/>
                    </a:cubicBezTo>
                    <a:cubicBezTo>
                      <a:pt x="44" y="32"/>
                      <a:pt x="28" y="7"/>
                      <a:pt x="21" y="4"/>
                    </a:cubicBezTo>
                    <a:cubicBezTo>
                      <a:pt x="12" y="0"/>
                      <a:pt x="8" y="4"/>
                      <a:pt x="5" y="8"/>
                    </a:cubicBezTo>
                    <a:cubicBezTo>
                      <a:pt x="3" y="11"/>
                      <a:pt x="0" y="20"/>
                      <a:pt x="5" y="29"/>
                    </a:cubicBezTo>
                    <a:cubicBezTo>
                      <a:pt x="12" y="42"/>
                      <a:pt x="17" y="51"/>
                      <a:pt x="17" y="51"/>
                    </a:cubicBezTo>
                    <a:close/>
                  </a:path>
                </a:pathLst>
              </a:custGeom>
              <a:solidFill>
                <a:srgbClr val="2AC3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4" name="Freeform 943"/>
              <p:cNvSpPr/>
              <p:nvPr/>
            </p:nvSpPr>
            <p:spPr bwMode="auto">
              <a:xfrm>
                <a:off x="5075" y="1149"/>
                <a:ext cx="37" cy="29"/>
              </a:xfrm>
              <a:custGeom>
                <a:avLst/>
                <a:gdLst>
                  <a:gd name="T0" fmla="*/ 24 w 37"/>
                  <a:gd name="T1" fmla="*/ 0 h 29"/>
                  <a:gd name="T2" fmla="*/ 7 w 37"/>
                  <a:gd name="T3" fmla="*/ 7 h 29"/>
                  <a:gd name="T4" fmla="*/ 1 w 37"/>
                  <a:gd name="T5" fmla="*/ 15 h 29"/>
                  <a:gd name="T6" fmla="*/ 5 w 37"/>
                  <a:gd name="T7" fmla="*/ 24 h 29"/>
                  <a:gd name="T8" fmla="*/ 16 w 37"/>
                  <a:gd name="T9" fmla="*/ 28 h 29"/>
                  <a:gd name="T10" fmla="*/ 20 w 37"/>
                  <a:gd name="T11" fmla="*/ 21 h 29"/>
                  <a:gd name="T12" fmla="*/ 30 w 37"/>
                  <a:gd name="T13" fmla="*/ 15 h 29"/>
                  <a:gd name="T14" fmla="*/ 24 w 37"/>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9">
                    <a:moveTo>
                      <a:pt x="24" y="0"/>
                    </a:moveTo>
                    <a:cubicBezTo>
                      <a:pt x="24" y="0"/>
                      <a:pt x="10" y="6"/>
                      <a:pt x="7" y="7"/>
                    </a:cubicBezTo>
                    <a:cubicBezTo>
                      <a:pt x="2" y="9"/>
                      <a:pt x="2" y="13"/>
                      <a:pt x="1" y="15"/>
                    </a:cubicBezTo>
                    <a:cubicBezTo>
                      <a:pt x="0" y="18"/>
                      <a:pt x="3" y="22"/>
                      <a:pt x="5" y="24"/>
                    </a:cubicBezTo>
                    <a:cubicBezTo>
                      <a:pt x="9" y="26"/>
                      <a:pt x="14" y="28"/>
                      <a:pt x="16" y="28"/>
                    </a:cubicBezTo>
                    <a:cubicBezTo>
                      <a:pt x="20" y="29"/>
                      <a:pt x="18" y="23"/>
                      <a:pt x="20" y="21"/>
                    </a:cubicBezTo>
                    <a:cubicBezTo>
                      <a:pt x="22" y="20"/>
                      <a:pt x="25" y="18"/>
                      <a:pt x="30" y="15"/>
                    </a:cubicBezTo>
                    <a:cubicBezTo>
                      <a:pt x="37" y="10"/>
                      <a:pt x="30" y="3"/>
                      <a:pt x="24" y="0"/>
                    </a:cubicBezTo>
                    <a:close/>
                  </a:path>
                </a:pathLst>
              </a:custGeom>
              <a:solidFill>
                <a:srgbClr val="F4D8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5" name="Freeform 944"/>
              <p:cNvSpPr/>
              <p:nvPr/>
            </p:nvSpPr>
            <p:spPr bwMode="auto">
              <a:xfrm>
                <a:off x="4382" y="3215"/>
                <a:ext cx="1164" cy="709"/>
              </a:xfrm>
              <a:custGeom>
                <a:avLst/>
                <a:gdLst>
                  <a:gd name="T0" fmla="*/ 31 w 1164"/>
                  <a:gd name="T1" fmla="*/ 335 h 710"/>
                  <a:gd name="T2" fmla="*/ 656 w 1164"/>
                  <a:gd name="T3" fmla="*/ 702 h 710"/>
                  <a:gd name="T4" fmla="*/ 701 w 1164"/>
                  <a:gd name="T5" fmla="*/ 702 h 710"/>
                  <a:gd name="T6" fmla="*/ 1133 w 1164"/>
                  <a:gd name="T7" fmla="*/ 453 h 710"/>
                  <a:gd name="T8" fmla="*/ 1133 w 1164"/>
                  <a:gd name="T9" fmla="*/ 375 h 710"/>
                  <a:gd name="T10" fmla="*/ 508 w 1164"/>
                  <a:gd name="T11" fmla="*/ 8 h 710"/>
                  <a:gd name="T12" fmla="*/ 463 w 1164"/>
                  <a:gd name="T13" fmla="*/ 8 h 710"/>
                  <a:gd name="T14" fmla="*/ 31 w 1164"/>
                  <a:gd name="T15" fmla="*/ 256 h 710"/>
                  <a:gd name="T16" fmla="*/ 31 w 1164"/>
                  <a:gd name="T17" fmla="*/ 335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4" h="710">
                    <a:moveTo>
                      <a:pt x="31" y="335"/>
                    </a:moveTo>
                    <a:cubicBezTo>
                      <a:pt x="656" y="702"/>
                      <a:pt x="656" y="702"/>
                      <a:pt x="656" y="702"/>
                    </a:cubicBezTo>
                    <a:cubicBezTo>
                      <a:pt x="670" y="710"/>
                      <a:pt x="687" y="710"/>
                      <a:pt x="701" y="702"/>
                    </a:cubicBezTo>
                    <a:cubicBezTo>
                      <a:pt x="1133" y="453"/>
                      <a:pt x="1133" y="453"/>
                      <a:pt x="1133" y="453"/>
                    </a:cubicBezTo>
                    <a:cubicBezTo>
                      <a:pt x="1163" y="436"/>
                      <a:pt x="1164" y="393"/>
                      <a:pt x="1133" y="375"/>
                    </a:cubicBezTo>
                    <a:cubicBezTo>
                      <a:pt x="508" y="8"/>
                      <a:pt x="508" y="8"/>
                      <a:pt x="508" y="8"/>
                    </a:cubicBezTo>
                    <a:cubicBezTo>
                      <a:pt x="494" y="0"/>
                      <a:pt x="477" y="0"/>
                      <a:pt x="463" y="8"/>
                    </a:cubicBezTo>
                    <a:cubicBezTo>
                      <a:pt x="31" y="256"/>
                      <a:pt x="31" y="256"/>
                      <a:pt x="31" y="256"/>
                    </a:cubicBezTo>
                    <a:cubicBezTo>
                      <a:pt x="1" y="274"/>
                      <a:pt x="0" y="317"/>
                      <a:pt x="31" y="335"/>
                    </a:cubicBezTo>
                  </a:path>
                </a:pathLst>
              </a:custGeom>
              <a:solidFill>
                <a:srgbClr val="21C1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6" name="Freeform 945"/>
              <p:cNvSpPr/>
              <p:nvPr/>
            </p:nvSpPr>
            <p:spPr bwMode="auto">
              <a:xfrm>
                <a:off x="5042" y="3866"/>
                <a:ext cx="44" cy="29"/>
              </a:xfrm>
              <a:custGeom>
                <a:avLst/>
                <a:gdLst>
                  <a:gd name="T0" fmla="*/ 44 w 44"/>
                  <a:gd name="T1" fmla="*/ 16 h 29"/>
                  <a:gd name="T2" fmla="*/ 0 w 44"/>
                  <a:gd name="T3" fmla="*/ 16 h 29"/>
                  <a:gd name="T4" fmla="*/ 9 w 44"/>
                  <a:gd name="T5" fmla="*/ 4 h 29"/>
                  <a:gd name="T6" fmla="*/ 24 w 44"/>
                  <a:gd name="T7" fmla="*/ 0 h 29"/>
                  <a:gd name="T8" fmla="*/ 44 w 44"/>
                  <a:gd name="T9" fmla="*/ 16 h 29"/>
                </a:gdLst>
                <a:ahLst/>
                <a:cxnLst>
                  <a:cxn ang="0">
                    <a:pos x="T0" y="T1"/>
                  </a:cxn>
                  <a:cxn ang="0">
                    <a:pos x="T2" y="T3"/>
                  </a:cxn>
                  <a:cxn ang="0">
                    <a:pos x="T4" y="T5"/>
                  </a:cxn>
                  <a:cxn ang="0">
                    <a:pos x="T6" y="T7"/>
                  </a:cxn>
                  <a:cxn ang="0">
                    <a:pos x="T8" y="T9"/>
                  </a:cxn>
                </a:cxnLst>
                <a:rect l="0" t="0" r="r" b="b"/>
                <a:pathLst>
                  <a:path w="44" h="29">
                    <a:moveTo>
                      <a:pt x="44" y="16"/>
                    </a:moveTo>
                    <a:cubicBezTo>
                      <a:pt x="44" y="16"/>
                      <a:pt x="25" y="29"/>
                      <a:pt x="0" y="16"/>
                    </a:cubicBezTo>
                    <a:cubicBezTo>
                      <a:pt x="9" y="4"/>
                      <a:pt x="9" y="4"/>
                      <a:pt x="9" y="4"/>
                    </a:cubicBezTo>
                    <a:cubicBezTo>
                      <a:pt x="24" y="0"/>
                      <a:pt x="24" y="0"/>
                      <a:pt x="24" y="0"/>
                    </a:cubicBezTo>
                    <a:lnTo>
                      <a:pt x="44" y="16"/>
                    </a:lnTo>
                    <a:close/>
                  </a:path>
                </a:pathLst>
              </a:custGeom>
              <a:solidFill>
                <a:srgbClr val="CCE0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7" name="Freeform 946"/>
              <p:cNvSpPr/>
              <p:nvPr/>
            </p:nvSpPr>
            <p:spPr bwMode="auto">
              <a:xfrm>
                <a:off x="4451" y="3481"/>
                <a:ext cx="613" cy="407"/>
              </a:xfrm>
              <a:custGeom>
                <a:avLst/>
                <a:gdLst>
                  <a:gd name="T0" fmla="*/ 613 w 613"/>
                  <a:gd name="T1" fmla="*/ 367 h 407"/>
                  <a:gd name="T2" fmla="*/ 613 w 613"/>
                  <a:gd name="T3" fmla="*/ 390 h 407"/>
                  <a:gd name="T4" fmla="*/ 592 w 613"/>
                  <a:gd name="T5" fmla="*/ 402 h 407"/>
                  <a:gd name="T6" fmla="*/ 11 w 613"/>
                  <a:gd name="T7" fmla="*/ 67 h 407"/>
                  <a:gd name="T8" fmla="*/ 0 w 613"/>
                  <a:gd name="T9" fmla="*/ 46 h 407"/>
                  <a:gd name="T10" fmla="*/ 0 w 613"/>
                  <a:gd name="T11" fmla="*/ 0 h 407"/>
                  <a:gd name="T12" fmla="*/ 613 w 613"/>
                  <a:gd name="T13" fmla="*/ 367 h 407"/>
                </a:gdLst>
                <a:ahLst/>
                <a:cxnLst>
                  <a:cxn ang="0">
                    <a:pos x="T0" y="T1"/>
                  </a:cxn>
                  <a:cxn ang="0">
                    <a:pos x="T2" y="T3"/>
                  </a:cxn>
                  <a:cxn ang="0">
                    <a:pos x="T4" y="T5"/>
                  </a:cxn>
                  <a:cxn ang="0">
                    <a:pos x="T6" y="T7"/>
                  </a:cxn>
                  <a:cxn ang="0">
                    <a:pos x="T8" y="T9"/>
                  </a:cxn>
                  <a:cxn ang="0">
                    <a:pos x="T10" y="T11"/>
                  </a:cxn>
                  <a:cxn ang="0">
                    <a:pos x="T12" y="T13"/>
                  </a:cxn>
                </a:cxnLst>
                <a:rect l="0" t="0" r="r" b="b"/>
                <a:pathLst>
                  <a:path w="613" h="407">
                    <a:moveTo>
                      <a:pt x="613" y="367"/>
                    </a:moveTo>
                    <a:cubicBezTo>
                      <a:pt x="613" y="390"/>
                      <a:pt x="613" y="390"/>
                      <a:pt x="613" y="390"/>
                    </a:cubicBezTo>
                    <a:cubicBezTo>
                      <a:pt x="613" y="401"/>
                      <a:pt x="602" y="407"/>
                      <a:pt x="592" y="402"/>
                    </a:cubicBezTo>
                    <a:cubicBezTo>
                      <a:pt x="11" y="67"/>
                      <a:pt x="11" y="67"/>
                      <a:pt x="11" y="67"/>
                    </a:cubicBezTo>
                    <a:cubicBezTo>
                      <a:pt x="4" y="62"/>
                      <a:pt x="0" y="55"/>
                      <a:pt x="0" y="46"/>
                    </a:cubicBezTo>
                    <a:cubicBezTo>
                      <a:pt x="0" y="0"/>
                      <a:pt x="0" y="0"/>
                      <a:pt x="0" y="0"/>
                    </a:cubicBezTo>
                    <a:lnTo>
                      <a:pt x="613" y="367"/>
                    </a:lnTo>
                    <a:close/>
                  </a:path>
                </a:pathLst>
              </a:custGeom>
              <a:solidFill>
                <a:srgbClr val="CCE0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8" name="Freeform 947"/>
              <p:cNvSpPr/>
              <p:nvPr/>
            </p:nvSpPr>
            <p:spPr bwMode="auto">
              <a:xfrm>
                <a:off x="5064" y="3590"/>
                <a:ext cx="423" cy="298"/>
              </a:xfrm>
              <a:custGeom>
                <a:avLst/>
                <a:gdLst>
                  <a:gd name="T0" fmla="*/ 0 w 423"/>
                  <a:gd name="T1" fmla="*/ 258 h 298"/>
                  <a:gd name="T2" fmla="*/ 423 w 423"/>
                  <a:gd name="T3" fmla="*/ 0 h 298"/>
                  <a:gd name="T4" fmla="*/ 423 w 423"/>
                  <a:gd name="T5" fmla="*/ 46 h 298"/>
                  <a:gd name="T6" fmla="*/ 411 w 423"/>
                  <a:gd name="T7" fmla="*/ 66 h 298"/>
                  <a:gd name="T8" fmla="*/ 22 w 423"/>
                  <a:gd name="T9" fmla="*/ 292 h 298"/>
                  <a:gd name="T10" fmla="*/ 0 w 423"/>
                  <a:gd name="T11" fmla="*/ 280 h 298"/>
                  <a:gd name="T12" fmla="*/ 0 w 423"/>
                  <a:gd name="T13" fmla="*/ 258 h 298"/>
                </a:gdLst>
                <a:ahLst/>
                <a:cxnLst>
                  <a:cxn ang="0">
                    <a:pos x="T0" y="T1"/>
                  </a:cxn>
                  <a:cxn ang="0">
                    <a:pos x="T2" y="T3"/>
                  </a:cxn>
                  <a:cxn ang="0">
                    <a:pos x="T4" y="T5"/>
                  </a:cxn>
                  <a:cxn ang="0">
                    <a:pos x="T6" y="T7"/>
                  </a:cxn>
                  <a:cxn ang="0">
                    <a:pos x="T8" y="T9"/>
                  </a:cxn>
                  <a:cxn ang="0">
                    <a:pos x="T10" y="T11"/>
                  </a:cxn>
                  <a:cxn ang="0">
                    <a:pos x="T12" y="T13"/>
                  </a:cxn>
                </a:cxnLst>
                <a:rect l="0" t="0" r="r" b="b"/>
                <a:pathLst>
                  <a:path w="423" h="298">
                    <a:moveTo>
                      <a:pt x="0" y="258"/>
                    </a:moveTo>
                    <a:cubicBezTo>
                      <a:pt x="423" y="0"/>
                      <a:pt x="423" y="0"/>
                      <a:pt x="423" y="0"/>
                    </a:cubicBezTo>
                    <a:cubicBezTo>
                      <a:pt x="423" y="46"/>
                      <a:pt x="423" y="46"/>
                      <a:pt x="423" y="46"/>
                    </a:cubicBezTo>
                    <a:cubicBezTo>
                      <a:pt x="423" y="54"/>
                      <a:pt x="419" y="62"/>
                      <a:pt x="411" y="66"/>
                    </a:cubicBezTo>
                    <a:cubicBezTo>
                      <a:pt x="22" y="292"/>
                      <a:pt x="22" y="292"/>
                      <a:pt x="22" y="292"/>
                    </a:cubicBezTo>
                    <a:cubicBezTo>
                      <a:pt x="13" y="298"/>
                      <a:pt x="0" y="291"/>
                      <a:pt x="0" y="280"/>
                    </a:cubicBezTo>
                    <a:lnTo>
                      <a:pt x="0" y="258"/>
                    </a:lnTo>
                    <a:close/>
                  </a:path>
                </a:pathLst>
              </a:custGeom>
              <a:solidFill>
                <a:srgbClr val="98A9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9" name="Freeform 948"/>
              <p:cNvSpPr/>
              <p:nvPr/>
            </p:nvSpPr>
            <p:spPr bwMode="auto">
              <a:xfrm>
                <a:off x="4446" y="3224"/>
                <a:ext cx="1046" cy="627"/>
              </a:xfrm>
              <a:custGeom>
                <a:avLst/>
                <a:gdLst>
                  <a:gd name="T0" fmla="*/ 19 w 1046"/>
                  <a:gd name="T1" fmla="*/ 234 h 627"/>
                  <a:gd name="T2" fmla="*/ 413 w 1046"/>
                  <a:gd name="T3" fmla="*/ 5 h 627"/>
                  <a:gd name="T4" fmla="*/ 442 w 1046"/>
                  <a:gd name="T5" fmla="*/ 5 h 627"/>
                  <a:gd name="T6" fmla="*/ 1027 w 1046"/>
                  <a:gd name="T7" fmla="*/ 342 h 627"/>
                  <a:gd name="T8" fmla="*/ 1027 w 1046"/>
                  <a:gd name="T9" fmla="*/ 393 h 627"/>
                  <a:gd name="T10" fmla="*/ 633 w 1046"/>
                  <a:gd name="T11" fmla="*/ 621 h 627"/>
                  <a:gd name="T12" fmla="*/ 604 w 1046"/>
                  <a:gd name="T13" fmla="*/ 622 h 627"/>
                  <a:gd name="T14" fmla="*/ 19 w 1046"/>
                  <a:gd name="T15" fmla="*/ 284 h 627"/>
                  <a:gd name="T16" fmla="*/ 19 w 1046"/>
                  <a:gd name="T17" fmla="*/ 234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6" h="627">
                    <a:moveTo>
                      <a:pt x="19" y="234"/>
                    </a:moveTo>
                    <a:cubicBezTo>
                      <a:pt x="413" y="5"/>
                      <a:pt x="413" y="5"/>
                      <a:pt x="413" y="5"/>
                    </a:cubicBezTo>
                    <a:cubicBezTo>
                      <a:pt x="422" y="0"/>
                      <a:pt x="433" y="0"/>
                      <a:pt x="442" y="5"/>
                    </a:cubicBezTo>
                    <a:cubicBezTo>
                      <a:pt x="1027" y="342"/>
                      <a:pt x="1027" y="342"/>
                      <a:pt x="1027" y="342"/>
                    </a:cubicBezTo>
                    <a:cubicBezTo>
                      <a:pt x="1046" y="354"/>
                      <a:pt x="1046" y="381"/>
                      <a:pt x="1027" y="393"/>
                    </a:cubicBezTo>
                    <a:cubicBezTo>
                      <a:pt x="633" y="621"/>
                      <a:pt x="633" y="621"/>
                      <a:pt x="633" y="621"/>
                    </a:cubicBezTo>
                    <a:cubicBezTo>
                      <a:pt x="624" y="627"/>
                      <a:pt x="613" y="627"/>
                      <a:pt x="604" y="622"/>
                    </a:cubicBezTo>
                    <a:cubicBezTo>
                      <a:pt x="19" y="284"/>
                      <a:pt x="19" y="284"/>
                      <a:pt x="19" y="284"/>
                    </a:cubicBezTo>
                    <a:cubicBezTo>
                      <a:pt x="0" y="273"/>
                      <a:pt x="0" y="245"/>
                      <a:pt x="19" y="234"/>
                    </a:cubicBezTo>
                  </a:path>
                </a:pathLst>
              </a:custGeom>
              <a:solidFill>
                <a:srgbClr val="2B3D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0" name="Freeform 949"/>
              <p:cNvSpPr/>
              <p:nvPr/>
            </p:nvSpPr>
            <p:spPr bwMode="auto">
              <a:xfrm>
                <a:off x="4500" y="3265"/>
                <a:ext cx="877" cy="507"/>
              </a:xfrm>
              <a:custGeom>
                <a:avLst/>
                <a:gdLst>
                  <a:gd name="T0" fmla="*/ 0 w 877"/>
                  <a:gd name="T1" fmla="*/ 232 h 507"/>
                  <a:gd name="T2" fmla="*/ 400 w 877"/>
                  <a:gd name="T3" fmla="*/ 0 h 507"/>
                  <a:gd name="T4" fmla="*/ 877 w 877"/>
                  <a:gd name="T5" fmla="*/ 276 h 507"/>
                  <a:gd name="T6" fmla="*/ 477 w 877"/>
                  <a:gd name="T7" fmla="*/ 507 h 507"/>
                  <a:gd name="T8" fmla="*/ 0 w 877"/>
                  <a:gd name="T9" fmla="*/ 232 h 507"/>
                </a:gdLst>
                <a:ahLst/>
                <a:cxnLst>
                  <a:cxn ang="0">
                    <a:pos x="T0" y="T1"/>
                  </a:cxn>
                  <a:cxn ang="0">
                    <a:pos x="T2" y="T3"/>
                  </a:cxn>
                  <a:cxn ang="0">
                    <a:pos x="T4" y="T5"/>
                  </a:cxn>
                  <a:cxn ang="0">
                    <a:pos x="T6" y="T7"/>
                  </a:cxn>
                  <a:cxn ang="0">
                    <a:pos x="T8" y="T9"/>
                  </a:cxn>
                </a:cxnLst>
                <a:rect l="0" t="0" r="r" b="b"/>
                <a:pathLst>
                  <a:path w="877" h="507">
                    <a:moveTo>
                      <a:pt x="0" y="232"/>
                    </a:moveTo>
                    <a:lnTo>
                      <a:pt x="400" y="0"/>
                    </a:lnTo>
                    <a:lnTo>
                      <a:pt x="877" y="276"/>
                    </a:lnTo>
                    <a:lnTo>
                      <a:pt x="477" y="507"/>
                    </a:lnTo>
                    <a:lnTo>
                      <a:pt x="0" y="232"/>
                    </a:lnTo>
                    <a:close/>
                  </a:path>
                </a:pathLst>
              </a:custGeom>
              <a:solidFill>
                <a:srgbClr val="37E2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1" name="Freeform 950"/>
              <p:cNvSpPr/>
              <p:nvPr/>
            </p:nvSpPr>
            <p:spPr bwMode="auto">
              <a:xfrm>
                <a:off x="4500" y="3265"/>
                <a:ext cx="877" cy="507"/>
              </a:xfrm>
              <a:custGeom>
                <a:avLst/>
                <a:gdLst>
                  <a:gd name="T0" fmla="*/ 0 w 877"/>
                  <a:gd name="T1" fmla="*/ 232 h 507"/>
                  <a:gd name="T2" fmla="*/ 400 w 877"/>
                  <a:gd name="T3" fmla="*/ 0 h 507"/>
                  <a:gd name="T4" fmla="*/ 877 w 877"/>
                  <a:gd name="T5" fmla="*/ 276 h 507"/>
                  <a:gd name="T6" fmla="*/ 477 w 877"/>
                  <a:gd name="T7" fmla="*/ 507 h 507"/>
                  <a:gd name="T8" fmla="*/ 0 w 877"/>
                  <a:gd name="T9" fmla="*/ 232 h 507"/>
                </a:gdLst>
                <a:ahLst/>
                <a:cxnLst>
                  <a:cxn ang="0">
                    <a:pos x="T0" y="T1"/>
                  </a:cxn>
                  <a:cxn ang="0">
                    <a:pos x="T2" y="T3"/>
                  </a:cxn>
                  <a:cxn ang="0">
                    <a:pos x="T4" y="T5"/>
                  </a:cxn>
                  <a:cxn ang="0">
                    <a:pos x="T6" y="T7"/>
                  </a:cxn>
                  <a:cxn ang="0">
                    <a:pos x="T8" y="T9"/>
                  </a:cxn>
                </a:cxnLst>
                <a:rect l="0" t="0" r="r" b="b"/>
                <a:pathLst>
                  <a:path w="877" h="507">
                    <a:moveTo>
                      <a:pt x="0" y="232"/>
                    </a:moveTo>
                    <a:lnTo>
                      <a:pt x="400" y="0"/>
                    </a:lnTo>
                    <a:lnTo>
                      <a:pt x="877" y="276"/>
                    </a:lnTo>
                    <a:lnTo>
                      <a:pt x="477" y="507"/>
                    </a:lnTo>
                    <a:lnTo>
                      <a:pt x="0" y="2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2" name="Freeform 951"/>
              <p:cNvSpPr/>
              <p:nvPr/>
            </p:nvSpPr>
            <p:spPr bwMode="auto">
              <a:xfrm>
                <a:off x="5042" y="3870"/>
                <a:ext cx="22" cy="19"/>
              </a:xfrm>
              <a:custGeom>
                <a:avLst/>
                <a:gdLst>
                  <a:gd name="T0" fmla="*/ 22 w 22"/>
                  <a:gd name="T1" fmla="*/ 0 h 19"/>
                  <a:gd name="T2" fmla="*/ 22 w 22"/>
                  <a:gd name="T3" fmla="*/ 18 h 19"/>
                  <a:gd name="T4" fmla="*/ 0 w 22"/>
                  <a:gd name="T5" fmla="*/ 12 h 19"/>
                  <a:gd name="T6" fmla="*/ 22 w 22"/>
                  <a:gd name="T7" fmla="*/ 0 h 19"/>
                </a:gdLst>
                <a:ahLst/>
                <a:cxnLst>
                  <a:cxn ang="0">
                    <a:pos x="T0" y="T1"/>
                  </a:cxn>
                  <a:cxn ang="0">
                    <a:pos x="T2" y="T3"/>
                  </a:cxn>
                  <a:cxn ang="0">
                    <a:pos x="T4" y="T5"/>
                  </a:cxn>
                  <a:cxn ang="0">
                    <a:pos x="T6" y="T7"/>
                  </a:cxn>
                </a:cxnLst>
                <a:rect l="0" t="0" r="r" b="b"/>
                <a:pathLst>
                  <a:path w="22" h="19">
                    <a:moveTo>
                      <a:pt x="22" y="0"/>
                    </a:moveTo>
                    <a:cubicBezTo>
                      <a:pt x="22" y="18"/>
                      <a:pt x="22" y="18"/>
                      <a:pt x="22" y="18"/>
                    </a:cubicBezTo>
                    <a:cubicBezTo>
                      <a:pt x="22" y="18"/>
                      <a:pt x="12" y="19"/>
                      <a:pt x="0" y="12"/>
                    </a:cubicBezTo>
                    <a:lnTo>
                      <a:pt x="22" y="0"/>
                    </a:lnTo>
                    <a:close/>
                  </a:path>
                </a:pathLst>
              </a:custGeom>
              <a:solidFill>
                <a:srgbClr val="CCE0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3" name="Freeform 952"/>
              <p:cNvSpPr/>
              <p:nvPr/>
            </p:nvSpPr>
            <p:spPr bwMode="auto">
              <a:xfrm>
                <a:off x="5064" y="3870"/>
                <a:ext cx="22" cy="18"/>
              </a:xfrm>
              <a:custGeom>
                <a:avLst/>
                <a:gdLst>
                  <a:gd name="T0" fmla="*/ 22 w 22"/>
                  <a:gd name="T1" fmla="*/ 12 h 18"/>
                  <a:gd name="T2" fmla="*/ 11 w 22"/>
                  <a:gd name="T3" fmla="*/ 17 h 18"/>
                  <a:gd name="T4" fmla="*/ 0 w 22"/>
                  <a:gd name="T5" fmla="*/ 18 h 18"/>
                  <a:gd name="T6" fmla="*/ 0 w 22"/>
                  <a:gd name="T7" fmla="*/ 0 h 18"/>
                  <a:gd name="T8" fmla="*/ 22 w 22"/>
                  <a:gd name="T9" fmla="*/ 12 h 18"/>
                </a:gdLst>
                <a:ahLst/>
                <a:cxnLst>
                  <a:cxn ang="0">
                    <a:pos x="T0" y="T1"/>
                  </a:cxn>
                  <a:cxn ang="0">
                    <a:pos x="T2" y="T3"/>
                  </a:cxn>
                  <a:cxn ang="0">
                    <a:pos x="T4" y="T5"/>
                  </a:cxn>
                  <a:cxn ang="0">
                    <a:pos x="T6" y="T7"/>
                  </a:cxn>
                  <a:cxn ang="0">
                    <a:pos x="T8" y="T9"/>
                  </a:cxn>
                </a:cxnLst>
                <a:rect l="0" t="0" r="r" b="b"/>
                <a:pathLst>
                  <a:path w="22" h="18">
                    <a:moveTo>
                      <a:pt x="22" y="12"/>
                    </a:moveTo>
                    <a:cubicBezTo>
                      <a:pt x="22" y="12"/>
                      <a:pt x="18" y="15"/>
                      <a:pt x="11" y="17"/>
                    </a:cubicBezTo>
                    <a:cubicBezTo>
                      <a:pt x="6" y="18"/>
                      <a:pt x="0" y="18"/>
                      <a:pt x="0" y="18"/>
                    </a:cubicBezTo>
                    <a:cubicBezTo>
                      <a:pt x="0" y="0"/>
                      <a:pt x="0" y="0"/>
                      <a:pt x="0" y="0"/>
                    </a:cubicBezTo>
                    <a:lnTo>
                      <a:pt x="22" y="12"/>
                    </a:lnTo>
                    <a:close/>
                  </a:path>
                </a:pathLst>
              </a:custGeom>
              <a:solidFill>
                <a:srgbClr val="98A9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4" name="Oval 953"/>
              <p:cNvSpPr>
                <a:spLocks noChangeArrowheads="1"/>
              </p:cNvSpPr>
              <p:nvPr/>
            </p:nvSpPr>
            <p:spPr bwMode="auto">
              <a:xfrm>
                <a:off x="4676" y="3353"/>
                <a:ext cx="23" cy="15"/>
              </a:xfrm>
              <a:prstGeom prst="ellipse">
                <a:avLst/>
              </a:prstGeom>
              <a:solidFill>
                <a:srgbClr val="1B2B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5" name="Oval 954"/>
              <p:cNvSpPr>
                <a:spLocks noChangeArrowheads="1"/>
              </p:cNvSpPr>
              <p:nvPr/>
            </p:nvSpPr>
            <p:spPr bwMode="auto">
              <a:xfrm>
                <a:off x="5200" y="3646"/>
                <a:ext cx="98" cy="64"/>
              </a:xfrm>
              <a:prstGeom prst="ellipse">
                <a:avLst/>
              </a:prstGeom>
              <a:solidFill>
                <a:srgbClr val="1B2B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6" name="Oval 955"/>
              <p:cNvSpPr>
                <a:spLocks noChangeArrowheads="1"/>
              </p:cNvSpPr>
              <p:nvPr/>
            </p:nvSpPr>
            <p:spPr bwMode="auto">
              <a:xfrm>
                <a:off x="5209" y="3652"/>
                <a:ext cx="80" cy="52"/>
              </a:xfrm>
              <a:prstGeom prst="ellipse">
                <a:avLst/>
              </a:prstGeom>
              <a:solidFill>
                <a:srgbClr val="2B3D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7" name="Freeform 956"/>
              <p:cNvSpPr/>
              <p:nvPr/>
            </p:nvSpPr>
            <p:spPr bwMode="auto">
              <a:xfrm>
                <a:off x="4823" y="3323"/>
                <a:ext cx="438" cy="261"/>
              </a:xfrm>
              <a:custGeom>
                <a:avLst/>
                <a:gdLst>
                  <a:gd name="T0" fmla="*/ 438 w 438"/>
                  <a:gd name="T1" fmla="*/ 253 h 261"/>
                  <a:gd name="T2" fmla="*/ 438 w 438"/>
                  <a:gd name="T3" fmla="*/ 261 h 261"/>
                  <a:gd name="T4" fmla="*/ 0 w 438"/>
                  <a:gd name="T5" fmla="*/ 7 h 261"/>
                  <a:gd name="T6" fmla="*/ 0 w 438"/>
                  <a:gd name="T7" fmla="*/ 0 h 261"/>
                  <a:gd name="T8" fmla="*/ 438 w 438"/>
                  <a:gd name="T9" fmla="*/ 253 h 261"/>
                </a:gdLst>
                <a:ahLst/>
                <a:cxnLst>
                  <a:cxn ang="0">
                    <a:pos x="T0" y="T1"/>
                  </a:cxn>
                  <a:cxn ang="0">
                    <a:pos x="T2" y="T3"/>
                  </a:cxn>
                  <a:cxn ang="0">
                    <a:pos x="T4" y="T5"/>
                  </a:cxn>
                  <a:cxn ang="0">
                    <a:pos x="T6" y="T7"/>
                  </a:cxn>
                  <a:cxn ang="0">
                    <a:pos x="T8" y="T9"/>
                  </a:cxn>
                </a:cxnLst>
                <a:rect l="0" t="0" r="r" b="b"/>
                <a:pathLst>
                  <a:path w="438" h="261">
                    <a:moveTo>
                      <a:pt x="438" y="253"/>
                    </a:moveTo>
                    <a:lnTo>
                      <a:pt x="438" y="261"/>
                    </a:lnTo>
                    <a:lnTo>
                      <a:pt x="0" y="7"/>
                    </a:lnTo>
                    <a:lnTo>
                      <a:pt x="0" y="0"/>
                    </a:lnTo>
                    <a:lnTo>
                      <a:pt x="438" y="253"/>
                    </a:lnTo>
                    <a:close/>
                  </a:path>
                </a:pathLst>
              </a:custGeom>
              <a:solidFill>
                <a:srgbClr val="9CD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8" name="Freeform 957"/>
              <p:cNvSpPr/>
              <p:nvPr/>
            </p:nvSpPr>
            <p:spPr bwMode="auto">
              <a:xfrm>
                <a:off x="5261" y="3532"/>
                <a:ext cx="76" cy="52"/>
              </a:xfrm>
              <a:custGeom>
                <a:avLst/>
                <a:gdLst>
                  <a:gd name="T0" fmla="*/ 0 w 76"/>
                  <a:gd name="T1" fmla="*/ 44 h 52"/>
                  <a:gd name="T2" fmla="*/ 76 w 76"/>
                  <a:gd name="T3" fmla="*/ 0 h 52"/>
                  <a:gd name="T4" fmla="*/ 76 w 76"/>
                  <a:gd name="T5" fmla="*/ 8 h 52"/>
                  <a:gd name="T6" fmla="*/ 0 w 76"/>
                  <a:gd name="T7" fmla="*/ 52 h 52"/>
                  <a:gd name="T8" fmla="*/ 0 w 76"/>
                  <a:gd name="T9" fmla="*/ 44 h 52"/>
                </a:gdLst>
                <a:ahLst/>
                <a:cxnLst>
                  <a:cxn ang="0">
                    <a:pos x="T0" y="T1"/>
                  </a:cxn>
                  <a:cxn ang="0">
                    <a:pos x="T2" y="T3"/>
                  </a:cxn>
                  <a:cxn ang="0">
                    <a:pos x="T4" y="T5"/>
                  </a:cxn>
                  <a:cxn ang="0">
                    <a:pos x="T6" y="T7"/>
                  </a:cxn>
                  <a:cxn ang="0">
                    <a:pos x="T8" y="T9"/>
                  </a:cxn>
                </a:cxnLst>
                <a:rect l="0" t="0" r="r" b="b"/>
                <a:pathLst>
                  <a:path w="76" h="52">
                    <a:moveTo>
                      <a:pt x="0" y="44"/>
                    </a:moveTo>
                    <a:lnTo>
                      <a:pt x="76" y="0"/>
                    </a:lnTo>
                    <a:lnTo>
                      <a:pt x="76" y="8"/>
                    </a:lnTo>
                    <a:lnTo>
                      <a:pt x="0" y="52"/>
                    </a:lnTo>
                    <a:lnTo>
                      <a:pt x="0" y="44"/>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9" name="Freeform 958"/>
              <p:cNvSpPr/>
              <p:nvPr/>
            </p:nvSpPr>
            <p:spPr bwMode="auto">
              <a:xfrm>
                <a:off x="4823" y="3279"/>
                <a:ext cx="514" cy="297"/>
              </a:xfrm>
              <a:custGeom>
                <a:avLst/>
                <a:gdLst>
                  <a:gd name="T0" fmla="*/ 0 w 514"/>
                  <a:gd name="T1" fmla="*/ 44 h 297"/>
                  <a:gd name="T2" fmla="*/ 76 w 514"/>
                  <a:gd name="T3" fmla="*/ 0 h 297"/>
                  <a:gd name="T4" fmla="*/ 514 w 514"/>
                  <a:gd name="T5" fmla="*/ 253 h 297"/>
                  <a:gd name="T6" fmla="*/ 438 w 514"/>
                  <a:gd name="T7" fmla="*/ 297 h 297"/>
                  <a:gd name="T8" fmla="*/ 0 w 514"/>
                  <a:gd name="T9" fmla="*/ 44 h 297"/>
                </a:gdLst>
                <a:ahLst/>
                <a:cxnLst>
                  <a:cxn ang="0">
                    <a:pos x="T0" y="T1"/>
                  </a:cxn>
                  <a:cxn ang="0">
                    <a:pos x="T2" y="T3"/>
                  </a:cxn>
                  <a:cxn ang="0">
                    <a:pos x="T4" y="T5"/>
                  </a:cxn>
                  <a:cxn ang="0">
                    <a:pos x="T6" y="T7"/>
                  </a:cxn>
                  <a:cxn ang="0">
                    <a:pos x="T8" y="T9"/>
                  </a:cxn>
                </a:cxnLst>
                <a:rect l="0" t="0" r="r" b="b"/>
                <a:pathLst>
                  <a:path w="514" h="297">
                    <a:moveTo>
                      <a:pt x="0" y="44"/>
                    </a:moveTo>
                    <a:lnTo>
                      <a:pt x="76" y="0"/>
                    </a:lnTo>
                    <a:lnTo>
                      <a:pt x="514" y="253"/>
                    </a:lnTo>
                    <a:lnTo>
                      <a:pt x="438" y="297"/>
                    </a:lnTo>
                    <a:lnTo>
                      <a:pt x="0" y="44"/>
                    </a:lnTo>
                    <a:close/>
                  </a:path>
                </a:pathLst>
              </a:custGeom>
              <a:solidFill>
                <a:srgbClr val="FCF8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0" name="Freeform 959"/>
              <p:cNvSpPr/>
              <p:nvPr/>
            </p:nvSpPr>
            <p:spPr bwMode="auto">
              <a:xfrm>
                <a:off x="4923" y="3211"/>
                <a:ext cx="48" cy="161"/>
              </a:xfrm>
              <a:custGeom>
                <a:avLst/>
                <a:gdLst>
                  <a:gd name="T0" fmla="*/ 48 w 48"/>
                  <a:gd name="T1" fmla="*/ 26 h 161"/>
                  <a:gd name="T2" fmla="*/ 48 w 48"/>
                  <a:gd name="T3" fmla="*/ 161 h 161"/>
                  <a:gd name="T4" fmla="*/ 0 w 48"/>
                  <a:gd name="T5" fmla="*/ 134 h 161"/>
                  <a:gd name="T6" fmla="*/ 0 w 48"/>
                  <a:gd name="T7" fmla="*/ 0 h 161"/>
                  <a:gd name="T8" fmla="*/ 48 w 48"/>
                  <a:gd name="T9" fmla="*/ 26 h 161"/>
                </a:gdLst>
                <a:ahLst/>
                <a:cxnLst>
                  <a:cxn ang="0">
                    <a:pos x="T0" y="T1"/>
                  </a:cxn>
                  <a:cxn ang="0">
                    <a:pos x="T2" y="T3"/>
                  </a:cxn>
                  <a:cxn ang="0">
                    <a:pos x="T4" y="T5"/>
                  </a:cxn>
                  <a:cxn ang="0">
                    <a:pos x="T6" y="T7"/>
                  </a:cxn>
                  <a:cxn ang="0">
                    <a:pos x="T8" y="T9"/>
                  </a:cxn>
                </a:cxnLst>
                <a:rect l="0" t="0" r="r" b="b"/>
                <a:pathLst>
                  <a:path w="48" h="161">
                    <a:moveTo>
                      <a:pt x="48" y="26"/>
                    </a:moveTo>
                    <a:lnTo>
                      <a:pt x="48" y="161"/>
                    </a:lnTo>
                    <a:lnTo>
                      <a:pt x="0" y="134"/>
                    </a:lnTo>
                    <a:lnTo>
                      <a:pt x="0" y="0"/>
                    </a:lnTo>
                    <a:lnTo>
                      <a:pt x="48" y="26"/>
                    </a:lnTo>
                    <a:close/>
                  </a:path>
                </a:pathLst>
              </a:custGeom>
              <a:solidFill>
                <a:srgbClr val="5FA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1" name="Freeform 960"/>
              <p:cNvSpPr/>
              <p:nvPr/>
            </p:nvSpPr>
            <p:spPr bwMode="auto">
              <a:xfrm>
                <a:off x="4971" y="3216"/>
                <a:ext cx="38" cy="156"/>
              </a:xfrm>
              <a:custGeom>
                <a:avLst/>
                <a:gdLst>
                  <a:gd name="T0" fmla="*/ 0 w 38"/>
                  <a:gd name="T1" fmla="*/ 21 h 156"/>
                  <a:gd name="T2" fmla="*/ 38 w 38"/>
                  <a:gd name="T3" fmla="*/ 0 h 156"/>
                  <a:gd name="T4" fmla="*/ 38 w 38"/>
                  <a:gd name="T5" fmla="*/ 134 h 156"/>
                  <a:gd name="T6" fmla="*/ 0 w 38"/>
                  <a:gd name="T7" fmla="*/ 156 h 156"/>
                  <a:gd name="T8" fmla="*/ 0 w 38"/>
                  <a:gd name="T9" fmla="*/ 21 h 156"/>
                </a:gdLst>
                <a:ahLst/>
                <a:cxnLst>
                  <a:cxn ang="0">
                    <a:pos x="T0" y="T1"/>
                  </a:cxn>
                  <a:cxn ang="0">
                    <a:pos x="T2" y="T3"/>
                  </a:cxn>
                  <a:cxn ang="0">
                    <a:pos x="T4" y="T5"/>
                  </a:cxn>
                  <a:cxn ang="0">
                    <a:pos x="T6" y="T7"/>
                  </a:cxn>
                  <a:cxn ang="0">
                    <a:pos x="T8" y="T9"/>
                  </a:cxn>
                </a:cxnLst>
                <a:rect l="0" t="0" r="r" b="b"/>
                <a:pathLst>
                  <a:path w="38" h="156">
                    <a:moveTo>
                      <a:pt x="0" y="21"/>
                    </a:moveTo>
                    <a:lnTo>
                      <a:pt x="38" y="0"/>
                    </a:lnTo>
                    <a:lnTo>
                      <a:pt x="38" y="134"/>
                    </a:lnTo>
                    <a:lnTo>
                      <a:pt x="0" y="156"/>
                    </a:lnTo>
                    <a:lnTo>
                      <a:pt x="0" y="21"/>
                    </a:lnTo>
                    <a:close/>
                  </a:path>
                </a:pathLst>
              </a:custGeom>
              <a:solidFill>
                <a:srgbClr val="7CC5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2" name="Freeform 961"/>
              <p:cNvSpPr/>
              <p:nvPr/>
            </p:nvSpPr>
            <p:spPr bwMode="auto">
              <a:xfrm>
                <a:off x="4923" y="3188"/>
                <a:ext cx="86" cy="49"/>
              </a:xfrm>
              <a:custGeom>
                <a:avLst/>
                <a:gdLst>
                  <a:gd name="T0" fmla="*/ 0 w 86"/>
                  <a:gd name="T1" fmla="*/ 23 h 49"/>
                  <a:gd name="T2" fmla="*/ 38 w 86"/>
                  <a:gd name="T3" fmla="*/ 0 h 49"/>
                  <a:gd name="T4" fmla="*/ 86 w 86"/>
                  <a:gd name="T5" fmla="*/ 28 h 49"/>
                  <a:gd name="T6" fmla="*/ 48 w 86"/>
                  <a:gd name="T7" fmla="*/ 49 h 49"/>
                  <a:gd name="T8" fmla="*/ 0 w 86"/>
                  <a:gd name="T9" fmla="*/ 23 h 49"/>
                </a:gdLst>
                <a:ahLst/>
                <a:cxnLst>
                  <a:cxn ang="0">
                    <a:pos x="T0" y="T1"/>
                  </a:cxn>
                  <a:cxn ang="0">
                    <a:pos x="T2" y="T3"/>
                  </a:cxn>
                  <a:cxn ang="0">
                    <a:pos x="T4" y="T5"/>
                  </a:cxn>
                  <a:cxn ang="0">
                    <a:pos x="T6" y="T7"/>
                  </a:cxn>
                  <a:cxn ang="0">
                    <a:pos x="T8" y="T9"/>
                  </a:cxn>
                </a:cxnLst>
                <a:rect l="0" t="0" r="r" b="b"/>
                <a:pathLst>
                  <a:path w="86" h="49">
                    <a:moveTo>
                      <a:pt x="0" y="23"/>
                    </a:moveTo>
                    <a:lnTo>
                      <a:pt x="38" y="0"/>
                    </a:lnTo>
                    <a:lnTo>
                      <a:pt x="86" y="28"/>
                    </a:lnTo>
                    <a:lnTo>
                      <a:pt x="48" y="49"/>
                    </a:lnTo>
                    <a:lnTo>
                      <a:pt x="0" y="23"/>
                    </a:lnTo>
                    <a:close/>
                  </a:path>
                </a:pathLst>
              </a:custGeom>
              <a:solidFill>
                <a:srgbClr val="98DD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3" name="Freeform 962"/>
              <p:cNvSpPr/>
              <p:nvPr/>
            </p:nvSpPr>
            <p:spPr bwMode="auto">
              <a:xfrm>
                <a:off x="5038" y="3233"/>
                <a:ext cx="48" cy="206"/>
              </a:xfrm>
              <a:custGeom>
                <a:avLst/>
                <a:gdLst>
                  <a:gd name="T0" fmla="*/ 48 w 48"/>
                  <a:gd name="T1" fmla="*/ 28 h 206"/>
                  <a:gd name="T2" fmla="*/ 48 w 48"/>
                  <a:gd name="T3" fmla="*/ 206 h 206"/>
                  <a:gd name="T4" fmla="*/ 0 w 48"/>
                  <a:gd name="T5" fmla="*/ 178 h 206"/>
                  <a:gd name="T6" fmla="*/ 0 w 48"/>
                  <a:gd name="T7" fmla="*/ 0 h 206"/>
                  <a:gd name="T8" fmla="*/ 48 w 48"/>
                  <a:gd name="T9" fmla="*/ 28 h 206"/>
                </a:gdLst>
                <a:ahLst/>
                <a:cxnLst>
                  <a:cxn ang="0">
                    <a:pos x="T0" y="T1"/>
                  </a:cxn>
                  <a:cxn ang="0">
                    <a:pos x="T2" y="T3"/>
                  </a:cxn>
                  <a:cxn ang="0">
                    <a:pos x="T4" y="T5"/>
                  </a:cxn>
                  <a:cxn ang="0">
                    <a:pos x="T6" y="T7"/>
                  </a:cxn>
                  <a:cxn ang="0">
                    <a:pos x="T8" y="T9"/>
                  </a:cxn>
                </a:cxnLst>
                <a:rect l="0" t="0" r="r" b="b"/>
                <a:pathLst>
                  <a:path w="48" h="206">
                    <a:moveTo>
                      <a:pt x="48" y="28"/>
                    </a:moveTo>
                    <a:lnTo>
                      <a:pt x="48" y="206"/>
                    </a:lnTo>
                    <a:lnTo>
                      <a:pt x="0" y="178"/>
                    </a:lnTo>
                    <a:lnTo>
                      <a:pt x="0" y="0"/>
                    </a:lnTo>
                    <a:lnTo>
                      <a:pt x="48" y="28"/>
                    </a:lnTo>
                    <a:close/>
                  </a:path>
                </a:pathLst>
              </a:custGeom>
              <a:solidFill>
                <a:srgbClr val="5FA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4" name="Freeform 963"/>
              <p:cNvSpPr/>
              <p:nvPr/>
            </p:nvSpPr>
            <p:spPr bwMode="auto">
              <a:xfrm>
                <a:off x="5086" y="3239"/>
                <a:ext cx="38" cy="200"/>
              </a:xfrm>
              <a:custGeom>
                <a:avLst/>
                <a:gdLst>
                  <a:gd name="T0" fmla="*/ 0 w 38"/>
                  <a:gd name="T1" fmla="*/ 22 h 200"/>
                  <a:gd name="T2" fmla="*/ 38 w 38"/>
                  <a:gd name="T3" fmla="*/ 0 h 200"/>
                  <a:gd name="T4" fmla="*/ 38 w 38"/>
                  <a:gd name="T5" fmla="*/ 177 h 200"/>
                  <a:gd name="T6" fmla="*/ 0 w 38"/>
                  <a:gd name="T7" fmla="*/ 200 h 200"/>
                  <a:gd name="T8" fmla="*/ 0 w 38"/>
                  <a:gd name="T9" fmla="*/ 22 h 200"/>
                </a:gdLst>
                <a:ahLst/>
                <a:cxnLst>
                  <a:cxn ang="0">
                    <a:pos x="T0" y="T1"/>
                  </a:cxn>
                  <a:cxn ang="0">
                    <a:pos x="T2" y="T3"/>
                  </a:cxn>
                  <a:cxn ang="0">
                    <a:pos x="T4" y="T5"/>
                  </a:cxn>
                  <a:cxn ang="0">
                    <a:pos x="T6" y="T7"/>
                  </a:cxn>
                  <a:cxn ang="0">
                    <a:pos x="T8" y="T9"/>
                  </a:cxn>
                </a:cxnLst>
                <a:rect l="0" t="0" r="r" b="b"/>
                <a:pathLst>
                  <a:path w="38" h="200">
                    <a:moveTo>
                      <a:pt x="0" y="22"/>
                    </a:moveTo>
                    <a:lnTo>
                      <a:pt x="38" y="0"/>
                    </a:lnTo>
                    <a:lnTo>
                      <a:pt x="38" y="177"/>
                    </a:lnTo>
                    <a:lnTo>
                      <a:pt x="0" y="200"/>
                    </a:lnTo>
                    <a:lnTo>
                      <a:pt x="0" y="22"/>
                    </a:lnTo>
                    <a:close/>
                  </a:path>
                </a:pathLst>
              </a:custGeom>
              <a:solidFill>
                <a:srgbClr val="7CC5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5" name="Freeform 964"/>
              <p:cNvSpPr/>
              <p:nvPr/>
            </p:nvSpPr>
            <p:spPr bwMode="auto">
              <a:xfrm>
                <a:off x="5038" y="3212"/>
                <a:ext cx="86" cy="49"/>
              </a:xfrm>
              <a:custGeom>
                <a:avLst/>
                <a:gdLst>
                  <a:gd name="T0" fmla="*/ 0 w 86"/>
                  <a:gd name="T1" fmla="*/ 21 h 49"/>
                  <a:gd name="T2" fmla="*/ 38 w 86"/>
                  <a:gd name="T3" fmla="*/ 0 h 49"/>
                  <a:gd name="T4" fmla="*/ 86 w 86"/>
                  <a:gd name="T5" fmla="*/ 27 h 49"/>
                  <a:gd name="T6" fmla="*/ 48 w 86"/>
                  <a:gd name="T7" fmla="*/ 49 h 49"/>
                  <a:gd name="T8" fmla="*/ 0 w 86"/>
                  <a:gd name="T9" fmla="*/ 21 h 49"/>
                </a:gdLst>
                <a:ahLst/>
                <a:cxnLst>
                  <a:cxn ang="0">
                    <a:pos x="T0" y="T1"/>
                  </a:cxn>
                  <a:cxn ang="0">
                    <a:pos x="T2" y="T3"/>
                  </a:cxn>
                  <a:cxn ang="0">
                    <a:pos x="T4" y="T5"/>
                  </a:cxn>
                  <a:cxn ang="0">
                    <a:pos x="T6" y="T7"/>
                  </a:cxn>
                  <a:cxn ang="0">
                    <a:pos x="T8" y="T9"/>
                  </a:cxn>
                </a:cxnLst>
                <a:rect l="0" t="0" r="r" b="b"/>
                <a:pathLst>
                  <a:path w="86" h="49">
                    <a:moveTo>
                      <a:pt x="0" y="21"/>
                    </a:moveTo>
                    <a:lnTo>
                      <a:pt x="38" y="0"/>
                    </a:lnTo>
                    <a:lnTo>
                      <a:pt x="86" y="27"/>
                    </a:lnTo>
                    <a:lnTo>
                      <a:pt x="48" y="49"/>
                    </a:lnTo>
                    <a:lnTo>
                      <a:pt x="0" y="21"/>
                    </a:lnTo>
                    <a:close/>
                  </a:path>
                </a:pathLst>
              </a:custGeom>
              <a:solidFill>
                <a:srgbClr val="98DD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6" name="Freeform 965"/>
              <p:cNvSpPr/>
              <p:nvPr/>
            </p:nvSpPr>
            <p:spPr bwMode="auto">
              <a:xfrm>
                <a:off x="5168" y="3238"/>
                <a:ext cx="48" cy="276"/>
              </a:xfrm>
              <a:custGeom>
                <a:avLst/>
                <a:gdLst>
                  <a:gd name="T0" fmla="*/ 48 w 48"/>
                  <a:gd name="T1" fmla="*/ 28 h 276"/>
                  <a:gd name="T2" fmla="*/ 48 w 48"/>
                  <a:gd name="T3" fmla="*/ 276 h 276"/>
                  <a:gd name="T4" fmla="*/ 0 w 48"/>
                  <a:gd name="T5" fmla="*/ 248 h 276"/>
                  <a:gd name="T6" fmla="*/ 0 w 48"/>
                  <a:gd name="T7" fmla="*/ 0 h 276"/>
                  <a:gd name="T8" fmla="*/ 48 w 48"/>
                  <a:gd name="T9" fmla="*/ 28 h 276"/>
                </a:gdLst>
                <a:ahLst/>
                <a:cxnLst>
                  <a:cxn ang="0">
                    <a:pos x="T0" y="T1"/>
                  </a:cxn>
                  <a:cxn ang="0">
                    <a:pos x="T2" y="T3"/>
                  </a:cxn>
                  <a:cxn ang="0">
                    <a:pos x="T4" y="T5"/>
                  </a:cxn>
                  <a:cxn ang="0">
                    <a:pos x="T6" y="T7"/>
                  </a:cxn>
                  <a:cxn ang="0">
                    <a:pos x="T8" y="T9"/>
                  </a:cxn>
                </a:cxnLst>
                <a:rect l="0" t="0" r="r" b="b"/>
                <a:pathLst>
                  <a:path w="48" h="276">
                    <a:moveTo>
                      <a:pt x="48" y="28"/>
                    </a:moveTo>
                    <a:lnTo>
                      <a:pt x="48" y="276"/>
                    </a:lnTo>
                    <a:lnTo>
                      <a:pt x="0" y="248"/>
                    </a:lnTo>
                    <a:lnTo>
                      <a:pt x="0" y="0"/>
                    </a:lnTo>
                    <a:lnTo>
                      <a:pt x="48" y="28"/>
                    </a:lnTo>
                    <a:close/>
                  </a:path>
                </a:pathLst>
              </a:custGeom>
              <a:solidFill>
                <a:srgbClr val="5FA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7" name="Freeform 966"/>
              <p:cNvSpPr/>
              <p:nvPr/>
            </p:nvSpPr>
            <p:spPr bwMode="auto">
              <a:xfrm>
                <a:off x="5216" y="3244"/>
                <a:ext cx="38" cy="270"/>
              </a:xfrm>
              <a:custGeom>
                <a:avLst/>
                <a:gdLst>
                  <a:gd name="T0" fmla="*/ 0 w 38"/>
                  <a:gd name="T1" fmla="*/ 22 h 270"/>
                  <a:gd name="T2" fmla="*/ 38 w 38"/>
                  <a:gd name="T3" fmla="*/ 0 h 270"/>
                  <a:gd name="T4" fmla="*/ 38 w 38"/>
                  <a:gd name="T5" fmla="*/ 248 h 270"/>
                  <a:gd name="T6" fmla="*/ 0 w 38"/>
                  <a:gd name="T7" fmla="*/ 270 h 270"/>
                  <a:gd name="T8" fmla="*/ 0 w 38"/>
                  <a:gd name="T9" fmla="*/ 22 h 270"/>
                </a:gdLst>
                <a:ahLst/>
                <a:cxnLst>
                  <a:cxn ang="0">
                    <a:pos x="T0" y="T1"/>
                  </a:cxn>
                  <a:cxn ang="0">
                    <a:pos x="T2" y="T3"/>
                  </a:cxn>
                  <a:cxn ang="0">
                    <a:pos x="T4" y="T5"/>
                  </a:cxn>
                  <a:cxn ang="0">
                    <a:pos x="T6" y="T7"/>
                  </a:cxn>
                  <a:cxn ang="0">
                    <a:pos x="T8" y="T9"/>
                  </a:cxn>
                </a:cxnLst>
                <a:rect l="0" t="0" r="r" b="b"/>
                <a:pathLst>
                  <a:path w="38" h="270">
                    <a:moveTo>
                      <a:pt x="0" y="22"/>
                    </a:moveTo>
                    <a:lnTo>
                      <a:pt x="38" y="0"/>
                    </a:lnTo>
                    <a:lnTo>
                      <a:pt x="38" y="248"/>
                    </a:lnTo>
                    <a:lnTo>
                      <a:pt x="0" y="270"/>
                    </a:lnTo>
                    <a:lnTo>
                      <a:pt x="0" y="22"/>
                    </a:lnTo>
                    <a:close/>
                  </a:path>
                </a:pathLst>
              </a:custGeom>
              <a:solidFill>
                <a:srgbClr val="7CC5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8" name="Freeform 967"/>
              <p:cNvSpPr/>
              <p:nvPr/>
            </p:nvSpPr>
            <p:spPr bwMode="auto">
              <a:xfrm>
                <a:off x="5168" y="3217"/>
                <a:ext cx="86" cy="49"/>
              </a:xfrm>
              <a:custGeom>
                <a:avLst/>
                <a:gdLst>
                  <a:gd name="T0" fmla="*/ 0 w 86"/>
                  <a:gd name="T1" fmla="*/ 21 h 49"/>
                  <a:gd name="T2" fmla="*/ 38 w 86"/>
                  <a:gd name="T3" fmla="*/ 0 h 49"/>
                  <a:gd name="T4" fmla="*/ 86 w 86"/>
                  <a:gd name="T5" fmla="*/ 27 h 49"/>
                  <a:gd name="T6" fmla="*/ 48 w 86"/>
                  <a:gd name="T7" fmla="*/ 49 h 49"/>
                  <a:gd name="T8" fmla="*/ 0 w 86"/>
                  <a:gd name="T9" fmla="*/ 21 h 49"/>
                </a:gdLst>
                <a:ahLst/>
                <a:cxnLst>
                  <a:cxn ang="0">
                    <a:pos x="T0" y="T1"/>
                  </a:cxn>
                  <a:cxn ang="0">
                    <a:pos x="T2" y="T3"/>
                  </a:cxn>
                  <a:cxn ang="0">
                    <a:pos x="T4" y="T5"/>
                  </a:cxn>
                  <a:cxn ang="0">
                    <a:pos x="T6" y="T7"/>
                  </a:cxn>
                  <a:cxn ang="0">
                    <a:pos x="T8" y="T9"/>
                  </a:cxn>
                </a:cxnLst>
                <a:rect l="0" t="0" r="r" b="b"/>
                <a:pathLst>
                  <a:path w="86" h="49">
                    <a:moveTo>
                      <a:pt x="0" y="21"/>
                    </a:moveTo>
                    <a:lnTo>
                      <a:pt x="38" y="0"/>
                    </a:lnTo>
                    <a:lnTo>
                      <a:pt x="86" y="27"/>
                    </a:lnTo>
                    <a:lnTo>
                      <a:pt x="48" y="49"/>
                    </a:lnTo>
                    <a:lnTo>
                      <a:pt x="0" y="21"/>
                    </a:lnTo>
                    <a:close/>
                  </a:path>
                </a:pathLst>
              </a:custGeom>
              <a:solidFill>
                <a:srgbClr val="98DD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9" name="Freeform 968"/>
              <p:cNvSpPr/>
              <p:nvPr/>
            </p:nvSpPr>
            <p:spPr bwMode="auto">
              <a:xfrm>
                <a:off x="4702" y="3403"/>
                <a:ext cx="134" cy="85"/>
              </a:xfrm>
              <a:custGeom>
                <a:avLst/>
                <a:gdLst>
                  <a:gd name="T0" fmla="*/ 134 w 134"/>
                  <a:gd name="T1" fmla="*/ 77 h 85"/>
                  <a:gd name="T2" fmla="*/ 134 w 134"/>
                  <a:gd name="T3" fmla="*/ 85 h 85"/>
                  <a:gd name="T4" fmla="*/ 0 w 134"/>
                  <a:gd name="T5" fmla="*/ 8 h 85"/>
                  <a:gd name="T6" fmla="*/ 0 w 134"/>
                  <a:gd name="T7" fmla="*/ 0 h 85"/>
                  <a:gd name="T8" fmla="*/ 134 w 134"/>
                  <a:gd name="T9" fmla="*/ 77 h 85"/>
                </a:gdLst>
                <a:ahLst/>
                <a:cxnLst>
                  <a:cxn ang="0">
                    <a:pos x="T0" y="T1"/>
                  </a:cxn>
                  <a:cxn ang="0">
                    <a:pos x="T2" y="T3"/>
                  </a:cxn>
                  <a:cxn ang="0">
                    <a:pos x="T4" y="T5"/>
                  </a:cxn>
                  <a:cxn ang="0">
                    <a:pos x="T6" y="T7"/>
                  </a:cxn>
                  <a:cxn ang="0">
                    <a:pos x="T8" y="T9"/>
                  </a:cxn>
                </a:cxnLst>
                <a:rect l="0" t="0" r="r" b="b"/>
                <a:pathLst>
                  <a:path w="134" h="85">
                    <a:moveTo>
                      <a:pt x="134" y="77"/>
                    </a:moveTo>
                    <a:lnTo>
                      <a:pt x="134" y="85"/>
                    </a:lnTo>
                    <a:lnTo>
                      <a:pt x="0" y="8"/>
                    </a:lnTo>
                    <a:lnTo>
                      <a:pt x="0" y="0"/>
                    </a:lnTo>
                    <a:lnTo>
                      <a:pt x="134" y="77"/>
                    </a:lnTo>
                    <a:close/>
                  </a:path>
                </a:pathLst>
              </a:custGeom>
              <a:solidFill>
                <a:srgbClr val="9CD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0" name="Freeform 969"/>
              <p:cNvSpPr/>
              <p:nvPr/>
            </p:nvSpPr>
            <p:spPr bwMode="auto">
              <a:xfrm>
                <a:off x="4836" y="3419"/>
                <a:ext cx="106" cy="69"/>
              </a:xfrm>
              <a:custGeom>
                <a:avLst/>
                <a:gdLst>
                  <a:gd name="T0" fmla="*/ 0 w 106"/>
                  <a:gd name="T1" fmla="*/ 61 h 69"/>
                  <a:gd name="T2" fmla="*/ 106 w 106"/>
                  <a:gd name="T3" fmla="*/ 0 h 69"/>
                  <a:gd name="T4" fmla="*/ 106 w 106"/>
                  <a:gd name="T5" fmla="*/ 7 h 69"/>
                  <a:gd name="T6" fmla="*/ 0 w 106"/>
                  <a:gd name="T7" fmla="*/ 69 h 69"/>
                  <a:gd name="T8" fmla="*/ 0 w 106"/>
                  <a:gd name="T9" fmla="*/ 61 h 69"/>
                </a:gdLst>
                <a:ahLst/>
                <a:cxnLst>
                  <a:cxn ang="0">
                    <a:pos x="T0" y="T1"/>
                  </a:cxn>
                  <a:cxn ang="0">
                    <a:pos x="T2" y="T3"/>
                  </a:cxn>
                  <a:cxn ang="0">
                    <a:pos x="T4" y="T5"/>
                  </a:cxn>
                  <a:cxn ang="0">
                    <a:pos x="T6" y="T7"/>
                  </a:cxn>
                  <a:cxn ang="0">
                    <a:pos x="T8" y="T9"/>
                  </a:cxn>
                </a:cxnLst>
                <a:rect l="0" t="0" r="r" b="b"/>
                <a:pathLst>
                  <a:path w="106" h="69">
                    <a:moveTo>
                      <a:pt x="0" y="61"/>
                    </a:moveTo>
                    <a:lnTo>
                      <a:pt x="106" y="0"/>
                    </a:lnTo>
                    <a:lnTo>
                      <a:pt x="106" y="7"/>
                    </a:lnTo>
                    <a:lnTo>
                      <a:pt x="0" y="69"/>
                    </a:lnTo>
                    <a:lnTo>
                      <a:pt x="0" y="61"/>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1" name="Freeform 970"/>
              <p:cNvSpPr/>
              <p:nvPr/>
            </p:nvSpPr>
            <p:spPr bwMode="auto">
              <a:xfrm>
                <a:off x="4702" y="3342"/>
                <a:ext cx="240" cy="138"/>
              </a:xfrm>
              <a:custGeom>
                <a:avLst/>
                <a:gdLst>
                  <a:gd name="T0" fmla="*/ 0 w 240"/>
                  <a:gd name="T1" fmla="*/ 61 h 138"/>
                  <a:gd name="T2" fmla="*/ 107 w 240"/>
                  <a:gd name="T3" fmla="*/ 0 h 138"/>
                  <a:gd name="T4" fmla="*/ 240 w 240"/>
                  <a:gd name="T5" fmla="*/ 77 h 138"/>
                  <a:gd name="T6" fmla="*/ 134 w 240"/>
                  <a:gd name="T7" fmla="*/ 138 h 138"/>
                  <a:gd name="T8" fmla="*/ 0 w 240"/>
                  <a:gd name="T9" fmla="*/ 61 h 138"/>
                </a:gdLst>
                <a:ahLst/>
                <a:cxnLst>
                  <a:cxn ang="0">
                    <a:pos x="T0" y="T1"/>
                  </a:cxn>
                  <a:cxn ang="0">
                    <a:pos x="T2" y="T3"/>
                  </a:cxn>
                  <a:cxn ang="0">
                    <a:pos x="T4" y="T5"/>
                  </a:cxn>
                  <a:cxn ang="0">
                    <a:pos x="T6" y="T7"/>
                  </a:cxn>
                  <a:cxn ang="0">
                    <a:pos x="T8" y="T9"/>
                  </a:cxn>
                </a:cxnLst>
                <a:rect l="0" t="0" r="r" b="b"/>
                <a:pathLst>
                  <a:path w="240" h="138">
                    <a:moveTo>
                      <a:pt x="0" y="61"/>
                    </a:moveTo>
                    <a:lnTo>
                      <a:pt x="107" y="0"/>
                    </a:lnTo>
                    <a:lnTo>
                      <a:pt x="240" y="77"/>
                    </a:lnTo>
                    <a:lnTo>
                      <a:pt x="134" y="138"/>
                    </a:lnTo>
                    <a:lnTo>
                      <a:pt x="0" y="61"/>
                    </a:lnTo>
                    <a:close/>
                  </a:path>
                </a:pathLst>
              </a:custGeom>
              <a:solidFill>
                <a:srgbClr val="FFFB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2" name="Freeform 971"/>
              <p:cNvSpPr/>
              <p:nvPr/>
            </p:nvSpPr>
            <p:spPr bwMode="auto">
              <a:xfrm>
                <a:off x="4744" y="3362"/>
                <a:ext cx="99" cy="58"/>
              </a:xfrm>
              <a:custGeom>
                <a:avLst/>
                <a:gdLst>
                  <a:gd name="T0" fmla="*/ 0 w 99"/>
                  <a:gd name="T1" fmla="*/ 47 h 58"/>
                  <a:gd name="T2" fmla="*/ 80 w 99"/>
                  <a:gd name="T3" fmla="*/ 0 h 58"/>
                  <a:gd name="T4" fmla="*/ 99 w 99"/>
                  <a:gd name="T5" fmla="*/ 11 h 58"/>
                  <a:gd name="T6" fmla="*/ 18 w 99"/>
                  <a:gd name="T7" fmla="*/ 58 h 58"/>
                  <a:gd name="T8" fmla="*/ 0 w 99"/>
                  <a:gd name="T9" fmla="*/ 47 h 58"/>
                </a:gdLst>
                <a:ahLst/>
                <a:cxnLst>
                  <a:cxn ang="0">
                    <a:pos x="T0" y="T1"/>
                  </a:cxn>
                  <a:cxn ang="0">
                    <a:pos x="T2" y="T3"/>
                  </a:cxn>
                  <a:cxn ang="0">
                    <a:pos x="T4" y="T5"/>
                  </a:cxn>
                  <a:cxn ang="0">
                    <a:pos x="T6" y="T7"/>
                  </a:cxn>
                  <a:cxn ang="0">
                    <a:pos x="T8" y="T9"/>
                  </a:cxn>
                </a:cxnLst>
                <a:rect l="0" t="0" r="r" b="b"/>
                <a:pathLst>
                  <a:path w="99" h="58">
                    <a:moveTo>
                      <a:pt x="0" y="47"/>
                    </a:moveTo>
                    <a:lnTo>
                      <a:pt x="80" y="0"/>
                    </a:lnTo>
                    <a:lnTo>
                      <a:pt x="99" y="11"/>
                    </a:lnTo>
                    <a:lnTo>
                      <a:pt x="18" y="58"/>
                    </a:lnTo>
                    <a:lnTo>
                      <a:pt x="0" y="47"/>
                    </a:lnTo>
                    <a:close/>
                  </a:path>
                </a:pathLst>
              </a:custGeom>
              <a:solidFill>
                <a:srgbClr val="A0DD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3" name="Freeform 972"/>
              <p:cNvSpPr/>
              <p:nvPr/>
            </p:nvSpPr>
            <p:spPr bwMode="auto">
              <a:xfrm>
                <a:off x="4779" y="3393"/>
                <a:ext cx="81" cy="47"/>
              </a:xfrm>
              <a:custGeom>
                <a:avLst/>
                <a:gdLst>
                  <a:gd name="T0" fmla="*/ 0 w 81"/>
                  <a:gd name="T1" fmla="*/ 36 h 47"/>
                  <a:gd name="T2" fmla="*/ 63 w 81"/>
                  <a:gd name="T3" fmla="*/ 0 h 47"/>
                  <a:gd name="T4" fmla="*/ 81 w 81"/>
                  <a:gd name="T5" fmla="*/ 11 h 47"/>
                  <a:gd name="T6" fmla="*/ 19 w 81"/>
                  <a:gd name="T7" fmla="*/ 47 h 47"/>
                  <a:gd name="T8" fmla="*/ 0 w 81"/>
                  <a:gd name="T9" fmla="*/ 36 h 47"/>
                </a:gdLst>
                <a:ahLst/>
                <a:cxnLst>
                  <a:cxn ang="0">
                    <a:pos x="T0" y="T1"/>
                  </a:cxn>
                  <a:cxn ang="0">
                    <a:pos x="T2" y="T3"/>
                  </a:cxn>
                  <a:cxn ang="0">
                    <a:pos x="T4" y="T5"/>
                  </a:cxn>
                  <a:cxn ang="0">
                    <a:pos x="T6" y="T7"/>
                  </a:cxn>
                  <a:cxn ang="0">
                    <a:pos x="T8" y="T9"/>
                  </a:cxn>
                </a:cxnLst>
                <a:rect l="0" t="0" r="r" b="b"/>
                <a:pathLst>
                  <a:path w="81" h="47">
                    <a:moveTo>
                      <a:pt x="0" y="36"/>
                    </a:moveTo>
                    <a:lnTo>
                      <a:pt x="63" y="0"/>
                    </a:lnTo>
                    <a:lnTo>
                      <a:pt x="81" y="11"/>
                    </a:lnTo>
                    <a:lnTo>
                      <a:pt x="19" y="47"/>
                    </a:lnTo>
                    <a:lnTo>
                      <a:pt x="0" y="36"/>
                    </a:lnTo>
                    <a:close/>
                  </a:path>
                </a:pathLst>
              </a:custGeom>
              <a:solidFill>
                <a:srgbClr val="A0DD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4" name="Freeform 973"/>
              <p:cNvSpPr/>
              <p:nvPr/>
            </p:nvSpPr>
            <p:spPr bwMode="auto">
              <a:xfrm>
                <a:off x="4815" y="3426"/>
                <a:ext cx="58" cy="35"/>
              </a:xfrm>
              <a:custGeom>
                <a:avLst/>
                <a:gdLst>
                  <a:gd name="T0" fmla="*/ 0 w 58"/>
                  <a:gd name="T1" fmla="*/ 24 h 35"/>
                  <a:gd name="T2" fmla="*/ 40 w 58"/>
                  <a:gd name="T3" fmla="*/ 0 h 35"/>
                  <a:gd name="T4" fmla="*/ 58 w 58"/>
                  <a:gd name="T5" fmla="*/ 11 h 35"/>
                  <a:gd name="T6" fmla="*/ 18 w 58"/>
                  <a:gd name="T7" fmla="*/ 35 h 35"/>
                  <a:gd name="T8" fmla="*/ 0 w 58"/>
                  <a:gd name="T9" fmla="*/ 24 h 35"/>
                </a:gdLst>
                <a:ahLst/>
                <a:cxnLst>
                  <a:cxn ang="0">
                    <a:pos x="T0" y="T1"/>
                  </a:cxn>
                  <a:cxn ang="0">
                    <a:pos x="T2" y="T3"/>
                  </a:cxn>
                  <a:cxn ang="0">
                    <a:pos x="T4" y="T5"/>
                  </a:cxn>
                  <a:cxn ang="0">
                    <a:pos x="T6" y="T7"/>
                  </a:cxn>
                  <a:cxn ang="0">
                    <a:pos x="T8" y="T9"/>
                  </a:cxn>
                </a:cxnLst>
                <a:rect l="0" t="0" r="r" b="b"/>
                <a:pathLst>
                  <a:path w="58" h="35">
                    <a:moveTo>
                      <a:pt x="0" y="24"/>
                    </a:moveTo>
                    <a:lnTo>
                      <a:pt x="40" y="0"/>
                    </a:lnTo>
                    <a:lnTo>
                      <a:pt x="58" y="11"/>
                    </a:lnTo>
                    <a:lnTo>
                      <a:pt x="18" y="35"/>
                    </a:lnTo>
                    <a:lnTo>
                      <a:pt x="0" y="24"/>
                    </a:lnTo>
                    <a:close/>
                  </a:path>
                </a:pathLst>
              </a:custGeom>
              <a:solidFill>
                <a:srgbClr val="A0DD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5" name="Freeform 974"/>
              <p:cNvSpPr/>
              <p:nvPr/>
            </p:nvSpPr>
            <p:spPr bwMode="auto">
              <a:xfrm>
                <a:off x="5034" y="3582"/>
                <a:ext cx="52" cy="27"/>
              </a:xfrm>
              <a:custGeom>
                <a:avLst/>
                <a:gdLst>
                  <a:gd name="T0" fmla="*/ 35 w 52"/>
                  <a:gd name="T1" fmla="*/ 0 h 27"/>
                  <a:gd name="T2" fmla="*/ 11 w 52"/>
                  <a:gd name="T3" fmla="*/ 4 h 27"/>
                  <a:gd name="T4" fmla="*/ 12 w 52"/>
                  <a:gd name="T5" fmla="*/ 19 h 27"/>
                  <a:gd name="T6" fmla="*/ 39 w 52"/>
                  <a:gd name="T7" fmla="*/ 27 h 27"/>
                  <a:gd name="T8" fmla="*/ 49 w 52"/>
                  <a:gd name="T9" fmla="*/ 4 h 27"/>
                  <a:gd name="T10" fmla="*/ 35 w 52"/>
                  <a:gd name="T11" fmla="*/ 0 h 27"/>
                </a:gdLst>
                <a:ahLst/>
                <a:cxnLst>
                  <a:cxn ang="0">
                    <a:pos x="T0" y="T1"/>
                  </a:cxn>
                  <a:cxn ang="0">
                    <a:pos x="T2" y="T3"/>
                  </a:cxn>
                  <a:cxn ang="0">
                    <a:pos x="T4" y="T5"/>
                  </a:cxn>
                  <a:cxn ang="0">
                    <a:pos x="T6" y="T7"/>
                  </a:cxn>
                  <a:cxn ang="0">
                    <a:pos x="T8" y="T9"/>
                  </a:cxn>
                  <a:cxn ang="0">
                    <a:pos x="T10" y="T11"/>
                  </a:cxn>
                </a:cxnLst>
                <a:rect l="0" t="0" r="r" b="b"/>
                <a:pathLst>
                  <a:path w="52" h="27">
                    <a:moveTo>
                      <a:pt x="35" y="0"/>
                    </a:moveTo>
                    <a:cubicBezTo>
                      <a:pt x="27" y="0"/>
                      <a:pt x="17" y="2"/>
                      <a:pt x="11" y="4"/>
                    </a:cubicBezTo>
                    <a:cubicBezTo>
                      <a:pt x="0" y="7"/>
                      <a:pt x="8" y="11"/>
                      <a:pt x="12" y="19"/>
                    </a:cubicBezTo>
                    <a:cubicBezTo>
                      <a:pt x="16" y="27"/>
                      <a:pt x="39" y="27"/>
                      <a:pt x="39" y="27"/>
                    </a:cubicBezTo>
                    <a:cubicBezTo>
                      <a:pt x="39" y="27"/>
                      <a:pt x="52" y="11"/>
                      <a:pt x="49" y="4"/>
                    </a:cubicBezTo>
                    <a:cubicBezTo>
                      <a:pt x="48" y="1"/>
                      <a:pt x="42" y="0"/>
                      <a:pt x="35" y="0"/>
                    </a:cubicBezTo>
                  </a:path>
                </a:pathLst>
              </a:custGeom>
              <a:solidFill>
                <a:srgbClr val="35C1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6" name="Freeform 975"/>
              <p:cNvSpPr/>
              <p:nvPr/>
            </p:nvSpPr>
            <p:spPr bwMode="auto">
              <a:xfrm>
                <a:off x="5101" y="3553"/>
                <a:ext cx="43" cy="27"/>
              </a:xfrm>
              <a:custGeom>
                <a:avLst/>
                <a:gdLst>
                  <a:gd name="T0" fmla="*/ 16 w 43"/>
                  <a:gd name="T1" fmla="*/ 0 h 27"/>
                  <a:gd name="T2" fmla="*/ 1 w 43"/>
                  <a:gd name="T3" fmla="*/ 8 h 27"/>
                  <a:gd name="T4" fmla="*/ 8 w 43"/>
                  <a:gd name="T5" fmla="*/ 16 h 27"/>
                  <a:gd name="T6" fmla="*/ 15 w 43"/>
                  <a:gd name="T7" fmla="*/ 25 h 27"/>
                  <a:gd name="T8" fmla="*/ 22 w 43"/>
                  <a:gd name="T9" fmla="*/ 27 h 27"/>
                  <a:gd name="T10" fmla="*/ 39 w 43"/>
                  <a:gd name="T11" fmla="*/ 12 h 27"/>
                  <a:gd name="T12" fmla="*/ 30 w 43"/>
                  <a:gd name="T13" fmla="*/ 4 h 27"/>
                  <a:gd name="T14" fmla="*/ 16 w 43"/>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7">
                    <a:moveTo>
                      <a:pt x="16" y="0"/>
                    </a:moveTo>
                    <a:cubicBezTo>
                      <a:pt x="7" y="0"/>
                      <a:pt x="0" y="4"/>
                      <a:pt x="1" y="8"/>
                    </a:cubicBezTo>
                    <a:cubicBezTo>
                      <a:pt x="1" y="15"/>
                      <a:pt x="7" y="15"/>
                      <a:pt x="8" y="16"/>
                    </a:cubicBezTo>
                    <a:cubicBezTo>
                      <a:pt x="12" y="17"/>
                      <a:pt x="4" y="19"/>
                      <a:pt x="15" y="25"/>
                    </a:cubicBezTo>
                    <a:cubicBezTo>
                      <a:pt x="16" y="26"/>
                      <a:pt x="19" y="27"/>
                      <a:pt x="22" y="27"/>
                    </a:cubicBezTo>
                    <a:cubicBezTo>
                      <a:pt x="31" y="27"/>
                      <a:pt x="43" y="21"/>
                      <a:pt x="39" y="12"/>
                    </a:cubicBezTo>
                    <a:cubicBezTo>
                      <a:pt x="37" y="6"/>
                      <a:pt x="30" y="4"/>
                      <a:pt x="30" y="4"/>
                    </a:cubicBezTo>
                    <a:cubicBezTo>
                      <a:pt x="25" y="1"/>
                      <a:pt x="20" y="0"/>
                      <a:pt x="16" y="0"/>
                    </a:cubicBezTo>
                  </a:path>
                </a:pathLst>
              </a:custGeom>
              <a:solidFill>
                <a:srgbClr val="35C1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7" name="Freeform 976"/>
              <p:cNvSpPr/>
              <p:nvPr/>
            </p:nvSpPr>
            <p:spPr bwMode="auto">
              <a:xfrm>
                <a:off x="5129" y="3568"/>
                <a:ext cx="4" cy="3"/>
              </a:xfrm>
              <a:custGeom>
                <a:avLst/>
                <a:gdLst>
                  <a:gd name="T0" fmla="*/ 0 w 4"/>
                  <a:gd name="T1" fmla="*/ 2 h 3"/>
                  <a:gd name="T2" fmla="*/ 4 w 4"/>
                  <a:gd name="T3" fmla="*/ 3 h 3"/>
                  <a:gd name="T4" fmla="*/ 4 w 4"/>
                  <a:gd name="T5" fmla="*/ 0 h 3"/>
                  <a:gd name="T6" fmla="*/ 0 w 4"/>
                  <a:gd name="T7" fmla="*/ 2 h 3"/>
                </a:gdLst>
                <a:ahLst/>
                <a:cxnLst>
                  <a:cxn ang="0">
                    <a:pos x="T0" y="T1"/>
                  </a:cxn>
                  <a:cxn ang="0">
                    <a:pos x="T2" y="T3"/>
                  </a:cxn>
                  <a:cxn ang="0">
                    <a:pos x="T4" y="T5"/>
                  </a:cxn>
                  <a:cxn ang="0">
                    <a:pos x="T6" y="T7"/>
                  </a:cxn>
                </a:cxnLst>
                <a:rect l="0" t="0" r="r" b="b"/>
                <a:pathLst>
                  <a:path w="4" h="3">
                    <a:moveTo>
                      <a:pt x="0" y="2"/>
                    </a:moveTo>
                    <a:lnTo>
                      <a:pt x="4" y="3"/>
                    </a:lnTo>
                    <a:lnTo>
                      <a:pt x="4" y="0"/>
                    </a:lnTo>
                    <a:lnTo>
                      <a:pt x="0" y="2"/>
                    </a:ln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8" name="Freeform 977"/>
              <p:cNvSpPr/>
              <p:nvPr/>
            </p:nvSpPr>
            <p:spPr bwMode="auto">
              <a:xfrm>
                <a:off x="5093" y="3453"/>
                <a:ext cx="32" cy="43"/>
              </a:xfrm>
              <a:custGeom>
                <a:avLst/>
                <a:gdLst>
                  <a:gd name="T0" fmla="*/ 0 w 32"/>
                  <a:gd name="T1" fmla="*/ 38 h 43"/>
                  <a:gd name="T2" fmla="*/ 9 w 32"/>
                  <a:gd name="T3" fmla="*/ 40 h 43"/>
                  <a:gd name="T4" fmla="*/ 14 w 32"/>
                  <a:gd name="T5" fmla="*/ 26 h 43"/>
                  <a:gd name="T6" fmla="*/ 25 w 32"/>
                  <a:gd name="T7" fmla="*/ 15 h 43"/>
                  <a:gd name="T8" fmla="*/ 29 w 32"/>
                  <a:gd name="T9" fmla="*/ 3 h 43"/>
                  <a:gd name="T10" fmla="*/ 17 w 32"/>
                  <a:gd name="T11" fmla="*/ 7 h 43"/>
                  <a:gd name="T12" fmla="*/ 5 w 32"/>
                  <a:gd name="T13" fmla="*/ 22 h 43"/>
                  <a:gd name="T14" fmla="*/ 0 w 32"/>
                  <a:gd name="T15" fmla="*/ 36 h 43"/>
                  <a:gd name="T16" fmla="*/ 0 w 32"/>
                  <a:gd name="T17"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3">
                    <a:moveTo>
                      <a:pt x="0" y="38"/>
                    </a:moveTo>
                    <a:cubicBezTo>
                      <a:pt x="1" y="41"/>
                      <a:pt x="8" y="43"/>
                      <a:pt x="9" y="40"/>
                    </a:cubicBezTo>
                    <a:cubicBezTo>
                      <a:pt x="11" y="36"/>
                      <a:pt x="12" y="30"/>
                      <a:pt x="14" y="26"/>
                    </a:cubicBezTo>
                    <a:cubicBezTo>
                      <a:pt x="17" y="22"/>
                      <a:pt x="25" y="15"/>
                      <a:pt x="25" y="15"/>
                    </a:cubicBezTo>
                    <a:cubicBezTo>
                      <a:pt x="25" y="15"/>
                      <a:pt x="32" y="7"/>
                      <a:pt x="29" y="3"/>
                    </a:cubicBezTo>
                    <a:cubicBezTo>
                      <a:pt x="27" y="0"/>
                      <a:pt x="21" y="0"/>
                      <a:pt x="17" y="7"/>
                    </a:cubicBezTo>
                    <a:cubicBezTo>
                      <a:pt x="15" y="9"/>
                      <a:pt x="5" y="22"/>
                      <a:pt x="5" y="22"/>
                    </a:cubicBezTo>
                    <a:cubicBezTo>
                      <a:pt x="0" y="36"/>
                      <a:pt x="0" y="36"/>
                      <a:pt x="0" y="36"/>
                    </a:cubicBezTo>
                    <a:cubicBezTo>
                      <a:pt x="0" y="36"/>
                      <a:pt x="0" y="36"/>
                      <a:pt x="0" y="38"/>
                    </a:cubicBezTo>
                    <a:close/>
                  </a:path>
                </a:pathLst>
              </a:custGeom>
              <a:solidFill>
                <a:srgbClr val="1414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9" name="Freeform 978"/>
              <p:cNvSpPr/>
              <p:nvPr/>
            </p:nvSpPr>
            <p:spPr bwMode="auto">
              <a:xfrm>
                <a:off x="5113" y="3453"/>
                <a:ext cx="20" cy="29"/>
              </a:xfrm>
              <a:custGeom>
                <a:avLst/>
                <a:gdLst>
                  <a:gd name="T0" fmla="*/ 20 w 20"/>
                  <a:gd name="T1" fmla="*/ 6 h 29"/>
                  <a:gd name="T2" fmla="*/ 14 w 20"/>
                  <a:gd name="T3" fmla="*/ 1 h 29"/>
                  <a:gd name="T4" fmla="*/ 4 w 20"/>
                  <a:gd name="T5" fmla="*/ 1 h 29"/>
                  <a:gd name="T6" fmla="*/ 0 w 20"/>
                  <a:gd name="T7" fmla="*/ 11 h 29"/>
                  <a:gd name="T8" fmla="*/ 3 w 20"/>
                  <a:gd name="T9" fmla="*/ 29 h 29"/>
                  <a:gd name="T10" fmla="*/ 13 w 20"/>
                  <a:gd name="T11" fmla="*/ 19 h 29"/>
                  <a:gd name="T12" fmla="*/ 20 w 20"/>
                  <a:gd name="T13" fmla="*/ 6 h 29"/>
                </a:gdLst>
                <a:ahLst/>
                <a:cxnLst>
                  <a:cxn ang="0">
                    <a:pos x="T0" y="T1"/>
                  </a:cxn>
                  <a:cxn ang="0">
                    <a:pos x="T2" y="T3"/>
                  </a:cxn>
                  <a:cxn ang="0">
                    <a:pos x="T4" y="T5"/>
                  </a:cxn>
                  <a:cxn ang="0">
                    <a:pos x="T6" y="T7"/>
                  </a:cxn>
                  <a:cxn ang="0">
                    <a:pos x="T8" y="T9"/>
                  </a:cxn>
                  <a:cxn ang="0">
                    <a:pos x="T10" y="T11"/>
                  </a:cxn>
                  <a:cxn ang="0">
                    <a:pos x="T12" y="T13"/>
                  </a:cxn>
                </a:cxnLst>
                <a:rect l="0" t="0" r="r" b="b"/>
                <a:pathLst>
                  <a:path w="20" h="29">
                    <a:moveTo>
                      <a:pt x="20" y="6"/>
                    </a:moveTo>
                    <a:cubicBezTo>
                      <a:pt x="20" y="6"/>
                      <a:pt x="17" y="2"/>
                      <a:pt x="14" y="1"/>
                    </a:cubicBezTo>
                    <a:cubicBezTo>
                      <a:pt x="12" y="0"/>
                      <a:pt x="4" y="1"/>
                      <a:pt x="4" y="1"/>
                    </a:cubicBezTo>
                    <a:cubicBezTo>
                      <a:pt x="4" y="1"/>
                      <a:pt x="0" y="11"/>
                      <a:pt x="0" y="11"/>
                    </a:cubicBezTo>
                    <a:cubicBezTo>
                      <a:pt x="0" y="12"/>
                      <a:pt x="3" y="29"/>
                      <a:pt x="3" y="29"/>
                    </a:cubicBezTo>
                    <a:cubicBezTo>
                      <a:pt x="13" y="19"/>
                      <a:pt x="13" y="19"/>
                      <a:pt x="13" y="19"/>
                    </a:cubicBezTo>
                    <a:lnTo>
                      <a:pt x="20" y="6"/>
                    </a:lnTo>
                    <a:close/>
                  </a:path>
                </a:pathLst>
              </a:custGeom>
              <a:solidFill>
                <a:srgbClr val="EDED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0" name="Rectangle 979"/>
              <p:cNvSpPr>
                <a:spLocks noChangeArrowheads="1"/>
              </p:cNvSpPr>
              <p:nvPr/>
            </p:nvSpPr>
            <p:spPr bwMode="auto">
              <a:xfrm>
                <a:off x="5121" y="3562"/>
                <a:ext cx="6" cy="3"/>
              </a:xfrm>
              <a:prstGeom prst="rect">
                <a:avLst/>
              </a:prstGeom>
              <a:solidFill>
                <a:srgbClr val="28282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81" name="Freeform 980"/>
              <p:cNvSpPr/>
              <p:nvPr/>
            </p:nvSpPr>
            <p:spPr bwMode="auto">
              <a:xfrm>
                <a:off x="5104" y="3555"/>
                <a:ext cx="25" cy="11"/>
              </a:xfrm>
              <a:custGeom>
                <a:avLst/>
                <a:gdLst>
                  <a:gd name="T0" fmla="*/ 14 w 25"/>
                  <a:gd name="T1" fmla="*/ 0 h 11"/>
                  <a:gd name="T2" fmla="*/ 12 w 25"/>
                  <a:gd name="T3" fmla="*/ 2 h 11"/>
                  <a:gd name="T4" fmla="*/ 1 w 25"/>
                  <a:gd name="T5" fmla="*/ 7 h 11"/>
                  <a:gd name="T6" fmla="*/ 0 w 25"/>
                  <a:gd name="T7" fmla="*/ 8 h 11"/>
                  <a:gd name="T8" fmla="*/ 0 w 25"/>
                  <a:gd name="T9" fmla="*/ 9 h 11"/>
                  <a:gd name="T10" fmla="*/ 4 w 25"/>
                  <a:gd name="T11" fmla="*/ 11 h 11"/>
                  <a:gd name="T12" fmla="*/ 13 w 25"/>
                  <a:gd name="T13" fmla="*/ 10 h 11"/>
                  <a:gd name="T14" fmla="*/ 18 w 25"/>
                  <a:gd name="T15" fmla="*/ 9 h 11"/>
                  <a:gd name="T16" fmla="*/ 20 w 25"/>
                  <a:gd name="T17" fmla="*/ 9 h 11"/>
                  <a:gd name="T18" fmla="*/ 20 w 25"/>
                  <a:gd name="T19" fmla="*/ 11 h 11"/>
                  <a:gd name="T20" fmla="*/ 24 w 25"/>
                  <a:gd name="T21" fmla="*/ 9 h 11"/>
                  <a:gd name="T22" fmla="*/ 24 w 25"/>
                  <a:gd name="T23" fmla="*/ 6 h 11"/>
                  <a:gd name="T24" fmla="*/ 25 w 25"/>
                  <a:gd name="T25" fmla="*/ 1 h 11"/>
                  <a:gd name="T26" fmla="*/ 14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14" y="0"/>
                    </a:moveTo>
                    <a:cubicBezTo>
                      <a:pt x="12" y="2"/>
                      <a:pt x="12" y="2"/>
                      <a:pt x="12" y="2"/>
                    </a:cubicBezTo>
                    <a:cubicBezTo>
                      <a:pt x="12" y="2"/>
                      <a:pt x="2" y="7"/>
                      <a:pt x="1" y="7"/>
                    </a:cubicBezTo>
                    <a:cubicBezTo>
                      <a:pt x="1" y="7"/>
                      <a:pt x="0" y="7"/>
                      <a:pt x="0" y="8"/>
                    </a:cubicBezTo>
                    <a:cubicBezTo>
                      <a:pt x="0" y="9"/>
                      <a:pt x="0" y="9"/>
                      <a:pt x="0" y="9"/>
                    </a:cubicBezTo>
                    <a:cubicBezTo>
                      <a:pt x="1" y="10"/>
                      <a:pt x="2" y="10"/>
                      <a:pt x="4" y="11"/>
                    </a:cubicBezTo>
                    <a:cubicBezTo>
                      <a:pt x="7" y="11"/>
                      <a:pt x="13" y="10"/>
                      <a:pt x="13" y="10"/>
                    </a:cubicBezTo>
                    <a:cubicBezTo>
                      <a:pt x="14" y="10"/>
                      <a:pt x="18" y="9"/>
                      <a:pt x="18" y="9"/>
                    </a:cubicBezTo>
                    <a:cubicBezTo>
                      <a:pt x="18" y="9"/>
                      <a:pt x="20" y="9"/>
                      <a:pt x="20" y="9"/>
                    </a:cubicBezTo>
                    <a:cubicBezTo>
                      <a:pt x="20" y="11"/>
                      <a:pt x="20" y="11"/>
                      <a:pt x="20" y="11"/>
                    </a:cubicBezTo>
                    <a:cubicBezTo>
                      <a:pt x="24" y="9"/>
                      <a:pt x="24" y="9"/>
                      <a:pt x="24" y="9"/>
                    </a:cubicBezTo>
                    <a:cubicBezTo>
                      <a:pt x="24" y="9"/>
                      <a:pt x="24" y="7"/>
                      <a:pt x="24" y="6"/>
                    </a:cubicBezTo>
                    <a:cubicBezTo>
                      <a:pt x="25" y="1"/>
                      <a:pt x="25" y="1"/>
                      <a:pt x="25" y="1"/>
                    </a:cubicBezTo>
                    <a:lnTo>
                      <a:pt x="14" y="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2" name="Freeform 981"/>
              <p:cNvSpPr/>
              <p:nvPr/>
            </p:nvSpPr>
            <p:spPr bwMode="auto">
              <a:xfrm>
                <a:off x="5104" y="3563"/>
                <a:ext cx="20" cy="4"/>
              </a:xfrm>
              <a:custGeom>
                <a:avLst/>
                <a:gdLst>
                  <a:gd name="T0" fmla="*/ 0 w 20"/>
                  <a:gd name="T1" fmla="*/ 1 h 4"/>
                  <a:gd name="T2" fmla="*/ 4 w 20"/>
                  <a:gd name="T3" fmla="*/ 2 h 4"/>
                  <a:gd name="T4" fmla="*/ 14 w 20"/>
                  <a:gd name="T5" fmla="*/ 1 h 4"/>
                  <a:gd name="T6" fmla="*/ 19 w 20"/>
                  <a:gd name="T7" fmla="*/ 0 h 4"/>
                  <a:gd name="T8" fmla="*/ 20 w 20"/>
                  <a:gd name="T9" fmla="*/ 1 h 4"/>
                  <a:gd name="T10" fmla="*/ 20 w 20"/>
                  <a:gd name="T11" fmla="*/ 2 h 4"/>
                  <a:gd name="T12" fmla="*/ 20 w 20"/>
                  <a:gd name="T13" fmla="*/ 1 h 4"/>
                  <a:gd name="T14" fmla="*/ 18 w 20"/>
                  <a:gd name="T15" fmla="*/ 2 h 4"/>
                  <a:gd name="T16" fmla="*/ 16 w 20"/>
                  <a:gd name="T17" fmla="*/ 2 h 4"/>
                  <a:gd name="T18" fmla="*/ 5 w 20"/>
                  <a:gd name="T19" fmla="*/ 3 h 4"/>
                  <a:gd name="T20" fmla="*/ 0 w 20"/>
                  <a:gd name="T21" fmla="*/ 1 h 4"/>
                  <a:gd name="T22" fmla="*/ 0 w 20"/>
                  <a:gd name="T23" fmla="*/ 0 h 4"/>
                  <a:gd name="T24" fmla="*/ 0 w 20"/>
                  <a:gd name="T2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4">
                    <a:moveTo>
                      <a:pt x="0" y="1"/>
                    </a:moveTo>
                    <a:cubicBezTo>
                      <a:pt x="1" y="2"/>
                      <a:pt x="3" y="2"/>
                      <a:pt x="4" y="2"/>
                    </a:cubicBezTo>
                    <a:cubicBezTo>
                      <a:pt x="8" y="3"/>
                      <a:pt x="14" y="1"/>
                      <a:pt x="14" y="1"/>
                    </a:cubicBezTo>
                    <a:cubicBezTo>
                      <a:pt x="16" y="0"/>
                      <a:pt x="18" y="0"/>
                      <a:pt x="19" y="0"/>
                    </a:cubicBezTo>
                    <a:cubicBezTo>
                      <a:pt x="19" y="0"/>
                      <a:pt x="20" y="0"/>
                      <a:pt x="20" y="1"/>
                    </a:cubicBezTo>
                    <a:cubicBezTo>
                      <a:pt x="20" y="2"/>
                      <a:pt x="20" y="2"/>
                      <a:pt x="20" y="2"/>
                    </a:cubicBezTo>
                    <a:cubicBezTo>
                      <a:pt x="20" y="1"/>
                      <a:pt x="20" y="1"/>
                      <a:pt x="20" y="1"/>
                    </a:cubicBezTo>
                    <a:cubicBezTo>
                      <a:pt x="20" y="1"/>
                      <a:pt x="18" y="2"/>
                      <a:pt x="18" y="2"/>
                    </a:cubicBezTo>
                    <a:cubicBezTo>
                      <a:pt x="18" y="1"/>
                      <a:pt x="18" y="1"/>
                      <a:pt x="16" y="2"/>
                    </a:cubicBezTo>
                    <a:cubicBezTo>
                      <a:pt x="16" y="2"/>
                      <a:pt x="9" y="4"/>
                      <a:pt x="5" y="3"/>
                    </a:cubicBezTo>
                    <a:cubicBezTo>
                      <a:pt x="3" y="3"/>
                      <a:pt x="1" y="3"/>
                      <a:pt x="0" y="1"/>
                    </a:cubicBezTo>
                    <a:cubicBezTo>
                      <a:pt x="0" y="1"/>
                      <a:pt x="0" y="0"/>
                      <a:pt x="0" y="0"/>
                    </a:cubicBezTo>
                    <a:lnTo>
                      <a:pt x="0" y="1"/>
                    </a:ln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3" name="Freeform 982"/>
              <p:cNvSpPr/>
              <p:nvPr/>
            </p:nvSpPr>
            <p:spPr bwMode="auto">
              <a:xfrm>
                <a:off x="5124" y="3562"/>
                <a:ext cx="4" cy="4"/>
              </a:xfrm>
              <a:custGeom>
                <a:avLst/>
                <a:gdLst>
                  <a:gd name="T0" fmla="*/ 0 w 4"/>
                  <a:gd name="T1" fmla="*/ 2 h 4"/>
                  <a:gd name="T2" fmla="*/ 4 w 4"/>
                  <a:gd name="T3" fmla="*/ 0 h 4"/>
                  <a:gd name="T4" fmla="*/ 4 w 4"/>
                  <a:gd name="T5" fmla="*/ 2 h 4"/>
                  <a:gd name="T6" fmla="*/ 0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4" y="0"/>
                    </a:lnTo>
                    <a:lnTo>
                      <a:pt x="4" y="2"/>
                    </a:lnTo>
                    <a:lnTo>
                      <a:pt x="0" y="4"/>
                    </a:lnTo>
                    <a:lnTo>
                      <a:pt x="0" y="2"/>
                    </a:ln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4" name="Freeform 983"/>
              <p:cNvSpPr/>
              <p:nvPr/>
            </p:nvSpPr>
            <p:spPr bwMode="auto">
              <a:xfrm>
                <a:off x="5113" y="3501"/>
                <a:ext cx="19" cy="64"/>
              </a:xfrm>
              <a:custGeom>
                <a:avLst/>
                <a:gdLst>
                  <a:gd name="T0" fmla="*/ 0 w 19"/>
                  <a:gd name="T1" fmla="*/ 2 h 64"/>
                  <a:gd name="T2" fmla="*/ 2 w 19"/>
                  <a:gd name="T3" fmla="*/ 54 h 64"/>
                  <a:gd name="T4" fmla="*/ 3 w 19"/>
                  <a:gd name="T5" fmla="*/ 57 h 64"/>
                  <a:gd name="T6" fmla="*/ 15 w 19"/>
                  <a:gd name="T7" fmla="*/ 59 h 64"/>
                  <a:gd name="T8" fmla="*/ 19 w 19"/>
                  <a:gd name="T9" fmla="*/ 0 h 64"/>
                  <a:gd name="T10" fmla="*/ 0 w 19"/>
                  <a:gd name="T11" fmla="*/ 2 h 64"/>
                </a:gdLst>
                <a:ahLst/>
                <a:cxnLst>
                  <a:cxn ang="0">
                    <a:pos x="T0" y="T1"/>
                  </a:cxn>
                  <a:cxn ang="0">
                    <a:pos x="T2" y="T3"/>
                  </a:cxn>
                  <a:cxn ang="0">
                    <a:pos x="T4" y="T5"/>
                  </a:cxn>
                  <a:cxn ang="0">
                    <a:pos x="T6" y="T7"/>
                  </a:cxn>
                  <a:cxn ang="0">
                    <a:pos x="T8" y="T9"/>
                  </a:cxn>
                  <a:cxn ang="0">
                    <a:pos x="T10" y="T11"/>
                  </a:cxn>
                </a:cxnLst>
                <a:rect l="0" t="0" r="r" b="b"/>
                <a:pathLst>
                  <a:path w="19" h="64">
                    <a:moveTo>
                      <a:pt x="0" y="2"/>
                    </a:moveTo>
                    <a:cubicBezTo>
                      <a:pt x="2" y="54"/>
                      <a:pt x="2" y="54"/>
                      <a:pt x="2" y="54"/>
                    </a:cubicBezTo>
                    <a:cubicBezTo>
                      <a:pt x="2" y="56"/>
                      <a:pt x="2" y="56"/>
                      <a:pt x="3" y="57"/>
                    </a:cubicBezTo>
                    <a:cubicBezTo>
                      <a:pt x="5" y="60"/>
                      <a:pt x="15" y="64"/>
                      <a:pt x="15" y="59"/>
                    </a:cubicBezTo>
                    <a:cubicBezTo>
                      <a:pt x="19" y="0"/>
                      <a:pt x="19" y="0"/>
                      <a:pt x="19" y="0"/>
                    </a:cubicBezTo>
                    <a:lnTo>
                      <a:pt x="0" y="2"/>
                    </a:lnTo>
                    <a:close/>
                  </a:path>
                </a:pathLst>
              </a:custGeom>
              <a:solidFill>
                <a:srgbClr val="1414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5" name="Freeform 984"/>
              <p:cNvSpPr/>
              <p:nvPr/>
            </p:nvSpPr>
            <p:spPr bwMode="auto">
              <a:xfrm>
                <a:off x="5113" y="3561"/>
                <a:ext cx="24" cy="16"/>
              </a:xfrm>
              <a:custGeom>
                <a:avLst/>
                <a:gdLst>
                  <a:gd name="T0" fmla="*/ 12 w 24"/>
                  <a:gd name="T1" fmla="*/ 1 h 16"/>
                  <a:gd name="T2" fmla="*/ 6 w 24"/>
                  <a:gd name="T3" fmla="*/ 6 h 16"/>
                  <a:gd name="T4" fmla="*/ 1 w 24"/>
                  <a:gd name="T5" fmla="*/ 10 h 16"/>
                  <a:gd name="T6" fmla="*/ 0 w 24"/>
                  <a:gd name="T7" fmla="*/ 12 h 16"/>
                  <a:gd name="T8" fmla="*/ 0 w 24"/>
                  <a:gd name="T9" fmla="*/ 13 h 16"/>
                  <a:gd name="T10" fmla="*/ 4 w 24"/>
                  <a:gd name="T11" fmla="*/ 15 h 16"/>
                  <a:gd name="T12" fmla="*/ 12 w 24"/>
                  <a:gd name="T13" fmla="*/ 13 h 16"/>
                  <a:gd name="T14" fmla="*/ 17 w 24"/>
                  <a:gd name="T15" fmla="*/ 10 h 16"/>
                  <a:gd name="T16" fmla="*/ 20 w 24"/>
                  <a:gd name="T17" fmla="*/ 9 h 16"/>
                  <a:gd name="T18" fmla="*/ 20 w 24"/>
                  <a:gd name="T19" fmla="*/ 10 h 16"/>
                  <a:gd name="T20" fmla="*/ 23 w 24"/>
                  <a:gd name="T21" fmla="*/ 8 h 16"/>
                  <a:gd name="T22" fmla="*/ 24 w 24"/>
                  <a:gd name="T23" fmla="*/ 6 h 16"/>
                  <a:gd name="T24" fmla="*/ 24 w 24"/>
                  <a:gd name="T25" fmla="*/ 0 h 16"/>
                  <a:gd name="T26" fmla="*/ 12 w 24"/>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6">
                    <a:moveTo>
                      <a:pt x="12" y="1"/>
                    </a:moveTo>
                    <a:cubicBezTo>
                      <a:pt x="6" y="6"/>
                      <a:pt x="6" y="6"/>
                      <a:pt x="6" y="6"/>
                    </a:cubicBezTo>
                    <a:cubicBezTo>
                      <a:pt x="6" y="6"/>
                      <a:pt x="2" y="9"/>
                      <a:pt x="1" y="10"/>
                    </a:cubicBezTo>
                    <a:cubicBezTo>
                      <a:pt x="0" y="10"/>
                      <a:pt x="0" y="11"/>
                      <a:pt x="0" y="12"/>
                    </a:cubicBezTo>
                    <a:cubicBezTo>
                      <a:pt x="0" y="12"/>
                      <a:pt x="0" y="13"/>
                      <a:pt x="0" y="13"/>
                    </a:cubicBezTo>
                    <a:cubicBezTo>
                      <a:pt x="1" y="14"/>
                      <a:pt x="3" y="14"/>
                      <a:pt x="4" y="15"/>
                    </a:cubicBezTo>
                    <a:cubicBezTo>
                      <a:pt x="8" y="16"/>
                      <a:pt x="12" y="13"/>
                      <a:pt x="12" y="13"/>
                    </a:cubicBezTo>
                    <a:cubicBezTo>
                      <a:pt x="13" y="13"/>
                      <a:pt x="17" y="10"/>
                      <a:pt x="17" y="10"/>
                    </a:cubicBezTo>
                    <a:cubicBezTo>
                      <a:pt x="18" y="9"/>
                      <a:pt x="19" y="9"/>
                      <a:pt x="20" y="9"/>
                    </a:cubicBezTo>
                    <a:cubicBezTo>
                      <a:pt x="20" y="10"/>
                      <a:pt x="20" y="10"/>
                      <a:pt x="20" y="10"/>
                    </a:cubicBezTo>
                    <a:cubicBezTo>
                      <a:pt x="23" y="8"/>
                      <a:pt x="23" y="8"/>
                      <a:pt x="23" y="8"/>
                    </a:cubicBezTo>
                    <a:cubicBezTo>
                      <a:pt x="23" y="8"/>
                      <a:pt x="24" y="6"/>
                      <a:pt x="24" y="6"/>
                    </a:cubicBezTo>
                    <a:cubicBezTo>
                      <a:pt x="24" y="0"/>
                      <a:pt x="24" y="0"/>
                      <a:pt x="24" y="0"/>
                    </a:cubicBezTo>
                    <a:lnTo>
                      <a:pt x="12" y="1"/>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6" name="Freeform 985"/>
              <p:cNvSpPr/>
              <p:nvPr/>
            </p:nvSpPr>
            <p:spPr bwMode="auto">
              <a:xfrm>
                <a:off x="5119" y="3505"/>
                <a:ext cx="19" cy="65"/>
              </a:xfrm>
              <a:custGeom>
                <a:avLst/>
                <a:gdLst>
                  <a:gd name="T0" fmla="*/ 0 w 19"/>
                  <a:gd name="T1" fmla="*/ 2 h 65"/>
                  <a:gd name="T2" fmla="*/ 3 w 19"/>
                  <a:gd name="T3" fmla="*/ 58 h 65"/>
                  <a:gd name="T4" fmla="*/ 5 w 19"/>
                  <a:gd name="T5" fmla="*/ 61 h 65"/>
                  <a:gd name="T6" fmla="*/ 17 w 19"/>
                  <a:gd name="T7" fmla="*/ 61 h 65"/>
                  <a:gd name="T8" fmla="*/ 18 w 19"/>
                  <a:gd name="T9" fmla="*/ 60 h 65"/>
                  <a:gd name="T10" fmla="*/ 19 w 19"/>
                  <a:gd name="T11" fmla="*/ 0 h 65"/>
                  <a:gd name="T12" fmla="*/ 0 w 19"/>
                  <a:gd name="T13" fmla="*/ 2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0" y="2"/>
                    </a:moveTo>
                    <a:cubicBezTo>
                      <a:pt x="3" y="58"/>
                      <a:pt x="3" y="58"/>
                      <a:pt x="3" y="58"/>
                    </a:cubicBezTo>
                    <a:cubicBezTo>
                      <a:pt x="3" y="59"/>
                      <a:pt x="3" y="60"/>
                      <a:pt x="5" y="61"/>
                    </a:cubicBezTo>
                    <a:cubicBezTo>
                      <a:pt x="13" y="65"/>
                      <a:pt x="17" y="61"/>
                      <a:pt x="17" y="61"/>
                    </a:cubicBezTo>
                    <a:cubicBezTo>
                      <a:pt x="18" y="61"/>
                      <a:pt x="18" y="61"/>
                      <a:pt x="18" y="60"/>
                    </a:cubicBezTo>
                    <a:cubicBezTo>
                      <a:pt x="19" y="0"/>
                      <a:pt x="19" y="0"/>
                      <a:pt x="19" y="0"/>
                    </a:cubicBezTo>
                    <a:lnTo>
                      <a:pt x="0" y="2"/>
                    </a:ln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7" name="Freeform 986"/>
              <p:cNvSpPr/>
              <p:nvPr/>
            </p:nvSpPr>
            <p:spPr bwMode="auto">
              <a:xfrm>
                <a:off x="5110" y="3452"/>
                <a:ext cx="30" cy="64"/>
              </a:xfrm>
              <a:custGeom>
                <a:avLst/>
                <a:gdLst>
                  <a:gd name="T0" fmla="*/ 4 w 30"/>
                  <a:gd name="T1" fmla="*/ 3 h 64"/>
                  <a:gd name="T2" fmla="*/ 10 w 30"/>
                  <a:gd name="T3" fmla="*/ 0 h 64"/>
                  <a:gd name="T4" fmla="*/ 5 w 30"/>
                  <a:gd name="T5" fmla="*/ 14 h 64"/>
                  <a:gd name="T6" fmla="*/ 7 w 30"/>
                  <a:gd name="T7" fmla="*/ 27 h 64"/>
                  <a:gd name="T8" fmla="*/ 16 w 30"/>
                  <a:gd name="T9" fmla="*/ 10 h 64"/>
                  <a:gd name="T10" fmla="*/ 20 w 30"/>
                  <a:gd name="T11" fmla="*/ 4 h 64"/>
                  <a:gd name="T12" fmla="*/ 19 w 30"/>
                  <a:gd name="T13" fmla="*/ 3 h 64"/>
                  <a:gd name="T14" fmla="*/ 19 w 30"/>
                  <a:gd name="T15" fmla="*/ 3 h 64"/>
                  <a:gd name="T16" fmla="*/ 30 w 30"/>
                  <a:gd name="T17" fmla="*/ 13 h 64"/>
                  <a:gd name="T18" fmla="*/ 29 w 30"/>
                  <a:gd name="T19" fmla="*/ 57 h 64"/>
                  <a:gd name="T20" fmla="*/ 27 w 30"/>
                  <a:gd name="T21" fmla="*/ 60 h 64"/>
                  <a:gd name="T22" fmla="*/ 17 w 30"/>
                  <a:gd name="T23" fmla="*/ 63 h 64"/>
                  <a:gd name="T24" fmla="*/ 3 w 30"/>
                  <a:gd name="T25" fmla="*/ 58 h 64"/>
                  <a:gd name="T26" fmla="*/ 1 w 30"/>
                  <a:gd name="T27" fmla="*/ 54 h 64"/>
                  <a:gd name="T28" fmla="*/ 0 w 30"/>
                  <a:gd name="T29" fmla="*/ 21 h 64"/>
                  <a:gd name="T30" fmla="*/ 4 w 30"/>
                  <a:gd name="T31"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64">
                    <a:moveTo>
                      <a:pt x="4" y="3"/>
                    </a:moveTo>
                    <a:cubicBezTo>
                      <a:pt x="5" y="0"/>
                      <a:pt x="8" y="0"/>
                      <a:pt x="10" y="0"/>
                    </a:cubicBezTo>
                    <a:cubicBezTo>
                      <a:pt x="8" y="2"/>
                      <a:pt x="5" y="7"/>
                      <a:pt x="5" y="14"/>
                    </a:cubicBezTo>
                    <a:cubicBezTo>
                      <a:pt x="5" y="18"/>
                      <a:pt x="7" y="27"/>
                      <a:pt x="7" y="27"/>
                    </a:cubicBezTo>
                    <a:cubicBezTo>
                      <a:pt x="7" y="27"/>
                      <a:pt x="14" y="12"/>
                      <a:pt x="16" y="10"/>
                    </a:cubicBezTo>
                    <a:cubicBezTo>
                      <a:pt x="20" y="6"/>
                      <a:pt x="20" y="4"/>
                      <a:pt x="20" y="4"/>
                    </a:cubicBezTo>
                    <a:cubicBezTo>
                      <a:pt x="19" y="3"/>
                      <a:pt x="19" y="3"/>
                      <a:pt x="19" y="3"/>
                    </a:cubicBezTo>
                    <a:cubicBezTo>
                      <a:pt x="19" y="3"/>
                      <a:pt x="19" y="3"/>
                      <a:pt x="19" y="3"/>
                    </a:cubicBezTo>
                    <a:cubicBezTo>
                      <a:pt x="19" y="3"/>
                      <a:pt x="30" y="10"/>
                      <a:pt x="30" y="13"/>
                    </a:cubicBezTo>
                    <a:cubicBezTo>
                      <a:pt x="29" y="57"/>
                      <a:pt x="29" y="57"/>
                      <a:pt x="29" y="57"/>
                    </a:cubicBezTo>
                    <a:cubicBezTo>
                      <a:pt x="29" y="57"/>
                      <a:pt x="29" y="60"/>
                      <a:pt x="27" y="60"/>
                    </a:cubicBezTo>
                    <a:cubicBezTo>
                      <a:pt x="27" y="60"/>
                      <a:pt x="20" y="63"/>
                      <a:pt x="17" y="63"/>
                    </a:cubicBezTo>
                    <a:cubicBezTo>
                      <a:pt x="12" y="64"/>
                      <a:pt x="3" y="58"/>
                      <a:pt x="3" y="58"/>
                    </a:cubicBezTo>
                    <a:cubicBezTo>
                      <a:pt x="1" y="57"/>
                      <a:pt x="1" y="55"/>
                      <a:pt x="1" y="54"/>
                    </a:cubicBezTo>
                    <a:cubicBezTo>
                      <a:pt x="0" y="21"/>
                      <a:pt x="0" y="21"/>
                      <a:pt x="0" y="21"/>
                    </a:cubicBezTo>
                    <a:cubicBezTo>
                      <a:pt x="0" y="11"/>
                      <a:pt x="2" y="7"/>
                      <a:pt x="4" y="3"/>
                    </a:cubicBez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8" name="Freeform 987"/>
              <p:cNvSpPr/>
              <p:nvPr/>
            </p:nvSpPr>
            <p:spPr bwMode="auto">
              <a:xfrm>
                <a:off x="5110" y="3452"/>
                <a:ext cx="30" cy="64"/>
              </a:xfrm>
              <a:custGeom>
                <a:avLst/>
                <a:gdLst>
                  <a:gd name="T0" fmla="*/ 4 w 30"/>
                  <a:gd name="T1" fmla="*/ 3 h 64"/>
                  <a:gd name="T2" fmla="*/ 10 w 30"/>
                  <a:gd name="T3" fmla="*/ 0 h 64"/>
                  <a:gd name="T4" fmla="*/ 5 w 30"/>
                  <a:gd name="T5" fmla="*/ 14 h 64"/>
                  <a:gd name="T6" fmla="*/ 7 w 30"/>
                  <a:gd name="T7" fmla="*/ 26 h 64"/>
                  <a:gd name="T8" fmla="*/ 16 w 30"/>
                  <a:gd name="T9" fmla="*/ 10 h 64"/>
                  <a:gd name="T10" fmla="*/ 20 w 30"/>
                  <a:gd name="T11" fmla="*/ 4 h 64"/>
                  <a:gd name="T12" fmla="*/ 19 w 30"/>
                  <a:gd name="T13" fmla="*/ 3 h 64"/>
                  <a:gd name="T14" fmla="*/ 19 w 30"/>
                  <a:gd name="T15" fmla="*/ 3 h 64"/>
                  <a:gd name="T16" fmla="*/ 30 w 30"/>
                  <a:gd name="T17" fmla="*/ 12 h 64"/>
                  <a:gd name="T18" fmla="*/ 29 w 30"/>
                  <a:gd name="T19" fmla="*/ 57 h 64"/>
                  <a:gd name="T20" fmla="*/ 27 w 30"/>
                  <a:gd name="T21" fmla="*/ 60 h 64"/>
                  <a:gd name="T22" fmla="*/ 17 w 30"/>
                  <a:gd name="T23" fmla="*/ 63 h 64"/>
                  <a:gd name="T24" fmla="*/ 3 w 30"/>
                  <a:gd name="T25" fmla="*/ 58 h 64"/>
                  <a:gd name="T26" fmla="*/ 1 w 30"/>
                  <a:gd name="T27" fmla="*/ 54 h 64"/>
                  <a:gd name="T28" fmla="*/ 0 w 30"/>
                  <a:gd name="T29" fmla="*/ 21 h 64"/>
                  <a:gd name="T30" fmla="*/ 4 w 30"/>
                  <a:gd name="T31"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64">
                    <a:moveTo>
                      <a:pt x="4" y="3"/>
                    </a:moveTo>
                    <a:cubicBezTo>
                      <a:pt x="5" y="0"/>
                      <a:pt x="8" y="0"/>
                      <a:pt x="10" y="0"/>
                    </a:cubicBezTo>
                    <a:cubicBezTo>
                      <a:pt x="8" y="2"/>
                      <a:pt x="5" y="7"/>
                      <a:pt x="5" y="14"/>
                    </a:cubicBezTo>
                    <a:cubicBezTo>
                      <a:pt x="5" y="18"/>
                      <a:pt x="7" y="26"/>
                      <a:pt x="7" y="26"/>
                    </a:cubicBezTo>
                    <a:cubicBezTo>
                      <a:pt x="7" y="26"/>
                      <a:pt x="14" y="12"/>
                      <a:pt x="16" y="10"/>
                    </a:cubicBezTo>
                    <a:cubicBezTo>
                      <a:pt x="20" y="6"/>
                      <a:pt x="20" y="4"/>
                      <a:pt x="20" y="4"/>
                    </a:cubicBezTo>
                    <a:cubicBezTo>
                      <a:pt x="19" y="3"/>
                      <a:pt x="19" y="3"/>
                      <a:pt x="19" y="3"/>
                    </a:cubicBezTo>
                    <a:cubicBezTo>
                      <a:pt x="19" y="3"/>
                      <a:pt x="19" y="3"/>
                      <a:pt x="19" y="3"/>
                    </a:cubicBezTo>
                    <a:cubicBezTo>
                      <a:pt x="19" y="3"/>
                      <a:pt x="30" y="10"/>
                      <a:pt x="30" y="12"/>
                    </a:cubicBezTo>
                    <a:cubicBezTo>
                      <a:pt x="29" y="57"/>
                      <a:pt x="29" y="57"/>
                      <a:pt x="29" y="57"/>
                    </a:cubicBezTo>
                    <a:cubicBezTo>
                      <a:pt x="29" y="57"/>
                      <a:pt x="29" y="60"/>
                      <a:pt x="27" y="60"/>
                    </a:cubicBezTo>
                    <a:cubicBezTo>
                      <a:pt x="27" y="60"/>
                      <a:pt x="20" y="63"/>
                      <a:pt x="17" y="63"/>
                    </a:cubicBezTo>
                    <a:cubicBezTo>
                      <a:pt x="12" y="64"/>
                      <a:pt x="3" y="58"/>
                      <a:pt x="3" y="58"/>
                    </a:cubicBezTo>
                    <a:cubicBezTo>
                      <a:pt x="1" y="57"/>
                      <a:pt x="1" y="55"/>
                      <a:pt x="1" y="54"/>
                    </a:cubicBezTo>
                    <a:cubicBezTo>
                      <a:pt x="0" y="21"/>
                      <a:pt x="0" y="21"/>
                      <a:pt x="0" y="21"/>
                    </a:cubicBezTo>
                    <a:cubicBezTo>
                      <a:pt x="0" y="11"/>
                      <a:pt x="2" y="7"/>
                      <a:pt x="4" y="3"/>
                    </a:cubicBez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9" name="Freeform 988"/>
              <p:cNvSpPr/>
              <p:nvPr/>
            </p:nvSpPr>
            <p:spPr bwMode="auto">
              <a:xfrm>
                <a:off x="5119" y="3443"/>
                <a:ext cx="10" cy="19"/>
              </a:xfrm>
              <a:custGeom>
                <a:avLst/>
                <a:gdLst>
                  <a:gd name="T0" fmla="*/ 0 w 10"/>
                  <a:gd name="T1" fmla="*/ 15 h 19"/>
                  <a:gd name="T2" fmla="*/ 10 w 10"/>
                  <a:gd name="T3" fmla="*/ 11 h 19"/>
                  <a:gd name="T4" fmla="*/ 10 w 10"/>
                  <a:gd name="T5" fmla="*/ 0 h 19"/>
                  <a:gd name="T6" fmla="*/ 0 w 10"/>
                  <a:gd name="T7" fmla="*/ 4 h 19"/>
                  <a:gd name="T8" fmla="*/ 0 w 10"/>
                  <a:gd name="T9" fmla="*/ 15 h 19"/>
                </a:gdLst>
                <a:ahLst/>
                <a:cxnLst>
                  <a:cxn ang="0">
                    <a:pos x="T0" y="T1"/>
                  </a:cxn>
                  <a:cxn ang="0">
                    <a:pos x="T2" y="T3"/>
                  </a:cxn>
                  <a:cxn ang="0">
                    <a:pos x="T4" y="T5"/>
                  </a:cxn>
                  <a:cxn ang="0">
                    <a:pos x="T6" y="T7"/>
                  </a:cxn>
                  <a:cxn ang="0">
                    <a:pos x="T8" y="T9"/>
                  </a:cxn>
                </a:cxnLst>
                <a:rect l="0" t="0" r="r" b="b"/>
                <a:pathLst>
                  <a:path w="10" h="19">
                    <a:moveTo>
                      <a:pt x="0" y="15"/>
                    </a:moveTo>
                    <a:cubicBezTo>
                      <a:pt x="4" y="19"/>
                      <a:pt x="7" y="14"/>
                      <a:pt x="10" y="11"/>
                    </a:cubicBezTo>
                    <a:cubicBezTo>
                      <a:pt x="10" y="0"/>
                      <a:pt x="10" y="0"/>
                      <a:pt x="10" y="0"/>
                    </a:cubicBezTo>
                    <a:cubicBezTo>
                      <a:pt x="0" y="4"/>
                      <a:pt x="0" y="4"/>
                      <a:pt x="0" y="4"/>
                    </a:cubicBezTo>
                    <a:lnTo>
                      <a:pt x="0" y="15"/>
                    </a:ln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0" name="Freeform 989"/>
              <p:cNvSpPr/>
              <p:nvPr/>
            </p:nvSpPr>
            <p:spPr bwMode="auto">
              <a:xfrm>
                <a:off x="5122" y="3437"/>
                <a:ext cx="5" cy="8"/>
              </a:xfrm>
              <a:custGeom>
                <a:avLst/>
                <a:gdLst>
                  <a:gd name="T0" fmla="*/ 3 w 5"/>
                  <a:gd name="T1" fmla="*/ 0 h 8"/>
                  <a:gd name="T2" fmla="*/ 0 w 5"/>
                  <a:gd name="T3" fmla="*/ 3 h 8"/>
                  <a:gd name="T4" fmla="*/ 0 w 5"/>
                  <a:gd name="T5" fmla="*/ 7 h 8"/>
                  <a:gd name="T6" fmla="*/ 1 w 5"/>
                  <a:gd name="T7" fmla="*/ 8 h 8"/>
                  <a:gd name="T8" fmla="*/ 4 w 5"/>
                  <a:gd name="T9" fmla="*/ 6 h 8"/>
                  <a:gd name="T10" fmla="*/ 5 w 5"/>
                  <a:gd name="T11" fmla="*/ 4 h 8"/>
                  <a:gd name="T12" fmla="*/ 3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3" y="0"/>
                    </a:moveTo>
                    <a:cubicBezTo>
                      <a:pt x="1" y="0"/>
                      <a:pt x="0" y="3"/>
                      <a:pt x="0" y="3"/>
                    </a:cubicBezTo>
                    <a:cubicBezTo>
                      <a:pt x="0" y="7"/>
                      <a:pt x="0" y="7"/>
                      <a:pt x="0" y="7"/>
                    </a:cubicBezTo>
                    <a:cubicBezTo>
                      <a:pt x="0" y="7"/>
                      <a:pt x="1" y="8"/>
                      <a:pt x="1" y="8"/>
                    </a:cubicBezTo>
                    <a:cubicBezTo>
                      <a:pt x="3" y="8"/>
                      <a:pt x="3" y="7"/>
                      <a:pt x="4" y="6"/>
                    </a:cubicBezTo>
                    <a:cubicBezTo>
                      <a:pt x="5" y="4"/>
                      <a:pt x="5" y="4"/>
                      <a:pt x="5" y="4"/>
                    </a:cubicBezTo>
                    <a:cubicBezTo>
                      <a:pt x="5" y="3"/>
                      <a:pt x="5" y="0"/>
                      <a:pt x="3"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1" name="Freeform 990"/>
              <p:cNvSpPr/>
              <p:nvPr/>
            </p:nvSpPr>
            <p:spPr bwMode="auto">
              <a:xfrm>
                <a:off x="5116" y="3478"/>
                <a:ext cx="1" cy="34"/>
              </a:xfrm>
              <a:custGeom>
                <a:avLst/>
                <a:gdLst>
                  <a:gd name="T0" fmla="*/ 0 w 1"/>
                  <a:gd name="T1" fmla="*/ 34 h 34"/>
                  <a:gd name="T2" fmla="*/ 0 w 1"/>
                  <a:gd name="T3" fmla="*/ 1 h 34"/>
                  <a:gd name="T4" fmla="*/ 1 w 1"/>
                  <a:gd name="T5" fmla="*/ 0 h 34"/>
                  <a:gd name="T6" fmla="*/ 1 w 1"/>
                  <a:gd name="T7" fmla="*/ 34 h 34"/>
                  <a:gd name="T8" fmla="*/ 0 w 1"/>
                  <a:gd name="T9" fmla="*/ 34 h 34"/>
                </a:gdLst>
                <a:ahLst/>
                <a:cxnLst>
                  <a:cxn ang="0">
                    <a:pos x="T0" y="T1"/>
                  </a:cxn>
                  <a:cxn ang="0">
                    <a:pos x="T2" y="T3"/>
                  </a:cxn>
                  <a:cxn ang="0">
                    <a:pos x="T4" y="T5"/>
                  </a:cxn>
                  <a:cxn ang="0">
                    <a:pos x="T6" y="T7"/>
                  </a:cxn>
                  <a:cxn ang="0">
                    <a:pos x="T8" y="T9"/>
                  </a:cxn>
                </a:cxnLst>
                <a:rect l="0" t="0" r="r" b="b"/>
                <a:pathLst>
                  <a:path w="1" h="34">
                    <a:moveTo>
                      <a:pt x="0" y="34"/>
                    </a:moveTo>
                    <a:cubicBezTo>
                      <a:pt x="0" y="1"/>
                      <a:pt x="0" y="1"/>
                      <a:pt x="0" y="1"/>
                    </a:cubicBezTo>
                    <a:cubicBezTo>
                      <a:pt x="0" y="1"/>
                      <a:pt x="1" y="1"/>
                      <a:pt x="1" y="0"/>
                    </a:cubicBezTo>
                    <a:cubicBezTo>
                      <a:pt x="1" y="34"/>
                      <a:pt x="1" y="34"/>
                      <a:pt x="1" y="34"/>
                    </a:cubicBezTo>
                    <a:lnTo>
                      <a:pt x="0" y="34"/>
                    </a:ln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2" name="Freeform 991"/>
              <p:cNvSpPr/>
              <p:nvPr/>
            </p:nvSpPr>
            <p:spPr bwMode="auto">
              <a:xfrm>
                <a:off x="5116" y="3459"/>
                <a:ext cx="6" cy="19"/>
              </a:xfrm>
              <a:custGeom>
                <a:avLst/>
                <a:gdLst>
                  <a:gd name="T0" fmla="*/ 3 w 6"/>
                  <a:gd name="T1" fmla="*/ 6 h 19"/>
                  <a:gd name="T2" fmla="*/ 3 w 6"/>
                  <a:gd name="T3" fmla="*/ 5 h 19"/>
                  <a:gd name="T4" fmla="*/ 3 w 6"/>
                  <a:gd name="T5" fmla="*/ 3 h 19"/>
                  <a:gd name="T6" fmla="*/ 5 w 6"/>
                  <a:gd name="T7" fmla="*/ 0 h 19"/>
                  <a:gd name="T8" fmla="*/ 6 w 6"/>
                  <a:gd name="T9" fmla="*/ 0 h 19"/>
                  <a:gd name="T10" fmla="*/ 6 w 6"/>
                  <a:gd name="T11" fmla="*/ 4 h 19"/>
                  <a:gd name="T12" fmla="*/ 5 w 6"/>
                  <a:gd name="T13" fmla="*/ 5 h 19"/>
                  <a:gd name="T14" fmla="*/ 4 w 6"/>
                  <a:gd name="T15" fmla="*/ 6 h 19"/>
                  <a:gd name="T16" fmla="*/ 3 w 6"/>
                  <a:gd name="T17" fmla="*/ 16 h 19"/>
                  <a:gd name="T18" fmla="*/ 1 w 6"/>
                  <a:gd name="T19" fmla="*/ 19 h 19"/>
                  <a:gd name="T20" fmla="*/ 0 w 6"/>
                  <a:gd name="T21" fmla="*/ 15 h 19"/>
                  <a:gd name="T22" fmla="*/ 3 w 6"/>
                  <a:gd name="T2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9">
                    <a:moveTo>
                      <a:pt x="3" y="6"/>
                    </a:moveTo>
                    <a:cubicBezTo>
                      <a:pt x="3" y="5"/>
                      <a:pt x="3" y="5"/>
                      <a:pt x="3" y="5"/>
                    </a:cubicBezTo>
                    <a:cubicBezTo>
                      <a:pt x="3" y="3"/>
                      <a:pt x="3" y="3"/>
                      <a:pt x="3" y="3"/>
                    </a:cubicBezTo>
                    <a:cubicBezTo>
                      <a:pt x="5" y="0"/>
                      <a:pt x="5" y="0"/>
                      <a:pt x="5" y="0"/>
                    </a:cubicBezTo>
                    <a:cubicBezTo>
                      <a:pt x="6" y="0"/>
                      <a:pt x="6" y="0"/>
                      <a:pt x="6" y="0"/>
                    </a:cubicBezTo>
                    <a:cubicBezTo>
                      <a:pt x="6" y="4"/>
                      <a:pt x="6" y="4"/>
                      <a:pt x="6" y="4"/>
                    </a:cubicBezTo>
                    <a:cubicBezTo>
                      <a:pt x="5" y="5"/>
                      <a:pt x="5" y="5"/>
                      <a:pt x="5" y="5"/>
                    </a:cubicBezTo>
                    <a:cubicBezTo>
                      <a:pt x="4" y="5"/>
                      <a:pt x="4" y="6"/>
                      <a:pt x="4" y="6"/>
                    </a:cubicBezTo>
                    <a:cubicBezTo>
                      <a:pt x="3" y="16"/>
                      <a:pt x="3" y="16"/>
                      <a:pt x="3" y="16"/>
                    </a:cubicBezTo>
                    <a:cubicBezTo>
                      <a:pt x="1" y="19"/>
                      <a:pt x="1" y="19"/>
                      <a:pt x="1" y="19"/>
                    </a:cubicBezTo>
                    <a:cubicBezTo>
                      <a:pt x="0" y="15"/>
                      <a:pt x="0" y="15"/>
                      <a:pt x="0" y="15"/>
                    </a:cubicBezTo>
                    <a:lnTo>
                      <a:pt x="3" y="6"/>
                    </a:lnTo>
                    <a:close/>
                  </a:path>
                </a:pathLst>
              </a:custGeom>
              <a:solidFill>
                <a:srgbClr val="160B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3" name="Freeform 992"/>
              <p:cNvSpPr/>
              <p:nvPr/>
            </p:nvSpPr>
            <p:spPr bwMode="auto">
              <a:xfrm>
                <a:off x="5112" y="3453"/>
                <a:ext cx="6" cy="26"/>
              </a:xfrm>
              <a:custGeom>
                <a:avLst/>
                <a:gdLst>
                  <a:gd name="T0" fmla="*/ 6 w 6"/>
                  <a:gd name="T1" fmla="*/ 1 h 26"/>
                  <a:gd name="T2" fmla="*/ 5 w 6"/>
                  <a:gd name="T3" fmla="*/ 0 h 26"/>
                  <a:gd name="T4" fmla="*/ 4 w 6"/>
                  <a:gd name="T5" fmla="*/ 0 h 26"/>
                  <a:gd name="T6" fmla="*/ 3 w 6"/>
                  <a:gd name="T7" fmla="*/ 2 h 26"/>
                  <a:gd name="T8" fmla="*/ 0 w 6"/>
                  <a:gd name="T9" fmla="*/ 8 h 26"/>
                  <a:gd name="T10" fmla="*/ 1 w 6"/>
                  <a:gd name="T11" fmla="*/ 10 h 26"/>
                  <a:gd name="T12" fmla="*/ 2 w 6"/>
                  <a:gd name="T13" fmla="*/ 12 h 26"/>
                  <a:gd name="T14" fmla="*/ 1 w 6"/>
                  <a:gd name="T15" fmla="*/ 14 h 26"/>
                  <a:gd name="T16" fmla="*/ 0 w 6"/>
                  <a:gd name="T17" fmla="*/ 17 h 26"/>
                  <a:gd name="T18" fmla="*/ 5 w 6"/>
                  <a:gd name="T19" fmla="*/ 26 h 26"/>
                  <a:gd name="T20" fmla="*/ 4 w 6"/>
                  <a:gd name="T21" fmla="*/ 16 h 26"/>
                  <a:gd name="T22" fmla="*/ 6 w 6"/>
                  <a:gd name="T23"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6">
                    <a:moveTo>
                      <a:pt x="6" y="1"/>
                    </a:moveTo>
                    <a:cubicBezTo>
                      <a:pt x="5" y="0"/>
                      <a:pt x="5" y="0"/>
                      <a:pt x="5" y="0"/>
                    </a:cubicBezTo>
                    <a:cubicBezTo>
                      <a:pt x="4" y="0"/>
                      <a:pt x="4" y="0"/>
                      <a:pt x="4" y="0"/>
                    </a:cubicBezTo>
                    <a:cubicBezTo>
                      <a:pt x="4" y="1"/>
                      <a:pt x="3" y="2"/>
                      <a:pt x="3" y="2"/>
                    </a:cubicBezTo>
                    <a:cubicBezTo>
                      <a:pt x="0" y="8"/>
                      <a:pt x="0" y="8"/>
                      <a:pt x="0" y="8"/>
                    </a:cubicBezTo>
                    <a:cubicBezTo>
                      <a:pt x="0" y="9"/>
                      <a:pt x="0" y="10"/>
                      <a:pt x="1" y="10"/>
                    </a:cubicBezTo>
                    <a:cubicBezTo>
                      <a:pt x="2" y="12"/>
                      <a:pt x="2" y="12"/>
                      <a:pt x="2" y="12"/>
                    </a:cubicBezTo>
                    <a:cubicBezTo>
                      <a:pt x="1" y="14"/>
                      <a:pt x="1" y="14"/>
                      <a:pt x="1" y="14"/>
                    </a:cubicBezTo>
                    <a:cubicBezTo>
                      <a:pt x="0" y="15"/>
                      <a:pt x="0" y="16"/>
                      <a:pt x="0" y="17"/>
                    </a:cubicBezTo>
                    <a:cubicBezTo>
                      <a:pt x="5" y="26"/>
                      <a:pt x="5" y="26"/>
                      <a:pt x="5" y="26"/>
                    </a:cubicBezTo>
                    <a:cubicBezTo>
                      <a:pt x="5" y="26"/>
                      <a:pt x="4" y="19"/>
                      <a:pt x="4" y="16"/>
                    </a:cubicBezTo>
                    <a:cubicBezTo>
                      <a:pt x="4" y="7"/>
                      <a:pt x="6" y="1"/>
                      <a:pt x="6" y="1"/>
                    </a:cubicBezTo>
                    <a:close/>
                  </a:path>
                </a:pathLst>
              </a:custGeom>
              <a:solidFill>
                <a:srgbClr val="7A79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4" name="Freeform 993"/>
              <p:cNvSpPr/>
              <p:nvPr/>
            </p:nvSpPr>
            <p:spPr bwMode="auto">
              <a:xfrm>
                <a:off x="5118" y="3452"/>
                <a:ext cx="3" cy="11"/>
              </a:xfrm>
              <a:custGeom>
                <a:avLst/>
                <a:gdLst>
                  <a:gd name="T0" fmla="*/ 3 w 3"/>
                  <a:gd name="T1" fmla="*/ 7 h 11"/>
                  <a:gd name="T2" fmla="*/ 2 w 3"/>
                  <a:gd name="T3" fmla="*/ 8 h 11"/>
                  <a:gd name="T4" fmla="*/ 1 w 3"/>
                  <a:gd name="T5" fmla="*/ 11 h 11"/>
                  <a:gd name="T6" fmla="*/ 0 w 3"/>
                  <a:gd name="T7" fmla="*/ 10 h 11"/>
                  <a:gd name="T8" fmla="*/ 0 w 3"/>
                  <a:gd name="T9" fmla="*/ 4 h 11"/>
                  <a:gd name="T10" fmla="*/ 1 w 3"/>
                  <a:gd name="T11" fmla="*/ 0 h 11"/>
                  <a:gd name="T12" fmla="*/ 1 w 3"/>
                  <a:gd name="T13" fmla="*/ 2 h 11"/>
                  <a:gd name="T14" fmla="*/ 3 w 3"/>
                  <a:gd name="T15" fmla="*/ 7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11">
                    <a:moveTo>
                      <a:pt x="3" y="7"/>
                    </a:moveTo>
                    <a:cubicBezTo>
                      <a:pt x="3" y="7"/>
                      <a:pt x="3" y="8"/>
                      <a:pt x="2" y="8"/>
                    </a:cubicBezTo>
                    <a:cubicBezTo>
                      <a:pt x="1" y="11"/>
                      <a:pt x="1" y="11"/>
                      <a:pt x="1" y="11"/>
                    </a:cubicBezTo>
                    <a:cubicBezTo>
                      <a:pt x="0" y="11"/>
                      <a:pt x="0" y="11"/>
                      <a:pt x="0" y="10"/>
                    </a:cubicBezTo>
                    <a:cubicBezTo>
                      <a:pt x="0" y="4"/>
                      <a:pt x="0" y="4"/>
                      <a:pt x="0" y="4"/>
                    </a:cubicBezTo>
                    <a:cubicBezTo>
                      <a:pt x="0" y="0"/>
                      <a:pt x="1" y="0"/>
                      <a:pt x="1" y="0"/>
                    </a:cubicBezTo>
                    <a:cubicBezTo>
                      <a:pt x="1" y="0"/>
                      <a:pt x="1" y="1"/>
                      <a:pt x="1" y="2"/>
                    </a:cubicBezTo>
                    <a:cubicBezTo>
                      <a:pt x="1" y="3"/>
                      <a:pt x="1" y="5"/>
                      <a:pt x="3"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5" name="Freeform 994"/>
              <p:cNvSpPr/>
              <p:nvPr/>
            </p:nvSpPr>
            <p:spPr bwMode="auto">
              <a:xfrm>
                <a:off x="5121" y="3452"/>
                <a:ext cx="10" cy="13"/>
              </a:xfrm>
              <a:custGeom>
                <a:avLst/>
                <a:gdLst>
                  <a:gd name="T0" fmla="*/ 8 w 10"/>
                  <a:gd name="T1" fmla="*/ 0 h 13"/>
                  <a:gd name="T2" fmla="*/ 7 w 10"/>
                  <a:gd name="T3" fmla="*/ 1 h 13"/>
                  <a:gd name="T4" fmla="*/ 0 w 10"/>
                  <a:gd name="T5" fmla="*/ 7 h 13"/>
                  <a:gd name="T6" fmla="*/ 0 w 10"/>
                  <a:gd name="T7" fmla="*/ 8 h 13"/>
                  <a:gd name="T8" fmla="*/ 1 w 10"/>
                  <a:gd name="T9" fmla="*/ 12 h 13"/>
                  <a:gd name="T10" fmla="*/ 2 w 10"/>
                  <a:gd name="T11" fmla="*/ 13 h 13"/>
                  <a:gd name="T12" fmla="*/ 7 w 10"/>
                  <a:gd name="T13" fmla="*/ 8 h 13"/>
                  <a:gd name="T14" fmla="*/ 9 w 10"/>
                  <a:gd name="T15" fmla="*/ 2 h 13"/>
                  <a:gd name="T16" fmla="*/ 8 w 10"/>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3">
                    <a:moveTo>
                      <a:pt x="8" y="0"/>
                    </a:moveTo>
                    <a:cubicBezTo>
                      <a:pt x="8" y="0"/>
                      <a:pt x="8" y="0"/>
                      <a:pt x="7" y="1"/>
                    </a:cubicBezTo>
                    <a:cubicBezTo>
                      <a:pt x="6" y="5"/>
                      <a:pt x="0" y="7"/>
                      <a:pt x="0" y="7"/>
                    </a:cubicBezTo>
                    <a:cubicBezTo>
                      <a:pt x="0" y="7"/>
                      <a:pt x="0" y="7"/>
                      <a:pt x="0" y="8"/>
                    </a:cubicBezTo>
                    <a:cubicBezTo>
                      <a:pt x="1" y="12"/>
                      <a:pt x="1" y="12"/>
                      <a:pt x="1" y="12"/>
                    </a:cubicBezTo>
                    <a:cubicBezTo>
                      <a:pt x="1" y="13"/>
                      <a:pt x="1" y="13"/>
                      <a:pt x="2" y="13"/>
                    </a:cubicBezTo>
                    <a:cubicBezTo>
                      <a:pt x="2" y="13"/>
                      <a:pt x="6" y="9"/>
                      <a:pt x="7" y="8"/>
                    </a:cubicBezTo>
                    <a:cubicBezTo>
                      <a:pt x="9" y="5"/>
                      <a:pt x="10" y="5"/>
                      <a:pt x="9" y="2"/>
                    </a:cubicBezTo>
                    <a:cubicBezTo>
                      <a:pt x="8" y="0"/>
                      <a:pt x="8" y="0"/>
                      <a:pt x="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6" name="Freeform 995"/>
              <p:cNvSpPr/>
              <p:nvPr/>
            </p:nvSpPr>
            <p:spPr bwMode="auto">
              <a:xfrm>
                <a:off x="5116" y="3454"/>
                <a:ext cx="16" cy="25"/>
              </a:xfrm>
              <a:custGeom>
                <a:avLst/>
                <a:gdLst>
                  <a:gd name="T0" fmla="*/ 14 w 16"/>
                  <a:gd name="T1" fmla="*/ 0 h 25"/>
                  <a:gd name="T2" fmla="*/ 15 w 16"/>
                  <a:gd name="T3" fmla="*/ 2 h 25"/>
                  <a:gd name="T4" fmla="*/ 16 w 16"/>
                  <a:gd name="T5" fmla="*/ 2 h 25"/>
                  <a:gd name="T6" fmla="*/ 16 w 16"/>
                  <a:gd name="T7" fmla="*/ 4 h 25"/>
                  <a:gd name="T8" fmla="*/ 13 w 16"/>
                  <a:gd name="T9" fmla="*/ 10 h 25"/>
                  <a:gd name="T10" fmla="*/ 11 w 16"/>
                  <a:gd name="T11" fmla="*/ 12 h 25"/>
                  <a:gd name="T12" fmla="*/ 8 w 16"/>
                  <a:gd name="T13" fmla="*/ 13 h 25"/>
                  <a:gd name="T14" fmla="*/ 9 w 16"/>
                  <a:gd name="T15" fmla="*/ 15 h 25"/>
                  <a:gd name="T16" fmla="*/ 9 w 16"/>
                  <a:gd name="T17" fmla="*/ 17 h 25"/>
                  <a:gd name="T18" fmla="*/ 0 w 16"/>
                  <a:gd name="T19" fmla="*/ 25 h 25"/>
                  <a:gd name="T20" fmla="*/ 7 w 16"/>
                  <a:gd name="T21" fmla="*/ 11 h 25"/>
                  <a:gd name="T22" fmla="*/ 14 w 1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5">
                    <a:moveTo>
                      <a:pt x="14" y="0"/>
                    </a:moveTo>
                    <a:cubicBezTo>
                      <a:pt x="15" y="2"/>
                      <a:pt x="15" y="2"/>
                      <a:pt x="15" y="2"/>
                    </a:cubicBezTo>
                    <a:cubicBezTo>
                      <a:pt x="16" y="2"/>
                      <a:pt x="16" y="2"/>
                      <a:pt x="16" y="2"/>
                    </a:cubicBezTo>
                    <a:cubicBezTo>
                      <a:pt x="16" y="3"/>
                      <a:pt x="16" y="4"/>
                      <a:pt x="16" y="4"/>
                    </a:cubicBezTo>
                    <a:cubicBezTo>
                      <a:pt x="13" y="10"/>
                      <a:pt x="13" y="10"/>
                      <a:pt x="13" y="10"/>
                    </a:cubicBezTo>
                    <a:cubicBezTo>
                      <a:pt x="13" y="12"/>
                      <a:pt x="12" y="12"/>
                      <a:pt x="11" y="12"/>
                    </a:cubicBezTo>
                    <a:cubicBezTo>
                      <a:pt x="8" y="13"/>
                      <a:pt x="8" y="13"/>
                      <a:pt x="8" y="13"/>
                    </a:cubicBezTo>
                    <a:cubicBezTo>
                      <a:pt x="9" y="15"/>
                      <a:pt x="9" y="15"/>
                      <a:pt x="9" y="15"/>
                    </a:cubicBezTo>
                    <a:cubicBezTo>
                      <a:pt x="10" y="16"/>
                      <a:pt x="9" y="17"/>
                      <a:pt x="9" y="17"/>
                    </a:cubicBezTo>
                    <a:cubicBezTo>
                      <a:pt x="0" y="25"/>
                      <a:pt x="0" y="25"/>
                      <a:pt x="0" y="25"/>
                    </a:cubicBezTo>
                    <a:cubicBezTo>
                      <a:pt x="0" y="25"/>
                      <a:pt x="2" y="19"/>
                      <a:pt x="7" y="11"/>
                    </a:cubicBezTo>
                    <a:cubicBezTo>
                      <a:pt x="9" y="9"/>
                      <a:pt x="14" y="0"/>
                      <a:pt x="14" y="0"/>
                    </a:cubicBezTo>
                    <a:close/>
                  </a:path>
                </a:pathLst>
              </a:custGeom>
              <a:solidFill>
                <a:srgbClr val="7A79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7" name="Freeform 996"/>
              <p:cNvSpPr/>
              <p:nvPr/>
            </p:nvSpPr>
            <p:spPr bwMode="auto">
              <a:xfrm>
                <a:off x="5112" y="3431"/>
                <a:ext cx="17" cy="26"/>
              </a:xfrm>
              <a:custGeom>
                <a:avLst/>
                <a:gdLst>
                  <a:gd name="T0" fmla="*/ 8 w 17"/>
                  <a:gd name="T1" fmla="*/ 0 h 26"/>
                  <a:gd name="T2" fmla="*/ 8 w 17"/>
                  <a:gd name="T3" fmla="*/ 0 h 26"/>
                  <a:gd name="T4" fmla="*/ 17 w 17"/>
                  <a:gd name="T5" fmla="*/ 0 h 26"/>
                  <a:gd name="T6" fmla="*/ 17 w 17"/>
                  <a:gd name="T7" fmla="*/ 16 h 26"/>
                  <a:gd name="T8" fmla="*/ 17 w 17"/>
                  <a:gd name="T9" fmla="*/ 18 h 26"/>
                  <a:gd name="T10" fmla="*/ 15 w 17"/>
                  <a:gd name="T11" fmla="*/ 21 h 26"/>
                  <a:gd name="T12" fmla="*/ 10 w 17"/>
                  <a:gd name="T13" fmla="*/ 24 h 26"/>
                  <a:gd name="T14" fmla="*/ 2 w 17"/>
                  <a:gd name="T15" fmla="*/ 21 h 26"/>
                  <a:gd name="T16" fmla="*/ 1 w 17"/>
                  <a:gd name="T17" fmla="*/ 16 h 26"/>
                  <a:gd name="T18" fmla="*/ 0 w 17"/>
                  <a:gd name="T19" fmla="*/ 7 h 26"/>
                  <a:gd name="T20" fmla="*/ 0 w 17"/>
                  <a:gd name="T21" fmla="*/ 1 h 26"/>
                  <a:gd name="T22" fmla="*/ 8 w 17"/>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6">
                    <a:moveTo>
                      <a:pt x="8" y="0"/>
                    </a:moveTo>
                    <a:cubicBezTo>
                      <a:pt x="8" y="0"/>
                      <a:pt x="8" y="0"/>
                      <a:pt x="8" y="0"/>
                    </a:cubicBezTo>
                    <a:cubicBezTo>
                      <a:pt x="17" y="0"/>
                      <a:pt x="17" y="0"/>
                      <a:pt x="17" y="0"/>
                    </a:cubicBezTo>
                    <a:cubicBezTo>
                      <a:pt x="17" y="16"/>
                      <a:pt x="17" y="16"/>
                      <a:pt x="17" y="16"/>
                    </a:cubicBezTo>
                    <a:cubicBezTo>
                      <a:pt x="17" y="17"/>
                      <a:pt x="17" y="18"/>
                      <a:pt x="17" y="18"/>
                    </a:cubicBezTo>
                    <a:cubicBezTo>
                      <a:pt x="17" y="19"/>
                      <a:pt x="16" y="20"/>
                      <a:pt x="15" y="21"/>
                    </a:cubicBezTo>
                    <a:cubicBezTo>
                      <a:pt x="15" y="21"/>
                      <a:pt x="13" y="23"/>
                      <a:pt x="10" y="24"/>
                    </a:cubicBezTo>
                    <a:cubicBezTo>
                      <a:pt x="9" y="24"/>
                      <a:pt x="3" y="26"/>
                      <a:pt x="2" y="21"/>
                    </a:cubicBezTo>
                    <a:cubicBezTo>
                      <a:pt x="1" y="19"/>
                      <a:pt x="1" y="17"/>
                      <a:pt x="1" y="16"/>
                    </a:cubicBezTo>
                    <a:cubicBezTo>
                      <a:pt x="0" y="7"/>
                      <a:pt x="0" y="7"/>
                      <a:pt x="0" y="7"/>
                    </a:cubicBezTo>
                    <a:cubicBezTo>
                      <a:pt x="0" y="1"/>
                      <a:pt x="0" y="1"/>
                      <a:pt x="0" y="1"/>
                    </a:cubicBezTo>
                    <a:lnTo>
                      <a:pt x="8" y="0"/>
                    </a:lnTo>
                    <a:close/>
                  </a:path>
                </a:pathLst>
              </a:custGeom>
              <a:solidFill>
                <a:srgbClr val="FFE1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8" name="Freeform 997"/>
              <p:cNvSpPr/>
              <p:nvPr/>
            </p:nvSpPr>
            <p:spPr bwMode="auto">
              <a:xfrm>
                <a:off x="5110" y="3421"/>
                <a:ext cx="28" cy="29"/>
              </a:xfrm>
              <a:custGeom>
                <a:avLst/>
                <a:gdLst>
                  <a:gd name="T0" fmla="*/ 2 w 28"/>
                  <a:gd name="T1" fmla="*/ 7 h 29"/>
                  <a:gd name="T2" fmla="*/ 1 w 28"/>
                  <a:gd name="T3" fmla="*/ 15 h 29"/>
                  <a:gd name="T4" fmla="*/ 2 w 28"/>
                  <a:gd name="T5" fmla="*/ 17 h 29"/>
                  <a:gd name="T6" fmla="*/ 2 w 28"/>
                  <a:gd name="T7" fmla="*/ 14 h 29"/>
                  <a:gd name="T8" fmla="*/ 5 w 28"/>
                  <a:gd name="T9" fmla="*/ 11 h 29"/>
                  <a:gd name="T10" fmla="*/ 13 w 28"/>
                  <a:gd name="T11" fmla="*/ 15 h 29"/>
                  <a:gd name="T12" fmla="*/ 14 w 28"/>
                  <a:gd name="T13" fmla="*/ 20 h 29"/>
                  <a:gd name="T14" fmla="*/ 14 w 28"/>
                  <a:gd name="T15" fmla="*/ 21 h 29"/>
                  <a:gd name="T16" fmla="*/ 15 w 28"/>
                  <a:gd name="T17" fmla="*/ 22 h 29"/>
                  <a:gd name="T18" fmla="*/ 16 w 28"/>
                  <a:gd name="T19" fmla="*/ 21 h 29"/>
                  <a:gd name="T20" fmla="*/ 19 w 28"/>
                  <a:gd name="T21" fmla="*/ 19 h 29"/>
                  <a:gd name="T22" fmla="*/ 19 w 28"/>
                  <a:gd name="T23" fmla="*/ 24 h 29"/>
                  <a:gd name="T24" fmla="*/ 19 w 28"/>
                  <a:gd name="T25" fmla="*/ 29 h 29"/>
                  <a:gd name="T26" fmla="*/ 20 w 28"/>
                  <a:gd name="T27" fmla="*/ 27 h 29"/>
                  <a:gd name="T28" fmla="*/ 23 w 28"/>
                  <a:gd name="T29" fmla="*/ 20 h 29"/>
                  <a:gd name="T30" fmla="*/ 8 w 28"/>
                  <a:gd name="T31" fmla="*/ 4 h 29"/>
                  <a:gd name="T32" fmla="*/ 2 w 28"/>
                  <a:gd name="T33"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9">
                    <a:moveTo>
                      <a:pt x="2" y="7"/>
                    </a:moveTo>
                    <a:cubicBezTo>
                      <a:pt x="0" y="9"/>
                      <a:pt x="1" y="12"/>
                      <a:pt x="1" y="15"/>
                    </a:cubicBezTo>
                    <a:cubicBezTo>
                      <a:pt x="1" y="16"/>
                      <a:pt x="2" y="17"/>
                      <a:pt x="2" y="17"/>
                    </a:cubicBezTo>
                    <a:cubicBezTo>
                      <a:pt x="2" y="17"/>
                      <a:pt x="2" y="15"/>
                      <a:pt x="2" y="14"/>
                    </a:cubicBezTo>
                    <a:cubicBezTo>
                      <a:pt x="2" y="12"/>
                      <a:pt x="4" y="11"/>
                      <a:pt x="5" y="11"/>
                    </a:cubicBezTo>
                    <a:cubicBezTo>
                      <a:pt x="6" y="12"/>
                      <a:pt x="12" y="14"/>
                      <a:pt x="13" y="15"/>
                    </a:cubicBezTo>
                    <a:cubicBezTo>
                      <a:pt x="14" y="16"/>
                      <a:pt x="15" y="18"/>
                      <a:pt x="14" y="20"/>
                    </a:cubicBezTo>
                    <a:cubicBezTo>
                      <a:pt x="14" y="21"/>
                      <a:pt x="14" y="21"/>
                      <a:pt x="14" y="21"/>
                    </a:cubicBezTo>
                    <a:cubicBezTo>
                      <a:pt x="14" y="22"/>
                      <a:pt x="14" y="23"/>
                      <a:pt x="15" y="22"/>
                    </a:cubicBezTo>
                    <a:cubicBezTo>
                      <a:pt x="16" y="22"/>
                      <a:pt x="16" y="22"/>
                      <a:pt x="16" y="21"/>
                    </a:cubicBezTo>
                    <a:cubicBezTo>
                      <a:pt x="16" y="21"/>
                      <a:pt x="17" y="19"/>
                      <a:pt x="19" y="19"/>
                    </a:cubicBezTo>
                    <a:cubicBezTo>
                      <a:pt x="21" y="19"/>
                      <a:pt x="19" y="23"/>
                      <a:pt x="19" y="24"/>
                    </a:cubicBezTo>
                    <a:cubicBezTo>
                      <a:pt x="19" y="29"/>
                      <a:pt x="19" y="29"/>
                      <a:pt x="19" y="29"/>
                    </a:cubicBezTo>
                    <a:cubicBezTo>
                      <a:pt x="19" y="29"/>
                      <a:pt x="19" y="28"/>
                      <a:pt x="20" y="27"/>
                    </a:cubicBezTo>
                    <a:cubicBezTo>
                      <a:pt x="22" y="23"/>
                      <a:pt x="23" y="21"/>
                      <a:pt x="23" y="20"/>
                    </a:cubicBezTo>
                    <a:cubicBezTo>
                      <a:pt x="28" y="9"/>
                      <a:pt x="19" y="0"/>
                      <a:pt x="8" y="4"/>
                    </a:cubicBezTo>
                    <a:cubicBezTo>
                      <a:pt x="6" y="4"/>
                      <a:pt x="2" y="7"/>
                      <a:pt x="2" y="7"/>
                    </a:cubicBezTo>
                    <a:close/>
                  </a:path>
                </a:pathLst>
              </a:custGeom>
              <a:solidFill>
                <a:srgbClr val="68400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9" name="Freeform 998"/>
              <p:cNvSpPr/>
              <p:nvPr/>
            </p:nvSpPr>
            <p:spPr bwMode="auto">
              <a:xfrm>
                <a:off x="5126" y="3440"/>
                <a:ext cx="5" cy="8"/>
              </a:xfrm>
              <a:custGeom>
                <a:avLst/>
                <a:gdLst>
                  <a:gd name="T0" fmla="*/ 3 w 5"/>
                  <a:gd name="T1" fmla="*/ 0 h 8"/>
                  <a:gd name="T2" fmla="*/ 0 w 5"/>
                  <a:gd name="T3" fmla="*/ 2 h 8"/>
                  <a:gd name="T4" fmla="*/ 0 w 5"/>
                  <a:gd name="T5" fmla="*/ 7 h 8"/>
                  <a:gd name="T6" fmla="*/ 1 w 5"/>
                  <a:gd name="T7" fmla="*/ 8 h 8"/>
                  <a:gd name="T8" fmla="*/ 3 w 5"/>
                  <a:gd name="T9" fmla="*/ 6 h 8"/>
                  <a:gd name="T10" fmla="*/ 4 w 5"/>
                  <a:gd name="T11" fmla="*/ 4 h 8"/>
                  <a:gd name="T12" fmla="*/ 3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3" y="0"/>
                    </a:moveTo>
                    <a:cubicBezTo>
                      <a:pt x="0" y="0"/>
                      <a:pt x="0" y="2"/>
                      <a:pt x="0" y="2"/>
                    </a:cubicBezTo>
                    <a:cubicBezTo>
                      <a:pt x="0" y="7"/>
                      <a:pt x="0" y="7"/>
                      <a:pt x="0" y="7"/>
                    </a:cubicBezTo>
                    <a:cubicBezTo>
                      <a:pt x="0" y="7"/>
                      <a:pt x="0" y="8"/>
                      <a:pt x="1" y="8"/>
                    </a:cubicBezTo>
                    <a:cubicBezTo>
                      <a:pt x="2" y="8"/>
                      <a:pt x="3" y="7"/>
                      <a:pt x="3" y="6"/>
                    </a:cubicBezTo>
                    <a:cubicBezTo>
                      <a:pt x="4" y="4"/>
                      <a:pt x="4" y="4"/>
                      <a:pt x="4" y="4"/>
                    </a:cubicBezTo>
                    <a:cubicBezTo>
                      <a:pt x="5" y="2"/>
                      <a:pt x="5" y="0"/>
                      <a:pt x="3"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0" name="Freeform 999"/>
              <p:cNvSpPr/>
              <p:nvPr/>
            </p:nvSpPr>
            <p:spPr bwMode="auto">
              <a:xfrm>
                <a:off x="5132" y="3512"/>
                <a:ext cx="6" cy="8"/>
              </a:xfrm>
              <a:custGeom>
                <a:avLst/>
                <a:gdLst>
                  <a:gd name="T0" fmla="*/ 6 w 6"/>
                  <a:gd name="T1" fmla="*/ 2 h 8"/>
                  <a:gd name="T2" fmla="*/ 3 w 6"/>
                  <a:gd name="T3" fmla="*/ 5 h 8"/>
                  <a:gd name="T4" fmla="*/ 0 w 6"/>
                  <a:gd name="T5" fmla="*/ 8 h 8"/>
                  <a:gd name="T6" fmla="*/ 0 w 6"/>
                  <a:gd name="T7" fmla="*/ 6 h 8"/>
                  <a:gd name="T8" fmla="*/ 1 w 6"/>
                  <a:gd name="T9" fmla="*/ 3 h 8"/>
                  <a:gd name="T10" fmla="*/ 4 w 6"/>
                  <a:gd name="T11" fmla="*/ 0 h 8"/>
                  <a:gd name="T12" fmla="*/ 6 w 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6" y="2"/>
                    </a:moveTo>
                    <a:cubicBezTo>
                      <a:pt x="6" y="4"/>
                      <a:pt x="4" y="5"/>
                      <a:pt x="3" y="5"/>
                    </a:cubicBezTo>
                    <a:cubicBezTo>
                      <a:pt x="2" y="5"/>
                      <a:pt x="2" y="8"/>
                      <a:pt x="0" y="8"/>
                    </a:cubicBezTo>
                    <a:cubicBezTo>
                      <a:pt x="0" y="8"/>
                      <a:pt x="0" y="7"/>
                      <a:pt x="0" y="6"/>
                    </a:cubicBezTo>
                    <a:cubicBezTo>
                      <a:pt x="0" y="6"/>
                      <a:pt x="0" y="4"/>
                      <a:pt x="1" y="3"/>
                    </a:cubicBezTo>
                    <a:cubicBezTo>
                      <a:pt x="3" y="0"/>
                      <a:pt x="3" y="0"/>
                      <a:pt x="4" y="0"/>
                    </a:cubicBezTo>
                    <a:cubicBezTo>
                      <a:pt x="6" y="0"/>
                      <a:pt x="6" y="1"/>
                      <a:pt x="6" y="2"/>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1" name="Freeform 1000"/>
              <p:cNvSpPr/>
              <p:nvPr/>
            </p:nvSpPr>
            <p:spPr bwMode="auto">
              <a:xfrm>
                <a:off x="5146" y="353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2" name="Freeform 1001"/>
              <p:cNvSpPr/>
              <p:nvPr/>
            </p:nvSpPr>
            <p:spPr bwMode="auto">
              <a:xfrm>
                <a:off x="5146" y="3516"/>
                <a:ext cx="7" cy="17"/>
              </a:xfrm>
              <a:custGeom>
                <a:avLst/>
                <a:gdLst>
                  <a:gd name="T0" fmla="*/ 0 w 7"/>
                  <a:gd name="T1" fmla="*/ 16 h 17"/>
                  <a:gd name="T2" fmla="*/ 7 w 7"/>
                  <a:gd name="T3" fmla="*/ 0 h 17"/>
                  <a:gd name="T4" fmla="*/ 7 w 7"/>
                  <a:gd name="T5" fmla="*/ 2 h 17"/>
                  <a:gd name="T6" fmla="*/ 7 w 7"/>
                  <a:gd name="T7" fmla="*/ 3 h 17"/>
                  <a:gd name="T8" fmla="*/ 0 w 7"/>
                  <a:gd name="T9" fmla="*/ 17 h 17"/>
                  <a:gd name="T10" fmla="*/ 0 w 7"/>
                  <a:gd name="T11" fmla="*/ 16 h 17"/>
                </a:gdLst>
                <a:ahLst/>
                <a:cxnLst>
                  <a:cxn ang="0">
                    <a:pos x="T0" y="T1"/>
                  </a:cxn>
                  <a:cxn ang="0">
                    <a:pos x="T2" y="T3"/>
                  </a:cxn>
                  <a:cxn ang="0">
                    <a:pos x="T4" y="T5"/>
                  </a:cxn>
                  <a:cxn ang="0">
                    <a:pos x="T6" y="T7"/>
                  </a:cxn>
                  <a:cxn ang="0">
                    <a:pos x="T8" y="T9"/>
                  </a:cxn>
                  <a:cxn ang="0">
                    <a:pos x="T10" y="T11"/>
                  </a:cxn>
                </a:cxnLst>
                <a:rect l="0" t="0" r="r" b="b"/>
                <a:pathLst>
                  <a:path w="7" h="17">
                    <a:moveTo>
                      <a:pt x="0" y="16"/>
                    </a:moveTo>
                    <a:cubicBezTo>
                      <a:pt x="6" y="8"/>
                      <a:pt x="7" y="1"/>
                      <a:pt x="7" y="0"/>
                    </a:cubicBezTo>
                    <a:cubicBezTo>
                      <a:pt x="7" y="2"/>
                      <a:pt x="7" y="2"/>
                      <a:pt x="7" y="2"/>
                    </a:cubicBezTo>
                    <a:cubicBezTo>
                      <a:pt x="7" y="3"/>
                      <a:pt x="7" y="3"/>
                      <a:pt x="7" y="3"/>
                    </a:cubicBezTo>
                    <a:cubicBezTo>
                      <a:pt x="6" y="5"/>
                      <a:pt x="5" y="11"/>
                      <a:pt x="0" y="17"/>
                    </a:cubicBezTo>
                    <a:lnTo>
                      <a:pt x="0" y="16"/>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3" name="Freeform 1002"/>
              <p:cNvSpPr/>
              <p:nvPr/>
            </p:nvSpPr>
            <p:spPr bwMode="auto">
              <a:xfrm>
                <a:off x="5132" y="3542"/>
                <a:ext cx="1" cy="1"/>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lnTo>
                      <a:pt x="0" y="1"/>
                    </a:lnTo>
                    <a:lnTo>
                      <a:pt x="1"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4" name="Freeform 1003"/>
              <p:cNvSpPr/>
              <p:nvPr/>
            </p:nvSpPr>
            <p:spPr bwMode="auto">
              <a:xfrm>
                <a:off x="5116" y="3550"/>
                <a:ext cx="8" cy="5"/>
              </a:xfrm>
              <a:custGeom>
                <a:avLst/>
                <a:gdLst>
                  <a:gd name="T0" fmla="*/ 8 w 8"/>
                  <a:gd name="T1" fmla="*/ 5 h 5"/>
                  <a:gd name="T2" fmla="*/ 1 w 8"/>
                  <a:gd name="T3" fmla="*/ 1 h 5"/>
                  <a:gd name="T4" fmla="*/ 0 w 8"/>
                  <a:gd name="T5" fmla="*/ 0 h 5"/>
                  <a:gd name="T6" fmla="*/ 8 w 8"/>
                  <a:gd name="T7" fmla="*/ 4 h 5"/>
                  <a:gd name="T8" fmla="*/ 8 w 8"/>
                  <a:gd name="T9" fmla="*/ 5 h 5"/>
                </a:gdLst>
                <a:ahLst/>
                <a:cxnLst>
                  <a:cxn ang="0">
                    <a:pos x="T0" y="T1"/>
                  </a:cxn>
                  <a:cxn ang="0">
                    <a:pos x="T2" y="T3"/>
                  </a:cxn>
                  <a:cxn ang="0">
                    <a:pos x="T4" y="T5"/>
                  </a:cxn>
                  <a:cxn ang="0">
                    <a:pos x="T6" y="T7"/>
                  </a:cxn>
                  <a:cxn ang="0">
                    <a:pos x="T8" y="T9"/>
                  </a:cxn>
                </a:cxnLst>
                <a:rect l="0" t="0" r="r" b="b"/>
                <a:pathLst>
                  <a:path w="8" h="5">
                    <a:moveTo>
                      <a:pt x="8" y="5"/>
                    </a:moveTo>
                    <a:cubicBezTo>
                      <a:pt x="1" y="1"/>
                      <a:pt x="1" y="1"/>
                      <a:pt x="1" y="1"/>
                    </a:cubicBezTo>
                    <a:cubicBezTo>
                      <a:pt x="1" y="0"/>
                      <a:pt x="0" y="0"/>
                      <a:pt x="0" y="0"/>
                    </a:cubicBezTo>
                    <a:cubicBezTo>
                      <a:pt x="8" y="4"/>
                      <a:pt x="8" y="4"/>
                      <a:pt x="8" y="4"/>
                    </a:cubicBezTo>
                    <a:cubicBezTo>
                      <a:pt x="8" y="4"/>
                      <a:pt x="8" y="5"/>
                      <a:pt x="8" y="5"/>
                    </a:cubicBezTo>
                    <a:close/>
                  </a:path>
                </a:pathLst>
              </a:custGeom>
              <a:solidFill>
                <a:srgbClr val="7239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5" name="Freeform 1004"/>
              <p:cNvSpPr/>
              <p:nvPr/>
            </p:nvSpPr>
            <p:spPr bwMode="auto">
              <a:xfrm>
                <a:off x="5124" y="3518"/>
                <a:ext cx="29" cy="37"/>
              </a:xfrm>
              <a:custGeom>
                <a:avLst/>
                <a:gdLst>
                  <a:gd name="T0" fmla="*/ 0 w 29"/>
                  <a:gd name="T1" fmla="*/ 15 h 37"/>
                  <a:gd name="T2" fmla="*/ 0 w 29"/>
                  <a:gd name="T3" fmla="*/ 17 h 37"/>
                  <a:gd name="T4" fmla="*/ 0 w 29"/>
                  <a:gd name="T5" fmla="*/ 17 h 37"/>
                  <a:gd name="T6" fmla="*/ 6 w 29"/>
                  <a:gd name="T7" fmla="*/ 24 h 37"/>
                  <a:gd name="T8" fmla="*/ 14 w 29"/>
                  <a:gd name="T9" fmla="*/ 22 h 37"/>
                  <a:gd name="T10" fmla="*/ 20 w 29"/>
                  <a:gd name="T11" fmla="*/ 18 h 37"/>
                  <a:gd name="T12" fmla="*/ 22 w 29"/>
                  <a:gd name="T13" fmla="*/ 15 h 37"/>
                  <a:gd name="T14" fmla="*/ 29 w 29"/>
                  <a:gd name="T15" fmla="*/ 1 h 37"/>
                  <a:gd name="T16" fmla="*/ 29 w 29"/>
                  <a:gd name="T17" fmla="*/ 0 h 37"/>
                  <a:gd name="T18" fmla="*/ 29 w 29"/>
                  <a:gd name="T19" fmla="*/ 19 h 37"/>
                  <a:gd name="T20" fmla="*/ 27 w 29"/>
                  <a:gd name="T21" fmla="*/ 22 h 37"/>
                  <a:gd name="T22" fmla="*/ 1 w 29"/>
                  <a:gd name="T23" fmla="*/ 37 h 37"/>
                  <a:gd name="T24" fmla="*/ 0 w 29"/>
                  <a:gd name="T25" fmla="*/ 36 h 37"/>
                  <a:gd name="T26" fmla="*/ 0 w 29"/>
                  <a:gd name="T27"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7">
                    <a:moveTo>
                      <a:pt x="0" y="15"/>
                    </a:moveTo>
                    <a:cubicBezTo>
                      <a:pt x="0" y="17"/>
                      <a:pt x="0" y="17"/>
                      <a:pt x="0" y="17"/>
                    </a:cubicBezTo>
                    <a:cubicBezTo>
                      <a:pt x="0" y="17"/>
                      <a:pt x="0" y="17"/>
                      <a:pt x="0" y="17"/>
                    </a:cubicBezTo>
                    <a:cubicBezTo>
                      <a:pt x="1" y="21"/>
                      <a:pt x="3" y="23"/>
                      <a:pt x="6" y="24"/>
                    </a:cubicBezTo>
                    <a:cubicBezTo>
                      <a:pt x="6" y="24"/>
                      <a:pt x="12" y="23"/>
                      <a:pt x="14" y="22"/>
                    </a:cubicBezTo>
                    <a:cubicBezTo>
                      <a:pt x="16" y="21"/>
                      <a:pt x="20" y="18"/>
                      <a:pt x="20" y="18"/>
                    </a:cubicBezTo>
                    <a:cubicBezTo>
                      <a:pt x="22" y="15"/>
                      <a:pt x="22" y="15"/>
                      <a:pt x="22" y="15"/>
                    </a:cubicBezTo>
                    <a:cubicBezTo>
                      <a:pt x="27" y="9"/>
                      <a:pt x="28" y="3"/>
                      <a:pt x="29" y="1"/>
                    </a:cubicBezTo>
                    <a:cubicBezTo>
                      <a:pt x="29" y="0"/>
                      <a:pt x="29" y="0"/>
                      <a:pt x="29" y="0"/>
                    </a:cubicBezTo>
                    <a:cubicBezTo>
                      <a:pt x="29" y="19"/>
                      <a:pt x="29" y="19"/>
                      <a:pt x="29" y="19"/>
                    </a:cubicBezTo>
                    <a:cubicBezTo>
                      <a:pt x="29" y="20"/>
                      <a:pt x="28" y="21"/>
                      <a:pt x="27" y="22"/>
                    </a:cubicBezTo>
                    <a:cubicBezTo>
                      <a:pt x="1" y="37"/>
                      <a:pt x="1" y="37"/>
                      <a:pt x="1" y="37"/>
                    </a:cubicBezTo>
                    <a:cubicBezTo>
                      <a:pt x="0" y="37"/>
                      <a:pt x="0" y="37"/>
                      <a:pt x="0" y="36"/>
                    </a:cubicBezTo>
                    <a:lnTo>
                      <a:pt x="0" y="15"/>
                    </a:ln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6" name="Freeform 1005"/>
              <p:cNvSpPr/>
              <p:nvPr/>
            </p:nvSpPr>
            <p:spPr bwMode="auto">
              <a:xfrm>
                <a:off x="5116" y="3529"/>
                <a:ext cx="8" cy="4"/>
              </a:xfrm>
              <a:custGeom>
                <a:avLst/>
                <a:gdLst>
                  <a:gd name="T0" fmla="*/ 8 w 8"/>
                  <a:gd name="T1" fmla="*/ 4 h 4"/>
                  <a:gd name="T2" fmla="*/ 0 w 8"/>
                  <a:gd name="T3" fmla="*/ 0 h 4"/>
                  <a:gd name="T4" fmla="*/ 0 w 8"/>
                  <a:gd name="T5" fmla="*/ 0 h 4"/>
                  <a:gd name="T6" fmla="*/ 8 w 8"/>
                  <a:gd name="T7" fmla="*/ 4 h 4"/>
                  <a:gd name="T8" fmla="*/ 8 w 8"/>
                  <a:gd name="T9" fmla="*/ 4 h 4"/>
                </a:gdLst>
                <a:ahLst/>
                <a:cxnLst>
                  <a:cxn ang="0">
                    <a:pos x="T0" y="T1"/>
                  </a:cxn>
                  <a:cxn ang="0">
                    <a:pos x="T2" y="T3"/>
                  </a:cxn>
                  <a:cxn ang="0">
                    <a:pos x="T4" y="T5"/>
                  </a:cxn>
                  <a:cxn ang="0">
                    <a:pos x="T6" y="T7"/>
                  </a:cxn>
                  <a:cxn ang="0">
                    <a:pos x="T8" y="T9"/>
                  </a:cxn>
                </a:cxnLst>
                <a:rect l="0" t="0" r="r" b="b"/>
                <a:pathLst>
                  <a:path w="8" h="4">
                    <a:moveTo>
                      <a:pt x="8" y="4"/>
                    </a:moveTo>
                    <a:lnTo>
                      <a:pt x="0" y="0"/>
                    </a:lnTo>
                    <a:lnTo>
                      <a:pt x="0" y="0"/>
                    </a:lnTo>
                    <a:lnTo>
                      <a:pt x="8" y="4"/>
                    </a:lnTo>
                    <a:lnTo>
                      <a:pt x="8" y="4"/>
                    </a:lnTo>
                    <a:close/>
                  </a:path>
                </a:pathLst>
              </a:custGeom>
              <a:solidFill>
                <a:srgbClr val="5C361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7" name="Freeform 1006"/>
              <p:cNvSpPr/>
              <p:nvPr/>
            </p:nvSpPr>
            <p:spPr bwMode="auto">
              <a:xfrm>
                <a:off x="5124" y="3533"/>
                <a:ext cx="6" cy="9"/>
              </a:xfrm>
              <a:custGeom>
                <a:avLst/>
                <a:gdLst>
                  <a:gd name="T0" fmla="*/ 0 w 6"/>
                  <a:gd name="T1" fmla="*/ 0 h 9"/>
                  <a:gd name="T2" fmla="*/ 6 w 6"/>
                  <a:gd name="T3" fmla="*/ 8 h 9"/>
                  <a:gd name="T4" fmla="*/ 6 w 6"/>
                  <a:gd name="T5" fmla="*/ 8 h 9"/>
                  <a:gd name="T6" fmla="*/ 6 w 6"/>
                  <a:gd name="T7" fmla="*/ 9 h 9"/>
                  <a:gd name="T8" fmla="*/ 0 w 6"/>
                  <a:gd name="T9" fmla="*/ 2 h 9"/>
                  <a:gd name="T10" fmla="*/ 0 w 6"/>
                  <a:gd name="T11" fmla="*/ 2 h 9"/>
                  <a:gd name="T12" fmla="*/ 0 w 6"/>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0" y="0"/>
                    </a:moveTo>
                    <a:cubicBezTo>
                      <a:pt x="0" y="5"/>
                      <a:pt x="3" y="7"/>
                      <a:pt x="6" y="8"/>
                    </a:cubicBezTo>
                    <a:cubicBezTo>
                      <a:pt x="6" y="8"/>
                      <a:pt x="6" y="8"/>
                      <a:pt x="6" y="8"/>
                    </a:cubicBezTo>
                    <a:cubicBezTo>
                      <a:pt x="6" y="9"/>
                      <a:pt x="6" y="9"/>
                      <a:pt x="6" y="9"/>
                    </a:cubicBezTo>
                    <a:cubicBezTo>
                      <a:pt x="3" y="8"/>
                      <a:pt x="1" y="6"/>
                      <a:pt x="0" y="2"/>
                    </a:cubicBezTo>
                    <a:cubicBezTo>
                      <a:pt x="0" y="2"/>
                      <a:pt x="0" y="2"/>
                      <a:pt x="0" y="2"/>
                    </a:cubicBezTo>
                    <a:lnTo>
                      <a:pt x="0"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8" name="Freeform 1007"/>
              <p:cNvSpPr/>
              <p:nvPr/>
            </p:nvSpPr>
            <p:spPr bwMode="auto">
              <a:xfrm>
                <a:off x="5124" y="3516"/>
                <a:ext cx="29" cy="25"/>
              </a:xfrm>
              <a:custGeom>
                <a:avLst/>
                <a:gdLst>
                  <a:gd name="T0" fmla="*/ 29 w 29"/>
                  <a:gd name="T1" fmla="*/ 0 h 25"/>
                  <a:gd name="T2" fmla="*/ 22 w 29"/>
                  <a:gd name="T3" fmla="*/ 16 h 25"/>
                  <a:gd name="T4" fmla="*/ 22 w 29"/>
                  <a:gd name="T5" fmla="*/ 15 h 25"/>
                  <a:gd name="T6" fmla="*/ 22 w 29"/>
                  <a:gd name="T7" fmla="*/ 15 h 25"/>
                  <a:gd name="T8" fmla="*/ 20 w 29"/>
                  <a:gd name="T9" fmla="*/ 16 h 25"/>
                  <a:gd name="T10" fmla="*/ 20 w 29"/>
                  <a:gd name="T11" fmla="*/ 17 h 25"/>
                  <a:gd name="T12" fmla="*/ 20 w 29"/>
                  <a:gd name="T13" fmla="*/ 19 h 25"/>
                  <a:gd name="T14" fmla="*/ 14 w 29"/>
                  <a:gd name="T15" fmla="*/ 23 h 25"/>
                  <a:gd name="T16" fmla="*/ 9 w 29"/>
                  <a:gd name="T17" fmla="*/ 25 h 25"/>
                  <a:gd name="T18" fmla="*/ 9 w 29"/>
                  <a:gd name="T19" fmla="*/ 23 h 25"/>
                  <a:gd name="T20" fmla="*/ 8 w 29"/>
                  <a:gd name="T21" fmla="*/ 23 h 25"/>
                  <a:gd name="T22" fmla="*/ 7 w 29"/>
                  <a:gd name="T23" fmla="*/ 24 h 25"/>
                  <a:gd name="T24" fmla="*/ 6 w 29"/>
                  <a:gd name="T25" fmla="*/ 25 h 25"/>
                  <a:gd name="T26" fmla="*/ 0 w 29"/>
                  <a:gd name="T27" fmla="*/ 17 h 25"/>
                  <a:gd name="T28" fmla="*/ 0 w 29"/>
                  <a:gd name="T29" fmla="*/ 17 h 25"/>
                  <a:gd name="T30" fmla="*/ 9 w 29"/>
                  <a:gd name="T31" fmla="*/ 12 h 25"/>
                  <a:gd name="T32" fmla="*/ 10 w 29"/>
                  <a:gd name="T33" fmla="*/ 11 h 25"/>
                  <a:gd name="T34" fmla="*/ 18 w 29"/>
                  <a:gd name="T35" fmla="*/ 6 h 25"/>
                  <a:gd name="T36" fmla="*/ 20 w 29"/>
                  <a:gd name="T37" fmla="*/ 6 h 25"/>
                  <a:gd name="T38" fmla="*/ 29 w 29"/>
                  <a:gd name="T3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25">
                    <a:moveTo>
                      <a:pt x="29" y="0"/>
                    </a:moveTo>
                    <a:cubicBezTo>
                      <a:pt x="29" y="1"/>
                      <a:pt x="28" y="8"/>
                      <a:pt x="22" y="16"/>
                    </a:cubicBezTo>
                    <a:cubicBezTo>
                      <a:pt x="22" y="15"/>
                      <a:pt x="22" y="15"/>
                      <a:pt x="22" y="15"/>
                    </a:cubicBezTo>
                    <a:cubicBezTo>
                      <a:pt x="22" y="15"/>
                      <a:pt x="22" y="15"/>
                      <a:pt x="22" y="15"/>
                    </a:cubicBezTo>
                    <a:cubicBezTo>
                      <a:pt x="20" y="16"/>
                      <a:pt x="20" y="16"/>
                      <a:pt x="20" y="16"/>
                    </a:cubicBezTo>
                    <a:cubicBezTo>
                      <a:pt x="20" y="16"/>
                      <a:pt x="20" y="17"/>
                      <a:pt x="20" y="17"/>
                    </a:cubicBezTo>
                    <a:cubicBezTo>
                      <a:pt x="20" y="19"/>
                      <a:pt x="20" y="19"/>
                      <a:pt x="20" y="19"/>
                    </a:cubicBezTo>
                    <a:cubicBezTo>
                      <a:pt x="18" y="20"/>
                      <a:pt x="16" y="22"/>
                      <a:pt x="14" y="23"/>
                    </a:cubicBezTo>
                    <a:cubicBezTo>
                      <a:pt x="12" y="24"/>
                      <a:pt x="10" y="25"/>
                      <a:pt x="9" y="25"/>
                    </a:cubicBezTo>
                    <a:cubicBezTo>
                      <a:pt x="9" y="23"/>
                      <a:pt x="9" y="23"/>
                      <a:pt x="9" y="23"/>
                    </a:cubicBezTo>
                    <a:cubicBezTo>
                      <a:pt x="9" y="23"/>
                      <a:pt x="8" y="23"/>
                      <a:pt x="8" y="23"/>
                    </a:cubicBezTo>
                    <a:cubicBezTo>
                      <a:pt x="7" y="24"/>
                      <a:pt x="7" y="24"/>
                      <a:pt x="7" y="24"/>
                    </a:cubicBezTo>
                    <a:cubicBezTo>
                      <a:pt x="6" y="24"/>
                      <a:pt x="6" y="24"/>
                      <a:pt x="6" y="25"/>
                    </a:cubicBezTo>
                    <a:cubicBezTo>
                      <a:pt x="3" y="24"/>
                      <a:pt x="0" y="22"/>
                      <a:pt x="0" y="17"/>
                    </a:cubicBezTo>
                    <a:cubicBezTo>
                      <a:pt x="0" y="17"/>
                      <a:pt x="0" y="17"/>
                      <a:pt x="0" y="17"/>
                    </a:cubicBezTo>
                    <a:cubicBezTo>
                      <a:pt x="9" y="12"/>
                      <a:pt x="9" y="12"/>
                      <a:pt x="9" y="12"/>
                    </a:cubicBezTo>
                    <a:cubicBezTo>
                      <a:pt x="10" y="11"/>
                      <a:pt x="10" y="11"/>
                      <a:pt x="10" y="11"/>
                    </a:cubicBezTo>
                    <a:cubicBezTo>
                      <a:pt x="18" y="6"/>
                      <a:pt x="18" y="6"/>
                      <a:pt x="18" y="6"/>
                    </a:cubicBezTo>
                    <a:cubicBezTo>
                      <a:pt x="20" y="6"/>
                      <a:pt x="20" y="6"/>
                      <a:pt x="20" y="6"/>
                    </a:cubicBezTo>
                    <a:lnTo>
                      <a:pt x="29" y="0"/>
                    </a:lnTo>
                    <a:close/>
                  </a:path>
                </a:pathLst>
              </a:custGeom>
              <a:solidFill>
                <a:srgbClr val="A568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9" name="Freeform 1008"/>
              <p:cNvSpPr/>
              <p:nvPr/>
            </p:nvSpPr>
            <p:spPr bwMode="auto">
              <a:xfrm>
                <a:off x="5116" y="3512"/>
                <a:ext cx="37" cy="43"/>
              </a:xfrm>
              <a:custGeom>
                <a:avLst/>
                <a:gdLst>
                  <a:gd name="T0" fmla="*/ 30 w 37"/>
                  <a:gd name="T1" fmla="*/ 0 h 43"/>
                  <a:gd name="T2" fmla="*/ 37 w 37"/>
                  <a:gd name="T3" fmla="*/ 4 h 43"/>
                  <a:gd name="T4" fmla="*/ 8 w 37"/>
                  <a:gd name="T5" fmla="*/ 21 h 43"/>
                  <a:gd name="T6" fmla="*/ 8 w 37"/>
                  <a:gd name="T7" fmla="*/ 23 h 43"/>
                  <a:gd name="T8" fmla="*/ 8 w 37"/>
                  <a:gd name="T9" fmla="*/ 42 h 43"/>
                  <a:gd name="T10" fmla="*/ 8 w 37"/>
                  <a:gd name="T11" fmla="*/ 43 h 43"/>
                  <a:gd name="T12" fmla="*/ 1 w 37"/>
                  <a:gd name="T13" fmla="*/ 39 h 43"/>
                  <a:gd name="T14" fmla="*/ 0 w 37"/>
                  <a:gd name="T15" fmla="*/ 38 h 43"/>
                  <a:gd name="T16" fmla="*/ 0 w 37"/>
                  <a:gd name="T17" fmla="*/ 17 h 43"/>
                  <a:gd name="T18" fmla="*/ 30 w 37"/>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3">
                    <a:moveTo>
                      <a:pt x="30" y="0"/>
                    </a:moveTo>
                    <a:cubicBezTo>
                      <a:pt x="37" y="4"/>
                      <a:pt x="37" y="4"/>
                      <a:pt x="37" y="4"/>
                    </a:cubicBezTo>
                    <a:cubicBezTo>
                      <a:pt x="8" y="21"/>
                      <a:pt x="8" y="21"/>
                      <a:pt x="8" y="21"/>
                    </a:cubicBezTo>
                    <a:cubicBezTo>
                      <a:pt x="8" y="23"/>
                      <a:pt x="8" y="23"/>
                      <a:pt x="8" y="23"/>
                    </a:cubicBezTo>
                    <a:cubicBezTo>
                      <a:pt x="8" y="42"/>
                      <a:pt x="8" y="42"/>
                      <a:pt x="8" y="42"/>
                    </a:cubicBezTo>
                    <a:cubicBezTo>
                      <a:pt x="8" y="42"/>
                      <a:pt x="8" y="43"/>
                      <a:pt x="8" y="43"/>
                    </a:cubicBezTo>
                    <a:cubicBezTo>
                      <a:pt x="1" y="39"/>
                      <a:pt x="1" y="39"/>
                      <a:pt x="1" y="39"/>
                    </a:cubicBezTo>
                    <a:cubicBezTo>
                      <a:pt x="1" y="38"/>
                      <a:pt x="0" y="38"/>
                      <a:pt x="0" y="38"/>
                    </a:cubicBezTo>
                    <a:cubicBezTo>
                      <a:pt x="0" y="17"/>
                      <a:pt x="0" y="17"/>
                      <a:pt x="0" y="17"/>
                    </a:cubicBezTo>
                    <a:lnTo>
                      <a:pt x="30" y="0"/>
                    </a:lnTo>
                    <a:close/>
                  </a:path>
                </a:pathLst>
              </a:custGeom>
              <a:solidFill>
                <a:srgbClr val="6D3B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sp>
          <p:nvSpPr>
            <p:cNvPr id="12" name="Freeform 1010"/>
            <p:cNvSpPr/>
            <p:nvPr/>
          </p:nvSpPr>
          <p:spPr bwMode="auto">
            <a:xfrm>
              <a:off x="8948738" y="5611813"/>
              <a:ext cx="17463" cy="11113"/>
            </a:xfrm>
            <a:custGeom>
              <a:avLst/>
              <a:gdLst>
                <a:gd name="T0" fmla="*/ 0 w 11"/>
                <a:gd name="T1" fmla="*/ 6 h 7"/>
                <a:gd name="T2" fmla="*/ 5 w 11"/>
                <a:gd name="T3" fmla="*/ 4 h 7"/>
                <a:gd name="T4" fmla="*/ 11 w 11"/>
                <a:gd name="T5" fmla="*/ 0 h 7"/>
                <a:gd name="T6" fmla="*/ 11 w 11"/>
                <a:gd name="T7" fmla="*/ 0 h 7"/>
                <a:gd name="T8" fmla="*/ 11 w 11"/>
                <a:gd name="T9" fmla="*/ 0 h 7"/>
                <a:gd name="T10" fmla="*/ 5 w 11"/>
                <a:gd name="T11" fmla="*/ 5 h 7"/>
                <a:gd name="T12" fmla="*/ 0 w 11"/>
                <a:gd name="T13" fmla="*/ 7 h 7"/>
                <a:gd name="T14" fmla="*/ 0 w 11"/>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0" y="6"/>
                  </a:moveTo>
                  <a:cubicBezTo>
                    <a:pt x="2" y="6"/>
                    <a:pt x="3" y="5"/>
                    <a:pt x="5" y="4"/>
                  </a:cubicBezTo>
                  <a:cubicBezTo>
                    <a:pt x="7" y="3"/>
                    <a:pt x="9" y="1"/>
                    <a:pt x="11" y="0"/>
                  </a:cubicBezTo>
                  <a:cubicBezTo>
                    <a:pt x="11" y="0"/>
                    <a:pt x="11" y="0"/>
                    <a:pt x="11" y="0"/>
                  </a:cubicBezTo>
                  <a:cubicBezTo>
                    <a:pt x="11" y="0"/>
                    <a:pt x="11" y="0"/>
                    <a:pt x="11" y="0"/>
                  </a:cubicBezTo>
                  <a:cubicBezTo>
                    <a:pt x="10" y="2"/>
                    <a:pt x="7" y="4"/>
                    <a:pt x="5" y="5"/>
                  </a:cubicBezTo>
                  <a:cubicBezTo>
                    <a:pt x="3" y="6"/>
                    <a:pt x="2" y="7"/>
                    <a:pt x="0" y="7"/>
                  </a:cubicBezTo>
                  <a:lnTo>
                    <a:pt x="0" y="6"/>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 name="Freeform 1011"/>
            <p:cNvSpPr/>
            <p:nvPr/>
          </p:nvSpPr>
          <p:spPr bwMode="auto">
            <a:xfrm>
              <a:off x="8943975" y="5622925"/>
              <a:ext cx="1588" cy="4763"/>
            </a:xfrm>
            <a:custGeom>
              <a:avLst/>
              <a:gdLst>
                <a:gd name="T0" fmla="*/ 1 w 1"/>
                <a:gd name="T1" fmla="*/ 1 h 3"/>
                <a:gd name="T2" fmla="*/ 1 w 1"/>
                <a:gd name="T3" fmla="*/ 2 h 3"/>
                <a:gd name="T4" fmla="*/ 1 w 1"/>
                <a:gd name="T5" fmla="*/ 3 h 3"/>
                <a:gd name="T6" fmla="*/ 0 w 1"/>
                <a:gd name="T7" fmla="*/ 2 h 3"/>
                <a:gd name="T8" fmla="*/ 0 w 1"/>
                <a:gd name="T9" fmla="*/ 2 h 3"/>
                <a:gd name="T10" fmla="*/ 0 w 1"/>
                <a:gd name="T11" fmla="*/ 0 h 3"/>
                <a:gd name="T12" fmla="*/ 1 w 1"/>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1"/>
                  </a:moveTo>
                  <a:lnTo>
                    <a:pt x="1" y="2"/>
                  </a:lnTo>
                  <a:lnTo>
                    <a:pt x="1" y="3"/>
                  </a:lnTo>
                  <a:lnTo>
                    <a:pt x="0" y="2"/>
                  </a:lnTo>
                  <a:lnTo>
                    <a:pt x="0" y="2"/>
                  </a:lnTo>
                  <a:lnTo>
                    <a:pt x="0" y="0"/>
                  </a:lnTo>
                  <a:lnTo>
                    <a:pt x="1" y="1"/>
                  </a:lnTo>
                  <a:close/>
                </a:path>
              </a:pathLst>
            </a:custGeom>
            <a:solidFill>
              <a:srgbClr val="7546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 name="Freeform 1012"/>
            <p:cNvSpPr/>
            <p:nvPr/>
          </p:nvSpPr>
          <p:spPr bwMode="auto">
            <a:xfrm>
              <a:off x="8943975" y="5621338"/>
              <a:ext cx="4763" cy="3175"/>
            </a:xfrm>
            <a:custGeom>
              <a:avLst/>
              <a:gdLst>
                <a:gd name="T0" fmla="*/ 1 w 3"/>
                <a:gd name="T1" fmla="*/ 2 h 2"/>
                <a:gd name="T2" fmla="*/ 0 w 3"/>
                <a:gd name="T3" fmla="*/ 1 h 2"/>
                <a:gd name="T4" fmla="*/ 3 w 3"/>
                <a:gd name="T5" fmla="*/ 0 h 2"/>
                <a:gd name="T6" fmla="*/ 3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0" y="1"/>
                  </a:lnTo>
                  <a:lnTo>
                    <a:pt x="3" y="0"/>
                  </a:lnTo>
                  <a:lnTo>
                    <a:pt x="3" y="0"/>
                  </a:lnTo>
                  <a:lnTo>
                    <a:pt x="1" y="2"/>
                  </a:lnTo>
                  <a:close/>
                </a:path>
              </a:pathLst>
            </a:custGeom>
            <a:solidFill>
              <a:srgbClr val="EB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 name="Freeform 1013"/>
            <p:cNvSpPr/>
            <p:nvPr/>
          </p:nvSpPr>
          <p:spPr bwMode="auto">
            <a:xfrm>
              <a:off x="8945563" y="5621338"/>
              <a:ext cx="3175" cy="4763"/>
            </a:xfrm>
            <a:custGeom>
              <a:avLst/>
              <a:gdLst>
                <a:gd name="T0" fmla="*/ 2 w 2"/>
                <a:gd name="T1" fmla="*/ 0 h 3"/>
                <a:gd name="T2" fmla="*/ 2 w 2"/>
                <a:gd name="T3" fmla="*/ 2 h 3"/>
                <a:gd name="T4" fmla="*/ 1 w 2"/>
                <a:gd name="T5" fmla="*/ 3 h 3"/>
                <a:gd name="T6" fmla="*/ 0 w 2"/>
                <a:gd name="T7" fmla="*/ 3 h 3"/>
                <a:gd name="T8" fmla="*/ 0 w 2"/>
                <a:gd name="T9" fmla="*/ 3 h 3"/>
                <a:gd name="T10" fmla="*/ 0 w 2"/>
                <a:gd name="T11" fmla="*/ 2 h 3"/>
                <a:gd name="T12" fmla="*/ 2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0"/>
                  </a:moveTo>
                  <a:cubicBezTo>
                    <a:pt x="2" y="2"/>
                    <a:pt x="2" y="2"/>
                    <a:pt x="2" y="2"/>
                  </a:cubicBezTo>
                  <a:cubicBezTo>
                    <a:pt x="2" y="2"/>
                    <a:pt x="2" y="3"/>
                    <a:pt x="1" y="3"/>
                  </a:cubicBezTo>
                  <a:cubicBezTo>
                    <a:pt x="0" y="3"/>
                    <a:pt x="0" y="3"/>
                    <a:pt x="0" y="3"/>
                  </a:cubicBezTo>
                  <a:cubicBezTo>
                    <a:pt x="0" y="3"/>
                    <a:pt x="0" y="3"/>
                    <a:pt x="0" y="3"/>
                  </a:cubicBezTo>
                  <a:cubicBezTo>
                    <a:pt x="0" y="2"/>
                    <a:pt x="0" y="2"/>
                    <a:pt x="0" y="2"/>
                  </a:cubicBezTo>
                  <a:lnTo>
                    <a:pt x="2" y="0"/>
                  </a:lnTo>
                  <a:close/>
                </a:path>
              </a:pathLst>
            </a:custGeom>
            <a:solidFill>
              <a:srgbClr val="D87A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 name="Freeform 1014"/>
            <p:cNvSpPr/>
            <p:nvPr/>
          </p:nvSpPr>
          <p:spPr bwMode="auto">
            <a:xfrm>
              <a:off x="8943975" y="5618163"/>
              <a:ext cx="4763" cy="6350"/>
            </a:xfrm>
            <a:custGeom>
              <a:avLst/>
              <a:gdLst>
                <a:gd name="T0" fmla="*/ 0 w 3"/>
                <a:gd name="T1" fmla="*/ 1 h 4"/>
                <a:gd name="T2" fmla="*/ 2 w 3"/>
                <a:gd name="T3" fmla="*/ 0 h 4"/>
                <a:gd name="T4" fmla="*/ 2 w 3"/>
                <a:gd name="T5" fmla="*/ 0 h 4"/>
                <a:gd name="T6" fmla="*/ 3 w 3"/>
                <a:gd name="T7" fmla="*/ 0 h 4"/>
                <a:gd name="T8" fmla="*/ 2 w 3"/>
                <a:gd name="T9" fmla="*/ 0 h 4"/>
                <a:gd name="T10" fmla="*/ 1 w 3"/>
                <a:gd name="T11" fmla="*/ 1 h 4"/>
                <a:gd name="T12" fmla="*/ 0 w 3"/>
                <a:gd name="T13" fmla="*/ 2 h 4"/>
                <a:gd name="T14" fmla="*/ 0 w 3"/>
                <a:gd name="T15" fmla="*/ 4 h 4"/>
                <a:gd name="T16" fmla="*/ 0 w 3"/>
                <a:gd name="T17" fmla="*/ 4 h 4"/>
                <a:gd name="T18" fmla="*/ 0 w 3"/>
                <a:gd name="T19" fmla="*/ 2 h 4"/>
                <a:gd name="T20" fmla="*/ 0 w 3"/>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0" y="1"/>
                  </a:moveTo>
                  <a:cubicBezTo>
                    <a:pt x="2" y="0"/>
                    <a:pt x="2" y="0"/>
                    <a:pt x="2" y="0"/>
                  </a:cubicBezTo>
                  <a:cubicBezTo>
                    <a:pt x="2" y="0"/>
                    <a:pt x="2" y="0"/>
                    <a:pt x="2" y="0"/>
                  </a:cubicBezTo>
                  <a:cubicBezTo>
                    <a:pt x="3" y="0"/>
                    <a:pt x="3" y="0"/>
                    <a:pt x="3" y="0"/>
                  </a:cubicBezTo>
                  <a:cubicBezTo>
                    <a:pt x="2" y="0"/>
                    <a:pt x="2" y="0"/>
                    <a:pt x="2" y="0"/>
                  </a:cubicBezTo>
                  <a:cubicBezTo>
                    <a:pt x="1" y="1"/>
                    <a:pt x="1" y="1"/>
                    <a:pt x="1" y="1"/>
                  </a:cubicBezTo>
                  <a:cubicBezTo>
                    <a:pt x="1" y="1"/>
                    <a:pt x="0" y="2"/>
                    <a:pt x="0" y="2"/>
                  </a:cubicBezTo>
                  <a:cubicBezTo>
                    <a:pt x="0" y="4"/>
                    <a:pt x="0" y="4"/>
                    <a:pt x="0" y="4"/>
                  </a:cubicBezTo>
                  <a:cubicBezTo>
                    <a:pt x="0" y="4"/>
                    <a:pt x="0" y="4"/>
                    <a:pt x="0" y="4"/>
                  </a:cubicBezTo>
                  <a:cubicBezTo>
                    <a:pt x="0" y="2"/>
                    <a:pt x="0" y="2"/>
                    <a:pt x="0" y="2"/>
                  </a:cubicBezTo>
                  <a:cubicBezTo>
                    <a:pt x="0" y="1"/>
                    <a:pt x="0" y="1"/>
                    <a:pt x="0" y="1"/>
                  </a:cubicBezTo>
                  <a:close/>
                </a:path>
              </a:pathLst>
            </a:custGeom>
            <a:solidFill>
              <a:srgbClr val="89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 name="Freeform 1015"/>
            <p:cNvSpPr/>
            <p:nvPr/>
          </p:nvSpPr>
          <p:spPr bwMode="auto">
            <a:xfrm>
              <a:off x="8943975" y="5618163"/>
              <a:ext cx="4763" cy="6350"/>
            </a:xfrm>
            <a:custGeom>
              <a:avLst/>
              <a:gdLst>
                <a:gd name="T0" fmla="*/ 2 w 3"/>
                <a:gd name="T1" fmla="*/ 0 h 4"/>
                <a:gd name="T2" fmla="*/ 3 w 3"/>
                <a:gd name="T3" fmla="*/ 1 h 4"/>
                <a:gd name="T4" fmla="*/ 3 w 3"/>
                <a:gd name="T5" fmla="*/ 2 h 4"/>
                <a:gd name="T6" fmla="*/ 0 w 3"/>
                <a:gd name="T7" fmla="*/ 4 h 4"/>
                <a:gd name="T8" fmla="*/ 0 w 3"/>
                <a:gd name="T9" fmla="*/ 2 h 4"/>
                <a:gd name="T10" fmla="*/ 1 w 3"/>
                <a:gd name="T11" fmla="*/ 1 h 4"/>
                <a:gd name="T12" fmla="*/ 2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0"/>
                  </a:moveTo>
                  <a:cubicBezTo>
                    <a:pt x="3" y="0"/>
                    <a:pt x="3" y="0"/>
                    <a:pt x="3" y="1"/>
                  </a:cubicBezTo>
                  <a:cubicBezTo>
                    <a:pt x="3" y="2"/>
                    <a:pt x="3" y="2"/>
                    <a:pt x="3" y="2"/>
                  </a:cubicBezTo>
                  <a:cubicBezTo>
                    <a:pt x="0" y="4"/>
                    <a:pt x="0" y="4"/>
                    <a:pt x="0" y="4"/>
                  </a:cubicBezTo>
                  <a:cubicBezTo>
                    <a:pt x="0" y="2"/>
                    <a:pt x="0" y="2"/>
                    <a:pt x="0" y="2"/>
                  </a:cubicBezTo>
                  <a:cubicBezTo>
                    <a:pt x="0" y="2"/>
                    <a:pt x="1" y="1"/>
                    <a:pt x="1" y="1"/>
                  </a:cubicBezTo>
                  <a:lnTo>
                    <a:pt x="2"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 name="Freeform 1016"/>
            <p:cNvSpPr/>
            <p:nvPr/>
          </p:nvSpPr>
          <p:spPr bwMode="auto">
            <a:xfrm>
              <a:off x="8966200" y="5611813"/>
              <a:ext cx="1588" cy="3175"/>
            </a:xfrm>
            <a:custGeom>
              <a:avLst/>
              <a:gdLst>
                <a:gd name="T0" fmla="*/ 0 w 1"/>
                <a:gd name="T1" fmla="*/ 0 h 2"/>
                <a:gd name="T2" fmla="*/ 0 w 1"/>
                <a:gd name="T3" fmla="*/ 1 h 2"/>
                <a:gd name="T4" fmla="*/ 1 w 1"/>
                <a:gd name="T5" fmla="*/ 2 h 2"/>
                <a:gd name="T6" fmla="*/ 0 w 1"/>
                <a:gd name="T7" fmla="*/ 2 h 2"/>
                <a:gd name="T8" fmla="*/ 0 w 1"/>
                <a:gd name="T9" fmla="*/ 1 h 2"/>
                <a:gd name="T10" fmla="*/ 0 w 1"/>
                <a:gd name="T11" fmla="*/ 0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lnTo>
                    <a:pt x="0" y="1"/>
                  </a:lnTo>
                  <a:lnTo>
                    <a:pt x="1" y="2"/>
                  </a:lnTo>
                  <a:lnTo>
                    <a:pt x="0" y="2"/>
                  </a:lnTo>
                  <a:lnTo>
                    <a:pt x="0" y="1"/>
                  </a:lnTo>
                  <a:lnTo>
                    <a:pt x="0" y="0"/>
                  </a:lnTo>
                  <a:lnTo>
                    <a:pt x="0" y="0"/>
                  </a:lnTo>
                  <a:close/>
                </a:path>
              </a:pathLst>
            </a:custGeom>
            <a:solidFill>
              <a:srgbClr val="7546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 name="Freeform 1017"/>
            <p:cNvSpPr/>
            <p:nvPr/>
          </p:nvSpPr>
          <p:spPr bwMode="auto">
            <a:xfrm>
              <a:off x="8966200" y="5608638"/>
              <a:ext cx="4763" cy="3175"/>
            </a:xfrm>
            <a:custGeom>
              <a:avLst/>
              <a:gdLst>
                <a:gd name="T0" fmla="*/ 0 w 3"/>
                <a:gd name="T1" fmla="*/ 2 h 2"/>
                <a:gd name="T2" fmla="*/ 0 w 3"/>
                <a:gd name="T3" fmla="*/ 2 h 2"/>
                <a:gd name="T4" fmla="*/ 2 w 3"/>
                <a:gd name="T5" fmla="*/ 0 h 2"/>
                <a:gd name="T6" fmla="*/ 3 w 3"/>
                <a:gd name="T7" fmla="*/ 0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0" y="2"/>
                  </a:lnTo>
                  <a:lnTo>
                    <a:pt x="2" y="0"/>
                  </a:lnTo>
                  <a:lnTo>
                    <a:pt x="3" y="0"/>
                  </a:lnTo>
                  <a:lnTo>
                    <a:pt x="0" y="2"/>
                  </a:lnTo>
                  <a:close/>
                </a:path>
              </a:pathLst>
            </a:custGeom>
            <a:solidFill>
              <a:srgbClr val="EB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 name="Freeform 1018"/>
            <p:cNvSpPr/>
            <p:nvPr/>
          </p:nvSpPr>
          <p:spPr bwMode="auto">
            <a:xfrm>
              <a:off x="8966200" y="5608638"/>
              <a:ext cx="4763" cy="6350"/>
            </a:xfrm>
            <a:custGeom>
              <a:avLst/>
              <a:gdLst>
                <a:gd name="T0" fmla="*/ 3 w 3"/>
                <a:gd name="T1" fmla="*/ 0 h 4"/>
                <a:gd name="T2" fmla="*/ 3 w 3"/>
                <a:gd name="T3" fmla="*/ 2 h 4"/>
                <a:gd name="T4" fmla="*/ 2 w 3"/>
                <a:gd name="T5" fmla="*/ 3 h 4"/>
                <a:gd name="T6" fmla="*/ 1 w 3"/>
                <a:gd name="T7" fmla="*/ 4 h 4"/>
                <a:gd name="T8" fmla="*/ 0 w 3"/>
                <a:gd name="T9" fmla="*/ 3 h 4"/>
                <a:gd name="T10" fmla="*/ 0 w 3"/>
                <a:gd name="T11" fmla="*/ 2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cubicBezTo>
                    <a:pt x="3" y="2"/>
                    <a:pt x="3" y="2"/>
                    <a:pt x="3" y="2"/>
                  </a:cubicBezTo>
                  <a:cubicBezTo>
                    <a:pt x="2" y="3"/>
                    <a:pt x="2" y="3"/>
                    <a:pt x="2" y="3"/>
                  </a:cubicBezTo>
                  <a:cubicBezTo>
                    <a:pt x="1" y="4"/>
                    <a:pt x="1" y="4"/>
                    <a:pt x="1" y="4"/>
                  </a:cubicBezTo>
                  <a:cubicBezTo>
                    <a:pt x="1" y="4"/>
                    <a:pt x="0" y="4"/>
                    <a:pt x="0" y="3"/>
                  </a:cubicBezTo>
                  <a:cubicBezTo>
                    <a:pt x="0" y="2"/>
                    <a:pt x="0" y="2"/>
                    <a:pt x="0" y="2"/>
                  </a:cubicBezTo>
                  <a:lnTo>
                    <a:pt x="3" y="0"/>
                  </a:lnTo>
                  <a:close/>
                </a:path>
              </a:pathLst>
            </a:custGeom>
            <a:solidFill>
              <a:srgbClr val="D87A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 name="Freeform 1019"/>
            <p:cNvSpPr/>
            <p:nvPr/>
          </p:nvSpPr>
          <p:spPr bwMode="auto">
            <a:xfrm>
              <a:off x="8966200" y="5605463"/>
              <a:ext cx="4763" cy="6350"/>
            </a:xfrm>
            <a:custGeom>
              <a:avLst/>
              <a:gdLst>
                <a:gd name="T0" fmla="*/ 0 w 3"/>
                <a:gd name="T1" fmla="*/ 1 h 4"/>
                <a:gd name="T2" fmla="*/ 2 w 3"/>
                <a:gd name="T3" fmla="*/ 0 h 4"/>
                <a:gd name="T4" fmla="*/ 2 w 3"/>
                <a:gd name="T5" fmla="*/ 0 h 4"/>
                <a:gd name="T6" fmla="*/ 3 w 3"/>
                <a:gd name="T7" fmla="*/ 0 h 4"/>
                <a:gd name="T8" fmla="*/ 2 w 3"/>
                <a:gd name="T9" fmla="*/ 0 h 4"/>
                <a:gd name="T10" fmla="*/ 1 w 3"/>
                <a:gd name="T11" fmla="*/ 1 h 4"/>
                <a:gd name="T12" fmla="*/ 1 w 3"/>
                <a:gd name="T13" fmla="*/ 1 h 4"/>
                <a:gd name="T14" fmla="*/ 1 w 3"/>
                <a:gd name="T15" fmla="*/ 1 h 4"/>
                <a:gd name="T16" fmla="*/ 0 w 3"/>
                <a:gd name="T17" fmla="*/ 2 h 4"/>
                <a:gd name="T18" fmla="*/ 0 w 3"/>
                <a:gd name="T19" fmla="*/ 4 h 4"/>
                <a:gd name="T20" fmla="*/ 0 w 3"/>
                <a:gd name="T21" fmla="*/ 4 h 4"/>
                <a:gd name="T22" fmla="*/ 0 w 3"/>
                <a:gd name="T23" fmla="*/ 2 h 4"/>
                <a:gd name="T24" fmla="*/ 0 w 3"/>
                <a:gd name="T2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4">
                  <a:moveTo>
                    <a:pt x="0" y="1"/>
                  </a:moveTo>
                  <a:cubicBezTo>
                    <a:pt x="2" y="0"/>
                    <a:pt x="2" y="0"/>
                    <a:pt x="2" y="0"/>
                  </a:cubicBezTo>
                  <a:cubicBezTo>
                    <a:pt x="2" y="0"/>
                    <a:pt x="2" y="0"/>
                    <a:pt x="2" y="0"/>
                  </a:cubicBezTo>
                  <a:cubicBezTo>
                    <a:pt x="3" y="0"/>
                    <a:pt x="3" y="0"/>
                    <a:pt x="3" y="0"/>
                  </a:cubicBezTo>
                  <a:cubicBezTo>
                    <a:pt x="2" y="0"/>
                    <a:pt x="2" y="0"/>
                    <a:pt x="2" y="0"/>
                  </a:cubicBezTo>
                  <a:cubicBezTo>
                    <a:pt x="1" y="1"/>
                    <a:pt x="1" y="1"/>
                    <a:pt x="1" y="1"/>
                  </a:cubicBezTo>
                  <a:cubicBezTo>
                    <a:pt x="1" y="1"/>
                    <a:pt x="1" y="1"/>
                    <a:pt x="1" y="1"/>
                  </a:cubicBezTo>
                  <a:cubicBezTo>
                    <a:pt x="1" y="1"/>
                    <a:pt x="1" y="1"/>
                    <a:pt x="1" y="1"/>
                  </a:cubicBezTo>
                  <a:cubicBezTo>
                    <a:pt x="0" y="2"/>
                    <a:pt x="0" y="2"/>
                    <a:pt x="0" y="2"/>
                  </a:cubicBezTo>
                  <a:cubicBezTo>
                    <a:pt x="0" y="4"/>
                    <a:pt x="0" y="4"/>
                    <a:pt x="0" y="4"/>
                  </a:cubicBezTo>
                  <a:cubicBezTo>
                    <a:pt x="0" y="4"/>
                    <a:pt x="0" y="4"/>
                    <a:pt x="0" y="4"/>
                  </a:cubicBezTo>
                  <a:cubicBezTo>
                    <a:pt x="0" y="2"/>
                    <a:pt x="0" y="2"/>
                    <a:pt x="0" y="2"/>
                  </a:cubicBezTo>
                  <a:cubicBezTo>
                    <a:pt x="0" y="2"/>
                    <a:pt x="0" y="1"/>
                    <a:pt x="0" y="1"/>
                  </a:cubicBezTo>
                  <a:close/>
                </a:path>
              </a:pathLst>
            </a:custGeom>
            <a:solidFill>
              <a:srgbClr val="89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 name="Freeform 1020"/>
            <p:cNvSpPr/>
            <p:nvPr/>
          </p:nvSpPr>
          <p:spPr bwMode="auto">
            <a:xfrm>
              <a:off x="8966200" y="5605463"/>
              <a:ext cx="4763" cy="6350"/>
            </a:xfrm>
            <a:custGeom>
              <a:avLst/>
              <a:gdLst>
                <a:gd name="T0" fmla="*/ 2 w 3"/>
                <a:gd name="T1" fmla="*/ 0 h 4"/>
                <a:gd name="T2" fmla="*/ 3 w 3"/>
                <a:gd name="T3" fmla="*/ 1 h 4"/>
                <a:gd name="T4" fmla="*/ 3 w 3"/>
                <a:gd name="T5" fmla="*/ 3 h 4"/>
                <a:gd name="T6" fmla="*/ 0 w 3"/>
                <a:gd name="T7" fmla="*/ 4 h 4"/>
                <a:gd name="T8" fmla="*/ 0 w 3"/>
                <a:gd name="T9" fmla="*/ 2 h 4"/>
                <a:gd name="T10" fmla="*/ 1 w 3"/>
                <a:gd name="T11" fmla="*/ 1 h 4"/>
                <a:gd name="T12" fmla="*/ 2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0"/>
                  </a:moveTo>
                  <a:cubicBezTo>
                    <a:pt x="3" y="0"/>
                    <a:pt x="3" y="0"/>
                    <a:pt x="3" y="1"/>
                  </a:cubicBezTo>
                  <a:cubicBezTo>
                    <a:pt x="3" y="3"/>
                    <a:pt x="3" y="3"/>
                    <a:pt x="3" y="3"/>
                  </a:cubicBezTo>
                  <a:cubicBezTo>
                    <a:pt x="0" y="4"/>
                    <a:pt x="0" y="4"/>
                    <a:pt x="0" y="4"/>
                  </a:cubicBezTo>
                  <a:cubicBezTo>
                    <a:pt x="0" y="2"/>
                    <a:pt x="0" y="2"/>
                    <a:pt x="0" y="2"/>
                  </a:cubicBezTo>
                  <a:cubicBezTo>
                    <a:pt x="0" y="2"/>
                    <a:pt x="0" y="1"/>
                    <a:pt x="1" y="1"/>
                  </a:cubicBezTo>
                  <a:lnTo>
                    <a:pt x="2"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 name="Freeform 1021"/>
            <p:cNvSpPr/>
            <p:nvPr/>
          </p:nvSpPr>
          <p:spPr bwMode="auto">
            <a:xfrm>
              <a:off x="8939213" y="5594350"/>
              <a:ext cx="1588" cy="1588"/>
            </a:xfrm>
            <a:custGeom>
              <a:avLst/>
              <a:gdLst>
                <a:gd name="T0" fmla="*/ 1 w 1"/>
                <a:gd name="T1" fmla="*/ 1 h 1"/>
                <a:gd name="T2" fmla="*/ 1 w 1"/>
                <a:gd name="T3" fmla="*/ 1 h 1"/>
                <a:gd name="T4" fmla="*/ 0 w 1"/>
                <a:gd name="T5" fmla="*/ 1 h 1"/>
                <a:gd name="T6" fmla="*/ 0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1" y="1"/>
                  </a:lnTo>
                  <a:lnTo>
                    <a:pt x="0" y="1"/>
                  </a:lnTo>
                  <a:lnTo>
                    <a:pt x="0" y="0"/>
                  </a:lnTo>
                  <a:lnTo>
                    <a:pt x="1" y="1"/>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 name="Freeform 1022"/>
            <p:cNvSpPr/>
            <p:nvPr/>
          </p:nvSpPr>
          <p:spPr bwMode="auto">
            <a:xfrm>
              <a:off x="8947150" y="5595938"/>
              <a:ext cx="0" cy="1588"/>
            </a:xfrm>
            <a:custGeom>
              <a:avLst/>
              <a:gdLst>
                <a:gd name="T0" fmla="*/ 0 h 1"/>
                <a:gd name="T1" fmla="*/ 1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lnTo>
                    <a:pt x="0" y="1"/>
                  </a:lnTo>
                  <a:lnTo>
                    <a:pt x="0" y="1"/>
                  </a:lnTo>
                  <a:lnTo>
                    <a:pt x="0" y="1"/>
                  </a:lnTo>
                  <a:lnTo>
                    <a:pt x="0"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 name="Freeform 1023"/>
            <p:cNvSpPr/>
            <p:nvPr/>
          </p:nvSpPr>
          <p:spPr bwMode="auto">
            <a:xfrm>
              <a:off x="8945563" y="5597525"/>
              <a:ext cx="1588" cy="1588"/>
            </a:xfrm>
            <a:custGeom>
              <a:avLst/>
              <a:gdLst>
                <a:gd name="T0" fmla="*/ 1 w 1"/>
                <a:gd name="T1" fmla="*/ 0 h 1"/>
                <a:gd name="T2" fmla="*/ 1 w 1"/>
                <a:gd name="T3" fmla="*/ 0 h 1"/>
                <a:gd name="T4" fmla="*/ 0 w 1"/>
                <a:gd name="T5" fmla="*/ 1 h 1"/>
                <a:gd name="T6" fmla="*/ 0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1"/>
                  </a:lnTo>
                  <a:lnTo>
                    <a:pt x="0" y="0"/>
                  </a:lnTo>
                  <a:lnTo>
                    <a:pt x="1"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 name="Freeform 1024"/>
            <p:cNvSpPr/>
            <p:nvPr/>
          </p:nvSpPr>
          <p:spPr bwMode="auto">
            <a:xfrm>
              <a:off x="8940800" y="5595938"/>
              <a:ext cx="3175" cy="3175"/>
            </a:xfrm>
            <a:custGeom>
              <a:avLst/>
              <a:gdLst>
                <a:gd name="T0" fmla="*/ 2 w 2"/>
                <a:gd name="T1" fmla="*/ 1 h 2"/>
                <a:gd name="T2" fmla="*/ 2 w 2"/>
                <a:gd name="T3" fmla="*/ 2 h 2"/>
                <a:gd name="T4" fmla="*/ 0 w 2"/>
                <a:gd name="T5" fmla="*/ 0 h 2"/>
                <a:gd name="T6" fmla="*/ 0 w 2"/>
                <a:gd name="T7" fmla="*/ 0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2" y="2"/>
                  </a:lnTo>
                  <a:lnTo>
                    <a:pt x="0" y="0"/>
                  </a:lnTo>
                  <a:lnTo>
                    <a:pt x="0" y="0"/>
                  </a:lnTo>
                  <a:lnTo>
                    <a:pt x="2" y="1"/>
                  </a:lnTo>
                  <a:close/>
                </a:path>
              </a:pathLst>
            </a:custGeom>
            <a:solidFill>
              <a:srgbClr val="FFC5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 name="Rectangle 1025"/>
            <p:cNvSpPr>
              <a:spLocks noChangeArrowheads="1"/>
            </p:cNvSpPr>
            <p:nvPr/>
          </p:nvSpPr>
          <p:spPr bwMode="auto">
            <a:xfrm>
              <a:off x="8943975" y="5597525"/>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8" name="Freeform 1026"/>
            <p:cNvSpPr/>
            <p:nvPr/>
          </p:nvSpPr>
          <p:spPr bwMode="auto">
            <a:xfrm>
              <a:off x="8940800" y="5592763"/>
              <a:ext cx="6350" cy="4763"/>
            </a:xfrm>
            <a:custGeom>
              <a:avLst/>
              <a:gdLst>
                <a:gd name="T0" fmla="*/ 4 w 4"/>
                <a:gd name="T1" fmla="*/ 2 h 3"/>
                <a:gd name="T2" fmla="*/ 4 w 4"/>
                <a:gd name="T3" fmla="*/ 3 h 3"/>
                <a:gd name="T4" fmla="*/ 3 w 4"/>
                <a:gd name="T5" fmla="*/ 3 h 3"/>
                <a:gd name="T6" fmla="*/ 2 w 4"/>
                <a:gd name="T7" fmla="*/ 3 h 3"/>
                <a:gd name="T8" fmla="*/ 0 w 4"/>
                <a:gd name="T9" fmla="*/ 2 h 3"/>
                <a:gd name="T10" fmla="*/ 0 w 4"/>
                <a:gd name="T11" fmla="*/ 1 h 3"/>
                <a:gd name="T12" fmla="*/ 0 w 4"/>
                <a:gd name="T13" fmla="*/ 0 h 3"/>
                <a:gd name="T14" fmla="*/ 2 w 4"/>
                <a:gd name="T15" fmla="*/ 0 h 3"/>
                <a:gd name="T16" fmla="*/ 4 w 4"/>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4" y="2"/>
                  </a:moveTo>
                  <a:lnTo>
                    <a:pt x="4" y="3"/>
                  </a:lnTo>
                  <a:lnTo>
                    <a:pt x="3" y="3"/>
                  </a:lnTo>
                  <a:lnTo>
                    <a:pt x="2" y="3"/>
                  </a:lnTo>
                  <a:lnTo>
                    <a:pt x="0" y="2"/>
                  </a:lnTo>
                  <a:lnTo>
                    <a:pt x="0" y="1"/>
                  </a:lnTo>
                  <a:lnTo>
                    <a:pt x="0" y="0"/>
                  </a:lnTo>
                  <a:lnTo>
                    <a:pt x="2" y="0"/>
                  </a:lnTo>
                  <a:lnTo>
                    <a:pt x="4" y="2"/>
                  </a:lnTo>
                  <a:close/>
                </a:path>
              </a:pathLst>
            </a:custGeom>
            <a:solidFill>
              <a:srgbClr val="FFB2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 name="Freeform 1027"/>
            <p:cNvSpPr/>
            <p:nvPr/>
          </p:nvSpPr>
          <p:spPr bwMode="auto">
            <a:xfrm>
              <a:off x="8955088" y="5586413"/>
              <a:ext cx="0" cy="1588"/>
            </a:xfrm>
            <a:custGeom>
              <a:avLst/>
              <a:gdLst>
                <a:gd name="T0" fmla="*/ 0 h 1"/>
                <a:gd name="T1" fmla="*/ 1 h 1"/>
                <a:gd name="T2" fmla="*/ 0 h 1"/>
                <a:gd name="T3" fmla="*/ 0 h 1"/>
                <a:gd name="T4" fmla="*/ 0 h 1"/>
              </a:gdLst>
              <a:ahLst/>
              <a:cxnLst>
                <a:cxn ang="0">
                  <a:pos x="0" y="T0"/>
                </a:cxn>
                <a:cxn ang="0">
                  <a:pos x="0" y="T1"/>
                </a:cxn>
                <a:cxn ang="0">
                  <a:pos x="0" y="T2"/>
                </a:cxn>
                <a:cxn ang="0">
                  <a:pos x="0" y="T3"/>
                </a:cxn>
                <a:cxn ang="0">
                  <a:pos x="0" y="T4"/>
                </a:cxn>
              </a:cxnLst>
              <a:rect l="0" t="0" r="r" b="b"/>
              <a:pathLst>
                <a:path h="1">
                  <a:moveTo>
                    <a:pt x="0" y="0"/>
                  </a:moveTo>
                  <a:lnTo>
                    <a:pt x="0" y="1"/>
                  </a:lnTo>
                  <a:lnTo>
                    <a:pt x="0" y="0"/>
                  </a:lnTo>
                  <a:lnTo>
                    <a:pt x="0" y="0"/>
                  </a:lnTo>
                  <a:lnTo>
                    <a:pt x="0"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 name="Freeform 1028"/>
            <p:cNvSpPr/>
            <p:nvPr/>
          </p:nvSpPr>
          <p:spPr bwMode="auto">
            <a:xfrm>
              <a:off x="8963025" y="5588000"/>
              <a:ext cx="0" cy="1588"/>
            </a:xfrm>
            <a:custGeom>
              <a:avLst/>
              <a:gdLst>
                <a:gd name="T0" fmla="*/ 0 h 1"/>
                <a:gd name="T1" fmla="*/ 0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lnTo>
                    <a:pt x="0" y="0"/>
                  </a:lnTo>
                  <a:lnTo>
                    <a:pt x="0" y="1"/>
                  </a:lnTo>
                  <a:lnTo>
                    <a:pt x="0" y="0"/>
                  </a:lnTo>
                  <a:lnTo>
                    <a:pt x="0"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 name="Rectangle 1029"/>
            <p:cNvSpPr>
              <a:spLocks noChangeArrowheads="1"/>
            </p:cNvSpPr>
            <p:nvPr/>
          </p:nvSpPr>
          <p:spPr bwMode="auto">
            <a:xfrm>
              <a:off x="8961438" y="5588000"/>
              <a:ext cx="1588" cy="1588"/>
            </a:xfrm>
            <a:prstGeom prst="rect">
              <a:avLst/>
            </a:prstGeom>
            <a:solidFill>
              <a:srgbClr val="EA92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32" name="Freeform 1030"/>
            <p:cNvSpPr/>
            <p:nvPr/>
          </p:nvSpPr>
          <p:spPr bwMode="auto">
            <a:xfrm>
              <a:off x="8955088" y="5586413"/>
              <a:ext cx="4763" cy="3175"/>
            </a:xfrm>
            <a:custGeom>
              <a:avLst/>
              <a:gdLst>
                <a:gd name="T0" fmla="*/ 3 w 3"/>
                <a:gd name="T1" fmla="*/ 1 h 2"/>
                <a:gd name="T2" fmla="*/ 3 w 3"/>
                <a:gd name="T3" fmla="*/ 2 h 2"/>
                <a:gd name="T4" fmla="*/ 0 w 3"/>
                <a:gd name="T5" fmla="*/ 1 h 2"/>
                <a:gd name="T6" fmla="*/ 0 w 3"/>
                <a:gd name="T7" fmla="*/ 0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lnTo>
                    <a:pt x="3" y="2"/>
                  </a:lnTo>
                  <a:lnTo>
                    <a:pt x="0" y="1"/>
                  </a:lnTo>
                  <a:lnTo>
                    <a:pt x="0" y="0"/>
                  </a:lnTo>
                  <a:lnTo>
                    <a:pt x="3" y="1"/>
                  </a:lnTo>
                  <a:close/>
                </a:path>
              </a:pathLst>
            </a:custGeom>
            <a:solidFill>
              <a:srgbClr val="FFC5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 name="Rectangle 1031"/>
            <p:cNvSpPr>
              <a:spLocks noChangeArrowheads="1"/>
            </p:cNvSpPr>
            <p:nvPr/>
          </p:nvSpPr>
          <p:spPr bwMode="auto">
            <a:xfrm>
              <a:off x="8959850" y="5588000"/>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34" name="Freeform 1032"/>
            <p:cNvSpPr/>
            <p:nvPr/>
          </p:nvSpPr>
          <p:spPr bwMode="auto">
            <a:xfrm>
              <a:off x="8955088" y="5584825"/>
              <a:ext cx="7938" cy="3175"/>
            </a:xfrm>
            <a:custGeom>
              <a:avLst/>
              <a:gdLst>
                <a:gd name="T0" fmla="*/ 5 w 5"/>
                <a:gd name="T1" fmla="*/ 1 h 2"/>
                <a:gd name="T2" fmla="*/ 5 w 5"/>
                <a:gd name="T3" fmla="*/ 2 h 2"/>
                <a:gd name="T4" fmla="*/ 4 w 5"/>
                <a:gd name="T5" fmla="*/ 2 h 2"/>
                <a:gd name="T6" fmla="*/ 3 w 5"/>
                <a:gd name="T7" fmla="*/ 2 h 2"/>
                <a:gd name="T8" fmla="*/ 0 w 5"/>
                <a:gd name="T9" fmla="*/ 1 h 2"/>
                <a:gd name="T10" fmla="*/ 0 w 5"/>
                <a:gd name="T11" fmla="*/ 0 h 2"/>
                <a:gd name="T12" fmla="*/ 1 w 5"/>
                <a:gd name="T13" fmla="*/ 0 h 2"/>
                <a:gd name="T14" fmla="*/ 2 w 5"/>
                <a:gd name="T15" fmla="*/ 0 h 2"/>
                <a:gd name="T16" fmla="*/ 5 w 5"/>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
                  <a:moveTo>
                    <a:pt x="5" y="1"/>
                  </a:moveTo>
                  <a:lnTo>
                    <a:pt x="5" y="2"/>
                  </a:lnTo>
                  <a:lnTo>
                    <a:pt x="4" y="2"/>
                  </a:lnTo>
                  <a:lnTo>
                    <a:pt x="3" y="2"/>
                  </a:lnTo>
                  <a:lnTo>
                    <a:pt x="0" y="1"/>
                  </a:lnTo>
                  <a:lnTo>
                    <a:pt x="0" y="0"/>
                  </a:lnTo>
                  <a:lnTo>
                    <a:pt x="1" y="0"/>
                  </a:lnTo>
                  <a:lnTo>
                    <a:pt x="2" y="0"/>
                  </a:lnTo>
                  <a:lnTo>
                    <a:pt x="5" y="1"/>
                  </a:lnTo>
                  <a:close/>
                </a:path>
              </a:pathLst>
            </a:custGeom>
            <a:solidFill>
              <a:srgbClr val="FFB2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 name="Freeform 1033"/>
            <p:cNvSpPr/>
            <p:nvPr/>
          </p:nvSpPr>
          <p:spPr bwMode="auto">
            <a:xfrm>
              <a:off x="8955088" y="5584825"/>
              <a:ext cx="3175" cy="3175"/>
            </a:xfrm>
            <a:custGeom>
              <a:avLst/>
              <a:gdLst>
                <a:gd name="T0" fmla="*/ 0 w 2"/>
                <a:gd name="T1" fmla="*/ 0 h 2"/>
                <a:gd name="T2" fmla="*/ 1 w 2"/>
                <a:gd name="T3" fmla="*/ 0 h 2"/>
                <a:gd name="T4" fmla="*/ 2 w 2"/>
                <a:gd name="T5" fmla="*/ 2 h 2"/>
                <a:gd name="T6" fmla="*/ 1 w 2"/>
                <a:gd name="T7" fmla="*/ 1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1" y="0"/>
                    <a:pt x="1" y="0"/>
                    <a:pt x="1" y="0"/>
                  </a:cubicBezTo>
                  <a:cubicBezTo>
                    <a:pt x="2" y="1"/>
                    <a:pt x="2" y="1"/>
                    <a:pt x="2" y="2"/>
                  </a:cubicBezTo>
                  <a:cubicBezTo>
                    <a:pt x="1" y="1"/>
                    <a:pt x="1" y="1"/>
                    <a:pt x="1" y="1"/>
                  </a:cubicBezTo>
                  <a:cubicBezTo>
                    <a:pt x="1" y="1"/>
                    <a:pt x="1" y="0"/>
                    <a:pt x="0" y="0"/>
                  </a:cubicBez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 name="Freeform 1034"/>
            <p:cNvSpPr/>
            <p:nvPr/>
          </p:nvSpPr>
          <p:spPr bwMode="auto">
            <a:xfrm>
              <a:off x="8955088" y="5584825"/>
              <a:ext cx="3175" cy="3175"/>
            </a:xfrm>
            <a:custGeom>
              <a:avLst/>
              <a:gdLst>
                <a:gd name="T0" fmla="*/ 2 w 2"/>
                <a:gd name="T1" fmla="*/ 2 h 2"/>
                <a:gd name="T2" fmla="*/ 1 w 2"/>
                <a:gd name="T3" fmla="*/ 1 h 2"/>
                <a:gd name="T4" fmla="*/ 0 w 2"/>
                <a:gd name="T5" fmla="*/ 0 h 2"/>
                <a:gd name="T6" fmla="*/ 1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1"/>
                    <a:pt x="1" y="1"/>
                    <a:pt x="1" y="1"/>
                  </a:cubicBezTo>
                  <a:cubicBezTo>
                    <a:pt x="1" y="1"/>
                    <a:pt x="1" y="0"/>
                    <a:pt x="0" y="0"/>
                  </a:cubicBezTo>
                  <a:cubicBezTo>
                    <a:pt x="1" y="0"/>
                    <a:pt x="1" y="0"/>
                    <a:pt x="1" y="0"/>
                  </a:cubicBezTo>
                  <a:cubicBezTo>
                    <a:pt x="2" y="1"/>
                    <a:pt x="2" y="1"/>
                    <a:pt x="2" y="2"/>
                  </a:cubicBez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 name="Freeform 1035"/>
            <p:cNvSpPr/>
            <p:nvPr/>
          </p:nvSpPr>
          <p:spPr bwMode="auto">
            <a:xfrm>
              <a:off x="8942388" y="5578475"/>
              <a:ext cx="15875" cy="17463"/>
            </a:xfrm>
            <a:custGeom>
              <a:avLst/>
              <a:gdLst>
                <a:gd name="T0" fmla="*/ 9 w 10"/>
                <a:gd name="T1" fmla="*/ 2 h 11"/>
                <a:gd name="T2" fmla="*/ 0 w 10"/>
                <a:gd name="T3" fmla="*/ 11 h 11"/>
                <a:gd name="T4" fmla="*/ 1 w 10"/>
                <a:gd name="T5" fmla="*/ 11 h 11"/>
                <a:gd name="T6" fmla="*/ 10 w 10"/>
                <a:gd name="T7" fmla="*/ 3 h 11"/>
                <a:gd name="T8" fmla="*/ 9 w 10"/>
                <a:gd name="T9" fmla="*/ 2 h 11"/>
              </a:gdLst>
              <a:ahLst/>
              <a:cxnLst>
                <a:cxn ang="0">
                  <a:pos x="T0" y="T1"/>
                </a:cxn>
                <a:cxn ang="0">
                  <a:pos x="T2" y="T3"/>
                </a:cxn>
                <a:cxn ang="0">
                  <a:pos x="T4" y="T5"/>
                </a:cxn>
                <a:cxn ang="0">
                  <a:pos x="T6" y="T7"/>
                </a:cxn>
                <a:cxn ang="0">
                  <a:pos x="T8" y="T9"/>
                </a:cxn>
              </a:cxnLst>
              <a:rect l="0" t="0" r="r" b="b"/>
              <a:pathLst>
                <a:path w="10" h="11">
                  <a:moveTo>
                    <a:pt x="9" y="2"/>
                  </a:moveTo>
                  <a:cubicBezTo>
                    <a:pt x="6" y="0"/>
                    <a:pt x="0" y="5"/>
                    <a:pt x="0" y="11"/>
                  </a:cubicBezTo>
                  <a:cubicBezTo>
                    <a:pt x="1" y="11"/>
                    <a:pt x="1" y="11"/>
                    <a:pt x="1" y="11"/>
                  </a:cubicBezTo>
                  <a:cubicBezTo>
                    <a:pt x="2" y="6"/>
                    <a:pt x="7" y="1"/>
                    <a:pt x="10" y="3"/>
                  </a:cubicBezTo>
                  <a:lnTo>
                    <a:pt x="9" y="2"/>
                  </a:ln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 name="Freeform 1036"/>
            <p:cNvSpPr/>
            <p:nvPr/>
          </p:nvSpPr>
          <p:spPr bwMode="auto">
            <a:xfrm>
              <a:off x="8943975" y="5581650"/>
              <a:ext cx="17463" cy="14288"/>
            </a:xfrm>
            <a:custGeom>
              <a:avLst/>
              <a:gdLst>
                <a:gd name="T0" fmla="*/ 5 w 11"/>
                <a:gd name="T1" fmla="*/ 1 h 9"/>
                <a:gd name="T2" fmla="*/ 11 w 11"/>
                <a:gd name="T3" fmla="*/ 3 h 9"/>
                <a:gd name="T4" fmla="*/ 9 w 11"/>
                <a:gd name="T5" fmla="*/ 4 h 9"/>
                <a:gd name="T6" fmla="*/ 5 w 11"/>
                <a:gd name="T7" fmla="*/ 3 h 9"/>
                <a:gd name="T8" fmla="*/ 1 w 11"/>
                <a:gd name="T9" fmla="*/ 9 h 9"/>
                <a:gd name="T10" fmla="*/ 0 w 11"/>
                <a:gd name="T11" fmla="*/ 9 h 9"/>
                <a:gd name="T12" fmla="*/ 5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5" y="1"/>
                  </a:moveTo>
                  <a:cubicBezTo>
                    <a:pt x="8" y="0"/>
                    <a:pt x="10" y="0"/>
                    <a:pt x="11" y="3"/>
                  </a:cubicBezTo>
                  <a:cubicBezTo>
                    <a:pt x="9" y="4"/>
                    <a:pt x="9" y="4"/>
                    <a:pt x="9" y="4"/>
                  </a:cubicBezTo>
                  <a:cubicBezTo>
                    <a:pt x="9" y="2"/>
                    <a:pt x="7" y="1"/>
                    <a:pt x="5" y="3"/>
                  </a:cubicBezTo>
                  <a:cubicBezTo>
                    <a:pt x="3" y="4"/>
                    <a:pt x="2" y="6"/>
                    <a:pt x="1" y="9"/>
                  </a:cubicBezTo>
                  <a:cubicBezTo>
                    <a:pt x="0" y="9"/>
                    <a:pt x="0" y="9"/>
                    <a:pt x="0" y="9"/>
                  </a:cubicBezTo>
                  <a:cubicBezTo>
                    <a:pt x="0" y="6"/>
                    <a:pt x="2" y="3"/>
                    <a:pt x="5" y="1"/>
                  </a:cubicBezTo>
                  <a:close/>
                </a:path>
              </a:pathLst>
            </a:custGeom>
            <a:solidFill>
              <a:srgbClr val="A568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 name="Freeform 1037"/>
            <p:cNvSpPr/>
            <p:nvPr/>
          </p:nvSpPr>
          <p:spPr bwMode="auto">
            <a:xfrm>
              <a:off x="8948738" y="5575300"/>
              <a:ext cx="14288" cy="17463"/>
            </a:xfrm>
            <a:custGeom>
              <a:avLst/>
              <a:gdLst>
                <a:gd name="T0" fmla="*/ 7 w 9"/>
                <a:gd name="T1" fmla="*/ 0 h 11"/>
                <a:gd name="T2" fmla="*/ 3 w 9"/>
                <a:gd name="T3" fmla="*/ 0 h 11"/>
                <a:gd name="T4" fmla="*/ 2 w 9"/>
                <a:gd name="T5" fmla="*/ 3 h 11"/>
                <a:gd name="T6" fmla="*/ 2 w 9"/>
                <a:gd name="T7" fmla="*/ 6 h 11"/>
                <a:gd name="T8" fmla="*/ 1 w 9"/>
                <a:gd name="T9" fmla="*/ 7 h 11"/>
                <a:gd name="T10" fmla="*/ 0 w 9"/>
                <a:gd name="T11" fmla="*/ 8 h 11"/>
                <a:gd name="T12" fmla="*/ 2 w 9"/>
                <a:gd name="T13" fmla="*/ 11 h 11"/>
                <a:gd name="T14" fmla="*/ 3 w 9"/>
                <a:gd name="T15" fmla="*/ 10 h 11"/>
                <a:gd name="T16" fmla="*/ 7 w 9"/>
                <a:gd name="T17" fmla="*/ 9 h 11"/>
                <a:gd name="T18" fmla="*/ 9 w 9"/>
                <a:gd name="T19" fmla="*/ 5 h 11"/>
                <a:gd name="T20" fmla="*/ 9 w 9"/>
                <a:gd name="T21" fmla="*/ 4 h 11"/>
                <a:gd name="T22" fmla="*/ 7 w 9"/>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1">
                  <a:moveTo>
                    <a:pt x="7" y="0"/>
                  </a:moveTo>
                  <a:cubicBezTo>
                    <a:pt x="3" y="0"/>
                    <a:pt x="3" y="0"/>
                    <a:pt x="3" y="0"/>
                  </a:cubicBezTo>
                  <a:cubicBezTo>
                    <a:pt x="2" y="3"/>
                    <a:pt x="2" y="3"/>
                    <a:pt x="2" y="3"/>
                  </a:cubicBezTo>
                  <a:cubicBezTo>
                    <a:pt x="2" y="6"/>
                    <a:pt x="2" y="6"/>
                    <a:pt x="2" y="6"/>
                  </a:cubicBezTo>
                  <a:cubicBezTo>
                    <a:pt x="2" y="6"/>
                    <a:pt x="2" y="7"/>
                    <a:pt x="1" y="7"/>
                  </a:cubicBezTo>
                  <a:cubicBezTo>
                    <a:pt x="0" y="8"/>
                    <a:pt x="0" y="8"/>
                    <a:pt x="0" y="8"/>
                  </a:cubicBezTo>
                  <a:cubicBezTo>
                    <a:pt x="0" y="8"/>
                    <a:pt x="0" y="11"/>
                    <a:pt x="2" y="11"/>
                  </a:cubicBezTo>
                  <a:cubicBezTo>
                    <a:pt x="3" y="11"/>
                    <a:pt x="3" y="10"/>
                    <a:pt x="3" y="10"/>
                  </a:cubicBezTo>
                  <a:cubicBezTo>
                    <a:pt x="4" y="10"/>
                    <a:pt x="6" y="10"/>
                    <a:pt x="7" y="9"/>
                  </a:cubicBezTo>
                  <a:cubicBezTo>
                    <a:pt x="9" y="9"/>
                    <a:pt x="9" y="5"/>
                    <a:pt x="9" y="5"/>
                  </a:cubicBezTo>
                  <a:cubicBezTo>
                    <a:pt x="9" y="4"/>
                    <a:pt x="9" y="4"/>
                    <a:pt x="9" y="4"/>
                  </a:cubicBezTo>
                  <a:cubicBezTo>
                    <a:pt x="9" y="2"/>
                    <a:pt x="9" y="0"/>
                    <a:pt x="7"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 name="Freeform 1038"/>
            <p:cNvSpPr/>
            <p:nvPr/>
          </p:nvSpPr>
          <p:spPr bwMode="auto">
            <a:xfrm>
              <a:off x="8943975" y="5494338"/>
              <a:ext cx="23813" cy="85725"/>
            </a:xfrm>
            <a:custGeom>
              <a:avLst/>
              <a:gdLst>
                <a:gd name="T0" fmla="*/ 9 w 15"/>
                <a:gd name="T1" fmla="*/ 54 h 54"/>
                <a:gd name="T2" fmla="*/ 11 w 15"/>
                <a:gd name="T3" fmla="*/ 54 h 54"/>
                <a:gd name="T4" fmla="*/ 13 w 15"/>
                <a:gd name="T5" fmla="*/ 52 h 54"/>
                <a:gd name="T6" fmla="*/ 14 w 15"/>
                <a:gd name="T7" fmla="*/ 28 h 54"/>
                <a:gd name="T8" fmla="*/ 12 w 15"/>
                <a:gd name="T9" fmla="*/ 10 h 54"/>
                <a:gd name="T10" fmla="*/ 6 w 15"/>
                <a:gd name="T11" fmla="*/ 0 h 54"/>
                <a:gd name="T12" fmla="*/ 1 w 15"/>
                <a:gd name="T13" fmla="*/ 9 h 54"/>
                <a:gd name="T14" fmla="*/ 4 w 15"/>
                <a:gd name="T15" fmla="*/ 29 h 54"/>
                <a:gd name="T16" fmla="*/ 4 w 15"/>
                <a:gd name="T17" fmla="*/ 52 h 54"/>
                <a:gd name="T18" fmla="*/ 9 w 15"/>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4">
                  <a:moveTo>
                    <a:pt x="9" y="54"/>
                  </a:moveTo>
                  <a:cubicBezTo>
                    <a:pt x="10" y="54"/>
                    <a:pt x="11" y="54"/>
                    <a:pt x="11" y="54"/>
                  </a:cubicBezTo>
                  <a:cubicBezTo>
                    <a:pt x="11" y="54"/>
                    <a:pt x="13" y="53"/>
                    <a:pt x="13" y="52"/>
                  </a:cubicBezTo>
                  <a:cubicBezTo>
                    <a:pt x="13" y="49"/>
                    <a:pt x="15" y="32"/>
                    <a:pt x="14" y="28"/>
                  </a:cubicBezTo>
                  <a:cubicBezTo>
                    <a:pt x="14" y="23"/>
                    <a:pt x="12" y="10"/>
                    <a:pt x="12" y="10"/>
                  </a:cubicBezTo>
                  <a:cubicBezTo>
                    <a:pt x="12" y="10"/>
                    <a:pt x="11" y="0"/>
                    <a:pt x="6" y="0"/>
                  </a:cubicBezTo>
                  <a:cubicBezTo>
                    <a:pt x="1" y="0"/>
                    <a:pt x="0" y="5"/>
                    <a:pt x="1" y="9"/>
                  </a:cubicBezTo>
                  <a:cubicBezTo>
                    <a:pt x="1" y="12"/>
                    <a:pt x="4" y="29"/>
                    <a:pt x="4" y="29"/>
                  </a:cubicBezTo>
                  <a:cubicBezTo>
                    <a:pt x="4" y="52"/>
                    <a:pt x="4" y="52"/>
                    <a:pt x="4" y="52"/>
                  </a:cubicBezTo>
                  <a:cubicBezTo>
                    <a:pt x="4" y="52"/>
                    <a:pt x="5" y="54"/>
                    <a:pt x="9" y="54"/>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 name="Freeform 1039"/>
            <p:cNvSpPr/>
            <p:nvPr/>
          </p:nvSpPr>
          <p:spPr bwMode="auto">
            <a:xfrm>
              <a:off x="8818563" y="5700713"/>
              <a:ext cx="44450" cy="20638"/>
            </a:xfrm>
            <a:custGeom>
              <a:avLst/>
              <a:gdLst>
                <a:gd name="T0" fmla="*/ 14 w 28"/>
                <a:gd name="T1" fmla="*/ 0 h 13"/>
                <a:gd name="T2" fmla="*/ 17 w 28"/>
                <a:gd name="T3" fmla="*/ 2 h 13"/>
                <a:gd name="T4" fmla="*/ 22 w 28"/>
                <a:gd name="T5" fmla="*/ 2 h 13"/>
                <a:gd name="T6" fmla="*/ 27 w 28"/>
                <a:gd name="T7" fmla="*/ 5 h 13"/>
                <a:gd name="T8" fmla="*/ 28 w 28"/>
                <a:gd name="T9" fmla="*/ 7 h 13"/>
                <a:gd name="T10" fmla="*/ 25 w 28"/>
                <a:gd name="T11" fmla="*/ 9 h 13"/>
                <a:gd name="T12" fmla="*/ 20 w 28"/>
                <a:gd name="T13" fmla="*/ 10 h 13"/>
                <a:gd name="T14" fmla="*/ 14 w 28"/>
                <a:gd name="T15" fmla="*/ 10 h 13"/>
                <a:gd name="T16" fmla="*/ 10 w 28"/>
                <a:gd name="T17" fmla="*/ 10 h 13"/>
                <a:gd name="T18" fmla="*/ 9 w 28"/>
                <a:gd name="T19" fmla="*/ 12 h 13"/>
                <a:gd name="T20" fmla="*/ 5 w 28"/>
                <a:gd name="T21" fmla="*/ 13 h 13"/>
                <a:gd name="T22" fmla="*/ 0 w 28"/>
                <a:gd name="T23" fmla="*/ 10 h 13"/>
                <a:gd name="T24" fmla="*/ 0 w 28"/>
                <a:gd name="T25" fmla="*/ 1 h 13"/>
                <a:gd name="T26" fmla="*/ 14 w 28"/>
                <a:gd name="T2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3">
                  <a:moveTo>
                    <a:pt x="14" y="0"/>
                  </a:moveTo>
                  <a:cubicBezTo>
                    <a:pt x="14" y="0"/>
                    <a:pt x="15" y="1"/>
                    <a:pt x="17" y="2"/>
                  </a:cubicBezTo>
                  <a:cubicBezTo>
                    <a:pt x="18" y="2"/>
                    <a:pt x="22" y="2"/>
                    <a:pt x="22" y="2"/>
                  </a:cubicBezTo>
                  <a:cubicBezTo>
                    <a:pt x="24" y="3"/>
                    <a:pt x="27" y="3"/>
                    <a:pt x="27" y="5"/>
                  </a:cubicBezTo>
                  <a:cubicBezTo>
                    <a:pt x="28" y="7"/>
                    <a:pt x="28" y="7"/>
                    <a:pt x="28" y="7"/>
                  </a:cubicBezTo>
                  <a:cubicBezTo>
                    <a:pt x="27" y="8"/>
                    <a:pt x="26" y="9"/>
                    <a:pt x="25" y="9"/>
                  </a:cubicBezTo>
                  <a:cubicBezTo>
                    <a:pt x="25" y="9"/>
                    <a:pt x="22" y="10"/>
                    <a:pt x="20" y="10"/>
                  </a:cubicBezTo>
                  <a:cubicBezTo>
                    <a:pt x="17" y="11"/>
                    <a:pt x="16" y="11"/>
                    <a:pt x="14" y="10"/>
                  </a:cubicBezTo>
                  <a:cubicBezTo>
                    <a:pt x="14" y="10"/>
                    <a:pt x="11" y="10"/>
                    <a:pt x="10" y="10"/>
                  </a:cubicBezTo>
                  <a:cubicBezTo>
                    <a:pt x="9" y="10"/>
                    <a:pt x="9" y="11"/>
                    <a:pt x="9" y="12"/>
                  </a:cubicBezTo>
                  <a:cubicBezTo>
                    <a:pt x="5" y="13"/>
                    <a:pt x="5" y="13"/>
                    <a:pt x="5" y="13"/>
                  </a:cubicBezTo>
                  <a:cubicBezTo>
                    <a:pt x="2" y="13"/>
                    <a:pt x="0" y="10"/>
                    <a:pt x="0" y="10"/>
                  </a:cubicBezTo>
                  <a:cubicBezTo>
                    <a:pt x="0" y="1"/>
                    <a:pt x="0" y="1"/>
                    <a:pt x="0" y="1"/>
                  </a:cubicBezTo>
                  <a:lnTo>
                    <a:pt x="14" y="0"/>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 name="Freeform 1040"/>
            <p:cNvSpPr/>
            <p:nvPr/>
          </p:nvSpPr>
          <p:spPr bwMode="auto">
            <a:xfrm>
              <a:off x="8832850" y="5710238"/>
              <a:ext cx="28575" cy="7938"/>
            </a:xfrm>
            <a:custGeom>
              <a:avLst/>
              <a:gdLst>
                <a:gd name="T0" fmla="*/ 2 w 18"/>
                <a:gd name="T1" fmla="*/ 4 h 5"/>
                <a:gd name="T2" fmla="*/ 9 w 18"/>
                <a:gd name="T3" fmla="*/ 4 h 5"/>
                <a:gd name="T4" fmla="*/ 16 w 18"/>
                <a:gd name="T5" fmla="*/ 2 h 5"/>
                <a:gd name="T6" fmla="*/ 18 w 18"/>
                <a:gd name="T7" fmla="*/ 0 h 5"/>
                <a:gd name="T8" fmla="*/ 18 w 18"/>
                <a:gd name="T9" fmla="*/ 1 h 5"/>
                <a:gd name="T10" fmla="*/ 16 w 18"/>
                <a:gd name="T11" fmla="*/ 3 h 5"/>
                <a:gd name="T12" fmla="*/ 11 w 18"/>
                <a:gd name="T13" fmla="*/ 4 h 5"/>
                <a:gd name="T14" fmla="*/ 5 w 18"/>
                <a:gd name="T15" fmla="*/ 5 h 5"/>
                <a:gd name="T16" fmla="*/ 2 w 18"/>
                <a:gd name="T17" fmla="*/ 4 h 5"/>
                <a:gd name="T18" fmla="*/ 0 w 18"/>
                <a:gd name="T19" fmla="*/ 4 h 5"/>
                <a:gd name="T20" fmla="*/ 2 w 18"/>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5">
                  <a:moveTo>
                    <a:pt x="2" y="4"/>
                  </a:moveTo>
                  <a:cubicBezTo>
                    <a:pt x="3" y="4"/>
                    <a:pt x="6" y="4"/>
                    <a:pt x="9" y="4"/>
                  </a:cubicBezTo>
                  <a:cubicBezTo>
                    <a:pt x="12" y="4"/>
                    <a:pt x="16" y="2"/>
                    <a:pt x="16" y="2"/>
                  </a:cubicBezTo>
                  <a:cubicBezTo>
                    <a:pt x="17" y="2"/>
                    <a:pt x="18" y="1"/>
                    <a:pt x="18" y="0"/>
                  </a:cubicBezTo>
                  <a:cubicBezTo>
                    <a:pt x="18" y="1"/>
                    <a:pt x="18" y="1"/>
                    <a:pt x="18" y="1"/>
                  </a:cubicBezTo>
                  <a:cubicBezTo>
                    <a:pt x="18" y="2"/>
                    <a:pt x="17" y="3"/>
                    <a:pt x="16" y="3"/>
                  </a:cubicBezTo>
                  <a:cubicBezTo>
                    <a:pt x="16" y="3"/>
                    <a:pt x="13" y="4"/>
                    <a:pt x="11" y="4"/>
                  </a:cubicBezTo>
                  <a:cubicBezTo>
                    <a:pt x="8" y="5"/>
                    <a:pt x="7" y="5"/>
                    <a:pt x="5" y="5"/>
                  </a:cubicBezTo>
                  <a:cubicBezTo>
                    <a:pt x="2" y="4"/>
                    <a:pt x="2" y="4"/>
                    <a:pt x="2" y="4"/>
                  </a:cubicBezTo>
                  <a:cubicBezTo>
                    <a:pt x="1" y="4"/>
                    <a:pt x="0" y="4"/>
                    <a:pt x="0" y="4"/>
                  </a:cubicBezTo>
                  <a:cubicBezTo>
                    <a:pt x="0" y="4"/>
                    <a:pt x="1" y="4"/>
                    <a:pt x="2" y="4"/>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 name="Freeform 1041"/>
            <p:cNvSpPr/>
            <p:nvPr/>
          </p:nvSpPr>
          <p:spPr bwMode="auto">
            <a:xfrm>
              <a:off x="8818563" y="5713413"/>
              <a:ext cx="14288" cy="7938"/>
            </a:xfrm>
            <a:custGeom>
              <a:avLst/>
              <a:gdLst>
                <a:gd name="T0" fmla="*/ 6 w 9"/>
                <a:gd name="T1" fmla="*/ 3 h 5"/>
                <a:gd name="T2" fmla="*/ 9 w 9"/>
                <a:gd name="T3" fmla="*/ 2 h 5"/>
                <a:gd name="T4" fmla="*/ 9 w 9"/>
                <a:gd name="T5" fmla="*/ 4 h 5"/>
                <a:gd name="T6" fmla="*/ 5 w 9"/>
                <a:gd name="T7" fmla="*/ 5 h 5"/>
                <a:gd name="T8" fmla="*/ 0 w 9"/>
                <a:gd name="T9" fmla="*/ 2 h 5"/>
                <a:gd name="T10" fmla="*/ 0 w 9"/>
                <a:gd name="T11" fmla="*/ 0 h 5"/>
                <a:gd name="T12" fmla="*/ 6 w 9"/>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6" y="3"/>
                  </a:moveTo>
                  <a:cubicBezTo>
                    <a:pt x="9" y="2"/>
                    <a:pt x="9" y="2"/>
                    <a:pt x="9" y="2"/>
                  </a:cubicBezTo>
                  <a:cubicBezTo>
                    <a:pt x="9" y="4"/>
                    <a:pt x="9" y="4"/>
                    <a:pt x="9" y="4"/>
                  </a:cubicBezTo>
                  <a:cubicBezTo>
                    <a:pt x="5" y="5"/>
                    <a:pt x="5" y="5"/>
                    <a:pt x="5" y="5"/>
                  </a:cubicBezTo>
                  <a:cubicBezTo>
                    <a:pt x="2" y="5"/>
                    <a:pt x="0" y="2"/>
                    <a:pt x="0" y="2"/>
                  </a:cubicBezTo>
                  <a:cubicBezTo>
                    <a:pt x="0" y="0"/>
                    <a:pt x="0" y="0"/>
                    <a:pt x="0" y="0"/>
                  </a:cubicBezTo>
                  <a:cubicBezTo>
                    <a:pt x="0" y="1"/>
                    <a:pt x="2" y="4"/>
                    <a:pt x="6" y="3"/>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 name="Freeform 1042"/>
            <p:cNvSpPr/>
            <p:nvPr/>
          </p:nvSpPr>
          <p:spPr bwMode="auto">
            <a:xfrm>
              <a:off x="8809038" y="5688013"/>
              <a:ext cx="36513" cy="23813"/>
            </a:xfrm>
            <a:custGeom>
              <a:avLst/>
              <a:gdLst>
                <a:gd name="T0" fmla="*/ 12 w 23"/>
                <a:gd name="T1" fmla="*/ 0 h 15"/>
                <a:gd name="T2" fmla="*/ 14 w 23"/>
                <a:gd name="T3" fmla="*/ 2 h 15"/>
                <a:gd name="T4" fmla="*/ 17 w 23"/>
                <a:gd name="T5" fmla="*/ 2 h 15"/>
                <a:gd name="T6" fmla="*/ 23 w 23"/>
                <a:gd name="T7" fmla="*/ 4 h 15"/>
                <a:gd name="T8" fmla="*/ 23 w 23"/>
                <a:gd name="T9" fmla="*/ 5 h 15"/>
                <a:gd name="T10" fmla="*/ 22 w 23"/>
                <a:gd name="T11" fmla="*/ 6 h 15"/>
                <a:gd name="T12" fmla="*/ 17 w 23"/>
                <a:gd name="T13" fmla="*/ 9 h 15"/>
                <a:gd name="T14" fmla="*/ 12 w 23"/>
                <a:gd name="T15" fmla="*/ 10 h 15"/>
                <a:gd name="T16" fmla="*/ 10 w 23"/>
                <a:gd name="T17" fmla="*/ 10 h 15"/>
                <a:gd name="T18" fmla="*/ 9 w 23"/>
                <a:gd name="T19" fmla="*/ 13 h 15"/>
                <a:gd name="T20" fmla="*/ 6 w 23"/>
                <a:gd name="T21" fmla="*/ 14 h 15"/>
                <a:gd name="T22" fmla="*/ 0 w 23"/>
                <a:gd name="T23" fmla="*/ 11 h 15"/>
                <a:gd name="T24" fmla="*/ 0 w 23"/>
                <a:gd name="T25" fmla="*/ 3 h 15"/>
                <a:gd name="T26" fmla="*/ 12 w 23"/>
                <a:gd name="T2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15">
                  <a:moveTo>
                    <a:pt x="12" y="0"/>
                  </a:moveTo>
                  <a:cubicBezTo>
                    <a:pt x="12" y="0"/>
                    <a:pt x="12" y="2"/>
                    <a:pt x="14" y="2"/>
                  </a:cubicBezTo>
                  <a:cubicBezTo>
                    <a:pt x="16" y="2"/>
                    <a:pt x="17" y="2"/>
                    <a:pt x="17" y="2"/>
                  </a:cubicBezTo>
                  <a:cubicBezTo>
                    <a:pt x="20" y="2"/>
                    <a:pt x="22" y="2"/>
                    <a:pt x="23" y="4"/>
                  </a:cubicBezTo>
                  <a:cubicBezTo>
                    <a:pt x="23" y="5"/>
                    <a:pt x="23" y="5"/>
                    <a:pt x="23" y="5"/>
                  </a:cubicBezTo>
                  <a:cubicBezTo>
                    <a:pt x="23" y="6"/>
                    <a:pt x="23" y="5"/>
                    <a:pt x="22" y="6"/>
                  </a:cubicBezTo>
                  <a:cubicBezTo>
                    <a:pt x="22" y="6"/>
                    <a:pt x="19" y="8"/>
                    <a:pt x="17" y="9"/>
                  </a:cubicBezTo>
                  <a:cubicBezTo>
                    <a:pt x="14" y="10"/>
                    <a:pt x="13" y="11"/>
                    <a:pt x="12" y="10"/>
                  </a:cubicBezTo>
                  <a:cubicBezTo>
                    <a:pt x="12" y="10"/>
                    <a:pt x="11" y="10"/>
                    <a:pt x="10" y="10"/>
                  </a:cubicBezTo>
                  <a:cubicBezTo>
                    <a:pt x="9" y="10"/>
                    <a:pt x="9" y="12"/>
                    <a:pt x="9" y="13"/>
                  </a:cubicBezTo>
                  <a:cubicBezTo>
                    <a:pt x="6" y="14"/>
                    <a:pt x="6" y="14"/>
                    <a:pt x="6" y="14"/>
                  </a:cubicBezTo>
                  <a:cubicBezTo>
                    <a:pt x="2" y="15"/>
                    <a:pt x="0" y="12"/>
                    <a:pt x="0" y="11"/>
                  </a:cubicBezTo>
                  <a:cubicBezTo>
                    <a:pt x="0" y="3"/>
                    <a:pt x="0" y="3"/>
                    <a:pt x="0" y="3"/>
                  </a:cubicBezTo>
                  <a:lnTo>
                    <a:pt x="12" y="0"/>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 name="Freeform 1043"/>
            <p:cNvSpPr/>
            <p:nvPr/>
          </p:nvSpPr>
          <p:spPr bwMode="auto">
            <a:xfrm>
              <a:off x="8823325" y="5694363"/>
              <a:ext cx="22225" cy="11113"/>
            </a:xfrm>
            <a:custGeom>
              <a:avLst/>
              <a:gdLst>
                <a:gd name="T0" fmla="*/ 2 w 14"/>
                <a:gd name="T1" fmla="*/ 6 h 7"/>
                <a:gd name="T2" fmla="*/ 7 w 14"/>
                <a:gd name="T3" fmla="*/ 5 h 7"/>
                <a:gd name="T4" fmla="*/ 12 w 14"/>
                <a:gd name="T5" fmla="*/ 2 h 7"/>
                <a:gd name="T6" fmla="*/ 14 w 14"/>
                <a:gd name="T7" fmla="*/ 0 h 7"/>
                <a:gd name="T8" fmla="*/ 14 w 14"/>
                <a:gd name="T9" fmla="*/ 1 h 7"/>
                <a:gd name="T10" fmla="*/ 12 w 14"/>
                <a:gd name="T11" fmla="*/ 3 h 7"/>
                <a:gd name="T12" fmla="*/ 8 w 14"/>
                <a:gd name="T13" fmla="*/ 5 h 7"/>
                <a:gd name="T14" fmla="*/ 4 w 14"/>
                <a:gd name="T15" fmla="*/ 6 h 7"/>
                <a:gd name="T16" fmla="*/ 1 w 14"/>
                <a:gd name="T17" fmla="*/ 6 h 7"/>
                <a:gd name="T18" fmla="*/ 0 w 14"/>
                <a:gd name="T19" fmla="*/ 7 h 7"/>
                <a:gd name="T20" fmla="*/ 2 w 14"/>
                <a:gd name="T2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7">
                  <a:moveTo>
                    <a:pt x="2" y="6"/>
                  </a:moveTo>
                  <a:cubicBezTo>
                    <a:pt x="3" y="6"/>
                    <a:pt x="4" y="6"/>
                    <a:pt x="7" y="5"/>
                  </a:cubicBezTo>
                  <a:cubicBezTo>
                    <a:pt x="9" y="4"/>
                    <a:pt x="12" y="2"/>
                    <a:pt x="12" y="2"/>
                  </a:cubicBezTo>
                  <a:cubicBezTo>
                    <a:pt x="13" y="1"/>
                    <a:pt x="14" y="1"/>
                    <a:pt x="14" y="0"/>
                  </a:cubicBezTo>
                  <a:cubicBezTo>
                    <a:pt x="14" y="1"/>
                    <a:pt x="14" y="1"/>
                    <a:pt x="14" y="1"/>
                  </a:cubicBezTo>
                  <a:cubicBezTo>
                    <a:pt x="14" y="2"/>
                    <a:pt x="13" y="2"/>
                    <a:pt x="12" y="3"/>
                  </a:cubicBezTo>
                  <a:cubicBezTo>
                    <a:pt x="12" y="3"/>
                    <a:pt x="10" y="5"/>
                    <a:pt x="8" y="5"/>
                  </a:cubicBezTo>
                  <a:cubicBezTo>
                    <a:pt x="5" y="6"/>
                    <a:pt x="5" y="6"/>
                    <a:pt x="4" y="6"/>
                  </a:cubicBezTo>
                  <a:cubicBezTo>
                    <a:pt x="4" y="6"/>
                    <a:pt x="2" y="6"/>
                    <a:pt x="1" y="6"/>
                  </a:cubicBezTo>
                  <a:cubicBezTo>
                    <a:pt x="1" y="6"/>
                    <a:pt x="0" y="7"/>
                    <a:pt x="0" y="7"/>
                  </a:cubicBezTo>
                  <a:cubicBezTo>
                    <a:pt x="0" y="7"/>
                    <a:pt x="0" y="6"/>
                    <a:pt x="2" y="6"/>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 name="Freeform 1044"/>
            <p:cNvSpPr/>
            <p:nvPr/>
          </p:nvSpPr>
          <p:spPr bwMode="auto">
            <a:xfrm>
              <a:off x="8809038" y="5703888"/>
              <a:ext cx="14288" cy="7938"/>
            </a:xfrm>
            <a:custGeom>
              <a:avLst/>
              <a:gdLst>
                <a:gd name="T0" fmla="*/ 6 w 9"/>
                <a:gd name="T1" fmla="*/ 3 h 5"/>
                <a:gd name="T2" fmla="*/ 9 w 9"/>
                <a:gd name="T3" fmla="*/ 2 h 5"/>
                <a:gd name="T4" fmla="*/ 9 w 9"/>
                <a:gd name="T5" fmla="*/ 3 h 5"/>
                <a:gd name="T6" fmla="*/ 6 w 9"/>
                <a:gd name="T7" fmla="*/ 4 h 5"/>
                <a:gd name="T8" fmla="*/ 0 w 9"/>
                <a:gd name="T9" fmla="*/ 1 h 5"/>
                <a:gd name="T10" fmla="*/ 0 w 9"/>
                <a:gd name="T11" fmla="*/ 0 h 5"/>
                <a:gd name="T12" fmla="*/ 6 w 9"/>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6" y="3"/>
                  </a:moveTo>
                  <a:cubicBezTo>
                    <a:pt x="9" y="2"/>
                    <a:pt x="9" y="2"/>
                    <a:pt x="9" y="2"/>
                  </a:cubicBezTo>
                  <a:cubicBezTo>
                    <a:pt x="9" y="3"/>
                    <a:pt x="9" y="3"/>
                    <a:pt x="9" y="3"/>
                  </a:cubicBezTo>
                  <a:cubicBezTo>
                    <a:pt x="6" y="4"/>
                    <a:pt x="6" y="4"/>
                    <a:pt x="6" y="4"/>
                  </a:cubicBezTo>
                  <a:cubicBezTo>
                    <a:pt x="2" y="5"/>
                    <a:pt x="0" y="2"/>
                    <a:pt x="0" y="1"/>
                  </a:cubicBezTo>
                  <a:cubicBezTo>
                    <a:pt x="0" y="0"/>
                    <a:pt x="0" y="0"/>
                    <a:pt x="0" y="0"/>
                  </a:cubicBezTo>
                  <a:cubicBezTo>
                    <a:pt x="0" y="1"/>
                    <a:pt x="2" y="4"/>
                    <a:pt x="6" y="3"/>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 name="Freeform 1045"/>
            <p:cNvSpPr/>
            <p:nvPr/>
          </p:nvSpPr>
          <p:spPr bwMode="auto">
            <a:xfrm>
              <a:off x="8810625" y="5614988"/>
              <a:ext cx="11113" cy="14288"/>
            </a:xfrm>
            <a:custGeom>
              <a:avLst/>
              <a:gdLst>
                <a:gd name="T0" fmla="*/ 0 w 7"/>
                <a:gd name="T1" fmla="*/ 2 h 9"/>
                <a:gd name="T2" fmla="*/ 3 w 7"/>
                <a:gd name="T3" fmla="*/ 5 h 9"/>
                <a:gd name="T4" fmla="*/ 5 w 7"/>
                <a:gd name="T5" fmla="*/ 8 h 9"/>
                <a:gd name="T6" fmla="*/ 7 w 7"/>
                <a:gd name="T7" fmla="*/ 8 h 9"/>
                <a:gd name="T8" fmla="*/ 5 w 7"/>
                <a:gd name="T9" fmla="*/ 3 h 9"/>
                <a:gd name="T10" fmla="*/ 2 w 7"/>
                <a:gd name="T11" fmla="*/ 0 h 9"/>
                <a:gd name="T12" fmla="*/ 0 w 7"/>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7" h="9">
                  <a:moveTo>
                    <a:pt x="0" y="2"/>
                  </a:moveTo>
                  <a:cubicBezTo>
                    <a:pt x="0" y="4"/>
                    <a:pt x="2" y="5"/>
                    <a:pt x="3" y="5"/>
                  </a:cubicBezTo>
                  <a:cubicBezTo>
                    <a:pt x="4" y="5"/>
                    <a:pt x="4" y="7"/>
                    <a:pt x="5" y="8"/>
                  </a:cubicBezTo>
                  <a:cubicBezTo>
                    <a:pt x="6" y="9"/>
                    <a:pt x="7" y="9"/>
                    <a:pt x="7" y="8"/>
                  </a:cubicBezTo>
                  <a:cubicBezTo>
                    <a:pt x="7" y="8"/>
                    <a:pt x="6" y="4"/>
                    <a:pt x="5" y="3"/>
                  </a:cubicBezTo>
                  <a:cubicBezTo>
                    <a:pt x="4" y="0"/>
                    <a:pt x="3" y="0"/>
                    <a:pt x="2" y="0"/>
                  </a:cubicBezTo>
                  <a:cubicBezTo>
                    <a:pt x="0" y="0"/>
                    <a:pt x="0" y="1"/>
                    <a:pt x="0" y="2"/>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 name="Freeform 1046"/>
            <p:cNvSpPr/>
            <p:nvPr/>
          </p:nvSpPr>
          <p:spPr bwMode="auto">
            <a:xfrm>
              <a:off x="8797925" y="5526088"/>
              <a:ext cx="23813" cy="87313"/>
            </a:xfrm>
            <a:custGeom>
              <a:avLst/>
              <a:gdLst>
                <a:gd name="T0" fmla="*/ 8 w 15"/>
                <a:gd name="T1" fmla="*/ 55 h 55"/>
                <a:gd name="T2" fmla="*/ 4 w 15"/>
                <a:gd name="T3" fmla="*/ 52 h 55"/>
                <a:gd name="T4" fmla="*/ 4 w 15"/>
                <a:gd name="T5" fmla="*/ 51 h 55"/>
                <a:gd name="T6" fmla="*/ 0 w 15"/>
                <a:gd name="T7" fmla="*/ 31 h 55"/>
                <a:gd name="T8" fmla="*/ 1 w 15"/>
                <a:gd name="T9" fmla="*/ 12 h 55"/>
                <a:gd name="T10" fmla="*/ 10 w 15"/>
                <a:gd name="T11" fmla="*/ 1 h 55"/>
                <a:gd name="T12" fmla="*/ 13 w 15"/>
                <a:gd name="T13" fmla="*/ 12 h 55"/>
                <a:gd name="T14" fmla="*/ 11 w 15"/>
                <a:gd name="T15" fmla="*/ 31 h 55"/>
                <a:gd name="T16" fmla="*/ 12 w 15"/>
                <a:gd name="T17" fmla="*/ 51 h 55"/>
                <a:gd name="T18" fmla="*/ 8 w 15"/>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5">
                  <a:moveTo>
                    <a:pt x="8" y="55"/>
                  </a:moveTo>
                  <a:cubicBezTo>
                    <a:pt x="7" y="55"/>
                    <a:pt x="4" y="52"/>
                    <a:pt x="4" y="52"/>
                  </a:cubicBezTo>
                  <a:cubicBezTo>
                    <a:pt x="4" y="52"/>
                    <a:pt x="4" y="52"/>
                    <a:pt x="4" y="51"/>
                  </a:cubicBezTo>
                  <a:cubicBezTo>
                    <a:pt x="3" y="48"/>
                    <a:pt x="0" y="35"/>
                    <a:pt x="0" y="31"/>
                  </a:cubicBezTo>
                  <a:cubicBezTo>
                    <a:pt x="0" y="25"/>
                    <a:pt x="1" y="12"/>
                    <a:pt x="1" y="12"/>
                  </a:cubicBezTo>
                  <a:cubicBezTo>
                    <a:pt x="1" y="12"/>
                    <a:pt x="2" y="0"/>
                    <a:pt x="10" y="1"/>
                  </a:cubicBezTo>
                  <a:cubicBezTo>
                    <a:pt x="15" y="2"/>
                    <a:pt x="13" y="8"/>
                    <a:pt x="13" y="12"/>
                  </a:cubicBezTo>
                  <a:cubicBezTo>
                    <a:pt x="13" y="15"/>
                    <a:pt x="11" y="31"/>
                    <a:pt x="11" y="31"/>
                  </a:cubicBezTo>
                  <a:cubicBezTo>
                    <a:pt x="12" y="51"/>
                    <a:pt x="12" y="51"/>
                    <a:pt x="12" y="51"/>
                  </a:cubicBezTo>
                  <a:cubicBezTo>
                    <a:pt x="12" y="51"/>
                    <a:pt x="11" y="55"/>
                    <a:pt x="8" y="55"/>
                  </a:cubicBez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 name="Freeform 1047"/>
            <p:cNvSpPr/>
            <p:nvPr/>
          </p:nvSpPr>
          <p:spPr bwMode="auto">
            <a:xfrm>
              <a:off x="8804275" y="5614988"/>
              <a:ext cx="12700" cy="22225"/>
            </a:xfrm>
            <a:custGeom>
              <a:avLst/>
              <a:gdLst>
                <a:gd name="T0" fmla="*/ 2 w 8"/>
                <a:gd name="T1" fmla="*/ 0 h 14"/>
                <a:gd name="T2" fmla="*/ 6 w 8"/>
                <a:gd name="T3" fmla="*/ 0 h 14"/>
                <a:gd name="T4" fmla="*/ 8 w 8"/>
                <a:gd name="T5" fmla="*/ 4 h 14"/>
                <a:gd name="T6" fmla="*/ 8 w 8"/>
                <a:gd name="T7" fmla="*/ 5 h 14"/>
                <a:gd name="T8" fmla="*/ 7 w 8"/>
                <a:gd name="T9" fmla="*/ 11 h 14"/>
                <a:gd name="T10" fmla="*/ 4 w 8"/>
                <a:gd name="T11" fmla="*/ 14 h 14"/>
                <a:gd name="T12" fmla="*/ 4 w 8"/>
                <a:gd name="T13" fmla="*/ 14 h 14"/>
                <a:gd name="T14" fmla="*/ 1 w 8"/>
                <a:gd name="T15" fmla="*/ 11 h 14"/>
                <a:gd name="T16" fmla="*/ 0 w 8"/>
                <a:gd name="T17" fmla="*/ 4 h 14"/>
                <a:gd name="T18" fmla="*/ 2 w 8"/>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4">
                  <a:moveTo>
                    <a:pt x="2" y="0"/>
                  </a:moveTo>
                  <a:cubicBezTo>
                    <a:pt x="6" y="0"/>
                    <a:pt x="6" y="0"/>
                    <a:pt x="6" y="0"/>
                  </a:cubicBezTo>
                  <a:cubicBezTo>
                    <a:pt x="8" y="4"/>
                    <a:pt x="8" y="4"/>
                    <a:pt x="8" y="4"/>
                  </a:cubicBezTo>
                  <a:cubicBezTo>
                    <a:pt x="8" y="5"/>
                    <a:pt x="8" y="5"/>
                    <a:pt x="8" y="5"/>
                  </a:cubicBezTo>
                  <a:cubicBezTo>
                    <a:pt x="7" y="11"/>
                    <a:pt x="7" y="11"/>
                    <a:pt x="7" y="11"/>
                  </a:cubicBezTo>
                  <a:cubicBezTo>
                    <a:pt x="7" y="11"/>
                    <a:pt x="8" y="14"/>
                    <a:pt x="4" y="14"/>
                  </a:cubicBezTo>
                  <a:cubicBezTo>
                    <a:pt x="2" y="14"/>
                    <a:pt x="4" y="14"/>
                    <a:pt x="4" y="14"/>
                  </a:cubicBezTo>
                  <a:cubicBezTo>
                    <a:pt x="1" y="14"/>
                    <a:pt x="1" y="11"/>
                    <a:pt x="1" y="11"/>
                  </a:cubicBezTo>
                  <a:cubicBezTo>
                    <a:pt x="0" y="4"/>
                    <a:pt x="0" y="4"/>
                    <a:pt x="0" y="4"/>
                  </a:cubicBezTo>
                  <a:cubicBezTo>
                    <a:pt x="0" y="2"/>
                    <a:pt x="0" y="0"/>
                    <a:pt x="2"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 name="Freeform 1048"/>
            <p:cNvSpPr/>
            <p:nvPr/>
          </p:nvSpPr>
          <p:spPr bwMode="auto">
            <a:xfrm>
              <a:off x="8802688" y="5607050"/>
              <a:ext cx="15875" cy="11113"/>
            </a:xfrm>
            <a:custGeom>
              <a:avLst/>
              <a:gdLst>
                <a:gd name="T0" fmla="*/ 10 w 10"/>
                <a:gd name="T1" fmla="*/ 5 h 7"/>
                <a:gd name="T2" fmla="*/ 7 w 10"/>
                <a:gd name="T3" fmla="*/ 7 h 7"/>
                <a:gd name="T4" fmla="*/ 3 w 10"/>
                <a:gd name="T5" fmla="*/ 7 h 7"/>
                <a:gd name="T6" fmla="*/ 1 w 10"/>
                <a:gd name="T7" fmla="*/ 5 h 7"/>
                <a:gd name="T8" fmla="*/ 0 w 10"/>
                <a:gd name="T9" fmla="*/ 1 h 7"/>
                <a:gd name="T10" fmla="*/ 1 w 10"/>
                <a:gd name="T11" fmla="*/ 0 h 7"/>
                <a:gd name="T12" fmla="*/ 1 w 10"/>
                <a:gd name="T13" fmla="*/ 1 h 7"/>
                <a:gd name="T14" fmla="*/ 5 w 10"/>
                <a:gd name="T15" fmla="*/ 3 h 7"/>
                <a:gd name="T16" fmla="*/ 9 w 10"/>
                <a:gd name="T17" fmla="*/ 0 h 7"/>
                <a:gd name="T18" fmla="*/ 10 w 10"/>
                <a:gd name="T19" fmla="*/ 1 h 7"/>
                <a:gd name="T20" fmla="*/ 10 w 10"/>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10" y="5"/>
                  </a:moveTo>
                  <a:cubicBezTo>
                    <a:pt x="10" y="5"/>
                    <a:pt x="9" y="7"/>
                    <a:pt x="7" y="7"/>
                  </a:cubicBezTo>
                  <a:cubicBezTo>
                    <a:pt x="4" y="7"/>
                    <a:pt x="3" y="7"/>
                    <a:pt x="3" y="7"/>
                  </a:cubicBezTo>
                  <a:cubicBezTo>
                    <a:pt x="2" y="6"/>
                    <a:pt x="1" y="6"/>
                    <a:pt x="1" y="5"/>
                  </a:cubicBezTo>
                  <a:cubicBezTo>
                    <a:pt x="1" y="5"/>
                    <a:pt x="0" y="2"/>
                    <a:pt x="0" y="1"/>
                  </a:cubicBezTo>
                  <a:cubicBezTo>
                    <a:pt x="0" y="0"/>
                    <a:pt x="1" y="0"/>
                    <a:pt x="1" y="0"/>
                  </a:cubicBezTo>
                  <a:cubicBezTo>
                    <a:pt x="1" y="1"/>
                    <a:pt x="1" y="1"/>
                    <a:pt x="1" y="1"/>
                  </a:cubicBezTo>
                  <a:cubicBezTo>
                    <a:pt x="1" y="2"/>
                    <a:pt x="2" y="3"/>
                    <a:pt x="5" y="3"/>
                  </a:cubicBezTo>
                  <a:cubicBezTo>
                    <a:pt x="9" y="3"/>
                    <a:pt x="9" y="0"/>
                    <a:pt x="9" y="0"/>
                  </a:cubicBezTo>
                  <a:cubicBezTo>
                    <a:pt x="10" y="0"/>
                    <a:pt x="10" y="1"/>
                    <a:pt x="10" y="1"/>
                  </a:cubicBezTo>
                  <a:lnTo>
                    <a:pt x="10" y="5"/>
                  </a:lnTo>
                  <a:close/>
                </a:path>
              </a:pathLst>
            </a:custGeom>
            <a:solidFill>
              <a:srgbClr val="E4E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 name="Freeform 1049"/>
            <p:cNvSpPr/>
            <p:nvPr/>
          </p:nvSpPr>
          <p:spPr bwMode="auto">
            <a:xfrm>
              <a:off x="8818563" y="5487988"/>
              <a:ext cx="31750" cy="41275"/>
            </a:xfrm>
            <a:custGeom>
              <a:avLst/>
              <a:gdLst>
                <a:gd name="T0" fmla="*/ 13 w 20"/>
                <a:gd name="T1" fmla="*/ 1 h 26"/>
                <a:gd name="T2" fmla="*/ 20 w 20"/>
                <a:gd name="T3" fmla="*/ 1 h 26"/>
                <a:gd name="T4" fmla="*/ 17 w 20"/>
                <a:gd name="T5" fmla="*/ 20 h 26"/>
                <a:gd name="T6" fmla="*/ 12 w 20"/>
                <a:gd name="T7" fmla="*/ 26 h 26"/>
                <a:gd name="T8" fmla="*/ 4 w 20"/>
                <a:gd name="T9" fmla="*/ 23 h 26"/>
                <a:gd name="T10" fmla="*/ 1 w 20"/>
                <a:gd name="T11" fmla="*/ 13 h 26"/>
                <a:gd name="T12" fmla="*/ 0 w 20"/>
                <a:gd name="T13" fmla="*/ 0 h 26"/>
                <a:gd name="T14" fmla="*/ 13 w 20"/>
                <a:gd name="T15" fmla="*/ 1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6">
                  <a:moveTo>
                    <a:pt x="13" y="1"/>
                  </a:moveTo>
                  <a:cubicBezTo>
                    <a:pt x="20" y="1"/>
                    <a:pt x="20" y="1"/>
                    <a:pt x="20" y="1"/>
                  </a:cubicBezTo>
                  <a:cubicBezTo>
                    <a:pt x="17" y="20"/>
                    <a:pt x="17" y="20"/>
                    <a:pt x="17" y="20"/>
                  </a:cubicBezTo>
                  <a:cubicBezTo>
                    <a:pt x="16" y="25"/>
                    <a:pt x="14" y="26"/>
                    <a:pt x="12" y="26"/>
                  </a:cubicBezTo>
                  <a:cubicBezTo>
                    <a:pt x="9" y="25"/>
                    <a:pt x="5" y="24"/>
                    <a:pt x="4" y="23"/>
                  </a:cubicBezTo>
                  <a:cubicBezTo>
                    <a:pt x="0" y="21"/>
                    <a:pt x="1" y="13"/>
                    <a:pt x="1" y="13"/>
                  </a:cubicBezTo>
                  <a:cubicBezTo>
                    <a:pt x="0" y="0"/>
                    <a:pt x="0" y="0"/>
                    <a:pt x="0" y="0"/>
                  </a:cubicBezTo>
                  <a:lnTo>
                    <a:pt x="13" y="1"/>
                  </a:lnTo>
                  <a:close/>
                </a:path>
              </a:pathLst>
            </a:custGeom>
            <a:solidFill>
              <a:srgbClr val="FFE1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 name="Freeform 1050"/>
            <p:cNvSpPr/>
            <p:nvPr/>
          </p:nvSpPr>
          <p:spPr bwMode="auto">
            <a:xfrm>
              <a:off x="8813800" y="5510213"/>
              <a:ext cx="34925" cy="98425"/>
            </a:xfrm>
            <a:custGeom>
              <a:avLst/>
              <a:gdLst>
                <a:gd name="T0" fmla="*/ 1 w 22"/>
                <a:gd name="T1" fmla="*/ 21 h 62"/>
                <a:gd name="T2" fmla="*/ 2 w 22"/>
                <a:gd name="T3" fmla="*/ 11 h 62"/>
                <a:gd name="T4" fmla="*/ 3 w 22"/>
                <a:gd name="T5" fmla="*/ 0 h 62"/>
                <a:gd name="T6" fmla="*/ 13 w 22"/>
                <a:gd name="T7" fmla="*/ 3 h 62"/>
                <a:gd name="T8" fmla="*/ 12 w 22"/>
                <a:gd name="T9" fmla="*/ 13 h 62"/>
                <a:gd name="T10" fmla="*/ 14 w 22"/>
                <a:gd name="T11" fmla="*/ 16 h 62"/>
                <a:gd name="T12" fmla="*/ 18 w 22"/>
                <a:gd name="T13" fmla="*/ 24 h 62"/>
                <a:gd name="T14" fmla="*/ 22 w 22"/>
                <a:gd name="T15" fmla="*/ 33 h 62"/>
                <a:gd name="T16" fmla="*/ 22 w 22"/>
                <a:gd name="T17" fmla="*/ 59 h 62"/>
                <a:gd name="T18" fmla="*/ 0 w 22"/>
                <a:gd name="T19" fmla="*/ 62 h 62"/>
                <a:gd name="T20" fmla="*/ 0 w 22"/>
                <a:gd name="T21" fmla="*/ 27 h 62"/>
                <a:gd name="T22" fmla="*/ 1 w 22"/>
                <a:gd name="T23" fmla="*/ 2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62">
                  <a:moveTo>
                    <a:pt x="1" y="21"/>
                  </a:moveTo>
                  <a:cubicBezTo>
                    <a:pt x="2" y="11"/>
                    <a:pt x="2" y="11"/>
                    <a:pt x="2" y="11"/>
                  </a:cubicBezTo>
                  <a:cubicBezTo>
                    <a:pt x="3" y="0"/>
                    <a:pt x="3" y="0"/>
                    <a:pt x="3" y="0"/>
                  </a:cubicBezTo>
                  <a:cubicBezTo>
                    <a:pt x="13" y="3"/>
                    <a:pt x="13" y="3"/>
                    <a:pt x="13" y="3"/>
                  </a:cubicBezTo>
                  <a:cubicBezTo>
                    <a:pt x="12" y="13"/>
                    <a:pt x="12" y="13"/>
                    <a:pt x="12" y="13"/>
                  </a:cubicBezTo>
                  <a:cubicBezTo>
                    <a:pt x="12" y="15"/>
                    <a:pt x="13" y="15"/>
                    <a:pt x="14" y="16"/>
                  </a:cubicBezTo>
                  <a:cubicBezTo>
                    <a:pt x="18" y="24"/>
                    <a:pt x="18" y="24"/>
                    <a:pt x="18" y="24"/>
                  </a:cubicBezTo>
                  <a:cubicBezTo>
                    <a:pt x="19" y="25"/>
                    <a:pt x="22" y="28"/>
                    <a:pt x="22" y="33"/>
                  </a:cubicBezTo>
                  <a:cubicBezTo>
                    <a:pt x="22" y="59"/>
                    <a:pt x="22" y="59"/>
                    <a:pt x="22" y="59"/>
                  </a:cubicBezTo>
                  <a:cubicBezTo>
                    <a:pt x="0" y="62"/>
                    <a:pt x="0" y="62"/>
                    <a:pt x="0" y="62"/>
                  </a:cubicBezTo>
                  <a:cubicBezTo>
                    <a:pt x="0" y="27"/>
                    <a:pt x="0" y="27"/>
                    <a:pt x="0" y="27"/>
                  </a:cubicBezTo>
                  <a:cubicBezTo>
                    <a:pt x="0" y="25"/>
                    <a:pt x="1" y="23"/>
                    <a:pt x="1" y="21"/>
                  </a:cubicBezTo>
                  <a:close/>
                </a:path>
              </a:pathLst>
            </a:custGeom>
            <a:solidFill>
              <a:srgbClr val="FFE1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 name="Freeform 1051"/>
            <p:cNvSpPr/>
            <p:nvPr/>
          </p:nvSpPr>
          <p:spPr bwMode="auto">
            <a:xfrm>
              <a:off x="8810625" y="5475288"/>
              <a:ext cx="41275" cy="47625"/>
            </a:xfrm>
            <a:custGeom>
              <a:avLst/>
              <a:gdLst>
                <a:gd name="T0" fmla="*/ 23 w 26"/>
                <a:gd name="T1" fmla="*/ 7 h 30"/>
                <a:gd name="T2" fmla="*/ 25 w 26"/>
                <a:gd name="T3" fmla="*/ 13 h 30"/>
                <a:gd name="T4" fmla="*/ 22 w 26"/>
                <a:gd name="T5" fmla="*/ 16 h 30"/>
                <a:gd name="T6" fmla="*/ 20 w 26"/>
                <a:gd name="T7" fmla="*/ 22 h 30"/>
                <a:gd name="T8" fmla="*/ 19 w 26"/>
                <a:gd name="T9" fmla="*/ 23 h 30"/>
                <a:gd name="T10" fmla="*/ 19 w 26"/>
                <a:gd name="T11" fmla="*/ 20 h 30"/>
                <a:gd name="T12" fmla="*/ 15 w 26"/>
                <a:gd name="T13" fmla="*/ 23 h 30"/>
                <a:gd name="T14" fmla="*/ 14 w 26"/>
                <a:gd name="T15" fmla="*/ 26 h 30"/>
                <a:gd name="T16" fmla="*/ 8 w 26"/>
                <a:gd name="T17" fmla="*/ 29 h 30"/>
                <a:gd name="T18" fmla="*/ 4 w 26"/>
                <a:gd name="T19" fmla="*/ 27 h 30"/>
                <a:gd name="T20" fmla="*/ 2 w 26"/>
                <a:gd name="T21" fmla="*/ 19 h 30"/>
                <a:gd name="T22" fmla="*/ 16 w 26"/>
                <a:gd name="T23" fmla="*/ 4 h 30"/>
                <a:gd name="T24" fmla="*/ 23 w 26"/>
                <a:gd name="T25" fmla="*/ 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0">
                  <a:moveTo>
                    <a:pt x="23" y="7"/>
                  </a:moveTo>
                  <a:cubicBezTo>
                    <a:pt x="26" y="8"/>
                    <a:pt x="25" y="13"/>
                    <a:pt x="25" y="13"/>
                  </a:cubicBezTo>
                  <a:cubicBezTo>
                    <a:pt x="22" y="16"/>
                    <a:pt x="22" y="16"/>
                    <a:pt x="22" y="16"/>
                  </a:cubicBezTo>
                  <a:cubicBezTo>
                    <a:pt x="20" y="22"/>
                    <a:pt x="20" y="22"/>
                    <a:pt x="20" y="22"/>
                  </a:cubicBezTo>
                  <a:cubicBezTo>
                    <a:pt x="20" y="23"/>
                    <a:pt x="19" y="24"/>
                    <a:pt x="19" y="23"/>
                  </a:cubicBezTo>
                  <a:cubicBezTo>
                    <a:pt x="18" y="22"/>
                    <a:pt x="19" y="21"/>
                    <a:pt x="19" y="20"/>
                  </a:cubicBezTo>
                  <a:cubicBezTo>
                    <a:pt x="18" y="20"/>
                    <a:pt x="17" y="19"/>
                    <a:pt x="15" y="23"/>
                  </a:cubicBezTo>
                  <a:cubicBezTo>
                    <a:pt x="14" y="26"/>
                    <a:pt x="14" y="26"/>
                    <a:pt x="14" y="26"/>
                  </a:cubicBezTo>
                  <a:cubicBezTo>
                    <a:pt x="13" y="30"/>
                    <a:pt x="10" y="30"/>
                    <a:pt x="8" y="29"/>
                  </a:cubicBezTo>
                  <a:cubicBezTo>
                    <a:pt x="8" y="29"/>
                    <a:pt x="5" y="28"/>
                    <a:pt x="4" y="27"/>
                  </a:cubicBezTo>
                  <a:cubicBezTo>
                    <a:pt x="4" y="26"/>
                    <a:pt x="2" y="20"/>
                    <a:pt x="2" y="19"/>
                  </a:cubicBezTo>
                  <a:cubicBezTo>
                    <a:pt x="0" y="12"/>
                    <a:pt x="3" y="0"/>
                    <a:pt x="16" y="4"/>
                  </a:cubicBezTo>
                  <a:cubicBezTo>
                    <a:pt x="20" y="5"/>
                    <a:pt x="23" y="7"/>
                    <a:pt x="23" y="7"/>
                  </a:cubicBezTo>
                  <a:close/>
                </a:path>
              </a:pathLst>
            </a:custGeom>
            <a:solidFill>
              <a:srgbClr val="3A200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 name="Freeform 1052"/>
            <p:cNvSpPr/>
            <p:nvPr/>
          </p:nvSpPr>
          <p:spPr bwMode="auto">
            <a:xfrm>
              <a:off x="8804275" y="5607050"/>
              <a:ext cx="31750" cy="98425"/>
            </a:xfrm>
            <a:custGeom>
              <a:avLst/>
              <a:gdLst>
                <a:gd name="T0" fmla="*/ 20 w 20"/>
                <a:gd name="T1" fmla="*/ 1 h 62"/>
                <a:gd name="T2" fmla="*/ 19 w 20"/>
                <a:gd name="T3" fmla="*/ 59 h 62"/>
                <a:gd name="T4" fmla="*/ 9 w 20"/>
                <a:gd name="T5" fmla="*/ 62 h 62"/>
                <a:gd name="T6" fmla="*/ 2 w 20"/>
                <a:gd name="T7" fmla="*/ 59 h 62"/>
                <a:gd name="T8" fmla="*/ 0 w 20"/>
                <a:gd name="T9" fmla="*/ 0 h 62"/>
                <a:gd name="T10" fmla="*/ 20 w 20"/>
                <a:gd name="T11" fmla="*/ 1 h 62"/>
              </a:gdLst>
              <a:ahLst/>
              <a:cxnLst>
                <a:cxn ang="0">
                  <a:pos x="T0" y="T1"/>
                </a:cxn>
                <a:cxn ang="0">
                  <a:pos x="T2" y="T3"/>
                </a:cxn>
                <a:cxn ang="0">
                  <a:pos x="T4" y="T5"/>
                </a:cxn>
                <a:cxn ang="0">
                  <a:pos x="T6" y="T7"/>
                </a:cxn>
                <a:cxn ang="0">
                  <a:pos x="T8" y="T9"/>
                </a:cxn>
                <a:cxn ang="0">
                  <a:pos x="T10" y="T11"/>
                </a:cxn>
              </a:cxnLst>
              <a:rect l="0" t="0" r="r" b="b"/>
              <a:pathLst>
                <a:path w="20" h="62">
                  <a:moveTo>
                    <a:pt x="20" y="1"/>
                  </a:moveTo>
                  <a:cubicBezTo>
                    <a:pt x="19" y="59"/>
                    <a:pt x="19" y="59"/>
                    <a:pt x="19" y="59"/>
                  </a:cubicBezTo>
                  <a:cubicBezTo>
                    <a:pt x="19" y="59"/>
                    <a:pt x="16" y="62"/>
                    <a:pt x="9" y="62"/>
                  </a:cubicBezTo>
                  <a:cubicBezTo>
                    <a:pt x="6" y="62"/>
                    <a:pt x="2" y="60"/>
                    <a:pt x="2" y="59"/>
                  </a:cubicBezTo>
                  <a:cubicBezTo>
                    <a:pt x="0" y="0"/>
                    <a:pt x="0" y="0"/>
                    <a:pt x="0" y="0"/>
                  </a:cubicBezTo>
                  <a:lnTo>
                    <a:pt x="20" y="1"/>
                  </a:ln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 name="Freeform 1053"/>
            <p:cNvSpPr/>
            <p:nvPr/>
          </p:nvSpPr>
          <p:spPr bwMode="auto">
            <a:xfrm>
              <a:off x="8812213" y="5618163"/>
              <a:ext cx="31750" cy="96838"/>
            </a:xfrm>
            <a:custGeom>
              <a:avLst/>
              <a:gdLst>
                <a:gd name="T0" fmla="*/ 20 w 20"/>
                <a:gd name="T1" fmla="*/ 0 h 61"/>
                <a:gd name="T2" fmla="*/ 18 w 20"/>
                <a:gd name="T3" fmla="*/ 51 h 61"/>
                <a:gd name="T4" fmla="*/ 19 w 20"/>
                <a:gd name="T5" fmla="*/ 53 h 61"/>
                <a:gd name="T6" fmla="*/ 19 w 20"/>
                <a:gd name="T7" fmla="*/ 55 h 61"/>
                <a:gd name="T8" fmla="*/ 9 w 20"/>
                <a:gd name="T9" fmla="*/ 61 h 61"/>
                <a:gd name="T10" fmla="*/ 4 w 20"/>
                <a:gd name="T11" fmla="*/ 59 h 61"/>
                <a:gd name="T12" fmla="*/ 0 w 20"/>
                <a:gd name="T13" fmla="*/ 0 h 61"/>
                <a:gd name="T14" fmla="*/ 20 w 20"/>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1">
                  <a:moveTo>
                    <a:pt x="20" y="0"/>
                  </a:moveTo>
                  <a:cubicBezTo>
                    <a:pt x="18" y="51"/>
                    <a:pt x="18" y="51"/>
                    <a:pt x="18" y="51"/>
                  </a:cubicBezTo>
                  <a:cubicBezTo>
                    <a:pt x="19" y="51"/>
                    <a:pt x="19" y="52"/>
                    <a:pt x="19" y="53"/>
                  </a:cubicBezTo>
                  <a:cubicBezTo>
                    <a:pt x="20" y="53"/>
                    <a:pt x="20" y="54"/>
                    <a:pt x="19" y="55"/>
                  </a:cubicBezTo>
                  <a:cubicBezTo>
                    <a:pt x="19" y="56"/>
                    <a:pt x="16" y="61"/>
                    <a:pt x="9" y="61"/>
                  </a:cubicBezTo>
                  <a:cubicBezTo>
                    <a:pt x="6" y="61"/>
                    <a:pt x="4" y="60"/>
                    <a:pt x="4" y="59"/>
                  </a:cubicBezTo>
                  <a:cubicBezTo>
                    <a:pt x="0" y="0"/>
                    <a:pt x="0" y="0"/>
                    <a:pt x="0" y="0"/>
                  </a:cubicBezTo>
                  <a:lnTo>
                    <a:pt x="20" y="0"/>
                  </a:ln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 name="Freeform 1054"/>
            <p:cNvSpPr/>
            <p:nvPr/>
          </p:nvSpPr>
          <p:spPr bwMode="auto">
            <a:xfrm>
              <a:off x="8815388" y="5522913"/>
              <a:ext cx="22225" cy="15875"/>
            </a:xfrm>
            <a:custGeom>
              <a:avLst/>
              <a:gdLst>
                <a:gd name="T0" fmla="*/ 2 w 14"/>
                <a:gd name="T1" fmla="*/ 0 h 10"/>
                <a:gd name="T2" fmla="*/ 0 w 14"/>
                <a:gd name="T3" fmla="*/ 1 h 10"/>
                <a:gd name="T4" fmla="*/ 0 w 14"/>
                <a:gd name="T5" fmla="*/ 2 h 10"/>
                <a:gd name="T6" fmla="*/ 0 w 14"/>
                <a:gd name="T7" fmla="*/ 3 h 10"/>
                <a:gd name="T8" fmla="*/ 11 w 14"/>
                <a:gd name="T9" fmla="*/ 8 h 10"/>
                <a:gd name="T10" fmla="*/ 14 w 14"/>
                <a:gd name="T11" fmla="*/ 10 h 10"/>
                <a:gd name="T12" fmla="*/ 13 w 14"/>
                <a:gd name="T13" fmla="*/ 8 h 10"/>
                <a:gd name="T14" fmla="*/ 7 w 14"/>
                <a:gd name="T15" fmla="*/ 2 h 10"/>
                <a:gd name="T16" fmla="*/ 2 w 14"/>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0">
                  <a:moveTo>
                    <a:pt x="2" y="0"/>
                  </a:moveTo>
                  <a:cubicBezTo>
                    <a:pt x="1" y="0"/>
                    <a:pt x="1" y="0"/>
                    <a:pt x="0" y="1"/>
                  </a:cubicBezTo>
                  <a:cubicBezTo>
                    <a:pt x="0" y="2"/>
                    <a:pt x="0" y="2"/>
                    <a:pt x="0" y="2"/>
                  </a:cubicBezTo>
                  <a:cubicBezTo>
                    <a:pt x="0" y="3"/>
                    <a:pt x="0" y="3"/>
                    <a:pt x="0" y="3"/>
                  </a:cubicBezTo>
                  <a:cubicBezTo>
                    <a:pt x="0" y="3"/>
                    <a:pt x="6" y="5"/>
                    <a:pt x="11" y="8"/>
                  </a:cubicBezTo>
                  <a:cubicBezTo>
                    <a:pt x="14" y="10"/>
                    <a:pt x="14" y="10"/>
                    <a:pt x="14" y="10"/>
                  </a:cubicBezTo>
                  <a:cubicBezTo>
                    <a:pt x="13" y="8"/>
                    <a:pt x="13" y="8"/>
                    <a:pt x="13" y="8"/>
                  </a:cubicBezTo>
                  <a:cubicBezTo>
                    <a:pt x="13" y="6"/>
                    <a:pt x="10" y="3"/>
                    <a:pt x="7" y="2"/>
                  </a:cubicBezTo>
                  <a:cubicBezTo>
                    <a:pt x="7" y="2"/>
                    <a:pt x="4" y="0"/>
                    <a:pt x="2" y="0"/>
                  </a:cubicBezTo>
                  <a:close/>
                </a:path>
              </a:pathLst>
            </a:custGeom>
            <a:solidFill>
              <a:srgbClr val="E4E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 name="Freeform 1055"/>
            <p:cNvSpPr/>
            <p:nvPr/>
          </p:nvSpPr>
          <p:spPr bwMode="auto">
            <a:xfrm>
              <a:off x="8836025" y="5507038"/>
              <a:ext cx="4763" cy="7938"/>
            </a:xfrm>
            <a:custGeom>
              <a:avLst/>
              <a:gdLst>
                <a:gd name="T0" fmla="*/ 3 w 3"/>
                <a:gd name="T1" fmla="*/ 0 h 5"/>
                <a:gd name="T2" fmla="*/ 1 w 3"/>
                <a:gd name="T3" fmla="*/ 2 h 5"/>
                <a:gd name="T4" fmla="*/ 1 w 3"/>
                <a:gd name="T5" fmla="*/ 4 h 5"/>
                <a:gd name="T6" fmla="*/ 2 w 3"/>
                <a:gd name="T7" fmla="*/ 5 h 5"/>
                <a:gd name="T8" fmla="*/ 2 w 3"/>
                <a:gd name="T9" fmla="*/ 2 h 5"/>
                <a:gd name="T10" fmla="*/ 3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3" y="0"/>
                  </a:moveTo>
                  <a:cubicBezTo>
                    <a:pt x="3" y="0"/>
                    <a:pt x="1" y="0"/>
                    <a:pt x="1" y="2"/>
                  </a:cubicBezTo>
                  <a:cubicBezTo>
                    <a:pt x="0" y="3"/>
                    <a:pt x="1" y="4"/>
                    <a:pt x="1" y="4"/>
                  </a:cubicBezTo>
                  <a:cubicBezTo>
                    <a:pt x="1" y="5"/>
                    <a:pt x="2" y="5"/>
                    <a:pt x="2" y="5"/>
                  </a:cubicBezTo>
                  <a:cubicBezTo>
                    <a:pt x="2" y="5"/>
                    <a:pt x="2" y="2"/>
                    <a:pt x="2" y="2"/>
                  </a:cubicBezTo>
                  <a:cubicBezTo>
                    <a:pt x="2" y="1"/>
                    <a:pt x="3" y="0"/>
                    <a:pt x="3" y="0"/>
                  </a:cubicBezTo>
                  <a:close/>
                </a:path>
              </a:pathLst>
            </a:custGeom>
            <a:solidFill>
              <a:srgbClr val="EFCF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 name="Freeform 1056"/>
            <p:cNvSpPr/>
            <p:nvPr/>
          </p:nvSpPr>
          <p:spPr bwMode="auto">
            <a:xfrm>
              <a:off x="8837613" y="5505450"/>
              <a:ext cx="4763" cy="12700"/>
            </a:xfrm>
            <a:custGeom>
              <a:avLst/>
              <a:gdLst>
                <a:gd name="T0" fmla="*/ 2 w 3"/>
                <a:gd name="T1" fmla="*/ 0 h 8"/>
                <a:gd name="T2" fmla="*/ 3 w 3"/>
                <a:gd name="T3" fmla="*/ 2 h 8"/>
                <a:gd name="T4" fmla="*/ 2 w 3"/>
                <a:gd name="T5" fmla="*/ 4 h 8"/>
                <a:gd name="T6" fmla="*/ 2 w 3"/>
                <a:gd name="T7" fmla="*/ 7 h 8"/>
                <a:gd name="T8" fmla="*/ 1 w 3"/>
                <a:gd name="T9" fmla="*/ 6 h 8"/>
                <a:gd name="T10" fmla="*/ 1 w 3"/>
                <a:gd name="T11" fmla="*/ 3 h 8"/>
                <a:gd name="T12" fmla="*/ 2 w 3"/>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2" y="0"/>
                  </a:moveTo>
                  <a:cubicBezTo>
                    <a:pt x="2" y="0"/>
                    <a:pt x="3" y="0"/>
                    <a:pt x="3" y="2"/>
                  </a:cubicBezTo>
                  <a:cubicBezTo>
                    <a:pt x="2" y="3"/>
                    <a:pt x="2" y="4"/>
                    <a:pt x="2" y="4"/>
                  </a:cubicBezTo>
                  <a:cubicBezTo>
                    <a:pt x="2" y="5"/>
                    <a:pt x="2" y="7"/>
                    <a:pt x="2" y="7"/>
                  </a:cubicBezTo>
                  <a:cubicBezTo>
                    <a:pt x="2" y="7"/>
                    <a:pt x="1" y="8"/>
                    <a:pt x="1" y="6"/>
                  </a:cubicBezTo>
                  <a:cubicBezTo>
                    <a:pt x="1" y="6"/>
                    <a:pt x="0" y="5"/>
                    <a:pt x="1" y="3"/>
                  </a:cubicBezTo>
                  <a:cubicBezTo>
                    <a:pt x="1" y="3"/>
                    <a:pt x="2" y="0"/>
                    <a:pt x="2"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 name="Freeform 1057"/>
            <p:cNvSpPr/>
            <p:nvPr/>
          </p:nvSpPr>
          <p:spPr bwMode="auto">
            <a:xfrm>
              <a:off x="8894763" y="5708650"/>
              <a:ext cx="1588" cy="1588"/>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lnTo>
                    <a:pt x="0" y="1"/>
                  </a:lnTo>
                  <a:lnTo>
                    <a:pt x="1"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 name="Freeform 1058"/>
            <p:cNvSpPr/>
            <p:nvPr/>
          </p:nvSpPr>
          <p:spPr bwMode="auto">
            <a:xfrm>
              <a:off x="8896350" y="5680075"/>
              <a:ext cx="9525" cy="26988"/>
            </a:xfrm>
            <a:custGeom>
              <a:avLst/>
              <a:gdLst>
                <a:gd name="T0" fmla="*/ 0 w 6"/>
                <a:gd name="T1" fmla="*/ 15 h 17"/>
                <a:gd name="T2" fmla="*/ 6 w 6"/>
                <a:gd name="T3" fmla="*/ 0 h 17"/>
                <a:gd name="T4" fmla="*/ 6 w 6"/>
                <a:gd name="T5" fmla="*/ 1 h 17"/>
                <a:gd name="T6" fmla="*/ 6 w 6"/>
                <a:gd name="T7" fmla="*/ 2 h 17"/>
                <a:gd name="T8" fmla="*/ 0 w 6"/>
                <a:gd name="T9" fmla="*/ 17 h 17"/>
                <a:gd name="T10" fmla="*/ 0 w 6"/>
                <a:gd name="T11" fmla="*/ 15 h 17"/>
              </a:gdLst>
              <a:ahLst/>
              <a:cxnLst>
                <a:cxn ang="0">
                  <a:pos x="T0" y="T1"/>
                </a:cxn>
                <a:cxn ang="0">
                  <a:pos x="T2" y="T3"/>
                </a:cxn>
                <a:cxn ang="0">
                  <a:pos x="T4" y="T5"/>
                </a:cxn>
                <a:cxn ang="0">
                  <a:pos x="T6" y="T7"/>
                </a:cxn>
                <a:cxn ang="0">
                  <a:pos x="T8" y="T9"/>
                </a:cxn>
                <a:cxn ang="0">
                  <a:pos x="T10" y="T11"/>
                </a:cxn>
              </a:cxnLst>
              <a:rect l="0" t="0" r="r" b="b"/>
              <a:pathLst>
                <a:path w="6" h="17">
                  <a:moveTo>
                    <a:pt x="0" y="15"/>
                  </a:moveTo>
                  <a:cubicBezTo>
                    <a:pt x="5" y="8"/>
                    <a:pt x="6" y="1"/>
                    <a:pt x="6" y="0"/>
                  </a:cubicBezTo>
                  <a:cubicBezTo>
                    <a:pt x="6" y="1"/>
                    <a:pt x="6" y="1"/>
                    <a:pt x="6" y="1"/>
                  </a:cubicBezTo>
                  <a:cubicBezTo>
                    <a:pt x="6" y="2"/>
                    <a:pt x="6" y="2"/>
                    <a:pt x="6" y="2"/>
                  </a:cubicBezTo>
                  <a:cubicBezTo>
                    <a:pt x="5" y="5"/>
                    <a:pt x="4" y="11"/>
                    <a:pt x="0" y="17"/>
                  </a:cubicBezTo>
                  <a:lnTo>
                    <a:pt x="0" y="15"/>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 name="Freeform 1059"/>
            <p:cNvSpPr/>
            <p:nvPr/>
          </p:nvSpPr>
          <p:spPr bwMode="auto">
            <a:xfrm>
              <a:off x="8874125" y="5721350"/>
              <a:ext cx="0" cy="1588"/>
            </a:xfrm>
            <a:custGeom>
              <a:avLst/>
              <a:gdLst>
                <a:gd name="T0" fmla="*/ 0 h 1"/>
                <a:gd name="T1" fmla="*/ 1 h 1"/>
                <a:gd name="T2" fmla="*/ 0 h 1"/>
              </a:gdLst>
              <a:ahLst/>
              <a:cxnLst>
                <a:cxn ang="0">
                  <a:pos x="0" y="T0"/>
                </a:cxn>
                <a:cxn ang="0">
                  <a:pos x="0" y="T1"/>
                </a:cxn>
                <a:cxn ang="0">
                  <a:pos x="0" y="T2"/>
                </a:cxn>
              </a:cxnLst>
              <a:rect l="0" t="0" r="r" b="b"/>
              <a:pathLst>
                <a:path h="1">
                  <a:moveTo>
                    <a:pt x="0" y="0"/>
                  </a:moveTo>
                  <a:lnTo>
                    <a:pt x="0" y="1"/>
                  </a:lnTo>
                  <a:lnTo>
                    <a:pt x="0"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 name="Freeform 1060"/>
            <p:cNvSpPr/>
            <p:nvPr/>
          </p:nvSpPr>
          <p:spPr bwMode="auto">
            <a:xfrm>
              <a:off x="8847138" y="5732463"/>
              <a:ext cx="12700" cy="9525"/>
            </a:xfrm>
            <a:custGeom>
              <a:avLst/>
              <a:gdLst>
                <a:gd name="T0" fmla="*/ 8 w 8"/>
                <a:gd name="T1" fmla="*/ 6 h 6"/>
                <a:gd name="T2" fmla="*/ 1 w 8"/>
                <a:gd name="T3" fmla="*/ 2 h 6"/>
                <a:gd name="T4" fmla="*/ 0 w 8"/>
                <a:gd name="T5" fmla="*/ 0 h 6"/>
                <a:gd name="T6" fmla="*/ 8 w 8"/>
                <a:gd name="T7" fmla="*/ 5 h 6"/>
                <a:gd name="T8" fmla="*/ 8 w 8"/>
                <a:gd name="T9" fmla="*/ 6 h 6"/>
              </a:gdLst>
              <a:ahLst/>
              <a:cxnLst>
                <a:cxn ang="0">
                  <a:pos x="T0" y="T1"/>
                </a:cxn>
                <a:cxn ang="0">
                  <a:pos x="T2" y="T3"/>
                </a:cxn>
                <a:cxn ang="0">
                  <a:pos x="T4" y="T5"/>
                </a:cxn>
                <a:cxn ang="0">
                  <a:pos x="T6" y="T7"/>
                </a:cxn>
                <a:cxn ang="0">
                  <a:pos x="T8" y="T9"/>
                </a:cxn>
              </a:cxnLst>
              <a:rect l="0" t="0" r="r" b="b"/>
              <a:pathLst>
                <a:path w="8" h="6">
                  <a:moveTo>
                    <a:pt x="8" y="6"/>
                  </a:moveTo>
                  <a:cubicBezTo>
                    <a:pt x="1" y="2"/>
                    <a:pt x="1" y="2"/>
                    <a:pt x="1" y="2"/>
                  </a:cubicBezTo>
                  <a:cubicBezTo>
                    <a:pt x="1" y="1"/>
                    <a:pt x="0" y="1"/>
                    <a:pt x="0" y="0"/>
                  </a:cubicBezTo>
                  <a:cubicBezTo>
                    <a:pt x="8" y="5"/>
                    <a:pt x="8" y="5"/>
                    <a:pt x="8" y="5"/>
                  </a:cubicBezTo>
                  <a:cubicBezTo>
                    <a:pt x="8" y="5"/>
                    <a:pt x="8" y="6"/>
                    <a:pt x="8" y="6"/>
                  </a:cubicBezTo>
                  <a:close/>
                </a:path>
              </a:pathLst>
            </a:custGeom>
            <a:solidFill>
              <a:srgbClr val="7239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 name="Freeform 1061"/>
            <p:cNvSpPr/>
            <p:nvPr/>
          </p:nvSpPr>
          <p:spPr bwMode="auto">
            <a:xfrm>
              <a:off x="8859838" y="5681663"/>
              <a:ext cx="46038" cy="60325"/>
            </a:xfrm>
            <a:custGeom>
              <a:avLst/>
              <a:gdLst>
                <a:gd name="T0" fmla="*/ 0 w 29"/>
                <a:gd name="T1" fmla="*/ 16 h 38"/>
                <a:gd name="T2" fmla="*/ 0 w 29"/>
                <a:gd name="T3" fmla="*/ 17 h 38"/>
                <a:gd name="T4" fmla="*/ 0 w 29"/>
                <a:gd name="T5" fmla="*/ 18 h 38"/>
                <a:gd name="T6" fmla="*/ 6 w 29"/>
                <a:gd name="T7" fmla="*/ 25 h 38"/>
                <a:gd name="T8" fmla="*/ 14 w 29"/>
                <a:gd name="T9" fmla="*/ 23 h 38"/>
                <a:gd name="T10" fmla="*/ 20 w 29"/>
                <a:gd name="T11" fmla="*/ 18 h 38"/>
                <a:gd name="T12" fmla="*/ 23 w 29"/>
                <a:gd name="T13" fmla="*/ 16 h 38"/>
                <a:gd name="T14" fmla="*/ 29 w 29"/>
                <a:gd name="T15" fmla="*/ 1 h 38"/>
                <a:gd name="T16" fmla="*/ 29 w 29"/>
                <a:gd name="T17" fmla="*/ 0 h 38"/>
                <a:gd name="T18" fmla="*/ 29 w 29"/>
                <a:gd name="T19" fmla="*/ 20 h 38"/>
                <a:gd name="T20" fmla="*/ 27 w 29"/>
                <a:gd name="T21" fmla="*/ 23 h 38"/>
                <a:gd name="T22" fmla="*/ 1 w 29"/>
                <a:gd name="T23" fmla="*/ 38 h 38"/>
                <a:gd name="T24" fmla="*/ 0 w 29"/>
                <a:gd name="T25" fmla="*/ 37 h 38"/>
                <a:gd name="T26" fmla="*/ 0 w 29"/>
                <a:gd name="T27" fmla="*/ 1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8">
                  <a:moveTo>
                    <a:pt x="0" y="16"/>
                  </a:moveTo>
                  <a:cubicBezTo>
                    <a:pt x="0" y="17"/>
                    <a:pt x="0" y="17"/>
                    <a:pt x="0" y="17"/>
                  </a:cubicBezTo>
                  <a:cubicBezTo>
                    <a:pt x="0" y="18"/>
                    <a:pt x="0" y="18"/>
                    <a:pt x="0" y="18"/>
                  </a:cubicBezTo>
                  <a:cubicBezTo>
                    <a:pt x="1" y="22"/>
                    <a:pt x="3" y="24"/>
                    <a:pt x="6" y="25"/>
                  </a:cubicBezTo>
                  <a:cubicBezTo>
                    <a:pt x="6" y="25"/>
                    <a:pt x="12" y="24"/>
                    <a:pt x="14" y="23"/>
                  </a:cubicBezTo>
                  <a:cubicBezTo>
                    <a:pt x="16" y="22"/>
                    <a:pt x="20" y="19"/>
                    <a:pt x="20" y="18"/>
                  </a:cubicBezTo>
                  <a:cubicBezTo>
                    <a:pt x="23" y="16"/>
                    <a:pt x="23" y="16"/>
                    <a:pt x="23" y="16"/>
                  </a:cubicBezTo>
                  <a:cubicBezTo>
                    <a:pt x="27" y="10"/>
                    <a:pt x="28" y="4"/>
                    <a:pt x="29" y="1"/>
                  </a:cubicBezTo>
                  <a:cubicBezTo>
                    <a:pt x="29" y="0"/>
                    <a:pt x="29" y="0"/>
                    <a:pt x="29" y="0"/>
                  </a:cubicBezTo>
                  <a:cubicBezTo>
                    <a:pt x="29" y="20"/>
                    <a:pt x="29" y="20"/>
                    <a:pt x="29" y="20"/>
                  </a:cubicBezTo>
                  <a:cubicBezTo>
                    <a:pt x="29" y="21"/>
                    <a:pt x="28" y="22"/>
                    <a:pt x="27" y="23"/>
                  </a:cubicBezTo>
                  <a:cubicBezTo>
                    <a:pt x="1" y="38"/>
                    <a:pt x="1" y="38"/>
                    <a:pt x="1" y="38"/>
                  </a:cubicBezTo>
                  <a:cubicBezTo>
                    <a:pt x="0" y="38"/>
                    <a:pt x="0" y="38"/>
                    <a:pt x="0" y="37"/>
                  </a:cubicBezTo>
                  <a:lnTo>
                    <a:pt x="0" y="16"/>
                  </a:ln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 name="Freeform 1062"/>
            <p:cNvSpPr/>
            <p:nvPr/>
          </p:nvSpPr>
          <p:spPr bwMode="auto">
            <a:xfrm>
              <a:off x="8847138" y="5700713"/>
              <a:ext cx="12700" cy="6350"/>
            </a:xfrm>
            <a:custGeom>
              <a:avLst/>
              <a:gdLst>
                <a:gd name="T0" fmla="*/ 8 w 8"/>
                <a:gd name="T1" fmla="*/ 4 h 4"/>
                <a:gd name="T2" fmla="*/ 0 w 8"/>
                <a:gd name="T3" fmla="*/ 0 h 4"/>
                <a:gd name="T4" fmla="*/ 0 w 8"/>
                <a:gd name="T5" fmla="*/ 0 h 4"/>
                <a:gd name="T6" fmla="*/ 8 w 8"/>
                <a:gd name="T7" fmla="*/ 4 h 4"/>
                <a:gd name="T8" fmla="*/ 8 w 8"/>
                <a:gd name="T9" fmla="*/ 4 h 4"/>
              </a:gdLst>
              <a:ahLst/>
              <a:cxnLst>
                <a:cxn ang="0">
                  <a:pos x="T0" y="T1"/>
                </a:cxn>
                <a:cxn ang="0">
                  <a:pos x="T2" y="T3"/>
                </a:cxn>
                <a:cxn ang="0">
                  <a:pos x="T4" y="T5"/>
                </a:cxn>
                <a:cxn ang="0">
                  <a:pos x="T6" y="T7"/>
                </a:cxn>
                <a:cxn ang="0">
                  <a:pos x="T8" y="T9"/>
                </a:cxn>
              </a:cxnLst>
              <a:rect l="0" t="0" r="r" b="b"/>
              <a:pathLst>
                <a:path w="8" h="4">
                  <a:moveTo>
                    <a:pt x="8" y="4"/>
                  </a:moveTo>
                  <a:lnTo>
                    <a:pt x="0" y="0"/>
                  </a:lnTo>
                  <a:lnTo>
                    <a:pt x="0" y="0"/>
                  </a:lnTo>
                  <a:lnTo>
                    <a:pt x="8" y="4"/>
                  </a:lnTo>
                  <a:lnTo>
                    <a:pt x="8" y="4"/>
                  </a:lnTo>
                  <a:close/>
                </a:path>
              </a:pathLst>
            </a:custGeom>
            <a:solidFill>
              <a:srgbClr val="5C361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 name="Freeform 1063"/>
            <p:cNvSpPr/>
            <p:nvPr/>
          </p:nvSpPr>
          <p:spPr bwMode="auto">
            <a:xfrm>
              <a:off x="8859838" y="5707063"/>
              <a:ext cx="9525" cy="14288"/>
            </a:xfrm>
            <a:custGeom>
              <a:avLst/>
              <a:gdLst>
                <a:gd name="T0" fmla="*/ 0 w 6"/>
                <a:gd name="T1" fmla="*/ 0 h 9"/>
                <a:gd name="T2" fmla="*/ 6 w 6"/>
                <a:gd name="T3" fmla="*/ 8 h 9"/>
                <a:gd name="T4" fmla="*/ 6 w 6"/>
                <a:gd name="T5" fmla="*/ 8 h 9"/>
                <a:gd name="T6" fmla="*/ 6 w 6"/>
                <a:gd name="T7" fmla="*/ 9 h 9"/>
                <a:gd name="T8" fmla="*/ 0 w 6"/>
                <a:gd name="T9" fmla="*/ 2 h 9"/>
                <a:gd name="T10" fmla="*/ 0 w 6"/>
                <a:gd name="T11" fmla="*/ 1 h 9"/>
                <a:gd name="T12" fmla="*/ 0 w 6"/>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0" y="0"/>
                  </a:moveTo>
                  <a:cubicBezTo>
                    <a:pt x="0" y="4"/>
                    <a:pt x="3" y="7"/>
                    <a:pt x="6" y="8"/>
                  </a:cubicBezTo>
                  <a:cubicBezTo>
                    <a:pt x="6" y="8"/>
                    <a:pt x="6" y="8"/>
                    <a:pt x="6" y="8"/>
                  </a:cubicBezTo>
                  <a:cubicBezTo>
                    <a:pt x="6" y="9"/>
                    <a:pt x="6" y="9"/>
                    <a:pt x="6" y="9"/>
                  </a:cubicBezTo>
                  <a:cubicBezTo>
                    <a:pt x="3" y="8"/>
                    <a:pt x="1" y="6"/>
                    <a:pt x="0" y="2"/>
                  </a:cubicBezTo>
                  <a:cubicBezTo>
                    <a:pt x="0" y="1"/>
                    <a:pt x="0" y="1"/>
                    <a:pt x="0" y="1"/>
                  </a:cubicBezTo>
                  <a:lnTo>
                    <a:pt x="0"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 name="Freeform 1064"/>
            <p:cNvSpPr/>
            <p:nvPr/>
          </p:nvSpPr>
          <p:spPr bwMode="auto">
            <a:xfrm>
              <a:off x="8859838" y="5680075"/>
              <a:ext cx="46038" cy="39688"/>
            </a:xfrm>
            <a:custGeom>
              <a:avLst/>
              <a:gdLst>
                <a:gd name="T0" fmla="*/ 29 w 29"/>
                <a:gd name="T1" fmla="*/ 0 h 25"/>
                <a:gd name="T2" fmla="*/ 23 w 29"/>
                <a:gd name="T3" fmla="*/ 15 h 25"/>
                <a:gd name="T4" fmla="*/ 23 w 29"/>
                <a:gd name="T5" fmla="*/ 15 h 25"/>
                <a:gd name="T6" fmla="*/ 22 w 29"/>
                <a:gd name="T7" fmla="*/ 15 h 25"/>
                <a:gd name="T8" fmla="*/ 20 w 29"/>
                <a:gd name="T9" fmla="*/ 16 h 25"/>
                <a:gd name="T10" fmla="*/ 20 w 29"/>
                <a:gd name="T11" fmla="*/ 17 h 25"/>
                <a:gd name="T12" fmla="*/ 20 w 29"/>
                <a:gd name="T13" fmla="*/ 19 h 25"/>
                <a:gd name="T14" fmla="*/ 14 w 29"/>
                <a:gd name="T15" fmla="*/ 23 h 25"/>
                <a:gd name="T16" fmla="*/ 9 w 29"/>
                <a:gd name="T17" fmla="*/ 25 h 25"/>
                <a:gd name="T18" fmla="*/ 9 w 29"/>
                <a:gd name="T19" fmla="*/ 23 h 25"/>
                <a:gd name="T20" fmla="*/ 8 w 29"/>
                <a:gd name="T21" fmla="*/ 23 h 25"/>
                <a:gd name="T22" fmla="*/ 7 w 29"/>
                <a:gd name="T23" fmla="*/ 24 h 25"/>
                <a:gd name="T24" fmla="*/ 6 w 29"/>
                <a:gd name="T25" fmla="*/ 25 h 25"/>
                <a:gd name="T26" fmla="*/ 0 w 29"/>
                <a:gd name="T27" fmla="*/ 17 h 25"/>
                <a:gd name="T28" fmla="*/ 0 w 29"/>
                <a:gd name="T29" fmla="*/ 17 h 25"/>
                <a:gd name="T30" fmla="*/ 9 w 29"/>
                <a:gd name="T31" fmla="*/ 12 h 25"/>
                <a:gd name="T32" fmla="*/ 10 w 29"/>
                <a:gd name="T33" fmla="*/ 11 h 25"/>
                <a:gd name="T34" fmla="*/ 18 w 29"/>
                <a:gd name="T35" fmla="*/ 6 h 25"/>
                <a:gd name="T36" fmla="*/ 20 w 29"/>
                <a:gd name="T37" fmla="*/ 5 h 25"/>
                <a:gd name="T38" fmla="*/ 29 w 29"/>
                <a:gd name="T3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25">
                  <a:moveTo>
                    <a:pt x="29" y="0"/>
                  </a:moveTo>
                  <a:cubicBezTo>
                    <a:pt x="29" y="1"/>
                    <a:pt x="28" y="8"/>
                    <a:pt x="23" y="15"/>
                  </a:cubicBezTo>
                  <a:cubicBezTo>
                    <a:pt x="23" y="15"/>
                    <a:pt x="23" y="15"/>
                    <a:pt x="23" y="15"/>
                  </a:cubicBezTo>
                  <a:cubicBezTo>
                    <a:pt x="23" y="15"/>
                    <a:pt x="22" y="15"/>
                    <a:pt x="22" y="15"/>
                  </a:cubicBezTo>
                  <a:cubicBezTo>
                    <a:pt x="20" y="16"/>
                    <a:pt x="20" y="16"/>
                    <a:pt x="20" y="16"/>
                  </a:cubicBezTo>
                  <a:cubicBezTo>
                    <a:pt x="20" y="16"/>
                    <a:pt x="20" y="16"/>
                    <a:pt x="20" y="17"/>
                  </a:cubicBezTo>
                  <a:cubicBezTo>
                    <a:pt x="20" y="19"/>
                    <a:pt x="20" y="19"/>
                    <a:pt x="20" y="19"/>
                  </a:cubicBezTo>
                  <a:cubicBezTo>
                    <a:pt x="18" y="20"/>
                    <a:pt x="16" y="22"/>
                    <a:pt x="14" y="23"/>
                  </a:cubicBezTo>
                  <a:cubicBezTo>
                    <a:pt x="12" y="24"/>
                    <a:pt x="11" y="25"/>
                    <a:pt x="9" y="25"/>
                  </a:cubicBezTo>
                  <a:cubicBezTo>
                    <a:pt x="9" y="23"/>
                    <a:pt x="9" y="23"/>
                    <a:pt x="9" y="23"/>
                  </a:cubicBezTo>
                  <a:cubicBezTo>
                    <a:pt x="9" y="23"/>
                    <a:pt x="9" y="23"/>
                    <a:pt x="8" y="23"/>
                  </a:cubicBezTo>
                  <a:cubicBezTo>
                    <a:pt x="7" y="24"/>
                    <a:pt x="7" y="24"/>
                    <a:pt x="7" y="24"/>
                  </a:cubicBezTo>
                  <a:cubicBezTo>
                    <a:pt x="6" y="24"/>
                    <a:pt x="6" y="24"/>
                    <a:pt x="6" y="25"/>
                  </a:cubicBezTo>
                  <a:cubicBezTo>
                    <a:pt x="3" y="24"/>
                    <a:pt x="0" y="21"/>
                    <a:pt x="0" y="17"/>
                  </a:cubicBezTo>
                  <a:cubicBezTo>
                    <a:pt x="0" y="17"/>
                    <a:pt x="0" y="17"/>
                    <a:pt x="0" y="17"/>
                  </a:cubicBezTo>
                  <a:cubicBezTo>
                    <a:pt x="9" y="12"/>
                    <a:pt x="9" y="12"/>
                    <a:pt x="9" y="12"/>
                  </a:cubicBezTo>
                  <a:cubicBezTo>
                    <a:pt x="10" y="11"/>
                    <a:pt x="10" y="11"/>
                    <a:pt x="10" y="11"/>
                  </a:cubicBezTo>
                  <a:cubicBezTo>
                    <a:pt x="18" y="6"/>
                    <a:pt x="18" y="6"/>
                    <a:pt x="18" y="6"/>
                  </a:cubicBezTo>
                  <a:cubicBezTo>
                    <a:pt x="20" y="5"/>
                    <a:pt x="20" y="5"/>
                    <a:pt x="20" y="5"/>
                  </a:cubicBezTo>
                  <a:lnTo>
                    <a:pt x="29" y="0"/>
                  </a:lnTo>
                  <a:close/>
                </a:path>
              </a:pathLst>
            </a:custGeom>
            <a:solidFill>
              <a:srgbClr val="A568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 name="Freeform 1065"/>
            <p:cNvSpPr/>
            <p:nvPr/>
          </p:nvSpPr>
          <p:spPr bwMode="auto">
            <a:xfrm>
              <a:off x="8847138" y="5673725"/>
              <a:ext cx="58738" cy="68263"/>
            </a:xfrm>
            <a:custGeom>
              <a:avLst/>
              <a:gdLst>
                <a:gd name="T0" fmla="*/ 30 w 37"/>
                <a:gd name="T1" fmla="*/ 0 h 43"/>
                <a:gd name="T2" fmla="*/ 37 w 37"/>
                <a:gd name="T3" fmla="*/ 4 h 43"/>
                <a:gd name="T4" fmla="*/ 8 w 37"/>
                <a:gd name="T5" fmla="*/ 21 h 43"/>
                <a:gd name="T6" fmla="*/ 8 w 37"/>
                <a:gd name="T7" fmla="*/ 22 h 43"/>
                <a:gd name="T8" fmla="*/ 8 w 37"/>
                <a:gd name="T9" fmla="*/ 42 h 43"/>
                <a:gd name="T10" fmla="*/ 8 w 37"/>
                <a:gd name="T11" fmla="*/ 43 h 43"/>
                <a:gd name="T12" fmla="*/ 1 w 37"/>
                <a:gd name="T13" fmla="*/ 39 h 43"/>
                <a:gd name="T14" fmla="*/ 0 w 37"/>
                <a:gd name="T15" fmla="*/ 37 h 43"/>
                <a:gd name="T16" fmla="*/ 0 w 37"/>
                <a:gd name="T17" fmla="*/ 17 h 43"/>
                <a:gd name="T18" fmla="*/ 30 w 37"/>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3">
                  <a:moveTo>
                    <a:pt x="30" y="0"/>
                  </a:moveTo>
                  <a:cubicBezTo>
                    <a:pt x="37" y="4"/>
                    <a:pt x="37" y="4"/>
                    <a:pt x="37" y="4"/>
                  </a:cubicBezTo>
                  <a:cubicBezTo>
                    <a:pt x="8" y="21"/>
                    <a:pt x="8" y="21"/>
                    <a:pt x="8" y="21"/>
                  </a:cubicBezTo>
                  <a:cubicBezTo>
                    <a:pt x="8" y="22"/>
                    <a:pt x="8" y="22"/>
                    <a:pt x="8" y="22"/>
                  </a:cubicBezTo>
                  <a:cubicBezTo>
                    <a:pt x="8" y="42"/>
                    <a:pt x="8" y="42"/>
                    <a:pt x="8" y="42"/>
                  </a:cubicBezTo>
                  <a:cubicBezTo>
                    <a:pt x="8" y="42"/>
                    <a:pt x="8" y="43"/>
                    <a:pt x="8" y="43"/>
                  </a:cubicBezTo>
                  <a:cubicBezTo>
                    <a:pt x="1" y="39"/>
                    <a:pt x="1" y="39"/>
                    <a:pt x="1" y="39"/>
                  </a:cubicBezTo>
                  <a:cubicBezTo>
                    <a:pt x="1" y="38"/>
                    <a:pt x="0" y="38"/>
                    <a:pt x="0" y="37"/>
                  </a:cubicBezTo>
                  <a:cubicBezTo>
                    <a:pt x="0" y="17"/>
                    <a:pt x="0" y="17"/>
                    <a:pt x="0" y="17"/>
                  </a:cubicBezTo>
                  <a:lnTo>
                    <a:pt x="30" y="0"/>
                  </a:lnTo>
                  <a:close/>
                </a:path>
              </a:pathLst>
            </a:custGeom>
            <a:solidFill>
              <a:srgbClr val="6D3B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 name="Freeform 1066"/>
            <p:cNvSpPr/>
            <p:nvPr/>
          </p:nvSpPr>
          <p:spPr bwMode="auto">
            <a:xfrm>
              <a:off x="8874125" y="5710238"/>
              <a:ext cx="19050" cy="11113"/>
            </a:xfrm>
            <a:custGeom>
              <a:avLst/>
              <a:gdLst>
                <a:gd name="T0" fmla="*/ 0 w 12"/>
                <a:gd name="T1" fmla="*/ 6 h 7"/>
                <a:gd name="T2" fmla="*/ 5 w 12"/>
                <a:gd name="T3" fmla="*/ 4 h 7"/>
                <a:gd name="T4" fmla="*/ 11 w 12"/>
                <a:gd name="T5" fmla="*/ 0 h 7"/>
                <a:gd name="T6" fmla="*/ 12 w 12"/>
                <a:gd name="T7" fmla="*/ 0 h 7"/>
                <a:gd name="T8" fmla="*/ 11 w 12"/>
                <a:gd name="T9" fmla="*/ 0 h 7"/>
                <a:gd name="T10" fmla="*/ 5 w 12"/>
                <a:gd name="T11" fmla="*/ 5 h 7"/>
                <a:gd name="T12" fmla="*/ 0 w 12"/>
                <a:gd name="T13" fmla="*/ 7 h 7"/>
                <a:gd name="T14" fmla="*/ 0 w 12"/>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7">
                  <a:moveTo>
                    <a:pt x="0" y="6"/>
                  </a:moveTo>
                  <a:cubicBezTo>
                    <a:pt x="2" y="5"/>
                    <a:pt x="3" y="5"/>
                    <a:pt x="5" y="4"/>
                  </a:cubicBezTo>
                  <a:cubicBezTo>
                    <a:pt x="8" y="2"/>
                    <a:pt x="9" y="1"/>
                    <a:pt x="11" y="0"/>
                  </a:cubicBezTo>
                  <a:cubicBezTo>
                    <a:pt x="12" y="0"/>
                    <a:pt x="12" y="0"/>
                    <a:pt x="12" y="0"/>
                  </a:cubicBezTo>
                  <a:cubicBezTo>
                    <a:pt x="11" y="0"/>
                    <a:pt x="11" y="0"/>
                    <a:pt x="11" y="0"/>
                  </a:cubicBezTo>
                  <a:cubicBezTo>
                    <a:pt x="10" y="2"/>
                    <a:pt x="8" y="4"/>
                    <a:pt x="5" y="5"/>
                  </a:cubicBezTo>
                  <a:cubicBezTo>
                    <a:pt x="3" y="6"/>
                    <a:pt x="2" y="7"/>
                    <a:pt x="0" y="7"/>
                  </a:cubicBezTo>
                  <a:lnTo>
                    <a:pt x="0" y="6"/>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 name="Freeform 1067"/>
            <p:cNvSpPr/>
            <p:nvPr/>
          </p:nvSpPr>
          <p:spPr bwMode="auto">
            <a:xfrm>
              <a:off x="8869363" y="5721350"/>
              <a:ext cx="1588" cy="3175"/>
            </a:xfrm>
            <a:custGeom>
              <a:avLst/>
              <a:gdLst>
                <a:gd name="T0" fmla="*/ 1 w 1"/>
                <a:gd name="T1" fmla="*/ 0 h 2"/>
                <a:gd name="T2" fmla="*/ 1 w 1"/>
                <a:gd name="T3" fmla="*/ 2 h 2"/>
                <a:gd name="T4" fmla="*/ 1 w 1"/>
                <a:gd name="T5" fmla="*/ 2 h 2"/>
                <a:gd name="T6" fmla="*/ 0 w 1"/>
                <a:gd name="T7" fmla="*/ 2 h 2"/>
                <a:gd name="T8" fmla="*/ 0 w 1"/>
                <a:gd name="T9" fmla="*/ 2 h 2"/>
                <a:gd name="T10" fmla="*/ 0 w 1"/>
                <a:gd name="T11" fmla="*/ 0 h 2"/>
                <a:gd name="T12" fmla="*/ 1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0"/>
                  </a:moveTo>
                  <a:lnTo>
                    <a:pt x="1" y="2"/>
                  </a:lnTo>
                  <a:lnTo>
                    <a:pt x="1" y="2"/>
                  </a:lnTo>
                  <a:lnTo>
                    <a:pt x="0" y="2"/>
                  </a:lnTo>
                  <a:lnTo>
                    <a:pt x="0" y="2"/>
                  </a:lnTo>
                  <a:lnTo>
                    <a:pt x="0" y="0"/>
                  </a:lnTo>
                  <a:lnTo>
                    <a:pt x="1" y="0"/>
                  </a:lnTo>
                  <a:close/>
                </a:path>
              </a:pathLst>
            </a:custGeom>
            <a:solidFill>
              <a:srgbClr val="7546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 name="Freeform 1068"/>
            <p:cNvSpPr/>
            <p:nvPr/>
          </p:nvSpPr>
          <p:spPr bwMode="auto">
            <a:xfrm>
              <a:off x="8869363" y="5719763"/>
              <a:ext cx="4763" cy="1588"/>
            </a:xfrm>
            <a:custGeom>
              <a:avLst/>
              <a:gdLst>
                <a:gd name="T0" fmla="*/ 1 w 3"/>
                <a:gd name="T1" fmla="*/ 1 h 1"/>
                <a:gd name="T2" fmla="*/ 0 w 3"/>
                <a:gd name="T3" fmla="*/ 1 h 1"/>
                <a:gd name="T4" fmla="*/ 3 w 3"/>
                <a:gd name="T5" fmla="*/ 0 h 1"/>
                <a:gd name="T6" fmla="*/ 3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0" y="1"/>
                  </a:lnTo>
                  <a:lnTo>
                    <a:pt x="3" y="0"/>
                  </a:lnTo>
                  <a:lnTo>
                    <a:pt x="3" y="0"/>
                  </a:lnTo>
                  <a:lnTo>
                    <a:pt x="1" y="1"/>
                  </a:lnTo>
                  <a:close/>
                </a:path>
              </a:pathLst>
            </a:custGeom>
            <a:solidFill>
              <a:srgbClr val="EB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 name="Freeform 1069"/>
            <p:cNvSpPr/>
            <p:nvPr/>
          </p:nvSpPr>
          <p:spPr bwMode="auto">
            <a:xfrm>
              <a:off x="8870950" y="5719763"/>
              <a:ext cx="3175" cy="4763"/>
            </a:xfrm>
            <a:custGeom>
              <a:avLst/>
              <a:gdLst>
                <a:gd name="T0" fmla="*/ 2 w 2"/>
                <a:gd name="T1" fmla="*/ 0 h 3"/>
                <a:gd name="T2" fmla="*/ 2 w 2"/>
                <a:gd name="T3" fmla="*/ 2 h 3"/>
                <a:gd name="T4" fmla="*/ 1 w 2"/>
                <a:gd name="T5" fmla="*/ 3 h 3"/>
                <a:gd name="T6" fmla="*/ 0 w 2"/>
                <a:gd name="T7" fmla="*/ 3 h 3"/>
                <a:gd name="T8" fmla="*/ 0 w 2"/>
                <a:gd name="T9" fmla="*/ 3 h 3"/>
                <a:gd name="T10" fmla="*/ 0 w 2"/>
                <a:gd name="T11" fmla="*/ 1 h 3"/>
                <a:gd name="T12" fmla="*/ 2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0"/>
                  </a:moveTo>
                  <a:cubicBezTo>
                    <a:pt x="2" y="2"/>
                    <a:pt x="2" y="2"/>
                    <a:pt x="2" y="2"/>
                  </a:cubicBezTo>
                  <a:cubicBezTo>
                    <a:pt x="2" y="2"/>
                    <a:pt x="2" y="2"/>
                    <a:pt x="1" y="3"/>
                  </a:cubicBezTo>
                  <a:cubicBezTo>
                    <a:pt x="0" y="3"/>
                    <a:pt x="0" y="3"/>
                    <a:pt x="0" y="3"/>
                  </a:cubicBezTo>
                  <a:cubicBezTo>
                    <a:pt x="0" y="3"/>
                    <a:pt x="0" y="3"/>
                    <a:pt x="0" y="3"/>
                  </a:cubicBezTo>
                  <a:cubicBezTo>
                    <a:pt x="0" y="1"/>
                    <a:pt x="0" y="1"/>
                    <a:pt x="0" y="1"/>
                  </a:cubicBezTo>
                  <a:lnTo>
                    <a:pt x="2" y="0"/>
                  </a:lnTo>
                  <a:close/>
                </a:path>
              </a:pathLst>
            </a:custGeom>
            <a:solidFill>
              <a:srgbClr val="D87A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 name="Freeform 1070"/>
            <p:cNvSpPr/>
            <p:nvPr/>
          </p:nvSpPr>
          <p:spPr bwMode="auto">
            <a:xfrm>
              <a:off x="8869363" y="5716588"/>
              <a:ext cx="4763" cy="6350"/>
            </a:xfrm>
            <a:custGeom>
              <a:avLst/>
              <a:gdLst>
                <a:gd name="T0" fmla="*/ 0 w 3"/>
                <a:gd name="T1" fmla="*/ 1 h 4"/>
                <a:gd name="T2" fmla="*/ 2 w 3"/>
                <a:gd name="T3" fmla="*/ 0 h 4"/>
                <a:gd name="T4" fmla="*/ 2 w 3"/>
                <a:gd name="T5" fmla="*/ 0 h 4"/>
                <a:gd name="T6" fmla="*/ 3 w 3"/>
                <a:gd name="T7" fmla="*/ 0 h 4"/>
                <a:gd name="T8" fmla="*/ 3 w 3"/>
                <a:gd name="T9" fmla="*/ 0 h 4"/>
                <a:gd name="T10" fmla="*/ 1 w 3"/>
                <a:gd name="T11" fmla="*/ 1 h 4"/>
                <a:gd name="T12" fmla="*/ 0 w 3"/>
                <a:gd name="T13" fmla="*/ 2 h 4"/>
                <a:gd name="T14" fmla="*/ 0 w 3"/>
                <a:gd name="T15" fmla="*/ 4 h 4"/>
                <a:gd name="T16" fmla="*/ 0 w 3"/>
                <a:gd name="T17" fmla="*/ 4 h 4"/>
                <a:gd name="T18" fmla="*/ 0 w 3"/>
                <a:gd name="T19" fmla="*/ 2 h 4"/>
                <a:gd name="T20" fmla="*/ 0 w 3"/>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0" y="1"/>
                  </a:moveTo>
                  <a:cubicBezTo>
                    <a:pt x="2" y="0"/>
                    <a:pt x="2" y="0"/>
                    <a:pt x="2" y="0"/>
                  </a:cubicBezTo>
                  <a:cubicBezTo>
                    <a:pt x="2" y="0"/>
                    <a:pt x="2" y="0"/>
                    <a:pt x="2" y="0"/>
                  </a:cubicBezTo>
                  <a:cubicBezTo>
                    <a:pt x="3" y="0"/>
                    <a:pt x="3" y="0"/>
                    <a:pt x="3" y="0"/>
                  </a:cubicBezTo>
                  <a:cubicBezTo>
                    <a:pt x="3" y="0"/>
                    <a:pt x="3" y="0"/>
                    <a:pt x="3" y="0"/>
                  </a:cubicBezTo>
                  <a:cubicBezTo>
                    <a:pt x="1" y="1"/>
                    <a:pt x="1" y="1"/>
                    <a:pt x="1" y="1"/>
                  </a:cubicBezTo>
                  <a:cubicBezTo>
                    <a:pt x="1" y="1"/>
                    <a:pt x="0" y="2"/>
                    <a:pt x="0" y="2"/>
                  </a:cubicBezTo>
                  <a:cubicBezTo>
                    <a:pt x="0" y="4"/>
                    <a:pt x="0" y="4"/>
                    <a:pt x="0" y="4"/>
                  </a:cubicBezTo>
                  <a:cubicBezTo>
                    <a:pt x="0" y="4"/>
                    <a:pt x="0" y="4"/>
                    <a:pt x="0" y="4"/>
                  </a:cubicBezTo>
                  <a:cubicBezTo>
                    <a:pt x="0" y="2"/>
                    <a:pt x="0" y="2"/>
                    <a:pt x="0" y="2"/>
                  </a:cubicBezTo>
                  <a:cubicBezTo>
                    <a:pt x="0" y="1"/>
                    <a:pt x="0" y="1"/>
                    <a:pt x="0" y="1"/>
                  </a:cubicBezTo>
                  <a:close/>
                </a:path>
              </a:pathLst>
            </a:custGeom>
            <a:solidFill>
              <a:srgbClr val="89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 name="Freeform 1071"/>
            <p:cNvSpPr/>
            <p:nvPr/>
          </p:nvSpPr>
          <p:spPr bwMode="auto">
            <a:xfrm>
              <a:off x="8869363" y="5716588"/>
              <a:ext cx="4763" cy="6350"/>
            </a:xfrm>
            <a:custGeom>
              <a:avLst/>
              <a:gdLst>
                <a:gd name="T0" fmla="*/ 3 w 3"/>
                <a:gd name="T1" fmla="*/ 0 h 4"/>
                <a:gd name="T2" fmla="*/ 3 w 3"/>
                <a:gd name="T3" fmla="*/ 0 h 4"/>
                <a:gd name="T4" fmla="*/ 3 w 3"/>
                <a:gd name="T5" fmla="*/ 2 h 4"/>
                <a:gd name="T6" fmla="*/ 0 w 3"/>
                <a:gd name="T7" fmla="*/ 4 h 4"/>
                <a:gd name="T8" fmla="*/ 0 w 3"/>
                <a:gd name="T9" fmla="*/ 2 h 4"/>
                <a:gd name="T10" fmla="*/ 1 w 3"/>
                <a:gd name="T11" fmla="*/ 1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cubicBezTo>
                    <a:pt x="3" y="0"/>
                    <a:pt x="3" y="0"/>
                    <a:pt x="3" y="0"/>
                  </a:cubicBezTo>
                  <a:cubicBezTo>
                    <a:pt x="3" y="2"/>
                    <a:pt x="3" y="2"/>
                    <a:pt x="3" y="2"/>
                  </a:cubicBezTo>
                  <a:cubicBezTo>
                    <a:pt x="0" y="4"/>
                    <a:pt x="0" y="4"/>
                    <a:pt x="0" y="4"/>
                  </a:cubicBezTo>
                  <a:cubicBezTo>
                    <a:pt x="0" y="2"/>
                    <a:pt x="0" y="2"/>
                    <a:pt x="0" y="2"/>
                  </a:cubicBezTo>
                  <a:cubicBezTo>
                    <a:pt x="0" y="2"/>
                    <a:pt x="1" y="1"/>
                    <a:pt x="1" y="1"/>
                  </a:cubicBezTo>
                  <a:lnTo>
                    <a:pt x="3"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 name="Freeform 1072"/>
            <p:cNvSpPr/>
            <p:nvPr/>
          </p:nvSpPr>
          <p:spPr bwMode="auto">
            <a:xfrm>
              <a:off x="8891588" y="5708650"/>
              <a:ext cx="1588" cy="4763"/>
            </a:xfrm>
            <a:custGeom>
              <a:avLst/>
              <a:gdLst>
                <a:gd name="T0" fmla="*/ 1 w 1"/>
                <a:gd name="T1" fmla="*/ 1 h 3"/>
                <a:gd name="T2" fmla="*/ 1 w 1"/>
                <a:gd name="T3" fmla="*/ 2 h 3"/>
                <a:gd name="T4" fmla="*/ 1 w 1"/>
                <a:gd name="T5" fmla="*/ 3 h 3"/>
                <a:gd name="T6" fmla="*/ 0 w 1"/>
                <a:gd name="T7" fmla="*/ 2 h 3"/>
                <a:gd name="T8" fmla="*/ 0 w 1"/>
                <a:gd name="T9" fmla="*/ 2 h 3"/>
                <a:gd name="T10" fmla="*/ 0 w 1"/>
                <a:gd name="T11" fmla="*/ 0 h 3"/>
                <a:gd name="T12" fmla="*/ 1 w 1"/>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1"/>
                  </a:moveTo>
                  <a:lnTo>
                    <a:pt x="1" y="2"/>
                  </a:lnTo>
                  <a:lnTo>
                    <a:pt x="1" y="3"/>
                  </a:lnTo>
                  <a:lnTo>
                    <a:pt x="0" y="2"/>
                  </a:lnTo>
                  <a:lnTo>
                    <a:pt x="0" y="2"/>
                  </a:lnTo>
                  <a:lnTo>
                    <a:pt x="0" y="0"/>
                  </a:lnTo>
                  <a:lnTo>
                    <a:pt x="1" y="1"/>
                  </a:lnTo>
                  <a:close/>
                </a:path>
              </a:pathLst>
            </a:custGeom>
            <a:solidFill>
              <a:srgbClr val="7546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 name="Freeform 1073"/>
            <p:cNvSpPr/>
            <p:nvPr/>
          </p:nvSpPr>
          <p:spPr bwMode="auto">
            <a:xfrm>
              <a:off x="8891588" y="5707063"/>
              <a:ext cx="4763" cy="3175"/>
            </a:xfrm>
            <a:custGeom>
              <a:avLst/>
              <a:gdLst>
                <a:gd name="T0" fmla="*/ 1 w 3"/>
                <a:gd name="T1" fmla="*/ 2 h 2"/>
                <a:gd name="T2" fmla="*/ 0 w 3"/>
                <a:gd name="T3" fmla="*/ 1 h 2"/>
                <a:gd name="T4" fmla="*/ 3 w 3"/>
                <a:gd name="T5" fmla="*/ 0 h 2"/>
                <a:gd name="T6" fmla="*/ 3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0" y="1"/>
                  </a:lnTo>
                  <a:lnTo>
                    <a:pt x="3" y="0"/>
                  </a:lnTo>
                  <a:lnTo>
                    <a:pt x="3" y="0"/>
                  </a:lnTo>
                  <a:lnTo>
                    <a:pt x="1" y="2"/>
                  </a:lnTo>
                  <a:close/>
                </a:path>
              </a:pathLst>
            </a:custGeom>
            <a:solidFill>
              <a:srgbClr val="EB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 name="Freeform 1074"/>
            <p:cNvSpPr/>
            <p:nvPr/>
          </p:nvSpPr>
          <p:spPr bwMode="auto">
            <a:xfrm>
              <a:off x="8893175" y="5707063"/>
              <a:ext cx="3175" cy="6350"/>
            </a:xfrm>
            <a:custGeom>
              <a:avLst/>
              <a:gdLst>
                <a:gd name="T0" fmla="*/ 2 w 2"/>
                <a:gd name="T1" fmla="*/ 0 h 4"/>
                <a:gd name="T2" fmla="*/ 2 w 2"/>
                <a:gd name="T3" fmla="*/ 2 h 4"/>
                <a:gd name="T4" fmla="*/ 1 w 2"/>
                <a:gd name="T5" fmla="*/ 3 h 4"/>
                <a:gd name="T6" fmla="*/ 0 w 2"/>
                <a:gd name="T7" fmla="*/ 3 h 4"/>
                <a:gd name="T8" fmla="*/ 0 w 2"/>
                <a:gd name="T9" fmla="*/ 3 h 4"/>
                <a:gd name="T10" fmla="*/ 0 w 2"/>
                <a:gd name="T11" fmla="*/ 2 h 4"/>
                <a:gd name="T12" fmla="*/ 2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cubicBezTo>
                    <a:pt x="2" y="2"/>
                    <a:pt x="2" y="2"/>
                    <a:pt x="2" y="2"/>
                  </a:cubicBezTo>
                  <a:cubicBezTo>
                    <a:pt x="2" y="2"/>
                    <a:pt x="2" y="3"/>
                    <a:pt x="1" y="3"/>
                  </a:cubicBezTo>
                  <a:cubicBezTo>
                    <a:pt x="0" y="3"/>
                    <a:pt x="0" y="3"/>
                    <a:pt x="0" y="3"/>
                  </a:cubicBezTo>
                  <a:cubicBezTo>
                    <a:pt x="0" y="4"/>
                    <a:pt x="0" y="4"/>
                    <a:pt x="0" y="3"/>
                  </a:cubicBezTo>
                  <a:cubicBezTo>
                    <a:pt x="0" y="2"/>
                    <a:pt x="0" y="2"/>
                    <a:pt x="0" y="2"/>
                  </a:cubicBezTo>
                  <a:lnTo>
                    <a:pt x="2" y="0"/>
                  </a:lnTo>
                  <a:close/>
                </a:path>
              </a:pathLst>
            </a:custGeom>
            <a:solidFill>
              <a:srgbClr val="D87A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 name="Freeform 1075"/>
            <p:cNvSpPr/>
            <p:nvPr/>
          </p:nvSpPr>
          <p:spPr bwMode="auto">
            <a:xfrm>
              <a:off x="8891588" y="5703888"/>
              <a:ext cx="4763" cy="6350"/>
            </a:xfrm>
            <a:custGeom>
              <a:avLst/>
              <a:gdLst>
                <a:gd name="T0" fmla="*/ 0 w 3"/>
                <a:gd name="T1" fmla="*/ 1 h 4"/>
                <a:gd name="T2" fmla="*/ 2 w 3"/>
                <a:gd name="T3" fmla="*/ 0 h 4"/>
                <a:gd name="T4" fmla="*/ 2 w 3"/>
                <a:gd name="T5" fmla="*/ 0 h 4"/>
                <a:gd name="T6" fmla="*/ 3 w 3"/>
                <a:gd name="T7" fmla="*/ 0 h 4"/>
                <a:gd name="T8" fmla="*/ 3 w 3"/>
                <a:gd name="T9" fmla="*/ 0 h 4"/>
                <a:gd name="T10" fmla="*/ 1 w 3"/>
                <a:gd name="T11" fmla="*/ 1 h 4"/>
                <a:gd name="T12" fmla="*/ 1 w 3"/>
                <a:gd name="T13" fmla="*/ 1 h 4"/>
                <a:gd name="T14" fmla="*/ 1 w 3"/>
                <a:gd name="T15" fmla="*/ 1 h 4"/>
                <a:gd name="T16" fmla="*/ 0 w 3"/>
                <a:gd name="T17" fmla="*/ 2 h 4"/>
                <a:gd name="T18" fmla="*/ 0 w 3"/>
                <a:gd name="T19" fmla="*/ 4 h 4"/>
                <a:gd name="T20" fmla="*/ 0 w 3"/>
                <a:gd name="T21" fmla="*/ 4 h 4"/>
                <a:gd name="T22" fmla="*/ 0 w 3"/>
                <a:gd name="T23" fmla="*/ 2 h 4"/>
                <a:gd name="T24" fmla="*/ 0 w 3"/>
                <a:gd name="T2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4">
                  <a:moveTo>
                    <a:pt x="0" y="1"/>
                  </a:moveTo>
                  <a:cubicBezTo>
                    <a:pt x="2" y="0"/>
                    <a:pt x="2" y="0"/>
                    <a:pt x="2" y="0"/>
                  </a:cubicBezTo>
                  <a:cubicBezTo>
                    <a:pt x="2" y="0"/>
                    <a:pt x="2" y="0"/>
                    <a:pt x="2" y="0"/>
                  </a:cubicBezTo>
                  <a:cubicBezTo>
                    <a:pt x="3" y="0"/>
                    <a:pt x="3" y="0"/>
                    <a:pt x="3" y="0"/>
                  </a:cubicBezTo>
                  <a:cubicBezTo>
                    <a:pt x="3" y="0"/>
                    <a:pt x="3" y="0"/>
                    <a:pt x="3" y="0"/>
                  </a:cubicBezTo>
                  <a:cubicBezTo>
                    <a:pt x="1" y="1"/>
                    <a:pt x="1" y="1"/>
                    <a:pt x="1" y="1"/>
                  </a:cubicBezTo>
                  <a:cubicBezTo>
                    <a:pt x="1" y="1"/>
                    <a:pt x="1" y="1"/>
                    <a:pt x="1" y="1"/>
                  </a:cubicBezTo>
                  <a:cubicBezTo>
                    <a:pt x="1" y="1"/>
                    <a:pt x="1" y="1"/>
                    <a:pt x="1" y="1"/>
                  </a:cubicBezTo>
                  <a:cubicBezTo>
                    <a:pt x="0" y="2"/>
                    <a:pt x="0" y="2"/>
                    <a:pt x="0" y="2"/>
                  </a:cubicBezTo>
                  <a:cubicBezTo>
                    <a:pt x="0" y="4"/>
                    <a:pt x="0" y="4"/>
                    <a:pt x="0" y="4"/>
                  </a:cubicBezTo>
                  <a:cubicBezTo>
                    <a:pt x="0" y="4"/>
                    <a:pt x="0" y="4"/>
                    <a:pt x="0" y="4"/>
                  </a:cubicBezTo>
                  <a:cubicBezTo>
                    <a:pt x="0" y="2"/>
                    <a:pt x="0" y="2"/>
                    <a:pt x="0" y="2"/>
                  </a:cubicBezTo>
                  <a:cubicBezTo>
                    <a:pt x="0" y="1"/>
                    <a:pt x="0" y="1"/>
                    <a:pt x="0" y="1"/>
                  </a:cubicBezTo>
                  <a:close/>
                </a:path>
              </a:pathLst>
            </a:custGeom>
            <a:solidFill>
              <a:srgbClr val="89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 name="Freeform 1076"/>
            <p:cNvSpPr/>
            <p:nvPr/>
          </p:nvSpPr>
          <p:spPr bwMode="auto">
            <a:xfrm>
              <a:off x="8891588" y="5703888"/>
              <a:ext cx="4763" cy="6350"/>
            </a:xfrm>
            <a:custGeom>
              <a:avLst/>
              <a:gdLst>
                <a:gd name="T0" fmla="*/ 3 w 3"/>
                <a:gd name="T1" fmla="*/ 0 h 4"/>
                <a:gd name="T2" fmla="*/ 3 w 3"/>
                <a:gd name="T3" fmla="*/ 0 h 4"/>
                <a:gd name="T4" fmla="*/ 3 w 3"/>
                <a:gd name="T5" fmla="*/ 2 h 4"/>
                <a:gd name="T6" fmla="*/ 0 w 3"/>
                <a:gd name="T7" fmla="*/ 4 h 4"/>
                <a:gd name="T8" fmla="*/ 0 w 3"/>
                <a:gd name="T9" fmla="*/ 2 h 4"/>
                <a:gd name="T10" fmla="*/ 1 w 3"/>
                <a:gd name="T11" fmla="*/ 1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cubicBezTo>
                    <a:pt x="3" y="0"/>
                    <a:pt x="3" y="0"/>
                    <a:pt x="3" y="0"/>
                  </a:cubicBezTo>
                  <a:cubicBezTo>
                    <a:pt x="3" y="2"/>
                    <a:pt x="3" y="2"/>
                    <a:pt x="3" y="2"/>
                  </a:cubicBezTo>
                  <a:cubicBezTo>
                    <a:pt x="0" y="4"/>
                    <a:pt x="0" y="4"/>
                    <a:pt x="0" y="4"/>
                  </a:cubicBezTo>
                  <a:cubicBezTo>
                    <a:pt x="0" y="2"/>
                    <a:pt x="0" y="2"/>
                    <a:pt x="0" y="2"/>
                  </a:cubicBezTo>
                  <a:cubicBezTo>
                    <a:pt x="0" y="2"/>
                    <a:pt x="1" y="1"/>
                    <a:pt x="1" y="1"/>
                  </a:cubicBezTo>
                  <a:lnTo>
                    <a:pt x="3"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 name="Rectangle 1077"/>
            <p:cNvSpPr>
              <a:spLocks noChangeArrowheads="1"/>
            </p:cNvSpPr>
            <p:nvPr/>
          </p:nvSpPr>
          <p:spPr bwMode="auto">
            <a:xfrm>
              <a:off x="8864600" y="5692775"/>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80" name="Rectangle 1078"/>
            <p:cNvSpPr>
              <a:spLocks noChangeArrowheads="1"/>
            </p:cNvSpPr>
            <p:nvPr/>
          </p:nvSpPr>
          <p:spPr bwMode="auto">
            <a:xfrm>
              <a:off x="8872538" y="5694363"/>
              <a:ext cx="1588" cy="1588"/>
            </a:xfrm>
            <a:prstGeom prst="rect">
              <a:avLst/>
            </a:prstGeom>
            <a:solidFill>
              <a:srgbClr val="EA92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81" name="Freeform 1079"/>
            <p:cNvSpPr/>
            <p:nvPr/>
          </p:nvSpPr>
          <p:spPr bwMode="auto">
            <a:xfrm>
              <a:off x="8870950" y="5694363"/>
              <a:ext cx="1588" cy="1588"/>
            </a:xfrm>
            <a:custGeom>
              <a:avLst/>
              <a:gdLst>
                <a:gd name="T0" fmla="*/ 1 w 1"/>
                <a:gd name="T1" fmla="*/ 0 h 1"/>
                <a:gd name="T2" fmla="*/ 1 w 1"/>
                <a:gd name="T3" fmla="*/ 1 h 1"/>
                <a:gd name="T4" fmla="*/ 0 w 1"/>
                <a:gd name="T5" fmla="*/ 1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1"/>
                  </a:lnTo>
                  <a:lnTo>
                    <a:pt x="0" y="1"/>
                  </a:lnTo>
                  <a:lnTo>
                    <a:pt x="0" y="1"/>
                  </a:lnTo>
                  <a:lnTo>
                    <a:pt x="1"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 name="Freeform 1080"/>
            <p:cNvSpPr/>
            <p:nvPr/>
          </p:nvSpPr>
          <p:spPr bwMode="auto">
            <a:xfrm>
              <a:off x="8866188" y="5692775"/>
              <a:ext cx="3175" cy="3175"/>
            </a:xfrm>
            <a:custGeom>
              <a:avLst/>
              <a:gdLst>
                <a:gd name="T0" fmla="*/ 2 w 2"/>
                <a:gd name="T1" fmla="*/ 2 h 2"/>
                <a:gd name="T2" fmla="*/ 2 w 2"/>
                <a:gd name="T3" fmla="*/ 2 h 2"/>
                <a:gd name="T4" fmla="*/ 0 w 2"/>
                <a:gd name="T5" fmla="*/ 1 h 2"/>
                <a:gd name="T6" fmla="*/ 0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2"/>
                  </a:lnTo>
                  <a:lnTo>
                    <a:pt x="0" y="1"/>
                  </a:lnTo>
                  <a:lnTo>
                    <a:pt x="0" y="0"/>
                  </a:lnTo>
                  <a:lnTo>
                    <a:pt x="2" y="2"/>
                  </a:lnTo>
                  <a:close/>
                </a:path>
              </a:pathLst>
            </a:custGeom>
            <a:solidFill>
              <a:srgbClr val="FFC5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 name="Rectangle 1081"/>
            <p:cNvSpPr>
              <a:spLocks noChangeArrowheads="1"/>
            </p:cNvSpPr>
            <p:nvPr/>
          </p:nvSpPr>
          <p:spPr bwMode="auto">
            <a:xfrm>
              <a:off x="8869363" y="5695950"/>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84" name="Freeform 1082"/>
            <p:cNvSpPr/>
            <p:nvPr/>
          </p:nvSpPr>
          <p:spPr bwMode="auto">
            <a:xfrm>
              <a:off x="8866188" y="5691188"/>
              <a:ext cx="6350" cy="4763"/>
            </a:xfrm>
            <a:custGeom>
              <a:avLst/>
              <a:gdLst>
                <a:gd name="T0" fmla="*/ 4 w 4"/>
                <a:gd name="T1" fmla="*/ 2 h 3"/>
                <a:gd name="T2" fmla="*/ 4 w 4"/>
                <a:gd name="T3" fmla="*/ 2 h 3"/>
                <a:gd name="T4" fmla="*/ 3 w 4"/>
                <a:gd name="T5" fmla="*/ 3 h 3"/>
                <a:gd name="T6" fmla="*/ 2 w 4"/>
                <a:gd name="T7" fmla="*/ 3 h 3"/>
                <a:gd name="T8" fmla="*/ 0 w 4"/>
                <a:gd name="T9" fmla="*/ 1 h 3"/>
                <a:gd name="T10" fmla="*/ 0 w 4"/>
                <a:gd name="T11" fmla="*/ 1 h 3"/>
                <a:gd name="T12" fmla="*/ 1 w 4"/>
                <a:gd name="T13" fmla="*/ 0 h 3"/>
                <a:gd name="T14" fmla="*/ 2 w 4"/>
                <a:gd name="T15" fmla="*/ 0 h 3"/>
                <a:gd name="T16" fmla="*/ 4 w 4"/>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4" y="2"/>
                  </a:moveTo>
                  <a:lnTo>
                    <a:pt x="4" y="2"/>
                  </a:lnTo>
                  <a:lnTo>
                    <a:pt x="3" y="3"/>
                  </a:lnTo>
                  <a:lnTo>
                    <a:pt x="2" y="3"/>
                  </a:lnTo>
                  <a:lnTo>
                    <a:pt x="0" y="1"/>
                  </a:lnTo>
                  <a:lnTo>
                    <a:pt x="0" y="1"/>
                  </a:lnTo>
                  <a:lnTo>
                    <a:pt x="1" y="0"/>
                  </a:lnTo>
                  <a:lnTo>
                    <a:pt x="2" y="0"/>
                  </a:lnTo>
                  <a:lnTo>
                    <a:pt x="4" y="2"/>
                  </a:lnTo>
                  <a:close/>
                </a:path>
              </a:pathLst>
            </a:custGeom>
            <a:solidFill>
              <a:srgbClr val="FFB2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 name="Freeform 1083"/>
            <p:cNvSpPr/>
            <p:nvPr/>
          </p:nvSpPr>
          <p:spPr bwMode="auto">
            <a:xfrm>
              <a:off x="8880475" y="5683250"/>
              <a:ext cx="0" cy="1588"/>
            </a:xfrm>
            <a:custGeom>
              <a:avLst/>
              <a:gdLst>
                <a:gd name="T0" fmla="*/ 1 h 1"/>
                <a:gd name="T1" fmla="*/ 1 h 1"/>
                <a:gd name="T2" fmla="*/ 1 h 1"/>
                <a:gd name="T3" fmla="*/ 0 h 1"/>
                <a:gd name="T4" fmla="*/ 1 h 1"/>
              </a:gdLst>
              <a:ahLst/>
              <a:cxnLst>
                <a:cxn ang="0">
                  <a:pos x="0" y="T0"/>
                </a:cxn>
                <a:cxn ang="0">
                  <a:pos x="0" y="T1"/>
                </a:cxn>
                <a:cxn ang="0">
                  <a:pos x="0" y="T2"/>
                </a:cxn>
                <a:cxn ang="0">
                  <a:pos x="0" y="T3"/>
                </a:cxn>
                <a:cxn ang="0">
                  <a:pos x="0" y="T4"/>
                </a:cxn>
              </a:cxnLst>
              <a:rect l="0" t="0" r="r" b="b"/>
              <a:pathLst>
                <a:path h="1">
                  <a:moveTo>
                    <a:pt x="0" y="1"/>
                  </a:moveTo>
                  <a:lnTo>
                    <a:pt x="0" y="1"/>
                  </a:lnTo>
                  <a:lnTo>
                    <a:pt x="0" y="1"/>
                  </a:lnTo>
                  <a:lnTo>
                    <a:pt x="0" y="0"/>
                  </a:lnTo>
                  <a:lnTo>
                    <a:pt x="0" y="1"/>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 name="Freeform 1084"/>
            <p:cNvSpPr/>
            <p:nvPr/>
          </p:nvSpPr>
          <p:spPr bwMode="auto">
            <a:xfrm>
              <a:off x="8888413" y="5684838"/>
              <a:ext cx="0" cy="1588"/>
            </a:xfrm>
            <a:custGeom>
              <a:avLst/>
              <a:gdLst>
                <a:gd name="T0" fmla="*/ 0 h 1"/>
                <a:gd name="T1" fmla="*/ 1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lnTo>
                    <a:pt x="0" y="1"/>
                  </a:lnTo>
                  <a:lnTo>
                    <a:pt x="0" y="1"/>
                  </a:lnTo>
                  <a:lnTo>
                    <a:pt x="0" y="1"/>
                  </a:lnTo>
                  <a:lnTo>
                    <a:pt x="0"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 name="Freeform 1085"/>
            <p:cNvSpPr/>
            <p:nvPr/>
          </p:nvSpPr>
          <p:spPr bwMode="auto">
            <a:xfrm>
              <a:off x="8886825" y="5686425"/>
              <a:ext cx="1588" cy="1588"/>
            </a:xfrm>
            <a:custGeom>
              <a:avLst/>
              <a:gdLst>
                <a:gd name="T0" fmla="*/ 1 w 1"/>
                <a:gd name="T1" fmla="*/ 0 h 1"/>
                <a:gd name="T2" fmla="*/ 1 w 1"/>
                <a:gd name="T3" fmla="*/ 0 h 1"/>
                <a:gd name="T4" fmla="*/ 0 w 1"/>
                <a:gd name="T5" fmla="*/ 1 h 1"/>
                <a:gd name="T6" fmla="*/ 0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1"/>
                  </a:lnTo>
                  <a:lnTo>
                    <a:pt x="0" y="0"/>
                  </a:lnTo>
                  <a:lnTo>
                    <a:pt x="1"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 name="Freeform 1086"/>
            <p:cNvSpPr/>
            <p:nvPr/>
          </p:nvSpPr>
          <p:spPr bwMode="auto">
            <a:xfrm>
              <a:off x="8880475" y="5684838"/>
              <a:ext cx="4763" cy="3175"/>
            </a:xfrm>
            <a:custGeom>
              <a:avLst/>
              <a:gdLst>
                <a:gd name="T0" fmla="*/ 3 w 3"/>
                <a:gd name="T1" fmla="*/ 1 h 2"/>
                <a:gd name="T2" fmla="*/ 3 w 3"/>
                <a:gd name="T3" fmla="*/ 2 h 2"/>
                <a:gd name="T4" fmla="*/ 0 w 3"/>
                <a:gd name="T5" fmla="*/ 0 h 2"/>
                <a:gd name="T6" fmla="*/ 0 w 3"/>
                <a:gd name="T7" fmla="*/ 0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lnTo>
                    <a:pt x="3" y="2"/>
                  </a:lnTo>
                  <a:lnTo>
                    <a:pt x="0" y="0"/>
                  </a:lnTo>
                  <a:lnTo>
                    <a:pt x="0" y="0"/>
                  </a:lnTo>
                  <a:lnTo>
                    <a:pt x="3" y="1"/>
                  </a:lnTo>
                  <a:close/>
                </a:path>
              </a:pathLst>
            </a:custGeom>
            <a:solidFill>
              <a:srgbClr val="FFC5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 name="Rectangle 1087"/>
            <p:cNvSpPr>
              <a:spLocks noChangeArrowheads="1"/>
            </p:cNvSpPr>
            <p:nvPr/>
          </p:nvSpPr>
          <p:spPr bwMode="auto">
            <a:xfrm>
              <a:off x="8885238" y="5686425"/>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90" name="Freeform 1088"/>
            <p:cNvSpPr/>
            <p:nvPr/>
          </p:nvSpPr>
          <p:spPr bwMode="auto">
            <a:xfrm>
              <a:off x="8880475" y="5683250"/>
              <a:ext cx="7938" cy="3175"/>
            </a:xfrm>
            <a:custGeom>
              <a:avLst/>
              <a:gdLst>
                <a:gd name="T0" fmla="*/ 5 w 5"/>
                <a:gd name="T1" fmla="*/ 1 h 2"/>
                <a:gd name="T2" fmla="*/ 5 w 5"/>
                <a:gd name="T3" fmla="*/ 2 h 2"/>
                <a:gd name="T4" fmla="*/ 4 w 5"/>
                <a:gd name="T5" fmla="*/ 2 h 2"/>
                <a:gd name="T6" fmla="*/ 3 w 5"/>
                <a:gd name="T7" fmla="*/ 2 h 2"/>
                <a:gd name="T8" fmla="*/ 0 w 5"/>
                <a:gd name="T9" fmla="*/ 1 h 2"/>
                <a:gd name="T10" fmla="*/ 0 w 5"/>
                <a:gd name="T11" fmla="*/ 0 h 2"/>
                <a:gd name="T12" fmla="*/ 1 w 5"/>
                <a:gd name="T13" fmla="*/ 0 h 2"/>
                <a:gd name="T14" fmla="*/ 2 w 5"/>
                <a:gd name="T15" fmla="*/ 0 h 2"/>
                <a:gd name="T16" fmla="*/ 5 w 5"/>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
                  <a:moveTo>
                    <a:pt x="5" y="1"/>
                  </a:moveTo>
                  <a:lnTo>
                    <a:pt x="5" y="2"/>
                  </a:lnTo>
                  <a:lnTo>
                    <a:pt x="4" y="2"/>
                  </a:lnTo>
                  <a:lnTo>
                    <a:pt x="3" y="2"/>
                  </a:lnTo>
                  <a:lnTo>
                    <a:pt x="0" y="1"/>
                  </a:lnTo>
                  <a:lnTo>
                    <a:pt x="0" y="0"/>
                  </a:lnTo>
                  <a:lnTo>
                    <a:pt x="1" y="0"/>
                  </a:lnTo>
                  <a:lnTo>
                    <a:pt x="2" y="0"/>
                  </a:lnTo>
                  <a:lnTo>
                    <a:pt x="5" y="1"/>
                  </a:lnTo>
                  <a:close/>
                </a:path>
              </a:pathLst>
            </a:custGeom>
            <a:solidFill>
              <a:srgbClr val="FFB2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 name="Freeform 1089"/>
            <p:cNvSpPr/>
            <p:nvPr/>
          </p:nvSpPr>
          <p:spPr bwMode="auto">
            <a:xfrm>
              <a:off x="8880475" y="5681663"/>
              <a:ext cx="3175" cy="4763"/>
            </a:xfrm>
            <a:custGeom>
              <a:avLst/>
              <a:gdLst>
                <a:gd name="T0" fmla="*/ 0 w 2"/>
                <a:gd name="T1" fmla="*/ 0 h 3"/>
                <a:gd name="T2" fmla="*/ 1 w 2"/>
                <a:gd name="T3" fmla="*/ 1 h 3"/>
                <a:gd name="T4" fmla="*/ 2 w 2"/>
                <a:gd name="T5" fmla="*/ 3 h 3"/>
                <a:gd name="T6" fmla="*/ 1 w 2"/>
                <a:gd name="T7" fmla="*/ 2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1" y="1"/>
                    <a:pt x="1" y="1"/>
                    <a:pt x="1" y="1"/>
                  </a:cubicBezTo>
                  <a:cubicBezTo>
                    <a:pt x="2" y="1"/>
                    <a:pt x="2" y="2"/>
                    <a:pt x="2" y="3"/>
                  </a:cubicBezTo>
                  <a:cubicBezTo>
                    <a:pt x="1" y="2"/>
                    <a:pt x="1" y="2"/>
                    <a:pt x="1" y="2"/>
                  </a:cubicBezTo>
                  <a:cubicBezTo>
                    <a:pt x="1" y="1"/>
                    <a:pt x="1" y="1"/>
                    <a:pt x="0" y="0"/>
                  </a:cubicBez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 name="Freeform 1090"/>
            <p:cNvSpPr/>
            <p:nvPr/>
          </p:nvSpPr>
          <p:spPr bwMode="auto">
            <a:xfrm>
              <a:off x="8880475" y="5681663"/>
              <a:ext cx="3175" cy="4763"/>
            </a:xfrm>
            <a:custGeom>
              <a:avLst/>
              <a:gdLst>
                <a:gd name="T0" fmla="*/ 2 w 2"/>
                <a:gd name="T1" fmla="*/ 3 h 3"/>
                <a:gd name="T2" fmla="*/ 1 w 2"/>
                <a:gd name="T3" fmla="*/ 2 h 3"/>
                <a:gd name="T4" fmla="*/ 0 w 2"/>
                <a:gd name="T5" fmla="*/ 0 h 3"/>
                <a:gd name="T6" fmla="*/ 1 w 2"/>
                <a:gd name="T7" fmla="*/ 1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2"/>
                    <a:pt x="1" y="2"/>
                    <a:pt x="1" y="2"/>
                  </a:cubicBezTo>
                  <a:cubicBezTo>
                    <a:pt x="1" y="1"/>
                    <a:pt x="1" y="1"/>
                    <a:pt x="0" y="0"/>
                  </a:cubicBezTo>
                  <a:cubicBezTo>
                    <a:pt x="1" y="1"/>
                    <a:pt x="1" y="1"/>
                    <a:pt x="1" y="1"/>
                  </a:cubicBezTo>
                  <a:cubicBezTo>
                    <a:pt x="2" y="1"/>
                    <a:pt x="2" y="2"/>
                    <a:pt x="2" y="3"/>
                  </a:cubicBez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 name="Freeform 1091"/>
            <p:cNvSpPr/>
            <p:nvPr/>
          </p:nvSpPr>
          <p:spPr bwMode="auto">
            <a:xfrm>
              <a:off x="8867775" y="5676900"/>
              <a:ext cx="15875" cy="17463"/>
            </a:xfrm>
            <a:custGeom>
              <a:avLst/>
              <a:gdLst>
                <a:gd name="T0" fmla="*/ 9 w 10"/>
                <a:gd name="T1" fmla="*/ 2 h 11"/>
                <a:gd name="T2" fmla="*/ 0 w 10"/>
                <a:gd name="T3" fmla="*/ 11 h 11"/>
                <a:gd name="T4" fmla="*/ 1 w 10"/>
                <a:gd name="T5" fmla="*/ 11 h 11"/>
                <a:gd name="T6" fmla="*/ 10 w 10"/>
                <a:gd name="T7" fmla="*/ 2 h 11"/>
                <a:gd name="T8" fmla="*/ 9 w 10"/>
                <a:gd name="T9" fmla="*/ 2 h 11"/>
              </a:gdLst>
              <a:ahLst/>
              <a:cxnLst>
                <a:cxn ang="0">
                  <a:pos x="T0" y="T1"/>
                </a:cxn>
                <a:cxn ang="0">
                  <a:pos x="T2" y="T3"/>
                </a:cxn>
                <a:cxn ang="0">
                  <a:pos x="T4" y="T5"/>
                </a:cxn>
                <a:cxn ang="0">
                  <a:pos x="T6" y="T7"/>
                </a:cxn>
                <a:cxn ang="0">
                  <a:pos x="T8" y="T9"/>
                </a:cxn>
              </a:cxnLst>
              <a:rect l="0" t="0" r="r" b="b"/>
              <a:pathLst>
                <a:path w="10" h="11">
                  <a:moveTo>
                    <a:pt x="9" y="2"/>
                  </a:moveTo>
                  <a:cubicBezTo>
                    <a:pt x="6" y="0"/>
                    <a:pt x="0" y="5"/>
                    <a:pt x="0" y="11"/>
                  </a:cubicBezTo>
                  <a:cubicBezTo>
                    <a:pt x="1" y="11"/>
                    <a:pt x="1" y="11"/>
                    <a:pt x="1" y="11"/>
                  </a:cubicBezTo>
                  <a:cubicBezTo>
                    <a:pt x="2" y="6"/>
                    <a:pt x="7" y="1"/>
                    <a:pt x="10" y="2"/>
                  </a:cubicBezTo>
                  <a:lnTo>
                    <a:pt x="9" y="2"/>
                  </a:ln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 name="Freeform 1092"/>
            <p:cNvSpPr/>
            <p:nvPr/>
          </p:nvSpPr>
          <p:spPr bwMode="auto">
            <a:xfrm>
              <a:off x="8869363" y="5678488"/>
              <a:ext cx="17463" cy="15875"/>
            </a:xfrm>
            <a:custGeom>
              <a:avLst/>
              <a:gdLst>
                <a:gd name="T0" fmla="*/ 5 w 11"/>
                <a:gd name="T1" fmla="*/ 2 h 10"/>
                <a:gd name="T2" fmla="*/ 11 w 11"/>
                <a:gd name="T3" fmla="*/ 4 h 10"/>
                <a:gd name="T4" fmla="*/ 9 w 11"/>
                <a:gd name="T5" fmla="*/ 5 h 10"/>
                <a:gd name="T6" fmla="*/ 5 w 11"/>
                <a:gd name="T7" fmla="*/ 3 h 10"/>
                <a:gd name="T8" fmla="*/ 1 w 11"/>
                <a:gd name="T9" fmla="*/ 9 h 10"/>
                <a:gd name="T10" fmla="*/ 0 w 11"/>
                <a:gd name="T11" fmla="*/ 10 h 10"/>
                <a:gd name="T12" fmla="*/ 5 w 11"/>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2"/>
                  </a:moveTo>
                  <a:cubicBezTo>
                    <a:pt x="8" y="0"/>
                    <a:pt x="10" y="1"/>
                    <a:pt x="11" y="4"/>
                  </a:cubicBezTo>
                  <a:cubicBezTo>
                    <a:pt x="9" y="5"/>
                    <a:pt x="9" y="5"/>
                    <a:pt x="9" y="5"/>
                  </a:cubicBezTo>
                  <a:cubicBezTo>
                    <a:pt x="9" y="3"/>
                    <a:pt x="7" y="2"/>
                    <a:pt x="5" y="3"/>
                  </a:cubicBezTo>
                  <a:cubicBezTo>
                    <a:pt x="3" y="4"/>
                    <a:pt x="2" y="7"/>
                    <a:pt x="1" y="9"/>
                  </a:cubicBezTo>
                  <a:cubicBezTo>
                    <a:pt x="0" y="10"/>
                    <a:pt x="0" y="10"/>
                    <a:pt x="0" y="10"/>
                  </a:cubicBezTo>
                  <a:cubicBezTo>
                    <a:pt x="0" y="7"/>
                    <a:pt x="3" y="3"/>
                    <a:pt x="5" y="2"/>
                  </a:cubicBezTo>
                  <a:close/>
                </a:path>
              </a:pathLst>
            </a:custGeom>
            <a:solidFill>
              <a:srgbClr val="A568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 name="Freeform 1093"/>
            <p:cNvSpPr/>
            <p:nvPr/>
          </p:nvSpPr>
          <p:spPr bwMode="auto">
            <a:xfrm>
              <a:off x="8807450" y="5613400"/>
              <a:ext cx="36513" cy="17463"/>
            </a:xfrm>
            <a:custGeom>
              <a:avLst/>
              <a:gdLst>
                <a:gd name="T0" fmla="*/ 22 w 23"/>
                <a:gd name="T1" fmla="*/ 8 h 11"/>
                <a:gd name="T2" fmla="*/ 10 w 23"/>
                <a:gd name="T3" fmla="*/ 9 h 11"/>
                <a:gd name="T4" fmla="*/ 0 w 23"/>
                <a:gd name="T5" fmla="*/ 3 h 11"/>
                <a:gd name="T6" fmla="*/ 0 w 23"/>
                <a:gd name="T7" fmla="*/ 0 h 11"/>
                <a:gd name="T8" fmla="*/ 21 w 23"/>
                <a:gd name="T9" fmla="*/ 3 h 11"/>
                <a:gd name="T10" fmla="*/ 22 w 23"/>
                <a:gd name="T11" fmla="*/ 8 h 11"/>
              </a:gdLst>
              <a:ahLst/>
              <a:cxnLst>
                <a:cxn ang="0">
                  <a:pos x="T0" y="T1"/>
                </a:cxn>
                <a:cxn ang="0">
                  <a:pos x="T2" y="T3"/>
                </a:cxn>
                <a:cxn ang="0">
                  <a:pos x="T4" y="T5"/>
                </a:cxn>
                <a:cxn ang="0">
                  <a:pos x="T6" y="T7"/>
                </a:cxn>
                <a:cxn ang="0">
                  <a:pos x="T8" y="T9"/>
                </a:cxn>
                <a:cxn ang="0">
                  <a:pos x="T10" y="T11"/>
                </a:cxn>
              </a:cxnLst>
              <a:rect l="0" t="0" r="r" b="b"/>
              <a:pathLst>
                <a:path w="23" h="11">
                  <a:moveTo>
                    <a:pt x="22" y="8"/>
                  </a:moveTo>
                  <a:cubicBezTo>
                    <a:pt x="22" y="8"/>
                    <a:pt x="15" y="11"/>
                    <a:pt x="10" y="9"/>
                  </a:cubicBezTo>
                  <a:cubicBezTo>
                    <a:pt x="5" y="7"/>
                    <a:pt x="0" y="3"/>
                    <a:pt x="0" y="3"/>
                  </a:cubicBezTo>
                  <a:cubicBezTo>
                    <a:pt x="0" y="0"/>
                    <a:pt x="0" y="0"/>
                    <a:pt x="0" y="0"/>
                  </a:cubicBezTo>
                  <a:cubicBezTo>
                    <a:pt x="0" y="0"/>
                    <a:pt x="19" y="4"/>
                    <a:pt x="21" y="3"/>
                  </a:cubicBezTo>
                  <a:cubicBezTo>
                    <a:pt x="23" y="2"/>
                    <a:pt x="22" y="8"/>
                    <a:pt x="22" y="8"/>
                  </a:cubicBez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 name="Freeform 1094"/>
            <p:cNvSpPr/>
            <p:nvPr/>
          </p:nvSpPr>
          <p:spPr bwMode="auto">
            <a:xfrm>
              <a:off x="8802688" y="5526088"/>
              <a:ext cx="47625" cy="101600"/>
            </a:xfrm>
            <a:custGeom>
              <a:avLst/>
              <a:gdLst>
                <a:gd name="T0" fmla="*/ 26 w 30"/>
                <a:gd name="T1" fmla="*/ 12 h 64"/>
                <a:gd name="T2" fmla="*/ 30 w 30"/>
                <a:gd name="T3" fmla="*/ 23 h 64"/>
                <a:gd name="T4" fmla="*/ 29 w 30"/>
                <a:gd name="T5" fmla="*/ 57 h 64"/>
                <a:gd name="T6" fmla="*/ 23 w 30"/>
                <a:gd name="T7" fmla="*/ 63 h 64"/>
                <a:gd name="T8" fmla="*/ 13 w 30"/>
                <a:gd name="T9" fmla="*/ 63 h 64"/>
                <a:gd name="T10" fmla="*/ 1 w 30"/>
                <a:gd name="T11" fmla="*/ 55 h 64"/>
                <a:gd name="T12" fmla="*/ 0 w 30"/>
                <a:gd name="T13" fmla="*/ 18 h 64"/>
                <a:gd name="T14" fmla="*/ 2 w 30"/>
                <a:gd name="T15" fmla="*/ 5 h 64"/>
                <a:gd name="T16" fmla="*/ 8 w 30"/>
                <a:gd name="T17" fmla="*/ 1 h 64"/>
                <a:gd name="T18" fmla="*/ 20 w 30"/>
                <a:gd name="T19" fmla="*/ 6 h 64"/>
                <a:gd name="T20" fmla="*/ 26 w 30"/>
                <a:gd name="T21"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64">
                  <a:moveTo>
                    <a:pt x="26" y="12"/>
                  </a:moveTo>
                  <a:cubicBezTo>
                    <a:pt x="29" y="14"/>
                    <a:pt x="30" y="16"/>
                    <a:pt x="30" y="23"/>
                  </a:cubicBezTo>
                  <a:cubicBezTo>
                    <a:pt x="29" y="57"/>
                    <a:pt x="29" y="57"/>
                    <a:pt x="29" y="57"/>
                  </a:cubicBezTo>
                  <a:cubicBezTo>
                    <a:pt x="29" y="58"/>
                    <a:pt x="29" y="62"/>
                    <a:pt x="23" y="63"/>
                  </a:cubicBezTo>
                  <a:cubicBezTo>
                    <a:pt x="20" y="63"/>
                    <a:pt x="17" y="64"/>
                    <a:pt x="13" y="63"/>
                  </a:cubicBezTo>
                  <a:cubicBezTo>
                    <a:pt x="11" y="62"/>
                    <a:pt x="1" y="57"/>
                    <a:pt x="1" y="55"/>
                  </a:cubicBezTo>
                  <a:cubicBezTo>
                    <a:pt x="0" y="18"/>
                    <a:pt x="0" y="18"/>
                    <a:pt x="0" y="18"/>
                  </a:cubicBezTo>
                  <a:cubicBezTo>
                    <a:pt x="1" y="13"/>
                    <a:pt x="1" y="8"/>
                    <a:pt x="2" y="5"/>
                  </a:cubicBezTo>
                  <a:cubicBezTo>
                    <a:pt x="3" y="0"/>
                    <a:pt x="8" y="1"/>
                    <a:pt x="8" y="1"/>
                  </a:cubicBezTo>
                  <a:cubicBezTo>
                    <a:pt x="8" y="1"/>
                    <a:pt x="16" y="3"/>
                    <a:pt x="20" y="6"/>
                  </a:cubicBezTo>
                  <a:cubicBezTo>
                    <a:pt x="22" y="8"/>
                    <a:pt x="22" y="8"/>
                    <a:pt x="26" y="12"/>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 name="Freeform 1095"/>
            <p:cNvSpPr/>
            <p:nvPr/>
          </p:nvSpPr>
          <p:spPr bwMode="auto">
            <a:xfrm>
              <a:off x="8880475" y="5541963"/>
              <a:ext cx="17463" cy="23813"/>
            </a:xfrm>
            <a:custGeom>
              <a:avLst/>
              <a:gdLst>
                <a:gd name="T0" fmla="*/ 9 w 11"/>
                <a:gd name="T1" fmla="*/ 1 h 15"/>
                <a:gd name="T2" fmla="*/ 6 w 11"/>
                <a:gd name="T3" fmla="*/ 0 h 15"/>
                <a:gd name="T4" fmla="*/ 3 w 11"/>
                <a:gd name="T5" fmla="*/ 3 h 15"/>
                <a:gd name="T6" fmla="*/ 3 w 11"/>
                <a:gd name="T7" fmla="*/ 4 h 15"/>
                <a:gd name="T8" fmla="*/ 1 w 11"/>
                <a:gd name="T9" fmla="*/ 8 h 15"/>
                <a:gd name="T10" fmla="*/ 2 w 11"/>
                <a:gd name="T11" fmla="*/ 13 h 15"/>
                <a:gd name="T12" fmla="*/ 3 w 11"/>
                <a:gd name="T13" fmla="*/ 13 h 15"/>
                <a:gd name="T14" fmla="*/ 6 w 11"/>
                <a:gd name="T15" fmla="*/ 12 h 15"/>
                <a:gd name="T16" fmla="*/ 10 w 11"/>
                <a:gd name="T17" fmla="*/ 5 h 15"/>
                <a:gd name="T18" fmla="*/ 9 w 11"/>
                <a:gd name="T19"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5">
                  <a:moveTo>
                    <a:pt x="9" y="1"/>
                  </a:moveTo>
                  <a:cubicBezTo>
                    <a:pt x="9" y="1"/>
                    <a:pt x="8" y="0"/>
                    <a:pt x="6" y="0"/>
                  </a:cubicBezTo>
                  <a:cubicBezTo>
                    <a:pt x="5" y="0"/>
                    <a:pt x="3" y="3"/>
                    <a:pt x="3" y="3"/>
                  </a:cubicBezTo>
                  <a:cubicBezTo>
                    <a:pt x="3" y="4"/>
                    <a:pt x="3" y="4"/>
                    <a:pt x="3" y="4"/>
                  </a:cubicBezTo>
                  <a:cubicBezTo>
                    <a:pt x="1" y="8"/>
                    <a:pt x="1" y="8"/>
                    <a:pt x="1" y="8"/>
                  </a:cubicBezTo>
                  <a:cubicBezTo>
                    <a:pt x="1" y="8"/>
                    <a:pt x="0" y="12"/>
                    <a:pt x="2" y="13"/>
                  </a:cubicBezTo>
                  <a:cubicBezTo>
                    <a:pt x="4" y="14"/>
                    <a:pt x="3" y="13"/>
                    <a:pt x="3" y="13"/>
                  </a:cubicBezTo>
                  <a:cubicBezTo>
                    <a:pt x="5" y="15"/>
                    <a:pt x="6" y="12"/>
                    <a:pt x="6" y="12"/>
                  </a:cubicBezTo>
                  <a:cubicBezTo>
                    <a:pt x="10" y="5"/>
                    <a:pt x="10" y="5"/>
                    <a:pt x="10" y="5"/>
                  </a:cubicBezTo>
                  <a:cubicBezTo>
                    <a:pt x="11" y="4"/>
                    <a:pt x="11" y="2"/>
                    <a:pt x="9" y="1"/>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 name="Freeform 1096"/>
            <p:cNvSpPr/>
            <p:nvPr/>
          </p:nvSpPr>
          <p:spPr bwMode="auto">
            <a:xfrm>
              <a:off x="8882063" y="5548313"/>
              <a:ext cx="19050" cy="19050"/>
            </a:xfrm>
            <a:custGeom>
              <a:avLst/>
              <a:gdLst>
                <a:gd name="T0" fmla="*/ 0 w 12"/>
                <a:gd name="T1" fmla="*/ 8 h 12"/>
                <a:gd name="T2" fmla="*/ 0 w 12"/>
                <a:gd name="T3" fmla="*/ 9 h 12"/>
                <a:gd name="T4" fmla="*/ 4 w 12"/>
                <a:gd name="T5" fmla="*/ 12 h 12"/>
                <a:gd name="T6" fmla="*/ 8 w 12"/>
                <a:gd name="T7" fmla="*/ 10 h 12"/>
                <a:gd name="T8" fmla="*/ 12 w 12"/>
                <a:gd name="T9" fmla="*/ 5 h 12"/>
                <a:gd name="T10" fmla="*/ 10 w 12"/>
                <a:gd name="T11" fmla="*/ 0 h 12"/>
                <a:gd name="T12" fmla="*/ 6 w 12"/>
                <a:gd name="T13" fmla="*/ 4 h 12"/>
                <a:gd name="T14" fmla="*/ 3 w 12"/>
                <a:gd name="T15" fmla="*/ 5 h 12"/>
                <a:gd name="T16" fmla="*/ 0 w 12"/>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0" y="8"/>
                  </a:moveTo>
                  <a:cubicBezTo>
                    <a:pt x="0" y="9"/>
                    <a:pt x="0" y="9"/>
                    <a:pt x="0" y="9"/>
                  </a:cubicBezTo>
                  <a:cubicBezTo>
                    <a:pt x="4" y="12"/>
                    <a:pt x="4" y="12"/>
                    <a:pt x="4" y="12"/>
                  </a:cubicBezTo>
                  <a:cubicBezTo>
                    <a:pt x="8" y="10"/>
                    <a:pt x="8" y="10"/>
                    <a:pt x="8" y="10"/>
                  </a:cubicBezTo>
                  <a:cubicBezTo>
                    <a:pt x="8" y="10"/>
                    <a:pt x="12" y="8"/>
                    <a:pt x="12" y="5"/>
                  </a:cubicBezTo>
                  <a:cubicBezTo>
                    <a:pt x="12" y="1"/>
                    <a:pt x="10" y="0"/>
                    <a:pt x="10" y="0"/>
                  </a:cubicBezTo>
                  <a:cubicBezTo>
                    <a:pt x="10" y="0"/>
                    <a:pt x="7" y="3"/>
                    <a:pt x="6" y="4"/>
                  </a:cubicBezTo>
                  <a:cubicBezTo>
                    <a:pt x="3" y="5"/>
                    <a:pt x="3" y="5"/>
                    <a:pt x="3" y="5"/>
                  </a:cubicBezTo>
                  <a:cubicBezTo>
                    <a:pt x="1" y="6"/>
                    <a:pt x="0" y="7"/>
                    <a:pt x="0" y="8"/>
                  </a:cubicBezTo>
                  <a:close/>
                </a:path>
              </a:pathLst>
            </a:custGeom>
            <a:solidFill>
              <a:srgbClr val="E8C7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 name="Freeform 1097"/>
            <p:cNvSpPr/>
            <p:nvPr/>
          </p:nvSpPr>
          <p:spPr bwMode="auto">
            <a:xfrm>
              <a:off x="8888413" y="5545138"/>
              <a:ext cx="9525" cy="17463"/>
            </a:xfrm>
            <a:custGeom>
              <a:avLst/>
              <a:gdLst>
                <a:gd name="T0" fmla="*/ 6 w 6"/>
                <a:gd name="T1" fmla="*/ 2 h 11"/>
                <a:gd name="T2" fmla="*/ 3 w 6"/>
                <a:gd name="T3" fmla="*/ 5 h 11"/>
                <a:gd name="T4" fmla="*/ 2 w 6"/>
                <a:gd name="T5" fmla="*/ 9 h 11"/>
                <a:gd name="T6" fmla="*/ 0 w 6"/>
                <a:gd name="T7" fmla="*/ 9 h 11"/>
                <a:gd name="T8" fmla="*/ 0 w 6"/>
                <a:gd name="T9" fmla="*/ 5 h 11"/>
                <a:gd name="T10" fmla="*/ 3 w 6"/>
                <a:gd name="T11" fmla="*/ 0 h 11"/>
                <a:gd name="T12" fmla="*/ 6 w 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6" y="2"/>
                  </a:moveTo>
                  <a:cubicBezTo>
                    <a:pt x="6" y="4"/>
                    <a:pt x="4" y="5"/>
                    <a:pt x="3" y="5"/>
                  </a:cubicBezTo>
                  <a:cubicBezTo>
                    <a:pt x="2" y="6"/>
                    <a:pt x="2" y="8"/>
                    <a:pt x="2" y="9"/>
                  </a:cubicBezTo>
                  <a:cubicBezTo>
                    <a:pt x="1" y="11"/>
                    <a:pt x="1" y="10"/>
                    <a:pt x="0" y="9"/>
                  </a:cubicBezTo>
                  <a:cubicBezTo>
                    <a:pt x="0" y="9"/>
                    <a:pt x="0" y="6"/>
                    <a:pt x="0" y="5"/>
                  </a:cubicBezTo>
                  <a:cubicBezTo>
                    <a:pt x="0" y="1"/>
                    <a:pt x="2" y="1"/>
                    <a:pt x="3" y="0"/>
                  </a:cubicBezTo>
                  <a:cubicBezTo>
                    <a:pt x="5" y="0"/>
                    <a:pt x="6" y="1"/>
                    <a:pt x="6" y="2"/>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 name="Freeform 1098"/>
            <p:cNvSpPr/>
            <p:nvPr/>
          </p:nvSpPr>
          <p:spPr bwMode="auto">
            <a:xfrm>
              <a:off x="8880475" y="5548313"/>
              <a:ext cx="12700" cy="14288"/>
            </a:xfrm>
            <a:custGeom>
              <a:avLst/>
              <a:gdLst>
                <a:gd name="T0" fmla="*/ 4 w 8"/>
                <a:gd name="T1" fmla="*/ 8 h 9"/>
                <a:gd name="T2" fmla="*/ 5 w 8"/>
                <a:gd name="T3" fmla="*/ 4 h 9"/>
                <a:gd name="T4" fmla="*/ 8 w 8"/>
                <a:gd name="T5" fmla="*/ 2 h 9"/>
                <a:gd name="T6" fmla="*/ 7 w 8"/>
                <a:gd name="T7" fmla="*/ 0 h 9"/>
                <a:gd name="T8" fmla="*/ 3 w 8"/>
                <a:gd name="T9" fmla="*/ 3 h 9"/>
                <a:gd name="T10" fmla="*/ 1 w 8"/>
                <a:gd name="T11" fmla="*/ 8 h 9"/>
                <a:gd name="T12" fmla="*/ 4 w 8"/>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4" y="8"/>
                  </a:moveTo>
                  <a:cubicBezTo>
                    <a:pt x="5" y="8"/>
                    <a:pt x="5" y="6"/>
                    <a:pt x="5" y="4"/>
                  </a:cubicBezTo>
                  <a:cubicBezTo>
                    <a:pt x="4" y="4"/>
                    <a:pt x="7" y="3"/>
                    <a:pt x="8" y="2"/>
                  </a:cubicBezTo>
                  <a:cubicBezTo>
                    <a:pt x="8" y="0"/>
                    <a:pt x="7" y="0"/>
                    <a:pt x="7" y="0"/>
                  </a:cubicBezTo>
                  <a:cubicBezTo>
                    <a:pt x="7" y="0"/>
                    <a:pt x="3" y="2"/>
                    <a:pt x="3" y="3"/>
                  </a:cubicBezTo>
                  <a:cubicBezTo>
                    <a:pt x="0" y="5"/>
                    <a:pt x="0" y="6"/>
                    <a:pt x="1" y="8"/>
                  </a:cubicBezTo>
                  <a:cubicBezTo>
                    <a:pt x="1" y="9"/>
                    <a:pt x="2" y="9"/>
                    <a:pt x="4" y="8"/>
                  </a:cubicBezTo>
                  <a:close/>
                </a:path>
              </a:pathLst>
            </a:custGeom>
            <a:solidFill>
              <a:srgbClr val="E8C7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 name="Freeform 1099"/>
            <p:cNvSpPr/>
            <p:nvPr/>
          </p:nvSpPr>
          <p:spPr bwMode="auto">
            <a:xfrm>
              <a:off x="8834438" y="5541963"/>
              <a:ext cx="57150" cy="50800"/>
            </a:xfrm>
            <a:custGeom>
              <a:avLst/>
              <a:gdLst>
                <a:gd name="T0" fmla="*/ 10 w 36"/>
                <a:gd name="T1" fmla="*/ 5 h 32"/>
                <a:gd name="T2" fmla="*/ 0 w 36"/>
                <a:gd name="T3" fmla="*/ 7 h 32"/>
                <a:gd name="T4" fmla="*/ 2 w 36"/>
                <a:gd name="T5" fmla="*/ 15 h 32"/>
                <a:gd name="T6" fmla="*/ 17 w 36"/>
                <a:gd name="T7" fmla="*/ 31 h 32"/>
                <a:gd name="T8" fmla="*/ 35 w 36"/>
                <a:gd name="T9" fmla="*/ 16 h 32"/>
                <a:gd name="T10" fmla="*/ 28 w 36"/>
                <a:gd name="T11" fmla="*/ 13 h 32"/>
                <a:gd name="T12" fmla="*/ 19 w 36"/>
                <a:gd name="T13" fmla="*/ 21 h 32"/>
                <a:gd name="T14" fmla="*/ 10 w 36"/>
                <a:gd name="T15" fmla="*/ 5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2">
                  <a:moveTo>
                    <a:pt x="10" y="5"/>
                  </a:moveTo>
                  <a:cubicBezTo>
                    <a:pt x="7" y="2"/>
                    <a:pt x="1" y="0"/>
                    <a:pt x="0" y="7"/>
                  </a:cubicBezTo>
                  <a:cubicBezTo>
                    <a:pt x="0" y="9"/>
                    <a:pt x="0" y="12"/>
                    <a:pt x="2" y="15"/>
                  </a:cubicBezTo>
                  <a:cubicBezTo>
                    <a:pt x="6" y="22"/>
                    <a:pt x="13" y="30"/>
                    <a:pt x="17" y="31"/>
                  </a:cubicBezTo>
                  <a:cubicBezTo>
                    <a:pt x="21" y="32"/>
                    <a:pt x="36" y="19"/>
                    <a:pt x="35" y="16"/>
                  </a:cubicBezTo>
                  <a:cubicBezTo>
                    <a:pt x="35" y="14"/>
                    <a:pt x="31" y="10"/>
                    <a:pt x="28" y="13"/>
                  </a:cubicBezTo>
                  <a:cubicBezTo>
                    <a:pt x="26" y="15"/>
                    <a:pt x="20" y="21"/>
                    <a:pt x="19" y="21"/>
                  </a:cubicBezTo>
                  <a:cubicBezTo>
                    <a:pt x="18" y="21"/>
                    <a:pt x="12" y="10"/>
                    <a:pt x="10" y="5"/>
                  </a:cubicBezTo>
                  <a:close/>
                </a:path>
              </a:pathLst>
            </a:custGeom>
            <a:solidFill>
              <a:srgbClr val="5654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 name="Freeform 1100"/>
            <p:cNvSpPr/>
            <p:nvPr/>
          </p:nvSpPr>
          <p:spPr bwMode="auto">
            <a:xfrm>
              <a:off x="8916988" y="5665788"/>
              <a:ext cx="31750" cy="12700"/>
            </a:xfrm>
            <a:custGeom>
              <a:avLst/>
              <a:gdLst>
                <a:gd name="T0" fmla="*/ 0 w 20"/>
                <a:gd name="T1" fmla="*/ 4 h 8"/>
                <a:gd name="T2" fmla="*/ 4 w 20"/>
                <a:gd name="T3" fmla="*/ 6 h 8"/>
                <a:gd name="T4" fmla="*/ 12 w 20"/>
                <a:gd name="T5" fmla="*/ 5 h 8"/>
                <a:gd name="T6" fmla="*/ 17 w 20"/>
                <a:gd name="T7" fmla="*/ 1 h 8"/>
                <a:gd name="T8" fmla="*/ 20 w 20"/>
                <a:gd name="T9" fmla="*/ 1 h 8"/>
                <a:gd name="T10" fmla="*/ 20 w 20"/>
                <a:gd name="T11" fmla="*/ 1 h 8"/>
                <a:gd name="T12" fmla="*/ 19 w 20"/>
                <a:gd name="T13" fmla="*/ 1 h 8"/>
                <a:gd name="T14" fmla="*/ 17 w 20"/>
                <a:gd name="T15" fmla="*/ 2 h 8"/>
                <a:gd name="T16" fmla="*/ 12 w 20"/>
                <a:gd name="T17" fmla="*/ 5 h 8"/>
                <a:gd name="T18" fmla="*/ 4 w 20"/>
                <a:gd name="T19" fmla="*/ 7 h 8"/>
                <a:gd name="T20" fmla="*/ 0 w 20"/>
                <a:gd name="T21" fmla="*/ 5 h 8"/>
                <a:gd name="T22" fmla="*/ 0 w 20"/>
                <a:gd name="T2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8">
                  <a:moveTo>
                    <a:pt x="0" y="4"/>
                  </a:moveTo>
                  <a:cubicBezTo>
                    <a:pt x="1" y="5"/>
                    <a:pt x="3" y="6"/>
                    <a:pt x="4" y="6"/>
                  </a:cubicBezTo>
                  <a:cubicBezTo>
                    <a:pt x="9" y="7"/>
                    <a:pt x="12" y="5"/>
                    <a:pt x="12" y="5"/>
                  </a:cubicBezTo>
                  <a:cubicBezTo>
                    <a:pt x="13" y="4"/>
                    <a:pt x="17" y="1"/>
                    <a:pt x="17" y="1"/>
                  </a:cubicBezTo>
                  <a:cubicBezTo>
                    <a:pt x="17" y="1"/>
                    <a:pt x="19" y="0"/>
                    <a:pt x="20" y="1"/>
                  </a:cubicBezTo>
                  <a:cubicBezTo>
                    <a:pt x="20" y="1"/>
                    <a:pt x="20" y="1"/>
                    <a:pt x="20" y="1"/>
                  </a:cubicBezTo>
                  <a:cubicBezTo>
                    <a:pt x="19" y="1"/>
                    <a:pt x="19" y="1"/>
                    <a:pt x="19" y="1"/>
                  </a:cubicBezTo>
                  <a:cubicBezTo>
                    <a:pt x="19" y="0"/>
                    <a:pt x="17" y="2"/>
                    <a:pt x="17" y="2"/>
                  </a:cubicBezTo>
                  <a:cubicBezTo>
                    <a:pt x="17" y="2"/>
                    <a:pt x="13" y="5"/>
                    <a:pt x="12" y="5"/>
                  </a:cubicBezTo>
                  <a:cubicBezTo>
                    <a:pt x="12" y="5"/>
                    <a:pt x="8" y="8"/>
                    <a:pt x="4" y="7"/>
                  </a:cubicBezTo>
                  <a:cubicBezTo>
                    <a:pt x="3" y="7"/>
                    <a:pt x="1" y="6"/>
                    <a:pt x="0" y="5"/>
                  </a:cubicBezTo>
                  <a:lnTo>
                    <a:pt x="0" y="4"/>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 name="Freeform 1101"/>
            <p:cNvSpPr/>
            <p:nvPr/>
          </p:nvSpPr>
          <p:spPr bwMode="auto">
            <a:xfrm>
              <a:off x="8948738" y="5662613"/>
              <a:ext cx="4763" cy="6350"/>
            </a:xfrm>
            <a:custGeom>
              <a:avLst/>
              <a:gdLst>
                <a:gd name="T0" fmla="*/ 0 w 3"/>
                <a:gd name="T1" fmla="*/ 3 h 4"/>
                <a:gd name="T2" fmla="*/ 2 w 3"/>
                <a:gd name="T3" fmla="*/ 2 h 4"/>
                <a:gd name="T4" fmla="*/ 3 w 3"/>
                <a:gd name="T5" fmla="*/ 0 h 4"/>
                <a:gd name="T6" fmla="*/ 3 w 3"/>
                <a:gd name="T7" fmla="*/ 2 h 4"/>
                <a:gd name="T8" fmla="*/ 2 w 3"/>
                <a:gd name="T9" fmla="*/ 3 h 4"/>
                <a:gd name="T10" fmla="*/ 0 w 3"/>
                <a:gd name="T11" fmla="*/ 4 h 4"/>
                <a:gd name="T12" fmla="*/ 0 w 3"/>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3"/>
                  </a:moveTo>
                  <a:cubicBezTo>
                    <a:pt x="0" y="3"/>
                    <a:pt x="1" y="2"/>
                    <a:pt x="2" y="2"/>
                  </a:cubicBezTo>
                  <a:cubicBezTo>
                    <a:pt x="3" y="1"/>
                    <a:pt x="3" y="0"/>
                    <a:pt x="3" y="0"/>
                  </a:cubicBezTo>
                  <a:cubicBezTo>
                    <a:pt x="3" y="2"/>
                    <a:pt x="3" y="2"/>
                    <a:pt x="3" y="2"/>
                  </a:cubicBezTo>
                  <a:cubicBezTo>
                    <a:pt x="3" y="2"/>
                    <a:pt x="3" y="2"/>
                    <a:pt x="2" y="3"/>
                  </a:cubicBezTo>
                  <a:cubicBezTo>
                    <a:pt x="2" y="3"/>
                    <a:pt x="0" y="4"/>
                    <a:pt x="0" y="4"/>
                  </a:cubicBezTo>
                  <a:lnTo>
                    <a:pt x="0" y="3"/>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 name="Freeform 1102"/>
            <p:cNvSpPr/>
            <p:nvPr/>
          </p:nvSpPr>
          <p:spPr bwMode="auto">
            <a:xfrm>
              <a:off x="7993063" y="5554663"/>
              <a:ext cx="684213" cy="407988"/>
            </a:xfrm>
            <a:custGeom>
              <a:avLst/>
              <a:gdLst>
                <a:gd name="T0" fmla="*/ 431 w 431"/>
                <a:gd name="T1" fmla="*/ 249 h 257"/>
                <a:gd name="T2" fmla="*/ 431 w 431"/>
                <a:gd name="T3" fmla="*/ 257 h 257"/>
                <a:gd name="T4" fmla="*/ 0 w 431"/>
                <a:gd name="T5" fmla="*/ 7 h 257"/>
                <a:gd name="T6" fmla="*/ 0 w 431"/>
                <a:gd name="T7" fmla="*/ 0 h 257"/>
                <a:gd name="T8" fmla="*/ 431 w 431"/>
                <a:gd name="T9" fmla="*/ 249 h 257"/>
              </a:gdLst>
              <a:ahLst/>
              <a:cxnLst>
                <a:cxn ang="0">
                  <a:pos x="T0" y="T1"/>
                </a:cxn>
                <a:cxn ang="0">
                  <a:pos x="T2" y="T3"/>
                </a:cxn>
                <a:cxn ang="0">
                  <a:pos x="T4" y="T5"/>
                </a:cxn>
                <a:cxn ang="0">
                  <a:pos x="T6" y="T7"/>
                </a:cxn>
                <a:cxn ang="0">
                  <a:pos x="T8" y="T9"/>
                </a:cxn>
              </a:cxnLst>
              <a:rect l="0" t="0" r="r" b="b"/>
              <a:pathLst>
                <a:path w="431" h="257">
                  <a:moveTo>
                    <a:pt x="431" y="249"/>
                  </a:moveTo>
                  <a:lnTo>
                    <a:pt x="431" y="257"/>
                  </a:lnTo>
                  <a:lnTo>
                    <a:pt x="0" y="7"/>
                  </a:lnTo>
                  <a:lnTo>
                    <a:pt x="0" y="0"/>
                  </a:lnTo>
                  <a:lnTo>
                    <a:pt x="431" y="249"/>
                  </a:lnTo>
                  <a:close/>
                </a:path>
              </a:pathLst>
            </a:custGeom>
            <a:solidFill>
              <a:srgbClr val="9CD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 name="Freeform 1103"/>
            <p:cNvSpPr/>
            <p:nvPr/>
          </p:nvSpPr>
          <p:spPr bwMode="auto">
            <a:xfrm>
              <a:off x="8670925" y="5810250"/>
              <a:ext cx="241300" cy="152400"/>
            </a:xfrm>
            <a:custGeom>
              <a:avLst/>
              <a:gdLst>
                <a:gd name="T0" fmla="*/ 0 w 152"/>
                <a:gd name="T1" fmla="*/ 88 h 96"/>
                <a:gd name="T2" fmla="*/ 152 w 152"/>
                <a:gd name="T3" fmla="*/ 0 h 96"/>
                <a:gd name="T4" fmla="*/ 152 w 152"/>
                <a:gd name="T5" fmla="*/ 8 h 96"/>
                <a:gd name="T6" fmla="*/ 4 w 152"/>
                <a:gd name="T7" fmla="*/ 96 h 96"/>
                <a:gd name="T8" fmla="*/ 0 w 152"/>
                <a:gd name="T9" fmla="*/ 88 h 96"/>
              </a:gdLst>
              <a:ahLst/>
              <a:cxnLst>
                <a:cxn ang="0">
                  <a:pos x="T0" y="T1"/>
                </a:cxn>
                <a:cxn ang="0">
                  <a:pos x="T2" y="T3"/>
                </a:cxn>
                <a:cxn ang="0">
                  <a:pos x="T4" y="T5"/>
                </a:cxn>
                <a:cxn ang="0">
                  <a:pos x="T6" y="T7"/>
                </a:cxn>
                <a:cxn ang="0">
                  <a:pos x="T8" y="T9"/>
                </a:cxn>
              </a:cxnLst>
              <a:rect l="0" t="0" r="r" b="b"/>
              <a:pathLst>
                <a:path w="152" h="96">
                  <a:moveTo>
                    <a:pt x="0" y="88"/>
                  </a:moveTo>
                  <a:lnTo>
                    <a:pt x="152" y="0"/>
                  </a:lnTo>
                  <a:lnTo>
                    <a:pt x="152" y="8"/>
                  </a:lnTo>
                  <a:lnTo>
                    <a:pt x="4" y="96"/>
                  </a:lnTo>
                  <a:lnTo>
                    <a:pt x="0" y="88"/>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 name="Freeform 1104"/>
            <p:cNvSpPr/>
            <p:nvPr/>
          </p:nvSpPr>
          <p:spPr bwMode="auto">
            <a:xfrm>
              <a:off x="7996238" y="5418138"/>
              <a:ext cx="914400" cy="531813"/>
            </a:xfrm>
            <a:custGeom>
              <a:avLst/>
              <a:gdLst>
                <a:gd name="T0" fmla="*/ 576 w 576"/>
                <a:gd name="T1" fmla="*/ 247 h 335"/>
                <a:gd name="T2" fmla="*/ 149 w 576"/>
                <a:gd name="T3" fmla="*/ 0 h 335"/>
                <a:gd name="T4" fmla="*/ 0 w 576"/>
                <a:gd name="T5" fmla="*/ 87 h 335"/>
                <a:gd name="T6" fmla="*/ 427 w 576"/>
                <a:gd name="T7" fmla="*/ 335 h 335"/>
                <a:gd name="T8" fmla="*/ 576 w 576"/>
                <a:gd name="T9" fmla="*/ 247 h 335"/>
              </a:gdLst>
              <a:ahLst/>
              <a:cxnLst>
                <a:cxn ang="0">
                  <a:pos x="T0" y="T1"/>
                </a:cxn>
                <a:cxn ang="0">
                  <a:pos x="T2" y="T3"/>
                </a:cxn>
                <a:cxn ang="0">
                  <a:pos x="T4" y="T5"/>
                </a:cxn>
                <a:cxn ang="0">
                  <a:pos x="T6" y="T7"/>
                </a:cxn>
                <a:cxn ang="0">
                  <a:pos x="T8" y="T9"/>
                </a:cxn>
              </a:cxnLst>
              <a:rect l="0" t="0" r="r" b="b"/>
              <a:pathLst>
                <a:path w="576" h="335">
                  <a:moveTo>
                    <a:pt x="576" y="247"/>
                  </a:moveTo>
                  <a:lnTo>
                    <a:pt x="149" y="0"/>
                  </a:lnTo>
                  <a:lnTo>
                    <a:pt x="0" y="87"/>
                  </a:lnTo>
                  <a:lnTo>
                    <a:pt x="427" y="335"/>
                  </a:lnTo>
                  <a:lnTo>
                    <a:pt x="576" y="247"/>
                  </a:lnTo>
                  <a:close/>
                </a:path>
              </a:pathLst>
            </a:custGeom>
            <a:solidFill>
              <a:srgbClr val="FFFB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 name="Freeform 1105"/>
            <p:cNvSpPr/>
            <p:nvPr/>
          </p:nvSpPr>
          <p:spPr bwMode="auto">
            <a:xfrm>
              <a:off x="8197850" y="5461000"/>
              <a:ext cx="493713" cy="296863"/>
            </a:xfrm>
            <a:custGeom>
              <a:avLst/>
              <a:gdLst>
                <a:gd name="T0" fmla="*/ 305 w 311"/>
                <a:gd name="T1" fmla="*/ 171 h 187"/>
                <a:gd name="T2" fmla="*/ 14 w 311"/>
                <a:gd name="T3" fmla="*/ 1 h 187"/>
                <a:gd name="T4" fmla="*/ 5 w 311"/>
                <a:gd name="T5" fmla="*/ 1 h 187"/>
                <a:gd name="T6" fmla="*/ 5 w 311"/>
                <a:gd name="T7" fmla="*/ 16 h 187"/>
                <a:gd name="T8" fmla="*/ 297 w 311"/>
                <a:gd name="T9" fmla="*/ 185 h 187"/>
                <a:gd name="T10" fmla="*/ 306 w 311"/>
                <a:gd name="T11" fmla="*/ 185 h 187"/>
                <a:gd name="T12" fmla="*/ 305 w 311"/>
                <a:gd name="T13" fmla="*/ 171 h 187"/>
              </a:gdLst>
              <a:ahLst/>
              <a:cxnLst>
                <a:cxn ang="0">
                  <a:pos x="T0" y="T1"/>
                </a:cxn>
                <a:cxn ang="0">
                  <a:pos x="T2" y="T3"/>
                </a:cxn>
                <a:cxn ang="0">
                  <a:pos x="T4" y="T5"/>
                </a:cxn>
                <a:cxn ang="0">
                  <a:pos x="T6" y="T7"/>
                </a:cxn>
                <a:cxn ang="0">
                  <a:pos x="T8" y="T9"/>
                </a:cxn>
                <a:cxn ang="0">
                  <a:pos x="T10" y="T11"/>
                </a:cxn>
                <a:cxn ang="0">
                  <a:pos x="T12" y="T13"/>
                </a:cxn>
              </a:cxnLst>
              <a:rect l="0" t="0" r="r" b="b"/>
              <a:pathLst>
                <a:path w="311" h="187">
                  <a:moveTo>
                    <a:pt x="305" y="171"/>
                  </a:moveTo>
                  <a:cubicBezTo>
                    <a:pt x="14" y="1"/>
                    <a:pt x="14" y="1"/>
                    <a:pt x="14" y="1"/>
                  </a:cubicBezTo>
                  <a:cubicBezTo>
                    <a:pt x="11" y="0"/>
                    <a:pt x="8" y="0"/>
                    <a:pt x="5" y="1"/>
                  </a:cubicBezTo>
                  <a:cubicBezTo>
                    <a:pt x="0" y="4"/>
                    <a:pt x="0" y="12"/>
                    <a:pt x="5" y="16"/>
                  </a:cubicBezTo>
                  <a:cubicBezTo>
                    <a:pt x="297" y="185"/>
                    <a:pt x="297" y="185"/>
                    <a:pt x="297" y="185"/>
                  </a:cubicBezTo>
                  <a:cubicBezTo>
                    <a:pt x="300" y="187"/>
                    <a:pt x="303" y="187"/>
                    <a:pt x="306" y="185"/>
                  </a:cubicBezTo>
                  <a:cubicBezTo>
                    <a:pt x="311" y="182"/>
                    <a:pt x="311" y="174"/>
                    <a:pt x="305" y="171"/>
                  </a:cubicBezTo>
                  <a:close/>
                </a:path>
              </a:pathLst>
            </a:custGeom>
            <a:solidFill>
              <a:srgbClr val="FFED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 name="Freeform 1106"/>
            <p:cNvSpPr/>
            <p:nvPr/>
          </p:nvSpPr>
          <p:spPr bwMode="auto">
            <a:xfrm>
              <a:off x="8139113" y="5494338"/>
              <a:ext cx="266700" cy="163513"/>
            </a:xfrm>
            <a:custGeom>
              <a:avLst/>
              <a:gdLst>
                <a:gd name="T0" fmla="*/ 162 w 168"/>
                <a:gd name="T1" fmla="*/ 87 h 103"/>
                <a:gd name="T2" fmla="*/ 14 w 168"/>
                <a:gd name="T3" fmla="*/ 1 h 103"/>
                <a:gd name="T4" fmla="*/ 6 w 168"/>
                <a:gd name="T5" fmla="*/ 2 h 103"/>
                <a:gd name="T6" fmla="*/ 6 w 168"/>
                <a:gd name="T7" fmla="*/ 16 h 103"/>
                <a:gd name="T8" fmla="*/ 154 w 168"/>
                <a:gd name="T9" fmla="*/ 102 h 103"/>
                <a:gd name="T10" fmla="*/ 162 w 168"/>
                <a:gd name="T11" fmla="*/ 102 h 103"/>
                <a:gd name="T12" fmla="*/ 162 w 168"/>
                <a:gd name="T13" fmla="*/ 87 h 103"/>
              </a:gdLst>
              <a:ahLst/>
              <a:cxnLst>
                <a:cxn ang="0">
                  <a:pos x="T0" y="T1"/>
                </a:cxn>
                <a:cxn ang="0">
                  <a:pos x="T2" y="T3"/>
                </a:cxn>
                <a:cxn ang="0">
                  <a:pos x="T4" y="T5"/>
                </a:cxn>
                <a:cxn ang="0">
                  <a:pos x="T6" y="T7"/>
                </a:cxn>
                <a:cxn ang="0">
                  <a:pos x="T8" y="T9"/>
                </a:cxn>
                <a:cxn ang="0">
                  <a:pos x="T10" y="T11"/>
                </a:cxn>
                <a:cxn ang="0">
                  <a:pos x="T12" y="T13"/>
                </a:cxn>
              </a:cxnLst>
              <a:rect l="0" t="0" r="r" b="b"/>
              <a:pathLst>
                <a:path w="168" h="103">
                  <a:moveTo>
                    <a:pt x="162" y="87"/>
                  </a:moveTo>
                  <a:cubicBezTo>
                    <a:pt x="14" y="1"/>
                    <a:pt x="14" y="1"/>
                    <a:pt x="14" y="1"/>
                  </a:cubicBezTo>
                  <a:cubicBezTo>
                    <a:pt x="12" y="0"/>
                    <a:pt x="9" y="0"/>
                    <a:pt x="6" y="2"/>
                  </a:cubicBezTo>
                  <a:cubicBezTo>
                    <a:pt x="0" y="5"/>
                    <a:pt x="1" y="13"/>
                    <a:pt x="6" y="16"/>
                  </a:cubicBezTo>
                  <a:cubicBezTo>
                    <a:pt x="154" y="102"/>
                    <a:pt x="154" y="102"/>
                    <a:pt x="154" y="102"/>
                  </a:cubicBezTo>
                  <a:cubicBezTo>
                    <a:pt x="157" y="103"/>
                    <a:pt x="160" y="103"/>
                    <a:pt x="162" y="102"/>
                  </a:cubicBezTo>
                  <a:cubicBezTo>
                    <a:pt x="168" y="98"/>
                    <a:pt x="168" y="90"/>
                    <a:pt x="162" y="87"/>
                  </a:cubicBezTo>
                  <a:close/>
                </a:path>
              </a:pathLst>
            </a:custGeom>
            <a:solidFill>
              <a:srgbClr val="FFED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 name="Freeform 1107"/>
            <p:cNvSpPr/>
            <p:nvPr/>
          </p:nvSpPr>
          <p:spPr bwMode="auto">
            <a:xfrm>
              <a:off x="8075613" y="5530850"/>
              <a:ext cx="419100" cy="252413"/>
            </a:xfrm>
            <a:custGeom>
              <a:avLst/>
              <a:gdLst>
                <a:gd name="T0" fmla="*/ 258 w 264"/>
                <a:gd name="T1" fmla="*/ 143 h 159"/>
                <a:gd name="T2" fmla="*/ 14 w 264"/>
                <a:gd name="T3" fmla="*/ 1 h 159"/>
                <a:gd name="T4" fmla="*/ 6 w 264"/>
                <a:gd name="T5" fmla="*/ 2 h 159"/>
                <a:gd name="T6" fmla="*/ 6 w 264"/>
                <a:gd name="T7" fmla="*/ 16 h 159"/>
                <a:gd name="T8" fmla="*/ 250 w 264"/>
                <a:gd name="T9" fmla="*/ 158 h 159"/>
                <a:gd name="T10" fmla="*/ 258 w 264"/>
                <a:gd name="T11" fmla="*/ 158 h 159"/>
                <a:gd name="T12" fmla="*/ 258 w 264"/>
                <a:gd name="T13" fmla="*/ 143 h 159"/>
              </a:gdLst>
              <a:ahLst/>
              <a:cxnLst>
                <a:cxn ang="0">
                  <a:pos x="T0" y="T1"/>
                </a:cxn>
                <a:cxn ang="0">
                  <a:pos x="T2" y="T3"/>
                </a:cxn>
                <a:cxn ang="0">
                  <a:pos x="T4" y="T5"/>
                </a:cxn>
                <a:cxn ang="0">
                  <a:pos x="T6" y="T7"/>
                </a:cxn>
                <a:cxn ang="0">
                  <a:pos x="T8" y="T9"/>
                </a:cxn>
                <a:cxn ang="0">
                  <a:pos x="T10" y="T11"/>
                </a:cxn>
                <a:cxn ang="0">
                  <a:pos x="T12" y="T13"/>
                </a:cxn>
              </a:cxnLst>
              <a:rect l="0" t="0" r="r" b="b"/>
              <a:pathLst>
                <a:path w="264" h="159">
                  <a:moveTo>
                    <a:pt x="258" y="143"/>
                  </a:moveTo>
                  <a:cubicBezTo>
                    <a:pt x="14" y="1"/>
                    <a:pt x="14" y="1"/>
                    <a:pt x="14" y="1"/>
                  </a:cubicBezTo>
                  <a:cubicBezTo>
                    <a:pt x="12" y="0"/>
                    <a:pt x="8" y="0"/>
                    <a:pt x="6" y="2"/>
                  </a:cubicBezTo>
                  <a:cubicBezTo>
                    <a:pt x="0" y="5"/>
                    <a:pt x="0" y="13"/>
                    <a:pt x="6" y="16"/>
                  </a:cubicBezTo>
                  <a:cubicBezTo>
                    <a:pt x="250" y="158"/>
                    <a:pt x="250" y="158"/>
                    <a:pt x="250" y="158"/>
                  </a:cubicBezTo>
                  <a:cubicBezTo>
                    <a:pt x="252" y="159"/>
                    <a:pt x="256" y="159"/>
                    <a:pt x="258" y="158"/>
                  </a:cubicBezTo>
                  <a:cubicBezTo>
                    <a:pt x="264" y="154"/>
                    <a:pt x="264" y="146"/>
                    <a:pt x="258" y="143"/>
                  </a:cubicBezTo>
                  <a:close/>
                </a:path>
              </a:pathLst>
            </a:custGeom>
            <a:solidFill>
              <a:srgbClr val="FFED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sp>
        <p:nvSpPr>
          <p:cNvPr id="3" name="标题 2"/>
          <p:cNvSpPr>
            <a:spLocks noGrp="1"/>
          </p:cNvSpPr>
          <p:nvPr>
            <p:ph type="title" idx="4294967295"/>
          </p:nvPr>
        </p:nvSpPr>
        <p:spPr>
          <a:xfrm>
            <a:off x="1368425" y="759928"/>
            <a:ext cx="4535055" cy="656792"/>
          </a:xfrm>
        </p:spPr>
        <p:txBody>
          <a:bodyPr anchor="ctr">
            <a:normAutofit/>
          </a:bodyPr>
          <a:lstStyle/>
          <a:p>
            <a:r>
              <a:rPr lang="zh-CN" altLang="en-US" sz="3200" dirty="0">
                <a:solidFill>
                  <a:schemeClr val="bg1"/>
                </a:solidFill>
                <a:latin typeface="+mn-lt"/>
                <a:ea typeface="+mn-ea"/>
                <a:cs typeface="+mn-ea"/>
                <a:sym typeface="+mn-lt"/>
              </a:rPr>
              <a:t>本章学习目标</a:t>
            </a:r>
            <a:endParaRPr lang="zh-CN" altLang="en-US" sz="3200" dirty="0">
              <a:solidFill>
                <a:schemeClr val="bg1"/>
              </a:solidFill>
              <a:latin typeface="+mn-lt"/>
              <a:ea typeface="+mn-ea"/>
              <a:cs typeface="+mn-ea"/>
              <a:sym typeface="+mn-lt"/>
            </a:endParaRPr>
          </a:p>
        </p:txBody>
      </p:sp>
      <p:sp>
        <p:nvSpPr>
          <p:cNvPr id="1107" name="矩形 1106"/>
          <p:cNvSpPr/>
          <p:nvPr/>
        </p:nvSpPr>
        <p:spPr>
          <a:xfrm>
            <a:off x="1213536" y="2218936"/>
            <a:ext cx="5533253" cy="400110"/>
          </a:xfrm>
          <a:prstGeom prst="rect">
            <a:avLst/>
          </a:prstGeom>
        </p:spPr>
        <p:txBody>
          <a:bodyPr wrap="square">
            <a:spAutoFit/>
          </a:bodyPr>
          <a:lstStyle/>
          <a:p>
            <a:pPr fontAlgn="auto"/>
            <a:r>
              <a:rPr lang="zh-CN" altLang="en-US" sz="2000" dirty="0">
                <a:latin typeface="+mj-ea"/>
                <a:ea typeface="+mj-ea"/>
              </a:rPr>
              <a:t>熟练掌握扩展库</a:t>
            </a:r>
            <a:r>
              <a:rPr lang="en-US" altLang="zh-CN" sz="2000" dirty="0" err="1">
                <a:latin typeface="+mj-ea"/>
                <a:ea typeface="+mj-ea"/>
              </a:rPr>
              <a:t>matplotlib</a:t>
            </a:r>
            <a:r>
              <a:rPr lang="zh-CN" altLang="en-US" sz="2000" dirty="0">
                <a:latin typeface="+mj-ea"/>
                <a:ea typeface="+mj-ea"/>
              </a:rPr>
              <a:t>及其依赖库的安装</a:t>
            </a:r>
            <a:endParaRPr lang="zh-CN" altLang="en-US" sz="2000" dirty="0">
              <a:latin typeface="+mj-ea"/>
              <a:ea typeface="+mj-ea"/>
            </a:endParaRPr>
          </a:p>
        </p:txBody>
      </p:sp>
      <p:sp>
        <p:nvSpPr>
          <p:cNvPr id="1108" name="矩形 1107"/>
          <p:cNvSpPr/>
          <p:nvPr/>
        </p:nvSpPr>
        <p:spPr>
          <a:xfrm>
            <a:off x="1213536" y="2838061"/>
            <a:ext cx="5533253" cy="400110"/>
          </a:xfrm>
          <a:prstGeom prst="rect">
            <a:avLst/>
          </a:prstGeom>
        </p:spPr>
        <p:txBody>
          <a:bodyPr wrap="square">
            <a:spAutoFit/>
          </a:bodyPr>
          <a:lstStyle/>
          <a:p>
            <a:pPr fontAlgn="auto"/>
            <a:r>
              <a:rPr lang="zh-CN" altLang="en-US" sz="2000" dirty="0">
                <a:latin typeface="+mj-ea"/>
                <a:ea typeface="+mj-ea"/>
              </a:rPr>
              <a:t>了解</a:t>
            </a:r>
            <a:r>
              <a:rPr lang="en-US" altLang="zh-CN" sz="2000" dirty="0" err="1">
                <a:latin typeface="+mj-ea"/>
                <a:ea typeface="+mj-ea"/>
              </a:rPr>
              <a:t>matplotlib</a:t>
            </a:r>
            <a:r>
              <a:rPr lang="zh-CN" altLang="en-US" sz="2000" dirty="0">
                <a:latin typeface="+mj-ea"/>
                <a:ea typeface="+mj-ea"/>
              </a:rPr>
              <a:t>的绘图一般过程</a:t>
            </a:r>
            <a:endParaRPr lang="zh-CN" altLang="en-US" sz="2000" dirty="0">
              <a:latin typeface="+mj-ea"/>
              <a:ea typeface="+mj-ea"/>
            </a:endParaRPr>
          </a:p>
        </p:txBody>
      </p:sp>
      <p:sp>
        <p:nvSpPr>
          <p:cNvPr id="1109" name="矩形 1108"/>
          <p:cNvSpPr/>
          <p:nvPr/>
        </p:nvSpPr>
        <p:spPr>
          <a:xfrm>
            <a:off x="1213536" y="3457186"/>
            <a:ext cx="5533253" cy="400110"/>
          </a:xfrm>
          <a:prstGeom prst="rect">
            <a:avLst/>
          </a:prstGeom>
        </p:spPr>
        <p:txBody>
          <a:bodyPr wrap="square">
            <a:spAutoFit/>
          </a:bodyPr>
          <a:lstStyle/>
          <a:p>
            <a:pPr fontAlgn="auto"/>
            <a:r>
              <a:rPr lang="zh-CN" altLang="en-US" sz="2000" dirty="0">
                <a:latin typeface="+mj-ea"/>
                <a:ea typeface="+mj-ea"/>
              </a:rPr>
              <a:t>熟练掌握折线图的绘制与属性设置</a:t>
            </a:r>
            <a:endParaRPr lang="zh-CN" altLang="en-US" sz="2000" dirty="0">
              <a:latin typeface="+mj-ea"/>
              <a:ea typeface="+mj-ea"/>
            </a:endParaRPr>
          </a:p>
        </p:txBody>
      </p:sp>
      <p:sp>
        <p:nvSpPr>
          <p:cNvPr id="1110" name="矩形 1109"/>
          <p:cNvSpPr/>
          <p:nvPr/>
        </p:nvSpPr>
        <p:spPr>
          <a:xfrm>
            <a:off x="1213536" y="4076311"/>
            <a:ext cx="5533253" cy="400110"/>
          </a:xfrm>
          <a:prstGeom prst="rect">
            <a:avLst/>
          </a:prstGeom>
        </p:spPr>
        <p:txBody>
          <a:bodyPr wrap="square">
            <a:spAutoFit/>
          </a:bodyPr>
          <a:lstStyle/>
          <a:p>
            <a:pPr fontAlgn="auto"/>
            <a:r>
              <a:rPr lang="zh-CN" altLang="en-US" sz="2000" dirty="0">
                <a:latin typeface="+mj-ea"/>
                <a:ea typeface="+mj-ea"/>
              </a:rPr>
              <a:t>熟练掌握散点图的绘制与属性设置</a:t>
            </a:r>
            <a:endParaRPr lang="zh-CN" altLang="en-US" sz="2000" dirty="0">
              <a:latin typeface="+mj-ea"/>
              <a:ea typeface="+mj-ea"/>
            </a:endParaRPr>
          </a:p>
        </p:txBody>
      </p:sp>
      <p:sp>
        <p:nvSpPr>
          <p:cNvPr id="1111" name="矩形 1110"/>
          <p:cNvSpPr/>
          <p:nvPr/>
        </p:nvSpPr>
        <p:spPr>
          <a:xfrm>
            <a:off x="1213536" y="4695436"/>
            <a:ext cx="5533253" cy="400110"/>
          </a:xfrm>
          <a:prstGeom prst="rect">
            <a:avLst/>
          </a:prstGeom>
        </p:spPr>
        <p:txBody>
          <a:bodyPr wrap="square">
            <a:spAutoFit/>
          </a:bodyPr>
          <a:lstStyle/>
          <a:p>
            <a:pPr fontAlgn="auto"/>
            <a:r>
              <a:rPr lang="zh-CN" altLang="en-US" sz="2000" dirty="0">
                <a:latin typeface="+mj-ea"/>
                <a:ea typeface="+mj-ea"/>
              </a:rPr>
              <a:t>熟练掌握柱状图的绘制与属性设置</a:t>
            </a:r>
            <a:endParaRPr lang="zh-CN" altLang="en-US" sz="2000" dirty="0">
              <a:latin typeface="+mj-ea"/>
              <a:ea typeface="+mj-ea"/>
            </a:endParaRPr>
          </a:p>
        </p:txBody>
      </p:sp>
      <p:sp>
        <p:nvSpPr>
          <p:cNvPr id="1112" name="矩形 1111"/>
          <p:cNvSpPr/>
          <p:nvPr/>
        </p:nvSpPr>
        <p:spPr>
          <a:xfrm>
            <a:off x="1213536" y="5314561"/>
            <a:ext cx="5533253" cy="400110"/>
          </a:xfrm>
          <a:prstGeom prst="rect">
            <a:avLst/>
          </a:prstGeom>
        </p:spPr>
        <p:txBody>
          <a:bodyPr wrap="square">
            <a:spAutoFit/>
          </a:bodyPr>
          <a:lstStyle/>
          <a:p>
            <a:pPr fontAlgn="auto"/>
            <a:r>
              <a:rPr lang="zh-CN" altLang="en-US" sz="2000" dirty="0">
                <a:latin typeface="+mj-ea"/>
                <a:ea typeface="+mj-ea"/>
              </a:rPr>
              <a:t>熟练掌握饼状图的绘制与属性设置</a:t>
            </a:r>
            <a:endParaRPr lang="zh-CN" altLang="en-US" sz="2000" dirty="0">
              <a:latin typeface="+mj-ea"/>
              <a:ea typeface="+mj-ea"/>
            </a:endParaRPr>
          </a:p>
        </p:txBody>
      </p:sp>
      <p:sp>
        <p:nvSpPr>
          <p:cNvPr id="1113" name="矩形 1112"/>
          <p:cNvSpPr/>
          <p:nvPr/>
        </p:nvSpPr>
        <p:spPr>
          <a:xfrm>
            <a:off x="1213536" y="5933686"/>
            <a:ext cx="5533253" cy="400110"/>
          </a:xfrm>
          <a:prstGeom prst="rect">
            <a:avLst/>
          </a:prstGeom>
        </p:spPr>
        <p:txBody>
          <a:bodyPr wrap="square">
            <a:spAutoFit/>
          </a:bodyPr>
          <a:lstStyle/>
          <a:p>
            <a:pPr fontAlgn="auto"/>
            <a:r>
              <a:rPr lang="zh-CN" altLang="en-US" sz="2000" dirty="0">
                <a:latin typeface="+mj-ea"/>
                <a:ea typeface="+mj-ea"/>
              </a:rPr>
              <a:t>熟练掌握雷达图的绘制与属性设置</a:t>
            </a:r>
            <a:endParaRPr lang="zh-CN" altLang="en-US" sz="2000" dirty="0">
              <a:latin typeface="+mj-ea"/>
              <a:ea typeface="+mj-ea"/>
            </a:endParaRPr>
          </a:p>
        </p:txBody>
      </p:sp>
      <p:sp>
        <p:nvSpPr>
          <p:cNvPr id="1123" name="矩形 1122"/>
          <p:cNvSpPr/>
          <p:nvPr/>
        </p:nvSpPr>
        <p:spPr>
          <a:xfrm>
            <a:off x="0" y="6724651"/>
            <a:ext cx="12192000" cy="13335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800"/>
          </a:p>
        </p:txBody>
      </p:sp>
      <p:sp>
        <p:nvSpPr>
          <p:cNvPr id="1124" name="矩形 1123"/>
          <p:cNvSpPr/>
          <p:nvPr/>
        </p:nvSpPr>
        <p:spPr>
          <a:xfrm>
            <a:off x="11520488" y="6724651"/>
            <a:ext cx="671512" cy="13334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25" name="python-language-logotype_2181"/>
          <p:cNvSpPr>
            <a:spLocks noChangeAspect="1"/>
          </p:cNvSpPr>
          <p:nvPr/>
        </p:nvSpPr>
        <p:spPr bwMode="auto">
          <a:xfrm>
            <a:off x="721411" y="2218936"/>
            <a:ext cx="423799" cy="40011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dirty="0"/>
          </a:p>
        </p:txBody>
      </p:sp>
      <p:sp>
        <p:nvSpPr>
          <p:cNvPr id="1126" name="python-language-logotype_2181"/>
          <p:cNvSpPr>
            <a:spLocks noChangeAspect="1"/>
          </p:cNvSpPr>
          <p:nvPr/>
        </p:nvSpPr>
        <p:spPr bwMode="auto">
          <a:xfrm>
            <a:off x="721411" y="2847586"/>
            <a:ext cx="423799" cy="40011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sp>
      <p:sp>
        <p:nvSpPr>
          <p:cNvPr id="1127" name="python-language-logotype_2181"/>
          <p:cNvSpPr>
            <a:spLocks noChangeAspect="1"/>
          </p:cNvSpPr>
          <p:nvPr/>
        </p:nvSpPr>
        <p:spPr bwMode="auto">
          <a:xfrm>
            <a:off x="721411" y="3466711"/>
            <a:ext cx="423799" cy="40011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sp>
      <p:sp>
        <p:nvSpPr>
          <p:cNvPr id="1128" name="python-language-logotype_2181"/>
          <p:cNvSpPr>
            <a:spLocks noChangeAspect="1"/>
          </p:cNvSpPr>
          <p:nvPr/>
        </p:nvSpPr>
        <p:spPr bwMode="auto">
          <a:xfrm>
            <a:off x="721411" y="4085836"/>
            <a:ext cx="423799" cy="40011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sp>
      <p:sp>
        <p:nvSpPr>
          <p:cNvPr id="1129" name="python-language-logotype_2181"/>
          <p:cNvSpPr>
            <a:spLocks noChangeAspect="1"/>
          </p:cNvSpPr>
          <p:nvPr/>
        </p:nvSpPr>
        <p:spPr bwMode="auto">
          <a:xfrm>
            <a:off x="721411" y="4676386"/>
            <a:ext cx="423799" cy="40011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sp>
      <p:sp>
        <p:nvSpPr>
          <p:cNvPr id="1130" name="python-language-logotype_2181"/>
          <p:cNvSpPr>
            <a:spLocks noChangeAspect="1"/>
          </p:cNvSpPr>
          <p:nvPr/>
        </p:nvSpPr>
        <p:spPr bwMode="auto">
          <a:xfrm>
            <a:off x="721411" y="5295511"/>
            <a:ext cx="423799" cy="40011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sp>
      <p:sp>
        <p:nvSpPr>
          <p:cNvPr id="1131" name="python-language-logotype_2181"/>
          <p:cNvSpPr>
            <a:spLocks noChangeAspect="1"/>
          </p:cNvSpPr>
          <p:nvPr/>
        </p:nvSpPr>
        <p:spPr bwMode="auto">
          <a:xfrm>
            <a:off x="721411" y="5933686"/>
            <a:ext cx="423799" cy="40011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sp>
      <p:sp>
        <p:nvSpPr>
          <p:cNvPr id="1132" name="python-language-logotype_2181"/>
          <p:cNvSpPr>
            <a:spLocks noChangeAspect="1"/>
          </p:cNvSpPr>
          <p:nvPr/>
        </p:nvSpPr>
        <p:spPr bwMode="auto">
          <a:xfrm>
            <a:off x="800100" y="826040"/>
            <a:ext cx="555625" cy="524567"/>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bg1"/>
          </a:solidFill>
          <a:ln>
            <a:noFill/>
          </a:ln>
        </p:spPr>
        <p:txBody>
          <a:bodyPr/>
          <a:lstStyle/>
          <a:p>
            <a:endParaRPr lang="zh-CN" altLang="en-US" dirty="0"/>
          </a:p>
        </p:txBody>
      </p:sp>
      <p:sp>
        <p:nvSpPr>
          <p:cNvPr id="1142" name="矩形 1141"/>
          <p:cNvSpPr/>
          <p:nvPr/>
        </p:nvSpPr>
        <p:spPr>
          <a:xfrm>
            <a:off x="6208119" y="5362805"/>
            <a:ext cx="5533253" cy="400110"/>
          </a:xfrm>
          <a:prstGeom prst="rect">
            <a:avLst/>
          </a:prstGeom>
        </p:spPr>
        <p:txBody>
          <a:bodyPr wrap="square">
            <a:spAutoFit/>
          </a:bodyPr>
          <a:lstStyle/>
          <a:p>
            <a:pPr fontAlgn="auto"/>
            <a:r>
              <a:rPr lang="zh-CN" altLang="en-US" sz="2000" dirty="0">
                <a:latin typeface="+mj-ea"/>
                <a:ea typeface="+mj-ea"/>
              </a:rPr>
              <a:t>了解图形填充的方法</a:t>
            </a:r>
            <a:endParaRPr lang="zh-CN" altLang="en-US" sz="2000" dirty="0">
              <a:latin typeface="+mj-ea"/>
              <a:ea typeface="+mj-ea"/>
            </a:endParaRPr>
          </a:p>
        </p:txBody>
      </p:sp>
      <p:sp>
        <p:nvSpPr>
          <p:cNvPr id="1143" name="矩形 1142"/>
          <p:cNvSpPr/>
          <p:nvPr/>
        </p:nvSpPr>
        <p:spPr>
          <a:xfrm>
            <a:off x="6208119" y="2886902"/>
            <a:ext cx="5533253" cy="400110"/>
          </a:xfrm>
          <a:prstGeom prst="rect">
            <a:avLst/>
          </a:prstGeom>
        </p:spPr>
        <p:txBody>
          <a:bodyPr wrap="square">
            <a:spAutoFit/>
          </a:bodyPr>
          <a:lstStyle/>
          <a:p>
            <a:pPr fontAlgn="auto"/>
            <a:r>
              <a:rPr lang="zh-CN" altLang="en-US" sz="2000" dirty="0">
                <a:latin typeface="+mj-ea"/>
                <a:ea typeface="+mj-ea"/>
              </a:rPr>
              <a:t>了解三维曲线、曲面、柱状图、散点图的绘制</a:t>
            </a:r>
            <a:endParaRPr lang="zh-CN" altLang="en-US" sz="2000" dirty="0">
              <a:latin typeface="+mj-ea"/>
              <a:ea typeface="+mj-ea"/>
            </a:endParaRPr>
          </a:p>
        </p:txBody>
      </p:sp>
      <p:sp>
        <p:nvSpPr>
          <p:cNvPr id="1144" name="矩形 1143"/>
          <p:cNvSpPr/>
          <p:nvPr/>
        </p:nvSpPr>
        <p:spPr>
          <a:xfrm>
            <a:off x="6208119" y="3506027"/>
            <a:ext cx="5533253" cy="400110"/>
          </a:xfrm>
          <a:prstGeom prst="rect">
            <a:avLst/>
          </a:prstGeom>
        </p:spPr>
        <p:txBody>
          <a:bodyPr wrap="square">
            <a:spAutoFit/>
          </a:bodyPr>
          <a:lstStyle/>
          <a:p>
            <a:pPr fontAlgn="auto"/>
            <a:r>
              <a:rPr lang="zh-CN" altLang="en-US" sz="2000" dirty="0">
                <a:latin typeface="+mj-ea"/>
                <a:ea typeface="+mj-ea"/>
              </a:rPr>
              <a:t>熟练掌握绘图区域的切分与属性设置</a:t>
            </a:r>
            <a:endParaRPr lang="zh-CN" altLang="en-US" sz="2000" dirty="0">
              <a:latin typeface="+mj-ea"/>
              <a:ea typeface="+mj-ea"/>
            </a:endParaRPr>
          </a:p>
        </p:txBody>
      </p:sp>
      <p:sp>
        <p:nvSpPr>
          <p:cNvPr id="1145" name="矩形 1144"/>
          <p:cNvSpPr/>
          <p:nvPr/>
        </p:nvSpPr>
        <p:spPr>
          <a:xfrm>
            <a:off x="6208119" y="4125152"/>
            <a:ext cx="5533253" cy="400110"/>
          </a:xfrm>
          <a:prstGeom prst="rect">
            <a:avLst/>
          </a:prstGeom>
        </p:spPr>
        <p:txBody>
          <a:bodyPr wrap="square">
            <a:spAutoFit/>
          </a:bodyPr>
          <a:lstStyle/>
          <a:p>
            <a:pPr fontAlgn="auto"/>
            <a:r>
              <a:rPr lang="zh-CN" altLang="en-US" sz="2000" dirty="0">
                <a:latin typeface="+mj-ea"/>
                <a:ea typeface="+mj-ea"/>
              </a:rPr>
              <a:t>熟练掌握图例属性的设置</a:t>
            </a:r>
            <a:endParaRPr lang="zh-CN" altLang="en-US" sz="2000" dirty="0">
              <a:latin typeface="+mj-ea"/>
              <a:ea typeface="+mj-ea"/>
            </a:endParaRPr>
          </a:p>
        </p:txBody>
      </p:sp>
      <p:sp>
        <p:nvSpPr>
          <p:cNvPr id="1146" name="矩形 1145"/>
          <p:cNvSpPr/>
          <p:nvPr/>
        </p:nvSpPr>
        <p:spPr>
          <a:xfrm>
            <a:off x="6208119" y="4744277"/>
            <a:ext cx="5533253" cy="400110"/>
          </a:xfrm>
          <a:prstGeom prst="rect">
            <a:avLst/>
          </a:prstGeom>
        </p:spPr>
        <p:txBody>
          <a:bodyPr wrap="square">
            <a:spAutoFit/>
          </a:bodyPr>
          <a:lstStyle/>
          <a:p>
            <a:pPr fontAlgn="auto"/>
            <a:r>
              <a:rPr lang="zh-CN" altLang="en-US" sz="2000" dirty="0">
                <a:latin typeface="+mj-ea"/>
                <a:ea typeface="+mj-ea"/>
              </a:rPr>
              <a:t>了解事件响应与处理机制的工作原理</a:t>
            </a:r>
            <a:endParaRPr lang="zh-CN" altLang="en-US" sz="2000" dirty="0">
              <a:latin typeface="+mj-ea"/>
              <a:ea typeface="+mj-ea"/>
            </a:endParaRPr>
          </a:p>
        </p:txBody>
      </p:sp>
      <p:sp>
        <p:nvSpPr>
          <p:cNvPr id="1147" name="python-language-logotype_2181"/>
          <p:cNvSpPr>
            <a:spLocks noChangeAspect="1"/>
          </p:cNvSpPr>
          <p:nvPr/>
        </p:nvSpPr>
        <p:spPr bwMode="auto">
          <a:xfrm>
            <a:off x="5715994" y="5372330"/>
            <a:ext cx="423799" cy="40011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sp>
      <p:sp>
        <p:nvSpPr>
          <p:cNvPr id="1148" name="python-language-logotype_2181"/>
          <p:cNvSpPr>
            <a:spLocks noChangeAspect="1"/>
          </p:cNvSpPr>
          <p:nvPr/>
        </p:nvSpPr>
        <p:spPr bwMode="auto">
          <a:xfrm>
            <a:off x="5715994" y="2896427"/>
            <a:ext cx="423799" cy="40011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sp>
      <p:sp>
        <p:nvSpPr>
          <p:cNvPr id="1149" name="python-language-logotype_2181"/>
          <p:cNvSpPr>
            <a:spLocks noChangeAspect="1"/>
          </p:cNvSpPr>
          <p:nvPr/>
        </p:nvSpPr>
        <p:spPr bwMode="auto">
          <a:xfrm>
            <a:off x="5715994" y="3486977"/>
            <a:ext cx="423799" cy="40011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sp>
      <p:sp>
        <p:nvSpPr>
          <p:cNvPr id="1150" name="python-language-logotype_2181"/>
          <p:cNvSpPr>
            <a:spLocks noChangeAspect="1"/>
          </p:cNvSpPr>
          <p:nvPr/>
        </p:nvSpPr>
        <p:spPr bwMode="auto">
          <a:xfrm>
            <a:off x="5715994" y="4106102"/>
            <a:ext cx="423799" cy="40011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sp>
      <p:sp>
        <p:nvSpPr>
          <p:cNvPr id="1151" name="python-language-logotype_2181"/>
          <p:cNvSpPr>
            <a:spLocks noChangeAspect="1"/>
          </p:cNvSpPr>
          <p:nvPr/>
        </p:nvSpPr>
        <p:spPr bwMode="auto">
          <a:xfrm>
            <a:off x="5715994" y="4744277"/>
            <a:ext cx="423799" cy="40011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sp>
      <p:sp>
        <p:nvSpPr>
          <p:cNvPr id="1152" name="矩形 1151"/>
          <p:cNvSpPr/>
          <p:nvPr/>
        </p:nvSpPr>
        <p:spPr>
          <a:xfrm>
            <a:off x="6208119" y="6057790"/>
            <a:ext cx="5533253" cy="400110"/>
          </a:xfrm>
          <a:prstGeom prst="rect">
            <a:avLst/>
          </a:prstGeom>
        </p:spPr>
        <p:txBody>
          <a:bodyPr wrap="square">
            <a:spAutoFit/>
          </a:bodyPr>
          <a:lstStyle/>
          <a:p>
            <a:pPr fontAlgn="auto"/>
            <a:r>
              <a:rPr lang="zh-CN" altLang="en-US" sz="2000" dirty="0">
                <a:latin typeface="+mj-ea"/>
                <a:ea typeface="+mj-ea"/>
              </a:rPr>
              <a:t>了解保存绘图结果的方法</a:t>
            </a:r>
            <a:endParaRPr lang="zh-CN" altLang="en-US" sz="2000" dirty="0">
              <a:latin typeface="+mj-ea"/>
              <a:ea typeface="+mj-ea"/>
            </a:endParaRPr>
          </a:p>
        </p:txBody>
      </p:sp>
      <p:sp>
        <p:nvSpPr>
          <p:cNvPr id="1153" name="python-language-logotype_2181"/>
          <p:cNvSpPr>
            <a:spLocks noChangeAspect="1"/>
          </p:cNvSpPr>
          <p:nvPr/>
        </p:nvSpPr>
        <p:spPr bwMode="auto">
          <a:xfrm>
            <a:off x="5715994" y="6067315"/>
            <a:ext cx="423799" cy="40011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9.7  </a:t>
            </a:r>
            <a:r>
              <a:rPr lang="zh-CN" altLang="en-US" sz="2800" b="1" dirty="0">
                <a:solidFill>
                  <a:schemeClr val="bg1"/>
                </a:solidFill>
              </a:rPr>
              <a:t>绘制三维图形实战</a:t>
            </a:r>
            <a:endParaRPr lang="zh-CN" altLang="en-US" sz="2800" b="1" dirty="0">
              <a:solidFill>
                <a:schemeClr val="bg1"/>
              </a:solidFill>
            </a:endParaRPr>
          </a:p>
        </p:txBody>
      </p:sp>
      <p:sp>
        <p:nvSpPr>
          <p:cNvPr id="11" name="矩形: 圆角 4"/>
          <p:cNvSpPr/>
          <p:nvPr/>
        </p:nvSpPr>
        <p:spPr>
          <a:xfrm>
            <a:off x="900585" y="2495224"/>
            <a:ext cx="903501"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smtClean="0">
                <a:solidFill>
                  <a:schemeClr val="tx1"/>
                </a:solidFill>
              </a:rPr>
              <a:t>例</a:t>
            </a:r>
            <a:r>
              <a:rPr lang="en-US" altLang="zh-CN" dirty="0" smtClean="0">
                <a:solidFill>
                  <a:schemeClr val="tx1"/>
                </a:solidFill>
              </a:rPr>
              <a:t>9.15</a:t>
            </a:r>
            <a:endParaRPr lang="zh-CN" altLang="en-US" dirty="0">
              <a:solidFill>
                <a:schemeClr val="tx1"/>
              </a:solidFill>
            </a:endParaRPr>
          </a:p>
        </p:txBody>
      </p:sp>
      <p:sp>
        <p:nvSpPr>
          <p:cNvPr id="18" name="矩形 17"/>
          <p:cNvSpPr/>
          <p:nvPr/>
        </p:nvSpPr>
        <p:spPr>
          <a:xfrm>
            <a:off x="842920" y="3253669"/>
            <a:ext cx="4503437" cy="892552"/>
          </a:xfrm>
          <a:prstGeom prst="rect">
            <a:avLst/>
          </a:prstGeom>
        </p:spPr>
        <p:txBody>
          <a:bodyPr wrap="square">
            <a:spAutoFit/>
          </a:bodyPr>
          <a:lstStyle/>
          <a:p>
            <a:pPr indent="457200">
              <a:lnSpc>
                <a:spcPct val="130000"/>
              </a:lnSpc>
            </a:pPr>
            <a:r>
              <a:rPr lang="zh-CN" altLang="en-US" sz="2000" dirty="0"/>
              <a:t>根据例</a:t>
            </a:r>
            <a:r>
              <a:rPr lang="en-US" altLang="zh-CN" sz="2000" dirty="0"/>
              <a:t>9-7</a:t>
            </a:r>
            <a:r>
              <a:rPr lang="zh-CN" altLang="en-US" sz="2000" dirty="0"/>
              <a:t>描述的问题和数据，绘制三维柱状图对数据进行展示。</a:t>
            </a:r>
            <a:endParaRPr lang="zh-CN" altLang="en-US" sz="2000" dirty="0"/>
          </a:p>
        </p:txBody>
      </p:sp>
      <p:sp>
        <p:nvSpPr>
          <p:cNvPr id="19" name="文本框 18"/>
          <p:cNvSpPr txBox="1"/>
          <p:nvPr/>
        </p:nvSpPr>
        <p:spPr>
          <a:xfrm>
            <a:off x="1495973" y="4466622"/>
            <a:ext cx="3768006" cy="553998"/>
          </a:xfrm>
          <a:prstGeom prst="rect">
            <a:avLst/>
          </a:prstGeom>
          <a:noFill/>
        </p:spPr>
        <p:txBody>
          <a:bodyPr wrap="square" rtlCol="0">
            <a:spAutoFit/>
          </a:bodyPr>
          <a:lstStyle/>
          <a:p>
            <a:pPr algn="just">
              <a:lnSpc>
                <a:spcPct val="150000"/>
              </a:lnSpc>
              <a:spcAft>
                <a:spcPts val="600"/>
              </a:spcAft>
            </a:pPr>
            <a:r>
              <a:rPr lang="zh-CN" altLang="en-US" sz="2000" dirty="0">
                <a:latin typeface="+mn-ea"/>
              </a:rPr>
              <a:t>源码见配套资源。</a:t>
            </a:r>
            <a:endParaRPr lang="zh-CN" altLang="en-US" sz="2000" dirty="0">
              <a:latin typeface="+mn-ea"/>
            </a:endParaRPr>
          </a:p>
        </p:txBody>
      </p:sp>
      <p:sp>
        <p:nvSpPr>
          <p:cNvPr id="21" name="python-language-logotype_2181"/>
          <p:cNvSpPr>
            <a:spLocks noChangeAspect="1"/>
          </p:cNvSpPr>
          <p:nvPr/>
        </p:nvSpPr>
        <p:spPr bwMode="auto">
          <a:xfrm>
            <a:off x="900585" y="4466622"/>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pic>
        <p:nvPicPr>
          <p:cNvPr id="9" name="Picture 28" descr="K`L4XVO3OVVMH9__N)R0~D4"/>
          <p:cNvPicPr>
            <a:picLocks noChangeAspect="1"/>
          </p:cNvPicPr>
          <p:nvPr/>
        </p:nvPicPr>
        <p:blipFill>
          <a:blip r:embed="rId1"/>
          <a:stretch>
            <a:fillRect/>
          </a:stretch>
        </p:blipFill>
        <p:spPr>
          <a:xfrm>
            <a:off x="5675871" y="2308188"/>
            <a:ext cx="5640705" cy="349821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9.7  </a:t>
            </a:r>
            <a:r>
              <a:rPr lang="zh-CN" altLang="en-US" sz="2800" b="1" dirty="0">
                <a:solidFill>
                  <a:schemeClr val="bg1"/>
                </a:solidFill>
              </a:rPr>
              <a:t>绘制三维图形实战</a:t>
            </a:r>
            <a:endParaRPr lang="zh-CN" altLang="en-US" sz="2800" b="1" dirty="0">
              <a:solidFill>
                <a:schemeClr val="bg1"/>
              </a:solidFill>
            </a:endParaRPr>
          </a:p>
        </p:txBody>
      </p:sp>
      <p:sp>
        <p:nvSpPr>
          <p:cNvPr id="11" name="矩形: 圆角 4"/>
          <p:cNvSpPr/>
          <p:nvPr/>
        </p:nvSpPr>
        <p:spPr>
          <a:xfrm>
            <a:off x="900585" y="1992716"/>
            <a:ext cx="903501"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smtClean="0">
                <a:solidFill>
                  <a:schemeClr val="tx1"/>
                </a:solidFill>
              </a:rPr>
              <a:t>例</a:t>
            </a:r>
            <a:r>
              <a:rPr lang="en-US" altLang="zh-CN" dirty="0" smtClean="0">
                <a:solidFill>
                  <a:schemeClr val="tx1"/>
                </a:solidFill>
              </a:rPr>
              <a:t>9.16</a:t>
            </a:r>
            <a:endParaRPr lang="zh-CN" altLang="en-US" dirty="0">
              <a:solidFill>
                <a:schemeClr val="tx1"/>
              </a:solidFill>
            </a:endParaRPr>
          </a:p>
        </p:txBody>
      </p:sp>
      <p:sp>
        <p:nvSpPr>
          <p:cNvPr id="18" name="矩形 17"/>
          <p:cNvSpPr/>
          <p:nvPr/>
        </p:nvSpPr>
        <p:spPr>
          <a:xfrm>
            <a:off x="842921" y="2751161"/>
            <a:ext cx="4346918" cy="1692771"/>
          </a:xfrm>
          <a:prstGeom prst="rect">
            <a:avLst/>
          </a:prstGeom>
        </p:spPr>
        <p:txBody>
          <a:bodyPr wrap="square">
            <a:spAutoFit/>
          </a:bodyPr>
          <a:lstStyle/>
          <a:p>
            <a:pPr indent="457200">
              <a:lnSpc>
                <a:spcPct val="130000"/>
              </a:lnSpc>
            </a:pPr>
            <a:r>
              <a:rPr lang="zh-CN" altLang="en-US" sz="2000" dirty="0"/>
              <a:t>生成三组数据作为</a:t>
            </a:r>
            <a:r>
              <a:rPr lang="en-US" altLang="zh-CN" sz="2000" dirty="0"/>
              <a:t>x</a:t>
            </a:r>
            <a:r>
              <a:rPr lang="zh-CN" altLang="en-US" sz="2000" dirty="0"/>
              <a:t>、</a:t>
            </a:r>
            <a:r>
              <a:rPr lang="en-US" altLang="zh-CN" sz="2000" dirty="0"/>
              <a:t>y</a:t>
            </a:r>
            <a:r>
              <a:rPr lang="zh-CN" altLang="en-US" sz="2000" dirty="0"/>
              <a:t>、</a:t>
            </a:r>
            <a:r>
              <a:rPr lang="en-US" altLang="zh-CN" sz="2000" dirty="0"/>
              <a:t>z</a:t>
            </a:r>
            <a:r>
              <a:rPr lang="zh-CN" altLang="en-US" sz="2000" dirty="0"/>
              <a:t>坐标，每组数据包含</a:t>
            </a:r>
            <a:r>
              <a:rPr lang="en-US" altLang="zh-CN" sz="2000" dirty="0"/>
              <a:t>30</a:t>
            </a:r>
            <a:r>
              <a:rPr lang="zh-CN" altLang="en-US" sz="2000" dirty="0"/>
              <a:t>个介于</a:t>
            </a:r>
            <a:r>
              <a:rPr lang="en-US" altLang="zh-CN" sz="2000" dirty="0"/>
              <a:t>[0,40]</a:t>
            </a:r>
            <a:r>
              <a:rPr lang="zh-CN" altLang="en-US" sz="2000" dirty="0"/>
              <a:t>区间的随机整数，根据生成的数据绘制三维散点图</a:t>
            </a:r>
            <a:r>
              <a:rPr lang="zh-CN" altLang="en-US" sz="2000" dirty="0" smtClean="0"/>
              <a:t>。</a:t>
            </a:r>
            <a:endParaRPr lang="zh-CN" altLang="en-US" sz="2000" dirty="0"/>
          </a:p>
        </p:txBody>
      </p:sp>
      <p:sp>
        <p:nvSpPr>
          <p:cNvPr id="19" name="文本框 18"/>
          <p:cNvSpPr txBox="1"/>
          <p:nvPr/>
        </p:nvSpPr>
        <p:spPr>
          <a:xfrm>
            <a:off x="1495973" y="4700178"/>
            <a:ext cx="3768006" cy="553998"/>
          </a:xfrm>
          <a:prstGeom prst="rect">
            <a:avLst/>
          </a:prstGeom>
          <a:noFill/>
        </p:spPr>
        <p:txBody>
          <a:bodyPr wrap="square" rtlCol="0">
            <a:spAutoFit/>
          </a:bodyPr>
          <a:lstStyle/>
          <a:p>
            <a:pPr algn="just">
              <a:lnSpc>
                <a:spcPct val="150000"/>
              </a:lnSpc>
              <a:spcAft>
                <a:spcPts val="600"/>
              </a:spcAft>
            </a:pPr>
            <a:r>
              <a:rPr lang="zh-CN" altLang="en-US" sz="2000" dirty="0">
                <a:latin typeface="+mn-ea"/>
              </a:rPr>
              <a:t>源码见配套资源。</a:t>
            </a:r>
            <a:endParaRPr lang="zh-CN" altLang="en-US" sz="2000" dirty="0">
              <a:latin typeface="+mn-ea"/>
            </a:endParaRPr>
          </a:p>
        </p:txBody>
      </p:sp>
      <p:sp>
        <p:nvSpPr>
          <p:cNvPr id="21" name="python-language-logotype_2181"/>
          <p:cNvSpPr>
            <a:spLocks noChangeAspect="1"/>
          </p:cNvSpPr>
          <p:nvPr/>
        </p:nvSpPr>
        <p:spPr bwMode="auto">
          <a:xfrm>
            <a:off x="900585" y="4700178"/>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pic>
        <p:nvPicPr>
          <p:cNvPr id="8" name="Picture 24" descr="LEZZ~6IGMR($%EQ2S1POXDR"/>
          <p:cNvPicPr>
            <a:picLocks noChangeAspect="1"/>
          </p:cNvPicPr>
          <p:nvPr/>
        </p:nvPicPr>
        <p:blipFill>
          <a:blip r:embed="rId1"/>
          <a:stretch>
            <a:fillRect/>
          </a:stretch>
        </p:blipFill>
        <p:spPr>
          <a:xfrm>
            <a:off x="6039503" y="1801615"/>
            <a:ext cx="4510405" cy="401764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9.8  </a:t>
            </a:r>
            <a:r>
              <a:rPr lang="zh-CN" altLang="en-US" sz="2800" b="1" dirty="0">
                <a:solidFill>
                  <a:schemeClr val="bg1"/>
                </a:solidFill>
              </a:rPr>
              <a:t>绘图区域切分</a:t>
            </a:r>
            <a:endParaRPr lang="zh-CN" altLang="en-US" sz="2800" b="1" dirty="0">
              <a:solidFill>
                <a:schemeClr val="bg1"/>
              </a:solidFill>
            </a:endParaRPr>
          </a:p>
        </p:txBody>
      </p:sp>
      <p:sp>
        <p:nvSpPr>
          <p:cNvPr id="11" name="矩形: 圆角 4"/>
          <p:cNvSpPr/>
          <p:nvPr/>
        </p:nvSpPr>
        <p:spPr>
          <a:xfrm>
            <a:off x="900585" y="1992716"/>
            <a:ext cx="903501"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smtClean="0">
                <a:solidFill>
                  <a:schemeClr val="tx1"/>
                </a:solidFill>
              </a:rPr>
              <a:t>例</a:t>
            </a:r>
            <a:r>
              <a:rPr lang="en-US" altLang="zh-CN" dirty="0" smtClean="0">
                <a:solidFill>
                  <a:schemeClr val="tx1"/>
                </a:solidFill>
              </a:rPr>
              <a:t>9.17</a:t>
            </a:r>
            <a:endParaRPr lang="zh-CN" altLang="en-US" dirty="0">
              <a:solidFill>
                <a:schemeClr val="tx1"/>
              </a:solidFill>
            </a:endParaRPr>
          </a:p>
        </p:txBody>
      </p:sp>
      <p:sp>
        <p:nvSpPr>
          <p:cNvPr id="18" name="矩形 17"/>
          <p:cNvSpPr/>
          <p:nvPr/>
        </p:nvSpPr>
        <p:spPr>
          <a:xfrm>
            <a:off x="842921" y="2751161"/>
            <a:ext cx="4346918" cy="1253164"/>
          </a:xfrm>
          <a:prstGeom prst="rect">
            <a:avLst/>
          </a:prstGeom>
        </p:spPr>
        <p:txBody>
          <a:bodyPr wrap="square">
            <a:spAutoFit/>
          </a:bodyPr>
          <a:lstStyle/>
          <a:p>
            <a:pPr indent="457200">
              <a:lnSpc>
                <a:spcPct val="130000"/>
              </a:lnSpc>
            </a:pPr>
            <a:r>
              <a:rPr lang="zh-CN" altLang="en-US" sz="2000" dirty="0"/>
              <a:t>对绘图区域进行切分，并在每个子图中绘制图形，演示</a:t>
            </a:r>
            <a:r>
              <a:rPr lang="en-US" altLang="zh-CN" sz="2000" dirty="0"/>
              <a:t>subplot()</a:t>
            </a:r>
            <a:r>
              <a:rPr lang="zh-CN" altLang="en-US" sz="2000" dirty="0"/>
              <a:t>函数的用法。</a:t>
            </a:r>
            <a:endParaRPr lang="zh-CN" altLang="en-US" sz="2000" dirty="0"/>
          </a:p>
        </p:txBody>
      </p:sp>
      <p:sp>
        <p:nvSpPr>
          <p:cNvPr id="19" name="文本框 18"/>
          <p:cNvSpPr txBox="1"/>
          <p:nvPr/>
        </p:nvSpPr>
        <p:spPr>
          <a:xfrm>
            <a:off x="1495973" y="4700178"/>
            <a:ext cx="3768006" cy="553998"/>
          </a:xfrm>
          <a:prstGeom prst="rect">
            <a:avLst/>
          </a:prstGeom>
          <a:noFill/>
        </p:spPr>
        <p:txBody>
          <a:bodyPr wrap="square" rtlCol="0">
            <a:spAutoFit/>
          </a:bodyPr>
          <a:lstStyle/>
          <a:p>
            <a:pPr algn="just">
              <a:lnSpc>
                <a:spcPct val="150000"/>
              </a:lnSpc>
              <a:spcAft>
                <a:spcPts val="600"/>
              </a:spcAft>
            </a:pPr>
            <a:r>
              <a:rPr lang="zh-CN" altLang="en-US" sz="2000" dirty="0">
                <a:latin typeface="+mn-ea"/>
              </a:rPr>
              <a:t>源码见配套资源。</a:t>
            </a:r>
            <a:endParaRPr lang="zh-CN" altLang="en-US" sz="2000" dirty="0">
              <a:latin typeface="+mn-ea"/>
            </a:endParaRPr>
          </a:p>
        </p:txBody>
      </p:sp>
      <p:sp>
        <p:nvSpPr>
          <p:cNvPr id="21" name="python-language-logotype_2181"/>
          <p:cNvSpPr>
            <a:spLocks noChangeAspect="1"/>
          </p:cNvSpPr>
          <p:nvPr/>
        </p:nvSpPr>
        <p:spPr bwMode="auto">
          <a:xfrm>
            <a:off x="900585" y="4700178"/>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pic>
        <p:nvPicPr>
          <p:cNvPr id="9" name="Picture 31" descr="]RHXPPQ}K){`MLT%5`5$CNQ"/>
          <p:cNvPicPr>
            <a:picLocks noChangeAspect="1"/>
          </p:cNvPicPr>
          <p:nvPr/>
        </p:nvPicPr>
        <p:blipFill>
          <a:blip r:embed="rId1"/>
          <a:stretch>
            <a:fillRect/>
          </a:stretch>
        </p:blipFill>
        <p:spPr>
          <a:xfrm>
            <a:off x="5799644" y="1510442"/>
            <a:ext cx="5741035" cy="4439920"/>
          </a:xfrm>
          <a:prstGeom prst="rect">
            <a:avLst/>
          </a:prstGeom>
          <a:ln>
            <a:solidFill>
              <a:srgbClr val="0000FF"/>
            </a:solid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9.9  </a:t>
            </a:r>
            <a:r>
              <a:rPr lang="zh-CN" altLang="en-US" sz="2800" b="1" dirty="0">
                <a:solidFill>
                  <a:schemeClr val="bg1"/>
                </a:solidFill>
              </a:rPr>
              <a:t>设置图例样式</a:t>
            </a:r>
            <a:endParaRPr lang="zh-CN" altLang="en-US" sz="2800" b="1" dirty="0">
              <a:solidFill>
                <a:schemeClr val="bg1"/>
              </a:solidFill>
            </a:endParaRPr>
          </a:p>
        </p:txBody>
      </p:sp>
      <p:sp>
        <p:nvSpPr>
          <p:cNvPr id="11" name="矩形: 圆角 4"/>
          <p:cNvSpPr/>
          <p:nvPr/>
        </p:nvSpPr>
        <p:spPr>
          <a:xfrm>
            <a:off x="900585" y="1992716"/>
            <a:ext cx="903501"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smtClean="0">
                <a:solidFill>
                  <a:schemeClr val="tx1"/>
                </a:solidFill>
              </a:rPr>
              <a:t>例</a:t>
            </a:r>
            <a:r>
              <a:rPr lang="en-US" altLang="zh-CN" dirty="0" smtClean="0">
                <a:solidFill>
                  <a:schemeClr val="tx1"/>
                </a:solidFill>
              </a:rPr>
              <a:t>9.18</a:t>
            </a:r>
            <a:endParaRPr lang="zh-CN" altLang="en-US" dirty="0">
              <a:solidFill>
                <a:schemeClr val="tx1"/>
              </a:solidFill>
            </a:endParaRPr>
          </a:p>
        </p:txBody>
      </p:sp>
      <p:sp>
        <p:nvSpPr>
          <p:cNvPr id="18" name="矩形 17"/>
          <p:cNvSpPr/>
          <p:nvPr/>
        </p:nvSpPr>
        <p:spPr>
          <a:xfrm>
            <a:off x="842921" y="2751161"/>
            <a:ext cx="4346918" cy="1253164"/>
          </a:xfrm>
          <a:prstGeom prst="rect">
            <a:avLst/>
          </a:prstGeom>
        </p:spPr>
        <p:txBody>
          <a:bodyPr wrap="square">
            <a:spAutoFit/>
          </a:bodyPr>
          <a:lstStyle/>
          <a:p>
            <a:pPr indent="457200">
              <a:lnSpc>
                <a:spcPct val="130000"/>
              </a:lnSpc>
            </a:pPr>
            <a:r>
              <a:rPr lang="zh-CN" altLang="en-US" sz="2000" dirty="0"/>
              <a:t>绘制正线余弦图像，然后设置图例字体、标题、位置、阴影、背景色、边框颜色、分栏、符号位置等属性。</a:t>
            </a:r>
            <a:endParaRPr lang="zh-CN" altLang="en-US" sz="2000" dirty="0"/>
          </a:p>
        </p:txBody>
      </p:sp>
      <p:sp>
        <p:nvSpPr>
          <p:cNvPr id="19" name="文本框 18"/>
          <p:cNvSpPr txBox="1"/>
          <p:nvPr/>
        </p:nvSpPr>
        <p:spPr>
          <a:xfrm>
            <a:off x="1495973" y="4700178"/>
            <a:ext cx="3768006" cy="553998"/>
          </a:xfrm>
          <a:prstGeom prst="rect">
            <a:avLst/>
          </a:prstGeom>
          <a:noFill/>
        </p:spPr>
        <p:txBody>
          <a:bodyPr wrap="square" rtlCol="0">
            <a:spAutoFit/>
          </a:bodyPr>
          <a:lstStyle/>
          <a:p>
            <a:pPr algn="just">
              <a:lnSpc>
                <a:spcPct val="150000"/>
              </a:lnSpc>
              <a:spcAft>
                <a:spcPts val="600"/>
              </a:spcAft>
            </a:pPr>
            <a:r>
              <a:rPr lang="zh-CN" altLang="en-US" sz="2000" dirty="0">
                <a:latin typeface="+mn-ea"/>
              </a:rPr>
              <a:t>源码见配套资源。</a:t>
            </a:r>
            <a:endParaRPr lang="zh-CN" altLang="en-US" sz="2000" dirty="0">
              <a:latin typeface="+mn-ea"/>
            </a:endParaRPr>
          </a:p>
        </p:txBody>
      </p:sp>
      <p:sp>
        <p:nvSpPr>
          <p:cNvPr id="21" name="python-language-logotype_2181"/>
          <p:cNvSpPr>
            <a:spLocks noChangeAspect="1"/>
          </p:cNvSpPr>
          <p:nvPr/>
        </p:nvSpPr>
        <p:spPr bwMode="auto">
          <a:xfrm>
            <a:off x="900585" y="4700178"/>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pic>
        <p:nvPicPr>
          <p:cNvPr id="8" name="Picture 22" descr="FTHTK9A)ZALU9[IBRGGED25"/>
          <p:cNvPicPr>
            <a:picLocks noChangeAspect="1"/>
          </p:cNvPicPr>
          <p:nvPr/>
        </p:nvPicPr>
        <p:blipFill>
          <a:blip r:embed="rId1"/>
          <a:stretch>
            <a:fillRect/>
          </a:stretch>
        </p:blipFill>
        <p:spPr>
          <a:xfrm>
            <a:off x="5672043" y="1578507"/>
            <a:ext cx="5186680" cy="405765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9.9  </a:t>
            </a:r>
            <a:r>
              <a:rPr lang="zh-CN" altLang="en-US" sz="2800" b="1" dirty="0">
                <a:solidFill>
                  <a:schemeClr val="bg1"/>
                </a:solidFill>
              </a:rPr>
              <a:t>设置图例样式</a:t>
            </a:r>
            <a:endParaRPr lang="zh-CN" altLang="en-US" sz="2800" b="1" dirty="0">
              <a:solidFill>
                <a:schemeClr val="bg1"/>
              </a:solidFill>
            </a:endParaRPr>
          </a:p>
        </p:txBody>
      </p:sp>
      <p:sp>
        <p:nvSpPr>
          <p:cNvPr id="11" name="矩形: 圆角 4"/>
          <p:cNvSpPr/>
          <p:nvPr/>
        </p:nvSpPr>
        <p:spPr>
          <a:xfrm>
            <a:off x="900585" y="1992716"/>
            <a:ext cx="903501"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smtClean="0">
                <a:solidFill>
                  <a:schemeClr val="tx1"/>
                </a:solidFill>
              </a:rPr>
              <a:t>例</a:t>
            </a:r>
            <a:r>
              <a:rPr lang="en-US" altLang="zh-CN" dirty="0" smtClean="0">
                <a:solidFill>
                  <a:schemeClr val="tx1"/>
                </a:solidFill>
              </a:rPr>
              <a:t>9.19</a:t>
            </a:r>
            <a:endParaRPr lang="zh-CN" altLang="en-US" dirty="0">
              <a:solidFill>
                <a:schemeClr val="tx1"/>
              </a:solidFill>
            </a:endParaRPr>
          </a:p>
        </p:txBody>
      </p:sp>
      <p:sp>
        <p:nvSpPr>
          <p:cNvPr id="18" name="矩形 17"/>
          <p:cNvSpPr/>
          <p:nvPr/>
        </p:nvSpPr>
        <p:spPr>
          <a:xfrm>
            <a:off x="842921" y="2751161"/>
            <a:ext cx="4346918" cy="1653273"/>
          </a:xfrm>
          <a:prstGeom prst="rect">
            <a:avLst/>
          </a:prstGeom>
        </p:spPr>
        <p:txBody>
          <a:bodyPr wrap="square">
            <a:spAutoFit/>
          </a:bodyPr>
          <a:lstStyle/>
          <a:p>
            <a:pPr indent="457200">
              <a:lnSpc>
                <a:spcPct val="130000"/>
              </a:lnSpc>
            </a:pPr>
            <a:r>
              <a:rPr lang="zh-CN" altLang="en-US" sz="2000" dirty="0"/>
              <a:t>生成模拟数据，创建两个子图，分别绘制正弦曲线和余弦曲线，把两个子图的图例显示在一起，并显示于子图之外。</a:t>
            </a:r>
            <a:endParaRPr lang="zh-CN" altLang="en-US" sz="2000" dirty="0"/>
          </a:p>
        </p:txBody>
      </p:sp>
      <p:sp>
        <p:nvSpPr>
          <p:cNvPr id="19" name="文本框 18"/>
          <p:cNvSpPr txBox="1"/>
          <p:nvPr/>
        </p:nvSpPr>
        <p:spPr>
          <a:xfrm>
            <a:off x="1495973" y="4700178"/>
            <a:ext cx="3768006" cy="553998"/>
          </a:xfrm>
          <a:prstGeom prst="rect">
            <a:avLst/>
          </a:prstGeom>
          <a:noFill/>
        </p:spPr>
        <p:txBody>
          <a:bodyPr wrap="square" rtlCol="0">
            <a:spAutoFit/>
          </a:bodyPr>
          <a:lstStyle/>
          <a:p>
            <a:pPr algn="just">
              <a:lnSpc>
                <a:spcPct val="150000"/>
              </a:lnSpc>
              <a:spcAft>
                <a:spcPts val="600"/>
              </a:spcAft>
            </a:pPr>
            <a:r>
              <a:rPr lang="zh-CN" altLang="en-US" sz="2000" dirty="0">
                <a:latin typeface="+mn-ea"/>
              </a:rPr>
              <a:t>源码见配套资源。</a:t>
            </a:r>
            <a:endParaRPr lang="zh-CN" altLang="en-US" sz="2000" dirty="0">
              <a:latin typeface="+mn-ea"/>
            </a:endParaRPr>
          </a:p>
        </p:txBody>
      </p:sp>
      <p:sp>
        <p:nvSpPr>
          <p:cNvPr id="21" name="python-language-logotype_2181"/>
          <p:cNvSpPr>
            <a:spLocks noChangeAspect="1"/>
          </p:cNvSpPr>
          <p:nvPr/>
        </p:nvSpPr>
        <p:spPr bwMode="auto">
          <a:xfrm>
            <a:off x="900585" y="4700178"/>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pic>
        <p:nvPicPr>
          <p:cNvPr id="9" name="Picture 32" descr="XWPV_QU_@`X{1XK7CG05IWN"/>
          <p:cNvPicPr>
            <a:picLocks noChangeAspect="1"/>
          </p:cNvPicPr>
          <p:nvPr/>
        </p:nvPicPr>
        <p:blipFill>
          <a:blip r:embed="rId1"/>
          <a:stretch>
            <a:fillRect/>
          </a:stretch>
        </p:blipFill>
        <p:spPr>
          <a:xfrm>
            <a:off x="5626117" y="1728230"/>
            <a:ext cx="4762500" cy="4014470"/>
          </a:xfrm>
          <a:prstGeom prst="rect">
            <a:avLst/>
          </a:prstGeom>
          <a:ln>
            <a:solidFill>
              <a:srgbClr val="0000FF"/>
            </a:solid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9.9  </a:t>
            </a:r>
            <a:r>
              <a:rPr lang="zh-CN" altLang="en-US" sz="2800" b="1" dirty="0">
                <a:solidFill>
                  <a:schemeClr val="bg1"/>
                </a:solidFill>
              </a:rPr>
              <a:t>设置图例样式</a:t>
            </a:r>
            <a:endParaRPr lang="zh-CN" altLang="en-US" sz="2800" b="1" dirty="0">
              <a:solidFill>
                <a:schemeClr val="bg1"/>
              </a:solidFill>
            </a:endParaRPr>
          </a:p>
        </p:txBody>
      </p:sp>
      <p:sp>
        <p:nvSpPr>
          <p:cNvPr id="11" name="矩形: 圆角 4"/>
          <p:cNvSpPr/>
          <p:nvPr/>
        </p:nvSpPr>
        <p:spPr>
          <a:xfrm>
            <a:off x="900585" y="1992716"/>
            <a:ext cx="903501"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smtClean="0">
                <a:solidFill>
                  <a:schemeClr val="tx1"/>
                </a:solidFill>
              </a:rPr>
              <a:t>例</a:t>
            </a:r>
            <a:r>
              <a:rPr lang="en-US" altLang="zh-CN" dirty="0" smtClean="0">
                <a:solidFill>
                  <a:schemeClr val="tx1"/>
                </a:solidFill>
              </a:rPr>
              <a:t>9.20</a:t>
            </a:r>
            <a:endParaRPr lang="zh-CN" altLang="en-US" dirty="0">
              <a:solidFill>
                <a:schemeClr val="tx1"/>
              </a:solidFill>
            </a:endParaRPr>
          </a:p>
        </p:txBody>
      </p:sp>
      <p:sp>
        <p:nvSpPr>
          <p:cNvPr id="18" name="矩形 17"/>
          <p:cNvSpPr/>
          <p:nvPr/>
        </p:nvSpPr>
        <p:spPr>
          <a:xfrm>
            <a:off x="842921" y="2751161"/>
            <a:ext cx="4346918" cy="1653273"/>
          </a:xfrm>
          <a:prstGeom prst="rect">
            <a:avLst/>
          </a:prstGeom>
        </p:spPr>
        <p:txBody>
          <a:bodyPr wrap="square">
            <a:spAutoFit/>
          </a:bodyPr>
          <a:lstStyle/>
          <a:p>
            <a:pPr indent="457200">
              <a:lnSpc>
                <a:spcPct val="130000"/>
              </a:lnSpc>
            </a:pPr>
            <a:r>
              <a:rPr lang="zh-CN" altLang="en-US" sz="2000" dirty="0"/>
              <a:t>生成模拟数据，绘制正弦曲线、余弦曲线和两个散点图，然后分别为曲线和散点图设置图例，在一个图形上显示两个图例。</a:t>
            </a:r>
            <a:endParaRPr lang="zh-CN" altLang="en-US" sz="2000" dirty="0"/>
          </a:p>
        </p:txBody>
      </p:sp>
      <p:sp>
        <p:nvSpPr>
          <p:cNvPr id="19" name="文本框 18"/>
          <p:cNvSpPr txBox="1"/>
          <p:nvPr/>
        </p:nvSpPr>
        <p:spPr>
          <a:xfrm>
            <a:off x="1495973" y="4700178"/>
            <a:ext cx="3768006" cy="553998"/>
          </a:xfrm>
          <a:prstGeom prst="rect">
            <a:avLst/>
          </a:prstGeom>
          <a:noFill/>
        </p:spPr>
        <p:txBody>
          <a:bodyPr wrap="square" rtlCol="0">
            <a:spAutoFit/>
          </a:bodyPr>
          <a:lstStyle/>
          <a:p>
            <a:pPr algn="just">
              <a:lnSpc>
                <a:spcPct val="150000"/>
              </a:lnSpc>
              <a:spcAft>
                <a:spcPts val="600"/>
              </a:spcAft>
            </a:pPr>
            <a:r>
              <a:rPr lang="zh-CN" altLang="en-US" sz="2000" dirty="0">
                <a:latin typeface="+mn-ea"/>
              </a:rPr>
              <a:t>源码见配套资源。</a:t>
            </a:r>
            <a:endParaRPr lang="zh-CN" altLang="en-US" sz="2000" dirty="0">
              <a:latin typeface="+mn-ea"/>
            </a:endParaRPr>
          </a:p>
        </p:txBody>
      </p:sp>
      <p:sp>
        <p:nvSpPr>
          <p:cNvPr id="21" name="python-language-logotype_2181"/>
          <p:cNvSpPr>
            <a:spLocks noChangeAspect="1"/>
          </p:cNvSpPr>
          <p:nvPr/>
        </p:nvSpPr>
        <p:spPr bwMode="auto">
          <a:xfrm>
            <a:off x="900585" y="4700178"/>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pic>
        <p:nvPicPr>
          <p:cNvPr id="8" name="Picture 33" descr="Y82ELY%]5OY9U}HW954~JGA"/>
          <p:cNvPicPr>
            <a:picLocks noChangeAspect="1"/>
          </p:cNvPicPr>
          <p:nvPr/>
        </p:nvPicPr>
        <p:blipFill>
          <a:blip r:embed="rId1"/>
          <a:stretch>
            <a:fillRect/>
          </a:stretch>
        </p:blipFill>
        <p:spPr>
          <a:xfrm>
            <a:off x="5865048" y="1687487"/>
            <a:ext cx="5097145" cy="410464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9.10  </a:t>
            </a:r>
            <a:r>
              <a:rPr lang="zh-CN" altLang="en-US" sz="2800" b="1" dirty="0">
                <a:solidFill>
                  <a:schemeClr val="bg1"/>
                </a:solidFill>
              </a:rPr>
              <a:t>事件响应与处理</a:t>
            </a:r>
            <a:endParaRPr lang="zh-CN" altLang="en-US" sz="2800" b="1" dirty="0">
              <a:solidFill>
                <a:schemeClr val="bg1"/>
              </a:solidFill>
            </a:endParaRPr>
          </a:p>
        </p:txBody>
      </p:sp>
      <p:sp>
        <p:nvSpPr>
          <p:cNvPr id="11" name="矩形: 圆角 4"/>
          <p:cNvSpPr/>
          <p:nvPr/>
        </p:nvSpPr>
        <p:spPr>
          <a:xfrm>
            <a:off x="900585" y="1358402"/>
            <a:ext cx="903501"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smtClean="0">
                <a:solidFill>
                  <a:schemeClr val="tx1"/>
                </a:solidFill>
              </a:rPr>
              <a:t>例</a:t>
            </a:r>
            <a:r>
              <a:rPr lang="en-US" altLang="zh-CN" dirty="0" smtClean="0">
                <a:solidFill>
                  <a:schemeClr val="tx1"/>
                </a:solidFill>
              </a:rPr>
              <a:t>9.21</a:t>
            </a:r>
            <a:endParaRPr lang="zh-CN" altLang="en-US" dirty="0">
              <a:solidFill>
                <a:schemeClr val="tx1"/>
              </a:solidFill>
            </a:endParaRPr>
          </a:p>
        </p:txBody>
      </p:sp>
      <p:sp>
        <p:nvSpPr>
          <p:cNvPr id="18" name="矩形 17"/>
          <p:cNvSpPr/>
          <p:nvPr/>
        </p:nvSpPr>
        <p:spPr>
          <a:xfrm>
            <a:off x="842921" y="1894426"/>
            <a:ext cx="10673576" cy="892552"/>
          </a:xfrm>
          <a:prstGeom prst="rect">
            <a:avLst/>
          </a:prstGeom>
        </p:spPr>
        <p:txBody>
          <a:bodyPr wrap="square">
            <a:spAutoFit/>
          </a:bodyPr>
          <a:lstStyle/>
          <a:p>
            <a:pPr indent="457200">
              <a:lnSpc>
                <a:spcPct val="130000"/>
              </a:lnSpc>
            </a:pPr>
            <a:r>
              <a:rPr lang="zh-CN" altLang="en-US" sz="2000" dirty="0"/>
              <a:t>绘制正弦曲线，使图形能够响应鼠标事件，当鼠标进入图形区域时设置背景色为黄色，鼠标离开图形区域时背景色恢复为白色，并且当鼠标接近曲线时自动显示当前位置。</a:t>
            </a:r>
            <a:endParaRPr lang="zh-CN" altLang="en-US" sz="2000" dirty="0"/>
          </a:p>
        </p:txBody>
      </p:sp>
      <p:sp>
        <p:nvSpPr>
          <p:cNvPr id="19" name="文本框 18"/>
          <p:cNvSpPr txBox="1"/>
          <p:nvPr/>
        </p:nvSpPr>
        <p:spPr>
          <a:xfrm>
            <a:off x="1495973" y="2860301"/>
            <a:ext cx="3768006" cy="553998"/>
          </a:xfrm>
          <a:prstGeom prst="rect">
            <a:avLst/>
          </a:prstGeom>
          <a:noFill/>
        </p:spPr>
        <p:txBody>
          <a:bodyPr wrap="square" rtlCol="0">
            <a:spAutoFit/>
          </a:bodyPr>
          <a:lstStyle/>
          <a:p>
            <a:pPr algn="just">
              <a:lnSpc>
                <a:spcPct val="150000"/>
              </a:lnSpc>
              <a:spcAft>
                <a:spcPts val="600"/>
              </a:spcAft>
            </a:pPr>
            <a:r>
              <a:rPr lang="zh-CN" altLang="en-US" sz="2000" dirty="0">
                <a:latin typeface="+mn-ea"/>
              </a:rPr>
              <a:t>源码见配套资源。</a:t>
            </a:r>
            <a:endParaRPr lang="zh-CN" altLang="en-US" sz="2000" dirty="0">
              <a:latin typeface="+mn-ea"/>
            </a:endParaRPr>
          </a:p>
        </p:txBody>
      </p:sp>
      <p:sp>
        <p:nvSpPr>
          <p:cNvPr id="21" name="python-language-logotype_2181"/>
          <p:cNvSpPr>
            <a:spLocks noChangeAspect="1"/>
          </p:cNvSpPr>
          <p:nvPr/>
        </p:nvSpPr>
        <p:spPr bwMode="auto">
          <a:xfrm>
            <a:off x="900585" y="2860301"/>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pic>
        <p:nvPicPr>
          <p:cNvPr id="9" name="Picture 3"/>
          <p:cNvPicPr>
            <a:picLocks noChangeAspect="1"/>
          </p:cNvPicPr>
          <p:nvPr/>
        </p:nvPicPr>
        <p:blipFill>
          <a:blip r:embed="rId1"/>
          <a:stretch>
            <a:fillRect/>
          </a:stretch>
        </p:blipFill>
        <p:spPr>
          <a:xfrm>
            <a:off x="900585" y="3652640"/>
            <a:ext cx="3253740" cy="2526030"/>
          </a:xfrm>
          <a:prstGeom prst="rect">
            <a:avLst/>
          </a:prstGeom>
          <a:noFill/>
          <a:ln w="9525">
            <a:noFill/>
          </a:ln>
        </p:spPr>
      </p:pic>
      <p:pic>
        <p:nvPicPr>
          <p:cNvPr id="10" name="Picture 4"/>
          <p:cNvPicPr>
            <a:picLocks noChangeAspect="1"/>
          </p:cNvPicPr>
          <p:nvPr/>
        </p:nvPicPr>
        <p:blipFill>
          <a:blip r:embed="rId2"/>
          <a:stretch>
            <a:fillRect/>
          </a:stretch>
        </p:blipFill>
        <p:spPr>
          <a:xfrm>
            <a:off x="4200680" y="3652640"/>
            <a:ext cx="3258820" cy="2529840"/>
          </a:xfrm>
          <a:prstGeom prst="rect">
            <a:avLst/>
          </a:prstGeom>
          <a:noFill/>
          <a:ln w="9525">
            <a:noFill/>
          </a:ln>
        </p:spPr>
      </p:pic>
      <p:pic>
        <p:nvPicPr>
          <p:cNvPr id="12" name="Picture 5"/>
          <p:cNvPicPr>
            <a:picLocks noChangeAspect="1"/>
          </p:cNvPicPr>
          <p:nvPr/>
        </p:nvPicPr>
        <p:blipFill>
          <a:blip r:embed="rId3"/>
          <a:stretch>
            <a:fillRect/>
          </a:stretch>
        </p:blipFill>
        <p:spPr>
          <a:xfrm>
            <a:off x="7664605" y="3659625"/>
            <a:ext cx="3208020" cy="2520950"/>
          </a:xfrm>
          <a:prstGeom prst="rect">
            <a:avLst/>
          </a:prstGeom>
          <a:noFill/>
          <a:ln w="9525">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9.10  </a:t>
            </a:r>
            <a:r>
              <a:rPr lang="zh-CN" altLang="en-US" sz="2800" b="1" dirty="0">
                <a:solidFill>
                  <a:schemeClr val="bg1"/>
                </a:solidFill>
              </a:rPr>
              <a:t>事件响应与处理</a:t>
            </a:r>
            <a:endParaRPr lang="zh-CN" altLang="en-US" sz="2800" b="1" dirty="0">
              <a:solidFill>
                <a:schemeClr val="bg1"/>
              </a:solidFill>
            </a:endParaRPr>
          </a:p>
        </p:txBody>
      </p:sp>
      <p:sp>
        <p:nvSpPr>
          <p:cNvPr id="11" name="矩形: 圆角 4"/>
          <p:cNvSpPr/>
          <p:nvPr/>
        </p:nvSpPr>
        <p:spPr>
          <a:xfrm>
            <a:off x="900585" y="2149233"/>
            <a:ext cx="903501"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smtClean="0">
                <a:solidFill>
                  <a:schemeClr val="tx1"/>
                </a:solidFill>
              </a:rPr>
              <a:t>例</a:t>
            </a:r>
            <a:r>
              <a:rPr lang="en-US" altLang="zh-CN" dirty="0" smtClean="0">
                <a:solidFill>
                  <a:schemeClr val="tx1"/>
                </a:solidFill>
              </a:rPr>
              <a:t>9.22</a:t>
            </a:r>
            <a:endParaRPr lang="zh-CN" altLang="en-US" dirty="0">
              <a:solidFill>
                <a:schemeClr val="tx1"/>
              </a:solidFill>
            </a:endParaRPr>
          </a:p>
        </p:txBody>
      </p:sp>
      <p:sp>
        <p:nvSpPr>
          <p:cNvPr id="18" name="矩形 17"/>
          <p:cNvSpPr/>
          <p:nvPr/>
        </p:nvSpPr>
        <p:spPr>
          <a:xfrm>
            <a:off x="842921" y="2762023"/>
            <a:ext cx="4890614" cy="1292662"/>
          </a:xfrm>
          <a:prstGeom prst="rect">
            <a:avLst/>
          </a:prstGeom>
        </p:spPr>
        <p:txBody>
          <a:bodyPr wrap="square">
            <a:spAutoFit/>
          </a:bodyPr>
          <a:lstStyle/>
          <a:p>
            <a:pPr indent="457200">
              <a:lnSpc>
                <a:spcPct val="130000"/>
              </a:lnSpc>
            </a:pPr>
            <a:r>
              <a:rPr lang="zh-CN" altLang="en-US" sz="2000" dirty="0"/>
              <a:t>编写程序，绘制正弦曲线散点图，响应鼠标移动事件，当鼠标靠近某个顶点时，显示文本标注。</a:t>
            </a:r>
            <a:endParaRPr lang="zh-CN" altLang="en-US" sz="2000" dirty="0"/>
          </a:p>
        </p:txBody>
      </p:sp>
      <p:sp>
        <p:nvSpPr>
          <p:cNvPr id="19" name="文本框 18"/>
          <p:cNvSpPr txBox="1"/>
          <p:nvPr/>
        </p:nvSpPr>
        <p:spPr>
          <a:xfrm>
            <a:off x="1495973" y="4517812"/>
            <a:ext cx="3768006" cy="553998"/>
          </a:xfrm>
          <a:prstGeom prst="rect">
            <a:avLst/>
          </a:prstGeom>
          <a:noFill/>
        </p:spPr>
        <p:txBody>
          <a:bodyPr wrap="square" rtlCol="0">
            <a:spAutoFit/>
          </a:bodyPr>
          <a:lstStyle/>
          <a:p>
            <a:pPr algn="just">
              <a:lnSpc>
                <a:spcPct val="150000"/>
              </a:lnSpc>
              <a:spcAft>
                <a:spcPts val="600"/>
              </a:spcAft>
            </a:pPr>
            <a:r>
              <a:rPr lang="zh-CN" altLang="en-US" sz="2000" dirty="0">
                <a:latin typeface="+mn-ea"/>
              </a:rPr>
              <a:t>源码见配套资源。</a:t>
            </a:r>
            <a:endParaRPr lang="zh-CN" altLang="en-US" sz="2000" dirty="0">
              <a:latin typeface="+mn-ea"/>
            </a:endParaRPr>
          </a:p>
        </p:txBody>
      </p:sp>
      <p:sp>
        <p:nvSpPr>
          <p:cNvPr id="21" name="python-language-logotype_2181"/>
          <p:cNvSpPr>
            <a:spLocks noChangeAspect="1"/>
          </p:cNvSpPr>
          <p:nvPr/>
        </p:nvSpPr>
        <p:spPr bwMode="auto">
          <a:xfrm>
            <a:off x="900585" y="4517812"/>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pic>
        <p:nvPicPr>
          <p:cNvPr id="13" name="Picture 7"/>
          <p:cNvPicPr>
            <a:picLocks noChangeAspect="1"/>
          </p:cNvPicPr>
          <p:nvPr/>
        </p:nvPicPr>
        <p:blipFill>
          <a:blip r:embed="rId1"/>
          <a:stretch>
            <a:fillRect/>
          </a:stretch>
        </p:blipFill>
        <p:spPr>
          <a:xfrm>
            <a:off x="5774726" y="1782119"/>
            <a:ext cx="5746750" cy="3982085"/>
          </a:xfrm>
          <a:prstGeom prst="rect">
            <a:avLst/>
          </a:prstGeom>
          <a:noFill/>
          <a:ln w="9525">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9.10  </a:t>
            </a:r>
            <a:r>
              <a:rPr lang="zh-CN" altLang="en-US" sz="2800" b="1" dirty="0">
                <a:solidFill>
                  <a:schemeClr val="bg1"/>
                </a:solidFill>
              </a:rPr>
              <a:t>事件响应与处理</a:t>
            </a:r>
            <a:endParaRPr lang="zh-CN" altLang="en-US" sz="2800" b="1" dirty="0">
              <a:solidFill>
                <a:schemeClr val="bg1"/>
              </a:solidFill>
            </a:endParaRPr>
          </a:p>
        </p:txBody>
      </p:sp>
      <p:sp>
        <p:nvSpPr>
          <p:cNvPr id="11" name="矩形: 圆角 4"/>
          <p:cNvSpPr/>
          <p:nvPr/>
        </p:nvSpPr>
        <p:spPr>
          <a:xfrm>
            <a:off x="900585" y="1976239"/>
            <a:ext cx="903501"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smtClean="0">
                <a:solidFill>
                  <a:schemeClr val="tx1"/>
                </a:solidFill>
              </a:rPr>
              <a:t>例</a:t>
            </a:r>
            <a:r>
              <a:rPr lang="en-US" altLang="zh-CN" dirty="0" smtClean="0">
                <a:solidFill>
                  <a:schemeClr val="tx1"/>
                </a:solidFill>
              </a:rPr>
              <a:t>9.23</a:t>
            </a:r>
            <a:endParaRPr lang="zh-CN" altLang="en-US" dirty="0">
              <a:solidFill>
                <a:schemeClr val="tx1"/>
              </a:solidFill>
            </a:endParaRPr>
          </a:p>
        </p:txBody>
      </p:sp>
      <p:sp>
        <p:nvSpPr>
          <p:cNvPr id="18" name="矩形 17"/>
          <p:cNvSpPr/>
          <p:nvPr/>
        </p:nvSpPr>
        <p:spPr>
          <a:xfrm>
            <a:off x="842921" y="2589029"/>
            <a:ext cx="4890614" cy="2053383"/>
          </a:xfrm>
          <a:prstGeom prst="rect">
            <a:avLst/>
          </a:prstGeom>
        </p:spPr>
        <p:txBody>
          <a:bodyPr wrap="square">
            <a:spAutoFit/>
          </a:bodyPr>
          <a:lstStyle/>
          <a:p>
            <a:pPr indent="457200">
              <a:lnSpc>
                <a:spcPct val="130000"/>
              </a:lnSpc>
            </a:pPr>
            <a:r>
              <a:rPr lang="zh-CN" altLang="en-US" sz="2000" dirty="0"/>
              <a:t>编写程序，创建图形并响应键盘和鼠标事件，单击鼠标左键时绘制直线段，单击鼠标中键删除最后绘制的一个直线段，单击鼠标右键切换颜色，按下键盘上的</a:t>
            </a:r>
            <a:r>
              <a:rPr lang="en-US" altLang="zh-CN" sz="2000" dirty="0"/>
              <a:t>c</a:t>
            </a:r>
            <a:r>
              <a:rPr lang="zh-CN" altLang="en-US" sz="2000" dirty="0"/>
              <a:t>键删除画布上的所有图形。</a:t>
            </a:r>
            <a:endParaRPr lang="zh-CN" altLang="en-US" sz="2000" dirty="0"/>
          </a:p>
        </p:txBody>
      </p:sp>
      <p:sp>
        <p:nvSpPr>
          <p:cNvPr id="19" name="文本框 18"/>
          <p:cNvSpPr txBox="1"/>
          <p:nvPr/>
        </p:nvSpPr>
        <p:spPr>
          <a:xfrm>
            <a:off x="1495973" y="4792501"/>
            <a:ext cx="3768006" cy="553998"/>
          </a:xfrm>
          <a:prstGeom prst="rect">
            <a:avLst/>
          </a:prstGeom>
          <a:noFill/>
        </p:spPr>
        <p:txBody>
          <a:bodyPr wrap="square" rtlCol="0">
            <a:spAutoFit/>
          </a:bodyPr>
          <a:lstStyle/>
          <a:p>
            <a:pPr algn="just">
              <a:lnSpc>
                <a:spcPct val="150000"/>
              </a:lnSpc>
              <a:spcAft>
                <a:spcPts val="600"/>
              </a:spcAft>
            </a:pPr>
            <a:r>
              <a:rPr lang="zh-CN" altLang="en-US" sz="2000" dirty="0">
                <a:latin typeface="+mn-ea"/>
              </a:rPr>
              <a:t>源码见配套资源。</a:t>
            </a:r>
            <a:endParaRPr lang="zh-CN" altLang="en-US" sz="2000" dirty="0">
              <a:latin typeface="+mn-ea"/>
            </a:endParaRPr>
          </a:p>
        </p:txBody>
      </p:sp>
      <p:sp>
        <p:nvSpPr>
          <p:cNvPr id="21" name="python-language-logotype_2181"/>
          <p:cNvSpPr>
            <a:spLocks noChangeAspect="1"/>
          </p:cNvSpPr>
          <p:nvPr/>
        </p:nvSpPr>
        <p:spPr bwMode="auto">
          <a:xfrm>
            <a:off x="900585" y="4792501"/>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pic>
        <p:nvPicPr>
          <p:cNvPr id="8" name="Picture 30" descr="EAQV@`9MLU`83Z@PR_AYDFK"/>
          <p:cNvPicPr>
            <a:picLocks noChangeAspect="1"/>
          </p:cNvPicPr>
          <p:nvPr/>
        </p:nvPicPr>
        <p:blipFill>
          <a:blip r:embed="rId1"/>
          <a:stretch>
            <a:fillRect/>
          </a:stretch>
        </p:blipFill>
        <p:spPr>
          <a:xfrm>
            <a:off x="6243526" y="1976239"/>
            <a:ext cx="4540885" cy="351853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9.10  </a:t>
            </a:r>
            <a:r>
              <a:rPr lang="zh-CN" altLang="en-US" sz="2800" b="1" dirty="0">
                <a:solidFill>
                  <a:schemeClr val="bg1"/>
                </a:solidFill>
              </a:rPr>
              <a:t>事件响应与处理</a:t>
            </a:r>
            <a:endParaRPr lang="zh-CN" altLang="en-US" sz="2800" b="1" dirty="0">
              <a:solidFill>
                <a:schemeClr val="bg1"/>
              </a:solidFill>
            </a:endParaRPr>
          </a:p>
        </p:txBody>
      </p:sp>
      <p:sp>
        <p:nvSpPr>
          <p:cNvPr id="11" name="矩形: 圆角 4"/>
          <p:cNvSpPr/>
          <p:nvPr/>
        </p:nvSpPr>
        <p:spPr>
          <a:xfrm>
            <a:off x="900585" y="1976239"/>
            <a:ext cx="903501"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smtClean="0">
                <a:solidFill>
                  <a:schemeClr val="tx1"/>
                </a:solidFill>
              </a:rPr>
              <a:t>例</a:t>
            </a:r>
            <a:r>
              <a:rPr lang="en-US" altLang="zh-CN" dirty="0" smtClean="0">
                <a:solidFill>
                  <a:schemeClr val="tx1"/>
                </a:solidFill>
              </a:rPr>
              <a:t>9.24</a:t>
            </a:r>
            <a:endParaRPr lang="zh-CN" altLang="en-US" dirty="0">
              <a:solidFill>
                <a:schemeClr val="tx1"/>
              </a:solidFill>
            </a:endParaRPr>
          </a:p>
        </p:txBody>
      </p:sp>
      <p:sp>
        <p:nvSpPr>
          <p:cNvPr id="18" name="矩形 17"/>
          <p:cNvSpPr/>
          <p:nvPr/>
        </p:nvSpPr>
        <p:spPr>
          <a:xfrm>
            <a:off x="900585" y="2819688"/>
            <a:ext cx="4890614" cy="1253164"/>
          </a:xfrm>
          <a:prstGeom prst="rect">
            <a:avLst/>
          </a:prstGeom>
        </p:spPr>
        <p:txBody>
          <a:bodyPr wrap="square">
            <a:spAutoFit/>
          </a:bodyPr>
          <a:lstStyle/>
          <a:p>
            <a:pPr indent="457200">
              <a:lnSpc>
                <a:spcPct val="130000"/>
              </a:lnSpc>
            </a:pPr>
            <a:r>
              <a:rPr lang="zh-CN" altLang="en-US" sz="2000" dirty="0"/>
              <a:t>编写程序，创建图形并响应鼠标的按下和移动事件，当按下鼠标并移动时绘制宽度为</a:t>
            </a:r>
            <a:r>
              <a:rPr lang="en-US" altLang="zh-CN" sz="2000" dirty="0"/>
              <a:t>2</a:t>
            </a:r>
            <a:r>
              <a:rPr lang="zh-CN" altLang="en-US" sz="2000" dirty="0"/>
              <a:t>的红色曲线。</a:t>
            </a:r>
            <a:endParaRPr lang="zh-CN" altLang="en-US" sz="2000" dirty="0"/>
          </a:p>
        </p:txBody>
      </p:sp>
      <p:sp>
        <p:nvSpPr>
          <p:cNvPr id="19" name="文本框 18"/>
          <p:cNvSpPr txBox="1"/>
          <p:nvPr/>
        </p:nvSpPr>
        <p:spPr>
          <a:xfrm>
            <a:off x="1495973" y="4792501"/>
            <a:ext cx="3768006" cy="553998"/>
          </a:xfrm>
          <a:prstGeom prst="rect">
            <a:avLst/>
          </a:prstGeom>
          <a:noFill/>
        </p:spPr>
        <p:txBody>
          <a:bodyPr wrap="square" rtlCol="0">
            <a:spAutoFit/>
          </a:bodyPr>
          <a:lstStyle/>
          <a:p>
            <a:pPr algn="just">
              <a:lnSpc>
                <a:spcPct val="150000"/>
              </a:lnSpc>
              <a:spcAft>
                <a:spcPts val="600"/>
              </a:spcAft>
            </a:pPr>
            <a:r>
              <a:rPr lang="zh-CN" altLang="en-US" sz="2000" dirty="0">
                <a:latin typeface="+mn-ea"/>
              </a:rPr>
              <a:t>源码见配套资源。</a:t>
            </a:r>
            <a:endParaRPr lang="zh-CN" altLang="en-US" sz="2000" dirty="0">
              <a:latin typeface="+mn-ea"/>
            </a:endParaRPr>
          </a:p>
        </p:txBody>
      </p:sp>
      <p:sp>
        <p:nvSpPr>
          <p:cNvPr id="21" name="python-language-logotype_2181"/>
          <p:cNvSpPr>
            <a:spLocks noChangeAspect="1"/>
          </p:cNvSpPr>
          <p:nvPr/>
        </p:nvSpPr>
        <p:spPr bwMode="auto">
          <a:xfrm>
            <a:off x="900585" y="4792501"/>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pic>
        <p:nvPicPr>
          <p:cNvPr id="9" name="Picture 34" descr="5~A0Z){P%DJOED]QC3)Y`2Y"/>
          <p:cNvPicPr>
            <a:picLocks noChangeAspect="1"/>
          </p:cNvPicPr>
          <p:nvPr/>
        </p:nvPicPr>
        <p:blipFill>
          <a:blip r:embed="rId1"/>
          <a:stretch>
            <a:fillRect/>
          </a:stretch>
        </p:blipFill>
        <p:spPr>
          <a:xfrm>
            <a:off x="5832390" y="1976239"/>
            <a:ext cx="5415280" cy="41148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669925" y="78668"/>
            <a:ext cx="7026275" cy="523220"/>
          </a:xfrm>
          <a:prstGeom prst="rect">
            <a:avLst/>
          </a:prstGeom>
        </p:spPr>
        <p:txBody>
          <a:bodyPr wrap="square">
            <a:spAutoFit/>
          </a:bodyPr>
          <a:lstStyle/>
          <a:p>
            <a:r>
              <a:rPr lang="en-US" altLang="zh-CN" sz="2800" b="1" dirty="0" smtClean="0">
                <a:solidFill>
                  <a:schemeClr val="bg1"/>
                </a:solidFill>
              </a:rPr>
              <a:t>9.1  </a:t>
            </a:r>
            <a:r>
              <a:rPr lang="zh-CN" altLang="en-US" sz="2800" b="1" dirty="0" smtClean="0">
                <a:solidFill>
                  <a:schemeClr val="bg1"/>
                </a:solidFill>
              </a:rPr>
              <a:t>数据可视化库</a:t>
            </a:r>
            <a:r>
              <a:rPr lang="en-US" altLang="zh-CN" sz="2800" b="1" dirty="0" err="1" smtClean="0">
                <a:solidFill>
                  <a:schemeClr val="bg1"/>
                </a:solidFill>
              </a:rPr>
              <a:t>matplotlib</a:t>
            </a:r>
            <a:r>
              <a:rPr lang="zh-CN" altLang="en-US" sz="2800" b="1" dirty="0" smtClean="0">
                <a:solidFill>
                  <a:schemeClr val="bg1"/>
                </a:solidFill>
              </a:rPr>
              <a:t>基础</a:t>
            </a:r>
            <a:endParaRPr lang="zh-CN" altLang="en-US" sz="2800" b="1" dirty="0">
              <a:solidFill>
                <a:schemeClr val="bg1"/>
              </a:solidFill>
            </a:endParaRPr>
          </a:p>
        </p:txBody>
      </p:sp>
      <p:sp>
        <p:nvSpPr>
          <p:cNvPr id="28" name="文本框 27"/>
          <p:cNvSpPr txBox="1"/>
          <p:nvPr/>
        </p:nvSpPr>
        <p:spPr>
          <a:xfrm>
            <a:off x="1450374" y="1470305"/>
            <a:ext cx="9534525" cy="4324261"/>
          </a:xfrm>
          <a:prstGeom prst="rect">
            <a:avLst/>
          </a:prstGeom>
          <a:noFill/>
        </p:spPr>
        <p:txBody>
          <a:bodyPr wrap="square" rtlCol="0">
            <a:spAutoFit/>
          </a:bodyPr>
          <a:lstStyle/>
          <a:p>
            <a:pPr algn="just">
              <a:lnSpc>
                <a:spcPct val="150000"/>
              </a:lnSpc>
              <a:spcAft>
                <a:spcPts val="600"/>
              </a:spcAft>
            </a:pPr>
            <a:r>
              <a:rPr lang="zh-CN" altLang="en-US" sz="2000" dirty="0">
                <a:latin typeface="+mn-ea"/>
              </a:rPr>
              <a:t>使用</a:t>
            </a:r>
            <a:r>
              <a:rPr lang="en-US" altLang="zh-CN" sz="2000" dirty="0" err="1">
                <a:latin typeface="+mn-ea"/>
              </a:rPr>
              <a:t>pylab</a:t>
            </a:r>
            <a:r>
              <a:rPr lang="zh-CN" altLang="en-US" sz="2000" dirty="0">
                <a:latin typeface="+mn-ea"/>
              </a:rPr>
              <a:t>或</a:t>
            </a:r>
            <a:r>
              <a:rPr lang="en-US" altLang="zh-CN" sz="2000" dirty="0" err="1">
                <a:latin typeface="+mn-ea"/>
              </a:rPr>
              <a:t>pyplot</a:t>
            </a:r>
            <a:r>
              <a:rPr lang="zh-CN" altLang="en-US" sz="2000" dirty="0">
                <a:latin typeface="+mn-ea"/>
              </a:rPr>
              <a:t>绘图的一般过程为：首先生成或读入数据，然后根据实际需要绘制折线图、散点图、柱状图、饼状图、雷达图或三维曲线和曲面，接下来设置</a:t>
            </a:r>
            <a:r>
              <a:rPr lang="zh-CN" altLang="en-US" sz="2000" dirty="0">
                <a:solidFill>
                  <a:srgbClr val="FF0000"/>
                </a:solidFill>
                <a:latin typeface="+mn-ea"/>
              </a:rPr>
              <a:t>坐标轴标签</a:t>
            </a:r>
            <a:r>
              <a:rPr lang="zh-CN" altLang="en-US" sz="2000" dirty="0">
                <a:latin typeface="+mn-ea"/>
              </a:rPr>
              <a:t>（可以使用</a:t>
            </a:r>
            <a:r>
              <a:rPr lang="en-US" altLang="zh-CN" sz="2000" dirty="0" err="1">
                <a:latin typeface="+mn-ea"/>
              </a:rPr>
              <a:t>matplotlib.pyplot</a:t>
            </a:r>
            <a:r>
              <a:rPr lang="zh-CN" altLang="en-US" sz="2000" dirty="0">
                <a:latin typeface="+mn-ea"/>
              </a:rPr>
              <a:t>模块的</a:t>
            </a:r>
            <a:r>
              <a:rPr lang="en-US" altLang="zh-CN" sz="2000" dirty="0" err="1">
                <a:latin typeface="+mn-ea"/>
              </a:rPr>
              <a:t>xlabel</a:t>
            </a:r>
            <a:r>
              <a:rPr lang="en-US" altLang="zh-CN" sz="2000" dirty="0">
                <a:latin typeface="+mn-ea"/>
              </a:rPr>
              <a:t>()</a:t>
            </a:r>
            <a:r>
              <a:rPr lang="zh-CN" altLang="en-US" sz="2000" dirty="0">
                <a:latin typeface="+mn-ea"/>
              </a:rPr>
              <a:t>、</a:t>
            </a:r>
            <a:r>
              <a:rPr lang="en-US" altLang="zh-CN" sz="2000" dirty="0" err="1">
                <a:latin typeface="+mn-ea"/>
              </a:rPr>
              <a:t>ylabel</a:t>
            </a:r>
            <a:r>
              <a:rPr lang="en-US" altLang="zh-CN" sz="2000" dirty="0">
                <a:latin typeface="+mn-ea"/>
              </a:rPr>
              <a:t>()</a:t>
            </a:r>
            <a:r>
              <a:rPr lang="zh-CN" altLang="en-US" sz="2000" dirty="0">
                <a:latin typeface="+mn-ea"/>
              </a:rPr>
              <a:t>函数或轴域的</a:t>
            </a:r>
            <a:r>
              <a:rPr lang="en-US" altLang="zh-CN" sz="2000" dirty="0" err="1">
                <a:latin typeface="+mn-ea"/>
              </a:rPr>
              <a:t>set_xlabel</a:t>
            </a:r>
            <a:r>
              <a:rPr lang="en-US" altLang="zh-CN" sz="2000" dirty="0">
                <a:latin typeface="+mn-ea"/>
              </a:rPr>
              <a:t>()</a:t>
            </a:r>
            <a:r>
              <a:rPr lang="zh-CN" altLang="en-US" sz="2000" dirty="0">
                <a:latin typeface="+mn-ea"/>
              </a:rPr>
              <a:t>、</a:t>
            </a:r>
            <a:r>
              <a:rPr lang="en-US" altLang="zh-CN" sz="2000" dirty="0" err="1">
                <a:latin typeface="+mn-ea"/>
              </a:rPr>
              <a:t>set_ylabel</a:t>
            </a:r>
            <a:r>
              <a:rPr lang="en-US" altLang="zh-CN" sz="2000" dirty="0">
                <a:latin typeface="+mn-ea"/>
              </a:rPr>
              <a:t>()</a:t>
            </a:r>
            <a:r>
              <a:rPr lang="zh-CN" altLang="en-US" sz="2000" dirty="0">
                <a:latin typeface="+mn-ea"/>
              </a:rPr>
              <a:t>方法）、</a:t>
            </a:r>
            <a:r>
              <a:rPr lang="zh-CN" altLang="en-US" sz="2000" dirty="0">
                <a:solidFill>
                  <a:srgbClr val="FF0000"/>
                </a:solidFill>
                <a:latin typeface="+mn-ea"/>
              </a:rPr>
              <a:t>坐标轴刻度</a:t>
            </a:r>
            <a:r>
              <a:rPr lang="zh-CN" altLang="en-US" sz="2000" dirty="0">
                <a:latin typeface="+mn-ea"/>
              </a:rPr>
              <a:t>（可以使用</a:t>
            </a:r>
            <a:r>
              <a:rPr lang="en-US" altLang="zh-CN" sz="2000" dirty="0" err="1">
                <a:latin typeface="+mn-ea"/>
              </a:rPr>
              <a:t>matplotlib.pyplot</a:t>
            </a:r>
            <a:r>
              <a:rPr lang="zh-CN" altLang="en-US" sz="2000" dirty="0">
                <a:latin typeface="+mn-ea"/>
              </a:rPr>
              <a:t>模块的</a:t>
            </a:r>
            <a:r>
              <a:rPr lang="en-US" altLang="zh-CN" sz="2000" dirty="0" err="1">
                <a:latin typeface="+mn-ea"/>
              </a:rPr>
              <a:t>xticks</a:t>
            </a:r>
            <a:r>
              <a:rPr lang="en-US" altLang="zh-CN" sz="2000" dirty="0">
                <a:latin typeface="+mn-ea"/>
              </a:rPr>
              <a:t>()</a:t>
            </a:r>
            <a:r>
              <a:rPr lang="zh-CN" altLang="en-US" sz="2000" dirty="0">
                <a:latin typeface="+mn-ea"/>
              </a:rPr>
              <a:t>、</a:t>
            </a:r>
            <a:r>
              <a:rPr lang="en-US" altLang="zh-CN" sz="2000" dirty="0" err="1">
                <a:latin typeface="+mn-ea"/>
              </a:rPr>
              <a:t>yticks</a:t>
            </a:r>
            <a:r>
              <a:rPr lang="en-US" altLang="zh-CN" sz="2000" dirty="0">
                <a:latin typeface="+mn-ea"/>
              </a:rPr>
              <a:t>()</a:t>
            </a:r>
            <a:r>
              <a:rPr lang="zh-CN" altLang="en-US" sz="2000" dirty="0">
                <a:latin typeface="+mn-ea"/>
              </a:rPr>
              <a:t>函数或轴域的</a:t>
            </a:r>
            <a:r>
              <a:rPr lang="en-US" altLang="zh-CN" sz="2000" dirty="0" err="1">
                <a:latin typeface="+mn-ea"/>
              </a:rPr>
              <a:t>set_xticks</a:t>
            </a:r>
            <a:r>
              <a:rPr lang="en-US" altLang="zh-CN" sz="2000" dirty="0">
                <a:latin typeface="+mn-ea"/>
              </a:rPr>
              <a:t>()</a:t>
            </a:r>
            <a:r>
              <a:rPr lang="zh-CN" altLang="en-US" sz="2000" dirty="0">
                <a:latin typeface="+mn-ea"/>
              </a:rPr>
              <a:t>、</a:t>
            </a:r>
            <a:r>
              <a:rPr lang="en-US" altLang="zh-CN" sz="2000" dirty="0" err="1">
                <a:latin typeface="+mn-ea"/>
              </a:rPr>
              <a:t>set_yticks</a:t>
            </a:r>
            <a:r>
              <a:rPr lang="en-US" altLang="zh-CN" sz="2000" dirty="0">
                <a:latin typeface="+mn-ea"/>
              </a:rPr>
              <a:t>()</a:t>
            </a:r>
            <a:r>
              <a:rPr lang="zh-CN" altLang="en-US" sz="2000" dirty="0">
                <a:latin typeface="+mn-ea"/>
              </a:rPr>
              <a:t>方法）、</a:t>
            </a:r>
            <a:r>
              <a:rPr lang="zh-CN" altLang="en-US" sz="2000" dirty="0">
                <a:solidFill>
                  <a:srgbClr val="FF0000"/>
                </a:solidFill>
                <a:latin typeface="+mn-ea"/>
              </a:rPr>
              <a:t>图例</a:t>
            </a:r>
            <a:r>
              <a:rPr lang="zh-CN" altLang="en-US" sz="2000" dirty="0">
                <a:latin typeface="+mn-ea"/>
              </a:rPr>
              <a:t>（可以使用</a:t>
            </a:r>
            <a:r>
              <a:rPr lang="en-US" altLang="zh-CN" sz="2000" dirty="0" err="1">
                <a:latin typeface="+mn-ea"/>
              </a:rPr>
              <a:t>matplotlib.pyplot</a:t>
            </a:r>
            <a:r>
              <a:rPr lang="zh-CN" altLang="en-US" sz="2000" dirty="0">
                <a:latin typeface="+mn-ea"/>
              </a:rPr>
              <a:t>模块的</a:t>
            </a:r>
            <a:r>
              <a:rPr lang="en-US" altLang="zh-CN" sz="2000" dirty="0">
                <a:latin typeface="+mn-ea"/>
              </a:rPr>
              <a:t>legend()</a:t>
            </a:r>
            <a:r>
              <a:rPr lang="zh-CN" altLang="en-US" sz="2000" dirty="0">
                <a:latin typeface="+mn-ea"/>
              </a:rPr>
              <a:t>函数）、</a:t>
            </a:r>
            <a:r>
              <a:rPr lang="zh-CN" altLang="en-US" sz="2000" dirty="0">
                <a:solidFill>
                  <a:srgbClr val="FF0000"/>
                </a:solidFill>
                <a:latin typeface="+mn-ea"/>
              </a:rPr>
              <a:t>标题</a:t>
            </a:r>
            <a:r>
              <a:rPr lang="zh-CN" altLang="en-US" sz="2000" dirty="0">
                <a:latin typeface="+mn-ea"/>
              </a:rPr>
              <a:t>（可以使用</a:t>
            </a:r>
            <a:r>
              <a:rPr lang="en-US" altLang="zh-CN" sz="2000" dirty="0" err="1">
                <a:latin typeface="+mn-ea"/>
              </a:rPr>
              <a:t>matplotlib.pyplot</a:t>
            </a:r>
            <a:r>
              <a:rPr lang="zh-CN" altLang="en-US" sz="2000" dirty="0">
                <a:latin typeface="+mn-ea"/>
              </a:rPr>
              <a:t>模块的</a:t>
            </a:r>
            <a:r>
              <a:rPr lang="en-US" altLang="zh-CN" sz="2000" dirty="0">
                <a:latin typeface="+mn-ea"/>
              </a:rPr>
              <a:t>title()</a:t>
            </a:r>
            <a:r>
              <a:rPr lang="zh-CN" altLang="en-US" sz="2000" dirty="0">
                <a:latin typeface="+mn-ea"/>
              </a:rPr>
              <a:t>函数）等图形属性，最后显示或保存绘图结果。</a:t>
            </a:r>
            <a:endParaRPr lang="zh-CN" altLang="en-US" sz="2000" dirty="0">
              <a:latin typeface="+mn-ea"/>
            </a:endParaRPr>
          </a:p>
          <a:p>
            <a:pPr algn="just">
              <a:lnSpc>
                <a:spcPct val="150000"/>
              </a:lnSpc>
              <a:spcAft>
                <a:spcPts val="600"/>
              </a:spcAft>
            </a:pPr>
            <a:r>
              <a:rPr lang="zh-CN" altLang="en-US" sz="2000" dirty="0">
                <a:latin typeface="+mn-ea"/>
              </a:rPr>
              <a:t>每一种图形都有特定的应用场景，对于不同类型的数据和可视化要求，要选择最合适类型的图形进行展示，不能生硬地套用某种图形。</a:t>
            </a:r>
            <a:endParaRPr lang="zh-CN" altLang="en-US" sz="2000" dirty="0">
              <a:latin typeface="+mn-ea"/>
            </a:endParaRPr>
          </a:p>
        </p:txBody>
      </p:sp>
      <p:sp>
        <p:nvSpPr>
          <p:cNvPr id="31" name="python-language-logotype_2181"/>
          <p:cNvSpPr>
            <a:spLocks noChangeAspect="1"/>
          </p:cNvSpPr>
          <p:nvPr/>
        </p:nvSpPr>
        <p:spPr bwMode="auto">
          <a:xfrm>
            <a:off x="896177" y="1583077"/>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dirty="0"/>
          </a:p>
        </p:txBody>
      </p:sp>
      <p:sp>
        <p:nvSpPr>
          <p:cNvPr id="32" name="python-language-logotype_2181"/>
          <p:cNvSpPr>
            <a:spLocks noChangeAspect="1"/>
          </p:cNvSpPr>
          <p:nvPr/>
        </p:nvSpPr>
        <p:spPr bwMode="auto">
          <a:xfrm>
            <a:off x="896177" y="4737142"/>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9.10  </a:t>
            </a:r>
            <a:r>
              <a:rPr lang="zh-CN" altLang="en-US" sz="2800" b="1" dirty="0">
                <a:solidFill>
                  <a:schemeClr val="bg1"/>
                </a:solidFill>
              </a:rPr>
              <a:t>事件响应与处理</a:t>
            </a:r>
            <a:endParaRPr lang="zh-CN" altLang="en-US" sz="2800" b="1" dirty="0">
              <a:solidFill>
                <a:schemeClr val="bg1"/>
              </a:solidFill>
            </a:endParaRPr>
          </a:p>
        </p:txBody>
      </p:sp>
      <p:sp>
        <p:nvSpPr>
          <p:cNvPr id="11" name="矩形: 圆角 4"/>
          <p:cNvSpPr/>
          <p:nvPr/>
        </p:nvSpPr>
        <p:spPr>
          <a:xfrm>
            <a:off x="900585" y="1976239"/>
            <a:ext cx="903501"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smtClean="0">
                <a:solidFill>
                  <a:schemeClr val="tx1"/>
                </a:solidFill>
              </a:rPr>
              <a:t>例</a:t>
            </a:r>
            <a:r>
              <a:rPr lang="en-US" altLang="zh-CN" dirty="0" smtClean="0">
                <a:solidFill>
                  <a:schemeClr val="tx1"/>
                </a:solidFill>
              </a:rPr>
              <a:t>9.25</a:t>
            </a:r>
            <a:endParaRPr lang="zh-CN" altLang="en-US" dirty="0">
              <a:solidFill>
                <a:schemeClr val="tx1"/>
              </a:solidFill>
            </a:endParaRPr>
          </a:p>
        </p:txBody>
      </p:sp>
      <p:sp>
        <p:nvSpPr>
          <p:cNvPr id="18" name="矩形 17"/>
          <p:cNvSpPr/>
          <p:nvPr/>
        </p:nvSpPr>
        <p:spPr>
          <a:xfrm>
            <a:off x="900585" y="2819688"/>
            <a:ext cx="4890614" cy="853054"/>
          </a:xfrm>
          <a:prstGeom prst="rect">
            <a:avLst/>
          </a:prstGeom>
        </p:spPr>
        <p:txBody>
          <a:bodyPr wrap="square">
            <a:spAutoFit/>
          </a:bodyPr>
          <a:lstStyle/>
          <a:p>
            <a:pPr indent="457200">
              <a:lnSpc>
                <a:spcPct val="130000"/>
              </a:lnSpc>
            </a:pPr>
            <a:r>
              <a:rPr lang="zh-CN" altLang="en-US" sz="2000" dirty="0"/>
              <a:t>编写程序，显示一个图像，响应鼠标事件，使得可以在图像上画直线做标记。</a:t>
            </a:r>
            <a:endParaRPr lang="zh-CN" altLang="en-US" sz="2000" dirty="0"/>
          </a:p>
        </p:txBody>
      </p:sp>
      <p:sp>
        <p:nvSpPr>
          <p:cNvPr id="19" name="文本框 18"/>
          <p:cNvSpPr txBox="1"/>
          <p:nvPr/>
        </p:nvSpPr>
        <p:spPr>
          <a:xfrm>
            <a:off x="1495973" y="4792501"/>
            <a:ext cx="3768006" cy="553998"/>
          </a:xfrm>
          <a:prstGeom prst="rect">
            <a:avLst/>
          </a:prstGeom>
          <a:noFill/>
        </p:spPr>
        <p:txBody>
          <a:bodyPr wrap="square" rtlCol="0">
            <a:spAutoFit/>
          </a:bodyPr>
          <a:lstStyle/>
          <a:p>
            <a:pPr algn="just">
              <a:lnSpc>
                <a:spcPct val="150000"/>
              </a:lnSpc>
              <a:spcAft>
                <a:spcPts val="600"/>
              </a:spcAft>
            </a:pPr>
            <a:r>
              <a:rPr lang="zh-CN" altLang="en-US" sz="2000" dirty="0">
                <a:latin typeface="+mn-ea"/>
              </a:rPr>
              <a:t>源码见配套资源。</a:t>
            </a:r>
            <a:endParaRPr lang="zh-CN" altLang="en-US" sz="2000" dirty="0">
              <a:latin typeface="+mn-ea"/>
            </a:endParaRPr>
          </a:p>
        </p:txBody>
      </p:sp>
      <p:sp>
        <p:nvSpPr>
          <p:cNvPr id="21" name="python-language-logotype_2181"/>
          <p:cNvSpPr>
            <a:spLocks noChangeAspect="1"/>
          </p:cNvSpPr>
          <p:nvPr/>
        </p:nvSpPr>
        <p:spPr bwMode="auto">
          <a:xfrm>
            <a:off x="900585" y="4792501"/>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pic>
        <p:nvPicPr>
          <p:cNvPr id="8" name="Picture 35" descr="O`7UU@XQ{54XGYU15PSM6QG"/>
          <p:cNvPicPr>
            <a:picLocks noChangeAspect="1"/>
          </p:cNvPicPr>
          <p:nvPr/>
        </p:nvPicPr>
        <p:blipFill>
          <a:blip r:embed="rId1"/>
          <a:stretch>
            <a:fillRect/>
          </a:stretch>
        </p:blipFill>
        <p:spPr>
          <a:xfrm>
            <a:off x="5991019" y="1557810"/>
            <a:ext cx="4832350" cy="464312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9.10  </a:t>
            </a:r>
            <a:r>
              <a:rPr lang="zh-CN" altLang="en-US" sz="2800" b="1" dirty="0">
                <a:solidFill>
                  <a:schemeClr val="bg1"/>
                </a:solidFill>
              </a:rPr>
              <a:t>事件响应与处理</a:t>
            </a:r>
            <a:endParaRPr lang="zh-CN" altLang="en-US" sz="2800" b="1" dirty="0">
              <a:solidFill>
                <a:schemeClr val="bg1"/>
              </a:solidFill>
            </a:endParaRPr>
          </a:p>
        </p:txBody>
      </p:sp>
      <p:sp>
        <p:nvSpPr>
          <p:cNvPr id="11" name="矩形: 圆角 4"/>
          <p:cNvSpPr/>
          <p:nvPr/>
        </p:nvSpPr>
        <p:spPr>
          <a:xfrm>
            <a:off x="900585" y="1976239"/>
            <a:ext cx="903501"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smtClean="0">
                <a:solidFill>
                  <a:schemeClr val="tx1"/>
                </a:solidFill>
              </a:rPr>
              <a:t>例</a:t>
            </a:r>
            <a:r>
              <a:rPr lang="en-US" altLang="zh-CN" dirty="0" smtClean="0">
                <a:solidFill>
                  <a:schemeClr val="tx1"/>
                </a:solidFill>
              </a:rPr>
              <a:t>9.26</a:t>
            </a:r>
            <a:endParaRPr lang="zh-CN" altLang="en-US" dirty="0">
              <a:solidFill>
                <a:schemeClr val="tx1"/>
              </a:solidFill>
            </a:endParaRPr>
          </a:p>
        </p:txBody>
      </p:sp>
      <p:sp>
        <p:nvSpPr>
          <p:cNvPr id="18" name="矩形 17"/>
          <p:cNvSpPr/>
          <p:nvPr/>
        </p:nvSpPr>
        <p:spPr>
          <a:xfrm>
            <a:off x="900585" y="2819688"/>
            <a:ext cx="4890614" cy="1253164"/>
          </a:xfrm>
          <a:prstGeom prst="rect">
            <a:avLst/>
          </a:prstGeom>
        </p:spPr>
        <p:txBody>
          <a:bodyPr wrap="square">
            <a:spAutoFit/>
          </a:bodyPr>
          <a:lstStyle/>
          <a:p>
            <a:pPr indent="457200">
              <a:lnSpc>
                <a:spcPct val="130000"/>
              </a:lnSpc>
            </a:pPr>
            <a:r>
              <a:rPr lang="zh-CN" altLang="en-US" sz="2000" dirty="0"/>
              <a:t>编写程序，生成测试数据，绘制水平柱状图，然后每隔</a:t>
            </a:r>
            <a:r>
              <a:rPr lang="en-US" altLang="zh-CN" sz="2000" dirty="0"/>
              <a:t>0.5</a:t>
            </a:r>
            <a:r>
              <a:rPr lang="zh-CN" altLang="en-US" sz="2000" dirty="0"/>
              <a:t>秒更新一次数据并实时根据最新数据绘制水平柱状图。</a:t>
            </a:r>
            <a:endParaRPr lang="zh-CN" altLang="en-US" sz="2000" dirty="0"/>
          </a:p>
        </p:txBody>
      </p:sp>
      <p:sp>
        <p:nvSpPr>
          <p:cNvPr id="19" name="文本框 18"/>
          <p:cNvSpPr txBox="1"/>
          <p:nvPr/>
        </p:nvSpPr>
        <p:spPr>
          <a:xfrm>
            <a:off x="1495973" y="4792501"/>
            <a:ext cx="3768006" cy="553998"/>
          </a:xfrm>
          <a:prstGeom prst="rect">
            <a:avLst/>
          </a:prstGeom>
          <a:noFill/>
        </p:spPr>
        <p:txBody>
          <a:bodyPr wrap="square" rtlCol="0">
            <a:spAutoFit/>
          </a:bodyPr>
          <a:lstStyle/>
          <a:p>
            <a:pPr algn="just">
              <a:lnSpc>
                <a:spcPct val="150000"/>
              </a:lnSpc>
              <a:spcAft>
                <a:spcPts val="600"/>
              </a:spcAft>
            </a:pPr>
            <a:r>
              <a:rPr lang="zh-CN" altLang="en-US" sz="2000" dirty="0">
                <a:latin typeface="+mn-ea"/>
              </a:rPr>
              <a:t>源码见配套资源。</a:t>
            </a:r>
            <a:endParaRPr lang="zh-CN" altLang="en-US" sz="2000" dirty="0">
              <a:latin typeface="+mn-ea"/>
            </a:endParaRPr>
          </a:p>
        </p:txBody>
      </p:sp>
      <p:sp>
        <p:nvSpPr>
          <p:cNvPr id="21" name="python-language-logotype_2181"/>
          <p:cNvSpPr>
            <a:spLocks noChangeAspect="1"/>
          </p:cNvSpPr>
          <p:nvPr/>
        </p:nvSpPr>
        <p:spPr bwMode="auto">
          <a:xfrm>
            <a:off x="900585" y="4792501"/>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pic>
        <p:nvPicPr>
          <p:cNvPr id="9" name="Picture 4"/>
          <p:cNvPicPr>
            <a:picLocks noChangeAspect="1"/>
          </p:cNvPicPr>
          <p:nvPr/>
        </p:nvPicPr>
        <p:blipFill>
          <a:blip r:embed="rId1"/>
          <a:stretch>
            <a:fillRect/>
          </a:stretch>
        </p:blipFill>
        <p:spPr>
          <a:xfrm>
            <a:off x="5928601" y="1874486"/>
            <a:ext cx="5429250" cy="413385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9.10  </a:t>
            </a:r>
            <a:r>
              <a:rPr lang="zh-CN" altLang="en-US" sz="2800" b="1" dirty="0">
                <a:solidFill>
                  <a:schemeClr val="bg1"/>
                </a:solidFill>
              </a:rPr>
              <a:t>事件响应与处理</a:t>
            </a:r>
            <a:endParaRPr lang="zh-CN" altLang="en-US" sz="2800" b="1" dirty="0">
              <a:solidFill>
                <a:schemeClr val="bg1"/>
              </a:solidFill>
            </a:endParaRPr>
          </a:p>
        </p:txBody>
      </p:sp>
      <p:sp>
        <p:nvSpPr>
          <p:cNvPr id="11" name="矩形: 圆角 4"/>
          <p:cNvSpPr/>
          <p:nvPr/>
        </p:nvSpPr>
        <p:spPr>
          <a:xfrm>
            <a:off x="900585" y="1976239"/>
            <a:ext cx="903501"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smtClean="0">
                <a:solidFill>
                  <a:schemeClr val="tx1"/>
                </a:solidFill>
              </a:rPr>
              <a:t>例</a:t>
            </a:r>
            <a:r>
              <a:rPr lang="en-US" altLang="zh-CN" dirty="0" smtClean="0">
                <a:solidFill>
                  <a:schemeClr val="tx1"/>
                </a:solidFill>
              </a:rPr>
              <a:t>9.27</a:t>
            </a:r>
            <a:endParaRPr lang="zh-CN" altLang="en-US" dirty="0">
              <a:solidFill>
                <a:schemeClr val="tx1"/>
              </a:solidFill>
            </a:endParaRPr>
          </a:p>
        </p:txBody>
      </p:sp>
      <p:sp>
        <p:nvSpPr>
          <p:cNvPr id="18" name="矩形 17"/>
          <p:cNvSpPr/>
          <p:nvPr/>
        </p:nvSpPr>
        <p:spPr>
          <a:xfrm>
            <a:off x="900585" y="2819688"/>
            <a:ext cx="4890614" cy="1653273"/>
          </a:xfrm>
          <a:prstGeom prst="rect">
            <a:avLst/>
          </a:prstGeom>
        </p:spPr>
        <p:txBody>
          <a:bodyPr wrap="square">
            <a:spAutoFit/>
          </a:bodyPr>
          <a:lstStyle/>
          <a:p>
            <a:pPr indent="457200">
              <a:lnSpc>
                <a:spcPct val="130000"/>
              </a:lnSpc>
            </a:pPr>
            <a:r>
              <a:rPr lang="zh-CN" altLang="en-US" sz="2000" dirty="0"/>
              <a:t>编写程序，在图形窗口中放置按钮</a:t>
            </a:r>
            <a:r>
              <a:rPr lang="en-US" altLang="zh-CN" sz="2000" dirty="0"/>
              <a:t>Start</a:t>
            </a:r>
            <a:r>
              <a:rPr lang="zh-CN" altLang="en-US" sz="2000" dirty="0"/>
              <a:t>和按钮</a:t>
            </a:r>
            <a:r>
              <a:rPr lang="en-US" altLang="zh-CN" sz="2000" dirty="0"/>
              <a:t>Stop</a:t>
            </a:r>
            <a:r>
              <a:rPr lang="zh-CN" altLang="en-US" sz="2000" dirty="0"/>
              <a:t>，单击按钮</a:t>
            </a:r>
            <a:r>
              <a:rPr lang="en-US" altLang="zh-CN" sz="2000" dirty="0"/>
              <a:t>Start</a:t>
            </a:r>
            <a:r>
              <a:rPr lang="zh-CN" altLang="en-US" sz="2000" dirty="0"/>
              <a:t>时绘制从右向左运动的正弦曲线，单击按钮</a:t>
            </a:r>
            <a:r>
              <a:rPr lang="en-US" altLang="zh-CN" sz="2000" dirty="0"/>
              <a:t>Stop</a:t>
            </a:r>
            <a:r>
              <a:rPr lang="zh-CN" altLang="en-US" sz="2000" dirty="0"/>
              <a:t>时曲线停止运动。</a:t>
            </a:r>
            <a:endParaRPr lang="zh-CN" altLang="en-US" sz="2000" dirty="0"/>
          </a:p>
        </p:txBody>
      </p:sp>
      <p:sp>
        <p:nvSpPr>
          <p:cNvPr id="19" name="文本框 18"/>
          <p:cNvSpPr txBox="1"/>
          <p:nvPr/>
        </p:nvSpPr>
        <p:spPr>
          <a:xfrm>
            <a:off x="1495973" y="4792501"/>
            <a:ext cx="3768006" cy="553998"/>
          </a:xfrm>
          <a:prstGeom prst="rect">
            <a:avLst/>
          </a:prstGeom>
          <a:noFill/>
        </p:spPr>
        <p:txBody>
          <a:bodyPr wrap="square" rtlCol="0">
            <a:spAutoFit/>
          </a:bodyPr>
          <a:lstStyle/>
          <a:p>
            <a:pPr algn="just">
              <a:lnSpc>
                <a:spcPct val="150000"/>
              </a:lnSpc>
              <a:spcAft>
                <a:spcPts val="600"/>
              </a:spcAft>
            </a:pPr>
            <a:r>
              <a:rPr lang="zh-CN" altLang="en-US" sz="2000" dirty="0">
                <a:latin typeface="+mn-ea"/>
              </a:rPr>
              <a:t>源码见配套资源。</a:t>
            </a:r>
            <a:endParaRPr lang="zh-CN" altLang="en-US" sz="2000" dirty="0">
              <a:latin typeface="+mn-ea"/>
            </a:endParaRPr>
          </a:p>
        </p:txBody>
      </p:sp>
      <p:sp>
        <p:nvSpPr>
          <p:cNvPr id="21" name="python-language-logotype_2181"/>
          <p:cNvSpPr>
            <a:spLocks noChangeAspect="1"/>
          </p:cNvSpPr>
          <p:nvPr/>
        </p:nvSpPr>
        <p:spPr bwMode="auto">
          <a:xfrm>
            <a:off x="900585" y="4792501"/>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pic>
        <p:nvPicPr>
          <p:cNvPr id="8" name="Picture 36" descr="G2`~IOHN%]1~PM3Q{1LD5U0"/>
          <p:cNvPicPr>
            <a:picLocks noChangeAspect="1"/>
          </p:cNvPicPr>
          <p:nvPr/>
        </p:nvPicPr>
        <p:blipFill>
          <a:blip r:embed="rId1"/>
          <a:stretch>
            <a:fillRect/>
          </a:stretch>
        </p:blipFill>
        <p:spPr>
          <a:xfrm>
            <a:off x="6038232" y="2207589"/>
            <a:ext cx="5276215" cy="393192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9.10  </a:t>
            </a:r>
            <a:r>
              <a:rPr lang="zh-CN" altLang="en-US" sz="2800" b="1" dirty="0">
                <a:solidFill>
                  <a:schemeClr val="bg1"/>
                </a:solidFill>
              </a:rPr>
              <a:t>事件响应与处理</a:t>
            </a:r>
            <a:endParaRPr lang="zh-CN" altLang="en-US" sz="2800" b="1" dirty="0">
              <a:solidFill>
                <a:schemeClr val="bg1"/>
              </a:solidFill>
            </a:endParaRPr>
          </a:p>
        </p:txBody>
      </p:sp>
      <p:sp>
        <p:nvSpPr>
          <p:cNvPr id="11" name="矩形: 圆角 4"/>
          <p:cNvSpPr/>
          <p:nvPr/>
        </p:nvSpPr>
        <p:spPr>
          <a:xfrm>
            <a:off x="900585" y="1583210"/>
            <a:ext cx="903501"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smtClean="0">
                <a:solidFill>
                  <a:schemeClr val="tx1"/>
                </a:solidFill>
              </a:rPr>
              <a:t>例</a:t>
            </a:r>
            <a:r>
              <a:rPr lang="en-US" altLang="zh-CN" dirty="0" smtClean="0">
                <a:solidFill>
                  <a:schemeClr val="tx1"/>
                </a:solidFill>
              </a:rPr>
              <a:t>9.28</a:t>
            </a:r>
            <a:endParaRPr lang="zh-CN" altLang="en-US" dirty="0">
              <a:solidFill>
                <a:schemeClr val="tx1"/>
              </a:solidFill>
            </a:endParaRPr>
          </a:p>
        </p:txBody>
      </p:sp>
      <p:sp>
        <p:nvSpPr>
          <p:cNvPr id="18" name="矩形 17"/>
          <p:cNvSpPr/>
          <p:nvPr/>
        </p:nvSpPr>
        <p:spPr>
          <a:xfrm>
            <a:off x="900585" y="2207589"/>
            <a:ext cx="4890614" cy="2453492"/>
          </a:xfrm>
          <a:prstGeom prst="rect">
            <a:avLst/>
          </a:prstGeom>
        </p:spPr>
        <p:txBody>
          <a:bodyPr wrap="square">
            <a:spAutoFit/>
          </a:bodyPr>
          <a:lstStyle/>
          <a:p>
            <a:pPr indent="457200">
              <a:lnSpc>
                <a:spcPct val="130000"/>
              </a:lnSpc>
            </a:pPr>
            <a:r>
              <a:rPr lang="zh-CN" altLang="en-US" sz="2000" dirty="0"/>
              <a:t>写程序，绘制特定振幅和频率的正弦曲线，在图形窗口上创建两个</a:t>
            </a:r>
            <a:r>
              <a:rPr lang="en-US" altLang="zh-CN" sz="2000" dirty="0"/>
              <a:t>Slider</a:t>
            </a:r>
            <a:r>
              <a:rPr lang="zh-CN" altLang="en-US" sz="2000" dirty="0"/>
              <a:t>组件用来调整正弦曲线的振幅和频率，并创建按钮</a:t>
            </a:r>
            <a:r>
              <a:rPr lang="en-US" altLang="zh-CN" sz="2000" dirty="0"/>
              <a:t>Adjust</a:t>
            </a:r>
            <a:r>
              <a:rPr lang="zh-CN" altLang="en-US" sz="2000" dirty="0"/>
              <a:t>和按钮</a:t>
            </a:r>
            <a:r>
              <a:rPr lang="en-US" altLang="zh-CN" sz="2000" dirty="0"/>
              <a:t>Reset</a:t>
            </a:r>
            <a:r>
              <a:rPr lang="zh-CN" altLang="en-US" sz="2000" dirty="0"/>
              <a:t>，单击按钮</a:t>
            </a:r>
            <a:r>
              <a:rPr lang="en-US" altLang="zh-CN" sz="2000" dirty="0"/>
              <a:t>Adjust</a:t>
            </a:r>
            <a:r>
              <a:rPr lang="zh-CN" altLang="en-US" sz="2000" dirty="0"/>
              <a:t>时微调振幅和频率，单击按钮</a:t>
            </a:r>
            <a:r>
              <a:rPr lang="en-US" altLang="zh-CN" sz="2000" dirty="0"/>
              <a:t>Reset</a:t>
            </a:r>
            <a:r>
              <a:rPr lang="zh-CN" altLang="en-US" sz="2000" dirty="0"/>
              <a:t>时恢复初始振幅和频率。</a:t>
            </a:r>
            <a:endParaRPr lang="zh-CN" altLang="en-US" sz="2000" dirty="0"/>
          </a:p>
        </p:txBody>
      </p:sp>
      <p:sp>
        <p:nvSpPr>
          <p:cNvPr id="19" name="文本框 18"/>
          <p:cNvSpPr txBox="1"/>
          <p:nvPr/>
        </p:nvSpPr>
        <p:spPr>
          <a:xfrm>
            <a:off x="1495973" y="5064349"/>
            <a:ext cx="3768006" cy="553998"/>
          </a:xfrm>
          <a:prstGeom prst="rect">
            <a:avLst/>
          </a:prstGeom>
          <a:noFill/>
        </p:spPr>
        <p:txBody>
          <a:bodyPr wrap="square" rtlCol="0">
            <a:spAutoFit/>
          </a:bodyPr>
          <a:lstStyle/>
          <a:p>
            <a:pPr algn="just">
              <a:lnSpc>
                <a:spcPct val="150000"/>
              </a:lnSpc>
              <a:spcAft>
                <a:spcPts val="600"/>
              </a:spcAft>
            </a:pPr>
            <a:r>
              <a:rPr lang="zh-CN" altLang="en-US" sz="2000" dirty="0">
                <a:latin typeface="+mn-ea"/>
              </a:rPr>
              <a:t>源码见配套资源。</a:t>
            </a:r>
            <a:endParaRPr lang="zh-CN" altLang="en-US" sz="2000" dirty="0">
              <a:latin typeface="+mn-ea"/>
            </a:endParaRPr>
          </a:p>
        </p:txBody>
      </p:sp>
      <p:sp>
        <p:nvSpPr>
          <p:cNvPr id="21" name="python-language-logotype_2181"/>
          <p:cNvSpPr>
            <a:spLocks noChangeAspect="1"/>
          </p:cNvSpPr>
          <p:nvPr/>
        </p:nvSpPr>
        <p:spPr bwMode="auto">
          <a:xfrm>
            <a:off x="900585" y="5064349"/>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pic>
        <p:nvPicPr>
          <p:cNvPr id="9" name="Picture 37" descr="J9I{@(85}3]EBL)HJ4`~D%T"/>
          <p:cNvPicPr>
            <a:picLocks noChangeAspect="1"/>
          </p:cNvPicPr>
          <p:nvPr/>
        </p:nvPicPr>
        <p:blipFill>
          <a:blip r:embed="rId1"/>
          <a:stretch>
            <a:fillRect/>
          </a:stretch>
        </p:blipFill>
        <p:spPr>
          <a:xfrm>
            <a:off x="6129071" y="2076317"/>
            <a:ext cx="4601210" cy="354203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9.10  </a:t>
            </a:r>
            <a:r>
              <a:rPr lang="zh-CN" altLang="en-US" sz="2800" b="1" dirty="0">
                <a:solidFill>
                  <a:schemeClr val="bg1"/>
                </a:solidFill>
              </a:rPr>
              <a:t>事件响应与处理</a:t>
            </a:r>
            <a:endParaRPr lang="zh-CN" altLang="en-US" sz="2800" b="1" dirty="0">
              <a:solidFill>
                <a:schemeClr val="bg1"/>
              </a:solidFill>
            </a:endParaRPr>
          </a:p>
        </p:txBody>
      </p:sp>
      <p:sp>
        <p:nvSpPr>
          <p:cNvPr id="11" name="矩形: 圆角 4"/>
          <p:cNvSpPr/>
          <p:nvPr/>
        </p:nvSpPr>
        <p:spPr>
          <a:xfrm>
            <a:off x="900585" y="1583210"/>
            <a:ext cx="903501"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smtClean="0">
                <a:solidFill>
                  <a:schemeClr val="tx1"/>
                </a:solidFill>
              </a:rPr>
              <a:t>例</a:t>
            </a:r>
            <a:r>
              <a:rPr lang="en-US" altLang="zh-CN" dirty="0" smtClean="0">
                <a:solidFill>
                  <a:schemeClr val="tx1"/>
                </a:solidFill>
              </a:rPr>
              <a:t>9.29</a:t>
            </a:r>
            <a:endParaRPr lang="zh-CN" altLang="en-US" dirty="0">
              <a:solidFill>
                <a:schemeClr val="tx1"/>
              </a:solidFill>
            </a:endParaRPr>
          </a:p>
        </p:txBody>
      </p:sp>
      <p:sp>
        <p:nvSpPr>
          <p:cNvPr id="18" name="矩形 17"/>
          <p:cNvSpPr/>
          <p:nvPr/>
        </p:nvSpPr>
        <p:spPr>
          <a:xfrm>
            <a:off x="900585" y="2207589"/>
            <a:ext cx="4890614" cy="1653273"/>
          </a:xfrm>
          <a:prstGeom prst="rect">
            <a:avLst/>
          </a:prstGeom>
        </p:spPr>
        <p:txBody>
          <a:bodyPr wrap="square">
            <a:spAutoFit/>
          </a:bodyPr>
          <a:lstStyle/>
          <a:p>
            <a:pPr indent="457200">
              <a:lnSpc>
                <a:spcPct val="130000"/>
              </a:lnSpc>
            </a:pPr>
            <a:r>
              <a:rPr lang="zh-CN" altLang="en-US" sz="2000" dirty="0"/>
              <a:t>编写程序，绘制正弦曲线，并在图形窗口上创建单选钮组件调整曲线的颜色、频率和线型，创建按钮组件实现从固定的几种颜色、频率和线型中随机选择。</a:t>
            </a:r>
            <a:endParaRPr lang="zh-CN" altLang="en-US" sz="2000" dirty="0"/>
          </a:p>
        </p:txBody>
      </p:sp>
      <p:sp>
        <p:nvSpPr>
          <p:cNvPr id="19" name="文本框 18"/>
          <p:cNvSpPr txBox="1"/>
          <p:nvPr/>
        </p:nvSpPr>
        <p:spPr>
          <a:xfrm>
            <a:off x="1495973" y="4528890"/>
            <a:ext cx="3768006" cy="553998"/>
          </a:xfrm>
          <a:prstGeom prst="rect">
            <a:avLst/>
          </a:prstGeom>
          <a:noFill/>
        </p:spPr>
        <p:txBody>
          <a:bodyPr wrap="square" rtlCol="0">
            <a:spAutoFit/>
          </a:bodyPr>
          <a:lstStyle/>
          <a:p>
            <a:pPr algn="just">
              <a:lnSpc>
                <a:spcPct val="150000"/>
              </a:lnSpc>
              <a:spcAft>
                <a:spcPts val="600"/>
              </a:spcAft>
            </a:pPr>
            <a:r>
              <a:rPr lang="zh-CN" altLang="en-US" sz="2000" dirty="0">
                <a:latin typeface="+mn-ea"/>
              </a:rPr>
              <a:t>源码见配套资源。</a:t>
            </a:r>
            <a:endParaRPr lang="zh-CN" altLang="en-US" sz="2000" dirty="0">
              <a:latin typeface="+mn-ea"/>
            </a:endParaRPr>
          </a:p>
        </p:txBody>
      </p:sp>
      <p:sp>
        <p:nvSpPr>
          <p:cNvPr id="21" name="python-language-logotype_2181"/>
          <p:cNvSpPr>
            <a:spLocks noChangeAspect="1"/>
          </p:cNvSpPr>
          <p:nvPr/>
        </p:nvSpPr>
        <p:spPr bwMode="auto">
          <a:xfrm>
            <a:off x="900585" y="4528890"/>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pic>
        <p:nvPicPr>
          <p:cNvPr id="8" name="Picture 38" descr="_9ZEYX[Q)@AFNTEXE90Q$_U"/>
          <p:cNvPicPr>
            <a:picLocks noChangeAspect="1"/>
          </p:cNvPicPr>
          <p:nvPr/>
        </p:nvPicPr>
        <p:blipFill>
          <a:blip r:embed="rId1"/>
          <a:stretch>
            <a:fillRect/>
          </a:stretch>
        </p:blipFill>
        <p:spPr>
          <a:xfrm>
            <a:off x="5791199" y="1814560"/>
            <a:ext cx="5448300" cy="4027805"/>
          </a:xfrm>
          <a:prstGeom prst="rect">
            <a:avLst/>
          </a:prstGeom>
          <a:ln>
            <a:solidFill>
              <a:srgbClr val="0000FF"/>
            </a:solid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9.10  </a:t>
            </a:r>
            <a:r>
              <a:rPr lang="zh-CN" altLang="en-US" sz="2800" b="1" dirty="0">
                <a:solidFill>
                  <a:schemeClr val="bg1"/>
                </a:solidFill>
              </a:rPr>
              <a:t>事件响应与处理</a:t>
            </a:r>
            <a:endParaRPr lang="zh-CN" altLang="en-US" sz="2800" b="1" dirty="0">
              <a:solidFill>
                <a:schemeClr val="bg1"/>
              </a:solidFill>
            </a:endParaRPr>
          </a:p>
        </p:txBody>
      </p:sp>
      <p:sp>
        <p:nvSpPr>
          <p:cNvPr id="11" name="矩形: 圆角 4"/>
          <p:cNvSpPr/>
          <p:nvPr/>
        </p:nvSpPr>
        <p:spPr>
          <a:xfrm>
            <a:off x="900585" y="1583210"/>
            <a:ext cx="903501"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smtClean="0">
                <a:solidFill>
                  <a:schemeClr val="tx1"/>
                </a:solidFill>
              </a:rPr>
              <a:t>例</a:t>
            </a:r>
            <a:r>
              <a:rPr lang="en-US" altLang="zh-CN" dirty="0" smtClean="0">
                <a:solidFill>
                  <a:schemeClr val="tx1"/>
                </a:solidFill>
              </a:rPr>
              <a:t>9.30</a:t>
            </a:r>
            <a:endParaRPr lang="zh-CN" altLang="en-US" dirty="0">
              <a:solidFill>
                <a:schemeClr val="tx1"/>
              </a:solidFill>
            </a:endParaRPr>
          </a:p>
        </p:txBody>
      </p:sp>
      <p:sp>
        <p:nvSpPr>
          <p:cNvPr id="18" name="矩形 17"/>
          <p:cNvSpPr/>
          <p:nvPr/>
        </p:nvSpPr>
        <p:spPr>
          <a:xfrm>
            <a:off x="900585" y="2207589"/>
            <a:ext cx="4890614" cy="1653273"/>
          </a:xfrm>
          <a:prstGeom prst="rect">
            <a:avLst/>
          </a:prstGeom>
        </p:spPr>
        <p:txBody>
          <a:bodyPr wrap="square">
            <a:spAutoFit/>
          </a:bodyPr>
          <a:lstStyle/>
          <a:p>
            <a:pPr indent="457200">
              <a:lnSpc>
                <a:spcPct val="130000"/>
              </a:lnSpc>
            </a:pPr>
            <a:r>
              <a:rPr lang="zh-CN" altLang="en-US" sz="2000" dirty="0"/>
              <a:t>编写程序，绘制正弦曲线并设置拾取距离（鼠标与曲线小于这个距离时认为在曲线上），当鼠标靠近曲线并单击时，输出显示当前顶点的编号和坐标。</a:t>
            </a:r>
            <a:endParaRPr lang="zh-CN" altLang="en-US" sz="2000" dirty="0"/>
          </a:p>
        </p:txBody>
      </p:sp>
      <p:sp>
        <p:nvSpPr>
          <p:cNvPr id="19" name="文本框 18"/>
          <p:cNvSpPr txBox="1"/>
          <p:nvPr/>
        </p:nvSpPr>
        <p:spPr>
          <a:xfrm>
            <a:off x="1495973" y="4528890"/>
            <a:ext cx="3768006" cy="553998"/>
          </a:xfrm>
          <a:prstGeom prst="rect">
            <a:avLst/>
          </a:prstGeom>
          <a:noFill/>
        </p:spPr>
        <p:txBody>
          <a:bodyPr wrap="square" rtlCol="0">
            <a:spAutoFit/>
          </a:bodyPr>
          <a:lstStyle/>
          <a:p>
            <a:pPr algn="just">
              <a:lnSpc>
                <a:spcPct val="150000"/>
              </a:lnSpc>
              <a:spcAft>
                <a:spcPts val="600"/>
              </a:spcAft>
            </a:pPr>
            <a:r>
              <a:rPr lang="zh-CN" altLang="en-US" sz="2000" dirty="0">
                <a:latin typeface="+mn-ea"/>
              </a:rPr>
              <a:t>源码见配套资源。</a:t>
            </a:r>
            <a:endParaRPr lang="zh-CN" altLang="en-US" sz="2000" dirty="0">
              <a:latin typeface="+mn-ea"/>
            </a:endParaRPr>
          </a:p>
        </p:txBody>
      </p:sp>
      <p:sp>
        <p:nvSpPr>
          <p:cNvPr id="21" name="python-language-logotype_2181"/>
          <p:cNvSpPr>
            <a:spLocks noChangeAspect="1"/>
          </p:cNvSpPr>
          <p:nvPr/>
        </p:nvSpPr>
        <p:spPr bwMode="auto">
          <a:xfrm>
            <a:off x="900585" y="4528890"/>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pic>
        <p:nvPicPr>
          <p:cNvPr id="9" name="Picture 39" descr="WIRJ0TYDBGB[NG4ZA{H)V4X"/>
          <p:cNvPicPr>
            <a:picLocks noChangeAspect="1"/>
          </p:cNvPicPr>
          <p:nvPr/>
        </p:nvPicPr>
        <p:blipFill>
          <a:blip r:embed="rId1"/>
          <a:stretch>
            <a:fillRect/>
          </a:stretch>
        </p:blipFill>
        <p:spPr>
          <a:xfrm>
            <a:off x="6345984" y="1692018"/>
            <a:ext cx="3788410" cy="3995420"/>
          </a:xfrm>
          <a:prstGeom prst="rect">
            <a:avLst/>
          </a:prstGeom>
          <a:ln>
            <a:solidFill>
              <a:srgbClr val="0000FF"/>
            </a:solid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9.11  </a:t>
            </a:r>
            <a:r>
              <a:rPr lang="zh-CN" altLang="en-US" sz="2800" b="1" dirty="0">
                <a:solidFill>
                  <a:schemeClr val="bg1"/>
                </a:solidFill>
              </a:rPr>
              <a:t>填充图形</a:t>
            </a:r>
            <a:endParaRPr lang="zh-CN" altLang="en-US" sz="2800" b="1" dirty="0">
              <a:solidFill>
                <a:schemeClr val="bg1"/>
              </a:solidFill>
            </a:endParaRPr>
          </a:p>
        </p:txBody>
      </p:sp>
      <p:sp>
        <p:nvSpPr>
          <p:cNvPr id="11" name="矩形: 圆角 4"/>
          <p:cNvSpPr/>
          <p:nvPr/>
        </p:nvSpPr>
        <p:spPr>
          <a:xfrm>
            <a:off x="900585" y="2118670"/>
            <a:ext cx="903501"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smtClean="0">
                <a:solidFill>
                  <a:schemeClr val="tx1"/>
                </a:solidFill>
              </a:rPr>
              <a:t>例</a:t>
            </a:r>
            <a:r>
              <a:rPr lang="en-US" altLang="zh-CN" dirty="0" smtClean="0">
                <a:solidFill>
                  <a:schemeClr val="tx1"/>
                </a:solidFill>
              </a:rPr>
              <a:t>9.31</a:t>
            </a:r>
            <a:endParaRPr lang="zh-CN" altLang="en-US" dirty="0">
              <a:solidFill>
                <a:schemeClr val="tx1"/>
              </a:solidFill>
            </a:endParaRPr>
          </a:p>
        </p:txBody>
      </p:sp>
      <p:sp>
        <p:nvSpPr>
          <p:cNvPr id="18" name="矩形 17"/>
          <p:cNvSpPr/>
          <p:nvPr/>
        </p:nvSpPr>
        <p:spPr>
          <a:xfrm>
            <a:off x="900585" y="2743049"/>
            <a:ext cx="4890614" cy="853054"/>
          </a:xfrm>
          <a:prstGeom prst="rect">
            <a:avLst/>
          </a:prstGeom>
        </p:spPr>
        <p:txBody>
          <a:bodyPr wrap="square">
            <a:spAutoFit/>
          </a:bodyPr>
          <a:lstStyle/>
          <a:p>
            <a:pPr indent="457200">
              <a:lnSpc>
                <a:spcPct val="130000"/>
              </a:lnSpc>
            </a:pPr>
            <a:r>
              <a:rPr lang="zh-CN" altLang="en-US" sz="2000" dirty="0"/>
              <a:t>编写程序，绘制正弦曲线，然后填充特定的区域。</a:t>
            </a:r>
            <a:endParaRPr lang="zh-CN" altLang="en-US" sz="2000" dirty="0"/>
          </a:p>
        </p:txBody>
      </p:sp>
      <p:sp>
        <p:nvSpPr>
          <p:cNvPr id="19" name="文本框 18"/>
          <p:cNvSpPr txBox="1"/>
          <p:nvPr/>
        </p:nvSpPr>
        <p:spPr>
          <a:xfrm>
            <a:off x="1495973" y="4528890"/>
            <a:ext cx="3768006" cy="553998"/>
          </a:xfrm>
          <a:prstGeom prst="rect">
            <a:avLst/>
          </a:prstGeom>
          <a:noFill/>
        </p:spPr>
        <p:txBody>
          <a:bodyPr wrap="square" rtlCol="0">
            <a:spAutoFit/>
          </a:bodyPr>
          <a:lstStyle/>
          <a:p>
            <a:pPr algn="just">
              <a:lnSpc>
                <a:spcPct val="150000"/>
              </a:lnSpc>
              <a:spcAft>
                <a:spcPts val="600"/>
              </a:spcAft>
            </a:pPr>
            <a:r>
              <a:rPr lang="zh-CN" altLang="en-US" sz="2000" dirty="0">
                <a:latin typeface="+mn-ea"/>
              </a:rPr>
              <a:t>源码见配套资源。</a:t>
            </a:r>
            <a:endParaRPr lang="zh-CN" altLang="en-US" sz="2000" dirty="0">
              <a:latin typeface="+mn-ea"/>
            </a:endParaRPr>
          </a:p>
        </p:txBody>
      </p:sp>
      <p:sp>
        <p:nvSpPr>
          <p:cNvPr id="21" name="python-language-logotype_2181"/>
          <p:cNvSpPr>
            <a:spLocks noChangeAspect="1"/>
          </p:cNvSpPr>
          <p:nvPr/>
        </p:nvSpPr>
        <p:spPr bwMode="auto">
          <a:xfrm>
            <a:off x="900585" y="4528890"/>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pic>
        <p:nvPicPr>
          <p:cNvPr id="8" name="Picture 41" descr="]T440E$YKM(36]{]DQF6FQW"/>
          <p:cNvPicPr>
            <a:picLocks noChangeAspect="1"/>
          </p:cNvPicPr>
          <p:nvPr/>
        </p:nvPicPr>
        <p:blipFill>
          <a:blip r:embed="rId1"/>
          <a:stretch>
            <a:fillRect/>
          </a:stretch>
        </p:blipFill>
        <p:spPr>
          <a:xfrm>
            <a:off x="5699743" y="1742887"/>
            <a:ext cx="5165725" cy="426974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9.11  </a:t>
            </a:r>
            <a:r>
              <a:rPr lang="zh-CN" altLang="en-US" sz="2800" b="1" dirty="0">
                <a:solidFill>
                  <a:schemeClr val="bg1"/>
                </a:solidFill>
              </a:rPr>
              <a:t>填充图形</a:t>
            </a:r>
            <a:endParaRPr lang="zh-CN" altLang="en-US" sz="2800" b="1" dirty="0">
              <a:solidFill>
                <a:schemeClr val="bg1"/>
              </a:solidFill>
            </a:endParaRPr>
          </a:p>
        </p:txBody>
      </p:sp>
      <p:sp>
        <p:nvSpPr>
          <p:cNvPr id="11" name="矩形: 圆角 4"/>
          <p:cNvSpPr/>
          <p:nvPr/>
        </p:nvSpPr>
        <p:spPr>
          <a:xfrm>
            <a:off x="900585" y="2118670"/>
            <a:ext cx="903501"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smtClean="0">
                <a:solidFill>
                  <a:schemeClr val="tx1"/>
                </a:solidFill>
              </a:rPr>
              <a:t>例</a:t>
            </a:r>
            <a:r>
              <a:rPr lang="en-US" altLang="zh-CN" dirty="0" smtClean="0">
                <a:solidFill>
                  <a:schemeClr val="tx1"/>
                </a:solidFill>
              </a:rPr>
              <a:t>9.32</a:t>
            </a:r>
            <a:endParaRPr lang="zh-CN" altLang="en-US" dirty="0">
              <a:solidFill>
                <a:schemeClr val="tx1"/>
              </a:solidFill>
            </a:endParaRPr>
          </a:p>
        </p:txBody>
      </p:sp>
      <p:sp>
        <p:nvSpPr>
          <p:cNvPr id="18" name="矩形 17"/>
          <p:cNvSpPr/>
          <p:nvPr/>
        </p:nvSpPr>
        <p:spPr>
          <a:xfrm>
            <a:off x="900585" y="2743049"/>
            <a:ext cx="4363394" cy="892552"/>
          </a:xfrm>
          <a:prstGeom prst="rect">
            <a:avLst/>
          </a:prstGeom>
        </p:spPr>
        <p:txBody>
          <a:bodyPr wrap="square">
            <a:spAutoFit/>
          </a:bodyPr>
          <a:lstStyle/>
          <a:p>
            <a:pPr indent="457200">
              <a:lnSpc>
                <a:spcPct val="130000"/>
              </a:lnSpc>
            </a:pPr>
            <a:r>
              <a:rPr lang="zh-CN" altLang="en-US" sz="2000" dirty="0"/>
              <a:t>编写程序，绘制正弦曲线和余弦曲线，然后填充两条曲线之间的区域。</a:t>
            </a:r>
            <a:endParaRPr lang="zh-CN" altLang="en-US" sz="2000" dirty="0"/>
          </a:p>
        </p:txBody>
      </p:sp>
      <p:sp>
        <p:nvSpPr>
          <p:cNvPr id="19" name="文本框 18"/>
          <p:cNvSpPr txBox="1"/>
          <p:nvPr/>
        </p:nvSpPr>
        <p:spPr>
          <a:xfrm>
            <a:off x="1495973" y="4528890"/>
            <a:ext cx="3768006" cy="553998"/>
          </a:xfrm>
          <a:prstGeom prst="rect">
            <a:avLst/>
          </a:prstGeom>
          <a:noFill/>
        </p:spPr>
        <p:txBody>
          <a:bodyPr wrap="square" rtlCol="0">
            <a:spAutoFit/>
          </a:bodyPr>
          <a:lstStyle/>
          <a:p>
            <a:pPr algn="just">
              <a:lnSpc>
                <a:spcPct val="150000"/>
              </a:lnSpc>
              <a:spcAft>
                <a:spcPts val="600"/>
              </a:spcAft>
            </a:pPr>
            <a:r>
              <a:rPr lang="zh-CN" altLang="en-US" sz="2000" dirty="0">
                <a:latin typeface="+mn-ea"/>
              </a:rPr>
              <a:t>源码见配套资源。</a:t>
            </a:r>
            <a:endParaRPr lang="zh-CN" altLang="en-US" sz="2000" dirty="0">
              <a:latin typeface="+mn-ea"/>
            </a:endParaRPr>
          </a:p>
        </p:txBody>
      </p:sp>
      <p:sp>
        <p:nvSpPr>
          <p:cNvPr id="21" name="python-language-logotype_2181"/>
          <p:cNvSpPr>
            <a:spLocks noChangeAspect="1"/>
          </p:cNvSpPr>
          <p:nvPr/>
        </p:nvSpPr>
        <p:spPr bwMode="auto">
          <a:xfrm>
            <a:off x="900585" y="4528890"/>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pic>
        <p:nvPicPr>
          <p:cNvPr id="9" name="Picture 43" descr="5PYSNB%~C)0R8]3}QFI@E)X"/>
          <p:cNvPicPr>
            <a:picLocks noChangeAspect="1"/>
          </p:cNvPicPr>
          <p:nvPr/>
        </p:nvPicPr>
        <p:blipFill>
          <a:blip r:embed="rId1"/>
          <a:stretch>
            <a:fillRect/>
          </a:stretch>
        </p:blipFill>
        <p:spPr>
          <a:xfrm>
            <a:off x="5417735" y="1937438"/>
            <a:ext cx="5383530" cy="397891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9.12  </a:t>
            </a:r>
            <a:r>
              <a:rPr lang="zh-CN" altLang="en-US" sz="2800" b="1" dirty="0">
                <a:solidFill>
                  <a:schemeClr val="bg1"/>
                </a:solidFill>
              </a:rPr>
              <a:t>保存绘图结果</a:t>
            </a:r>
            <a:endParaRPr lang="zh-CN" altLang="en-US" sz="2800" b="1" dirty="0">
              <a:solidFill>
                <a:schemeClr val="bg1"/>
              </a:solidFill>
            </a:endParaRPr>
          </a:p>
        </p:txBody>
      </p:sp>
      <p:graphicFrame>
        <p:nvGraphicFramePr>
          <p:cNvPr id="8" name="表格 7"/>
          <p:cNvGraphicFramePr>
            <a:graphicFrameLocks noGrp="1"/>
          </p:cNvGraphicFramePr>
          <p:nvPr/>
        </p:nvGraphicFramePr>
        <p:xfrm>
          <a:off x="831491" y="1014858"/>
          <a:ext cx="9832216" cy="5460083"/>
        </p:xfrm>
        <a:graphic>
          <a:graphicData uri="http://schemas.openxmlformats.org/drawingml/2006/table">
            <a:tbl>
              <a:tblPr firstRow="1" bandRow="1">
                <a:tableStyleId>{5C22544A-7EE6-4342-B048-85BDC9FD1C3A}</a:tableStyleId>
              </a:tblPr>
              <a:tblGrid>
                <a:gridCol w="2158844"/>
                <a:gridCol w="7673372"/>
              </a:tblGrid>
              <a:tr h="370840">
                <a:tc>
                  <a:txBody>
                    <a:bodyPr/>
                    <a:lstStyle/>
                    <a:p>
                      <a:pPr algn="ctr"/>
                      <a:r>
                        <a:rPr lang="zh-CN" altLang="en-US" dirty="0" smtClean="0"/>
                        <a:t>参数名称</a:t>
                      </a:r>
                      <a:endParaRPr lang="zh-CN" altLang="en-US" dirty="0" smtClean="0"/>
                    </a:p>
                  </a:txBody>
                  <a:tcPr/>
                </a:tc>
                <a:tc>
                  <a:txBody>
                    <a:bodyPr/>
                    <a:lstStyle/>
                    <a:p>
                      <a:pPr algn="ctr"/>
                      <a:r>
                        <a:rPr lang="zh-CN" altLang="en-US" dirty="0" smtClean="0"/>
                        <a:t>含义</a:t>
                      </a:r>
                      <a:endParaRPr lang="zh-CN" altLang="en-US" dirty="0" smtClean="0"/>
                    </a:p>
                  </a:txBody>
                  <a:tcPr/>
                </a:tc>
              </a:tr>
              <a:tr h="370840">
                <a:tc>
                  <a:txBody>
                    <a:bodyPr/>
                    <a:lstStyle/>
                    <a:p>
                      <a:pPr algn="ctr"/>
                      <a:r>
                        <a:rPr lang="en-US" altLang="zh-CN" dirty="0" err="1" smtClean="0"/>
                        <a:t>fname</a:t>
                      </a:r>
                      <a:endParaRPr lang="en-US" altLang="zh-CN" dirty="0" smtClean="0"/>
                    </a:p>
                  </a:txBody>
                  <a:tcPr/>
                </a:tc>
                <a:tc>
                  <a:txBody>
                    <a:bodyPr/>
                    <a:lstStyle/>
                    <a:p>
                      <a:r>
                        <a:rPr lang="zh-CN" altLang="en-US" dirty="0" smtClean="0"/>
                        <a:t>要保存的文件名</a:t>
                      </a:r>
                      <a:endParaRPr lang="zh-CN" altLang="en-US" dirty="0" smtClean="0"/>
                    </a:p>
                  </a:txBody>
                  <a:tcPr anchor="ctr"/>
                </a:tc>
              </a:tr>
              <a:tr h="805430">
                <a:tc>
                  <a:txBody>
                    <a:bodyPr/>
                    <a:lstStyle/>
                    <a:p>
                      <a:pPr algn="ctr"/>
                      <a:r>
                        <a:rPr lang="en-US" altLang="zh-CN" dirty="0" smtClean="0"/>
                        <a:t>dpi</a:t>
                      </a:r>
                      <a:endParaRPr lang="en-US" altLang="zh-CN" dirty="0" smtClean="0"/>
                    </a:p>
                  </a:txBody>
                  <a:tcPr anchor="ctr"/>
                </a:tc>
                <a:tc>
                  <a:txBody>
                    <a:bodyPr/>
                    <a:lstStyle/>
                    <a:p>
                      <a:pPr algn="l"/>
                      <a:r>
                        <a:rPr lang="zh-CN" altLang="en-US" dirty="0" smtClean="0"/>
                        <a:t>图形的分辨率（每英寸多少像素），例如</a:t>
                      </a:r>
                      <a:r>
                        <a:rPr lang="en-US" altLang="zh-CN" dirty="0" smtClean="0"/>
                        <a:t>96</a:t>
                      </a:r>
                      <a:r>
                        <a:rPr lang="zh-CN" altLang="en-US" dirty="0" smtClean="0"/>
                        <a:t>、</a:t>
                      </a:r>
                      <a:r>
                        <a:rPr lang="en-US" altLang="zh-CN" dirty="0" smtClean="0"/>
                        <a:t>300</a:t>
                      </a:r>
                      <a:r>
                        <a:rPr lang="zh-CN" altLang="en-US" dirty="0" smtClean="0"/>
                        <a:t>、</a:t>
                      </a:r>
                      <a:r>
                        <a:rPr lang="en-US" altLang="zh-CN" dirty="0" smtClean="0"/>
                        <a:t>600</a:t>
                      </a:r>
                      <a:r>
                        <a:rPr lang="zh-CN" altLang="en-US" dirty="0" smtClean="0"/>
                        <a:t>，如果不指定则使用</a:t>
                      </a:r>
                      <a:r>
                        <a:rPr lang="en-US" altLang="zh-CN" dirty="0" smtClean="0"/>
                        <a:t>Python</a:t>
                      </a:r>
                      <a:r>
                        <a:rPr lang="zh-CN" altLang="en-US" dirty="0" smtClean="0"/>
                        <a:t>按照目录中配置文件</a:t>
                      </a:r>
                      <a:r>
                        <a:rPr lang="en-US" altLang="zh-CN" dirty="0" smtClean="0"/>
                        <a:t>Lib\site-packages\</a:t>
                      </a:r>
                      <a:r>
                        <a:rPr lang="en-US" altLang="zh-CN" dirty="0" err="1" smtClean="0"/>
                        <a:t>matplotlib</a:t>
                      </a:r>
                      <a:r>
                        <a:rPr lang="en-US" altLang="zh-CN" dirty="0" smtClean="0"/>
                        <a:t>\</a:t>
                      </a:r>
                      <a:r>
                        <a:rPr lang="en-US" altLang="zh-CN" dirty="0" err="1" smtClean="0"/>
                        <a:t>mpl</a:t>
                      </a:r>
                      <a:r>
                        <a:rPr lang="en-US" altLang="zh-CN" dirty="0" smtClean="0"/>
                        <a:t>-data\</a:t>
                      </a:r>
                      <a:r>
                        <a:rPr lang="en-US" altLang="zh-CN" dirty="0" err="1" smtClean="0"/>
                        <a:t>matplotlibrc</a:t>
                      </a:r>
                      <a:r>
                        <a:rPr lang="zh-CN" altLang="en-US" dirty="0" smtClean="0"/>
                        <a:t>文件中</a:t>
                      </a:r>
                      <a:r>
                        <a:rPr lang="en-US" altLang="zh-CN" dirty="0" err="1" smtClean="0"/>
                        <a:t>savefig.dpi</a:t>
                      </a:r>
                      <a:r>
                        <a:rPr lang="zh-CN" altLang="en-US" dirty="0" smtClean="0"/>
                        <a:t>的值</a:t>
                      </a:r>
                      <a:endParaRPr lang="zh-CN" altLang="en-US" dirty="0" smtClean="0"/>
                    </a:p>
                  </a:txBody>
                  <a:tcPr anchor="ctr"/>
                </a:tc>
              </a:tr>
              <a:tr h="370840">
                <a:tc>
                  <a:txBody>
                    <a:bodyPr/>
                    <a:lstStyle/>
                    <a:p>
                      <a:pPr algn="ctr"/>
                      <a:r>
                        <a:rPr lang="en-US" altLang="zh-CN" dirty="0" err="1" smtClean="0"/>
                        <a:t>facecolor</a:t>
                      </a:r>
                      <a:r>
                        <a:rPr lang="zh-CN" altLang="en-US" dirty="0" smtClean="0"/>
                        <a:t>、</a:t>
                      </a:r>
                      <a:r>
                        <a:rPr lang="en-US" altLang="zh-CN" dirty="0" err="1" smtClean="0"/>
                        <a:t>edgecolor</a:t>
                      </a:r>
                      <a:endParaRPr lang="en-US" altLang="zh-CN" dirty="0" smtClean="0"/>
                    </a:p>
                  </a:txBody>
                  <a:tcPr/>
                </a:tc>
                <a:tc>
                  <a:txBody>
                    <a:bodyPr/>
                    <a:lstStyle/>
                    <a:p>
                      <a:r>
                        <a:rPr lang="zh-CN" altLang="en-US" dirty="0" smtClean="0"/>
                        <a:t>设置图形的背景色和边框颜色，默认均为白色</a:t>
                      </a:r>
                      <a:endParaRPr lang="zh-CN" altLang="en-US" dirty="0" smtClean="0"/>
                    </a:p>
                  </a:txBody>
                  <a:tcPr anchor="ctr"/>
                </a:tc>
              </a:tr>
              <a:tr h="370840">
                <a:tc>
                  <a:txBody>
                    <a:bodyPr/>
                    <a:lstStyle/>
                    <a:p>
                      <a:pPr algn="ctr"/>
                      <a:r>
                        <a:rPr lang="en-US" altLang="zh-CN" dirty="0" smtClean="0"/>
                        <a:t>format</a:t>
                      </a:r>
                      <a:endParaRPr lang="en-US" altLang="zh-CN" dirty="0" smtClean="0"/>
                    </a:p>
                  </a:txBody>
                  <a:tcPr anchor="ctr"/>
                </a:tc>
                <a:tc>
                  <a:txBody>
                    <a:bodyPr/>
                    <a:lstStyle/>
                    <a:p>
                      <a:r>
                        <a:rPr lang="zh-CN" altLang="en-US" dirty="0" smtClean="0"/>
                        <a:t>用来指定保存文件的类型和扩展名，可以设置为</a:t>
                      </a:r>
                      <a:r>
                        <a:rPr lang="en-US" altLang="zh-CN" dirty="0" smtClean="0"/>
                        <a:t>'</a:t>
                      </a:r>
                      <a:r>
                        <a:rPr lang="en-US" altLang="zh-CN" dirty="0" err="1" smtClean="0"/>
                        <a:t>png</a:t>
                      </a:r>
                      <a:r>
                        <a:rPr lang="en-US" altLang="zh-CN" dirty="0" smtClean="0"/>
                        <a:t>'</a:t>
                      </a:r>
                      <a:r>
                        <a:rPr lang="zh-CN" altLang="en-US" dirty="0" smtClean="0"/>
                        <a:t>、</a:t>
                      </a:r>
                      <a:r>
                        <a:rPr lang="en-US" altLang="zh-CN" dirty="0" smtClean="0"/>
                        <a:t>'pdf'</a:t>
                      </a:r>
                      <a:r>
                        <a:rPr lang="zh-CN" altLang="en-US" dirty="0" smtClean="0"/>
                        <a:t>、</a:t>
                      </a:r>
                      <a:r>
                        <a:rPr lang="en-US" altLang="zh-CN" dirty="0" smtClean="0"/>
                        <a:t>'</a:t>
                      </a:r>
                      <a:r>
                        <a:rPr lang="en-US" altLang="zh-CN" dirty="0" err="1" smtClean="0"/>
                        <a:t>ps</a:t>
                      </a:r>
                      <a:r>
                        <a:rPr lang="en-US" altLang="zh-CN" dirty="0" smtClean="0"/>
                        <a:t>'</a:t>
                      </a:r>
                      <a:r>
                        <a:rPr lang="zh-CN" altLang="en-US" dirty="0" smtClean="0"/>
                        <a:t>、</a:t>
                      </a:r>
                      <a:r>
                        <a:rPr lang="en-US" altLang="zh-CN" dirty="0" smtClean="0"/>
                        <a:t>'eps'</a:t>
                      </a:r>
                      <a:r>
                        <a:rPr lang="zh-CN" altLang="en-US" dirty="0" smtClean="0"/>
                        <a:t>、</a:t>
                      </a:r>
                      <a:r>
                        <a:rPr lang="en-US" altLang="zh-CN" dirty="0" smtClean="0"/>
                        <a:t>'</a:t>
                      </a:r>
                      <a:r>
                        <a:rPr lang="en-US" altLang="zh-CN" dirty="0" err="1" smtClean="0"/>
                        <a:t>svg</a:t>
                      </a:r>
                      <a:r>
                        <a:rPr lang="en-US" altLang="zh-CN" dirty="0" smtClean="0"/>
                        <a:t>'</a:t>
                      </a:r>
                      <a:r>
                        <a:rPr lang="zh-CN" altLang="en-US" dirty="0" smtClean="0"/>
                        <a:t>以及</a:t>
                      </a:r>
                      <a:r>
                        <a:rPr lang="en-US" altLang="zh-CN" dirty="0" smtClean="0"/>
                        <a:t>jpeg</a:t>
                      </a:r>
                      <a:r>
                        <a:rPr lang="zh-CN" altLang="en-US" dirty="0" smtClean="0"/>
                        <a:t>、</a:t>
                      </a:r>
                      <a:r>
                        <a:rPr lang="en-US" altLang="zh-CN" dirty="0" smtClean="0"/>
                        <a:t>jpg</a:t>
                      </a:r>
                      <a:r>
                        <a:rPr lang="zh-CN" altLang="en-US" dirty="0" smtClean="0"/>
                        <a:t>、</a:t>
                      </a:r>
                      <a:r>
                        <a:rPr lang="en-US" altLang="zh-CN" dirty="0" err="1" smtClean="0"/>
                        <a:t>tif</a:t>
                      </a:r>
                      <a:r>
                        <a:rPr lang="zh-CN" altLang="en-US" dirty="0" smtClean="0"/>
                        <a:t>、</a:t>
                      </a:r>
                      <a:r>
                        <a:rPr lang="en-US" altLang="zh-CN" dirty="0" smtClean="0"/>
                        <a:t>tiff</a:t>
                      </a:r>
                      <a:r>
                        <a:rPr lang="zh-CN" altLang="en-US" dirty="0" smtClean="0"/>
                        <a:t>等其他后端所支持的类型。如果不指定该参数，则根据参数</a:t>
                      </a:r>
                      <a:r>
                        <a:rPr lang="en-US" altLang="zh-CN" dirty="0" err="1" smtClean="0"/>
                        <a:t>fname</a:t>
                      </a:r>
                      <a:r>
                        <a:rPr lang="zh-CN" altLang="en-US" dirty="0" smtClean="0"/>
                        <a:t>字符串指定的文件扩展名来确定类型</a:t>
                      </a:r>
                      <a:endParaRPr lang="zh-CN" altLang="en-US" dirty="0" smtClean="0"/>
                    </a:p>
                  </a:txBody>
                  <a:tcPr anchor="ctr"/>
                </a:tc>
              </a:tr>
              <a:tr h="618431">
                <a:tc>
                  <a:txBody>
                    <a:bodyPr/>
                    <a:lstStyle/>
                    <a:p>
                      <a:pPr algn="ctr"/>
                      <a:r>
                        <a:rPr lang="en-US" altLang="zh-CN" dirty="0" smtClean="0"/>
                        <a:t>transparent</a:t>
                      </a:r>
                      <a:endParaRPr lang="en-US" altLang="zh-CN" dirty="0" smtClean="0"/>
                    </a:p>
                  </a:txBody>
                  <a:tcPr anchor="ctr"/>
                </a:tc>
                <a:tc>
                  <a:txBody>
                    <a:bodyPr/>
                    <a:lstStyle/>
                    <a:p>
                      <a:r>
                        <a:rPr lang="zh-CN" altLang="en-US" dirty="0" smtClean="0"/>
                        <a:t>如果设置为</a:t>
                      </a:r>
                      <a:r>
                        <a:rPr lang="en-US" altLang="zh-CN" dirty="0" smtClean="0"/>
                        <a:t>True</a:t>
                      </a:r>
                      <a:r>
                        <a:rPr lang="zh-CN" altLang="en-US" dirty="0" smtClean="0"/>
                        <a:t>则子图透明，如果此时没有设置</a:t>
                      </a:r>
                      <a:r>
                        <a:rPr lang="en-US" altLang="zh-CN" dirty="0" err="1" smtClean="0"/>
                        <a:t>facecolor</a:t>
                      </a:r>
                      <a:r>
                        <a:rPr lang="zh-CN" altLang="en-US" dirty="0" smtClean="0"/>
                        <a:t>和</a:t>
                      </a:r>
                      <a:r>
                        <a:rPr lang="en-US" altLang="zh-CN" dirty="0" err="1" smtClean="0"/>
                        <a:t>edgecolor</a:t>
                      </a:r>
                      <a:r>
                        <a:rPr lang="zh-CN" altLang="en-US" dirty="0" smtClean="0"/>
                        <a:t>则整个图形也透明</a:t>
                      </a:r>
                      <a:endParaRPr lang="zh-CN" altLang="en-US" dirty="0" smtClean="0"/>
                    </a:p>
                  </a:txBody>
                  <a:tcPr anchor="ctr"/>
                </a:tc>
              </a:tr>
              <a:tr h="370840">
                <a:tc>
                  <a:txBody>
                    <a:bodyPr/>
                    <a:lstStyle/>
                    <a:p>
                      <a:pPr algn="ctr"/>
                      <a:r>
                        <a:rPr lang="en-US" altLang="zh-CN" dirty="0" err="1" smtClean="0"/>
                        <a:t>bbox_inches</a:t>
                      </a:r>
                      <a:endParaRPr lang="en-US" altLang="zh-CN" dirty="0" smtClean="0"/>
                    </a:p>
                  </a:txBody>
                  <a:tcPr anchor="ctr"/>
                </a:tc>
                <a:tc>
                  <a:txBody>
                    <a:bodyPr/>
                    <a:lstStyle/>
                    <a:p>
                      <a:r>
                        <a:rPr lang="zh-CN" altLang="en-US" dirty="0" smtClean="0"/>
                        <a:t>用来指定保存图形的哪一部分，如果设置为</a:t>
                      </a:r>
                      <a:r>
                        <a:rPr lang="en-US" altLang="zh-CN" dirty="0" smtClean="0"/>
                        <a:t>'tight'</a:t>
                      </a:r>
                      <a:r>
                        <a:rPr lang="zh-CN" altLang="en-US" dirty="0" smtClean="0"/>
                        <a:t>则使用能够包围图形的最小边框</a:t>
                      </a:r>
                      <a:endParaRPr lang="zh-CN" altLang="en-US" dirty="0" smtClean="0"/>
                    </a:p>
                  </a:txBody>
                  <a:tcPr anchor="ctr"/>
                </a:tc>
              </a:tr>
              <a:tr h="549233">
                <a:tc>
                  <a:txBody>
                    <a:bodyPr/>
                    <a:lstStyle/>
                    <a:p>
                      <a:pPr algn="ctr"/>
                      <a:r>
                        <a:rPr lang="en-US" altLang="zh-CN" dirty="0" err="1" smtClean="0"/>
                        <a:t>pad_inches</a:t>
                      </a:r>
                      <a:endParaRPr lang="en-US" altLang="zh-CN" dirty="0" smtClean="0"/>
                    </a:p>
                  </a:txBody>
                  <a:tcPr anchor="ctr"/>
                </a:tc>
                <a:tc>
                  <a:txBody>
                    <a:bodyPr/>
                    <a:lstStyle/>
                    <a:p>
                      <a:r>
                        <a:rPr lang="zh-CN" altLang="en-US" dirty="0" smtClean="0"/>
                        <a:t>用来设置当</a:t>
                      </a:r>
                      <a:r>
                        <a:rPr lang="en-US" altLang="zh-CN" dirty="0" err="1" smtClean="0"/>
                        <a:t>bbox_inches</a:t>
                      </a:r>
                      <a:r>
                        <a:rPr lang="en-US" altLang="zh-CN" dirty="0" smtClean="0"/>
                        <a:t>='tight'</a:t>
                      </a:r>
                      <a:r>
                        <a:rPr lang="zh-CN" altLang="en-US" dirty="0" smtClean="0"/>
                        <a:t>时图形的内边距</a:t>
                      </a:r>
                      <a:endParaRPr lang="zh-CN" altLang="en-US" dirty="0" smtClean="0"/>
                    </a:p>
                  </a:txBody>
                  <a:tcPr anchor="ctr"/>
                </a:tc>
              </a:tr>
              <a:tr h="420130">
                <a:tc>
                  <a:txBody>
                    <a:bodyPr/>
                    <a:lstStyle/>
                    <a:p>
                      <a:pPr algn="ctr"/>
                      <a:r>
                        <a:rPr lang="en-US" altLang="zh-CN" dirty="0" err="1" smtClean="0"/>
                        <a:t>bbox_extra_artists</a:t>
                      </a:r>
                      <a:endParaRPr lang="en-US" altLang="zh-CN" dirty="0" smtClean="0"/>
                    </a:p>
                  </a:txBody>
                  <a:tcPr anchor="ctr"/>
                </a:tc>
                <a:tc>
                  <a:txBody>
                    <a:bodyPr/>
                    <a:lstStyle/>
                    <a:p>
                      <a:r>
                        <a:rPr lang="zh-CN" altLang="en-US" dirty="0" smtClean="0"/>
                        <a:t>用来指定当</a:t>
                      </a:r>
                      <a:r>
                        <a:rPr lang="en-US" altLang="zh-CN" dirty="0" err="1" smtClean="0"/>
                        <a:t>bbox_inches</a:t>
                      </a:r>
                      <a:r>
                        <a:rPr lang="en-US" altLang="zh-CN" dirty="0" smtClean="0"/>
                        <a:t>='tight'</a:t>
                      </a:r>
                      <a:r>
                        <a:rPr lang="zh-CN" altLang="en-US" dirty="0" smtClean="0"/>
                        <a:t>时应考虑保存的额外图形元素</a:t>
                      </a:r>
                      <a:endParaRPr lang="zh-CN" altLang="en-US" dirty="0" smtClean="0"/>
                    </a:p>
                  </a:txBody>
                  <a:tcPr anchor="ct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673106" y="2447636"/>
            <a:ext cx="6203944" cy="1542023"/>
          </a:xfrm>
        </p:spPr>
        <p:txBody>
          <a:bodyPr>
            <a:normAutofit/>
          </a:bodyPr>
          <a:lstStyle/>
          <a:p>
            <a:r>
              <a:rPr lang="zh-CN" altLang="en-US" sz="6600" dirty="0">
                <a:latin typeface="+mn-lt"/>
                <a:ea typeface="+mn-ea"/>
                <a:cs typeface="+mn-ea"/>
                <a:sym typeface="+mn-lt"/>
              </a:rPr>
              <a:t>学 习 进 步 ！</a:t>
            </a:r>
            <a:endParaRPr lang="zh-CN" altLang="en-US" sz="6600" dirty="0">
              <a:latin typeface="+mn-lt"/>
              <a:ea typeface="+mn-ea"/>
              <a:cs typeface="+mn-ea"/>
              <a:sym typeface="+mn-lt"/>
            </a:endParaRPr>
          </a:p>
        </p:txBody>
      </p:sp>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10055" t="26506" r="10945" b="24807"/>
          <a:stretch>
            <a:fillRect/>
          </a:stretch>
        </p:blipFill>
        <p:spPr>
          <a:xfrm>
            <a:off x="671513" y="529689"/>
            <a:ext cx="2322521" cy="792007"/>
          </a:xfrm>
          <a:prstGeom prst="rect">
            <a:avLst/>
          </a:prstGeom>
        </p:spPr>
      </p:pic>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2881" y="203680"/>
            <a:ext cx="1638608" cy="341072"/>
          </a:xfrm>
          <a:prstGeom prst="rect">
            <a:avLst/>
          </a:prstGeom>
        </p:spPr>
      </p:pic>
      <p:sp>
        <p:nvSpPr>
          <p:cNvPr id="14" name="矩形: 圆角 13"/>
          <p:cNvSpPr/>
          <p:nvPr/>
        </p:nvSpPr>
        <p:spPr>
          <a:xfrm>
            <a:off x="673106" y="4114973"/>
            <a:ext cx="3895725" cy="459272"/>
          </a:xfrm>
          <a:prstGeom prst="roundRect">
            <a:avLst>
              <a:gd name="adj"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《Python</a:t>
            </a:r>
            <a:r>
              <a:rPr lang="zh-CN" altLang="en-US" b="1" dirty="0">
                <a:solidFill>
                  <a:schemeClr val="bg1"/>
                </a:solidFill>
              </a:rPr>
              <a:t>数据分析、挖掘与可视化</a:t>
            </a:r>
            <a:r>
              <a:rPr lang="en-US" altLang="zh-CN" b="1" dirty="0">
                <a:solidFill>
                  <a:schemeClr val="bg1"/>
                </a:solidFill>
              </a:rPr>
              <a:t>》</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9.2  </a:t>
            </a:r>
            <a:r>
              <a:rPr lang="zh-CN" altLang="en-US" sz="2800" b="1" dirty="0">
                <a:solidFill>
                  <a:schemeClr val="bg1"/>
                </a:solidFill>
              </a:rPr>
              <a:t>绘制折线图实战</a:t>
            </a:r>
            <a:endParaRPr lang="zh-CN" altLang="en-US" sz="2800" b="1" dirty="0">
              <a:solidFill>
                <a:schemeClr val="bg1"/>
              </a:solidFill>
            </a:endParaRPr>
          </a:p>
        </p:txBody>
      </p:sp>
      <p:sp>
        <p:nvSpPr>
          <p:cNvPr id="10" name="矩形: 圆角 4"/>
          <p:cNvSpPr/>
          <p:nvPr/>
        </p:nvSpPr>
        <p:spPr>
          <a:xfrm>
            <a:off x="900585" y="1641168"/>
            <a:ext cx="903501"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smtClean="0">
                <a:solidFill>
                  <a:schemeClr val="tx1"/>
                </a:solidFill>
              </a:rPr>
              <a:t>例</a:t>
            </a:r>
            <a:r>
              <a:rPr lang="en-US" altLang="zh-CN" dirty="0" smtClean="0">
                <a:solidFill>
                  <a:schemeClr val="tx1"/>
                </a:solidFill>
              </a:rPr>
              <a:t>9.1</a:t>
            </a:r>
            <a:endParaRPr lang="zh-CN" altLang="en-US" dirty="0">
              <a:solidFill>
                <a:schemeClr val="tx1"/>
              </a:solidFill>
            </a:endParaRPr>
          </a:p>
        </p:txBody>
      </p:sp>
      <p:sp>
        <p:nvSpPr>
          <p:cNvPr id="11" name="矩形 10"/>
          <p:cNvSpPr/>
          <p:nvPr/>
        </p:nvSpPr>
        <p:spPr>
          <a:xfrm>
            <a:off x="900585" y="2302174"/>
            <a:ext cx="10442918" cy="2453492"/>
          </a:xfrm>
          <a:prstGeom prst="rect">
            <a:avLst/>
          </a:prstGeom>
        </p:spPr>
        <p:txBody>
          <a:bodyPr wrap="square">
            <a:spAutoFit/>
          </a:bodyPr>
          <a:lstStyle/>
          <a:p>
            <a:pPr indent="457200">
              <a:lnSpc>
                <a:spcPct val="130000"/>
              </a:lnSpc>
            </a:pPr>
            <a:r>
              <a:rPr lang="zh-CN" altLang="en-US" sz="2000" dirty="0"/>
              <a:t>某商品进价</a:t>
            </a:r>
            <a:r>
              <a:rPr lang="en-US" altLang="zh-CN" sz="2000" dirty="0"/>
              <a:t>49</a:t>
            </a:r>
            <a:r>
              <a:rPr lang="zh-CN" altLang="en-US" sz="2000" dirty="0"/>
              <a:t>元，售价</a:t>
            </a:r>
            <a:r>
              <a:rPr lang="en-US" altLang="zh-CN" sz="2000" dirty="0"/>
              <a:t>75</a:t>
            </a:r>
            <a:r>
              <a:rPr lang="zh-CN" altLang="en-US" sz="2000" dirty="0"/>
              <a:t>元，现在商场新品上架搞促销活动，顾客每多买一件就给优惠</a:t>
            </a:r>
            <a:r>
              <a:rPr lang="en-US" altLang="zh-CN" sz="2000" dirty="0"/>
              <a:t>1%</a:t>
            </a:r>
            <a:r>
              <a:rPr lang="zh-CN" altLang="en-US" sz="2000" dirty="0"/>
              <a:t>，但是每人最多可以购买</a:t>
            </a:r>
            <a:r>
              <a:rPr lang="en-US" altLang="zh-CN" sz="2000" dirty="0"/>
              <a:t>30</a:t>
            </a:r>
            <a:r>
              <a:rPr lang="zh-CN" altLang="en-US" sz="2000" dirty="0"/>
              <a:t>件。对于商场而言，活动越火爆商品单价越低，但总收入和盈利越多。对于顾客来说，虽然买的越多单价越低，但是消费总金额却是越来越多的，并且购买太多也会因为用不完而导致过期不得不丢弃造成浪费。现在要求计算并使用折线图可视化顾客购买数量</a:t>
            </a:r>
            <a:r>
              <a:rPr lang="en-US" altLang="zh-CN" sz="2000" dirty="0" err="1"/>
              <a:t>num</a:t>
            </a:r>
            <a:r>
              <a:rPr lang="zh-CN" altLang="en-US" sz="2000" dirty="0"/>
              <a:t>与商家收益、顾客总消费以及顾客省钱情况的关系，并标记商场收益最大的批发数量和商场收益。</a:t>
            </a:r>
            <a:endParaRPr lang="zh-CN" altLang="en-US" sz="2000" dirty="0"/>
          </a:p>
        </p:txBody>
      </p:sp>
      <p:sp>
        <p:nvSpPr>
          <p:cNvPr id="12" name="文本框 11"/>
          <p:cNvSpPr txBox="1"/>
          <p:nvPr/>
        </p:nvSpPr>
        <p:spPr>
          <a:xfrm>
            <a:off x="1911694" y="5052701"/>
            <a:ext cx="5324609" cy="499624"/>
          </a:xfrm>
          <a:prstGeom prst="rect">
            <a:avLst/>
          </a:prstGeom>
          <a:noFill/>
        </p:spPr>
        <p:txBody>
          <a:bodyPr wrap="square" rtlCol="0">
            <a:spAutoFit/>
          </a:bodyPr>
          <a:lstStyle/>
          <a:p>
            <a:pPr algn="just">
              <a:lnSpc>
                <a:spcPct val="150000"/>
              </a:lnSpc>
              <a:spcAft>
                <a:spcPts val="600"/>
              </a:spcAft>
            </a:pPr>
            <a:r>
              <a:rPr lang="zh-CN" altLang="en-US" sz="2000" dirty="0">
                <a:latin typeface="+mn-ea"/>
              </a:rPr>
              <a:t>源码见配套资源。</a:t>
            </a:r>
            <a:endParaRPr lang="zh-CN" altLang="en-US" sz="2000" dirty="0">
              <a:latin typeface="+mn-ea"/>
            </a:endParaRPr>
          </a:p>
        </p:txBody>
      </p:sp>
      <p:sp>
        <p:nvSpPr>
          <p:cNvPr id="13" name="python-language-logotype_2181"/>
          <p:cNvSpPr>
            <a:spLocks noChangeAspect="1"/>
          </p:cNvSpPr>
          <p:nvPr/>
        </p:nvSpPr>
        <p:spPr bwMode="auto">
          <a:xfrm>
            <a:off x="1316307" y="5052701"/>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9.2  </a:t>
            </a:r>
            <a:r>
              <a:rPr lang="zh-CN" altLang="en-US" sz="2800" b="1" dirty="0">
                <a:solidFill>
                  <a:schemeClr val="bg1"/>
                </a:solidFill>
              </a:rPr>
              <a:t>绘制折线图实战</a:t>
            </a:r>
            <a:endParaRPr lang="zh-CN" altLang="en-US" sz="2800" b="1" dirty="0">
              <a:solidFill>
                <a:schemeClr val="bg1"/>
              </a:solidFill>
            </a:endParaRPr>
          </a:p>
        </p:txBody>
      </p:sp>
      <p:sp>
        <p:nvSpPr>
          <p:cNvPr id="10" name="矩形: 圆角 4"/>
          <p:cNvSpPr/>
          <p:nvPr/>
        </p:nvSpPr>
        <p:spPr>
          <a:xfrm>
            <a:off x="900585" y="1361081"/>
            <a:ext cx="903501"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smtClean="0">
                <a:solidFill>
                  <a:schemeClr val="tx1"/>
                </a:solidFill>
              </a:rPr>
              <a:t>例</a:t>
            </a:r>
            <a:r>
              <a:rPr lang="en-US" altLang="zh-CN" dirty="0" smtClean="0">
                <a:solidFill>
                  <a:schemeClr val="tx1"/>
                </a:solidFill>
              </a:rPr>
              <a:t>9.2</a:t>
            </a:r>
            <a:endParaRPr lang="zh-CN" altLang="en-US" dirty="0">
              <a:solidFill>
                <a:schemeClr val="tx1"/>
              </a:solidFill>
            </a:endParaRPr>
          </a:p>
        </p:txBody>
      </p:sp>
      <p:sp>
        <p:nvSpPr>
          <p:cNvPr id="11" name="矩形 10"/>
          <p:cNvSpPr/>
          <p:nvPr/>
        </p:nvSpPr>
        <p:spPr>
          <a:xfrm>
            <a:off x="842920" y="2022087"/>
            <a:ext cx="10442918" cy="1253164"/>
          </a:xfrm>
          <a:prstGeom prst="rect">
            <a:avLst/>
          </a:prstGeom>
        </p:spPr>
        <p:txBody>
          <a:bodyPr wrap="square">
            <a:spAutoFit/>
          </a:bodyPr>
          <a:lstStyle/>
          <a:p>
            <a:pPr indent="457200">
              <a:lnSpc>
                <a:spcPct val="130000"/>
              </a:lnSpc>
            </a:pPr>
            <a:r>
              <a:rPr lang="zh-CN" altLang="en-US" sz="2000" dirty="0"/>
              <a:t>已知学校附近某烧烤店</a:t>
            </a:r>
            <a:r>
              <a:rPr lang="en-US" altLang="zh-CN" sz="2000" dirty="0"/>
              <a:t>2019</a:t>
            </a:r>
            <a:r>
              <a:rPr lang="zh-CN" altLang="en-US" sz="2000" dirty="0"/>
              <a:t>年每个月份的营业额如表</a:t>
            </a:r>
            <a:r>
              <a:rPr lang="en-US" altLang="zh-CN" sz="2000" dirty="0"/>
              <a:t>9-2</a:t>
            </a:r>
            <a:r>
              <a:rPr lang="zh-CN" altLang="en-US" sz="2000" dirty="0"/>
              <a:t>所示。编写程序绘制折线图对该烧烤店全年营业额进行可视化，使用红色点划线连接每个月份的数据，并在每个月份的数据处使用三角形标记。</a:t>
            </a:r>
            <a:endParaRPr lang="zh-CN" altLang="en-US" sz="2000" dirty="0"/>
          </a:p>
        </p:txBody>
      </p:sp>
      <p:sp>
        <p:nvSpPr>
          <p:cNvPr id="12" name="文本框 11"/>
          <p:cNvSpPr txBox="1"/>
          <p:nvPr/>
        </p:nvSpPr>
        <p:spPr>
          <a:xfrm>
            <a:off x="1495972" y="3473556"/>
            <a:ext cx="5324609" cy="499624"/>
          </a:xfrm>
          <a:prstGeom prst="rect">
            <a:avLst/>
          </a:prstGeom>
          <a:noFill/>
        </p:spPr>
        <p:txBody>
          <a:bodyPr wrap="square" rtlCol="0">
            <a:spAutoFit/>
          </a:bodyPr>
          <a:lstStyle/>
          <a:p>
            <a:pPr algn="just">
              <a:lnSpc>
                <a:spcPct val="150000"/>
              </a:lnSpc>
              <a:spcAft>
                <a:spcPts val="600"/>
              </a:spcAft>
            </a:pPr>
            <a:r>
              <a:rPr lang="zh-CN" altLang="en-US" sz="2000" dirty="0">
                <a:latin typeface="+mn-ea"/>
              </a:rPr>
              <a:t>源码见配套资源。</a:t>
            </a:r>
            <a:endParaRPr lang="zh-CN" altLang="en-US" sz="2000" dirty="0">
              <a:latin typeface="+mn-ea"/>
            </a:endParaRPr>
          </a:p>
        </p:txBody>
      </p:sp>
      <p:sp>
        <p:nvSpPr>
          <p:cNvPr id="13" name="python-language-logotype_2181"/>
          <p:cNvSpPr>
            <a:spLocks noChangeAspect="1"/>
          </p:cNvSpPr>
          <p:nvPr/>
        </p:nvSpPr>
        <p:spPr bwMode="auto">
          <a:xfrm>
            <a:off x="900585" y="3473556"/>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graphicFrame>
        <p:nvGraphicFramePr>
          <p:cNvPr id="2" name="表格 1"/>
          <p:cNvGraphicFramePr>
            <a:graphicFrameLocks noGrp="1"/>
          </p:cNvGraphicFramePr>
          <p:nvPr/>
        </p:nvGraphicFramePr>
        <p:xfrm>
          <a:off x="1177683" y="4448315"/>
          <a:ext cx="9598152" cy="1326409"/>
        </p:xfrm>
        <a:graphic>
          <a:graphicData uri="http://schemas.openxmlformats.org/drawingml/2006/table">
            <a:tbl>
              <a:tblPr firstRow="1" bandRow="1">
                <a:tableStyleId>{5C22544A-7EE6-4342-B048-85BDC9FD1C3A}</a:tableStyleId>
              </a:tblPr>
              <a:tblGrid>
                <a:gridCol w="1224000"/>
                <a:gridCol w="697846"/>
                <a:gridCol w="697846"/>
                <a:gridCol w="697846"/>
                <a:gridCol w="697846"/>
                <a:gridCol w="697846"/>
                <a:gridCol w="697846"/>
                <a:gridCol w="697846"/>
                <a:gridCol w="697846"/>
                <a:gridCol w="697846"/>
                <a:gridCol w="697846"/>
                <a:gridCol w="697846"/>
                <a:gridCol w="697846"/>
              </a:tblGrid>
              <a:tr h="568528">
                <a:tc>
                  <a:txBody>
                    <a:bodyPr/>
                    <a:lstStyle/>
                    <a:p>
                      <a:pPr algn="ctr"/>
                      <a:r>
                        <a:rPr lang="zh-CN" altLang="en-US" dirty="0" smtClean="0"/>
                        <a:t>月份</a:t>
                      </a:r>
                      <a:endParaRPr lang="zh-CN" altLang="en-US" dirty="0" smtClean="0"/>
                    </a:p>
                  </a:txBody>
                  <a:tcPr anchor="ctr"/>
                </a:tc>
                <a:tc>
                  <a:txBody>
                    <a:bodyPr/>
                    <a:lstStyle/>
                    <a:p>
                      <a:pPr algn="ctr"/>
                      <a:r>
                        <a:rPr lang="en-US" altLang="zh-CN" dirty="0" smtClean="0"/>
                        <a:t>1</a:t>
                      </a:r>
                      <a:endParaRPr lang="en-US" altLang="zh-CN" dirty="0" smtClean="0"/>
                    </a:p>
                  </a:txBody>
                  <a:tcPr anchor="ctr"/>
                </a:tc>
                <a:tc>
                  <a:txBody>
                    <a:bodyPr/>
                    <a:lstStyle/>
                    <a:p>
                      <a:pPr algn="ctr"/>
                      <a:r>
                        <a:rPr lang="en-US" altLang="zh-CN" dirty="0" smtClean="0"/>
                        <a:t>2</a:t>
                      </a:r>
                      <a:endParaRPr lang="zh-CN" altLang="en-US" dirty="0"/>
                    </a:p>
                  </a:txBody>
                  <a:tcPr anchor="ctr"/>
                </a:tc>
                <a:tc>
                  <a:txBody>
                    <a:bodyPr/>
                    <a:lstStyle/>
                    <a:p>
                      <a:pPr algn="ctr"/>
                      <a:r>
                        <a:rPr lang="en-US" altLang="zh-CN" dirty="0" smtClean="0"/>
                        <a:t>3</a:t>
                      </a:r>
                      <a:endParaRPr lang="zh-CN" altLang="en-US" dirty="0"/>
                    </a:p>
                  </a:txBody>
                  <a:tcPr anchor="ctr"/>
                </a:tc>
                <a:tc>
                  <a:txBody>
                    <a:bodyPr/>
                    <a:lstStyle/>
                    <a:p>
                      <a:pPr algn="ctr"/>
                      <a:r>
                        <a:rPr lang="en-US" altLang="zh-CN" dirty="0" smtClean="0"/>
                        <a:t>4</a:t>
                      </a:r>
                      <a:endParaRPr lang="zh-CN" altLang="en-US" dirty="0"/>
                    </a:p>
                  </a:txBody>
                  <a:tcPr anchor="ctr"/>
                </a:tc>
                <a:tc>
                  <a:txBody>
                    <a:bodyPr/>
                    <a:lstStyle/>
                    <a:p>
                      <a:pPr algn="ctr"/>
                      <a:r>
                        <a:rPr lang="en-US" altLang="zh-CN" dirty="0" smtClean="0"/>
                        <a:t>5</a:t>
                      </a:r>
                      <a:endParaRPr lang="zh-CN" altLang="en-US" dirty="0"/>
                    </a:p>
                  </a:txBody>
                  <a:tcPr anchor="ctr"/>
                </a:tc>
                <a:tc>
                  <a:txBody>
                    <a:bodyPr/>
                    <a:lstStyle/>
                    <a:p>
                      <a:pPr algn="ctr"/>
                      <a:r>
                        <a:rPr lang="en-US" altLang="zh-CN" dirty="0" smtClean="0"/>
                        <a:t>6</a:t>
                      </a:r>
                      <a:endParaRPr lang="zh-CN" altLang="en-US" dirty="0"/>
                    </a:p>
                  </a:txBody>
                  <a:tcPr anchor="ctr"/>
                </a:tc>
                <a:tc>
                  <a:txBody>
                    <a:bodyPr/>
                    <a:lstStyle/>
                    <a:p>
                      <a:pPr algn="ctr"/>
                      <a:r>
                        <a:rPr lang="en-US" altLang="zh-CN" dirty="0" smtClean="0"/>
                        <a:t>7</a:t>
                      </a:r>
                      <a:endParaRPr lang="zh-CN" altLang="en-US" dirty="0"/>
                    </a:p>
                  </a:txBody>
                  <a:tcPr anchor="ctr"/>
                </a:tc>
                <a:tc>
                  <a:txBody>
                    <a:bodyPr/>
                    <a:lstStyle/>
                    <a:p>
                      <a:pPr algn="ctr"/>
                      <a:r>
                        <a:rPr lang="en-US" altLang="zh-CN" dirty="0" smtClean="0"/>
                        <a:t>8</a:t>
                      </a:r>
                      <a:endParaRPr lang="zh-CN" altLang="en-US" dirty="0"/>
                    </a:p>
                  </a:txBody>
                  <a:tcPr anchor="ctr"/>
                </a:tc>
                <a:tc>
                  <a:txBody>
                    <a:bodyPr/>
                    <a:lstStyle/>
                    <a:p>
                      <a:pPr algn="ctr"/>
                      <a:r>
                        <a:rPr lang="en-US" altLang="zh-CN" dirty="0" smtClean="0"/>
                        <a:t>9</a:t>
                      </a:r>
                      <a:endParaRPr lang="zh-CN" altLang="en-US" dirty="0"/>
                    </a:p>
                  </a:txBody>
                  <a:tcPr anchor="ctr"/>
                </a:tc>
                <a:tc>
                  <a:txBody>
                    <a:bodyPr/>
                    <a:lstStyle/>
                    <a:p>
                      <a:pPr algn="ctr"/>
                      <a:r>
                        <a:rPr lang="en-US" altLang="zh-CN" dirty="0" smtClean="0"/>
                        <a:t>10</a:t>
                      </a:r>
                      <a:endParaRPr lang="zh-CN" altLang="en-US" dirty="0"/>
                    </a:p>
                  </a:txBody>
                  <a:tcPr anchor="ctr"/>
                </a:tc>
                <a:tc>
                  <a:txBody>
                    <a:bodyPr/>
                    <a:lstStyle/>
                    <a:p>
                      <a:pPr algn="ctr"/>
                      <a:r>
                        <a:rPr lang="en-US" altLang="zh-CN" dirty="0" smtClean="0"/>
                        <a:t>11</a:t>
                      </a:r>
                      <a:endParaRPr lang="zh-CN" altLang="en-US" dirty="0"/>
                    </a:p>
                  </a:txBody>
                  <a:tcPr anchor="ctr"/>
                </a:tc>
                <a:tc>
                  <a:txBody>
                    <a:bodyPr/>
                    <a:lstStyle/>
                    <a:p>
                      <a:pPr algn="ctr"/>
                      <a:r>
                        <a:rPr lang="en-US" altLang="zh-CN" dirty="0" smtClean="0"/>
                        <a:t>12</a:t>
                      </a:r>
                      <a:endParaRPr lang="zh-CN" altLang="en-US" dirty="0"/>
                    </a:p>
                  </a:txBody>
                  <a:tcPr anchor="ctr"/>
                </a:tc>
              </a:tr>
              <a:tr h="757881">
                <a:tc>
                  <a:txBody>
                    <a:bodyPr/>
                    <a:lstStyle/>
                    <a:p>
                      <a:pPr algn="ctr"/>
                      <a:r>
                        <a:rPr lang="zh-CN" altLang="en-US" dirty="0" smtClean="0"/>
                        <a:t>营业额（万元）</a:t>
                      </a:r>
                      <a:endParaRPr lang="zh-CN" altLang="en-US" dirty="0" smtClean="0"/>
                    </a:p>
                  </a:txBody>
                  <a:tcPr anchor="ctr"/>
                </a:tc>
                <a:tc>
                  <a:txBody>
                    <a:bodyPr/>
                    <a:lstStyle/>
                    <a:p>
                      <a:pPr algn="ctr"/>
                      <a:r>
                        <a:rPr lang="en-US" altLang="zh-CN" dirty="0" smtClean="0"/>
                        <a:t>5.2</a:t>
                      </a:r>
                      <a:endParaRPr lang="zh-CN" altLang="en-US" dirty="0"/>
                    </a:p>
                  </a:txBody>
                  <a:tcPr anchor="ctr"/>
                </a:tc>
                <a:tc>
                  <a:txBody>
                    <a:bodyPr/>
                    <a:lstStyle/>
                    <a:p>
                      <a:pPr algn="ctr"/>
                      <a:r>
                        <a:rPr lang="en-US" altLang="zh-CN" dirty="0" smtClean="0"/>
                        <a:t>2.7</a:t>
                      </a:r>
                      <a:endParaRPr lang="zh-CN" altLang="en-US" dirty="0"/>
                    </a:p>
                  </a:txBody>
                  <a:tcPr anchor="ctr"/>
                </a:tc>
                <a:tc>
                  <a:txBody>
                    <a:bodyPr/>
                    <a:lstStyle/>
                    <a:p>
                      <a:pPr algn="ctr"/>
                      <a:r>
                        <a:rPr lang="en-US" altLang="zh-CN" dirty="0" smtClean="0"/>
                        <a:t>5.8</a:t>
                      </a:r>
                      <a:endParaRPr lang="zh-CN" altLang="en-US" dirty="0"/>
                    </a:p>
                  </a:txBody>
                  <a:tcPr anchor="ctr"/>
                </a:tc>
                <a:tc>
                  <a:txBody>
                    <a:bodyPr/>
                    <a:lstStyle/>
                    <a:p>
                      <a:pPr algn="ctr"/>
                      <a:r>
                        <a:rPr lang="en-US" altLang="zh-CN" dirty="0" smtClean="0"/>
                        <a:t>5.7</a:t>
                      </a:r>
                      <a:endParaRPr lang="zh-CN" altLang="en-US" dirty="0"/>
                    </a:p>
                  </a:txBody>
                  <a:tcPr anchor="ctr"/>
                </a:tc>
                <a:tc>
                  <a:txBody>
                    <a:bodyPr/>
                    <a:lstStyle/>
                    <a:p>
                      <a:pPr algn="ctr"/>
                      <a:r>
                        <a:rPr lang="en-US" altLang="zh-CN" dirty="0" smtClean="0"/>
                        <a:t>7.3</a:t>
                      </a:r>
                      <a:endParaRPr lang="zh-CN" altLang="en-US" dirty="0"/>
                    </a:p>
                  </a:txBody>
                  <a:tcPr anchor="ctr"/>
                </a:tc>
                <a:tc>
                  <a:txBody>
                    <a:bodyPr/>
                    <a:lstStyle/>
                    <a:p>
                      <a:pPr algn="ctr"/>
                      <a:r>
                        <a:rPr lang="en-US" altLang="zh-CN" dirty="0" smtClean="0"/>
                        <a:t>9.2</a:t>
                      </a:r>
                      <a:endParaRPr lang="zh-CN" altLang="en-US" dirty="0"/>
                    </a:p>
                  </a:txBody>
                  <a:tcPr anchor="ctr"/>
                </a:tc>
                <a:tc>
                  <a:txBody>
                    <a:bodyPr/>
                    <a:lstStyle/>
                    <a:p>
                      <a:pPr algn="ctr"/>
                      <a:r>
                        <a:rPr lang="en-US" altLang="zh-CN" dirty="0" smtClean="0"/>
                        <a:t>18.7</a:t>
                      </a:r>
                      <a:endParaRPr lang="zh-CN" altLang="en-US" dirty="0"/>
                    </a:p>
                  </a:txBody>
                  <a:tcPr anchor="ctr"/>
                </a:tc>
                <a:tc>
                  <a:txBody>
                    <a:bodyPr/>
                    <a:lstStyle/>
                    <a:p>
                      <a:pPr algn="ctr"/>
                      <a:r>
                        <a:rPr lang="en-US" altLang="zh-CN" dirty="0" smtClean="0"/>
                        <a:t>15.6</a:t>
                      </a:r>
                      <a:endParaRPr lang="zh-CN" altLang="en-US" dirty="0"/>
                    </a:p>
                  </a:txBody>
                  <a:tcPr anchor="ctr"/>
                </a:tc>
                <a:tc>
                  <a:txBody>
                    <a:bodyPr/>
                    <a:lstStyle/>
                    <a:p>
                      <a:pPr algn="ctr"/>
                      <a:r>
                        <a:rPr lang="en-US" altLang="zh-CN" dirty="0" smtClean="0"/>
                        <a:t>20.5</a:t>
                      </a:r>
                      <a:endParaRPr lang="zh-CN" altLang="en-US" dirty="0"/>
                    </a:p>
                  </a:txBody>
                  <a:tcPr anchor="ctr"/>
                </a:tc>
                <a:tc>
                  <a:txBody>
                    <a:bodyPr/>
                    <a:lstStyle/>
                    <a:p>
                      <a:pPr algn="ctr"/>
                      <a:r>
                        <a:rPr lang="en-US" altLang="zh-CN" dirty="0" smtClean="0"/>
                        <a:t>18.0</a:t>
                      </a:r>
                      <a:endParaRPr lang="zh-CN" altLang="en-US" dirty="0"/>
                    </a:p>
                  </a:txBody>
                  <a:tcPr anchor="ctr"/>
                </a:tc>
                <a:tc>
                  <a:txBody>
                    <a:bodyPr/>
                    <a:lstStyle/>
                    <a:p>
                      <a:pPr algn="ctr"/>
                      <a:r>
                        <a:rPr lang="en-US" altLang="zh-CN" dirty="0" smtClean="0"/>
                        <a:t>7.8</a:t>
                      </a:r>
                      <a:endParaRPr lang="zh-CN" altLang="en-US" dirty="0"/>
                    </a:p>
                  </a:txBody>
                  <a:tcPr anchor="ctr"/>
                </a:tc>
                <a:tc>
                  <a:txBody>
                    <a:bodyPr/>
                    <a:lstStyle/>
                    <a:p>
                      <a:pPr algn="ctr"/>
                      <a:r>
                        <a:rPr lang="en-US" altLang="zh-CN" dirty="0" smtClean="0"/>
                        <a:t>6.9</a:t>
                      </a:r>
                      <a:endParaRPr lang="zh-CN" altLang="en-US" dirty="0"/>
                    </a:p>
                  </a:txBody>
                  <a:tcPr anchor="ct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9.2  9.3  </a:t>
            </a:r>
            <a:r>
              <a:rPr lang="zh-CN" altLang="en-US" sz="2800" b="1" dirty="0">
                <a:solidFill>
                  <a:schemeClr val="bg1"/>
                </a:solidFill>
              </a:rPr>
              <a:t>绘制散点图实战</a:t>
            </a:r>
            <a:endParaRPr lang="zh-CN" altLang="en-US" sz="2800" b="1" dirty="0">
              <a:solidFill>
                <a:schemeClr val="bg1"/>
              </a:solidFill>
            </a:endParaRPr>
          </a:p>
        </p:txBody>
      </p:sp>
      <p:sp>
        <p:nvSpPr>
          <p:cNvPr id="10" name="矩形: 圆角 4"/>
          <p:cNvSpPr/>
          <p:nvPr/>
        </p:nvSpPr>
        <p:spPr>
          <a:xfrm>
            <a:off x="900585" y="1632930"/>
            <a:ext cx="903501"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smtClean="0">
                <a:solidFill>
                  <a:schemeClr val="tx1"/>
                </a:solidFill>
              </a:rPr>
              <a:t>例</a:t>
            </a:r>
            <a:r>
              <a:rPr lang="en-US" altLang="zh-CN" dirty="0" smtClean="0">
                <a:solidFill>
                  <a:schemeClr val="tx1"/>
                </a:solidFill>
              </a:rPr>
              <a:t>9.3</a:t>
            </a:r>
            <a:endParaRPr lang="zh-CN" altLang="en-US" dirty="0">
              <a:solidFill>
                <a:schemeClr val="tx1"/>
              </a:solidFill>
            </a:endParaRPr>
          </a:p>
        </p:txBody>
      </p:sp>
      <p:sp>
        <p:nvSpPr>
          <p:cNvPr id="11" name="矩形 10"/>
          <p:cNvSpPr/>
          <p:nvPr/>
        </p:nvSpPr>
        <p:spPr>
          <a:xfrm>
            <a:off x="842920" y="2293936"/>
            <a:ext cx="5508453" cy="2492990"/>
          </a:xfrm>
          <a:prstGeom prst="rect">
            <a:avLst/>
          </a:prstGeom>
        </p:spPr>
        <p:txBody>
          <a:bodyPr wrap="square">
            <a:spAutoFit/>
          </a:bodyPr>
          <a:lstStyle/>
          <a:p>
            <a:pPr indent="457200">
              <a:lnSpc>
                <a:spcPct val="130000"/>
              </a:lnSpc>
            </a:pPr>
            <a:r>
              <a:rPr lang="zh-CN" altLang="en-US" sz="2000" dirty="0"/>
              <a:t>结合折线图和散点图，重新绘制例</a:t>
            </a:r>
            <a:r>
              <a:rPr lang="en-US" altLang="zh-CN" sz="2000" dirty="0"/>
              <a:t>9-2</a:t>
            </a:r>
            <a:r>
              <a:rPr lang="zh-CN" altLang="en-US" sz="2000" dirty="0"/>
              <a:t>中要求的图形。使用</a:t>
            </a:r>
            <a:r>
              <a:rPr lang="en-US" altLang="zh-CN" sz="2000" dirty="0"/>
              <a:t>plot()</a:t>
            </a:r>
            <a:r>
              <a:rPr lang="zh-CN" altLang="en-US" sz="2000" dirty="0"/>
              <a:t>函数依次连接若干端点绘制折线图，使用</a:t>
            </a:r>
            <a:r>
              <a:rPr lang="en-US" altLang="zh-CN" sz="2000" dirty="0"/>
              <a:t>scatter()</a:t>
            </a:r>
            <a:r>
              <a:rPr lang="zh-CN" altLang="en-US" sz="2000" dirty="0"/>
              <a:t>函数在指定的端点处绘制散点图，结合这两个函数，可以实现例</a:t>
            </a:r>
            <a:r>
              <a:rPr lang="en-US" altLang="zh-CN" sz="2000" dirty="0"/>
              <a:t>9-2</a:t>
            </a:r>
            <a:r>
              <a:rPr lang="zh-CN" altLang="en-US" sz="2000" dirty="0"/>
              <a:t>同样的效果图。为了稍做区分，在本例中把端点符号设置为蓝色三角形。</a:t>
            </a:r>
            <a:endParaRPr lang="zh-CN" altLang="en-US" sz="2000" dirty="0"/>
          </a:p>
        </p:txBody>
      </p:sp>
      <p:sp>
        <p:nvSpPr>
          <p:cNvPr id="12" name="文本框 11"/>
          <p:cNvSpPr txBox="1"/>
          <p:nvPr/>
        </p:nvSpPr>
        <p:spPr>
          <a:xfrm>
            <a:off x="1495973" y="4985231"/>
            <a:ext cx="3768006" cy="553998"/>
          </a:xfrm>
          <a:prstGeom prst="rect">
            <a:avLst/>
          </a:prstGeom>
          <a:noFill/>
        </p:spPr>
        <p:txBody>
          <a:bodyPr wrap="square" rtlCol="0">
            <a:spAutoFit/>
          </a:bodyPr>
          <a:lstStyle/>
          <a:p>
            <a:pPr algn="just">
              <a:lnSpc>
                <a:spcPct val="150000"/>
              </a:lnSpc>
              <a:spcAft>
                <a:spcPts val="600"/>
              </a:spcAft>
            </a:pPr>
            <a:r>
              <a:rPr lang="zh-CN" altLang="en-US" sz="2000" dirty="0">
                <a:latin typeface="+mn-ea"/>
              </a:rPr>
              <a:t>源码见配套资源。</a:t>
            </a:r>
            <a:endParaRPr lang="zh-CN" altLang="en-US" sz="2000" dirty="0">
              <a:latin typeface="+mn-ea"/>
            </a:endParaRPr>
          </a:p>
        </p:txBody>
      </p:sp>
      <p:sp>
        <p:nvSpPr>
          <p:cNvPr id="13" name="python-language-logotype_2181"/>
          <p:cNvSpPr>
            <a:spLocks noChangeAspect="1"/>
          </p:cNvSpPr>
          <p:nvPr/>
        </p:nvSpPr>
        <p:spPr bwMode="auto">
          <a:xfrm>
            <a:off x="900585" y="4985231"/>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pic>
        <p:nvPicPr>
          <p:cNvPr id="8" name="Picture 16" descr="PC91U%8X_JM7E}TW`GJ8CP1"/>
          <p:cNvPicPr>
            <a:picLocks noChangeAspect="1"/>
          </p:cNvPicPr>
          <p:nvPr/>
        </p:nvPicPr>
        <p:blipFill>
          <a:blip r:embed="rId1"/>
          <a:stretch>
            <a:fillRect/>
          </a:stretch>
        </p:blipFill>
        <p:spPr>
          <a:xfrm>
            <a:off x="6392564" y="2048139"/>
            <a:ext cx="4879340" cy="357822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9.3  </a:t>
            </a:r>
            <a:r>
              <a:rPr lang="zh-CN" altLang="en-US" sz="2800" b="1" dirty="0">
                <a:solidFill>
                  <a:schemeClr val="bg1"/>
                </a:solidFill>
              </a:rPr>
              <a:t>绘制散点图实战</a:t>
            </a:r>
            <a:endParaRPr lang="zh-CN" altLang="en-US" sz="2800" b="1" dirty="0">
              <a:solidFill>
                <a:schemeClr val="bg1"/>
              </a:solidFill>
            </a:endParaRPr>
          </a:p>
        </p:txBody>
      </p:sp>
      <p:sp>
        <p:nvSpPr>
          <p:cNvPr id="10" name="矩形: 圆角 4"/>
          <p:cNvSpPr/>
          <p:nvPr/>
        </p:nvSpPr>
        <p:spPr>
          <a:xfrm>
            <a:off x="900585" y="1542314"/>
            <a:ext cx="903501"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smtClean="0">
                <a:solidFill>
                  <a:schemeClr val="tx1"/>
                </a:solidFill>
              </a:rPr>
              <a:t>例</a:t>
            </a:r>
            <a:r>
              <a:rPr lang="en-US" altLang="zh-CN" dirty="0" smtClean="0">
                <a:solidFill>
                  <a:schemeClr val="tx1"/>
                </a:solidFill>
              </a:rPr>
              <a:t>9.4</a:t>
            </a:r>
            <a:endParaRPr lang="zh-CN" altLang="en-US" dirty="0">
              <a:solidFill>
                <a:schemeClr val="tx1"/>
              </a:solidFill>
            </a:endParaRPr>
          </a:p>
        </p:txBody>
      </p:sp>
      <p:sp>
        <p:nvSpPr>
          <p:cNvPr id="11" name="矩形 10"/>
          <p:cNvSpPr/>
          <p:nvPr/>
        </p:nvSpPr>
        <p:spPr>
          <a:xfrm>
            <a:off x="842920" y="2203320"/>
            <a:ext cx="10459394" cy="2853602"/>
          </a:xfrm>
          <a:prstGeom prst="rect">
            <a:avLst/>
          </a:prstGeom>
        </p:spPr>
        <p:txBody>
          <a:bodyPr wrap="square">
            <a:spAutoFit/>
          </a:bodyPr>
          <a:lstStyle/>
          <a:p>
            <a:pPr indent="457200">
              <a:lnSpc>
                <a:spcPct val="130000"/>
              </a:lnSpc>
            </a:pPr>
            <a:r>
              <a:rPr lang="zh-CN" altLang="en-US" sz="2000" dirty="0"/>
              <a:t>某商场开业三个月后，有顾客反应商场一楼部分位置的手机信号不好，个别收银台有时无法正常使用微信支付或支付宝，商场内也有些位置无法正常使用微信。为此，商场安排工作人员在不同位置对手机信号强度进行测试以便进一步提高服务质量和用户体验，测试数据保存于文件“</a:t>
            </a:r>
            <a:r>
              <a:rPr lang="en-US" altLang="zh-CN" sz="2000" dirty="0"/>
              <a:t>D:\</a:t>
            </a:r>
            <a:r>
              <a:rPr lang="zh-CN" altLang="en-US" sz="2000" dirty="0"/>
              <a:t>服务质量保证</a:t>
            </a:r>
            <a:r>
              <a:rPr lang="en-US" altLang="zh-CN" sz="2000" dirty="0"/>
              <a:t>\</a:t>
            </a:r>
            <a:r>
              <a:rPr lang="zh-CN" altLang="en-US" sz="2000" dirty="0"/>
              <a:t>商场一楼手机信号强度</a:t>
            </a:r>
            <a:r>
              <a:rPr lang="en-US" altLang="zh-CN" sz="2000" dirty="0"/>
              <a:t>.txt”</a:t>
            </a:r>
            <a:r>
              <a:rPr lang="zh-CN" altLang="en-US" sz="2000" dirty="0"/>
              <a:t>中，文件中每行使用逗号分隔的三个数字分别表示商场内一个位置的</a:t>
            </a:r>
            <a:r>
              <a:rPr lang="en-US" altLang="zh-CN" sz="2000" dirty="0"/>
              <a:t>x</a:t>
            </a:r>
            <a:r>
              <a:rPr lang="zh-CN" altLang="en-US" sz="2000" dirty="0"/>
              <a:t>、</a:t>
            </a:r>
            <a:r>
              <a:rPr lang="en-US" altLang="zh-CN" sz="2000" dirty="0"/>
              <a:t>y</a:t>
            </a:r>
            <a:r>
              <a:rPr lang="zh-CN" altLang="en-US" sz="2000" dirty="0"/>
              <a:t>坐标和信号强度，其中</a:t>
            </a:r>
            <a:r>
              <a:rPr lang="en-US" altLang="zh-CN" sz="2000" dirty="0"/>
              <a:t>x</a:t>
            </a:r>
            <a:r>
              <a:rPr lang="zh-CN" altLang="en-US" sz="2000" dirty="0"/>
              <a:t>、</a:t>
            </a:r>
            <a:r>
              <a:rPr lang="en-US" altLang="zh-CN" sz="2000" dirty="0"/>
              <a:t>y</a:t>
            </a:r>
            <a:r>
              <a:rPr lang="zh-CN" altLang="en-US" sz="2000" dirty="0"/>
              <a:t>坐标值以商场西南角为坐标原点且向东为</a:t>
            </a:r>
            <a:r>
              <a:rPr lang="en-US" altLang="zh-CN" sz="2000" dirty="0"/>
              <a:t>x</a:t>
            </a:r>
            <a:r>
              <a:rPr lang="zh-CN" altLang="en-US" sz="2000" dirty="0"/>
              <a:t>正轴（共</a:t>
            </a:r>
            <a:r>
              <a:rPr lang="en-US" altLang="zh-CN" sz="2000" dirty="0"/>
              <a:t>150</a:t>
            </a:r>
            <a:r>
              <a:rPr lang="zh-CN" altLang="en-US" sz="2000" dirty="0"/>
              <a:t>米）、向北为</a:t>
            </a:r>
            <a:r>
              <a:rPr lang="en-US" altLang="zh-CN" sz="2000" dirty="0"/>
              <a:t>y</a:t>
            </a:r>
            <a:r>
              <a:rPr lang="zh-CN" altLang="en-US" sz="2000" dirty="0"/>
              <a:t>正轴（共</a:t>
            </a:r>
            <a:r>
              <a:rPr lang="en-US" altLang="zh-CN" sz="2000" dirty="0"/>
              <a:t>30</a:t>
            </a:r>
            <a:r>
              <a:rPr lang="zh-CN" altLang="en-US" sz="2000" dirty="0"/>
              <a:t>米），信号强度以</a:t>
            </a:r>
            <a:r>
              <a:rPr lang="en-US" altLang="zh-CN" sz="2000" dirty="0"/>
              <a:t>0</a:t>
            </a:r>
            <a:r>
              <a:rPr lang="zh-CN" altLang="en-US" sz="2000" dirty="0"/>
              <a:t>表示无信号、</a:t>
            </a:r>
            <a:r>
              <a:rPr lang="en-US" altLang="zh-CN" sz="2000" dirty="0"/>
              <a:t>100</a:t>
            </a:r>
            <a:r>
              <a:rPr lang="zh-CN" altLang="en-US" sz="2000" dirty="0"/>
              <a:t>表示最强。</a:t>
            </a:r>
            <a:endParaRPr lang="zh-CN" alt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9.3  </a:t>
            </a:r>
            <a:r>
              <a:rPr lang="zh-CN" altLang="en-US" sz="2800" b="1" dirty="0">
                <a:solidFill>
                  <a:schemeClr val="bg1"/>
                </a:solidFill>
              </a:rPr>
              <a:t>绘制散点图实战</a:t>
            </a:r>
            <a:endParaRPr lang="zh-CN" altLang="en-US" sz="2800" b="1" dirty="0">
              <a:solidFill>
                <a:schemeClr val="bg1"/>
              </a:solidFill>
            </a:endParaRPr>
          </a:p>
        </p:txBody>
      </p:sp>
      <p:sp>
        <p:nvSpPr>
          <p:cNvPr id="9" name="文本框 8"/>
          <p:cNvSpPr txBox="1"/>
          <p:nvPr/>
        </p:nvSpPr>
        <p:spPr>
          <a:xfrm>
            <a:off x="1450374" y="1198457"/>
            <a:ext cx="9534525" cy="3322955"/>
          </a:xfrm>
          <a:prstGeom prst="rect">
            <a:avLst/>
          </a:prstGeom>
          <a:noFill/>
        </p:spPr>
        <p:txBody>
          <a:bodyPr wrap="square" rtlCol="0">
            <a:spAutoFit/>
          </a:bodyPr>
          <a:lstStyle/>
          <a:p>
            <a:pPr indent="492760" algn="just">
              <a:lnSpc>
                <a:spcPct val="150000"/>
              </a:lnSpc>
              <a:spcAft>
                <a:spcPts val="600"/>
              </a:spcAft>
            </a:pPr>
            <a:r>
              <a:rPr lang="zh-CN" altLang="en-US" sz="2000" dirty="0">
                <a:latin typeface="+mn-ea"/>
              </a:rPr>
              <a:t>编写程序，使用散点图对该商场一楼所有测量位置的手机信号强度进行可视化，既可以直观地发现不同位置信号的强度以便分析原因，也方便观察测试位置的分布是否合理。在散点图中，使用横轴表示</a:t>
            </a:r>
            <a:r>
              <a:rPr lang="en-US" altLang="zh-CN" sz="2000" dirty="0">
                <a:latin typeface="+mn-ea"/>
              </a:rPr>
              <a:t>x</a:t>
            </a:r>
            <a:r>
              <a:rPr lang="zh-CN" altLang="en-US" sz="2000" dirty="0">
                <a:latin typeface="+mn-ea"/>
              </a:rPr>
              <a:t>坐标位置、纵轴表示</a:t>
            </a:r>
            <a:r>
              <a:rPr lang="en-US" altLang="zh-CN" sz="2000" dirty="0">
                <a:latin typeface="+mn-ea"/>
              </a:rPr>
              <a:t>y</a:t>
            </a:r>
            <a:r>
              <a:rPr lang="zh-CN" altLang="en-US" sz="2000" dirty="0">
                <a:latin typeface="+mn-ea"/>
              </a:rPr>
              <a:t>坐标位置，使用五角星标记测量位置，五角星大小表示信号强度，五角星越大表示信号越强，反之表示信号越弱。同时，为了获得更好的可视化效果，信号强度高于或等于</a:t>
            </a:r>
            <a:r>
              <a:rPr lang="en-US" altLang="zh-CN" sz="2000" dirty="0">
                <a:latin typeface="+mn-ea"/>
              </a:rPr>
              <a:t>70</a:t>
            </a:r>
            <a:r>
              <a:rPr lang="zh-CN" altLang="en-US" sz="2000" dirty="0">
                <a:latin typeface="+mn-ea"/>
              </a:rPr>
              <a:t>的位置使用绿色五角星，低于</a:t>
            </a:r>
            <a:r>
              <a:rPr lang="en-US" altLang="zh-CN" sz="2000" dirty="0">
                <a:latin typeface="+mn-ea"/>
              </a:rPr>
              <a:t>70</a:t>
            </a:r>
            <a:r>
              <a:rPr lang="zh-CN" altLang="en-US" sz="2000" dirty="0">
                <a:latin typeface="+mn-ea"/>
              </a:rPr>
              <a:t>且高于或等于</a:t>
            </a:r>
            <a:r>
              <a:rPr lang="en-US" altLang="zh-CN" sz="2000" dirty="0">
                <a:latin typeface="+mn-ea"/>
              </a:rPr>
              <a:t>40</a:t>
            </a:r>
            <a:r>
              <a:rPr lang="zh-CN" altLang="en-US" sz="2000" dirty="0">
                <a:latin typeface="+mn-ea"/>
              </a:rPr>
              <a:t>的使用蓝色五角星，低于</a:t>
            </a:r>
            <a:r>
              <a:rPr lang="en-US" altLang="zh-CN" sz="2000" dirty="0">
                <a:latin typeface="+mn-ea"/>
              </a:rPr>
              <a:t>40</a:t>
            </a:r>
            <a:r>
              <a:rPr lang="zh-CN" altLang="en-US" sz="2000" dirty="0">
                <a:latin typeface="+mn-ea"/>
              </a:rPr>
              <a:t>的位置使用红色五角星。</a:t>
            </a:r>
            <a:endParaRPr lang="zh-CN" altLang="en-US" sz="2000" dirty="0">
              <a:latin typeface="+mn-ea"/>
            </a:endParaRPr>
          </a:p>
        </p:txBody>
      </p:sp>
      <p:sp>
        <p:nvSpPr>
          <p:cNvPr id="15" name="python-language-logotype_2181"/>
          <p:cNvSpPr>
            <a:spLocks noChangeAspect="1"/>
          </p:cNvSpPr>
          <p:nvPr/>
        </p:nvSpPr>
        <p:spPr bwMode="auto">
          <a:xfrm>
            <a:off x="896177" y="5657498"/>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dirty="0"/>
          </a:p>
        </p:txBody>
      </p:sp>
      <p:sp>
        <p:nvSpPr>
          <p:cNvPr id="16" name="文本框 15"/>
          <p:cNvSpPr txBox="1"/>
          <p:nvPr/>
        </p:nvSpPr>
        <p:spPr>
          <a:xfrm>
            <a:off x="1512449" y="5591594"/>
            <a:ext cx="3768006" cy="581057"/>
          </a:xfrm>
          <a:prstGeom prst="rect">
            <a:avLst/>
          </a:prstGeom>
          <a:noFill/>
        </p:spPr>
        <p:txBody>
          <a:bodyPr wrap="square" rtlCol="0">
            <a:spAutoFit/>
          </a:bodyPr>
          <a:lstStyle/>
          <a:p>
            <a:pPr algn="just">
              <a:lnSpc>
                <a:spcPct val="150000"/>
              </a:lnSpc>
              <a:spcAft>
                <a:spcPts val="600"/>
              </a:spcAft>
            </a:pPr>
            <a:r>
              <a:rPr lang="zh-CN" altLang="en-US" sz="2400" dirty="0">
                <a:latin typeface="+mn-ea"/>
              </a:rPr>
              <a:t>源码见配套资源。</a:t>
            </a:r>
            <a:endParaRPr lang="zh-CN" altLang="en-US" sz="2400" dirty="0">
              <a:latin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9.4  </a:t>
            </a:r>
            <a:r>
              <a:rPr lang="zh-CN" altLang="en-US" sz="2800" b="1" dirty="0">
                <a:solidFill>
                  <a:schemeClr val="bg1"/>
                </a:solidFill>
              </a:rPr>
              <a:t>绘制柱状图实战</a:t>
            </a:r>
            <a:endParaRPr lang="zh-CN" altLang="en-US" sz="2800" b="1" dirty="0">
              <a:solidFill>
                <a:schemeClr val="bg1"/>
              </a:solidFill>
            </a:endParaRPr>
          </a:p>
        </p:txBody>
      </p:sp>
      <p:sp>
        <p:nvSpPr>
          <p:cNvPr id="10" name="矩形: 圆角 4"/>
          <p:cNvSpPr/>
          <p:nvPr/>
        </p:nvSpPr>
        <p:spPr>
          <a:xfrm>
            <a:off x="900585" y="940952"/>
            <a:ext cx="903501"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smtClean="0">
                <a:solidFill>
                  <a:schemeClr val="tx1"/>
                </a:solidFill>
              </a:rPr>
              <a:t>例</a:t>
            </a:r>
            <a:r>
              <a:rPr lang="en-US" altLang="zh-CN" dirty="0" smtClean="0">
                <a:solidFill>
                  <a:schemeClr val="tx1"/>
                </a:solidFill>
              </a:rPr>
              <a:t>9.5</a:t>
            </a:r>
            <a:endParaRPr lang="zh-CN" altLang="en-US" dirty="0">
              <a:solidFill>
                <a:schemeClr val="tx1"/>
              </a:solidFill>
            </a:endParaRPr>
          </a:p>
        </p:txBody>
      </p:sp>
      <p:sp>
        <p:nvSpPr>
          <p:cNvPr id="11" name="矩形 10"/>
          <p:cNvSpPr/>
          <p:nvPr/>
        </p:nvSpPr>
        <p:spPr>
          <a:xfrm>
            <a:off x="842920" y="1509750"/>
            <a:ext cx="9850537" cy="1292662"/>
          </a:xfrm>
          <a:prstGeom prst="rect">
            <a:avLst/>
          </a:prstGeom>
        </p:spPr>
        <p:txBody>
          <a:bodyPr wrap="square">
            <a:spAutoFit/>
          </a:bodyPr>
          <a:lstStyle/>
          <a:p>
            <a:pPr indent="457200">
              <a:lnSpc>
                <a:spcPct val="130000"/>
              </a:lnSpc>
            </a:pPr>
            <a:r>
              <a:rPr lang="zh-CN" altLang="en-US" sz="2000" dirty="0"/>
              <a:t>某商场</a:t>
            </a:r>
            <a:r>
              <a:rPr lang="en-US" altLang="zh-CN" sz="2000" dirty="0"/>
              <a:t>2019</a:t>
            </a:r>
            <a:r>
              <a:rPr lang="zh-CN" altLang="en-US" sz="2000" dirty="0"/>
              <a:t>年几个部门每个月的业绩如表</a:t>
            </a:r>
            <a:r>
              <a:rPr lang="en-US" altLang="zh-CN" sz="2000" dirty="0"/>
              <a:t>9-5</a:t>
            </a:r>
            <a:r>
              <a:rPr lang="zh-CN" altLang="en-US" sz="2000" dirty="0"/>
              <a:t>所示。编写程序绘制柱状图可视化各部门的业绩，可以借助于</a:t>
            </a:r>
            <a:r>
              <a:rPr lang="en-US" altLang="zh-CN" sz="2000" dirty="0"/>
              <a:t>pandas</a:t>
            </a:r>
            <a:r>
              <a:rPr lang="zh-CN" altLang="en-US" sz="2000" dirty="0"/>
              <a:t>的</a:t>
            </a:r>
            <a:r>
              <a:rPr lang="en-US" altLang="zh-CN" sz="2000" dirty="0" err="1"/>
              <a:t>DataFrame</a:t>
            </a:r>
            <a:r>
              <a:rPr lang="zh-CN" altLang="en-US" sz="2000" dirty="0"/>
              <a:t>结构快速绘制图形，并要求坐标轴、标题和图例能够显示中文。</a:t>
            </a:r>
            <a:endParaRPr lang="zh-CN" altLang="en-US" sz="2000" dirty="0"/>
          </a:p>
        </p:txBody>
      </p:sp>
      <p:sp>
        <p:nvSpPr>
          <p:cNvPr id="12" name="文本框 11"/>
          <p:cNvSpPr txBox="1"/>
          <p:nvPr/>
        </p:nvSpPr>
        <p:spPr>
          <a:xfrm>
            <a:off x="1495973" y="2869011"/>
            <a:ext cx="3768006" cy="553998"/>
          </a:xfrm>
          <a:prstGeom prst="rect">
            <a:avLst/>
          </a:prstGeom>
          <a:noFill/>
        </p:spPr>
        <p:txBody>
          <a:bodyPr wrap="square" rtlCol="0">
            <a:spAutoFit/>
          </a:bodyPr>
          <a:lstStyle/>
          <a:p>
            <a:pPr algn="just">
              <a:lnSpc>
                <a:spcPct val="150000"/>
              </a:lnSpc>
              <a:spcAft>
                <a:spcPts val="600"/>
              </a:spcAft>
            </a:pPr>
            <a:r>
              <a:rPr lang="zh-CN" altLang="en-US" sz="2000" dirty="0">
                <a:latin typeface="+mn-ea"/>
              </a:rPr>
              <a:t>源码见配套资源。</a:t>
            </a:r>
            <a:endParaRPr lang="zh-CN" altLang="en-US" sz="2000" dirty="0">
              <a:latin typeface="+mn-ea"/>
            </a:endParaRPr>
          </a:p>
        </p:txBody>
      </p:sp>
      <p:sp>
        <p:nvSpPr>
          <p:cNvPr id="13" name="python-language-logotype_2181"/>
          <p:cNvSpPr>
            <a:spLocks noChangeAspect="1"/>
          </p:cNvSpPr>
          <p:nvPr/>
        </p:nvSpPr>
        <p:spPr bwMode="auto">
          <a:xfrm>
            <a:off x="900585" y="2869011"/>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sz="1600" dirty="0"/>
          </a:p>
        </p:txBody>
      </p:sp>
      <p:graphicFrame>
        <p:nvGraphicFramePr>
          <p:cNvPr id="7" name="表格 6"/>
          <p:cNvGraphicFramePr>
            <a:graphicFrameLocks noGrp="1"/>
          </p:cNvGraphicFramePr>
          <p:nvPr/>
        </p:nvGraphicFramePr>
        <p:xfrm>
          <a:off x="1095305" y="3529106"/>
          <a:ext cx="9598152" cy="2673985"/>
        </p:xfrm>
        <a:graphic>
          <a:graphicData uri="http://schemas.openxmlformats.org/drawingml/2006/table">
            <a:tbl>
              <a:tblPr firstRow="1" bandRow="1">
                <a:tableStyleId>{5C22544A-7EE6-4342-B048-85BDC9FD1C3A}</a:tableStyleId>
              </a:tblPr>
              <a:tblGrid>
                <a:gridCol w="1224000"/>
                <a:gridCol w="697846"/>
                <a:gridCol w="697846"/>
                <a:gridCol w="697846"/>
                <a:gridCol w="697846"/>
                <a:gridCol w="697846"/>
                <a:gridCol w="697846"/>
                <a:gridCol w="697846"/>
                <a:gridCol w="697846"/>
                <a:gridCol w="697846"/>
                <a:gridCol w="697846"/>
                <a:gridCol w="697846"/>
                <a:gridCol w="697846"/>
              </a:tblGrid>
              <a:tr h="449770">
                <a:tc>
                  <a:txBody>
                    <a:bodyPr/>
                    <a:lstStyle/>
                    <a:p>
                      <a:pPr algn="ctr"/>
                      <a:r>
                        <a:rPr lang="zh-CN" altLang="en-US" dirty="0" smtClean="0"/>
                        <a:t>月份</a:t>
                      </a:r>
                      <a:endParaRPr lang="zh-CN" altLang="en-US" dirty="0" smtClean="0"/>
                    </a:p>
                  </a:txBody>
                  <a:tcPr anchor="ctr"/>
                </a:tc>
                <a:tc>
                  <a:txBody>
                    <a:bodyPr/>
                    <a:lstStyle/>
                    <a:p>
                      <a:pPr algn="ctr"/>
                      <a:r>
                        <a:rPr lang="en-US" altLang="zh-CN" dirty="0" smtClean="0"/>
                        <a:t>1</a:t>
                      </a:r>
                      <a:endParaRPr lang="en-US" altLang="zh-CN" dirty="0" smtClean="0"/>
                    </a:p>
                  </a:txBody>
                  <a:tcPr anchor="ctr"/>
                </a:tc>
                <a:tc>
                  <a:txBody>
                    <a:bodyPr/>
                    <a:lstStyle/>
                    <a:p>
                      <a:pPr algn="ctr"/>
                      <a:r>
                        <a:rPr lang="en-US" altLang="zh-CN" dirty="0" smtClean="0"/>
                        <a:t>2</a:t>
                      </a:r>
                      <a:endParaRPr lang="zh-CN" altLang="en-US" dirty="0"/>
                    </a:p>
                  </a:txBody>
                  <a:tcPr anchor="ctr"/>
                </a:tc>
                <a:tc>
                  <a:txBody>
                    <a:bodyPr/>
                    <a:lstStyle/>
                    <a:p>
                      <a:pPr algn="ctr"/>
                      <a:r>
                        <a:rPr lang="en-US" altLang="zh-CN" dirty="0" smtClean="0"/>
                        <a:t>3</a:t>
                      </a:r>
                      <a:endParaRPr lang="zh-CN" altLang="en-US" dirty="0"/>
                    </a:p>
                  </a:txBody>
                  <a:tcPr anchor="ctr"/>
                </a:tc>
                <a:tc>
                  <a:txBody>
                    <a:bodyPr/>
                    <a:lstStyle/>
                    <a:p>
                      <a:pPr algn="ctr"/>
                      <a:r>
                        <a:rPr lang="en-US" altLang="zh-CN" dirty="0" smtClean="0"/>
                        <a:t>4</a:t>
                      </a:r>
                      <a:endParaRPr lang="zh-CN" altLang="en-US" dirty="0"/>
                    </a:p>
                  </a:txBody>
                  <a:tcPr anchor="ctr"/>
                </a:tc>
                <a:tc>
                  <a:txBody>
                    <a:bodyPr/>
                    <a:lstStyle/>
                    <a:p>
                      <a:pPr algn="ctr"/>
                      <a:r>
                        <a:rPr lang="en-US" altLang="zh-CN" dirty="0" smtClean="0"/>
                        <a:t>5</a:t>
                      </a:r>
                      <a:endParaRPr lang="zh-CN" altLang="en-US" dirty="0"/>
                    </a:p>
                  </a:txBody>
                  <a:tcPr anchor="ctr"/>
                </a:tc>
                <a:tc>
                  <a:txBody>
                    <a:bodyPr/>
                    <a:lstStyle/>
                    <a:p>
                      <a:pPr algn="ctr"/>
                      <a:r>
                        <a:rPr lang="en-US" altLang="zh-CN" dirty="0" smtClean="0"/>
                        <a:t>6</a:t>
                      </a:r>
                      <a:endParaRPr lang="zh-CN" altLang="en-US" dirty="0"/>
                    </a:p>
                  </a:txBody>
                  <a:tcPr anchor="ctr"/>
                </a:tc>
                <a:tc>
                  <a:txBody>
                    <a:bodyPr/>
                    <a:lstStyle/>
                    <a:p>
                      <a:pPr algn="ctr"/>
                      <a:r>
                        <a:rPr lang="en-US" altLang="zh-CN" dirty="0" smtClean="0"/>
                        <a:t>7</a:t>
                      </a:r>
                      <a:endParaRPr lang="zh-CN" altLang="en-US" dirty="0"/>
                    </a:p>
                  </a:txBody>
                  <a:tcPr anchor="ctr"/>
                </a:tc>
                <a:tc>
                  <a:txBody>
                    <a:bodyPr/>
                    <a:lstStyle/>
                    <a:p>
                      <a:pPr algn="ctr"/>
                      <a:r>
                        <a:rPr lang="en-US" altLang="zh-CN" dirty="0" smtClean="0"/>
                        <a:t>8</a:t>
                      </a:r>
                      <a:endParaRPr lang="zh-CN" altLang="en-US" dirty="0"/>
                    </a:p>
                  </a:txBody>
                  <a:tcPr anchor="ctr"/>
                </a:tc>
                <a:tc>
                  <a:txBody>
                    <a:bodyPr/>
                    <a:lstStyle/>
                    <a:p>
                      <a:pPr algn="ctr"/>
                      <a:r>
                        <a:rPr lang="en-US" altLang="zh-CN" dirty="0" smtClean="0"/>
                        <a:t>9</a:t>
                      </a:r>
                      <a:endParaRPr lang="zh-CN" altLang="en-US" dirty="0"/>
                    </a:p>
                  </a:txBody>
                  <a:tcPr anchor="ctr"/>
                </a:tc>
                <a:tc>
                  <a:txBody>
                    <a:bodyPr/>
                    <a:lstStyle/>
                    <a:p>
                      <a:pPr algn="ctr"/>
                      <a:r>
                        <a:rPr lang="en-US" altLang="zh-CN" dirty="0" smtClean="0"/>
                        <a:t>10</a:t>
                      </a:r>
                      <a:endParaRPr lang="zh-CN" altLang="en-US" dirty="0"/>
                    </a:p>
                  </a:txBody>
                  <a:tcPr anchor="ctr"/>
                </a:tc>
                <a:tc>
                  <a:txBody>
                    <a:bodyPr/>
                    <a:lstStyle/>
                    <a:p>
                      <a:pPr algn="ctr"/>
                      <a:r>
                        <a:rPr lang="en-US" altLang="zh-CN" dirty="0" smtClean="0"/>
                        <a:t>11</a:t>
                      </a:r>
                      <a:endParaRPr lang="zh-CN" altLang="en-US" dirty="0"/>
                    </a:p>
                  </a:txBody>
                  <a:tcPr anchor="ctr"/>
                </a:tc>
                <a:tc>
                  <a:txBody>
                    <a:bodyPr/>
                    <a:lstStyle/>
                    <a:p>
                      <a:pPr algn="ctr"/>
                      <a:r>
                        <a:rPr lang="en-US" altLang="zh-CN" dirty="0" smtClean="0"/>
                        <a:t>12</a:t>
                      </a:r>
                      <a:endParaRPr lang="zh-CN" altLang="en-US" dirty="0"/>
                    </a:p>
                  </a:txBody>
                  <a:tcPr anchor="ctr"/>
                </a:tc>
              </a:tr>
              <a:tr h="444843">
                <a:tc>
                  <a:txBody>
                    <a:bodyPr/>
                    <a:lstStyle/>
                    <a:p>
                      <a:pPr algn="ctr"/>
                      <a:r>
                        <a:rPr lang="zh-CN" altLang="en-US" dirty="0" smtClean="0"/>
                        <a:t>男装</a:t>
                      </a:r>
                      <a:endParaRPr lang="zh-CN" altLang="en-US" dirty="0" smtClean="0"/>
                    </a:p>
                  </a:txBody>
                  <a:tcPr anchor="ctr"/>
                </a:tc>
                <a:tc>
                  <a:txBody>
                    <a:bodyPr/>
                    <a:lstStyle/>
                    <a:p>
                      <a:pPr algn="ctr"/>
                      <a:r>
                        <a:rPr lang="en-US" altLang="zh-CN" dirty="0" smtClean="0"/>
                        <a:t>51</a:t>
                      </a:r>
                      <a:endParaRPr lang="zh-CN" altLang="en-US" dirty="0"/>
                    </a:p>
                  </a:txBody>
                  <a:tcPr anchor="ctr"/>
                </a:tc>
                <a:tc>
                  <a:txBody>
                    <a:bodyPr/>
                    <a:lstStyle/>
                    <a:p>
                      <a:pPr algn="ctr"/>
                      <a:r>
                        <a:rPr lang="en-US" altLang="zh-CN" dirty="0" smtClean="0"/>
                        <a:t>32</a:t>
                      </a:r>
                      <a:endParaRPr lang="zh-CN" altLang="en-US" dirty="0"/>
                    </a:p>
                  </a:txBody>
                  <a:tcPr anchor="ctr"/>
                </a:tc>
                <a:tc>
                  <a:txBody>
                    <a:bodyPr/>
                    <a:lstStyle/>
                    <a:p>
                      <a:pPr algn="ctr"/>
                      <a:r>
                        <a:rPr lang="en-US" altLang="zh-CN" dirty="0" smtClean="0"/>
                        <a:t>58</a:t>
                      </a:r>
                      <a:endParaRPr lang="zh-CN" altLang="en-US" dirty="0"/>
                    </a:p>
                  </a:txBody>
                  <a:tcPr anchor="ctr"/>
                </a:tc>
                <a:tc>
                  <a:txBody>
                    <a:bodyPr/>
                    <a:lstStyle/>
                    <a:p>
                      <a:pPr algn="ctr"/>
                      <a:r>
                        <a:rPr lang="en-US" altLang="zh-CN" dirty="0" smtClean="0"/>
                        <a:t>57</a:t>
                      </a:r>
                      <a:endParaRPr lang="zh-CN" altLang="en-US" dirty="0"/>
                    </a:p>
                  </a:txBody>
                  <a:tcPr anchor="ctr"/>
                </a:tc>
                <a:tc>
                  <a:txBody>
                    <a:bodyPr/>
                    <a:lstStyle/>
                    <a:p>
                      <a:pPr algn="ctr"/>
                      <a:r>
                        <a:rPr lang="en-US" altLang="zh-CN" dirty="0" smtClean="0"/>
                        <a:t>30</a:t>
                      </a:r>
                      <a:endParaRPr lang="zh-CN" altLang="en-US" dirty="0"/>
                    </a:p>
                  </a:txBody>
                  <a:tcPr anchor="ctr"/>
                </a:tc>
                <a:tc>
                  <a:txBody>
                    <a:bodyPr/>
                    <a:lstStyle/>
                    <a:p>
                      <a:pPr algn="ctr"/>
                      <a:r>
                        <a:rPr lang="en-US" altLang="zh-CN" dirty="0" smtClean="0"/>
                        <a:t>46</a:t>
                      </a:r>
                      <a:endParaRPr lang="zh-CN" altLang="en-US" dirty="0"/>
                    </a:p>
                  </a:txBody>
                  <a:tcPr anchor="ctr"/>
                </a:tc>
                <a:tc>
                  <a:txBody>
                    <a:bodyPr/>
                    <a:lstStyle/>
                    <a:p>
                      <a:pPr algn="ctr"/>
                      <a:r>
                        <a:rPr lang="en-US" altLang="zh-CN" dirty="0" smtClean="0"/>
                        <a:t>38</a:t>
                      </a:r>
                      <a:endParaRPr lang="zh-CN" altLang="en-US" dirty="0"/>
                    </a:p>
                  </a:txBody>
                  <a:tcPr anchor="ctr"/>
                </a:tc>
                <a:tc>
                  <a:txBody>
                    <a:bodyPr/>
                    <a:lstStyle/>
                    <a:p>
                      <a:pPr algn="ctr"/>
                      <a:r>
                        <a:rPr lang="en-US" altLang="zh-CN" dirty="0" smtClean="0"/>
                        <a:t>38</a:t>
                      </a:r>
                      <a:endParaRPr lang="zh-CN" altLang="en-US" dirty="0"/>
                    </a:p>
                  </a:txBody>
                  <a:tcPr anchor="ctr"/>
                </a:tc>
                <a:tc>
                  <a:txBody>
                    <a:bodyPr/>
                    <a:lstStyle/>
                    <a:p>
                      <a:pPr algn="ctr"/>
                      <a:r>
                        <a:rPr lang="en-US" altLang="zh-CN" dirty="0" smtClean="0"/>
                        <a:t>40</a:t>
                      </a:r>
                      <a:endParaRPr lang="zh-CN" altLang="en-US" dirty="0"/>
                    </a:p>
                  </a:txBody>
                  <a:tcPr anchor="ctr"/>
                </a:tc>
                <a:tc>
                  <a:txBody>
                    <a:bodyPr/>
                    <a:lstStyle/>
                    <a:p>
                      <a:pPr algn="ctr"/>
                      <a:r>
                        <a:rPr lang="en-US" altLang="zh-CN" dirty="0" smtClean="0"/>
                        <a:t>53</a:t>
                      </a:r>
                      <a:endParaRPr lang="zh-CN" altLang="en-US" dirty="0"/>
                    </a:p>
                  </a:txBody>
                  <a:tcPr anchor="ctr"/>
                </a:tc>
                <a:tc>
                  <a:txBody>
                    <a:bodyPr/>
                    <a:lstStyle/>
                    <a:p>
                      <a:pPr algn="ctr"/>
                      <a:r>
                        <a:rPr lang="en-US" altLang="zh-CN" dirty="0" smtClean="0"/>
                        <a:t>58</a:t>
                      </a:r>
                      <a:endParaRPr lang="zh-CN" altLang="en-US" dirty="0"/>
                    </a:p>
                  </a:txBody>
                  <a:tcPr anchor="ctr"/>
                </a:tc>
                <a:tc>
                  <a:txBody>
                    <a:bodyPr/>
                    <a:lstStyle/>
                    <a:p>
                      <a:pPr algn="ctr"/>
                      <a:r>
                        <a:rPr lang="en-US" altLang="zh-CN" dirty="0" smtClean="0"/>
                        <a:t>50</a:t>
                      </a:r>
                      <a:endParaRPr lang="zh-CN" altLang="en-US" dirty="0"/>
                    </a:p>
                  </a:txBody>
                  <a:tcPr anchor="ctr"/>
                </a:tc>
              </a:tr>
              <a:tr h="444843">
                <a:tc>
                  <a:txBody>
                    <a:bodyPr/>
                    <a:lstStyle/>
                    <a:p>
                      <a:pPr algn="ctr"/>
                      <a:r>
                        <a:rPr lang="zh-CN" altLang="en-US" dirty="0" smtClean="0"/>
                        <a:t>女装</a:t>
                      </a:r>
                      <a:endParaRPr lang="zh-CN" altLang="en-US" dirty="0" smtClean="0"/>
                    </a:p>
                  </a:txBody>
                  <a:tcPr anchor="ctr"/>
                </a:tc>
                <a:tc>
                  <a:txBody>
                    <a:bodyPr/>
                    <a:lstStyle/>
                    <a:p>
                      <a:pPr algn="ctr"/>
                      <a:r>
                        <a:rPr lang="en-US" altLang="zh-CN" dirty="0" smtClean="0"/>
                        <a:t>70</a:t>
                      </a:r>
                      <a:endParaRPr lang="zh-CN" altLang="en-US" dirty="0"/>
                    </a:p>
                  </a:txBody>
                  <a:tcPr anchor="ctr"/>
                </a:tc>
                <a:tc>
                  <a:txBody>
                    <a:bodyPr/>
                    <a:lstStyle/>
                    <a:p>
                      <a:pPr algn="ctr"/>
                      <a:r>
                        <a:rPr lang="en-US" altLang="zh-CN" dirty="0" smtClean="0"/>
                        <a:t>30</a:t>
                      </a:r>
                      <a:endParaRPr lang="zh-CN" altLang="en-US" dirty="0"/>
                    </a:p>
                  </a:txBody>
                  <a:tcPr anchor="ctr"/>
                </a:tc>
                <a:tc>
                  <a:txBody>
                    <a:bodyPr/>
                    <a:lstStyle/>
                    <a:p>
                      <a:pPr algn="ctr"/>
                      <a:r>
                        <a:rPr lang="en-US" altLang="zh-CN" dirty="0" smtClean="0"/>
                        <a:t>48</a:t>
                      </a:r>
                      <a:endParaRPr lang="zh-CN" altLang="en-US" dirty="0"/>
                    </a:p>
                  </a:txBody>
                  <a:tcPr anchor="ctr"/>
                </a:tc>
                <a:tc>
                  <a:txBody>
                    <a:bodyPr/>
                    <a:lstStyle/>
                    <a:p>
                      <a:pPr algn="ctr"/>
                      <a:r>
                        <a:rPr lang="en-US" altLang="zh-CN" dirty="0" smtClean="0"/>
                        <a:t>73</a:t>
                      </a:r>
                      <a:endParaRPr lang="zh-CN" altLang="en-US" dirty="0"/>
                    </a:p>
                  </a:txBody>
                  <a:tcPr anchor="ctr"/>
                </a:tc>
                <a:tc>
                  <a:txBody>
                    <a:bodyPr/>
                    <a:lstStyle/>
                    <a:p>
                      <a:pPr algn="ctr"/>
                      <a:r>
                        <a:rPr lang="en-US" altLang="zh-CN" dirty="0" smtClean="0"/>
                        <a:t>82</a:t>
                      </a:r>
                      <a:endParaRPr lang="zh-CN" altLang="en-US" dirty="0"/>
                    </a:p>
                  </a:txBody>
                  <a:tcPr anchor="ctr"/>
                </a:tc>
                <a:tc>
                  <a:txBody>
                    <a:bodyPr/>
                    <a:lstStyle/>
                    <a:p>
                      <a:pPr algn="ctr"/>
                      <a:r>
                        <a:rPr lang="en-US" altLang="zh-CN" dirty="0" smtClean="0"/>
                        <a:t>80</a:t>
                      </a:r>
                      <a:endParaRPr lang="zh-CN" altLang="en-US" dirty="0"/>
                    </a:p>
                  </a:txBody>
                  <a:tcPr anchor="ctr"/>
                </a:tc>
                <a:tc>
                  <a:txBody>
                    <a:bodyPr/>
                    <a:lstStyle/>
                    <a:p>
                      <a:pPr algn="ctr"/>
                      <a:r>
                        <a:rPr lang="en-US" altLang="zh-CN" dirty="0" smtClean="0"/>
                        <a:t>43</a:t>
                      </a:r>
                      <a:endParaRPr lang="zh-CN" altLang="en-US" dirty="0"/>
                    </a:p>
                  </a:txBody>
                  <a:tcPr anchor="ctr"/>
                </a:tc>
                <a:tc>
                  <a:txBody>
                    <a:bodyPr/>
                    <a:lstStyle/>
                    <a:p>
                      <a:pPr algn="ctr"/>
                      <a:r>
                        <a:rPr lang="en-US" altLang="zh-CN" dirty="0" smtClean="0"/>
                        <a:t>25</a:t>
                      </a:r>
                      <a:endParaRPr lang="zh-CN" altLang="en-US" dirty="0"/>
                    </a:p>
                  </a:txBody>
                  <a:tcPr anchor="ctr"/>
                </a:tc>
                <a:tc>
                  <a:txBody>
                    <a:bodyPr/>
                    <a:lstStyle/>
                    <a:p>
                      <a:pPr algn="ctr"/>
                      <a:r>
                        <a:rPr lang="en-US" altLang="zh-CN" dirty="0" smtClean="0"/>
                        <a:t>30</a:t>
                      </a:r>
                      <a:endParaRPr lang="zh-CN" altLang="en-US" dirty="0"/>
                    </a:p>
                  </a:txBody>
                  <a:tcPr anchor="ctr"/>
                </a:tc>
                <a:tc>
                  <a:txBody>
                    <a:bodyPr/>
                    <a:lstStyle/>
                    <a:p>
                      <a:pPr algn="ctr"/>
                      <a:r>
                        <a:rPr lang="en-US" altLang="zh-CN" dirty="0" smtClean="0"/>
                        <a:t>49</a:t>
                      </a:r>
                      <a:endParaRPr lang="zh-CN" altLang="en-US" dirty="0"/>
                    </a:p>
                  </a:txBody>
                  <a:tcPr anchor="ctr"/>
                </a:tc>
                <a:tc>
                  <a:txBody>
                    <a:bodyPr/>
                    <a:lstStyle/>
                    <a:p>
                      <a:pPr algn="ctr"/>
                      <a:r>
                        <a:rPr lang="en-US" altLang="zh-CN" dirty="0" smtClean="0"/>
                        <a:t>79</a:t>
                      </a:r>
                      <a:endParaRPr lang="zh-CN" altLang="en-US" dirty="0"/>
                    </a:p>
                  </a:txBody>
                  <a:tcPr anchor="ctr"/>
                </a:tc>
                <a:tc>
                  <a:txBody>
                    <a:bodyPr/>
                    <a:lstStyle/>
                    <a:p>
                      <a:pPr algn="ctr"/>
                      <a:r>
                        <a:rPr lang="en-US" altLang="zh-CN" dirty="0" smtClean="0"/>
                        <a:t>60</a:t>
                      </a:r>
                      <a:endParaRPr lang="zh-CN" altLang="en-US" dirty="0"/>
                    </a:p>
                  </a:txBody>
                  <a:tcPr anchor="ctr"/>
                </a:tc>
              </a:tr>
              <a:tr h="444843">
                <a:tc>
                  <a:txBody>
                    <a:bodyPr/>
                    <a:lstStyle/>
                    <a:p>
                      <a:pPr algn="ctr"/>
                      <a:r>
                        <a:rPr lang="zh-CN" altLang="en-US" dirty="0" smtClean="0"/>
                        <a:t>餐饮</a:t>
                      </a:r>
                      <a:endParaRPr lang="zh-CN" altLang="en-US" dirty="0" smtClean="0"/>
                    </a:p>
                  </a:txBody>
                  <a:tcPr anchor="ctr"/>
                </a:tc>
                <a:tc>
                  <a:txBody>
                    <a:bodyPr/>
                    <a:lstStyle/>
                    <a:p>
                      <a:pPr algn="ctr"/>
                      <a:r>
                        <a:rPr lang="en-US" altLang="zh-CN" dirty="0" smtClean="0"/>
                        <a:t>60</a:t>
                      </a:r>
                      <a:endParaRPr lang="zh-CN" altLang="en-US" dirty="0"/>
                    </a:p>
                  </a:txBody>
                  <a:tcPr anchor="ctr"/>
                </a:tc>
                <a:tc>
                  <a:txBody>
                    <a:bodyPr/>
                    <a:lstStyle/>
                    <a:p>
                      <a:pPr algn="ctr"/>
                      <a:r>
                        <a:rPr lang="en-US" altLang="zh-CN" dirty="0" smtClean="0"/>
                        <a:t>40</a:t>
                      </a:r>
                      <a:endParaRPr lang="zh-CN" altLang="en-US" dirty="0"/>
                    </a:p>
                  </a:txBody>
                  <a:tcPr anchor="ctr"/>
                </a:tc>
                <a:tc>
                  <a:txBody>
                    <a:bodyPr/>
                    <a:lstStyle/>
                    <a:p>
                      <a:pPr algn="ctr"/>
                      <a:r>
                        <a:rPr lang="en-US" altLang="zh-CN" dirty="0" smtClean="0"/>
                        <a:t>46</a:t>
                      </a:r>
                      <a:endParaRPr lang="zh-CN" altLang="en-US" dirty="0"/>
                    </a:p>
                  </a:txBody>
                  <a:tcPr anchor="ctr"/>
                </a:tc>
                <a:tc>
                  <a:txBody>
                    <a:bodyPr/>
                    <a:lstStyle/>
                    <a:p>
                      <a:pPr algn="ctr"/>
                      <a:r>
                        <a:rPr lang="en-US" altLang="zh-CN" dirty="0" smtClean="0"/>
                        <a:t>50</a:t>
                      </a:r>
                      <a:endParaRPr lang="zh-CN" altLang="en-US" dirty="0"/>
                    </a:p>
                  </a:txBody>
                  <a:tcPr anchor="ctr"/>
                </a:tc>
                <a:tc>
                  <a:txBody>
                    <a:bodyPr/>
                    <a:lstStyle/>
                    <a:p>
                      <a:pPr algn="ctr"/>
                      <a:r>
                        <a:rPr lang="en-US" altLang="zh-CN" dirty="0" smtClean="0"/>
                        <a:t>57</a:t>
                      </a:r>
                      <a:endParaRPr lang="zh-CN" altLang="en-US" dirty="0"/>
                    </a:p>
                  </a:txBody>
                  <a:tcPr anchor="ctr"/>
                </a:tc>
                <a:tc>
                  <a:txBody>
                    <a:bodyPr/>
                    <a:lstStyle/>
                    <a:p>
                      <a:pPr algn="ctr"/>
                      <a:r>
                        <a:rPr lang="en-US" altLang="zh-CN" dirty="0" smtClean="0"/>
                        <a:t>76</a:t>
                      </a:r>
                      <a:endParaRPr lang="zh-CN" altLang="en-US" dirty="0"/>
                    </a:p>
                  </a:txBody>
                  <a:tcPr anchor="ctr"/>
                </a:tc>
                <a:tc>
                  <a:txBody>
                    <a:bodyPr/>
                    <a:lstStyle/>
                    <a:p>
                      <a:pPr algn="ctr"/>
                      <a:r>
                        <a:rPr lang="en-US" altLang="zh-CN" dirty="0" smtClean="0"/>
                        <a:t>70</a:t>
                      </a:r>
                      <a:endParaRPr lang="zh-CN" altLang="en-US" dirty="0"/>
                    </a:p>
                  </a:txBody>
                  <a:tcPr anchor="ctr"/>
                </a:tc>
                <a:tc>
                  <a:txBody>
                    <a:bodyPr/>
                    <a:lstStyle/>
                    <a:p>
                      <a:pPr algn="ctr"/>
                      <a:r>
                        <a:rPr lang="en-US" altLang="zh-CN" dirty="0" smtClean="0"/>
                        <a:t>33</a:t>
                      </a:r>
                      <a:endParaRPr lang="zh-CN" altLang="en-US" dirty="0"/>
                    </a:p>
                  </a:txBody>
                  <a:tcPr anchor="ctr"/>
                </a:tc>
                <a:tc>
                  <a:txBody>
                    <a:bodyPr/>
                    <a:lstStyle/>
                    <a:p>
                      <a:pPr algn="ctr"/>
                      <a:r>
                        <a:rPr lang="en-US" altLang="zh-CN" dirty="0" smtClean="0"/>
                        <a:t>70</a:t>
                      </a:r>
                      <a:endParaRPr lang="zh-CN" altLang="en-US" dirty="0"/>
                    </a:p>
                  </a:txBody>
                  <a:tcPr anchor="ctr"/>
                </a:tc>
                <a:tc>
                  <a:txBody>
                    <a:bodyPr/>
                    <a:lstStyle/>
                    <a:p>
                      <a:pPr algn="ctr"/>
                      <a:r>
                        <a:rPr lang="en-US" altLang="zh-CN" dirty="0" smtClean="0"/>
                        <a:t>61</a:t>
                      </a:r>
                      <a:endParaRPr lang="zh-CN" altLang="en-US" dirty="0"/>
                    </a:p>
                  </a:txBody>
                  <a:tcPr anchor="ctr"/>
                </a:tc>
                <a:tc>
                  <a:txBody>
                    <a:bodyPr/>
                    <a:lstStyle/>
                    <a:p>
                      <a:pPr algn="ctr"/>
                      <a:r>
                        <a:rPr lang="en-US" altLang="zh-CN" dirty="0" smtClean="0"/>
                        <a:t>49</a:t>
                      </a:r>
                      <a:endParaRPr lang="zh-CN" altLang="en-US" dirty="0"/>
                    </a:p>
                  </a:txBody>
                  <a:tcPr anchor="ctr"/>
                </a:tc>
                <a:tc>
                  <a:txBody>
                    <a:bodyPr/>
                    <a:lstStyle/>
                    <a:p>
                      <a:pPr algn="ctr"/>
                      <a:r>
                        <a:rPr lang="en-US" altLang="zh-CN" dirty="0" smtClean="0"/>
                        <a:t>45</a:t>
                      </a:r>
                      <a:endParaRPr lang="zh-CN" altLang="en-US" dirty="0"/>
                    </a:p>
                  </a:txBody>
                  <a:tcPr anchor="ctr"/>
                </a:tc>
              </a:tr>
              <a:tr h="444843">
                <a:tc>
                  <a:txBody>
                    <a:bodyPr/>
                    <a:lstStyle/>
                    <a:p>
                      <a:pPr algn="ctr"/>
                      <a:r>
                        <a:rPr lang="zh-CN" altLang="en-US" dirty="0" smtClean="0"/>
                        <a:t>化妆品</a:t>
                      </a:r>
                      <a:endParaRPr lang="zh-CN" altLang="en-US" dirty="0" smtClean="0"/>
                    </a:p>
                  </a:txBody>
                  <a:tcPr anchor="ctr"/>
                </a:tc>
                <a:tc>
                  <a:txBody>
                    <a:bodyPr/>
                    <a:lstStyle/>
                    <a:p>
                      <a:pPr algn="ctr"/>
                      <a:r>
                        <a:rPr lang="en-US" altLang="zh-CN" dirty="0" smtClean="0"/>
                        <a:t>110</a:t>
                      </a:r>
                      <a:endParaRPr lang="zh-CN" altLang="en-US" dirty="0"/>
                    </a:p>
                  </a:txBody>
                  <a:tcPr anchor="ctr"/>
                </a:tc>
                <a:tc>
                  <a:txBody>
                    <a:bodyPr/>
                    <a:lstStyle/>
                    <a:p>
                      <a:pPr algn="ctr"/>
                      <a:r>
                        <a:rPr lang="en-US" altLang="zh-CN" dirty="0" smtClean="0"/>
                        <a:t>75</a:t>
                      </a:r>
                      <a:endParaRPr lang="zh-CN" altLang="en-US" dirty="0"/>
                    </a:p>
                  </a:txBody>
                  <a:tcPr anchor="ctr"/>
                </a:tc>
                <a:tc>
                  <a:txBody>
                    <a:bodyPr/>
                    <a:lstStyle/>
                    <a:p>
                      <a:pPr algn="ctr"/>
                      <a:r>
                        <a:rPr lang="en-US" altLang="zh-CN" dirty="0" smtClean="0"/>
                        <a:t>1330</a:t>
                      </a:r>
                      <a:endParaRPr lang="zh-CN" altLang="en-US" dirty="0"/>
                    </a:p>
                  </a:txBody>
                  <a:tcPr anchor="ctr"/>
                </a:tc>
                <a:tc>
                  <a:txBody>
                    <a:bodyPr/>
                    <a:lstStyle/>
                    <a:p>
                      <a:pPr algn="ctr"/>
                      <a:r>
                        <a:rPr lang="en-US" altLang="zh-CN" dirty="0" smtClean="0"/>
                        <a:t>80</a:t>
                      </a:r>
                      <a:endParaRPr lang="zh-CN" altLang="en-US" dirty="0"/>
                    </a:p>
                  </a:txBody>
                  <a:tcPr anchor="ctr"/>
                </a:tc>
                <a:tc>
                  <a:txBody>
                    <a:bodyPr/>
                    <a:lstStyle/>
                    <a:p>
                      <a:pPr algn="ctr"/>
                      <a:r>
                        <a:rPr lang="en-US" altLang="zh-CN" dirty="0" smtClean="0"/>
                        <a:t>83</a:t>
                      </a:r>
                      <a:endParaRPr lang="zh-CN" altLang="en-US" dirty="0"/>
                    </a:p>
                  </a:txBody>
                  <a:tcPr anchor="ctr"/>
                </a:tc>
                <a:tc>
                  <a:txBody>
                    <a:bodyPr/>
                    <a:lstStyle/>
                    <a:p>
                      <a:pPr algn="ctr"/>
                      <a:r>
                        <a:rPr lang="en-US" altLang="zh-CN" dirty="0" smtClean="0"/>
                        <a:t>95</a:t>
                      </a:r>
                      <a:endParaRPr lang="zh-CN" altLang="en-US" dirty="0"/>
                    </a:p>
                  </a:txBody>
                  <a:tcPr anchor="ctr"/>
                </a:tc>
                <a:tc>
                  <a:txBody>
                    <a:bodyPr/>
                    <a:lstStyle/>
                    <a:p>
                      <a:pPr algn="ctr"/>
                      <a:r>
                        <a:rPr lang="en-US" altLang="zh-CN" dirty="0" smtClean="0"/>
                        <a:t>87</a:t>
                      </a:r>
                      <a:endParaRPr lang="zh-CN" altLang="en-US" dirty="0"/>
                    </a:p>
                  </a:txBody>
                  <a:tcPr anchor="ctr"/>
                </a:tc>
                <a:tc>
                  <a:txBody>
                    <a:bodyPr/>
                    <a:lstStyle/>
                    <a:p>
                      <a:pPr algn="ctr"/>
                      <a:r>
                        <a:rPr lang="en-US" altLang="zh-CN" dirty="0" smtClean="0"/>
                        <a:t>89</a:t>
                      </a:r>
                      <a:endParaRPr lang="zh-CN" altLang="en-US" dirty="0"/>
                    </a:p>
                  </a:txBody>
                  <a:tcPr anchor="ctr"/>
                </a:tc>
                <a:tc>
                  <a:txBody>
                    <a:bodyPr/>
                    <a:lstStyle/>
                    <a:p>
                      <a:pPr algn="ctr"/>
                      <a:r>
                        <a:rPr lang="en-US" altLang="zh-CN" dirty="0" smtClean="0"/>
                        <a:t>96</a:t>
                      </a:r>
                      <a:endParaRPr lang="zh-CN" altLang="en-US" dirty="0"/>
                    </a:p>
                  </a:txBody>
                  <a:tcPr anchor="ctr"/>
                </a:tc>
                <a:tc>
                  <a:txBody>
                    <a:bodyPr/>
                    <a:lstStyle/>
                    <a:p>
                      <a:pPr algn="ctr"/>
                      <a:r>
                        <a:rPr lang="en-US" altLang="zh-CN" dirty="0" smtClean="0"/>
                        <a:t>88</a:t>
                      </a:r>
                      <a:endParaRPr lang="zh-CN" altLang="en-US" dirty="0"/>
                    </a:p>
                  </a:txBody>
                  <a:tcPr anchor="ctr"/>
                </a:tc>
                <a:tc>
                  <a:txBody>
                    <a:bodyPr/>
                    <a:lstStyle/>
                    <a:p>
                      <a:pPr algn="ctr"/>
                      <a:r>
                        <a:rPr lang="en-US" altLang="zh-CN" dirty="0" smtClean="0"/>
                        <a:t>86</a:t>
                      </a:r>
                      <a:endParaRPr lang="zh-CN" altLang="en-US" dirty="0"/>
                    </a:p>
                  </a:txBody>
                  <a:tcPr anchor="ctr"/>
                </a:tc>
                <a:tc>
                  <a:txBody>
                    <a:bodyPr/>
                    <a:lstStyle/>
                    <a:p>
                      <a:pPr algn="ctr"/>
                      <a:r>
                        <a:rPr lang="en-US" altLang="zh-CN" dirty="0" smtClean="0"/>
                        <a:t>89</a:t>
                      </a:r>
                      <a:endParaRPr lang="zh-CN" altLang="en-US" dirty="0"/>
                    </a:p>
                  </a:txBody>
                  <a:tcPr anchor="ctr"/>
                </a:tc>
              </a:tr>
              <a:tr h="444843">
                <a:tc>
                  <a:txBody>
                    <a:bodyPr/>
                    <a:lstStyle/>
                    <a:p>
                      <a:pPr algn="ctr"/>
                      <a:r>
                        <a:rPr lang="zh-CN" altLang="en-US" dirty="0" smtClean="0"/>
                        <a:t>金银首饰</a:t>
                      </a:r>
                      <a:endParaRPr lang="zh-CN" altLang="en-US" dirty="0" smtClean="0"/>
                    </a:p>
                  </a:txBody>
                  <a:tcPr anchor="ctr"/>
                </a:tc>
                <a:tc>
                  <a:txBody>
                    <a:bodyPr/>
                    <a:lstStyle/>
                    <a:p>
                      <a:pPr algn="ctr"/>
                      <a:r>
                        <a:rPr lang="en-US" altLang="zh-CN" dirty="0" smtClean="0"/>
                        <a:t>143</a:t>
                      </a:r>
                      <a:endParaRPr lang="zh-CN" altLang="en-US" dirty="0"/>
                    </a:p>
                  </a:txBody>
                  <a:tcPr anchor="ctr"/>
                </a:tc>
                <a:tc>
                  <a:txBody>
                    <a:bodyPr/>
                    <a:lstStyle/>
                    <a:p>
                      <a:pPr algn="ctr"/>
                      <a:r>
                        <a:rPr lang="en-US" altLang="zh-CN" dirty="0" smtClean="0"/>
                        <a:t>100</a:t>
                      </a:r>
                      <a:endParaRPr lang="zh-CN" altLang="en-US" dirty="0"/>
                    </a:p>
                  </a:txBody>
                  <a:tcPr anchor="ctr"/>
                </a:tc>
                <a:tc>
                  <a:txBody>
                    <a:bodyPr/>
                    <a:lstStyle/>
                    <a:p>
                      <a:pPr algn="ctr"/>
                      <a:r>
                        <a:rPr lang="en-US" altLang="zh-CN" dirty="0" smtClean="0"/>
                        <a:t>89</a:t>
                      </a:r>
                      <a:endParaRPr lang="zh-CN" altLang="en-US" dirty="0"/>
                    </a:p>
                  </a:txBody>
                  <a:tcPr anchor="ctr"/>
                </a:tc>
                <a:tc>
                  <a:txBody>
                    <a:bodyPr/>
                    <a:lstStyle/>
                    <a:p>
                      <a:pPr algn="ctr"/>
                      <a:r>
                        <a:rPr lang="en-US" altLang="zh-CN" dirty="0" smtClean="0"/>
                        <a:t>90</a:t>
                      </a:r>
                      <a:endParaRPr lang="zh-CN" altLang="en-US" dirty="0"/>
                    </a:p>
                  </a:txBody>
                  <a:tcPr anchor="ctr"/>
                </a:tc>
                <a:tc>
                  <a:txBody>
                    <a:bodyPr/>
                    <a:lstStyle/>
                    <a:p>
                      <a:pPr algn="ctr"/>
                      <a:r>
                        <a:rPr lang="en-US" altLang="zh-CN" dirty="0" smtClean="0"/>
                        <a:t>78</a:t>
                      </a:r>
                      <a:endParaRPr lang="zh-CN" altLang="en-US" dirty="0"/>
                    </a:p>
                  </a:txBody>
                  <a:tcPr anchor="ctr"/>
                </a:tc>
                <a:tc>
                  <a:txBody>
                    <a:bodyPr/>
                    <a:lstStyle/>
                    <a:p>
                      <a:pPr algn="ctr"/>
                      <a:r>
                        <a:rPr lang="en-US" altLang="zh-CN" dirty="0" smtClean="0"/>
                        <a:t>129</a:t>
                      </a:r>
                      <a:endParaRPr lang="zh-CN" altLang="en-US" dirty="0"/>
                    </a:p>
                  </a:txBody>
                  <a:tcPr anchor="ctr"/>
                </a:tc>
                <a:tc>
                  <a:txBody>
                    <a:bodyPr/>
                    <a:lstStyle/>
                    <a:p>
                      <a:pPr algn="ctr"/>
                      <a:r>
                        <a:rPr lang="en-US" altLang="zh-CN" dirty="0" smtClean="0"/>
                        <a:t>100</a:t>
                      </a:r>
                      <a:endParaRPr lang="zh-CN" altLang="en-US" dirty="0"/>
                    </a:p>
                  </a:txBody>
                  <a:tcPr anchor="ctr"/>
                </a:tc>
                <a:tc>
                  <a:txBody>
                    <a:bodyPr/>
                    <a:lstStyle/>
                    <a:p>
                      <a:pPr algn="ctr"/>
                      <a:r>
                        <a:rPr lang="en-US" altLang="zh-CN" dirty="0" smtClean="0"/>
                        <a:t>97</a:t>
                      </a:r>
                      <a:endParaRPr lang="zh-CN" altLang="en-US" dirty="0"/>
                    </a:p>
                  </a:txBody>
                  <a:tcPr anchor="ctr"/>
                </a:tc>
                <a:tc>
                  <a:txBody>
                    <a:bodyPr/>
                    <a:lstStyle/>
                    <a:p>
                      <a:pPr algn="ctr"/>
                      <a:r>
                        <a:rPr lang="en-US" altLang="zh-CN" dirty="0" smtClean="0"/>
                        <a:t>108</a:t>
                      </a:r>
                      <a:endParaRPr lang="zh-CN" altLang="en-US" dirty="0"/>
                    </a:p>
                  </a:txBody>
                  <a:tcPr anchor="ctr"/>
                </a:tc>
                <a:tc>
                  <a:txBody>
                    <a:bodyPr/>
                    <a:lstStyle/>
                    <a:p>
                      <a:pPr algn="ctr"/>
                      <a:r>
                        <a:rPr lang="en-US" altLang="zh-CN" dirty="0" smtClean="0"/>
                        <a:t>152</a:t>
                      </a:r>
                      <a:endParaRPr lang="zh-CN" altLang="en-US" dirty="0"/>
                    </a:p>
                  </a:txBody>
                  <a:tcPr anchor="ctr"/>
                </a:tc>
                <a:tc>
                  <a:txBody>
                    <a:bodyPr/>
                    <a:lstStyle/>
                    <a:p>
                      <a:pPr algn="ctr"/>
                      <a:r>
                        <a:rPr lang="en-US" altLang="zh-CN" dirty="0" smtClean="0"/>
                        <a:t>96</a:t>
                      </a:r>
                      <a:endParaRPr lang="zh-CN" altLang="en-US" dirty="0"/>
                    </a:p>
                  </a:txBody>
                  <a:tcPr anchor="ctr"/>
                </a:tc>
                <a:tc>
                  <a:txBody>
                    <a:bodyPr/>
                    <a:lstStyle/>
                    <a:p>
                      <a:pPr algn="ctr"/>
                      <a:r>
                        <a:rPr lang="en-US" altLang="zh-CN" dirty="0" smtClean="0"/>
                        <a:t>87</a:t>
                      </a:r>
                      <a:endParaRPr lang="zh-CN" altLang="en-US" dirty="0"/>
                    </a:p>
                  </a:txBody>
                  <a:tcPr anchor="ct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主题5">
  <a:themeElements>
    <a:clrScheme name="自定义 33">
      <a:dk1>
        <a:srgbClr val="000000"/>
      </a:dk1>
      <a:lt1>
        <a:srgbClr val="FFFFFF"/>
      </a:lt1>
      <a:dk2>
        <a:srgbClr val="768395"/>
      </a:dk2>
      <a:lt2>
        <a:srgbClr val="F0F0F0"/>
      </a:lt2>
      <a:accent1>
        <a:srgbClr val="00827E"/>
      </a:accent1>
      <a:accent2>
        <a:srgbClr val="00AEA9"/>
      </a:accent2>
      <a:accent3>
        <a:srgbClr val="FFC000"/>
      </a:accent3>
      <a:accent4>
        <a:srgbClr val="F13446"/>
      </a:accent4>
      <a:accent5>
        <a:srgbClr val="1060B8"/>
      </a:accent5>
      <a:accent6>
        <a:srgbClr val="0C4E95"/>
      </a:accent6>
      <a:hlink>
        <a:srgbClr val="4472C4"/>
      </a:hlink>
      <a:folHlink>
        <a:srgbClr val="BFBFBF"/>
      </a:folHlink>
    </a:clrScheme>
    <a:fontScheme name="2tpg2m2t">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175">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5650</Words>
  <Application>WPS 演示</Application>
  <PresentationFormat>宽屏</PresentationFormat>
  <Paragraphs>794</Paragraphs>
  <Slides>39</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39</vt:i4>
      </vt:variant>
    </vt:vector>
  </HeadingPairs>
  <TitlesOfParts>
    <vt:vector size="46" baseType="lpstr">
      <vt:lpstr>Arial</vt:lpstr>
      <vt:lpstr>宋体</vt:lpstr>
      <vt:lpstr>Wingdings</vt:lpstr>
      <vt:lpstr>等线</vt:lpstr>
      <vt:lpstr>微软雅黑</vt:lpstr>
      <vt:lpstr>Arial Unicode MS</vt:lpstr>
      <vt:lpstr>主题5</vt:lpstr>
      <vt:lpstr>matplotlib数据可视化实战</vt:lpstr>
      <vt:lpstr>本章学习目标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学 习 进 步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忆。</cp:lastModifiedBy>
  <cp:revision>873</cp:revision>
  <dcterms:created xsi:type="dcterms:W3CDTF">2018-10-14T01:54:00Z</dcterms:created>
  <dcterms:modified xsi:type="dcterms:W3CDTF">2021-11-11T12:04:11Z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