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B780-447B-497F-8699-1F608D07E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F8E1B-DAAA-42FC-B3A1-F82A7E3BB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10745-E726-44F9-8D76-FD8FFBA7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7AB-7EED-45AA-872D-70DF3E13AC6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0521A-BF36-4D6B-9DA7-CC1AEAA7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91F9-7156-48B8-AB24-629E71884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6D1-BC1E-497C-8792-9BB9DF8E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0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1120-790D-4698-BA61-49B25D91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C4725-CD4A-4FCA-9E6D-35AEC891A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A2DD0-71F9-4BBA-A9B4-4EC79D36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7AB-7EED-45AA-872D-70DF3E13AC6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CD55-8495-4215-AD15-2F24D4DF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526A-CEB7-4465-9D8C-558E36A9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6D1-BC1E-497C-8792-9BB9DF8E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1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D2407-7516-4D84-852D-17A4AC066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F4E6E-2979-4C7A-8C4F-5BF7D3861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5E11-0BA3-4D57-8603-0E7EF841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7AB-7EED-45AA-872D-70DF3E13AC6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A47C3-654F-489A-A84C-4611049C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BC39B-4F63-468E-9514-AF02DDBF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6D1-BC1E-497C-8792-9BB9DF8E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42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8057-5DEA-4B9B-A3D7-328502E4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2239A-93DE-476A-9BB7-00D11D2FE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A3C40-325B-4030-BECD-22373643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7AB-7EED-45AA-872D-70DF3E13AC6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0D6A6-64B4-411E-8E2C-15E7559F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1B33E-2D1C-4DB7-8C0C-5D156245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6D1-BC1E-497C-8792-9BB9DF8E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5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9CB1-E702-44CC-BBEB-28D92FE1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C43C4-926D-4E88-9A07-FCF8D24C1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987BD-9B74-4493-85D1-BD4D1549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7AB-7EED-45AA-872D-70DF3E13AC6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DAF99-0CD7-4DF0-B270-B3F91E9B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DEBF-92E6-45C5-81CA-9283987B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6D1-BC1E-497C-8792-9BB9DF8E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07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642C-6F1B-4465-8722-174CF991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0AD76-32D6-41CC-998A-37C94D173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7AF97-F22D-4DEA-BAED-171BB29D4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D6D35-8CFE-437E-873F-6D33841E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7AB-7EED-45AA-872D-70DF3E13AC6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94C9A-374B-481C-B014-2F926C5B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B1220-5B68-4C1E-9079-33AE75AB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6D1-BC1E-497C-8792-9BB9DF8E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8FA3-81B8-4039-BF3A-5921C3E8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EED32-F9C3-42D1-8CD4-A91A533EF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36C0E-6967-460D-9233-4FD574FDB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FA0C2-CF15-4D2B-AA21-ED76A4BB4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87B8E-1184-4D50-B440-53D87096B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FD0D4-9BA6-4CD7-9B56-934E185A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7AB-7EED-45AA-872D-70DF3E13AC6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3BA52-5ACD-476F-95BF-D32662CD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65ECE-8569-4B93-9591-41A0ABC7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6D1-BC1E-497C-8792-9BB9DF8E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9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9576-A1EA-402B-91E8-77D61698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09F62-D7D1-4C4B-9FD6-1EE0F4B67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7AB-7EED-45AA-872D-70DF3E13AC6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F3FBB-F5F1-43DD-A304-6102C537B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06CE6-25A7-4F61-81FC-5C2ECF91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6D1-BC1E-497C-8792-9BB9DF8E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7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84BF6-5145-4C51-B038-4D5DA81D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7AB-7EED-45AA-872D-70DF3E13AC6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1ECEFD-1019-41C6-9DB3-8FA7E753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3A1C9-C4D8-4E68-AAFE-8E24860E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6D1-BC1E-497C-8792-9BB9DF8E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5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AC46-6810-4531-B600-090647B2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F497-692C-4137-873C-849F7F3E5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E024A9-DF73-40E7-84DC-207DB1E24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8EEE0-6ADE-46DA-B613-2EF1D7A7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7AB-7EED-45AA-872D-70DF3E13AC6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C353C-3E2C-4CC6-AB97-166CB990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E5D5F-40F4-4548-AA49-BDE3EACE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6D1-BC1E-497C-8792-9BB9DF8E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0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8966-CA6A-428D-B092-78C59241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D47C6-F0E9-4650-8928-2531E71BE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EAA03-659C-48CC-9797-FF5F6AE23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5804-55E1-4F5D-92E5-088A69ED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A7AB-7EED-45AA-872D-70DF3E13AC6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F61C-BA16-42A2-8C57-BC6553B8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43189-D070-4CAE-BBB3-B2324509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106D1-BC1E-497C-8792-9BB9DF8E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3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10D5-0DD4-42F5-9BE7-A5E69B6B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79756-5914-4100-88EA-1EE63766F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60E3-0E1B-47A3-BB92-7EA3BAAF5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A7AB-7EED-45AA-872D-70DF3E13AC6A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90F6-EDB9-46F4-A45B-457EF084E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99091-CAE9-4FCB-84AB-8B7E85B78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106D1-BC1E-497C-8792-9BB9DF8EA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3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E9EDC8-9F94-4C56-8C1B-9EEA024F69C4}"/>
              </a:ext>
            </a:extLst>
          </p:cNvPr>
          <p:cNvSpPr txBox="1"/>
          <p:nvPr/>
        </p:nvSpPr>
        <p:spPr>
          <a:xfrm>
            <a:off x="1970214" y="368028"/>
            <a:ext cx="900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Rhino worth 1000, elephant worth 0 (revenue)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EE3480-9EDA-46FB-9CAB-48F40C77CAC5}"/>
              </a:ext>
            </a:extLst>
          </p:cNvPr>
          <p:cNvSpPr/>
          <p:nvPr/>
        </p:nvSpPr>
        <p:spPr>
          <a:xfrm>
            <a:off x="2537474" y="1287624"/>
            <a:ext cx="2379306" cy="152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Rhino : 1 elephant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A89D1-C289-4AFE-8A53-21DA719006DC}"/>
              </a:ext>
            </a:extLst>
          </p:cNvPr>
          <p:cNvSpPr/>
          <p:nvPr/>
        </p:nvSpPr>
        <p:spPr>
          <a:xfrm>
            <a:off x="7591557" y="1035698"/>
            <a:ext cx="2379306" cy="152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Nothing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9FA48-4093-4F00-9850-B056FB387C7D}"/>
              </a:ext>
            </a:extLst>
          </p:cNvPr>
          <p:cNvSpPr/>
          <p:nvPr/>
        </p:nvSpPr>
        <p:spPr>
          <a:xfrm>
            <a:off x="2105157" y="4189445"/>
            <a:ext cx="2379306" cy="152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Rhino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F13C64-AC6D-4B29-8982-1DA326F0EDDA}"/>
              </a:ext>
            </a:extLst>
          </p:cNvPr>
          <p:cNvSpPr/>
          <p:nvPr/>
        </p:nvSpPr>
        <p:spPr>
          <a:xfrm>
            <a:off x="5641459" y="3965510"/>
            <a:ext cx="2379306" cy="152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elephant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CFEC13-B7F9-4617-936D-BBEF3C4544E1}"/>
              </a:ext>
            </a:extLst>
          </p:cNvPr>
          <p:cNvSpPr txBox="1"/>
          <p:nvPr/>
        </p:nvSpPr>
        <p:spPr>
          <a:xfrm>
            <a:off x="8135841" y="536100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revenue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6C332E-6E2E-4DE4-93CC-B0272A9CA5BF}"/>
              </a:ext>
            </a:extLst>
          </p:cNvPr>
          <p:cNvSpPr txBox="1"/>
          <p:nvPr/>
        </p:nvSpPr>
        <p:spPr>
          <a:xfrm>
            <a:off x="2537474" y="3708508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revenue = 1000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794D0-18D0-4C19-8265-CB8B7EAE5CDE}"/>
              </a:ext>
            </a:extLst>
          </p:cNvPr>
          <p:cNvSpPr txBox="1"/>
          <p:nvPr/>
        </p:nvSpPr>
        <p:spPr>
          <a:xfrm>
            <a:off x="5949761" y="349621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revenue =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8CF280-F6EF-4FF4-91C9-94DD16B9D31E}"/>
              </a:ext>
            </a:extLst>
          </p:cNvPr>
          <p:cNvSpPr txBox="1"/>
          <p:nvPr/>
        </p:nvSpPr>
        <p:spPr>
          <a:xfrm>
            <a:off x="3059988" y="862490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revenue = 1000</a:t>
            </a:r>
          </a:p>
        </p:txBody>
      </p:sp>
    </p:spTree>
    <p:extLst>
      <p:ext uri="{BB962C8B-B14F-4D97-AF65-F5344CB8AC3E}">
        <p14:creationId xmlns:p14="http://schemas.microsoft.com/office/powerpoint/2010/main" val="2025125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E9EDC8-9F94-4C56-8C1B-9EEA024F69C4}"/>
              </a:ext>
            </a:extLst>
          </p:cNvPr>
          <p:cNvSpPr txBox="1"/>
          <p:nvPr/>
        </p:nvSpPr>
        <p:spPr>
          <a:xfrm>
            <a:off x="1326401" y="237399"/>
            <a:ext cx="900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Rhino worth 1000, elephant worth 100 (revenue)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36F08-931C-44FB-B6CC-29C045F2B91D}"/>
              </a:ext>
            </a:extLst>
          </p:cNvPr>
          <p:cNvSpPr txBox="1"/>
          <p:nvPr/>
        </p:nvSpPr>
        <p:spPr>
          <a:xfrm>
            <a:off x="1326401" y="759214"/>
            <a:ext cx="100569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Calculate, based on revenue, the average probability of catching rhino or elephant. So if there is a 0.9 probability of rhino, 0.7 of elephant. </a:t>
            </a:r>
          </a:p>
          <a:p>
            <a:pPr marL="342900" indent="-342900">
              <a:buAutoNum type="arabicPeriod"/>
            </a:pPr>
            <a:r>
              <a:rPr lang="en-US" dirty="0" err="1"/>
              <a:t>RevRatio</a:t>
            </a:r>
            <a:r>
              <a:rPr lang="en-US" dirty="0"/>
              <a:t> = ratio of revenue = $rhino/($rhino+$elephant) = 1000/1100 = 0.9091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prhino</a:t>
            </a:r>
            <a:r>
              <a:rPr lang="en-US" dirty="0"/>
              <a:t> (0.9), </a:t>
            </a:r>
            <a:r>
              <a:rPr lang="en-US" dirty="0" err="1"/>
              <a:t>pelephant</a:t>
            </a:r>
            <a:r>
              <a:rPr lang="en-US" dirty="0"/>
              <a:t> (0.7) are prob of encounter. </a:t>
            </a:r>
          </a:p>
          <a:p>
            <a:pPr marL="800100" lvl="1" indent="-342900">
              <a:buAutoNum type="arabicPeriod"/>
            </a:pPr>
            <a:r>
              <a:rPr lang="en-US" dirty="0"/>
              <a:t>p(rhino and not elephant) = 0.9 * (1-0.7) = 0.27</a:t>
            </a:r>
          </a:p>
          <a:p>
            <a:pPr marL="800100" lvl="1" indent="-342900">
              <a:buAutoNum type="arabicPeriod"/>
            </a:pPr>
            <a:r>
              <a:rPr lang="en-US" dirty="0"/>
              <a:t>p(not rhino and elephant)  = (1-0.9) * 0.7 = 0.07</a:t>
            </a:r>
          </a:p>
          <a:p>
            <a:pPr marL="800100" lvl="1" indent="-342900">
              <a:buAutoNum type="arabicPeriod"/>
            </a:pPr>
            <a:r>
              <a:rPr lang="en-US" dirty="0"/>
              <a:t>p(both) = 0.9*0.7 = 0.63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prob of capture </a:t>
            </a:r>
          </a:p>
          <a:p>
            <a:pPr marL="800100" lvl="1" indent="-342900">
              <a:buAutoNum type="arabicPeriod"/>
            </a:pPr>
            <a:r>
              <a:rPr lang="en-US" dirty="0"/>
              <a:t>rhino and not elephant = if($rhino = 0) then 0 else 0.9 * (1-0.7)  = p(capture rhino) = 0.27 (X1)</a:t>
            </a:r>
          </a:p>
          <a:p>
            <a:pPr marL="800100" lvl="1" indent="-342900">
              <a:buAutoNum type="arabicPeriod"/>
            </a:pPr>
            <a:r>
              <a:rPr lang="en-US" dirty="0"/>
              <a:t>not rhino and elephant = if($elephant = 0) then 0 else (1-0.9) * 0.7 = p(capture elephant) = 0.07 (X2)</a:t>
            </a:r>
          </a:p>
          <a:p>
            <a:pPr marL="800100" lvl="1" indent="-342900">
              <a:buAutoNum type="arabicPeriod"/>
            </a:pPr>
            <a:r>
              <a:rPr lang="en-US" dirty="0"/>
              <a:t>both =  0.9*0.7*</a:t>
            </a:r>
            <a:r>
              <a:rPr lang="en-US" dirty="0" err="1"/>
              <a:t>RevRatio</a:t>
            </a:r>
            <a:r>
              <a:rPr lang="en-US" dirty="0"/>
              <a:t> (rhino) = 0.573 (X3) </a:t>
            </a:r>
            <a:r>
              <a:rPr lang="en-US" b="1" dirty="0"/>
              <a:t>or</a:t>
            </a:r>
            <a:r>
              <a:rPr lang="en-US" dirty="0"/>
              <a:t> 0.9*0.7*(1-RevRatio) (elephant) = 0.0573 (X4)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Revenue is (X1+X3)* rhino ($1000) + (X2 + X4)*elephant ($100)</a:t>
            </a:r>
          </a:p>
          <a:p>
            <a:pPr marL="800100" lvl="1" indent="-342900">
              <a:buAutoNum type="arabicPeriod"/>
            </a:pPr>
            <a:r>
              <a:rPr lang="en-US" dirty="0"/>
              <a:t>= (0.27+0.573)*1000  (rhino)  + (0.07+0.0573)*100 (elephant)</a:t>
            </a:r>
          </a:p>
          <a:p>
            <a:pPr marL="800100" lvl="1" indent="-342900">
              <a:buAutoNum type="arabicPeriod"/>
            </a:pPr>
            <a:r>
              <a:rPr lang="en-US" dirty="0"/>
              <a:t>= $843 (rhino)  + $13 (elephant)</a:t>
            </a:r>
          </a:p>
          <a:p>
            <a:pPr marL="800100" lvl="1" indent="-342900">
              <a:buAutoNum type="arabicPeriod"/>
            </a:pPr>
            <a:r>
              <a:rPr lang="en-US" dirty="0"/>
              <a:t>= $856 (both species combined)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83388" y="4979254"/>
            <a:ext cx="3204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(</a:t>
            </a:r>
            <a:r>
              <a:rPr lang="en-US" dirty="0" err="1" smtClean="0"/>
              <a:t>pr</a:t>
            </a:r>
            <a:r>
              <a:rPr lang="en-US" dirty="0" smtClean="0"/>
              <a:t>(1-pe) + </a:t>
            </a:r>
            <a:r>
              <a:rPr lang="en-US" dirty="0" err="1" smtClean="0"/>
              <a:t>pr</a:t>
            </a:r>
            <a:r>
              <a:rPr lang="en-US" dirty="0" smtClean="0"/>
              <a:t>*</a:t>
            </a:r>
            <a:r>
              <a:rPr lang="en-US" dirty="0" err="1" smtClean="0"/>
              <a:t>pe</a:t>
            </a:r>
            <a:r>
              <a:rPr lang="en-US" dirty="0" smtClean="0"/>
              <a:t>*</a:t>
            </a:r>
            <a:r>
              <a:rPr lang="en-US" dirty="0" err="1" smtClean="0"/>
              <a:t>revrat</a:t>
            </a:r>
            <a:r>
              <a:rPr lang="en-US" dirty="0" smtClean="0"/>
              <a:t>)Rr + (</a:t>
            </a:r>
            <a:r>
              <a:rPr lang="en-US" dirty="0" err="1" smtClean="0"/>
              <a:t>pe</a:t>
            </a:r>
            <a:r>
              <a:rPr lang="en-US" dirty="0" smtClean="0"/>
              <a:t>(1-pr) + </a:t>
            </a:r>
            <a:r>
              <a:rPr lang="en-US" dirty="0" err="1" smtClean="0"/>
              <a:t>pr</a:t>
            </a:r>
            <a:r>
              <a:rPr lang="en-US" dirty="0" smtClean="0"/>
              <a:t>*</a:t>
            </a:r>
            <a:r>
              <a:rPr lang="en-US" dirty="0" err="1" smtClean="0"/>
              <a:t>pe</a:t>
            </a:r>
            <a:r>
              <a:rPr lang="en-US" dirty="0" smtClean="0"/>
              <a:t>*</a:t>
            </a:r>
            <a:r>
              <a:rPr lang="en-US" dirty="0" err="1" smtClean="0"/>
              <a:t>revrat</a:t>
            </a:r>
            <a:r>
              <a:rPr lang="en-US" dirty="0" smtClean="0"/>
              <a:t>)Re</a:t>
            </a:r>
          </a:p>
        </p:txBody>
      </p:sp>
    </p:spTree>
    <p:extLst>
      <p:ext uri="{BB962C8B-B14F-4D97-AF65-F5344CB8AC3E}">
        <p14:creationId xmlns:p14="http://schemas.microsoft.com/office/powerpoint/2010/main" val="109803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E9EDC8-9F94-4C56-8C1B-9EEA024F69C4}"/>
              </a:ext>
            </a:extLst>
          </p:cNvPr>
          <p:cNvSpPr txBox="1"/>
          <p:nvPr/>
        </p:nvSpPr>
        <p:spPr>
          <a:xfrm>
            <a:off x="1326401" y="237399"/>
            <a:ext cx="900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Rhino worth 1000, </a:t>
            </a:r>
            <a:r>
              <a:rPr lang="en-US" b="1" u="sng" dirty="0">
                <a:solidFill>
                  <a:srgbClr val="FF0000"/>
                </a:solidFill>
              </a:rPr>
              <a:t>elephant worth 0</a:t>
            </a:r>
            <a:r>
              <a:rPr lang="en-US" b="1" u="sng" dirty="0"/>
              <a:t> (revenue)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36F08-931C-44FB-B6CC-29C045F2B91D}"/>
              </a:ext>
            </a:extLst>
          </p:cNvPr>
          <p:cNvSpPr txBox="1"/>
          <p:nvPr/>
        </p:nvSpPr>
        <p:spPr>
          <a:xfrm>
            <a:off x="1326401" y="759214"/>
            <a:ext cx="100569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Calculate, based on revenue, the average probability of catching rhino or elephant. So if there is a 0.9 probability of rhino, 0.7 of elephant. </a:t>
            </a:r>
          </a:p>
          <a:p>
            <a:pPr marL="342900" indent="-342900">
              <a:buAutoNum type="arabicPeriod"/>
            </a:pPr>
            <a:r>
              <a:rPr lang="en-US" dirty="0" err="1"/>
              <a:t>RevRatio</a:t>
            </a:r>
            <a:r>
              <a:rPr lang="en-US" dirty="0"/>
              <a:t> = ratio of revenue = $rhino/($rhino+$elephant) = 1000/1000 = 1.000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prhino</a:t>
            </a:r>
            <a:r>
              <a:rPr lang="en-US" dirty="0"/>
              <a:t> (0.9), </a:t>
            </a:r>
            <a:r>
              <a:rPr lang="en-US" dirty="0" err="1"/>
              <a:t>pelephant</a:t>
            </a:r>
            <a:r>
              <a:rPr lang="en-US" dirty="0"/>
              <a:t> (0.7) are prob of encounter. </a:t>
            </a:r>
          </a:p>
          <a:p>
            <a:pPr marL="800100" lvl="1" indent="-342900">
              <a:buAutoNum type="arabicPeriod"/>
            </a:pPr>
            <a:r>
              <a:rPr lang="en-US" dirty="0"/>
              <a:t>p(rhino and not elephant) = 0.9 * (1-0.7) = 0.27</a:t>
            </a:r>
          </a:p>
          <a:p>
            <a:pPr marL="800100" lvl="1" indent="-342900">
              <a:buAutoNum type="arabicPeriod"/>
            </a:pPr>
            <a:r>
              <a:rPr lang="en-US" dirty="0"/>
              <a:t>p(not rhino and elephant)  = (1-0.9) * 0.7 = 0.07</a:t>
            </a:r>
          </a:p>
          <a:p>
            <a:pPr marL="800100" lvl="1" indent="-342900">
              <a:buAutoNum type="arabicPeriod"/>
            </a:pPr>
            <a:r>
              <a:rPr lang="en-US" dirty="0"/>
              <a:t>p(both) = 0.9*0.7 = 0.63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prob of capture </a:t>
            </a:r>
          </a:p>
          <a:p>
            <a:pPr marL="800100" lvl="1" indent="-342900">
              <a:buAutoNum type="arabicPeriod"/>
            </a:pPr>
            <a:r>
              <a:rPr lang="en-US" dirty="0"/>
              <a:t>rhino and not elephant = if($rhino = 0) then 0 else 0.9 * (1-0.7)  = p(capture rhino) = 0.27 (X1)</a:t>
            </a:r>
          </a:p>
          <a:p>
            <a:pPr marL="800100" lvl="1" indent="-342900">
              <a:buAutoNum type="arabicPeriod"/>
            </a:pPr>
            <a:r>
              <a:rPr lang="en-US" dirty="0"/>
              <a:t>not rhino and elephant = </a:t>
            </a:r>
            <a:r>
              <a:rPr lang="en-US" dirty="0">
                <a:solidFill>
                  <a:srgbClr val="FF0000"/>
                </a:solidFill>
              </a:rPr>
              <a:t>if($elephant = 0) then 0</a:t>
            </a:r>
            <a:r>
              <a:rPr lang="en-US" dirty="0"/>
              <a:t> else (1-0.9) * 0.7 = p(capture elephant)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(X2)</a:t>
            </a:r>
          </a:p>
          <a:p>
            <a:pPr marL="800100" lvl="1" indent="-342900">
              <a:buAutoNum type="arabicPeriod"/>
            </a:pPr>
            <a:r>
              <a:rPr lang="en-US" dirty="0"/>
              <a:t>both =  0.9*0.7*</a:t>
            </a:r>
            <a:r>
              <a:rPr lang="en-US" dirty="0" err="1"/>
              <a:t>RevRatio</a:t>
            </a:r>
            <a:r>
              <a:rPr lang="en-US" dirty="0"/>
              <a:t> (rhino) = </a:t>
            </a:r>
            <a:r>
              <a:rPr lang="en-US" dirty="0">
                <a:solidFill>
                  <a:srgbClr val="FF0000"/>
                </a:solidFill>
              </a:rPr>
              <a:t>0.63</a:t>
            </a:r>
            <a:r>
              <a:rPr lang="en-US" dirty="0"/>
              <a:t> (X3) </a:t>
            </a:r>
            <a:r>
              <a:rPr lang="en-US" b="1" dirty="0"/>
              <a:t>or</a:t>
            </a:r>
            <a:r>
              <a:rPr lang="en-US" dirty="0"/>
              <a:t> 0.9*0.7*(1-RevRatio) (elephant) =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 (X4)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Revenue is (X1+X3)* rhino ($1000) + (X2 + X4)*elephant ($100)</a:t>
            </a:r>
          </a:p>
          <a:p>
            <a:pPr marL="800100" lvl="1" indent="-342900">
              <a:buAutoNum type="arabicPeriod"/>
            </a:pPr>
            <a:r>
              <a:rPr lang="en-US" dirty="0"/>
              <a:t>= (0.27+</a:t>
            </a:r>
            <a:r>
              <a:rPr lang="en-US" dirty="0">
                <a:solidFill>
                  <a:srgbClr val="FF0000"/>
                </a:solidFill>
              </a:rPr>
              <a:t>0.63</a:t>
            </a:r>
            <a:r>
              <a:rPr lang="en-US" dirty="0"/>
              <a:t>)*1000  (rhino)  + (</a:t>
            </a:r>
            <a:r>
              <a:rPr lang="en-US" dirty="0">
                <a:solidFill>
                  <a:srgbClr val="FF0000"/>
                </a:solidFill>
              </a:rPr>
              <a:t>0+0</a:t>
            </a:r>
            <a:r>
              <a:rPr lang="en-US" dirty="0"/>
              <a:t>)*100 (elephant)</a:t>
            </a:r>
          </a:p>
          <a:p>
            <a:pPr marL="800100" lvl="1" indent="-342900">
              <a:buAutoNum type="arabicPeriod"/>
            </a:pP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$900</a:t>
            </a:r>
            <a:r>
              <a:rPr lang="en-US" dirty="0"/>
              <a:t> (rhino)  + </a:t>
            </a:r>
            <a:r>
              <a:rPr lang="en-US" dirty="0">
                <a:solidFill>
                  <a:srgbClr val="FF0000"/>
                </a:solidFill>
              </a:rPr>
              <a:t>$0</a:t>
            </a:r>
            <a:r>
              <a:rPr lang="en-US" dirty="0"/>
              <a:t> (elephant)</a:t>
            </a:r>
          </a:p>
          <a:p>
            <a:pPr marL="800100" lvl="1" indent="-342900">
              <a:buAutoNum type="arabicPeriod"/>
            </a:pPr>
            <a:r>
              <a:rPr lang="en-US" dirty="0"/>
              <a:t>= </a:t>
            </a:r>
            <a:r>
              <a:rPr lang="en-US" dirty="0">
                <a:solidFill>
                  <a:srgbClr val="FF0000"/>
                </a:solidFill>
              </a:rPr>
              <a:t>$900</a:t>
            </a:r>
            <a:r>
              <a:rPr lang="en-US" dirty="0"/>
              <a:t> (both species combined)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9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DD355-7991-42B3-9BDF-0B188DC55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861"/>
            <a:ext cx="10515600" cy="5701102"/>
          </a:xfrm>
        </p:spPr>
        <p:txBody>
          <a:bodyPr/>
          <a:lstStyle/>
          <a:p>
            <a:r>
              <a:rPr lang="en-US" dirty="0"/>
              <a:t>This is weird: expected revenue is lower when elephants are worth money. It’s like a swamping effect: poachers are happy to take an elephant early rather than waiting a full day and tracking down a rhino. But this assumes that they would. </a:t>
            </a:r>
          </a:p>
        </p:txBody>
      </p:sp>
    </p:spTree>
    <p:extLst>
      <p:ext uri="{BB962C8B-B14F-4D97-AF65-F5344CB8AC3E}">
        <p14:creationId xmlns:p14="http://schemas.microsoft.com/office/powerpoint/2010/main" val="338505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567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A. Branch</dc:creator>
  <cp:lastModifiedBy>Stephanie Thurner</cp:lastModifiedBy>
  <cp:revision>8</cp:revision>
  <dcterms:created xsi:type="dcterms:W3CDTF">2020-10-27T21:40:23Z</dcterms:created>
  <dcterms:modified xsi:type="dcterms:W3CDTF">2020-10-30T20:42:46Z</dcterms:modified>
</cp:coreProperties>
</file>