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531" r:id="rId3"/>
    <p:sldId id="257" r:id="rId4"/>
    <p:sldId id="532" r:id="rId5"/>
    <p:sldId id="533" r:id="rId6"/>
    <p:sldId id="535" r:id="rId7"/>
    <p:sldId id="534" r:id="rId8"/>
    <p:sldId id="536" r:id="rId9"/>
    <p:sldId id="5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854E8-22D4-4DA5-9226-87F4D2117E79}" v="27" dt="2024-05-03T14:22:03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DF575-4BDA-4A0F-ACC3-E2504509722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4963F4-EAA7-40B9-9D54-5BE054C37D8D}">
      <dgm:prSet/>
      <dgm:spPr/>
      <dgm:t>
        <a:bodyPr/>
        <a:lstStyle/>
        <a:p>
          <a:pPr>
            <a:defRPr b="1"/>
          </a:pPr>
          <a:r>
            <a:rPr lang="en-US" dirty="0"/>
            <a:t>New ski (chair) lift purchased for in the </a:t>
          </a:r>
        </a:p>
        <a:p>
          <a:pPr>
            <a:defRPr b="1"/>
          </a:pPr>
          <a:r>
            <a:rPr lang="en-US" dirty="0"/>
            <a:t>off-season (increasing operating costs by</a:t>
          </a:r>
        </a:p>
        <a:p>
          <a:pPr>
            <a:defRPr b="1"/>
          </a:pPr>
          <a:r>
            <a:rPr lang="en-US" dirty="0"/>
            <a:t>$1.5 million annually)</a:t>
          </a:r>
        </a:p>
      </dgm:t>
    </dgm:pt>
    <dgm:pt modelId="{B60AF64C-68F9-4569-90CF-F74D595236B3}" type="parTrans" cxnId="{B8A8187A-5417-4366-A1C5-D0DF8EA69205}">
      <dgm:prSet/>
      <dgm:spPr/>
      <dgm:t>
        <a:bodyPr/>
        <a:lstStyle/>
        <a:p>
          <a:endParaRPr lang="en-US"/>
        </a:p>
      </dgm:t>
    </dgm:pt>
    <dgm:pt modelId="{F3592870-3020-4CBA-B362-63A33195C02C}" type="sibTrans" cxnId="{B8A8187A-5417-4366-A1C5-D0DF8EA69205}">
      <dgm:prSet/>
      <dgm:spPr/>
      <dgm:t>
        <a:bodyPr/>
        <a:lstStyle/>
        <a:p>
          <a:endParaRPr lang="en-US"/>
        </a:p>
      </dgm:t>
    </dgm:pt>
    <dgm:pt modelId="{F0F662B6-EC7E-4D02-8565-FCF2E392DDF9}">
      <dgm:prSet/>
      <dgm:spPr/>
      <dgm:t>
        <a:bodyPr/>
        <a:lstStyle/>
        <a:p>
          <a:pPr>
            <a:defRPr b="1"/>
          </a:pPr>
          <a:r>
            <a:rPr lang="en-US"/>
            <a:t>Scope of solution includes the 330 resorts within the competitive market</a:t>
          </a:r>
        </a:p>
      </dgm:t>
    </dgm:pt>
    <dgm:pt modelId="{C75B4734-548E-4FC1-804C-D5BF236C320D}" type="parTrans" cxnId="{BFF8ABEB-7B75-428E-85B1-DDCF39F77901}">
      <dgm:prSet/>
      <dgm:spPr/>
      <dgm:t>
        <a:bodyPr/>
        <a:lstStyle/>
        <a:p>
          <a:endParaRPr lang="en-US"/>
        </a:p>
      </dgm:t>
    </dgm:pt>
    <dgm:pt modelId="{FA76FD5E-8ADD-4B01-9CAF-93F5D4CC85BA}" type="sibTrans" cxnId="{BFF8ABEB-7B75-428E-85B1-DDCF39F77901}">
      <dgm:prSet/>
      <dgm:spPr/>
      <dgm:t>
        <a:bodyPr/>
        <a:lstStyle/>
        <a:p>
          <a:endParaRPr lang="en-US"/>
        </a:p>
      </dgm:t>
    </dgm:pt>
    <dgm:pt modelId="{A9CF9A8C-EEC1-4902-A18D-169A09D2716B}">
      <dgm:prSet/>
      <dgm:spPr/>
      <dgm:t>
        <a:bodyPr/>
        <a:lstStyle/>
        <a:p>
          <a:pPr>
            <a:defRPr b="1"/>
          </a:pPr>
          <a:r>
            <a:rPr lang="en-US"/>
            <a:t>Key Stakeholder:  Jimmy Blackburn, Director of Operations</a:t>
          </a:r>
        </a:p>
      </dgm:t>
    </dgm:pt>
    <dgm:pt modelId="{FDC843D1-0F19-4DA5-B1EC-7E86ED832719}" type="parTrans" cxnId="{C84C15F6-F8EC-4837-ABE5-6EB08092B962}">
      <dgm:prSet/>
      <dgm:spPr/>
      <dgm:t>
        <a:bodyPr/>
        <a:lstStyle/>
        <a:p>
          <a:endParaRPr lang="en-US"/>
        </a:p>
      </dgm:t>
    </dgm:pt>
    <dgm:pt modelId="{8F121826-F088-4AB9-B007-3C031B2DCF62}" type="sibTrans" cxnId="{C84C15F6-F8EC-4837-ABE5-6EB08092B962}">
      <dgm:prSet/>
      <dgm:spPr/>
      <dgm:t>
        <a:bodyPr/>
        <a:lstStyle/>
        <a:p>
          <a:endParaRPr lang="en-US"/>
        </a:p>
      </dgm:t>
    </dgm:pt>
    <dgm:pt modelId="{8B0B8D03-115B-466F-BE45-E5BA76D4AF9C}">
      <dgm:prSet/>
      <dgm:spPr/>
      <dgm:t>
        <a:bodyPr/>
        <a:lstStyle/>
        <a:p>
          <a:pPr>
            <a:defRPr b="1"/>
          </a:pPr>
          <a:r>
            <a:rPr lang="en-US"/>
            <a:t>Key Data sources:  Alesha Eisen, Database Manager &amp; file provided</a:t>
          </a:r>
        </a:p>
      </dgm:t>
    </dgm:pt>
    <dgm:pt modelId="{EA325BE1-E619-4ECC-BDFD-0BB85014C014}" type="parTrans" cxnId="{DA612E50-B131-4D13-84F1-3F2A9F63AEDD}">
      <dgm:prSet/>
      <dgm:spPr/>
      <dgm:t>
        <a:bodyPr/>
        <a:lstStyle/>
        <a:p>
          <a:endParaRPr lang="en-US"/>
        </a:p>
      </dgm:t>
    </dgm:pt>
    <dgm:pt modelId="{8899A2FB-11EB-467B-B20D-2583295596D6}" type="sibTrans" cxnId="{DA612E50-B131-4D13-84F1-3F2A9F63AEDD}">
      <dgm:prSet/>
      <dgm:spPr/>
      <dgm:t>
        <a:bodyPr/>
        <a:lstStyle/>
        <a:p>
          <a:endParaRPr lang="en-US"/>
        </a:p>
      </dgm:t>
    </dgm:pt>
    <dgm:pt modelId="{0C3C5942-629B-48A0-AF4F-3FC4A9C92247}">
      <dgm:prSet/>
      <dgm:spPr/>
      <dgm:t>
        <a:bodyPr/>
        <a:lstStyle/>
        <a:p>
          <a:pPr>
            <a:defRPr b="1"/>
          </a:pPr>
          <a:r>
            <a:rPr lang="en-US"/>
            <a:t>Success criteria to be measured by maintaining profitability this year by either:</a:t>
          </a:r>
        </a:p>
      </dgm:t>
    </dgm:pt>
    <dgm:pt modelId="{E2CC4A93-B2EF-4276-BA49-23A55B526771}" type="parTrans" cxnId="{62FB7A3C-BBDC-444F-B8FC-9D0DB9FB8387}">
      <dgm:prSet/>
      <dgm:spPr/>
      <dgm:t>
        <a:bodyPr/>
        <a:lstStyle/>
        <a:p>
          <a:endParaRPr lang="en-US"/>
        </a:p>
      </dgm:t>
    </dgm:pt>
    <dgm:pt modelId="{8FBF4279-FB74-4980-BDAC-1EF97ABDF37D}" type="sibTrans" cxnId="{62FB7A3C-BBDC-444F-B8FC-9D0DB9FB8387}">
      <dgm:prSet/>
      <dgm:spPr/>
      <dgm:t>
        <a:bodyPr/>
        <a:lstStyle/>
        <a:p>
          <a:endParaRPr lang="en-US"/>
        </a:p>
      </dgm:t>
    </dgm:pt>
    <dgm:pt modelId="{B4A97B31-B981-41CF-8580-345A19603645}">
      <dgm:prSet/>
      <dgm:spPr/>
      <dgm:t>
        <a:bodyPr/>
        <a:lstStyle/>
        <a:p>
          <a:r>
            <a:rPr lang="en-US"/>
            <a:t>Increasing revenue by 10% to offset the costs </a:t>
          </a:r>
        </a:p>
      </dgm:t>
    </dgm:pt>
    <dgm:pt modelId="{E692F55D-FDEA-495E-ACD5-97928D062F14}" type="parTrans" cxnId="{7F0FD49B-F985-48D9-A057-E469C8A853E8}">
      <dgm:prSet/>
      <dgm:spPr/>
      <dgm:t>
        <a:bodyPr/>
        <a:lstStyle/>
        <a:p>
          <a:endParaRPr lang="en-US"/>
        </a:p>
      </dgm:t>
    </dgm:pt>
    <dgm:pt modelId="{893EA056-C431-49C0-AE86-58BC095B4E2A}" type="sibTrans" cxnId="{7F0FD49B-F985-48D9-A057-E469C8A853E8}">
      <dgm:prSet/>
      <dgm:spPr/>
      <dgm:t>
        <a:bodyPr/>
        <a:lstStyle/>
        <a:p>
          <a:endParaRPr lang="en-US"/>
        </a:p>
      </dgm:t>
    </dgm:pt>
    <dgm:pt modelId="{FA101741-9B68-4249-8505-D8B8A3994F7C}">
      <dgm:prSet/>
      <dgm:spPr/>
      <dgm:t>
        <a:bodyPr/>
        <a:lstStyle/>
        <a:p>
          <a:r>
            <a:rPr lang="en-US"/>
            <a:t>Reducing other operating costs by $1.5 million to accommodate the new lift</a:t>
          </a:r>
        </a:p>
      </dgm:t>
    </dgm:pt>
    <dgm:pt modelId="{81F6D32F-6EE8-4313-918E-DB07A2C923C6}" type="parTrans" cxnId="{9026951F-4C1E-49B1-8575-C595C9C577CB}">
      <dgm:prSet/>
      <dgm:spPr/>
      <dgm:t>
        <a:bodyPr/>
        <a:lstStyle/>
        <a:p>
          <a:endParaRPr lang="en-US"/>
        </a:p>
      </dgm:t>
    </dgm:pt>
    <dgm:pt modelId="{F4661F08-7938-4458-B5DC-124BBE419E61}" type="sibTrans" cxnId="{9026951F-4C1E-49B1-8575-C595C9C577CB}">
      <dgm:prSet/>
      <dgm:spPr/>
      <dgm:t>
        <a:bodyPr/>
        <a:lstStyle/>
        <a:p>
          <a:endParaRPr lang="en-US"/>
        </a:p>
      </dgm:t>
    </dgm:pt>
    <dgm:pt modelId="{82009C83-4BA3-47C7-9129-FB913F1BE581}" type="pres">
      <dgm:prSet presAssocID="{C50DF575-4BDA-4A0F-ACC3-E2504509722E}" presName="root" presStyleCnt="0">
        <dgm:presLayoutVars>
          <dgm:dir/>
          <dgm:resizeHandles val="exact"/>
        </dgm:presLayoutVars>
      </dgm:prSet>
      <dgm:spPr/>
    </dgm:pt>
    <dgm:pt modelId="{BB9E56B4-452B-4DBA-AEF0-B4F1FA0C692E}" type="pres">
      <dgm:prSet presAssocID="{104963F4-EAA7-40B9-9D54-5BE054C37D8D}" presName="compNode" presStyleCnt="0"/>
      <dgm:spPr/>
    </dgm:pt>
    <dgm:pt modelId="{429C03B1-CCF2-4F01-B34C-45D06ED7D92E}" type="pres">
      <dgm:prSet presAssocID="{104963F4-EAA7-40B9-9D54-5BE054C37D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es"/>
        </a:ext>
      </dgm:extLst>
    </dgm:pt>
    <dgm:pt modelId="{23A321AA-BC88-4854-B27E-FC07D3061BD3}" type="pres">
      <dgm:prSet presAssocID="{104963F4-EAA7-40B9-9D54-5BE054C37D8D}" presName="iconSpace" presStyleCnt="0"/>
      <dgm:spPr/>
    </dgm:pt>
    <dgm:pt modelId="{A7A976C8-C8D7-4E55-88ED-BF793036AFFF}" type="pres">
      <dgm:prSet presAssocID="{104963F4-EAA7-40B9-9D54-5BE054C37D8D}" presName="parTx" presStyleLbl="revTx" presStyleIdx="0" presStyleCnt="10" custScaleX="107736">
        <dgm:presLayoutVars>
          <dgm:chMax val="0"/>
          <dgm:chPref val="0"/>
        </dgm:presLayoutVars>
      </dgm:prSet>
      <dgm:spPr/>
    </dgm:pt>
    <dgm:pt modelId="{037D8CE8-3E36-4AA1-83AD-8EA90C1D8F7A}" type="pres">
      <dgm:prSet presAssocID="{104963F4-EAA7-40B9-9D54-5BE054C37D8D}" presName="txSpace" presStyleCnt="0"/>
      <dgm:spPr/>
    </dgm:pt>
    <dgm:pt modelId="{F4BD5D1F-1BBC-4FB6-8AF1-D6C23C889CDC}" type="pres">
      <dgm:prSet presAssocID="{104963F4-EAA7-40B9-9D54-5BE054C37D8D}" presName="desTx" presStyleLbl="revTx" presStyleIdx="1" presStyleCnt="10">
        <dgm:presLayoutVars/>
      </dgm:prSet>
      <dgm:spPr/>
    </dgm:pt>
    <dgm:pt modelId="{29CFC778-3EFA-48FF-BA26-6868CC8BB550}" type="pres">
      <dgm:prSet presAssocID="{F3592870-3020-4CBA-B362-63A33195C02C}" presName="sibTrans" presStyleCnt="0"/>
      <dgm:spPr/>
    </dgm:pt>
    <dgm:pt modelId="{3ADADD23-9A67-4E1B-A30A-4FFF0E17B33B}" type="pres">
      <dgm:prSet presAssocID="{F0F662B6-EC7E-4D02-8565-FCF2E392DDF9}" presName="compNode" presStyleCnt="0"/>
      <dgm:spPr/>
    </dgm:pt>
    <dgm:pt modelId="{8D0C14F8-5F40-4C7E-94AF-DF5A9BFA04D5}" type="pres">
      <dgm:prSet presAssocID="{F0F662B6-EC7E-4D02-8565-FCF2E392DD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9D3B7CF-EE33-44D8-A9BA-4CBEDC416B7C}" type="pres">
      <dgm:prSet presAssocID="{F0F662B6-EC7E-4D02-8565-FCF2E392DDF9}" presName="iconSpace" presStyleCnt="0"/>
      <dgm:spPr/>
    </dgm:pt>
    <dgm:pt modelId="{D84D774F-3748-47B1-A3AC-21A138CEC95B}" type="pres">
      <dgm:prSet presAssocID="{F0F662B6-EC7E-4D02-8565-FCF2E392DDF9}" presName="parTx" presStyleLbl="revTx" presStyleIdx="2" presStyleCnt="10">
        <dgm:presLayoutVars>
          <dgm:chMax val="0"/>
          <dgm:chPref val="0"/>
        </dgm:presLayoutVars>
      </dgm:prSet>
      <dgm:spPr/>
    </dgm:pt>
    <dgm:pt modelId="{16C9E2E5-7576-4353-A0DD-DF3C3091760B}" type="pres">
      <dgm:prSet presAssocID="{F0F662B6-EC7E-4D02-8565-FCF2E392DDF9}" presName="txSpace" presStyleCnt="0"/>
      <dgm:spPr/>
    </dgm:pt>
    <dgm:pt modelId="{031E8960-16D8-4166-A6E5-B197987D578B}" type="pres">
      <dgm:prSet presAssocID="{F0F662B6-EC7E-4D02-8565-FCF2E392DDF9}" presName="desTx" presStyleLbl="revTx" presStyleIdx="3" presStyleCnt="10">
        <dgm:presLayoutVars/>
      </dgm:prSet>
      <dgm:spPr/>
    </dgm:pt>
    <dgm:pt modelId="{0D538C08-1B85-417E-976D-CF5A6D74D745}" type="pres">
      <dgm:prSet presAssocID="{FA76FD5E-8ADD-4B01-9CAF-93F5D4CC85BA}" presName="sibTrans" presStyleCnt="0"/>
      <dgm:spPr/>
    </dgm:pt>
    <dgm:pt modelId="{9DB7D722-1DCC-48E4-99B6-DE8F53C2B5A9}" type="pres">
      <dgm:prSet presAssocID="{A9CF9A8C-EEC1-4902-A18D-169A09D2716B}" presName="compNode" presStyleCnt="0"/>
      <dgm:spPr/>
    </dgm:pt>
    <dgm:pt modelId="{A6F7EEF9-2F02-4AF7-97E8-17DFF810C3F6}" type="pres">
      <dgm:prSet presAssocID="{A9CF9A8C-EEC1-4902-A18D-169A09D271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AD6739D-1D99-410E-8CFF-C17E707BD706}" type="pres">
      <dgm:prSet presAssocID="{A9CF9A8C-EEC1-4902-A18D-169A09D2716B}" presName="iconSpace" presStyleCnt="0"/>
      <dgm:spPr/>
    </dgm:pt>
    <dgm:pt modelId="{3022DA95-5BBC-4CA4-9A47-A61451C488C0}" type="pres">
      <dgm:prSet presAssocID="{A9CF9A8C-EEC1-4902-A18D-169A09D2716B}" presName="parTx" presStyleLbl="revTx" presStyleIdx="4" presStyleCnt="10">
        <dgm:presLayoutVars>
          <dgm:chMax val="0"/>
          <dgm:chPref val="0"/>
        </dgm:presLayoutVars>
      </dgm:prSet>
      <dgm:spPr/>
    </dgm:pt>
    <dgm:pt modelId="{3FD97C7D-16CD-433C-BEFE-B729C052B5CA}" type="pres">
      <dgm:prSet presAssocID="{A9CF9A8C-EEC1-4902-A18D-169A09D2716B}" presName="txSpace" presStyleCnt="0"/>
      <dgm:spPr/>
    </dgm:pt>
    <dgm:pt modelId="{732CCF62-E652-4E36-A82F-7AC46EB81793}" type="pres">
      <dgm:prSet presAssocID="{A9CF9A8C-EEC1-4902-A18D-169A09D2716B}" presName="desTx" presStyleLbl="revTx" presStyleIdx="5" presStyleCnt="10">
        <dgm:presLayoutVars/>
      </dgm:prSet>
      <dgm:spPr/>
    </dgm:pt>
    <dgm:pt modelId="{B25053D6-494C-46EB-9263-D70BD0771DF5}" type="pres">
      <dgm:prSet presAssocID="{8F121826-F088-4AB9-B007-3C031B2DCF62}" presName="sibTrans" presStyleCnt="0"/>
      <dgm:spPr/>
    </dgm:pt>
    <dgm:pt modelId="{EAE4CA77-6B5F-4AAD-946C-1845DF1AB3F6}" type="pres">
      <dgm:prSet presAssocID="{8B0B8D03-115B-466F-BE45-E5BA76D4AF9C}" presName="compNode" presStyleCnt="0"/>
      <dgm:spPr/>
    </dgm:pt>
    <dgm:pt modelId="{C790C66E-8703-49E3-8379-5E5288FA96A2}" type="pres">
      <dgm:prSet presAssocID="{8B0B8D03-115B-466F-BE45-E5BA76D4AF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F905CB-183B-4247-AF67-982D97E20166}" type="pres">
      <dgm:prSet presAssocID="{8B0B8D03-115B-466F-BE45-E5BA76D4AF9C}" presName="iconSpace" presStyleCnt="0"/>
      <dgm:spPr/>
    </dgm:pt>
    <dgm:pt modelId="{59CBCE29-68FB-4D28-ACE2-077C0F846169}" type="pres">
      <dgm:prSet presAssocID="{8B0B8D03-115B-466F-BE45-E5BA76D4AF9C}" presName="parTx" presStyleLbl="revTx" presStyleIdx="6" presStyleCnt="10">
        <dgm:presLayoutVars>
          <dgm:chMax val="0"/>
          <dgm:chPref val="0"/>
        </dgm:presLayoutVars>
      </dgm:prSet>
      <dgm:spPr/>
    </dgm:pt>
    <dgm:pt modelId="{46149C68-3DFC-45AB-80A4-2961F7B4355F}" type="pres">
      <dgm:prSet presAssocID="{8B0B8D03-115B-466F-BE45-E5BA76D4AF9C}" presName="txSpace" presStyleCnt="0"/>
      <dgm:spPr/>
    </dgm:pt>
    <dgm:pt modelId="{982D9F01-F1FE-48D7-82CF-AFE97C0217BF}" type="pres">
      <dgm:prSet presAssocID="{8B0B8D03-115B-466F-BE45-E5BA76D4AF9C}" presName="desTx" presStyleLbl="revTx" presStyleIdx="7" presStyleCnt="10">
        <dgm:presLayoutVars/>
      </dgm:prSet>
      <dgm:spPr/>
    </dgm:pt>
    <dgm:pt modelId="{24820F6F-8B71-406A-A1B8-8EB6C4E4C514}" type="pres">
      <dgm:prSet presAssocID="{8899A2FB-11EB-467B-B20D-2583295596D6}" presName="sibTrans" presStyleCnt="0"/>
      <dgm:spPr/>
    </dgm:pt>
    <dgm:pt modelId="{8EFA113C-8B04-474C-9CDE-373808E99C97}" type="pres">
      <dgm:prSet presAssocID="{0C3C5942-629B-48A0-AF4F-3FC4A9C92247}" presName="compNode" presStyleCnt="0"/>
      <dgm:spPr/>
    </dgm:pt>
    <dgm:pt modelId="{99C4A927-9F70-4C78-A2B2-78D9E665BDF6}" type="pres">
      <dgm:prSet presAssocID="{0C3C5942-629B-48A0-AF4F-3FC4A9C9224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4DA7E29-60A4-4CF9-8200-16BAAB1BF31A}" type="pres">
      <dgm:prSet presAssocID="{0C3C5942-629B-48A0-AF4F-3FC4A9C92247}" presName="iconSpace" presStyleCnt="0"/>
      <dgm:spPr/>
    </dgm:pt>
    <dgm:pt modelId="{3B2FC7EB-8F7D-490F-934D-16FD71C14C52}" type="pres">
      <dgm:prSet presAssocID="{0C3C5942-629B-48A0-AF4F-3FC4A9C92247}" presName="parTx" presStyleLbl="revTx" presStyleIdx="8" presStyleCnt="10">
        <dgm:presLayoutVars>
          <dgm:chMax val="0"/>
          <dgm:chPref val="0"/>
        </dgm:presLayoutVars>
      </dgm:prSet>
      <dgm:spPr/>
    </dgm:pt>
    <dgm:pt modelId="{F97CB83E-D795-47B6-997C-B9D0C906E159}" type="pres">
      <dgm:prSet presAssocID="{0C3C5942-629B-48A0-AF4F-3FC4A9C92247}" presName="txSpace" presStyleCnt="0"/>
      <dgm:spPr/>
    </dgm:pt>
    <dgm:pt modelId="{A5F00494-4167-4985-8252-C0EEFCCA314B}" type="pres">
      <dgm:prSet presAssocID="{0C3C5942-629B-48A0-AF4F-3FC4A9C92247}" presName="desTx" presStyleLbl="revTx" presStyleIdx="9" presStyleCnt="10">
        <dgm:presLayoutVars/>
      </dgm:prSet>
      <dgm:spPr/>
    </dgm:pt>
  </dgm:ptLst>
  <dgm:cxnLst>
    <dgm:cxn modelId="{9026951F-4C1E-49B1-8575-C595C9C577CB}" srcId="{0C3C5942-629B-48A0-AF4F-3FC4A9C92247}" destId="{FA101741-9B68-4249-8505-D8B8A3994F7C}" srcOrd="1" destOrd="0" parTransId="{81F6D32F-6EE8-4313-918E-DB07A2C923C6}" sibTransId="{F4661F08-7938-4458-B5DC-124BBE419E61}"/>
    <dgm:cxn modelId="{891CA91F-B7D6-412F-A9C9-8175CE9FFEE5}" type="presOf" srcId="{0C3C5942-629B-48A0-AF4F-3FC4A9C92247}" destId="{3B2FC7EB-8F7D-490F-934D-16FD71C14C52}" srcOrd="0" destOrd="0" presId="urn:microsoft.com/office/officeart/2018/2/layout/IconLabelDescriptionList"/>
    <dgm:cxn modelId="{3E3E442D-8EBB-4A74-B0D5-34153ED6D3BE}" type="presOf" srcId="{F0F662B6-EC7E-4D02-8565-FCF2E392DDF9}" destId="{D84D774F-3748-47B1-A3AC-21A138CEC95B}" srcOrd="0" destOrd="0" presId="urn:microsoft.com/office/officeart/2018/2/layout/IconLabelDescriptionList"/>
    <dgm:cxn modelId="{22BFFD39-DB5E-47AA-B0D3-963C6F46F834}" type="presOf" srcId="{A9CF9A8C-EEC1-4902-A18D-169A09D2716B}" destId="{3022DA95-5BBC-4CA4-9A47-A61451C488C0}" srcOrd="0" destOrd="0" presId="urn:microsoft.com/office/officeart/2018/2/layout/IconLabelDescriptionList"/>
    <dgm:cxn modelId="{62FB7A3C-BBDC-444F-B8FC-9D0DB9FB8387}" srcId="{C50DF575-4BDA-4A0F-ACC3-E2504509722E}" destId="{0C3C5942-629B-48A0-AF4F-3FC4A9C92247}" srcOrd="4" destOrd="0" parTransId="{E2CC4A93-B2EF-4276-BA49-23A55B526771}" sibTransId="{8FBF4279-FB74-4980-BDAC-1EF97ABDF37D}"/>
    <dgm:cxn modelId="{A8551E64-C749-4A57-9C76-D7A7369B4A5A}" type="presOf" srcId="{FA101741-9B68-4249-8505-D8B8A3994F7C}" destId="{A5F00494-4167-4985-8252-C0EEFCCA314B}" srcOrd="0" destOrd="1" presId="urn:microsoft.com/office/officeart/2018/2/layout/IconLabelDescriptionList"/>
    <dgm:cxn modelId="{DA612E50-B131-4D13-84F1-3F2A9F63AEDD}" srcId="{C50DF575-4BDA-4A0F-ACC3-E2504509722E}" destId="{8B0B8D03-115B-466F-BE45-E5BA76D4AF9C}" srcOrd="3" destOrd="0" parTransId="{EA325BE1-E619-4ECC-BDFD-0BB85014C014}" sibTransId="{8899A2FB-11EB-467B-B20D-2583295596D6}"/>
    <dgm:cxn modelId="{20FCF451-B9B7-4571-A9FE-4A24BA7FD33D}" type="presOf" srcId="{104963F4-EAA7-40B9-9D54-5BE054C37D8D}" destId="{A7A976C8-C8D7-4E55-88ED-BF793036AFFF}" srcOrd="0" destOrd="0" presId="urn:microsoft.com/office/officeart/2018/2/layout/IconLabelDescriptionList"/>
    <dgm:cxn modelId="{64495054-C242-40D4-9F5E-C34FAA96D6FE}" type="presOf" srcId="{8B0B8D03-115B-466F-BE45-E5BA76D4AF9C}" destId="{59CBCE29-68FB-4D28-ACE2-077C0F846169}" srcOrd="0" destOrd="0" presId="urn:microsoft.com/office/officeart/2018/2/layout/IconLabelDescriptionList"/>
    <dgm:cxn modelId="{B8A8187A-5417-4366-A1C5-D0DF8EA69205}" srcId="{C50DF575-4BDA-4A0F-ACC3-E2504509722E}" destId="{104963F4-EAA7-40B9-9D54-5BE054C37D8D}" srcOrd="0" destOrd="0" parTransId="{B60AF64C-68F9-4569-90CF-F74D595236B3}" sibTransId="{F3592870-3020-4CBA-B362-63A33195C02C}"/>
    <dgm:cxn modelId="{47D89087-7FF4-4D70-A503-FEB52CD675F0}" type="presOf" srcId="{C50DF575-4BDA-4A0F-ACC3-E2504509722E}" destId="{82009C83-4BA3-47C7-9129-FB913F1BE581}" srcOrd="0" destOrd="0" presId="urn:microsoft.com/office/officeart/2018/2/layout/IconLabelDescriptionList"/>
    <dgm:cxn modelId="{1274A196-CA37-49B9-8917-7C53B531F094}" type="presOf" srcId="{B4A97B31-B981-41CF-8580-345A19603645}" destId="{A5F00494-4167-4985-8252-C0EEFCCA314B}" srcOrd="0" destOrd="0" presId="urn:microsoft.com/office/officeart/2018/2/layout/IconLabelDescriptionList"/>
    <dgm:cxn modelId="{7F0FD49B-F985-48D9-A057-E469C8A853E8}" srcId="{0C3C5942-629B-48A0-AF4F-3FC4A9C92247}" destId="{B4A97B31-B981-41CF-8580-345A19603645}" srcOrd="0" destOrd="0" parTransId="{E692F55D-FDEA-495E-ACD5-97928D062F14}" sibTransId="{893EA056-C431-49C0-AE86-58BC095B4E2A}"/>
    <dgm:cxn modelId="{BFF8ABEB-7B75-428E-85B1-DDCF39F77901}" srcId="{C50DF575-4BDA-4A0F-ACC3-E2504509722E}" destId="{F0F662B6-EC7E-4D02-8565-FCF2E392DDF9}" srcOrd="1" destOrd="0" parTransId="{C75B4734-548E-4FC1-804C-D5BF236C320D}" sibTransId="{FA76FD5E-8ADD-4B01-9CAF-93F5D4CC85BA}"/>
    <dgm:cxn modelId="{C84C15F6-F8EC-4837-ABE5-6EB08092B962}" srcId="{C50DF575-4BDA-4A0F-ACC3-E2504509722E}" destId="{A9CF9A8C-EEC1-4902-A18D-169A09D2716B}" srcOrd="2" destOrd="0" parTransId="{FDC843D1-0F19-4DA5-B1EC-7E86ED832719}" sibTransId="{8F121826-F088-4AB9-B007-3C031B2DCF62}"/>
    <dgm:cxn modelId="{CC493D55-7C8D-45ED-9F5F-67A6D4262343}" type="presParOf" srcId="{82009C83-4BA3-47C7-9129-FB913F1BE581}" destId="{BB9E56B4-452B-4DBA-AEF0-B4F1FA0C692E}" srcOrd="0" destOrd="0" presId="urn:microsoft.com/office/officeart/2018/2/layout/IconLabelDescriptionList"/>
    <dgm:cxn modelId="{5FBEA3A9-BD46-4DA2-8020-024A91ADCDDF}" type="presParOf" srcId="{BB9E56B4-452B-4DBA-AEF0-B4F1FA0C692E}" destId="{429C03B1-CCF2-4F01-B34C-45D06ED7D92E}" srcOrd="0" destOrd="0" presId="urn:microsoft.com/office/officeart/2018/2/layout/IconLabelDescriptionList"/>
    <dgm:cxn modelId="{64C6A188-255E-41CC-BC0F-F6FECA3714E2}" type="presParOf" srcId="{BB9E56B4-452B-4DBA-AEF0-B4F1FA0C692E}" destId="{23A321AA-BC88-4854-B27E-FC07D3061BD3}" srcOrd="1" destOrd="0" presId="urn:microsoft.com/office/officeart/2018/2/layout/IconLabelDescriptionList"/>
    <dgm:cxn modelId="{D5791956-AF7C-48D4-B29F-49175599041E}" type="presParOf" srcId="{BB9E56B4-452B-4DBA-AEF0-B4F1FA0C692E}" destId="{A7A976C8-C8D7-4E55-88ED-BF793036AFFF}" srcOrd="2" destOrd="0" presId="urn:microsoft.com/office/officeart/2018/2/layout/IconLabelDescriptionList"/>
    <dgm:cxn modelId="{793A1F61-0581-4C8B-A2C8-7BD5193AEE66}" type="presParOf" srcId="{BB9E56B4-452B-4DBA-AEF0-B4F1FA0C692E}" destId="{037D8CE8-3E36-4AA1-83AD-8EA90C1D8F7A}" srcOrd="3" destOrd="0" presId="urn:microsoft.com/office/officeart/2018/2/layout/IconLabelDescriptionList"/>
    <dgm:cxn modelId="{A8740152-2CD0-40CC-94F3-DD45CED794D3}" type="presParOf" srcId="{BB9E56B4-452B-4DBA-AEF0-B4F1FA0C692E}" destId="{F4BD5D1F-1BBC-4FB6-8AF1-D6C23C889CDC}" srcOrd="4" destOrd="0" presId="urn:microsoft.com/office/officeart/2018/2/layout/IconLabelDescriptionList"/>
    <dgm:cxn modelId="{A0C28E8F-020B-4870-95F0-87AAF1DAD4ED}" type="presParOf" srcId="{82009C83-4BA3-47C7-9129-FB913F1BE581}" destId="{29CFC778-3EFA-48FF-BA26-6868CC8BB550}" srcOrd="1" destOrd="0" presId="urn:microsoft.com/office/officeart/2018/2/layout/IconLabelDescriptionList"/>
    <dgm:cxn modelId="{D3C3DC35-FE2E-4C39-98FD-1D0393348D8B}" type="presParOf" srcId="{82009C83-4BA3-47C7-9129-FB913F1BE581}" destId="{3ADADD23-9A67-4E1B-A30A-4FFF0E17B33B}" srcOrd="2" destOrd="0" presId="urn:microsoft.com/office/officeart/2018/2/layout/IconLabelDescriptionList"/>
    <dgm:cxn modelId="{0F36427F-5CC6-43E9-B848-39EAD22B7ACA}" type="presParOf" srcId="{3ADADD23-9A67-4E1B-A30A-4FFF0E17B33B}" destId="{8D0C14F8-5F40-4C7E-94AF-DF5A9BFA04D5}" srcOrd="0" destOrd="0" presId="urn:microsoft.com/office/officeart/2018/2/layout/IconLabelDescriptionList"/>
    <dgm:cxn modelId="{5EBC98EE-1390-46BC-8322-CFB3C02E5CD2}" type="presParOf" srcId="{3ADADD23-9A67-4E1B-A30A-4FFF0E17B33B}" destId="{E9D3B7CF-EE33-44D8-A9BA-4CBEDC416B7C}" srcOrd="1" destOrd="0" presId="urn:microsoft.com/office/officeart/2018/2/layout/IconLabelDescriptionList"/>
    <dgm:cxn modelId="{8A4A9179-1816-447E-AD99-22FA7A06F638}" type="presParOf" srcId="{3ADADD23-9A67-4E1B-A30A-4FFF0E17B33B}" destId="{D84D774F-3748-47B1-A3AC-21A138CEC95B}" srcOrd="2" destOrd="0" presId="urn:microsoft.com/office/officeart/2018/2/layout/IconLabelDescriptionList"/>
    <dgm:cxn modelId="{703EE4D8-3ED9-44E3-9D2F-336845CDA8E2}" type="presParOf" srcId="{3ADADD23-9A67-4E1B-A30A-4FFF0E17B33B}" destId="{16C9E2E5-7576-4353-A0DD-DF3C3091760B}" srcOrd="3" destOrd="0" presId="urn:microsoft.com/office/officeart/2018/2/layout/IconLabelDescriptionList"/>
    <dgm:cxn modelId="{63210A53-1EB5-4CDC-AC64-6F84CA365ADB}" type="presParOf" srcId="{3ADADD23-9A67-4E1B-A30A-4FFF0E17B33B}" destId="{031E8960-16D8-4166-A6E5-B197987D578B}" srcOrd="4" destOrd="0" presId="urn:microsoft.com/office/officeart/2018/2/layout/IconLabelDescriptionList"/>
    <dgm:cxn modelId="{AA74A7A0-7191-4C79-B7A2-5E487BE0922D}" type="presParOf" srcId="{82009C83-4BA3-47C7-9129-FB913F1BE581}" destId="{0D538C08-1B85-417E-976D-CF5A6D74D745}" srcOrd="3" destOrd="0" presId="urn:microsoft.com/office/officeart/2018/2/layout/IconLabelDescriptionList"/>
    <dgm:cxn modelId="{6AA490A0-D65D-4033-B636-CE8B8C484D16}" type="presParOf" srcId="{82009C83-4BA3-47C7-9129-FB913F1BE581}" destId="{9DB7D722-1DCC-48E4-99B6-DE8F53C2B5A9}" srcOrd="4" destOrd="0" presId="urn:microsoft.com/office/officeart/2018/2/layout/IconLabelDescriptionList"/>
    <dgm:cxn modelId="{4E3EBB6D-0F02-4F47-8ACC-1B8EFD86AF76}" type="presParOf" srcId="{9DB7D722-1DCC-48E4-99B6-DE8F53C2B5A9}" destId="{A6F7EEF9-2F02-4AF7-97E8-17DFF810C3F6}" srcOrd="0" destOrd="0" presId="urn:microsoft.com/office/officeart/2018/2/layout/IconLabelDescriptionList"/>
    <dgm:cxn modelId="{A9CE47C6-F2F4-4D3E-95A5-6ABDF8B9E193}" type="presParOf" srcId="{9DB7D722-1DCC-48E4-99B6-DE8F53C2B5A9}" destId="{0AD6739D-1D99-410E-8CFF-C17E707BD706}" srcOrd="1" destOrd="0" presId="urn:microsoft.com/office/officeart/2018/2/layout/IconLabelDescriptionList"/>
    <dgm:cxn modelId="{553D7B42-FCC4-431A-A4C5-D0D6640068C4}" type="presParOf" srcId="{9DB7D722-1DCC-48E4-99B6-DE8F53C2B5A9}" destId="{3022DA95-5BBC-4CA4-9A47-A61451C488C0}" srcOrd="2" destOrd="0" presId="urn:microsoft.com/office/officeart/2018/2/layout/IconLabelDescriptionList"/>
    <dgm:cxn modelId="{D55F61AF-F449-48AD-B28E-1B0F755FE261}" type="presParOf" srcId="{9DB7D722-1DCC-48E4-99B6-DE8F53C2B5A9}" destId="{3FD97C7D-16CD-433C-BEFE-B729C052B5CA}" srcOrd="3" destOrd="0" presId="urn:microsoft.com/office/officeart/2018/2/layout/IconLabelDescriptionList"/>
    <dgm:cxn modelId="{7C2B6C01-0656-4E0F-86DC-F64ADF6BA0C6}" type="presParOf" srcId="{9DB7D722-1DCC-48E4-99B6-DE8F53C2B5A9}" destId="{732CCF62-E652-4E36-A82F-7AC46EB81793}" srcOrd="4" destOrd="0" presId="urn:microsoft.com/office/officeart/2018/2/layout/IconLabelDescriptionList"/>
    <dgm:cxn modelId="{760D960C-D511-4B2D-992B-83DFF86E75A6}" type="presParOf" srcId="{82009C83-4BA3-47C7-9129-FB913F1BE581}" destId="{B25053D6-494C-46EB-9263-D70BD0771DF5}" srcOrd="5" destOrd="0" presId="urn:microsoft.com/office/officeart/2018/2/layout/IconLabelDescriptionList"/>
    <dgm:cxn modelId="{63C85E59-F6E6-456B-B77F-3F8BD5A5AC82}" type="presParOf" srcId="{82009C83-4BA3-47C7-9129-FB913F1BE581}" destId="{EAE4CA77-6B5F-4AAD-946C-1845DF1AB3F6}" srcOrd="6" destOrd="0" presId="urn:microsoft.com/office/officeart/2018/2/layout/IconLabelDescriptionList"/>
    <dgm:cxn modelId="{9DA82ACA-A4C2-43C2-ABE1-AE30AAE6E33D}" type="presParOf" srcId="{EAE4CA77-6B5F-4AAD-946C-1845DF1AB3F6}" destId="{C790C66E-8703-49E3-8379-5E5288FA96A2}" srcOrd="0" destOrd="0" presId="urn:microsoft.com/office/officeart/2018/2/layout/IconLabelDescriptionList"/>
    <dgm:cxn modelId="{9950B4BA-DD46-48C4-929A-2D466F80E931}" type="presParOf" srcId="{EAE4CA77-6B5F-4AAD-946C-1845DF1AB3F6}" destId="{33F905CB-183B-4247-AF67-982D97E20166}" srcOrd="1" destOrd="0" presId="urn:microsoft.com/office/officeart/2018/2/layout/IconLabelDescriptionList"/>
    <dgm:cxn modelId="{3B438394-2474-4C77-865F-FFEA8459E42B}" type="presParOf" srcId="{EAE4CA77-6B5F-4AAD-946C-1845DF1AB3F6}" destId="{59CBCE29-68FB-4D28-ACE2-077C0F846169}" srcOrd="2" destOrd="0" presId="urn:microsoft.com/office/officeart/2018/2/layout/IconLabelDescriptionList"/>
    <dgm:cxn modelId="{F38EFCF9-9AB9-4126-8C75-867465C3D719}" type="presParOf" srcId="{EAE4CA77-6B5F-4AAD-946C-1845DF1AB3F6}" destId="{46149C68-3DFC-45AB-80A4-2961F7B4355F}" srcOrd="3" destOrd="0" presId="urn:microsoft.com/office/officeart/2018/2/layout/IconLabelDescriptionList"/>
    <dgm:cxn modelId="{C1BC00F7-46C3-4490-9497-170C72A4D584}" type="presParOf" srcId="{EAE4CA77-6B5F-4AAD-946C-1845DF1AB3F6}" destId="{982D9F01-F1FE-48D7-82CF-AFE97C0217BF}" srcOrd="4" destOrd="0" presId="urn:microsoft.com/office/officeart/2018/2/layout/IconLabelDescriptionList"/>
    <dgm:cxn modelId="{27A58D97-F162-4E4B-A689-6DBF8BA9BFF9}" type="presParOf" srcId="{82009C83-4BA3-47C7-9129-FB913F1BE581}" destId="{24820F6F-8B71-406A-A1B8-8EB6C4E4C514}" srcOrd="7" destOrd="0" presId="urn:microsoft.com/office/officeart/2018/2/layout/IconLabelDescriptionList"/>
    <dgm:cxn modelId="{1C68B98D-71BD-4CA1-A4E9-7B9F28660644}" type="presParOf" srcId="{82009C83-4BA3-47C7-9129-FB913F1BE581}" destId="{8EFA113C-8B04-474C-9CDE-373808E99C97}" srcOrd="8" destOrd="0" presId="urn:microsoft.com/office/officeart/2018/2/layout/IconLabelDescriptionList"/>
    <dgm:cxn modelId="{8D5F296F-7B21-4478-8AFD-EC0580F5D860}" type="presParOf" srcId="{8EFA113C-8B04-474C-9CDE-373808E99C97}" destId="{99C4A927-9F70-4C78-A2B2-78D9E665BDF6}" srcOrd="0" destOrd="0" presId="urn:microsoft.com/office/officeart/2018/2/layout/IconLabelDescriptionList"/>
    <dgm:cxn modelId="{609B82BC-DF68-4B60-BF3A-3302E9018FBD}" type="presParOf" srcId="{8EFA113C-8B04-474C-9CDE-373808E99C97}" destId="{24DA7E29-60A4-4CF9-8200-16BAAB1BF31A}" srcOrd="1" destOrd="0" presId="urn:microsoft.com/office/officeart/2018/2/layout/IconLabelDescriptionList"/>
    <dgm:cxn modelId="{9F163837-A8DD-411D-AB03-62CEED673B11}" type="presParOf" srcId="{8EFA113C-8B04-474C-9CDE-373808E99C97}" destId="{3B2FC7EB-8F7D-490F-934D-16FD71C14C52}" srcOrd="2" destOrd="0" presId="urn:microsoft.com/office/officeart/2018/2/layout/IconLabelDescriptionList"/>
    <dgm:cxn modelId="{71DA3669-F307-4DEE-9BEF-AC1ACBF0C2D7}" type="presParOf" srcId="{8EFA113C-8B04-474C-9CDE-373808E99C97}" destId="{F97CB83E-D795-47B6-997C-B9D0C906E159}" srcOrd="3" destOrd="0" presId="urn:microsoft.com/office/officeart/2018/2/layout/IconLabelDescriptionList"/>
    <dgm:cxn modelId="{A699412E-C414-4FBC-B612-6C73B19EBE9A}" type="presParOf" srcId="{8EFA113C-8B04-474C-9CDE-373808E99C97}" destId="{A5F00494-4167-4985-8252-C0EEFCCA314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CE61E-8FCF-495A-8975-313A1F6540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B374D6-8C66-4E09-9CA7-722B4587A826}">
      <dgm:prSet/>
      <dgm:spPr/>
      <dgm:t>
        <a:bodyPr/>
        <a:lstStyle/>
        <a:p>
          <a:r>
            <a:rPr lang="en-US"/>
            <a:t>Simple mean:  produced mean squared error of $19</a:t>
          </a:r>
        </a:p>
      </dgm:t>
    </dgm:pt>
    <dgm:pt modelId="{8C5CF584-B084-472D-A940-036064723EF4}" type="parTrans" cxnId="{F2E9C94C-4DDD-4CD1-8340-705F76FE108A}">
      <dgm:prSet/>
      <dgm:spPr/>
      <dgm:t>
        <a:bodyPr/>
        <a:lstStyle/>
        <a:p>
          <a:endParaRPr lang="en-US"/>
        </a:p>
      </dgm:t>
    </dgm:pt>
    <dgm:pt modelId="{56828693-76C4-4A2E-9E95-4B28074BD29C}" type="sibTrans" cxnId="{F2E9C94C-4DDD-4CD1-8340-705F76FE108A}">
      <dgm:prSet/>
      <dgm:spPr/>
      <dgm:t>
        <a:bodyPr/>
        <a:lstStyle/>
        <a:p>
          <a:endParaRPr lang="en-US"/>
        </a:p>
      </dgm:t>
    </dgm:pt>
    <dgm:pt modelId="{5EA7AC59-CB57-4349-AB25-3C2D703B7C05}">
      <dgm:prSet/>
      <dgm:spPr/>
      <dgm:t>
        <a:bodyPr/>
        <a:lstStyle/>
        <a:p>
          <a:r>
            <a:rPr lang="en-US"/>
            <a:t>Linear regression: produced significant differences between training and test sets – mean absolute error of $10.50</a:t>
          </a:r>
        </a:p>
      </dgm:t>
    </dgm:pt>
    <dgm:pt modelId="{DBC583A2-9CCE-4490-A1A5-CD8743DF4EE5}" type="parTrans" cxnId="{41D6C649-291B-49DD-B214-1524933DEE8C}">
      <dgm:prSet/>
      <dgm:spPr/>
      <dgm:t>
        <a:bodyPr/>
        <a:lstStyle/>
        <a:p>
          <a:endParaRPr lang="en-US"/>
        </a:p>
      </dgm:t>
    </dgm:pt>
    <dgm:pt modelId="{4A76DA00-A96B-450F-A629-8F1B8D087D3E}" type="sibTrans" cxnId="{41D6C649-291B-49DD-B214-1524933DEE8C}">
      <dgm:prSet/>
      <dgm:spPr/>
      <dgm:t>
        <a:bodyPr/>
        <a:lstStyle/>
        <a:p>
          <a:endParaRPr lang="en-US"/>
        </a:p>
      </dgm:t>
    </dgm:pt>
    <dgm:pt modelId="{FBF79309-5C98-46E3-9E06-308086947A11}">
      <dgm:prSet/>
      <dgm:spPr/>
      <dgm:t>
        <a:bodyPr/>
        <a:lstStyle/>
        <a:p>
          <a:r>
            <a:rPr lang="en-US"/>
            <a:t>Random forest model:  produces the lowest cross validation error of $9.53</a:t>
          </a:r>
        </a:p>
      </dgm:t>
    </dgm:pt>
    <dgm:pt modelId="{F382D3E2-9599-4A9D-8BD5-FA69531F1E4F}" type="parTrans" cxnId="{ABD97757-CB65-4897-820B-463B53F12144}">
      <dgm:prSet/>
      <dgm:spPr/>
      <dgm:t>
        <a:bodyPr/>
        <a:lstStyle/>
        <a:p>
          <a:endParaRPr lang="en-US"/>
        </a:p>
      </dgm:t>
    </dgm:pt>
    <dgm:pt modelId="{639FC78F-3F68-40A3-9EAF-C3472A21F3C2}" type="sibTrans" cxnId="{ABD97757-CB65-4897-820B-463B53F12144}">
      <dgm:prSet/>
      <dgm:spPr/>
      <dgm:t>
        <a:bodyPr/>
        <a:lstStyle/>
        <a:p>
          <a:endParaRPr lang="en-US"/>
        </a:p>
      </dgm:t>
    </dgm:pt>
    <dgm:pt modelId="{4158F801-8A78-4DBF-B360-B7299980C5F8}" type="pres">
      <dgm:prSet presAssocID="{CE2CE61E-8FCF-495A-8975-313A1F6540E6}" presName="root" presStyleCnt="0">
        <dgm:presLayoutVars>
          <dgm:dir/>
          <dgm:resizeHandles val="exact"/>
        </dgm:presLayoutVars>
      </dgm:prSet>
      <dgm:spPr/>
    </dgm:pt>
    <dgm:pt modelId="{5B0318BC-0607-4805-A3AA-DFA2775038DF}" type="pres">
      <dgm:prSet presAssocID="{B5B374D6-8C66-4E09-9CA7-722B4587A826}" presName="compNode" presStyleCnt="0"/>
      <dgm:spPr/>
    </dgm:pt>
    <dgm:pt modelId="{6F493FB4-6EFD-4019-8192-34EEA47524CE}" type="pres">
      <dgm:prSet presAssocID="{B5B374D6-8C66-4E09-9CA7-722B4587A826}" presName="bgRect" presStyleLbl="bgShp" presStyleIdx="0" presStyleCnt="3"/>
      <dgm:spPr/>
    </dgm:pt>
    <dgm:pt modelId="{96C658A1-74B3-4D2C-94CF-A38DAE98BAED}" type="pres">
      <dgm:prSet presAssocID="{B5B374D6-8C66-4E09-9CA7-722B4587A8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D50DFF8-B2F0-4A73-9C9D-4C7681EFAE6E}" type="pres">
      <dgm:prSet presAssocID="{B5B374D6-8C66-4E09-9CA7-722B4587A826}" presName="spaceRect" presStyleCnt="0"/>
      <dgm:spPr/>
    </dgm:pt>
    <dgm:pt modelId="{8E632C87-324E-490C-B042-FEE73E043CB0}" type="pres">
      <dgm:prSet presAssocID="{B5B374D6-8C66-4E09-9CA7-722B4587A826}" presName="parTx" presStyleLbl="revTx" presStyleIdx="0" presStyleCnt="3">
        <dgm:presLayoutVars>
          <dgm:chMax val="0"/>
          <dgm:chPref val="0"/>
        </dgm:presLayoutVars>
      </dgm:prSet>
      <dgm:spPr/>
    </dgm:pt>
    <dgm:pt modelId="{F1786D09-4986-4A1D-9D60-021FE40EC7DC}" type="pres">
      <dgm:prSet presAssocID="{56828693-76C4-4A2E-9E95-4B28074BD29C}" presName="sibTrans" presStyleCnt="0"/>
      <dgm:spPr/>
    </dgm:pt>
    <dgm:pt modelId="{4E4A4BE6-BBEE-403B-B881-2E02EB749874}" type="pres">
      <dgm:prSet presAssocID="{5EA7AC59-CB57-4349-AB25-3C2D703B7C05}" presName="compNode" presStyleCnt="0"/>
      <dgm:spPr/>
    </dgm:pt>
    <dgm:pt modelId="{E79BC030-C180-4A33-B73B-1A4758469AE3}" type="pres">
      <dgm:prSet presAssocID="{5EA7AC59-CB57-4349-AB25-3C2D703B7C05}" presName="bgRect" presStyleLbl="bgShp" presStyleIdx="1" presStyleCnt="3"/>
      <dgm:spPr/>
    </dgm:pt>
    <dgm:pt modelId="{5813494E-A23C-4F5D-BC91-1D2884B37707}" type="pres">
      <dgm:prSet presAssocID="{5EA7AC59-CB57-4349-AB25-3C2D703B7C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A197E0F-134A-4950-90F5-F6EEA220A50F}" type="pres">
      <dgm:prSet presAssocID="{5EA7AC59-CB57-4349-AB25-3C2D703B7C05}" presName="spaceRect" presStyleCnt="0"/>
      <dgm:spPr/>
    </dgm:pt>
    <dgm:pt modelId="{15A25DAD-1708-4B11-86D8-850F1B7B55C0}" type="pres">
      <dgm:prSet presAssocID="{5EA7AC59-CB57-4349-AB25-3C2D703B7C05}" presName="parTx" presStyleLbl="revTx" presStyleIdx="1" presStyleCnt="3">
        <dgm:presLayoutVars>
          <dgm:chMax val="0"/>
          <dgm:chPref val="0"/>
        </dgm:presLayoutVars>
      </dgm:prSet>
      <dgm:spPr/>
    </dgm:pt>
    <dgm:pt modelId="{97D57337-BBC0-4B32-98FB-6CE315F66BAF}" type="pres">
      <dgm:prSet presAssocID="{4A76DA00-A96B-450F-A629-8F1B8D087D3E}" presName="sibTrans" presStyleCnt="0"/>
      <dgm:spPr/>
    </dgm:pt>
    <dgm:pt modelId="{CA5DCA6E-15F7-4F49-8DB8-DE3421C96E3C}" type="pres">
      <dgm:prSet presAssocID="{FBF79309-5C98-46E3-9E06-308086947A11}" presName="compNode" presStyleCnt="0"/>
      <dgm:spPr/>
    </dgm:pt>
    <dgm:pt modelId="{274410A0-E215-4A3D-A956-BC32693650D2}" type="pres">
      <dgm:prSet presAssocID="{FBF79309-5C98-46E3-9E06-308086947A11}" presName="bgRect" presStyleLbl="bgShp" presStyleIdx="2" presStyleCnt="3"/>
      <dgm:spPr/>
    </dgm:pt>
    <dgm:pt modelId="{037D6975-972E-4D1A-9B30-E4B6F7641BE9}" type="pres">
      <dgm:prSet presAssocID="{FBF79309-5C98-46E3-9E06-308086947A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682AA4E-9483-4E00-A9C7-19D1EEA9FB3E}" type="pres">
      <dgm:prSet presAssocID="{FBF79309-5C98-46E3-9E06-308086947A11}" presName="spaceRect" presStyleCnt="0"/>
      <dgm:spPr/>
    </dgm:pt>
    <dgm:pt modelId="{9940157B-AD7B-4CDD-B8DC-88CAE16B4B25}" type="pres">
      <dgm:prSet presAssocID="{FBF79309-5C98-46E3-9E06-308086947A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ADDB67-9B81-4042-AFBC-C093D75B2758}" type="presOf" srcId="{B5B374D6-8C66-4E09-9CA7-722B4587A826}" destId="{8E632C87-324E-490C-B042-FEE73E043CB0}" srcOrd="0" destOrd="0" presId="urn:microsoft.com/office/officeart/2018/2/layout/IconVerticalSolidList"/>
    <dgm:cxn modelId="{41D6C649-291B-49DD-B214-1524933DEE8C}" srcId="{CE2CE61E-8FCF-495A-8975-313A1F6540E6}" destId="{5EA7AC59-CB57-4349-AB25-3C2D703B7C05}" srcOrd="1" destOrd="0" parTransId="{DBC583A2-9CCE-4490-A1A5-CD8743DF4EE5}" sibTransId="{4A76DA00-A96B-450F-A629-8F1B8D087D3E}"/>
    <dgm:cxn modelId="{142CAC6A-217C-43A2-9D48-BA8881C80D3C}" type="presOf" srcId="{FBF79309-5C98-46E3-9E06-308086947A11}" destId="{9940157B-AD7B-4CDD-B8DC-88CAE16B4B25}" srcOrd="0" destOrd="0" presId="urn:microsoft.com/office/officeart/2018/2/layout/IconVerticalSolidList"/>
    <dgm:cxn modelId="{F2E9C94C-4DDD-4CD1-8340-705F76FE108A}" srcId="{CE2CE61E-8FCF-495A-8975-313A1F6540E6}" destId="{B5B374D6-8C66-4E09-9CA7-722B4587A826}" srcOrd="0" destOrd="0" parTransId="{8C5CF584-B084-472D-A940-036064723EF4}" sibTransId="{56828693-76C4-4A2E-9E95-4B28074BD29C}"/>
    <dgm:cxn modelId="{154A9155-F32C-4D28-A7E0-363EA285F7EA}" type="presOf" srcId="{5EA7AC59-CB57-4349-AB25-3C2D703B7C05}" destId="{15A25DAD-1708-4B11-86D8-850F1B7B55C0}" srcOrd="0" destOrd="0" presId="urn:microsoft.com/office/officeart/2018/2/layout/IconVerticalSolidList"/>
    <dgm:cxn modelId="{ABD97757-CB65-4897-820B-463B53F12144}" srcId="{CE2CE61E-8FCF-495A-8975-313A1F6540E6}" destId="{FBF79309-5C98-46E3-9E06-308086947A11}" srcOrd="2" destOrd="0" parTransId="{F382D3E2-9599-4A9D-8BD5-FA69531F1E4F}" sibTransId="{639FC78F-3F68-40A3-9EAF-C3472A21F3C2}"/>
    <dgm:cxn modelId="{9962188D-FABA-4444-B877-0F9DD1E847BD}" type="presOf" srcId="{CE2CE61E-8FCF-495A-8975-313A1F6540E6}" destId="{4158F801-8A78-4DBF-B360-B7299980C5F8}" srcOrd="0" destOrd="0" presId="urn:microsoft.com/office/officeart/2018/2/layout/IconVerticalSolidList"/>
    <dgm:cxn modelId="{5A360F57-E965-4119-9E8F-0CE782B6E000}" type="presParOf" srcId="{4158F801-8A78-4DBF-B360-B7299980C5F8}" destId="{5B0318BC-0607-4805-A3AA-DFA2775038DF}" srcOrd="0" destOrd="0" presId="urn:microsoft.com/office/officeart/2018/2/layout/IconVerticalSolidList"/>
    <dgm:cxn modelId="{5A749CF1-BD18-42B9-90DE-0B6715C100A4}" type="presParOf" srcId="{5B0318BC-0607-4805-A3AA-DFA2775038DF}" destId="{6F493FB4-6EFD-4019-8192-34EEA47524CE}" srcOrd="0" destOrd="0" presId="urn:microsoft.com/office/officeart/2018/2/layout/IconVerticalSolidList"/>
    <dgm:cxn modelId="{16BC8FFD-2919-471A-B594-D42D7F0106EB}" type="presParOf" srcId="{5B0318BC-0607-4805-A3AA-DFA2775038DF}" destId="{96C658A1-74B3-4D2C-94CF-A38DAE98BAED}" srcOrd="1" destOrd="0" presId="urn:microsoft.com/office/officeart/2018/2/layout/IconVerticalSolidList"/>
    <dgm:cxn modelId="{6678F478-F5A1-4106-AD74-DD9BA51F20A2}" type="presParOf" srcId="{5B0318BC-0607-4805-A3AA-DFA2775038DF}" destId="{AD50DFF8-B2F0-4A73-9C9D-4C7681EFAE6E}" srcOrd="2" destOrd="0" presId="urn:microsoft.com/office/officeart/2018/2/layout/IconVerticalSolidList"/>
    <dgm:cxn modelId="{5A27F623-C074-442B-A666-8D64444BBAE4}" type="presParOf" srcId="{5B0318BC-0607-4805-A3AA-DFA2775038DF}" destId="{8E632C87-324E-490C-B042-FEE73E043CB0}" srcOrd="3" destOrd="0" presId="urn:microsoft.com/office/officeart/2018/2/layout/IconVerticalSolidList"/>
    <dgm:cxn modelId="{A70B29B4-40D8-42AE-9B8C-D59565991C77}" type="presParOf" srcId="{4158F801-8A78-4DBF-B360-B7299980C5F8}" destId="{F1786D09-4986-4A1D-9D60-021FE40EC7DC}" srcOrd="1" destOrd="0" presId="urn:microsoft.com/office/officeart/2018/2/layout/IconVerticalSolidList"/>
    <dgm:cxn modelId="{29119FB7-8601-4373-AFFE-4DFA775C400C}" type="presParOf" srcId="{4158F801-8A78-4DBF-B360-B7299980C5F8}" destId="{4E4A4BE6-BBEE-403B-B881-2E02EB749874}" srcOrd="2" destOrd="0" presId="urn:microsoft.com/office/officeart/2018/2/layout/IconVerticalSolidList"/>
    <dgm:cxn modelId="{DAB9F80F-983D-4784-BCE6-CFC94856B88B}" type="presParOf" srcId="{4E4A4BE6-BBEE-403B-B881-2E02EB749874}" destId="{E79BC030-C180-4A33-B73B-1A4758469AE3}" srcOrd="0" destOrd="0" presId="urn:microsoft.com/office/officeart/2018/2/layout/IconVerticalSolidList"/>
    <dgm:cxn modelId="{B2D4F169-F52A-4CAD-8BE7-670595F3CD7D}" type="presParOf" srcId="{4E4A4BE6-BBEE-403B-B881-2E02EB749874}" destId="{5813494E-A23C-4F5D-BC91-1D2884B37707}" srcOrd="1" destOrd="0" presId="urn:microsoft.com/office/officeart/2018/2/layout/IconVerticalSolidList"/>
    <dgm:cxn modelId="{C17A4A16-48D1-49BC-88D2-5F00E51DEA3D}" type="presParOf" srcId="{4E4A4BE6-BBEE-403B-B881-2E02EB749874}" destId="{EA197E0F-134A-4950-90F5-F6EEA220A50F}" srcOrd="2" destOrd="0" presId="urn:microsoft.com/office/officeart/2018/2/layout/IconVerticalSolidList"/>
    <dgm:cxn modelId="{E5E3A548-0789-4D76-AE8F-906FD2582DCF}" type="presParOf" srcId="{4E4A4BE6-BBEE-403B-B881-2E02EB749874}" destId="{15A25DAD-1708-4B11-86D8-850F1B7B55C0}" srcOrd="3" destOrd="0" presId="urn:microsoft.com/office/officeart/2018/2/layout/IconVerticalSolidList"/>
    <dgm:cxn modelId="{F32476C4-DB76-4256-AE83-164CB2223D31}" type="presParOf" srcId="{4158F801-8A78-4DBF-B360-B7299980C5F8}" destId="{97D57337-BBC0-4B32-98FB-6CE315F66BAF}" srcOrd="3" destOrd="0" presId="urn:microsoft.com/office/officeart/2018/2/layout/IconVerticalSolidList"/>
    <dgm:cxn modelId="{22CAA0BF-FF4A-4E12-A272-BAC48F694164}" type="presParOf" srcId="{4158F801-8A78-4DBF-B360-B7299980C5F8}" destId="{CA5DCA6E-15F7-4F49-8DB8-DE3421C96E3C}" srcOrd="4" destOrd="0" presId="urn:microsoft.com/office/officeart/2018/2/layout/IconVerticalSolidList"/>
    <dgm:cxn modelId="{9BD3869F-B874-402C-8E03-28A616174C41}" type="presParOf" srcId="{CA5DCA6E-15F7-4F49-8DB8-DE3421C96E3C}" destId="{274410A0-E215-4A3D-A956-BC32693650D2}" srcOrd="0" destOrd="0" presId="urn:microsoft.com/office/officeart/2018/2/layout/IconVerticalSolidList"/>
    <dgm:cxn modelId="{EE4297D7-3783-43E8-B81A-D3C781D53711}" type="presParOf" srcId="{CA5DCA6E-15F7-4F49-8DB8-DE3421C96E3C}" destId="{037D6975-972E-4D1A-9B30-E4B6F7641BE9}" srcOrd="1" destOrd="0" presId="urn:microsoft.com/office/officeart/2018/2/layout/IconVerticalSolidList"/>
    <dgm:cxn modelId="{802730C1-D503-4A44-9360-1B0CBD449FA5}" type="presParOf" srcId="{CA5DCA6E-15F7-4F49-8DB8-DE3421C96E3C}" destId="{B682AA4E-9483-4E00-A9C7-19D1EEA9FB3E}" srcOrd="2" destOrd="0" presId="urn:microsoft.com/office/officeart/2018/2/layout/IconVerticalSolidList"/>
    <dgm:cxn modelId="{DF3D05F9-8F6F-4E92-AD6B-F58281AE2A3C}" type="presParOf" srcId="{CA5DCA6E-15F7-4F49-8DB8-DE3421C96E3C}" destId="{9940157B-AD7B-4CDD-B8DC-88CAE16B4B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C03B1-CCF2-4F01-B34C-45D06ED7D92E}">
      <dsp:nvSpPr>
        <dsp:cNvPr id="0" name=""/>
        <dsp:cNvSpPr/>
      </dsp:nvSpPr>
      <dsp:spPr>
        <a:xfrm>
          <a:off x="80759" y="451893"/>
          <a:ext cx="635776" cy="635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976C8-C8D7-4E55-88ED-BF793036AFFF}">
      <dsp:nvSpPr>
        <dsp:cNvPr id="0" name=""/>
        <dsp:cNvSpPr/>
      </dsp:nvSpPr>
      <dsp:spPr>
        <a:xfrm>
          <a:off x="10496" y="1206289"/>
          <a:ext cx="1957030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New ski (chair) lift purchased for in the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off-season (increasing operating costs by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$1.5 million annually)</a:t>
          </a:r>
        </a:p>
      </dsp:txBody>
      <dsp:txXfrm>
        <a:off x="10496" y="1206289"/>
        <a:ext cx="1957030" cy="1123875"/>
      </dsp:txXfrm>
    </dsp:sp>
    <dsp:sp modelId="{F4BD5D1F-1BBC-4FB6-8AF1-D6C23C889CDC}">
      <dsp:nvSpPr>
        <dsp:cNvPr id="0" name=""/>
        <dsp:cNvSpPr/>
      </dsp:nvSpPr>
      <dsp:spPr>
        <a:xfrm>
          <a:off x="80759" y="2385335"/>
          <a:ext cx="1816505" cy="825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14F8-5F40-4C7E-94AF-DF5A9BFA04D5}">
      <dsp:nvSpPr>
        <dsp:cNvPr id="0" name=""/>
        <dsp:cNvSpPr/>
      </dsp:nvSpPr>
      <dsp:spPr>
        <a:xfrm>
          <a:off x="2285415" y="451893"/>
          <a:ext cx="635776" cy="635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774F-3748-47B1-A3AC-21A138CEC95B}">
      <dsp:nvSpPr>
        <dsp:cNvPr id="0" name=""/>
        <dsp:cNvSpPr/>
      </dsp:nvSpPr>
      <dsp:spPr>
        <a:xfrm>
          <a:off x="2285415" y="1206289"/>
          <a:ext cx="1816505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Scope of solution includes the 330 resorts within the competitive market</a:t>
          </a:r>
        </a:p>
      </dsp:txBody>
      <dsp:txXfrm>
        <a:off x="2285415" y="1206289"/>
        <a:ext cx="1816505" cy="1123875"/>
      </dsp:txXfrm>
    </dsp:sp>
    <dsp:sp modelId="{031E8960-16D8-4166-A6E5-B197987D578B}">
      <dsp:nvSpPr>
        <dsp:cNvPr id="0" name=""/>
        <dsp:cNvSpPr/>
      </dsp:nvSpPr>
      <dsp:spPr>
        <a:xfrm>
          <a:off x="2285415" y="2385335"/>
          <a:ext cx="1816505" cy="825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EEF9-2F02-4AF7-97E8-17DFF810C3F6}">
      <dsp:nvSpPr>
        <dsp:cNvPr id="0" name=""/>
        <dsp:cNvSpPr/>
      </dsp:nvSpPr>
      <dsp:spPr>
        <a:xfrm>
          <a:off x="4419809" y="451893"/>
          <a:ext cx="635776" cy="635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2DA95-5BBC-4CA4-9A47-A61451C488C0}">
      <dsp:nvSpPr>
        <dsp:cNvPr id="0" name=""/>
        <dsp:cNvSpPr/>
      </dsp:nvSpPr>
      <dsp:spPr>
        <a:xfrm>
          <a:off x="4419809" y="1206289"/>
          <a:ext cx="1816505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Key Stakeholder:  Jimmy Blackburn, Director of Operations</a:t>
          </a:r>
        </a:p>
      </dsp:txBody>
      <dsp:txXfrm>
        <a:off x="4419809" y="1206289"/>
        <a:ext cx="1816505" cy="1123875"/>
      </dsp:txXfrm>
    </dsp:sp>
    <dsp:sp modelId="{732CCF62-E652-4E36-A82F-7AC46EB81793}">
      <dsp:nvSpPr>
        <dsp:cNvPr id="0" name=""/>
        <dsp:cNvSpPr/>
      </dsp:nvSpPr>
      <dsp:spPr>
        <a:xfrm>
          <a:off x="4419809" y="2385335"/>
          <a:ext cx="1816505" cy="825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0C66E-8703-49E3-8379-5E5288FA96A2}">
      <dsp:nvSpPr>
        <dsp:cNvPr id="0" name=""/>
        <dsp:cNvSpPr/>
      </dsp:nvSpPr>
      <dsp:spPr>
        <a:xfrm>
          <a:off x="6554203" y="451893"/>
          <a:ext cx="635776" cy="635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BCE29-68FB-4D28-ACE2-077C0F846169}">
      <dsp:nvSpPr>
        <dsp:cNvPr id="0" name=""/>
        <dsp:cNvSpPr/>
      </dsp:nvSpPr>
      <dsp:spPr>
        <a:xfrm>
          <a:off x="6554203" y="1206289"/>
          <a:ext cx="1816505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Key Data sources:  Alesha Eisen, Database Manager &amp; file provided</a:t>
          </a:r>
        </a:p>
      </dsp:txBody>
      <dsp:txXfrm>
        <a:off x="6554203" y="1206289"/>
        <a:ext cx="1816505" cy="1123875"/>
      </dsp:txXfrm>
    </dsp:sp>
    <dsp:sp modelId="{982D9F01-F1FE-48D7-82CF-AFE97C0217BF}">
      <dsp:nvSpPr>
        <dsp:cNvPr id="0" name=""/>
        <dsp:cNvSpPr/>
      </dsp:nvSpPr>
      <dsp:spPr>
        <a:xfrm>
          <a:off x="6554203" y="2385335"/>
          <a:ext cx="1816505" cy="825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4A927-9F70-4C78-A2B2-78D9E665BDF6}">
      <dsp:nvSpPr>
        <dsp:cNvPr id="0" name=""/>
        <dsp:cNvSpPr/>
      </dsp:nvSpPr>
      <dsp:spPr>
        <a:xfrm>
          <a:off x="8688597" y="451893"/>
          <a:ext cx="635776" cy="6357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C7EB-8F7D-490F-934D-16FD71C14C52}">
      <dsp:nvSpPr>
        <dsp:cNvPr id="0" name=""/>
        <dsp:cNvSpPr/>
      </dsp:nvSpPr>
      <dsp:spPr>
        <a:xfrm>
          <a:off x="8688597" y="1206289"/>
          <a:ext cx="1816505" cy="112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Success criteria to be measured by maintaining profitability this year by either:</a:t>
          </a:r>
        </a:p>
      </dsp:txBody>
      <dsp:txXfrm>
        <a:off x="8688597" y="1206289"/>
        <a:ext cx="1816505" cy="1123875"/>
      </dsp:txXfrm>
    </dsp:sp>
    <dsp:sp modelId="{A5F00494-4167-4985-8252-C0EEFCCA314B}">
      <dsp:nvSpPr>
        <dsp:cNvPr id="0" name=""/>
        <dsp:cNvSpPr/>
      </dsp:nvSpPr>
      <dsp:spPr>
        <a:xfrm>
          <a:off x="8688597" y="2385335"/>
          <a:ext cx="1816505" cy="825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Increasing revenue by 10% to offset the costs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Reducing other operating costs by $1.5 million to accommodate the new lift</a:t>
          </a:r>
        </a:p>
      </dsp:txBody>
      <dsp:txXfrm>
        <a:off x="8688597" y="2385335"/>
        <a:ext cx="1816505" cy="825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93FB4-6EFD-4019-8192-34EEA47524CE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658A1-74B3-4D2C-94CF-A38DAE98BAED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32C87-324E-490C-B042-FEE73E043CB0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mean:  produced mean squared error of $19</a:t>
          </a:r>
        </a:p>
      </dsp:txBody>
      <dsp:txXfrm>
        <a:off x="1927918" y="713"/>
        <a:ext cx="5075858" cy="1669193"/>
      </dsp:txXfrm>
    </dsp:sp>
    <dsp:sp modelId="{E79BC030-C180-4A33-B73B-1A4758469AE3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3494E-A23C-4F5D-BC91-1D2884B37707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25DAD-1708-4B11-86D8-850F1B7B55C0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Linear regression: produced significant differences between training and test sets – mean absolute error of $10.50</a:t>
          </a:r>
        </a:p>
      </dsp:txBody>
      <dsp:txXfrm>
        <a:off x="1927918" y="2087205"/>
        <a:ext cx="5075858" cy="1669193"/>
      </dsp:txXfrm>
    </dsp:sp>
    <dsp:sp modelId="{274410A0-E215-4A3D-A956-BC32693650D2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D6975-972E-4D1A-9B30-E4B6F7641BE9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0157B-AD7B-4CDD-B8DC-88CAE16B4B25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Random forest model:  produces the lowest cross validation error of $9.53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68AEB-625E-43AD-91EA-DEE3BECFFB5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6A82-7519-46EA-80B0-B92D05AC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16A82-7519-46EA-80B0-B92D05AC2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2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3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1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anoramic view of snowy mountains">
            <a:extLst>
              <a:ext uri="{FF2B5EF4-FFF2-40B4-BE49-F238E27FC236}">
                <a16:creationId xmlns:a16="http://schemas.microsoft.com/office/drawing/2014/main" id="{9B524716-0ACF-F913-48FB-7FBEA6904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B99CD-D79D-B7D6-1F2D-6F38B5EB2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6020E-AC37-C819-14A9-FCED8E9C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Pricing / Cost Mitigation Strategy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LaShawn Gaines</a:t>
            </a:r>
          </a:p>
        </p:txBody>
      </p:sp>
    </p:spTree>
    <p:extLst>
      <p:ext uri="{BB962C8B-B14F-4D97-AF65-F5344CB8AC3E}">
        <p14:creationId xmlns:p14="http://schemas.microsoft.com/office/powerpoint/2010/main" val="14694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did we get here?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 and key findings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Modeling and 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15567" y="6356350"/>
            <a:ext cx="3559949" cy="365125"/>
          </a:xfrm>
        </p:spPr>
        <p:txBody>
          <a:bodyPr/>
          <a:lstStyle/>
          <a:p>
            <a:r>
              <a:rPr lang="en-US" dirty="0"/>
              <a:t>World of Disney: Big Box Office Receipts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A1B2C3-1A31-B5CB-CE9E-93067719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How did we get here?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D11E0-9DB6-1D59-07D3-604910086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8021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32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441B-831B-8E02-8FD1-EFB8184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and key findings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987D2-CBA6-E608-DA84-289E63D572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Amenities most positively correlated to price are:</a:t>
            </a:r>
          </a:p>
          <a:p>
            <a:pPr lvl="1"/>
            <a:r>
              <a:rPr lang="en-US"/>
              <a:t>Vertical Drop</a:t>
            </a:r>
          </a:p>
          <a:p>
            <a:pPr lvl="1"/>
            <a:r>
              <a:rPr lang="en-US"/>
              <a:t>fastQuads</a:t>
            </a:r>
          </a:p>
          <a:p>
            <a:pPr lvl="1"/>
            <a:r>
              <a:rPr lang="en-US"/>
              <a:t>Snow Making (acres covered)</a:t>
            </a:r>
          </a:p>
          <a:p>
            <a:pPr lvl="1"/>
            <a:r>
              <a:rPr lang="en-US"/>
              <a:t># of runs</a:t>
            </a:r>
          </a:p>
          <a:p>
            <a:pPr lvl="1"/>
            <a:r>
              <a:rPr lang="en-US"/>
              <a:t>Total Chairs</a:t>
            </a:r>
          </a:p>
          <a:p>
            <a:r>
              <a:rPr lang="en-US"/>
              <a:t>Pricing model suggests there is room to increase ticket prices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76BF9C-9FFF-5DB2-83F0-41547FD776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07" y="1825625"/>
            <a:ext cx="53607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93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7D5D-29E5-311E-5916-BB80D44B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9BF5-E585-ADC7-476C-EDEF59F24C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Began 330 resorts, eliminated many rows due to nulls within pricing columns ending with 277 records</a:t>
            </a:r>
          </a:p>
          <a:p>
            <a:r>
              <a:rPr lang="en-US" dirty="0"/>
              <a:t>No additional insights would be gained from obtaining more data (levels off between 40-60 samples)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81A0A-1C77-B65F-5945-82B6ED41C7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4291"/>
            <a:ext cx="5737396" cy="308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0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457D5D-29E5-311E-5916-BB80D44B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Modeling performed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3455168-4181-384F-2294-47555703B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385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1089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D8B76-593D-3003-35CC-C79264F7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Modeling: Cost reduction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C3E85-E1F1-E8AF-682B-F4FBAA0D1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90730" cy="2667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Closing runs to reduce operating costs may negatively impact ticket prices &amp; revenue</a:t>
            </a:r>
          </a:p>
          <a:p>
            <a:r>
              <a:rPr lang="en-US" sz="1800" dirty="0"/>
              <a:t>Proceed with caution, close at most 1 ski run</a:t>
            </a:r>
          </a:p>
        </p:txBody>
      </p:sp>
      <p:pic>
        <p:nvPicPr>
          <p:cNvPr id="6" name="Content Placeholder 5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DF9791A9-BA64-7D37-6CC9-DA2537C09E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764748"/>
            <a:ext cx="5881672" cy="317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927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E54EDBA2-E203-497D-AB28-73A06B2DF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088" name="Picture 3087">
              <a:extLst>
                <a:ext uri="{FF2B5EF4-FFF2-40B4-BE49-F238E27FC236}">
                  <a16:creationId xmlns:a16="http://schemas.microsoft.com/office/drawing/2014/main" id="{B0803BB8-5406-470B-B62A-E9655DE09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089" name="Picture 3088">
              <a:extLst>
                <a:ext uri="{FF2B5EF4-FFF2-40B4-BE49-F238E27FC236}">
                  <a16:creationId xmlns:a16="http://schemas.microsoft.com/office/drawing/2014/main" id="{E12C3203-0987-4CF5-AA8C-5FBB11C7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4D48F6-6C86-A7BE-7B70-01DCEB0D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Modeling : Pricing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AB3D6-235B-57A8-D8A3-A2BB83C97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11653"/>
            <a:ext cx="541290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Our random forest model suggests a ticket price of $95.87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It fits well within the range for the entire market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However, when looking at Montana the current price of $81 is the highest in the state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Proposal: Modest price increase to $85.48, which is supported by our pricing model’s absolute error ($9.53)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Covers cost of new lift - $0.88 per ticket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Incremental revenue - $3.60 per ticket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542646-1E48-DBA0-C094-CE5C593A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1" y="581786"/>
            <a:ext cx="4724400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FD830E85-FD0B-3B28-A7DE-F0E9FD09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1" y="3485736"/>
            <a:ext cx="4724400" cy="2586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92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54D-5155-5035-8683-A950690C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7639-2AEA-9E66-543C-72FD96B0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 produced the best results</a:t>
            </a:r>
          </a:p>
          <a:p>
            <a:r>
              <a:rPr lang="en-US" dirty="0"/>
              <a:t>Modeling confirms a pricing increase can be supported</a:t>
            </a:r>
          </a:p>
          <a:p>
            <a:r>
              <a:rPr lang="en-US" dirty="0"/>
              <a:t>Scenarios modeled suggest we proceed with caution regarding closing runs to reduce operating costs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990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B2441"/>
      </a:dk2>
      <a:lt2>
        <a:srgbClr val="E2E8E7"/>
      </a:lt2>
      <a:accent1>
        <a:srgbClr val="C6969B"/>
      </a:accent1>
      <a:accent2>
        <a:srgbClr val="BA7F9D"/>
      </a:accent2>
      <a:accent3>
        <a:srgbClr val="C492C1"/>
      </a:accent3>
      <a:accent4>
        <a:srgbClr val="A57FBA"/>
      </a:accent4>
      <a:accent5>
        <a:srgbClr val="A196C6"/>
      </a:accent5>
      <a:accent6>
        <a:srgbClr val="7F8ABA"/>
      </a:accent6>
      <a:hlink>
        <a:srgbClr val="568E88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387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Avenir Next LT Pro</vt:lpstr>
      <vt:lpstr>AvenirNext LT Pro Medium</vt:lpstr>
      <vt:lpstr>Courier New</vt:lpstr>
      <vt:lpstr>Sabon Next LT</vt:lpstr>
      <vt:lpstr>Segoe UI Light</vt:lpstr>
      <vt:lpstr>Tw Cen MT</vt:lpstr>
      <vt:lpstr>DappledVTI</vt:lpstr>
      <vt:lpstr>Big Mountain Ski Resort</vt:lpstr>
      <vt:lpstr>CONTENTS</vt:lpstr>
      <vt:lpstr>How did we get here?</vt:lpstr>
      <vt:lpstr>Recommendation and key findings</vt:lpstr>
      <vt:lpstr>Analysis: Dataset</vt:lpstr>
      <vt:lpstr>Modeling performed</vt:lpstr>
      <vt:lpstr>Modeling: Cost reduction scenarios</vt:lpstr>
      <vt:lpstr>Modeling : Pricing Strategy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LaShawn Gaines</dc:creator>
  <cp:lastModifiedBy>LaShawn Gaines</cp:lastModifiedBy>
  <cp:revision>2</cp:revision>
  <dcterms:created xsi:type="dcterms:W3CDTF">2024-05-02T20:06:45Z</dcterms:created>
  <dcterms:modified xsi:type="dcterms:W3CDTF">2024-05-03T14:38:44Z</dcterms:modified>
</cp:coreProperties>
</file>