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AC40B-9712-4A42-B1FB-9DA974545C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9FF-92D7-48BA-8773-2EA3D9E6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7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9FF-92D7-48BA-8773-2EA3D9E6A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9FF-92D7-48BA-8773-2EA3D9E6A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8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9FF-92D7-48BA-8773-2EA3D9E6A3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9FF-92D7-48BA-8773-2EA3D9E6A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7B88-7309-AAFB-549D-FE8D67F6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4FE0D-3207-8094-B02E-D7E0D180B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2A97-FBCB-F7C5-C13D-34A327D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E199-0876-C051-15A0-0B799A28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FD11-690D-29DF-57FB-613D535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C37C-4C1A-9914-2CEB-C19F716A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97EFB-3483-0067-78E8-A6F294A1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CFD5-9E9D-C5D7-C196-2437BF4A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5CD2-502A-9D5A-4A81-30CBE43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155-7FAD-E294-D831-4E951150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8EF8-7A3A-6B33-1A5C-72FD5B61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CB72-FFCD-A08D-0938-B861A2300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C139-6F27-D950-BC11-62A332B6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187B-58BA-08A8-4905-DE3E5918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32DB-0B8D-B2D0-8038-6FAF221E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0D5B-CF71-5373-B0D5-E8C35861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E5D5-1BE5-0ABC-E436-71A72136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4C01-123F-AEBA-6F39-00701C98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57C0-61D8-3531-E57A-93E128B6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338B-B2B1-41C4-D401-FB8492BF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4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F93-3900-BCD8-390D-0BE6E908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6CC4-59B5-CAE4-8C85-8E8609BF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DA70-F120-9DD3-41DE-DF54D90D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034E-D68F-59B9-C757-91CFE982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1BEA-CFC8-DA20-D1A6-1010ADA5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6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8671-4040-E75C-1548-E6C0F46C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083C-360B-3FFA-77C8-DBA8AD8A1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0306-D507-95EA-E385-02D62BBD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F141-43E0-E924-63F7-2DDA9211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F41F-5E6A-1856-EED9-43FBE45A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B67B-0D31-A6F8-89BA-337017BD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7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E2DE-1245-ABB3-FA9F-E9D205BC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0A60-ABA8-0C20-4A47-1CB05641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089AF-18C0-6957-BBE2-DF005C576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B396A-6BF0-BE88-29DD-A2D64048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1533-4015-D2C2-CFBA-06F07B156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59B98-9543-D33F-411D-5C0C207A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0F0A6-33EE-5E5E-2978-623AA6F3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FC388-223C-2E40-7534-250DCC08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8EA5-2E77-5E41-3AAD-26D4A8C0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28E4-D8EB-FB84-336D-187839A3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8634-D43B-E8F6-DB23-DAF1792A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9744F-D882-C355-FFBC-7FA381B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3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9EB33-0123-648B-116B-12F937E8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A8A80-12BA-8528-7BF4-4C65C88E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B3A1-6239-243A-861E-A089E57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3BC8-2D81-60E4-43AA-5F6B9FAB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251E-6E71-8600-B9E3-CB39F861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2B1C-4800-7232-875D-5AE1552F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1BCAA-7ED3-DBC1-FC6D-B0F1F18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4ECD8-6C59-BDE6-FC2B-118ED00E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1F7D-6356-379B-0399-257F654F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B9A2-B961-AF9B-3CC3-51B6AFBD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BC3AF-B009-AACA-B366-3E6A03E7E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2FE0-D5B3-0DBF-2396-25BF0A7E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12D8-C19F-142E-9D0A-D427F3B4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F93C3-35B1-C47C-A065-472DEF3F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D4BB5-F2F0-207F-935E-A8DD3BDE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22791-15F3-F95B-0956-7F9AC49A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A2BE4-555C-AD0C-6C43-E34075EF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9FE3-C8A3-3147-35EF-D0D0602F8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BED68-0DF9-4589-897B-B23681573AD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B83A-F838-02FA-9BAF-A7FC433D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0EFF-BA26-F757-602D-9DD294407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BEB10-6E1F-4B6E-A4C4-69F27CBAD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.glitch.m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blastchar/telco-customer-chur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ell phone with a cracked screen&#10;&#10;Description automatically generated">
            <a:extLst>
              <a:ext uri="{FF2B5EF4-FFF2-40B4-BE49-F238E27FC236}">
                <a16:creationId xmlns:a16="http://schemas.microsoft.com/office/drawing/2014/main" id="{8D937597-3260-AA4C-7B2F-D393FC97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6" b="1534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F7DAA-9FDC-F203-46E4-B62129F2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can telecom companies retain their customers?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4620-C43F-21E3-39AF-69931A236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 experiment with customer churn prediction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LaShawn Gaines</a:t>
            </a:r>
          </a:p>
        </p:txBody>
      </p:sp>
    </p:spTree>
    <p:extLst>
      <p:ext uri="{BB962C8B-B14F-4D97-AF65-F5344CB8AC3E}">
        <p14:creationId xmlns:p14="http://schemas.microsoft.com/office/powerpoint/2010/main" val="42672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AA11E-EC7B-D6E6-81E5-8B4E0615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Preprocessing Steps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FF91F69-D636-B03F-61B1-78799BC47A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543"/>
          <a:stretch/>
        </p:blipFill>
        <p:spPr>
          <a:xfrm>
            <a:off x="835024" y="1644780"/>
            <a:ext cx="5260976" cy="41486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A3F6-9637-8DA0-9A36-8F02E57D1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Dummy encoding (dropping the first feature) performed for all categorical fields, other than churn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Split data into training and test sets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Scaled the data using sklearn’s StandardScaler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Monthly and Total charges are bi-modal and right skewed, respectively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All categorical fields are binary, thus posing a magnitude issue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63F1FC3-454E-073C-A231-D8E997EE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23" y="568446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Preprocessing Steps: resampling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505CD-626F-E6B9-730C-0828C49B86E9}"/>
              </a:ext>
            </a:extLst>
          </p:cNvPr>
          <p:cNvSpPr txBox="1"/>
          <p:nvPr/>
        </p:nvSpPr>
        <p:spPr>
          <a:xfrm>
            <a:off x="5486080" y="684921"/>
            <a:ext cx="5674107" cy="18113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Given the nature of churn, data set was highly imbalanced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Given the relatively small dataset  we chose an over-sampling technique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SMOTE + Tomek Links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Resulting in a 50% majority to 50% minority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C49F8A-66D1-A259-E532-B0B276595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5" r="-4675"/>
          <a:stretch/>
        </p:blipFill>
        <p:spPr>
          <a:xfrm>
            <a:off x="411708" y="2392998"/>
            <a:ext cx="11494835" cy="424836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16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FAC7-006C-24B3-01BD-8B38551A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Modeling: churn prediction</a:t>
            </a:r>
          </a:p>
        </p:txBody>
      </p:sp>
      <p:pic>
        <p:nvPicPr>
          <p:cNvPr id="6" name="Picture Placeholder 5" descr="A machine learning diagram with icons">
            <a:extLst>
              <a:ext uri="{FF2B5EF4-FFF2-40B4-BE49-F238E27FC236}">
                <a16:creationId xmlns:a16="http://schemas.microsoft.com/office/drawing/2014/main" id="{720DEC9F-3972-3FD0-B6FF-15C010C109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544" r="2501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A78F-B0AE-6E3F-7BEC-2A573DCA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Algorithms used (classifiers)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Logistic Regression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Random Forest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Gradient Boosting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K-nearest Neighbors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Support Vector Classifier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Established a baseline running each algorithm with default params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Used GridSearch with 5-fold cross validation for hyperparameter tuning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Scored models based on recall, choosing to minimize the number of false negatives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E214A-E64C-244D-4BEC-76A5EF7283BF}"/>
              </a:ext>
            </a:extLst>
          </p:cNvPr>
          <p:cNvSpPr txBox="1"/>
          <p:nvPr/>
        </p:nvSpPr>
        <p:spPr>
          <a:xfrm>
            <a:off x="3506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machinelearning.glitch.m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1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63F1FC3-454E-073C-A231-D8E997EE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23" y="568446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Modeling: winning algorithm is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505CD-626F-E6B9-730C-0828C49B86E9}"/>
              </a:ext>
            </a:extLst>
          </p:cNvPr>
          <p:cNvSpPr txBox="1"/>
          <p:nvPr/>
        </p:nvSpPr>
        <p:spPr>
          <a:xfrm>
            <a:off x="5486080" y="684921"/>
            <a:ext cx="5674107" cy="18113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Recall scores for churn were best with this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Minimizes the number of false negatives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Trade-off is the number of false positives is quite high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 for expending a lot of human capital to contact customers who are not about to churn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A919A9-4C85-5464-CC18-1825EF14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76" y="2351711"/>
            <a:ext cx="10410539" cy="4351338"/>
          </a:xfrm>
        </p:spPr>
      </p:pic>
    </p:spTree>
    <p:extLst>
      <p:ext uri="{BB962C8B-B14F-4D97-AF65-F5344CB8AC3E}">
        <p14:creationId xmlns:p14="http://schemas.microsoft.com/office/powerpoint/2010/main" val="14933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5C451-7B25-E12C-A488-06278624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Modeling: Comparative ROC</a:t>
            </a:r>
          </a:p>
        </p:txBody>
      </p:sp>
      <p:pic>
        <p:nvPicPr>
          <p:cNvPr id="7" name="Picture Placeholder 6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E8A83D65-86A0-CE1B-AB19-9F61E4EE27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" b="584"/>
          <a:stretch>
            <a:fillRect/>
          </a:stretch>
        </p:blipFill>
        <p:spPr>
          <a:xfrm>
            <a:off x="835024" y="1639277"/>
            <a:ext cx="5260976" cy="415962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16772-27B0-414C-1A6A-FE342EC9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Due to computational resource constraints, probabilities for the SVC were not calculated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Except for KNN, performance is relatively comparable for the all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Logistic regression was chosen based on both recall score and it is computationally least expensive</a:t>
            </a:r>
          </a:p>
        </p:txBody>
      </p:sp>
    </p:spTree>
    <p:extLst>
      <p:ext uri="{BB962C8B-B14F-4D97-AF65-F5344CB8AC3E}">
        <p14:creationId xmlns:p14="http://schemas.microsoft.com/office/powerpoint/2010/main" val="63881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3B6EC-DFF6-4202-ABB1-3A24586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dirty="0"/>
              <a:t>Modeling: potential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EF9C-CBF8-3B4D-CFBC-AE7AF432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Hyperparameter tuning didn’t increase model effectiveness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Modification to preprocessing steps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Filtering features based on influence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Use a different scaler, such as sklearn’s MinMaxScaler vs StandardScaler or a combination based on each feature</a:t>
            </a:r>
          </a:p>
          <a:p>
            <a:pPr lvl="1"/>
            <a:r>
              <a:rPr lang="en-US" sz="2200" dirty="0">
                <a:solidFill>
                  <a:schemeClr val="tx1">
                    <a:alpha val="80000"/>
                  </a:schemeClr>
                </a:solidFill>
              </a:rPr>
              <a:t>Leveraging different resampling methods (Random over sampling or ADASYN)</a:t>
            </a:r>
          </a:p>
          <a:p>
            <a:pPr lvl="1"/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75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54CB5-BB8E-BBF1-E4C4-A6B17B70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Business recommendations: service bundles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3F7-C4B6-66CF-F895-1564CDB0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During EDA, noted several services that were negatively correlated to churn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Tech Support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Online Security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Online Back-ups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Bundling these services with others may help with 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17013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54CB5-BB8E-BBF1-E4C4-A6B17B70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Business recommendations: potential internal issues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3F7-C4B6-66CF-F895-1564CDB0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Further research is needed for customers receiving paperless billing, as they appeared to churn more than not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Electronic invoices may be getting caught in customer spam filters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Need to look at business email sender reputation scores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Customer leveraging electronic check as a payment method were also more likely to churn vs those paying by paper check, automatic bank transfers or credit cards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Potential internal systemic issue that is causing frustration for consumers</a:t>
            </a:r>
          </a:p>
        </p:txBody>
      </p:sp>
    </p:spTree>
    <p:extLst>
      <p:ext uri="{BB962C8B-B14F-4D97-AF65-F5344CB8AC3E}">
        <p14:creationId xmlns:p14="http://schemas.microsoft.com/office/powerpoint/2010/main" val="201086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ell phone with a cracked screen&#10;&#10;Description automatically generated">
            <a:extLst>
              <a:ext uri="{FF2B5EF4-FFF2-40B4-BE49-F238E27FC236}">
                <a16:creationId xmlns:a16="http://schemas.microsoft.com/office/drawing/2014/main" id="{8D937597-3260-AA4C-7B2F-D393FC97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6" b="1534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F7DAA-9FDC-F203-46E4-B62129F2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4620-C43F-21E3-39AF-69931A236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7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Mobile device with apps">
            <a:extLst>
              <a:ext uri="{FF2B5EF4-FFF2-40B4-BE49-F238E27FC236}">
                <a16:creationId xmlns:a16="http://schemas.microsoft.com/office/drawing/2014/main" id="{31758D1F-70EF-2A50-3F5D-65BC3287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98" r="8027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2438B-2B1F-5E73-501F-663414B6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700" dirty="0"/>
              <a:t>Why is a customer churn prediction model needed?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FD111A-A6AE-B40E-7F2B-D994C59D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 telecommunications industry is highly competitive because the consumers have the power</a:t>
            </a:r>
          </a:p>
          <a:p>
            <a:r>
              <a:rPr lang="en-US" sz="2000" dirty="0"/>
              <a:t>Estimates show that 97% of all Americans own a smartphone</a:t>
            </a:r>
          </a:p>
          <a:p>
            <a:pPr lvl="1"/>
            <a:r>
              <a:rPr lang="en-US" sz="2000" dirty="0"/>
              <a:t>Adding new customers requires attracting them from other service providers</a:t>
            </a:r>
          </a:p>
          <a:p>
            <a:r>
              <a:rPr lang="en-US" sz="2000" dirty="0"/>
              <a:t>Maintaining market share must also therefore include a customer retention / churn reduction strategy</a:t>
            </a:r>
          </a:p>
        </p:txBody>
      </p:sp>
    </p:spTree>
    <p:extLst>
      <p:ext uri="{BB962C8B-B14F-4D97-AF65-F5344CB8AC3E}">
        <p14:creationId xmlns:p14="http://schemas.microsoft.com/office/powerpoint/2010/main" val="110471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2438B-2B1F-5E73-501F-663414B6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About the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FD111A-A6AE-B40E-7F2B-D994C59D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IBM sample dataset located on </a:t>
            </a:r>
            <a:r>
              <a:rPr lang="en-US" sz="1600" dirty="0">
                <a:hlinkClick r:id="rId2"/>
              </a:rPr>
              <a:t>kaggle</a:t>
            </a:r>
            <a:endParaRPr lang="en-US" sz="1600" dirty="0"/>
          </a:p>
          <a:p>
            <a:r>
              <a:rPr lang="en-US" sz="1600" dirty="0"/>
              <a:t>Usability score of 8.82</a:t>
            </a:r>
          </a:p>
          <a:p>
            <a:r>
              <a:rPr lang="en-US" sz="1600" dirty="0"/>
              <a:t>Contains sample of 7,043 customer records and 21 columns</a:t>
            </a:r>
          </a:p>
          <a:p>
            <a:pPr lvl="1"/>
            <a:r>
              <a:rPr lang="en-US" sz="1600" dirty="0"/>
              <a:t>customers that left company within the last month</a:t>
            </a:r>
          </a:p>
          <a:p>
            <a:pPr lvl="1"/>
            <a:r>
              <a:rPr lang="en-US" sz="1600" dirty="0"/>
              <a:t>services in which the customers subscribed (phone, internet, streaming)</a:t>
            </a:r>
          </a:p>
          <a:p>
            <a:pPr lvl="1"/>
            <a:r>
              <a:rPr lang="en-US" sz="1600" dirty="0"/>
              <a:t>customer account information (tenure, contract type, pay methods, monthly charges)</a:t>
            </a:r>
          </a:p>
          <a:p>
            <a:pPr lvl="1"/>
            <a:r>
              <a:rPr lang="en-US" sz="1600" dirty="0"/>
              <a:t>customer demographic data (age, gender, single vs partnered, dependents)</a:t>
            </a:r>
          </a:p>
        </p:txBody>
      </p:sp>
      <p:pic>
        <p:nvPicPr>
          <p:cNvPr id="7" name="Picture 6" descr="Mobile device with apps">
            <a:extLst>
              <a:ext uri="{FF2B5EF4-FFF2-40B4-BE49-F238E27FC236}">
                <a16:creationId xmlns:a16="http://schemas.microsoft.com/office/drawing/2014/main" id="{31758D1F-70EF-2A50-3F5D-65BC3287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816" r="512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2438B-2B1F-5E73-501F-663414B6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FD111A-A6AE-B40E-7F2B-D994C59D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High Kaggle usability score minimized the amount of cleaning</a:t>
            </a:r>
          </a:p>
          <a:p>
            <a:r>
              <a:rPr lang="en-US" sz="1900" dirty="0"/>
              <a:t>Total charges was converted from object dtype to float</a:t>
            </a:r>
          </a:p>
          <a:p>
            <a:r>
              <a:rPr lang="en-US" sz="1900" dirty="0"/>
              <a:t>IsSeniorCitizen was converted to object from numeric to match other categorical fields</a:t>
            </a:r>
          </a:p>
          <a:p>
            <a:r>
              <a:rPr lang="en-US" sz="1900" dirty="0"/>
              <a:t>Converted service categorical data to numeric to create new bundled services categories</a:t>
            </a:r>
          </a:p>
          <a:p>
            <a:pPr lvl="1"/>
            <a:r>
              <a:rPr lang="en-US" sz="1900" dirty="0"/>
              <a:t>bundled phone &amp; internet</a:t>
            </a:r>
          </a:p>
          <a:p>
            <a:pPr lvl="1"/>
            <a:r>
              <a:rPr lang="en-US" sz="1900" dirty="0"/>
              <a:t>count of total services each customer was subscribed </a:t>
            </a:r>
          </a:p>
          <a:p>
            <a:r>
              <a:rPr lang="en-US" sz="1900" dirty="0"/>
              <a:t>Dropped 11 rows missing total charge information</a:t>
            </a:r>
          </a:p>
          <a:p>
            <a:r>
              <a:rPr lang="en-US" sz="1900" dirty="0"/>
              <a:t>Dropped the customer ID</a:t>
            </a:r>
          </a:p>
        </p:txBody>
      </p:sp>
      <p:pic>
        <p:nvPicPr>
          <p:cNvPr id="7" name="Picture 6" descr="Mobile device with apps">
            <a:extLst>
              <a:ext uri="{FF2B5EF4-FFF2-40B4-BE49-F238E27FC236}">
                <a16:creationId xmlns:a16="http://schemas.microsoft.com/office/drawing/2014/main" id="{31758D1F-70EF-2A50-3F5D-65BC3287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69" r="9682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614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5C728D0-2DCE-BB3B-5171-CEB29648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EDA – preliminary churn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AC675-8CF4-000A-8106-58424EFBE13E}"/>
              </a:ext>
            </a:extLst>
          </p:cNvPr>
          <p:cNvSpPr txBox="1"/>
          <p:nvPr/>
        </p:nvSpPr>
        <p:spPr>
          <a:xfrm>
            <a:off x="5486080" y="684921"/>
            <a:ext cx="5674107" cy="19510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churn rate across all customers is 26.58%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Phone services appear to have a higher retention rate than customers with multiple services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C4A85027-C02A-E72A-D556-DE02814CC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7" t="-260" r="-13696" b="-260"/>
          <a:stretch/>
        </p:blipFill>
        <p:spPr>
          <a:xfrm>
            <a:off x="475488" y="2257090"/>
            <a:ext cx="11237976" cy="410032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5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C728D0-2DCE-BB3B-5171-CEB29648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– bivariate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DE817-5167-AD55-39BF-8E36BFAF5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Customers without long-term contracts are churning at a higher rate (lower barriers to disconnect)</a:t>
            </a:r>
          </a:p>
          <a:p>
            <a:pPr marL="285750"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Month-to-month contracts are now the norm in the industry</a:t>
            </a:r>
          </a:p>
          <a:p>
            <a:pPr marL="285750"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Further support for churn prediction </a:t>
            </a:r>
          </a:p>
        </p:txBody>
      </p:sp>
      <p:pic>
        <p:nvPicPr>
          <p:cNvPr id="8" name="Content Placeholder 7" descr="A graph of blue and orange bars">
            <a:extLst>
              <a:ext uri="{FF2B5EF4-FFF2-40B4-BE49-F238E27FC236}">
                <a16:creationId xmlns:a16="http://schemas.microsoft.com/office/drawing/2014/main" id="{4901395E-C640-2BB3-85A4-1F9AFE4AF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49775"/>
            <a:ext cx="5260976" cy="39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4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63F1FC3-454E-073C-A231-D8E997EE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23" y="568446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EDA – bivariate analysis of service offerings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505CD-626F-E6B9-730C-0828C49B86E9}"/>
              </a:ext>
            </a:extLst>
          </p:cNvPr>
          <p:cNvSpPr txBox="1"/>
          <p:nvPr/>
        </p:nvSpPr>
        <p:spPr>
          <a:xfrm>
            <a:off x="5486080" y="684921"/>
            <a:ext cx="5674107" cy="18113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Fiber optic internet customer are more likely to churn (potential network performance issues)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security customers are less likely to churn (opportunities for future bundled service offerings)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 descr="A comparison of a graph">
            <a:extLst>
              <a:ext uri="{FF2B5EF4-FFF2-40B4-BE49-F238E27FC236}">
                <a16:creationId xmlns:a16="http://schemas.microsoft.com/office/drawing/2014/main" id="{03C49F8A-66D1-A259-E532-B0B276595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70" t="-1969" r="-5366" b="-2483"/>
          <a:stretch/>
        </p:blipFill>
        <p:spPr>
          <a:xfrm>
            <a:off x="411708" y="2392998"/>
            <a:ext cx="11494835" cy="424836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69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C728D0-2DCE-BB3B-5171-CEB29648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– correlation analysis</a:t>
            </a:r>
          </a:p>
        </p:txBody>
      </p:sp>
      <p:pic>
        <p:nvPicPr>
          <p:cNvPr id="6" name="Content Placeholder 5" descr="A graph with blue bars">
            <a:extLst>
              <a:ext uri="{FF2B5EF4-FFF2-40B4-BE49-F238E27FC236}">
                <a16:creationId xmlns:a16="http://schemas.microsoft.com/office/drawing/2014/main" id="{BDC421E5-D082-0589-88C4-AFBC4EC98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6" y="1641752"/>
            <a:ext cx="6543717" cy="395894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DE817-5167-AD55-39BF-8E36BFAF5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strongest correlation is monthly contracts</a:t>
            </a:r>
          </a:p>
          <a:p>
            <a:pPr marL="285750"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weakest correlation with monthly charges</a:t>
            </a:r>
          </a:p>
          <a:p>
            <a:pPr marL="285750"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Not subscribing to ancillary services (online security and tech support) are moderately correlated</a:t>
            </a:r>
          </a:p>
        </p:txBody>
      </p:sp>
    </p:spTree>
    <p:extLst>
      <p:ext uri="{BB962C8B-B14F-4D97-AF65-F5344CB8AC3E}">
        <p14:creationId xmlns:p14="http://schemas.microsoft.com/office/powerpoint/2010/main" val="327003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C728D0-2DCE-BB3B-5171-CEB29648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– monthly charges vs customer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DE817-5167-AD55-39BF-8E36BFAF5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Churned customers with monthly charges between $80 - $100 have highest frequency</a:t>
            </a:r>
          </a:p>
          <a:p>
            <a:pPr marL="285750">
              <a:spcAft>
                <a:spcPts val="600"/>
              </a:spcAft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Active customers are more frequently paying between $20 - $40 per month</a:t>
            </a:r>
          </a:p>
          <a:p>
            <a:pPr marL="285750">
              <a:spcAft>
                <a:spcPts val="600"/>
              </a:spcAft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Business leaders may want to look at price/mix strategies to maximize revenues</a:t>
            </a:r>
          </a:p>
          <a:p>
            <a:pPr marL="285750">
              <a:spcAft>
                <a:spcPts val="600"/>
              </a:spcAft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4" name="Content Placeholder 1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0262056-80BB-7D73-2CB6-E226AC4A7B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41" y="1429488"/>
            <a:ext cx="5347707" cy="41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1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805</Words>
  <Application>Microsoft Office PowerPoint</Application>
  <PresentationFormat>Widescreen</PresentationFormat>
  <Paragraphs>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How can telecom companies retain their customers?</vt:lpstr>
      <vt:lpstr>Why is a customer churn prediction model needed?</vt:lpstr>
      <vt:lpstr>About the dataset</vt:lpstr>
      <vt:lpstr>Data Wrangling</vt:lpstr>
      <vt:lpstr>EDA – preliminary churn findings</vt:lpstr>
      <vt:lpstr>EDA – bivariate analysis</vt:lpstr>
      <vt:lpstr>EDA – bivariate analysis of service offerings</vt:lpstr>
      <vt:lpstr>EDA – correlation analysis</vt:lpstr>
      <vt:lpstr>EDA – monthly charges vs customer status</vt:lpstr>
      <vt:lpstr>Preprocessing Steps</vt:lpstr>
      <vt:lpstr>Preprocessing Steps: resampling</vt:lpstr>
      <vt:lpstr>Modeling: churn prediction</vt:lpstr>
      <vt:lpstr>Modeling: winning algorithm is Logistic Regression</vt:lpstr>
      <vt:lpstr>Modeling: Comparative ROC</vt:lpstr>
      <vt:lpstr>Modeling: potential enhancements</vt:lpstr>
      <vt:lpstr>Business recommendations: service bundles</vt:lpstr>
      <vt:lpstr>Business recommendations: potential internal issues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LaShawn Gaines</dc:creator>
  <cp:lastModifiedBy>LaShawn Gaines</cp:lastModifiedBy>
  <cp:revision>4</cp:revision>
  <dcterms:created xsi:type="dcterms:W3CDTF">2024-09-17T13:15:34Z</dcterms:created>
  <dcterms:modified xsi:type="dcterms:W3CDTF">2024-09-17T17:01:37Z</dcterms:modified>
</cp:coreProperties>
</file>