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6" r:id="rId5"/>
    <p:sldId id="286" r:id="rId6"/>
    <p:sldId id="267" r:id="rId7"/>
    <p:sldId id="268" r:id="rId8"/>
    <p:sldId id="269" r:id="rId9"/>
    <p:sldId id="270" r:id="rId10"/>
    <p:sldId id="287" r:id="rId11"/>
    <p:sldId id="288" r:id="rId12"/>
    <p:sldId id="289" r:id="rId13"/>
    <p:sldId id="271" r:id="rId14"/>
    <p:sldId id="284" r:id="rId15"/>
    <p:sldId id="285" r:id="rId16"/>
    <p:sldId id="272" r:id="rId17"/>
    <p:sldId id="273" r:id="rId18"/>
    <p:sldId id="281" r:id="rId19"/>
    <p:sldId id="274" r:id="rId20"/>
    <p:sldId id="275" r:id="rId21"/>
    <p:sldId id="276" r:id="rId22"/>
    <p:sldId id="277" r:id="rId23"/>
    <p:sldId id="282" r:id="rId24"/>
    <p:sldId id="283" r:id="rId25"/>
    <p:sldId id="278" r:id="rId26"/>
    <p:sldId id="279" r:id="rId27"/>
    <p:sldId id="265" r:id="rId28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84" autoAdjust="0"/>
  </p:normalViewPr>
  <p:slideViewPr>
    <p:cSldViewPr showGuides="1">
      <p:cViewPr varScale="1">
        <p:scale>
          <a:sx n="85" d="100"/>
          <a:sy n="85" d="100"/>
        </p:scale>
        <p:origin x="96" y="16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F5B12-0457-461C-82E1-BBF0A789D87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20DA6-4BEF-41BC-94B6-1B6A2BD3D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0DA6-4BEF-41BC-94B6-1B6A2BD3DB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0DA6-4BEF-41BC-94B6-1B6A2BD3DB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7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0DA6-4BEF-41BC-94B6-1B6A2BD3DBE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3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28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7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7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8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12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8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5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3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9F600-2B03-4F90-9995-CD45FF71A16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DE35-D855-43FB-9E84-7ADCE4C5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3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2067694"/>
            <a:ext cx="4032448" cy="8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55776" y="2157742"/>
            <a:ext cx="3888432" cy="6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39752" y="2254101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영화 티켓 예매 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POS System</a:t>
            </a:r>
            <a:endParaRPr lang="ko-KR" altLang="en-US" sz="20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3723878"/>
            <a:ext cx="21105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&lt;TEAM B&gt;</a:t>
            </a:r>
          </a:p>
          <a:p>
            <a:pPr algn="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팀장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홍사명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팀원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이민호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나다윤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최민희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687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7B02E1-3803-4AC6-A956-4AD81450D2EB}"/>
              </a:ext>
            </a:extLst>
          </p:cNvPr>
          <p:cNvSpPr txBox="1"/>
          <p:nvPr/>
        </p:nvSpPr>
        <p:spPr>
          <a:xfrm>
            <a:off x="337088" y="713877"/>
            <a:ext cx="230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4) SEQUENCE DIAGRAM</a:t>
            </a:r>
            <a:r>
              <a:rPr lang="ko-KR" altLang="en-US" sz="1400" b="1" dirty="0"/>
              <a:t>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4B2A02E-3CBF-4919-A1DF-1C632B077B8E}"/>
              </a:ext>
            </a:extLst>
          </p:cNvPr>
          <p:cNvGrpSpPr/>
          <p:nvPr/>
        </p:nvGrpSpPr>
        <p:grpSpPr>
          <a:xfrm>
            <a:off x="107504" y="-6558"/>
            <a:ext cx="1728192" cy="625860"/>
            <a:chOff x="395536" y="2133144"/>
            <a:chExt cx="1219579" cy="62586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C0E55E0-736E-4EBE-A75C-6D0B91FDABC5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25F331-1B48-4412-9227-532A6AED0430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프로젝트 설계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C2EE24-15C0-4D0D-8A84-D0217E82338F}"/>
                </a:ext>
              </a:extLst>
            </p:cNvPr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4161E2E-497A-445F-96DE-BA01FB1B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10586"/>
            <a:ext cx="3855431" cy="4079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EB9CC8-2A91-49D3-ADBB-5E4BEB6ABDDC}"/>
              </a:ext>
            </a:extLst>
          </p:cNvPr>
          <p:cNvSpPr txBox="1"/>
          <p:nvPr/>
        </p:nvSpPr>
        <p:spPr>
          <a:xfrm>
            <a:off x="4283968" y="451596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예매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2C2EA3-87CD-471E-B8DC-6236ACF8AAE7}"/>
              </a:ext>
            </a:extLst>
          </p:cNvPr>
          <p:cNvSpPr txBox="1"/>
          <p:nvPr/>
        </p:nvSpPr>
        <p:spPr>
          <a:xfrm>
            <a:off x="8100392" y="45406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16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7B02E1-3803-4AC6-A956-4AD81450D2EB}"/>
              </a:ext>
            </a:extLst>
          </p:cNvPr>
          <p:cNvSpPr txBox="1"/>
          <p:nvPr/>
        </p:nvSpPr>
        <p:spPr>
          <a:xfrm>
            <a:off x="337088" y="713877"/>
            <a:ext cx="230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4) SEQUENCE DIAGRAM</a:t>
            </a:r>
            <a:r>
              <a:rPr lang="ko-KR" altLang="en-US" sz="1400" b="1" dirty="0"/>
              <a:t>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4B2A02E-3CBF-4919-A1DF-1C632B077B8E}"/>
              </a:ext>
            </a:extLst>
          </p:cNvPr>
          <p:cNvGrpSpPr/>
          <p:nvPr/>
        </p:nvGrpSpPr>
        <p:grpSpPr>
          <a:xfrm>
            <a:off x="107504" y="-6558"/>
            <a:ext cx="1728192" cy="625860"/>
            <a:chOff x="395536" y="2133144"/>
            <a:chExt cx="1219579" cy="62586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C0E55E0-736E-4EBE-A75C-6D0B91FDABC5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25F331-1B48-4412-9227-532A6AED0430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프로젝트 설계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C2EE24-15C0-4D0D-8A84-D0217E82338F}"/>
                </a:ext>
              </a:extLst>
            </p:cNvPr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6EB9CC8-2A91-49D3-ADBB-5E4BEB6ABDDC}"/>
              </a:ext>
            </a:extLst>
          </p:cNvPr>
          <p:cNvSpPr txBox="1"/>
          <p:nvPr/>
        </p:nvSpPr>
        <p:spPr>
          <a:xfrm>
            <a:off x="1907902" y="45879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DF1598-6053-49F7-87D9-CD580156E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16229"/>
            <a:ext cx="3744813" cy="32696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C93774-A980-472A-AD4F-E61087F9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51" y="1369889"/>
            <a:ext cx="3822389" cy="27860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A94E65-DD7B-4D33-BA8E-C12C1AFFCCA0}"/>
              </a:ext>
            </a:extLst>
          </p:cNvPr>
          <p:cNvSpPr txBox="1"/>
          <p:nvPr/>
        </p:nvSpPr>
        <p:spPr>
          <a:xfrm>
            <a:off x="6140826" y="45879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26CD4-5050-4B73-AFDD-94B70A45AC6E}"/>
              </a:ext>
            </a:extLst>
          </p:cNvPr>
          <p:cNvSpPr txBox="1"/>
          <p:nvPr/>
        </p:nvSpPr>
        <p:spPr>
          <a:xfrm>
            <a:off x="8100392" y="45406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11</a:t>
            </a:r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09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36CFAC-CE42-4345-94A2-BAC04D1C8A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16" y="408942"/>
            <a:ext cx="6393444" cy="43256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7CBCA7-43EB-4A48-9675-4E89786D2F0A}"/>
              </a:ext>
            </a:extLst>
          </p:cNvPr>
          <p:cNvSpPr txBox="1"/>
          <p:nvPr/>
        </p:nvSpPr>
        <p:spPr>
          <a:xfrm>
            <a:off x="337088" y="713877"/>
            <a:ext cx="230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5) CLASS DIAGRAM</a:t>
            </a:r>
            <a:r>
              <a:rPr lang="ko-KR" altLang="en-US" sz="1400" b="1" dirty="0"/>
              <a:t>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B03C961-255B-41EB-B329-095DFF438571}"/>
              </a:ext>
            </a:extLst>
          </p:cNvPr>
          <p:cNvGrpSpPr/>
          <p:nvPr/>
        </p:nvGrpSpPr>
        <p:grpSpPr>
          <a:xfrm>
            <a:off x="107504" y="-6558"/>
            <a:ext cx="1728192" cy="625860"/>
            <a:chOff x="395536" y="2133144"/>
            <a:chExt cx="1219579" cy="62586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9FBD058-5B7F-4615-8C8D-9581E28E3412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694FAB-1036-426D-88FF-A6A7B4D1D46D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프로젝트 설계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293D6D-2DEE-4D87-A1BD-6D1A5B799D7B}"/>
                </a:ext>
              </a:extLst>
            </p:cNvPr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CC98123-E8E7-4A69-A55B-B6AA5133C362}"/>
              </a:ext>
            </a:extLst>
          </p:cNvPr>
          <p:cNvSpPr txBox="1"/>
          <p:nvPr/>
        </p:nvSpPr>
        <p:spPr>
          <a:xfrm>
            <a:off x="8100392" y="45406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12</a:t>
            </a:r>
            <a:r>
              <a:rPr lang="en-US" altLang="ko-KR" dirty="0"/>
              <a:t>/27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CC8AF-7BDC-4A0E-91C1-A5EAE1345D48}"/>
              </a:ext>
            </a:extLst>
          </p:cNvPr>
          <p:cNvSpPr txBox="1"/>
          <p:nvPr/>
        </p:nvSpPr>
        <p:spPr>
          <a:xfrm>
            <a:off x="497573" y="11207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85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7CBCA7-43EB-4A48-9675-4E89786D2F0A}"/>
              </a:ext>
            </a:extLst>
          </p:cNvPr>
          <p:cNvSpPr txBox="1"/>
          <p:nvPr/>
        </p:nvSpPr>
        <p:spPr>
          <a:xfrm>
            <a:off x="337088" y="713877"/>
            <a:ext cx="230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5) CLASS DIAGRAM</a:t>
            </a:r>
            <a:r>
              <a:rPr lang="ko-KR" altLang="en-US" sz="1400" b="1" dirty="0"/>
              <a:t>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B03C961-255B-41EB-B329-095DFF438571}"/>
              </a:ext>
            </a:extLst>
          </p:cNvPr>
          <p:cNvGrpSpPr/>
          <p:nvPr/>
        </p:nvGrpSpPr>
        <p:grpSpPr>
          <a:xfrm>
            <a:off x="107504" y="-6558"/>
            <a:ext cx="1728192" cy="625860"/>
            <a:chOff x="395536" y="2133144"/>
            <a:chExt cx="1219579" cy="62586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9FBD058-5B7F-4615-8C8D-9581E28E3412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694FAB-1036-426D-88FF-A6A7B4D1D46D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프로젝트 설계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293D6D-2DEE-4D87-A1BD-6D1A5B799D7B}"/>
                </a:ext>
              </a:extLst>
            </p:cNvPr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CC98123-E8E7-4A69-A55B-B6AA5133C362}"/>
              </a:ext>
            </a:extLst>
          </p:cNvPr>
          <p:cNvSpPr txBox="1"/>
          <p:nvPr/>
        </p:nvSpPr>
        <p:spPr>
          <a:xfrm>
            <a:off x="8100392" y="45406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13</a:t>
            </a:r>
            <a:r>
              <a:rPr lang="en-US" altLang="ko-KR" dirty="0"/>
              <a:t>/27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CC8AF-7BDC-4A0E-91C1-A5EAE1345D48}"/>
              </a:ext>
            </a:extLst>
          </p:cNvPr>
          <p:cNvSpPr txBox="1"/>
          <p:nvPr/>
        </p:nvSpPr>
        <p:spPr>
          <a:xfrm>
            <a:off x="497573" y="11207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예매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26491C-E0B6-448E-8600-AE2D58B08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80748"/>
            <a:ext cx="5192761" cy="46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7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D9F5AA3-AAC2-41D6-945E-306211EED33E}"/>
              </a:ext>
            </a:extLst>
          </p:cNvPr>
          <p:cNvSpPr txBox="1"/>
          <p:nvPr/>
        </p:nvSpPr>
        <p:spPr>
          <a:xfrm>
            <a:off x="337088" y="713877"/>
            <a:ext cx="230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5) CLASS DIAGRAM</a:t>
            </a:r>
            <a:r>
              <a:rPr lang="ko-KR" altLang="en-US" sz="1400" b="1" dirty="0"/>
              <a:t>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4D9D712-76A6-4BC5-B8C0-43F7572577AA}"/>
              </a:ext>
            </a:extLst>
          </p:cNvPr>
          <p:cNvGrpSpPr/>
          <p:nvPr/>
        </p:nvGrpSpPr>
        <p:grpSpPr>
          <a:xfrm>
            <a:off x="107504" y="-6558"/>
            <a:ext cx="1728192" cy="625860"/>
            <a:chOff x="395536" y="2133144"/>
            <a:chExt cx="1219579" cy="6258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6723358-E371-46EE-8759-619113711EB7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45714A-39A2-42BC-B072-C41C2E3ED419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프로젝트 설계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7E05FB-2412-4B23-BFBC-16932898A931}"/>
                </a:ext>
              </a:extLst>
            </p:cNvPr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E878B4B-2812-4CEE-B16E-9748C56E3B05}"/>
              </a:ext>
            </a:extLst>
          </p:cNvPr>
          <p:cNvSpPr txBox="1"/>
          <p:nvPr/>
        </p:nvSpPr>
        <p:spPr>
          <a:xfrm>
            <a:off x="8100392" y="45406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14</a:t>
            </a:r>
            <a:r>
              <a:rPr lang="en-US" altLang="ko-KR" dirty="0"/>
              <a:t>/27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1D893-38A5-4AC5-9969-C35ED4E2A8A8}"/>
              </a:ext>
            </a:extLst>
          </p:cNvPr>
          <p:cNvSpPr txBox="1"/>
          <p:nvPr/>
        </p:nvSpPr>
        <p:spPr>
          <a:xfrm>
            <a:off x="497573" y="10963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67C9A4-9877-4A0E-B83B-9502860DC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0492"/>
            <a:ext cx="5472608" cy="502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8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7D36A6-B01D-466D-9D1D-D76866FD04EF}"/>
              </a:ext>
            </a:extLst>
          </p:cNvPr>
          <p:cNvSpPr txBox="1"/>
          <p:nvPr/>
        </p:nvSpPr>
        <p:spPr>
          <a:xfrm>
            <a:off x="337088" y="713877"/>
            <a:ext cx="230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5) CLASS DIAGRAM</a:t>
            </a:r>
            <a:r>
              <a:rPr lang="ko-KR" altLang="en-US" sz="1400" b="1" dirty="0"/>
              <a:t>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1916FB-7431-4BD1-BD8A-68B5F4BC49A6}"/>
              </a:ext>
            </a:extLst>
          </p:cNvPr>
          <p:cNvGrpSpPr/>
          <p:nvPr/>
        </p:nvGrpSpPr>
        <p:grpSpPr>
          <a:xfrm>
            <a:off x="107504" y="-6558"/>
            <a:ext cx="1728192" cy="625860"/>
            <a:chOff x="395536" y="2133144"/>
            <a:chExt cx="1219579" cy="62586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6E0F681-BC62-4998-B727-E85B1D99B903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C8506F-C5B4-43D8-B04F-F6F3D74993A5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프로젝트 설계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C1D415-74C1-4DE2-B8F7-ACF2492EB7A0}"/>
                </a:ext>
              </a:extLst>
            </p:cNvPr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1D0ABF8-1845-4652-9390-D0209A854E30}"/>
              </a:ext>
            </a:extLst>
          </p:cNvPr>
          <p:cNvSpPr txBox="1"/>
          <p:nvPr/>
        </p:nvSpPr>
        <p:spPr>
          <a:xfrm>
            <a:off x="8100392" y="45406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15</a:t>
            </a:r>
            <a:r>
              <a:rPr lang="en-US" altLang="ko-KR" dirty="0"/>
              <a:t>/27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70C10-B611-4C95-9F75-05AF24D2AF94}"/>
              </a:ext>
            </a:extLst>
          </p:cNvPr>
          <p:cNvSpPr txBox="1"/>
          <p:nvPr/>
        </p:nvSpPr>
        <p:spPr>
          <a:xfrm>
            <a:off x="497573" y="111622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03B0B4-A3C5-411C-BB2E-571F853A0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18316"/>
            <a:ext cx="5815092" cy="42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9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99C3830-5065-4C7D-ADBC-0A7CA71E7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31" y="329213"/>
            <a:ext cx="6768941" cy="4485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F2186F-863C-416C-836E-C3905306C8E7}"/>
              </a:ext>
            </a:extLst>
          </p:cNvPr>
          <p:cNvSpPr txBox="1"/>
          <p:nvPr/>
        </p:nvSpPr>
        <p:spPr>
          <a:xfrm>
            <a:off x="337088" y="713877"/>
            <a:ext cx="230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6) DB - ERD</a:t>
            </a:r>
            <a:r>
              <a:rPr lang="ko-KR" altLang="en-US" sz="1400" b="1" dirty="0"/>
              <a:t>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C653475-83CD-4A7D-9EEF-FFCA98405FBE}"/>
              </a:ext>
            </a:extLst>
          </p:cNvPr>
          <p:cNvGrpSpPr/>
          <p:nvPr/>
        </p:nvGrpSpPr>
        <p:grpSpPr>
          <a:xfrm>
            <a:off x="107504" y="-6558"/>
            <a:ext cx="1728192" cy="625860"/>
            <a:chOff x="395536" y="2133144"/>
            <a:chExt cx="1219579" cy="62586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C8484B-2356-469E-A194-9AD1D5A61556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F00891-A42E-4EB7-8320-F54E8FABB370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프로젝트 설계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FBE866-3F57-4273-9E25-36044A872753}"/>
                </a:ext>
              </a:extLst>
            </p:cNvPr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975F55-7D2B-4BD4-B8A5-99A9FDF3413F}"/>
              </a:ext>
            </a:extLst>
          </p:cNvPr>
          <p:cNvSpPr txBox="1"/>
          <p:nvPr/>
        </p:nvSpPr>
        <p:spPr>
          <a:xfrm>
            <a:off x="8100392" y="45406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16</a:t>
            </a:r>
            <a:r>
              <a:rPr lang="en-US" altLang="ko-KR" dirty="0"/>
              <a:t>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20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7504" y="-6558"/>
            <a:ext cx="1872208" cy="625860"/>
            <a:chOff x="395536" y="2133144"/>
            <a:chExt cx="1219579" cy="625860"/>
          </a:xfrm>
        </p:grpSpPr>
        <p:sp>
          <p:nvSpPr>
            <p:cNvPr id="5" name="직사각형 4"/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시스템 구현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4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5B9856D-9646-413E-8F6D-71BAC005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20" y="1203560"/>
            <a:ext cx="5834439" cy="364771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69AFE74F-61C7-49EF-89D5-5D233B28EC68}"/>
              </a:ext>
            </a:extLst>
          </p:cNvPr>
          <p:cNvGrpSpPr/>
          <p:nvPr/>
        </p:nvGrpSpPr>
        <p:grpSpPr>
          <a:xfrm>
            <a:off x="328585" y="1203598"/>
            <a:ext cx="1250328" cy="307777"/>
            <a:chOff x="498010" y="2420450"/>
            <a:chExt cx="1117105" cy="34986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4E290CA-1A1A-47B4-8B98-55D76CDA7F9A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741974-8CAC-4C7E-A870-BC15338D3261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49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Main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Page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Start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85C6163-7B79-48AC-A2D4-C0AC0ACFD41A}"/>
              </a:ext>
            </a:extLst>
          </p:cNvPr>
          <p:cNvSpPr txBox="1"/>
          <p:nvPr/>
        </p:nvSpPr>
        <p:spPr>
          <a:xfrm>
            <a:off x="337088" y="713877"/>
            <a:ext cx="230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1) STORY BOARD</a:t>
            </a:r>
            <a:r>
              <a:rPr lang="ko-KR" altLang="en-US" sz="1400" b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3EBF38-041C-41CB-BC25-CA6AEB1908F1}"/>
              </a:ext>
            </a:extLst>
          </p:cNvPr>
          <p:cNvSpPr txBox="1"/>
          <p:nvPr/>
        </p:nvSpPr>
        <p:spPr>
          <a:xfrm>
            <a:off x="8100392" y="45406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17</a:t>
            </a:r>
            <a:r>
              <a:rPr lang="en-US" altLang="ko-KR" dirty="0"/>
              <a:t>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88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CDBEA4C-AE76-4DDF-BF27-E5726AED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20" y="1203560"/>
            <a:ext cx="5834439" cy="364771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78C87E1-2A98-42B7-96A2-0D4775E80F2B}"/>
              </a:ext>
            </a:extLst>
          </p:cNvPr>
          <p:cNvSpPr/>
          <p:nvPr/>
        </p:nvSpPr>
        <p:spPr>
          <a:xfrm>
            <a:off x="2411760" y="3435846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7472DDF-374B-4714-A740-57B77998CA71}"/>
              </a:ext>
            </a:extLst>
          </p:cNvPr>
          <p:cNvGrpSpPr/>
          <p:nvPr/>
        </p:nvGrpSpPr>
        <p:grpSpPr>
          <a:xfrm>
            <a:off x="297337" y="1183853"/>
            <a:ext cx="1250328" cy="307777"/>
            <a:chOff x="498010" y="2420450"/>
            <a:chExt cx="1117105" cy="34986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43D9FDA-DA5E-4420-9CC1-1B7A8A52F0F9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B8354F-201C-474A-9BF3-B578F069B4F1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49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0.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예매 클릭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8834BEA-341F-4533-84A1-F54F3FD2B7CD}"/>
              </a:ext>
            </a:extLst>
          </p:cNvPr>
          <p:cNvGrpSpPr/>
          <p:nvPr/>
        </p:nvGrpSpPr>
        <p:grpSpPr>
          <a:xfrm>
            <a:off x="107504" y="-6558"/>
            <a:ext cx="1872208" cy="625860"/>
            <a:chOff x="395536" y="2133144"/>
            <a:chExt cx="1219579" cy="62586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8DE29E1-0722-42EA-B4A8-D5613117CF33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FCD06F-2908-482C-9B42-1494736B29C9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시스템 구현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04F968-47B7-4D85-BCF9-D9A05F79820F}"/>
                </a:ext>
              </a:extLst>
            </p:cNvPr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4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B7DAD2F-B41A-417A-A094-AC17B5E44D46}"/>
              </a:ext>
            </a:extLst>
          </p:cNvPr>
          <p:cNvSpPr txBox="1"/>
          <p:nvPr/>
        </p:nvSpPr>
        <p:spPr>
          <a:xfrm>
            <a:off x="337088" y="713877"/>
            <a:ext cx="230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1) STORY BOARD</a:t>
            </a:r>
            <a:r>
              <a:rPr lang="ko-KR" altLang="en-US" sz="1400" b="1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9A2915-DE52-43E3-A9E8-717FDB5C7F57}"/>
              </a:ext>
            </a:extLst>
          </p:cNvPr>
          <p:cNvSpPr txBox="1"/>
          <p:nvPr/>
        </p:nvSpPr>
        <p:spPr>
          <a:xfrm>
            <a:off x="8100392" y="45406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18</a:t>
            </a:r>
            <a:r>
              <a:rPr lang="en-US" altLang="ko-KR" dirty="0"/>
              <a:t>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409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5624BA6-E381-41D2-8AB1-EBF49641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30" y="1397992"/>
            <a:ext cx="3766456" cy="31941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2EC706-055D-4BD4-9667-6AF76251D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397992"/>
            <a:ext cx="3766457" cy="319419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C742CF4-1067-4590-AB1D-A044C2DEF321}"/>
              </a:ext>
            </a:extLst>
          </p:cNvPr>
          <p:cNvSpPr/>
          <p:nvPr/>
        </p:nvSpPr>
        <p:spPr>
          <a:xfrm>
            <a:off x="4256432" y="2812119"/>
            <a:ext cx="386968" cy="307221"/>
          </a:xfrm>
          <a:prstGeom prst="rightArrow">
            <a:avLst/>
          </a:prstGeom>
          <a:solidFill>
            <a:srgbClr val="C00000"/>
          </a:solidFill>
          <a:ln cap="rnd">
            <a:solidFill>
              <a:srgbClr val="C00000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BF4DB7-C51F-440E-8747-62EDA2E3DCE5}"/>
              </a:ext>
            </a:extLst>
          </p:cNvPr>
          <p:cNvSpPr/>
          <p:nvPr/>
        </p:nvSpPr>
        <p:spPr>
          <a:xfrm>
            <a:off x="683460" y="1902048"/>
            <a:ext cx="3024444" cy="2088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AAA2B08-8289-4F17-B34E-1C3E10A6E54D}"/>
              </a:ext>
            </a:extLst>
          </p:cNvPr>
          <p:cNvGrpSpPr/>
          <p:nvPr/>
        </p:nvGrpSpPr>
        <p:grpSpPr>
          <a:xfrm>
            <a:off x="297337" y="997526"/>
            <a:ext cx="1250328" cy="307777"/>
            <a:chOff x="498010" y="2420450"/>
            <a:chExt cx="1117105" cy="34986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1E199F1-0674-4EB2-8953-45D481D5654C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7F3F33-832C-478D-97A9-1F84346E0ADA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49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1.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영화 선택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29F8CBE-FDA5-4E0A-8804-9DAEF8F9BCA3}"/>
              </a:ext>
            </a:extLst>
          </p:cNvPr>
          <p:cNvGrpSpPr/>
          <p:nvPr/>
        </p:nvGrpSpPr>
        <p:grpSpPr>
          <a:xfrm>
            <a:off x="4788024" y="987574"/>
            <a:ext cx="1250328" cy="307777"/>
            <a:chOff x="498010" y="2420450"/>
            <a:chExt cx="1117105" cy="34986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06D4EC6-8F4C-439E-8454-1549A0910B1D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781515-25BA-468C-ABE8-1A2278FA5DED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49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2.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날짜선택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038D6F4-3A69-4547-A4FF-84A9F93729A5}"/>
              </a:ext>
            </a:extLst>
          </p:cNvPr>
          <p:cNvSpPr/>
          <p:nvPr/>
        </p:nvSpPr>
        <p:spPr>
          <a:xfrm>
            <a:off x="8689632" y="2841475"/>
            <a:ext cx="386968" cy="307221"/>
          </a:xfrm>
          <a:prstGeom prst="rightArrow">
            <a:avLst/>
          </a:prstGeom>
          <a:solidFill>
            <a:srgbClr val="C00000"/>
          </a:solidFill>
          <a:ln cap="rnd">
            <a:solidFill>
              <a:srgbClr val="C00000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60BB64-8C00-4386-9FA5-E46EB00885CA}"/>
              </a:ext>
            </a:extLst>
          </p:cNvPr>
          <p:cNvSpPr/>
          <p:nvPr/>
        </p:nvSpPr>
        <p:spPr>
          <a:xfrm>
            <a:off x="5796136" y="2390801"/>
            <a:ext cx="648072" cy="1417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D6B5313-9E8F-4066-9027-8000B483ECBE}"/>
              </a:ext>
            </a:extLst>
          </p:cNvPr>
          <p:cNvGrpSpPr/>
          <p:nvPr/>
        </p:nvGrpSpPr>
        <p:grpSpPr>
          <a:xfrm>
            <a:off x="107504" y="-6558"/>
            <a:ext cx="1872208" cy="625860"/>
            <a:chOff x="395536" y="2133144"/>
            <a:chExt cx="1219579" cy="62586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9CF77B9-6E54-42E5-8F8B-504497454820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CF189D-9FDD-4086-B8BA-A57A60F9F65B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시스템 구현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9F2DDB-3521-4A70-A9CC-278163DE6E81}"/>
                </a:ext>
              </a:extLst>
            </p:cNvPr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4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0FEB388-BDF7-40FE-B0FC-4804F76DD774}"/>
              </a:ext>
            </a:extLst>
          </p:cNvPr>
          <p:cNvSpPr txBox="1"/>
          <p:nvPr/>
        </p:nvSpPr>
        <p:spPr>
          <a:xfrm>
            <a:off x="337088" y="713877"/>
            <a:ext cx="230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1) STORY BOARD</a:t>
            </a:r>
            <a:r>
              <a:rPr lang="ko-KR" altLang="en-US" sz="1400" b="1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4C1A19-5E66-4833-8580-B89F60471DE7}"/>
              </a:ext>
            </a:extLst>
          </p:cNvPr>
          <p:cNvSpPr txBox="1"/>
          <p:nvPr/>
        </p:nvSpPr>
        <p:spPr>
          <a:xfrm>
            <a:off x="8100392" y="45406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19</a:t>
            </a:r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56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F4FCE6B7-60DA-434B-9169-A71684A77328}"/>
              </a:ext>
            </a:extLst>
          </p:cNvPr>
          <p:cNvGrpSpPr/>
          <p:nvPr/>
        </p:nvGrpSpPr>
        <p:grpSpPr>
          <a:xfrm>
            <a:off x="252714" y="280748"/>
            <a:ext cx="1582982" cy="338554"/>
            <a:chOff x="498010" y="2420450"/>
            <a:chExt cx="1117105" cy="33855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560F5-CEA8-41CF-81F3-3770FF64DABC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A0AF91C-2D50-4FC5-B612-7D23C7CD7F97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목차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A933A4B-E342-4675-B51B-175C78E90A8E}"/>
              </a:ext>
            </a:extLst>
          </p:cNvPr>
          <p:cNvSpPr txBox="1"/>
          <p:nvPr/>
        </p:nvSpPr>
        <p:spPr>
          <a:xfrm>
            <a:off x="395536" y="843558"/>
            <a:ext cx="5112568" cy="38671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+mj-lt"/>
              <a:buAutoNum type="arabicParenR"/>
              <a:defRPr lang="ko-KR" altLang="en-US"/>
            </a:pPr>
            <a:r>
              <a:rPr lang="ko-KR" altLang="en-US" sz="1100" b="1" i="0" u="none" kern="1200" spc="-100" baseline="0" dirty="0">
                <a:ea typeface="돋움" panose="020B0600000101010101" pitchFamily="50" charset="-127"/>
              </a:rPr>
              <a:t>프로젝트 소개</a:t>
            </a:r>
            <a:endParaRPr lang="en-US" altLang="ko-KR" sz="1100" b="1" i="0" u="none" kern="1200" spc="-100" baseline="0" dirty="0">
              <a:ea typeface="돋움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+mj-lt"/>
              <a:buAutoNum type="arabicParenR"/>
              <a:defRPr lang="ko-KR" altLang="en-US"/>
            </a:pPr>
            <a:r>
              <a:rPr lang="ko-KR" altLang="en-US" sz="1100" b="1" spc="-100" dirty="0">
                <a:ea typeface="돋움" panose="020B0600000101010101" pitchFamily="50" charset="-127"/>
              </a:rPr>
              <a:t>프로젝트 개발</a:t>
            </a:r>
            <a:endParaRPr lang="en-US" altLang="ko-KR" sz="1100" b="1" spc="-100" dirty="0"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1100" b="1" spc="-100" dirty="0">
                <a:ea typeface="돋움" panose="020B0600000101010101" pitchFamily="50" charset="-127"/>
              </a:rPr>
              <a:t>팀원 소개</a:t>
            </a:r>
            <a:endParaRPr lang="en-US" altLang="ko-KR" sz="1100" b="1" spc="-100" dirty="0"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1100" b="1" spc="-100" dirty="0">
                <a:ea typeface="돋움" panose="020B0600000101010101" pitchFamily="50" charset="-127"/>
              </a:rPr>
              <a:t>개발환경</a:t>
            </a:r>
            <a:endParaRPr lang="en-US" altLang="ko-KR" sz="1100" b="1" spc="-100" dirty="0"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1100" b="1" spc="-100" dirty="0">
                <a:ea typeface="돋움" panose="020B0600000101010101" pitchFamily="50" charset="-127"/>
              </a:rPr>
              <a:t>프로젝트 기간 </a:t>
            </a:r>
            <a:r>
              <a:rPr lang="en-US" altLang="ko-KR" sz="1100" b="1" spc="-100" dirty="0">
                <a:ea typeface="돋움" panose="020B0600000101010101" pitchFamily="50" charset="-127"/>
              </a:rPr>
              <a:t>&amp; </a:t>
            </a:r>
            <a:r>
              <a:rPr lang="ko-KR" altLang="en-US" sz="1100" b="1" spc="-100" dirty="0">
                <a:ea typeface="돋움" panose="020B0600000101010101" pitchFamily="50" charset="-127"/>
              </a:rPr>
              <a:t>일정</a:t>
            </a:r>
            <a:endParaRPr lang="en-US" altLang="ko-KR" sz="1100" b="1" spc="-100" dirty="0">
              <a:ea typeface="돋움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+mj-lt"/>
              <a:buAutoNum type="arabicParenR"/>
              <a:defRPr lang="ko-KR" altLang="en-US"/>
            </a:pPr>
            <a:r>
              <a:rPr lang="ko-KR" altLang="en-US" sz="1100" b="1" i="0" u="none" kern="1200" spc="-100" baseline="0" dirty="0">
                <a:ea typeface="돋움" panose="020B0600000101010101" pitchFamily="50" charset="-127"/>
              </a:rPr>
              <a:t>프로젝트 설계</a:t>
            </a:r>
            <a:endParaRPr lang="en-US" altLang="ko-KR" sz="1100" b="1" i="0" u="none" kern="1200" spc="-100" baseline="0" dirty="0"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1100" b="1" spc="-100" dirty="0">
                <a:ea typeface="돋움" panose="020B0600000101010101" pitchFamily="50" charset="-127"/>
              </a:rPr>
              <a:t>요구 명세서</a:t>
            </a:r>
            <a:endParaRPr lang="en-US" altLang="ko-KR" sz="1100" b="1" spc="-100" dirty="0"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1100" b="1" spc="-100" dirty="0">
                <a:ea typeface="돋움" panose="020B0600000101010101" pitchFamily="50" charset="-127"/>
              </a:rPr>
              <a:t>시나리오</a:t>
            </a:r>
            <a:endParaRPr lang="en-US" altLang="ko-KR" sz="1100" b="1" spc="-100" dirty="0"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100" b="1" spc="-100" dirty="0">
                <a:ea typeface="돋움" panose="020B0600000101010101" pitchFamily="50" charset="-127"/>
              </a:rPr>
              <a:t>USE</a:t>
            </a:r>
            <a:r>
              <a:rPr lang="ko-KR" altLang="en-US" sz="1100" b="1" spc="-100" dirty="0">
                <a:ea typeface="돋움" panose="020B0600000101010101" pitchFamily="50" charset="-127"/>
              </a:rPr>
              <a:t> </a:t>
            </a:r>
            <a:r>
              <a:rPr lang="en-US" altLang="ko-KR" sz="1100" b="1" spc="-100" dirty="0">
                <a:ea typeface="돋움" panose="020B0600000101010101" pitchFamily="50" charset="-127"/>
              </a:rPr>
              <a:t>CASE</a:t>
            </a:r>
            <a:r>
              <a:rPr lang="ko-KR" altLang="en-US" sz="1100" b="1" spc="-100" dirty="0">
                <a:ea typeface="돋움" panose="020B0600000101010101" pitchFamily="50" charset="-127"/>
              </a:rPr>
              <a:t> </a:t>
            </a:r>
            <a:r>
              <a:rPr lang="en-US" altLang="ko-KR" sz="1100" b="1" spc="-100" dirty="0">
                <a:ea typeface="돋움" panose="020B0600000101010101" pitchFamily="50" charset="-127"/>
              </a:rPr>
              <a:t>DIAGRAM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100" b="1" spc="-100" dirty="0">
                <a:ea typeface="돋움" panose="020B0600000101010101" pitchFamily="50" charset="-127"/>
              </a:rPr>
              <a:t>SEQUENCE DIAGRAM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100" b="1" spc="-100" dirty="0">
                <a:ea typeface="돋움" panose="020B0600000101010101" pitchFamily="50" charset="-127"/>
              </a:rPr>
              <a:t>CLASS DIAGRAM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100" b="1" spc="-100" dirty="0">
                <a:ea typeface="돋움" panose="020B0600000101010101" pitchFamily="50" charset="-127"/>
              </a:rPr>
              <a:t>DB – ERD</a:t>
            </a:r>
          </a:p>
          <a:p>
            <a:pPr marL="285750" indent="-285750">
              <a:lnSpc>
                <a:spcPct val="150000"/>
              </a:lnSpc>
              <a:buFont typeface="+mj-lt"/>
              <a:buAutoNum type="arabicParenR"/>
              <a:defRPr lang="ko-KR" altLang="en-US"/>
            </a:pPr>
            <a:r>
              <a:rPr lang="ko-KR" altLang="en-US" sz="1100" b="1" spc="-100" dirty="0">
                <a:ea typeface="돋움" panose="020B0600000101010101" pitchFamily="50" charset="-127"/>
              </a:rPr>
              <a:t>시스템 구현</a:t>
            </a:r>
            <a:endParaRPr lang="en-US" altLang="ko-KR" sz="1100" b="1" spc="-100" dirty="0"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100" b="1" spc="-100" dirty="0">
                <a:ea typeface="돋움" panose="020B0600000101010101" pitchFamily="50" charset="-127"/>
              </a:rPr>
              <a:t>STORY BOARD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1100" b="1" spc="-100" dirty="0">
                <a:ea typeface="돋움" panose="020B0600000101010101" pitchFamily="50" charset="-127"/>
              </a:rPr>
              <a:t>시연</a:t>
            </a:r>
            <a:endParaRPr lang="en-US" altLang="ko-KR" sz="1100" b="1" spc="-100" dirty="0"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952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B1A46A7-FCCE-450E-AFC4-5F4AB119C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1" y="1479951"/>
            <a:ext cx="3716968" cy="32445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284FE7-92DC-4FCA-A0A4-9E336AEC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90" y="1479951"/>
            <a:ext cx="3716967" cy="326761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B2A56FFD-22A2-42FA-9EC5-1B42EB0012F0}"/>
              </a:ext>
            </a:extLst>
          </p:cNvPr>
          <p:cNvGrpSpPr/>
          <p:nvPr/>
        </p:nvGrpSpPr>
        <p:grpSpPr>
          <a:xfrm>
            <a:off x="317587" y="1069534"/>
            <a:ext cx="1250328" cy="307777"/>
            <a:chOff x="498010" y="2420450"/>
            <a:chExt cx="1117105" cy="34986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3B32642-FA0C-48E1-A1C6-167E89B1E45A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E9FAA6-FF21-4333-8AF5-3ED1CA33C731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49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3.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시간 선택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7C33A7-8F69-482B-96F2-5FB44852CD02}"/>
              </a:ext>
            </a:extLst>
          </p:cNvPr>
          <p:cNvGrpSpPr/>
          <p:nvPr/>
        </p:nvGrpSpPr>
        <p:grpSpPr>
          <a:xfrm>
            <a:off x="4752528" y="1059582"/>
            <a:ext cx="1250328" cy="307777"/>
            <a:chOff x="498010" y="2420450"/>
            <a:chExt cx="1117105" cy="34986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0C6877-640B-4235-878E-6544DF24D575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C1D51D-6477-4271-A686-6ED76143B935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49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4.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좌석 선택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883BC3-C863-4869-B158-ED42EE655E0C}"/>
              </a:ext>
            </a:extLst>
          </p:cNvPr>
          <p:cNvSpPr/>
          <p:nvPr/>
        </p:nvSpPr>
        <p:spPr>
          <a:xfrm>
            <a:off x="503948" y="2362889"/>
            <a:ext cx="792196" cy="1512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DFE206-FC22-42AD-AAA5-0B4C8122B61E}"/>
              </a:ext>
            </a:extLst>
          </p:cNvPr>
          <p:cNvSpPr/>
          <p:nvPr/>
        </p:nvSpPr>
        <p:spPr>
          <a:xfrm>
            <a:off x="5606756" y="2567957"/>
            <a:ext cx="1738059" cy="1307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B86A7B-B6E5-4483-A27F-D7ADBB2011B8}"/>
              </a:ext>
            </a:extLst>
          </p:cNvPr>
          <p:cNvSpPr/>
          <p:nvPr/>
        </p:nvSpPr>
        <p:spPr>
          <a:xfrm>
            <a:off x="5112567" y="2290880"/>
            <a:ext cx="449767" cy="306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78657EA-2C3B-4CCA-83CE-272D0AA21492}"/>
              </a:ext>
            </a:extLst>
          </p:cNvPr>
          <p:cNvSpPr/>
          <p:nvPr/>
        </p:nvSpPr>
        <p:spPr>
          <a:xfrm>
            <a:off x="4229590" y="2887723"/>
            <a:ext cx="386968" cy="307221"/>
          </a:xfrm>
          <a:prstGeom prst="rightArrow">
            <a:avLst/>
          </a:prstGeom>
          <a:solidFill>
            <a:srgbClr val="C00000"/>
          </a:solidFill>
          <a:ln cap="rnd">
            <a:solidFill>
              <a:srgbClr val="C00000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2DD9B75-25FE-443A-AA15-9CA213AA6E78}"/>
              </a:ext>
            </a:extLst>
          </p:cNvPr>
          <p:cNvSpPr/>
          <p:nvPr/>
        </p:nvSpPr>
        <p:spPr>
          <a:xfrm>
            <a:off x="8577520" y="2960145"/>
            <a:ext cx="386968" cy="307221"/>
          </a:xfrm>
          <a:prstGeom prst="rightArrow">
            <a:avLst/>
          </a:prstGeom>
          <a:solidFill>
            <a:srgbClr val="C00000"/>
          </a:solidFill>
          <a:ln cap="rnd">
            <a:solidFill>
              <a:srgbClr val="C00000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15921E-5BDE-4D3B-8BF8-7BDE3472946A}"/>
              </a:ext>
            </a:extLst>
          </p:cNvPr>
          <p:cNvGrpSpPr/>
          <p:nvPr/>
        </p:nvGrpSpPr>
        <p:grpSpPr>
          <a:xfrm>
            <a:off x="107504" y="-6558"/>
            <a:ext cx="1872208" cy="625860"/>
            <a:chOff x="395536" y="2133144"/>
            <a:chExt cx="1219579" cy="62586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E717045-0712-4674-9627-F6E06D1B9857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8B4F3-5389-441E-81F2-FD231ACB673B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시스템 구현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5B0E4E-DDA5-4CDD-8C9F-E923E1FF7FC0}"/>
                </a:ext>
              </a:extLst>
            </p:cNvPr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4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D526285-B16A-4E8E-9428-193D234AB511}"/>
              </a:ext>
            </a:extLst>
          </p:cNvPr>
          <p:cNvSpPr txBox="1"/>
          <p:nvPr/>
        </p:nvSpPr>
        <p:spPr>
          <a:xfrm>
            <a:off x="337088" y="713877"/>
            <a:ext cx="230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1) STORY BOARD</a:t>
            </a:r>
            <a:r>
              <a:rPr lang="ko-KR" altLang="en-US" sz="1400" b="1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63A1CE-9E78-422F-968B-5A0954135345}"/>
              </a:ext>
            </a:extLst>
          </p:cNvPr>
          <p:cNvSpPr txBox="1"/>
          <p:nvPr/>
        </p:nvSpPr>
        <p:spPr>
          <a:xfrm>
            <a:off x="8172400" y="465998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</a:t>
            </a:r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245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C8D957D-8A0E-46C2-8133-A57F0FA3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203598"/>
            <a:ext cx="3566594" cy="299390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AF81312-5397-42A3-96D2-4257D4593885}"/>
              </a:ext>
            </a:extLst>
          </p:cNvPr>
          <p:cNvGrpSpPr/>
          <p:nvPr/>
        </p:nvGrpSpPr>
        <p:grpSpPr>
          <a:xfrm>
            <a:off x="2339752" y="792106"/>
            <a:ext cx="1872208" cy="523220"/>
            <a:chOff x="498010" y="2420450"/>
            <a:chExt cx="1117105" cy="59477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40C532-78D4-4CD6-ACE1-6F7065942445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BDACDD-B5E5-4A33-AB5F-9C4A7A872646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594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5.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최종 출력 및 결제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569833-0CB1-4CA7-8077-AA131EF620A4}"/>
              </a:ext>
            </a:extLst>
          </p:cNvPr>
          <p:cNvGrpSpPr/>
          <p:nvPr/>
        </p:nvGrpSpPr>
        <p:grpSpPr>
          <a:xfrm>
            <a:off x="107504" y="-6558"/>
            <a:ext cx="1872208" cy="625860"/>
            <a:chOff x="395536" y="2133144"/>
            <a:chExt cx="1219579" cy="6258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8665703-F274-4DBD-B030-44CAAE2C64FD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38E646-363F-4B6B-9E83-9DFA9514DDB4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시스템 구현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A62346-0827-4849-8B55-DA13345909A2}"/>
                </a:ext>
              </a:extLst>
            </p:cNvPr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4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7AA4D25-4C36-4EAC-8C25-66917C6FD212}"/>
              </a:ext>
            </a:extLst>
          </p:cNvPr>
          <p:cNvSpPr txBox="1"/>
          <p:nvPr/>
        </p:nvSpPr>
        <p:spPr>
          <a:xfrm>
            <a:off x="337088" y="713877"/>
            <a:ext cx="230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1) STORY BOARD</a:t>
            </a:r>
            <a:r>
              <a:rPr lang="ko-KR" altLang="en-US" sz="1400" b="1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00181B-E9D4-46CF-A0B0-6168DF269F46}"/>
              </a:ext>
            </a:extLst>
          </p:cNvPr>
          <p:cNvSpPr txBox="1"/>
          <p:nvPr/>
        </p:nvSpPr>
        <p:spPr>
          <a:xfrm>
            <a:off x="8100392" y="45406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21</a:t>
            </a:r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53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A56E044-71F7-4A56-AF57-F4CD6CAC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20" y="1203560"/>
            <a:ext cx="5834439" cy="36477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110A96C-9C8F-4474-B5A5-2B41127BE31D}"/>
              </a:ext>
            </a:extLst>
          </p:cNvPr>
          <p:cNvSpPr/>
          <p:nvPr/>
        </p:nvSpPr>
        <p:spPr>
          <a:xfrm>
            <a:off x="4283968" y="3435846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B6F709-67EB-4222-87B7-C90662F4D8CE}"/>
              </a:ext>
            </a:extLst>
          </p:cNvPr>
          <p:cNvGrpSpPr/>
          <p:nvPr/>
        </p:nvGrpSpPr>
        <p:grpSpPr>
          <a:xfrm>
            <a:off x="297337" y="1183853"/>
            <a:ext cx="1250328" cy="307777"/>
            <a:chOff x="498010" y="2420450"/>
            <a:chExt cx="1117105" cy="34986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CA317DD-3E5D-4BF3-8F1F-58550B97A506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2A06F8-BCDF-4964-B625-ABFFC9B9498B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49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0.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조회 클릭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4CA02A5-2430-47F2-AE7C-B13DA83AF629}"/>
              </a:ext>
            </a:extLst>
          </p:cNvPr>
          <p:cNvGrpSpPr/>
          <p:nvPr/>
        </p:nvGrpSpPr>
        <p:grpSpPr>
          <a:xfrm>
            <a:off x="107504" y="-6558"/>
            <a:ext cx="1872208" cy="625860"/>
            <a:chOff x="395536" y="2133144"/>
            <a:chExt cx="1219579" cy="6258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E2E0880-7D7B-46DA-9191-0EE60A07A15B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77F24F-FBC6-4233-B7D9-C796CD30FCDA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시스템 구현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933E3D-5E1F-4BDF-A92A-FB8125FB6A2E}"/>
                </a:ext>
              </a:extLst>
            </p:cNvPr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4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D345A5B-D283-43F8-9D0C-FAA37C66E74B}"/>
              </a:ext>
            </a:extLst>
          </p:cNvPr>
          <p:cNvSpPr txBox="1"/>
          <p:nvPr/>
        </p:nvSpPr>
        <p:spPr>
          <a:xfrm>
            <a:off x="337088" y="713877"/>
            <a:ext cx="230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1) STORY BOARD</a:t>
            </a:r>
            <a:r>
              <a:rPr lang="ko-KR" altLang="en-US" sz="1400" b="1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6C307-09E6-4FE5-974C-42E2D444EE6A}"/>
              </a:ext>
            </a:extLst>
          </p:cNvPr>
          <p:cNvSpPr txBox="1"/>
          <p:nvPr/>
        </p:nvSpPr>
        <p:spPr>
          <a:xfrm>
            <a:off x="8100392" y="45406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22</a:t>
            </a:r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929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D3FA5B5-969B-4203-95F1-04BE67DE0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114559"/>
            <a:ext cx="3692489" cy="37614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DECCA98-085D-4A6E-A1AD-DF5CC9B90D97}"/>
              </a:ext>
            </a:extLst>
          </p:cNvPr>
          <p:cNvSpPr/>
          <p:nvPr/>
        </p:nvSpPr>
        <p:spPr>
          <a:xfrm>
            <a:off x="3314933" y="1924535"/>
            <a:ext cx="825008" cy="281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BA9D917-7667-4684-8802-381E576B1BE0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4139941" y="1500747"/>
            <a:ext cx="1292990" cy="564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AADE2B-FA98-433B-B34A-A5667C9A74F6}"/>
              </a:ext>
            </a:extLst>
          </p:cNvPr>
          <p:cNvSpPr/>
          <p:nvPr/>
        </p:nvSpPr>
        <p:spPr>
          <a:xfrm>
            <a:off x="3314932" y="2320217"/>
            <a:ext cx="825008" cy="245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2206BE-B1C2-41A5-83E1-369FB7860360}"/>
              </a:ext>
            </a:extLst>
          </p:cNvPr>
          <p:cNvCxnSpPr>
            <a:cxnSpLocks/>
          </p:cNvCxnSpPr>
          <p:nvPr/>
        </p:nvCxnSpPr>
        <p:spPr>
          <a:xfrm flipV="1">
            <a:off x="4146150" y="2386935"/>
            <a:ext cx="1289358" cy="174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89E981-A9A1-4F34-8320-D22A77AF35CC}"/>
              </a:ext>
            </a:extLst>
          </p:cNvPr>
          <p:cNvSpPr/>
          <p:nvPr/>
        </p:nvSpPr>
        <p:spPr>
          <a:xfrm>
            <a:off x="3901029" y="2788631"/>
            <a:ext cx="475027" cy="281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0CF9B8-B392-4A9C-A007-9450E9638F63}"/>
              </a:ext>
            </a:extLst>
          </p:cNvPr>
          <p:cNvSpPr/>
          <p:nvPr/>
        </p:nvSpPr>
        <p:spPr>
          <a:xfrm>
            <a:off x="2416164" y="4294290"/>
            <a:ext cx="57166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A8642C4-D4D1-465B-B6CE-FE13BEEFD1B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987824" y="4368072"/>
            <a:ext cx="2160299" cy="106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DB7E0-D558-4CBF-BB39-8910C9862AB2}"/>
              </a:ext>
            </a:extLst>
          </p:cNvPr>
          <p:cNvSpPr/>
          <p:nvPr/>
        </p:nvSpPr>
        <p:spPr>
          <a:xfrm>
            <a:off x="5432931" y="1295966"/>
            <a:ext cx="3225756" cy="409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전화번호를 통한 예약 조회버튼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19139D-C58B-487A-8379-61DB57C1A5A6}"/>
              </a:ext>
            </a:extLst>
          </p:cNvPr>
          <p:cNvSpPr/>
          <p:nvPr/>
        </p:nvSpPr>
        <p:spPr>
          <a:xfrm>
            <a:off x="5432931" y="2200436"/>
            <a:ext cx="3243397" cy="409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예매번호를 통한 예약 조회버튼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0FC102-B7DF-4717-A27D-9CC0A25E55A2}"/>
              </a:ext>
            </a:extLst>
          </p:cNvPr>
          <p:cNvSpPr/>
          <p:nvPr/>
        </p:nvSpPr>
        <p:spPr>
          <a:xfrm>
            <a:off x="5721896" y="2876617"/>
            <a:ext cx="1756296" cy="409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예약 취소버튼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EF92EE-6D04-49B1-A32D-269AC2ADE35F}"/>
              </a:ext>
            </a:extLst>
          </p:cNvPr>
          <p:cNvSpPr/>
          <p:nvPr/>
        </p:nvSpPr>
        <p:spPr>
          <a:xfrm>
            <a:off x="5173311" y="4212331"/>
            <a:ext cx="1756296" cy="409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페이지 이동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112467B-A4DD-4DA9-8535-AB3652C04905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4376056" y="2929393"/>
            <a:ext cx="1345840" cy="1520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DD7C19F-C12A-4535-931A-C3911AF38A85}"/>
              </a:ext>
            </a:extLst>
          </p:cNvPr>
          <p:cNvGrpSpPr/>
          <p:nvPr/>
        </p:nvGrpSpPr>
        <p:grpSpPr>
          <a:xfrm>
            <a:off x="107504" y="-6558"/>
            <a:ext cx="1872208" cy="625860"/>
            <a:chOff x="395536" y="2133144"/>
            <a:chExt cx="1219579" cy="6258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4F047D9-872D-4429-AEA9-CA3D28423928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335623-3174-49BA-9B69-4D20D62DC98A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시스템 구현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05E7CF-4378-4F4E-826A-59A61256826C}"/>
                </a:ext>
              </a:extLst>
            </p:cNvPr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4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9278338-93B7-4F1E-8A9A-8E324A0EDFDA}"/>
              </a:ext>
            </a:extLst>
          </p:cNvPr>
          <p:cNvSpPr txBox="1"/>
          <p:nvPr/>
        </p:nvSpPr>
        <p:spPr>
          <a:xfrm>
            <a:off x="337088" y="713877"/>
            <a:ext cx="230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1) STORY BOARD</a:t>
            </a:r>
            <a:r>
              <a:rPr lang="ko-KR" altLang="en-US" sz="1400" b="1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8EFB39-D580-46E1-974D-CEDD39BCBDBD}"/>
              </a:ext>
            </a:extLst>
          </p:cNvPr>
          <p:cNvSpPr txBox="1"/>
          <p:nvPr/>
        </p:nvSpPr>
        <p:spPr>
          <a:xfrm>
            <a:off x="8100392" y="45406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23</a:t>
            </a:r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867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20622B0-6199-42AA-8BF8-4CC2EFBC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20" y="1203560"/>
            <a:ext cx="5834439" cy="36477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41A7890-F508-4ABC-8B30-3042833B661D}"/>
              </a:ext>
            </a:extLst>
          </p:cNvPr>
          <p:cNvSpPr/>
          <p:nvPr/>
        </p:nvSpPr>
        <p:spPr>
          <a:xfrm>
            <a:off x="6156176" y="3435846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9E06B19-A165-4610-AC61-D4BD64569E47}"/>
              </a:ext>
            </a:extLst>
          </p:cNvPr>
          <p:cNvGrpSpPr/>
          <p:nvPr/>
        </p:nvGrpSpPr>
        <p:grpSpPr>
          <a:xfrm>
            <a:off x="297337" y="1183853"/>
            <a:ext cx="1250328" cy="307777"/>
            <a:chOff x="498010" y="2420450"/>
            <a:chExt cx="1117105" cy="34986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FE63F4A-2375-4569-B766-DCF0241122D0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BCFEB3-A45B-4426-B73B-B5B580621275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49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0.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스낵 클릭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EBBB1D0-E86D-4480-867A-4E45FD84F29F}"/>
              </a:ext>
            </a:extLst>
          </p:cNvPr>
          <p:cNvGrpSpPr/>
          <p:nvPr/>
        </p:nvGrpSpPr>
        <p:grpSpPr>
          <a:xfrm>
            <a:off x="107504" y="-6558"/>
            <a:ext cx="1872208" cy="625860"/>
            <a:chOff x="395536" y="2133144"/>
            <a:chExt cx="1219579" cy="6258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1907881-056D-4978-A224-74B1213D5A1A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50CD71-065A-4CD5-B8CE-AEFA9CCF85F6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시스템 구현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D458ED-5E51-4DB5-AFF4-721A30A65104}"/>
                </a:ext>
              </a:extLst>
            </p:cNvPr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4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853C792-EDA6-48F5-9D81-C4A765CF10BD}"/>
              </a:ext>
            </a:extLst>
          </p:cNvPr>
          <p:cNvSpPr txBox="1"/>
          <p:nvPr/>
        </p:nvSpPr>
        <p:spPr>
          <a:xfrm>
            <a:off x="337088" y="713877"/>
            <a:ext cx="230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1) STORY BOARD</a:t>
            </a:r>
            <a:r>
              <a:rPr lang="ko-KR" altLang="en-US" sz="1400" b="1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37D709-0723-43BA-88B4-FD899FF2B283}"/>
              </a:ext>
            </a:extLst>
          </p:cNvPr>
          <p:cNvSpPr txBox="1"/>
          <p:nvPr/>
        </p:nvSpPr>
        <p:spPr>
          <a:xfrm>
            <a:off x="8100392" y="454064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24</a:t>
            </a:r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581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97A6C02-4AC8-4C07-8CE4-8087D13C322A}"/>
              </a:ext>
            </a:extLst>
          </p:cNvPr>
          <p:cNvSpPr txBox="1"/>
          <p:nvPr/>
        </p:nvSpPr>
        <p:spPr>
          <a:xfrm>
            <a:off x="4333256" y="3192316"/>
            <a:ext cx="259079" cy="3604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814795-3D3B-459B-8AE4-7669D90C6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15" y="148391"/>
            <a:ext cx="2844801" cy="24906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255534-31AA-42C4-8C9E-78A656076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532" y="2724926"/>
            <a:ext cx="2844801" cy="23234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1B0830-669F-440C-B734-E193EB579FB0}"/>
              </a:ext>
            </a:extLst>
          </p:cNvPr>
          <p:cNvSpPr/>
          <p:nvPr/>
        </p:nvSpPr>
        <p:spPr>
          <a:xfrm>
            <a:off x="2394583" y="2195697"/>
            <a:ext cx="1938673" cy="210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288E83-D117-448C-A5DF-D1923F535E48}"/>
              </a:ext>
            </a:extLst>
          </p:cNvPr>
          <p:cNvSpPr/>
          <p:nvPr/>
        </p:nvSpPr>
        <p:spPr>
          <a:xfrm>
            <a:off x="2435939" y="1398065"/>
            <a:ext cx="1974959" cy="195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1CEB23-983B-412E-AFDB-7299E9D3CCE0}"/>
              </a:ext>
            </a:extLst>
          </p:cNvPr>
          <p:cNvSpPr/>
          <p:nvPr/>
        </p:nvSpPr>
        <p:spPr>
          <a:xfrm>
            <a:off x="3924976" y="4573294"/>
            <a:ext cx="429835" cy="256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47A4CFB-31C7-4F11-B0C4-06EF896554BF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4410898" y="509633"/>
            <a:ext cx="2446121" cy="9860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7A90CC-29BF-48C4-9AFE-6FA6E84DF701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flipV="1">
            <a:off x="3363920" y="509633"/>
            <a:ext cx="3493099" cy="16860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56685C-D4B5-4ADC-BDB4-F8D9072B3868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830048" y="1497734"/>
            <a:ext cx="2046273" cy="809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948C6D1-B6FA-401E-BF4F-C4AEC7F57C2B}"/>
              </a:ext>
            </a:extLst>
          </p:cNvPr>
          <p:cNvSpPr/>
          <p:nvPr/>
        </p:nvSpPr>
        <p:spPr>
          <a:xfrm>
            <a:off x="6857019" y="320297"/>
            <a:ext cx="1958396" cy="378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수량 선택버튼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99DCF0-45ED-4BA3-B571-74316B4C7F7B}"/>
              </a:ext>
            </a:extLst>
          </p:cNvPr>
          <p:cNvSpPr/>
          <p:nvPr/>
        </p:nvSpPr>
        <p:spPr>
          <a:xfrm>
            <a:off x="6876321" y="1308398"/>
            <a:ext cx="1939094" cy="378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장바구니로 이동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E628F9-ED40-401E-B66F-2011C6FDCEB5}"/>
              </a:ext>
            </a:extLst>
          </p:cNvPr>
          <p:cNvSpPr/>
          <p:nvPr/>
        </p:nvSpPr>
        <p:spPr>
          <a:xfrm>
            <a:off x="6383394" y="2443063"/>
            <a:ext cx="2173593" cy="379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이전 화면으로 이동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59E7CF-F49E-4C38-8A95-0C051DCA11CE}"/>
              </a:ext>
            </a:extLst>
          </p:cNvPr>
          <p:cNvSpPr/>
          <p:nvPr/>
        </p:nvSpPr>
        <p:spPr>
          <a:xfrm>
            <a:off x="6383365" y="3235735"/>
            <a:ext cx="2173593" cy="379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영화예매 화면 이동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AA3C5B-BE1E-4E7C-93A6-7718AB88A064}"/>
              </a:ext>
            </a:extLst>
          </p:cNvPr>
          <p:cNvSpPr/>
          <p:nvPr/>
        </p:nvSpPr>
        <p:spPr>
          <a:xfrm>
            <a:off x="6360287" y="3886626"/>
            <a:ext cx="1504872" cy="378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결제 버튼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F1DBD8-7348-44A6-8F29-B62084B5384F}"/>
              </a:ext>
            </a:extLst>
          </p:cNvPr>
          <p:cNvSpPr/>
          <p:nvPr/>
        </p:nvSpPr>
        <p:spPr>
          <a:xfrm>
            <a:off x="6383394" y="4533091"/>
            <a:ext cx="2645075" cy="378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전체취소 후 </a:t>
            </a:r>
            <a:r>
              <a:rPr lang="ko-KR" altLang="en-US" sz="1600" dirty="0" err="1">
                <a:solidFill>
                  <a:schemeClr val="tx1"/>
                </a:solidFill>
              </a:rPr>
              <a:t>메인화면</a:t>
            </a:r>
            <a:r>
              <a:rPr lang="ko-KR" altLang="en-US" sz="1600" dirty="0">
                <a:solidFill>
                  <a:schemeClr val="tx1"/>
                </a:solidFill>
              </a:rPr>
              <a:t> 이동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1F6CA5D-2061-4463-B5B9-266C9B9F44F5}"/>
              </a:ext>
            </a:extLst>
          </p:cNvPr>
          <p:cNvCxnSpPr>
            <a:cxnSpLocks/>
            <a:stCxn id="49" idx="0"/>
            <a:endCxn id="23" idx="1"/>
          </p:cNvCxnSpPr>
          <p:nvPr/>
        </p:nvCxnSpPr>
        <p:spPr>
          <a:xfrm flipV="1">
            <a:off x="2589028" y="2632973"/>
            <a:ext cx="3794366" cy="19303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4D1F7AF-25E6-4701-A6C9-F0B29244DD33}"/>
              </a:ext>
            </a:extLst>
          </p:cNvPr>
          <p:cNvCxnSpPr>
            <a:cxnSpLocks/>
            <a:stCxn id="48" idx="0"/>
            <a:endCxn id="24" idx="1"/>
          </p:cNvCxnSpPr>
          <p:nvPr/>
        </p:nvCxnSpPr>
        <p:spPr>
          <a:xfrm flipV="1">
            <a:off x="3105983" y="3425645"/>
            <a:ext cx="3277382" cy="11376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848E134-0CF7-470D-8EBD-E4161F77C9FF}"/>
              </a:ext>
            </a:extLst>
          </p:cNvPr>
          <p:cNvCxnSpPr>
            <a:cxnSpLocks/>
            <a:stCxn id="47" idx="0"/>
            <a:endCxn id="25" idx="1"/>
          </p:cNvCxnSpPr>
          <p:nvPr/>
        </p:nvCxnSpPr>
        <p:spPr>
          <a:xfrm flipV="1">
            <a:off x="3622939" y="4075961"/>
            <a:ext cx="2737348" cy="4895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CAE8F1D-B606-4A5A-A1A2-553E76002A09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4354811" y="4701736"/>
            <a:ext cx="2028583" cy="206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9D143CB-BE28-4EC2-991F-B165AC9BF554}"/>
              </a:ext>
            </a:extLst>
          </p:cNvPr>
          <p:cNvSpPr/>
          <p:nvPr/>
        </p:nvSpPr>
        <p:spPr>
          <a:xfrm>
            <a:off x="3408021" y="4565465"/>
            <a:ext cx="429835" cy="256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799CC60-15F7-448C-9D90-759D05D06734}"/>
              </a:ext>
            </a:extLst>
          </p:cNvPr>
          <p:cNvSpPr/>
          <p:nvPr/>
        </p:nvSpPr>
        <p:spPr>
          <a:xfrm>
            <a:off x="2891065" y="4563310"/>
            <a:ext cx="429835" cy="256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0CE37E5-A7B9-4F92-A987-CBE1B33F841A}"/>
              </a:ext>
            </a:extLst>
          </p:cNvPr>
          <p:cNvSpPr/>
          <p:nvPr/>
        </p:nvSpPr>
        <p:spPr>
          <a:xfrm>
            <a:off x="2374110" y="4563310"/>
            <a:ext cx="429835" cy="256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9E21703-8A48-4FF8-985A-8E76529D571D}"/>
              </a:ext>
            </a:extLst>
          </p:cNvPr>
          <p:cNvSpPr/>
          <p:nvPr/>
        </p:nvSpPr>
        <p:spPr>
          <a:xfrm>
            <a:off x="4380911" y="2178349"/>
            <a:ext cx="429835" cy="256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FF5592B-721E-40F2-A120-19B99F7A250D}"/>
              </a:ext>
            </a:extLst>
          </p:cNvPr>
          <p:cNvGrpSpPr/>
          <p:nvPr/>
        </p:nvGrpSpPr>
        <p:grpSpPr>
          <a:xfrm>
            <a:off x="757069" y="2252298"/>
            <a:ext cx="1250328" cy="307777"/>
            <a:chOff x="498010" y="2420450"/>
            <a:chExt cx="1117105" cy="34986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D08B6D8-EFBD-4202-B518-2D2F512C9AE8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661F7F3-589E-4FD1-9B92-5745F4F211F3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49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1.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메뉴 선택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9CDA99F-6D3F-4900-A800-D8F5DFE8441F}"/>
              </a:ext>
            </a:extLst>
          </p:cNvPr>
          <p:cNvGrpSpPr/>
          <p:nvPr/>
        </p:nvGrpSpPr>
        <p:grpSpPr>
          <a:xfrm>
            <a:off x="770751" y="2724926"/>
            <a:ext cx="1250328" cy="307777"/>
            <a:chOff x="498010" y="2420450"/>
            <a:chExt cx="1117105" cy="34986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5B23EC3-A77B-4654-85B0-F7E679ED6557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680337E-486B-4ADC-8865-61318DC99DDC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49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2.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장바구니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9519E17-94ED-466C-B4C7-F9FB289603B0}"/>
              </a:ext>
            </a:extLst>
          </p:cNvPr>
          <p:cNvGrpSpPr/>
          <p:nvPr/>
        </p:nvGrpSpPr>
        <p:grpSpPr>
          <a:xfrm>
            <a:off x="107504" y="-6558"/>
            <a:ext cx="1872208" cy="625860"/>
            <a:chOff x="395536" y="2133144"/>
            <a:chExt cx="1219579" cy="62586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8365349-6E7A-4E53-946A-4195320ED825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03B3AB-D8FE-4FB1-AEA8-D755E46BAC7C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시스템 구현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2E0440D-2A7C-40DE-AAE7-A855FC1BEC0F}"/>
                </a:ext>
              </a:extLst>
            </p:cNvPr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4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EB09370-514B-4D18-8A12-0D796EC62ED4}"/>
              </a:ext>
            </a:extLst>
          </p:cNvPr>
          <p:cNvSpPr txBox="1"/>
          <p:nvPr/>
        </p:nvSpPr>
        <p:spPr>
          <a:xfrm>
            <a:off x="337088" y="713877"/>
            <a:ext cx="230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1) STORY BOARD</a:t>
            </a:r>
            <a:r>
              <a:rPr lang="ko-KR" alt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2068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E6B0CA-4363-447F-967D-9212C13DCFBB}"/>
              </a:ext>
            </a:extLst>
          </p:cNvPr>
          <p:cNvSpPr txBox="1"/>
          <p:nvPr/>
        </p:nvSpPr>
        <p:spPr>
          <a:xfrm>
            <a:off x="0" y="2247708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endParaRPr lang="en-US" altLang="ko-KR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41FBEE-7A3F-4582-AD4E-80C3AF8C103A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0" y="2524707"/>
            <a:ext cx="41399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63F7D1F-A32B-40C8-9CC8-82856C2CF896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5004048" y="2524707"/>
            <a:ext cx="4139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B51192-3909-470C-AA65-F0F413986EA2}"/>
              </a:ext>
            </a:extLst>
          </p:cNvPr>
          <p:cNvGrpSpPr/>
          <p:nvPr/>
        </p:nvGrpSpPr>
        <p:grpSpPr>
          <a:xfrm>
            <a:off x="107504" y="-6558"/>
            <a:ext cx="1872208" cy="625860"/>
            <a:chOff x="395536" y="2133144"/>
            <a:chExt cx="1219579" cy="6258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DFED019-81E1-4EF0-B199-9142F9E63577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481D9A-1E22-45FC-8C42-D09E270B5614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시스템 구현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D41CF1-4BE8-420B-B4F2-05828AF11B10}"/>
                </a:ext>
              </a:extLst>
            </p:cNvPr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4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DB79B0-BF98-45C9-AF77-B0AEC0ED976E}"/>
              </a:ext>
            </a:extLst>
          </p:cNvPr>
          <p:cNvSpPr txBox="1"/>
          <p:nvPr/>
        </p:nvSpPr>
        <p:spPr>
          <a:xfrm>
            <a:off x="337088" y="713877"/>
            <a:ext cx="230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2) </a:t>
            </a:r>
            <a:r>
              <a:rPr lang="ko-KR" altLang="en-US" sz="1400" b="1" dirty="0"/>
              <a:t>시연 </a:t>
            </a:r>
          </a:p>
        </p:txBody>
      </p:sp>
    </p:spTree>
    <p:extLst>
      <p:ext uri="{BB962C8B-B14F-4D97-AF65-F5344CB8AC3E}">
        <p14:creationId xmlns:p14="http://schemas.microsoft.com/office/powerpoint/2010/main" val="1959599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816" y="2067694"/>
            <a:ext cx="3312368" cy="8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24168" y="2157742"/>
            <a:ext cx="3060000" cy="6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39752" y="2254101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감사합니다 </a:t>
            </a:r>
          </a:p>
        </p:txBody>
      </p:sp>
    </p:spTree>
    <p:extLst>
      <p:ext uri="{BB962C8B-B14F-4D97-AF65-F5344CB8AC3E}">
        <p14:creationId xmlns:p14="http://schemas.microsoft.com/office/powerpoint/2010/main" val="103279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7504" y="-6558"/>
            <a:ext cx="1728192" cy="625860"/>
            <a:chOff x="395536" y="2133144"/>
            <a:chExt cx="1219579" cy="625860"/>
          </a:xfrm>
        </p:grpSpPr>
        <p:sp>
          <p:nvSpPr>
            <p:cNvPr id="5" name="직사각형 4"/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프로젝트 소개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C7B4CFC-84DA-4558-8FD9-F288DD43E3AB}"/>
              </a:ext>
            </a:extLst>
          </p:cNvPr>
          <p:cNvSpPr txBox="1"/>
          <p:nvPr/>
        </p:nvSpPr>
        <p:spPr>
          <a:xfrm>
            <a:off x="611560" y="1009641"/>
            <a:ext cx="4398723" cy="30777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400" b="1" i="0" u="none" kern="1200" spc="0" baseline="0" dirty="0">
                <a:latin typeface="돋움" panose="020B0600000101010101" pitchFamily="50" charset="-127"/>
                <a:ea typeface="돋움" panose="020B0600000101010101" pitchFamily="50" charset="-127"/>
              </a:rPr>
              <a:t>영화티켓 예매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POS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System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b="1" i="0" u="none" kern="1200" spc="0" baseline="0" dirty="0">
                <a:latin typeface="돋움" panose="020B0600000101010101" pitchFamily="50" charset="-127"/>
                <a:ea typeface="돋움" panose="020B0600000101010101" pitchFamily="50" charset="-127"/>
              </a:rPr>
              <a:t>주제선정 이유</a:t>
            </a:r>
            <a:endParaRPr lang="en-US" altLang="ko-KR" sz="1400" b="1" i="0" u="none" kern="1200" spc="0" baseline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231ECE-C78C-44E4-B56B-DE4C7B29E228}"/>
              </a:ext>
            </a:extLst>
          </p:cNvPr>
          <p:cNvSpPr txBox="1"/>
          <p:nvPr/>
        </p:nvSpPr>
        <p:spPr>
          <a:xfrm>
            <a:off x="840569" y="1424846"/>
            <a:ext cx="6899783" cy="193899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  <a:defRPr lang="ko-KR" altLang="en-US"/>
            </a:pPr>
            <a:r>
              <a:rPr lang="ko-KR" altLang="en-US" sz="1200" i="0" u="none" kern="1200" spc="-50" baseline="0" dirty="0">
                <a:latin typeface="돋움" panose="020B0600000101010101" pitchFamily="50" charset="-127"/>
                <a:ea typeface="돋움" panose="020B0600000101010101" pitchFamily="50" charset="-127"/>
              </a:rPr>
              <a:t>배워왔던 내용을 정리하</a:t>
            </a:r>
            <a:r>
              <a:rPr lang="ko-KR" altLang="en-US" sz="1200" spc="-50" dirty="0">
                <a:latin typeface="돋움" panose="020B0600000101010101" pitchFamily="50" charset="-127"/>
                <a:ea typeface="돋움" panose="020B0600000101010101" pitchFamily="50" charset="-127"/>
              </a:rPr>
              <a:t>고 새로운 기능을 학습하</a:t>
            </a:r>
            <a:r>
              <a:rPr lang="ko-KR" altLang="en-US" sz="1200" i="0" u="none" kern="1200" spc="-50" baseline="0" dirty="0">
                <a:latin typeface="돋움" panose="020B0600000101010101" pitchFamily="50" charset="-127"/>
                <a:ea typeface="돋움" panose="020B0600000101010101" pitchFamily="50" charset="-127"/>
              </a:rPr>
              <a:t>며  프로젝트 적용을</a:t>
            </a:r>
            <a:r>
              <a:rPr lang="en-US" altLang="ko-KR" sz="1200" i="0" u="none" kern="1200" spc="-50" baseline="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i="0" u="none" kern="1200" spc="-50" baseline="0" dirty="0">
                <a:latin typeface="돋움" panose="020B0600000101010101" pitchFamily="50" charset="-127"/>
                <a:ea typeface="돋움" panose="020B0600000101010101" pitchFamily="50" charset="-127"/>
              </a:rPr>
              <a:t>목표로 주제 선정</a:t>
            </a:r>
            <a:endParaRPr lang="en-US" altLang="ko-KR" sz="1200" spc="-5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  <a:defRPr lang="ko-KR" altLang="en-US"/>
            </a:pPr>
            <a:r>
              <a:rPr lang="en-US" altLang="ko-KR" sz="1200" spc="-50" dirty="0">
                <a:latin typeface="돋움" panose="020B0600000101010101" pitchFamily="50" charset="-127"/>
                <a:ea typeface="돋움" panose="020B0600000101010101" pitchFamily="50" charset="-127"/>
              </a:rPr>
              <a:t>DB</a:t>
            </a:r>
            <a:r>
              <a:rPr lang="ko-KR" altLang="en-US" sz="1200" spc="-50" dirty="0">
                <a:latin typeface="돋움" panose="020B0600000101010101" pitchFamily="50" charset="-127"/>
                <a:ea typeface="돋움" panose="020B0600000101010101" pitchFamily="50" charset="-127"/>
              </a:rPr>
              <a:t>연결 </a:t>
            </a:r>
            <a:r>
              <a:rPr lang="en-US" altLang="ko-KR" sz="1200" spc="-50" dirty="0">
                <a:latin typeface="돋움" panose="020B0600000101010101" pitchFamily="50" charset="-127"/>
                <a:ea typeface="돋움" panose="020B0600000101010101" pitchFamily="50" charset="-127"/>
              </a:rPr>
              <a:t>, MVC </a:t>
            </a:r>
            <a:r>
              <a:rPr lang="ko-KR" altLang="en-US" sz="1200" spc="-50" dirty="0">
                <a:latin typeface="돋움" panose="020B0600000101010101" pitchFamily="50" charset="-127"/>
                <a:ea typeface="돋움" panose="020B0600000101010101" pitchFamily="50" charset="-127"/>
              </a:rPr>
              <a:t>디자인패턴</a:t>
            </a:r>
            <a:r>
              <a:rPr lang="en-US" altLang="ko-KR" sz="1200" spc="-50" dirty="0">
                <a:latin typeface="돋움" panose="020B0600000101010101" pitchFamily="50" charset="-127"/>
                <a:ea typeface="돋움" panose="020B0600000101010101" pitchFamily="50" charset="-127"/>
              </a:rPr>
              <a:t>(DAO, DTO, VIEW) , JAVA</a:t>
            </a:r>
            <a:r>
              <a:rPr lang="ko-KR" altLang="en-US" sz="1200" spc="-5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spc="-50" dirty="0">
                <a:latin typeface="돋움" panose="020B0600000101010101" pitchFamily="50" charset="-127"/>
                <a:ea typeface="돋움" panose="020B0600000101010101" pitchFamily="50" charset="-127"/>
              </a:rPr>
              <a:t>SWING</a:t>
            </a:r>
            <a:r>
              <a:rPr lang="ko-KR" altLang="en-US" sz="1200" spc="-5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spc="-50" dirty="0">
                <a:latin typeface="돋움" panose="020B0600000101010101" pitchFamily="50" charset="-127"/>
                <a:ea typeface="돋움" panose="020B0600000101010101" pitchFamily="50" charset="-127"/>
              </a:rPr>
              <a:t>COMPONENT, </a:t>
            </a:r>
            <a:r>
              <a:rPr lang="en-US" altLang="ko-KR" sz="1200" i="0" u="none" kern="1200" spc="-50" baseline="0" dirty="0">
                <a:latin typeface="돋움" panose="020B0600000101010101" pitchFamily="50" charset="-127"/>
                <a:ea typeface="돋움" panose="020B0600000101010101" pitchFamily="50" charset="-127"/>
              </a:rPr>
              <a:t>JAVA COLLECTION </a:t>
            </a:r>
          </a:p>
          <a:p>
            <a:pPr marL="171450" indent="-171450">
              <a:lnSpc>
                <a:spcPct val="150000"/>
              </a:lnSpc>
              <a:buFontTx/>
              <a:buChar char="-"/>
              <a:defRPr lang="ko-KR" altLang="en-US"/>
            </a:pPr>
            <a:r>
              <a:rPr lang="ko-KR" altLang="en-US" sz="1200" spc="-50" dirty="0">
                <a:latin typeface="돋움" panose="020B0600000101010101" pitchFamily="50" charset="-127"/>
                <a:ea typeface="돋움" panose="020B0600000101010101" pitchFamily="50" charset="-127"/>
              </a:rPr>
              <a:t>영화 티켓 매표소를 거치지 않고 현장 무인 티켓 발권기를 통해 원하는 영화의 예매 및 예매 조회와    소정의 먹거리 또한 결제할 수 있는 편의 제공</a:t>
            </a:r>
            <a:endParaRPr lang="en-US" altLang="ko-KR" sz="1200" i="0" u="none" kern="1200" spc="-50" baseline="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  <a:defRPr lang="ko-KR" altLang="en-US"/>
            </a:pPr>
            <a:endParaRPr lang="en-US" altLang="ko-KR" sz="1200" i="0" u="none" kern="1200" spc="-50" baseline="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  <a:defRPr lang="ko-KR" altLang="en-US"/>
            </a:pPr>
            <a:endParaRPr lang="en-US" altLang="ko-KR" sz="1200" i="0" u="none" kern="1200" spc="-50" baseline="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defRPr lang="ko-KR" altLang="en-US"/>
            </a:pPr>
            <a:r>
              <a:rPr lang="en-US" altLang="ko-KR" sz="1200" spc="-5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200" i="0" u="none" kern="1200" spc="-50" baseline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CC37924-E194-4DFD-A1A4-FD0DD09C6DB6}"/>
              </a:ext>
            </a:extLst>
          </p:cNvPr>
          <p:cNvGrpSpPr/>
          <p:nvPr/>
        </p:nvGrpSpPr>
        <p:grpSpPr>
          <a:xfrm>
            <a:off x="557532" y="2859782"/>
            <a:ext cx="4033975" cy="744756"/>
            <a:chOff x="1788203" y="1991609"/>
            <a:chExt cx="3919579" cy="74475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E1B6EA-D2C1-40C6-8751-12E1A7CAC122}"/>
                </a:ext>
              </a:extLst>
            </p:cNvPr>
            <p:cNvSpPr txBox="1"/>
            <p:nvPr/>
          </p:nvSpPr>
          <p:spPr>
            <a:xfrm>
              <a:off x="1788203" y="1991609"/>
              <a:ext cx="19273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4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실제사용 경험</a:t>
              </a:r>
              <a:r>
                <a:rPr lang="en-US" altLang="ko-KR" sz="14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AA589E-7539-4303-BD54-D4BD728138B2}"/>
                </a:ext>
              </a:extLst>
            </p:cNvPr>
            <p:cNvSpPr txBox="1"/>
            <p:nvPr/>
          </p:nvSpPr>
          <p:spPr>
            <a:xfrm>
              <a:off x="2681881" y="2459366"/>
              <a:ext cx="3025901" cy="276999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ko-KR" altLang="en-US" sz="1200" spc="-100" dirty="0">
                  <a:latin typeface="돋움" panose="020B0600000101010101" pitchFamily="50" charset="-127"/>
                  <a:ea typeface="돋움" panose="020B0600000101010101" pitchFamily="50" charset="-127"/>
                </a:rPr>
                <a:t>실생활에서 사용해봤던 </a:t>
              </a:r>
              <a:r>
                <a:rPr lang="en-US" altLang="ko-KR" sz="1200" spc="-100" dirty="0">
                  <a:latin typeface="돋움" panose="020B0600000101010101" pitchFamily="50" charset="-127"/>
                  <a:ea typeface="돋움" panose="020B0600000101010101" pitchFamily="50" charset="-127"/>
                </a:rPr>
                <a:t>S/W </a:t>
              </a:r>
              <a:endParaRPr lang="en-US" altLang="ko-KR" sz="1200" i="0" u="none" kern="1200" spc="-100" baseline="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5B5B3DA6-E1BD-4C6F-A2C1-01F401263A05}"/>
                </a:ext>
              </a:extLst>
            </p:cNvPr>
            <p:cNvCxnSpPr/>
            <p:nvPr/>
          </p:nvCxnSpPr>
          <p:spPr>
            <a:xfrm>
              <a:off x="1836000" y="2458800"/>
              <a:ext cx="846000" cy="111600"/>
            </a:xfrm>
            <a:prstGeom prst="bentConnector3">
              <a:avLst>
                <a:gd name="adj1" fmla="val -177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CDCEA-323F-4E97-9E1B-52D13B97D55D}"/>
              </a:ext>
            </a:extLst>
          </p:cNvPr>
          <p:cNvGrpSpPr/>
          <p:nvPr/>
        </p:nvGrpSpPr>
        <p:grpSpPr>
          <a:xfrm>
            <a:off x="362472" y="3793271"/>
            <a:ext cx="4643388" cy="747371"/>
            <a:chOff x="1598675" y="3538195"/>
            <a:chExt cx="4643388" cy="74737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E3170E-5149-43EF-8FD1-456B9D85CF28}"/>
                </a:ext>
              </a:extLst>
            </p:cNvPr>
            <p:cNvGrpSpPr/>
            <p:nvPr/>
          </p:nvGrpSpPr>
          <p:grpSpPr>
            <a:xfrm>
              <a:off x="1598675" y="3538195"/>
              <a:ext cx="2571340" cy="307777"/>
              <a:chOff x="1735199" y="3577108"/>
              <a:chExt cx="2571340" cy="30777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2E6DD8-F40E-4C0D-9432-BF4749D8C4CE}"/>
                  </a:ext>
                </a:extLst>
              </p:cNvPr>
              <p:cNvSpPr txBox="1"/>
              <p:nvPr/>
            </p:nvSpPr>
            <p:spPr>
              <a:xfrm>
                <a:off x="1735199" y="3596060"/>
                <a:ext cx="195060" cy="230832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>
                  <a:defRPr lang="ko-KR" altLang="en-US"/>
                </a:pPr>
                <a:r>
                  <a:rPr lang="en-US" altLang="ko-KR" sz="900" b="1" dirty="0">
                    <a:solidFill>
                      <a:schemeClr val="bg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-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450772-E6BF-4DC3-833C-6322FB1948FE}"/>
                  </a:ext>
                </a:extLst>
              </p:cNvPr>
              <p:cNvSpPr txBox="1"/>
              <p:nvPr/>
            </p:nvSpPr>
            <p:spPr>
              <a:xfrm>
                <a:off x="1930259" y="3577108"/>
                <a:ext cx="237628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1400" b="1" dirty="0">
                    <a:latin typeface="돋움" panose="020B0600000101010101" pitchFamily="50" charset="-127"/>
                    <a:ea typeface="돋움" panose="020B0600000101010101" pitchFamily="50" charset="-127"/>
                  </a:rPr>
                  <a:t>프로젝트 기간에 적합</a:t>
                </a:r>
                <a:endParaRPr lang="en-US" altLang="ko-KR" sz="1400" b="1" dirty="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87D65C-B78A-4A5B-A1C0-11C33CC96B96}"/>
                </a:ext>
              </a:extLst>
            </p:cNvPr>
            <p:cNvSpPr txBox="1"/>
            <p:nvPr/>
          </p:nvSpPr>
          <p:spPr>
            <a:xfrm>
              <a:off x="2681999" y="4008567"/>
              <a:ext cx="3560064" cy="276999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ko-KR" altLang="en-US" sz="1200" i="0" u="none" kern="1200" spc="-100" baseline="0" dirty="0">
                  <a:latin typeface="돋움" panose="020B0600000101010101" pitchFamily="50" charset="-127"/>
                  <a:ea typeface="돋움" panose="020B0600000101010101" pitchFamily="50" charset="-127"/>
                </a:rPr>
                <a:t>프로젝트기간에 적합한 크기의 </a:t>
              </a:r>
              <a:r>
                <a:rPr lang="en-US" altLang="ko-KR" sz="1200" spc="-100" dirty="0">
                  <a:latin typeface="돋움" panose="020B0600000101010101" pitchFamily="50" charset="-127"/>
                  <a:ea typeface="돋움" panose="020B0600000101010101" pitchFamily="50" charset="-127"/>
                </a:rPr>
                <a:t>P/G</a:t>
              </a:r>
              <a:endParaRPr lang="en-US" altLang="ko-KR" sz="1200" i="0" u="none" kern="1200" spc="-100" baseline="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64506CDA-E4F4-467A-ADD1-65B55C0208A2}"/>
                </a:ext>
              </a:extLst>
            </p:cNvPr>
            <p:cNvCxnSpPr/>
            <p:nvPr/>
          </p:nvCxnSpPr>
          <p:spPr>
            <a:xfrm>
              <a:off x="1836000" y="4004768"/>
              <a:ext cx="846000" cy="111600"/>
            </a:xfrm>
            <a:prstGeom prst="bentConnector3">
              <a:avLst>
                <a:gd name="adj1" fmla="val -177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5C45316-B110-4B4E-87D3-07CB24CF3499}"/>
              </a:ext>
            </a:extLst>
          </p:cNvPr>
          <p:cNvSpPr txBox="1"/>
          <p:nvPr/>
        </p:nvSpPr>
        <p:spPr>
          <a:xfrm>
            <a:off x="362472" y="2924901"/>
            <a:ext cx="222434" cy="230832"/>
          </a:xfrm>
          <a:prstGeom prst="rect">
            <a:avLst/>
          </a:prstGeom>
          <a:solidFill>
            <a:schemeClr val="tx1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965CED-BFC8-41DB-AEAF-9520C74234EE}"/>
              </a:ext>
            </a:extLst>
          </p:cNvPr>
          <p:cNvSpPr txBox="1"/>
          <p:nvPr/>
        </p:nvSpPr>
        <p:spPr>
          <a:xfrm>
            <a:off x="377363" y="1044841"/>
            <a:ext cx="222434" cy="230832"/>
          </a:xfrm>
          <a:prstGeom prst="rect">
            <a:avLst/>
          </a:prstGeom>
          <a:solidFill>
            <a:schemeClr val="tx1"/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3641E-C7B4-4CA3-BB00-23E2B4CAAA95}"/>
              </a:ext>
            </a:extLst>
          </p:cNvPr>
          <p:cNvSpPr txBox="1"/>
          <p:nvPr/>
        </p:nvSpPr>
        <p:spPr>
          <a:xfrm>
            <a:off x="8244408" y="454064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41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7504" y="-6558"/>
            <a:ext cx="1944216" cy="625860"/>
            <a:chOff x="395536" y="2133144"/>
            <a:chExt cx="1219579" cy="625860"/>
          </a:xfrm>
        </p:grpSpPr>
        <p:sp>
          <p:nvSpPr>
            <p:cNvPr id="5" name="직사각형 4"/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프로젝트 개발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0761995-D8AF-4F3B-88BA-293656AB4B51}"/>
              </a:ext>
            </a:extLst>
          </p:cNvPr>
          <p:cNvSpPr txBox="1"/>
          <p:nvPr/>
        </p:nvSpPr>
        <p:spPr>
          <a:xfrm>
            <a:off x="337088" y="713877"/>
            <a:ext cx="221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1) </a:t>
            </a:r>
            <a:r>
              <a:rPr lang="ko-KR" altLang="en-US" sz="1400" b="1" dirty="0"/>
              <a:t>팀원 및 일정 소개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08A612-3571-40E1-9047-69101D11B3C0}"/>
              </a:ext>
            </a:extLst>
          </p:cNvPr>
          <p:cNvSpPr txBox="1"/>
          <p:nvPr/>
        </p:nvSpPr>
        <p:spPr>
          <a:xfrm>
            <a:off x="8244408" y="454064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</a:t>
            </a:r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BC6C16-3AC5-4253-B100-223D73D52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91708"/>
            <a:ext cx="4781455" cy="1299748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81C71CE-0967-455C-A224-4E85A7719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69707"/>
              </p:ext>
            </p:extLst>
          </p:nvPr>
        </p:nvGraphicFramePr>
        <p:xfrm>
          <a:off x="539552" y="2481804"/>
          <a:ext cx="7704856" cy="2437686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3450237436"/>
                    </a:ext>
                  </a:extLst>
                </a:gridCol>
                <a:gridCol w="2356778">
                  <a:extLst>
                    <a:ext uri="{9D8B030D-6E8A-4147-A177-3AD203B41FA5}">
                      <a16:colId xmlns:a16="http://schemas.microsoft.com/office/drawing/2014/main" val="1550446512"/>
                    </a:ext>
                  </a:extLst>
                </a:gridCol>
                <a:gridCol w="2494019">
                  <a:extLst>
                    <a:ext uri="{9D8B030D-6E8A-4147-A177-3AD203B41FA5}">
                      <a16:colId xmlns:a16="http://schemas.microsoft.com/office/drawing/2014/main" val="1784729984"/>
                    </a:ext>
                  </a:extLst>
                </a:gridCol>
                <a:gridCol w="2494019">
                  <a:extLst>
                    <a:ext uri="{9D8B030D-6E8A-4147-A177-3AD203B41FA5}">
                      <a16:colId xmlns:a16="http://schemas.microsoft.com/office/drawing/2014/main" val="1688035702"/>
                    </a:ext>
                  </a:extLst>
                </a:gridCol>
              </a:tblGrid>
              <a:tr h="1181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프로젝트일정</a:t>
                      </a:r>
                      <a:endParaRPr lang="ko-KR" altLang="en-US" sz="700" b="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설계</a:t>
                      </a: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결과</a:t>
                      </a:r>
                      <a:endParaRPr lang="ko-KR" altLang="en-US" sz="700" b="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2038"/>
                  </a:ext>
                </a:extLst>
              </a:tr>
              <a:tr h="33956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아이디어회의</a:t>
                      </a: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호텔숙박예약</a:t>
                      </a:r>
                      <a:endParaRPr lang="ko-KR" altLang="en-US" sz="700" b="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영화관예매</a:t>
                      </a:r>
                      <a:endParaRPr lang="ko-KR" altLang="en-US" sz="700" b="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그룹웨어</a:t>
                      </a:r>
                      <a:endParaRPr lang="ko-KR" altLang="en-US" sz="700" b="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영화관예매</a:t>
                      </a:r>
                      <a:endParaRPr lang="ko-KR" altLang="en-US" sz="700" b="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클라이언트가 다수인 프로그램을 제한하여 가장 적절한 것으로 선정</a:t>
                      </a:r>
                      <a:endParaRPr lang="ko-KR" altLang="en-US" sz="700" b="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01864"/>
                  </a:ext>
                </a:extLst>
              </a:tr>
              <a:tr h="1803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요구사항 정의 및 분석</a:t>
                      </a: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필요한 기능 정의</a:t>
                      </a:r>
                      <a:endParaRPr lang="ko-KR" altLang="en-US" sz="700" b="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예매</a:t>
                      </a:r>
                      <a:r>
                        <a:rPr lang="en-US" altLang="ko-KR" sz="6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  <a:r>
                        <a:rPr lang="en-US" altLang="ko-KR" sz="6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스낵 기능에 대한 각각 필요한 정보 분석</a:t>
                      </a:r>
                      <a:endParaRPr lang="ko-KR" altLang="en-US" sz="700" b="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4473"/>
                  </a:ext>
                </a:extLst>
              </a:tr>
              <a:tr h="1803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 설계</a:t>
                      </a: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MVC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패턴으로 설계</a:t>
                      </a: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필수기능별 </a:t>
                      </a:r>
                      <a:r>
                        <a:rPr lang="en-US" altLang="ko-KR" sz="6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DAO, DTO, VIEW</a:t>
                      </a: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으로 나누어 구현</a:t>
                      </a:r>
                      <a:endParaRPr lang="ko-KR" altLang="en-US" sz="700" b="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205273"/>
                  </a:ext>
                </a:extLst>
              </a:tr>
              <a:tr h="444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 구현</a:t>
                      </a: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예매 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영화선택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날짜선택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시간선택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좌석선택 뷰 구현</a:t>
                      </a: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 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– 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전화번호조회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예매번호조회 뷰 및 예매 취소 구현</a:t>
                      </a: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스낵 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– 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스낵선택</a:t>
                      </a: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결재 뷰 구현</a:t>
                      </a: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영화관 티켓 예매 시스템 구축</a:t>
                      </a: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074249"/>
                  </a:ext>
                </a:extLst>
              </a:tr>
              <a:tr h="16263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시험 및 데모</a:t>
                      </a:r>
                      <a:endParaRPr lang="ko-KR" altLang="en-US" sz="700" b="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다양한 방법으로 프로그램접근 시도</a:t>
                      </a: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다양한 예외처리를 할 수 있게 됨</a:t>
                      </a:r>
                      <a:endParaRPr lang="ko-KR" altLang="en-US" sz="700" b="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468860"/>
                  </a:ext>
                </a:extLst>
              </a:tr>
              <a:tr h="6725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문서화</a:t>
                      </a:r>
                      <a:endParaRPr lang="ko-KR" altLang="en-US" sz="700" b="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요구사항분석</a:t>
                      </a: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시스템설계분석</a:t>
                      </a: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요구사항 명세서</a:t>
                      </a: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유스케이스다이어그램</a:t>
                      </a: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시퀀스다이어그램</a:t>
                      </a: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클래스다이어그램</a:t>
                      </a: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ERD</a:t>
                      </a: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문서화 완료</a:t>
                      </a: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14" marR="46714" marT="12915" marB="12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888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81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7504" y="-6558"/>
            <a:ext cx="1944216" cy="625860"/>
            <a:chOff x="395536" y="2133144"/>
            <a:chExt cx="1219579" cy="625860"/>
          </a:xfrm>
        </p:grpSpPr>
        <p:sp>
          <p:nvSpPr>
            <p:cNvPr id="5" name="직사각형 4"/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프로젝트 개발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82F83E6-C8E1-4B17-B6CF-9C7D218E91C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22" y="1205422"/>
            <a:ext cx="634996" cy="634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E02051-858D-4BD2-9027-A232CC199703}"/>
              </a:ext>
            </a:extLst>
          </p:cNvPr>
          <p:cNvSpPr txBox="1"/>
          <p:nvPr/>
        </p:nvSpPr>
        <p:spPr>
          <a:xfrm>
            <a:off x="3470538" y="1335518"/>
            <a:ext cx="303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Window 7 Enterprise K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24FA69-5656-4719-AB3C-4CC3A2B678B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610" y="1997510"/>
            <a:ext cx="656819" cy="4926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E25EE-772F-4791-9683-8236A291B02F}"/>
              </a:ext>
            </a:extLst>
          </p:cNvPr>
          <p:cNvSpPr txBox="1"/>
          <p:nvPr/>
        </p:nvSpPr>
        <p:spPr>
          <a:xfrm>
            <a:off x="3481969" y="205915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Eclipse IDE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1DBDFB-CDA6-45B9-80B7-ECC3CFBFAAC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429" y="2528410"/>
            <a:ext cx="607173" cy="6071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5D00B5-1B08-47D9-9DE9-606DDF0CEAE0}"/>
              </a:ext>
            </a:extLst>
          </p:cNvPr>
          <p:cNvSpPr txBox="1"/>
          <p:nvPr/>
        </p:nvSpPr>
        <p:spPr>
          <a:xfrm>
            <a:off x="3500790" y="2693801"/>
            <a:ext cx="131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JDK 12.0.1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F5D381-363E-4795-B39D-A51B21A1202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445" y="3209183"/>
            <a:ext cx="559984" cy="6355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6D5D84-C1A2-4A6C-A94B-16F599DF45D6}"/>
              </a:ext>
            </a:extLst>
          </p:cNvPr>
          <p:cNvSpPr txBox="1"/>
          <p:nvPr/>
        </p:nvSpPr>
        <p:spPr>
          <a:xfrm>
            <a:off x="3461121" y="3318878"/>
            <a:ext cx="489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Oracle Database 11</a:t>
            </a:r>
            <a:r>
              <a:rPr lang="en-US" altLang="ko-KR" i="1" dirty="0"/>
              <a:t>g</a:t>
            </a:r>
            <a:r>
              <a:rPr lang="en-US" altLang="ko-KR" dirty="0"/>
              <a:t> Release 2 (11.2.0.1.0)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BD44E17-72B6-43B6-A169-C21472A7272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832" y="3844764"/>
            <a:ext cx="743210" cy="7432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6DAB076-01CF-4D2B-98E1-C623865EDB4A}"/>
              </a:ext>
            </a:extLst>
          </p:cNvPr>
          <p:cNvSpPr txBox="1"/>
          <p:nvPr/>
        </p:nvSpPr>
        <p:spPr>
          <a:xfrm>
            <a:off x="3461121" y="4004442"/>
            <a:ext cx="446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Trello – Team source repository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19AE721-296E-4BA6-A23A-68A44FE23B84}"/>
              </a:ext>
            </a:extLst>
          </p:cNvPr>
          <p:cNvCxnSpPr>
            <a:cxnSpLocks/>
          </p:cNvCxnSpPr>
          <p:nvPr/>
        </p:nvCxnSpPr>
        <p:spPr>
          <a:xfrm>
            <a:off x="1681657" y="3923936"/>
            <a:ext cx="505914" cy="2046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CF67912-949F-4FEE-86D4-C4C45559393C}"/>
              </a:ext>
            </a:extLst>
          </p:cNvPr>
          <p:cNvCxnSpPr>
            <a:cxnSpLocks/>
          </p:cNvCxnSpPr>
          <p:nvPr/>
        </p:nvCxnSpPr>
        <p:spPr>
          <a:xfrm>
            <a:off x="1679340" y="3243455"/>
            <a:ext cx="505914" cy="2046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F2CA08E-AD7F-402A-96B1-770BC5B509FA}"/>
              </a:ext>
            </a:extLst>
          </p:cNvPr>
          <p:cNvCxnSpPr>
            <a:cxnSpLocks/>
          </p:cNvCxnSpPr>
          <p:nvPr/>
        </p:nvCxnSpPr>
        <p:spPr>
          <a:xfrm>
            <a:off x="1681657" y="2704138"/>
            <a:ext cx="505914" cy="2046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C481202-84C0-48BE-B0A7-6B493F9C338D}"/>
              </a:ext>
            </a:extLst>
          </p:cNvPr>
          <p:cNvCxnSpPr>
            <a:cxnSpLocks/>
          </p:cNvCxnSpPr>
          <p:nvPr/>
        </p:nvCxnSpPr>
        <p:spPr>
          <a:xfrm>
            <a:off x="1681657" y="2059151"/>
            <a:ext cx="505914" cy="2046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77949F4-2115-427F-8EDA-093DBE2E0938}"/>
              </a:ext>
            </a:extLst>
          </p:cNvPr>
          <p:cNvCxnSpPr>
            <a:cxnSpLocks/>
          </p:cNvCxnSpPr>
          <p:nvPr/>
        </p:nvCxnSpPr>
        <p:spPr>
          <a:xfrm>
            <a:off x="1664181" y="1417841"/>
            <a:ext cx="505914" cy="2046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2ABD95A-EF8B-420D-9D24-07CCE39A7DC5}"/>
              </a:ext>
            </a:extLst>
          </p:cNvPr>
          <p:cNvSpPr txBox="1"/>
          <p:nvPr/>
        </p:nvSpPr>
        <p:spPr>
          <a:xfrm>
            <a:off x="337088" y="713877"/>
            <a:ext cx="121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2) </a:t>
            </a:r>
            <a:r>
              <a:rPr lang="ko-KR" altLang="en-US" sz="1400" dirty="0"/>
              <a:t>개발 환경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FA217-E556-46C9-96C3-45C9FC81786F}"/>
              </a:ext>
            </a:extLst>
          </p:cNvPr>
          <p:cNvSpPr txBox="1"/>
          <p:nvPr/>
        </p:nvSpPr>
        <p:spPr>
          <a:xfrm>
            <a:off x="8244408" y="454064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</a:t>
            </a:r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77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D2C8381-36F6-4D4B-8818-D3E2F4036619}"/>
              </a:ext>
            </a:extLst>
          </p:cNvPr>
          <p:cNvSpPr txBox="1"/>
          <p:nvPr/>
        </p:nvSpPr>
        <p:spPr>
          <a:xfrm>
            <a:off x="1815258" y="4299966"/>
            <a:ext cx="7056884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b="0" i="0" u="none" kern="1200" spc="-100" baseline="0"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E27169C-DFF3-45F3-BFE1-E8A0B4BB6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71541"/>
              </p:ext>
            </p:extLst>
          </p:nvPr>
        </p:nvGraphicFramePr>
        <p:xfrm>
          <a:off x="107504" y="699542"/>
          <a:ext cx="8928992" cy="4236886"/>
        </p:xfrm>
        <a:graphic>
          <a:graphicData uri="http://schemas.openxmlformats.org/drawingml/2006/table">
            <a:tbl>
              <a:tblPr/>
              <a:tblGrid>
                <a:gridCol w="2021176">
                  <a:extLst>
                    <a:ext uri="{9D8B030D-6E8A-4147-A177-3AD203B41FA5}">
                      <a16:colId xmlns:a16="http://schemas.microsoft.com/office/drawing/2014/main" val="1182824746"/>
                    </a:ext>
                  </a:extLst>
                </a:gridCol>
                <a:gridCol w="2021176">
                  <a:extLst>
                    <a:ext uri="{9D8B030D-6E8A-4147-A177-3AD203B41FA5}">
                      <a16:colId xmlns:a16="http://schemas.microsoft.com/office/drawing/2014/main" val="3680295250"/>
                    </a:ext>
                  </a:extLst>
                </a:gridCol>
                <a:gridCol w="241471">
                  <a:extLst>
                    <a:ext uri="{9D8B030D-6E8A-4147-A177-3AD203B41FA5}">
                      <a16:colId xmlns:a16="http://schemas.microsoft.com/office/drawing/2014/main" val="2326942867"/>
                    </a:ext>
                  </a:extLst>
                </a:gridCol>
                <a:gridCol w="281267">
                  <a:extLst>
                    <a:ext uri="{9D8B030D-6E8A-4147-A177-3AD203B41FA5}">
                      <a16:colId xmlns:a16="http://schemas.microsoft.com/office/drawing/2014/main" val="38038493"/>
                    </a:ext>
                  </a:extLst>
                </a:gridCol>
                <a:gridCol w="309729">
                  <a:extLst>
                    <a:ext uri="{9D8B030D-6E8A-4147-A177-3AD203B41FA5}">
                      <a16:colId xmlns:a16="http://schemas.microsoft.com/office/drawing/2014/main" val="549685099"/>
                    </a:ext>
                  </a:extLst>
                </a:gridCol>
                <a:gridCol w="337510">
                  <a:extLst>
                    <a:ext uri="{9D8B030D-6E8A-4147-A177-3AD203B41FA5}">
                      <a16:colId xmlns:a16="http://schemas.microsoft.com/office/drawing/2014/main" val="3288281134"/>
                    </a:ext>
                  </a:extLst>
                </a:gridCol>
                <a:gridCol w="337510">
                  <a:extLst>
                    <a:ext uri="{9D8B030D-6E8A-4147-A177-3AD203B41FA5}">
                      <a16:colId xmlns:a16="http://schemas.microsoft.com/office/drawing/2014/main" val="4050082275"/>
                    </a:ext>
                  </a:extLst>
                </a:gridCol>
                <a:gridCol w="337510">
                  <a:extLst>
                    <a:ext uri="{9D8B030D-6E8A-4147-A177-3AD203B41FA5}">
                      <a16:colId xmlns:a16="http://schemas.microsoft.com/office/drawing/2014/main" val="1758790421"/>
                    </a:ext>
                  </a:extLst>
                </a:gridCol>
                <a:gridCol w="337510">
                  <a:extLst>
                    <a:ext uri="{9D8B030D-6E8A-4147-A177-3AD203B41FA5}">
                      <a16:colId xmlns:a16="http://schemas.microsoft.com/office/drawing/2014/main" val="642499036"/>
                    </a:ext>
                  </a:extLst>
                </a:gridCol>
                <a:gridCol w="337510">
                  <a:extLst>
                    <a:ext uri="{9D8B030D-6E8A-4147-A177-3AD203B41FA5}">
                      <a16:colId xmlns:a16="http://schemas.microsoft.com/office/drawing/2014/main" val="776598325"/>
                    </a:ext>
                  </a:extLst>
                </a:gridCol>
                <a:gridCol w="337510">
                  <a:extLst>
                    <a:ext uri="{9D8B030D-6E8A-4147-A177-3AD203B41FA5}">
                      <a16:colId xmlns:a16="http://schemas.microsoft.com/office/drawing/2014/main" val="1346030341"/>
                    </a:ext>
                  </a:extLst>
                </a:gridCol>
                <a:gridCol w="337510">
                  <a:extLst>
                    <a:ext uri="{9D8B030D-6E8A-4147-A177-3AD203B41FA5}">
                      <a16:colId xmlns:a16="http://schemas.microsoft.com/office/drawing/2014/main" val="3261787367"/>
                    </a:ext>
                  </a:extLst>
                </a:gridCol>
                <a:gridCol w="337510">
                  <a:extLst>
                    <a:ext uri="{9D8B030D-6E8A-4147-A177-3AD203B41FA5}">
                      <a16:colId xmlns:a16="http://schemas.microsoft.com/office/drawing/2014/main" val="2505853555"/>
                    </a:ext>
                  </a:extLst>
                </a:gridCol>
                <a:gridCol w="337510">
                  <a:extLst>
                    <a:ext uri="{9D8B030D-6E8A-4147-A177-3AD203B41FA5}">
                      <a16:colId xmlns:a16="http://schemas.microsoft.com/office/drawing/2014/main" val="1847249328"/>
                    </a:ext>
                  </a:extLst>
                </a:gridCol>
                <a:gridCol w="338861">
                  <a:extLst>
                    <a:ext uri="{9D8B030D-6E8A-4147-A177-3AD203B41FA5}">
                      <a16:colId xmlns:a16="http://schemas.microsoft.com/office/drawing/2014/main" val="4045994071"/>
                    </a:ext>
                  </a:extLst>
                </a:gridCol>
                <a:gridCol w="338861">
                  <a:extLst>
                    <a:ext uri="{9D8B030D-6E8A-4147-A177-3AD203B41FA5}">
                      <a16:colId xmlns:a16="http://schemas.microsoft.com/office/drawing/2014/main" val="930053656"/>
                    </a:ext>
                  </a:extLst>
                </a:gridCol>
                <a:gridCol w="338861">
                  <a:extLst>
                    <a:ext uri="{9D8B030D-6E8A-4147-A177-3AD203B41FA5}">
                      <a16:colId xmlns:a16="http://schemas.microsoft.com/office/drawing/2014/main" val="3617637651"/>
                    </a:ext>
                  </a:extLst>
                </a:gridCol>
              </a:tblGrid>
              <a:tr h="592084">
                <a:tc rowSpan="2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추진일정</a:t>
                      </a:r>
                      <a:endParaRPr lang="en-US" altLang="ko-KR" sz="2500" b="1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추진사항                  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319050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아이디어회의 및 정리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531807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707903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236520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요구사항 정의 및 분석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714792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248812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43833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 설계 및 상세설계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282132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342025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172768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 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626301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045694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699758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개발 내용 정리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528666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88628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0088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시험 및 데모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425094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100560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195799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문서화 및 발표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865689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632790"/>
                  </a:ext>
                </a:extLst>
              </a:tr>
              <a:tr h="173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69163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F7C0002-C461-4B5B-A52D-3F4C3F84D5C1}"/>
              </a:ext>
            </a:extLst>
          </p:cNvPr>
          <p:cNvSpPr txBox="1"/>
          <p:nvPr/>
        </p:nvSpPr>
        <p:spPr>
          <a:xfrm>
            <a:off x="4067944" y="1636226"/>
            <a:ext cx="1632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홍사명</a:t>
            </a: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최민희</a:t>
            </a: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8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나다윤</a:t>
            </a: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이민호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98186-417B-4368-AB76-0F0C3E3FCE54}"/>
              </a:ext>
            </a:extLst>
          </p:cNvPr>
          <p:cNvSpPr txBox="1"/>
          <p:nvPr/>
        </p:nvSpPr>
        <p:spPr>
          <a:xfrm>
            <a:off x="4307208" y="2140282"/>
            <a:ext cx="1632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홍사명</a:t>
            </a: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최민희</a:t>
            </a: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8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나다윤</a:t>
            </a: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이민호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E7F264-CFE9-4835-B09C-1E697837893F}"/>
              </a:ext>
            </a:extLst>
          </p:cNvPr>
          <p:cNvSpPr txBox="1"/>
          <p:nvPr/>
        </p:nvSpPr>
        <p:spPr>
          <a:xfrm>
            <a:off x="4595240" y="2644033"/>
            <a:ext cx="1632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홍사명</a:t>
            </a: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8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나다윤</a:t>
            </a: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이민호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D3AE33-1972-4957-A67F-CB1EE3AB0A50}"/>
              </a:ext>
            </a:extLst>
          </p:cNvPr>
          <p:cNvSpPr txBox="1"/>
          <p:nvPr/>
        </p:nvSpPr>
        <p:spPr>
          <a:xfrm>
            <a:off x="4883272" y="3216920"/>
            <a:ext cx="1632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홍사명</a:t>
            </a: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8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나다윤</a:t>
            </a: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이민호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F982FF-0DE4-4603-8063-603C6950798B}"/>
              </a:ext>
            </a:extLst>
          </p:cNvPr>
          <p:cNvSpPr txBox="1"/>
          <p:nvPr/>
        </p:nvSpPr>
        <p:spPr>
          <a:xfrm>
            <a:off x="7596336" y="3682695"/>
            <a:ext cx="1632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홍사명</a:t>
            </a: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최민희</a:t>
            </a: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8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나다윤</a:t>
            </a: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이민호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BF20CF-21F1-4EA9-B929-A6CBAC15C833}"/>
              </a:ext>
            </a:extLst>
          </p:cNvPr>
          <p:cNvSpPr txBox="1"/>
          <p:nvPr/>
        </p:nvSpPr>
        <p:spPr>
          <a:xfrm>
            <a:off x="7596336" y="4254627"/>
            <a:ext cx="1632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홍사명</a:t>
            </a: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최민희</a:t>
            </a: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8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나다윤</a:t>
            </a: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이민호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F4BFA2-0DDC-4078-BA4F-363B3B98182E}"/>
              </a:ext>
            </a:extLst>
          </p:cNvPr>
          <p:cNvSpPr txBox="1"/>
          <p:nvPr/>
        </p:nvSpPr>
        <p:spPr>
          <a:xfrm>
            <a:off x="7596336" y="4732570"/>
            <a:ext cx="1632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홍사명</a:t>
            </a: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최민희</a:t>
            </a: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8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나다윤</a:t>
            </a:r>
            <a:r>
              <a:rPr lang="en-US" altLang="ko-KR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800" b="1" dirty="0">
                <a:latin typeface="돋움" panose="020B0600000101010101" pitchFamily="50" charset="-127"/>
                <a:ea typeface="돋움" panose="020B0600000101010101" pitchFamily="50" charset="-127"/>
              </a:rPr>
              <a:t>이민호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91A62C-7471-4BF4-97BF-ACC3B6407327}"/>
              </a:ext>
            </a:extLst>
          </p:cNvPr>
          <p:cNvSpPr txBox="1"/>
          <p:nvPr/>
        </p:nvSpPr>
        <p:spPr>
          <a:xfrm>
            <a:off x="2023372" y="371835"/>
            <a:ext cx="2650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3) </a:t>
            </a:r>
            <a:r>
              <a:rPr lang="ko-KR" altLang="en-US" sz="1400" b="1" dirty="0"/>
              <a:t>프로젝트  일정 </a:t>
            </a:r>
            <a:r>
              <a:rPr lang="en-US" altLang="ko-KR" sz="1400" b="1" dirty="0"/>
              <a:t>&amp; </a:t>
            </a:r>
            <a:r>
              <a:rPr lang="ko-KR" altLang="en-US" sz="1400" b="1" dirty="0"/>
              <a:t>기간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352B61-BDE9-4274-8477-D35E17CEA85F}"/>
              </a:ext>
            </a:extLst>
          </p:cNvPr>
          <p:cNvGrpSpPr/>
          <p:nvPr/>
        </p:nvGrpSpPr>
        <p:grpSpPr>
          <a:xfrm>
            <a:off x="107504" y="-6558"/>
            <a:ext cx="1944216" cy="625860"/>
            <a:chOff x="395536" y="2133144"/>
            <a:chExt cx="1219579" cy="62586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612DFB4-B7CA-4758-8B7F-CC5AE66A7478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748D5B-2F7E-4945-AF49-73FA70FCC205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프로젝트 개발</a:t>
              </a:r>
              <a:endPara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5AE873C-9D6F-4459-A354-C8656F0C2FC5}"/>
                </a:ext>
              </a:extLst>
            </p:cNvPr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23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7504" y="-6558"/>
            <a:ext cx="1728192" cy="625860"/>
            <a:chOff x="395536" y="2133144"/>
            <a:chExt cx="1219579" cy="625860"/>
          </a:xfrm>
        </p:grpSpPr>
        <p:sp>
          <p:nvSpPr>
            <p:cNvPr id="5" name="직사각형 4"/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프로젝트 설계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2C9C8725-BC1A-45E2-82AD-7AFF55A8E531}"/>
              </a:ext>
            </a:extLst>
          </p:cNvPr>
          <p:cNvSpPr/>
          <p:nvPr/>
        </p:nvSpPr>
        <p:spPr>
          <a:xfrm>
            <a:off x="323528" y="1236015"/>
            <a:ext cx="5638103" cy="3423967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고객은 원하는 영화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날짜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좌석순으로 모두 선택해야 영화를 예매 및 결제를 수행할 수 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결제 시 예매를 하기위해 선택했던 모든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영화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날짜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좌석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외에 티켓번호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영화관위치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가격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까지 모두 출력하여 고객이 확인할 수 있도록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예매 조회시스템은 앞서 인터넷에서 이미 예약을 완료한 고객이나 현장에서 예매를 완료한 고객들이 조회할 수 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조회 시 조회된 해당 티켓의 예매 취소가 가능하다</a:t>
            </a:r>
            <a:r>
              <a:rPr lang="en-US" altLang="ko-KR" sz="1200" dirty="0">
                <a:solidFill>
                  <a:schemeClr val="tx1"/>
                </a:solidFill>
              </a:rPr>
              <a:t>. 2</a:t>
            </a:r>
            <a:r>
              <a:rPr lang="ko-KR" altLang="en-US" sz="1200" dirty="0">
                <a:solidFill>
                  <a:schemeClr val="tx1"/>
                </a:solidFill>
              </a:rPr>
              <a:t>개 이상의 티켓이 조회될 시 구분하여 삭제할 수 있도록 한다</a:t>
            </a:r>
            <a:r>
              <a:rPr lang="en-US" altLang="ko-KR" sz="1200" dirty="0">
                <a:solidFill>
                  <a:schemeClr val="tx1"/>
                </a:solidFill>
              </a:rPr>
              <a:t>. 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식음료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스낵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결제 시스템은 영화 예매와 별도로 고객이 예매를 했던 티켓 정보를 유지한채로 한번에 결제할 수 있도록 한다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고객은 원하는 수량을 메뉴선택시 정할 수 있고 장바구니에선 앞서 선택했던 메뉴들의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선택한 메뉴의 수량 및 가격정보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선택한 메뉴의 총 가격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을 고객에게 보여줄 수 있도록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901B6E-CC58-4C2D-84E1-BF794E57F5EE}"/>
              </a:ext>
            </a:extLst>
          </p:cNvPr>
          <p:cNvGrpSpPr/>
          <p:nvPr/>
        </p:nvGrpSpPr>
        <p:grpSpPr>
          <a:xfrm>
            <a:off x="6444208" y="267494"/>
            <a:ext cx="2376264" cy="4760760"/>
            <a:chOff x="6154369" y="35846"/>
            <a:chExt cx="2666103" cy="5344216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DD3760C-2F11-4299-AD3E-3806D7386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369" y="570297"/>
              <a:ext cx="2666103" cy="373429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A8EF7B1-3E45-4AD7-9553-B85D52E5C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369" y="4201699"/>
              <a:ext cx="2666103" cy="117836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F486B7-D405-400A-8A54-D255565F1E4E}"/>
                </a:ext>
              </a:extLst>
            </p:cNvPr>
            <p:cNvSpPr txBox="1"/>
            <p:nvPr/>
          </p:nvSpPr>
          <p:spPr>
            <a:xfrm>
              <a:off x="6318047" y="35846"/>
              <a:ext cx="2254143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67" dirty="0"/>
                <a:t>요구명세서 원본 ↓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D10FB11-4F52-41F1-AC8E-898F71B590D1}"/>
              </a:ext>
            </a:extLst>
          </p:cNvPr>
          <p:cNvSpPr txBox="1"/>
          <p:nvPr/>
        </p:nvSpPr>
        <p:spPr>
          <a:xfrm>
            <a:off x="337088" y="713877"/>
            <a:ext cx="164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r>
              <a:rPr lang="en-US" altLang="ko-KR" sz="1400" b="1"/>
              <a:t>) </a:t>
            </a:r>
            <a:r>
              <a:rPr lang="ko-KR" altLang="en-US" sz="1400" b="1" dirty="0"/>
              <a:t>요구 명세서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23F11F-155B-4513-A960-9D81E7A74B29}"/>
              </a:ext>
            </a:extLst>
          </p:cNvPr>
          <p:cNvSpPr txBox="1"/>
          <p:nvPr/>
        </p:nvSpPr>
        <p:spPr>
          <a:xfrm>
            <a:off x="8244408" y="464081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7</a:t>
            </a:r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10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7A066F-6A94-441D-9CA9-98950F699597}"/>
              </a:ext>
            </a:extLst>
          </p:cNvPr>
          <p:cNvGrpSpPr/>
          <p:nvPr/>
        </p:nvGrpSpPr>
        <p:grpSpPr>
          <a:xfrm>
            <a:off x="115344" y="713877"/>
            <a:ext cx="8393294" cy="4285357"/>
            <a:chOff x="121389" y="92176"/>
            <a:chExt cx="11266686" cy="6095576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AAF13C5-FC63-44BA-B4F1-72B0F4E98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89" y="740627"/>
              <a:ext cx="3636167" cy="508595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5B67113-7255-4A26-8FB1-0A3E2C7B7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422" y="740627"/>
              <a:ext cx="3533085" cy="508595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68BD3A5-C6A6-4936-8123-CA0F951F1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294" y="92176"/>
              <a:ext cx="3179781" cy="419710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737DB35-6284-4FAA-A88C-D271DDC16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294" y="4679019"/>
              <a:ext cx="3179781" cy="1508733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DB90B11-9A84-4998-9912-3AF2A47BBC00}"/>
              </a:ext>
            </a:extLst>
          </p:cNvPr>
          <p:cNvSpPr txBox="1"/>
          <p:nvPr/>
        </p:nvSpPr>
        <p:spPr>
          <a:xfrm>
            <a:off x="337088" y="713877"/>
            <a:ext cx="121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2) </a:t>
            </a:r>
            <a:r>
              <a:rPr lang="ko-KR" altLang="en-US" sz="1400" b="1" dirty="0"/>
              <a:t>시나리오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874073-FB20-4E63-AA19-D9AF8CC96D49}"/>
              </a:ext>
            </a:extLst>
          </p:cNvPr>
          <p:cNvGrpSpPr/>
          <p:nvPr/>
        </p:nvGrpSpPr>
        <p:grpSpPr>
          <a:xfrm>
            <a:off x="107504" y="-6558"/>
            <a:ext cx="1728192" cy="625860"/>
            <a:chOff x="395536" y="2133144"/>
            <a:chExt cx="1219579" cy="62586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035455-DDD4-4268-ABAC-E369CF025F3F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675179-E8DA-4196-B529-D4517C1D6FFE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프로젝트 설계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41C25E-2E5D-46A1-B2CE-1C8EB9D0B7B8}"/>
                </a:ext>
              </a:extLst>
            </p:cNvPr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1DA8355-8272-4753-A1CA-B4BBFC13F971}"/>
              </a:ext>
            </a:extLst>
          </p:cNvPr>
          <p:cNvSpPr txBox="1"/>
          <p:nvPr/>
        </p:nvSpPr>
        <p:spPr>
          <a:xfrm>
            <a:off x="8244408" y="454064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8</a:t>
            </a:r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34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3F3DD84-EAF2-4650-9443-59DA50019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02" y="199443"/>
            <a:ext cx="7257822" cy="4885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7B02E1-3803-4AC6-A956-4AD81450D2EB}"/>
              </a:ext>
            </a:extLst>
          </p:cNvPr>
          <p:cNvSpPr txBox="1"/>
          <p:nvPr/>
        </p:nvSpPr>
        <p:spPr>
          <a:xfrm>
            <a:off x="337088" y="713877"/>
            <a:ext cx="230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3) USE CASE DIAGRAM</a:t>
            </a:r>
            <a:r>
              <a:rPr lang="ko-KR" altLang="en-US" sz="1400" b="1" dirty="0"/>
              <a:t>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77B56B6-1E6D-4C29-9DA7-24BC32FB7679}"/>
              </a:ext>
            </a:extLst>
          </p:cNvPr>
          <p:cNvGrpSpPr/>
          <p:nvPr/>
        </p:nvGrpSpPr>
        <p:grpSpPr>
          <a:xfrm>
            <a:off x="107504" y="-6558"/>
            <a:ext cx="1728192" cy="625860"/>
            <a:chOff x="395536" y="2133144"/>
            <a:chExt cx="1219579" cy="62586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ECC7A76-AD9A-4260-A5C8-46397F935D32}"/>
                </a:ext>
              </a:extLst>
            </p:cNvPr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22AF9B-F335-4549-B686-86AE6C7704BD}"/>
                </a:ext>
              </a:extLst>
            </p:cNvPr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돋움" panose="020B0600000101010101" pitchFamily="50" charset="-127"/>
                  <a:ea typeface="돋움" panose="020B0600000101010101" pitchFamily="50" charset="-127"/>
                </a:rPr>
                <a:t>프로젝트 설계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125874-ED08-4E8B-8F29-1E27F736A72C}"/>
                </a:ext>
              </a:extLst>
            </p:cNvPr>
            <p:cNvSpPr txBox="1"/>
            <p:nvPr/>
          </p:nvSpPr>
          <p:spPr>
            <a:xfrm>
              <a:off x="395536" y="213314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  <a:endPara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F5FB17C-9F88-4162-97F3-B1C9E5DBFBF2}"/>
              </a:ext>
            </a:extLst>
          </p:cNvPr>
          <p:cNvSpPr txBox="1"/>
          <p:nvPr/>
        </p:nvSpPr>
        <p:spPr>
          <a:xfrm>
            <a:off x="8244408" y="454064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9</a:t>
            </a:r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74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776</Words>
  <Application>Microsoft Office PowerPoint</Application>
  <PresentationFormat>화면 슬라이드 쇼(16:9)</PresentationFormat>
  <Paragraphs>244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KITRI</cp:lastModifiedBy>
  <cp:revision>75</cp:revision>
  <dcterms:created xsi:type="dcterms:W3CDTF">2015-11-29T15:20:28Z</dcterms:created>
  <dcterms:modified xsi:type="dcterms:W3CDTF">2019-05-20T08:46:41Z</dcterms:modified>
</cp:coreProperties>
</file>