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7"/>
  </p:notesMasterIdLst>
  <p:sldIdLst>
    <p:sldId id="256" r:id="rId2"/>
    <p:sldId id="334" r:id="rId3"/>
    <p:sldId id="263" r:id="rId4"/>
    <p:sldId id="416" r:id="rId5"/>
    <p:sldId id="417" r:id="rId6"/>
    <p:sldId id="418" r:id="rId7"/>
    <p:sldId id="419" r:id="rId8"/>
    <p:sldId id="420" r:id="rId9"/>
    <p:sldId id="483" r:id="rId10"/>
    <p:sldId id="509" r:id="rId11"/>
    <p:sldId id="422" r:id="rId12"/>
    <p:sldId id="421" r:id="rId13"/>
    <p:sldId id="424" r:id="rId14"/>
    <p:sldId id="425" r:id="rId15"/>
    <p:sldId id="426" r:id="rId16"/>
    <p:sldId id="427" r:id="rId17"/>
    <p:sldId id="428" r:id="rId18"/>
    <p:sldId id="430" r:id="rId19"/>
    <p:sldId id="431" r:id="rId20"/>
    <p:sldId id="485" r:id="rId21"/>
    <p:sldId id="429" r:id="rId22"/>
    <p:sldId id="435" r:id="rId23"/>
    <p:sldId id="433" r:id="rId24"/>
    <p:sldId id="434" r:id="rId25"/>
    <p:sldId id="432" r:id="rId26"/>
    <p:sldId id="437" r:id="rId27"/>
    <p:sldId id="438" r:id="rId28"/>
    <p:sldId id="440" r:id="rId29"/>
    <p:sldId id="441" r:id="rId30"/>
    <p:sldId id="442" r:id="rId31"/>
    <p:sldId id="443" r:id="rId32"/>
    <p:sldId id="487" r:id="rId33"/>
    <p:sldId id="488" r:id="rId34"/>
    <p:sldId id="489" r:id="rId35"/>
    <p:sldId id="510" r:id="rId36"/>
    <p:sldId id="444" r:id="rId37"/>
    <p:sldId id="447" r:id="rId38"/>
    <p:sldId id="448" r:id="rId39"/>
    <p:sldId id="445" r:id="rId40"/>
    <p:sldId id="449" r:id="rId41"/>
    <p:sldId id="450" r:id="rId42"/>
    <p:sldId id="491" r:id="rId43"/>
    <p:sldId id="451" r:id="rId44"/>
    <p:sldId id="453" r:id="rId45"/>
    <p:sldId id="454" r:id="rId46"/>
    <p:sldId id="455" r:id="rId47"/>
    <p:sldId id="456" r:id="rId48"/>
    <p:sldId id="457" r:id="rId49"/>
    <p:sldId id="492" r:id="rId50"/>
    <p:sldId id="493" r:id="rId51"/>
    <p:sldId id="498" r:id="rId52"/>
    <p:sldId id="511" r:id="rId53"/>
    <p:sldId id="452" r:id="rId54"/>
    <p:sldId id="460" r:id="rId55"/>
    <p:sldId id="461" r:id="rId56"/>
    <p:sldId id="462" r:id="rId57"/>
    <p:sldId id="463" r:id="rId58"/>
    <p:sldId id="464" r:id="rId59"/>
    <p:sldId id="499" r:id="rId60"/>
    <p:sldId id="500" r:id="rId61"/>
    <p:sldId id="501" r:id="rId62"/>
    <p:sldId id="502" r:id="rId63"/>
    <p:sldId id="504" r:id="rId64"/>
    <p:sldId id="503" r:id="rId65"/>
    <p:sldId id="465" r:id="rId66"/>
    <p:sldId id="466" r:id="rId67"/>
    <p:sldId id="506" r:id="rId68"/>
    <p:sldId id="507" r:id="rId69"/>
    <p:sldId id="508" r:id="rId70"/>
    <p:sldId id="505" r:id="rId71"/>
    <p:sldId id="482" r:id="rId72"/>
    <p:sldId id="471" r:id="rId73"/>
    <p:sldId id="470" r:id="rId74"/>
    <p:sldId id="512" r:id="rId75"/>
    <p:sldId id="399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296"/>
    <a:srgbClr val="155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16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0FB93-27B3-453F-BB54-88B02973B207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74CC5-2B89-451C-84C0-50BD9AF5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0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2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4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7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6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3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3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0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15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2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7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5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D141A-D0EC-43D8-8832-887F324A2502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4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4.png"/><Relationship Id="rId7" Type="http://schemas.openxmlformats.org/officeDocument/2006/relationships/image" Target="../media/image23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7.png"/><Relationship Id="rId7" Type="http://schemas.openxmlformats.org/officeDocument/2006/relationships/image" Target="../media/image51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6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2.png"/><Relationship Id="rId5" Type="http://schemas.openxmlformats.org/officeDocument/2006/relationships/image" Target="../media/image58.png"/><Relationship Id="rId15" Type="http://schemas.openxmlformats.org/officeDocument/2006/relationships/image" Target="../media/image66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72.png"/><Relationship Id="rId18" Type="http://schemas.openxmlformats.org/officeDocument/2006/relationships/image" Target="../media/image670.png"/><Relationship Id="rId3" Type="http://schemas.openxmlformats.org/officeDocument/2006/relationships/image" Target="../media/image57.png"/><Relationship Id="rId7" Type="http://schemas.openxmlformats.org/officeDocument/2006/relationships/image" Target="../media/image51.png"/><Relationship Id="rId12" Type="http://schemas.openxmlformats.org/officeDocument/2006/relationships/image" Target="../media/image71.png"/><Relationship Id="rId17" Type="http://schemas.openxmlformats.org/officeDocument/2006/relationships/image" Target="../media/image660.png"/><Relationship Id="rId2" Type="http://schemas.openxmlformats.org/officeDocument/2006/relationships/image" Target="../media/image56.png"/><Relationship Id="rId16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70.png"/><Relationship Id="rId5" Type="http://schemas.openxmlformats.org/officeDocument/2006/relationships/image" Target="../media/image58.png"/><Relationship Id="rId15" Type="http://schemas.openxmlformats.org/officeDocument/2006/relationships/image" Target="../media/image640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61.png"/><Relationship Id="rId14" Type="http://schemas.openxmlformats.org/officeDocument/2006/relationships/image" Target="../media/image7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74.png"/><Relationship Id="rId18" Type="http://schemas.openxmlformats.org/officeDocument/2006/relationships/image" Target="../media/image670.png"/><Relationship Id="rId3" Type="http://schemas.openxmlformats.org/officeDocument/2006/relationships/image" Target="../media/image57.png"/><Relationship Id="rId7" Type="http://schemas.openxmlformats.org/officeDocument/2006/relationships/image" Target="../media/image51.png"/><Relationship Id="rId12" Type="http://schemas.openxmlformats.org/officeDocument/2006/relationships/image" Target="../media/image71.png"/><Relationship Id="rId17" Type="http://schemas.openxmlformats.org/officeDocument/2006/relationships/image" Target="../media/image660.png"/><Relationship Id="rId2" Type="http://schemas.openxmlformats.org/officeDocument/2006/relationships/image" Target="../media/image56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70.png"/><Relationship Id="rId5" Type="http://schemas.openxmlformats.org/officeDocument/2006/relationships/image" Target="../media/image58.png"/><Relationship Id="rId15" Type="http://schemas.openxmlformats.org/officeDocument/2006/relationships/image" Target="../media/image76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61.png"/><Relationship Id="rId14" Type="http://schemas.openxmlformats.org/officeDocument/2006/relationships/image" Target="../media/image7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76.png"/><Relationship Id="rId3" Type="http://schemas.openxmlformats.org/officeDocument/2006/relationships/image" Target="../media/image57.png"/><Relationship Id="rId7" Type="http://schemas.openxmlformats.org/officeDocument/2006/relationships/image" Target="../media/image51.png"/><Relationship Id="rId12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70.png"/><Relationship Id="rId5" Type="http://schemas.openxmlformats.org/officeDocument/2006/relationships/image" Target="../media/image58.png"/><Relationship Id="rId15" Type="http://schemas.openxmlformats.org/officeDocument/2006/relationships/image" Target="../media/image78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61.png"/><Relationship Id="rId14" Type="http://schemas.openxmlformats.org/officeDocument/2006/relationships/image" Target="../media/image7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gi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9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6.png"/><Relationship Id="rId7" Type="http://schemas.openxmlformats.org/officeDocument/2006/relationships/image" Target="../media/image109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orch/pytorch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mailto:irish07@korea.ac.k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73F74-8A6F-4E75-B3C6-4ADDD94AE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XOR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8E527B-18D5-415A-B44D-D6C48E40E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Multi-Layer Perceptron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23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altLang="ko-KR"/>
              <a:t>Evaluation (forward propagation)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Loss and Gradient (Backpropagation)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Update (SGD)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820863"/>
            <a:ext cx="6543675" cy="61753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2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64749" y="3641271"/>
            <a:ext cx="1426028" cy="7402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Input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9065006" y="3641271"/>
            <a:ext cx="1426028" cy="7402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Output</a:t>
            </a:r>
            <a:endParaRPr lang="ko-KR" altLang="en-US" sz="2800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2990777" y="4011385"/>
            <a:ext cx="60742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904014" y="3292929"/>
            <a:ext cx="2220686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600" dirty="0"/>
              <a:t>Transform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4804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pic>
        <p:nvPicPr>
          <p:cNvPr id="1026" name="Picture 2" descr="Image result for neu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7" y="2343961"/>
            <a:ext cx="5547436" cy="369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u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3961"/>
            <a:ext cx="5981700" cy="37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80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pic>
        <p:nvPicPr>
          <p:cNvPr id="2050" name="Picture 2" descr="Image result for percept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8947"/>
            <a:ext cx="6305095" cy="35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55626" y="4006736"/>
            <a:ext cx="4689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Weighted Sum + Nonlinear Function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796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pic>
        <p:nvPicPr>
          <p:cNvPr id="2050" name="Picture 2" descr="Image result for percept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8947"/>
            <a:ext cx="6305095" cy="35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60771" y="2721428"/>
                <a:ext cx="45124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771" y="2721428"/>
                <a:ext cx="4512453" cy="369332"/>
              </a:xfrm>
              <a:prstGeom prst="rect">
                <a:avLst/>
              </a:prstGeom>
              <a:blipFill>
                <a:blip r:embed="rId3"/>
                <a:stretch>
                  <a:fillRect l="-405" r="-1081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35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pic>
        <p:nvPicPr>
          <p:cNvPr id="2050" name="Picture 2" descr="Image result for percept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8947"/>
            <a:ext cx="6305095" cy="35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60771" y="2721428"/>
                <a:ext cx="45124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771" y="2721428"/>
                <a:ext cx="4512453" cy="369332"/>
              </a:xfrm>
              <a:prstGeom prst="rect">
                <a:avLst/>
              </a:prstGeom>
              <a:blipFill>
                <a:blip r:embed="rId3"/>
                <a:stretch>
                  <a:fillRect l="-405" r="-1081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15199" y="3505200"/>
                <a:ext cx="16791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𝑾𝑿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3505200"/>
                <a:ext cx="1679113" cy="369332"/>
              </a:xfrm>
              <a:prstGeom prst="rect">
                <a:avLst/>
              </a:prstGeom>
              <a:blipFill>
                <a:blip r:embed="rId4"/>
                <a:stretch>
                  <a:fillRect l="-1818" r="-3636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66857" y="4951802"/>
                <a:ext cx="32734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57" y="4951802"/>
                <a:ext cx="3273460" cy="369332"/>
              </a:xfrm>
              <a:prstGeom prst="rect">
                <a:avLst/>
              </a:prstGeom>
              <a:blipFill>
                <a:blip r:embed="rId5"/>
                <a:stretch>
                  <a:fillRect l="-111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26722" y="4524581"/>
                <a:ext cx="1249573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722" y="4524581"/>
                <a:ext cx="1249573" cy="11738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243732" y="6075722"/>
            <a:ext cx="281487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Matrix Multiplication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0002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pic>
        <p:nvPicPr>
          <p:cNvPr id="2050" name="Picture 2" descr="Image result for percept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8947"/>
            <a:ext cx="6305095" cy="35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60771" y="2721428"/>
                <a:ext cx="45124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771" y="2721428"/>
                <a:ext cx="4512453" cy="369332"/>
              </a:xfrm>
              <a:prstGeom prst="rect">
                <a:avLst/>
              </a:prstGeom>
              <a:blipFill>
                <a:blip r:embed="rId3"/>
                <a:stretch>
                  <a:fillRect l="-405" r="-1081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15199" y="3505200"/>
                <a:ext cx="1679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𝑾𝑿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3505200"/>
                <a:ext cx="1679114" cy="369332"/>
              </a:xfrm>
              <a:prstGeom prst="rect">
                <a:avLst/>
              </a:prstGeom>
              <a:blipFill>
                <a:blip r:embed="rId4"/>
                <a:stretch>
                  <a:fillRect l="-1818" r="-3636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15199" y="4288972"/>
                <a:ext cx="4372158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                (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0                      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𝑒𝑙𝑠𝑒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4288972"/>
                <a:ext cx="4372158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244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Perceptron can deal with </a:t>
            </a:r>
            <a:r>
              <a:rPr lang="en-US" altLang="ko-KR" dirty="0">
                <a:solidFill>
                  <a:srgbClr val="FF0000"/>
                </a:solidFill>
              </a:rPr>
              <a:t>linearly separable</a:t>
            </a:r>
            <a:r>
              <a:rPr lang="en-US" altLang="ko-KR" dirty="0"/>
              <a:t> problems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294414" y="4479472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5889171" y="2999015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6082394" y="35977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695949" y="340178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400332" y="348547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57057" y="345621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078183" y="346166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19760" y="386170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439962" y="376850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329575" y="319904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166632" y="389708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6236497" y="4085887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6512378" y="367121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6520542" y="399982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6019973" y="424917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6433456" y="4257679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>
            <a:off x="6966856" y="392549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6879770" y="3357737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4294414" y="2999015"/>
            <a:ext cx="2846615" cy="23948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314563" y="4257679"/>
                <a:ext cx="18657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𝑾𝑿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563" y="4257679"/>
                <a:ext cx="1865703" cy="369332"/>
              </a:xfrm>
              <a:prstGeom prst="rect">
                <a:avLst/>
              </a:prstGeom>
              <a:blipFill>
                <a:blip r:embed="rId2"/>
                <a:stretch>
                  <a:fillRect l="-1961" r="-654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Perceptron can deal with </a:t>
            </a:r>
            <a:r>
              <a:rPr lang="en-US" altLang="ko-KR" dirty="0">
                <a:solidFill>
                  <a:srgbClr val="FF0000"/>
                </a:solidFill>
              </a:rPr>
              <a:t>linearly separable</a:t>
            </a:r>
            <a:r>
              <a:rPr lang="en-US" altLang="ko-KR" dirty="0"/>
              <a:t> problems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741713" y="5753134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1741713" y="2857535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247189" y="3480368"/>
            <a:ext cx="705443" cy="705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>
            <a:off x="1372956" y="5396959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>
            <a:off x="1377299" y="3538987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22253" y="2820953"/>
                <a:ext cx="5342168" cy="148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/>
                  <a:t>AND Problem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1          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0                      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d>
                            <m:r>
                              <a:rPr lang="en-US" altLang="ko-KR" sz="2800" b="0" i="1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253" y="2820953"/>
                <a:ext cx="5342168" cy="1484381"/>
              </a:xfrm>
              <a:prstGeom prst="rect">
                <a:avLst/>
              </a:prstGeom>
              <a:blipFill>
                <a:blip r:embed="rId2"/>
                <a:stretch>
                  <a:fillRect l="-2055" t="-4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이등변 삼각형 34"/>
          <p:cNvSpPr/>
          <p:nvPr/>
        </p:nvSpPr>
        <p:spPr>
          <a:xfrm>
            <a:off x="3231154" y="5396958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18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Perceptron can deal with </a:t>
            </a:r>
            <a:r>
              <a:rPr lang="en-US" altLang="ko-KR" dirty="0">
                <a:solidFill>
                  <a:srgbClr val="FF0000"/>
                </a:solidFill>
              </a:rPr>
              <a:t>linearly separable</a:t>
            </a:r>
            <a:r>
              <a:rPr lang="en-US" altLang="ko-KR" dirty="0"/>
              <a:t> problems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741713" y="5753134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1741713" y="2857535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247189" y="3480368"/>
            <a:ext cx="705443" cy="705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>
            <a:off x="1372956" y="5396959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>
            <a:off x="1377299" y="3538987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22253" y="2820953"/>
                <a:ext cx="3319114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/>
                  <a:t>AND Problem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−1.5</m:t>
                    </m:r>
                  </m:oMath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253" y="2820953"/>
                <a:ext cx="3319114" cy="3970318"/>
              </a:xfrm>
              <a:prstGeom prst="rect">
                <a:avLst/>
              </a:prstGeom>
              <a:blipFill>
                <a:blip r:embed="rId2"/>
                <a:stretch>
                  <a:fillRect l="-3303" t="-1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이등변 삼각형 34"/>
          <p:cNvSpPr/>
          <p:nvPr/>
        </p:nvSpPr>
        <p:spPr>
          <a:xfrm>
            <a:off x="3231154" y="5396958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96786" y="2820953"/>
            <a:ext cx="3351196" cy="31752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49385" y="3725124"/>
                <a:ext cx="16351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385" y="3725124"/>
                <a:ext cx="1635128" cy="369332"/>
              </a:xfrm>
              <a:prstGeom prst="rect">
                <a:avLst/>
              </a:prstGeom>
              <a:blipFill>
                <a:blip r:embed="rId3"/>
                <a:stretch>
                  <a:fillRect l="-4104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15546" y="3602334"/>
                <a:ext cx="1210203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546" y="3602334"/>
                <a:ext cx="1210203" cy="614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395185" y="3725124"/>
                <a:ext cx="1274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=−1.5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185" y="3725124"/>
                <a:ext cx="1274131" cy="369332"/>
              </a:xfrm>
              <a:prstGeom prst="rect">
                <a:avLst/>
              </a:prstGeom>
              <a:blipFill>
                <a:blip r:embed="rId5"/>
                <a:stretch>
                  <a:fillRect l="-5263" r="-6220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8054081" y="4561440"/>
                <a:ext cx="607782" cy="60778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081" y="4561440"/>
                <a:ext cx="607782" cy="60778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7076902" y="4627944"/>
                <a:ext cx="5495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902" y="4627944"/>
                <a:ext cx="549574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7071278" y="5419420"/>
                <a:ext cx="556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278" y="5419420"/>
                <a:ext cx="556691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8054081" y="5351414"/>
                <a:ext cx="607782" cy="60778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081" y="5351414"/>
                <a:ext cx="607782" cy="60778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6" idx="3"/>
            <a:endCxn id="5" idx="2"/>
          </p:cNvCxnSpPr>
          <p:nvPr/>
        </p:nvCxnSpPr>
        <p:spPr>
          <a:xfrm>
            <a:off x="7626476" y="4858777"/>
            <a:ext cx="427605" cy="6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7" idx="3"/>
            <a:endCxn id="23" idx="2"/>
          </p:cNvCxnSpPr>
          <p:nvPr/>
        </p:nvCxnSpPr>
        <p:spPr>
          <a:xfrm>
            <a:off x="7627969" y="5650253"/>
            <a:ext cx="426112" cy="5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" idx="6"/>
            <a:endCxn id="37" idx="2"/>
          </p:cNvCxnSpPr>
          <p:nvPr/>
        </p:nvCxnSpPr>
        <p:spPr>
          <a:xfrm>
            <a:off x="8661863" y="4865331"/>
            <a:ext cx="622393" cy="405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3" idx="6"/>
            <a:endCxn id="37" idx="2"/>
          </p:cNvCxnSpPr>
          <p:nvPr/>
        </p:nvCxnSpPr>
        <p:spPr>
          <a:xfrm flipV="1">
            <a:off x="8661863" y="5270982"/>
            <a:ext cx="622393" cy="384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/>
              <p:cNvSpPr/>
              <p:nvPr/>
            </p:nvSpPr>
            <p:spPr>
              <a:xfrm>
                <a:off x="9284256" y="4967091"/>
                <a:ext cx="607782" cy="60778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7" name="타원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256" y="4967091"/>
                <a:ext cx="607782" cy="60778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/>
          <p:cNvCxnSpPr/>
          <p:nvPr/>
        </p:nvCxnSpPr>
        <p:spPr>
          <a:xfrm>
            <a:off x="9900900" y="5260818"/>
            <a:ext cx="426112" cy="5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10337486" y="5040149"/>
                <a:ext cx="4079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486" y="5040149"/>
                <a:ext cx="40793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8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en-US" altLang="ko-KR"/>
              <a:t>Lab – </a:t>
            </a:r>
            <a:r>
              <a:rPr lang="ko-KR" altLang="en-US"/>
              <a:t>기초 과제 일정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14" y="2299631"/>
            <a:ext cx="10515600" cy="335067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/>
              <a:t>XOR(~4/05)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 startAt="2"/>
            </a:pPr>
            <a:r>
              <a:rPr lang="en-US" altLang="ko-KR"/>
              <a:t>MNIST(~4/19)</a:t>
            </a:r>
            <a:endParaRPr lang="en-US" altLang="ko-KR" dirty="0"/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en-US" altLang="ko-KR"/>
              <a:t>.  CIFAR10(~5/03)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3504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Perceptron can deal with </a:t>
            </a:r>
            <a:r>
              <a:rPr lang="en-US" altLang="ko-KR" dirty="0">
                <a:solidFill>
                  <a:srgbClr val="FF0000"/>
                </a:solidFill>
              </a:rPr>
              <a:t>linearly separable</a:t>
            </a:r>
            <a:r>
              <a:rPr lang="en-US" altLang="ko-KR" dirty="0"/>
              <a:t> problems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741713" y="5753134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1741713" y="2857535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247189" y="3480368"/>
            <a:ext cx="705443" cy="705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>
            <a:off x="1372956" y="5396959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>
            <a:off x="1377299" y="3538987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22253" y="2820953"/>
                <a:ext cx="331911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/>
                  <a:t>AND Problem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−1.5</m:t>
                    </m:r>
                  </m:oMath>
                </a14:m>
                <a:endParaRPr lang="en-US" altLang="ko-KR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ko-KR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253" y="2820953"/>
                <a:ext cx="3319114" cy="1384995"/>
              </a:xfrm>
              <a:prstGeom prst="rect">
                <a:avLst/>
              </a:prstGeom>
              <a:blipFill>
                <a:blip r:embed="rId2"/>
                <a:stretch>
                  <a:fillRect l="-3303" t="-4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이등변 삼각형 34"/>
          <p:cNvSpPr/>
          <p:nvPr/>
        </p:nvSpPr>
        <p:spPr>
          <a:xfrm>
            <a:off x="3231154" y="5396958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/>
            </p:nvGraphicFramePr>
            <p:xfrm>
              <a:off x="6265242" y="4106863"/>
              <a:ext cx="4114287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1429">
                      <a:extLst>
                        <a:ext uri="{9D8B030D-6E8A-4147-A177-3AD203B41FA5}">
                          <a16:colId xmlns:a16="http://schemas.microsoft.com/office/drawing/2014/main" val="2212614868"/>
                        </a:ext>
                      </a:extLst>
                    </a:gridCol>
                    <a:gridCol w="1371429">
                      <a:extLst>
                        <a:ext uri="{9D8B030D-6E8A-4147-A177-3AD203B41FA5}">
                          <a16:colId xmlns:a16="http://schemas.microsoft.com/office/drawing/2014/main" val="1602580647"/>
                        </a:ext>
                      </a:extLst>
                    </a:gridCol>
                    <a:gridCol w="1371429">
                      <a:extLst>
                        <a:ext uri="{9D8B030D-6E8A-4147-A177-3AD203B41FA5}">
                          <a16:colId xmlns:a16="http://schemas.microsoft.com/office/drawing/2014/main" val="1807314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z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04091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(0, 0)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-1.5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1804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(0, 1)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150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(1,</a:t>
                          </a:r>
                          <a:r>
                            <a:rPr lang="en-US" altLang="ko-KR" sz="2400" baseline="0" dirty="0"/>
                            <a:t>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1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(1,</a:t>
                          </a:r>
                          <a:r>
                            <a:rPr lang="en-US" altLang="ko-KR" sz="2400" baseline="0" dirty="0"/>
                            <a:t>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890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65242" y="4106863"/>
              <a:ext cx="4114287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1429">
                      <a:extLst>
                        <a:ext uri="{9D8B030D-6E8A-4147-A177-3AD203B41FA5}">
                          <a16:colId xmlns:a16="http://schemas.microsoft.com/office/drawing/2014/main" val="2212614868"/>
                        </a:ext>
                      </a:extLst>
                    </a:gridCol>
                    <a:gridCol w="1371429">
                      <a:extLst>
                        <a:ext uri="{9D8B030D-6E8A-4147-A177-3AD203B41FA5}">
                          <a16:colId xmlns:a16="http://schemas.microsoft.com/office/drawing/2014/main" val="1602580647"/>
                        </a:ext>
                      </a:extLst>
                    </a:gridCol>
                    <a:gridCol w="1371429">
                      <a:extLst>
                        <a:ext uri="{9D8B030D-6E8A-4147-A177-3AD203B41FA5}">
                          <a16:colId xmlns:a16="http://schemas.microsoft.com/office/drawing/2014/main" val="18073141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44" t="-9333" r="-201333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z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889" t="-9333" r="-889" b="-4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04091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-1.5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180472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-0.5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1509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(1,</a:t>
                          </a:r>
                          <a:r>
                            <a:rPr lang="en-US" altLang="ko-KR" sz="2400" baseline="0" dirty="0" smtClean="0"/>
                            <a:t>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-0.5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131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(1,</a:t>
                          </a:r>
                          <a:r>
                            <a:rPr lang="en-US" altLang="ko-KR" sz="2400" baseline="0" dirty="0" smtClean="0"/>
                            <a:t>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1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89002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직선 연결선 11"/>
          <p:cNvCxnSpPr/>
          <p:nvPr/>
        </p:nvCxnSpPr>
        <p:spPr>
          <a:xfrm>
            <a:off x="1496786" y="2820953"/>
            <a:ext cx="3351196" cy="31752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853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Multi-Layer </a:t>
            </a:r>
            <a:r>
              <a:rPr lang="en-US" altLang="ko-KR" dirty="0"/>
              <a:t>Perceptron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19942" y="5326859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719942" y="2431260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367220" y="2864813"/>
            <a:ext cx="705443" cy="705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1351185" y="4970684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3212642" y="2917921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228675" y="4974137"/>
            <a:ext cx="705443" cy="705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197930" y="2341593"/>
            <a:ext cx="67176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XOR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Draw a line between circles and triangles!</a:t>
            </a:r>
            <a:endParaRPr lang="ko-KR" altLang="en-US" sz="2800" dirty="0"/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1055915" y="3517146"/>
            <a:ext cx="3739242" cy="11008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053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Multi-Layer </a:t>
            </a:r>
            <a:r>
              <a:rPr lang="en-US" altLang="ko-KR" dirty="0"/>
              <a:t>Perceptron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19942" y="5326859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719942" y="2431260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367220" y="2864813"/>
            <a:ext cx="705443" cy="705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1351185" y="4970684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3212642" y="2917921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228675" y="4974137"/>
            <a:ext cx="705443" cy="705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942323" y="2348856"/>
            <a:ext cx="72496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XOR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Draw two lines between circles and triangles!</a:t>
            </a:r>
            <a:endParaRPr lang="ko-KR" altLang="en-US" sz="2800" dirty="0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194198" y="2398023"/>
            <a:ext cx="2084614" cy="268578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2492828" y="3253712"/>
            <a:ext cx="2084614" cy="26857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304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Multi-Layer </a:t>
            </a:r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90243" y="2044056"/>
            <a:ext cx="3498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Stack of perceptron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68407" y="6119336"/>
                <a:ext cx="79419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altLang="ko-KR" sz="2400" b="1" dirty="0"/>
              </a:p>
              <a:p>
                <a:r>
                  <a:rPr lang="en-US" altLang="ko-KR" sz="2400" b="1" dirty="0"/>
                  <a:t>Size : j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407" y="6119336"/>
                <a:ext cx="794192" cy="738664"/>
              </a:xfrm>
              <a:prstGeom prst="rect">
                <a:avLst/>
              </a:prstGeom>
              <a:blipFill>
                <a:blip r:embed="rId2"/>
                <a:stretch>
                  <a:fillRect l="-23846" r="-22308" b="-23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Image result for multi-layer percept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89" y="1712627"/>
            <a:ext cx="5978526" cy="430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64948" y="3011132"/>
                <a:ext cx="286309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948" y="3011132"/>
                <a:ext cx="2863091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66576" y="6119336"/>
                <a:ext cx="86312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altLang="ko-KR" sz="2400" b="1" dirty="0"/>
              </a:p>
              <a:p>
                <a:r>
                  <a:rPr lang="en-US" altLang="ko-KR" sz="2400" b="1" dirty="0"/>
                  <a:t>Size : k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576" y="6119336"/>
                <a:ext cx="863121" cy="738664"/>
              </a:xfrm>
              <a:prstGeom prst="rect">
                <a:avLst/>
              </a:prstGeom>
              <a:blipFill>
                <a:blip r:embed="rId5"/>
                <a:stretch>
                  <a:fillRect l="-21127" r="-20423" b="-23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0490" y="6119336"/>
                <a:ext cx="79098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2400" b="1" dirty="0"/>
              </a:p>
              <a:p>
                <a:r>
                  <a:rPr lang="en-US" altLang="ko-KR" sz="2400" b="1" dirty="0"/>
                  <a:t>Size : </a:t>
                </a:r>
                <a:r>
                  <a:rPr lang="en-US" altLang="ko-KR" sz="2400" b="1" dirty="0" err="1"/>
                  <a:t>i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90" y="6119336"/>
                <a:ext cx="790986" cy="738664"/>
              </a:xfrm>
              <a:prstGeom prst="rect">
                <a:avLst/>
              </a:prstGeom>
              <a:blipFill>
                <a:blip r:embed="rId6"/>
                <a:stretch>
                  <a:fillRect l="-24031" r="-22481" b="-23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24057" y="3939431"/>
                <a:ext cx="4203202" cy="1794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057" y="3939431"/>
                <a:ext cx="4203202" cy="17944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971592" y="5983677"/>
            <a:ext cx="20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( j x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) matrix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37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Multi-Layer </a:t>
            </a:r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90243" y="2044056"/>
            <a:ext cx="3498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Stack of perceptron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68407" y="6119336"/>
                <a:ext cx="79419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altLang="ko-KR" sz="2400" b="1" dirty="0"/>
              </a:p>
              <a:p>
                <a:r>
                  <a:rPr lang="en-US" altLang="ko-KR" sz="2400" b="1" dirty="0"/>
                  <a:t>Size : j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407" y="6119336"/>
                <a:ext cx="794192" cy="738664"/>
              </a:xfrm>
              <a:prstGeom prst="rect">
                <a:avLst/>
              </a:prstGeom>
              <a:blipFill>
                <a:blip r:embed="rId2"/>
                <a:stretch>
                  <a:fillRect l="-23846" r="-22308" b="-23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Image result for multi-layer percept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89" y="1712627"/>
            <a:ext cx="5978526" cy="430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64948" y="3011132"/>
                <a:ext cx="286309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948" y="3011132"/>
                <a:ext cx="2863091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66576" y="6119336"/>
                <a:ext cx="86312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altLang="ko-KR" sz="2400" b="1" dirty="0"/>
              </a:p>
              <a:p>
                <a:r>
                  <a:rPr lang="en-US" altLang="ko-KR" sz="2400" b="1" dirty="0"/>
                  <a:t>Size : k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576" y="6119336"/>
                <a:ext cx="863121" cy="738664"/>
              </a:xfrm>
              <a:prstGeom prst="rect">
                <a:avLst/>
              </a:prstGeom>
              <a:blipFill>
                <a:blip r:embed="rId5"/>
                <a:stretch>
                  <a:fillRect l="-21127" r="-20423" b="-23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0490" y="6119336"/>
                <a:ext cx="79098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2400" b="1" dirty="0"/>
              </a:p>
              <a:p>
                <a:r>
                  <a:rPr lang="en-US" altLang="ko-KR" sz="2400" b="1" dirty="0"/>
                  <a:t>Size : </a:t>
                </a:r>
                <a:r>
                  <a:rPr lang="en-US" altLang="ko-KR" sz="2400" b="1" dirty="0" err="1"/>
                  <a:t>i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90" y="6119336"/>
                <a:ext cx="790986" cy="738664"/>
              </a:xfrm>
              <a:prstGeom prst="rect">
                <a:avLst/>
              </a:prstGeom>
              <a:blipFill>
                <a:blip r:embed="rId6"/>
                <a:stretch>
                  <a:fillRect l="-24031" r="-22481" b="-23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24057" y="4227903"/>
                <a:ext cx="4203202" cy="1857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057" y="4227903"/>
                <a:ext cx="4203202" cy="18571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004249" y="6119336"/>
            <a:ext cx="2149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( k x j ) matrix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464948" y="3454988"/>
                <a:ext cx="284545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948" y="3454988"/>
                <a:ext cx="2845458" cy="4168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599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Multi-Layer </a:t>
            </a:r>
            <a:r>
              <a:rPr lang="en-US" altLang="ko-KR" dirty="0"/>
              <a:t>Perceptron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19942" y="5326859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719942" y="2431260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367220" y="2864813"/>
            <a:ext cx="705443" cy="705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1351185" y="4970684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3212642" y="2917921"/>
            <a:ext cx="737511" cy="5992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228675" y="4974137"/>
            <a:ext cx="705443" cy="705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194198" y="2398023"/>
            <a:ext cx="2084614" cy="268578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2492828" y="3253712"/>
            <a:ext cx="2084614" cy="26857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71881" y="1997999"/>
            <a:ext cx="25669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XOR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6556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Multi-Layer </a:t>
            </a:r>
            <a:r>
              <a:rPr lang="en-US" altLang="ko-KR" dirty="0"/>
              <a:t>Perceptron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98453" y="2053269"/>
                <a:ext cx="4110741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/>
                  <a:t>XOR Problem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−0.5</m:t>
                        </m:r>
                      </m:e>
                    </m:d>
                  </m:oMath>
                </a14:m>
                <a:endParaRPr lang="en-US" altLang="ko-KR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+0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.5</m:t>
                        </m:r>
                      </m:e>
                    </m:d>
                  </m:oMath>
                </a14:m>
                <a:endParaRPr lang="en-US" altLang="ko-KR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ko-KR" alt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453" y="2053269"/>
                <a:ext cx="4110741" cy="2246769"/>
              </a:xfrm>
              <a:prstGeom prst="rect">
                <a:avLst/>
              </a:prstGeom>
              <a:blipFill>
                <a:blip r:embed="rId2"/>
                <a:stretch>
                  <a:fillRect l="-2671" t="-2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625241"/>
                  </p:ext>
                </p:extLst>
              </p:nvPr>
            </p:nvGraphicFramePr>
            <p:xfrm>
              <a:off x="6025242" y="4017851"/>
              <a:ext cx="6008916" cy="230117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02972">
                      <a:extLst>
                        <a:ext uri="{9D8B030D-6E8A-4147-A177-3AD203B41FA5}">
                          <a16:colId xmlns:a16="http://schemas.microsoft.com/office/drawing/2014/main" val="2212614868"/>
                        </a:ext>
                      </a:extLst>
                    </a:gridCol>
                    <a:gridCol w="2002972">
                      <a:extLst>
                        <a:ext uri="{9D8B030D-6E8A-4147-A177-3AD203B41FA5}">
                          <a16:colId xmlns:a16="http://schemas.microsoft.com/office/drawing/2014/main" val="1602580647"/>
                        </a:ext>
                      </a:extLst>
                    </a:gridCol>
                    <a:gridCol w="2002972">
                      <a:extLst>
                        <a:ext uri="{9D8B030D-6E8A-4147-A177-3AD203B41FA5}">
                          <a16:colId xmlns:a16="http://schemas.microsoft.com/office/drawing/2014/main" val="1807314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altLang="ko-KR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04091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(0, 0)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(-0.5, 0.5)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(0, 1)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1804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(0, 1)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(-1.5, -0.5)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(0, 0)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150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(1,</a:t>
                          </a:r>
                          <a:r>
                            <a:rPr lang="en-US" altLang="ko-KR" sz="2400" baseline="0" dirty="0"/>
                            <a:t>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(0.5,</a:t>
                          </a:r>
                          <a:r>
                            <a:rPr lang="en-US" altLang="ko-KR" sz="2400" baseline="0" dirty="0"/>
                            <a:t> 1.5)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/>
                            <a:t>(1, 1)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1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(1,</a:t>
                          </a:r>
                          <a:r>
                            <a:rPr lang="en-US" altLang="ko-KR" sz="2400" baseline="0" dirty="0"/>
                            <a:t>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(-0.5,</a:t>
                          </a:r>
                          <a:r>
                            <a:rPr lang="en-US" altLang="ko-KR" sz="2400" baseline="0" dirty="0"/>
                            <a:t> 0.5)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/>
                            <a:t>(0, 1)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890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625241"/>
                  </p:ext>
                </p:extLst>
              </p:nvPr>
            </p:nvGraphicFramePr>
            <p:xfrm>
              <a:off x="6025242" y="4017851"/>
              <a:ext cx="6008916" cy="230117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02972">
                      <a:extLst>
                        <a:ext uri="{9D8B030D-6E8A-4147-A177-3AD203B41FA5}">
                          <a16:colId xmlns:a16="http://schemas.microsoft.com/office/drawing/2014/main" val="2212614868"/>
                        </a:ext>
                      </a:extLst>
                    </a:gridCol>
                    <a:gridCol w="2002972">
                      <a:extLst>
                        <a:ext uri="{9D8B030D-6E8A-4147-A177-3AD203B41FA5}">
                          <a16:colId xmlns:a16="http://schemas.microsoft.com/office/drawing/2014/main" val="1602580647"/>
                        </a:ext>
                      </a:extLst>
                    </a:gridCol>
                    <a:gridCol w="2002972">
                      <a:extLst>
                        <a:ext uri="{9D8B030D-6E8A-4147-A177-3AD203B41FA5}">
                          <a16:colId xmlns:a16="http://schemas.microsoft.com/office/drawing/2014/main" val="180731417"/>
                        </a:ext>
                      </a:extLst>
                    </a:gridCol>
                  </a:tblGrid>
                  <a:tr h="47237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4" t="-1282" r="-200608" b="-41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304" t="-1282" r="-100608" b="-41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304" t="-1282" r="-608" b="-414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04091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(-0.5, 0.5)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180472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(-1.5, -0.5)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1509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(1,</a:t>
                          </a:r>
                          <a:r>
                            <a:rPr lang="en-US" altLang="ko-KR" sz="2400" baseline="0" dirty="0" smtClean="0"/>
                            <a:t>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(0.5,</a:t>
                          </a:r>
                          <a:r>
                            <a:rPr lang="en-US" altLang="ko-KR" sz="2400" baseline="0" dirty="0" smtClean="0"/>
                            <a:t> 1.5)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/>
                            <a:t>(1, 1)</a:t>
                          </a:r>
                          <a:endParaRPr lang="ko-KR" altLang="en-US" sz="2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131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(1,</a:t>
                          </a:r>
                          <a:r>
                            <a:rPr lang="en-US" altLang="ko-KR" sz="2400" baseline="0" dirty="0" smtClean="0"/>
                            <a:t>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(-0.5,</a:t>
                          </a:r>
                          <a:r>
                            <a:rPr lang="en-US" altLang="ko-KR" sz="2400" baseline="0" dirty="0" smtClean="0"/>
                            <a:t> 0.5)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/>
                            <a:t>(0, 1)</a:t>
                          </a:r>
                          <a:endParaRPr lang="ko-KR" altLang="en-US" sz="2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8900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타원 3"/>
          <p:cNvSpPr/>
          <p:nvPr/>
        </p:nvSpPr>
        <p:spPr>
          <a:xfrm>
            <a:off x="789214" y="2694214"/>
            <a:ext cx="783772" cy="78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89214" y="4300038"/>
            <a:ext cx="783772" cy="78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922814" y="2694214"/>
            <a:ext cx="783772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922814" y="4300038"/>
            <a:ext cx="783772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6"/>
            <a:endCxn id="19" idx="2"/>
          </p:cNvCxnSpPr>
          <p:nvPr/>
        </p:nvCxnSpPr>
        <p:spPr>
          <a:xfrm>
            <a:off x="1572986" y="3086100"/>
            <a:ext cx="13498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6"/>
            <a:endCxn id="20" idx="2"/>
          </p:cNvCxnSpPr>
          <p:nvPr/>
        </p:nvCxnSpPr>
        <p:spPr>
          <a:xfrm>
            <a:off x="1572986" y="3086100"/>
            <a:ext cx="1349828" cy="1605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8" idx="6"/>
            <a:endCxn id="19" idx="2"/>
          </p:cNvCxnSpPr>
          <p:nvPr/>
        </p:nvCxnSpPr>
        <p:spPr>
          <a:xfrm flipV="1">
            <a:off x="1572986" y="3086100"/>
            <a:ext cx="1349828" cy="1605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8" idx="6"/>
            <a:endCxn id="20" idx="2"/>
          </p:cNvCxnSpPr>
          <p:nvPr/>
        </p:nvCxnSpPr>
        <p:spPr>
          <a:xfrm>
            <a:off x="1572986" y="4691924"/>
            <a:ext cx="13498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912394" y="5389994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altLang="ko-KR" sz="2400" b="1" dirty="0"/>
              </a:p>
              <a:p>
                <a:r>
                  <a:rPr lang="en-US" altLang="ko-KR" sz="2400" b="1" dirty="0"/>
                  <a:t>Size : 2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394" y="5389994"/>
                <a:ext cx="871136" cy="738664"/>
              </a:xfrm>
              <a:prstGeom prst="rect">
                <a:avLst/>
              </a:prstGeom>
              <a:blipFill>
                <a:blip r:embed="rId4"/>
                <a:stretch>
                  <a:fillRect l="-21678" r="-19580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8461" y="5389994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2400" b="1" dirty="0"/>
              </a:p>
              <a:p>
                <a:r>
                  <a:rPr lang="en-US" altLang="ko-KR" sz="2400" b="1" dirty="0"/>
                  <a:t>Size : 2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61" y="5389994"/>
                <a:ext cx="871136" cy="738664"/>
              </a:xfrm>
              <a:prstGeom prst="rect">
                <a:avLst/>
              </a:prstGeom>
              <a:blipFill>
                <a:blip r:embed="rId5"/>
                <a:stretch>
                  <a:fillRect l="-21678" r="-19580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321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Multi-Layer </a:t>
            </a:r>
            <a:r>
              <a:rPr lang="en-US" altLang="ko-KR" dirty="0"/>
              <a:t>Perceptron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10507" y="2073130"/>
                <a:ext cx="3907352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/>
                  <a:t>XOR Problem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</m:e>
                    </m:d>
                  </m:oMath>
                </a14:m>
                <a:endParaRPr lang="en-US" altLang="ko-KR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ko-KR" alt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507" y="2073130"/>
                <a:ext cx="3907352" cy="1815882"/>
              </a:xfrm>
              <a:prstGeom prst="rect">
                <a:avLst/>
              </a:prstGeom>
              <a:blipFill>
                <a:blip r:embed="rId2"/>
                <a:stretch>
                  <a:fillRect l="-2808" t="-3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032590"/>
                  </p:ext>
                </p:extLst>
              </p:nvPr>
            </p:nvGraphicFramePr>
            <p:xfrm>
              <a:off x="6014357" y="3702166"/>
              <a:ext cx="6008916" cy="230117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02972">
                      <a:extLst>
                        <a:ext uri="{9D8B030D-6E8A-4147-A177-3AD203B41FA5}">
                          <a16:colId xmlns:a16="http://schemas.microsoft.com/office/drawing/2014/main" val="2212614868"/>
                        </a:ext>
                      </a:extLst>
                    </a:gridCol>
                    <a:gridCol w="2002972">
                      <a:extLst>
                        <a:ext uri="{9D8B030D-6E8A-4147-A177-3AD203B41FA5}">
                          <a16:colId xmlns:a16="http://schemas.microsoft.com/office/drawing/2014/main" val="1602580647"/>
                        </a:ext>
                      </a:extLst>
                    </a:gridCol>
                    <a:gridCol w="2002972">
                      <a:extLst>
                        <a:ext uri="{9D8B030D-6E8A-4147-A177-3AD203B41FA5}">
                          <a16:colId xmlns:a16="http://schemas.microsoft.com/office/drawing/2014/main" val="1807314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lang="en-US" altLang="ko-KR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04091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(0, 1)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1804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(0, 0)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150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/>
                            <a:t>(1, 1)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1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/>
                            <a:t>(0, 1)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890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032590"/>
                  </p:ext>
                </p:extLst>
              </p:nvPr>
            </p:nvGraphicFramePr>
            <p:xfrm>
              <a:off x="6014357" y="3702166"/>
              <a:ext cx="6008916" cy="230117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02972">
                      <a:extLst>
                        <a:ext uri="{9D8B030D-6E8A-4147-A177-3AD203B41FA5}">
                          <a16:colId xmlns:a16="http://schemas.microsoft.com/office/drawing/2014/main" val="2212614868"/>
                        </a:ext>
                      </a:extLst>
                    </a:gridCol>
                    <a:gridCol w="2002972">
                      <a:extLst>
                        <a:ext uri="{9D8B030D-6E8A-4147-A177-3AD203B41FA5}">
                          <a16:colId xmlns:a16="http://schemas.microsoft.com/office/drawing/2014/main" val="1602580647"/>
                        </a:ext>
                      </a:extLst>
                    </a:gridCol>
                    <a:gridCol w="2002972">
                      <a:extLst>
                        <a:ext uri="{9D8B030D-6E8A-4147-A177-3AD203B41FA5}">
                          <a16:colId xmlns:a16="http://schemas.microsoft.com/office/drawing/2014/main" val="180731417"/>
                        </a:ext>
                      </a:extLst>
                    </a:gridCol>
                  </a:tblGrid>
                  <a:tr h="47237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4" t="-1282" r="-200608" b="-41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304" t="-1282" r="-100608" b="-41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304" t="-1282" r="-608" b="-414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04091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(0, 1)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-0.5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180472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(0, 0)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1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1509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/>
                            <a:t>(1, 1)</a:t>
                          </a:r>
                          <a:endParaRPr lang="ko-KR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/>
                            <a:t>1</a:t>
                          </a:r>
                          <a:endParaRPr lang="ko-KR" altLang="en-US" sz="2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131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/>
                            <a:t>(0, 1)</a:t>
                          </a:r>
                          <a:endParaRPr lang="ko-KR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-0.5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/>
                            <a:t>0</a:t>
                          </a:r>
                          <a:endParaRPr lang="ko-KR" altLang="en-US" sz="2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8900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타원 3"/>
          <p:cNvSpPr/>
          <p:nvPr/>
        </p:nvSpPr>
        <p:spPr>
          <a:xfrm>
            <a:off x="789214" y="2694214"/>
            <a:ext cx="783772" cy="78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89214" y="4300038"/>
            <a:ext cx="783772" cy="78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922814" y="2694214"/>
            <a:ext cx="783772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922814" y="4300038"/>
            <a:ext cx="783772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6"/>
            <a:endCxn id="19" idx="2"/>
          </p:cNvCxnSpPr>
          <p:nvPr/>
        </p:nvCxnSpPr>
        <p:spPr>
          <a:xfrm>
            <a:off x="1572986" y="3086100"/>
            <a:ext cx="13498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6"/>
            <a:endCxn id="20" idx="2"/>
          </p:cNvCxnSpPr>
          <p:nvPr/>
        </p:nvCxnSpPr>
        <p:spPr>
          <a:xfrm>
            <a:off x="1572986" y="3086100"/>
            <a:ext cx="1349828" cy="1605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8" idx="6"/>
            <a:endCxn id="19" idx="2"/>
          </p:cNvCxnSpPr>
          <p:nvPr/>
        </p:nvCxnSpPr>
        <p:spPr>
          <a:xfrm flipV="1">
            <a:off x="1572986" y="3086100"/>
            <a:ext cx="1349828" cy="1605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8" idx="6"/>
            <a:endCxn id="20" idx="2"/>
          </p:cNvCxnSpPr>
          <p:nvPr/>
        </p:nvCxnSpPr>
        <p:spPr>
          <a:xfrm>
            <a:off x="1572986" y="4691924"/>
            <a:ext cx="13498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912394" y="5389994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altLang="ko-KR" sz="2400" b="1" dirty="0"/>
              </a:p>
              <a:p>
                <a:r>
                  <a:rPr lang="en-US" altLang="ko-KR" sz="2400" b="1" dirty="0"/>
                  <a:t>Size : 2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394" y="5389994"/>
                <a:ext cx="871136" cy="738664"/>
              </a:xfrm>
              <a:prstGeom prst="rect">
                <a:avLst/>
              </a:prstGeom>
              <a:blipFill>
                <a:blip r:embed="rId4"/>
                <a:stretch>
                  <a:fillRect l="-21678" r="-19580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8461" y="5389994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2400" b="1" dirty="0"/>
              </a:p>
              <a:p>
                <a:r>
                  <a:rPr lang="en-US" altLang="ko-KR" sz="2400" b="1" dirty="0"/>
                  <a:t>Size : 2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61" y="5389994"/>
                <a:ext cx="871136" cy="738664"/>
              </a:xfrm>
              <a:prstGeom prst="rect">
                <a:avLst/>
              </a:prstGeom>
              <a:blipFill>
                <a:blip r:embed="rId5"/>
                <a:stretch>
                  <a:fillRect l="-21678" r="-19580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타원 16"/>
          <p:cNvSpPr/>
          <p:nvPr/>
        </p:nvSpPr>
        <p:spPr>
          <a:xfrm>
            <a:off x="4772640" y="3477986"/>
            <a:ext cx="783772" cy="7837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19" idx="6"/>
            <a:endCxn id="17" idx="2"/>
          </p:cNvCxnSpPr>
          <p:nvPr/>
        </p:nvCxnSpPr>
        <p:spPr>
          <a:xfrm>
            <a:off x="3706586" y="3086100"/>
            <a:ext cx="1066054" cy="783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0" idx="6"/>
            <a:endCxn id="17" idx="2"/>
          </p:cNvCxnSpPr>
          <p:nvPr/>
        </p:nvCxnSpPr>
        <p:spPr>
          <a:xfrm flipV="1">
            <a:off x="3706586" y="3869872"/>
            <a:ext cx="1066054" cy="8220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28958" y="5389994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altLang="ko-KR" sz="2400" b="1" dirty="0"/>
              </a:p>
              <a:p>
                <a:r>
                  <a:rPr lang="en-US" altLang="ko-KR" sz="2400" b="1" dirty="0"/>
                  <a:t>Size : 1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958" y="5389994"/>
                <a:ext cx="871136" cy="738664"/>
              </a:xfrm>
              <a:prstGeom prst="rect">
                <a:avLst/>
              </a:prstGeom>
              <a:blipFill>
                <a:blip r:embed="rId6"/>
                <a:stretch>
                  <a:fillRect l="-21678" r="-19580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171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Multi-Layer </a:t>
            </a:r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2-layer Perceptron can deal with some </a:t>
            </a:r>
            <a:r>
              <a:rPr lang="en-US" altLang="ko-KR" dirty="0">
                <a:solidFill>
                  <a:srgbClr val="FF0000"/>
                </a:solidFill>
              </a:rPr>
              <a:t>nonlinear</a:t>
            </a:r>
            <a:r>
              <a:rPr lang="en-US" altLang="ko-KR" dirty="0"/>
              <a:t> problems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30083" y="4726486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4024840" y="3246029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944684" y="4144101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88494" y="444421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38372" y="444421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892726" y="37032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213852" y="3708674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741986" y="4479081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247950" y="375001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904972" y="3448681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302301" y="4144101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3763411" y="3636024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4122811" y="3984558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4285079" y="3757144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3728713" y="3944489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4233115" y="3474877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>
            <a:off x="4518780" y="3922308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4715653" y="351681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4122811" y="3474877"/>
            <a:ext cx="1329591" cy="109862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3173206" y="3438983"/>
            <a:ext cx="949605" cy="11108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334612" y="4726486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7929369" y="3246029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8222266" y="5025844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964068" y="487639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342901" y="444421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797255" y="37032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707268" y="4973018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646515" y="4479081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8836967" y="5256144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355235" y="372286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206830" y="4144101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>
            <a:off x="7667940" y="3636024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>
            <a:off x="8253300" y="424543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>
            <a:off x="8540063" y="392711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/>
          <p:cNvSpPr/>
          <p:nvPr/>
        </p:nvSpPr>
        <p:spPr>
          <a:xfrm>
            <a:off x="7633242" y="3944489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>
            <a:off x="8100604" y="3719908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>
            <a:off x="8967681" y="426877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>
            <a:off x="8620182" y="351681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flipH="1" flipV="1">
            <a:off x="6200622" y="4339529"/>
            <a:ext cx="3174084" cy="13336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 flipV="1">
            <a:off x="6556921" y="3439501"/>
            <a:ext cx="2879949" cy="181664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이등변 삼각형 50"/>
          <p:cNvSpPr/>
          <p:nvPr/>
        </p:nvSpPr>
        <p:spPr>
          <a:xfrm>
            <a:off x="7174898" y="4912105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>
            <a:off x="7239486" y="592773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>
            <a:off x="6698307" y="4987649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>
            <a:off x="6345839" y="551424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>
            <a:off x="6371351" y="4510628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>
            <a:off x="7135906" y="5492065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>
            <a:off x="7462560" y="5222294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73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Multi-Layer </a:t>
            </a:r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n</a:t>
            </a:r>
            <a:r>
              <a:rPr lang="en-US" altLang="ko-KR"/>
              <a:t>-layer </a:t>
            </a:r>
            <a:r>
              <a:rPr lang="en-US" altLang="ko-KR" dirty="0"/>
              <a:t>Perceptron can deal with </a:t>
            </a:r>
            <a:r>
              <a:rPr lang="en-US" altLang="ko-KR" dirty="0">
                <a:solidFill>
                  <a:srgbClr val="FF0000"/>
                </a:solidFill>
              </a:rPr>
              <a:t>more complex</a:t>
            </a:r>
            <a:r>
              <a:rPr lang="en-US" altLang="ko-KR" dirty="0"/>
              <a:t> problems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55883" y="4704715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6150640" y="3224258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6025029" y="416728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890150" y="3887608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26990" y="537046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018526" y="368145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339652" y="368690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867786" y="445731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132477" y="459180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030772" y="342691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722223" y="3642055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5181726" y="4485501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5323715" y="402912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6451329" y="3890645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5092004" y="4145724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5628977" y="4139801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>
            <a:off x="6677350" y="4214741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6864541" y="3681459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 flipH="1" flipV="1">
            <a:off x="4923942" y="4029122"/>
            <a:ext cx="218919" cy="8255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6443310" y="342146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6764436" y="342691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5954599" y="34612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7147007" y="338206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771334" y="4895121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088447" y="420197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6770342" y="455125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7290257" y="381203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4830618" y="488049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5172286" y="502961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4765844" y="4139801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751271" y="484304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/>
          <p:cNvCxnSpPr/>
          <p:nvPr/>
        </p:nvCxnSpPr>
        <p:spPr>
          <a:xfrm flipV="1">
            <a:off x="4910282" y="3847120"/>
            <a:ext cx="741933" cy="18200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 flipV="1">
            <a:off x="5652215" y="3841676"/>
            <a:ext cx="266714" cy="4671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H="1">
            <a:off x="5144284" y="4307818"/>
            <a:ext cx="774645" cy="5352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H="1" flipV="1">
            <a:off x="6271628" y="3824434"/>
            <a:ext cx="288774" cy="70450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V="1">
            <a:off x="6257967" y="3596034"/>
            <a:ext cx="896131" cy="228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6958311" y="3613828"/>
            <a:ext cx="182930" cy="72844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H="1">
            <a:off x="6565164" y="4326770"/>
            <a:ext cx="416494" cy="18167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Learn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908957" y="4142015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503714" y="2661558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696937" y="326027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310492" y="30643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014875" y="314801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371600" y="311875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692726" y="312420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334303" y="352425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054505" y="34310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944118" y="2861585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781175" y="35596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2851040" y="374843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3126921" y="333375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>
            <a:off x="3135085" y="366236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2634516" y="3911715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3047999" y="392022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3581399" y="358803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3494313" y="302028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686301" y="2300616"/>
            <a:ext cx="671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Draw a line between circles and triangles!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2666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Multi-Layer </a:t>
            </a:r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Activation function is needed for nonlinearity</a:t>
            </a:r>
            <a:endParaRPr lang="ko-KR" altLang="en-US" dirty="0"/>
          </a:p>
        </p:txBody>
      </p:sp>
      <p:pic>
        <p:nvPicPr>
          <p:cNvPr id="14338" name="Picture 2" descr="Image result for activation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90" y="2463741"/>
            <a:ext cx="8253639" cy="414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830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Multi-Layer </a:t>
            </a:r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Activation function is needed for nonlinearity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379835" y="3326818"/>
                <a:ext cx="286309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835" y="3326818"/>
                <a:ext cx="2863091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379835" y="3770674"/>
                <a:ext cx="284545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835" y="3770674"/>
                <a:ext cx="2845458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336292" y="4913674"/>
                <a:ext cx="485152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92" y="4913674"/>
                <a:ext cx="4851520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82920" y="3310148"/>
                <a:ext cx="2399568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920" y="3310148"/>
                <a:ext cx="2399568" cy="384657"/>
              </a:xfrm>
              <a:prstGeom prst="rect">
                <a:avLst/>
              </a:prstGeom>
              <a:blipFill>
                <a:blip r:embed="rId5"/>
                <a:stretch>
                  <a:fillRect l="-2792" t="-4762" r="-2030"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182920" y="3754004"/>
                <a:ext cx="2381934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920" y="3754004"/>
                <a:ext cx="2381934" cy="384657"/>
              </a:xfrm>
              <a:prstGeom prst="rect">
                <a:avLst/>
              </a:prstGeom>
              <a:blipFill>
                <a:blip r:embed="rId6"/>
                <a:stretch>
                  <a:fillRect l="-2558" t="-4762" r="-2046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139377" y="4897004"/>
                <a:ext cx="4214423" cy="1507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2400" b="1" dirty="0"/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2400" b="1" dirty="0"/>
                  <a:t> 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(Equivalent to 1-layer perceptron)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77" y="4897004"/>
                <a:ext cx="4214423" cy="1507977"/>
              </a:xfrm>
              <a:prstGeom prst="rect">
                <a:avLst/>
              </a:prstGeom>
              <a:blipFill>
                <a:blip r:embed="rId7"/>
                <a:stretch>
                  <a:fillRect l="-4335" t="-1210" r="-3035" b="-1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56064" y="2622767"/>
            <a:ext cx="2905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00B050"/>
                </a:solidFill>
              </a:rPr>
              <a:t>With activation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42362" y="2622767"/>
            <a:ext cx="3367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FF0000"/>
                </a:solidFill>
              </a:rPr>
              <a:t>Without activation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95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Multi-Layer </a:t>
            </a:r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Deeper networks can represent more complex topology</a:t>
            </a:r>
            <a:endParaRPr lang="ko-KR" altLang="en-US" dirty="0"/>
          </a:p>
        </p:txBody>
      </p:sp>
      <p:pic>
        <p:nvPicPr>
          <p:cNvPr id="1026" name="Picture 2" descr="layer mlp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58" y="2573418"/>
            <a:ext cx="4341611" cy="42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57010" y="4258200"/>
            <a:ext cx="288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B050"/>
                </a:solidFill>
              </a:rPr>
              <a:t>Deeper = Better ?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505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Multi-Layer </a:t>
            </a:r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Curse of Dimensionality</a:t>
            </a:r>
            <a:endParaRPr lang="ko-KR" altLang="en-US" dirty="0"/>
          </a:p>
        </p:txBody>
      </p:sp>
      <p:pic>
        <p:nvPicPr>
          <p:cNvPr id="2050" name="Picture 2" descr="https://lh5.googleusercontent.com/l7EAtZbk82Xw1hx67MY2mGE73aOWJCNcgrLw_nrvcX3qWGKJwKNZjAhAUbHHw8IdXL_bV8kQ0k3wonNiiCTKzAtt-coTyWvPhj7HYVlC-o-qA6Qxz25olX7IJitqLgzVD7yFD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61" y="3152285"/>
            <a:ext cx="6810490" cy="27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35052" y="3699163"/>
            <a:ext cx="3075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Hard to optimize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Prone to </a:t>
            </a:r>
            <a:r>
              <a:rPr lang="en-US" altLang="ko-KR" sz="2400" dirty="0" err="1"/>
              <a:t>overfit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9904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Multi-Layer </a:t>
            </a:r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err="1"/>
              <a:t>Overfit</a:t>
            </a:r>
            <a:endParaRPr lang="ko-KR" altLang="en-US" dirty="0"/>
          </a:p>
        </p:txBody>
      </p:sp>
      <p:pic>
        <p:nvPicPr>
          <p:cNvPr id="3074" name="Picture 2" descr="overfitting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256" y="3037869"/>
            <a:ext cx="73437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570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altLang="ko-KR"/>
              <a:t>Evaluation (forward propagation)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Loss and Gradient (Backpropagation)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Update (SGD)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2992438"/>
            <a:ext cx="6791325" cy="61753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92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008416" y="4120242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603173" y="2639785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796396" y="323850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409951" y="304255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114334" y="31262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71059" y="309698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792185" y="31024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433762" y="350247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153964" y="340927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043577" y="283981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880634" y="353785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>
            <a:off x="3950499" y="3726657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4226380" y="331198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>
            <a:off x="4234544" y="364059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3733975" y="388994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4147458" y="3898449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4680858" y="356626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4593772" y="2998507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2008416" y="3380014"/>
            <a:ext cx="3189514" cy="1862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086598" y="4120242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8681355" y="2639785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8874578" y="323850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488133" y="304255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192516" y="31262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549241" y="309698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7870367" y="31024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511944" y="350247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8232146" y="340927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8121759" y="283981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958816" y="353785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>
            <a:off x="9028681" y="3726657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>
            <a:off x="9304562" y="331198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>
            <a:off x="9312726" y="364059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>
            <a:off x="8812157" y="388994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>
            <a:off x="9225640" y="3898449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>
            <a:off x="9759040" y="356626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>
            <a:off x="9671954" y="2998507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7015841" y="2981326"/>
            <a:ext cx="3260272" cy="964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150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008416" y="4120242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603173" y="2639785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796396" y="323850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409951" y="304255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114334" y="31262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71059" y="309698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792185" y="31024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433762" y="350247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153964" y="340927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043577" y="283981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880634" y="353785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>
            <a:off x="3950499" y="3726657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4226380" y="331198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>
            <a:off x="4234544" y="364059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3733975" y="388994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4147458" y="3898449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4680858" y="356626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4593772" y="2998507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2008416" y="3380014"/>
            <a:ext cx="3189514" cy="1862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086598" y="4120242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8681355" y="2639785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8874578" y="323850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488133" y="304255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192516" y="31262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549241" y="309698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7870367" y="31024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511944" y="350247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8232146" y="340927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8121759" y="283981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958816" y="3537857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>
            <a:off x="9028681" y="3726657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>
            <a:off x="9304562" y="331198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>
            <a:off x="9312726" y="364059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>
            <a:off x="8812157" y="388994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>
            <a:off x="9225640" y="3898449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>
            <a:off x="9759040" y="356626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>
            <a:off x="9671954" y="2998507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7015841" y="2981326"/>
            <a:ext cx="3260272" cy="964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16832" y="5787455"/>
            <a:ext cx="2772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4 incorrect examples</a:t>
            </a:r>
            <a:endParaRPr lang="ko-KR" alt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7295014" y="5781289"/>
            <a:ext cx="2772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 incorrect examples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4960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Loss(=cost) : A real number that represents how much 			      wrong it is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246416" y="4544785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2841173" y="3064328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034396" y="36630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647951" y="346710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352334" y="355078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09059" y="352152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030185" y="352697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671762" y="392702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391964" y="383381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281577" y="3264355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118634" y="396240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>
            <a:off x="3188499" y="415120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/>
          <p:cNvSpPr/>
          <p:nvPr/>
        </p:nvSpPr>
        <p:spPr>
          <a:xfrm>
            <a:off x="3464380" y="373652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>
            <a:off x="3472544" y="406513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/>
          <p:cNvSpPr/>
          <p:nvPr/>
        </p:nvSpPr>
        <p:spPr>
          <a:xfrm>
            <a:off x="2971975" y="4314485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>
            <a:off x="3385458" y="432299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/>
          <p:cNvSpPr/>
          <p:nvPr/>
        </p:nvSpPr>
        <p:spPr>
          <a:xfrm>
            <a:off x="3918858" y="399080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/>
          <p:cNvSpPr/>
          <p:nvPr/>
        </p:nvSpPr>
        <p:spPr>
          <a:xfrm>
            <a:off x="3831772" y="342305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 flipH="1">
            <a:off x="1246416" y="3804557"/>
            <a:ext cx="3189514" cy="1862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372414" y="621199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Loss : 4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512932" y="3319634"/>
            <a:ext cx="1861457" cy="745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Prediction: 3.4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5512932" y="4818405"/>
            <a:ext cx="1861457" cy="745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Answer: 3.7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734171" y="6211997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Loss : 0.09</a:t>
            </a:r>
            <a:endParaRPr lang="ko-KR" altLang="en-US" sz="2400" dirty="0"/>
          </a:p>
        </p:txBody>
      </p:sp>
      <p:cxnSp>
        <p:nvCxnSpPr>
          <p:cNvPr id="6" name="직선 화살표 연결선 5"/>
          <p:cNvCxnSpPr>
            <a:stCxn id="4" idx="2"/>
            <a:endCxn id="70" idx="0"/>
          </p:cNvCxnSpPr>
          <p:nvPr/>
        </p:nvCxnSpPr>
        <p:spPr>
          <a:xfrm>
            <a:off x="6443661" y="4064965"/>
            <a:ext cx="0" cy="7534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112305" y="6224580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Loss : 1.7</a:t>
            </a:r>
            <a:endParaRPr lang="ko-KR" altLang="en-US" sz="2400" dirty="0"/>
          </a:p>
        </p:txBody>
      </p:sp>
      <p:pic>
        <p:nvPicPr>
          <p:cNvPr id="23554" name="Picture 2" descr="Image result for kl diver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059" y="2642507"/>
            <a:ext cx="3485470" cy="34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919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L2-loss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442" y="2890096"/>
            <a:ext cx="7018224" cy="15267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66200" y="4855524"/>
            <a:ext cx="4972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Measure distance between real values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1348388" y="2818172"/>
            <a:ext cx="1861457" cy="745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Prediction: 3.4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48388" y="4316943"/>
            <a:ext cx="1861457" cy="745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Answer: 3.7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69627" y="5710535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Loss : 0.09</a:t>
            </a:r>
            <a:endParaRPr lang="ko-KR" altLang="en-US" sz="2400" dirty="0"/>
          </a:p>
        </p:txBody>
      </p:sp>
      <p:cxnSp>
        <p:nvCxnSpPr>
          <p:cNvPr id="11" name="직선 화살표 연결선 10"/>
          <p:cNvCxnSpPr>
            <a:stCxn id="6" idx="2"/>
            <a:endCxn id="9" idx="0"/>
          </p:cNvCxnSpPr>
          <p:nvPr/>
        </p:nvCxnSpPr>
        <p:spPr>
          <a:xfrm>
            <a:off x="2279117" y="3563503"/>
            <a:ext cx="0" cy="7534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5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Learn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908957" y="4142015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503714" y="2661558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696937" y="326027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310492" y="30643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014875" y="314801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371600" y="311875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692726" y="312420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334303" y="352425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054505" y="34310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944118" y="2861585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781175" y="35596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2851040" y="374843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3126921" y="333375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>
            <a:off x="3135085" y="366236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2634516" y="3911715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3047999" y="392022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3581399" y="358803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3494313" y="302028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908957" y="2661558"/>
            <a:ext cx="2846615" cy="23948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6301" y="2300616"/>
            <a:ext cx="67176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Draw a line between circles and triangles!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00B050"/>
                </a:solidFill>
              </a:rPr>
              <a:t>Correct!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429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Cross Entropy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19984" y="4682344"/>
            <a:ext cx="7060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Measure distance between two probability distribution</a:t>
            </a:r>
          </a:p>
          <a:p>
            <a:pPr algn="ctr"/>
            <a:r>
              <a:rPr lang="en-US" altLang="ko-KR" sz="2400" dirty="0"/>
              <a:t>Mostly used in classification problems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881" y="3193042"/>
            <a:ext cx="5076825" cy="942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1310" y="6166393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Loss : 1.7</a:t>
            </a:r>
            <a:endParaRPr lang="ko-KR" altLang="en-US" sz="2400" dirty="0"/>
          </a:p>
        </p:txBody>
      </p:sp>
      <p:pic>
        <p:nvPicPr>
          <p:cNvPr id="7" name="Picture 2" descr="Image result for kl diverg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4" y="2584320"/>
            <a:ext cx="3485470" cy="34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234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We should minimize the loss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7620" y="3932479"/>
            <a:ext cx="1036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How?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15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We should minimize the loss using differentiation</a:t>
            </a:r>
            <a:endParaRPr lang="ko-KR" altLang="en-US" dirty="0"/>
          </a:p>
        </p:txBody>
      </p:sp>
      <p:pic>
        <p:nvPicPr>
          <p:cNvPr id="25606" name="Picture 6" descr="Image result for loss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2607129"/>
            <a:ext cx="7117247" cy="385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98328" y="4057170"/>
            <a:ext cx="30187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Parameter : W</a:t>
            </a:r>
          </a:p>
          <a:p>
            <a:r>
              <a:rPr lang="en-US" altLang="ko-KR" sz="2800" dirty="0"/>
              <a:t>Loss function : J(W)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5792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We should minimize the loss using differentiation</a:t>
            </a:r>
            <a:endParaRPr lang="ko-KR" altLang="en-US" dirty="0"/>
          </a:p>
        </p:txBody>
      </p:sp>
      <p:pic>
        <p:nvPicPr>
          <p:cNvPr id="25606" name="Picture 6" descr="Image result for loss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2607129"/>
            <a:ext cx="7117247" cy="385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66597" y="4082144"/>
                <a:ext cx="2263568" cy="633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800" dirty="0"/>
                  <a:t>Gradient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597" y="4082144"/>
                <a:ext cx="2263568" cy="633443"/>
              </a:xfrm>
              <a:prstGeom prst="rect">
                <a:avLst/>
              </a:prstGeom>
              <a:blipFill>
                <a:blip r:embed="rId3"/>
                <a:stretch>
                  <a:fillRect l="-9434"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618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Backpropagation: Using chain rule, calculate gradient step-				     by-step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4" idx="3"/>
            <a:endCxn id="5" idx="2"/>
          </p:cNvCxnSpPr>
          <p:nvPr/>
        </p:nvCxnSpPr>
        <p:spPr>
          <a:xfrm>
            <a:off x="2302329" y="3713503"/>
            <a:ext cx="881741" cy="5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5" idx="2"/>
          </p:cNvCxnSpPr>
          <p:nvPr/>
        </p:nvCxnSpPr>
        <p:spPr>
          <a:xfrm flipV="1">
            <a:off x="2302328" y="4307510"/>
            <a:ext cx="881742" cy="60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18" idx="1"/>
          </p:cNvCxnSpPr>
          <p:nvPr/>
        </p:nvCxnSpPr>
        <p:spPr>
          <a:xfrm>
            <a:off x="3750127" y="4307510"/>
            <a:ext cx="936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>
            <a:stCxn id="18" idx="3"/>
            <a:endCxn id="23" idx="2"/>
          </p:cNvCxnSpPr>
          <p:nvPr/>
        </p:nvCxnSpPr>
        <p:spPr>
          <a:xfrm>
            <a:off x="5350327" y="4307510"/>
            <a:ext cx="838200" cy="58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3"/>
            <a:endCxn id="23" idx="2"/>
          </p:cNvCxnSpPr>
          <p:nvPr/>
        </p:nvCxnSpPr>
        <p:spPr>
          <a:xfrm flipV="1">
            <a:off x="5350327" y="4894090"/>
            <a:ext cx="838200" cy="58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3" idx="6"/>
            <a:endCxn id="32" idx="1"/>
          </p:cNvCxnSpPr>
          <p:nvPr/>
        </p:nvCxnSpPr>
        <p:spPr>
          <a:xfrm>
            <a:off x="6754584" y="4894090"/>
            <a:ext cx="936171" cy="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>
            <a:stCxn id="32" idx="3"/>
            <a:endCxn id="44" idx="2"/>
          </p:cNvCxnSpPr>
          <p:nvPr/>
        </p:nvCxnSpPr>
        <p:spPr>
          <a:xfrm>
            <a:off x="8354784" y="4899308"/>
            <a:ext cx="933450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4" idx="6"/>
            <a:endCxn id="43" idx="1"/>
          </p:cNvCxnSpPr>
          <p:nvPr/>
        </p:nvCxnSpPr>
        <p:spPr>
          <a:xfrm flipV="1">
            <a:off x="9854291" y="4899308"/>
            <a:ext cx="868134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타원 43"/>
              <p:cNvSpPr/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4" name="타원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613156" y="6134589"/>
                <a:ext cx="51800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Computational graph of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156" y="6134589"/>
                <a:ext cx="5180072" cy="461665"/>
              </a:xfrm>
              <a:prstGeom prst="rect">
                <a:avLst/>
              </a:prstGeom>
              <a:blipFill>
                <a:blip r:embed="rId11"/>
                <a:stretch>
                  <a:fillRect l="-1885" t="-10526" r="-118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330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Backpropagation: Using chain rule, calculate gradient step-				     by-step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4" idx="3"/>
            <a:endCxn id="5" idx="2"/>
          </p:cNvCxnSpPr>
          <p:nvPr/>
        </p:nvCxnSpPr>
        <p:spPr>
          <a:xfrm>
            <a:off x="2302329" y="3713503"/>
            <a:ext cx="881741" cy="5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5" idx="2"/>
          </p:cNvCxnSpPr>
          <p:nvPr/>
        </p:nvCxnSpPr>
        <p:spPr>
          <a:xfrm flipV="1">
            <a:off x="2302328" y="4307510"/>
            <a:ext cx="881742" cy="60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18" idx="1"/>
          </p:cNvCxnSpPr>
          <p:nvPr/>
        </p:nvCxnSpPr>
        <p:spPr>
          <a:xfrm>
            <a:off x="3750127" y="4307510"/>
            <a:ext cx="936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0.63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>
            <a:stCxn id="18" idx="3"/>
            <a:endCxn id="23" idx="2"/>
          </p:cNvCxnSpPr>
          <p:nvPr/>
        </p:nvCxnSpPr>
        <p:spPr>
          <a:xfrm>
            <a:off x="5350327" y="4307510"/>
            <a:ext cx="838200" cy="58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3"/>
            <a:endCxn id="23" idx="2"/>
          </p:cNvCxnSpPr>
          <p:nvPr/>
        </p:nvCxnSpPr>
        <p:spPr>
          <a:xfrm flipV="1">
            <a:off x="5350327" y="4894090"/>
            <a:ext cx="838200" cy="58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3" idx="6"/>
            <a:endCxn id="32" idx="1"/>
          </p:cNvCxnSpPr>
          <p:nvPr/>
        </p:nvCxnSpPr>
        <p:spPr>
          <a:xfrm>
            <a:off x="6754584" y="4894090"/>
            <a:ext cx="936171" cy="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0.83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>
            <a:stCxn id="32" idx="3"/>
            <a:endCxn id="44" idx="2"/>
          </p:cNvCxnSpPr>
          <p:nvPr/>
        </p:nvCxnSpPr>
        <p:spPr>
          <a:xfrm>
            <a:off x="8354784" y="4899308"/>
            <a:ext cx="933450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4" idx="6"/>
            <a:endCxn id="43" idx="1"/>
          </p:cNvCxnSpPr>
          <p:nvPr/>
        </p:nvCxnSpPr>
        <p:spPr>
          <a:xfrm flipV="1">
            <a:off x="9854291" y="4899308"/>
            <a:ext cx="868134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0.70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타원 43"/>
              <p:cNvSpPr/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4" name="타원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stCxn id="43" idx="3"/>
          </p:cNvCxnSpPr>
          <p:nvPr/>
        </p:nvCxnSpPr>
        <p:spPr>
          <a:xfrm>
            <a:off x="11386454" y="4899308"/>
            <a:ext cx="8055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738967" y="5295421"/>
                <a:ext cx="1105624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967" y="5295421"/>
                <a:ext cx="1105624" cy="6190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50739" y="5303340"/>
                <a:ext cx="138781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739" y="5303340"/>
                <a:ext cx="1387816" cy="619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31352" y="5922356"/>
                <a:ext cx="1338507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352" y="5922356"/>
                <a:ext cx="1338507" cy="6190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277879" y="3247153"/>
                <a:ext cx="1382943" cy="66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879" y="3247153"/>
                <a:ext cx="1382943" cy="6663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28424" y="5309752"/>
                <a:ext cx="1449243" cy="66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24" y="5309752"/>
                <a:ext cx="1449243" cy="6663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66786" y="2674648"/>
                <a:ext cx="1381084" cy="66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86" y="2674648"/>
                <a:ext cx="1381084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821509" y="3754640"/>
                <a:ext cx="1442254" cy="6412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509" y="3754640"/>
                <a:ext cx="1442254" cy="6412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738555" y="5276860"/>
                <a:ext cx="1940852" cy="61901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×(1−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555" y="5276860"/>
                <a:ext cx="1940852" cy="6190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8946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Backpropagation: Using chain rule, calculate gradient step-				     by-step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4" idx="3"/>
            <a:endCxn id="5" idx="2"/>
          </p:cNvCxnSpPr>
          <p:nvPr/>
        </p:nvCxnSpPr>
        <p:spPr>
          <a:xfrm>
            <a:off x="2302329" y="3713503"/>
            <a:ext cx="881741" cy="5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5" idx="2"/>
          </p:cNvCxnSpPr>
          <p:nvPr/>
        </p:nvCxnSpPr>
        <p:spPr>
          <a:xfrm flipV="1">
            <a:off x="2302328" y="4307510"/>
            <a:ext cx="881742" cy="60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18" idx="1"/>
          </p:cNvCxnSpPr>
          <p:nvPr/>
        </p:nvCxnSpPr>
        <p:spPr>
          <a:xfrm>
            <a:off x="3750127" y="4307510"/>
            <a:ext cx="936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0.63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>
            <a:stCxn id="18" idx="3"/>
            <a:endCxn id="23" idx="2"/>
          </p:cNvCxnSpPr>
          <p:nvPr/>
        </p:nvCxnSpPr>
        <p:spPr>
          <a:xfrm>
            <a:off x="5350327" y="4307510"/>
            <a:ext cx="838200" cy="58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3"/>
            <a:endCxn id="23" idx="2"/>
          </p:cNvCxnSpPr>
          <p:nvPr/>
        </p:nvCxnSpPr>
        <p:spPr>
          <a:xfrm flipV="1">
            <a:off x="5350327" y="4894090"/>
            <a:ext cx="838200" cy="58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3" idx="6"/>
            <a:endCxn id="32" idx="1"/>
          </p:cNvCxnSpPr>
          <p:nvPr/>
        </p:nvCxnSpPr>
        <p:spPr>
          <a:xfrm>
            <a:off x="6754584" y="4894090"/>
            <a:ext cx="936171" cy="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0.83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>
            <a:stCxn id="32" idx="3"/>
            <a:endCxn id="44" idx="2"/>
          </p:cNvCxnSpPr>
          <p:nvPr/>
        </p:nvCxnSpPr>
        <p:spPr>
          <a:xfrm>
            <a:off x="8354784" y="4899308"/>
            <a:ext cx="933450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4" idx="6"/>
            <a:endCxn id="43" idx="1"/>
          </p:cNvCxnSpPr>
          <p:nvPr/>
        </p:nvCxnSpPr>
        <p:spPr>
          <a:xfrm flipV="1">
            <a:off x="9854291" y="4899308"/>
            <a:ext cx="868134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0.70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타원 43"/>
              <p:cNvSpPr/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4" name="타원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stCxn id="43" idx="3"/>
          </p:cNvCxnSpPr>
          <p:nvPr/>
        </p:nvCxnSpPr>
        <p:spPr>
          <a:xfrm>
            <a:off x="11386454" y="4899308"/>
            <a:ext cx="8055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501627" y="5324241"/>
                <a:ext cx="1105624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627" y="5324241"/>
                <a:ext cx="1105624" cy="6190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93788" y="5333898"/>
                <a:ext cx="1403268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=0.105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788" y="5333898"/>
                <a:ext cx="1403268" cy="619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80311" y="4059964"/>
                <a:ext cx="1492012" cy="3808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311" y="4059964"/>
                <a:ext cx="1492012" cy="3808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901553" y="5349142"/>
                <a:ext cx="1229952" cy="142737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dirty="0">
                  <a:solidFill>
                    <a:srgbClr val="0070C0"/>
                  </a:solidFill>
                </a:endParaRPr>
              </a:p>
              <a:p>
                <a:endParaRPr lang="en-US" altLang="ko-KR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553" y="5349142"/>
                <a:ext cx="1229952" cy="14273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31352" y="5922356"/>
                <a:ext cx="1877181" cy="623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352" y="5922356"/>
                <a:ext cx="1877181" cy="6236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77879" y="3247153"/>
                <a:ext cx="1383007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879" y="3247153"/>
                <a:ext cx="1383007" cy="6190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28424" y="5309752"/>
                <a:ext cx="2083776" cy="623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24" y="5309752"/>
                <a:ext cx="2083776" cy="6236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266786" y="2674648"/>
                <a:ext cx="1407052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86" y="2674648"/>
                <a:ext cx="1407052" cy="6190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177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Backpropagation: Using chain rule, calculate gradient step-				     by-step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4" idx="3"/>
            <a:endCxn id="5" idx="2"/>
          </p:cNvCxnSpPr>
          <p:nvPr/>
        </p:nvCxnSpPr>
        <p:spPr>
          <a:xfrm>
            <a:off x="2302329" y="3713503"/>
            <a:ext cx="881741" cy="5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5" idx="2"/>
          </p:cNvCxnSpPr>
          <p:nvPr/>
        </p:nvCxnSpPr>
        <p:spPr>
          <a:xfrm flipV="1">
            <a:off x="2302328" y="4307510"/>
            <a:ext cx="881742" cy="60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18" idx="1"/>
          </p:cNvCxnSpPr>
          <p:nvPr/>
        </p:nvCxnSpPr>
        <p:spPr>
          <a:xfrm>
            <a:off x="3750127" y="4307510"/>
            <a:ext cx="936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0.63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>
            <a:stCxn id="18" idx="3"/>
            <a:endCxn id="23" idx="2"/>
          </p:cNvCxnSpPr>
          <p:nvPr/>
        </p:nvCxnSpPr>
        <p:spPr>
          <a:xfrm>
            <a:off x="5350327" y="4307510"/>
            <a:ext cx="838200" cy="58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3"/>
            <a:endCxn id="23" idx="2"/>
          </p:cNvCxnSpPr>
          <p:nvPr/>
        </p:nvCxnSpPr>
        <p:spPr>
          <a:xfrm flipV="1">
            <a:off x="5350327" y="4894090"/>
            <a:ext cx="838200" cy="58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3" idx="6"/>
            <a:endCxn id="32" idx="1"/>
          </p:cNvCxnSpPr>
          <p:nvPr/>
        </p:nvCxnSpPr>
        <p:spPr>
          <a:xfrm>
            <a:off x="6754584" y="4894090"/>
            <a:ext cx="936171" cy="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0.83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>
            <a:stCxn id="32" idx="3"/>
            <a:endCxn id="44" idx="2"/>
          </p:cNvCxnSpPr>
          <p:nvPr/>
        </p:nvCxnSpPr>
        <p:spPr>
          <a:xfrm>
            <a:off x="8354784" y="4899308"/>
            <a:ext cx="933450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4" idx="6"/>
            <a:endCxn id="43" idx="1"/>
          </p:cNvCxnSpPr>
          <p:nvPr/>
        </p:nvCxnSpPr>
        <p:spPr>
          <a:xfrm flipV="1">
            <a:off x="9854291" y="4899308"/>
            <a:ext cx="868134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0.70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타원 43"/>
              <p:cNvSpPr/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4" name="타원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stCxn id="43" idx="3"/>
          </p:cNvCxnSpPr>
          <p:nvPr/>
        </p:nvCxnSpPr>
        <p:spPr>
          <a:xfrm>
            <a:off x="11386454" y="4899308"/>
            <a:ext cx="8055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501627" y="5324241"/>
                <a:ext cx="1105624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627" y="5324241"/>
                <a:ext cx="1105624" cy="6190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93788" y="5333898"/>
                <a:ext cx="1403268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=0.105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788" y="5333898"/>
                <a:ext cx="1403268" cy="619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806500" y="3474752"/>
                <a:ext cx="1321196" cy="3808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500" y="3474752"/>
                <a:ext cx="1321196" cy="3808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60914" y="4727349"/>
                <a:ext cx="1351204" cy="142737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altLang="ko-KR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14" y="4727349"/>
                <a:ext cx="1351204" cy="14273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254098" y="5896477"/>
                <a:ext cx="1614801" cy="623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.105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098" y="5896477"/>
                <a:ext cx="1614801" cy="6236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77879" y="3247153"/>
                <a:ext cx="1373325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.105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879" y="3247153"/>
                <a:ext cx="1373325" cy="6190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28424" y="5309752"/>
                <a:ext cx="2083776" cy="623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24" y="5309752"/>
                <a:ext cx="2083776" cy="6236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266786" y="2674648"/>
                <a:ext cx="1407052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86" y="2674648"/>
                <a:ext cx="1407052" cy="6190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062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Backpropagation: Using chain rule, calculate gradient step-				     by-step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3430474"/>
                <a:ext cx="664029" cy="566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99" y="4627165"/>
                <a:ext cx="664029" cy="566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70" y="4024481"/>
                <a:ext cx="566057" cy="5660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4" idx="3"/>
            <a:endCxn id="5" idx="2"/>
          </p:cNvCxnSpPr>
          <p:nvPr/>
        </p:nvCxnSpPr>
        <p:spPr>
          <a:xfrm>
            <a:off x="2302329" y="3713503"/>
            <a:ext cx="881741" cy="5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5" idx="2"/>
          </p:cNvCxnSpPr>
          <p:nvPr/>
        </p:nvCxnSpPr>
        <p:spPr>
          <a:xfrm flipV="1">
            <a:off x="2302328" y="4307510"/>
            <a:ext cx="881742" cy="60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18" idx="1"/>
          </p:cNvCxnSpPr>
          <p:nvPr/>
        </p:nvCxnSpPr>
        <p:spPr>
          <a:xfrm>
            <a:off x="3750127" y="4307510"/>
            <a:ext cx="936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0.63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4024481"/>
                <a:ext cx="664029" cy="566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98" y="5193222"/>
                <a:ext cx="664029" cy="566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527" y="4611061"/>
                <a:ext cx="566057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>
            <a:stCxn id="18" idx="3"/>
            <a:endCxn id="23" idx="2"/>
          </p:cNvCxnSpPr>
          <p:nvPr/>
        </p:nvCxnSpPr>
        <p:spPr>
          <a:xfrm>
            <a:off x="5350327" y="4307510"/>
            <a:ext cx="838200" cy="58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3"/>
            <a:endCxn id="23" idx="2"/>
          </p:cNvCxnSpPr>
          <p:nvPr/>
        </p:nvCxnSpPr>
        <p:spPr>
          <a:xfrm flipV="1">
            <a:off x="5350327" y="4894090"/>
            <a:ext cx="838200" cy="58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3" idx="6"/>
            <a:endCxn id="32" idx="1"/>
          </p:cNvCxnSpPr>
          <p:nvPr/>
        </p:nvCxnSpPr>
        <p:spPr>
          <a:xfrm>
            <a:off x="6754584" y="4894090"/>
            <a:ext cx="936171" cy="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0.83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755" y="4616279"/>
                <a:ext cx="664029" cy="566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>
            <a:stCxn id="32" idx="3"/>
            <a:endCxn id="44" idx="2"/>
          </p:cNvCxnSpPr>
          <p:nvPr/>
        </p:nvCxnSpPr>
        <p:spPr>
          <a:xfrm>
            <a:off x="8354784" y="4899308"/>
            <a:ext cx="933450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4" idx="6"/>
            <a:endCxn id="43" idx="1"/>
          </p:cNvCxnSpPr>
          <p:nvPr/>
        </p:nvCxnSpPr>
        <p:spPr>
          <a:xfrm flipV="1">
            <a:off x="9854291" y="4899308"/>
            <a:ext cx="868134" cy="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0.70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425" y="4616279"/>
                <a:ext cx="664029" cy="5660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타원 43"/>
              <p:cNvSpPr/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4" name="타원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34" y="4616504"/>
                <a:ext cx="566057" cy="566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stCxn id="43" idx="3"/>
          </p:cNvCxnSpPr>
          <p:nvPr/>
        </p:nvCxnSpPr>
        <p:spPr>
          <a:xfrm>
            <a:off x="11386454" y="4899308"/>
            <a:ext cx="8055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501627" y="5324241"/>
                <a:ext cx="1105624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627" y="5324241"/>
                <a:ext cx="1105624" cy="6190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93788" y="5333898"/>
                <a:ext cx="1403268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=0.105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788" y="5333898"/>
                <a:ext cx="1403268" cy="619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254098" y="5896477"/>
                <a:ext cx="1614801" cy="623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.105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098" y="5896477"/>
                <a:ext cx="1614801" cy="6236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77879" y="3247153"/>
                <a:ext cx="1373325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.105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879" y="3247153"/>
                <a:ext cx="1373325" cy="6190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37227" y="5319560"/>
                <a:ext cx="1844736" cy="623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.0945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27" y="5319560"/>
                <a:ext cx="1844736" cy="6236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214720" y="2665604"/>
                <a:ext cx="1511183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.0735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20" y="2665604"/>
                <a:ext cx="1511183" cy="6190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435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Backpropagation: Using chain rule, calculate gradient step-				     by-step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133703" y="3327461"/>
                <a:ext cx="53509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03" y="3327461"/>
                <a:ext cx="5350952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25271" y="4164675"/>
                <a:ext cx="5541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Parameters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271" y="4164675"/>
                <a:ext cx="5541289" cy="461665"/>
              </a:xfrm>
              <a:prstGeom prst="rect">
                <a:avLst/>
              </a:prstGeom>
              <a:blipFill>
                <a:blip r:embed="rId3"/>
                <a:stretch>
                  <a:fillRect l="-1760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52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Learn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908957" y="4142015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503714" y="2661558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696937" y="326027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310492" y="30643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014875" y="314801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371600" y="311875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692726" y="312420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334303" y="352425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054505" y="34310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944118" y="2861585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781175" y="35596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2851040" y="374843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3126921" y="333375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>
            <a:off x="3135085" y="366236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2634516" y="3911715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3047999" y="392022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3581399" y="358803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3494313" y="302028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908957" y="3401787"/>
            <a:ext cx="3189514" cy="1862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6301" y="2300616"/>
            <a:ext cx="67176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Draw a line between circles and triangles!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FF0000"/>
                </a:solidFill>
              </a:rPr>
              <a:t>Wrong!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739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Backpropagation: Using chain rule, calculate gradient step-				     by-step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25271" y="4206240"/>
                <a:ext cx="5541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Parameters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271" y="4206240"/>
                <a:ext cx="5541289" cy="461665"/>
              </a:xfrm>
              <a:prstGeom prst="rect">
                <a:avLst/>
              </a:prstGeom>
              <a:blipFill>
                <a:blip r:embed="rId2"/>
                <a:stretch>
                  <a:fillRect l="-1760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33583" y="4990072"/>
                <a:ext cx="5541289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Gradients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583" y="4990072"/>
                <a:ext cx="5541289" cy="693716"/>
              </a:xfrm>
              <a:prstGeom prst="rect">
                <a:avLst/>
              </a:prstGeom>
              <a:blipFill>
                <a:blip r:embed="rId3"/>
                <a:stretch>
                  <a:fillRect l="-1650" b="-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133703" y="3327461"/>
                <a:ext cx="53509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03" y="3327461"/>
                <a:ext cx="5350952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004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Backpropagation: Using chain rule, calculate gradient step-				     by-step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203814" y="3301324"/>
                <a:ext cx="5036187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814" y="3301324"/>
                <a:ext cx="5036187" cy="509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203813" y="4390292"/>
                <a:ext cx="7003007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813" y="4390292"/>
                <a:ext cx="7003007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203813" y="5454322"/>
                <a:ext cx="909806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813" y="5454322"/>
                <a:ext cx="9098068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614351" y="3847026"/>
            <a:ext cx="2208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Multi-layer</a:t>
            </a: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FF0000"/>
                </a:solidFill>
              </a:rPr>
              <a:t>Matrix Operation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578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altLang="ko-KR"/>
              <a:t>Evaluation (forward propagation)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Loss and Gradient (Backpropagation)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Update (SGD)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1" y="4164013"/>
            <a:ext cx="2933700" cy="61753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453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Loss surface is usually very complex and intractable</a:t>
            </a:r>
            <a:endParaRPr lang="ko-KR" altLang="en-US" dirty="0"/>
          </a:p>
        </p:txBody>
      </p:sp>
      <p:pic>
        <p:nvPicPr>
          <p:cNvPr id="28674" name="Picture 2" descr="Image result for loss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513" y="2404381"/>
            <a:ext cx="5938157" cy="44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249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Take a small step proportional to the negative of the gradient at current point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819885" y="3680846"/>
            <a:ext cx="424543" cy="424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48155" y="2606255"/>
            <a:ext cx="229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Current Gradient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6453503" y="3030796"/>
            <a:ext cx="1115786" cy="1724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0514" y="3680846"/>
            <a:ext cx="17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Current Loss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5469" y="5727592"/>
            <a:ext cx="18518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Current Point</a:t>
            </a:r>
            <a:endParaRPr lang="ko-KR" altLang="en-US" sz="2400" dirty="0"/>
          </a:p>
        </p:txBody>
      </p:sp>
      <p:sp>
        <p:nvSpPr>
          <p:cNvPr id="18" name="자유형 17"/>
          <p:cNvSpPr/>
          <p:nvPr/>
        </p:nvSpPr>
        <p:spPr>
          <a:xfrm>
            <a:off x="4920640" y="2559617"/>
            <a:ext cx="2427515" cy="2873828"/>
          </a:xfrm>
          <a:custGeom>
            <a:avLst/>
            <a:gdLst>
              <a:gd name="connsiteX0" fmla="*/ 0 w 2427515"/>
              <a:gd name="connsiteY0" fmla="*/ 2873828 h 2873828"/>
              <a:gd name="connsiteX1" fmla="*/ 2013858 w 2427515"/>
              <a:gd name="connsiteY1" fmla="*/ 1426028 h 2873828"/>
              <a:gd name="connsiteX2" fmla="*/ 2427515 w 2427515"/>
              <a:gd name="connsiteY2" fmla="*/ 0 h 28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7515" h="2873828">
                <a:moveTo>
                  <a:pt x="0" y="2873828"/>
                </a:moveTo>
                <a:cubicBezTo>
                  <a:pt x="804636" y="2389413"/>
                  <a:pt x="1609272" y="1904999"/>
                  <a:pt x="2013858" y="1426028"/>
                </a:cubicBezTo>
                <a:cubicBezTo>
                  <a:pt x="2418444" y="947057"/>
                  <a:pt x="2336801" y="273957"/>
                  <a:pt x="2427515" y="0"/>
                </a:cubicBezTo>
              </a:path>
            </a:pathLst>
          </a:cu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53738" y="5224384"/>
            <a:ext cx="2272097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Loss Surface</a:t>
            </a:r>
          </a:p>
          <a:p>
            <a:pPr algn="ctr"/>
            <a:r>
              <a:rPr lang="en-US" altLang="ko-KR" sz="2400" dirty="0"/>
              <a:t>(We don’t know)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97414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Take a small step proportional to the negative of the gradient at current point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819885" y="3680846"/>
            <a:ext cx="424543" cy="424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48155" y="2606255"/>
            <a:ext cx="229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Current Gradient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6453503" y="3030796"/>
            <a:ext cx="1115786" cy="1724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0514" y="3680846"/>
            <a:ext cx="17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Current Loss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5469" y="5727592"/>
            <a:ext cx="18518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Current Point</a:t>
            </a:r>
            <a:endParaRPr lang="ko-KR" altLang="en-US" sz="2400" dirty="0"/>
          </a:p>
        </p:txBody>
      </p:sp>
      <p:sp>
        <p:nvSpPr>
          <p:cNvPr id="18" name="자유형 17"/>
          <p:cNvSpPr/>
          <p:nvPr/>
        </p:nvSpPr>
        <p:spPr>
          <a:xfrm>
            <a:off x="4920640" y="2559617"/>
            <a:ext cx="2427515" cy="2873828"/>
          </a:xfrm>
          <a:custGeom>
            <a:avLst/>
            <a:gdLst>
              <a:gd name="connsiteX0" fmla="*/ 0 w 2427515"/>
              <a:gd name="connsiteY0" fmla="*/ 2873828 h 2873828"/>
              <a:gd name="connsiteX1" fmla="*/ 2013858 w 2427515"/>
              <a:gd name="connsiteY1" fmla="*/ 1426028 h 2873828"/>
              <a:gd name="connsiteX2" fmla="*/ 2427515 w 2427515"/>
              <a:gd name="connsiteY2" fmla="*/ 0 h 28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7515" h="2873828">
                <a:moveTo>
                  <a:pt x="0" y="2873828"/>
                </a:moveTo>
                <a:cubicBezTo>
                  <a:pt x="804636" y="2389413"/>
                  <a:pt x="1609272" y="1904999"/>
                  <a:pt x="2013858" y="1426028"/>
                </a:cubicBezTo>
                <a:cubicBezTo>
                  <a:pt x="2418444" y="947057"/>
                  <a:pt x="2336801" y="273957"/>
                  <a:pt x="2427515" y="0"/>
                </a:cubicBezTo>
              </a:path>
            </a:pathLst>
          </a:cu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53738" y="5224384"/>
            <a:ext cx="2272097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Loss Surface</a:t>
            </a:r>
          </a:p>
          <a:p>
            <a:pPr algn="ctr"/>
            <a:r>
              <a:rPr lang="en-US" altLang="ko-KR" sz="2400" dirty="0"/>
              <a:t>(We don’t know)</a:t>
            </a:r>
            <a:endParaRPr lang="ko-KR" altLang="en-US" sz="24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6134100" y="3880757"/>
            <a:ext cx="8490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45918" y="3649924"/>
            <a:ext cx="74078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Step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44044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Take a small step proportional to the negative of the gradient at current point</a:t>
            </a:r>
            <a:endParaRPr lang="ko-KR" altLang="en-US" i="1" dirty="0"/>
          </a:p>
        </p:txBody>
      </p:sp>
      <p:sp>
        <p:nvSpPr>
          <p:cNvPr id="9" name="타원 8"/>
          <p:cNvSpPr/>
          <p:nvPr/>
        </p:nvSpPr>
        <p:spPr>
          <a:xfrm>
            <a:off x="6819885" y="3680846"/>
            <a:ext cx="424543" cy="4245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89444" y="4207308"/>
            <a:ext cx="229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Current Gradient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355585" y="4222356"/>
            <a:ext cx="1473072" cy="9998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55585" y="5088747"/>
            <a:ext cx="17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Current Loss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5469" y="5727592"/>
            <a:ext cx="18518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Current Point</a:t>
            </a:r>
            <a:endParaRPr lang="ko-KR" altLang="en-US" sz="2400" dirty="0"/>
          </a:p>
        </p:txBody>
      </p:sp>
      <p:sp>
        <p:nvSpPr>
          <p:cNvPr id="18" name="자유형 17"/>
          <p:cNvSpPr/>
          <p:nvPr/>
        </p:nvSpPr>
        <p:spPr>
          <a:xfrm>
            <a:off x="4920640" y="2559617"/>
            <a:ext cx="2427515" cy="2873828"/>
          </a:xfrm>
          <a:custGeom>
            <a:avLst/>
            <a:gdLst>
              <a:gd name="connsiteX0" fmla="*/ 0 w 2427515"/>
              <a:gd name="connsiteY0" fmla="*/ 2873828 h 2873828"/>
              <a:gd name="connsiteX1" fmla="*/ 2013858 w 2427515"/>
              <a:gd name="connsiteY1" fmla="*/ 1426028 h 2873828"/>
              <a:gd name="connsiteX2" fmla="*/ 2427515 w 2427515"/>
              <a:gd name="connsiteY2" fmla="*/ 0 h 28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7515" h="2873828">
                <a:moveTo>
                  <a:pt x="0" y="2873828"/>
                </a:moveTo>
                <a:cubicBezTo>
                  <a:pt x="804636" y="2389413"/>
                  <a:pt x="1609272" y="1904999"/>
                  <a:pt x="2013858" y="1426028"/>
                </a:cubicBezTo>
                <a:cubicBezTo>
                  <a:pt x="2418444" y="947057"/>
                  <a:pt x="2336801" y="273957"/>
                  <a:pt x="2427515" y="0"/>
                </a:cubicBezTo>
              </a:path>
            </a:pathLst>
          </a:cu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53738" y="5224384"/>
            <a:ext cx="2272097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Loss Surface</a:t>
            </a:r>
          </a:p>
          <a:p>
            <a:pPr algn="ctr"/>
            <a:r>
              <a:rPr lang="en-US" altLang="ko-KR" sz="2400" dirty="0"/>
              <a:t>(We don’t know)</a:t>
            </a:r>
            <a:endParaRPr lang="ko-KR" altLang="en-US" sz="2400" dirty="0"/>
          </a:p>
        </p:txBody>
      </p:sp>
      <p:sp>
        <p:nvSpPr>
          <p:cNvPr id="16" name="타원 15"/>
          <p:cNvSpPr/>
          <p:nvPr/>
        </p:nvSpPr>
        <p:spPr>
          <a:xfrm>
            <a:off x="5883728" y="4463389"/>
            <a:ext cx="424543" cy="424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5524500" y="4694222"/>
            <a:ext cx="5738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7293" y="4429820"/>
            <a:ext cx="74078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Step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62894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/>
              <a:t>Batch Gradient </a:t>
            </a:r>
            <a:r>
              <a:rPr lang="en-US" altLang="ko-KR" dirty="0"/>
              <a:t>Descent</a:t>
            </a:r>
            <a:endParaRPr lang="ko-KR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27118" y="2699658"/>
                <a:ext cx="3965445" cy="1521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eqArr>
                            <m:eqArr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𝑇𝑟𝑎𝑖𝑛𝑖𝑛𝑔</m:t>
                              </m:r>
                            </m:e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𝑒𝑥𝑎𝑚𝑝𝑙𝑒𝑠</m:t>
                              </m:r>
                            </m:e>
                          </m:eqArr>
                        </m:sup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18" y="2699658"/>
                <a:ext cx="3965445" cy="1521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03333" y="4493555"/>
                <a:ext cx="28130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33" y="4493555"/>
                <a:ext cx="281301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36562" y="5563089"/>
                <a:ext cx="4746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is called learning rate or step size)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562" y="5563089"/>
                <a:ext cx="4746556" cy="461665"/>
              </a:xfrm>
              <a:prstGeom prst="rect">
                <a:avLst/>
              </a:prstGeom>
              <a:blipFill>
                <a:blip r:embed="rId4"/>
                <a:stretch>
                  <a:fillRect l="-2057" t="-10667" r="-1028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604841" y="3293226"/>
            <a:ext cx="317663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Calculating gradients of </a:t>
            </a:r>
          </a:p>
          <a:p>
            <a:r>
              <a:rPr lang="en-US" altLang="ko-KR" sz="2400" dirty="0"/>
              <a:t>all training examples is </a:t>
            </a:r>
          </a:p>
          <a:p>
            <a:r>
              <a:rPr lang="en-US" altLang="ko-KR" sz="2400" dirty="0"/>
              <a:t>expensive!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4076700" y="2498271"/>
            <a:ext cx="4408714" cy="2917372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008077" y="3695347"/>
            <a:ext cx="1694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Iteration :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32833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Stochastic Gradient Descent(SGD)</a:t>
            </a:r>
            <a:endParaRPr lang="ko-KR" alt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008077" y="3695347"/>
            <a:ext cx="1694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Iteration : 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17023" y="3082102"/>
                <a:ext cx="4185633" cy="1226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𝑚𝑖𝑛𝑖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𝑏𝑎𝑡𝑐h</m:t>
                          </m:r>
                        </m:sup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023" y="3082102"/>
                <a:ext cx="4185633" cy="1226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03333" y="4493555"/>
                <a:ext cx="28130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33" y="4493555"/>
                <a:ext cx="281301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4076700" y="2846613"/>
            <a:ext cx="4408714" cy="2569029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5737" y="3508669"/>
            <a:ext cx="296747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Use mini-batch,</a:t>
            </a:r>
          </a:p>
          <a:p>
            <a:r>
              <a:rPr lang="en-US" altLang="ko-KR" sz="2400" dirty="0"/>
              <a:t>random sampled from</a:t>
            </a:r>
          </a:p>
          <a:p>
            <a:r>
              <a:rPr lang="en-US" altLang="ko-KR" sz="2400" dirty="0"/>
              <a:t>training examples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33967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Problem of SGD</a:t>
            </a:r>
            <a:endParaRPr lang="ko-KR" alt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568367" y="3587766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Gradient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90349" y="3868012"/>
            <a:ext cx="978018" cy="12912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30649" y="4561776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Loss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804264" y="2892127"/>
            <a:ext cx="4139936" cy="2051522"/>
          </a:xfrm>
          <a:custGeom>
            <a:avLst/>
            <a:gdLst>
              <a:gd name="connsiteX0" fmla="*/ 0 w 2427515"/>
              <a:gd name="connsiteY0" fmla="*/ 2873828 h 2873828"/>
              <a:gd name="connsiteX1" fmla="*/ 2013858 w 2427515"/>
              <a:gd name="connsiteY1" fmla="*/ 1426028 h 2873828"/>
              <a:gd name="connsiteX2" fmla="*/ 2427515 w 2427515"/>
              <a:gd name="connsiteY2" fmla="*/ 0 h 2873828"/>
              <a:gd name="connsiteX0" fmla="*/ 0 w 2570902"/>
              <a:gd name="connsiteY0" fmla="*/ 2873828 h 2873828"/>
              <a:gd name="connsiteX1" fmla="*/ 2404556 w 2570902"/>
              <a:gd name="connsiteY1" fmla="*/ 2232363 h 2873828"/>
              <a:gd name="connsiteX2" fmla="*/ 2427515 w 2570902"/>
              <a:gd name="connsiteY2" fmla="*/ 0 h 2873828"/>
              <a:gd name="connsiteX0" fmla="*/ 0 w 2537651"/>
              <a:gd name="connsiteY0" fmla="*/ 1867988 h 2338361"/>
              <a:gd name="connsiteX1" fmla="*/ 2371305 w 2537651"/>
              <a:gd name="connsiteY1" fmla="*/ 2232363 h 2338361"/>
              <a:gd name="connsiteX2" fmla="*/ 2394264 w 2537651"/>
              <a:gd name="connsiteY2" fmla="*/ 0 h 2338361"/>
              <a:gd name="connsiteX0" fmla="*/ 0 w 3358540"/>
              <a:gd name="connsiteY0" fmla="*/ 1452351 h 1922724"/>
              <a:gd name="connsiteX1" fmla="*/ 2371305 w 3358540"/>
              <a:gd name="connsiteY1" fmla="*/ 1816726 h 1922724"/>
              <a:gd name="connsiteX2" fmla="*/ 3358540 w 3358540"/>
              <a:gd name="connsiteY2" fmla="*/ 0 h 1922724"/>
              <a:gd name="connsiteX0" fmla="*/ 0 w 3425042"/>
              <a:gd name="connsiteY0" fmla="*/ 1560416 h 1930444"/>
              <a:gd name="connsiteX1" fmla="*/ 2437807 w 3425042"/>
              <a:gd name="connsiteY1" fmla="*/ 1816726 h 1930444"/>
              <a:gd name="connsiteX2" fmla="*/ 3425042 w 3425042"/>
              <a:gd name="connsiteY2" fmla="*/ 0 h 1930444"/>
              <a:gd name="connsiteX0" fmla="*/ 0 w 3425042"/>
              <a:gd name="connsiteY0" fmla="*/ 1560416 h 1876898"/>
              <a:gd name="connsiteX1" fmla="*/ 1214151 w 3425042"/>
              <a:gd name="connsiteY1" fmla="*/ 1230986 h 1876898"/>
              <a:gd name="connsiteX2" fmla="*/ 2437807 w 3425042"/>
              <a:gd name="connsiteY2" fmla="*/ 1816726 h 1876898"/>
              <a:gd name="connsiteX3" fmla="*/ 3425042 w 3425042"/>
              <a:gd name="connsiteY3" fmla="*/ 0 h 1876898"/>
              <a:gd name="connsiteX0" fmla="*/ 0 w 3508169"/>
              <a:gd name="connsiteY0" fmla="*/ 1967740 h 1968395"/>
              <a:gd name="connsiteX1" fmla="*/ 1297278 w 3508169"/>
              <a:gd name="connsiteY1" fmla="*/ 1230986 h 1968395"/>
              <a:gd name="connsiteX2" fmla="*/ 2520934 w 3508169"/>
              <a:gd name="connsiteY2" fmla="*/ 1816726 h 1968395"/>
              <a:gd name="connsiteX3" fmla="*/ 3508169 w 3508169"/>
              <a:gd name="connsiteY3" fmla="*/ 0 h 1968395"/>
              <a:gd name="connsiteX0" fmla="*/ 0 w 3508169"/>
              <a:gd name="connsiteY0" fmla="*/ 1967740 h 1968395"/>
              <a:gd name="connsiteX1" fmla="*/ 1297278 w 3508169"/>
              <a:gd name="connsiteY1" fmla="*/ 1230986 h 1968395"/>
              <a:gd name="connsiteX2" fmla="*/ 2520934 w 3508169"/>
              <a:gd name="connsiteY2" fmla="*/ 1816726 h 1968395"/>
              <a:gd name="connsiteX3" fmla="*/ 3317272 w 3508169"/>
              <a:gd name="connsiteY3" fmla="*/ 1463742 h 1968395"/>
              <a:gd name="connsiteX4" fmla="*/ 3508169 w 3508169"/>
              <a:gd name="connsiteY4" fmla="*/ 0 h 1968395"/>
              <a:gd name="connsiteX0" fmla="*/ 0 w 3510925"/>
              <a:gd name="connsiteY0" fmla="*/ 1998807 h 1999462"/>
              <a:gd name="connsiteX1" fmla="*/ 1297278 w 3510925"/>
              <a:gd name="connsiteY1" fmla="*/ 1262053 h 1999462"/>
              <a:gd name="connsiteX2" fmla="*/ 2520934 w 3510925"/>
              <a:gd name="connsiteY2" fmla="*/ 1847793 h 1999462"/>
              <a:gd name="connsiteX3" fmla="*/ 3317272 w 3510925"/>
              <a:gd name="connsiteY3" fmla="*/ 1494809 h 1999462"/>
              <a:gd name="connsiteX4" fmla="*/ 3491839 w 3510925"/>
              <a:gd name="connsiteY4" fmla="*/ 139835 h 1999462"/>
              <a:gd name="connsiteX5" fmla="*/ 3508169 w 3510925"/>
              <a:gd name="connsiteY5" fmla="*/ 31067 h 1999462"/>
              <a:gd name="connsiteX0" fmla="*/ 0 w 4139936"/>
              <a:gd name="connsiteY0" fmla="*/ 2050867 h 2051522"/>
              <a:gd name="connsiteX1" fmla="*/ 1297278 w 4139936"/>
              <a:gd name="connsiteY1" fmla="*/ 1314113 h 2051522"/>
              <a:gd name="connsiteX2" fmla="*/ 2520934 w 4139936"/>
              <a:gd name="connsiteY2" fmla="*/ 1899853 h 2051522"/>
              <a:gd name="connsiteX3" fmla="*/ 3317272 w 4139936"/>
              <a:gd name="connsiteY3" fmla="*/ 1546869 h 2051522"/>
              <a:gd name="connsiteX4" fmla="*/ 3491839 w 4139936"/>
              <a:gd name="connsiteY4" fmla="*/ 191895 h 2051522"/>
              <a:gd name="connsiteX5" fmla="*/ 4139936 w 4139936"/>
              <a:gd name="connsiteY5" fmla="*/ 0 h 2051522"/>
              <a:gd name="connsiteX0" fmla="*/ 0 w 4139936"/>
              <a:gd name="connsiteY0" fmla="*/ 2050867 h 2051522"/>
              <a:gd name="connsiteX1" fmla="*/ 1297278 w 4139936"/>
              <a:gd name="connsiteY1" fmla="*/ 1314113 h 2051522"/>
              <a:gd name="connsiteX2" fmla="*/ 2520934 w 4139936"/>
              <a:gd name="connsiteY2" fmla="*/ 1899853 h 2051522"/>
              <a:gd name="connsiteX3" fmla="*/ 3317272 w 4139936"/>
              <a:gd name="connsiteY3" fmla="*/ 1546869 h 2051522"/>
              <a:gd name="connsiteX4" fmla="*/ 3816035 w 4139936"/>
              <a:gd name="connsiteY4" fmla="*/ 541030 h 2051522"/>
              <a:gd name="connsiteX5" fmla="*/ 4139936 w 4139936"/>
              <a:gd name="connsiteY5" fmla="*/ 0 h 205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9936" h="2051522">
                <a:moveTo>
                  <a:pt x="0" y="2050867"/>
                </a:moveTo>
                <a:cubicBezTo>
                  <a:pt x="246693" y="2077704"/>
                  <a:pt x="890977" y="1271395"/>
                  <a:pt x="1297278" y="1314113"/>
                </a:cubicBezTo>
                <a:cubicBezTo>
                  <a:pt x="1703579" y="1356831"/>
                  <a:pt x="2241072" y="1915093"/>
                  <a:pt x="2520934" y="1899853"/>
                </a:cubicBezTo>
                <a:cubicBezTo>
                  <a:pt x="2800796" y="1884613"/>
                  <a:pt x="3155455" y="1831529"/>
                  <a:pt x="3317272" y="1546869"/>
                </a:cubicBezTo>
                <a:cubicBezTo>
                  <a:pt x="3479090" y="1262209"/>
                  <a:pt x="3784219" y="784987"/>
                  <a:pt x="3816035" y="541030"/>
                </a:cubicBezTo>
                <a:cubicBezTo>
                  <a:pt x="3847851" y="297073"/>
                  <a:pt x="4137214" y="18128"/>
                  <a:pt x="4139936" y="0"/>
                </a:cubicBezTo>
              </a:path>
            </a:pathLst>
          </a:cu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36323" y="4928443"/>
            <a:ext cx="171591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Loss Surface</a:t>
            </a:r>
          </a:p>
        </p:txBody>
      </p:sp>
      <p:sp>
        <p:nvSpPr>
          <p:cNvPr id="16" name="타원 15"/>
          <p:cNvSpPr/>
          <p:nvPr/>
        </p:nvSpPr>
        <p:spPr>
          <a:xfrm>
            <a:off x="7845530" y="4272196"/>
            <a:ext cx="424543" cy="424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7068271" y="4501565"/>
            <a:ext cx="991886" cy="14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68271" y="3940956"/>
            <a:ext cx="74078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Step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167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Learn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908957" y="4142015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503714" y="2661558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696937" y="326027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310492" y="30643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014875" y="314801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371600" y="311875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692726" y="312420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334303" y="352425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054505" y="34310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944118" y="2861585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781175" y="35596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2851040" y="374843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3126921" y="333375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>
            <a:off x="3135085" y="366236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2634516" y="3911715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3047999" y="392022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3581399" y="358803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3494313" y="302028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838200" y="3003099"/>
            <a:ext cx="3260272" cy="964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6301" y="2300616"/>
            <a:ext cx="70503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Draw a line between circles and triangles!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accent2"/>
                </a:solidFill>
              </a:rPr>
              <a:t>Wrong but better than the previous one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360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Problem of SGD</a:t>
            </a:r>
            <a:endParaRPr lang="ko-KR" altLang="en-US" i="1" dirty="0"/>
          </a:p>
        </p:txBody>
      </p:sp>
      <p:sp>
        <p:nvSpPr>
          <p:cNvPr id="9" name="타원 8"/>
          <p:cNvSpPr/>
          <p:nvPr/>
        </p:nvSpPr>
        <p:spPr>
          <a:xfrm>
            <a:off x="7850130" y="4269711"/>
            <a:ext cx="424543" cy="4245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12652" y="5096259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Gradient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330026" y="4292906"/>
            <a:ext cx="1425747" cy="780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86507" y="4769058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Loss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804264" y="2892127"/>
            <a:ext cx="4139936" cy="2051522"/>
          </a:xfrm>
          <a:custGeom>
            <a:avLst/>
            <a:gdLst>
              <a:gd name="connsiteX0" fmla="*/ 0 w 2427515"/>
              <a:gd name="connsiteY0" fmla="*/ 2873828 h 2873828"/>
              <a:gd name="connsiteX1" fmla="*/ 2013858 w 2427515"/>
              <a:gd name="connsiteY1" fmla="*/ 1426028 h 2873828"/>
              <a:gd name="connsiteX2" fmla="*/ 2427515 w 2427515"/>
              <a:gd name="connsiteY2" fmla="*/ 0 h 2873828"/>
              <a:gd name="connsiteX0" fmla="*/ 0 w 2570902"/>
              <a:gd name="connsiteY0" fmla="*/ 2873828 h 2873828"/>
              <a:gd name="connsiteX1" fmla="*/ 2404556 w 2570902"/>
              <a:gd name="connsiteY1" fmla="*/ 2232363 h 2873828"/>
              <a:gd name="connsiteX2" fmla="*/ 2427515 w 2570902"/>
              <a:gd name="connsiteY2" fmla="*/ 0 h 2873828"/>
              <a:gd name="connsiteX0" fmla="*/ 0 w 2537651"/>
              <a:gd name="connsiteY0" fmla="*/ 1867988 h 2338361"/>
              <a:gd name="connsiteX1" fmla="*/ 2371305 w 2537651"/>
              <a:gd name="connsiteY1" fmla="*/ 2232363 h 2338361"/>
              <a:gd name="connsiteX2" fmla="*/ 2394264 w 2537651"/>
              <a:gd name="connsiteY2" fmla="*/ 0 h 2338361"/>
              <a:gd name="connsiteX0" fmla="*/ 0 w 3358540"/>
              <a:gd name="connsiteY0" fmla="*/ 1452351 h 1922724"/>
              <a:gd name="connsiteX1" fmla="*/ 2371305 w 3358540"/>
              <a:gd name="connsiteY1" fmla="*/ 1816726 h 1922724"/>
              <a:gd name="connsiteX2" fmla="*/ 3358540 w 3358540"/>
              <a:gd name="connsiteY2" fmla="*/ 0 h 1922724"/>
              <a:gd name="connsiteX0" fmla="*/ 0 w 3425042"/>
              <a:gd name="connsiteY0" fmla="*/ 1560416 h 1930444"/>
              <a:gd name="connsiteX1" fmla="*/ 2437807 w 3425042"/>
              <a:gd name="connsiteY1" fmla="*/ 1816726 h 1930444"/>
              <a:gd name="connsiteX2" fmla="*/ 3425042 w 3425042"/>
              <a:gd name="connsiteY2" fmla="*/ 0 h 1930444"/>
              <a:gd name="connsiteX0" fmla="*/ 0 w 3425042"/>
              <a:gd name="connsiteY0" fmla="*/ 1560416 h 1876898"/>
              <a:gd name="connsiteX1" fmla="*/ 1214151 w 3425042"/>
              <a:gd name="connsiteY1" fmla="*/ 1230986 h 1876898"/>
              <a:gd name="connsiteX2" fmla="*/ 2437807 w 3425042"/>
              <a:gd name="connsiteY2" fmla="*/ 1816726 h 1876898"/>
              <a:gd name="connsiteX3" fmla="*/ 3425042 w 3425042"/>
              <a:gd name="connsiteY3" fmla="*/ 0 h 1876898"/>
              <a:gd name="connsiteX0" fmla="*/ 0 w 3508169"/>
              <a:gd name="connsiteY0" fmla="*/ 1967740 h 1968395"/>
              <a:gd name="connsiteX1" fmla="*/ 1297278 w 3508169"/>
              <a:gd name="connsiteY1" fmla="*/ 1230986 h 1968395"/>
              <a:gd name="connsiteX2" fmla="*/ 2520934 w 3508169"/>
              <a:gd name="connsiteY2" fmla="*/ 1816726 h 1968395"/>
              <a:gd name="connsiteX3" fmla="*/ 3508169 w 3508169"/>
              <a:gd name="connsiteY3" fmla="*/ 0 h 1968395"/>
              <a:gd name="connsiteX0" fmla="*/ 0 w 3508169"/>
              <a:gd name="connsiteY0" fmla="*/ 1967740 h 1968395"/>
              <a:gd name="connsiteX1" fmla="*/ 1297278 w 3508169"/>
              <a:gd name="connsiteY1" fmla="*/ 1230986 h 1968395"/>
              <a:gd name="connsiteX2" fmla="*/ 2520934 w 3508169"/>
              <a:gd name="connsiteY2" fmla="*/ 1816726 h 1968395"/>
              <a:gd name="connsiteX3" fmla="*/ 3317272 w 3508169"/>
              <a:gd name="connsiteY3" fmla="*/ 1463742 h 1968395"/>
              <a:gd name="connsiteX4" fmla="*/ 3508169 w 3508169"/>
              <a:gd name="connsiteY4" fmla="*/ 0 h 1968395"/>
              <a:gd name="connsiteX0" fmla="*/ 0 w 3510925"/>
              <a:gd name="connsiteY0" fmla="*/ 1998807 h 1999462"/>
              <a:gd name="connsiteX1" fmla="*/ 1297278 w 3510925"/>
              <a:gd name="connsiteY1" fmla="*/ 1262053 h 1999462"/>
              <a:gd name="connsiteX2" fmla="*/ 2520934 w 3510925"/>
              <a:gd name="connsiteY2" fmla="*/ 1847793 h 1999462"/>
              <a:gd name="connsiteX3" fmla="*/ 3317272 w 3510925"/>
              <a:gd name="connsiteY3" fmla="*/ 1494809 h 1999462"/>
              <a:gd name="connsiteX4" fmla="*/ 3491839 w 3510925"/>
              <a:gd name="connsiteY4" fmla="*/ 139835 h 1999462"/>
              <a:gd name="connsiteX5" fmla="*/ 3508169 w 3510925"/>
              <a:gd name="connsiteY5" fmla="*/ 31067 h 1999462"/>
              <a:gd name="connsiteX0" fmla="*/ 0 w 4139936"/>
              <a:gd name="connsiteY0" fmla="*/ 2050867 h 2051522"/>
              <a:gd name="connsiteX1" fmla="*/ 1297278 w 4139936"/>
              <a:gd name="connsiteY1" fmla="*/ 1314113 h 2051522"/>
              <a:gd name="connsiteX2" fmla="*/ 2520934 w 4139936"/>
              <a:gd name="connsiteY2" fmla="*/ 1899853 h 2051522"/>
              <a:gd name="connsiteX3" fmla="*/ 3317272 w 4139936"/>
              <a:gd name="connsiteY3" fmla="*/ 1546869 h 2051522"/>
              <a:gd name="connsiteX4" fmla="*/ 3491839 w 4139936"/>
              <a:gd name="connsiteY4" fmla="*/ 191895 h 2051522"/>
              <a:gd name="connsiteX5" fmla="*/ 4139936 w 4139936"/>
              <a:gd name="connsiteY5" fmla="*/ 0 h 2051522"/>
              <a:gd name="connsiteX0" fmla="*/ 0 w 4139936"/>
              <a:gd name="connsiteY0" fmla="*/ 2050867 h 2051522"/>
              <a:gd name="connsiteX1" fmla="*/ 1297278 w 4139936"/>
              <a:gd name="connsiteY1" fmla="*/ 1314113 h 2051522"/>
              <a:gd name="connsiteX2" fmla="*/ 2520934 w 4139936"/>
              <a:gd name="connsiteY2" fmla="*/ 1899853 h 2051522"/>
              <a:gd name="connsiteX3" fmla="*/ 3317272 w 4139936"/>
              <a:gd name="connsiteY3" fmla="*/ 1546869 h 2051522"/>
              <a:gd name="connsiteX4" fmla="*/ 3816035 w 4139936"/>
              <a:gd name="connsiteY4" fmla="*/ 541030 h 2051522"/>
              <a:gd name="connsiteX5" fmla="*/ 4139936 w 4139936"/>
              <a:gd name="connsiteY5" fmla="*/ 0 h 205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9936" h="2051522">
                <a:moveTo>
                  <a:pt x="0" y="2050867"/>
                </a:moveTo>
                <a:cubicBezTo>
                  <a:pt x="246693" y="2077704"/>
                  <a:pt x="890977" y="1271395"/>
                  <a:pt x="1297278" y="1314113"/>
                </a:cubicBezTo>
                <a:cubicBezTo>
                  <a:pt x="1703579" y="1356831"/>
                  <a:pt x="2241072" y="1915093"/>
                  <a:pt x="2520934" y="1899853"/>
                </a:cubicBezTo>
                <a:cubicBezTo>
                  <a:pt x="2800796" y="1884613"/>
                  <a:pt x="3155455" y="1831529"/>
                  <a:pt x="3317272" y="1546869"/>
                </a:cubicBezTo>
                <a:cubicBezTo>
                  <a:pt x="3479090" y="1262209"/>
                  <a:pt x="3784219" y="784987"/>
                  <a:pt x="3816035" y="541030"/>
                </a:cubicBezTo>
                <a:cubicBezTo>
                  <a:pt x="3847851" y="297073"/>
                  <a:pt x="4137214" y="18128"/>
                  <a:pt x="4139936" y="0"/>
                </a:cubicBezTo>
              </a:path>
            </a:pathLst>
          </a:cu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36323" y="4928443"/>
            <a:ext cx="171591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Loss Surface</a:t>
            </a:r>
          </a:p>
        </p:txBody>
      </p:sp>
      <p:sp>
        <p:nvSpPr>
          <p:cNvPr id="16" name="타원 15"/>
          <p:cNvSpPr/>
          <p:nvPr/>
        </p:nvSpPr>
        <p:spPr>
          <a:xfrm>
            <a:off x="6789815" y="4430140"/>
            <a:ext cx="424543" cy="424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7004442" y="4642411"/>
            <a:ext cx="508210" cy="185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20791" y="3911289"/>
            <a:ext cx="74078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Step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0304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Problem of SGD</a:t>
            </a:r>
            <a:endParaRPr lang="ko-KR" altLang="en-US" i="1" dirty="0"/>
          </a:p>
        </p:txBody>
      </p:sp>
      <p:sp>
        <p:nvSpPr>
          <p:cNvPr id="9" name="타원 8"/>
          <p:cNvSpPr/>
          <p:nvPr/>
        </p:nvSpPr>
        <p:spPr>
          <a:xfrm>
            <a:off x="6779283" y="4420802"/>
            <a:ext cx="424543" cy="4245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66670" y="4971062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Gradient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911248" y="4701531"/>
            <a:ext cx="1290900" cy="1589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36157" y="4943649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Loss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804264" y="2892127"/>
            <a:ext cx="4139936" cy="2051522"/>
          </a:xfrm>
          <a:custGeom>
            <a:avLst/>
            <a:gdLst>
              <a:gd name="connsiteX0" fmla="*/ 0 w 2427515"/>
              <a:gd name="connsiteY0" fmla="*/ 2873828 h 2873828"/>
              <a:gd name="connsiteX1" fmla="*/ 2013858 w 2427515"/>
              <a:gd name="connsiteY1" fmla="*/ 1426028 h 2873828"/>
              <a:gd name="connsiteX2" fmla="*/ 2427515 w 2427515"/>
              <a:gd name="connsiteY2" fmla="*/ 0 h 2873828"/>
              <a:gd name="connsiteX0" fmla="*/ 0 w 2570902"/>
              <a:gd name="connsiteY0" fmla="*/ 2873828 h 2873828"/>
              <a:gd name="connsiteX1" fmla="*/ 2404556 w 2570902"/>
              <a:gd name="connsiteY1" fmla="*/ 2232363 h 2873828"/>
              <a:gd name="connsiteX2" fmla="*/ 2427515 w 2570902"/>
              <a:gd name="connsiteY2" fmla="*/ 0 h 2873828"/>
              <a:gd name="connsiteX0" fmla="*/ 0 w 2537651"/>
              <a:gd name="connsiteY0" fmla="*/ 1867988 h 2338361"/>
              <a:gd name="connsiteX1" fmla="*/ 2371305 w 2537651"/>
              <a:gd name="connsiteY1" fmla="*/ 2232363 h 2338361"/>
              <a:gd name="connsiteX2" fmla="*/ 2394264 w 2537651"/>
              <a:gd name="connsiteY2" fmla="*/ 0 h 2338361"/>
              <a:gd name="connsiteX0" fmla="*/ 0 w 3358540"/>
              <a:gd name="connsiteY0" fmla="*/ 1452351 h 1922724"/>
              <a:gd name="connsiteX1" fmla="*/ 2371305 w 3358540"/>
              <a:gd name="connsiteY1" fmla="*/ 1816726 h 1922724"/>
              <a:gd name="connsiteX2" fmla="*/ 3358540 w 3358540"/>
              <a:gd name="connsiteY2" fmla="*/ 0 h 1922724"/>
              <a:gd name="connsiteX0" fmla="*/ 0 w 3425042"/>
              <a:gd name="connsiteY0" fmla="*/ 1560416 h 1930444"/>
              <a:gd name="connsiteX1" fmla="*/ 2437807 w 3425042"/>
              <a:gd name="connsiteY1" fmla="*/ 1816726 h 1930444"/>
              <a:gd name="connsiteX2" fmla="*/ 3425042 w 3425042"/>
              <a:gd name="connsiteY2" fmla="*/ 0 h 1930444"/>
              <a:gd name="connsiteX0" fmla="*/ 0 w 3425042"/>
              <a:gd name="connsiteY0" fmla="*/ 1560416 h 1876898"/>
              <a:gd name="connsiteX1" fmla="*/ 1214151 w 3425042"/>
              <a:gd name="connsiteY1" fmla="*/ 1230986 h 1876898"/>
              <a:gd name="connsiteX2" fmla="*/ 2437807 w 3425042"/>
              <a:gd name="connsiteY2" fmla="*/ 1816726 h 1876898"/>
              <a:gd name="connsiteX3" fmla="*/ 3425042 w 3425042"/>
              <a:gd name="connsiteY3" fmla="*/ 0 h 1876898"/>
              <a:gd name="connsiteX0" fmla="*/ 0 w 3508169"/>
              <a:gd name="connsiteY0" fmla="*/ 1967740 h 1968395"/>
              <a:gd name="connsiteX1" fmla="*/ 1297278 w 3508169"/>
              <a:gd name="connsiteY1" fmla="*/ 1230986 h 1968395"/>
              <a:gd name="connsiteX2" fmla="*/ 2520934 w 3508169"/>
              <a:gd name="connsiteY2" fmla="*/ 1816726 h 1968395"/>
              <a:gd name="connsiteX3" fmla="*/ 3508169 w 3508169"/>
              <a:gd name="connsiteY3" fmla="*/ 0 h 1968395"/>
              <a:gd name="connsiteX0" fmla="*/ 0 w 3508169"/>
              <a:gd name="connsiteY0" fmla="*/ 1967740 h 1968395"/>
              <a:gd name="connsiteX1" fmla="*/ 1297278 w 3508169"/>
              <a:gd name="connsiteY1" fmla="*/ 1230986 h 1968395"/>
              <a:gd name="connsiteX2" fmla="*/ 2520934 w 3508169"/>
              <a:gd name="connsiteY2" fmla="*/ 1816726 h 1968395"/>
              <a:gd name="connsiteX3" fmla="*/ 3317272 w 3508169"/>
              <a:gd name="connsiteY3" fmla="*/ 1463742 h 1968395"/>
              <a:gd name="connsiteX4" fmla="*/ 3508169 w 3508169"/>
              <a:gd name="connsiteY4" fmla="*/ 0 h 1968395"/>
              <a:gd name="connsiteX0" fmla="*/ 0 w 3510925"/>
              <a:gd name="connsiteY0" fmla="*/ 1998807 h 1999462"/>
              <a:gd name="connsiteX1" fmla="*/ 1297278 w 3510925"/>
              <a:gd name="connsiteY1" fmla="*/ 1262053 h 1999462"/>
              <a:gd name="connsiteX2" fmla="*/ 2520934 w 3510925"/>
              <a:gd name="connsiteY2" fmla="*/ 1847793 h 1999462"/>
              <a:gd name="connsiteX3" fmla="*/ 3317272 w 3510925"/>
              <a:gd name="connsiteY3" fmla="*/ 1494809 h 1999462"/>
              <a:gd name="connsiteX4" fmla="*/ 3491839 w 3510925"/>
              <a:gd name="connsiteY4" fmla="*/ 139835 h 1999462"/>
              <a:gd name="connsiteX5" fmla="*/ 3508169 w 3510925"/>
              <a:gd name="connsiteY5" fmla="*/ 31067 h 1999462"/>
              <a:gd name="connsiteX0" fmla="*/ 0 w 4139936"/>
              <a:gd name="connsiteY0" fmla="*/ 2050867 h 2051522"/>
              <a:gd name="connsiteX1" fmla="*/ 1297278 w 4139936"/>
              <a:gd name="connsiteY1" fmla="*/ 1314113 h 2051522"/>
              <a:gd name="connsiteX2" fmla="*/ 2520934 w 4139936"/>
              <a:gd name="connsiteY2" fmla="*/ 1899853 h 2051522"/>
              <a:gd name="connsiteX3" fmla="*/ 3317272 w 4139936"/>
              <a:gd name="connsiteY3" fmla="*/ 1546869 h 2051522"/>
              <a:gd name="connsiteX4" fmla="*/ 3491839 w 4139936"/>
              <a:gd name="connsiteY4" fmla="*/ 191895 h 2051522"/>
              <a:gd name="connsiteX5" fmla="*/ 4139936 w 4139936"/>
              <a:gd name="connsiteY5" fmla="*/ 0 h 2051522"/>
              <a:gd name="connsiteX0" fmla="*/ 0 w 4139936"/>
              <a:gd name="connsiteY0" fmla="*/ 2050867 h 2051522"/>
              <a:gd name="connsiteX1" fmla="*/ 1297278 w 4139936"/>
              <a:gd name="connsiteY1" fmla="*/ 1314113 h 2051522"/>
              <a:gd name="connsiteX2" fmla="*/ 2520934 w 4139936"/>
              <a:gd name="connsiteY2" fmla="*/ 1899853 h 2051522"/>
              <a:gd name="connsiteX3" fmla="*/ 3317272 w 4139936"/>
              <a:gd name="connsiteY3" fmla="*/ 1546869 h 2051522"/>
              <a:gd name="connsiteX4" fmla="*/ 3816035 w 4139936"/>
              <a:gd name="connsiteY4" fmla="*/ 541030 h 2051522"/>
              <a:gd name="connsiteX5" fmla="*/ 4139936 w 4139936"/>
              <a:gd name="connsiteY5" fmla="*/ 0 h 205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9936" h="2051522">
                <a:moveTo>
                  <a:pt x="0" y="2050867"/>
                </a:moveTo>
                <a:cubicBezTo>
                  <a:pt x="246693" y="2077704"/>
                  <a:pt x="890977" y="1271395"/>
                  <a:pt x="1297278" y="1314113"/>
                </a:cubicBezTo>
                <a:cubicBezTo>
                  <a:pt x="1703579" y="1356831"/>
                  <a:pt x="2241072" y="1915093"/>
                  <a:pt x="2520934" y="1899853"/>
                </a:cubicBezTo>
                <a:cubicBezTo>
                  <a:pt x="2800796" y="1884613"/>
                  <a:pt x="3155455" y="1831529"/>
                  <a:pt x="3317272" y="1546869"/>
                </a:cubicBezTo>
                <a:cubicBezTo>
                  <a:pt x="3479090" y="1262209"/>
                  <a:pt x="3784219" y="784987"/>
                  <a:pt x="3816035" y="541030"/>
                </a:cubicBezTo>
                <a:cubicBezTo>
                  <a:pt x="3847851" y="297073"/>
                  <a:pt x="4137214" y="18128"/>
                  <a:pt x="4139936" y="0"/>
                </a:cubicBezTo>
              </a:path>
            </a:pathLst>
          </a:cu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36323" y="4928443"/>
            <a:ext cx="171591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Loss Surface</a:t>
            </a:r>
          </a:p>
        </p:txBody>
      </p:sp>
      <p:sp>
        <p:nvSpPr>
          <p:cNvPr id="16" name="타원 15"/>
          <p:cNvSpPr/>
          <p:nvPr/>
        </p:nvSpPr>
        <p:spPr>
          <a:xfrm>
            <a:off x="7363396" y="4546519"/>
            <a:ext cx="424543" cy="424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7190509" y="4777352"/>
            <a:ext cx="387514" cy="36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89345" y="4046595"/>
            <a:ext cx="74078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Step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20275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Problem of SGD</a:t>
            </a:r>
            <a:endParaRPr lang="ko-KR" altLang="en-US" i="1" dirty="0"/>
          </a:p>
        </p:txBody>
      </p:sp>
      <p:sp>
        <p:nvSpPr>
          <p:cNvPr id="9" name="타원 8"/>
          <p:cNvSpPr/>
          <p:nvPr/>
        </p:nvSpPr>
        <p:spPr>
          <a:xfrm>
            <a:off x="7339577" y="4537667"/>
            <a:ext cx="424543" cy="4245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27317" y="4894423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Gradient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559122" y="4579020"/>
            <a:ext cx="1358335" cy="3554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87337" y="4943649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Loss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804264" y="2892127"/>
            <a:ext cx="4139936" cy="2051522"/>
          </a:xfrm>
          <a:custGeom>
            <a:avLst/>
            <a:gdLst>
              <a:gd name="connsiteX0" fmla="*/ 0 w 2427515"/>
              <a:gd name="connsiteY0" fmla="*/ 2873828 h 2873828"/>
              <a:gd name="connsiteX1" fmla="*/ 2013858 w 2427515"/>
              <a:gd name="connsiteY1" fmla="*/ 1426028 h 2873828"/>
              <a:gd name="connsiteX2" fmla="*/ 2427515 w 2427515"/>
              <a:gd name="connsiteY2" fmla="*/ 0 h 2873828"/>
              <a:gd name="connsiteX0" fmla="*/ 0 w 2570902"/>
              <a:gd name="connsiteY0" fmla="*/ 2873828 h 2873828"/>
              <a:gd name="connsiteX1" fmla="*/ 2404556 w 2570902"/>
              <a:gd name="connsiteY1" fmla="*/ 2232363 h 2873828"/>
              <a:gd name="connsiteX2" fmla="*/ 2427515 w 2570902"/>
              <a:gd name="connsiteY2" fmla="*/ 0 h 2873828"/>
              <a:gd name="connsiteX0" fmla="*/ 0 w 2537651"/>
              <a:gd name="connsiteY0" fmla="*/ 1867988 h 2338361"/>
              <a:gd name="connsiteX1" fmla="*/ 2371305 w 2537651"/>
              <a:gd name="connsiteY1" fmla="*/ 2232363 h 2338361"/>
              <a:gd name="connsiteX2" fmla="*/ 2394264 w 2537651"/>
              <a:gd name="connsiteY2" fmla="*/ 0 h 2338361"/>
              <a:gd name="connsiteX0" fmla="*/ 0 w 3358540"/>
              <a:gd name="connsiteY0" fmla="*/ 1452351 h 1922724"/>
              <a:gd name="connsiteX1" fmla="*/ 2371305 w 3358540"/>
              <a:gd name="connsiteY1" fmla="*/ 1816726 h 1922724"/>
              <a:gd name="connsiteX2" fmla="*/ 3358540 w 3358540"/>
              <a:gd name="connsiteY2" fmla="*/ 0 h 1922724"/>
              <a:gd name="connsiteX0" fmla="*/ 0 w 3425042"/>
              <a:gd name="connsiteY0" fmla="*/ 1560416 h 1930444"/>
              <a:gd name="connsiteX1" fmla="*/ 2437807 w 3425042"/>
              <a:gd name="connsiteY1" fmla="*/ 1816726 h 1930444"/>
              <a:gd name="connsiteX2" fmla="*/ 3425042 w 3425042"/>
              <a:gd name="connsiteY2" fmla="*/ 0 h 1930444"/>
              <a:gd name="connsiteX0" fmla="*/ 0 w 3425042"/>
              <a:gd name="connsiteY0" fmla="*/ 1560416 h 1876898"/>
              <a:gd name="connsiteX1" fmla="*/ 1214151 w 3425042"/>
              <a:gd name="connsiteY1" fmla="*/ 1230986 h 1876898"/>
              <a:gd name="connsiteX2" fmla="*/ 2437807 w 3425042"/>
              <a:gd name="connsiteY2" fmla="*/ 1816726 h 1876898"/>
              <a:gd name="connsiteX3" fmla="*/ 3425042 w 3425042"/>
              <a:gd name="connsiteY3" fmla="*/ 0 h 1876898"/>
              <a:gd name="connsiteX0" fmla="*/ 0 w 3508169"/>
              <a:gd name="connsiteY0" fmla="*/ 1967740 h 1968395"/>
              <a:gd name="connsiteX1" fmla="*/ 1297278 w 3508169"/>
              <a:gd name="connsiteY1" fmla="*/ 1230986 h 1968395"/>
              <a:gd name="connsiteX2" fmla="*/ 2520934 w 3508169"/>
              <a:gd name="connsiteY2" fmla="*/ 1816726 h 1968395"/>
              <a:gd name="connsiteX3" fmla="*/ 3508169 w 3508169"/>
              <a:gd name="connsiteY3" fmla="*/ 0 h 1968395"/>
              <a:gd name="connsiteX0" fmla="*/ 0 w 3508169"/>
              <a:gd name="connsiteY0" fmla="*/ 1967740 h 1968395"/>
              <a:gd name="connsiteX1" fmla="*/ 1297278 w 3508169"/>
              <a:gd name="connsiteY1" fmla="*/ 1230986 h 1968395"/>
              <a:gd name="connsiteX2" fmla="*/ 2520934 w 3508169"/>
              <a:gd name="connsiteY2" fmla="*/ 1816726 h 1968395"/>
              <a:gd name="connsiteX3" fmla="*/ 3317272 w 3508169"/>
              <a:gd name="connsiteY3" fmla="*/ 1463742 h 1968395"/>
              <a:gd name="connsiteX4" fmla="*/ 3508169 w 3508169"/>
              <a:gd name="connsiteY4" fmla="*/ 0 h 1968395"/>
              <a:gd name="connsiteX0" fmla="*/ 0 w 3510925"/>
              <a:gd name="connsiteY0" fmla="*/ 1998807 h 1999462"/>
              <a:gd name="connsiteX1" fmla="*/ 1297278 w 3510925"/>
              <a:gd name="connsiteY1" fmla="*/ 1262053 h 1999462"/>
              <a:gd name="connsiteX2" fmla="*/ 2520934 w 3510925"/>
              <a:gd name="connsiteY2" fmla="*/ 1847793 h 1999462"/>
              <a:gd name="connsiteX3" fmla="*/ 3317272 w 3510925"/>
              <a:gd name="connsiteY3" fmla="*/ 1494809 h 1999462"/>
              <a:gd name="connsiteX4" fmla="*/ 3491839 w 3510925"/>
              <a:gd name="connsiteY4" fmla="*/ 139835 h 1999462"/>
              <a:gd name="connsiteX5" fmla="*/ 3508169 w 3510925"/>
              <a:gd name="connsiteY5" fmla="*/ 31067 h 1999462"/>
              <a:gd name="connsiteX0" fmla="*/ 0 w 4139936"/>
              <a:gd name="connsiteY0" fmla="*/ 2050867 h 2051522"/>
              <a:gd name="connsiteX1" fmla="*/ 1297278 w 4139936"/>
              <a:gd name="connsiteY1" fmla="*/ 1314113 h 2051522"/>
              <a:gd name="connsiteX2" fmla="*/ 2520934 w 4139936"/>
              <a:gd name="connsiteY2" fmla="*/ 1899853 h 2051522"/>
              <a:gd name="connsiteX3" fmla="*/ 3317272 w 4139936"/>
              <a:gd name="connsiteY3" fmla="*/ 1546869 h 2051522"/>
              <a:gd name="connsiteX4" fmla="*/ 3491839 w 4139936"/>
              <a:gd name="connsiteY4" fmla="*/ 191895 h 2051522"/>
              <a:gd name="connsiteX5" fmla="*/ 4139936 w 4139936"/>
              <a:gd name="connsiteY5" fmla="*/ 0 h 2051522"/>
              <a:gd name="connsiteX0" fmla="*/ 0 w 4139936"/>
              <a:gd name="connsiteY0" fmla="*/ 2050867 h 2051522"/>
              <a:gd name="connsiteX1" fmla="*/ 1297278 w 4139936"/>
              <a:gd name="connsiteY1" fmla="*/ 1314113 h 2051522"/>
              <a:gd name="connsiteX2" fmla="*/ 2520934 w 4139936"/>
              <a:gd name="connsiteY2" fmla="*/ 1899853 h 2051522"/>
              <a:gd name="connsiteX3" fmla="*/ 3317272 w 4139936"/>
              <a:gd name="connsiteY3" fmla="*/ 1546869 h 2051522"/>
              <a:gd name="connsiteX4" fmla="*/ 3816035 w 4139936"/>
              <a:gd name="connsiteY4" fmla="*/ 541030 h 2051522"/>
              <a:gd name="connsiteX5" fmla="*/ 4139936 w 4139936"/>
              <a:gd name="connsiteY5" fmla="*/ 0 h 205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9936" h="2051522">
                <a:moveTo>
                  <a:pt x="0" y="2050867"/>
                </a:moveTo>
                <a:cubicBezTo>
                  <a:pt x="246693" y="2077704"/>
                  <a:pt x="890977" y="1271395"/>
                  <a:pt x="1297278" y="1314113"/>
                </a:cubicBezTo>
                <a:cubicBezTo>
                  <a:pt x="1703579" y="1356831"/>
                  <a:pt x="2241072" y="1915093"/>
                  <a:pt x="2520934" y="1899853"/>
                </a:cubicBezTo>
                <a:cubicBezTo>
                  <a:pt x="2800796" y="1884613"/>
                  <a:pt x="3155455" y="1831529"/>
                  <a:pt x="3317272" y="1546869"/>
                </a:cubicBezTo>
                <a:cubicBezTo>
                  <a:pt x="3479090" y="1262209"/>
                  <a:pt x="3784219" y="784987"/>
                  <a:pt x="3816035" y="541030"/>
                </a:cubicBezTo>
                <a:cubicBezTo>
                  <a:pt x="3847851" y="297073"/>
                  <a:pt x="4137214" y="18128"/>
                  <a:pt x="4139936" y="0"/>
                </a:cubicBezTo>
              </a:path>
            </a:pathLst>
          </a:cu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36323" y="4928443"/>
            <a:ext cx="171591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Loss Surface</a:t>
            </a:r>
          </a:p>
        </p:txBody>
      </p:sp>
      <p:sp>
        <p:nvSpPr>
          <p:cNvPr id="16" name="타원 15"/>
          <p:cNvSpPr/>
          <p:nvPr/>
        </p:nvSpPr>
        <p:spPr>
          <a:xfrm>
            <a:off x="7030887" y="4546519"/>
            <a:ext cx="424543" cy="424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7245514" y="4777352"/>
            <a:ext cx="3521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6836" y="4046595"/>
            <a:ext cx="74078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Step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876537" y="5867284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Stuck in local minima!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573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Escape from the local minima!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i="1" dirty="0"/>
              <a:t>Momentum</a:t>
            </a:r>
          </a:p>
          <a:p>
            <a:pPr marL="1371600" lvl="2" indent="-514350"/>
            <a:r>
              <a:rPr lang="en-US" altLang="ko-KR" i="1" dirty="0"/>
              <a:t>SGD with Momentum, NAG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i="1" dirty="0"/>
              <a:t>Distance Normalization</a:t>
            </a:r>
          </a:p>
          <a:p>
            <a:pPr marL="1371600" lvl="2" indent="-514350"/>
            <a:r>
              <a:rPr lang="en-US" altLang="ko-KR" i="1" dirty="0" err="1"/>
              <a:t>Adagrad</a:t>
            </a:r>
            <a:r>
              <a:rPr lang="en-US" altLang="ko-KR" i="1" dirty="0"/>
              <a:t>, </a:t>
            </a:r>
            <a:r>
              <a:rPr lang="en-US" altLang="ko-KR" i="1" dirty="0" err="1"/>
              <a:t>RMSProp</a:t>
            </a:r>
            <a:endParaRPr lang="en-US" altLang="ko-KR" i="1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i="1" dirty="0"/>
              <a:t>Combination of both</a:t>
            </a:r>
          </a:p>
          <a:p>
            <a:pPr marL="1371600" lvl="2" indent="-514350"/>
            <a:r>
              <a:rPr lang="en-US" altLang="ko-KR" i="1"/>
              <a:t>Adam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3782877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Speed of Convergence</a:t>
            </a:r>
            <a:endParaRPr lang="ko-KR" altLang="en-US" i="1" dirty="0"/>
          </a:p>
        </p:txBody>
      </p:sp>
      <p:pic>
        <p:nvPicPr>
          <p:cNvPr id="4098" name="Picture 2" descr="Gradient Descent Optimization Algorithms at Long Valle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94" y="2909771"/>
            <a:ext cx="3694440" cy="286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adient Descent Optimization Algorithms at Beale's Func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503" y="2877025"/>
            <a:ext cx="3736737" cy="289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radient Descent Optimization Algorithms at Saddle Point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009" y="2877025"/>
            <a:ext cx="3736009" cy="289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6735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45329" y="3194957"/>
            <a:ext cx="5350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End of Neural Network Tutorial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45940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>
            <a:normAutofit/>
          </a:bodyPr>
          <a:lstStyle/>
          <a:p>
            <a:r>
              <a:rPr lang="en-US" altLang="ko-KR"/>
              <a:t>XOR(Multi-Layer Perceptron)</a:t>
            </a:r>
            <a:endParaRPr lang="en-US" altLang="ko-KR" dirty="0"/>
          </a:p>
          <a:p>
            <a:pPr lvl="1"/>
            <a:r>
              <a:rPr lang="en-US" altLang="ko-KR" dirty="0"/>
              <a:t>Implementation </a:t>
            </a:r>
            <a:r>
              <a:rPr lang="en-US" altLang="ko-KR"/>
              <a:t>of 1-layer, 2-layer and 4-layer perceptron with Pytorch or Tensorflow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/>
              <a:t>Forward path(evaluation) of Multi-layer perceptron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/>
              <a:t>Loss calculation(use BCELoss)</a:t>
            </a:r>
            <a:endParaRPr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ko-KR"/>
              <a:t>Gradient calculation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/>
              <a:t>Optimization(use Adam)</a:t>
            </a:r>
            <a:endParaRPr lang="en-US" altLang="ko-KR" dirty="0"/>
          </a:p>
          <a:p>
            <a:pPr marL="971550" lvl="1" indent="-457200"/>
            <a:r>
              <a:rPr lang="en-US" altLang="ko-KR"/>
              <a:t>You can use Automation Tools for Deep Learning Frame Work</a:t>
            </a:r>
          </a:p>
          <a:p>
            <a:pPr marL="971550" lvl="1" indent="-457200"/>
            <a:r>
              <a:rPr lang="en-US" altLang="ko-KR"/>
              <a:t>You need to learn the model several times</a:t>
            </a:r>
          </a:p>
          <a:p>
            <a:pPr marL="971550" lvl="1" indent="-457200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5803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065564" y="2694214"/>
            <a:ext cx="783772" cy="78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65564" y="4300038"/>
            <a:ext cx="783772" cy="78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24811" y="5389994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2400" b="1" dirty="0"/>
              </a:p>
              <a:p>
                <a:r>
                  <a:rPr lang="en-US" altLang="ko-KR" sz="2400" b="1" dirty="0"/>
                  <a:t>Size : 2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811" y="5389994"/>
                <a:ext cx="871136" cy="738664"/>
              </a:xfrm>
              <a:prstGeom prst="rect">
                <a:avLst/>
              </a:prstGeom>
              <a:blipFill>
                <a:blip r:embed="rId2"/>
                <a:stretch>
                  <a:fillRect l="-20979" r="-20280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타원 15"/>
          <p:cNvSpPr/>
          <p:nvPr/>
        </p:nvSpPr>
        <p:spPr>
          <a:xfrm>
            <a:off x="3915390" y="3477986"/>
            <a:ext cx="783772" cy="7837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endCxn id="16" idx="2"/>
          </p:cNvCxnSpPr>
          <p:nvPr/>
        </p:nvCxnSpPr>
        <p:spPr>
          <a:xfrm>
            <a:off x="2849336" y="3086100"/>
            <a:ext cx="1066054" cy="783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6" idx="2"/>
          </p:cNvCxnSpPr>
          <p:nvPr/>
        </p:nvCxnSpPr>
        <p:spPr>
          <a:xfrm flipV="1">
            <a:off x="2849336" y="3869872"/>
            <a:ext cx="1066054" cy="8220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57433" y="5389994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altLang="ko-KR" sz="2400" b="1" dirty="0"/>
              </a:p>
              <a:p>
                <a:r>
                  <a:rPr lang="en-US" altLang="ko-KR" sz="2400" b="1" dirty="0"/>
                  <a:t>Size : 1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33" y="5389994"/>
                <a:ext cx="871136" cy="738664"/>
              </a:xfrm>
              <a:prstGeom prst="rect">
                <a:avLst/>
              </a:prstGeom>
              <a:blipFill>
                <a:blip r:embed="rId3"/>
                <a:stretch>
                  <a:fillRect l="-20979" r="-20280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44784" y="2787154"/>
                <a:ext cx="5460534" cy="15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/>
                  <a:t>XOR Problem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sz="2800" dirty="0"/>
              </a:p>
              <a:p>
                <a:endParaRPr lang="en-US" altLang="ko-KR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84" y="2787154"/>
                <a:ext cx="5460534" cy="1598964"/>
              </a:xfrm>
              <a:prstGeom prst="rect">
                <a:avLst/>
              </a:prstGeom>
              <a:blipFill>
                <a:blip r:embed="rId4"/>
                <a:stretch>
                  <a:fillRect l="-2011" t="-3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898453" y="3477986"/>
            <a:ext cx="6463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8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129" y="4355003"/>
            <a:ext cx="3343275" cy="1181100"/>
          </a:xfrm>
          <a:prstGeom prst="rect">
            <a:avLst/>
          </a:prstGeom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979" y="1600200"/>
            <a:ext cx="10515600" cy="6555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/>
              <a:t>1. Build a neural network(1-layer) below and screenshot the results.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82180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89214" y="2694214"/>
            <a:ext cx="783772" cy="78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89214" y="4300038"/>
            <a:ext cx="783772" cy="78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922814" y="2694214"/>
            <a:ext cx="783772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922814" y="4300038"/>
            <a:ext cx="783772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5" idx="6"/>
            <a:endCxn id="7" idx="2"/>
          </p:cNvCxnSpPr>
          <p:nvPr/>
        </p:nvCxnSpPr>
        <p:spPr>
          <a:xfrm>
            <a:off x="1572986" y="3086100"/>
            <a:ext cx="13498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6"/>
            <a:endCxn id="8" idx="2"/>
          </p:cNvCxnSpPr>
          <p:nvPr/>
        </p:nvCxnSpPr>
        <p:spPr>
          <a:xfrm>
            <a:off x="1572986" y="3086100"/>
            <a:ext cx="1349828" cy="1605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6"/>
            <a:endCxn id="7" idx="2"/>
          </p:cNvCxnSpPr>
          <p:nvPr/>
        </p:nvCxnSpPr>
        <p:spPr>
          <a:xfrm flipV="1">
            <a:off x="1572986" y="3086100"/>
            <a:ext cx="1349828" cy="1605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6"/>
            <a:endCxn id="8" idx="2"/>
          </p:cNvCxnSpPr>
          <p:nvPr/>
        </p:nvCxnSpPr>
        <p:spPr>
          <a:xfrm>
            <a:off x="1572986" y="4691924"/>
            <a:ext cx="13498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12394" y="5389994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altLang="ko-KR" sz="2400" b="1" dirty="0"/>
              </a:p>
              <a:p>
                <a:r>
                  <a:rPr lang="en-US" altLang="ko-KR" sz="2400" b="1" dirty="0"/>
                  <a:t>Size : 2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394" y="5389994"/>
                <a:ext cx="871136" cy="738664"/>
              </a:xfrm>
              <a:prstGeom prst="rect">
                <a:avLst/>
              </a:prstGeom>
              <a:blipFill>
                <a:blip r:embed="rId2"/>
                <a:stretch>
                  <a:fillRect l="-21678" r="-19580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8461" y="5389994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2400" b="1" dirty="0"/>
              </a:p>
              <a:p>
                <a:r>
                  <a:rPr lang="en-US" altLang="ko-KR" sz="2400" b="1" dirty="0"/>
                  <a:t>Size : 2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61" y="5389994"/>
                <a:ext cx="871136" cy="738664"/>
              </a:xfrm>
              <a:prstGeom prst="rect">
                <a:avLst/>
              </a:prstGeom>
              <a:blipFill>
                <a:blip r:embed="rId3"/>
                <a:stretch>
                  <a:fillRect l="-21678" r="-19580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타원 15"/>
          <p:cNvSpPr/>
          <p:nvPr/>
        </p:nvSpPr>
        <p:spPr>
          <a:xfrm>
            <a:off x="4772640" y="3477986"/>
            <a:ext cx="783772" cy="7837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7" idx="6"/>
            <a:endCxn id="16" idx="2"/>
          </p:cNvCxnSpPr>
          <p:nvPr/>
        </p:nvCxnSpPr>
        <p:spPr>
          <a:xfrm>
            <a:off x="3706586" y="3086100"/>
            <a:ext cx="1066054" cy="783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6"/>
            <a:endCxn id="16" idx="2"/>
          </p:cNvCxnSpPr>
          <p:nvPr/>
        </p:nvCxnSpPr>
        <p:spPr>
          <a:xfrm flipV="1">
            <a:off x="3706586" y="3869872"/>
            <a:ext cx="1066054" cy="8220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28958" y="5389994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altLang="ko-KR" sz="2400" b="1" dirty="0"/>
              </a:p>
              <a:p>
                <a:r>
                  <a:rPr lang="en-US" altLang="ko-KR" sz="2400" b="1" dirty="0"/>
                  <a:t>Size : 1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958" y="5389994"/>
                <a:ext cx="871136" cy="738664"/>
              </a:xfrm>
              <a:prstGeom prst="rect">
                <a:avLst/>
              </a:prstGeom>
              <a:blipFill>
                <a:blip r:embed="rId4"/>
                <a:stretch>
                  <a:fillRect l="-21678" r="-19580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44784" y="2406154"/>
                <a:ext cx="5671617" cy="331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/>
                  <a:t>XOR Problem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ko-KR" alt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84" y="2406154"/>
                <a:ext cx="5671617" cy="3319563"/>
              </a:xfrm>
              <a:prstGeom prst="rect">
                <a:avLst/>
              </a:prstGeom>
              <a:blipFill>
                <a:blip r:embed="rId5"/>
                <a:stretch>
                  <a:fillRect l="-1935" t="-18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898453" y="3477986"/>
            <a:ext cx="6463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8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7079" y="5168776"/>
            <a:ext cx="3343275" cy="1181100"/>
          </a:xfrm>
          <a:prstGeom prst="rect">
            <a:avLst/>
          </a:prstGeom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461" y="1532278"/>
            <a:ext cx="10515600" cy="6555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/>
              <a:t>2. Build a neural network(2-layer) below and screenshot the results.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5127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94584" y="5389994"/>
                <a:ext cx="871136" cy="753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2400" b="1" dirty="0"/>
              </a:p>
              <a:p>
                <a:pPr algn="ctr"/>
                <a:r>
                  <a:rPr lang="en-US" altLang="ko-KR" sz="2400" b="1" dirty="0"/>
                  <a:t>Size : 2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84" y="5389994"/>
                <a:ext cx="871136" cy="753989"/>
              </a:xfrm>
              <a:prstGeom prst="rect">
                <a:avLst/>
              </a:prstGeom>
              <a:blipFill>
                <a:blip r:embed="rId2"/>
                <a:stretch>
                  <a:fillRect l="-20280" t="-2419" r="-20979" b="-23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9466" y="5389994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2400" b="1" dirty="0"/>
              </a:p>
              <a:p>
                <a:r>
                  <a:rPr lang="en-US" altLang="ko-KR" sz="2400" b="1" dirty="0"/>
                  <a:t>Size : 2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66" y="5389994"/>
                <a:ext cx="871136" cy="738664"/>
              </a:xfrm>
              <a:prstGeom prst="rect">
                <a:avLst/>
              </a:prstGeom>
              <a:blipFill>
                <a:blip r:embed="rId3"/>
                <a:stretch>
                  <a:fillRect l="-20979" r="-20280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31840" y="5398423"/>
                <a:ext cx="87113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altLang="ko-KR" sz="2400" b="1" dirty="0"/>
              </a:p>
              <a:p>
                <a:r>
                  <a:rPr lang="en-US" altLang="ko-KR" sz="2400" b="1" dirty="0"/>
                  <a:t>Size : 1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840" y="5398423"/>
                <a:ext cx="871136" cy="738664"/>
              </a:xfrm>
              <a:prstGeom prst="rect">
                <a:avLst/>
              </a:prstGeom>
              <a:blipFill>
                <a:blip r:embed="rId4"/>
                <a:stretch>
                  <a:fillRect l="-20979" r="-20280" b="-23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40009" y="2406154"/>
                <a:ext cx="4278094" cy="3217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/>
                  <a:t>XOR Problem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2800" i="1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2800" b="1" i="1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2800" b="1" i="1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ko-KR" alt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009" y="2406154"/>
                <a:ext cx="4278094" cy="3217676"/>
              </a:xfrm>
              <a:prstGeom prst="rect">
                <a:avLst/>
              </a:prstGeom>
              <a:blipFill>
                <a:blip r:embed="rId5"/>
                <a:stretch>
                  <a:fillRect l="-2564" t="-1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898453" y="3477986"/>
            <a:ext cx="6463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8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7079" y="5168776"/>
            <a:ext cx="3343275" cy="1181100"/>
          </a:xfrm>
          <a:prstGeom prst="rect">
            <a:avLst/>
          </a:prstGeom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461" y="1532278"/>
            <a:ext cx="10515600" cy="6555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/>
              <a:t>3. Build a neural network(4-layer) below and screenshot the results. </a:t>
            </a:r>
            <a:endParaRPr lang="en-US" altLang="ko-KR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96029" y="2986777"/>
            <a:ext cx="5303866" cy="1404248"/>
            <a:chOff x="789214" y="2680789"/>
            <a:chExt cx="9076246" cy="2403021"/>
          </a:xfrm>
        </p:grpSpPr>
        <p:sp>
          <p:nvSpPr>
            <p:cNvPr id="25" name="타원 24"/>
            <p:cNvSpPr/>
            <p:nvPr/>
          </p:nvSpPr>
          <p:spPr>
            <a:xfrm>
              <a:off x="789214" y="2694214"/>
              <a:ext cx="783772" cy="783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89214" y="4300038"/>
              <a:ext cx="783772" cy="783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922814" y="2694214"/>
              <a:ext cx="783772" cy="7837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22814" y="4300038"/>
              <a:ext cx="783772" cy="7837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/>
            <p:cNvCxnSpPr>
              <a:stCxn id="25" idx="6"/>
              <a:endCxn id="27" idx="2"/>
            </p:cNvCxnSpPr>
            <p:nvPr/>
          </p:nvCxnSpPr>
          <p:spPr>
            <a:xfrm>
              <a:off x="1572986" y="3086100"/>
              <a:ext cx="134982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5" idx="6"/>
              <a:endCxn id="28" idx="2"/>
            </p:cNvCxnSpPr>
            <p:nvPr/>
          </p:nvCxnSpPr>
          <p:spPr>
            <a:xfrm>
              <a:off x="1572986" y="3086100"/>
              <a:ext cx="1349828" cy="16058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6" idx="6"/>
              <a:endCxn id="27" idx="2"/>
            </p:cNvCxnSpPr>
            <p:nvPr/>
          </p:nvCxnSpPr>
          <p:spPr>
            <a:xfrm flipV="1">
              <a:off x="1572986" y="3086100"/>
              <a:ext cx="1349828" cy="16058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6" idx="6"/>
              <a:endCxn id="28" idx="2"/>
            </p:cNvCxnSpPr>
            <p:nvPr/>
          </p:nvCxnSpPr>
          <p:spPr>
            <a:xfrm>
              <a:off x="1572986" y="4691924"/>
              <a:ext cx="134982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9081688" y="3486687"/>
              <a:ext cx="783772" cy="7837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/>
            <p:cNvCxnSpPr>
              <a:endCxn id="33" idx="2"/>
            </p:cNvCxnSpPr>
            <p:nvPr/>
          </p:nvCxnSpPr>
          <p:spPr>
            <a:xfrm>
              <a:off x="8015634" y="3094801"/>
              <a:ext cx="1066054" cy="783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endCxn id="33" idx="2"/>
            </p:cNvCxnSpPr>
            <p:nvPr/>
          </p:nvCxnSpPr>
          <p:spPr>
            <a:xfrm flipV="1">
              <a:off x="8015634" y="3878573"/>
              <a:ext cx="1066054" cy="8220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5064577" y="2694214"/>
              <a:ext cx="783772" cy="7837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064577" y="4300038"/>
              <a:ext cx="783772" cy="7837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화살표 연결선 37"/>
            <p:cNvCxnSpPr>
              <a:endCxn id="36" idx="2"/>
            </p:cNvCxnSpPr>
            <p:nvPr/>
          </p:nvCxnSpPr>
          <p:spPr>
            <a:xfrm>
              <a:off x="3714749" y="3086100"/>
              <a:ext cx="134982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endCxn id="37" idx="2"/>
            </p:cNvCxnSpPr>
            <p:nvPr/>
          </p:nvCxnSpPr>
          <p:spPr>
            <a:xfrm>
              <a:off x="3714749" y="3086100"/>
              <a:ext cx="1349828" cy="16058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endCxn id="36" idx="2"/>
            </p:cNvCxnSpPr>
            <p:nvPr/>
          </p:nvCxnSpPr>
          <p:spPr>
            <a:xfrm flipV="1">
              <a:off x="3714749" y="3086100"/>
              <a:ext cx="1349828" cy="16058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endCxn id="37" idx="2"/>
            </p:cNvCxnSpPr>
            <p:nvPr/>
          </p:nvCxnSpPr>
          <p:spPr>
            <a:xfrm>
              <a:off x="3714749" y="4691924"/>
              <a:ext cx="134982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타원 41"/>
            <p:cNvSpPr/>
            <p:nvPr/>
          </p:nvSpPr>
          <p:spPr>
            <a:xfrm>
              <a:off x="7206340" y="2680789"/>
              <a:ext cx="783772" cy="7837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206340" y="4286613"/>
              <a:ext cx="783772" cy="7837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/>
            <p:cNvCxnSpPr>
              <a:endCxn id="42" idx="2"/>
            </p:cNvCxnSpPr>
            <p:nvPr/>
          </p:nvCxnSpPr>
          <p:spPr>
            <a:xfrm>
              <a:off x="5856512" y="3072675"/>
              <a:ext cx="134982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43" idx="2"/>
            </p:cNvCxnSpPr>
            <p:nvPr/>
          </p:nvCxnSpPr>
          <p:spPr>
            <a:xfrm>
              <a:off x="5856512" y="3072675"/>
              <a:ext cx="1349828" cy="16058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endCxn id="42" idx="2"/>
            </p:cNvCxnSpPr>
            <p:nvPr/>
          </p:nvCxnSpPr>
          <p:spPr>
            <a:xfrm flipV="1">
              <a:off x="5856512" y="3072675"/>
              <a:ext cx="1349828" cy="16058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43" idx="2"/>
            </p:cNvCxnSpPr>
            <p:nvPr/>
          </p:nvCxnSpPr>
          <p:spPr>
            <a:xfrm>
              <a:off x="5856512" y="4678499"/>
              <a:ext cx="134982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80294" y="5403304"/>
                <a:ext cx="871136" cy="753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2400" b="1" dirty="0"/>
              </a:p>
              <a:p>
                <a:pPr algn="ctr"/>
                <a:r>
                  <a:rPr lang="en-US" altLang="ko-KR" sz="2400" b="1" dirty="0"/>
                  <a:t>Size : 2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94" y="5403304"/>
                <a:ext cx="871136" cy="753989"/>
              </a:xfrm>
              <a:prstGeom prst="rect">
                <a:avLst/>
              </a:prstGeom>
              <a:blipFill>
                <a:blip r:embed="rId7"/>
                <a:stretch>
                  <a:fillRect l="-20280" t="-2419" r="-20979" b="-23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293390" y="5382331"/>
                <a:ext cx="871136" cy="753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2400" b="1" dirty="0"/>
              </a:p>
              <a:p>
                <a:pPr algn="ctr"/>
                <a:r>
                  <a:rPr lang="en-US" altLang="ko-KR" sz="2400" b="1" dirty="0"/>
                  <a:t>Size : 2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90" y="5382331"/>
                <a:ext cx="871136" cy="753989"/>
              </a:xfrm>
              <a:prstGeom prst="rect">
                <a:avLst/>
              </a:prstGeom>
              <a:blipFill>
                <a:blip r:embed="rId8"/>
                <a:stretch>
                  <a:fillRect l="-20280" t="-2419" r="-20979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71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Learn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908957" y="4142015"/>
            <a:ext cx="3189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503714" y="2661558"/>
            <a:ext cx="0" cy="2895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696937" y="326027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310492" y="30643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014875" y="3148016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371600" y="3118759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692726" y="312420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334303" y="3524252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054505" y="3431043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944118" y="2861585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781175" y="3559630"/>
            <a:ext cx="141514" cy="14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2851040" y="374843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3126921" y="3333753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>
            <a:off x="3135085" y="366236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2634516" y="3911715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3047999" y="3920222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3581399" y="3588036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3494313" y="3020280"/>
            <a:ext cx="174172" cy="14151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908958" y="2737757"/>
            <a:ext cx="3135085" cy="188322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6301" y="2300616"/>
            <a:ext cx="67176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Draw a line between circles and triangles!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00B050"/>
                </a:solidFill>
              </a:rPr>
              <a:t>Correct!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9543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Installation : </a:t>
            </a:r>
            <a:r>
              <a:rPr lang="en-US" altLang="ko-KR" dirty="0">
                <a:hlinkClick r:id="rId2"/>
              </a:rPr>
              <a:t>https://github.com/pytorch/pytorch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Pytorch</a:t>
            </a:r>
            <a:r>
              <a:rPr lang="en-US" altLang="ko-KR" dirty="0"/>
              <a:t> Documents : https://pytorch.org/docs/stable/torch.html</a:t>
            </a:r>
          </a:p>
        </p:txBody>
      </p:sp>
    </p:spTree>
    <p:extLst>
      <p:ext uri="{BB962C8B-B14F-4D97-AF65-F5344CB8AC3E}">
        <p14:creationId xmlns:p14="http://schemas.microsoft.com/office/powerpoint/2010/main" val="24746041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192CA486-02EC-4D20-8BA0-855B3CF566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5672" y="1946048"/>
                <a:ext cx="10515600" cy="435133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err="1"/>
                  <a:t>Pytorch</a:t>
                </a:r>
                <a:r>
                  <a:rPr lang="en-US" altLang="ko-KR" dirty="0"/>
                  <a:t> method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altLang="ko-KR" dirty="0"/>
                  <a:t>torch.mm(A,B) : matrix multiplication.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altLang="ko-KR" dirty="0" err="1"/>
                  <a:t>torch.add</a:t>
                </a:r>
                <a:r>
                  <a:rPr lang="en-US" altLang="ko-KR" dirty="0"/>
                  <a:t>(A,B) : element-wise addition.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altLang="ko-KR" dirty="0" err="1"/>
                  <a:t>torch.max</a:t>
                </a:r>
                <a:r>
                  <a:rPr lang="en-US" altLang="ko-KR" dirty="0"/>
                  <a:t>(A,B) : element-wise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A, B</a:t>
                </a:r>
                <a:r>
                  <a:rPr lang="ko-KR" altLang="en-US" dirty="0"/>
                  <a:t>중 큰 값을 선택</a:t>
                </a:r>
                <a:endParaRPr lang="en-US" altLang="ko-KR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altLang="ko-KR" dirty="0" err="1"/>
                  <a:t>torch.sum</a:t>
                </a:r>
                <a:r>
                  <a:rPr lang="en-US" altLang="ko-KR" dirty="0"/>
                  <a:t>(A, dim=n) : A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번째 차원에 대한 합</a:t>
                </a:r>
                <a:endParaRPr lang="en-US" altLang="ko-KR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altLang="ko-KR" dirty="0" err="1"/>
                  <a:t>torch.exp</a:t>
                </a:r>
                <a:r>
                  <a:rPr lang="en-US" altLang="ko-KR" dirty="0"/>
                  <a:t>(A), torch.log(A)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altLang="ko-KR" dirty="0"/>
                  <a:t>A.t() : matrix A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transpose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altLang="ko-KR" dirty="0"/>
                  <a:t>A[</a:t>
                </a:r>
                <a:r>
                  <a:rPr lang="en-US" altLang="ko-KR" dirty="0" err="1"/>
                  <a:t>m,n</a:t>
                </a:r>
                <a:r>
                  <a:rPr lang="en-US" altLang="ko-KR" dirty="0"/>
                  <a:t>] : </a:t>
                </a:r>
                <a:r>
                  <a:rPr lang="ko-KR" altLang="en-US" dirty="0"/>
                  <a:t>행렬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행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열</a:t>
                </a:r>
                <a:endParaRPr lang="en-US" altLang="ko-KR" dirty="0"/>
              </a:p>
              <a:p>
                <a:r>
                  <a:rPr lang="en-US" altLang="ko-KR" dirty="0"/>
                  <a:t>See the </a:t>
                </a:r>
                <a:r>
                  <a:rPr lang="en-US" altLang="ko-KR" dirty="0" err="1"/>
                  <a:t>pytorch</a:t>
                </a:r>
                <a:r>
                  <a:rPr lang="en-US" altLang="ko-KR" dirty="0"/>
                  <a:t> documents for more details</a:t>
                </a:r>
              </a:p>
            </p:txBody>
          </p:sp>
        </mc:Choice>
        <mc:Fallback xmlns="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192CA486-02EC-4D20-8BA0-855B3CF56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5672" y="1946048"/>
                <a:ext cx="10515600" cy="4351337"/>
              </a:xfrm>
              <a:blipFill>
                <a:blip r:embed="rId2"/>
                <a:stretch>
                  <a:fillRect l="-1159" t="-2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2179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/>
          <a:lstStyle/>
          <a:p>
            <a:r>
              <a:rPr lang="en-US" altLang="ko-KR"/>
              <a:t>Multi-Layer Perceptron</a:t>
            </a:r>
            <a:endParaRPr lang="en-US" altLang="ko-KR" dirty="0"/>
          </a:p>
          <a:p>
            <a:pPr lvl="1"/>
            <a:r>
              <a:rPr lang="en-US" altLang="ko-KR" dirty="0"/>
              <a:t>Verify your implementation </a:t>
            </a:r>
            <a:r>
              <a:rPr lang="en-US" altLang="ko-KR"/>
              <a:t>with XOR.py</a:t>
            </a:r>
          </a:p>
          <a:p>
            <a:pPr lvl="1"/>
            <a:r>
              <a:rPr lang="en-US" altLang="ko-KR"/>
              <a:t>Example of the result</a:t>
            </a:r>
          </a:p>
          <a:p>
            <a:pPr marL="0" indent="0">
              <a:buNone/>
            </a:pPr>
            <a:r>
              <a:rPr lang="en-US" altLang="ko-KR"/>
              <a:t>	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69321" y="6332874"/>
            <a:ext cx="311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Error must be marginal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12" y="3880646"/>
            <a:ext cx="3078563" cy="2311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016" y="3757158"/>
            <a:ext cx="3379056" cy="25402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438" y="3768043"/>
            <a:ext cx="3401189" cy="25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242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E053F50C-E705-4ED1-9BCC-565655FF040B}"/>
              </a:ext>
            </a:extLst>
          </p:cNvPr>
          <p:cNvSpPr txBox="1">
            <a:spLocks/>
          </p:cNvSpPr>
          <p:nvPr/>
        </p:nvSpPr>
        <p:spPr>
          <a:xfrm>
            <a:off x="838200" y="683174"/>
            <a:ext cx="10515600" cy="94445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/>
              <a:t>Submission</a:t>
            </a:r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77811952-6E5B-4E94-A23D-5CC11E60F1E3}"/>
              </a:ext>
            </a:extLst>
          </p:cNvPr>
          <p:cNvSpPr txBox="1">
            <a:spLocks/>
          </p:cNvSpPr>
          <p:nvPr/>
        </p:nvSpPr>
        <p:spPr>
          <a:xfrm>
            <a:off x="838199" y="1867665"/>
            <a:ext cx="10982325" cy="41337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Due</a:t>
            </a:r>
            <a:r>
              <a:rPr lang="ko-KR" altLang="en-US" dirty="0"/>
              <a:t> </a:t>
            </a:r>
            <a:r>
              <a:rPr lang="en-US" altLang="ko-KR" dirty="0"/>
              <a:t>to </a:t>
            </a:r>
            <a:r>
              <a:rPr lang="en-US" altLang="ko-KR"/>
              <a:t>: ~ 4/05(</a:t>
            </a:r>
            <a:r>
              <a:rPr lang="ko-KR" altLang="en-US" dirty="0"/>
              <a:t>일</a:t>
            </a:r>
            <a:r>
              <a:rPr lang="en-US" altLang="ko-KR" dirty="0"/>
              <a:t>) 23:59:59</a:t>
            </a:r>
          </a:p>
          <a:p>
            <a:r>
              <a:rPr lang="en-US" altLang="ko-KR" dirty="0"/>
              <a:t>Submission</a:t>
            </a:r>
            <a:r>
              <a:rPr lang="ko-KR" altLang="en-US" dirty="0"/>
              <a:t> </a:t>
            </a:r>
            <a:r>
              <a:rPr lang="en-US" altLang="ko-KR" dirty="0"/>
              <a:t>: Online submission on blackboard</a:t>
            </a:r>
          </a:p>
          <a:p>
            <a:r>
              <a:rPr lang="en-US" altLang="ko-KR" dirty="0"/>
              <a:t>Your submission should </a:t>
            </a:r>
            <a:r>
              <a:rPr lang="en-US" altLang="ko-KR"/>
              <a:t>include </a:t>
            </a:r>
          </a:p>
          <a:p>
            <a:pPr marL="0" indent="0">
              <a:buNone/>
            </a:pPr>
            <a:r>
              <a:rPr lang="en-US" altLang="ko-KR"/>
              <a:t>     - XOR.py(code of the 2-layer)</a:t>
            </a:r>
          </a:p>
          <a:p>
            <a:pPr marL="0" indent="0">
              <a:buNone/>
            </a:pPr>
            <a:r>
              <a:rPr lang="en-US" altLang="ko-KR"/>
              <a:t>     - a brief report about 9 screenshots of results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You must implement the components yourself!</a:t>
            </a:r>
          </a:p>
          <a:p>
            <a:r>
              <a:rPr lang="en-US" altLang="ko-KR" dirty="0"/>
              <a:t>File name : StudentID_Name.zip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14476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/>
          <a:lstStyle/>
          <a:p>
            <a:r>
              <a:rPr lang="en-US" altLang="ko-KR"/>
              <a:t>Evaluation Criteria</a:t>
            </a:r>
          </a:p>
          <a:p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79066"/>
              </p:ext>
            </p:extLst>
          </p:nvPr>
        </p:nvGraphicFramePr>
        <p:xfrm>
          <a:off x="1223901" y="2886785"/>
          <a:ext cx="9769656" cy="1449012"/>
        </p:xfrm>
        <a:graphic>
          <a:graphicData uri="http://schemas.openxmlformats.org/drawingml/2006/table">
            <a:tbl>
              <a:tblPr/>
              <a:tblGrid>
                <a:gridCol w="2545842">
                  <a:extLst>
                    <a:ext uri="{9D8B030D-6E8A-4147-A177-3AD203B41FA5}">
                      <a16:colId xmlns:a16="http://schemas.microsoft.com/office/drawing/2014/main" val="4207470608"/>
                    </a:ext>
                  </a:extLst>
                </a:gridCol>
                <a:gridCol w="7223814">
                  <a:extLst>
                    <a:ext uri="{9D8B030D-6E8A-4147-A177-3AD203B41FA5}">
                      <a16:colId xmlns:a16="http://schemas.microsoft.com/office/drawing/2014/main" val="278868979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Simplicity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How concisely did you write the code?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02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Performance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How well did the results of the code perform?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85813"/>
                  </a:ext>
                </a:extLst>
              </a:tr>
              <a:tr h="299428"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Brevity and Clarity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How concisely and clearly did you explain the results?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728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102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ko-KR" altLang="en-US"/>
              <a:t>조교 이욱진 </a:t>
            </a:r>
            <a:r>
              <a:rPr lang="en-US" altLang="ko-KR"/>
              <a:t>: </a:t>
            </a:r>
            <a:r>
              <a:rPr lang="en-US" altLang="ko-KR" u="sng">
                <a:solidFill>
                  <a:srgbClr val="085296"/>
                </a:solidFill>
              </a:rPr>
              <a:t>saga9017</a:t>
            </a:r>
            <a:r>
              <a:rPr lang="en-US" altLang="ko-KR" u="sng">
                <a:solidFill>
                  <a:srgbClr val="FF0000"/>
                </a:solidFill>
                <a:hlinkClick r:id="rId2"/>
              </a:rPr>
              <a:t>@korea.ac.kr</a:t>
            </a:r>
            <a:endParaRPr lang="en-US" altLang="ko-KR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Learn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Make a line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Find what is wrong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Modify 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06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6EDA-4CC5-4700-B83D-D87325CB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altLang="ko-KR"/>
              <a:t>Evaluation (forward propagation)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Loss and Gradient (Backpropagation)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Update (SGD)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86333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이온</Template>
  <TotalTime>26407</TotalTime>
  <Words>1880</Words>
  <Application>Microsoft Macintosh PowerPoint</Application>
  <PresentationFormat>와이드스크린</PresentationFormat>
  <Paragraphs>533</Paragraphs>
  <Slides>75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0" baseType="lpstr">
      <vt:lpstr>맑은 고딕</vt:lpstr>
      <vt:lpstr>Arial</vt:lpstr>
      <vt:lpstr>Calibri</vt:lpstr>
      <vt:lpstr>Cambria Math</vt:lpstr>
      <vt:lpstr>Blank</vt:lpstr>
      <vt:lpstr>XOR</vt:lpstr>
      <vt:lpstr>Class Lab – 기초 과제 일정</vt:lpstr>
      <vt:lpstr>How to Learn</vt:lpstr>
      <vt:lpstr>How to Learn</vt:lpstr>
      <vt:lpstr>How to Learn</vt:lpstr>
      <vt:lpstr>How to Learn</vt:lpstr>
      <vt:lpstr>How to Learn</vt:lpstr>
      <vt:lpstr>How to Learn</vt:lpstr>
      <vt:lpstr>Neural Network</vt:lpstr>
      <vt:lpstr>Neural Network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Neural Network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Neural Network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PowerPoint 프레젠테이션</vt:lpstr>
      <vt:lpstr>Assignment</vt:lpstr>
      <vt:lpstr>Assignment</vt:lpstr>
      <vt:lpstr>Assignment</vt:lpstr>
      <vt:lpstr>Assignment</vt:lpstr>
      <vt:lpstr>Assignment</vt:lpstr>
      <vt:lpstr>Assignment</vt:lpstr>
      <vt:lpstr>Assignment</vt:lpstr>
      <vt:lpstr>PowerPoint 프레젠테이션</vt:lpstr>
      <vt:lpstr>Assignment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dilab3</dc:creator>
  <cp:lastModifiedBy>이민형[ 학부재학 / 영어영문학과 ]</cp:lastModifiedBy>
  <cp:revision>288</cp:revision>
  <dcterms:created xsi:type="dcterms:W3CDTF">2018-04-16T06:19:51Z</dcterms:created>
  <dcterms:modified xsi:type="dcterms:W3CDTF">2020-03-26T03:37:44Z</dcterms:modified>
</cp:coreProperties>
</file>