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8" r:id="rId3"/>
    <p:sldId id="275" r:id="rId4"/>
    <p:sldId id="261" r:id="rId5"/>
    <p:sldId id="262" r:id="rId6"/>
    <p:sldId id="276" r:id="rId7"/>
    <p:sldId id="263" r:id="rId8"/>
    <p:sldId id="268" r:id="rId9"/>
    <p:sldId id="264" r:id="rId10"/>
    <p:sldId id="269" r:id="rId11"/>
    <p:sldId id="271" r:id="rId12"/>
    <p:sldId id="272" r:id="rId13"/>
    <p:sldId id="273" r:id="rId14"/>
    <p:sldId id="274" r:id="rId15"/>
    <p:sldId id="267" r:id="rId16"/>
  </p:sldIdLst>
  <p:sldSz cx="9144000" cy="5143500" type="screen16x9"/>
  <p:notesSz cx="6858000" cy="9144000"/>
  <p:embeddedFontLst>
    <p:embeddedFont>
      <p:font typeface="Robo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12">
          <p15:clr>
            <a:srgbClr val="9AA0A6"/>
          </p15:clr>
        </p15:guide>
        <p15:guide id="2" pos="2880">
          <p15:clr>
            <a:srgbClr val="9AA0A6"/>
          </p15:clr>
        </p15:guide>
        <p15:guide id="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02"/>
      </p:cViewPr>
      <p:guideLst>
        <p:guide orient="horz" pos="1512"/>
        <p:guide pos="2880"/>
        <p:guide/>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73a04f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3a5d80fc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3a5d80fc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5537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3a5d80fc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3a5d80fc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1924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3a5d80fc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3a5d80fc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8401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3a5d80fc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3a5d80fc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3865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3a5d80fc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3a5d80fc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7779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5f7bd6c19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5f7bd6c19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2aba9ea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2aba9ea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4783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3a5d80fc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3a5d80fc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3a5d80fc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3a5d80fc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3a5d80fc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3a5d80fc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8176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3a5d80fc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3a5d80fc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3a5d80fc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3a5d80fc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0881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3a5d80fc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3a5d80fc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R01"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 R01"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 R01"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728400"/>
            <a:ext cx="9144000" cy="408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Clr>
                <a:srgbClr val="000000"/>
              </a:buClr>
              <a:buSzPts val="2200"/>
              <a:buChar char="●"/>
              <a:defRPr sz="2200">
                <a:solidFill>
                  <a:srgbClr val="000000"/>
                </a:solidFill>
              </a:defRPr>
            </a:lvl1pPr>
            <a:lvl2pPr marL="914400" lvl="1" indent="-355600">
              <a:spcBef>
                <a:spcPts val="1600"/>
              </a:spcBef>
              <a:spcAft>
                <a:spcPts val="0"/>
              </a:spcAft>
              <a:buClr>
                <a:srgbClr val="000000"/>
              </a:buClr>
              <a:buSzPts val="2000"/>
              <a:buChar char="○"/>
              <a:defRPr sz="2000">
                <a:solidFill>
                  <a:srgbClr val="000000"/>
                </a:solidFill>
              </a:defRPr>
            </a:lvl2pPr>
            <a:lvl3pPr marL="1371600" lvl="2" indent="-342900">
              <a:spcBef>
                <a:spcPts val="1600"/>
              </a:spcBef>
              <a:spcAft>
                <a:spcPts val="0"/>
              </a:spcAft>
              <a:buClr>
                <a:srgbClr val="000000"/>
              </a:buClr>
              <a:buSzPts val="1800"/>
              <a:buChar char="■"/>
              <a:defRPr sz="1800">
                <a:solidFill>
                  <a:srgbClr val="000000"/>
                </a:solidFill>
              </a:defRPr>
            </a:lvl3pPr>
            <a:lvl4pPr marL="1828800" lvl="3" indent="-330200">
              <a:spcBef>
                <a:spcPts val="1600"/>
              </a:spcBef>
              <a:spcAft>
                <a:spcPts val="0"/>
              </a:spcAft>
              <a:buClr>
                <a:srgbClr val="000000"/>
              </a:buClr>
              <a:buSzPts val="1600"/>
              <a:buChar char="●"/>
              <a:defRPr sz="1600">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523550" y="4813799"/>
            <a:ext cx="548700" cy="275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p:nvPr/>
        </p:nvSpPr>
        <p:spPr>
          <a:xfrm>
            <a:off x="471900" y="4803525"/>
            <a:ext cx="8133300" cy="2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latin typeface="Roboto"/>
                <a:ea typeface="Roboto"/>
                <a:cs typeface="Roboto"/>
                <a:sym typeface="Roboto"/>
              </a:rPr>
              <a:t>CS2225.CH1501.FinalPresentation</a:t>
            </a:r>
            <a:endParaRPr b="1">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 name="Google Shape;27;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4" name="Google Shape;34;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0" name="Google Shape;40;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3" name="Google Shape;43;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8" name="Google Shape;48;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0" name="Google Shape;50;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txBox="1">
            <a:spLocks noGrp="1"/>
          </p:cNvSpPr>
          <p:nvPr>
            <p:ph type="body" idx="1"/>
          </p:nvPr>
        </p:nvSpPr>
        <p:spPr>
          <a:xfrm>
            <a:off x="57150" y="41634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5" name="Google Shape;55;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390525" y="484725"/>
            <a:ext cx="8222100" cy="32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BÁO CÁO ĐỒ ÁN CUỐI KỲ</a:t>
            </a:r>
            <a:endParaRPr b="1"/>
          </a:p>
          <a:p>
            <a:pPr marL="0" lvl="0" indent="0" algn="l" rtl="0">
              <a:spcBef>
                <a:spcPts val="0"/>
              </a:spcBef>
              <a:spcAft>
                <a:spcPts val="0"/>
              </a:spcAft>
              <a:buNone/>
            </a:pPr>
            <a:endParaRPr sz="3600" b="1"/>
          </a:p>
          <a:p>
            <a:pPr marL="0" lvl="0" indent="0" algn="l" rtl="0">
              <a:lnSpc>
                <a:spcPct val="150000"/>
              </a:lnSpc>
              <a:spcBef>
                <a:spcPts val="0"/>
              </a:spcBef>
              <a:spcAft>
                <a:spcPts val="0"/>
              </a:spcAft>
              <a:buNone/>
            </a:pPr>
            <a:r>
              <a:rPr lang="en" sz="3200" b="1"/>
              <a:t>Lớp: CS2225.CH1501</a:t>
            </a:r>
            <a:endParaRPr sz="3200" b="1"/>
          </a:p>
          <a:p>
            <a:pPr marL="0" lvl="0" indent="0" algn="l" rtl="0">
              <a:lnSpc>
                <a:spcPct val="150000"/>
              </a:lnSpc>
              <a:spcBef>
                <a:spcPts val="0"/>
              </a:spcBef>
              <a:spcAft>
                <a:spcPts val="0"/>
              </a:spcAft>
              <a:buNone/>
            </a:pPr>
            <a:r>
              <a:rPr lang="en" sz="3200" b="1"/>
              <a:t>Môn: NHẬN DẠNG THỊ GIÁC VÀ ỨNG DỤNG</a:t>
            </a:r>
            <a:endParaRPr sz="3200" b="1"/>
          </a:p>
        </p:txBody>
      </p:sp>
      <p:sp>
        <p:nvSpPr>
          <p:cNvPr id="67" name="Google Shape;67;p13"/>
          <p:cNvSpPr txBox="1">
            <a:spLocks noGrp="1"/>
          </p:cNvSpPr>
          <p:nvPr>
            <p:ph type="subTitle" idx="1"/>
          </p:nvPr>
        </p:nvSpPr>
        <p:spPr>
          <a:xfrm>
            <a:off x="390525" y="3783576"/>
            <a:ext cx="8222100" cy="71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a:t>GV: PGS.TS Lê Đình Duy</a:t>
            </a:r>
            <a:endParaRPr sz="2400" b="1"/>
          </a:p>
          <a:p>
            <a:pPr marL="0" lvl="0" indent="0" algn="l" rtl="0">
              <a:spcBef>
                <a:spcPts val="0"/>
              </a:spcBef>
              <a:spcAft>
                <a:spcPts val="0"/>
              </a:spcAft>
              <a:buNone/>
            </a:pPr>
            <a:r>
              <a:rPr lang="en" sz="2400" b="1"/>
              <a:t>Trường ĐH Công Nghệ Thông Tin, ĐHQG-HCM</a:t>
            </a:r>
            <a:r>
              <a:rPr lang="en" sz="2400"/>
              <a:t>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C4B0-2334-476D-90D5-00F7DCE8D120}"/>
              </a:ext>
            </a:extLst>
          </p:cNvPr>
          <p:cNvSpPr>
            <a:spLocks noGrp="1"/>
          </p:cNvSpPr>
          <p:nvPr>
            <p:ph type="title"/>
          </p:nvPr>
        </p:nvSpPr>
        <p:spPr/>
        <p:txBody>
          <a:bodyPr/>
          <a:lstStyle/>
          <a:p>
            <a:r>
              <a:rPr lang="vi-VN" dirty="0"/>
              <a:t>Cấu hình training pipeline</a:t>
            </a:r>
            <a:endParaRPr lang="en-US" dirty="0"/>
          </a:p>
        </p:txBody>
      </p:sp>
      <p:sp>
        <p:nvSpPr>
          <p:cNvPr id="3" name="Text Placeholder 2">
            <a:extLst>
              <a:ext uri="{FF2B5EF4-FFF2-40B4-BE49-F238E27FC236}">
                <a16:creationId xmlns:a16="http://schemas.microsoft.com/office/drawing/2014/main" id="{59335134-0DF3-430B-B15E-F23B983F7477}"/>
              </a:ext>
            </a:extLst>
          </p:cNvPr>
          <p:cNvSpPr>
            <a:spLocks noGrp="1"/>
          </p:cNvSpPr>
          <p:nvPr>
            <p:ph type="body" idx="1"/>
          </p:nvPr>
        </p:nvSpPr>
        <p:spPr/>
        <p:txBody>
          <a:bodyPr/>
          <a:lstStyle/>
          <a:p>
            <a:r>
              <a:rPr lang="vi-VN" sz="1600" dirty="0"/>
              <a:t>Số class</a:t>
            </a:r>
            <a:r>
              <a:rPr lang="en-US" sz="1600" dirty="0"/>
              <a:t> =</a:t>
            </a:r>
            <a:r>
              <a:rPr lang="vi-VN" sz="1600" dirty="0"/>
              <a:t> 2</a:t>
            </a:r>
            <a:endParaRPr lang="en-US" sz="1600" dirty="0"/>
          </a:p>
          <a:p>
            <a:r>
              <a:rPr lang="vi-VN" sz="1600" dirty="0"/>
              <a:t>Điều chỉnh kích thước ảnh: 300 x 300 px</a:t>
            </a:r>
            <a:endParaRPr lang="en-US" sz="1600" dirty="0"/>
          </a:p>
          <a:p>
            <a:r>
              <a:rPr lang="en-US" sz="1600" dirty="0"/>
              <a:t>faster_rcnn_inception_v2</a:t>
            </a:r>
          </a:p>
          <a:p>
            <a:pPr lvl="1" indent="-368300">
              <a:spcBef>
                <a:spcPts val="0"/>
              </a:spcBef>
              <a:buSzPts val="2200"/>
              <a:buFont typeface="Roboto"/>
              <a:buChar char="●"/>
            </a:pPr>
            <a:r>
              <a:rPr lang="en-US" sz="1400" dirty="0"/>
              <a:t>Batch size = 1</a:t>
            </a:r>
          </a:p>
          <a:p>
            <a:pPr lvl="1" indent="-368300">
              <a:spcBef>
                <a:spcPts val="0"/>
              </a:spcBef>
              <a:buSzPts val="2200"/>
              <a:buFont typeface="Roboto"/>
              <a:buChar char="●"/>
            </a:pPr>
            <a:r>
              <a:rPr lang="vi-VN" sz="1400" dirty="0"/>
              <a:t>Số đối tượng nhận dạng tối đa trong 1 bức ảnh: </a:t>
            </a:r>
            <a:r>
              <a:rPr lang="en-US" sz="1400" dirty="0"/>
              <a:t>100</a:t>
            </a:r>
            <a:r>
              <a:rPr lang="vi-VN" sz="1400" dirty="0"/>
              <a:t> mỗi lớp</a:t>
            </a:r>
          </a:p>
          <a:p>
            <a:pPr lvl="1" indent="-368300">
              <a:spcBef>
                <a:spcPts val="0"/>
              </a:spcBef>
              <a:buSzPts val="2200"/>
              <a:buFont typeface="Roboto"/>
              <a:buChar char="●"/>
            </a:pPr>
            <a:r>
              <a:rPr lang="vi-VN" sz="1400" dirty="0"/>
              <a:t>Image augmentation: SOFTMAX</a:t>
            </a:r>
          </a:p>
          <a:p>
            <a:pPr lvl="1" indent="-368300">
              <a:spcBef>
                <a:spcPts val="0"/>
              </a:spcBef>
              <a:buSzPts val="2200"/>
              <a:buFont typeface="Roboto"/>
              <a:buChar char="●"/>
            </a:pPr>
            <a:r>
              <a:rPr lang="vi-VN" sz="1400" dirty="0"/>
              <a:t>Lưu lại checkpoint khi training để có thể tiếp tục huấn luyện bất kì thời điểm nào</a:t>
            </a:r>
            <a:endParaRPr lang="en-US" sz="1400" dirty="0"/>
          </a:p>
          <a:p>
            <a:r>
              <a:rPr lang="vi-VN" sz="1600" dirty="0"/>
              <a:t>ssd_mobilenet_v2_coco</a:t>
            </a:r>
            <a:endParaRPr lang="en-US" sz="1600" dirty="0"/>
          </a:p>
          <a:p>
            <a:pPr lvl="1" indent="-368300">
              <a:spcBef>
                <a:spcPts val="0"/>
              </a:spcBef>
              <a:buSzPts val="2200"/>
              <a:buFont typeface="Roboto"/>
              <a:buChar char="●"/>
            </a:pPr>
            <a:r>
              <a:rPr lang="en-US" sz="1400" dirty="0"/>
              <a:t>Batch size = 16</a:t>
            </a:r>
            <a:endParaRPr lang="vi-VN" sz="1400" dirty="0"/>
          </a:p>
          <a:p>
            <a:pPr lvl="1" indent="-368300">
              <a:spcBef>
                <a:spcPts val="0"/>
              </a:spcBef>
              <a:buSzPts val="2200"/>
              <a:buFont typeface="Roboto"/>
              <a:buChar char="●"/>
            </a:pPr>
            <a:r>
              <a:rPr lang="vi-VN" sz="1400" dirty="0"/>
              <a:t>Số đối tượng nhận dạng tối đa trong 1 bức ảnh: 16 mỗi lớp</a:t>
            </a:r>
          </a:p>
          <a:p>
            <a:pPr lvl="1" indent="-368300">
              <a:spcBef>
                <a:spcPts val="0"/>
              </a:spcBef>
              <a:buSzPts val="2200"/>
              <a:buFont typeface="Roboto"/>
              <a:buChar char="●"/>
            </a:pPr>
            <a:r>
              <a:rPr lang="vi-VN" sz="1400" dirty="0"/>
              <a:t>Image augmentation: SIGMOID</a:t>
            </a:r>
          </a:p>
          <a:p>
            <a:pPr lvl="1" indent="-368300">
              <a:spcBef>
                <a:spcPts val="0"/>
              </a:spcBef>
              <a:buSzPts val="2200"/>
              <a:buFont typeface="Roboto"/>
              <a:buChar char="●"/>
            </a:pPr>
            <a:r>
              <a:rPr lang="vi-VN" sz="1400" dirty="0"/>
              <a:t>Lưu lại checkpoint khi training để có thể tiếp tục huấn luyện bất kì thời điểm nào</a:t>
            </a:r>
            <a:endParaRPr lang="en-US" sz="1400" dirty="0"/>
          </a:p>
        </p:txBody>
      </p:sp>
    </p:spTree>
    <p:extLst>
      <p:ext uri="{BB962C8B-B14F-4D97-AF65-F5344CB8AC3E}">
        <p14:creationId xmlns:p14="http://schemas.microsoft.com/office/powerpoint/2010/main" val="3078957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b="1" dirty="0"/>
              <a:t>Kết quả huấn luyện - SSD</a:t>
            </a:r>
            <a:endParaRPr dirty="0"/>
          </a:p>
        </p:txBody>
      </p:sp>
      <p:sp>
        <p:nvSpPr>
          <p:cNvPr id="123" name="Google Shape;123;p22"/>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vi-VN" sz="1400" dirty="0"/>
              <a:t>Sử dụng phương pháp </a:t>
            </a:r>
            <a:r>
              <a:rPr lang="en" sz="1400" dirty="0"/>
              <a:t>MAP</a:t>
            </a:r>
            <a:endParaRPr lang="vi-VN" sz="1400" dirty="0"/>
          </a:p>
          <a:p>
            <a:pPr marL="457200" lvl="0" indent="-368300" algn="l" rtl="0">
              <a:spcBef>
                <a:spcPts val="0"/>
              </a:spcBef>
              <a:spcAft>
                <a:spcPts val="0"/>
              </a:spcAft>
              <a:buSzPts val="2200"/>
              <a:buChar char="●"/>
            </a:pPr>
            <a:r>
              <a:rPr lang="vi-VN" sz="1400" dirty="0"/>
              <a:t>Kết quả tại bước chạy 30,000 - SSD</a:t>
            </a:r>
          </a:p>
          <a:p>
            <a:pPr marL="88900" indent="0">
              <a:buNone/>
            </a:pPr>
            <a:r>
              <a:rPr lang="en-US" sz="1000" dirty="0"/>
              <a:t> Average Precision  (AP) @[ </a:t>
            </a:r>
            <a:r>
              <a:rPr lang="en-US" sz="1000" dirty="0" err="1"/>
              <a:t>IoU</a:t>
            </a:r>
            <a:r>
              <a:rPr lang="en-US" sz="1000" dirty="0"/>
              <a:t>=0.50:0.95 | area=   all | </a:t>
            </a:r>
            <a:r>
              <a:rPr lang="en-US" sz="1000" dirty="0" err="1"/>
              <a:t>maxDets</a:t>
            </a:r>
            <a:r>
              <a:rPr lang="en-US" sz="1000" dirty="0"/>
              <a:t>=100 ] = 0.577</a:t>
            </a:r>
          </a:p>
          <a:p>
            <a:pPr marL="88900" indent="0">
              <a:buNone/>
            </a:pPr>
            <a:r>
              <a:rPr lang="en-US" sz="1000" dirty="0"/>
              <a:t> Average Precision  (AP) @[ </a:t>
            </a:r>
            <a:r>
              <a:rPr lang="en-US" sz="1000" dirty="0" err="1"/>
              <a:t>IoU</a:t>
            </a:r>
            <a:r>
              <a:rPr lang="en-US" sz="1000" dirty="0"/>
              <a:t>=0.50      | area=   all | </a:t>
            </a:r>
            <a:r>
              <a:rPr lang="en-US" sz="1000" dirty="0" err="1"/>
              <a:t>maxDets</a:t>
            </a:r>
            <a:r>
              <a:rPr lang="en-US" sz="1000" dirty="0"/>
              <a:t>=100 ] = 0.877</a:t>
            </a:r>
          </a:p>
          <a:p>
            <a:pPr marL="88900" indent="0">
              <a:buNone/>
            </a:pPr>
            <a:r>
              <a:rPr lang="en-US" sz="1000" dirty="0"/>
              <a:t> Average Precision  (AP) @[ </a:t>
            </a:r>
            <a:r>
              <a:rPr lang="en-US" sz="1000" dirty="0" err="1"/>
              <a:t>IoU</a:t>
            </a:r>
            <a:r>
              <a:rPr lang="en-US" sz="1000" dirty="0"/>
              <a:t>=0.75      | area=   all | </a:t>
            </a:r>
            <a:r>
              <a:rPr lang="en-US" sz="1000" dirty="0" err="1"/>
              <a:t>maxDets</a:t>
            </a:r>
            <a:r>
              <a:rPr lang="en-US" sz="1000" dirty="0"/>
              <a:t>=100 ] = 0.689</a:t>
            </a:r>
          </a:p>
          <a:p>
            <a:pPr marL="88900" indent="0">
              <a:buNone/>
            </a:pPr>
            <a:r>
              <a:rPr lang="en-US" sz="1000" dirty="0"/>
              <a:t> Average Precision  (AP) @[ </a:t>
            </a:r>
            <a:r>
              <a:rPr lang="en-US" sz="1000" dirty="0" err="1"/>
              <a:t>IoU</a:t>
            </a:r>
            <a:r>
              <a:rPr lang="en-US" sz="1000" dirty="0"/>
              <a:t>=0.50:0.95 | area= small | </a:t>
            </a:r>
            <a:r>
              <a:rPr lang="en-US" sz="1000" dirty="0" err="1"/>
              <a:t>maxDets</a:t>
            </a:r>
            <a:r>
              <a:rPr lang="en-US" sz="1000" dirty="0"/>
              <a:t>=100 ] = -1.000</a:t>
            </a:r>
          </a:p>
          <a:p>
            <a:pPr marL="88900" indent="0">
              <a:buNone/>
            </a:pPr>
            <a:r>
              <a:rPr lang="en-US" sz="1000" dirty="0"/>
              <a:t> Average Precision  (AP) @[ </a:t>
            </a:r>
            <a:r>
              <a:rPr lang="en-US" sz="1000" dirty="0" err="1"/>
              <a:t>IoU</a:t>
            </a:r>
            <a:r>
              <a:rPr lang="en-US" sz="1000" dirty="0"/>
              <a:t>=0.50:0.95 | area=medium | </a:t>
            </a:r>
            <a:r>
              <a:rPr lang="en-US" sz="1000" dirty="0" err="1"/>
              <a:t>maxDets</a:t>
            </a:r>
            <a:r>
              <a:rPr lang="en-US" sz="1000" dirty="0"/>
              <a:t>=100 ] = 0.021</a:t>
            </a:r>
          </a:p>
          <a:p>
            <a:pPr marL="88900" indent="0">
              <a:buNone/>
            </a:pPr>
            <a:r>
              <a:rPr lang="en-US" sz="1000" dirty="0"/>
              <a:t> Average Precision  (AP) @[ </a:t>
            </a:r>
            <a:r>
              <a:rPr lang="en-US" sz="1000" dirty="0" err="1"/>
              <a:t>IoU</a:t>
            </a:r>
            <a:r>
              <a:rPr lang="en-US" sz="1000" dirty="0"/>
              <a:t>=0.50:0.95 | area= large | </a:t>
            </a:r>
            <a:r>
              <a:rPr lang="en-US" sz="1000" dirty="0" err="1"/>
              <a:t>maxDets</a:t>
            </a:r>
            <a:r>
              <a:rPr lang="en-US" sz="1000" dirty="0"/>
              <a:t>=100 ] = 0.595</a:t>
            </a:r>
          </a:p>
          <a:p>
            <a:pPr marL="88900" indent="0">
              <a:buNone/>
            </a:pPr>
            <a:r>
              <a:rPr lang="en-US" sz="1000" dirty="0"/>
              <a:t> Average Recall     (AR) @[ </a:t>
            </a:r>
            <a:r>
              <a:rPr lang="en-US" sz="1000" dirty="0" err="1"/>
              <a:t>IoU</a:t>
            </a:r>
            <a:r>
              <a:rPr lang="en-US" sz="1000" dirty="0"/>
              <a:t>=0.50:0.95 | area=   all | </a:t>
            </a:r>
            <a:r>
              <a:rPr lang="en-US" sz="1000" dirty="0" err="1"/>
              <a:t>maxDets</a:t>
            </a:r>
            <a:r>
              <a:rPr lang="en-US" sz="1000" dirty="0"/>
              <a:t>=  1 ] = 0.607</a:t>
            </a:r>
          </a:p>
          <a:p>
            <a:pPr marL="88900" indent="0">
              <a:buNone/>
            </a:pPr>
            <a:r>
              <a:rPr lang="en-US" sz="1000" dirty="0"/>
              <a:t> Average Recall     (AR) @[ </a:t>
            </a:r>
            <a:r>
              <a:rPr lang="en-US" sz="1000" dirty="0" err="1"/>
              <a:t>IoU</a:t>
            </a:r>
            <a:r>
              <a:rPr lang="en-US" sz="1000" dirty="0"/>
              <a:t>=0.50:0.95 | area=   all | </a:t>
            </a:r>
            <a:r>
              <a:rPr lang="en-US" sz="1000" dirty="0" err="1"/>
              <a:t>maxDets</a:t>
            </a:r>
            <a:r>
              <a:rPr lang="en-US" sz="1000" dirty="0"/>
              <a:t>= 10 ] = 0.688</a:t>
            </a:r>
          </a:p>
          <a:p>
            <a:pPr marL="88900" indent="0">
              <a:buNone/>
            </a:pPr>
            <a:r>
              <a:rPr lang="en-US" sz="1000" dirty="0"/>
              <a:t> Average Recall     (AR) @[ </a:t>
            </a:r>
            <a:r>
              <a:rPr lang="en-US" sz="1000" dirty="0" err="1"/>
              <a:t>IoU</a:t>
            </a:r>
            <a:r>
              <a:rPr lang="en-US" sz="1000" dirty="0"/>
              <a:t>=0.50:0.95 | area=   all | </a:t>
            </a:r>
            <a:r>
              <a:rPr lang="en-US" sz="1000" dirty="0" err="1"/>
              <a:t>maxDets</a:t>
            </a:r>
            <a:r>
              <a:rPr lang="en-US" sz="1000" dirty="0"/>
              <a:t>=100 ] = 0.690</a:t>
            </a:r>
          </a:p>
          <a:p>
            <a:pPr marL="88900" indent="0">
              <a:buNone/>
            </a:pPr>
            <a:r>
              <a:rPr lang="en-US" sz="1000" dirty="0"/>
              <a:t> Average Recall     (AR) @[ </a:t>
            </a:r>
            <a:r>
              <a:rPr lang="en-US" sz="1000" dirty="0" err="1"/>
              <a:t>IoU</a:t>
            </a:r>
            <a:r>
              <a:rPr lang="en-US" sz="1000" dirty="0"/>
              <a:t>=0.50:0.95 | area= small | </a:t>
            </a:r>
            <a:r>
              <a:rPr lang="en-US" sz="1000" dirty="0" err="1"/>
              <a:t>maxDets</a:t>
            </a:r>
            <a:r>
              <a:rPr lang="en-US" sz="1000" dirty="0"/>
              <a:t>=100 ] = -1.000</a:t>
            </a:r>
          </a:p>
          <a:p>
            <a:pPr marL="88900" indent="0">
              <a:buNone/>
            </a:pPr>
            <a:r>
              <a:rPr lang="en-US" sz="1000" dirty="0"/>
              <a:t> Average Recall     (AR) @[ </a:t>
            </a:r>
            <a:r>
              <a:rPr lang="en-US" sz="1000" dirty="0" err="1"/>
              <a:t>IoU</a:t>
            </a:r>
            <a:r>
              <a:rPr lang="en-US" sz="1000" dirty="0"/>
              <a:t>=0.50:0.95 | area=medium | </a:t>
            </a:r>
            <a:r>
              <a:rPr lang="en-US" sz="1000" dirty="0" err="1"/>
              <a:t>maxDets</a:t>
            </a:r>
            <a:r>
              <a:rPr lang="en-US" sz="1000" dirty="0"/>
              <a:t>=100 ] = 0.083</a:t>
            </a:r>
          </a:p>
          <a:p>
            <a:pPr marL="88900" indent="0">
              <a:buNone/>
            </a:pPr>
            <a:r>
              <a:rPr lang="en-US" sz="1000" dirty="0"/>
              <a:t> Average Recall     (AR) @[ </a:t>
            </a:r>
            <a:r>
              <a:rPr lang="en-US" sz="1000" dirty="0" err="1"/>
              <a:t>IoU</a:t>
            </a:r>
            <a:r>
              <a:rPr lang="en-US" sz="1000" dirty="0"/>
              <a:t>=0.50:0.95 | area= large | </a:t>
            </a:r>
            <a:r>
              <a:rPr lang="en-US" sz="1000" dirty="0" err="1"/>
              <a:t>maxDets</a:t>
            </a:r>
            <a:r>
              <a:rPr lang="en-US" sz="1000" dirty="0"/>
              <a:t>=100 ] = 0.707</a:t>
            </a:r>
          </a:p>
          <a:p>
            <a:pPr marL="88900" indent="0">
              <a:buNone/>
            </a:pPr>
            <a:endParaRPr lang="en-US" sz="1000" dirty="0"/>
          </a:p>
          <a:p>
            <a:pPr marL="88900" indent="0">
              <a:buNone/>
            </a:pPr>
            <a:r>
              <a:rPr lang="en-US" sz="1400" dirty="0">
                <a:sym typeface="Wingdings" panose="05000000000000000000" pitchFamily="2" charset="2"/>
              </a:rPr>
              <a:t></a:t>
            </a:r>
            <a:r>
              <a:rPr lang="vi-VN" sz="1400" dirty="0">
                <a:sym typeface="Wingdings" panose="05000000000000000000" pitchFamily="2" charset="2"/>
              </a:rPr>
              <a:t>Nhận xét</a:t>
            </a:r>
          </a:p>
          <a:p>
            <a:pPr marL="88900" lvl="0" indent="0" algn="l" rtl="0">
              <a:spcBef>
                <a:spcPts val="0"/>
              </a:spcBef>
              <a:spcAft>
                <a:spcPts val="0"/>
              </a:spcAft>
              <a:buSzPts val="2200"/>
              <a:buNone/>
            </a:pPr>
            <a:r>
              <a:rPr lang="vi-VN" sz="1000" dirty="0">
                <a:sym typeface="Wingdings" panose="05000000000000000000" pitchFamily="2" charset="2"/>
              </a:rPr>
              <a:t>- Độ chính xác khoảng 5</a:t>
            </a:r>
            <a:r>
              <a:rPr lang="en-US" sz="1000" dirty="0">
                <a:sym typeface="Wingdings" panose="05000000000000000000" pitchFamily="2" charset="2"/>
              </a:rPr>
              <a:t>7</a:t>
            </a:r>
            <a:r>
              <a:rPr lang="vi-VN" sz="1000" dirty="0">
                <a:sym typeface="Wingdings" panose="05000000000000000000" pitchFamily="2" charset="2"/>
              </a:rPr>
              <a:t>%</a:t>
            </a:r>
          </a:p>
          <a:p>
            <a:pPr marL="88900" lvl="0" indent="0" algn="l" rtl="0">
              <a:spcBef>
                <a:spcPts val="0"/>
              </a:spcBef>
              <a:spcAft>
                <a:spcPts val="0"/>
              </a:spcAft>
              <a:buSzPts val="2200"/>
              <a:buNone/>
            </a:pPr>
            <a:r>
              <a:rPr lang="vi-VN" sz="1000" dirty="0">
                <a:sym typeface="Wingdings" panose="05000000000000000000" pitchFamily="2" charset="2"/>
              </a:rPr>
              <a:t>- Dữ liệu training không có ảnh chụp đối tượng ở khoảng cách xa</a:t>
            </a:r>
          </a:p>
          <a:p>
            <a:pPr marL="88900" lvl="0" indent="0" algn="l" rtl="0">
              <a:spcBef>
                <a:spcPts val="0"/>
              </a:spcBef>
              <a:spcAft>
                <a:spcPts val="0"/>
              </a:spcAft>
              <a:buSzPts val="2200"/>
              <a:buNone/>
            </a:pPr>
            <a:r>
              <a:rPr lang="vi-VN" sz="1000" dirty="0"/>
              <a:t>- Với các đối tượng chiếm không gian lớn trong bức ảnh, độ chính xác của model lên tới </a:t>
            </a:r>
            <a:r>
              <a:rPr lang="en-US" sz="1000" dirty="0"/>
              <a:t>59.5</a:t>
            </a:r>
            <a:r>
              <a:rPr lang="vi-VN" sz="1000" dirty="0"/>
              <a:t>%</a:t>
            </a:r>
            <a:endParaRPr lang="en-US" sz="1000" dirty="0"/>
          </a:p>
        </p:txBody>
      </p:sp>
      <p:pic>
        <p:nvPicPr>
          <p:cNvPr id="3" name="Picture 2">
            <a:extLst>
              <a:ext uri="{FF2B5EF4-FFF2-40B4-BE49-F238E27FC236}">
                <a16:creationId xmlns:a16="http://schemas.microsoft.com/office/drawing/2014/main" id="{3D2AD471-A0C6-4733-8D56-1AED466F5922}"/>
              </a:ext>
            </a:extLst>
          </p:cNvPr>
          <p:cNvPicPr>
            <a:picLocks noChangeAspect="1"/>
          </p:cNvPicPr>
          <p:nvPr/>
        </p:nvPicPr>
        <p:blipFill>
          <a:blip r:embed="rId3"/>
          <a:stretch>
            <a:fillRect/>
          </a:stretch>
        </p:blipFill>
        <p:spPr>
          <a:xfrm>
            <a:off x="5367726" y="1329245"/>
            <a:ext cx="3776274" cy="2773749"/>
          </a:xfrm>
          <a:prstGeom prst="rect">
            <a:avLst/>
          </a:prstGeom>
        </p:spPr>
      </p:pic>
    </p:spTree>
    <p:extLst>
      <p:ext uri="{BB962C8B-B14F-4D97-AF65-F5344CB8AC3E}">
        <p14:creationId xmlns:p14="http://schemas.microsoft.com/office/powerpoint/2010/main" val="196988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b="1" dirty="0"/>
              <a:t>Kết quả huấn luyện - RCNN</a:t>
            </a:r>
            <a:endParaRPr dirty="0"/>
          </a:p>
        </p:txBody>
      </p:sp>
      <p:sp>
        <p:nvSpPr>
          <p:cNvPr id="123" name="Google Shape;123;p22"/>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vi-VN" sz="1400" dirty="0"/>
              <a:t>Sử dụng phương pháp </a:t>
            </a:r>
            <a:r>
              <a:rPr lang="en" sz="1400" dirty="0"/>
              <a:t>MAP</a:t>
            </a:r>
            <a:endParaRPr lang="vi-VN" sz="1400" dirty="0"/>
          </a:p>
          <a:p>
            <a:pPr marL="457200" lvl="0" indent="-368300" algn="l" rtl="0">
              <a:spcBef>
                <a:spcPts val="0"/>
              </a:spcBef>
              <a:spcAft>
                <a:spcPts val="0"/>
              </a:spcAft>
              <a:buSzPts val="2200"/>
              <a:buChar char="●"/>
            </a:pPr>
            <a:r>
              <a:rPr lang="vi-VN" sz="1400" dirty="0"/>
              <a:t>Kết quả tại bước chạy 200,000 – RCNN</a:t>
            </a:r>
            <a:endParaRPr lang="en-US" sz="1400" dirty="0"/>
          </a:p>
          <a:p>
            <a:pPr marL="88900" lvl="0" indent="0" algn="l" rtl="0">
              <a:spcBef>
                <a:spcPts val="0"/>
              </a:spcBef>
              <a:spcAft>
                <a:spcPts val="0"/>
              </a:spcAft>
              <a:buSzPts val="2200"/>
              <a:buNone/>
            </a:pPr>
            <a:r>
              <a:rPr lang="en-US" sz="1000" dirty="0"/>
              <a:t> Average Precision  (AP) @[ </a:t>
            </a:r>
            <a:r>
              <a:rPr lang="en-US" sz="1000" dirty="0" err="1"/>
              <a:t>IoU</a:t>
            </a:r>
            <a:r>
              <a:rPr lang="en-US" sz="1000" dirty="0"/>
              <a:t>=0.50:0.95 | area=   all | </a:t>
            </a:r>
            <a:r>
              <a:rPr lang="en-US" sz="1000" dirty="0" err="1"/>
              <a:t>maxDets</a:t>
            </a:r>
            <a:r>
              <a:rPr lang="en-US" sz="1000" dirty="0"/>
              <a:t>=100 ] = 0.494</a:t>
            </a:r>
          </a:p>
          <a:p>
            <a:pPr marL="88900" lvl="0" indent="0" algn="l" rtl="0">
              <a:spcBef>
                <a:spcPts val="0"/>
              </a:spcBef>
              <a:spcAft>
                <a:spcPts val="0"/>
              </a:spcAft>
              <a:buSzPts val="2200"/>
              <a:buNone/>
            </a:pPr>
            <a:r>
              <a:rPr lang="en-US" sz="1000" dirty="0"/>
              <a:t> Average Precision  (AP) @[ </a:t>
            </a:r>
            <a:r>
              <a:rPr lang="en-US" sz="1000" dirty="0" err="1"/>
              <a:t>IoU</a:t>
            </a:r>
            <a:r>
              <a:rPr lang="en-US" sz="1000" dirty="0"/>
              <a:t>=0.50      | area=   all | </a:t>
            </a:r>
            <a:r>
              <a:rPr lang="en-US" sz="1000" dirty="0" err="1"/>
              <a:t>maxDets</a:t>
            </a:r>
            <a:r>
              <a:rPr lang="en-US" sz="1000" dirty="0"/>
              <a:t>=100 ] = 0.832</a:t>
            </a:r>
          </a:p>
          <a:p>
            <a:pPr marL="88900" lvl="0" indent="0" algn="l" rtl="0">
              <a:spcBef>
                <a:spcPts val="0"/>
              </a:spcBef>
              <a:spcAft>
                <a:spcPts val="0"/>
              </a:spcAft>
              <a:buSzPts val="2200"/>
              <a:buNone/>
            </a:pPr>
            <a:r>
              <a:rPr lang="en-US" sz="1000" dirty="0"/>
              <a:t> Average Precision  (AP) @[ </a:t>
            </a:r>
            <a:r>
              <a:rPr lang="en-US" sz="1000" dirty="0" err="1"/>
              <a:t>IoU</a:t>
            </a:r>
            <a:r>
              <a:rPr lang="en-US" sz="1000" dirty="0"/>
              <a:t>=0.75      | area=   all | </a:t>
            </a:r>
            <a:r>
              <a:rPr lang="en-US" sz="1000" dirty="0" err="1"/>
              <a:t>maxDets</a:t>
            </a:r>
            <a:r>
              <a:rPr lang="en-US" sz="1000" dirty="0"/>
              <a:t>=100 ] = 0.516</a:t>
            </a:r>
          </a:p>
          <a:p>
            <a:pPr marL="88900" lvl="0" indent="0" algn="l" rtl="0">
              <a:spcBef>
                <a:spcPts val="0"/>
              </a:spcBef>
              <a:spcAft>
                <a:spcPts val="0"/>
              </a:spcAft>
              <a:buSzPts val="2200"/>
              <a:buNone/>
            </a:pPr>
            <a:r>
              <a:rPr lang="en-US" sz="1000" dirty="0"/>
              <a:t> Average Precision  (AP) @[ </a:t>
            </a:r>
            <a:r>
              <a:rPr lang="en-US" sz="1000" dirty="0" err="1"/>
              <a:t>IoU</a:t>
            </a:r>
            <a:r>
              <a:rPr lang="en-US" sz="1000" dirty="0"/>
              <a:t>=0.50:0.95 | area= small | </a:t>
            </a:r>
            <a:r>
              <a:rPr lang="en-US" sz="1000" dirty="0" err="1"/>
              <a:t>maxDets</a:t>
            </a:r>
            <a:r>
              <a:rPr lang="en-US" sz="1000" dirty="0"/>
              <a:t>=100 ] = -1.000</a:t>
            </a:r>
          </a:p>
          <a:p>
            <a:pPr marL="88900" lvl="0" indent="0" algn="l" rtl="0">
              <a:spcBef>
                <a:spcPts val="0"/>
              </a:spcBef>
              <a:spcAft>
                <a:spcPts val="0"/>
              </a:spcAft>
              <a:buSzPts val="2200"/>
              <a:buNone/>
            </a:pPr>
            <a:r>
              <a:rPr lang="en-US" sz="1000" dirty="0"/>
              <a:t> Average Precision  (AP) @[ </a:t>
            </a:r>
            <a:r>
              <a:rPr lang="en-US" sz="1000" dirty="0" err="1"/>
              <a:t>IoU</a:t>
            </a:r>
            <a:r>
              <a:rPr lang="en-US" sz="1000" dirty="0"/>
              <a:t>=0.50:0.95 | area=medium | </a:t>
            </a:r>
            <a:r>
              <a:rPr lang="en-US" sz="1000" dirty="0" err="1"/>
              <a:t>maxDets</a:t>
            </a:r>
            <a:r>
              <a:rPr lang="en-US" sz="1000" dirty="0"/>
              <a:t>=100 ] = 0.035</a:t>
            </a:r>
          </a:p>
          <a:p>
            <a:pPr marL="88900" lvl="0" indent="0" algn="l" rtl="0">
              <a:spcBef>
                <a:spcPts val="0"/>
              </a:spcBef>
              <a:spcAft>
                <a:spcPts val="0"/>
              </a:spcAft>
              <a:buSzPts val="2200"/>
              <a:buNone/>
            </a:pPr>
            <a:r>
              <a:rPr lang="en-US" sz="1000" dirty="0"/>
              <a:t> Average Precision  (AP) @[ </a:t>
            </a:r>
            <a:r>
              <a:rPr lang="en-US" sz="1000" dirty="0" err="1"/>
              <a:t>IoU</a:t>
            </a:r>
            <a:r>
              <a:rPr lang="en-US" sz="1000" dirty="0"/>
              <a:t>=0.50:0.95 | area= large | </a:t>
            </a:r>
            <a:r>
              <a:rPr lang="en-US" sz="1000" dirty="0" err="1"/>
              <a:t>maxDets</a:t>
            </a:r>
            <a:r>
              <a:rPr lang="en-US" sz="1000" dirty="0"/>
              <a:t>=100 ] = 0.509</a:t>
            </a:r>
          </a:p>
          <a:p>
            <a:pPr marL="88900" lvl="0" indent="0" algn="l" rtl="0">
              <a:spcBef>
                <a:spcPts val="0"/>
              </a:spcBef>
              <a:spcAft>
                <a:spcPts val="0"/>
              </a:spcAft>
              <a:buSzPts val="2200"/>
              <a:buNone/>
            </a:pPr>
            <a:r>
              <a:rPr lang="en-US" sz="1000" dirty="0"/>
              <a:t> Average Recall     (AR) @[ </a:t>
            </a:r>
            <a:r>
              <a:rPr lang="en-US" sz="1000" dirty="0" err="1"/>
              <a:t>IoU</a:t>
            </a:r>
            <a:r>
              <a:rPr lang="en-US" sz="1000" dirty="0"/>
              <a:t>=0.50:0.95 | area=   all | </a:t>
            </a:r>
            <a:r>
              <a:rPr lang="en-US" sz="1000" dirty="0" err="1"/>
              <a:t>maxDets</a:t>
            </a:r>
            <a:r>
              <a:rPr lang="en-US" sz="1000" dirty="0"/>
              <a:t>=  1 ] = 0.533</a:t>
            </a:r>
          </a:p>
          <a:p>
            <a:pPr marL="88900" lvl="0" indent="0" algn="l" rtl="0">
              <a:spcBef>
                <a:spcPts val="0"/>
              </a:spcBef>
              <a:spcAft>
                <a:spcPts val="0"/>
              </a:spcAft>
              <a:buSzPts val="2200"/>
              <a:buNone/>
            </a:pPr>
            <a:r>
              <a:rPr lang="en-US" sz="1000" dirty="0"/>
              <a:t> Average Recall     (AR) @[ </a:t>
            </a:r>
            <a:r>
              <a:rPr lang="en-US" sz="1000" dirty="0" err="1"/>
              <a:t>IoU</a:t>
            </a:r>
            <a:r>
              <a:rPr lang="en-US" sz="1000" dirty="0"/>
              <a:t>=0.50:0.95 | area=   all | </a:t>
            </a:r>
            <a:r>
              <a:rPr lang="en-US" sz="1000" dirty="0" err="1"/>
              <a:t>maxDets</a:t>
            </a:r>
            <a:r>
              <a:rPr lang="en-US" sz="1000" dirty="0"/>
              <a:t>= 10 ] = 0.603</a:t>
            </a:r>
          </a:p>
          <a:p>
            <a:pPr marL="88900" lvl="0" indent="0" algn="l" rtl="0">
              <a:spcBef>
                <a:spcPts val="0"/>
              </a:spcBef>
              <a:spcAft>
                <a:spcPts val="0"/>
              </a:spcAft>
              <a:buSzPts val="2200"/>
              <a:buNone/>
            </a:pPr>
            <a:r>
              <a:rPr lang="en-US" sz="1000" dirty="0"/>
              <a:t> Average Recall     (AR) @[ </a:t>
            </a:r>
            <a:r>
              <a:rPr lang="en-US" sz="1000" dirty="0" err="1"/>
              <a:t>IoU</a:t>
            </a:r>
            <a:r>
              <a:rPr lang="en-US" sz="1000" dirty="0"/>
              <a:t>=0.50:0.95 | area=   all | </a:t>
            </a:r>
            <a:r>
              <a:rPr lang="en-US" sz="1000" dirty="0" err="1"/>
              <a:t>maxDets</a:t>
            </a:r>
            <a:r>
              <a:rPr lang="en-US" sz="1000" dirty="0"/>
              <a:t>=100 ] = 0.621</a:t>
            </a:r>
          </a:p>
          <a:p>
            <a:pPr marL="88900" lvl="0" indent="0" algn="l" rtl="0">
              <a:spcBef>
                <a:spcPts val="0"/>
              </a:spcBef>
              <a:spcAft>
                <a:spcPts val="0"/>
              </a:spcAft>
              <a:buSzPts val="2200"/>
              <a:buNone/>
            </a:pPr>
            <a:r>
              <a:rPr lang="en-US" sz="1000" dirty="0"/>
              <a:t> Average Recall     (AR) @[ </a:t>
            </a:r>
            <a:r>
              <a:rPr lang="en-US" sz="1000" dirty="0" err="1"/>
              <a:t>IoU</a:t>
            </a:r>
            <a:r>
              <a:rPr lang="en-US" sz="1000" dirty="0"/>
              <a:t>=0.50:0.95 | area= small | </a:t>
            </a:r>
            <a:r>
              <a:rPr lang="en-US" sz="1000" dirty="0" err="1"/>
              <a:t>maxDets</a:t>
            </a:r>
            <a:r>
              <a:rPr lang="en-US" sz="1000" dirty="0"/>
              <a:t>=100 ] = -1.000</a:t>
            </a:r>
          </a:p>
          <a:p>
            <a:pPr marL="88900" lvl="0" indent="0" algn="l" rtl="0">
              <a:spcBef>
                <a:spcPts val="0"/>
              </a:spcBef>
              <a:spcAft>
                <a:spcPts val="0"/>
              </a:spcAft>
              <a:buSzPts val="2200"/>
              <a:buNone/>
            </a:pPr>
            <a:r>
              <a:rPr lang="en-US" sz="1000" dirty="0"/>
              <a:t> Average Recall     (AR) @[ </a:t>
            </a:r>
            <a:r>
              <a:rPr lang="en-US" sz="1000" dirty="0" err="1"/>
              <a:t>IoU</a:t>
            </a:r>
            <a:r>
              <a:rPr lang="en-US" sz="1000" dirty="0"/>
              <a:t>=0.50:0.95 | area=medium | </a:t>
            </a:r>
            <a:r>
              <a:rPr lang="en-US" sz="1000" dirty="0" err="1"/>
              <a:t>maxDets</a:t>
            </a:r>
            <a:r>
              <a:rPr lang="en-US" sz="1000" dirty="0"/>
              <a:t>=100 ] = 0.094</a:t>
            </a:r>
          </a:p>
          <a:p>
            <a:pPr marL="88900" lvl="0" indent="0" algn="l" rtl="0">
              <a:spcBef>
                <a:spcPts val="0"/>
              </a:spcBef>
              <a:spcAft>
                <a:spcPts val="0"/>
              </a:spcAft>
              <a:buSzPts val="2200"/>
              <a:buNone/>
            </a:pPr>
            <a:r>
              <a:rPr lang="en-US" sz="1000" dirty="0"/>
              <a:t> Average Recall     (AR) @[ </a:t>
            </a:r>
            <a:r>
              <a:rPr lang="en-US" sz="1000" dirty="0" err="1"/>
              <a:t>IoU</a:t>
            </a:r>
            <a:r>
              <a:rPr lang="en-US" sz="1000" dirty="0"/>
              <a:t>=0.50:0.95 | area= large | </a:t>
            </a:r>
            <a:r>
              <a:rPr lang="en-US" sz="1000" dirty="0" err="1"/>
              <a:t>maxDets</a:t>
            </a:r>
            <a:r>
              <a:rPr lang="en-US" sz="1000" dirty="0"/>
              <a:t>=100 ] = 0.636</a:t>
            </a:r>
          </a:p>
          <a:p>
            <a:pPr marL="88900" lvl="0" indent="0" algn="l" rtl="0">
              <a:spcBef>
                <a:spcPts val="0"/>
              </a:spcBef>
              <a:spcAft>
                <a:spcPts val="0"/>
              </a:spcAft>
              <a:buSzPts val="2200"/>
              <a:buNone/>
            </a:pPr>
            <a:endParaRPr lang="vi-VN" sz="1000" dirty="0">
              <a:sym typeface="Wingdings" panose="05000000000000000000" pitchFamily="2" charset="2"/>
            </a:endParaRPr>
          </a:p>
          <a:p>
            <a:pPr marL="88900" indent="0">
              <a:buNone/>
            </a:pPr>
            <a:r>
              <a:rPr lang="en-US" sz="1400" dirty="0">
                <a:sym typeface="Wingdings" panose="05000000000000000000" pitchFamily="2" charset="2"/>
              </a:rPr>
              <a:t></a:t>
            </a:r>
            <a:r>
              <a:rPr lang="vi-VN" sz="1400" dirty="0">
                <a:sym typeface="Wingdings" panose="05000000000000000000" pitchFamily="2" charset="2"/>
              </a:rPr>
              <a:t>Nhận xét</a:t>
            </a:r>
          </a:p>
          <a:p>
            <a:pPr marL="88900" lvl="0" indent="0" algn="l" rtl="0">
              <a:spcBef>
                <a:spcPts val="0"/>
              </a:spcBef>
              <a:spcAft>
                <a:spcPts val="0"/>
              </a:spcAft>
              <a:buSzPts val="2200"/>
              <a:buNone/>
            </a:pPr>
            <a:r>
              <a:rPr lang="vi-VN" sz="1000" dirty="0">
                <a:sym typeface="Wingdings" panose="05000000000000000000" pitchFamily="2" charset="2"/>
              </a:rPr>
              <a:t>- Độ chính xác khoảng 50%</a:t>
            </a:r>
          </a:p>
          <a:p>
            <a:pPr marL="88900" lvl="0" indent="0" algn="l" rtl="0">
              <a:spcBef>
                <a:spcPts val="0"/>
              </a:spcBef>
              <a:spcAft>
                <a:spcPts val="0"/>
              </a:spcAft>
              <a:buSzPts val="2200"/>
              <a:buNone/>
            </a:pPr>
            <a:r>
              <a:rPr lang="vi-VN" sz="1000" dirty="0">
                <a:sym typeface="Wingdings" panose="05000000000000000000" pitchFamily="2" charset="2"/>
              </a:rPr>
              <a:t>- Dữ liệu training không có ảnh chụp đối tượng ở khoảng cách xa</a:t>
            </a:r>
          </a:p>
          <a:p>
            <a:pPr marL="88900" lvl="0" indent="0" algn="l" rtl="0">
              <a:spcBef>
                <a:spcPts val="0"/>
              </a:spcBef>
              <a:spcAft>
                <a:spcPts val="0"/>
              </a:spcAft>
              <a:buSzPts val="2200"/>
              <a:buNone/>
            </a:pPr>
            <a:r>
              <a:rPr lang="vi-VN" sz="1000" dirty="0"/>
              <a:t>- Với các đối tượng chiếm không gian lớn trong bức ảnh, độ chính xác của model </a:t>
            </a:r>
            <a:r>
              <a:rPr lang="en-US" sz="1000" dirty="0" err="1"/>
              <a:t>duy</a:t>
            </a:r>
            <a:r>
              <a:rPr lang="en-US" sz="1000" dirty="0"/>
              <a:t> </a:t>
            </a:r>
            <a:r>
              <a:rPr lang="vi-VN" sz="1000" dirty="0"/>
              <a:t>trì ở mức 50%</a:t>
            </a:r>
            <a:endParaRPr lang="en-US" sz="1000" dirty="0"/>
          </a:p>
          <a:p>
            <a:pPr marL="88900" lvl="0" indent="0" algn="l" rtl="0">
              <a:spcBef>
                <a:spcPts val="0"/>
              </a:spcBef>
              <a:spcAft>
                <a:spcPts val="0"/>
              </a:spcAft>
              <a:buSzPts val="2200"/>
              <a:buNone/>
            </a:pPr>
            <a:endParaRPr lang="vi-VN" sz="1400" dirty="0"/>
          </a:p>
        </p:txBody>
      </p:sp>
      <p:pic>
        <p:nvPicPr>
          <p:cNvPr id="10" name="Picture 9">
            <a:extLst>
              <a:ext uri="{FF2B5EF4-FFF2-40B4-BE49-F238E27FC236}">
                <a16:creationId xmlns:a16="http://schemas.microsoft.com/office/drawing/2014/main" id="{7C023B24-42F0-49D7-A482-D457711C183A}"/>
              </a:ext>
            </a:extLst>
          </p:cNvPr>
          <p:cNvPicPr>
            <a:picLocks noChangeAspect="1"/>
          </p:cNvPicPr>
          <p:nvPr/>
        </p:nvPicPr>
        <p:blipFill>
          <a:blip r:embed="rId3"/>
          <a:stretch>
            <a:fillRect/>
          </a:stretch>
        </p:blipFill>
        <p:spPr>
          <a:xfrm>
            <a:off x="5541401" y="1271384"/>
            <a:ext cx="3540722" cy="2600732"/>
          </a:xfrm>
          <a:prstGeom prst="rect">
            <a:avLst/>
          </a:prstGeom>
        </p:spPr>
      </p:pic>
    </p:spTree>
    <p:extLst>
      <p:ext uri="{BB962C8B-B14F-4D97-AF65-F5344CB8AC3E}">
        <p14:creationId xmlns:p14="http://schemas.microsoft.com/office/powerpoint/2010/main" val="3066804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b="1" dirty="0"/>
              <a:t>Đánh giá 2 phương pháp từ thực nghiệm</a:t>
            </a:r>
            <a:endParaRPr dirty="0"/>
          </a:p>
        </p:txBody>
      </p:sp>
      <p:sp>
        <p:nvSpPr>
          <p:cNvPr id="123" name="Google Shape;123;p22"/>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US" sz="1600" dirty="0"/>
              <a:t>ssd_mobilenet_v2: </a:t>
            </a:r>
            <a:endParaRPr lang="vi-VN" sz="1600" dirty="0"/>
          </a:p>
          <a:p>
            <a:pPr lvl="1" indent="-368300">
              <a:spcBef>
                <a:spcPts val="0"/>
              </a:spcBef>
              <a:buSzPts val="2200"/>
              <a:buChar char="●"/>
            </a:pPr>
            <a:r>
              <a:rPr lang="vi-VN" sz="1400" dirty="0"/>
              <a:t>Điểm mạnh: thời gian huấn luyện ngắn</a:t>
            </a:r>
          </a:p>
          <a:p>
            <a:pPr lvl="1" indent="-368300">
              <a:spcBef>
                <a:spcPts val="0"/>
              </a:spcBef>
              <a:buSzPts val="2200"/>
              <a:buChar char="●"/>
            </a:pPr>
            <a:r>
              <a:rPr lang="vi-VN" sz="1400" dirty="0"/>
              <a:t>Điểm yếu: </a:t>
            </a:r>
          </a:p>
          <a:p>
            <a:pPr lvl="2" indent="-368300">
              <a:spcBef>
                <a:spcPts val="0"/>
              </a:spcBef>
              <a:buSzPts val="2200"/>
              <a:buChar char="●"/>
            </a:pPr>
            <a:r>
              <a:rPr lang="vi-VN" sz="1400" dirty="0"/>
              <a:t>Độ chính xác thấp</a:t>
            </a:r>
          </a:p>
          <a:p>
            <a:pPr lvl="2" indent="-368300">
              <a:spcBef>
                <a:spcPts val="0"/>
              </a:spcBef>
              <a:buSzPts val="2200"/>
              <a:buChar char="●"/>
            </a:pPr>
            <a:r>
              <a:rPr lang="vi-VN" sz="1400" dirty="0"/>
              <a:t>Nếu 2 lớp đối tượng có feature tương đối giống nhau, thì lớp nào có độ chính xác cao hơn sẽ chiếm ưu thế khi nội suy ra kết quả cuối cùng. Trong trường hợp này, lớp bike_</a:t>
            </a:r>
            <a:r>
              <a:rPr lang="en-US" sz="1400" dirty="0"/>
              <a:t>walker </a:t>
            </a:r>
            <a:r>
              <a:rPr lang="vi-VN" sz="1400" dirty="0"/>
              <a:t>thậm chí được suy đoán trong video có xe máy</a:t>
            </a:r>
            <a:endParaRPr lang="en-US" sz="1400" dirty="0"/>
          </a:p>
          <a:p>
            <a:pPr marL="457200" lvl="0" indent="-368300" algn="l" rtl="0">
              <a:spcBef>
                <a:spcPts val="0"/>
              </a:spcBef>
              <a:spcAft>
                <a:spcPts val="0"/>
              </a:spcAft>
              <a:buSzPts val="2200"/>
              <a:buChar char="●"/>
            </a:pPr>
            <a:r>
              <a:rPr lang="en-US" sz="1600" dirty="0"/>
              <a:t>faster_rcnn_inception_v2: </a:t>
            </a:r>
            <a:endParaRPr lang="vi-VN" sz="1600" dirty="0"/>
          </a:p>
          <a:p>
            <a:pPr lvl="1" indent="-368300">
              <a:spcBef>
                <a:spcPts val="0"/>
              </a:spcBef>
              <a:buSzPts val="2200"/>
              <a:buChar char="●"/>
            </a:pPr>
            <a:r>
              <a:rPr lang="vi-VN" sz="1400" dirty="0"/>
              <a:t>Điểm mạnh: độ chính xác cải thiện hơn hẳn SSD trong mô hình mà các lớp đối tượng có feature tương đối giống nhau</a:t>
            </a:r>
          </a:p>
          <a:p>
            <a:pPr lvl="1" indent="-368300">
              <a:spcBef>
                <a:spcPts val="0"/>
              </a:spcBef>
              <a:buSzPts val="2200"/>
              <a:buChar char="●"/>
            </a:pPr>
            <a:r>
              <a:rPr lang="vi-VN" sz="1400" dirty="0"/>
              <a:t>Điểm yếu: nếu các đối tượng có rounding box chồng lấn, phương pháp RCNN không thể xác định chính xác vị trí của đối tượng mà tạo ra nhiều hơn 1 rounding box cho 1 đối tượng được nhận diện</a:t>
            </a:r>
            <a:endParaRPr lang="en-US" sz="1400" dirty="0"/>
          </a:p>
          <a:p>
            <a:pPr marL="88900" lvl="0" indent="0" algn="l" rtl="0">
              <a:spcBef>
                <a:spcPts val="0"/>
              </a:spcBef>
              <a:spcAft>
                <a:spcPts val="0"/>
              </a:spcAft>
              <a:buSzPts val="2200"/>
              <a:buNone/>
            </a:pPr>
            <a:endParaRPr lang="vi-VN" sz="1400" dirty="0"/>
          </a:p>
        </p:txBody>
      </p:sp>
    </p:spTree>
    <p:extLst>
      <p:ext uri="{BB962C8B-B14F-4D97-AF65-F5344CB8AC3E}">
        <p14:creationId xmlns:p14="http://schemas.microsoft.com/office/powerpoint/2010/main" val="122610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b="1" dirty="0"/>
              <a:t>Đánh giá kết quả của RCNN </a:t>
            </a:r>
            <a:endParaRPr dirty="0"/>
          </a:p>
        </p:txBody>
      </p:sp>
      <p:sp>
        <p:nvSpPr>
          <p:cNvPr id="123" name="Google Shape;123;p22"/>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vi-VN" sz="2000" dirty="0"/>
              <a:t>Lớp bike_walker</a:t>
            </a:r>
          </a:p>
          <a:p>
            <a:pPr lvl="1" indent="-368300">
              <a:spcBef>
                <a:spcPts val="0"/>
              </a:spcBef>
              <a:buSzPts val="2200"/>
              <a:buChar char="●"/>
            </a:pPr>
            <a:r>
              <a:rPr lang="vi-VN" sz="1600" dirty="0"/>
              <a:t>Độ chính xác tổng quan cao</a:t>
            </a:r>
          </a:p>
          <a:p>
            <a:pPr lvl="1" indent="-368300">
              <a:spcBef>
                <a:spcPts val="0"/>
              </a:spcBef>
              <a:buSzPts val="2200"/>
              <a:buChar char="●"/>
            </a:pPr>
            <a:r>
              <a:rPr lang="vi-VN" sz="1600" dirty="0"/>
              <a:t>Phân biệt khá tốt hành động dắt xe và hành động đạp xe đạp</a:t>
            </a:r>
          </a:p>
          <a:p>
            <a:r>
              <a:rPr lang="vi-VN" sz="1800" dirty="0"/>
              <a:t>Lớp motor_walker</a:t>
            </a:r>
          </a:p>
          <a:p>
            <a:pPr lvl="1" indent="-368300">
              <a:spcBef>
                <a:spcPts val="0"/>
              </a:spcBef>
              <a:buSzPts val="2200"/>
              <a:buFont typeface="Roboto"/>
              <a:buChar char="●"/>
            </a:pPr>
            <a:r>
              <a:rPr lang="vi-VN" sz="1600" dirty="0"/>
              <a:t>Độ chính thấp chủ yếu vì các lý do sau:</a:t>
            </a:r>
          </a:p>
          <a:p>
            <a:pPr lvl="2" indent="-368300">
              <a:spcBef>
                <a:spcPts val="0"/>
              </a:spcBef>
              <a:buSzPts val="2200"/>
              <a:buFont typeface="Roboto"/>
              <a:buChar char="●"/>
            </a:pPr>
            <a:r>
              <a:rPr lang="vi-VN" sz="1600" dirty="0"/>
              <a:t>Các loại xe máy trong dữ liệu huấn luyện không phong phú</a:t>
            </a:r>
          </a:p>
          <a:p>
            <a:pPr lvl="2" indent="-368300">
              <a:spcBef>
                <a:spcPts val="0"/>
              </a:spcBef>
              <a:buSzPts val="2200"/>
              <a:buFont typeface="Roboto"/>
              <a:buChar char="●"/>
            </a:pPr>
            <a:r>
              <a:rPr lang="vi-VN" sz="1600" dirty="0"/>
              <a:t>Trong khung hình chụp trực diện hành động dắt xe, với các loại xe motor classic, kết quả suy đoán dễ bị nhầm lẫn với hành động dắt xe đạp</a:t>
            </a:r>
          </a:p>
          <a:p>
            <a:pPr lvl="2" indent="-368300">
              <a:spcBef>
                <a:spcPts val="0"/>
              </a:spcBef>
              <a:buSzPts val="2200"/>
              <a:buFont typeface="Roboto"/>
              <a:buChar char="●"/>
            </a:pPr>
            <a:r>
              <a:rPr lang="vi-VN" sz="1600" dirty="0"/>
              <a:t>Với các video có độ phức tạp cao như khung ảnh gồm hơn 20 đối tượng dắt xe đi sát nhau, hoặc trong trường hợp video trắng đen thì có nhiều đối tượng bị bỏ qua không nhận diện</a:t>
            </a:r>
          </a:p>
          <a:p>
            <a:pPr lvl="1" indent="-368300">
              <a:spcBef>
                <a:spcPts val="0"/>
              </a:spcBef>
              <a:buSzPts val="2200"/>
              <a:buFont typeface="Roboto"/>
              <a:buChar char="●"/>
            </a:pPr>
            <a:r>
              <a:rPr lang="vi-VN" sz="1600" dirty="0"/>
              <a:t>Các khung hình chụp bên hông và sau lưng cho kết quả có độ chính xác cao</a:t>
            </a:r>
          </a:p>
          <a:p>
            <a:endParaRPr lang="vi-VN" sz="1800" dirty="0"/>
          </a:p>
        </p:txBody>
      </p:sp>
    </p:spTree>
    <p:extLst>
      <p:ext uri="{BB962C8B-B14F-4D97-AF65-F5344CB8AC3E}">
        <p14:creationId xmlns:p14="http://schemas.microsoft.com/office/powerpoint/2010/main" val="3632058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Định hướng phát triển</a:t>
            </a:r>
            <a:endParaRPr dirty="0"/>
          </a:p>
        </p:txBody>
      </p:sp>
      <p:sp>
        <p:nvSpPr>
          <p:cNvPr id="123" name="Google Shape;123;p22"/>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vi-VN" dirty="0"/>
              <a:t>Bổ sung vào bộ dữ liệu training:</a:t>
            </a:r>
          </a:p>
          <a:p>
            <a:pPr lvl="1" indent="-368300">
              <a:spcBef>
                <a:spcPts val="0"/>
              </a:spcBef>
              <a:buSzPts val="2200"/>
              <a:buChar char="●"/>
            </a:pPr>
            <a:r>
              <a:rPr lang="vi-VN" dirty="0"/>
              <a:t>Thêm ảnh ở góc chụp gần và xa</a:t>
            </a:r>
          </a:p>
          <a:p>
            <a:pPr lvl="1" indent="-368300">
              <a:spcBef>
                <a:spcPts val="0"/>
              </a:spcBef>
              <a:buSzPts val="2200"/>
              <a:buChar char="●"/>
            </a:pPr>
            <a:r>
              <a:rPr lang="vi-VN" dirty="0"/>
              <a:t>Thêm ảnh có label của các đối tượng chồng lấn lên nhau</a:t>
            </a:r>
          </a:p>
          <a:p>
            <a:pPr lvl="1" indent="-368300">
              <a:spcBef>
                <a:spcPts val="0"/>
              </a:spcBef>
              <a:buSzPts val="2200"/>
              <a:buChar char="●"/>
            </a:pPr>
            <a:r>
              <a:rPr lang="vi-VN" dirty="0"/>
              <a:t>Ảnh chụp gồm nhiều loại xe máy khác nhau</a:t>
            </a:r>
            <a:endParaRPr lang="en-US" dirty="0"/>
          </a:p>
          <a:p>
            <a:pPr lvl="1" indent="-368300">
              <a:spcBef>
                <a:spcPts val="0"/>
              </a:spcBef>
              <a:buSzPts val="2200"/>
              <a:buChar char="●"/>
            </a:pPr>
            <a:r>
              <a:rPr lang="vi-VN" dirty="0"/>
              <a:t>Bổ sung thêm ảnh chụp gồm cả 2 lớp đối tượng</a:t>
            </a:r>
          </a:p>
          <a:p>
            <a:pPr marL="546100" lvl="1" indent="0">
              <a:spcBef>
                <a:spcPts val="0"/>
              </a:spcBef>
              <a:buSzPts val="2200"/>
              <a:buNone/>
            </a:pPr>
            <a:r>
              <a:rPr lang="vi-VN" dirty="0">
                <a:sym typeface="Wingdings" panose="05000000000000000000" pitchFamily="2" charset="2"/>
              </a:rPr>
              <a:t> </a:t>
            </a:r>
            <a:r>
              <a:rPr lang="vi-VN" dirty="0"/>
              <a:t>nhằm tránh overfitting và tăng độ chính xác nhận diện</a:t>
            </a:r>
          </a:p>
          <a:p>
            <a:r>
              <a:rPr lang="vi-VN" dirty="0"/>
              <a:t>Cải tiến thuật toán Augmentation với Keras Preprocessing Layers để tăng độ phong phú cho dữ liệu training</a:t>
            </a:r>
            <a:endParaRPr dirty="0"/>
          </a:p>
          <a:p>
            <a:pPr marL="914400" lvl="0" indent="0" algn="l" rtl="0">
              <a:spcBef>
                <a:spcPts val="1600"/>
              </a:spcBef>
              <a:spcAft>
                <a:spcPts val="1600"/>
              </a:spcAft>
              <a:buNone/>
            </a:pPr>
            <a:endParaRPr sz="1800" dirty="0"/>
          </a:p>
        </p:txBody>
      </p:sp>
    </p:spTree>
    <p:extLst>
      <p:ext uri="{BB962C8B-B14F-4D97-AF65-F5344CB8AC3E}">
        <p14:creationId xmlns:p14="http://schemas.microsoft.com/office/powerpoint/2010/main" val="2297101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p:nvPr/>
        </p:nvSpPr>
        <p:spPr>
          <a:xfrm>
            <a:off x="574975" y="1023250"/>
            <a:ext cx="7882500" cy="131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4800" b="1" dirty="0">
                <a:solidFill>
                  <a:schemeClr val="lt1"/>
                </a:solidFill>
                <a:latin typeface="Roboto"/>
                <a:ea typeface="Roboto"/>
                <a:cs typeface="Roboto"/>
                <a:sym typeface="Roboto"/>
              </a:rPr>
              <a:t>NHẬN DIỆN HÀNH ĐỘNG DẮT XE MÁY VÀ XE ĐẠP</a:t>
            </a:r>
            <a:endParaRPr sz="4800" b="1" dirty="0">
              <a:solidFill>
                <a:schemeClr val="lt1"/>
              </a:solidFill>
              <a:latin typeface="Roboto"/>
              <a:ea typeface="Roboto"/>
              <a:cs typeface="Roboto"/>
              <a:sym typeface="Roboto"/>
            </a:endParaRPr>
          </a:p>
        </p:txBody>
      </p:sp>
      <p:sp>
        <p:nvSpPr>
          <p:cNvPr id="79" name="Google Shape;79;p15"/>
          <p:cNvSpPr txBox="1"/>
          <p:nvPr/>
        </p:nvSpPr>
        <p:spPr>
          <a:xfrm>
            <a:off x="199380" y="2765650"/>
            <a:ext cx="8813991" cy="2260112"/>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3000" b="1" dirty="0">
              <a:solidFill>
                <a:schemeClr val="lt1"/>
              </a:solidFill>
              <a:latin typeface="Roboto"/>
              <a:ea typeface="Roboto"/>
              <a:cs typeface="Roboto"/>
              <a:sym typeface="Roboto"/>
            </a:endParaRPr>
          </a:p>
          <a:p>
            <a:pPr marL="0" lvl="0" indent="0" algn="l" rtl="0">
              <a:lnSpc>
                <a:spcPct val="115000"/>
              </a:lnSpc>
              <a:spcBef>
                <a:spcPts val="0"/>
              </a:spcBef>
              <a:spcAft>
                <a:spcPts val="0"/>
              </a:spcAft>
              <a:buNone/>
            </a:pPr>
            <a:r>
              <a:rPr lang="vi-VN" sz="3000" b="1" dirty="0">
                <a:solidFill>
                  <a:schemeClr val="lt1"/>
                </a:solidFill>
                <a:latin typeface="Roboto"/>
                <a:ea typeface="Roboto"/>
                <a:cs typeface="Roboto"/>
                <a:sym typeface="Roboto"/>
              </a:rPr>
              <a:t>LÊ MINH HOÀNG - CH1702008​</a:t>
            </a:r>
          </a:p>
          <a:p>
            <a:pPr marL="0" lvl="0" indent="0" algn="l" rtl="0">
              <a:lnSpc>
                <a:spcPct val="115000"/>
              </a:lnSpc>
              <a:spcBef>
                <a:spcPts val="0"/>
              </a:spcBef>
              <a:spcAft>
                <a:spcPts val="0"/>
              </a:spcAft>
              <a:buNone/>
            </a:pPr>
            <a:r>
              <a:rPr lang="en" sz="3000" b="1" dirty="0">
                <a:solidFill>
                  <a:schemeClr val="lt1"/>
                </a:solidFill>
                <a:latin typeface="Roboto"/>
                <a:ea typeface="Roboto"/>
                <a:cs typeface="Roboto"/>
                <a:sym typeface="Roboto"/>
              </a:rPr>
              <a:t>Link Github: </a:t>
            </a:r>
            <a:r>
              <a:rPr lang="en-US" sz="3000" dirty="0">
                <a:solidFill>
                  <a:schemeClr val="lt1"/>
                </a:solidFill>
                <a:latin typeface="Roboto"/>
                <a:ea typeface="Roboto"/>
                <a:cs typeface="Roboto"/>
                <a:sym typeface="Roboto"/>
              </a:rPr>
              <a:t>https://github.com/lmhoang47/CS2225.CH1501</a:t>
            </a:r>
            <a:endParaRPr sz="3000" dirty="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Tóm tắt</a:t>
            </a:r>
            <a:endParaRPr/>
          </a:p>
        </p:txBody>
      </p:sp>
      <p:sp>
        <p:nvSpPr>
          <p:cNvPr id="85" name="Google Shape;85;p16"/>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000" dirty="0"/>
              <a:t>Tên đề tài: </a:t>
            </a:r>
            <a:r>
              <a:rPr lang="vi-VN" sz="2000" dirty="0"/>
              <a:t>Nhận diện hành động dắt xe máy và xe đạp trên video</a:t>
            </a:r>
            <a:endParaRPr sz="2000" dirty="0"/>
          </a:p>
          <a:p>
            <a:pPr marL="457200" lvl="0" indent="-368300" algn="l" rtl="0">
              <a:spcBef>
                <a:spcPts val="0"/>
              </a:spcBef>
              <a:spcAft>
                <a:spcPts val="0"/>
              </a:spcAft>
              <a:buSzPts val="2200"/>
              <a:buChar char="●"/>
            </a:pPr>
            <a:r>
              <a:rPr lang="en" sz="2000" dirty="0"/>
              <a:t>Tóm tắt về đồ án và kết quả đạt được</a:t>
            </a:r>
            <a:endParaRPr lang="vi-VN" sz="2000" dirty="0"/>
          </a:p>
          <a:p>
            <a:pPr lvl="1" indent="-368300">
              <a:spcBef>
                <a:spcPts val="0"/>
              </a:spcBef>
              <a:buSzPts val="2200"/>
              <a:buChar char="●"/>
            </a:pPr>
            <a:r>
              <a:rPr lang="vi-VN" sz="1800" dirty="0"/>
              <a:t>Ứng dụng: phát hiện hành động ăn trộm xe, hành động dắt xe lên vỉa hè</a:t>
            </a:r>
          </a:p>
          <a:p>
            <a:pPr lvl="1" indent="-368300">
              <a:spcBef>
                <a:spcPts val="0"/>
              </a:spcBef>
              <a:buSzPts val="2200"/>
              <a:buChar char="●"/>
            </a:pPr>
            <a:r>
              <a:rPr lang="vi-VN" sz="1800" dirty="0"/>
              <a:t>Sử dụng TensorFlow - phương pháp RCNN và so sánh với phương pháp SDD</a:t>
            </a:r>
          </a:p>
          <a:p>
            <a:pPr lvl="1" indent="-368300">
              <a:spcBef>
                <a:spcPts val="0"/>
              </a:spcBef>
              <a:buSzPts val="2200"/>
              <a:buChar char="●"/>
            </a:pPr>
            <a:r>
              <a:rPr lang="vi-VN" sz="1800" dirty="0"/>
              <a:t>Kết quả: độ chính xác trung bình trong khoảng 50%</a:t>
            </a:r>
          </a:p>
          <a:p>
            <a:pPr lvl="2" indent="-368300">
              <a:spcBef>
                <a:spcPts val="0"/>
              </a:spcBef>
              <a:buSzPts val="2200"/>
              <a:buChar char="●"/>
            </a:pPr>
            <a:r>
              <a:rPr lang="vi-VN" sz="1600" dirty="0"/>
              <a:t>Hành động dắt xe đạp có độ chính xác rất cao, kể cả các trường hợp góc của khung ảnh hướng về đối tượng ở trước mặt, sau lưng và bên hông</a:t>
            </a:r>
          </a:p>
          <a:p>
            <a:pPr lvl="2" indent="-368300">
              <a:spcBef>
                <a:spcPts val="0"/>
              </a:spcBef>
              <a:buSzPts val="2200"/>
              <a:buChar char="●"/>
            </a:pPr>
            <a:r>
              <a:rPr lang="vi-VN" sz="1600" dirty="0"/>
              <a:t>Hành động dắt xe máy do dữ liệu hạn chế nên độ chính xác thấp. Kết quả thu được chỉ chấp nhận được đối với các loại xe classic và góc khung ảnh ở đằng sau lưng và bên hông</a:t>
            </a:r>
            <a:endParaRPr sz="1600" dirty="0"/>
          </a:p>
          <a:p>
            <a:pPr marL="914400" lvl="0" indent="0" algn="l" rtl="0">
              <a:spcBef>
                <a:spcPts val="1600"/>
              </a:spcBef>
              <a:spcAft>
                <a:spcPts val="1600"/>
              </a:spcAft>
              <a:buNone/>
            </a:pPr>
            <a:endParaRPr sz="1600" dirty="0"/>
          </a:p>
        </p:txBody>
      </p:sp>
    </p:spTree>
    <p:extLst>
      <p:ext uri="{BB962C8B-B14F-4D97-AF65-F5344CB8AC3E}">
        <p14:creationId xmlns:p14="http://schemas.microsoft.com/office/powerpoint/2010/main" val="1976273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err="1"/>
              <a:t>Ảnh</a:t>
            </a:r>
            <a:r>
              <a:rPr lang="en-US" b="1" dirty="0"/>
              <a:t> </a:t>
            </a:r>
            <a:r>
              <a:rPr lang="en-US" b="1" dirty="0" err="1"/>
              <a:t>của</a:t>
            </a:r>
            <a:r>
              <a:rPr lang="en-US" b="1" dirty="0"/>
              <a:t> </a:t>
            </a:r>
            <a:r>
              <a:rPr lang="en-US" b="1" dirty="0" err="1"/>
              <a:t>các</a:t>
            </a:r>
            <a:r>
              <a:rPr lang="en-US" b="1" dirty="0"/>
              <a:t> </a:t>
            </a:r>
            <a:r>
              <a:rPr lang="en-US" b="1" dirty="0" err="1"/>
              <a:t>thành</a:t>
            </a:r>
            <a:r>
              <a:rPr lang="en-US" b="1" dirty="0"/>
              <a:t> </a:t>
            </a:r>
            <a:r>
              <a:rPr lang="en-US" b="1" dirty="0" err="1"/>
              <a:t>viên</a:t>
            </a:r>
            <a:r>
              <a:rPr lang="en-US" b="1" dirty="0"/>
              <a:t> </a:t>
            </a:r>
            <a:r>
              <a:rPr lang="en-US" b="1" dirty="0" err="1"/>
              <a:t>của</a:t>
            </a:r>
            <a:r>
              <a:rPr lang="en-US" b="1" dirty="0"/>
              <a:t> </a:t>
            </a:r>
            <a:r>
              <a:rPr lang="en-US" b="1" dirty="0" err="1"/>
              <a:t>nhóm</a:t>
            </a:r>
            <a:r>
              <a:rPr lang="en-US" dirty="0"/>
              <a:t> </a:t>
            </a:r>
          </a:p>
        </p:txBody>
      </p:sp>
      <p:sp>
        <p:nvSpPr>
          <p:cNvPr id="97" name="Google Shape;97;p18"/>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vi-VN" dirty="0"/>
              <a:t>Họ tên: Lê Minh Hoàng</a:t>
            </a:r>
          </a:p>
          <a:p>
            <a:pPr marL="457200" lvl="0" indent="-368300" algn="l" rtl="0">
              <a:spcBef>
                <a:spcPts val="0"/>
              </a:spcBef>
              <a:spcAft>
                <a:spcPts val="0"/>
              </a:spcAft>
              <a:buSzPts val="2200"/>
              <a:buChar char="●"/>
            </a:pPr>
            <a:r>
              <a:rPr lang="vi-VN" dirty="0"/>
              <a:t>MSSV: CH7102008</a:t>
            </a:r>
          </a:p>
          <a:p>
            <a:pPr marL="457200" lvl="0" indent="0" algn="l" rtl="0">
              <a:spcBef>
                <a:spcPts val="1600"/>
              </a:spcBef>
              <a:spcAft>
                <a:spcPts val="0"/>
              </a:spcAft>
              <a:buNone/>
            </a:pPr>
            <a:endParaRPr lang="vi-VN" dirty="0"/>
          </a:p>
          <a:p>
            <a:pPr marL="914400" lvl="0" indent="0" algn="l" rtl="0">
              <a:spcBef>
                <a:spcPts val="1600"/>
              </a:spcBef>
              <a:spcAft>
                <a:spcPts val="1600"/>
              </a:spcAft>
              <a:buNone/>
            </a:pPr>
            <a:endParaRPr lang="vi-VN" sz="1800" dirty="0"/>
          </a:p>
        </p:txBody>
      </p:sp>
      <p:pic>
        <p:nvPicPr>
          <p:cNvPr id="3" name="Picture 2">
            <a:extLst>
              <a:ext uri="{FF2B5EF4-FFF2-40B4-BE49-F238E27FC236}">
                <a16:creationId xmlns:a16="http://schemas.microsoft.com/office/drawing/2014/main" id="{254E0DEF-59C6-40B5-8D9B-F93B3DD4AC54}"/>
              </a:ext>
            </a:extLst>
          </p:cNvPr>
          <p:cNvPicPr>
            <a:picLocks noChangeAspect="1"/>
          </p:cNvPicPr>
          <p:nvPr/>
        </p:nvPicPr>
        <p:blipFill>
          <a:blip r:embed="rId3"/>
          <a:stretch>
            <a:fillRect/>
          </a:stretch>
        </p:blipFill>
        <p:spPr>
          <a:xfrm>
            <a:off x="4398878" y="1062563"/>
            <a:ext cx="2568205" cy="342427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Mô tả bài toán</a:t>
            </a:r>
            <a:r>
              <a:rPr lang="en"/>
              <a:t> </a:t>
            </a:r>
            <a:endParaRPr/>
          </a:p>
        </p:txBody>
      </p:sp>
      <p:sp>
        <p:nvSpPr>
          <p:cNvPr id="103" name="Google Shape;103;p19"/>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vi-VN" sz="1600" dirty="0"/>
              <a:t>Input: Đoạn video, hoặc ảnh</a:t>
            </a:r>
          </a:p>
          <a:p>
            <a:pPr marL="457200" lvl="0" indent="-368300" algn="l" rtl="0">
              <a:spcBef>
                <a:spcPts val="0"/>
              </a:spcBef>
              <a:spcAft>
                <a:spcPts val="0"/>
              </a:spcAft>
              <a:buSzPts val="2200"/>
              <a:buChar char="●"/>
            </a:pPr>
            <a:r>
              <a:rPr lang="vi-VN" sz="1600" dirty="0"/>
              <a:t>Output: Các khung hình có hành động dắt xe máy hoặc xe đạp sẽ có rounding box xung quanh đối tượng, cùng với độ chính xác nhận diện từ model</a:t>
            </a:r>
          </a:p>
          <a:p>
            <a:pPr marL="457200" lvl="0" indent="-368300" algn="l" rtl="0">
              <a:spcBef>
                <a:spcPts val="0"/>
              </a:spcBef>
              <a:spcAft>
                <a:spcPts val="0"/>
              </a:spcAft>
              <a:buSzPts val="2200"/>
              <a:buChar char="●"/>
            </a:pPr>
            <a:r>
              <a:rPr lang="vi-VN" sz="1600" dirty="0"/>
              <a:t>Hướng tiếp cận: phương pháp giải bài toán chỉ giới hạn ở việc nhận diện hành động dắt xe, trong đó khi ảnh/video được upload lên thì các khung hình sẽ được trích xuất liên tục. Đồng thời thuật toán trong mô hình huấn luyện sẽ quét qua tất cả các hình này và nhận diện xem có hành động dắt xe hay không</a:t>
            </a:r>
          </a:p>
          <a:p>
            <a:pPr lvl="0"/>
            <a:r>
              <a:rPr lang="vi-VN" sz="1600" dirty="0"/>
              <a:t>Giới hạn: </a:t>
            </a:r>
          </a:p>
          <a:p>
            <a:pPr lvl="1" indent="-368300">
              <a:spcBef>
                <a:spcPts val="0"/>
              </a:spcBef>
              <a:buSzPts val="2200"/>
              <a:buFont typeface="Roboto"/>
              <a:buChar char="●"/>
            </a:pPr>
            <a:r>
              <a:rPr lang="vi-VN" sz="1600" dirty="0"/>
              <a:t>Số lượng đối tượng trong 1 khung ảnh &lt; 10, ít chồng lấn</a:t>
            </a:r>
          </a:p>
          <a:p>
            <a:pPr lvl="1" indent="-368300">
              <a:spcBef>
                <a:spcPts val="0"/>
              </a:spcBef>
              <a:buSzPts val="2200"/>
              <a:buFont typeface="Roboto"/>
              <a:buChar char="●"/>
            </a:pPr>
            <a:r>
              <a:rPr lang="vi-VN" sz="1600" dirty="0"/>
              <a:t>Tập dữ liệu huấn luyện của xe đạp phong phú, nhưng cho xe máy rất hạn chế ở góc của đối tượng và loại xe máy</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Mô tả bài toán</a:t>
            </a:r>
            <a:r>
              <a:rPr lang="en"/>
              <a:t> </a:t>
            </a:r>
            <a:endParaRPr/>
          </a:p>
        </p:txBody>
      </p:sp>
      <p:sp>
        <p:nvSpPr>
          <p:cNvPr id="103" name="Google Shape;103;p19"/>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dirty="0"/>
              <a:t>Minh hoạ</a:t>
            </a:r>
            <a:endParaRPr sz="1800" dirty="0"/>
          </a:p>
        </p:txBody>
      </p:sp>
      <p:pic>
        <p:nvPicPr>
          <p:cNvPr id="4" name="Picture 3">
            <a:extLst>
              <a:ext uri="{FF2B5EF4-FFF2-40B4-BE49-F238E27FC236}">
                <a16:creationId xmlns:a16="http://schemas.microsoft.com/office/drawing/2014/main" id="{A34BB804-58BB-44A4-9064-8F1477467655}"/>
              </a:ext>
            </a:extLst>
          </p:cNvPr>
          <p:cNvPicPr>
            <a:picLocks noChangeAspect="1"/>
          </p:cNvPicPr>
          <p:nvPr/>
        </p:nvPicPr>
        <p:blipFill>
          <a:blip r:embed="rId3"/>
          <a:stretch>
            <a:fillRect/>
          </a:stretch>
        </p:blipFill>
        <p:spPr>
          <a:xfrm>
            <a:off x="230475" y="1338256"/>
            <a:ext cx="8683050" cy="3390644"/>
          </a:xfrm>
          <a:prstGeom prst="rect">
            <a:avLst/>
          </a:prstGeom>
        </p:spPr>
      </p:pic>
    </p:spTree>
    <p:extLst>
      <p:ext uri="{BB962C8B-B14F-4D97-AF65-F5344CB8AC3E}">
        <p14:creationId xmlns:p14="http://schemas.microsoft.com/office/powerpoint/2010/main" val="2487423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Loại bài toán ML</a:t>
            </a:r>
            <a:r>
              <a:rPr lang="en"/>
              <a:t> </a:t>
            </a:r>
            <a:endParaRPr/>
          </a:p>
        </p:txBody>
      </p:sp>
      <p:sp>
        <p:nvSpPr>
          <p:cNvPr id="111" name="Google Shape;111;p20"/>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1400" dirty="0"/>
              <a:t>Object Detection</a:t>
            </a:r>
          </a:p>
          <a:p>
            <a:pPr marL="457200" lvl="0" indent="-368300" algn="l" rtl="0">
              <a:spcBef>
                <a:spcPts val="0"/>
              </a:spcBef>
              <a:spcAft>
                <a:spcPts val="0"/>
              </a:spcAft>
              <a:buSzPts val="2200"/>
              <a:buChar char="●"/>
            </a:pPr>
            <a:r>
              <a:rPr lang="vi-VN" sz="1400" dirty="0"/>
              <a:t>Sử dụng:</a:t>
            </a:r>
          </a:p>
          <a:p>
            <a:pPr lvl="1" indent="-368300">
              <a:spcBef>
                <a:spcPts val="0"/>
              </a:spcBef>
              <a:buSzPts val="2200"/>
              <a:buChar char="●"/>
            </a:pPr>
            <a:r>
              <a:rPr lang="vi-VN" sz="1400" dirty="0"/>
              <a:t>API: </a:t>
            </a:r>
          </a:p>
          <a:p>
            <a:pPr lvl="2" indent="-368300">
              <a:spcBef>
                <a:spcPts val="0"/>
              </a:spcBef>
              <a:buSzPts val="2200"/>
              <a:buChar char="●"/>
            </a:pPr>
            <a:r>
              <a:rPr lang="vi-VN" sz="1400" dirty="0"/>
              <a:t>Protocol bufers để cấu hình tham số của training model</a:t>
            </a:r>
          </a:p>
          <a:p>
            <a:pPr lvl="2" indent="-368300">
              <a:spcBef>
                <a:spcPts val="0"/>
              </a:spcBef>
              <a:buSzPts val="2200"/>
              <a:buChar char="●"/>
            </a:pPr>
            <a:r>
              <a:rPr lang="vi-VN" sz="1400" dirty="0"/>
              <a:t>Tensor Flow</a:t>
            </a:r>
            <a:r>
              <a:rPr lang="en-US" sz="1400" dirty="0"/>
              <a:t>,</a:t>
            </a:r>
            <a:r>
              <a:rPr lang="vi-VN" sz="1400" dirty="0"/>
              <a:t> </a:t>
            </a:r>
            <a:r>
              <a:rPr lang="en-US" sz="1400" dirty="0"/>
              <a:t>version 1.15.0 </a:t>
            </a:r>
            <a:r>
              <a:rPr lang="vi-VN" sz="1400" dirty="0"/>
              <a:t>để nhận dạng</a:t>
            </a:r>
          </a:p>
          <a:p>
            <a:pPr lvl="2" indent="-368300">
              <a:spcBef>
                <a:spcPts val="0"/>
              </a:spcBef>
              <a:buSzPts val="2200"/>
              <a:buChar char="●"/>
            </a:pPr>
            <a:r>
              <a:rPr lang="vi-VN" sz="1400" dirty="0"/>
              <a:t>COCO: load, parse, visualize khung hình nhận dạng và ghi chú</a:t>
            </a:r>
          </a:p>
          <a:p>
            <a:pPr lvl="1" indent="-368300">
              <a:spcBef>
                <a:spcPts val="0"/>
              </a:spcBef>
              <a:buSzPts val="2200"/>
              <a:buChar char="●"/>
            </a:pPr>
            <a:r>
              <a:rPr lang="vi-VN" sz="1400" dirty="0"/>
              <a:t>Pre-trained model</a:t>
            </a:r>
            <a:r>
              <a:rPr lang="en-US" sz="1400" dirty="0"/>
              <a:t> #1: </a:t>
            </a:r>
            <a:r>
              <a:rPr lang="vi-VN" sz="1400" dirty="0"/>
              <a:t>faster_rcnn_inception_v2_coco_2018_01_28</a:t>
            </a:r>
            <a:endParaRPr lang="en-US" sz="1400" dirty="0"/>
          </a:p>
          <a:p>
            <a:pPr lvl="2" indent="-368300">
              <a:spcBef>
                <a:spcPts val="0"/>
              </a:spcBef>
              <a:buSzPts val="2200"/>
              <a:buChar char="●"/>
            </a:pPr>
            <a:r>
              <a:rPr lang="vi-VN" sz="1400" dirty="0"/>
              <a:t>Pipeline: faster_rcnn_inception_v2</a:t>
            </a:r>
          </a:p>
          <a:p>
            <a:pPr lvl="2" indent="-368300">
              <a:spcBef>
                <a:spcPts val="0"/>
              </a:spcBef>
              <a:buSzPts val="2200"/>
              <a:buChar char="●"/>
            </a:pPr>
            <a:r>
              <a:rPr lang="vi-VN" sz="1400" dirty="0"/>
              <a:t>Number of training steps: </a:t>
            </a:r>
            <a:r>
              <a:rPr lang="en-US" sz="1400" dirty="0"/>
              <a:t>200,000</a:t>
            </a:r>
            <a:endParaRPr lang="vi-VN" sz="1400" dirty="0"/>
          </a:p>
          <a:p>
            <a:pPr lvl="2" indent="-368300">
              <a:spcBef>
                <a:spcPts val="0"/>
              </a:spcBef>
              <a:buSzPts val="2200"/>
              <a:buChar char="●"/>
            </a:pPr>
            <a:r>
              <a:rPr lang="vi-VN" sz="1400" dirty="0"/>
              <a:t>Augmentation: random_horizontal_flip</a:t>
            </a:r>
          </a:p>
          <a:p>
            <a:pPr lvl="1" indent="-368300">
              <a:spcBef>
                <a:spcPts val="0"/>
              </a:spcBef>
              <a:buSzPts val="2200"/>
              <a:buChar char="●"/>
            </a:pPr>
            <a:r>
              <a:rPr lang="vi-VN" sz="1400" dirty="0"/>
              <a:t>Pre-trained model</a:t>
            </a:r>
            <a:r>
              <a:rPr lang="en-US" sz="1400" dirty="0"/>
              <a:t> #2</a:t>
            </a:r>
            <a:r>
              <a:rPr lang="vi-VN" sz="1400" dirty="0"/>
              <a:t>: </a:t>
            </a:r>
            <a:r>
              <a:rPr lang="en-US" sz="1400" dirty="0"/>
              <a:t>ssd_mobilenet_v2_coco_2018_03_29</a:t>
            </a:r>
            <a:endParaRPr lang="vi-VN" sz="1400" dirty="0"/>
          </a:p>
          <a:p>
            <a:pPr lvl="2" indent="-368300">
              <a:spcBef>
                <a:spcPts val="0"/>
              </a:spcBef>
              <a:buSzPts val="2200"/>
              <a:buChar char="●"/>
            </a:pPr>
            <a:r>
              <a:rPr lang="vi-VN" sz="1400" dirty="0"/>
              <a:t>Pipeline: ssd_mobilenet_v2_coco</a:t>
            </a:r>
          </a:p>
          <a:p>
            <a:pPr lvl="2" indent="-368300">
              <a:spcBef>
                <a:spcPts val="0"/>
              </a:spcBef>
              <a:buSzPts val="2200"/>
              <a:buChar char="●"/>
            </a:pPr>
            <a:r>
              <a:rPr lang="vi-VN" sz="1400" dirty="0"/>
              <a:t>Number of training steps: 30,000</a:t>
            </a:r>
          </a:p>
          <a:p>
            <a:pPr lvl="2" indent="-368300">
              <a:spcBef>
                <a:spcPts val="0"/>
              </a:spcBef>
              <a:buSzPts val="2200"/>
              <a:buChar char="●"/>
            </a:pPr>
            <a:r>
              <a:rPr lang="vi-VN" sz="1400" dirty="0"/>
              <a:t>Augmentation: sigmoid</a:t>
            </a:r>
          </a:p>
          <a:p>
            <a:pPr marL="546100" lvl="1" indent="0">
              <a:spcBef>
                <a:spcPts val="0"/>
              </a:spcBef>
              <a:buSzPts val="2200"/>
              <a:buNone/>
            </a:pPr>
            <a:r>
              <a:rPr lang="vi-VN" sz="1600" dirty="0">
                <a:sym typeface="Wingdings" panose="05000000000000000000" pitchFamily="2" charset="2"/>
              </a:rPr>
              <a:t> So sánh phương pháp RCNN với SSD</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Dữ liệu</a:t>
            </a:r>
            <a:endParaRPr/>
          </a:p>
        </p:txBody>
      </p:sp>
      <p:sp>
        <p:nvSpPr>
          <p:cNvPr id="117" name="Google Shape;117;p21"/>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dirty="0"/>
              <a:t>Tổng số mẫu: </a:t>
            </a:r>
            <a:endParaRPr lang="vi-VN" dirty="0"/>
          </a:p>
          <a:p>
            <a:pPr lvl="1" indent="-368300">
              <a:spcBef>
                <a:spcPts val="0"/>
              </a:spcBef>
              <a:buSzPts val="2200"/>
              <a:buChar char="●"/>
            </a:pPr>
            <a:r>
              <a:rPr lang="vi-VN" dirty="0"/>
              <a:t>Training: </a:t>
            </a:r>
            <a:r>
              <a:rPr lang="en" dirty="0"/>
              <a:t>1,232 images</a:t>
            </a:r>
          </a:p>
          <a:p>
            <a:pPr lvl="1" indent="-368300">
              <a:spcBef>
                <a:spcPts val="0"/>
              </a:spcBef>
              <a:buSzPts val="2200"/>
              <a:buChar char="●"/>
            </a:pPr>
            <a:r>
              <a:rPr lang="en" dirty="0"/>
              <a:t>Testing: 310 images</a:t>
            </a:r>
            <a:endParaRPr lang="vi-VN" dirty="0"/>
          </a:p>
          <a:p>
            <a:pPr lvl="1" indent="-368300">
              <a:spcBef>
                <a:spcPts val="0"/>
              </a:spcBef>
              <a:buSzPts val="2200"/>
              <a:buChar char="●"/>
            </a:pPr>
            <a:r>
              <a:rPr lang="en-US" dirty="0"/>
              <a:t>Evaluation: 1</a:t>
            </a:r>
            <a:r>
              <a:rPr lang="en" dirty="0"/>
              <a:t>5 videos</a:t>
            </a:r>
            <a:endParaRPr dirty="0"/>
          </a:p>
          <a:p>
            <a:pPr marL="457200" lvl="0" indent="-368300" algn="l" rtl="0">
              <a:spcBef>
                <a:spcPts val="0"/>
              </a:spcBef>
              <a:spcAft>
                <a:spcPts val="0"/>
              </a:spcAft>
              <a:buSzPts val="2200"/>
              <a:buChar char="●"/>
            </a:pPr>
            <a:r>
              <a:rPr lang="en" dirty="0"/>
              <a:t>Cách thu thập</a:t>
            </a:r>
            <a:endParaRPr dirty="0"/>
          </a:p>
          <a:p>
            <a:pPr marL="914400" lvl="1" indent="-355600" algn="l" rtl="0">
              <a:spcBef>
                <a:spcPts val="0"/>
              </a:spcBef>
              <a:spcAft>
                <a:spcPts val="0"/>
              </a:spcAft>
              <a:buSzPts val="2000"/>
              <a:buChar char="○"/>
            </a:pPr>
            <a:r>
              <a:rPr lang="vi-VN" dirty="0"/>
              <a:t>Nguồn dữ liệu: google image, depositephotos, vnexpress</a:t>
            </a:r>
          </a:p>
          <a:p>
            <a:pPr lvl="1">
              <a:spcBef>
                <a:spcPts val="0"/>
              </a:spcBef>
            </a:pPr>
            <a:r>
              <a:rPr lang="vi-VN" dirty="0"/>
              <a:t>Phương pháp g</a:t>
            </a:r>
            <a:r>
              <a:rPr lang="en" dirty="0"/>
              <a:t>án </a:t>
            </a:r>
            <a:r>
              <a:rPr lang="vi-VN" dirty="0"/>
              <a:t>nhãn:</a:t>
            </a:r>
            <a:r>
              <a:rPr lang="en" dirty="0"/>
              <a:t> thủ </a:t>
            </a:r>
            <a:r>
              <a:rPr lang="vi-VN" dirty="0"/>
              <a:t>công, sử dụng Labelimg</a:t>
            </a:r>
            <a:endParaRPr lang="en-US" dirty="0"/>
          </a:p>
          <a:p>
            <a:pPr lvl="1">
              <a:spcBef>
                <a:spcPts val="0"/>
              </a:spcBef>
            </a:pPr>
            <a:r>
              <a:rPr lang="vi-VN" dirty="0"/>
              <a:t>Số loại nhãn: 2</a:t>
            </a:r>
            <a:endParaRPr lang="en-US" dirty="0"/>
          </a:p>
          <a:p>
            <a:pPr lvl="2">
              <a:spcBef>
                <a:spcPts val="0"/>
              </a:spcBef>
            </a:pPr>
            <a:r>
              <a:rPr lang="en-US" dirty="0" err="1"/>
              <a:t>bike_walker</a:t>
            </a:r>
            <a:endParaRPr lang="en-US" dirty="0"/>
          </a:p>
          <a:p>
            <a:pPr lvl="2">
              <a:spcBef>
                <a:spcPts val="0"/>
              </a:spcBef>
            </a:pPr>
            <a:r>
              <a:rPr lang="en-US" dirty="0" err="1"/>
              <a:t>motor_walker</a:t>
            </a:r>
            <a:endParaRPr lang="en-US" dirty="0"/>
          </a:p>
          <a:p>
            <a:pPr marL="914400" lvl="0" indent="0" algn="l" rtl="0">
              <a:spcBef>
                <a:spcPts val="1600"/>
              </a:spcBef>
              <a:spcAft>
                <a:spcPts val="1600"/>
              </a:spcAft>
              <a:buNone/>
            </a:pPr>
            <a:endParaRPr sz="1800" dirty="0"/>
          </a:p>
        </p:txBody>
      </p:sp>
    </p:spTree>
    <p:extLst>
      <p:ext uri="{BB962C8B-B14F-4D97-AF65-F5344CB8AC3E}">
        <p14:creationId xmlns:p14="http://schemas.microsoft.com/office/powerpoint/2010/main" val="1825317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b="1" dirty="0"/>
              <a:t>Xử lý d</a:t>
            </a:r>
            <a:r>
              <a:rPr lang="en" b="1" dirty="0"/>
              <a:t>ữ liệu</a:t>
            </a:r>
            <a:endParaRPr dirty="0"/>
          </a:p>
        </p:txBody>
      </p:sp>
      <p:sp>
        <p:nvSpPr>
          <p:cNvPr id="117" name="Google Shape;117;p21"/>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vi-VN" dirty="0"/>
              <a:t>Tạo file pbtx chứa thông tin các lớp cần nhận diện của các bức ảnh</a:t>
            </a:r>
          </a:p>
          <a:p>
            <a:pPr marL="457200" lvl="0" indent="-368300" algn="l" rtl="0">
              <a:spcBef>
                <a:spcPts val="0"/>
              </a:spcBef>
              <a:spcAft>
                <a:spcPts val="0"/>
              </a:spcAft>
              <a:buSzPts val="2200"/>
              <a:buChar char="●"/>
            </a:pPr>
            <a:r>
              <a:rPr lang="vi-VN" dirty="0"/>
              <a:t>Chuyển đổi danh sách label dưới dạng xml thành 2 file csv chứa training và testing data</a:t>
            </a:r>
          </a:p>
          <a:p>
            <a:pPr marL="457200" lvl="0" indent="-368300" algn="l" rtl="0">
              <a:spcBef>
                <a:spcPts val="0"/>
              </a:spcBef>
              <a:spcAft>
                <a:spcPts val="0"/>
              </a:spcAft>
              <a:buSzPts val="2200"/>
              <a:buChar char="●"/>
            </a:pPr>
            <a:r>
              <a:rPr lang="vi-VN" dirty="0"/>
              <a:t>Loại trừ các ảnh nếu thiếu bounding box</a:t>
            </a:r>
          </a:p>
          <a:p>
            <a:pPr marL="457200" lvl="0" indent="-368300" algn="l" rtl="0">
              <a:spcBef>
                <a:spcPts val="0"/>
              </a:spcBef>
              <a:spcAft>
                <a:spcPts val="0"/>
              </a:spcAft>
              <a:buSzPts val="2200"/>
              <a:buChar char="●"/>
            </a:pPr>
            <a:r>
              <a:rPr lang="vi-VN" dirty="0"/>
              <a:t>Chuyển đổi thành TF record dưới dạng binary giúp cho Tensor flow model chạy nhanh hơn</a:t>
            </a:r>
          </a:p>
          <a:p>
            <a:pPr marL="457200" lvl="0" indent="-368300" algn="l" rtl="0">
              <a:spcBef>
                <a:spcPts val="0"/>
              </a:spcBef>
              <a:spcAft>
                <a:spcPts val="0"/>
              </a:spcAft>
              <a:buSzPts val="2200"/>
              <a:buChar char="●"/>
            </a:pPr>
            <a:r>
              <a:rPr lang="vi-VN" dirty="0"/>
              <a:t>Tải về 2 base models tương ứng với 2 phương pháp</a:t>
            </a:r>
            <a:r>
              <a:rPr lang="en-US" dirty="0"/>
              <a:t> </a:t>
            </a:r>
            <a:r>
              <a:rPr lang="vi-VN" dirty="0"/>
              <a:t>đã chọn</a:t>
            </a:r>
          </a:p>
        </p:txBody>
      </p:sp>
    </p:spTree>
  </p:cSld>
  <p:clrMapOvr>
    <a:masterClrMapping/>
  </p:clrMapOvr>
</p:sld>
</file>

<file path=ppt/theme/theme1.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817</TotalTime>
  <Words>1778</Words>
  <Application>Microsoft Office PowerPoint</Application>
  <PresentationFormat>On-screen Show (16:9)</PresentationFormat>
  <Paragraphs>143</Paragraphs>
  <Slides>15</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Roboto</vt:lpstr>
      <vt:lpstr>Arial</vt:lpstr>
      <vt:lpstr>Material - R01</vt:lpstr>
      <vt:lpstr>BÁO CÁO ĐỒ ÁN CUỐI KỲ  Lớp: CS2225.CH1501 Môn: NHẬN DẠNG THỊ GIÁC VÀ ỨNG DỤNG</vt:lpstr>
      <vt:lpstr>PowerPoint Presentation</vt:lpstr>
      <vt:lpstr>Tóm tắt</vt:lpstr>
      <vt:lpstr>Ảnh của các thành viên của nhóm </vt:lpstr>
      <vt:lpstr>Mô tả bài toán </vt:lpstr>
      <vt:lpstr>Mô tả bài toán </vt:lpstr>
      <vt:lpstr>Loại bài toán ML </vt:lpstr>
      <vt:lpstr>Dữ liệu</vt:lpstr>
      <vt:lpstr>Xử lý dữ liệu</vt:lpstr>
      <vt:lpstr>Cấu hình training pipeline</vt:lpstr>
      <vt:lpstr>Kết quả huấn luyện - SSD</vt:lpstr>
      <vt:lpstr>Kết quả huấn luyện - RCNN</vt:lpstr>
      <vt:lpstr>Đánh giá 2 phương pháp từ thực nghiệm</vt:lpstr>
      <vt:lpstr>Đánh giá kết quả của RCNN </vt:lpstr>
      <vt:lpstr>Định hướng phát triển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CUỐI KỲ  Lớp: CS2225.CH1501 Môn: NHẬN DẠNG THỊ GIÁC VÀ ỨNG DỤNG</dc:title>
  <cp:lastModifiedBy>Hoang Le Minh</cp:lastModifiedBy>
  <cp:revision>55</cp:revision>
  <dcterms:modified xsi:type="dcterms:W3CDTF">2021-01-12T00:20:33Z</dcterms:modified>
</cp:coreProperties>
</file>