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80" r:id="rId16"/>
    <p:sldId id="281" r:id="rId17"/>
    <p:sldId id="282" r:id="rId18"/>
    <p:sldId id="283" r:id="rId19"/>
    <p:sldId id="269" r:id="rId20"/>
    <p:sldId id="270" r:id="rId21"/>
    <p:sldId id="271" r:id="rId22"/>
    <p:sldId id="272" r:id="rId23"/>
    <p:sldId id="290" r:id="rId24"/>
    <p:sldId id="291" r:id="rId25"/>
    <p:sldId id="292" r:id="rId26"/>
    <p:sldId id="273" r:id="rId27"/>
    <p:sldId id="274" r:id="rId28"/>
    <p:sldId id="279" r:id="rId29"/>
    <p:sldId id="293" r:id="rId30"/>
    <p:sldId id="277" r:id="rId31"/>
  </p:sldIdLst>
  <p:sldSz cx="9144000" cy="6858000" type="screen4x3"/>
  <p:notesSz cx="6735763" cy="9869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DACC8-0B39-4B1F-AAA2-E645A9DDDE4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2649-E8DD-4E2C-A207-C15B420C01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6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AB84-AEB9-410E-A999-586F3F0FF583}" type="datetimeFigureOut">
              <a:rPr lang="en-US" smtClean="0"/>
              <a:pPr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D1F7B3-098B-4639-A931-9FD630E59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NGUYỄN THỊ THU HẰNG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05930"/>
            <a:ext cx="8458200" cy="1470025"/>
          </a:xfrm>
        </p:spPr>
        <p:txBody>
          <a:bodyPr>
            <a:normAutofit fontScale="90000"/>
          </a:bodyPr>
          <a:lstStyle/>
          <a:p>
            <a:r>
              <a:rPr dirty="0" smtClean="0">
                <a:latin typeface="Times New Roman" pitchFamily="18" charset="0"/>
                <a:cs typeface="Times New Roman" pitchFamily="18" charset="0"/>
              </a:rPr>
              <a:t>CHƯƠNG 3: CẤU TRÚC CHƯƠNG TRÌNH VÀ CÁC LỆNH VÀO RA CƠ BẢN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MỘT SỐ THƯ VIỆN TRONG 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dirty="0" smtClean="0"/>
              <a:t>stdio.h ( nó chứa hàm scanf,printf...)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dirty="0" smtClean="0"/>
              <a:t> </a:t>
            </a:r>
            <a:r>
              <a:rPr lang="vi-VN" dirty="0"/>
              <a:t>( nó chứa hàm </a:t>
            </a:r>
            <a:r>
              <a:rPr lang="vi-VN" dirty="0" smtClean="0"/>
              <a:t>clrscr,</a:t>
            </a:r>
            <a:r>
              <a:rPr lang="en-US" dirty="0" smtClean="0"/>
              <a:t>…)</a:t>
            </a:r>
          </a:p>
          <a:p>
            <a:pPr>
              <a:lnSpc>
                <a:spcPct val="150000"/>
              </a:lnSpc>
            </a:pPr>
            <a:r>
              <a:rPr lang="vi-VN" dirty="0" smtClean="0"/>
              <a:t>conio.h ( nó chứa hàm getch...)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vi-VN" dirty="0" smtClean="0"/>
              <a:t>math.h ( nó chứa hàm toán học như sqrt,</a:t>
            </a:r>
            <a:r>
              <a:rPr lang="en-US" dirty="0" smtClean="0"/>
              <a:t> </a:t>
            </a:r>
            <a:r>
              <a:rPr lang="vi-VN" dirty="0" smtClean="0"/>
              <a:t>abs, pow)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vi-VN" dirty="0" smtClean="0"/>
              <a:t>string.h (nó chứa các hàm về chuỗi )....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gets()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mã_định_dạng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”, &amp;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tên_biến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54864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48640">
              <a:lnSpc>
                <a:spcPct val="150000"/>
              </a:lnSpc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54864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548640">
              <a:lnSpc>
                <a:spcPct val="150000"/>
              </a:lnSpc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d%d%f%f”,&amp;a&amp;b&amp;x&amp;y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54864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305800" cy="56388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d%d%f%f”,&amp;a&amp;b&amp;x&amp;y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&amp;.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7159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CÁC  ĐẶC TẢ TƯƠNG ỨNG VỚI CÁC BIẾN TRONG 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458200" cy="4724400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 ”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9530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1,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2,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3,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tab, blank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85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2338388"/>
            <a:ext cx="6427787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0" y="5029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\n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gets()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4876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731520" algn="just"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gets(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enter.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8683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543800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3.4.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3.5.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3.6.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3.7: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3.4.3.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indent="-457200"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914400" algn="just">
              <a:lnSpc>
                <a:spcPct val="150000"/>
              </a:lnSpc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getchar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-457200"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3.5.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(), puts(),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putchar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3820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3.5.1.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09600"/>
            <a:ext cx="8686800" cy="6248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731520">
              <a:lnSpc>
                <a:spcPct val="140000"/>
              </a:lnSpc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mã_định_dạng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”, tên_biến1, tên_biến2, …);</a:t>
            </a:r>
          </a:p>
          <a:p>
            <a:pPr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lnSpc>
                <a:spcPct val="14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‘\n’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‘\t’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tab.</a:t>
            </a:r>
          </a:p>
          <a:p>
            <a:pPr indent="640080">
              <a:lnSpc>
                <a:spcPct val="14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640080">
              <a:lnSpc>
                <a:spcPct val="14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main(void) {</a:t>
            </a:r>
          </a:p>
          <a:p>
            <a:pPr indent="640080">
              <a:lnSpc>
                <a:spcPct val="14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a, b;</a:t>
            </a:r>
          </a:p>
          <a:p>
            <a:pPr indent="640080">
              <a:lnSpc>
                <a:spcPct val="14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a=5, b=6;</a:t>
            </a:r>
          </a:p>
          <a:p>
            <a:pPr indent="640080">
              <a:lnSpc>
                <a:spcPct val="14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a=%d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b=%d”,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305800" cy="54102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-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.m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float, double.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mặc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double.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%ld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“h”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short int.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‘*’</a:t>
            </a:r>
          </a:p>
          <a:p>
            <a:pPr algn="just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6553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main(){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(“The number 555 in various forms:\n”);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(“Without any modifier: \n”);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(“[%d]\n”,555);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(“With – modifier :\n”);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(“[%-d]\n”,555);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(“With digit string 10 as modifier :\n”);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(“[%10d]\n”,555);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(“With 0 as modifier : \n”);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(“[%0d]\n”,555);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(“With 0 and digit string 10 as modifiers :\n”);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(“[%010d]\n”,555);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(“With -,0 and digit string 10 as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modifiers:\n”);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(“[%-010d]\n”,555);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3.5.1.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puts()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puts()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82296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82296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 (void){</a:t>
            </a:r>
          </a:p>
          <a:p>
            <a:pPr indent="82296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puts(“C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viễn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indent="82296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3.5.3.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putchar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82000" cy="533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76400"/>
            <a:ext cx="8305800" cy="533400"/>
          </a:xfrm>
          <a:prstGeom prst="rect">
            <a:avLst/>
          </a:prstGeom>
        </p:spPr>
        <p:txBody>
          <a:bodyPr bIns="91440" anchor="b" anchorCtr="0">
            <a:no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3.6.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2438400"/>
            <a:ext cx="8534400" cy="4191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indent="274320" algn="just">
              <a:lnSpc>
                <a:spcPct val="130000"/>
              </a:lnSpc>
              <a:buClr>
                <a:schemeClr val="accent1"/>
              </a:buClr>
              <a:buSzPct val="105000"/>
              <a:buFont typeface="Arial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smtClean="0">
                <a:latin typeface="Times New Roman" pitchFamily="18" charset="0"/>
                <a:cs typeface="Times New Roman" pitchFamily="18" charset="0"/>
              </a:rPr>
              <a:t>stdprn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274320" algn="just">
              <a:lnSpc>
                <a:spcPct val="130000"/>
              </a:lnSpc>
              <a:buClr>
                <a:schemeClr val="accent1"/>
              </a:buClr>
              <a:buSzPct val="105000"/>
              <a:buFont typeface="Arial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274320" algn="just">
              <a:lnSpc>
                <a:spcPct val="130000"/>
              </a:lnSpc>
              <a:buClr>
                <a:schemeClr val="accent1"/>
              </a:buClr>
              <a:buSzPct val="105000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stdprn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khiểnm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arg1, arg2, … 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argn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274320" algn="just">
              <a:lnSpc>
                <a:spcPct val="130000"/>
              </a:lnSpc>
              <a:buClr>
                <a:schemeClr val="accent1"/>
              </a:buClr>
              <a:buSzPct val="105000"/>
              <a:buFont typeface="Arial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stdprn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rằng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arg1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argn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4582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thức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vi-VN" u="sng" dirty="0" smtClean="0">
                <a:latin typeface="Times New Roman" pitchFamily="18" charset="0"/>
                <a:cs typeface="Times New Roman" pitchFamily="18" charset="0"/>
              </a:rPr>
              <a:t>Danh sách đối số trong scanf() phải theo qui tắc :</a:t>
            </a:r>
          </a:p>
          <a:p>
            <a:pPr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Đọc giá trị vào một biến có kiểu dữ liệu cơ sở, 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dụng ký hiệu &amp; trước tên biến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không sử dụng &amp; trước tên biến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 VD: long bat(char);        long bat(char c); 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%g</a:t>
            </a:r>
          </a:p>
          <a:p>
            <a:pPr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Mã định dạng %f và %e là giống nhau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sung:</a:t>
            </a:r>
          </a:p>
          <a:p>
            <a:pPr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cputs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putch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sung</a:t>
            </a:r>
          </a:p>
          <a:p>
            <a:pPr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kbhit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38200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3.1.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838200"/>
            <a:ext cx="84582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/* …. */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//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3152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vi-VN" dirty="0" smtClean="0"/>
              <a:t>Có tác dụng dừng màn hình để xem kết quả</a:t>
            </a:r>
            <a:r>
              <a:rPr lang="en-US" dirty="0" smtClean="0"/>
              <a:t>, </a:t>
            </a:r>
            <a:r>
              <a:rPr lang="vi-VN" dirty="0" smtClean="0"/>
              <a:t>và </a:t>
            </a:r>
            <a:r>
              <a:rPr lang="en-US" dirty="0" smtClean="0"/>
              <a:t>  </a:t>
            </a:r>
            <a:r>
              <a:rPr lang="vi-VN" dirty="0" smtClean="0"/>
              <a:t>nhập phím bất kì để trả về màn hình soạn thảo</a:t>
            </a:r>
            <a:r>
              <a:rPr lang="en-US" dirty="0" smtClean="0"/>
              <a:t> */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HẾT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CHƯƠNG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(;).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nhảy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,…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a=10;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d”,a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{},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(if, case)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(for, while, do..while).</a:t>
            </a:r>
          </a:p>
          <a:p>
            <a:pPr indent="64008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s=0;</a:t>
            </a:r>
          </a:p>
          <a:p>
            <a:pPr indent="64008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=0;i&lt;=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pPr indent="64008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s+i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indent="64008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3.2.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5410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}. </a:t>
            </a:r>
          </a:p>
          <a:p>
            <a:pPr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73152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 s;</a:t>
            </a:r>
          </a:p>
          <a:p>
            <a:pPr indent="73152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731520">
              <a:lnSpc>
                <a:spcPct val="13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a=5;</a:t>
            </a:r>
          </a:p>
          <a:p>
            <a:pPr indent="731520">
              <a:lnSpc>
                <a:spcPct val="13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b=10;</a:t>
            </a:r>
          </a:p>
          <a:p>
            <a:pPr indent="73152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)/2;</a:t>
            </a:r>
          </a:p>
          <a:p>
            <a:pPr indent="73152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indent="731520">
              <a:lnSpc>
                <a:spcPct val="13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s=%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f”,s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lồng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458200" cy="5486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#include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#define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tên_hằng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giá_trị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…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cục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{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			//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thân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…	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}	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Helloworld.cpp</a:t>
            </a:r>
          </a:p>
          <a:p>
            <a:pPr indent="73152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73152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73152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 () {</a:t>
            </a:r>
          </a:p>
          <a:p>
            <a:pPr indent="73152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clrscr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indent="73152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(“Hello world !”);</a:t>
            </a:r>
          </a:p>
          <a:p>
            <a:pPr indent="73152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indent="73152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(;).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‘/’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còn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indent="82296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822960" algn="just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(“\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nNgon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C/</a:t>
            </a:r>
          </a:p>
          <a:p>
            <a:pPr indent="82296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so”) ;</a:t>
            </a:r>
          </a:p>
          <a:p>
            <a:pPr indent="82296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3.3.1.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Ở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#include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phẩy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(;).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tệp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C. Do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(main)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chứa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708</TotalTime>
  <Words>2102</Words>
  <Application>Microsoft Office PowerPoint</Application>
  <PresentationFormat>On-screen Show (4:3)</PresentationFormat>
  <Paragraphs>211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CHƯƠNG 3: CẤU TRÚC CHƯƠNG TRÌNH VÀ CÁC LỆNH VÀO RA CƠ BẢN</vt:lpstr>
      <vt:lpstr>NỘI DUNG</vt:lpstr>
      <vt:lpstr>3.1. Lời chú thích</vt:lpstr>
      <vt:lpstr>3.2. Lệnh và khối lệnh (1)</vt:lpstr>
      <vt:lpstr>3.2. Lệnh và khối lệnh (2)</vt:lpstr>
      <vt:lpstr>3.3. Cấu trúc cơ bản của một chương trình</vt:lpstr>
      <vt:lpstr>Thí dụ</vt:lpstr>
      <vt:lpstr>3.3.1. Một số chú ý khi viết chương trình (1) </vt:lpstr>
      <vt:lpstr>3.3.1. Một số chú ý khi viết chương trình (2) </vt:lpstr>
      <vt:lpstr>MỘT SỐ THƯ VIỆN TRONG C</vt:lpstr>
      <vt:lpstr>3.4. Vào dữ liệu từ bàn phím</vt:lpstr>
      <vt:lpstr>3.4.1. Hàm scanf()</vt:lpstr>
      <vt:lpstr>3.4.1. Hàm scanf() </vt:lpstr>
      <vt:lpstr>CÁC  ĐẶC TẢ TƯƠNG ỨNG VỚI CÁC BIẾN TRONG C</vt:lpstr>
      <vt:lpstr>Mã định dạng có thể là:</vt:lpstr>
      <vt:lpstr>Mã định dạng</vt:lpstr>
      <vt:lpstr>Ví dụ</vt:lpstr>
      <vt:lpstr>Các ký tự đặc biệt</vt:lpstr>
      <vt:lpstr>3.4.2. Hàm gets()</vt:lpstr>
      <vt:lpstr>3.4.3. Hàm getchar()</vt:lpstr>
      <vt:lpstr>3.5. Đưa kết quả lên màn hình</vt:lpstr>
      <vt:lpstr>3.5.1. Hàm printf()</vt:lpstr>
      <vt:lpstr>Bổ từ trong hàm printf()</vt:lpstr>
      <vt:lpstr>Bổ từ trong hàm printf()</vt:lpstr>
      <vt:lpstr>Ví dụ về các bổ từ</vt:lpstr>
      <vt:lpstr>3.5.1. Hàm puts()</vt:lpstr>
      <vt:lpstr>3.5.3. Hàm putchar()</vt:lpstr>
      <vt:lpstr>Sự khác nhau về danh sách đối số giữa printf() và scanf()</vt:lpstr>
      <vt:lpstr>Một số hàm xuất/nhập bổ sung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 HANG</dc:creator>
  <cp:lastModifiedBy>laptop88.vn</cp:lastModifiedBy>
  <cp:revision>70</cp:revision>
  <dcterms:created xsi:type="dcterms:W3CDTF">2014-01-09T14:34:16Z</dcterms:created>
  <dcterms:modified xsi:type="dcterms:W3CDTF">2021-08-17T03:45:47Z</dcterms:modified>
</cp:coreProperties>
</file>