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3" r:id="rId10"/>
    <p:sldId id="264" r:id="rId11"/>
    <p:sldId id="28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9" r:id="rId31"/>
    <p:sldId id="286" r:id="rId32"/>
    <p:sldId id="285" r:id="rId33"/>
    <p:sldId id="283" r:id="rId34"/>
    <p:sldId id="284" r:id="rId35"/>
  </p:sldIdLst>
  <p:sldSz cx="9144000" cy="6858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419A1-6E27-4BBF-97A2-513F9E1A1014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0705A-928D-4284-ABCB-0C90EF490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7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DA0-CDC0-4814-B54D-F582C9A4C05B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2F3B916-A628-4C34-BE57-EA15BA242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DA0-CDC0-4814-B54D-F582C9A4C05B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B916-A628-4C34-BE57-EA15BA242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DA0-CDC0-4814-B54D-F582C9A4C05B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B916-A628-4C34-BE57-EA15BA242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DA0-CDC0-4814-B54D-F582C9A4C05B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B916-A628-4C34-BE57-EA15BA242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DA0-CDC0-4814-B54D-F582C9A4C05B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2F3B916-A628-4C34-BE57-EA15BA242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DA0-CDC0-4814-B54D-F582C9A4C05B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B916-A628-4C34-BE57-EA15BA242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DA0-CDC0-4814-B54D-F582C9A4C05B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B916-A628-4C34-BE57-EA15BA242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DA0-CDC0-4814-B54D-F582C9A4C05B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B916-A628-4C34-BE57-EA15BA242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DA0-CDC0-4814-B54D-F582C9A4C05B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B916-A628-4C34-BE57-EA15BA242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DA0-CDC0-4814-B54D-F582C9A4C05B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B916-A628-4C34-BE57-EA15BA242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EDA0-CDC0-4814-B54D-F582C9A4C05B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2F3B916-A628-4C34-BE57-EA15BA242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92EDA0-CDC0-4814-B54D-F582C9A4C05B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2F3B916-A628-4C34-BE57-EA15BA242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429000"/>
            <a:ext cx="6400800" cy="13716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NGUYỄN THỊ THU HẰNG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mtClean="0">
                <a:latin typeface="Times New Roman" pitchFamily="18" charset="0"/>
                <a:cs typeface="Times New Roman" pitchFamily="18" charset="0"/>
              </a:rPr>
              <a:t>CHƯƠNG 4: B</a:t>
            </a:r>
            <a:r>
              <a:rPr b="1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b="1" smtClean="0">
                <a:latin typeface="Times New Roman" pitchFamily="18" charset="0"/>
                <a:cs typeface="Times New Roman" pitchFamily="18" charset="0"/>
              </a:rPr>
              <a:t>ỂU THỨC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4.3.3.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logic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29000" y="838200"/>
            <a:ext cx="5562600" cy="533400"/>
          </a:xfrm>
        </p:spPr>
        <p:txBody>
          <a:bodyPr>
            <a:normAutofit fontScale="925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logic: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329835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371599"/>
            <a:ext cx="5029200" cy="283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419600"/>
            <a:ext cx="8839200" cy="22098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indent="27432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logic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27432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Cao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!</a:t>
            </a:r>
          </a:p>
          <a:p>
            <a:pPr indent="274320">
              <a:buClr>
                <a:schemeClr val="accent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&gt; &gt;= &lt; &lt;=</a:t>
            </a:r>
          </a:p>
          <a:p>
            <a:pPr indent="274320">
              <a:buClr>
                <a:schemeClr val="accent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 = !=</a:t>
            </a:r>
          </a:p>
          <a:p>
            <a:pPr indent="274320">
              <a:buClr>
                <a:schemeClr val="accent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&amp;&amp;</a:t>
            </a:r>
          </a:p>
          <a:p>
            <a:pPr indent="27432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||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 </a:t>
            </a:r>
            <a:r>
              <a:rPr lang="en-US" dirty="0" err="1" smtClean="0"/>
              <a:t>trình</a:t>
            </a:r>
            <a:r>
              <a:rPr lang="en-US" dirty="0" smtClean="0"/>
              <a:t> in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and, or,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4.3.4.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4.3.4.1.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?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5181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– then – else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E1 ? E2 : E3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E1, E2, E3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Ý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E3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4.3.4.2.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 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4582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&amp;: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	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dia_chi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&amp;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mang_dien_tro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dia_chi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mang_dien_tro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Chẳng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mang_dien_tro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250,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biến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mang_dien_tro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50.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dia_chi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250.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4.3.4.2.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7244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*: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&amp;;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 R1 = *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dia_chi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lấy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́ trị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biến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có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địa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chỉ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chứa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biến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dia_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gán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biến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mới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tức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là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mang_dien_tro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́ trị 50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250.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4.3.4.3.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458200" cy="5334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“,”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void.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x=(y=3,y+1);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4.3.4.3.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(), []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vuông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60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4.4.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85800"/>
            <a:ext cx="8534400" cy="9144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93653"/>
            <a:ext cx="6258543" cy="526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4.5.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85800"/>
            <a:ext cx="8763000" cy="60198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hỗn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unsigned char, char, short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long double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sang long double.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double,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sang double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float,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sang float.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unsigned long,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sang unsigned long.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sang long int.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unsigned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unsigned int.</a:t>
            </a:r>
          </a:p>
          <a:p>
            <a:pPr algn="just">
              <a:lnSpc>
                <a:spcPct val="12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3820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4.5.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610600" cy="6019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int.</a:t>
            </a:r>
          </a:p>
          <a:p>
            <a:pPr algn="just">
              <a:lnSpc>
                <a:spcPct val="11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(casting).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731520" algn="just">
              <a:lnSpc>
                <a:spcPct val="11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indent="731520" algn="just">
              <a:lnSpc>
                <a:spcPct val="11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main(void) {</a:t>
            </a:r>
          </a:p>
          <a:p>
            <a:pPr indent="731520" algn="just">
              <a:lnSpc>
                <a:spcPct val="11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float a;</a:t>
            </a:r>
          </a:p>
          <a:p>
            <a:pPr indent="731520" algn="just">
              <a:lnSpc>
                <a:spcPct val="11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b,c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indent="731520" algn="just">
              <a:lnSpc>
                <a:spcPct val="11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b=6; c=11;</a:t>
            </a:r>
          </a:p>
          <a:p>
            <a:pPr indent="731520" algn="just">
              <a:lnSpc>
                <a:spcPct val="11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= (float)c / b;</a:t>
            </a:r>
          </a:p>
          <a:p>
            <a:pPr indent="731520" algn="just">
              <a:lnSpc>
                <a:spcPct val="11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("a = %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f",a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indent="731520" algn="just">
              <a:lnSpc>
                <a:spcPct val="11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return(0);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102076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305800" cy="5181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Biểu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thức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4.4.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4.5.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4.6.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382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4.6.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10600" cy="28956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4.6.1.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đếm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hay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267200"/>
            <a:ext cx="8763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4.6.2.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4.6.2.1.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458200" cy="29718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4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4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4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300100"/>
            <a:ext cx="4419600" cy="35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916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4.6.2.1.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685800"/>
            <a:ext cx="8839200" cy="32004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4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4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4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078" y="3352799"/>
            <a:ext cx="5439322" cy="324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305800" cy="25146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3505200"/>
            <a:ext cx="7772401" cy="149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4.6.2.2.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86800" cy="5105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Cho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11110101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(11 110 101)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3 6 5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365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(1111 0101)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15 5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F5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F5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(120)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=(001 010 000)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indent="0" algn="just">
              <a:lnSpc>
                <a:spcPct val="12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(120)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16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=(0001 0010 0000)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4.6.3.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4.6.3.1.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305800" cy="2819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&amp; 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logic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bit.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86200"/>
            <a:ext cx="2590800" cy="264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4.6.3.2.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382000" cy="2971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|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logic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bit.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731708"/>
            <a:ext cx="2971800" cy="305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4.6.3.3.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382000" cy="2971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^ 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logic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bit.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810000"/>
            <a:ext cx="3124200" cy="301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4.6.3.4.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10600" cy="4572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~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bit,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1, 1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7921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4.6.3.5.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458200" cy="53340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SHR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5 &gt;&gt; 2 = 1 ( 0101 &gt;&gt; 2 = 0001)</a:t>
            </a:r>
          </a:p>
          <a:p>
            <a:pPr algn="just">
              <a:lnSpc>
                <a:spcPct val="13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SHL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5 &lt;&lt; 2 = 20 ( 0101 &gt;&gt; 2 = 010100)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3820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Biểu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thức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686800" cy="5867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̃ C,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biểu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thức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hiểu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là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kết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phép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toán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toán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đê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diễn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đạt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thức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trình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toán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nào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́. </a:t>
            </a:r>
          </a:p>
          <a:p>
            <a:pPr lvl="0"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if, switch, for, while, do while.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Tong_tro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R1*R2*/(R1+R2);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Cam_khang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2.0* 3.14*f*L;	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2 </a:t>
            </a:r>
            <a:r>
              <a:rPr lang="en-US" dirty="0" err="1" smtClean="0"/>
              <a:t>số</a:t>
            </a:r>
            <a:r>
              <a:rPr lang="en-US" dirty="0" smtClean="0"/>
              <a:t> ở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hexa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AND, OR, XOR, NAND, NOR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17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đương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mắc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 indent="73152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indent="73152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conio.h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indent="73152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main(void)</a:t>
            </a:r>
          </a:p>
          <a:p>
            <a:pPr indent="73152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73152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float R1,R2,R3,R_td;</a:t>
            </a:r>
          </a:p>
          <a:p>
            <a:pPr indent="73152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R1=1.0e3;</a:t>
            </a:r>
          </a:p>
          <a:p>
            <a:pPr indent="73152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R2=500.0;</a:t>
            </a:r>
          </a:p>
          <a:p>
            <a:pPr indent="73152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R3=250.0;</a:t>
            </a:r>
          </a:p>
          <a:p>
            <a:pPr indent="73152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puts("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trinh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cua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:");</a:t>
            </a:r>
          </a:p>
          <a:p>
            <a:pPr indent="73152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puts("3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mac song song");</a:t>
            </a:r>
          </a:p>
          <a:p>
            <a:pPr indent="73152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R_td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=1/(1/R1+1/R2+1/R3);</a:t>
            </a:r>
          </a:p>
          <a:p>
            <a:pPr indent="73152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("R1=%6.3f,R2=%6.3f,R3=%6.3f\n",R1,R2,R3);</a:t>
            </a:r>
          </a:p>
          <a:p>
            <a:pPr indent="73152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la: %6.3f ohms\n",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R_td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indent="73152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indent="73152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return(0);</a:t>
            </a:r>
          </a:p>
          <a:p>
            <a:pPr indent="73152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22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LC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mắc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85000" lnSpcReduction="20000"/>
          </a:bodyPr>
          <a:lstStyle/>
          <a:p>
            <a:pPr indent="64008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indent="64008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conio.h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indent="64008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math.h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indent="64008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#define PI 3.14159</a:t>
            </a:r>
          </a:p>
          <a:p>
            <a:pPr indent="64008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main (void){</a:t>
            </a:r>
          </a:p>
          <a:p>
            <a:pPr indent="64008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clrscr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indent="64008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float L=1e-3, C=1e-6,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f_res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indent="64008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puts("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trinh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tan so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huong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cua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indent="64008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puts("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L-C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tiep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indent="64008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f_res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=1/(2*PI*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(L*C));</a:t>
            </a:r>
          </a:p>
          <a:p>
            <a:pPr indent="64008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("C=%.3e F, L=.3e H\n", C, L);</a:t>
            </a:r>
          </a:p>
          <a:p>
            <a:pPr indent="64008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("Tan so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huong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la:%.3f Hz\n",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f_res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indent="64008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indent="64008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return(0);</a:t>
            </a:r>
          </a:p>
          <a:p>
            <a:pPr indent="64008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83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38100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30000"/>
              </a:lnSpc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1: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256&lt;n&lt;65535 sang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(bitwise).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2: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n&lt;65535 sang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(bitwise).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logic Z: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800600"/>
            <a:ext cx="3952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5410200"/>
            <a:ext cx="731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A,B,C,D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0,1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phím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HẾT CHƯƠNG 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62000"/>
            <a:ext cx="8610600" cy="54864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Tên_biến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biểu_thức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Tong_tro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R1*R2/(R1+R2);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Cam_khang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2.0* 3.14*f*L;		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ý: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458200" cy="55626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x = x +3;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/>
              </a:rPr>
              <a:t>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x += 3;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a = a * (b+5);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/>
              </a:rPr>
              <a:t>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 *= b+5; 	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(+, -, * , / , %, &lt;&lt;, &gt;&gt;, &amp;, |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^).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30000"/>
              </a:lnSpc>
              <a:buFont typeface="Wingdings 2" pitchFamily="18" charset="2"/>
              <a:buChar char="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4.3.1.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 2" pitchFamily="18" charset="2"/>
              <a:buChar char="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4.3.2.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 2" pitchFamily="18" charset="2"/>
              <a:buChar char="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4.3.3.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logic</a:t>
            </a:r>
          </a:p>
          <a:p>
            <a:pPr>
              <a:lnSpc>
                <a:spcPct val="130000"/>
              </a:lnSpc>
              <a:buFont typeface="Wingdings 2" pitchFamily="18" charset="2"/>
              <a:buChar char="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4.3.4.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indent="640080"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 4.3.4.1.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?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indent="640080"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 4.3.4.2.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</a:t>
            </a:r>
          </a:p>
          <a:p>
            <a:pPr indent="640080"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 4.3.4.3.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</a:t>
            </a:r>
          </a:p>
          <a:p>
            <a:pPr indent="640080"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 4.3.4.3.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(), []</a:t>
            </a:r>
          </a:p>
          <a:p>
            <a:pPr>
              <a:lnSpc>
                <a:spcPct val="13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838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4.3.1.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27432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+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-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*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/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char,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float, double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%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char,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long.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962400"/>
            <a:ext cx="557160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2 </a:t>
            </a:r>
            <a:r>
              <a:rPr lang="en-US" dirty="0" err="1" smtClean="0"/>
              <a:t>số</a:t>
            </a:r>
            <a:r>
              <a:rPr lang="en-US" dirty="0" smtClean="0"/>
              <a:t> a, b.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87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4.3.2.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5181600"/>
            <a:ext cx="8610600" cy="1295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&gt; , &gt;= , &lt; , &lt;= ,= = , !=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true,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- false.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762000"/>
            <a:ext cx="4191000" cy="428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1263</TotalTime>
  <Words>2437</Words>
  <Application>Microsoft Office PowerPoint</Application>
  <PresentationFormat>On-screen Show (4:3)</PresentationFormat>
  <Paragraphs>192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Equity</vt:lpstr>
      <vt:lpstr>CHƯƠNG 4: BIỂU THỨC</vt:lpstr>
      <vt:lpstr>NỘI DUNG</vt:lpstr>
      <vt:lpstr>4.1. Biểu thức </vt:lpstr>
      <vt:lpstr>4.2. Lệnh gán (1)</vt:lpstr>
      <vt:lpstr>4.2. Lệnh gán (2)</vt:lpstr>
      <vt:lpstr>4.3. Các phép toán </vt:lpstr>
      <vt:lpstr>4.3.1. Các phép toán số học</vt:lpstr>
      <vt:lpstr>PowerPoint Presentation</vt:lpstr>
      <vt:lpstr>4.3.2. Các phép toán quan hệ</vt:lpstr>
      <vt:lpstr>4.3.3. Các phép toán logic</vt:lpstr>
      <vt:lpstr>PowerPoint Presentation</vt:lpstr>
      <vt:lpstr>4.3.4. Một số toán tử khác 4.3.4.1. Toán tử ? cùng với :</vt:lpstr>
      <vt:lpstr>4.3.4.2. Toán tử con trỏ &amp; và * (1)</vt:lpstr>
      <vt:lpstr>4.3.4.2. Toán tử con trỏ &amp; và * (2)</vt:lpstr>
      <vt:lpstr>4.3.4.3. Toán tử dấu phẩy ,</vt:lpstr>
      <vt:lpstr>4.3.4.3. Toán tử (), []</vt:lpstr>
      <vt:lpstr>4.4. Bảng tổng kết về độ ưu tiên của các phép toán</vt:lpstr>
      <vt:lpstr>4.5. Chuyển đổi kiểu dữ liệu (1)</vt:lpstr>
      <vt:lpstr>4.5. Chuyển đổi kiểu dữ liệu (2)</vt:lpstr>
      <vt:lpstr>4.6. Các phép toán xử lý bit và ứng dụng trong điện tử viễn thông</vt:lpstr>
      <vt:lpstr>4.6.2. Chuyển đổi giữa các hệ đếm 4.6.2.1. Chuyển đổi giữa hệ thập phân và hệ nhị phân</vt:lpstr>
      <vt:lpstr>4.6.2.1. Chuyển đổi giữa hệ thập phân và hệ nhị phân</vt:lpstr>
      <vt:lpstr>b. Chuyển từ hệ nhị phân sang hệ thập phân</vt:lpstr>
      <vt:lpstr>4.6.2.2. Chuyển đổi giữa thập lục hoặc hệ bát phân sang hệ nhị phân</vt:lpstr>
      <vt:lpstr>4.6.3. Các phép toán bit 4.6.3.1. Phép toán AND</vt:lpstr>
      <vt:lpstr>4.6.3.2. Phép toán OR</vt:lpstr>
      <vt:lpstr>4.6.3.3. Phép toán XOR</vt:lpstr>
      <vt:lpstr>4.6.3.4. Phép toán NOT</vt:lpstr>
      <vt:lpstr>4.6.3.5. Phép toán dịch trái/phải</vt:lpstr>
      <vt:lpstr>PowerPoint Presentation</vt:lpstr>
      <vt:lpstr>Ví dụ 1: Viết chương trình tính điện trở tương đương của 3 điện trở mắc song song.</vt:lpstr>
      <vt:lpstr>Ví dụ 2: Viết chương trình tính tần số cộng hưởng của mạch LC mắc nối tiếp.</vt:lpstr>
      <vt:lpstr>Bài tập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THU HANG</dc:creator>
  <cp:lastModifiedBy>laptop88.vn</cp:lastModifiedBy>
  <cp:revision>58</cp:revision>
  <dcterms:created xsi:type="dcterms:W3CDTF">2014-01-12T02:32:03Z</dcterms:created>
  <dcterms:modified xsi:type="dcterms:W3CDTF">2021-08-24T03:36:09Z</dcterms:modified>
</cp:coreProperties>
</file>