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6"/>
  </p:notesMasterIdLst>
  <p:sldIdLst>
    <p:sldId id="256" r:id="rId2"/>
    <p:sldId id="257" r:id="rId3"/>
    <p:sldId id="259" r:id="rId4"/>
    <p:sldId id="270" r:id="rId5"/>
    <p:sldId id="260" r:id="rId6"/>
    <p:sldId id="258" r:id="rId7"/>
    <p:sldId id="261" r:id="rId8"/>
    <p:sldId id="262" r:id="rId9"/>
    <p:sldId id="266" r:id="rId10"/>
    <p:sldId id="265" r:id="rId11"/>
    <p:sldId id="268" r:id="rId12"/>
    <p:sldId id="269" r:id="rId13"/>
    <p:sldId id="264" r:id="rId14"/>
    <p:sldId id="267" r:id="rId15"/>
  </p:sldIdLst>
  <p:sldSz cx="12192000" cy="6858000"/>
  <p:notesSz cx="6858000" cy="9144000"/>
  <p:embeddedFontLst>
    <p:embeddedFont>
      <p:font typeface="Raleway" panose="020B0604020202020204" charset="0"/>
      <p:regular r:id="rId17"/>
      <p:bold r:id="rId18"/>
      <p:italic r:id="rId19"/>
      <p:boldItalic r:id="rId20"/>
    </p:embeddedFont>
    <p:embeddedFont>
      <p:font typeface="Lato" panose="020B0604020202020204" charset="0"/>
      <p:regular r:id="rId21"/>
      <p:bold r:id="rId22"/>
      <p:italic r:id="rId23"/>
      <p:boldItalic r:id="rId24"/>
    </p:embeddedFont>
    <p:embeddedFont>
      <p:font typeface="Calibri" panose="020F050202020403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e35366d54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e35366d54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ee35366d5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ee35366d5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ee35366d5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ee35366d5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ee35366d5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ee35366d5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ee35366d5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ee35366d5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ee35366d5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ee35366d5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ee35366d54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ee35366d5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12192000" cy="6504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1107036" y="1588427"/>
            <a:ext cx="994316" cy="61102"/>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972600" y="1763267"/>
            <a:ext cx="10250700" cy="2219700"/>
          </a:xfrm>
          <a:prstGeom prst="rect">
            <a:avLst/>
          </a:prstGeom>
        </p:spPr>
        <p:txBody>
          <a:bodyPr spcFirstLastPara="1" wrap="square" lIns="121900" tIns="121900" rIns="121900" bIns="121900" anchor="t" anchorCtr="0">
            <a:normAutofit/>
          </a:bodyPr>
          <a:lstStyle>
            <a:lvl1pPr lvl="0">
              <a:spcBef>
                <a:spcPts val="0"/>
              </a:spcBef>
              <a:spcAft>
                <a:spcPts val="0"/>
              </a:spcAft>
              <a:buSzPts val="5600"/>
              <a:buNone/>
              <a:defRPr sz="5600"/>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a:endParaRPr/>
          </a:p>
        </p:txBody>
      </p:sp>
      <p:sp>
        <p:nvSpPr>
          <p:cNvPr id="15" name="Google Shape;15;p2"/>
          <p:cNvSpPr txBox="1">
            <a:spLocks noGrp="1"/>
          </p:cNvSpPr>
          <p:nvPr>
            <p:ph type="subTitle" idx="1"/>
          </p:nvPr>
        </p:nvSpPr>
        <p:spPr>
          <a:xfrm>
            <a:off x="972837" y="4230533"/>
            <a:ext cx="10250700" cy="7215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1107036" y="5558926"/>
            <a:ext cx="994316" cy="61102"/>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972600" y="978600"/>
            <a:ext cx="10251300" cy="16596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10700"/>
              <a:buNone/>
              <a:defRPr sz="10700">
                <a:solidFill>
                  <a:schemeClr val="lt1"/>
                </a:solidFill>
              </a:defRPr>
            </a:lvl1pPr>
            <a:lvl2pPr lvl="1">
              <a:spcBef>
                <a:spcPts val="0"/>
              </a:spcBef>
              <a:spcAft>
                <a:spcPts val="0"/>
              </a:spcAft>
              <a:buClr>
                <a:schemeClr val="lt1"/>
              </a:buClr>
              <a:buSzPts val="10700"/>
              <a:buNone/>
              <a:defRPr sz="10700">
                <a:solidFill>
                  <a:schemeClr val="lt1"/>
                </a:solidFill>
              </a:defRPr>
            </a:lvl2pPr>
            <a:lvl3pPr lvl="2">
              <a:spcBef>
                <a:spcPts val="0"/>
              </a:spcBef>
              <a:spcAft>
                <a:spcPts val="0"/>
              </a:spcAft>
              <a:buClr>
                <a:schemeClr val="lt1"/>
              </a:buClr>
              <a:buSzPts val="10700"/>
              <a:buNone/>
              <a:defRPr sz="10700">
                <a:solidFill>
                  <a:schemeClr val="lt1"/>
                </a:solidFill>
              </a:defRPr>
            </a:lvl3pPr>
            <a:lvl4pPr lvl="3">
              <a:spcBef>
                <a:spcPts val="0"/>
              </a:spcBef>
              <a:spcAft>
                <a:spcPts val="0"/>
              </a:spcAft>
              <a:buClr>
                <a:schemeClr val="lt1"/>
              </a:buClr>
              <a:buSzPts val="10700"/>
              <a:buNone/>
              <a:defRPr sz="10700">
                <a:solidFill>
                  <a:schemeClr val="lt1"/>
                </a:solidFill>
              </a:defRPr>
            </a:lvl4pPr>
            <a:lvl5pPr lvl="4">
              <a:spcBef>
                <a:spcPts val="0"/>
              </a:spcBef>
              <a:spcAft>
                <a:spcPts val="0"/>
              </a:spcAft>
              <a:buClr>
                <a:schemeClr val="lt1"/>
              </a:buClr>
              <a:buSzPts val="10700"/>
              <a:buNone/>
              <a:defRPr sz="10700">
                <a:solidFill>
                  <a:schemeClr val="lt1"/>
                </a:solidFill>
              </a:defRPr>
            </a:lvl5pPr>
            <a:lvl6pPr lvl="5">
              <a:spcBef>
                <a:spcPts val="0"/>
              </a:spcBef>
              <a:spcAft>
                <a:spcPts val="0"/>
              </a:spcAft>
              <a:buClr>
                <a:schemeClr val="lt1"/>
              </a:buClr>
              <a:buSzPts val="10700"/>
              <a:buNone/>
              <a:defRPr sz="10700">
                <a:solidFill>
                  <a:schemeClr val="lt1"/>
                </a:solidFill>
              </a:defRPr>
            </a:lvl6pPr>
            <a:lvl7pPr lvl="6">
              <a:spcBef>
                <a:spcPts val="0"/>
              </a:spcBef>
              <a:spcAft>
                <a:spcPts val="0"/>
              </a:spcAft>
              <a:buClr>
                <a:schemeClr val="lt1"/>
              </a:buClr>
              <a:buSzPts val="10700"/>
              <a:buNone/>
              <a:defRPr sz="10700">
                <a:solidFill>
                  <a:schemeClr val="lt1"/>
                </a:solidFill>
              </a:defRPr>
            </a:lvl7pPr>
            <a:lvl8pPr lvl="7">
              <a:spcBef>
                <a:spcPts val="0"/>
              </a:spcBef>
              <a:spcAft>
                <a:spcPts val="0"/>
              </a:spcAft>
              <a:buClr>
                <a:schemeClr val="lt1"/>
              </a:buClr>
              <a:buSzPts val="10700"/>
              <a:buNone/>
              <a:defRPr sz="10700">
                <a:solidFill>
                  <a:schemeClr val="lt1"/>
                </a:solidFill>
              </a:defRPr>
            </a:lvl8pPr>
            <a:lvl9pPr lvl="8">
              <a:spcBef>
                <a:spcPts val="0"/>
              </a:spcBef>
              <a:spcAft>
                <a:spcPts val="0"/>
              </a:spcAft>
              <a:buClr>
                <a:schemeClr val="lt1"/>
              </a:buClr>
              <a:buSzPts val="10700"/>
              <a:buNone/>
              <a:defRPr sz="10700">
                <a:solidFill>
                  <a:schemeClr val="lt1"/>
                </a:solidFill>
              </a:defRPr>
            </a:lvl9pPr>
          </a:lstStyle>
          <a:p>
            <a:r>
              <a:t>xx%</a:t>
            </a:r>
          </a:p>
        </p:txBody>
      </p:sp>
      <p:sp>
        <p:nvSpPr>
          <p:cNvPr id="78" name="Google Shape;78;p11"/>
          <p:cNvSpPr txBox="1">
            <a:spLocks noGrp="1"/>
          </p:cNvSpPr>
          <p:nvPr>
            <p:ph type="body" idx="1"/>
          </p:nvPr>
        </p:nvSpPr>
        <p:spPr>
          <a:xfrm>
            <a:off x="972600" y="3030517"/>
            <a:ext cx="10251300" cy="21072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Clr>
                <a:schemeClr val="lt1"/>
              </a:buClr>
              <a:buSzPts val="1700"/>
              <a:buChar char="●"/>
              <a:defRPr>
                <a:solidFill>
                  <a:schemeClr val="lt1"/>
                </a:solidFill>
              </a:defRPr>
            </a:lvl1pPr>
            <a:lvl2pPr marL="914400" lvl="1" indent="-323850">
              <a:spcBef>
                <a:spcPts val="0"/>
              </a:spcBef>
              <a:spcAft>
                <a:spcPts val="0"/>
              </a:spcAft>
              <a:buClr>
                <a:schemeClr val="lt1"/>
              </a:buClr>
              <a:buSzPts val="1500"/>
              <a:buChar char="○"/>
              <a:defRPr>
                <a:solidFill>
                  <a:schemeClr val="lt1"/>
                </a:solidFill>
              </a:defRPr>
            </a:lvl2pPr>
            <a:lvl3pPr marL="1371600" lvl="2" indent="-323850">
              <a:spcBef>
                <a:spcPts val="0"/>
              </a:spcBef>
              <a:spcAft>
                <a:spcPts val="0"/>
              </a:spcAft>
              <a:buClr>
                <a:schemeClr val="lt1"/>
              </a:buClr>
              <a:buSzPts val="1500"/>
              <a:buChar char="■"/>
              <a:defRPr>
                <a:solidFill>
                  <a:schemeClr val="lt1"/>
                </a:solidFill>
              </a:defRPr>
            </a:lvl3pPr>
            <a:lvl4pPr marL="1828800" lvl="3" indent="-323850">
              <a:spcBef>
                <a:spcPts val="0"/>
              </a:spcBef>
              <a:spcAft>
                <a:spcPts val="0"/>
              </a:spcAft>
              <a:buClr>
                <a:schemeClr val="lt1"/>
              </a:buClr>
              <a:buSzPts val="1500"/>
              <a:buChar char="●"/>
              <a:defRPr>
                <a:solidFill>
                  <a:schemeClr val="lt1"/>
                </a:solidFill>
              </a:defRPr>
            </a:lvl4pPr>
            <a:lvl5pPr marL="2286000" lvl="4" indent="-323850">
              <a:spcBef>
                <a:spcPts val="0"/>
              </a:spcBef>
              <a:spcAft>
                <a:spcPts val="0"/>
              </a:spcAft>
              <a:buClr>
                <a:schemeClr val="lt1"/>
              </a:buClr>
              <a:buSzPts val="1500"/>
              <a:buChar char="○"/>
              <a:defRPr>
                <a:solidFill>
                  <a:schemeClr val="lt1"/>
                </a:solidFill>
              </a:defRPr>
            </a:lvl5pPr>
            <a:lvl6pPr marL="2743200" lvl="5" indent="-323850">
              <a:spcBef>
                <a:spcPts val="0"/>
              </a:spcBef>
              <a:spcAft>
                <a:spcPts val="0"/>
              </a:spcAft>
              <a:buClr>
                <a:schemeClr val="lt1"/>
              </a:buClr>
              <a:buSzPts val="1500"/>
              <a:buChar char="■"/>
              <a:defRPr>
                <a:solidFill>
                  <a:schemeClr val="lt1"/>
                </a:solidFill>
              </a:defRPr>
            </a:lvl6pPr>
            <a:lvl7pPr marL="3200400" lvl="6" indent="-323850">
              <a:spcBef>
                <a:spcPts val="0"/>
              </a:spcBef>
              <a:spcAft>
                <a:spcPts val="0"/>
              </a:spcAft>
              <a:buClr>
                <a:schemeClr val="lt1"/>
              </a:buClr>
              <a:buSzPts val="1500"/>
              <a:buChar char="●"/>
              <a:defRPr>
                <a:solidFill>
                  <a:schemeClr val="lt1"/>
                </a:solidFill>
              </a:defRPr>
            </a:lvl7pPr>
            <a:lvl8pPr marL="3657600" lvl="7" indent="-323850">
              <a:spcBef>
                <a:spcPts val="0"/>
              </a:spcBef>
              <a:spcAft>
                <a:spcPts val="0"/>
              </a:spcAft>
              <a:buClr>
                <a:schemeClr val="lt1"/>
              </a:buClr>
              <a:buSzPts val="1500"/>
              <a:buChar char="○"/>
              <a:defRPr>
                <a:solidFill>
                  <a:schemeClr val="lt1"/>
                </a:solidFill>
              </a:defRPr>
            </a:lvl8pPr>
            <a:lvl9pPr marL="4114800" lvl="8" indent="-323850">
              <a:spcBef>
                <a:spcPts val="0"/>
              </a:spcBef>
              <a:spcAft>
                <a:spcPts val="0"/>
              </a:spcAft>
              <a:buClr>
                <a:schemeClr val="lt1"/>
              </a:buClr>
              <a:buSzPts val="1500"/>
              <a:buChar char="■"/>
              <a:defRPr>
                <a:solidFill>
                  <a:schemeClr val="lt1"/>
                </a:solidFill>
              </a:defRPr>
            </a:lvl9pPr>
          </a:lstStyle>
          <a:p>
            <a:endParaRPr/>
          </a:p>
        </p:txBody>
      </p:sp>
      <p:sp>
        <p:nvSpPr>
          <p:cNvPr id="79" name="Google Shape;79;p11"/>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82"/>
        <p:cNvGrpSpPr/>
        <p:nvPr/>
      </p:nvGrpSpPr>
      <p:grpSpPr>
        <a:xfrm>
          <a:off x="0" y="0"/>
          <a:ext cx="0" cy="0"/>
          <a:chOff x="0" y="0"/>
          <a:chExt cx="0" cy="0"/>
        </a:xfrm>
      </p:grpSpPr>
      <p:pic>
        <p:nvPicPr>
          <p:cNvPr id="83" name="Google Shape;83;p13" descr="Background pattern&#10;&#10;Description automatically generated"/>
          <p:cNvPicPr preferRelativeResize="0"/>
          <p:nvPr/>
        </p:nvPicPr>
        <p:blipFill rotWithShape="1">
          <a:blip r:embed="rId2">
            <a:alphaModFix/>
          </a:blip>
          <a:srcRect/>
          <a:stretch/>
        </p:blipFill>
        <p:spPr>
          <a:xfrm>
            <a:off x="0" y="1200527"/>
            <a:ext cx="12191998" cy="5251072"/>
          </a:xfrm>
          <a:prstGeom prst="rect">
            <a:avLst/>
          </a:prstGeom>
          <a:noFill/>
          <a:ln>
            <a:noFill/>
          </a:ln>
        </p:spPr>
      </p:pic>
      <p:pic>
        <p:nvPicPr>
          <p:cNvPr id="84" name="Google Shape;84;p13" descr="Logo&#10;&#10;Description automatically generated"/>
          <p:cNvPicPr preferRelativeResize="0"/>
          <p:nvPr/>
        </p:nvPicPr>
        <p:blipFill rotWithShape="1">
          <a:blip r:embed="rId3">
            <a:alphaModFix/>
          </a:blip>
          <a:srcRect/>
          <a:stretch/>
        </p:blipFill>
        <p:spPr>
          <a:xfrm>
            <a:off x="293749" y="94101"/>
            <a:ext cx="906402" cy="906402"/>
          </a:xfrm>
          <a:prstGeom prst="rect">
            <a:avLst/>
          </a:prstGeom>
          <a:noFill/>
          <a:ln>
            <a:noFill/>
          </a:ln>
        </p:spPr>
      </p:pic>
      <p:sp>
        <p:nvSpPr>
          <p:cNvPr id="85" name="Google Shape;85;p13"/>
          <p:cNvSpPr txBox="1"/>
          <p:nvPr/>
        </p:nvSpPr>
        <p:spPr>
          <a:xfrm>
            <a:off x="2540000" y="127000"/>
            <a:ext cx="8625900" cy="861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700" b="0" i="0" u="none" strike="noStrike" cap="none">
                <a:solidFill>
                  <a:srgbClr val="0070C0"/>
                </a:solidFill>
                <a:latin typeface="Times New Roman"/>
                <a:ea typeface="Times New Roman"/>
                <a:cs typeface="Times New Roman"/>
                <a:sym typeface="Times New Roman"/>
              </a:rPr>
              <a:t>ĐẠI HỌC THÁI NGUYÊN</a:t>
            </a:r>
            <a:endParaRPr/>
          </a:p>
          <a:p>
            <a:pPr marL="0" marR="0" lvl="0" indent="0" algn="ctr" rtl="0">
              <a:spcBef>
                <a:spcPts val="0"/>
              </a:spcBef>
              <a:spcAft>
                <a:spcPts val="0"/>
              </a:spcAft>
              <a:buNone/>
            </a:pPr>
            <a:r>
              <a:rPr lang="en-US" sz="1800" b="1" i="0" u="none" strike="noStrike" cap="none">
                <a:solidFill>
                  <a:srgbClr val="0070C0"/>
                </a:solidFill>
                <a:latin typeface="Times New Roman"/>
                <a:ea typeface="Times New Roman"/>
                <a:cs typeface="Times New Roman"/>
                <a:sym typeface="Times New Roman"/>
              </a:rPr>
              <a:t>TRƯỜNG ĐẠI HỌC CÔNG NGHỆ THÔNG TIN VÀ TRUYỀN THÔNG</a:t>
            </a:r>
            <a:endParaRPr/>
          </a:p>
          <a:p>
            <a:pPr marL="0" marR="0" lvl="0" indent="0" algn="ctr" rtl="0">
              <a:spcBef>
                <a:spcPts val="0"/>
              </a:spcBef>
              <a:spcAft>
                <a:spcPts val="0"/>
              </a:spcAft>
              <a:buNone/>
            </a:pPr>
            <a:r>
              <a:rPr lang="en-US" sz="1500" b="0" i="0" u="none" strike="noStrike" cap="none">
                <a:solidFill>
                  <a:srgbClr val="0070C0"/>
                </a:solidFill>
                <a:latin typeface="Arial"/>
                <a:ea typeface="Arial"/>
                <a:cs typeface="Arial"/>
                <a:sym typeface="Arial"/>
              </a:rPr>
              <a:t>THAI NGUYEN UNIVERSITY OF INFORMATION AND COMMUNICATION TECHNOLOGY</a:t>
            </a:r>
            <a:endParaRPr/>
          </a:p>
        </p:txBody>
      </p:sp>
      <p:sp>
        <p:nvSpPr>
          <p:cNvPr id="86" name="Google Shape;86;p13"/>
          <p:cNvSpPr txBox="1"/>
          <p:nvPr/>
        </p:nvSpPr>
        <p:spPr>
          <a:xfrm>
            <a:off x="3419475" y="3038475"/>
            <a:ext cx="48942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0" i="0" u="none" strike="noStrike" cap="none">
                <a:solidFill>
                  <a:schemeClr val="lt1"/>
                </a:solidFill>
                <a:latin typeface="Calibri"/>
                <a:ea typeface="Calibri"/>
                <a:cs typeface="Calibri"/>
                <a:sym typeface="Calibri"/>
              </a:rPr>
              <a:t>TIÊU ĐỀ CỦA SLIDE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87"/>
        <p:cNvGrpSpPr/>
        <p:nvPr/>
      </p:nvGrpSpPr>
      <p:grpSpPr>
        <a:xfrm>
          <a:off x="0" y="0"/>
          <a:ext cx="0" cy="0"/>
          <a:chOff x="0" y="0"/>
          <a:chExt cx="0" cy="0"/>
        </a:xfrm>
      </p:grpSpPr>
      <p:sp>
        <p:nvSpPr>
          <p:cNvPr id="88" name="Google Shape;88;p14"/>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1600"/>
              </a:spcBef>
              <a:spcAft>
                <a:spcPts val="0"/>
              </a:spcAft>
              <a:buClr>
                <a:schemeClr val="dk1"/>
              </a:buClr>
              <a:buSzPts val="1800"/>
              <a:buChar char="○"/>
              <a:defRPr/>
            </a:lvl2pPr>
            <a:lvl3pPr marL="1371600" lvl="2" indent="-342900" algn="l" rtl="0">
              <a:lnSpc>
                <a:spcPct val="90000"/>
              </a:lnSpc>
              <a:spcBef>
                <a:spcPts val="1600"/>
              </a:spcBef>
              <a:spcAft>
                <a:spcPts val="0"/>
              </a:spcAft>
              <a:buClr>
                <a:schemeClr val="dk1"/>
              </a:buClr>
              <a:buSzPts val="1800"/>
              <a:buChar char="■"/>
              <a:defRPr/>
            </a:lvl3pPr>
            <a:lvl4pPr marL="1828800" lvl="3" indent="-342900" algn="l" rtl="0">
              <a:lnSpc>
                <a:spcPct val="90000"/>
              </a:lnSpc>
              <a:spcBef>
                <a:spcPts val="1600"/>
              </a:spcBef>
              <a:spcAft>
                <a:spcPts val="0"/>
              </a:spcAft>
              <a:buClr>
                <a:schemeClr val="dk1"/>
              </a:buClr>
              <a:buSzPts val="1800"/>
              <a:buChar char="●"/>
              <a:defRPr/>
            </a:lvl4pPr>
            <a:lvl5pPr marL="2286000" lvl="4" indent="-342900" algn="l" rtl="0">
              <a:lnSpc>
                <a:spcPct val="90000"/>
              </a:lnSpc>
              <a:spcBef>
                <a:spcPts val="1600"/>
              </a:spcBef>
              <a:spcAft>
                <a:spcPts val="0"/>
              </a:spcAft>
              <a:buClr>
                <a:schemeClr val="dk1"/>
              </a:buClr>
              <a:buSzPts val="1800"/>
              <a:buChar char="○"/>
              <a:defRPr/>
            </a:lvl5pPr>
            <a:lvl6pPr marL="2743200" lvl="5" indent="-342900" algn="l" rtl="0">
              <a:lnSpc>
                <a:spcPct val="90000"/>
              </a:lnSpc>
              <a:spcBef>
                <a:spcPts val="16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pic>
        <p:nvPicPr>
          <p:cNvPr id="89" name="Google Shape;89;p14" descr="Background pattern&#10;&#10;Description automatically generated with low confidence"/>
          <p:cNvPicPr preferRelativeResize="0"/>
          <p:nvPr/>
        </p:nvPicPr>
        <p:blipFill rotWithShape="1">
          <a:blip r:embed="rId2">
            <a:alphaModFix/>
          </a:blip>
          <a:srcRect/>
          <a:stretch/>
        </p:blipFill>
        <p:spPr>
          <a:xfrm rot="10800000">
            <a:off x="-1" y="92566"/>
            <a:ext cx="12192001" cy="1293092"/>
          </a:xfrm>
          <a:prstGeom prst="rect">
            <a:avLst/>
          </a:prstGeom>
          <a:noFill/>
          <a:ln>
            <a:noFill/>
          </a:ln>
        </p:spPr>
      </p:pic>
      <p:cxnSp>
        <p:nvCxnSpPr>
          <p:cNvPr id="90" name="Google Shape;90;p14"/>
          <p:cNvCxnSpPr/>
          <p:nvPr/>
        </p:nvCxnSpPr>
        <p:spPr>
          <a:xfrm>
            <a:off x="5384800" y="887730"/>
            <a:ext cx="6400800" cy="0"/>
          </a:xfrm>
          <a:prstGeom prst="straightConnector1">
            <a:avLst/>
          </a:prstGeom>
          <a:noFill/>
          <a:ln w="19050" cap="flat" cmpd="sng">
            <a:solidFill>
              <a:schemeClr val="accent2"/>
            </a:solidFill>
            <a:prstDash val="solid"/>
            <a:miter lim="800000"/>
            <a:headEnd type="none" w="sm" len="sm"/>
            <a:tailEnd type="none" w="sm" len="sm"/>
          </a:ln>
        </p:spPr>
      </p:cxnSp>
      <p:sp>
        <p:nvSpPr>
          <p:cNvPr id="91" name="Google Shape;91;p14"/>
          <p:cNvSpPr txBox="1"/>
          <p:nvPr/>
        </p:nvSpPr>
        <p:spPr>
          <a:xfrm>
            <a:off x="5381625" y="438150"/>
            <a:ext cx="19287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lt1"/>
                </a:solidFill>
                <a:latin typeface="Calibri"/>
                <a:ea typeface="Calibri"/>
                <a:cs typeface="Calibri"/>
                <a:sym typeface="Calibri"/>
              </a:rPr>
              <a:t>TIÊU ĐỀ SLIDE</a:t>
            </a:r>
            <a:endParaRPr/>
          </a:p>
        </p:txBody>
      </p:sp>
      <p:pic>
        <p:nvPicPr>
          <p:cNvPr id="92" name="Google Shape;92;p14" descr="Logo&#10;&#10;Description automatically generated"/>
          <p:cNvPicPr preferRelativeResize="0"/>
          <p:nvPr/>
        </p:nvPicPr>
        <p:blipFill rotWithShape="1">
          <a:blip r:embed="rId3">
            <a:alphaModFix/>
          </a:blip>
          <a:srcRect/>
          <a:stretch/>
        </p:blipFill>
        <p:spPr>
          <a:xfrm>
            <a:off x="242809" y="154776"/>
            <a:ext cx="1052591" cy="1052591"/>
          </a:xfrm>
          <a:prstGeom prst="rect">
            <a:avLst/>
          </a:prstGeom>
          <a:noFill/>
          <a:ln>
            <a:noFill/>
          </a:ln>
        </p:spPr>
      </p:pic>
      <p:sp>
        <p:nvSpPr>
          <p:cNvPr id="93" name="Google Shape;93;p14"/>
          <p:cNvSpPr/>
          <p:nvPr/>
        </p:nvSpPr>
        <p:spPr>
          <a:xfrm>
            <a:off x="0" y="6448425"/>
            <a:ext cx="12192000" cy="40950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4" name="Google Shape;94;p14"/>
          <p:cNvSpPr txBox="1"/>
          <p:nvPr/>
        </p:nvSpPr>
        <p:spPr>
          <a:xfrm>
            <a:off x="4762500" y="6419850"/>
            <a:ext cx="51816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lt1"/>
                </a:solidFill>
                <a:latin typeface="Calibri"/>
                <a:ea typeface="Calibri"/>
                <a:cs typeface="Calibri"/>
                <a:sym typeface="Calibri"/>
              </a:rPr>
              <a:t>www.ictu.edu.vn</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1107036" y="1588427"/>
            <a:ext cx="994316" cy="61102"/>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972600" y="1763267"/>
            <a:ext cx="10251300" cy="2024700"/>
          </a:xfrm>
          <a:prstGeom prst="rect">
            <a:avLst/>
          </a:prstGeom>
        </p:spPr>
        <p:txBody>
          <a:bodyPr spcFirstLastPara="1" wrap="square" lIns="121900" tIns="121900" rIns="121900" bIns="121900" anchor="t"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22" name="Google Shape;22;p3"/>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1107036" y="1588427"/>
            <a:ext cx="994316" cy="61102"/>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972600" y="1758200"/>
            <a:ext cx="10251600" cy="713700"/>
          </a:xfrm>
          <a:prstGeom prst="rect">
            <a:avLst/>
          </a:prstGeom>
        </p:spPr>
        <p:txBody>
          <a:bodyPr spcFirstLastPara="1" wrap="square" lIns="121900" tIns="121900" rIns="121900" bIns="121900" anchor="t" anchorCtr="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a:endParaRPr/>
          </a:p>
        </p:txBody>
      </p:sp>
      <p:sp>
        <p:nvSpPr>
          <p:cNvPr id="29" name="Google Shape;29;p4"/>
          <p:cNvSpPr txBox="1">
            <a:spLocks noGrp="1"/>
          </p:cNvSpPr>
          <p:nvPr>
            <p:ph type="body" idx="1"/>
          </p:nvPr>
        </p:nvSpPr>
        <p:spPr>
          <a:xfrm>
            <a:off x="972600" y="2771833"/>
            <a:ext cx="10251600" cy="3014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30" name="Google Shape;30;p4"/>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1107036" y="1588427"/>
            <a:ext cx="994316" cy="61102"/>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a:endParaRPr/>
          </a:p>
        </p:txBody>
      </p:sp>
      <p:sp>
        <p:nvSpPr>
          <p:cNvPr id="37" name="Google Shape;37;p5"/>
          <p:cNvSpPr txBox="1">
            <a:spLocks noGrp="1"/>
          </p:cNvSpPr>
          <p:nvPr>
            <p:ph type="body" idx="1"/>
          </p:nvPr>
        </p:nvSpPr>
        <p:spPr>
          <a:xfrm>
            <a:off x="972434" y="2771833"/>
            <a:ext cx="5032500" cy="3014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38" name="Google Shape;38;p5"/>
          <p:cNvSpPr txBox="1">
            <a:spLocks noGrp="1"/>
          </p:cNvSpPr>
          <p:nvPr>
            <p:ph type="body" idx="2"/>
          </p:nvPr>
        </p:nvSpPr>
        <p:spPr>
          <a:xfrm>
            <a:off x="6191471" y="2771833"/>
            <a:ext cx="5032500" cy="30147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39" name="Google Shape;39;p5"/>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1107036" y="1588427"/>
            <a:ext cx="994316" cy="61102"/>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972600" y="1758200"/>
            <a:ext cx="10251300" cy="713700"/>
          </a:xfrm>
          <a:prstGeom prst="rect">
            <a:avLst/>
          </a:prstGeom>
        </p:spPr>
        <p:txBody>
          <a:bodyPr spcFirstLastPara="1" wrap="square" lIns="121900" tIns="121900" rIns="121900" bIns="121900" anchor="t" anchorCtr="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a:endParaRPr/>
          </a:p>
        </p:txBody>
      </p:sp>
      <p:sp>
        <p:nvSpPr>
          <p:cNvPr id="46" name="Google Shape;46;p6"/>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1107036" y="1588427"/>
            <a:ext cx="994316" cy="61102"/>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973333" y="1758200"/>
            <a:ext cx="4401300" cy="1842000"/>
          </a:xfrm>
          <a:prstGeom prst="rect">
            <a:avLst/>
          </a:prstGeom>
        </p:spPr>
        <p:txBody>
          <a:bodyPr spcFirstLastPara="1" wrap="square" lIns="121900" tIns="121900" rIns="121900" bIns="121900" anchor="t" anchorCtr="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a:endParaRPr/>
          </a:p>
        </p:txBody>
      </p:sp>
      <p:sp>
        <p:nvSpPr>
          <p:cNvPr id="53" name="Google Shape;53;p7"/>
          <p:cNvSpPr txBox="1">
            <a:spLocks noGrp="1"/>
          </p:cNvSpPr>
          <p:nvPr>
            <p:ph type="body" idx="1"/>
          </p:nvPr>
        </p:nvSpPr>
        <p:spPr>
          <a:xfrm>
            <a:off x="961633" y="3708967"/>
            <a:ext cx="4401300" cy="21300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54" name="Google Shape;54;p7"/>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1107036" y="5558926"/>
            <a:ext cx="994316" cy="61102"/>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972600" y="1152400"/>
            <a:ext cx="9361500" cy="39801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60" name="Google Shape;60;p8"/>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1107036" y="1588427"/>
            <a:ext cx="994316" cy="61102"/>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973333" y="1758200"/>
            <a:ext cx="4401300" cy="2249700"/>
          </a:xfrm>
          <a:prstGeom prst="rect">
            <a:avLst/>
          </a:prstGeom>
        </p:spPr>
        <p:txBody>
          <a:bodyPr spcFirstLastPara="1" wrap="square" lIns="121900" tIns="121900" rIns="121900" bIns="121900" anchor="t" anchorCtr="0">
            <a:normAutofit/>
          </a:bodyPr>
          <a:lstStyle>
            <a:lvl1pPr lvl="0">
              <a:spcBef>
                <a:spcPts val="0"/>
              </a:spcBef>
              <a:spcAft>
                <a:spcPts val="0"/>
              </a:spcAft>
              <a:buSzPts val="3500"/>
              <a:buNone/>
              <a:defRPr sz="35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a:endParaRPr/>
          </a:p>
        </p:txBody>
      </p:sp>
      <p:sp>
        <p:nvSpPr>
          <p:cNvPr id="67" name="Google Shape;67;p9"/>
          <p:cNvSpPr txBox="1">
            <a:spLocks noGrp="1"/>
          </p:cNvSpPr>
          <p:nvPr>
            <p:ph type="subTitle" idx="1"/>
          </p:nvPr>
        </p:nvSpPr>
        <p:spPr>
          <a:xfrm>
            <a:off x="966600" y="4215367"/>
            <a:ext cx="4401300" cy="10119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68" name="Google Shape;68;p9"/>
          <p:cNvSpPr txBox="1">
            <a:spLocks noGrp="1"/>
          </p:cNvSpPr>
          <p:nvPr>
            <p:ph type="body" idx="2"/>
          </p:nvPr>
        </p:nvSpPr>
        <p:spPr>
          <a:xfrm>
            <a:off x="6898967" y="1803500"/>
            <a:ext cx="4499100" cy="40341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69" name="Google Shape;69;p9"/>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966600" y="5830068"/>
            <a:ext cx="10263300" cy="6141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1700"/>
              <a:buNone/>
              <a:defRPr/>
            </a:lvl1pPr>
          </a:lstStyle>
          <a:p>
            <a:endParaRPr/>
          </a:p>
        </p:txBody>
      </p:sp>
      <p:sp>
        <p:nvSpPr>
          <p:cNvPr id="72" name="Google Shape;72;p10"/>
          <p:cNvSpPr txBox="1">
            <a:spLocks noGrp="1"/>
          </p:cNvSpPr>
          <p:nvPr>
            <p:ph type="sldNum" idx="12"/>
          </p:nvPr>
        </p:nvSpPr>
        <p:spPr>
          <a:xfrm>
            <a:off x="11381736" y="6333134"/>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1pPr>
            <a:lvl2pPr lvl="1">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2pPr>
            <a:lvl3pPr lvl="2">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3pPr>
            <a:lvl4pPr lvl="3">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4pPr>
            <a:lvl5pPr lvl="4">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5pPr>
            <a:lvl6pPr lvl="5">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6pPr>
            <a:lvl7pPr lvl="6">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7pPr>
            <a:lvl8pPr lvl="7">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8pPr>
            <a:lvl9pPr lvl="8">
              <a:spcBef>
                <a:spcPts val="0"/>
              </a:spcBef>
              <a:spcAft>
                <a:spcPts val="0"/>
              </a:spcAft>
              <a:buClr>
                <a:schemeClr val="dk2"/>
              </a:buClr>
              <a:buSzPts val="3700"/>
              <a:buFont typeface="Raleway"/>
              <a:buNone/>
              <a:defRPr sz="37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36550">
              <a:lnSpc>
                <a:spcPct val="115000"/>
              </a:lnSpc>
              <a:spcBef>
                <a:spcPts val="0"/>
              </a:spcBef>
              <a:spcAft>
                <a:spcPts val="0"/>
              </a:spcAft>
              <a:buClr>
                <a:schemeClr val="accent1"/>
              </a:buClr>
              <a:buSzPts val="1700"/>
              <a:buFont typeface="Lato"/>
              <a:buChar char="●"/>
              <a:defRPr sz="1700">
                <a:solidFill>
                  <a:schemeClr val="accent1"/>
                </a:solidFill>
                <a:latin typeface="Lato"/>
                <a:ea typeface="Lato"/>
                <a:cs typeface="Lato"/>
                <a:sym typeface="Lato"/>
              </a:defRPr>
            </a:lvl1pPr>
            <a:lvl2pPr marL="914400" lvl="1"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2pPr>
            <a:lvl3pPr marL="1371600" lvl="2"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3pPr>
            <a:lvl4pPr marL="1828800" lvl="3"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4pPr>
            <a:lvl5pPr marL="2286000" lvl="4"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5pPr>
            <a:lvl6pPr marL="2743200" lvl="5"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6pPr>
            <a:lvl7pPr marL="3200400" lvl="6"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7pPr>
            <a:lvl8pPr marL="3657600" lvl="7"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8pPr>
            <a:lvl9pPr marL="4114800" lvl="8" indent="-323850">
              <a:lnSpc>
                <a:spcPct val="115000"/>
              </a:lnSpc>
              <a:spcBef>
                <a:spcPts val="0"/>
              </a:spcBef>
              <a:spcAft>
                <a:spcPts val="0"/>
              </a:spcAft>
              <a:buClr>
                <a:schemeClr val="accent1"/>
              </a:buClr>
              <a:buSzPts val="1500"/>
              <a:buFont typeface="Lato"/>
              <a:buChar char="■"/>
              <a:defRPr sz="15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11381736" y="6333134"/>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accent1"/>
                </a:solidFill>
                <a:latin typeface="Lato"/>
                <a:ea typeface="Lato"/>
                <a:cs typeface="Lato"/>
                <a:sym typeface="Lato"/>
              </a:defRPr>
            </a:lvl1pPr>
            <a:lvl2pPr lvl="1" algn="r">
              <a:buNone/>
              <a:defRPr sz="1300">
                <a:solidFill>
                  <a:schemeClr val="accent1"/>
                </a:solidFill>
                <a:latin typeface="Lato"/>
                <a:ea typeface="Lato"/>
                <a:cs typeface="Lato"/>
                <a:sym typeface="Lato"/>
              </a:defRPr>
            </a:lvl2pPr>
            <a:lvl3pPr lvl="2" algn="r">
              <a:buNone/>
              <a:defRPr sz="1300">
                <a:solidFill>
                  <a:schemeClr val="accent1"/>
                </a:solidFill>
                <a:latin typeface="Lato"/>
                <a:ea typeface="Lato"/>
                <a:cs typeface="Lato"/>
                <a:sym typeface="Lato"/>
              </a:defRPr>
            </a:lvl3pPr>
            <a:lvl4pPr lvl="3" algn="r">
              <a:buNone/>
              <a:defRPr sz="1300">
                <a:solidFill>
                  <a:schemeClr val="accent1"/>
                </a:solidFill>
                <a:latin typeface="Lato"/>
                <a:ea typeface="Lato"/>
                <a:cs typeface="Lato"/>
                <a:sym typeface="Lato"/>
              </a:defRPr>
            </a:lvl4pPr>
            <a:lvl5pPr lvl="4" algn="r">
              <a:buNone/>
              <a:defRPr sz="1300">
                <a:solidFill>
                  <a:schemeClr val="accent1"/>
                </a:solidFill>
                <a:latin typeface="Lato"/>
                <a:ea typeface="Lato"/>
                <a:cs typeface="Lato"/>
                <a:sym typeface="Lato"/>
              </a:defRPr>
            </a:lvl5pPr>
            <a:lvl6pPr lvl="5" algn="r">
              <a:buNone/>
              <a:defRPr sz="1300">
                <a:solidFill>
                  <a:schemeClr val="accent1"/>
                </a:solidFill>
                <a:latin typeface="Lato"/>
                <a:ea typeface="Lato"/>
                <a:cs typeface="Lato"/>
                <a:sym typeface="Lato"/>
              </a:defRPr>
            </a:lvl6pPr>
            <a:lvl7pPr lvl="6" algn="r">
              <a:buNone/>
              <a:defRPr sz="1300">
                <a:solidFill>
                  <a:schemeClr val="accent1"/>
                </a:solidFill>
                <a:latin typeface="Lato"/>
                <a:ea typeface="Lato"/>
                <a:cs typeface="Lato"/>
                <a:sym typeface="Lato"/>
              </a:defRPr>
            </a:lvl7pPr>
            <a:lvl8pPr lvl="7" algn="r">
              <a:buNone/>
              <a:defRPr sz="1300">
                <a:solidFill>
                  <a:schemeClr val="accent1"/>
                </a:solidFill>
                <a:latin typeface="Lato"/>
                <a:ea typeface="Lato"/>
                <a:cs typeface="Lato"/>
                <a:sym typeface="Lato"/>
              </a:defRPr>
            </a:lvl8pPr>
            <a:lvl9pPr lvl="8" algn="r">
              <a:buNone/>
              <a:defRPr sz="13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8"/>
        <p:cNvGrpSpPr/>
        <p:nvPr/>
      </p:nvGrpSpPr>
      <p:grpSpPr>
        <a:xfrm>
          <a:off x="0" y="0"/>
          <a:ext cx="0" cy="0"/>
          <a:chOff x="0" y="0"/>
          <a:chExt cx="0" cy="0"/>
        </a:xfrm>
      </p:grpSpPr>
      <p:sp>
        <p:nvSpPr>
          <p:cNvPr id="6" name="Text Placeholder 5"/>
          <p:cNvSpPr>
            <a:spLocks noGrp="1"/>
          </p:cNvSpPr>
          <p:nvPr>
            <p:ph type="body" idx="1"/>
          </p:nvPr>
        </p:nvSpPr>
        <p:spPr>
          <a:xfrm>
            <a:off x="806345" y="2187091"/>
            <a:ext cx="10251600" cy="4176763"/>
          </a:xfrm>
        </p:spPr>
        <p:txBody>
          <a:bodyPr/>
          <a:lstStyle/>
          <a:p>
            <a:r>
              <a:rPr lang="en-US" sz="2400" smtClean="0">
                <a:latin typeface="+mj-lt"/>
              </a:rPr>
              <a:t>Khái quát </a:t>
            </a:r>
            <a:r>
              <a:rPr lang="en-US" sz="2400" smtClean="0">
                <a:latin typeface="+mj-lt"/>
              </a:rPr>
              <a:t>struct</a:t>
            </a:r>
            <a:endParaRPr lang="en-US" sz="2400" smtClean="0">
              <a:latin typeface="+mj-lt"/>
            </a:endParaRPr>
          </a:p>
          <a:p>
            <a:r>
              <a:rPr lang="en-US" sz="2400" smtClean="0">
                <a:latin typeface="+mj-lt"/>
              </a:rPr>
              <a:t>Định nghĩa một cấu trúc </a:t>
            </a:r>
            <a:r>
              <a:rPr lang="en-US" sz="2400" smtClean="0">
                <a:latin typeface="+mj-lt"/>
              </a:rPr>
              <a:t>struct</a:t>
            </a:r>
            <a:endParaRPr lang="en-US" sz="2400" smtClean="0">
              <a:latin typeface="+mj-lt"/>
            </a:endParaRPr>
          </a:p>
          <a:p>
            <a:r>
              <a:rPr lang="en-US" sz="2400" smtClean="0">
                <a:latin typeface="+mj-lt"/>
              </a:rPr>
              <a:t>Truy cập các phần tử trong </a:t>
            </a:r>
            <a:r>
              <a:rPr lang="en-US" sz="2400" smtClean="0">
                <a:latin typeface="+mj-lt"/>
              </a:rPr>
              <a:t>struct</a:t>
            </a:r>
            <a:endParaRPr lang="en-US" sz="2400" smtClean="0">
              <a:latin typeface="+mj-lt"/>
            </a:endParaRPr>
          </a:p>
          <a:p>
            <a:r>
              <a:rPr lang="en-US" sz="2400" smtClean="0">
                <a:latin typeface="+mj-lt"/>
              </a:rPr>
              <a:t>Bài tập</a:t>
            </a:r>
            <a:r>
              <a:rPr lang="en-US" sz="2400" smtClean="0">
                <a:latin typeface="+mj-lt"/>
              </a:rPr>
              <a:t> </a:t>
            </a:r>
            <a:r>
              <a:rPr lang="en-US" sz="2400" smtClean="0">
                <a:latin typeface="+mj-lt"/>
              </a:rPr>
              <a:t>ví dụ </a:t>
            </a:r>
            <a:endParaRPr lang="en-US" sz="2400" smtClean="0">
              <a:latin typeface="+mj-lt"/>
            </a:endParaRPr>
          </a:p>
          <a:p>
            <a:r>
              <a:rPr lang="en-US" sz="2400" smtClean="0">
                <a:latin typeface="+mj-lt"/>
              </a:rPr>
              <a:t>Mảng cấu trúc</a:t>
            </a:r>
          </a:p>
          <a:p>
            <a:r>
              <a:rPr lang="en-US" sz="2400" smtClean="0">
                <a:latin typeface="+mj-lt"/>
              </a:rPr>
              <a:t>Hàm trên các cấu trúc</a:t>
            </a:r>
          </a:p>
          <a:p>
            <a:r>
              <a:rPr lang="en-US" sz="2400" smtClean="0">
                <a:latin typeface="+mj-lt"/>
              </a:rPr>
              <a:t>Sử dụng con trỏ kiểu cấu trúc</a:t>
            </a:r>
          </a:p>
          <a:p>
            <a:pPr marL="120650" indent="0">
              <a:buNone/>
            </a:pPr>
            <a:endParaRPr lang="en-US" sz="2400" smtClean="0">
              <a:latin typeface="+mj-lt"/>
            </a:endParaRPr>
          </a:p>
          <a:p>
            <a:pPr marL="120650" indent="0">
              <a:buNone/>
            </a:pPr>
            <a:endParaRPr lang="en-US">
              <a:latin typeface="+mj-lt"/>
            </a:endParaRPr>
          </a:p>
        </p:txBody>
      </p:sp>
      <p:pic>
        <p:nvPicPr>
          <p:cNvPr id="1031" name="Picture 7" descr="Trường Đại học Công nghệ thông tin và Truyền thông - Đại học Thái Nguyê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345" y="803744"/>
            <a:ext cx="10257883" cy="12282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4"/>
          <p:cNvSpPr txBox="1">
            <a:spLocks noGrp="1"/>
          </p:cNvSpPr>
          <p:nvPr>
            <p:ph type="body" idx="1"/>
          </p:nvPr>
        </p:nvSpPr>
        <p:spPr>
          <a:xfrm>
            <a:off x="193963" y="1825625"/>
            <a:ext cx="11859491"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1600"/>
              </a:spcAft>
              <a:buNone/>
            </a:pPr>
            <a:r>
              <a:rPr lang="en-US" sz="2000" smtClean="0">
                <a:latin typeface="+mj-lt"/>
                <a:cs typeface="Times New Roman" panose="02020603050405020304" pitchFamily="18" charset="0"/>
              </a:rPr>
              <a:t>IV. Mảng cấu trúc.</a:t>
            </a:r>
          </a:p>
          <a:p>
            <a:pPr marL="0" lvl="0" indent="0">
              <a:spcAft>
                <a:spcPts val="1600"/>
              </a:spcAft>
              <a:buNone/>
            </a:pPr>
            <a:r>
              <a:rPr lang="en-US" sz="1600" smtClean="0">
                <a:latin typeface="+mj-lt"/>
                <a:cs typeface="Times New Roman" panose="02020603050405020304" pitchFamily="18" charset="0"/>
              </a:rPr>
              <a:t>  -  </a:t>
            </a:r>
            <a:r>
              <a:rPr lang="vi-VN" sz="1600" smtClean="0">
                <a:latin typeface="+mj-lt"/>
                <a:cs typeface="Times New Roman" panose="02020603050405020304" pitchFamily="18" charset="0"/>
              </a:rPr>
              <a:t>Người </a:t>
            </a:r>
            <a:r>
              <a:rPr lang="vi-VN" sz="1600">
                <a:latin typeface="+mj-lt"/>
                <a:cs typeface="Times New Roman" panose="02020603050405020304" pitchFamily="18" charset="0"/>
              </a:rPr>
              <a:t>lập trình có thể sử dụng các kiểu cấu trúc đã được định nghĩa để khai báo </a:t>
            </a:r>
            <a:r>
              <a:rPr lang="vi-VN" sz="1600">
                <a:latin typeface="+mj-lt"/>
                <a:cs typeface="Times New Roman" panose="02020603050405020304" pitchFamily="18" charset="0"/>
              </a:rPr>
              <a:t>các </a:t>
            </a:r>
            <a:r>
              <a:rPr lang="vi-VN" sz="1600" smtClean="0">
                <a:latin typeface="+mj-lt"/>
                <a:cs typeface="Times New Roman" panose="02020603050405020304" pitchFamily="18" charset="0"/>
              </a:rPr>
              <a:t>cấu</a:t>
            </a:r>
            <a:r>
              <a:rPr lang="en-US" sz="1600" smtClean="0">
                <a:latin typeface="+mj-lt"/>
                <a:cs typeface="Times New Roman" panose="02020603050405020304" pitchFamily="18" charset="0"/>
              </a:rPr>
              <a:t> trúc mà mảng cấu trúc.</a:t>
            </a:r>
          </a:p>
          <a:p>
            <a:pPr marL="114300" indent="0">
              <a:buNone/>
            </a:pPr>
            <a:r>
              <a:rPr lang="en-US" sz="1600" smtClean="0">
                <a:latin typeface="+mj-lt"/>
                <a:cs typeface="Times New Roman" panose="02020603050405020304" pitchFamily="18" charset="0"/>
              </a:rPr>
              <a:t>- </a:t>
            </a:r>
            <a:r>
              <a:rPr lang="vi-VN" smtClean="0">
                <a:latin typeface="+mj-lt"/>
                <a:cs typeface="Times New Roman" panose="02020603050405020304" pitchFamily="18" charset="0"/>
              </a:rPr>
              <a:t>Trong thực tế, các bài toán liên quan đến mảng struct khá nhiều khi các kiểu dữ liệu của ngôn ngữ bạn đang sử dụng không đáp ứng được nhu cầu hay đáp ứng được lại quá phức tạp và tốn nhiều dữ liệu khi sử dụng.</a:t>
            </a:r>
            <a:r>
              <a:rPr lang="en-US" smtClean="0">
                <a:latin typeface="+mj-lt"/>
                <a:cs typeface="Times New Roman" panose="02020603050405020304" pitchFamily="18" charset="0"/>
              </a:rPr>
              <a:t> </a:t>
            </a:r>
            <a:r>
              <a:rPr lang="vi-VN" smtClean="0">
                <a:latin typeface="+mj-lt"/>
                <a:cs typeface="Times New Roman" panose="02020603050405020304" pitchFamily="18" charset="0"/>
              </a:rPr>
              <a:t>Nên để giải quyết các bài toán như thế chúng ta đã có cách đó là sử dụng dữ liệu kiểu cấu </a:t>
            </a:r>
            <a:r>
              <a:rPr lang="en-US" smtClean="0">
                <a:latin typeface="+mj-lt"/>
                <a:cs typeface="Times New Roman" panose="02020603050405020304" pitchFamily="18" charset="0"/>
              </a:rPr>
              <a:t>struct</a:t>
            </a:r>
            <a:endParaRPr lang="en-US" sz="1600" smtClean="0">
              <a:latin typeface="+mj-lt"/>
              <a:cs typeface="Times New Roman" panose="02020603050405020304" pitchFamily="18" charset="0"/>
            </a:endParaRPr>
          </a:p>
          <a:p>
            <a:pPr marL="0" indent="0">
              <a:spcAft>
                <a:spcPts val="1600"/>
              </a:spcAft>
              <a:buNone/>
            </a:pPr>
            <a:r>
              <a:rPr lang="en-US" smtClean="0">
                <a:latin typeface="+mj-lt"/>
                <a:cs typeface="Times New Roman" panose="02020603050405020304" pitchFamily="18" charset="0"/>
              </a:rPr>
              <a:t>  *</a:t>
            </a:r>
            <a:r>
              <a:rPr lang="vi-VN">
                <a:latin typeface="+mj-lt"/>
              </a:rPr>
              <a:t>Đôi khi, số lượng biến struct trong C mà chúng ta cần có thể lớn. Khi đó có thể bạn sẽ cần tới cấp phát động trong quá trình chương trình thực thi. Dưới đây là cách để cấp phát bộ nhớ động với kiểu cấu trúc:</a:t>
            </a:r>
            <a:endParaRPr lang="en-US" smtClean="0">
              <a:latin typeface="+mj-lt"/>
              <a:cs typeface="Times New Roman" panose="02020603050405020304" pitchFamily="18" charset="0"/>
            </a:endParaRPr>
          </a:p>
          <a:p>
            <a:pPr marL="0" lvl="0" indent="0" algn="l" rtl="0">
              <a:spcBef>
                <a:spcPts val="1000"/>
              </a:spcBef>
              <a:spcAft>
                <a:spcPts val="1600"/>
              </a:spcAft>
              <a:buNone/>
            </a:pPr>
            <a:endParaRPr>
              <a:latin typeface="+mj-lt"/>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14300" indent="0">
              <a:buNone/>
            </a:pPr>
            <a:r>
              <a:rPr lang="en-US" sz="2000" b="1" smtClean="0">
                <a:latin typeface="+mj-lt"/>
              </a:rPr>
              <a:t>V. Hàm trên các cấu trúc</a:t>
            </a:r>
          </a:p>
          <a:p>
            <a:pPr marL="114300" indent="0">
              <a:buNone/>
            </a:pPr>
            <a:r>
              <a:rPr lang="en-US" smtClean="0">
                <a:latin typeface="+mj-lt"/>
              </a:rPr>
              <a:t>5.1. Cấu trúc làm đối của hàm </a:t>
            </a:r>
          </a:p>
          <a:p>
            <a:pPr marL="114300" indent="0">
              <a:buNone/>
            </a:pPr>
            <a:r>
              <a:rPr lang="vi-VN">
                <a:latin typeface="+mj-lt"/>
              </a:rPr>
              <a:t>Đối của hàm có thể là biến cấu trúc, hoặc mảng cấu trúc hình thức hoặc con trỏ cấu trúc.</a:t>
            </a:r>
          </a:p>
          <a:p>
            <a:pPr marL="114300" indent="0">
              <a:buNone/>
            </a:pPr>
            <a:r>
              <a:rPr lang="vi-VN">
                <a:latin typeface="+mj-lt"/>
              </a:rPr>
              <a:t>- Khi đối số của hàm là một biến cấu trúc thì tham số thực của hàm tương ứng của hàm</a:t>
            </a:r>
          </a:p>
          <a:p>
            <a:pPr marL="114300" indent="0">
              <a:buNone/>
            </a:pPr>
            <a:r>
              <a:rPr lang="vi-VN">
                <a:latin typeface="+mj-lt"/>
              </a:rPr>
              <a:t>là một giá trị cấu trúc.</a:t>
            </a:r>
          </a:p>
          <a:p>
            <a:pPr marL="114300" indent="0">
              <a:buNone/>
            </a:pPr>
            <a:r>
              <a:rPr lang="vi-VN">
                <a:latin typeface="+mj-lt"/>
              </a:rPr>
              <a:t>- Khi đối số của hàm là con trỏ cấu trúc thì tham số thực tương ứng của hàm là địa chỉ</a:t>
            </a:r>
          </a:p>
          <a:p>
            <a:pPr marL="114300" indent="0">
              <a:buNone/>
            </a:pPr>
            <a:r>
              <a:rPr lang="vi-VN">
                <a:latin typeface="+mj-lt"/>
              </a:rPr>
              <a:t>của các biến cấu trúc.</a:t>
            </a:r>
          </a:p>
          <a:p>
            <a:pPr marL="114300" indent="0">
              <a:buNone/>
            </a:pPr>
            <a:r>
              <a:rPr lang="vi-VN">
                <a:latin typeface="+mj-lt"/>
              </a:rPr>
              <a:t>- Khi đối số của hàm là mảng cấu trúc hình thức hoặc con trỏ cấu trúc thì tham số thực</a:t>
            </a:r>
          </a:p>
          <a:p>
            <a:pPr marL="114300" indent="0">
              <a:buNone/>
            </a:pPr>
            <a:r>
              <a:rPr lang="vi-VN">
                <a:latin typeface="+mj-lt"/>
              </a:rPr>
              <a:t>tương ứng của hàm là tên mảng cấu trúc.</a:t>
            </a:r>
            <a:endParaRPr lang="en-US">
              <a:latin typeface="+mj-lt"/>
            </a:endParaRPr>
          </a:p>
        </p:txBody>
      </p:sp>
    </p:spTree>
    <p:extLst>
      <p:ext uri="{BB962C8B-B14F-4D97-AF65-F5344CB8AC3E}">
        <p14:creationId xmlns:p14="http://schemas.microsoft.com/office/powerpoint/2010/main" val="1034720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14300" indent="0">
              <a:buNone/>
            </a:pPr>
            <a:r>
              <a:rPr lang="en-US" b="1" smtClean="0">
                <a:latin typeface="+mj-lt"/>
              </a:rPr>
              <a:t>IV. Sử dụng các con trỏ kiểu cấu trúc.</a:t>
            </a:r>
          </a:p>
          <a:p>
            <a:pPr>
              <a:buFontTx/>
              <a:buChar char="-"/>
            </a:pPr>
            <a:r>
              <a:rPr lang="vi-VN" smtClean="0">
                <a:latin typeface="+mj-lt"/>
              </a:rPr>
              <a:t>Khi </a:t>
            </a:r>
            <a:r>
              <a:rPr lang="vi-VN">
                <a:latin typeface="+mj-lt"/>
              </a:rPr>
              <a:t>khai báo biến con trỏ cấu trúc, biến con trỏ chưa có địa chỉ cụ thể. Lúc này nó chỉ mới được cấp phát 2 byte để lưu giữ địa chỉ và được ghi nhận là con trỏ chỉ đến 1 cấu trúc, nhưng chưa chỉ đến 1 đối tượng cụ thể. Muốn thao tác trên con trỏ cấu trúc hợp lệ, cũng tương tự như các con trỏ khác người lập trình phải: - Cấp phát một vùng nhớ cho nó (sử dụng hàm malloc() hay calloc) - Hoặc, cho nó quản lý địa chỉ của một biến cấu trúc nào đó</a:t>
            </a:r>
            <a:r>
              <a:rPr lang="vi-VN">
                <a:latin typeface="+mj-lt"/>
              </a:rPr>
              <a:t>. </a:t>
            </a:r>
            <a:endParaRPr lang="en-US" smtClean="0">
              <a:latin typeface="+mj-lt"/>
            </a:endParaRPr>
          </a:p>
          <a:p>
            <a:pPr>
              <a:buFontTx/>
              <a:buChar char="-"/>
            </a:pPr>
            <a:r>
              <a:rPr lang="en-US" smtClean="0">
                <a:latin typeface="+mj-lt"/>
              </a:rPr>
              <a:t>  </a:t>
            </a:r>
            <a:r>
              <a:rPr lang="vi-VN" smtClean="0">
                <a:latin typeface="+mj-lt"/>
              </a:rPr>
              <a:t>Ví </a:t>
            </a:r>
            <a:r>
              <a:rPr lang="vi-VN">
                <a:latin typeface="+mj-lt"/>
              </a:rPr>
              <a:t>dụ: Sau khi khởi tạo giá trị của cấu trúc</a:t>
            </a:r>
            <a:r>
              <a:rPr lang="vi-VN">
                <a:latin typeface="+mj-lt"/>
              </a:rPr>
              <a:t>: </a:t>
            </a:r>
            <a:endParaRPr lang="en-US" smtClean="0">
              <a:latin typeface="+mj-lt"/>
            </a:endParaRPr>
          </a:p>
          <a:p>
            <a:pPr marL="114300" indent="0">
              <a:buNone/>
            </a:pPr>
            <a:r>
              <a:rPr lang="en-US">
                <a:latin typeface="+mj-lt"/>
              </a:rPr>
              <a:t>struct NgayThang Ngay </a:t>
            </a:r>
            <a:r>
              <a:rPr lang="en-US">
                <a:latin typeface="+mj-lt"/>
              </a:rPr>
              <a:t>= </a:t>
            </a:r>
            <a:r>
              <a:rPr lang="en-US" smtClean="0">
                <a:latin typeface="+mj-lt"/>
              </a:rPr>
              <a:t>{8,9,2021}; </a:t>
            </a:r>
          </a:p>
          <a:p>
            <a:pPr marL="114300" indent="0">
              <a:buNone/>
            </a:pPr>
            <a:r>
              <a:rPr lang="en-US" smtClean="0">
                <a:latin typeface="+mj-lt"/>
              </a:rPr>
              <a:t>p </a:t>
            </a:r>
            <a:r>
              <a:rPr lang="en-US">
                <a:latin typeface="+mj-lt"/>
              </a:rPr>
              <a:t>= </a:t>
            </a:r>
            <a:r>
              <a:rPr lang="en-US">
                <a:latin typeface="+mj-lt"/>
              </a:rPr>
              <a:t>&amp;</a:t>
            </a:r>
            <a:r>
              <a:rPr lang="en-US" smtClean="0">
                <a:latin typeface="+mj-lt"/>
              </a:rPr>
              <a:t>Ngay</a:t>
            </a:r>
            <a:r>
              <a:rPr lang="en-US">
                <a:latin typeface="+mj-lt"/>
              </a:rPr>
              <a:t>; </a:t>
            </a:r>
            <a:endParaRPr lang="en-US" smtClean="0">
              <a:latin typeface="+mj-lt"/>
            </a:endParaRPr>
          </a:p>
          <a:p>
            <a:pPr marL="114300" indent="0">
              <a:buNone/>
            </a:pPr>
            <a:r>
              <a:rPr lang="en-US" smtClean="0">
                <a:latin typeface="+mj-lt"/>
              </a:rPr>
              <a:t>lúc </a:t>
            </a:r>
            <a:r>
              <a:rPr lang="en-US">
                <a:latin typeface="+mj-lt"/>
              </a:rPr>
              <a:t>này biến con trỏ p đã chứa địa chỉ của Ngay.</a:t>
            </a:r>
          </a:p>
          <a:p>
            <a:pPr>
              <a:buFontTx/>
              <a:buChar char="-"/>
            </a:pPr>
            <a:endParaRPr lang="en-US">
              <a:latin typeface="+mj-lt"/>
            </a:endParaRPr>
          </a:p>
        </p:txBody>
      </p:sp>
    </p:spTree>
    <p:extLst>
      <p:ext uri="{BB962C8B-B14F-4D97-AF65-F5344CB8AC3E}">
        <p14:creationId xmlns:p14="http://schemas.microsoft.com/office/powerpoint/2010/main" val="1749496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3"/>
          <p:cNvSpPr txBox="1">
            <a:spLocks noGrp="1"/>
          </p:cNvSpPr>
          <p:nvPr>
            <p:ph type="body" idx="1"/>
          </p:nvPr>
        </p:nvSpPr>
        <p:spPr>
          <a:xfrm>
            <a:off x="838200" y="1357745"/>
            <a:ext cx="10515600" cy="4969164"/>
          </a:xfrm>
          <a:prstGeom prst="rect">
            <a:avLst/>
          </a:prstGeom>
        </p:spPr>
        <p:txBody>
          <a:bodyPr spcFirstLastPara="1" wrap="square" lIns="91425" tIns="45700" rIns="91425" bIns="45700" anchor="t" anchorCtr="0">
            <a:normAutofit lnSpcReduction="10000"/>
          </a:bodyPr>
          <a:lstStyle/>
          <a:p>
            <a:pPr>
              <a:buFontTx/>
              <a:buChar char="-"/>
            </a:pPr>
            <a:r>
              <a:rPr lang="vi-VN" b="1" smtClean="0"/>
              <a:t>Lưu </a:t>
            </a:r>
            <a:r>
              <a:rPr lang="vi-VN" b="1"/>
              <a:t>ý</a:t>
            </a:r>
            <a:r>
              <a:rPr lang="vi-VN" b="1" smtClean="0"/>
              <a:t>:</a:t>
            </a:r>
            <a:endParaRPr lang="en-US" b="1" smtClean="0"/>
          </a:p>
          <a:p>
            <a:pPr>
              <a:buFontTx/>
              <a:buChar char="-"/>
            </a:pPr>
            <a:endParaRPr lang="vi-VN"/>
          </a:p>
          <a:p>
            <a:r>
              <a:rPr lang="vi-VN">
                <a:latin typeface="+mn-lt"/>
              </a:rPr>
              <a:t>Không nên sử dụng toán tử &amp; đối với các thành phần cấu trúc (đặc biệt đối với các thành phần không nguyên) trong khi nhập dữ liệu vì điều đó hay dẫn đến việc treo máy</a:t>
            </a:r>
            <a:r>
              <a:rPr lang="vi-VN" smtClean="0">
                <a:latin typeface="+mn-lt"/>
              </a:rPr>
              <a:t>.</a:t>
            </a:r>
            <a:endParaRPr lang="en-US" smtClean="0">
              <a:latin typeface="+mn-lt"/>
            </a:endParaRPr>
          </a:p>
          <a:p>
            <a:r>
              <a:rPr lang="vi-VN" smtClean="0">
                <a:latin typeface="+mn-lt"/>
              </a:rPr>
              <a:t> </a:t>
            </a:r>
            <a:r>
              <a:rPr lang="vi-VN">
                <a:latin typeface="+mn-lt"/>
              </a:rPr>
              <a:t>Các biến cấu trúc có thể gán cho </a:t>
            </a:r>
            <a:r>
              <a:rPr lang="vi-VN">
                <a:latin typeface="+mn-lt"/>
              </a:rPr>
              <a:t>nhau</a:t>
            </a:r>
            <a:r>
              <a:rPr lang="vi-VN" smtClean="0">
                <a:latin typeface="+mn-lt"/>
              </a:rPr>
              <a:t>.</a:t>
            </a:r>
            <a:endParaRPr lang="en-US" smtClean="0">
              <a:latin typeface="+mn-lt"/>
            </a:endParaRPr>
          </a:p>
          <a:p>
            <a:r>
              <a:rPr lang="vi-VN">
                <a:latin typeface="+mn-lt"/>
              </a:rPr>
              <a:t>- Với các biến kiểu cấu trúc, không thể thực hiện được các thao tác sau đây:</a:t>
            </a:r>
          </a:p>
          <a:p>
            <a:pPr marL="114300" indent="0">
              <a:buNone/>
            </a:pPr>
            <a:r>
              <a:rPr lang="en-US" smtClean="0">
                <a:latin typeface="+mn-lt"/>
              </a:rPr>
              <a:t>                </a:t>
            </a:r>
            <a:r>
              <a:rPr lang="vi-VN" smtClean="0">
                <a:latin typeface="+mn-lt"/>
              </a:rPr>
              <a:t>+ </a:t>
            </a:r>
            <a:r>
              <a:rPr lang="vi-VN">
                <a:latin typeface="+mn-lt"/>
              </a:rPr>
              <a:t>Sử dụng các hàm xuất nhập trên biến cấu trúc.</a:t>
            </a:r>
          </a:p>
          <a:p>
            <a:pPr marL="114300" indent="0">
              <a:buNone/>
            </a:pPr>
            <a:r>
              <a:rPr lang="en-US" smtClean="0">
                <a:latin typeface="+mn-lt"/>
              </a:rPr>
              <a:t>                </a:t>
            </a:r>
            <a:r>
              <a:rPr lang="vi-VN" smtClean="0">
                <a:latin typeface="+mn-lt"/>
              </a:rPr>
              <a:t>+ </a:t>
            </a:r>
            <a:r>
              <a:rPr lang="vi-VN">
                <a:latin typeface="+mn-lt"/>
              </a:rPr>
              <a:t>Các phép toán quan hệ, các phép toán số học và logic.</a:t>
            </a:r>
            <a:endParaRPr lang="vi-VN">
              <a:latin typeface="+mn-lt"/>
            </a:endParaRPr>
          </a:p>
          <a:p>
            <a:pPr>
              <a:buFontTx/>
              <a:buChar char="-"/>
            </a:pPr>
            <a:r>
              <a:rPr lang="vi-VN" b="1" smtClean="0">
                <a:latin typeface="+mn-lt"/>
              </a:rPr>
              <a:t>Ứng dụng</a:t>
            </a:r>
            <a:r>
              <a:rPr lang="en-US" b="1" smtClean="0">
                <a:latin typeface="+mn-lt"/>
              </a:rPr>
              <a:t>:</a:t>
            </a:r>
            <a:endParaRPr lang="vi-VN" b="1">
              <a:latin typeface="+mn-lt"/>
            </a:endParaRPr>
          </a:p>
          <a:p>
            <a:r>
              <a:rPr lang="vi-VN">
                <a:latin typeface="+mn-lt"/>
              </a:rPr>
              <a:t>Việc sử dụng con trỏ chỉ đến cấu trúc thường được sử dụng để truyền cấu trúc đến cho một hàm. Tất nhiên chúng ta có thể gửi trực tiếp một cấu trúc làm đối số cho một hàm, nhưng nếu cấu trúc đó lớn, việc chép lại toàn bộ cấu trúc đó để gửi đi sẽ làm mất nhiều thời gian. Hơn nữa, có thể chúng ta lại muốn thay đổi nội dung của cấu trúc đó từ một hàm khác. Trong những trường hợp đó, nên gửi địa chỉ của cấu trúc đó cho hàm.</a:t>
            </a:r>
          </a:p>
          <a:p>
            <a:r>
              <a:rPr lang="vi-VN">
                <a:latin typeface="+mn-lt"/>
              </a:rPr>
              <a:t>Một ứng dụng khác của con trỏ cấu trúc mà chúng ta sẽ đề cập đến trong các phần sau là việc xây dựng các cấu trúc </a:t>
            </a:r>
            <a:r>
              <a:rPr lang="vi-VN" smtClean="0">
                <a:latin typeface="+mn-lt"/>
              </a:rPr>
              <a:t>như</a:t>
            </a:r>
            <a:r>
              <a:rPr lang="vi-VN">
                <a:latin typeface="+mn-lt"/>
              </a:rPr>
              <a:t>: danh sách liên kết (còn gọi là danh sách móc nối).</a:t>
            </a:r>
          </a:p>
          <a:p>
            <a:pPr marL="0" lvl="0" indent="0" algn="l" rtl="0">
              <a:spcBef>
                <a:spcPts val="1000"/>
              </a:spcBef>
              <a:spcAft>
                <a:spcPts val="1600"/>
              </a:spcAft>
              <a:buNone/>
            </a:pP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14300" indent="0">
              <a:buNone/>
            </a:pPr>
            <a:r>
              <a:rPr lang="en-US" smtClean="0"/>
              <a:t>ví </a:t>
            </a:r>
            <a:r>
              <a:rPr lang="en-US" smtClean="0"/>
              <a:t>dụ tham </a:t>
            </a:r>
            <a:r>
              <a:rPr lang="en-US" smtClean="0"/>
              <a:t>khảo:</a:t>
            </a:r>
            <a:endParaRPr lang="en-US"/>
          </a:p>
        </p:txBody>
      </p:sp>
    </p:spTree>
    <p:extLst>
      <p:ext uri="{BB962C8B-B14F-4D97-AF65-F5344CB8AC3E}">
        <p14:creationId xmlns:p14="http://schemas.microsoft.com/office/powerpoint/2010/main" val="313156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body" idx="1"/>
          </p:nvPr>
        </p:nvSpPr>
        <p:spPr>
          <a:xfrm>
            <a:off x="838200" y="1505527"/>
            <a:ext cx="10515600" cy="4671436"/>
          </a:xfrm>
          <a:prstGeom prst="rect">
            <a:avLst/>
          </a:prstGeom>
          <a:noFill/>
          <a:ln>
            <a:noFill/>
          </a:ln>
        </p:spPr>
        <p:txBody>
          <a:bodyPr spcFirstLastPara="1" wrap="square" lIns="91425" tIns="45700" rIns="91425" bIns="45700" anchor="t" anchorCtr="0">
            <a:normAutofit lnSpcReduction="10000"/>
          </a:bodyPr>
          <a:lstStyle/>
          <a:p>
            <a:pPr marL="692150" lvl="0" indent="-514350">
              <a:spcBef>
                <a:spcPts val="0"/>
              </a:spcBef>
              <a:spcAft>
                <a:spcPts val="1600"/>
              </a:spcAft>
              <a:buSzPts val="2800"/>
              <a:buAutoNum type="romanUcPeriod"/>
            </a:pPr>
            <a:r>
              <a:rPr lang="en-US" sz="2400" b="1" smtClean="0">
                <a:latin typeface="+mj-lt"/>
              </a:rPr>
              <a:t>Khái quát struct.</a:t>
            </a:r>
          </a:p>
          <a:p>
            <a:pPr marL="177800" lvl="0" indent="0">
              <a:spcBef>
                <a:spcPts val="0"/>
              </a:spcBef>
              <a:spcAft>
                <a:spcPts val="1600"/>
              </a:spcAft>
              <a:buSzPts val="2800"/>
              <a:buNone/>
            </a:pPr>
            <a:r>
              <a:rPr lang="en-US" sz="2000" b="1" smtClean="0">
                <a:latin typeface="+mj-lt"/>
              </a:rPr>
              <a:t>1.1. khái quát</a:t>
            </a:r>
          </a:p>
          <a:p>
            <a:pPr>
              <a:buFontTx/>
              <a:buChar char="-"/>
            </a:pPr>
            <a:r>
              <a:rPr lang="vi-VN" sz="1800" smtClean="0">
                <a:latin typeface="+mj-lt"/>
              </a:rPr>
              <a:t>Struct</a:t>
            </a:r>
            <a:r>
              <a:rPr lang="en-US" sz="1800" smtClean="0">
                <a:latin typeface="+mj-lt"/>
              </a:rPr>
              <a:t> </a:t>
            </a:r>
            <a:r>
              <a:rPr lang="vi-VN" sz="1800" smtClean="0">
                <a:latin typeface="+mj-lt"/>
              </a:rPr>
              <a:t>là </a:t>
            </a:r>
            <a:r>
              <a:rPr lang="vi-VN" sz="1800">
                <a:latin typeface="+mj-lt"/>
              </a:rPr>
              <a:t>một kiểu dữ liệu bao gồm nhiều thành phần có thể thuộc nhiều kiểu dữ liệu khác nhau. Các thành phần được truy nhập thông qua tên</a:t>
            </a:r>
            <a:r>
              <a:rPr lang="vi-VN" sz="1800" smtClean="0">
                <a:latin typeface="+mj-lt"/>
              </a:rPr>
              <a:t>.</a:t>
            </a:r>
            <a:endParaRPr lang="en-US" sz="1800" smtClean="0">
              <a:latin typeface="+mj-lt"/>
            </a:endParaRPr>
          </a:p>
          <a:p>
            <a:pPr>
              <a:buFontTx/>
              <a:buChar char="-"/>
            </a:pPr>
            <a:r>
              <a:rPr lang="vi-VN" sz="1800" smtClean="0">
                <a:latin typeface="+mj-lt"/>
              </a:rPr>
              <a:t>Các </a:t>
            </a:r>
            <a:r>
              <a:rPr lang="vi-VN" sz="1800">
                <a:latin typeface="+mj-lt"/>
              </a:rPr>
              <a:t>mảng trong C cho phép </a:t>
            </a:r>
            <a:r>
              <a:rPr lang="en-US" sz="1800" smtClean="0">
                <a:latin typeface="+mj-lt"/>
              </a:rPr>
              <a:t>chúng ta</a:t>
            </a:r>
            <a:r>
              <a:rPr lang="vi-VN" sz="1800" smtClean="0">
                <a:latin typeface="+mj-lt"/>
              </a:rPr>
              <a:t> </a:t>
            </a:r>
            <a:r>
              <a:rPr lang="vi-VN" sz="1800">
                <a:latin typeface="+mj-lt"/>
              </a:rPr>
              <a:t>định nghĩa một vài loại biến có thể giữ giá trị của một vài thành phần cùng kiểu dữ </a:t>
            </a:r>
            <a:r>
              <a:rPr lang="vi-VN" sz="1800" smtClean="0">
                <a:latin typeface="+mj-lt"/>
              </a:rPr>
              <a:t>l</a:t>
            </a:r>
            <a:r>
              <a:rPr lang="en-US" sz="1800" smtClean="0">
                <a:latin typeface="+mj-lt"/>
              </a:rPr>
              <a:t>iệu</a:t>
            </a:r>
            <a:r>
              <a:rPr lang="vi-VN" sz="1800" smtClean="0">
                <a:latin typeface="+mj-lt"/>
              </a:rPr>
              <a:t>. </a:t>
            </a:r>
            <a:r>
              <a:rPr lang="vi-VN" sz="1800">
                <a:latin typeface="+mj-lt"/>
              </a:rPr>
              <a:t>Nhưng structure - cấu trúc là một loại dữ liệu khác trong ngôn ngữ lập trình C, cho phép </a:t>
            </a:r>
            <a:r>
              <a:rPr lang="en-US" sz="1800" smtClean="0">
                <a:latin typeface="+mj-lt"/>
              </a:rPr>
              <a:t>ta</a:t>
            </a:r>
            <a:r>
              <a:rPr lang="vi-VN" sz="1800" smtClean="0">
                <a:latin typeface="+mj-lt"/>
              </a:rPr>
              <a:t> </a:t>
            </a:r>
            <a:r>
              <a:rPr lang="vi-VN" sz="1800">
                <a:latin typeface="+mj-lt"/>
              </a:rPr>
              <a:t>kết hợp các dữ liệu khác kiểu nhau</a:t>
            </a:r>
            <a:r>
              <a:rPr lang="vi-VN" sz="1800" smtClean="0">
                <a:latin typeface="+mj-lt"/>
              </a:rPr>
              <a:t>.</a:t>
            </a:r>
            <a:endParaRPr lang="vi-VN" sz="1800">
              <a:latin typeface="+mj-lt"/>
            </a:endParaRPr>
          </a:p>
          <a:p>
            <a:pPr>
              <a:buFontTx/>
              <a:buChar char="-"/>
            </a:pPr>
            <a:r>
              <a:rPr lang="vi-VN" sz="1800" smtClean="0">
                <a:latin typeface="+mj-lt"/>
              </a:rPr>
              <a:t>Cấu </a:t>
            </a:r>
            <a:r>
              <a:rPr lang="vi-VN" sz="1800">
                <a:latin typeface="+mj-lt"/>
              </a:rPr>
              <a:t>trúc được sử dụng để biểu diễn một bản ghi. Giả sử bạn muốn lưu trữ giá trị của một quyển sách trong thư viện của bạn. Bạn có thể lưu trữ các thuộc tính của sách sau đây</a:t>
            </a:r>
            <a:r>
              <a:rPr lang="vi-VN" sz="1800" smtClean="0">
                <a:latin typeface="+mj-lt"/>
              </a:rPr>
              <a:t>:</a:t>
            </a:r>
            <a:endParaRPr lang="en-US" sz="1800" smtClean="0">
              <a:latin typeface="+mj-lt"/>
            </a:endParaRPr>
          </a:p>
          <a:p>
            <a:pPr>
              <a:buFont typeface="Arial" panose="020B0604020202020204" pitchFamily="34" charset="0"/>
              <a:buChar char="•"/>
            </a:pPr>
            <a:r>
              <a:rPr lang="en-US" sz="1800" smtClean="0">
                <a:latin typeface="+mj-lt"/>
              </a:rPr>
              <a:t>Tiêu đề </a:t>
            </a:r>
          </a:p>
          <a:p>
            <a:pPr>
              <a:buFont typeface="Arial" panose="020B0604020202020204" pitchFamily="34" charset="0"/>
              <a:buChar char="•"/>
            </a:pPr>
            <a:r>
              <a:rPr lang="en-US" sz="1800" smtClean="0">
                <a:latin typeface="+mj-lt"/>
              </a:rPr>
              <a:t>Tác giả</a:t>
            </a:r>
          </a:p>
          <a:p>
            <a:pPr>
              <a:buFont typeface="Arial" panose="020B0604020202020204" pitchFamily="34" charset="0"/>
              <a:buChar char="•"/>
            </a:pPr>
            <a:r>
              <a:rPr lang="en-US" sz="1800" smtClean="0">
                <a:latin typeface="+mj-lt"/>
              </a:rPr>
              <a:t>Chủ đề </a:t>
            </a:r>
          </a:p>
          <a:p>
            <a:pPr>
              <a:buFont typeface="Arial" panose="020B0604020202020204" pitchFamily="34" charset="0"/>
              <a:buChar char="•"/>
            </a:pPr>
            <a:r>
              <a:rPr lang="en-US" sz="1800" smtClean="0">
                <a:latin typeface="+mj-lt"/>
              </a:rPr>
              <a:t>Mã số</a:t>
            </a:r>
          </a:p>
          <a:p>
            <a:pPr marL="114300" indent="0">
              <a:buNone/>
            </a:pPr>
            <a:endParaRPr lang="vi-VN" sz="1800">
              <a:latin typeface="+mj-lt"/>
            </a:endParaRPr>
          </a:p>
          <a:p>
            <a:pPr marL="177800" lvl="0" indent="0">
              <a:spcBef>
                <a:spcPts val="0"/>
              </a:spcBef>
              <a:spcAft>
                <a:spcPts val="1600"/>
              </a:spcAft>
              <a:buSzPts val="2800"/>
              <a:buNone/>
            </a:pPr>
            <a:endParaRPr lang="en-US" sz="1800" smtClean="0">
              <a:latin typeface="+mj-lt"/>
            </a:endParaRPr>
          </a:p>
          <a:p>
            <a:pPr marL="177800" lvl="0" indent="0">
              <a:spcBef>
                <a:spcPts val="0"/>
              </a:spcBef>
              <a:spcAft>
                <a:spcPts val="1600"/>
              </a:spcAft>
              <a:buSzPts val="2800"/>
              <a:buNone/>
            </a:pPr>
            <a:endParaRPr>
              <a:latin typeface="+mj-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114300" indent="0">
              <a:buNone/>
            </a:pPr>
            <a:r>
              <a:rPr lang="en-US" b="1">
                <a:latin typeface="+mj-lt"/>
              </a:rPr>
              <a:t>1</a:t>
            </a:r>
            <a:r>
              <a:rPr lang="vi-VN" b="1" smtClean="0">
                <a:latin typeface="+mj-lt"/>
              </a:rPr>
              <a:t>.2.Khai </a:t>
            </a:r>
            <a:r>
              <a:rPr lang="vi-VN" b="1">
                <a:latin typeface="+mj-lt"/>
              </a:rPr>
              <a:t>báo </a:t>
            </a:r>
          </a:p>
          <a:p>
            <a:pPr marL="114300" indent="0">
              <a:buNone/>
            </a:pPr>
            <a:r>
              <a:rPr lang="en-US" b="1" smtClean="0">
                <a:latin typeface="+mj-lt"/>
              </a:rPr>
              <a:t>- </a:t>
            </a:r>
            <a:r>
              <a:rPr lang="vi-VN" b="1" smtClean="0">
                <a:latin typeface="+mj-lt"/>
              </a:rPr>
              <a:t>Cú </a:t>
            </a:r>
            <a:r>
              <a:rPr lang="vi-VN" b="1">
                <a:latin typeface="+mj-lt"/>
              </a:rPr>
              <a:t>pháp tổng quát để định nghĩa một cấu trúc như sau:</a:t>
            </a:r>
            <a:endParaRPr lang="vi-VN">
              <a:latin typeface="+mj-lt"/>
            </a:endParaRPr>
          </a:p>
          <a:p>
            <a:pPr marL="114300" indent="0">
              <a:buNone/>
            </a:pPr>
            <a:r>
              <a:rPr lang="vi-VN" b="1" i="1">
                <a:latin typeface="+mj-lt"/>
              </a:rPr>
              <a:t>struct</a:t>
            </a:r>
            <a:r>
              <a:rPr lang="vi-VN" i="1">
                <a:latin typeface="+mj-lt"/>
              </a:rPr>
              <a:t> [tên_cấu_trúc]</a:t>
            </a:r>
            <a:endParaRPr lang="vi-VN">
              <a:latin typeface="+mj-lt"/>
            </a:endParaRPr>
          </a:p>
          <a:p>
            <a:pPr marL="114300" indent="0">
              <a:buNone/>
            </a:pPr>
            <a:r>
              <a:rPr lang="vi-VN">
                <a:latin typeface="+mj-lt"/>
              </a:rPr>
              <a:t>{</a:t>
            </a:r>
          </a:p>
          <a:p>
            <a:pPr marL="114300" indent="0">
              <a:buNone/>
            </a:pPr>
            <a:r>
              <a:rPr lang="vi-VN">
                <a:latin typeface="+mj-lt"/>
              </a:rPr>
              <a:t>khai báo các thành phần</a:t>
            </a:r>
          </a:p>
          <a:p>
            <a:pPr marL="114300" indent="0">
              <a:buNone/>
            </a:pPr>
            <a:r>
              <a:rPr lang="vi-VN">
                <a:latin typeface="+mj-lt"/>
              </a:rPr>
              <a:t>} [danh sách các biến cấu trúc];</a:t>
            </a:r>
          </a:p>
          <a:p>
            <a:pPr marL="114300" indent="0">
              <a:buNone/>
            </a:pPr>
            <a:r>
              <a:rPr lang="en-US" smtClean="0">
                <a:latin typeface="+mj-lt"/>
              </a:rPr>
              <a:t>*</a:t>
            </a:r>
            <a:r>
              <a:rPr lang="vi-VN" smtClean="0">
                <a:latin typeface="+mj-lt"/>
              </a:rPr>
              <a:t>trong</a:t>
            </a:r>
            <a:r>
              <a:rPr lang="vi-VN">
                <a:latin typeface="+mj-lt"/>
              </a:rPr>
              <a:t> đó:</a:t>
            </a:r>
          </a:p>
          <a:p>
            <a:pPr marL="114300" indent="0">
              <a:buNone/>
            </a:pPr>
            <a:r>
              <a:rPr lang="en-US" i="1" smtClean="0">
                <a:latin typeface="+mj-lt"/>
              </a:rPr>
              <a:t>- </a:t>
            </a:r>
            <a:r>
              <a:rPr lang="vi-VN" i="1" smtClean="0">
                <a:latin typeface="+mj-lt"/>
              </a:rPr>
              <a:t>struct</a:t>
            </a:r>
            <a:r>
              <a:rPr lang="vi-VN">
                <a:latin typeface="+mj-lt"/>
              </a:rPr>
              <a:t> là từ khóa đứng trước một khai báo cấu trúc,</a:t>
            </a:r>
          </a:p>
          <a:p>
            <a:pPr marL="114300" indent="0">
              <a:buNone/>
            </a:pPr>
            <a:r>
              <a:rPr lang="en-US" i="1" smtClean="0">
                <a:latin typeface="+mj-lt"/>
              </a:rPr>
              <a:t>- </a:t>
            </a:r>
            <a:r>
              <a:rPr lang="vi-VN" i="1" smtClean="0">
                <a:latin typeface="+mj-lt"/>
              </a:rPr>
              <a:t>tên</a:t>
            </a:r>
            <a:r>
              <a:rPr lang="vi-VN" smtClean="0">
                <a:latin typeface="+mj-lt"/>
              </a:rPr>
              <a:t>_</a:t>
            </a:r>
            <a:r>
              <a:rPr lang="vi-VN" i="1" smtClean="0">
                <a:latin typeface="+mj-lt"/>
              </a:rPr>
              <a:t>cấu</a:t>
            </a:r>
            <a:r>
              <a:rPr lang="vi-VN" smtClean="0">
                <a:latin typeface="+mj-lt"/>
              </a:rPr>
              <a:t>_</a:t>
            </a:r>
            <a:r>
              <a:rPr lang="vi-VN" i="1" smtClean="0">
                <a:latin typeface="+mj-lt"/>
              </a:rPr>
              <a:t>trúc</a:t>
            </a:r>
            <a:r>
              <a:rPr lang="vi-VN">
                <a:latin typeface="+mj-lt"/>
              </a:rPr>
              <a:t> là một tên hợp lệ được dùng làm tên cấu trúc;</a:t>
            </a:r>
          </a:p>
          <a:p>
            <a:pPr marL="114300" indent="0">
              <a:buNone/>
            </a:pPr>
            <a:r>
              <a:rPr lang="en-US" i="1" smtClean="0">
                <a:latin typeface="+mj-lt"/>
              </a:rPr>
              <a:t>- </a:t>
            </a:r>
            <a:r>
              <a:rPr lang="vi-VN" i="1" smtClean="0">
                <a:latin typeface="+mj-lt"/>
              </a:rPr>
              <a:t>danh </a:t>
            </a:r>
            <a:r>
              <a:rPr lang="vi-VN" i="1">
                <a:latin typeface="+mj-lt"/>
              </a:rPr>
              <a:t>sách các biến cấu trúc</a:t>
            </a:r>
            <a:r>
              <a:rPr lang="vi-VN">
                <a:latin typeface="+mj-lt"/>
              </a:rPr>
              <a:t> liệt kê các biến có kiểu cấu trúc vừa khai báo,</a:t>
            </a:r>
          </a:p>
          <a:p>
            <a:pPr marL="114300" indent="0">
              <a:buNone/>
            </a:pPr>
            <a:r>
              <a:rPr lang="vi-VN" i="1">
                <a:latin typeface="+mj-lt"/>
              </a:rPr>
              <a:t>khai báo các thành phần </a:t>
            </a:r>
            <a:r>
              <a:rPr lang="vi-VN">
                <a:latin typeface="+mj-lt"/>
              </a:rPr>
              <a:t>là một danh sách các khai báo tên và kiểu dữ liệu của các thành phần tạo nên cấu trúc này.</a:t>
            </a:r>
          </a:p>
          <a:p>
            <a:pPr marL="0" lvl="0" indent="0" algn="l" rtl="0">
              <a:spcBef>
                <a:spcPts val="1000"/>
              </a:spcBef>
              <a:spcAft>
                <a:spcPts val="1600"/>
              </a:spcAft>
              <a:buNone/>
            </a:pPr>
            <a:endParaRPr>
              <a:latin typeface="+mj-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114300" indent="0">
              <a:buNone/>
            </a:pPr>
            <a:r>
              <a:rPr lang="en-US">
                <a:latin typeface="+mn-lt"/>
              </a:rPr>
              <a:t>*</a:t>
            </a:r>
            <a:r>
              <a:rPr lang="en-US" smtClean="0">
                <a:latin typeface="+mn-lt"/>
              </a:rPr>
              <a:t>Có </a:t>
            </a:r>
            <a:r>
              <a:rPr lang="en-US">
                <a:latin typeface="+mn-lt"/>
              </a:rPr>
              <a:t>hai cách để khai báo biến cấu </a:t>
            </a:r>
            <a:r>
              <a:rPr lang="en-US">
                <a:latin typeface="+mn-lt"/>
              </a:rPr>
              <a:t>trúc</a:t>
            </a:r>
            <a:r>
              <a:rPr lang="en-US" smtClean="0">
                <a:latin typeface="+mn-lt"/>
              </a:rPr>
              <a:t>:</a:t>
            </a:r>
          </a:p>
          <a:p>
            <a:pPr>
              <a:buFontTx/>
              <a:buChar char="-"/>
            </a:pPr>
            <a:r>
              <a:rPr lang="en-US" smtClean="0">
                <a:latin typeface="+mn-lt"/>
              </a:rPr>
              <a:t>Cách 1: Khai báo biến cấu trúc bên trong hàm main():</a:t>
            </a:r>
          </a:p>
          <a:p>
            <a:pPr>
              <a:buFontTx/>
              <a:buChar char="-"/>
            </a:pPr>
            <a:endParaRPr lang="en-US">
              <a:latin typeface="+mn-lt"/>
            </a:endParaRPr>
          </a:p>
          <a:p>
            <a:pPr>
              <a:buFontTx/>
              <a:buChar char="-"/>
            </a:pPr>
            <a:endParaRPr lang="en-US" smtClean="0">
              <a:latin typeface="+mn-lt"/>
            </a:endParaRPr>
          </a:p>
          <a:p>
            <a:pPr>
              <a:buFontTx/>
              <a:buChar char="-"/>
            </a:pPr>
            <a:endParaRPr lang="en-US">
              <a:latin typeface="+mn-lt"/>
            </a:endParaRPr>
          </a:p>
          <a:p>
            <a:pPr>
              <a:buFontTx/>
              <a:buChar char="-"/>
            </a:pPr>
            <a:endParaRPr lang="en-US" smtClean="0">
              <a:latin typeface="+mn-lt"/>
            </a:endParaRPr>
          </a:p>
          <a:p>
            <a:pPr>
              <a:buFontTx/>
              <a:buChar char="-"/>
            </a:pPr>
            <a:r>
              <a:rPr lang="en-US" smtClean="0">
                <a:latin typeface="+mn-lt"/>
              </a:rPr>
              <a:t>Cách 2:  Khai </a:t>
            </a:r>
            <a:r>
              <a:rPr lang="en-US">
                <a:latin typeface="+mn-lt"/>
              </a:rPr>
              <a:t>báo biến cấu trúc tại thời điểm định nghĩa </a:t>
            </a:r>
            <a:r>
              <a:rPr lang="en-US">
                <a:latin typeface="+mn-lt"/>
              </a:rPr>
              <a:t>cấu </a:t>
            </a:r>
            <a:r>
              <a:rPr lang="en-US" smtClean="0">
                <a:latin typeface="+mn-lt"/>
              </a:rPr>
              <a:t>trúc:</a:t>
            </a:r>
            <a:endParaRPr lang="en-US" b="1">
              <a:latin typeface="+mn-lt"/>
            </a:endParaRPr>
          </a:p>
        </p:txBody>
      </p:sp>
      <p:pic>
        <p:nvPicPr>
          <p:cNvPr id="3" name="Picture 2"/>
          <p:cNvPicPr>
            <a:picLocks noChangeAspect="1"/>
          </p:cNvPicPr>
          <p:nvPr/>
        </p:nvPicPr>
        <p:blipFill>
          <a:blip r:embed="rId2"/>
          <a:stretch>
            <a:fillRect/>
          </a:stretch>
        </p:blipFill>
        <p:spPr>
          <a:xfrm>
            <a:off x="1996407" y="2660108"/>
            <a:ext cx="4663905" cy="1413128"/>
          </a:xfrm>
          <a:prstGeom prst="rect">
            <a:avLst/>
          </a:prstGeom>
        </p:spPr>
      </p:pic>
      <p:pic>
        <p:nvPicPr>
          <p:cNvPr id="4" name="Picture 3"/>
          <p:cNvPicPr>
            <a:picLocks noChangeAspect="1"/>
          </p:cNvPicPr>
          <p:nvPr/>
        </p:nvPicPr>
        <p:blipFill>
          <a:blip r:embed="rId3"/>
          <a:stretch>
            <a:fillRect/>
          </a:stretch>
        </p:blipFill>
        <p:spPr>
          <a:xfrm>
            <a:off x="1996407" y="4511567"/>
            <a:ext cx="4663905" cy="1167789"/>
          </a:xfrm>
          <a:prstGeom prst="rect">
            <a:avLst/>
          </a:prstGeom>
        </p:spPr>
      </p:pic>
    </p:spTree>
    <p:extLst>
      <p:ext uri="{BB962C8B-B14F-4D97-AF65-F5344CB8AC3E}">
        <p14:creationId xmlns:p14="http://schemas.microsoft.com/office/powerpoint/2010/main" val="2677633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008668" y="2507530"/>
            <a:ext cx="9868755" cy="1234547"/>
          </a:xfrm>
          <a:prstGeom prst="rect">
            <a:avLst/>
          </a:prstGeom>
        </p:spPr>
      </p:pic>
      <p:sp>
        <p:nvSpPr>
          <p:cNvPr id="118" name="Google Shape;118;p19"/>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1600"/>
              </a:spcAft>
              <a:buNone/>
            </a:pPr>
            <a:r>
              <a:rPr lang="en-US" smtClean="0"/>
              <a:t>Ví dụ:</a:t>
            </a:r>
            <a:endParaRPr lang="en-US"/>
          </a:p>
          <a:p>
            <a:pPr marL="0" lvl="0" indent="0" algn="l" rtl="0">
              <a:spcBef>
                <a:spcPts val="1000"/>
              </a:spcBef>
              <a:spcAft>
                <a:spcPts val="1600"/>
              </a:spcAft>
              <a:buNone/>
            </a:pPr>
            <a:endParaRPr lang="en-US" smtClean="0"/>
          </a:p>
          <a:p>
            <a:pPr marL="0" lvl="0" indent="0" algn="l" rtl="0">
              <a:spcBef>
                <a:spcPts val="1000"/>
              </a:spcBef>
              <a:spcAft>
                <a:spcPts val="1600"/>
              </a:spcAft>
              <a:buNone/>
            </a:pPr>
            <a:endParaRPr lang="en-US"/>
          </a:p>
          <a:p>
            <a:pPr marL="0" lvl="0" indent="0" algn="l" rtl="0">
              <a:spcBef>
                <a:spcPts val="1000"/>
              </a:spcBef>
              <a:spcAft>
                <a:spcPts val="1600"/>
              </a:spcAft>
              <a:buNone/>
            </a:pPr>
            <a:endParaRPr lang="en-US" smtClean="0"/>
          </a:p>
          <a:p>
            <a:r>
              <a:rPr lang="vi-VN" smtClean="0">
                <a:latin typeface="+mn-lt"/>
              </a:rPr>
              <a:t>khai báo một kiểu cấu trúc có tên là hoc_sinh gồm hai thành phần:</a:t>
            </a:r>
            <a:endParaRPr lang="en-US" smtClean="0">
              <a:latin typeface="+mn-lt"/>
            </a:endParaRPr>
          </a:p>
          <a:p>
            <a:pPr marL="114300" indent="0">
              <a:buNone/>
            </a:pPr>
            <a:r>
              <a:rPr lang="en-US" smtClean="0">
                <a:latin typeface="+mn-lt"/>
              </a:rPr>
              <a:t>-  </a:t>
            </a:r>
            <a:r>
              <a:rPr lang="vi-VN" smtClean="0">
                <a:latin typeface="+mn-lt"/>
              </a:rPr>
              <a:t>Họ tên học sinh (ho_ten) </a:t>
            </a:r>
          </a:p>
          <a:p>
            <a:pPr marL="114300" indent="0">
              <a:buNone/>
            </a:pPr>
            <a:r>
              <a:rPr lang="en-US" smtClean="0">
                <a:latin typeface="+mn-lt"/>
              </a:rPr>
              <a:t>-  </a:t>
            </a:r>
            <a:r>
              <a:rPr lang="vi-VN" smtClean="0">
                <a:latin typeface="+mn-lt"/>
              </a:rPr>
              <a:t>Ðiểm thi (diem) của học sinh.</a:t>
            </a:r>
          </a:p>
          <a:p>
            <a:pPr marL="114300" indent="0">
              <a:buNone/>
            </a:pPr>
            <a:r>
              <a:rPr lang="vi-VN" smtClean="0">
                <a:latin typeface="+mn-lt"/>
              </a:rPr>
              <a:t>Kèm theo khai báo kiểu cấu trúc, chúng ta định nghĩa hai biến: </a:t>
            </a:r>
            <a:r>
              <a:rPr lang="vi-VN" i="1" smtClean="0">
                <a:latin typeface="+mn-lt"/>
              </a:rPr>
              <a:t>hs</a:t>
            </a:r>
            <a:r>
              <a:rPr lang="vi-VN" smtClean="0">
                <a:latin typeface="+mn-lt"/>
              </a:rPr>
              <a:t> là một biến đơn, còn </a:t>
            </a:r>
            <a:r>
              <a:rPr lang="vi-VN" i="1" smtClean="0">
                <a:latin typeface="+mn-lt"/>
              </a:rPr>
              <a:t>dshs</a:t>
            </a:r>
            <a:r>
              <a:rPr lang="vi-VN" smtClean="0">
                <a:latin typeface="+mn-lt"/>
              </a:rPr>
              <a:t> là một mảng có các thành phần là cấu trúc </a:t>
            </a:r>
            <a:r>
              <a:rPr lang="vi-VN" i="1" smtClean="0">
                <a:latin typeface="+mn-lt"/>
              </a:rPr>
              <a:t>hoc</a:t>
            </a:r>
            <a:r>
              <a:rPr lang="vi-VN" smtClean="0">
                <a:latin typeface="+mn-lt"/>
              </a:rPr>
              <a:t>_</a:t>
            </a:r>
            <a:r>
              <a:rPr lang="vi-VN" i="1" smtClean="0">
                <a:latin typeface="+mn-lt"/>
              </a:rPr>
              <a:t>sinh</a:t>
            </a:r>
            <a:r>
              <a:rPr lang="vi-VN" smtClean="0">
                <a:latin typeface="+mn-lt"/>
              </a:rPr>
              <a:t>.</a:t>
            </a:r>
          </a:p>
          <a:p>
            <a:pPr marL="0" lvl="0" indent="0" algn="l" rtl="0">
              <a:spcBef>
                <a:spcPts val="1000"/>
              </a:spcBef>
              <a:spcAft>
                <a:spcPts val="1600"/>
              </a:spcAft>
              <a:buNone/>
            </a:pP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body" idx="1"/>
          </p:nvPr>
        </p:nvSpPr>
        <p:spPr>
          <a:xfrm>
            <a:off x="838200" y="1588655"/>
            <a:ext cx="10515600" cy="4588170"/>
          </a:xfrm>
          <a:prstGeom prst="rect">
            <a:avLst/>
          </a:prstGeom>
        </p:spPr>
        <p:txBody>
          <a:bodyPr spcFirstLastPara="1" wrap="square" lIns="91425" tIns="45700" rIns="91425" bIns="45700" anchor="t" anchorCtr="0">
            <a:normAutofit lnSpcReduction="10000"/>
          </a:bodyPr>
          <a:lstStyle/>
          <a:p>
            <a:pPr marL="0" lvl="0" indent="0" algn="l" rtl="0">
              <a:spcBef>
                <a:spcPts val="1000"/>
              </a:spcBef>
              <a:spcAft>
                <a:spcPts val="1600"/>
              </a:spcAft>
              <a:buNone/>
            </a:pPr>
            <a:r>
              <a:rPr lang="en-US" sz="2400" b="1" smtClean="0">
                <a:latin typeface="+mn-lt"/>
              </a:rPr>
              <a:t>II. Định nghĩa một cấu trúc struct trong C</a:t>
            </a:r>
          </a:p>
          <a:p>
            <a:pPr marL="0" indent="0">
              <a:spcAft>
                <a:spcPts val="1600"/>
              </a:spcAft>
              <a:buNone/>
            </a:pPr>
            <a:r>
              <a:rPr lang="en-US" sz="1800" smtClean="0">
                <a:latin typeface="+mn-lt"/>
              </a:rPr>
              <a:t>2.1. Nguyên tắc chung </a:t>
            </a:r>
          </a:p>
          <a:p>
            <a:pPr marL="285750" indent="-285750">
              <a:spcAft>
                <a:spcPts val="1600"/>
              </a:spcAft>
              <a:buFontTx/>
              <a:buChar char="-"/>
            </a:pPr>
            <a:r>
              <a:rPr lang="vi-VN" smtClean="0">
                <a:latin typeface="+mn-lt"/>
              </a:rPr>
              <a:t>Để </a:t>
            </a:r>
            <a:r>
              <a:rPr lang="vi-VN">
                <a:latin typeface="+mn-lt"/>
              </a:rPr>
              <a:t>định nghĩa cấu trúc</a:t>
            </a:r>
            <a:r>
              <a:rPr lang="vi-VN" smtClean="0">
                <a:latin typeface="+mn-lt"/>
              </a:rPr>
              <a:t>, </a:t>
            </a:r>
            <a:r>
              <a:rPr lang="vi-VN">
                <a:latin typeface="+mn-lt"/>
              </a:rPr>
              <a:t>phải sử dụng câu lệnh struct. Câu lệnh struct định nghĩa một kiểu dữ liệu mới, với hơn một thành phần trong chương trình của bạn. Dạng tổng quát của câu lệnh struct như sau đây</a:t>
            </a:r>
            <a:r>
              <a:rPr lang="vi-VN" smtClean="0">
                <a:latin typeface="+mn-lt"/>
              </a:rPr>
              <a:t>:</a:t>
            </a:r>
            <a:endParaRPr lang="en-US" smtClean="0">
              <a:latin typeface="+mn-lt"/>
            </a:endParaRPr>
          </a:p>
          <a:p>
            <a:pPr marL="0" indent="0">
              <a:spcAft>
                <a:spcPts val="1600"/>
              </a:spcAft>
              <a:buNone/>
            </a:pPr>
            <a:endParaRPr lang="en-US" smtClean="0">
              <a:latin typeface="+mn-lt"/>
            </a:endParaRPr>
          </a:p>
          <a:p>
            <a:pPr marL="285750" lvl="0" indent="-285750">
              <a:spcAft>
                <a:spcPts val="1600"/>
              </a:spcAft>
              <a:buFontTx/>
              <a:buChar char="-"/>
            </a:pPr>
            <a:endParaRPr lang="en-US">
              <a:latin typeface="+mn-lt"/>
            </a:endParaRPr>
          </a:p>
          <a:p>
            <a:pPr marL="285750" lvl="0" indent="-285750">
              <a:spcAft>
                <a:spcPts val="1600"/>
              </a:spcAft>
              <a:buFontTx/>
              <a:buChar char="-"/>
            </a:pPr>
            <a:endParaRPr lang="en-US" smtClean="0">
              <a:latin typeface="+mn-lt"/>
            </a:endParaRPr>
          </a:p>
          <a:p>
            <a:pPr marL="285750" lvl="0" indent="-285750">
              <a:spcAft>
                <a:spcPts val="1600"/>
              </a:spcAft>
              <a:buFontTx/>
              <a:buChar char="-"/>
            </a:pPr>
            <a:r>
              <a:rPr lang="vi-VN">
                <a:latin typeface="+mn-lt"/>
              </a:rPr>
              <a:t>Một ten_cau_truc có thể tùy chọn và một thành phần định nghĩa là các biến thường như int i, float j hoặc một định nghĩa biến khác …. </a:t>
            </a:r>
            <a:endParaRPr lang="en-US" smtClean="0">
              <a:latin typeface="+mn-lt"/>
            </a:endParaRPr>
          </a:p>
          <a:p>
            <a:pPr marL="285750" lvl="0" indent="-285750">
              <a:spcAft>
                <a:spcPts val="1600"/>
              </a:spcAft>
              <a:buFontTx/>
              <a:buChar char="-"/>
            </a:pPr>
            <a:endParaRPr lang="en-US" sz="1800" smtClean="0">
              <a:latin typeface="+mn-lt"/>
            </a:endParaRPr>
          </a:p>
        </p:txBody>
      </p:sp>
      <p:pic>
        <p:nvPicPr>
          <p:cNvPr id="2" name="Picture 1"/>
          <p:cNvPicPr>
            <a:picLocks noChangeAspect="1"/>
          </p:cNvPicPr>
          <p:nvPr/>
        </p:nvPicPr>
        <p:blipFill>
          <a:blip r:embed="rId3"/>
          <a:stretch>
            <a:fillRect/>
          </a:stretch>
        </p:blipFill>
        <p:spPr>
          <a:xfrm>
            <a:off x="2093205" y="3506513"/>
            <a:ext cx="5837426" cy="1409822"/>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fontScale="92500" lnSpcReduction="20000"/>
          </a:bodyPr>
          <a:lstStyle/>
          <a:p>
            <a:pPr marL="285750" lvl="0" indent="-285750">
              <a:spcAft>
                <a:spcPts val="1600"/>
              </a:spcAft>
              <a:buFontTx/>
              <a:buChar char="-"/>
            </a:pPr>
            <a:r>
              <a:rPr lang="vi-VN" smtClean="0">
                <a:latin typeface="+mn-lt"/>
              </a:rPr>
              <a:t>Tại </a:t>
            </a:r>
            <a:r>
              <a:rPr lang="vi-VN">
                <a:latin typeface="+mn-lt"/>
              </a:rPr>
              <a:t>phần cuối cùng của định nghĩa cấu trúc, trước dấu chấm phẩy, </a:t>
            </a:r>
            <a:r>
              <a:rPr lang="en-US" smtClean="0">
                <a:latin typeface="+mn-lt"/>
              </a:rPr>
              <a:t>chúng ta</a:t>
            </a:r>
            <a:r>
              <a:rPr lang="vi-VN" smtClean="0">
                <a:latin typeface="+mn-lt"/>
              </a:rPr>
              <a:t> </a:t>
            </a:r>
            <a:r>
              <a:rPr lang="vi-VN">
                <a:latin typeface="+mn-lt"/>
              </a:rPr>
              <a:t>có thể xác định một hoặc nhiều biến cấu trúc (tùy chọn). Dưới đây là cách khai báo biến structure Book</a:t>
            </a:r>
            <a:r>
              <a:rPr lang="vi-VN" smtClean="0">
                <a:latin typeface="+mn-lt"/>
              </a:rPr>
              <a:t>:</a:t>
            </a:r>
            <a:endParaRPr lang="en-US" smtClean="0">
              <a:latin typeface="+mn-lt"/>
            </a:endParaRPr>
          </a:p>
          <a:p>
            <a:pPr marL="285750" lvl="0" indent="-285750">
              <a:spcAft>
                <a:spcPts val="1600"/>
              </a:spcAft>
              <a:buFontTx/>
              <a:buChar char="-"/>
            </a:pPr>
            <a:endParaRPr lang="en-US">
              <a:latin typeface="+mn-lt"/>
            </a:endParaRPr>
          </a:p>
          <a:p>
            <a:pPr marL="285750" lvl="0" indent="-285750">
              <a:spcAft>
                <a:spcPts val="1600"/>
              </a:spcAft>
              <a:buFontTx/>
              <a:buChar char="-"/>
            </a:pPr>
            <a:endParaRPr lang="en-US" smtClean="0">
              <a:latin typeface="+mn-lt"/>
            </a:endParaRPr>
          </a:p>
          <a:p>
            <a:pPr marL="285750" lvl="0" indent="-285750">
              <a:spcAft>
                <a:spcPts val="1600"/>
              </a:spcAft>
              <a:buFontTx/>
              <a:buChar char="-"/>
            </a:pPr>
            <a:endParaRPr lang="en-US">
              <a:latin typeface="+mn-lt"/>
            </a:endParaRPr>
          </a:p>
          <a:p>
            <a:pPr marL="114300" indent="0">
              <a:buNone/>
            </a:pPr>
            <a:r>
              <a:rPr lang="vi-VN" smtClean="0">
                <a:latin typeface="+mn-lt"/>
              </a:rPr>
              <a:t>2.</a:t>
            </a:r>
            <a:r>
              <a:rPr lang="en-US" smtClean="0">
                <a:latin typeface="+mn-lt"/>
              </a:rPr>
              <a:t>2</a:t>
            </a:r>
            <a:r>
              <a:rPr lang="vi-VN" smtClean="0">
                <a:latin typeface="+mn-lt"/>
              </a:rPr>
              <a:t>.</a:t>
            </a:r>
            <a:r>
              <a:rPr lang="en-US" smtClean="0">
                <a:latin typeface="+mn-lt"/>
              </a:rPr>
              <a:t> </a:t>
            </a:r>
            <a:r>
              <a:rPr lang="vi-VN" smtClean="0">
                <a:latin typeface="+mn-lt"/>
              </a:rPr>
              <a:t>Ðịnh </a:t>
            </a:r>
            <a:r>
              <a:rPr lang="vi-VN">
                <a:latin typeface="+mn-lt"/>
              </a:rPr>
              <a:t>nghĩa kiểu bằng typedef</a:t>
            </a:r>
          </a:p>
          <a:p>
            <a:pPr marL="114300" indent="0">
              <a:buNone/>
            </a:pPr>
            <a:r>
              <a:rPr lang="en-US" b="1" smtClean="0">
                <a:latin typeface="+mn-lt"/>
              </a:rPr>
              <a:t>- </a:t>
            </a:r>
            <a:r>
              <a:rPr lang="vi-VN" b="1" smtClean="0">
                <a:latin typeface="+mn-lt"/>
              </a:rPr>
              <a:t>Cú </a:t>
            </a:r>
            <a:r>
              <a:rPr lang="vi-VN" b="1">
                <a:latin typeface="+mn-lt"/>
              </a:rPr>
              <a:t>pháp</a:t>
            </a:r>
            <a:endParaRPr lang="vi-VN">
              <a:latin typeface="+mn-lt"/>
            </a:endParaRPr>
          </a:p>
          <a:p>
            <a:pPr marL="114300" indent="0">
              <a:buNone/>
            </a:pPr>
            <a:r>
              <a:rPr lang="vi-VN">
                <a:latin typeface="+mn-lt"/>
              </a:rPr>
              <a:t>Ngôn </a:t>
            </a:r>
            <a:r>
              <a:rPr lang="vi-VN" smtClean="0">
                <a:latin typeface="+mn-lt"/>
              </a:rPr>
              <a:t>ng</a:t>
            </a:r>
            <a:r>
              <a:rPr lang="en-US" smtClean="0">
                <a:latin typeface="+mn-lt"/>
              </a:rPr>
              <a:t>ữ</a:t>
            </a:r>
            <a:r>
              <a:rPr lang="vi-VN" smtClean="0">
                <a:latin typeface="+mn-lt"/>
              </a:rPr>
              <a:t> </a:t>
            </a:r>
            <a:r>
              <a:rPr lang="vi-VN">
                <a:latin typeface="+mn-lt"/>
              </a:rPr>
              <a:t>C cho phép ta đặt lại tên kiểu cho riêng mình bằng câu lệnh như sau:</a:t>
            </a:r>
          </a:p>
          <a:p>
            <a:pPr marL="114300" indent="0">
              <a:buNone/>
            </a:pPr>
            <a:r>
              <a:rPr lang="vi-VN" b="1">
                <a:latin typeface="+mn-lt"/>
              </a:rPr>
              <a:t>typedef </a:t>
            </a:r>
            <a:r>
              <a:rPr lang="vi-VN">
                <a:latin typeface="+mn-lt"/>
              </a:rPr>
              <a:t>kiểu_đã_có tên_kiểu_mới;</a:t>
            </a:r>
          </a:p>
          <a:p>
            <a:pPr marL="114300" indent="0">
              <a:buNone/>
            </a:pPr>
            <a:r>
              <a:rPr lang="vi-VN">
                <a:latin typeface="+mn-lt"/>
              </a:rPr>
              <a:t>trong đó :</a:t>
            </a:r>
          </a:p>
          <a:p>
            <a:r>
              <a:rPr lang="vi-VN" i="1">
                <a:latin typeface="+mn-lt"/>
              </a:rPr>
              <a:t>kiểu_đã_có</a:t>
            </a:r>
            <a:r>
              <a:rPr lang="vi-VN">
                <a:latin typeface="+mn-lt"/>
              </a:rPr>
              <a:t> là kiểu dữ liệu mà ta muốn đổi tên.</a:t>
            </a:r>
          </a:p>
          <a:p>
            <a:r>
              <a:rPr lang="vi-VN" i="1">
                <a:latin typeface="+mn-lt"/>
              </a:rPr>
              <a:t>tên_kiểu_mới</a:t>
            </a:r>
            <a:r>
              <a:rPr lang="vi-VN">
                <a:latin typeface="+mn-lt"/>
              </a:rPr>
              <a:t> là tên mới mà ta muốn đặt.</a:t>
            </a:r>
          </a:p>
          <a:p>
            <a:pPr marL="285750" lvl="0" indent="-285750">
              <a:spcAft>
                <a:spcPts val="1600"/>
              </a:spcAft>
              <a:buFontTx/>
              <a:buChar char="-"/>
            </a:pPr>
            <a:endParaRPr lang="en-US" smtClean="0">
              <a:latin typeface="+mn-lt"/>
            </a:endParaRPr>
          </a:p>
          <a:p>
            <a:pPr marL="285750" lvl="0" indent="-285750">
              <a:spcAft>
                <a:spcPts val="1600"/>
              </a:spcAft>
              <a:buFontTx/>
              <a:buChar char="-"/>
            </a:pPr>
            <a:endParaRPr>
              <a:latin typeface="+mn-lt"/>
            </a:endParaRPr>
          </a:p>
        </p:txBody>
      </p:sp>
      <p:pic>
        <p:nvPicPr>
          <p:cNvPr id="2" name="Picture 1"/>
          <p:cNvPicPr>
            <a:picLocks noChangeAspect="1"/>
          </p:cNvPicPr>
          <p:nvPr/>
        </p:nvPicPr>
        <p:blipFill>
          <a:blip r:embed="rId3"/>
          <a:stretch>
            <a:fillRect/>
          </a:stretch>
        </p:blipFill>
        <p:spPr>
          <a:xfrm>
            <a:off x="3169666" y="2712658"/>
            <a:ext cx="5852667" cy="1432684"/>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indent="0">
              <a:spcAft>
                <a:spcPts val="1600"/>
              </a:spcAft>
              <a:buNone/>
            </a:pPr>
            <a:r>
              <a:rPr lang="en-US" sz="2400" b="1" smtClean="0">
                <a:latin typeface="+mj-lt"/>
              </a:rPr>
              <a:t>III. Truy </a:t>
            </a:r>
            <a:r>
              <a:rPr lang="en-US" sz="2400" b="1">
                <a:latin typeface="+mj-lt"/>
              </a:rPr>
              <a:t>cập các thành phần của cấu trúc trong </a:t>
            </a:r>
            <a:r>
              <a:rPr lang="en-US" sz="2400" b="1" smtClean="0">
                <a:latin typeface="+mj-lt"/>
              </a:rPr>
              <a:t>C</a:t>
            </a:r>
          </a:p>
          <a:p>
            <a:pPr marL="285750" indent="-285750">
              <a:spcAft>
                <a:spcPts val="1600"/>
              </a:spcAft>
              <a:buFontTx/>
              <a:buChar char="-"/>
            </a:pPr>
            <a:r>
              <a:rPr lang="vi-VN" smtClean="0">
                <a:latin typeface="+mj-lt"/>
              </a:rPr>
              <a:t>Để truy cập bất kỳ thành phần nào của cấu trúc,</a:t>
            </a:r>
            <a:r>
              <a:rPr lang="en-US" smtClean="0">
                <a:latin typeface="+mj-lt"/>
              </a:rPr>
              <a:t> chúng</a:t>
            </a:r>
            <a:r>
              <a:rPr lang="vi-VN" smtClean="0">
                <a:latin typeface="+mj-lt"/>
              </a:rPr>
              <a:t> </a:t>
            </a:r>
            <a:r>
              <a:rPr lang="en-US" smtClean="0">
                <a:latin typeface="+mj-lt"/>
              </a:rPr>
              <a:t>ta</a:t>
            </a:r>
            <a:r>
              <a:rPr lang="vi-VN" smtClean="0">
                <a:latin typeface="+mj-lt"/>
              </a:rPr>
              <a:t> sử dụng toán tử truy cập phần tử. </a:t>
            </a:r>
            <a:r>
              <a:rPr lang="en-US" smtClean="0">
                <a:latin typeface="+mj-lt"/>
              </a:rPr>
              <a:t>Sau</a:t>
            </a:r>
            <a:r>
              <a:rPr lang="vi-VN" smtClean="0">
                <a:latin typeface="+mj-lt"/>
              </a:rPr>
              <a:t> đây là ví dụ cho cách sử dụng cấu trúc</a:t>
            </a:r>
            <a:r>
              <a:rPr lang="en-US" smtClean="0">
                <a:latin typeface="+mj-lt"/>
              </a:rPr>
              <a:t>, cú pháp: &lt;</a:t>
            </a:r>
            <a:r>
              <a:rPr lang="vi-VN" smtClean="0">
                <a:latin typeface="+mj-lt"/>
              </a:rPr>
              <a:t>Biến </a:t>
            </a:r>
            <a:r>
              <a:rPr lang="vi-VN">
                <a:latin typeface="+mj-lt"/>
              </a:rPr>
              <a:t>cấu </a:t>
            </a:r>
            <a:r>
              <a:rPr lang="vi-VN" smtClean="0">
                <a:latin typeface="+mj-lt"/>
              </a:rPr>
              <a:t>trúc</a:t>
            </a:r>
            <a:r>
              <a:rPr lang="en-US" smtClean="0">
                <a:latin typeface="+mj-lt"/>
              </a:rPr>
              <a:t>&gt;.&lt;</a:t>
            </a:r>
            <a:r>
              <a:rPr lang="vi-VN" smtClean="0">
                <a:latin typeface="+mj-lt"/>
              </a:rPr>
              <a:t>Tên trường</a:t>
            </a:r>
            <a:r>
              <a:rPr lang="en-US" smtClean="0">
                <a:latin typeface="+mj-lt"/>
              </a:rPr>
              <a:t>&gt;</a:t>
            </a:r>
            <a:endParaRPr lang="en-US" smtClean="0">
              <a:latin typeface="+mj-lt"/>
            </a:endParaRPr>
          </a:p>
          <a:p>
            <a:pPr marL="342900">
              <a:spcAft>
                <a:spcPts val="1600"/>
              </a:spcAft>
              <a:buFontTx/>
              <a:buChar char="-"/>
            </a:pPr>
            <a:endParaRPr lang="en-US" sz="2400" b="1" smtClean="0"/>
          </a:p>
          <a:p>
            <a:pPr marL="0" lvl="0" indent="0" algn="l" rtl="0">
              <a:spcBef>
                <a:spcPts val="1000"/>
              </a:spcBef>
              <a:spcAft>
                <a:spcPts val="1600"/>
              </a:spcAft>
              <a:buNone/>
            </a:pPr>
            <a:endParaRPr/>
          </a:p>
        </p:txBody>
      </p:sp>
      <p:pic>
        <p:nvPicPr>
          <p:cNvPr id="2" name="Picture 1"/>
          <p:cNvPicPr>
            <a:picLocks noChangeAspect="1"/>
          </p:cNvPicPr>
          <p:nvPr/>
        </p:nvPicPr>
        <p:blipFill>
          <a:blip r:embed="rId3"/>
          <a:stretch>
            <a:fillRect/>
          </a:stretch>
        </p:blipFill>
        <p:spPr>
          <a:xfrm>
            <a:off x="2729547" y="3288145"/>
            <a:ext cx="5845934" cy="288868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99654" y="1365172"/>
            <a:ext cx="10515600" cy="4351200"/>
          </a:xfrm>
        </p:spPr>
        <p:txBody>
          <a:bodyPr>
            <a:normAutofit fontScale="92500" lnSpcReduction="10000"/>
          </a:bodyPr>
          <a:lstStyle/>
          <a:p>
            <a:pPr>
              <a:buFontTx/>
              <a:buChar char="-"/>
            </a:pPr>
            <a:r>
              <a:rPr lang="en-US" smtClean="0">
                <a:latin typeface="+mj-lt"/>
              </a:rPr>
              <a:t>Sau khi biên dịch chương </a:t>
            </a:r>
            <a:r>
              <a:rPr lang="en-US" smtClean="0">
                <a:latin typeface="+mj-lt"/>
              </a:rPr>
              <a:t>trình</a:t>
            </a:r>
          </a:p>
          <a:p>
            <a:pPr>
              <a:buFontTx/>
              <a:buChar char="-"/>
            </a:pPr>
            <a:endParaRPr lang="en-US">
              <a:latin typeface="+mj-lt"/>
            </a:endParaRPr>
          </a:p>
          <a:p>
            <a:pPr>
              <a:buFontTx/>
              <a:buChar char="-"/>
            </a:pPr>
            <a:endParaRPr lang="en-US" smtClean="0">
              <a:latin typeface="+mj-lt"/>
            </a:endParaRPr>
          </a:p>
          <a:p>
            <a:pPr>
              <a:buFontTx/>
              <a:buChar char="-"/>
            </a:pPr>
            <a:endParaRPr lang="en-US">
              <a:latin typeface="+mj-lt"/>
            </a:endParaRPr>
          </a:p>
          <a:p>
            <a:pPr>
              <a:buFontTx/>
              <a:buChar char="-"/>
            </a:pPr>
            <a:endParaRPr lang="en-US" smtClean="0">
              <a:latin typeface="+mj-lt"/>
            </a:endParaRPr>
          </a:p>
          <a:p>
            <a:pPr>
              <a:buFontTx/>
              <a:buChar char="-"/>
            </a:pPr>
            <a:endParaRPr lang="en-US">
              <a:latin typeface="+mj-lt"/>
            </a:endParaRPr>
          </a:p>
          <a:p>
            <a:pPr>
              <a:buFontTx/>
              <a:buChar char="-"/>
            </a:pPr>
            <a:endParaRPr lang="en-US" smtClean="0">
              <a:latin typeface="+mj-lt"/>
            </a:endParaRPr>
          </a:p>
          <a:p>
            <a:pPr>
              <a:buFontTx/>
              <a:buChar char="-"/>
            </a:pPr>
            <a:endParaRPr lang="en-US">
              <a:latin typeface="+mj-lt"/>
            </a:endParaRPr>
          </a:p>
          <a:p>
            <a:pPr>
              <a:buFontTx/>
              <a:buChar char="-"/>
            </a:pPr>
            <a:endParaRPr lang="en-US" smtClean="0">
              <a:latin typeface="+mj-lt"/>
            </a:endParaRPr>
          </a:p>
          <a:p>
            <a:pPr>
              <a:buFontTx/>
              <a:buChar char="-"/>
            </a:pPr>
            <a:endParaRPr lang="en-US">
              <a:latin typeface="+mj-lt"/>
            </a:endParaRPr>
          </a:p>
          <a:p>
            <a:pPr marL="114300" indent="0" algn="just">
              <a:buNone/>
            </a:pPr>
            <a:r>
              <a:rPr lang="en-US" smtClean="0">
                <a:solidFill>
                  <a:srgbClr val="333333"/>
                </a:solidFill>
                <a:latin typeface="+mj-lt"/>
              </a:rPr>
              <a:t>*Có </a:t>
            </a:r>
            <a:r>
              <a:rPr lang="en-US">
                <a:solidFill>
                  <a:srgbClr val="333333"/>
                </a:solidFill>
                <a:latin typeface="+mj-lt"/>
              </a:rPr>
              <a:t>hai cách để truy cập vào các thành viên cấu </a:t>
            </a:r>
            <a:r>
              <a:rPr lang="en-US">
                <a:solidFill>
                  <a:srgbClr val="333333"/>
                </a:solidFill>
                <a:latin typeface="+mj-lt"/>
              </a:rPr>
              <a:t>trúc</a:t>
            </a:r>
            <a:r>
              <a:rPr lang="en-US" smtClean="0">
                <a:solidFill>
                  <a:srgbClr val="333333"/>
                </a:solidFill>
                <a:latin typeface="+mj-lt"/>
              </a:rPr>
              <a:t>:</a:t>
            </a:r>
            <a:endParaRPr lang="en-US">
              <a:solidFill>
                <a:srgbClr val="333333"/>
              </a:solidFill>
              <a:latin typeface="+mj-lt"/>
            </a:endParaRPr>
          </a:p>
          <a:p>
            <a:pPr marL="114300" indent="0" algn="just">
              <a:buNone/>
            </a:pPr>
            <a:r>
              <a:rPr lang="en-US" smtClean="0">
                <a:solidFill>
                  <a:srgbClr val="333333"/>
                </a:solidFill>
                <a:latin typeface="+mj-lt"/>
              </a:rPr>
              <a:t>Cách 1: (</a:t>
            </a:r>
            <a:r>
              <a:rPr lang="en-US">
                <a:solidFill>
                  <a:srgbClr val="333333"/>
                </a:solidFill>
                <a:latin typeface="+mj-lt"/>
              </a:rPr>
              <a:t>thành viên hoặc toán tử chấm).</a:t>
            </a:r>
          </a:p>
          <a:p>
            <a:pPr marL="114300" indent="0" algn="just">
              <a:buNone/>
            </a:pPr>
            <a:r>
              <a:rPr lang="en-US" smtClean="0">
                <a:solidFill>
                  <a:srgbClr val="333333"/>
                </a:solidFill>
                <a:latin typeface="+mj-lt"/>
              </a:rPr>
              <a:t>Cách 2:&lt; </a:t>
            </a:r>
            <a:r>
              <a:rPr lang="en-US">
                <a:solidFill>
                  <a:srgbClr val="333333"/>
                </a:solidFill>
                <a:latin typeface="+mj-lt"/>
              </a:rPr>
              <a:t>(toán tử con trỏ cấu trúc).</a:t>
            </a:r>
          </a:p>
          <a:p>
            <a:pPr>
              <a:buFontTx/>
              <a:buChar char="-"/>
            </a:pPr>
            <a:endParaRPr lang="en-US" smtClean="0">
              <a:latin typeface="+mj-lt"/>
            </a:endParaRPr>
          </a:p>
          <a:p>
            <a:pPr>
              <a:buFontTx/>
              <a:buChar char="-"/>
            </a:pPr>
            <a:endParaRPr lang="en-US">
              <a:latin typeface="+mj-lt"/>
            </a:endParaRPr>
          </a:p>
        </p:txBody>
      </p:sp>
      <p:pic>
        <p:nvPicPr>
          <p:cNvPr id="4" name="Picture 3"/>
          <p:cNvPicPr>
            <a:picLocks noChangeAspect="1"/>
          </p:cNvPicPr>
          <p:nvPr/>
        </p:nvPicPr>
        <p:blipFill>
          <a:blip r:embed="rId2"/>
          <a:stretch>
            <a:fillRect/>
          </a:stretch>
        </p:blipFill>
        <p:spPr>
          <a:xfrm>
            <a:off x="3541704" y="1962845"/>
            <a:ext cx="4831499" cy="2636748"/>
          </a:xfrm>
          <a:prstGeom prst="rect">
            <a:avLst/>
          </a:prstGeom>
        </p:spPr>
      </p:pic>
    </p:spTree>
    <p:extLst>
      <p:ext uri="{BB962C8B-B14F-4D97-AF65-F5344CB8AC3E}">
        <p14:creationId xmlns:p14="http://schemas.microsoft.com/office/powerpoint/2010/main" val="2938613273"/>
      </p:ext>
    </p:extLst>
  </p:cSld>
  <p:clrMapOvr>
    <a:masterClrMapping/>
  </p:clrMapOvr>
  <p:timing>
    <p:tnLst>
      <p:par>
        <p:cTn id="1" dur="indefinite" restart="never" nodeType="tmRoot"/>
      </p:par>
    </p:tn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270</TotalTime>
  <Words>780</Words>
  <Application>Microsoft Office PowerPoint</Application>
  <PresentationFormat>Widescreen</PresentationFormat>
  <Paragraphs>106</Paragraphs>
  <Slides>14</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Raleway</vt:lpstr>
      <vt:lpstr>Arial</vt:lpstr>
      <vt:lpstr>Times New Roman</vt:lpstr>
      <vt:lpstr>Lato</vt:lpstr>
      <vt:lpstr>Calibri</vt:lpstr>
      <vt:lpstr>Streamline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Administation</dc:creator>
  <cp:lastModifiedBy>Administation</cp:lastModifiedBy>
  <cp:revision>27</cp:revision>
  <dcterms:modified xsi:type="dcterms:W3CDTF">2021-09-07T02:27:11Z</dcterms:modified>
</cp:coreProperties>
</file>