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0" r:id="rId3"/>
    <p:sldId id="261" r:id="rId4"/>
    <p:sldId id="260" r:id="rId5"/>
    <p:sldId id="259" r:id="rId6"/>
    <p:sldId id="274" r:id="rId7"/>
    <p:sldId id="258" r:id="rId8"/>
    <p:sldId id="257" r:id="rId9"/>
    <p:sldId id="263" r:id="rId10"/>
    <p:sldId id="264" r:id="rId11"/>
    <p:sldId id="265" r:id="rId12"/>
    <p:sldId id="266" r:id="rId13"/>
    <p:sldId id="267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10C5-D746-4E07-BA39-571DBCD1CF4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1DAB-F83F-4082-AA76-3E16EF5B3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4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10C5-D746-4E07-BA39-571DBCD1CF4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1DAB-F83F-4082-AA76-3E16EF5B3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8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10C5-D746-4E07-BA39-571DBCD1CF4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1DAB-F83F-4082-AA76-3E16EF5B3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10C5-D746-4E07-BA39-571DBCD1CF4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1DAB-F83F-4082-AA76-3E16EF5B3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7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10C5-D746-4E07-BA39-571DBCD1CF4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1DAB-F83F-4082-AA76-3E16EF5B3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1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10C5-D746-4E07-BA39-571DBCD1CF4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1DAB-F83F-4082-AA76-3E16EF5B3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0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10C5-D746-4E07-BA39-571DBCD1CF4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1DAB-F83F-4082-AA76-3E16EF5B3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3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10C5-D746-4E07-BA39-571DBCD1CF4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1DAB-F83F-4082-AA76-3E16EF5B3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7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10C5-D746-4E07-BA39-571DBCD1CF4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1DAB-F83F-4082-AA76-3E16EF5B3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7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10C5-D746-4E07-BA39-571DBCD1CF4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1DAB-F83F-4082-AA76-3E16EF5B3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10C5-D746-4E07-BA39-571DBCD1CF4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1DAB-F83F-4082-AA76-3E16EF5B3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3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910C5-D746-4E07-BA39-571DBCD1CF4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81DAB-F83F-4082-AA76-3E16EF5B3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3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2453" y="392602"/>
            <a:ext cx="9144000" cy="103175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 TRỎ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11215"/>
            <a:ext cx="9144000" cy="4554416"/>
          </a:xfrm>
        </p:spPr>
        <p:txBody>
          <a:bodyPr/>
          <a:lstStyle/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Khái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niệm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buFontTx/>
              <a:buChar char="-"/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một biến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địa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chỉ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biến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khác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~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l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34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2453" y="392602"/>
            <a:ext cx="9144000" cy="1031752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11215"/>
            <a:ext cx="9144000" cy="455441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/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 smtClean="0"/>
              <a:t>nguyên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so </a:t>
            </a:r>
            <a:r>
              <a:rPr lang="en-US" dirty="0" err="1"/>
              <a:t>sánh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16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2453" y="392602"/>
            <a:ext cx="9144000" cy="1031752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11215"/>
            <a:ext cx="9144000" cy="4554416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814235"/>
              </p:ext>
            </p:extLst>
          </p:nvPr>
        </p:nvGraphicFramePr>
        <p:xfrm>
          <a:off x="2180492" y="2523392"/>
          <a:ext cx="6954716" cy="23739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4878">
                  <a:extLst>
                    <a:ext uri="{9D8B030D-6E8A-4147-A177-3AD203B41FA5}">
                      <a16:colId xmlns:a16="http://schemas.microsoft.com/office/drawing/2014/main" val="792909645"/>
                    </a:ext>
                  </a:extLst>
                </a:gridCol>
                <a:gridCol w="4629838">
                  <a:extLst>
                    <a:ext uri="{9D8B030D-6E8A-4147-A177-3AD203B41FA5}">
                      <a16:colId xmlns:a16="http://schemas.microsoft.com/office/drawing/2014/main" val="521027792"/>
                    </a:ext>
                  </a:extLst>
                </a:gridCol>
              </a:tblGrid>
              <a:tr h="258494">
                <a:tc>
                  <a:txBody>
                    <a:bodyPr/>
                    <a:lstStyle/>
                    <a:p>
                      <a:pPr marL="0" marR="0" indent="18034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2571750" algn="l"/>
                        </a:tabLs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ptr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ptr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2571750" algn="l"/>
                        </a:tabLs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Trỏ đến phần tử dữ liệu kế tiếp đứng sau n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8596231"/>
                  </a:ext>
                </a:extLst>
              </a:tr>
              <a:tr h="258494">
                <a:tc>
                  <a:txBody>
                    <a:bodyPr/>
                    <a:lstStyle/>
                    <a:p>
                      <a:pPr marL="0" marR="0" indent="18034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2571750" algn="l"/>
                        </a:tabLs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--ptr hoặc ptr--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2571750" algn="l"/>
                        </a:tabLs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Trỏ đến phần tử  dữ liệu liền kề trước n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6031988"/>
                  </a:ext>
                </a:extLst>
              </a:tr>
              <a:tr h="532814">
                <a:tc>
                  <a:txBody>
                    <a:bodyPr/>
                    <a:lstStyle/>
                    <a:p>
                      <a:pPr marL="0" marR="0" indent="18034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2571750" algn="l"/>
                        </a:tabLs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ptr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2571750" algn="l"/>
                        </a:tabLs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Trỏ đến phần tử dữ liệu thứ i đứng sau kể từ địa chỉ của n. 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5490634"/>
                  </a:ext>
                </a:extLst>
              </a:tr>
              <a:tr h="532814">
                <a:tc>
                  <a:txBody>
                    <a:bodyPr/>
                    <a:lstStyle/>
                    <a:p>
                      <a:pPr marL="0" marR="0" indent="18034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2571750" algn="l"/>
                        </a:tabLs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ptr – i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2571750" algn="l"/>
                        </a:tabLs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Trỏ đến phần tử dữ liệu thứ i đứng trước kể từ địa chỉ của n.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5175919"/>
                  </a:ext>
                </a:extLst>
              </a:tr>
              <a:tr h="258494">
                <a:tc>
                  <a:txBody>
                    <a:bodyPr/>
                    <a:lstStyle/>
                    <a:p>
                      <a:pPr marL="0" marR="0" indent="18034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2571750" algn="l"/>
                        </a:tabLs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++*ptr hoặc (*ptr)++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2571750" algn="l"/>
                        </a:tabLs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 tăng giá trị biến n lên 1.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3022004"/>
                  </a:ext>
                </a:extLst>
              </a:tr>
              <a:tr h="532814">
                <a:tc>
                  <a:txBody>
                    <a:bodyPr/>
                    <a:lstStyle/>
                    <a:p>
                      <a:pPr marL="0" marR="0" indent="18034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2571750" algn="l"/>
                        </a:tabLs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ptr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2571750" algn="l"/>
                        </a:tabLs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tử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n.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3303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59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2453" y="392602"/>
            <a:ext cx="9144000" cy="1031752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11215"/>
            <a:ext cx="9144000" cy="4554416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n, *ptr1, *ptr2;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ptr1 = &amp;n;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ptr2 = ptr1;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ptr1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ptr2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ptr1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ptr2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37738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2453" y="392602"/>
            <a:ext cx="9144000" cy="1031752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11215"/>
            <a:ext cx="9144000" cy="455441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622968"/>
              </p:ext>
            </p:extLst>
          </p:nvPr>
        </p:nvGraphicFramePr>
        <p:xfrm>
          <a:off x="2306076" y="2857297"/>
          <a:ext cx="7857832" cy="3508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9784">
                  <a:extLst>
                    <a:ext uri="{9D8B030D-6E8A-4147-A177-3AD203B41FA5}">
                      <a16:colId xmlns:a16="http://schemas.microsoft.com/office/drawing/2014/main" val="1506158090"/>
                    </a:ext>
                  </a:extLst>
                </a:gridCol>
                <a:gridCol w="5708048">
                  <a:extLst>
                    <a:ext uri="{9D8B030D-6E8A-4147-A177-3AD203B41FA5}">
                      <a16:colId xmlns:a16="http://schemas.microsoft.com/office/drawing/2014/main" val="1467015099"/>
                    </a:ext>
                  </a:extLst>
                </a:gridCol>
              </a:tblGrid>
              <a:tr h="308510">
                <a:tc>
                  <a:txBody>
                    <a:bodyPr/>
                    <a:lstStyle/>
                    <a:p>
                      <a:pPr marL="0" marR="0" indent="18034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ptr_a</a:t>
                      </a:r>
                      <a:r>
                        <a:rPr lang="en-US" sz="1300" dirty="0">
                          <a:effectLst/>
                        </a:rPr>
                        <a:t> &lt; </a:t>
                      </a:r>
                      <a:r>
                        <a:rPr lang="en-US" sz="1300" dirty="0" err="1">
                          <a:effectLst/>
                        </a:rPr>
                        <a:t>ptr_b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Trả về giá trị true nếu a được lưu trữ ở vị trí trước 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3926048"/>
                  </a:ext>
                </a:extLst>
              </a:tr>
              <a:tr h="308510">
                <a:tc>
                  <a:txBody>
                    <a:bodyPr/>
                    <a:lstStyle/>
                    <a:p>
                      <a:pPr marL="0" marR="0" indent="18034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ptr_a &gt; ptr_b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Trả về giá trị true nếu a được lưu trữ ở vị trí sau 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2865333"/>
                  </a:ext>
                </a:extLst>
              </a:tr>
              <a:tr h="645701">
                <a:tc>
                  <a:txBody>
                    <a:bodyPr/>
                    <a:lstStyle/>
                    <a:p>
                      <a:pPr marL="0" marR="0" indent="18034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ptr_a</a:t>
                      </a:r>
                      <a:r>
                        <a:rPr lang="en-US" sz="1300" dirty="0">
                          <a:effectLst/>
                        </a:rPr>
                        <a:t> &lt;= </a:t>
                      </a:r>
                      <a:r>
                        <a:rPr lang="en-US" sz="1300" dirty="0" err="1">
                          <a:effectLst/>
                        </a:rPr>
                        <a:t>ptr_b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Trả về giá trị true nếu a được lưu trữ ở vị trí trước b hoặc ptr_a và ptr_b trỏ đến cùng một vị trí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3310289"/>
                  </a:ext>
                </a:extLst>
              </a:tr>
              <a:tr h="645701">
                <a:tc>
                  <a:txBody>
                    <a:bodyPr/>
                    <a:lstStyle/>
                    <a:p>
                      <a:pPr marL="0" marR="0" indent="18034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ptr_a &gt;= ptr_b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Trả về giá trị true nếu a được lưu trữ ở vị trí sau b hoặc ptr_a và ptr_b trỏ đến cùng một vị trí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2089954"/>
                  </a:ext>
                </a:extLst>
              </a:tr>
              <a:tr h="645701">
                <a:tc>
                  <a:txBody>
                    <a:bodyPr/>
                    <a:lstStyle/>
                    <a:p>
                      <a:pPr marL="0" marR="0" indent="18034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ptr_a == ptr_b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Trả về giá trị true nếu cả hai con trỏ ptr_a và ptr_b trỏ đến cùng một phần tử dữ liệu.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9897588"/>
                  </a:ext>
                </a:extLst>
              </a:tr>
              <a:tr h="645701">
                <a:tc>
                  <a:txBody>
                    <a:bodyPr/>
                    <a:lstStyle/>
                    <a:p>
                      <a:pPr marL="0" marR="0" indent="18034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ptr_a != ptr_b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Trả về giá trị true nếu cả ptr_a và ptr_b trỏ đến các phần tử dữ liệu khác nhau nhưng có cùng kiểu dữ liệu.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4671873"/>
                  </a:ext>
                </a:extLst>
              </a:tr>
              <a:tr h="308510">
                <a:tc>
                  <a:txBody>
                    <a:bodyPr/>
                    <a:lstStyle/>
                    <a:p>
                      <a:pPr marL="0" marR="0" indent="18034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ptr_a ==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Trả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về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giá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trị</a:t>
                      </a:r>
                      <a:r>
                        <a:rPr lang="en-US" sz="1300" dirty="0">
                          <a:effectLst/>
                        </a:rPr>
                        <a:t> true </a:t>
                      </a:r>
                      <a:r>
                        <a:rPr lang="en-US" sz="1300" dirty="0" err="1">
                          <a:effectLst/>
                        </a:rPr>
                        <a:t>nếu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ptr_a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được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gán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giá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trị</a:t>
                      </a:r>
                      <a:r>
                        <a:rPr lang="en-US" sz="1300" dirty="0">
                          <a:effectLst/>
                        </a:rPr>
                        <a:t> NULL (0)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8069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036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Kiểu_kết_quả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biến_con_trỏ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*pa;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*pf;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pa = &amp;a;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pf =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*)pa; 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311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Kiểu_dữ_liệu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tên_con_trỏ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Kiểu_dữ_liệu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tên_con_trỏ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kiểu_dữ_liệu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tên_con_trỏ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586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ptr1 =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*ptr2 =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ptr1++; //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ptr2++; //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*ptr2=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ptr2 =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159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Ví</a:t>
            </a:r>
            <a:r>
              <a:rPr lang="en-US" dirty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96-98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10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 TRỎ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trỏ hơi phức tạp để hiểu.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trỏ có thể dẫn đến nhiều lỗi khác nhau như lỗi phân đoạn hoặc có thể truy cập vào một vị trí bộ nhớ không cần thiết.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giá trị không chính xác được cung cấp cho một con trỏ, nó có thể gây hỏng bộ nhớ.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trỏ tương đối chậm hơn so với con trỏ của các biến.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lập trình viên cảm thấy rất khó khăn khi làm việc với các con trỏ; do đó trách nhiệm của lập trình viên là phải thao tác một cách cẩn thận với một con trỏ.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9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2453" y="392602"/>
            <a:ext cx="9144000" cy="1031752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11215"/>
            <a:ext cx="9144000" cy="455441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Kiểu_dữ_liệu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Tên_biến_con_trỏ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kiểu_dữ_liệu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tên_biến_con_trỏ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Tx/>
              <a:buChar char="-"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algn="l"/>
            <a:r>
              <a:rPr lang="en-US" dirty="0"/>
              <a:t>			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 *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 algn="l"/>
            <a:r>
              <a:rPr lang="en-US" dirty="0"/>
              <a:t>			</a:t>
            </a:r>
            <a:r>
              <a:rPr lang="en-US" b="1" dirty="0"/>
              <a:t>float</a:t>
            </a:r>
            <a:r>
              <a:rPr lang="en-US" dirty="0"/>
              <a:t>  *</a:t>
            </a:r>
            <a:r>
              <a:rPr lang="en-US" dirty="0" err="1"/>
              <a:t>dientro_ptr</a:t>
            </a:r>
            <a:r>
              <a:rPr lang="en-US" dirty="0"/>
              <a:t>;</a:t>
            </a:r>
          </a:p>
          <a:p>
            <a:pPr algn="l"/>
            <a:r>
              <a:rPr lang="en-US" dirty="0"/>
              <a:t>			</a:t>
            </a:r>
            <a:r>
              <a:rPr lang="en-US" b="1" dirty="0"/>
              <a:t>char</a:t>
            </a:r>
            <a:r>
              <a:rPr lang="en-US" dirty="0"/>
              <a:t>  *</a:t>
            </a:r>
            <a:r>
              <a:rPr lang="en-US" dirty="0" err="1"/>
              <a:t>ch_ptr</a:t>
            </a:r>
            <a:r>
              <a:rPr lang="en-US" dirty="0"/>
              <a:t>;</a:t>
            </a:r>
            <a:r>
              <a:rPr lang="en-US" b="1" i="1" dirty="0"/>
              <a:t>  </a:t>
            </a:r>
            <a:r>
              <a:rPr lang="en-US" dirty="0"/>
              <a:t>		</a:t>
            </a:r>
            <a:br>
              <a:rPr lang="en-US" dirty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7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2453" y="392602"/>
            <a:ext cx="9144000" cy="1031752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11215"/>
            <a:ext cx="9144000" cy="455441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 pointer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pointer: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2647950"/>
            <a:ext cx="7362825" cy="156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317" y="5046785"/>
            <a:ext cx="55721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8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2453" y="392602"/>
            <a:ext cx="9144000" cy="1031752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11215"/>
            <a:ext cx="9144000" cy="455441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Wild pointer: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066" y="2936997"/>
            <a:ext cx="68103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9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471379"/>
              </p:ext>
            </p:extLst>
          </p:nvPr>
        </p:nvGraphicFramePr>
        <p:xfrm>
          <a:off x="838200" y="1825625"/>
          <a:ext cx="10515600" cy="345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62134513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34650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Cấp</a:t>
                      </a:r>
                      <a:r>
                        <a:rPr lang="en-US" b="1" dirty="0">
                          <a:effectLst/>
                        </a:rPr>
                        <a:t> </a:t>
                      </a:r>
                      <a:r>
                        <a:rPr lang="en-US" b="1" dirty="0" err="1">
                          <a:effectLst/>
                        </a:rPr>
                        <a:t>phát</a:t>
                      </a:r>
                      <a:r>
                        <a:rPr lang="en-US" b="1" dirty="0">
                          <a:effectLst/>
                        </a:rPr>
                        <a:t> </a:t>
                      </a:r>
                      <a:r>
                        <a:rPr lang="en-US" b="1" dirty="0" err="1">
                          <a:effectLst/>
                        </a:rPr>
                        <a:t>bộ</a:t>
                      </a:r>
                      <a:r>
                        <a:rPr lang="en-US" b="1" dirty="0">
                          <a:effectLst/>
                        </a:rPr>
                        <a:t> </a:t>
                      </a:r>
                      <a:r>
                        <a:rPr lang="en-US" b="1" dirty="0" err="1">
                          <a:effectLst/>
                        </a:rPr>
                        <a:t>nhớ</a:t>
                      </a:r>
                      <a:r>
                        <a:rPr lang="en-US" b="1" dirty="0">
                          <a:effectLst/>
                        </a:rPr>
                        <a:t> </a:t>
                      </a:r>
                      <a:r>
                        <a:rPr lang="en-US" b="1" dirty="0" err="1">
                          <a:effectLst/>
                        </a:rPr>
                        <a:t>tĩnh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Cấp phát bộ nhớ động</a:t>
                      </a:r>
                      <a:endParaRPr lang="en-US">
                        <a:effectLst/>
                      </a:endParaRPr>
                    </a:p>
                  </a:txBody>
                  <a:tcPr marL="76200" marR="76200" marT="19050" marB="19050" anchor="ctr"/>
                </a:tc>
                <a:extLst>
                  <a:ext uri="{0D108BD9-81ED-4DB2-BD59-A6C34878D82A}">
                    <a16:rowId xmlns:a16="http://schemas.microsoft.com/office/drawing/2014/main" val="254950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>
                          <a:effectLst/>
                        </a:rPr>
                        <a:t>Bộ nhớ được cấp phát trước khi chạy chương trình (trong quá trình biên dịch)</a:t>
                      </a: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r>
                        <a:rPr lang="vi-VN">
                          <a:effectLst/>
                        </a:rPr>
                        <a:t>Bộ nhớ được cấp phát trong quá trình chạy chương trình.</a:t>
                      </a:r>
                    </a:p>
                  </a:txBody>
                  <a:tcPr marL="76200" marR="76200" marT="19050" marB="19050" anchor="ctr"/>
                </a:tc>
                <a:extLst>
                  <a:ext uri="{0D108BD9-81ED-4DB2-BD59-A6C34878D82A}">
                    <a16:rowId xmlns:a16="http://schemas.microsoft.com/office/drawing/2014/main" val="2309230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>
                          <a:effectLst/>
                        </a:rPr>
                        <a:t>Không thể cấp phát hay phân bổ lại bộ nhớ trong khi chạy chương trình</a:t>
                      </a: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r>
                        <a:rPr lang="vi-VN">
                          <a:effectLst/>
                        </a:rPr>
                        <a:t>Cho phép quản lý, phân bổ hay giải phóng bộ nhớ trong khi chạy chương trình</a:t>
                      </a:r>
                    </a:p>
                  </a:txBody>
                  <a:tcPr marL="76200" marR="76200" marT="19050" marB="19050" anchor="ctr"/>
                </a:tc>
                <a:extLst>
                  <a:ext uri="{0D108BD9-81ED-4DB2-BD59-A6C34878D82A}">
                    <a16:rowId xmlns:a16="http://schemas.microsoft.com/office/drawing/2014/main" val="395546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>
                          <a:effectLst/>
                        </a:rPr>
                        <a:t>Vùng nhớ được cấp phát và tồn tại cho đến khi kết thúc chương trình</a:t>
                      </a: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Chỉ cấp phát vùng nhớ khi cần sử dụng tới</a:t>
                      </a:r>
                    </a:p>
                  </a:txBody>
                  <a:tcPr marL="76200" marR="76200" marT="19050" marB="19050" anchor="ctr"/>
                </a:tc>
                <a:extLst>
                  <a:ext uri="{0D108BD9-81ED-4DB2-BD59-A6C34878D82A}">
                    <a16:rowId xmlns:a16="http://schemas.microsoft.com/office/drawing/2014/main" val="46462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>
                          <a:effectLst/>
                        </a:rPr>
                        <a:t>Chương trình chạy nhanh hơn so với cấp phát động</a:t>
                      </a: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r>
                        <a:rPr lang="vi-VN">
                          <a:effectLst/>
                        </a:rPr>
                        <a:t>Chương trình chạy chậm hơn so với cấp phát tĩnh</a:t>
                      </a:r>
                    </a:p>
                  </a:txBody>
                  <a:tcPr marL="76200" marR="76200" marT="19050" marB="19050" anchor="ctr"/>
                </a:tc>
                <a:extLst>
                  <a:ext uri="{0D108BD9-81ED-4DB2-BD59-A6C34878D82A}">
                    <a16:rowId xmlns:a16="http://schemas.microsoft.com/office/drawing/2014/main" val="506669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>
                          <a:effectLst/>
                        </a:rPr>
                        <a:t>Tốn nhiều không gian bộ nhớ hơn</a:t>
                      </a: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effectLst/>
                        </a:rPr>
                        <a:t>Tiết kiệm được không gian bộ nhớ sử dụng</a:t>
                      </a:r>
                    </a:p>
                  </a:txBody>
                  <a:tcPr marL="76200" marR="76200" marT="19050" marB="19050" anchor="ctr"/>
                </a:tc>
                <a:extLst>
                  <a:ext uri="{0D108BD9-81ED-4DB2-BD59-A6C34878D82A}">
                    <a16:rowId xmlns:a16="http://schemas.microsoft.com/office/drawing/2014/main" val="3228159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816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16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2453" y="392602"/>
            <a:ext cx="9144000" cy="1031752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11215"/>
            <a:ext cx="9144000" cy="455441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alloc.h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Biến_con_trỏ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(n*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kiểu_dữ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kiểu_dữ_liệu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Biến_con_trỏ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kiểu_dữ_liệu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kiểu_dữ_liệu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*pa,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 pa =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a,sizeof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56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2453" y="392602"/>
            <a:ext cx="9144000" cy="1031752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11215"/>
            <a:ext cx="9144000" cy="455441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realoc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  <a:r>
              <a:rPr lang="en-US" b="1" dirty="0"/>
              <a:t>void *</a:t>
            </a:r>
            <a:r>
              <a:rPr lang="en-US" b="1" dirty="0" err="1"/>
              <a:t>realloc</a:t>
            </a:r>
            <a:r>
              <a:rPr lang="en-US" b="1" dirty="0"/>
              <a:t>(</a:t>
            </a:r>
            <a:r>
              <a:rPr lang="en-US" dirty="0" err="1"/>
              <a:t>biến_con_trỏ</a:t>
            </a:r>
            <a:r>
              <a:rPr lang="en-US" b="1" dirty="0"/>
              <a:t>, </a:t>
            </a:r>
            <a:r>
              <a:rPr lang="en-US" b="1" dirty="0" err="1"/>
              <a:t>size_t</a:t>
            </a:r>
            <a:r>
              <a:rPr lang="en-US" b="1" dirty="0"/>
              <a:t> </a:t>
            </a:r>
            <a:r>
              <a:rPr lang="en-US" dirty="0"/>
              <a:t>size</a:t>
            </a:r>
            <a:r>
              <a:rPr lang="en-US" b="1" dirty="0"/>
              <a:t>);</a:t>
            </a:r>
            <a:r>
              <a:rPr lang="en-US" dirty="0"/>
              <a:t> 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l"/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a, *pa; </a:t>
            </a:r>
          </a:p>
          <a:p>
            <a:pPr lvl="1" algn="l"/>
            <a:r>
              <a:rPr lang="en-US" dirty="0"/>
              <a:t>    pa = 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*)</a:t>
            </a:r>
            <a:r>
              <a:rPr lang="en-US" b="1" dirty="0" err="1"/>
              <a:t>malloc</a:t>
            </a:r>
            <a:r>
              <a:rPr lang="en-US" b="1" dirty="0"/>
              <a:t>(</a:t>
            </a:r>
            <a:r>
              <a:rPr lang="en-US" b="1" dirty="0" err="1"/>
              <a:t>sizeof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))</a:t>
            </a:r>
            <a:r>
              <a:rPr lang="en-US" dirty="0"/>
              <a:t>; /*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2 byte*/</a:t>
            </a:r>
          </a:p>
          <a:p>
            <a:pPr lvl="1" algn="l"/>
            <a:r>
              <a:rPr lang="en-US" dirty="0"/>
              <a:t>    pa = </a:t>
            </a:r>
            <a:r>
              <a:rPr lang="en-US" b="1" dirty="0" err="1"/>
              <a:t>realloc</a:t>
            </a:r>
            <a:r>
              <a:rPr lang="en-US" dirty="0"/>
              <a:t>(pa, 6);  /*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6 byte*/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65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2453" y="392602"/>
            <a:ext cx="9144000" cy="1031752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phóng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11215"/>
            <a:ext cx="9144000" cy="4554416"/>
          </a:xfrm>
        </p:spPr>
        <p:txBody>
          <a:bodyPr/>
          <a:lstStyle/>
          <a:p>
            <a:pPr algn="l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b="1" dirty="0"/>
              <a:t>free( )</a:t>
            </a:r>
            <a:r>
              <a:rPr lang="en-US" dirty="0"/>
              <a:t>. </a:t>
            </a:r>
          </a:p>
          <a:p>
            <a:pPr algn="l"/>
            <a:r>
              <a:rPr lang="en-US" b="1" dirty="0" err="1" smtClean="0"/>
              <a:t>Cú</a:t>
            </a:r>
            <a:r>
              <a:rPr lang="en-US" b="1" dirty="0" smtClean="0"/>
              <a:t> </a:t>
            </a:r>
            <a:r>
              <a:rPr lang="en-US" b="1" dirty="0" err="1" smtClean="0"/>
              <a:t>pháp</a:t>
            </a:r>
            <a:r>
              <a:rPr lang="en-US" b="1" dirty="0" smtClean="0"/>
              <a:t>:  </a:t>
            </a:r>
            <a:r>
              <a:rPr lang="en-US" dirty="0" smtClean="0"/>
              <a:t>	</a:t>
            </a:r>
            <a:r>
              <a:rPr lang="en-US" b="1" dirty="0" smtClean="0"/>
              <a:t>void free(</a:t>
            </a:r>
            <a:r>
              <a:rPr lang="en-US" dirty="0" err="1" smtClean="0"/>
              <a:t>biến_con_trỏ</a:t>
            </a:r>
            <a:r>
              <a:rPr lang="en-US" b="1" dirty="0" smtClean="0"/>
              <a:t>); 	</a:t>
            </a:r>
            <a:endParaRPr lang="en-US" dirty="0" smtClean="0"/>
          </a:p>
          <a:p>
            <a:pPr algn="l"/>
            <a:r>
              <a:rPr lang="en-US" b="1" dirty="0" smtClean="0"/>
              <a:t>Ý  </a:t>
            </a:r>
            <a:r>
              <a:rPr lang="en-US" b="1" dirty="0" err="1"/>
              <a:t>nghĩa</a:t>
            </a:r>
            <a:r>
              <a:rPr lang="en-US" b="1" dirty="0"/>
              <a:t>: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block. </a:t>
            </a:r>
          </a:p>
          <a:p>
            <a:pPr algn="l"/>
            <a:r>
              <a:rPr lang="en-US" b="1" dirty="0" err="1" smtClean="0"/>
              <a:t>Thí</a:t>
            </a:r>
            <a:r>
              <a:rPr lang="en-US" b="1" dirty="0" smtClean="0"/>
              <a:t> </a:t>
            </a:r>
            <a:r>
              <a:rPr lang="en-US" b="1" dirty="0" err="1"/>
              <a:t>dụ</a:t>
            </a:r>
            <a:r>
              <a:rPr lang="en-US" b="1" dirty="0"/>
              <a:t>: </a:t>
            </a:r>
            <a:r>
              <a:rPr lang="en-US" dirty="0"/>
              <a:t>Ở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2 </a:t>
            </a:r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pa &amp; </a:t>
            </a:r>
            <a:r>
              <a:rPr lang="en-US" dirty="0" err="1"/>
              <a:t>pb</a:t>
            </a:r>
            <a:r>
              <a:rPr lang="en-US" dirty="0"/>
              <a:t>: </a:t>
            </a:r>
          </a:p>
          <a:p>
            <a:pPr algn="l"/>
            <a:r>
              <a:rPr lang="en-US" dirty="0"/>
              <a:t>  	</a:t>
            </a:r>
            <a:r>
              <a:rPr lang="en-US" b="1" dirty="0"/>
              <a:t>free</a:t>
            </a:r>
            <a:r>
              <a:rPr lang="en-US" dirty="0"/>
              <a:t>(pa); </a:t>
            </a:r>
          </a:p>
          <a:p>
            <a:pPr algn="l"/>
            <a:r>
              <a:rPr lang="en-US" dirty="0"/>
              <a:t>   	</a:t>
            </a:r>
            <a:r>
              <a:rPr lang="en-US" b="1" dirty="0"/>
              <a:t>free</a:t>
            </a:r>
            <a:r>
              <a:rPr lang="en-US" dirty="0"/>
              <a:t>(</a:t>
            </a:r>
            <a:r>
              <a:rPr lang="en-US" dirty="0" err="1"/>
              <a:t>pb</a:t>
            </a:r>
            <a:r>
              <a:rPr lang="en-US" dirty="0"/>
              <a:t>);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914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1184</Words>
  <Application>Microsoft Office PowerPoint</Application>
  <PresentationFormat>Widescreen</PresentationFormat>
  <Paragraphs>158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CON TRỎ</vt:lpstr>
      <vt:lpstr>CON TRỎ</vt:lpstr>
      <vt:lpstr>Biến con trỏ</vt:lpstr>
      <vt:lpstr>Một số trường hợp đặc biệt</vt:lpstr>
      <vt:lpstr>Một số trường hợp đặc biệt</vt:lpstr>
      <vt:lpstr>Cấp phát bộ nhớ với con trỏ</vt:lpstr>
      <vt:lpstr>Cấp phát bộ nhớ với con trỏ</vt:lpstr>
      <vt:lpstr>Cấp phát bộ nhớ với con trỏ</vt:lpstr>
      <vt:lpstr>Giải phóng vùng nhớ động</vt:lpstr>
      <vt:lpstr>Các phép toán trên con trỏ</vt:lpstr>
      <vt:lpstr>Phép toán cộng trừ</vt:lpstr>
      <vt:lpstr>Phép gán</vt:lpstr>
      <vt:lpstr>Phép so sánh</vt:lpstr>
      <vt:lpstr>Ép kiểu trong con trỏ</vt:lpstr>
      <vt:lpstr>Con trỏ hằng và con trỏ đối tượng hằng</vt:lpstr>
      <vt:lpstr>Ví dụ</vt:lpstr>
      <vt:lpstr>Ví dụ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 trỏ</dc:title>
  <dc:creator>Kiên Phạm</dc:creator>
  <cp:lastModifiedBy>Kiên Phạm</cp:lastModifiedBy>
  <cp:revision>53</cp:revision>
  <dcterms:created xsi:type="dcterms:W3CDTF">2021-08-23T02:04:09Z</dcterms:created>
  <dcterms:modified xsi:type="dcterms:W3CDTF">2022-09-08T02:14:11Z</dcterms:modified>
</cp:coreProperties>
</file>